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handoutMasterIdLst>
    <p:handoutMasterId r:id="rId19"/>
  </p:handoutMasterIdLst>
  <p:sldIdLst>
    <p:sldId id="302" r:id="rId2"/>
    <p:sldId id="366" r:id="rId3"/>
    <p:sldId id="336" r:id="rId4"/>
    <p:sldId id="359" r:id="rId5"/>
    <p:sldId id="367" r:id="rId6"/>
    <p:sldId id="368" r:id="rId7"/>
    <p:sldId id="369" r:id="rId8"/>
    <p:sldId id="379" r:id="rId9"/>
    <p:sldId id="376" r:id="rId10"/>
    <p:sldId id="380" r:id="rId11"/>
    <p:sldId id="377" r:id="rId12"/>
    <p:sldId id="382" r:id="rId13"/>
    <p:sldId id="381" r:id="rId14"/>
    <p:sldId id="378" r:id="rId15"/>
    <p:sldId id="361" r:id="rId16"/>
    <p:sldId id="374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GLOBE Program - Kenya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D417A0-91F8-4649-935D-E1F9E96AB7CD}" type="datetimeFigureOut">
              <a:rPr lang="en-US" smtClean="0"/>
              <a:pPr/>
              <a:t>16-Jul-16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123847-BE5E-4A24-8267-14E0EFEBA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GLOBE Program - Kenya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5A6F73F-E74C-420B-BDB4-369BEA44F423}" type="datetimeFigureOut">
              <a:rPr lang="en-US" smtClean="0"/>
              <a:pPr/>
              <a:t>16-Jul-16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680512-D38D-4FA2-8C20-4C267CC74E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80512-D38D-4FA2-8C20-4C267CC74EE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GLOBE Program - Kenya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95D7403-F5BB-4EC7-B3F3-C23437AEBEBF}" type="datetime1">
              <a:rPr lang="en-US" smtClean="0"/>
              <a:pPr>
                <a:defRPr/>
              </a:pPr>
              <a:t>16-Jul-16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0DE5360-BB4B-4040-945E-1AEEC3B1694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16201-F9AC-4D95-8ED6-C5C7A5C49DA7}" type="datetime1">
              <a:rPr lang="en-US" smtClean="0"/>
              <a:pPr>
                <a:defRPr/>
              </a:pPr>
              <a:t>16-Jul-16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37C4A-59EA-4480-A1D9-BECAD4EAB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93963A-F098-4783-B66B-F2D57C38AA86}" type="datetime1">
              <a:rPr lang="en-US" smtClean="0"/>
              <a:pPr>
                <a:defRPr/>
              </a:pPr>
              <a:t>16-Jul-16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28A9224-6AF8-438E-9A16-37FAABD85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73CAC-9395-434A-B796-11116E2AEA4F}" type="datetime1">
              <a:rPr lang="en-US" smtClean="0"/>
              <a:pPr>
                <a:defRPr/>
              </a:pPr>
              <a:t>16-Jul-16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2F07C-163E-4AF0-9FF5-A4C1DD4DE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DE391EA-5EC4-4ABC-925F-2AAB7AA1BD0C}" type="datetime1">
              <a:rPr lang="en-US" smtClean="0"/>
              <a:pPr>
                <a:defRPr/>
              </a:pPr>
              <a:t>16-Jul-16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F118DF-4803-4405-BA42-05DEF63EE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1A91D-996F-4574-AC4C-02D714A767BD}" type="datetime1">
              <a:rPr lang="en-US" smtClean="0"/>
              <a:pPr>
                <a:defRPr/>
              </a:pPr>
              <a:t>16-Jul-16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E398F-A42D-4C7A-9684-999BA2416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4266F-9BD7-4BF3-ADAE-798DDBCB908E}" type="datetime1">
              <a:rPr lang="en-US" smtClean="0"/>
              <a:pPr>
                <a:defRPr/>
              </a:pPr>
              <a:t>16-Jul-16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2EF7B-5F46-496D-BB0D-031767602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ED6D0-5EB0-407F-B091-0F9FB078624C}" type="datetime1">
              <a:rPr lang="en-US" smtClean="0"/>
              <a:pPr>
                <a:defRPr/>
              </a:pPr>
              <a:t>16-Jul-16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FC9EE-6EBD-4C1B-86ED-4F704186D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37BC-376C-40FE-9DE0-74809C90AE0E}" type="datetime1">
              <a:rPr lang="en-US" smtClean="0"/>
              <a:pPr>
                <a:defRPr/>
              </a:pPr>
              <a:t>16-Jul-16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55068-9B71-459B-9497-986683E20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AFA72-2F22-4F43-90E6-86201A95F208}" type="datetime1">
              <a:rPr lang="en-US" smtClean="0"/>
              <a:pPr>
                <a:defRPr/>
              </a:pPr>
              <a:t>16-Jul-16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A47B-BF21-4F01-B3A5-21017006D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F8FB3E-1760-4BE2-A9A6-B640F7E51AAA}" type="datetime1">
              <a:rPr lang="en-US" smtClean="0"/>
              <a:pPr>
                <a:defRPr/>
              </a:pPr>
              <a:t>16-Jul-16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F5966F-94E4-49B5-926C-61014969D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9DAE159-1BAF-4FF2-AF4D-FBF114989B96}" type="datetime1">
              <a:rPr lang="en-US" smtClean="0"/>
              <a:pPr>
                <a:defRPr/>
              </a:pPr>
              <a:t>16-Jul-16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51B4F97-D0D0-470E-914C-CAB234E87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0" r:id="rId2"/>
    <p:sldLayoutId id="2147483888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9" r:id="rId9"/>
    <p:sldLayoutId id="2147483886" r:id="rId10"/>
    <p:sldLayoutId id="214748389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Satellite%20Launch%20from%20Kenya%20into%20Earth%20Orbit.wmv_(360p).av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352800" y="1295400"/>
            <a:ext cx="5105400" cy="16764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Copperplate Gothic Bold" pitchFamily="34" charset="0"/>
                <a:ea typeface="+mj-ea"/>
                <a:cs typeface="+mj-cs"/>
              </a:rPr>
              <a:t>GLOBE PROGRAM</a:t>
            </a:r>
            <a:br>
              <a:rPr lang="en-U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Copperplate Gothic Bold" pitchFamily="34" charset="0"/>
                <a:ea typeface="+mj-ea"/>
                <a:cs typeface="+mj-cs"/>
              </a:rPr>
            </a:br>
            <a:r>
              <a:rPr lang="en-U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Copperplate Gothic Bold" pitchFamily="34" charset="0"/>
                <a:ea typeface="+mj-ea"/>
                <a:cs typeface="+mj-cs"/>
              </a:rPr>
              <a:t>in Kenya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4495800"/>
            <a:ext cx="3505200" cy="13716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73050" indent="-27305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Arial" pitchFamily="34" charset="0"/>
              <a:buNone/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aur" pitchFamily="18" charset="0"/>
                <a:cs typeface="+mn-cs"/>
              </a:rPr>
              <a:t>Presented by:</a:t>
            </a:r>
          </a:p>
          <a:p>
            <a:pPr marL="273050" indent="-27305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aur" pitchFamily="18" charset="0"/>
                <a:cs typeface="+mn-cs"/>
              </a:rPr>
              <a:t>Charles Mwangi</a:t>
            </a:r>
          </a:p>
          <a:p>
            <a:pPr marL="273050" indent="-27305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aur" pitchFamily="18" charset="0"/>
                <a:cs typeface="+mn-cs"/>
              </a:rPr>
              <a:t>GLOBE Program (Kenya)</a:t>
            </a:r>
          </a:p>
          <a:p>
            <a:pPr marL="273050" indent="-27305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aur" pitchFamily="18" charset="0"/>
                <a:cs typeface="+mn-cs"/>
              </a:rPr>
              <a:t>Deputy Country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aur" pitchFamily="18" charset="0"/>
                <a:cs typeface="+mn-cs"/>
              </a:rPr>
              <a:t>Coordinator</a:t>
            </a:r>
          </a:p>
          <a:p>
            <a:pPr marL="273050" indent="-27305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aur" pitchFamily="18" charset="0"/>
                <a:cs typeface="+mn-cs"/>
              </a:rPr>
              <a:t>Member – GLOBE Technology Working Group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Centaur" pitchFamily="18" charset="0"/>
              <a:cs typeface="+mn-cs"/>
            </a:endParaRPr>
          </a:p>
          <a:p>
            <a:pPr marL="273050" indent="-27305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Arial" pitchFamily="34" charset="0"/>
              <a:buNone/>
              <a:defRPr/>
            </a:pP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6149" name="Picture 5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295400"/>
            <a:ext cx="24384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2819400"/>
            <a:ext cx="34702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81000" y="3352800"/>
            <a:ext cx="54102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indent="-27305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Implementation of GLOBE Program</a:t>
            </a:r>
          </a:p>
          <a:p>
            <a:pPr marL="273050" indent="-27305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 BERKLEY" pitchFamily="2" charset="0"/>
                <a:cs typeface="+mn-cs"/>
              </a:rPr>
              <a:t>GLOBE Annual Meeting – July 2016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 BERKLEY" pitchFamily="2" charset="0"/>
              <a:cs typeface="+mn-cs"/>
            </a:endParaRPr>
          </a:p>
          <a:p>
            <a:pPr marL="273050" indent="-27305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Arial" pitchFamily="34" charset="0"/>
              <a:buNone/>
              <a:defRPr/>
            </a:pP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55068-9B71-459B-9497-986683E2078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2F07C-163E-4AF0-9FF5-A4C1DD4DE0C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1"/>
            <a:ext cx="514773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05200"/>
            <a:ext cx="50292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533400"/>
            <a:ext cx="342723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562600" y="51816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 BLANCA" pitchFamily="2" charset="0"/>
              </a:rPr>
              <a:t>Dr. Erika meets the GLOBE students and Presentations at UNEP Science Policy Forum</a:t>
            </a:r>
            <a:endParaRPr lang="en-US" dirty="0">
              <a:latin typeface="AR BLAN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200" dirty="0" smtClean="0"/>
              <a:t>Donation of 3 </a:t>
            </a:r>
            <a:r>
              <a:rPr lang="en-US" sz="2200" dirty="0" err="1" smtClean="0"/>
              <a:t>vernier</a:t>
            </a:r>
            <a:r>
              <a:rPr lang="en-US" sz="2200" dirty="0" smtClean="0"/>
              <a:t> hydrology kits to GLOBE </a:t>
            </a:r>
            <a:r>
              <a:rPr lang="en-US" sz="2200" dirty="0" smtClean="0"/>
              <a:t>schools by GLOBE Africa </a:t>
            </a:r>
            <a:r>
              <a:rPr lang="en-US" sz="2200" dirty="0" smtClean="0"/>
              <a:t>Regional Office (</a:t>
            </a:r>
            <a:r>
              <a:rPr lang="en-US" sz="2200" dirty="0" smtClean="0">
                <a:solidFill>
                  <a:srgbClr val="C00000"/>
                </a:solidFill>
                <a:latin typeface="AR BLANCA" pitchFamily="2" charset="0"/>
              </a:rPr>
              <a:t>thank you </a:t>
            </a:r>
            <a:r>
              <a:rPr lang="en-US" sz="2200" dirty="0" smtClean="0">
                <a:solidFill>
                  <a:srgbClr val="C00000"/>
                </a:solidFill>
                <a:latin typeface="AR BLANCA" pitchFamily="2" charset="0"/>
              </a:rPr>
              <a:t>Mark</a:t>
            </a:r>
            <a:r>
              <a:rPr lang="en-US" sz="2200" dirty="0" smtClean="0"/>
              <a:t>). </a:t>
            </a:r>
            <a:endParaRPr lang="en-US" sz="2200" dirty="0" smtClean="0"/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100" dirty="0" smtClean="0">
                <a:solidFill>
                  <a:schemeClr val="tx1"/>
                </a:solidFill>
              </a:rPr>
              <a:t>To monitor Lake Victoria ecosystem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/>
            <a:r>
              <a:rPr lang="en-US" sz="2200" dirty="0" smtClean="0"/>
              <a:t>Training by </a:t>
            </a:r>
            <a:r>
              <a:rPr lang="en-US" sz="2200" b="1" dirty="0" smtClean="0"/>
              <a:t>Mark Brettenny </a:t>
            </a:r>
            <a:r>
              <a:rPr lang="en-US" sz="2200" dirty="0" smtClean="0"/>
              <a:t>(GLOBE Africa) and </a:t>
            </a:r>
            <a:r>
              <a:rPr lang="en-US" sz="2200" dirty="0" smtClean="0"/>
              <a:t> </a:t>
            </a:r>
            <a:r>
              <a:rPr lang="en-US" sz="2200" b="1" dirty="0" smtClean="0"/>
              <a:t>Charles</a:t>
            </a:r>
            <a:r>
              <a:rPr lang="en-US" sz="2200" dirty="0" smtClean="0"/>
              <a:t> on </a:t>
            </a:r>
            <a:r>
              <a:rPr lang="en-US" sz="2200" dirty="0" smtClean="0"/>
              <a:t>Hydrology protocol conducted on 15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March 2016 to train UNEP staff.</a:t>
            </a:r>
          </a:p>
          <a:p>
            <a:pPr eaLnBrk="1" hangingPunct="1"/>
            <a:r>
              <a:rPr lang="en-US" sz="2200" dirty="0" smtClean="0"/>
              <a:t>Training by </a:t>
            </a:r>
            <a:r>
              <a:rPr lang="en-US" sz="2200" b="1" dirty="0" smtClean="0"/>
              <a:t>Mark Brettenny </a:t>
            </a:r>
            <a:r>
              <a:rPr lang="en-US" sz="2200" dirty="0" smtClean="0"/>
              <a:t>(GLOBE Africa) and </a:t>
            </a:r>
            <a:r>
              <a:rPr lang="en-US" sz="2200" b="1" dirty="0" smtClean="0"/>
              <a:t>Charles</a:t>
            </a:r>
            <a:r>
              <a:rPr lang="en-US" sz="2200" dirty="0" smtClean="0"/>
              <a:t> </a:t>
            </a:r>
            <a:r>
              <a:rPr lang="en-US" sz="2200" dirty="0" smtClean="0"/>
              <a:t>on Hydrology protocol conducted on 17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March 2016 to train </a:t>
            </a:r>
            <a:r>
              <a:rPr lang="en-US" sz="2200" dirty="0" err="1" smtClean="0"/>
              <a:t>Homabay</a:t>
            </a:r>
            <a:r>
              <a:rPr lang="en-US" sz="2200" dirty="0" smtClean="0"/>
              <a:t> Boys &amp; St. Williams </a:t>
            </a:r>
            <a:r>
              <a:rPr lang="en-US" sz="2200" dirty="0" err="1" smtClean="0"/>
              <a:t>Osodo</a:t>
            </a:r>
            <a:r>
              <a:rPr lang="en-US" sz="2200" dirty="0" smtClean="0"/>
              <a:t> Schools teachers.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100" dirty="0" err="1" smtClean="0">
                <a:solidFill>
                  <a:schemeClr val="tx1"/>
                </a:solidFill>
              </a:rPr>
              <a:t>Homabay</a:t>
            </a:r>
            <a:r>
              <a:rPr lang="en-US" sz="2100" dirty="0" smtClean="0">
                <a:solidFill>
                  <a:schemeClr val="tx1"/>
                </a:solidFill>
              </a:rPr>
              <a:t> Boys School to be the Hub for the </a:t>
            </a:r>
            <a:r>
              <a:rPr lang="en-US" sz="2100" dirty="0" smtClean="0">
                <a:solidFill>
                  <a:schemeClr val="tx1"/>
                </a:solidFill>
              </a:rPr>
              <a:t>Lake Victoria research initiative/expedition</a:t>
            </a:r>
            <a:endParaRPr lang="en-US" sz="2100" dirty="0" smtClean="0">
              <a:solidFill>
                <a:schemeClr val="tx1"/>
              </a:solidFill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1788" y="0"/>
            <a:ext cx="1192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Lake </a:t>
            </a:r>
            <a:r>
              <a:rPr lang="en-US" dirty="0" err="1" smtClean="0"/>
              <a:t>victoria</a:t>
            </a:r>
            <a:r>
              <a:rPr lang="en-US" dirty="0" smtClean="0"/>
              <a:t> initiative</a:t>
            </a:r>
            <a:endParaRPr lang="en-US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0"/>
            <a:ext cx="11525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2F07C-163E-4AF0-9FF5-A4C1DD4DE0C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2F07C-163E-4AF0-9FF5-A4C1DD4DE0C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1" name="Picture 10" descr="C:\Users\DR\Desktop\Homabay Training\DSC_07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403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Users\DR\Desktop\Homabay Training\DSC_07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04800"/>
            <a:ext cx="403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DR\Desktop\Homabay Training\DSC_083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35280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DR\Desktop\Homabay Training\DSC_083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352800"/>
            <a:ext cx="411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6172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 BLANCA" pitchFamily="2" charset="0"/>
              </a:rPr>
              <a:t>Vernier</a:t>
            </a:r>
            <a:r>
              <a:rPr lang="en-US" dirty="0" smtClean="0">
                <a:latin typeface="AR BLANCA" pitchFamily="2" charset="0"/>
              </a:rPr>
              <a:t> </a:t>
            </a:r>
            <a:r>
              <a:rPr lang="en-US" dirty="0" err="1" smtClean="0">
                <a:latin typeface="AR BLANCA" pitchFamily="2" charset="0"/>
              </a:rPr>
              <a:t>probeware</a:t>
            </a:r>
            <a:r>
              <a:rPr lang="en-US" dirty="0" smtClean="0">
                <a:latin typeface="AR BLANCA" pitchFamily="2" charset="0"/>
              </a:rPr>
              <a:t> kit and Hydrology training at </a:t>
            </a:r>
            <a:r>
              <a:rPr lang="en-US" dirty="0" err="1" smtClean="0">
                <a:latin typeface="AR BLANCA" pitchFamily="2" charset="0"/>
              </a:rPr>
              <a:t>Homabay</a:t>
            </a:r>
            <a:r>
              <a:rPr lang="en-US" dirty="0" smtClean="0">
                <a:latin typeface="AR BLANCA" pitchFamily="2" charset="0"/>
              </a:rPr>
              <a:t> High School</a:t>
            </a:r>
            <a:endParaRPr lang="en-US" dirty="0">
              <a:latin typeface="AR BLAN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2F07C-163E-4AF0-9FF5-A4C1DD4DE0C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28648" y="1689212"/>
            <a:ext cx="3714752" cy="4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eaLnBrk="0" hangingPunct="0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200" dirty="0" smtClean="0">
                <a:latin typeface="+mn-lt"/>
                <a:cs typeface="+mn-cs"/>
              </a:rPr>
              <a:t>UNEP has selected </a:t>
            </a:r>
            <a:r>
              <a:rPr lang="en-US" sz="3200" dirty="0" smtClean="0">
                <a:latin typeface="+mn-lt"/>
                <a:cs typeface="+mn-cs"/>
              </a:rPr>
              <a:t>4</a:t>
            </a:r>
            <a:r>
              <a:rPr lang="en-US" sz="3200" dirty="0" smtClean="0">
                <a:latin typeface="+mn-lt"/>
                <a:cs typeface="+mn-cs"/>
              </a:rPr>
              <a:t> GLOBE Schools located in Capital City of Kenya, Nairobi to host a low-cost Air Quality Kit</a:t>
            </a:r>
            <a:r>
              <a:rPr lang="en-US" sz="3200" dirty="0" smtClean="0">
                <a:latin typeface="+mn-lt"/>
                <a:cs typeface="+mn-cs"/>
              </a:rPr>
              <a:t>:</a:t>
            </a:r>
          </a:p>
          <a:p>
            <a:pPr marL="347663" marR="0" lvl="0" indent="-347663" defTabSz="914400" eaLnBrk="0" latinLnBrk="0" hangingPunct="0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q"/>
              <a:tabLst/>
              <a:defRPr/>
            </a:pPr>
            <a:r>
              <a:rPr lang="en-US" sz="2900" dirty="0" smtClean="0">
                <a:latin typeface="+mn-lt"/>
                <a:cs typeface="+mn-cs"/>
              </a:rPr>
              <a:t>The AQ</a:t>
            </a:r>
            <a:r>
              <a:rPr lang="en-US" sz="2900" dirty="0" smtClean="0">
                <a:latin typeface="+mn-lt"/>
                <a:cs typeface="+mn-cs"/>
              </a:rPr>
              <a:t> </a:t>
            </a:r>
            <a:r>
              <a:rPr lang="en-US" sz="2900" dirty="0" smtClean="0">
                <a:latin typeface="+mn-lt"/>
                <a:cs typeface="+mn-cs"/>
              </a:rPr>
              <a:t>kit monitors the air quality (pollution</a:t>
            </a:r>
            <a:r>
              <a:rPr lang="en-US" sz="2900" dirty="0" smtClean="0">
                <a:latin typeface="+mn-lt"/>
                <a:cs typeface="+mn-cs"/>
              </a:rPr>
              <a:t>) </a:t>
            </a:r>
            <a:endParaRPr lang="en-US" sz="2900" dirty="0" smtClean="0">
              <a:latin typeface="+mn-lt"/>
              <a:cs typeface="+mn-cs"/>
            </a:endParaRPr>
          </a:p>
          <a:p>
            <a:pPr marL="347663" marR="0" lvl="0" indent="-347663" defTabSz="914400" eaLnBrk="0" latinLnBrk="0" hangingPunct="0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q"/>
              <a:tabLst/>
              <a:defRPr/>
            </a:pPr>
            <a:r>
              <a:rPr lang="en-US" sz="2900" dirty="0" smtClean="0">
                <a:latin typeface="+mn-lt"/>
                <a:cs typeface="+mn-cs"/>
              </a:rPr>
              <a:t>Data collected include; PM2.5, PM10 (dust), Nitrogen </a:t>
            </a:r>
            <a:r>
              <a:rPr lang="en-US" sz="2900" dirty="0" smtClean="0">
                <a:latin typeface="+mn-lt"/>
                <a:cs typeface="+mn-cs"/>
              </a:rPr>
              <a:t>Dioxide and </a:t>
            </a:r>
            <a:r>
              <a:rPr lang="en-US" sz="2900" dirty="0" err="1" smtClean="0">
                <a:latin typeface="+mn-lt"/>
                <a:cs typeface="+mn-cs"/>
              </a:rPr>
              <a:t>Sulphur</a:t>
            </a:r>
            <a:r>
              <a:rPr lang="en-US" sz="2900" dirty="0" smtClean="0">
                <a:latin typeface="+mn-lt"/>
                <a:cs typeface="+mn-cs"/>
              </a:rPr>
              <a:t> </a:t>
            </a:r>
            <a:r>
              <a:rPr lang="en-US" sz="2900" dirty="0" smtClean="0">
                <a:latin typeface="+mn-lt"/>
                <a:cs typeface="+mn-cs"/>
              </a:rPr>
              <a:t>Dioxide</a:t>
            </a:r>
            <a:r>
              <a:rPr lang="en-US" sz="2900" dirty="0" smtClean="0">
                <a:latin typeface="+mn-lt"/>
                <a:cs typeface="+mn-cs"/>
              </a:rPr>
              <a:t>.</a:t>
            </a:r>
          </a:p>
          <a:p>
            <a:pPr marL="347663" marR="0" lvl="0" indent="-347663" defTabSz="914400" eaLnBrk="0" latinLnBrk="0" hangingPunct="0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q"/>
              <a:tabLst/>
              <a:defRPr/>
            </a:pPr>
            <a:r>
              <a:rPr lang="en-US" sz="2900" dirty="0" smtClean="0">
                <a:latin typeface="+mn-lt"/>
                <a:cs typeface="+mn-cs"/>
              </a:rPr>
              <a:t>Training on Air Quality to GLOBE Teachers and students conducted on the week of 4</a:t>
            </a:r>
            <a:r>
              <a:rPr lang="en-US" sz="2900" baseline="30000" dirty="0" smtClean="0">
                <a:latin typeface="+mn-lt"/>
                <a:cs typeface="+mn-cs"/>
              </a:rPr>
              <a:t>th</a:t>
            </a:r>
            <a:r>
              <a:rPr lang="en-US" sz="2900" dirty="0" smtClean="0">
                <a:latin typeface="+mn-lt"/>
                <a:cs typeface="+mn-cs"/>
              </a:rPr>
              <a:t>-8</a:t>
            </a:r>
            <a:r>
              <a:rPr lang="en-US" sz="2900" baseline="30000" dirty="0" smtClean="0">
                <a:latin typeface="+mn-lt"/>
                <a:cs typeface="+mn-cs"/>
              </a:rPr>
              <a:t>th</a:t>
            </a:r>
            <a:r>
              <a:rPr lang="en-US" sz="2900" dirty="0" smtClean="0">
                <a:latin typeface="+mn-lt"/>
                <a:cs typeface="+mn-cs"/>
              </a:rPr>
              <a:t> July 2016 by UNEP/GLOBE</a:t>
            </a:r>
            <a:endParaRPr lang="en-US" sz="2900" dirty="0" smtClean="0">
              <a:latin typeface="+mn-lt"/>
              <a:cs typeface="+mn-cs"/>
            </a:endParaRPr>
          </a:p>
          <a:p>
            <a:pPr marL="347663" marR="0" lvl="0" indent="-347663" defTabSz="914400" eaLnBrk="0" latinLnBrk="0" hangingPunct="0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q"/>
              <a:tabLst/>
              <a:defRPr/>
            </a:pPr>
            <a:endParaRPr lang="en-US" sz="2900" dirty="0" smtClean="0">
              <a:latin typeface="+mn-lt"/>
              <a:cs typeface="+mn-cs"/>
            </a:endParaRPr>
          </a:p>
          <a:p>
            <a:pPr marL="347663" marR="0" lvl="0" indent="-347663" defTabSz="914400" eaLnBrk="0" latinLnBrk="0" hangingPunct="0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73000"/>
              <a:tabLst/>
              <a:defRPr/>
            </a:pPr>
            <a:endParaRPr lang="en-US" sz="2900" dirty="0" smtClean="0">
              <a:latin typeface="+mn-lt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UNEP air quality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914400"/>
            <a:ext cx="3928534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4038600" cy="280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2F07C-163E-4AF0-9FF5-A4C1DD4DE0C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172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 BLANCA" pitchFamily="2" charset="0"/>
              </a:rPr>
              <a:t>Sample data collected at St. Scholastica Catholic Primary School – Credit </a:t>
            </a:r>
            <a:r>
              <a:rPr lang="en-US" dirty="0" err="1" smtClean="0">
                <a:latin typeface="AR BLANCA" pitchFamily="2" charset="0"/>
              </a:rPr>
              <a:t>Priyanka</a:t>
            </a:r>
            <a:endParaRPr lang="en-US" dirty="0">
              <a:latin typeface="AR BLANCA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6044" y="152401"/>
            <a:ext cx="2747195" cy="25542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6271" y="152401"/>
            <a:ext cx="2747356" cy="2514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7573" y="3115956"/>
            <a:ext cx="2814027" cy="25671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1996" y="3200400"/>
            <a:ext cx="2698907" cy="24777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8052" y="3116788"/>
            <a:ext cx="2830517" cy="25581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" y="152400"/>
            <a:ext cx="2320056" cy="26012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86200" y="2743200"/>
            <a:ext cx="398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r>
              <a:rPr lang="en-US" sz="1200" dirty="0" smtClean="0"/>
              <a:t>2</a:t>
            </a:r>
            <a:r>
              <a:rPr lang="en-US" dirty="0" smtClean="0"/>
              <a:t>                                     </a:t>
            </a:r>
            <a:r>
              <a:rPr lang="en-US" dirty="0" smtClean="0"/>
              <a:t>         SO</a:t>
            </a:r>
            <a:r>
              <a:rPr lang="en-US" sz="1200" dirty="0" smtClean="0"/>
              <a:t>2</a:t>
            </a:r>
            <a:endParaRPr lang="en-GB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914400" y="5715000"/>
            <a:ext cx="759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PM1       </a:t>
            </a:r>
            <a:r>
              <a:rPr lang="en-US" dirty="0" smtClean="0"/>
              <a:t>                                 </a:t>
            </a:r>
            <a:r>
              <a:rPr lang="en-US" dirty="0" smtClean="0"/>
              <a:t>PM 2.5                            </a:t>
            </a:r>
            <a:r>
              <a:rPr lang="en-US" dirty="0" smtClean="0"/>
              <a:t>         </a:t>
            </a:r>
            <a:r>
              <a:rPr lang="en-US" dirty="0" smtClean="0"/>
              <a:t>PM 10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Opportunities for GLOBE Schools in African countries to benefit from the TAHMO initiative by hosting AWS.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Opportunity for enhanced cooperation with UNEP by renewing/reviewing the UNEP-GLOBE agreement of 1999. Areas of interest;</a:t>
            </a:r>
          </a:p>
          <a:p>
            <a:pPr marL="749300" lvl="1" indent="-457200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Global Environmental Monitoring System/Water </a:t>
            </a:r>
            <a:r>
              <a:rPr lang="en-US" sz="2000" dirty="0" smtClean="0">
                <a:solidFill>
                  <a:schemeClr val="tx1"/>
                </a:solidFill>
              </a:rPr>
              <a:t>Project (</a:t>
            </a:r>
            <a:r>
              <a:rPr lang="en-US" sz="2000" dirty="0" smtClean="0">
                <a:solidFill>
                  <a:srgbClr val="C00000"/>
                </a:solidFill>
              </a:rPr>
              <a:t>covered in hydrology protocol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749300" lvl="1" indent="-457200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Air Quality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rgbClr val="7030A0"/>
                </a:solidFill>
              </a:rPr>
              <a:t>new protocol?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000" dirty="0" smtClean="0"/>
              <a:t>Explore possibility of partnering with “large organizations” to enable our GLOBE students benefit from getting requisite </a:t>
            </a:r>
            <a:r>
              <a:rPr lang="en-US" sz="2000" dirty="0" smtClean="0"/>
              <a:t>GLOBE </a:t>
            </a:r>
            <a:r>
              <a:rPr lang="en-US" sz="2000" dirty="0" smtClean="0"/>
              <a:t>Instruments and participate in on-going (active) research activities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Need for enhanced support by local US Embassies             (</a:t>
            </a:r>
            <a:r>
              <a:rPr lang="en-US" sz="2000" dirty="0" smtClean="0">
                <a:latin typeface="AR BLANCA" pitchFamily="2" charset="0"/>
              </a:rPr>
              <a:t>I could be making this presentation in person </a:t>
            </a:r>
            <a:r>
              <a:rPr lang="en-US" sz="2000" dirty="0" smtClean="0">
                <a:solidFill>
                  <a:srgbClr val="FF0000"/>
                </a:solidFill>
                <a:latin typeface="AR BLANCA" pitchFamily="2" charset="0"/>
                <a:sym typeface="Wingdings" pitchFamily="2" charset="2"/>
              </a:rPr>
              <a:t></a:t>
            </a:r>
            <a:r>
              <a:rPr lang="en-US" sz="2000" dirty="0" smtClean="0"/>
              <a:t>)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1788" y="0"/>
            <a:ext cx="1192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0"/>
            <a:ext cx="11525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2F07C-163E-4AF0-9FF5-A4C1DD4DE0C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2F07C-163E-4AF0-9FF5-A4C1DD4DE0C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0400" y="19812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5638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 BLANCA" pitchFamily="2" charset="0"/>
              </a:rPr>
              <a:t>Contact: Charles Mwangi</a:t>
            </a:r>
          </a:p>
          <a:p>
            <a:pPr algn="ctr"/>
            <a:r>
              <a:rPr lang="en-US" dirty="0" smtClean="0">
                <a:latin typeface="AR BLANCA" pitchFamily="2" charset="0"/>
              </a:rPr>
              <a:t>Email: maina.charles@gmail.com</a:t>
            </a:r>
            <a:endParaRPr lang="en-US" dirty="0">
              <a:latin typeface="AR BLAN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Introduction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4562475"/>
          </a:xfrm>
        </p:spPr>
        <p:txBody>
          <a:bodyPr/>
          <a:lstStyle/>
          <a:p>
            <a:r>
              <a:rPr lang="en-US" sz="2200" b="1" dirty="0" smtClean="0"/>
              <a:t>June </a:t>
            </a:r>
            <a:r>
              <a:rPr lang="en-US" sz="2200" b="1" dirty="0" smtClean="0"/>
              <a:t>1997 </a:t>
            </a:r>
            <a:r>
              <a:rPr lang="en-US" sz="2200" dirty="0" smtClean="0"/>
              <a:t>‐ Kenya joins the GLOBE Program</a:t>
            </a:r>
          </a:p>
          <a:p>
            <a:pPr eaLnBrk="1" hangingPunct="1"/>
            <a:r>
              <a:rPr lang="en-US" sz="2200" b="1" dirty="0" smtClean="0"/>
              <a:t>1997</a:t>
            </a:r>
            <a:r>
              <a:rPr lang="en-US" sz="2200" dirty="0" smtClean="0"/>
              <a:t> - 31 GLOBE schools in Kenya and 34 teachers trained during the inaugural GLOBE Teacher Training</a:t>
            </a:r>
          </a:p>
          <a:p>
            <a:pPr eaLnBrk="1" hangingPunct="1"/>
            <a:r>
              <a:rPr lang="en-US" sz="2200" b="1" dirty="0" smtClean="0"/>
              <a:t>2000</a:t>
            </a:r>
            <a:r>
              <a:rPr lang="en-US" sz="2200" dirty="0" smtClean="0"/>
              <a:t> - last environmental data measurement recorded in early 2000. </a:t>
            </a:r>
          </a:p>
          <a:p>
            <a:pPr eaLnBrk="1" hangingPunct="1"/>
            <a:r>
              <a:rPr lang="en-US" sz="2200" b="1" dirty="0" smtClean="0"/>
              <a:t>2013 </a:t>
            </a:r>
            <a:r>
              <a:rPr lang="en-US" sz="2200" dirty="0" smtClean="0"/>
              <a:t>– GLOBE program gets a “fresh boast of life” under the guidance of National Space Secretariat in consultation with the Ministry of Education.</a:t>
            </a:r>
          </a:p>
          <a:p>
            <a:pPr eaLnBrk="1" hangingPunct="1"/>
            <a:r>
              <a:rPr lang="en-US" sz="2200" dirty="0" smtClean="0"/>
              <a:t>Over </a:t>
            </a:r>
            <a:r>
              <a:rPr lang="en-US" sz="2200" b="1" dirty="0" smtClean="0"/>
              <a:t>80 GLOBE teachers </a:t>
            </a:r>
            <a:r>
              <a:rPr lang="en-US" sz="2200" dirty="0" smtClean="0"/>
              <a:t>trained and more reviewing the </a:t>
            </a:r>
            <a:r>
              <a:rPr lang="en-US" sz="2200" dirty="0" err="1" smtClean="0"/>
              <a:t>eTraining</a:t>
            </a:r>
            <a:r>
              <a:rPr lang="en-US" sz="2200" dirty="0" smtClean="0"/>
              <a:t> resources.</a:t>
            </a:r>
          </a:p>
          <a:p>
            <a:pPr eaLnBrk="1" hangingPunct="1"/>
            <a:r>
              <a:rPr lang="en-US" sz="2200" dirty="0" smtClean="0"/>
              <a:t>Data being reported by GLOBE Schools in Kenya on a regular basis now…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1788" y="0"/>
            <a:ext cx="1192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0"/>
            <a:ext cx="11525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2F07C-163E-4AF0-9FF5-A4C1DD4DE0C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4638675"/>
          </a:xfrm>
        </p:spPr>
        <p:txBody>
          <a:bodyPr/>
          <a:lstStyle/>
          <a:p>
            <a:pPr eaLnBrk="1" hangingPunct="1"/>
            <a:r>
              <a:rPr lang="en-US" sz="2200" b="1" dirty="0" smtClean="0"/>
              <a:t>30 </a:t>
            </a:r>
            <a:r>
              <a:rPr lang="en-US" sz="2200" b="1" dirty="0" smtClean="0"/>
              <a:t>pilot </a:t>
            </a:r>
            <a:r>
              <a:rPr lang="en-US" sz="2200" b="1" dirty="0" smtClean="0"/>
              <a:t>schools </a:t>
            </a:r>
            <a:r>
              <a:rPr lang="en-US" sz="2200" dirty="0" smtClean="0"/>
              <a:t>selected </a:t>
            </a:r>
            <a:r>
              <a:rPr lang="en-US" sz="2200" dirty="0" smtClean="0"/>
              <a:t>by NSS </a:t>
            </a:r>
            <a:r>
              <a:rPr lang="en-US" sz="2200" dirty="0" smtClean="0"/>
              <a:t>in consultation with Ministry</a:t>
            </a:r>
            <a:r>
              <a:rPr lang="en-US" sz="2200" dirty="0" smtClean="0"/>
              <a:t> </a:t>
            </a:r>
            <a:r>
              <a:rPr lang="en-US" sz="2200" dirty="0" smtClean="0"/>
              <a:t>of Education in </a:t>
            </a:r>
            <a:r>
              <a:rPr lang="en-US" sz="2200" dirty="0" smtClean="0"/>
              <a:t>September </a:t>
            </a:r>
            <a:r>
              <a:rPr lang="en-US" sz="2200" dirty="0" smtClean="0"/>
              <a:t>2014.</a:t>
            </a:r>
          </a:p>
          <a:p>
            <a:pPr eaLnBrk="1" hangingPunct="1"/>
            <a:r>
              <a:rPr lang="en-US" sz="2200" dirty="0" smtClean="0"/>
              <a:t>Held </a:t>
            </a:r>
            <a:r>
              <a:rPr lang="en-US" sz="2200" b="1" dirty="0" smtClean="0"/>
              <a:t>GLOBE Sensitization</a:t>
            </a:r>
            <a:r>
              <a:rPr lang="en-US" sz="2200" dirty="0" smtClean="0"/>
              <a:t> </a:t>
            </a:r>
            <a:r>
              <a:rPr lang="en-US" sz="2200" dirty="0" smtClean="0"/>
              <a:t>workshop for </a:t>
            </a:r>
            <a:r>
              <a:rPr lang="en-US" sz="2200" dirty="0" smtClean="0"/>
              <a:t>Principals and Teachers of the </a:t>
            </a:r>
            <a:r>
              <a:rPr lang="en-US" sz="2200" dirty="0" smtClean="0"/>
              <a:t>30 selected </a:t>
            </a:r>
            <a:r>
              <a:rPr lang="en-US" sz="2200" dirty="0" smtClean="0"/>
              <a:t>schools on 16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October 2014.</a:t>
            </a:r>
          </a:p>
          <a:p>
            <a:pPr eaLnBrk="1" hangingPunct="1"/>
            <a:r>
              <a:rPr lang="en-US" sz="2200" dirty="0" smtClean="0"/>
              <a:t>Held </a:t>
            </a:r>
            <a:r>
              <a:rPr lang="en-US" sz="2200" b="1" dirty="0" smtClean="0"/>
              <a:t>GLOBE Teacher Training </a:t>
            </a:r>
            <a:r>
              <a:rPr lang="en-US" sz="2200" dirty="0" smtClean="0"/>
              <a:t>in CEMASTEA for 40 participants </a:t>
            </a:r>
            <a:r>
              <a:rPr lang="en-US" sz="2200" dirty="0" smtClean="0"/>
              <a:t>from the </a:t>
            </a:r>
            <a:r>
              <a:rPr lang="en-US" sz="2200" dirty="0" smtClean="0"/>
              <a:t>selected schools and CEMASTEA staff </a:t>
            </a:r>
            <a:r>
              <a:rPr lang="en-US" sz="2200" dirty="0" smtClean="0"/>
              <a:t>(host institution) on 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-5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 </a:t>
            </a:r>
            <a:r>
              <a:rPr lang="en-US" sz="2200" dirty="0" smtClean="0"/>
              <a:t>December </a:t>
            </a:r>
            <a:r>
              <a:rPr lang="en-US" sz="2200" dirty="0" smtClean="0"/>
              <a:t>2014</a:t>
            </a:r>
          </a:p>
          <a:p>
            <a:pPr eaLnBrk="1" hangingPunct="1"/>
            <a:r>
              <a:rPr lang="en-US" sz="2200" dirty="0" smtClean="0"/>
              <a:t>Seeking more partners. Enhance mentorship and conduct more trainings as well as explore possibility of maximizing use of GLOBE Data Entry Apps and GLOBE </a:t>
            </a:r>
            <a:r>
              <a:rPr lang="en-US" sz="2200" dirty="0" err="1" smtClean="0"/>
              <a:t>eTraining</a:t>
            </a:r>
            <a:r>
              <a:rPr lang="en-US" sz="2200" dirty="0" smtClean="0"/>
              <a:t> modules.</a:t>
            </a:r>
            <a:endParaRPr lang="en-US" sz="2200" dirty="0" smtClean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1788" y="0"/>
            <a:ext cx="1192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status 2014-2016</a:t>
            </a:r>
            <a:endParaRPr lang="en-US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0"/>
            <a:ext cx="11525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2F07C-163E-4AF0-9FF5-A4C1DD4DE0C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57200"/>
            <a:ext cx="4267199" cy="255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57200"/>
            <a:ext cx="373243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124200"/>
            <a:ext cx="4495800" cy="276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124200"/>
            <a:ext cx="396266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2F07C-163E-4AF0-9FF5-A4C1DD4DE0C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6096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 BLANCA" pitchFamily="2" charset="0"/>
              </a:rPr>
              <a:t>GLOBE Training conducted in CEMASTEA in December 2014</a:t>
            </a:r>
            <a:endParaRPr lang="en-US" dirty="0">
              <a:latin typeface="AR BLAN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200" dirty="0" smtClean="0"/>
              <a:t>NASA/GPM education office donates </a:t>
            </a:r>
            <a:r>
              <a:rPr lang="en-US" sz="2200" b="1" dirty="0" smtClean="0"/>
              <a:t>12 rain gauges</a:t>
            </a:r>
            <a:r>
              <a:rPr lang="en-US" sz="2200" dirty="0" smtClean="0"/>
              <a:t> for schools to participate in GLOBE/GPM field </a:t>
            </a:r>
            <a:r>
              <a:rPr lang="en-US" sz="2200" dirty="0" smtClean="0"/>
              <a:t>campaign (</a:t>
            </a:r>
            <a:r>
              <a:rPr lang="en-US" sz="2200" dirty="0" smtClean="0">
                <a:solidFill>
                  <a:srgbClr val="C00000"/>
                </a:solidFill>
                <a:latin typeface="AR BLANCA" pitchFamily="2" charset="0"/>
              </a:rPr>
              <a:t>thank you GPM</a:t>
            </a:r>
            <a:r>
              <a:rPr lang="en-US" sz="2200" dirty="0" smtClean="0"/>
              <a:t>). </a:t>
            </a:r>
            <a:endParaRPr lang="en-US" sz="2200" dirty="0" smtClean="0"/>
          </a:p>
          <a:p>
            <a:pPr eaLnBrk="1" hangingPunct="1"/>
            <a:r>
              <a:rPr lang="en-US" sz="2200" dirty="0" smtClean="0"/>
              <a:t>Collaboration with the </a:t>
            </a:r>
            <a:r>
              <a:rPr lang="en-US" sz="2200" b="1" dirty="0" smtClean="0"/>
              <a:t>Trans-Africa Hydro-Meteorological Organization (TAHMO) </a:t>
            </a:r>
            <a:r>
              <a:rPr lang="en-US" sz="2200" dirty="0" smtClean="0"/>
              <a:t>who are planning to install 20,000 Automatic Weather Stations across Africa region. </a:t>
            </a:r>
          </a:p>
          <a:p>
            <a:pPr eaLnBrk="1" hangingPunct="1"/>
            <a:r>
              <a:rPr lang="en-US" sz="2200" dirty="0" smtClean="0"/>
              <a:t>Bought </a:t>
            </a:r>
            <a:r>
              <a:rPr lang="en-US" sz="2200" b="1" dirty="0" smtClean="0"/>
              <a:t>pH</a:t>
            </a:r>
            <a:r>
              <a:rPr lang="en-US" sz="2200" dirty="0" smtClean="0"/>
              <a:t> and </a:t>
            </a:r>
            <a:r>
              <a:rPr lang="en-US" sz="2200" b="1" dirty="0" smtClean="0"/>
              <a:t>conductivity meters </a:t>
            </a:r>
            <a:r>
              <a:rPr lang="en-US" sz="2200" dirty="0" smtClean="0"/>
              <a:t>for a GLOBE school to enable them collect hydrological data for research (</a:t>
            </a:r>
            <a:r>
              <a:rPr lang="en-US" sz="2200" dirty="0" err="1" smtClean="0"/>
              <a:t>iSCENE</a:t>
            </a:r>
            <a:r>
              <a:rPr lang="en-US" sz="2200" dirty="0" smtClean="0"/>
              <a:t>/Kilimanjaro initiative).</a:t>
            </a:r>
          </a:p>
          <a:p>
            <a:pPr eaLnBrk="1" hangingPunct="1"/>
            <a:r>
              <a:rPr lang="en-US" sz="2200" dirty="0" smtClean="0"/>
              <a:t>Held a </a:t>
            </a:r>
            <a:r>
              <a:rPr lang="en-US" sz="2200" b="1" dirty="0" smtClean="0"/>
              <a:t>Water Rocket event </a:t>
            </a:r>
            <a:r>
              <a:rPr lang="en-US" sz="2200" dirty="0" smtClean="0"/>
              <a:t>in St. Scholastica Catholic School to promote STEM Education.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1788" y="0"/>
            <a:ext cx="1192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status 2014-2016</a:t>
            </a:r>
            <a:endParaRPr lang="en-US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0"/>
            <a:ext cx="11525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2F07C-163E-4AF0-9FF5-A4C1DD4DE0C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200" dirty="0" smtClean="0"/>
              <a:t>TAHMO have installed </a:t>
            </a:r>
            <a:r>
              <a:rPr lang="en-US" sz="2200" dirty="0" smtClean="0"/>
              <a:t>28 </a:t>
            </a:r>
            <a:r>
              <a:rPr lang="en-US" sz="2200" dirty="0" smtClean="0"/>
              <a:t>Automatic Weather </a:t>
            </a:r>
            <a:r>
              <a:rPr lang="en-US" sz="2200" dirty="0" smtClean="0"/>
              <a:t>Stations (AWS) </a:t>
            </a:r>
            <a:r>
              <a:rPr lang="en-US" sz="2200" dirty="0" smtClean="0"/>
              <a:t>in GLOBE schools. 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Possibility of an additional 50 more stations to be installed in 2016/2017.</a:t>
            </a:r>
          </a:p>
          <a:p>
            <a:pPr eaLnBrk="1" hangingPunct="1"/>
            <a:r>
              <a:rPr lang="en-US" sz="2200" dirty="0" smtClean="0"/>
              <a:t>Data </a:t>
            </a:r>
            <a:r>
              <a:rPr lang="en-US" sz="2200" dirty="0" smtClean="0"/>
              <a:t>from these stations accessible from </a:t>
            </a:r>
            <a:r>
              <a:rPr lang="en-US" sz="2200" dirty="0" smtClean="0">
                <a:solidFill>
                  <a:srgbClr val="C00000"/>
                </a:solidFill>
                <a:latin typeface="AR BERKLEY" pitchFamily="2" charset="0"/>
              </a:rPr>
              <a:t>www.school2school.net</a:t>
            </a:r>
            <a:r>
              <a:rPr lang="en-US" sz="2200" dirty="0" smtClean="0"/>
              <a:t> and available for the students and teachers to use for research. </a:t>
            </a:r>
          </a:p>
          <a:p>
            <a:pPr eaLnBrk="1" hangingPunct="1"/>
            <a:r>
              <a:rPr lang="en-US" sz="2200" dirty="0" smtClean="0"/>
              <a:t>Training by </a:t>
            </a:r>
            <a:r>
              <a:rPr lang="en-US" sz="2200" dirty="0" smtClean="0"/>
              <a:t>TAHMO/Decagon/GLOBE </a:t>
            </a:r>
            <a:r>
              <a:rPr lang="en-US" sz="2200" dirty="0" smtClean="0"/>
              <a:t>(Kenya) on Atmosphere/AWS conducted on 25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-27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January 2016 to train GLOBE teachers.</a:t>
            </a:r>
          </a:p>
          <a:p>
            <a:pPr eaLnBrk="1" hangingPunct="1"/>
            <a:r>
              <a:rPr lang="en-US" sz="2200" dirty="0" smtClean="0"/>
              <a:t>Outreach/mentorship for TWO GLOBE schools with Decagon/TAHMO team.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1788" y="0"/>
            <a:ext cx="1192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GLOBE-TAHMO Collaboration</a:t>
            </a:r>
            <a:endParaRPr lang="en-US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0"/>
            <a:ext cx="11525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1905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2F07C-163E-4AF0-9FF5-A4C1DD4DE0C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1788" y="0"/>
            <a:ext cx="1192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TAHMO AWS in globe schools</a:t>
            </a:r>
            <a:endParaRPr lang="en-US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0"/>
            <a:ext cx="11525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786976"/>
            <a:ext cx="6248400" cy="375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52400"/>
            <a:ext cx="1905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2F07C-163E-4AF0-9FF5-A4C1DD4DE0C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200" y="57912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 BLANCA" pitchFamily="2" charset="0"/>
              </a:rPr>
              <a:t>Replica of the TAHMO AWS (Manufactured by Decagon) installed in GLOBE Schools</a:t>
            </a:r>
            <a:endParaRPr lang="en-US" dirty="0">
              <a:latin typeface="AR BLAN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2F07C-163E-4AF0-9FF5-A4C1DD4DE0C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62600" y="5181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 BLANCA" pitchFamily="2" charset="0"/>
              </a:rPr>
              <a:t>TAHMO/Decagon/GLOBE AWS Teacher Training and outreach</a:t>
            </a:r>
            <a:endParaRPr lang="en-US" dirty="0">
              <a:latin typeface="AR BLANCA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29000"/>
            <a:ext cx="4876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7979"/>
            <a:ext cx="4800600" cy="304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57200"/>
            <a:ext cx="32575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315200" cy="4846638"/>
          </a:xfrm>
        </p:spPr>
        <p:txBody>
          <a:bodyPr/>
          <a:lstStyle/>
          <a:p>
            <a:pPr eaLnBrk="1" hangingPunct="1"/>
            <a:r>
              <a:rPr lang="en-US" sz="2200" dirty="0" smtClean="0"/>
              <a:t>Outreach/mentorship for TWO GLOBE schools by </a:t>
            </a:r>
            <a:r>
              <a:rPr lang="en-US" sz="2200" b="1" dirty="0" smtClean="0"/>
              <a:t>Dr. Erika </a:t>
            </a:r>
            <a:r>
              <a:rPr lang="en-US" sz="2200" b="1" dirty="0" err="1" smtClean="0"/>
              <a:t>Podest</a:t>
            </a:r>
            <a:r>
              <a:rPr lang="en-US" sz="2200" b="1" dirty="0" smtClean="0"/>
              <a:t> </a:t>
            </a:r>
            <a:r>
              <a:rPr lang="en-US" sz="2200" dirty="0" smtClean="0"/>
              <a:t>(</a:t>
            </a:r>
            <a:r>
              <a:rPr lang="en-US" sz="2200" dirty="0" smtClean="0"/>
              <a:t>NASA SMAP </a:t>
            </a:r>
            <a:r>
              <a:rPr lang="en-US" sz="2200" dirty="0" smtClean="0"/>
              <a:t>Scientist) on 19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February </a:t>
            </a:r>
            <a:r>
              <a:rPr lang="en-US" sz="2200" dirty="0" smtClean="0"/>
              <a:t>2016 (</a:t>
            </a:r>
            <a:r>
              <a:rPr lang="en-US" sz="2200" dirty="0" smtClean="0">
                <a:solidFill>
                  <a:srgbClr val="C00000"/>
                </a:solidFill>
                <a:latin typeface="AR BLANCA" pitchFamily="2" charset="0"/>
              </a:rPr>
              <a:t>thank you </a:t>
            </a:r>
            <a:r>
              <a:rPr lang="en-US" sz="2200" dirty="0" smtClean="0">
                <a:solidFill>
                  <a:srgbClr val="C00000"/>
                </a:solidFill>
                <a:latin typeface="AR BLANCA" pitchFamily="2" charset="0"/>
              </a:rPr>
              <a:t>Erika</a:t>
            </a:r>
            <a:r>
              <a:rPr lang="en-US" sz="2200" dirty="0" smtClean="0"/>
              <a:t>). </a:t>
            </a:r>
            <a:endParaRPr lang="en-US" sz="2200" dirty="0" smtClean="0"/>
          </a:p>
          <a:p>
            <a:pPr eaLnBrk="1" hangingPunct="1"/>
            <a:r>
              <a:rPr lang="en-US" sz="2200" dirty="0" smtClean="0"/>
              <a:t>Established linkage with the </a:t>
            </a:r>
            <a:r>
              <a:rPr lang="en-US" sz="2200" b="1" dirty="0" smtClean="0"/>
              <a:t>United Nations Environmental Program (UNEP)</a:t>
            </a:r>
            <a:endParaRPr lang="en-US" sz="2200" dirty="0" smtClean="0"/>
          </a:p>
          <a:p>
            <a:pPr eaLnBrk="1" hangingPunct="1"/>
            <a:r>
              <a:rPr lang="en-US" sz="2200" dirty="0" smtClean="0"/>
              <a:t>Areas </a:t>
            </a:r>
            <a:r>
              <a:rPr lang="en-US" sz="2200" dirty="0" smtClean="0"/>
              <a:t>being explored </a:t>
            </a:r>
            <a:r>
              <a:rPr lang="en-US" sz="2200" dirty="0" smtClean="0"/>
              <a:t>for UNEP/GLOBE collaboration:</a:t>
            </a:r>
          </a:p>
          <a:p>
            <a:pPr marL="749300" lvl="1" indent="-457200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Global Environmental Monitoring System/Water Project (under consideration)</a:t>
            </a:r>
          </a:p>
          <a:p>
            <a:pPr marL="749300" lvl="1" indent="-457200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Air Quality (4 GLOBE schools hosting AQ units)</a:t>
            </a:r>
          </a:p>
          <a:p>
            <a:pPr marL="749300" lvl="1" indent="-457200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UNEP Live (showcases GLOBE program under Hydro- Meteorological Section)</a:t>
            </a:r>
          </a:p>
          <a:p>
            <a:pPr marL="749300" lvl="1" indent="-457200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GEO6 (GLOBE Kenya and a GLOBE School presented at UNEA Pre-assembly meeting on 20</a:t>
            </a:r>
            <a:r>
              <a:rPr lang="en-US" sz="2000" baseline="30000" dirty="0" smtClean="0">
                <a:solidFill>
                  <a:schemeClr val="tx1"/>
                </a:solidFill>
              </a:rPr>
              <a:t>th</a:t>
            </a:r>
            <a:r>
              <a:rPr lang="en-US" sz="2000" dirty="0" smtClean="0">
                <a:solidFill>
                  <a:schemeClr val="tx1"/>
                </a:solidFill>
              </a:rPr>
              <a:t>-21</a:t>
            </a:r>
            <a:r>
              <a:rPr lang="en-US" sz="2000" baseline="30000" dirty="0" smtClean="0">
                <a:solidFill>
                  <a:schemeClr val="tx1"/>
                </a:solidFill>
              </a:rPr>
              <a:t>st</a:t>
            </a:r>
            <a:r>
              <a:rPr lang="en-US" sz="2000" dirty="0" smtClean="0">
                <a:solidFill>
                  <a:schemeClr val="tx1"/>
                </a:solidFill>
              </a:rPr>
              <a:t> May 2016)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1788" y="0"/>
            <a:ext cx="1192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status 2014-2016</a:t>
            </a:r>
            <a:endParaRPr lang="en-US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0"/>
            <a:ext cx="11525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2F07C-163E-4AF0-9FF5-A4C1DD4DE0C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1456</TotalTime>
  <Words>810</Words>
  <Application>Microsoft Office PowerPoint</Application>
  <PresentationFormat>On-screen Show (4:3)</PresentationFormat>
  <Paragraphs>96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Opulent</vt:lpstr>
      <vt:lpstr>Slide 1</vt:lpstr>
      <vt:lpstr>Introduction</vt:lpstr>
      <vt:lpstr>     status 2014-2016</vt:lpstr>
      <vt:lpstr>Slide 4</vt:lpstr>
      <vt:lpstr>     status 2014-2016</vt:lpstr>
      <vt:lpstr>     GLOBE-TAHMO Collaboration</vt:lpstr>
      <vt:lpstr>     TAHMO AWS in globe schools</vt:lpstr>
      <vt:lpstr>Slide 8</vt:lpstr>
      <vt:lpstr>     status 2014-2016</vt:lpstr>
      <vt:lpstr>Slide 10</vt:lpstr>
      <vt:lpstr>     Lake victoria initiative</vt:lpstr>
      <vt:lpstr>Slide 12</vt:lpstr>
      <vt:lpstr>     UNEP air quality</vt:lpstr>
      <vt:lpstr>Slide 14</vt:lpstr>
      <vt:lpstr>conclusion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SCIENCE AND NATIONAL SECURITY</dc:title>
  <dc:creator>dell</dc:creator>
  <cp:lastModifiedBy>Charles</cp:lastModifiedBy>
  <cp:revision>127</cp:revision>
  <dcterms:created xsi:type="dcterms:W3CDTF">2012-08-07T16:24:37Z</dcterms:created>
  <dcterms:modified xsi:type="dcterms:W3CDTF">2016-07-16T14:47:12Z</dcterms:modified>
</cp:coreProperties>
</file>