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3" r:id="rId2"/>
  </p:sldMasterIdLst>
  <p:notesMasterIdLst>
    <p:notesMasterId r:id="rId49"/>
  </p:notesMasterIdLst>
  <p:handoutMasterIdLst>
    <p:handoutMasterId r:id="rId50"/>
  </p:handoutMasterIdLst>
  <p:sldIdLst>
    <p:sldId id="741" r:id="rId3"/>
    <p:sldId id="799" r:id="rId4"/>
    <p:sldId id="782" r:id="rId5"/>
    <p:sldId id="788" r:id="rId6"/>
    <p:sldId id="789" r:id="rId7"/>
    <p:sldId id="792" r:id="rId8"/>
    <p:sldId id="797" r:id="rId9"/>
    <p:sldId id="791" r:id="rId10"/>
    <p:sldId id="793" r:id="rId11"/>
    <p:sldId id="794" r:id="rId12"/>
    <p:sldId id="795" r:id="rId13"/>
    <p:sldId id="742" r:id="rId14"/>
    <p:sldId id="737" r:id="rId15"/>
    <p:sldId id="743" r:id="rId16"/>
    <p:sldId id="744" r:id="rId17"/>
    <p:sldId id="745" r:id="rId18"/>
    <p:sldId id="719" r:id="rId19"/>
    <p:sldId id="720" r:id="rId20"/>
    <p:sldId id="721" r:id="rId21"/>
    <p:sldId id="746" r:id="rId22"/>
    <p:sldId id="749" r:id="rId23"/>
    <p:sldId id="750" r:id="rId24"/>
    <p:sldId id="751" r:id="rId25"/>
    <p:sldId id="752" r:id="rId26"/>
    <p:sldId id="753" r:id="rId27"/>
    <p:sldId id="755" r:id="rId28"/>
    <p:sldId id="781" r:id="rId29"/>
    <p:sldId id="774" r:id="rId30"/>
    <p:sldId id="783" r:id="rId31"/>
    <p:sldId id="784" r:id="rId32"/>
    <p:sldId id="775" r:id="rId33"/>
    <p:sldId id="778" r:id="rId34"/>
    <p:sldId id="779" r:id="rId35"/>
    <p:sldId id="786" r:id="rId36"/>
    <p:sldId id="776" r:id="rId37"/>
    <p:sldId id="732" r:id="rId38"/>
    <p:sldId id="734" r:id="rId39"/>
    <p:sldId id="787" r:id="rId40"/>
    <p:sldId id="777" r:id="rId41"/>
    <p:sldId id="735" r:id="rId42"/>
    <p:sldId id="803" r:id="rId43"/>
    <p:sldId id="790" r:id="rId44"/>
    <p:sldId id="731" r:id="rId45"/>
    <p:sldId id="780" r:id="rId46"/>
    <p:sldId id="804" r:id="rId47"/>
    <p:sldId id="798" r:id="rId48"/>
  </p:sldIdLst>
  <p:sldSz cx="9144000" cy="6858000" type="screen4x3"/>
  <p:notesSz cx="6794500" cy="99314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8">
          <p15:clr>
            <a:srgbClr val="A4A3A4"/>
          </p15:clr>
        </p15:guide>
        <p15:guide id="2" pos="213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501"/>
    <a:srgbClr val="FEB032"/>
    <a:srgbClr val="D5FFFF"/>
    <a:srgbClr val="003366"/>
    <a:srgbClr val="003399"/>
    <a:srgbClr val="EEE90A"/>
    <a:srgbClr val="C3DD03"/>
    <a:srgbClr val="E1FC16"/>
    <a:srgbClr val="D414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Stijl, thema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Stijl, thema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06799F8-075E-4A3A-A7F6-7FBC6576F1A4}" styleName="Stijl, thema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Stijl, thema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Stijl, thema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Stijl, lich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3"/>
    <p:restoredTop sz="77562" autoAdjust="0"/>
  </p:normalViewPr>
  <p:slideViewPr>
    <p:cSldViewPr snapToGrid="0">
      <p:cViewPr varScale="1">
        <p:scale>
          <a:sx n="66" d="100"/>
          <a:sy n="66" d="100"/>
        </p:scale>
        <p:origin x="-156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-1494" y="-96"/>
      </p:cViewPr>
      <p:guideLst>
        <p:guide orient="horz" pos="3128"/>
        <p:guide pos="213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27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26" tIns="46263" rIns="92526" bIns="46263" numCol="1" anchor="t" anchorCtr="0" compatLnSpc="1">
            <a:prstTxWarp prst="textNoShape">
              <a:avLst/>
            </a:prstTxWarp>
          </a:bodyPr>
          <a:lstStyle>
            <a:lvl1pPr defTabSz="925513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8765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26" tIns="46263" rIns="92526" bIns="46263" numCol="1" anchor="t" anchorCtr="0" compatLnSpc="1">
            <a:prstTxWarp prst="textNoShape">
              <a:avLst/>
            </a:prstTxWarp>
          </a:bodyPr>
          <a:lstStyle>
            <a:lvl1pPr algn="r" defTabSz="925513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2925"/>
            <a:ext cx="2952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26" tIns="46263" rIns="92526" bIns="46263" numCol="1" anchor="b" anchorCtr="0" compatLnSpc="1">
            <a:prstTxWarp prst="textNoShape">
              <a:avLst/>
            </a:prstTxWarp>
          </a:bodyPr>
          <a:lstStyle>
            <a:lvl1pPr defTabSz="925513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432925"/>
            <a:ext cx="2876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26" tIns="46263" rIns="92526" bIns="46263" numCol="1" anchor="b" anchorCtr="0" compatLnSpc="1">
            <a:prstTxWarp prst="textNoShape">
              <a:avLst/>
            </a:prstTxWarp>
          </a:bodyPr>
          <a:lstStyle>
            <a:lvl1pPr algn="r" defTabSz="925513">
              <a:defRPr sz="1200"/>
            </a:lvl1pPr>
          </a:lstStyle>
          <a:p>
            <a:pPr>
              <a:defRPr/>
            </a:pPr>
            <a:fld id="{B5BC0EF8-2C0E-FC45-B543-61DBE740B0E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7384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527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26" tIns="46263" rIns="92526" bIns="46263" numCol="1" anchor="t" anchorCtr="0" compatLnSpc="1">
            <a:prstTxWarp prst="textNoShape">
              <a:avLst/>
            </a:prstTxWarp>
          </a:bodyPr>
          <a:lstStyle>
            <a:lvl1pPr defTabSz="925513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8765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26" tIns="46263" rIns="92526" bIns="46263" numCol="1" anchor="t" anchorCtr="0" compatLnSpc="1">
            <a:prstTxWarp prst="textNoShape">
              <a:avLst/>
            </a:prstTxWarp>
          </a:bodyPr>
          <a:lstStyle>
            <a:lvl1pPr algn="r" defTabSz="925513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65200" y="766763"/>
            <a:ext cx="4908550" cy="36814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756150"/>
            <a:ext cx="4975225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26" tIns="46263" rIns="92526" bIns="462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/>
              <a:t>Klik om het opmaakprofiel van de modeltekst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527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26" tIns="46263" rIns="92526" bIns="46263" numCol="1" anchor="b" anchorCtr="0" compatLnSpc="1">
            <a:prstTxWarp prst="textNoShape">
              <a:avLst/>
            </a:prstTxWarp>
          </a:bodyPr>
          <a:lstStyle>
            <a:lvl1pPr defTabSz="925513">
              <a:defRPr sz="12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32925"/>
            <a:ext cx="28765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526" tIns="46263" rIns="92526" bIns="46263" numCol="1" anchor="b" anchorCtr="0" compatLnSpc="1">
            <a:prstTxWarp prst="textNoShape">
              <a:avLst/>
            </a:prstTxWarp>
          </a:bodyPr>
          <a:lstStyle>
            <a:lvl1pPr algn="r" defTabSz="925513">
              <a:defRPr sz="1200"/>
            </a:lvl1pPr>
          </a:lstStyle>
          <a:p>
            <a:pPr>
              <a:defRPr/>
            </a:pPr>
            <a:fld id="{6400ED45-EF86-A041-BE56-38E8C750216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24019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u="sng" dirty="0" smtClean="0"/>
              <a:t>National </a:t>
            </a:r>
            <a:r>
              <a:rPr lang="nl-NL" u="sng" dirty="0" err="1" smtClean="0"/>
              <a:t>Science</a:t>
            </a:r>
            <a:r>
              <a:rPr lang="nl-NL" u="sng" dirty="0" smtClean="0"/>
              <a:t> </a:t>
            </a:r>
            <a:r>
              <a:rPr lang="nl-NL" u="sng" dirty="0" err="1" smtClean="0"/>
              <a:t>Education</a:t>
            </a:r>
            <a:r>
              <a:rPr lang="nl-NL" u="sng" dirty="0" smtClean="0"/>
              <a:t> Standards: </a:t>
            </a:r>
          </a:p>
          <a:p>
            <a:r>
              <a:rPr lang="nl-NL" dirty="0" smtClean="0"/>
              <a:t>"the diverse </a:t>
            </a:r>
            <a:r>
              <a:rPr lang="nl-NL" dirty="0" err="1" smtClean="0"/>
              <a:t>ways</a:t>
            </a:r>
            <a:r>
              <a:rPr lang="nl-NL" dirty="0" smtClean="0"/>
              <a:t> in </a:t>
            </a:r>
            <a:r>
              <a:rPr lang="nl-NL" dirty="0" err="1" smtClean="0"/>
              <a:t>which</a:t>
            </a:r>
            <a:r>
              <a:rPr lang="nl-NL" dirty="0" smtClean="0"/>
              <a:t> </a:t>
            </a:r>
            <a:r>
              <a:rPr lang="nl-NL" dirty="0" err="1" smtClean="0"/>
              <a:t>scientists</a:t>
            </a:r>
            <a:r>
              <a:rPr lang="nl-NL" dirty="0" smtClean="0"/>
              <a:t> </a:t>
            </a:r>
            <a:r>
              <a:rPr lang="nl-NL" dirty="0" err="1" smtClean="0"/>
              <a:t>study</a:t>
            </a:r>
            <a:r>
              <a:rPr lang="nl-NL" dirty="0" smtClean="0"/>
              <a:t> the </a:t>
            </a:r>
            <a:r>
              <a:rPr lang="nl-NL" dirty="0" err="1" smtClean="0"/>
              <a:t>natural</a:t>
            </a:r>
            <a:r>
              <a:rPr lang="nl-NL" dirty="0" smtClean="0"/>
              <a:t> </a:t>
            </a:r>
            <a:r>
              <a:rPr lang="nl-NL" dirty="0" err="1" smtClean="0"/>
              <a:t>world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propose</a:t>
            </a:r>
            <a:r>
              <a:rPr lang="nl-NL" dirty="0" smtClean="0"/>
              <a:t> </a:t>
            </a:r>
            <a:r>
              <a:rPr lang="nl-NL" dirty="0" err="1" smtClean="0"/>
              <a:t>explanations</a:t>
            </a:r>
            <a:r>
              <a:rPr lang="nl-NL" dirty="0" smtClean="0"/>
              <a:t> </a:t>
            </a:r>
            <a:r>
              <a:rPr lang="nl-NL" dirty="0" err="1" smtClean="0"/>
              <a:t>based</a:t>
            </a:r>
            <a:r>
              <a:rPr lang="nl-NL" dirty="0" smtClean="0"/>
              <a:t> on the </a:t>
            </a:r>
            <a:r>
              <a:rPr lang="nl-NL" dirty="0" err="1" smtClean="0"/>
              <a:t>evidence</a:t>
            </a:r>
            <a:r>
              <a:rPr lang="nl-NL" dirty="0" smtClean="0"/>
              <a:t> </a:t>
            </a:r>
            <a:r>
              <a:rPr lang="nl-NL" dirty="0" err="1" smtClean="0"/>
              <a:t>derived</a:t>
            </a:r>
            <a:r>
              <a:rPr lang="nl-NL" dirty="0" smtClean="0"/>
              <a:t> </a:t>
            </a:r>
            <a:r>
              <a:rPr lang="nl-NL" dirty="0" err="1" smtClean="0"/>
              <a:t>from</a:t>
            </a:r>
            <a:r>
              <a:rPr lang="nl-NL" dirty="0" smtClean="0"/>
              <a:t> </a:t>
            </a:r>
            <a:r>
              <a:rPr lang="nl-NL" dirty="0" err="1" smtClean="0"/>
              <a:t>their</a:t>
            </a:r>
            <a:r>
              <a:rPr lang="nl-NL" dirty="0" smtClean="0"/>
              <a:t> </a:t>
            </a:r>
            <a:r>
              <a:rPr lang="nl-NL" dirty="0" err="1" smtClean="0"/>
              <a:t>work</a:t>
            </a:r>
            <a:r>
              <a:rPr lang="nl-NL" dirty="0" smtClean="0"/>
              <a:t>. </a:t>
            </a:r>
            <a:r>
              <a:rPr lang="nl-NL" dirty="0" err="1" smtClean="0"/>
              <a:t>Scientific</a:t>
            </a:r>
            <a:r>
              <a:rPr lang="nl-NL" dirty="0" smtClean="0"/>
              <a:t> </a:t>
            </a:r>
            <a:r>
              <a:rPr lang="nl-NL" dirty="0" err="1" smtClean="0"/>
              <a:t>inquiry</a:t>
            </a:r>
            <a:r>
              <a:rPr lang="nl-NL" dirty="0" smtClean="0"/>
              <a:t> </a:t>
            </a:r>
            <a:r>
              <a:rPr lang="nl-NL" dirty="0" err="1" smtClean="0"/>
              <a:t>also</a:t>
            </a:r>
            <a:r>
              <a:rPr lang="nl-NL" dirty="0" smtClean="0"/>
              <a:t> </a:t>
            </a:r>
            <a:r>
              <a:rPr lang="nl-NL" dirty="0" err="1" smtClean="0"/>
              <a:t>refers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the </a:t>
            </a:r>
            <a:r>
              <a:rPr lang="nl-NL" dirty="0" err="1" smtClean="0"/>
              <a:t>activities</a:t>
            </a:r>
            <a:r>
              <a:rPr lang="nl-NL" dirty="0" smtClean="0"/>
              <a:t> </a:t>
            </a:r>
            <a:r>
              <a:rPr lang="nl-NL" dirty="0" err="1" smtClean="0"/>
              <a:t>through</a:t>
            </a:r>
            <a:r>
              <a:rPr lang="nl-NL" dirty="0" smtClean="0"/>
              <a:t> </a:t>
            </a:r>
            <a:r>
              <a:rPr lang="nl-NL" dirty="0" err="1" smtClean="0"/>
              <a:t>which</a:t>
            </a:r>
            <a:r>
              <a:rPr lang="nl-NL" dirty="0" smtClean="0"/>
              <a:t> </a:t>
            </a:r>
            <a:r>
              <a:rPr lang="nl-NL" dirty="0" err="1" smtClean="0"/>
              <a:t>students</a:t>
            </a:r>
            <a:r>
              <a:rPr lang="nl-NL" dirty="0" smtClean="0"/>
              <a:t> </a:t>
            </a:r>
            <a:r>
              <a:rPr lang="nl-NL" dirty="0" err="1" smtClean="0"/>
              <a:t>develop</a:t>
            </a:r>
            <a:r>
              <a:rPr lang="nl-NL" dirty="0" smtClean="0"/>
              <a:t> </a:t>
            </a:r>
            <a:r>
              <a:rPr lang="nl-NL" dirty="0" err="1" smtClean="0"/>
              <a:t>knowledge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understanding</a:t>
            </a:r>
            <a:r>
              <a:rPr lang="nl-NL" dirty="0" smtClean="0"/>
              <a:t> of </a:t>
            </a:r>
            <a:r>
              <a:rPr lang="nl-NL" dirty="0" err="1" smtClean="0"/>
              <a:t>scientific</a:t>
            </a:r>
            <a:r>
              <a:rPr lang="nl-NL" dirty="0" smtClean="0"/>
              <a:t> </a:t>
            </a:r>
            <a:r>
              <a:rPr lang="nl-NL" dirty="0" err="1" smtClean="0"/>
              <a:t>ideas</a:t>
            </a:r>
            <a:r>
              <a:rPr lang="nl-NL" dirty="0" smtClean="0"/>
              <a:t>, as well as </a:t>
            </a:r>
            <a:r>
              <a:rPr lang="nl-NL" dirty="0" err="1" smtClean="0"/>
              <a:t>an</a:t>
            </a:r>
            <a:r>
              <a:rPr lang="nl-NL" dirty="0" smtClean="0"/>
              <a:t> </a:t>
            </a:r>
            <a:r>
              <a:rPr lang="nl-NL" dirty="0" err="1" smtClean="0"/>
              <a:t>understanding</a:t>
            </a:r>
            <a:r>
              <a:rPr lang="nl-NL" dirty="0" smtClean="0"/>
              <a:t> of </a:t>
            </a:r>
            <a:r>
              <a:rPr lang="nl-NL" dirty="0" err="1" smtClean="0"/>
              <a:t>how</a:t>
            </a:r>
            <a:r>
              <a:rPr lang="nl-NL" dirty="0" smtClean="0"/>
              <a:t> </a:t>
            </a:r>
            <a:r>
              <a:rPr lang="nl-NL" dirty="0" err="1" smtClean="0"/>
              <a:t>scientists</a:t>
            </a:r>
            <a:r>
              <a:rPr lang="nl-NL" dirty="0" smtClean="0"/>
              <a:t> </a:t>
            </a:r>
            <a:r>
              <a:rPr lang="nl-NL" dirty="0" err="1" smtClean="0"/>
              <a:t>study</a:t>
            </a:r>
            <a:r>
              <a:rPr lang="nl-NL" dirty="0" smtClean="0"/>
              <a:t> the </a:t>
            </a:r>
            <a:r>
              <a:rPr lang="nl-NL" dirty="0" err="1" smtClean="0"/>
              <a:t>natural</a:t>
            </a:r>
            <a:r>
              <a:rPr lang="nl-NL" dirty="0" smtClean="0"/>
              <a:t> </a:t>
            </a:r>
            <a:r>
              <a:rPr lang="nl-NL" dirty="0" err="1" smtClean="0"/>
              <a:t>world</a:t>
            </a:r>
            <a:r>
              <a:rPr lang="nl-NL" dirty="0" smtClean="0"/>
              <a:t>."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00ED45-EF86-A041-BE56-38E8C7502162}" type="slidenum">
              <a:rPr lang="nl-NL" smtClean="0"/>
              <a:pPr>
                <a:defRPr/>
              </a:pPr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859204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338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>
                <a:ea typeface="MS PGothic" charset="0"/>
              </a:rPr>
              <a:t>Wederzijds belang! Zowel GLOBE als de school leert hier van!</a:t>
            </a:r>
          </a:p>
        </p:txBody>
      </p:sp>
      <p:sp>
        <p:nvSpPr>
          <p:cNvPr id="14339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1836" indent="-285321"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1286" indent="-228257"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597800" indent="-228257"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4314" indent="-228257"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0828" indent="-228257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67342" indent="-228257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3857" indent="-228257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0371" indent="-228257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fld id="{FCA98CE8-A4A2-D148-BB16-B01697910BFC}" type="slidenum">
              <a:rPr lang="nl-NL" sz="1200" b="0">
                <a:latin typeface="Arial" charset="0"/>
              </a:rPr>
              <a:pPr/>
              <a:t>19</a:t>
            </a:fld>
            <a:endParaRPr lang="nl-NL" sz="1200" b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6854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nl-NL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7176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2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nl-NL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139777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51F405-09EE-9745-8781-0D8BC9F31632}" type="slidenum">
              <a:rPr lang="nl-NL" smtClean="0"/>
              <a:pPr>
                <a:defRPr/>
              </a:pPr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25832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0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l-NL" altLang="nl-NL">
                <a:latin typeface="Times New Roman" charset="0"/>
                <a:ea typeface="MS PGothic" charset="-128"/>
              </a:rPr>
              <a:t>Kleine ijstijd: 15</a:t>
            </a:r>
            <a:r>
              <a:rPr lang="nl-NL" altLang="nl-NL" baseline="30000">
                <a:latin typeface="Times New Roman" charset="0"/>
                <a:ea typeface="MS PGothic" charset="-128"/>
              </a:rPr>
              <a:t>e</a:t>
            </a:r>
            <a:r>
              <a:rPr lang="nl-NL" altLang="nl-NL">
                <a:latin typeface="Times New Roman" charset="0"/>
                <a:ea typeface="MS PGothic" charset="-128"/>
              </a:rPr>
              <a:t> t/m 19</a:t>
            </a:r>
            <a:r>
              <a:rPr lang="nl-NL" altLang="nl-NL" baseline="30000">
                <a:latin typeface="Times New Roman" charset="0"/>
                <a:ea typeface="MS PGothic" charset="-128"/>
              </a:rPr>
              <a:t>e</a:t>
            </a:r>
            <a:r>
              <a:rPr lang="nl-NL" altLang="nl-NL">
                <a:latin typeface="Times New Roman" charset="0"/>
                <a:ea typeface="MS PGothic" charset="-128"/>
              </a:rPr>
              <a:t> eeuw</a:t>
            </a:r>
          </a:p>
          <a:p>
            <a:r>
              <a:rPr lang="nl-NL" altLang="nl-NL">
                <a:latin typeface="Times New Roman" charset="0"/>
                <a:ea typeface="MS PGothic" charset="-128"/>
              </a:rPr>
              <a:t>Is een Klimaatneutrale economie mogelijk?</a:t>
            </a:r>
          </a:p>
        </p:txBody>
      </p:sp>
      <p:sp>
        <p:nvSpPr>
          <p:cNvPr id="58371" name="Tijdelijke aanduiding voor dianumm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 defTabSz="923925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 defTabSz="923925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 defTabSz="923925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 defTabSz="923925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fld id="{0EA1D6C0-A938-344B-8096-4C7C0F88D991}" type="slidenum">
              <a:rPr lang="nl-NL" altLang="nl-NL" sz="1200" b="0">
                <a:latin typeface="Times New Roman" charset="0"/>
              </a:rPr>
              <a:pPr/>
              <a:t>38</a:t>
            </a:fld>
            <a:endParaRPr lang="nl-NL" altLang="nl-NL" sz="1200" b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3761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B495D-B6FE-3E42-88CA-1FB47E98A77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00473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53B8D-858B-B44F-B1DD-D07EB339CBE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74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515100" y="533400"/>
            <a:ext cx="1943100" cy="5562600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5676900" cy="5562600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00BCF-DC87-8943-BC7A-5D586C8CD9C9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7543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/>
          </p:nvPr>
        </p:nvSpPr>
        <p:spPr>
          <a:xfrm>
            <a:off x="685800" y="533400"/>
            <a:ext cx="7772400" cy="55626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1498AB-9BA0-AF49-B435-63046CBED77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687208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Titel en vier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533400"/>
            <a:ext cx="62484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F02A4-057A-7C44-A1B9-26B51D896CB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2786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58F30-4F03-1343-BBC0-6983C3E285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19-07-16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B7EB-B4E7-9642-95FE-78BB2F0BE4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3210174" y="1395412"/>
            <a:ext cx="5248025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3450496" y="3151187"/>
            <a:ext cx="4321903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4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58F30-4F03-1343-BBC0-6983C3E285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19-07-16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9B7EB-B4E7-9642-95FE-78BB2F0BE4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3124200" y="1038630"/>
            <a:ext cx="5562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764226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B495D-B6FE-3E42-88CA-1FB47E98A77E}" type="slidenum">
              <a:rPr lang="nl-NL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2334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62484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A3DFF-BC3F-FC4B-B815-709555D3F68D}" type="slidenum">
              <a:rPr lang="nl-NL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7882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5D52B-AE09-594F-9F04-B8B6C6F0438A}" type="slidenum">
              <a:rPr lang="nl-NL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95523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el en vier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685800" y="533400"/>
            <a:ext cx="6248400" cy="1143000"/>
          </a:xfrm>
          <a:prstGeom prst="rect">
            <a:avLst/>
          </a:prstGeo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F02A4-057A-7C44-A1B9-26B51D896CB1}" type="slidenum">
              <a:rPr lang="nl-NL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‹nr.›</a:t>
            </a:fld>
            <a:endParaRPr lang="nl-NL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50727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4A3DFF-BC3F-FC4B-B815-709555D3F68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9605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92C0D-C719-7D40-B338-FEDB9ED7A4A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5132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D6B5D9-0464-C143-9D27-F809D7B7EF9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8374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EF99A-6D1C-2948-882C-DF76763EBC7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75162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36FD0E-B00C-B94B-BF88-EB171D166FB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44978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5D52B-AE09-594F-9F04-B8B6C6F0438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5987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772B8-D1F1-7445-9293-E71C6BE0A01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2847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2F443-1FCB-2946-8316-B3D9F5670A7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34911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6" Type="http://schemas.openxmlformats.org/officeDocument/2006/relationships/image" Target="../media/image2.jpeg"/><Relationship Id="rId17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theme" Target="../theme/theme2.xml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033" name="Picture 7" descr="Powerpointsjabloon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" name="Picture 8" descr="SME-tekst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8" y="48"/>
              <a:ext cx="650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6248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het opmaakprofiel van de modeltitel te bewerken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het opmaakprofiel van de modeltekst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362382E-4DB8-CD45-B34A-4CA2C5482CE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  <p:pic>
        <p:nvPicPr>
          <p:cNvPr id="1032" name="Picture 4"/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9338" y="0"/>
            <a:ext cx="174466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B5081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B508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B508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B508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B508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B5081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B5081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B5081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B508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158496" y="6315526"/>
            <a:ext cx="8833104" cy="445640"/>
          </a:xfrm>
          <a:prstGeom prst="rect">
            <a:avLst/>
          </a:prstGeom>
          <a:gradFill flip="none" rotWithShape="1">
            <a:gsLst>
              <a:gs pos="0">
                <a:srgbClr val="86A5AD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vert="horz" wrap="none" lIns="91440" tIns="45720" rIns="91440" bIns="45720" anchor="ctr" compatLnSpc="1"/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DEB58F30-4F03-1343-BBC0-6983C3E285B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19-07-16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fld id="{E9A9B7EB-B4E7-9642-95FE-78BB2F0BE4E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left_globe.pn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20659" y="539972"/>
            <a:ext cx="2724839" cy="5201965"/>
          </a:xfrm>
          <a:prstGeom prst="rect">
            <a:avLst/>
          </a:prstGeom>
        </p:spPr>
      </p:pic>
      <p:pic>
        <p:nvPicPr>
          <p:cNvPr id="9" name="Picture 8" descr="GLOBE_logoOfficial-_Blue.png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208362" y="152118"/>
            <a:ext cx="2732047" cy="457200"/>
          </a:xfrm>
          <a:prstGeom prst="rect">
            <a:avLst/>
          </a:prstGeom>
        </p:spPr>
      </p:pic>
      <p:pic>
        <p:nvPicPr>
          <p:cNvPr id="10" name="Picture 9"/>
          <p:cNvPicPr/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6099175"/>
            <a:ext cx="5943600" cy="51435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199907" y="201418"/>
            <a:ext cx="166469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1" dirty="0" smtClean="0">
                <a:solidFill>
                  <a:srgbClr val="1F497D"/>
                </a:solidFill>
                <a:latin typeface="Calibri"/>
                <a:ea typeface="+mn-ea"/>
                <a:cs typeface="+mn-cs"/>
              </a:rPr>
              <a:t>#GLOBEinCO2016</a:t>
            </a:r>
            <a:endParaRPr lang="en-US" sz="1600" b="1" dirty="0">
              <a:solidFill>
                <a:srgbClr val="1F497D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377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Relationship Id="rId3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jpeg"/><Relationship Id="rId6" Type="http://schemas.openxmlformats.org/officeDocument/2006/relationships/image" Target="../media/image36.jpeg"/><Relationship Id="rId7" Type="http://schemas.openxmlformats.org/officeDocument/2006/relationships/image" Target="../media/image37.jpeg"/><Relationship Id="rId8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globe leerlij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07" y="360295"/>
            <a:ext cx="7339803" cy="6858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2607159" y="6396335"/>
            <a:ext cx="5126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Matthijs </a:t>
            </a:r>
            <a:r>
              <a:rPr lang="nl-NL" dirty="0" err="1" smtClean="0"/>
              <a:t>Begheyn</a:t>
            </a:r>
            <a:r>
              <a:rPr lang="nl-NL" dirty="0" smtClean="0"/>
              <a:t>, cc Netherlands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6884" y="0"/>
            <a:ext cx="4307116" cy="74751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2284523"/>
            <a:ext cx="9144000" cy="2399026"/>
          </a:xfrm>
        </p:spPr>
        <p:txBody>
          <a:bodyPr/>
          <a:lstStyle/>
          <a:p>
            <a:pPr algn="ctr"/>
            <a:r>
              <a:rPr lang="nl-NL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GLOBE </a:t>
            </a:r>
            <a:r>
              <a:rPr lang="nl-NL" sz="4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Science</a:t>
            </a:r>
            <a:r>
              <a:rPr lang="nl-NL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School</a:t>
            </a:r>
            <a: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nl-NL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cross </a:t>
            </a:r>
            <a:r>
              <a:rPr lang="nl-NL" sz="4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5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curricular</a:t>
            </a:r>
            <a:r>
              <a:rPr lang="nl-NL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5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l-NL" sz="4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5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learning</a:t>
            </a:r>
            <a:r>
              <a:rPr lang="nl-NL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5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l-NL" sz="4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5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trajectory</a:t>
            </a:r>
            <a:r>
              <a:rPr lang="nl-NL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5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l-NL" sz="4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5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</a:t>
            </a:r>
            <a:r>
              <a:rPr lang="nl-NL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5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l-NL" sz="4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5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</a:t>
            </a:r>
            <a:r>
              <a:rPr lang="nl-NL" sz="4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nquiry</a:t>
            </a:r>
            <a:r>
              <a:rPr lang="nl-NL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in </a:t>
            </a:r>
            <a:r>
              <a:rPr lang="nl-NL" sz="4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science</a:t>
            </a:r>
            <a:r>
              <a:rPr lang="nl-NL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l-NL" sz="4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education</a:t>
            </a:r>
            <a:endParaRPr lang="nl-NL" sz="4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19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-4681" b="9762"/>
          <a:stretch/>
        </p:blipFill>
        <p:spPr>
          <a:xfrm>
            <a:off x="0" y="-580930"/>
            <a:ext cx="9144000" cy="4201603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742262"/>
            <a:ext cx="2163706" cy="3115738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7423" y="3740371"/>
            <a:ext cx="2266577" cy="311762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1426" y="3728753"/>
            <a:ext cx="2080337" cy="3129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02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20800"/>
            <a:ext cx="9144000" cy="421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22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globe leerlij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07" y="360295"/>
            <a:ext cx="7339803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2117407"/>
            <a:ext cx="9144000" cy="2399026"/>
          </a:xfrm>
        </p:spPr>
        <p:txBody>
          <a:bodyPr/>
          <a:lstStyle/>
          <a:p>
            <a:pPr algn="ctr"/>
            <a:r>
              <a:rPr lang="nl-NL" sz="4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</a:t>
            </a:r>
            <a:r>
              <a:rPr lang="nl-NL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does </a:t>
            </a:r>
            <a:r>
              <a:rPr lang="nl-NL" sz="4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it</a:t>
            </a:r>
            <a:r>
              <a:rPr lang="nl-NL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l-NL" sz="4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mean</a:t>
            </a:r>
            <a:r>
              <a:rPr lang="nl-NL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nl-NL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</a:t>
            </a:r>
            <a:r>
              <a:rPr lang="nl-NL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cross </a:t>
            </a:r>
            <a:r>
              <a:rPr lang="nl-NL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curricular</a:t>
            </a:r>
            <a:r>
              <a:rPr lang="nl-NL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l-NL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5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learning</a:t>
            </a:r>
            <a:r>
              <a:rPr lang="nl-NL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5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l-NL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5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trajectory</a:t>
            </a:r>
            <a:r>
              <a:rPr lang="nl-NL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5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l-NL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5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</a:t>
            </a:r>
            <a:r>
              <a:rPr lang="nl-NL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5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l-NL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inquiry</a:t>
            </a:r>
            <a:r>
              <a:rPr lang="nl-NL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in </a:t>
            </a:r>
            <a:r>
              <a:rPr lang="nl-NL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science</a:t>
            </a:r>
            <a:r>
              <a:rPr lang="nl-NL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l-NL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education</a:t>
            </a:r>
            <a:endParaRPr lang="nl-NL" sz="4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084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globe leerlij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07" y="360295"/>
            <a:ext cx="7339803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2117407"/>
            <a:ext cx="9144000" cy="2399026"/>
          </a:xfrm>
        </p:spPr>
        <p:txBody>
          <a:bodyPr/>
          <a:lstStyle/>
          <a:p>
            <a:pPr algn="ctr"/>
            <a:r>
              <a:rPr lang="nl-NL" sz="4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</a:t>
            </a:r>
            <a:r>
              <a:rPr lang="nl-NL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does </a:t>
            </a:r>
            <a:r>
              <a:rPr lang="nl-NL" sz="4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it</a:t>
            </a:r>
            <a:r>
              <a:rPr lang="nl-NL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l-NL" sz="4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mean</a:t>
            </a:r>
            <a:r>
              <a:rPr lang="nl-NL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nl-NL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cross </a:t>
            </a:r>
            <a:r>
              <a:rPr lang="nl-NL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curricular</a:t>
            </a:r>
            <a:r>
              <a:rPr lang="nl-NL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l-NL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learning</a:t>
            </a:r>
            <a:r>
              <a:rPr lang="nl-NL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l-NL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trajectory</a:t>
            </a:r>
            <a:r>
              <a:rPr lang="nl-NL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l-NL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</a:t>
            </a:r>
            <a:r>
              <a:rPr lang="nl-NL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l-NL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inquiry</a:t>
            </a:r>
            <a:r>
              <a:rPr lang="nl-NL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in </a:t>
            </a:r>
            <a:r>
              <a:rPr lang="nl-NL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science</a:t>
            </a:r>
            <a:r>
              <a:rPr lang="nl-NL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l-NL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education</a:t>
            </a:r>
            <a:endParaRPr lang="nl-NL" sz="4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1141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globe leerlij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07" y="360295"/>
            <a:ext cx="7339803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2117407"/>
            <a:ext cx="9144000" cy="2399026"/>
          </a:xfrm>
        </p:spPr>
        <p:txBody>
          <a:bodyPr/>
          <a:lstStyle/>
          <a:p>
            <a:pPr algn="ctr"/>
            <a:r>
              <a:rPr lang="nl-NL" sz="4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</a:t>
            </a:r>
            <a:r>
              <a:rPr lang="nl-NL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does </a:t>
            </a:r>
            <a:r>
              <a:rPr lang="nl-NL" sz="4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it</a:t>
            </a:r>
            <a:r>
              <a:rPr lang="nl-NL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l-NL" sz="4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mean</a:t>
            </a:r>
            <a:r>
              <a:rPr lang="nl-NL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nl-NL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</a:t>
            </a:r>
            <a:r>
              <a:rPr lang="nl-NL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5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cross </a:t>
            </a:r>
            <a:r>
              <a:rPr lang="nl-NL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5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curricular</a:t>
            </a:r>
            <a:r>
              <a:rPr lang="nl-NL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5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l-NL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5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learning</a:t>
            </a:r>
            <a:r>
              <a:rPr lang="nl-NL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5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l-NL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5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trajectory</a:t>
            </a:r>
            <a:r>
              <a:rPr lang="nl-NL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5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l-NL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5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</a:t>
            </a:r>
            <a:r>
              <a:rPr lang="nl-NL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5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l-NL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inquiry</a:t>
            </a:r>
            <a:r>
              <a:rPr lang="nl-NL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l-NL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 </a:t>
            </a:r>
            <a:r>
              <a:rPr lang="nl-NL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science</a:t>
            </a:r>
            <a:r>
              <a:rPr lang="nl-NL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l-NL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education</a:t>
            </a:r>
            <a:endParaRPr lang="nl-NL" sz="4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66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5953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globe leerlij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07" y="360295"/>
            <a:ext cx="7339803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2117407"/>
            <a:ext cx="9144000" cy="2399026"/>
          </a:xfrm>
        </p:spPr>
        <p:txBody>
          <a:bodyPr/>
          <a:lstStyle/>
          <a:p>
            <a:pPr algn="ctr"/>
            <a:r>
              <a:rPr lang="nl-NL" sz="4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What</a:t>
            </a:r>
            <a:r>
              <a:rPr lang="nl-NL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does </a:t>
            </a:r>
            <a:r>
              <a:rPr lang="nl-NL" sz="4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it</a:t>
            </a:r>
            <a:r>
              <a:rPr lang="nl-NL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l-NL" sz="48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mean</a:t>
            </a:r>
            <a:r>
              <a:rPr lang="nl-NL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?</a:t>
            </a:r>
            <a: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nl-NL" sz="6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nl-NL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</a:t>
            </a:r>
            <a:r>
              <a:rPr lang="nl-NL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5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cross </a:t>
            </a:r>
            <a:r>
              <a:rPr lang="nl-NL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5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curricular</a:t>
            </a:r>
            <a:r>
              <a:rPr lang="nl-NL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5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l-NL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5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learning</a:t>
            </a:r>
            <a:r>
              <a:rPr lang="nl-NL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5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l-NL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5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trajectory</a:t>
            </a:r>
            <a:r>
              <a:rPr lang="nl-NL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5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l-NL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5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</a:t>
            </a:r>
            <a:r>
              <a:rPr lang="nl-NL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5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l-NL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5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inquiry</a:t>
            </a:r>
            <a:r>
              <a:rPr lang="nl-NL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50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l-NL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 </a:t>
            </a:r>
            <a:r>
              <a:rPr lang="nl-NL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science</a:t>
            </a:r>
            <a:r>
              <a:rPr lang="nl-NL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nl-NL" sz="5400" b="1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education</a:t>
            </a:r>
            <a:endParaRPr lang="nl-NL" sz="4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6099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Why</a:t>
            </a:r>
            <a:r>
              <a:rPr lang="nl-NL" dirty="0" smtClean="0"/>
              <a:t> </a:t>
            </a:r>
            <a:r>
              <a:rPr lang="nl-NL" dirty="0" err="1" smtClean="0"/>
              <a:t>did</a:t>
            </a:r>
            <a:r>
              <a:rPr lang="nl-NL" dirty="0" smtClean="0"/>
              <a:t> we start </a:t>
            </a:r>
            <a:r>
              <a:rPr lang="nl-NL" dirty="0" err="1" smtClean="0"/>
              <a:t>it</a:t>
            </a:r>
            <a:r>
              <a:rPr lang="nl-NL" dirty="0" smtClean="0"/>
              <a:t>?	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No more </a:t>
            </a:r>
            <a:r>
              <a:rPr lang="nl-NL" dirty="0" err="1" smtClean="0"/>
              <a:t>funding</a:t>
            </a:r>
            <a:endParaRPr lang="nl-NL" dirty="0" smtClean="0"/>
          </a:p>
          <a:p>
            <a:r>
              <a:rPr lang="nl-NL" dirty="0" err="1" smtClean="0"/>
              <a:t>From</a:t>
            </a:r>
            <a:r>
              <a:rPr lang="nl-NL" dirty="0" smtClean="0"/>
              <a:t> 1 </a:t>
            </a:r>
            <a:r>
              <a:rPr lang="nl-NL" dirty="0" err="1" smtClean="0"/>
              <a:t>participating</a:t>
            </a:r>
            <a:r>
              <a:rPr lang="nl-NL" dirty="0" smtClean="0"/>
              <a:t> teacher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whole</a:t>
            </a:r>
            <a:r>
              <a:rPr lang="nl-NL" dirty="0" smtClean="0"/>
              <a:t> school approach</a:t>
            </a:r>
          </a:p>
          <a:p>
            <a:r>
              <a:rPr lang="nl-NL" dirty="0" smtClean="0"/>
              <a:t>Support schools (</a:t>
            </a:r>
            <a:r>
              <a:rPr lang="nl-NL" dirty="0" err="1" smtClean="0"/>
              <a:t>demand</a:t>
            </a:r>
            <a:r>
              <a:rPr lang="nl-NL" dirty="0" smtClean="0"/>
              <a:t> </a:t>
            </a:r>
            <a:r>
              <a:rPr lang="nl-NL" dirty="0" err="1" smtClean="0"/>
              <a:t>driven</a:t>
            </a:r>
            <a:r>
              <a:rPr lang="nl-NL" dirty="0" smtClean="0"/>
              <a:t>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8014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el 1"/>
          <p:cNvSpPr txBox="1">
            <a:spLocks/>
          </p:cNvSpPr>
          <p:nvPr/>
        </p:nvSpPr>
        <p:spPr bwMode="auto">
          <a:xfrm>
            <a:off x="827088" y="188913"/>
            <a:ext cx="881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r>
              <a:rPr lang="nl-NL" sz="4000">
                <a:solidFill>
                  <a:srgbClr val="0B5081"/>
                </a:solidFill>
                <a:latin typeface="Arial" charset="0"/>
                <a:ea typeface="ＭＳ Ｐゴシック" charset="0"/>
                <a:cs typeface="ＭＳ Ｐゴシック" charset="0"/>
              </a:rPr>
              <a:t>Investigation on schools</a:t>
            </a:r>
            <a:endParaRPr lang="nl-NL" sz="4000">
              <a:solidFill>
                <a:srgbClr val="3366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266" name="Rechthoek 3"/>
          <p:cNvSpPr>
            <a:spLocks noChangeArrowheads="1"/>
          </p:cNvSpPr>
          <p:nvPr/>
        </p:nvSpPr>
        <p:spPr bwMode="auto">
          <a:xfrm>
            <a:off x="647700" y="2310340"/>
            <a:ext cx="8496300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nl-NL" sz="2400" b="0" dirty="0">
                <a:solidFill>
                  <a:schemeClr val="tx2"/>
                </a:solidFill>
              </a:rPr>
              <a:t>75% of </a:t>
            </a:r>
            <a:r>
              <a:rPr lang="nl-NL" sz="2400" b="0" dirty="0" err="1">
                <a:solidFill>
                  <a:schemeClr val="tx2"/>
                </a:solidFill>
              </a:rPr>
              <a:t>teachers</a:t>
            </a:r>
            <a:r>
              <a:rPr lang="nl-NL" sz="2400" b="0" dirty="0">
                <a:solidFill>
                  <a:schemeClr val="tx2"/>
                </a:solidFill>
              </a:rPr>
              <a:t> </a:t>
            </a:r>
            <a:r>
              <a:rPr lang="nl-NL" sz="2400" b="0" dirty="0" err="1">
                <a:solidFill>
                  <a:schemeClr val="tx2"/>
                </a:solidFill>
              </a:rPr>
              <a:t>thinks</a:t>
            </a:r>
            <a:r>
              <a:rPr lang="nl-NL" sz="2400" b="0" dirty="0">
                <a:solidFill>
                  <a:schemeClr val="tx2"/>
                </a:solidFill>
              </a:rPr>
              <a:t> the </a:t>
            </a:r>
            <a:r>
              <a:rPr lang="nl-NL" sz="2400" b="0" dirty="0" err="1">
                <a:solidFill>
                  <a:schemeClr val="tx2"/>
                </a:solidFill>
              </a:rPr>
              <a:t>students</a:t>
            </a:r>
            <a:r>
              <a:rPr lang="nl-NL" sz="2400" b="0" dirty="0">
                <a:solidFill>
                  <a:schemeClr val="tx2"/>
                </a:solidFill>
              </a:rPr>
              <a:t> skills of </a:t>
            </a:r>
            <a:r>
              <a:rPr lang="nl-NL" sz="2400" b="0" dirty="0" err="1">
                <a:solidFill>
                  <a:schemeClr val="tx2"/>
                </a:solidFill>
              </a:rPr>
              <a:t>doing</a:t>
            </a:r>
            <a:r>
              <a:rPr lang="nl-NL" sz="2400" b="0" dirty="0">
                <a:solidFill>
                  <a:schemeClr val="tx2"/>
                </a:solidFill>
              </a:rPr>
              <a:t> </a:t>
            </a:r>
            <a:r>
              <a:rPr lang="nl-NL" sz="2400" b="0" dirty="0" err="1">
                <a:solidFill>
                  <a:schemeClr val="tx2"/>
                </a:solidFill>
              </a:rPr>
              <a:t>inquiry</a:t>
            </a:r>
            <a:r>
              <a:rPr lang="nl-NL" sz="2400" b="0" dirty="0">
                <a:solidFill>
                  <a:schemeClr val="tx2"/>
                </a:solidFill>
              </a:rPr>
              <a:t> are </a:t>
            </a:r>
            <a:r>
              <a:rPr lang="nl-NL" sz="2400" b="0" dirty="0" err="1">
                <a:solidFill>
                  <a:schemeClr val="tx2"/>
                </a:solidFill>
              </a:rPr>
              <a:t>too</a:t>
            </a:r>
            <a:r>
              <a:rPr lang="nl-NL" sz="2400" b="0" dirty="0">
                <a:solidFill>
                  <a:schemeClr val="tx2"/>
                </a:solidFill>
              </a:rPr>
              <a:t> low</a:t>
            </a:r>
          </a:p>
          <a:p>
            <a:pPr marL="342900" indent="-342900">
              <a:buFont typeface="Arial" charset="0"/>
              <a:buChar char="•"/>
            </a:pPr>
            <a:r>
              <a:rPr lang="nl-NL" sz="2400" b="0" dirty="0" err="1">
                <a:solidFill>
                  <a:schemeClr val="tx2"/>
                </a:solidFill>
              </a:rPr>
              <a:t>Quality</a:t>
            </a:r>
            <a:r>
              <a:rPr lang="nl-NL" sz="2400" b="0" dirty="0">
                <a:solidFill>
                  <a:schemeClr val="tx2"/>
                </a:solidFill>
              </a:rPr>
              <a:t> of </a:t>
            </a:r>
            <a:r>
              <a:rPr lang="nl-NL" sz="2400" b="0" dirty="0" err="1">
                <a:solidFill>
                  <a:schemeClr val="tx2"/>
                </a:solidFill>
              </a:rPr>
              <a:t>final</a:t>
            </a:r>
            <a:r>
              <a:rPr lang="nl-NL" sz="2400" b="0" dirty="0">
                <a:solidFill>
                  <a:schemeClr val="tx2"/>
                </a:solidFill>
              </a:rPr>
              <a:t> research report (profielwerkstuk) is </a:t>
            </a:r>
            <a:r>
              <a:rPr lang="nl-NL" sz="2400" b="0" dirty="0" err="1">
                <a:solidFill>
                  <a:schemeClr val="tx2"/>
                </a:solidFill>
              </a:rPr>
              <a:t>variable</a:t>
            </a:r>
            <a:endParaRPr lang="nl-NL" sz="2400" b="0" dirty="0">
              <a:solidFill>
                <a:schemeClr val="tx2"/>
              </a:solidFill>
            </a:endParaRPr>
          </a:p>
          <a:p>
            <a:pPr marL="342900" indent="-342900">
              <a:buFont typeface="Arial" charset="0"/>
              <a:buChar char="•"/>
            </a:pPr>
            <a:r>
              <a:rPr lang="nl-NL" sz="2400" b="0" dirty="0">
                <a:solidFill>
                  <a:schemeClr val="tx2"/>
                </a:solidFill>
              </a:rPr>
              <a:t>In </a:t>
            </a:r>
            <a:r>
              <a:rPr lang="nl-NL" sz="2400" b="0" dirty="0" err="1">
                <a:solidFill>
                  <a:schemeClr val="tx2"/>
                </a:solidFill>
              </a:rPr>
              <a:t>only</a:t>
            </a:r>
            <a:r>
              <a:rPr lang="nl-NL" sz="2400" b="0" dirty="0">
                <a:solidFill>
                  <a:schemeClr val="tx2"/>
                </a:solidFill>
              </a:rPr>
              <a:t> a </a:t>
            </a:r>
            <a:r>
              <a:rPr lang="nl-NL" sz="2400" b="0" dirty="0" err="1">
                <a:solidFill>
                  <a:schemeClr val="tx2"/>
                </a:solidFill>
              </a:rPr>
              <a:t>quarter</a:t>
            </a:r>
            <a:r>
              <a:rPr lang="nl-NL" sz="2400" b="0" dirty="0">
                <a:solidFill>
                  <a:schemeClr val="tx2"/>
                </a:solidFill>
              </a:rPr>
              <a:t> of the schools </a:t>
            </a:r>
            <a:r>
              <a:rPr lang="nl-NL" sz="2400" b="0" dirty="0" err="1">
                <a:solidFill>
                  <a:schemeClr val="tx2"/>
                </a:solidFill>
              </a:rPr>
              <a:t>doing</a:t>
            </a:r>
            <a:r>
              <a:rPr lang="nl-NL" sz="2400" b="0" dirty="0">
                <a:solidFill>
                  <a:schemeClr val="tx2"/>
                </a:solidFill>
              </a:rPr>
              <a:t> </a:t>
            </a:r>
            <a:r>
              <a:rPr lang="nl-NL" sz="2400" b="0" dirty="0" err="1">
                <a:solidFill>
                  <a:schemeClr val="tx2"/>
                </a:solidFill>
              </a:rPr>
              <a:t>inquiry</a:t>
            </a:r>
            <a:r>
              <a:rPr lang="nl-NL" sz="2400" b="0" dirty="0">
                <a:solidFill>
                  <a:schemeClr val="tx2"/>
                </a:solidFill>
              </a:rPr>
              <a:t> has been </a:t>
            </a:r>
            <a:r>
              <a:rPr lang="nl-NL" sz="2400" b="0" dirty="0" err="1">
                <a:solidFill>
                  <a:schemeClr val="tx2"/>
                </a:solidFill>
              </a:rPr>
              <a:t>written</a:t>
            </a:r>
            <a:r>
              <a:rPr lang="nl-NL" sz="2400" b="0" dirty="0">
                <a:solidFill>
                  <a:schemeClr val="tx2"/>
                </a:solidFill>
              </a:rPr>
              <a:t> </a:t>
            </a:r>
            <a:r>
              <a:rPr lang="en-GB" sz="2400" b="0" dirty="0">
                <a:solidFill>
                  <a:schemeClr val="tx2"/>
                </a:solidFill>
              </a:rPr>
              <a:t>down</a:t>
            </a:r>
            <a:r>
              <a:rPr lang="nl-NL" sz="2400" b="0" dirty="0">
                <a:solidFill>
                  <a:schemeClr val="tx2"/>
                </a:solidFill>
              </a:rPr>
              <a:t> </a:t>
            </a:r>
            <a:r>
              <a:rPr lang="nl-NL" sz="2400" b="0" dirty="0" err="1">
                <a:solidFill>
                  <a:schemeClr val="tx2"/>
                </a:solidFill>
              </a:rPr>
              <a:t>clearly</a:t>
            </a:r>
            <a:r>
              <a:rPr lang="nl-NL" sz="2400" b="0" dirty="0">
                <a:solidFill>
                  <a:schemeClr val="tx2"/>
                </a:solidFill>
              </a:rPr>
              <a:t> in the curriculum </a:t>
            </a:r>
          </a:p>
          <a:p>
            <a:pPr marL="342900" indent="-342900">
              <a:buFont typeface="Arial" charset="0"/>
              <a:buChar char="•"/>
            </a:pPr>
            <a:r>
              <a:rPr lang="nl-NL" sz="2400" b="0" dirty="0" err="1">
                <a:solidFill>
                  <a:schemeClr val="tx2"/>
                </a:solidFill>
              </a:rPr>
              <a:t>There</a:t>
            </a:r>
            <a:r>
              <a:rPr lang="nl-NL" sz="2400" b="0" dirty="0">
                <a:solidFill>
                  <a:schemeClr val="tx2"/>
                </a:solidFill>
              </a:rPr>
              <a:t> is a </a:t>
            </a:r>
            <a:r>
              <a:rPr lang="nl-NL" sz="2400" b="0" dirty="0" err="1">
                <a:solidFill>
                  <a:schemeClr val="tx2"/>
                </a:solidFill>
              </a:rPr>
              <a:t>lack</a:t>
            </a:r>
            <a:r>
              <a:rPr lang="nl-NL" sz="2400" b="0" dirty="0">
                <a:solidFill>
                  <a:schemeClr val="tx2"/>
                </a:solidFill>
              </a:rPr>
              <a:t> of </a:t>
            </a:r>
            <a:r>
              <a:rPr lang="nl-NL" sz="2400" b="0" dirty="0" err="1">
                <a:solidFill>
                  <a:schemeClr val="tx2"/>
                </a:solidFill>
              </a:rPr>
              <a:t>coherence</a:t>
            </a:r>
            <a:r>
              <a:rPr lang="nl-NL" sz="2400" b="0" dirty="0">
                <a:solidFill>
                  <a:schemeClr val="tx2"/>
                </a:solidFill>
              </a:rPr>
              <a:t> </a:t>
            </a:r>
            <a:r>
              <a:rPr lang="nl-NL" sz="2400" b="0" dirty="0" err="1">
                <a:solidFill>
                  <a:schemeClr val="tx2"/>
                </a:solidFill>
              </a:rPr>
              <a:t>between</a:t>
            </a:r>
            <a:r>
              <a:rPr lang="nl-NL" sz="2400" b="0" dirty="0">
                <a:solidFill>
                  <a:schemeClr val="tx2"/>
                </a:solidFill>
              </a:rPr>
              <a:t> (</a:t>
            </a:r>
            <a:r>
              <a:rPr lang="nl-NL" sz="2400" b="0" dirty="0" err="1">
                <a:solidFill>
                  <a:schemeClr val="tx2"/>
                </a:solidFill>
              </a:rPr>
              <a:t>and</a:t>
            </a:r>
            <a:r>
              <a:rPr lang="nl-NL" sz="2400" b="0" dirty="0">
                <a:solidFill>
                  <a:schemeClr val="tx2"/>
                </a:solidFill>
              </a:rPr>
              <a:t> even </a:t>
            </a:r>
            <a:r>
              <a:rPr lang="nl-NL" sz="2400" b="0" dirty="0" err="1">
                <a:solidFill>
                  <a:schemeClr val="tx2"/>
                </a:solidFill>
              </a:rPr>
              <a:t>within</a:t>
            </a:r>
            <a:r>
              <a:rPr lang="nl-NL" sz="2400" b="0" dirty="0">
                <a:solidFill>
                  <a:schemeClr val="tx2"/>
                </a:solidFill>
              </a:rPr>
              <a:t>) subjects. </a:t>
            </a:r>
            <a:r>
              <a:rPr lang="nl-NL" sz="2400" b="0" dirty="0" err="1">
                <a:solidFill>
                  <a:schemeClr val="tx2"/>
                </a:solidFill>
              </a:rPr>
              <a:t>Therefor</a:t>
            </a:r>
            <a:r>
              <a:rPr lang="nl-NL" sz="2400" b="0" dirty="0">
                <a:solidFill>
                  <a:schemeClr val="tx2"/>
                </a:solidFill>
              </a:rPr>
              <a:t> </a:t>
            </a:r>
            <a:r>
              <a:rPr lang="nl-NL" sz="2400" b="0" dirty="0" err="1">
                <a:solidFill>
                  <a:schemeClr val="tx2"/>
                </a:solidFill>
              </a:rPr>
              <a:t>there</a:t>
            </a:r>
            <a:r>
              <a:rPr lang="nl-NL" sz="2400" b="0" dirty="0">
                <a:solidFill>
                  <a:schemeClr val="tx2"/>
                </a:solidFill>
              </a:rPr>
              <a:t> is no real </a:t>
            </a:r>
            <a:r>
              <a:rPr lang="nl-NL" sz="2400" b="0" dirty="0" err="1">
                <a:solidFill>
                  <a:schemeClr val="tx2"/>
                </a:solidFill>
              </a:rPr>
              <a:t>learning</a:t>
            </a:r>
            <a:r>
              <a:rPr lang="nl-NL" sz="2400" b="0" dirty="0">
                <a:solidFill>
                  <a:schemeClr val="tx2"/>
                </a:solidFill>
              </a:rPr>
              <a:t> </a:t>
            </a:r>
            <a:r>
              <a:rPr lang="nl-NL" sz="2400" b="0" dirty="0" err="1">
                <a:solidFill>
                  <a:schemeClr val="tx2"/>
                </a:solidFill>
              </a:rPr>
              <a:t>trajectory</a:t>
            </a:r>
            <a:r>
              <a:rPr lang="nl-NL" sz="2400" b="0" dirty="0">
                <a:solidFill>
                  <a:schemeClr val="tx2"/>
                </a:solidFill>
              </a:rPr>
              <a:t> </a:t>
            </a:r>
          </a:p>
          <a:p>
            <a:pPr marL="342900" indent="-342900">
              <a:buFont typeface="Arial" charset="0"/>
              <a:buChar char="•"/>
            </a:pPr>
            <a:r>
              <a:rPr lang="nl-NL" sz="2400" b="0" dirty="0">
                <a:solidFill>
                  <a:schemeClr val="tx2"/>
                </a:solidFill>
              </a:rPr>
              <a:t>90% of the </a:t>
            </a:r>
            <a:r>
              <a:rPr lang="nl-NL" sz="2400" b="0" dirty="0" err="1">
                <a:solidFill>
                  <a:schemeClr val="tx2"/>
                </a:solidFill>
              </a:rPr>
              <a:t>teachers</a:t>
            </a:r>
            <a:r>
              <a:rPr lang="nl-NL" sz="2400" b="0" dirty="0">
                <a:solidFill>
                  <a:schemeClr val="tx2"/>
                </a:solidFill>
              </a:rPr>
              <a:t> </a:t>
            </a:r>
            <a:r>
              <a:rPr lang="nl-NL" sz="2400" b="0" dirty="0" err="1">
                <a:solidFill>
                  <a:schemeClr val="tx2"/>
                </a:solidFill>
              </a:rPr>
              <a:t>rates</a:t>
            </a:r>
            <a:r>
              <a:rPr lang="nl-NL" sz="2400" b="0" dirty="0">
                <a:solidFill>
                  <a:schemeClr val="tx2"/>
                </a:solidFill>
              </a:rPr>
              <a:t> </a:t>
            </a:r>
            <a:r>
              <a:rPr lang="nl-NL" sz="2400" b="0" dirty="0" err="1">
                <a:solidFill>
                  <a:schemeClr val="tx2"/>
                </a:solidFill>
              </a:rPr>
              <a:t>inquiry</a:t>
            </a:r>
            <a:r>
              <a:rPr lang="nl-NL" sz="2400" b="0" dirty="0">
                <a:solidFill>
                  <a:schemeClr val="tx2"/>
                </a:solidFill>
              </a:rPr>
              <a:t> </a:t>
            </a:r>
            <a:r>
              <a:rPr lang="nl-NL" sz="2400" b="0" dirty="0" err="1">
                <a:solidFill>
                  <a:schemeClr val="tx2"/>
                </a:solidFill>
              </a:rPr>
              <a:t>education</a:t>
            </a:r>
            <a:r>
              <a:rPr lang="nl-NL" sz="2400" b="0" dirty="0">
                <a:solidFill>
                  <a:schemeClr val="tx2"/>
                </a:solidFill>
              </a:rPr>
              <a:t> </a:t>
            </a:r>
            <a:r>
              <a:rPr lang="nl-NL" sz="2400" b="0" dirty="0" err="1">
                <a:solidFill>
                  <a:schemeClr val="tx2"/>
                </a:solidFill>
              </a:rPr>
              <a:t>with</a:t>
            </a:r>
            <a:r>
              <a:rPr lang="nl-NL" sz="2400" b="0" dirty="0">
                <a:solidFill>
                  <a:schemeClr val="tx2"/>
                </a:solidFill>
              </a:rPr>
              <a:t> </a:t>
            </a:r>
            <a:r>
              <a:rPr lang="nl-NL" sz="2400" b="0" dirty="0" err="1">
                <a:solidFill>
                  <a:schemeClr val="tx2"/>
                </a:solidFill>
              </a:rPr>
              <a:t>an</a:t>
            </a:r>
            <a:r>
              <a:rPr lang="nl-NL" sz="2400" b="0" dirty="0">
                <a:solidFill>
                  <a:schemeClr val="tx2"/>
                </a:solidFill>
              </a:rPr>
              <a:t> 8 or </a:t>
            </a:r>
            <a:r>
              <a:rPr lang="nl-NL" sz="2400" b="0" dirty="0" err="1">
                <a:solidFill>
                  <a:schemeClr val="tx2"/>
                </a:solidFill>
              </a:rPr>
              <a:t>higher</a:t>
            </a:r>
            <a:endParaRPr lang="nl-NL" sz="2400" b="0" dirty="0">
              <a:solidFill>
                <a:schemeClr val="tx2"/>
              </a:solidFill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853242" y="1164461"/>
            <a:ext cx="8134049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1950" indent="-381000">
              <a:lnSpc>
                <a:spcPct val="100000"/>
              </a:lnSpc>
              <a:buFontTx/>
              <a:buNone/>
            </a:pPr>
            <a:r>
              <a:rPr lang="en-GB" altLang="nl-NL" i="1" dirty="0">
                <a:effectLst>
                  <a:outerShdw blurRad="38100" dist="38100" dir="2700000" algn="tl">
                    <a:srgbClr val="C0C0C0"/>
                  </a:outerShdw>
                </a:effectLst>
                <a:ea typeface="MS PGothic" charset="-128"/>
              </a:rPr>
              <a:t>The </a:t>
            </a:r>
            <a:r>
              <a:rPr lang="en-GB" altLang="nl-NL" i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charset="-128"/>
              </a:rPr>
              <a:t>Dutch </a:t>
            </a:r>
            <a:r>
              <a:rPr lang="en-GB" altLang="nl-NL" i="1" dirty="0">
                <a:effectLst>
                  <a:outerShdw blurRad="38100" dist="38100" dir="2700000" algn="tl">
                    <a:srgbClr val="C0C0C0"/>
                  </a:outerShdw>
                </a:effectLst>
                <a:ea typeface="MS PGothic" charset="-128"/>
              </a:rPr>
              <a:t>government prescribes that development of </a:t>
            </a:r>
            <a:r>
              <a:rPr lang="en-GB" altLang="nl-NL" i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charset="-128"/>
              </a:rPr>
              <a:t>inquiry skills is part </a:t>
            </a:r>
            <a:r>
              <a:rPr lang="en-GB" altLang="nl-NL" i="1" dirty="0">
                <a:effectLst>
                  <a:outerShdw blurRad="38100" dist="38100" dir="2700000" algn="tl">
                    <a:srgbClr val="C0C0C0"/>
                  </a:outerShdw>
                </a:effectLst>
                <a:ea typeface="MS PGothic" charset="-128"/>
              </a:rPr>
              <a:t>of the school curriculum, </a:t>
            </a:r>
            <a:r>
              <a:rPr lang="en-GB" altLang="nl-NL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charset="-128"/>
              </a:rPr>
              <a:t>BUT: </a:t>
            </a:r>
            <a:endParaRPr lang="en-GB" altLang="nl-NL" b="1" i="1" dirty="0">
              <a:effectLst>
                <a:outerShdw blurRad="38100" dist="38100" dir="2700000" algn="tl">
                  <a:srgbClr val="C0C0C0"/>
                </a:outerShdw>
              </a:effectLst>
              <a:ea typeface="MS PGothic" charset="-128"/>
            </a:endParaRPr>
          </a:p>
          <a:p>
            <a:pPr marL="838200" lvl="1" indent="-381000">
              <a:lnSpc>
                <a:spcPct val="100000"/>
              </a:lnSpc>
            </a:pPr>
            <a:endParaRPr lang="en-GB" altLang="nl-NL" dirty="0">
              <a:effectLst>
                <a:outerShdw blurRad="38100" dist="38100" dir="2700000" algn="tl">
                  <a:srgbClr val="C0C0C0"/>
                </a:outerShdw>
              </a:effectLst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86689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908050"/>
            <a:ext cx="6324600" cy="505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908050"/>
            <a:ext cx="1671637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45452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692150"/>
            <a:ext cx="548798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4" name="Titel 1"/>
          <p:cNvSpPr txBox="1">
            <a:spLocks/>
          </p:cNvSpPr>
          <p:nvPr/>
        </p:nvSpPr>
        <p:spPr bwMode="auto">
          <a:xfrm>
            <a:off x="755650" y="2636838"/>
            <a:ext cx="8813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r>
              <a:rPr lang="nl-NL" sz="4800">
                <a:solidFill>
                  <a:srgbClr val="0B5081"/>
                </a:solidFill>
                <a:latin typeface="Arial" charset="0"/>
                <a:ea typeface="ＭＳ Ｐゴシック" charset="0"/>
                <a:cs typeface="ＭＳ Ｐゴシック" charset="0"/>
              </a:rPr>
              <a:t>GLOBE Science School </a:t>
            </a:r>
          </a:p>
          <a:p>
            <a:endParaRPr lang="nl-NL" sz="2000">
              <a:solidFill>
                <a:srgbClr val="0B508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algn="ctr"/>
            <a:endParaRPr lang="nl-NL" sz="1100">
              <a:solidFill>
                <a:srgbClr val="0B508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nl-NL" sz="2800">
              <a:solidFill>
                <a:srgbClr val="0B508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ekstvak 3"/>
          <p:cNvSpPr txBox="1">
            <a:spLocks noChangeArrowheads="1"/>
          </p:cNvSpPr>
          <p:nvPr/>
        </p:nvSpPr>
        <p:spPr bwMode="auto">
          <a:xfrm>
            <a:off x="755650" y="3213100"/>
            <a:ext cx="838835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342900" indent="-342900">
              <a:buFont typeface="Arial"/>
              <a:buChar char="•"/>
              <a:defRPr/>
            </a:pPr>
            <a:r>
              <a:rPr lang="nl-NL" sz="2000" b="0" dirty="0" err="1">
                <a:solidFill>
                  <a:srgbClr val="000000"/>
                </a:solidFill>
                <a:latin typeface="+mn-lt"/>
              </a:rPr>
              <a:t>Whole</a:t>
            </a:r>
            <a:r>
              <a:rPr lang="nl-NL" sz="2000" b="0" dirty="0">
                <a:solidFill>
                  <a:srgbClr val="000000"/>
                </a:solidFill>
                <a:latin typeface="+mn-lt"/>
              </a:rPr>
              <a:t> school approach </a:t>
            </a:r>
            <a:r>
              <a:rPr lang="nl-NL" sz="2000" b="0" dirty="0" err="1">
                <a:solidFill>
                  <a:srgbClr val="000000"/>
                </a:solidFill>
                <a:latin typeface="+mn-lt"/>
              </a:rPr>
              <a:t>with</a:t>
            </a:r>
            <a:r>
              <a:rPr lang="nl-NL" sz="2000" b="0" dirty="0">
                <a:solidFill>
                  <a:srgbClr val="000000"/>
                </a:solidFill>
                <a:latin typeface="+mn-lt"/>
              </a:rPr>
              <a:t> GLOBE as context </a:t>
            </a:r>
            <a:r>
              <a:rPr lang="nl-NL" sz="2000" b="0" dirty="0" err="1">
                <a:solidFill>
                  <a:srgbClr val="000000"/>
                </a:solidFill>
                <a:latin typeface="+mn-lt"/>
              </a:rPr>
              <a:t>for</a:t>
            </a:r>
            <a:r>
              <a:rPr lang="nl-NL" sz="2000" b="0" dirty="0">
                <a:solidFill>
                  <a:srgbClr val="000000"/>
                </a:solidFill>
                <a:latin typeface="+mn-lt"/>
              </a:rPr>
              <a:t> making </a:t>
            </a:r>
            <a:r>
              <a:rPr lang="nl-NL" sz="2000" b="0" dirty="0" err="1">
                <a:solidFill>
                  <a:srgbClr val="000000"/>
                </a:solidFill>
                <a:latin typeface="+mn-lt"/>
              </a:rPr>
              <a:t>inquiry</a:t>
            </a:r>
            <a:r>
              <a:rPr lang="nl-NL" sz="2000" b="0" dirty="0">
                <a:solidFill>
                  <a:srgbClr val="000000"/>
                </a:solidFill>
                <a:latin typeface="+mn-lt"/>
              </a:rPr>
              <a:t> </a:t>
            </a:r>
            <a:r>
              <a:rPr lang="nl-NL" sz="2000" b="0" dirty="0" err="1">
                <a:solidFill>
                  <a:srgbClr val="000000"/>
                </a:solidFill>
                <a:latin typeface="+mn-lt"/>
              </a:rPr>
              <a:t>meaningful</a:t>
            </a:r>
            <a:r>
              <a:rPr lang="nl-NL" sz="2000" b="0" dirty="0">
                <a:solidFill>
                  <a:srgbClr val="000000"/>
                </a:solidFill>
                <a:latin typeface="+mn-lt"/>
              </a:rPr>
              <a:t>. </a:t>
            </a:r>
            <a:endParaRPr lang="nl-NL" sz="2000" b="0" dirty="0" smtClean="0">
              <a:solidFill>
                <a:srgbClr val="000000"/>
              </a:solidFill>
              <a:latin typeface="+mn-lt"/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nl-NL" sz="2000" dirty="0" err="1" smtClean="0">
                <a:solidFill>
                  <a:srgbClr val="000000"/>
                </a:solidFill>
                <a:latin typeface="+mn-lt"/>
              </a:rPr>
              <a:t>Create</a:t>
            </a:r>
            <a:r>
              <a:rPr lang="nl-NL" sz="2000" dirty="0" smtClean="0">
                <a:solidFill>
                  <a:srgbClr val="000000"/>
                </a:solidFill>
                <a:latin typeface="+mn-lt"/>
              </a:rPr>
              <a:t> a business model</a:t>
            </a:r>
            <a:endParaRPr lang="nl-NL" sz="2000" b="0" dirty="0">
              <a:solidFill>
                <a:srgbClr val="000000"/>
              </a:solidFill>
              <a:latin typeface="+mn-lt"/>
            </a:endParaRPr>
          </a:p>
          <a:p>
            <a:pPr>
              <a:defRPr/>
            </a:pPr>
            <a:endParaRPr lang="nl-NL" sz="2200" b="0" i="1" dirty="0" smtClean="0">
              <a:solidFill>
                <a:srgbClr val="003399"/>
              </a:solidFill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703" y="4512117"/>
            <a:ext cx="4889500" cy="282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8943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03779" y="550112"/>
            <a:ext cx="6248400" cy="1143000"/>
          </a:xfrm>
        </p:spPr>
        <p:txBody>
          <a:bodyPr/>
          <a:lstStyle/>
          <a:p>
            <a:pPr algn="ctr"/>
            <a:r>
              <a:rPr lang="nl-NL" dirty="0" err="1" smtClean="0">
                <a:solidFill>
                  <a:schemeClr val="bg1"/>
                </a:solidFill>
              </a:rPr>
              <a:t>Morphogenetic</a:t>
            </a:r>
            <a:r>
              <a:rPr lang="nl-NL" dirty="0" smtClean="0">
                <a:solidFill>
                  <a:schemeClr val="bg1"/>
                </a:solidFill>
              </a:rPr>
              <a:t> field</a:t>
            </a:r>
            <a:endParaRPr lang="nl-NL" dirty="0">
              <a:solidFill>
                <a:schemeClr val="bg1"/>
              </a:solidFill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3219" y="1759331"/>
            <a:ext cx="4864100" cy="486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03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00113" y="260350"/>
            <a:ext cx="7724775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altLang="nl-NL" sz="320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ＭＳ Ｐゴシック" charset="-128"/>
                <a:cs typeface="ＭＳ Ｐゴシック" charset="-128"/>
              </a:rPr>
              <a:t>Why inquiry in secondary education?</a:t>
            </a:r>
            <a:endParaRPr lang="en-GB" altLang="nl-NL" sz="4000" smtClean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171575" y="1412875"/>
            <a:ext cx="7993063" cy="4464050"/>
          </a:xfrm>
        </p:spPr>
        <p:txBody>
          <a:bodyPr>
            <a:noAutofit/>
          </a:bodyPr>
          <a:lstStyle/>
          <a:p>
            <a:pPr marL="838200" lvl="1" indent="-381000">
              <a:buFontTx/>
              <a:buNone/>
            </a:pPr>
            <a:r>
              <a:rPr lang="en-GB" altLang="nl-NL" sz="2400" b="1" i="1" dirty="0">
                <a:effectLst>
                  <a:outerShdw blurRad="38100" dist="38100" dir="2700000" algn="tl">
                    <a:srgbClr val="C0C0C0"/>
                  </a:outerShdw>
                </a:effectLst>
                <a:ea typeface="MS PGothic" charset="-128"/>
              </a:rPr>
              <a:t>Doing research…</a:t>
            </a:r>
          </a:p>
          <a:p>
            <a:pPr marL="838200" lvl="1" indent="-381000"/>
            <a:r>
              <a:rPr lang="en-GB" altLang="nl-NL" sz="2400" dirty="0">
                <a:effectLst>
                  <a:outerShdw blurRad="38100" dist="38100" dir="2700000" algn="tl">
                    <a:srgbClr val="C0C0C0"/>
                  </a:outerShdw>
                </a:effectLst>
                <a:ea typeface="MS PGothic" charset="-128"/>
              </a:rPr>
              <a:t>…motivates students </a:t>
            </a:r>
            <a:r>
              <a:rPr lang="en-GB" altLang="nl-NL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charset="-128"/>
                <a:sym typeface="Wingdings"/>
              </a:rPr>
              <a:t></a:t>
            </a:r>
            <a:r>
              <a:rPr lang="en-GB" altLang="nl-NL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charset="-128"/>
              </a:rPr>
              <a:t>more </a:t>
            </a:r>
            <a:r>
              <a:rPr lang="en-GB" altLang="nl-NL" sz="2400" dirty="0">
                <a:effectLst>
                  <a:outerShdw blurRad="38100" dist="38100" dir="2700000" algn="tl">
                    <a:srgbClr val="C0C0C0"/>
                  </a:outerShdw>
                </a:effectLst>
                <a:ea typeface="MS PGothic" charset="-128"/>
              </a:rPr>
              <a:t>autonomy in what to learn and how to </a:t>
            </a:r>
            <a:r>
              <a:rPr lang="en-GB" altLang="nl-NL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charset="-128"/>
              </a:rPr>
              <a:t>learn.</a:t>
            </a:r>
            <a:endParaRPr lang="en-GB" altLang="nl-NL" sz="2400" dirty="0">
              <a:effectLst>
                <a:outerShdw blurRad="38100" dist="38100" dir="2700000" algn="tl">
                  <a:srgbClr val="C0C0C0"/>
                </a:outerShdw>
              </a:effectLst>
              <a:ea typeface="MS PGothic" charset="-128"/>
            </a:endParaRPr>
          </a:p>
          <a:p>
            <a:pPr marL="838200" lvl="1" indent="-381000"/>
            <a:r>
              <a:rPr lang="en-GB" altLang="nl-NL" sz="2400" dirty="0">
                <a:effectLst>
                  <a:outerShdw blurRad="38100" dist="38100" dir="2700000" algn="tl">
                    <a:srgbClr val="C0C0C0"/>
                  </a:outerShdw>
                </a:effectLst>
                <a:ea typeface="MS PGothic" charset="-128"/>
              </a:rPr>
              <a:t>…gives the opportunity to </a:t>
            </a:r>
            <a:r>
              <a:rPr lang="en-GB" altLang="nl-NL" sz="2400" dirty="0">
                <a:effectLst>
                  <a:outerShdw blurRad="38100" dist="38100" dir="2700000" algn="tl">
                    <a:srgbClr val="C0C0C0"/>
                  </a:outerShdw>
                </a:effectLst>
                <a:ea typeface="MS PGothic" charset="-128"/>
              </a:rPr>
              <a:t>excel </a:t>
            </a:r>
            <a:r>
              <a:rPr lang="en-GB" altLang="nl-NL" sz="2400" dirty="0">
                <a:effectLst>
                  <a:outerShdw blurRad="38100" dist="38100" dir="2700000" algn="tl">
                    <a:srgbClr val="C0C0C0"/>
                  </a:outerShdw>
                </a:effectLst>
                <a:ea typeface="MS PGothic" charset="-128"/>
                <a:sym typeface="Wingdings"/>
              </a:rPr>
              <a:t></a:t>
            </a:r>
            <a:r>
              <a:rPr lang="en-GB" altLang="nl-NL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charset="-128"/>
              </a:rPr>
              <a:t> </a:t>
            </a:r>
            <a:r>
              <a:rPr lang="en-GB" altLang="nl-NL" sz="2400" dirty="0">
                <a:effectLst>
                  <a:outerShdw blurRad="38100" dist="38100" dir="2700000" algn="tl">
                    <a:srgbClr val="C0C0C0"/>
                  </a:outerShdw>
                </a:effectLst>
                <a:ea typeface="MS PGothic" charset="-128"/>
              </a:rPr>
              <a:t>to challenge themselves in learning. </a:t>
            </a:r>
          </a:p>
          <a:p>
            <a:pPr marL="838200" lvl="1" indent="-381000"/>
            <a:r>
              <a:rPr lang="en-GB" altLang="nl-NL" sz="2400" dirty="0">
                <a:effectLst>
                  <a:outerShdw blurRad="38100" dist="38100" dir="2700000" algn="tl">
                    <a:srgbClr val="C0C0C0"/>
                  </a:outerShdw>
                </a:effectLst>
                <a:ea typeface="MS PGothic" charset="-128"/>
              </a:rPr>
              <a:t>…provides the ability for critical thinking and </a:t>
            </a:r>
            <a:r>
              <a:rPr lang="en-GB" altLang="nl-NL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charset="-128"/>
              </a:rPr>
              <a:t>systematic </a:t>
            </a:r>
            <a:r>
              <a:rPr lang="en-GB" altLang="nl-NL" sz="2400" dirty="0">
                <a:effectLst>
                  <a:outerShdw blurRad="38100" dist="38100" dir="2700000" algn="tl">
                    <a:srgbClr val="C0C0C0"/>
                  </a:outerShdw>
                </a:effectLst>
                <a:ea typeface="MS PGothic" charset="-128"/>
              </a:rPr>
              <a:t>knowledge </a:t>
            </a:r>
            <a:r>
              <a:rPr lang="en-GB" altLang="nl-NL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MS PGothic" charset="-128"/>
              </a:rPr>
              <a:t>acquisition, </a:t>
            </a:r>
            <a:r>
              <a:rPr lang="en-GB" altLang="nl-NL" sz="2400" dirty="0">
                <a:effectLst>
                  <a:outerShdw blurRad="38100" dist="38100" dir="2700000" algn="tl">
                    <a:srgbClr val="C0C0C0"/>
                  </a:outerShdw>
                </a:effectLst>
                <a:ea typeface="MS PGothic" charset="-128"/>
              </a:rPr>
              <a:t>needed in higher education &amp; in society. </a:t>
            </a:r>
          </a:p>
        </p:txBody>
      </p:sp>
    </p:spTree>
    <p:extLst>
      <p:ext uri="{BB962C8B-B14F-4D97-AF65-F5344CB8AC3E}">
        <p14:creationId xmlns:p14="http://schemas.microsoft.com/office/powerpoint/2010/main" val="145462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Box 1"/>
          <p:cNvSpPr txBox="1">
            <a:spLocks noChangeArrowheads="1"/>
          </p:cNvSpPr>
          <p:nvPr/>
        </p:nvSpPr>
        <p:spPr bwMode="auto">
          <a:xfrm>
            <a:off x="1187450" y="549275"/>
            <a:ext cx="784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nl-NL" altLang="nl-NL"/>
              <a:t>Inquiry in science education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13524"/>
              </p:ext>
            </p:extLst>
          </p:nvPr>
        </p:nvGraphicFramePr>
        <p:xfrm>
          <a:off x="1137323" y="1341978"/>
          <a:ext cx="7488238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119"/>
                <a:gridCol w="3744119"/>
              </a:tblGrid>
              <a:tr h="792264">
                <a:tc>
                  <a:txBody>
                    <a:bodyPr/>
                    <a:lstStyle/>
                    <a:p>
                      <a:r>
                        <a:rPr lang="nl-NL" sz="1800" dirty="0" err="1" smtClean="0"/>
                        <a:t>Inquiry</a:t>
                      </a:r>
                      <a:r>
                        <a:rPr lang="nl-NL" sz="1800" dirty="0" smtClean="0"/>
                        <a:t> as a means </a:t>
                      </a:r>
                      <a:r>
                        <a:rPr lang="nl-NL" sz="1800" dirty="0" err="1" smtClean="0"/>
                        <a:t>to</a:t>
                      </a:r>
                      <a:r>
                        <a:rPr lang="nl-NL" sz="1800" dirty="0" smtClean="0"/>
                        <a:t> </a:t>
                      </a:r>
                      <a:r>
                        <a:rPr lang="nl-NL" sz="1800" dirty="0" err="1" smtClean="0"/>
                        <a:t>acquire</a:t>
                      </a:r>
                      <a:r>
                        <a:rPr lang="nl-NL" sz="1800" dirty="0" smtClean="0"/>
                        <a:t> content </a:t>
                      </a:r>
                      <a:r>
                        <a:rPr lang="nl-NL" sz="1800" dirty="0" err="1" smtClean="0"/>
                        <a:t>knowledge</a:t>
                      </a:r>
                      <a:endParaRPr lang="nl-NL" sz="1800" dirty="0"/>
                    </a:p>
                  </a:txBody>
                  <a:tcPr marL="91433" marR="91433" marT="45730" marB="45730"/>
                </a:tc>
                <a:tc>
                  <a:txBody>
                    <a:bodyPr/>
                    <a:lstStyle/>
                    <a:p>
                      <a:r>
                        <a:rPr lang="nl-NL" sz="1800" dirty="0" err="1" smtClean="0"/>
                        <a:t>Inquiry</a:t>
                      </a:r>
                      <a:r>
                        <a:rPr lang="nl-NL" sz="1800" dirty="0" smtClean="0"/>
                        <a:t> as a </a:t>
                      </a:r>
                      <a:r>
                        <a:rPr lang="nl-NL" sz="1800" dirty="0" err="1" smtClean="0"/>
                        <a:t>learning</a:t>
                      </a:r>
                      <a:r>
                        <a:rPr lang="nl-NL" sz="1800" dirty="0" smtClean="0"/>
                        <a:t> goal</a:t>
                      </a:r>
                      <a:endParaRPr lang="nl-NL" sz="1800" dirty="0"/>
                    </a:p>
                  </a:txBody>
                  <a:tcPr marL="91433" marR="91433" marT="45730" marB="45730"/>
                </a:tc>
              </a:tr>
              <a:tr h="1188936">
                <a:tc>
                  <a:txBody>
                    <a:bodyPr/>
                    <a:lstStyle/>
                    <a:p>
                      <a:r>
                        <a:rPr lang="nl-NL" sz="1800" b="1" dirty="0" err="1" smtClean="0">
                          <a:solidFill>
                            <a:schemeClr val="tx2"/>
                          </a:solidFill>
                        </a:rPr>
                        <a:t>Inquiry</a:t>
                      </a:r>
                      <a:r>
                        <a:rPr lang="nl-NL" sz="1800" b="1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b="1" dirty="0" err="1" smtClean="0">
                          <a:solidFill>
                            <a:schemeClr val="tx2"/>
                          </a:solidFill>
                        </a:rPr>
                        <a:t>based</a:t>
                      </a:r>
                      <a:r>
                        <a:rPr lang="nl-NL" sz="1800" b="1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b="1" dirty="0" err="1" smtClean="0">
                          <a:solidFill>
                            <a:schemeClr val="tx2"/>
                          </a:solidFill>
                        </a:rPr>
                        <a:t>learning</a:t>
                      </a:r>
                      <a:endParaRPr lang="nl-NL" sz="1800" b="1" dirty="0" smtClean="0">
                        <a:solidFill>
                          <a:schemeClr val="tx2"/>
                        </a:solidFill>
                      </a:endParaRPr>
                    </a:p>
                    <a:p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Get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insight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into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complex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natural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phenomena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lang="nl-NL" sz="18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baseline="0" dirty="0" err="1" smtClean="0">
                          <a:solidFill>
                            <a:schemeClr val="tx2"/>
                          </a:solidFill>
                        </a:rPr>
                        <a:t>and</a:t>
                      </a:r>
                      <a:r>
                        <a:rPr lang="nl-NL" sz="18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baseline="0" dirty="0" err="1" smtClean="0">
                          <a:solidFill>
                            <a:schemeClr val="tx2"/>
                          </a:solidFill>
                        </a:rPr>
                        <a:t>relationships</a:t>
                      </a:r>
                      <a:r>
                        <a:rPr lang="nl-NL" sz="18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baseline="0" dirty="0" err="1" smtClean="0">
                          <a:solidFill>
                            <a:schemeClr val="tx2"/>
                          </a:solidFill>
                        </a:rPr>
                        <a:t>between</a:t>
                      </a:r>
                      <a:r>
                        <a:rPr lang="nl-NL" sz="18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baseline="0" dirty="0" err="1" smtClean="0">
                          <a:solidFill>
                            <a:schemeClr val="tx2"/>
                          </a:solidFill>
                        </a:rPr>
                        <a:t>them</a:t>
                      </a:r>
                      <a:endParaRPr lang="nl-NL" sz="1800" dirty="0">
                        <a:solidFill>
                          <a:schemeClr val="tx2"/>
                        </a:solidFill>
                      </a:endParaRPr>
                    </a:p>
                  </a:txBody>
                  <a:tcPr marL="91433" marR="91433" marT="45730" marB="45730"/>
                </a:tc>
                <a:tc>
                  <a:txBody>
                    <a:bodyPr/>
                    <a:lstStyle/>
                    <a:p>
                      <a:r>
                        <a:rPr lang="nl-NL" sz="1800" b="1" dirty="0" smtClean="0">
                          <a:solidFill>
                            <a:schemeClr val="tx2"/>
                          </a:solidFill>
                        </a:rPr>
                        <a:t>Learning </a:t>
                      </a:r>
                      <a:r>
                        <a:rPr lang="nl-NL" sz="1800" b="1" dirty="0" err="1" smtClean="0">
                          <a:solidFill>
                            <a:schemeClr val="tx2"/>
                          </a:solidFill>
                        </a:rPr>
                        <a:t>to</a:t>
                      </a:r>
                      <a:r>
                        <a:rPr lang="nl-NL" sz="1800" b="1" dirty="0" smtClean="0">
                          <a:solidFill>
                            <a:schemeClr val="tx2"/>
                          </a:solidFill>
                        </a:rPr>
                        <a:t> do </a:t>
                      </a:r>
                      <a:r>
                        <a:rPr lang="nl-NL" sz="1800" b="1" dirty="0" err="1" smtClean="0">
                          <a:solidFill>
                            <a:schemeClr val="tx2"/>
                          </a:solidFill>
                        </a:rPr>
                        <a:t>inquiry</a:t>
                      </a:r>
                      <a:endParaRPr lang="nl-NL" sz="1800" b="1" dirty="0" smtClean="0">
                        <a:solidFill>
                          <a:schemeClr val="tx2"/>
                        </a:solidFill>
                      </a:endParaRPr>
                    </a:p>
                    <a:p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Acquire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knowledge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and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skills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about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doing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research</a:t>
                      </a:r>
                      <a:endParaRPr lang="nl-NL" sz="1800" dirty="0">
                        <a:solidFill>
                          <a:schemeClr val="tx2"/>
                        </a:solidFill>
                      </a:endParaRPr>
                    </a:p>
                  </a:txBody>
                  <a:tcPr marL="91433" marR="91433" marT="45730" marB="4573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661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Box 1"/>
          <p:cNvSpPr txBox="1">
            <a:spLocks noChangeArrowheads="1"/>
          </p:cNvSpPr>
          <p:nvPr/>
        </p:nvSpPr>
        <p:spPr bwMode="auto">
          <a:xfrm>
            <a:off x="1187450" y="549275"/>
            <a:ext cx="784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nl-NL" altLang="nl-NL"/>
              <a:t>Inquiry in science education</a:t>
            </a:r>
          </a:p>
        </p:txBody>
      </p:sp>
      <p:graphicFrame>
        <p:nvGraphicFramePr>
          <p:cNvPr id="5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905189"/>
              </p:ext>
            </p:extLst>
          </p:nvPr>
        </p:nvGraphicFramePr>
        <p:xfrm>
          <a:off x="1137323" y="1341978"/>
          <a:ext cx="7488238" cy="3170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119"/>
                <a:gridCol w="3744119"/>
              </a:tblGrid>
              <a:tr h="792264">
                <a:tc>
                  <a:txBody>
                    <a:bodyPr/>
                    <a:lstStyle/>
                    <a:p>
                      <a:r>
                        <a:rPr lang="nl-NL" sz="1800" dirty="0" err="1" smtClean="0"/>
                        <a:t>Inquiry</a:t>
                      </a:r>
                      <a:r>
                        <a:rPr lang="nl-NL" sz="1800" dirty="0" smtClean="0"/>
                        <a:t> as a means </a:t>
                      </a:r>
                      <a:r>
                        <a:rPr lang="nl-NL" sz="1800" dirty="0" err="1" smtClean="0"/>
                        <a:t>to</a:t>
                      </a:r>
                      <a:r>
                        <a:rPr lang="nl-NL" sz="1800" dirty="0" smtClean="0"/>
                        <a:t> </a:t>
                      </a:r>
                      <a:r>
                        <a:rPr lang="nl-NL" sz="1800" dirty="0" err="1" smtClean="0"/>
                        <a:t>acquire</a:t>
                      </a:r>
                      <a:r>
                        <a:rPr lang="nl-NL" sz="1800" dirty="0" smtClean="0"/>
                        <a:t> content </a:t>
                      </a:r>
                      <a:r>
                        <a:rPr lang="nl-NL" sz="1800" dirty="0" err="1" smtClean="0"/>
                        <a:t>knowledge</a:t>
                      </a:r>
                      <a:endParaRPr lang="nl-NL" sz="1800" dirty="0"/>
                    </a:p>
                  </a:txBody>
                  <a:tcPr marL="91433" marR="91433" marT="45730" marB="45730"/>
                </a:tc>
                <a:tc>
                  <a:txBody>
                    <a:bodyPr/>
                    <a:lstStyle/>
                    <a:p>
                      <a:r>
                        <a:rPr lang="nl-NL" sz="1800" dirty="0" err="1" smtClean="0"/>
                        <a:t>Inquiry</a:t>
                      </a:r>
                      <a:r>
                        <a:rPr lang="nl-NL" sz="1800" dirty="0" smtClean="0"/>
                        <a:t> as a </a:t>
                      </a:r>
                      <a:r>
                        <a:rPr lang="nl-NL" sz="1800" dirty="0" err="1" smtClean="0"/>
                        <a:t>learning</a:t>
                      </a:r>
                      <a:r>
                        <a:rPr lang="nl-NL" sz="1800" dirty="0" smtClean="0"/>
                        <a:t> goal</a:t>
                      </a:r>
                      <a:endParaRPr lang="nl-NL" sz="1800" dirty="0"/>
                    </a:p>
                  </a:txBody>
                  <a:tcPr marL="91433" marR="91433" marT="45730" marB="45730"/>
                </a:tc>
              </a:tr>
              <a:tr h="1188936">
                <a:tc>
                  <a:txBody>
                    <a:bodyPr/>
                    <a:lstStyle/>
                    <a:p>
                      <a:r>
                        <a:rPr lang="nl-NL" sz="1800" b="1" dirty="0" err="1" smtClean="0">
                          <a:solidFill>
                            <a:schemeClr val="tx2"/>
                          </a:solidFill>
                        </a:rPr>
                        <a:t>Inquiry</a:t>
                      </a:r>
                      <a:r>
                        <a:rPr lang="nl-NL" sz="1800" b="1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b="1" dirty="0" err="1" smtClean="0">
                          <a:solidFill>
                            <a:schemeClr val="tx2"/>
                          </a:solidFill>
                        </a:rPr>
                        <a:t>based</a:t>
                      </a:r>
                      <a:r>
                        <a:rPr lang="nl-NL" sz="1800" b="1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b="1" dirty="0" err="1" smtClean="0">
                          <a:solidFill>
                            <a:schemeClr val="tx2"/>
                          </a:solidFill>
                        </a:rPr>
                        <a:t>learning</a:t>
                      </a:r>
                      <a:endParaRPr lang="nl-NL" sz="1800" b="1" dirty="0" smtClean="0">
                        <a:solidFill>
                          <a:schemeClr val="tx2"/>
                        </a:solidFill>
                      </a:endParaRPr>
                    </a:p>
                    <a:p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Get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insight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into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complex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natural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phenomena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lang="nl-NL" sz="18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baseline="0" dirty="0" err="1" smtClean="0">
                          <a:solidFill>
                            <a:schemeClr val="tx2"/>
                          </a:solidFill>
                        </a:rPr>
                        <a:t>and</a:t>
                      </a:r>
                      <a:r>
                        <a:rPr lang="nl-NL" sz="18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baseline="0" dirty="0" err="1" smtClean="0">
                          <a:solidFill>
                            <a:schemeClr val="tx2"/>
                          </a:solidFill>
                        </a:rPr>
                        <a:t>relationships</a:t>
                      </a:r>
                      <a:r>
                        <a:rPr lang="nl-NL" sz="18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baseline="0" dirty="0" err="1" smtClean="0">
                          <a:solidFill>
                            <a:schemeClr val="tx2"/>
                          </a:solidFill>
                        </a:rPr>
                        <a:t>between</a:t>
                      </a:r>
                      <a:r>
                        <a:rPr lang="nl-NL" sz="18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baseline="0" dirty="0" err="1" smtClean="0">
                          <a:solidFill>
                            <a:schemeClr val="tx2"/>
                          </a:solidFill>
                        </a:rPr>
                        <a:t>them</a:t>
                      </a:r>
                      <a:endParaRPr lang="nl-NL" sz="1800" dirty="0">
                        <a:solidFill>
                          <a:schemeClr val="tx2"/>
                        </a:solidFill>
                      </a:endParaRPr>
                    </a:p>
                  </a:txBody>
                  <a:tcPr marL="91433" marR="91433" marT="45730" marB="45730"/>
                </a:tc>
                <a:tc>
                  <a:txBody>
                    <a:bodyPr/>
                    <a:lstStyle/>
                    <a:p>
                      <a:r>
                        <a:rPr lang="nl-NL" sz="1800" b="1" dirty="0" smtClean="0">
                          <a:solidFill>
                            <a:schemeClr val="tx2"/>
                          </a:solidFill>
                        </a:rPr>
                        <a:t>Learning </a:t>
                      </a:r>
                      <a:r>
                        <a:rPr lang="nl-NL" sz="1800" b="1" dirty="0" err="1" smtClean="0">
                          <a:solidFill>
                            <a:schemeClr val="tx2"/>
                          </a:solidFill>
                        </a:rPr>
                        <a:t>to</a:t>
                      </a:r>
                      <a:r>
                        <a:rPr lang="nl-NL" sz="1800" b="1" dirty="0" smtClean="0">
                          <a:solidFill>
                            <a:schemeClr val="tx2"/>
                          </a:solidFill>
                        </a:rPr>
                        <a:t> do </a:t>
                      </a:r>
                      <a:r>
                        <a:rPr lang="nl-NL" sz="1800" b="1" dirty="0" err="1" smtClean="0">
                          <a:solidFill>
                            <a:schemeClr val="tx2"/>
                          </a:solidFill>
                        </a:rPr>
                        <a:t>inquiry</a:t>
                      </a:r>
                      <a:endParaRPr lang="nl-NL" sz="1800" b="1" dirty="0" smtClean="0">
                        <a:solidFill>
                          <a:schemeClr val="tx2"/>
                        </a:solidFill>
                      </a:endParaRPr>
                    </a:p>
                    <a:p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Acquire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knowledge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and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skills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about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doing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research</a:t>
                      </a:r>
                      <a:endParaRPr lang="nl-NL" sz="1800" dirty="0">
                        <a:solidFill>
                          <a:schemeClr val="tx2"/>
                        </a:solidFill>
                      </a:endParaRPr>
                    </a:p>
                  </a:txBody>
                  <a:tcPr marL="91433" marR="91433" marT="45730" marB="45730"/>
                </a:tc>
              </a:tr>
              <a:tr h="1188936">
                <a:tc>
                  <a:txBody>
                    <a:bodyPr/>
                    <a:lstStyle/>
                    <a:p>
                      <a:r>
                        <a:rPr lang="nl-NL" sz="1800" i="1" dirty="0" err="1" smtClean="0">
                          <a:solidFill>
                            <a:schemeClr val="tx2"/>
                          </a:solidFill>
                        </a:rPr>
                        <a:t>To</a:t>
                      </a:r>
                      <a:r>
                        <a:rPr lang="nl-NL" sz="1800" i="1" dirty="0" smtClean="0">
                          <a:solidFill>
                            <a:schemeClr val="tx2"/>
                          </a:solidFill>
                        </a:rPr>
                        <a:t> discover </a:t>
                      </a:r>
                      <a:r>
                        <a:rPr lang="nl-NL" sz="1800" i="1" dirty="0" err="1" smtClean="0">
                          <a:solidFill>
                            <a:schemeClr val="tx2"/>
                          </a:solidFill>
                        </a:rPr>
                        <a:t>how</a:t>
                      </a:r>
                      <a:r>
                        <a:rPr lang="nl-NL" sz="1800" i="1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i="1" dirty="0" err="1" smtClean="0">
                          <a:solidFill>
                            <a:schemeClr val="tx2"/>
                          </a:solidFill>
                        </a:rPr>
                        <a:t>chemical</a:t>
                      </a:r>
                      <a:r>
                        <a:rPr lang="nl-NL" sz="1800" i="1" baseline="0" dirty="0" smtClean="0">
                          <a:solidFill>
                            <a:schemeClr val="tx2"/>
                          </a:solidFill>
                        </a:rPr>
                        <a:t> water </a:t>
                      </a:r>
                      <a:r>
                        <a:rPr lang="nl-NL" sz="1800" i="1" baseline="0" dirty="0" err="1" smtClean="0">
                          <a:solidFill>
                            <a:schemeClr val="tx2"/>
                          </a:solidFill>
                        </a:rPr>
                        <a:t>quality</a:t>
                      </a:r>
                      <a:r>
                        <a:rPr lang="nl-NL" sz="1800" i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i="1" baseline="0" dirty="0" err="1" smtClean="0">
                          <a:solidFill>
                            <a:schemeClr val="tx2"/>
                          </a:solidFill>
                        </a:rPr>
                        <a:t>interact</a:t>
                      </a:r>
                      <a:r>
                        <a:rPr lang="nl-NL" sz="1800" i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i="1" baseline="0" dirty="0" err="1" smtClean="0">
                          <a:solidFill>
                            <a:schemeClr val="tx2"/>
                          </a:solidFill>
                        </a:rPr>
                        <a:t>with</a:t>
                      </a:r>
                      <a:r>
                        <a:rPr lang="nl-NL" sz="1800" i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i="1" baseline="0" dirty="0" err="1" smtClean="0">
                          <a:solidFill>
                            <a:schemeClr val="tx2"/>
                          </a:solidFill>
                        </a:rPr>
                        <a:t>the</a:t>
                      </a:r>
                      <a:r>
                        <a:rPr lang="nl-NL" sz="1800" i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i="1" baseline="0" dirty="0" err="1" smtClean="0">
                          <a:solidFill>
                            <a:schemeClr val="tx2"/>
                          </a:solidFill>
                        </a:rPr>
                        <a:t>quality</a:t>
                      </a:r>
                      <a:r>
                        <a:rPr lang="nl-NL" sz="1800" i="1" baseline="0" dirty="0" smtClean="0">
                          <a:solidFill>
                            <a:schemeClr val="tx2"/>
                          </a:solidFill>
                        </a:rPr>
                        <a:t> of </a:t>
                      </a:r>
                      <a:r>
                        <a:rPr lang="nl-NL" sz="1800" i="1" baseline="0" dirty="0" err="1" smtClean="0">
                          <a:solidFill>
                            <a:schemeClr val="tx2"/>
                          </a:solidFill>
                        </a:rPr>
                        <a:t>waterlife</a:t>
                      </a:r>
                      <a:r>
                        <a:rPr lang="nl-NL" sz="1800" i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endParaRPr lang="nl-NL" sz="1800" i="1" dirty="0">
                        <a:solidFill>
                          <a:schemeClr val="tx2"/>
                        </a:solidFill>
                      </a:endParaRPr>
                    </a:p>
                  </a:txBody>
                  <a:tcPr marL="91433" marR="91433" marT="45732" marB="45732"/>
                </a:tc>
                <a:tc>
                  <a:txBody>
                    <a:bodyPr/>
                    <a:lstStyle/>
                    <a:p>
                      <a:r>
                        <a:rPr lang="nl-NL" sz="1800" i="1" dirty="0" err="1" smtClean="0">
                          <a:solidFill>
                            <a:schemeClr val="tx2"/>
                          </a:solidFill>
                        </a:rPr>
                        <a:t>To</a:t>
                      </a:r>
                      <a:r>
                        <a:rPr lang="nl-NL" sz="1800" i="1" baseline="0" dirty="0" smtClean="0">
                          <a:solidFill>
                            <a:schemeClr val="tx2"/>
                          </a:solidFill>
                        </a:rPr>
                        <a:t> discover </a:t>
                      </a:r>
                      <a:r>
                        <a:rPr lang="nl-NL" sz="1800" i="1" baseline="0" dirty="0" err="1" smtClean="0">
                          <a:solidFill>
                            <a:schemeClr val="tx2"/>
                          </a:solidFill>
                        </a:rPr>
                        <a:t>how</a:t>
                      </a:r>
                      <a:r>
                        <a:rPr lang="nl-NL" sz="1800" i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i="1" baseline="0" dirty="0" err="1" smtClean="0">
                          <a:solidFill>
                            <a:schemeClr val="tx2"/>
                          </a:solidFill>
                        </a:rPr>
                        <a:t>to</a:t>
                      </a:r>
                      <a:r>
                        <a:rPr lang="nl-NL" sz="1800" i="1" baseline="0" dirty="0" smtClean="0">
                          <a:solidFill>
                            <a:schemeClr val="tx2"/>
                          </a:solidFill>
                        </a:rPr>
                        <a:t>: </a:t>
                      </a:r>
                      <a:r>
                        <a:rPr lang="nl-NL" sz="1800" i="1" baseline="0" dirty="0" err="1" smtClean="0">
                          <a:solidFill>
                            <a:schemeClr val="tx2"/>
                          </a:solidFill>
                        </a:rPr>
                        <a:t>develop</a:t>
                      </a:r>
                      <a:r>
                        <a:rPr lang="nl-NL" sz="1800" i="1" baseline="0" dirty="0" smtClean="0">
                          <a:solidFill>
                            <a:schemeClr val="tx2"/>
                          </a:solidFill>
                        </a:rPr>
                        <a:t> a research plan, </a:t>
                      </a:r>
                      <a:r>
                        <a:rPr lang="nl-NL" sz="1800" i="1" baseline="0" dirty="0" err="1" smtClean="0">
                          <a:solidFill>
                            <a:schemeClr val="tx2"/>
                          </a:solidFill>
                        </a:rPr>
                        <a:t>carry</a:t>
                      </a:r>
                      <a:r>
                        <a:rPr lang="nl-NL" sz="1800" i="1" baseline="0" dirty="0" smtClean="0">
                          <a:solidFill>
                            <a:schemeClr val="tx2"/>
                          </a:solidFill>
                        </a:rPr>
                        <a:t> out </a:t>
                      </a:r>
                      <a:r>
                        <a:rPr lang="nl-NL" sz="1800" i="1" baseline="0" dirty="0" err="1" smtClean="0">
                          <a:solidFill>
                            <a:schemeClr val="tx2"/>
                          </a:solidFill>
                        </a:rPr>
                        <a:t>an</a:t>
                      </a:r>
                      <a:r>
                        <a:rPr lang="nl-NL" sz="1800" i="1" baseline="0" dirty="0" smtClean="0">
                          <a:solidFill>
                            <a:schemeClr val="tx2"/>
                          </a:solidFill>
                        </a:rPr>
                        <a:t> experiment, present </a:t>
                      </a:r>
                      <a:r>
                        <a:rPr lang="nl-NL" sz="1800" i="1" baseline="0" dirty="0" err="1" smtClean="0">
                          <a:solidFill>
                            <a:schemeClr val="tx2"/>
                          </a:solidFill>
                        </a:rPr>
                        <a:t>your</a:t>
                      </a:r>
                      <a:r>
                        <a:rPr lang="nl-NL" sz="1800" i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i="1" baseline="0" dirty="0" err="1" smtClean="0">
                          <a:solidFill>
                            <a:schemeClr val="tx2"/>
                          </a:solidFill>
                        </a:rPr>
                        <a:t>results</a:t>
                      </a:r>
                      <a:r>
                        <a:rPr lang="nl-NL" sz="1800" i="1" baseline="0" dirty="0" smtClean="0">
                          <a:solidFill>
                            <a:schemeClr val="tx2"/>
                          </a:solidFill>
                        </a:rPr>
                        <a:t>.</a:t>
                      </a:r>
                      <a:endParaRPr lang="nl-NL" sz="1800" i="1" dirty="0">
                        <a:solidFill>
                          <a:schemeClr val="tx2"/>
                        </a:solidFill>
                      </a:endParaRPr>
                    </a:p>
                  </a:txBody>
                  <a:tcPr marL="91433" marR="91433" marT="45732" marB="45732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342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Box 1"/>
          <p:cNvSpPr txBox="1">
            <a:spLocks noChangeArrowheads="1"/>
          </p:cNvSpPr>
          <p:nvPr/>
        </p:nvSpPr>
        <p:spPr bwMode="auto">
          <a:xfrm>
            <a:off x="1187450" y="549275"/>
            <a:ext cx="784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nl-NL" altLang="nl-NL"/>
              <a:t>Inquiry in science education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523346"/>
              </p:ext>
            </p:extLst>
          </p:nvPr>
        </p:nvGraphicFramePr>
        <p:xfrm>
          <a:off x="1137323" y="4417770"/>
          <a:ext cx="7488238" cy="2657475"/>
        </p:xfrm>
        <a:graphic>
          <a:graphicData uri="http://schemas.openxmlformats.org/drawingml/2006/table">
            <a:tbl>
              <a:tblPr/>
              <a:tblGrid>
                <a:gridCol w="3744913"/>
                <a:gridCol w="3743325"/>
              </a:tblGrid>
              <a:tr h="371475">
                <a:tc>
                  <a:txBody>
                    <a:bodyPr/>
                    <a:lstStyle>
                      <a:lvl1pPr defTabSz="457200">
                        <a:lnSpc>
                          <a:spcPct val="101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4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Common </a:t>
                      </a:r>
                      <a:r>
                        <a:rPr kumimoji="0" lang="nl-NL" altLang="nl-NL" sz="1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didactical</a:t>
                      </a:r>
                      <a:r>
                        <a:rPr kumimoji="0" lang="nl-NL" altLang="nl-NL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 approaches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8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101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4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600" b="1" i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Common didactical approaches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8"/>
                    </a:solidFill>
                  </a:tcPr>
                </a:tc>
              </a:tr>
              <a:tr h="2286000">
                <a:tc>
                  <a:txBody>
                    <a:bodyPr/>
                    <a:lstStyle>
                      <a:lvl1pPr marL="285750" indent="-285750" defTabSz="457200">
                        <a:lnSpc>
                          <a:spcPct val="101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4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nl-NL" altLang="nl-NL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Standard practical </a:t>
                      </a:r>
                      <a:r>
                        <a:rPr kumimoji="0" lang="nl-NL" altLang="nl-NL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work</a:t>
                      </a:r>
                      <a:r>
                        <a:rPr kumimoji="0" lang="nl-NL" altLang="nl-NL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 (</a:t>
                      </a:r>
                      <a:r>
                        <a:rPr kumimoji="0" lang="nl-NL" altLang="nl-NL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recreate</a:t>
                      </a:r>
                      <a:r>
                        <a:rPr kumimoji="0" lang="nl-NL" altLang="nl-NL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 </a:t>
                      </a:r>
                      <a:r>
                        <a:rPr kumimoji="0" lang="nl-NL" altLang="nl-NL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lessons</a:t>
                      </a:r>
                      <a:r>
                        <a:rPr kumimoji="0" lang="nl-NL" altLang="nl-NL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 </a:t>
                      </a:r>
                      <a:r>
                        <a:rPr kumimoji="0" lang="nl-NL" altLang="nl-NL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from</a:t>
                      </a:r>
                      <a:r>
                        <a:rPr kumimoji="0" lang="nl-NL" altLang="nl-NL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 the </a:t>
                      </a:r>
                      <a:r>
                        <a:rPr kumimoji="0" lang="nl-NL" altLang="nl-NL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book</a:t>
                      </a:r>
                      <a:r>
                        <a:rPr kumimoji="0" lang="nl-NL" altLang="nl-NL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)</a:t>
                      </a: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nl-NL" altLang="nl-NL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Limited </a:t>
                      </a:r>
                      <a:r>
                        <a:rPr kumimoji="0" lang="nl-NL" altLang="nl-NL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degrees</a:t>
                      </a:r>
                      <a:r>
                        <a:rPr kumimoji="0" lang="nl-NL" altLang="nl-NL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 of </a:t>
                      </a:r>
                      <a:r>
                        <a:rPr kumimoji="0" lang="nl-NL" altLang="nl-NL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freedom</a:t>
                      </a:r>
                      <a:r>
                        <a:rPr kumimoji="0" lang="nl-NL" altLang="nl-NL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 in </a:t>
                      </a:r>
                      <a:r>
                        <a:rPr kumimoji="0" lang="nl-NL" altLang="nl-NL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choosing</a:t>
                      </a:r>
                      <a:r>
                        <a:rPr kumimoji="0" lang="nl-NL" altLang="nl-NL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 research </a:t>
                      </a:r>
                      <a:r>
                        <a:rPr kumimoji="0" lang="nl-NL" altLang="nl-NL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problem</a:t>
                      </a:r>
                      <a:r>
                        <a:rPr kumimoji="0" lang="nl-NL" altLang="nl-NL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 &amp; </a:t>
                      </a:r>
                      <a:r>
                        <a:rPr kumimoji="0" lang="nl-NL" altLang="nl-NL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methods</a:t>
                      </a:r>
                      <a:endParaRPr kumimoji="0" lang="nl-NL" altLang="nl-NL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Verdana" charset="0"/>
                        <a:ea typeface="MS PGothic" charset="-128"/>
                      </a:endParaRP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nl-NL" altLang="nl-NL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Strong teacher </a:t>
                      </a:r>
                      <a:r>
                        <a:rPr kumimoji="0" lang="nl-NL" altLang="nl-NL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guidance</a:t>
                      </a:r>
                      <a:r>
                        <a:rPr kumimoji="0" lang="nl-NL" altLang="nl-NL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CCCD"/>
                    </a:solidFill>
                  </a:tcPr>
                </a:tc>
                <a:tc>
                  <a:txBody>
                    <a:bodyPr/>
                    <a:lstStyle>
                      <a:lvl1pPr marL="285750" indent="-285750" defTabSz="457200">
                        <a:lnSpc>
                          <a:spcPct val="101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4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ja-JP" altLang="nl-NL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‘</a:t>
                      </a:r>
                      <a:r>
                        <a:rPr kumimoji="0" lang="nl-NL" altLang="ja-JP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Teaching</a:t>
                      </a:r>
                      <a:r>
                        <a:rPr kumimoji="0" lang="ja-JP" altLang="nl-NL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’</a:t>
                      </a:r>
                      <a:r>
                        <a:rPr kumimoji="0" lang="nl-NL" altLang="ja-JP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 </a:t>
                      </a:r>
                      <a:r>
                        <a:rPr kumimoji="0" lang="nl-NL" altLang="ja-JP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how</a:t>
                      </a:r>
                      <a:r>
                        <a:rPr kumimoji="0" lang="nl-NL" altLang="ja-JP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 </a:t>
                      </a:r>
                      <a:r>
                        <a:rPr kumimoji="0" lang="nl-NL" altLang="ja-JP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to</a:t>
                      </a:r>
                      <a:r>
                        <a:rPr kumimoji="0" lang="nl-NL" altLang="ja-JP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 do research (</a:t>
                      </a:r>
                      <a:r>
                        <a:rPr kumimoji="0" lang="nl-NL" altLang="ja-JP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lecturing</a:t>
                      </a:r>
                      <a:r>
                        <a:rPr kumimoji="0" lang="nl-NL" altLang="ja-JP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)</a:t>
                      </a: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ja-JP" altLang="nl-NL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‘</a:t>
                      </a:r>
                      <a:r>
                        <a:rPr kumimoji="0" lang="nl-NL" altLang="ja-JP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Inquiry</a:t>
                      </a:r>
                      <a:r>
                        <a:rPr kumimoji="0" lang="ja-JP" altLang="nl-NL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’</a:t>
                      </a:r>
                      <a:r>
                        <a:rPr kumimoji="0" lang="nl-NL" altLang="ja-JP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 as a school subject (</a:t>
                      </a:r>
                      <a:r>
                        <a:rPr kumimoji="0" lang="nl-NL" altLang="ja-JP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not</a:t>
                      </a:r>
                      <a:r>
                        <a:rPr kumimoji="0" lang="nl-NL" altLang="ja-JP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 </a:t>
                      </a:r>
                      <a:r>
                        <a:rPr kumimoji="0" lang="nl-NL" altLang="ja-JP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related</a:t>
                      </a:r>
                      <a:r>
                        <a:rPr kumimoji="0" lang="nl-NL" altLang="ja-JP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 </a:t>
                      </a:r>
                      <a:r>
                        <a:rPr kumimoji="0" lang="nl-NL" altLang="ja-JP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to</a:t>
                      </a:r>
                      <a:r>
                        <a:rPr kumimoji="0" lang="nl-NL" altLang="ja-JP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 the content </a:t>
                      </a:r>
                      <a:r>
                        <a:rPr kumimoji="0" lang="nl-NL" altLang="ja-JP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knowledge</a:t>
                      </a:r>
                      <a:r>
                        <a:rPr kumimoji="0" lang="nl-NL" altLang="ja-JP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 disciplines)</a:t>
                      </a: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nl-NL" altLang="nl-NL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Practicing</a:t>
                      </a:r>
                      <a:r>
                        <a:rPr kumimoji="0" lang="nl-NL" altLang="nl-NL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 </a:t>
                      </a:r>
                      <a:r>
                        <a:rPr kumimoji="0" lang="nl-NL" altLang="nl-NL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all</a:t>
                      </a:r>
                      <a:r>
                        <a:rPr kumimoji="0" lang="nl-NL" altLang="nl-NL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 research steps </a:t>
                      </a:r>
                      <a:r>
                        <a:rPr kumimoji="0" lang="nl-NL" altLang="nl-NL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seperately</a:t>
                      </a:r>
                      <a:r>
                        <a:rPr kumimoji="0" lang="nl-NL" altLang="nl-NL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 (in </a:t>
                      </a:r>
                      <a:r>
                        <a:rPr kumimoji="0" lang="nl-NL" altLang="nl-NL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isolation</a:t>
                      </a:r>
                      <a:r>
                        <a:rPr kumimoji="0" lang="nl-NL" altLang="nl-NL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)</a:t>
                      </a: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nl-NL" altLang="nl-NL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No </a:t>
                      </a:r>
                      <a:r>
                        <a:rPr kumimoji="0" lang="nl-NL" altLang="nl-NL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guidance</a:t>
                      </a:r>
                      <a:r>
                        <a:rPr kumimoji="0" lang="nl-NL" altLang="nl-NL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 at </a:t>
                      </a:r>
                      <a:r>
                        <a:rPr kumimoji="0" lang="nl-NL" altLang="nl-NL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all</a:t>
                      </a:r>
                      <a:r>
                        <a:rPr kumimoji="0" lang="nl-NL" altLang="nl-NL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 (</a:t>
                      </a:r>
                      <a:r>
                        <a:rPr kumimoji="0" lang="ja-JP" altLang="nl-NL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‘</a:t>
                      </a:r>
                      <a:r>
                        <a:rPr kumimoji="0" lang="nl-NL" altLang="ja-JP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just</a:t>
                      </a:r>
                      <a:r>
                        <a:rPr kumimoji="0" lang="nl-NL" altLang="ja-JP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 do </a:t>
                      </a:r>
                      <a:r>
                        <a:rPr kumimoji="0" lang="nl-NL" altLang="ja-JP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it</a:t>
                      </a:r>
                      <a:r>
                        <a:rPr kumimoji="0" lang="ja-JP" altLang="nl-NL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’</a:t>
                      </a:r>
                      <a:r>
                        <a:rPr kumimoji="0" lang="nl-NL" altLang="ja-JP" sz="16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)</a:t>
                      </a: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nl-NL" altLang="nl-NL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Verdana" charset="0"/>
                        <a:ea typeface="MS PGothic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CCC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063154"/>
              </p:ext>
            </p:extLst>
          </p:nvPr>
        </p:nvGraphicFramePr>
        <p:xfrm>
          <a:off x="1137323" y="1341978"/>
          <a:ext cx="7488238" cy="3170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119"/>
                <a:gridCol w="3744119"/>
              </a:tblGrid>
              <a:tr h="792264">
                <a:tc>
                  <a:txBody>
                    <a:bodyPr/>
                    <a:lstStyle/>
                    <a:p>
                      <a:r>
                        <a:rPr lang="nl-NL" sz="1800" dirty="0" err="1" smtClean="0"/>
                        <a:t>Inquiry</a:t>
                      </a:r>
                      <a:r>
                        <a:rPr lang="nl-NL" sz="1800" dirty="0" smtClean="0"/>
                        <a:t> as a means </a:t>
                      </a:r>
                      <a:r>
                        <a:rPr lang="nl-NL" sz="1800" dirty="0" err="1" smtClean="0"/>
                        <a:t>to</a:t>
                      </a:r>
                      <a:r>
                        <a:rPr lang="nl-NL" sz="1800" dirty="0" smtClean="0"/>
                        <a:t> </a:t>
                      </a:r>
                      <a:r>
                        <a:rPr lang="nl-NL" sz="1800" dirty="0" err="1" smtClean="0"/>
                        <a:t>acquire</a:t>
                      </a:r>
                      <a:r>
                        <a:rPr lang="nl-NL" sz="1800" dirty="0" smtClean="0"/>
                        <a:t> content </a:t>
                      </a:r>
                      <a:r>
                        <a:rPr lang="nl-NL" sz="1800" dirty="0" err="1" smtClean="0"/>
                        <a:t>knowledge</a:t>
                      </a:r>
                      <a:endParaRPr lang="nl-NL" sz="1800" dirty="0"/>
                    </a:p>
                  </a:txBody>
                  <a:tcPr marL="91433" marR="91433" marT="45730" marB="45730"/>
                </a:tc>
                <a:tc>
                  <a:txBody>
                    <a:bodyPr/>
                    <a:lstStyle/>
                    <a:p>
                      <a:r>
                        <a:rPr lang="nl-NL" sz="1800" dirty="0" err="1" smtClean="0"/>
                        <a:t>Inquiry</a:t>
                      </a:r>
                      <a:r>
                        <a:rPr lang="nl-NL" sz="1800" dirty="0" smtClean="0"/>
                        <a:t> as a </a:t>
                      </a:r>
                      <a:r>
                        <a:rPr lang="nl-NL" sz="1800" dirty="0" err="1" smtClean="0"/>
                        <a:t>learning</a:t>
                      </a:r>
                      <a:r>
                        <a:rPr lang="nl-NL" sz="1800" dirty="0" smtClean="0"/>
                        <a:t> goal</a:t>
                      </a:r>
                      <a:endParaRPr lang="nl-NL" sz="1800" dirty="0"/>
                    </a:p>
                  </a:txBody>
                  <a:tcPr marL="91433" marR="91433" marT="45730" marB="45730"/>
                </a:tc>
              </a:tr>
              <a:tr h="1188936">
                <a:tc>
                  <a:txBody>
                    <a:bodyPr/>
                    <a:lstStyle/>
                    <a:p>
                      <a:r>
                        <a:rPr lang="nl-NL" sz="1800" b="1" dirty="0" err="1" smtClean="0">
                          <a:solidFill>
                            <a:schemeClr val="tx2"/>
                          </a:solidFill>
                        </a:rPr>
                        <a:t>Inquiry</a:t>
                      </a:r>
                      <a:r>
                        <a:rPr lang="nl-NL" sz="1800" b="1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b="1" dirty="0" err="1" smtClean="0">
                          <a:solidFill>
                            <a:schemeClr val="tx2"/>
                          </a:solidFill>
                        </a:rPr>
                        <a:t>based</a:t>
                      </a:r>
                      <a:r>
                        <a:rPr lang="nl-NL" sz="1800" b="1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b="1" dirty="0" err="1" smtClean="0">
                          <a:solidFill>
                            <a:schemeClr val="tx2"/>
                          </a:solidFill>
                        </a:rPr>
                        <a:t>learning</a:t>
                      </a:r>
                      <a:endParaRPr lang="nl-NL" sz="1800" b="1" dirty="0" smtClean="0">
                        <a:solidFill>
                          <a:schemeClr val="tx2"/>
                        </a:solidFill>
                      </a:endParaRPr>
                    </a:p>
                    <a:p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Get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insight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into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complex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natural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phenomena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lang="nl-NL" sz="18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baseline="0" dirty="0" err="1" smtClean="0">
                          <a:solidFill>
                            <a:schemeClr val="tx2"/>
                          </a:solidFill>
                        </a:rPr>
                        <a:t>and</a:t>
                      </a:r>
                      <a:r>
                        <a:rPr lang="nl-NL" sz="18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baseline="0" dirty="0" err="1" smtClean="0">
                          <a:solidFill>
                            <a:schemeClr val="tx2"/>
                          </a:solidFill>
                        </a:rPr>
                        <a:t>relationships</a:t>
                      </a:r>
                      <a:r>
                        <a:rPr lang="nl-NL" sz="18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baseline="0" dirty="0" err="1" smtClean="0">
                          <a:solidFill>
                            <a:schemeClr val="tx2"/>
                          </a:solidFill>
                        </a:rPr>
                        <a:t>between</a:t>
                      </a:r>
                      <a:r>
                        <a:rPr lang="nl-NL" sz="18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baseline="0" dirty="0" err="1" smtClean="0">
                          <a:solidFill>
                            <a:schemeClr val="tx2"/>
                          </a:solidFill>
                        </a:rPr>
                        <a:t>them</a:t>
                      </a:r>
                      <a:endParaRPr lang="nl-NL" sz="1800" dirty="0">
                        <a:solidFill>
                          <a:schemeClr val="tx2"/>
                        </a:solidFill>
                      </a:endParaRPr>
                    </a:p>
                  </a:txBody>
                  <a:tcPr marL="91433" marR="91433" marT="45730" marB="45730"/>
                </a:tc>
                <a:tc>
                  <a:txBody>
                    <a:bodyPr/>
                    <a:lstStyle/>
                    <a:p>
                      <a:r>
                        <a:rPr lang="nl-NL" sz="1800" b="1" dirty="0" smtClean="0">
                          <a:solidFill>
                            <a:schemeClr val="tx2"/>
                          </a:solidFill>
                        </a:rPr>
                        <a:t>Learning </a:t>
                      </a:r>
                      <a:r>
                        <a:rPr lang="nl-NL" sz="1800" b="1" dirty="0" err="1" smtClean="0">
                          <a:solidFill>
                            <a:schemeClr val="tx2"/>
                          </a:solidFill>
                        </a:rPr>
                        <a:t>to</a:t>
                      </a:r>
                      <a:r>
                        <a:rPr lang="nl-NL" sz="1800" b="1" dirty="0" smtClean="0">
                          <a:solidFill>
                            <a:schemeClr val="tx2"/>
                          </a:solidFill>
                        </a:rPr>
                        <a:t> do </a:t>
                      </a:r>
                      <a:r>
                        <a:rPr lang="nl-NL" sz="1800" b="1" dirty="0" err="1" smtClean="0">
                          <a:solidFill>
                            <a:schemeClr val="tx2"/>
                          </a:solidFill>
                        </a:rPr>
                        <a:t>inquiry</a:t>
                      </a:r>
                      <a:endParaRPr lang="nl-NL" sz="1800" b="1" dirty="0" smtClean="0">
                        <a:solidFill>
                          <a:schemeClr val="tx2"/>
                        </a:solidFill>
                      </a:endParaRPr>
                    </a:p>
                    <a:p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Acquire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knowledge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and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skills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about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doing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research</a:t>
                      </a:r>
                      <a:endParaRPr lang="nl-NL" sz="1800" dirty="0">
                        <a:solidFill>
                          <a:schemeClr val="tx2"/>
                        </a:solidFill>
                      </a:endParaRPr>
                    </a:p>
                  </a:txBody>
                  <a:tcPr marL="91433" marR="91433" marT="45730" marB="45730"/>
                </a:tc>
              </a:tr>
              <a:tr h="1188936">
                <a:tc>
                  <a:txBody>
                    <a:bodyPr/>
                    <a:lstStyle/>
                    <a:p>
                      <a:r>
                        <a:rPr lang="nl-NL" sz="1800" i="1" dirty="0" err="1" smtClean="0">
                          <a:solidFill>
                            <a:schemeClr val="tx2"/>
                          </a:solidFill>
                        </a:rPr>
                        <a:t>To</a:t>
                      </a:r>
                      <a:r>
                        <a:rPr lang="nl-NL" sz="1800" i="1" dirty="0" smtClean="0">
                          <a:solidFill>
                            <a:schemeClr val="tx2"/>
                          </a:solidFill>
                        </a:rPr>
                        <a:t> discover </a:t>
                      </a:r>
                      <a:r>
                        <a:rPr lang="nl-NL" sz="1800" i="1" dirty="0" err="1" smtClean="0">
                          <a:solidFill>
                            <a:schemeClr val="tx2"/>
                          </a:solidFill>
                        </a:rPr>
                        <a:t>how</a:t>
                      </a:r>
                      <a:r>
                        <a:rPr lang="nl-NL" sz="1800" i="1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i="1" dirty="0" err="1" smtClean="0">
                          <a:solidFill>
                            <a:schemeClr val="tx2"/>
                          </a:solidFill>
                        </a:rPr>
                        <a:t>chemical</a:t>
                      </a:r>
                      <a:r>
                        <a:rPr lang="nl-NL" sz="1800" i="1" baseline="0" dirty="0" smtClean="0">
                          <a:solidFill>
                            <a:schemeClr val="tx2"/>
                          </a:solidFill>
                        </a:rPr>
                        <a:t> water </a:t>
                      </a:r>
                      <a:r>
                        <a:rPr lang="nl-NL" sz="1800" i="1" baseline="0" dirty="0" err="1" smtClean="0">
                          <a:solidFill>
                            <a:schemeClr val="tx2"/>
                          </a:solidFill>
                        </a:rPr>
                        <a:t>quality</a:t>
                      </a:r>
                      <a:r>
                        <a:rPr lang="nl-NL" sz="1800" i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i="1" baseline="0" dirty="0" err="1" smtClean="0">
                          <a:solidFill>
                            <a:schemeClr val="tx2"/>
                          </a:solidFill>
                        </a:rPr>
                        <a:t>interact</a:t>
                      </a:r>
                      <a:r>
                        <a:rPr lang="nl-NL" sz="1800" i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i="1" baseline="0" dirty="0" err="1" smtClean="0">
                          <a:solidFill>
                            <a:schemeClr val="tx2"/>
                          </a:solidFill>
                        </a:rPr>
                        <a:t>with</a:t>
                      </a:r>
                      <a:r>
                        <a:rPr lang="nl-NL" sz="1800" i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i="1" baseline="0" dirty="0" err="1" smtClean="0">
                          <a:solidFill>
                            <a:schemeClr val="tx2"/>
                          </a:solidFill>
                        </a:rPr>
                        <a:t>the</a:t>
                      </a:r>
                      <a:r>
                        <a:rPr lang="nl-NL" sz="1800" i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i="1" baseline="0" dirty="0" err="1" smtClean="0">
                          <a:solidFill>
                            <a:schemeClr val="tx2"/>
                          </a:solidFill>
                        </a:rPr>
                        <a:t>quality</a:t>
                      </a:r>
                      <a:r>
                        <a:rPr lang="nl-NL" sz="1800" i="1" baseline="0" dirty="0" smtClean="0">
                          <a:solidFill>
                            <a:schemeClr val="tx2"/>
                          </a:solidFill>
                        </a:rPr>
                        <a:t> of </a:t>
                      </a:r>
                      <a:r>
                        <a:rPr lang="nl-NL" sz="1800" i="1" baseline="0" dirty="0" err="1" smtClean="0">
                          <a:solidFill>
                            <a:schemeClr val="tx2"/>
                          </a:solidFill>
                        </a:rPr>
                        <a:t>waterlife</a:t>
                      </a:r>
                      <a:r>
                        <a:rPr lang="nl-NL" sz="1800" i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endParaRPr lang="nl-NL" sz="1800" i="1" dirty="0">
                        <a:solidFill>
                          <a:schemeClr val="tx2"/>
                        </a:solidFill>
                      </a:endParaRPr>
                    </a:p>
                  </a:txBody>
                  <a:tcPr marL="91433" marR="91433" marT="45732" marB="45732"/>
                </a:tc>
                <a:tc>
                  <a:txBody>
                    <a:bodyPr/>
                    <a:lstStyle/>
                    <a:p>
                      <a:r>
                        <a:rPr lang="nl-NL" sz="1800" i="1" dirty="0" err="1" smtClean="0">
                          <a:solidFill>
                            <a:schemeClr val="tx2"/>
                          </a:solidFill>
                        </a:rPr>
                        <a:t>To</a:t>
                      </a:r>
                      <a:r>
                        <a:rPr lang="nl-NL" sz="1800" i="1" baseline="0" dirty="0" smtClean="0">
                          <a:solidFill>
                            <a:schemeClr val="tx2"/>
                          </a:solidFill>
                        </a:rPr>
                        <a:t> discover </a:t>
                      </a:r>
                      <a:r>
                        <a:rPr lang="nl-NL" sz="1800" i="1" baseline="0" dirty="0" err="1" smtClean="0">
                          <a:solidFill>
                            <a:schemeClr val="tx2"/>
                          </a:solidFill>
                        </a:rPr>
                        <a:t>how</a:t>
                      </a:r>
                      <a:r>
                        <a:rPr lang="nl-NL" sz="1800" i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i="1" baseline="0" dirty="0" err="1" smtClean="0">
                          <a:solidFill>
                            <a:schemeClr val="tx2"/>
                          </a:solidFill>
                        </a:rPr>
                        <a:t>to</a:t>
                      </a:r>
                      <a:r>
                        <a:rPr lang="nl-NL" sz="1800" i="1" baseline="0" dirty="0" smtClean="0">
                          <a:solidFill>
                            <a:schemeClr val="tx2"/>
                          </a:solidFill>
                        </a:rPr>
                        <a:t>: </a:t>
                      </a:r>
                      <a:r>
                        <a:rPr lang="nl-NL" sz="1800" i="1" baseline="0" dirty="0" err="1" smtClean="0">
                          <a:solidFill>
                            <a:schemeClr val="tx2"/>
                          </a:solidFill>
                        </a:rPr>
                        <a:t>develop</a:t>
                      </a:r>
                      <a:r>
                        <a:rPr lang="nl-NL" sz="1800" i="1" baseline="0" dirty="0" smtClean="0">
                          <a:solidFill>
                            <a:schemeClr val="tx2"/>
                          </a:solidFill>
                        </a:rPr>
                        <a:t> a research plan, </a:t>
                      </a:r>
                      <a:r>
                        <a:rPr lang="nl-NL" sz="1800" i="1" baseline="0" dirty="0" err="1" smtClean="0">
                          <a:solidFill>
                            <a:schemeClr val="tx2"/>
                          </a:solidFill>
                        </a:rPr>
                        <a:t>carry</a:t>
                      </a:r>
                      <a:r>
                        <a:rPr lang="nl-NL" sz="1800" i="1" baseline="0" dirty="0" smtClean="0">
                          <a:solidFill>
                            <a:schemeClr val="tx2"/>
                          </a:solidFill>
                        </a:rPr>
                        <a:t> out </a:t>
                      </a:r>
                      <a:r>
                        <a:rPr lang="nl-NL" sz="1800" i="1" baseline="0" dirty="0" err="1" smtClean="0">
                          <a:solidFill>
                            <a:schemeClr val="tx2"/>
                          </a:solidFill>
                        </a:rPr>
                        <a:t>an</a:t>
                      </a:r>
                      <a:r>
                        <a:rPr lang="nl-NL" sz="1800" i="1" baseline="0" dirty="0" smtClean="0">
                          <a:solidFill>
                            <a:schemeClr val="tx2"/>
                          </a:solidFill>
                        </a:rPr>
                        <a:t> experiment, present </a:t>
                      </a:r>
                      <a:r>
                        <a:rPr lang="nl-NL" sz="1800" i="1" baseline="0" dirty="0" err="1" smtClean="0">
                          <a:solidFill>
                            <a:schemeClr val="tx2"/>
                          </a:solidFill>
                        </a:rPr>
                        <a:t>your</a:t>
                      </a:r>
                      <a:r>
                        <a:rPr lang="nl-NL" sz="1800" i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i="1" baseline="0" dirty="0" err="1" smtClean="0">
                          <a:solidFill>
                            <a:schemeClr val="tx2"/>
                          </a:solidFill>
                        </a:rPr>
                        <a:t>results</a:t>
                      </a:r>
                      <a:r>
                        <a:rPr lang="nl-NL" sz="1800" i="1" baseline="0" dirty="0" smtClean="0">
                          <a:solidFill>
                            <a:schemeClr val="tx2"/>
                          </a:solidFill>
                        </a:rPr>
                        <a:t>.</a:t>
                      </a:r>
                      <a:endParaRPr lang="nl-NL" sz="1800" i="1" dirty="0">
                        <a:solidFill>
                          <a:schemeClr val="tx2"/>
                        </a:solidFill>
                      </a:endParaRPr>
                    </a:p>
                  </a:txBody>
                  <a:tcPr marL="91433" marR="91433" marT="45732" marB="45732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1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4" descr="spot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" b="71281"/>
          <a:stretch>
            <a:fillRect/>
          </a:stretch>
        </p:blipFill>
        <p:spPr>
          <a:xfrm>
            <a:off x="914400" y="0"/>
            <a:ext cx="3124200" cy="2695575"/>
          </a:xfrm>
          <a:noFill/>
        </p:spPr>
      </p:pic>
      <p:pic>
        <p:nvPicPr>
          <p:cNvPr id="24578" name="Picture 5" descr="sp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99" b="42033"/>
          <a:stretch>
            <a:fillRect/>
          </a:stretch>
        </p:blipFill>
        <p:spPr bwMode="auto">
          <a:xfrm>
            <a:off x="2590800" y="2819400"/>
            <a:ext cx="3529013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6" descr="sp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67" b="11887"/>
          <a:stretch>
            <a:fillRect/>
          </a:stretch>
        </p:blipFill>
        <p:spPr bwMode="auto">
          <a:xfrm>
            <a:off x="5943600" y="3810000"/>
            <a:ext cx="3200400" cy="286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0740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Box 1"/>
          <p:cNvSpPr txBox="1">
            <a:spLocks noChangeArrowheads="1"/>
          </p:cNvSpPr>
          <p:nvPr/>
        </p:nvSpPr>
        <p:spPr bwMode="auto">
          <a:xfrm>
            <a:off x="1187450" y="549275"/>
            <a:ext cx="784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nl-NL" altLang="nl-NL"/>
              <a:t>Inquiry in science education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061725"/>
              </p:ext>
            </p:extLst>
          </p:nvPr>
        </p:nvGraphicFramePr>
        <p:xfrm>
          <a:off x="1187450" y="1626075"/>
          <a:ext cx="7488238" cy="48815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119"/>
                <a:gridCol w="3744119"/>
              </a:tblGrid>
              <a:tr h="791997">
                <a:tc>
                  <a:txBody>
                    <a:bodyPr/>
                    <a:lstStyle/>
                    <a:p>
                      <a:r>
                        <a:rPr lang="nl-NL" sz="1800" dirty="0" err="1" smtClean="0"/>
                        <a:t>Inquiry</a:t>
                      </a:r>
                      <a:r>
                        <a:rPr lang="nl-NL" sz="1800" dirty="0" smtClean="0"/>
                        <a:t> as a means </a:t>
                      </a:r>
                      <a:r>
                        <a:rPr lang="nl-NL" sz="1800" dirty="0" err="1" smtClean="0"/>
                        <a:t>to</a:t>
                      </a:r>
                      <a:r>
                        <a:rPr lang="nl-NL" sz="1800" dirty="0" smtClean="0"/>
                        <a:t> </a:t>
                      </a:r>
                      <a:r>
                        <a:rPr lang="nl-NL" sz="1800" dirty="0" err="1" smtClean="0"/>
                        <a:t>acquire</a:t>
                      </a:r>
                      <a:r>
                        <a:rPr lang="nl-NL" sz="1800" dirty="0" smtClean="0"/>
                        <a:t> content </a:t>
                      </a:r>
                      <a:r>
                        <a:rPr lang="nl-NL" sz="1800" dirty="0" err="1" smtClean="0"/>
                        <a:t>knowledge</a:t>
                      </a:r>
                      <a:endParaRPr lang="nl-NL" sz="1800" dirty="0"/>
                    </a:p>
                  </a:txBody>
                  <a:tcPr marL="91433" marR="91433" marT="45716" marB="45716"/>
                </a:tc>
                <a:tc>
                  <a:txBody>
                    <a:bodyPr/>
                    <a:lstStyle/>
                    <a:p>
                      <a:r>
                        <a:rPr lang="nl-NL" sz="1800" dirty="0" err="1" smtClean="0"/>
                        <a:t>Inquiry</a:t>
                      </a:r>
                      <a:r>
                        <a:rPr lang="nl-NL" sz="1800" dirty="0" smtClean="0"/>
                        <a:t> as a </a:t>
                      </a:r>
                      <a:r>
                        <a:rPr lang="nl-NL" sz="1800" dirty="0" err="1" smtClean="0"/>
                        <a:t>learning</a:t>
                      </a:r>
                      <a:r>
                        <a:rPr lang="nl-NL" sz="1800" dirty="0" smtClean="0"/>
                        <a:t> goal</a:t>
                      </a:r>
                      <a:endParaRPr lang="nl-NL" sz="1800" dirty="0"/>
                    </a:p>
                  </a:txBody>
                  <a:tcPr marL="91433" marR="91433" marT="45716" marB="45716"/>
                </a:tc>
              </a:tr>
              <a:tr h="1188794">
                <a:tc>
                  <a:txBody>
                    <a:bodyPr/>
                    <a:lstStyle/>
                    <a:p>
                      <a:r>
                        <a:rPr lang="nl-NL" sz="1800" b="1" dirty="0" err="1" smtClean="0">
                          <a:solidFill>
                            <a:schemeClr val="tx2"/>
                          </a:solidFill>
                        </a:rPr>
                        <a:t>Inquiry</a:t>
                      </a:r>
                      <a:r>
                        <a:rPr lang="nl-NL" sz="1800" b="1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b="1" dirty="0" err="1" smtClean="0">
                          <a:solidFill>
                            <a:schemeClr val="tx2"/>
                          </a:solidFill>
                        </a:rPr>
                        <a:t>based</a:t>
                      </a:r>
                      <a:r>
                        <a:rPr lang="nl-NL" sz="1800" b="1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b="1" dirty="0" err="1" smtClean="0">
                          <a:solidFill>
                            <a:schemeClr val="tx2"/>
                          </a:solidFill>
                        </a:rPr>
                        <a:t>learning</a:t>
                      </a:r>
                      <a:endParaRPr lang="nl-NL" sz="1800" b="1" dirty="0" smtClean="0">
                        <a:solidFill>
                          <a:schemeClr val="tx2"/>
                        </a:solidFill>
                      </a:endParaRPr>
                    </a:p>
                    <a:p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Get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insight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into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complex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natural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phenomenon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lang="nl-NL" sz="18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baseline="0" dirty="0" err="1" smtClean="0">
                          <a:solidFill>
                            <a:schemeClr val="tx2"/>
                          </a:solidFill>
                        </a:rPr>
                        <a:t>and</a:t>
                      </a:r>
                      <a:r>
                        <a:rPr lang="nl-NL" sz="18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baseline="0" dirty="0" err="1" smtClean="0">
                          <a:solidFill>
                            <a:schemeClr val="tx2"/>
                          </a:solidFill>
                        </a:rPr>
                        <a:t>relationships</a:t>
                      </a:r>
                      <a:r>
                        <a:rPr lang="nl-NL" sz="18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baseline="0" dirty="0" err="1" smtClean="0">
                          <a:solidFill>
                            <a:schemeClr val="tx2"/>
                          </a:solidFill>
                        </a:rPr>
                        <a:t>between</a:t>
                      </a:r>
                      <a:r>
                        <a:rPr lang="nl-NL" sz="18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baseline="0" dirty="0" err="1" smtClean="0">
                          <a:solidFill>
                            <a:schemeClr val="tx2"/>
                          </a:solidFill>
                        </a:rPr>
                        <a:t>them</a:t>
                      </a:r>
                      <a:endParaRPr lang="nl-NL" sz="1800" dirty="0">
                        <a:solidFill>
                          <a:schemeClr val="tx2"/>
                        </a:solidFill>
                      </a:endParaRPr>
                    </a:p>
                  </a:txBody>
                  <a:tcPr marL="91433" marR="91433" marT="45725" marB="45725"/>
                </a:tc>
                <a:tc>
                  <a:txBody>
                    <a:bodyPr/>
                    <a:lstStyle/>
                    <a:p>
                      <a:r>
                        <a:rPr lang="nl-NL" sz="1800" b="1" dirty="0" smtClean="0">
                          <a:solidFill>
                            <a:schemeClr val="tx2"/>
                          </a:solidFill>
                        </a:rPr>
                        <a:t>Learning </a:t>
                      </a:r>
                      <a:r>
                        <a:rPr lang="nl-NL" sz="1800" b="1" dirty="0" err="1" smtClean="0">
                          <a:solidFill>
                            <a:schemeClr val="tx2"/>
                          </a:solidFill>
                        </a:rPr>
                        <a:t>to</a:t>
                      </a:r>
                      <a:r>
                        <a:rPr lang="nl-NL" sz="1800" b="1" dirty="0" smtClean="0">
                          <a:solidFill>
                            <a:schemeClr val="tx2"/>
                          </a:solidFill>
                        </a:rPr>
                        <a:t> do </a:t>
                      </a:r>
                      <a:r>
                        <a:rPr lang="nl-NL" sz="1800" b="1" dirty="0" err="1" smtClean="0">
                          <a:solidFill>
                            <a:schemeClr val="tx2"/>
                          </a:solidFill>
                        </a:rPr>
                        <a:t>inquiry</a:t>
                      </a:r>
                      <a:endParaRPr lang="nl-NL" sz="1800" b="1" dirty="0" smtClean="0">
                        <a:solidFill>
                          <a:schemeClr val="tx2"/>
                        </a:solidFill>
                      </a:endParaRPr>
                    </a:p>
                    <a:p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Acquire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knowledge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and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skills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about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doing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research</a:t>
                      </a:r>
                      <a:endParaRPr lang="nl-NL" sz="1800" dirty="0">
                        <a:solidFill>
                          <a:schemeClr val="tx2"/>
                        </a:solidFill>
                      </a:endParaRPr>
                    </a:p>
                  </a:txBody>
                  <a:tcPr marL="91433" marR="91433" marT="45725" marB="45725"/>
                </a:tc>
              </a:tr>
              <a:tr h="370798">
                <a:tc>
                  <a:txBody>
                    <a:bodyPr/>
                    <a:lstStyle/>
                    <a:p>
                      <a:r>
                        <a:rPr lang="nl-NL" sz="1600" b="1" i="1" u="sng" dirty="0" err="1" smtClean="0">
                          <a:solidFill>
                            <a:schemeClr val="tx2"/>
                          </a:solidFill>
                        </a:rPr>
                        <a:t>Desired</a:t>
                      </a:r>
                      <a:r>
                        <a:rPr lang="nl-NL" sz="1600" b="1" i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600" b="1" i="1" baseline="0" dirty="0" err="1" smtClean="0">
                          <a:solidFill>
                            <a:schemeClr val="tx2"/>
                          </a:solidFill>
                        </a:rPr>
                        <a:t>d</a:t>
                      </a:r>
                      <a:r>
                        <a:rPr lang="nl-NL" sz="1600" b="1" i="1" dirty="0" err="1" smtClean="0">
                          <a:solidFill>
                            <a:schemeClr val="tx2"/>
                          </a:solidFill>
                        </a:rPr>
                        <a:t>idactical</a:t>
                      </a:r>
                      <a:r>
                        <a:rPr lang="nl-NL" sz="1600" b="1" i="1" dirty="0" smtClean="0">
                          <a:solidFill>
                            <a:schemeClr val="tx2"/>
                          </a:solidFill>
                        </a:rPr>
                        <a:t> approaches</a:t>
                      </a:r>
                    </a:p>
                  </a:txBody>
                  <a:tcPr marL="91433" marR="91433" marT="45716" marB="45716"/>
                </a:tc>
                <a:tc>
                  <a:txBody>
                    <a:bodyPr/>
                    <a:lstStyle/>
                    <a:p>
                      <a:r>
                        <a:rPr lang="nl-NL" sz="1600" b="1" i="1" u="sng" dirty="0" err="1" smtClean="0">
                          <a:solidFill>
                            <a:schemeClr val="tx2"/>
                          </a:solidFill>
                        </a:rPr>
                        <a:t>Desired</a:t>
                      </a:r>
                      <a:r>
                        <a:rPr lang="nl-NL" sz="1600" b="1" i="1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600" b="1" i="1" dirty="0" err="1" smtClean="0">
                          <a:solidFill>
                            <a:schemeClr val="tx2"/>
                          </a:solidFill>
                        </a:rPr>
                        <a:t>didactical</a:t>
                      </a:r>
                      <a:r>
                        <a:rPr lang="nl-NL" sz="1600" b="1" i="1" dirty="0" smtClean="0">
                          <a:solidFill>
                            <a:schemeClr val="tx2"/>
                          </a:solidFill>
                        </a:rPr>
                        <a:t> approaches</a:t>
                      </a:r>
                      <a:endParaRPr lang="nl-NL" sz="1600" b="1" i="1" dirty="0">
                        <a:solidFill>
                          <a:schemeClr val="tx2"/>
                        </a:solidFill>
                      </a:endParaRPr>
                    </a:p>
                  </a:txBody>
                  <a:tcPr marL="91433" marR="91433" marT="45716" marB="45716"/>
                </a:tc>
              </a:tr>
              <a:tr h="2529974"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nl-NL" sz="1600" i="1" dirty="0" err="1" smtClean="0">
                          <a:solidFill>
                            <a:schemeClr val="tx2"/>
                          </a:solidFill>
                        </a:rPr>
                        <a:t>Solving</a:t>
                      </a:r>
                      <a:r>
                        <a:rPr lang="nl-NL" sz="1600" i="1" dirty="0" smtClean="0">
                          <a:solidFill>
                            <a:schemeClr val="tx2"/>
                          </a:solidFill>
                        </a:rPr>
                        <a:t> a </a:t>
                      </a:r>
                      <a:r>
                        <a:rPr lang="nl-NL" sz="1600" i="1" dirty="0" err="1" smtClean="0">
                          <a:solidFill>
                            <a:schemeClr val="tx2"/>
                          </a:solidFill>
                        </a:rPr>
                        <a:t>problem</a:t>
                      </a:r>
                      <a:r>
                        <a:rPr lang="nl-NL" sz="1600" i="1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600" i="1" dirty="0" err="1" smtClean="0">
                          <a:solidFill>
                            <a:schemeClr val="tx2"/>
                          </a:solidFill>
                        </a:rPr>
                        <a:t>for</a:t>
                      </a:r>
                      <a:r>
                        <a:rPr lang="nl-NL" sz="1600" i="1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600" i="1" dirty="0" err="1" smtClean="0">
                          <a:solidFill>
                            <a:schemeClr val="tx2"/>
                          </a:solidFill>
                        </a:rPr>
                        <a:t>which</a:t>
                      </a:r>
                      <a:r>
                        <a:rPr lang="nl-NL" sz="1600" i="1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600" i="1" dirty="0" err="1" smtClean="0">
                          <a:solidFill>
                            <a:schemeClr val="tx2"/>
                          </a:solidFill>
                        </a:rPr>
                        <a:t>there</a:t>
                      </a:r>
                      <a:r>
                        <a:rPr lang="nl-NL" sz="1600" i="1" dirty="0" smtClean="0">
                          <a:solidFill>
                            <a:schemeClr val="tx2"/>
                          </a:solidFill>
                        </a:rPr>
                        <a:t> is no </a:t>
                      </a:r>
                      <a:r>
                        <a:rPr lang="nl-NL" sz="1600" i="1" dirty="0" err="1" smtClean="0">
                          <a:solidFill>
                            <a:schemeClr val="tx2"/>
                          </a:solidFill>
                        </a:rPr>
                        <a:t>obvious</a:t>
                      </a:r>
                      <a:r>
                        <a:rPr lang="nl-NL" sz="1600" i="1" dirty="0" smtClean="0">
                          <a:solidFill>
                            <a:schemeClr val="tx2"/>
                          </a:solidFill>
                        </a:rPr>
                        <a:t> solution (no </a:t>
                      </a:r>
                      <a:r>
                        <a:rPr lang="nl-NL" sz="1600" i="1" dirty="0" err="1" smtClean="0">
                          <a:solidFill>
                            <a:schemeClr val="tx2"/>
                          </a:solidFill>
                        </a:rPr>
                        <a:t>hiding</a:t>
                      </a:r>
                      <a:r>
                        <a:rPr lang="nl-NL" sz="1600" i="1" dirty="0" smtClean="0">
                          <a:solidFill>
                            <a:schemeClr val="tx2"/>
                          </a:solidFill>
                        </a:rPr>
                        <a:t> of </a:t>
                      </a:r>
                      <a:r>
                        <a:rPr lang="nl-NL" sz="1600" i="1" dirty="0" err="1" smtClean="0">
                          <a:solidFill>
                            <a:schemeClr val="tx2"/>
                          </a:solidFill>
                        </a:rPr>
                        <a:t>eastern</a:t>
                      </a:r>
                      <a:r>
                        <a:rPr lang="nl-NL" sz="1600" i="1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600" i="1" dirty="0" err="1" smtClean="0">
                          <a:solidFill>
                            <a:schemeClr val="tx2"/>
                          </a:solidFill>
                        </a:rPr>
                        <a:t>eggs</a:t>
                      </a:r>
                      <a:r>
                        <a:rPr lang="nl-NL" sz="1600" i="1" dirty="0" smtClean="0">
                          <a:solidFill>
                            <a:schemeClr val="tx2"/>
                          </a:solidFill>
                        </a:rPr>
                        <a:t>)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nl-NL" sz="1600" i="1" baseline="0" dirty="0" err="1" smtClean="0">
                          <a:solidFill>
                            <a:schemeClr val="tx2"/>
                          </a:solidFill>
                        </a:rPr>
                        <a:t>Create</a:t>
                      </a:r>
                      <a:r>
                        <a:rPr lang="nl-NL" sz="1600" i="1" baseline="0" dirty="0" smtClean="0">
                          <a:solidFill>
                            <a:schemeClr val="tx2"/>
                          </a:solidFill>
                        </a:rPr>
                        <a:t> support </a:t>
                      </a:r>
                      <a:r>
                        <a:rPr lang="nl-NL" sz="1600" i="1" baseline="0" dirty="0" err="1" smtClean="0">
                          <a:solidFill>
                            <a:schemeClr val="tx2"/>
                          </a:solidFill>
                        </a:rPr>
                        <a:t>structures</a:t>
                      </a:r>
                      <a:r>
                        <a:rPr lang="nl-NL" sz="1600" i="1" baseline="0" dirty="0" smtClean="0">
                          <a:solidFill>
                            <a:schemeClr val="tx2"/>
                          </a:solidFill>
                        </a:rPr>
                        <a:t> (</a:t>
                      </a:r>
                      <a:r>
                        <a:rPr lang="nl-NL" sz="1600" i="1" baseline="0" dirty="0" err="1" smtClean="0">
                          <a:solidFill>
                            <a:schemeClr val="tx2"/>
                          </a:solidFill>
                        </a:rPr>
                        <a:t>guidelines</a:t>
                      </a:r>
                      <a:r>
                        <a:rPr lang="nl-NL" sz="1600" i="1" baseline="0" dirty="0" smtClean="0">
                          <a:solidFill>
                            <a:schemeClr val="tx2"/>
                          </a:solidFill>
                        </a:rPr>
                        <a:t>, teacher help), </a:t>
                      </a:r>
                      <a:r>
                        <a:rPr lang="nl-NL" sz="1600" i="1" baseline="0" dirty="0" err="1" smtClean="0">
                          <a:solidFill>
                            <a:schemeClr val="tx2"/>
                          </a:solidFill>
                        </a:rPr>
                        <a:t>to</a:t>
                      </a:r>
                      <a:r>
                        <a:rPr lang="nl-NL" sz="1600" i="1" baseline="0" dirty="0" smtClean="0">
                          <a:solidFill>
                            <a:schemeClr val="tx2"/>
                          </a:solidFill>
                        </a:rPr>
                        <a:t> help </a:t>
                      </a:r>
                      <a:r>
                        <a:rPr lang="nl-NL" sz="1600" i="1" baseline="0" dirty="0" err="1" smtClean="0">
                          <a:solidFill>
                            <a:schemeClr val="tx2"/>
                          </a:solidFill>
                        </a:rPr>
                        <a:t>students</a:t>
                      </a:r>
                      <a:r>
                        <a:rPr lang="nl-NL" sz="1600" i="1" baseline="0" dirty="0" smtClean="0">
                          <a:solidFill>
                            <a:schemeClr val="tx2"/>
                          </a:solidFill>
                        </a:rPr>
                        <a:t> focus on the content </a:t>
                      </a:r>
                      <a:r>
                        <a:rPr lang="nl-NL" sz="1600" i="1" baseline="0" dirty="0" err="1" smtClean="0">
                          <a:solidFill>
                            <a:schemeClr val="tx2"/>
                          </a:solidFill>
                        </a:rPr>
                        <a:t>knowledge</a:t>
                      </a:r>
                      <a:endParaRPr lang="nl-NL" sz="1600" i="1" baseline="0" dirty="0" smtClean="0">
                        <a:solidFill>
                          <a:schemeClr val="tx2"/>
                        </a:solidFill>
                      </a:endParaRPr>
                    </a:p>
                  </a:txBody>
                  <a:tcPr marL="91433" marR="91433" marT="45716" marB="45716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i="1" dirty="0" smtClean="0">
                          <a:solidFill>
                            <a:schemeClr val="tx2"/>
                          </a:solidFill>
                        </a:rPr>
                        <a:t>Engage in meaningful scientific research activities: 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600" i="1" dirty="0" smtClean="0">
                          <a:solidFill>
                            <a:schemeClr val="tx2"/>
                          </a:solidFill>
                        </a:rPr>
                        <a:t>Solving</a:t>
                      </a:r>
                      <a:r>
                        <a:rPr lang="en-US" sz="1600" i="1" baseline="0" dirty="0" smtClean="0">
                          <a:solidFill>
                            <a:schemeClr val="tx2"/>
                          </a:solidFill>
                        </a:rPr>
                        <a:t> a new problem which is urgent for the student.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600" i="1" baseline="0" dirty="0" smtClean="0">
                          <a:solidFill>
                            <a:schemeClr val="tx2"/>
                          </a:solidFill>
                        </a:rPr>
                        <a:t>Go through the whole research cycle</a:t>
                      </a:r>
                    </a:p>
                    <a:p>
                      <a:pPr marL="285750" indent="-285750" algn="l">
                        <a:buFontTx/>
                        <a:buChar char="-"/>
                      </a:pPr>
                      <a:r>
                        <a:rPr lang="en-US" sz="1600" i="1" baseline="0" dirty="0" smtClean="0">
                          <a:solidFill>
                            <a:schemeClr val="tx2"/>
                          </a:solidFill>
                        </a:rPr>
                        <a:t>Teacher help is directed to stimulate their own thinking about what is good research &amp; how to carry out good research </a:t>
                      </a:r>
                      <a:endParaRPr lang="en-US" sz="1600" i="1" dirty="0" smtClean="0">
                        <a:solidFill>
                          <a:schemeClr val="tx2"/>
                        </a:solidFill>
                      </a:endParaRPr>
                    </a:p>
                  </a:txBody>
                  <a:tcPr marL="91433" marR="91433" marT="45716" marB="45716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090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Box 1"/>
          <p:cNvSpPr txBox="1">
            <a:spLocks noChangeArrowheads="1"/>
          </p:cNvSpPr>
          <p:nvPr/>
        </p:nvSpPr>
        <p:spPr bwMode="auto">
          <a:xfrm>
            <a:off x="1187450" y="549275"/>
            <a:ext cx="7848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nl-NL" altLang="nl-NL"/>
              <a:t>Inquiry in science education</a:t>
            </a:r>
          </a:p>
        </p:txBody>
      </p:sp>
      <p:sp>
        <p:nvSpPr>
          <p:cNvPr id="27662" name="TextBox 4"/>
          <p:cNvSpPr txBox="1">
            <a:spLocks noChangeArrowheads="1"/>
          </p:cNvSpPr>
          <p:nvPr/>
        </p:nvSpPr>
        <p:spPr bwMode="auto">
          <a:xfrm>
            <a:off x="968456" y="3368874"/>
            <a:ext cx="777716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algn="ctr"/>
            <a:r>
              <a:rPr lang="en-US" altLang="nl-NL" sz="2800" dirty="0">
                <a:solidFill>
                  <a:schemeClr val="tx2"/>
                </a:solidFill>
              </a:rPr>
              <a:t>GLOBE: </a:t>
            </a:r>
            <a:endParaRPr lang="en-US" altLang="nl-NL" sz="2800" dirty="0" smtClean="0">
              <a:solidFill>
                <a:schemeClr val="tx2"/>
              </a:solidFill>
            </a:endParaRPr>
          </a:p>
          <a:p>
            <a:pPr algn="ctr"/>
            <a:r>
              <a:rPr lang="en-US" altLang="nl-NL" sz="2800" dirty="0" smtClean="0">
                <a:solidFill>
                  <a:schemeClr val="tx2"/>
                </a:solidFill>
              </a:rPr>
              <a:t>combining </a:t>
            </a:r>
            <a:r>
              <a:rPr lang="en-US" altLang="nl-NL" sz="2800" dirty="0">
                <a:solidFill>
                  <a:schemeClr val="tx2"/>
                </a:solidFill>
              </a:rPr>
              <a:t>these </a:t>
            </a:r>
            <a:r>
              <a:rPr lang="en-US" altLang="nl-NL" sz="2800" dirty="0" smtClean="0">
                <a:solidFill>
                  <a:schemeClr val="tx2"/>
                </a:solidFill>
              </a:rPr>
              <a:t>perspectives</a:t>
            </a:r>
            <a:endParaRPr lang="en-US" altLang="nl-NL" sz="2800" dirty="0">
              <a:solidFill>
                <a:schemeClr val="tx2"/>
              </a:solidFill>
            </a:endParaRPr>
          </a:p>
        </p:txBody>
      </p:sp>
      <p:graphicFrame>
        <p:nvGraphicFramePr>
          <p:cNvPr id="6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083267"/>
              </p:ext>
            </p:extLst>
          </p:nvPr>
        </p:nvGraphicFramePr>
        <p:xfrm>
          <a:off x="1137323" y="1341978"/>
          <a:ext cx="7488238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119"/>
                <a:gridCol w="3744119"/>
              </a:tblGrid>
              <a:tr h="792264">
                <a:tc>
                  <a:txBody>
                    <a:bodyPr/>
                    <a:lstStyle/>
                    <a:p>
                      <a:r>
                        <a:rPr lang="nl-NL" sz="1800" dirty="0" err="1" smtClean="0"/>
                        <a:t>Inquiry</a:t>
                      </a:r>
                      <a:r>
                        <a:rPr lang="nl-NL" sz="1800" dirty="0" smtClean="0"/>
                        <a:t> as a means </a:t>
                      </a:r>
                      <a:r>
                        <a:rPr lang="nl-NL" sz="1800" dirty="0" err="1" smtClean="0"/>
                        <a:t>to</a:t>
                      </a:r>
                      <a:r>
                        <a:rPr lang="nl-NL" sz="1800" dirty="0" smtClean="0"/>
                        <a:t> </a:t>
                      </a:r>
                      <a:r>
                        <a:rPr lang="nl-NL" sz="1800" dirty="0" err="1" smtClean="0"/>
                        <a:t>acquire</a:t>
                      </a:r>
                      <a:r>
                        <a:rPr lang="nl-NL" sz="1800" dirty="0" smtClean="0"/>
                        <a:t> content </a:t>
                      </a:r>
                      <a:r>
                        <a:rPr lang="nl-NL" sz="1800" dirty="0" err="1" smtClean="0"/>
                        <a:t>knowledge</a:t>
                      </a:r>
                      <a:endParaRPr lang="nl-NL" sz="1800" dirty="0"/>
                    </a:p>
                  </a:txBody>
                  <a:tcPr marL="91433" marR="91433" marT="45730" marB="45730"/>
                </a:tc>
                <a:tc>
                  <a:txBody>
                    <a:bodyPr/>
                    <a:lstStyle/>
                    <a:p>
                      <a:r>
                        <a:rPr lang="nl-NL" sz="1800" dirty="0" err="1" smtClean="0"/>
                        <a:t>Inquiry</a:t>
                      </a:r>
                      <a:r>
                        <a:rPr lang="nl-NL" sz="1800" dirty="0" smtClean="0"/>
                        <a:t> as a </a:t>
                      </a:r>
                      <a:r>
                        <a:rPr lang="nl-NL" sz="1800" dirty="0" err="1" smtClean="0"/>
                        <a:t>learning</a:t>
                      </a:r>
                      <a:r>
                        <a:rPr lang="nl-NL" sz="1800" dirty="0" smtClean="0"/>
                        <a:t> goal</a:t>
                      </a:r>
                      <a:endParaRPr lang="nl-NL" sz="1800" dirty="0"/>
                    </a:p>
                  </a:txBody>
                  <a:tcPr marL="91433" marR="91433" marT="45730" marB="45730"/>
                </a:tc>
              </a:tr>
              <a:tr h="1188936">
                <a:tc>
                  <a:txBody>
                    <a:bodyPr/>
                    <a:lstStyle/>
                    <a:p>
                      <a:r>
                        <a:rPr lang="nl-NL" sz="1800" b="1" dirty="0" err="1" smtClean="0">
                          <a:solidFill>
                            <a:schemeClr val="tx2"/>
                          </a:solidFill>
                        </a:rPr>
                        <a:t>Inquiry</a:t>
                      </a:r>
                      <a:r>
                        <a:rPr lang="nl-NL" sz="1800" b="1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b="1" dirty="0" err="1" smtClean="0">
                          <a:solidFill>
                            <a:schemeClr val="tx2"/>
                          </a:solidFill>
                        </a:rPr>
                        <a:t>based</a:t>
                      </a:r>
                      <a:r>
                        <a:rPr lang="nl-NL" sz="1800" b="1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b="1" dirty="0" err="1" smtClean="0">
                          <a:solidFill>
                            <a:schemeClr val="tx2"/>
                          </a:solidFill>
                        </a:rPr>
                        <a:t>learning</a:t>
                      </a:r>
                      <a:endParaRPr lang="nl-NL" sz="1800" b="1" dirty="0" smtClean="0">
                        <a:solidFill>
                          <a:schemeClr val="tx2"/>
                        </a:solidFill>
                      </a:endParaRPr>
                    </a:p>
                    <a:p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Get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insight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into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complex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natural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phenomena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,</a:t>
                      </a:r>
                      <a:r>
                        <a:rPr lang="nl-NL" sz="18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baseline="0" dirty="0" err="1" smtClean="0">
                          <a:solidFill>
                            <a:schemeClr val="tx2"/>
                          </a:solidFill>
                        </a:rPr>
                        <a:t>and</a:t>
                      </a:r>
                      <a:r>
                        <a:rPr lang="nl-NL" sz="18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baseline="0" dirty="0" err="1" smtClean="0">
                          <a:solidFill>
                            <a:schemeClr val="tx2"/>
                          </a:solidFill>
                        </a:rPr>
                        <a:t>relationships</a:t>
                      </a:r>
                      <a:r>
                        <a:rPr lang="nl-NL" sz="18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baseline="0" dirty="0" err="1" smtClean="0">
                          <a:solidFill>
                            <a:schemeClr val="tx2"/>
                          </a:solidFill>
                        </a:rPr>
                        <a:t>between</a:t>
                      </a:r>
                      <a:r>
                        <a:rPr lang="nl-NL" sz="1800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baseline="0" dirty="0" err="1" smtClean="0">
                          <a:solidFill>
                            <a:schemeClr val="tx2"/>
                          </a:solidFill>
                        </a:rPr>
                        <a:t>them</a:t>
                      </a:r>
                      <a:endParaRPr lang="nl-NL" sz="1800" dirty="0">
                        <a:solidFill>
                          <a:schemeClr val="tx2"/>
                        </a:solidFill>
                      </a:endParaRPr>
                    </a:p>
                  </a:txBody>
                  <a:tcPr marL="91433" marR="91433" marT="45730" marB="45730"/>
                </a:tc>
                <a:tc>
                  <a:txBody>
                    <a:bodyPr/>
                    <a:lstStyle/>
                    <a:p>
                      <a:r>
                        <a:rPr lang="nl-NL" sz="1800" b="1" dirty="0" smtClean="0">
                          <a:solidFill>
                            <a:schemeClr val="tx2"/>
                          </a:solidFill>
                        </a:rPr>
                        <a:t>Learning </a:t>
                      </a:r>
                      <a:r>
                        <a:rPr lang="nl-NL" sz="1800" b="1" dirty="0" err="1" smtClean="0">
                          <a:solidFill>
                            <a:schemeClr val="tx2"/>
                          </a:solidFill>
                        </a:rPr>
                        <a:t>to</a:t>
                      </a:r>
                      <a:r>
                        <a:rPr lang="nl-NL" sz="1800" b="1" dirty="0" smtClean="0">
                          <a:solidFill>
                            <a:schemeClr val="tx2"/>
                          </a:solidFill>
                        </a:rPr>
                        <a:t> do </a:t>
                      </a:r>
                      <a:r>
                        <a:rPr lang="nl-NL" sz="1800" b="1" dirty="0" err="1" smtClean="0">
                          <a:solidFill>
                            <a:schemeClr val="tx2"/>
                          </a:solidFill>
                        </a:rPr>
                        <a:t>inquiry</a:t>
                      </a:r>
                      <a:endParaRPr lang="nl-NL" sz="1800" b="1" dirty="0" smtClean="0">
                        <a:solidFill>
                          <a:schemeClr val="tx2"/>
                        </a:solidFill>
                      </a:endParaRPr>
                    </a:p>
                    <a:p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Acquire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knowledge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and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skills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about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nl-NL" sz="1800" dirty="0" err="1" smtClean="0">
                          <a:solidFill>
                            <a:schemeClr val="tx2"/>
                          </a:solidFill>
                        </a:rPr>
                        <a:t>doing</a:t>
                      </a:r>
                      <a:r>
                        <a:rPr lang="nl-NL" sz="1800" dirty="0" smtClean="0">
                          <a:solidFill>
                            <a:schemeClr val="tx2"/>
                          </a:solidFill>
                        </a:rPr>
                        <a:t> research</a:t>
                      </a:r>
                      <a:endParaRPr lang="nl-NL" sz="1800" dirty="0">
                        <a:solidFill>
                          <a:schemeClr val="tx2"/>
                        </a:solidFill>
                      </a:endParaRPr>
                    </a:p>
                  </a:txBody>
                  <a:tcPr marL="91433" marR="91433" marT="45730" marB="45730"/>
                </a:tc>
              </a:tr>
            </a:tbl>
          </a:graphicData>
        </a:graphic>
      </p:graphicFrame>
      <p:sp>
        <p:nvSpPr>
          <p:cNvPr id="27661" name="Oval 2"/>
          <p:cNvSpPr>
            <a:spLocks noChangeArrowheads="1"/>
          </p:cNvSpPr>
          <p:nvPr/>
        </p:nvSpPr>
        <p:spPr bwMode="auto">
          <a:xfrm>
            <a:off x="666377" y="460080"/>
            <a:ext cx="7993062" cy="4970462"/>
          </a:xfrm>
          <a:prstGeom prst="ellipse">
            <a:avLst/>
          </a:prstGeom>
          <a:solidFill>
            <a:schemeClr val="bg1">
              <a:alpha val="0"/>
            </a:schemeClr>
          </a:solidFill>
          <a:ln w="28575">
            <a:solidFill>
              <a:schemeClr val="tx2"/>
            </a:solidFill>
            <a:round/>
            <a:headEnd/>
            <a:tailEnd/>
          </a:ln>
        </p:spPr>
        <p:txBody>
          <a:bodyPr/>
          <a:lstStyle>
            <a:lvl1pPr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endParaRPr lang="en-US" altLang="nl-NL"/>
          </a:p>
        </p:txBody>
      </p:sp>
    </p:spTree>
    <p:extLst>
      <p:ext uri="{BB962C8B-B14F-4D97-AF65-F5344CB8AC3E}">
        <p14:creationId xmlns:p14="http://schemas.microsoft.com/office/powerpoint/2010/main" val="86977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7927022" cy="1143000"/>
          </a:xfrm>
        </p:spPr>
        <p:txBody>
          <a:bodyPr/>
          <a:lstStyle/>
          <a:p>
            <a:r>
              <a:rPr lang="nl-NL" dirty="0" smtClean="0"/>
              <a:t>Contract </a:t>
            </a:r>
            <a:r>
              <a:rPr lang="nl-NL" dirty="0" err="1" smtClean="0"/>
              <a:t>with</a:t>
            </a:r>
            <a:r>
              <a:rPr lang="nl-NL" dirty="0" smtClean="0"/>
              <a:t> 6 </a:t>
            </a:r>
            <a:r>
              <a:rPr lang="nl-NL" dirty="0" smtClean="0"/>
              <a:t>pilot schools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85800" y="1981200"/>
            <a:ext cx="9233568" cy="4114800"/>
          </a:xfrm>
        </p:spPr>
        <p:txBody>
          <a:bodyPr/>
          <a:lstStyle/>
          <a:p>
            <a:r>
              <a:rPr lang="nl-NL" dirty="0" smtClean="0"/>
              <a:t>Support </a:t>
            </a:r>
            <a:r>
              <a:rPr lang="nl-NL" dirty="0" err="1" smtClean="0"/>
              <a:t>from</a:t>
            </a:r>
            <a:r>
              <a:rPr lang="nl-NL" dirty="0" smtClean="0"/>
              <a:t> school management</a:t>
            </a:r>
          </a:p>
          <a:p>
            <a:r>
              <a:rPr lang="nl-NL" dirty="0" smtClean="0"/>
              <a:t>Commitment </a:t>
            </a:r>
            <a:r>
              <a:rPr lang="nl-NL" dirty="0" err="1" smtClean="0"/>
              <a:t>teachers</a:t>
            </a:r>
            <a:r>
              <a:rPr lang="nl-NL" dirty="0" smtClean="0"/>
              <a:t> (</a:t>
            </a:r>
            <a:r>
              <a:rPr lang="nl-NL" dirty="0" err="1" smtClean="0"/>
              <a:t>biology</a:t>
            </a:r>
            <a:r>
              <a:rPr lang="nl-NL" dirty="0" smtClean="0"/>
              <a:t>, </a:t>
            </a:r>
            <a:r>
              <a:rPr lang="nl-NL" dirty="0" err="1" smtClean="0"/>
              <a:t>physics</a:t>
            </a:r>
            <a:r>
              <a:rPr lang="nl-NL" dirty="0" smtClean="0"/>
              <a:t>, </a:t>
            </a:r>
            <a:r>
              <a:rPr lang="nl-NL" dirty="0" err="1" smtClean="0"/>
              <a:t>chemistry</a:t>
            </a:r>
            <a:r>
              <a:rPr lang="nl-NL" dirty="0" smtClean="0"/>
              <a:t> &amp; </a:t>
            </a:r>
            <a:r>
              <a:rPr lang="nl-NL" dirty="0" err="1" smtClean="0"/>
              <a:t>science</a:t>
            </a:r>
            <a:r>
              <a:rPr lang="nl-NL" dirty="0" smtClean="0"/>
              <a:t>)</a:t>
            </a:r>
          </a:p>
          <a:p>
            <a:r>
              <a:rPr lang="nl-NL" dirty="0" smtClean="0"/>
              <a:t>5 </a:t>
            </a:r>
            <a:r>
              <a:rPr lang="nl-NL" dirty="0" smtClean="0"/>
              <a:t>meetings </a:t>
            </a:r>
            <a:r>
              <a:rPr lang="nl-NL" dirty="0" err="1" smtClean="0"/>
              <a:t>during</a:t>
            </a:r>
            <a:r>
              <a:rPr lang="nl-NL" dirty="0" smtClean="0"/>
              <a:t> 1 </a:t>
            </a:r>
            <a:r>
              <a:rPr lang="nl-NL" dirty="0" err="1" smtClean="0"/>
              <a:t>year</a:t>
            </a:r>
            <a:endParaRPr lang="nl-NL" dirty="0" smtClean="0"/>
          </a:p>
          <a:p>
            <a:r>
              <a:rPr lang="nl-NL" dirty="0" smtClean="0"/>
              <a:t>End </a:t>
            </a:r>
            <a:r>
              <a:rPr lang="nl-NL" dirty="0" err="1" smtClean="0"/>
              <a:t>ceremony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</a:t>
            </a:r>
            <a:r>
              <a:rPr lang="nl-NL" dirty="0" err="1" smtClean="0"/>
              <a:t>handing</a:t>
            </a:r>
            <a:r>
              <a:rPr lang="nl-NL" dirty="0" smtClean="0"/>
              <a:t> over of panel</a:t>
            </a:r>
          </a:p>
          <a:p>
            <a:r>
              <a:rPr lang="nl-NL" dirty="0" err="1" smtClean="0"/>
              <a:t>Costs</a:t>
            </a:r>
            <a:r>
              <a:rPr lang="nl-NL" dirty="0" smtClean="0"/>
              <a:t>:</a:t>
            </a:r>
          </a:p>
          <a:p>
            <a:pPr lvl="1"/>
            <a:r>
              <a:rPr lang="nl-NL" dirty="0" smtClean="0"/>
              <a:t>€3,600 </a:t>
            </a:r>
            <a:r>
              <a:rPr lang="nl-NL" dirty="0" err="1" smtClean="0"/>
              <a:t>initial</a:t>
            </a:r>
            <a:r>
              <a:rPr lang="nl-NL" dirty="0" smtClean="0"/>
              <a:t> </a:t>
            </a:r>
            <a:r>
              <a:rPr lang="nl-NL" dirty="0" err="1" smtClean="0"/>
              <a:t>year</a:t>
            </a:r>
            <a:endParaRPr lang="nl-NL" dirty="0" smtClean="0"/>
          </a:p>
          <a:p>
            <a:pPr lvl="1"/>
            <a:r>
              <a:rPr lang="nl-NL" dirty="0" smtClean="0"/>
              <a:t>€1,450 follow up </a:t>
            </a:r>
            <a:r>
              <a:rPr lang="nl-NL" dirty="0" err="1" smtClean="0"/>
              <a:t>year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0683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el 1"/>
          <p:cNvSpPr>
            <a:spLocks noGrp="1"/>
          </p:cNvSpPr>
          <p:nvPr>
            <p:ph type="title"/>
          </p:nvPr>
        </p:nvSpPr>
        <p:spPr>
          <a:xfrm>
            <a:off x="934572" y="-78564"/>
            <a:ext cx="6248400" cy="1143000"/>
          </a:xfrm>
        </p:spPr>
        <p:txBody>
          <a:bodyPr/>
          <a:lstStyle/>
          <a:p>
            <a:r>
              <a:rPr lang="nl-NL" altLang="nl-NL" dirty="0">
                <a:ea typeface="MS PGothic" charset="-128"/>
              </a:rPr>
              <a:t>Multi </a:t>
            </a:r>
            <a:r>
              <a:rPr lang="nl-NL" altLang="nl-NL" dirty="0" err="1">
                <a:ea typeface="MS PGothic" charset="-128"/>
              </a:rPr>
              <a:t>disciplinary</a:t>
            </a:r>
            <a:r>
              <a:rPr lang="nl-NL" altLang="nl-NL" dirty="0">
                <a:ea typeface="MS PGothic" charset="-128"/>
              </a:rPr>
              <a:t> teams </a:t>
            </a:r>
          </a:p>
        </p:txBody>
      </p:sp>
      <p:pic>
        <p:nvPicPr>
          <p:cNvPr id="61442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" r="4518"/>
          <a:stretch>
            <a:fillRect/>
          </a:stretch>
        </p:blipFill>
        <p:spPr>
          <a:xfrm>
            <a:off x="971550" y="836613"/>
            <a:ext cx="7561263" cy="4678362"/>
          </a:xfrm>
        </p:spPr>
      </p:pic>
      <p:sp>
        <p:nvSpPr>
          <p:cNvPr id="61443" name="Tekstvak 5"/>
          <p:cNvSpPr txBox="1">
            <a:spLocks noChangeArrowheads="1"/>
          </p:cNvSpPr>
          <p:nvPr/>
        </p:nvSpPr>
        <p:spPr bwMode="auto">
          <a:xfrm>
            <a:off x="1042988" y="5516563"/>
            <a:ext cx="7632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r>
              <a:rPr lang="en-GB" altLang="nl-NL" sz="2400" b="0"/>
              <a:t>Biology, physics, chemistry, geography, science</a:t>
            </a:r>
          </a:p>
        </p:txBody>
      </p:sp>
    </p:spTree>
    <p:extLst>
      <p:ext uri="{BB962C8B-B14F-4D97-AF65-F5344CB8AC3E}">
        <p14:creationId xmlns:p14="http://schemas.microsoft.com/office/powerpoint/2010/main" val="94846379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799" y="533400"/>
            <a:ext cx="7981933" cy="1143000"/>
          </a:xfrm>
        </p:spPr>
        <p:txBody>
          <a:bodyPr/>
          <a:lstStyle/>
          <a:p>
            <a:r>
              <a:rPr lang="nl-NL" dirty="0" smtClean="0"/>
              <a:t>Building </a:t>
            </a:r>
            <a:r>
              <a:rPr lang="nl-NL" dirty="0" err="1" smtClean="0"/>
              <a:t>blocks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the </a:t>
            </a:r>
            <a:r>
              <a:rPr lang="nl-NL" dirty="0" err="1" smtClean="0"/>
              <a:t>learning</a:t>
            </a:r>
            <a:r>
              <a:rPr lang="nl-NL" dirty="0" smtClean="0"/>
              <a:t> </a:t>
            </a:r>
            <a:r>
              <a:rPr lang="nl-NL" dirty="0" err="1" smtClean="0"/>
              <a:t>trajectory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/>
          <a:srcRect l="-17353" r="-17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15532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Program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What</a:t>
            </a:r>
            <a:r>
              <a:rPr lang="nl-NL" dirty="0" smtClean="0"/>
              <a:t> is the GLOBE </a:t>
            </a:r>
            <a:r>
              <a:rPr lang="nl-NL" dirty="0" err="1" smtClean="0"/>
              <a:t>Science</a:t>
            </a:r>
            <a:r>
              <a:rPr lang="nl-NL" dirty="0" smtClean="0"/>
              <a:t> School</a:t>
            </a:r>
          </a:p>
          <a:p>
            <a:r>
              <a:rPr lang="nl-NL" dirty="0" err="1" smtClean="0"/>
              <a:t>Why</a:t>
            </a:r>
            <a:r>
              <a:rPr lang="nl-NL" dirty="0" smtClean="0"/>
              <a:t>?</a:t>
            </a:r>
          </a:p>
          <a:p>
            <a:r>
              <a:rPr lang="nl-NL" dirty="0" err="1" smtClean="0"/>
              <a:t>Some</a:t>
            </a:r>
            <a:r>
              <a:rPr lang="nl-NL" dirty="0" smtClean="0"/>
              <a:t> </a:t>
            </a:r>
            <a:r>
              <a:rPr lang="nl-NL" dirty="0" err="1" smtClean="0"/>
              <a:t>theory</a:t>
            </a:r>
            <a:r>
              <a:rPr lang="nl-NL" dirty="0" smtClean="0"/>
              <a:t> </a:t>
            </a:r>
            <a:r>
              <a:rPr lang="nl-NL" dirty="0" err="1" smtClean="0"/>
              <a:t>about</a:t>
            </a:r>
            <a:r>
              <a:rPr lang="nl-NL" dirty="0" smtClean="0"/>
              <a:t> </a:t>
            </a:r>
            <a:r>
              <a:rPr lang="nl-NL" dirty="0" err="1" smtClean="0"/>
              <a:t>inquiry</a:t>
            </a:r>
            <a:endParaRPr lang="nl-NL" dirty="0" smtClean="0"/>
          </a:p>
          <a:p>
            <a:r>
              <a:rPr lang="nl-NL" dirty="0" smtClean="0"/>
              <a:t>Building </a:t>
            </a:r>
            <a:r>
              <a:rPr lang="nl-NL" dirty="0" err="1" smtClean="0"/>
              <a:t>blocks</a:t>
            </a:r>
            <a:endParaRPr lang="nl-NL" dirty="0" smtClean="0"/>
          </a:p>
          <a:p>
            <a:r>
              <a:rPr lang="nl-NL" dirty="0" err="1" smtClean="0"/>
              <a:t>What’s</a:t>
            </a:r>
            <a:r>
              <a:rPr lang="nl-NL" dirty="0" smtClean="0"/>
              <a:t> in </a:t>
            </a:r>
            <a:r>
              <a:rPr lang="nl-NL" dirty="0" err="1" smtClean="0"/>
              <a:t>it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you</a:t>
            </a:r>
            <a:r>
              <a:rPr lang="nl-NL" dirty="0" smtClean="0"/>
              <a:t>?</a:t>
            </a:r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3723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98893" y="1221746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nl-NL" dirty="0" err="1" smtClean="0"/>
              <a:t>Investigation</a:t>
            </a:r>
            <a:r>
              <a:rPr lang="nl-NL" dirty="0" smtClean="0"/>
              <a:t> of </a:t>
            </a:r>
            <a:r>
              <a:rPr lang="nl-NL" dirty="0" err="1" smtClean="0"/>
              <a:t>all</a:t>
            </a:r>
            <a:r>
              <a:rPr lang="nl-NL" dirty="0" smtClean="0"/>
              <a:t> </a:t>
            </a:r>
            <a:r>
              <a:rPr lang="nl-NL" dirty="0" err="1" smtClean="0"/>
              <a:t>existing</a:t>
            </a:r>
            <a:r>
              <a:rPr lang="nl-NL" dirty="0" smtClean="0"/>
              <a:t> </a:t>
            </a:r>
            <a:r>
              <a:rPr lang="nl-NL" dirty="0" err="1" smtClean="0"/>
              <a:t>lessons</a:t>
            </a:r>
            <a:r>
              <a:rPr lang="nl-NL" dirty="0" smtClean="0"/>
              <a:t> </a:t>
            </a:r>
            <a:r>
              <a:rPr lang="nl-NL" dirty="0" err="1" smtClean="0"/>
              <a:t>that</a:t>
            </a:r>
            <a:r>
              <a:rPr lang="nl-NL" dirty="0" smtClean="0"/>
              <a:t> are </a:t>
            </a:r>
            <a:r>
              <a:rPr lang="nl-NL" dirty="0" err="1" smtClean="0"/>
              <a:t>used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teach</a:t>
            </a:r>
            <a:r>
              <a:rPr lang="nl-NL" dirty="0" smtClean="0"/>
              <a:t> </a:t>
            </a:r>
            <a:r>
              <a:rPr lang="nl-NL" dirty="0" err="1" smtClean="0"/>
              <a:t>inquiry</a:t>
            </a:r>
            <a:r>
              <a:rPr lang="nl-NL" dirty="0" smtClean="0"/>
              <a:t> </a:t>
            </a:r>
            <a:r>
              <a:rPr lang="nl-NL" dirty="0" err="1" smtClean="0"/>
              <a:t>for</a:t>
            </a:r>
            <a:r>
              <a:rPr lang="nl-NL" dirty="0" smtClean="0"/>
              <a:t> </a:t>
            </a:r>
            <a:r>
              <a:rPr lang="nl-NL" dirty="0" err="1" smtClean="0"/>
              <a:t>all</a:t>
            </a:r>
            <a:r>
              <a:rPr lang="nl-NL" dirty="0" smtClean="0"/>
              <a:t> </a:t>
            </a:r>
            <a:r>
              <a:rPr lang="nl-NL" dirty="0" err="1" smtClean="0"/>
              <a:t>participating</a:t>
            </a:r>
            <a:r>
              <a:rPr lang="nl-NL" dirty="0" smtClean="0"/>
              <a:t> subjects:</a:t>
            </a:r>
          </a:p>
          <a:p>
            <a:pPr lvl="1"/>
            <a:r>
              <a:rPr lang="nl-NL" dirty="0" err="1" smtClean="0"/>
              <a:t>Year</a:t>
            </a:r>
            <a:endParaRPr lang="nl-NL" dirty="0" smtClean="0"/>
          </a:p>
          <a:p>
            <a:pPr lvl="1"/>
            <a:r>
              <a:rPr lang="nl-NL" dirty="0" smtClean="0"/>
              <a:t>Time of </a:t>
            </a:r>
            <a:r>
              <a:rPr lang="nl-NL" dirty="0" err="1" smtClean="0"/>
              <a:t>year</a:t>
            </a:r>
            <a:endParaRPr lang="nl-NL" dirty="0" smtClean="0"/>
          </a:p>
          <a:p>
            <a:pPr lvl="1"/>
            <a:r>
              <a:rPr lang="nl-NL" dirty="0" err="1" smtClean="0"/>
              <a:t>Specific</a:t>
            </a:r>
            <a:r>
              <a:rPr lang="nl-NL" dirty="0" smtClean="0"/>
              <a:t> teaching goal</a:t>
            </a:r>
          </a:p>
          <a:p>
            <a:pPr lvl="1"/>
            <a:r>
              <a:rPr lang="nl-NL" dirty="0" err="1" smtClean="0"/>
              <a:t>Relation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steps in the research </a:t>
            </a:r>
            <a:r>
              <a:rPr lang="nl-NL" dirty="0" err="1" smtClean="0"/>
              <a:t>cycle</a:t>
            </a:r>
            <a:endParaRPr lang="nl-NL" dirty="0" smtClean="0"/>
          </a:p>
          <a:p>
            <a:pPr lvl="1"/>
            <a:endParaRPr lang="nl-NL" dirty="0"/>
          </a:p>
        </p:txBody>
      </p:sp>
      <p:sp>
        <p:nvSpPr>
          <p:cNvPr id="4" name="Titel 1"/>
          <p:cNvSpPr txBox="1">
            <a:spLocks/>
          </p:cNvSpPr>
          <p:nvPr/>
        </p:nvSpPr>
        <p:spPr bwMode="auto">
          <a:xfrm>
            <a:off x="729804" y="515774"/>
            <a:ext cx="76327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</a:defRPr>
            </a:lvl9pPr>
          </a:lstStyle>
          <a:p>
            <a:r>
              <a:rPr lang="nl-NL" altLang="nl-NL" dirty="0" smtClean="0">
                <a:ea typeface="MS PGothic" charset="-128"/>
              </a:rPr>
              <a:t>1. </a:t>
            </a:r>
            <a:r>
              <a:rPr lang="nl-NL" altLang="nl-NL" dirty="0" err="1" smtClean="0">
                <a:ea typeface="MS PGothic" charset="-128"/>
              </a:rPr>
              <a:t>Existing</a:t>
            </a:r>
            <a:r>
              <a:rPr lang="nl-NL" altLang="nl-NL" dirty="0" smtClean="0">
                <a:ea typeface="MS PGothic" charset="-128"/>
              </a:rPr>
              <a:t> </a:t>
            </a:r>
            <a:r>
              <a:rPr lang="nl-NL" altLang="nl-NL" dirty="0" err="1" smtClean="0">
                <a:ea typeface="MS PGothic" charset="-128"/>
              </a:rPr>
              <a:t>lessons</a:t>
            </a:r>
            <a:r>
              <a:rPr lang="nl-NL" altLang="nl-NL" dirty="0" smtClean="0">
                <a:ea typeface="MS PGothic" charset="-128"/>
              </a:rPr>
              <a:t/>
            </a:r>
            <a:br>
              <a:rPr lang="nl-NL" altLang="nl-NL" dirty="0" smtClean="0">
                <a:ea typeface="MS PGothic" charset="-128"/>
              </a:rPr>
            </a:br>
            <a:endParaRPr lang="nl-NL" altLang="nl-NL" dirty="0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0707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93" r="-7793"/>
          <a:stretch>
            <a:fillRect/>
          </a:stretch>
        </p:blipFill>
        <p:spPr>
          <a:xfrm>
            <a:off x="827088" y="1569358"/>
            <a:ext cx="7561262" cy="4678362"/>
          </a:xfr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nl-NL"/>
          </a:p>
        </p:txBody>
      </p:sp>
      <p:sp>
        <p:nvSpPr>
          <p:cNvPr id="7" name="Titel 1"/>
          <p:cNvSpPr txBox="1">
            <a:spLocks/>
          </p:cNvSpPr>
          <p:nvPr/>
        </p:nvSpPr>
        <p:spPr bwMode="auto">
          <a:xfrm>
            <a:off x="729804" y="515774"/>
            <a:ext cx="76327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</a:defRPr>
            </a:lvl9pPr>
          </a:lstStyle>
          <a:p>
            <a:r>
              <a:rPr lang="nl-NL" altLang="nl-NL" dirty="0">
                <a:ea typeface="MS PGothic" charset="-128"/>
              </a:rPr>
              <a:t>2</a:t>
            </a:r>
            <a:r>
              <a:rPr lang="nl-NL" altLang="nl-NL" dirty="0" smtClean="0">
                <a:ea typeface="MS PGothic" charset="-128"/>
              </a:rPr>
              <a:t>. Common </a:t>
            </a:r>
            <a:r>
              <a:rPr lang="nl-NL" altLang="nl-NL" dirty="0" err="1" smtClean="0">
                <a:ea typeface="MS PGothic" charset="-128"/>
              </a:rPr>
              <a:t>language</a:t>
            </a:r>
            <a:r>
              <a:rPr lang="nl-NL" altLang="nl-NL" dirty="0" smtClean="0">
                <a:ea typeface="MS PGothic" charset="-128"/>
              </a:rPr>
              <a:t/>
            </a:r>
            <a:br>
              <a:rPr lang="nl-NL" altLang="nl-NL" dirty="0" smtClean="0">
                <a:ea typeface="MS PGothic" charset="-128"/>
              </a:rPr>
            </a:br>
            <a:endParaRPr lang="nl-NL" altLang="nl-NL" dirty="0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8740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 bwMode="auto">
          <a:xfrm>
            <a:off x="729804" y="515774"/>
            <a:ext cx="76327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</a:defRPr>
            </a:lvl9pPr>
          </a:lstStyle>
          <a:p>
            <a:r>
              <a:rPr lang="nl-NL" altLang="nl-NL" dirty="0">
                <a:ea typeface="MS PGothic" charset="-128"/>
              </a:rPr>
              <a:t>2</a:t>
            </a:r>
            <a:r>
              <a:rPr lang="nl-NL" altLang="nl-NL" dirty="0" smtClean="0">
                <a:ea typeface="MS PGothic" charset="-128"/>
              </a:rPr>
              <a:t>. Common </a:t>
            </a:r>
            <a:r>
              <a:rPr lang="nl-NL" altLang="nl-NL" dirty="0" err="1" smtClean="0">
                <a:ea typeface="MS PGothic" charset="-128"/>
              </a:rPr>
              <a:t>language</a:t>
            </a:r>
            <a:r>
              <a:rPr lang="nl-NL" altLang="nl-NL" dirty="0" smtClean="0">
                <a:ea typeface="MS PGothic" charset="-128"/>
              </a:rPr>
              <a:t/>
            </a:r>
            <a:br>
              <a:rPr lang="nl-NL" altLang="nl-NL" dirty="0" smtClean="0">
                <a:ea typeface="MS PGothic" charset="-128"/>
              </a:rPr>
            </a:br>
            <a:endParaRPr lang="nl-NL" altLang="nl-NL" dirty="0">
              <a:ea typeface="MS PGothic" charset="-128"/>
            </a:endParaRPr>
          </a:p>
        </p:txBody>
      </p:sp>
      <p:pic>
        <p:nvPicPr>
          <p:cNvPr id="65538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105" r="-64105"/>
          <a:stretch>
            <a:fillRect/>
          </a:stretch>
        </p:blipFill>
        <p:spPr>
          <a:xfrm>
            <a:off x="877244" y="1274827"/>
            <a:ext cx="9087941" cy="5622454"/>
          </a:xfrm>
        </p:spPr>
      </p:pic>
      <p:sp>
        <p:nvSpPr>
          <p:cNvPr id="4" name="Tekstvak 3"/>
          <p:cNvSpPr txBox="1"/>
          <p:nvPr/>
        </p:nvSpPr>
        <p:spPr>
          <a:xfrm>
            <a:off x="830348" y="846565"/>
            <a:ext cx="6724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Poster in the classroom of </a:t>
            </a:r>
            <a:r>
              <a:rPr lang="nl-NL" dirty="0" err="1" smtClean="0"/>
              <a:t>every</a:t>
            </a:r>
            <a:r>
              <a:rPr lang="nl-NL" dirty="0" smtClean="0"/>
              <a:t> </a:t>
            </a:r>
            <a:r>
              <a:rPr lang="nl-NL" dirty="0" err="1" smtClean="0"/>
              <a:t>participating</a:t>
            </a:r>
            <a:r>
              <a:rPr lang="nl-NL" dirty="0" smtClean="0"/>
              <a:t> subject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2122698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 bwMode="auto">
          <a:xfrm>
            <a:off x="729804" y="515774"/>
            <a:ext cx="76327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</a:defRPr>
            </a:lvl9pPr>
          </a:lstStyle>
          <a:p>
            <a:r>
              <a:rPr lang="nl-NL" altLang="nl-NL" dirty="0">
                <a:ea typeface="MS PGothic" charset="-128"/>
              </a:rPr>
              <a:t>2</a:t>
            </a:r>
            <a:r>
              <a:rPr lang="nl-NL" altLang="nl-NL" dirty="0" smtClean="0">
                <a:ea typeface="MS PGothic" charset="-128"/>
              </a:rPr>
              <a:t>. Common </a:t>
            </a:r>
            <a:r>
              <a:rPr lang="nl-NL" altLang="nl-NL" dirty="0" err="1" smtClean="0">
                <a:ea typeface="MS PGothic" charset="-128"/>
              </a:rPr>
              <a:t>language</a:t>
            </a:r>
            <a:r>
              <a:rPr lang="nl-NL" altLang="nl-NL" dirty="0" smtClean="0">
                <a:ea typeface="MS PGothic" charset="-128"/>
              </a:rPr>
              <a:t/>
            </a:r>
            <a:br>
              <a:rPr lang="nl-NL" altLang="nl-NL" dirty="0" smtClean="0">
                <a:ea typeface="MS PGothic" charset="-128"/>
              </a:rPr>
            </a:br>
            <a:endParaRPr lang="nl-NL" altLang="nl-NL" dirty="0">
              <a:ea typeface="MS PGothic" charset="-128"/>
            </a:endParaRPr>
          </a:p>
        </p:txBody>
      </p:sp>
      <p:pic>
        <p:nvPicPr>
          <p:cNvPr id="66561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r="140"/>
          <a:stretch>
            <a:fillRect/>
          </a:stretch>
        </p:blipFill>
        <p:spPr>
          <a:xfrm>
            <a:off x="672707" y="2743200"/>
            <a:ext cx="7772400" cy="4114800"/>
          </a:xfrm>
        </p:spPr>
      </p:pic>
      <p:sp>
        <p:nvSpPr>
          <p:cNvPr id="2" name="Tekstvak 1"/>
          <p:cNvSpPr txBox="1"/>
          <p:nvPr/>
        </p:nvSpPr>
        <p:spPr>
          <a:xfrm>
            <a:off x="830348" y="974358"/>
            <a:ext cx="603257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/>
              <a:t>Webtool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guide </a:t>
            </a:r>
            <a:r>
              <a:rPr lang="nl-NL" dirty="0" err="1" smtClean="0"/>
              <a:t>students</a:t>
            </a:r>
            <a:r>
              <a:rPr lang="nl-NL" dirty="0" smtClean="0"/>
              <a:t> </a:t>
            </a:r>
            <a:r>
              <a:rPr lang="nl-NL" dirty="0" err="1" smtClean="0"/>
              <a:t>through</a:t>
            </a:r>
            <a:r>
              <a:rPr lang="nl-NL" dirty="0" smtClean="0"/>
              <a:t> </a:t>
            </a:r>
            <a:r>
              <a:rPr lang="nl-NL" dirty="0" err="1" smtClean="0"/>
              <a:t>all</a:t>
            </a:r>
            <a:r>
              <a:rPr lang="nl-NL" dirty="0" smtClean="0"/>
              <a:t> the steps: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 smtClean="0"/>
              <a:t>General</a:t>
            </a:r>
          </a:p>
          <a:p>
            <a:pPr marL="457200" indent="-457200">
              <a:buFont typeface="+mj-lt"/>
              <a:buAutoNum type="arabicPeriod"/>
            </a:pPr>
            <a:r>
              <a:rPr lang="nl-NL" dirty="0" smtClean="0"/>
              <a:t>For </a:t>
            </a:r>
            <a:r>
              <a:rPr lang="nl-NL" dirty="0" err="1" smtClean="0"/>
              <a:t>every</a:t>
            </a:r>
            <a:r>
              <a:rPr lang="nl-NL" dirty="0"/>
              <a:t> </a:t>
            </a:r>
            <a:r>
              <a:rPr lang="nl-NL" dirty="0" smtClean="0"/>
              <a:t>GLOBE research area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761239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2228727"/>
              </p:ext>
            </p:extLst>
          </p:nvPr>
        </p:nvGraphicFramePr>
        <p:xfrm>
          <a:off x="451178" y="952786"/>
          <a:ext cx="7329244" cy="5562507"/>
        </p:xfrm>
        <a:graphic>
          <a:graphicData uri="http://schemas.openxmlformats.org/drawingml/2006/table">
            <a:tbl>
              <a:tblPr/>
              <a:tblGrid>
                <a:gridCol w="1832311"/>
                <a:gridCol w="1636095"/>
                <a:gridCol w="1767386"/>
                <a:gridCol w="2093452"/>
              </a:tblGrid>
              <a:tr h="547275">
                <a:tc>
                  <a:txBody>
                    <a:bodyPr/>
                    <a:lstStyle>
                      <a:lvl1pPr defTabSz="457200">
                        <a:lnSpc>
                          <a:spcPct val="101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4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Dimension</a:t>
                      </a:r>
                      <a:endParaRPr kumimoji="0" lang="en-US" altLang="nl-NL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MS PGothic" charset="-128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101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4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Easy</a:t>
                      </a:r>
                      <a:endParaRPr kumimoji="0" lang="en-US" altLang="nl-NL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MS PGothic" charset="-128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101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4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More complex</a:t>
                      </a:r>
                      <a:endParaRPr kumimoji="0" lang="en-US" altLang="nl-NL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MS PGothic" charset="-128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101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4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Most complex</a:t>
                      </a:r>
                      <a:endParaRPr kumimoji="0" lang="en-US" altLang="nl-NL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Verdana" charset="0"/>
                        <a:ea typeface="MS PGothic" charset="-128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67730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nl-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Teacher guidance</a:t>
                      </a:r>
                      <a:endParaRPr kumimoji="0" lang="en-US" altLang="nl-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Verdana" charset="0"/>
                        <a:ea typeface="MS PGothic" charset="-128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CC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nl-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High</a:t>
                      </a:r>
                      <a:endParaRPr kumimoji="0" lang="en-US" altLang="nl-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Verdana" charset="0"/>
                        <a:ea typeface="MS PGothic" charset="-128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CC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nl-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Moderate</a:t>
                      </a:r>
                      <a:endParaRPr kumimoji="0" lang="en-US" altLang="nl-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Verdana" charset="0"/>
                        <a:ea typeface="MS PGothic" charset="-128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CC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nl-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Low</a:t>
                      </a:r>
                      <a:endParaRPr kumimoji="0" lang="en-US" altLang="nl-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Verdana" charset="0"/>
                        <a:ea typeface="MS PGothic" charset="-128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CCCD"/>
                    </a:solidFill>
                  </a:tcPr>
                </a:tc>
              </a:tr>
              <a:tr h="67730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nl-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Technical vocabulary</a:t>
                      </a:r>
                      <a:endParaRPr kumimoji="0" lang="en-US" altLang="nl-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Verdana" charset="0"/>
                        <a:ea typeface="MS PGothic" charset="-128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CC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nl-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Low</a:t>
                      </a:r>
                      <a:endParaRPr kumimoji="0" lang="en-US" altLang="nl-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Verdana" charset="0"/>
                        <a:ea typeface="MS PGothic" charset="-128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CC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nl-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Moderate</a:t>
                      </a:r>
                      <a:endParaRPr kumimoji="0" lang="en-US" altLang="nl-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Verdana" charset="0"/>
                        <a:ea typeface="MS PGothic" charset="-128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CCC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nl-NL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High</a:t>
                      </a:r>
                      <a:endParaRPr kumimoji="0" lang="en-US" altLang="nl-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Verdana" charset="0"/>
                        <a:ea typeface="MS PGothic" charset="-128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CCCD"/>
                    </a:solidFill>
                  </a:tcPr>
                </a:tc>
              </a:tr>
              <a:tr h="781820">
                <a:tc>
                  <a:txBody>
                    <a:bodyPr/>
                    <a:lstStyle>
                      <a:lvl1pPr defTabSz="457200">
                        <a:lnSpc>
                          <a:spcPct val="101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4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Number of STEM subjects</a:t>
                      </a:r>
                      <a:endParaRPr kumimoji="0" lang="en-US" altLang="nl-NL" sz="18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Verdana" charset="0"/>
                        <a:ea typeface="MS PGothic" charset="-128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CCCD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101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4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One</a:t>
                      </a:r>
                      <a:endParaRPr kumimoji="0" lang="en-US" altLang="nl-NL" sz="18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Verdana" charset="0"/>
                        <a:ea typeface="MS PGothic" charset="-128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CCCD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101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4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Two </a:t>
                      </a:r>
                      <a:endParaRPr kumimoji="0" lang="en-US" altLang="nl-NL" sz="18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Verdana" charset="0"/>
                        <a:ea typeface="MS PGothic" charset="-128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CCCD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101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4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More </a:t>
                      </a:r>
                      <a:r>
                        <a:rPr kumimoji="0" lang="nl-NL" altLang="nl-NL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than</a:t>
                      </a:r>
                      <a:r>
                        <a:rPr kumimoji="0" lang="nl-NL" altLang="nl-N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 </a:t>
                      </a:r>
                      <a:r>
                        <a:rPr kumimoji="0" lang="nl-NL" altLang="nl-NL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two</a:t>
                      </a:r>
                      <a:endParaRPr kumimoji="0" lang="en-US" altLang="nl-NL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Verdana" charset="0"/>
                        <a:ea typeface="MS PGothic" charset="-128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CCCD"/>
                    </a:solidFill>
                  </a:tcPr>
                </a:tc>
              </a:tr>
              <a:tr h="1250910">
                <a:tc>
                  <a:txBody>
                    <a:bodyPr/>
                    <a:lstStyle>
                      <a:lvl1pPr defTabSz="457200">
                        <a:lnSpc>
                          <a:spcPct val="101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4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Research methods</a:t>
                      </a:r>
                      <a:endParaRPr kumimoji="0" lang="en-US" altLang="nl-NL" sz="18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Verdana" charset="0"/>
                        <a:ea typeface="MS PGothic" charset="-128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8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101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4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One 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(field or experimental research)</a:t>
                      </a:r>
                      <a:endParaRPr kumimoji="0" lang="en-US" altLang="nl-NL" sz="1800" b="0" i="1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Verdana" charset="0"/>
                        <a:ea typeface="MS PGothic" charset="-128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8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101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4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Two </a:t>
                      </a:r>
                      <a:r>
                        <a:rPr kumimoji="0" lang="nl-NL" altLang="nl-NL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(field/exp in comb with literature research)</a:t>
                      </a:r>
                      <a:endParaRPr kumimoji="0" lang="en-US" altLang="nl-NL" sz="18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Verdana" charset="0"/>
                        <a:ea typeface="MS PGothic" charset="-128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8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101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4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Two or more </a:t>
                      </a:r>
                      <a:r>
                        <a:rPr kumimoji="0" lang="nl-NL" altLang="nl-NL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(field AND experimental res. AND lit. res.</a:t>
                      </a:r>
                      <a:endParaRPr kumimoji="0" lang="en-US" altLang="nl-NL" sz="18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Verdana" charset="0"/>
                        <a:ea typeface="MS PGothic" charset="-128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7E8"/>
                    </a:solidFill>
                  </a:tcPr>
                </a:tc>
              </a:tr>
              <a:tr h="1190370">
                <a:tc>
                  <a:txBody>
                    <a:bodyPr/>
                    <a:lstStyle>
                      <a:lvl1pPr defTabSz="457200">
                        <a:lnSpc>
                          <a:spcPct val="101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4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Number of variables (parameters)</a:t>
                      </a:r>
                      <a:endParaRPr kumimoji="0" lang="en-US" altLang="nl-NL" sz="1800" b="0" i="0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Verdana" charset="0"/>
                        <a:ea typeface="MS PGothic" charset="-128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CCCD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101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4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One </a:t>
                      </a:r>
                      <a:r>
                        <a:rPr kumimoji="0" lang="nl-NL" altLang="nl-NL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(descriptive research)</a:t>
                      </a:r>
                      <a:endParaRPr kumimoji="0" lang="en-US" altLang="nl-NL" sz="1800" b="0" i="1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Verdana" charset="0"/>
                        <a:ea typeface="MS PGothic" charset="-128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CCCD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101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4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Two </a:t>
                      </a:r>
                      <a:r>
                        <a:rPr kumimoji="0" lang="nl-NL" altLang="nl-NL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(comparative research)</a:t>
                      </a:r>
                      <a:endParaRPr kumimoji="0" lang="en-US" altLang="nl-NL" sz="1800" b="0" i="1" u="none" strike="noStrike" cap="none" normalizeH="0" baseline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Verdana" charset="0"/>
                        <a:ea typeface="MS PGothic" charset="-128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CCCD"/>
                    </a:solidFill>
                  </a:tcPr>
                </a:tc>
                <a:tc>
                  <a:txBody>
                    <a:bodyPr/>
                    <a:lstStyle>
                      <a:lvl1pPr defTabSz="457200">
                        <a:lnSpc>
                          <a:spcPct val="101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1pPr>
                      <a:lvl2pPr marL="742950" indent="-28575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4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2pPr>
                      <a:lvl3pPr marL="11430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 sz="2000"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3pPr>
                      <a:lvl4pPr marL="16002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4pPr>
                      <a:lvl5pPr marL="2057400" indent="-228600" defTabSz="457200">
                        <a:lnSpc>
                          <a:spcPct val="125000"/>
                        </a:lnSpc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5pPr>
                      <a:lvl6pPr marL="25146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6pPr>
                      <a:lvl7pPr marL="29718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7pPr>
                      <a:lvl8pPr marL="34290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8pPr>
                      <a:lvl9pPr marL="3886200" indent="-228600" defTabSz="457200" eaLnBrk="0" fontAlgn="base" hangingPunct="0">
                        <a:lnSpc>
                          <a:spcPct val="125000"/>
                        </a:lnSpc>
                        <a:spcBef>
                          <a:spcPct val="0"/>
                        </a:spcBef>
                        <a:spcAft>
                          <a:spcPct val="10000"/>
                        </a:spcAft>
                        <a:defRPr>
                          <a:solidFill>
                            <a:schemeClr val="tx2"/>
                          </a:solidFill>
                          <a:latin typeface="Verdana" charset="0"/>
                          <a:ea typeface="MS PGothic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altLang="nl-NL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Two</a:t>
                      </a:r>
                      <a:r>
                        <a:rPr kumimoji="0" lang="nl-NL" altLang="nl-NL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 or more </a:t>
                      </a:r>
                      <a:r>
                        <a:rPr kumimoji="0" lang="nl-NL" altLang="nl-NL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(</a:t>
                      </a:r>
                      <a:r>
                        <a:rPr kumimoji="0" lang="nl-NL" altLang="nl-NL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explanatory</a:t>
                      </a:r>
                      <a:r>
                        <a:rPr kumimoji="0" lang="nl-NL" altLang="nl-NL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Verdana" charset="0"/>
                          <a:ea typeface="MS PGothic" charset="-128"/>
                        </a:rPr>
                        <a:t> research)</a:t>
                      </a:r>
                      <a:endParaRPr kumimoji="0" lang="en-US" altLang="nl-NL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Verdana" charset="0"/>
                        <a:ea typeface="MS PGothic" charset="-128"/>
                      </a:endParaRPr>
                    </a:p>
                  </a:txBody>
                  <a:tcPr marL="91436" marR="91436" marT="45722" marB="4572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CCCD"/>
                    </a:solidFill>
                  </a:tcPr>
                </a:tc>
              </a:tr>
            </a:tbl>
          </a:graphicData>
        </a:graphic>
      </p:graphicFrame>
      <p:sp>
        <p:nvSpPr>
          <p:cNvPr id="5" name="Titel 1"/>
          <p:cNvSpPr txBox="1">
            <a:spLocks/>
          </p:cNvSpPr>
          <p:nvPr/>
        </p:nvSpPr>
        <p:spPr bwMode="auto">
          <a:xfrm>
            <a:off x="729804" y="515774"/>
            <a:ext cx="76327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</a:defRPr>
            </a:lvl9pPr>
          </a:lstStyle>
          <a:p>
            <a:r>
              <a:rPr lang="nl-NL" altLang="nl-NL" dirty="0" smtClean="0">
                <a:ea typeface="MS PGothic" charset="-128"/>
              </a:rPr>
              <a:t>3. Levels of </a:t>
            </a:r>
            <a:r>
              <a:rPr lang="nl-NL" altLang="nl-NL" dirty="0" err="1" smtClean="0">
                <a:ea typeface="MS PGothic" charset="-128"/>
              </a:rPr>
              <a:t>complexity</a:t>
            </a:r>
            <a:r>
              <a:rPr lang="nl-NL" altLang="nl-NL" dirty="0" smtClean="0">
                <a:ea typeface="MS PGothic" charset="-128"/>
              </a:rPr>
              <a:t/>
            </a:r>
            <a:br>
              <a:rPr lang="nl-NL" altLang="nl-NL" dirty="0" smtClean="0">
                <a:ea typeface="MS PGothic" charset="-128"/>
              </a:rPr>
            </a:br>
            <a:endParaRPr lang="nl-NL" altLang="nl-NL" dirty="0">
              <a:ea typeface="MS PGothic" charset="-128"/>
            </a:endParaRPr>
          </a:p>
        </p:txBody>
      </p:sp>
      <p:pic>
        <p:nvPicPr>
          <p:cNvPr id="6" name="Tijdelijke aanduiding voor inhou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105" r="-64105"/>
          <a:stretch>
            <a:fillRect/>
          </a:stretch>
        </p:blipFill>
        <p:spPr>
          <a:xfrm>
            <a:off x="7063211" y="949158"/>
            <a:ext cx="2960330" cy="183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35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Afbeelding 5" descr="globe leerlij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7938"/>
            <a:ext cx="2759075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Titel 1"/>
          <p:cNvSpPr>
            <a:spLocks noGrp="1"/>
          </p:cNvSpPr>
          <p:nvPr>
            <p:ph type="title"/>
          </p:nvPr>
        </p:nvSpPr>
        <p:spPr>
          <a:xfrm>
            <a:off x="729804" y="515774"/>
            <a:ext cx="7632700" cy="533400"/>
          </a:xfrm>
        </p:spPr>
        <p:txBody>
          <a:bodyPr/>
          <a:lstStyle/>
          <a:p>
            <a:r>
              <a:rPr lang="nl-NL" altLang="nl-NL" dirty="0" smtClean="0">
                <a:ea typeface="MS PGothic" charset="-128"/>
              </a:rPr>
              <a:t>4. GLOBE research</a:t>
            </a:r>
            <a:br>
              <a:rPr lang="nl-NL" altLang="nl-NL" dirty="0" smtClean="0">
                <a:ea typeface="MS PGothic" charset="-128"/>
              </a:rPr>
            </a:br>
            <a:endParaRPr lang="nl-NL" altLang="nl-NL" dirty="0">
              <a:ea typeface="MS PGothic" charset="-128"/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nl-NL"/>
          </a:p>
        </p:txBody>
      </p:sp>
      <p:graphicFrame>
        <p:nvGraphicFramePr>
          <p:cNvPr id="5" name="Tijdelijke aanduiding voor inhoud 3"/>
          <p:cNvGraphicFramePr>
            <a:graphicFrameLocks noGrp="1"/>
          </p:cNvGraphicFramePr>
          <p:nvPr>
            <p:ph idx="1"/>
          </p:nvPr>
        </p:nvGraphicFramePr>
        <p:xfrm>
          <a:off x="755650" y="2852738"/>
          <a:ext cx="8388350" cy="38465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8003"/>
                <a:gridCol w="7300347"/>
              </a:tblGrid>
              <a:tr h="370932">
                <a:tc>
                  <a:txBody>
                    <a:bodyPr/>
                    <a:lstStyle/>
                    <a:p>
                      <a:r>
                        <a:rPr lang="nl-NL" sz="1800" dirty="0" err="1" smtClean="0"/>
                        <a:t>Year</a:t>
                      </a:r>
                      <a:endParaRPr lang="nl-NL" sz="1800" dirty="0"/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nl-NL" sz="1800" dirty="0" smtClean="0"/>
                        <a:t>GLOBE module</a:t>
                      </a:r>
                      <a:endParaRPr lang="nl-NL" sz="1800" dirty="0"/>
                    </a:p>
                  </a:txBody>
                  <a:tcPr marL="91439" marR="91439" marT="45731" marB="45731"/>
                </a:tc>
              </a:tr>
              <a:tr h="823164">
                <a:tc>
                  <a:txBody>
                    <a:bodyPr/>
                    <a:lstStyle/>
                    <a:p>
                      <a:r>
                        <a:rPr lang="nl-NL" sz="1800" dirty="0" smtClean="0">
                          <a:solidFill>
                            <a:schemeClr val="bg2"/>
                          </a:solidFill>
                        </a:rPr>
                        <a:t>1</a:t>
                      </a:r>
                      <a:endParaRPr lang="nl-NL" sz="1800" dirty="0">
                        <a:solidFill>
                          <a:schemeClr val="bg2"/>
                        </a:solidFill>
                      </a:endParaRPr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nl-NL" sz="2400" b="1" dirty="0" err="1" smtClean="0">
                          <a:solidFill>
                            <a:schemeClr val="bg2"/>
                          </a:solidFill>
                        </a:rPr>
                        <a:t>Introduction</a:t>
                      </a:r>
                      <a:r>
                        <a:rPr lang="nl-NL" sz="2400" b="1" dirty="0" smtClean="0">
                          <a:solidFill>
                            <a:schemeClr val="bg2"/>
                          </a:solidFill>
                        </a:rPr>
                        <a:t> on </a:t>
                      </a:r>
                      <a:r>
                        <a:rPr lang="nl-NL" sz="2400" b="1" dirty="0" err="1" smtClean="0">
                          <a:solidFill>
                            <a:schemeClr val="bg2"/>
                          </a:solidFill>
                        </a:rPr>
                        <a:t>doing</a:t>
                      </a:r>
                      <a:r>
                        <a:rPr lang="nl-NL" sz="2400" b="1" dirty="0" smtClean="0">
                          <a:solidFill>
                            <a:schemeClr val="bg2"/>
                          </a:solidFill>
                        </a:rPr>
                        <a:t> research </a:t>
                      </a:r>
                      <a:r>
                        <a:rPr lang="nl-NL" sz="2400" baseline="0" dirty="0" smtClean="0">
                          <a:solidFill>
                            <a:schemeClr val="bg2"/>
                          </a:solidFill>
                        </a:rPr>
                        <a:t>(</a:t>
                      </a:r>
                      <a:r>
                        <a:rPr lang="nl-NL" sz="2400" baseline="0" dirty="0" err="1" smtClean="0">
                          <a:solidFill>
                            <a:schemeClr val="bg2"/>
                          </a:solidFill>
                        </a:rPr>
                        <a:t>geo</a:t>
                      </a:r>
                      <a:r>
                        <a:rPr lang="nl-NL" sz="2400" baseline="0" dirty="0" smtClean="0">
                          <a:solidFill>
                            <a:schemeClr val="bg2"/>
                          </a:solidFill>
                        </a:rPr>
                        <a:t>)</a:t>
                      </a:r>
                    </a:p>
                    <a:p>
                      <a:r>
                        <a:rPr lang="nl-NL" sz="2400" b="1" baseline="0" dirty="0" err="1" smtClean="0">
                          <a:solidFill>
                            <a:schemeClr val="bg2"/>
                          </a:solidFill>
                        </a:rPr>
                        <a:t>Phenology</a:t>
                      </a:r>
                      <a:r>
                        <a:rPr lang="nl-NL" sz="2400" b="1" baseline="0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nl-NL" sz="2400" baseline="0" dirty="0" smtClean="0">
                          <a:solidFill>
                            <a:schemeClr val="bg2"/>
                          </a:solidFill>
                        </a:rPr>
                        <a:t>(bio)</a:t>
                      </a:r>
                      <a:endParaRPr lang="nl-NL" sz="2400" dirty="0">
                        <a:solidFill>
                          <a:schemeClr val="bg2"/>
                        </a:solidFill>
                      </a:endParaRPr>
                    </a:p>
                  </a:txBody>
                  <a:tcPr marL="91439" marR="91439" marT="45731" marB="45731"/>
                </a:tc>
              </a:tr>
              <a:tr h="457313">
                <a:tc>
                  <a:txBody>
                    <a:bodyPr/>
                    <a:lstStyle/>
                    <a:p>
                      <a:r>
                        <a:rPr lang="nl-NL" sz="1800" dirty="0" smtClean="0">
                          <a:solidFill>
                            <a:schemeClr val="bg2"/>
                          </a:solidFill>
                        </a:rPr>
                        <a:t>2</a:t>
                      </a:r>
                      <a:endParaRPr lang="nl-NL" sz="1800" dirty="0">
                        <a:solidFill>
                          <a:schemeClr val="bg2"/>
                        </a:solidFill>
                      </a:endParaRPr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nl-NL" sz="2400" b="1" dirty="0" smtClean="0">
                          <a:solidFill>
                            <a:schemeClr val="bg2"/>
                          </a:solidFill>
                        </a:rPr>
                        <a:t>Water</a:t>
                      </a:r>
                      <a:r>
                        <a:rPr lang="nl-NL" sz="2400" dirty="0" smtClean="0">
                          <a:solidFill>
                            <a:schemeClr val="bg2"/>
                          </a:solidFill>
                        </a:rPr>
                        <a:t> (bio, </a:t>
                      </a:r>
                      <a:r>
                        <a:rPr lang="nl-NL" sz="2400" dirty="0" err="1" smtClean="0">
                          <a:solidFill>
                            <a:schemeClr val="bg2"/>
                          </a:solidFill>
                        </a:rPr>
                        <a:t>chem</a:t>
                      </a:r>
                      <a:r>
                        <a:rPr lang="nl-NL" sz="2400" dirty="0" smtClean="0">
                          <a:solidFill>
                            <a:schemeClr val="bg2"/>
                          </a:solidFill>
                        </a:rPr>
                        <a:t>, </a:t>
                      </a:r>
                      <a:r>
                        <a:rPr lang="nl-NL" sz="2400" dirty="0" err="1" smtClean="0">
                          <a:solidFill>
                            <a:schemeClr val="bg2"/>
                          </a:solidFill>
                        </a:rPr>
                        <a:t>geo</a:t>
                      </a:r>
                      <a:r>
                        <a:rPr lang="nl-NL" sz="2400" dirty="0" smtClean="0">
                          <a:solidFill>
                            <a:schemeClr val="bg2"/>
                          </a:solidFill>
                        </a:rPr>
                        <a:t>)</a:t>
                      </a:r>
                      <a:endParaRPr lang="nl-NL" sz="2400" dirty="0">
                        <a:solidFill>
                          <a:schemeClr val="bg2"/>
                        </a:solidFill>
                      </a:endParaRPr>
                    </a:p>
                  </a:txBody>
                  <a:tcPr marL="91439" marR="91439" marT="45731" marB="45731"/>
                </a:tc>
              </a:tr>
              <a:tr h="457313">
                <a:tc>
                  <a:txBody>
                    <a:bodyPr/>
                    <a:lstStyle/>
                    <a:p>
                      <a:r>
                        <a:rPr lang="nl-NL" sz="1800" dirty="0" smtClean="0">
                          <a:solidFill>
                            <a:schemeClr val="bg2"/>
                          </a:solidFill>
                        </a:rPr>
                        <a:t>3</a:t>
                      </a:r>
                      <a:endParaRPr lang="nl-NL" sz="1800" dirty="0">
                        <a:solidFill>
                          <a:schemeClr val="bg2"/>
                        </a:solidFill>
                      </a:endParaRPr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nl-NL" sz="2400" b="1" dirty="0" err="1" smtClean="0">
                          <a:solidFill>
                            <a:schemeClr val="bg2"/>
                          </a:solidFill>
                        </a:rPr>
                        <a:t>Weather</a:t>
                      </a:r>
                      <a:r>
                        <a:rPr lang="nl-NL" sz="2400" b="1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nl-NL" sz="2400" b="1" dirty="0" err="1" smtClean="0">
                          <a:solidFill>
                            <a:schemeClr val="bg2"/>
                          </a:solidFill>
                        </a:rPr>
                        <a:t>and</a:t>
                      </a:r>
                      <a:r>
                        <a:rPr lang="nl-NL" sz="2400" b="1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nl-NL" sz="2400" b="1" dirty="0" err="1" smtClean="0">
                          <a:solidFill>
                            <a:schemeClr val="bg2"/>
                          </a:solidFill>
                        </a:rPr>
                        <a:t>climate</a:t>
                      </a:r>
                      <a:r>
                        <a:rPr lang="nl-NL" sz="2400" b="1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nl-NL" sz="2400" dirty="0" smtClean="0">
                          <a:solidFill>
                            <a:schemeClr val="bg2"/>
                          </a:solidFill>
                        </a:rPr>
                        <a:t>(</a:t>
                      </a:r>
                      <a:r>
                        <a:rPr lang="nl-NL" sz="2400" dirty="0" err="1" smtClean="0">
                          <a:solidFill>
                            <a:schemeClr val="bg2"/>
                          </a:solidFill>
                        </a:rPr>
                        <a:t>geo</a:t>
                      </a:r>
                      <a:r>
                        <a:rPr lang="nl-NL" sz="2400" dirty="0" smtClean="0">
                          <a:solidFill>
                            <a:schemeClr val="bg2"/>
                          </a:solidFill>
                        </a:rPr>
                        <a:t>, </a:t>
                      </a:r>
                      <a:r>
                        <a:rPr lang="nl-NL" sz="2400" dirty="0" err="1" smtClean="0">
                          <a:solidFill>
                            <a:schemeClr val="bg2"/>
                          </a:solidFill>
                        </a:rPr>
                        <a:t>phys</a:t>
                      </a:r>
                      <a:r>
                        <a:rPr lang="nl-NL" sz="2400" dirty="0" smtClean="0">
                          <a:solidFill>
                            <a:schemeClr val="bg2"/>
                          </a:solidFill>
                        </a:rPr>
                        <a:t>)</a:t>
                      </a:r>
                      <a:endParaRPr lang="nl-NL" sz="2400" dirty="0">
                        <a:solidFill>
                          <a:schemeClr val="bg2"/>
                        </a:solidFill>
                      </a:endParaRPr>
                    </a:p>
                  </a:txBody>
                  <a:tcPr marL="91439" marR="91439" marT="45731" marB="45731"/>
                </a:tc>
              </a:tr>
              <a:tr h="457313">
                <a:tc>
                  <a:txBody>
                    <a:bodyPr/>
                    <a:lstStyle/>
                    <a:p>
                      <a:r>
                        <a:rPr lang="nl-NL" sz="1800" dirty="0" smtClean="0">
                          <a:solidFill>
                            <a:schemeClr val="bg2"/>
                          </a:solidFill>
                        </a:rPr>
                        <a:t>4</a:t>
                      </a:r>
                      <a:endParaRPr lang="nl-NL" sz="1800" dirty="0">
                        <a:solidFill>
                          <a:schemeClr val="bg2"/>
                        </a:solidFill>
                      </a:endParaRPr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nl-NL" sz="2400" b="1" dirty="0" err="1" smtClean="0">
                          <a:solidFill>
                            <a:schemeClr val="bg2"/>
                          </a:solidFill>
                        </a:rPr>
                        <a:t>Soil</a:t>
                      </a:r>
                      <a:r>
                        <a:rPr lang="nl-NL" sz="2400" b="1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nl-NL" sz="2400" dirty="0" smtClean="0">
                          <a:solidFill>
                            <a:schemeClr val="bg2"/>
                          </a:solidFill>
                        </a:rPr>
                        <a:t>(bio, </a:t>
                      </a:r>
                      <a:r>
                        <a:rPr lang="nl-NL" sz="2400" dirty="0" err="1" smtClean="0">
                          <a:solidFill>
                            <a:schemeClr val="bg2"/>
                          </a:solidFill>
                        </a:rPr>
                        <a:t>chem</a:t>
                      </a:r>
                      <a:r>
                        <a:rPr lang="nl-NL" sz="2400" dirty="0" smtClean="0">
                          <a:solidFill>
                            <a:schemeClr val="bg2"/>
                          </a:solidFill>
                        </a:rPr>
                        <a:t>, </a:t>
                      </a:r>
                      <a:r>
                        <a:rPr lang="nl-NL" sz="2400" dirty="0" err="1" smtClean="0">
                          <a:solidFill>
                            <a:schemeClr val="bg2"/>
                          </a:solidFill>
                        </a:rPr>
                        <a:t>geo</a:t>
                      </a:r>
                      <a:r>
                        <a:rPr lang="nl-NL" sz="2400" dirty="0" smtClean="0">
                          <a:solidFill>
                            <a:schemeClr val="bg2"/>
                          </a:solidFill>
                        </a:rPr>
                        <a:t>)</a:t>
                      </a:r>
                      <a:endParaRPr lang="nl-NL" sz="2400" dirty="0">
                        <a:solidFill>
                          <a:schemeClr val="bg2"/>
                        </a:solidFill>
                      </a:endParaRPr>
                    </a:p>
                  </a:txBody>
                  <a:tcPr marL="91439" marR="91439" marT="45731" marB="45731"/>
                </a:tc>
              </a:tr>
              <a:tr h="823164">
                <a:tc>
                  <a:txBody>
                    <a:bodyPr/>
                    <a:lstStyle/>
                    <a:p>
                      <a:r>
                        <a:rPr lang="nl-NL" sz="1800" dirty="0" smtClean="0">
                          <a:solidFill>
                            <a:schemeClr val="bg2"/>
                          </a:solidFill>
                        </a:rPr>
                        <a:t>5</a:t>
                      </a:r>
                      <a:endParaRPr lang="nl-NL" sz="1800" dirty="0">
                        <a:solidFill>
                          <a:schemeClr val="bg2"/>
                        </a:solidFill>
                      </a:endParaRPr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nl-NL" sz="2400" b="1" dirty="0" err="1" smtClean="0">
                          <a:solidFill>
                            <a:schemeClr val="bg2"/>
                          </a:solidFill>
                        </a:rPr>
                        <a:t>Aerosols</a:t>
                      </a:r>
                      <a:r>
                        <a:rPr lang="nl-NL" sz="2400" dirty="0" smtClean="0">
                          <a:solidFill>
                            <a:schemeClr val="bg2"/>
                          </a:solidFill>
                        </a:rPr>
                        <a:t> (</a:t>
                      </a:r>
                      <a:r>
                        <a:rPr lang="nl-NL" sz="2400" dirty="0" err="1" smtClean="0">
                          <a:solidFill>
                            <a:schemeClr val="bg2"/>
                          </a:solidFill>
                        </a:rPr>
                        <a:t>phys</a:t>
                      </a:r>
                      <a:r>
                        <a:rPr lang="nl-NL" sz="2400" dirty="0" smtClean="0">
                          <a:solidFill>
                            <a:schemeClr val="bg2"/>
                          </a:solidFill>
                        </a:rPr>
                        <a:t>, </a:t>
                      </a:r>
                      <a:r>
                        <a:rPr lang="nl-NL" sz="2400" dirty="0" err="1" smtClean="0">
                          <a:solidFill>
                            <a:schemeClr val="bg2"/>
                          </a:solidFill>
                        </a:rPr>
                        <a:t>chem</a:t>
                      </a:r>
                      <a:r>
                        <a:rPr lang="nl-NL" sz="2400" dirty="0" smtClean="0">
                          <a:solidFill>
                            <a:schemeClr val="bg2"/>
                          </a:solidFill>
                        </a:rPr>
                        <a:t>)</a:t>
                      </a:r>
                    </a:p>
                    <a:p>
                      <a:r>
                        <a:rPr lang="nl-NL" sz="2400" b="1" dirty="0" err="1" smtClean="0">
                          <a:solidFill>
                            <a:schemeClr val="bg2"/>
                          </a:solidFill>
                        </a:rPr>
                        <a:t>Phenology</a:t>
                      </a:r>
                      <a:r>
                        <a:rPr lang="nl-NL" sz="2400" b="1" dirty="0" smtClean="0">
                          <a:solidFill>
                            <a:schemeClr val="bg2"/>
                          </a:solidFill>
                        </a:rPr>
                        <a:t> </a:t>
                      </a:r>
                      <a:r>
                        <a:rPr lang="nl-NL" sz="2400" dirty="0" smtClean="0">
                          <a:solidFill>
                            <a:schemeClr val="bg2"/>
                          </a:solidFill>
                        </a:rPr>
                        <a:t>(bio, </a:t>
                      </a:r>
                      <a:r>
                        <a:rPr lang="nl-NL" sz="2400" dirty="0" err="1" smtClean="0">
                          <a:solidFill>
                            <a:schemeClr val="bg2"/>
                          </a:solidFill>
                        </a:rPr>
                        <a:t>geography</a:t>
                      </a:r>
                      <a:r>
                        <a:rPr lang="nl-NL" sz="2400" dirty="0" smtClean="0">
                          <a:solidFill>
                            <a:schemeClr val="bg2"/>
                          </a:solidFill>
                        </a:rPr>
                        <a:t>)</a:t>
                      </a:r>
                      <a:endParaRPr lang="nl-NL" sz="2400" dirty="0">
                        <a:solidFill>
                          <a:schemeClr val="bg2"/>
                        </a:solidFill>
                      </a:endParaRPr>
                    </a:p>
                  </a:txBody>
                  <a:tcPr marL="91439" marR="91439" marT="45731" marB="45731"/>
                </a:tc>
              </a:tr>
              <a:tr h="457313">
                <a:tc>
                  <a:txBody>
                    <a:bodyPr/>
                    <a:lstStyle/>
                    <a:p>
                      <a:r>
                        <a:rPr lang="nl-NL" sz="1800" dirty="0" smtClean="0">
                          <a:solidFill>
                            <a:schemeClr val="bg2"/>
                          </a:solidFill>
                        </a:rPr>
                        <a:t>6</a:t>
                      </a:r>
                      <a:endParaRPr lang="nl-NL" sz="1800" dirty="0">
                        <a:solidFill>
                          <a:schemeClr val="bg2"/>
                        </a:solidFill>
                      </a:endParaRPr>
                    </a:p>
                  </a:txBody>
                  <a:tcPr marL="91439" marR="91439" marT="45731" marB="45731"/>
                </a:tc>
                <a:tc>
                  <a:txBody>
                    <a:bodyPr/>
                    <a:lstStyle/>
                    <a:p>
                      <a:r>
                        <a:rPr lang="nl-NL" sz="2400" dirty="0" err="1" smtClean="0">
                          <a:solidFill>
                            <a:schemeClr val="bg2"/>
                          </a:solidFill>
                        </a:rPr>
                        <a:t>Final</a:t>
                      </a:r>
                      <a:r>
                        <a:rPr lang="nl-NL" sz="2400" baseline="0" dirty="0" smtClean="0">
                          <a:solidFill>
                            <a:schemeClr val="bg2"/>
                          </a:solidFill>
                        </a:rPr>
                        <a:t> research report</a:t>
                      </a:r>
                      <a:endParaRPr lang="nl-NL" sz="2400" dirty="0">
                        <a:solidFill>
                          <a:schemeClr val="bg2"/>
                        </a:solidFill>
                      </a:endParaRPr>
                    </a:p>
                  </a:txBody>
                  <a:tcPr marL="91439" marR="91439" marT="45731" marB="45731"/>
                </a:tc>
              </a:tr>
            </a:tbl>
          </a:graphicData>
        </a:graphic>
      </p:graphicFrame>
      <p:sp>
        <p:nvSpPr>
          <p:cNvPr id="2" name="Tekstvak 1"/>
          <p:cNvSpPr txBox="1"/>
          <p:nvPr/>
        </p:nvSpPr>
        <p:spPr>
          <a:xfrm>
            <a:off x="733222" y="864206"/>
            <a:ext cx="540751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Go </a:t>
            </a:r>
            <a:r>
              <a:rPr lang="nl-NL" dirty="0" err="1" smtClean="0"/>
              <a:t>through</a:t>
            </a:r>
            <a:r>
              <a:rPr lang="nl-NL" dirty="0" smtClean="0"/>
              <a:t> the </a:t>
            </a:r>
            <a:r>
              <a:rPr lang="nl-NL" dirty="0" err="1" smtClean="0"/>
              <a:t>entire</a:t>
            </a:r>
            <a:r>
              <a:rPr lang="nl-NL" dirty="0" smtClean="0"/>
              <a:t> research </a:t>
            </a:r>
            <a:r>
              <a:rPr lang="nl-NL" dirty="0" err="1" smtClean="0"/>
              <a:t>cycle</a:t>
            </a:r>
            <a:r>
              <a:rPr lang="nl-NL" dirty="0" smtClean="0"/>
              <a:t> </a:t>
            </a:r>
            <a:r>
              <a:rPr lang="nl-NL" dirty="0" err="1" smtClean="0"/>
              <a:t>every</a:t>
            </a:r>
            <a:r>
              <a:rPr lang="nl-NL" dirty="0" smtClean="0"/>
              <a:t> </a:t>
            </a:r>
            <a:r>
              <a:rPr lang="nl-NL" dirty="0" err="1" smtClean="0"/>
              <a:t>year</a:t>
            </a:r>
            <a:r>
              <a:rPr lang="nl-NL" dirty="0" smtClean="0"/>
              <a:t> </a:t>
            </a:r>
            <a:r>
              <a:rPr lang="nl-NL" dirty="0" err="1" smtClean="0"/>
              <a:t>with</a:t>
            </a:r>
            <a:r>
              <a:rPr lang="nl-NL" dirty="0" smtClean="0"/>
              <a:t> at </a:t>
            </a:r>
            <a:r>
              <a:rPr lang="nl-NL" dirty="0" err="1" smtClean="0"/>
              <a:t>least</a:t>
            </a:r>
            <a:r>
              <a:rPr lang="nl-NL" dirty="0" smtClean="0"/>
              <a:t> </a:t>
            </a:r>
            <a:r>
              <a:rPr lang="nl-NL" dirty="0" err="1" smtClean="0"/>
              <a:t>one</a:t>
            </a:r>
            <a:r>
              <a:rPr lang="nl-NL" dirty="0" smtClean="0"/>
              <a:t> big GLOBE project (spread out over different subjects)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8126534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454" y="1025642"/>
            <a:ext cx="7317651" cy="6858000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 bwMode="auto">
          <a:xfrm>
            <a:off x="729804" y="515774"/>
            <a:ext cx="76327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rgbClr val="0B5081"/>
                </a:solidFill>
                <a:latin typeface="Arial" charset="0"/>
              </a:defRPr>
            </a:lvl9pPr>
          </a:lstStyle>
          <a:p>
            <a:r>
              <a:rPr lang="nl-NL" altLang="nl-NL" dirty="0" smtClean="0">
                <a:ea typeface="MS PGothic" charset="-128"/>
              </a:rPr>
              <a:t>4. GLOBE research</a:t>
            </a:r>
            <a:br>
              <a:rPr lang="nl-NL" altLang="nl-NL" dirty="0" smtClean="0">
                <a:ea typeface="MS PGothic" charset="-128"/>
              </a:rPr>
            </a:br>
            <a:endParaRPr lang="nl-NL" altLang="nl-NL" dirty="0">
              <a:ea typeface="MS PGothic" charset="-128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830348" y="846565"/>
            <a:ext cx="5834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Online </a:t>
            </a:r>
            <a:r>
              <a:rPr lang="nl-NL" dirty="0" err="1" smtClean="0"/>
              <a:t>implementation</a:t>
            </a:r>
            <a:r>
              <a:rPr lang="nl-NL" dirty="0" smtClean="0"/>
              <a:t> </a:t>
            </a:r>
            <a:r>
              <a:rPr lang="nl-NL" dirty="0" err="1" smtClean="0"/>
              <a:t>plans</a:t>
            </a:r>
            <a:r>
              <a:rPr lang="nl-NL" dirty="0" smtClean="0"/>
              <a:t> in Google Drive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94439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7885" t="2376" r="-7885"/>
          <a:stretch/>
        </p:blipFill>
        <p:spPr>
          <a:xfrm>
            <a:off x="1689100" y="2840962"/>
            <a:ext cx="7772400" cy="4017037"/>
          </a:xfrm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664664" y="0"/>
            <a:ext cx="7667090" cy="1143000"/>
          </a:xfrm>
        </p:spPr>
        <p:txBody>
          <a:bodyPr/>
          <a:lstStyle/>
          <a:p>
            <a:r>
              <a:rPr lang="nl-NL" dirty="0" smtClean="0"/>
              <a:t>4. </a:t>
            </a:r>
            <a:r>
              <a:rPr lang="nl-NL" dirty="0" err="1" smtClean="0"/>
              <a:t>Connecting</a:t>
            </a:r>
            <a:r>
              <a:rPr lang="nl-NL" dirty="0" smtClean="0"/>
              <a:t> the </a:t>
            </a:r>
            <a:r>
              <a:rPr lang="nl-NL" dirty="0" err="1" smtClean="0"/>
              <a:t>dots</a:t>
            </a:r>
            <a:endParaRPr lang="nl-NL" dirty="0"/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 bwMode="auto">
          <a:xfrm>
            <a:off x="698893" y="878562"/>
            <a:ext cx="8151002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nl-NL" sz="2400" dirty="0" smtClean="0"/>
              <a:t>Connect </a:t>
            </a:r>
            <a:r>
              <a:rPr lang="nl-NL" sz="2400" dirty="0" err="1" smtClean="0"/>
              <a:t>existing</a:t>
            </a:r>
            <a:r>
              <a:rPr lang="nl-NL" sz="2400" dirty="0" smtClean="0"/>
              <a:t> </a:t>
            </a:r>
            <a:r>
              <a:rPr lang="nl-NL" sz="2400" dirty="0" err="1" smtClean="0"/>
              <a:t>lessons</a:t>
            </a:r>
            <a:r>
              <a:rPr lang="nl-NL" sz="2400" dirty="0" smtClean="0"/>
              <a:t> </a:t>
            </a:r>
            <a:r>
              <a:rPr lang="nl-NL" sz="2400" dirty="0" err="1" smtClean="0"/>
              <a:t>to</a:t>
            </a:r>
            <a:r>
              <a:rPr lang="nl-NL" sz="2400" dirty="0"/>
              <a:t>:</a:t>
            </a:r>
            <a:r>
              <a:rPr lang="nl-NL" sz="2400" dirty="0" smtClean="0"/>
              <a:t> 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400" dirty="0" smtClean="0"/>
              <a:t>Research </a:t>
            </a:r>
            <a:r>
              <a:rPr lang="nl-NL" sz="2400" dirty="0" err="1" smtClean="0"/>
              <a:t>cycle</a:t>
            </a:r>
            <a:endParaRPr lang="nl-NL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nl-NL" sz="2400" dirty="0" smtClean="0"/>
              <a:t>Levels of </a:t>
            </a:r>
            <a:r>
              <a:rPr lang="nl-NL" sz="2400" dirty="0" err="1" smtClean="0"/>
              <a:t>complexity</a:t>
            </a:r>
            <a:endParaRPr lang="nl-NL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nl-NL" sz="2400" dirty="0" err="1" smtClean="0"/>
              <a:t>Each</a:t>
            </a:r>
            <a:r>
              <a:rPr lang="nl-NL" sz="2400" dirty="0" smtClean="0"/>
              <a:t> </a:t>
            </a:r>
            <a:r>
              <a:rPr lang="nl-NL" sz="2400" dirty="0" err="1" smtClean="0"/>
              <a:t>other</a:t>
            </a:r>
            <a:r>
              <a:rPr lang="nl-NL" sz="2400" dirty="0" smtClean="0"/>
              <a:t> (</a:t>
            </a:r>
            <a:r>
              <a:rPr lang="nl-NL" sz="2400" dirty="0" err="1" smtClean="0"/>
              <a:t>between</a:t>
            </a:r>
            <a:r>
              <a:rPr lang="nl-NL" sz="2400" dirty="0" smtClean="0"/>
              <a:t> </a:t>
            </a:r>
            <a:r>
              <a:rPr lang="nl-NL" sz="2400" dirty="0" err="1" smtClean="0"/>
              <a:t>years</a:t>
            </a:r>
            <a:r>
              <a:rPr lang="nl-NL" sz="2400" dirty="0" smtClean="0"/>
              <a:t> </a:t>
            </a:r>
            <a:r>
              <a:rPr lang="nl-NL" sz="2400" dirty="0" err="1" smtClean="0"/>
              <a:t>and</a:t>
            </a:r>
            <a:r>
              <a:rPr lang="nl-NL" sz="2400" dirty="0" smtClean="0"/>
              <a:t> subjects)</a:t>
            </a:r>
          </a:p>
          <a:p>
            <a:pPr marL="514350" indent="-514350">
              <a:buFont typeface="+mj-lt"/>
              <a:buAutoNum type="arabicPeriod"/>
            </a:pPr>
            <a:r>
              <a:rPr lang="nl-NL" sz="2400" dirty="0" smtClean="0"/>
              <a:t>GLOBE research</a:t>
            </a:r>
          </a:p>
          <a:p>
            <a:pPr marL="514350" indent="-514350">
              <a:buFont typeface="+mj-lt"/>
              <a:buAutoNum type="arabicPeriod"/>
            </a:pPr>
            <a:endParaRPr lang="nl-NL" dirty="0" smtClean="0"/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1421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5" name="Groeperen 20"/>
          <p:cNvGrpSpPr>
            <a:grpSpLocks/>
          </p:cNvGrpSpPr>
          <p:nvPr/>
        </p:nvGrpSpPr>
        <p:grpSpPr bwMode="auto">
          <a:xfrm>
            <a:off x="3117850" y="1484313"/>
            <a:ext cx="2624138" cy="2030412"/>
            <a:chOff x="3073040" y="2539057"/>
            <a:chExt cx="2623707" cy="2031052"/>
          </a:xfrm>
        </p:grpSpPr>
        <p:pic>
          <p:nvPicPr>
            <p:cNvPr id="57371" name="Tijdelijke aanduiding voor inhoud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-403"/>
            <a:stretch>
              <a:fillRect/>
            </a:stretch>
          </p:blipFill>
          <p:spPr bwMode="auto">
            <a:xfrm>
              <a:off x="3073040" y="2928224"/>
              <a:ext cx="2623707" cy="1641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72" name="Tekstvak 1"/>
            <p:cNvSpPr txBox="1">
              <a:spLocks noChangeArrowheads="1"/>
            </p:cNvSpPr>
            <p:nvPr/>
          </p:nvSpPr>
          <p:spPr bwMode="auto">
            <a:xfrm>
              <a:off x="3303016" y="2539057"/>
              <a:ext cx="1659156" cy="461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r>
                <a:rPr lang="nl-NL" altLang="nl-NL" sz="2400">
                  <a:solidFill>
                    <a:srgbClr val="921328"/>
                  </a:solidFill>
                  <a:latin typeface="Times New Roman" charset="0"/>
                </a:rPr>
                <a:t>Geography</a:t>
              </a:r>
            </a:p>
          </p:txBody>
        </p:sp>
      </p:grpSp>
      <p:grpSp>
        <p:nvGrpSpPr>
          <p:cNvPr id="3" name="Groeperen 8"/>
          <p:cNvGrpSpPr>
            <a:grpSpLocks/>
          </p:cNvGrpSpPr>
          <p:nvPr/>
        </p:nvGrpSpPr>
        <p:grpSpPr bwMode="auto">
          <a:xfrm>
            <a:off x="162813" y="469768"/>
            <a:ext cx="3027363" cy="1992313"/>
            <a:chOff x="22680" y="685392"/>
            <a:chExt cx="3027682" cy="1992332"/>
          </a:xfrm>
        </p:grpSpPr>
        <p:cxnSp>
          <p:nvCxnSpPr>
            <p:cNvPr id="57368" name="Rechte verbindingslijn met pijl 6"/>
            <p:cNvCxnSpPr>
              <a:cxnSpLocks noChangeShapeType="1"/>
            </p:cNvCxnSpPr>
            <p:nvPr/>
          </p:nvCxnSpPr>
          <p:spPr bwMode="auto">
            <a:xfrm flipH="1" flipV="1">
              <a:off x="2392663" y="2109282"/>
              <a:ext cx="657699" cy="464949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57369" name="Afbeelding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80" y="1104770"/>
              <a:ext cx="2125289" cy="1572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70" name="Tekstvak 10"/>
            <p:cNvSpPr txBox="1">
              <a:spLocks noChangeArrowheads="1"/>
            </p:cNvSpPr>
            <p:nvPr/>
          </p:nvSpPr>
          <p:spPr bwMode="auto">
            <a:xfrm>
              <a:off x="413221" y="685392"/>
              <a:ext cx="1176648" cy="461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r>
                <a:rPr lang="nl-NL" altLang="nl-NL" sz="2400">
                  <a:solidFill>
                    <a:srgbClr val="921328"/>
                  </a:solidFill>
                  <a:latin typeface="Times New Roman" charset="0"/>
                </a:rPr>
                <a:t>Biology</a:t>
              </a:r>
            </a:p>
          </p:txBody>
        </p:sp>
      </p:grpSp>
      <p:grpSp>
        <p:nvGrpSpPr>
          <p:cNvPr id="4" name="Groeperen 15"/>
          <p:cNvGrpSpPr>
            <a:grpSpLocks/>
          </p:cNvGrpSpPr>
          <p:nvPr/>
        </p:nvGrpSpPr>
        <p:grpSpPr bwMode="auto">
          <a:xfrm>
            <a:off x="5919788" y="692150"/>
            <a:ext cx="3257550" cy="2052638"/>
            <a:chOff x="5204893" y="693306"/>
            <a:chExt cx="3257860" cy="2051028"/>
          </a:xfrm>
        </p:grpSpPr>
        <p:pic>
          <p:nvPicPr>
            <p:cNvPr id="57365" name="Afbeelding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1089" y="1146159"/>
              <a:ext cx="2222921" cy="1575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66" name="Tekstvak 13"/>
            <p:cNvSpPr txBox="1">
              <a:spLocks noChangeArrowheads="1"/>
            </p:cNvSpPr>
            <p:nvPr/>
          </p:nvSpPr>
          <p:spPr bwMode="auto">
            <a:xfrm>
              <a:off x="5917848" y="693306"/>
              <a:ext cx="2544905" cy="461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r>
                <a:rPr lang="nl-NL" altLang="nl-NL" sz="2400">
                  <a:solidFill>
                    <a:srgbClr val="921328"/>
                  </a:solidFill>
                  <a:latin typeface="Times New Roman" charset="0"/>
                </a:rPr>
                <a:t>Physics/chemistry</a:t>
              </a:r>
            </a:p>
          </p:txBody>
        </p:sp>
        <p:cxnSp>
          <p:nvCxnSpPr>
            <p:cNvPr id="57367" name="Rechte verbindingslijn met pijl 14"/>
            <p:cNvCxnSpPr>
              <a:cxnSpLocks noChangeShapeType="1"/>
            </p:cNvCxnSpPr>
            <p:nvPr/>
          </p:nvCxnSpPr>
          <p:spPr bwMode="auto">
            <a:xfrm flipV="1">
              <a:off x="5204893" y="2256704"/>
              <a:ext cx="669038" cy="48763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" name="Groeperen 24"/>
          <p:cNvGrpSpPr>
            <a:grpSpLocks/>
          </p:cNvGrpSpPr>
          <p:nvPr/>
        </p:nvGrpSpPr>
        <p:grpSpPr bwMode="auto">
          <a:xfrm>
            <a:off x="5726113" y="3587750"/>
            <a:ext cx="3506787" cy="2020888"/>
            <a:chOff x="5726517" y="3587096"/>
            <a:chExt cx="3505408" cy="2021407"/>
          </a:xfrm>
        </p:grpSpPr>
        <p:pic>
          <p:nvPicPr>
            <p:cNvPr id="57361" name="Afbeelding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4216" y="3995649"/>
              <a:ext cx="2827824" cy="1612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62" name="Tekstvak 19"/>
            <p:cNvSpPr txBox="1">
              <a:spLocks noChangeArrowheads="1"/>
            </p:cNvSpPr>
            <p:nvPr/>
          </p:nvSpPr>
          <p:spPr bwMode="auto">
            <a:xfrm>
              <a:off x="6286500" y="3587096"/>
              <a:ext cx="1710417" cy="461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r>
                <a:rPr lang="nl-NL" altLang="nl-NL" sz="2400">
                  <a:solidFill>
                    <a:srgbClr val="921328"/>
                  </a:solidFill>
                  <a:latin typeface="Times New Roman" charset="0"/>
                </a:rPr>
                <a:t>(art)history</a:t>
              </a:r>
            </a:p>
          </p:txBody>
        </p:sp>
        <p:sp>
          <p:nvSpPr>
            <p:cNvPr id="57363" name="Tekstvak 18"/>
            <p:cNvSpPr txBox="1">
              <a:spLocks noChangeArrowheads="1"/>
            </p:cNvSpPr>
            <p:nvPr/>
          </p:nvSpPr>
          <p:spPr bwMode="auto">
            <a:xfrm>
              <a:off x="7349726" y="3946393"/>
              <a:ext cx="1882199" cy="277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r>
                <a:rPr lang="nl-NL" altLang="nl-NL" sz="1200" i="1">
                  <a:solidFill>
                    <a:srgbClr val="921328"/>
                  </a:solidFill>
                  <a:latin typeface="Times New Roman" charset="0"/>
                </a:rPr>
                <a:t>Hendrick Avercamp, 1608</a:t>
              </a:r>
            </a:p>
          </p:txBody>
        </p:sp>
        <p:cxnSp>
          <p:nvCxnSpPr>
            <p:cNvPr id="57364" name="Rechte verbindingslijn met pijl 23"/>
            <p:cNvCxnSpPr>
              <a:cxnSpLocks noChangeShapeType="1"/>
            </p:cNvCxnSpPr>
            <p:nvPr/>
          </p:nvCxnSpPr>
          <p:spPr bwMode="auto">
            <a:xfrm>
              <a:off x="5726517" y="3764954"/>
              <a:ext cx="463534" cy="40012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eperen 28"/>
          <p:cNvGrpSpPr>
            <a:grpSpLocks/>
          </p:cNvGrpSpPr>
          <p:nvPr/>
        </p:nvGrpSpPr>
        <p:grpSpPr bwMode="auto">
          <a:xfrm>
            <a:off x="-1089025" y="3651250"/>
            <a:ext cx="4178300" cy="2049463"/>
            <a:chOff x="-1111286" y="3628873"/>
            <a:chExt cx="4177972" cy="2048815"/>
          </a:xfrm>
        </p:grpSpPr>
        <p:pic>
          <p:nvPicPr>
            <p:cNvPr id="28" name="Afbeelding 27" descr="cool-globes"/>
            <p:cNvPicPr/>
            <p:nvPr/>
          </p:nvPicPr>
          <p:blipFill>
            <a:blip r:embed="rId7">
              <a:extLst/>
            </a:blip>
            <a:srcRect/>
            <a:stretch>
              <a:fillRect/>
            </a:stretch>
          </p:blipFill>
          <p:spPr bwMode="auto">
            <a:xfrm>
              <a:off x="-1111286" y="3946397"/>
              <a:ext cx="3621597" cy="1731291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7359" name="Tekstvak 25"/>
            <p:cNvSpPr txBox="1">
              <a:spLocks noChangeArrowheads="1"/>
            </p:cNvSpPr>
            <p:nvPr/>
          </p:nvSpPr>
          <p:spPr bwMode="auto">
            <a:xfrm>
              <a:off x="34016" y="3628873"/>
              <a:ext cx="646280" cy="461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r>
                <a:rPr lang="nl-NL" altLang="nl-NL" sz="2400">
                  <a:solidFill>
                    <a:srgbClr val="921328"/>
                  </a:solidFill>
                  <a:latin typeface="Times New Roman" charset="0"/>
                </a:rPr>
                <a:t>Art</a:t>
              </a:r>
            </a:p>
          </p:txBody>
        </p:sp>
        <p:cxnSp>
          <p:nvCxnSpPr>
            <p:cNvPr id="57360" name="Rechte verbindingslijn met pijl 29"/>
            <p:cNvCxnSpPr>
              <a:cxnSpLocks noChangeShapeType="1"/>
            </p:cNvCxnSpPr>
            <p:nvPr/>
          </p:nvCxnSpPr>
          <p:spPr bwMode="auto">
            <a:xfrm flipH="1">
              <a:off x="2510311" y="3815294"/>
              <a:ext cx="556375" cy="50912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1" name="Tekstvak 30"/>
          <p:cNvSpPr txBox="1">
            <a:spLocks noChangeArrowheads="1"/>
          </p:cNvSpPr>
          <p:nvPr/>
        </p:nvSpPr>
        <p:spPr bwMode="auto">
          <a:xfrm>
            <a:off x="396875" y="5840413"/>
            <a:ext cx="8413750" cy="461962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algn="ctr"/>
            <a:r>
              <a:rPr lang="nl-NL" altLang="nl-NL" sz="2400">
                <a:solidFill>
                  <a:srgbClr val="921328"/>
                </a:solidFill>
                <a:latin typeface="Times New Roman" charset="0"/>
              </a:rPr>
              <a:t>Math</a:t>
            </a:r>
          </a:p>
        </p:txBody>
      </p:sp>
      <p:sp>
        <p:nvSpPr>
          <p:cNvPr id="35" name="Tekstvak 34"/>
          <p:cNvSpPr txBox="1">
            <a:spLocks noChangeArrowheads="1"/>
          </p:cNvSpPr>
          <p:nvPr/>
        </p:nvSpPr>
        <p:spPr bwMode="auto">
          <a:xfrm>
            <a:off x="390525" y="6396038"/>
            <a:ext cx="8413750" cy="461962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algn="ctr"/>
            <a:r>
              <a:rPr lang="nl-NL" altLang="nl-NL" sz="2400">
                <a:solidFill>
                  <a:srgbClr val="921328"/>
                </a:solidFill>
                <a:latin typeface="Times New Roman" charset="0"/>
              </a:rPr>
              <a:t>Modern languages</a:t>
            </a:r>
          </a:p>
        </p:txBody>
      </p:sp>
      <p:grpSp>
        <p:nvGrpSpPr>
          <p:cNvPr id="7" name="Groeperen 40"/>
          <p:cNvGrpSpPr>
            <a:grpSpLocks/>
          </p:cNvGrpSpPr>
          <p:nvPr/>
        </p:nvGrpSpPr>
        <p:grpSpPr bwMode="auto">
          <a:xfrm>
            <a:off x="3376613" y="3560763"/>
            <a:ext cx="2168525" cy="2060575"/>
            <a:chOff x="3376795" y="3560830"/>
            <a:chExt cx="2168288" cy="2061112"/>
          </a:xfrm>
        </p:grpSpPr>
        <p:pic>
          <p:nvPicPr>
            <p:cNvPr id="57355" name="Afbeelding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6795" y="4037120"/>
              <a:ext cx="2168288" cy="1584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356" name="Tekstvak 37"/>
            <p:cNvSpPr txBox="1">
              <a:spLocks noChangeArrowheads="1"/>
            </p:cNvSpPr>
            <p:nvPr/>
          </p:nvSpPr>
          <p:spPr bwMode="auto">
            <a:xfrm>
              <a:off x="3747063" y="3656531"/>
              <a:ext cx="1415617" cy="461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1pPr>
              <a:lvl2pPr marL="742950" indent="-285750"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2pPr>
              <a:lvl3pPr marL="1143000" indent="-228600"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3pPr>
              <a:lvl4pPr marL="1600200" indent="-228600"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4pPr>
              <a:lvl5pPr marL="2057400" indent="-228600"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Verdana" charset="0"/>
                  <a:ea typeface="MS PGothic" charset="-128"/>
                </a:defRPr>
              </a:lvl9pPr>
            </a:lstStyle>
            <a:p>
              <a:r>
                <a:rPr lang="nl-NL" altLang="nl-NL" sz="2400">
                  <a:solidFill>
                    <a:srgbClr val="921328"/>
                  </a:solidFill>
                  <a:latin typeface="Times New Roman" charset="0"/>
                </a:rPr>
                <a:t>Economy</a:t>
              </a:r>
            </a:p>
          </p:txBody>
        </p:sp>
        <p:cxnSp>
          <p:nvCxnSpPr>
            <p:cNvPr id="57357" name="Rechte verbindingslijn met pijl 38"/>
            <p:cNvCxnSpPr>
              <a:cxnSpLocks noChangeShapeType="1"/>
            </p:cNvCxnSpPr>
            <p:nvPr/>
          </p:nvCxnSpPr>
          <p:spPr bwMode="auto">
            <a:xfrm flipH="1">
              <a:off x="4524515" y="3560830"/>
              <a:ext cx="11340" cy="27216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611188" y="0"/>
            <a:ext cx="813593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0" tIns="0" rIns="0" bIns="0"/>
          <a:lstStyle>
            <a:lvl1pPr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 eaLnBrk="1" hangingPunct="1"/>
            <a:r>
              <a:rPr lang="en-GB" altLang="nl-NL" sz="2800">
                <a:ea typeface="ＭＳ Ｐゴシック" charset="-128"/>
              </a:rPr>
              <a:t>Coherence using cross curricular project</a:t>
            </a:r>
          </a:p>
          <a:p>
            <a:pPr algn="ctr" eaLnBrk="1" hangingPunct="1"/>
            <a:r>
              <a:rPr lang="en-GB" altLang="nl-NL" sz="2800">
                <a:solidFill>
                  <a:srgbClr val="921328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Climate Change</a:t>
            </a:r>
          </a:p>
        </p:txBody>
      </p:sp>
    </p:spTree>
    <p:extLst>
      <p:ext uri="{BB962C8B-B14F-4D97-AF65-F5344CB8AC3E}">
        <p14:creationId xmlns:p14="http://schemas.microsoft.com/office/powerpoint/2010/main" val="14847300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Afbeelding 4" descr="globe leerlij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50" y="3392488"/>
            <a:ext cx="3709988" cy="346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5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8" y="454025"/>
            <a:ext cx="4643437" cy="327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Afbeelding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716338"/>
            <a:ext cx="4630737" cy="277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Afbeelding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13" y="6484938"/>
            <a:ext cx="46466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3" name="Titel 1"/>
          <p:cNvSpPr>
            <a:spLocks noGrp="1"/>
          </p:cNvSpPr>
          <p:nvPr>
            <p:ph type="title"/>
          </p:nvPr>
        </p:nvSpPr>
        <p:spPr>
          <a:xfrm>
            <a:off x="788210" y="-226739"/>
            <a:ext cx="8247924" cy="1143000"/>
          </a:xfrm>
        </p:spPr>
        <p:txBody>
          <a:bodyPr/>
          <a:lstStyle/>
          <a:p>
            <a:r>
              <a:rPr lang="nl-NL" altLang="nl-NL" dirty="0">
                <a:ea typeface="MS PGothic" charset="-128"/>
              </a:rPr>
              <a:t>School </a:t>
            </a:r>
            <a:r>
              <a:rPr lang="nl-NL" altLang="nl-NL" dirty="0" err="1">
                <a:ea typeface="MS PGothic" charset="-128"/>
              </a:rPr>
              <a:t>specific</a:t>
            </a:r>
            <a:r>
              <a:rPr lang="nl-NL" altLang="nl-NL" dirty="0">
                <a:ea typeface="MS PGothic" charset="-128"/>
              </a:rPr>
              <a:t> </a:t>
            </a:r>
            <a:r>
              <a:rPr lang="nl-NL" altLang="nl-NL" dirty="0" err="1">
                <a:ea typeface="MS PGothic" charset="-128"/>
              </a:rPr>
              <a:t>learning</a:t>
            </a:r>
            <a:r>
              <a:rPr lang="nl-NL" altLang="nl-NL" dirty="0">
                <a:ea typeface="MS PGothic" charset="-128"/>
              </a:rPr>
              <a:t> </a:t>
            </a:r>
            <a:r>
              <a:rPr lang="nl-NL" altLang="nl-NL" dirty="0" err="1">
                <a:ea typeface="MS PGothic" charset="-128"/>
              </a:rPr>
              <a:t>trajectory</a:t>
            </a:r>
            <a:endParaRPr lang="nl-NL" altLang="nl-NL" dirty="0">
              <a:ea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0809133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globe leerlij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027" y="283710"/>
            <a:ext cx="3413339" cy="3189279"/>
          </a:xfrm>
          <a:prstGeom prst="rect">
            <a:avLst/>
          </a:prstGeom>
        </p:spPr>
      </p:pic>
      <p:sp>
        <p:nvSpPr>
          <p:cNvPr id="59394" name="Rechthoek 3"/>
          <p:cNvSpPr>
            <a:spLocks noChangeArrowheads="1"/>
          </p:cNvSpPr>
          <p:nvPr/>
        </p:nvSpPr>
        <p:spPr bwMode="auto">
          <a:xfrm>
            <a:off x="0" y="2514210"/>
            <a:ext cx="9648826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-128"/>
              </a:defRPr>
            </a:lvl9pPr>
          </a:lstStyle>
          <a:p>
            <a:pPr>
              <a:buFont typeface="Arial" charset="0"/>
              <a:buChar char="•"/>
            </a:pPr>
            <a:r>
              <a:rPr lang="nl-NL" altLang="nl-NL" sz="2800" b="0" dirty="0">
                <a:solidFill>
                  <a:schemeClr val="tx2"/>
                </a:solidFill>
              </a:rPr>
              <a:t>Do GLOBE </a:t>
            </a:r>
            <a:r>
              <a:rPr lang="nl-NL" altLang="nl-NL" sz="2800" b="0" dirty="0" err="1">
                <a:solidFill>
                  <a:schemeClr val="tx2"/>
                </a:solidFill>
              </a:rPr>
              <a:t>every</a:t>
            </a:r>
            <a:r>
              <a:rPr lang="nl-NL" altLang="nl-NL" sz="2800" b="0" dirty="0">
                <a:solidFill>
                  <a:schemeClr val="tx2"/>
                </a:solidFill>
              </a:rPr>
              <a:t> </a:t>
            </a:r>
            <a:r>
              <a:rPr lang="nl-NL" altLang="nl-NL" sz="2800" b="0" dirty="0" err="1">
                <a:solidFill>
                  <a:schemeClr val="tx2"/>
                </a:solidFill>
              </a:rPr>
              <a:t>year</a:t>
            </a:r>
            <a:r>
              <a:rPr lang="nl-NL" altLang="nl-NL" sz="2800" b="0" dirty="0">
                <a:solidFill>
                  <a:schemeClr val="tx2"/>
                </a:solidFill>
              </a:rPr>
              <a:t>!</a:t>
            </a:r>
          </a:p>
          <a:p>
            <a:pPr>
              <a:buFont typeface="Arial" charset="0"/>
              <a:buChar char="•"/>
            </a:pPr>
            <a:r>
              <a:rPr lang="nl-NL" altLang="nl-NL" sz="2800" b="0" dirty="0">
                <a:solidFill>
                  <a:schemeClr val="tx2"/>
                </a:solidFill>
              </a:rPr>
              <a:t>Learning </a:t>
            </a:r>
            <a:r>
              <a:rPr lang="nl-NL" altLang="nl-NL" sz="2800" b="0" dirty="0" err="1">
                <a:solidFill>
                  <a:schemeClr val="tx2"/>
                </a:solidFill>
              </a:rPr>
              <a:t>trajectory</a:t>
            </a:r>
            <a:r>
              <a:rPr lang="nl-NL" altLang="nl-NL" sz="2800" b="0" dirty="0">
                <a:solidFill>
                  <a:schemeClr val="tx2"/>
                </a:solidFill>
              </a:rPr>
              <a:t> </a:t>
            </a:r>
            <a:r>
              <a:rPr lang="nl-NL" altLang="nl-NL" sz="2800" b="0" dirty="0" err="1">
                <a:solidFill>
                  <a:schemeClr val="tx2"/>
                </a:solidFill>
              </a:rPr>
              <a:t>for</a:t>
            </a:r>
            <a:r>
              <a:rPr lang="nl-NL" altLang="nl-NL" sz="2800" b="0" dirty="0">
                <a:solidFill>
                  <a:schemeClr val="tx2"/>
                </a:solidFill>
              </a:rPr>
              <a:t> </a:t>
            </a:r>
            <a:r>
              <a:rPr lang="nl-NL" altLang="nl-NL" sz="2800" b="0" dirty="0" err="1">
                <a:solidFill>
                  <a:schemeClr val="tx2"/>
                </a:solidFill>
              </a:rPr>
              <a:t>inquiry</a:t>
            </a:r>
            <a:endParaRPr lang="nl-NL" altLang="nl-NL" sz="2800" b="0" dirty="0">
              <a:solidFill>
                <a:schemeClr val="tx2"/>
              </a:solidFill>
            </a:endParaRPr>
          </a:p>
          <a:p>
            <a:pPr>
              <a:buFont typeface="Arial" charset="0"/>
              <a:buChar char="•"/>
            </a:pPr>
            <a:r>
              <a:rPr lang="nl-NL" altLang="nl-NL" sz="2800" b="0" dirty="0">
                <a:solidFill>
                  <a:schemeClr val="tx2"/>
                </a:solidFill>
              </a:rPr>
              <a:t>Subjects: </a:t>
            </a:r>
            <a:r>
              <a:rPr lang="nl-NL" altLang="nl-NL" sz="2800" b="0" dirty="0" err="1">
                <a:solidFill>
                  <a:schemeClr val="tx2"/>
                </a:solidFill>
              </a:rPr>
              <a:t>biology</a:t>
            </a:r>
            <a:r>
              <a:rPr lang="nl-NL" altLang="nl-NL" sz="2800" b="0" dirty="0">
                <a:solidFill>
                  <a:schemeClr val="tx2"/>
                </a:solidFill>
              </a:rPr>
              <a:t>, </a:t>
            </a:r>
            <a:r>
              <a:rPr lang="nl-NL" altLang="nl-NL" sz="2800" b="0" dirty="0" err="1">
                <a:solidFill>
                  <a:schemeClr val="tx2"/>
                </a:solidFill>
              </a:rPr>
              <a:t>chemistry</a:t>
            </a:r>
            <a:r>
              <a:rPr lang="nl-NL" altLang="nl-NL" sz="2800" b="0" dirty="0">
                <a:solidFill>
                  <a:schemeClr val="tx2"/>
                </a:solidFill>
              </a:rPr>
              <a:t>, </a:t>
            </a:r>
            <a:r>
              <a:rPr lang="nl-NL" altLang="nl-NL" sz="2800" b="0" dirty="0" err="1">
                <a:solidFill>
                  <a:schemeClr val="tx2"/>
                </a:solidFill>
              </a:rPr>
              <a:t>physics</a:t>
            </a:r>
            <a:r>
              <a:rPr lang="nl-NL" altLang="nl-NL" sz="2800" b="0" dirty="0">
                <a:solidFill>
                  <a:schemeClr val="tx2"/>
                </a:solidFill>
              </a:rPr>
              <a:t>, </a:t>
            </a:r>
            <a:r>
              <a:rPr lang="nl-NL" altLang="nl-NL" sz="2800" b="0" dirty="0" err="1">
                <a:solidFill>
                  <a:schemeClr val="tx2"/>
                </a:solidFill>
              </a:rPr>
              <a:t>geography</a:t>
            </a:r>
            <a:endParaRPr lang="nl-NL" altLang="nl-NL" sz="2800" b="0" dirty="0">
              <a:solidFill>
                <a:schemeClr val="tx2"/>
              </a:solidFill>
            </a:endParaRPr>
          </a:p>
          <a:p>
            <a:pPr>
              <a:buFont typeface="Arial" charset="0"/>
              <a:buChar char="•"/>
            </a:pPr>
            <a:r>
              <a:rPr lang="nl-NL" altLang="nl-NL" sz="2800" b="0" dirty="0" err="1">
                <a:solidFill>
                  <a:schemeClr val="tx2"/>
                </a:solidFill>
              </a:rPr>
              <a:t>Supporting</a:t>
            </a:r>
            <a:r>
              <a:rPr lang="nl-NL" altLang="nl-NL" sz="2800" b="0" dirty="0">
                <a:solidFill>
                  <a:schemeClr val="tx2"/>
                </a:solidFill>
              </a:rPr>
              <a:t> </a:t>
            </a:r>
            <a:r>
              <a:rPr lang="nl-NL" altLang="nl-NL" sz="2800" b="0" dirty="0" err="1">
                <a:solidFill>
                  <a:schemeClr val="tx2"/>
                </a:solidFill>
              </a:rPr>
              <a:t>national</a:t>
            </a:r>
            <a:r>
              <a:rPr lang="nl-NL" altLang="nl-NL" sz="2800" b="0" dirty="0">
                <a:solidFill>
                  <a:schemeClr val="tx2"/>
                </a:solidFill>
              </a:rPr>
              <a:t> </a:t>
            </a:r>
            <a:r>
              <a:rPr lang="nl-NL" altLang="nl-NL" sz="2800" b="0" dirty="0" err="1">
                <a:solidFill>
                  <a:schemeClr val="tx2"/>
                </a:solidFill>
              </a:rPr>
              <a:t>standards</a:t>
            </a:r>
            <a:endParaRPr lang="nl-NL" altLang="nl-NL" sz="2800" b="0" dirty="0">
              <a:solidFill>
                <a:schemeClr val="tx2"/>
              </a:solidFill>
            </a:endParaRPr>
          </a:p>
          <a:p>
            <a:pPr>
              <a:buFont typeface="Arial" charset="0"/>
              <a:buChar char="•"/>
            </a:pPr>
            <a:r>
              <a:rPr lang="nl-NL" altLang="nl-NL" sz="2800" b="0" dirty="0" err="1">
                <a:solidFill>
                  <a:schemeClr val="tx2"/>
                </a:solidFill>
              </a:rPr>
              <a:t>Based</a:t>
            </a:r>
            <a:r>
              <a:rPr lang="nl-NL" altLang="nl-NL" sz="2800" b="0" dirty="0">
                <a:solidFill>
                  <a:schemeClr val="tx2"/>
                </a:solidFill>
              </a:rPr>
              <a:t> on </a:t>
            </a:r>
            <a:r>
              <a:rPr lang="nl-NL" altLang="nl-NL" sz="2800" b="0" dirty="0" err="1">
                <a:solidFill>
                  <a:schemeClr val="tx2"/>
                </a:solidFill>
              </a:rPr>
              <a:t>scientific</a:t>
            </a:r>
            <a:r>
              <a:rPr lang="nl-NL" altLang="nl-NL" sz="2800" b="0" dirty="0">
                <a:solidFill>
                  <a:schemeClr val="tx2"/>
                </a:solidFill>
              </a:rPr>
              <a:t> research (Utrecht University</a:t>
            </a:r>
            <a:r>
              <a:rPr lang="nl-NL" altLang="nl-NL" sz="2800" b="0" dirty="0" smtClean="0">
                <a:solidFill>
                  <a:schemeClr val="tx2"/>
                </a:solidFill>
              </a:rPr>
              <a:t>)</a:t>
            </a:r>
          </a:p>
          <a:p>
            <a:pPr>
              <a:buFont typeface="Arial" charset="0"/>
              <a:buChar char="•"/>
            </a:pPr>
            <a:r>
              <a:rPr lang="nl-NL" altLang="nl-NL" sz="2800" b="0" dirty="0" err="1" smtClean="0">
                <a:solidFill>
                  <a:schemeClr val="tx2"/>
                </a:solidFill>
              </a:rPr>
              <a:t>Certification</a:t>
            </a:r>
            <a:endParaRPr lang="nl-NL" altLang="nl-NL" sz="2800" b="0" dirty="0" smtClean="0">
              <a:solidFill>
                <a:schemeClr val="tx2"/>
              </a:solidFill>
            </a:endParaRPr>
          </a:p>
          <a:p>
            <a:pPr>
              <a:buFont typeface="Arial" charset="0"/>
              <a:buChar char="•"/>
            </a:pPr>
            <a:r>
              <a:rPr lang="nl-NL" altLang="nl-NL" sz="2800" b="0" dirty="0" err="1" smtClean="0">
                <a:solidFill>
                  <a:schemeClr val="tx2"/>
                </a:solidFill>
              </a:rPr>
              <a:t>Continued</a:t>
            </a:r>
            <a:r>
              <a:rPr lang="nl-NL" altLang="nl-NL" sz="2800" b="0" dirty="0" smtClean="0">
                <a:solidFill>
                  <a:schemeClr val="tx2"/>
                </a:solidFill>
              </a:rPr>
              <a:t> support</a:t>
            </a:r>
            <a:endParaRPr lang="nl-NL" altLang="nl-NL" sz="2800" b="0" dirty="0">
              <a:solidFill>
                <a:schemeClr val="tx2"/>
              </a:solidFill>
            </a:endParaRPr>
          </a:p>
          <a:p>
            <a:pPr>
              <a:buFont typeface="Arial" charset="0"/>
              <a:buChar char="•"/>
            </a:pPr>
            <a:endParaRPr lang="nl-NL" altLang="nl-NL" sz="2400" b="0" dirty="0">
              <a:solidFill>
                <a:schemeClr val="tx2"/>
              </a:solidFill>
            </a:endParaRPr>
          </a:p>
        </p:txBody>
      </p:sp>
      <p:sp>
        <p:nvSpPr>
          <p:cNvPr id="5" name="Rechthoek 4"/>
          <p:cNvSpPr/>
          <p:nvPr/>
        </p:nvSpPr>
        <p:spPr>
          <a:xfrm>
            <a:off x="-847387" y="-121590"/>
            <a:ext cx="878711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nl-NL" sz="5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MS PGothic" charset="0"/>
                <a:cs typeface="MS PGothic" charset="0"/>
              </a:rPr>
              <a:t>GLOBE </a:t>
            </a:r>
            <a:r>
              <a:rPr lang="nl-NL" sz="540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MS PGothic" charset="0"/>
                <a:cs typeface="MS PGothic" charset="0"/>
              </a:rPr>
              <a:t>Science</a:t>
            </a:r>
            <a:r>
              <a:rPr lang="nl-NL" sz="54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ea typeface="MS PGothic" charset="0"/>
                <a:cs typeface="MS PGothic" charset="0"/>
              </a:rPr>
              <a:t> School</a:t>
            </a:r>
          </a:p>
        </p:txBody>
      </p:sp>
    </p:spTree>
    <p:extLst>
      <p:ext uri="{BB962C8B-B14F-4D97-AF65-F5344CB8AC3E}">
        <p14:creationId xmlns:p14="http://schemas.microsoft.com/office/powerpoint/2010/main" val="374066600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333" y="0"/>
            <a:ext cx="3894667" cy="1390952"/>
          </a:xfrm>
          <a:prstGeom prst="rect">
            <a:avLst/>
          </a:prstGeom>
        </p:spPr>
      </p:pic>
      <p:sp>
        <p:nvSpPr>
          <p:cNvPr id="2" name="Tekstvak 1"/>
          <p:cNvSpPr txBox="1"/>
          <p:nvPr/>
        </p:nvSpPr>
        <p:spPr>
          <a:xfrm>
            <a:off x="0" y="836954"/>
            <a:ext cx="937722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6600" i="1" dirty="0" smtClean="0">
                <a:solidFill>
                  <a:srgbClr val="3366FF"/>
                </a:solidFill>
                <a:latin typeface="+mj-lt"/>
              </a:rPr>
              <a:t>GLOBE </a:t>
            </a:r>
            <a:r>
              <a:rPr lang="nl-NL" sz="6600" i="1" dirty="0" err="1" smtClean="0">
                <a:solidFill>
                  <a:srgbClr val="3366FF"/>
                </a:solidFill>
                <a:latin typeface="+mj-lt"/>
              </a:rPr>
              <a:t>Science</a:t>
            </a:r>
            <a:r>
              <a:rPr lang="nl-NL" sz="6600" i="1" dirty="0" smtClean="0">
                <a:solidFill>
                  <a:srgbClr val="3366FF"/>
                </a:solidFill>
                <a:latin typeface="+mj-lt"/>
              </a:rPr>
              <a:t> School</a:t>
            </a:r>
            <a:endParaRPr lang="nl-NL" sz="6600" i="1" dirty="0">
              <a:solidFill>
                <a:srgbClr val="3366FF"/>
              </a:solidFill>
              <a:latin typeface="+mj-lt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982" y="1799943"/>
            <a:ext cx="4509243" cy="506037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5207" y="1799943"/>
            <a:ext cx="3126579" cy="4492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639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Business model</a:t>
            </a:r>
            <a:endParaRPr lang="nl-NL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74682"/>
              </p:ext>
            </p:extLst>
          </p:nvPr>
        </p:nvGraphicFramePr>
        <p:xfrm>
          <a:off x="271520" y="3804054"/>
          <a:ext cx="8571718" cy="1892300"/>
        </p:xfrm>
        <a:graphic>
          <a:graphicData uri="http://schemas.openxmlformats.org/drawingml/2006/table">
            <a:tbl>
              <a:tblPr/>
              <a:tblGrid>
                <a:gridCol w="3169376"/>
                <a:gridCol w="1098477"/>
                <a:gridCol w="1152500"/>
                <a:gridCol w="1098477"/>
                <a:gridCol w="954414"/>
                <a:gridCol w="1098474"/>
              </a:tblGrid>
              <a:tr h="177800">
                <a:tc>
                  <a:txBody>
                    <a:bodyPr/>
                    <a:lstStyle/>
                    <a:p>
                      <a:pPr algn="r" fontAlgn="b"/>
                      <a:endParaRPr lang="nl-N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2016</a:t>
                      </a:r>
                      <a:endParaRPr lang="nl-N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2017</a:t>
                      </a:r>
                      <a:endParaRPr lang="nl-N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2018</a:t>
                      </a:r>
                      <a:endParaRPr lang="nl-N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2019</a:t>
                      </a:r>
                      <a:endParaRPr lang="nl-N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  <a:endParaRPr lang="nl-N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  <a:r>
                        <a:rPr lang="nl-N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nl-NL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16.170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17.593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19.076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20.619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73.458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Science</a:t>
                      </a:r>
                      <a:r>
                        <a:rPr lang="nl-NL" sz="2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school </a:t>
                      </a:r>
                      <a:r>
                        <a:rPr lang="nl-NL" sz="2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  <a:r>
                        <a:rPr lang="nl-NL" sz="2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nl-N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nl-NL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16.000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20.250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20.250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20.250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76.750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Science</a:t>
                      </a:r>
                      <a:r>
                        <a:rPr lang="nl-NL" sz="2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school 2+</a:t>
                      </a:r>
                      <a:endParaRPr lang="nl-NL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2.484</a:t>
                      </a:r>
                      <a:endParaRPr lang="nl-NL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3.304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5.782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8.260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19.830</a:t>
                      </a:r>
                      <a:endParaRPr lang="nl-N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  <a:endParaRPr lang="nl-N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34.654</a:t>
                      </a:r>
                      <a:endParaRPr lang="nl-N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41.147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45.108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49.129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170.038</a:t>
                      </a:r>
                      <a:endParaRPr lang="nl-N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el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3932233"/>
              </p:ext>
            </p:extLst>
          </p:nvPr>
        </p:nvGraphicFramePr>
        <p:xfrm>
          <a:off x="256830" y="1616836"/>
          <a:ext cx="7473244" cy="1892300"/>
        </p:xfrm>
        <a:graphic>
          <a:graphicData uri="http://schemas.openxmlformats.org/drawingml/2006/table">
            <a:tbl>
              <a:tblPr/>
              <a:tblGrid>
                <a:gridCol w="3169376"/>
                <a:gridCol w="1098477"/>
                <a:gridCol w="1152500"/>
                <a:gridCol w="1098477"/>
                <a:gridCol w="954414"/>
              </a:tblGrid>
              <a:tr h="177800">
                <a:tc>
                  <a:txBody>
                    <a:bodyPr/>
                    <a:lstStyle/>
                    <a:p>
                      <a:pPr algn="r" fontAlgn="b"/>
                      <a:endParaRPr lang="nl-N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2016</a:t>
                      </a:r>
                      <a:endParaRPr lang="nl-N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2017</a:t>
                      </a:r>
                      <a:endParaRPr lang="nl-N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2018</a:t>
                      </a:r>
                      <a:endParaRPr lang="nl-N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2019</a:t>
                      </a:r>
                      <a:endParaRPr lang="nl-N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Normal</a:t>
                      </a:r>
                      <a:r>
                        <a:rPr lang="nl-N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endParaRPr lang="nl-NL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70</a:t>
                      </a:r>
                      <a:endParaRPr lang="nl-NL" dirty="0"/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73</a:t>
                      </a:r>
                      <a:endParaRPr lang="nl-NL" dirty="0"/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76</a:t>
                      </a:r>
                      <a:endParaRPr lang="nl-NL" dirty="0"/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79</a:t>
                      </a:r>
                      <a:endParaRPr lang="nl-NL" dirty="0"/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Science</a:t>
                      </a:r>
                      <a:r>
                        <a:rPr lang="nl-NL" sz="2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school </a:t>
                      </a:r>
                      <a:r>
                        <a:rPr lang="nl-NL" sz="2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year</a:t>
                      </a:r>
                      <a:r>
                        <a:rPr lang="nl-NL" sz="2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nl-NL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nl-NL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5</a:t>
                      </a:r>
                      <a:endParaRPr lang="nl-NL" dirty="0"/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5</a:t>
                      </a:r>
                      <a:endParaRPr lang="nl-NL" dirty="0"/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5</a:t>
                      </a:r>
                      <a:endParaRPr lang="nl-NL" dirty="0"/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5</a:t>
                      </a:r>
                      <a:endParaRPr lang="nl-NL" dirty="0"/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Science</a:t>
                      </a:r>
                      <a:r>
                        <a:rPr lang="nl-NL" sz="2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school 2+</a:t>
                      </a:r>
                      <a:endParaRPr lang="nl-NL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3</a:t>
                      </a:r>
                      <a:endParaRPr lang="nl-NL" dirty="0"/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4</a:t>
                      </a:r>
                      <a:endParaRPr lang="nl-NL" dirty="0"/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7</a:t>
                      </a:r>
                      <a:endParaRPr lang="nl-NL" dirty="0"/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nl-NL" dirty="0" smtClean="0"/>
                        <a:t>10</a:t>
                      </a:r>
                      <a:endParaRPr lang="nl-NL" dirty="0"/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  <a:endParaRPr lang="nl-N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78</a:t>
                      </a:r>
                      <a:endParaRPr lang="nl-NL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l-NL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4064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275" y="4054475"/>
            <a:ext cx="2243137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Titel 1"/>
          <p:cNvSpPr>
            <a:spLocks noGrp="1"/>
          </p:cNvSpPr>
          <p:nvPr>
            <p:ph type="title"/>
          </p:nvPr>
        </p:nvSpPr>
        <p:spPr>
          <a:xfrm>
            <a:off x="900113" y="190500"/>
            <a:ext cx="6248400" cy="1143000"/>
          </a:xfrm>
        </p:spPr>
        <p:txBody>
          <a:bodyPr/>
          <a:lstStyle/>
          <a:p>
            <a:r>
              <a:rPr lang="en-GB" altLang="nl-NL" dirty="0" smtClean="0">
                <a:ea typeface="MS PGothic" charset="-128"/>
              </a:rPr>
              <a:t>Lessons learnt</a:t>
            </a:r>
            <a:endParaRPr lang="en-GB" altLang="nl-NL" dirty="0">
              <a:ea typeface="MS PGothic" charset="-128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455113" y="1113335"/>
            <a:ext cx="7539203" cy="6001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  <a:defRPr/>
            </a:pPr>
            <a:r>
              <a:rPr lang="en-GB" dirty="0" smtClean="0">
                <a:solidFill>
                  <a:schemeClr val="tx2"/>
                </a:solidFill>
              </a:rPr>
              <a:t>Teachers are the worst in this galaxy when it comes to doing their homework!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dirty="0" smtClean="0">
                <a:solidFill>
                  <a:schemeClr val="tx2"/>
                </a:solidFill>
              </a:rPr>
              <a:t>Teachers </a:t>
            </a:r>
            <a:r>
              <a:rPr lang="en-GB" dirty="0">
                <a:solidFill>
                  <a:schemeClr val="tx2"/>
                </a:solidFill>
              </a:rPr>
              <a:t>are very busy. Try to do as much as possible in work sessions with laptops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dirty="0" smtClean="0">
                <a:solidFill>
                  <a:schemeClr val="tx2"/>
                </a:solidFill>
              </a:rPr>
              <a:t>Don’t go to fast. Discuss and let teachers </a:t>
            </a:r>
            <a:r>
              <a:rPr lang="en-GB" dirty="0" smtClean="0">
                <a:solidFill>
                  <a:schemeClr val="tx2"/>
                </a:solidFill>
              </a:rPr>
              <a:t>invent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dirty="0" smtClean="0">
                <a:solidFill>
                  <a:schemeClr val="tx2"/>
                </a:solidFill>
              </a:rPr>
              <a:t>Google documents is great, but don’t expect everyone to immediately understand it</a:t>
            </a:r>
            <a:endParaRPr lang="en-GB" dirty="0" smtClean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en-GB" dirty="0" smtClean="0">
                <a:solidFill>
                  <a:schemeClr val="tx2"/>
                </a:solidFill>
              </a:rPr>
              <a:t>Involve the whole team all the time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dirty="0" smtClean="0">
                <a:solidFill>
                  <a:schemeClr val="tx2"/>
                </a:solidFill>
              </a:rPr>
              <a:t>Schools can pay for support if you offer them support connected to their budgets (professionalization) and priorities (inquiry)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en-GB" dirty="0" smtClean="0">
                <a:solidFill>
                  <a:schemeClr val="tx2"/>
                </a:solidFill>
              </a:rPr>
              <a:t>They like to have continued support, but it’s hard to make them pay for that</a:t>
            </a:r>
          </a:p>
          <a:p>
            <a:pPr marL="457200" indent="-457200">
              <a:buFont typeface="+mj-lt"/>
              <a:buAutoNum type="arabicPeriod"/>
              <a:defRPr/>
            </a:pPr>
            <a:endParaRPr lang="en-GB" dirty="0" smtClean="0">
              <a:solidFill>
                <a:schemeClr val="tx2"/>
              </a:solidFill>
            </a:endParaRPr>
          </a:p>
          <a:p>
            <a:pPr>
              <a:defRPr/>
            </a:pPr>
            <a:endParaRPr lang="en-GB" dirty="0" smtClean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rabicPeriod"/>
              <a:defRPr/>
            </a:pP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39488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>
              <a:latin typeface="Verdana" charset="0"/>
              <a:ea typeface="MS PGothic" charset="0"/>
            </a:endParaRPr>
          </a:p>
        </p:txBody>
      </p:sp>
      <p:pic>
        <p:nvPicPr>
          <p:cNvPr id="68610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88913"/>
            <a:ext cx="6551612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>
              <a:latin typeface="Verdana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4109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9275" y="4054475"/>
            <a:ext cx="2243137" cy="280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Titel 1"/>
          <p:cNvSpPr>
            <a:spLocks noGrp="1"/>
          </p:cNvSpPr>
          <p:nvPr>
            <p:ph type="title"/>
          </p:nvPr>
        </p:nvSpPr>
        <p:spPr>
          <a:xfrm>
            <a:off x="900113" y="190500"/>
            <a:ext cx="6248400" cy="1143000"/>
          </a:xfrm>
        </p:spPr>
        <p:txBody>
          <a:bodyPr/>
          <a:lstStyle/>
          <a:p>
            <a:r>
              <a:rPr lang="en-GB" altLang="nl-NL" dirty="0" smtClean="0">
                <a:ea typeface="MS PGothic" charset="-128"/>
              </a:rPr>
              <a:t>Reflection &amp; Discussion</a:t>
            </a:r>
            <a:endParaRPr lang="en-GB" altLang="nl-NL" dirty="0">
              <a:ea typeface="MS PGothic" charset="-128"/>
            </a:endParaRPr>
          </a:p>
        </p:txBody>
      </p:sp>
      <p:sp>
        <p:nvSpPr>
          <p:cNvPr id="67587" name="Tekstvak 2"/>
          <p:cNvSpPr txBox="1">
            <a:spLocks noChangeArrowheads="1"/>
          </p:cNvSpPr>
          <p:nvPr/>
        </p:nvSpPr>
        <p:spPr bwMode="auto">
          <a:xfrm>
            <a:off x="900113" y="1052513"/>
            <a:ext cx="7908085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>
              <a:defRPr/>
            </a:pPr>
            <a:r>
              <a:rPr lang="en-GB" sz="2800" dirty="0" smtClean="0"/>
              <a:t>What are you going to do concretely with what you learned today?</a:t>
            </a:r>
          </a:p>
          <a:p>
            <a:pPr>
              <a:defRPr/>
            </a:pPr>
            <a:endParaRPr lang="en-GB" b="0" dirty="0" smtClean="0"/>
          </a:p>
        </p:txBody>
      </p:sp>
      <p:sp>
        <p:nvSpPr>
          <p:cNvPr id="2" name="Rechthoek 1"/>
          <p:cNvSpPr/>
          <p:nvPr/>
        </p:nvSpPr>
        <p:spPr>
          <a:xfrm>
            <a:off x="869526" y="2035747"/>
            <a:ext cx="80200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chemeClr val="tx2"/>
                </a:solidFill>
              </a:rPr>
              <a:t>If you’re a teacher:</a:t>
            </a:r>
          </a:p>
          <a:p>
            <a:pPr marL="571500" indent="-571500">
              <a:buFont typeface="Wingdings" charset="2"/>
              <a:buChar char="ü"/>
              <a:defRPr/>
            </a:pPr>
            <a:r>
              <a:rPr lang="en-GB" dirty="0" smtClean="0">
                <a:solidFill>
                  <a:schemeClr val="tx2"/>
                </a:solidFill>
              </a:rPr>
              <a:t>What </a:t>
            </a:r>
            <a:r>
              <a:rPr lang="en-GB" dirty="0">
                <a:solidFill>
                  <a:schemeClr val="tx2"/>
                </a:solidFill>
              </a:rPr>
              <a:t>do you want to integrate into your teaching practice?</a:t>
            </a:r>
          </a:p>
          <a:p>
            <a:pPr marL="571500" indent="-571500">
              <a:buFont typeface="Wingdings" charset="2"/>
              <a:buChar char="ü"/>
              <a:defRPr/>
            </a:pPr>
            <a:r>
              <a:rPr lang="en-GB" dirty="0">
                <a:solidFill>
                  <a:schemeClr val="tx2"/>
                </a:solidFill>
              </a:rPr>
              <a:t>What new knowledge or skills do you want to acquire?</a:t>
            </a:r>
          </a:p>
          <a:p>
            <a:pPr marL="571500" indent="-571500">
              <a:buFont typeface="Wingdings" charset="2"/>
              <a:buChar char="ü"/>
              <a:defRPr/>
            </a:pPr>
            <a:r>
              <a:rPr lang="en-GB" dirty="0">
                <a:solidFill>
                  <a:schemeClr val="tx2"/>
                </a:solidFill>
              </a:rPr>
              <a:t>What do you want to share with your colleagues at school?</a:t>
            </a:r>
          </a:p>
        </p:txBody>
      </p:sp>
      <p:sp>
        <p:nvSpPr>
          <p:cNvPr id="6" name="Rechthoek 5"/>
          <p:cNvSpPr/>
          <p:nvPr/>
        </p:nvSpPr>
        <p:spPr>
          <a:xfrm>
            <a:off x="826547" y="3783601"/>
            <a:ext cx="648376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1" dirty="0">
                <a:solidFill>
                  <a:schemeClr val="tx2"/>
                </a:solidFill>
              </a:rPr>
              <a:t>If you’re a </a:t>
            </a:r>
            <a:r>
              <a:rPr lang="en-GB" b="1" dirty="0" smtClean="0">
                <a:solidFill>
                  <a:schemeClr val="tx2"/>
                </a:solidFill>
              </a:rPr>
              <a:t>cc or other:</a:t>
            </a:r>
            <a:endParaRPr lang="en-GB" b="1" dirty="0">
              <a:solidFill>
                <a:schemeClr val="tx2"/>
              </a:solidFill>
            </a:endParaRPr>
          </a:p>
          <a:p>
            <a:pPr marL="571500" indent="-571500">
              <a:buFont typeface="Wingdings" charset="2"/>
              <a:buChar char="ü"/>
              <a:defRPr/>
            </a:pPr>
            <a:r>
              <a:rPr lang="en-GB" dirty="0" smtClean="0">
                <a:solidFill>
                  <a:schemeClr val="tx2"/>
                </a:solidFill>
              </a:rPr>
              <a:t>What can you do in your country with this example?</a:t>
            </a:r>
          </a:p>
          <a:p>
            <a:pPr marL="571500" indent="-571500">
              <a:buFont typeface="Wingdings" charset="2"/>
              <a:buChar char="ü"/>
              <a:defRPr/>
            </a:pPr>
            <a:r>
              <a:rPr lang="en-GB" dirty="0" smtClean="0">
                <a:solidFill>
                  <a:schemeClr val="tx2"/>
                </a:solidFill>
              </a:rPr>
              <a:t>What knowledge or partners do you need (for example collaboration </a:t>
            </a:r>
            <a:r>
              <a:rPr lang="en-GB" smtClean="0">
                <a:solidFill>
                  <a:schemeClr val="tx2"/>
                </a:solidFill>
              </a:rPr>
              <a:t>with university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67154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Phenology</a:t>
            </a:r>
            <a:r>
              <a:rPr lang="nl-NL" dirty="0" smtClean="0"/>
              <a:t> </a:t>
            </a:r>
            <a:r>
              <a:rPr lang="nl-NL" dirty="0" err="1" smtClean="0"/>
              <a:t>app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029107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002540" y="6027003"/>
            <a:ext cx="6647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 err="1" smtClean="0"/>
              <a:t>Wednesday</a:t>
            </a:r>
            <a:r>
              <a:rPr lang="nl-NL" dirty="0" smtClean="0"/>
              <a:t> 8:30</a:t>
            </a:r>
          </a:p>
          <a:p>
            <a:pPr algn="ctr"/>
            <a:r>
              <a:rPr lang="nl-NL" dirty="0" err="1" smtClean="0"/>
              <a:t>www.globe.gov</a:t>
            </a:r>
            <a:r>
              <a:rPr lang="nl-NL" dirty="0" smtClean="0"/>
              <a:t>/web/</a:t>
            </a:r>
            <a:r>
              <a:rPr lang="nl-NL" dirty="0" err="1" smtClean="0"/>
              <a:t>european-phenology-campaign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06679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711200"/>
            <a:ext cx="6350000" cy="543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00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0"/>
            <a:ext cx="60277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8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716338"/>
            <a:ext cx="549275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6280150"/>
            <a:ext cx="5492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708275"/>
            <a:ext cx="549275" cy="55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Afbeelding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981075"/>
            <a:ext cx="550862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Afbeelding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357563"/>
            <a:ext cx="5508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Afbeelding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3284538"/>
            <a:ext cx="550862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Afbeelding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133600"/>
            <a:ext cx="54927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590842" y="-26732"/>
            <a:ext cx="3663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Pilot school </a:t>
            </a:r>
            <a:r>
              <a:rPr lang="nl-NL" dirty="0" err="1" smtClean="0"/>
              <a:t>year</a:t>
            </a:r>
            <a:r>
              <a:rPr lang="nl-NL" dirty="0" smtClean="0"/>
              <a:t> 2015-2016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627033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151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32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698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13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8279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3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ME Advies">
  <a:themeElements>
    <a:clrScheme name="SME Advie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ME Advi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ME Advie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E Advie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E Advie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E Advie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E Advie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E Advie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E Advie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Globe</Template>
  <TotalTime>12237</TotalTime>
  <Words>1455</Words>
  <Application>Microsoft Macintosh PowerPoint</Application>
  <PresentationFormat>Diavoorstelling (4:3)</PresentationFormat>
  <Paragraphs>273</Paragraphs>
  <Slides>46</Slides>
  <Notes>6</Notes>
  <HiddenSlides>2</HiddenSlides>
  <MMClips>0</MMClips>
  <ScaleCrop>false</ScaleCrop>
  <HeadingPairs>
    <vt:vector size="4" baseType="variant">
      <vt:variant>
        <vt:lpstr>Thema</vt:lpstr>
      </vt:variant>
      <vt:variant>
        <vt:i4>2</vt:i4>
      </vt:variant>
      <vt:variant>
        <vt:lpstr>Diatitels</vt:lpstr>
      </vt:variant>
      <vt:variant>
        <vt:i4>46</vt:i4>
      </vt:variant>
    </vt:vector>
  </HeadingPairs>
  <TitlesOfParts>
    <vt:vector size="48" baseType="lpstr">
      <vt:lpstr>SME Advies</vt:lpstr>
      <vt:lpstr>2_Custom Design</vt:lpstr>
      <vt:lpstr>GLOBE Science School    A cross curricular learning trajectory for inquiry in science education</vt:lpstr>
      <vt:lpstr>Morphogenetic field</vt:lpstr>
      <vt:lpstr>Program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What does it mean?    A cross curricular learning trajectory for inquiry in science education</vt:lpstr>
      <vt:lpstr>What does it mean?    A cross curricular learning trajectory for inquiry in science education</vt:lpstr>
      <vt:lpstr>What does it mean?    A cross curricular learning trajectory for inquiry in science education</vt:lpstr>
      <vt:lpstr>What does it mean?    A cross curricular learning trajectory for inquiry in science education</vt:lpstr>
      <vt:lpstr>Why did we start it? </vt:lpstr>
      <vt:lpstr>PowerPoint-presentatie</vt:lpstr>
      <vt:lpstr>PowerPoint-presentatie</vt:lpstr>
      <vt:lpstr>PowerPoint-presentatie</vt:lpstr>
      <vt:lpstr>Why inquiry in secondary education?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Contract with 6 pilot schools</vt:lpstr>
      <vt:lpstr>Multi disciplinary teams </vt:lpstr>
      <vt:lpstr>Building blocks for the learning trajectory</vt:lpstr>
      <vt:lpstr>PowerPoint-presentatie</vt:lpstr>
      <vt:lpstr>PowerPoint-presentatie</vt:lpstr>
      <vt:lpstr>PowerPoint-presentatie</vt:lpstr>
      <vt:lpstr>PowerPoint-presentatie</vt:lpstr>
      <vt:lpstr>PowerPoint-presentatie</vt:lpstr>
      <vt:lpstr>4. GLOBE research </vt:lpstr>
      <vt:lpstr>PowerPoint-presentatie</vt:lpstr>
      <vt:lpstr>4. Connecting the dots</vt:lpstr>
      <vt:lpstr>PowerPoint-presentatie</vt:lpstr>
      <vt:lpstr>School specific learning trajectory</vt:lpstr>
      <vt:lpstr>PowerPoint-presentatie</vt:lpstr>
      <vt:lpstr>Business model</vt:lpstr>
      <vt:lpstr>Lessons learnt</vt:lpstr>
      <vt:lpstr>PowerPoint-presentatie</vt:lpstr>
      <vt:lpstr>Reflection &amp; Discussion</vt:lpstr>
      <vt:lpstr>Phenology app</vt:lpstr>
      <vt:lpstr>PowerPoint-presentatie</vt:lpstr>
    </vt:vector>
  </TitlesOfParts>
  <Company>SME Advies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Ido de Haan</dc:creator>
  <cp:lastModifiedBy>Matthijs Begheyn</cp:lastModifiedBy>
  <cp:revision>428</cp:revision>
  <cp:lastPrinted>2005-11-24T16:51:11Z</cp:lastPrinted>
  <dcterms:created xsi:type="dcterms:W3CDTF">2013-12-03T12:43:57Z</dcterms:created>
  <dcterms:modified xsi:type="dcterms:W3CDTF">2016-07-19T16:17:33Z</dcterms:modified>
</cp:coreProperties>
</file>