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84" r:id="rId4"/>
    <p:sldId id="305" r:id="rId5"/>
    <p:sldId id="258" r:id="rId6"/>
    <p:sldId id="260" r:id="rId7"/>
    <p:sldId id="285" r:id="rId8"/>
    <p:sldId id="295" r:id="rId9"/>
    <p:sldId id="286" r:id="rId10"/>
    <p:sldId id="287" r:id="rId11"/>
    <p:sldId id="293" r:id="rId12"/>
    <p:sldId id="288" r:id="rId13"/>
    <p:sldId id="294" r:id="rId14"/>
    <p:sldId id="289" r:id="rId15"/>
    <p:sldId id="296" r:id="rId16"/>
    <p:sldId id="297" r:id="rId17"/>
    <p:sldId id="290" r:id="rId18"/>
    <p:sldId id="291" r:id="rId19"/>
    <p:sldId id="298" r:id="rId20"/>
    <p:sldId id="292" r:id="rId21"/>
    <p:sldId id="299" r:id="rId22"/>
    <p:sldId id="300" r:id="rId23"/>
    <p:sldId id="262" r:id="rId24"/>
    <p:sldId id="263" r:id="rId25"/>
    <p:sldId id="264" r:id="rId26"/>
    <p:sldId id="265" r:id="rId27"/>
    <p:sldId id="266" r:id="rId28"/>
    <p:sldId id="267" r:id="rId29"/>
    <p:sldId id="301" r:id="rId30"/>
    <p:sldId id="302" r:id="rId31"/>
    <p:sldId id="303" r:id="rId32"/>
    <p:sldId id="304" r:id="rId33"/>
    <p:sldId id="283" r:id="rId3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9">
          <p15:clr>
            <a:srgbClr val="A4A3A4"/>
          </p15:clr>
        </p15:guide>
        <p15:guide id="2" orient="horz" pos="2182">
          <p15:clr>
            <a:srgbClr val="A4A3A4"/>
          </p15:clr>
        </p15:guide>
        <p15:guide id="3" orient="horz" pos="605">
          <p15:clr>
            <a:srgbClr val="A4A3A4"/>
          </p15:clr>
        </p15:guide>
        <p15:guide id="4" orient="horz" pos="655">
          <p15:clr>
            <a:srgbClr val="A4A3A4"/>
          </p15:clr>
        </p15:guide>
        <p15:guide id="5" orient="horz" pos="4239">
          <p15:clr>
            <a:srgbClr val="A4A3A4"/>
          </p15:clr>
        </p15:guide>
        <p15:guide id="6" orient="horz" pos="4055">
          <p15:clr>
            <a:srgbClr val="A4A3A4"/>
          </p15:clr>
        </p15:guide>
        <p15:guide id="7" pos="2880">
          <p15:clr>
            <a:srgbClr val="A4A3A4"/>
          </p15:clr>
        </p15:guide>
        <p15:guide id="8" pos="5617">
          <p15:clr>
            <a:srgbClr val="A4A3A4"/>
          </p15:clr>
        </p15:guide>
        <p15:guide id="9" pos="3238">
          <p15:clr>
            <a:srgbClr val="A4A3A4"/>
          </p15:clr>
        </p15:guide>
        <p15:guide id="10" pos="149">
          <p15:clr>
            <a:srgbClr val="A4A3A4"/>
          </p15:clr>
        </p15:guide>
        <p15:guide id="11" pos="47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4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653" y="134"/>
      </p:cViewPr>
      <p:guideLst>
        <p:guide orient="horz" pos="1259"/>
        <p:guide orient="horz" pos="2182"/>
        <p:guide orient="horz" pos="605"/>
        <p:guide orient="horz" pos="655"/>
        <p:guide orient="horz" pos="4239"/>
        <p:guide orient="horz" pos="4055"/>
        <p:guide pos="2880"/>
        <p:guide pos="5617"/>
        <p:guide pos="3238"/>
        <p:guide pos="149"/>
        <p:guide pos="470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-3222" y="-10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Projects\GLOBE\training\2016\El%20Nino%20-%20Visualizing%20GLOBE\GLOBEMeasurementData%20Precipitation%20OR%20WA%20CA%20Uruguay%2012-2014%20to%202-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McKnight Middle School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'2013-2014'!$Z$1</c:f>
              <c:strCache>
                <c:ptCount val="1"/>
                <c:pt idx="0">
                  <c:v>Preciptitation 2013/2014</c:v>
                </c:pt>
              </c:strCache>
            </c:strRef>
          </c:tx>
          <c:marker>
            <c:symbol val="none"/>
          </c:marker>
          <c:cat>
            <c:strRef>
              <c:f>'2013-2014'!$Y$2:$Y$60</c:f>
              <c:strCache>
                <c:ptCount val="59"/>
                <c:pt idx="0">
                  <c:v>12/1</c:v>
                </c:pt>
                <c:pt idx="1">
                  <c:v>12/2</c:v>
                </c:pt>
                <c:pt idx="2">
                  <c:v>12/4</c:v>
                </c:pt>
                <c:pt idx="3">
                  <c:v>12/5</c:v>
                </c:pt>
                <c:pt idx="4">
                  <c:v>12/6</c:v>
                </c:pt>
                <c:pt idx="5">
                  <c:v>12/7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12/14</c:v>
                </c:pt>
                <c:pt idx="12">
                  <c:v>12/15</c:v>
                </c:pt>
                <c:pt idx="13">
                  <c:v>12/16</c:v>
                </c:pt>
                <c:pt idx="14">
                  <c:v>12/17</c:v>
                </c:pt>
                <c:pt idx="15">
                  <c:v>12/18</c:v>
                </c:pt>
                <c:pt idx="16">
                  <c:v>12/19</c:v>
                </c:pt>
                <c:pt idx="17">
                  <c:v>12/20</c:v>
                </c:pt>
                <c:pt idx="18">
                  <c:v>12/21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1/26</c:v>
                </c:pt>
                <c:pt idx="54">
                  <c:v>1/27</c:v>
                </c:pt>
                <c:pt idx="55">
                  <c:v>1/28</c:v>
                </c:pt>
                <c:pt idx="56">
                  <c:v>1/29</c:v>
                </c:pt>
                <c:pt idx="57">
                  <c:v>1/30</c:v>
                </c:pt>
                <c:pt idx="58">
                  <c:v>1/31</c:v>
                </c:pt>
              </c:strCache>
            </c:strRef>
          </c:cat>
          <c:val>
            <c:numRef>
              <c:f>'2013-2014'!$Z$2:$Z$60</c:f>
              <c:numCache>
                <c:formatCode>General</c:formatCode>
                <c:ptCount val="59"/>
                <c:pt idx="0">
                  <c:v>0.51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0.51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6.85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0.51</c:v>
                </c:pt>
                <c:pt idx="36">
                  <c:v>0</c:v>
                </c:pt>
                <c:pt idx="37">
                  <c:v>3.06</c:v>
                </c:pt>
                <c:pt idx="38">
                  <c:v>0</c:v>
                </c:pt>
                <c:pt idx="39">
                  <c:v>6.1</c:v>
                </c:pt>
                <c:pt idx="40">
                  <c:v>4.83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11.69</c:v>
                </c:pt>
                <c:pt idx="57">
                  <c:v>1.02</c:v>
                </c:pt>
                <c:pt idx="5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DA-4274-96AE-88FE50807782}"/>
            </c:ext>
          </c:extLst>
        </c:ser>
        <c:ser>
          <c:idx val="0"/>
          <c:order val="1"/>
          <c:tx>
            <c:strRef>
              <c:f>'2015-2016'!$Z$1</c:f>
              <c:strCache>
                <c:ptCount val="1"/>
                <c:pt idx="0">
                  <c:v>Preciptitation 2015/2016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'2015-2016'!$Y$2:$Y$61</c:f>
              <c:strCache>
                <c:ptCount val="60"/>
                <c:pt idx="0">
                  <c:v>12/1</c:v>
                </c:pt>
                <c:pt idx="1">
                  <c:v>12/2</c:v>
                </c:pt>
                <c:pt idx="2">
                  <c:v>12/3</c:v>
                </c:pt>
                <c:pt idx="3">
                  <c:v>12/4</c:v>
                </c:pt>
                <c:pt idx="4">
                  <c:v>12/5</c:v>
                </c:pt>
                <c:pt idx="5">
                  <c:v>12/6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12/13</c:v>
                </c:pt>
                <c:pt idx="12">
                  <c:v>12/14</c:v>
                </c:pt>
                <c:pt idx="13">
                  <c:v>12/15</c:v>
                </c:pt>
                <c:pt idx="14">
                  <c:v>12/16</c:v>
                </c:pt>
                <c:pt idx="15">
                  <c:v>12/17</c:v>
                </c:pt>
                <c:pt idx="16">
                  <c:v>12/18</c:v>
                </c:pt>
                <c:pt idx="17">
                  <c:v>12/19</c:v>
                </c:pt>
                <c:pt idx="18">
                  <c:v>12/20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1/25</c:v>
                </c:pt>
                <c:pt idx="54">
                  <c:v>1/26</c:v>
                </c:pt>
                <c:pt idx="55">
                  <c:v>1/27</c:v>
                </c:pt>
                <c:pt idx="56">
                  <c:v>1/28</c:v>
                </c:pt>
                <c:pt idx="57">
                  <c:v>1/29</c:v>
                </c:pt>
                <c:pt idx="58">
                  <c:v>1/30</c:v>
                </c:pt>
                <c:pt idx="59">
                  <c:v>1/31</c:v>
                </c:pt>
              </c:strCache>
            </c:strRef>
          </c:cat>
          <c:val>
            <c:numRef>
              <c:f>'2015-2016'!$Z$2:$Z$61</c:f>
              <c:numCache>
                <c:formatCode>General</c:formatCode>
                <c:ptCount val="60"/>
                <c:pt idx="0">
                  <c:v>0</c:v>
                </c:pt>
                <c:pt idx="1">
                  <c:v>1.52</c:v>
                </c:pt>
                <c:pt idx="2">
                  <c:v>1.52</c:v>
                </c:pt>
                <c:pt idx="3">
                  <c:v>3.05</c:v>
                </c:pt>
                <c:pt idx="4">
                  <c:v>0</c:v>
                </c:pt>
                <c:pt idx="5">
                  <c:v>0.51</c:v>
                </c:pt>
                <c:pt idx="6">
                  <c:v>16.25</c:v>
                </c:pt>
                <c:pt idx="7">
                  <c:v>15.49</c:v>
                </c:pt>
                <c:pt idx="8">
                  <c:v>2.54</c:v>
                </c:pt>
                <c:pt idx="9">
                  <c:v>1.27</c:v>
                </c:pt>
                <c:pt idx="10">
                  <c:v>0.51</c:v>
                </c:pt>
                <c:pt idx="11">
                  <c:v>3.55</c:v>
                </c:pt>
                <c:pt idx="12">
                  <c:v>0.51</c:v>
                </c:pt>
                <c:pt idx="13">
                  <c:v>0</c:v>
                </c:pt>
                <c:pt idx="14">
                  <c:v>1.02</c:v>
                </c:pt>
                <c:pt idx="15">
                  <c:v>0</c:v>
                </c:pt>
                <c:pt idx="16">
                  <c:v>6.35</c:v>
                </c:pt>
                <c:pt idx="17">
                  <c:v>0.51</c:v>
                </c:pt>
                <c:pt idx="18">
                  <c:v>0.51</c:v>
                </c:pt>
                <c:pt idx="19">
                  <c:v>3.56</c:v>
                </c:pt>
                <c:pt idx="20">
                  <c:v>0.76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0.51</c:v>
                </c:pt>
                <c:pt idx="41">
                  <c:v>8.89</c:v>
                </c:pt>
                <c:pt idx="42">
                  <c:v>0</c:v>
                </c:pt>
                <c:pt idx="43">
                  <c:v>0</c:v>
                </c:pt>
                <c:pt idx="44">
                  <c:v>0.76</c:v>
                </c:pt>
                <c:pt idx="45">
                  <c:v>0.76</c:v>
                </c:pt>
                <c:pt idx="46">
                  <c:v>0.51</c:v>
                </c:pt>
                <c:pt idx="47">
                  <c:v>0</c:v>
                </c:pt>
                <c:pt idx="48">
                  <c:v>0</c:v>
                </c:pt>
                <c:pt idx="49">
                  <c:v>3.55</c:v>
                </c:pt>
                <c:pt idx="50">
                  <c:v>1.78</c:v>
                </c:pt>
                <c:pt idx="51">
                  <c:v>4.57</c:v>
                </c:pt>
                <c:pt idx="52">
                  <c:v>0</c:v>
                </c:pt>
                <c:pt idx="53">
                  <c:v>0</c:v>
                </c:pt>
                <c:pt idx="54">
                  <c:v>0.51</c:v>
                </c:pt>
                <c:pt idx="55">
                  <c:v>0.51</c:v>
                </c:pt>
                <c:pt idx="56">
                  <c:v>13.45</c:v>
                </c:pt>
                <c:pt idx="57">
                  <c:v>0.51</c:v>
                </c:pt>
                <c:pt idx="58">
                  <c:v>0</c:v>
                </c:pt>
                <c:pt idx="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DA-4274-96AE-88FE50807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7561104"/>
        <c:axId val="237556944"/>
      </c:lineChart>
      <c:catAx>
        <c:axId val="237561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556944"/>
        <c:crosses val="autoZero"/>
        <c:auto val="1"/>
        <c:lblAlgn val="ctr"/>
        <c:lblOffset val="100"/>
        <c:noMultiLvlLbl val="0"/>
      </c:catAx>
      <c:valAx>
        <c:axId val="23755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mm rain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5611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Arial" pitchFamily="34" charset="0"/>
              </a:rPr>
              <a:t>Raytheon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9E104DB-5A84-4417-9505-9949D8449EC3}" type="datetimeFigureOut">
              <a:rPr lang="en-US" smtClean="0">
                <a:latin typeface="Arial" pitchFamily="34" charset="0"/>
              </a:rPr>
              <a:pPr/>
              <a:t>7/26/2016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82DAC55-62D0-4EAE-A230-0CCA3BD4BC39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8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r>
              <a:rPr lang="en-US" dirty="0" smtClean="0"/>
              <a:t>Raytheon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FC1312E8-DAE4-4DB4-9959-6EFE043C5908}" type="datetimeFigureOut">
              <a:rPr lang="en-US" smtClean="0"/>
              <a:pPr/>
              <a:t>7/26/2016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0D02AC4-1C81-4AB4-8D73-92191CCF5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2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7/26/2016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2E-ABA8-41CA-9C7C-28F5EB525474}" type="datetime1">
              <a:rPr lang="en-US" smtClean="0"/>
              <a:pPr/>
              <a:t>7/26/2016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2291" name="AutoShape 3" descr="Raythe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e.gov/web/el-nino/el-nino-campaign/meet-the-tea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is.globe.gov/GLOBE/" TargetMode="External"/><Relationship Id="rId2" Type="http://schemas.openxmlformats.org/officeDocument/2006/relationships/hyperlink" Target="http://datasearch.globe.gov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datasearch.globe.gov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/>
              <a:t>2015-2016 El Niño </a:t>
            </a:r>
            <a:r>
              <a:rPr lang="es-ES" dirty="0" err="1"/>
              <a:t>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6461"/>
            <a:ext cx="6357083" cy="6239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Using GLOBE Visualization Tools and Data for Analysis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92849" y="4417744"/>
            <a:ext cx="5012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David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Overoye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be a good filter to setup for El </a:t>
            </a:r>
            <a:r>
              <a:rPr lang="es-ES" dirty="0"/>
              <a:t>Niño</a:t>
            </a:r>
            <a:r>
              <a:rPr lang="en-US" dirty="0" smtClean="0"/>
              <a:t>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Protocols?</a:t>
            </a:r>
          </a:p>
          <a:p>
            <a:r>
              <a:rPr lang="en-US" dirty="0" smtClean="0"/>
              <a:t>Date Range?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be a good filter to setup for El </a:t>
            </a:r>
            <a:r>
              <a:rPr lang="es-ES" dirty="0"/>
              <a:t>Niño</a:t>
            </a:r>
            <a:r>
              <a:rPr lang="en-US" dirty="0" smtClean="0"/>
              <a:t>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Protocols?</a:t>
            </a:r>
          </a:p>
          <a:p>
            <a:pPr lvl="1"/>
            <a:r>
              <a:rPr lang="en-US" dirty="0" smtClean="0"/>
              <a:t>Precipitation – one of the campaign protocols</a:t>
            </a:r>
          </a:p>
          <a:p>
            <a:r>
              <a:rPr lang="en-US" dirty="0" smtClean="0"/>
              <a:t>Date Range?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campaign data collection time </a:t>
            </a:r>
            <a:r>
              <a:rPr lang="en-US" dirty="0" smtClean="0"/>
              <a:t>range - December 1, 2015 </a:t>
            </a:r>
            <a:r>
              <a:rPr lang="en-US" dirty="0"/>
              <a:t>– February </a:t>
            </a:r>
            <a:r>
              <a:rPr lang="en-US" dirty="0" smtClean="0"/>
              <a:t>28/29,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10487"/>
              </p:ext>
            </p:extLst>
          </p:nvPr>
        </p:nvGraphicFramePr>
        <p:xfrm>
          <a:off x="407520" y="513080"/>
          <a:ext cx="8736480" cy="69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Image" r:id="rId3" imgW="17472960" imgH="13968000" progId="Photoshop.Image.16">
                  <p:embed/>
                </p:oleObj>
              </mc:Choice>
              <mc:Fallback>
                <p:oleObj name="Image" r:id="rId3" imgW="17472960" imgH="13968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520" y="513080"/>
                        <a:ext cx="8736480" cy="69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0" y="2873957"/>
            <a:ext cx="765819" cy="1734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-190051" y="2159477"/>
            <a:ext cx="947057" cy="343706"/>
            <a:chOff x="-190051" y="2159477"/>
            <a:chExt cx="947057" cy="34370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-190051" y="2348062"/>
              <a:ext cx="947057" cy="1551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088292">
              <a:off x="-71525" y="2159477"/>
              <a:ext cx="7100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Protocol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21088292">
            <a:off x="-165750" y="2705367"/>
            <a:ext cx="898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Date Range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2359479" y="1216478"/>
            <a:ext cx="157244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669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11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be a good filter to setup for El </a:t>
            </a:r>
            <a:r>
              <a:rPr lang="es-ES" dirty="0"/>
              <a:t>Niño</a:t>
            </a:r>
            <a:r>
              <a:rPr lang="en-US" dirty="0" smtClean="0"/>
              <a:t>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Protocols?</a:t>
            </a:r>
          </a:p>
          <a:p>
            <a:pPr lvl="1"/>
            <a:r>
              <a:rPr lang="en-US" dirty="0" smtClean="0"/>
              <a:t>Precipitation – one of the campaign protocols</a:t>
            </a:r>
          </a:p>
          <a:p>
            <a:r>
              <a:rPr lang="en-US" dirty="0" smtClean="0"/>
              <a:t>Date Range?</a:t>
            </a:r>
          </a:p>
          <a:p>
            <a:pPr lvl="1"/>
            <a:r>
              <a:rPr lang="en-US" dirty="0"/>
              <a:t>December </a:t>
            </a:r>
            <a:r>
              <a:rPr lang="en-US" dirty="0" smtClean="0"/>
              <a:t>1, 2015 </a:t>
            </a:r>
            <a:r>
              <a:rPr lang="en-US" dirty="0"/>
              <a:t>– February </a:t>
            </a:r>
            <a:r>
              <a:rPr lang="en-US" dirty="0" smtClean="0"/>
              <a:t>28/29, 2016 – a campaign data collection time range</a:t>
            </a:r>
          </a:p>
          <a:p>
            <a:r>
              <a:rPr lang="en-US" dirty="0" smtClean="0"/>
              <a:t>Location too!</a:t>
            </a:r>
          </a:p>
          <a:p>
            <a:pPr lvl="1"/>
            <a:r>
              <a:rPr lang="en-US" dirty="0" smtClean="0"/>
              <a:t>California, Oregon, Washington (US West Coast)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430175"/>
              </p:ext>
            </p:extLst>
          </p:nvPr>
        </p:nvGraphicFramePr>
        <p:xfrm>
          <a:off x="365175" y="521900"/>
          <a:ext cx="8736480" cy="69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Image" r:id="rId3" imgW="17472960" imgH="13968000" progId="Photoshop.Image.16">
                  <p:embed/>
                </p:oleObj>
              </mc:Choice>
              <mc:Fallback>
                <p:oleObj name="Image" r:id="rId3" imgW="17472960" imgH="13968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175" y="521900"/>
                        <a:ext cx="8736480" cy="69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-103457" y="4389700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1088292">
            <a:off x="-87212" y="4196535"/>
            <a:ext cx="776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Locations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2359479" y="1216478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161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09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444402"/>
              </p:ext>
            </p:extLst>
          </p:nvPr>
        </p:nvGraphicFramePr>
        <p:xfrm>
          <a:off x="327342" y="746760"/>
          <a:ext cx="8736480" cy="69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Image" r:id="rId3" imgW="17472960" imgH="13968000" progId="Photoshop.Image.16">
                  <p:embed/>
                </p:oleObj>
              </mc:Choice>
              <mc:Fallback>
                <p:oleObj name="Image" r:id="rId3" imgW="17472960" imgH="13968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342" y="746760"/>
                        <a:ext cx="8736480" cy="69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61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be a good filter to setup for El </a:t>
            </a:r>
            <a:r>
              <a:rPr lang="es-ES" dirty="0"/>
              <a:t>Niño</a:t>
            </a:r>
            <a:r>
              <a:rPr lang="en-US" dirty="0" smtClean="0"/>
              <a:t>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Protocols?</a:t>
            </a:r>
          </a:p>
          <a:p>
            <a:pPr lvl="1"/>
            <a:r>
              <a:rPr lang="en-US" dirty="0" smtClean="0"/>
              <a:t>Precipitation – one of the campaign protocols</a:t>
            </a:r>
          </a:p>
          <a:p>
            <a:r>
              <a:rPr lang="en-US" dirty="0" smtClean="0"/>
              <a:t>Date Range?</a:t>
            </a:r>
          </a:p>
          <a:p>
            <a:pPr lvl="1"/>
            <a:r>
              <a:rPr lang="en-US" dirty="0"/>
              <a:t>December </a:t>
            </a:r>
            <a:r>
              <a:rPr lang="en-US" dirty="0" smtClean="0"/>
              <a:t>1, 2015 </a:t>
            </a:r>
            <a:r>
              <a:rPr lang="en-US" dirty="0"/>
              <a:t>– February </a:t>
            </a:r>
            <a:r>
              <a:rPr lang="en-US" dirty="0" smtClean="0"/>
              <a:t>28/29, 2016 – a campaign data collection time range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Compare to 2013/2014</a:t>
            </a:r>
          </a:p>
          <a:p>
            <a:r>
              <a:rPr lang="en-US" dirty="0" smtClean="0"/>
              <a:t>Location too?</a:t>
            </a:r>
          </a:p>
          <a:p>
            <a:pPr lvl="1"/>
            <a:r>
              <a:rPr lang="en-US" dirty="0" smtClean="0"/>
              <a:t>California, Oregon, Washington (US West Coast)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402767"/>
              </p:ext>
            </p:extLst>
          </p:nvPr>
        </p:nvGraphicFramePr>
        <p:xfrm>
          <a:off x="501805" y="381779"/>
          <a:ext cx="8736480" cy="69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Image" r:id="rId3" imgW="17472960" imgH="13968000" progId="Photoshop.Image.16">
                  <p:embed/>
                </p:oleObj>
              </mc:Choice>
              <mc:Fallback>
                <p:oleObj name="Image" r:id="rId3" imgW="17472960" imgH="13968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1805" y="381779"/>
                        <a:ext cx="8736480" cy="69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-138522" y="2768419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1088292">
            <a:off x="-59802" y="2402497"/>
            <a:ext cx="121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Date Range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2528207" y="1967592"/>
            <a:ext cx="1298121" cy="236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43010" y="2204357"/>
            <a:ext cx="1200390" cy="877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209564">
            <a:off x="3151355" y="2469579"/>
            <a:ext cx="1442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2013 and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9205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McKnight Middle School – Data 2013 and 2015</a:t>
            </a:r>
            <a:br>
              <a:rPr lang="en-US" dirty="0" smtClean="0"/>
            </a:br>
            <a:r>
              <a:rPr lang="en-US" dirty="0" smtClean="0"/>
              <a:t>Download to Excel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1713002"/>
            <a:ext cx="7013121" cy="43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0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143424"/>
              </p:ext>
            </p:extLst>
          </p:nvPr>
        </p:nvGraphicFramePr>
        <p:xfrm>
          <a:off x="-81280" y="1431924"/>
          <a:ext cx="9399888" cy="413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Image" r:id="rId3" imgW="20888640" imgH="9180720" progId="Photoshop.Image.16">
                  <p:embed/>
                </p:oleObj>
              </mc:Choice>
              <mc:Fallback>
                <p:oleObj name="Image" r:id="rId3" imgW="20888640" imgH="91807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1280" y="1431924"/>
                        <a:ext cx="9399888" cy="4131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864" y="557675"/>
            <a:ext cx="8229600" cy="874249"/>
          </a:xfrm>
        </p:spPr>
        <p:txBody>
          <a:bodyPr/>
          <a:lstStyle/>
          <a:p>
            <a:r>
              <a:rPr lang="en-US" dirty="0" smtClean="0"/>
              <a:t>Comparison 2013 and 2015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708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El </a:t>
            </a:r>
            <a:r>
              <a:rPr lang="es-ES" dirty="0" smtClean="0"/>
              <a:t>Niño?</a:t>
            </a:r>
          </a:p>
          <a:p>
            <a:r>
              <a:rPr lang="es-ES" dirty="0" err="1" smtClean="0"/>
              <a:t>What</a:t>
            </a:r>
            <a:r>
              <a:rPr lang="es-ES" dirty="0"/>
              <a:t> </a:t>
            </a:r>
            <a:r>
              <a:rPr lang="es-ES" dirty="0" smtClean="0"/>
              <a:t>GLOBE </a:t>
            </a:r>
            <a:r>
              <a:rPr lang="es-ES" dirty="0" err="1" smtClean="0"/>
              <a:t>protocols</a:t>
            </a:r>
            <a:r>
              <a:rPr lang="es-ES" dirty="0" smtClean="0"/>
              <a:t> </a:t>
            </a:r>
            <a:r>
              <a:rPr lang="es-ES" dirty="0" err="1" smtClean="0"/>
              <a:t>could</a:t>
            </a:r>
            <a:r>
              <a:rPr lang="es-ES" dirty="0" smtClean="0"/>
              <a:t> be </a:t>
            </a:r>
            <a:r>
              <a:rPr lang="es-ES" dirty="0" err="1" smtClean="0"/>
              <a:t>used</a:t>
            </a:r>
            <a:r>
              <a:rPr lang="es-ES" dirty="0" smtClean="0"/>
              <a:t> to </a:t>
            </a:r>
            <a:r>
              <a:rPr lang="es-ES" dirty="0" err="1" smtClean="0"/>
              <a:t>study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?</a:t>
            </a:r>
          </a:p>
          <a:p>
            <a:r>
              <a:rPr lang="es-ES" dirty="0" err="1" smtClean="0"/>
              <a:t>What</a:t>
            </a:r>
            <a:r>
              <a:rPr lang="es-ES" dirty="0" smtClean="0"/>
              <a:t> GLOBE data </a:t>
            </a:r>
            <a:r>
              <a:rPr lang="es-ES" dirty="0" err="1" smtClean="0"/>
              <a:t>retrieval</a:t>
            </a:r>
            <a:r>
              <a:rPr lang="es-ES" dirty="0" smtClean="0"/>
              <a:t> </a:t>
            </a:r>
            <a:r>
              <a:rPr lang="es-ES" dirty="0" err="1" smtClean="0"/>
              <a:t>tools</a:t>
            </a:r>
            <a:r>
              <a:rPr lang="es-ES" dirty="0" smtClean="0"/>
              <a:t> can be </a:t>
            </a:r>
            <a:r>
              <a:rPr lang="es-ES" dirty="0" err="1" smtClean="0"/>
              <a:t>used</a:t>
            </a:r>
            <a:r>
              <a:rPr lang="es-ES" dirty="0" smtClean="0"/>
              <a:t> to determine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visualize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895963"/>
              </p:ext>
            </p:extLst>
          </p:nvPr>
        </p:nvGraphicFramePr>
        <p:xfrm>
          <a:off x="114300" y="627979"/>
          <a:ext cx="902970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6373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Visualization System to examine El Nino protocols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 correlation between precipitation and soil moisture?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you know the vis system?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Ramey School in Puerto Rico has done an excellent job of monitoring precipitation and Soil Moisture during the El </a:t>
            </a:r>
            <a:r>
              <a:rPr lang="es-ES" dirty="0"/>
              <a:t>Niño</a:t>
            </a:r>
            <a:r>
              <a:rPr lang="en-US" dirty="0" smtClean="0"/>
              <a:t> Campaign</a:t>
            </a:r>
          </a:p>
          <a:p>
            <a:pPr lvl="1"/>
            <a:r>
              <a:rPr lang="en-US" dirty="0" smtClean="0"/>
              <a:t>Start with 9/9/2015 </a:t>
            </a:r>
          </a:p>
          <a:p>
            <a:pPr lvl="1"/>
            <a:r>
              <a:rPr lang="en-US" dirty="0" smtClean="0"/>
              <a:t>Add Soil Moisture – SMAP Block Pattern</a:t>
            </a:r>
          </a:p>
          <a:p>
            <a:pPr lvl="1"/>
            <a:r>
              <a:rPr lang="en-US" dirty="0" smtClean="0"/>
              <a:t>Plot the data from the Ramey School for the period 9/1/2015 – 5/31/2016</a:t>
            </a:r>
          </a:p>
          <a:p>
            <a:pPr lvl="1"/>
            <a:r>
              <a:rPr lang="en-US" dirty="0" smtClean="0"/>
              <a:t>Add the data to a combined plot</a:t>
            </a:r>
          </a:p>
          <a:p>
            <a:pPr lvl="1"/>
            <a:r>
              <a:rPr lang="en-US" dirty="0" smtClean="0"/>
              <a:t>Switch to precipitation for the same period and add it to the multi-site plot</a:t>
            </a:r>
          </a:p>
          <a:p>
            <a:pPr lvl="1"/>
            <a:r>
              <a:rPr lang="en-US" dirty="0" smtClean="0"/>
              <a:t>View the multi-site plot for this period and determine if there is a correlation between the two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66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Visualization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4701"/>
            <a:ext cx="7745414" cy="42402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 to the homepage and select “Visualize Data”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800" dirty="0" smtClean="0"/>
              <a:t>Three Steps to Visualize your Data: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type of data you want to see (Add Layers)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Date you want to see the data for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Click on a data point on the map to receive table and graph information</a:t>
            </a:r>
          </a:p>
          <a:p>
            <a:pPr marL="795338" lvl="2" indent="-34290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341313" indent="-342900"/>
            <a:endParaRPr lang="en-US" b="1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0227" y="5449320"/>
            <a:ext cx="8303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Full Training material – slides and video available at: http://www.globe.gov/get-trained/using-the-globe-website/retrieve-and-visualize-your-data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23" y="1954821"/>
            <a:ext cx="2079625" cy="13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743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– Add Data Layers – Choose the Protocol</a:t>
            </a:r>
            <a:endParaRPr lang="en-US" dirty="0"/>
          </a:p>
        </p:txBody>
      </p:sp>
      <p:pic>
        <p:nvPicPr>
          <p:cNvPr id="6" name="Content Placeholder 5" descr="1 Select Data Layer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669" y="1517000"/>
            <a:ext cx="5892064" cy="4408518"/>
          </a:xfr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286000" y="2270760"/>
            <a:ext cx="426720" cy="5638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– Select the Date</a:t>
            </a:r>
            <a:endParaRPr lang="en-US" dirty="0"/>
          </a:p>
        </p:txBody>
      </p:sp>
      <p:pic>
        <p:nvPicPr>
          <p:cNvPr id="6" name="Content Placeholder 5" descr="2 select dat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1299" y="1548530"/>
            <a:ext cx="5871046" cy="4392792"/>
          </a:xfr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603940" y="1817760"/>
            <a:ext cx="1203960" cy="27432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15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 – Click on the Data Point</a:t>
            </a:r>
            <a:endParaRPr lang="en-US" dirty="0"/>
          </a:p>
        </p:txBody>
      </p:sp>
      <p:pic>
        <p:nvPicPr>
          <p:cNvPr id="6" name="Content Placeholder 5" descr="3 select data point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4150" y="1485464"/>
            <a:ext cx="5986664" cy="4479299"/>
          </a:xfr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161629" y="2380595"/>
            <a:ext cx="807720" cy="70104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02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71"/>
            <a:ext cx="8229600" cy="874249"/>
          </a:xfrm>
        </p:spPr>
        <p:txBody>
          <a:bodyPr/>
          <a:lstStyle/>
          <a:p>
            <a:r>
              <a:rPr lang="en-US" dirty="0" smtClean="0"/>
              <a:t>Vis system popup window</a:t>
            </a:r>
            <a:endParaRPr lang="en-US" dirty="0"/>
          </a:p>
        </p:txBody>
      </p:sp>
      <p:pic>
        <p:nvPicPr>
          <p:cNvPr id="6" name="Content Placeholder 5" descr="4 data popup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8968" y="1727200"/>
            <a:ext cx="6698672" cy="4077453"/>
          </a:xfr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987972" y="2188250"/>
            <a:ext cx="413582" cy="59540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6631" y="1439390"/>
            <a:ext cx="1523999" cy="9233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all Atmosphere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179619" y="2362720"/>
            <a:ext cx="345788" cy="4424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5406" y="1787775"/>
            <a:ext cx="152399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Plot Data in a Table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972911" y="5339255"/>
            <a:ext cx="650066" cy="10562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4530" y="4916750"/>
            <a:ext cx="152399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the X axis Timeline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7191703" y="3276600"/>
            <a:ext cx="428298" cy="43355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83367" y="3681737"/>
            <a:ext cx="1523999" cy="9233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this Data to a multi-site Plot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3032760" y="1807779"/>
            <a:ext cx="868680" cy="2540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51891" y="1401550"/>
            <a:ext cx="152399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 this school’s page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271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2900"/>
            <a:r>
              <a:rPr lang="en-US" sz="2400" dirty="0" smtClean="0"/>
              <a:t>Use Filters - Location/Site/Elevation to find specific locations – school, country, city etc.</a:t>
            </a:r>
          </a:p>
          <a:p>
            <a:pPr marL="341313" indent="-342900"/>
            <a:r>
              <a:rPr lang="en-US" sz="2400" dirty="0" smtClean="0"/>
              <a:t>Use the graph with the + icon to select multiple data sets to graph</a:t>
            </a:r>
          </a:p>
          <a:p>
            <a:pPr marL="623888" lvl="1" indent="-342900"/>
            <a:r>
              <a:rPr lang="en-US" sz="2200" dirty="0" smtClean="0"/>
              <a:t>Allows you to overlay data from multiple sites</a:t>
            </a:r>
          </a:p>
          <a:p>
            <a:pPr marL="341313" indent="-342900"/>
            <a:r>
              <a:rPr lang="en-US" sz="2400" dirty="0" smtClean="0"/>
              <a:t>Export layers to KMZ format for using with Google Earth and other similar tools</a:t>
            </a:r>
          </a:p>
          <a:p>
            <a:pPr marL="341313" indent="-342900"/>
            <a:r>
              <a:rPr lang="en-US" dirty="0" smtClean="0"/>
              <a:t>Use “Data Counts” to see schools which have entered the most data during a particular period of time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7/26/2016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0227" y="5449320"/>
            <a:ext cx="8303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Full Training material – slides and video available at: http://www.globe.gov/get-trained/using-the-globe-website/retrieve-and-visualize-your-data</a:t>
            </a:r>
          </a:p>
        </p:txBody>
      </p:sp>
    </p:spTree>
    <p:extLst>
      <p:ext uri="{BB962C8B-B14F-4D97-AF65-F5344CB8AC3E}">
        <p14:creationId xmlns:p14="http://schemas.microsoft.com/office/powerpoint/2010/main" val="3118704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0"/>
            <a:ext cx="8229600" cy="543560"/>
          </a:xfrm>
        </p:spPr>
        <p:txBody>
          <a:bodyPr/>
          <a:lstStyle/>
          <a:p>
            <a:r>
              <a:rPr lang="en-US" dirty="0" smtClean="0"/>
              <a:t>SMAP Measurement-Ramey School 9/9/2015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80722"/>
              </p:ext>
            </p:extLst>
          </p:nvPr>
        </p:nvGraphicFramePr>
        <p:xfrm>
          <a:off x="1266825" y="1464310"/>
          <a:ext cx="6610350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Image" r:id="rId3" imgW="13155480" imgH="11733120" progId="Photoshop.Image.16">
                  <p:embed/>
                </p:oleObj>
              </mc:Choice>
              <mc:Fallback>
                <p:oleObj name="Image" r:id="rId3" imgW="13155480" imgH="11733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6825" y="1464310"/>
                        <a:ext cx="6610350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0502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El </a:t>
            </a:r>
            <a:r>
              <a:rPr lang="es-ES" dirty="0" smtClean="0"/>
              <a:t>Niño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“An </a:t>
            </a:r>
            <a:r>
              <a:rPr lang="en-US" dirty="0">
                <a:solidFill>
                  <a:schemeClr val="tx1"/>
                </a:solidFill>
              </a:rPr>
              <a:t>irregularly occurring and complex series of climatic changes affecting the equatorial Pacific </a:t>
            </a:r>
            <a:r>
              <a:rPr lang="en-US" dirty="0" smtClean="0">
                <a:solidFill>
                  <a:schemeClr val="tx1"/>
                </a:solidFill>
              </a:rPr>
              <a:t>region…every </a:t>
            </a:r>
            <a:r>
              <a:rPr lang="en-US" dirty="0">
                <a:solidFill>
                  <a:schemeClr val="tx1"/>
                </a:solidFill>
              </a:rPr>
              <a:t>few years, characterized by the appearance of unusually </a:t>
            </a:r>
            <a:r>
              <a:rPr lang="en-US" dirty="0" err="1" smtClean="0">
                <a:solidFill>
                  <a:schemeClr val="tx1"/>
                </a:solidFill>
              </a:rPr>
              <a:t>warm..water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off northern Peru and Ecuador, typically in late December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“El </a:t>
            </a:r>
            <a:r>
              <a:rPr lang="en-US" dirty="0">
                <a:solidFill>
                  <a:schemeClr val="tx1"/>
                </a:solidFill>
              </a:rPr>
              <a:t>Niño is an oscillation of the ocean-atmosphere system in the tropical Pacific having important consequences for weather around the globe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“Among </a:t>
            </a:r>
            <a:r>
              <a:rPr lang="en-US" dirty="0">
                <a:solidFill>
                  <a:schemeClr val="tx1"/>
                </a:solidFill>
              </a:rPr>
              <a:t>these consequences are increased rainfall across the southern tier of the US and in </a:t>
            </a:r>
            <a:r>
              <a:rPr lang="en-US" dirty="0" smtClean="0">
                <a:solidFill>
                  <a:schemeClr val="tx1"/>
                </a:solidFill>
              </a:rPr>
              <a:t>Peru”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</a:rPr>
              <a:t>http://www.oxforddictionaries.com/us/definition/american_english/el-nino http://www.pmel.noaa.gov/elnino/what-is-el-nino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13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480" y="530371"/>
            <a:ext cx="7874000" cy="434829"/>
          </a:xfrm>
        </p:spPr>
        <p:txBody>
          <a:bodyPr/>
          <a:lstStyle/>
          <a:p>
            <a:r>
              <a:rPr lang="en-US" sz="2400" dirty="0" smtClean="0"/>
              <a:t>PLOT of measured SMAP data with multi-site setup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694123"/>
              </p:ext>
            </p:extLst>
          </p:nvPr>
        </p:nvGraphicFramePr>
        <p:xfrm>
          <a:off x="538480" y="977900"/>
          <a:ext cx="7702550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Image" r:id="rId3" imgW="15339600" imgH="11733120" progId="Photoshop.Image.16">
                  <p:embed/>
                </p:oleObj>
              </mc:Choice>
              <mc:Fallback>
                <p:oleObj name="Image" r:id="rId3" imgW="15339600" imgH="11733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480" y="977900"/>
                        <a:ext cx="7702550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541989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583712"/>
            <a:ext cx="8168640" cy="437124"/>
          </a:xfrm>
        </p:spPr>
        <p:txBody>
          <a:bodyPr/>
          <a:lstStyle/>
          <a:p>
            <a:r>
              <a:rPr lang="en-US" sz="2400" dirty="0"/>
              <a:t>PLOT of measured SMAP data with multi-site </a:t>
            </a:r>
            <a:r>
              <a:rPr lang="en-US" sz="2400" dirty="0" smtClean="0"/>
              <a:t>setup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512269"/>
              </p:ext>
            </p:extLst>
          </p:nvPr>
        </p:nvGraphicFramePr>
        <p:xfrm>
          <a:off x="692150" y="1163075"/>
          <a:ext cx="7759700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Image" r:id="rId3" imgW="15441120" imgH="11733120" progId="Photoshop.Image.16">
                  <p:embed/>
                </p:oleObj>
              </mc:Choice>
              <mc:Fallback>
                <p:oleObj name="Image" r:id="rId3" imgW="15441120" imgH="11733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2150" y="1163075"/>
                        <a:ext cx="7759700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46446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583711"/>
            <a:ext cx="8229600" cy="451875"/>
          </a:xfrm>
        </p:spPr>
        <p:txBody>
          <a:bodyPr/>
          <a:lstStyle/>
          <a:p>
            <a:r>
              <a:rPr lang="en-US" sz="2400" dirty="0" smtClean="0"/>
              <a:t>Data Comparison – do you see a correlation?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770478"/>
              </p:ext>
            </p:extLst>
          </p:nvPr>
        </p:nvGraphicFramePr>
        <p:xfrm>
          <a:off x="659130" y="1177826"/>
          <a:ext cx="7683500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Image" r:id="rId3" imgW="15301440" imgH="11733120" progId="Photoshop.Image.16">
                  <p:embed/>
                </p:oleObj>
              </mc:Choice>
              <mc:Fallback>
                <p:oleObj name="Image" r:id="rId3" imgW="15301440" imgH="11733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130" y="1177826"/>
                        <a:ext cx="7683500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1525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99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FYI - GLOBE El </a:t>
            </a:r>
            <a:r>
              <a:rPr lang="es-ES" dirty="0"/>
              <a:t>Niño</a:t>
            </a:r>
            <a:r>
              <a:rPr lang="en-US" dirty="0" smtClean="0"/>
              <a:t>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www.globe.gov/web/el-nino/el-nino-campaign/meet-the-team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Educator team - Brian Campbell, Dorian Janney, Peter Falcon, Kristin Weaver, Claudia Caro, </a:t>
            </a:r>
            <a:r>
              <a:rPr lang="en-US" dirty="0" err="1" smtClean="0"/>
              <a:t>Vascos</a:t>
            </a:r>
            <a:r>
              <a:rPr lang="en-US" dirty="0" smtClean="0"/>
              <a:t> Manta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63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GLOBE protocols?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-- El </a:t>
            </a:r>
            <a:r>
              <a:rPr lang="es-ES" dirty="0" smtClean="0"/>
              <a:t>Niño </a:t>
            </a:r>
            <a:r>
              <a:rPr lang="es-ES" dirty="0" err="1" smtClean="0"/>
              <a:t>Campaign</a:t>
            </a:r>
            <a:r>
              <a:rPr lang="es-ES" dirty="0" smtClean="0"/>
              <a:t> – </a:t>
            </a:r>
            <a:r>
              <a:rPr lang="es-ES" dirty="0" err="1" smtClean="0"/>
              <a:t>major</a:t>
            </a:r>
            <a:r>
              <a:rPr lang="es-ES" dirty="0" smtClean="0"/>
              <a:t> </a:t>
            </a:r>
            <a:r>
              <a:rPr lang="es-ES" dirty="0" err="1" smtClean="0"/>
              <a:t>event</a:t>
            </a:r>
            <a:r>
              <a:rPr lang="es-ES" dirty="0" smtClean="0"/>
              <a:t> 2015/2016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“Collect data for at least two of the following six protocols”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Air Temperature</a:t>
            </a:r>
          </a:p>
          <a:p>
            <a:pPr lvl="1"/>
            <a:r>
              <a:rPr lang="en-US" dirty="0" smtClean="0"/>
              <a:t>Surface Temperature</a:t>
            </a:r>
          </a:p>
          <a:p>
            <a:pPr lvl="1"/>
            <a:r>
              <a:rPr lang="en-US" dirty="0" smtClean="0"/>
              <a:t>Soil Temperature</a:t>
            </a:r>
          </a:p>
          <a:p>
            <a:pPr lvl="1"/>
            <a:r>
              <a:rPr lang="en-US" dirty="0" smtClean="0"/>
              <a:t>SMAP Soil Moisture</a:t>
            </a:r>
          </a:p>
          <a:p>
            <a:pPr lvl="1"/>
            <a:r>
              <a:rPr lang="en-US" dirty="0" smtClean="0"/>
              <a:t>Biometry – Canopy and Ground Cover</a:t>
            </a:r>
          </a:p>
          <a:p>
            <a:r>
              <a:rPr lang="en-US" dirty="0" smtClean="0"/>
              <a:t>“Take observations at least 21 days per season”</a:t>
            </a:r>
          </a:p>
          <a:p>
            <a:pPr lvl="1"/>
            <a:r>
              <a:rPr lang="en-US" dirty="0" smtClean="0"/>
              <a:t>March 1 – May 31</a:t>
            </a:r>
          </a:p>
          <a:p>
            <a:pPr lvl="1"/>
            <a:r>
              <a:rPr lang="en-US" dirty="0" smtClean="0"/>
              <a:t>June 1 – August 31</a:t>
            </a:r>
          </a:p>
          <a:p>
            <a:pPr lvl="1"/>
            <a:r>
              <a:rPr lang="en-US" dirty="0" smtClean="0"/>
              <a:t>September 1 – November 30</a:t>
            </a:r>
          </a:p>
          <a:p>
            <a:pPr lvl="1"/>
            <a:r>
              <a:rPr lang="en-US" dirty="0" smtClean="0"/>
              <a:t>December 1 – February 28/29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GLOBE tools to retrieve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GLOBE Advanced </a:t>
            </a:r>
            <a:r>
              <a:rPr lang="en-US" dirty="0"/>
              <a:t>Data Access Tool (ADAT) - </a:t>
            </a:r>
            <a:r>
              <a:rPr lang="en-US" dirty="0">
                <a:hlinkClick r:id="rId2"/>
              </a:rPr>
              <a:t>http://datasearch.globe.gov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Used to find and return data from across sites and protocols</a:t>
            </a:r>
          </a:p>
          <a:p>
            <a:pPr lvl="1"/>
            <a:r>
              <a:rPr lang="en-US" dirty="0" smtClean="0"/>
              <a:t>Allows you to filter by location, date and other parameters</a:t>
            </a:r>
          </a:p>
          <a:p>
            <a:pPr lvl="1"/>
            <a:r>
              <a:rPr lang="en-US" dirty="0" smtClean="0"/>
              <a:t>Focus in on retrieving data across sites or locations</a:t>
            </a:r>
          </a:p>
          <a:p>
            <a:r>
              <a:rPr lang="en-US" dirty="0"/>
              <a:t>GLOBE Visualization system - </a:t>
            </a:r>
            <a:r>
              <a:rPr lang="en-US" dirty="0">
                <a:hlinkClick r:id="rId3"/>
              </a:rPr>
              <a:t>http://vis.globe.gov/GLOBE/</a:t>
            </a:r>
            <a:endParaRPr lang="en-US" dirty="0"/>
          </a:p>
          <a:p>
            <a:pPr lvl="1"/>
            <a:r>
              <a:rPr lang="en-US" dirty="0"/>
              <a:t>Used to see data points on a map</a:t>
            </a:r>
          </a:p>
          <a:p>
            <a:pPr lvl="1"/>
            <a:r>
              <a:rPr lang="en-US" dirty="0"/>
              <a:t>See a particular day’s data – Show me the temperature today</a:t>
            </a:r>
          </a:p>
          <a:p>
            <a:pPr lvl="1"/>
            <a:r>
              <a:rPr lang="en-US" dirty="0"/>
              <a:t>Can also show data observed and graph over a period of time.</a:t>
            </a:r>
          </a:p>
          <a:p>
            <a:pPr lvl="1"/>
            <a:r>
              <a:rPr lang="en-US" dirty="0"/>
              <a:t>Focus is on specific set of data at a specific site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Advanced Data Access Tool (ADAT)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 allows you to download GLOBE data from multiple protocols, schools, regions or dates without using the map</a:t>
            </a:r>
          </a:p>
          <a:p>
            <a:r>
              <a:rPr lang="en-US" dirty="0" smtClean="0"/>
              <a:t>Select GLOBE </a:t>
            </a:r>
            <a:r>
              <a:rPr lang="en-US" dirty="0"/>
              <a:t>Data -&gt; Retrieve GLOBE Data or </a:t>
            </a:r>
            <a:r>
              <a:rPr lang="en-US" dirty="0">
                <a:hlinkClick r:id="rId2"/>
              </a:rPr>
              <a:t>http://datasearch.globe.gov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Two Steps – </a:t>
            </a:r>
          </a:p>
          <a:p>
            <a:pPr lvl="1"/>
            <a:r>
              <a:rPr lang="en-US" dirty="0" smtClean="0"/>
              <a:t>Select Filters</a:t>
            </a:r>
          </a:p>
          <a:p>
            <a:pPr lvl="2"/>
            <a:r>
              <a:rPr lang="en-US" dirty="0" smtClean="0"/>
              <a:t>Protocol, Date Range, Country, School or Teacher etc.</a:t>
            </a:r>
          </a:p>
          <a:p>
            <a:pPr lvl="1"/>
            <a:r>
              <a:rPr lang="en-US" dirty="0" smtClean="0"/>
              <a:t>Select “Download Measurement Data” (may take a little while!)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you already know how to use ADAT?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schools in the US state of Washington that collected precipitation data from 12/1/2015 – 2/28/2016 and 12/1/2013 – 2/28/2014. </a:t>
            </a:r>
          </a:p>
          <a:p>
            <a:pPr lvl="1"/>
            <a:r>
              <a:rPr lang="en-US" dirty="0" smtClean="0"/>
              <a:t>Retrieve the data from these schools. </a:t>
            </a:r>
          </a:p>
          <a:p>
            <a:pPr lvl="1"/>
            <a:r>
              <a:rPr lang="en-US" dirty="0" smtClean="0"/>
              <a:t>Which school do you think is better to use for analysis? Why?</a:t>
            </a:r>
          </a:p>
          <a:p>
            <a:pPr lvl="2"/>
            <a:r>
              <a:rPr lang="en-US" dirty="0" smtClean="0"/>
              <a:t>What are the problems caused when a school doesn’t report “no rainfall”?</a:t>
            </a:r>
          </a:p>
          <a:p>
            <a:pPr lvl="1"/>
            <a:r>
              <a:rPr lang="en-US" dirty="0" smtClean="0"/>
              <a:t>Examine the data for the school with the most data to see if the school recorded any El </a:t>
            </a:r>
            <a:r>
              <a:rPr lang="es-ES" dirty="0" smtClean="0"/>
              <a:t>Niño </a:t>
            </a:r>
            <a:r>
              <a:rPr lang="es-ES" dirty="0" err="1" smtClean="0"/>
              <a:t>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5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Filters from the left to see matching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58348"/>
            <a:ext cx="84963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46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 Master PPT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3. Retrieve and Visualize your Data</Template>
  <TotalTime>4767</TotalTime>
  <Words>1052</Words>
  <Application>Microsoft Office PowerPoint</Application>
  <PresentationFormat>On-screen Show (4:3)</PresentationFormat>
  <Paragraphs>157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Corbel</vt:lpstr>
      <vt:lpstr>GLOBE Master PPT2015</vt:lpstr>
      <vt:lpstr>Image</vt:lpstr>
      <vt:lpstr>The 2015-2016 El Niño Event</vt:lpstr>
      <vt:lpstr>Agenda</vt:lpstr>
      <vt:lpstr>What is El Niño</vt:lpstr>
      <vt:lpstr>FYI - GLOBE El Niño campaign</vt:lpstr>
      <vt:lpstr>What GLOBE protocols?  -- El Niño Campaign – major event 2015/2016</vt:lpstr>
      <vt:lpstr>Two GLOBE tools to retrieve data</vt:lpstr>
      <vt:lpstr>Using the Advanced Data Access Tool (ADAT)</vt:lpstr>
      <vt:lpstr>Think you already know how to use ADAT?</vt:lpstr>
      <vt:lpstr>Select Filters from the left to see matching sites</vt:lpstr>
      <vt:lpstr>What would be a good filter to setup for El Niño data?</vt:lpstr>
      <vt:lpstr>What would be a good filter to setup for El Niño data?</vt:lpstr>
      <vt:lpstr>PowerPoint Presentation</vt:lpstr>
      <vt:lpstr>What would be a good filter to setup for El Niño data?</vt:lpstr>
      <vt:lpstr>PowerPoint Presentation</vt:lpstr>
      <vt:lpstr>PowerPoint Presentation</vt:lpstr>
      <vt:lpstr>What would be a good filter to setup for El Niño data?</vt:lpstr>
      <vt:lpstr>PowerPoint Presentation</vt:lpstr>
      <vt:lpstr>McKnight Middle School – Data 2013 and 2015 Download to Excel</vt:lpstr>
      <vt:lpstr>Comparison 2013 and 2015 Precipitation</vt:lpstr>
      <vt:lpstr>PowerPoint Presentation</vt:lpstr>
      <vt:lpstr>Using the Visualization System to examine El Nino protocols</vt:lpstr>
      <vt:lpstr>Think you know the vis system?</vt:lpstr>
      <vt:lpstr>The Basics of the Visualization System</vt:lpstr>
      <vt:lpstr>Step 1 – Add Data Layers – Choose the Protocol</vt:lpstr>
      <vt:lpstr>Step 2 – Select the Date</vt:lpstr>
      <vt:lpstr>Step 3 – Click on the Data Point</vt:lpstr>
      <vt:lpstr>Vis system popup window</vt:lpstr>
      <vt:lpstr>Advanced Features</vt:lpstr>
      <vt:lpstr>SMAP Measurement-Ramey School 9/9/2015</vt:lpstr>
      <vt:lpstr>PLOT of measured SMAP data with multi-site setup</vt:lpstr>
      <vt:lpstr>PLOT of measured SMAP data with multi-site setup</vt:lpstr>
      <vt:lpstr>Data Comparison – do you see a correlation?</vt:lpstr>
      <vt:lpstr>Questions?</vt:lpstr>
    </vt:vector>
  </TitlesOfParts>
  <Company>Raytheon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Event Name</dc:subject>
  <dc:creator>David Overoye</dc:creator>
  <cp:keywords>Raytheon</cp:keywords>
  <dc:description>Template: Mark Johnson, Silver Fox Productions
Formatting:
Event Date:
Event Location:
Audience Type: Internal</dc:description>
  <cp:lastModifiedBy>Dave</cp:lastModifiedBy>
  <cp:revision>444</cp:revision>
  <dcterms:created xsi:type="dcterms:W3CDTF">2014-04-14T14:55:15Z</dcterms:created>
  <dcterms:modified xsi:type="dcterms:W3CDTF">2016-07-26T19:17:30Z</dcterms:modified>
</cp:coreProperties>
</file>