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83" r:id="rId9"/>
    <p:sldId id="321" r:id="rId10"/>
    <p:sldId id="322" r:id="rId11"/>
    <p:sldId id="324" r:id="rId12"/>
    <p:sldId id="325" r:id="rId13"/>
    <p:sldId id="326" r:id="rId14"/>
    <p:sldId id="298" r:id="rId15"/>
    <p:sldId id="299" r:id="rId16"/>
    <p:sldId id="303" r:id="rId17"/>
    <p:sldId id="304" r:id="rId18"/>
    <p:sldId id="305" r:id="rId19"/>
    <p:sldId id="300" r:id="rId20"/>
    <p:sldId id="301" r:id="rId21"/>
    <p:sldId id="302" r:id="rId22"/>
    <p:sldId id="318" r:id="rId23"/>
    <p:sldId id="320" r:id="rId24"/>
    <p:sldId id="319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9" autoAdjust="0"/>
  </p:normalViewPr>
  <p:slideViewPr>
    <p:cSldViewPr snapToGrid="0" showGuides="1">
      <p:cViewPr varScale="1">
        <p:scale>
          <a:sx n="64" d="100"/>
          <a:sy n="64" d="100"/>
        </p:scale>
        <p:origin x="1044" y="72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7/19/2016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270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4240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support/feedback-forum" TargetMode="External"/><Relationship Id="rId2" Type="http://schemas.openxmlformats.org/officeDocument/2006/relationships/hyperlink" Target="http://www.globe.gov/join/become-a-globe-teacher/create-a-globe-teacher-accoun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263" y="1857181"/>
            <a:ext cx="637025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 Website Challenge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7/19/2016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2549251"/>
          </a:xfrm>
        </p:spPr>
        <p:txBody>
          <a:bodyPr>
            <a:normAutofit/>
          </a:bodyPr>
          <a:lstStyle/>
          <a:p>
            <a:r>
              <a:rPr lang="en-US" dirty="0" smtClean="0"/>
              <a:t>How many sites measured Soil Moisture (</a:t>
            </a:r>
            <a:r>
              <a:rPr lang="en-US" dirty="0" smtClean="0"/>
              <a:t>SMAP Block Pattern) </a:t>
            </a:r>
            <a:r>
              <a:rPr lang="en-US" dirty="0" smtClean="0"/>
              <a:t>during the Northern Hemisphere Fall and Winter periods </a:t>
            </a:r>
            <a:r>
              <a:rPr lang="en-US" dirty="0" smtClean="0"/>
              <a:t>(2015-09-01 </a:t>
            </a:r>
            <a:r>
              <a:rPr lang="en-US" dirty="0" smtClean="0"/>
              <a:t>to</a:t>
            </a:r>
            <a:r>
              <a:rPr lang="en-US" dirty="0" smtClean="0"/>
              <a:t> 2016-02-29) – </a:t>
            </a:r>
            <a:r>
              <a:rPr lang="en-US" dirty="0" smtClean="0">
                <a:solidFill>
                  <a:srgbClr val="FF0000"/>
                </a:solidFill>
              </a:rPr>
              <a:t>89 Sites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How many data points were taken</a:t>
            </a:r>
            <a:r>
              <a:rPr lang="en-US" sz="2400" dirty="0" smtClean="0"/>
              <a:t>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3883187"/>
          </a:xfrm>
        </p:spPr>
        <p:txBody>
          <a:bodyPr>
            <a:normAutofit/>
          </a:bodyPr>
          <a:lstStyle/>
          <a:p>
            <a:r>
              <a:rPr lang="en-US" dirty="0" smtClean="0"/>
              <a:t>How many sites measured Soil Moisture (</a:t>
            </a:r>
            <a:r>
              <a:rPr lang="en-US" dirty="0" smtClean="0"/>
              <a:t>SMAP Block Pattern) </a:t>
            </a:r>
            <a:r>
              <a:rPr lang="en-US" dirty="0" smtClean="0"/>
              <a:t>during the Northern Hemisphere Fall and Winter periods </a:t>
            </a:r>
            <a:r>
              <a:rPr lang="en-US" dirty="0" smtClean="0"/>
              <a:t>(2015-09-01 </a:t>
            </a:r>
            <a:r>
              <a:rPr lang="en-US" dirty="0" smtClean="0"/>
              <a:t>to</a:t>
            </a:r>
            <a:r>
              <a:rPr lang="en-US" dirty="0" smtClean="0"/>
              <a:t> 2016-02-29) – </a:t>
            </a:r>
            <a:r>
              <a:rPr lang="en-US" dirty="0" smtClean="0">
                <a:solidFill>
                  <a:srgbClr val="FF0000"/>
                </a:solidFill>
              </a:rPr>
              <a:t>89 Sites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How many data points were taken</a:t>
            </a:r>
            <a:r>
              <a:rPr lang="en-US" sz="2400" dirty="0" smtClean="0"/>
              <a:t>? – </a:t>
            </a:r>
            <a:r>
              <a:rPr lang="en-US" sz="2400" dirty="0" smtClean="0">
                <a:solidFill>
                  <a:srgbClr val="FF0000"/>
                </a:solidFill>
              </a:rPr>
              <a:t>1298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3883187"/>
          </a:xfrm>
        </p:spPr>
        <p:txBody>
          <a:bodyPr>
            <a:normAutofit/>
          </a:bodyPr>
          <a:lstStyle/>
          <a:p>
            <a:r>
              <a:rPr lang="en-US" dirty="0" smtClean="0"/>
              <a:t>How many sites measured Soil Moisture (</a:t>
            </a:r>
            <a:r>
              <a:rPr lang="en-US" dirty="0" smtClean="0"/>
              <a:t>SMAP Block Pattern) </a:t>
            </a:r>
            <a:r>
              <a:rPr lang="en-US" dirty="0" smtClean="0"/>
              <a:t>during the Northern Hemisphere Fall and Winter periods </a:t>
            </a:r>
            <a:r>
              <a:rPr lang="en-US" dirty="0" smtClean="0"/>
              <a:t>(2015-09-01 </a:t>
            </a:r>
            <a:r>
              <a:rPr lang="en-US" dirty="0" smtClean="0"/>
              <a:t>to</a:t>
            </a:r>
            <a:r>
              <a:rPr lang="en-US" dirty="0" smtClean="0"/>
              <a:t> 2016-02-29) – </a:t>
            </a:r>
            <a:r>
              <a:rPr lang="en-US" dirty="0" smtClean="0">
                <a:solidFill>
                  <a:srgbClr val="FF0000"/>
                </a:solidFill>
              </a:rPr>
              <a:t>89 Sites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How many data points were taken</a:t>
            </a:r>
            <a:r>
              <a:rPr lang="en-US" sz="2400" dirty="0" smtClean="0"/>
              <a:t>? – </a:t>
            </a:r>
            <a:r>
              <a:rPr lang="en-US" sz="2400" dirty="0" smtClean="0">
                <a:solidFill>
                  <a:srgbClr val="FF0000"/>
                </a:solidFill>
              </a:rPr>
              <a:t>1298</a:t>
            </a:r>
          </a:p>
          <a:p>
            <a:pPr marL="0" lvl="1" indent="0">
              <a:buClr>
                <a:schemeClr val="accent5"/>
              </a:buCl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Which school and site had the highest gravimetric soil moisture (g/g), when was it measured,  and what was the value?</a:t>
            </a:r>
          </a:p>
          <a:p>
            <a:pPr marL="342900" lvl="1" indent="-342900">
              <a:buClr>
                <a:schemeClr val="accent5"/>
              </a:buClr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328992" cy="4111787"/>
          </a:xfrm>
        </p:spPr>
        <p:txBody>
          <a:bodyPr>
            <a:normAutofit/>
          </a:bodyPr>
          <a:lstStyle/>
          <a:p>
            <a:r>
              <a:rPr lang="en-US" dirty="0" smtClean="0"/>
              <a:t>How many sites measured Soil Moisture (</a:t>
            </a:r>
            <a:r>
              <a:rPr lang="en-US" dirty="0" smtClean="0"/>
              <a:t>SMAP Block Pattern) </a:t>
            </a:r>
            <a:r>
              <a:rPr lang="en-US" dirty="0" smtClean="0"/>
              <a:t>during the Northern Hemisphere Fall and Winter periods </a:t>
            </a:r>
            <a:r>
              <a:rPr lang="en-US" dirty="0" smtClean="0"/>
              <a:t>(2015-09-01 </a:t>
            </a:r>
            <a:r>
              <a:rPr lang="en-US" dirty="0" smtClean="0"/>
              <a:t>to</a:t>
            </a:r>
            <a:r>
              <a:rPr lang="en-US" dirty="0" smtClean="0"/>
              <a:t> 2016-02-29) – </a:t>
            </a:r>
            <a:r>
              <a:rPr lang="en-US" dirty="0" smtClean="0">
                <a:solidFill>
                  <a:srgbClr val="FF0000"/>
                </a:solidFill>
              </a:rPr>
              <a:t>89 Sites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How many data points were taken</a:t>
            </a:r>
            <a:r>
              <a:rPr lang="en-US" sz="2400" dirty="0" smtClean="0"/>
              <a:t>? – </a:t>
            </a:r>
            <a:r>
              <a:rPr lang="en-US" sz="2400" dirty="0" smtClean="0">
                <a:solidFill>
                  <a:srgbClr val="FF0000"/>
                </a:solidFill>
              </a:rPr>
              <a:t>1298</a:t>
            </a:r>
          </a:p>
          <a:p>
            <a:pPr marL="0" lvl="1" indent="0">
              <a:buClr>
                <a:schemeClr val="accent5"/>
              </a:buCl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r>
              <a:rPr lang="en-US" sz="2400" dirty="0"/>
              <a:t>Which school and site had the highest gravimetric soil moisture (g/g), when was it measured,  and what was the value</a:t>
            </a:r>
            <a:r>
              <a:rPr lang="en-US" sz="2400" dirty="0" smtClean="0"/>
              <a:t>? - </a:t>
            </a:r>
            <a:r>
              <a:rPr lang="en-US" sz="2400" dirty="0" err="1">
                <a:solidFill>
                  <a:srgbClr val="FF0000"/>
                </a:solidFill>
              </a:rPr>
              <a:t>Srednja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skola</a:t>
            </a:r>
            <a:r>
              <a:rPr lang="en-US" sz="2400" dirty="0">
                <a:solidFill>
                  <a:srgbClr val="FF0000"/>
                </a:solidFill>
              </a:rPr>
              <a:t> Vela Luka, 1/15/2016, 0.85 </a:t>
            </a:r>
            <a:r>
              <a:rPr lang="en-US" sz="2400" dirty="0" smtClean="0">
                <a:solidFill>
                  <a:srgbClr val="FF0000"/>
                </a:solidFill>
              </a:rPr>
              <a:t>g/g  (column g)</a:t>
            </a:r>
            <a:endParaRPr lang="en-US" sz="2400" dirty="0">
              <a:solidFill>
                <a:srgbClr val="FF0000"/>
              </a:solidFill>
            </a:endParaRPr>
          </a:p>
          <a:p>
            <a:pPr marL="342900" lvl="1" indent="-342900">
              <a:buClr>
                <a:schemeClr val="accent5"/>
              </a:buClr>
            </a:pPr>
            <a:endParaRPr lang="en-US" sz="2400" dirty="0"/>
          </a:p>
          <a:p>
            <a:pPr marL="342900" lvl="1" indent="-342900">
              <a:buClr>
                <a:schemeClr val="accent5"/>
              </a:buClr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Challenge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98625"/>
            <a:ext cx="8229600" cy="383747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GLOBE Schools in India?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URL a teacher goes to </a:t>
            </a:r>
            <a:r>
              <a:rPr lang="en-US" sz="2200" dirty="0" err="1" smtClean="0"/>
              <a:t>to</a:t>
            </a:r>
            <a:r>
              <a:rPr lang="en-US" sz="2200" dirty="0" smtClean="0"/>
              <a:t> join GLOBE?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URL for where I post bugs and questions about the site?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workshops are currently scheduled in Prague?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Learning Activities are associated with the Aerosol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Who posted to the scientists blog on 5/4/16?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schools received the Atmosphere Science Honor Roll in March, 2016?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418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Challenge - Hints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Community Map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1406 (7/13/2016)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Join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http://www.globe.gov/join/become-a-globe-teacher</a:t>
            </a:r>
            <a:r>
              <a:rPr lang="en-US" dirty="0" smtClean="0"/>
              <a:t>   or </a:t>
            </a:r>
            <a:r>
              <a:rPr lang="en-US" dirty="0" smtClean="0">
                <a:hlinkClick r:id="rId2"/>
              </a:rPr>
              <a:t>/create-a-globe-teacher-account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http://www.globe.gov/support/feedback-forum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Trained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Teacher’s Guide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5 – or maybe 6 if you include the 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Scientists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Julie </a:t>
            </a:r>
            <a:r>
              <a:rPr lang="en-US" dirty="0" err="1" smtClean="0"/>
              <a:t>Malmberg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GLOBE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105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2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8626" cy="2067339"/>
          </a:xfrm>
        </p:spPr>
        <p:txBody>
          <a:bodyPr/>
          <a:lstStyle/>
          <a:p>
            <a:r>
              <a:rPr lang="en-US" dirty="0" smtClean="0"/>
              <a:t>Find someone in another country who has done a protocol you are interested in </a:t>
            </a:r>
            <a:r>
              <a:rPr lang="en-US" b="1" dirty="0" smtClean="0"/>
              <a:t>within the last year.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Find their MyPage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Request to be their 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11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Collaborator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513369"/>
              </p:ext>
            </p:extLst>
          </p:nvPr>
        </p:nvGraphicFramePr>
        <p:xfrm>
          <a:off x="453650" y="1722482"/>
          <a:ext cx="8233150" cy="241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Find Someone to Collaborate With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Community-&gt;Find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 Project Collaborator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from the top Menu. Use the form to find someone who is in a particular country and using the same protocols as you. Select “Add as Friend” and they will receive an email from you.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94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Collaborator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81" y="1740353"/>
            <a:ext cx="83153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1557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07321"/>
            <a:ext cx="7971183" cy="4240213"/>
          </a:xfrm>
        </p:spPr>
        <p:txBody>
          <a:bodyPr/>
          <a:lstStyle/>
          <a:p>
            <a:r>
              <a:rPr lang="en-US" dirty="0" smtClean="0"/>
              <a:t>Go to the Atmosphere forum, join the community and post a comment about doing one of the protocols (clouds, aerosol, ozone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08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52"/>
            <a:ext cx="8229600" cy="874249"/>
          </a:xfrm>
        </p:spPr>
        <p:txBody>
          <a:bodyPr/>
          <a:lstStyle/>
          <a:p>
            <a:r>
              <a:rPr lang="en-US" dirty="0" smtClean="0"/>
              <a:t>Visualization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43"/>
            <a:ext cx="8229600" cy="10221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school reported the coldest solar noon temperature in Poland on 2/16/2014? What was the temperature?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6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04324"/>
              </p:ext>
            </p:extLst>
          </p:nvPr>
        </p:nvGraphicFramePr>
        <p:xfrm>
          <a:off x="326216" y="1717976"/>
          <a:ext cx="8491568" cy="272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Post to a Forum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Go to the forum you are interested in and click “Post a new Thread”, or click “Reply” to an existing thread.  You can also “subscribe” to the forum to receive email anytime someone posts to the forum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Communities are listed under Community-&gt;GLOBE Communities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97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to a Forum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295400"/>
            <a:ext cx="7562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33165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07321"/>
            <a:ext cx="7871792" cy="4240213"/>
          </a:xfrm>
        </p:spPr>
        <p:txBody>
          <a:bodyPr/>
          <a:lstStyle/>
          <a:p>
            <a:r>
              <a:rPr lang="en-US" dirty="0" smtClean="0"/>
              <a:t>Go to the Atmosphere community, join the community and upload a document to the Member </a:t>
            </a:r>
            <a:r>
              <a:rPr lang="en-US" dirty="0" smtClean="0"/>
              <a:t>Documents </a:t>
            </a:r>
            <a:r>
              <a:rPr lang="en-US" dirty="0" smtClean="0"/>
              <a:t>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13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647" y="1540072"/>
            <a:ext cx="6943449" cy="40282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2933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990"/>
            <a:ext cx="8229600" cy="874249"/>
          </a:xfrm>
        </p:spPr>
        <p:txBody>
          <a:bodyPr/>
          <a:lstStyle/>
          <a:p>
            <a:r>
              <a:rPr lang="en-US" dirty="0" smtClean="0"/>
              <a:t>Uploading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1325372"/>
          <a:ext cx="9144000" cy="500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Upload a Document to a community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Go to the community you’d like to upload the document to. (Community-&gt;GLOBE Communities lists all communities). Most Communities have a Documents page – click on it in the left hand nav. Most communities have a “Member Documents” Folder – click on it. Select “Add” from the menu and create a folder, or add a document. Select Browse to find the document, add meta data an “Publish”.  There is a document link created which you can link to if desired.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Upload a Document to your MyPage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Select Your Name-&gt;MyPage.  Select Manage-&gt;Content. Select Documents and Media from the left side menu. This is your personal library. Click Add to add documents/images. Once you upload the document, select Details and Get URL to find the URL to the image you just uploaded.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960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495" y="1868951"/>
            <a:ext cx="4174435" cy="874249"/>
          </a:xfrm>
        </p:spPr>
        <p:txBody>
          <a:bodyPr/>
          <a:lstStyle/>
          <a:p>
            <a:r>
              <a:rPr lang="en-US" dirty="0" smtClean="0"/>
              <a:t>CC/Partner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713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1195" y="1727200"/>
            <a:ext cx="7936396" cy="2467113"/>
          </a:xfrm>
        </p:spPr>
        <p:txBody>
          <a:bodyPr/>
          <a:lstStyle/>
          <a:p>
            <a:r>
              <a:rPr lang="en-US" dirty="0" smtClean="0"/>
              <a:t>Setup a workshop with your choice of protocols in your choice of location. Do not set it to “active”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the friendly URL for the workshop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Make sure you know where to “View Roster” and how to change user’s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86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6970"/>
            <a:ext cx="8229600" cy="244108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If you follow these steps – your teachers will be able to interact with GLOBE flawlessly!</a:t>
            </a:r>
          </a:p>
          <a:p>
            <a:pPr lvl="1"/>
            <a:r>
              <a:rPr lang="en-US" sz="1800" b="1" dirty="0" smtClean="0"/>
              <a:t>1) Create the Workshop</a:t>
            </a:r>
          </a:p>
          <a:p>
            <a:pPr lvl="1"/>
            <a:r>
              <a:rPr lang="en-US" sz="1800" b="1" dirty="0" smtClean="0"/>
              <a:t>2) Assign the trainers for the workshop</a:t>
            </a:r>
          </a:p>
          <a:p>
            <a:pPr lvl="1"/>
            <a:r>
              <a:rPr lang="en-US" sz="1800" b="1" dirty="0" smtClean="0"/>
              <a:t>3) Make the workshop Active</a:t>
            </a:r>
          </a:p>
          <a:p>
            <a:pPr lvl="1"/>
            <a:r>
              <a:rPr lang="en-US" sz="1800" b="1" dirty="0" smtClean="0"/>
              <a:t>4) Accept people into the workshop</a:t>
            </a:r>
          </a:p>
          <a:p>
            <a:pPr lvl="1"/>
            <a:r>
              <a:rPr lang="en-US" sz="1800" b="1" dirty="0" smtClean="0"/>
              <a:t>5) Change people’s status as they complete the workshop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022518"/>
              </p:ext>
            </p:extLst>
          </p:nvPr>
        </p:nvGraphicFramePr>
        <p:xfrm>
          <a:off x="533164" y="1568953"/>
          <a:ext cx="7179602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Create Workshops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Go to Manage-&gt; Workshop Administration. Select “Create New Workshop”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988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78" y="707118"/>
            <a:ext cx="69215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935617"/>
            <a:ext cx="7734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08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MyPage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81438" y="1717260"/>
            <a:ext cx="7946335" cy="4240213"/>
          </a:xfrm>
        </p:spPr>
        <p:txBody>
          <a:bodyPr/>
          <a:lstStyle/>
          <a:p>
            <a:r>
              <a:rPr lang="en-US" dirty="0" smtClean="0"/>
              <a:t>Update information about yourself</a:t>
            </a:r>
          </a:p>
          <a:p>
            <a:r>
              <a:rPr lang="en-US" dirty="0" smtClean="0"/>
              <a:t>Update the number of students you teach</a:t>
            </a:r>
          </a:p>
          <a:p>
            <a:r>
              <a:rPr lang="en-US" dirty="0" smtClean="0"/>
              <a:t>Update which protocols you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14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43"/>
            <a:ext cx="8229600" cy="10221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school reported the coldest solar noon temperature in Poland on 2/16/2014? What was the temperature?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151" y="2052259"/>
            <a:ext cx="834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If you did solar noon dailies -</a:t>
            </a:r>
            <a:r>
              <a:rPr lang="en-US" b="1" dirty="0"/>
              <a:t> Gymnasium No 1, daily average -1C, minimum daily, -5C</a:t>
            </a:r>
          </a:p>
          <a:p>
            <a:pPr>
              <a:buNone/>
            </a:pPr>
            <a:r>
              <a:rPr lang="en-US" dirty="0"/>
              <a:t>If you did minimum - </a:t>
            </a:r>
            <a:r>
              <a:rPr lang="en-US" b="1" dirty="0" err="1"/>
              <a:t>Gimnazium</a:t>
            </a:r>
            <a:r>
              <a:rPr lang="en-US" b="1" dirty="0"/>
              <a:t> por. </a:t>
            </a:r>
            <a:r>
              <a:rPr lang="en-US" b="1" dirty="0" err="1"/>
              <a:t>J.Czumy</a:t>
            </a:r>
            <a:r>
              <a:rPr lang="en-US" b="1" dirty="0"/>
              <a:t> in </a:t>
            </a:r>
            <a:r>
              <a:rPr lang="en-US" b="1" dirty="0" err="1"/>
              <a:t>Celestynów</a:t>
            </a:r>
            <a:r>
              <a:rPr lang="en-US" b="1" dirty="0"/>
              <a:t> -6C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97252"/>
            <a:ext cx="8229600" cy="874249"/>
          </a:xfrm>
        </p:spPr>
        <p:txBody>
          <a:bodyPr/>
          <a:lstStyle/>
          <a:p>
            <a:r>
              <a:rPr lang="en-US" dirty="0" smtClean="0"/>
              <a:t>Visualization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2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MyPage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27200"/>
          <a:ext cx="8229600" cy="416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Change the content on their MyPage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Click on the first link on the drop down arrow on the top right of the page (Goto-&gt;MyPage). Look for and click on the small pencil icon in the middle column of the page. You will see a form which you can input information into.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Input the number of students they directly support (for GLOBE metrics)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Click on “Go to” and select “MyPage”. On the right side of the page, select the “Edit” button next to “Number of my students using GLOBE this year”.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Input which protocols and learning activities they use (for GLOBE metrics, and to let other teachers know what is useful)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Click on Your Name and select “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MPage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”. On the right side of the page, select the Tab “Protocols and Activities Used”. Click on “Edit” to select which you use.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98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392912"/>
            <a:ext cx="8229600" cy="874249"/>
          </a:xfrm>
        </p:spPr>
        <p:txBody>
          <a:bodyPr/>
          <a:lstStyle/>
          <a:p>
            <a:r>
              <a:rPr lang="en-US" dirty="0" smtClean="0"/>
              <a:t>Updating your MyPage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510" y="2500500"/>
            <a:ext cx="3467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7/19/2016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76" y="1061261"/>
            <a:ext cx="3528629" cy="14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9" y="2727373"/>
            <a:ext cx="5112686" cy="184855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8430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News/Events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51013" y="1858168"/>
            <a:ext cx="7886700" cy="4240213"/>
          </a:xfrm>
        </p:spPr>
        <p:txBody>
          <a:bodyPr/>
          <a:lstStyle/>
          <a:p>
            <a:r>
              <a:rPr lang="en-US" dirty="0" smtClean="0"/>
              <a:t>Go to your </a:t>
            </a:r>
            <a:r>
              <a:rPr lang="en-US" dirty="0" smtClean="0"/>
              <a:t>partner/Country </a:t>
            </a:r>
            <a:r>
              <a:rPr lang="en-US" dirty="0" smtClean="0"/>
              <a:t>page and add a news article about your being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434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News/Events to your partner/country page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27200"/>
          <a:ext cx="8229600" cy="304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Cheat</a:t>
                      </a:r>
                      <a:r>
                        <a:rPr lang="en-US" sz="2000" baseline="0" dirty="0" smtClean="0"/>
                        <a:t> sheet help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Post a News or Event Article on their 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Goto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&gt;Partner page name. Select Manage-&gt;Site Administration-&gt;Content from the drop down menu on the top right.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Select CMS News or CMS Events from the left hand navigation. Click Add News or Add Events. Enter required fields and click “Publish”.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94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071"/>
            <a:ext cx="8229600" cy="874249"/>
          </a:xfrm>
        </p:spPr>
        <p:txBody>
          <a:bodyPr/>
          <a:lstStyle/>
          <a:p>
            <a:r>
              <a:rPr lang="en-US" dirty="0" smtClean="0"/>
              <a:t>Adding News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240117"/>
            <a:ext cx="8229600" cy="42402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your country/partner page, select Manage and go to Content</a:t>
            </a:r>
          </a:p>
          <a:p>
            <a:pPr lvl="1"/>
            <a:r>
              <a:rPr lang="en-US" sz="1600" dirty="0" smtClean="0"/>
              <a:t>This is only available when you are on your country (or school) pages</a:t>
            </a:r>
          </a:p>
          <a:p>
            <a:r>
              <a:rPr lang="en-US" sz="2000" dirty="0" smtClean="0"/>
              <a:t>On the left menu you will see options to Add News (CMS News), Add Events, (CMS Events) and upload Documents and Media</a:t>
            </a:r>
          </a:p>
          <a:p>
            <a:pPr lvl="1"/>
            <a:r>
              <a:rPr lang="en-US" dirty="0" smtClean="0"/>
              <a:t>Documents and Media can be linked to from your web content, news or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7/19/2016</a:t>
            </a:fld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" y="3550920"/>
            <a:ext cx="4076700" cy="201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470" y="3150870"/>
            <a:ext cx="3086100" cy="4152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405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Add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321"/>
            <a:ext cx="4693920" cy="4785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 CMS News, and “Add News”</a:t>
            </a:r>
          </a:p>
          <a:p>
            <a:r>
              <a:rPr lang="en-US" dirty="0" smtClean="0"/>
              <a:t>Fill in required fields</a:t>
            </a:r>
          </a:p>
          <a:p>
            <a:pPr lvl="1"/>
            <a:r>
              <a:rPr lang="en-US" dirty="0" smtClean="0"/>
              <a:t>Filename (Title)</a:t>
            </a:r>
          </a:p>
          <a:p>
            <a:pPr lvl="1"/>
            <a:r>
              <a:rPr lang="en-US" dirty="0" smtClean="0"/>
              <a:t>News Title</a:t>
            </a:r>
          </a:p>
          <a:p>
            <a:pPr lvl="1"/>
            <a:r>
              <a:rPr lang="en-US" dirty="0" smtClean="0"/>
              <a:t>Short and Long descriptions</a:t>
            </a:r>
          </a:p>
          <a:p>
            <a:pPr lvl="1"/>
            <a:r>
              <a:rPr lang="en-US" dirty="0" smtClean="0"/>
              <a:t>Full text (Content)</a:t>
            </a:r>
          </a:p>
          <a:p>
            <a:pPr lvl="1"/>
            <a:r>
              <a:rPr lang="en-US" dirty="0" smtClean="0"/>
              <a:t>Optional metadata</a:t>
            </a:r>
          </a:p>
          <a:p>
            <a:pPr lvl="1"/>
            <a:r>
              <a:rPr lang="en-US" dirty="0" smtClean="0"/>
              <a:t>Upload images/videos</a:t>
            </a:r>
          </a:p>
          <a:p>
            <a:r>
              <a:rPr lang="en-US" dirty="0" smtClean="0"/>
              <a:t>Click Save and Publish, or schedule the article to be live on specific dates</a:t>
            </a:r>
          </a:p>
          <a:p>
            <a:r>
              <a:rPr lang="en-US" dirty="0" smtClean="0"/>
              <a:t>News will appear on your country/partner page</a:t>
            </a:r>
          </a:p>
          <a:p>
            <a:r>
              <a:rPr lang="en-US" dirty="0" smtClean="0"/>
              <a:t>You can go back and edit or add translations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0"/>
            <a:ext cx="4676775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015" y="2113280"/>
            <a:ext cx="3956050" cy="741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921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209" y="1401812"/>
            <a:ext cx="3160643" cy="87424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5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52"/>
            <a:ext cx="8229600" cy="874249"/>
          </a:xfrm>
        </p:spPr>
        <p:txBody>
          <a:bodyPr/>
          <a:lstStyle/>
          <a:p>
            <a:r>
              <a:rPr lang="en-US" dirty="0"/>
              <a:t>Visualization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43"/>
            <a:ext cx="8229600" cy="10221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school reported the coldest solar noon temperature in Poland on 2/16/2014? What was the temperature?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151" y="2052259"/>
            <a:ext cx="834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If you did solar noon dailies -</a:t>
            </a:r>
            <a:r>
              <a:rPr lang="en-US" b="1" dirty="0"/>
              <a:t> Gymnasium No 1, daily average -1C, minimum daily, -5C</a:t>
            </a:r>
          </a:p>
          <a:p>
            <a:pPr>
              <a:buNone/>
            </a:pPr>
            <a:r>
              <a:rPr lang="en-US" dirty="0"/>
              <a:t>If you did minimum - </a:t>
            </a:r>
            <a:r>
              <a:rPr lang="en-US" b="1" dirty="0" err="1"/>
              <a:t>Gimnazium</a:t>
            </a:r>
            <a:r>
              <a:rPr lang="en-US" b="1" dirty="0"/>
              <a:t> por. </a:t>
            </a:r>
            <a:r>
              <a:rPr lang="en-US" b="1" dirty="0" err="1"/>
              <a:t>J.Czumy</a:t>
            </a:r>
            <a:r>
              <a:rPr lang="en-US" b="1" dirty="0"/>
              <a:t> in </a:t>
            </a:r>
            <a:r>
              <a:rPr lang="en-US" b="1" dirty="0" err="1"/>
              <a:t>Celestynów</a:t>
            </a:r>
            <a:r>
              <a:rPr lang="en-US" b="1" dirty="0"/>
              <a:t> -6C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68263"/>
            <a:ext cx="8229600" cy="102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was the temperature for the one school which reported data in Argentina on that date?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00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52"/>
            <a:ext cx="8229600" cy="874249"/>
          </a:xfrm>
        </p:spPr>
        <p:txBody>
          <a:bodyPr/>
          <a:lstStyle/>
          <a:p>
            <a:r>
              <a:rPr lang="en-US" dirty="0"/>
              <a:t>Visualization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43"/>
            <a:ext cx="8229600" cy="10221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school reported the coldest solar noon temperature in Poland on 2/16/2014? What was the temperature?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151" y="2052259"/>
            <a:ext cx="834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If you did solar noon dailies -</a:t>
            </a:r>
            <a:r>
              <a:rPr lang="en-US" b="1" dirty="0"/>
              <a:t> Gymnasium No 1, daily average -1C, minimum daily, -5C</a:t>
            </a:r>
          </a:p>
          <a:p>
            <a:pPr>
              <a:buNone/>
            </a:pPr>
            <a:r>
              <a:rPr lang="en-US" dirty="0"/>
              <a:t>If you did minimum - </a:t>
            </a:r>
            <a:r>
              <a:rPr lang="en-US" b="1" dirty="0" err="1"/>
              <a:t>Gimnazium</a:t>
            </a:r>
            <a:r>
              <a:rPr lang="en-US" b="1" dirty="0"/>
              <a:t> por. </a:t>
            </a:r>
            <a:r>
              <a:rPr lang="en-US" b="1" dirty="0" err="1"/>
              <a:t>J.Czumy</a:t>
            </a:r>
            <a:r>
              <a:rPr lang="en-US" b="1" dirty="0"/>
              <a:t> in </a:t>
            </a:r>
            <a:r>
              <a:rPr lang="en-US" b="1" dirty="0" err="1"/>
              <a:t>Celestynów</a:t>
            </a:r>
            <a:r>
              <a:rPr lang="en-US" b="1" dirty="0"/>
              <a:t> -6C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68263"/>
            <a:ext cx="8229600" cy="102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was the temperature for the one school which reported data in Argentina on that date?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01151" y="3531439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21.7 C</a:t>
            </a:r>
          </a:p>
        </p:txBody>
      </p:sp>
    </p:spTree>
    <p:extLst>
      <p:ext uri="{BB962C8B-B14F-4D97-AF65-F5344CB8AC3E}">
        <p14:creationId xmlns:p14="http://schemas.microsoft.com/office/powerpoint/2010/main" val="3283449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52"/>
            <a:ext cx="8229600" cy="874249"/>
          </a:xfrm>
        </p:spPr>
        <p:txBody>
          <a:bodyPr/>
          <a:lstStyle/>
          <a:p>
            <a:r>
              <a:rPr lang="en-US" dirty="0"/>
              <a:t>Visualization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43"/>
            <a:ext cx="8229600" cy="10221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school reported the coldest solar noon temperature in Poland on 2/16/2014? What was the temperature?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151" y="2052259"/>
            <a:ext cx="834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If you did solar noon dailies -</a:t>
            </a:r>
            <a:r>
              <a:rPr lang="en-US" b="1" dirty="0"/>
              <a:t> Gymnasium No 1, daily average -1C, minimum daily, -5C</a:t>
            </a:r>
          </a:p>
          <a:p>
            <a:pPr>
              <a:buNone/>
            </a:pPr>
            <a:r>
              <a:rPr lang="en-US" dirty="0"/>
              <a:t>If you did minimum - </a:t>
            </a:r>
            <a:r>
              <a:rPr lang="en-US" b="1" dirty="0" err="1"/>
              <a:t>Gimnazium</a:t>
            </a:r>
            <a:r>
              <a:rPr lang="en-US" b="1" dirty="0"/>
              <a:t> por. </a:t>
            </a:r>
            <a:r>
              <a:rPr lang="en-US" b="1" dirty="0" err="1"/>
              <a:t>J.Czumy</a:t>
            </a:r>
            <a:r>
              <a:rPr lang="en-US" b="1" dirty="0"/>
              <a:t> in </a:t>
            </a:r>
            <a:r>
              <a:rPr lang="en-US" b="1" dirty="0" err="1"/>
              <a:t>Celestynów</a:t>
            </a:r>
            <a:r>
              <a:rPr lang="en-US" b="1" dirty="0"/>
              <a:t> -6C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68263"/>
            <a:ext cx="8229600" cy="102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was the temperature for the one school which reported data in Argentina on that date?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01151" y="3531439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21.7 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060105"/>
            <a:ext cx="8229600" cy="1600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sz="2600" dirty="0"/>
              <a:t>What do you see happening?</a:t>
            </a:r>
          </a:p>
          <a:p>
            <a:pPr lvl="1"/>
            <a:r>
              <a:rPr lang="en-US" sz="2600" dirty="0"/>
              <a:t>Why does it happen</a:t>
            </a:r>
          </a:p>
          <a:p>
            <a:pPr lvl="1"/>
            <a:r>
              <a:rPr lang="en-US" sz="2600" dirty="0"/>
              <a:t>Try checking and un-checking the “Auto Y-Axis” button to see what happens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606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52"/>
            <a:ext cx="8229600" cy="874249"/>
          </a:xfrm>
        </p:spPr>
        <p:txBody>
          <a:bodyPr/>
          <a:lstStyle/>
          <a:p>
            <a:r>
              <a:rPr lang="en-US" dirty="0"/>
              <a:t>Visualization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43"/>
            <a:ext cx="8229600" cy="10221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school reported the coldest solar noon temperature in Poland on 2/16/2014? What was the temperature?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151" y="2052259"/>
            <a:ext cx="834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If you did solar noon dailies -</a:t>
            </a:r>
            <a:r>
              <a:rPr lang="en-US" b="1" dirty="0"/>
              <a:t> Gymnasium No 1, daily average -1C, minimum daily, -5C</a:t>
            </a:r>
          </a:p>
          <a:p>
            <a:pPr>
              <a:buNone/>
            </a:pPr>
            <a:r>
              <a:rPr lang="en-US" dirty="0"/>
              <a:t>If you did minimum - </a:t>
            </a:r>
            <a:r>
              <a:rPr lang="en-US" b="1" dirty="0" err="1"/>
              <a:t>Gimnazium</a:t>
            </a:r>
            <a:r>
              <a:rPr lang="en-US" b="1" dirty="0"/>
              <a:t> por. </a:t>
            </a:r>
            <a:r>
              <a:rPr lang="en-US" b="1" dirty="0" err="1"/>
              <a:t>J.Czumy</a:t>
            </a:r>
            <a:r>
              <a:rPr lang="en-US" b="1" dirty="0"/>
              <a:t> in </a:t>
            </a:r>
            <a:r>
              <a:rPr lang="en-US" b="1" dirty="0" err="1"/>
              <a:t>Celestynów</a:t>
            </a:r>
            <a:r>
              <a:rPr lang="en-US" b="1" dirty="0"/>
              <a:t> -6C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68263"/>
            <a:ext cx="8229600" cy="102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What was the temperature for the one school which reported data in Argentina on that date?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01151" y="3531439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21.7 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060105"/>
            <a:ext cx="8229600" cy="1600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sz="2600" dirty="0"/>
              <a:t>What do you see happening?</a:t>
            </a:r>
          </a:p>
          <a:p>
            <a:pPr lvl="1"/>
            <a:r>
              <a:rPr lang="en-US" sz="2600" dirty="0"/>
              <a:t>Why does it happen</a:t>
            </a:r>
          </a:p>
          <a:p>
            <a:pPr lvl="1"/>
            <a:r>
              <a:rPr lang="en-US" sz="2600" dirty="0"/>
              <a:t>Try checking and un-checking the “Auto Y-Axis” button to see what happens</a:t>
            </a: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01151" y="5381229"/>
            <a:ext cx="803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The temperature cycles are shifted relative to each other…because they are in the north/south latitudes</a:t>
            </a:r>
          </a:p>
        </p:txBody>
      </p:sp>
    </p:spTree>
    <p:extLst>
      <p:ext uri="{BB962C8B-B14F-4D97-AF65-F5344CB8AC3E}">
        <p14:creationId xmlns:p14="http://schemas.microsoft.com/office/powerpoint/2010/main" val="1105013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2549251"/>
          </a:xfrm>
        </p:spPr>
        <p:txBody>
          <a:bodyPr>
            <a:normAutofit/>
          </a:bodyPr>
          <a:lstStyle/>
          <a:p>
            <a:r>
              <a:rPr lang="en-US" dirty="0" smtClean="0"/>
              <a:t>How many sites measured Soil Moisture (</a:t>
            </a:r>
            <a:r>
              <a:rPr lang="en-US" dirty="0" smtClean="0"/>
              <a:t>SMAP Block Pattern) </a:t>
            </a:r>
            <a:r>
              <a:rPr lang="en-US" dirty="0" smtClean="0"/>
              <a:t>during the Northern Hemisphere Fall and Winter periods </a:t>
            </a:r>
            <a:r>
              <a:rPr lang="en-US" dirty="0" smtClean="0"/>
              <a:t>(2015-09-01 </a:t>
            </a:r>
            <a:r>
              <a:rPr lang="en-US" dirty="0" smtClean="0"/>
              <a:t>to</a:t>
            </a:r>
            <a:r>
              <a:rPr lang="en-US" dirty="0" smtClean="0"/>
              <a:t> 2016-02-29)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117"/>
            <a:ext cx="8229600" cy="2549251"/>
          </a:xfrm>
        </p:spPr>
        <p:txBody>
          <a:bodyPr>
            <a:normAutofit/>
          </a:bodyPr>
          <a:lstStyle/>
          <a:p>
            <a:r>
              <a:rPr lang="en-US" dirty="0" smtClean="0"/>
              <a:t>How many sites measured Soil Moisture (</a:t>
            </a:r>
            <a:r>
              <a:rPr lang="en-US" dirty="0" smtClean="0"/>
              <a:t>SMAP Block Pattern) </a:t>
            </a:r>
            <a:r>
              <a:rPr lang="en-US" dirty="0" smtClean="0"/>
              <a:t>during the Northern Hemisphere Fall and Winter periods </a:t>
            </a:r>
            <a:r>
              <a:rPr lang="en-US" dirty="0" smtClean="0"/>
              <a:t>(2015-09-01 </a:t>
            </a:r>
            <a:r>
              <a:rPr lang="en-US" dirty="0" smtClean="0"/>
              <a:t>to</a:t>
            </a:r>
            <a:r>
              <a:rPr lang="en-US" dirty="0" smtClean="0"/>
              <a:t> 2016-02-29) – </a:t>
            </a:r>
            <a:r>
              <a:rPr lang="en-US" dirty="0" smtClean="0">
                <a:solidFill>
                  <a:srgbClr val="FF0000"/>
                </a:solidFill>
              </a:rPr>
              <a:t>89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2371</TotalTime>
  <Words>1828</Words>
  <Application>Microsoft Office PowerPoint</Application>
  <PresentationFormat>On-screen Show (4:3)</PresentationFormat>
  <Paragraphs>201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Times New Roman</vt:lpstr>
      <vt:lpstr>GLOBE Master PPT2015</vt:lpstr>
      <vt:lpstr>GLOBE Website Challenge</vt:lpstr>
      <vt:lpstr>Visualization Challenge</vt:lpstr>
      <vt:lpstr>Visualization Challenge</vt:lpstr>
      <vt:lpstr>Visualization Challenge</vt:lpstr>
      <vt:lpstr>Visualization Challenge</vt:lpstr>
      <vt:lpstr>Visualization Challenge</vt:lpstr>
      <vt:lpstr>Visualization Challenge</vt:lpstr>
      <vt:lpstr>ADAT Challenge</vt:lpstr>
      <vt:lpstr>ADAT Challenge</vt:lpstr>
      <vt:lpstr>ADAT Challenge</vt:lpstr>
      <vt:lpstr>ADAT Challenge</vt:lpstr>
      <vt:lpstr>ADAT Challenge</vt:lpstr>
      <vt:lpstr>ADAT Challenge</vt:lpstr>
      <vt:lpstr>Navigation Challenge</vt:lpstr>
      <vt:lpstr>Navigation Challenge - Hints</vt:lpstr>
      <vt:lpstr>Collaboration Search</vt:lpstr>
      <vt:lpstr>Project Collaborator</vt:lpstr>
      <vt:lpstr>Project Collaborator</vt:lpstr>
      <vt:lpstr>Posting to a Forum</vt:lpstr>
      <vt:lpstr>Posting to a Forum</vt:lpstr>
      <vt:lpstr>Posting to a Forum</vt:lpstr>
      <vt:lpstr>Uploading a Document</vt:lpstr>
      <vt:lpstr>Uploading a Document</vt:lpstr>
      <vt:lpstr>Uploading a Document</vt:lpstr>
      <vt:lpstr>CC/Partner Topics</vt:lpstr>
      <vt:lpstr>Create a Workshop</vt:lpstr>
      <vt:lpstr>Create a Workshop</vt:lpstr>
      <vt:lpstr>PowerPoint Presentation</vt:lpstr>
      <vt:lpstr>Update your MyPage</vt:lpstr>
      <vt:lpstr>Update Your MyPage</vt:lpstr>
      <vt:lpstr>Updating your MyPage</vt:lpstr>
      <vt:lpstr>Adding News/Events</vt:lpstr>
      <vt:lpstr>Add News/Events to your partner/country page</vt:lpstr>
      <vt:lpstr>Adding News and Events</vt:lpstr>
      <vt:lpstr>Example – Add News</vt:lpstr>
      <vt:lpstr>Questions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cornlew</cp:lastModifiedBy>
  <cp:revision>270</cp:revision>
  <dcterms:created xsi:type="dcterms:W3CDTF">2014-05-03T06:05:32Z</dcterms:created>
  <dcterms:modified xsi:type="dcterms:W3CDTF">2016-07-19T15:57:56Z</dcterms:modified>
</cp:coreProperties>
</file>