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ppt/notesSlides/notesSlide11.xml" ContentType="application/vnd.openxmlformats-officedocument.presentationml.notesSlide+xml"/>
  <Override PartName="/docProps/core.xml" ContentType="application/vnd.openxmlformats-package.core-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Override PartName="/docProps/app.xml" ContentType="application/vnd.openxmlformats-officedocument.extended-properties+xml"/>
  <Override PartName="/ppt/slides/slide12.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
  </p:notesMasterIdLst>
  <p:sldIdLst>
    <p:sldId id="256" r:id="rId2"/>
    <p:sldId id="280" r:id="rId3"/>
    <p:sldId id="306" r:id="rId4"/>
    <p:sldId id="316" r:id="rId5"/>
    <p:sldId id="311" r:id="rId6"/>
    <p:sldId id="307" r:id="rId7"/>
    <p:sldId id="310" r:id="rId8"/>
    <p:sldId id="313" r:id="rId9"/>
    <p:sldId id="314" r:id="rId10"/>
    <p:sldId id="317" r:id="rId11"/>
    <p:sldId id="279" r:id="rId12"/>
    <p:sldId id="308" r:id="rId13"/>
    <p:sldId id="305" r:id="rId14"/>
    <p:sldId id="31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FF9600"/>
    <a:srgbClr val="FFE103"/>
    <a:srgbClr val="FFFFFF"/>
    <a:srgbClr val="FFFC00"/>
    <a:srgbClr val="FFFD78"/>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34722"/>
    <p:restoredTop sz="93669" autoAdjust="0"/>
  </p:normalViewPr>
  <p:slideViewPr>
    <p:cSldViewPr snapToGrid="0" snapToObjects="1">
      <p:cViewPr>
        <p:scale>
          <a:sx n="150" d="100"/>
          <a:sy n="150" d="100"/>
        </p:scale>
        <p:origin x="-928" y="17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82935C-FE59-224B-B194-90DB580C904E}" type="datetimeFigureOut">
              <a:rPr lang="en-US" smtClean="0"/>
              <a:pPr/>
              <a:t>7/18/16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20199F-4C43-2B48-BC24-E60C41DFB19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19619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54202803"/>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Provides guidance throughout the project, including monitoring the vertical integration.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Help direct the project and connect the project to other initiatives that will promote successful scaling and sustainability</a:t>
            </a:r>
            <a:r>
              <a:rPr lang="en-US" dirty="0" smtClean="0">
                <a:effectLst/>
              </a:rPr>
              <a:t> </a:t>
            </a:r>
            <a:endParaRPr lang="en-US" sz="1200" kern="1200" dirty="0" smtClean="0">
              <a:solidFill>
                <a:schemeClr val="tx1"/>
              </a:solidFill>
              <a:effectLst/>
              <a:latin typeface="+mn-lt"/>
              <a:ea typeface="+mn-ea"/>
              <a:cs typeface="+mn-cs"/>
            </a:endParaRPr>
          </a:p>
          <a:p>
            <a:endParaRPr lang="en-US" dirty="0" smtClean="0"/>
          </a:p>
          <a:p>
            <a:r>
              <a:rPr lang="en-US" sz="1200" kern="1200" dirty="0" smtClean="0">
                <a:solidFill>
                  <a:schemeClr val="tx1"/>
                </a:solidFill>
                <a:effectLst/>
                <a:latin typeface="+mn-lt"/>
                <a:ea typeface="+mn-ea"/>
                <a:cs typeface="+mn-cs"/>
              </a:rPr>
              <a:t>Advisors have been identified for their content knowledge, experiences and understanding of target audiences, their vision, and their connections with other initiatives. </a:t>
            </a:r>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13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78777387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en-US">
              <a:latin typeface="Times New Roman" charset="0"/>
            </a:endParaRPr>
          </a:p>
        </p:txBody>
      </p:sp>
      <p:sp>
        <p:nvSpPr>
          <p:cNvPr id="49156" name="Slide Number Placeholder 3"/>
          <p:cNvSpPr>
            <a:spLocks noGrp="1"/>
          </p:cNvSpPr>
          <p:nvPr>
            <p:ph type="sldNum" sz="quarter" idx="5"/>
          </p:nvPr>
        </p:nvSpPr>
        <p:spPr>
          <a:noFill/>
        </p:spPr>
        <p:txBody>
          <a:bodyPr/>
          <a:lstStyle/>
          <a:p>
            <a:fld id="{1E90C8C4-8814-6043-8DF1-6B286EE289D3}" type="slidenum">
              <a:rPr lang="en-US" smtClean="0">
                <a:latin typeface="Times New Roman" charset="0"/>
              </a:rPr>
              <a:pPr/>
              <a:t>14</a:t>
            </a:fld>
            <a:endParaRPr lang="en-US" smtClean="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Improve STEM Instruction</a:t>
            </a:r>
            <a:r>
              <a:rPr lang="en-US" sz="1200" kern="1200" dirty="0" smtClean="0">
                <a:solidFill>
                  <a:schemeClr val="tx1"/>
                </a:solidFill>
                <a:effectLst/>
                <a:latin typeface="+mn-lt"/>
                <a:ea typeface="+mn-ea"/>
                <a:cs typeface="+mn-cs"/>
              </a:rPr>
              <a:t> by creating developmentally appropriate vertically-integrated K-12 materials and activities which link NASA and GLOBE learning materials, supported by high quality professional development and ongoing support, engaging teachers from all grades (elementary, middle and high school) to work together in both program implementation and continuous improvement.</a:t>
            </a:r>
          </a:p>
          <a:p>
            <a:pPr lvl="0"/>
            <a:r>
              <a:rPr lang="en-US" sz="1200" b="1" kern="1200" dirty="0" smtClean="0">
                <a:solidFill>
                  <a:schemeClr val="tx1"/>
                </a:solidFill>
                <a:effectLst/>
                <a:latin typeface="+mn-lt"/>
                <a:ea typeface="+mn-ea"/>
                <a:cs typeface="+mn-cs"/>
              </a:rPr>
              <a:t>Increase and Sustain Youth and Public Engagement in STEM</a:t>
            </a:r>
            <a:r>
              <a:rPr lang="en-US" sz="1200" kern="1200" dirty="0" smtClean="0">
                <a:solidFill>
                  <a:schemeClr val="tx1"/>
                </a:solidFill>
                <a:effectLst/>
                <a:latin typeface="+mn-lt"/>
                <a:ea typeface="+mn-ea"/>
                <a:cs typeface="+mn-cs"/>
              </a:rPr>
              <a:t> through project activities and engagement of citizen scientists through GLOBE’s new citizen science initiative.</a:t>
            </a:r>
          </a:p>
          <a:p>
            <a:pPr lvl="0"/>
            <a:r>
              <a:rPr lang="en-US" sz="1200" b="1" kern="1200" dirty="0" smtClean="0">
                <a:solidFill>
                  <a:schemeClr val="tx1"/>
                </a:solidFill>
                <a:effectLst/>
                <a:latin typeface="+mn-lt"/>
                <a:ea typeface="+mn-ea"/>
                <a:cs typeface="+mn-cs"/>
              </a:rPr>
              <a:t>Enhance STEM Experience for Undergraduate Students</a:t>
            </a:r>
            <a:r>
              <a:rPr lang="en-US" sz="1200" kern="1200" dirty="0" smtClean="0">
                <a:solidFill>
                  <a:schemeClr val="tx1"/>
                </a:solidFill>
                <a:effectLst/>
                <a:latin typeface="+mn-lt"/>
                <a:ea typeface="+mn-ea"/>
                <a:cs typeface="+mn-cs"/>
              </a:rPr>
              <a:t>, through service learning for pre-service teachers and engineering challenges.</a:t>
            </a:r>
          </a:p>
          <a:p>
            <a:pPr lvl="0"/>
            <a:r>
              <a:rPr lang="en-US" sz="1200" b="1" kern="1200" dirty="0" smtClean="0">
                <a:solidFill>
                  <a:schemeClr val="tx1"/>
                </a:solidFill>
                <a:effectLst/>
                <a:latin typeface="+mn-lt"/>
                <a:ea typeface="+mn-ea"/>
                <a:cs typeface="+mn-cs"/>
              </a:rPr>
              <a:t>Better Serve Groups Historically Underrepresented in STEM</a:t>
            </a:r>
            <a:r>
              <a:rPr lang="en-US" sz="1200" kern="1200" dirty="0" smtClean="0">
                <a:solidFill>
                  <a:schemeClr val="tx1"/>
                </a:solidFill>
                <a:effectLst/>
                <a:latin typeface="+mn-lt"/>
                <a:ea typeface="+mn-ea"/>
                <a:cs typeface="+mn-cs"/>
              </a:rPr>
              <a:t> through serving high-need school districts (Providence, RI, Toledo, OH, Nashville, TN, Oakland, CA) and engagement of Historically Black Colleges and Universities, Tennessee State University.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2618332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Improve STEM Instruction</a:t>
            </a:r>
            <a:r>
              <a:rPr lang="en-US" sz="1200" kern="1200" dirty="0" smtClean="0">
                <a:solidFill>
                  <a:schemeClr val="tx1"/>
                </a:solidFill>
                <a:effectLst/>
                <a:latin typeface="+mn-lt"/>
                <a:ea typeface="+mn-ea"/>
                <a:cs typeface="+mn-cs"/>
              </a:rPr>
              <a:t> by creating developmentally appropriate vertically-integrated K-12 materials and activities which link NASA and GLOBE learning materials, supported by high quality professional development and ongoing support, engaging teachers from all grades (elementary, middle and high school) to work together in both program implementation and continuous improvement.</a:t>
            </a:r>
          </a:p>
          <a:p>
            <a:pPr lvl="0"/>
            <a:r>
              <a:rPr lang="en-US" sz="1200" b="1" kern="1200" dirty="0" smtClean="0">
                <a:solidFill>
                  <a:schemeClr val="tx1"/>
                </a:solidFill>
                <a:effectLst/>
                <a:latin typeface="+mn-lt"/>
                <a:ea typeface="+mn-ea"/>
                <a:cs typeface="+mn-cs"/>
              </a:rPr>
              <a:t>Increase and Sustain Youth and Public Engagement in STEM</a:t>
            </a:r>
            <a:r>
              <a:rPr lang="en-US" sz="1200" kern="1200" dirty="0" smtClean="0">
                <a:solidFill>
                  <a:schemeClr val="tx1"/>
                </a:solidFill>
                <a:effectLst/>
                <a:latin typeface="+mn-lt"/>
                <a:ea typeface="+mn-ea"/>
                <a:cs typeface="+mn-cs"/>
              </a:rPr>
              <a:t> through project activities and engagement of citizen scientists through GLOBE’s new citizen science initiative.</a:t>
            </a:r>
          </a:p>
          <a:p>
            <a:pPr lvl="0"/>
            <a:r>
              <a:rPr lang="en-US" sz="1200" b="1" kern="1200" dirty="0" smtClean="0">
                <a:solidFill>
                  <a:schemeClr val="tx1"/>
                </a:solidFill>
                <a:effectLst/>
                <a:latin typeface="+mn-lt"/>
                <a:ea typeface="+mn-ea"/>
                <a:cs typeface="+mn-cs"/>
              </a:rPr>
              <a:t>Enhance STEM Experience for Undergraduate Students</a:t>
            </a:r>
            <a:r>
              <a:rPr lang="en-US" sz="1200" kern="1200" dirty="0" smtClean="0">
                <a:solidFill>
                  <a:schemeClr val="tx1"/>
                </a:solidFill>
                <a:effectLst/>
                <a:latin typeface="+mn-lt"/>
                <a:ea typeface="+mn-ea"/>
                <a:cs typeface="+mn-cs"/>
              </a:rPr>
              <a:t>, through service learning for pre-service teachers and engineering challenges.</a:t>
            </a:r>
          </a:p>
          <a:p>
            <a:pPr lvl="0"/>
            <a:r>
              <a:rPr lang="en-US" sz="1200" b="1" kern="1200" dirty="0" smtClean="0">
                <a:solidFill>
                  <a:schemeClr val="tx1"/>
                </a:solidFill>
                <a:effectLst/>
                <a:latin typeface="+mn-lt"/>
                <a:ea typeface="+mn-ea"/>
                <a:cs typeface="+mn-cs"/>
              </a:rPr>
              <a:t>Better Serve Groups Historically Underrepresented in STEM</a:t>
            </a:r>
            <a:r>
              <a:rPr lang="en-US" sz="1200" kern="1200" dirty="0" smtClean="0">
                <a:solidFill>
                  <a:schemeClr val="tx1"/>
                </a:solidFill>
                <a:effectLst/>
                <a:latin typeface="+mn-lt"/>
                <a:ea typeface="+mn-ea"/>
                <a:cs typeface="+mn-cs"/>
              </a:rPr>
              <a:t> through serving high-need school districts (Providence, RI, Toledo, OH, Nashville, TN, Oakland, CA) and engagement of Historically Black Colleges and Universities, Tennessee State University.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3</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34968625"/>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4</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54202803"/>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Improve STEM Instruction</a:t>
            </a:r>
            <a:r>
              <a:rPr lang="en-US" sz="1200" kern="1200" dirty="0" smtClean="0">
                <a:solidFill>
                  <a:schemeClr val="tx1"/>
                </a:solidFill>
                <a:effectLst/>
                <a:latin typeface="+mn-lt"/>
                <a:ea typeface="+mn-ea"/>
                <a:cs typeface="+mn-cs"/>
              </a:rPr>
              <a:t> by creating developmentally appropriate vertically-integrated K-12 materials and activities which link NASA and GLOBE learning materials, supported by high quality professional development and ongoing support, engaging teachers from all grades (elementary, middle and high school) to work together in both program implementation and continuous improvement.</a:t>
            </a:r>
          </a:p>
          <a:p>
            <a:pPr lvl="0"/>
            <a:r>
              <a:rPr lang="en-US" sz="1200" b="1" kern="1200" dirty="0" smtClean="0">
                <a:solidFill>
                  <a:schemeClr val="tx1"/>
                </a:solidFill>
                <a:effectLst/>
                <a:latin typeface="+mn-lt"/>
                <a:ea typeface="+mn-ea"/>
                <a:cs typeface="+mn-cs"/>
              </a:rPr>
              <a:t>Increase and Sustain Youth and Public Engagement in STEM</a:t>
            </a:r>
            <a:r>
              <a:rPr lang="en-US" sz="1200" kern="1200" dirty="0" smtClean="0">
                <a:solidFill>
                  <a:schemeClr val="tx1"/>
                </a:solidFill>
                <a:effectLst/>
                <a:latin typeface="+mn-lt"/>
                <a:ea typeface="+mn-ea"/>
                <a:cs typeface="+mn-cs"/>
              </a:rPr>
              <a:t> through project activities and engagement of citizen scientists through GLOBE’s new citizen science initiative.</a:t>
            </a:r>
          </a:p>
          <a:p>
            <a:pPr lvl="0"/>
            <a:r>
              <a:rPr lang="en-US" sz="1200" b="1" kern="1200" dirty="0" smtClean="0">
                <a:solidFill>
                  <a:schemeClr val="tx1"/>
                </a:solidFill>
                <a:effectLst/>
                <a:latin typeface="+mn-lt"/>
                <a:ea typeface="+mn-ea"/>
                <a:cs typeface="+mn-cs"/>
              </a:rPr>
              <a:t>Enhance STEM Experience for Undergraduate Students</a:t>
            </a:r>
            <a:r>
              <a:rPr lang="en-US" sz="1200" kern="1200" dirty="0" smtClean="0">
                <a:solidFill>
                  <a:schemeClr val="tx1"/>
                </a:solidFill>
                <a:effectLst/>
                <a:latin typeface="+mn-lt"/>
                <a:ea typeface="+mn-ea"/>
                <a:cs typeface="+mn-cs"/>
              </a:rPr>
              <a:t>, through service learning for pre-service teachers and engineering challenges.</a:t>
            </a:r>
          </a:p>
          <a:p>
            <a:pPr lvl="0"/>
            <a:r>
              <a:rPr lang="en-US" sz="1200" b="1" kern="1200" dirty="0" smtClean="0">
                <a:solidFill>
                  <a:schemeClr val="tx1"/>
                </a:solidFill>
                <a:effectLst/>
                <a:latin typeface="+mn-lt"/>
                <a:ea typeface="+mn-ea"/>
                <a:cs typeface="+mn-cs"/>
              </a:rPr>
              <a:t>Better Serve Groups Historically Underrepresented in STEM</a:t>
            </a:r>
            <a:r>
              <a:rPr lang="en-US" sz="1200" kern="1200" dirty="0" smtClean="0">
                <a:solidFill>
                  <a:schemeClr val="tx1"/>
                </a:solidFill>
                <a:effectLst/>
                <a:latin typeface="+mn-lt"/>
                <a:ea typeface="+mn-ea"/>
                <a:cs typeface="+mn-cs"/>
              </a:rPr>
              <a:t> through serving high-need school districts (Providence, RI, Toledo, OH, Nashville, TN, Oakland, CA) and engagement of Historically Black Colleges and Universities, Tennessee State University.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6</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24053841"/>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Specifically, MISSION EARTH will;</a:t>
            </a:r>
          </a:p>
          <a:p>
            <a:pPr lvl="0"/>
            <a:r>
              <a:rPr lang="en-US" sz="1200" b="1" kern="1200" dirty="0" smtClean="0">
                <a:solidFill>
                  <a:schemeClr val="tx1"/>
                </a:solidFill>
                <a:effectLst/>
                <a:latin typeface="+mn-lt"/>
                <a:ea typeface="+mn-ea"/>
                <a:cs typeface="+mn-cs"/>
              </a:rPr>
              <a:t>Develop vertically-integrated activities and materials to support program implementation</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Gather community through an annual meeting/conference to share best practices</a:t>
            </a:r>
          </a:p>
          <a:p>
            <a:pPr lvl="1"/>
            <a:r>
              <a:rPr lang="en-US" sz="1200" kern="1200" dirty="0" smtClean="0">
                <a:solidFill>
                  <a:schemeClr val="tx1"/>
                </a:solidFill>
                <a:effectLst/>
                <a:latin typeface="+mn-lt"/>
                <a:ea typeface="+mn-ea"/>
                <a:cs typeface="+mn-cs"/>
              </a:rPr>
              <a:t>Develop, implement, evaluate and refine NASA-infused GLOBE activities, drawing on the expertise of both partners and teacher teams.  </a:t>
            </a:r>
          </a:p>
          <a:p>
            <a:pPr lvl="0"/>
            <a:r>
              <a:rPr lang="en-US" sz="1200" b="1" kern="1200" dirty="0" smtClean="0">
                <a:solidFill>
                  <a:schemeClr val="tx1"/>
                </a:solidFill>
                <a:effectLst/>
                <a:latin typeface="+mn-lt"/>
                <a:ea typeface="+mn-ea"/>
                <a:cs typeface="+mn-cs"/>
              </a:rPr>
              <a:t>Provide K-12 professional development (PD) and year-long as well as multi-year support for teachers with scaling through Train-the-Trainer models</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Recruit high-need schools to participate, targeting multiple teachers from one school/district at elementary, middle and high school levels.</a:t>
            </a:r>
          </a:p>
          <a:p>
            <a:pPr lvl="1"/>
            <a:r>
              <a:rPr lang="en-US" sz="1200" kern="1200" dirty="0" smtClean="0">
                <a:solidFill>
                  <a:schemeClr val="tx1"/>
                </a:solidFill>
                <a:effectLst/>
                <a:latin typeface="+mn-lt"/>
                <a:ea typeface="+mn-ea"/>
                <a:cs typeface="+mn-cs"/>
              </a:rPr>
              <a:t>Provide PD and develop a professional learning community (PLC) of teachers, scientists and engineers and science educators; host online meetings, follow-up </a:t>
            </a:r>
            <a:r>
              <a:rPr lang="en-US" sz="1200" kern="1200" dirty="0" err="1" smtClean="0">
                <a:solidFill>
                  <a:schemeClr val="tx1"/>
                </a:solidFill>
                <a:effectLst/>
                <a:latin typeface="+mn-lt"/>
                <a:ea typeface="+mn-ea"/>
                <a:cs typeface="+mn-cs"/>
              </a:rPr>
              <a:t>telecons</a:t>
            </a:r>
            <a:r>
              <a:rPr lang="en-US" sz="1200" kern="1200" dirty="0" smtClean="0">
                <a:solidFill>
                  <a:schemeClr val="tx1"/>
                </a:solidFill>
                <a:effectLst/>
                <a:latin typeface="+mn-lt"/>
                <a:ea typeface="+mn-ea"/>
                <a:cs typeface="+mn-cs"/>
              </a:rPr>
              <a:t> and annual conferences.</a:t>
            </a:r>
          </a:p>
          <a:p>
            <a:pPr lvl="1"/>
            <a:r>
              <a:rPr lang="en-US" sz="1200" kern="1200" dirty="0" smtClean="0">
                <a:solidFill>
                  <a:schemeClr val="tx1"/>
                </a:solidFill>
                <a:effectLst/>
                <a:latin typeface="+mn-lt"/>
                <a:ea typeface="+mn-ea"/>
                <a:cs typeface="+mn-cs"/>
              </a:rPr>
              <a:t>Provide support to pilot schools and elicit feedback for further development </a:t>
            </a:r>
          </a:p>
          <a:p>
            <a:pPr lvl="1"/>
            <a:r>
              <a:rPr lang="en-US" sz="1200" kern="1200" dirty="0" smtClean="0">
                <a:solidFill>
                  <a:schemeClr val="tx1"/>
                </a:solidFill>
                <a:effectLst/>
                <a:latin typeface="+mn-lt"/>
                <a:ea typeface="+mn-ea"/>
                <a:cs typeface="+mn-cs"/>
              </a:rPr>
              <a:t>Train and support lead teachers as future GLOBE trainers employing Train-the-Trainer approach.</a:t>
            </a:r>
          </a:p>
          <a:p>
            <a:pPr lvl="1"/>
            <a:r>
              <a:rPr lang="en-US" sz="1200" kern="1200" dirty="0" smtClean="0">
                <a:solidFill>
                  <a:schemeClr val="tx1"/>
                </a:solidFill>
                <a:effectLst/>
                <a:latin typeface="+mn-lt"/>
                <a:ea typeface="+mn-ea"/>
                <a:cs typeface="+mn-cs"/>
              </a:rPr>
              <a:t>Engage district and state education agencies as appropriate to leverage existing PD structures for replication and sustainability.</a:t>
            </a:r>
          </a:p>
          <a:p>
            <a:pPr lvl="0"/>
            <a:r>
              <a:rPr lang="en-US" sz="1200" b="1" kern="1200" dirty="0" smtClean="0">
                <a:solidFill>
                  <a:schemeClr val="tx1"/>
                </a:solidFill>
                <a:effectLst/>
                <a:latin typeface="+mn-lt"/>
                <a:ea typeface="+mn-ea"/>
                <a:cs typeface="+mn-cs"/>
              </a:rPr>
              <a:t>Enhance STEM Experience for Undergraduate Students</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Facilitate pre-service teachers and STEM undergraduates to mentor K-12 students in service learning projects.</a:t>
            </a:r>
          </a:p>
          <a:p>
            <a:pPr lvl="1"/>
            <a:r>
              <a:rPr lang="en-US" sz="1200" kern="1200" dirty="0" smtClean="0">
                <a:solidFill>
                  <a:schemeClr val="tx1"/>
                </a:solidFill>
                <a:effectLst/>
                <a:latin typeface="+mn-lt"/>
                <a:ea typeface="+mn-ea"/>
                <a:cs typeface="+mn-cs"/>
              </a:rPr>
              <a:t>Engage undergraduate students in engineering design challenges of observing instrumentation.</a:t>
            </a:r>
          </a:p>
          <a:p>
            <a:pPr lvl="0"/>
            <a:r>
              <a:rPr lang="en-US" sz="1200" b="1" kern="1200" dirty="0" smtClean="0">
                <a:solidFill>
                  <a:schemeClr val="tx1"/>
                </a:solidFill>
                <a:effectLst/>
                <a:latin typeface="+mn-lt"/>
                <a:ea typeface="+mn-ea"/>
                <a:cs typeface="+mn-cs"/>
              </a:rPr>
              <a:t>Engage the public by supporting and enhancing GLOBE, MY NASA DATA and </a:t>
            </a:r>
            <a:r>
              <a:rPr lang="en-US" sz="1200" b="1" kern="1200" dirty="0" err="1" smtClean="0">
                <a:solidFill>
                  <a:schemeClr val="tx1"/>
                </a:solidFill>
                <a:effectLst/>
                <a:latin typeface="+mn-lt"/>
                <a:ea typeface="+mn-ea"/>
                <a:cs typeface="+mn-cs"/>
              </a:rPr>
              <a:t>S’cool</a:t>
            </a:r>
            <a:r>
              <a:rPr lang="en-US" sz="1200" b="1" kern="1200" dirty="0" smtClean="0">
                <a:solidFill>
                  <a:schemeClr val="tx1"/>
                </a:solidFill>
                <a:effectLst/>
                <a:latin typeface="+mn-lt"/>
                <a:ea typeface="+mn-ea"/>
                <a:cs typeface="+mn-cs"/>
              </a:rPr>
              <a:t> citizen science initiatives</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Disseminate the program widely through the National Science Teachers Association and the GLOBE Partner Network, the National Career Academy Coalition (for the high school component), and other relevant networks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7</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285608"/>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Specifically, MISSION EARTH will;</a:t>
            </a:r>
          </a:p>
          <a:p>
            <a:pPr lvl="0"/>
            <a:r>
              <a:rPr lang="en-US" sz="1200" b="1" kern="1200" dirty="0" smtClean="0">
                <a:solidFill>
                  <a:schemeClr val="tx1"/>
                </a:solidFill>
                <a:effectLst/>
                <a:latin typeface="+mn-lt"/>
                <a:ea typeface="+mn-ea"/>
                <a:cs typeface="+mn-cs"/>
              </a:rPr>
              <a:t>Develop vertically-integrated activities and materials to support program implementation</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Gather community through an annual meeting/conference to share best practices</a:t>
            </a:r>
          </a:p>
          <a:p>
            <a:pPr lvl="1"/>
            <a:r>
              <a:rPr lang="en-US" sz="1200" kern="1200" dirty="0" smtClean="0">
                <a:solidFill>
                  <a:schemeClr val="tx1"/>
                </a:solidFill>
                <a:effectLst/>
                <a:latin typeface="+mn-lt"/>
                <a:ea typeface="+mn-ea"/>
                <a:cs typeface="+mn-cs"/>
              </a:rPr>
              <a:t>Develop, implement, evaluate and refine NASA-infused GLOBE activities, drawing on the expertise of both partners and teacher teams.  </a:t>
            </a:r>
          </a:p>
          <a:p>
            <a:pPr lvl="0"/>
            <a:r>
              <a:rPr lang="en-US" sz="1200" b="1" kern="1200" dirty="0" smtClean="0">
                <a:solidFill>
                  <a:schemeClr val="tx1"/>
                </a:solidFill>
                <a:effectLst/>
                <a:latin typeface="+mn-lt"/>
                <a:ea typeface="+mn-ea"/>
                <a:cs typeface="+mn-cs"/>
              </a:rPr>
              <a:t>Provide K-12 professional development (PD) and year-long as well as multi-year support for teachers with scaling through Train-the-Trainer models</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Recruit high-need schools to participate, targeting multiple teachers from one school/district at elementary, middle and high school levels.</a:t>
            </a:r>
          </a:p>
          <a:p>
            <a:pPr lvl="1"/>
            <a:r>
              <a:rPr lang="en-US" sz="1200" kern="1200" dirty="0" smtClean="0">
                <a:solidFill>
                  <a:schemeClr val="tx1"/>
                </a:solidFill>
                <a:effectLst/>
                <a:latin typeface="+mn-lt"/>
                <a:ea typeface="+mn-ea"/>
                <a:cs typeface="+mn-cs"/>
              </a:rPr>
              <a:t>Provide PD and develop a professional learning community (PLC) of teachers, scientists and engineers and science educators; host online meetings, follow-up </a:t>
            </a:r>
            <a:r>
              <a:rPr lang="en-US" sz="1200" kern="1200" dirty="0" err="1" smtClean="0">
                <a:solidFill>
                  <a:schemeClr val="tx1"/>
                </a:solidFill>
                <a:effectLst/>
                <a:latin typeface="+mn-lt"/>
                <a:ea typeface="+mn-ea"/>
                <a:cs typeface="+mn-cs"/>
              </a:rPr>
              <a:t>telecons</a:t>
            </a:r>
            <a:r>
              <a:rPr lang="en-US" sz="1200" kern="1200" dirty="0" smtClean="0">
                <a:solidFill>
                  <a:schemeClr val="tx1"/>
                </a:solidFill>
                <a:effectLst/>
                <a:latin typeface="+mn-lt"/>
                <a:ea typeface="+mn-ea"/>
                <a:cs typeface="+mn-cs"/>
              </a:rPr>
              <a:t> and annual conferences.</a:t>
            </a:r>
          </a:p>
          <a:p>
            <a:pPr lvl="1"/>
            <a:r>
              <a:rPr lang="en-US" sz="1200" kern="1200" dirty="0" smtClean="0">
                <a:solidFill>
                  <a:schemeClr val="tx1"/>
                </a:solidFill>
                <a:effectLst/>
                <a:latin typeface="+mn-lt"/>
                <a:ea typeface="+mn-ea"/>
                <a:cs typeface="+mn-cs"/>
              </a:rPr>
              <a:t>Provide support to pilot schools and elicit feedback for further development </a:t>
            </a:r>
          </a:p>
          <a:p>
            <a:pPr lvl="1"/>
            <a:r>
              <a:rPr lang="en-US" sz="1200" kern="1200" dirty="0" smtClean="0">
                <a:solidFill>
                  <a:schemeClr val="tx1"/>
                </a:solidFill>
                <a:effectLst/>
                <a:latin typeface="+mn-lt"/>
                <a:ea typeface="+mn-ea"/>
                <a:cs typeface="+mn-cs"/>
              </a:rPr>
              <a:t>Train and support lead teachers as future GLOBE trainers employing Train-the-Trainer approach.</a:t>
            </a:r>
          </a:p>
          <a:p>
            <a:pPr lvl="1"/>
            <a:r>
              <a:rPr lang="en-US" sz="1200" kern="1200" dirty="0" smtClean="0">
                <a:solidFill>
                  <a:schemeClr val="tx1"/>
                </a:solidFill>
                <a:effectLst/>
                <a:latin typeface="+mn-lt"/>
                <a:ea typeface="+mn-ea"/>
                <a:cs typeface="+mn-cs"/>
              </a:rPr>
              <a:t>Engage district and state education agencies as appropriate to leverage existing PD structures for replication and sustainability.</a:t>
            </a:r>
          </a:p>
          <a:p>
            <a:pPr lvl="0"/>
            <a:r>
              <a:rPr lang="en-US" sz="1200" b="1" kern="1200" dirty="0" smtClean="0">
                <a:solidFill>
                  <a:schemeClr val="tx1"/>
                </a:solidFill>
                <a:effectLst/>
                <a:latin typeface="+mn-lt"/>
                <a:ea typeface="+mn-ea"/>
                <a:cs typeface="+mn-cs"/>
              </a:rPr>
              <a:t>Enhance STEM Experience for Undergraduate Students</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Facilitate pre-service teachers and STEM undergraduates to mentor K-12 students in service learning projects.</a:t>
            </a:r>
          </a:p>
          <a:p>
            <a:pPr lvl="1"/>
            <a:r>
              <a:rPr lang="en-US" sz="1200" kern="1200" dirty="0" smtClean="0">
                <a:solidFill>
                  <a:schemeClr val="tx1"/>
                </a:solidFill>
                <a:effectLst/>
                <a:latin typeface="+mn-lt"/>
                <a:ea typeface="+mn-ea"/>
                <a:cs typeface="+mn-cs"/>
              </a:rPr>
              <a:t>Engage undergraduate students in engineering design challenges of observing instrumentation.</a:t>
            </a:r>
          </a:p>
          <a:p>
            <a:pPr lvl="0"/>
            <a:r>
              <a:rPr lang="en-US" sz="1200" b="1" kern="1200" dirty="0" smtClean="0">
                <a:solidFill>
                  <a:schemeClr val="tx1"/>
                </a:solidFill>
                <a:effectLst/>
                <a:latin typeface="+mn-lt"/>
                <a:ea typeface="+mn-ea"/>
                <a:cs typeface="+mn-cs"/>
              </a:rPr>
              <a:t>Engage the public by supporting and enhancing GLOBE, MY NASA DATA and </a:t>
            </a:r>
            <a:r>
              <a:rPr lang="en-US" sz="1200" b="1" kern="1200" dirty="0" err="1" smtClean="0">
                <a:solidFill>
                  <a:schemeClr val="tx1"/>
                </a:solidFill>
                <a:effectLst/>
                <a:latin typeface="+mn-lt"/>
                <a:ea typeface="+mn-ea"/>
                <a:cs typeface="+mn-cs"/>
              </a:rPr>
              <a:t>S’cool</a:t>
            </a:r>
            <a:r>
              <a:rPr lang="en-US" sz="1200" b="1" kern="1200" dirty="0" smtClean="0">
                <a:solidFill>
                  <a:schemeClr val="tx1"/>
                </a:solidFill>
                <a:effectLst/>
                <a:latin typeface="+mn-lt"/>
                <a:ea typeface="+mn-ea"/>
                <a:cs typeface="+mn-cs"/>
              </a:rPr>
              <a:t> citizen science initiatives</a:t>
            </a:r>
            <a:r>
              <a:rPr lang="en-US" sz="1200" kern="1200" dirty="0" smtClean="0">
                <a:solidFill>
                  <a:schemeClr val="tx1"/>
                </a:solidFill>
                <a:effectLst/>
                <a:latin typeface="+mn-lt"/>
                <a:ea typeface="+mn-ea"/>
                <a:cs typeface="+mn-cs"/>
              </a:rPr>
              <a:t>.</a:t>
            </a:r>
          </a:p>
          <a:p>
            <a:pPr lvl="0"/>
            <a:r>
              <a:rPr lang="en-US" sz="1200" b="1" kern="1200" dirty="0" smtClean="0">
                <a:solidFill>
                  <a:schemeClr val="tx1"/>
                </a:solidFill>
                <a:effectLst/>
                <a:latin typeface="+mn-lt"/>
                <a:ea typeface="+mn-ea"/>
                <a:cs typeface="+mn-cs"/>
              </a:rPr>
              <a:t>Disseminate the program widely through the National Science Teachers Association and the GLOBE Partner Network, the National Career Academy Coalition (for the high school component), and other relevant networks</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8</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28560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Webinars: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Geospatial Technologies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Using ARC</a:t>
            </a:r>
            <a:r>
              <a:rPr lang="en-US" sz="1200" kern="1200" baseline="0" dirty="0" smtClean="0">
                <a:solidFill>
                  <a:schemeClr val="tx1"/>
                </a:solidFill>
                <a:effectLst/>
                <a:latin typeface="+mn-lt"/>
                <a:ea typeface="+mn-ea"/>
                <a:cs typeface="+mn-cs"/>
              </a:rPr>
              <a:t> GIS with GLOBE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Remote Sensing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Using Google Earth with GLOBE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How to do GLOBE in your Classroom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How to set up you site at school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How to do a scavenger hunt at your school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How to do a GLOBE Science Fair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Protocols: Atmosphere and Hydrology</a:t>
            </a:r>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11</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6314592"/>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C20199F-4C43-2B48-BC24-E60C41DFB19D}" type="slidenum">
              <a:rPr lang="en-US" smtClean="0"/>
              <a:pPr/>
              <a:t>12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59894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BA16C7-B9F0-D840-89DF-9F88A748E1E6}" type="datetimeFigureOut">
              <a:rPr lang="en-US" smtClean="0"/>
              <a:pPr/>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032363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A16C7-B9F0-D840-89DF-9F88A748E1E6}" type="datetimeFigureOut">
              <a:rPr lang="en-US" smtClean="0"/>
              <a:pPr/>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81762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BA16C7-B9F0-D840-89DF-9F88A748E1E6}" type="datetimeFigureOut">
              <a:rPr lang="en-US" smtClean="0"/>
              <a:pPr/>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865144369"/>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marR="0" indent="0" algn="l" defTabSz="914400" rtl="0" eaLnBrk="1" fontAlgn="auto" latinLnBrk="0" hangingPunct="1">
              <a:lnSpc>
                <a:spcPct val="90000"/>
              </a:lnSpc>
              <a:spcBef>
                <a:spcPts val="1000"/>
              </a:spcBef>
              <a:spcAft>
                <a:spcPts val="0"/>
              </a:spcAft>
              <a:buClrTx/>
              <a:buSzTx/>
              <a:buFont typeface="Arial"/>
              <a:buNone/>
              <a:tabLst/>
              <a:defRPr/>
            </a:lvl1pPr>
          </a:lstStyle>
          <a:p>
            <a:endParaRPr lang="en-US" dirty="0" smtClean="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382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BA16C7-B9F0-D840-89DF-9F88A748E1E6}" type="datetimeFigureOut">
              <a:rPr lang="en-US" smtClean="0"/>
              <a:pPr/>
              <a:t>7/18/16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6175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BA16C7-B9F0-D840-89DF-9F88A748E1E6}" type="datetimeFigureOut">
              <a:rPr lang="en-US" smtClean="0"/>
              <a:pPr/>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36001642"/>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BA16C7-B9F0-D840-89DF-9F88A748E1E6}" type="datetimeFigureOut">
              <a:rPr lang="en-US" smtClean="0"/>
              <a:pPr/>
              <a:t>7/18/16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4085898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BA16C7-B9F0-D840-89DF-9F88A748E1E6}" type="datetimeFigureOut">
              <a:rPr lang="en-US" smtClean="0"/>
              <a:pPr/>
              <a:t>7/18/16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0021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BA16C7-B9F0-D840-89DF-9F88A748E1E6}" type="datetimeFigureOut">
              <a:rPr lang="en-US" smtClean="0"/>
              <a:pPr/>
              <a:t>7/18/16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2686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BA16C7-B9F0-D840-89DF-9F88A748E1E6}" type="datetimeFigureOut">
              <a:rPr lang="en-US" smtClean="0"/>
              <a:pPr/>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11639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BA16C7-B9F0-D840-89DF-9F88A748E1E6}" type="datetimeFigureOut">
              <a:rPr lang="en-US" smtClean="0"/>
              <a:pPr/>
              <a:t>7/18/16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EC5E34-F8A9-F344-929E-68BE610CE9DD}"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31539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A16C7-B9F0-D840-89DF-9F88A748E1E6}" type="datetimeFigureOut">
              <a:rPr lang="en-US" smtClean="0"/>
              <a:pPr/>
              <a:t>7/18/16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C5E34-F8A9-F344-929E-68BE610CE9DD}" type="slidenum">
              <a:rPr lang="en-US" smtClean="0"/>
              <a:pPr/>
              <a:t>‹#›</a:t>
            </a:fld>
            <a:endParaRPr lang="en-US"/>
          </a:p>
        </p:txBody>
      </p:sp>
      <p:pic>
        <p:nvPicPr>
          <p:cNvPr id="9" name="Picture 8" descr="GLOBE_logoOfficial-_Blue.png"/>
          <p:cNvPicPr>
            <a:picLocks noChangeAspect="1"/>
          </p:cNvPicPr>
          <p:nvPr userDrawn="1"/>
        </p:nvPicPr>
        <p:blipFill>
          <a:blip r:embed="rId13"/>
          <a:stretch>
            <a:fillRect/>
          </a:stretch>
        </p:blipFill>
        <p:spPr>
          <a:xfrm>
            <a:off x="3208362" y="152118"/>
            <a:ext cx="2732047" cy="457200"/>
          </a:xfrm>
          <a:prstGeom prst="rect">
            <a:avLst/>
          </a:prstGeom>
        </p:spPr>
      </p:pic>
      <p:pic>
        <p:nvPicPr>
          <p:cNvPr id="10" name="Picture 9"/>
          <p:cNvPicPr/>
          <p:nvPr userDrawn="1"/>
        </p:nvPicPr>
        <p:blipFill>
          <a:blip r:embed="rId1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00200" y="6099175"/>
            <a:ext cx="5943600" cy="514350"/>
          </a:xfrm>
          <a:prstGeom prst="rect">
            <a:avLst/>
          </a:prstGeo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87059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9952" y="968378"/>
            <a:ext cx="3804047" cy="2500313"/>
          </a:xfrm>
        </p:spPr>
        <p:txBody>
          <a:bodyPr>
            <a:noAutofit/>
          </a:bodyPr>
          <a:lstStyle/>
          <a:p>
            <a:r>
              <a:rPr lang="en-US" sz="2800" b="1" dirty="0" smtClean="0">
                <a:solidFill>
                  <a:srgbClr val="FF0000"/>
                </a:solidFill>
                <a:latin typeface="Elephant" charset="0"/>
                <a:ea typeface="Elephant" charset="0"/>
                <a:cs typeface="Elephant" charset="0"/>
              </a:rPr>
              <a:t>Mission Earth:</a:t>
            </a:r>
            <a:r>
              <a:rPr lang="en-US" sz="2800" dirty="0">
                <a:solidFill>
                  <a:srgbClr val="FF0000"/>
                </a:solidFill>
                <a:latin typeface="Elephant" charset="0"/>
                <a:ea typeface="Elephant" charset="0"/>
                <a:cs typeface="Elephant" charset="0"/>
              </a:rPr>
              <a:t/>
            </a:r>
            <a:br>
              <a:rPr lang="en-US" sz="2800" dirty="0">
                <a:solidFill>
                  <a:srgbClr val="FF0000"/>
                </a:solidFill>
                <a:latin typeface="Elephant" charset="0"/>
                <a:ea typeface="Elephant" charset="0"/>
                <a:cs typeface="Elephant" charset="0"/>
              </a:rPr>
            </a:br>
            <a:r>
              <a:rPr lang="en-US" sz="2800" b="1" dirty="0">
                <a:solidFill>
                  <a:srgbClr val="FF0000"/>
                </a:solidFill>
                <a:latin typeface="Elephant" charset="0"/>
                <a:ea typeface="Elephant" charset="0"/>
                <a:cs typeface="Elephant" charset="0"/>
              </a:rPr>
              <a:t>Fusing GLOBE with NASA Assets to Build Systemic Innovation in STEM Education</a:t>
            </a:r>
            <a:endParaRPr lang="en-US" sz="2800" dirty="0">
              <a:solidFill>
                <a:srgbClr val="FF0000"/>
              </a:solidFill>
              <a:latin typeface="Elephant" charset="0"/>
              <a:ea typeface="Elephant" charset="0"/>
              <a:cs typeface="Elephant" charset="0"/>
            </a:endParaRPr>
          </a:p>
        </p:txBody>
      </p:sp>
      <p:sp>
        <p:nvSpPr>
          <p:cNvPr id="3" name="Subtitle 2"/>
          <p:cNvSpPr>
            <a:spLocks noGrp="1"/>
          </p:cNvSpPr>
          <p:nvPr>
            <p:ph type="subTitle" idx="1"/>
          </p:nvPr>
        </p:nvSpPr>
        <p:spPr>
          <a:xfrm>
            <a:off x="5339952" y="3714750"/>
            <a:ext cx="3446860" cy="2014538"/>
          </a:xfrm>
        </p:spPr>
        <p:txBody>
          <a:bodyPr>
            <a:normAutofit/>
          </a:bodyPr>
          <a:lstStyle/>
          <a:p>
            <a:r>
              <a:rPr lang="en-US" sz="2800" dirty="0" smtClean="0"/>
              <a:t>Kevin </a:t>
            </a:r>
            <a:r>
              <a:rPr lang="en-US" sz="2800" dirty="0" err="1" smtClean="0"/>
              <a:t>Czajkowski</a:t>
            </a:r>
            <a:endParaRPr lang="en-US" sz="2800" dirty="0" smtClean="0"/>
          </a:p>
          <a:p>
            <a:r>
              <a:rPr lang="en-US" i="1" dirty="0" smtClean="0"/>
              <a:t>The University of Toledo</a:t>
            </a:r>
          </a:p>
        </p:txBody>
      </p:sp>
      <p:grpSp>
        <p:nvGrpSpPr>
          <p:cNvPr id="7" name="Group 6"/>
          <p:cNvGrpSpPr/>
          <p:nvPr/>
        </p:nvGrpSpPr>
        <p:grpSpPr>
          <a:xfrm>
            <a:off x="292100" y="968378"/>
            <a:ext cx="5047852" cy="4805878"/>
            <a:chOff x="292100" y="968378"/>
            <a:chExt cx="5047852" cy="4805878"/>
          </a:xfrm>
        </p:grpSpPr>
        <p:pic>
          <p:nvPicPr>
            <p:cNvPr id="4" name="Picture 3"/>
            <p:cNvPicPr>
              <a:picLocks noChangeAspect="1"/>
            </p:cNvPicPr>
            <p:nvPr/>
          </p:nvPicPr>
          <p:blipFill>
            <a:blip r:embed="rId3"/>
            <a:stretch>
              <a:fillRect/>
            </a:stretch>
          </p:blipFill>
          <p:spPr>
            <a:xfrm>
              <a:off x="292100" y="968378"/>
              <a:ext cx="5047852" cy="4805878"/>
            </a:xfrm>
            <a:prstGeom prst="rect">
              <a:avLst/>
            </a:prstGeom>
          </p:spPr>
        </p:pic>
        <p:pic>
          <p:nvPicPr>
            <p:cNvPr id="5" name="Picture 4" descr="nasa_logo.jpg"/>
            <p:cNvPicPr>
              <a:picLocks noChangeAspect="1"/>
            </p:cNvPicPr>
            <p:nvPr/>
          </p:nvPicPr>
          <p:blipFill>
            <a:blip r:embed="rId4"/>
            <a:stretch>
              <a:fillRect/>
            </a:stretch>
          </p:blipFill>
          <p:spPr>
            <a:xfrm>
              <a:off x="1744133" y="4612645"/>
              <a:ext cx="2396136" cy="981176"/>
            </a:xfrm>
            <a:prstGeom prst="rect">
              <a:avLst/>
            </a:prstGeom>
          </p:spPr>
        </p:pic>
        <p:sp>
          <p:nvSpPr>
            <p:cNvPr id="6" name="Rectangle 5"/>
            <p:cNvSpPr/>
            <p:nvPr/>
          </p:nvSpPr>
          <p:spPr>
            <a:xfrm>
              <a:off x="2192867" y="5593821"/>
              <a:ext cx="999066" cy="18043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37288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1933"/>
            <a:ext cx="7886700" cy="1325563"/>
          </a:xfrm>
        </p:spPr>
        <p:txBody>
          <a:bodyPr>
            <a:normAutofit/>
          </a:bodyPr>
          <a:lstStyle/>
          <a:p>
            <a:r>
              <a:rPr lang="en-US" sz="3200" dirty="0" err="1" smtClean="0"/>
              <a:t>Nektaria</a:t>
            </a:r>
            <a:r>
              <a:rPr lang="en-US" sz="3200" dirty="0" smtClean="0"/>
              <a:t> </a:t>
            </a:r>
            <a:r>
              <a:rPr lang="en-US" sz="3200" dirty="0" err="1" smtClean="0"/>
              <a:t>Adaktilou</a:t>
            </a:r>
            <a:r>
              <a:rPr lang="en-US" sz="3200" dirty="0" smtClean="0"/>
              <a:t> is leading…</a:t>
            </a:r>
            <a:endParaRPr lang="en-US" sz="3200" dirty="0"/>
          </a:p>
        </p:txBody>
      </p:sp>
      <p:sp>
        <p:nvSpPr>
          <p:cNvPr id="4" name="Rectangle 3"/>
          <p:cNvSpPr/>
          <p:nvPr/>
        </p:nvSpPr>
        <p:spPr>
          <a:xfrm>
            <a:off x="1229079" y="2967335"/>
            <a:ext cx="6685845" cy="1569660"/>
          </a:xfrm>
          <a:prstGeom prst="rect">
            <a:avLst/>
          </a:prstGeom>
          <a:noFill/>
        </p:spPr>
        <p:txBody>
          <a:bodyPr wrap="none" lIns="91440" tIns="45720" rIns="91440" bIns="45720">
            <a:spAutoFit/>
          </a:bodyPr>
          <a:lstStyle/>
          <a:p>
            <a:pPr algn="ctr"/>
            <a:r>
              <a:rPr lang="en-U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EVALUATION</a:t>
            </a:r>
            <a:endParaRPr lang="en-U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Rectangle 5"/>
          <p:cNvSpPr/>
          <p:nvPr/>
        </p:nvSpPr>
        <p:spPr>
          <a:xfrm rot="19683323">
            <a:off x="458190" y="2490231"/>
            <a:ext cx="6685845" cy="1569660"/>
          </a:xfrm>
          <a:prstGeom prst="rect">
            <a:avLst/>
          </a:prstGeom>
          <a:noFill/>
        </p:spPr>
        <p:txBody>
          <a:bodyPr wrap="none" lIns="91440" tIns="45720" rIns="91440" bIns="45720">
            <a:spAutoFit/>
          </a:bodyPr>
          <a:lstStyle/>
          <a:p>
            <a:pPr algn="ctr"/>
            <a:r>
              <a:rPr lang="en-US" sz="9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EVALUATION</a:t>
            </a:r>
            <a:endParaRPr lang="en-US" sz="9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7" name="Rectangle 6"/>
          <p:cNvSpPr/>
          <p:nvPr/>
        </p:nvSpPr>
        <p:spPr>
          <a:xfrm rot="2389694">
            <a:off x="5267298" y="4739956"/>
            <a:ext cx="2622608" cy="646331"/>
          </a:xfrm>
          <a:prstGeom prst="rect">
            <a:avLst/>
          </a:prstGeom>
          <a:noFill/>
        </p:spPr>
        <p:txBody>
          <a:bodyPr wrap="none" lIns="91440" tIns="45720" rIns="91440" bIns="45720">
            <a:spAutoFit/>
          </a:bodyPr>
          <a:lstStyle/>
          <a:p>
            <a:pPr algn="ctr"/>
            <a:r>
              <a:rPr lang="en-US" sz="3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EVALUATION</a:t>
            </a:r>
            <a:endParaRPr lang="en-US" sz="36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 name="Rectangle 7"/>
          <p:cNvSpPr/>
          <p:nvPr/>
        </p:nvSpPr>
        <p:spPr>
          <a:xfrm>
            <a:off x="351462" y="4940332"/>
            <a:ext cx="3164373" cy="769441"/>
          </a:xfrm>
          <a:prstGeom prst="rect">
            <a:avLst/>
          </a:prstGeom>
          <a:noFill/>
        </p:spPr>
        <p:txBody>
          <a:bodyPr wrap="none" lIns="91440" tIns="45720" rIns="91440" bIns="45720">
            <a:spAutoFit/>
          </a:bodyPr>
          <a:lstStyle/>
          <a:p>
            <a:pPr algn="ctr"/>
            <a:r>
              <a:rPr lang="en-US" sz="4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EVALUATION</a:t>
            </a:r>
            <a:endParaRPr lang="en-US" sz="4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9" name="Rectangle 8"/>
          <p:cNvSpPr/>
          <p:nvPr/>
        </p:nvSpPr>
        <p:spPr>
          <a:xfrm rot="18931774">
            <a:off x="3057650" y="3576935"/>
            <a:ext cx="4247903" cy="1015663"/>
          </a:xfrm>
          <a:prstGeom prst="rect">
            <a:avLst/>
          </a:prstGeom>
          <a:noFill/>
        </p:spPr>
        <p:txBody>
          <a:bodyPr wrap="none" lIns="91440" tIns="45720" rIns="91440" bIns="45720">
            <a:spAutoFit/>
          </a:bodyPr>
          <a:lstStyle/>
          <a:p>
            <a:pPr algn="ctr"/>
            <a:r>
              <a:rPr lang="en-US" sz="6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EVALUATION</a:t>
            </a:r>
            <a:endParaRPr lang="en-US" sz="6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0" name="Rectangle 9"/>
          <p:cNvSpPr/>
          <p:nvPr/>
        </p:nvSpPr>
        <p:spPr>
          <a:xfrm rot="2923486">
            <a:off x="4837269" y="3115270"/>
            <a:ext cx="3841579" cy="923330"/>
          </a:xfrm>
          <a:prstGeom prst="rect">
            <a:avLst/>
          </a:prstGeom>
          <a:noFill/>
        </p:spPr>
        <p:txBody>
          <a:bodyPr wrap="none" lIns="91440" tIns="45720" rIns="91440" bIns="45720">
            <a:spAutoFit/>
          </a:bodyPr>
          <a:lstStyle/>
          <a:p>
            <a:pPr algn="ctr"/>
            <a:r>
              <a:rPr lang="en-US" sz="54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EVALUATION</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1" name="Rectangle 10"/>
          <p:cNvSpPr/>
          <p:nvPr/>
        </p:nvSpPr>
        <p:spPr>
          <a:xfrm rot="20588551">
            <a:off x="391935" y="2159913"/>
            <a:ext cx="2893490" cy="707886"/>
          </a:xfrm>
          <a:prstGeom prst="rect">
            <a:avLst/>
          </a:prstGeom>
          <a:noFill/>
        </p:spPr>
        <p:txBody>
          <a:bodyPr wrap="none" lIns="91440" tIns="45720" rIns="91440" bIns="45720">
            <a:spAutoFit/>
          </a:bodyPr>
          <a:lstStyle/>
          <a:p>
            <a:pPr algn="ctr"/>
            <a:r>
              <a:rPr lang="en-US" sz="4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EVALUATION</a:t>
            </a:r>
            <a:endParaRPr lang="en-US" sz="4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5" presetClass="entr" presetSubtype="0" fill="hold" grpId="1"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1000" fill="hold"/>
                                        <p:tgtEl>
                                          <p:spTgt spid="4"/>
                                        </p:tgtEl>
                                        <p:attrNameLst>
                                          <p:attrName>ppt_w</p:attrName>
                                        </p:attrNameLst>
                                      </p:cBhvr>
                                      <p:tavLst>
                                        <p:tav tm="0">
                                          <p:val>
                                            <p:fltVal val="0"/>
                                          </p:val>
                                        </p:tav>
                                        <p:tav tm="100000">
                                          <p:val>
                                            <p:strVal val="#ppt_w"/>
                                          </p:val>
                                        </p:tav>
                                      </p:tavLst>
                                    </p:anim>
                                    <p:anim calcmode="lin" valueType="num">
                                      <p:cBhvr>
                                        <p:cTn id="11" dur="1000" fill="hold"/>
                                        <p:tgtEl>
                                          <p:spTgt spid="4"/>
                                        </p:tgtEl>
                                        <p:attrNameLst>
                                          <p:attrName>ppt_h</p:attrName>
                                        </p:attrNameLst>
                                      </p:cBhvr>
                                      <p:tavLst>
                                        <p:tav tm="0">
                                          <p:val>
                                            <p:fltVal val="0"/>
                                          </p:val>
                                        </p:tav>
                                        <p:tav tm="100000">
                                          <p:val>
                                            <p:strVal val="#ppt_h"/>
                                          </p:val>
                                        </p:tav>
                                      </p:tavLst>
                                    </p:anim>
                                    <p:anim calcmode="lin" valueType="num">
                                      <p:cBhvr>
                                        <p:cTn id="1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4" fill="hold">
                            <p:stCondLst>
                              <p:cond delay="1000"/>
                            </p:stCondLst>
                            <p:childTnLst>
                              <p:par>
                                <p:cTn id="15" presetID="26" presetClass="emph" presetSubtype="0" fill="hold" grpId="2" nodeType="after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par>
                          <p:cTn id="18" fill="hold">
                            <p:stCondLst>
                              <p:cond delay="1500"/>
                            </p:stCondLst>
                            <p:childTnLst>
                              <p:par>
                                <p:cTn id="19" presetID="1"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par>
                          <p:cTn id="21" fill="hold">
                            <p:stCondLst>
                              <p:cond delay="1500"/>
                            </p:stCondLst>
                            <p:childTnLst>
                              <p:par>
                                <p:cTn id="22" presetID="15" presetClass="entr" presetSubtype="0" fill="hold" grpId="1"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2500"/>
                            </p:stCondLst>
                            <p:childTnLst>
                              <p:par>
                                <p:cTn id="29" presetID="26" presetClass="emph" presetSubtype="0" fill="hold" grpId="2" nodeType="afterEffect">
                                  <p:stCondLst>
                                    <p:cond delay="0"/>
                                  </p:stCondLst>
                                  <p:childTnLst>
                                    <p:animEffect transition="out" filter="fade">
                                      <p:cBhvr>
                                        <p:cTn id="30" dur="500" tmFilter="0, 0; .2, .5; .8, .5; 1, 0"/>
                                        <p:tgtEl>
                                          <p:spTgt spid="6"/>
                                        </p:tgtEl>
                                      </p:cBhvr>
                                    </p:animEffect>
                                    <p:animScale>
                                      <p:cBhvr>
                                        <p:cTn id="31" dur="250" autoRev="1" fill="hold"/>
                                        <p:tgtEl>
                                          <p:spTgt spid="6"/>
                                        </p:tgtEl>
                                      </p:cBhvr>
                                      <p:by x="105000" y="105000"/>
                                    </p:animScale>
                                  </p:childTnLst>
                                </p:cTn>
                              </p:par>
                            </p:childTnLst>
                          </p:cTn>
                        </p:par>
                        <p:par>
                          <p:cTn id="32" fill="hold">
                            <p:stCondLst>
                              <p:cond delay="3000"/>
                            </p:stCondLst>
                            <p:childTnLst>
                              <p:par>
                                <p:cTn id="33" presetID="1"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par>
                          <p:cTn id="35" fill="hold">
                            <p:stCondLst>
                              <p:cond delay="3000"/>
                            </p:stCondLst>
                            <p:childTnLst>
                              <p:par>
                                <p:cTn id="36" presetID="15" presetClass="entr" presetSubtype="0" fill="hold" grpId="1"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42" fill="hold">
                            <p:stCondLst>
                              <p:cond delay="4000"/>
                            </p:stCondLst>
                            <p:childTnLst>
                              <p:par>
                                <p:cTn id="43" presetID="26" presetClass="emph" presetSubtype="0" fill="hold" grpId="2" nodeType="afterEffect">
                                  <p:stCondLst>
                                    <p:cond delay="0"/>
                                  </p:stCondLst>
                                  <p:childTnLst>
                                    <p:animEffect transition="out" filter="fade">
                                      <p:cBhvr>
                                        <p:cTn id="44" dur="500" tmFilter="0, 0; .2, .5; .8, .5; 1, 0"/>
                                        <p:tgtEl>
                                          <p:spTgt spid="7"/>
                                        </p:tgtEl>
                                      </p:cBhvr>
                                    </p:animEffect>
                                    <p:animScale>
                                      <p:cBhvr>
                                        <p:cTn id="45" dur="250" autoRev="1" fill="hold"/>
                                        <p:tgtEl>
                                          <p:spTgt spid="7"/>
                                        </p:tgtEl>
                                      </p:cBhvr>
                                      <p:by x="105000" y="105000"/>
                                    </p:animScale>
                                  </p:childTnLst>
                                </p:cTn>
                              </p:par>
                            </p:childTnLst>
                          </p:cTn>
                        </p:par>
                        <p:par>
                          <p:cTn id="46" fill="hold">
                            <p:stCondLst>
                              <p:cond delay="4500"/>
                            </p:stCondLst>
                            <p:childTnLst>
                              <p:par>
                                <p:cTn id="47" presetID="1"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par>
                          <p:cTn id="49" fill="hold">
                            <p:stCondLst>
                              <p:cond delay="4500"/>
                            </p:stCondLst>
                            <p:childTnLst>
                              <p:par>
                                <p:cTn id="50" presetID="15" presetClass="entr" presetSubtype="0" fill="hold" grpId="1"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1000" fill="hold"/>
                                        <p:tgtEl>
                                          <p:spTgt spid="8"/>
                                        </p:tgtEl>
                                        <p:attrNameLst>
                                          <p:attrName>ppt_w</p:attrName>
                                        </p:attrNameLst>
                                      </p:cBhvr>
                                      <p:tavLst>
                                        <p:tav tm="0">
                                          <p:val>
                                            <p:fltVal val="0"/>
                                          </p:val>
                                        </p:tav>
                                        <p:tav tm="100000">
                                          <p:val>
                                            <p:strVal val="#ppt_w"/>
                                          </p:val>
                                        </p:tav>
                                      </p:tavLst>
                                    </p:anim>
                                    <p:anim calcmode="lin" valueType="num">
                                      <p:cBhvr>
                                        <p:cTn id="53" dur="1000" fill="hold"/>
                                        <p:tgtEl>
                                          <p:spTgt spid="8"/>
                                        </p:tgtEl>
                                        <p:attrNameLst>
                                          <p:attrName>ppt_h</p:attrName>
                                        </p:attrNameLst>
                                      </p:cBhvr>
                                      <p:tavLst>
                                        <p:tav tm="0">
                                          <p:val>
                                            <p:fltVal val="0"/>
                                          </p:val>
                                        </p:tav>
                                        <p:tav tm="100000">
                                          <p:val>
                                            <p:strVal val="#ppt_h"/>
                                          </p:val>
                                        </p:tav>
                                      </p:tavLst>
                                    </p:anim>
                                    <p:anim calcmode="lin" valueType="num">
                                      <p:cBhvr>
                                        <p:cTn id="5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5500"/>
                            </p:stCondLst>
                            <p:childTnLst>
                              <p:par>
                                <p:cTn id="57" presetID="26" presetClass="emph" presetSubtype="0" fill="hold" grpId="2" nodeType="afterEffect">
                                  <p:stCondLst>
                                    <p:cond delay="0"/>
                                  </p:stCondLst>
                                  <p:childTnLst>
                                    <p:animEffect transition="out" filter="fade">
                                      <p:cBhvr>
                                        <p:cTn id="58" dur="500" tmFilter="0, 0; .2, .5; .8, .5; 1, 0"/>
                                        <p:tgtEl>
                                          <p:spTgt spid="8"/>
                                        </p:tgtEl>
                                      </p:cBhvr>
                                    </p:animEffect>
                                    <p:animScale>
                                      <p:cBhvr>
                                        <p:cTn id="59" dur="250" autoRev="1" fill="hold"/>
                                        <p:tgtEl>
                                          <p:spTgt spid="8"/>
                                        </p:tgtEl>
                                      </p:cBhvr>
                                      <p:by x="105000" y="105000"/>
                                    </p:animScale>
                                  </p:childTnLst>
                                </p:cTn>
                              </p:par>
                            </p:childTnLst>
                          </p:cTn>
                        </p:par>
                        <p:par>
                          <p:cTn id="60" fill="hold">
                            <p:stCondLst>
                              <p:cond delay="6000"/>
                            </p:stCondLst>
                            <p:childTnLst>
                              <p:par>
                                <p:cTn id="61" presetID="1" presetClass="entr" presetSubtype="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par>
                          <p:cTn id="63" fill="hold">
                            <p:stCondLst>
                              <p:cond delay="6000"/>
                            </p:stCondLst>
                            <p:childTnLst>
                              <p:par>
                                <p:cTn id="64" presetID="15" presetClass="entr" presetSubtype="0" fill="hold" grpId="1"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fltVal val="0"/>
                                          </p:val>
                                        </p:tav>
                                        <p:tav tm="100000">
                                          <p:val>
                                            <p:strVal val="#ppt_w"/>
                                          </p:val>
                                        </p:tav>
                                      </p:tavLst>
                                    </p:anim>
                                    <p:anim calcmode="lin" valueType="num">
                                      <p:cBhvr>
                                        <p:cTn id="67" dur="1000" fill="hold"/>
                                        <p:tgtEl>
                                          <p:spTgt spid="9"/>
                                        </p:tgtEl>
                                        <p:attrNameLst>
                                          <p:attrName>ppt_h</p:attrName>
                                        </p:attrNameLst>
                                      </p:cBhvr>
                                      <p:tavLst>
                                        <p:tav tm="0">
                                          <p:val>
                                            <p:fltVal val="0"/>
                                          </p:val>
                                        </p:tav>
                                        <p:tav tm="100000">
                                          <p:val>
                                            <p:strVal val="#ppt_h"/>
                                          </p:val>
                                        </p:tav>
                                      </p:tavLst>
                                    </p:anim>
                                    <p:anim calcmode="lin" valueType="num">
                                      <p:cBhvr>
                                        <p:cTn id="68"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7000"/>
                            </p:stCondLst>
                            <p:childTnLst>
                              <p:par>
                                <p:cTn id="71" presetID="26" presetClass="emph" presetSubtype="0" fill="hold" grpId="2" nodeType="afterEffect">
                                  <p:stCondLst>
                                    <p:cond delay="0"/>
                                  </p:stCondLst>
                                  <p:childTnLst>
                                    <p:animEffect transition="out" filter="fade">
                                      <p:cBhvr>
                                        <p:cTn id="72" dur="500" tmFilter="0, 0; .2, .5; .8, .5; 1, 0"/>
                                        <p:tgtEl>
                                          <p:spTgt spid="9"/>
                                        </p:tgtEl>
                                      </p:cBhvr>
                                    </p:animEffect>
                                    <p:animScale>
                                      <p:cBhvr>
                                        <p:cTn id="73" dur="250" autoRev="1" fill="hold"/>
                                        <p:tgtEl>
                                          <p:spTgt spid="9"/>
                                        </p:tgtEl>
                                      </p:cBhvr>
                                      <p:by x="105000" y="105000"/>
                                    </p:animScale>
                                  </p:childTnLst>
                                </p:cTn>
                              </p:par>
                            </p:childTnLst>
                          </p:cTn>
                        </p:par>
                        <p:par>
                          <p:cTn id="74" fill="hold">
                            <p:stCondLst>
                              <p:cond delay="7500"/>
                            </p:stCondLst>
                            <p:childTnLst>
                              <p:par>
                                <p:cTn id="75" presetID="1" presetClass="entr" presetSubtype="0"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childTnLst>
                                </p:cTn>
                              </p:par>
                            </p:childTnLst>
                          </p:cTn>
                        </p:par>
                        <p:par>
                          <p:cTn id="77" fill="hold">
                            <p:stCondLst>
                              <p:cond delay="7500"/>
                            </p:stCondLst>
                            <p:childTnLst>
                              <p:par>
                                <p:cTn id="78" presetID="15" presetClass="entr" presetSubtype="0" fill="hold" grpId="1"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1000" fill="hold"/>
                                        <p:tgtEl>
                                          <p:spTgt spid="10"/>
                                        </p:tgtEl>
                                        <p:attrNameLst>
                                          <p:attrName>ppt_w</p:attrName>
                                        </p:attrNameLst>
                                      </p:cBhvr>
                                      <p:tavLst>
                                        <p:tav tm="0">
                                          <p:val>
                                            <p:fltVal val="0"/>
                                          </p:val>
                                        </p:tav>
                                        <p:tav tm="100000">
                                          <p:val>
                                            <p:strVal val="#ppt_w"/>
                                          </p:val>
                                        </p:tav>
                                      </p:tavLst>
                                    </p:anim>
                                    <p:anim calcmode="lin" valueType="num">
                                      <p:cBhvr>
                                        <p:cTn id="81" dur="1000" fill="hold"/>
                                        <p:tgtEl>
                                          <p:spTgt spid="10"/>
                                        </p:tgtEl>
                                        <p:attrNameLst>
                                          <p:attrName>ppt_h</p:attrName>
                                        </p:attrNameLst>
                                      </p:cBhvr>
                                      <p:tavLst>
                                        <p:tav tm="0">
                                          <p:val>
                                            <p:fltVal val="0"/>
                                          </p:val>
                                        </p:tav>
                                        <p:tav tm="100000">
                                          <p:val>
                                            <p:strVal val="#ppt_h"/>
                                          </p:val>
                                        </p:tav>
                                      </p:tavLst>
                                    </p:anim>
                                    <p:anim calcmode="lin" valueType="num">
                                      <p:cBhvr>
                                        <p:cTn id="8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84" fill="hold">
                            <p:stCondLst>
                              <p:cond delay="8500"/>
                            </p:stCondLst>
                            <p:childTnLst>
                              <p:par>
                                <p:cTn id="85" presetID="26" presetClass="emph" presetSubtype="0" fill="hold" grpId="2" nodeType="afterEffect">
                                  <p:stCondLst>
                                    <p:cond delay="0"/>
                                  </p:stCondLst>
                                  <p:childTnLst>
                                    <p:animEffect transition="out" filter="fade">
                                      <p:cBhvr>
                                        <p:cTn id="86" dur="500" tmFilter="0, 0; .2, .5; .8, .5; 1, 0"/>
                                        <p:tgtEl>
                                          <p:spTgt spid="10"/>
                                        </p:tgtEl>
                                      </p:cBhvr>
                                    </p:animEffect>
                                    <p:animScale>
                                      <p:cBhvr>
                                        <p:cTn id="87" dur="250" autoRev="1" fill="hold"/>
                                        <p:tgtEl>
                                          <p:spTgt spid="10"/>
                                        </p:tgtEl>
                                      </p:cBhvr>
                                      <p:by x="105000" y="105000"/>
                                    </p:animScale>
                                  </p:childTnLst>
                                </p:cTn>
                              </p:par>
                            </p:childTnLst>
                          </p:cTn>
                        </p:par>
                        <p:par>
                          <p:cTn id="88" fill="hold">
                            <p:stCondLst>
                              <p:cond delay="9000"/>
                            </p:stCondLst>
                            <p:childTnLst>
                              <p:par>
                                <p:cTn id="89" presetID="1" presetClass="entr" presetSubtype="0"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childTnLst>
                          </p:cTn>
                        </p:par>
                        <p:par>
                          <p:cTn id="91" fill="hold">
                            <p:stCondLst>
                              <p:cond delay="9000"/>
                            </p:stCondLst>
                            <p:childTnLst>
                              <p:par>
                                <p:cTn id="92" presetID="15" presetClass="entr" presetSubtype="0" fill="hold" grpId="1"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1000" fill="hold"/>
                                        <p:tgtEl>
                                          <p:spTgt spid="11"/>
                                        </p:tgtEl>
                                        <p:attrNameLst>
                                          <p:attrName>ppt_w</p:attrName>
                                        </p:attrNameLst>
                                      </p:cBhvr>
                                      <p:tavLst>
                                        <p:tav tm="0">
                                          <p:val>
                                            <p:fltVal val="0"/>
                                          </p:val>
                                        </p:tav>
                                        <p:tav tm="100000">
                                          <p:val>
                                            <p:strVal val="#ppt_w"/>
                                          </p:val>
                                        </p:tav>
                                      </p:tavLst>
                                    </p:anim>
                                    <p:anim calcmode="lin" valueType="num">
                                      <p:cBhvr>
                                        <p:cTn id="95" dur="1000" fill="hold"/>
                                        <p:tgtEl>
                                          <p:spTgt spid="11"/>
                                        </p:tgtEl>
                                        <p:attrNameLst>
                                          <p:attrName>ppt_h</p:attrName>
                                        </p:attrNameLst>
                                      </p:cBhvr>
                                      <p:tavLst>
                                        <p:tav tm="0">
                                          <p:val>
                                            <p:fltVal val="0"/>
                                          </p:val>
                                        </p:tav>
                                        <p:tav tm="100000">
                                          <p:val>
                                            <p:strVal val="#ppt_h"/>
                                          </p:val>
                                        </p:tav>
                                      </p:tavLst>
                                    </p:anim>
                                    <p:anim calcmode="lin" valueType="num">
                                      <p:cBhvr>
                                        <p:cTn id="96"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98" fill="hold">
                            <p:stCondLst>
                              <p:cond delay="10000"/>
                            </p:stCondLst>
                            <p:childTnLst>
                              <p:par>
                                <p:cTn id="99" presetID="26" presetClass="emph" presetSubtype="0" fill="hold" grpId="2" nodeType="afterEffect">
                                  <p:stCondLst>
                                    <p:cond delay="0"/>
                                  </p:stCondLst>
                                  <p:childTnLst>
                                    <p:animEffect transition="out" filter="fade">
                                      <p:cBhvr>
                                        <p:cTn id="100" dur="500" tmFilter="0, 0; .2, .5; .8, .5; 1, 0"/>
                                        <p:tgtEl>
                                          <p:spTgt spid="11"/>
                                        </p:tgtEl>
                                      </p:cBhvr>
                                    </p:animEffect>
                                    <p:animScale>
                                      <p:cBhvr>
                                        <p:cTn id="101"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6" grpId="0"/>
      <p:bldP spid="6" grpId="1"/>
      <p:bldP spid="6" grpId="2"/>
      <p:bldP spid="7" grpId="0"/>
      <p:bldP spid="7" grpId="1"/>
      <p:bldP spid="7" grpId="2"/>
      <p:bldP spid="8" grpId="0"/>
      <p:bldP spid="8" grpId="1"/>
      <p:bldP spid="8" grpId="2"/>
      <p:bldP spid="9" grpId="0"/>
      <p:bldP spid="9" grpId="1"/>
      <p:bldP spid="9" grpId="2"/>
      <p:bldP spid="10" grpId="0"/>
      <p:bldP spid="10" grpId="1"/>
      <p:bldP spid="10" grpId="2"/>
      <p:bldP spid="11" grpId="0"/>
      <p:bldP spid="11" grpId="1"/>
      <p:bldP spid="11" grpId="2"/>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6800"/>
            <a:ext cx="7886700" cy="1325563"/>
          </a:xfrm>
        </p:spPr>
        <p:txBody>
          <a:bodyPr>
            <a:normAutofit fontScale="90000"/>
          </a:bodyPr>
          <a:lstStyle/>
          <a:p>
            <a:r>
              <a:rPr lang="en-US" b="1" dirty="0" smtClean="0">
                <a:latin typeface="Calibri"/>
                <a:ea typeface="Tahoma" charset="0"/>
                <a:cs typeface="Calibri"/>
              </a:rPr>
              <a:t>How can you get involved? </a:t>
            </a:r>
            <a:br>
              <a:rPr lang="en-US" b="1" dirty="0" smtClean="0">
                <a:latin typeface="Calibri"/>
                <a:ea typeface="Tahoma" charset="0"/>
                <a:cs typeface="Calibri"/>
              </a:rPr>
            </a:br>
            <a:r>
              <a:rPr lang="en-US" b="1" dirty="0" smtClean="0">
                <a:latin typeface="Calibri"/>
                <a:ea typeface="Tahoma" charset="0"/>
                <a:cs typeface="Calibri"/>
              </a:rPr>
              <a:t>We will be hosting webinars on various topics</a:t>
            </a:r>
            <a:endParaRPr lang="en-US" b="1" dirty="0">
              <a:latin typeface="Calibri"/>
              <a:ea typeface="Tahoma" charset="0"/>
              <a:cs typeface="Calibri"/>
            </a:endParaRPr>
          </a:p>
        </p:txBody>
      </p:sp>
      <p:sp>
        <p:nvSpPr>
          <p:cNvPr id="6" name="TextBox 5"/>
          <p:cNvSpPr txBox="1"/>
          <p:nvPr/>
        </p:nvSpPr>
        <p:spPr>
          <a:xfrm>
            <a:off x="707233" y="1563053"/>
            <a:ext cx="7739817" cy="1107996"/>
          </a:xfrm>
          <a:prstGeom prst="rect">
            <a:avLst/>
          </a:prstGeom>
          <a:noFill/>
        </p:spPr>
        <p:txBody>
          <a:bodyPr wrap="square" rtlCol="0">
            <a:spAutoFit/>
          </a:bodyPr>
          <a:lstStyle/>
          <a:p>
            <a:pPr marL="457200" indent="-457200">
              <a:spcBef>
                <a:spcPts val="600"/>
              </a:spcBef>
              <a:spcAft>
                <a:spcPts val="600"/>
              </a:spcAft>
              <a:buFont typeface="Arial" charset="0"/>
              <a:buChar char="•"/>
            </a:pPr>
            <a:endParaRPr lang="en-US" sz="2800" dirty="0"/>
          </a:p>
          <a:p>
            <a:pPr marL="457200" indent="-457200">
              <a:spcBef>
                <a:spcPts val="600"/>
              </a:spcBef>
              <a:spcAft>
                <a:spcPts val="600"/>
              </a:spcAft>
              <a:buFont typeface="Arial" charset="0"/>
              <a:buChar char="•"/>
            </a:pPr>
            <a:endParaRPr lang="en-US" sz="2800" dirty="0">
              <a:latin typeface="Tahoma" charset="0"/>
              <a:ea typeface="Tahoma" charset="0"/>
              <a:cs typeface="Tahoma" charset="0"/>
            </a:endParaRPr>
          </a:p>
        </p:txBody>
      </p:sp>
      <p:sp>
        <p:nvSpPr>
          <p:cNvPr id="9" name="TextBox 8"/>
          <p:cNvSpPr txBox="1"/>
          <p:nvPr/>
        </p:nvSpPr>
        <p:spPr>
          <a:xfrm>
            <a:off x="707233" y="2671049"/>
            <a:ext cx="8436767" cy="3970318"/>
          </a:xfrm>
          <a:prstGeom prst="rect">
            <a:avLst/>
          </a:prstGeom>
          <a:noFill/>
        </p:spPr>
        <p:txBody>
          <a:bodyPr wrap="square" rtlCol="0">
            <a:spAutoFit/>
          </a:bodyPr>
          <a:lstStyle/>
          <a:p>
            <a:r>
              <a:rPr lang="en-US" sz="2800" u="sng" dirty="0" smtClean="0">
                <a:latin typeface="Calibri"/>
                <a:ea typeface="Tahoma" charset="0"/>
                <a:cs typeface="Calibri"/>
              </a:rPr>
              <a:t>Topics:</a:t>
            </a:r>
          </a:p>
          <a:p>
            <a:pPr marL="342900" indent="-342900">
              <a:buFont typeface="Arial" charset="0"/>
              <a:buChar char="•"/>
              <a:defRPr/>
            </a:pPr>
            <a:r>
              <a:rPr lang="en-US" sz="2800" dirty="0">
                <a:latin typeface="Calibri"/>
                <a:ea typeface="Tahoma" charset="0"/>
                <a:cs typeface="Calibri"/>
              </a:rPr>
              <a:t>Geospatial </a:t>
            </a:r>
            <a:r>
              <a:rPr lang="en-US" sz="2800" dirty="0" smtClean="0">
                <a:latin typeface="Calibri"/>
                <a:ea typeface="Tahoma" charset="0"/>
                <a:cs typeface="Calibri"/>
              </a:rPr>
              <a:t>Technologies (GPS, GIS, remote sensing)</a:t>
            </a:r>
          </a:p>
          <a:p>
            <a:pPr marL="342900" indent="-342900">
              <a:buFont typeface="Arial" charset="0"/>
              <a:buChar char="•"/>
              <a:defRPr/>
            </a:pPr>
            <a:r>
              <a:rPr lang="en-US" sz="2800" dirty="0">
                <a:latin typeface="Calibri"/>
                <a:ea typeface="Tahoma" charset="0"/>
                <a:cs typeface="Calibri"/>
              </a:rPr>
              <a:t>Using</a:t>
            </a:r>
            <a:r>
              <a:rPr lang="en-US" sz="2800" dirty="0" smtClean="0">
                <a:latin typeface="Calibri"/>
                <a:ea typeface="Tahoma" charset="0"/>
                <a:cs typeface="Calibri"/>
              </a:rPr>
              <a:t> </a:t>
            </a:r>
            <a:r>
              <a:rPr lang="en-US" sz="2800" dirty="0" err="1" smtClean="0">
                <a:latin typeface="Calibri"/>
                <a:ea typeface="Tahoma" charset="0"/>
                <a:cs typeface="Calibri"/>
              </a:rPr>
              <a:t>ArcGIS</a:t>
            </a:r>
            <a:r>
              <a:rPr lang="en-US" sz="2800" dirty="0" smtClean="0">
                <a:latin typeface="Calibri"/>
                <a:ea typeface="Tahoma" charset="0"/>
                <a:cs typeface="Calibri"/>
              </a:rPr>
              <a:t> </a:t>
            </a:r>
            <a:r>
              <a:rPr lang="en-US" sz="2800" dirty="0">
                <a:latin typeface="Calibri"/>
                <a:ea typeface="Tahoma" charset="0"/>
                <a:cs typeface="Calibri"/>
              </a:rPr>
              <a:t>with GLOBE Data</a:t>
            </a:r>
            <a:endParaRPr lang="en-US" sz="2800" dirty="0" smtClean="0">
              <a:latin typeface="Calibri"/>
              <a:ea typeface="Tahoma" charset="0"/>
              <a:cs typeface="Calibri"/>
            </a:endParaRPr>
          </a:p>
          <a:p>
            <a:pPr marL="342900" indent="-342900">
              <a:buFont typeface="Arial" charset="0"/>
              <a:buChar char="•"/>
              <a:defRPr/>
            </a:pPr>
            <a:r>
              <a:rPr lang="en-US" sz="2800" dirty="0" smtClean="0">
                <a:latin typeface="Calibri"/>
                <a:ea typeface="Tahoma" charset="0"/>
                <a:cs typeface="Calibri"/>
              </a:rPr>
              <a:t>Setting </a:t>
            </a:r>
            <a:r>
              <a:rPr lang="en-US" sz="2800" dirty="0">
                <a:latin typeface="Calibri"/>
                <a:ea typeface="Tahoma" charset="0"/>
                <a:cs typeface="Calibri"/>
              </a:rPr>
              <a:t>up </a:t>
            </a:r>
            <a:r>
              <a:rPr lang="en-US" sz="2800" dirty="0" smtClean="0">
                <a:latin typeface="Calibri"/>
                <a:ea typeface="Tahoma" charset="0"/>
                <a:cs typeface="Calibri"/>
              </a:rPr>
              <a:t>your school site</a:t>
            </a:r>
          </a:p>
          <a:p>
            <a:pPr marL="342900" indent="-342900">
              <a:buFont typeface="Arial" charset="0"/>
              <a:buChar char="•"/>
              <a:defRPr/>
            </a:pPr>
            <a:r>
              <a:rPr lang="en-US" sz="2800" dirty="0" smtClean="0">
                <a:latin typeface="Calibri"/>
                <a:ea typeface="Tahoma" charset="0"/>
                <a:cs typeface="Calibri"/>
              </a:rPr>
              <a:t>Protocols</a:t>
            </a:r>
            <a:r>
              <a:rPr lang="en-US" sz="2800" dirty="0">
                <a:latin typeface="Calibri"/>
                <a:ea typeface="Tahoma" charset="0"/>
                <a:cs typeface="Calibri"/>
              </a:rPr>
              <a:t>: Atmosphere and </a:t>
            </a:r>
            <a:r>
              <a:rPr lang="en-US" sz="2800" dirty="0" smtClean="0">
                <a:latin typeface="Calibri"/>
                <a:ea typeface="Tahoma" charset="0"/>
                <a:cs typeface="Calibri"/>
              </a:rPr>
              <a:t>Hydrology</a:t>
            </a:r>
          </a:p>
          <a:p>
            <a:pPr marL="342900" indent="-342900">
              <a:buFont typeface="Arial" charset="0"/>
              <a:buChar char="•"/>
              <a:defRPr/>
            </a:pPr>
            <a:r>
              <a:rPr lang="en-US" sz="2800" dirty="0" smtClean="0">
                <a:latin typeface="Calibri"/>
                <a:ea typeface="Tahoma" charset="0"/>
                <a:cs typeface="Calibri"/>
              </a:rPr>
              <a:t>Links to NASA – </a:t>
            </a:r>
            <a:r>
              <a:rPr lang="en-US" sz="2800" dirty="0" err="1" smtClean="0">
                <a:latin typeface="Calibri"/>
                <a:ea typeface="Tahoma" charset="0"/>
                <a:cs typeface="Calibri"/>
              </a:rPr>
              <a:t>eg</a:t>
            </a:r>
            <a:r>
              <a:rPr lang="en-US" sz="2800" dirty="0" smtClean="0">
                <a:latin typeface="Calibri"/>
                <a:ea typeface="Tahoma" charset="0"/>
                <a:cs typeface="Calibri"/>
              </a:rPr>
              <a:t>. My NASA Data</a:t>
            </a:r>
          </a:p>
          <a:p>
            <a:pPr marL="342900" indent="-342900">
              <a:buFont typeface="Arial" charset="0"/>
              <a:buChar char="•"/>
              <a:defRPr/>
            </a:pPr>
            <a:r>
              <a:rPr lang="en-US" sz="2800" dirty="0" smtClean="0">
                <a:latin typeface="Calibri"/>
                <a:ea typeface="Tahoma" charset="0"/>
                <a:cs typeface="Calibri"/>
              </a:rPr>
              <a:t>Working with underrepresented groups</a:t>
            </a:r>
          </a:p>
          <a:p>
            <a:endParaRPr lang="en-US" sz="2800" dirty="0" smtClean="0">
              <a:latin typeface="Calibri"/>
              <a:cs typeface="Calibri"/>
            </a:endParaRPr>
          </a:p>
          <a:p>
            <a:endParaRPr lang="en-US" sz="2800" dirty="0">
              <a:latin typeface="Calibri"/>
              <a:cs typeface="Calibri"/>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95749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7"/>
            <a:ext cx="8515350" cy="1325563"/>
          </a:xfrm>
        </p:spPr>
        <p:txBody>
          <a:bodyPr/>
          <a:lstStyle/>
          <a:p>
            <a:r>
              <a:rPr lang="en-US" b="1" dirty="0" smtClean="0">
                <a:latin typeface="Calibri"/>
                <a:ea typeface="Tahoma" charset="0"/>
                <a:cs typeface="Calibri"/>
              </a:rPr>
              <a:t>How can you get involved? </a:t>
            </a:r>
            <a:r>
              <a:rPr lang="en-US" sz="2000" b="1" dirty="0" smtClean="0">
                <a:latin typeface="Calibri"/>
                <a:ea typeface="Tahoma" charset="0"/>
                <a:cs typeface="Calibri"/>
              </a:rPr>
              <a:t>(</a:t>
            </a:r>
            <a:r>
              <a:rPr lang="en-US" sz="2000" b="1" dirty="0" err="1" smtClean="0">
                <a:latin typeface="Calibri"/>
                <a:ea typeface="Tahoma" charset="0"/>
                <a:cs typeface="Calibri"/>
              </a:rPr>
              <a:t>con’t</a:t>
            </a:r>
            <a:r>
              <a:rPr lang="en-US" sz="2000" b="1" dirty="0" smtClean="0">
                <a:latin typeface="Calibri"/>
                <a:ea typeface="Tahoma" charset="0"/>
                <a:cs typeface="Calibri"/>
              </a:rPr>
              <a:t>)</a:t>
            </a:r>
            <a:endParaRPr lang="en-US" sz="2000" b="1" dirty="0">
              <a:latin typeface="Calibri"/>
              <a:ea typeface="Tahoma" charset="0"/>
              <a:cs typeface="Calibri"/>
            </a:endParaRPr>
          </a:p>
        </p:txBody>
      </p:sp>
      <p:sp>
        <p:nvSpPr>
          <p:cNvPr id="6" name="TextBox 5"/>
          <p:cNvSpPr txBox="1"/>
          <p:nvPr/>
        </p:nvSpPr>
        <p:spPr>
          <a:xfrm>
            <a:off x="707233" y="1563053"/>
            <a:ext cx="7739817" cy="1107996"/>
          </a:xfrm>
          <a:prstGeom prst="rect">
            <a:avLst/>
          </a:prstGeom>
          <a:noFill/>
        </p:spPr>
        <p:txBody>
          <a:bodyPr wrap="square" rtlCol="0">
            <a:spAutoFit/>
          </a:bodyPr>
          <a:lstStyle/>
          <a:p>
            <a:pPr marL="457200" indent="-457200">
              <a:spcBef>
                <a:spcPts val="600"/>
              </a:spcBef>
              <a:spcAft>
                <a:spcPts val="600"/>
              </a:spcAft>
              <a:buFont typeface="Arial" charset="0"/>
              <a:buChar char="•"/>
            </a:pPr>
            <a:endParaRPr lang="en-US" sz="2800" dirty="0"/>
          </a:p>
          <a:p>
            <a:pPr marL="457200" indent="-457200">
              <a:spcBef>
                <a:spcPts val="600"/>
              </a:spcBef>
              <a:spcAft>
                <a:spcPts val="600"/>
              </a:spcAft>
              <a:buFont typeface="Arial" charset="0"/>
              <a:buChar char="•"/>
            </a:pPr>
            <a:endParaRPr lang="en-US" sz="2800" dirty="0">
              <a:latin typeface="Tahoma" charset="0"/>
              <a:ea typeface="Tahoma" charset="0"/>
              <a:cs typeface="Tahoma" charset="0"/>
            </a:endParaRPr>
          </a:p>
        </p:txBody>
      </p:sp>
      <p:sp>
        <p:nvSpPr>
          <p:cNvPr id="7" name="TextBox 6"/>
          <p:cNvSpPr txBox="1"/>
          <p:nvPr/>
        </p:nvSpPr>
        <p:spPr>
          <a:xfrm>
            <a:off x="707233" y="1563053"/>
            <a:ext cx="7739817" cy="3447098"/>
          </a:xfrm>
          <a:prstGeom prst="rect">
            <a:avLst/>
          </a:prstGeom>
          <a:noFill/>
        </p:spPr>
        <p:txBody>
          <a:bodyPr wrap="square" rtlCol="0">
            <a:spAutoFit/>
          </a:bodyPr>
          <a:lstStyle/>
          <a:p>
            <a:pPr>
              <a:spcBef>
                <a:spcPts val="600"/>
              </a:spcBef>
              <a:spcAft>
                <a:spcPts val="600"/>
              </a:spcAft>
            </a:pPr>
            <a:r>
              <a:rPr lang="en-US" sz="2800" dirty="0" smtClean="0">
                <a:latin typeface="Calibri"/>
                <a:ea typeface="Tahoma" charset="0"/>
                <a:cs typeface="Calibri"/>
              </a:rPr>
              <a:t>Participation in field campaigns</a:t>
            </a:r>
          </a:p>
          <a:p>
            <a:pPr>
              <a:spcBef>
                <a:spcPts val="600"/>
              </a:spcBef>
              <a:spcAft>
                <a:spcPts val="600"/>
              </a:spcAft>
            </a:pPr>
            <a:r>
              <a:rPr lang="en-US" sz="2800" dirty="0" smtClean="0">
                <a:latin typeface="Calibri"/>
                <a:ea typeface="Tahoma" charset="0"/>
                <a:cs typeface="Calibri"/>
              </a:rPr>
              <a:t>Development of student projects</a:t>
            </a:r>
          </a:p>
          <a:p>
            <a:pPr>
              <a:spcBef>
                <a:spcPts val="600"/>
              </a:spcBef>
              <a:spcAft>
                <a:spcPts val="600"/>
              </a:spcAft>
            </a:pPr>
            <a:r>
              <a:rPr lang="en-US" sz="2800" dirty="0" smtClean="0">
                <a:latin typeface="Calibri"/>
                <a:ea typeface="Tahoma" charset="0"/>
                <a:cs typeface="Calibri"/>
              </a:rPr>
              <a:t>Sharing experiences</a:t>
            </a:r>
          </a:p>
          <a:p>
            <a:pPr>
              <a:spcBef>
                <a:spcPts val="600"/>
              </a:spcBef>
              <a:spcAft>
                <a:spcPts val="600"/>
              </a:spcAft>
            </a:pPr>
            <a:r>
              <a:rPr lang="en-US" sz="2800" dirty="0" smtClean="0">
                <a:latin typeface="Calibri"/>
                <a:ea typeface="Tahoma" charset="0"/>
                <a:cs typeface="Calibri"/>
              </a:rPr>
              <a:t>Webinar – sharing of pre-service experiences</a:t>
            </a:r>
          </a:p>
          <a:p>
            <a:pPr>
              <a:spcBef>
                <a:spcPts val="600"/>
              </a:spcBef>
              <a:spcAft>
                <a:spcPts val="600"/>
              </a:spcAft>
            </a:pPr>
            <a:r>
              <a:rPr lang="en-US" sz="2800" dirty="0" smtClean="0">
                <a:latin typeface="Calibri"/>
                <a:ea typeface="Tahoma" charset="0"/>
                <a:cs typeface="Calibri"/>
              </a:rPr>
              <a:t>	August 9, 2016 12:30 pm EDT (16:30 UTC)</a:t>
            </a:r>
          </a:p>
          <a:p>
            <a:pPr>
              <a:spcBef>
                <a:spcPts val="600"/>
              </a:spcBef>
              <a:spcAft>
                <a:spcPts val="600"/>
              </a:spcAft>
            </a:pPr>
            <a:r>
              <a:rPr lang="en-US" sz="2800" dirty="0" smtClean="0">
                <a:latin typeface="Calibri"/>
                <a:ea typeface="Tahoma" charset="0"/>
                <a:cs typeface="Calibri"/>
              </a:rPr>
              <a:t>	Let me know if you are interested </a:t>
            </a:r>
            <a:r>
              <a:rPr lang="en-US" sz="2800" smtClean="0">
                <a:latin typeface="Calibri"/>
                <a:ea typeface="Tahoma" charset="0"/>
                <a:cs typeface="Calibri"/>
              </a:rPr>
              <a:t>in attending </a:t>
            </a:r>
            <a:endParaRPr lang="en-US" sz="2800" dirty="0" smtClean="0">
              <a:latin typeface="Calibri"/>
              <a:ea typeface="Tahoma" charset="0"/>
              <a:cs typeface="Calibri"/>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91037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Tahoma" charset="0"/>
                <a:ea typeface="Tahoma" charset="0"/>
                <a:cs typeface="Tahoma" charset="0"/>
              </a:rPr>
              <a:t>How can you get involved? Advisory Committee</a:t>
            </a:r>
            <a:endParaRPr lang="en-US" sz="3600" b="1" dirty="0">
              <a:latin typeface="Tahoma" charset="0"/>
              <a:ea typeface="Tahoma" charset="0"/>
              <a:cs typeface="Tahoma" charset="0"/>
            </a:endParaRPr>
          </a:p>
        </p:txBody>
      </p:sp>
      <p:sp>
        <p:nvSpPr>
          <p:cNvPr id="6" name="TextBox 5"/>
          <p:cNvSpPr txBox="1"/>
          <p:nvPr/>
        </p:nvSpPr>
        <p:spPr>
          <a:xfrm>
            <a:off x="707233" y="1563055"/>
            <a:ext cx="7739817" cy="4585871"/>
          </a:xfrm>
          <a:prstGeom prst="rect">
            <a:avLst/>
          </a:prstGeom>
          <a:noFill/>
        </p:spPr>
        <p:txBody>
          <a:bodyPr wrap="square" rtlCol="0">
            <a:spAutoFit/>
          </a:bodyPr>
          <a:lstStyle/>
          <a:p>
            <a:pPr marL="457200" indent="-457200">
              <a:spcBef>
                <a:spcPts val="600"/>
              </a:spcBef>
              <a:spcAft>
                <a:spcPts val="600"/>
              </a:spcAft>
              <a:buFont typeface="Arial" charset="0"/>
              <a:buChar char="•"/>
            </a:pPr>
            <a:r>
              <a:rPr lang="en-US" sz="2800" dirty="0" smtClean="0"/>
              <a:t>10 members – meet once a year</a:t>
            </a:r>
          </a:p>
          <a:p>
            <a:pPr marL="457200" indent="-457200">
              <a:spcBef>
                <a:spcPts val="600"/>
              </a:spcBef>
              <a:spcAft>
                <a:spcPts val="600"/>
              </a:spcAft>
              <a:buFont typeface="Arial" charset="0"/>
              <a:buChar char="•"/>
            </a:pPr>
            <a:r>
              <a:rPr lang="en-US" sz="2800" dirty="0" smtClean="0"/>
              <a:t>help direct the project and connect the project to other initiatives that will promote successful scaling and sustainability. </a:t>
            </a:r>
          </a:p>
          <a:p>
            <a:pPr marL="457200" indent="-457200">
              <a:spcBef>
                <a:spcPts val="600"/>
              </a:spcBef>
              <a:spcAft>
                <a:spcPts val="600"/>
              </a:spcAft>
              <a:buFont typeface="Arial" charset="0"/>
              <a:buChar char="•"/>
            </a:pPr>
            <a:r>
              <a:rPr lang="en-US" sz="2800" dirty="0" smtClean="0"/>
              <a:t>Members will come from: key stakeholders groups, groups underrepresented in STEM, and eventually, STEM employers</a:t>
            </a:r>
          </a:p>
          <a:p>
            <a:pPr marL="457200" indent="-457200">
              <a:spcBef>
                <a:spcPts val="600"/>
              </a:spcBef>
              <a:spcAft>
                <a:spcPts val="600"/>
              </a:spcAft>
              <a:buFont typeface="Arial" charset="0"/>
              <a:buChar char="•"/>
            </a:pPr>
            <a:endParaRPr lang="en-US" sz="2800" dirty="0"/>
          </a:p>
          <a:p>
            <a:pPr marL="457200" indent="-457200">
              <a:spcBef>
                <a:spcPts val="600"/>
              </a:spcBef>
              <a:spcAft>
                <a:spcPts val="600"/>
              </a:spcAft>
              <a:buFont typeface="Arial" charset="0"/>
              <a:buChar char="•"/>
            </a:pPr>
            <a:endParaRPr lang="en-US" sz="2800" dirty="0">
              <a:latin typeface="Tahoma" charset="0"/>
              <a:ea typeface="Tahoma" charset="0"/>
              <a:cs typeface="Tahoma" charset="0"/>
            </a:endParaRPr>
          </a:p>
        </p:txBody>
      </p:sp>
      <p:sp>
        <p:nvSpPr>
          <p:cNvPr id="7" name="TextBox 6"/>
          <p:cNvSpPr txBox="1"/>
          <p:nvPr/>
        </p:nvSpPr>
        <p:spPr>
          <a:xfrm>
            <a:off x="882651" y="4030134"/>
            <a:ext cx="7740649" cy="2246769"/>
          </a:xfrm>
          <a:prstGeom prst="rect">
            <a:avLst/>
          </a:prstGeom>
          <a:solidFill>
            <a:schemeClr val="bg1">
              <a:lumMod val="95000"/>
            </a:schemeClr>
          </a:solidFill>
        </p:spPr>
        <p:txBody>
          <a:bodyPr wrap="square" rtlCol="0">
            <a:spAutoFit/>
          </a:bodyPr>
          <a:lstStyle/>
          <a:p>
            <a:r>
              <a:rPr lang="en-US" sz="2800" dirty="0" smtClean="0"/>
              <a:t>There are still a couple places left to be filled on the Advisory Committee. If you are interested in joining, please let us know. We will will review those who are interested and may choose new members from the group. </a:t>
            </a:r>
            <a:endParaRPr lang="en-US" sz="2800"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9644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a:xfrm>
            <a:off x="628650" y="296863"/>
            <a:ext cx="7886700" cy="1325562"/>
          </a:xfrm>
        </p:spPr>
        <p:txBody>
          <a:bodyPr/>
          <a:lstStyle/>
          <a:p>
            <a:pPr eaLnBrk="1" hangingPunct="1"/>
            <a:r>
              <a:rPr lang="en-US" b="1" i="1" smtClean="0">
                <a:latin typeface="Tahoma" charset="0"/>
                <a:ea typeface="Tahoma" charset="0"/>
                <a:cs typeface="Tahoma" charset="0"/>
              </a:rPr>
              <a:t>Thank you!</a:t>
            </a:r>
          </a:p>
        </p:txBody>
      </p:sp>
      <p:sp>
        <p:nvSpPr>
          <p:cNvPr id="48133" name="TextBox 5"/>
          <p:cNvSpPr txBox="1">
            <a:spLocks noChangeArrowheads="1"/>
          </p:cNvSpPr>
          <p:nvPr/>
        </p:nvSpPr>
        <p:spPr bwMode="auto">
          <a:xfrm>
            <a:off x="1295400" y="2743200"/>
            <a:ext cx="7075488" cy="3770313"/>
          </a:xfrm>
          <a:prstGeom prst="rect">
            <a:avLst/>
          </a:prstGeom>
          <a:noFill/>
          <a:ln w="9525">
            <a:noFill/>
            <a:miter lim="800000"/>
            <a:headEnd/>
            <a:tailEnd/>
          </a:ln>
        </p:spPr>
        <p:txBody>
          <a:bodyPr>
            <a:prstTxWarp prst="textNoShape">
              <a:avLst/>
            </a:prstTxWarp>
            <a:spAutoFit/>
          </a:bodyPr>
          <a:lstStyle/>
          <a:p>
            <a:r>
              <a:rPr lang="en-US" sz="2800" b="1" dirty="0" smtClean="0"/>
              <a:t>Kevin </a:t>
            </a:r>
            <a:r>
              <a:rPr lang="en-US" sz="2800" b="1" dirty="0"/>
              <a:t>Czajkowski</a:t>
            </a:r>
          </a:p>
          <a:p>
            <a:r>
              <a:rPr lang="en-US" sz="2800" dirty="0"/>
              <a:t>GLOBE Scientist</a:t>
            </a:r>
          </a:p>
          <a:p>
            <a:r>
              <a:rPr lang="en-US" sz="2800" dirty="0"/>
              <a:t>The University of Toledo</a:t>
            </a:r>
          </a:p>
          <a:p>
            <a:r>
              <a:rPr lang="en-US" sz="2800" dirty="0" err="1"/>
              <a:t>Kevin.czajkowski@utoledo.edu</a:t>
            </a:r>
            <a:endParaRPr lang="en-US" sz="2800" dirty="0"/>
          </a:p>
          <a:p>
            <a:endParaRPr lang="en-US" sz="2800" b="1" dirty="0"/>
          </a:p>
          <a:p>
            <a:endParaRPr lang="en-US" sz="2800" dirty="0"/>
          </a:p>
          <a:p>
            <a:pPr>
              <a:spcBef>
                <a:spcPts val="600"/>
              </a:spcBef>
              <a:spcAft>
                <a:spcPts val="600"/>
              </a:spcAft>
            </a:pPr>
            <a:r>
              <a:rPr lang="en-US" sz="2800" dirty="0"/>
              <a:t> </a:t>
            </a:r>
          </a:p>
          <a:p>
            <a:pPr>
              <a:spcBef>
                <a:spcPts val="600"/>
              </a:spcBef>
              <a:spcAft>
                <a:spcPts val="600"/>
              </a:spcAft>
              <a:buFont typeface="Arial" charset="0"/>
              <a:buChar char="•"/>
            </a:pPr>
            <a:endParaRPr lang="en-US" sz="2800" dirty="0">
              <a:latin typeface="Tahoma" charset="0"/>
              <a:ea typeface="Tahoma" charset="0"/>
              <a:cs typeface="Tahoma" charset="0"/>
            </a:endParaRPr>
          </a:p>
        </p:txBody>
      </p:sp>
      <p:pic>
        <p:nvPicPr>
          <p:cNvPr id="48134" name="Picture 7" descr="IMG_8216.JPG"/>
          <p:cNvPicPr>
            <a:picLocks noChangeAspect="1"/>
          </p:cNvPicPr>
          <p:nvPr/>
        </p:nvPicPr>
        <p:blipFill>
          <a:blip r:embed="rId3"/>
          <a:srcRect/>
          <a:stretch>
            <a:fillRect/>
          </a:stretch>
        </p:blipFill>
        <p:spPr bwMode="auto">
          <a:xfrm rot="-5400000">
            <a:off x="4404518" y="1860549"/>
            <a:ext cx="2493963" cy="1460500"/>
          </a:xfrm>
          <a:prstGeom prst="rect">
            <a:avLst/>
          </a:prstGeom>
          <a:noFill/>
          <a:ln w="9525">
            <a:noFill/>
            <a:miter lim="800000"/>
            <a:headEnd/>
            <a:tailEnd/>
          </a:ln>
        </p:spPr>
      </p:pic>
      <p:pic>
        <p:nvPicPr>
          <p:cNvPr id="48135" name="Picture 8" descr="Screen shot 2014-12-02 at 8.50.22 PM.png"/>
          <p:cNvPicPr>
            <a:picLocks noChangeAspect="1"/>
          </p:cNvPicPr>
          <p:nvPr/>
        </p:nvPicPr>
        <p:blipFill>
          <a:blip r:embed="rId4"/>
          <a:srcRect l="11667" t="2000" r="12500" b="17999"/>
          <a:stretch>
            <a:fillRect/>
          </a:stretch>
        </p:blipFill>
        <p:spPr bwMode="auto">
          <a:xfrm>
            <a:off x="6552663" y="1343817"/>
            <a:ext cx="2591337" cy="205978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ahoma" charset="0"/>
                <a:ea typeface="Tahoma" charset="0"/>
                <a:cs typeface="Tahoma" charset="0"/>
              </a:rPr>
              <a:t>Play the Game: Do Science</a:t>
            </a:r>
            <a:endParaRPr lang="en-US" sz="4000" b="1" dirty="0">
              <a:latin typeface="Tahoma" charset="0"/>
              <a:ea typeface="Tahoma" charset="0"/>
              <a:cs typeface="Tahoma" charset="0"/>
            </a:endParaRPr>
          </a:p>
        </p:txBody>
      </p:sp>
      <p:pic>
        <p:nvPicPr>
          <p:cNvPr id="4" name="Content Placeholder 3" descr="http://upload.wikimedia.org/wikipedia/commons/thumb/e/e5/NASA_logo.svg/2000px-NASA_logo.svg.png"/>
          <p:cNvPicPr>
            <a:picLocks noGrp="1"/>
          </p:cNvPicPr>
          <p:nvPr>
            <p:ph idx="1"/>
          </p:nvPr>
        </p:nvPicPr>
        <p:blipFill>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4155" y="5584349"/>
            <a:ext cx="913361" cy="1005840"/>
          </a:xfrm>
          <a:prstGeom prst="rect">
            <a:avLst/>
          </a:prstGeom>
          <a:noFill/>
          <a:ln>
            <a:noFill/>
          </a:ln>
        </p:spPr>
      </p:pic>
      <p:pic>
        <p:nvPicPr>
          <p:cNvPr id="5" name="Picture 4" descr="https://ucarconnect.ucar.edu/sites/default/files/programs/logos/globe.png"/>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93645" y="5527198"/>
            <a:ext cx="2664619" cy="1414780"/>
          </a:xfrm>
          <a:prstGeom prst="ellipse">
            <a:avLst/>
          </a:prstGeom>
          <a:ln>
            <a:noFill/>
          </a:ln>
          <a:effectLst>
            <a:softEdge rad="112500"/>
          </a:effectLst>
        </p:spPr>
      </p:pic>
      <p:sp>
        <p:nvSpPr>
          <p:cNvPr id="8" name="TextBox 7"/>
          <p:cNvSpPr txBox="1"/>
          <p:nvPr/>
        </p:nvSpPr>
        <p:spPr>
          <a:xfrm>
            <a:off x="739380" y="1328738"/>
            <a:ext cx="7715249" cy="369332"/>
          </a:xfrm>
          <a:prstGeom prst="rect">
            <a:avLst/>
          </a:prstGeom>
          <a:noFill/>
        </p:spPr>
        <p:txBody>
          <a:bodyPr wrap="square" rtlCol="0">
            <a:spAutoFit/>
          </a:bodyPr>
          <a:lstStyle/>
          <a:p>
            <a:endParaRPr lang="en-US" dirty="0">
              <a:latin typeface="Tahoma" charset="0"/>
              <a:ea typeface="Tahoma" charset="0"/>
              <a:cs typeface="Tahoma" charset="0"/>
            </a:endParaRPr>
          </a:p>
        </p:txBody>
      </p:sp>
      <p:pic>
        <p:nvPicPr>
          <p:cNvPr id="7" name="Picture 2" descr="AP100627018003-660x508.jpg"/>
          <p:cNvPicPr>
            <a:picLocks noChangeAspect="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64174" y="1384043"/>
            <a:ext cx="4615655" cy="414315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882802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latin typeface="Tahoma" charset="0"/>
                <a:ea typeface="Tahoma" charset="0"/>
                <a:cs typeface="Tahoma" charset="0"/>
              </a:rPr>
              <a:t>Do GLOBE</a:t>
            </a:r>
            <a:endParaRPr lang="en-US" sz="4000" b="1" dirty="0">
              <a:latin typeface="Tahoma" charset="0"/>
              <a:ea typeface="Tahoma" charset="0"/>
              <a:cs typeface="Tahoma" charset="0"/>
            </a:endParaRPr>
          </a:p>
        </p:txBody>
      </p:sp>
      <p:pic>
        <p:nvPicPr>
          <p:cNvPr id="5" name="Picture 4" descr="https://ucarconnect.ucar.edu/sites/default/files/programs/logos/globe.png"/>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93645" y="5527198"/>
            <a:ext cx="2664619" cy="1414780"/>
          </a:xfrm>
          <a:prstGeom prst="ellipse">
            <a:avLst/>
          </a:prstGeom>
          <a:ln>
            <a:noFill/>
          </a:ln>
          <a:effectLst>
            <a:softEdge rad="112500"/>
          </a:effectLst>
        </p:spPr>
      </p:pic>
      <p:sp>
        <p:nvSpPr>
          <p:cNvPr id="8" name="TextBox 7"/>
          <p:cNvSpPr txBox="1"/>
          <p:nvPr/>
        </p:nvSpPr>
        <p:spPr>
          <a:xfrm>
            <a:off x="739380" y="1328738"/>
            <a:ext cx="7715249" cy="369332"/>
          </a:xfrm>
          <a:prstGeom prst="rect">
            <a:avLst/>
          </a:prstGeom>
          <a:noFill/>
        </p:spPr>
        <p:txBody>
          <a:bodyPr wrap="square" rtlCol="0">
            <a:spAutoFit/>
          </a:bodyPr>
          <a:lstStyle/>
          <a:p>
            <a:endParaRPr lang="en-US" dirty="0">
              <a:latin typeface="Tahoma" charset="0"/>
              <a:ea typeface="Tahoma" charset="0"/>
              <a:cs typeface="Tahoma" charset="0"/>
            </a:endParaRPr>
          </a:p>
        </p:txBody>
      </p:sp>
      <p:pic>
        <p:nvPicPr>
          <p:cNvPr id="7" name="Content Placeholder 3" descr="Danielle Hill.JPG"/>
          <p:cNvPicPr>
            <a:picLocks noChangeAspect="1"/>
          </p:cNvPicPr>
          <p:nvPr/>
        </p:nvPicPr>
        <p:blipFill>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0833" r="-20833"/>
          <a:stretch>
            <a:fillRect/>
          </a:stretch>
        </p:blipFill>
        <p:spPr>
          <a:xfrm>
            <a:off x="2323324" y="2298700"/>
            <a:ext cx="4251908" cy="2630975"/>
          </a:xfrm>
          <a:prstGeom prst="rect">
            <a:avLst/>
          </a:prstGeom>
        </p:spPr>
      </p:pic>
      <p:pic>
        <p:nvPicPr>
          <p:cNvPr id="9" name="Picture 2" descr="2015-07-20 19.11.31.jpg"/>
          <p:cNvPicPr>
            <a:picLocks noChangeAspect="1"/>
          </p:cNvPicPr>
          <p:nvPr/>
        </p:nvPicPr>
        <p:blipFill rotWithShape="1">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0891" r="10049"/>
          <a:stretch/>
        </p:blipFill>
        <p:spPr bwMode="auto">
          <a:xfrm>
            <a:off x="5883929" y="3650560"/>
            <a:ext cx="3067011" cy="2062114"/>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0" name="Picture 6" descr="2015-06-08 13.03.29.jpg"/>
          <p:cNvPicPr>
            <a:picLocks noChangeAspect="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4999" r="9167"/>
          <a:stretch>
            <a:fillRect/>
          </a:stretch>
        </p:blipFill>
        <p:spPr bwMode="auto">
          <a:xfrm>
            <a:off x="209939" y="1168400"/>
            <a:ext cx="2935142" cy="248216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1" name="Content Placeholder 10"/>
          <p:cNvSpPr>
            <a:spLocks noGrp="1"/>
          </p:cNvSpPr>
          <p:nvPr>
            <p:ph idx="1"/>
          </p:nvPr>
        </p:nvSpPr>
        <p:spPr/>
        <p:txBody>
          <a:bodyPr/>
          <a:lstStyle/>
          <a:p>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38508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7" name="Group 6"/>
          <p:cNvGrpSpPr/>
          <p:nvPr/>
        </p:nvGrpSpPr>
        <p:grpSpPr>
          <a:xfrm>
            <a:off x="2002367" y="968378"/>
            <a:ext cx="5047852" cy="4805878"/>
            <a:chOff x="292100" y="968378"/>
            <a:chExt cx="5047852" cy="4805878"/>
          </a:xfrm>
        </p:grpSpPr>
        <p:pic>
          <p:nvPicPr>
            <p:cNvPr id="8" name="Picture 7"/>
            <p:cNvPicPr>
              <a:picLocks noChangeAspect="1"/>
            </p:cNvPicPr>
            <p:nvPr/>
          </p:nvPicPr>
          <p:blipFill>
            <a:blip r:embed="rId3"/>
            <a:stretch>
              <a:fillRect/>
            </a:stretch>
          </p:blipFill>
          <p:spPr>
            <a:xfrm>
              <a:off x="292100" y="968378"/>
              <a:ext cx="5047852" cy="4805878"/>
            </a:xfrm>
            <a:prstGeom prst="rect">
              <a:avLst/>
            </a:prstGeom>
          </p:spPr>
        </p:pic>
        <p:pic>
          <p:nvPicPr>
            <p:cNvPr id="9" name="Picture 8" descr="nasa_logo.jpg"/>
            <p:cNvPicPr>
              <a:picLocks noChangeAspect="1"/>
            </p:cNvPicPr>
            <p:nvPr/>
          </p:nvPicPr>
          <p:blipFill>
            <a:blip r:embed="rId4"/>
            <a:stretch>
              <a:fillRect/>
            </a:stretch>
          </p:blipFill>
          <p:spPr>
            <a:xfrm>
              <a:off x="1744133" y="4612645"/>
              <a:ext cx="2396136" cy="981176"/>
            </a:xfrm>
            <a:prstGeom prst="rect">
              <a:avLst/>
            </a:prstGeom>
          </p:spPr>
        </p:pic>
        <p:sp>
          <p:nvSpPr>
            <p:cNvPr id="10" name="Rectangle 9"/>
            <p:cNvSpPr/>
            <p:nvPr/>
          </p:nvSpPr>
          <p:spPr>
            <a:xfrm>
              <a:off x="2192867" y="5593821"/>
              <a:ext cx="999066" cy="180435"/>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p:cNvSpPr txBox="1"/>
          <p:nvPr/>
        </p:nvSpPr>
        <p:spPr>
          <a:xfrm>
            <a:off x="4741333" y="611201"/>
            <a:ext cx="1550387" cy="369332"/>
          </a:xfrm>
          <a:prstGeom prst="rect">
            <a:avLst/>
          </a:prstGeom>
          <a:noFill/>
        </p:spPr>
        <p:txBody>
          <a:bodyPr wrap="none" rtlCol="0">
            <a:spAutoFit/>
          </a:bodyPr>
          <a:lstStyle/>
          <a:p>
            <a:r>
              <a:rPr lang="en-US" b="1" dirty="0" smtClean="0"/>
              <a:t>Middle School</a:t>
            </a:r>
            <a:endParaRPr lang="en-US" b="1" dirty="0"/>
          </a:p>
        </p:txBody>
      </p:sp>
      <p:sp>
        <p:nvSpPr>
          <p:cNvPr id="12" name="TextBox 11"/>
          <p:cNvSpPr txBox="1"/>
          <p:nvPr/>
        </p:nvSpPr>
        <p:spPr>
          <a:xfrm>
            <a:off x="6636880" y="2458535"/>
            <a:ext cx="1791363" cy="923330"/>
          </a:xfrm>
          <a:prstGeom prst="rect">
            <a:avLst/>
          </a:prstGeom>
          <a:noFill/>
        </p:spPr>
        <p:txBody>
          <a:bodyPr wrap="none" rtlCol="0">
            <a:spAutoFit/>
          </a:bodyPr>
          <a:lstStyle/>
          <a:p>
            <a:pPr algn="ctr"/>
            <a:r>
              <a:rPr lang="en-US" b="1" dirty="0" smtClean="0"/>
              <a:t>Career/Technical</a:t>
            </a:r>
          </a:p>
          <a:p>
            <a:pPr algn="ctr"/>
            <a:r>
              <a:rPr lang="en-US" b="1" dirty="0" smtClean="0"/>
              <a:t>Education</a:t>
            </a:r>
          </a:p>
          <a:p>
            <a:pPr algn="ctr"/>
            <a:r>
              <a:rPr lang="en-US" b="1" dirty="0" smtClean="0"/>
              <a:t>High </a:t>
            </a:r>
            <a:r>
              <a:rPr lang="en-US" b="1" dirty="0" smtClean="0"/>
              <a:t>School</a:t>
            </a:r>
            <a:endParaRPr lang="en-US" b="1" dirty="0" smtClean="0"/>
          </a:p>
        </p:txBody>
      </p:sp>
      <p:sp>
        <p:nvSpPr>
          <p:cNvPr id="13" name="TextBox 12"/>
          <p:cNvSpPr txBox="1"/>
          <p:nvPr/>
        </p:nvSpPr>
        <p:spPr>
          <a:xfrm>
            <a:off x="7050219" y="3940201"/>
            <a:ext cx="1943861" cy="923330"/>
          </a:xfrm>
          <a:prstGeom prst="rect">
            <a:avLst/>
          </a:prstGeom>
          <a:noFill/>
        </p:spPr>
        <p:txBody>
          <a:bodyPr wrap="none" rtlCol="0">
            <a:spAutoFit/>
          </a:bodyPr>
          <a:lstStyle/>
          <a:p>
            <a:pPr algn="ctr"/>
            <a:r>
              <a:rPr lang="en-US" b="1" dirty="0" smtClean="0"/>
              <a:t>Pre-service Ed</a:t>
            </a:r>
          </a:p>
          <a:p>
            <a:pPr algn="ctr"/>
            <a:r>
              <a:rPr lang="en-US" b="1" dirty="0" smtClean="0"/>
              <a:t>Underrepresented </a:t>
            </a:r>
          </a:p>
          <a:p>
            <a:pPr algn="ctr"/>
            <a:r>
              <a:rPr lang="en-US" b="1" dirty="0" smtClean="0"/>
              <a:t>Groups</a:t>
            </a:r>
            <a:endParaRPr lang="en-US" b="1" dirty="0"/>
          </a:p>
        </p:txBody>
      </p:sp>
      <p:sp>
        <p:nvSpPr>
          <p:cNvPr id="14" name="TextBox 13"/>
          <p:cNvSpPr txBox="1"/>
          <p:nvPr/>
        </p:nvSpPr>
        <p:spPr>
          <a:xfrm>
            <a:off x="5516526" y="5224489"/>
            <a:ext cx="1587243" cy="646331"/>
          </a:xfrm>
          <a:prstGeom prst="rect">
            <a:avLst/>
          </a:prstGeom>
          <a:noFill/>
        </p:spPr>
        <p:txBody>
          <a:bodyPr wrap="none" rtlCol="0">
            <a:spAutoFit/>
          </a:bodyPr>
          <a:lstStyle/>
          <a:p>
            <a:pPr algn="ctr"/>
            <a:r>
              <a:rPr lang="en-US" b="1" dirty="0" smtClean="0"/>
              <a:t>My NASA Data</a:t>
            </a:r>
          </a:p>
          <a:p>
            <a:pPr algn="ctr"/>
            <a:r>
              <a:rPr lang="en-US" b="1" dirty="0" smtClean="0"/>
              <a:t>Missions, etc.</a:t>
            </a:r>
            <a:endParaRPr lang="en-US" b="1" dirty="0"/>
          </a:p>
        </p:txBody>
      </p:sp>
      <p:sp>
        <p:nvSpPr>
          <p:cNvPr id="15" name="TextBox 14"/>
          <p:cNvSpPr txBox="1"/>
          <p:nvPr/>
        </p:nvSpPr>
        <p:spPr>
          <a:xfrm>
            <a:off x="728133" y="1151467"/>
            <a:ext cx="2304425" cy="646331"/>
          </a:xfrm>
          <a:prstGeom prst="rect">
            <a:avLst/>
          </a:prstGeom>
          <a:noFill/>
        </p:spPr>
        <p:txBody>
          <a:bodyPr wrap="none" rtlCol="0">
            <a:spAutoFit/>
          </a:bodyPr>
          <a:lstStyle/>
          <a:p>
            <a:pPr algn="ctr"/>
            <a:r>
              <a:rPr lang="en-US" b="1" dirty="0" smtClean="0"/>
              <a:t>Elementary School</a:t>
            </a:r>
          </a:p>
          <a:p>
            <a:pPr algn="ctr"/>
            <a:r>
              <a:rPr lang="en-US" b="1" dirty="0" smtClean="0"/>
              <a:t>Engineering Challenge </a:t>
            </a:r>
            <a:endParaRPr lang="en-US" b="1" dirty="0"/>
          </a:p>
        </p:txBody>
      </p:sp>
      <p:sp>
        <p:nvSpPr>
          <p:cNvPr id="16" name="TextBox 15"/>
          <p:cNvSpPr txBox="1"/>
          <p:nvPr/>
        </p:nvSpPr>
        <p:spPr>
          <a:xfrm>
            <a:off x="645797" y="4427979"/>
            <a:ext cx="1791363" cy="923330"/>
          </a:xfrm>
          <a:prstGeom prst="rect">
            <a:avLst/>
          </a:prstGeom>
          <a:noFill/>
        </p:spPr>
        <p:txBody>
          <a:bodyPr wrap="none" rtlCol="0">
            <a:spAutoFit/>
          </a:bodyPr>
          <a:lstStyle/>
          <a:p>
            <a:pPr algn="ctr"/>
            <a:r>
              <a:rPr lang="en-US" b="1" dirty="0" smtClean="0"/>
              <a:t>Career/Technical</a:t>
            </a:r>
          </a:p>
          <a:p>
            <a:pPr algn="ctr"/>
            <a:r>
              <a:rPr lang="en-US" b="1" dirty="0" smtClean="0"/>
              <a:t>Education</a:t>
            </a:r>
          </a:p>
          <a:p>
            <a:r>
              <a:rPr lang="en-US" b="1" dirty="0" smtClean="0"/>
              <a:t>High School</a:t>
            </a:r>
            <a:endParaRPr lang="en-US" b="1"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13728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ahoma" charset="0"/>
                <a:ea typeface="Tahoma" charset="0"/>
                <a:cs typeface="Tahoma" charset="0"/>
              </a:rPr>
              <a:t>GLOBE Partnership</a:t>
            </a:r>
            <a:endParaRPr lang="en-US" b="1" dirty="0">
              <a:latin typeface="Tahoma" charset="0"/>
              <a:ea typeface="Tahoma" charset="0"/>
              <a:cs typeface="Tahoma" charset="0"/>
            </a:endParaRPr>
          </a:p>
        </p:txBody>
      </p:sp>
      <p:pic>
        <p:nvPicPr>
          <p:cNvPr id="4" name="Content Placeholder 3" descr="http://upload.wikimedia.org/wikipedia/commons/thumb/e/e5/NASA_logo.svg/2000px-NASA_logo.svg.png"/>
          <p:cNvPicPr>
            <a:picLocks noGrp="1"/>
          </p:cNvPicPr>
          <p:nvPr>
            <p:ph idx="1"/>
          </p:nvPr>
        </p:nvPicPr>
        <p:blipFill>
          <a:blip r:embed="rId2"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4155" y="5584349"/>
            <a:ext cx="913361" cy="1005840"/>
          </a:xfrm>
          <a:prstGeom prst="rect">
            <a:avLst/>
          </a:prstGeom>
          <a:noFill/>
          <a:ln>
            <a:noFill/>
          </a:ln>
        </p:spPr>
      </p:pic>
      <p:sp>
        <p:nvSpPr>
          <p:cNvPr id="8" name="TextBox 7"/>
          <p:cNvSpPr txBox="1"/>
          <p:nvPr/>
        </p:nvSpPr>
        <p:spPr>
          <a:xfrm>
            <a:off x="707233" y="1357314"/>
            <a:ext cx="7715249" cy="369332"/>
          </a:xfrm>
          <a:prstGeom prst="rect">
            <a:avLst/>
          </a:prstGeom>
          <a:noFill/>
        </p:spPr>
        <p:txBody>
          <a:bodyPr wrap="square" rtlCol="0">
            <a:spAutoFit/>
          </a:bodyPr>
          <a:lstStyle/>
          <a:p>
            <a:endParaRPr lang="en-US"/>
          </a:p>
        </p:txBody>
      </p:sp>
      <p:pic>
        <p:nvPicPr>
          <p:cNvPr id="6" name="Picture 5" descr="GLOBEPartners8.jpg"/>
          <p:cNvPicPr/>
          <p:nvPr/>
        </p:nvPicPr>
        <p:blipFill>
          <a:blip r:embed="rId3"/>
          <a:srcRect/>
          <a:stretch>
            <a:fillRect/>
          </a:stretch>
        </p:blipFill>
        <p:spPr bwMode="auto">
          <a:xfrm>
            <a:off x="234951" y="2"/>
            <a:ext cx="8518524" cy="6590189"/>
          </a:xfrm>
          <a:prstGeom prst="rect">
            <a:avLst/>
          </a:prstGeom>
          <a:noFill/>
          <a:ln w="9525">
            <a:noFill/>
            <a:miter lim="800000"/>
            <a:headEnd/>
            <a:tailEnd/>
          </a:ln>
        </p:spPr>
      </p:pic>
      <p:sp>
        <p:nvSpPr>
          <p:cNvPr id="3" name="TextBox 2"/>
          <p:cNvSpPr txBox="1"/>
          <p:nvPr/>
        </p:nvSpPr>
        <p:spPr>
          <a:xfrm>
            <a:off x="2220132" y="5997840"/>
            <a:ext cx="5158568" cy="400110"/>
          </a:xfrm>
          <a:prstGeom prst="rect">
            <a:avLst/>
          </a:prstGeom>
          <a:noFill/>
        </p:spPr>
        <p:txBody>
          <a:bodyPr wrap="square" rtlCol="0">
            <a:spAutoFit/>
          </a:bodyPr>
          <a:lstStyle/>
          <a:p>
            <a:r>
              <a:rPr lang="en-US" sz="2000" dirty="0" smtClean="0">
                <a:latin typeface="Tahoma" charset="0"/>
                <a:ea typeface="Tahoma" charset="0"/>
                <a:cs typeface="Tahoma" charset="0"/>
              </a:rPr>
              <a:t>Red indicates Partners in MISSION EARTH</a:t>
            </a:r>
            <a:endParaRPr lang="en-US" sz="2000" dirty="0">
              <a:latin typeface="Tahoma" charset="0"/>
              <a:ea typeface="Tahoma" charset="0"/>
              <a:cs typeface="Tahoma" charset="0"/>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2713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863600"/>
            <a:ext cx="8547099" cy="1325563"/>
          </a:xfrm>
        </p:spPr>
        <p:txBody>
          <a:bodyPr>
            <a:normAutofit fontScale="90000"/>
          </a:bodyPr>
          <a:lstStyle/>
          <a:p>
            <a:pPr algn="ctr"/>
            <a:r>
              <a:rPr lang="en-US" sz="4000" b="1" dirty="0" smtClean="0">
                <a:ea typeface="Tahoma" charset="0"/>
                <a:cs typeface="Tahoma" charset="0"/>
              </a:rPr>
              <a:t>Mission Earth Supports the Following GLOBE Strategic Priorities </a:t>
            </a:r>
            <a:endParaRPr lang="en-US" sz="4000" b="1" dirty="0">
              <a:ea typeface="Tahoma" charset="0"/>
              <a:cs typeface="Tahoma" charset="0"/>
            </a:endParaRPr>
          </a:p>
        </p:txBody>
      </p:sp>
      <p:sp>
        <p:nvSpPr>
          <p:cNvPr id="8" name="TextBox 7"/>
          <p:cNvSpPr txBox="1"/>
          <p:nvPr/>
        </p:nvSpPr>
        <p:spPr>
          <a:xfrm>
            <a:off x="739380" y="1328738"/>
            <a:ext cx="7715249" cy="369332"/>
          </a:xfrm>
          <a:prstGeom prst="rect">
            <a:avLst/>
          </a:prstGeom>
          <a:noFill/>
        </p:spPr>
        <p:txBody>
          <a:bodyPr wrap="square" rtlCol="0">
            <a:spAutoFit/>
          </a:bodyPr>
          <a:lstStyle/>
          <a:p>
            <a:endParaRPr lang="en-US" dirty="0">
              <a:latin typeface="Tahoma" charset="0"/>
              <a:ea typeface="Tahoma" charset="0"/>
              <a:cs typeface="Tahoma" charset="0"/>
            </a:endParaRPr>
          </a:p>
        </p:txBody>
      </p:sp>
      <p:sp>
        <p:nvSpPr>
          <p:cNvPr id="12" name="TextBox 11"/>
          <p:cNvSpPr txBox="1"/>
          <p:nvPr/>
        </p:nvSpPr>
        <p:spPr>
          <a:xfrm>
            <a:off x="678658" y="2225962"/>
            <a:ext cx="8173241" cy="3770263"/>
          </a:xfrm>
          <a:prstGeom prst="rect">
            <a:avLst/>
          </a:prstGeom>
          <a:noFill/>
        </p:spPr>
        <p:txBody>
          <a:bodyPr wrap="square" rtlCol="0">
            <a:spAutoFit/>
          </a:bodyPr>
          <a:lstStyle/>
          <a:p>
            <a:pPr marL="457200" lvl="0" indent="-457200">
              <a:spcAft>
                <a:spcPts val="600"/>
              </a:spcAft>
              <a:buFont typeface="Arial" charset="0"/>
              <a:buChar char="•"/>
            </a:pPr>
            <a:r>
              <a:rPr lang="en-US" sz="2800" dirty="0" smtClean="0">
                <a:latin typeface="Calibri"/>
                <a:ea typeface="Tahoma" charset="0"/>
                <a:cs typeface="Calibri"/>
              </a:rPr>
              <a:t>Improve </a:t>
            </a:r>
            <a:r>
              <a:rPr lang="en-US" sz="2800" dirty="0">
                <a:latin typeface="Calibri"/>
                <a:ea typeface="Tahoma" charset="0"/>
                <a:cs typeface="Calibri"/>
              </a:rPr>
              <a:t>student understanding of environmental and Earth system science across the curriculum </a:t>
            </a:r>
            <a:endParaRPr lang="en-US" sz="2800" dirty="0" smtClean="0">
              <a:latin typeface="Calibri"/>
              <a:ea typeface="Tahoma" charset="0"/>
              <a:cs typeface="Calibri"/>
            </a:endParaRPr>
          </a:p>
          <a:p>
            <a:pPr marL="457200" lvl="0" indent="-457200">
              <a:spcAft>
                <a:spcPts val="600"/>
              </a:spcAft>
              <a:buFont typeface="Arial" charset="0"/>
              <a:buChar char="•"/>
            </a:pPr>
            <a:r>
              <a:rPr lang="en-US" sz="2800" dirty="0" smtClean="0">
                <a:latin typeface="Calibri"/>
                <a:ea typeface="Tahoma" charset="0"/>
                <a:cs typeface="Calibri"/>
              </a:rPr>
              <a:t>Contribute </a:t>
            </a:r>
            <a:r>
              <a:rPr lang="en-US" sz="2800" dirty="0">
                <a:latin typeface="Calibri"/>
                <a:ea typeface="Tahoma" charset="0"/>
                <a:cs typeface="Calibri"/>
              </a:rPr>
              <a:t>to scientific understanding of Earth as a system </a:t>
            </a:r>
            <a:endParaRPr lang="en-US" sz="2800" dirty="0" smtClean="0">
              <a:latin typeface="Calibri"/>
              <a:ea typeface="Tahoma" charset="0"/>
              <a:cs typeface="Calibri"/>
            </a:endParaRPr>
          </a:p>
          <a:p>
            <a:pPr marL="457200" lvl="0" indent="-457200">
              <a:spcAft>
                <a:spcPts val="600"/>
              </a:spcAft>
              <a:buFont typeface="Arial" charset="0"/>
              <a:buChar char="•"/>
            </a:pPr>
            <a:r>
              <a:rPr lang="en-US" sz="2800" dirty="0">
                <a:latin typeface="Calibri"/>
                <a:ea typeface="Tahoma" charset="0"/>
                <a:cs typeface="Calibri"/>
              </a:rPr>
              <a:t>B</a:t>
            </a:r>
            <a:r>
              <a:rPr lang="en-US" sz="2800" dirty="0" smtClean="0">
                <a:latin typeface="Calibri"/>
                <a:ea typeface="Tahoma" charset="0"/>
                <a:cs typeface="Calibri"/>
              </a:rPr>
              <a:t>uild </a:t>
            </a:r>
            <a:r>
              <a:rPr lang="en-US" sz="2800" dirty="0">
                <a:latin typeface="Calibri"/>
                <a:ea typeface="Tahoma" charset="0"/>
                <a:cs typeface="Calibri"/>
              </a:rPr>
              <a:t>and sustain a global community of students, teachers, scientists, and citizens </a:t>
            </a:r>
            <a:endParaRPr lang="en-US" sz="2800" dirty="0" smtClean="0">
              <a:latin typeface="Calibri"/>
              <a:ea typeface="Tahoma" charset="0"/>
              <a:cs typeface="Calibri"/>
            </a:endParaRPr>
          </a:p>
          <a:p>
            <a:pPr marL="457200" lvl="0" indent="-457200">
              <a:spcAft>
                <a:spcPts val="600"/>
              </a:spcAft>
              <a:buFont typeface="Arial" charset="0"/>
              <a:buChar char="•"/>
            </a:pPr>
            <a:r>
              <a:rPr lang="en-US" sz="2800" dirty="0" smtClean="0">
                <a:latin typeface="Calibri"/>
                <a:ea typeface="Tahoma" charset="0"/>
                <a:cs typeface="Calibri"/>
              </a:rPr>
              <a:t>Engage </a:t>
            </a:r>
            <a:r>
              <a:rPr lang="en-US" sz="2800" dirty="0">
                <a:latin typeface="Calibri"/>
                <a:ea typeface="Tahoma" charset="0"/>
                <a:cs typeface="Calibri"/>
              </a:rPr>
              <a:t>the next generation of scientists and global citizens in activities to benefit the environment </a:t>
            </a:r>
            <a:endParaRPr lang="en-US" sz="2800" dirty="0">
              <a:solidFill>
                <a:srgbClr val="FF0000"/>
              </a:solidFill>
              <a:latin typeface="Calibri"/>
              <a:ea typeface="Tahoma" charset="0"/>
              <a:cs typeface="Calibri"/>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15346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504155" y="1612900"/>
            <a:ext cx="8306744" cy="4170372"/>
          </a:xfrm>
          <a:prstGeom prst="rect">
            <a:avLst/>
          </a:prstGeom>
          <a:solidFill>
            <a:schemeClr val="bg1"/>
          </a:solidFill>
        </p:spPr>
        <p:txBody>
          <a:bodyPr wrap="square" rtlCol="0">
            <a:spAutoFit/>
          </a:bodyPr>
          <a:lstStyle/>
          <a:p>
            <a:pPr marL="342900" lvl="0" indent="-342900">
              <a:spcAft>
                <a:spcPts val="600"/>
              </a:spcAft>
              <a:buFont typeface="Arial" charset="0"/>
              <a:buChar char="•"/>
            </a:pPr>
            <a:r>
              <a:rPr lang="en-US" sz="2400" dirty="0" smtClean="0">
                <a:latin typeface="Calibri"/>
                <a:ea typeface="Tahoma" charset="0"/>
                <a:cs typeface="Calibri"/>
              </a:rPr>
              <a:t>Provide </a:t>
            </a:r>
            <a:r>
              <a:rPr lang="en-US" sz="2400" dirty="0">
                <a:latin typeface="Calibri"/>
                <a:ea typeface="Tahoma" charset="0"/>
                <a:cs typeface="Calibri"/>
              </a:rPr>
              <a:t>K-12 professional development (PD) and year-long as well as multi-year support for teachers with scaling through Train-the-Trainer </a:t>
            </a:r>
            <a:r>
              <a:rPr lang="en-US" sz="2400" dirty="0" smtClean="0">
                <a:latin typeface="Calibri"/>
                <a:ea typeface="Tahoma" charset="0"/>
                <a:cs typeface="Calibri"/>
              </a:rPr>
              <a:t>models</a:t>
            </a:r>
          </a:p>
          <a:p>
            <a:pPr marL="342900" indent="-342900">
              <a:spcAft>
                <a:spcPts val="600"/>
              </a:spcAft>
              <a:buFont typeface="Arial" charset="0"/>
              <a:buChar char="•"/>
            </a:pPr>
            <a:r>
              <a:rPr lang="en-US" sz="2400" dirty="0">
                <a:latin typeface="Calibri"/>
                <a:ea typeface="Tahoma" charset="0"/>
                <a:cs typeface="Calibri"/>
              </a:rPr>
              <a:t>Develop vertically-integrated activities and materials to support program </a:t>
            </a:r>
            <a:r>
              <a:rPr lang="en-US" sz="2400" dirty="0" smtClean="0">
                <a:latin typeface="Calibri"/>
                <a:ea typeface="Tahoma" charset="0"/>
                <a:cs typeface="Calibri"/>
              </a:rPr>
              <a:t>implementation</a:t>
            </a:r>
          </a:p>
          <a:p>
            <a:pPr marL="342900" lvl="0" indent="-342900">
              <a:spcAft>
                <a:spcPts val="600"/>
              </a:spcAft>
              <a:buFont typeface="Arial" charset="0"/>
              <a:buChar char="•"/>
            </a:pPr>
            <a:r>
              <a:rPr lang="en-US" sz="2400" dirty="0" smtClean="0">
                <a:latin typeface="Calibri"/>
                <a:ea typeface="Tahoma" charset="0"/>
                <a:cs typeface="Calibri"/>
              </a:rPr>
              <a:t>Enhance </a:t>
            </a:r>
            <a:r>
              <a:rPr lang="en-US" sz="2400" dirty="0">
                <a:latin typeface="Calibri"/>
                <a:ea typeface="Tahoma" charset="0"/>
                <a:cs typeface="Calibri"/>
              </a:rPr>
              <a:t>STEM Experience for Undergraduate </a:t>
            </a:r>
            <a:r>
              <a:rPr lang="en-US" sz="2400" dirty="0" smtClean="0">
                <a:latin typeface="Calibri"/>
                <a:ea typeface="Tahoma" charset="0"/>
                <a:cs typeface="Calibri"/>
              </a:rPr>
              <a:t>Students</a:t>
            </a:r>
          </a:p>
          <a:p>
            <a:pPr marL="342900" lvl="0" indent="-342900">
              <a:spcAft>
                <a:spcPts val="600"/>
              </a:spcAft>
              <a:buFont typeface="Arial" charset="0"/>
              <a:buChar char="•"/>
            </a:pPr>
            <a:r>
              <a:rPr lang="en-US" sz="2400" dirty="0" smtClean="0">
                <a:latin typeface="Calibri"/>
                <a:ea typeface="Tahoma" charset="0"/>
                <a:cs typeface="Calibri"/>
              </a:rPr>
              <a:t>Engage </a:t>
            </a:r>
            <a:r>
              <a:rPr lang="en-US" sz="2400" dirty="0">
                <a:latin typeface="Calibri"/>
                <a:ea typeface="Tahoma" charset="0"/>
                <a:cs typeface="Calibri"/>
              </a:rPr>
              <a:t>the public by supporting and enhancing GLOBE, MY NASA DATA and </a:t>
            </a:r>
            <a:r>
              <a:rPr lang="en-US" sz="2400" dirty="0" smtClean="0">
                <a:latin typeface="Calibri"/>
                <a:ea typeface="Tahoma" charset="0"/>
                <a:cs typeface="Calibri"/>
              </a:rPr>
              <a:t>S’COOL </a:t>
            </a:r>
            <a:r>
              <a:rPr lang="en-US" sz="2400" dirty="0">
                <a:latin typeface="Calibri"/>
                <a:ea typeface="Tahoma" charset="0"/>
                <a:cs typeface="Calibri"/>
              </a:rPr>
              <a:t>citizen science initiatives</a:t>
            </a:r>
            <a:r>
              <a:rPr lang="en-US" sz="2400" dirty="0" smtClean="0">
                <a:latin typeface="Calibri"/>
                <a:ea typeface="Tahoma" charset="0"/>
                <a:cs typeface="Calibri"/>
              </a:rPr>
              <a:t>.</a:t>
            </a:r>
          </a:p>
          <a:p>
            <a:pPr marL="342900" lvl="0" indent="-342900">
              <a:spcAft>
                <a:spcPts val="600"/>
              </a:spcAft>
              <a:buFont typeface="Arial" charset="0"/>
              <a:buChar char="•"/>
            </a:pPr>
            <a:r>
              <a:rPr lang="en-US" sz="2400" dirty="0" smtClean="0">
                <a:latin typeface="Calibri"/>
                <a:ea typeface="Tahoma" charset="0"/>
                <a:cs typeface="Calibri"/>
              </a:rPr>
              <a:t>Disseminate through NSTA and GLOBE</a:t>
            </a:r>
          </a:p>
          <a:p>
            <a:pPr marL="342900" lvl="0" indent="-342900">
              <a:spcAft>
                <a:spcPts val="600"/>
              </a:spcAft>
              <a:buFont typeface="Arial" charset="0"/>
              <a:buChar char="•"/>
            </a:pPr>
            <a:endParaRPr lang="en-US" sz="2400" dirty="0">
              <a:latin typeface="Calibri"/>
              <a:ea typeface="Tahoma" charset="0"/>
              <a:cs typeface="Calibri"/>
            </a:endParaRPr>
          </a:p>
        </p:txBody>
      </p:sp>
      <p:sp>
        <p:nvSpPr>
          <p:cNvPr id="7" name="Title 1"/>
          <p:cNvSpPr>
            <a:spLocks noGrp="1"/>
          </p:cNvSpPr>
          <p:nvPr>
            <p:ph type="title"/>
          </p:nvPr>
        </p:nvSpPr>
        <p:spPr>
          <a:xfrm>
            <a:off x="628650" y="477837"/>
            <a:ext cx="7886700" cy="1325563"/>
          </a:xfrm>
        </p:spPr>
        <p:txBody>
          <a:bodyPr/>
          <a:lstStyle/>
          <a:p>
            <a:r>
              <a:rPr lang="en-US" b="1" dirty="0" smtClean="0">
                <a:latin typeface="Calibri"/>
                <a:ea typeface="Tahoma" charset="0"/>
                <a:cs typeface="Calibri"/>
              </a:rPr>
              <a:t>MISSION EARTH’s Goals</a:t>
            </a:r>
            <a:endParaRPr lang="en-US" b="1" dirty="0">
              <a:latin typeface="Calibri"/>
              <a:ea typeface="Tahoma" charset="0"/>
              <a:cs typeface="Calibri"/>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10553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504155" y="1612900"/>
            <a:ext cx="8306744" cy="4832093"/>
          </a:xfrm>
          <a:prstGeom prst="rect">
            <a:avLst/>
          </a:prstGeom>
          <a:solidFill>
            <a:schemeClr val="bg1"/>
          </a:solidFill>
        </p:spPr>
        <p:txBody>
          <a:bodyPr wrap="square" rtlCol="0">
            <a:spAutoFit/>
          </a:bodyPr>
          <a:lstStyle/>
          <a:p>
            <a:pPr>
              <a:buFont typeface="Arial"/>
              <a:buChar char="•"/>
            </a:pPr>
            <a:r>
              <a:rPr lang="en-US" sz="2800" dirty="0" smtClean="0">
                <a:noFill/>
              </a:rPr>
              <a:t>Develop curricular materials to support a vertically integrated K-12 learning progression - infuse NASA  and GLOBE assets/activities</a:t>
            </a:r>
          </a:p>
          <a:p>
            <a:pPr>
              <a:buFont typeface="Arial"/>
              <a:buChar char="•"/>
            </a:pPr>
            <a:r>
              <a:rPr lang="en-US" sz="2800" dirty="0" smtClean="0">
                <a:noFill/>
              </a:rPr>
              <a:t>Develop models of educational professional development (EPD) that result in teachers’ use of NASA/GLOBE learning and teaching assets - esp. in high need districts.</a:t>
            </a:r>
          </a:p>
          <a:p>
            <a:pPr>
              <a:buFont typeface="Arial"/>
              <a:buChar char="•"/>
            </a:pPr>
            <a:r>
              <a:rPr lang="en-US" sz="2800" dirty="0" smtClean="0">
                <a:noFill/>
              </a:rPr>
              <a:t>Develop learning communities in schools to support the use of NASA/GLOBE learning and teaching assets</a:t>
            </a:r>
            <a:r>
              <a:rPr lang="en-US" sz="2800" b="1" dirty="0" smtClean="0">
                <a:noFill/>
              </a:rPr>
              <a:t>.</a:t>
            </a:r>
          </a:p>
          <a:p>
            <a:pPr lvl="2"/>
            <a:r>
              <a:rPr lang="en-US" sz="2800" b="1" dirty="0" smtClean="0">
                <a:noFill/>
              </a:rPr>
              <a:t>	Focus on El Nino or hydrology </a:t>
            </a:r>
          </a:p>
          <a:p>
            <a:pPr marL="342900" lvl="0" indent="-342900">
              <a:spcAft>
                <a:spcPts val="600"/>
              </a:spcAft>
            </a:pPr>
            <a:endParaRPr lang="en-US" sz="2800" dirty="0">
              <a:noFill/>
              <a:latin typeface="Calibri"/>
              <a:ea typeface="Tahoma" charset="0"/>
              <a:cs typeface="Calibri"/>
            </a:endParaRPr>
          </a:p>
        </p:txBody>
      </p:sp>
      <p:sp>
        <p:nvSpPr>
          <p:cNvPr id="7" name="Title 1"/>
          <p:cNvSpPr>
            <a:spLocks noGrp="1"/>
          </p:cNvSpPr>
          <p:nvPr>
            <p:ph type="title"/>
          </p:nvPr>
        </p:nvSpPr>
        <p:spPr>
          <a:xfrm>
            <a:off x="628650" y="477837"/>
            <a:ext cx="7886700" cy="1325563"/>
          </a:xfrm>
        </p:spPr>
        <p:txBody>
          <a:bodyPr/>
          <a:lstStyle/>
          <a:p>
            <a:r>
              <a:rPr lang="en-US" b="1" dirty="0" smtClean="0">
                <a:latin typeface="Calibri"/>
                <a:ea typeface="Tahoma" charset="0"/>
                <a:cs typeface="Calibri"/>
              </a:rPr>
              <a:t>MISSION </a:t>
            </a:r>
            <a:r>
              <a:rPr lang="en-US" b="1" dirty="0" err="1" smtClean="0">
                <a:latin typeface="Calibri"/>
                <a:ea typeface="Tahoma" charset="0"/>
                <a:cs typeface="Calibri"/>
              </a:rPr>
              <a:t>EARTH’s</a:t>
            </a:r>
            <a:r>
              <a:rPr lang="en-US" b="1" dirty="0" smtClean="0">
                <a:latin typeface="Calibri"/>
                <a:ea typeface="Tahoma" charset="0"/>
                <a:cs typeface="Calibri"/>
              </a:rPr>
              <a:t> Activities</a:t>
            </a:r>
            <a:endParaRPr lang="en-US" b="1" dirty="0">
              <a:latin typeface="Calibri"/>
              <a:ea typeface="Tahoma" charset="0"/>
              <a:cs typeface="Calibri"/>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410553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libri"/>
                <a:ea typeface="Tahoma" charset="0"/>
                <a:cs typeface="Calibri"/>
              </a:rPr>
              <a:t>MISSION </a:t>
            </a:r>
            <a:r>
              <a:rPr lang="en-US" b="1" dirty="0" err="1" smtClean="0">
                <a:latin typeface="Calibri"/>
                <a:ea typeface="Tahoma" charset="0"/>
                <a:cs typeface="Calibri"/>
              </a:rPr>
              <a:t>EARTH’s</a:t>
            </a:r>
            <a:r>
              <a:rPr lang="en-US" b="1" dirty="0" smtClean="0">
                <a:latin typeface="Calibri"/>
                <a:ea typeface="Tahoma" charset="0"/>
                <a:cs typeface="Calibri"/>
              </a:rPr>
              <a:t> Activities cont.</a:t>
            </a:r>
            <a:endParaRPr lang="en-US" dirty="0"/>
          </a:p>
        </p:txBody>
      </p:sp>
      <p:sp>
        <p:nvSpPr>
          <p:cNvPr id="3" name="Content Placeholder 2"/>
          <p:cNvSpPr>
            <a:spLocks noGrp="1"/>
          </p:cNvSpPr>
          <p:nvPr>
            <p:ph idx="1"/>
          </p:nvPr>
        </p:nvSpPr>
        <p:spPr/>
        <p:txBody>
          <a:bodyPr/>
          <a:lstStyle/>
          <a:p>
            <a:pPr>
              <a:buFont typeface="Arial"/>
              <a:buChar char="•"/>
            </a:pPr>
            <a:r>
              <a:rPr lang="en-US" dirty="0" smtClean="0"/>
              <a:t>Support STEM career development through linkages to real world application through Career/Technical Education.</a:t>
            </a:r>
          </a:p>
          <a:p>
            <a:pPr>
              <a:buFont typeface="Arial"/>
              <a:buChar char="•"/>
            </a:pPr>
            <a:r>
              <a:rPr lang="en-US" dirty="0" smtClean="0"/>
              <a:t>Collaborate and build capacity with district and state agencies, including train-the-trainer approaches.</a:t>
            </a:r>
          </a:p>
          <a:p>
            <a:pPr>
              <a:buFont typeface="Arial"/>
              <a:buChar char="•"/>
            </a:pPr>
            <a:r>
              <a:rPr lang="en-US" dirty="0" smtClean="0"/>
              <a:t>Infuse Teacher Preparation (pre-service) with NASA/GLOBE learning and teaching assets.</a:t>
            </a:r>
            <a:endParaRPr lang="en-US" dirty="0" smtClean="0">
              <a:ea typeface="Tahoma" charset="0"/>
              <a:cs typeface="Calibri"/>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3855</TotalTime>
  <Words>1677</Words>
  <Application>Microsoft Macintosh PowerPoint</Application>
  <PresentationFormat>On-screen Show (4:3)</PresentationFormat>
  <Paragraphs>144</Paragraphs>
  <Slides>14</Slides>
  <Notes>11</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Office Theme</vt:lpstr>
      <vt:lpstr>Mission Earth: Fusing GLOBE with NASA Assets to Build Systemic Innovation in STEM Education</vt:lpstr>
      <vt:lpstr>Play the Game: Do Science</vt:lpstr>
      <vt:lpstr>Do GLOBE</vt:lpstr>
      <vt:lpstr>Slide 4</vt:lpstr>
      <vt:lpstr>GLOBE Partnership</vt:lpstr>
      <vt:lpstr>Mission Earth Supports the Following GLOBE Strategic Priorities </vt:lpstr>
      <vt:lpstr>MISSION EARTH’s Goals</vt:lpstr>
      <vt:lpstr>MISSION EARTH’s Activities</vt:lpstr>
      <vt:lpstr>MISSION EARTH’s Activities cont.</vt:lpstr>
      <vt:lpstr>Nektaria Adaktilou is leading…</vt:lpstr>
      <vt:lpstr>How can you get involved?  We will be hosting webinars on various topics</vt:lpstr>
      <vt:lpstr>How can you get involved? (con’t)</vt:lpstr>
      <vt:lpstr>How can you get involved? Advisory Committee</vt:lpstr>
      <vt:lpstr>Thank you!</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Kevin Czajkowski</cp:lastModifiedBy>
  <cp:revision>122</cp:revision>
  <dcterms:created xsi:type="dcterms:W3CDTF">2016-07-18T15:30:02Z</dcterms:created>
  <dcterms:modified xsi:type="dcterms:W3CDTF">2016-07-18T15:46:41Z</dcterms:modified>
</cp:coreProperties>
</file>