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7" r:id="rId16"/>
    <p:sldId id="268" r:id="rId17"/>
    <p:sldId id="267" r:id="rId18"/>
    <p:sldId id="269" r:id="rId19"/>
    <p:sldId id="270" r:id="rId20"/>
    <p:sldId id="271" r:id="rId21"/>
    <p:sldId id="275" r:id="rId22"/>
    <p:sldId id="265" r:id="rId23"/>
    <p:sldId id="272" r:id="rId24"/>
    <p:sldId id="274" r:id="rId25"/>
    <p:sldId id="273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7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lobe.gov/globe-community/globe-working-groups" TargetMode="External"/><Relationship Id="rId5" Type="http://schemas.openxmlformats.org/officeDocument/2006/relationships/hyperlink" Target="http://www.globe.gov/web/globe-international-stem-networ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lobe.gov/support/media/one-pagers" TargetMode="External"/><Relationship Id="rId5" Type="http://schemas.openxmlformats.org/officeDocument/2006/relationships/hyperlink" Target="http://www.globe.gov/news-events/globe-stars" TargetMode="External"/><Relationship Id="rId6" Type="http://schemas.openxmlformats.org/officeDocument/2006/relationships/hyperlink" Target="mailto:communications@globe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lobe.gov/news-events/meetings_symposia/annual-meetings/20th-annual-mee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ome-page-2016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8866" y="1395762"/>
            <a:ext cx="5193988" cy="387446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Looking Ahead  2016-2017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Ming-</a:t>
            </a:r>
            <a:r>
              <a:rPr lang="en-US" sz="3100" dirty="0"/>
              <a:t>Y</a:t>
            </a:r>
            <a:r>
              <a:rPr lang="en-US" sz="3100" dirty="0" smtClean="0"/>
              <a:t>ing Wei</a:t>
            </a:r>
            <a:br>
              <a:rPr lang="en-US" sz="3100" dirty="0" smtClean="0"/>
            </a:br>
            <a:r>
              <a:rPr lang="en-US" sz="3100" dirty="0" smtClean="0"/>
              <a:t>Tony Murphy</a:t>
            </a:r>
            <a:br>
              <a:rPr lang="en-US" sz="3100" dirty="0" smtClean="0"/>
            </a:br>
            <a:r>
              <a:rPr lang="en-US" sz="3100" dirty="0" smtClean="0"/>
              <a:t>David </a:t>
            </a:r>
            <a:r>
              <a:rPr lang="en-US" sz="3100" dirty="0" err="1" smtClean="0"/>
              <a:t>Overoye</a:t>
            </a:r>
            <a:endParaRPr lang="en-US" sz="31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Opening Slide</a:t>
            </a:r>
            <a:endParaRPr lang="en-US" dirty="0"/>
          </a:p>
        </p:txBody>
      </p:sp>
      <p:pic>
        <p:nvPicPr>
          <p:cNvPr id="6" name="Picture 5" descr="left_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upgrade to Aerosols Protocol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interface to more closely match how you collect data</a:t>
            </a:r>
          </a:p>
          <a:p>
            <a:r>
              <a:rPr lang="en-US" dirty="0" smtClean="0"/>
              <a:t>Won’t require you to enter wavelengths over and over!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4724" y="2561571"/>
            <a:ext cx="7576191" cy="5428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Trial 1 		</a:t>
            </a:r>
            <a:r>
              <a:rPr lang="en-US" dirty="0">
                <a:solidFill>
                  <a:sysClr val="windowText" lastClr="000000"/>
                </a:solidFill>
              </a:rPr>
              <a:t>UTC Time (24 </a:t>
            </a:r>
            <a:r>
              <a:rPr lang="en-US" dirty="0" err="1">
                <a:solidFill>
                  <a:sysClr val="windowText" lastClr="000000"/>
                </a:solidFill>
              </a:rPr>
              <a:t>hr</a:t>
            </a:r>
            <a:r>
              <a:rPr lang="en-US" dirty="0">
                <a:solidFill>
                  <a:sysClr val="windowText" lastClr="000000"/>
                </a:solidFill>
              </a:rPr>
              <a:t>) 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0639" y="3274298"/>
            <a:ext cx="6220052" cy="434276"/>
            <a:chOff x="1848897" y="2150347"/>
            <a:chExt cx="8249696" cy="602901"/>
          </a:xfrm>
        </p:grpSpPr>
        <p:sp>
          <p:nvSpPr>
            <p:cNvPr id="38" name="Rounded Rectangle 37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/>
                <a:t>Channel Wavelength              nm 	AOT Reading    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08809" y="232117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619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894390" y="2332413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67886" y="3832605"/>
            <a:ext cx="6220052" cy="434276"/>
            <a:chOff x="1848897" y="2150347"/>
            <a:chExt cx="8249696" cy="602901"/>
          </a:xfrm>
          <a:solidFill>
            <a:srgbClr val="CCFFCC"/>
          </a:solidFill>
        </p:grpSpPr>
        <p:sp>
          <p:nvSpPr>
            <p:cNvPr id="42" name="Rounded Rectangle 41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>
                  <a:solidFill>
                    <a:schemeClr val="tx1"/>
                  </a:solidFill>
                </a:rPr>
                <a:t>Channel Wavelength              nm               AOT Reading    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908809" y="232117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540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019960" y="2321170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21795" y="5012113"/>
            <a:ext cx="7576191" cy="5428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Trial 2 		</a:t>
            </a:r>
            <a:r>
              <a:rPr lang="en-US" dirty="0">
                <a:solidFill>
                  <a:sysClr val="windowText" lastClr="000000"/>
                </a:solidFill>
              </a:rPr>
              <a:t>UTC Time (24 </a:t>
            </a:r>
            <a:r>
              <a:rPr lang="en-US" dirty="0" err="1">
                <a:solidFill>
                  <a:sysClr val="windowText" lastClr="000000"/>
                </a:solidFill>
              </a:rPr>
              <a:t>hr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18935" y="2716615"/>
            <a:ext cx="2162035" cy="220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Manual Input with seconds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47610" y="2716614"/>
            <a:ext cx="65942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A87AD"/>
                </a:solidFill>
                <a:latin typeface="Helvetica Neue"/>
              </a:rPr>
              <a:t>(UTC)</a:t>
            </a:r>
            <a:endParaRPr lang="en-US" sz="135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467886" y="4427347"/>
            <a:ext cx="6220052" cy="434276"/>
            <a:chOff x="1848897" y="2150347"/>
            <a:chExt cx="8249696" cy="602901"/>
          </a:xfrm>
          <a:solidFill>
            <a:srgbClr val="66CCFF"/>
          </a:solidFill>
        </p:grpSpPr>
        <p:sp>
          <p:nvSpPr>
            <p:cNvPr id="49" name="Rounded Rectangle 48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>
                  <a:solidFill>
                    <a:schemeClr val="tx1"/>
                  </a:solidFill>
                </a:rPr>
                <a:t>Channel Wavelength              nm               AOT Reading    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08809" y="230750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465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19960" y="2321170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849649" y="5189450"/>
            <a:ext cx="1938893" cy="180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14039" y="5145727"/>
            <a:ext cx="65942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A87AD"/>
                </a:solidFill>
                <a:latin typeface="Helvetica Neue"/>
              </a:rPr>
              <a:t>(UTC)</a:t>
            </a:r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346476" y="3949108"/>
            <a:ext cx="1069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Prepopulate</a:t>
            </a:r>
          </a:p>
          <a:p>
            <a:r>
              <a:rPr lang="en-US" sz="1350" dirty="0"/>
              <a:t>wavelengths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73391" y="5647760"/>
            <a:ext cx="6220052" cy="434276"/>
            <a:chOff x="1848897" y="2150347"/>
            <a:chExt cx="8249696" cy="602901"/>
          </a:xfrm>
        </p:grpSpPr>
        <p:sp>
          <p:nvSpPr>
            <p:cNvPr id="56" name="Rounded Rectangle 55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/>
                <a:t>Channel Wavelength              nm 	AOT Reading    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908809" y="232117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619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894390" y="2332413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20639" y="6206067"/>
            <a:ext cx="6220052" cy="434276"/>
            <a:chOff x="1848897" y="2150347"/>
            <a:chExt cx="8249696" cy="602901"/>
          </a:xfrm>
          <a:solidFill>
            <a:srgbClr val="CCFFCC"/>
          </a:solidFill>
        </p:grpSpPr>
        <p:sp>
          <p:nvSpPr>
            <p:cNvPr id="60" name="Rounded Rectangle 59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>
                  <a:solidFill>
                    <a:schemeClr val="tx1"/>
                  </a:solidFill>
                </a:rPr>
                <a:t>Channel Wavelength              nm               AOT Reading    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908809" y="232117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540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019960" y="2321170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20639" y="6800809"/>
            <a:ext cx="6220052" cy="434276"/>
            <a:chOff x="1848897" y="2150347"/>
            <a:chExt cx="8249696" cy="602901"/>
          </a:xfrm>
          <a:solidFill>
            <a:srgbClr val="66CCFF"/>
          </a:solidFill>
        </p:grpSpPr>
        <p:sp>
          <p:nvSpPr>
            <p:cNvPr id="64" name="Rounded Rectangle 63"/>
            <p:cNvSpPr/>
            <p:nvPr/>
          </p:nvSpPr>
          <p:spPr>
            <a:xfrm>
              <a:off x="1848897" y="2150347"/>
              <a:ext cx="8249696" cy="6029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>
                  <a:solidFill>
                    <a:schemeClr val="tx1"/>
                  </a:solidFill>
                </a:rPr>
                <a:t>Channel Wavelength              nm               AOT Reading    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908809" y="2321170"/>
              <a:ext cx="703384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465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019960" y="2321170"/>
              <a:ext cx="808893" cy="2612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21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Visualization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0743" cy="42402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Save visualization/ADAT filters to reuse and share</a:t>
            </a:r>
          </a:p>
          <a:p>
            <a:r>
              <a:rPr lang="en-US" sz="2800" dirty="0" smtClean="0"/>
              <a:t>View Summary Data Layers – to view specific monthly climate values</a:t>
            </a:r>
          </a:p>
          <a:p>
            <a:r>
              <a:rPr lang="en-US" sz="2800" dirty="0" smtClean="0"/>
              <a:t>View data over time animation</a:t>
            </a:r>
          </a:p>
          <a:p>
            <a:r>
              <a:rPr lang="en-US" sz="2800" dirty="0" smtClean="0"/>
              <a:t>Additional </a:t>
            </a:r>
            <a:r>
              <a:rPr lang="en-US" sz="2800" dirty="0"/>
              <a:t>l</a:t>
            </a:r>
            <a:r>
              <a:rPr lang="en-US" sz="2800" dirty="0" smtClean="0"/>
              <a:t>anguages to be translated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0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Entry App V 1.2 – </a:t>
            </a:r>
            <a:r>
              <a:rPr lang="en-US" dirty="0" err="1" smtClean="0"/>
              <a:t>multiligual</a:t>
            </a:r>
            <a:r>
              <a:rPr lang="en-US" dirty="0" smtClean="0"/>
              <a:t>, Site Creation</a:t>
            </a:r>
          </a:p>
          <a:p>
            <a:r>
              <a:rPr lang="en-US" dirty="0" smtClean="0"/>
              <a:t>Look to Leverage Advances built for GLOBE Observer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Observer App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763" y="3475355"/>
            <a:ext cx="32461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51" y="2853516"/>
            <a:ext cx="5160723" cy="874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Demos - GLOBE Observer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provide us the input, direction and corrections to continue to improve GLOBE to make it a world class environment to do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1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1016000"/>
            <a:ext cx="7910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Citizen </a:t>
            </a:r>
            <a:r>
              <a:rPr lang="en-US" sz="2400" b="1" dirty="0" smtClean="0"/>
              <a:t>Science </a:t>
            </a:r>
          </a:p>
          <a:p>
            <a:endParaRPr lang="en-US" sz="2400" dirty="0"/>
          </a:p>
          <a:p>
            <a:r>
              <a:rPr lang="en-US" sz="2400" dirty="0" smtClean="0"/>
              <a:t>GLOBE </a:t>
            </a:r>
            <a:r>
              <a:rPr lang="en-US" sz="2400" dirty="0"/>
              <a:t>Observer starting with clouds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 smtClean="0"/>
              <a:t>	Next measurements</a:t>
            </a:r>
            <a:br>
              <a:rPr lang="en-US" sz="2400" dirty="0" smtClean="0"/>
            </a:br>
            <a:r>
              <a:rPr lang="en-US" sz="2400" dirty="0" smtClean="0"/>
              <a:t>			Mosquitos Early 2017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Adopt-a-Pixel  Summer 2017</a:t>
            </a:r>
          </a:p>
          <a:p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“Campaigns”</a:t>
            </a:r>
          </a:p>
          <a:p>
            <a:r>
              <a:rPr lang="en-US" sz="2400" dirty="0" smtClean="0"/>
              <a:t>	Clarify campaigns</a:t>
            </a:r>
            <a:r>
              <a:rPr lang="en-US" sz="2400" dirty="0"/>
              <a:t>, challenges, partner/mission </a:t>
            </a:r>
            <a:r>
              <a:rPr lang="en-US" sz="2400" dirty="0" smtClean="0"/>
              <a:t>	collaborations</a:t>
            </a:r>
            <a:r>
              <a:rPr lang="en-US" sz="2400" dirty="0"/>
              <a:t>, </a:t>
            </a:r>
            <a:r>
              <a:rPr lang="en-US" sz="2400" dirty="0" smtClean="0"/>
              <a:t>etc.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181428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5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1016000"/>
            <a:ext cx="7910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eTraining</a:t>
            </a:r>
            <a:r>
              <a:rPr lang="en-US" sz="2400" b="1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feedback about system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process</a:t>
            </a:r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lides:		common errors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translation of slides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eTraining</a:t>
            </a:r>
            <a:r>
              <a:rPr lang="en-US" sz="2400" dirty="0" smtClean="0"/>
              <a:t>: Videos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Possible process: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Call </a:t>
            </a:r>
            <a:r>
              <a:rPr lang="en-US" sz="2400" dirty="0"/>
              <a:t>for application HS or alumni or pre-service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Select protocols </a:t>
            </a:r>
            <a:r>
              <a:rPr lang="en-US" sz="2400" dirty="0"/>
              <a:t>that they are good at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Create a short video on the protocol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Plan for a professional shoot</a:t>
            </a:r>
            <a:endParaRPr lang="en-US" sz="2400" dirty="0"/>
          </a:p>
          <a:p>
            <a:r>
              <a:rPr lang="en-US" sz="2400" dirty="0" smtClean="0"/>
              <a:t>				</a:t>
            </a:r>
            <a:endParaRPr lang="en-US" sz="2400" dirty="0"/>
          </a:p>
        </p:txBody>
      </p:sp>
      <p:pic>
        <p:nvPicPr>
          <p:cNvPr id="7" name="image3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7514" y="609318"/>
            <a:ext cx="2612571" cy="202123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4590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1016000"/>
            <a:ext cx="7910286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GLOBE Learning Activities 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9 activities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Mixture of middle and high school activities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Using GLOBE data sets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Regions represented in the activities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Additional new Learning Activities: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Pilot program: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Development </a:t>
            </a:r>
            <a:r>
              <a:rPr lang="en-US" sz="2400" dirty="0"/>
              <a:t>of contemporary activities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Aligned </a:t>
            </a:r>
            <a:r>
              <a:rPr lang="en-US" sz="2400" dirty="0"/>
              <a:t>with NGSS </a:t>
            </a:r>
          </a:p>
          <a:p>
            <a:r>
              <a:rPr lang="en-US" sz="2400" dirty="0" smtClean="0"/>
              <a:t>		Associated professional development with the activities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675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1016000"/>
            <a:ext cx="7910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Dept</a:t>
            </a:r>
            <a:r>
              <a:rPr lang="en-US" sz="2400" b="1" dirty="0" smtClean="0"/>
              <a:t> of State </a:t>
            </a:r>
            <a:r>
              <a:rPr lang="en-US" sz="2400" b="1" dirty="0"/>
              <a:t>Teacher Exchange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29" y="1581769"/>
            <a:ext cx="6132286" cy="3476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6732" y="547590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https://</a:t>
            </a:r>
            <a:r>
              <a:rPr lang="en-US" b="1" dirty="0" err="1">
                <a:solidFill>
                  <a:srgbClr val="0000FF"/>
                </a:solidFill>
              </a:rPr>
              <a:t>exchanges.state.gov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1016000"/>
            <a:ext cx="7910286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International Virtual Science Fair</a:t>
            </a:r>
          </a:p>
          <a:p>
            <a:endParaRPr lang="en-US" sz="2400" dirty="0"/>
          </a:p>
          <a:p>
            <a:r>
              <a:rPr lang="en-US" sz="2400" dirty="0" smtClean="0"/>
              <a:t>			3 April 2017  	Reports Due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15 May 2017 	Scores and badges announced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Some restructuring of the categories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addition of undergraduate section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80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pic>
        <p:nvPicPr>
          <p:cNvPr id="8" name="Picture 7" descr="1L3A16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889000"/>
            <a:ext cx="7910286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 Funding Opportunities</a:t>
            </a:r>
          </a:p>
          <a:p>
            <a:endParaRPr lang="en-US" sz="2400" dirty="0"/>
          </a:p>
          <a:p>
            <a:r>
              <a:rPr lang="en-US" sz="2400" dirty="0" smtClean="0"/>
              <a:t>	NSF Solicitation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A number of proposals being submitted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An additional ‘</a:t>
            </a:r>
            <a:r>
              <a:rPr lang="en-US" sz="2400" dirty="0" err="1" smtClean="0"/>
              <a:t>bootcamp</a:t>
            </a:r>
            <a:r>
              <a:rPr lang="en-US" sz="2400" dirty="0" smtClean="0"/>
              <a:t>’ may be possible</a:t>
            </a:r>
          </a:p>
          <a:p>
            <a:endParaRPr lang="en-US" sz="2400" dirty="0"/>
          </a:p>
          <a:p>
            <a:r>
              <a:rPr lang="en-US" sz="2400" dirty="0" smtClean="0"/>
              <a:t>	NASA Funded Education Projects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Elena Sparrow:   	Climate Change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Kevin </a:t>
            </a:r>
            <a:r>
              <a:rPr lang="en-US" sz="2400" dirty="0" err="1" smtClean="0"/>
              <a:t>Czajkowski</a:t>
            </a:r>
            <a:r>
              <a:rPr lang="en-US" sz="2400" dirty="0" smtClean="0"/>
              <a:t>: 	Articulation of materials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David </a:t>
            </a:r>
            <a:r>
              <a:rPr lang="en-US" sz="2400" dirty="0" err="1" smtClean="0"/>
              <a:t>Bydlowski</a:t>
            </a:r>
            <a:r>
              <a:rPr lang="en-US" sz="2400" dirty="0" smtClean="0"/>
              <a:t>:  	</a:t>
            </a:r>
            <a:r>
              <a:rPr lang="en-US" sz="2400" dirty="0" err="1" smtClean="0"/>
              <a:t>Aerokats</a:t>
            </a:r>
            <a:r>
              <a:rPr lang="en-US" sz="2400" dirty="0" smtClean="0"/>
              <a:t> and Rovers</a:t>
            </a:r>
          </a:p>
          <a:p>
            <a:endParaRPr lang="en-US" sz="2400" dirty="0"/>
          </a:p>
          <a:p>
            <a:r>
              <a:rPr lang="en-US" sz="2400" dirty="0" smtClean="0"/>
              <a:t>	NOAA funding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Peter Schmidt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Other US Partners BWET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924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3" y="889000"/>
            <a:ext cx="7910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Calendar</a:t>
            </a:r>
            <a:endParaRPr lang="en-US" sz="2400" b="1" dirty="0"/>
          </a:p>
          <a:p>
            <a:r>
              <a:rPr lang="en-US" sz="2400" dirty="0"/>
              <a:t>		Getting a calendar on the site</a:t>
            </a:r>
          </a:p>
          <a:p>
            <a:r>
              <a:rPr lang="en-US" sz="2400" dirty="0" smtClean="0"/>
              <a:t>		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2360156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970496"/>
            <a:ext cx="83587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Ongoing Work</a:t>
            </a:r>
          </a:p>
          <a:p>
            <a:endParaRPr lang="en-US" sz="2400" dirty="0"/>
          </a:p>
          <a:p>
            <a:r>
              <a:rPr lang="en-US" sz="2400" dirty="0" smtClean="0"/>
              <a:t>Working Groups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Continue to meet throughout the year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If you have any ideas or thoughts, connect with them</a:t>
            </a: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://www.globe.gov/globe-community/globe-working-</a:t>
            </a:r>
            <a:r>
              <a:rPr lang="en-US" sz="2400" dirty="0" smtClean="0">
                <a:hlinkClick r:id="rId4"/>
              </a:rPr>
              <a:t>groups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GISN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Encourage scientists and STEM professionals to join</a:t>
            </a:r>
          </a:p>
          <a:p>
            <a:r>
              <a:rPr lang="en-US" sz="2400" dirty="0">
                <a:hlinkClick r:id="rId5"/>
              </a:rPr>
              <a:t>http://www.globe.gov/web/globe-international-stem-</a:t>
            </a:r>
            <a:r>
              <a:rPr lang="en-US" sz="2400" dirty="0" smtClean="0">
                <a:hlinkClick r:id="rId5"/>
              </a:rPr>
              <a:t>network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6487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970496"/>
            <a:ext cx="835879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Ongoing Work</a:t>
            </a:r>
          </a:p>
          <a:p>
            <a:endParaRPr lang="en-US" sz="2400" dirty="0"/>
          </a:p>
          <a:p>
            <a:r>
              <a:rPr lang="en-US" sz="2400" dirty="0" smtClean="0"/>
              <a:t>Information Packets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http://www.globe.gov/support/media/one-</a:t>
            </a:r>
            <a:r>
              <a:rPr lang="en-US" sz="2400" dirty="0" smtClean="0">
                <a:hlinkClick r:id="rId4"/>
              </a:rPr>
              <a:t>pagers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Templates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://www.globe.gov/news-events/globe-</a:t>
            </a:r>
            <a:r>
              <a:rPr lang="en-US" sz="2400" dirty="0" smtClean="0">
                <a:hlinkClick r:id="rId5"/>
              </a:rPr>
              <a:t>stars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News Items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Send to </a:t>
            </a:r>
            <a:r>
              <a:rPr lang="en-US" sz="2400" dirty="0">
                <a:hlinkClick r:id="rId6"/>
              </a:rPr>
              <a:t>c</a:t>
            </a:r>
            <a:r>
              <a:rPr lang="en-US" sz="2400" dirty="0" smtClean="0">
                <a:hlinkClick r:id="rId6"/>
              </a:rPr>
              <a:t>ommunications@globe.gov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74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970496"/>
            <a:ext cx="8358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Ongoing Work</a:t>
            </a:r>
          </a:p>
          <a:p>
            <a:endParaRPr lang="en-US" sz="2400" b="1" dirty="0" smtClean="0"/>
          </a:p>
          <a:p>
            <a:r>
              <a:rPr lang="en-US" sz="2400" dirty="0" smtClean="0"/>
              <a:t>	Regional Meetings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Country and regional hosted GLOBE camps;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student research exhibitions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Country and regional science campaigns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41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970496"/>
            <a:ext cx="8358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Ongoing Work</a:t>
            </a:r>
          </a:p>
          <a:p>
            <a:endParaRPr lang="en-US" sz="2400" dirty="0"/>
          </a:p>
          <a:p>
            <a:r>
              <a:rPr lang="en-US" sz="2400" dirty="0" smtClean="0"/>
              <a:t>Annual Meeting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Presentations from this meeting</a:t>
            </a:r>
          </a:p>
          <a:p>
            <a:r>
              <a:rPr lang="en-US" sz="2400" dirty="0">
                <a:hlinkClick r:id="rId4"/>
              </a:rPr>
              <a:t>http://www.globe.gov/news-events/meetings_symposia/annual-meetings/20th-annual-</a:t>
            </a:r>
            <a:r>
              <a:rPr lang="en-US" sz="2400" dirty="0" smtClean="0">
                <a:hlinkClick r:id="rId4"/>
              </a:rPr>
              <a:t>meeting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In US, in July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Exact location TBD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00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Official-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pic>
        <p:nvPicPr>
          <p:cNvPr id="3" name="Picture 2" descr="2016.group sh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412" y="2301255"/>
            <a:ext cx="5183109" cy="874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– </a:t>
            </a:r>
            <a:br>
              <a:rPr lang="en-US" dirty="0" smtClean="0"/>
            </a:br>
            <a:r>
              <a:rPr lang="en-US" dirty="0" smtClean="0"/>
              <a:t>Goals for 2016/2017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Leverage Citizen Science work</a:t>
            </a:r>
            <a:br>
              <a:rPr lang="en-US" dirty="0" smtClean="0"/>
            </a:br>
            <a:r>
              <a:rPr lang="en-US" dirty="0" smtClean="0"/>
              <a:t> - Simplify while doing meaningful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Citizen Science, we create sites automatically</a:t>
            </a:r>
          </a:p>
          <a:p>
            <a:r>
              <a:rPr lang="en-US" dirty="0" smtClean="0"/>
              <a:t>We make good use of mobile technology to simplify data input</a:t>
            </a:r>
          </a:p>
          <a:p>
            <a:r>
              <a:rPr lang="en-US" dirty="0" smtClean="0"/>
              <a:t>We’re focused on simplifying the access to data</a:t>
            </a:r>
          </a:p>
          <a:p>
            <a:r>
              <a:rPr lang="en-US" dirty="0" smtClean="0"/>
              <a:t>We’re focused on quick and interesting feedback</a:t>
            </a:r>
          </a:p>
          <a:p>
            <a:r>
              <a:rPr lang="en-US" dirty="0" smtClean="0"/>
              <a:t>Adding more protocols to Citizen Science GLOBE Observer app</a:t>
            </a:r>
          </a:p>
          <a:p>
            <a:pPr lvl="1"/>
            <a:r>
              <a:rPr lang="en-US" dirty="0"/>
              <a:t>Mosquitos</a:t>
            </a:r>
          </a:p>
          <a:p>
            <a:pPr lvl="1"/>
            <a:r>
              <a:rPr lang="en-US" dirty="0" smtClean="0"/>
              <a:t>Adopt a pixel [land cover]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9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Open up access to the GLOBE database of observations</a:t>
            </a:r>
          </a:p>
          <a:p>
            <a:pPr lvl="1"/>
            <a:r>
              <a:rPr lang="en-US" dirty="0" smtClean="0"/>
              <a:t>Documented API for putting data in to GLOBE</a:t>
            </a:r>
          </a:p>
          <a:p>
            <a:pPr lvl="2"/>
            <a:r>
              <a:rPr lang="en-US" dirty="0" smtClean="0"/>
              <a:t>Other apps, sensors</a:t>
            </a:r>
          </a:p>
          <a:p>
            <a:pPr lvl="2"/>
            <a:r>
              <a:rPr lang="en-US" dirty="0" smtClean="0"/>
              <a:t>Student apps</a:t>
            </a:r>
          </a:p>
          <a:p>
            <a:pPr lvl="1"/>
            <a:r>
              <a:rPr lang="en-US" dirty="0" smtClean="0"/>
              <a:t>Documented API for taking data out of GLOBE</a:t>
            </a:r>
          </a:p>
          <a:p>
            <a:pPr lvl="2"/>
            <a:r>
              <a:rPr lang="en-US" dirty="0" smtClean="0"/>
              <a:t>Other visualizations and sharing</a:t>
            </a:r>
          </a:p>
          <a:p>
            <a:r>
              <a:rPr lang="en-US" dirty="0" smtClean="0"/>
              <a:t>Integrate across tools</a:t>
            </a:r>
          </a:p>
          <a:p>
            <a:pPr lvl="1"/>
            <a:r>
              <a:rPr lang="en-US" dirty="0" smtClean="0"/>
              <a:t>After you submit data</a:t>
            </a:r>
          </a:p>
          <a:p>
            <a:pPr lvl="2"/>
            <a:r>
              <a:rPr lang="en-US" dirty="0" smtClean="0"/>
              <a:t>See a chart of data for the last 30 days</a:t>
            </a:r>
          </a:p>
          <a:p>
            <a:pPr lvl="2"/>
            <a:r>
              <a:rPr lang="en-US" dirty="0" smtClean="0"/>
              <a:t>See a list of other schools who’ve also submitted the same protocol data</a:t>
            </a:r>
          </a:p>
          <a:p>
            <a:pPr lvl="2"/>
            <a:r>
              <a:rPr lang="en-US" dirty="0" smtClean="0"/>
              <a:t>See how close you are to honor roll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who is doing the work actively</a:t>
            </a:r>
          </a:p>
          <a:p>
            <a:r>
              <a:rPr lang="en-US" dirty="0" smtClean="0"/>
              <a:t>How can we better recognize those who are active</a:t>
            </a:r>
          </a:p>
          <a:p>
            <a:r>
              <a:rPr lang="en-US" dirty="0" smtClean="0"/>
              <a:t>How can we better connect those who are interested and active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8" y="1473353"/>
            <a:ext cx="7158489" cy="2593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52" y="3602662"/>
            <a:ext cx="7127672" cy="23344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08258"/>
            <a:ext cx="8229600" cy="874249"/>
          </a:xfrm>
        </p:spPr>
        <p:txBody>
          <a:bodyPr/>
          <a:lstStyle/>
          <a:p>
            <a:r>
              <a:rPr lang="en-US" dirty="0" smtClean="0"/>
              <a:t>Redesign of the </a:t>
            </a:r>
            <a:r>
              <a:rPr lang="en-US" dirty="0" smtClean="0">
                <a:hlinkClick r:id="rId4" action="ppaction://hlinkfile"/>
              </a:rPr>
              <a:t>home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and improved Protocols</a:t>
            </a:r>
          </a:p>
          <a:p>
            <a:pPr lvl="1"/>
            <a:r>
              <a:rPr lang="en-US" dirty="0" smtClean="0"/>
              <a:t>Lilacs</a:t>
            </a:r>
          </a:p>
          <a:p>
            <a:pPr lvl="1"/>
            <a:r>
              <a:rPr lang="en-US" dirty="0" smtClean="0"/>
              <a:t>Aerosols</a:t>
            </a:r>
          </a:p>
          <a:p>
            <a:pPr lvl="1"/>
            <a:r>
              <a:rPr lang="en-US" dirty="0" smtClean="0"/>
              <a:t>Frost Tube</a:t>
            </a:r>
          </a:p>
          <a:p>
            <a:pPr lvl="1"/>
            <a:r>
              <a:rPr lang="en-US" dirty="0" smtClean="0"/>
              <a:t>In Review – </a:t>
            </a:r>
            <a:r>
              <a:rPr lang="en-US" dirty="0" err="1" smtClean="0"/>
              <a:t>Hydrocolor</a:t>
            </a:r>
            <a:r>
              <a:rPr lang="en-US" dirty="0" smtClean="0"/>
              <a:t>, Fire fuel and </a:t>
            </a:r>
            <a:r>
              <a:rPr lang="en-US" dirty="0" err="1" smtClean="0"/>
              <a:t>othes</a:t>
            </a:r>
            <a:endParaRPr lang="en-US" dirty="0" smtClean="0"/>
          </a:p>
          <a:p>
            <a:r>
              <a:rPr lang="en-US" dirty="0" smtClean="0"/>
              <a:t>Enhancing visualization and data retrieval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</p:spPr>
        <p:txBody>
          <a:bodyPr/>
          <a:lstStyle/>
          <a:p>
            <a:r>
              <a:rPr lang="en-US" dirty="0" smtClean="0"/>
              <a:t>Protocol: </a:t>
            </a:r>
            <a:r>
              <a:rPr lang="en-US" sz="2800" dirty="0" smtClean="0"/>
              <a:t>Lilacs Phenology (early August)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33057" cy="4240257"/>
          </a:xfrm>
        </p:spPr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943"/>
            <a:ext cx="4453618" cy="29656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6" y="1741715"/>
            <a:ext cx="4848391" cy="2967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30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422</Words>
  <Application>Microsoft Macintosh PowerPoint</Application>
  <PresentationFormat>On-screen Show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Looking Ahead  2016-2017  Ming-Ying Wei Tony Murphy David Overoye</vt:lpstr>
      <vt:lpstr>PowerPoint Presentation</vt:lpstr>
      <vt:lpstr>Technology –  Goals for 2016/2017</vt:lpstr>
      <vt:lpstr>Leverage Citizen Science work  - Simplify while doing meaningful science</vt:lpstr>
      <vt:lpstr>Data Access</vt:lpstr>
      <vt:lpstr>Collaboration</vt:lpstr>
      <vt:lpstr>Redesign of the home page </vt:lpstr>
      <vt:lpstr>Science and Analysis</vt:lpstr>
      <vt:lpstr>Protocol: Lilacs Phenology (early August)</vt:lpstr>
      <vt:lpstr>Major upgrade to Aerosols Protocol Interface</vt:lpstr>
      <vt:lpstr>New Visualization Capabilities</vt:lpstr>
      <vt:lpstr>Technology</vt:lpstr>
      <vt:lpstr>Demos - GLOBE Observer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Tony Murphy</cp:lastModifiedBy>
  <cp:revision>33</cp:revision>
  <cp:lastPrinted>2015-11-10T16:21:58Z</cp:lastPrinted>
  <dcterms:created xsi:type="dcterms:W3CDTF">2015-11-10T16:16:01Z</dcterms:created>
  <dcterms:modified xsi:type="dcterms:W3CDTF">2016-07-28T04:49:49Z</dcterms:modified>
</cp:coreProperties>
</file>