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5"/>
  </p:notesMasterIdLst>
  <p:sldIdLst>
    <p:sldId id="256" r:id="rId2"/>
    <p:sldId id="258" r:id="rId3"/>
    <p:sldId id="351" r:id="rId4"/>
    <p:sldId id="331" r:id="rId5"/>
    <p:sldId id="332" r:id="rId6"/>
    <p:sldId id="333" r:id="rId7"/>
    <p:sldId id="320" r:id="rId8"/>
    <p:sldId id="334" r:id="rId9"/>
    <p:sldId id="321" r:id="rId10"/>
    <p:sldId id="327" r:id="rId11"/>
    <p:sldId id="322" r:id="rId12"/>
    <p:sldId id="354" r:id="rId13"/>
    <p:sldId id="323" r:id="rId14"/>
    <p:sldId id="329" r:id="rId15"/>
    <p:sldId id="325" r:id="rId16"/>
    <p:sldId id="342" r:id="rId17"/>
    <p:sldId id="298" r:id="rId18"/>
    <p:sldId id="314" r:id="rId19"/>
    <p:sldId id="286" r:id="rId20"/>
    <p:sldId id="288" r:id="rId21"/>
    <p:sldId id="336" r:id="rId22"/>
    <p:sldId id="337" r:id="rId23"/>
    <p:sldId id="352" r:id="rId24"/>
    <p:sldId id="338" r:id="rId25"/>
    <p:sldId id="341" r:id="rId26"/>
    <p:sldId id="343" r:id="rId27"/>
    <p:sldId id="344" r:id="rId28"/>
    <p:sldId id="345" r:id="rId29"/>
    <p:sldId id="346" r:id="rId30"/>
    <p:sldId id="347" r:id="rId31"/>
    <p:sldId id="348" r:id="rId32"/>
    <p:sldId id="339" r:id="rId33"/>
    <p:sldId id="350" r:id="rId34"/>
    <p:sldId id="340" r:id="rId35"/>
    <p:sldId id="349" r:id="rId36"/>
    <p:sldId id="353" r:id="rId37"/>
    <p:sldId id="328" r:id="rId38"/>
    <p:sldId id="280" r:id="rId39"/>
    <p:sldId id="294" r:id="rId40"/>
    <p:sldId id="335" r:id="rId41"/>
    <p:sldId id="265" r:id="rId42"/>
    <p:sldId id="313" r:id="rId43"/>
    <p:sldId id="297"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AB2"/>
    <a:srgbClr val="000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43"/>
    <p:restoredTop sz="95921" autoAdjust="0"/>
  </p:normalViewPr>
  <p:slideViewPr>
    <p:cSldViewPr snapToGrid="0" snapToObjects="1">
      <p:cViewPr>
        <p:scale>
          <a:sx n="84" d="100"/>
          <a:sy n="84" d="100"/>
        </p:scale>
        <p:origin x="1104" y="736"/>
      </p:cViewPr>
      <p:guideLst>
        <p:guide orient="horz" pos="2160"/>
        <p:guide pos="2880"/>
      </p:guideLst>
    </p:cSldViewPr>
  </p:slideViewPr>
  <p:outlineViewPr>
    <p:cViewPr>
      <p:scale>
        <a:sx n="33" d="100"/>
        <a:sy n="33" d="100"/>
      </p:scale>
      <p:origin x="0" y="-4131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98013-062B-9C47-BBF1-9761D9B133B5}" type="datetimeFigureOut">
              <a:rPr lang="en-US" smtClean="0"/>
              <a:t>7/28/17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72E0-1ED5-104A-A2D5-4751C0D45915}" type="slidenum">
              <a:rPr lang="en-US" smtClean="0"/>
              <a:t>‹#›</a:t>
            </a:fld>
            <a:endParaRPr lang="en-US" dirty="0"/>
          </a:p>
        </p:txBody>
      </p:sp>
    </p:spTree>
    <p:extLst>
      <p:ext uri="{BB962C8B-B14F-4D97-AF65-F5344CB8AC3E}">
        <p14:creationId xmlns:p14="http://schemas.microsoft.com/office/powerpoint/2010/main" val="1587959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1</a:t>
            </a:fld>
            <a:endParaRPr lang="en-US" dirty="0"/>
          </a:p>
        </p:txBody>
      </p:sp>
    </p:spTree>
    <p:extLst>
      <p:ext uri="{BB962C8B-B14F-4D97-AF65-F5344CB8AC3E}">
        <p14:creationId xmlns:p14="http://schemas.microsoft.com/office/powerpoint/2010/main" val="205126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2</a:t>
            </a:fld>
            <a:endParaRPr lang="en-US" dirty="0"/>
          </a:p>
        </p:txBody>
      </p:sp>
    </p:spTree>
    <p:extLst>
      <p:ext uri="{BB962C8B-B14F-4D97-AF65-F5344CB8AC3E}">
        <p14:creationId xmlns:p14="http://schemas.microsoft.com/office/powerpoint/2010/main" val="55182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915668-44EC-4746-AC3C-F46EF45ADDC4}"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53621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35064-870D-2646-807F-0F482DAFBAE0}"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40022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8999D2-6BF9-DA43-ADAC-FD85FFDA68DE}"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409232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4B1DE-51D9-FC48-81A7-75BA07A60F0E}"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28694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8B1054-A3BA-B74C-A265-B61C915852FB}"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23107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6856" y="673555"/>
            <a:ext cx="7886700" cy="1325563"/>
          </a:xfrm>
        </p:spPr>
        <p:txBody>
          <a:bodyPr>
            <a:normAutofit/>
          </a:bodyPr>
          <a:lstStyle>
            <a:lvl1pPr>
              <a:defRPr sz="3200">
                <a:solidFill>
                  <a:srgbClr val="002060"/>
                </a:solidFill>
              </a:defRPr>
            </a:lvl1pPr>
          </a:lstStyle>
          <a:p>
            <a:r>
              <a:rPr lang="en-US" dirty="0"/>
              <a:t>d</a:t>
            </a:r>
          </a:p>
        </p:txBody>
      </p:sp>
      <p:sp>
        <p:nvSpPr>
          <p:cNvPr id="3" name="Content Placeholder 2"/>
          <p:cNvSpPr>
            <a:spLocks noGrp="1"/>
          </p:cNvSpPr>
          <p:nvPr>
            <p:ph sz="half" idx="1"/>
          </p:nvPr>
        </p:nvSpPr>
        <p:spPr>
          <a:xfrm>
            <a:off x="1456856" y="1915319"/>
            <a:ext cx="3886200" cy="4351338"/>
          </a:xfrm>
        </p:spPr>
        <p:txBody>
          <a:bodyPr/>
          <a:lstStyle>
            <a:lvl1pPr>
              <a:defRPr sz="1800">
                <a:solidFill>
                  <a:srgbClr val="00206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95F1F-302D-004C-A6E5-1D18A34939AF}" type="datetime1">
              <a:rPr lang="en-US" smtClean="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94883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CB41EA-7E3E-3D4F-BAE5-3B825B482793}" type="datetime1">
              <a:rPr lang="en-US" smtClean="0"/>
              <a:t>7/28/17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205136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218D2E-7A67-0248-B77F-028504A64AC4}" type="datetime1">
              <a:rPr lang="en-US" smtClean="0"/>
              <a:t>7/28/17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56301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2BE56-F919-FA46-88E9-081807ADAE22}" type="datetime1">
              <a:rPr lang="en-US" smtClean="0"/>
              <a:t>7/28/17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63036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A599B3-5EE5-B644-9D58-8D8D48C18E69}" type="datetime1">
              <a:rPr lang="en-US" smtClean="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76256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3EA32-FA52-4A45-B2B6-EA8889CAB055}" type="datetime1">
              <a:rPr lang="en-US" smtClean="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0883273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5181A-2B37-5E44-A1F4-B3B27961AA1B}" type="datetime1">
              <a:rPr lang="en-US" smtClean="0"/>
              <a:t>7/28/17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08D40-E840-B649-8C1F-148E738ADDFC}" type="slidenum">
              <a:rPr lang="en-US" smtClean="0"/>
              <a:t>‹#›</a:t>
            </a:fld>
            <a:endParaRPr lang="en-US" dirty="0"/>
          </a:p>
        </p:txBody>
      </p:sp>
    </p:spTree>
    <p:extLst>
      <p:ext uri="{BB962C8B-B14F-4D97-AF65-F5344CB8AC3E}">
        <p14:creationId xmlns:p14="http://schemas.microsoft.com/office/powerpoint/2010/main" val="926770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e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29.jpe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g"/><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hyperlink" Target="http://www.globe.gov/documents/10157/7349361/Viz+tutorial.pdf" TargetMode="External"/><Relationship Id="rId4" Type="http://schemas.openxmlformats.org/officeDocument/2006/relationships/image" Target="../media/image2.png"/><Relationship Id="rId5" Type="http://schemas.openxmlformats.org/officeDocument/2006/relationships/image" Target="../media/image48.jpg"/><Relationship Id="rId1" Type="http://schemas.openxmlformats.org/officeDocument/2006/relationships/slideLayout" Target="../slideLayouts/slideLayout4.xml"/><Relationship Id="rId2" Type="http://schemas.openxmlformats.org/officeDocument/2006/relationships/hyperlink" Target="http://vis.globe.gov/GLOB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emf"/><Relationship Id="rId5"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604" cy="6858000"/>
          </a:xfrm>
          <a:prstGeom prst="rect">
            <a:avLst/>
          </a:prstGeom>
        </p:spPr>
      </p:pic>
      <p:sp>
        <p:nvSpPr>
          <p:cNvPr id="8" name="Title 1"/>
          <p:cNvSpPr>
            <a:spLocks noGrp="1"/>
          </p:cNvSpPr>
          <p:nvPr>
            <p:ph type="ctrTitle"/>
          </p:nvPr>
        </p:nvSpPr>
        <p:spPr>
          <a:xfrm>
            <a:off x="841916" y="1290313"/>
            <a:ext cx="7772400" cy="4277373"/>
          </a:xfrm>
        </p:spPr>
        <p:txBody>
          <a:bodyPr>
            <a:normAutofit fontScale="90000"/>
          </a:bodyPr>
          <a:lstStyle/>
          <a:p>
            <a:r>
              <a:rPr lang="en-US" dirty="0">
                <a:solidFill>
                  <a:schemeClr val="bg1"/>
                </a:solidFill>
                <a:latin typeface="Franklin Gothic Demi" charset="0"/>
                <a:ea typeface="Franklin Gothic Demi" charset="0"/>
                <a:cs typeface="Franklin Gothic Demi" charset="0"/>
              </a:rPr>
              <a:t/>
            </a:r>
            <a:br>
              <a:rPr lang="en-US" dirty="0">
                <a:solidFill>
                  <a:schemeClr val="bg1"/>
                </a:solidFill>
                <a:latin typeface="Franklin Gothic Demi" charset="0"/>
                <a:ea typeface="Franklin Gothic Demi" charset="0"/>
                <a:cs typeface="Franklin Gothic Demi" charset="0"/>
              </a:rPr>
            </a:br>
            <a:r>
              <a:rPr lang="en-US" dirty="0" smtClean="0">
                <a:solidFill>
                  <a:schemeClr val="bg1"/>
                </a:solidFill>
                <a:latin typeface="Franklin Gothic Demi" charset="0"/>
                <a:ea typeface="Franklin Gothic Demi" charset="0"/>
                <a:cs typeface="Franklin Gothic Demi" charset="0"/>
              </a:rPr>
              <a:t>Tutorial</a:t>
            </a:r>
            <a:br>
              <a:rPr lang="en-US" dirty="0" smtClean="0">
                <a:solidFill>
                  <a:schemeClr val="bg1"/>
                </a:solidFill>
                <a:latin typeface="Franklin Gothic Demi" charset="0"/>
                <a:ea typeface="Franklin Gothic Demi" charset="0"/>
                <a:cs typeface="Franklin Gothic Demi" charset="0"/>
              </a:rPr>
            </a:br>
            <a:r>
              <a:rPr lang="en-US" dirty="0" smtClean="0">
                <a:solidFill>
                  <a:schemeClr val="bg1"/>
                </a:solidFill>
                <a:latin typeface="Franklin Gothic Demi" charset="0"/>
                <a:ea typeface="Franklin Gothic Demi" charset="0"/>
                <a:cs typeface="Franklin Gothic Demi" charset="0"/>
              </a:rPr>
              <a:t> </a:t>
            </a:r>
            <a:br>
              <a:rPr lang="en-US" dirty="0" smtClean="0">
                <a:solidFill>
                  <a:schemeClr val="bg1"/>
                </a:solidFill>
                <a:latin typeface="Franklin Gothic Demi" charset="0"/>
                <a:ea typeface="Franklin Gothic Demi" charset="0"/>
                <a:cs typeface="Franklin Gothic Demi" charset="0"/>
              </a:rPr>
            </a:br>
            <a:r>
              <a:rPr lang="en-US" dirty="0" smtClean="0">
                <a:solidFill>
                  <a:schemeClr val="bg1"/>
                </a:solidFill>
                <a:latin typeface="Franklin Gothic Demi" charset="0"/>
                <a:ea typeface="Franklin Gothic Demi" charset="0"/>
                <a:cs typeface="Franklin Gothic Demi" charset="0"/>
              </a:rPr>
              <a:t/>
            </a:r>
            <a:br>
              <a:rPr lang="en-US" dirty="0" smtClean="0">
                <a:solidFill>
                  <a:schemeClr val="bg1"/>
                </a:solidFill>
                <a:latin typeface="Franklin Gothic Demi" charset="0"/>
                <a:ea typeface="Franklin Gothic Demi" charset="0"/>
                <a:cs typeface="Franklin Gothic Demi" charset="0"/>
              </a:rPr>
            </a:br>
            <a:r>
              <a:rPr lang="en-US" dirty="0" smtClean="0">
                <a:solidFill>
                  <a:schemeClr val="bg1"/>
                </a:solidFill>
                <a:latin typeface="Franklin Gothic Demi" charset="0"/>
                <a:ea typeface="Franklin Gothic Demi" charset="0"/>
                <a:cs typeface="Franklin Gothic Demi" charset="0"/>
              </a:rPr>
              <a:t>Mosquito Habitat Mapper</a:t>
            </a:r>
            <a:endParaRPr lang="en-US" dirty="0">
              <a:solidFill>
                <a:schemeClr val="bg1"/>
              </a:solidFill>
              <a:latin typeface="Franklin Gothic Demi" charset="0"/>
              <a:ea typeface="Franklin Gothic Demi" charset="0"/>
              <a:cs typeface="Franklin Gothic Demi" charset="0"/>
            </a:endParaRPr>
          </a:p>
        </p:txBody>
      </p:sp>
    </p:spTree>
    <p:extLst>
      <p:ext uri="{BB962C8B-B14F-4D97-AF65-F5344CB8AC3E}">
        <p14:creationId xmlns:p14="http://schemas.microsoft.com/office/powerpoint/2010/main" val="2122008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87" y="657846"/>
            <a:ext cx="7886700" cy="1325563"/>
          </a:xfrm>
        </p:spPr>
        <p:txBody>
          <a:bodyPr>
            <a:normAutofit/>
          </a:bodyPr>
          <a:lstStyle/>
          <a:p>
            <a:r>
              <a:rPr lang="en-US" b="1" dirty="0" smtClean="0">
                <a:latin typeface="+mn-lt"/>
              </a:rPr>
              <a:t>Equipment needed for Identification</a:t>
            </a:r>
            <a:endParaRPr lang="en-US" b="1" dirty="0">
              <a:latin typeface="+mn-lt"/>
            </a:endParaRPr>
          </a:p>
        </p:txBody>
      </p:sp>
      <p:sp>
        <p:nvSpPr>
          <p:cNvPr id="5" name="Slide Number Placeholder 4"/>
          <p:cNvSpPr>
            <a:spLocks noGrp="1"/>
          </p:cNvSpPr>
          <p:nvPr>
            <p:ph type="sldNum" sz="quarter" idx="12"/>
          </p:nvPr>
        </p:nvSpPr>
        <p:spPr/>
        <p:txBody>
          <a:bodyPr/>
          <a:lstStyle/>
          <a:p>
            <a:fld id="{18408D40-E840-B649-8C1F-148E738ADDFC}" type="slidenum">
              <a:rPr lang="en-US" smtClean="0"/>
              <a:t>9</a:t>
            </a:fld>
            <a:endParaRPr lang="en-US" dirty="0"/>
          </a:p>
        </p:txBody>
      </p:sp>
      <p:sp>
        <p:nvSpPr>
          <p:cNvPr id="4" name="Content Placeholder 3"/>
          <p:cNvSpPr>
            <a:spLocks noGrp="1"/>
          </p:cNvSpPr>
          <p:nvPr>
            <p:ph sz="half" idx="1"/>
          </p:nvPr>
        </p:nvSpPr>
        <p:spPr>
          <a:xfrm>
            <a:off x="545324" y="1670575"/>
            <a:ext cx="6045672" cy="5602944"/>
          </a:xfrm>
        </p:spPr>
        <p:txBody>
          <a:bodyPr>
            <a:normAutofit/>
          </a:bodyPr>
          <a:lstStyle/>
          <a:p>
            <a:r>
              <a:rPr lang="en-US" sz="2400" b="1" dirty="0" smtClean="0"/>
              <a:t>Macro lens </a:t>
            </a:r>
            <a:r>
              <a:rPr lang="en-US" sz="2400" dirty="0" smtClean="0"/>
              <a:t>attachment for mobile </a:t>
            </a:r>
            <a:r>
              <a:rPr lang="en-US" sz="2400" dirty="0"/>
              <a:t>device </a:t>
            </a:r>
            <a:r>
              <a:rPr lang="en-US" sz="2400" dirty="0" smtClean="0"/>
              <a:t>(35x</a:t>
            </a:r>
            <a:r>
              <a:rPr lang="en-US" sz="2400" dirty="0"/>
              <a:t>) or </a:t>
            </a:r>
            <a:r>
              <a:rPr lang="en-US" sz="2400" dirty="0" smtClean="0"/>
              <a:t>microscope. (Some features can be seen with a good magnifying glass.) </a:t>
            </a:r>
            <a:endParaRPr lang="en-US" sz="2400" dirty="0"/>
          </a:p>
          <a:p>
            <a:r>
              <a:rPr lang="en-US" sz="2400" b="1" dirty="0" smtClean="0"/>
              <a:t>Toothpicks</a:t>
            </a:r>
            <a:r>
              <a:rPr lang="en-US" sz="2400" b="1" dirty="0"/>
              <a:t>, tweezers or </a:t>
            </a:r>
            <a:r>
              <a:rPr lang="en-US" sz="2400" b="1" dirty="0" smtClean="0"/>
              <a:t>forceps </a:t>
            </a:r>
            <a:r>
              <a:rPr lang="en-US" sz="2400" dirty="0"/>
              <a:t>to move larvae </a:t>
            </a:r>
            <a:r>
              <a:rPr lang="en-US" sz="2400" dirty="0" smtClean="0"/>
              <a:t>for viewing </a:t>
            </a:r>
          </a:p>
          <a:p>
            <a:r>
              <a:rPr lang="en-US" sz="2400" b="1" dirty="0" smtClean="0"/>
              <a:t>White </a:t>
            </a:r>
            <a:r>
              <a:rPr lang="en-US" sz="2400" b="1" dirty="0"/>
              <a:t>plastic or paper plate</a:t>
            </a:r>
          </a:p>
          <a:p>
            <a:r>
              <a:rPr lang="en-US" sz="2400" b="1" dirty="0"/>
              <a:t>Paper towels</a:t>
            </a:r>
          </a:p>
          <a:p>
            <a:r>
              <a:rPr lang="en-US" sz="2400" b="1" dirty="0"/>
              <a:t>Ethanol</a:t>
            </a:r>
            <a:r>
              <a:rPr lang="en-US" sz="2400" dirty="0"/>
              <a:t> for euthanizing specimens or preserving samples (optional</a:t>
            </a:r>
            <a:r>
              <a:rPr lang="en-US" sz="2400" dirty="0" smtClean="0"/>
              <a:t>)</a:t>
            </a:r>
          </a:p>
          <a:p>
            <a:r>
              <a:rPr lang="en-US" sz="2400" b="1" dirty="0"/>
              <a:t>Plastic or glass </a:t>
            </a:r>
            <a:r>
              <a:rPr lang="en-US" sz="2400" b="1" dirty="0" smtClean="0"/>
              <a:t>vials</a:t>
            </a:r>
            <a:r>
              <a:rPr lang="en-US" sz="2400" dirty="0" smtClean="0"/>
              <a:t> for specimen storage (optional)</a:t>
            </a:r>
            <a:endParaRPr lang="en-US" sz="2400" dirty="0"/>
          </a:p>
          <a:p>
            <a:pPr marL="0" indent="0">
              <a:buNone/>
            </a:pPr>
            <a:endParaRPr lang="en-US" sz="2400" dirty="0" smtClean="0"/>
          </a:p>
          <a:p>
            <a:pPr marL="0" indent="0">
              <a:buNone/>
            </a:pPr>
            <a:endParaRPr lang="en-US" dirty="0"/>
          </a:p>
          <a:p>
            <a:pPr marL="0" indent="0">
              <a:buNone/>
            </a:pPr>
            <a:endParaRPr lang="en-US" dirty="0" smtClean="0"/>
          </a:p>
          <a:p>
            <a:pPr marL="0" indent="0">
              <a:buNone/>
            </a:pPr>
            <a:endParaRPr lang="en-US" dirty="0"/>
          </a:p>
          <a:p>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488"/>
            <a:ext cx="9144000" cy="98145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9289">
            <a:off x="6300255" y="1606535"/>
            <a:ext cx="1074242" cy="123221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839" y="3126540"/>
            <a:ext cx="1042348" cy="50274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899" y="4714346"/>
            <a:ext cx="551886" cy="131073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291">
            <a:off x="7257231" y="3690686"/>
            <a:ext cx="1306052" cy="673433"/>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5896" y="2980042"/>
            <a:ext cx="780026" cy="998814"/>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7950" y="4609250"/>
            <a:ext cx="1289050" cy="794055"/>
          </a:xfrm>
          <a:prstGeom prst="rect">
            <a:avLst/>
          </a:prstGeom>
        </p:spPr>
      </p:pic>
      <p:pic>
        <p:nvPicPr>
          <p:cNvPr id="14" name="Picture 13" descr="Screen Shot 2017-07-14 at 8.46.22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2899" y="1561954"/>
            <a:ext cx="877186" cy="1371600"/>
          </a:xfrm>
          <a:prstGeom prst="rect">
            <a:avLst/>
          </a:prstGeom>
        </p:spPr>
      </p:pic>
    </p:spTree>
    <p:extLst>
      <p:ext uri="{BB962C8B-B14F-4D97-AF65-F5344CB8AC3E}">
        <p14:creationId xmlns:p14="http://schemas.microsoft.com/office/powerpoint/2010/main" val="308202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420" y="1248962"/>
            <a:ext cx="7886700" cy="1148984"/>
          </a:xfrm>
        </p:spPr>
        <p:txBody>
          <a:bodyPr>
            <a:normAutofit fontScale="90000"/>
          </a:bodyPr>
          <a:lstStyle/>
          <a:p>
            <a:r>
              <a:rPr lang="en-US" sz="3600" b="1" dirty="0" smtClean="0">
                <a:latin typeface="+mn-lt"/>
              </a:rPr>
              <a:t>Citizen </a:t>
            </a:r>
            <a:r>
              <a:rPr lang="en-US" sz="3600" b="1" smtClean="0">
                <a:latin typeface="+mn-lt"/>
              </a:rPr>
              <a:t>Scientist </a:t>
            </a:r>
            <a:r>
              <a:rPr lang="en-US" sz="3600" b="1" smtClean="0">
                <a:latin typeface="+mn-lt"/>
              </a:rPr>
              <a:t>Safety</a:t>
            </a:r>
            <a:r>
              <a:rPr lang="en-US" b="1" dirty="0" smtClean="0">
                <a:latin typeface="+mn-lt"/>
              </a:rPr>
              <a:t/>
            </a:r>
            <a:br>
              <a:rPr lang="en-US" b="1" dirty="0" smtClean="0">
                <a:latin typeface="+mn-lt"/>
              </a:rPr>
            </a:br>
            <a:r>
              <a:rPr lang="en-US" sz="2200" b="1" dirty="0" smtClean="0">
                <a:solidFill>
                  <a:schemeClr val="tx1"/>
                </a:solidFill>
              </a:rPr>
              <a:t>Note</a:t>
            </a:r>
            <a:r>
              <a:rPr lang="en-US" sz="2200" b="1" dirty="0">
                <a:solidFill>
                  <a:schemeClr val="tx1"/>
                </a:solidFill>
              </a:rPr>
              <a:t>: most mosquitoes do not transmit pathogens to humans </a:t>
            </a:r>
            <a:r>
              <a:rPr lang="en-US" sz="2200" b="1" dirty="0" smtClean="0">
                <a:solidFill>
                  <a:schemeClr val="tx1"/>
                </a:solidFill>
              </a:rPr>
              <a:t>or cause </a:t>
            </a:r>
            <a:r>
              <a:rPr lang="en-US" sz="2200" b="1" dirty="0">
                <a:solidFill>
                  <a:schemeClr val="tx1"/>
                </a:solidFill>
              </a:rPr>
              <a:t>disease.</a:t>
            </a:r>
            <a:r>
              <a:rPr lang="en-US" sz="1800" dirty="0">
                <a:solidFill>
                  <a:schemeClr val="tx1"/>
                </a:solidFill>
              </a:rPr>
              <a:t/>
            </a:r>
            <a:br>
              <a:rPr lang="en-US" sz="1800" dirty="0">
                <a:solidFill>
                  <a:schemeClr val="tx1"/>
                </a:solidFill>
              </a:rPr>
            </a:br>
            <a:endParaRPr lang="en-US" sz="1800" b="1" dirty="0">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10</a:t>
            </a:fld>
            <a:endParaRPr lang="en-US" dirty="0"/>
          </a:p>
        </p:txBody>
      </p:sp>
      <p:sp>
        <p:nvSpPr>
          <p:cNvPr id="4" name="Content Placeholder 3"/>
          <p:cNvSpPr>
            <a:spLocks noGrp="1"/>
          </p:cNvSpPr>
          <p:nvPr>
            <p:ph sz="half" idx="1"/>
          </p:nvPr>
        </p:nvSpPr>
        <p:spPr>
          <a:xfrm>
            <a:off x="459420" y="2314402"/>
            <a:ext cx="8225160" cy="3938395"/>
          </a:xfrm>
        </p:spPr>
        <p:txBody>
          <a:bodyPr>
            <a:normAutofit fontScale="925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400" b="1" dirty="0" smtClean="0"/>
          </a:p>
          <a:p>
            <a:pPr>
              <a:lnSpc>
                <a:spcPct val="100000"/>
              </a:lnSpc>
              <a:spcBef>
                <a:spcPts val="0"/>
              </a:spcBef>
              <a:defRPr/>
            </a:pPr>
            <a:r>
              <a:rPr lang="en-US" sz="2400" b="1" dirty="0" smtClean="0"/>
              <a:t>Protect against mosquito bites:</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      Wear long sleeves, pants, socks and shoes.</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      Apply an effective insect repellent to exposed skin.</a:t>
            </a:r>
          </a:p>
          <a:p>
            <a:pPr marL="0" marR="0" lvl="0" indent="0" defTabSz="914400" eaLnBrk="1" fontAlgn="auto" latinLnBrk="0" hangingPunct="1">
              <a:lnSpc>
                <a:spcPct val="100000"/>
              </a:lnSpc>
              <a:spcBef>
                <a:spcPts val="0"/>
              </a:spcBef>
              <a:spcAft>
                <a:spcPts val="0"/>
              </a:spcAft>
              <a:buClrTx/>
              <a:buSzTx/>
              <a:buFontTx/>
              <a:buNone/>
              <a:tabLst/>
              <a:defRPr/>
            </a:pPr>
            <a:endParaRPr lang="en-US" b="1" dirty="0"/>
          </a:p>
          <a:p>
            <a:pPr>
              <a:lnSpc>
                <a:spcPct val="100000"/>
              </a:lnSpc>
              <a:spcBef>
                <a:spcPts val="0"/>
              </a:spcBef>
              <a:defRPr/>
            </a:pPr>
            <a:r>
              <a:rPr lang="en-US" sz="2400" b="1" dirty="0" smtClean="0"/>
              <a:t>Protect from polluted or unsafe water:</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      Wear gloves and/or goggles. </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a:lnSpc>
                <a:spcPct val="100000"/>
              </a:lnSpc>
              <a:spcBef>
                <a:spcPts val="0"/>
              </a:spcBef>
              <a:defRPr/>
            </a:pPr>
            <a:r>
              <a:rPr lang="en-US" sz="2400" b="1" dirty="0" smtClean="0"/>
              <a:t>Avoid sampling on private property: </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      Sample in your own yard or in public areas. Do not take samples on</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      private property unless you have obtained permission.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7" name="TextBox 6"/>
          <p:cNvSpPr txBox="1"/>
          <p:nvPr/>
        </p:nvSpPr>
        <p:spPr>
          <a:xfrm>
            <a:off x="1066334" y="5990413"/>
            <a:ext cx="6287015" cy="461665"/>
          </a:xfrm>
          <a:prstGeom prst="rect">
            <a:avLst/>
          </a:prstGeom>
          <a:noFill/>
        </p:spPr>
        <p:txBody>
          <a:bodyPr wrap="square" rtlCol="0">
            <a:spAutoFit/>
          </a:bodyPr>
          <a:lstStyle/>
          <a:p>
            <a:r>
              <a:rPr lang="en-US" sz="2400" dirty="0" smtClean="0">
                <a:solidFill>
                  <a:srgbClr val="FF0000"/>
                </a:solidFill>
                <a:latin typeface="Zapf Dingbats"/>
                <a:ea typeface="Zapf Dingbats"/>
                <a:cs typeface="Zapf Dingbats"/>
                <a:sym typeface="Zapf Dingbats"/>
              </a:rPr>
              <a:t>✔</a:t>
            </a:r>
            <a:r>
              <a:rPr lang="en-US" sz="2400" dirty="0" smtClean="0">
                <a:solidFill>
                  <a:srgbClr val="0070C0"/>
                </a:solidFill>
              </a:rPr>
              <a:t>Recommended: goggles and gloves for safety</a:t>
            </a:r>
            <a:endParaRPr lang="en-US" sz="2400" dirty="0">
              <a:solidFill>
                <a:srgbClr val="0070C0"/>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802243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562" y="1060817"/>
            <a:ext cx="7886700" cy="1325563"/>
          </a:xfrm>
        </p:spPr>
        <p:txBody>
          <a:bodyPr>
            <a:normAutofit/>
          </a:bodyPr>
          <a:lstStyle/>
          <a:p>
            <a:r>
              <a:rPr lang="en-US" b="1" dirty="0" smtClean="0">
                <a:latin typeface="+mn-lt"/>
              </a:rPr>
              <a:t>Data Collection using the GO </a:t>
            </a:r>
            <a:br>
              <a:rPr lang="en-US" b="1" dirty="0" smtClean="0">
                <a:latin typeface="+mn-lt"/>
              </a:rPr>
            </a:br>
            <a:r>
              <a:rPr lang="en-US" b="1" smtClean="0">
                <a:latin typeface="+mn-lt"/>
              </a:rPr>
              <a:t>Mosquito Habitat Mapper</a:t>
            </a:r>
            <a:endParaRPr lang="en-US" b="1" dirty="0">
              <a:latin typeface="+mn-lt"/>
            </a:endParaRPr>
          </a:p>
        </p:txBody>
      </p:sp>
      <p:sp>
        <p:nvSpPr>
          <p:cNvPr id="3" name="Content Placeholder 2"/>
          <p:cNvSpPr>
            <a:spLocks noGrp="1"/>
          </p:cNvSpPr>
          <p:nvPr>
            <p:ph sz="half" idx="1"/>
          </p:nvPr>
        </p:nvSpPr>
        <p:spPr>
          <a:xfrm>
            <a:off x="311562" y="2114311"/>
            <a:ext cx="5066795" cy="4577499"/>
          </a:xfrm>
        </p:spPr>
        <p:txBody>
          <a:bodyPr>
            <a:normAutofit/>
          </a:bodyPr>
          <a:lstStyle/>
          <a:p>
            <a:pPr>
              <a:spcBef>
                <a:spcPts val="0"/>
              </a:spcBef>
              <a:spcAft>
                <a:spcPts val="1800"/>
              </a:spcAft>
            </a:pPr>
            <a:endParaRPr lang="en-US" dirty="0" smtClean="0"/>
          </a:p>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11</a:t>
            </a:fld>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445" y="3343223"/>
            <a:ext cx="1615876" cy="148753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98980" flipH="1">
            <a:off x="1129419" y="3098469"/>
            <a:ext cx="426291" cy="1977048"/>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18328">
            <a:off x="1897851" y="5394102"/>
            <a:ext cx="1647180" cy="206464"/>
          </a:xfrm>
          <a:prstGeom prst="rect">
            <a:avLst/>
          </a:prstGeom>
        </p:spPr>
      </p:pic>
      <p:pic>
        <p:nvPicPr>
          <p:cNvPr id="4" name="Picture 3" descr="Screen Shot 2017-07-14 at 8.46.2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5577" y="1504349"/>
            <a:ext cx="2953183" cy="4617703"/>
          </a:xfrm>
          <a:prstGeom prst="rect">
            <a:avLst/>
          </a:prstGeom>
        </p:spPr>
      </p:pic>
    </p:spTree>
    <p:extLst>
      <p:ext uri="{BB962C8B-B14F-4D97-AF65-F5344CB8AC3E}">
        <p14:creationId xmlns:p14="http://schemas.microsoft.com/office/powerpoint/2010/main" val="1301039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278" y="591873"/>
            <a:ext cx="7886700" cy="1325563"/>
          </a:xfrm>
        </p:spPr>
        <p:txBody>
          <a:bodyPr>
            <a:normAutofit/>
          </a:bodyPr>
          <a:lstStyle/>
          <a:p>
            <a:r>
              <a:rPr lang="en-US" sz="3600" b="1" u="sng" dirty="0" smtClean="0">
                <a:latin typeface="+mn-lt"/>
              </a:rPr>
              <a:t/>
            </a:r>
            <a:br>
              <a:rPr lang="en-US" sz="3600" b="1" u="sng" dirty="0" smtClean="0">
                <a:latin typeface="+mn-lt"/>
              </a:rPr>
            </a:br>
            <a:r>
              <a:rPr lang="en-US" b="1" dirty="0" smtClean="0">
                <a:latin typeface="+mn-lt"/>
              </a:rPr>
              <a:t>Step 1. </a:t>
            </a:r>
            <a:r>
              <a:rPr lang="en-US" b="1" dirty="0" smtClean="0">
                <a:latin typeface="+mn-lt"/>
              </a:rPr>
              <a:t>Locate Breeding </a:t>
            </a:r>
            <a:r>
              <a:rPr lang="en-US" b="1" dirty="0">
                <a:latin typeface="+mn-lt"/>
              </a:rPr>
              <a:t>S</a:t>
            </a:r>
            <a:r>
              <a:rPr lang="en-US" b="1" dirty="0" smtClean="0">
                <a:latin typeface="+mn-lt"/>
              </a:rPr>
              <a:t>ites</a:t>
            </a:r>
            <a:endParaRPr lang="en-US" b="1" dirty="0">
              <a:latin typeface="+mn-lt"/>
            </a:endParaRPr>
          </a:p>
        </p:txBody>
      </p:sp>
      <p:sp>
        <p:nvSpPr>
          <p:cNvPr id="3" name="Content Placeholder 2"/>
          <p:cNvSpPr>
            <a:spLocks noGrp="1"/>
          </p:cNvSpPr>
          <p:nvPr>
            <p:ph sz="half" idx="1"/>
          </p:nvPr>
        </p:nvSpPr>
        <p:spPr>
          <a:xfrm>
            <a:off x="547501" y="2371981"/>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12</a:t>
            </a:fld>
            <a:endParaRPr lang="en-US" dirty="0"/>
          </a:p>
        </p:txBody>
      </p:sp>
      <p:sp>
        <p:nvSpPr>
          <p:cNvPr id="4" name="Content Placeholder 3"/>
          <p:cNvSpPr>
            <a:spLocks noGrp="1"/>
          </p:cNvSpPr>
          <p:nvPr>
            <p:ph sz="half" idx="1"/>
          </p:nvPr>
        </p:nvSpPr>
        <p:spPr>
          <a:xfrm>
            <a:off x="361278" y="1972328"/>
            <a:ext cx="5285888" cy="5148800"/>
          </a:xfrm>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Open GLOBE Observer Mosquito Habitat Mapper.</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The app will automatically download the date, time and the latitude / longitude of your location. </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You will be able to verify the location by the map that is provided.</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Note: You can use the app whether </a:t>
            </a:r>
            <a:r>
              <a:rPr lang="en-US" sz="2400" dirty="0"/>
              <a:t>or not there is </a:t>
            </a:r>
            <a:r>
              <a:rPr lang="en-US" sz="2400" dirty="0" smtClean="0"/>
              <a:t>Wi-Fi at your sampling location. All recorded data will automatically be sent when Wi-Fi becomes available!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6" name="Rounded Rectangle 5"/>
          <p:cNvSpPr/>
          <p:nvPr/>
        </p:nvSpPr>
        <p:spPr>
          <a:xfrm>
            <a:off x="6188908" y="2078154"/>
            <a:ext cx="2470043" cy="43494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262" y="2399590"/>
            <a:ext cx="1834775" cy="3706621"/>
          </a:xfrm>
          <a:prstGeom prst="rect">
            <a:avLst/>
          </a:prstGeom>
        </p:spPr>
      </p:pic>
    </p:spTree>
    <p:extLst>
      <p:ext uri="{BB962C8B-B14F-4D97-AF65-F5344CB8AC3E}">
        <p14:creationId xmlns:p14="http://schemas.microsoft.com/office/powerpoint/2010/main" val="741165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699" y="745648"/>
            <a:ext cx="7886700" cy="1325563"/>
          </a:xfrm>
        </p:spPr>
        <p:txBody>
          <a:bodyPr>
            <a:normAutofit/>
          </a:bodyPr>
          <a:lstStyle/>
          <a:p>
            <a:r>
              <a:rPr lang="en-US" b="1" dirty="0" smtClean="0">
                <a:latin typeface="+mn-lt"/>
              </a:rPr>
              <a:t>Locate sources</a:t>
            </a:r>
            <a:endParaRPr lang="en-US" b="1" dirty="0">
              <a:latin typeface="+mn-lt"/>
            </a:endParaRPr>
          </a:p>
        </p:txBody>
      </p:sp>
      <p:sp>
        <p:nvSpPr>
          <p:cNvPr id="3" name="Content Placeholder 2"/>
          <p:cNvSpPr>
            <a:spLocks noGrp="1"/>
          </p:cNvSpPr>
          <p:nvPr>
            <p:ph sz="half" idx="1"/>
          </p:nvPr>
        </p:nvSpPr>
        <p:spPr>
          <a:xfrm>
            <a:off x="915134" y="1590654"/>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13</a:t>
            </a:fld>
            <a:endParaRPr lang="en-US" dirty="0"/>
          </a:p>
        </p:txBody>
      </p:sp>
      <p:sp>
        <p:nvSpPr>
          <p:cNvPr id="4" name="Content Placeholder 3"/>
          <p:cNvSpPr>
            <a:spLocks noGrp="1"/>
          </p:cNvSpPr>
          <p:nvPr>
            <p:ph sz="half" idx="1"/>
          </p:nvPr>
        </p:nvSpPr>
        <p:spPr>
          <a:xfrm>
            <a:off x="472699" y="1756573"/>
            <a:ext cx="3943350" cy="4351338"/>
          </a:xfrm>
        </p:spPr>
        <p:txBody>
          <a:bodyPr/>
          <a:lstStyle/>
          <a:p>
            <a:pPr marL="0" indent="0">
              <a:lnSpc>
                <a:spcPct val="100000"/>
              </a:lnSpc>
              <a:spcBef>
                <a:spcPts val="0"/>
              </a:spcBef>
              <a:buNone/>
              <a:defRPr/>
            </a:pPr>
            <a:r>
              <a:rPr lang="en-US" sz="2400" dirty="0" smtClean="0"/>
              <a:t>Locate sources of standing water. Check </a:t>
            </a:r>
            <a:r>
              <a:rPr lang="en-US" sz="2400" dirty="0"/>
              <a:t>the surface of the </a:t>
            </a:r>
            <a:r>
              <a:rPr lang="en-US" sz="2400" dirty="0" smtClean="0"/>
              <a:t>water for mosquito larvae.</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5" name="Content Placeholder 11" descr="Students at a non container  mosquito sampling sit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62745" y="1408430"/>
            <a:ext cx="1846336" cy="1846336"/>
          </a:xfrm>
        </p:spPr>
      </p:pic>
      <p:pic>
        <p:nvPicPr>
          <p:cNvPr id="16" name="Content Placeholder 17" descr="Photo of students removing an old time for sampling its trapped contents."/>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367073" y="3710699"/>
            <a:ext cx="2417419" cy="1856414"/>
          </a:xfrm>
        </p:spPr>
      </p:pic>
      <p:pic>
        <p:nvPicPr>
          <p:cNvPr id="17" name="Content Placeholder 11" descr="Photo fo Students carrying a tire for sampling.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416049" y="1408430"/>
            <a:ext cx="2223042" cy="2223042"/>
          </a:xfrm>
        </p:spPr>
      </p:pic>
      <p:pic>
        <p:nvPicPr>
          <p:cNvPr id="18" name="Picture 17" descr="Photomontage of indoor containters which might serve as mosquito breeding habitat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71" y="3682984"/>
            <a:ext cx="2254836" cy="20933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Content Placeholder 9" descr="Photomontage of outdoor containters which might serve as mosquito breeding habitat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0780" y="3682984"/>
            <a:ext cx="3613520" cy="20933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418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751" y="688381"/>
            <a:ext cx="7886700" cy="1289226"/>
          </a:xfrm>
        </p:spPr>
        <p:txBody>
          <a:bodyPr>
            <a:normAutofit/>
          </a:bodyPr>
          <a:lstStyle/>
          <a:p>
            <a:r>
              <a:rPr lang="en-US" sz="3600" b="1" u="sng" dirty="0" smtClean="0">
                <a:latin typeface="+mn-lt"/>
              </a:rPr>
              <a:t/>
            </a:r>
            <a:br>
              <a:rPr lang="en-US" sz="3600" b="1" u="sng" dirty="0" smtClean="0">
                <a:latin typeface="+mn-lt"/>
              </a:rPr>
            </a:br>
            <a:r>
              <a:rPr lang="en-US" b="1" dirty="0" smtClean="0">
                <a:latin typeface="+mn-lt"/>
              </a:rPr>
              <a:t>Step 2: </a:t>
            </a:r>
            <a:r>
              <a:rPr lang="en-US" b="1" dirty="0" smtClean="0">
                <a:latin typeface="+mn-lt"/>
              </a:rPr>
              <a:t>Sample and Count</a:t>
            </a:r>
            <a:endParaRPr lang="en-US" b="1" dirty="0">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14</a:t>
            </a:fld>
            <a:endParaRPr lang="en-US" dirty="0"/>
          </a:p>
        </p:txBody>
      </p:sp>
      <p:sp>
        <p:nvSpPr>
          <p:cNvPr id="4" name="TextBox 3"/>
          <p:cNvSpPr txBox="1"/>
          <p:nvPr/>
        </p:nvSpPr>
        <p:spPr>
          <a:xfrm>
            <a:off x="462751" y="1505650"/>
            <a:ext cx="3686919" cy="4893647"/>
          </a:xfrm>
          <a:prstGeom prst="rect">
            <a:avLst/>
          </a:prstGeom>
          <a:noFill/>
        </p:spPr>
        <p:txBody>
          <a:bodyPr wrap="square" rtlCol="0">
            <a:spAutoFit/>
          </a:bodyPr>
          <a:lstStyle/>
          <a:p>
            <a:endParaRPr lang="en-US" sz="2400" dirty="0" smtClean="0"/>
          </a:p>
          <a:p>
            <a:endParaRPr lang="en-US" sz="2400" dirty="0" smtClean="0"/>
          </a:p>
          <a:p>
            <a:r>
              <a:rPr lang="en-US" sz="2400" dirty="0" smtClean="0"/>
              <a:t>Use your sampling tool (whether a cup, syringe, dipper, net/wash bottle) to obtain a water sample containing larvae.</a:t>
            </a:r>
          </a:p>
          <a:p>
            <a:endParaRPr lang="en-US" sz="2400" dirty="0" smtClean="0"/>
          </a:p>
          <a:p>
            <a:r>
              <a:rPr lang="en-US" sz="2400" dirty="0" smtClean="0"/>
              <a:t>Protocols for gathering samples vary according to the tool </a:t>
            </a:r>
            <a:r>
              <a:rPr lang="en-US" sz="2400" dirty="0" smtClean="0"/>
              <a:t>used. Use the one that works best for your situation.</a:t>
            </a:r>
            <a:endParaRPr lang="en-US" sz="2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1" name="Content Placeholder 24" descr="Photo of girls sampling mosquito larvae from a culvert.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119869" y="1933420"/>
            <a:ext cx="4395482" cy="4395482"/>
          </a:xfrm>
        </p:spPr>
      </p:pic>
    </p:spTree>
    <p:extLst>
      <p:ext uri="{BB962C8B-B14F-4D97-AF65-F5344CB8AC3E}">
        <p14:creationId xmlns:p14="http://schemas.microsoft.com/office/powerpoint/2010/main" val="1185204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11" y="595218"/>
            <a:ext cx="7886700" cy="1325563"/>
          </a:xfrm>
        </p:spPr>
        <p:txBody>
          <a:bodyPr>
            <a:normAutofit/>
          </a:bodyPr>
          <a:lstStyle/>
          <a:p>
            <a:r>
              <a:rPr lang="en-US" b="1" dirty="0" smtClean="0">
                <a:latin typeface="+mn-lt"/>
              </a:rPr>
              <a:t>Importance of taking multiple dips</a:t>
            </a:r>
            <a:endParaRPr lang="en-US" b="1" dirty="0">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15</a:t>
            </a:fld>
            <a:endParaRPr lang="en-US" dirty="0"/>
          </a:p>
        </p:txBody>
      </p:sp>
      <p:sp>
        <p:nvSpPr>
          <p:cNvPr id="4" name="TextBox 3"/>
          <p:cNvSpPr txBox="1"/>
          <p:nvPr/>
        </p:nvSpPr>
        <p:spPr>
          <a:xfrm>
            <a:off x="281311" y="1505650"/>
            <a:ext cx="4853729" cy="4893647"/>
          </a:xfrm>
          <a:prstGeom prst="rect">
            <a:avLst/>
          </a:prstGeom>
          <a:noFill/>
        </p:spPr>
        <p:txBody>
          <a:bodyPr wrap="square" rtlCol="0">
            <a:spAutoFit/>
          </a:bodyPr>
          <a:lstStyle/>
          <a:p>
            <a:r>
              <a:rPr lang="en-US" sz="2400" dirty="0" smtClean="0"/>
              <a:t>But no matter which tools you use, GLOBE </a:t>
            </a:r>
            <a:r>
              <a:rPr lang="en-US" sz="2400" dirty="0"/>
              <a:t>recommends </a:t>
            </a:r>
            <a:r>
              <a:rPr lang="en-US" sz="2400" dirty="0" smtClean="0"/>
              <a:t>sampling each source 5 times. Because </a:t>
            </a:r>
            <a:r>
              <a:rPr lang="en-US" sz="2400" dirty="0"/>
              <a:t>the larvae are not evenly distributed on the surface, so you may need several dips to obtain a </a:t>
            </a:r>
            <a:r>
              <a:rPr lang="en-US" sz="2400" dirty="0" smtClean="0"/>
              <a:t>sample with larvae in it. </a:t>
            </a:r>
          </a:p>
          <a:p>
            <a:pPr algn="just"/>
            <a:endParaRPr lang="en-US" sz="2400" dirty="0" smtClean="0"/>
          </a:p>
          <a:p>
            <a:r>
              <a:rPr lang="en-US" sz="2400" dirty="0" smtClean="0"/>
              <a:t>Wait </a:t>
            </a:r>
            <a:r>
              <a:rPr lang="en-US" sz="2400" dirty="0" smtClean="0"/>
              <a:t>a couple </a:t>
            </a:r>
            <a:r>
              <a:rPr lang="en-US" sz="2400" dirty="0"/>
              <a:t>minutes between each dip. Why? When you disturb the surface of the water, the larvae will swim below for safety. However, they will </a:t>
            </a:r>
            <a:r>
              <a:rPr lang="en-US" sz="2400" dirty="0" smtClean="0"/>
              <a:t>soon return </a:t>
            </a:r>
            <a:r>
              <a:rPr lang="en-US" sz="2400" dirty="0"/>
              <a:t>to the </a:t>
            </a:r>
            <a:r>
              <a:rPr lang="en-US" sz="2400" dirty="0" smtClean="0"/>
              <a:t>surface </a:t>
            </a:r>
            <a:r>
              <a:rPr lang="en-US" sz="2400" dirty="0"/>
              <a:t>because they have to breathe. </a:t>
            </a:r>
            <a:endParaRPr lang="en-US" sz="2400" dirty="0" smtClean="0"/>
          </a:p>
        </p:txBody>
      </p:sp>
      <p:sp>
        <p:nvSpPr>
          <p:cNvPr id="12" name="TextBox 11"/>
          <p:cNvSpPr txBox="1"/>
          <p:nvPr/>
        </p:nvSpPr>
        <p:spPr>
          <a:xfrm>
            <a:off x="5540073" y="4760843"/>
            <a:ext cx="3215496" cy="646331"/>
          </a:xfrm>
          <a:prstGeom prst="rect">
            <a:avLst/>
          </a:prstGeom>
          <a:noFill/>
        </p:spPr>
        <p:txBody>
          <a:bodyPr wrap="none" rtlCol="0">
            <a:spAutoFit/>
          </a:bodyPr>
          <a:lstStyle/>
          <a:p>
            <a:r>
              <a:rPr lang="en-US" dirty="0" smtClean="0"/>
              <a:t>Technique for using a net or a </a:t>
            </a:r>
          </a:p>
          <a:p>
            <a:r>
              <a:rPr lang="en-US" dirty="0" smtClean="0"/>
              <a:t>mosquito dipper in a small pond</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0"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75456" y="1920781"/>
            <a:ext cx="3544730" cy="2658547"/>
          </a:xfrm>
        </p:spPr>
      </p:pic>
    </p:spTree>
    <p:extLst>
      <p:ext uri="{BB962C8B-B14F-4D97-AF65-F5344CB8AC3E}">
        <p14:creationId xmlns:p14="http://schemas.microsoft.com/office/powerpoint/2010/main" val="745323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16</a:t>
            </a:fld>
            <a:endParaRPr lang="en-US" dirty="0"/>
          </a:p>
        </p:txBody>
      </p:sp>
      <p:sp>
        <p:nvSpPr>
          <p:cNvPr id="9" name="Title 1"/>
          <p:cNvSpPr>
            <a:spLocks noGrp="1"/>
          </p:cNvSpPr>
          <p:nvPr>
            <p:ph type="title"/>
          </p:nvPr>
        </p:nvSpPr>
        <p:spPr>
          <a:xfrm>
            <a:off x="358212" y="939186"/>
            <a:ext cx="7886700" cy="821789"/>
          </a:xfrm>
        </p:spPr>
        <p:txBody>
          <a:bodyPr>
            <a:normAutofit/>
          </a:bodyPr>
          <a:lstStyle/>
          <a:p>
            <a:r>
              <a:rPr lang="en-US" b="1" dirty="0" smtClean="0">
                <a:latin typeface="+mn-lt"/>
              </a:rPr>
              <a:t>Sampling </a:t>
            </a:r>
            <a:r>
              <a:rPr lang="en-US" b="1" dirty="0" smtClean="0">
                <a:latin typeface="+mn-lt"/>
              </a:rPr>
              <a:t>Method 1: Bulb </a:t>
            </a:r>
            <a:r>
              <a:rPr lang="en-US" b="1" dirty="0" smtClean="0">
                <a:latin typeface="+mn-lt"/>
              </a:rPr>
              <a:t>Syringe </a:t>
            </a:r>
            <a:endParaRPr lang="en-US" dirty="0"/>
          </a:p>
        </p:txBody>
      </p:sp>
      <p:sp>
        <p:nvSpPr>
          <p:cNvPr id="11" name="TextBox 10"/>
          <p:cNvSpPr txBox="1"/>
          <p:nvPr/>
        </p:nvSpPr>
        <p:spPr>
          <a:xfrm>
            <a:off x="358212" y="1296994"/>
            <a:ext cx="5328650" cy="5262979"/>
          </a:xfrm>
          <a:prstGeom prst="rect">
            <a:avLst/>
          </a:prstGeom>
          <a:noFill/>
        </p:spPr>
        <p:txBody>
          <a:bodyPr wrap="square" rtlCol="0">
            <a:spAutoFit/>
          </a:bodyPr>
          <a:lstStyle/>
          <a:p>
            <a:pPr lvl="0"/>
            <a:endParaRPr lang="en-US" sz="2400" dirty="0"/>
          </a:p>
          <a:p>
            <a:pPr lvl="0">
              <a:spcAft>
                <a:spcPts val="1800"/>
              </a:spcAft>
            </a:pPr>
            <a:r>
              <a:rPr lang="en-US" sz="2400" dirty="0" smtClean="0"/>
              <a:t>This method is appropriate for all environments and sampling sites.</a:t>
            </a:r>
          </a:p>
          <a:p>
            <a:pPr lvl="0">
              <a:spcAft>
                <a:spcPts val="1800"/>
              </a:spcAft>
            </a:pPr>
            <a:r>
              <a:rPr lang="en-US" sz="2400" dirty="0" smtClean="0"/>
              <a:t>Steps:                                                    1.Press</a:t>
            </a:r>
            <a:r>
              <a:rPr lang="en-US" sz="2400" b="1" dirty="0" smtClean="0"/>
              <a:t> </a:t>
            </a:r>
            <a:r>
              <a:rPr lang="en-US" sz="2400" dirty="0" smtClean="0"/>
              <a:t>and collapse bulb.                          2. </a:t>
            </a:r>
            <a:r>
              <a:rPr lang="en-US" sz="2400" dirty="0"/>
              <a:t>P</a:t>
            </a:r>
            <a:r>
              <a:rPr lang="en-US" sz="2400" dirty="0" smtClean="0"/>
              <a:t>lace syringe tip near the top of the water surface.                                                3. Release bulb so bulb inflates and water enters the syringe.                           4.Transfer sample to plastic bag by holding tip and then releasing the sample into the bag.</a:t>
            </a:r>
            <a:endParaRPr lang="en-US" dirty="0" smtClean="0"/>
          </a:p>
          <a:p>
            <a:pPr lvl="0"/>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0" name="Picture 9" descr="image of bulb syringe with water samp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582" y="1582598"/>
            <a:ext cx="2359768" cy="3146356"/>
          </a:xfrm>
          <a:prstGeom prst="rect">
            <a:avLst/>
          </a:prstGeom>
        </p:spPr>
      </p:pic>
      <p:pic>
        <p:nvPicPr>
          <p:cNvPr id="13" name="Content Placeholder 16" descr="Photo of sample bag with water/mosquito sample, labeled with sample site and dat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55582" y="4867736"/>
            <a:ext cx="2359768" cy="1769827"/>
          </a:xfrm>
          <a:prstGeom prst="rect">
            <a:avLst/>
          </a:prstGeom>
        </p:spPr>
      </p:pic>
    </p:spTree>
    <p:extLst>
      <p:ext uri="{BB962C8B-B14F-4D97-AF65-F5344CB8AC3E}">
        <p14:creationId xmlns:p14="http://schemas.microsoft.com/office/powerpoint/2010/main" val="1648792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08193" y="668648"/>
            <a:ext cx="7418279" cy="1325563"/>
          </a:xfrm>
        </p:spPr>
        <p:txBody>
          <a:bodyPr>
            <a:normAutofit/>
          </a:bodyPr>
          <a:lstStyle/>
          <a:p>
            <a:r>
              <a:rPr lang="en-US" b="1" dirty="0" smtClean="0">
                <a:latin typeface="+mn-lt"/>
              </a:rPr>
              <a:t>Sampling </a:t>
            </a:r>
            <a:r>
              <a:rPr lang="en-US" b="1" dirty="0" smtClean="0">
                <a:latin typeface="+mn-lt"/>
              </a:rPr>
              <a:t>Method 2: Dipper </a:t>
            </a:r>
            <a:endParaRPr lang="en-US" dirty="0"/>
          </a:p>
        </p:txBody>
      </p:sp>
      <p:sp>
        <p:nvSpPr>
          <p:cNvPr id="4" name="Content Placeholder 3"/>
          <p:cNvSpPr>
            <a:spLocks noGrp="1"/>
          </p:cNvSpPr>
          <p:nvPr>
            <p:ph sz="half" idx="2"/>
          </p:nvPr>
        </p:nvSpPr>
        <p:spPr>
          <a:xfrm>
            <a:off x="338432" y="1659202"/>
            <a:ext cx="8295257" cy="2333245"/>
          </a:xfrm>
        </p:spPr>
        <p:txBody>
          <a:bodyPr>
            <a:noAutofit/>
          </a:bodyPr>
          <a:lstStyle/>
          <a:p>
            <a:pPr marL="0" lvl="0" indent="0">
              <a:buNone/>
            </a:pPr>
            <a:r>
              <a:rPr lang="en-US" sz="2400" dirty="0" smtClean="0"/>
              <a:t>You can use a mosquito dipper, a soup ladle, or even a plastic cup when sampling either a container or a non-container site. </a:t>
            </a:r>
          </a:p>
          <a:p>
            <a:pPr marL="0" indent="0">
              <a:buNone/>
            </a:pPr>
            <a:r>
              <a:rPr lang="en-US" sz="2400" dirty="0" smtClean="0"/>
              <a:t>Steps:</a:t>
            </a:r>
          </a:p>
          <a:p>
            <a:pPr marL="457200" indent="-457200">
              <a:buAutoNum type="arabicPeriod"/>
            </a:pPr>
            <a:r>
              <a:rPr lang="en-US" sz="2400" dirty="0" smtClean="0"/>
              <a:t>Skim </a:t>
            </a:r>
            <a:r>
              <a:rPr lang="en-US" sz="2400" dirty="0"/>
              <a:t>the upper most surface of the </a:t>
            </a:r>
            <a:r>
              <a:rPr lang="en-US" sz="2400" dirty="0" smtClean="0"/>
              <a:t>water with the dipper at </a:t>
            </a:r>
            <a:r>
              <a:rPr lang="en-US" sz="2400" dirty="0"/>
              <a:t>an acute angle with respect to the water surface</a:t>
            </a:r>
            <a:r>
              <a:rPr lang="en-US" sz="2400" dirty="0" smtClean="0"/>
              <a:t>.   </a:t>
            </a:r>
          </a:p>
          <a:p>
            <a:pPr marL="457200" indent="-457200">
              <a:buAutoNum type="arabicPeriod"/>
            </a:pPr>
            <a:r>
              <a:rPr lang="en-US" sz="2400" dirty="0" smtClean="0"/>
              <a:t>Transfer </a:t>
            </a:r>
            <a:r>
              <a:rPr lang="en-US" sz="2400" dirty="0"/>
              <a:t>your sample to a </a:t>
            </a:r>
            <a:r>
              <a:rPr lang="en-US" sz="2400" dirty="0" smtClean="0"/>
              <a:t>                                                          sample </a:t>
            </a:r>
            <a:r>
              <a:rPr lang="en-US" sz="2400" dirty="0"/>
              <a:t>bag. </a:t>
            </a:r>
            <a:r>
              <a:rPr lang="en-US" sz="2400" dirty="0" smtClean="0"/>
              <a:t>(You </a:t>
            </a:r>
            <a:r>
              <a:rPr lang="en-US" sz="2400" dirty="0"/>
              <a:t>can put all </a:t>
            </a:r>
            <a:r>
              <a:rPr lang="en-US" sz="2400" dirty="0" smtClean="0"/>
              <a:t>                                                            your samples </a:t>
            </a:r>
            <a:r>
              <a:rPr lang="en-US" sz="2400" dirty="0"/>
              <a:t>in the same bag</a:t>
            </a:r>
            <a:r>
              <a:rPr lang="en-US" sz="2400" dirty="0" smtClean="0"/>
              <a:t>.)</a:t>
            </a:r>
            <a:endParaRPr lang="en-US" sz="2400" dirty="0"/>
          </a:p>
          <a:p>
            <a:pPr marL="0" lvl="0" indent="0" algn="just">
              <a:buNone/>
            </a:pPr>
            <a:r>
              <a:rPr lang="en-US" sz="2400" dirty="0" smtClean="0"/>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895" y="3826147"/>
            <a:ext cx="3663794" cy="2599313"/>
          </a:xfrm>
          <a:prstGeom prst="rect">
            <a:avLst/>
          </a:prstGeom>
        </p:spPr>
      </p:pic>
    </p:spTree>
    <p:extLst>
      <p:ext uri="{BB962C8B-B14F-4D97-AF65-F5344CB8AC3E}">
        <p14:creationId xmlns:p14="http://schemas.microsoft.com/office/powerpoint/2010/main" val="847175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18</a:t>
            </a:fld>
            <a:endParaRPr lang="en-US" dirty="0"/>
          </a:p>
        </p:txBody>
      </p:sp>
      <p:sp>
        <p:nvSpPr>
          <p:cNvPr id="9" name="Title 1"/>
          <p:cNvSpPr>
            <a:spLocks noGrp="1"/>
          </p:cNvSpPr>
          <p:nvPr>
            <p:ph type="title"/>
          </p:nvPr>
        </p:nvSpPr>
        <p:spPr>
          <a:xfrm>
            <a:off x="315470" y="833342"/>
            <a:ext cx="8199879" cy="1325563"/>
          </a:xfrm>
        </p:spPr>
        <p:txBody>
          <a:bodyPr>
            <a:normAutofit/>
          </a:bodyPr>
          <a:lstStyle/>
          <a:p>
            <a:r>
              <a:rPr lang="en-US" b="1" dirty="0" smtClean="0">
                <a:latin typeface="+mn-lt"/>
              </a:rPr>
              <a:t>Sampling </a:t>
            </a:r>
            <a:r>
              <a:rPr lang="en-US" b="1" dirty="0" smtClean="0">
                <a:latin typeface="+mn-lt"/>
              </a:rPr>
              <a:t>Method 3: Net </a:t>
            </a:r>
            <a:r>
              <a:rPr lang="en-US" b="1" dirty="0" smtClean="0">
                <a:latin typeface="+mn-lt"/>
              </a:rPr>
              <a:t>sample from large container</a:t>
            </a:r>
            <a:endParaRPr lang="en-US" dirty="0"/>
          </a:p>
        </p:txBody>
      </p:sp>
      <p:sp>
        <p:nvSpPr>
          <p:cNvPr id="11" name="TextBox 10"/>
          <p:cNvSpPr txBox="1"/>
          <p:nvPr/>
        </p:nvSpPr>
        <p:spPr>
          <a:xfrm>
            <a:off x="283183" y="2023811"/>
            <a:ext cx="4861932" cy="4493537"/>
          </a:xfrm>
          <a:prstGeom prst="rect">
            <a:avLst/>
          </a:prstGeom>
          <a:noFill/>
        </p:spPr>
        <p:txBody>
          <a:bodyPr wrap="square" rtlCol="0">
            <a:spAutoFit/>
          </a:bodyPr>
          <a:lstStyle/>
          <a:p>
            <a:r>
              <a:rPr lang="en-GB" sz="2200" dirty="0"/>
              <a:t>Large water containers </a:t>
            </a:r>
            <a:r>
              <a:rPr lang="en-GB" sz="2200" dirty="0" smtClean="0"/>
              <a:t>are those that  </a:t>
            </a:r>
            <a:r>
              <a:rPr lang="en-GB" sz="2200" dirty="0"/>
              <a:t>hold 500 L or </a:t>
            </a:r>
            <a:r>
              <a:rPr lang="en-GB" sz="2200" dirty="0" smtClean="0"/>
              <a:t>more </a:t>
            </a:r>
            <a:r>
              <a:rPr lang="en-GB" sz="2200" dirty="0"/>
              <a:t>of water. Examples include large water jars, water pools, and cement </a:t>
            </a:r>
            <a:r>
              <a:rPr lang="en-GB" sz="2200" dirty="0" smtClean="0"/>
              <a:t>tanks.</a:t>
            </a:r>
          </a:p>
          <a:p>
            <a:endParaRPr lang="en-GB" sz="2200" dirty="0"/>
          </a:p>
          <a:p>
            <a:r>
              <a:rPr lang="en-GB" sz="2200" dirty="0" smtClean="0"/>
              <a:t>Steps:</a:t>
            </a:r>
          </a:p>
          <a:p>
            <a:r>
              <a:rPr lang="en-GB" sz="2200" dirty="0" smtClean="0"/>
              <a:t>1. Dip the </a:t>
            </a:r>
            <a:r>
              <a:rPr lang="en-GB" sz="2200" dirty="0"/>
              <a:t>net in </a:t>
            </a:r>
            <a:r>
              <a:rPr lang="en-GB" sz="2200" dirty="0" smtClean="0"/>
              <a:t>at the surface of the water.</a:t>
            </a:r>
          </a:p>
          <a:p>
            <a:r>
              <a:rPr lang="en-GB" sz="2200" dirty="0" smtClean="0"/>
              <a:t>2. Start </a:t>
            </a:r>
            <a:r>
              <a:rPr lang="en-GB" sz="2200" dirty="0"/>
              <a:t>at the top of the </a:t>
            </a:r>
            <a:r>
              <a:rPr lang="en-GB" sz="2200" dirty="0" smtClean="0"/>
              <a:t>container by swirling the net around the edge.                   3. Continue </a:t>
            </a:r>
            <a:r>
              <a:rPr lang="en-GB" sz="2200" dirty="0"/>
              <a:t>to the bottom in a swirling </a:t>
            </a:r>
            <a:r>
              <a:rPr lang="en-GB" sz="2200" dirty="0" smtClean="0"/>
              <a:t>motion- </a:t>
            </a:r>
            <a:r>
              <a:rPr lang="en-GB" sz="2200" dirty="0"/>
              <a:t>sampling all edges of the container. </a:t>
            </a:r>
            <a:endParaRPr lang="en-GB" sz="2200"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0" name="Picture 30" descr="Image of students netting mosquitoes in a large container.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64540" y="2204289"/>
            <a:ext cx="2828128" cy="2223827"/>
          </a:xfrm>
          <a:prstGeom prst="rect">
            <a:avLst/>
          </a:prstGeom>
          <a:noFill/>
          <a:ln w="76200" cmpd="tri">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2" name="Content Placeholder 2" descr="Diagram showing the suggested stirring direction, making a s- shaped path through the water with the net.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78881" y="4671042"/>
            <a:ext cx="1760072" cy="1950595"/>
          </a:xfrm>
        </p:spPr>
      </p:pic>
    </p:spTree>
    <p:extLst>
      <p:ext uri="{BB962C8B-B14F-4D97-AF65-F5344CB8AC3E}">
        <p14:creationId xmlns:p14="http://schemas.microsoft.com/office/powerpoint/2010/main" val="2144419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a:t>
            </a:fld>
            <a:endParaRPr lang="en-US" dirty="0"/>
          </a:p>
        </p:txBody>
      </p:sp>
      <p:sp>
        <p:nvSpPr>
          <p:cNvPr id="2" name="Title 1"/>
          <p:cNvSpPr>
            <a:spLocks noGrp="1"/>
          </p:cNvSpPr>
          <p:nvPr>
            <p:ph type="title"/>
          </p:nvPr>
        </p:nvSpPr>
        <p:spPr>
          <a:xfrm>
            <a:off x="334538" y="956788"/>
            <a:ext cx="7886700" cy="874856"/>
          </a:xfrm>
        </p:spPr>
        <p:txBody>
          <a:bodyPr/>
          <a:lstStyle/>
          <a:p>
            <a:r>
              <a:rPr lang="en-US" b="1" dirty="0">
                <a:solidFill>
                  <a:srgbClr val="000072"/>
                </a:solidFill>
              </a:rPr>
              <a:t>Overview</a:t>
            </a:r>
            <a:endParaRPr lang="en-US" dirty="0"/>
          </a:p>
        </p:txBody>
      </p:sp>
      <p:sp>
        <p:nvSpPr>
          <p:cNvPr id="3" name="Content Placeholder 2"/>
          <p:cNvSpPr>
            <a:spLocks noGrp="1"/>
          </p:cNvSpPr>
          <p:nvPr>
            <p:ph sz="half" idx="1"/>
          </p:nvPr>
        </p:nvSpPr>
        <p:spPr>
          <a:xfrm>
            <a:off x="334538" y="2032990"/>
            <a:ext cx="7886700" cy="3560749"/>
          </a:xfrm>
        </p:spPr>
        <p:txBody>
          <a:bodyPr>
            <a:normAutofit/>
          </a:bodyPr>
          <a:lstStyle/>
          <a:p>
            <a:pPr marL="0" marR="0" indent="0">
              <a:spcBef>
                <a:spcPts val="0"/>
              </a:spcBef>
              <a:spcAft>
                <a:spcPts val="0"/>
              </a:spcAft>
              <a:buNone/>
            </a:pPr>
            <a:r>
              <a:rPr lang="en-US" sz="2800" b="1" dirty="0">
                <a:solidFill>
                  <a:schemeClr val="tx1"/>
                </a:solidFill>
                <a:ea typeface="ＭＳ 明朝"/>
                <a:cs typeface="Times New Roman"/>
              </a:rPr>
              <a:t>This </a:t>
            </a:r>
            <a:r>
              <a:rPr lang="en-US" sz="2800" b="1" dirty="0" smtClean="0">
                <a:solidFill>
                  <a:schemeClr val="tx1"/>
                </a:solidFill>
                <a:ea typeface="ＭＳ 明朝"/>
                <a:cs typeface="Times New Roman"/>
              </a:rPr>
              <a:t>presentation:</a:t>
            </a:r>
            <a:r>
              <a:rPr lang="en-US" sz="2800" b="1" dirty="0">
                <a:solidFill>
                  <a:schemeClr val="tx1"/>
                </a:solidFill>
                <a:ea typeface="ＭＳ 明朝"/>
                <a:cs typeface="Times New Roman"/>
              </a:rPr>
              <a:t> </a:t>
            </a:r>
          </a:p>
          <a:p>
            <a:pPr marL="0" marR="0">
              <a:spcBef>
                <a:spcPts val="0"/>
              </a:spcBef>
              <a:spcAft>
                <a:spcPts val="0"/>
              </a:spcAft>
            </a:pPr>
            <a:endParaRPr lang="en-US" dirty="0">
              <a:solidFill>
                <a:schemeClr val="tx1"/>
              </a:solidFill>
              <a:ea typeface="ＭＳ 明朝"/>
              <a:cs typeface="Times New Roman"/>
            </a:endParaRPr>
          </a:p>
          <a:p>
            <a:pPr marL="342900" lvl="0" indent="-342900">
              <a:spcBef>
                <a:spcPts val="0"/>
              </a:spcBef>
              <a:buFont typeface="Arial"/>
              <a:buChar char="•"/>
              <a:tabLst>
                <a:tab pos="457200" algn="l"/>
              </a:tabLst>
            </a:pPr>
            <a:r>
              <a:rPr lang="en-US" sz="2800" dirty="0" smtClean="0">
                <a:solidFill>
                  <a:schemeClr val="tx1"/>
                </a:solidFill>
                <a:ea typeface="ＭＳ 明朝"/>
                <a:cs typeface="Times New Roman"/>
              </a:rPr>
              <a:t>Provides background information to prepare citizen scientists to use the GLOBE Observer Mosquito Habitat Mapper</a:t>
            </a:r>
          </a:p>
          <a:p>
            <a:pPr marL="342900" lvl="0" indent="-342900">
              <a:spcBef>
                <a:spcPts val="0"/>
              </a:spcBef>
              <a:buFont typeface="Arial"/>
              <a:buChar char="•"/>
              <a:tabLst>
                <a:tab pos="457200" algn="l"/>
              </a:tabLst>
            </a:pPr>
            <a:endParaRPr lang="en-US" sz="2800" dirty="0">
              <a:solidFill>
                <a:schemeClr val="tx1"/>
              </a:solidFill>
              <a:ea typeface="ＭＳ 明朝"/>
              <a:cs typeface="Times New Roman"/>
            </a:endParaRPr>
          </a:p>
          <a:p>
            <a:pPr marL="342900" lvl="0" indent="-342900">
              <a:spcBef>
                <a:spcPts val="0"/>
              </a:spcBef>
              <a:buFont typeface="Arial"/>
              <a:buChar char="•"/>
              <a:tabLst>
                <a:tab pos="457200" algn="l"/>
              </a:tabLst>
            </a:pPr>
            <a:r>
              <a:rPr lang="en-US" sz="2800" dirty="0" smtClean="0">
                <a:solidFill>
                  <a:schemeClr val="tx1"/>
                </a:solidFill>
                <a:ea typeface="ＭＳ 明朝"/>
                <a:cs typeface="Times New Roman"/>
              </a:rPr>
              <a:t>Provides the </a:t>
            </a:r>
            <a:r>
              <a:rPr lang="en-US" sz="2800" dirty="0">
                <a:solidFill>
                  <a:schemeClr val="tx1"/>
                </a:solidFill>
                <a:ea typeface="ＭＳ 明朝"/>
                <a:cs typeface="Times New Roman"/>
              </a:rPr>
              <a:t>step by step </a:t>
            </a:r>
            <a:r>
              <a:rPr lang="en-US" sz="2800" dirty="0" smtClean="0">
                <a:solidFill>
                  <a:schemeClr val="tx1"/>
                </a:solidFill>
                <a:ea typeface="ＭＳ 明朝"/>
                <a:cs typeface="Times New Roman"/>
              </a:rPr>
              <a:t>instructions for obtaining</a:t>
            </a:r>
          </a:p>
          <a:p>
            <a:pPr marL="0" lvl="0" indent="0">
              <a:spcBef>
                <a:spcPts val="0"/>
              </a:spcBef>
              <a:buNone/>
              <a:tabLst>
                <a:tab pos="457200" algn="l"/>
              </a:tabLst>
            </a:pPr>
            <a:r>
              <a:rPr lang="en-US" sz="2800" dirty="0">
                <a:solidFill>
                  <a:schemeClr val="tx1"/>
                </a:solidFill>
                <a:ea typeface="ＭＳ 明朝"/>
                <a:cs typeface="Times New Roman"/>
              </a:rPr>
              <a:t> </a:t>
            </a:r>
            <a:r>
              <a:rPr lang="en-US" sz="2800" dirty="0" smtClean="0">
                <a:solidFill>
                  <a:schemeClr val="tx1"/>
                </a:solidFill>
                <a:ea typeface="ＭＳ 明朝"/>
                <a:cs typeface="Times New Roman"/>
              </a:rPr>
              <a:t>   a mosquito sample for analysis</a:t>
            </a:r>
            <a:endParaRPr lang="en-US" sz="2800" dirty="0">
              <a:solidFill>
                <a:schemeClr val="tx1"/>
              </a:solidFill>
              <a:ea typeface="ＭＳ 明朝"/>
              <a:cs typeface="Times New Roman"/>
            </a:endParaRPr>
          </a:p>
          <a:p>
            <a:pPr marL="0" lvl="0" indent="0">
              <a:spcBef>
                <a:spcPts val="0"/>
              </a:spcBef>
              <a:buNone/>
              <a:tabLst>
                <a:tab pos="457200" algn="l"/>
              </a:tabLst>
            </a:pPr>
            <a:endParaRPr lang="en-US" dirty="0">
              <a:solidFill>
                <a:schemeClr val="tx1"/>
              </a:solidFill>
              <a:ea typeface="ＭＳ 明朝"/>
              <a:cs typeface="Times New Roman"/>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20048916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8408D40-E840-B649-8C1F-148E738ADDFC}" type="slidenum">
              <a:rPr lang="en-US" smtClean="0"/>
              <a:t>19</a:t>
            </a:fld>
            <a:endParaRPr lang="en-US" dirty="0"/>
          </a:p>
        </p:txBody>
      </p:sp>
      <p:sp>
        <p:nvSpPr>
          <p:cNvPr id="9" name="Title 1"/>
          <p:cNvSpPr>
            <a:spLocks noGrp="1"/>
          </p:cNvSpPr>
          <p:nvPr>
            <p:ph type="title"/>
          </p:nvPr>
        </p:nvSpPr>
        <p:spPr>
          <a:xfrm>
            <a:off x="345842" y="858920"/>
            <a:ext cx="8635615" cy="1325563"/>
          </a:xfrm>
        </p:spPr>
        <p:txBody>
          <a:bodyPr>
            <a:normAutofit/>
          </a:bodyPr>
          <a:lstStyle/>
          <a:p>
            <a:r>
              <a:rPr lang="en-US" b="1" dirty="0" smtClean="0">
                <a:solidFill>
                  <a:srgbClr val="000072"/>
                </a:solidFill>
                <a:latin typeface="+mn-lt"/>
              </a:rPr>
              <a:t>Sampling </a:t>
            </a:r>
            <a:r>
              <a:rPr lang="en-US" b="1" dirty="0" smtClean="0">
                <a:solidFill>
                  <a:srgbClr val="000072"/>
                </a:solidFill>
                <a:latin typeface="+mn-lt"/>
              </a:rPr>
              <a:t>Method 4. Net </a:t>
            </a:r>
            <a:r>
              <a:rPr lang="en-US" b="1" dirty="0" smtClean="0">
                <a:solidFill>
                  <a:srgbClr val="000072"/>
                </a:solidFill>
                <a:latin typeface="+mn-lt"/>
              </a:rPr>
              <a:t>sample from </a:t>
            </a:r>
            <a:r>
              <a:rPr lang="en-US" b="1" dirty="0">
                <a:solidFill>
                  <a:srgbClr val="000072"/>
                </a:solidFill>
                <a:latin typeface="+mn-lt"/>
              </a:rPr>
              <a:t>s</a:t>
            </a:r>
            <a:r>
              <a:rPr lang="en-US" b="1" dirty="0" smtClean="0">
                <a:solidFill>
                  <a:srgbClr val="000072"/>
                </a:solidFill>
                <a:latin typeface="+mn-lt"/>
              </a:rPr>
              <a:t>mall container</a:t>
            </a:r>
            <a:endParaRPr lang="en-US" dirty="0"/>
          </a:p>
        </p:txBody>
      </p:sp>
      <p:sp>
        <p:nvSpPr>
          <p:cNvPr id="4" name="Content Placeholder 3"/>
          <p:cNvSpPr>
            <a:spLocks noGrp="1"/>
          </p:cNvSpPr>
          <p:nvPr>
            <p:ph sz="half" idx="2"/>
          </p:nvPr>
        </p:nvSpPr>
        <p:spPr>
          <a:xfrm>
            <a:off x="345842" y="2086615"/>
            <a:ext cx="8354813" cy="4126979"/>
          </a:xfrm>
        </p:spPr>
        <p:txBody>
          <a:bodyPr>
            <a:normAutofit/>
          </a:bodyPr>
          <a:lstStyle/>
          <a:p>
            <a:pPr marL="0" indent="0">
              <a:spcBef>
                <a:spcPts val="0"/>
              </a:spcBef>
              <a:spcAft>
                <a:spcPts val="1800"/>
              </a:spcAft>
              <a:buNone/>
            </a:pPr>
            <a:r>
              <a:rPr lang="en-US" sz="2400" dirty="0" smtClean="0"/>
              <a:t>Steps:</a:t>
            </a:r>
          </a:p>
          <a:p>
            <a:pPr marL="0" indent="0">
              <a:spcBef>
                <a:spcPts val="0"/>
              </a:spcBef>
              <a:spcAft>
                <a:spcPts val="1800"/>
              </a:spcAft>
              <a:buNone/>
            </a:pPr>
            <a:r>
              <a:rPr lang="en-US" sz="2400" dirty="0" smtClean="0"/>
              <a:t>1.Pour </a:t>
            </a:r>
            <a:r>
              <a:rPr lang="en-US" sz="2400" dirty="0"/>
              <a:t>water </a:t>
            </a:r>
            <a:r>
              <a:rPr lang="en-US" sz="2400" dirty="0" smtClean="0"/>
              <a:t>from the </a:t>
            </a:r>
            <a:r>
              <a:rPr lang="en-US" sz="2400" dirty="0"/>
              <a:t>container </a:t>
            </a:r>
            <a:r>
              <a:rPr lang="en-US" sz="2400" dirty="0" smtClean="0"/>
              <a:t>holding the sample </a:t>
            </a:r>
            <a:r>
              <a:rPr lang="en-US" sz="2400" dirty="0" err="1" smtClean="0"/>
              <a:t>througha</a:t>
            </a:r>
            <a:r>
              <a:rPr lang="en-US" sz="2400" dirty="0" smtClean="0"/>
              <a:t> collection </a:t>
            </a:r>
            <a:r>
              <a:rPr lang="en-US" sz="2400" dirty="0"/>
              <a:t>net into </a:t>
            </a:r>
            <a:r>
              <a:rPr lang="en-US" sz="2400" dirty="0" smtClean="0"/>
              <a:t>a separate </a:t>
            </a:r>
            <a:r>
              <a:rPr lang="en-US" sz="2400" dirty="0"/>
              <a:t>bucket. </a:t>
            </a:r>
            <a:endParaRPr lang="en-US" sz="2400" dirty="0" smtClean="0"/>
          </a:p>
          <a:p>
            <a:pPr marL="0" indent="0">
              <a:spcBef>
                <a:spcPts val="0"/>
              </a:spcBef>
              <a:spcAft>
                <a:spcPts val="1800"/>
              </a:spcAft>
              <a:buNone/>
            </a:pPr>
            <a:r>
              <a:rPr lang="en-US" sz="2400" dirty="0" smtClean="0"/>
              <a:t>2. Use a squirt bottle filled with water to wash any trapped debris into the bucket.                                                                                      </a:t>
            </a:r>
          </a:p>
          <a:p>
            <a:pPr marL="0" indent="0">
              <a:spcBef>
                <a:spcPts val="0"/>
              </a:spcBef>
              <a:spcAft>
                <a:spcPts val="1800"/>
              </a:spcAft>
              <a:buNone/>
            </a:pPr>
            <a:r>
              <a:rPr lang="en-US" sz="2400" dirty="0" smtClean="0"/>
              <a:t>3. Pour sample from bucket into a plastic bag(s).</a:t>
            </a:r>
          </a:p>
          <a:p>
            <a:pPr marL="0" indent="0">
              <a:spcBef>
                <a:spcPts val="0"/>
              </a:spcBef>
              <a:spcAft>
                <a:spcPts val="1800"/>
              </a:spcAft>
              <a:buNone/>
            </a:pPr>
            <a:endParaRPr lang="en-US" sz="18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5" name="Content Placeholder 13" descr="Photo showing a student using a wash bottle to remove mosquito larvae and debris from the net. These are caught in a bucket and then poured into sample bags or vials.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780659" y="5060482"/>
            <a:ext cx="1902114" cy="1426586"/>
          </a:xfrm>
          <a:prstGeom prst="rect">
            <a:avLst/>
          </a:prstGeom>
        </p:spPr>
      </p:pic>
      <p:pic>
        <p:nvPicPr>
          <p:cNvPr id="16" name="Content Placeholder 14" descr="Photo of pouring sample water through the net to capture the larva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74546" y="5075884"/>
            <a:ext cx="1852742" cy="1389557"/>
          </a:xfrm>
          <a:prstGeom prst="rect">
            <a:avLst/>
          </a:prstGeom>
        </p:spPr>
      </p:pic>
      <p:pic>
        <p:nvPicPr>
          <p:cNvPr id="17" name="Content Placeholder 10" descr="Photo of pouring water with mosquito larvae and debris into the plastic bag."/>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724086" y="5075885"/>
            <a:ext cx="1888909" cy="1416682"/>
          </a:xfrm>
          <a:prstGeom prst="rect">
            <a:avLst/>
          </a:prstGeom>
        </p:spPr>
      </p:pic>
      <p:pic>
        <p:nvPicPr>
          <p:cNvPr id="18" name="Content Placeholder 16" descr="Photo of sample bag with water/mosquito sample, labeled with sample site and date. "/>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654308" y="5075884"/>
            <a:ext cx="1861042" cy="1395782"/>
          </a:xfrm>
          <a:prstGeom prst="rect">
            <a:avLst/>
          </a:prstGeom>
        </p:spPr>
      </p:pic>
    </p:spTree>
    <p:extLst>
      <p:ext uri="{BB962C8B-B14F-4D97-AF65-F5344CB8AC3E}">
        <p14:creationId xmlns:p14="http://schemas.microsoft.com/office/powerpoint/2010/main" val="1944942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91398"/>
            <a:ext cx="7886700" cy="689185"/>
          </a:xfrm>
        </p:spPr>
        <p:txBody>
          <a:bodyPr>
            <a:normAutofit fontScale="90000"/>
          </a:bodyPr>
          <a:lstStyle/>
          <a:p>
            <a:r>
              <a:rPr lang="en-US" b="1" dirty="0" smtClean="0">
                <a:latin typeface="+mn-lt"/>
              </a:rPr>
              <a:t/>
            </a:r>
            <a:br>
              <a:rPr lang="en-US" b="1" dirty="0" smtClean="0">
                <a:latin typeface="+mn-lt"/>
              </a:rPr>
            </a:br>
            <a:r>
              <a:rPr lang="en-US" sz="3600" b="1" dirty="0" smtClean="0">
                <a:latin typeface="+mn-lt"/>
              </a:rPr>
              <a:t>Handling Samples</a:t>
            </a:r>
            <a:endParaRPr lang="en-US" sz="3600" b="1" dirty="0">
              <a:latin typeface="+mn-lt"/>
            </a:endParaRPr>
          </a:p>
        </p:txBody>
      </p:sp>
      <p:sp>
        <p:nvSpPr>
          <p:cNvPr id="5" name="Slide Number Placeholder 4"/>
          <p:cNvSpPr>
            <a:spLocks noGrp="1"/>
          </p:cNvSpPr>
          <p:nvPr>
            <p:ph type="sldNum" sz="quarter" idx="12"/>
          </p:nvPr>
        </p:nvSpPr>
        <p:spPr/>
        <p:txBody>
          <a:bodyPr/>
          <a:lstStyle/>
          <a:p>
            <a:fld id="{18408D40-E840-B649-8C1F-148E738ADDFC}" type="slidenum">
              <a:rPr lang="en-US" smtClean="0"/>
              <a:t>20</a:t>
            </a:fld>
            <a:endParaRPr lang="en-US" dirty="0"/>
          </a:p>
        </p:txBody>
      </p:sp>
      <p:sp>
        <p:nvSpPr>
          <p:cNvPr id="6" name="Rectangle 5"/>
          <p:cNvSpPr/>
          <p:nvPr/>
        </p:nvSpPr>
        <p:spPr>
          <a:xfrm>
            <a:off x="749222" y="1137334"/>
            <a:ext cx="8044258" cy="4939814"/>
          </a:xfrm>
          <a:prstGeom prst="rect">
            <a:avLst/>
          </a:prstGeom>
        </p:spPr>
        <p:txBody>
          <a:bodyPr wrap="square">
            <a:spAutoFit/>
          </a:bodyPr>
          <a:lstStyle/>
          <a:p>
            <a:pPr algn="just">
              <a:spcAft>
                <a:spcPts val="1800"/>
              </a:spcAft>
            </a:pPr>
            <a:endParaRPr lang="en-US" sz="2400" dirty="0" smtClean="0"/>
          </a:p>
          <a:p>
            <a:pPr marL="342900" indent="-342900" algn="just">
              <a:spcAft>
                <a:spcPts val="1800"/>
              </a:spcAft>
              <a:buFont typeface="Arial" charset="0"/>
              <a:buChar char="•"/>
            </a:pPr>
            <a:r>
              <a:rPr lang="en-US" sz="2400" dirty="0" smtClean="0"/>
              <a:t>You may want to take your sample inside to identify your specimen</a:t>
            </a:r>
          </a:p>
          <a:p>
            <a:pPr marL="342900" indent="-342900" algn="just">
              <a:spcAft>
                <a:spcPts val="1800"/>
              </a:spcAft>
              <a:buFont typeface="Arial" charset="0"/>
              <a:buChar char="•"/>
            </a:pPr>
            <a:r>
              <a:rPr lang="en-US" sz="2400" dirty="0" smtClean="0"/>
              <a:t>Leave </a:t>
            </a:r>
            <a:r>
              <a:rPr lang="en-US" sz="2400" dirty="0" smtClean="0"/>
              <a:t>air in </a:t>
            </a:r>
            <a:r>
              <a:rPr lang="en-US" sz="2400" dirty="0"/>
              <a:t>bags so that larvae can </a:t>
            </a:r>
            <a:r>
              <a:rPr lang="en-US" sz="2400" dirty="0" smtClean="0"/>
              <a:t>breathe. </a:t>
            </a:r>
          </a:p>
          <a:p>
            <a:pPr marL="342900" indent="-342900" algn="just">
              <a:spcAft>
                <a:spcPts val="1800"/>
              </a:spcAft>
              <a:buFont typeface="Arial" charset="0"/>
              <a:buChar char="•"/>
            </a:pPr>
            <a:r>
              <a:rPr lang="en-US" sz="2400" dirty="0" smtClean="0"/>
              <a:t>Keep </a:t>
            </a:r>
            <a:r>
              <a:rPr lang="en-US" sz="2400" dirty="0"/>
              <a:t>bags cool and in the </a:t>
            </a:r>
            <a:r>
              <a:rPr lang="en-US" sz="2400" dirty="0" smtClean="0"/>
              <a:t>shade (overheating will kill larvae).</a:t>
            </a:r>
            <a:endParaRPr lang="en-US" sz="2400" dirty="0"/>
          </a:p>
          <a:p>
            <a:pPr marL="342900" indent="-342900" algn="just">
              <a:spcAft>
                <a:spcPts val="1800"/>
              </a:spcAft>
              <a:buFont typeface="Arial" charset="0"/>
              <a:buChar char="•"/>
            </a:pPr>
            <a:r>
              <a:rPr lang="en-US" sz="2400" dirty="0"/>
              <a:t>Identify the larvae soon after collection. If left overnight, any pupae in the sample may become adult flying mosquitoes. </a:t>
            </a:r>
          </a:p>
          <a:p>
            <a:pPr marL="342900" indent="-342900" algn="just">
              <a:spcAft>
                <a:spcPts val="1800"/>
              </a:spcAft>
              <a:buFont typeface="Arial" charset="0"/>
              <a:buChar char="•"/>
            </a:pPr>
            <a:r>
              <a:rPr lang="en-US" sz="2400" dirty="0"/>
              <a:t>If you find adult mosquitoes in your sample bag, shake the bag to drown the adult mosquitoes and dispose of the sample by pouring </a:t>
            </a:r>
            <a:r>
              <a:rPr lang="en-US" sz="2400" dirty="0" smtClean="0"/>
              <a:t>all contents on </a:t>
            </a:r>
            <a:r>
              <a:rPr lang="en-US" sz="2400" dirty="0"/>
              <a:t>the ground.</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883762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20758"/>
            <a:ext cx="7886700" cy="1325563"/>
          </a:xfrm>
        </p:spPr>
        <p:txBody>
          <a:bodyPr>
            <a:normAutofit/>
          </a:bodyPr>
          <a:lstStyle/>
          <a:p>
            <a:r>
              <a:rPr lang="en-US" sz="3600" b="1" dirty="0">
                <a:latin typeface="+mn-lt"/>
              </a:rPr>
              <a:t>Step </a:t>
            </a:r>
            <a:r>
              <a:rPr lang="en-US" sz="3600" b="1" dirty="0" smtClean="0">
                <a:latin typeface="+mn-lt"/>
              </a:rPr>
              <a:t>2: </a:t>
            </a:r>
            <a:r>
              <a:rPr lang="en-US" sz="3600" b="1" dirty="0" smtClean="0">
                <a:latin typeface="+mn-lt"/>
              </a:rPr>
              <a:t>Sample and Count</a:t>
            </a:r>
            <a:endParaRPr lang="en-US" sz="3600" b="1" dirty="0">
              <a:latin typeface="+mn-lt"/>
            </a:endParaRPr>
          </a:p>
        </p:txBody>
      </p:sp>
      <p:sp>
        <p:nvSpPr>
          <p:cNvPr id="5" name="Slide Number Placeholder 4"/>
          <p:cNvSpPr>
            <a:spLocks noGrp="1"/>
          </p:cNvSpPr>
          <p:nvPr>
            <p:ph type="sldNum" sz="quarter" idx="12"/>
          </p:nvPr>
        </p:nvSpPr>
        <p:spPr/>
        <p:txBody>
          <a:bodyPr/>
          <a:lstStyle/>
          <a:p>
            <a:fld id="{18408D40-E840-B649-8C1F-148E738ADDFC}" type="slidenum">
              <a:rPr lang="en-US" smtClean="0"/>
              <a:t>21</a:t>
            </a:fld>
            <a:endParaRPr lang="en-US" dirty="0"/>
          </a:p>
        </p:txBody>
      </p:sp>
      <p:sp>
        <p:nvSpPr>
          <p:cNvPr id="9" name="TextBox 8"/>
          <p:cNvSpPr txBox="1"/>
          <p:nvPr/>
        </p:nvSpPr>
        <p:spPr>
          <a:xfrm>
            <a:off x="628650" y="1714902"/>
            <a:ext cx="4572732" cy="4247316"/>
          </a:xfrm>
          <a:prstGeom prst="rect">
            <a:avLst/>
          </a:prstGeom>
          <a:noFill/>
        </p:spPr>
        <p:txBody>
          <a:bodyPr wrap="square" rtlCol="0">
            <a:spAutoFit/>
          </a:bodyPr>
          <a:lstStyle/>
          <a:p>
            <a:pPr>
              <a:spcAft>
                <a:spcPts val="1800"/>
              </a:spcAft>
            </a:pPr>
            <a:r>
              <a:rPr lang="en-US" sz="2400" dirty="0" smtClean="0"/>
              <a:t>Count the number of larvae in your sample. You can provide an exact number or an estimate.</a:t>
            </a:r>
          </a:p>
          <a:p>
            <a:pPr>
              <a:spcAft>
                <a:spcPts val="1800"/>
              </a:spcAft>
            </a:pPr>
            <a:r>
              <a:rPr lang="en-US" sz="2400" dirty="0" smtClean="0"/>
              <a:t>For example, in the sample to the right, the larvae count is estimated to be 75-100.</a:t>
            </a:r>
          </a:p>
          <a:p>
            <a:pPr>
              <a:spcAft>
                <a:spcPts val="1800"/>
              </a:spcAft>
            </a:pPr>
            <a:r>
              <a:rPr lang="en-US" sz="2400" dirty="0" smtClean="0"/>
              <a:t>Using this same sample photo, it is important to note that not all of the larvae look the same. Why do you think they are different?</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892" y="1322276"/>
            <a:ext cx="3027783" cy="4668587"/>
          </a:xfrm>
          <a:prstGeom prst="rect">
            <a:avLst/>
          </a:prstGeom>
        </p:spPr>
      </p:pic>
    </p:spTree>
    <p:extLst>
      <p:ext uri="{BB962C8B-B14F-4D97-AF65-F5344CB8AC3E}">
        <p14:creationId xmlns:p14="http://schemas.microsoft.com/office/powerpoint/2010/main" val="1360294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20758"/>
            <a:ext cx="7886700" cy="1325563"/>
          </a:xfrm>
        </p:spPr>
        <p:txBody>
          <a:bodyPr>
            <a:normAutofit/>
          </a:bodyPr>
          <a:lstStyle/>
          <a:p>
            <a:r>
              <a:rPr lang="en-US" sz="3600" b="1" dirty="0" smtClean="0">
                <a:latin typeface="+mn-lt"/>
              </a:rPr>
              <a:t>(Answer)</a:t>
            </a:r>
            <a:endParaRPr lang="en-US" sz="3600" b="1" dirty="0">
              <a:latin typeface="+mn-lt"/>
            </a:endParaRPr>
          </a:p>
        </p:txBody>
      </p:sp>
      <p:sp>
        <p:nvSpPr>
          <p:cNvPr id="5" name="Slide Number Placeholder 4"/>
          <p:cNvSpPr>
            <a:spLocks noGrp="1"/>
          </p:cNvSpPr>
          <p:nvPr>
            <p:ph type="sldNum" sz="quarter" idx="12"/>
          </p:nvPr>
        </p:nvSpPr>
        <p:spPr/>
        <p:txBody>
          <a:bodyPr/>
          <a:lstStyle/>
          <a:p>
            <a:fld id="{18408D40-E840-B649-8C1F-148E738ADDFC}" type="slidenum">
              <a:rPr lang="en-US" smtClean="0"/>
              <a:t>22</a:t>
            </a:fld>
            <a:endParaRPr lang="en-US" dirty="0"/>
          </a:p>
        </p:txBody>
      </p:sp>
      <p:sp>
        <p:nvSpPr>
          <p:cNvPr id="9" name="TextBox 8"/>
          <p:cNvSpPr txBox="1"/>
          <p:nvPr/>
        </p:nvSpPr>
        <p:spPr>
          <a:xfrm>
            <a:off x="628650" y="2218098"/>
            <a:ext cx="4572732" cy="1800493"/>
          </a:xfrm>
          <a:prstGeom prst="rect">
            <a:avLst/>
          </a:prstGeom>
          <a:noFill/>
        </p:spPr>
        <p:txBody>
          <a:bodyPr wrap="square" rtlCol="0">
            <a:spAutoFit/>
          </a:bodyPr>
          <a:lstStyle/>
          <a:p>
            <a:pPr>
              <a:spcAft>
                <a:spcPts val="1800"/>
              </a:spcAft>
            </a:pPr>
            <a:r>
              <a:rPr lang="en-US" sz="2400" dirty="0" smtClean="0"/>
              <a:t>This sample has larvae from different stages of development. </a:t>
            </a:r>
          </a:p>
          <a:p>
            <a:pPr>
              <a:spcAft>
                <a:spcPts val="1800"/>
              </a:spcAft>
            </a:pPr>
            <a:r>
              <a:rPr lang="en-US" sz="2400" dirty="0" smtClean="0"/>
              <a:t>We will show you what we mean in the next few slides.</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892" y="1322276"/>
            <a:ext cx="3027783" cy="4668587"/>
          </a:xfrm>
          <a:prstGeom prst="rect">
            <a:avLst/>
          </a:prstGeom>
        </p:spPr>
      </p:pic>
    </p:spTree>
    <p:extLst>
      <p:ext uri="{BB962C8B-B14F-4D97-AF65-F5344CB8AC3E}">
        <p14:creationId xmlns:p14="http://schemas.microsoft.com/office/powerpoint/2010/main" val="867746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722976" y="5754185"/>
            <a:ext cx="2057400" cy="365125"/>
          </a:xfrm>
        </p:spPr>
        <p:txBody>
          <a:bodyPr/>
          <a:lstStyle/>
          <a:p>
            <a:fld id="{18408D40-E840-B649-8C1F-148E738ADDFC}" type="slidenum">
              <a:rPr lang="en-US" smtClean="0"/>
              <a:t>23</a:t>
            </a:fld>
            <a:endParaRPr lang="en-US" dirty="0"/>
          </a:p>
        </p:txBody>
      </p:sp>
      <p:sp>
        <p:nvSpPr>
          <p:cNvPr id="8" name="TextBox 7"/>
          <p:cNvSpPr txBox="1"/>
          <p:nvPr/>
        </p:nvSpPr>
        <p:spPr>
          <a:xfrm>
            <a:off x="492745" y="948134"/>
            <a:ext cx="8349398" cy="3170099"/>
          </a:xfrm>
          <a:prstGeom prst="rect">
            <a:avLst/>
          </a:prstGeom>
          <a:noFill/>
        </p:spPr>
        <p:txBody>
          <a:bodyPr wrap="square" rtlCol="0">
            <a:spAutoFit/>
          </a:bodyPr>
          <a:lstStyle/>
          <a:p>
            <a:endParaRPr lang="en-US" sz="2400" dirty="0"/>
          </a:p>
          <a:p>
            <a:r>
              <a:rPr lang="en-US" sz="2400" dirty="0" smtClean="0"/>
              <a:t>After </a:t>
            </a:r>
            <a:r>
              <a:rPr lang="en-US" sz="2400" dirty="0" smtClean="0"/>
              <a:t>hatching from its egg, the larva is in its first </a:t>
            </a:r>
            <a:r>
              <a:rPr lang="en-US" sz="2400" b="1" dirty="0" smtClean="0">
                <a:solidFill>
                  <a:srgbClr val="002060"/>
                </a:solidFill>
              </a:rPr>
              <a:t>instar </a:t>
            </a:r>
            <a:r>
              <a:rPr lang="en-US" sz="2400" dirty="0" smtClean="0">
                <a:solidFill>
                  <a:srgbClr val="002060"/>
                </a:solidFill>
              </a:rPr>
              <a:t>(stage between molts)</a:t>
            </a:r>
            <a:r>
              <a:rPr lang="en-US" sz="2400" b="1" dirty="0" smtClean="0">
                <a:solidFill>
                  <a:srgbClr val="002060"/>
                </a:solidFill>
              </a:rPr>
              <a:t>. </a:t>
            </a:r>
            <a:r>
              <a:rPr lang="en-US" sz="2400" dirty="0" smtClean="0">
                <a:solidFill>
                  <a:srgbClr val="002060"/>
                </a:solidFill>
              </a:rPr>
              <a:t>It</a:t>
            </a:r>
            <a:r>
              <a:rPr lang="en-US" sz="2400" b="1" dirty="0" smtClean="0">
                <a:solidFill>
                  <a:srgbClr val="002060"/>
                </a:solidFill>
              </a:rPr>
              <a:t> </a:t>
            </a:r>
            <a:r>
              <a:rPr lang="en-US" sz="2400" dirty="0" smtClean="0"/>
              <a:t>eventually outgrows its exoskeleton</a:t>
            </a:r>
            <a:r>
              <a:rPr lang="en-US" sz="2400" dirty="0"/>
              <a:t> </a:t>
            </a:r>
            <a:r>
              <a:rPr lang="en-US" sz="2400" dirty="0" smtClean="0"/>
              <a:t>and molts</a:t>
            </a:r>
            <a:r>
              <a:rPr lang="en-US" sz="2400" dirty="0"/>
              <a:t> </a:t>
            </a:r>
            <a:r>
              <a:rPr lang="en-US" sz="2400" dirty="0" smtClean="0"/>
              <a:t>(loses its outer covering) to become a second instar.  It does this two more times to reach the fourth instar. The fourth instar is the larval stage that is most visible, reaching a length of one-half inch. </a:t>
            </a:r>
          </a:p>
          <a:p>
            <a:endParaRPr lang="en-US" sz="2000" dirty="0"/>
          </a:p>
          <a:p>
            <a:endParaRPr lang="en-US" dirty="0"/>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9" y="4084226"/>
            <a:ext cx="3726737" cy="2566259"/>
          </a:xfrm>
          <a:prstGeom prst="rect">
            <a:avLst/>
          </a:prstGeom>
        </p:spPr>
      </p:pic>
    </p:spTree>
    <p:extLst>
      <p:ext uri="{BB962C8B-B14F-4D97-AF65-F5344CB8AC3E}">
        <p14:creationId xmlns:p14="http://schemas.microsoft.com/office/powerpoint/2010/main" val="1439786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722976" y="5754185"/>
            <a:ext cx="2057400" cy="365125"/>
          </a:xfrm>
        </p:spPr>
        <p:txBody>
          <a:bodyPr/>
          <a:lstStyle/>
          <a:p>
            <a:fld id="{18408D40-E840-B649-8C1F-148E738ADDFC}" type="slidenum">
              <a:rPr lang="en-US" smtClean="0"/>
              <a:t>24</a:t>
            </a:fld>
            <a:endParaRPr lang="en-US" dirty="0"/>
          </a:p>
        </p:txBody>
      </p:sp>
      <p:sp>
        <p:nvSpPr>
          <p:cNvPr id="8" name="TextBox 7"/>
          <p:cNvSpPr txBox="1"/>
          <p:nvPr/>
        </p:nvSpPr>
        <p:spPr>
          <a:xfrm>
            <a:off x="527755" y="1313894"/>
            <a:ext cx="8349398" cy="2800767"/>
          </a:xfrm>
          <a:prstGeom prst="rect">
            <a:avLst/>
          </a:prstGeom>
          <a:noFill/>
        </p:spPr>
        <p:txBody>
          <a:bodyPr wrap="square" rtlCol="0">
            <a:spAutoFit/>
          </a:bodyPr>
          <a:lstStyle/>
          <a:p>
            <a:r>
              <a:rPr lang="en-US" sz="2400" dirty="0"/>
              <a:t>The features </a:t>
            </a:r>
            <a:r>
              <a:rPr lang="en-US" sz="2400" dirty="0" smtClean="0"/>
              <a:t>used </a:t>
            </a:r>
            <a:r>
              <a:rPr lang="en-US" sz="2400" dirty="0"/>
              <a:t>to identify </a:t>
            </a:r>
            <a:r>
              <a:rPr lang="en-US" sz="2400" dirty="0" smtClean="0"/>
              <a:t>your </a:t>
            </a:r>
            <a:r>
              <a:rPr lang="en-US" sz="2400" dirty="0"/>
              <a:t>specimen are seen on the </a:t>
            </a:r>
            <a:endParaRPr lang="en-US" sz="2400" dirty="0" smtClean="0"/>
          </a:p>
          <a:p>
            <a:r>
              <a:rPr lang="en-US" sz="2400" b="1" dirty="0" smtClean="0">
                <a:solidFill>
                  <a:srgbClr val="002060"/>
                </a:solidFill>
              </a:rPr>
              <a:t>4</a:t>
            </a:r>
            <a:r>
              <a:rPr lang="en-US" sz="2400" b="1" baseline="30000" dirty="0" smtClean="0">
                <a:solidFill>
                  <a:srgbClr val="002060"/>
                </a:solidFill>
              </a:rPr>
              <a:t>th</a:t>
            </a:r>
            <a:r>
              <a:rPr lang="en-US" sz="2400" b="1" dirty="0" smtClean="0">
                <a:solidFill>
                  <a:srgbClr val="002060"/>
                </a:solidFill>
              </a:rPr>
              <a:t> </a:t>
            </a:r>
            <a:r>
              <a:rPr lang="en-US" sz="2400" b="1" dirty="0">
                <a:solidFill>
                  <a:srgbClr val="002060"/>
                </a:solidFill>
              </a:rPr>
              <a:t>instar </a:t>
            </a:r>
            <a:r>
              <a:rPr lang="en-US" sz="2400" b="1" dirty="0" smtClean="0">
                <a:solidFill>
                  <a:srgbClr val="002060"/>
                </a:solidFill>
              </a:rPr>
              <a:t>larva</a:t>
            </a:r>
            <a:r>
              <a:rPr lang="en-US" sz="2400" dirty="0" smtClean="0">
                <a:solidFill>
                  <a:srgbClr val="002060"/>
                </a:solidFill>
              </a:rPr>
              <a:t>- so l</a:t>
            </a:r>
            <a:r>
              <a:rPr lang="en-US" sz="2400" dirty="0" smtClean="0"/>
              <a:t>ook </a:t>
            </a:r>
            <a:r>
              <a:rPr lang="en-US" sz="2400" dirty="0"/>
              <a:t>for the biggest </a:t>
            </a:r>
            <a:r>
              <a:rPr lang="en-US" sz="2400" dirty="0" smtClean="0"/>
              <a:t>larvae </a:t>
            </a:r>
            <a:r>
              <a:rPr lang="en-US" sz="2400" dirty="0"/>
              <a:t>in your sample. </a:t>
            </a:r>
            <a:endParaRPr lang="en-US" sz="2400" dirty="0" smtClean="0"/>
          </a:p>
          <a:p>
            <a:r>
              <a:rPr lang="en-US" sz="2400" dirty="0" smtClean="0"/>
              <a:t>If </a:t>
            </a:r>
            <a:r>
              <a:rPr lang="en-US" sz="2400" dirty="0"/>
              <a:t>you can’t distinguish </a:t>
            </a:r>
            <a:r>
              <a:rPr lang="en-US" sz="2400" dirty="0" smtClean="0"/>
              <a:t>any </a:t>
            </a:r>
            <a:r>
              <a:rPr lang="en-US" sz="2400" dirty="0"/>
              <a:t>features, </a:t>
            </a:r>
            <a:r>
              <a:rPr lang="en-US" sz="2400" dirty="0" smtClean="0"/>
              <a:t>it is </a:t>
            </a:r>
            <a:r>
              <a:rPr lang="en-US" sz="2400" dirty="0"/>
              <a:t>possible that </a:t>
            </a:r>
            <a:r>
              <a:rPr lang="en-US" sz="2400" dirty="0" smtClean="0"/>
              <a:t>the </a:t>
            </a:r>
            <a:r>
              <a:rPr lang="en-US" sz="2400" dirty="0"/>
              <a:t>larvae are still in </a:t>
            </a:r>
            <a:r>
              <a:rPr lang="en-US" sz="2400" dirty="0" smtClean="0"/>
              <a:t>an earlier instar stages. If that is the </a:t>
            </a:r>
            <a:r>
              <a:rPr lang="en-US" sz="2400" dirty="0"/>
              <a:t>case, you </a:t>
            </a:r>
            <a:r>
              <a:rPr lang="en-US" sz="2400" dirty="0" smtClean="0"/>
              <a:t>can count </a:t>
            </a:r>
            <a:r>
              <a:rPr lang="en-US" sz="2400" dirty="0"/>
              <a:t>your larvae, but </a:t>
            </a:r>
            <a:r>
              <a:rPr lang="en-US" sz="2400" dirty="0" smtClean="0"/>
              <a:t>you will not be able to </a:t>
            </a:r>
            <a:r>
              <a:rPr lang="en-US" sz="2400" dirty="0"/>
              <a:t>identify </a:t>
            </a:r>
            <a:r>
              <a:rPr lang="en-US" sz="2400" dirty="0" smtClean="0"/>
              <a:t>features. </a:t>
            </a:r>
            <a:endParaRPr lang="en-US" sz="2400" dirty="0"/>
          </a:p>
          <a:p>
            <a:endParaRPr lang="en-US" sz="2000" dirty="0"/>
          </a:p>
          <a:p>
            <a:endParaRPr lang="en-US" dirty="0"/>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146" y="3526928"/>
            <a:ext cx="4290617" cy="2955447"/>
          </a:xfrm>
          <a:prstGeom prst="rect">
            <a:avLst/>
          </a:prstGeom>
        </p:spPr>
      </p:pic>
    </p:spTree>
    <p:extLst>
      <p:ext uri="{BB962C8B-B14F-4D97-AF65-F5344CB8AC3E}">
        <p14:creationId xmlns:p14="http://schemas.microsoft.com/office/powerpoint/2010/main" val="1528032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38434" y="2283167"/>
            <a:ext cx="3310867" cy="4414489"/>
          </a:xfrm>
          <a:prstGeom prst="rect">
            <a:avLst/>
          </a:prstGeom>
        </p:spPr>
      </p:pic>
      <p:sp>
        <p:nvSpPr>
          <p:cNvPr id="5" name="Slide Number Placeholder 4"/>
          <p:cNvSpPr>
            <a:spLocks noGrp="1"/>
          </p:cNvSpPr>
          <p:nvPr>
            <p:ph type="sldNum" sz="quarter" idx="12"/>
          </p:nvPr>
        </p:nvSpPr>
        <p:spPr/>
        <p:txBody>
          <a:bodyPr/>
          <a:lstStyle/>
          <a:p>
            <a:fld id="{18408D40-E840-B649-8C1F-148E738ADDFC}" type="slidenum">
              <a:rPr lang="en-US" smtClean="0"/>
              <a:t>25</a:t>
            </a:fld>
            <a:endParaRPr lang="en-US" dirty="0"/>
          </a:p>
        </p:txBody>
      </p:sp>
      <p:sp>
        <p:nvSpPr>
          <p:cNvPr id="9" name="TextBox 8"/>
          <p:cNvSpPr txBox="1"/>
          <p:nvPr/>
        </p:nvSpPr>
        <p:spPr>
          <a:xfrm>
            <a:off x="425837" y="1127693"/>
            <a:ext cx="8464898" cy="3785652"/>
          </a:xfrm>
          <a:prstGeom prst="rect">
            <a:avLst/>
          </a:prstGeom>
          <a:noFill/>
        </p:spPr>
        <p:txBody>
          <a:bodyPr wrap="square" rtlCol="0">
            <a:spAutoFit/>
          </a:bodyPr>
          <a:lstStyle/>
          <a:p>
            <a:r>
              <a:rPr lang="en-US" sz="2400" dirty="0"/>
              <a:t>T</a:t>
            </a:r>
            <a:r>
              <a:rPr lang="en-US" sz="2400" dirty="0" smtClean="0"/>
              <a:t>he 4</a:t>
            </a:r>
            <a:r>
              <a:rPr lang="en-US" sz="2400" baseline="30000" dirty="0" smtClean="0"/>
              <a:t>th</a:t>
            </a:r>
            <a:r>
              <a:rPr lang="en-US" sz="2400" dirty="0" smtClean="0"/>
              <a:t> instar will molt to become a pupa, another stage in the lifecycle of a mosquito. Pupa are distinguished by their appearance- they look like a comma. You may find pupae in your sample.</a:t>
            </a:r>
          </a:p>
          <a:p>
            <a:endParaRPr lang="en-US" sz="2400" dirty="0"/>
          </a:p>
          <a:p>
            <a:endParaRPr lang="en-US" sz="2400" dirty="0" smtClean="0"/>
          </a:p>
          <a:p>
            <a:endParaRPr lang="en-US" sz="2400" dirty="0"/>
          </a:p>
          <a:p>
            <a:endParaRPr lang="en-US" sz="2400" dirty="0" smtClean="0"/>
          </a:p>
          <a:p>
            <a:endParaRPr lang="en-US" sz="2400" dirty="0"/>
          </a:p>
          <a:p>
            <a:endParaRPr lang="en-US" sz="2400" dirty="0"/>
          </a:p>
        </p:txBody>
      </p:sp>
      <p:cxnSp>
        <p:nvCxnSpPr>
          <p:cNvPr id="8" name="Straight Arrow Connector 7"/>
          <p:cNvCxnSpPr/>
          <p:nvPr/>
        </p:nvCxnSpPr>
        <p:spPr>
          <a:xfrm flipH="1">
            <a:off x="5788877" y="4220271"/>
            <a:ext cx="1338146" cy="5707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159083" y="3758606"/>
            <a:ext cx="1226634" cy="461665"/>
          </a:xfrm>
          <a:prstGeom prst="rect">
            <a:avLst/>
          </a:prstGeom>
          <a:noFill/>
        </p:spPr>
        <p:txBody>
          <a:bodyPr wrap="square" rtlCol="0">
            <a:spAutoFit/>
          </a:bodyPr>
          <a:lstStyle/>
          <a:p>
            <a:r>
              <a:rPr lang="en-US" sz="2400" b="1" dirty="0" smtClean="0"/>
              <a:t>pupa</a:t>
            </a:r>
            <a:endParaRPr lang="en-US" sz="2400" b="1"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520492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053" y="698768"/>
            <a:ext cx="7886700" cy="1325563"/>
          </a:xfrm>
        </p:spPr>
        <p:txBody>
          <a:bodyPr>
            <a:normAutofit/>
          </a:bodyPr>
          <a:lstStyle/>
          <a:p>
            <a:pPr algn="just"/>
            <a:r>
              <a:rPr lang="en-US" b="1" dirty="0" smtClean="0">
                <a:solidFill>
                  <a:srgbClr val="000072"/>
                </a:solidFill>
                <a:latin typeface="+mn-lt"/>
              </a:rPr>
              <a:t>Step 3. Photograph </a:t>
            </a:r>
            <a:r>
              <a:rPr lang="en-US" b="1" dirty="0" smtClean="0">
                <a:solidFill>
                  <a:srgbClr val="000072"/>
                </a:solidFill>
                <a:latin typeface="+mn-lt"/>
              </a:rPr>
              <a:t>and Identify-1</a:t>
            </a:r>
            <a:endParaRPr lang="en-US" b="1" dirty="0">
              <a:solidFill>
                <a:srgbClr val="000072"/>
              </a:solidFill>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26</a:t>
            </a:fld>
            <a:endParaRPr lang="en-US" dirty="0"/>
          </a:p>
        </p:txBody>
      </p:sp>
      <p:sp>
        <p:nvSpPr>
          <p:cNvPr id="11" name="TextBox 10"/>
          <p:cNvSpPr txBox="1"/>
          <p:nvPr/>
        </p:nvSpPr>
        <p:spPr>
          <a:xfrm>
            <a:off x="412053" y="1901960"/>
            <a:ext cx="3759386" cy="3416320"/>
          </a:xfrm>
          <a:prstGeom prst="rect">
            <a:avLst/>
          </a:prstGeom>
          <a:noFill/>
        </p:spPr>
        <p:txBody>
          <a:bodyPr wrap="square" rtlCol="0">
            <a:spAutoFit/>
          </a:bodyPr>
          <a:lstStyle/>
          <a:p>
            <a:r>
              <a:rPr lang="en-US" sz="2400" dirty="0" smtClean="0"/>
              <a:t>In order to examine and photograph the larvae, they must be removed from the bag. </a:t>
            </a:r>
          </a:p>
          <a:p>
            <a:endParaRPr lang="en-US" sz="2400" dirty="0"/>
          </a:p>
          <a:p>
            <a:r>
              <a:rPr lang="en-US" sz="2400" dirty="0" smtClean="0"/>
              <a:t>To begin: </a:t>
            </a:r>
          </a:p>
          <a:p>
            <a:pPr marL="342900" indent="-342900">
              <a:buFont typeface="Arial"/>
              <a:buChar char="•"/>
            </a:pPr>
            <a:r>
              <a:rPr lang="en-US" sz="2400" dirty="0"/>
              <a:t>P</a:t>
            </a:r>
            <a:r>
              <a:rPr lang="en-US" sz="2400" dirty="0" smtClean="0"/>
              <a:t>our part of the sample containing larvae onto a white tray or plate.</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201" y="1901960"/>
            <a:ext cx="3696630" cy="3696630"/>
          </a:xfrm>
          <a:prstGeom prst="rect">
            <a:avLst/>
          </a:prstGeom>
        </p:spPr>
      </p:pic>
    </p:spTree>
    <p:extLst>
      <p:ext uri="{BB962C8B-B14F-4D97-AF65-F5344CB8AC3E}">
        <p14:creationId xmlns:p14="http://schemas.microsoft.com/office/powerpoint/2010/main" val="17343677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521" y="773977"/>
            <a:ext cx="7886700" cy="1325563"/>
          </a:xfrm>
        </p:spPr>
        <p:txBody>
          <a:bodyPr>
            <a:normAutofit/>
          </a:bodyPr>
          <a:lstStyle/>
          <a:p>
            <a:r>
              <a:rPr lang="en-US" b="1" dirty="0" smtClean="0">
                <a:solidFill>
                  <a:srgbClr val="000072"/>
                </a:solidFill>
                <a:latin typeface="+mn-lt"/>
              </a:rPr>
              <a:t>Photograph </a:t>
            </a:r>
            <a:r>
              <a:rPr lang="en-US" b="1" dirty="0">
                <a:solidFill>
                  <a:srgbClr val="000072"/>
                </a:solidFill>
                <a:latin typeface="+mn-lt"/>
              </a:rPr>
              <a:t>and </a:t>
            </a:r>
            <a:r>
              <a:rPr lang="en-US" b="1" dirty="0" smtClean="0">
                <a:solidFill>
                  <a:srgbClr val="000072"/>
                </a:solidFill>
                <a:latin typeface="+mn-lt"/>
              </a:rPr>
              <a:t>Identify-2</a:t>
            </a:r>
            <a:endParaRPr lang="en-US" b="1" dirty="0">
              <a:solidFill>
                <a:srgbClr val="000072"/>
              </a:solidFill>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27</a:t>
            </a:fld>
            <a:endParaRPr lang="en-US" dirty="0"/>
          </a:p>
        </p:txBody>
      </p:sp>
      <p:sp>
        <p:nvSpPr>
          <p:cNvPr id="8" name="TextBox 7"/>
          <p:cNvSpPr txBox="1"/>
          <p:nvPr/>
        </p:nvSpPr>
        <p:spPr>
          <a:xfrm>
            <a:off x="410521" y="1933364"/>
            <a:ext cx="3762687" cy="2677656"/>
          </a:xfrm>
          <a:prstGeom prst="rect">
            <a:avLst/>
          </a:prstGeom>
          <a:noFill/>
        </p:spPr>
        <p:txBody>
          <a:bodyPr wrap="square" rtlCol="0">
            <a:spAutoFit/>
          </a:bodyPr>
          <a:lstStyle/>
          <a:p>
            <a:endParaRPr lang="en-US" sz="2400" dirty="0"/>
          </a:p>
          <a:p>
            <a:pPr marL="342900" indent="-342900">
              <a:buFont typeface="Arial"/>
              <a:buChar char="•"/>
            </a:pPr>
            <a:r>
              <a:rPr lang="en-US" sz="2400" dirty="0" smtClean="0"/>
              <a:t>Use a dropper </a:t>
            </a:r>
            <a:r>
              <a:rPr lang="en-US" sz="2400" dirty="0"/>
              <a:t>or spoon to isolate one </a:t>
            </a:r>
            <a:r>
              <a:rPr lang="en-US" sz="2400" dirty="0" smtClean="0"/>
              <a:t>larva. </a:t>
            </a:r>
          </a:p>
          <a:p>
            <a:pPr marL="342900" indent="-342900">
              <a:buFont typeface="Arial"/>
              <a:buChar char="•"/>
            </a:pPr>
            <a:endParaRPr lang="en-US" sz="2400" dirty="0"/>
          </a:p>
          <a:p>
            <a:pPr marL="342900" indent="-342900">
              <a:buFont typeface="Arial"/>
              <a:buChar char="•"/>
            </a:pPr>
            <a:r>
              <a:rPr lang="en-US" sz="2400" dirty="0" smtClean="0"/>
              <a:t>Make sure each larva is suspended in a small drop of water.</a:t>
            </a:r>
            <a:endParaRPr lang="en-US" sz="24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199" y="1916709"/>
            <a:ext cx="3799502" cy="3799502"/>
          </a:xfrm>
          <a:prstGeom prst="rect">
            <a:avLst/>
          </a:prstGeom>
        </p:spPr>
      </p:pic>
    </p:spTree>
    <p:extLst>
      <p:ext uri="{BB962C8B-B14F-4D97-AF65-F5344CB8AC3E}">
        <p14:creationId xmlns:p14="http://schemas.microsoft.com/office/powerpoint/2010/main" val="1124774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304" y="670213"/>
            <a:ext cx="7886700" cy="1325563"/>
          </a:xfrm>
        </p:spPr>
        <p:txBody>
          <a:bodyPr>
            <a:normAutofit/>
          </a:bodyPr>
          <a:lstStyle/>
          <a:p>
            <a:r>
              <a:rPr lang="en-US" b="1" dirty="0" smtClean="0">
                <a:latin typeface="+mn-lt"/>
              </a:rPr>
              <a:t>Photograph </a:t>
            </a:r>
            <a:r>
              <a:rPr lang="en-US" b="1" dirty="0">
                <a:latin typeface="+mn-lt"/>
              </a:rPr>
              <a:t>and </a:t>
            </a:r>
            <a:r>
              <a:rPr lang="en-US" b="1" dirty="0" smtClean="0">
                <a:latin typeface="+mn-lt"/>
              </a:rPr>
              <a:t>Identify-3</a:t>
            </a:r>
            <a:endParaRPr lang="en-US" b="1" dirty="0">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28</a:t>
            </a:fld>
            <a:endParaRPr lang="en-US" dirty="0"/>
          </a:p>
        </p:txBody>
      </p:sp>
      <p:sp>
        <p:nvSpPr>
          <p:cNvPr id="4" name="TextBox 3"/>
          <p:cNvSpPr txBox="1"/>
          <p:nvPr/>
        </p:nvSpPr>
        <p:spPr>
          <a:xfrm>
            <a:off x="419765" y="1696124"/>
            <a:ext cx="3814049" cy="4493537"/>
          </a:xfrm>
          <a:prstGeom prst="rect">
            <a:avLst/>
          </a:prstGeom>
          <a:noFill/>
        </p:spPr>
        <p:txBody>
          <a:bodyPr wrap="square" rtlCol="0">
            <a:spAutoFit/>
          </a:bodyPr>
          <a:lstStyle/>
          <a:p>
            <a:r>
              <a:rPr lang="en-US" sz="2200" dirty="0" smtClean="0"/>
              <a:t>It is important that the drop of water just covers the larva. </a:t>
            </a:r>
            <a:r>
              <a:rPr lang="en-US" sz="2200" dirty="0"/>
              <a:t>T</a:t>
            </a:r>
            <a:r>
              <a:rPr lang="en-US" sz="2200" dirty="0" smtClean="0"/>
              <a:t>oo much water</a:t>
            </a:r>
            <a:r>
              <a:rPr lang="en-US" sz="2200" dirty="0"/>
              <a:t> </a:t>
            </a:r>
            <a:r>
              <a:rPr lang="en-US" sz="2200" dirty="0" smtClean="0"/>
              <a:t>will allow the larva can swim- making it difficult to examine and photograph.  </a:t>
            </a:r>
          </a:p>
          <a:p>
            <a:endParaRPr lang="en-US" sz="2200" dirty="0"/>
          </a:p>
          <a:p>
            <a:r>
              <a:rPr lang="en-US" sz="2200" dirty="0" smtClean="0"/>
              <a:t>You can remove most of the water by blotting it up using the corner of a paper towel. </a:t>
            </a:r>
          </a:p>
          <a:p>
            <a:endParaRPr lang="en-US" sz="2200" dirty="0"/>
          </a:p>
          <a:p>
            <a:r>
              <a:rPr lang="en-US" sz="2200" dirty="0" smtClean="0"/>
              <a:t>If the larva is still moving too fast to see, you can euthanize it with a drop of alcohol. </a:t>
            </a:r>
            <a:endParaRPr lang="en-US" sz="22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049" y="2087190"/>
            <a:ext cx="3796633" cy="3796633"/>
          </a:xfrm>
          <a:prstGeom prst="rect">
            <a:avLst/>
          </a:prstGeom>
        </p:spPr>
      </p:pic>
    </p:spTree>
    <p:extLst>
      <p:ext uri="{BB962C8B-B14F-4D97-AF65-F5344CB8AC3E}">
        <p14:creationId xmlns:p14="http://schemas.microsoft.com/office/powerpoint/2010/main" val="396120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2</a:t>
            </a:fld>
            <a:endParaRPr lang="en-US" dirty="0"/>
          </a:p>
        </p:txBody>
      </p:sp>
      <p:sp>
        <p:nvSpPr>
          <p:cNvPr id="2" name="Title 1"/>
          <p:cNvSpPr>
            <a:spLocks noGrp="1"/>
          </p:cNvSpPr>
          <p:nvPr>
            <p:ph type="title"/>
          </p:nvPr>
        </p:nvSpPr>
        <p:spPr>
          <a:xfrm>
            <a:off x="334538" y="956788"/>
            <a:ext cx="7886700" cy="874856"/>
          </a:xfrm>
        </p:spPr>
        <p:txBody>
          <a:bodyPr/>
          <a:lstStyle/>
          <a:p>
            <a:r>
              <a:rPr lang="en-US" b="1" dirty="0">
                <a:solidFill>
                  <a:srgbClr val="000072"/>
                </a:solidFill>
              </a:rPr>
              <a:t>Overview</a:t>
            </a:r>
            <a:endParaRPr lang="en-US" dirty="0"/>
          </a:p>
        </p:txBody>
      </p:sp>
      <p:sp>
        <p:nvSpPr>
          <p:cNvPr id="3" name="Content Placeholder 2"/>
          <p:cNvSpPr>
            <a:spLocks noGrp="1"/>
          </p:cNvSpPr>
          <p:nvPr>
            <p:ph sz="half" idx="1"/>
          </p:nvPr>
        </p:nvSpPr>
        <p:spPr>
          <a:xfrm>
            <a:off x="334537" y="1853911"/>
            <a:ext cx="8450355" cy="4502440"/>
          </a:xfrm>
        </p:spPr>
        <p:txBody>
          <a:bodyPr>
            <a:normAutofit/>
          </a:bodyPr>
          <a:lstStyle/>
          <a:p>
            <a:pPr marL="0" marR="0" indent="0">
              <a:spcBef>
                <a:spcPts val="0"/>
              </a:spcBef>
              <a:spcAft>
                <a:spcPts val="0"/>
              </a:spcAft>
              <a:buNone/>
            </a:pPr>
            <a:r>
              <a:rPr lang="en-US" sz="2800" b="1" dirty="0">
                <a:solidFill>
                  <a:schemeClr val="tx1"/>
                </a:solidFill>
                <a:ea typeface="ＭＳ 明朝"/>
                <a:cs typeface="Times New Roman"/>
              </a:rPr>
              <a:t>Learning Objectives</a:t>
            </a:r>
          </a:p>
          <a:p>
            <a:pPr marL="0" marR="0" indent="0">
              <a:spcBef>
                <a:spcPts val="0"/>
              </a:spcBef>
              <a:spcAft>
                <a:spcPts val="0"/>
              </a:spcAft>
              <a:buNone/>
            </a:pPr>
            <a:endParaRPr lang="en-US" dirty="0">
              <a:solidFill>
                <a:schemeClr val="tx1"/>
              </a:solidFill>
              <a:ea typeface="ＭＳ 明朝"/>
              <a:cs typeface="Times New Roman"/>
            </a:endParaRPr>
          </a:p>
          <a:p>
            <a:pPr marL="0" marR="0" indent="0">
              <a:spcBef>
                <a:spcPts val="0"/>
              </a:spcBef>
              <a:spcAft>
                <a:spcPts val="0"/>
              </a:spcAft>
              <a:buNone/>
            </a:pPr>
            <a:r>
              <a:rPr lang="en-US" sz="2400" i="1" dirty="0">
                <a:solidFill>
                  <a:schemeClr val="tx1"/>
                </a:solidFill>
                <a:ea typeface="ＭＳ 明朝"/>
                <a:cs typeface="Times New Roman"/>
              </a:rPr>
              <a:t>After reviewing these slides, you will be able to:</a:t>
            </a:r>
            <a:endParaRPr lang="en-US" sz="2400" dirty="0">
              <a:solidFill>
                <a:schemeClr val="tx1"/>
              </a:solidFill>
              <a:ea typeface="ＭＳ 明朝"/>
              <a:cs typeface="Times New Roman"/>
            </a:endParaRPr>
          </a:p>
          <a:p>
            <a:r>
              <a:rPr lang="en-US" sz="2000" dirty="0">
                <a:solidFill>
                  <a:schemeClr val="tx1"/>
                </a:solidFill>
              </a:rPr>
              <a:t>Recognize potential mosquito breeding sites </a:t>
            </a:r>
          </a:p>
          <a:p>
            <a:r>
              <a:rPr lang="en-US" sz="2000" dirty="0">
                <a:solidFill>
                  <a:schemeClr val="tx1"/>
                </a:solidFill>
              </a:rPr>
              <a:t>Sample water for mosquito larvae</a:t>
            </a:r>
          </a:p>
          <a:p>
            <a:r>
              <a:rPr lang="en-US" sz="2000" dirty="0">
                <a:solidFill>
                  <a:schemeClr val="tx1"/>
                </a:solidFill>
              </a:rPr>
              <a:t>Identify </a:t>
            </a:r>
            <a:r>
              <a:rPr lang="en-US" sz="2000" dirty="0" smtClean="0">
                <a:solidFill>
                  <a:schemeClr val="tx1"/>
                </a:solidFill>
              </a:rPr>
              <a:t>mosquito larvae and differentiate between </a:t>
            </a:r>
            <a:r>
              <a:rPr lang="en-US" sz="2000" i="1" dirty="0" err="1" smtClean="0">
                <a:solidFill>
                  <a:schemeClr val="tx1"/>
                </a:solidFill>
              </a:rPr>
              <a:t>Aedes</a:t>
            </a:r>
            <a:r>
              <a:rPr lang="en-US" sz="2000" i="1" dirty="0" smtClean="0">
                <a:solidFill>
                  <a:schemeClr val="tx1"/>
                </a:solidFill>
              </a:rPr>
              <a:t>, Anopheles</a:t>
            </a:r>
            <a:r>
              <a:rPr lang="en-US" sz="2000" dirty="0" smtClean="0">
                <a:solidFill>
                  <a:schemeClr val="tx1"/>
                </a:solidFill>
              </a:rPr>
              <a:t>, and </a:t>
            </a:r>
            <a:r>
              <a:rPr lang="en-US" sz="2000" i="1" dirty="0" err="1" smtClean="0">
                <a:solidFill>
                  <a:schemeClr val="tx1"/>
                </a:solidFill>
              </a:rPr>
              <a:t>Culex</a:t>
            </a:r>
            <a:r>
              <a:rPr lang="en-US" sz="2000" dirty="0" smtClean="0">
                <a:solidFill>
                  <a:schemeClr val="tx1"/>
                </a:solidFill>
              </a:rPr>
              <a:t> larva. </a:t>
            </a:r>
          </a:p>
          <a:p>
            <a:r>
              <a:rPr lang="en-US" sz="2000" dirty="0" smtClean="0">
                <a:solidFill>
                  <a:schemeClr val="tx1"/>
                </a:solidFill>
              </a:rPr>
              <a:t>Understand </a:t>
            </a:r>
            <a:r>
              <a:rPr lang="en-US" sz="2000" dirty="0">
                <a:solidFill>
                  <a:schemeClr val="tx1"/>
                </a:solidFill>
              </a:rPr>
              <a:t>the importance of removing extraneous containers with standing water from around your neighborhood and community</a:t>
            </a:r>
          </a:p>
          <a:p>
            <a:pPr marL="342900" lvl="0" indent="-342900">
              <a:spcBef>
                <a:spcPts val="0"/>
              </a:spcBef>
              <a:buFont typeface="Arial"/>
              <a:buChar char="•"/>
              <a:tabLst>
                <a:tab pos="457200" algn="l"/>
              </a:tabLst>
            </a:pPr>
            <a:endParaRPr lang="en-US" dirty="0">
              <a:solidFill>
                <a:schemeClr val="tx1"/>
              </a:solidFill>
              <a:ea typeface="ＭＳ 明朝"/>
              <a:cs typeface="Times New Roman"/>
            </a:endParaRPr>
          </a:p>
          <a:p>
            <a:endParaRPr lang="en-US" sz="1600" b="1" i="1" dirty="0"/>
          </a:p>
          <a:p>
            <a:pPr marL="0" indent="0">
              <a:buNone/>
            </a:pPr>
            <a:endParaRPr lang="en-US" sz="1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379391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699" y="766534"/>
            <a:ext cx="7886700" cy="1325563"/>
          </a:xfrm>
        </p:spPr>
        <p:txBody>
          <a:bodyPr>
            <a:normAutofit/>
          </a:bodyPr>
          <a:lstStyle/>
          <a:p>
            <a:r>
              <a:rPr lang="en-US" b="1" dirty="0" smtClean="0">
                <a:solidFill>
                  <a:srgbClr val="000072"/>
                </a:solidFill>
                <a:latin typeface="+mn-lt"/>
              </a:rPr>
              <a:t>Photograph </a:t>
            </a:r>
            <a:r>
              <a:rPr lang="en-US" b="1" dirty="0">
                <a:solidFill>
                  <a:srgbClr val="000072"/>
                </a:solidFill>
                <a:latin typeface="+mn-lt"/>
              </a:rPr>
              <a:t>and </a:t>
            </a:r>
            <a:r>
              <a:rPr lang="en-US" b="1" dirty="0" smtClean="0">
                <a:solidFill>
                  <a:srgbClr val="000072"/>
                </a:solidFill>
                <a:latin typeface="+mn-lt"/>
              </a:rPr>
              <a:t>Identify-4</a:t>
            </a:r>
            <a:endParaRPr lang="en-US" b="1" dirty="0">
              <a:solidFill>
                <a:srgbClr val="000072"/>
              </a:solidFill>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29</a:t>
            </a:fld>
            <a:endParaRPr lang="en-US" dirty="0"/>
          </a:p>
        </p:txBody>
      </p:sp>
      <p:sp>
        <p:nvSpPr>
          <p:cNvPr id="4" name="TextBox 3"/>
          <p:cNvSpPr txBox="1"/>
          <p:nvPr/>
        </p:nvSpPr>
        <p:spPr>
          <a:xfrm>
            <a:off x="462198" y="2368630"/>
            <a:ext cx="3657033" cy="1938992"/>
          </a:xfrm>
          <a:prstGeom prst="rect">
            <a:avLst/>
          </a:prstGeom>
          <a:noFill/>
        </p:spPr>
        <p:txBody>
          <a:bodyPr wrap="square" rtlCol="0">
            <a:spAutoFit/>
          </a:bodyPr>
          <a:lstStyle/>
          <a:p>
            <a:pPr marL="342900" indent="-342900">
              <a:buFont typeface="Arial"/>
              <a:buChar char="•"/>
            </a:pPr>
            <a:r>
              <a:rPr lang="en-US" sz="2400" dirty="0" smtClean="0"/>
              <a:t>Use a probe or toothpick to position the larvae so you can see the diagnostic features. </a:t>
            </a:r>
          </a:p>
          <a:p>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655" y="2064368"/>
            <a:ext cx="4414027" cy="3310520"/>
          </a:xfrm>
          <a:prstGeom prst="rect">
            <a:avLst/>
          </a:prstGeom>
        </p:spPr>
      </p:pic>
    </p:spTree>
    <p:extLst>
      <p:ext uri="{BB962C8B-B14F-4D97-AF65-F5344CB8AC3E}">
        <p14:creationId xmlns:p14="http://schemas.microsoft.com/office/powerpoint/2010/main" val="180201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79" y="636869"/>
            <a:ext cx="7886700" cy="1325563"/>
          </a:xfrm>
        </p:spPr>
        <p:txBody>
          <a:bodyPr>
            <a:normAutofit/>
          </a:bodyPr>
          <a:lstStyle/>
          <a:p>
            <a:r>
              <a:rPr lang="en-US" b="1" dirty="0" smtClean="0">
                <a:latin typeface="+mn-lt"/>
              </a:rPr>
              <a:t>Photograph </a:t>
            </a:r>
            <a:r>
              <a:rPr lang="en-US" b="1" dirty="0">
                <a:latin typeface="+mn-lt"/>
              </a:rPr>
              <a:t>and </a:t>
            </a:r>
            <a:r>
              <a:rPr lang="en-US" b="1" dirty="0" smtClean="0">
                <a:latin typeface="+mn-lt"/>
              </a:rPr>
              <a:t>Identify-5</a:t>
            </a:r>
            <a:endParaRPr lang="en-US" b="1" dirty="0">
              <a:latin typeface="+mn-lt"/>
            </a:endParaRPr>
          </a:p>
        </p:txBody>
      </p:sp>
      <p:sp>
        <p:nvSpPr>
          <p:cNvPr id="5" name="Slide Number Placeholder 4"/>
          <p:cNvSpPr>
            <a:spLocks noGrp="1"/>
          </p:cNvSpPr>
          <p:nvPr>
            <p:ph type="sldNum" sz="quarter" idx="12"/>
          </p:nvPr>
        </p:nvSpPr>
        <p:spPr/>
        <p:txBody>
          <a:bodyPr/>
          <a:lstStyle/>
          <a:p>
            <a:fld id="{18408D40-E840-B649-8C1F-148E738ADDFC}" type="slidenum">
              <a:rPr lang="en-US" smtClean="0"/>
              <a:t>30</a:t>
            </a:fld>
            <a:endParaRPr lang="en-US" dirty="0"/>
          </a:p>
        </p:txBody>
      </p:sp>
      <p:sp>
        <p:nvSpPr>
          <p:cNvPr id="4" name="TextBox 3"/>
          <p:cNvSpPr txBox="1"/>
          <p:nvPr/>
        </p:nvSpPr>
        <p:spPr>
          <a:xfrm>
            <a:off x="457579" y="2344165"/>
            <a:ext cx="3413217" cy="2092881"/>
          </a:xfrm>
          <a:prstGeom prst="rect">
            <a:avLst/>
          </a:prstGeom>
          <a:noFill/>
        </p:spPr>
        <p:txBody>
          <a:bodyPr wrap="square" rtlCol="0">
            <a:spAutoFit/>
          </a:bodyPr>
          <a:lstStyle/>
          <a:p>
            <a:pPr marL="342900" indent="-342900">
              <a:lnSpc>
                <a:spcPct val="90000"/>
              </a:lnSpc>
              <a:buFont typeface="Arial"/>
              <a:buChar char="•"/>
            </a:pPr>
            <a:endParaRPr lang="en-US" sz="2400" dirty="0" smtClean="0"/>
          </a:p>
          <a:p>
            <a:pPr marL="342900" indent="-342900">
              <a:lnSpc>
                <a:spcPct val="90000"/>
              </a:lnSpc>
              <a:buFont typeface="Arial"/>
              <a:buChar char="•"/>
            </a:pPr>
            <a:r>
              <a:rPr lang="en-US" sz="2400" dirty="0" smtClean="0"/>
              <a:t>Attach a macro lens to a mobile device so that you can take a picture and upload it to the app. </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755" y="1962432"/>
            <a:ext cx="3344017" cy="4393919"/>
          </a:xfrm>
          <a:prstGeom prst="rect">
            <a:avLst/>
          </a:prstGeom>
        </p:spPr>
      </p:pic>
    </p:spTree>
    <p:extLst>
      <p:ext uri="{BB962C8B-B14F-4D97-AF65-F5344CB8AC3E}">
        <p14:creationId xmlns:p14="http://schemas.microsoft.com/office/powerpoint/2010/main" val="2714146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0" y="644319"/>
            <a:ext cx="7886700" cy="1325563"/>
          </a:xfrm>
        </p:spPr>
        <p:txBody>
          <a:bodyPr>
            <a:normAutofit/>
          </a:bodyPr>
          <a:lstStyle/>
          <a:p>
            <a:r>
              <a:rPr lang="en-US" b="1" dirty="0" smtClean="0">
                <a:solidFill>
                  <a:srgbClr val="000072"/>
                </a:solidFill>
                <a:latin typeface="+mn-lt"/>
              </a:rPr>
              <a:t>Photograph </a:t>
            </a:r>
            <a:r>
              <a:rPr lang="en-US" b="1" dirty="0">
                <a:solidFill>
                  <a:srgbClr val="000072"/>
                </a:solidFill>
                <a:latin typeface="+mn-lt"/>
              </a:rPr>
              <a:t>and </a:t>
            </a:r>
            <a:r>
              <a:rPr lang="en-US" b="1" dirty="0" smtClean="0">
                <a:solidFill>
                  <a:srgbClr val="000072"/>
                </a:solidFill>
                <a:latin typeface="+mn-lt"/>
              </a:rPr>
              <a:t>Identify-6</a:t>
            </a:r>
            <a:endParaRPr lang="en-US" b="1" dirty="0">
              <a:solidFill>
                <a:srgbClr val="000072"/>
              </a:solidFill>
              <a:latin typeface="+mn-lt"/>
            </a:endParaRPr>
          </a:p>
        </p:txBody>
      </p:sp>
      <p:sp>
        <p:nvSpPr>
          <p:cNvPr id="5" name="Slide Number Placeholder 4"/>
          <p:cNvSpPr>
            <a:spLocks noGrp="1"/>
          </p:cNvSpPr>
          <p:nvPr>
            <p:ph type="sldNum" sz="quarter" idx="12"/>
          </p:nvPr>
        </p:nvSpPr>
        <p:spPr/>
        <p:txBody>
          <a:bodyPr/>
          <a:lstStyle/>
          <a:p>
            <a:fld id="{18408D40-E840-B649-8C1F-148E738ADDFC}" type="slidenum">
              <a:rPr lang="en-US" smtClean="0"/>
              <a:t>31</a:t>
            </a:fld>
            <a:endParaRPr lang="en-US" dirty="0"/>
          </a:p>
        </p:txBody>
      </p:sp>
      <p:sp>
        <p:nvSpPr>
          <p:cNvPr id="4" name="Content Placeholder 3"/>
          <p:cNvSpPr>
            <a:spLocks noGrp="1"/>
          </p:cNvSpPr>
          <p:nvPr>
            <p:ph sz="half" idx="1"/>
          </p:nvPr>
        </p:nvSpPr>
        <p:spPr>
          <a:xfrm>
            <a:off x="417890" y="1998250"/>
            <a:ext cx="3987790" cy="3962841"/>
          </a:xfrm>
        </p:spPr>
        <p:txBody>
          <a:bodyPr>
            <a:normAutofit/>
          </a:bodyPr>
          <a:lstStyle/>
          <a:p>
            <a:pPr marL="0" indent="0">
              <a:buNone/>
            </a:pPr>
            <a:endParaRPr lang="en-US" sz="2400" dirty="0" smtClean="0"/>
          </a:p>
          <a:p>
            <a:r>
              <a:rPr lang="en-US" sz="2400" dirty="0" smtClean="0"/>
              <a:t>Clip the macro lens over the </a:t>
            </a:r>
            <a:r>
              <a:rPr lang="en-US" sz="2400" dirty="0"/>
              <a:t>lens of the camera and line it up so that you see a perfect circle of light on your phone screen.</a:t>
            </a:r>
          </a:p>
          <a:p>
            <a:pPr marL="0" indent="0">
              <a:buNone/>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 </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9" name="Picture 8" descr="image of mobile phone with a macro lens clipped over the phone's camera lens, so that a circle of light can be seen on the scree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088" y="1736726"/>
            <a:ext cx="3356734" cy="4475646"/>
          </a:xfrm>
          <a:prstGeom prst="rect">
            <a:avLst/>
          </a:prstGeom>
        </p:spPr>
      </p:pic>
    </p:spTree>
    <p:extLst>
      <p:ext uri="{BB962C8B-B14F-4D97-AF65-F5344CB8AC3E}">
        <p14:creationId xmlns:p14="http://schemas.microsoft.com/office/powerpoint/2010/main" val="6127953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90" y="719346"/>
            <a:ext cx="7886700" cy="1325563"/>
          </a:xfrm>
        </p:spPr>
        <p:txBody>
          <a:bodyPr>
            <a:normAutofit/>
          </a:bodyPr>
          <a:lstStyle/>
          <a:p>
            <a:r>
              <a:rPr lang="en-US" b="1" dirty="0" smtClean="0">
                <a:latin typeface="+mn-lt"/>
              </a:rPr>
              <a:t>Photograph </a:t>
            </a:r>
            <a:r>
              <a:rPr lang="en-US" b="1" dirty="0">
                <a:latin typeface="+mn-lt"/>
              </a:rPr>
              <a:t>and </a:t>
            </a:r>
            <a:r>
              <a:rPr lang="en-US" b="1" dirty="0" smtClean="0">
                <a:latin typeface="+mn-lt"/>
              </a:rPr>
              <a:t>Identify-7</a:t>
            </a:r>
            <a:endParaRPr lang="en-US" b="1" dirty="0">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32</a:t>
            </a:fld>
            <a:endParaRPr lang="en-US" dirty="0"/>
          </a:p>
        </p:txBody>
      </p:sp>
      <p:sp>
        <p:nvSpPr>
          <p:cNvPr id="4" name="TextBox 3"/>
          <p:cNvSpPr txBox="1"/>
          <p:nvPr/>
        </p:nvSpPr>
        <p:spPr>
          <a:xfrm>
            <a:off x="432090" y="2044909"/>
            <a:ext cx="2324506" cy="2677656"/>
          </a:xfrm>
          <a:prstGeom prst="rect">
            <a:avLst/>
          </a:prstGeom>
          <a:noFill/>
        </p:spPr>
        <p:txBody>
          <a:bodyPr wrap="square" rtlCol="0">
            <a:spAutoFit/>
          </a:bodyPr>
          <a:lstStyle/>
          <a:p>
            <a:pPr marL="342900" indent="-342900">
              <a:buFont typeface="Arial"/>
              <a:buChar char="•"/>
            </a:pPr>
            <a:endParaRPr lang="en-US" sz="2400" dirty="0" smtClean="0"/>
          </a:p>
          <a:p>
            <a:pPr marL="342900" indent="-342900">
              <a:buFont typeface="Arial"/>
              <a:buChar char="•"/>
            </a:pPr>
            <a:r>
              <a:rPr lang="en-US" sz="2400" dirty="0" smtClean="0"/>
              <a:t>Line up the lens so that the specimen is in the circle of light on the viewer. </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753" y="1883777"/>
            <a:ext cx="5116077" cy="4472574"/>
          </a:xfrm>
          <a:prstGeom prst="rect">
            <a:avLst/>
          </a:prstGeom>
        </p:spPr>
      </p:pic>
    </p:spTree>
    <p:extLst>
      <p:ext uri="{BB962C8B-B14F-4D97-AF65-F5344CB8AC3E}">
        <p14:creationId xmlns:p14="http://schemas.microsoft.com/office/powerpoint/2010/main" val="1769526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698" y="638017"/>
            <a:ext cx="7886700" cy="1325563"/>
          </a:xfrm>
        </p:spPr>
        <p:txBody>
          <a:bodyPr>
            <a:normAutofit/>
          </a:bodyPr>
          <a:lstStyle/>
          <a:p>
            <a:r>
              <a:rPr lang="en-US" b="1" dirty="0" smtClean="0">
                <a:latin typeface="+mn-lt"/>
              </a:rPr>
              <a:t>Photograph </a:t>
            </a:r>
            <a:r>
              <a:rPr lang="en-US" b="1" dirty="0">
                <a:latin typeface="+mn-lt"/>
              </a:rPr>
              <a:t>and </a:t>
            </a:r>
            <a:r>
              <a:rPr lang="en-US" b="1" dirty="0" smtClean="0">
                <a:latin typeface="+mn-lt"/>
              </a:rPr>
              <a:t>Identify-8</a:t>
            </a:r>
            <a:endParaRPr lang="en-US" b="1" dirty="0">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33</a:t>
            </a:fld>
            <a:endParaRPr lang="en-US" dirty="0"/>
          </a:p>
        </p:txBody>
      </p:sp>
      <p:sp>
        <p:nvSpPr>
          <p:cNvPr id="4" name="Content Placeholder 3"/>
          <p:cNvSpPr>
            <a:spLocks noGrp="1"/>
          </p:cNvSpPr>
          <p:nvPr>
            <p:ph sz="half" idx="1"/>
          </p:nvPr>
        </p:nvSpPr>
        <p:spPr>
          <a:xfrm>
            <a:off x="472698" y="1715047"/>
            <a:ext cx="4466935" cy="4823866"/>
          </a:xfrm>
        </p:spPr>
        <p:txBody>
          <a:bodyPr>
            <a:normAutofit/>
          </a:bodyPr>
          <a:lstStyle/>
          <a:p>
            <a:pPr marL="0" indent="0">
              <a:spcBef>
                <a:spcPts val="0"/>
              </a:spcBef>
              <a:spcAft>
                <a:spcPts val="1800"/>
              </a:spcAft>
              <a:buNone/>
            </a:pPr>
            <a:endParaRPr lang="en-US" sz="2400" dirty="0" smtClean="0">
              <a:solidFill>
                <a:schemeClr val="tx1"/>
              </a:solidFill>
            </a:endParaRPr>
          </a:p>
          <a:p>
            <a:pPr marL="0" indent="0">
              <a:spcBef>
                <a:spcPts val="0"/>
              </a:spcBef>
              <a:spcAft>
                <a:spcPts val="1800"/>
              </a:spcAft>
              <a:buNone/>
            </a:pPr>
            <a:r>
              <a:rPr lang="en-US" sz="2400" dirty="0" smtClean="0">
                <a:solidFill>
                  <a:schemeClr val="tx1"/>
                </a:solidFill>
              </a:rPr>
              <a:t>Note that </a:t>
            </a:r>
            <a:r>
              <a:rPr lang="en-US" sz="2400" dirty="0">
                <a:solidFill>
                  <a:schemeClr val="tx1"/>
                </a:solidFill>
              </a:rPr>
              <a:t>m</a:t>
            </a:r>
            <a:r>
              <a:rPr lang="en-US" sz="2400" dirty="0" smtClean="0">
                <a:solidFill>
                  <a:schemeClr val="tx1"/>
                </a:solidFill>
              </a:rPr>
              <a:t>any clip-on devices have a clear collar on them at the end of the lens. You can rest the collar of the lens on your plate.</a:t>
            </a:r>
          </a:p>
          <a:p>
            <a:pPr marL="0" indent="0">
              <a:spcBef>
                <a:spcPts val="0"/>
              </a:spcBef>
              <a:spcAft>
                <a:spcPts val="1800"/>
              </a:spcAft>
              <a:buNone/>
            </a:pPr>
            <a:r>
              <a:rPr lang="en-US" sz="2400" dirty="0" smtClean="0">
                <a:solidFill>
                  <a:schemeClr val="tx1"/>
                </a:solidFill>
              </a:rPr>
              <a:t>The collar helps you find the focal length that is ideal for looking at your specimen. </a:t>
            </a:r>
            <a:endParaRPr lang="en-US" sz="2400" dirty="0">
              <a:solidFill>
                <a:schemeClr val="tx1"/>
              </a:solidFill>
            </a:endParaRPr>
          </a:p>
          <a:p>
            <a:pPr marL="0" indent="0">
              <a:spcBef>
                <a:spcPts val="0"/>
              </a:spcBef>
              <a:spcAft>
                <a:spcPts val="1800"/>
              </a:spcAft>
              <a:buNone/>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466" y="1963580"/>
            <a:ext cx="3101884" cy="4135845"/>
          </a:xfrm>
          <a:prstGeom prst="rect">
            <a:avLst/>
          </a:prstGeom>
        </p:spPr>
      </p:pic>
    </p:spTree>
    <p:extLst>
      <p:ext uri="{BB962C8B-B14F-4D97-AF65-F5344CB8AC3E}">
        <p14:creationId xmlns:p14="http://schemas.microsoft.com/office/powerpoint/2010/main" val="14171870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84" y="721071"/>
            <a:ext cx="7886700" cy="1325563"/>
          </a:xfrm>
        </p:spPr>
        <p:txBody>
          <a:bodyPr>
            <a:normAutofit/>
          </a:bodyPr>
          <a:lstStyle/>
          <a:p>
            <a:r>
              <a:rPr lang="en-US" b="1" dirty="0" smtClean="0">
                <a:latin typeface="+mn-lt"/>
              </a:rPr>
              <a:t>Photograph </a:t>
            </a:r>
            <a:r>
              <a:rPr lang="en-US" b="1" dirty="0">
                <a:latin typeface="+mn-lt"/>
              </a:rPr>
              <a:t>and </a:t>
            </a:r>
            <a:r>
              <a:rPr lang="en-US" b="1" dirty="0" smtClean="0">
                <a:latin typeface="+mn-lt"/>
              </a:rPr>
              <a:t>Identify-9</a:t>
            </a:r>
            <a:endParaRPr lang="en-US" b="1" dirty="0">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34</a:t>
            </a:fld>
            <a:endParaRPr lang="en-US" dirty="0"/>
          </a:p>
        </p:txBody>
      </p:sp>
      <p:sp>
        <p:nvSpPr>
          <p:cNvPr id="8" name="Rectangle 7"/>
          <p:cNvSpPr/>
          <p:nvPr/>
        </p:nvSpPr>
        <p:spPr>
          <a:xfrm>
            <a:off x="436383" y="1709200"/>
            <a:ext cx="4503249" cy="5262979"/>
          </a:xfrm>
          <a:prstGeom prst="rect">
            <a:avLst/>
          </a:prstGeom>
        </p:spPr>
        <p:txBody>
          <a:bodyPr wrap="square">
            <a:spAutoFit/>
          </a:bodyPr>
          <a:lstStyle/>
          <a:p>
            <a:r>
              <a:rPr lang="en-US" sz="2400" dirty="0" smtClean="0"/>
              <a:t>Once you have a mosquito larva in view, closely examine the diagnostic features. </a:t>
            </a:r>
          </a:p>
          <a:p>
            <a:endParaRPr lang="en-US" sz="2400" dirty="0" smtClean="0"/>
          </a:p>
          <a:p>
            <a:r>
              <a:rPr lang="en-US" sz="2400" dirty="0" smtClean="0"/>
              <a:t>Now you </a:t>
            </a:r>
            <a:r>
              <a:rPr lang="en-US" sz="2400" dirty="0"/>
              <a:t>are </a:t>
            </a:r>
            <a:r>
              <a:rPr lang="en-US" sz="2400" dirty="0" smtClean="0"/>
              <a:t>ready </a:t>
            </a:r>
            <a:r>
              <a:rPr lang="en-US" sz="2400" dirty="0"/>
              <a:t>to identify your </a:t>
            </a:r>
            <a:r>
              <a:rPr lang="en-US" sz="2400" dirty="0" smtClean="0"/>
              <a:t>specimen. Use </a:t>
            </a:r>
            <a:r>
              <a:rPr lang="en-US" sz="2400" dirty="0"/>
              <a:t>the </a:t>
            </a:r>
            <a:r>
              <a:rPr lang="en-US" sz="2400" dirty="0" smtClean="0"/>
              <a:t>MHM app </a:t>
            </a:r>
            <a:r>
              <a:rPr lang="en-US" sz="2400" dirty="0"/>
              <a:t>or a local mosquito larva </a:t>
            </a:r>
            <a:r>
              <a:rPr lang="en-US" sz="2400" dirty="0" smtClean="0"/>
              <a:t>key to determine the types of mosquitoes in your </a:t>
            </a:r>
            <a:r>
              <a:rPr lang="en-US" sz="2400" dirty="0" smtClean="0"/>
              <a:t>sample.</a:t>
            </a:r>
          </a:p>
          <a:p>
            <a:endParaRPr lang="en-US" sz="2400" dirty="0"/>
          </a:p>
          <a:p>
            <a:r>
              <a:rPr lang="en-US" sz="2400" dirty="0" smtClean="0"/>
              <a:t>Submit photograph and identification to MHM, following instructions in the app.</a:t>
            </a:r>
            <a:endParaRPr lang="en-US" sz="2400" dirty="0"/>
          </a:p>
          <a:p>
            <a:endParaRPr lang="en-US" sz="24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638" y="2295033"/>
            <a:ext cx="3686196" cy="2764647"/>
          </a:xfrm>
          <a:prstGeom prst="rect">
            <a:avLst/>
          </a:prstGeom>
        </p:spPr>
      </p:pic>
    </p:spTree>
    <p:extLst>
      <p:ext uri="{BB962C8B-B14F-4D97-AF65-F5344CB8AC3E}">
        <p14:creationId xmlns:p14="http://schemas.microsoft.com/office/powerpoint/2010/main" val="6688156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84" y="721071"/>
            <a:ext cx="7886700" cy="1325563"/>
          </a:xfrm>
        </p:spPr>
        <p:txBody>
          <a:bodyPr>
            <a:normAutofit/>
          </a:bodyPr>
          <a:lstStyle/>
          <a:p>
            <a:r>
              <a:rPr lang="en-US" b="1" dirty="0" smtClean="0">
                <a:latin typeface="+mn-lt"/>
              </a:rPr>
              <a:t>Photograph </a:t>
            </a:r>
            <a:r>
              <a:rPr lang="en-US" b="1" dirty="0">
                <a:latin typeface="+mn-lt"/>
              </a:rPr>
              <a:t>and </a:t>
            </a:r>
            <a:r>
              <a:rPr lang="en-US" b="1" dirty="0" smtClean="0">
                <a:latin typeface="+mn-lt"/>
              </a:rPr>
              <a:t>Identify-9</a:t>
            </a:r>
            <a:endParaRPr lang="en-US" b="1" dirty="0">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35</a:t>
            </a:fld>
            <a:endParaRPr lang="en-US" dirty="0"/>
          </a:p>
        </p:txBody>
      </p:sp>
      <p:sp>
        <p:nvSpPr>
          <p:cNvPr id="8" name="Rectangle 7"/>
          <p:cNvSpPr/>
          <p:nvPr/>
        </p:nvSpPr>
        <p:spPr>
          <a:xfrm>
            <a:off x="436384" y="1709200"/>
            <a:ext cx="8235176" cy="2529923"/>
          </a:xfrm>
          <a:prstGeom prst="rect">
            <a:avLst/>
          </a:prstGeom>
        </p:spPr>
        <p:txBody>
          <a:bodyPr wrap="square">
            <a:spAutoFit/>
          </a:bodyPr>
          <a:lstStyle/>
          <a:p>
            <a:pPr>
              <a:lnSpc>
                <a:spcPct val="110000"/>
              </a:lnSpc>
              <a:spcBef>
                <a:spcPts val="0"/>
              </a:spcBef>
              <a:defRPr/>
            </a:pPr>
            <a:endParaRPr lang="en-US" sz="2400" dirty="0"/>
          </a:p>
          <a:p>
            <a:pPr>
              <a:lnSpc>
                <a:spcPct val="110000"/>
              </a:lnSpc>
              <a:spcBef>
                <a:spcPts val="0"/>
              </a:spcBef>
              <a:defRPr/>
            </a:pPr>
            <a:r>
              <a:rPr lang="en-US" sz="2400" dirty="0"/>
              <a:t>If the larvae you found are “other,” it is probable you have found one of the many mosquitoes that play an important role in the ecosystem.  These mosquitoes are occasionally referred to as “nuisance” species, with respect to humans, but they also serve as food for other organisms and as pollinators for plants.  </a:t>
            </a:r>
            <a:endParaRPr lang="en-US" sz="24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1996801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94" y="669715"/>
            <a:ext cx="7886700" cy="968408"/>
          </a:xfrm>
        </p:spPr>
        <p:txBody>
          <a:bodyPr>
            <a:noAutofit/>
          </a:bodyPr>
          <a:lstStyle/>
          <a:p>
            <a:r>
              <a:rPr lang="en-US" b="1" u="sng" dirty="0">
                <a:latin typeface="+mn-lt"/>
              </a:rPr>
              <a:t/>
            </a:r>
            <a:br>
              <a:rPr lang="en-US" b="1" u="sng" dirty="0">
                <a:latin typeface="+mn-lt"/>
              </a:rPr>
            </a:br>
            <a:r>
              <a:rPr lang="en-US" b="1" dirty="0" smtClean="0">
                <a:latin typeface="+mn-lt"/>
              </a:rPr>
              <a:t>Step 4: Decommission the breeding site</a:t>
            </a:r>
            <a:endParaRPr lang="en-US" b="1" dirty="0">
              <a:latin typeface="+mn-lt"/>
            </a:endParaRPr>
          </a:p>
        </p:txBody>
      </p:sp>
      <p:sp>
        <p:nvSpPr>
          <p:cNvPr id="3" name="Content Placeholder 2"/>
          <p:cNvSpPr>
            <a:spLocks noGrp="1"/>
          </p:cNvSpPr>
          <p:nvPr>
            <p:ph sz="half" idx="1"/>
          </p:nvPr>
        </p:nvSpPr>
        <p:spPr>
          <a:xfrm>
            <a:off x="915134" y="1709200"/>
            <a:ext cx="4024499" cy="5148800"/>
          </a:xfrm>
        </p:spPr>
        <p:txBody>
          <a:bodyPr>
            <a:normAutofit/>
          </a:bodyPr>
          <a:lstStyle/>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36</a:t>
            </a:fld>
            <a:endParaRPr lang="en-US" dirty="0"/>
          </a:p>
        </p:txBody>
      </p:sp>
      <p:sp>
        <p:nvSpPr>
          <p:cNvPr id="4" name="Content Placeholder 3"/>
          <p:cNvSpPr>
            <a:spLocks noGrp="1"/>
          </p:cNvSpPr>
          <p:nvPr>
            <p:ph sz="half" idx="1"/>
          </p:nvPr>
        </p:nvSpPr>
        <p:spPr>
          <a:xfrm>
            <a:off x="344070" y="1846577"/>
            <a:ext cx="8455859" cy="2606049"/>
          </a:xfrm>
        </p:spPr>
        <p:txBody>
          <a:bodyPr>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600" dirty="0" smtClean="0">
                <a:solidFill>
                  <a:schemeClr val="tx1"/>
                </a:solidFill>
              </a:rPr>
              <a:t>Where possible, d</a:t>
            </a:r>
            <a:r>
              <a:rPr lang="en-US" sz="9600" dirty="0" smtClean="0">
                <a:solidFill>
                  <a:schemeClr val="tx1"/>
                </a:solidFill>
              </a:rPr>
              <a:t>ecommission </a:t>
            </a:r>
            <a:r>
              <a:rPr lang="en-US" sz="9600" dirty="0" smtClean="0">
                <a:solidFill>
                  <a:schemeClr val="tx1"/>
                </a:solidFill>
              </a:rPr>
              <a:t>(eliminate) </a:t>
            </a:r>
            <a:r>
              <a:rPr lang="en-US" sz="9600" dirty="0" smtClean="0">
                <a:solidFill>
                  <a:schemeClr val="tx1"/>
                </a:solidFill>
              </a:rPr>
              <a:t>container</a:t>
            </a:r>
            <a:r>
              <a:rPr lang="en-US" sz="9600" dirty="0" smtClean="0">
                <a:solidFill>
                  <a:schemeClr val="tx1"/>
                </a:solidFill>
              </a:rPr>
              <a:t> </a:t>
            </a:r>
            <a:r>
              <a:rPr lang="en-US" sz="9600" dirty="0" smtClean="0">
                <a:solidFill>
                  <a:schemeClr val="tx1"/>
                </a:solidFill>
              </a:rPr>
              <a:t>breeding </a:t>
            </a:r>
            <a:r>
              <a:rPr lang="en-US" sz="9600" dirty="0" smtClean="0">
                <a:solidFill>
                  <a:schemeClr val="tx1"/>
                </a:solidFill>
              </a:rPr>
              <a:t>sites </a:t>
            </a:r>
            <a:r>
              <a:rPr lang="en-US" sz="9600" dirty="0">
                <a:solidFill>
                  <a:schemeClr val="tx1"/>
                </a:solidFill>
              </a:rPr>
              <a:t>b</a:t>
            </a:r>
            <a:r>
              <a:rPr lang="en-US" sz="9600" dirty="0" smtClean="0">
                <a:solidFill>
                  <a:schemeClr val="tx1"/>
                </a:solidFill>
              </a:rPr>
              <a:t>y</a:t>
            </a:r>
            <a:r>
              <a:rPr lang="en-US" sz="9600" dirty="0" smtClean="0">
                <a:solidFill>
                  <a:schemeClr val="tx1"/>
                </a:solidFill>
              </a:rPr>
              <a:t>:</a:t>
            </a:r>
          </a:p>
          <a:p>
            <a:pPr marL="0" marR="0" lvl="0" indent="0" defTabSz="914400" eaLnBrk="1" fontAlgn="auto" latinLnBrk="0" hangingPunct="1">
              <a:lnSpc>
                <a:spcPct val="100000"/>
              </a:lnSpc>
              <a:spcBef>
                <a:spcPts val="0"/>
              </a:spcBef>
              <a:spcAft>
                <a:spcPts val="0"/>
              </a:spcAft>
              <a:buClrTx/>
              <a:buSzTx/>
              <a:buFontTx/>
              <a:buNone/>
              <a:tabLst/>
              <a:defRPr/>
            </a:pPr>
            <a:endParaRPr lang="en-US" sz="9600" dirty="0">
              <a:solidFill>
                <a:schemeClr val="tx1"/>
              </a:solidFill>
            </a:endParaRPr>
          </a:p>
          <a:p>
            <a:pPr>
              <a:lnSpc>
                <a:spcPct val="110000"/>
              </a:lnSpc>
              <a:spcBef>
                <a:spcPts val="0"/>
              </a:spcBef>
              <a:defRPr/>
            </a:pPr>
            <a:r>
              <a:rPr lang="en-US" sz="9600" dirty="0" smtClean="0">
                <a:solidFill>
                  <a:schemeClr val="tx1"/>
                </a:solidFill>
              </a:rPr>
              <a:t>Tipping the container </a:t>
            </a:r>
            <a:r>
              <a:rPr lang="en-US" sz="9600" dirty="0">
                <a:solidFill>
                  <a:schemeClr val="tx1"/>
                </a:solidFill>
              </a:rPr>
              <a:t>and </a:t>
            </a:r>
            <a:r>
              <a:rPr lang="en-US" sz="9600" dirty="0" smtClean="0">
                <a:solidFill>
                  <a:schemeClr val="tx1"/>
                </a:solidFill>
              </a:rPr>
              <a:t>tossing the water</a:t>
            </a:r>
          </a:p>
          <a:p>
            <a:pPr>
              <a:lnSpc>
                <a:spcPct val="110000"/>
              </a:lnSpc>
              <a:spcBef>
                <a:spcPts val="0"/>
              </a:spcBef>
              <a:defRPr/>
            </a:pPr>
            <a:r>
              <a:rPr lang="en-US" sz="9600" dirty="0" smtClean="0">
                <a:solidFill>
                  <a:schemeClr val="tx1"/>
                </a:solidFill>
              </a:rPr>
              <a:t>Covering the container</a:t>
            </a:r>
          </a:p>
          <a:p>
            <a:pPr>
              <a:lnSpc>
                <a:spcPct val="110000"/>
              </a:lnSpc>
              <a:spcBef>
                <a:spcPts val="0"/>
              </a:spcBef>
              <a:defRPr/>
            </a:pPr>
            <a:r>
              <a:rPr lang="en-US" sz="9600" dirty="0">
                <a:solidFill>
                  <a:schemeClr val="tx1"/>
                </a:solidFill>
              </a:rPr>
              <a:t>I</a:t>
            </a:r>
            <a:r>
              <a:rPr lang="en-US" sz="9600" dirty="0" smtClean="0">
                <a:solidFill>
                  <a:schemeClr val="tx1"/>
                </a:solidFill>
              </a:rPr>
              <a:t>f you locate a breeding site that you can’t or shouldn’t decommission by yourself, </a:t>
            </a:r>
            <a:r>
              <a:rPr lang="en-US" sz="9600" dirty="0">
                <a:solidFill>
                  <a:schemeClr val="tx1"/>
                </a:solidFill>
              </a:rPr>
              <a:t>contact </a:t>
            </a:r>
            <a:r>
              <a:rPr lang="en-US" sz="9600" dirty="0" smtClean="0">
                <a:solidFill>
                  <a:schemeClr val="tx1"/>
                </a:solidFill>
              </a:rPr>
              <a:t>a public </a:t>
            </a:r>
            <a:r>
              <a:rPr lang="en-US" sz="9600" dirty="0">
                <a:solidFill>
                  <a:schemeClr val="tx1"/>
                </a:solidFill>
              </a:rPr>
              <a:t>health </a:t>
            </a:r>
            <a:r>
              <a:rPr lang="en-US" sz="9600" dirty="0" smtClean="0">
                <a:solidFill>
                  <a:schemeClr val="tx1"/>
                </a:solidFill>
              </a:rPr>
              <a:t>official</a:t>
            </a:r>
            <a:r>
              <a:rPr lang="en-US" sz="9600" dirty="0" smtClean="0">
                <a:solidFill>
                  <a:schemeClr val="tx1"/>
                </a:solidFill>
              </a:rPr>
              <a:t>.</a:t>
            </a:r>
          </a:p>
          <a:p>
            <a:pPr>
              <a:lnSpc>
                <a:spcPct val="110000"/>
              </a:lnSpc>
              <a:spcBef>
                <a:spcPts val="0"/>
              </a:spcBef>
              <a:defRPr/>
            </a:pPr>
            <a:r>
              <a:rPr lang="en-US" sz="9600" dirty="0">
                <a:solidFill>
                  <a:schemeClr val="tx1"/>
                </a:solidFill>
              </a:rPr>
              <a:t>Don’t worry about removing a breeding site from use unless it is a natural or artificial container. Birds, frogs and other living things will thank you! </a:t>
            </a:r>
          </a:p>
          <a:p>
            <a:pPr>
              <a:lnSpc>
                <a:spcPct val="100000"/>
              </a:lnSpc>
              <a:spcBef>
                <a:spcPts val="0"/>
              </a:spcBef>
              <a:defRPr/>
            </a:pPr>
            <a:endParaRPr lang="en-US" sz="8600" dirty="0" smtClean="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86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sz="8600" dirty="0"/>
          </a:p>
          <a:p>
            <a:pPr marL="0" marR="0" lvl="0" indent="0" defTabSz="914400" eaLnBrk="1" fontAlgn="auto" latinLnBrk="0" hangingPunct="1">
              <a:lnSpc>
                <a:spcPct val="100000"/>
              </a:lnSpc>
              <a:spcBef>
                <a:spcPts val="0"/>
              </a:spcBef>
              <a:spcAft>
                <a:spcPts val="0"/>
              </a:spcAft>
              <a:buClrTx/>
              <a:buSzTx/>
              <a:buFontTx/>
              <a:buNone/>
              <a:tabLst/>
              <a:defRPr/>
            </a:pPr>
            <a:r>
              <a:rPr lang="en-US" sz="8600" dirty="0" smtClean="0"/>
              <a: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968"/>
            <a:ext cx="9144000" cy="981456"/>
          </a:xfrm>
          <a:prstGeom prst="rect">
            <a:avLst/>
          </a:prstGeom>
        </p:spPr>
      </p:pic>
    </p:spTree>
    <p:extLst>
      <p:ext uri="{BB962C8B-B14F-4D97-AF65-F5344CB8AC3E}">
        <p14:creationId xmlns:p14="http://schemas.microsoft.com/office/powerpoint/2010/main" val="2049573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37</a:t>
            </a:fld>
            <a:endParaRPr lang="en-US" dirty="0"/>
          </a:p>
        </p:txBody>
      </p:sp>
      <p:sp>
        <p:nvSpPr>
          <p:cNvPr id="2" name="Title 1"/>
          <p:cNvSpPr>
            <a:spLocks noGrp="1"/>
          </p:cNvSpPr>
          <p:nvPr>
            <p:ph type="title"/>
          </p:nvPr>
        </p:nvSpPr>
        <p:spPr>
          <a:xfrm>
            <a:off x="168459" y="911434"/>
            <a:ext cx="7886700" cy="753768"/>
          </a:xfrm>
        </p:spPr>
        <p:txBody>
          <a:bodyPr>
            <a:normAutofit/>
          </a:bodyPr>
          <a:lstStyle/>
          <a:p>
            <a:r>
              <a:rPr lang="en-US" b="1" dirty="0">
                <a:solidFill>
                  <a:srgbClr val="000072"/>
                </a:solidFill>
                <a:latin typeface="+mn-lt"/>
              </a:rPr>
              <a:t>Visualize and Retrieve Data</a:t>
            </a:r>
            <a:r>
              <a:rPr lang="en-US" b="1" dirty="0" smtClean="0">
                <a:solidFill>
                  <a:srgbClr val="000072"/>
                </a:solidFill>
                <a:latin typeface="+mn-lt"/>
              </a:rPr>
              <a:t>-1</a:t>
            </a:r>
            <a:endParaRPr lang="en-US" dirty="0"/>
          </a:p>
        </p:txBody>
      </p:sp>
      <p:sp>
        <p:nvSpPr>
          <p:cNvPr id="7" name="TextBox 6"/>
          <p:cNvSpPr txBox="1"/>
          <p:nvPr/>
        </p:nvSpPr>
        <p:spPr>
          <a:xfrm>
            <a:off x="221914" y="1498904"/>
            <a:ext cx="8729302" cy="1760482"/>
          </a:xfrm>
          <a:prstGeom prst="rect">
            <a:avLst/>
          </a:prstGeom>
          <a:noFill/>
        </p:spPr>
        <p:txBody>
          <a:bodyPr wrap="square" rtlCol="0">
            <a:spAutoFit/>
          </a:bodyPr>
          <a:lstStyle/>
          <a:p>
            <a:pPr>
              <a:lnSpc>
                <a:spcPct val="90000"/>
              </a:lnSpc>
              <a:spcAft>
                <a:spcPts val="600"/>
              </a:spcAft>
            </a:pPr>
            <a:r>
              <a:rPr lang="en-US" sz="2400" dirty="0" smtClean="0"/>
              <a:t>GLOBE </a:t>
            </a:r>
            <a:r>
              <a:rPr lang="en-US" sz="2400" dirty="0"/>
              <a:t>provides the ability to view and interact with data measured across the world. </a:t>
            </a:r>
            <a:r>
              <a:rPr lang="en-US" sz="2400" dirty="0" smtClean="0"/>
              <a:t>Use </a:t>
            </a:r>
            <a:r>
              <a:rPr lang="en-US" sz="2400" dirty="0"/>
              <a:t>our</a:t>
            </a:r>
            <a:r>
              <a:rPr lang="en-US" sz="2400" dirty="0">
                <a:hlinkClick r:id="rId2"/>
              </a:rPr>
              <a:t> visualization tool</a:t>
            </a:r>
            <a:r>
              <a:rPr lang="en-US" sz="2400" dirty="0"/>
              <a:t> to map, graph, filter and export data that have been measured across GLOBE protocols since </a:t>
            </a:r>
            <a:r>
              <a:rPr lang="en-US" sz="2400" dirty="0" smtClean="0"/>
              <a:t>1995. </a:t>
            </a:r>
            <a:r>
              <a:rPr lang="en-US" sz="2400" dirty="0"/>
              <a:t>The Mosquito Protocol is </a:t>
            </a:r>
            <a:r>
              <a:rPr lang="en-US" sz="2400" dirty="0" smtClean="0"/>
              <a:t>new- so we </a:t>
            </a:r>
            <a:r>
              <a:rPr lang="en-US" sz="2400" dirty="0"/>
              <a:t>look forward to seeing your data!</a:t>
            </a:r>
          </a:p>
        </p:txBody>
      </p:sp>
      <p:sp>
        <p:nvSpPr>
          <p:cNvPr id="9" name="Rectangle 8"/>
          <p:cNvSpPr/>
          <p:nvPr/>
        </p:nvSpPr>
        <p:spPr>
          <a:xfrm>
            <a:off x="957886" y="6457970"/>
            <a:ext cx="7209514" cy="369332"/>
          </a:xfrm>
          <a:prstGeom prst="rect">
            <a:avLst/>
          </a:prstGeom>
        </p:spPr>
        <p:txBody>
          <a:bodyPr wrap="square">
            <a:spAutoFit/>
          </a:bodyPr>
          <a:lstStyle/>
          <a:p>
            <a:r>
              <a:rPr lang="en-US" dirty="0">
                <a:hlinkClick r:id="rId3"/>
              </a:rPr>
              <a:t>Link</a:t>
            </a:r>
            <a:r>
              <a:rPr lang="en-US" dirty="0"/>
              <a:t> to step-by-step tutorial on using the GLOBE Data Visualization Tool</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0" name="Content Placeholder 2" descr="Screen shot of the map interface in the GLOBE Visualization System. Select Hydrosphere and mosquito from the drop down menu.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335887" y="3289622"/>
            <a:ext cx="5990223" cy="3200400"/>
          </a:xfrm>
        </p:spPr>
      </p:pic>
    </p:spTree>
    <p:extLst>
      <p:ext uri="{BB962C8B-B14F-4D97-AF65-F5344CB8AC3E}">
        <p14:creationId xmlns:p14="http://schemas.microsoft.com/office/powerpoint/2010/main" val="20661492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408D40-E840-B649-8C1F-148E738ADDFC}" type="slidenum">
              <a:rPr lang="en-US" smtClean="0"/>
              <a:t>38</a:t>
            </a:fld>
            <a:endParaRPr lang="en-US" dirty="0"/>
          </a:p>
        </p:txBody>
      </p:sp>
      <p:sp>
        <p:nvSpPr>
          <p:cNvPr id="2" name="Title 1"/>
          <p:cNvSpPr>
            <a:spLocks noGrp="1"/>
          </p:cNvSpPr>
          <p:nvPr>
            <p:ph type="title"/>
          </p:nvPr>
        </p:nvSpPr>
        <p:spPr>
          <a:xfrm>
            <a:off x="382657" y="1073662"/>
            <a:ext cx="7886700" cy="580711"/>
          </a:xfrm>
        </p:spPr>
        <p:txBody>
          <a:bodyPr>
            <a:normAutofit fontScale="90000"/>
          </a:bodyPr>
          <a:lstStyle/>
          <a:p>
            <a:r>
              <a:rPr lang="en-US" sz="3600" b="1" dirty="0">
                <a:solidFill>
                  <a:srgbClr val="000072"/>
                </a:solidFill>
                <a:latin typeface="+mn-lt"/>
              </a:rPr>
              <a:t>Visualize and Retrieve Data-</a:t>
            </a:r>
            <a:r>
              <a:rPr lang="en-US" sz="3600" b="1" dirty="0" smtClean="0">
                <a:solidFill>
                  <a:srgbClr val="000072"/>
                </a:solidFill>
                <a:latin typeface="+mn-lt"/>
              </a:rPr>
              <a:t>2</a:t>
            </a:r>
            <a:endParaRPr lang="en-US" dirty="0"/>
          </a:p>
        </p:txBody>
      </p:sp>
      <p:sp>
        <p:nvSpPr>
          <p:cNvPr id="7" name="TextBox 6"/>
          <p:cNvSpPr txBox="1"/>
          <p:nvPr/>
        </p:nvSpPr>
        <p:spPr>
          <a:xfrm>
            <a:off x="382657" y="1609019"/>
            <a:ext cx="8132693" cy="1015663"/>
          </a:xfrm>
          <a:prstGeom prst="rect">
            <a:avLst/>
          </a:prstGeom>
          <a:noFill/>
        </p:spPr>
        <p:txBody>
          <a:bodyPr wrap="square" rtlCol="0">
            <a:spAutoFit/>
          </a:bodyPr>
          <a:lstStyle/>
          <a:p>
            <a:r>
              <a:rPr lang="en-US" sz="2000" dirty="0"/>
              <a:t>Select the date for which you need </a:t>
            </a:r>
            <a:r>
              <a:rPr lang="en-US" sz="2000" dirty="0">
                <a:solidFill>
                  <a:srgbClr val="FF0000"/>
                </a:solidFill>
              </a:rPr>
              <a:t>pH </a:t>
            </a:r>
            <a:r>
              <a:rPr lang="en-US" sz="2000" dirty="0"/>
              <a:t>data,  add layer and you can see where data is available. </a:t>
            </a:r>
          </a:p>
          <a:p>
            <a:pPr lvl="0"/>
            <a:endParaRPr lang="en-US" sz="20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9" name="Content Placeholder 7" descr="Screen shot of map interface, GLOBE Visualization System. In the upper left corner, select a date or range of dates of data to visualize. Icons will appear where data has been colllected. Click on the icon and a map note will open and display the data from that location. You can download the data as a .csv file and import it into a spreadsheet program for analysis.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46509" y="2399224"/>
            <a:ext cx="6542434" cy="4077582"/>
          </a:xfrm>
        </p:spPr>
      </p:pic>
    </p:spTree>
    <p:extLst>
      <p:ext uri="{BB962C8B-B14F-4D97-AF65-F5344CB8AC3E}">
        <p14:creationId xmlns:p14="http://schemas.microsoft.com/office/powerpoint/2010/main" val="338520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8408D40-E840-B649-8C1F-148E738ADDFC}" type="slidenum">
              <a:rPr lang="en-US" smtClean="0"/>
              <a:t>3</a:t>
            </a:fld>
            <a:endParaRPr lang="en-US" dirty="0"/>
          </a:p>
        </p:txBody>
      </p:sp>
      <p:sp>
        <p:nvSpPr>
          <p:cNvPr id="6" name="Subtitle 4"/>
          <p:cNvSpPr txBox="1">
            <a:spLocks/>
          </p:cNvSpPr>
          <p:nvPr/>
        </p:nvSpPr>
        <p:spPr>
          <a:xfrm>
            <a:off x="248690" y="1277588"/>
            <a:ext cx="8732767" cy="180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smtClean="0">
                <a:solidFill>
                  <a:srgbClr val="0070C0"/>
                </a:solidFill>
              </a:rPr>
              <a:t>GLOBE Observer </a:t>
            </a:r>
            <a:r>
              <a:rPr lang="en-US" sz="2800" dirty="0" smtClean="0">
                <a:solidFill>
                  <a:schemeClr val="tx1"/>
                </a:solidFill>
              </a:rPr>
              <a:t>is an international network of citizen scientists and scientists working together to learn more about our global environment, including our changing climate and its impacts. </a:t>
            </a:r>
          </a:p>
          <a:p>
            <a:pPr marL="0" indent="0">
              <a:buNone/>
            </a:pPr>
            <a:endParaRPr lang="en-US" sz="2800" b="1" dirty="0">
              <a:solidFill>
                <a:schemeClr val="tx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2" name="Picture 1" descr="Screen Shot 2017-07-14 at 8.46.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68527">
            <a:off x="4764163" y="2869519"/>
            <a:ext cx="2192965" cy="3429000"/>
          </a:xfrm>
          <a:prstGeom prst="rect">
            <a:avLst/>
          </a:prstGeom>
        </p:spPr>
      </p:pic>
      <p:sp>
        <p:nvSpPr>
          <p:cNvPr id="3" name="TextBox 2"/>
          <p:cNvSpPr txBox="1"/>
          <p:nvPr/>
        </p:nvSpPr>
        <p:spPr>
          <a:xfrm>
            <a:off x="520054" y="3567320"/>
            <a:ext cx="4083971" cy="523220"/>
          </a:xfrm>
          <a:prstGeom prst="rect">
            <a:avLst/>
          </a:prstGeom>
          <a:noFill/>
        </p:spPr>
        <p:txBody>
          <a:bodyPr wrap="none" rtlCol="0">
            <a:spAutoFit/>
          </a:bodyPr>
          <a:lstStyle/>
          <a:p>
            <a:r>
              <a:rPr lang="en-US" sz="2800" b="1" dirty="0" smtClean="0">
                <a:solidFill>
                  <a:srgbClr val="1A5AB2"/>
                </a:solidFill>
              </a:rPr>
              <a:t>Mosquito Habitat Mapper</a:t>
            </a:r>
            <a:endParaRPr lang="en-US" sz="2800" b="1" dirty="0">
              <a:solidFill>
                <a:srgbClr val="1A5AB2"/>
              </a:solidFill>
            </a:endParaRPr>
          </a:p>
        </p:txBody>
      </p:sp>
      <p:sp>
        <p:nvSpPr>
          <p:cNvPr id="11" name="Bent Arrow 10"/>
          <p:cNvSpPr/>
          <p:nvPr/>
        </p:nvSpPr>
        <p:spPr>
          <a:xfrm rot="10800000" flipH="1">
            <a:off x="2449488" y="4217980"/>
            <a:ext cx="1851839" cy="1148984"/>
          </a:xfrm>
          <a:prstGeom prst="bentArrow">
            <a:avLst/>
          </a:prstGeom>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23011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8408D40-E840-B649-8C1F-148E738ADDFC}" type="slidenum">
              <a:rPr lang="en-US" smtClean="0"/>
              <a:t>39</a:t>
            </a:fld>
            <a:endParaRPr lang="en-US" dirty="0"/>
          </a:p>
        </p:txBody>
      </p:sp>
      <p:sp>
        <p:nvSpPr>
          <p:cNvPr id="6" name="Subtitle 4"/>
          <p:cNvSpPr txBox="1">
            <a:spLocks/>
          </p:cNvSpPr>
          <p:nvPr/>
        </p:nvSpPr>
        <p:spPr>
          <a:xfrm>
            <a:off x="434700" y="1108705"/>
            <a:ext cx="8411447" cy="1209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smtClean="0">
                <a:solidFill>
                  <a:schemeClr val="accent1"/>
                </a:solidFill>
              </a:rPr>
              <a:t>Additional </a:t>
            </a:r>
            <a:r>
              <a:rPr lang="en-US" sz="3200" b="1" dirty="0">
                <a:solidFill>
                  <a:schemeClr val="accent1"/>
                </a:solidFill>
              </a:rPr>
              <a:t>e</a:t>
            </a:r>
            <a:r>
              <a:rPr lang="en-US" sz="3200" b="1" dirty="0" smtClean="0">
                <a:solidFill>
                  <a:schemeClr val="accent1"/>
                </a:solidFill>
              </a:rPr>
              <a:t>ducational materials for formal and informal education contexts</a:t>
            </a:r>
          </a:p>
        </p:txBody>
      </p:sp>
      <p:sp>
        <p:nvSpPr>
          <p:cNvPr id="12" name="TextBox 11"/>
          <p:cNvSpPr txBox="1"/>
          <p:nvPr/>
        </p:nvSpPr>
        <p:spPr>
          <a:xfrm>
            <a:off x="104644" y="5896991"/>
            <a:ext cx="10125625" cy="954107"/>
          </a:xfrm>
          <a:prstGeom prst="rect">
            <a:avLst/>
          </a:prstGeom>
          <a:noFill/>
        </p:spPr>
        <p:txBody>
          <a:bodyPr wrap="square" rtlCol="0">
            <a:spAutoFit/>
          </a:bodyPr>
          <a:lstStyle/>
          <a:p>
            <a:r>
              <a:rPr lang="en-US" sz="2800" b="1" dirty="0" smtClean="0">
                <a:solidFill>
                  <a:schemeClr val="tx2"/>
                </a:solidFill>
              </a:rPr>
              <a:t>    Educational                Training                      Games</a:t>
            </a:r>
          </a:p>
          <a:p>
            <a:r>
              <a:rPr lang="en-US" sz="2800" b="1" dirty="0" smtClean="0">
                <a:solidFill>
                  <a:schemeClr val="tx2"/>
                </a:solidFill>
              </a:rPr>
              <a:t>    Resources                   Protocols</a:t>
            </a:r>
            <a:endParaRPr lang="en-US" sz="2800" b="1" dirty="0">
              <a:solidFill>
                <a:schemeClr val="tx2"/>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357" y="2461667"/>
            <a:ext cx="1943100" cy="2508001"/>
          </a:xfrm>
          <a:prstGeom prst="rect">
            <a:avLst/>
          </a:prstGeom>
          <a:ln>
            <a:solidFill>
              <a:schemeClr val="accent1"/>
            </a:solidFill>
          </a:ln>
          <a:effectLst>
            <a:outerShdw blurRad="50800" dist="76200" dir="2700000" algn="tl" rotWithShape="0">
              <a:prstClr val="black">
                <a:alpha val="40000"/>
              </a:prstClr>
            </a:outerShdw>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950" y="2461667"/>
            <a:ext cx="2416686" cy="1809329"/>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2133" y="2452122"/>
            <a:ext cx="1987944" cy="2005894"/>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7135" y="3831788"/>
            <a:ext cx="2099013" cy="1726607"/>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28325">
            <a:off x="3591729" y="3091383"/>
            <a:ext cx="1686252" cy="2405262"/>
          </a:xfrm>
          <a:prstGeom prst="rect">
            <a:avLst/>
          </a:prstGeom>
          <a:ln>
            <a:solidFill>
              <a:schemeClr val="accent1"/>
            </a:solidFill>
          </a:ln>
          <a:effectLst>
            <a:outerShdw blurRad="50800" dist="76200" dir="2700000" algn="tl" rotWithShape="0">
              <a:prstClr val="black">
                <a:alpha val="40000"/>
              </a:prstClr>
            </a:outerShdw>
          </a:effectLst>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7793" y="2632942"/>
            <a:ext cx="935579" cy="887104"/>
          </a:xfrm>
          <a:prstGeom prst="rect">
            <a:avLst/>
          </a:prstGeom>
        </p:spPr>
      </p:pic>
    </p:spTree>
    <p:extLst>
      <p:ext uri="{BB962C8B-B14F-4D97-AF65-F5344CB8AC3E}">
        <p14:creationId xmlns:p14="http://schemas.microsoft.com/office/powerpoint/2010/main" val="12129826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40</a:t>
            </a:fld>
            <a:endParaRPr lang="en-US" dirty="0"/>
          </a:p>
        </p:txBody>
      </p:sp>
      <p:sp>
        <p:nvSpPr>
          <p:cNvPr id="2" name="Title 1"/>
          <p:cNvSpPr>
            <a:spLocks noGrp="1"/>
          </p:cNvSpPr>
          <p:nvPr>
            <p:ph type="title"/>
          </p:nvPr>
        </p:nvSpPr>
        <p:spPr>
          <a:xfrm>
            <a:off x="352820" y="805608"/>
            <a:ext cx="7886700" cy="957588"/>
          </a:xfrm>
        </p:spPr>
        <p:txBody>
          <a:bodyPr/>
          <a:lstStyle/>
          <a:p>
            <a:r>
              <a:rPr lang="en-US" b="1" dirty="0">
                <a:solidFill>
                  <a:srgbClr val="000090"/>
                </a:solidFill>
                <a:latin typeface="+mn-lt"/>
              </a:rPr>
              <a:t>Frequently Asked Questions (FAQs)</a:t>
            </a:r>
          </a:p>
        </p:txBody>
      </p:sp>
      <p:sp>
        <p:nvSpPr>
          <p:cNvPr id="3" name="Content Placeholder 2"/>
          <p:cNvSpPr>
            <a:spLocks noGrp="1"/>
          </p:cNvSpPr>
          <p:nvPr>
            <p:ph sz="half" idx="1"/>
          </p:nvPr>
        </p:nvSpPr>
        <p:spPr>
          <a:xfrm>
            <a:off x="428427" y="1658912"/>
            <a:ext cx="8250623" cy="4806157"/>
          </a:xfrm>
        </p:spPr>
        <p:txBody>
          <a:bodyPr>
            <a:normAutofit/>
          </a:bodyPr>
          <a:lstStyle/>
          <a:p>
            <a:pPr marL="0" lvl="0" indent="0">
              <a:buNone/>
            </a:pPr>
            <a:r>
              <a:rPr lang="en-US" b="1" dirty="0">
                <a:solidFill>
                  <a:srgbClr val="000090"/>
                </a:solidFill>
              </a:rPr>
              <a:t>What is the mosquito life cycle</a:t>
            </a:r>
            <a:r>
              <a:rPr lang="en-US" b="1" dirty="0" smtClean="0">
                <a:solidFill>
                  <a:srgbClr val="000090"/>
                </a:solidFill>
              </a:rPr>
              <a:t>? </a:t>
            </a:r>
            <a:r>
              <a:rPr lang="en-US" b="1" dirty="0">
                <a:solidFill>
                  <a:srgbClr val="000090"/>
                </a:solidFill>
              </a:rPr>
              <a:t> </a:t>
            </a:r>
            <a:r>
              <a:rPr lang="en-US" b="1" dirty="0" smtClean="0">
                <a:solidFill>
                  <a:srgbClr val="000090"/>
                </a:solidFill>
              </a:rPr>
              <a:t>                                                                                               </a:t>
            </a:r>
            <a:r>
              <a:rPr lang="en-US" dirty="0" smtClean="0">
                <a:solidFill>
                  <a:schemeClr val="tx1"/>
                </a:solidFill>
              </a:rPr>
              <a:t>It is variable, based on species and environmental conditions- so this is approximate!</a:t>
            </a:r>
            <a:r>
              <a:rPr lang="en-US" b="1" dirty="0">
                <a:solidFill>
                  <a:schemeClr val="tx1"/>
                </a:solidFill>
              </a:rPr>
              <a:t/>
            </a:r>
            <a:br>
              <a:rPr lang="en-US" b="1" dirty="0">
                <a:solidFill>
                  <a:schemeClr val="tx1"/>
                </a:solidFill>
              </a:rPr>
            </a:br>
            <a:r>
              <a:rPr lang="en-US" dirty="0" smtClean="0">
                <a:solidFill>
                  <a:schemeClr val="tx1"/>
                </a:solidFill>
              </a:rPr>
              <a:t>Adult </a:t>
            </a:r>
            <a:r>
              <a:rPr lang="en-US" dirty="0">
                <a:solidFill>
                  <a:schemeClr val="tx1"/>
                </a:solidFill>
                <a:sym typeface="Wingdings"/>
              </a:rPr>
              <a:t></a:t>
            </a:r>
            <a:r>
              <a:rPr lang="en-US" dirty="0">
                <a:solidFill>
                  <a:schemeClr val="tx1"/>
                </a:solidFill>
              </a:rPr>
              <a:t> eggs (2 -3 days) </a:t>
            </a:r>
            <a:r>
              <a:rPr lang="en-US" dirty="0">
                <a:solidFill>
                  <a:schemeClr val="tx1"/>
                </a:solidFill>
                <a:sym typeface="Wingdings"/>
              </a:rPr>
              <a:t></a:t>
            </a:r>
            <a:r>
              <a:rPr lang="en-US" dirty="0">
                <a:solidFill>
                  <a:schemeClr val="tx1"/>
                </a:solidFill>
              </a:rPr>
              <a:t> larvae (4 -5 days) </a:t>
            </a:r>
            <a:r>
              <a:rPr lang="en-US" dirty="0">
                <a:solidFill>
                  <a:schemeClr val="tx1"/>
                </a:solidFill>
                <a:sym typeface="Wingdings"/>
              </a:rPr>
              <a:t></a:t>
            </a:r>
            <a:r>
              <a:rPr lang="en-US" dirty="0">
                <a:solidFill>
                  <a:schemeClr val="tx1"/>
                </a:solidFill>
              </a:rPr>
              <a:t> pupae (1- 2 days) </a:t>
            </a:r>
            <a:r>
              <a:rPr lang="en-US" dirty="0">
                <a:solidFill>
                  <a:schemeClr val="tx1"/>
                </a:solidFill>
                <a:sym typeface="Wingdings"/>
              </a:rPr>
              <a:t></a:t>
            </a:r>
            <a:r>
              <a:rPr lang="en-US" dirty="0" smtClean="0">
                <a:solidFill>
                  <a:schemeClr val="tx1"/>
                </a:solidFill>
                <a:sym typeface="Wingdings"/>
              </a:rPr>
              <a:t>A</a:t>
            </a:r>
            <a:r>
              <a:rPr lang="en-US" dirty="0" smtClean="0">
                <a:solidFill>
                  <a:schemeClr val="tx1"/>
                </a:solidFill>
              </a:rPr>
              <a:t>dult</a:t>
            </a:r>
            <a:endParaRPr lang="en-US" dirty="0">
              <a:solidFill>
                <a:schemeClr val="tx1"/>
              </a:solidFill>
            </a:endParaRPr>
          </a:p>
          <a:p>
            <a:pPr marL="0" lvl="0" indent="0">
              <a:buNone/>
            </a:pPr>
            <a:r>
              <a:rPr lang="en-US" sz="800" b="1" dirty="0" smtClean="0">
                <a:solidFill>
                  <a:srgbClr val="000090"/>
                </a:solidFill>
              </a:rPr>
              <a:t/>
            </a:r>
            <a:br>
              <a:rPr lang="en-US" sz="800" b="1" dirty="0" smtClean="0">
                <a:solidFill>
                  <a:srgbClr val="000090"/>
                </a:solidFill>
              </a:rPr>
            </a:br>
            <a:r>
              <a:rPr lang="en-US" b="1" dirty="0" smtClean="0">
                <a:solidFill>
                  <a:srgbClr val="000090"/>
                </a:solidFill>
              </a:rPr>
              <a:t>How </a:t>
            </a:r>
            <a:r>
              <a:rPr lang="en-US" b="1" dirty="0">
                <a:solidFill>
                  <a:srgbClr val="000090"/>
                </a:solidFill>
              </a:rPr>
              <a:t>do you </a:t>
            </a:r>
            <a:r>
              <a:rPr lang="en-US" b="1" dirty="0" smtClean="0">
                <a:solidFill>
                  <a:srgbClr val="000090"/>
                </a:solidFill>
              </a:rPr>
              <a:t>differentiate between the </a:t>
            </a:r>
            <a:r>
              <a:rPr lang="en-US" b="1" i="1" dirty="0">
                <a:solidFill>
                  <a:srgbClr val="000090"/>
                </a:solidFill>
              </a:rPr>
              <a:t>Anopheles</a:t>
            </a:r>
            <a:r>
              <a:rPr lang="en-US" b="1" dirty="0">
                <a:solidFill>
                  <a:srgbClr val="000090"/>
                </a:solidFill>
              </a:rPr>
              <a:t>, </a:t>
            </a:r>
            <a:r>
              <a:rPr lang="en-US" b="1" i="1" dirty="0">
                <a:solidFill>
                  <a:srgbClr val="000090"/>
                </a:solidFill>
              </a:rPr>
              <a:t>Aedes</a:t>
            </a:r>
            <a:r>
              <a:rPr lang="en-US" b="1" dirty="0">
                <a:solidFill>
                  <a:srgbClr val="000090"/>
                </a:solidFill>
              </a:rPr>
              <a:t> or </a:t>
            </a:r>
            <a:r>
              <a:rPr lang="en-US" b="1" i="1" dirty="0">
                <a:solidFill>
                  <a:srgbClr val="000090"/>
                </a:solidFill>
              </a:rPr>
              <a:t>Culex</a:t>
            </a:r>
            <a:r>
              <a:rPr lang="en-US" b="1" dirty="0">
                <a:solidFill>
                  <a:srgbClr val="000090"/>
                </a:solidFill>
              </a:rPr>
              <a:t> larvae (identify with unaided eyes)</a:t>
            </a:r>
            <a:r>
              <a:rPr lang="en-US" b="1" dirty="0" smtClean="0">
                <a:solidFill>
                  <a:srgbClr val="000090"/>
                </a:solidFill>
              </a:rPr>
              <a:t>?</a:t>
            </a:r>
            <a:br>
              <a:rPr lang="en-US" b="1" dirty="0" smtClean="0">
                <a:solidFill>
                  <a:srgbClr val="000090"/>
                </a:solidFill>
              </a:rPr>
            </a:br>
            <a:r>
              <a:rPr lang="en-US" dirty="0" smtClean="0">
                <a:solidFill>
                  <a:schemeClr val="tx1"/>
                </a:solidFill>
              </a:rPr>
              <a:t>We </a:t>
            </a:r>
            <a:r>
              <a:rPr lang="en-US" dirty="0">
                <a:solidFill>
                  <a:schemeClr val="tx1"/>
                </a:solidFill>
              </a:rPr>
              <a:t>can see the characteristics of mosquito larvae: In the water, </a:t>
            </a:r>
            <a:r>
              <a:rPr lang="en-US" i="1" dirty="0">
                <a:solidFill>
                  <a:schemeClr val="tx1"/>
                </a:solidFill>
              </a:rPr>
              <a:t>Anopheles</a:t>
            </a:r>
            <a:r>
              <a:rPr lang="en-US" dirty="0">
                <a:solidFill>
                  <a:schemeClr val="tx1"/>
                </a:solidFill>
              </a:rPr>
              <a:t> larvae cling parallel with the water surface. On the other hand,</a:t>
            </a:r>
            <a:r>
              <a:rPr lang="en-US" i="1" dirty="0">
                <a:solidFill>
                  <a:schemeClr val="tx1"/>
                </a:solidFill>
              </a:rPr>
              <a:t> Aedes</a:t>
            </a:r>
            <a:r>
              <a:rPr lang="en-US" dirty="0">
                <a:solidFill>
                  <a:schemeClr val="tx1"/>
                </a:solidFill>
              </a:rPr>
              <a:t> and </a:t>
            </a:r>
            <a:r>
              <a:rPr lang="en-US" i="1" dirty="0">
                <a:solidFill>
                  <a:schemeClr val="tx1"/>
                </a:solidFill>
              </a:rPr>
              <a:t>Culex</a:t>
            </a:r>
            <a:r>
              <a:rPr lang="en-US" dirty="0">
                <a:solidFill>
                  <a:schemeClr val="tx1"/>
                </a:solidFill>
              </a:rPr>
              <a:t> larvae cling at an angle of 45</a:t>
            </a:r>
            <a:r>
              <a:rPr lang="th-TH" dirty="0">
                <a:solidFill>
                  <a:schemeClr val="tx1"/>
                </a:solidFill>
              </a:rPr>
              <a:t>° </a:t>
            </a:r>
            <a:r>
              <a:rPr lang="en-US" dirty="0">
                <a:solidFill>
                  <a:schemeClr val="tx1"/>
                </a:solidFill>
              </a:rPr>
              <a:t>with </a:t>
            </a:r>
            <a:r>
              <a:rPr lang="th-TH" dirty="0">
                <a:solidFill>
                  <a:schemeClr val="tx1"/>
                </a:solidFill>
              </a:rPr>
              <a:t>the side </a:t>
            </a:r>
            <a:r>
              <a:rPr lang="en-US" dirty="0">
                <a:solidFill>
                  <a:schemeClr val="tx1"/>
                </a:solidFill>
              </a:rPr>
              <a:t> of the container. </a:t>
            </a:r>
            <a:r>
              <a:rPr lang="en-US" i="1" dirty="0">
                <a:solidFill>
                  <a:schemeClr val="tx1"/>
                </a:solidFill>
              </a:rPr>
              <a:t>Aedes</a:t>
            </a:r>
            <a:r>
              <a:rPr lang="en-US" dirty="0">
                <a:solidFill>
                  <a:schemeClr val="tx1"/>
                </a:solidFill>
              </a:rPr>
              <a:t> larvae have shorter siphons, </a:t>
            </a:r>
            <a:r>
              <a:rPr lang="en-US" i="1" dirty="0">
                <a:solidFill>
                  <a:schemeClr val="tx1"/>
                </a:solidFill>
              </a:rPr>
              <a:t>Culex</a:t>
            </a:r>
            <a:r>
              <a:rPr lang="en-US" dirty="0">
                <a:solidFill>
                  <a:schemeClr val="tx1"/>
                </a:solidFill>
              </a:rPr>
              <a:t> larvae tend to have have longer siphons</a:t>
            </a:r>
            <a:r>
              <a:rPr lang="en-US" dirty="0" smtClean="0">
                <a:solidFill>
                  <a:schemeClr val="tx1"/>
                </a:solidFill>
              </a:rPr>
              <a:t>. However, there are 3,500 species of mosquitoes, so you should consult a key for your area to be sure. </a:t>
            </a:r>
            <a:endParaRPr lang="en-US" dirty="0">
              <a:solidFill>
                <a:schemeClr val="tx1"/>
              </a:solidFill>
            </a:endParaRPr>
          </a:p>
          <a:p>
            <a:pPr marL="0" lvl="0" indent="0">
              <a:buNone/>
            </a:pPr>
            <a:r>
              <a:rPr lang="en-US" sz="800" b="1" dirty="0" smtClean="0">
                <a:solidFill>
                  <a:srgbClr val="000090"/>
                </a:solidFill>
              </a:rPr>
              <a:t/>
            </a:r>
            <a:br>
              <a:rPr lang="en-US" sz="800" b="1" dirty="0" smtClean="0">
                <a:solidFill>
                  <a:srgbClr val="000090"/>
                </a:solidFill>
              </a:rPr>
            </a:br>
            <a:r>
              <a:rPr lang="en-US" b="1" dirty="0" smtClean="0">
                <a:solidFill>
                  <a:srgbClr val="000090"/>
                </a:solidFill>
              </a:rPr>
              <a:t>What do adult </a:t>
            </a:r>
            <a:r>
              <a:rPr lang="en-US" b="1" dirty="0">
                <a:solidFill>
                  <a:srgbClr val="000090"/>
                </a:solidFill>
              </a:rPr>
              <a:t>mosquitoes feed on</a:t>
            </a:r>
            <a:r>
              <a:rPr lang="en-US" b="1" dirty="0" smtClean="0">
                <a:solidFill>
                  <a:srgbClr val="000090"/>
                </a:solidFill>
              </a:rPr>
              <a:t>?</a:t>
            </a:r>
            <a:br>
              <a:rPr lang="en-US" b="1" dirty="0" smtClean="0">
                <a:solidFill>
                  <a:srgbClr val="000090"/>
                </a:solidFill>
              </a:rPr>
            </a:br>
            <a:r>
              <a:rPr lang="en-US" dirty="0" smtClean="0">
                <a:solidFill>
                  <a:schemeClr val="tx1"/>
                </a:solidFill>
              </a:rPr>
              <a:t>Adult mosquitoes </a:t>
            </a:r>
            <a:r>
              <a:rPr lang="en-US" dirty="0">
                <a:solidFill>
                  <a:schemeClr val="tx1"/>
                </a:solidFill>
              </a:rPr>
              <a:t>feed on any sugar source, including flowers, fruit, nectar and other insects</a:t>
            </a:r>
            <a:r>
              <a:rPr lang="en-US" dirty="0" smtClean="0">
                <a:solidFill>
                  <a:schemeClr val="tx1"/>
                </a:solidFill>
              </a:rPr>
              <a:t>. Some mosquitoes are important pollinators, like bees!</a:t>
            </a:r>
            <a:endParaRPr lang="en-US" b="1" dirty="0">
              <a:solidFill>
                <a:srgbClr val="000090"/>
              </a:solidFill>
            </a:endParaRPr>
          </a:p>
          <a:p>
            <a:pPr marL="0" lvl="0" indent="0">
              <a:buNone/>
            </a:pPr>
            <a:r>
              <a:rPr lang="en-US" sz="800" b="1" dirty="0" smtClean="0">
                <a:solidFill>
                  <a:srgbClr val="000090"/>
                </a:solidFill>
              </a:rPr>
              <a:t/>
            </a:r>
            <a:br>
              <a:rPr lang="en-US" sz="800" b="1" dirty="0" smtClean="0">
                <a:solidFill>
                  <a:srgbClr val="000090"/>
                </a:solidFill>
              </a:rPr>
            </a:br>
            <a:r>
              <a:rPr lang="en-US" b="1" dirty="0" smtClean="0">
                <a:solidFill>
                  <a:srgbClr val="000090"/>
                </a:solidFill>
              </a:rPr>
              <a:t>At </a:t>
            </a:r>
            <a:r>
              <a:rPr lang="en-US" b="1" dirty="0">
                <a:solidFill>
                  <a:srgbClr val="000090"/>
                </a:solidFill>
              </a:rPr>
              <a:t>what </a:t>
            </a:r>
            <a:r>
              <a:rPr lang="en-US" b="1" dirty="0" smtClean="0">
                <a:solidFill>
                  <a:srgbClr val="000090"/>
                </a:solidFill>
              </a:rPr>
              <a:t>time </a:t>
            </a:r>
            <a:r>
              <a:rPr lang="en-US" b="1" dirty="0">
                <a:solidFill>
                  <a:srgbClr val="000090"/>
                </a:solidFill>
              </a:rPr>
              <a:t>of the year are greater percentages of mosquito larvae found</a:t>
            </a:r>
            <a:r>
              <a:rPr lang="en-US" b="1" dirty="0" smtClean="0">
                <a:solidFill>
                  <a:srgbClr val="000090"/>
                </a:solidFill>
              </a:rPr>
              <a:t>?</a:t>
            </a:r>
            <a:br>
              <a:rPr lang="en-US" b="1" dirty="0" smtClean="0">
                <a:solidFill>
                  <a:srgbClr val="000090"/>
                </a:solidFill>
              </a:rPr>
            </a:br>
            <a:r>
              <a:rPr lang="en-US" dirty="0" smtClean="0">
                <a:solidFill>
                  <a:schemeClr val="tx1"/>
                </a:solidFill>
              </a:rPr>
              <a:t>Most </a:t>
            </a:r>
            <a:r>
              <a:rPr lang="en-US" dirty="0">
                <a:solidFill>
                  <a:schemeClr val="tx1"/>
                </a:solidFill>
              </a:rPr>
              <a:t>often they are found in the rainy season or shortly after the end of the  rainy season.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2566381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41</a:t>
            </a:fld>
            <a:endParaRPr lang="en-US" dirty="0"/>
          </a:p>
        </p:txBody>
      </p:sp>
      <p:sp>
        <p:nvSpPr>
          <p:cNvPr id="2" name="Title 1"/>
          <p:cNvSpPr>
            <a:spLocks noGrp="1"/>
          </p:cNvSpPr>
          <p:nvPr>
            <p:ph type="title"/>
          </p:nvPr>
        </p:nvSpPr>
        <p:spPr>
          <a:xfrm>
            <a:off x="378007" y="854577"/>
            <a:ext cx="7886700" cy="970634"/>
          </a:xfrm>
        </p:spPr>
        <p:txBody>
          <a:bodyPr/>
          <a:lstStyle/>
          <a:p>
            <a:r>
              <a:rPr lang="en-US" b="1" dirty="0">
                <a:solidFill>
                  <a:srgbClr val="000090"/>
                </a:solidFill>
                <a:latin typeface="+mn-lt"/>
              </a:rPr>
              <a:t>Frequently Asked Questions (</a:t>
            </a:r>
            <a:r>
              <a:rPr lang="en-US" b="1" dirty="0" smtClean="0">
                <a:solidFill>
                  <a:srgbClr val="000090"/>
                </a:solidFill>
                <a:latin typeface="+mn-lt"/>
              </a:rPr>
              <a:t>FAQs-2)</a:t>
            </a:r>
            <a:endParaRPr lang="en-US" b="1" dirty="0">
              <a:solidFill>
                <a:srgbClr val="000090"/>
              </a:solidFill>
              <a:latin typeface="+mn-lt"/>
            </a:endParaRPr>
          </a:p>
        </p:txBody>
      </p:sp>
      <p:sp>
        <p:nvSpPr>
          <p:cNvPr id="3" name="Content Placeholder 2"/>
          <p:cNvSpPr>
            <a:spLocks noGrp="1"/>
          </p:cNvSpPr>
          <p:nvPr>
            <p:ph sz="half" idx="1"/>
          </p:nvPr>
        </p:nvSpPr>
        <p:spPr>
          <a:xfrm>
            <a:off x="378007" y="1704266"/>
            <a:ext cx="8239521" cy="4806157"/>
          </a:xfrm>
        </p:spPr>
        <p:txBody>
          <a:bodyPr>
            <a:normAutofit/>
          </a:bodyPr>
          <a:lstStyle/>
          <a:p>
            <a:pPr marL="0" lvl="0" indent="0">
              <a:buNone/>
            </a:pPr>
            <a:r>
              <a:rPr lang="en-US" b="1" dirty="0" smtClean="0">
                <a:solidFill>
                  <a:srgbClr val="000090"/>
                </a:solidFill>
              </a:rPr>
              <a:t>When should I use the GLOBE Observer App or the GLOBE Data Entry App to enter my data</a:t>
            </a:r>
            <a:r>
              <a:rPr lang="en-US" b="1" dirty="0" smtClean="0">
                <a:solidFill>
                  <a:srgbClr val="000090"/>
                </a:solidFill>
              </a:rPr>
              <a:t>?</a:t>
            </a:r>
          </a:p>
          <a:p>
            <a:pPr marL="0" lvl="0" indent="0">
              <a:buNone/>
            </a:pPr>
            <a:r>
              <a:rPr lang="en-US" dirty="0">
                <a:solidFill>
                  <a:schemeClr val="tx1"/>
                </a:solidFill>
              </a:rPr>
              <a:t/>
            </a:r>
            <a:br>
              <a:rPr lang="en-US" dirty="0">
                <a:solidFill>
                  <a:schemeClr val="tx1"/>
                </a:solidFill>
              </a:rPr>
            </a:br>
            <a:r>
              <a:rPr lang="en-US" dirty="0" smtClean="0">
                <a:solidFill>
                  <a:schemeClr val="tx1"/>
                </a:solidFill>
              </a:rPr>
              <a:t>If you are going to also conduct water quality measurements at the same time or return to the same study site periodically, you will want to follow the GLOBE Mosquito Larva Protocol and GLOBE Data Entry App. This will allow you to look at mosquito density and population change in conjunction with other environmental variables at your GLOBE Hydrosphere study site. </a:t>
            </a:r>
            <a:br>
              <a:rPr lang="en-US" dirty="0" smtClean="0">
                <a:solidFill>
                  <a:schemeClr val="tx1"/>
                </a:solidFill>
              </a:rPr>
            </a:br>
            <a:endParaRPr lang="en-US" sz="800" dirty="0" smtClean="0">
              <a:solidFill>
                <a:schemeClr val="tx1"/>
              </a:solidFill>
            </a:endParaRPr>
          </a:p>
          <a:p>
            <a:pPr marL="0" indent="0">
              <a:buNone/>
            </a:pPr>
            <a:r>
              <a:rPr lang="en-US" dirty="0" smtClean="0">
                <a:solidFill>
                  <a:schemeClr val="tx1"/>
                </a:solidFill>
              </a:rPr>
              <a:t>The </a:t>
            </a:r>
            <a:r>
              <a:rPr lang="en-US" dirty="0">
                <a:solidFill>
                  <a:schemeClr val="tx1"/>
                </a:solidFill>
              </a:rPr>
              <a:t>GLOBE Observer Mosquito Habitat Mapper is designed to support identification of breeding </a:t>
            </a:r>
            <a:r>
              <a:rPr lang="en-US" dirty="0" smtClean="0">
                <a:solidFill>
                  <a:schemeClr val="tx1"/>
                </a:solidFill>
              </a:rPr>
              <a:t>sites around your neighborhood and school, </a:t>
            </a:r>
            <a:r>
              <a:rPr lang="en-US" dirty="0">
                <a:solidFill>
                  <a:schemeClr val="tx1"/>
                </a:solidFill>
              </a:rPr>
              <a:t>especially those that are in containers. </a:t>
            </a:r>
            <a:r>
              <a:rPr lang="en-US" dirty="0" smtClean="0">
                <a:solidFill>
                  <a:schemeClr val="tx1"/>
                </a:solidFill>
              </a:rPr>
              <a:t>Where possible you will be removing </a:t>
            </a:r>
            <a:r>
              <a:rPr lang="en-US" dirty="0">
                <a:solidFill>
                  <a:schemeClr val="tx1"/>
                </a:solidFill>
              </a:rPr>
              <a:t>the </a:t>
            </a:r>
            <a:r>
              <a:rPr lang="en-US" dirty="0" smtClean="0">
                <a:solidFill>
                  <a:schemeClr val="tx1"/>
                </a:solidFill>
              </a:rPr>
              <a:t>opportunistic breeding </a:t>
            </a:r>
            <a:r>
              <a:rPr lang="en-US" dirty="0">
                <a:solidFill>
                  <a:schemeClr val="tx1"/>
                </a:solidFill>
              </a:rPr>
              <a:t>site from use by dumping the </a:t>
            </a:r>
            <a:r>
              <a:rPr lang="en-US" dirty="0" smtClean="0">
                <a:solidFill>
                  <a:schemeClr val="tx1"/>
                </a:solidFill>
              </a:rPr>
              <a:t>container and removing trash. This reduces risk of disease in communities.  For some sites, you may be returning to the site- such as a water storage container or drain- but these sites do not need to be identified as GLOBE Hydrosphere study sites. </a:t>
            </a:r>
            <a:endParaRPr lang="en-US" dirty="0">
              <a:solidFill>
                <a:schemeClr val="tx1"/>
              </a:solidFill>
            </a:endParaRPr>
          </a:p>
          <a:p>
            <a:pPr marL="0" lvl="0" indent="0" algn="just">
              <a:buNone/>
            </a:pPr>
            <a:endParaRPr lang="en-US" b="1" dirty="0">
              <a:solidFill>
                <a:srgbClr val="000090"/>
              </a:solidFill>
            </a:endParaRPr>
          </a:p>
          <a:p>
            <a:pPr marL="0" lvl="0" indent="0" algn="just">
              <a:buNone/>
            </a:pPr>
            <a:endParaRPr lang="en-US"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2764493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42</a:t>
            </a:fld>
            <a:endParaRPr lang="en-US" dirty="0"/>
          </a:p>
        </p:txBody>
      </p:sp>
      <p:sp>
        <p:nvSpPr>
          <p:cNvPr id="12" name="Title 1"/>
          <p:cNvSpPr>
            <a:spLocks noGrp="1"/>
          </p:cNvSpPr>
          <p:nvPr>
            <p:ph type="title"/>
          </p:nvPr>
        </p:nvSpPr>
        <p:spPr>
          <a:xfrm>
            <a:off x="551904" y="737226"/>
            <a:ext cx="8229600" cy="957262"/>
          </a:xfrm>
        </p:spPr>
        <p:txBody>
          <a:bodyPr>
            <a:normAutofit/>
          </a:bodyPr>
          <a:lstStyle/>
          <a:p>
            <a:r>
              <a:rPr lang="en-US" sz="2800" b="1" dirty="0" smtClean="0"/>
              <a:t>Acknowledgements</a:t>
            </a:r>
            <a:endParaRPr lang="en-US" sz="2800" b="1" dirty="0"/>
          </a:p>
        </p:txBody>
      </p:sp>
      <p:sp>
        <p:nvSpPr>
          <p:cNvPr id="13" name="Content Placeholder 2"/>
          <p:cNvSpPr txBox="1">
            <a:spLocks/>
          </p:cNvSpPr>
          <p:nvPr/>
        </p:nvSpPr>
        <p:spPr>
          <a:xfrm>
            <a:off x="323331" y="1549859"/>
            <a:ext cx="8497338" cy="4989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The </a:t>
            </a:r>
            <a:r>
              <a:rPr lang="en-US" sz="1600" b="1" dirty="0" smtClean="0">
                <a:solidFill>
                  <a:srgbClr val="002060"/>
                </a:solidFill>
              </a:rPr>
              <a:t>GLOBE Observer Mosquito Habitat Mapper </a:t>
            </a:r>
            <a:r>
              <a:rPr lang="en-US" sz="1600" dirty="0" smtClean="0"/>
              <a:t>is a NASA-sponsored project that is the result of the combined efforts of an extended team that includes the Institute for Global Environmental Strategies (IGES); NASA Goddard Space Flight Center, Langley Research Center, and Jet Propulsion Laboratory; Space Science Applications, Inc. (SSAI); the GLOBE Implementation Office (GIO),  GLOBE DIS and Brooklyn College. </a:t>
            </a:r>
          </a:p>
          <a:p>
            <a:pPr marL="0" indent="0">
              <a:buFont typeface="Arial" panose="020B0604020202020204" pitchFamily="34" charset="0"/>
              <a:buNone/>
            </a:pPr>
            <a:r>
              <a:rPr lang="en-US" sz="1600" dirty="0" smtClean="0"/>
              <a:t>The </a:t>
            </a:r>
            <a:r>
              <a:rPr lang="en-US" sz="1600" b="1" dirty="0" smtClean="0">
                <a:solidFill>
                  <a:srgbClr val="002060"/>
                </a:solidFill>
              </a:rPr>
              <a:t>Mosquito Challenge Community Campaign (MCCC) </a:t>
            </a:r>
            <a:r>
              <a:rPr lang="en-US" sz="1600" dirty="0" smtClean="0"/>
              <a:t>is focused on demonstrating the usefulness of citizen science data collected using the GO Mosquito Habitat Mapper for combating Zika in Brazil and Peru. MCCC is led by IGES in partnership with the University Corporation for Atmospheric Research (UCAR), and leverages the NASA App, and the  GLOBE Program networks of scientists, teachers, students, and citizen scientists. The MCCC project is made possible through the generous support of the Combating Zika and Future Threats Grand Challenge through the United States Agency for International Development (USAID). </a:t>
            </a:r>
          </a:p>
          <a:p>
            <a:pPr marL="0" indent="0">
              <a:buFont typeface="Arial" panose="020B0604020202020204" pitchFamily="34" charset="0"/>
              <a:buNone/>
            </a:pPr>
            <a:r>
              <a:rPr lang="en-US" sz="1600" dirty="0" smtClean="0"/>
              <a:t>This presentation was prepared by the Institute for Global Environmental Strategies (IGES) and does not necessarily reflect the views of the NASA or USAID. </a:t>
            </a:r>
            <a:endParaRPr lang="en-US" sz="1600" dirty="0" smtClean="0"/>
          </a:p>
          <a:p>
            <a:pPr marL="0" indent="0">
              <a:buFont typeface="Arial" panose="020B0604020202020204" pitchFamily="34" charset="0"/>
              <a:buNone/>
            </a:pPr>
            <a:r>
              <a:rPr lang="en-US" sz="1600" dirty="0" smtClean="0"/>
              <a:t>Educators: If you modify these slides for your own use, please retain this last slide and put your name and contact information below, thank you! </a:t>
            </a:r>
            <a:endParaRPr lang="en-US" sz="1600" dirty="0" smtClean="0"/>
          </a:p>
          <a:p>
            <a:pPr marL="0" indent="0">
              <a:buNone/>
            </a:pPr>
            <a:r>
              <a:rPr lang="en-US" sz="1600" dirty="0" smtClean="0"/>
              <a:t>For more information, contact the MCCC PI,  Dr. Russanne Low, IGES, </a:t>
            </a:r>
            <a:r>
              <a:rPr lang="en-US" sz="1600" b="1" dirty="0" smtClean="0">
                <a:solidFill>
                  <a:schemeClr val="tx2"/>
                </a:solidFill>
                <a:hlinkClick r:id=""/>
              </a:rPr>
              <a:t>rusty_low@strategies.org</a:t>
            </a:r>
            <a:r>
              <a:rPr lang="en-US" sz="1600" b="1" dirty="0">
                <a:solidFill>
                  <a:schemeClr val="tx2"/>
                </a:solidFill>
                <a:hlinkClick r:id=""/>
              </a:rPr>
              <a:t>. www.globe.gov</a:t>
            </a:r>
            <a:endParaRPr lang="en-US" sz="1600" b="1" dirty="0">
              <a:solidFill>
                <a:schemeClr val="tx2"/>
              </a:solidFill>
            </a:endParaRPr>
          </a:p>
          <a:p>
            <a:pPr marL="0" indent="0">
              <a:buFont typeface="Arial" panose="020B0604020202020204" pitchFamily="34" charset="0"/>
              <a:buNone/>
            </a:pPr>
            <a:endParaRPr lang="en-US" sz="1600" b="1" u="sng" dirty="0" smtClean="0">
              <a:hlinkClick r:id=""/>
            </a:endParaRPr>
          </a:p>
          <a:p>
            <a:pPr marL="0" indent="0">
              <a:buFont typeface="Arial" panose="020B0604020202020204" pitchFamily="34" charset="0"/>
              <a:buNone/>
            </a:pPr>
            <a:endParaRPr lang="en-US" sz="1600" b="1" dirty="0" smtClean="0">
              <a:solidFill>
                <a:schemeClr val="tx2"/>
              </a:solidFill>
              <a:hlinkClick r:id=""/>
            </a:endParaRPr>
          </a:p>
          <a:p>
            <a:pPr marL="0" indent="0" algn="ctr">
              <a:buFont typeface="Arial" panose="020B0604020202020204" pitchFamily="34" charset="0"/>
              <a:buNone/>
            </a:pPr>
            <a:endParaRPr lang="en-US" sz="1600" b="1" dirty="0" smtClean="0">
              <a:solidFill>
                <a:schemeClr val="tx2"/>
              </a:solidFill>
            </a:endParaRPr>
          </a:p>
          <a:p>
            <a:pPr marL="0" indent="0">
              <a:buFont typeface="Arial" panose="020B0604020202020204" pitchFamily="34" charset="0"/>
              <a:buNone/>
            </a:pPr>
            <a:endParaRPr lang="en-US" sz="1400" b="1" dirty="0">
              <a:solidFill>
                <a:schemeClr val="tx2"/>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9" name="Picture 8" descr="Screen Shot 2017-03-12 at 6.02.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597" y="6075786"/>
            <a:ext cx="2264974" cy="577103"/>
          </a:xfrm>
          <a:prstGeom prst="rect">
            <a:avLst/>
          </a:prstGeom>
        </p:spPr>
      </p:pic>
      <p:pic>
        <p:nvPicPr>
          <p:cNvPr id="11" name="Picture 10" descr="GLOBElogo_color-arc(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481" y="6065066"/>
            <a:ext cx="849640" cy="634813"/>
          </a:xfrm>
          <a:prstGeom prst="rect">
            <a:avLst/>
          </a:prstGeom>
        </p:spPr>
      </p:pic>
      <p:pic>
        <p:nvPicPr>
          <p:cNvPr id="17" name="Picture 16"/>
          <p:cNvPicPr>
            <a:picLocks noChangeAspect="1"/>
          </p:cNvPicPr>
          <p:nvPr/>
        </p:nvPicPr>
        <p:blipFill>
          <a:blip r:embed="rId5"/>
          <a:stretch>
            <a:fillRect/>
          </a:stretch>
        </p:blipFill>
        <p:spPr>
          <a:xfrm>
            <a:off x="2193983" y="6122776"/>
            <a:ext cx="1058022" cy="577103"/>
          </a:xfrm>
          <a:prstGeom prst="rect">
            <a:avLst/>
          </a:prstGeom>
        </p:spPr>
      </p:pic>
    </p:spTree>
    <p:extLst>
      <p:ext uri="{BB962C8B-B14F-4D97-AF65-F5344CB8AC3E}">
        <p14:creationId xmlns:p14="http://schemas.microsoft.com/office/powerpoint/2010/main" val="341668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8408D40-E840-B649-8C1F-148E738ADDFC}" type="slidenum">
              <a:rPr lang="en-US" smtClean="0"/>
              <a:t>4</a:t>
            </a:fld>
            <a:endParaRPr lang="en-US" dirty="0"/>
          </a:p>
        </p:txBody>
      </p:sp>
      <p:sp>
        <p:nvSpPr>
          <p:cNvPr id="7" name="Subtitle 4"/>
          <p:cNvSpPr txBox="1">
            <a:spLocks/>
          </p:cNvSpPr>
          <p:nvPr/>
        </p:nvSpPr>
        <p:spPr>
          <a:xfrm>
            <a:off x="340678" y="1232729"/>
            <a:ext cx="8751492" cy="337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solidFill>
                  <a:srgbClr val="0070C0"/>
                </a:solidFill>
              </a:rPr>
              <a:t>GLOBE Observer is part of The GLOBE Program. </a:t>
            </a:r>
            <a:r>
              <a:rPr lang="en-US" sz="2400" b="1" dirty="0" smtClean="0">
                <a:solidFill>
                  <a:schemeClr val="tx1"/>
                </a:solidFill>
              </a:rPr>
              <a:t>Data collected by citizen scientists through GLOBE Observer encourages student research, strengthens science education, and supports the work of scientists. </a:t>
            </a:r>
          </a:p>
          <a:p>
            <a:endParaRPr lang="en-US" dirty="0">
              <a:solidFill>
                <a:schemeClr val="tx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98" y="2628900"/>
            <a:ext cx="8164752" cy="4229100"/>
          </a:xfrm>
          <a:prstGeom prst="rect">
            <a:avLst/>
          </a:prstGeom>
        </p:spPr>
      </p:pic>
    </p:spTree>
    <p:extLst>
      <p:ext uri="{BB962C8B-B14F-4D97-AF65-F5344CB8AC3E}">
        <p14:creationId xmlns:p14="http://schemas.microsoft.com/office/powerpoint/2010/main" val="732422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8408D40-E840-B649-8C1F-148E738ADDFC}" type="slidenum">
              <a:rPr lang="en-US" smtClean="0"/>
              <a:t>5</a:t>
            </a:fld>
            <a:endParaRPr lang="en-US" dirty="0"/>
          </a:p>
        </p:txBody>
      </p:sp>
      <p:sp>
        <p:nvSpPr>
          <p:cNvPr id="9" name="Subtitle 4"/>
          <p:cNvSpPr txBox="1">
            <a:spLocks/>
          </p:cNvSpPr>
          <p:nvPr/>
        </p:nvSpPr>
        <p:spPr>
          <a:xfrm>
            <a:off x="405636" y="1036082"/>
            <a:ext cx="8440856" cy="44255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smtClean="0">
                <a:solidFill>
                  <a:schemeClr val="tx1"/>
                </a:solidFill>
              </a:rPr>
              <a:t>The goals of the MHM app are to </a:t>
            </a:r>
            <a:r>
              <a:rPr lang="en-US" sz="2800" b="1" dirty="0" smtClean="0">
                <a:solidFill>
                  <a:srgbClr val="0070C0"/>
                </a:solidFill>
              </a:rPr>
              <a:t>SEE</a:t>
            </a:r>
            <a:r>
              <a:rPr lang="en-US" sz="2800" b="1" dirty="0" smtClean="0">
                <a:solidFill>
                  <a:schemeClr val="tx1"/>
                </a:solidFill>
              </a:rPr>
              <a:t> increased mosquito awareness and decreased mosquito-borne disease risk through:</a:t>
            </a:r>
          </a:p>
          <a:p>
            <a:pPr marL="342900" indent="-342900">
              <a:buFont typeface="Arial" charset="0"/>
              <a:buChar char="•"/>
            </a:pPr>
            <a:r>
              <a:rPr lang="en-US" sz="3600" b="1" dirty="0" smtClean="0">
                <a:solidFill>
                  <a:srgbClr val="0070C0"/>
                </a:solidFill>
              </a:rPr>
              <a:t>S</a:t>
            </a:r>
            <a:r>
              <a:rPr lang="en-US" sz="2800" b="1" dirty="0" smtClean="0">
                <a:solidFill>
                  <a:schemeClr val="tx1"/>
                </a:solidFill>
              </a:rPr>
              <a:t>cientific data collection and analysis</a:t>
            </a:r>
            <a:r>
              <a:rPr lang="en-US" sz="2800" dirty="0" smtClean="0">
                <a:solidFill>
                  <a:schemeClr val="tx1"/>
                </a:solidFill>
              </a:rPr>
              <a:t>: Identifying locations of mosquito taxa of interest to participants, communities, public health authorities</a:t>
            </a:r>
          </a:p>
          <a:p>
            <a:pPr marL="342900" indent="-342900">
              <a:buFont typeface="Arial" charset="0"/>
              <a:buChar char="•"/>
            </a:pPr>
            <a:r>
              <a:rPr lang="en-US" sz="3600" b="1" dirty="0" smtClean="0">
                <a:solidFill>
                  <a:srgbClr val="0070C0"/>
                </a:solidFill>
              </a:rPr>
              <a:t>E</a:t>
            </a:r>
            <a:r>
              <a:rPr lang="en-US" sz="2800" b="1" dirty="0" smtClean="0">
                <a:solidFill>
                  <a:schemeClr val="tx1"/>
                </a:solidFill>
              </a:rPr>
              <a:t>mpowerment</a:t>
            </a:r>
            <a:r>
              <a:rPr lang="en-US" sz="2800" dirty="0" smtClean="0">
                <a:solidFill>
                  <a:schemeClr val="tx1"/>
                </a:solidFill>
              </a:rPr>
              <a:t>:  Actively reducing mosquito risk- by dumping containers and monitoring environment</a:t>
            </a:r>
          </a:p>
          <a:p>
            <a:pPr marL="342900" indent="-342900">
              <a:buFont typeface="Arial" charset="0"/>
              <a:buChar char="•"/>
            </a:pPr>
            <a:r>
              <a:rPr lang="en-US" sz="3600" b="1" dirty="0" smtClean="0">
                <a:solidFill>
                  <a:srgbClr val="0070C0"/>
                </a:solidFill>
              </a:rPr>
              <a:t>E</a:t>
            </a:r>
            <a:r>
              <a:rPr lang="en-US" sz="2800" b="1" dirty="0" smtClean="0">
                <a:solidFill>
                  <a:schemeClr val="tx1"/>
                </a:solidFill>
              </a:rPr>
              <a:t>ducation: </a:t>
            </a:r>
            <a:r>
              <a:rPr lang="en-US" sz="2800" dirty="0">
                <a:solidFill>
                  <a:schemeClr val="tx1"/>
                </a:solidFill>
              </a:rPr>
              <a:t>L</a:t>
            </a:r>
            <a:r>
              <a:rPr lang="en-US" sz="2800" dirty="0" smtClean="0">
                <a:solidFill>
                  <a:schemeClr val="tx1"/>
                </a:solidFill>
              </a:rPr>
              <a:t>earning opportunistic breeding habits used by </a:t>
            </a:r>
            <a:r>
              <a:rPr lang="en-US" sz="2800" i="1" dirty="0" smtClean="0">
                <a:solidFill>
                  <a:schemeClr val="tx1"/>
                </a:solidFill>
              </a:rPr>
              <a:t>Aedes aegypti/albopictus</a:t>
            </a:r>
            <a:r>
              <a:rPr lang="en-US" sz="2800" dirty="0" smtClean="0">
                <a:solidFill>
                  <a:schemeClr val="tx1"/>
                </a:solidFill>
              </a:rPr>
              <a:t> in human built environments and about vector borne disease risk communities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003146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50" y="1360089"/>
            <a:ext cx="8461070" cy="1325563"/>
          </a:xfrm>
        </p:spPr>
        <p:txBody>
          <a:bodyPr>
            <a:noAutofit/>
          </a:bodyPr>
          <a:lstStyle/>
          <a:p>
            <a:r>
              <a:rPr lang="en-US" sz="2800" dirty="0" smtClean="0">
                <a:latin typeface="+mn-lt"/>
              </a:rPr>
              <a:t>Our investigation focuses on mosquito larvae</a:t>
            </a:r>
            <a:r>
              <a:rPr lang="en-US" sz="2800" dirty="0">
                <a:latin typeface="+mn-lt"/>
              </a:rPr>
              <a:t>-</a:t>
            </a:r>
            <a:r>
              <a:rPr lang="en-US" sz="2800" dirty="0" smtClean="0">
                <a:latin typeface="+mn-lt"/>
              </a:rPr>
              <a:t> an immature developmental stage that lives in water, doesn’t bite and doesn’t pose a health hazard to </a:t>
            </a:r>
            <a:r>
              <a:rPr lang="en-US" sz="2800" dirty="0" smtClean="0">
                <a:latin typeface="+mn-lt"/>
              </a:rPr>
              <a:t>humans!</a:t>
            </a:r>
            <a:endParaRPr lang="en-US" sz="2800" dirty="0">
              <a:latin typeface="+mn-lt"/>
            </a:endParaRPr>
          </a:p>
        </p:txBody>
      </p:sp>
      <p:sp>
        <p:nvSpPr>
          <p:cNvPr id="5" name="Slide Number Placeholder 4"/>
          <p:cNvSpPr>
            <a:spLocks noGrp="1"/>
          </p:cNvSpPr>
          <p:nvPr>
            <p:ph type="sldNum" sz="quarter" idx="12"/>
          </p:nvPr>
        </p:nvSpPr>
        <p:spPr/>
        <p:txBody>
          <a:bodyPr/>
          <a:lstStyle/>
          <a:p>
            <a:fld id="{18408D40-E840-B649-8C1F-148E738ADDFC}" type="slidenum">
              <a:rPr lang="en-US" smtClean="0"/>
              <a:t>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566" y="2918988"/>
            <a:ext cx="6110868" cy="3437363"/>
          </a:xfrm>
          <a:prstGeom prst="rect">
            <a:avLst/>
          </a:prstGeom>
        </p:spPr>
      </p:pic>
    </p:spTree>
    <p:extLst>
      <p:ext uri="{BB962C8B-B14F-4D97-AF65-F5344CB8AC3E}">
        <p14:creationId xmlns:p14="http://schemas.microsoft.com/office/powerpoint/2010/main" val="432975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8408D40-E840-B649-8C1F-148E738ADDFC}" type="slidenum">
              <a:rPr lang="en-US" smtClean="0"/>
              <a:t>7</a:t>
            </a:fld>
            <a:endParaRPr lang="en-US" dirty="0"/>
          </a:p>
        </p:txBody>
      </p:sp>
      <p:sp>
        <p:nvSpPr>
          <p:cNvPr id="6" name="TextBox 5"/>
          <p:cNvSpPr txBox="1"/>
          <p:nvPr/>
        </p:nvSpPr>
        <p:spPr>
          <a:xfrm>
            <a:off x="746624" y="5673351"/>
            <a:ext cx="8471762" cy="461665"/>
          </a:xfrm>
          <a:prstGeom prst="rect">
            <a:avLst/>
          </a:prstGeom>
          <a:noFill/>
        </p:spPr>
        <p:txBody>
          <a:bodyPr wrap="square" rtlCol="0">
            <a:spAutoFit/>
          </a:bodyPr>
          <a:lstStyle/>
          <a:p>
            <a:r>
              <a:rPr lang="en-US" sz="2400" b="1" dirty="0" smtClean="0">
                <a:solidFill>
                  <a:schemeClr val="tx2"/>
                </a:solidFill>
              </a:rPr>
              <a:t>  Locate              Sample/Count         Identify          Decommission</a:t>
            </a:r>
            <a:endParaRPr lang="en-US" sz="2400" b="1" dirty="0">
              <a:solidFill>
                <a:schemeClr val="tx2"/>
              </a:solidFill>
            </a:endParaRPr>
          </a:p>
        </p:txBody>
      </p:sp>
      <p:cxnSp>
        <p:nvCxnSpPr>
          <p:cNvPr id="11" name="Straight Arrow Connector 10"/>
          <p:cNvCxnSpPr/>
          <p:nvPr/>
        </p:nvCxnSpPr>
        <p:spPr>
          <a:xfrm>
            <a:off x="4605737" y="5947356"/>
            <a:ext cx="438150" cy="0"/>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399005" y="5947356"/>
            <a:ext cx="438150" cy="0"/>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856142" y="5947356"/>
            <a:ext cx="743161" cy="0"/>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8708" y="5934814"/>
            <a:ext cx="7315200" cy="584775"/>
          </a:xfrm>
          <a:prstGeom prst="rect">
            <a:avLst/>
          </a:prstGeom>
          <a:noFill/>
        </p:spPr>
        <p:txBody>
          <a:bodyPr wrap="square" rtlCol="0">
            <a:spAutoFit/>
          </a:bodyPr>
          <a:lstStyle/>
          <a:p>
            <a:r>
              <a:rPr lang="en-US" sz="3200" b="1" dirty="0" smtClean="0">
                <a:solidFill>
                  <a:schemeClr val="tx2"/>
                </a:solidFill>
              </a:rPr>
              <a:t>  1                     2                     3                   4 </a:t>
            </a:r>
            <a:endParaRPr lang="en-US" sz="3200" b="1" dirty="0">
              <a:solidFill>
                <a:schemeClr val="tx2"/>
              </a:solidFill>
            </a:endParaRPr>
          </a:p>
        </p:txBody>
      </p:sp>
      <p:sp>
        <p:nvSpPr>
          <p:cNvPr id="2" name="TextBox 1"/>
          <p:cNvSpPr txBox="1"/>
          <p:nvPr/>
        </p:nvSpPr>
        <p:spPr>
          <a:xfrm>
            <a:off x="393963" y="1038150"/>
            <a:ext cx="8049945" cy="954107"/>
          </a:xfrm>
          <a:prstGeom prst="rect">
            <a:avLst/>
          </a:prstGeom>
          <a:noFill/>
        </p:spPr>
        <p:txBody>
          <a:bodyPr wrap="square" rtlCol="0">
            <a:spAutoFit/>
          </a:bodyPr>
          <a:lstStyle/>
          <a:p>
            <a:r>
              <a:rPr lang="en-US" sz="2800" dirty="0" smtClean="0"/>
              <a:t>The Mosquito Habitat Mapper supports you through </a:t>
            </a:r>
            <a:r>
              <a:rPr lang="en-US" sz="2800" b="1" dirty="0" smtClean="0"/>
              <a:t>4 data collection steps:</a:t>
            </a:r>
            <a:endParaRPr lang="en-US" sz="2800" b="1"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386" y="2031383"/>
            <a:ext cx="1764149" cy="3623374"/>
          </a:xfrm>
          <a:prstGeom prst="rect">
            <a:avLst/>
          </a:prstGeom>
          <a:ln>
            <a:solidFill>
              <a:schemeClr val="accent1"/>
            </a:solid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83" y="2047136"/>
            <a:ext cx="1934510" cy="3623374"/>
          </a:xfrm>
          <a:prstGeom prst="rect">
            <a:avLst/>
          </a:prstGeom>
          <a:ln>
            <a:solidFill>
              <a:schemeClr val="accent1"/>
            </a:solidFill>
          </a:ln>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5442" y="2047137"/>
            <a:ext cx="1870295" cy="3623373"/>
          </a:xfrm>
          <a:prstGeom prst="rect">
            <a:avLst/>
          </a:prstGeom>
          <a:ln>
            <a:solidFill>
              <a:schemeClr val="accent1"/>
            </a:solidFill>
          </a:ln>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6798" y="2047137"/>
            <a:ext cx="1833430" cy="3623374"/>
          </a:xfrm>
          <a:prstGeom prst="rect">
            <a:avLst/>
          </a:prstGeom>
          <a:ln>
            <a:solidFill>
              <a:schemeClr val="accent1"/>
            </a:solidFill>
          </a:ln>
        </p:spPr>
      </p:pic>
    </p:spTree>
    <p:extLst>
      <p:ext uri="{BB962C8B-B14F-4D97-AF65-F5344CB8AC3E}">
        <p14:creationId xmlns:p14="http://schemas.microsoft.com/office/powerpoint/2010/main" val="52333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767" y="802717"/>
            <a:ext cx="7886700" cy="1325563"/>
          </a:xfrm>
        </p:spPr>
        <p:txBody>
          <a:bodyPr>
            <a:normAutofit/>
          </a:bodyPr>
          <a:lstStyle/>
          <a:p>
            <a:r>
              <a:rPr lang="en-US" b="1" dirty="0" smtClean="0">
                <a:latin typeface="+mn-lt"/>
              </a:rPr>
              <a:t>Equipment </a:t>
            </a:r>
            <a:r>
              <a:rPr lang="en-US" b="1" dirty="0" smtClean="0">
                <a:latin typeface="+mn-lt"/>
              </a:rPr>
              <a:t>Needed for habitat mapping </a:t>
            </a:r>
            <a:r>
              <a:rPr lang="en-US" b="1" smtClean="0">
                <a:latin typeface="+mn-lt"/>
              </a:rPr>
              <a:t>and sampling:</a:t>
            </a:r>
            <a:endParaRPr lang="en-US" b="1" dirty="0">
              <a:latin typeface="+mn-lt"/>
            </a:endParaRPr>
          </a:p>
        </p:txBody>
      </p:sp>
      <p:sp>
        <p:nvSpPr>
          <p:cNvPr id="3" name="Content Placeholder 2"/>
          <p:cNvSpPr>
            <a:spLocks noGrp="1"/>
          </p:cNvSpPr>
          <p:nvPr>
            <p:ph sz="half" idx="1"/>
          </p:nvPr>
        </p:nvSpPr>
        <p:spPr>
          <a:xfrm>
            <a:off x="311562" y="2114311"/>
            <a:ext cx="5066795" cy="4577499"/>
          </a:xfrm>
        </p:spPr>
        <p:txBody>
          <a:bodyPr>
            <a:normAutofit fontScale="92500" lnSpcReduction="20000"/>
          </a:bodyPr>
          <a:lstStyle/>
          <a:p>
            <a:pPr>
              <a:spcBef>
                <a:spcPts val="0"/>
              </a:spcBef>
              <a:spcAft>
                <a:spcPts val="1800"/>
              </a:spcAft>
            </a:pPr>
            <a:r>
              <a:rPr lang="en-US" sz="2400" b="1" dirty="0" smtClean="0"/>
              <a:t>GO Mosquito Habitat Mapper on a mobile device</a:t>
            </a:r>
            <a:r>
              <a:rPr lang="en-US" sz="2400" b="1" dirty="0"/>
              <a:t> </a:t>
            </a:r>
            <a:r>
              <a:rPr lang="en-US" sz="2400" b="1" dirty="0" smtClean="0"/>
              <a:t>(e.g., phone or tablet)</a:t>
            </a:r>
            <a:r>
              <a:rPr lang="en-US" sz="2400" b="1" dirty="0"/>
              <a:t> </a:t>
            </a:r>
            <a:r>
              <a:rPr lang="en-US" sz="2400" dirty="0" smtClean="0"/>
              <a:t>for </a:t>
            </a:r>
            <a:r>
              <a:rPr lang="en-US" sz="2400" dirty="0"/>
              <a:t>recording and submitting </a:t>
            </a:r>
            <a:r>
              <a:rPr lang="en-US" sz="2400" dirty="0" smtClean="0"/>
              <a:t>data.</a:t>
            </a:r>
          </a:p>
          <a:p>
            <a:pPr>
              <a:spcBef>
                <a:spcPts val="0"/>
              </a:spcBef>
              <a:spcAft>
                <a:spcPts val="1800"/>
              </a:spcAft>
            </a:pPr>
            <a:endParaRPr lang="en-US" sz="2400" dirty="0" smtClean="0"/>
          </a:p>
          <a:p>
            <a:pPr>
              <a:spcBef>
                <a:spcPts val="0"/>
              </a:spcBef>
              <a:spcAft>
                <a:spcPts val="1800"/>
              </a:spcAft>
            </a:pPr>
            <a:r>
              <a:rPr lang="en-US" sz="2400" b="1" dirty="0" smtClean="0"/>
              <a:t>Mosquito dipper, ladle, cup or bulb syringe (or a net, bucket, and wash bottle)</a:t>
            </a:r>
            <a:r>
              <a:rPr lang="en-US" sz="2400" b="1" dirty="0"/>
              <a:t> </a:t>
            </a:r>
            <a:r>
              <a:rPr lang="en-US" sz="2400" dirty="0" smtClean="0"/>
              <a:t>for sampling. (Contact your local mosquito control authority for any recommendations)</a:t>
            </a:r>
          </a:p>
          <a:p>
            <a:pPr>
              <a:spcBef>
                <a:spcPts val="0"/>
              </a:spcBef>
              <a:spcAft>
                <a:spcPts val="1800"/>
              </a:spcAft>
            </a:pPr>
            <a:endParaRPr lang="en-US" sz="2400" dirty="0"/>
          </a:p>
          <a:p>
            <a:pPr>
              <a:spcBef>
                <a:spcPts val="0"/>
              </a:spcBef>
              <a:spcAft>
                <a:spcPts val="1800"/>
              </a:spcAft>
            </a:pPr>
            <a:r>
              <a:rPr lang="en-US" sz="2400" b="1" dirty="0" smtClean="0"/>
              <a:t>Plastic bag and marker</a:t>
            </a:r>
            <a:r>
              <a:rPr lang="en-US" sz="2400" dirty="0" smtClean="0"/>
              <a:t> </a:t>
            </a:r>
            <a:r>
              <a:rPr lang="en-US" sz="2400" dirty="0"/>
              <a:t>f</a:t>
            </a:r>
            <a:r>
              <a:rPr lang="en-US" sz="2400" dirty="0" smtClean="0"/>
              <a:t>or </a:t>
            </a:r>
            <a:r>
              <a:rPr lang="en-US" sz="2400" dirty="0"/>
              <a:t>saving or transporting water samples with </a:t>
            </a:r>
            <a:r>
              <a:rPr lang="en-US" sz="2400" dirty="0" smtClean="0"/>
              <a:t>larvae and labeling the bag.</a:t>
            </a:r>
            <a:r>
              <a:rPr lang="en-US" sz="2400" dirty="0"/>
              <a:t/>
            </a:r>
            <a:br>
              <a:rPr lang="en-US" sz="2400" dirty="0"/>
            </a:br>
            <a:endParaRPr lang="en-US" sz="2400"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8</a:t>
            </a:fld>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607" y="4734145"/>
            <a:ext cx="1615876" cy="148753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98980" flipH="1">
            <a:off x="7055316" y="1487964"/>
            <a:ext cx="426291" cy="1977048"/>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5811" y="1722804"/>
            <a:ext cx="1419159" cy="270981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18328">
            <a:off x="6043131" y="6033030"/>
            <a:ext cx="1647180" cy="206464"/>
          </a:xfrm>
          <a:prstGeom prst="rect">
            <a:avLst/>
          </a:prstGeom>
        </p:spPr>
      </p:pic>
      <p:pic>
        <p:nvPicPr>
          <p:cNvPr id="4" name="Picture 3" descr="Screen Shot 2017-07-14 at 8.46.22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8357" y="2478381"/>
            <a:ext cx="1461977" cy="2286000"/>
          </a:xfrm>
          <a:prstGeom prst="rect">
            <a:avLst/>
          </a:prstGeom>
        </p:spPr>
      </p:pic>
    </p:spTree>
    <p:extLst>
      <p:ext uri="{BB962C8B-B14F-4D97-AF65-F5344CB8AC3E}">
        <p14:creationId xmlns:p14="http://schemas.microsoft.com/office/powerpoint/2010/main" val="17076234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17526</TotalTime>
  <Words>2248</Words>
  <Application>Microsoft Macintosh PowerPoint</Application>
  <PresentationFormat>On-screen Show (4:3)</PresentationFormat>
  <Paragraphs>279</Paragraphs>
  <Slides>43</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Calibri</vt:lpstr>
      <vt:lpstr>Calibri Light</vt:lpstr>
      <vt:lpstr>Cordia New</vt:lpstr>
      <vt:lpstr>Franklin Gothic Demi</vt:lpstr>
      <vt:lpstr>ＭＳ 明朝</vt:lpstr>
      <vt:lpstr>Times New Roman</vt:lpstr>
      <vt:lpstr>Wingdings</vt:lpstr>
      <vt:lpstr>Zapf Dingbats</vt:lpstr>
      <vt:lpstr>Arial</vt:lpstr>
      <vt:lpstr>Office Theme</vt:lpstr>
      <vt:lpstr> Tutorial    Mosquito Habitat Mapper</vt:lpstr>
      <vt:lpstr>Overview</vt:lpstr>
      <vt:lpstr>Overview</vt:lpstr>
      <vt:lpstr>PowerPoint Presentation</vt:lpstr>
      <vt:lpstr>PowerPoint Presentation</vt:lpstr>
      <vt:lpstr>PowerPoint Presentation</vt:lpstr>
      <vt:lpstr>Our investigation focuses on mosquito larvae- an immature developmental stage that lives in water, doesn’t bite and doesn’t pose a health hazard to humans!</vt:lpstr>
      <vt:lpstr>PowerPoint Presentation</vt:lpstr>
      <vt:lpstr>Equipment Needed for habitat mapping and sampling:</vt:lpstr>
      <vt:lpstr>Equipment needed for Identification</vt:lpstr>
      <vt:lpstr>Citizen Scientist Safety Note: most mosquitoes do not transmit pathogens to humans or cause disease. </vt:lpstr>
      <vt:lpstr>Data Collection using the GO  Mosquito Habitat Mapper</vt:lpstr>
      <vt:lpstr> Step 1. Locate Breeding Sites</vt:lpstr>
      <vt:lpstr>Locate sources</vt:lpstr>
      <vt:lpstr> Step 2: Sample and Count</vt:lpstr>
      <vt:lpstr>Importance of taking multiple dips</vt:lpstr>
      <vt:lpstr>Sampling Method 1: Bulb Syringe </vt:lpstr>
      <vt:lpstr>Sampling Method 2: Dipper </vt:lpstr>
      <vt:lpstr>Sampling Method 3: Net sample from large container</vt:lpstr>
      <vt:lpstr>Sampling Method 4. Net sample from small container</vt:lpstr>
      <vt:lpstr> Handling Samples</vt:lpstr>
      <vt:lpstr>Step 2: Sample and Count</vt:lpstr>
      <vt:lpstr>(Answer)</vt:lpstr>
      <vt:lpstr>PowerPoint Presentation</vt:lpstr>
      <vt:lpstr>PowerPoint Presentation</vt:lpstr>
      <vt:lpstr>PowerPoint Presentation</vt:lpstr>
      <vt:lpstr>Step 3. Photograph and Identify-1</vt:lpstr>
      <vt:lpstr>Photograph and Identify-2</vt:lpstr>
      <vt:lpstr>Photograph and Identify-3</vt:lpstr>
      <vt:lpstr>Photograph and Identify-4</vt:lpstr>
      <vt:lpstr>Photograph and Identify-5</vt:lpstr>
      <vt:lpstr>Photograph and Identify-6</vt:lpstr>
      <vt:lpstr>Photograph and Identify-7</vt:lpstr>
      <vt:lpstr>Photograph and Identify-8</vt:lpstr>
      <vt:lpstr>Photograph and Identify-9</vt:lpstr>
      <vt:lpstr>Photograph and Identify-9</vt:lpstr>
      <vt:lpstr> Step 4: Decommission the breeding site</vt:lpstr>
      <vt:lpstr>Visualize and Retrieve Data-1</vt:lpstr>
      <vt:lpstr>Visualize and Retrieve Data-2</vt:lpstr>
      <vt:lpstr>PowerPoint Presentation</vt:lpstr>
      <vt:lpstr>Frequently Asked Questions (FAQs)</vt:lpstr>
      <vt:lpstr>Frequently Asked Questions (FAQs-2)</vt:lpstr>
      <vt:lpstr>Acknowledgements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rusty low</cp:lastModifiedBy>
  <cp:revision>289</cp:revision>
  <dcterms:created xsi:type="dcterms:W3CDTF">2016-04-06T19:04:51Z</dcterms:created>
  <dcterms:modified xsi:type="dcterms:W3CDTF">2017-07-29T01:49:55Z</dcterms:modified>
</cp:coreProperties>
</file>