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3"/>
  </p:notesMasterIdLst>
  <p:sldIdLst>
    <p:sldId id="256" r:id="rId2"/>
    <p:sldId id="341" r:id="rId3"/>
    <p:sldId id="347" r:id="rId4"/>
    <p:sldId id="333" r:id="rId5"/>
    <p:sldId id="330" r:id="rId6"/>
    <p:sldId id="350" r:id="rId7"/>
    <p:sldId id="336" r:id="rId8"/>
    <p:sldId id="331" r:id="rId9"/>
    <p:sldId id="335" r:id="rId10"/>
    <p:sldId id="351" r:id="rId11"/>
    <p:sldId id="352" r:id="rId12"/>
    <p:sldId id="354" r:id="rId13"/>
    <p:sldId id="356" r:id="rId14"/>
    <p:sldId id="353" r:id="rId15"/>
    <p:sldId id="332" r:id="rId16"/>
    <p:sldId id="334" r:id="rId17"/>
    <p:sldId id="355" r:id="rId18"/>
    <p:sldId id="340" r:id="rId19"/>
    <p:sldId id="339" r:id="rId20"/>
    <p:sldId id="349" r:id="rId21"/>
    <p:sldId id="34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1"/>
    <p:restoredTop sz="86631"/>
  </p:normalViewPr>
  <p:slideViewPr>
    <p:cSldViewPr snapToGrid="0" snapToObjects="1">
      <p:cViewPr>
        <p:scale>
          <a:sx n="61" d="100"/>
          <a:sy n="61" d="100"/>
        </p:scale>
        <p:origin x="1592" y="1000"/>
      </p:cViewPr>
      <p:guideLst>
        <p:guide orient="horz" pos="2160"/>
        <p:guide pos="2880"/>
      </p:guideLst>
    </p:cSldViewPr>
  </p:slideViewPr>
  <p:outlineViewPr>
    <p:cViewPr>
      <p:scale>
        <a:sx n="33" d="100"/>
        <a:sy n="33" d="100"/>
      </p:scale>
      <p:origin x="0" y="-413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013-062B-9C47-BBF1-9761D9B133B5}" type="datetimeFigureOut">
              <a:rPr lang="en-US" smtClean="0"/>
              <a:t>7/28/17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72E0-1ED5-104A-A2D5-4751C0D45915}" type="slidenum">
              <a:rPr lang="en-US" smtClean="0"/>
              <a:t>‹#›</a:t>
            </a:fld>
            <a:endParaRPr lang="en-US"/>
          </a:p>
        </p:txBody>
      </p:sp>
    </p:spTree>
    <p:extLst>
      <p:ext uri="{BB962C8B-B14F-4D97-AF65-F5344CB8AC3E}">
        <p14:creationId xmlns:p14="http://schemas.microsoft.com/office/powerpoint/2010/main" val="158795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 image:</a:t>
            </a:r>
            <a:r>
              <a:rPr lang="en-US" baseline="0" dirty="0" smtClean="0"/>
              <a:t> </a:t>
            </a:r>
            <a:r>
              <a:rPr lang="en-US" baseline="0" dirty="0" err="1" smtClean="0"/>
              <a:t>Jenn</a:t>
            </a:r>
            <a:r>
              <a:rPr lang="en-US" baseline="0" dirty="0" smtClean="0"/>
              <a:t> Glaser, for the GLOBE Program</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3</a:t>
            </a:fld>
            <a:endParaRPr lang="en-US"/>
          </a:p>
        </p:txBody>
      </p:sp>
    </p:spTree>
    <p:extLst>
      <p:ext uri="{BB962C8B-B14F-4D97-AF65-F5344CB8AC3E}">
        <p14:creationId xmlns:p14="http://schemas.microsoft.com/office/powerpoint/2010/main" val="78285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16</a:t>
            </a:fld>
            <a:endParaRPr lang="en-US"/>
          </a:p>
        </p:txBody>
      </p:sp>
    </p:spTree>
    <p:extLst>
      <p:ext uri="{BB962C8B-B14F-4D97-AF65-F5344CB8AC3E}">
        <p14:creationId xmlns:p14="http://schemas.microsoft.com/office/powerpoint/2010/main" val="190095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 image:</a:t>
            </a:r>
            <a:r>
              <a:rPr lang="en-US" baseline="0" dirty="0" smtClean="0"/>
              <a:t> </a:t>
            </a:r>
            <a:r>
              <a:rPr lang="en-US" baseline="0" dirty="0" err="1" smtClean="0"/>
              <a:t>Jenn</a:t>
            </a:r>
            <a:r>
              <a:rPr lang="en-US" baseline="0" dirty="0" smtClean="0"/>
              <a:t> Glaser, for the GLOBE Program</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5</a:t>
            </a:fld>
            <a:endParaRPr lang="en-US"/>
          </a:p>
        </p:txBody>
      </p:sp>
    </p:spTree>
    <p:extLst>
      <p:ext uri="{BB962C8B-B14F-4D97-AF65-F5344CB8AC3E}">
        <p14:creationId xmlns:p14="http://schemas.microsoft.com/office/powerpoint/2010/main" val="98197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Adult Mosquito Photo Credit: Dean </a:t>
            </a:r>
            <a:r>
              <a:rPr lang="en-US" b="1" dirty="0" err="1" smtClean="0"/>
              <a:t>Calma</a:t>
            </a:r>
            <a:r>
              <a:rPr lang="en-US" b="1" dirty="0" smtClean="0"/>
              <a:t> / IAEA</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Eggs: </a:t>
            </a:r>
            <a:r>
              <a:rPr lang="en-US" b="1" dirty="0" err="1" smtClean="0"/>
              <a:t>Jenn</a:t>
            </a:r>
            <a:r>
              <a:rPr lang="en-US" b="1" dirty="0" smtClean="0"/>
              <a:t> Glaser for GLOBE</a:t>
            </a:r>
          </a:p>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7</a:t>
            </a:fld>
            <a:endParaRPr lang="en-US"/>
          </a:p>
        </p:txBody>
      </p:sp>
    </p:spTree>
    <p:extLst>
      <p:ext uri="{BB962C8B-B14F-4D97-AF65-F5344CB8AC3E}">
        <p14:creationId xmlns:p14="http://schemas.microsoft.com/office/powerpoint/2010/main" val="99096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9</a:t>
            </a:fld>
            <a:endParaRPr lang="en-US"/>
          </a:p>
        </p:txBody>
      </p:sp>
    </p:spTree>
    <p:extLst>
      <p:ext uri="{BB962C8B-B14F-4D97-AF65-F5344CB8AC3E}">
        <p14:creationId xmlns:p14="http://schemas.microsoft.com/office/powerpoint/2010/main" val="35053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10</a:t>
            </a:fld>
            <a:endParaRPr lang="en-US"/>
          </a:p>
        </p:txBody>
      </p:sp>
    </p:spTree>
    <p:extLst>
      <p:ext uri="{BB962C8B-B14F-4D97-AF65-F5344CB8AC3E}">
        <p14:creationId xmlns:p14="http://schemas.microsoft.com/office/powerpoint/2010/main" val="710434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11</a:t>
            </a:fld>
            <a:endParaRPr lang="en-US"/>
          </a:p>
        </p:txBody>
      </p:sp>
    </p:spTree>
    <p:extLst>
      <p:ext uri="{BB962C8B-B14F-4D97-AF65-F5344CB8AC3E}">
        <p14:creationId xmlns:p14="http://schemas.microsoft.com/office/powerpoint/2010/main" val="6563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12</a:t>
            </a:fld>
            <a:endParaRPr lang="en-US"/>
          </a:p>
        </p:txBody>
      </p:sp>
    </p:spTree>
    <p:extLst>
      <p:ext uri="{BB962C8B-B14F-4D97-AF65-F5344CB8AC3E}">
        <p14:creationId xmlns:p14="http://schemas.microsoft.com/office/powerpoint/2010/main" val="113324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13</a:t>
            </a:fld>
            <a:endParaRPr lang="en-US"/>
          </a:p>
        </p:txBody>
      </p:sp>
    </p:spTree>
    <p:extLst>
      <p:ext uri="{BB962C8B-B14F-4D97-AF65-F5344CB8AC3E}">
        <p14:creationId xmlns:p14="http://schemas.microsoft.com/office/powerpoint/2010/main" val="18180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a:t>
            </a:r>
            <a:r>
              <a:rPr lang="en-US" baseline="0" dirty="0" smtClean="0"/>
              <a:t> image: </a:t>
            </a:r>
            <a:r>
              <a:rPr lang="en-US" baseline="0" dirty="0" err="1" smtClean="0"/>
              <a:t>Jenn</a:t>
            </a:r>
            <a:r>
              <a:rPr lang="en-US" baseline="0" dirty="0" smtClean="0"/>
              <a:t> Glaser, for GLOBE</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14</a:t>
            </a:fld>
            <a:endParaRPr lang="en-US"/>
          </a:p>
        </p:txBody>
      </p:sp>
    </p:spTree>
    <p:extLst>
      <p:ext uri="{BB962C8B-B14F-4D97-AF65-F5344CB8AC3E}">
        <p14:creationId xmlns:p14="http://schemas.microsoft.com/office/powerpoint/2010/main" val="163728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15668-44EC-4746-AC3C-F46EF45ADDC4}"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53621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35064-870D-2646-807F-0F482DAFBAE0}"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022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999D2-6BF9-DA43-ADAC-FD85FFDA68D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923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4B1DE-51D9-FC48-81A7-75BA07A60F0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2869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B1054-A3BA-B74C-A265-B61C915852FB}"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310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856" y="673555"/>
            <a:ext cx="7886700" cy="1325563"/>
          </a:xfrm>
        </p:spPr>
        <p:txBody>
          <a:bodyPr>
            <a:normAutofit/>
          </a:bodyPr>
          <a:lstStyle>
            <a:lvl1pPr>
              <a:defRPr sz="3200">
                <a:solidFill>
                  <a:srgbClr val="002060"/>
                </a:solidFill>
              </a:defRPr>
            </a:lvl1pPr>
          </a:lstStyle>
          <a:p>
            <a:r>
              <a:rPr lang="en-US" dirty="0"/>
              <a:t>d</a:t>
            </a:r>
          </a:p>
        </p:txBody>
      </p:sp>
      <p:sp>
        <p:nvSpPr>
          <p:cNvPr id="3" name="Content Placeholder 2"/>
          <p:cNvSpPr>
            <a:spLocks noGrp="1"/>
          </p:cNvSpPr>
          <p:nvPr>
            <p:ph sz="half" idx="1"/>
          </p:nvPr>
        </p:nvSpPr>
        <p:spPr>
          <a:xfrm>
            <a:off x="1456856" y="1915319"/>
            <a:ext cx="3886200" cy="4351338"/>
          </a:xfrm>
        </p:spPr>
        <p:txBody>
          <a:bodyPr/>
          <a:lstStyle>
            <a:lvl1pPr>
              <a:defRPr sz="1800">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95F1F-302D-004C-A6E5-1D18A34939AF}"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9488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B41EA-7E3E-3D4F-BAE5-3B825B482793}" type="datetime1">
              <a:rPr lang="en-US" smtClean="0"/>
              <a:t>7/28/17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0513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218D2E-7A67-0248-B77F-028504A64AC4}" type="datetime1">
              <a:rPr lang="en-US" smtClean="0"/>
              <a:t>7/28/17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56301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BE56-F919-FA46-88E9-081807ADAE22}" type="datetime1">
              <a:rPr lang="en-US" smtClean="0"/>
              <a:t>7/28/17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6303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599B3-5EE5-B644-9D58-8D8D48C18E69}"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76256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3EA32-FA52-4A45-B2B6-EA8889CAB055}"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088327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181A-2B37-5E44-A1F4-B3B27961AA1B}" type="datetime1">
              <a:rPr lang="en-US" smtClean="0"/>
              <a:t>7/28/17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8D40-E840-B649-8C1F-148E738ADDFC}" type="slidenum">
              <a:rPr lang="en-US" smtClean="0"/>
              <a:t>‹#›</a:t>
            </a:fld>
            <a:endParaRPr lang="en-US" dirty="0"/>
          </a:p>
        </p:txBody>
      </p:sp>
    </p:spTree>
    <p:extLst>
      <p:ext uri="{BB962C8B-B14F-4D97-AF65-F5344CB8AC3E}">
        <p14:creationId xmlns:p14="http://schemas.microsoft.com/office/powerpoint/2010/main" val="92677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hyperlink" Target="https://doi.org/10.7554/eLife.08347.004"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yaleclimateconnections.org/2017/06/zikas-link-to-climate-change/"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604" cy="6858000"/>
          </a:xfrm>
          <a:prstGeom prst="rect">
            <a:avLst/>
          </a:prstGeom>
        </p:spPr>
      </p:pic>
      <p:sp>
        <p:nvSpPr>
          <p:cNvPr id="8" name="Title 1"/>
          <p:cNvSpPr>
            <a:spLocks noGrp="1"/>
          </p:cNvSpPr>
          <p:nvPr>
            <p:ph type="ctrTitle"/>
          </p:nvPr>
        </p:nvSpPr>
        <p:spPr>
          <a:xfrm>
            <a:off x="63336" y="3115339"/>
            <a:ext cx="8846288" cy="2387600"/>
          </a:xfrm>
        </p:spPr>
        <p:txBody>
          <a:bodyPr>
            <a:normAutofit fontScale="90000"/>
          </a:bodyPr>
          <a:lstStyle/>
          <a:p>
            <a:r>
              <a:rPr lang="en-US" dirty="0" smtClean="0">
                <a:solidFill>
                  <a:schemeClr val="bg1"/>
                </a:solidFill>
                <a:latin typeface="Franklin Gothic Demi" charset="0"/>
                <a:ea typeface="Franklin Gothic Demi" charset="0"/>
                <a:cs typeface="Franklin Gothic Demi" charset="0"/>
              </a:rPr>
              <a:t/>
            </a:r>
            <a:br>
              <a:rPr lang="en-US" dirty="0" smtClean="0">
                <a:solidFill>
                  <a:schemeClr val="bg1"/>
                </a:solidFill>
                <a:latin typeface="Franklin Gothic Demi" charset="0"/>
                <a:ea typeface="Franklin Gothic Demi" charset="0"/>
                <a:cs typeface="Franklin Gothic Demi" charset="0"/>
              </a:rPr>
            </a:br>
            <a:r>
              <a:rPr lang="en-US" sz="4400" dirty="0" smtClean="0">
                <a:solidFill>
                  <a:schemeClr val="bg1"/>
                </a:solidFill>
                <a:latin typeface="Franklin Gothic Demi" charset="0"/>
                <a:ea typeface="Franklin Gothic Demi" charset="0"/>
                <a:cs typeface="Franklin Gothic Demi" charset="0"/>
              </a:rPr>
              <a:t>Mosquitoes as Vectors of </a:t>
            </a:r>
            <a:r>
              <a:rPr lang="en-US" sz="4400" dirty="0">
                <a:solidFill>
                  <a:schemeClr val="bg1"/>
                </a:solidFill>
                <a:latin typeface="Franklin Gothic Demi" charset="0"/>
                <a:ea typeface="Franklin Gothic Demi" charset="0"/>
                <a:cs typeface="Franklin Gothic Demi" charset="0"/>
              </a:rPr>
              <a:t>H</a:t>
            </a:r>
            <a:r>
              <a:rPr lang="en-US" sz="4400" dirty="0" smtClean="0">
                <a:solidFill>
                  <a:schemeClr val="bg1"/>
                </a:solidFill>
                <a:latin typeface="Franklin Gothic Demi" charset="0"/>
                <a:ea typeface="Franklin Gothic Demi" charset="0"/>
                <a:cs typeface="Franklin Gothic Demi" charset="0"/>
              </a:rPr>
              <a:t>uman </a:t>
            </a:r>
            <a:r>
              <a:rPr lang="en-US" sz="4400" dirty="0">
                <a:solidFill>
                  <a:schemeClr val="bg1"/>
                </a:solidFill>
                <a:latin typeface="Franklin Gothic Demi" charset="0"/>
                <a:ea typeface="Franklin Gothic Demi" charset="0"/>
                <a:cs typeface="Franklin Gothic Demi" charset="0"/>
              </a:rPr>
              <a:t>D</a:t>
            </a:r>
            <a:r>
              <a:rPr lang="en-US" sz="4400" dirty="0" smtClean="0">
                <a:solidFill>
                  <a:schemeClr val="bg1"/>
                </a:solidFill>
                <a:latin typeface="Franklin Gothic Demi" charset="0"/>
                <a:ea typeface="Franklin Gothic Demi" charset="0"/>
                <a:cs typeface="Franklin Gothic Demi" charset="0"/>
              </a:rPr>
              <a:t>isease: </a:t>
            </a:r>
            <a:r>
              <a:rPr lang="en-US" sz="4400" i="1" dirty="0" smtClean="0">
                <a:solidFill>
                  <a:schemeClr val="bg1"/>
                </a:solidFill>
                <a:latin typeface="Franklin Gothic Demi" charset="0"/>
                <a:ea typeface="Franklin Gothic Demi" charset="0"/>
                <a:cs typeface="Franklin Gothic Demi" charset="0"/>
              </a:rPr>
              <a:t>Aedes, Anopheles </a:t>
            </a:r>
            <a:r>
              <a:rPr lang="en-US" sz="4400" dirty="0" smtClean="0">
                <a:solidFill>
                  <a:schemeClr val="bg1"/>
                </a:solidFill>
                <a:latin typeface="Franklin Gothic Demi" charset="0"/>
                <a:ea typeface="Franklin Gothic Demi" charset="0"/>
                <a:cs typeface="Franklin Gothic Demi" charset="0"/>
              </a:rPr>
              <a:t>and </a:t>
            </a:r>
            <a:r>
              <a:rPr lang="en-US" sz="4400" i="1" dirty="0" smtClean="0">
                <a:solidFill>
                  <a:schemeClr val="bg1"/>
                </a:solidFill>
                <a:latin typeface="Franklin Gothic Demi" charset="0"/>
                <a:ea typeface="Franklin Gothic Demi" charset="0"/>
                <a:cs typeface="Franklin Gothic Demi" charset="0"/>
              </a:rPr>
              <a:t>Culex</a:t>
            </a:r>
            <a:endParaRPr lang="en-US" sz="4400" i="1" dirty="0">
              <a:solidFill>
                <a:schemeClr val="bg1"/>
              </a:solidFill>
              <a:latin typeface="Franklin Gothic Demi" charset="0"/>
              <a:ea typeface="Franklin Gothic Demi" charset="0"/>
              <a:cs typeface="Franklin Gothic Demi" charset="0"/>
            </a:endParaRPr>
          </a:p>
        </p:txBody>
      </p:sp>
    </p:spTree>
    <p:extLst>
      <p:ext uri="{BB962C8B-B14F-4D97-AF65-F5344CB8AC3E}">
        <p14:creationId xmlns:p14="http://schemas.microsoft.com/office/powerpoint/2010/main" val="2122008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9</a:t>
            </a:fld>
            <a:endParaRPr lang="en-US" dirty="0"/>
          </a:p>
        </p:txBody>
      </p:sp>
      <p:sp>
        <p:nvSpPr>
          <p:cNvPr id="10" name="Title 1"/>
          <p:cNvSpPr>
            <a:spLocks noGrp="1"/>
          </p:cNvSpPr>
          <p:nvPr>
            <p:ph type="title"/>
          </p:nvPr>
        </p:nvSpPr>
        <p:spPr>
          <a:xfrm>
            <a:off x="297713" y="1095660"/>
            <a:ext cx="8846288" cy="1143000"/>
          </a:xfrm>
        </p:spPr>
        <p:txBody>
          <a:bodyPr>
            <a:normAutofit fontScale="90000"/>
          </a:bodyPr>
          <a:lstStyle/>
          <a:p>
            <a:r>
              <a:rPr lang="en-US" b="1" dirty="0" smtClean="0">
                <a:solidFill>
                  <a:srgbClr val="FF0000"/>
                </a:solidFill>
              </a:rPr>
              <a:t>Yellow fever</a:t>
            </a:r>
            <a:r>
              <a:rPr lang="en-US" b="1" i="1" dirty="0"/>
              <a:t/>
            </a:r>
            <a:br>
              <a:rPr lang="en-US" b="1" i="1" dirty="0"/>
            </a:br>
            <a:r>
              <a:rPr lang="en-US" sz="3600" b="1" i="1" dirty="0"/>
              <a:t>(Aedes aegypti/ Aedes albopictus mosquito)</a:t>
            </a:r>
            <a:endParaRPr lang="en-US" sz="3600" i="1" dirty="0"/>
          </a:p>
        </p:txBody>
      </p:sp>
      <p:sp>
        <p:nvSpPr>
          <p:cNvPr id="11" name="TextBox 10"/>
          <p:cNvSpPr txBox="1"/>
          <p:nvPr/>
        </p:nvSpPr>
        <p:spPr>
          <a:xfrm>
            <a:off x="4017553" y="2238660"/>
            <a:ext cx="4481510" cy="1754327"/>
          </a:xfrm>
          <a:prstGeom prst="rect">
            <a:avLst/>
          </a:prstGeom>
          <a:noFill/>
        </p:spPr>
        <p:txBody>
          <a:bodyPr wrap="square" rtlCol="0">
            <a:spAutoFit/>
          </a:bodyPr>
          <a:lstStyle/>
          <a:p>
            <a:pPr marL="285750" indent="-285750" defTabSz="914400">
              <a:buFont typeface="Arial"/>
              <a:buChar char="•"/>
            </a:pPr>
            <a:r>
              <a:rPr lang="en-US" b="1" dirty="0" smtClean="0">
                <a:solidFill>
                  <a:prstClr val="black"/>
                </a:solidFill>
                <a:latin typeface="Calibri"/>
              </a:rPr>
              <a:t>Symptoms</a:t>
            </a:r>
            <a:r>
              <a:rPr lang="en-US" dirty="0" smtClean="0">
                <a:solidFill>
                  <a:prstClr val="black"/>
                </a:solidFill>
                <a:latin typeface="Calibri"/>
              </a:rPr>
              <a:t>: fever, headache (mild) to organ failure (severe)</a:t>
            </a:r>
          </a:p>
          <a:p>
            <a:pPr marL="285750" indent="-285750">
              <a:buFont typeface="Arial" panose="020B0604020202020204" pitchFamily="34" charset="0"/>
              <a:buChar char="•"/>
            </a:pPr>
            <a:r>
              <a:rPr lang="en-US" b="1" dirty="0" smtClean="0">
                <a:solidFill>
                  <a:prstClr val="black"/>
                </a:solidFill>
                <a:latin typeface="Calibri"/>
              </a:rPr>
              <a:t>Prevention</a:t>
            </a:r>
            <a:r>
              <a:rPr lang="en-US" dirty="0" smtClean="0">
                <a:solidFill>
                  <a:prstClr val="black"/>
                </a:solidFill>
                <a:latin typeface="Calibri"/>
              </a:rPr>
              <a:t>: Vaccination, repellants, long clothing</a:t>
            </a:r>
            <a:r>
              <a:rPr lang="en-US" dirty="0">
                <a:solidFill>
                  <a:prstClr val="black"/>
                </a:solidFill>
              </a:rPr>
              <a:t>, , netting and </a:t>
            </a:r>
            <a:r>
              <a:rPr lang="en-US" dirty="0" smtClean="0">
                <a:solidFill>
                  <a:prstClr val="black"/>
                </a:solidFill>
              </a:rPr>
              <a:t>screens, eliminating </a:t>
            </a:r>
            <a:r>
              <a:rPr lang="en-US" dirty="0" smtClean="0">
                <a:solidFill>
                  <a:prstClr val="black"/>
                </a:solidFill>
                <a:latin typeface="Calibri"/>
              </a:rPr>
              <a:t>breeding sites.</a:t>
            </a:r>
            <a:endParaRPr lang="en-US" dirty="0">
              <a:solidFill>
                <a:prstClr val="black"/>
              </a:solidFill>
              <a:latin typeface="Calibri"/>
            </a:endParaRPr>
          </a:p>
          <a:p>
            <a:pPr marL="285750" indent="-285750" defTabSz="914400">
              <a:buFont typeface="Arial" panose="020B0604020202020204" pitchFamily="34" charset="0"/>
              <a:buChar char="•"/>
            </a:pPr>
            <a:endParaRPr lang="en-US" dirty="0">
              <a:solidFill>
                <a:prstClr val="black"/>
              </a:solidFill>
              <a:latin typeface="Calibri"/>
            </a:endParaRPr>
          </a:p>
        </p:txBody>
      </p:sp>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7553" y="3872753"/>
            <a:ext cx="4497797" cy="2483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946" y="2446424"/>
            <a:ext cx="2781300" cy="40859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92017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10</a:t>
            </a:fld>
            <a:endParaRPr lang="en-US" dirty="0"/>
          </a:p>
        </p:txBody>
      </p:sp>
      <p:sp>
        <p:nvSpPr>
          <p:cNvPr id="10" name="Title 1"/>
          <p:cNvSpPr>
            <a:spLocks noGrp="1"/>
          </p:cNvSpPr>
          <p:nvPr>
            <p:ph type="title"/>
          </p:nvPr>
        </p:nvSpPr>
        <p:spPr>
          <a:xfrm>
            <a:off x="269358" y="915500"/>
            <a:ext cx="8722242" cy="1143000"/>
          </a:xfrm>
        </p:spPr>
        <p:txBody>
          <a:bodyPr>
            <a:normAutofit fontScale="90000"/>
          </a:bodyPr>
          <a:lstStyle/>
          <a:p>
            <a:r>
              <a:rPr lang="en-US" b="1" dirty="0" smtClean="0">
                <a:solidFill>
                  <a:srgbClr val="FF0000"/>
                </a:solidFill>
              </a:rPr>
              <a:t>Dengue</a:t>
            </a:r>
            <a:r>
              <a:rPr lang="en-US" b="1" i="1" dirty="0" smtClean="0"/>
              <a:t> </a:t>
            </a:r>
            <a:br>
              <a:rPr lang="en-US" b="1" i="1" dirty="0" smtClean="0"/>
            </a:br>
            <a:r>
              <a:rPr lang="en-US" sz="3600" b="1" i="1" dirty="0" smtClean="0"/>
              <a:t>(Aedes aegypti/ Aedes albopictus mosquito)</a:t>
            </a:r>
            <a:endParaRPr lang="en-US" sz="3600" b="1" i="1" dirty="0"/>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42828" y="2021602"/>
            <a:ext cx="7872522" cy="2637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83289" y="4693135"/>
            <a:ext cx="8991600" cy="2246769"/>
          </a:xfrm>
          <a:prstGeom prst="rect">
            <a:avLst/>
          </a:prstGeom>
          <a:noFill/>
        </p:spPr>
        <p:txBody>
          <a:bodyPr wrap="square" rtlCol="0">
            <a:spAutoFit/>
          </a:bodyPr>
          <a:lstStyle/>
          <a:p>
            <a:pPr marL="285750" indent="-285750" defTabSz="914400">
              <a:buFont typeface="Arial" panose="020B0604020202020204" pitchFamily="34" charset="0"/>
              <a:buChar char="•"/>
            </a:pPr>
            <a:r>
              <a:rPr lang="en-US" sz="2000" dirty="0" smtClean="0">
                <a:solidFill>
                  <a:prstClr val="black"/>
                </a:solidFill>
              </a:rPr>
              <a:t>40</a:t>
            </a:r>
            <a:r>
              <a:rPr lang="en-US" sz="2000" dirty="0">
                <a:solidFill>
                  <a:prstClr val="black"/>
                </a:solidFill>
              </a:rPr>
              <a:t>% of the world’s populations lives in areas where there is a risk of dengue transmission</a:t>
            </a:r>
            <a:r>
              <a:rPr lang="en-US" sz="2000" dirty="0" smtClean="0">
                <a:solidFill>
                  <a:prstClr val="black"/>
                </a:solidFill>
              </a:rPr>
              <a:t>.</a:t>
            </a:r>
            <a:endParaRPr lang="en-US" sz="2000" dirty="0">
              <a:solidFill>
                <a:prstClr val="black"/>
              </a:solidFill>
            </a:endParaRPr>
          </a:p>
          <a:p>
            <a:pPr marL="285750" indent="-285750" defTabSz="914400">
              <a:buFont typeface="Arial" panose="020B0604020202020204" pitchFamily="34" charset="0"/>
              <a:buChar char="•"/>
            </a:pPr>
            <a:r>
              <a:rPr lang="en-US" sz="2000" b="1" dirty="0" smtClean="0">
                <a:solidFill>
                  <a:prstClr val="black"/>
                </a:solidFill>
              </a:rPr>
              <a:t>Number of cases per year</a:t>
            </a:r>
            <a:r>
              <a:rPr lang="en-US" sz="2000" dirty="0" smtClean="0">
                <a:solidFill>
                  <a:prstClr val="black"/>
                </a:solidFill>
              </a:rPr>
              <a:t>:  ~400 million (CDC). </a:t>
            </a:r>
            <a:endParaRPr lang="en-US" sz="2000" dirty="0">
              <a:solidFill>
                <a:prstClr val="black"/>
              </a:solidFill>
            </a:endParaRPr>
          </a:p>
          <a:p>
            <a:pPr marL="285750" indent="-285750" defTabSz="914400">
              <a:buFont typeface="Arial" panose="020B0604020202020204" pitchFamily="34" charset="0"/>
              <a:buChar char="•"/>
            </a:pPr>
            <a:r>
              <a:rPr lang="en-US" sz="2000" b="1" dirty="0" smtClean="0">
                <a:solidFill>
                  <a:prstClr val="black"/>
                </a:solidFill>
              </a:rPr>
              <a:t>Symptoms:</a:t>
            </a:r>
            <a:r>
              <a:rPr lang="en-US" sz="2000" dirty="0" smtClean="0">
                <a:solidFill>
                  <a:prstClr val="black"/>
                </a:solidFill>
              </a:rPr>
              <a:t> </a:t>
            </a:r>
            <a:r>
              <a:rPr lang="en-US" sz="2000" dirty="0">
                <a:solidFill>
                  <a:prstClr val="black"/>
                </a:solidFill>
              </a:rPr>
              <a:t>fever, headache, joint pain, rash… can be </a:t>
            </a:r>
            <a:r>
              <a:rPr lang="en-US" sz="2000" dirty="0" smtClean="0">
                <a:solidFill>
                  <a:prstClr val="black"/>
                </a:solidFill>
              </a:rPr>
              <a:t>fatal</a:t>
            </a:r>
          </a:p>
          <a:p>
            <a:pPr marL="285750" indent="-285750">
              <a:buFont typeface="Arial" panose="020B0604020202020204" pitchFamily="34" charset="0"/>
              <a:buChar char="•"/>
            </a:pPr>
            <a:r>
              <a:rPr lang="en-US" sz="2000" b="1" dirty="0" smtClean="0">
                <a:solidFill>
                  <a:prstClr val="black"/>
                </a:solidFill>
              </a:rPr>
              <a:t>Prevention: </a:t>
            </a:r>
            <a:r>
              <a:rPr lang="en-US" sz="2000" dirty="0" smtClean="0">
                <a:solidFill>
                  <a:prstClr val="black"/>
                </a:solidFill>
              </a:rPr>
              <a:t>Repellants, long clothing, netting and screens, eliminating breeding sites. (</a:t>
            </a:r>
            <a:r>
              <a:rPr lang="en-US" sz="2000" dirty="0">
                <a:solidFill>
                  <a:prstClr val="black"/>
                </a:solidFill>
              </a:rPr>
              <a:t>N</a:t>
            </a:r>
            <a:r>
              <a:rPr lang="en-US" sz="2000" dirty="0" smtClean="0">
                <a:solidFill>
                  <a:prstClr val="black"/>
                </a:solidFill>
              </a:rPr>
              <a:t>o vaccine)</a:t>
            </a:r>
            <a:endParaRPr lang="en-US" sz="2000" dirty="0">
              <a:solidFill>
                <a:prstClr val="black"/>
              </a:solidFill>
            </a:endParaRPr>
          </a:p>
          <a:p>
            <a:pPr marL="285750" indent="-285750" defTabSz="914400">
              <a:buFont typeface="Arial" panose="020B0604020202020204" pitchFamily="34" charset="0"/>
              <a:buChar char="•"/>
            </a:pPr>
            <a:endParaRPr lang="en-US" sz="2000" b="1" dirty="0">
              <a:solidFill>
                <a:prstClr val="black"/>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902073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11</a:t>
            </a:fld>
            <a:endParaRPr lang="en-US" dirty="0"/>
          </a:p>
        </p:txBody>
      </p:sp>
      <p:sp>
        <p:nvSpPr>
          <p:cNvPr id="11" name="Title 1"/>
          <p:cNvSpPr>
            <a:spLocks noGrp="1"/>
          </p:cNvSpPr>
          <p:nvPr>
            <p:ph type="title"/>
          </p:nvPr>
        </p:nvSpPr>
        <p:spPr>
          <a:xfrm>
            <a:off x="269846" y="956788"/>
            <a:ext cx="8874153" cy="1143000"/>
          </a:xfrm>
        </p:spPr>
        <p:txBody>
          <a:bodyPr>
            <a:normAutofit fontScale="90000"/>
          </a:bodyPr>
          <a:lstStyle/>
          <a:p>
            <a:r>
              <a:rPr lang="en-US" b="1" dirty="0" err="1" smtClean="0">
                <a:solidFill>
                  <a:srgbClr val="FF0000"/>
                </a:solidFill>
              </a:rPr>
              <a:t>Chikungunya</a:t>
            </a:r>
            <a:r>
              <a:rPr lang="en-US" b="1" i="1" dirty="0"/>
              <a:t/>
            </a:r>
            <a:br>
              <a:rPr lang="en-US" b="1" i="1" dirty="0"/>
            </a:br>
            <a:r>
              <a:rPr lang="en-US" sz="3600" b="1" i="1" dirty="0"/>
              <a:t>(Aedes aegypti/ </a:t>
            </a:r>
            <a:r>
              <a:rPr lang="en-US" sz="3600" b="1" i="1" dirty="0" err="1"/>
              <a:t>Aedes</a:t>
            </a:r>
            <a:r>
              <a:rPr lang="en-US" sz="3600" b="1" i="1" dirty="0"/>
              <a:t> </a:t>
            </a:r>
            <a:r>
              <a:rPr lang="en-US" sz="3600" b="1" i="1" dirty="0" err="1" smtClean="0"/>
              <a:t>albopictus</a:t>
            </a:r>
            <a:r>
              <a:rPr lang="en-US" sz="3600" b="1" i="1" dirty="0"/>
              <a:t> </a:t>
            </a:r>
            <a:r>
              <a:rPr lang="en-US" sz="3600" b="1" i="1" dirty="0" smtClean="0"/>
              <a:t>mosquito</a:t>
            </a:r>
            <a:r>
              <a:rPr lang="en-US" sz="3600" b="1" i="1" dirty="0"/>
              <a:t>)</a:t>
            </a:r>
            <a:endParaRPr lang="en-US" sz="3600" i="1" dirty="0"/>
          </a:p>
        </p:txBody>
      </p:sp>
      <p:sp>
        <p:nvSpPr>
          <p:cNvPr id="5" name="TextBox 4"/>
          <p:cNvSpPr txBox="1"/>
          <p:nvPr/>
        </p:nvSpPr>
        <p:spPr>
          <a:xfrm>
            <a:off x="6387726" y="6356351"/>
            <a:ext cx="1613647" cy="369332"/>
          </a:xfrm>
          <a:prstGeom prst="rect">
            <a:avLst/>
          </a:prstGeom>
          <a:noFill/>
        </p:spPr>
        <p:txBody>
          <a:bodyPr wrap="none" rtlCol="0">
            <a:spAutoFit/>
          </a:bodyPr>
          <a:lstStyle/>
          <a:p>
            <a:r>
              <a:rPr lang="en-US" i="1" dirty="0" smtClean="0"/>
              <a:t>Map: CDC, USA</a:t>
            </a:r>
            <a:endParaRPr lang="en-US" i="1" dirty="0"/>
          </a:p>
        </p:txBody>
      </p:sp>
      <p:pic>
        <p:nvPicPr>
          <p:cNvPr id="17" name="Content Placeholder 16"/>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457200" y="2103168"/>
            <a:ext cx="7924800" cy="46183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TextBox 17"/>
          <p:cNvSpPr txBox="1"/>
          <p:nvPr/>
        </p:nvSpPr>
        <p:spPr>
          <a:xfrm>
            <a:off x="6705600" y="3148622"/>
            <a:ext cx="2438400" cy="3139321"/>
          </a:xfrm>
          <a:prstGeom prst="rect">
            <a:avLst/>
          </a:prstGeom>
          <a:noFill/>
        </p:spPr>
        <p:txBody>
          <a:bodyPr wrap="square" rtlCol="0">
            <a:spAutoFit/>
          </a:bodyPr>
          <a:lstStyle/>
          <a:p>
            <a:pPr marL="285750" indent="-285750" defTabSz="914400">
              <a:buFont typeface="Arial"/>
              <a:buChar char="•"/>
            </a:pPr>
            <a:r>
              <a:rPr lang="en-US" b="1" dirty="0" smtClean="0">
                <a:solidFill>
                  <a:prstClr val="black"/>
                </a:solidFill>
              </a:rPr>
              <a:t>Symptoms</a:t>
            </a:r>
            <a:r>
              <a:rPr lang="en-US" dirty="0" smtClean="0">
                <a:solidFill>
                  <a:prstClr val="black"/>
                </a:solidFill>
              </a:rPr>
              <a:t>: </a:t>
            </a:r>
            <a:r>
              <a:rPr lang="en-US" dirty="0">
                <a:solidFill>
                  <a:prstClr val="black"/>
                </a:solidFill>
              </a:rPr>
              <a:t>fever and rash – similar to dengue and Zika. </a:t>
            </a:r>
            <a:endParaRPr lang="en-US" dirty="0" smtClean="0">
              <a:solidFill>
                <a:prstClr val="black"/>
              </a:solidFill>
            </a:endParaRPr>
          </a:p>
          <a:p>
            <a:pPr marL="285750" indent="-285750" defTabSz="914400">
              <a:buFont typeface="Arial"/>
              <a:buChar char="•"/>
            </a:pPr>
            <a:endParaRPr lang="en-US" dirty="0">
              <a:solidFill>
                <a:prstClr val="black"/>
              </a:solidFill>
            </a:endParaRPr>
          </a:p>
          <a:p>
            <a:pPr marL="285750" indent="-285750" defTabSz="914400">
              <a:buFont typeface="Arial"/>
              <a:buChar char="•"/>
            </a:pPr>
            <a:r>
              <a:rPr lang="en-US" b="1" dirty="0" smtClean="0">
                <a:solidFill>
                  <a:prstClr val="black"/>
                </a:solidFill>
              </a:rPr>
              <a:t>Prevention</a:t>
            </a:r>
            <a:r>
              <a:rPr lang="en-US" dirty="0" smtClean="0">
                <a:solidFill>
                  <a:prstClr val="black"/>
                </a:solidFill>
              </a:rPr>
              <a:t>: Repellant, long clothing, netting and screens, eliminating breeding sites. </a:t>
            </a:r>
          </a:p>
          <a:p>
            <a:pPr defTabSz="914400"/>
            <a:endParaRPr lang="en-US" dirty="0">
              <a:solidFill>
                <a:prstClr val="black"/>
              </a:solidFill>
            </a:endParaRPr>
          </a:p>
          <a:p>
            <a:pPr marL="285750" indent="-285750" defTabSz="914400">
              <a:buFont typeface="Arial" panose="020B0604020202020204" pitchFamily="34" charset="0"/>
              <a:buChar char="•"/>
            </a:pPr>
            <a:endParaRPr lang="en-US" dirty="0">
              <a:solidFill>
                <a:prstClr val="black"/>
              </a:solidFill>
              <a:latin typeface="Constantia"/>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561427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12</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730" y="2205069"/>
            <a:ext cx="6661537" cy="3929874"/>
          </a:xfrm>
          <a:prstGeom prst="rect">
            <a:avLst/>
          </a:prstGeom>
        </p:spPr>
      </p:pic>
      <p:sp>
        <p:nvSpPr>
          <p:cNvPr id="6" name="TextBox 5"/>
          <p:cNvSpPr txBox="1"/>
          <p:nvPr/>
        </p:nvSpPr>
        <p:spPr>
          <a:xfrm>
            <a:off x="32563" y="6352144"/>
            <a:ext cx="1282552" cy="369332"/>
          </a:xfrm>
          <a:prstGeom prst="rect">
            <a:avLst/>
          </a:prstGeom>
          <a:noFill/>
        </p:spPr>
        <p:txBody>
          <a:bodyPr wrap="square" rtlCol="0">
            <a:spAutoFit/>
          </a:bodyPr>
          <a:lstStyle/>
          <a:p>
            <a:r>
              <a:rPr lang="en-US" dirty="0">
                <a:hlinkClick r:id="rId5"/>
              </a:rPr>
              <a:t>DOI.org</a:t>
            </a:r>
            <a:r>
              <a:rPr lang="en-US" dirty="0"/>
              <a:t>. </a:t>
            </a:r>
          </a:p>
        </p:txBody>
      </p:sp>
      <p:sp>
        <p:nvSpPr>
          <p:cNvPr id="7" name="TextBox 6"/>
          <p:cNvSpPr txBox="1"/>
          <p:nvPr/>
        </p:nvSpPr>
        <p:spPr>
          <a:xfrm>
            <a:off x="2129815" y="6075145"/>
            <a:ext cx="6613452" cy="646331"/>
          </a:xfrm>
          <a:prstGeom prst="rect">
            <a:avLst/>
          </a:prstGeom>
          <a:noFill/>
        </p:spPr>
        <p:txBody>
          <a:bodyPr wrap="square" rtlCol="0">
            <a:spAutoFit/>
          </a:bodyPr>
          <a:lstStyle/>
          <a:p>
            <a:r>
              <a:rPr lang="en-US" dirty="0"/>
              <a:t>Global map of the predicted distribution of </a:t>
            </a:r>
            <a:r>
              <a:rPr lang="en-US" i="1" dirty="0"/>
              <a:t>Ae. </a:t>
            </a:r>
            <a:r>
              <a:rPr lang="en-US" i="1" dirty="0" err="1"/>
              <a:t>aegypti</a:t>
            </a:r>
            <a:r>
              <a:rPr lang="en-US" dirty="0"/>
              <a:t>. The map depicts the probability of occurrence (from 0 blue to 1 red). </a:t>
            </a:r>
          </a:p>
        </p:txBody>
      </p:sp>
      <p:sp>
        <p:nvSpPr>
          <p:cNvPr id="15" name="Title 1"/>
          <p:cNvSpPr txBox="1">
            <a:spLocks/>
          </p:cNvSpPr>
          <p:nvPr/>
        </p:nvSpPr>
        <p:spPr>
          <a:xfrm>
            <a:off x="285750" y="1062069"/>
            <a:ext cx="8229600" cy="11430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Zika</a:t>
            </a:r>
            <a:r>
              <a:rPr lang="en-US" b="1" i="1" smtClean="0"/>
              <a:t> </a:t>
            </a:r>
            <a:br>
              <a:rPr lang="en-US" b="1" i="1" smtClean="0"/>
            </a:br>
            <a:r>
              <a:rPr lang="en-US" sz="4000" b="1" i="1" smtClean="0"/>
              <a:t>(Aedes aegypti/ Aedes albopictus mosquito)</a:t>
            </a:r>
            <a:endParaRPr lang="en-US" sz="4000" i="1" dirty="0"/>
          </a:p>
        </p:txBody>
      </p:sp>
      <p:sp>
        <p:nvSpPr>
          <p:cNvPr id="2" name="TextBox 1"/>
          <p:cNvSpPr txBox="1"/>
          <p:nvPr/>
        </p:nvSpPr>
        <p:spPr>
          <a:xfrm>
            <a:off x="285750" y="2394444"/>
            <a:ext cx="1795980" cy="3139321"/>
          </a:xfrm>
          <a:prstGeom prst="rect">
            <a:avLst/>
          </a:prstGeom>
          <a:noFill/>
        </p:spPr>
        <p:txBody>
          <a:bodyPr wrap="square" rtlCol="0">
            <a:spAutoFit/>
          </a:bodyPr>
          <a:lstStyle/>
          <a:p>
            <a:r>
              <a:rPr lang="en-US" b="1" dirty="0" smtClean="0"/>
              <a:t>Symptom</a:t>
            </a:r>
            <a:r>
              <a:rPr lang="en-US" dirty="0" smtClean="0"/>
              <a:t>s: fever, rash, headache, joint/muscle pain.</a:t>
            </a:r>
          </a:p>
          <a:p>
            <a:endParaRPr lang="en-US" dirty="0"/>
          </a:p>
          <a:p>
            <a:r>
              <a:rPr lang="en-US" b="1" dirty="0" smtClean="0"/>
              <a:t>Prevention</a:t>
            </a:r>
            <a:r>
              <a:rPr lang="en-US" dirty="0" smtClean="0"/>
              <a:t>: Repellant, long clothing, netting and screens, eliminating breeding sites. </a:t>
            </a:r>
            <a:endParaRPr lang="en-US" dirty="0"/>
          </a:p>
        </p:txBody>
      </p:sp>
    </p:spTree>
    <p:extLst>
      <p:ext uri="{BB962C8B-B14F-4D97-AF65-F5344CB8AC3E}">
        <p14:creationId xmlns:p14="http://schemas.microsoft.com/office/powerpoint/2010/main" val="1128943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13</a:t>
            </a:fld>
            <a:endParaRPr lang="en-US" dirty="0"/>
          </a:p>
        </p:txBody>
      </p:sp>
      <p:sp>
        <p:nvSpPr>
          <p:cNvPr id="11" name="Title 1"/>
          <p:cNvSpPr>
            <a:spLocks noGrp="1"/>
          </p:cNvSpPr>
          <p:nvPr>
            <p:ph type="title"/>
          </p:nvPr>
        </p:nvSpPr>
        <p:spPr>
          <a:xfrm>
            <a:off x="290664" y="1010662"/>
            <a:ext cx="8853336" cy="1143000"/>
          </a:xfrm>
        </p:spPr>
        <p:txBody>
          <a:bodyPr>
            <a:normAutofit fontScale="90000"/>
          </a:bodyPr>
          <a:lstStyle/>
          <a:p>
            <a:r>
              <a:rPr lang="en-US" b="1" dirty="0" err="1" smtClean="0">
                <a:solidFill>
                  <a:srgbClr val="FF0000"/>
                </a:solidFill>
              </a:rPr>
              <a:t>Zika</a:t>
            </a:r>
            <a:r>
              <a:rPr lang="en-US" b="1" i="1" dirty="0" smtClean="0"/>
              <a:t> </a:t>
            </a:r>
            <a:r>
              <a:rPr lang="en-US" b="1" i="1" dirty="0"/>
              <a:t/>
            </a:r>
            <a:br>
              <a:rPr lang="en-US" b="1" i="1" dirty="0"/>
            </a:br>
            <a:r>
              <a:rPr lang="en-US" sz="3600" b="1" i="1" dirty="0"/>
              <a:t>(Aedes aegypti/ </a:t>
            </a:r>
            <a:r>
              <a:rPr lang="en-US" sz="3600" b="1" i="1" dirty="0" err="1"/>
              <a:t>Aedes</a:t>
            </a:r>
            <a:r>
              <a:rPr lang="en-US" sz="3600" b="1" i="1" dirty="0"/>
              <a:t> </a:t>
            </a:r>
            <a:r>
              <a:rPr lang="en-US" sz="3600" b="1" i="1" dirty="0" err="1" smtClean="0"/>
              <a:t>albopictus</a:t>
            </a:r>
            <a:r>
              <a:rPr lang="en-US" sz="3600" b="1" i="1" dirty="0" smtClean="0"/>
              <a:t> mosquito</a:t>
            </a:r>
            <a:r>
              <a:rPr lang="en-US" sz="3600" b="1" i="1" dirty="0"/>
              <a:t>)</a:t>
            </a:r>
            <a:endParaRPr lang="en-US" sz="3600" i="1" dirty="0"/>
          </a:p>
        </p:txBody>
      </p:sp>
      <p:sp>
        <p:nvSpPr>
          <p:cNvPr id="13" name="TextBox 12"/>
          <p:cNvSpPr txBox="1"/>
          <p:nvPr/>
        </p:nvSpPr>
        <p:spPr>
          <a:xfrm>
            <a:off x="256954" y="3569549"/>
            <a:ext cx="8506046" cy="830997"/>
          </a:xfrm>
          <a:prstGeom prst="rect">
            <a:avLst/>
          </a:prstGeom>
          <a:noFill/>
        </p:spPr>
        <p:txBody>
          <a:bodyPr wrap="square" rtlCol="0">
            <a:spAutoFit/>
          </a:bodyPr>
          <a:lstStyle/>
          <a:p>
            <a:pPr defTabSz="914400"/>
            <a:r>
              <a:rPr lang="en-US" sz="2800" dirty="0" smtClean="0">
                <a:solidFill>
                  <a:srgbClr val="04617B"/>
                </a:solidFill>
                <a:latin typeface="+mj-lt"/>
              </a:rPr>
              <a:t> </a:t>
            </a:r>
          </a:p>
          <a:p>
            <a:pPr marL="285750" indent="-285750" defTabSz="914400">
              <a:buFont typeface="Arial" panose="020B0604020202020204" pitchFamily="34" charset="0"/>
              <a:buChar char="•"/>
            </a:pPr>
            <a:endParaRPr lang="en-US" sz="2000" dirty="0">
              <a:solidFill>
                <a:srgbClr val="04617B"/>
              </a:solidFill>
              <a:latin typeface="Constantia"/>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15" name="Title 1"/>
          <p:cNvSpPr txBox="1">
            <a:spLocks/>
          </p:cNvSpPr>
          <p:nvPr/>
        </p:nvSpPr>
        <p:spPr>
          <a:xfrm>
            <a:off x="395177" y="2267888"/>
            <a:ext cx="8229600" cy="427102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Connections to Climate Change</a:t>
            </a:r>
          </a:p>
          <a:p>
            <a:endParaRPr lang="en-US" sz="2800" dirty="0" smtClean="0"/>
          </a:p>
          <a:p>
            <a:pPr marL="457200" indent="-457200">
              <a:lnSpc>
                <a:spcPct val="110000"/>
              </a:lnSpc>
              <a:buFont typeface="Arial"/>
              <a:buChar char="•"/>
            </a:pPr>
            <a:r>
              <a:rPr lang="en-US" sz="2800" dirty="0" smtClean="0"/>
              <a:t>In 2013</a:t>
            </a:r>
            <a:r>
              <a:rPr lang="en-US" sz="2800" dirty="0"/>
              <a:t>, </a:t>
            </a:r>
            <a:r>
              <a:rPr lang="en-US" sz="2800" dirty="0" err="1"/>
              <a:t>Zika</a:t>
            </a:r>
            <a:r>
              <a:rPr lang="en-US" sz="2800" dirty="0"/>
              <a:t> arrived in South America for the first time. People there had no prior exposure or immunity to the virus</a:t>
            </a:r>
            <a:r>
              <a:rPr lang="en-US" sz="2800" dirty="0" smtClean="0"/>
              <a:t>.</a:t>
            </a:r>
          </a:p>
          <a:p>
            <a:pPr marL="457200" indent="-457200">
              <a:lnSpc>
                <a:spcPct val="110000"/>
              </a:lnSpc>
              <a:buFont typeface="Arial"/>
              <a:buChar char="•"/>
            </a:pPr>
            <a:r>
              <a:rPr lang="en-US" sz="2800" dirty="0" smtClean="0"/>
              <a:t>Two </a:t>
            </a:r>
            <a:r>
              <a:rPr lang="en-US" sz="2800" dirty="0"/>
              <a:t>years later, </a:t>
            </a:r>
            <a:r>
              <a:rPr lang="en-US" sz="2800" dirty="0" smtClean="0"/>
              <a:t>El </a:t>
            </a:r>
            <a:r>
              <a:rPr lang="en-US" sz="2800" dirty="0"/>
              <a:t>Niño brought wetter, warmer </a:t>
            </a:r>
            <a:r>
              <a:rPr lang="en-US" sz="2800" dirty="0" smtClean="0"/>
              <a:t>weather- and with it, more mosquitoes (and more </a:t>
            </a:r>
            <a:r>
              <a:rPr lang="en-US" sz="2800" dirty="0" err="1" smtClean="0"/>
              <a:t>Zika</a:t>
            </a:r>
            <a:r>
              <a:rPr lang="en-US" sz="2800" dirty="0" smtClean="0"/>
              <a:t>). (Mosquitoes thrive when the conditions are warm and there is access to standing water.)</a:t>
            </a:r>
            <a:endParaRPr lang="en-US" sz="2800" dirty="0"/>
          </a:p>
          <a:p>
            <a:pPr marL="457200" indent="-457200">
              <a:lnSpc>
                <a:spcPct val="110000"/>
              </a:lnSpc>
              <a:buFont typeface="Arial"/>
              <a:buChar char="•"/>
            </a:pPr>
            <a:r>
              <a:rPr lang="en-US" sz="2800" dirty="0" err="1" smtClean="0"/>
              <a:t>Zika</a:t>
            </a:r>
            <a:r>
              <a:rPr lang="en-US" sz="2800" dirty="0" smtClean="0"/>
              <a:t> is a disease of great concern because of the risk of birth defects when mothers are infected.</a:t>
            </a:r>
            <a:br>
              <a:rPr lang="en-US" sz="2800" dirty="0" smtClean="0"/>
            </a:br>
            <a:endParaRPr lang="en-US" sz="2800" dirty="0"/>
          </a:p>
          <a:p>
            <a:pPr>
              <a:lnSpc>
                <a:spcPct val="110000"/>
              </a:lnSpc>
            </a:pPr>
            <a:r>
              <a:rPr lang="en-US" sz="2800" dirty="0"/>
              <a:t>Podcast here: </a:t>
            </a:r>
            <a:r>
              <a:rPr lang="en-US" sz="2800" dirty="0">
                <a:hlinkClick r:id="rId4"/>
              </a:rPr>
              <a:t>https://www.yaleclimateconnections.org/2017/06/zikas-link-to-climate-change</a:t>
            </a:r>
            <a:r>
              <a:rPr lang="en-US" sz="2800" dirty="0" smtClean="0">
                <a:hlinkClick r:id="rId4"/>
              </a:rPr>
              <a:t>/</a:t>
            </a:r>
            <a:endParaRPr lang="en-US" sz="2800" dirty="0" smtClean="0"/>
          </a:p>
          <a:p>
            <a:endParaRPr lang="en-US" sz="2800" dirty="0"/>
          </a:p>
        </p:txBody>
      </p:sp>
    </p:spTree>
    <p:extLst>
      <p:ext uri="{BB962C8B-B14F-4D97-AF65-F5344CB8AC3E}">
        <p14:creationId xmlns:p14="http://schemas.microsoft.com/office/powerpoint/2010/main" val="114038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63" y="600623"/>
            <a:ext cx="7886700" cy="1325563"/>
          </a:xfrm>
        </p:spPr>
        <p:txBody>
          <a:bodyPr>
            <a:normAutofit/>
          </a:bodyPr>
          <a:lstStyle/>
          <a:p>
            <a:r>
              <a:rPr lang="en-US" sz="3200" b="1" dirty="0" smtClean="0">
                <a:solidFill>
                  <a:srgbClr val="FF0000"/>
                </a:solidFill>
              </a:rPr>
              <a:t>Genus </a:t>
            </a:r>
            <a:r>
              <a:rPr lang="en-US" sz="3200" b="1" i="1" dirty="0" err="1" smtClean="0">
                <a:solidFill>
                  <a:srgbClr val="FF0000"/>
                </a:solidFill>
              </a:rPr>
              <a:t>Culex</a:t>
            </a:r>
            <a:endParaRPr lang="en-US" sz="3200" b="1" i="1" dirty="0">
              <a:solidFill>
                <a:srgbClr val="FF0000"/>
              </a:solidFill>
            </a:endParaRPr>
          </a:p>
        </p:txBody>
      </p:sp>
      <p:sp>
        <p:nvSpPr>
          <p:cNvPr id="3" name="Content Placeholder 2"/>
          <p:cNvSpPr>
            <a:spLocks noGrp="1"/>
          </p:cNvSpPr>
          <p:nvPr>
            <p:ph idx="1"/>
          </p:nvPr>
        </p:nvSpPr>
        <p:spPr>
          <a:xfrm>
            <a:off x="301137" y="1600270"/>
            <a:ext cx="5968093" cy="4351338"/>
          </a:xfrm>
        </p:spPr>
        <p:txBody>
          <a:bodyPr>
            <a:noAutofit/>
          </a:bodyPr>
          <a:lstStyle/>
          <a:p>
            <a:r>
              <a:rPr lang="en-US" sz="2400" i="1" dirty="0" smtClean="0"/>
              <a:t>Culex</a:t>
            </a:r>
            <a:r>
              <a:rPr lang="en-US" sz="2400" dirty="0" smtClean="0"/>
              <a:t> mosquitoes breed in </a:t>
            </a:r>
          </a:p>
          <a:p>
            <a:pPr lvl="1"/>
            <a:r>
              <a:rPr lang="en-US" sz="2000" dirty="0" smtClean="0"/>
              <a:t>stagnant water: places such as rainwater barrels, drainage systems, septic tanks, and containers (tires, buckets and rain barrels).</a:t>
            </a:r>
          </a:p>
          <a:p>
            <a:pPr lvl="1"/>
            <a:r>
              <a:rPr lang="en-US" sz="2000" dirty="0"/>
              <a:t>o</a:t>
            </a:r>
            <a:r>
              <a:rPr lang="en-US" sz="2000" dirty="0" smtClean="0"/>
              <a:t>pen habitats: surface water habitats that become stagnant and enriched with organic matter (swamps, marshes, bogs, rice fields, pastures).</a:t>
            </a:r>
          </a:p>
          <a:p>
            <a:r>
              <a:rPr lang="en-US" sz="2400" dirty="0" smtClean="0"/>
              <a:t>They prefer to lay eggs in rainwater barrels, storm drains, septic tanks. </a:t>
            </a:r>
            <a:endParaRPr lang="en-US" sz="2400" dirty="0"/>
          </a:p>
          <a:p>
            <a:r>
              <a:rPr lang="en-US" sz="2400" dirty="0" smtClean="0"/>
              <a:t>Eggs are laid in rafts that float on the water surface</a:t>
            </a:r>
            <a:endParaRPr lang="en-US" sz="2400" dirty="0"/>
          </a:p>
        </p:txBody>
      </p:sp>
      <p:sp>
        <p:nvSpPr>
          <p:cNvPr id="4" name="Slide Number Placeholder 3"/>
          <p:cNvSpPr>
            <a:spLocks noGrp="1"/>
          </p:cNvSpPr>
          <p:nvPr>
            <p:ph type="sldNum" sz="quarter" idx="12"/>
          </p:nvPr>
        </p:nvSpPr>
        <p:spPr/>
        <p:txBody>
          <a:bodyPr/>
          <a:lstStyle/>
          <a:p>
            <a:fld id="{18408D40-E840-B649-8C1F-148E738ADDFC}" type="slidenum">
              <a:rPr lang="en-US" smtClean="0"/>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697" y="1455365"/>
            <a:ext cx="2552700" cy="2984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962" y="4439865"/>
            <a:ext cx="2263838" cy="153256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790596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92" y="559947"/>
            <a:ext cx="7886700" cy="1325563"/>
          </a:xfrm>
        </p:spPr>
        <p:txBody>
          <a:bodyPr>
            <a:normAutofit/>
          </a:bodyPr>
          <a:lstStyle/>
          <a:p>
            <a:r>
              <a:rPr lang="en-US" sz="3200" b="1" i="1" dirty="0" err="1" smtClean="0">
                <a:solidFill>
                  <a:srgbClr val="FF0000"/>
                </a:solidFill>
              </a:rPr>
              <a:t>Culex</a:t>
            </a:r>
            <a:r>
              <a:rPr lang="en-US" sz="3200" b="1" dirty="0" smtClean="0">
                <a:solidFill>
                  <a:srgbClr val="FF0000"/>
                </a:solidFill>
              </a:rPr>
              <a:t> as a human disease vector</a:t>
            </a:r>
            <a:endParaRPr lang="en-US" sz="3200" b="1" dirty="0">
              <a:solidFill>
                <a:srgbClr val="FF0000"/>
              </a:solidFill>
            </a:endParaRPr>
          </a:p>
        </p:txBody>
      </p:sp>
      <p:sp>
        <p:nvSpPr>
          <p:cNvPr id="3" name="Content Placeholder 2"/>
          <p:cNvSpPr>
            <a:spLocks noGrp="1"/>
          </p:cNvSpPr>
          <p:nvPr>
            <p:ph idx="1"/>
          </p:nvPr>
        </p:nvSpPr>
        <p:spPr>
          <a:xfrm>
            <a:off x="348725" y="1609064"/>
            <a:ext cx="8561079" cy="4351338"/>
          </a:xfrm>
        </p:spPr>
        <p:txBody>
          <a:bodyPr>
            <a:noAutofit/>
          </a:bodyPr>
          <a:lstStyle/>
          <a:p>
            <a:pPr marL="0" indent="0">
              <a:lnSpc>
                <a:spcPct val="100000"/>
              </a:lnSpc>
              <a:spcBef>
                <a:spcPts val="0"/>
              </a:spcBef>
              <a:spcAft>
                <a:spcPts val="1200"/>
              </a:spcAft>
              <a:buNone/>
            </a:pPr>
            <a:r>
              <a:rPr lang="en-US" sz="2400" dirty="0" smtClean="0">
                <a:solidFill>
                  <a:srgbClr val="000000"/>
                </a:solidFill>
              </a:rPr>
              <a:t>Some species of the genus </a:t>
            </a:r>
            <a:r>
              <a:rPr lang="en-US" sz="2400" i="1" dirty="0" err="1" smtClean="0">
                <a:solidFill>
                  <a:srgbClr val="000000"/>
                </a:solidFill>
              </a:rPr>
              <a:t>Culex</a:t>
            </a:r>
            <a:r>
              <a:rPr lang="en-US" sz="2400" b="1" dirty="0" smtClean="0">
                <a:solidFill>
                  <a:srgbClr val="FF0000"/>
                </a:solidFill>
              </a:rPr>
              <a:t> </a:t>
            </a:r>
            <a:r>
              <a:rPr lang="en-US" sz="2400" dirty="0" smtClean="0"/>
              <a:t>carry viruses or other pathogens. A number of viruses are transmitted by the mosquito to animals and livestock. There are also some viruses that can be transmitted to humans. </a:t>
            </a:r>
            <a:endParaRPr lang="en-US" sz="2400" dirty="0"/>
          </a:p>
          <a:p>
            <a:pPr marL="0" indent="0">
              <a:lnSpc>
                <a:spcPct val="100000"/>
              </a:lnSpc>
              <a:spcBef>
                <a:spcPts val="0"/>
              </a:spcBef>
              <a:spcAft>
                <a:spcPts val="1200"/>
              </a:spcAft>
              <a:buNone/>
            </a:pPr>
            <a:r>
              <a:rPr lang="en-US" sz="2400" dirty="0" smtClean="0"/>
              <a:t>Diseases include a number of encephalitis viruses that are found around the world, as well as West Nile virus. </a:t>
            </a:r>
          </a:p>
          <a:p>
            <a:pPr marL="0" indent="0">
              <a:lnSpc>
                <a:spcPct val="100000"/>
              </a:lnSpc>
              <a:spcBef>
                <a:spcPts val="0"/>
              </a:spcBef>
              <a:spcAft>
                <a:spcPts val="1200"/>
              </a:spcAft>
              <a:buNone/>
            </a:pPr>
            <a:r>
              <a:rPr lang="en-US" sz="2400" dirty="0" smtClean="0"/>
              <a:t>Some species of </a:t>
            </a:r>
            <a:r>
              <a:rPr lang="en-US" sz="2400" i="1" dirty="0" err="1" smtClean="0"/>
              <a:t>Culex</a:t>
            </a:r>
            <a:r>
              <a:rPr lang="en-US" sz="2400" dirty="0" smtClean="0"/>
              <a:t> can also transmit filarial worms- a type of nematode. Adult female mosquitoes acquire the worm larvae. The larvae mature and migrate to the proboscis of the mosquito</a:t>
            </a:r>
            <a:r>
              <a:rPr lang="en-US" sz="2400" dirty="0"/>
              <a:t>;</a:t>
            </a:r>
            <a:r>
              <a:rPr lang="en-US" sz="2400" dirty="0" smtClean="0"/>
              <a:t> they enter the bite puncture or the intact skin of a person bitten by the mosquito. </a:t>
            </a:r>
            <a:r>
              <a:rPr lang="en-US" sz="2400" dirty="0" err="1" smtClean="0"/>
              <a:t>Filariasis</a:t>
            </a:r>
            <a:r>
              <a:rPr lang="en-US" sz="2400" dirty="0" smtClean="0"/>
              <a:t> </a:t>
            </a:r>
            <a:r>
              <a:rPr lang="en-US" sz="2400" dirty="0"/>
              <a:t>causes swelling in the lymph glands in </a:t>
            </a:r>
            <a:r>
              <a:rPr lang="en-US" sz="2400" dirty="0" smtClean="0"/>
              <a:t>humans.</a:t>
            </a:r>
            <a:endParaRPr lang="en-US" sz="2400" dirty="0"/>
          </a:p>
        </p:txBody>
      </p:sp>
      <p:sp>
        <p:nvSpPr>
          <p:cNvPr id="4" name="Slide Number Placeholder 3"/>
          <p:cNvSpPr>
            <a:spLocks noGrp="1"/>
          </p:cNvSpPr>
          <p:nvPr>
            <p:ph type="sldNum" sz="quarter" idx="12"/>
          </p:nvPr>
        </p:nvSpPr>
        <p:spPr/>
        <p:txBody>
          <a:bodyPr/>
          <a:lstStyle/>
          <a:p>
            <a:fld id="{18408D40-E840-B649-8C1F-148E738ADDFC}" type="slidenum">
              <a:rPr lang="en-US" smtClean="0"/>
              <a:t>15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762561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60095" y="1257756"/>
            <a:ext cx="6397855" cy="5151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257905" y="481443"/>
            <a:ext cx="7709934" cy="1148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8408D40-E840-B649-8C1F-148E738ADDFC}" type="slidenum">
              <a:rPr lang="en-US" smtClean="0"/>
              <a:t>16</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5" name="TextBox 4"/>
          <p:cNvSpPr txBox="1"/>
          <p:nvPr/>
        </p:nvSpPr>
        <p:spPr>
          <a:xfrm>
            <a:off x="3765176" y="5760927"/>
            <a:ext cx="1613647" cy="369332"/>
          </a:xfrm>
          <a:prstGeom prst="rect">
            <a:avLst/>
          </a:prstGeom>
          <a:noFill/>
        </p:spPr>
        <p:txBody>
          <a:bodyPr wrap="none" rtlCol="0">
            <a:spAutoFit/>
          </a:bodyPr>
          <a:lstStyle/>
          <a:p>
            <a:r>
              <a:rPr lang="en-US" i="1" dirty="0" smtClean="0"/>
              <a:t>Map: CDC, USA</a:t>
            </a:r>
            <a:endParaRPr lang="en-US" i="1" dirty="0"/>
          </a:p>
        </p:txBody>
      </p:sp>
      <p:sp>
        <p:nvSpPr>
          <p:cNvPr id="11" name="Title 1"/>
          <p:cNvSpPr>
            <a:spLocks noGrp="1"/>
          </p:cNvSpPr>
          <p:nvPr>
            <p:ph type="title"/>
          </p:nvPr>
        </p:nvSpPr>
        <p:spPr>
          <a:xfrm>
            <a:off x="257905" y="807020"/>
            <a:ext cx="8229600" cy="1143000"/>
          </a:xfrm>
        </p:spPr>
        <p:txBody>
          <a:bodyPr>
            <a:normAutofit/>
          </a:bodyPr>
          <a:lstStyle/>
          <a:p>
            <a:r>
              <a:rPr lang="en-US" b="1" i="1" dirty="0" smtClean="0">
                <a:solidFill>
                  <a:srgbClr val="FF0000"/>
                </a:solidFill>
              </a:rPr>
              <a:t>West Nile virus</a:t>
            </a:r>
            <a:r>
              <a:rPr lang="en-US" b="1" i="1" dirty="0">
                <a:solidFill>
                  <a:srgbClr val="FF0000"/>
                </a:solidFill>
              </a:rPr>
              <a:t> </a:t>
            </a:r>
            <a:r>
              <a:rPr lang="en-US" b="1" i="1" dirty="0" smtClean="0">
                <a:solidFill>
                  <a:srgbClr val="FF0000"/>
                </a:solidFill>
              </a:rPr>
              <a:t> </a:t>
            </a:r>
            <a:r>
              <a:rPr lang="en-US" sz="4000" b="1" i="1" dirty="0" smtClean="0">
                <a:solidFill>
                  <a:srgbClr val="FF0000"/>
                </a:solidFill>
              </a:rPr>
              <a:t>(</a:t>
            </a:r>
            <a:r>
              <a:rPr lang="en-US" sz="4000" b="1" i="1" dirty="0" err="1" smtClean="0">
                <a:solidFill>
                  <a:srgbClr val="FF0000"/>
                </a:solidFill>
              </a:rPr>
              <a:t>Culex</a:t>
            </a:r>
            <a:r>
              <a:rPr lang="en-US" sz="4000" b="1" i="1" dirty="0">
                <a:solidFill>
                  <a:srgbClr val="FF0000"/>
                </a:solidFill>
              </a:rPr>
              <a:t> </a:t>
            </a:r>
            <a:r>
              <a:rPr lang="en-US" sz="4000" b="1" i="1" dirty="0" smtClean="0">
                <a:solidFill>
                  <a:srgbClr val="FF0000"/>
                </a:solidFill>
              </a:rPr>
              <a:t>mosquito</a:t>
            </a:r>
            <a:r>
              <a:rPr lang="en-US" sz="4000" b="1" i="1" dirty="0">
                <a:solidFill>
                  <a:srgbClr val="FF0000"/>
                </a:solidFill>
              </a:rPr>
              <a:t>)</a:t>
            </a:r>
            <a:endParaRPr lang="en-US" sz="4000" i="1" dirty="0">
              <a:solidFill>
                <a:srgbClr val="FF0000"/>
              </a:solidFill>
            </a:endParaRPr>
          </a:p>
        </p:txBody>
      </p:sp>
      <p:sp>
        <p:nvSpPr>
          <p:cNvPr id="3" name="TextBox 2"/>
          <p:cNvSpPr txBox="1"/>
          <p:nvPr/>
        </p:nvSpPr>
        <p:spPr>
          <a:xfrm>
            <a:off x="6078653" y="2415265"/>
            <a:ext cx="2706250" cy="3139321"/>
          </a:xfrm>
          <a:prstGeom prst="rect">
            <a:avLst/>
          </a:prstGeom>
          <a:noFill/>
        </p:spPr>
        <p:txBody>
          <a:bodyPr wrap="square" rtlCol="0">
            <a:spAutoFit/>
          </a:bodyPr>
          <a:lstStyle/>
          <a:p>
            <a:pPr marL="285750" indent="-285750">
              <a:buFont typeface="Arial"/>
              <a:buChar char="•"/>
            </a:pPr>
            <a:r>
              <a:rPr lang="en-US" b="1" dirty="0" smtClean="0"/>
              <a:t>Symptoms</a:t>
            </a:r>
            <a:r>
              <a:rPr lang="en-US" dirty="0" smtClean="0"/>
              <a:t>: none in most people; 1 in 5 get fever, headache; &lt;1% get encephalitis/meningitis.</a:t>
            </a:r>
          </a:p>
          <a:p>
            <a:pPr marL="285750" indent="-285750">
              <a:buFont typeface="Arial"/>
              <a:buChar char="•"/>
            </a:pPr>
            <a:endParaRPr lang="en-US" dirty="0"/>
          </a:p>
          <a:p>
            <a:pPr marL="285750" indent="-285750">
              <a:buFont typeface="Arial"/>
              <a:buChar char="•"/>
            </a:pPr>
            <a:r>
              <a:rPr lang="en-US" b="1" dirty="0" smtClean="0"/>
              <a:t>Preventio</a:t>
            </a:r>
            <a:r>
              <a:rPr lang="en-US" dirty="0" smtClean="0"/>
              <a:t>n: Repellant, long clothing, netting and screens, eliminating breeding sites.</a:t>
            </a:r>
            <a:endParaRPr lang="en-US" dirty="0"/>
          </a:p>
        </p:txBody>
      </p:sp>
    </p:spTree>
    <p:extLst>
      <p:ext uri="{BB962C8B-B14F-4D97-AF65-F5344CB8AC3E}">
        <p14:creationId xmlns:p14="http://schemas.microsoft.com/office/powerpoint/2010/main" val="1722750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55" y="2242347"/>
            <a:ext cx="3677333" cy="4060675"/>
          </a:xfrm>
        </p:spPr>
        <p:txBody>
          <a:bodyPr>
            <a:noAutofit/>
          </a:bodyPr>
          <a:lstStyle/>
          <a:p>
            <a:r>
              <a:rPr lang="en-US" sz="2400" dirty="0" smtClean="0">
                <a:latin typeface="+mn-lt"/>
              </a:rPr>
              <a:t>Use the GLOBE Observer Mosquito Habitat Mapper to determine if you have found a potentially dangerous mosquito, or one of the approximately 3,500 other non-disease carrying species. </a:t>
            </a:r>
            <a:br>
              <a:rPr lang="en-US" sz="2400" dirty="0" smtClean="0">
                <a:latin typeface="+mn-lt"/>
              </a:rPr>
            </a:br>
            <a:r>
              <a:rPr lang="en-US" sz="2400" dirty="0">
                <a:latin typeface="+mn-lt"/>
              </a:rPr>
              <a:t/>
            </a:r>
            <a:br>
              <a:rPr lang="en-US" sz="2400" dirty="0">
                <a:latin typeface="+mn-lt"/>
              </a:rPr>
            </a:br>
            <a:r>
              <a:rPr lang="en-US" sz="2400" dirty="0" smtClean="0">
                <a:latin typeface="+mn-lt"/>
              </a:rPr>
              <a:t>Remember that mosquitoes play important roles in our ecosystems as pollinators and as food for frogs, fish and other animals. </a:t>
            </a:r>
            <a:endParaRPr lang="en-US" sz="2400" dirty="0">
              <a:latin typeface="+mn-lt"/>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72832"/>
          </a:xfrm>
          <a:prstGeom prst="rect">
            <a:avLst/>
          </a:prstGeom>
        </p:spPr>
      </p:pic>
      <p:pic>
        <p:nvPicPr>
          <p:cNvPr id="8" name="Picture 8" descr="mosquito_hab_mapper_selector_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9852" y="1636554"/>
            <a:ext cx="4743757" cy="2313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photo2.jpg"/>
          <p:cNvPicPr>
            <a:picLocks noChangeAspect="1"/>
          </p:cNvPicPr>
          <p:nvPr/>
        </p:nvPicPr>
        <p:blipFill>
          <a:blip r:embed="rId4">
            <a:extLst>
              <a:ext uri="{28A0092B-C50C-407E-A947-70E740481C1C}">
                <a14:useLocalDpi xmlns:a14="http://schemas.microsoft.com/office/drawing/2010/main" val="0"/>
              </a:ext>
            </a:extLst>
          </a:blip>
          <a:srcRect b="27399"/>
          <a:stretch>
            <a:fillRect/>
          </a:stretch>
        </p:blipFill>
        <p:spPr bwMode="auto">
          <a:xfrm>
            <a:off x="4019852" y="4066756"/>
            <a:ext cx="2309534" cy="223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9" descr="0122171614_HDR.jpg"/>
          <p:cNvPicPr>
            <a:picLocks noChangeAspect="1"/>
          </p:cNvPicPr>
          <p:nvPr/>
        </p:nvPicPr>
        <p:blipFill>
          <a:blip r:embed="rId5">
            <a:extLst>
              <a:ext uri="{28A0092B-C50C-407E-A947-70E740481C1C}">
                <a14:useLocalDpi xmlns:a14="http://schemas.microsoft.com/office/drawing/2010/main" val="0"/>
              </a:ext>
            </a:extLst>
          </a:blip>
          <a:srcRect l="17609" t="14638" r="36131" b="6456"/>
          <a:stretch>
            <a:fillRect/>
          </a:stretch>
        </p:blipFill>
        <p:spPr bwMode="auto">
          <a:xfrm>
            <a:off x="6457950" y="4050324"/>
            <a:ext cx="2347494" cy="2252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25302" y="998450"/>
            <a:ext cx="8414633" cy="584775"/>
          </a:xfrm>
          <a:prstGeom prst="rect">
            <a:avLst/>
          </a:prstGeom>
          <a:noFill/>
        </p:spPr>
        <p:txBody>
          <a:bodyPr wrap="square" rtlCol="0">
            <a:spAutoFit/>
          </a:bodyPr>
          <a:lstStyle/>
          <a:p>
            <a:r>
              <a:rPr lang="en-US" sz="3200" b="1" dirty="0" smtClean="0"/>
              <a:t>GLOBE </a:t>
            </a:r>
            <a:r>
              <a:rPr lang="en-US" sz="3200" b="1" dirty="0"/>
              <a:t>Observer Mosquito Habitat Mapper</a:t>
            </a:r>
            <a:endParaRPr lang="en-US" sz="3200"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913781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750" y="2919243"/>
            <a:ext cx="7886700" cy="1665617"/>
          </a:xfrm>
        </p:spPr>
        <p:txBody>
          <a:bodyPr>
            <a:normAutofit fontScale="90000"/>
          </a:bodyPr>
          <a:lstStyle/>
          <a:p>
            <a:r>
              <a:rPr lang="en-US" sz="3200" b="1" i="1" dirty="0" smtClean="0">
                <a:solidFill>
                  <a:schemeClr val="accent1">
                    <a:lumMod val="50000"/>
                  </a:schemeClr>
                </a:solidFill>
              </a:rPr>
              <a:t/>
            </a:r>
            <a:br>
              <a:rPr lang="en-US" sz="3200" b="1" i="1" dirty="0" smtClean="0">
                <a:solidFill>
                  <a:schemeClr val="accent1">
                    <a:lumMod val="50000"/>
                  </a:schemeClr>
                </a:solidFill>
              </a:rPr>
            </a:br>
            <a:r>
              <a:rPr lang="en-US" sz="3200" i="1" dirty="0" smtClean="0">
                <a:solidFill>
                  <a:schemeClr val="accent1">
                    <a:lumMod val="50000"/>
                  </a:schemeClr>
                </a:solidFill>
              </a:rPr>
              <a:t>You will not be able to determine if </a:t>
            </a:r>
            <a:r>
              <a:rPr lang="en-US" sz="3200" i="1" dirty="0">
                <a:solidFill>
                  <a:schemeClr val="accent1">
                    <a:lumMod val="50000"/>
                  </a:schemeClr>
                </a:solidFill>
              </a:rPr>
              <a:t>a</a:t>
            </a:r>
            <a:r>
              <a:rPr lang="en-US" sz="3200" i="1" dirty="0" smtClean="0">
                <a:solidFill>
                  <a:schemeClr val="accent1">
                    <a:lumMod val="50000"/>
                  </a:schemeClr>
                </a:solidFill>
              </a:rPr>
              <a:t> mosquito is carrying a disease, only if it is a type of mosquito that can </a:t>
            </a:r>
            <a:r>
              <a:rPr lang="en-US" sz="3200" i="1" u="sng" dirty="0" smtClean="0">
                <a:solidFill>
                  <a:schemeClr val="accent1">
                    <a:lumMod val="50000"/>
                  </a:schemeClr>
                </a:solidFill>
              </a:rPr>
              <a:t>potentially</a:t>
            </a:r>
            <a:r>
              <a:rPr lang="en-US" sz="3200" i="1" dirty="0" smtClean="0">
                <a:solidFill>
                  <a:schemeClr val="accent1">
                    <a:lumMod val="50000"/>
                  </a:schemeClr>
                </a:solidFill>
              </a:rPr>
              <a:t> carry disease. </a:t>
            </a:r>
            <a:br>
              <a:rPr lang="en-US" sz="3200" i="1" dirty="0" smtClean="0">
                <a:solidFill>
                  <a:schemeClr val="accent1">
                    <a:lumMod val="50000"/>
                  </a:schemeClr>
                </a:solidFill>
              </a:rPr>
            </a:br>
            <a:r>
              <a:rPr lang="en-US" sz="3200" i="1" dirty="0" smtClean="0">
                <a:solidFill>
                  <a:schemeClr val="accent1">
                    <a:lumMod val="50000"/>
                  </a:schemeClr>
                </a:solidFill>
              </a:rPr>
              <a:t/>
            </a:r>
            <a:br>
              <a:rPr lang="en-US" sz="3200" i="1" dirty="0" smtClean="0">
                <a:solidFill>
                  <a:schemeClr val="accent1">
                    <a:lumMod val="50000"/>
                  </a:schemeClr>
                </a:solidFill>
              </a:rPr>
            </a:br>
            <a:r>
              <a:rPr lang="en-US" sz="3200" i="1" dirty="0" smtClean="0">
                <a:solidFill>
                  <a:schemeClr val="accent1">
                    <a:lumMod val="50000"/>
                  </a:schemeClr>
                </a:solidFill>
              </a:rPr>
              <a:t>Your data can be used by public health partners to determine if disease is being transmitted by the mosquitoes in your community. </a:t>
            </a:r>
            <a:br>
              <a:rPr lang="en-US" sz="3200" i="1" dirty="0" smtClean="0">
                <a:solidFill>
                  <a:schemeClr val="accent1">
                    <a:lumMod val="50000"/>
                  </a:schemeClr>
                </a:solidFill>
              </a:rPr>
            </a:br>
            <a:r>
              <a:rPr lang="en-US" sz="3200" i="1" dirty="0" smtClean="0">
                <a:solidFill>
                  <a:schemeClr val="accent1">
                    <a:lumMod val="50000"/>
                  </a:schemeClr>
                </a:solidFill>
              </a:rPr>
              <a:t/>
            </a:r>
            <a:br>
              <a:rPr lang="en-US" sz="3200" i="1" dirty="0" smtClean="0">
                <a:solidFill>
                  <a:schemeClr val="accent1">
                    <a:lumMod val="50000"/>
                  </a:schemeClr>
                </a:solidFill>
              </a:rPr>
            </a:br>
            <a:r>
              <a:rPr lang="en-US" sz="3200" i="1" dirty="0" smtClean="0">
                <a:solidFill>
                  <a:schemeClr val="accent1">
                    <a:lumMod val="50000"/>
                  </a:schemeClr>
                </a:solidFill>
              </a:rPr>
              <a:t>Knowing where the mosquitoes are located is important for public health authorities, who take action to reduce the risk of disease in your community. </a:t>
            </a:r>
            <a:endParaRPr lang="en-US" sz="3200" i="1"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89620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a:t>
            </a:fld>
            <a:endParaRPr lang="en-US" dirty="0"/>
          </a:p>
        </p:txBody>
      </p:sp>
      <p:sp>
        <p:nvSpPr>
          <p:cNvPr id="7" name="Content Placeholder 6"/>
          <p:cNvSpPr>
            <a:spLocks noGrp="1"/>
          </p:cNvSpPr>
          <p:nvPr>
            <p:ph idx="1"/>
          </p:nvPr>
        </p:nvSpPr>
        <p:spPr/>
        <p:txBody>
          <a:bodyPr>
            <a:normAutofit/>
          </a:bodyPr>
          <a:lstStyle/>
          <a:p>
            <a:pPr marL="0" indent="0">
              <a:lnSpc>
                <a:spcPct val="100000"/>
              </a:lnSpc>
              <a:spcBef>
                <a:spcPts val="0"/>
              </a:spcBef>
              <a:buNone/>
            </a:pPr>
            <a:endParaRPr lang="en-US" dirty="0" smtClean="0"/>
          </a:p>
          <a:p>
            <a:pPr marL="0" indent="0">
              <a:lnSpc>
                <a:spcPct val="100000"/>
              </a:lnSpc>
              <a:spcBef>
                <a:spcPts val="0"/>
              </a:spcBef>
              <a:buNone/>
            </a:pPr>
            <a:endParaRPr lang="en-US" dirty="0"/>
          </a:p>
        </p:txBody>
      </p:sp>
      <p:sp>
        <p:nvSpPr>
          <p:cNvPr id="8" name="TextBox 7"/>
          <p:cNvSpPr txBox="1"/>
          <p:nvPr/>
        </p:nvSpPr>
        <p:spPr>
          <a:xfrm>
            <a:off x="416346" y="1415755"/>
            <a:ext cx="8285285" cy="1323439"/>
          </a:xfrm>
          <a:prstGeom prst="rect">
            <a:avLst/>
          </a:prstGeom>
          <a:noFill/>
        </p:spPr>
        <p:txBody>
          <a:bodyPr wrap="square" rtlCol="0">
            <a:spAutoFit/>
          </a:bodyPr>
          <a:lstStyle/>
          <a:p>
            <a:pPr algn="ctr"/>
            <a:r>
              <a:rPr lang="en-US" sz="4000" b="1" dirty="0" smtClean="0">
                <a:ea typeface="Chalkduster" charset="0"/>
                <a:cs typeface="Chalkduster" charset="0"/>
              </a:rPr>
              <a:t>What do you know about mosquitoes? </a:t>
            </a:r>
            <a:endParaRPr lang="en-US" sz="4000" b="1" dirty="0">
              <a:ea typeface="Chalkduster" charset="0"/>
              <a:cs typeface="Chalkduster" charset="0"/>
            </a:endParaRPr>
          </a:p>
        </p:txBody>
      </p:sp>
      <p:sp>
        <p:nvSpPr>
          <p:cNvPr id="2" name="TextBox 1"/>
          <p:cNvSpPr txBox="1"/>
          <p:nvPr/>
        </p:nvSpPr>
        <p:spPr>
          <a:xfrm>
            <a:off x="861237" y="3008066"/>
            <a:ext cx="7654113" cy="3539430"/>
          </a:xfrm>
          <a:prstGeom prst="rect">
            <a:avLst/>
          </a:prstGeom>
          <a:noFill/>
        </p:spPr>
        <p:txBody>
          <a:bodyPr wrap="square" rtlCol="0">
            <a:spAutoFit/>
          </a:bodyPr>
          <a:lstStyle/>
          <a:p>
            <a:pPr marL="285750" indent="-285750">
              <a:buFont typeface="Arial" charset="0"/>
              <a:buChar char="•"/>
            </a:pPr>
            <a:r>
              <a:rPr lang="en-US" sz="3200" dirty="0" smtClean="0"/>
              <a:t>Where do they breed?</a:t>
            </a:r>
          </a:p>
          <a:p>
            <a:pPr marL="285750" indent="-285750">
              <a:buFont typeface="Arial" charset="0"/>
              <a:buChar char="•"/>
            </a:pPr>
            <a:endParaRPr lang="en-US" sz="3200" dirty="0"/>
          </a:p>
          <a:p>
            <a:pPr marL="285750" indent="-285750">
              <a:buFont typeface="Arial" charset="0"/>
              <a:buChar char="•"/>
            </a:pPr>
            <a:r>
              <a:rPr lang="en-US" sz="3200" dirty="0" smtClean="0"/>
              <a:t>Why are some mosquitoes dangerous to humans?</a:t>
            </a:r>
          </a:p>
          <a:p>
            <a:pPr marL="285750" indent="-285750">
              <a:buFont typeface="Arial" charset="0"/>
              <a:buChar char="•"/>
            </a:pPr>
            <a:endParaRPr lang="en-US" sz="3200" dirty="0"/>
          </a:p>
          <a:p>
            <a:pPr marL="285750" indent="-285750">
              <a:buFont typeface="Arial" charset="0"/>
              <a:buChar char="•"/>
            </a:pPr>
            <a:r>
              <a:rPr lang="en-US" sz="3200" dirty="0" smtClean="0"/>
              <a:t>How can you protect yourself and your community?</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64113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10" y="1332560"/>
            <a:ext cx="8281155" cy="2561014"/>
          </a:xfrm>
        </p:spPr>
        <p:txBody>
          <a:bodyPr>
            <a:noAutofit/>
          </a:bodyPr>
          <a:lstStyle/>
          <a:p>
            <a:pPr algn="ctr"/>
            <a:r>
              <a:rPr lang="en-US" sz="3600" i="1" dirty="0">
                <a:solidFill>
                  <a:schemeClr val="accent1">
                    <a:lumMod val="50000"/>
                  </a:schemeClr>
                </a:solidFill>
              </a:rPr>
              <a:t>D</a:t>
            </a:r>
            <a:r>
              <a:rPr lang="en-US" sz="3600" i="1" dirty="0" smtClean="0">
                <a:solidFill>
                  <a:schemeClr val="accent1">
                    <a:lumMod val="50000"/>
                  </a:schemeClr>
                </a:solidFill>
              </a:rPr>
              <a:t>ecommissioning breeding sites by dumping water from containers and picking up trash will help reduce the population of mosquitoes in your community</a:t>
            </a:r>
            <a:r>
              <a:rPr lang="en-US" sz="3600" b="1" i="1" dirty="0" smtClean="0">
                <a:solidFill>
                  <a:schemeClr val="accent1">
                    <a:lumMod val="50000"/>
                  </a:schemeClr>
                </a:solidFill>
              </a:rPr>
              <a:t>. </a:t>
            </a:r>
            <a:endParaRPr lang="en-US" sz="3600" b="1" i="1"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19</a:t>
            </a:fld>
            <a:endParaRPr lang="en-US" dirty="0"/>
          </a:p>
        </p:txBody>
      </p:sp>
      <p:pic>
        <p:nvPicPr>
          <p:cNvPr id="7" name="Picture 8" descr="mosquito_hab_mapper_selector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12" y="4416426"/>
            <a:ext cx="4560038" cy="2224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58529" y="4416426"/>
            <a:ext cx="3330834" cy="1938992"/>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solidFill>
                  <a:prstClr val="white"/>
                </a:solidFill>
                <a:ea typeface="Abadi MT Condensed Extra Bold" charset="0"/>
                <a:cs typeface="Abadi MT Condensed Extra Bold" charset="0"/>
              </a:rPr>
              <a:t>Reduce the risk of mosquito borne disease in yourself and your community! </a:t>
            </a:r>
          </a:p>
          <a:p>
            <a:pPr marL="285750" indent="-285750" defTabSz="914400">
              <a:buFont typeface="Arial" panose="020B0604020202020204" pitchFamily="34" charset="0"/>
              <a:buChar char="•"/>
            </a:pPr>
            <a:r>
              <a:rPr lang="en-US" sz="2000" b="1" dirty="0" smtClean="0">
                <a:solidFill>
                  <a:prstClr val="white"/>
                </a:solidFill>
                <a:ea typeface="Abadi MT Condensed Extra Bold" charset="0"/>
                <a:cs typeface="Abadi MT Condensed Extra Bold" charset="0"/>
              </a:rPr>
              <a:t>Eliminate </a:t>
            </a:r>
            <a:r>
              <a:rPr lang="en-US" sz="2000" b="1" dirty="0">
                <a:solidFill>
                  <a:prstClr val="white"/>
                </a:solidFill>
                <a:ea typeface="Abadi MT Condensed Extra Bold" charset="0"/>
                <a:cs typeface="Abadi MT Condensed Extra Bold" charset="0"/>
              </a:rPr>
              <a:t>places where mosquitoes breed. </a:t>
            </a:r>
          </a:p>
          <a:p>
            <a:pPr marL="285750" indent="-285750" defTabSz="914400">
              <a:buFont typeface="Arial" panose="020B0604020202020204" pitchFamily="34" charset="0"/>
              <a:buChar char="•"/>
            </a:pPr>
            <a:r>
              <a:rPr lang="en-US" sz="2000" b="1" dirty="0">
                <a:solidFill>
                  <a:prstClr val="white"/>
                </a:solidFill>
                <a:ea typeface="Abadi MT Condensed Extra Bold" charset="0"/>
                <a:cs typeface="Abadi MT Condensed Extra Bold" charset="0"/>
              </a:rPr>
              <a:t>Wear mosquito repellent. </a:t>
            </a:r>
            <a:r>
              <a:rPr lang="en-US" sz="2000" b="1" dirty="0" smtClean="0">
                <a:solidFill>
                  <a:prstClr val="white"/>
                </a:solidFill>
                <a:ea typeface="Abadi MT Condensed Extra Bold" charset="0"/>
                <a:cs typeface="Abadi MT Condensed Extra Bold" charset="0"/>
              </a:rPr>
              <a:t>  </a:t>
            </a:r>
            <a:endParaRPr lang="en-US" sz="2000" b="1" dirty="0">
              <a:solidFill>
                <a:prstClr val="white"/>
              </a:solidFill>
              <a:ea typeface="Abadi MT Condensed Extra Bold" charset="0"/>
              <a:cs typeface="Abadi MT Condensed Extra Bold"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5503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20</a:t>
            </a:fld>
            <a:endParaRPr lang="en-US" dirty="0"/>
          </a:p>
        </p:txBody>
      </p:sp>
      <p:sp>
        <p:nvSpPr>
          <p:cNvPr id="6" name="Title 1"/>
          <p:cNvSpPr>
            <a:spLocks noGrp="1"/>
          </p:cNvSpPr>
          <p:nvPr>
            <p:ph type="title"/>
          </p:nvPr>
        </p:nvSpPr>
        <p:spPr>
          <a:xfrm>
            <a:off x="551904" y="737226"/>
            <a:ext cx="8229600" cy="957262"/>
          </a:xfrm>
        </p:spPr>
        <p:txBody>
          <a:bodyPr>
            <a:normAutofit/>
          </a:bodyPr>
          <a:lstStyle/>
          <a:p>
            <a:r>
              <a:rPr lang="en-US" sz="2800" dirty="0" smtClean="0"/>
              <a:t>Acknowledgements</a:t>
            </a:r>
            <a:endParaRPr lang="en-US" sz="2800" dirty="0"/>
          </a:p>
        </p:txBody>
      </p:sp>
      <p:sp>
        <p:nvSpPr>
          <p:cNvPr id="7" name="Content Placeholder 2"/>
          <p:cNvSpPr txBox="1">
            <a:spLocks/>
          </p:cNvSpPr>
          <p:nvPr/>
        </p:nvSpPr>
        <p:spPr>
          <a:xfrm>
            <a:off x="491679" y="1477859"/>
            <a:ext cx="8023671" cy="4989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The </a:t>
            </a:r>
            <a:r>
              <a:rPr lang="en-US" sz="1600" b="1" dirty="0" smtClean="0">
                <a:solidFill>
                  <a:srgbClr val="002060"/>
                </a:solidFill>
              </a:rPr>
              <a:t>GLOBE Observer Mosquito Habitat Mapper </a:t>
            </a:r>
            <a:r>
              <a:rPr lang="en-US" sz="1600" dirty="0" smtClean="0"/>
              <a:t>is a NASA-sponsored project that is the result of the combined efforts of an extended team that includes the Institute for Global Environmental Strategies (IGES); NASA Goddard Space Flight Center, Langley Research Center, and Jet Propulsion Laboratory; Space Science Applications, Inc. (SSAI); the GLOBE Implementation Office (GIO),  GLOBE DIS and Brooklyn College. </a:t>
            </a:r>
          </a:p>
          <a:p>
            <a:pPr marL="0" indent="0">
              <a:buFont typeface="Arial" panose="020B0604020202020204" pitchFamily="34" charset="0"/>
              <a:buNone/>
            </a:pPr>
            <a:r>
              <a:rPr lang="en-US" sz="1600" dirty="0" smtClean="0"/>
              <a:t>The </a:t>
            </a:r>
            <a:r>
              <a:rPr lang="en-US" sz="1600" b="1" dirty="0" smtClean="0">
                <a:solidFill>
                  <a:srgbClr val="002060"/>
                </a:solidFill>
              </a:rPr>
              <a:t>Mosquito Challenge Community Campaign (MCCC) </a:t>
            </a:r>
            <a:r>
              <a:rPr lang="en-US" sz="1600" dirty="0" smtClean="0"/>
              <a:t>is focused on demonstrating the usefulness of citizen science data collected using the GO Mosquito Habitat Mapper for combating Zika in Brazil and Peru. MCCC is led by IGES in partnership with the University Corporation for Atmospheric Research (UCAR), and leverages the NASA App, and the  GLOBE Program networks of scientists, teachers, students, and citizen scientists. The MCCC project is made possible through the generous support of the </a:t>
            </a:r>
            <a:r>
              <a:rPr lang="en-US" sz="1600" b="1" i="1" dirty="0" smtClean="0"/>
              <a:t>Combating Zika and Future Threats Grand Challenge</a:t>
            </a:r>
            <a:r>
              <a:rPr lang="en-US" sz="1600" dirty="0" smtClean="0"/>
              <a:t> through the United States Agency for International Development (USAID). </a:t>
            </a:r>
          </a:p>
          <a:p>
            <a:pPr marL="0" indent="0">
              <a:buFont typeface="Arial" panose="020B0604020202020204" pitchFamily="34" charset="0"/>
              <a:buNone/>
            </a:pPr>
            <a:r>
              <a:rPr lang="en-US" sz="1600" dirty="0" smtClean="0"/>
              <a:t>This presentation was prepared by the Institute for Global Environmental Strategies (IGES) and does not necessarily reflect the views of the NASA or USAID. For more information, contact the MCCC PI, Dr. </a:t>
            </a:r>
            <a:r>
              <a:rPr lang="en-US" sz="1600" dirty="0" err="1" smtClean="0"/>
              <a:t>Russanne</a:t>
            </a:r>
            <a:r>
              <a:rPr lang="en-US" sz="1600" dirty="0" smtClean="0"/>
              <a:t> Low, IGES at: </a:t>
            </a:r>
          </a:p>
          <a:p>
            <a:pPr marL="0" indent="0" algn="ctr">
              <a:buFont typeface="Arial" panose="020B0604020202020204" pitchFamily="34" charset="0"/>
              <a:buNone/>
            </a:pPr>
            <a:r>
              <a:rPr lang="en-US" sz="1600" b="1" dirty="0" smtClean="0">
                <a:solidFill>
                  <a:schemeClr val="tx2"/>
                </a:solidFill>
                <a:hlinkClick r:id=""/>
              </a:rPr>
              <a:t>Rusty_low@strategies.org</a:t>
            </a:r>
          </a:p>
          <a:p>
            <a:pPr marL="0" indent="0" algn="ctr">
              <a:buFont typeface="Arial" panose="020B0604020202020204" pitchFamily="34" charset="0"/>
              <a:buNone/>
            </a:pPr>
            <a:r>
              <a:rPr lang="en-US" sz="1600" b="1" dirty="0" smtClean="0">
                <a:solidFill>
                  <a:schemeClr val="tx2"/>
                </a:solidFill>
                <a:hlinkClick r:id=""/>
              </a:rPr>
              <a:t>www.globe.gov</a:t>
            </a:r>
            <a:endParaRPr lang="en-US" sz="1600" b="1" dirty="0" smtClean="0">
              <a:solidFill>
                <a:schemeClr val="tx2"/>
              </a:solidFill>
            </a:endParaRPr>
          </a:p>
          <a:p>
            <a:pPr marL="0" indent="0" algn="ctr">
              <a:buFont typeface="Arial" panose="020B0604020202020204" pitchFamily="34" charset="0"/>
              <a:buNone/>
            </a:pPr>
            <a:endParaRPr lang="en-US" sz="1600" b="1" dirty="0" smtClean="0">
              <a:solidFill>
                <a:schemeClr val="tx2"/>
              </a:solidFill>
            </a:endParaRPr>
          </a:p>
          <a:p>
            <a:pPr marL="0" indent="0">
              <a:buFont typeface="Arial" panose="020B0604020202020204" pitchFamily="34" charset="0"/>
              <a:buNone/>
            </a:pPr>
            <a:endParaRPr lang="en-US" sz="1400" b="1" dirty="0">
              <a:solidFill>
                <a:schemeClr val="tx2"/>
              </a:solidFill>
            </a:endParaRPr>
          </a:p>
        </p:txBody>
      </p:sp>
      <p:pic>
        <p:nvPicPr>
          <p:cNvPr id="8" name="Picture 7" descr="Screen Shot 2017-03-12 at 6.0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597" y="6075786"/>
            <a:ext cx="2264974" cy="577103"/>
          </a:xfrm>
          <a:prstGeom prst="rect">
            <a:avLst/>
          </a:prstGeom>
        </p:spPr>
      </p:pic>
      <p:pic>
        <p:nvPicPr>
          <p:cNvPr id="9" name="Picture 8" descr="GLOBElogo_color-arc(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481" y="6065066"/>
            <a:ext cx="849640" cy="634813"/>
          </a:xfrm>
          <a:prstGeom prst="rect">
            <a:avLst/>
          </a:prstGeom>
        </p:spPr>
      </p:pic>
      <p:pic>
        <p:nvPicPr>
          <p:cNvPr id="10" name="Picture 9"/>
          <p:cNvPicPr>
            <a:picLocks noChangeAspect="1"/>
          </p:cNvPicPr>
          <p:nvPr/>
        </p:nvPicPr>
        <p:blipFill>
          <a:blip r:embed="rId4"/>
          <a:stretch>
            <a:fillRect/>
          </a:stretch>
        </p:blipFill>
        <p:spPr>
          <a:xfrm>
            <a:off x="2193983" y="6122776"/>
            <a:ext cx="1058022" cy="5771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12" name="TextBox 11"/>
          <p:cNvSpPr txBox="1"/>
          <p:nvPr/>
        </p:nvSpPr>
        <p:spPr>
          <a:xfrm>
            <a:off x="491679" y="5198136"/>
            <a:ext cx="2464415" cy="738664"/>
          </a:xfrm>
          <a:prstGeom prst="rect">
            <a:avLst/>
          </a:prstGeom>
          <a:noFill/>
        </p:spPr>
        <p:txBody>
          <a:bodyPr wrap="square" rtlCol="0">
            <a:spAutoFit/>
          </a:bodyPr>
          <a:lstStyle/>
          <a:p>
            <a:r>
              <a:rPr lang="en-US" sz="1400" b="1" dirty="0" smtClean="0">
                <a:solidFill>
                  <a:srgbClr val="FF0000"/>
                </a:solidFill>
              </a:rPr>
              <a:t>Educators: did you modify this file for your class? Put your name here!</a:t>
            </a:r>
            <a:endParaRPr lang="en-US" sz="1400" b="1" dirty="0">
              <a:solidFill>
                <a:srgbClr val="FF0000"/>
              </a:solidFill>
            </a:endParaRPr>
          </a:p>
        </p:txBody>
      </p:sp>
    </p:spTree>
    <p:extLst>
      <p:ext uri="{BB962C8B-B14F-4D97-AF65-F5344CB8AC3E}">
        <p14:creationId xmlns:p14="http://schemas.microsoft.com/office/powerpoint/2010/main" val="1996978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a:t>
            </a:fld>
            <a:endParaRPr lang="en-US" dirty="0"/>
          </a:p>
        </p:txBody>
      </p:sp>
      <p:sp>
        <p:nvSpPr>
          <p:cNvPr id="7" name="Content Placeholder 6"/>
          <p:cNvSpPr>
            <a:spLocks noGrp="1"/>
          </p:cNvSpPr>
          <p:nvPr>
            <p:ph idx="1"/>
          </p:nvPr>
        </p:nvSpPr>
        <p:spPr/>
        <p:txBody>
          <a:bodyPr>
            <a:normAutofit/>
          </a:bodyPr>
          <a:lstStyle/>
          <a:p>
            <a:pPr marL="0" indent="0">
              <a:lnSpc>
                <a:spcPct val="100000"/>
              </a:lnSpc>
              <a:spcBef>
                <a:spcPts val="0"/>
              </a:spcBef>
              <a:buNone/>
            </a:pPr>
            <a:endParaRPr lang="en-US" dirty="0" smtClean="0"/>
          </a:p>
          <a:p>
            <a:pPr marL="0" indent="0">
              <a:lnSpc>
                <a:spcPct val="100000"/>
              </a:lnSpc>
              <a:spcBef>
                <a:spcPts val="0"/>
              </a:spcBef>
              <a:buNone/>
            </a:pPr>
            <a:endParaRPr lang="en-US" dirty="0"/>
          </a:p>
        </p:txBody>
      </p:sp>
      <p:sp>
        <p:nvSpPr>
          <p:cNvPr id="8" name="TextBox 7"/>
          <p:cNvSpPr txBox="1"/>
          <p:nvPr/>
        </p:nvSpPr>
        <p:spPr>
          <a:xfrm>
            <a:off x="1093824" y="5008070"/>
            <a:ext cx="7421526" cy="1384995"/>
          </a:xfrm>
          <a:prstGeom prst="rect">
            <a:avLst/>
          </a:prstGeom>
          <a:noFill/>
        </p:spPr>
        <p:txBody>
          <a:bodyPr wrap="square" rtlCol="0">
            <a:spAutoFit/>
          </a:bodyPr>
          <a:lstStyle/>
          <a:p>
            <a:pPr algn="ctr"/>
            <a:r>
              <a:rPr lang="en-US" sz="2800" b="1" i="1" dirty="0" smtClean="0">
                <a:solidFill>
                  <a:schemeClr val="accent1"/>
                </a:solidFill>
                <a:ea typeface="Chalkduster" charset="0"/>
                <a:cs typeface="Chalkduster" charset="0"/>
              </a:rPr>
              <a:t>Anopheles</a:t>
            </a:r>
          </a:p>
          <a:p>
            <a:pPr algn="ctr"/>
            <a:r>
              <a:rPr lang="en-US" sz="2800" b="1" i="1" dirty="0" err="1" smtClean="0">
                <a:solidFill>
                  <a:schemeClr val="accent1"/>
                </a:solidFill>
                <a:ea typeface="Chalkduster" charset="0"/>
                <a:cs typeface="Chalkduster" charset="0"/>
              </a:rPr>
              <a:t>Aedes</a:t>
            </a:r>
            <a:endParaRPr lang="en-US" sz="2800" b="1" i="1" dirty="0" smtClean="0">
              <a:solidFill>
                <a:schemeClr val="accent1"/>
              </a:solidFill>
              <a:ea typeface="Chalkduster" charset="0"/>
              <a:cs typeface="Chalkduster" charset="0"/>
            </a:endParaRPr>
          </a:p>
          <a:p>
            <a:pPr algn="ctr"/>
            <a:r>
              <a:rPr lang="en-US" sz="2800" b="1" i="1" dirty="0" err="1" smtClean="0">
                <a:solidFill>
                  <a:schemeClr val="accent1"/>
                </a:solidFill>
                <a:ea typeface="Chalkduster" charset="0"/>
                <a:cs typeface="Chalkduster" charset="0"/>
              </a:rPr>
              <a:t>Culex</a:t>
            </a:r>
            <a:endParaRPr lang="en-US" sz="2800" b="1" i="1" dirty="0">
              <a:solidFill>
                <a:schemeClr val="accent1"/>
              </a:solidFill>
              <a:ea typeface="Chalkduster" charset="0"/>
              <a:cs typeface="Chalkduster"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2" name="TextBox 1"/>
          <p:cNvSpPr txBox="1"/>
          <p:nvPr/>
        </p:nvSpPr>
        <p:spPr>
          <a:xfrm>
            <a:off x="576816" y="1250638"/>
            <a:ext cx="8059479" cy="4031873"/>
          </a:xfrm>
          <a:prstGeom prst="rect">
            <a:avLst/>
          </a:prstGeom>
          <a:noFill/>
        </p:spPr>
        <p:txBody>
          <a:bodyPr wrap="square" rtlCol="0">
            <a:spAutoFit/>
          </a:bodyPr>
          <a:lstStyle/>
          <a:p>
            <a:pPr algn="ctr"/>
            <a:r>
              <a:rPr lang="en-US" sz="3200" b="1" dirty="0" smtClean="0">
                <a:solidFill>
                  <a:srgbClr val="FF0000"/>
                </a:solidFill>
              </a:rPr>
              <a:t>Mosquitoes are responsible for more human deaths than any other kind of animal. </a:t>
            </a:r>
          </a:p>
          <a:p>
            <a:endParaRPr lang="en-US" sz="2400" b="1" dirty="0"/>
          </a:p>
          <a:p>
            <a:r>
              <a:rPr lang="en-US" sz="2400" dirty="0" smtClean="0"/>
              <a:t>Every year, more than a billion people worldwide (roughly one in every seven people) become ill and half a million die </a:t>
            </a:r>
            <a:r>
              <a:rPr lang="en-US" sz="2400" dirty="0"/>
              <a:t>a</a:t>
            </a:r>
            <a:r>
              <a:rPr lang="en-US" sz="2400" dirty="0" smtClean="0"/>
              <a:t>s a result of mosquito bites.</a:t>
            </a:r>
          </a:p>
          <a:p>
            <a:endParaRPr lang="en-US" sz="2400" dirty="0"/>
          </a:p>
          <a:p>
            <a:r>
              <a:rPr lang="en-US" sz="2400" dirty="0"/>
              <a:t>T</a:t>
            </a:r>
            <a:r>
              <a:rPr lang="en-US" sz="2400" dirty="0" smtClean="0"/>
              <a:t>his presentation will introduce you to some of the most serious mosquito vectors of human disease. </a:t>
            </a:r>
            <a:r>
              <a:rPr lang="en-US" sz="2400" dirty="0"/>
              <a:t> </a:t>
            </a:r>
            <a:r>
              <a:rPr lang="en-US" sz="2400" dirty="0" smtClean="0"/>
              <a:t>They fall into one of three genera:</a:t>
            </a:r>
            <a:endParaRPr lang="en-US" sz="2400" dirty="0"/>
          </a:p>
        </p:txBody>
      </p:sp>
    </p:spTree>
    <p:extLst>
      <p:ext uri="{BB962C8B-B14F-4D97-AF65-F5344CB8AC3E}">
        <p14:creationId xmlns:p14="http://schemas.microsoft.com/office/powerpoint/2010/main" val="1368789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7093"/>
            <a:ext cx="7886700" cy="457833"/>
          </a:xfrm>
        </p:spPr>
        <p:txBody>
          <a:bodyPr>
            <a:noAutofit/>
          </a:bodyPr>
          <a:lstStyle/>
          <a:p>
            <a:r>
              <a:rPr lang="en-US" sz="3200" b="1" dirty="0" smtClean="0">
                <a:solidFill>
                  <a:srgbClr val="FF0000"/>
                </a:solidFill>
              </a:rPr>
              <a:t>Genus </a:t>
            </a:r>
            <a:r>
              <a:rPr lang="en-US" sz="3200" b="1" i="1" dirty="0" smtClean="0">
                <a:solidFill>
                  <a:srgbClr val="FF0000"/>
                </a:solidFill>
              </a:rPr>
              <a:t>Anopheles</a:t>
            </a:r>
            <a:endParaRPr lang="en-US" sz="3200" b="1" i="1" dirty="0">
              <a:solidFill>
                <a:srgbClr val="FF0000"/>
              </a:solidFill>
            </a:endParaRPr>
          </a:p>
        </p:txBody>
      </p:sp>
      <p:sp>
        <p:nvSpPr>
          <p:cNvPr id="3" name="Content Placeholder 2"/>
          <p:cNvSpPr>
            <a:spLocks noGrp="1"/>
          </p:cNvSpPr>
          <p:nvPr>
            <p:ph idx="1"/>
          </p:nvPr>
        </p:nvSpPr>
        <p:spPr>
          <a:xfrm>
            <a:off x="628651" y="1854926"/>
            <a:ext cx="4608368" cy="4351338"/>
          </a:xfrm>
        </p:spPr>
        <p:txBody>
          <a:bodyPr>
            <a:noAutofit/>
          </a:bodyPr>
          <a:lstStyle/>
          <a:p>
            <a:r>
              <a:rPr lang="en-US" sz="2400" i="1" dirty="0"/>
              <a:t>Anopheles</a:t>
            </a:r>
            <a:r>
              <a:rPr lang="en-US" sz="2400" dirty="0"/>
              <a:t> mosquito larvae </a:t>
            </a:r>
            <a:r>
              <a:rPr lang="en-US" sz="2400" dirty="0" smtClean="0"/>
              <a:t>are found </a:t>
            </a:r>
            <a:r>
              <a:rPr lang="en-US" sz="2400" dirty="0"/>
              <a:t>in a wide variety of </a:t>
            </a:r>
            <a:r>
              <a:rPr lang="en-US" sz="2400" dirty="0" smtClean="0"/>
              <a:t>habitats. Many species of </a:t>
            </a:r>
            <a:r>
              <a:rPr lang="en-US" sz="2400" i="1" dirty="0" smtClean="0"/>
              <a:t>Anopheles</a:t>
            </a:r>
            <a:r>
              <a:rPr lang="en-US" sz="2400" dirty="0" smtClean="0"/>
              <a:t> prefer </a:t>
            </a:r>
            <a:r>
              <a:rPr lang="en-US" sz="2400" dirty="0"/>
              <a:t>open-water pools with little vegetation, but </a:t>
            </a:r>
            <a:r>
              <a:rPr lang="en-US" sz="2400" dirty="0" smtClean="0"/>
              <a:t>others have </a:t>
            </a:r>
            <a:r>
              <a:rPr lang="en-US" sz="2400" dirty="0"/>
              <a:t>adapted to </a:t>
            </a:r>
            <a:r>
              <a:rPr lang="en-US" sz="2400" dirty="0" smtClean="0"/>
              <a:t>different </a:t>
            </a:r>
            <a:r>
              <a:rPr lang="en-US" sz="2400" dirty="0"/>
              <a:t>habitats. </a:t>
            </a:r>
          </a:p>
          <a:p>
            <a:r>
              <a:rPr lang="en-US" sz="2400" i="1" dirty="0"/>
              <a:t>Anopheles</a:t>
            </a:r>
            <a:r>
              <a:rPr lang="en-US" sz="2400" dirty="0"/>
              <a:t> species lay individual eggs, supported by floats, on the water surface or on moist soil immediately adjacent to fluctuating water bodies.  </a:t>
            </a:r>
          </a:p>
          <a:p>
            <a:pPr marL="0" indent="0">
              <a:buNone/>
            </a:pPr>
            <a:endParaRPr lang="en-US" sz="2400" dirty="0"/>
          </a:p>
        </p:txBody>
      </p:sp>
      <p:sp>
        <p:nvSpPr>
          <p:cNvPr id="4" name="Slide Number Placeholder 3"/>
          <p:cNvSpPr>
            <a:spLocks noGrp="1"/>
          </p:cNvSpPr>
          <p:nvPr>
            <p:ph type="sldNum" sz="quarter" idx="12"/>
          </p:nvPr>
        </p:nvSpPr>
        <p:spPr/>
        <p:txBody>
          <a:bodyPr/>
          <a:lstStyle/>
          <a:p>
            <a:fld id="{18408D40-E840-B649-8C1F-148E738ADDFC}" type="slidenum">
              <a:rPr lang="en-US" smtClean="0"/>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207" y="1420286"/>
            <a:ext cx="2889031" cy="31201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462" y="4540440"/>
            <a:ext cx="2535830" cy="17232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757458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51984"/>
            <a:ext cx="7886700" cy="457833"/>
          </a:xfrm>
        </p:spPr>
        <p:txBody>
          <a:bodyPr>
            <a:noAutofit/>
          </a:bodyPr>
          <a:lstStyle/>
          <a:p>
            <a:r>
              <a:rPr lang="en-US" sz="3200" b="1" i="1" dirty="0" smtClean="0">
                <a:solidFill>
                  <a:srgbClr val="FF0000"/>
                </a:solidFill>
              </a:rPr>
              <a:t>Anopheles</a:t>
            </a:r>
            <a:r>
              <a:rPr lang="en-US" sz="3200" b="1" dirty="0" smtClean="0">
                <a:solidFill>
                  <a:srgbClr val="FF0000"/>
                </a:solidFill>
              </a:rPr>
              <a:t> as a human disease vector</a:t>
            </a:r>
            <a:endParaRPr lang="en-US" sz="3200" b="1" dirty="0">
              <a:solidFill>
                <a:srgbClr val="FF0000"/>
              </a:solidFill>
            </a:endParaRPr>
          </a:p>
        </p:txBody>
      </p:sp>
      <p:sp>
        <p:nvSpPr>
          <p:cNvPr id="3" name="Content Placeholder 2"/>
          <p:cNvSpPr>
            <a:spLocks noGrp="1"/>
          </p:cNvSpPr>
          <p:nvPr>
            <p:ph idx="1"/>
          </p:nvPr>
        </p:nvSpPr>
        <p:spPr>
          <a:xfrm>
            <a:off x="239897" y="2005013"/>
            <a:ext cx="8664206" cy="4351338"/>
          </a:xfrm>
        </p:spPr>
        <p:txBody>
          <a:bodyPr>
            <a:noAutofit/>
          </a:bodyPr>
          <a:lstStyle/>
          <a:p>
            <a:r>
              <a:rPr lang="en-US" sz="2400" dirty="0" smtClean="0"/>
              <a:t>Malaria is a disease caused by parasites that are transmitted to humans by the </a:t>
            </a:r>
            <a:r>
              <a:rPr lang="en-US" sz="2400" i="1" dirty="0" smtClean="0"/>
              <a:t>Anopheles</a:t>
            </a:r>
            <a:r>
              <a:rPr lang="en-US" sz="2400" dirty="0" smtClean="0"/>
              <a:t> mosquito. Malaria causes more deaths per year than any other mosquito-transmitted disease.</a:t>
            </a:r>
          </a:p>
          <a:p>
            <a:r>
              <a:rPr lang="en-US" sz="2400" dirty="0" smtClean="0"/>
              <a:t>The female </a:t>
            </a:r>
            <a:r>
              <a:rPr lang="en-US" sz="2400" i="1" dirty="0" smtClean="0"/>
              <a:t>Anopheles</a:t>
            </a:r>
            <a:r>
              <a:rPr lang="en-US" sz="2400" dirty="0" smtClean="0"/>
              <a:t> requires a blood meal to produce her eggs.</a:t>
            </a:r>
          </a:p>
          <a:p>
            <a:r>
              <a:rPr lang="en-US" sz="2400" dirty="0" smtClean="0"/>
              <a:t>When female mosquitoes bite an infected person the parasite is transmitted to the mosquito. The parasite enters the mosquito gut and eventually moves to her salivary glands. The mosquito injects the parasite along with her saliva at a subsequent feeding. </a:t>
            </a:r>
          </a:p>
          <a:p>
            <a:r>
              <a:rPr lang="en-US" sz="2400" dirty="0" smtClean="0"/>
              <a:t>Not all </a:t>
            </a:r>
            <a:r>
              <a:rPr lang="en-US" sz="2400" i="1" dirty="0" smtClean="0"/>
              <a:t>Anopheles</a:t>
            </a:r>
            <a:r>
              <a:rPr lang="en-US" sz="2400" dirty="0" smtClean="0"/>
              <a:t> mosquitoes transmit malaria. </a:t>
            </a:r>
          </a:p>
          <a:p>
            <a:r>
              <a:rPr lang="en-US" sz="2400" dirty="0" smtClean="0"/>
              <a:t>You can find out which species are important vectors for disease transmission in your region.</a:t>
            </a:r>
            <a:endParaRPr lang="en-US" sz="2400" dirty="0"/>
          </a:p>
        </p:txBody>
      </p:sp>
      <p:sp>
        <p:nvSpPr>
          <p:cNvPr id="4" name="Slide Number Placeholder 3"/>
          <p:cNvSpPr>
            <a:spLocks noGrp="1"/>
          </p:cNvSpPr>
          <p:nvPr>
            <p:ph type="sldNum" sz="quarter" idx="12"/>
          </p:nvPr>
        </p:nvSpPr>
        <p:spPr/>
        <p:txBody>
          <a:bodyPr/>
          <a:lstStyle/>
          <a:p>
            <a:fld id="{18408D40-E840-B649-8C1F-148E738ADDFC}" type="slidenum">
              <a:rPr lang="en-US" smtClean="0"/>
              <a:t>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63554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a:t>
            </a:fld>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1959048"/>
            <a:ext cx="6076950" cy="345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
          <p:cNvSpPr>
            <a:spLocks noGrp="1"/>
          </p:cNvSpPr>
          <p:nvPr>
            <p:ph type="title"/>
          </p:nvPr>
        </p:nvSpPr>
        <p:spPr>
          <a:xfrm>
            <a:off x="381000" y="1600200"/>
            <a:ext cx="8305800" cy="1143000"/>
          </a:xfrm>
          <a:ln>
            <a:noFill/>
          </a:ln>
        </p:spPr>
        <p:txBody>
          <a:bodyPr>
            <a:noAutofit/>
          </a:bodyPr>
          <a:lstStyle/>
          <a:p>
            <a:r>
              <a:rPr lang="en-US" sz="4000" b="1" dirty="0" smtClean="0">
                <a:solidFill>
                  <a:srgbClr val="FF0000"/>
                </a:solidFill>
              </a:rPr>
              <a:t>Malaria </a:t>
            </a:r>
            <a:r>
              <a:rPr lang="en-US" sz="4000" b="1" i="1" dirty="0" smtClean="0">
                <a:solidFill>
                  <a:srgbClr val="FF0000"/>
                </a:solidFill>
              </a:rPr>
              <a:t>(Anopheles </a:t>
            </a:r>
            <a:r>
              <a:rPr lang="en-US" sz="4000" b="1" dirty="0" smtClean="0">
                <a:solidFill>
                  <a:srgbClr val="FF0000"/>
                </a:solidFill>
              </a:rPr>
              <a:t>mosquito</a:t>
            </a:r>
            <a:r>
              <a:rPr lang="en-US" sz="4000" b="1" i="1" dirty="0" smtClean="0">
                <a:solidFill>
                  <a:srgbClr val="FF0000"/>
                </a:solidFill>
              </a:rPr>
              <a:t>)</a:t>
            </a:r>
            <a:r>
              <a:rPr lang="en-US" sz="4000" i="1" dirty="0" smtClean="0"/>
              <a:t/>
            </a:r>
            <a:br>
              <a:rPr lang="en-US" sz="4000" i="1" dirty="0" smtClean="0"/>
            </a:br>
            <a:r>
              <a:rPr lang="en-US" sz="4000" dirty="0" smtClean="0"/>
              <a:t/>
            </a:r>
            <a:br>
              <a:rPr lang="en-US" sz="4000" dirty="0" smtClean="0"/>
            </a:br>
            <a:endParaRPr lang="en-US" sz="4000" dirty="0">
              <a:latin typeface="+mn-lt"/>
            </a:endParaRPr>
          </a:p>
        </p:txBody>
      </p:sp>
      <p:sp>
        <p:nvSpPr>
          <p:cNvPr id="12" name="TextBox 11"/>
          <p:cNvSpPr txBox="1"/>
          <p:nvPr/>
        </p:nvSpPr>
        <p:spPr>
          <a:xfrm>
            <a:off x="381000" y="5640062"/>
            <a:ext cx="8474149" cy="923330"/>
          </a:xfrm>
          <a:prstGeom prst="rect">
            <a:avLst/>
          </a:prstGeom>
          <a:noFill/>
        </p:spPr>
        <p:txBody>
          <a:bodyPr wrap="square" rtlCol="0">
            <a:spAutoFit/>
          </a:bodyPr>
          <a:lstStyle/>
          <a:p>
            <a:pPr defTabSz="914400"/>
            <a:r>
              <a:rPr lang="en-US" b="1" dirty="0" smtClean="0">
                <a:solidFill>
                  <a:prstClr val="black"/>
                </a:solidFill>
                <a:latin typeface="Calibri"/>
              </a:rPr>
              <a:t>Number of cases per year: </a:t>
            </a:r>
            <a:r>
              <a:rPr lang="en-US" dirty="0" smtClean="0">
                <a:solidFill>
                  <a:prstClr val="black"/>
                </a:solidFill>
                <a:latin typeface="Calibri"/>
              </a:rPr>
              <a:t>214 million. </a:t>
            </a:r>
          </a:p>
          <a:p>
            <a:pPr defTabSz="914400"/>
            <a:r>
              <a:rPr lang="en-US" b="1" dirty="0" smtClean="0">
                <a:solidFill>
                  <a:prstClr val="black"/>
                </a:solidFill>
                <a:latin typeface="Calibri"/>
              </a:rPr>
              <a:t>Prevention</a:t>
            </a:r>
            <a:r>
              <a:rPr lang="en-US" b="1" dirty="0">
                <a:solidFill>
                  <a:prstClr val="black"/>
                </a:solidFill>
                <a:latin typeface="Calibri"/>
              </a:rPr>
              <a:t>: </a:t>
            </a:r>
            <a:r>
              <a:rPr lang="en-US" dirty="0" smtClean="0">
                <a:solidFill>
                  <a:prstClr val="black"/>
                </a:solidFill>
                <a:latin typeface="Calibri"/>
              </a:rPr>
              <a:t> </a:t>
            </a:r>
            <a:r>
              <a:rPr lang="en-US" dirty="0">
                <a:solidFill>
                  <a:prstClr val="black"/>
                </a:solidFill>
                <a:latin typeface="Calibri"/>
              </a:rPr>
              <a:t>A</a:t>
            </a:r>
            <a:r>
              <a:rPr lang="en-US" dirty="0" smtClean="0">
                <a:solidFill>
                  <a:prstClr val="black"/>
                </a:solidFill>
                <a:latin typeface="Calibri"/>
              </a:rPr>
              <a:t>nti</a:t>
            </a:r>
            <a:r>
              <a:rPr lang="en-US" dirty="0">
                <a:solidFill>
                  <a:prstClr val="black"/>
                </a:solidFill>
                <a:latin typeface="Calibri"/>
              </a:rPr>
              <a:t>-malaria medication, </a:t>
            </a:r>
            <a:r>
              <a:rPr lang="en-US" dirty="0" smtClean="0">
                <a:solidFill>
                  <a:prstClr val="black"/>
                </a:solidFill>
                <a:latin typeface="Calibri"/>
              </a:rPr>
              <a:t>netting and screens, bug </a:t>
            </a:r>
            <a:r>
              <a:rPr lang="en-US" dirty="0">
                <a:solidFill>
                  <a:prstClr val="black"/>
                </a:solidFill>
                <a:latin typeface="Calibri"/>
              </a:rPr>
              <a:t>repellent, </a:t>
            </a:r>
            <a:r>
              <a:rPr lang="en-US" dirty="0" smtClean="0">
                <a:solidFill>
                  <a:prstClr val="black"/>
                </a:solidFill>
                <a:latin typeface="Calibri"/>
              </a:rPr>
              <a:t>long clothing, and eliminating </a:t>
            </a:r>
            <a:r>
              <a:rPr lang="en-US" dirty="0">
                <a:solidFill>
                  <a:prstClr val="black"/>
                </a:solidFill>
                <a:latin typeface="Calibri"/>
              </a:rPr>
              <a:t>breeding </a:t>
            </a:r>
            <a:r>
              <a:rPr lang="en-US" dirty="0" smtClean="0">
                <a:solidFill>
                  <a:prstClr val="black"/>
                </a:solidFill>
                <a:latin typeface="Calibri"/>
              </a:rPr>
              <a:t>sites.</a:t>
            </a:r>
            <a:endParaRPr lang="en-US" dirty="0">
              <a:solidFill>
                <a:prstClr val="black"/>
              </a:solidFill>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846044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78601"/>
            <a:ext cx="8239521" cy="1021585"/>
          </a:xfrm>
        </p:spPr>
        <p:txBody>
          <a:bodyPr>
            <a:noAutofit/>
          </a:bodyPr>
          <a:lstStyle/>
          <a:p>
            <a:r>
              <a:rPr lang="en-US" sz="3200" b="1" i="1" dirty="0" smtClean="0">
                <a:solidFill>
                  <a:srgbClr val="FF0000"/>
                </a:solidFill>
              </a:rPr>
              <a:t>Anopheles</a:t>
            </a:r>
            <a:r>
              <a:rPr lang="en-US" sz="3200" b="1" dirty="0" smtClean="0">
                <a:solidFill>
                  <a:srgbClr val="FF0000"/>
                </a:solidFill>
              </a:rPr>
              <a:t> in Central and South America</a:t>
            </a:r>
            <a:endParaRPr lang="en-US" sz="3200" b="1" dirty="0">
              <a:solidFill>
                <a:srgbClr val="FF0000"/>
              </a:solidFill>
            </a:endParaRPr>
          </a:p>
        </p:txBody>
      </p:sp>
      <p:sp>
        <p:nvSpPr>
          <p:cNvPr id="3" name="Content Placeholder 2"/>
          <p:cNvSpPr>
            <a:spLocks noGrp="1"/>
          </p:cNvSpPr>
          <p:nvPr>
            <p:ph idx="1"/>
          </p:nvPr>
        </p:nvSpPr>
        <p:spPr>
          <a:xfrm>
            <a:off x="457981" y="2187575"/>
            <a:ext cx="8057369" cy="4351338"/>
          </a:xfrm>
        </p:spPr>
        <p:txBody>
          <a:bodyPr>
            <a:normAutofit fontScale="77500" lnSpcReduction="20000"/>
          </a:bodyPr>
          <a:lstStyle/>
          <a:p>
            <a:pPr marL="0" indent="0">
              <a:buNone/>
            </a:pPr>
            <a:r>
              <a:rPr lang="en-US" b="1" dirty="0" smtClean="0"/>
              <a:t>Common species include:</a:t>
            </a:r>
          </a:p>
          <a:p>
            <a:pPr marL="0" indent="0">
              <a:buNone/>
            </a:pPr>
            <a:endParaRPr lang="en-US" sz="1900" b="1" dirty="0" smtClean="0"/>
          </a:p>
          <a:p>
            <a:pPr marL="0" indent="0">
              <a:buNone/>
            </a:pPr>
            <a:r>
              <a:rPr lang="en-US" sz="2600" i="1" dirty="0" smtClean="0"/>
              <a:t>Anopheles </a:t>
            </a:r>
            <a:r>
              <a:rPr lang="en-US" sz="2600" i="1" dirty="0" err="1" smtClean="0"/>
              <a:t>darlingi</a:t>
            </a:r>
            <a:endParaRPr lang="en-US" sz="2600" i="1" dirty="0" smtClean="0"/>
          </a:p>
          <a:p>
            <a:pPr marL="0" indent="0">
              <a:buNone/>
            </a:pPr>
            <a:r>
              <a:rPr lang="en-US" sz="2600" i="1" dirty="0" smtClean="0"/>
              <a:t>Anopheles </a:t>
            </a:r>
            <a:r>
              <a:rPr lang="en-US" sz="2600" i="1" dirty="0" err="1" smtClean="0"/>
              <a:t>marajoara</a:t>
            </a:r>
            <a:r>
              <a:rPr lang="en-US" sz="2600" i="1" dirty="0" smtClean="0"/>
              <a:t> </a:t>
            </a:r>
          </a:p>
          <a:p>
            <a:pPr marL="0" indent="0">
              <a:buNone/>
            </a:pPr>
            <a:r>
              <a:rPr lang="en-US" sz="2600" i="1" dirty="0" smtClean="0"/>
              <a:t>Anopheles </a:t>
            </a:r>
            <a:r>
              <a:rPr lang="en-US" sz="2600" i="1" dirty="0" err="1" smtClean="0"/>
              <a:t>albimanus</a:t>
            </a:r>
            <a:endParaRPr lang="en-US" sz="2600" i="1" dirty="0"/>
          </a:p>
          <a:p>
            <a:pPr marL="0" indent="0">
              <a:buNone/>
            </a:pPr>
            <a:r>
              <a:rPr lang="en-US" sz="2600" i="1" dirty="0" smtClean="0"/>
              <a:t>Anopheles </a:t>
            </a:r>
            <a:r>
              <a:rPr lang="en-US" sz="2600" i="1" dirty="0" err="1" smtClean="0"/>
              <a:t>pseudopunctipennis</a:t>
            </a:r>
            <a:endParaRPr lang="en-US" sz="2600" i="1" dirty="0" smtClean="0"/>
          </a:p>
          <a:p>
            <a:pPr marL="0" indent="0">
              <a:buNone/>
            </a:pPr>
            <a:r>
              <a:rPr lang="en-US" sz="2600" i="1" dirty="0" smtClean="0"/>
              <a:t>Anopheles </a:t>
            </a:r>
            <a:r>
              <a:rPr lang="en-US" sz="2600" i="1" dirty="0" err="1" smtClean="0"/>
              <a:t>aquasalis</a:t>
            </a:r>
            <a:endParaRPr lang="en-US" sz="2600" i="1" dirty="0" smtClean="0"/>
          </a:p>
          <a:p>
            <a:pPr marL="0" indent="0">
              <a:buNone/>
            </a:pPr>
            <a:r>
              <a:rPr lang="en-US" sz="2600" i="1" dirty="0" smtClean="0"/>
              <a:t>Anopheles </a:t>
            </a:r>
            <a:r>
              <a:rPr lang="en-US" sz="2600" i="1" dirty="0" err="1" smtClean="0"/>
              <a:t>albitarsis</a:t>
            </a:r>
            <a:endParaRPr lang="en-US" sz="2600" i="1" dirty="0" smtClean="0"/>
          </a:p>
          <a:p>
            <a:pPr marL="0" indent="0">
              <a:buNone/>
            </a:pPr>
            <a:r>
              <a:rPr lang="en-US" sz="2600" i="1" dirty="0" smtClean="0"/>
              <a:t>Anopheles </a:t>
            </a:r>
            <a:r>
              <a:rPr lang="en-US" sz="2600" i="1" dirty="0" err="1" smtClean="0"/>
              <a:t>braziliensis</a:t>
            </a:r>
            <a:endParaRPr lang="en-US" sz="2600" i="1" dirty="0" smtClean="0"/>
          </a:p>
          <a:p>
            <a:pPr marL="0" indent="0">
              <a:buNone/>
            </a:pPr>
            <a:endParaRPr lang="en-US" sz="2000" b="1" i="1" dirty="0"/>
          </a:p>
          <a:p>
            <a:pPr marL="0" indent="0">
              <a:lnSpc>
                <a:spcPct val="110000"/>
              </a:lnSpc>
              <a:buNone/>
            </a:pPr>
            <a:r>
              <a:rPr lang="en-US" sz="2600" i="1" dirty="0" smtClean="0"/>
              <a:t>To determine if the Anopheles mosquito you identify using the GLOBE Observer Mosquito Habitat Mapper is a potential disease vector, consult a local mosquito key. </a:t>
            </a:r>
            <a:endParaRPr lang="en-US" sz="2600" i="1" dirty="0"/>
          </a:p>
        </p:txBody>
      </p:sp>
      <p:sp>
        <p:nvSpPr>
          <p:cNvPr id="4" name="Slide Number Placeholder 3"/>
          <p:cNvSpPr>
            <a:spLocks noGrp="1"/>
          </p:cNvSpPr>
          <p:nvPr>
            <p:ph type="sldNum" sz="quarter" idx="12"/>
          </p:nvPr>
        </p:nvSpPr>
        <p:spPr/>
        <p:txBody>
          <a:bodyPr/>
          <a:lstStyle/>
          <a:p>
            <a:fld id="{18408D40-E840-B649-8C1F-148E738ADDFC}" type="slidenum">
              <a:rPr lang="en-US" smtClean="0"/>
              <a:t>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488" y="2349145"/>
            <a:ext cx="4488923" cy="2854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04513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872832"/>
            <a:ext cx="7886700" cy="1325563"/>
          </a:xfrm>
        </p:spPr>
        <p:txBody>
          <a:bodyPr>
            <a:normAutofit/>
          </a:bodyPr>
          <a:lstStyle/>
          <a:p>
            <a:r>
              <a:rPr lang="en-US" sz="3200" b="1" dirty="0" smtClean="0">
                <a:solidFill>
                  <a:srgbClr val="FF0000"/>
                </a:solidFill>
                <a:latin typeface="+mn-lt"/>
              </a:rPr>
              <a:t>Genus </a:t>
            </a:r>
            <a:r>
              <a:rPr lang="en-US" sz="3200" b="1" i="1" dirty="0" err="1" smtClean="0">
                <a:solidFill>
                  <a:srgbClr val="FF0000"/>
                </a:solidFill>
                <a:latin typeface="+mn-lt"/>
              </a:rPr>
              <a:t>Aedes</a:t>
            </a:r>
            <a:endParaRPr lang="en-US" sz="3200" b="1" i="1" dirty="0">
              <a:solidFill>
                <a:srgbClr val="FF0000"/>
              </a:solidFill>
              <a:latin typeface="+mn-lt"/>
            </a:endParaRPr>
          </a:p>
        </p:txBody>
      </p:sp>
      <p:sp>
        <p:nvSpPr>
          <p:cNvPr id="3" name="Content Placeholder 2"/>
          <p:cNvSpPr>
            <a:spLocks noGrp="1"/>
          </p:cNvSpPr>
          <p:nvPr>
            <p:ph idx="1"/>
          </p:nvPr>
        </p:nvSpPr>
        <p:spPr>
          <a:xfrm>
            <a:off x="458529" y="1854288"/>
            <a:ext cx="6154922" cy="5003712"/>
          </a:xfrm>
        </p:spPr>
        <p:txBody>
          <a:bodyPr>
            <a:noAutofit/>
          </a:bodyPr>
          <a:lstStyle/>
          <a:p>
            <a:pPr marL="0" indent="0">
              <a:buNone/>
            </a:pPr>
            <a:r>
              <a:rPr lang="en-US" sz="2400" b="1" i="1" dirty="0" err="1" smtClean="0">
                <a:solidFill>
                  <a:srgbClr val="FF0000"/>
                </a:solidFill>
              </a:rPr>
              <a:t>Aedes</a:t>
            </a:r>
            <a:r>
              <a:rPr lang="en-US" sz="2400" b="1" i="1" dirty="0" smtClean="0">
                <a:solidFill>
                  <a:srgbClr val="FF0000"/>
                </a:solidFill>
              </a:rPr>
              <a:t> </a:t>
            </a:r>
            <a:r>
              <a:rPr lang="en-US" sz="2400" b="1" i="1" dirty="0" err="1" smtClean="0">
                <a:solidFill>
                  <a:srgbClr val="FF0000"/>
                </a:solidFill>
              </a:rPr>
              <a:t>aegypti</a:t>
            </a:r>
            <a:r>
              <a:rPr lang="en-US" sz="2400" b="1" i="1" dirty="0" smtClean="0">
                <a:solidFill>
                  <a:srgbClr val="FF0000"/>
                </a:solidFill>
              </a:rPr>
              <a:t> </a:t>
            </a:r>
            <a:r>
              <a:rPr lang="en-US" sz="2400" dirty="0" smtClean="0"/>
              <a:t>and</a:t>
            </a:r>
            <a:r>
              <a:rPr lang="en-US" sz="2400" b="1" dirty="0" smtClean="0"/>
              <a:t> </a:t>
            </a:r>
            <a:r>
              <a:rPr lang="en-US" sz="2400" b="1" i="1" dirty="0" err="1" smtClean="0">
                <a:solidFill>
                  <a:srgbClr val="FF0000"/>
                </a:solidFill>
              </a:rPr>
              <a:t>Aedes</a:t>
            </a:r>
            <a:r>
              <a:rPr lang="en-US" sz="2400" b="1" i="1" dirty="0" smtClean="0">
                <a:solidFill>
                  <a:srgbClr val="FF0000"/>
                </a:solidFill>
              </a:rPr>
              <a:t> </a:t>
            </a:r>
            <a:r>
              <a:rPr lang="en-US" sz="2400" b="1" i="1" dirty="0" err="1" smtClean="0">
                <a:solidFill>
                  <a:srgbClr val="FF0000"/>
                </a:solidFill>
              </a:rPr>
              <a:t>albopictus</a:t>
            </a:r>
            <a:r>
              <a:rPr lang="en-US" sz="2400" b="1" i="1" dirty="0" smtClean="0">
                <a:solidFill>
                  <a:srgbClr val="FF0000"/>
                </a:solidFill>
              </a:rPr>
              <a:t> </a:t>
            </a:r>
            <a:r>
              <a:rPr lang="en-US" sz="2400" dirty="0" smtClean="0"/>
              <a:t>are container breeding mosquitoes. They lay eggs in artificial containers that contain water. The females lay the eggs just above the water level. When the water level rises, it moistens the eggs, and they then begin to develop. </a:t>
            </a:r>
            <a:r>
              <a:rPr lang="en-US" sz="2400" i="1" dirty="0" err="1" smtClean="0"/>
              <a:t>Aedes</a:t>
            </a:r>
            <a:r>
              <a:rPr lang="en-US" sz="2400" i="1" dirty="0" smtClean="0"/>
              <a:t> </a:t>
            </a:r>
            <a:r>
              <a:rPr lang="en-US" sz="2400" i="1" dirty="0" err="1" smtClean="0"/>
              <a:t>aegypti</a:t>
            </a:r>
            <a:r>
              <a:rPr lang="en-US" sz="2400" i="1" dirty="0" smtClean="0"/>
              <a:t> </a:t>
            </a:r>
            <a:r>
              <a:rPr lang="en-US" sz="2400" dirty="0" smtClean="0"/>
              <a:t>strongly prefer artificial containers. </a:t>
            </a:r>
            <a:r>
              <a:rPr lang="en-US" sz="2400" i="1" dirty="0" err="1" smtClean="0"/>
              <a:t>Aedes</a:t>
            </a:r>
            <a:r>
              <a:rPr lang="en-US" sz="2400" i="1" dirty="0" smtClean="0"/>
              <a:t> </a:t>
            </a:r>
            <a:r>
              <a:rPr lang="en-US" sz="2400" i="1" dirty="0" err="1" smtClean="0"/>
              <a:t>albopictus</a:t>
            </a:r>
            <a:r>
              <a:rPr lang="en-US" sz="2400" i="1" dirty="0" smtClean="0"/>
              <a:t> </a:t>
            </a:r>
            <a:r>
              <a:rPr lang="en-US" sz="2400" dirty="0" smtClean="0"/>
              <a:t>will use both artificial and natural containers.</a:t>
            </a:r>
          </a:p>
          <a:p>
            <a:pPr marL="0" indent="0">
              <a:buNone/>
            </a:pPr>
            <a:r>
              <a:rPr lang="en-US" sz="2400" dirty="0" smtClean="0"/>
              <a:t>Other </a:t>
            </a:r>
            <a:r>
              <a:rPr lang="en-US" sz="2400" i="1" dirty="0" err="1" smtClean="0"/>
              <a:t>Aedes</a:t>
            </a:r>
            <a:r>
              <a:rPr lang="en-US" sz="2400" i="1" dirty="0" smtClean="0"/>
              <a:t> </a:t>
            </a:r>
            <a:r>
              <a:rPr lang="en-US" sz="2400" dirty="0" smtClean="0"/>
              <a:t>mosquitoes breed in floodplains after rain events, in irrigation ditches, in woodland pools, brackish swamps and salt marshes.</a:t>
            </a:r>
            <a:endParaRPr lang="en-US" sz="2400" dirty="0"/>
          </a:p>
        </p:txBody>
      </p:sp>
      <p:sp>
        <p:nvSpPr>
          <p:cNvPr id="4" name="Slide Number Placeholder 3"/>
          <p:cNvSpPr>
            <a:spLocks noGrp="1"/>
          </p:cNvSpPr>
          <p:nvPr>
            <p:ph type="sldNum" sz="quarter" idx="12"/>
          </p:nvPr>
        </p:nvSpPr>
        <p:spPr/>
        <p:txBody>
          <a:bodyPr/>
          <a:lstStyle/>
          <a:p>
            <a:fld id="{18408D40-E840-B649-8C1F-148E738ADDFC}" type="slidenum">
              <a:rPr lang="en-US" smtClean="0"/>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451" y="2023118"/>
            <a:ext cx="2150094" cy="13670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451" y="3644311"/>
            <a:ext cx="2186303" cy="148030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315812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0457"/>
            <a:ext cx="7886700" cy="1325563"/>
          </a:xfrm>
        </p:spPr>
        <p:txBody>
          <a:bodyPr>
            <a:normAutofit/>
          </a:bodyPr>
          <a:lstStyle/>
          <a:p>
            <a:r>
              <a:rPr lang="en-US" sz="3600" b="1" i="1" dirty="0" err="1" smtClean="0">
                <a:solidFill>
                  <a:srgbClr val="FF0000"/>
                </a:solidFill>
              </a:rPr>
              <a:t>Aedes</a:t>
            </a:r>
            <a:r>
              <a:rPr lang="en-US" sz="3600" b="1" dirty="0" smtClean="0">
                <a:solidFill>
                  <a:srgbClr val="FF0000"/>
                </a:solidFill>
              </a:rPr>
              <a:t> as a human disease vector</a:t>
            </a:r>
            <a:endParaRPr lang="en-US" sz="3600" b="1" dirty="0">
              <a:solidFill>
                <a:srgbClr val="FF0000"/>
              </a:solidFill>
            </a:endParaRPr>
          </a:p>
        </p:txBody>
      </p:sp>
      <p:sp>
        <p:nvSpPr>
          <p:cNvPr id="3" name="Content Placeholder 2"/>
          <p:cNvSpPr>
            <a:spLocks noGrp="1"/>
          </p:cNvSpPr>
          <p:nvPr>
            <p:ph idx="1"/>
          </p:nvPr>
        </p:nvSpPr>
        <p:spPr>
          <a:xfrm>
            <a:off x="628650" y="2176020"/>
            <a:ext cx="7886700" cy="4351338"/>
          </a:xfrm>
        </p:spPr>
        <p:txBody>
          <a:bodyPr>
            <a:normAutofit lnSpcReduction="10000"/>
          </a:bodyPr>
          <a:lstStyle/>
          <a:p>
            <a:pPr marL="0" indent="0">
              <a:buNone/>
            </a:pPr>
            <a:r>
              <a:rPr lang="en-US" sz="3200" i="1" dirty="0" smtClean="0"/>
              <a:t>Aedes aegypti </a:t>
            </a:r>
            <a:r>
              <a:rPr lang="en-US" sz="3200" dirty="0" smtClean="0"/>
              <a:t>and </a:t>
            </a:r>
            <a:r>
              <a:rPr lang="en-US" sz="3200" i="1" dirty="0" smtClean="0"/>
              <a:t>Aedes albopictus </a:t>
            </a:r>
            <a:r>
              <a:rPr lang="en-US" sz="3200" dirty="0" smtClean="0"/>
              <a:t>are species that potentially  transmit pathogens to humans that can cause the following diseases: </a:t>
            </a:r>
          </a:p>
          <a:p>
            <a:pPr marL="0" indent="0">
              <a:buNone/>
            </a:pPr>
            <a:endParaRPr lang="en-US" dirty="0" smtClean="0"/>
          </a:p>
          <a:p>
            <a:r>
              <a:rPr lang="en-US" dirty="0"/>
              <a:t>Y</a:t>
            </a:r>
            <a:r>
              <a:rPr lang="en-US" dirty="0" smtClean="0"/>
              <a:t>ellow fever</a:t>
            </a:r>
          </a:p>
          <a:p>
            <a:r>
              <a:rPr lang="en-US" dirty="0" smtClean="0"/>
              <a:t>Dengue fever</a:t>
            </a:r>
          </a:p>
          <a:p>
            <a:r>
              <a:rPr lang="en-US" dirty="0" err="1" smtClean="0"/>
              <a:t>Zika</a:t>
            </a:r>
            <a:r>
              <a:rPr lang="en-US" dirty="0" smtClean="0"/>
              <a:t> virus</a:t>
            </a:r>
          </a:p>
          <a:p>
            <a:r>
              <a:rPr lang="en-US" dirty="0" err="1" smtClean="0"/>
              <a:t>Chikungunya</a:t>
            </a:r>
            <a:endParaRPr lang="en-US" dirty="0" smtClean="0"/>
          </a:p>
          <a:p>
            <a:r>
              <a:rPr lang="en-US" dirty="0"/>
              <a:t>L</a:t>
            </a:r>
            <a:r>
              <a:rPr lang="en-US" dirty="0" smtClean="0"/>
              <a:t>ymphatic </a:t>
            </a:r>
            <a:r>
              <a:rPr lang="en-US" dirty="0" err="1" smtClean="0"/>
              <a:t>filariasis</a:t>
            </a:r>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74237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9462</TotalTime>
  <Words>1379</Words>
  <Application>Microsoft Macintosh PowerPoint</Application>
  <PresentationFormat>On-screen Show (4:3)</PresentationFormat>
  <Paragraphs>141</Paragraphs>
  <Slides>21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Abadi MT Condensed Extra Bold</vt:lpstr>
      <vt:lpstr>Calibri</vt:lpstr>
      <vt:lpstr>Calibri Light</vt:lpstr>
      <vt:lpstr>Chalkduster</vt:lpstr>
      <vt:lpstr>Constantia</vt:lpstr>
      <vt:lpstr>Franklin Gothic Demi</vt:lpstr>
      <vt:lpstr>Arial</vt:lpstr>
      <vt:lpstr>Office Theme</vt:lpstr>
      <vt:lpstr> Mosquitoes as Vectors of Human Disease: Aedes, Anopheles and Culex</vt:lpstr>
      <vt:lpstr>PowerPoint Presentation</vt:lpstr>
      <vt:lpstr>PowerPoint Presentation</vt:lpstr>
      <vt:lpstr>Genus Anopheles</vt:lpstr>
      <vt:lpstr>Anopheles as a human disease vector</vt:lpstr>
      <vt:lpstr>Malaria (Anopheles mosquito)  </vt:lpstr>
      <vt:lpstr>Anopheles in Central and South America</vt:lpstr>
      <vt:lpstr>Genus Aedes</vt:lpstr>
      <vt:lpstr>Aedes as a human disease vector</vt:lpstr>
      <vt:lpstr>Yellow fever (Aedes aegypti/ Aedes albopictus mosquito)</vt:lpstr>
      <vt:lpstr>Dengue  (Aedes aegypti/ Aedes albopictus mosquito)</vt:lpstr>
      <vt:lpstr>Chikungunya (Aedes aegypti/ Aedes albopictus mosquito)</vt:lpstr>
      <vt:lpstr>PowerPoint Presentation</vt:lpstr>
      <vt:lpstr>Zika  (Aedes aegypti/ Aedes albopictus mosquito)</vt:lpstr>
      <vt:lpstr>Genus Culex</vt:lpstr>
      <vt:lpstr>Culex as a human disease vector</vt:lpstr>
      <vt:lpstr>West Nile virus  (Culex mosquito)</vt:lpstr>
      <vt:lpstr>Use the GLOBE Observer Mosquito Habitat Mapper to determine if you have found a potentially dangerous mosquito, or one of the approximately 3,500 other non-disease carrying species.   Remember that mosquitoes play important roles in our ecosystems as pollinators and as food for frogs, fish and other animals. </vt:lpstr>
      <vt:lpstr> You will not be able to determine if a mosquito is carrying a disease, only if it is a type of mosquito that can potentially carry disease.   Your data can be used by public health partners to determine if disease is being transmitted by the mosquitoes in your community.   Knowing where the mosquitoes are located is important for public health authorities, who take action to reduce the risk of disease in your community. </vt:lpstr>
      <vt:lpstr>Decommissioning breeding sites by dumping water from containers and picking up trash will help reduce the population of mosquitoes in your community. </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rusty low</cp:lastModifiedBy>
  <cp:revision>204</cp:revision>
  <dcterms:created xsi:type="dcterms:W3CDTF">2016-04-06T19:04:51Z</dcterms:created>
  <dcterms:modified xsi:type="dcterms:W3CDTF">2017-07-29T02:07:37Z</dcterms:modified>
</cp:coreProperties>
</file>