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57" r:id="rId4"/>
    <p:sldId id="283" r:id="rId5"/>
    <p:sldId id="265" r:id="rId6"/>
    <p:sldId id="258" r:id="rId7"/>
    <p:sldId id="263" r:id="rId8"/>
    <p:sldId id="276" r:id="rId9"/>
    <p:sldId id="277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8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752AB-FDBB-D240-9352-B605BFD209A4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09B38-BD18-7444-9200-87F52A5E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BD0D-1D07-9635-9B62-09787D7E6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7175A-2752-6EE4-B26A-5046CF623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0F3DC-A5DB-3C73-A5D1-453E6CD7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EA16E-FDF9-41B1-1FEE-C68E7EF1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78EEA-B178-7BC6-93A6-5B86559A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4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4087-0096-FEF9-7717-61ACD629F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09C10-3A72-7270-4CC5-6D45CDB9C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44033-B08C-F484-3542-166576E4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6BA48-E66E-63A7-D855-02D521E7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8D85D-C78E-1063-91B0-87BF5C61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8B27F5-436A-AF2F-41E1-642A5DA75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C7C9F-5F96-4D12-A95F-73666D5CE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1147B-ABDB-50FE-04F5-435E8F8F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A41A0-31C2-D73E-4952-85822408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21F6D-332D-D3A9-5E63-CD178406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3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4AE2-9AFD-64A5-6070-260A8885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0E9B-7638-2D14-068A-762D4E153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217A3-6B4C-6004-6395-45044022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03062-4563-DEBD-C4BD-6C1B8885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725A4-5B35-1373-1586-11234385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0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4343-832E-5C87-D406-2E22EF38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043D2-0FFA-76DE-49BC-97C764228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5505E-554E-86AD-1602-415D5BDC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7C5E8-399A-36AE-926B-BCC06266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E5C78-8A07-44D5-5EF4-FC630ABA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5292-907D-156E-8DAF-55221F98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64F8A-B3B5-05B2-E642-8C2979491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BB50F-054E-D7C4-0B1E-FFB96522F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6C104-B8CB-BA05-2964-56195122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B0806-C82F-2E0C-9D5F-284A6C6E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BB261-27F7-21B0-2DF7-E6CDBBD2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8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B313-5604-040B-1AB7-CD41C048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F0E3F-BE98-19D8-FCAA-9432D2FC7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53FDA-AA1E-CA54-A81F-1096222DA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4110EC-5069-AC75-61C1-38162165F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A8731-44C7-8AB6-1FAB-A45EE38F6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938D82-7A20-A8AE-95F2-16D3BB5F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BBEF0-18FC-FEED-01A0-71F8724D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7B89D-A2FD-4FE2-7CBE-DBB3B13A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7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2B2C-D5C3-73DE-E0A9-4FDF1158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0A7728-49AB-89F1-D170-7BC5AEDF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514BE-31BE-E234-3C6B-79BC3920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20457-BB77-3AAE-E163-0F7726F3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3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BF1464-D3DE-23FD-52F7-2F32325A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F8247-974F-874C-F7BA-2D4D1463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86939-04A0-7BC6-1E44-F88E61AE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0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506C-D8C5-4D8B-11DE-26CF8DBA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0DEFF-4D69-E196-330D-789EF4E76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61BCA-08EC-AE01-01B4-23BC73A57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64B3C-F30D-F52B-888A-61B0112C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B936F-DA49-4FCF-7E2E-4E9BC410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3C031-A770-9804-425A-477FB743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73F6E-7DA9-81E3-BCBD-D1690B79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C7714-4136-ABC5-FC23-A8321C470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0B4E4-D0E2-F9DF-003F-E9BF97180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E9B04-84AC-8368-C7A0-107FAC67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77DA5-13D7-E18C-41E8-0E0E4AF0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4CA50-0D16-7F36-E11E-3A393E91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2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CDE46-A71E-AFBC-145B-804BB898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EDA9F-A652-8F23-A317-C3B9E5BE0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DC2CE-3AA8-F3EF-6F1F-859A5CB85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8C0E8D-6D7A-DF45-AB91-019C45F563A6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6F3F-265D-182B-2ECC-FDD701284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443E3-0D90-8550-F43C-7C319D3CC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giemwl@resa.net" TargetMode="External"/><Relationship Id="rId2" Type="http://schemas.openxmlformats.org/officeDocument/2006/relationships/hyperlink" Target="mailto:bydlowd@resa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friday.com/educational-resources/paper-airplane-flight-challeng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giemwl@resa.net" TargetMode="External"/><Relationship Id="rId2" Type="http://schemas.openxmlformats.org/officeDocument/2006/relationships/hyperlink" Target="mailto:bydlowd@resa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lobe.gov/web/aren-projec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grc.nasa.gov/beginners-guide-to-aeronautics/four-forces-on-an-airplan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xtgenscience.org/dci-arrangement/3-ps2-motion-and-stability-forces-and-interactions" TargetMode="External"/><Relationship Id="rId2" Type="http://schemas.openxmlformats.org/officeDocument/2006/relationships/hyperlink" Target="https://www.nextgenscience.org/dci-arrangement/k-ps2-motion-and-stability-forces-and-interac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nextgenscience.org/dci-arrangement/hs-ps2-motion-and-stability-forces-and-interactions" TargetMode="External"/><Relationship Id="rId4" Type="http://schemas.openxmlformats.org/officeDocument/2006/relationships/hyperlink" Target="https://www.nextgenscience.org/dci-arrangement/ms-ps2-motion-and-stability-forces-and-interactio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3E96-005F-12EF-8347-432580DF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6522" y="1925611"/>
            <a:ext cx="6578956" cy="974794"/>
          </a:xfrm>
        </p:spPr>
        <p:txBody>
          <a:bodyPr>
            <a:noAutofit/>
          </a:bodyPr>
          <a:lstStyle/>
          <a:p>
            <a:r>
              <a:rPr lang="en-US" sz="8000" dirty="0"/>
              <a:t>Forces of Flight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F754F-057B-F44C-F304-2D941247D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i="1" dirty="0">
                <a:effectLst/>
                <a:latin typeface="Helvetica" pitchFamily="2" charset="0"/>
              </a:rPr>
              <a:t>DAVID BYDLOWSKI</a:t>
            </a:r>
            <a:r>
              <a:rPr lang="en-US" i="1" dirty="0">
                <a:latin typeface="Helvetica" pitchFamily="2" charset="0"/>
              </a:rPr>
              <a:t> and Lisa </a:t>
            </a:r>
            <a:r>
              <a:rPr lang="en-US" i="1" dirty="0" err="1">
                <a:latin typeface="Helvetica" pitchFamily="2" charset="0"/>
              </a:rPr>
              <a:t>Ogiemwonyi</a:t>
            </a:r>
            <a:endParaRPr lang="en-US" i="1" dirty="0">
              <a:latin typeface="Helvetica" pitchFamily="2" charset="0"/>
            </a:endParaRPr>
          </a:p>
          <a:p>
            <a:pPr algn="ctr"/>
            <a:r>
              <a:rPr lang="en-US" i="1" dirty="0">
                <a:effectLst/>
                <a:latin typeface="Helvetica" pitchFamily="2" charset="0"/>
              </a:rPr>
              <a:t> WAYNE RESA / NASA’s AREN Project</a:t>
            </a:r>
          </a:p>
          <a:p>
            <a:pPr algn="ctr"/>
            <a:r>
              <a:rPr lang="en-US" i="1" dirty="0">
                <a:effectLst/>
                <a:latin typeface="Helvetica" pitchFamily="2" charset="0"/>
                <a:hlinkClick r:id="rId2"/>
              </a:rPr>
              <a:t>bydlowd@resa.net</a:t>
            </a:r>
            <a:r>
              <a:rPr lang="en-US" i="1" dirty="0">
                <a:effectLst/>
                <a:latin typeface="Helvetica" pitchFamily="2" charset="0"/>
              </a:rPr>
              <a:t>  and  </a:t>
            </a:r>
            <a:r>
              <a:rPr lang="en-US" i="1" dirty="0">
                <a:effectLst/>
                <a:latin typeface="Helvetica" pitchFamily="2" charset="0"/>
                <a:hlinkClick r:id="rId3"/>
              </a:rPr>
              <a:t>ogiemwl@resa.net</a:t>
            </a:r>
            <a:endParaRPr lang="en-US" dirty="0">
              <a:effectLst/>
              <a:latin typeface="Helvetica" pitchFamily="2" charset="0"/>
            </a:endParaRPr>
          </a:p>
          <a:p>
            <a:pPr algn="ctr"/>
            <a:r>
              <a:rPr lang="en-US" i="1" dirty="0">
                <a:latin typeface="Helvetica" pitchFamily="2" charset="0"/>
              </a:rPr>
              <a:t>March 7, 2025 – MSTA – 11:00 am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4" name="Picture 3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EEEA4AD7-B923-7E5C-DE19-B62FF82E9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742" y="937377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523CD-658B-510E-C6B5-84E09ED03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7F6-4C3C-3ED3-4402-1FE98000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10" y="-9885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Today’s Challenges: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C8822-ADAA-9064-F7C6-CBEA559634DF}"/>
              </a:ext>
            </a:extLst>
          </p:cNvPr>
          <p:cNvSpPr txBox="1"/>
          <p:nvPr/>
        </p:nvSpPr>
        <p:spPr>
          <a:xfrm>
            <a:off x="121505" y="1229497"/>
            <a:ext cx="799688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1.  10 Seconds</a:t>
            </a:r>
          </a:p>
          <a:p>
            <a:endParaRPr lang="en-US" sz="6000" dirty="0"/>
          </a:p>
          <a:p>
            <a:r>
              <a:rPr lang="en-US" sz="6000" dirty="0"/>
              <a:t>2.  30 Seconds</a:t>
            </a:r>
          </a:p>
          <a:p>
            <a:endParaRPr lang="en-US" sz="6000" dirty="0"/>
          </a:p>
          <a:p>
            <a:r>
              <a:rPr lang="en-US" sz="6000" dirty="0"/>
              <a:t>3.  The Longest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DCF14959-544A-5405-FB9C-51C4B742B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  <p:pic>
        <p:nvPicPr>
          <p:cNvPr id="5" name="Graphic 4" descr="Four Leaf Clover outline">
            <a:extLst>
              <a:ext uri="{FF2B5EF4-FFF2-40B4-BE49-F238E27FC236}">
                <a16:creationId xmlns:a16="http://schemas.microsoft.com/office/drawing/2014/main" id="{6C4C1CD0-E137-832D-F5B9-DA0ABD1C3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0699" y="4025688"/>
            <a:ext cx="914400" cy="914400"/>
          </a:xfrm>
          <a:prstGeom prst="rect">
            <a:avLst/>
          </a:prstGeom>
        </p:spPr>
      </p:pic>
      <p:pic>
        <p:nvPicPr>
          <p:cNvPr id="7" name="Graphic 6" descr="Horseshoe with solid fill">
            <a:extLst>
              <a:ext uri="{FF2B5EF4-FFF2-40B4-BE49-F238E27FC236}">
                <a16:creationId xmlns:a16="http://schemas.microsoft.com/office/drawing/2014/main" id="{340BE9EB-152B-74FD-F433-F75D3B90A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4252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Four Leaf Clover with solid fill">
            <a:extLst>
              <a:ext uri="{FF2B5EF4-FFF2-40B4-BE49-F238E27FC236}">
                <a16:creationId xmlns:a16="http://schemas.microsoft.com/office/drawing/2014/main" id="{1BA6494C-A503-3162-FE30-AD707EBA24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4717" y="2387604"/>
            <a:ext cx="914400" cy="914400"/>
          </a:xfrm>
          <a:prstGeom prst="rect">
            <a:avLst/>
          </a:prstGeom>
        </p:spPr>
      </p:pic>
      <p:pic>
        <p:nvPicPr>
          <p:cNvPr id="12" name="Graphic 11" descr="Horseshoe outline">
            <a:extLst>
              <a:ext uri="{FF2B5EF4-FFF2-40B4-BE49-F238E27FC236}">
                <a16:creationId xmlns:a16="http://schemas.microsoft.com/office/drawing/2014/main" id="{18FE069B-DB8C-0D8C-5BFD-74016E5AE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79675" y="49400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78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52C5F-521D-45BB-7905-1C490AC20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E598-4B13-234A-FEB2-EFD0D76D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7590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Aerodynamic Flight Challenge</a:t>
            </a:r>
          </a:p>
        </p:txBody>
      </p:sp>
      <p:pic>
        <p:nvPicPr>
          <p:cNvPr id="9" name="Picture 8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C0D9E71D-B67F-FEA0-67D2-414200194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  <p:pic>
        <p:nvPicPr>
          <p:cNvPr id="5" name="Picture 4" descr="A group of paper planes&#10;&#10;AI-generated content may be incorrect.">
            <a:extLst>
              <a:ext uri="{FF2B5EF4-FFF2-40B4-BE49-F238E27FC236}">
                <a16:creationId xmlns:a16="http://schemas.microsoft.com/office/drawing/2014/main" id="{BA0EB1DD-82F7-7F99-A832-0BE05B7DC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3" y="1303981"/>
            <a:ext cx="7772400" cy="4693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A9E85-9FA6-0306-99F8-14DE0350CB37}"/>
              </a:ext>
            </a:extLst>
          </p:cNvPr>
          <p:cNvSpPr txBox="1"/>
          <p:nvPr/>
        </p:nvSpPr>
        <p:spPr>
          <a:xfrm>
            <a:off x="1758420" y="6277232"/>
            <a:ext cx="886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www.sciencefriday.com</a:t>
            </a:r>
            <a:r>
              <a:rPr lang="en-US" dirty="0">
                <a:hlinkClick r:id="rId4"/>
              </a:rPr>
              <a:t>/educational-resources/paper-airplane-flight-challenge/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2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75B58-7CC0-3485-BF3A-01265D2E3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1BAF-BFBE-23B5-003A-DDA28C90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10" y="-9885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Today’s Challenges: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63A71-F4CB-EA84-CBBC-C0A2A14BC66C}"/>
              </a:ext>
            </a:extLst>
          </p:cNvPr>
          <p:cNvSpPr txBox="1"/>
          <p:nvPr/>
        </p:nvSpPr>
        <p:spPr>
          <a:xfrm>
            <a:off x="2222156" y="2502243"/>
            <a:ext cx="799688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Greatest Distance I </a:t>
            </a:r>
          </a:p>
          <a:p>
            <a:endParaRPr lang="en-US" sz="6000" dirty="0"/>
          </a:p>
          <a:p>
            <a:r>
              <a:rPr lang="en-US" sz="6000" dirty="0"/>
              <a:t>Greatest Distance II</a:t>
            </a:r>
          </a:p>
          <a:p>
            <a:endParaRPr lang="en-US" sz="6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C3C65E48-3CFA-AFBC-9EDE-EF19FCBC8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1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6B086-8BA2-B9BF-D5C3-ECFB3647F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1E2D-E264-7746-5826-AA6FD7B1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55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Steps to Success – Must use the words for the:</a:t>
            </a:r>
            <a:br>
              <a:rPr lang="en-US" sz="4000" dirty="0"/>
            </a:br>
            <a:r>
              <a:rPr lang="en-US" sz="4000" dirty="0"/>
              <a:t>4 Forces of Flight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2A50F-6401-DEA9-5C8E-E4747AAFEC88}"/>
              </a:ext>
            </a:extLst>
          </p:cNvPr>
          <p:cNvSpPr txBox="1"/>
          <p:nvPr/>
        </p:nvSpPr>
        <p:spPr>
          <a:xfrm>
            <a:off x="487055" y="1478570"/>
            <a:ext cx="11350718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Form a Team of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Briefing – Discuss the 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Logistics – Get Supplies </a:t>
            </a:r>
            <a:r>
              <a:rPr lang="en-US" sz="2000" dirty="0"/>
              <a:t>(paper)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Building – Time Limit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Launch – 10 Second Countdown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Testing/Flight – Team Member Records Distance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Analysis – Discussion of Success/Failure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Conclusion – Clean Up, Return Supplies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C5488412-24C7-EB27-3FAF-7FF5F4C3C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8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1B820-5C5B-447F-5555-49E0326A4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9D51-CAAD-900B-2743-B2FDD267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10" y="-9885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Today’s Challenges: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B6B8E-BE60-8629-BDDB-F53451683423}"/>
              </a:ext>
            </a:extLst>
          </p:cNvPr>
          <p:cNvSpPr txBox="1"/>
          <p:nvPr/>
        </p:nvSpPr>
        <p:spPr>
          <a:xfrm>
            <a:off x="617836" y="2267465"/>
            <a:ext cx="799688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Greatest Distance I</a:t>
            </a:r>
          </a:p>
          <a:p>
            <a:endParaRPr lang="en-US" sz="6000" dirty="0"/>
          </a:p>
          <a:p>
            <a:r>
              <a:rPr lang="en-US" sz="6000" dirty="0"/>
              <a:t>Greatest Distance II</a:t>
            </a:r>
          </a:p>
          <a:p>
            <a:endParaRPr lang="en-US" sz="6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9EDCEA67-7084-E0AD-EA85-16990168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  <p:pic>
        <p:nvPicPr>
          <p:cNvPr id="5" name="Graphic 4" descr="Four Leaf Clover outline">
            <a:extLst>
              <a:ext uri="{FF2B5EF4-FFF2-40B4-BE49-F238E27FC236}">
                <a16:creationId xmlns:a16="http://schemas.microsoft.com/office/drawing/2014/main" id="{35D1E4E5-245F-483B-F39A-E3A00B3EA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0699" y="4025688"/>
            <a:ext cx="914400" cy="914400"/>
          </a:xfrm>
          <a:prstGeom prst="rect">
            <a:avLst/>
          </a:prstGeom>
        </p:spPr>
      </p:pic>
      <p:pic>
        <p:nvPicPr>
          <p:cNvPr id="7" name="Graphic 6" descr="Horseshoe with solid fill">
            <a:extLst>
              <a:ext uri="{FF2B5EF4-FFF2-40B4-BE49-F238E27FC236}">
                <a16:creationId xmlns:a16="http://schemas.microsoft.com/office/drawing/2014/main" id="{02B37536-65BC-9EC0-D1D6-8DFB736A0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4252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Four Leaf Clover with solid fill">
            <a:extLst>
              <a:ext uri="{FF2B5EF4-FFF2-40B4-BE49-F238E27FC236}">
                <a16:creationId xmlns:a16="http://schemas.microsoft.com/office/drawing/2014/main" id="{DF4A4702-8359-795D-242E-B2E6756603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4717" y="2387604"/>
            <a:ext cx="914400" cy="914400"/>
          </a:xfrm>
          <a:prstGeom prst="rect">
            <a:avLst/>
          </a:prstGeom>
        </p:spPr>
      </p:pic>
      <p:pic>
        <p:nvPicPr>
          <p:cNvPr id="12" name="Graphic 11" descr="Horseshoe outline">
            <a:extLst>
              <a:ext uri="{FF2B5EF4-FFF2-40B4-BE49-F238E27FC236}">
                <a16:creationId xmlns:a16="http://schemas.microsoft.com/office/drawing/2014/main" id="{A28B8AFB-1EC0-83C2-1427-037438AAF1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79675" y="49400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7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A2D81-4922-6E8C-02D5-B437FF9E7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8A14-0271-0A13-B1FA-AC1A56C4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453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Kites – What force is missing?  Explain! </a:t>
            </a:r>
          </a:p>
        </p:txBody>
      </p:sp>
      <p:pic>
        <p:nvPicPr>
          <p:cNvPr id="17" name="Picture 16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BBDA7BF7-F3BB-6633-3B9C-3D4AE3AA0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901" y="951837"/>
            <a:ext cx="1443553" cy="1025954"/>
          </a:xfrm>
          <a:prstGeom prst="rect">
            <a:avLst/>
          </a:prstGeom>
        </p:spPr>
      </p:pic>
      <p:pic>
        <p:nvPicPr>
          <p:cNvPr id="4" name="Picture 3" descr="A diagram of a diagram of a wind direction&#10;&#10;AI-generated content may be incorrect.">
            <a:extLst>
              <a:ext uri="{FF2B5EF4-FFF2-40B4-BE49-F238E27FC236}">
                <a16:creationId xmlns:a16="http://schemas.microsoft.com/office/drawing/2014/main" id="{98F63110-96F8-66B9-1A00-D084161B9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86" y="1493109"/>
            <a:ext cx="7162628" cy="48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46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90FE5-4D43-8537-52F2-2507CAC82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882CCFB0-C005-EAE6-D26D-71A667435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  <p:pic>
        <p:nvPicPr>
          <p:cNvPr id="10" name="Picture 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A112386-1980-C5FA-98CE-E29F59451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027" y="0"/>
            <a:ext cx="5981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6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B5F0B-0AEC-2F09-1D60-866D7E1CA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5ECDC058-E5AF-85C1-169A-492C7ABA9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  <p:pic>
        <p:nvPicPr>
          <p:cNvPr id="3" name="Picture 2" descr="Instructions for a kite&#10;&#10;AI-generated content may be incorrect.">
            <a:extLst>
              <a:ext uri="{FF2B5EF4-FFF2-40B4-BE49-F238E27FC236}">
                <a16:creationId xmlns:a16="http://schemas.microsoft.com/office/drawing/2014/main" id="{D0255FAD-97B7-A7A7-88E9-2D6CBE78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83" y="0"/>
            <a:ext cx="5406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53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1C111-167F-FFD2-7A11-B8B94BBC2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D5B0B-0E9A-DCBE-C76A-35D2ABE6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143" y="489309"/>
            <a:ext cx="5865674" cy="1478570"/>
          </a:xfrm>
        </p:spPr>
        <p:txBody>
          <a:bodyPr>
            <a:normAutofit/>
          </a:bodyPr>
          <a:lstStyle/>
          <a:p>
            <a:r>
              <a:rPr lang="en-US" sz="4800" dirty="0"/>
              <a:t>Workshop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6F324-D051-9EE3-61B1-B7A2FA826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90" y="2081224"/>
            <a:ext cx="10387979" cy="3541714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will be able to: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the four forces of flight.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the four forces of flight within the state standards on Forces and Interactions.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the forces of flight to different examples.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8DB9E747-9C2C-30E3-4A51-69FFA740E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742" y="937377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06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2C82A-09B4-3B57-79F5-6A0940769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2811-A4B1-3802-7196-6F325CFFB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6522" y="1925611"/>
            <a:ext cx="6578956" cy="974794"/>
          </a:xfrm>
        </p:spPr>
        <p:txBody>
          <a:bodyPr>
            <a:noAutofit/>
          </a:bodyPr>
          <a:lstStyle/>
          <a:p>
            <a:r>
              <a:rPr lang="en-US" sz="8000" dirty="0"/>
              <a:t>Forces of Flight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ED978-88F1-DF02-13F7-A2E8EB7B76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i="1" dirty="0">
                <a:effectLst/>
                <a:latin typeface="Helvetica" pitchFamily="2" charset="0"/>
              </a:rPr>
              <a:t>DAVID BYDLOWSKI</a:t>
            </a:r>
            <a:r>
              <a:rPr lang="en-US" i="1" dirty="0">
                <a:latin typeface="Helvetica" pitchFamily="2" charset="0"/>
              </a:rPr>
              <a:t> and Lisa </a:t>
            </a:r>
            <a:r>
              <a:rPr lang="en-US" i="1" dirty="0" err="1">
                <a:latin typeface="Helvetica" pitchFamily="2" charset="0"/>
              </a:rPr>
              <a:t>Ogiemwonyi</a:t>
            </a:r>
            <a:endParaRPr lang="en-US" i="1" dirty="0">
              <a:latin typeface="Helvetica" pitchFamily="2" charset="0"/>
            </a:endParaRPr>
          </a:p>
          <a:p>
            <a:pPr algn="ctr"/>
            <a:r>
              <a:rPr lang="en-US" i="1" dirty="0">
                <a:effectLst/>
                <a:latin typeface="Helvetica" pitchFamily="2" charset="0"/>
              </a:rPr>
              <a:t> WAYNE RESA / NASA’s AREN Project</a:t>
            </a:r>
          </a:p>
          <a:p>
            <a:pPr algn="ctr"/>
            <a:r>
              <a:rPr lang="en-US" i="1" dirty="0">
                <a:effectLst/>
                <a:latin typeface="Helvetica" pitchFamily="2" charset="0"/>
                <a:hlinkClick r:id="rId2"/>
              </a:rPr>
              <a:t>bydlowd@resa.net</a:t>
            </a:r>
            <a:r>
              <a:rPr lang="en-US" i="1" dirty="0">
                <a:effectLst/>
                <a:latin typeface="Helvetica" pitchFamily="2" charset="0"/>
              </a:rPr>
              <a:t>  and  </a:t>
            </a:r>
            <a:r>
              <a:rPr lang="en-US" i="1" dirty="0">
                <a:effectLst/>
                <a:latin typeface="Helvetica" pitchFamily="2" charset="0"/>
                <a:hlinkClick r:id="rId3"/>
              </a:rPr>
              <a:t>ogiemwl@resa.net</a:t>
            </a:r>
            <a:endParaRPr lang="en-US" dirty="0">
              <a:effectLst/>
              <a:latin typeface="Helvetica" pitchFamily="2" charset="0"/>
            </a:endParaRPr>
          </a:p>
          <a:p>
            <a:pPr algn="ctr"/>
            <a:r>
              <a:rPr lang="en-US" i="1" dirty="0">
                <a:latin typeface="Helvetica" pitchFamily="2" charset="0"/>
              </a:rPr>
              <a:t>March 7, 2025 – MSTA – 11:00 am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4" name="Picture 3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87C01ACD-3A69-7AB9-27A0-FF4E8ED67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742" y="937377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4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6E2CA-4B4D-12D9-D9FF-F9E0141EA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EF621-EC3B-A901-EB5E-47313C8F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990" y="16316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AREN Project</a:t>
            </a:r>
            <a:br>
              <a:rPr lang="en-US" sz="4000" dirty="0"/>
            </a:br>
            <a:r>
              <a:rPr lang="en-US" sz="4000" dirty="0"/>
              <a:t>and </a:t>
            </a:r>
            <a:br>
              <a:rPr lang="en-US" sz="4000" dirty="0"/>
            </a:br>
            <a:r>
              <a:rPr lang="en-US" sz="4000" dirty="0"/>
              <a:t>Today’s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E12D-320B-021A-E4BC-7D1C8BEB6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589" y="5955555"/>
            <a:ext cx="8237366" cy="567854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https://www.globe.gov/web/aren-project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258D1617-C7ED-36F2-F715-BB02D9DF8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809" y="1835463"/>
            <a:ext cx="3926359" cy="3926359"/>
          </a:xfrm>
          <a:prstGeom prst="rect">
            <a:avLst/>
          </a:prstGeom>
        </p:spPr>
      </p:pic>
      <p:pic>
        <p:nvPicPr>
          <p:cNvPr id="4" name="Picture 3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111D540E-81B6-52FD-7055-88D1A487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742" y="937377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2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2F5E-A053-479F-B7CA-7592DF0F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143" y="489309"/>
            <a:ext cx="5865674" cy="1478570"/>
          </a:xfrm>
        </p:spPr>
        <p:txBody>
          <a:bodyPr>
            <a:normAutofit/>
          </a:bodyPr>
          <a:lstStyle/>
          <a:p>
            <a:r>
              <a:rPr lang="en-US" sz="4800" dirty="0"/>
              <a:t>Workshop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4890-3E3B-7CD3-E2B7-E58103A50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90" y="2081224"/>
            <a:ext cx="10387979" cy="3541714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will be able to: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the four forces of flight.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the four forces of flight within the state standards on Forces and Interactions.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the forces of flight to different examples.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C9A8C3DE-3CCE-DD8A-03F1-9D681DDF6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742" y="937377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9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8501-654E-2D92-7A7B-0918388F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Four Forces of Flight</a:t>
            </a:r>
          </a:p>
        </p:txBody>
      </p:sp>
      <p:pic>
        <p:nvPicPr>
          <p:cNvPr id="9" name="Picture 8" descr="A diagram of a plane&#10;&#10;AI-generated content may be incorrect.">
            <a:extLst>
              <a:ext uri="{FF2B5EF4-FFF2-40B4-BE49-F238E27FC236}">
                <a16:creationId xmlns:a16="http://schemas.microsoft.com/office/drawing/2014/main" id="{22E9A8A4-7F42-0016-3B55-88A70DC6F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867" y="1349494"/>
            <a:ext cx="5698289" cy="45193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248572-E231-D8B7-C10A-EB1FEB6DD53E}"/>
              </a:ext>
            </a:extLst>
          </p:cNvPr>
          <p:cNvSpPr txBox="1"/>
          <p:nvPr/>
        </p:nvSpPr>
        <p:spPr>
          <a:xfrm>
            <a:off x="2238233" y="6123543"/>
            <a:ext cx="889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https://www1.grc.nasa.gov/beginners-guide-to-aeronautics/four-forces-on-an-airplane/</a:t>
            </a:r>
            <a:endParaRPr lang="en-US" dirty="0"/>
          </a:p>
        </p:txBody>
      </p:sp>
      <p:pic>
        <p:nvPicPr>
          <p:cNvPr id="11" name="Picture 10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B02A42EA-D80E-A225-7F76-97FFC0F84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742" y="937377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4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CD4BFE-685F-AFA9-9CE2-ED6DF920E4F9}"/>
              </a:ext>
            </a:extLst>
          </p:cNvPr>
          <p:cNvSpPr txBox="1"/>
          <p:nvPr/>
        </p:nvSpPr>
        <p:spPr>
          <a:xfrm>
            <a:off x="1149178" y="580768"/>
            <a:ext cx="968769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/>
                <a:latin typeface="Helvetica Neue" panose="02000503000000020004" pitchFamily="2" charset="0"/>
              </a:rPr>
              <a:t>Alignment to the Disciplinary Core Ideas </a:t>
            </a:r>
          </a:p>
          <a:p>
            <a:endParaRPr lang="en-US" b="1" dirty="0">
              <a:latin typeface="Helvetica Neue" panose="02000503000000020004" pitchFamily="2" charset="0"/>
            </a:endParaRPr>
          </a:p>
          <a:p>
            <a:endParaRPr lang="en-US" b="1" dirty="0">
              <a:effectLst/>
              <a:latin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elvetica Neue" panose="02000503000000020004" pitchFamily="2" charset="0"/>
              </a:rPr>
              <a:t>Kindergarten </a:t>
            </a:r>
            <a:r>
              <a:rPr lang="en-US" dirty="0">
                <a:effectLst/>
                <a:latin typeface="Helvetica Neue" panose="02000503000000020004" pitchFamily="2" charset="0"/>
                <a:hlinkClick r:id="rId2"/>
              </a:rPr>
              <a:t>https://www.nextgenscience.org/dci-arrangement/k-ps2-motion-and-stability-forces-and-interactions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>
              <a:effectLst/>
              <a:latin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elvetica Neue" panose="02000503000000020004" pitchFamily="2" charset="0"/>
              </a:rPr>
              <a:t>Third Grade </a:t>
            </a:r>
            <a:r>
              <a:rPr lang="en-US" dirty="0">
                <a:effectLst/>
                <a:latin typeface="Helvetica Neue" panose="02000503000000020004" pitchFamily="2" charset="0"/>
                <a:hlinkClick r:id="rId3"/>
              </a:rPr>
              <a:t>https://www.nextgenscience.org/dci-arrangement/3-ps2-motion-and-stability-forces-and-interactions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elvetica Neue" panose="02000503000000020004" pitchFamily="2" charset="0"/>
              </a:rPr>
              <a:t>Fifth Grade </a:t>
            </a:r>
            <a:r>
              <a:rPr lang="en-US" dirty="0">
                <a:effectLst/>
                <a:latin typeface="Helvetica Neue" panose="02000503000000020004" pitchFamily="2" charset="0"/>
                <a:hlinkClick r:id="rId3"/>
              </a:rPr>
              <a:t>https://www.nextgenscience.org/dci-arrangement/5-ps2-motion-and-stability-forces-and-interactions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/>
              <a:latin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elvetica Neue" panose="02000503000000020004" pitchFamily="2" charset="0"/>
              </a:rPr>
              <a:t>Middle School </a:t>
            </a:r>
            <a:r>
              <a:rPr lang="en-US" dirty="0">
                <a:effectLst/>
                <a:latin typeface="Helvetica Neue" panose="02000503000000020004" pitchFamily="2" charset="0"/>
                <a:hlinkClick r:id="rId4"/>
              </a:rPr>
              <a:t>https://www.nextgenscience.org/dci-arrangement/ms-ps2-motion-and-stability-forces-and-interactions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elvetica Neue" panose="02000503000000020004" pitchFamily="2" charset="0"/>
              </a:rPr>
              <a:t>High School </a:t>
            </a:r>
            <a:r>
              <a:rPr lang="en-US" dirty="0">
                <a:effectLst/>
                <a:latin typeface="Helvetica Neue" panose="02000503000000020004" pitchFamily="2" charset="0"/>
                <a:hlinkClick r:id="rId5"/>
              </a:rPr>
              <a:t>https://www.nextgenscience.org/dci-arrangement/hs-ps2-motion-and-stability-forces-and-interactions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pic>
        <p:nvPicPr>
          <p:cNvPr id="8" name="Picture 7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DDD3E964-EBE1-F31F-0E09-C72342915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7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3451-B28C-5E3C-94A7-3DC47D653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990" y="16316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Flight – Action of flying through the atmosphere without touching a surface.  Two types:</a:t>
            </a:r>
          </a:p>
        </p:txBody>
      </p:sp>
      <p:pic>
        <p:nvPicPr>
          <p:cNvPr id="9" name="Picture 8" descr="A diagram of a balloon&#10;&#10;AI-generated content may be incorrect.">
            <a:extLst>
              <a:ext uri="{FF2B5EF4-FFF2-40B4-BE49-F238E27FC236}">
                <a16:creationId xmlns:a16="http://schemas.microsoft.com/office/drawing/2014/main" id="{3931EA4B-9D06-8656-B116-DDE5ADEAB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35" y="1641730"/>
            <a:ext cx="3736103" cy="4917989"/>
          </a:xfrm>
          <a:prstGeom prst="rect">
            <a:avLst/>
          </a:prstGeom>
        </p:spPr>
      </p:pic>
      <p:pic>
        <p:nvPicPr>
          <p:cNvPr id="11" name="Picture 10" descr="A drawing of a plane&#10;&#10;AI-generated content may be incorrect.">
            <a:extLst>
              <a:ext uri="{FF2B5EF4-FFF2-40B4-BE49-F238E27FC236}">
                <a16:creationId xmlns:a16="http://schemas.microsoft.com/office/drawing/2014/main" id="{C11D1508-8737-524E-03B1-B4D3BDFD0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651" y="3283119"/>
            <a:ext cx="6629400" cy="3276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CFFEBC-C5D1-DE51-7DF2-D190824B14F4}"/>
              </a:ext>
            </a:extLst>
          </p:cNvPr>
          <p:cNvSpPr txBox="1"/>
          <p:nvPr/>
        </p:nvSpPr>
        <p:spPr>
          <a:xfrm>
            <a:off x="6441989" y="1687026"/>
            <a:ext cx="3987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Buoyancy</a:t>
            </a:r>
          </a:p>
          <a:p>
            <a:endParaRPr lang="en-US" sz="3200" dirty="0"/>
          </a:p>
          <a:p>
            <a:r>
              <a:rPr lang="en-US" sz="3200" dirty="0"/>
              <a:t>                  Aerodynamic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9BA1122F-10B9-559A-8CD0-08CEC36460ED}"/>
              </a:ext>
            </a:extLst>
          </p:cNvPr>
          <p:cNvSpPr/>
          <p:nvPr/>
        </p:nvSpPr>
        <p:spPr>
          <a:xfrm rot="10800000">
            <a:off x="5463581" y="17354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6ED539E-2A8C-D860-9857-6B7BDC2E4F52}"/>
              </a:ext>
            </a:extLst>
          </p:cNvPr>
          <p:cNvSpPr/>
          <p:nvPr/>
        </p:nvSpPr>
        <p:spPr>
          <a:xfrm>
            <a:off x="10624771" y="221553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21C96E94-C70A-AE74-946B-EA0BC9418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1901" y="951837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1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D43B-57FF-B073-06BE-8669A54F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7590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Neutral Buoyancy Challenge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9CA38-36E0-052E-BD5B-C6900F34C7FE}"/>
              </a:ext>
            </a:extLst>
          </p:cNvPr>
          <p:cNvSpPr txBox="1"/>
          <p:nvPr/>
        </p:nvSpPr>
        <p:spPr>
          <a:xfrm>
            <a:off x="1371599" y="1183637"/>
            <a:ext cx="953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Mission:  Create a neutrally-balanced balloon that will float  without touching the ground, ceiling, or any other object.</a:t>
            </a:r>
          </a:p>
        </p:txBody>
      </p:sp>
      <p:pic>
        <p:nvPicPr>
          <p:cNvPr id="9" name="Picture 8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DE5ECD46-4FB5-A725-0B9C-2BF5F9F59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  <p:pic>
        <p:nvPicPr>
          <p:cNvPr id="11" name="Picture 10" descr="A diagram of a diagram of a diagram&#10;&#10;AI-generated content may be incorrect.">
            <a:extLst>
              <a:ext uri="{FF2B5EF4-FFF2-40B4-BE49-F238E27FC236}">
                <a16:creationId xmlns:a16="http://schemas.microsoft.com/office/drawing/2014/main" id="{FD72ACFB-EA4D-02CC-4C32-B28421C1A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685" y="1814270"/>
            <a:ext cx="6057470" cy="49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5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A2F63-3D99-2E80-85C1-99FE24520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54CA-5C17-1005-0661-827747DF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10" y="-9885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Today’s Challenges: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F9358-3AC1-16AE-5D75-719D7041697F}"/>
              </a:ext>
            </a:extLst>
          </p:cNvPr>
          <p:cNvSpPr txBox="1"/>
          <p:nvPr/>
        </p:nvSpPr>
        <p:spPr>
          <a:xfrm>
            <a:off x="1579605" y="1229497"/>
            <a:ext cx="799688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1.  10 Seconds</a:t>
            </a:r>
          </a:p>
          <a:p>
            <a:endParaRPr lang="en-US" sz="6000" dirty="0"/>
          </a:p>
          <a:p>
            <a:r>
              <a:rPr lang="en-US" sz="6000" dirty="0"/>
              <a:t>2.  30 Seconds</a:t>
            </a:r>
          </a:p>
          <a:p>
            <a:endParaRPr lang="en-US" sz="6000" dirty="0"/>
          </a:p>
          <a:p>
            <a:r>
              <a:rPr lang="en-US" sz="6000" dirty="0"/>
              <a:t>3.  The Longest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F3EB145B-11F7-34B9-73E3-69D62E181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0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A4A2A-B527-30FF-76BA-2BFED90A8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899B-2B39-01CD-269C-6374C3E1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55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Steps to Success  -- Must Use the Words: </a:t>
            </a:r>
            <a:r>
              <a:rPr lang="en-US" sz="4000" dirty="0" err="1"/>
              <a:t>Bouyancy</a:t>
            </a:r>
            <a:r>
              <a:rPr lang="en-US" sz="4000" dirty="0"/>
              <a:t> and Gravity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F2F88-6AF6-1985-620A-508EC97EA254}"/>
              </a:ext>
            </a:extLst>
          </p:cNvPr>
          <p:cNvSpPr txBox="1"/>
          <p:nvPr/>
        </p:nvSpPr>
        <p:spPr>
          <a:xfrm>
            <a:off x="931214" y="1478570"/>
            <a:ext cx="10627438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Form a Team of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Briefing – Discuss the 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Logistics – Get Supplies (clear tape, masking tape, paper, ribbon, string, paper clips, additional approved materials)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Building – Time Limit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Launch – 10 Second Countdown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Testing/Flight – Team Member Keeps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Analysis – Discussion of Success/Failure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Conclusion – Clean Up, Return Supplies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7A93487B-761C-F15B-CE5B-4AD609B8A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7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515</Words>
  <Application>Microsoft Macintosh PowerPoint</Application>
  <PresentationFormat>Widescreen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Helvetica</vt:lpstr>
      <vt:lpstr>Helvetica Neue</vt:lpstr>
      <vt:lpstr>Office Theme</vt:lpstr>
      <vt:lpstr>Forces of Flight</vt:lpstr>
      <vt:lpstr>AREN Project and  Today’s Presentation</vt:lpstr>
      <vt:lpstr>Workshop Goals</vt:lpstr>
      <vt:lpstr>Four Forces of Flight</vt:lpstr>
      <vt:lpstr>PowerPoint Presentation</vt:lpstr>
      <vt:lpstr>Flight – Action of flying through the atmosphere without touching a surface.  Two types:</vt:lpstr>
      <vt:lpstr>Neutral Buoyancy Challenge</vt:lpstr>
      <vt:lpstr>Today’s Challenges:</vt:lpstr>
      <vt:lpstr>Steps to Success  -- Must Use the Words: Bouyancy and Gravity</vt:lpstr>
      <vt:lpstr>Today’s Challenges:</vt:lpstr>
      <vt:lpstr>Aerodynamic Flight Challenge</vt:lpstr>
      <vt:lpstr>Today’s Challenges:</vt:lpstr>
      <vt:lpstr>Steps to Success – Must use the words for the: 4 Forces of Flight</vt:lpstr>
      <vt:lpstr>Today’s Challenges:</vt:lpstr>
      <vt:lpstr>Kites – What force is missing?  Explain! </vt:lpstr>
      <vt:lpstr>PowerPoint Presentation</vt:lpstr>
      <vt:lpstr>PowerPoint Presentation</vt:lpstr>
      <vt:lpstr>Workshop Goals</vt:lpstr>
      <vt:lpstr>Forces of Flight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Bydlowski</dc:creator>
  <cp:lastModifiedBy>David Bydlowski</cp:lastModifiedBy>
  <cp:revision>8</cp:revision>
  <dcterms:created xsi:type="dcterms:W3CDTF">2025-03-03T19:05:22Z</dcterms:created>
  <dcterms:modified xsi:type="dcterms:W3CDTF">2025-03-03T21:10:44Z</dcterms:modified>
</cp:coreProperties>
</file>