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4v"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0" r:id="rId1"/>
  </p:sldMasterIdLst>
  <p:notesMasterIdLst>
    <p:notesMasterId r:id="rId42"/>
  </p:notesMasterIdLst>
  <p:sldIdLst>
    <p:sldId id="256" r:id="rId2"/>
    <p:sldId id="331" r:id="rId3"/>
    <p:sldId id="258" r:id="rId4"/>
    <p:sldId id="351" r:id="rId5"/>
    <p:sldId id="320" r:id="rId6"/>
    <p:sldId id="333" r:id="rId7"/>
    <p:sldId id="360" r:id="rId8"/>
    <p:sldId id="334" r:id="rId9"/>
    <p:sldId id="362" r:id="rId10"/>
    <p:sldId id="321" r:id="rId11"/>
    <p:sldId id="327" r:id="rId12"/>
    <p:sldId id="322" r:id="rId13"/>
    <p:sldId id="354" r:id="rId14"/>
    <p:sldId id="323" r:id="rId15"/>
    <p:sldId id="355" r:id="rId16"/>
    <p:sldId id="329" r:id="rId17"/>
    <p:sldId id="359" r:id="rId18"/>
    <p:sldId id="325" r:id="rId19"/>
    <p:sldId id="298" r:id="rId20"/>
    <p:sldId id="358" r:id="rId21"/>
    <p:sldId id="336" r:id="rId22"/>
    <p:sldId id="337" r:id="rId23"/>
    <p:sldId id="344" r:id="rId24"/>
    <p:sldId id="345" r:id="rId25"/>
    <p:sldId id="346" r:id="rId26"/>
    <p:sldId id="347" r:id="rId27"/>
    <p:sldId id="348" r:id="rId28"/>
    <p:sldId id="350" r:id="rId29"/>
    <p:sldId id="339" r:id="rId30"/>
    <p:sldId id="340" r:id="rId31"/>
    <p:sldId id="349" r:id="rId32"/>
    <p:sldId id="356" r:id="rId33"/>
    <p:sldId id="361" r:id="rId34"/>
    <p:sldId id="353" r:id="rId35"/>
    <p:sldId id="328" r:id="rId36"/>
    <p:sldId id="352" r:id="rId37"/>
    <p:sldId id="338" r:id="rId38"/>
    <p:sldId id="341" r:id="rId39"/>
    <p:sldId id="343" r:id="rId40"/>
    <p:sldId id="29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AB2"/>
    <a:srgbClr val="000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0"/>
    <p:restoredTop sz="95888" autoAdjust="0"/>
  </p:normalViewPr>
  <p:slideViewPr>
    <p:cSldViewPr snapToGrid="0" snapToObjects="1">
      <p:cViewPr varScale="1">
        <p:scale>
          <a:sx n="109" d="100"/>
          <a:sy n="109" d="100"/>
        </p:scale>
        <p:origin x="1752" y="176"/>
      </p:cViewPr>
      <p:guideLst>
        <p:guide orient="horz" pos="2160"/>
        <p:guide pos="2880"/>
      </p:guideLst>
    </p:cSldViewPr>
  </p:slideViewPr>
  <p:outlineViewPr>
    <p:cViewPr>
      <p:scale>
        <a:sx n="33" d="100"/>
        <a:sy n="33" d="100"/>
      </p:scale>
      <p:origin x="0" y="-41312"/>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98013-062B-9C47-BBF1-9761D9B133B5}" type="datetimeFigureOut">
              <a:rPr lang="en-US" smtClean="0"/>
              <a:t>4/19/18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872E0-1ED5-104A-A2D5-4751C0D45915}" type="slidenum">
              <a:rPr lang="en-US" smtClean="0"/>
              <a:t>‹#›</a:t>
            </a:fld>
            <a:endParaRPr lang="en-US" dirty="0"/>
          </a:p>
        </p:txBody>
      </p:sp>
    </p:spTree>
    <p:extLst>
      <p:ext uri="{BB962C8B-B14F-4D97-AF65-F5344CB8AC3E}">
        <p14:creationId xmlns:p14="http://schemas.microsoft.com/office/powerpoint/2010/main" val="158795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C872E0-1ED5-104A-A2D5-4751C0D45915}" type="slidenum">
              <a:rPr lang="en-US" smtClean="0"/>
              <a:t>2</a:t>
            </a:fld>
            <a:endParaRPr lang="en-US" dirty="0"/>
          </a:p>
        </p:txBody>
      </p:sp>
    </p:spTree>
    <p:extLst>
      <p:ext uri="{BB962C8B-B14F-4D97-AF65-F5344CB8AC3E}">
        <p14:creationId xmlns:p14="http://schemas.microsoft.com/office/powerpoint/2010/main" val="2051262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C872E0-1ED5-104A-A2D5-4751C0D45915}" type="slidenum">
              <a:rPr lang="en-US" smtClean="0"/>
              <a:t>3</a:t>
            </a:fld>
            <a:endParaRPr lang="en-US" dirty="0"/>
          </a:p>
        </p:txBody>
      </p:sp>
    </p:spTree>
    <p:extLst>
      <p:ext uri="{BB962C8B-B14F-4D97-AF65-F5344CB8AC3E}">
        <p14:creationId xmlns:p14="http://schemas.microsoft.com/office/powerpoint/2010/main" val="551824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915668-44EC-4746-AC3C-F46EF45ADDC4}" type="datetime1">
              <a:rPr lang="en-US" smtClean="0"/>
              <a:t>4/19/18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536212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735064-870D-2646-807F-0F482DAFBAE0}" type="datetime1">
              <a:rPr lang="en-US" smtClean="0"/>
              <a:t>4/19/18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400222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8999D2-6BF9-DA43-ADAC-FD85FFDA68DE}" type="datetime1">
              <a:rPr lang="en-US" smtClean="0"/>
              <a:t>4/19/18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40923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04B1DE-51D9-FC48-81A7-75BA07A60F0E}" type="datetime1">
              <a:rPr lang="en-US" smtClean="0"/>
              <a:t>4/19/18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28694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F8B1054-A3BA-B74C-A265-B61C915852FB}" type="datetime1">
              <a:rPr lang="en-US" smtClean="0"/>
              <a:t>4/19/18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231070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56856" y="673555"/>
            <a:ext cx="7886700" cy="1325563"/>
          </a:xfrm>
        </p:spPr>
        <p:txBody>
          <a:bodyPr>
            <a:normAutofit/>
          </a:bodyPr>
          <a:lstStyle>
            <a:lvl1pPr>
              <a:defRPr sz="3200">
                <a:solidFill>
                  <a:srgbClr val="002060"/>
                </a:solidFill>
              </a:defRPr>
            </a:lvl1pPr>
          </a:lstStyle>
          <a:p>
            <a:r>
              <a:rPr lang="en-US" dirty="0"/>
              <a:t>d</a:t>
            </a:r>
          </a:p>
        </p:txBody>
      </p:sp>
      <p:sp>
        <p:nvSpPr>
          <p:cNvPr id="3" name="Content Placeholder 2"/>
          <p:cNvSpPr>
            <a:spLocks noGrp="1"/>
          </p:cNvSpPr>
          <p:nvPr>
            <p:ph sz="half" idx="1"/>
          </p:nvPr>
        </p:nvSpPr>
        <p:spPr>
          <a:xfrm>
            <a:off x="1456856" y="1915319"/>
            <a:ext cx="3886200" cy="4351338"/>
          </a:xfrm>
        </p:spPr>
        <p:txBody>
          <a:bodyPr/>
          <a:lstStyle>
            <a:lvl1pPr>
              <a:defRPr sz="1800">
                <a:solidFill>
                  <a:srgbClr val="002060"/>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95F1F-302D-004C-A6E5-1D18A34939AF}" type="datetime1">
              <a:rPr lang="en-US" smtClean="0"/>
              <a:t>4/19/18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948837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CB41EA-7E3E-3D4F-BAE5-3B825B482793}" type="datetime1">
              <a:rPr lang="en-US" smtClean="0"/>
              <a:t>4/19/18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205136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218D2E-7A67-0248-B77F-028504A64AC4}" type="datetime1">
              <a:rPr lang="en-US" smtClean="0"/>
              <a:t>4/19/18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563018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E2BE56-F919-FA46-88E9-081807ADAE22}" type="datetime1">
              <a:rPr lang="en-US" smtClean="0"/>
              <a:t>4/19/18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630362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A599B3-5EE5-B644-9D58-8D8D48C18E69}" type="datetime1">
              <a:rPr lang="en-US" smtClean="0"/>
              <a:t>4/19/18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762567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7F3EA32-FA52-4A45-B2B6-EA8889CAB055}" type="datetime1">
              <a:rPr lang="en-US" smtClean="0"/>
              <a:t>4/19/18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408D40-E840-B649-8C1F-148E738ADDFC}" type="slidenum">
              <a:rPr lang="en-US" smtClean="0"/>
              <a:t>‹#›</a:t>
            </a:fld>
            <a:endParaRPr lang="en-US" dirty="0"/>
          </a:p>
        </p:txBody>
      </p:sp>
    </p:spTree>
    <p:extLst>
      <p:ext uri="{BB962C8B-B14F-4D97-AF65-F5344CB8AC3E}">
        <p14:creationId xmlns:p14="http://schemas.microsoft.com/office/powerpoint/2010/main" val="1088327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5181A-2B37-5E44-A1F4-B3B27961AA1B}" type="datetime1">
              <a:rPr lang="en-US" smtClean="0"/>
              <a:t>4/19/18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408D40-E840-B649-8C1F-148E738ADDFC}" type="slidenum">
              <a:rPr lang="en-US" smtClean="0"/>
              <a:t>‹#›</a:t>
            </a:fld>
            <a:endParaRPr lang="en-US" dirty="0"/>
          </a:p>
        </p:txBody>
      </p:sp>
    </p:spTree>
    <p:extLst>
      <p:ext uri="{BB962C8B-B14F-4D97-AF65-F5344CB8AC3E}">
        <p14:creationId xmlns:p14="http://schemas.microsoft.com/office/powerpoint/2010/main" val="926770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6.JPG"/><Relationship Id="rId5" Type="http://schemas.openxmlformats.org/officeDocument/2006/relationships/image" Target="../media/image25.jpg"/><Relationship Id="rId10" Type="http://schemas.openxmlformats.org/officeDocument/2006/relationships/image" Target="../media/image30.jpg"/><Relationship Id="rId4" Type="http://schemas.openxmlformats.org/officeDocument/2006/relationships/image" Target="../media/image24.JPG"/><Relationship Id="rId9" Type="http://schemas.openxmlformats.org/officeDocument/2006/relationships/image" Target="../media/image29.jpg"/></Relationships>
</file>

<file path=ppt/slides/_rels/slide16.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34.jpg"/><Relationship Id="rId5" Type="http://schemas.openxmlformats.org/officeDocument/2006/relationships/image" Target="../media/image33.jpg"/><Relationship Id="rId10" Type="http://schemas.openxmlformats.org/officeDocument/2006/relationships/image" Target="../media/image38.png"/><Relationship Id="rId4" Type="http://schemas.openxmlformats.org/officeDocument/2006/relationships/image" Target="../media/image32.jpg"/><Relationship Id="rId9" Type="http://schemas.openxmlformats.org/officeDocument/2006/relationships/image" Target="../media/image37.jpg"/></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4v"/><Relationship Id="rId1" Type="http://schemas.microsoft.com/office/2007/relationships/media" Target="../media/media2.m4v"/><Relationship Id="rId5" Type="http://schemas.openxmlformats.org/officeDocument/2006/relationships/image" Target="../media/image45.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hyperlink" Target="https://creativecommons.org/licenses/by-nc-sa/4.0/" TargetMode="External"/><Relationship Id="rId5" Type="http://schemas.openxmlformats.org/officeDocument/2006/relationships/image" Target="../media/image67.png"/><Relationship Id="rId4" Type="http://schemas.openxmlformats.org/officeDocument/2006/relationships/image" Target="../media/image66.emf"/></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4v"/><Relationship Id="rId1" Type="http://schemas.microsoft.com/office/2007/relationships/media" Target="../media/media1.m4v"/><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9604" cy="6858000"/>
          </a:xfrm>
          <a:prstGeom prst="rect">
            <a:avLst/>
          </a:prstGeom>
        </p:spPr>
      </p:pic>
      <p:sp>
        <p:nvSpPr>
          <p:cNvPr id="8" name="Title 1"/>
          <p:cNvSpPr>
            <a:spLocks noGrp="1"/>
          </p:cNvSpPr>
          <p:nvPr>
            <p:ph type="ctrTitle"/>
          </p:nvPr>
        </p:nvSpPr>
        <p:spPr>
          <a:xfrm>
            <a:off x="683602" y="1624850"/>
            <a:ext cx="7772400" cy="4277373"/>
          </a:xfrm>
        </p:spPr>
        <p:txBody>
          <a:bodyPr>
            <a:normAutofit/>
          </a:bodyPr>
          <a:lstStyle/>
          <a:p>
            <a:br>
              <a:rPr lang="en-US" dirty="0">
                <a:solidFill>
                  <a:schemeClr val="bg1"/>
                </a:solidFill>
                <a:latin typeface="Franklin Gothic Demi" charset="0"/>
                <a:ea typeface="Franklin Gothic Demi" charset="0"/>
                <a:cs typeface="Franklin Gothic Demi" charset="0"/>
              </a:rPr>
            </a:br>
            <a:r>
              <a:rPr lang="en-US" dirty="0">
                <a:solidFill>
                  <a:schemeClr val="bg1"/>
                </a:solidFill>
                <a:latin typeface="Franklin Gothic Demi" charset="0"/>
                <a:ea typeface="Franklin Gothic Demi" charset="0"/>
                <a:cs typeface="Franklin Gothic Demi" charset="0"/>
              </a:rPr>
              <a:t>Tutorial</a:t>
            </a:r>
            <a:br>
              <a:rPr lang="en-US" dirty="0">
                <a:solidFill>
                  <a:schemeClr val="bg1"/>
                </a:solidFill>
                <a:latin typeface="Franklin Gothic Demi" charset="0"/>
                <a:ea typeface="Franklin Gothic Demi" charset="0"/>
                <a:cs typeface="Franklin Gothic Demi" charset="0"/>
              </a:rPr>
            </a:br>
            <a:r>
              <a:rPr lang="en-US" dirty="0">
                <a:solidFill>
                  <a:schemeClr val="bg1"/>
                </a:solidFill>
                <a:latin typeface="Franklin Gothic Demi" charset="0"/>
                <a:ea typeface="Franklin Gothic Demi" charset="0"/>
                <a:cs typeface="Franklin Gothic Demi" charset="0"/>
              </a:rPr>
              <a:t>Mosquito Habitat Mapper</a:t>
            </a:r>
          </a:p>
        </p:txBody>
      </p:sp>
    </p:spTree>
    <p:extLst>
      <p:ext uri="{BB962C8B-B14F-4D97-AF65-F5344CB8AC3E}">
        <p14:creationId xmlns:p14="http://schemas.microsoft.com/office/powerpoint/2010/main" val="2122008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767" y="802717"/>
            <a:ext cx="7886700" cy="1325563"/>
          </a:xfrm>
        </p:spPr>
        <p:txBody>
          <a:bodyPr>
            <a:normAutofit/>
          </a:bodyPr>
          <a:lstStyle/>
          <a:p>
            <a:r>
              <a:rPr lang="en-US" b="1" dirty="0">
                <a:latin typeface="+mn-lt"/>
              </a:rPr>
              <a:t>Equipment Needed for habitat mapping </a:t>
            </a:r>
            <a:r>
              <a:rPr lang="en-US" b="1">
                <a:latin typeface="+mn-lt"/>
              </a:rPr>
              <a:t>and sampling:</a:t>
            </a:r>
            <a:endParaRPr lang="en-US" b="1" dirty="0">
              <a:latin typeface="+mn-lt"/>
            </a:endParaRPr>
          </a:p>
        </p:txBody>
      </p:sp>
      <p:sp>
        <p:nvSpPr>
          <p:cNvPr id="3" name="Content Placeholder 2"/>
          <p:cNvSpPr>
            <a:spLocks noGrp="1"/>
          </p:cNvSpPr>
          <p:nvPr>
            <p:ph sz="half" idx="1"/>
          </p:nvPr>
        </p:nvSpPr>
        <p:spPr>
          <a:xfrm>
            <a:off x="311562" y="2114311"/>
            <a:ext cx="5066795" cy="4577499"/>
          </a:xfrm>
        </p:spPr>
        <p:txBody>
          <a:bodyPr>
            <a:normAutofit lnSpcReduction="10000"/>
          </a:bodyPr>
          <a:lstStyle/>
          <a:p>
            <a:pPr>
              <a:spcBef>
                <a:spcPts val="0"/>
              </a:spcBef>
              <a:spcAft>
                <a:spcPts val="1800"/>
              </a:spcAft>
            </a:pPr>
            <a:r>
              <a:rPr lang="en-US" sz="2400" b="1" dirty="0"/>
              <a:t>GO Mosquito Habitat Mapper on a mobile device (e.g., phone or tablet) </a:t>
            </a:r>
            <a:r>
              <a:rPr lang="en-US" sz="2400" dirty="0"/>
              <a:t>for recording and submitting data.</a:t>
            </a:r>
          </a:p>
          <a:p>
            <a:pPr>
              <a:spcBef>
                <a:spcPts val="0"/>
              </a:spcBef>
              <a:spcAft>
                <a:spcPts val="1800"/>
              </a:spcAft>
            </a:pPr>
            <a:endParaRPr lang="en-US" sz="2400" dirty="0"/>
          </a:p>
          <a:p>
            <a:pPr>
              <a:spcBef>
                <a:spcPts val="0"/>
              </a:spcBef>
              <a:spcAft>
                <a:spcPts val="1800"/>
              </a:spcAft>
            </a:pPr>
            <a:r>
              <a:rPr lang="en-US" sz="2400" b="1" dirty="0"/>
              <a:t>Mosquito dipper, ladle, cup or bulb syringe </a:t>
            </a:r>
            <a:r>
              <a:rPr lang="en-US" sz="2400" dirty="0"/>
              <a:t>for sampling. </a:t>
            </a:r>
          </a:p>
          <a:p>
            <a:pPr marL="0" indent="0">
              <a:spcBef>
                <a:spcPts val="0"/>
              </a:spcBef>
              <a:spcAft>
                <a:spcPts val="1800"/>
              </a:spcAft>
              <a:buNone/>
            </a:pPr>
            <a:endParaRPr lang="en-US" sz="2400" dirty="0"/>
          </a:p>
          <a:p>
            <a:pPr>
              <a:spcBef>
                <a:spcPts val="0"/>
              </a:spcBef>
              <a:spcAft>
                <a:spcPts val="1800"/>
              </a:spcAft>
            </a:pPr>
            <a:r>
              <a:rPr lang="en-US" sz="2400" b="1" dirty="0"/>
              <a:t>Plastic bag and marker</a:t>
            </a:r>
            <a:r>
              <a:rPr lang="en-US" sz="2400" dirty="0"/>
              <a:t> for saving or transporting water samples with larvae and labeling the bag.</a:t>
            </a:r>
            <a:br>
              <a:rPr lang="en-US" sz="2400" dirty="0"/>
            </a:br>
            <a:endParaRPr lang="en-US" sz="24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9</a:t>
            </a:fld>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2607" y="4734145"/>
            <a:ext cx="1615876" cy="1487539"/>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298980" flipH="1">
            <a:off x="7055316" y="1487964"/>
            <a:ext cx="426291" cy="1977048"/>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5811" y="1722804"/>
            <a:ext cx="1419159" cy="2709811"/>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18328">
            <a:off x="6043131" y="6033030"/>
            <a:ext cx="1647180" cy="206464"/>
          </a:xfrm>
          <a:prstGeom prst="rect">
            <a:avLst/>
          </a:prstGeom>
        </p:spPr>
      </p:pic>
      <p:pic>
        <p:nvPicPr>
          <p:cNvPr id="4" name="Picture 3" descr="Screen Shot 2017-07-14 at 8.46.22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78357" y="2478381"/>
            <a:ext cx="1461977" cy="2286000"/>
          </a:xfrm>
          <a:prstGeom prst="rect">
            <a:avLst/>
          </a:prstGeom>
        </p:spPr>
      </p:pic>
    </p:spTree>
    <p:extLst>
      <p:ext uri="{BB962C8B-B14F-4D97-AF65-F5344CB8AC3E}">
        <p14:creationId xmlns:p14="http://schemas.microsoft.com/office/powerpoint/2010/main" val="170762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587" y="657846"/>
            <a:ext cx="7886700" cy="1325563"/>
          </a:xfrm>
        </p:spPr>
        <p:txBody>
          <a:bodyPr>
            <a:normAutofit/>
          </a:bodyPr>
          <a:lstStyle/>
          <a:p>
            <a:r>
              <a:rPr lang="en-US" b="1" dirty="0">
                <a:latin typeface="+mn-lt"/>
              </a:rPr>
              <a:t>Equipment needed for Identification</a:t>
            </a:r>
          </a:p>
        </p:txBody>
      </p:sp>
      <p:sp>
        <p:nvSpPr>
          <p:cNvPr id="5" name="Slide Number Placeholder 4"/>
          <p:cNvSpPr>
            <a:spLocks noGrp="1"/>
          </p:cNvSpPr>
          <p:nvPr>
            <p:ph type="sldNum" sz="quarter" idx="12"/>
          </p:nvPr>
        </p:nvSpPr>
        <p:spPr/>
        <p:txBody>
          <a:bodyPr/>
          <a:lstStyle/>
          <a:p>
            <a:fld id="{18408D40-E840-B649-8C1F-148E738ADDFC}" type="slidenum">
              <a:rPr lang="en-US" smtClean="0"/>
              <a:t>10</a:t>
            </a:fld>
            <a:endParaRPr lang="en-US" dirty="0"/>
          </a:p>
        </p:txBody>
      </p:sp>
      <p:sp>
        <p:nvSpPr>
          <p:cNvPr id="4" name="Content Placeholder 3"/>
          <p:cNvSpPr>
            <a:spLocks noGrp="1"/>
          </p:cNvSpPr>
          <p:nvPr>
            <p:ph sz="half" idx="1"/>
          </p:nvPr>
        </p:nvSpPr>
        <p:spPr>
          <a:xfrm>
            <a:off x="545324" y="1670575"/>
            <a:ext cx="6045672" cy="5602944"/>
          </a:xfrm>
        </p:spPr>
        <p:txBody>
          <a:bodyPr>
            <a:normAutofit/>
          </a:bodyPr>
          <a:lstStyle/>
          <a:p>
            <a:r>
              <a:rPr lang="en-US" sz="2400" b="1" dirty="0"/>
              <a:t>Macro lens </a:t>
            </a:r>
            <a:r>
              <a:rPr lang="en-US" sz="2400" dirty="0"/>
              <a:t>attachment for mobile device (60x) or microscope. (Some features can be seen with a good magnifying glass.) </a:t>
            </a:r>
          </a:p>
          <a:p>
            <a:r>
              <a:rPr lang="en-US" sz="2400" b="1" dirty="0"/>
              <a:t>Toothpicks </a:t>
            </a:r>
            <a:r>
              <a:rPr lang="en-US" sz="2400" dirty="0"/>
              <a:t>to move larvae for viewing </a:t>
            </a:r>
          </a:p>
          <a:p>
            <a:r>
              <a:rPr lang="en-US" sz="2400" b="1" dirty="0"/>
              <a:t>White plastic or paper plate</a:t>
            </a:r>
          </a:p>
          <a:p>
            <a:r>
              <a:rPr lang="en-US" sz="2400" b="1" dirty="0"/>
              <a:t>Paper towels</a:t>
            </a:r>
          </a:p>
          <a:p>
            <a:r>
              <a:rPr lang="en-US" sz="2400" b="1" dirty="0"/>
              <a:t>Hand sanitizer</a:t>
            </a:r>
            <a:r>
              <a:rPr lang="en-US" sz="2400" dirty="0"/>
              <a:t> for euthanizing specimens or ethanol preserving samples (optional)</a:t>
            </a:r>
          </a:p>
          <a:p>
            <a:r>
              <a:rPr lang="en-US" sz="2400" b="1" dirty="0"/>
              <a:t>Plastic or glass vials</a:t>
            </a:r>
            <a:r>
              <a:rPr lang="en-US" sz="2400" dirty="0"/>
              <a:t> for specimen storage (optional)</a:t>
            </a:r>
          </a:p>
          <a:p>
            <a:pPr marL="0" indent="0">
              <a:buNone/>
            </a:pPr>
            <a:endParaRPr lang="en-US" sz="2400" dirty="0"/>
          </a:p>
          <a:p>
            <a:pPr marL="0" indent="0">
              <a:buNone/>
            </a:pPr>
            <a:endParaRPr lang="en-US" dirty="0"/>
          </a:p>
          <a:p>
            <a:pPr marL="0" indent="0">
              <a:buNone/>
            </a:pPr>
            <a:endParaRPr lang="en-US" dirty="0"/>
          </a:p>
          <a:p>
            <a:pPr marL="0" indent="0">
              <a:buNone/>
            </a:pPr>
            <a:endParaRPr lang="en-US" dirty="0"/>
          </a:p>
          <a:p>
            <a:endParaRPr lang="en-US"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488"/>
            <a:ext cx="9144000" cy="981456"/>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09289">
            <a:off x="6300255" y="1606535"/>
            <a:ext cx="1074242" cy="1232219"/>
          </a:xfrm>
          <a:prstGeom prst="rect">
            <a:avLst/>
          </a:prstGeom>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839" y="3126540"/>
            <a:ext cx="1042348" cy="502740"/>
          </a:xfrm>
          <a:prstGeom prst="rect">
            <a:avLst/>
          </a:prstGeom>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2899" y="4714346"/>
            <a:ext cx="551886" cy="1310730"/>
          </a:xfrm>
          <a:prstGeom prst="rect">
            <a:avLst/>
          </a:prstGeom>
        </p:spPr>
      </p:pic>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2291">
            <a:off x="7257231" y="3690686"/>
            <a:ext cx="1306052" cy="673433"/>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5896" y="2980042"/>
            <a:ext cx="780026" cy="998814"/>
          </a:xfrm>
          <a:prstGeom prst="rect">
            <a:avLst/>
          </a:prstGeom>
        </p:spPr>
      </p:pic>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57950" y="4609250"/>
            <a:ext cx="1289050" cy="794055"/>
          </a:xfrm>
          <a:prstGeom prst="rect">
            <a:avLst/>
          </a:prstGeom>
        </p:spPr>
      </p:pic>
      <p:pic>
        <p:nvPicPr>
          <p:cNvPr id="14" name="Picture 13" descr="Screen Shot 2017-07-14 at 8.46.22 A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92899" y="1561954"/>
            <a:ext cx="877186" cy="1371600"/>
          </a:xfrm>
          <a:prstGeom prst="rect">
            <a:avLst/>
          </a:prstGeom>
        </p:spPr>
      </p:pic>
    </p:spTree>
    <p:extLst>
      <p:ext uri="{BB962C8B-B14F-4D97-AF65-F5344CB8AC3E}">
        <p14:creationId xmlns:p14="http://schemas.microsoft.com/office/powerpoint/2010/main" val="308202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420" y="1248962"/>
            <a:ext cx="7886700" cy="1148984"/>
          </a:xfrm>
        </p:spPr>
        <p:txBody>
          <a:bodyPr>
            <a:normAutofit fontScale="90000"/>
          </a:bodyPr>
          <a:lstStyle/>
          <a:p>
            <a:r>
              <a:rPr lang="en-US" sz="3600" b="1" dirty="0">
                <a:latin typeface="+mn-lt"/>
              </a:rPr>
              <a:t>Citizen Scientist Safety</a:t>
            </a:r>
            <a:br>
              <a:rPr lang="en-US" b="1" dirty="0">
                <a:latin typeface="+mn-lt"/>
              </a:rPr>
            </a:br>
            <a:r>
              <a:rPr lang="en-US" sz="2200" b="1" dirty="0">
                <a:solidFill>
                  <a:schemeClr val="tx1"/>
                </a:solidFill>
              </a:rPr>
              <a:t>Note: most mosquitoes do not transmit pathogens to humans or cause disease. Mosquito larvae are safe and do not transmit disease. </a:t>
            </a:r>
            <a:br>
              <a:rPr lang="en-US" sz="1800" dirty="0">
                <a:solidFill>
                  <a:schemeClr val="tx1"/>
                </a:solidFill>
              </a:rPr>
            </a:br>
            <a:endParaRPr lang="en-US" sz="1800" b="1" dirty="0">
              <a:latin typeface="+mn-lt"/>
            </a:endParaRP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11</a:t>
            </a:fld>
            <a:endParaRPr lang="en-US" dirty="0"/>
          </a:p>
        </p:txBody>
      </p:sp>
      <p:sp>
        <p:nvSpPr>
          <p:cNvPr id="4" name="Content Placeholder 3"/>
          <p:cNvSpPr>
            <a:spLocks noGrp="1"/>
          </p:cNvSpPr>
          <p:nvPr>
            <p:ph sz="half" idx="1"/>
          </p:nvPr>
        </p:nvSpPr>
        <p:spPr>
          <a:xfrm>
            <a:off x="459420" y="2234987"/>
            <a:ext cx="8225160" cy="3938395"/>
          </a:xfrm>
        </p:spPr>
        <p:txBody>
          <a:bodyPr>
            <a:normAutofit fontScale="92500"/>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400" b="1" dirty="0"/>
          </a:p>
          <a:p>
            <a:pPr>
              <a:lnSpc>
                <a:spcPct val="100000"/>
              </a:lnSpc>
              <a:spcBef>
                <a:spcPts val="0"/>
              </a:spcBef>
              <a:defRPr/>
            </a:pPr>
            <a:r>
              <a:rPr lang="en-US" sz="2400" b="1" dirty="0"/>
              <a:t>Protect against mosquito bites:</a:t>
            </a:r>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Wear long sleeves, pants, socks and shoes.</a:t>
            </a:r>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Apply an effective insect repellent to exposed skin.</a:t>
            </a:r>
          </a:p>
          <a:p>
            <a:pPr marL="0" marR="0" lvl="0" indent="0" defTabSz="914400" eaLnBrk="1" fontAlgn="auto" latinLnBrk="0" hangingPunct="1">
              <a:lnSpc>
                <a:spcPct val="100000"/>
              </a:lnSpc>
              <a:spcBef>
                <a:spcPts val="0"/>
              </a:spcBef>
              <a:spcAft>
                <a:spcPts val="0"/>
              </a:spcAft>
              <a:buClrTx/>
              <a:buSzTx/>
              <a:buFontTx/>
              <a:buNone/>
              <a:tabLst/>
              <a:defRPr/>
            </a:pPr>
            <a:endParaRPr lang="en-US" b="1" dirty="0"/>
          </a:p>
          <a:p>
            <a:pPr>
              <a:lnSpc>
                <a:spcPct val="100000"/>
              </a:lnSpc>
              <a:spcBef>
                <a:spcPts val="0"/>
              </a:spcBef>
              <a:defRPr/>
            </a:pPr>
            <a:r>
              <a:rPr lang="en-US" sz="2400" b="1" dirty="0"/>
              <a:t>Protect from polluted or unsafe water:</a:t>
            </a:r>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Wear gloves and/or goggles. </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a:lnSpc>
                <a:spcPct val="100000"/>
              </a:lnSpc>
              <a:spcBef>
                <a:spcPts val="0"/>
              </a:spcBef>
              <a:defRPr/>
            </a:pPr>
            <a:r>
              <a:rPr lang="en-US" sz="2400" b="1" dirty="0"/>
              <a:t>Avoid sampling on private property: </a:t>
            </a:r>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Sample in your own yard or in public areas. Do not take samples on</a:t>
            </a:r>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private property unless you have obtained permission.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7" name="TextBox 6"/>
          <p:cNvSpPr txBox="1"/>
          <p:nvPr/>
        </p:nvSpPr>
        <p:spPr>
          <a:xfrm>
            <a:off x="1066334" y="5990413"/>
            <a:ext cx="6287015" cy="461665"/>
          </a:xfrm>
          <a:prstGeom prst="rect">
            <a:avLst/>
          </a:prstGeom>
          <a:noFill/>
        </p:spPr>
        <p:txBody>
          <a:bodyPr wrap="square" rtlCol="0">
            <a:spAutoFit/>
          </a:bodyPr>
          <a:lstStyle/>
          <a:p>
            <a:r>
              <a:rPr lang="en-US" sz="2400" dirty="0">
                <a:solidFill>
                  <a:srgbClr val="FF0000"/>
                </a:solidFill>
                <a:latin typeface="Zapf Dingbats"/>
                <a:ea typeface="Zapf Dingbats"/>
                <a:cs typeface="Zapf Dingbats"/>
                <a:sym typeface="Zapf Dingbats"/>
              </a:rPr>
              <a:t>✔</a:t>
            </a:r>
            <a:r>
              <a:rPr lang="en-US" sz="2400" dirty="0">
                <a:solidFill>
                  <a:srgbClr val="0070C0"/>
                </a:solidFill>
              </a:rPr>
              <a:t>Recommended: goggles and gloves for safety</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1802243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562" y="1060817"/>
            <a:ext cx="7886700" cy="1325563"/>
          </a:xfrm>
        </p:spPr>
        <p:txBody>
          <a:bodyPr>
            <a:normAutofit/>
          </a:bodyPr>
          <a:lstStyle/>
          <a:p>
            <a:r>
              <a:rPr lang="en-US" b="1" dirty="0">
                <a:latin typeface="+mn-lt"/>
              </a:rPr>
              <a:t>Data Collection using the GO </a:t>
            </a:r>
            <a:br>
              <a:rPr lang="en-US" b="1" dirty="0">
                <a:latin typeface="+mn-lt"/>
              </a:rPr>
            </a:br>
            <a:r>
              <a:rPr lang="en-US" b="1" dirty="0">
                <a:latin typeface="+mn-lt"/>
              </a:rPr>
              <a:t>Mosquito Habitat Mapper</a:t>
            </a:r>
          </a:p>
        </p:txBody>
      </p:sp>
      <p:sp>
        <p:nvSpPr>
          <p:cNvPr id="3" name="Content Placeholder 2"/>
          <p:cNvSpPr>
            <a:spLocks noGrp="1"/>
          </p:cNvSpPr>
          <p:nvPr>
            <p:ph sz="half" idx="1"/>
          </p:nvPr>
        </p:nvSpPr>
        <p:spPr>
          <a:xfrm>
            <a:off x="311562" y="2114311"/>
            <a:ext cx="5066795" cy="4577499"/>
          </a:xfrm>
        </p:spPr>
        <p:txBody>
          <a:bodyPr>
            <a:normAutofit/>
          </a:bodyPr>
          <a:lstStyle/>
          <a:p>
            <a:pPr>
              <a:spcBef>
                <a:spcPts val="0"/>
              </a:spcBef>
              <a:spcAft>
                <a:spcPts val="1800"/>
              </a:spcAft>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12</a:t>
            </a:fld>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2962" y="2400543"/>
            <a:ext cx="1615876" cy="1487539"/>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298980" flipH="1">
            <a:off x="1299936" y="2155789"/>
            <a:ext cx="426291" cy="1977048"/>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18328">
            <a:off x="2068368" y="4451422"/>
            <a:ext cx="1647180" cy="206464"/>
          </a:xfrm>
          <a:prstGeom prst="rect">
            <a:avLst/>
          </a:prstGeom>
        </p:spPr>
      </p:pic>
      <p:pic>
        <p:nvPicPr>
          <p:cNvPr id="4" name="Picture 3" descr="Screen Shot 2017-07-14 at 8.46.22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5577" y="1504349"/>
            <a:ext cx="2953183" cy="4617703"/>
          </a:xfrm>
          <a:prstGeom prst="rect">
            <a:avLst/>
          </a:prstGeom>
        </p:spPr>
      </p:pic>
      <p:sp>
        <p:nvSpPr>
          <p:cNvPr id="6" name="TextBox 5">
            <a:extLst>
              <a:ext uri="{FF2B5EF4-FFF2-40B4-BE49-F238E27FC236}">
                <a16:creationId xmlns:a16="http://schemas.microsoft.com/office/drawing/2014/main" id="{DED4BFAD-55F1-F04D-A179-B5EE917A4E6B}"/>
              </a:ext>
            </a:extLst>
          </p:cNvPr>
          <p:cNvSpPr txBox="1"/>
          <p:nvPr/>
        </p:nvSpPr>
        <p:spPr>
          <a:xfrm>
            <a:off x="603315" y="5242888"/>
            <a:ext cx="3746475" cy="646331"/>
          </a:xfrm>
          <a:prstGeom prst="rect">
            <a:avLst/>
          </a:prstGeom>
          <a:noFill/>
        </p:spPr>
        <p:txBody>
          <a:bodyPr wrap="none" rtlCol="0">
            <a:spAutoFit/>
          </a:bodyPr>
          <a:lstStyle/>
          <a:p>
            <a:r>
              <a:rPr lang="en-US" dirty="0"/>
              <a:t>The following slides show screenshots</a:t>
            </a:r>
          </a:p>
          <a:p>
            <a:r>
              <a:rPr lang="en-US" dirty="0"/>
              <a:t>of the app with explanations. </a:t>
            </a:r>
          </a:p>
        </p:txBody>
      </p:sp>
    </p:spTree>
    <p:extLst>
      <p:ext uri="{BB962C8B-B14F-4D97-AF65-F5344CB8AC3E}">
        <p14:creationId xmlns:p14="http://schemas.microsoft.com/office/powerpoint/2010/main" val="130103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278" y="591873"/>
            <a:ext cx="7886700" cy="1325563"/>
          </a:xfrm>
        </p:spPr>
        <p:txBody>
          <a:bodyPr>
            <a:normAutofit/>
          </a:bodyPr>
          <a:lstStyle/>
          <a:p>
            <a:br>
              <a:rPr lang="en-US" sz="3600" b="1" u="sng" dirty="0">
                <a:latin typeface="+mn-lt"/>
              </a:rPr>
            </a:br>
            <a:r>
              <a:rPr lang="en-US" b="1" dirty="0">
                <a:latin typeface="+mn-lt"/>
              </a:rPr>
              <a:t>Step 1. Locate Breeding Sites</a:t>
            </a:r>
          </a:p>
        </p:txBody>
      </p:sp>
      <p:sp>
        <p:nvSpPr>
          <p:cNvPr id="3" name="Content Placeholder 2"/>
          <p:cNvSpPr>
            <a:spLocks noGrp="1"/>
          </p:cNvSpPr>
          <p:nvPr>
            <p:ph sz="half" idx="1"/>
          </p:nvPr>
        </p:nvSpPr>
        <p:spPr>
          <a:xfrm>
            <a:off x="547501" y="2371981"/>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13</a:t>
            </a:fld>
            <a:endParaRPr lang="en-US" dirty="0"/>
          </a:p>
        </p:txBody>
      </p:sp>
      <p:sp>
        <p:nvSpPr>
          <p:cNvPr id="4" name="Content Placeholder 3"/>
          <p:cNvSpPr>
            <a:spLocks noGrp="1"/>
          </p:cNvSpPr>
          <p:nvPr>
            <p:ph sz="half" idx="1"/>
          </p:nvPr>
        </p:nvSpPr>
        <p:spPr>
          <a:xfrm>
            <a:off x="361278" y="1972328"/>
            <a:ext cx="5953070" cy="5148800"/>
          </a:xfrm>
        </p:spPr>
        <p:txBody>
          <a:bodyPr>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dirty="0"/>
              <a:t>Open GLOBE Observer Mosquito Habitat Mapper.</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r>
              <a:rPr lang="en-US" sz="2400" dirty="0"/>
              <a:t>The app will automatically download the date, time and the latitude / longitude of your location.  </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r>
              <a:rPr lang="en-US" sz="2400" dirty="0"/>
              <a:t>You will be able to verify the location by the map that is provided.</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r>
              <a:rPr lang="en-US" sz="2400" dirty="0"/>
              <a:t>Note: You can use the app whether or not there is Wi-Fi at your sampling location. All recorded data will automatically be sent when Wi-Fi becomes available!</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r>
              <a:rPr lang="en-US" sz="2400" b="1" i="1" dirty="0">
                <a:solidFill>
                  <a:srgbClr val="1A5AB2"/>
                </a:solidFill>
              </a:rPr>
              <a:t>Tip: </a:t>
            </a:r>
            <a:r>
              <a:rPr lang="en-US" sz="2400" i="1" dirty="0">
                <a:solidFill>
                  <a:srgbClr val="1A5AB2"/>
                </a:solidFill>
              </a:rPr>
              <a:t>If you touch the map, it will move the point,</a:t>
            </a:r>
          </a:p>
          <a:p>
            <a:pPr marL="0" marR="0" lvl="0" indent="0" defTabSz="914400" eaLnBrk="1" fontAlgn="auto" latinLnBrk="0" hangingPunct="1">
              <a:lnSpc>
                <a:spcPct val="100000"/>
              </a:lnSpc>
              <a:spcBef>
                <a:spcPts val="0"/>
              </a:spcBef>
              <a:spcAft>
                <a:spcPts val="0"/>
              </a:spcAft>
              <a:buClrTx/>
              <a:buSzTx/>
              <a:buFontTx/>
              <a:buNone/>
              <a:tabLst/>
              <a:defRPr/>
            </a:pPr>
            <a:r>
              <a:rPr lang="en-US" sz="2400" i="1" dirty="0">
                <a:solidFill>
                  <a:srgbClr val="1A5AB2"/>
                </a:solidFill>
              </a:rPr>
              <a:t>So don’t touch the map unless you want to manually </a:t>
            </a:r>
            <a:r>
              <a:rPr lang="en-US" sz="2400" i="1" dirty="0" err="1">
                <a:solidFill>
                  <a:srgbClr val="1A5AB2"/>
                </a:solidFill>
              </a:rPr>
              <a:t>geolocate</a:t>
            </a:r>
            <a:r>
              <a:rPr lang="en-US" sz="2400" i="1" dirty="0">
                <a:solidFill>
                  <a:srgbClr val="1A5AB2"/>
                </a:solidFill>
              </a:rPr>
              <a:t> your breeding site. </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6" name="Rounded Rectangle 5"/>
          <p:cNvSpPr/>
          <p:nvPr/>
        </p:nvSpPr>
        <p:spPr>
          <a:xfrm>
            <a:off x="6188908" y="2078154"/>
            <a:ext cx="2470043" cy="4349495"/>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9262" y="2399590"/>
            <a:ext cx="1834775" cy="3706621"/>
          </a:xfrm>
          <a:prstGeom prst="rect">
            <a:avLst/>
          </a:prstGeom>
        </p:spPr>
      </p:pic>
    </p:spTree>
    <p:extLst>
      <p:ext uri="{BB962C8B-B14F-4D97-AF65-F5344CB8AC3E}">
        <p14:creationId xmlns:p14="http://schemas.microsoft.com/office/powerpoint/2010/main" val="74116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526" y="927872"/>
            <a:ext cx="7886700" cy="1325563"/>
          </a:xfrm>
        </p:spPr>
        <p:txBody>
          <a:bodyPr>
            <a:normAutofit fontScale="90000"/>
          </a:bodyPr>
          <a:lstStyle/>
          <a:p>
            <a:r>
              <a:rPr lang="en-US" b="1" dirty="0">
                <a:latin typeface="+mn-lt"/>
              </a:rPr>
              <a:t>Locate sources- is your site natural or artificial (human built environment)?</a:t>
            </a:r>
            <a:br>
              <a:rPr lang="en-US" b="1" dirty="0">
                <a:latin typeface="+mn-lt"/>
              </a:rPr>
            </a:br>
            <a:r>
              <a:rPr lang="en-US" b="1" dirty="0">
                <a:latin typeface="+mn-lt"/>
              </a:rPr>
              <a:t>Here are examples of natural habitats:</a:t>
            </a:r>
          </a:p>
        </p:txBody>
      </p:sp>
      <p:sp>
        <p:nvSpPr>
          <p:cNvPr id="3" name="Content Placeholder 2"/>
          <p:cNvSpPr>
            <a:spLocks noGrp="1"/>
          </p:cNvSpPr>
          <p:nvPr>
            <p:ph sz="half" idx="1"/>
          </p:nvPr>
        </p:nvSpPr>
        <p:spPr>
          <a:xfrm>
            <a:off x="915134" y="1590654"/>
            <a:ext cx="4024499" cy="5148800"/>
          </a:xfrm>
        </p:spPr>
        <p:txBody>
          <a:bodyPr>
            <a:normAutofit/>
          </a:bodyPr>
          <a:lstStyle/>
          <a:p>
            <a:pPr marL="0" indent="0">
              <a:buNone/>
            </a:pPr>
            <a:endParaRPr lang="en-US" dirty="0"/>
          </a:p>
          <a:p>
            <a:pPr marL="0" indent="0">
              <a:buNone/>
            </a:pPr>
            <a:endParaRPr lang="en-US" dirty="0"/>
          </a:p>
          <a:p>
            <a:pPr marL="0" indent="0">
              <a:buNone/>
            </a:pPr>
            <a:r>
              <a:rPr lang="en-US" dirty="0"/>
              <a:t>   </a:t>
            </a:r>
          </a:p>
        </p:txBody>
      </p:sp>
      <p:sp>
        <p:nvSpPr>
          <p:cNvPr id="5" name="Slide Number Placeholder 4"/>
          <p:cNvSpPr>
            <a:spLocks noGrp="1"/>
          </p:cNvSpPr>
          <p:nvPr>
            <p:ph type="sldNum" sz="quarter" idx="12"/>
          </p:nvPr>
        </p:nvSpPr>
        <p:spPr/>
        <p:txBody>
          <a:bodyPr/>
          <a:lstStyle/>
          <a:p>
            <a:fld id="{18408D40-E840-B649-8C1F-148E738ADDFC}" type="slidenum">
              <a:rPr lang="en-US" smtClean="0"/>
              <a:t>14</a:t>
            </a:fld>
            <a:endParaRPr lang="en-US" dirty="0"/>
          </a:p>
        </p:txBody>
      </p:sp>
      <p:sp>
        <p:nvSpPr>
          <p:cNvPr id="4" name="Content Placeholder 3"/>
          <p:cNvSpPr>
            <a:spLocks noGrp="1"/>
          </p:cNvSpPr>
          <p:nvPr>
            <p:ph sz="half" idx="1"/>
          </p:nvPr>
        </p:nvSpPr>
        <p:spPr>
          <a:xfrm>
            <a:off x="348109" y="2883747"/>
            <a:ext cx="8447781" cy="435133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5" name="Content Placeholder 11" descr="Students at a non container  mosquito sampling site."/>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21069" y="2435051"/>
            <a:ext cx="1720968" cy="1720968"/>
          </a:xfrm>
        </p:spPr>
      </p:pic>
      <p:pic>
        <p:nvPicPr>
          <p:cNvPr id="9" name="Content Placeholder 8">
            <a:extLst>
              <a:ext uri="{FF2B5EF4-FFF2-40B4-BE49-F238E27FC236}">
                <a16:creationId xmlns:a16="http://schemas.microsoft.com/office/drawing/2014/main" id="{2E3F037F-4E30-AE4C-AA06-D4239FC9E57A}"/>
              </a:ext>
            </a:extLst>
          </p:cNvPr>
          <p:cNvPicPr>
            <a:picLocks noGrp="1" noChangeAspect="1"/>
          </p:cNvPicPr>
          <p:nvPr>
            <p:ph sz="half" idx="1"/>
          </p:nvPr>
        </p:nvPicPr>
        <p:blipFill>
          <a:blip r:embed="rId4"/>
          <a:stretch>
            <a:fillRect/>
          </a:stretch>
        </p:blipFill>
        <p:spPr>
          <a:xfrm>
            <a:off x="5069177" y="2429974"/>
            <a:ext cx="2323402" cy="1742552"/>
          </a:xfrm>
        </p:spPr>
      </p:pic>
      <p:pic>
        <p:nvPicPr>
          <p:cNvPr id="11" name="Picture 10">
            <a:extLst>
              <a:ext uri="{FF2B5EF4-FFF2-40B4-BE49-F238E27FC236}">
                <a16:creationId xmlns:a16="http://schemas.microsoft.com/office/drawing/2014/main" id="{DFBF059B-7F77-534C-AF87-1107691FDFA1}"/>
              </a:ext>
            </a:extLst>
          </p:cNvPr>
          <p:cNvPicPr>
            <a:picLocks noChangeAspect="1"/>
          </p:cNvPicPr>
          <p:nvPr/>
        </p:nvPicPr>
        <p:blipFill>
          <a:blip r:embed="rId5"/>
          <a:stretch>
            <a:fillRect/>
          </a:stretch>
        </p:blipFill>
        <p:spPr>
          <a:xfrm>
            <a:off x="3640162" y="2439052"/>
            <a:ext cx="1299471" cy="1733474"/>
          </a:xfrm>
          <a:prstGeom prst="rect">
            <a:avLst/>
          </a:prstGeom>
        </p:spPr>
      </p:pic>
      <p:pic>
        <p:nvPicPr>
          <p:cNvPr id="10" name="Picture 9">
            <a:extLst>
              <a:ext uri="{FF2B5EF4-FFF2-40B4-BE49-F238E27FC236}">
                <a16:creationId xmlns:a16="http://schemas.microsoft.com/office/drawing/2014/main" id="{12C68B2D-23CE-AC46-9386-8C42077509AF}"/>
              </a:ext>
            </a:extLst>
          </p:cNvPr>
          <p:cNvPicPr>
            <a:picLocks noChangeAspect="1"/>
          </p:cNvPicPr>
          <p:nvPr/>
        </p:nvPicPr>
        <p:blipFill>
          <a:blip r:embed="rId6"/>
          <a:stretch>
            <a:fillRect/>
          </a:stretch>
        </p:blipFill>
        <p:spPr>
          <a:xfrm rot="5400000">
            <a:off x="6719596" y="4878808"/>
            <a:ext cx="1551547" cy="1163660"/>
          </a:xfrm>
          <a:prstGeom prst="rect">
            <a:avLst/>
          </a:prstGeom>
        </p:spPr>
      </p:pic>
      <p:pic>
        <p:nvPicPr>
          <p:cNvPr id="16" name="Picture 15">
            <a:extLst>
              <a:ext uri="{FF2B5EF4-FFF2-40B4-BE49-F238E27FC236}">
                <a16:creationId xmlns:a16="http://schemas.microsoft.com/office/drawing/2014/main" id="{02A10AB3-45B2-324C-899D-C63E2619F6C3}"/>
              </a:ext>
            </a:extLst>
          </p:cNvPr>
          <p:cNvPicPr>
            <a:picLocks noChangeAspect="1"/>
          </p:cNvPicPr>
          <p:nvPr/>
        </p:nvPicPr>
        <p:blipFill>
          <a:blip r:embed="rId7"/>
          <a:stretch>
            <a:fillRect/>
          </a:stretch>
        </p:blipFill>
        <p:spPr>
          <a:xfrm>
            <a:off x="2201007" y="2433988"/>
            <a:ext cx="1291523" cy="1722031"/>
          </a:xfrm>
          <a:prstGeom prst="rect">
            <a:avLst/>
          </a:prstGeom>
        </p:spPr>
      </p:pic>
      <p:pic>
        <p:nvPicPr>
          <p:cNvPr id="19" name="Picture 18">
            <a:extLst>
              <a:ext uri="{FF2B5EF4-FFF2-40B4-BE49-F238E27FC236}">
                <a16:creationId xmlns:a16="http://schemas.microsoft.com/office/drawing/2014/main" id="{53B8C851-DB30-E444-A4D4-0390C2BFC4A5}"/>
              </a:ext>
            </a:extLst>
          </p:cNvPr>
          <p:cNvPicPr>
            <a:picLocks noChangeAspect="1"/>
          </p:cNvPicPr>
          <p:nvPr/>
        </p:nvPicPr>
        <p:blipFill>
          <a:blip r:embed="rId8"/>
          <a:stretch>
            <a:fillRect/>
          </a:stretch>
        </p:blipFill>
        <p:spPr>
          <a:xfrm>
            <a:off x="206750" y="4674287"/>
            <a:ext cx="2065254" cy="1548941"/>
          </a:xfrm>
          <a:prstGeom prst="rect">
            <a:avLst/>
          </a:prstGeom>
        </p:spPr>
      </p:pic>
      <p:pic>
        <p:nvPicPr>
          <p:cNvPr id="21" name="Picture 20">
            <a:extLst>
              <a:ext uri="{FF2B5EF4-FFF2-40B4-BE49-F238E27FC236}">
                <a16:creationId xmlns:a16="http://schemas.microsoft.com/office/drawing/2014/main" id="{16E1B5C0-0C10-6F45-BF26-9C861730C591}"/>
              </a:ext>
            </a:extLst>
          </p:cNvPr>
          <p:cNvPicPr>
            <a:picLocks noChangeAspect="1"/>
          </p:cNvPicPr>
          <p:nvPr/>
        </p:nvPicPr>
        <p:blipFill>
          <a:blip r:embed="rId9"/>
          <a:stretch>
            <a:fillRect/>
          </a:stretch>
        </p:blipFill>
        <p:spPr>
          <a:xfrm>
            <a:off x="2451748" y="4684864"/>
            <a:ext cx="2051152" cy="1538364"/>
          </a:xfrm>
          <a:prstGeom prst="rect">
            <a:avLst/>
          </a:prstGeom>
        </p:spPr>
      </p:pic>
      <p:pic>
        <p:nvPicPr>
          <p:cNvPr id="23" name="Picture 22">
            <a:extLst>
              <a:ext uri="{FF2B5EF4-FFF2-40B4-BE49-F238E27FC236}">
                <a16:creationId xmlns:a16="http://schemas.microsoft.com/office/drawing/2014/main" id="{3F747986-851C-8D41-81E5-531158E7B281}"/>
              </a:ext>
            </a:extLst>
          </p:cNvPr>
          <p:cNvPicPr>
            <a:picLocks noChangeAspect="1"/>
          </p:cNvPicPr>
          <p:nvPr/>
        </p:nvPicPr>
        <p:blipFill>
          <a:blip r:embed="rId10"/>
          <a:stretch>
            <a:fillRect/>
          </a:stretch>
        </p:blipFill>
        <p:spPr>
          <a:xfrm>
            <a:off x="4682644" y="4679647"/>
            <a:ext cx="2058108" cy="1543581"/>
          </a:xfrm>
          <a:prstGeom prst="rect">
            <a:avLst/>
          </a:prstGeom>
        </p:spPr>
      </p:pic>
      <p:sp>
        <p:nvSpPr>
          <p:cNvPr id="24" name="TextBox 23">
            <a:extLst>
              <a:ext uri="{FF2B5EF4-FFF2-40B4-BE49-F238E27FC236}">
                <a16:creationId xmlns:a16="http://schemas.microsoft.com/office/drawing/2014/main" id="{CC21648D-3362-E248-95AD-87061F136DFB}"/>
              </a:ext>
            </a:extLst>
          </p:cNvPr>
          <p:cNvSpPr txBox="1"/>
          <p:nvPr/>
        </p:nvSpPr>
        <p:spPr>
          <a:xfrm>
            <a:off x="513229" y="4214713"/>
            <a:ext cx="678391" cy="369332"/>
          </a:xfrm>
          <a:prstGeom prst="rect">
            <a:avLst/>
          </a:prstGeom>
          <a:noFill/>
        </p:spPr>
        <p:txBody>
          <a:bodyPr wrap="none" rtlCol="0">
            <a:spAutoFit/>
          </a:bodyPr>
          <a:lstStyle/>
          <a:p>
            <a:r>
              <a:rPr lang="en-US" b="1" dirty="0"/>
              <a:t>pond</a:t>
            </a:r>
          </a:p>
        </p:txBody>
      </p:sp>
      <p:sp>
        <p:nvSpPr>
          <p:cNvPr id="25" name="TextBox 24">
            <a:extLst>
              <a:ext uri="{FF2B5EF4-FFF2-40B4-BE49-F238E27FC236}">
                <a16:creationId xmlns:a16="http://schemas.microsoft.com/office/drawing/2014/main" id="{739E59EA-3B9E-7442-86E6-E9811E8A53E3}"/>
              </a:ext>
            </a:extLst>
          </p:cNvPr>
          <p:cNvSpPr txBox="1"/>
          <p:nvPr/>
        </p:nvSpPr>
        <p:spPr>
          <a:xfrm>
            <a:off x="2330289" y="4189202"/>
            <a:ext cx="4201278" cy="369332"/>
          </a:xfrm>
          <a:prstGeom prst="rect">
            <a:avLst/>
          </a:prstGeom>
          <a:noFill/>
        </p:spPr>
        <p:txBody>
          <a:bodyPr wrap="none" rtlCol="0">
            <a:spAutoFit/>
          </a:bodyPr>
          <a:lstStyle/>
          <a:p>
            <a:r>
              <a:rPr lang="en-US" b="1" dirty="0"/>
              <a:t>puddle                plants                      bamboo</a:t>
            </a:r>
          </a:p>
        </p:txBody>
      </p:sp>
      <p:sp>
        <p:nvSpPr>
          <p:cNvPr id="26" name="TextBox 25">
            <a:extLst>
              <a:ext uri="{FF2B5EF4-FFF2-40B4-BE49-F238E27FC236}">
                <a16:creationId xmlns:a16="http://schemas.microsoft.com/office/drawing/2014/main" id="{E992937C-BCA5-4341-95E3-A9071B4AE299}"/>
              </a:ext>
            </a:extLst>
          </p:cNvPr>
          <p:cNvSpPr txBox="1"/>
          <p:nvPr/>
        </p:nvSpPr>
        <p:spPr>
          <a:xfrm>
            <a:off x="321069" y="6313470"/>
            <a:ext cx="7665945" cy="369332"/>
          </a:xfrm>
          <a:prstGeom prst="rect">
            <a:avLst/>
          </a:prstGeom>
          <a:noFill/>
        </p:spPr>
        <p:txBody>
          <a:bodyPr wrap="none" rtlCol="0">
            <a:spAutoFit/>
          </a:bodyPr>
          <a:lstStyle/>
          <a:p>
            <a:r>
              <a:rPr lang="en-US" b="1" dirty="0"/>
              <a:t>standing water              epiphytes                            plant husk                     tree hole</a:t>
            </a:r>
          </a:p>
        </p:txBody>
      </p:sp>
    </p:spTree>
    <p:extLst>
      <p:ext uri="{BB962C8B-B14F-4D97-AF65-F5344CB8AC3E}">
        <p14:creationId xmlns:p14="http://schemas.microsoft.com/office/powerpoint/2010/main" val="6646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885" y="601151"/>
            <a:ext cx="9100390" cy="1325563"/>
          </a:xfrm>
        </p:spPr>
        <p:txBody>
          <a:bodyPr>
            <a:normAutofit/>
          </a:bodyPr>
          <a:lstStyle/>
          <a:p>
            <a:r>
              <a:rPr lang="en-US" b="1" dirty="0">
                <a:latin typeface="+mn-lt"/>
              </a:rPr>
              <a:t>Locate sources- examples in built environments</a:t>
            </a:r>
          </a:p>
        </p:txBody>
      </p:sp>
      <p:sp>
        <p:nvSpPr>
          <p:cNvPr id="3" name="Content Placeholder 2"/>
          <p:cNvSpPr>
            <a:spLocks noGrp="1"/>
          </p:cNvSpPr>
          <p:nvPr>
            <p:ph sz="half" idx="1"/>
          </p:nvPr>
        </p:nvSpPr>
        <p:spPr>
          <a:xfrm>
            <a:off x="915134" y="1590654"/>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15</a:t>
            </a:fld>
            <a:endParaRPr lang="en-US" dirty="0"/>
          </a:p>
        </p:txBody>
      </p:sp>
      <p:sp>
        <p:nvSpPr>
          <p:cNvPr id="4" name="Content Placeholder 3"/>
          <p:cNvSpPr>
            <a:spLocks noGrp="1"/>
          </p:cNvSpPr>
          <p:nvPr>
            <p:ph sz="half" idx="1"/>
          </p:nvPr>
        </p:nvSpPr>
        <p:spPr>
          <a:xfrm>
            <a:off x="236986" y="1465125"/>
            <a:ext cx="8447781" cy="4351338"/>
          </a:xfrm>
        </p:spPr>
        <p:txBody>
          <a:bodyPr/>
          <a:lstStyle/>
          <a:p>
            <a:pPr marL="0" indent="0">
              <a:lnSpc>
                <a:spcPct val="100000"/>
              </a:lnSpc>
              <a:spcBef>
                <a:spcPts val="0"/>
              </a:spcBef>
              <a:buNone/>
              <a:defRPr/>
            </a:pPr>
            <a:r>
              <a:rPr lang="en-US" sz="1600" dirty="0"/>
              <a:t>Locate sources of standing water. Check the surface of the water for mosquito larvae. You will see them submerge to safety if you disturb the water or cast a shadow, but they will come back for air.</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7" name="Content Placeholder 11" descr="Photo fo Students carrying a tire for sampling.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88275" y="2205906"/>
            <a:ext cx="1720968" cy="1720968"/>
          </a:xfrm>
        </p:spPr>
      </p:pic>
      <p:pic>
        <p:nvPicPr>
          <p:cNvPr id="14" name="Picture 13">
            <a:extLst>
              <a:ext uri="{FF2B5EF4-FFF2-40B4-BE49-F238E27FC236}">
                <a16:creationId xmlns:a16="http://schemas.microsoft.com/office/drawing/2014/main" id="{6F988032-CA85-4E4A-BB69-E1E4DD606193}"/>
              </a:ext>
            </a:extLst>
          </p:cNvPr>
          <p:cNvPicPr>
            <a:picLocks noChangeAspect="1"/>
          </p:cNvPicPr>
          <p:nvPr/>
        </p:nvPicPr>
        <p:blipFill>
          <a:blip r:embed="rId4"/>
          <a:stretch>
            <a:fillRect/>
          </a:stretch>
        </p:blipFill>
        <p:spPr>
          <a:xfrm>
            <a:off x="2197085" y="2225877"/>
            <a:ext cx="2223715" cy="1707654"/>
          </a:xfrm>
          <a:prstGeom prst="rect">
            <a:avLst/>
          </a:prstGeom>
        </p:spPr>
      </p:pic>
      <p:pic>
        <p:nvPicPr>
          <p:cNvPr id="25" name="Picture 24">
            <a:extLst>
              <a:ext uri="{FF2B5EF4-FFF2-40B4-BE49-F238E27FC236}">
                <a16:creationId xmlns:a16="http://schemas.microsoft.com/office/drawing/2014/main" id="{B9EC79E9-5287-D645-87DE-F5D37D4A1A18}"/>
              </a:ext>
            </a:extLst>
          </p:cNvPr>
          <p:cNvPicPr>
            <a:picLocks noChangeAspect="1"/>
          </p:cNvPicPr>
          <p:nvPr/>
        </p:nvPicPr>
        <p:blipFill>
          <a:blip r:embed="rId5"/>
          <a:stretch>
            <a:fillRect/>
          </a:stretch>
        </p:blipFill>
        <p:spPr>
          <a:xfrm>
            <a:off x="4572000" y="2225877"/>
            <a:ext cx="2276872" cy="1707654"/>
          </a:xfrm>
          <a:prstGeom prst="rect">
            <a:avLst/>
          </a:prstGeom>
        </p:spPr>
      </p:pic>
      <p:pic>
        <p:nvPicPr>
          <p:cNvPr id="27" name="Picture 26">
            <a:extLst>
              <a:ext uri="{FF2B5EF4-FFF2-40B4-BE49-F238E27FC236}">
                <a16:creationId xmlns:a16="http://schemas.microsoft.com/office/drawing/2014/main" id="{F144B2C5-6BAE-094C-9F98-4725D7C52091}"/>
              </a:ext>
            </a:extLst>
          </p:cNvPr>
          <p:cNvPicPr>
            <a:picLocks noChangeAspect="1"/>
          </p:cNvPicPr>
          <p:nvPr/>
        </p:nvPicPr>
        <p:blipFill>
          <a:blip r:embed="rId6"/>
          <a:stretch>
            <a:fillRect/>
          </a:stretch>
        </p:blipFill>
        <p:spPr>
          <a:xfrm>
            <a:off x="236986" y="4422385"/>
            <a:ext cx="2076038" cy="1557029"/>
          </a:xfrm>
          <a:prstGeom prst="rect">
            <a:avLst/>
          </a:prstGeom>
        </p:spPr>
      </p:pic>
      <p:pic>
        <p:nvPicPr>
          <p:cNvPr id="29" name="Picture 28">
            <a:extLst>
              <a:ext uri="{FF2B5EF4-FFF2-40B4-BE49-F238E27FC236}">
                <a16:creationId xmlns:a16="http://schemas.microsoft.com/office/drawing/2014/main" id="{4F849142-C34F-6E44-AF4D-AB585AB88AA8}"/>
              </a:ext>
            </a:extLst>
          </p:cNvPr>
          <p:cNvPicPr>
            <a:picLocks noChangeAspect="1"/>
          </p:cNvPicPr>
          <p:nvPr/>
        </p:nvPicPr>
        <p:blipFill>
          <a:blip r:embed="rId7"/>
          <a:stretch>
            <a:fillRect/>
          </a:stretch>
        </p:blipFill>
        <p:spPr>
          <a:xfrm>
            <a:off x="2439772" y="4422385"/>
            <a:ext cx="2076039" cy="1557029"/>
          </a:xfrm>
          <a:prstGeom prst="rect">
            <a:avLst/>
          </a:prstGeom>
        </p:spPr>
      </p:pic>
      <p:pic>
        <p:nvPicPr>
          <p:cNvPr id="31" name="Picture 30">
            <a:extLst>
              <a:ext uri="{FF2B5EF4-FFF2-40B4-BE49-F238E27FC236}">
                <a16:creationId xmlns:a16="http://schemas.microsoft.com/office/drawing/2014/main" id="{0FA81E79-5ADF-F448-9766-D16F7C0CCF3E}"/>
              </a:ext>
            </a:extLst>
          </p:cNvPr>
          <p:cNvPicPr>
            <a:picLocks noChangeAspect="1"/>
          </p:cNvPicPr>
          <p:nvPr/>
        </p:nvPicPr>
        <p:blipFill>
          <a:blip r:embed="rId8"/>
          <a:stretch>
            <a:fillRect/>
          </a:stretch>
        </p:blipFill>
        <p:spPr>
          <a:xfrm>
            <a:off x="7000072" y="2207130"/>
            <a:ext cx="1280740" cy="1707654"/>
          </a:xfrm>
          <a:prstGeom prst="rect">
            <a:avLst/>
          </a:prstGeom>
        </p:spPr>
      </p:pic>
      <p:pic>
        <p:nvPicPr>
          <p:cNvPr id="33" name="Picture 32">
            <a:extLst>
              <a:ext uri="{FF2B5EF4-FFF2-40B4-BE49-F238E27FC236}">
                <a16:creationId xmlns:a16="http://schemas.microsoft.com/office/drawing/2014/main" id="{A5C9D48D-41D8-C448-973B-D9AAF37F3488}"/>
              </a:ext>
            </a:extLst>
          </p:cNvPr>
          <p:cNvPicPr>
            <a:picLocks noChangeAspect="1"/>
          </p:cNvPicPr>
          <p:nvPr/>
        </p:nvPicPr>
        <p:blipFill>
          <a:blip r:embed="rId9"/>
          <a:stretch>
            <a:fillRect/>
          </a:stretch>
        </p:blipFill>
        <p:spPr>
          <a:xfrm>
            <a:off x="4634158" y="4416006"/>
            <a:ext cx="2081709" cy="1561282"/>
          </a:xfrm>
          <a:prstGeom prst="rect">
            <a:avLst/>
          </a:prstGeom>
        </p:spPr>
      </p:pic>
      <p:sp>
        <p:nvSpPr>
          <p:cNvPr id="36" name="TextBox 35">
            <a:extLst>
              <a:ext uri="{FF2B5EF4-FFF2-40B4-BE49-F238E27FC236}">
                <a16:creationId xmlns:a16="http://schemas.microsoft.com/office/drawing/2014/main" id="{5CA5B8D8-9E38-184C-A2ED-D6AE34E9B81D}"/>
              </a:ext>
            </a:extLst>
          </p:cNvPr>
          <p:cNvSpPr txBox="1"/>
          <p:nvPr/>
        </p:nvSpPr>
        <p:spPr>
          <a:xfrm>
            <a:off x="388270" y="3969753"/>
            <a:ext cx="8045087" cy="369332"/>
          </a:xfrm>
          <a:prstGeom prst="rect">
            <a:avLst/>
          </a:prstGeom>
          <a:noFill/>
        </p:spPr>
        <p:txBody>
          <a:bodyPr wrap="none" rtlCol="0">
            <a:spAutoFit/>
          </a:bodyPr>
          <a:lstStyle/>
          <a:p>
            <a:r>
              <a:rPr lang="en-US" b="1" dirty="0"/>
              <a:t>discarded tire            sewer drainage                    trash cans                         cup/bottle  </a:t>
            </a:r>
          </a:p>
        </p:txBody>
      </p:sp>
      <p:sp>
        <p:nvSpPr>
          <p:cNvPr id="37" name="TextBox 36">
            <a:extLst>
              <a:ext uri="{FF2B5EF4-FFF2-40B4-BE49-F238E27FC236}">
                <a16:creationId xmlns:a16="http://schemas.microsoft.com/office/drawing/2014/main" id="{8F6BCA2F-3A84-3540-9B30-91357101D0CA}"/>
              </a:ext>
            </a:extLst>
          </p:cNvPr>
          <p:cNvSpPr txBox="1"/>
          <p:nvPr/>
        </p:nvSpPr>
        <p:spPr>
          <a:xfrm>
            <a:off x="347878" y="6058320"/>
            <a:ext cx="8351774" cy="369332"/>
          </a:xfrm>
          <a:prstGeom prst="rect">
            <a:avLst/>
          </a:prstGeom>
          <a:noFill/>
        </p:spPr>
        <p:txBody>
          <a:bodyPr wrap="none" rtlCol="0">
            <a:spAutoFit/>
          </a:bodyPr>
          <a:lstStyle/>
          <a:p>
            <a:r>
              <a:rPr lang="en-US" b="1" dirty="0"/>
              <a:t>water storage                   standing water                   tire tracks                          trash dump</a:t>
            </a:r>
          </a:p>
        </p:txBody>
      </p:sp>
      <p:pic>
        <p:nvPicPr>
          <p:cNvPr id="7" name="Picture 6">
            <a:extLst>
              <a:ext uri="{FF2B5EF4-FFF2-40B4-BE49-F238E27FC236}">
                <a16:creationId xmlns:a16="http://schemas.microsoft.com/office/drawing/2014/main" id="{39712AAA-72E7-A44A-82E5-739D47114BC3}"/>
              </a:ext>
            </a:extLst>
          </p:cNvPr>
          <p:cNvPicPr>
            <a:picLocks noChangeAspect="1"/>
          </p:cNvPicPr>
          <p:nvPr/>
        </p:nvPicPr>
        <p:blipFill>
          <a:blip r:embed="rId10"/>
          <a:stretch>
            <a:fillRect/>
          </a:stretch>
        </p:blipFill>
        <p:spPr>
          <a:xfrm>
            <a:off x="6855562" y="4443512"/>
            <a:ext cx="1811548" cy="1506269"/>
          </a:xfrm>
          <a:prstGeom prst="rect">
            <a:avLst/>
          </a:prstGeom>
        </p:spPr>
      </p:pic>
    </p:spTree>
    <p:extLst>
      <p:ext uri="{BB962C8B-B14F-4D97-AF65-F5344CB8AC3E}">
        <p14:creationId xmlns:p14="http://schemas.microsoft.com/office/powerpoint/2010/main" val="644418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885" y="601151"/>
            <a:ext cx="9100390" cy="1325563"/>
          </a:xfrm>
        </p:spPr>
        <p:txBody>
          <a:bodyPr>
            <a:normAutofit/>
          </a:bodyPr>
          <a:lstStyle/>
          <a:p>
            <a:r>
              <a:rPr lang="en-US" b="1" dirty="0">
                <a:latin typeface="+mn-lt"/>
              </a:rPr>
              <a:t>Locate sources- examples in built environments</a:t>
            </a:r>
          </a:p>
        </p:txBody>
      </p:sp>
      <p:sp>
        <p:nvSpPr>
          <p:cNvPr id="3" name="Content Placeholder 2"/>
          <p:cNvSpPr>
            <a:spLocks noGrp="1"/>
          </p:cNvSpPr>
          <p:nvPr>
            <p:ph sz="half" idx="1"/>
          </p:nvPr>
        </p:nvSpPr>
        <p:spPr>
          <a:xfrm>
            <a:off x="915134" y="1590654"/>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16</a:t>
            </a:fld>
            <a:endParaRPr lang="en-US" dirty="0"/>
          </a:p>
        </p:txBody>
      </p:sp>
      <p:sp>
        <p:nvSpPr>
          <p:cNvPr id="4" name="Content Placeholder 3"/>
          <p:cNvSpPr>
            <a:spLocks noGrp="1"/>
          </p:cNvSpPr>
          <p:nvPr>
            <p:ph sz="half" idx="1"/>
          </p:nvPr>
        </p:nvSpPr>
        <p:spPr>
          <a:xfrm>
            <a:off x="236986" y="1465125"/>
            <a:ext cx="8447781" cy="435133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7" name="Content Placeholder 11" descr="Photo fo Students carrying a tire for sampling. "/>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38885" y="1794743"/>
            <a:ext cx="4021720" cy="4021720"/>
          </a:xfrm>
        </p:spPr>
      </p:pic>
      <p:pic>
        <p:nvPicPr>
          <p:cNvPr id="10" name="Picture 9">
            <a:extLst>
              <a:ext uri="{FF2B5EF4-FFF2-40B4-BE49-F238E27FC236}">
                <a16:creationId xmlns:a16="http://schemas.microsoft.com/office/drawing/2014/main" id="{95C7AB57-1B45-EA44-B9F2-BD0B7FDE5484}"/>
              </a:ext>
            </a:extLst>
          </p:cNvPr>
          <p:cNvPicPr>
            <a:picLocks noChangeAspect="1"/>
          </p:cNvPicPr>
          <p:nvPr/>
        </p:nvPicPr>
        <p:blipFill>
          <a:blip r:embed="rId4"/>
          <a:stretch>
            <a:fillRect/>
          </a:stretch>
        </p:blipFill>
        <p:spPr>
          <a:xfrm>
            <a:off x="6027608" y="1655968"/>
            <a:ext cx="2204292" cy="4777273"/>
          </a:xfrm>
          <a:prstGeom prst="rect">
            <a:avLst/>
          </a:prstGeom>
          <a:ln>
            <a:solidFill>
              <a:schemeClr val="tx1"/>
            </a:solidFill>
          </a:ln>
        </p:spPr>
      </p:pic>
      <p:cxnSp>
        <p:nvCxnSpPr>
          <p:cNvPr id="13" name="Straight Arrow Connector 12">
            <a:extLst>
              <a:ext uri="{FF2B5EF4-FFF2-40B4-BE49-F238E27FC236}">
                <a16:creationId xmlns:a16="http://schemas.microsoft.com/office/drawing/2014/main" id="{BE5C4FAB-159B-754E-8275-9973600F9200}"/>
              </a:ext>
            </a:extLst>
          </p:cNvPr>
          <p:cNvCxnSpPr/>
          <p:nvPr/>
        </p:nvCxnSpPr>
        <p:spPr>
          <a:xfrm>
            <a:off x="4572000" y="3640794"/>
            <a:ext cx="1203649" cy="0"/>
          </a:xfrm>
          <a:prstGeom prst="straightConnector1">
            <a:avLst/>
          </a:prstGeom>
          <a:ln w="47625">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768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751" y="688381"/>
            <a:ext cx="7886700" cy="1289226"/>
          </a:xfrm>
        </p:spPr>
        <p:txBody>
          <a:bodyPr>
            <a:normAutofit/>
          </a:bodyPr>
          <a:lstStyle/>
          <a:p>
            <a:br>
              <a:rPr lang="en-US" sz="3600" b="1" u="sng" dirty="0">
                <a:latin typeface="+mn-lt"/>
              </a:rPr>
            </a:br>
            <a:r>
              <a:rPr lang="en-US" b="1" dirty="0">
                <a:latin typeface="+mn-lt"/>
              </a:rPr>
              <a:t>Step 2: Sample and Count</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17</a:t>
            </a:fld>
            <a:endParaRPr lang="en-US" dirty="0"/>
          </a:p>
        </p:txBody>
      </p:sp>
      <p:sp>
        <p:nvSpPr>
          <p:cNvPr id="4" name="TextBox 3"/>
          <p:cNvSpPr txBox="1"/>
          <p:nvPr/>
        </p:nvSpPr>
        <p:spPr>
          <a:xfrm>
            <a:off x="3810521" y="4342726"/>
            <a:ext cx="4147349" cy="1846659"/>
          </a:xfrm>
          <a:prstGeom prst="rect">
            <a:avLst/>
          </a:prstGeom>
          <a:noFill/>
        </p:spPr>
        <p:txBody>
          <a:bodyPr wrap="square" rtlCol="0">
            <a:spAutoFit/>
          </a:bodyPr>
          <a:lstStyle/>
          <a:p>
            <a:endParaRPr lang="en-US" sz="2400" dirty="0"/>
          </a:p>
          <a:p>
            <a:endParaRPr lang="en-US" dirty="0"/>
          </a:p>
          <a:p>
            <a:r>
              <a:rPr lang="en-US" dirty="0"/>
              <a:t>Use your sampling tool (cup, syringe, or dipper) and obtain a water sample. </a:t>
            </a:r>
          </a:p>
          <a:p>
            <a:r>
              <a:rPr lang="en-US" dirty="0"/>
              <a:t>Work quickly: use a dipper or bulb syringe and skim the top of the water. </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1" name="Content Placeholder 24" descr="Photo of girls sampling mosquito larvae from a culvert. "/>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810521" y="2282734"/>
            <a:ext cx="2678195" cy="2678195"/>
          </a:xfrm>
        </p:spPr>
      </p:pic>
      <p:pic>
        <p:nvPicPr>
          <p:cNvPr id="8" name="Picture 7">
            <a:extLst>
              <a:ext uri="{FF2B5EF4-FFF2-40B4-BE49-F238E27FC236}">
                <a16:creationId xmlns:a16="http://schemas.microsoft.com/office/drawing/2014/main" id="{22661798-5136-7F4D-B467-95387793825C}"/>
              </a:ext>
            </a:extLst>
          </p:cNvPr>
          <p:cNvPicPr>
            <a:picLocks noChangeAspect="1"/>
          </p:cNvPicPr>
          <p:nvPr/>
        </p:nvPicPr>
        <p:blipFill>
          <a:blip r:embed="rId4"/>
          <a:stretch>
            <a:fillRect/>
          </a:stretch>
        </p:blipFill>
        <p:spPr>
          <a:xfrm>
            <a:off x="6638403" y="2266237"/>
            <a:ext cx="2021020" cy="2694693"/>
          </a:xfrm>
          <a:prstGeom prst="rect">
            <a:avLst/>
          </a:prstGeom>
        </p:spPr>
      </p:pic>
      <p:sp>
        <p:nvSpPr>
          <p:cNvPr id="10" name="TextBox 9">
            <a:extLst>
              <a:ext uri="{FF2B5EF4-FFF2-40B4-BE49-F238E27FC236}">
                <a16:creationId xmlns:a16="http://schemas.microsoft.com/office/drawing/2014/main" id="{CE67D2BC-B266-0348-9CE7-43BDAD942172}"/>
              </a:ext>
            </a:extLst>
          </p:cNvPr>
          <p:cNvSpPr txBox="1"/>
          <p:nvPr/>
        </p:nvSpPr>
        <p:spPr>
          <a:xfrm>
            <a:off x="3810521" y="6154360"/>
            <a:ext cx="4453591" cy="369332"/>
          </a:xfrm>
          <a:prstGeom prst="rect">
            <a:avLst/>
          </a:prstGeom>
          <a:noFill/>
        </p:spPr>
        <p:txBody>
          <a:bodyPr wrap="none" rtlCol="0">
            <a:spAutoFit/>
          </a:bodyPr>
          <a:lstStyle/>
          <a:p>
            <a:r>
              <a:rPr lang="en-US" b="1" dirty="0">
                <a:solidFill>
                  <a:srgbClr val="1A5AB2"/>
                </a:solidFill>
              </a:rPr>
              <a:t>Tip: a white cup makes it easier to see larvae</a:t>
            </a:r>
          </a:p>
        </p:txBody>
      </p:sp>
      <p:pic>
        <p:nvPicPr>
          <p:cNvPr id="12" name="Picture 11">
            <a:extLst>
              <a:ext uri="{FF2B5EF4-FFF2-40B4-BE49-F238E27FC236}">
                <a16:creationId xmlns:a16="http://schemas.microsoft.com/office/drawing/2014/main" id="{E29D2B1F-B7E0-3A49-BCBD-3B5832ECE343}"/>
              </a:ext>
            </a:extLst>
          </p:cNvPr>
          <p:cNvPicPr>
            <a:picLocks noChangeAspect="1"/>
          </p:cNvPicPr>
          <p:nvPr/>
        </p:nvPicPr>
        <p:blipFill>
          <a:blip r:embed="rId5"/>
          <a:stretch>
            <a:fillRect/>
          </a:stretch>
        </p:blipFill>
        <p:spPr>
          <a:xfrm>
            <a:off x="321833" y="2152006"/>
            <a:ext cx="1970371" cy="4270305"/>
          </a:xfrm>
          <a:prstGeom prst="rect">
            <a:avLst/>
          </a:prstGeom>
          <a:ln>
            <a:solidFill>
              <a:schemeClr val="tx1"/>
            </a:solidFill>
          </a:ln>
        </p:spPr>
      </p:pic>
      <p:cxnSp>
        <p:nvCxnSpPr>
          <p:cNvPr id="13" name="Straight Arrow Connector 12">
            <a:extLst>
              <a:ext uri="{FF2B5EF4-FFF2-40B4-BE49-F238E27FC236}">
                <a16:creationId xmlns:a16="http://schemas.microsoft.com/office/drawing/2014/main" id="{DD6DE136-4495-AC42-9D13-BCE6DA2D9D25}"/>
              </a:ext>
            </a:extLst>
          </p:cNvPr>
          <p:cNvCxnSpPr/>
          <p:nvPr/>
        </p:nvCxnSpPr>
        <p:spPr>
          <a:xfrm>
            <a:off x="2519266" y="3752762"/>
            <a:ext cx="1203649" cy="0"/>
          </a:xfrm>
          <a:prstGeom prst="straightConnector1">
            <a:avLst/>
          </a:prstGeom>
          <a:ln w="47625">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204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8408D40-E840-B649-8C1F-148E738ADDFC}" type="slidenum">
              <a:rPr lang="en-US" smtClean="0"/>
              <a:t>18</a:t>
            </a:fld>
            <a:endParaRPr lang="en-US" dirty="0"/>
          </a:p>
        </p:txBody>
      </p:sp>
      <p:sp>
        <p:nvSpPr>
          <p:cNvPr id="9" name="Title 1"/>
          <p:cNvSpPr>
            <a:spLocks noGrp="1"/>
          </p:cNvSpPr>
          <p:nvPr>
            <p:ph type="title"/>
          </p:nvPr>
        </p:nvSpPr>
        <p:spPr>
          <a:xfrm>
            <a:off x="358212" y="939186"/>
            <a:ext cx="7886700" cy="821789"/>
          </a:xfrm>
        </p:spPr>
        <p:txBody>
          <a:bodyPr>
            <a:normAutofit/>
          </a:bodyPr>
          <a:lstStyle/>
          <a:p>
            <a:r>
              <a:rPr lang="en-US" b="1" dirty="0">
                <a:latin typeface="+mn-lt"/>
              </a:rPr>
              <a:t>Sampling Method: Bulb Syringe </a:t>
            </a:r>
            <a:endParaRPr lang="en-US" dirty="0"/>
          </a:p>
        </p:txBody>
      </p:sp>
      <p:sp>
        <p:nvSpPr>
          <p:cNvPr id="11" name="TextBox 10"/>
          <p:cNvSpPr txBox="1"/>
          <p:nvPr/>
        </p:nvSpPr>
        <p:spPr>
          <a:xfrm>
            <a:off x="358212" y="1089165"/>
            <a:ext cx="5328650" cy="5678478"/>
          </a:xfrm>
          <a:prstGeom prst="rect">
            <a:avLst/>
          </a:prstGeom>
          <a:noFill/>
        </p:spPr>
        <p:txBody>
          <a:bodyPr wrap="square" rtlCol="0">
            <a:spAutoFit/>
          </a:bodyPr>
          <a:lstStyle/>
          <a:p>
            <a:pPr lvl="0"/>
            <a:endParaRPr lang="en-US" sz="2400" dirty="0"/>
          </a:p>
          <a:p>
            <a:pPr lvl="0">
              <a:spcAft>
                <a:spcPts val="1800"/>
              </a:spcAft>
            </a:pPr>
            <a:r>
              <a:rPr lang="en-US" sz="2400" dirty="0"/>
              <a:t>This method is appropriate for all environments and sampling sites.</a:t>
            </a:r>
          </a:p>
          <a:p>
            <a:pPr lvl="0">
              <a:spcAft>
                <a:spcPts val="1800"/>
              </a:spcAft>
            </a:pPr>
            <a:r>
              <a:rPr lang="en-US" dirty="0"/>
              <a:t>Steps:                                                    </a:t>
            </a:r>
          </a:p>
          <a:p>
            <a:pPr lvl="0">
              <a:spcAft>
                <a:spcPts val="1800"/>
              </a:spcAft>
            </a:pPr>
            <a:r>
              <a:rPr lang="en-US" dirty="0"/>
              <a:t>1.Press</a:t>
            </a:r>
            <a:r>
              <a:rPr lang="en-US" b="1" dirty="0"/>
              <a:t> </a:t>
            </a:r>
            <a:r>
              <a:rPr lang="en-US" dirty="0"/>
              <a:t>and collapse bulb.                          </a:t>
            </a:r>
          </a:p>
          <a:p>
            <a:pPr lvl="0">
              <a:spcAft>
                <a:spcPts val="1800"/>
              </a:spcAft>
            </a:pPr>
            <a:r>
              <a:rPr lang="en-US" dirty="0"/>
              <a:t>2. Place syringe tip near the top of the water surface (where the larvae are resting and breathing)                                               3. Release bulb so bulb inflates and water enters the syringe.                          </a:t>
            </a:r>
          </a:p>
          <a:p>
            <a:pPr lvl="0">
              <a:spcAft>
                <a:spcPts val="1800"/>
              </a:spcAft>
            </a:pPr>
            <a:r>
              <a:rPr lang="en-US" dirty="0"/>
              <a:t> 4.Transfer sample to plastic bag by holding tip and then releasing the sample into the bag.</a:t>
            </a:r>
          </a:p>
          <a:p>
            <a:pPr lvl="0">
              <a:spcAft>
                <a:spcPts val="1800"/>
              </a:spcAft>
            </a:pPr>
            <a:r>
              <a:rPr lang="en-US" dirty="0">
                <a:solidFill>
                  <a:srgbClr val="1A5AB2"/>
                </a:solidFill>
              </a:rPr>
              <a:t>Tip: mosquito larvae will sense your shadow or water movement and swim downward to safety. Prepare your </a:t>
            </a:r>
            <a:r>
              <a:rPr lang="en-US" dirty="0" err="1">
                <a:solidFill>
                  <a:srgbClr val="1A5AB2"/>
                </a:solidFill>
              </a:rPr>
              <a:t>macropipette</a:t>
            </a:r>
            <a:r>
              <a:rPr lang="en-US" dirty="0">
                <a:solidFill>
                  <a:srgbClr val="1A5AB2"/>
                </a:solidFill>
              </a:rPr>
              <a:t> and move in quickly to collect the larvae floating on the surface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0" name="Picture 9" descr="image of bulb syringe with water samp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5582" y="1582598"/>
            <a:ext cx="2359768" cy="3146356"/>
          </a:xfrm>
          <a:prstGeom prst="rect">
            <a:avLst/>
          </a:prstGeom>
        </p:spPr>
      </p:pic>
      <p:pic>
        <p:nvPicPr>
          <p:cNvPr id="13" name="Content Placeholder 16" descr="Photo of sample bag with water/mosquito sample, labeled with sample site and date. "/>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55582" y="4867736"/>
            <a:ext cx="2359768" cy="1769827"/>
          </a:xfrm>
          <a:prstGeom prst="rect">
            <a:avLst/>
          </a:prstGeom>
        </p:spPr>
      </p:pic>
    </p:spTree>
    <p:extLst>
      <p:ext uri="{BB962C8B-B14F-4D97-AF65-F5344CB8AC3E}">
        <p14:creationId xmlns:p14="http://schemas.microsoft.com/office/powerpoint/2010/main" val="1648792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8408D40-E840-B649-8C1F-148E738ADDFC}" type="slidenum">
              <a:rPr lang="en-US" smtClean="0"/>
              <a:t>1</a:t>
            </a:fld>
            <a:endParaRPr lang="en-US" dirty="0"/>
          </a:p>
        </p:txBody>
      </p:sp>
      <p:sp>
        <p:nvSpPr>
          <p:cNvPr id="6" name="Subtitle 4"/>
          <p:cNvSpPr txBox="1">
            <a:spLocks/>
          </p:cNvSpPr>
          <p:nvPr/>
        </p:nvSpPr>
        <p:spPr>
          <a:xfrm>
            <a:off x="248690" y="1277588"/>
            <a:ext cx="8732767" cy="18078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dirty="0">
                <a:solidFill>
                  <a:srgbClr val="0070C0"/>
                </a:solidFill>
              </a:rPr>
              <a:t>GLOBE Observer </a:t>
            </a:r>
            <a:r>
              <a:rPr lang="en-US" sz="2800" dirty="0">
                <a:solidFill>
                  <a:schemeClr val="tx1"/>
                </a:solidFill>
              </a:rPr>
              <a:t>is an international network of citizen scientists and scientists working together to learn more about our global environment, including our changing climate and its impacts. </a:t>
            </a:r>
          </a:p>
          <a:p>
            <a:pPr marL="0" indent="0">
              <a:buNone/>
            </a:pPr>
            <a:endParaRPr lang="en-US" sz="2800" b="1" dirty="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2" name="Picture 1" descr="Screen Shot 2017-07-14 at 8.46.2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68527">
            <a:off x="4764163" y="2869519"/>
            <a:ext cx="2192965" cy="3429000"/>
          </a:xfrm>
          <a:prstGeom prst="rect">
            <a:avLst/>
          </a:prstGeom>
        </p:spPr>
      </p:pic>
      <p:sp>
        <p:nvSpPr>
          <p:cNvPr id="3" name="TextBox 2"/>
          <p:cNvSpPr txBox="1"/>
          <p:nvPr/>
        </p:nvSpPr>
        <p:spPr>
          <a:xfrm>
            <a:off x="520054" y="3567320"/>
            <a:ext cx="4083971" cy="523220"/>
          </a:xfrm>
          <a:prstGeom prst="rect">
            <a:avLst/>
          </a:prstGeom>
          <a:noFill/>
        </p:spPr>
        <p:txBody>
          <a:bodyPr wrap="none" rtlCol="0">
            <a:spAutoFit/>
          </a:bodyPr>
          <a:lstStyle/>
          <a:p>
            <a:r>
              <a:rPr lang="en-US" sz="2800" b="1" dirty="0">
                <a:solidFill>
                  <a:srgbClr val="1A5AB2"/>
                </a:solidFill>
              </a:rPr>
              <a:t>Mosquito Habitat Mapper</a:t>
            </a:r>
          </a:p>
        </p:txBody>
      </p:sp>
      <p:sp>
        <p:nvSpPr>
          <p:cNvPr id="11" name="Bent Arrow 10"/>
          <p:cNvSpPr/>
          <p:nvPr/>
        </p:nvSpPr>
        <p:spPr>
          <a:xfrm rot="10800000" flipH="1">
            <a:off x="2449488" y="4217980"/>
            <a:ext cx="1851839" cy="1148984"/>
          </a:xfrm>
          <a:prstGeom prst="bentArrow">
            <a:avLst/>
          </a:prstGeom>
          <a:ln w="31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23011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751" y="688381"/>
            <a:ext cx="7886700" cy="1289226"/>
          </a:xfrm>
        </p:spPr>
        <p:txBody>
          <a:bodyPr>
            <a:normAutofit/>
          </a:bodyPr>
          <a:lstStyle/>
          <a:p>
            <a:br>
              <a:rPr lang="en-US" sz="3600" b="1" u="sng" dirty="0">
                <a:latin typeface="+mn-lt"/>
              </a:rPr>
            </a:br>
            <a:r>
              <a:rPr lang="en-US" b="1" dirty="0">
                <a:latin typeface="+mn-lt"/>
              </a:rPr>
              <a:t>Step 2: What do mosquito larvae look like?</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19</a:t>
            </a:fld>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3" name="IMG_7800">
            <a:hlinkClick r:id="" action="ppaction://media"/>
            <a:extLst>
              <a:ext uri="{FF2B5EF4-FFF2-40B4-BE49-F238E27FC236}">
                <a16:creationId xmlns:a16="http://schemas.microsoft.com/office/drawing/2014/main" id="{57E80A0E-AFAB-5949-B69E-618A53F7BBAB}"/>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1112488" y="2245956"/>
            <a:ext cx="6416675" cy="3609379"/>
          </a:xfrm>
        </p:spPr>
      </p:pic>
      <p:sp>
        <p:nvSpPr>
          <p:cNvPr id="4" name="TextBox 3">
            <a:extLst>
              <a:ext uri="{FF2B5EF4-FFF2-40B4-BE49-F238E27FC236}">
                <a16:creationId xmlns:a16="http://schemas.microsoft.com/office/drawing/2014/main" id="{71B2A667-4FA8-9E41-9D44-4C2500802300}"/>
              </a:ext>
            </a:extLst>
          </p:cNvPr>
          <p:cNvSpPr txBox="1"/>
          <p:nvPr/>
        </p:nvSpPr>
        <p:spPr>
          <a:xfrm>
            <a:off x="1546121" y="6126369"/>
            <a:ext cx="5856090" cy="369332"/>
          </a:xfrm>
          <a:prstGeom prst="rect">
            <a:avLst/>
          </a:prstGeom>
          <a:noFill/>
        </p:spPr>
        <p:txBody>
          <a:bodyPr wrap="none" rtlCol="0">
            <a:spAutoFit/>
          </a:bodyPr>
          <a:lstStyle/>
          <a:p>
            <a:r>
              <a:rPr lang="en-US" dirty="0"/>
              <a:t>Check out their very distinctive swimming style in this video! </a:t>
            </a:r>
          </a:p>
        </p:txBody>
      </p:sp>
    </p:spTree>
    <p:extLst>
      <p:ext uri="{BB962C8B-B14F-4D97-AF65-F5344CB8AC3E}">
        <p14:creationId xmlns:p14="http://schemas.microsoft.com/office/powerpoint/2010/main" val="385993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7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91398"/>
            <a:ext cx="7886700" cy="689185"/>
          </a:xfrm>
        </p:spPr>
        <p:txBody>
          <a:bodyPr>
            <a:normAutofit fontScale="90000"/>
          </a:bodyPr>
          <a:lstStyle/>
          <a:p>
            <a:br>
              <a:rPr lang="en-US" b="1" dirty="0">
                <a:latin typeface="+mn-lt"/>
              </a:rPr>
            </a:br>
            <a:r>
              <a:rPr lang="en-US" b="1" dirty="0">
                <a:latin typeface="+mn-lt"/>
              </a:rPr>
              <a:t>Tips on </a:t>
            </a:r>
            <a:r>
              <a:rPr lang="en-US" sz="3600" b="1" dirty="0">
                <a:latin typeface="+mn-lt"/>
              </a:rPr>
              <a:t>Handling Samples</a:t>
            </a:r>
          </a:p>
        </p:txBody>
      </p:sp>
      <p:sp>
        <p:nvSpPr>
          <p:cNvPr id="5" name="Slide Number Placeholder 4"/>
          <p:cNvSpPr>
            <a:spLocks noGrp="1"/>
          </p:cNvSpPr>
          <p:nvPr>
            <p:ph type="sldNum" sz="quarter" idx="12"/>
          </p:nvPr>
        </p:nvSpPr>
        <p:spPr/>
        <p:txBody>
          <a:bodyPr/>
          <a:lstStyle/>
          <a:p>
            <a:fld id="{18408D40-E840-B649-8C1F-148E738ADDFC}" type="slidenum">
              <a:rPr lang="en-US" smtClean="0"/>
              <a:t>20</a:t>
            </a:fld>
            <a:endParaRPr lang="en-US" dirty="0"/>
          </a:p>
        </p:txBody>
      </p:sp>
      <p:sp>
        <p:nvSpPr>
          <p:cNvPr id="6" name="Rectangle 5"/>
          <p:cNvSpPr/>
          <p:nvPr/>
        </p:nvSpPr>
        <p:spPr>
          <a:xfrm>
            <a:off x="749222" y="1137334"/>
            <a:ext cx="8044258" cy="4939814"/>
          </a:xfrm>
          <a:prstGeom prst="rect">
            <a:avLst/>
          </a:prstGeom>
        </p:spPr>
        <p:txBody>
          <a:bodyPr wrap="square">
            <a:spAutoFit/>
          </a:bodyPr>
          <a:lstStyle/>
          <a:p>
            <a:pPr algn="just">
              <a:spcAft>
                <a:spcPts val="1800"/>
              </a:spcAft>
            </a:pPr>
            <a:endParaRPr lang="en-US" sz="2400" dirty="0"/>
          </a:p>
          <a:p>
            <a:pPr marL="342900" indent="-342900" algn="just">
              <a:spcAft>
                <a:spcPts val="1800"/>
              </a:spcAft>
              <a:buFont typeface="Arial" charset="0"/>
              <a:buChar char="•"/>
            </a:pPr>
            <a:r>
              <a:rPr lang="en-US" sz="2400" dirty="0"/>
              <a:t>You may want to take your sample inside to identify your specimen</a:t>
            </a:r>
          </a:p>
          <a:p>
            <a:pPr marL="342900" indent="-342900" algn="just">
              <a:spcAft>
                <a:spcPts val="1800"/>
              </a:spcAft>
              <a:buFont typeface="Arial" charset="0"/>
              <a:buChar char="•"/>
            </a:pPr>
            <a:r>
              <a:rPr lang="en-US" sz="2400" dirty="0"/>
              <a:t>Leave air in bags so that larvae can breathe. </a:t>
            </a:r>
          </a:p>
          <a:p>
            <a:pPr marL="342900" indent="-342900" algn="just">
              <a:spcAft>
                <a:spcPts val="1800"/>
              </a:spcAft>
              <a:buFont typeface="Arial" charset="0"/>
              <a:buChar char="•"/>
            </a:pPr>
            <a:r>
              <a:rPr lang="en-US" sz="2400" dirty="0"/>
              <a:t>Keep bags cool and in the shade (overheating will kill larvae).</a:t>
            </a:r>
          </a:p>
          <a:p>
            <a:pPr marL="342900" indent="-342900" algn="just">
              <a:spcAft>
                <a:spcPts val="1800"/>
              </a:spcAft>
              <a:buFont typeface="Arial" charset="0"/>
              <a:buChar char="•"/>
            </a:pPr>
            <a:r>
              <a:rPr lang="en-US" sz="2400" dirty="0"/>
              <a:t>Identify the larvae soon after collection. If left overnight, any pupae in the sample may become adult flying mosquitoes. </a:t>
            </a:r>
          </a:p>
          <a:p>
            <a:pPr marL="342900" indent="-342900" algn="just">
              <a:spcAft>
                <a:spcPts val="1800"/>
              </a:spcAft>
              <a:buFont typeface="Arial" charset="0"/>
              <a:buChar char="•"/>
            </a:pPr>
            <a:r>
              <a:rPr lang="en-US" sz="2400" dirty="0"/>
              <a:t>If you find adult mosquitoes in your sample bag, shake the bag to drown the adult mosquitoes and dispose of the sample by pouring all contents on the ground.</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1883762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7" y="673064"/>
            <a:ext cx="7886700" cy="1325563"/>
          </a:xfrm>
        </p:spPr>
        <p:txBody>
          <a:bodyPr>
            <a:normAutofit/>
          </a:bodyPr>
          <a:lstStyle/>
          <a:p>
            <a:r>
              <a:rPr lang="en-US" sz="3600" b="1" dirty="0">
                <a:latin typeface="+mn-lt"/>
              </a:rPr>
              <a:t>Step 2: Sample and Count</a:t>
            </a:r>
          </a:p>
        </p:txBody>
      </p:sp>
      <p:sp>
        <p:nvSpPr>
          <p:cNvPr id="5" name="Slide Number Placeholder 4"/>
          <p:cNvSpPr>
            <a:spLocks noGrp="1"/>
          </p:cNvSpPr>
          <p:nvPr>
            <p:ph type="sldNum" sz="quarter" idx="12"/>
          </p:nvPr>
        </p:nvSpPr>
        <p:spPr/>
        <p:txBody>
          <a:bodyPr/>
          <a:lstStyle/>
          <a:p>
            <a:fld id="{18408D40-E840-B649-8C1F-148E738ADDFC}" type="slidenum">
              <a:rPr lang="en-US" smtClean="0"/>
              <a:t>21</a:t>
            </a:fld>
            <a:endParaRPr lang="en-US" dirty="0"/>
          </a:p>
        </p:txBody>
      </p:sp>
      <p:sp>
        <p:nvSpPr>
          <p:cNvPr id="9" name="TextBox 8"/>
          <p:cNvSpPr txBox="1"/>
          <p:nvPr/>
        </p:nvSpPr>
        <p:spPr>
          <a:xfrm>
            <a:off x="541969" y="2150330"/>
            <a:ext cx="4572732" cy="2539157"/>
          </a:xfrm>
          <a:prstGeom prst="rect">
            <a:avLst/>
          </a:prstGeom>
          <a:noFill/>
        </p:spPr>
        <p:txBody>
          <a:bodyPr wrap="square" rtlCol="0">
            <a:spAutoFit/>
          </a:bodyPr>
          <a:lstStyle/>
          <a:p>
            <a:pPr>
              <a:spcAft>
                <a:spcPts val="1800"/>
              </a:spcAft>
            </a:pPr>
            <a:r>
              <a:rPr lang="en-US" sz="2400" dirty="0"/>
              <a:t>Count the number of larvae in your sample. You can provide an exact number or an estimate.</a:t>
            </a:r>
          </a:p>
          <a:p>
            <a:pPr>
              <a:spcAft>
                <a:spcPts val="1800"/>
              </a:spcAft>
            </a:pPr>
            <a:r>
              <a:rPr lang="en-US" sz="2400" dirty="0"/>
              <a:t>For example, in the sample to the right, the larvae count is estimated to be over 100.</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783" y="1139713"/>
            <a:ext cx="3501618" cy="5399200"/>
          </a:xfrm>
          <a:prstGeom prst="rect">
            <a:avLst/>
          </a:prstGeom>
        </p:spPr>
      </p:pic>
    </p:spTree>
    <p:extLst>
      <p:ext uri="{BB962C8B-B14F-4D97-AF65-F5344CB8AC3E}">
        <p14:creationId xmlns:p14="http://schemas.microsoft.com/office/powerpoint/2010/main" val="1360294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053" y="698768"/>
            <a:ext cx="7886700" cy="1325563"/>
          </a:xfrm>
        </p:spPr>
        <p:txBody>
          <a:bodyPr>
            <a:normAutofit/>
          </a:bodyPr>
          <a:lstStyle/>
          <a:p>
            <a:pPr algn="just"/>
            <a:r>
              <a:rPr lang="en-US" b="1" dirty="0">
                <a:solidFill>
                  <a:srgbClr val="000072"/>
                </a:solidFill>
                <a:latin typeface="+mn-lt"/>
              </a:rPr>
              <a:t>Step 3. Photograph and Identify-1</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22</a:t>
            </a:fld>
            <a:endParaRPr lang="en-US" dirty="0"/>
          </a:p>
        </p:txBody>
      </p:sp>
      <p:sp>
        <p:nvSpPr>
          <p:cNvPr id="11" name="TextBox 10"/>
          <p:cNvSpPr txBox="1"/>
          <p:nvPr/>
        </p:nvSpPr>
        <p:spPr>
          <a:xfrm>
            <a:off x="359591" y="1948409"/>
            <a:ext cx="4190070" cy="3785652"/>
          </a:xfrm>
          <a:prstGeom prst="rect">
            <a:avLst/>
          </a:prstGeom>
          <a:noFill/>
        </p:spPr>
        <p:txBody>
          <a:bodyPr wrap="square" rtlCol="0">
            <a:spAutoFit/>
          </a:bodyPr>
          <a:lstStyle/>
          <a:p>
            <a:r>
              <a:rPr lang="en-US" sz="2400" dirty="0"/>
              <a:t>In order to examine and photograph the larvae, they must be removed from the bag. </a:t>
            </a:r>
          </a:p>
          <a:p>
            <a:endParaRPr lang="en-US" sz="2400" dirty="0"/>
          </a:p>
          <a:p>
            <a:r>
              <a:rPr lang="en-US" sz="2400" dirty="0"/>
              <a:t>To begin: </a:t>
            </a:r>
          </a:p>
          <a:p>
            <a:pPr marL="342900" indent="-342900">
              <a:buFont typeface="Arial"/>
              <a:buChar char="•"/>
            </a:pPr>
            <a:r>
              <a:rPr lang="en-US" sz="2400" dirty="0"/>
              <a:t>You can use a micropipette, dropper or spoon to obtain a larva for analysis, or pour a small sample of water on a white plate</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201" y="1901960"/>
            <a:ext cx="3696630" cy="3696630"/>
          </a:xfrm>
          <a:prstGeom prst="rect">
            <a:avLst/>
          </a:prstGeom>
        </p:spPr>
      </p:pic>
    </p:spTree>
    <p:extLst>
      <p:ext uri="{BB962C8B-B14F-4D97-AF65-F5344CB8AC3E}">
        <p14:creationId xmlns:p14="http://schemas.microsoft.com/office/powerpoint/2010/main" val="1734367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521" y="773977"/>
            <a:ext cx="7886700" cy="1325563"/>
          </a:xfrm>
        </p:spPr>
        <p:txBody>
          <a:bodyPr>
            <a:normAutofit/>
          </a:bodyPr>
          <a:lstStyle/>
          <a:p>
            <a:r>
              <a:rPr lang="en-US" b="1" dirty="0">
                <a:solidFill>
                  <a:srgbClr val="000072"/>
                </a:solidFill>
                <a:latin typeface="+mn-lt"/>
              </a:rPr>
              <a:t>Photograph and Identify-2</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23</a:t>
            </a:fld>
            <a:endParaRPr lang="en-US" dirty="0"/>
          </a:p>
        </p:txBody>
      </p:sp>
      <p:sp>
        <p:nvSpPr>
          <p:cNvPr id="8" name="TextBox 7"/>
          <p:cNvSpPr txBox="1"/>
          <p:nvPr/>
        </p:nvSpPr>
        <p:spPr>
          <a:xfrm>
            <a:off x="410521" y="1933364"/>
            <a:ext cx="3762687" cy="2308324"/>
          </a:xfrm>
          <a:prstGeom prst="rect">
            <a:avLst/>
          </a:prstGeom>
          <a:noFill/>
        </p:spPr>
        <p:txBody>
          <a:bodyPr wrap="square" rtlCol="0">
            <a:spAutoFit/>
          </a:bodyPr>
          <a:lstStyle/>
          <a:p>
            <a:endParaRPr lang="en-US" sz="2400" dirty="0"/>
          </a:p>
          <a:p>
            <a:pPr marL="342900" indent="-342900">
              <a:buFont typeface="Arial"/>
              <a:buChar char="•"/>
            </a:pPr>
            <a:r>
              <a:rPr lang="en-US" sz="2400" dirty="0"/>
              <a:t>Isolate one larva.</a:t>
            </a:r>
          </a:p>
          <a:p>
            <a:pPr marL="342900" indent="-342900">
              <a:buFont typeface="Arial"/>
              <a:buChar char="•"/>
            </a:pPr>
            <a:endParaRPr lang="en-US" sz="2400" dirty="0"/>
          </a:p>
          <a:p>
            <a:pPr marL="342900" indent="-342900">
              <a:buFont typeface="Arial"/>
              <a:buChar char="•"/>
            </a:pPr>
            <a:r>
              <a:rPr lang="en-US" sz="2400" dirty="0"/>
              <a:t>Make sure the larva is suspended in a small drop of water.</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8199" y="1916709"/>
            <a:ext cx="3799502" cy="3799502"/>
          </a:xfrm>
          <a:prstGeom prst="rect">
            <a:avLst/>
          </a:prstGeom>
        </p:spPr>
      </p:pic>
    </p:spTree>
    <p:extLst>
      <p:ext uri="{BB962C8B-B14F-4D97-AF65-F5344CB8AC3E}">
        <p14:creationId xmlns:p14="http://schemas.microsoft.com/office/powerpoint/2010/main" val="1124774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304" y="670213"/>
            <a:ext cx="7886700" cy="1325563"/>
          </a:xfrm>
        </p:spPr>
        <p:txBody>
          <a:bodyPr>
            <a:normAutofit/>
          </a:bodyPr>
          <a:lstStyle/>
          <a:p>
            <a:r>
              <a:rPr lang="en-US" b="1" dirty="0">
                <a:latin typeface="+mn-lt"/>
              </a:rPr>
              <a:t>Photograph and Identify-3</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24</a:t>
            </a:fld>
            <a:endParaRPr lang="en-US" dirty="0"/>
          </a:p>
        </p:txBody>
      </p:sp>
      <p:sp>
        <p:nvSpPr>
          <p:cNvPr id="4" name="TextBox 3"/>
          <p:cNvSpPr txBox="1"/>
          <p:nvPr/>
        </p:nvSpPr>
        <p:spPr>
          <a:xfrm>
            <a:off x="419765" y="1696124"/>
            <a:ext cx="3814049" cy="4832092"/>
          </a:xfrm>
          <a:prstGeom prst="rect">
            <a:avLst/>
          </a:prstGeom>
          <a:noFill/>
        </p:spPr>
        <p:txBody>
          <a:bodyPr wrap="square" rtlCol="0">
            <a:spAutoFit/>
          </a:bodyPr>
          <a:lstStyle/>
          <a:p>
            <a:r>
              <a:rPr lang="en-US" sz="2200" dirty="0"/>
              <a:t>It is important that the drop of water just covers the larva. Too much water will allow the larva can swim- making it difficult to examine and photograph.  </a:t>
            </a:r>
          </a:p>
          <a:p>
            <a:endParaRPr lang="en-US" sz="2200" dirty="0"/>
          </a:p>
          <a:p>
            <a:r>
              <a:rPr lang="en-US" sz="2200" dirty="0"/>
              <a:t>You can remove most of the water by blotting it up using the corner of a paper towel. </a:t>
            </a:r>
          </a:p>
          <a:p>
            <a:endParaRPr lang="en-US" sz="2200" dirty="0"/>
          </a:p>
          <a:p>
            <a:r>
              <a:rPr lang="en-US" sz="2200" dirty="0"/>
              <a:t>If the larva is still moving too fast to see, you can euthanize it with a drop of alcohol or hand sanitizer.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a:extLst>
              <a:ext uri="{FF2B5EF4-FFF2-40B4-BE49-F238E27FC236}">
                <a16:creationId xmlns:a16="http://schemas.microsoft.com/office/drawing/2014/main" id="{67E27953-AE19-3D4B-88E8-48C45816F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9655" y="2064368"/>
            <a:ext cx="4414027" cy="3310520"/>
          </a:xfrm>
          <a:prstGeom prst="rect">
            <a:avLst/>
          </a:prstGeom>
        </p:spPr>
      </p:pic>
    </p:spTree>
    <p:extLst>
      <p:ext uri="{BB962C8B-B14F-4D97-AF65-F5344CB8AC3E}">
        <p14:creationId xmlns:p14="http://schemas.microsoft.com/office/powerpoint/2010/main" val="396120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9" y="766534"/>
            <a:ext cx="7886700" cy="1325563"/>
          </a:xfrm>
        </p:spPr>
        <p:txBody>
          <a:bodyPr>
            <a:normAutofit/>
          </a:bodyPr>
          <a:lstStyle/>
          <a:p>
            <a:r>
              <a:rPr lang="en-US" b="1" dirty="0">
                <a:solidFill>
                  <a:srgbClr val="000072"/>
                </a:solidFill>
                <a:latin typeface="+mn-lt"/>
              </a:rPr>
              <a:t>Photograph and Identify-4</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25</a:t>
            </a:fld>
            <a:endParaRPr lang="en-US" dirty="0"/>
          </a:p>
        </p:txBody>
      </p:sp>
      <p:sp>
        <p:nvSpPr>
          <p:cNvPr id="4" name="TextBox 3"/>
          <p:cNvSpPr txBox="1"/>
          <p:nvPr/>
        </p:nvSpPr>
        <p:spPr>
          <a:xfrm>
            <a:off x="462198" y="2368630"/>
            <a:ext cx="3657033" cy="1938992"/>
          </a:xfrm>
          <a:prstGeom prst="rect">
            <a:avLst/>
          </a:prstGeom>
          <a:noFill/>
        </p:spPr>
        <p:txBody>
          <a:bodyPr wrap="square" rtlCol="0">
            <a:spAutoFit/>
          </a:bodyPr>
          <a:lstStyle/>
          <a:p>
            <a:pPr marL="342900" indent="-342900">
              <a:buFont typeface="Arial"/>
              <a:buChar char="•"/>
            </a:pPr>
            <a:r>
              <a:rPr lang="en-US" sz="2400" dirty="0"/>
              <a:t>Use a probe or toothpick to position the larvae so you can see the diagnostic features. </a:t>
            </a:r>
          </a:p>
          <a:p>
            <a:endParaRPr lang="en-US"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a:extLst>
              <a:ext uri="{FF2B5EF4-FFF2-40B4-BE49-F238E27FC236}">
                <a16:creationId xmlns:a16="http://schemas.microsoft.com/office/drawing/2014/main" id="{EF299D97-6583-3349-8D7A-5A4A3C257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0782" y="2183512"/>
            <a:ext cx="3796633" cy="3796633"/>
          </a:xfrm>
          <a:prstGeom prst="rect">
            <a:avLst/>
          </a:prstGeom>
        </p:spPr>
      </p:pic>
    </p:spTree>
    <p:extLst>
      <p:ext uri="{BB962C8B-B14F-4D97-AF65-F5344CB8AC3E}">
        <p14:creationId xmlns:p14="http://schemas.microsoft.com/office/powerpoint/2010/main" val="180201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579" y="636869"/>
            <a:ext cx="7886700" cy="1325563"/>
          </a:xfrm>
        </p:spPr>
        <p:txBody>
          <a:bodyPr>
            <a:normAutofit/>
          </a:bodyPr>
          <a:lstStyle/>
          <a:p>
            <a:r>
              <a:rPr lang="en-US" b="1" dirty="0">
                <a:latin typeface="+mn-lt"/>
              </a:rPr>
              <a:t>Photograph and Identify-5</a:t>
            </a:r>
          </a:p>
        </p:txBody>
      </p:sp>
      <p:sp>
        <p:nvSpPr>
          <p:cNvPr id="5" name="Slide Number Placeholder 4"/>
          <p:cNvSpPr>
            <a:spLocks noGrp="1"/>
          </p:cNvSpPr>
          <p:nvPr>
            <p:ph type="sldNum" sz="quarter" idx="12"/>
          </p:nvPr>
        </p:nvSpPr>
        <p:spPr/>
        <p:txBody>
          <a:bodyPr/>
          <a:lstStyle/>
          <a:p>
            <a:fld id="{18408D40-E840-B649-8C1F-148E738ADDFC}" type="slidenum">
              <a:rPr lang="en-US" smtClean="0"/>
              <a:t>26</a:t>
            </a:fld>
            <a:endParaRPr lang="en-US" dirty="0"/>
          </a:p>
        </p:txBody>
      </p:sp>
      <p:sp>
        <p:nvSpPr>
          <p:cNvPr id="4" name="TextBox 3"/>
          <p:cNvSpPr txBox="1"/>
          <p:nvPr/>
        </p:nvSpPr>
        <p:spPr>
          <a:xfrm>
            <a:off x="457579" y="2344165"/>
            <a:ext cx="3413217" cy="3748719"/>
          </a:xfrm>
          <a:prstGeom prst="rect">
            <a:avLst/>
          </a:prstGeom>
          <a:noFill/>
        </p:spPr>
        <p:txBody>
          <a:bodyPr wrap="square" rtlCol="0">
            <a:spAutoFit/>
          </a:bodyPr>
          <a:lstStyle/>
          <a:p>
            <a:pPr marL="342900" indent="-342900">
              <a:lnSpc>
                <a:spcPct val="90000"/>
              </a:lnSpc>
              <a:buFont typeface="Arial"/>
              <a:buChar char="•"/>
            </a:pPr>
            <a:endParaRPr lang="en-US" sz="2400" dirty="0"/>
          </a:p>
          <a:p>
            <a:pPr marL="342900" indent="-342900">
              <a:lnSpc>
                <a:spcPct val="90000"/>
              </a:lnSpc>
              <a:buFont typeface="Arial"/>
              <a:buChar char="•"/>
            </a:pPr>
            <a:r>
              <a:rPr lang="en-US" sz="2400" dirty="0"/>
              <a:t>Attach a macro lens to a mobile device so that you can take a picture and upload it to the app. </a:t>
            </a:r>
          </a:p>
          <a:p>
            <a:pPr marL="342900" indent="-342900">
              <a:lnSpc>
                <a:spcPct val="90000"/>
              </a:lnSpc>
              <a:buFont typeface="Arial"/>
              <a:buChar char="•"/>
            </a:pPr>
            <a:endParaRPr lang="en-US" sz="2400" dirty="0"/>
          </a:p>
          <a:p>
            <a:pPr marL="342900" indent="-342900">
              <a:lnSpc>
                <a:spcPct val="90000"/>
              </a:lnSpc>
              <a:buFont typeface="Arial"/>
              <a:buChar char="•"/>
            </a:pPr>
            <a:r>
              <a:rPr lang="en-US" sz="2400" dirty="0"/>
              <a:t>You can also take a picture with a microscope and upload the photograph later</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8375" y="1848132"/>
            <a:ext cx="3344017" cy="4393919"/>
          </a:xfrm>
          <a:prstGeom prst="rect">
            <a:avLst/>
          </a:prstGeom>
        </p:spPr>
      </p:pic>
    </p:spTree>
    <p:extLst>
      <p:ext uri="{BB962C8B-B14F-4D97-AF65-F5344CB8AC3E}">
        <p14:creationId xmlns:p14="http://schemas.microsoft.com/office/powerpoint/2010/main" val="271414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090" y="719346"/>
            <a:ext cx="7886700" cy="1325563"/>
          </a:xfrm>
        </p:spPr>
        <p:txBody>
          <a:bodyPr>
            <a:normAutofit/>
          </a:bodyPr>
          <a:lstStyle/>
          <a:p>
            <a:r>
              <a:rPr lang="en-US" b="1" dirty="0">
                <a:latin typeface="+mn-lt"/>
              </a:rPr>
              <a:t>Photograph and Identify-7</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27</a:t>
            </a:fld>
            <a:endParaRPr lang="en-US" dirty="0"/>
          </a:p>
        </p:txBody>
      </p:sp>
      <p:sp>
        <p:nvSpPr>
          <p:cNvPr id="4" name="TextBox 3"/>
          <p:cNvSpPr txBox="1"/>
          <p:nvPr/>
        </p:nvSpPr>
        <p:spPr>
          <a:xfrm>
            <a:off x="432090" y="2044909"/>
            <a:ext cx="2324506" cy="2677656"/>
          </a:xfrm>
          <a:prstGeom prst="rect">
            <a:avLst/>
          </a:prstGeom>
          <a:noFill/>
        </p:spPr>
        <p:txBody>
          <a:bodyPr wrap="square" rtlCol="0">
            <a:spAutoFit/>
          </a:bodyPr>
          <a:lstStyle/>
          <a:p>
            <a:pPr marL="342900" indent="-342900">
              <a:buFont typeface="Arial"/>
              <a:buChar char="•"/>
            </a:pPr>
            <a:endParaRPr lang="en-US" sz="2400" dirty="0"/>
          </a:p>
          <a:p>
            <a:pPr marL="342900" indent="-342900">
              <a:buFont typeface="Arial"/>
              <a:buChar char="•"/>
            </a:pPr>
            <a:r>
              <a:rPr lang="en-US" sz="2400" dirty="0"/>
              <a:t>Line up the lens so that the specimen is in the circle of light on the viewer.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0753" y="1883777"/>
            <a:ext cx="5116077" cy="4472574"/>
          </a:xfrm>
          <a:prstGeom prst="rect">
            <a:avLst/>
          </a:prstGeom>
        </p:spPr>
      </p:pic>
    </p:spTree>
    <p:extLst>
      <p:ext uri="{BB962C8B-B14F-4D97-AF65-F5344CB8AC3E}">
        <p14:creationId xmlns:p14="http://schemas.microsoft.com/office/powerpoint/2010/main" val="1769526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530" y="644319"/>
            <a:ext cx="7886700" cy="1325563"/>
          </a:xfrm>
        </p:spPr>
        <p:txBody>
          <a:bodyPr>
            <a:normAutofit/>
          </a:bodyPr>
          <a:lstStyle/>
          <a:p>
            <a:r>
              <a:rPr lang="en-US" b="1" dirty="0">
                <a:solidFill>
                  <a:srgbClr val="000072"/>
                </a:solidFill>
                <a:latin typeface="+mn-lt"/>
              </a:rPr>
              <a:t>Photograph and Identify-6</a:t>
            </a:r>
          </a:p>
        </p:txBody>
      </p:sp>
      <p:sp>
        <p:nvSpPr>
          <p:cNvPr id="5" name="Slide Number Placeholder 4"/>
          <p:cNvSpPr>
            <a:spLocks noGrp="1"/>
          </p:cNvSpPr>
          <p:nvPr>
            <p:ph type="sldNum" sz="quarter" idx="12"/>
          </p:nvPr>
        </p:nvSpPr>
        <p:spPr/>
        <p:txBody>
          <a:bodyPr/>
          <a:lstStyle/>
          <a:p>
            <a:fld id="{18408D40-E840-B649-8C1F-148E738ADDFC}" type="slidenum">
              <a:rPr lang="en-US" smtClean="0"/>
              <a:t>28</a:t>
            </a:fld>
            <a:endParaRPr lang="en-US" dirty="0"/>
          </a:p>
        </p:txBody>
      </p:sp>
      <p:sp>
        <p:nvSpPr>
          <p:cNvPr id="4" name="Content Placeholder 3"/>
          <p:cNvSpPr>
            <a:spLocks noGrp="1"/>
          </p:cNvSpPr>
          <p:nvPr>
            <p:ph sz="half" idx="1"/>
          </p:nvPr>
        </p:nvSpPr>
        <p:spPr>
          <a:xfrm>
            <a:off x="417890" y="1998250"/>
            <a:ext cx="3987790" cy="3962841"/>
          </a:xfrm>
        </p:spPr>
        <p:txBody>
          <a:bodyPr>
            <a:normAutofit/>
          </a:bodyPr>
          <a:lstStyle/>
          <a:p>
            <a:pPr marL="0" indent="0">
              <a:buNone/>
            </a:pPr>
            <a:endParaRPr lang="en-US" sz="2400" dirty="0"/>
          </a:p>
          <a:p>
            <a:r>
              <a:rPr lang="en-US" sz="2400" dirty="0"/>
              <a:t>Clip the macro lens over the lens of the camera and line it up so that you see a perfect circle of light on your phone screen.</a:t>
            </a:r>
          </a:p>
          <a:p>
            <a:pPr marL="0" indent="0">
              <a:buNone/>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a:p>
            <a:pPr marL="0" marR="0" lvl="0" indent="0" defTabSz="914400" eaLnBrk="1" fontAlgn="auto" latinLnBrk="0" hangingPunct="1">
              <a:lnSpc>
                <a:spcPct val="100000"/>
              </a:lnSpc>
              <a:spcBef>
                <a:spcPts val="0"/>
              </a:spcBef>
              <a:spcAft>
                <a:spcPts val="0"/>
              </a:spcAft>
              <a:buClrTx/>
              <a:buSzTx/>
              <a:buFontTx/>
              <a:buNone/>
              <a:tabLst/>
              <a:defRPr/>
            </a:pPr>
            <a:r>
              <a:rPr lang="en-US" sz="2400"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descr="image of mobile phone with a macro lens clipped over the phone's camera lens, so that a circle of light can be seen on the scree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088" y="1736726"/>
            <a:ext cx="3356734" cy="4475646"/>
          </a:xfrm>
          <a:prstGeom prst="rect">
            <a:avLst/>
          </a:prstGeom>
        </p:spPr>
      </p:pic>
    </p:spTree>
    <p:extLst>
      <p:ext uri="{BB962C8B-B14F-4D97-AF65-F5344CB8AC3E}">
        <p14:creationId xmlns:p14="http://schemas.microsoft.com/office/powerpoint/2010/main" val="61279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8408D40-E840-B649-8C1F-148E738ADDFC}" type="slidenum">
              <a:rPr lang="en-US" smtClean="0"/>
              <a:t>2</a:t>
            </a:fld>
            <a:endParaRPr lang="en-US" dirty="0"/>
          </a:p>
        </p:txBody>
      </p:sp>
      <p:sp>
        <p:nvSpPr>
          <p:cNvPr id="3" name="Content Placeholder 2"/>
          <p:cNvSpPr>
            <a:spLocks noGrp="1"/>
          </p:cNvSpPr>
          <p:nvPr>
            <p:ph sz="half" idx="1"/>
          </p:nvPr>
        </p:nvSpPr>
        <p:spPr>
          <a:xfrm>
            <a:off x="507258" y="1414462"/>
            <a:ext cx="4264767" cy="3560749"/>
          </a:xfrm>
        </p:spPr>
        <p:txBody>
          <a:bodyPr>
            <a:normAutofit fontScale="92500" lnSpcReduction="20000"/>
          </a:bodyPr>
          <a:lstStyle/>
          <a:p>
            <a:pPr marL="0" indent="0">
              <a:spcBef>
                <a:spcPts val="0"/>
              </a:spcBef>
              <a:buNone/>
            </a:pPr>
            <a:r>
              <a:rPr lang="en-US" sz="2800" b="1" dirty="0">
                <a:solidFill>
                  <a:schemeClr val="tx1"/>
                </a:solidFill>
                <a:ea typeface="ＭＳ 明朝"/>
                <a:cs typeface="Times New Roman"/>
              </a:rPr>
              <a:t>This presentation: </a:t>
            </a:r>
          </a:p>
          <a:p>
            <a:pPr marL="0" indent="0">
              <a:spcBef>
                <a:spcPts val="0"/>
              </a:spcBef>
              <a:buNone/>
            </a:pPr>
            <a:endParaRPr lang="en-US" dirty="0">
              <a:solidFill>
                <a:schemeClr val="tx1"/>
              </a:solidFill>
              <a:ea typeface="ＭＳ 明朝"/>
              <a:cs typeface="Times New Roman"/>
            </a:endParaRPr>
          </a:p>
          <a:p>
            <a:pPr marL="0" indent="0">
              <a:spcBef>
                <a:spcPts val="0"/>
              </a:spcBef>
              <a:buNone/>
              <a:tabLst>
                <a:tab pos="457200" algn="l"/>
              </a:tabLst>
            </a:pPr>
            <a:r>
              <a:rPr lang="en-US" sz="2800" dirty="0">
                <a:solidFill>
                  <a:schemeClr val="tx1"/>
                </a:solidFill>
                <a:ea typeface="ＭＳ 明朝"/>
                <a:cs typeface="Times New Roman"/>
              </a:rPr>
              <a:t>Provides background information to prepare citizen scientists to use the GLOBE Observer Mosquito Habitat Mapper</a:t>
            </a:r>
          </a:p>
          <a:p>
            <a:pPr marL="0" indent="0">
              <a:spcBef>
                <a:spcPts val="0"/>
              </a:spcBef>
              <a:buNone/>
              <a:tabLst>
                <a:tab pos="457200" algn="l"/>
              </a:tabLst>
            </a:pPr>
            <a:endParaRPr lang="en-US" sz="2800" dirty="0">
              <a:solidFill>
                <a:schemeClr val="tx1"/>
              </a:solidFill>
              <a:ea typeface="ＭＳ 明朝"/>
              <a:cs typeface="Times New Roman"/>
            </a:endParaRPr>
          </a:p>
          <a:p>
            <a:pPr marL="0" indent="0">
              <a:spcBef>
                <a:spcPts val="0"/>
              </a:spcBef>
              <a:buNone/>
              <a:tabLst>
                <a:tab pos="457200" algn="l"/>
              </a:tabLst>
            </a:pPr>
            <a:r>
              <a:rPr lang="en-US" sz="2800" dirty="0">
                <a:solidFill>
                  <a:schemeClr val="tx1"/>
                </a:solidFill>
                <a:ea typeface="ＭＳ 明朝"/>
                <a:cs typeface="Times New Roman"/>
              </a:rPr>
              <a:t>Provides the step by step instructions for obtaining</a:t>
            </a:r>
          </a:p>
          <a:p>
            <a:pPr marL="0" indent="0">
              <a:spcBef>
                <a:spcPts val="0"/>
              </a:spcBef>
              <a:buNone/>
              <a:tabLst>
                <a:tab pos="457200" algn="l"/>
              </a:tabLst>
            </a:pPr>
            <a:r>
              <a:rPr lang="en-US" sz="2800" dirty="0">
                <a:solidFill>
                  <a:schemeClr val="tx1"/>
                </a:solidFill>
                <a:ea typeface="ＭＳ 明朝"/>
                <a:cs typeface="Times New Roman"/>
              </a:rPr>
              <a:t>a mosquito sample and  identifying the specimen</a:t>
            </a:r>
          </a:p>
          <a:p>
            <a:pPr marL="0" lvl="0" indent="0">
              <a:spcBef>
                <a:spcPts val="0"/>
              </a:spcBef>
              <a:buNone/>
              <a:tabLst>
                <a:tab pos="457200" algn="l"/>
              </a:tabLst>
            </a:pPr>
            <a:endParaRPr lang="en-US" dirty="0">
              <a:solidFill>
                <a:schemeClr val="tx1"/>
              </a:solidFill>
              <a:ea typeface="ＭＳ 明朝"/>
              <a:cs typeface="Times New Roman"/>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6" name="Picture 5">
            <a:extLst>
              <a:ext uri="{FF2B5EF4-FFF2-40B4-BE49-F238E27FC236}">
                <a16:creationId xmlns:a16="http://schemas.microsoft.com/office/drawing/2014/main" id="{8D584843-B315-1B4B-8F6A-0ACC50F92AFD}"/>
              </a:ext>
            </a:extLst>
          </p:cNvPr>
          <p:cNvPicPr>
            <a:picLocks noChangeAspect="1"/>
          </p:cNvPicPr>
          <p:nvPr/>
        </p:nvPicPr>
        <p:blipFill>
          <a:blip r:embed="rId4"/>
          <a:stretch>
            <a:fillRect/>
          </a:stretch>
        </p:blipFill>
        <p:spPr>
          <a:xfrm>
            <a:off x="4968478" y="1374760"/>
            <a:ext cx="3546872" cy="4729163"/>
          </a:xfrm>
          <a:prstGeom prst="rect">
            <a:avLst/>
          </a:prstGeom>
        </p:spPr>
      </p:pic>
    </p:spTree>
    <p:extLst>
      <p:ext uri="{BB962C8B-B14F-4D97-AF65-F5344CB8AC3E}">
        <p14:creationId xmlns:p14="http://schemas.microsoft.com/office/powerpoint/2010/main" val="2004891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98" y="638017"/>
            <a:ext cx="7886700" cy="1325563"/>
          </a:xfrm>
        </p:spPr>
        <p:txBody>
          <a:bodyPr>
            <a:normAutofit/>
          </a:bodyPr>
          <a:lstStyle/>
          <a:p>
            <a:r>
              <a:rPr lang="en-US" b="1" dirty="0">
                <a:latin typeface="+mn-lt"/>
              </a:rPr>
              <a:t>Photograph and Identify-8</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29</a:t>
            </a:fld>
            <a:endParaRPr lang="en-US" dirty="0"/>
          </a:p>
        </p:txBody>
      </p:sp>
      <p:sp>
        <p:nvSpPr>
          <p:cNvPr id="4" name="Content Placeholder 3"/>
          <p:cNvSpPr>
            <a:spLocks noGrp="1"/>
          </p:cNvSpPr>
          <p:nvPr>
            <p:ph sz="half" idx="1"/>
          </p:nvPr>
        </p:nvSpPr>
        <p:spPr>
          <a:xfrm>
            <a:off x="472698" y="1715047"/>
            <a:ext cx="4466935" cy="4823866"/>
          </a:xfrm>
        </p:spPr>
        <p:txBody>
          <a:bodyPr>
            <a:normAutofit/>
          </a:bodyPr>
          <a:lstStyle/>
          <a:p>
            <a:pPr marL="0" indent="0">
              <a:spcBef>
                <a:spcPts val="0"/>
              </a:spcBef>
              <a:spcAft>
                <a:spcPts val="1800"/>
              </a:spcAft>
              <a:buNone/>
            </a:pPr>
            <a:endParaRPr lang="en-US" sz="2400" dirty="0">
              <a:solidFill>
                <a:schemeClr val="tx1"/>
              </a:solidFill>
            </a:endParaRPr>
          </a:p>
          <a:p>
            <a:pPr marL="0" indent="0">
              <a:spcBef>
                <a:spcPts val="0"/>
              </a:spcBef>
              <a:spcAft>
                <a:spcPts val="1800"/>
              </a:spcAft>
              <a:buNone/>
            </a:pPr>
            <a:r>
              <a:rPr lang="en-US" sz="2400" dirty="0">
                <a:solidFill>
                  <a:schemeClr val="tx1"/>
                </a:solidFill>
              </a:rPr>
              <a:t>Note that clip-on devices have a clear collar on them at the end of the lens. Rest the collar of the lens on your plate.</a:t>
            </a:r>
          </a:p>
          <a:p>
            <a:pPr marL="0" indent="0">
              <a:spcBef>
                <a:spcPts val="0"/>
              </a:spcBef>
              <a:spcAft>
                <a:spcPts val="1800"/>
              </a:spcAft>
              <a:buNone/>
            </a:pPr>
            <a:r>
              <a:rPr lang="en-US" sz="2400" dirty="0">
                <a:solidFill>
                  <a:schemeClr val="tx1"/>
                </a:solidFill>
              </a:rPr>
              <a:t>The collar helps you find the focal length that is ideal for looking at your specimen. </a:t>
            </a:r>
          </a:p>
          <a:p>
            <a:pPr marL="0" indent="0">
              <a:spcBef>
                <a:spcPts val="0"/>
              </a:spcBef>
              <a:spcAft>
                <a:spcPts val="1800"/>
              </a:spcAft>
              <a:buNone/>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466" y="1963580"/>
            <a:ext cx="3101884" cy="4135845"/>
          </a:xfrm>
          <a:prstGeom prst="rect">
            <a:avLst/>
          </a:prstGeom>
        </p:spPr>
      </p:pic>
    </p:spTree>
    <p:extLst>
      <p:ext uri="{BB962C8B-B14F-4D97-AF65-F5344CB8AC3E}">
        <p14:creationId xmlns:p14="http://schemas.microsoft.com/office/powerpoint/2010/main" val="1417187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384" y="721071"/>
            <a:ext cx="7886700" cy="1325563"/>
          </a:xfrm>
        </p:spPr>
        <p:txBody>
          <a:bodyPr>
            <a:normAutofit/>
          </a:bodyPr>
          <a:lstStyle/>
          <a:p>
            <a:r>
              <a:rPr lang="en-US" b="1" dirty="0">
                <a:latin typeface="+mn-lt"/>
              </a:rPr>
              <a:t>Photograph and Identify-9</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30</a:t>
            </a:fld>
            <a:endParaRPr lang="en-US" dirty="0"/>
          </a:p>
        </p:txBody>
      </p:sp>
      <p:sp>
        <p:nvSpPr>
          <p:cNvPr id="8" name="Rectangle 7"/>
          <p:cNvSpPr/>
          <p:nvPr/>
        </p:nvSpPr>
        <p:spPr>
          <a:xfrm>
            <a:off x="436383" y="1709200"/>
            <a:ext cx="4503249" cy="5262979"/>
          </a:xfrm>
          <a:prstGeom prst="rect">
            <a:avLst/>
          </a:prstGeom>
        </p:spPr>
        <p:txBody>
          <a:bodyPr wrap="square">
            <a:spAutoFit/>
          </a:bodyPr>
          <a:lstStyle/>
          <a:p>
            <a:r>
              <a:rPr lang="en-US" sz="2400" dirty="0"/>
              <a:t>Once you have a mosquito larva in view, closely examine the diagnostic features. </a:t>
            </a:r>
          </a:p>
          <a:p>
            <a:endParaRPr lang="en-US" sz="2400" dirty="0"/>
          </a:p>
          <a:p>
            <a:r>
              <a:rPr lang="en-US" sz="2400" dirty="0"/>
              <a:t>Now you are ready to identify your specimen. Use the MHM app or a local mosquito larva key to determine the types of mosquitoes in your sample.</a:t>
            </a:r>
          </a:p>
          <a:p>
            <a:endParaRPr lang="en-US" sz="2400" dirty="0"/>
          </a:p>
          <a:p>
            <a:r>
              <a:rPr lang="en-US" sz="2400" dirty="0"/>
              <a:t>Submit photograph and identification to MHM, following instructions in the app.</a:t>
            </a:r>
          </a:p>
          <a:p>
            <a:endParaRPr lang="en-US" sz="24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5638" y="2295033"/>
            <a:ext cx="3686196" cy="2764647"/>
          </a:xfrm>
          <a:prstGeom prst="rect">
            <a:avLst/>
          </a:prstGeom>
        </p:spPr>
      </p:pic>
    </p:spTree>
    <p:extLst>
      <p:ext uri="{BB962C8B-B14F-4D97-AF65-F5344CB8AC3E}">
        <p14:creationId xmlns:p14="http://schemas.microsoft.com/office/powerpoint/2010/main" val="668815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11562" y="2114311"/>
            <a:ext cx="5066795" cy="4577499"/>
          </a:xfrm>
        </p:spPr>
        <p:txBody>
          <a:bodyPr>
            <a:normAutofit/>
          </a:bodyPr>
          <a:lstStyle/>
          <a:p>
            <a:pPr>
              <a:spcBef>
                <a:spcPts val="0"/>
              </a:spcBef>
              <a:spcAft>
                <a:spcPts val="1800"/>
              </a:spcAft>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31</a:t>
            </a:fld>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4" name="Picture 3">
            <a:extLst>
              <a:ext uri="{FF2B5EF4-FFF2-40B4-BE49-F238E27FC236}">
                <a16:creationId xmlns:a16="http://schemas.microsoft.com/office/drawing/2014/main" id="{A6A35C91-258C-E240-BCF2-3DFC0E4C0F34}"/>
              </a:ext>
            </a:extLst>
          </p:cNvPr>
          <p:cNvPicPr>
            <a:picLocks noChangeAspect="1"/>
          </p:cNvPicPr>
          <p:nvPr/>
        </p:nvPicPr>
        <p:blipFill>
          <a:blip r:embed="rId3"/>
          <a:stretch>
            <a:fillRect/>
          </a:stretch>
        </p:blipFill>
        <p:spPr>
          <a:xfrm>
            <a:off x="330857" y="1200100"/>
            <a:ext cx="2501355" cy="5421086"/>
          </a:xfrm>
          <a:prstGeom prst="rect">
            <a:avLst/>
          </a:prstGeom>
        </p:spPr>
      </p:pic>
      <p:sp>
        <p:nvSpPr>
          <p:cNvPr id="12" name="Rectangle 11">
            <a:extLst>
              <a:ext uri="{FF2B5EF4-FFF2-40B4-BE49-F238E27FC236}">
                <a16:creationId xmlns:a16="http://schemas.microsoft.com/office/drawing/2014/main" id="{988E4C46-8673-A749-A1D6-2E268154D8E3}"/>
              </a:ext>
            </a:extLst>
          </p:cNvPr>
          <p:cNvSpPr/>
          <p:nvPr/>
        </p:nvSpPr>
        <p:spPr>
          <a:xfrm>
            <a:off x="4890008" y="4051007"/>
            <a:ext cx="2597835" cy="1278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C31941A-C3AB-3946-8925-4E645A3D9753}"/>
              </a:ext>
            </a:extLst>
          </p:cNvPr>
          <p:cNvSpPr txBox="1"/>
          <p:nvPr/>
        </p:nvSpPr>
        <p:spPr>
          <a:xfrm>
            <a:off x="3022831" y="1671410"/>
            <a:ext cx="1142877" cy="3970318"/>
          </a:xfrm>
          <a:prstGeom prst="rect">
            <a:avLst/>
          </a:prstGeom>
          <a:noFill/>
        </p:spPr>
        <p:txBody>
          <a:bodyPr wrap="square" rtlCol="0">
            <a:spAutoFit/>
          </a:bodyPr>
          <a:lstStyle/>
          <a:p>
            <a:r>
              <a:rPr lang="en-US" dirty="0">
                <a:solidFill>
                  <a:srgbClr val="1A5AB2"/>
                </a:solidFill>
              </a:rPr>
              <a:t>When you take your picture in app, it appears </a:t>
            </a:r>
          </a:p>
          <a:p>
            <a:r>
              <a:rPr lang="en-US" dirty="0">
                <a:solidFill>
                  <a:srgbClr val="1A5AB2"/>
                </a:solidFill>
              </a:rPr>
              <a:t>Here. You can also take the picture using your camera and upload it </a:t>
            </a:r>
          </a:p>
        </p:txBody>
      </p:sp>
      <p:pic>
        <p:nvPicPr>
          <p:cNvPr id="20" name="Picture 19">
            <a:extLst>
              <a:ext uri="{FF2B5EF4-FFF2-40B4-BE49-F238E27FC236}">
                <a16:creationId xmlns:a16="http://schemas.microsoft.com/office/drawing/2014/main" id="{4431C2F7-20B7-924A-BD24-46F979C82C50}"/>
              </a:ext>
            </a:extLst>
          </p:cNvPr>
          <p:cNvPicPr>
            <a:picLocks noChangeAspect="1"/>
          </p:cNvPicPr>
          <p:nvPr/>
        </p:nvPicPr>
        <p:blipFill>
          <a:blip r:embed="rId4"/>
          <a:stretch>
            <a:fillRect/>
          </a:stretch>
        </p:blipFill>
        <p:spPr>
          <a:xfrm>
            <a:off x="4785746" y="1118416"/>
            <a:ext cx="2501084" cy="5420497"/>
          </a:xfrm>
          <a:prstGeom prst="rect">
            <a:avLst/>
          </a:prstGeom>
        </p:spPr>
      </p:pic>
      <p:pic>
        <p:nvPicPr>
          <p:cNvPr id="11" name="Picture 10">
            <a:extLst>
              <a:ext uri="{FF2B5EF4-FFF2-40B4-BE49-F238E27FC236}">
                <a16:creationId xmlns:a16="http://schemas.microsoft.com/office/drawing/2014/main" id="{D116FB74-2918-484D-9683-79141BD65067}"/>
              </a:ext>
            </a:extLst>
          </p:cNvPr>
          <p:cNvPicPr>
            <a:picLocks noChangeAspect="1"/>
          </p:cNvPicPr>
          <p:nvPr/>
        </p:nvPicPr>
        <p:blipFill>
          <a:blip r:embed="rId5"/>
          <a:stretch>
            <a:fillRect/>
          </a:stretch>
        </p:blipFill>
        <p:spPr>
          <a:xfrm>
            <a:off x="5242262" y="3976649"/>
            <a:ext cx="1431833" cy="1278294"/>
          </a:xfrm>
          <a:prstGeom prst="rect">
            <a:avLst/>
          </a:prstGeom>
        </p:spPr>
      </p:pic>
      <p:cxnSp>
        <p:nvCxnSpPr>
          <p:cNvPr id="17" name="Straight Arrow Connector 16">
            <a:extLst>
              <a:ext uri="{FF2B5EF4-FFF2-40B4-BE49-F238E27FC236}">
                <a16:creationId xmlns:a16="http://schemas.microsoft.com/office/drawing/2014/main" id="{781FF2FD-2FA1-C04C-9ECE-4AB0B5840E4D}"/>
              </a:ext>
            </a:extLst>
          </p:cNvPr>
          <p:cNvCxnSpPr>
            <a:cxnSpLocks/>
          </p:cNvCxnSpPr>
          <p:nvPr/>
        </p:nvCxnSpPr>
        <p:spPr>
          <a:xfrm>
            <a:off x="4126169" y="3976649"/>
            <a:ext cx="1116093" cy="639147"/>
          </a:xfrm>
          <a:prstGeom prst="straightConnector1">
            <a:avLst/>
          </a:prstGeom>
          <a:ln w="47625">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2528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11562" y="2114311"/>
            <a:ext cx="5066795" cy="4577499"/>
          </a:xfrm>
        </p:spPr>
        <p:txBody>
          <a:bodyPr>
            <a:normAutofit/>
          </a:bodyPr>
          <a:lstStyle/>
          <a:p>
            <a:pPr>
              <a:spcBef>
                <a:spcPts val="0"/>
              </a:spcBef>
              <a:spcAft>
                <a:spcPts val="1800"/>
              </a:spcAft>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32</a:t>
            </a:fld>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
        <p:nvSpPr>
          <p:cNvPr id="12" name="Rectangle 11">
            <a:extLst>
              <a:ext uri="{FF2B5EF4-FFF2-40B4-BE49-F238E27FC236}">
                <a16:creationId xmlns:a16="http://schemas.microsoft.com/office/drawing/2014/main" id="{988E4C46-8673-A749-A1D6-2E268154D8E3}"/>
              </a:ext>
            </a:extLst>
          </p:cNvPr>
          <p:cNvSpPr/>
          <p:nvPr/>
        </p:nvSpPr>
        <p:spPr>
          <a:xfrm>
            <a:off x="4890008" y="4051007"/>
            <a:ext cx="2597835" cy="1278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781FF2FD-2FA1-C04C-9ECE-4AB0B5840E4D}"/>
              </a:ext>
            </a:extLst>
          </p:cNvPr>
          <p:cNvCxnSpPr>
            <a:cxnSpLocks/>
          </p:cNvCxnSpPr>
          <p:nvPr/>
        </p:nvCxnSpPr>
        <p:spPr>
          <a:xfrm>
            <a:off x="4575521" y="448138"/>
            <a:ext cx="666741" cy="17922"/>
          </a:xfrm>
          <a:prstGeom prst="straightConnector1">
            <a:avLst/>
          </a:prstGeom>
          <a:ln w="47625">
            <a:headEnd type="none"/>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E145A8A-6DF4-354C-A688-2851D6E4BE14}"/>
              </a:ext>
            </a:extLst>
          </p:cNvPr>
          <p:cNvPicPr>
            <a:picLocks noChangeAspect="1"/>
          </p:cNvPicPr>
          <p:nvPr/>
        </p:nvPicPr>
        <p:blipFill>
          <a:blip r:embed="rId3"/>
          <a:stretch>
            <a:fillRect/>
          </a:stretch>
        </p:blipFill>
        <p:spPr>
          <a:xfrm>
            <a:off x="2524081" y="1152366"/>
            <a:ext cx="1852711" cy="4015307"/>
          </a:xfrm>
          <a:prstGeom prst="rect">
            <a:avLst/>
          </a:prstGeom>
        </p:spPr>
      </p:pic>
      <p:pic>
        <p:nvPicPr>
          <p:cNvPr id="8" name="Picture 7">
            <a:extLst>
              <a:ext uri="{FF2B5EF4-FFF2-40B4-BE49-F238E27FC236}">
                <a16:creationId xmlns:a16="http://schemas.microsoft.com/office/drawing/2014/main" id="{90F39C4C-C31D-B549-A76C-32C0B8C86A75}"/>
              </a:ext>
            </a:extLst>
          </p:cNvPr>
          <p:cNvPicPr>
            <a:picLocks noChangeAspect="1"/>
          </p:cNvPicPr>
          <p:nvPr/>
        </p:nvPicPr>
        <p:blipFill>
          <a:blip r:embed="rId4"/>
          <a:stretch>
            <a:fillRect/>
          </a:stretch>
        </p:blipFill>
        <p:spPr>
          <a:xfrm>
            <a:off x="352131" y="1152366"/>
            <a:ext cx="1852712" cy="4015307"/>
          </a:xfrm>
          <a:prstGeom prst="rect">
            <a:avLst/>
          </a:prstGeom>
        </p:spPr>
      </p:pic>
      <p:pic>
        <p:nvPicPr>
          <p:cNvPr id="15" name="Picture 14">
            <a:extLst>
              <a:ext uri="{FF2B5EF4-FFF2-40B4-BE49-F238E27FC236}">
                <a16:creationId xmlns:a16="http://schemas.microsoft.com/office/drawing/2014/main" id="{152A5EDE-95A5-DE42-B039-39493660C8A3}"/>
              </a:ext>
            </a:extLst>
          </p:cNvPr>
          <p:cNvPicPr>
            <a:picLocks noChangeAspect="1"/>
          </p:cNvPicPr>
          <p:nvPr/>
        </p:nvPicPr>
        <p:blipFill>
          <a:blip r:embed="rId5"/>
          <a:stretch>
            <a:fillRect/>
          </a:stretch>
        </p:blipFill>
        <p:spPr>
          <a:xfrm>
            <a:off x="4692303" y="1140957"/>
            <a:ext cx="1852712" cy="4015307"/>
          </a:xfrm>
          <a:prstGeom prst="rect">
            <a:avLst/>
          </a:prstGeom>
        </p:spPr>
      </p:pic>
      <p:pic>
        <p:nvPicPr>
          <p:cNvPr id="19" name="Picture 18">
            <a:extLst>
              <a:ext uri="{FF2B5EF4-FFF2-40B4-BE49-F238E27FC236}">
                <a16:creationId xmlns:a16="http://schemas.microsoft.com/office/drawing/2014/main" id="{11D9267F-1FB5-5743-B2B2-6DBB70EF3FFF}"/>
              </a:ext>
            </a:extLst>
          </p:cNvPr>
          <p:cNvPicPr>
            <a:picLocks noChangeAspect="1"/>
          </p:cNvPicPr>
          <p:nvPr/>
        </p:nvPicPr>
        <p:blipFill>
          <a:blip r:embed="rId6"/>
          <a:stretch>
            <a:fillRect/>
          </a:stretch>
        </p:blipFill>
        <p:spPr>
          <a:xfrm>
            <a:off x="6860525" y="1133634"/>
            <a:ext cx="1869184" cy="4051007"/>
          </a:xfrm>
          <a:prstGeom prst="rect">
            <a:avLst/>
          </a:prstGeom>
        </p:spPr>
      </p:pic>
      <p:sp>
        <p:nvSpPr>
          <p:cNvPr id="21" name="TextBox 20">
            <a:extLst>
              <a:ext uri="{FF2B5EF4-FFF2-40B4-BE49-F238E27FC236}">
                <a16:creationId xmlns:a16="http://schemas.microsoft.com/office/drawing/2014/main" id="{78B0B81B-65E8-6145-9A5D-58A058C19B23}"/>
              </a:ext>
            </a:extLst>
          </p:cNvPr>
          <p:cNvSpPr txBox="1"/>
          <p:nvPr/>
        </p:nvSpPr>
        <p:spPr>
          <a:xfrm>
            <a:off x="556299" y="5461695"/>
            <a:ext cx="7868436" cy="1077218"/>
          </a:xfrm>
          <a:prstGeom prst="rect">
            <a:avLst/>
          </a:prstGeom>
          <a:noFill/>
        </p:spPr>
        <p:txBody>
          <a:bodyPr wrap="none" rtlCol="0">
            <a:spAutoFit/>
          </a:bodyPr>
          <a:lstStyle/>
          <a:p>
            <a:r>
              <a:rPr lang="en-US" sz="1600" b="1" dirty="0">
                <a:solidFill>
                  <a:srgbClr val="1A5AB2"/>
                </a:solidFill>
              </a:rPr>
              <a:t>The app will step you through looking at different features so you can determine if </a:t>
            </a:r>
          </a:p>
          <a:p>
            <a:r>
              <a:rPr lang="en-US" sz="1600" b="1" dirty="0">
                <a:solidFill>
                  <a:srgbClr val="1A5AB2"/>
                </a:solidFill>
              </a:rPr>
              <a:t>Your specimen is </a:t>
            </a:r>
            <a:r>
              <a:rPr lang="en-US" sz="1600" b="1" i="1" dirty="0">
                <a:solidFill>
                  <a:srgbClr val="1A5AB2"/>
                </a:solidFill>
              </a:rPr>
              <a:t>Anopheles, </a:t>
            </a:r>
            <a:r>
              <a:rPr lang="en-US" sz="1600" b="1" i="1" dirty="0" err="1">
                <a:solidFill>
                  <a:srgbClr val="1A5AB2"/>
                </a:solidFill>
              </a:rPr>
              <a:t>Culex</a:t>
            </a:r>
            <a:r>
              <a:rPr lang="en-US" sz="1600" b="1" i="1" dirty="0">
                <a:solidFill>
                  <a:srgbClr val="1A5AB2"/>
                </a:solidFill>
              </a:rPr>
              <a:t>, </a:t>
            </a:r>
            <a:r>
              <a:rPr lang="en-US" sz="1600" b="1" i="1" dirty="0" err="1">
                <a:solidFill>
                  <a:srgbClr val="1A5AB2"/>
                </a:solidFill>
              </a:rPr>
              <a:t>Aedes</a:t>
            </a:r>
            <a:r>
              <a:rPr lang="en-US" sz="1600" b="1" dirty="0">
                <a:solidFill>
                  <a:srgbClr val="1A5AB2"/>
                </a:solidFill>
              </a:rPr>
              <a:t>, </a:t>
            </a:r>
            <a:r>
              <a:rPr lang="en-US" sz="1600" b="1" dirty="0" err="1">
                <a:solidFill>
                  <a:srgbClr val="1A5AB2"/>
                </a:solidFill>
              </a:rPr>
              <a:t>Aedes</a:t>
            </a:r>
            <a:r>
              <a:rPr lang="en-US" sz="1600" b="1" dirty="0">
                <a:solidFill>
                  <a:srgbClr val="1A5AB2"/>
                </a:solidFill>
              </a:rPr>
              <a:t> </a:t>
            </a:r>
            <a:r>
              <a:rPr lang="en-US" sz="1600" b="1" i="1" dirty="0" err="1">
                <a:solidFill>
                  <a:srgbClr val="1A5AB2"/>
                </a:solidFill>
              </a:rPr>
              <a:t>albopictus</a:t>
            </a:r>
            <a:r>
              <a:rPr lang="en-US" sz="1600" b="1" i="1" dirty="0">
                <a:solidFill>
                  <a:srgbClr val="1A5AB2"/>
                </a:solidFill>
              </a:rPr>
              <a:t>, </a:t>
            </a:r>
            <a:r>
              <a:rPr lang="en-US" sz="1600" b="1" i="1" dirty="0" err="1">
                <a:solidFill>
                  <a:srgbClr val="1A5AB2"/>
                </a:solidFill>
              </a:rPr>
              <a:t>Aedes</a:t>
            </a:r>
            <a:r>
              <a:rPr lang="en-US" sz="1600" b="1" i="1" dirty="0">
                <a:solidFill>
                  <a:srgbClr val="1A5AB2"/>
                </a:solidFill>
              </a:rPr>
              <a:t> </a:t>
            </a:r>
            <a:r>
              <a:rPr lang="en-US" sz="1600" b="1" i="1" dirty="0" err="1">
                <a:solidFill>
                  <a:srgbClr val="1A5AB2"/>
                </a:solidFill>
              </a:rPr>
              <a:t>aegypti</a:t>
            </a:r>
            <a:r>
              <a:rPr lang="en-US" sz="1600" b="1" i="1" dirty="0">
                <a:solidFill>
                  <a:srgbClr val="1A5AB2"/>
                </a:solidFill>
              </a:rPr>
              <a:t> </a:t>
            </a:r>
            <a:r>
              <a:rPr lang="en-US" sz="1600" b="1" dirty="0">
                <a:solidFill>
                  <a:srgbClr val="1A5AB2"/>
                </a:solidFill>
              </a:rPr>
              <a:t>or</a:t>
            </a:r>
            <a:r>
              <a:rPr lang="en-US" sz="1600" b="1" i="1" dirty="0">
                <a:solidFill>
                  <a:srgbClr val="1A5AB2"/>
                </a:solidFill>
              </a:rPr>
              <a:t> </a:t>
            </a:r>
            <a:r>
              <a:rPr lang="en-US" sz="1600" b="1" dirty="0">
                <a:solidFill>
                  <a:srgbClr val="1A5AB2"/>
                </a:solidFill>
              </a:rPr>
              <a:t>other- </a:t>
            </a:r>
          </a:p>
          <a:p>
            <a:r>
              <a:rPr lang="en-US" sz="1600" b="1" dirty="0">
                <a:solidFill>
                  <a:srgbClr val="1A5AB2"/>
                </a:solidFill>
              </a:rPr>
              <a:t>note that there are over 5000 species of mosquitoes, so most mosquitoes in the world are </a:t>
            </a:r>
          </a:p>
          <a:p>
            <a:r>
              <a:rPr lang="en-US" sz="1600" b="1" dirty="0">
                <a:solidFill>
                  <a:srgbClr val="1A5AB2"/>
                </a:solidFill>
              </a:rPr>
              <a:t>“other”! </a:t>
            </a:r>
          </a:p>
        </p:txBody>
      </p:sp>
    </p:spTree>
    <p:extLst>
      <p:ext uri="{BB962C8B-B14F-4D97-AF65-F5344CB8AC3E}">
        <p14:creationId xmlns:p14="http://schemas.microsoft.com/office/powerpoint/2010/main" val="3007833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384" y="721071"/>
            <a:ext cx="7886700" cy="1325563"/>
          </a:xfrm>
        </p:spPr>
        <p:txBody>
          <a:bodyPr>
            <a:normAutofit/>
          </a:bodyPr>
          <a:lstStyle/>
          <a:p>
            <a:r>
              <a:rPr lang="en-US" b="1" dirty="0">
                <a:latin typeface="+mn-lt"/>
              </a:rPr>
              <a:t>Photograph and Identify-9</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33</a:t>
            </a:fld>
            <a:endParaRPr lang="en-US" dirty="0"/>
          </a:p>
        </p:txBody>
      </p:sp>
      <p:sp>
        <p:nvSpPr>
          <p:cNvPr id="8" name="Rectangle 7"/>
          <p:cNvSpPr/>
          <p:nvPr/>
        </p:nvSpPr>
        <p:spPr>
          <a:xfrm>
            <a:off x="436384" y="1709200"/>
            <a:ext cx="8235176" cy="2936188"/>
          </a:xfrm>
          <a:prstGeom prst="rect">
            <a:avLst/>
          </a:prstGeom>
        </p:spPr>
        <p:txBody>
          <a:bodyPr wrap="square">
            <a:spAutoFit/>
          </a:bodyPr>
          <a:lstStyle/>
          <a:p>
            <a:pPr>
              <a:lnSpc>
                <a:spcPct val="110000"/>
              </a:lnSpc>
              <a:spcBef>
                <a:spcPts val="0"/>
              </a:spcBef>
              <a:defRPr/>
            </a:pPr>
            <a:endParaRPr lang="en-US" sz="2400" dirty="0"/>
          </a:p>
          <a:p>
            <a:pPr>
              <a:lnSpc>
                <a:spcPct val="110000"/>
              </a:lnSpc>
              <a:spcBef>
                <a:spcPts val="0"/>
              </a:spcBef>
              <a:defRPr/>
            </a:pPr>
            <a:r>
              <a:rPr lang="en-US" sz="2400" dirty="0"/>
              <a:t>If the larvae you found are “other,” it is probable you have found one of the 5,000 species mosquitoes that play an important role in the ecosystem that don’t transmit disease to humans.  These mosquitoes are occasionally referred to as “nuisance” species, with respect to humans, but they also serve as food for other organisms and as pollinators for plants.  </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1199680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94" y="669715"/>
            <a:ext cx="7886700" cy="968408"/>
          </a:xfrm>
        </p:spPr>
        <p:txBody>
          <a:bodyPr>
            <a:noAutofit/>
          </a:bodyPr>
          <a:lstStyle/>
          <a:p>
            <a:br>
              <a:rPr lang="en-US" b="1" u="sng" dirty="0">
                <a:latin typeface="+mn-lt"/>
              </a:rPr>
            </a:br>
            <a:r>
              <a:rPr lang="en-US" b="1" dirty="0">
                <a:latin typeface="+mn-lt"/>
              </a:rPr>
              <a:t>Step 4: Eliminate the breeding site</a:t>
            </a:r>
          </a:p>
        </p:txBody>
      </p:sp>
      <p:sp>
        <p:nvSpPr>
          <p:cNvPr id="3" name="Content Placeholder 2"/>
          <p:cNvSpPr>
            <a:spLocks noGrp="1"/>
          </p:cNvSpPr>
          <p:nvPr>
            <p:ph sz="half" idx="1"/>
          </p:nvPr>
        </p:nvSpPr>
        <p:spPr>
          <a:xfrm>
            <a:off x="915134" y="1709200"/>
            <a:ext cx="4024499" cy="5148800"/>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2"/>
          </p:nvPr>
        </p:nvSpPr>
        <p:spPr/>
        <p:txBody>
          <a:bodyPr/>
          <a:lstStyle/>
          <a:p>
            <a:fld id="{18408D40-E840-B649-8C1F-148E738ADDFC}" type="slidenum">
              <a:rPr lang="en-US" smtClean="0"/>
              <a:t>34</a:t>
            </a:fld>
            <a:endParaRPr lang="en-US" dirty="0"/>
          </a:p>
        </p:txBody>
      </p:sp>
      <p:sp>
        <p:nvSpPr>
          <p:cNvPr id="4" name="Content Placeholder 3"/>
          <p:cNvSpPr>
            <a:spLocks noGrp="1"/>
          </p:cNvSpPr>
          <p:nvPr>
            <p:ph sz="half" idx="1"/>
          </p:nvPr>
        </p:nvSpPr>
        <p:spPr>
          <a:xfrm>
            <a:off x="344070" y="1846577"/>
            <a:ext cx="8455859" cy="2606049"/>
          </a:xfrm>
        </p:spPr>
        <p:txBody>
          <a:bodyPr>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9600" dirty="0">
                <a:solidFill>
                  <a:schemeClr val="tx1"/>
                </a:solidFill>
              </a:rPr>
              <a:t>Where possible, decommission (eliminate) container breeding sites by:</a:t>
            </a:r>
          </a:p>
          <a:p>
            <a:pPr marL="0" marR="0" lvl="0" indent="0" defTabSz="914400" eaLnBrk="1" fontAlgn="auto" latinLnBrk="0" hangingPunct="1">
              <a:lnSpc>
                <a:spcPct val="100000"/>
              </a:lnSpc>
              <a:spcBef>
                <a:spcPts val="0"/>
              </a:spcBef>
              <a:spcAft>
                <a:spcPts val="0"/>
              </a:spcAft>
              <a:buClrTx/>
              <a:buSzTx/>
              <a:buFontTx/>
              <a:buNone/>
              <a:tabLst/>
              <a:defRPr/>
            </a:pPr>
            <a:endParaRPr lang="en-US" sz="9600" dirty="0">
              <a:solidFill>
                <a:schemeClr val="tx1"/>
              </a:solidFill>
            </a:endParaRPr>
          </a:p>
          <a:p>
            <a:pPr>
              <a:lnSpc>
                <a:spcPct val="110000"/>
              </a:lnSpc>
              <a:spcBef>
                <a:spcPts val="0"/>
              </a:spcBef>
              <a:defRPr/>
            </a:pPr>
            <a:r>
              <a:rPr lang="en-US" sz="9600" dirty="0">
                <a:solidFill>
                  <a:schemeClr val="tx1"/>
                </a:solidFill>
              </a:rPr>
              <a:t>Tipping the container and tossing the water</a:t>
            </a:r>
          </a:p>
          <a:p>
            <a:pPr marL="0" indent="0">
              <a:lnSpc>
                <a:spcPct val="110000"/>
              </a:lnSpc>
              <a:spcBef>
                <a:spcPts val="0"/>
              </a:spcBef>
              <a:buNone/>
              <a:defRPr/>
            </a:pPr>
            <a:endParaRPr lang="en-US" sz="9600" dirty="0">
              <a:solidFill>
                <a:schemeClr val="tx1"/>
              </a:solidFill>
            </a:endParaRPr>
          </a:p>
          <a:p>
            <a:pPr>
              <a:lnSpc>
                <a:spcPct val="110000"/>
              </a:lnSpc>
              <a:spcBef>
                <a:spcPts val="0"/>
              </a:spcBef>
              <a:defRPr/>
            </a:pPr>
            <a:r>
              <a:rPr lang="en-US" sz="9600" dirty="0">
                <a:solidFill>
                  <a:schemeClr val="tx1"/>
                </a:solidFill>
              </a:rPr>
              <a:t>Covering the container</a:t>
            </a:r>
          </a:p>
          <a:p>
            <a:pPr marL="0" indent="0">
              <a:lnSpc>
                <a:spcPct val="110000"/>
              </a:lnSpc>
              <a:spcBef>
                <a:spcPts val="0"/>
              </a:spcBef>
              <a:buNone/>
              <a:defRPr/>
            </a:pPr>
            <a:endParaRPr lang="en-US" sz="9600" dirty="0">
              <a:solidFill>
                <a:schemeClr val="tx1"/>
              </a:solidFill>
            </a:endParaRPr>
          </a:p>
          <a:p>
            <a:pPr>
              <a:lnSpc>
                <a:spcPct val="110000"/>
              </a:lnSpc>
              <a:spcBef>
                <a:spcPts val="0"/>
              </a:spcBef>
              <a:defRPr/>
            </a:pPr>
            <a:r>
              <a:rPr lang="en-US" sz="9600" dirty="0">
                <a:solidFill>
                  <a:schemeClr val="tx1"/>
                </a:solidFill>
              </a:rPr>
              <a:t>If you locate a breeding site that you can’t or shouldn’t eliminate by yourself, contact a public health official.</a:t>
            </a:r>
          </a:p>
          <a:p>
            <a:pPr>
              <a:lnSpc>
                <a:spcPct val="110000"/>
              </a:lnSpc>
              <a:spcBef>
                <a:spcPts val="0"/>
              </a:spcBef>
              <a:defRPr/>
            </a:pPr>
            <a:endParaRPr lang="en-US" sz="9600" dirty="0">
              <a:solidFill>
                <a:schemeClr val="tx1"/>
              </a:solidFill>
            </a:endParaRPr>
          </a:p>
          <a:p>
            <a:pPr>
              <a:lnSpc>
                <a:spcPct val="110000"/>
              </a:lnSpc>
              <a:spcBef>
                <a:spcPts val="0"/>
              </a:spcBef>
              <a:defRPr/>
            </a:pPr>
            <a:r>
              <a:rPr lang="en-US" sz="9600" dirty="0">
                <a:solidFill>
                  <a:schemeClr val="tx1"/>
                </a:solidFill>
              </a:rPr>
              <a:t>Don’t worry about removing a breeding site from use unless it is a natural or artificial container.  Natural water bodies, such as ponds, marshes, and lakes should only be mitigated by professionals. </a:t>
            </a:r>
          </a:p>
          <a:p>
            <a:pPr>
              <a:lnSpc>
                <a:spcPct val="100000"/>
              </a:lnSpc>
              <a:spcBef>
                <a:spcPts val="0"/>
              </a:spcBef>
              <a:defRPr/>
            </a:pPr>
            <a:endParaRPr lang="en-US" sz="8600" dirty="0">
              <a:solidFill>
                <a:schemeClr val="tx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8600" dirty="0"/>
          </a:p>
          <a:p>
            <a:pPr marL="0" marR="0" lvl="0" indent="0" defTabSz="914400" eaLnBrk="1" fontAlgn="auto" latinLnBrk="0" hangingPunct="1">
              <a:lnSpc>
                <a:spcPct val="100000"/>
              </a:lnSpc>
              <a:spcBef>
                <a:spcPts val="0"/>
              </a:spcBef>
              <a:spcAft>
                <a:spcPts val="0"/>
              </a:spcAft>
              <a:buClrTx/>
              <a:buSzTx/>
              <a:buFontTx/>
              <a:buNone/>
              <a:tabLst/>
              <a:defRPr/>
            </a:pPr>
            <a:endParaRPr lang="en-US" sz="8600" dirty="0"/>
          </a:p>
          <a:p>
            <a:pPr marL="0" marR="0" lvl="0" indent="0" defTabSz="914400" eaLnBrk="1" fontAlgn="auto" latinLnBrk="0" hangingPunct="1">
              <a:lnSpc>
                <a:spcPct val="100000"/>
              </a:lnSpc>
              <a:spcBef>
                <a:spcPts val="0"/>
              </a:spcBef>
              <a:spcAft>
                <a:spcPts val="0"/>
              </a:spcAft>
              <a:buClrTx/>
              <a:buSzTx/>
              <a:buFontTx/>
              <a:buNone/>
              <a:tabLst/>
              <a:defRPr/>
            </a:pPr>
            <a:r>
              <a:rPr lang="en-US" sz="8600" dirty="0"/>
              <a: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968"/>
            <a:ext cx="9144000" cy="981456"/>
          </a:xfrm>
          <a:prstGeom prst="rect">
            <a:avLst/>
          </a:prstGeom>
        </p:spPr>
      </p:pic>
    </p:spTree>
    <p:extLst>
      <p:ext uri="{BB962C8B-B14F-4D97-AF65-F5344CB8AC3E}">
        <p14:creationId xmlns:p14="http://schemas.microsoft.com/office/powerpoint/2010/main" val="20495736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50" y="956788"/>
            <a:ext cx="7886700" cy="1325563"/>
          </a:xfrm>
        </p:spPr>
        <p:txBody>
          <a:bodyPr>
            <a:normAutofit/>
          </a:bodyPr>
          <a:lstStyle/>
          <a:p>
            <a:r>
              <a:rPr lang="en-US" sz="3600" b="1" dirty="0">
                <a:latin typeface="+mn-lt"/>
              </a:rPr>
              <a:t>FAQ: Why are these</a:t>
            </a:r>
            <a:br>
              <a:rPr lang="en-US" sz="3600" b="1" dirty="0">
                <a:latin typeface="+mn-lt"/>
              </a:rPr>
            </a:br>
            <a:r>
              <a:rPr lang="en-US" sz="3600" b="1" dirty="0">
                <a:latin typeface="+mn-lt"/>
              </a:rPr>
              <a:t>larvae are different sizes?</a:t>
            </a:r>
          </a:p>
        </p:txBody>
      </p:sp>
      <p:sp>
        <p:nvSpPr>
          <p:cNvPr id="5" name="Slide Number Placeholder 4"/>
          <p:cNvSpPr>
            <a:spLocks noGrp="1"/>
          </p:cNvSpPr>
          <p:nvPr>
            <p:ph type="sldNum" sz="quarter" idx="12"/>
          </p:nvPr>
        </p:nvSpPr>
        <p:spPr/>
        <p:txBody>
          <a:bodyPr/>
          <a:lstStyle/>
          <a:p>
            <a:fld id="{18408D40-E840-B649-8C1F-148E738ADDFC}" type="slidenum">
              <a:rPr lang="en-US" smtClean="0"/>
              <a:t>35</a:t>
            </a:fld>
            <a:endParaRPr lang="en-US" dirty="0"/>
          </a:p>
        </p:txBody>
      </p:sp>
      <p:sp>
        <p:nvSpPr>
          <p:cNvPr id="9" name="TextBox 8"/>
          <p:cNvSpPr txBox="1"/>
          <p:nvPr/>
        </p:nvSpPr>
        <p:spPr>
          <a:xfrm>
            <a:off x="541564" y="2533783"/>
            <a:ext cx="4572732" cy="1800493"/>
          </a:xfrm>
          <a:prstGeom prst="rect">
            <a:avLst/>
          </a:prstGeom>
          <a:noFill/>
        </p:spPr>
        <p:txBody>
          <a:bodyPr wrap="square" rtlCol="0">
            <a:spAutoFit/>
          </a:bodyPr>
          <a:lstStyle/>
          <a:p>
            <a:pPr>
              <a:spcAft>
                <a:spcPts val="1800"/>
              </a:spcAft>
            </a:pPr>
            <a:r>
              <a:rPr lang="en-US" sz="2400" dirty="0"/>
              <a:t>This sample has larvae from different stages of development. </a:t>
            </a:r>
          </a:p>
          <a:p>
            <a:pPr>
              <a:spcAft>
                <a:spcPts val="1800"/>
              </a:spcAft>
            </a:pPr>
            <a:r>
              <a:rPr lang="en-US" sz="2400" dirty="0"/>
              <a:t>We will show you what we mean in the next few slides.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1892" y="1322276"/>
            <a:ext cx="3027783" cy="4668587"/>
          </a:xfrm>
          <a:prstGeom prst="rect">
            <a:avLst/>
          </a:prstGeom>
        </p:spPr>
      </p:pic>
    </p:spTree>
    <p:extLst>
      <p:ext uri="{BB962C8B-B14F-4D97-AF65-F5344CB8AC3E}">
        <p14:creationId xmlns:p14="http://schemas.microsoft.com/office/powerpoint/2010/main" val="8677463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5722976" y="5754185"/>
            <a:ext cx="2057400" cy="365125"/>
          </a:xfrm>
        </p:spPr>
        <p:txBody>
          <a:bodyPr/>
          <a:lstStyle/>
          <a:p>
            <a:fld id="{18408D40-E840-B649-8C1F-148E738ADDFC}" type="slidenum">
              <a:rPr lang="en-US" smtClean="0"/>
              <a:t>36</a:t>
            </a:fld>
            <a:endParaRPr lang="en-US" dirty="0"/>
          </a:p>
        </p:txBody>
      </p:sp>
      <p:sp>
        <p:nvSpPr>
          <p:cNvPr id="8" name="TextBox 7"/>
          <p:cNvSpPr txBox="1"/>
          <p:nvPr/>
        </p:nvSpPr>
        <p:spPr>
          <a:xfrm>
            <a:off x="492745" y="948134"/>
            <a:ext cx="8349398" cy="3170099"/>
          </a:xfrm>
          <a:prstGeom prst="rect">
            <a:avLst/>
          </a:prstGeom>
          <a:noFill/>
        </p:spPr>
        <p:txBody>
          <a:bodyPr wrap="square" rtlCol="0">
            <a:spAutoFit/>
          </a:bodyPr>
          <a:lstStyle/>
          <a:p>
            <a:endParaRPr lang="en-US" sz="2400" dirty="0"/>
          </a:p>
          <a:p>
            <a:r>
              <a:rPr lang="en-US" sz="2400" dirty="0"/>
              <a:t>After hatching from its egg, the larva is in its first </a:t>
            </a:r>
            <a:r>
              <a:rPr lang="en-US" sz="2400" b="1" dirty="0">
                <a:solidFill>
                  <a:srgbClr val="002060"/>
                </a:solidFill>
              </a:rPr>
              <a:t>instar </a:t>
            </a:r>
            <a:r>
              <a:rPr lang="en-US" sz="2400" dirty="0">
                <a:solidFill>
                  <a:srgbClr val="002060"/>
                </a:solidFill>
              </a:rPr>
              <a:t>(stage between molts)</a:t>
            </a:r>
            <a:r>
              <a:rPr lang="en-US" sz="2400" b="1" dirty="0">
                <a:solidFill>
                  <a:srgbClr val="002060"/>
                </a:solidFill>
              </a:rPr>
              <a:t>. </a:t>
            </a:r>
            <a:r>
              <a:rPr lang="en-US" sz="2400" dirty="0">
                <a:solidFill>
                  <a:srgbClr val="002060"/>
                </a:solidFill>
              </a:rPr>
              <a:t>It</a:t>
            </a:r>
            <a:r>
              <a:rPr lang="en-US" sz="2400" b="1" dirty="0">
                <a:solidFill>
                  <a:srgbClr val="002060"/>
                </a:solidFill>
              </a:rPr>
              <a:t> </a:t>
            </a:r>
            <a:r>
              <a:rPr lang="en-US" sz="2400" dirty="0"/>
              <a:t>eventually outgrows its exoskeleton and molts (loses its outer covering) to become a second instar.  It does this two more times to reach the fourth instar. The fourth instar is the larval stage that is most visible, reaching a length of one-half inch. </a:t>
            </a:r>
          </a:p>
          <a:p>
            <a:endParaRPr lang="en-US" sz="2000" dirty="0"/>
          </a:p>
          <a:p>
            <a:endParaRPr lang="en-US" dirty="0"/>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6486" y="3356201"/>
            <a:ext cx="4438652" cy="3056489"/>
          </a:xfrm>
          <a:prstGeom prst="rect">
            <a:avLst/>
          </a:prstGeom>
        </p:spPr>
      </p:pic>
    </p:spTree>
    <p:extLst>
      <p:ext uri="{BB962C8B-B14F-4D97-AF65-F5344CB8AC3E}">
        <p14:creationId xmlns:p14="http://schemas.microsoft.com/office/powerpoint/2010/main" val="1439786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5722976" y="5754185"/>
            <a:ext cx="2057400" cy="365125"/>
          </a:xfrm>
        </p:spPr>
        <p:txBody>
          <a:bodyPr/>
          <a:lstStyle/>
          <a:p>
            <a:fld id="{18408D40-E840-B649-8C1F-148E738ADDFC}" type="slidenum">
              <a:rPr lang="en-US" smtClean="0"/>
              <a:t>37</a:t>
            </a:fld>
            <a:endParaRPr lang="en-US" dirty="0"/>
          </a:p>
        </p:txBody>
      </p:sp>
      <p:sp>
        <p:nvSpPr>
          <p:cNvPr id="8" name="TextBox 7"/>
          <p:cNvSpPr txBox="1"/>
          <p:nvPr/>
        </p:nvSpPr>
        <p:spPr>
          <a:xfrm>
            <a:off x="527755" y="1313894"/>
            <a:ext cx="8349398" cy="2800767"/>
          </a:xfrm>
          <a:prstGeom prst="rect">
            <a:avLst/>
          </a:prstGeom>
          <a:noFill/>
        </p:spPr>
        <p:txBody>
          <a:bodyPr wrap="square" rtlCol="0">
            <a:spAutoFit/>
          </a:bodyPr>
          <a:lstStyle/>
          <a:p>
            <a:r>
              <a:rPr lang="en-US" sz="2400" dirty="0"/>
              <a:t>The features used to identify your specimen are seen on the </a:t>
            </a:r>
          </a:p>
          <a:p>
            <a:r>
              <a:rPr lang="en-US" sz="2400" b="1" dirty="0">
                <a:solidFill>
                  <a:srgbClr val="002060"/>
                </a:solidFill>
              </a:rPr>
              <a:t>4</a:t>
            </a:r>
            <a:r>
              <a:rPr lang="en-US" sz="2400" b="1" baseline="30000" dirty="0">
                <a:solidFill>
                  <a:srgbClr val="002060"/>
                </a:solidFill>
              </a:rPr>
              <a:t>th</a:t>
            </a:r>
            <a:r>
              <a:rPr lang="en-US" sz="2400" b="1" dirty="0">
                <a:solidFill>
                  <a:srgbClr val="002060"/>
                </a:solidFill>
              </a:rPr>
              <a:t> instar larva</a:t>
            </a:r>
            <a:r>
              <a:rPr lang="en-US" sz="2400" dirty="0">
                <a:solidFill>
                  <a:srgbClr val="002060"/>
                </a:solidFill>
              </a:rPr>
              <a:t>- so l</a:t>
            </a:r>
            <a:r>
              <a:rPr lang="en-US" sz="2400" dirty="0"/>
              <a:t>ook for the biggest larvae in your sample. </a:t>
            </a:r>
          </a:p>
          <a:p>
            <a:r>
              <a:rPr lang="en-US" sz="2400" dirty="0"/>
              <a:t>If you can’t distinguish any features, it is possible that the larvae are still in an earlier instar stages. If that is the case, you can count your larvae, but you will not be able to identify features. </a:t>
            </a:r>
          </a:p>
          <a:p>
            <a:endParaRPr lang="en-US" sz="2000" dirty="0"/>
          </a:p>
          <a:p>
            <a:endParaRPr lang="en-US" dirty="0"/>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146" y="3526928"/>
            <a:ext cx="4290617" cy="2955447"/>
          </a:xfrm>
          <a:prstGeom prst="rect">
            <a:avLst/>
          </a:prstGeom>
        </p:spPr>
      </p:pic>
    </p:spTree>
    <p:extLst>
      <p:ext uri="{BB962C8B-B14F-4D97-AF65-F5344CB8AC3E}">
        <p14:creationId xmlns:p14="http://schemas.microsoft.com/office/powerpoint/2010/main" val="1528032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238434" y="2283167"/>
            <a:ext cx="3310867" cy="4414489"/>
          </a:xfrm>
          <a:prstGeom prst="rect">
            <a:avLst/>
          </a:prstGeom>
        </p:spPr>
      </p:pic>
      <p:sp>
        <p:nvSpPr>
          <p:cNvPr id="5" name="Slide Number Placeholder 4"/>
          <p:cNvSpPr>
            <a:spLocks noGrp="1"/>
          </p:cNvSpPr>
          <p:nvPr>
            <p:ph type="sldNum" sz="quarter" idx="12"/>
          </p:nvPr>
        </p:nvSpPr>
        <p:spPr/>
        <p:txBody>
          <a:bodyPr/>
          <a:lstStyle/>
          <a:p>
            <a:fld id="{18408D40-E840-B649-8C1F-148E738ADDFC}" type="slidenum">
              <a:rPr lang="en-US" smtClean="0"/>
              <a:t>38</a:t>
            </a:fld>
            <a:endParaRPr lang="en-US" dirty="0"/>
          </a:p>
        </p:txBody>
      </p:sp>
      <p:sp>
        <p:nvSpPr>
          <p:cNvPr id="9" name="TextBox 8"/>
          <p:cNvSpPr txBox="1"/>
          <p:nvPr/>
        </p:nvSpPr>
        <p:spPr>
          <a:xfrm>
            <a:off x="425837" y="1127693"/>
            <a:ext cx="8464898" cy="3785652"/>
          </a:xfrm>
          <a:prstGeom prst="rect">
            <a:avLst/>
          </a:prstGeom>
          <a:noFill/>
        </p:spPr>
        <p:txBody>
          <a:bodyPr wrap="square" rtlCol="0">
            <a:spAutoFit/>
          </a:bodyPr>
          <a:lstStyle/>
          <a:p>
            <a:r>
              <a:rPr lang="en-US" sz="2400" dirty="0"/>
              <a:t>The 4</a:t>
            </a:r>
            <a:r>
              <a:rPr lang="en-US" sz="2400" baseline="30000" dirty="0"/>
              <a:t>th</a:t>
            </a:r>
            <a:r>
              <a:rPr lang="en-US" sz="2400" dirty="0"/>
              <a:t> instar will molt to become a pupa, another stage in the lifecycle of a mosquito. Pupa are distinguished by their appearance- they look like a comma. You may find pupae in your sample.</a:t>
            </a:r>
          </a:p>
          <a:p>
            <a:endParaRPr lang="en-US" sz="2400" dirty="0"/>
          </a:p>
          <a:p>
            <a:endParaRPr lang="en-US" sz="2400" dirty="0"/>
          </a:p>
          <a:p>
            <a:endParaRPr lang="en-US" sz="2400" dirty="0"/>
          </a:p>
          <a:p>
            <a:endParaRPr lang="en-US" sz="2400" dirty="0"/>
          </a:p>
          <a:p>
            <a:endParaRPr lang="en-US" sz="2400" dirty="0"/>
          </a:p>
          <a:p>
            <a:endParaRPr lang="en-US" sz="2400" dirty="0"/>
          </a:p>
        </p:txBody>
      </p:sp>
      <p:cxnSp>
        <p:nvCxnSpPr>
          <p:cNvPr id="8" name="Straight Arrow Connector 7"/>
          <p:cNvCxnSpPr/>
          <p:nvPr/>
        </p:nvCxnSpPr>
        <p:spPr>
          <a:xfrm flipH="1">
            <a:off x="5788877" y="4220271"/>
            <a:ext cx="1338146" cy="57077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59083" y="3758606"/>
            <a:ext cx="1226634" cy="461665"/>
          </a:xfrm>
          <a:prstGeom prst="rect">
            <a:avLst/>
          </a:prstGeom>
          <a:noFill/>
        </p:spPr>
        <p:txBody>
          <a:bodyPr wrap="square" rtlCol="0">
            <a:spAutoFit/>
          </a:bodyPr>
          <a:lstStyle/>
          <a:p>
            <a:r>
              <a:rPr lang="en-US" sz="2400" b="1" dirty="0"/>
              <a:t>pupa</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1520492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8408D40-E840-B649-8C1F-148E738ADDFC}" type="slidenum">
              <a:rPr lang="en-US" smtClean="0"/>
              <a:t>3</a:t>
            </a:fld>
            <a:endParaRPr lang="en-US" dirty="0"/>
          </a:p>
        </p:txBody>
      </p:sp>
      <p:sp>
        <p:nvSpPr>
          <p:cNvPr id="2" name="Title 1"/>
          <p:cNvSpPr>
            <a:spLocks noGrp="1"/>
          </p:cNvSpPr>
          <p:nvPr>
            <p:ph type="title"/>
          </p:nvPr>
        </p:nvSpPr>
        <p:spPr>
          <a:xfrm>
            <a:off x="334538" y="956788"/>
            <a:ext cx="7886700" cy="874856"/>
          </a:xfrm>
        </p:spPr>
        <p:txBody>
          <a:bodyPr/>
          <a:lstStyle/>
          <a:p>
            <a:r>
              <a:rPr lang="en-US" b="1" dirty="0">
                <a:solidFill>
                  <a:srgbClr val="000072"/>
                </a:solidFill>
              </a:rPr>
              <a:t>Overview</a:t>
            </a:r>
            <a:endParaRPr lang="en-US" dirty="0"/>
          </a:p>
        </p:txBody>
      </p:sp>
      <p:sp>
        <p:nvSpPr>
          <p:cNvPr id="3" name="Content Placeholder 2"/>
          <p:cNvSpPr>
            <a:spLocks noGrp="1"/>
          </p:cNvSpPr>
          <p:nvPr>
            <p:ph sz="half" idx="1"/>
          </p:nvPr>
        </p:nvSpPr>
        <p:spPr>
          <a:xfrm>
            <a:off x="334537" y="1853911"/>
            <a:ext cx="8450355" cy="4502440"/>
          </a:xfrm>
        </p:spPr>
        <p:txBody>
          <a:bodyPr>
            <a:normAutofit/>
          </a:bodyPr>
          <a:lstStyle/>
          <a:p>
            <a:pPr marL="0" marR="0" indent="0">
              <a:spcBef>
                <a:spcPts val="0"/>
              </a:spcBef>
              <a:spcAft>
                <a:spcPts val="0"/>
              </a:spcAft>
              <a:buNone/>
            </a:pPr>
            <a:r>
              <a:rPr lang="en-US" sz="2800" b="1" dirty="0">
                <a:solidFill>
                  <a:schemeClr val="tx1"/>
                </a:solidFill>
                <a:ea typeface="ＭＳ 明朝"/>
                <a:cs typeface="Times New Roman"/>
              </a:rPr>
              <a:t>Learning Objectives</a:t>
            </a:r>
          </a:p>
          <a:p>
            <a:pPr marL="0" marR="0" indent="0">
              <a:spcBef>
                <a:spcPts val="0"/>
              </a:spcBef>
              <a:spcAft>
                <a:spcPts val="0"/>
              </a:spcAft>
              <a:buNone/>
            </a:pPr>
            <a:endParaRPr lang="en-US" dirty="0">
              <a:solidFill>
                <a:schemeClr val="tx1"/>
              </a:solidFill>
              <a:ea typeface="ＭＳ 明朝"/>
              <a:cs typeface="Times New Roman"/>
            </a:endParaRPr>
          </a:p>
          <a:p>
            <a:pPr marL="0" marR="0" indent="0">
              <a:spcBef>
                <a:spcPts val="0"/>
              </a:spcBef>
              <a:spcAft>
                <a:spcPts val="0"/>
              </a:spcAft>
              <a:buNone/>
            </a:pPr>
            <a:r>
              <a:rPr lang="en-US" sz="2400" i="1" dirty="0">
                <a:solidFill>
                  <a:schemeClr val="tx1"/>
                </a:solidFill>
                <a:ea typeface="ＭＳ 明朝"/>
                <a:cs typeface="Times New Roman"/>
              </a:rPr>
              <a:t>After reviewing these slides, you will be able to:</a:t>
            </a:r>
            <a:endParaRPr lang="en-US" sz="2400" dirty="0">
              <a:solidFill>
                <a:schemeClr val="tx1"/>
              </a:solidFill>
              <a:ea typeface="ＭＳ 明朝"/>
              <a:cs typeface="Times New Roman"/>
            </a:endParaRPr>
          </a:p>
          <a:p>
            <a:r>
              <a:rPr lang="en-US" sz="2000" dirty="0">
                <a:solidFill>
                  <a:schemeClr val="tx1"/>
                </a:solidFill>
              </a:rPr>
              <a:t>Recognize potential mosquito breeding sites </a:t>
            </a:r>
          </a:p>
          <a:p>
            <a:r>
              <a:rPr lang="en-US" sz="2000" dirty="0">
                <a:solidFill>
                  <a:schemeClr val="tx1"/>
                </a:solidFill>
              </a:rPr>
              <a:t>Sample water for mosquito larvae</a:t>
            </a:r>
          </a:p>
          <a:p>
            <a:r>
              <a:rPr lang="en-US" sz="2000" dirty="0">
                <a:solidFill>
                  <a:schemeClr val="tx1"/>
                </a:solidFill>
              </a:rPr>
              <a:t>Identify mosquito larvae and differentiate between </a:t>
            </a:r>
            <a:r>
              <a:rPr lang="en-US" sz="2000" i="1" dirty="0" err="1">
                <a:solidFill>
                  <a:schemeClr val="tx1"/>
                </a:solidFill>
              </a:rPr>
              <a:t>Aedes</a:t>
            </a:r>
            <a:r>
              <a:rPr lang="en-US" sz="2000" i="1" dirty="0">
                <a:solidFill>
                  <a:schemeClr val="tx1"/>
                </a:solidFill>
              </a:rPr>
              <a:t>, Anopheles</a:t>
            </a:r>
            <a:r>
              <a:rPr lang="en-US" sz="2000" dirty="0">
                <a:solidFill>
                  <a:schemeClr val="tx1"/>
                </a:solidFill>
              </a:rPr>
              <a:t>, and </a:t>
            </a:r>
            <a:r>
              <a:rPr lang="en-US" sz="2000" i="1" dirty="0" err="1">
                <a:solidFill>
                  <a:schemeClr val="tx1"/>
                </a:solidFill>
              </a:rPr>
              <a:t>Culex</a:t>
            </a:r>
            <a:r>
              <a:rPr lang="en-US" sz="2000" dirty="0">
                <a:solidFill>
                  <a:schemeClr val="tx1"/>
                </a:solidFill>
              </a:rPr>
              <a:t> larva. </a:t>
            </a:r>
          </a:p>
          <a:p>
            <a:r>
              <a:rPr lang="en-US" sz="2000" dirty="0">
                <a:solidFill>
                  <a:schemeClr val="tx1"/>
                </a:solidFill>
              </a:rPr>
              <a:t>Understand the importance of removing containers with standing water from  mosquito  use around your neighborhood and community</a:t>
            </a:r>
          </a:p>
          <a:p>
            <a:pPr marL="342900" lvl="0" indent="-342900">
              <a:spcBef>
                <a:spcPts val="0"/>
              </a:spcBef>
              <a:buFont typeface="Arial"/>
              <a:buChar char="•"/>
              <a:tabLst>
                <a:tab pos="457200" algn="l"/>
              </a:tabLst>
            </a:pPr>
            <a:endParaRPr lang="en-US" dirty="0">
              <a:solidFill>
                <a:schemeClr val="tx1"/>
              </a:solidFill>
              <a:ea typeface="ＭＳ 明朝"/>
              <a:cs typeface="Times New Roman"/>
            </a:endParaRPr>
          </a:p>
          <a:p>
            <a:endParaRPr lang="en-US" sz="1600" b="1" i="1" dirty="0"/>
          </a:p>
          <a:p>
            <a:pPr marL="0" indent="0">
              <a:buNone/>
            </a:pPr>
            <a:endParaRPr lang="en-US" sz="16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379391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8408D40-E840-B649-8C1F-148E738ADDFC}" type="slidenum">
              <a:rPr lang="en-US" smtClean="0"/>
              <a:t>39</a:t>
            </a:fld>
            <a:endParaRPr lang="en-US" dirty="0"/>
          </a:p>
        </p:txBody>
      </p:sp>
      <p:sp>
        <p:nvSpPr>
          <p:cNvPr id="12" name="Title 1"/>
          <p:cNvSpPr>
            <a:spLocks noGrp="1"/>
          </p:cNvSpPr>
          <p:nvPr>
            <p:ph type="title"/>
          </p:nvPr>
        </p:nvSpPr>
        <p:spPr>
          <a:xfrm>
            <a:off x="551904" y="737226"/>
            <a:ext cx="8229600" cy="957262"/>
          </a:xfrm>
        </p:spPr>
        <p:txBody>
          <a:bodyPr>
            <a:normAutofit/>
          </a:bodyPr>
          <a:lstStyle/>
          <a:p>
            <a:r>
              <a:rPr lang="en-US" sz="2800" b="1" dirty="0"/>
              <a:t>Acknowledgements</a:t>
            </a:r>
          </a:p>
        </p:txBody>
      </p:sp>
      <p:sp>
        <p:nvSpPr>
          <p:cNvPr id="13" name="Content Placeholder 2"/>
          <p:cNvSpPr txBox="1">
            <a:spLocks/>
          </p:cNvSpPr>
          <p:nvPr/>
        </p:nvSpPr>
        <p:spPr>
          <a:xfrm>
            <a:off x="363452" y="1414105"/>
            <a:ext cx="8497338" cy="4989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t>The </a:t>
            </a:r>
            <a:r>
              <a:rPr lang="en-US" sz="1600" b="1" dirty="0">
                <a:solidFill>
                  <a:srgbClr val="002060"/>
                </a:solidFill>
              </a:rPr>
              <a:t>GLOBE Observer Mosquito Habitat Mapper </a:t>
            </a:r>
            <a:r>
              <a:rPr lang="en-US" sz="1600" dirty="0"/>
              <a:t>is a NASA-sponsored project that is the result of the combined efforts of an extended team that includes the Institute for Global Environmental Strategies (IGES); NASA Goddard Space Flight Center, Langley Research Center, and Jet Propulsion Laboratory; Space Science Applications, Inc. (SSAI); and Brooklyn College.</a:t>
            </a:r>
          </a:p>
          <a:p>
            <a:pPr marL="0" indent="0">
              <a:buFont typeface="Arial" panose="020B0604020202020204" pitchFamily="34" charset="0"/>
              <a:buNone/>
            </a:pPr>
            <a:r>
              <a:rPr lang="en-US" sz="1600" dirty="0"/>
              <a:t>The </a:t>
            </a:r>
            <a:r>
              <a:rPr lang="en-US" sz="1600" b="1" dirty="0">
                <a:solidFill>
                  <a:srgbClr val="002060"/>
                </a:solidFill>
              </a:rPr>
              <a:t>Mosquito Challenge Community Campaign (MCCC) </a:t>
            </a:r>
            <a:r>
              <a:rPr lang="en-US" sz="1600" dirty="0"/>
              <a:t>is focused on demonstrating the usefulness of citizen science data collected using the GO Mosquito Habitat Mapper for combating Zika in Brazil and Peru. MCCC is led by IGES in partnership with the University Corporation for Atmospheric Research (UCAR), and leverages the NASA App, and the  GLOBE Program networks of scientists, teachers, students, and citizen scientists. The MCCC project is made possible through the generous support of the Combating Zika and Future Threats Grand Challenge through the United States Agency for International Development (USAID). </a:t>
            </a:r>
          </a:p>
          <a:p>
            <a:pPr marL="0" indent="0">
              <a:buFont typeface="Arial" panose="020B0604020202020204" pitchFamily="34" charset="0"/>
              <a:buNone/>
            </a:pPr>
            <a:r>
              <a:rPr lang="en-US" sz="1600" dirty="0"/>
              <a:t>This presentation was prepared by the Institute for Global Environmental Strategies (IGES) and does not necessarily reflect the views of the NASA or USAID. </a:t>
            </a:r>
          </a:p>
          <a:p>
            <a:pPr marL="0" indent="0">
              <a:buNone/>
            </a:pPr>
            <a:r>
              <a:rPr lang="en-US" sz="1600" dirty="0"/>
              <a:t>For more information, contact Dr. Russanne Low, IGES, </a:t>
            </a:r>
            <a:r>
              <a:rPr lang="en-US" sz="1600" b="1" dirty="0">
                <a:solidFill>
                  <a:schemeClr val="tx2"/>
                </a:solidFill>
                <a:hlinkClick r:id="" action="ppaction://noaction"/>
              </a:rPr>
              <a:t>rusty_low@strategies.org. </a:t>
            </a:r>
            <a:endParaRPr lang="en-US" sz="1600" b="1" u="sng" dirty="0">
              <a:hlinkClick r:id="" action="ppaction://noaction"/>
            </a:endParaRPr>
          </a:p>
          <a:p>
            <a:pPr marL="0" indent="0">
              <a:buFont typeface="Arial" panose="020B0604020202020204" pitchFamily="34" charset="0"/>
              <a:buNone/>
            </a:pPr>
            <a:endParaRPr lang="en-US" sz="1600" b="1" dirty="0">
              <a:solidFill>
                <a:schemeClr val="tx2"/>
              </a:solidFill>
              <a:hlinkClick r:id="" action="ppaction://noaction"/>
            </a:endParaRPr>
          </a:p>
          <a:p>
            <a:pPr marL="0" indent="0" algn="ctr">
              <a:buFont typeface="Arial" panose="020B0604020202020204" pitchFamily="34" charset="0"/>
              <a:buNone/>
            </a:pPr>
            <a:endParaRPr lang="en-US" sz="1600" b="1" dirty="0">
              <a:solidFill>
                <a:schemeClr val="tx2"/>
              </a:solidFill>
            </a:endParaRPr>
          </a:p>
          <a:p>
            <a:pPr marL="0" indent="0">
              <a:buFont typeface="Arial" panose="020B0604020202020204" pitchFamily="34" charset="0"/>
              <a:buNone/>
            </a:pPr>
            <a:endParaRPr lang="en-US" sz="1400" b="1" dirty="0">
              <a:solidFill>
                <a:schemeClr val="tx2"/>
              </a:solidFill>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descr="Screen Shot 2017-03-12 at 6.02.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2597" y="6075786"/>
            <a:ext cx="2264974" cy="577103"/>
          </a:xfrm>
          <a:prstGeom prst="rect">
            <a:avLst/>
          </a:prstGeom>
        </p:spPr>
      </p:pic>
      <p:pic>
        <p:nvPicPr>
          <p:cNvPr id="11" name="Picture 10" descr="GLOBElogo_color-arc(1).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2481" y="6065066"/>
            <a:ext cx="849640" cy="634813"/>
          </a:xfrm>
          <a:prstGeom prst="rect">
            <a:avLst/>
          </a:prstGeom>
        </p:spPr>
      </p:pic>
      <p:pic>
        <p:nvPicPr>
          <p:cNvPr id="17" name="Picture 16"/>
          <p:cNvPicPr>
            <a:picLocks noChangeAspect="1"/>
          </p:cNvPicPr>
          <p:nvPr/>
        </p:nvPicPr>
        <p:blipFill>
          <a:blip r:embed="rId5"/>
          <a:stretch>
            <a:fillRect/>
          </a:stretch>
        </p:blipFill>
        <p:spPr>
          <a:xfrm>
            <a:off x="2193983" y="6122776"/>
            <a:ext cx="1058022" cy="577103"/>
          </a:xfrm>
          <a:prstGeom prst="rect">
            <a:avLst/>
          </a:prstGeom>
        </p:spPr>
      </p:pic>
      <p:sp>
        <p:nvSpPr>
          <p:cNvPr id="14" name="TextBox 13">
            <a:extLst>
              <a:ext uri="{FF2B5EF4-FFF2-40B4-BE49-F238E27FC236}">
                <a16:creationId xmlns:a16="http://schemas.microsoft.com/office/drawing/2014/main" id="{2D8F9C6E-CEA9-E444-B240-833833C29063}"/>
              </a:ext>
            </a:extLst>
          </p:cNvPr>
          <p:cNvSpPr txBox="1"/>
          <p:nvPr/>
        </p:nvSpPr>
        <p:spPr>
          <a:xfrm>
            <a:off x="1989008" y="5308880"/>
            <a:ext cx="7031637" cy="523220"/>
          </a:xfrm>
          <a:prstGeom prst="rect">
            <a:avLst/>
          </a:prstGeom>
          <a:noFill/>
        </p:spPr>
        <p:txBody>
          <a:bodyPr wrap="square" rtlCol="0">
            <a:spAutoFit/>
          </a:bodyPr>
          <a:lstStyle/>
          <a:p>
            <a:r>
              <a:rPr lang="en-US" sz="1400" i="1" dirty="0"/>
              <a:t>This work is licensed under </a:t>
            </a:r>
            <a:r>
              <a:rPr lang="en-US" sz="1400" dirty="0">
                <a:hlinkClick r:id="rId6"/>
              </a:rPr>
              <a:t>https://creativecommons.org/licenses/by-nc-sa/4.0/</a:t>
            </a:r>
            <a:endParaRPr lang="en-US" sz="1400" dirty="0"/>
          </a:p>
          <a:p>
            <a:endParaRPr lang="en-US" sz="1400" dirty="0"/>
          </a:p>
        </p:txBody>
      </p:sp>
      <p:pic>
        <p:nvPicPr>
          <p:cNvPr id="15" name="Picture 14">
            <a:extLst>
              <a:ext uri="{FF2B5EF4-FFF2-40B4-BE49-F238E27FC236}">
                <a16:creationId xmlns:a16="http://schemas.microsoft.com/office/drawing/2014/main" id="{C5D0B300-F4BA-7745-B184-D10344FFA167}"/>
              </a:ext>
            </a:extLst>
          </p:cNvPr>
          <p:cNvPicPr>
            <a:picLocks noChangeAspect="1"/>
          </p:cNvPicPr>
          <p:nvPr/>
        </p:nvPicPr>
        <p:blipFill>
          <a:blip r:embed="rId7"/>
          <a:stretch>
            <a:fillRect/>
          </a:stretch>
        </p:blipFill>
        <p:spPr>
          <a:xfrm>
            <a:off x="612129" y="5243901"/>
            <a:ext cx="1376879" cy="469258"/>
          </a:xfrm>
          <a:prstGeom prst="rect">
            <a:avLst/>
          </a:prstGeom>
        </p:spPr>
      </p:pic>
      <p:sp>
        <p:nvSpPr>
          <p:cNvPr id="16" name="TextBox 15">
            <a:extLst>
              <a:ext uri="{FF2B5EF4-FFF2-40B4-BE49-F238E27FC236}">
                <a16:creationId xmlns:a16="http://schemas.microsoft.com/office/drawing/2014/main" id="{9DAF1EAB-664A-6441-8AEC-201E85A99A16}"/>
              </a:ext>
            </a:extLst>
          </p:cNvPr>
          <p:cNvSpPr txBox="1"/>
          <p:nvPr/>
        </p:nvSpPr>
        <p:spPr>
          <a:xfrm>
            <a:off x="491679" y="5764079"/>
            <a:ext cx="6690995" cy="307777"/>
          </a:xfrm>
          <a:prstGeom prst="rect">
            <a:avLst/>
          </a:prstGeom>
          <a:noFill/>
        </p:spPr>
        <p:txBody>
          <a:bodyPr wrap="square" rtlCol="0">
            <a:spAutoFit/>
          </a:bodyPr>
          <a:lstStyle/>
          <a:p>
            <a:r>
              <a:rPr lang="en-US" sz="1400" b="1" dirty="0">
                <a:solidFill>
                  <a:srgbClr val="FF0000"/>
                </a:solidFill>
              </a:rPr>
              <a:t>Educators: did you modify this file for your class? Put your name here!</a:t>
            </a:r>
          </a:p>
        </p:txBody>
      </p:sp>
    </p:spTree>
    <p:extLst>
      <p:ext uri="{BB962C8B-B14F-4D97-AF65-F5344CB8AC3E}">
        <p14:creationId xmlns:p14="http://schemas.microsoft.com/office/powerpoint/2010/main" val="341668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930" y="1275106"/>
            <a:ext cx="8461070" cy="1325563"/>
          </a:xfrm>
        </p:spPr>
        <p:txBody>
          <a:bodyPr>
            <a:noAutofit/>
          </a:bodyPr>
          <a:lstStyle/>
          <a:p>
            <a:r>
              <a:rPr lang="en-US" sz="2800" dirty="0">
                <a:latin typeface="+mn-lt"/>
              </a:rPr>
              <a:t>Our investigation focuses on  mosquito larvae- the larva is an immature developmental stage that lives in water, doesn’t bite and doesn’t pose a health hazard to humans!</a:t>
            </a:r>
          </a:p>
        </p:txBody>
      </p:sp>
      <p:sp>
        <p:nvSpPr>
          <p:cNvPr id="5" name="Slide Number Placeholder 4"/>
          <p:cNvSpPr>
            <a:spLocks noGrp="1"/>
          </p:cNvSpPr>
          <p:nvPr>
            <p:ph type="sldNum" sz="quarter" idx="12"/>
          </p:nvPr>
        </p:nvSpPr>
        <p:spPr/>
        <p:txBody>
          <a:bodyPr/>
          <a:lstStyle/>
          <a:p>
            <a:fld id="{18408D40-E840-B649-8C1F-148E738ADDFC}" type="slidenum">
              <a:rPr lang="en-US" smtClean="0"/>
              <a:t>4</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566" y="2918988"/>
            <a:ext cx="6110868" cy="3437363"/>
          </a:xfrm>
          <a:prstGeom prst="rect">
            <a:avLst/>
          </a:prstGeom>
        </p:spPr>
      </p:pic>
    </p:spTree>
    <p:extLst>
      <p:ext uri="{BB962C8B-B14F-4D97-AF65-F5344CB8AC3E}">
        <p14:creationId xmlns:p14="http://schemas.microsoft.com/office/powerpoint/2010/main" val="432975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8408D40-E840-B649-8C1F-148E738ADDFC}" type="slidenum">
              <a:rPr lang="en-US" smtClean="0"/>
              <a:t>5</a:t>
            </a:fld>
            <a:endParaRPr lang="en-US" dirty="0"/>
          </a:p>
        </p:txBody>
      </p:sp>
      <p:sp>
        <p:nvSpPr>
          <p:cNvPr id="9" name="Subtitle 4"/>
          <p:cNvSpPr txBox="1">
            <a:spLocks/>
          </p:cNvSpPr>
          <p:nvPr/>
        </p:nvSpPr>
        <p:spPr>
          <a:xfrm>
            <a:off x="405636" y="1036082"/>
            <a:ext cx="8440856" cy="442553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tx1"/>
                </a:solidFill>
              </a:rPr>
              <a:t>The goals of the MHM app are to </a:t>
            </a:r>
            <a:r>
              <a:rPr lang="en-US" sz="2800" b="1" dirty="0">
                <a:solidFill>
                  <a:srgbClr val="0070C0"/>
                </a:solidFill>
              </a:rPr>
              <a:t>SEE</a:t>
            </a:r>
            <a:r>
              <a:rPr lang="en-US" sz="2800" b="1" dirty="0">
                <a:solidFill>
                  <a:schemeClr val="tx1"/>
                </a:solidFill>
              </a:rPr>
              <a:t> increased mosquito awareness and decreased mosquito-borne disease risk through:</a:t>
            </a:r>
          </a:p>
          <a:p>
            <a:pPr marL="342900" indent="-342900">
              <a:buFont typeface="Arial" charset="0"/>
              <a:buChar char="•"/>
            </a:pPr>
            <a:r>
              <a:rPr lang="en-US" sz="3600" b="1" dirty="0">
                <a:solidFill>
                  <a:srgbClr val="0070C0"/>
                </a:solidFill>
              </a:rPr>
              <a:t>S</a:t>
            </a:r>
            <a:r>
              <a:rPr lang="en-US" sz="2800" b="1" dirty="0">
                <a:solidFill>
                  <a:schemeClr val="tx1"/>
                </a:solidFill>
              </a:rPr>
              <a:t>cientific data collection and analysis</a:t>
            </a:r>
            <a:r>
              <a:rPr lang="en-US" sz="2800" dirty="0">
                <a:solidFill>
                  <a:schemeClr val="tx1"/>
                </a:solidFill>
              </a:rPr>
              <a:t>: Identifying locations of mosquito taxa of interest to participants, communities, public health authorities</a:t>
            </a:r>
          </a:p>
          <a:p>
            <a:pPr marL="342900" indent="-342900">
              <a:buFont typeface="Arial" charset="0"/>
              <a:buChar char="•"/>
            </a:pPr>
            <a:r>
              <a:rPr lang="en-US" sz="3600" b="1" dirty="0">
                <a:solidFill>
                  <a:srgbClr val="0070C0"/>
                </a:solidFill>
              </a:rPr>
              <a:t>E</a:t>
            </a:r>
            <a:r>
              <a:rPr lang="en-US" sz="2800" b="1" dirty="0">
                <a:solidFill>
                  <a:schemeClr val="tx1"/>
                </a:solidFill>
              </a:rPr>
              <a:t>mpowerment</a:t>
            </a:r>
            <a:r>
              <a:rPr lang="en-US" sz="2800" dirty="0">
                <a:solidFill>
                  <a:schemeClr val="tx1"/>
                </a:solidFill>
              </a:rPr>
              <a:t>:  Actively reducing mosquito risk- by dumping containers and monitoring environment</a:t>
            </a:r>
          </a:p>
          <a:p>
            <a:pPr marL="342900" indent="-342900">
              <a:buFont typeface="Arial" charset="0"/>
              <a:buChar char="•"/>
            </a:pPr>
            <a:r>
              <a:rPr lang="en-US" sz="3600" b="1" dirty="0">
                <a:solidFill>
                  <a:srgbClr val="0070C0"/>
                </a:solidFill>
              </a:rPr>
              <a:t>E</a:t>
            </a:r>
            <a:r>
              <a:rPr lang="en-US" sz="2800" b="1" dirty="0">
                <a:solidFill>
                  <a:schemeClr val="tx1"/>
                </a:solidFill>
              </a:rPr>
              <a:t>ducation: </a:t>
            </a:r>
            <a:r>
              <a:rPr lang="en-US" sz="2800" dirty="0">
                <a:solidFill>
                  <a:schemeClr val="tx1"/>
                </a:solidFill>
              </a:rPr>
              <a:t>Learning opportunistic breeding habits used by mosquitoes in human built environments and about vector borne disease risk communities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spTree>
    <p:extLst>
      <p:ext uri="{BB962C8B-B14F-4D97-AF65-F5344CB8AC3E}">
        <p14:creationId xmlns:p14="http://schemas.microsoft.com/office/powerpoint/2010/main" val="1003146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8408D40-E840-B649-8C1F-148E738ADDFC}" type="slidenum">
              <a:rPr lang="en-US" smtClean="0"/>
              <a:t>6</a:t>
            </a:fld>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7" name="IMG_7810 2">
            <a:hlinkClick r:id="" action="ppaction://media"/>
            <a:extLst>
              <a:ext uri="{FF2B5EF4-FFF2-40B4-BE49-F238E27FC236}">
                <a16:creationId xmlns:a16="http://schemas.microsoft.com/office/drawing/2014/main" id="{751BC223-4726-DE4C-9172-25BE0EEE681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84819"/>
            <a:ext cx="9144000" cy="5143500"/>
          </a:xfrm>
          <a:prstGeom prst="rect">
            <a:avLst/>
          </a:prstGeom>
        </p:spPr>
      </p:pic>
    </p:spTree>
    <p:extLst>
      <p:ext uri="{BB962C8B-B14F-4D97-AF65-F5344CB8AC3E}">
        <p14:creationId xmlns:p14="http://schemas.microsoft.com/office/powerpoint/2010/main" val="111187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2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8408D40-E840-B649-8C1F-148E738ADDFC}" type="slidenum">
              <a:rPr lang="en-US" smtClean="0"/>
              <a:t>7</a:t>
            </a:fld>
            <a:endParaRPr lang="en-US" dirty="0"/>
          </a:p>
        </p:txBody>
      </p:sp>
      <p:sp>
        <p:nvSpPr>
          <p:cNvPr id="6" name="TextBox 5"/>
          <p:cNvSpPr txBox="1"/>
          <p:nvPr/>
        </p:nvSpPr>
        <p:spPr>
          <a:xfrm>
            <a:off x="393963" y="5653581"/>
            <a:ext cx="8471762" cy="461665"/>
          </a:xfrm>
          <a:prstGeom prst="rect">
            <a:avLst/>
          </a:prstGeom>
          <a:noFill/>
        </p:spPr>
        <p:txBody>
          <a:bodyPr wrap="square" rtlCol="0">
            <a:spAutoFit/>
          </a:bodyPr>
          <a:lstStyle/>
          <a:p>
            <a:r>
              <a:rPr lang="en-US" sz="2400" b="1" dirty="0">
                <a:solidFill>
                  <a:schemeClr val="tx2"/>
                </a:solidFill>
              </a:rPr>
              <a:t>  </a:t>
            </a:r>
            <a:r>
              <a:rPr lang="en-US" b="1" dirty="0">
                <a:solidFill>
                  <a:schemeClr val="tx2"/>
                </a:solidFill>
              </a:rPr>
              <a:t>Locate/Describe             Sample/Count            Photograph/Identify          Decommission</a:t>
            </a:r>
          </a:p>
        </p:txBody>
      </p:sp>
      <p:cxnSp>
        <p:nvCxnSpPr>
          <p:cNvPr id="11" name="Straight Arrow Connector 10"/>
          <p:cNvCxnSpPr/>
          <p:nvPr/>
        </p:nvCxnSpPr>
        <p:spPr>
          <a:xfrm>
            <a:off x="4279952" y="5947356"/>
            <a:ext cx="438150" cy="0"/>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6853183" y="5947356"/>
            <a:ext cx="438150" cy="0"/>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cxnSpLocks/>
          </p:cNvCxnSpPr>
          <p:nvPr/>
        </p:nvCxnSpPr>
        <p:spPr>
          <a:xfrm>
            <a:off x="2190821" y="5947356"/>
            <a:ext cx="607943" cy="0"/>
          </a:xfrm>
          <a:prstGeom prst="straightConnector1">
            <a:avLst/>
          </a:prstGeom>
          <a:ln w="57150">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060502" y="5967177"/>
            <a:ext cx="7315200" cy="584775"/>
          </a:xfrm>
          <a:prstGeom prst="rect">
            <a:avLst/>
          </a:prstGeom>
          <a:noFill/>
        </p:spPr>
        <p:txBody>
          <a:bodyPr wrap="square" rtlCol="0">
            <a:spAutoFit/>
          </a:bodyPr>
          <a:lstStyle/>
          <a:p>
            <a:r>
              <a:rPr lang="en-US" sz="3200" b="1" dirty="0">
                <a:solidFill>
                  <a:schemeClr val="tx2"/>
                </a:solidFill>
              </a:rPr>
              <a:t>  1                     2                     3                   4 </a:t>
            </a:r>
          </a:p>
        </p:txBody>
      </p:sp>
      <p:sp>
        <p:nvSpPr>
          <p:cNvPr id="2" name="TextBox 1"/>
          <p:cNvSpPr txBox="1"/>
          <p:nvPr/>
        </p:nvSpPr>
        <p:spPr>
          <a:xfrm>
            <a:off x="393963" y="1038150"/>
            <a:ext cx="8049945" cy="954107"/>
          </a:xfrm>
          <a:prstGeom prst="rect">
            <a:avLst/>
          </a:prstGeom>
          <a:noFill/>
        </p:spPr>
        <p:txBody>
          <a:bodyPr wrap="square" rtlCol="0">
            <a:spAutoFit/>
          </a:bodyPr>
          <a:lstStyle/>
          <a:p>
            <a:r>
              <a:rPr lang="en-US" sz="2800" dirty="0"/>
              <a:t>The Mosquito Habitat Mapper supports you through </a:t>
            </a:r>
            <a:r>
              <a:rPr lang="en-US" sz="2800" b="1" dirty="0"/>
              <a:t>4 data collection steps:</a:t>
            </a: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6386" y="2031383"/>
            <a:ext cx="1764149" cy="3623374"/>
          </a:xfrm>
          <a:prstGeom prst="rect">
            <a:avLst/>
          </a:prstGeom>
          <a:ln>
            <a:solidFill>
              <a:schemeClr val="accent1"/>
            </a:solidFill>
          </a:ln>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283" y="2047136"/>
            <a:ext cx="1934510" cy="3623374"/>
          </a:xfrm>
          <a:prstGeom prst="rect">
            <a:avLst/>
          </a:prstGeom>
          <a:ln>
            <a:solidFill>
              <a:schemeClr val="accent1"/>
            </a:solidFill>
          </a:ln>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5442" y="2047137"/>
            <a:ext cx="1870295" cy="3623373"/>
          </a:xfrm>
          <a:prstGeom prst="rect">
            <a:avLst/>
          </a:prstGeom>
          <a:ln>
            <a:solidFill>
              <a:schemeClr val="accent1"/>
            </a:solidFill>
          </a:ln>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6798" y="2047137"/>
            <a:ext cx="1833430" cy="3623374"/>
          </a:xfrm>
          <a:prstGeom prst="rect">
            <a:avLst/>
          </a:prstGeom>
          <a:ln>
            <a:solidFill>
              <a:schemeClr val="accent1"/>
            </a:solidFill>
          </a:ln>
        </p:spPr>
      </p:pic>
    </p:spTree>
    <p:extLst>
      <p:ext uri="{BB962C8B-B14F-4D97-AF65-F5344CB8AC3E}">
        <p14:creationId xmlns:p14="http://schemas.microsoft.com/office/powerpoint/2010/main" val="52333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767" y="802717"/>
            <a:ext cx="7886700" cy="1325563"/>
          </a:xfrm>
        </p:spPr>
        <p:txBody>
          <a:bodyPr>
            <a:normAutofit/>
          </a:bodyPr>
          <a:lstStyle/>
          <a:p>
            <a:r>
              <a:rPr lang="en-US" b="1" dirty="0">
                <a:latin typeface="+mn-lt"/>
              </a:rPr>
              <a:t>Equipment Needed for habitat mapping </a:t>
            </a:r>
            <a:r>
              <a:rPr lang="en-US" b="1">
                <a:latin typeface="+mn-lt"/>
              </a:rPr>
              <a:t>and sampling:</a:t>
            </a:r>
            <a:endParaRPr lang="en-US" b="1" dirty="0">
              <a:latin typeface="+mn-lt"/>
            </a:endParaRPr>
          </a:p>
        </p:txBody>
      </p:sp>
      <p:sp>
        <p:nvSpPr>
          <p:cNvPr id="5" name="Slide Number Placeholder 4"/>
          <p:cNvSpPr>
            <a:spLocks noGrp="1"/>
          </p:cNvSpPr>
          <p:nvPr>
            <p:ph type="sldNum" sz="quarter" idx="12"/>
          </p:nvPr>
        </p:nvSpPr>
        <p:spPr/>
        <p:txBody>
          <a:bodyPr/>
          <a:lstStyle/>
          <a:p>
            <a:fld id="{18408D40-E840-B649-8C1F-148E738ADDFC}" type="slidenum">
              <a:rPr lang="en-US" smtClean="0"/>
              <a:t>8</a:t>
            </a:fld>
            <a:endParaRPr lang="en-US" dirty="0"/>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668"/>
            <a:ext cx="9144000" cy="981456"/>
          </a:xfrm>
          <a:prstGeom prst="rect">
            <a:avLst/>
          </a:prstGeom>
        </p:spPr>
      </p:pic>
      <p:pic>
        <p:nvPicPr>
          <p:cNvPr id="9" name="Picture 8">
            <a:extLst>
              <a:ext uri="{FF2B5EF4-FFF2-40B4-BE49-F238E27FC236}">
                <a16:creationId xmlns:a16="http://schemas.microsoft.com/office/drawing/2014/main" id="{76406638-0EFF-EA48-B7E5-3A3F16855C96}"/>
              </a:ext>
            </a:extLst>
          </p:cNvPr>
          <p:cNvPicPr>
            <a:picLocks noChangeAspect="1"/>
          </p:cNvPicPr>
          <p:nvPr/>
        </p:nvPicPr>
        <p:blipFill>
          <a:blip r:embed="rId3"/>
          <a:stretch>
            <a:fillRect/>
          </a:stretch>
        </p:blipFill>
        <p:spPr>
          <a:xfrm>
            <a:off x="2852492" y="1867291"/>
            <a:ext cx="3439016" cy="4585355"/>
          </a:xfrm>
          <a:prstGeom prst="rect">
            <a:avLst/>
          </a:prstGeom>
        </p:spPr>
      </p:pic>
    </p:spTree>
    <p:extLst>
      <p:ext uri="{BB962C8B-B14F-4D97-AF65-F5344CB8AC3E}">
        <p14:creationId xmlns:p14="http://schemas.microsoft.com/office/powerpoint/2010/main" val="37465436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17702</TotalTime>
  <Words>2032</Words>
  <Application>Microsoft Macintosh PowerPoint</Application>
  <PresentationFormat>On-screen Show (4:3)</PresentationFormat>
  <Paragraphs>278</Paragraphs>
  <Slides>40</Slides>
  <Notes>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ＭＳ 明朝</vt:lpstr>
      <vt:lpstr>Arial</vt:lpstr>
      <vt:lpstr>Calibri</vt:lpstr>
      <vt:lpstr>Calibri Light</vt:lpstr>
      <vt:lpstr>Franklin Gothic Demi</vt:lpstr>
      <vt:lpstr>Times New Roman</vt:lpstr>
      <vt:lpstr>Zapf Dingbats</vt:lpstr>
      <vt:lpstr>Office Theme</vt:lpstr>
      <vt:lpstr> Tutorial Mosquito Habitat Mapper</vt:lpstr>
      <vt:lpstr>PowerPoint Presentation</vt:lpstr>
      <vt:lpstr>PowerPoint Presentation</vt:lpstr>
      <vt:lpstr>Overview</vt:lpstr>
      <vt:lpstr>Our investigation focuses on  mosquito larvae- the larva is an immature developmental stage that lives in water, doesn’t bite and doesn’t pose a health hazard to humans!</vt:lpstr>
      <vt:lpstr>PowerPoint Presentation</vt:lpstr>
      <vt:lpstr>PowerPoint Presentation</vt:lpstr>
      <vt:lpstr>PowerPoint Presentation</vt:lpstr>
      <vt:lpstr>Equipment Needed for habitat mapping and sampling:</vt:lpstr>
      <vt:lpstr>Equipment Needed for habitat mapping and sampling:</vt:lpstr>
      <vt:lpstr>Equipment needed for Identification</vt:lpstr>
      <vt:lpstr>Citizen Scientist Safety Note: most mosquitoes do not transmit pathogens to humans or cause disease. Mosquito larvae are safe and do not transmit disease.  </vt:lpstr>
      <vt:lpstr>Data Collection using the GO  Mosquito Habitat Mapper</vt:lpstr>
      <vt:lpstr> Step 1. Locate Breeding Sites</vt:lpstr>
      <vt:lpstr>Locate sources- is your site natural or artificial (human built environment)? Here are examples of natural habitats:</vt:lpstr>
      <vt:lpstr>Locate sources- examples in built environments</vt:lpstr>
      <vt:lpstr>Locate sources- examples in built environments</vt:lpstr>
      <vt:lpstr> Step 2: Sample and Count</vt:lpstr>
      <vt:lpstr>Sampling Method: Bulb Syringe </vt:lpstr>
      <vt:lpstr> Step 2: What do mosquito larvae look like?</vt:lpstr>
      <vt:lpstr> Tips on Handling Samples</vt:lpstr>
      <vt:lpstr>Step 2: Sample and Count</vt:lpstr>
      <vt:lpstr>Step 3. Photograph and Identify-1</vt:lpstr>
      <vt:lpstr>Photograph and Identify-2</vt:lpstr>
      <vt:lpstr>Photograph and Identify-3</vt:lpstr>
      <vt:lpstr>Photograph and Identify-4</vt:lpstr>
      <vt:lpstr>Photograph and Identify-5</vt:lpstr>
      <vt:lpstr>Photograph and Identify-7</vt:lpstr>
      <vt:lpstr>Photograph and Identify-6</vt:lpstr>
      <vt:lpstr>Photograph and Identify-8</vt:lpstr>
      <vt:lpstr>Photograph and Identify-9</vt:lpstr>
      <vt:lpstr>PowerPoint Presentation</vt:lpstr>
      <vt:lpstr>PowerPoint Presentation</vt:lpstr>
      <vt:lpstr>Photograph and Identify-9</vt:lpstr>
      <vt:lpstr> Step 4: Eliminate the breeding site</vt:lpstr>
      <vt:lpstr>FAQ: Why are these larvae are different sizes?</vt:lpstr>
      <vt:lpstr>PowerPoint Presentation</vt:lpstr>
      <vt:lpstr>PowerPoint Presentation</vt:lpstr>
      <vt:lpstr>PowerPoint Presentation</vt:lpstr>
      <vt:lpstr>Acknowledgements</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rusty low</dc:creator>
  <cp:lastModifiedBy>Microsoft Office User</cp:lastModifiedBy>
  <cp:revision>309</cp:revision>
  <cp:lastPrinted>2018-02-26T21:55:41Z</cp:lastPrinted>
  <dcterms:created xsi:type="dcterms:W3CDTF">2016-04-06T19:04:51Z</dcterms:created>
  <dcterms:modified xsi:type="dcterms:W3CDTF">2018-04-19T17:35:04Z</dcterms:modified>
</cp:coreProperties>
</file>