
<file path=[Content_Types].xml><?xml version="1.0" encoding="utf-8"?>
<Types xmlns="http://schemas.openxmlformats.org/package/2006/content-types">
  <Default Extension="xml" ContentType="application/xml"/>
  <Default Extension="jpg" ContentType="image/jpeg"/>
  <Default Extension="jpeg" ContentType="image/jpeg"/>
  <Default Extension="rels" ContentType="application/vnd.openxmlformats-package.relationships+xml"/>
  <Default Extension="tif" ContentType="image/tif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257" r:id="rId2"/>
    <p:sldId id="259" r:id="rId3"/>
    <p:sldId id="258" r:id="rId4"/>
    <p:sldId id="260" r:id="rId5"/>
    <p:sldId id="274" r:id="rId6"/>
    <p:sldId id="264" r:id="rId7"/>
    <p:sldId id="265" r:id="rId8"/>
    <p:sldId id="266" r:id="rId9"/>
    <p:sldId id="267" r:id="rId10"/>
    <p:sldId id="268" r:id="rId11"/>
    <p:sldId id="269" r:id="rId12"/>
    <p:sldId id="270" r:id="rId13"/>
    <p:sldId id="271" r:id="rId14"/>
    <p:sldId id="272" r:id="rId15"/>
    <p:sldId id="273" r:id="rId16"/>
    <p:sldId id="263" r:id="rId17"/>
    <p:sldId id="275" r:id="rId18"/>
    <p:sldId id="276" r:id="rId19"/>
    <p:sldId id="277" r:id="rId20"/>
    <p:sldId id="278" r:id="rId21"/>
    <p:sldId id="315" r:id="rId22"/>
    <p:sldId id="279" r:id="rId23"/>
    <p:sldId id="280" r:id="rId24"/>
    <p:sldId id="286" r:id="rId25"/>
    <p:sldId id="281" r:id="rId26"/>
    <p:sldId id="282" r:id="rId27"/>
    <p:sldId id="283" r:id="rId28"/>
    <p:sldId id="284" r:id="rId29"/>
    <p:sldId id="285"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5" r:id="rId48"/>
    <p:sldId id="304" r:id="rId49"/>
    <p:sldId id="306" r:id="rId50"/>
    <p:sldId id="307" r:id="rId51"/>
    <p:sldId id="308" r:id="rId52"/>
    <p:sldId id="309" r:id="rId53"/>
    <p:sldId id="310" r:id="rId54"/>
    <p:sldId id="311" r:id="rId55"/>
    <p:sldId id="312" r:id="rId56"/>
    <p:sldId id="313" r:id="rId57"/>
    <p:sldId id="314" r:id="rId58"/>
    <p:sldId id="261" r:id="rId59"/>
    <p:sldId id="262"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8" d="100"/>
          <a:sy n="88" d="100"/>
        </p:scale>
        <p:origin x="-1488"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157EEC-39EC-9140-9312-FA89FA0B60DD}" type="datetimeFigureOut">
              <a:rPr lang="en-US" smtClean="0"/>
              <a:t>3/18/15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82A388-597E-7C48-9AD6-A277D9563057}" type="slidenum">
              <a:rPr lang="en-US" smtClean="0"/>
              <a:t>‹#›</a:t>
            </a:fld>
            <a:endParaRPr lang="en-US"/>
          </a:p>
        </p:txBody>
      </p:sp>
    </p:spTree>
    <p:extLst>
      <p:ext uri="{BB962C8B-B14F-4D97-AF65-F5344CB8AC3E}">
        <p14:creationId xmlns:p14="http://schemas.microsoft.com/office/powerpoint/2010/main" val="5536018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the first webinar in the 2015</a:t>
            </a:r>
            <a:r>
              <a:rPr lang="en-US" baseline="0" dirty="0" smtClean="0"/>
              <a:t> GISN Webinar Series! Today’s GISN webinar is called “The Nuts and Bolts of using GLOBE to do outreach and education.” In this webinar, we will focus on the logistics of the GISN on </a:t>
            </a:r>
            <a:r>
              <a:rPr lang="en-US" baseline="0" dirty="0" err="1" smtClean="0"/>
              <a:t>globe.gov</a:t>
            </a:r>
            <a:r>
              <a:rPr lang="en-US" baseline="0" dirty="0" smtClean="0"/>
              <a:t>, as well as share some of the tools and capabilities that you have as a GISN member.</a:t>
            </a:r>
            <a:endParaRPr lang="en-US" dirty="0"/>
          </a:p>
        </p:txBody>
      </p:sp>
      <p:sp>
        <p:nvSpPr>
          <p:cNvPr id="4" name="Slide Number Placeholder 3"/>
          <p:cNvSpPr>
            <a:spLocks noGrp="1"/>
          </p:cNvSpPr>
          <p:nvPr>
            <p:ph type="sldNum" sz="quarter" idx="10"/>
          </p:nvPr>
        </p:nvSpPr>
        <p:spPr/>
        <p:txBody>
          <a:bodyPr/>
          <a:lstStyle/>
          <a:p>
            <a:fld id="{48AFA014-FBB2-B744-8EEA-7CC654137542}" type="slidenum">
              <a:rPr lang="en-US" smtClean="0"/>
              <a:t>3</a:t>
            </a:fld>
            <a:endParaRPr lang="en-US"/>
          </a:p>
        </p:txBody>
      </p:sp>
    </p:spTree>
    <p:extLst>
      <p:ext uri="{BB962C8B-B14F-4D97-AF65-F5344CB8AC3E}">
        <p14:creationId xmlns:p14="http://schemas.microsoft.com/office/powerpoint/2010/main" val="179198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82A388-597E-7C48-9AD6-A277D9563057}" type="slidenum">
              <a:rPr lang="en-US" smtClean="0"/>
              <a:t>19</a:t>
            </a:fld>
            <a:endParaRPr lang="en-US"/>
          </a:p>
        </p:txBody>
      </p:sp>
    </p:spTree>
    <p:extLst>
      <p:ext uri="{BB962C8B-B14F-4D97-AF65-F5344CB8AC3E}">
        <p14:creationId xmlns:p14="http://schemas.microsoft.com/office/powerpoint/2010/main" val="3668730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82A388-597E-7C48-9AD6-A277D9563057}" type="slidenum">
              <a:rPr lang="en-US" smtClean="0"/>
              <a:t>20</a:t>
            </a:fld>
            <a:endParaRPr lang="en-US"/>
          </a:p>
        </p:txBody>
      </p:sp>
    </p:spTree>
    <p:extLst>
      <p:ext uri="{BB962C8B-B14F-4D97-AF65-F5344CB8AC3E}">
        <p14:creationId xmlns:p14="http://schemas.microsoft.com/office/powerpoint/2010/main" val="3668730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82A388-597E-7C48-9AD6-A277D9563057}" type="slidenum">
              <a:rPr lang="en-US" smtClean="0"/>
              <a:t>21</a:t>
            </a:fld>
            <a:endParaRPr lang="en-US"/>
          </a:p>
        </p:txBody>
      </p:sp>
    </p:spTree>
    <p:extLst>
      <p:ext uri="{BB962C8B-B14F-4D97-AF65-F5344CB8AC3E}">
        <p14:creationId xmlns:p14="http://schemas.microsoft.com/office/powerpoint/2010/main" val="3668730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by finding out what</a:t>
            </a:r>
            <a:r>
              <a:rPr lang="en-US" baseline="0" dirty="0" smtClean="0"/>
              <a:t> the group knows, encourage girls to make predictions, invite discussion throughout your visit</a:t>
            </a:r>
            <a:endParaRPr lang="en-US" dirty="0"/>
          </a:p>
        </p:txBody>
      </p:sp>
      <p:sp>
        <p:nvSpPr>
          <p:cNvPr id="4" name="Slide Number Placeholder 3"/>
          <p:cNvSpPr>
            <a:spLocks noGrp="1"/>
          </p:cNvSpPr>
          <p:nvPr>
            <p:ph type="sldNum" sz="quarter" idx="10"/>
          </p:nvPr>
        </p:nvSpPr>
        <p:spPr/>
        <p:txBody>
          <a:bodyPr/>
          <a:lstStyle/>
          <a:p>
            <a:fld id="{4982A388-597E-7C48-9AD6-A277D9563057}" type="slidenum">
              <a:rPr lang="en-US" smtClean="0"/>
              <a:t>31</a:t>
            </a:fld>
            <a:endParaRPr lang="en-US"/>
          </a:p>
        </p:txBody>
      </p:sp>
    </p:spTree>
    <p:extLst>
      <p:ext uri="{BB962C8B-B14F-4D97-AF65-F5344CB8AC3E}">
        <p14:creationId xmlns:p14="http://schemas.microsoft.com/office/powerpoint/2010/main" val="1694269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Keeping</a:t>
            </a:r>
            <a:r>
              <a:rPr lang="en-US" baseline="0" dirty="0" smtClean="0"/>
              <a:t> a positive attitude about failure – emphasize that in real life, setbacks are opportunities for learning</a:t>
            </a:r>
            <a:endParaRPr lang="en-US" dirty="0"/>
          </a:p>
        </p:txBody>
      </p:sp>
      <p:sp>
        <p:nvSpPr>
          <p:cNvPr id="4" name="Slide Number Placeholder 3"/>
          <p:cNvSpPr>
            <a:spLocks noGrp="1"/>
          </p:cNvSpPr>
          <p:nvPr>
            <p:ph type="sldNum" sz="quarter" idx="10"/>
          </p:nvPr>
        </p:nvSpPr>
        <p:spPr/>
        <p:txBody>
          <a:bodyPr/>
          <a:lstStyle/>
          <a:p>
            <a:fld id="{4982A388-597E-7C48-9AD6-A277D9563057}" type="slidenum">
              <a:rPr lang="en-US" smtClean="0"/>
              <a:t>32</a:t>
            </a:fld>
            <a:endParaRPr lang="en-US"/>
          </a:p>
        </p:txBody>
      </p:sp>
    </p:spTree>
    <p:extLst>
      <p:ext uri="{BB962C8B-B14F-4D97-AF65-F5344CB8AC3E}">
        <p14:creationId xmlns:p14="http://schemas.microsoft.com/office/powerpoint/2010/main" val="1694269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Keeping</a:t>
            </a:r>
            <a:r>
              <a:rPr lang="en-US" baseline="0" dirty="0" smtClean="0"/>
              <a:t> a positive attitude about failure – emphasize that in real life, setbacks are opportunities </a:t>
            </a:r>
            <a:r>
              <a:rPr lang="en-US" baseline="0" smtClean="0"/>
              <a:t>for learning</a:t>
            </a:r>
            <a:endParaRPr lang="en-US" dirty="0"/>
          </a:p>
        </p:txBody>
      </p:sp>
      <p:sp>
        <p:nvSpPr>
          <p:cNvPr id="4" name="Slide Number Placeholder 3"/>
          <p:cNvSpPr>
            <a:spLocks noGrp="1"/>
          </p:cNvSpPr>
          <p:nvPr>
            <p:ph type="sldNum" sz="quarter" idx="10"/>
          </p:nvPr>
        </p:nvSpPr>
        <p:spPr/>
        <p:txBody>
          <a:bodyPr/>
          <a:lstStyle/>
          <a:p>
            <a:fld id="{4982A388-597E-7C48-9AD6-A277D9563057}" type="slidenum">
              <a:rPr lang="en-US" smtClean="0"/>
              <a:t>33</a:t>
            </a:fld>
            <a:endParaRPr lang="en-US"/>
          </a:p>
        </p:txBody>
      </p:sp>
    </p:spTree>
    <p:extLst>
      <p:ext uri="{BB962C8B-B14F-4D97-AF65-F5344CB8AC3E}">
        <p14:creationId xmlns:p14="http://schemas.microsoft.com/office/powerpoint/2010/main" val="1694269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Keeping</a:t>
            </a:r>
            <a:r>
              <a:rPr lang="en-US" baseline="0" dirty="0" smtClean="0"/>
              <a:t> a positive attitude about failure – emphasize that in real life, setbacks are opportunities for learning</a:t>
            </a:r>
            <a:endParaRPr lang="en-US" dirty="0"/>
          </a:p>
        </p:txBody>
      </p:sp>
      <p:sp>
        <p:nvSpPr>
          <p:cNvPr id="4" name="Slide Number Placeholder 3"/>
          <p:cNvSpPr>
            <a:spLocks noGrp="1"/>
          </p:cNvSpPr>
          <p:nvPr>
            <p:ph type="sldNum" sz="quarter" idx="10"/>
          </p:nvPr>
        </p:nvSpPr>
        <p:spPr/>
        <p:txBody>
          <a:bodyPr/>
          <a:lstStyle/>
          <a:p>
            <a:fld id="{4982A388-597E-7C48-9AD6-A277D9563057}" type="slidenum">
              <a:rPr lang="en-US" smtClean="0"/>
              <a:t>34</a:t>
            </a:fld>
            <a:endParaRPr lang="en-US"/>
          </a:p>
        </p:txBody>
      </p:sp>
    </p:spTree>
    <p:extLst>
      <p:ext uri="{BB962C8B-B14F-4D97-AF65-F5344CB8AC3E}">
        <p14:creationId xmlns:p14="http://schemas.microsoft.com/office/powerpoint/2010/main" val="1694269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Keeping</a:t>
            </a:r>
            <a:r>
              <a:rPr lang="en-US" baseline="0" dirty="0" smtClean="0"/>
              <a:t> a positive attitude about failure – emphasize that in real life, setbacks are opportunities for learning</a:t>
            </a:r>
            <a:endParaRPr lang="en-US" dirty="0"/>
          </a:p>
        </p:txBody>
      </p:sp>
      <p:sp>
        <p:nvSpPr>
          <p:cNvPr id="4" name="Slide Number Placeholder 3"/>
          <p:cNvSpPr>
            <a:spLocks noGrp="1"/>
          </p:cNvSpPr>
          <p:nvPr>
            <p:ph type="sldNum" sz="quarter" idx="10"/>
          </p:nvPr>
        </p:nvSpPr>
        <p:spPr/>
        <p:txBody>
          <a:bodyPr/>
          <a:lstStyle/>
          <a:p>
            <a:fld id="{4982A388-597E-7C48-9AD6-A277D9563057}" type="slidenum">
              <a:rPr lang="en-US" smtClean="0"/>
              <a:t>35</a:t>
            </a:fld>
            <a:endParaRPr lang="en-US"/>
          </a:p>
        </p:txBody>
      </p:sp>
    </p:spTree>
    <p:extLst>
      <p:ext uri="{BB962C8B-B14F-4D97-AF65-F5344CB8AC3E}">
        <p14:creationId xmlns:p14="http://schemas.microsoft.com/office/powerpoint/2010/main" val="1694269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Keeping</a:t>
            </a:r>
            <a:r>
              <a:rPr lang="en-US" baseline="0" dirty="0" smtClean="0"/>
              <a:t> a positive attitude about failure – emphasize that in real life, setbacks are opportunities for learning</a:t>
            </a:r>
            <a:endParaRPr lang="en-US" dirty="0"/>
          </a:p>
        </p:txBody>
      </p:sp>
      <p:sp>
        <p:nvSpPr>
          <p:cNvPr id="4" name="Slide Number Placeholder 3"/>
          <p:cNvSpPr>
            <a:spLocks noGrp="1"/>
          </p:cNvSpPr>
          <p:nvPr>
            <p:ph type="sldNum" sz="quarter" idx="10"/>
          </p:nvPr>
        </p:nvSpPr>
        <p:spPr/>
        <p:txBody>
          <a:bodyPr/>
          <a:lstStyle/>
          <a:p>
            <a:fld id="{4982A388-597E-7C48-9AD6-A277D9563057}" type="slidenum">
              <a:rPr lang="en-US" smtClean="0"/>
              <a:t>36</a:t>
            </a:fld>
            <a:endParaRPr lang="en-US"/>
          </a:p>
        </p:txBody>
      </p:sp>
    </p:spTree>
    <p:extLst>
      <p:ext uri="{BB962C8B-B14F-4D97-AF65-F5344CB8AC3E}">
        <p14:creationId xmlns:p14="http://schemas.microsoft.com/office/powerpoint/2010/main" val="1694269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Keeping</a:t>
            </a:r>
            <a:r>
              <a:rPr lang="en-US" baseline="0" dirty="0" smtClean="0"/>
              <a:t> a positive attitude about failure – emphasize that in real life, setbacks are opportunities for learning</a:t>
            </a:r>
            <a:endParaRPr lang="en-US" dirty="0"/>
          </a:p>
        </p:txBody>
      </p:sp>
      <p:sp>
        <p:nvSpPr>
          <p:cNvPr id="4" name="Slide Number Placeholder 3"/>
          <p:cNvSpPr>
            <a:spLocks noGrp="1"/>
          </p:cNvSpPr>
          <p:nvPr>
            <p:ph type="sldNum" sz="quarter" idx="10"/>
          </p:nvPr>
        </p:nvSpPr>
        <p:spPr/>
        <p:txBody>
          <a:bodyPr/>
          <a:lstStyle/>
          <a:p>
            <a:fld id="{4982A388-597E-7C48-9AD6-A277D9563057}" type="slidenum">
              <a:rPr lang="en-US" smtClean="0"/>
              <a:t>37</a:t>
            </a:fld>
            <a:endParaRPr lang="en-US"/>
          </a:p>
        </p:txBody>
      </p:sp>
    </p:spTree>
    <p:extLst>
      <p:ext uri="{BB962C8B-B14F-4D97-AF65-F5344CB8AC3E}">
        <p14:creationId xmlns:p14="http://schemas.microsoft.com/office/powerpoint/2010/main" val="1694269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AFA014-FBB2-B744-8EEA-7CC654137542}" type="slidenum">
              <a:rPr lang="en-US" smtClean="0"/>
              <a:t>4</a:t>
            </a:fld>
            <a:endParaRPr lang="en-US"/>
          </a:p>
        </p:txBody>
      </p:sp>
    </p:spTree>
    <p:extLst>
      <p:ext uri="{BB962C8B-B14F-4D97-AF65-F5344CB8AC3E}">
        <p14:creationId xmlns:p14="http://schemas.microsoft.com/office/powerpoint/2010/main" val="16489047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Keeping</a:t>
            </a:r>
            <a:r>
              <a:rPr lang="en-US" baseline="0" dirty="0" smtClean="0"/>
              <a:t> a positive attitude about failure – emphasize that in real life, setbacks are opportunities for learning</a:t>
            </a:r>
            <a:endParaRPr lang="en-US" dirty="0"/>
          </a:p>
        </p:txBody>
      </p:sp>
      <p:sp>
        <p:nvSpPr>
          <p:cNvPr id="4" name="Slide Number Placeholder 3"/>
          <p:cNvSpPr>
            <a:spLocks noGrp="1"/>
          </p:cNvSpPr>
          <p:nvPr>
            <p:ph type="sldNum" sz="quarter" idx="10"/>
          </p:nvPr>
        </p:nvSpPr>
        <p:spPr/>
        <p:txBody>
          <a:bodyPr/>
          <a:lstStyle/>
          <a:p>
            <a:fld id="{4982A388-597E-7C48-9AD6-A277D9563057}" type="slidenum">
              <a:rPr lang="en-US" smtClean="0"/>
              <a:t>38</a:t>
            </a:fld>
            <a:endParaRPr lang="en-US"/>
          </a:p>
        </p:txBody>
      </p:sp>
    </p:spTree>
    <p:extLst>
      <p:ext uri="{BB962C8B-B14F-4D97-AF65-F5344CB8AC3E}">
        <p14:creationId xmlns:p14="http://schemas.microsoft.com/office/powerpoint/2010/main" val="1694269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Keeping</a:t>
            </a:r>
            <a:r>
              <a:rPr lang="en-US" baseline="0" dirty="0" smtClean="0"/>
              <a:t> a positive attitude about failure – emphasize that in real life, setbacks are opportunities for learning</a:t>
            </a:r>
            <a:endParaRPr lang="en-US" dirty="0"/>
          </a:p>
        </p:txBody>
      </p:sp>
      <p:sp>
        <p:nvSpPr>
          <p:cNvPr id="4" name="Slide Number Placeholder 3"/>
          <p:cNvSpPr>
            <a:spLocks noGrp="1"/>
          </p:cNvSpPr>
          <p:nvPr>
            <p:ph type="sldNum" sz="quarter" idx="10"/>
          </p:nvPr>
        </p:nvSpPr>
        <p:spPr/>
        <p:txBody>
          <a:bodyPr/>
          <a:lstStyle/>
          <a:p>
            <a:fld id="{4982A388-597E-7C48-9AD6-A277D9563057}" type="slidenum">
              <a:rPr lang="en-US" smtClean="0"/>
              <a:t>39</a:t>
            </a:fld>
            <a:endParaRPr lang="en-US"/>
          </a:p>
        </p:txBody>
      </p:sp>
    </p:spTree>
    <p:extLst>
      <p:ext uri="{BB962C8B-B14F-4D97-AF65-F5344CB8AC3E}">
        <p14:creationId xmlns:p14="http://schemas.microsoft.com/office/powerpoint/2010/main" val="1694269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82A388-597E-7C48-9AD6-A277D9563057}" type="slidenum">
              <a:rPr lang="en-US" smtClean="0"/>
              <a:t>40</a:t>
            </a:fld>
            <a:endParaRPr lang="en-US"/>
          </a:p>
        </p:txBody>
      </p:sp>
    </p:spTree>
    <p:extLst>
      <p:ext uri="{BB962C8B-B14F-4D97-AF65-F5344CB8AC3E}">
        <p14:creationId xmlns:p14="http://schemas.microsoft.com/office/powerpoint/2010/main" val="1694269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82A388-597E-7C48-9AD6-A277D9563057}" type="slidenum">
              <a:rPr lang="en-US" smtClean="0"/>
              <a:t>41</a:t>
            </a:fld>
            <a:endParaRPr lang="en-US"/>
          </a:p>
        </p:txBody>
      </p:sp>
    </p:spTree>
    <p:extLst>
      <p:ext uri="{BB962C8B-B14F-4D97-AF65-F5344CB8AC3E}">
        <p14:creationId xmlns:p14="http://schemas.microsoft.com/office/powerpoint/2010/main" val="16942691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82A388-597E-7C48-9AD6-A277D9563057}" type="slidenum">
              <a:rPr lang="en-US" smtClean="0"/>
              <a:t>42</a:t>
            </a:fld>
            <a:endParaRPr lang="en-US"/>
          </a:p>
        </p:txBody>
      </p:sp>
    </p:spTree>
    <p:extLst>
      <p:ext uri="{BB962C8B-B14F-4D97-AF65-F5344CB8AC3E}">
        <p14:creationId xmlns:p14="http://schemas.microsoft.com/office/powerpoint/2010/main" val="16942691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82A388-597E-7C48-9AD6-A277D9563057}" type="slidenum">
              <a:rPr lang="en-US" smtClean="0"/>
              <a:t>43</a:t>
            </a:fld>
            <a:endParaRPr lang="en-US"/>
          </a:p>
        </p:txBody>
      </p:sp>
    </p:spTree>
    <p:extLst>
      <p:ext uri="{BB962C8B-B14F-4D97-AF65-F5344CB8AC3E}">
        <p14:creationId xmlns:p14="http://schemas.microsoft.com/office/powerpoint/2010/main" val="1694269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82A388-597E-7C48-9AD6-A277D9563057}" type="slidenum">
              <a:rPr lang="en-US" smtClean="0"/>
              <a:t>44</a:t>
            </a:fld>
            <a:endParaRPr lang="en-US"/>
          </a:p>
        </p:txBody>
      </p:sp>
    </p:spTree>
    <p:extLst>
      <p:ext uri="{BB962C8B-B14F-4D97-AF65-F5344CB8AC3E}">
        <p14:creationId xmlns:p14="http://schemas.microsoft.com/office/powerpoint/2010/main" val="16942691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82A388-597E-7C48-9AD6-A277D9563057}" type="slidenum">
              <a:rPr lang="en-US" smtClean="0"/>
              <a:t>45</a:t>
            </a:fld>
            <a:endParaRPr lang="en-US"/>
          </a:p>
        </p:txBody>
      </p:sp>
    </p:spTree>
    <p:extLst>
      <p:ext uri="{BB962C8B-B14F-4D97-AF65-F5344CB8AC3E}">
        <p14:creationId xmlns:p14="http://schemas.microsoft.com/office/powerpoint/2010/main" val="16942691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Keeping</a:t>
            </a:r>
            <a:r>
              <a:rPr lang="en-US" baseline="0" dirty="0" smtClean="0"/>
              <a:t> a positive attitude about failure – emphasize that in real life, setbacks are opportunities for learning</a:t>
            </a:r>
            <a:endParaRPr lang="en-US" dirty="0"/>
          </a:p>
        </p:txBody>
      </p:sp>
      <p:sp>
        <p:nvSpPr>
          <p:cNvPr id="4" name="Slide Number Placeholder 3"/>
          <p:cNvSpPr>
            <a:spLocks noGrp="1"/>
          </p:cNvSpPr>
          <p:nvPr>
            <p:ph type="sldNum" sz="quarter" idx="10"/>
          </p:nvPr>
        </p:nvSpPr>
        <p:spPr/>
        <p:txBody>
          <a:bodyPr/>
          <a:lstStyle/>
          <a:p>
            <a:fld id="{4982A388-597E-7C48-9AD6-A277D9563057}" type="slidenum">
              <a:rPr lang="en-US" smtClean="0"/>
              <a:t>46</a:t>
            </a:fld>
            <a:endParaRPr lang="en-US"/>
          </a:p>
        </p:txBody>
      </p:sp>
    </p:spTree>
    <p:extLst>
      <p:ext uri="{BB962C8B-B14F-4D97-AF65-F5344CB8AC3E}">
        <p14:creationId xmlns:p14="http://schemas.microsoft.com/office/powerpoint/2010/main" val="16942691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Keeping</a:t>
            </a:r>
            <a:r>
              <a:rPr lang="en-US" baseline="0" dirty="0" smtClean="0"/>
              <a:t> a positive attitude about failure – emphasize that in real life, setbacks are opportunities for learning</a:t>
            </a:r>
            <a:endParaRPr lang="en-US" dirty="0"/>
          </a:p>
        </p:txBody>
      </p:sp>
      <p:sp>
        <p:nvSpPr>
          <p:cNvPr id="4" name="Slide Number Placeholder 3"/>
          <p:cNvSpPr>
            <a:spLocks noGrp="1"/>
          </p:cNvSpPr>
          <p:nvPr>
            <p:ph type="sldNum" sz="quarter" idx="10"/>
          </p:nvPr>
        </p:nvSpPr>
        <p:spPr/>
        <p:txBody>
          <a:bodyPr/>
          <a:lstStyle/>
          <a:p>
            <a:fld id="{4982A388-597E-7C48-9AD6-A277D9563057}" type="slidenum">
              <a:rPr lang="en-US" smtClean="0"/>
              <a:t>47</a:t>
            </a:fld>
            <a:endParaRPr lang="en-US"/>
          </a:p>
        </p:txBody>
      </p:sp>
    </p:spTree>
    <p:extLst>
      <p:ext uri="{BB962C8B-B14F-4D97-AF65-F5344CB8AC3E}">
        <p14:creationId xmlns:p14="http://schemas.microsoft.com/office/powerpoint/2010/main" val="1694269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I’m going</a:t>
            </a:r>
            <a:r>
              <a:rPr lang="en-US" baseline="0" dirty="0" smtClean="0"/>
              <a:t> to introduce myself two times – take note!</a:t>
            </a:r>
            <a:endParaRPr lang="en-US" dirty="0" smtClean="0"/>
          </a:p>
          <a:p>
            <a:endParaRPr lang="en-US" dirty="0" smtClean="0"/>
          </a:p>
          <a:p>
            <a:r>
              <a:rPr lang="en-US" dirty="0" smtClean="0"/>
              <a:t>Studied</a:t>
            </a:r>
            <a:r>
              <a:rPr lang="en-US" baseline="0" dirty="0" smtClean="0"/>
              <a:t> biometeorology at CU</a:t>
            </a:r>
            <a:endParaRPr lang="en-US" dirty="0"/>
          </a:p>
        </p:txBody>
      </p:sp>
      <p:sp>
        <p:nvSpPr>
          <p:cNvPr id="4" name="Slide Number Placeholder 3"/>
          <p:cNvSpPr>
            <a:spLocks noGrp="1"/>
          </p:cNvSpPr>
          <p:nvPr>
            <p:ph type="sldNum" sz="quarter" idx="10"/>
          </p:nvPr>
        </p:nvSpPr>
        <p:spPr/>
        <p:txBody>
          <a:bodyPr/>
          <a:lstStyle/>
          <a:p>
            <a:fld id="{4982A388-597E-7C48-9AD6-A277D9563057}" type="slidenum">
              <a:rPr lang="en-US" smtClean="0"/>
              <a:t>6</a:t>
            </a:fld>
            <a:endParaRPr lang="en-US"/>
          </a:p>
        </p:txBody>
      </p:sp>
    </p:spTree>
    <p:extLst>
      <p:ext uri="{BB962C8B-B14F-4D97-AF65-F5344CB8AC3E}">
        <p14:creationId xmlns:p14="http://schemas.microsoft.com/office/powerpoint/2010/main" val="4060551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Keeping</a:t>
            </a:r>
            <a:r>
              <a:rPr lang="en-US" baseline="0" dirty="0" smtClean="0"/>
              <a:t> a positive attitude about failure – emphasize that in real life, setbacks are opportunities for learning</a:t>
            </a:r>
            <a:endParaRPr lang="en-US" dirty="0"/>
          </a:p>
        </p:txBody>
      </p:sp>
      <p:sp>
        <p:nvSpPr>
          <p:cNvPr id="4" name="Slide Number Placeholder 3"/>
          <p:cNvSpPr>
            <a:spLocks noGrp="1"/>
          </p:cNvSpPr>
          <p:nvPr>
            <p:ph type="sldNum" sz="quarter" idx="10"/>
          </p:nvPr>
        </p:nvSpPr>
        <p:spPr/>
        <p:txBody>
          <a:bodyPr/>
          <a:lstStyle/>
          <a:p>
            <a:fld id="{4982A388-597E-7C48-9AD6-A277D9563057}" type="slidenum">
              <a:rPr lang="en-US" smtClean="0"/>
              <a:t>48</a:t>
            </a:fld>
            <a:endParaRPr lang="en-US"/>
          </a:p>
        </p:txBody>
      </p:sp>
    </p:spTree>
    <p:extLst>
      <p:ext uri="{BB962C8B-B14F-4D97-AF65-F5344CB8AC3E}">
        <p14:creationId xmlns:p14="http://schemas.microsoft.com/office/powerpoint/2010/main" val="16942691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82A388-597E-7C48-9AD6-A277D9563057}" type="slidenum">
              <a:rPr lang="en-US" smtClean="0"/>
              <a:t>49</a:t>
            </a:fld>
            <a:endParaRPr lang="en-US"/>
          </a:p>
        </p:txBody>
      </p:sp>
    </p:spTree>
    <p:extLst>
      <p:ext uri="{BB962C8B-B14F-4D97-AF65-F5344CB8AC3E}">
        <p14:creationId xmlns:p14="http://schemas.microsoft.com/office/powerpoint/2010/main" val="16942691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82A388-597E-7C48-9AD6-A277D9563057}" type="slidenum">
              <a:rPr lang="en-US" smtClean="0"/>
              <a:t>50</a:t>
            </a:fld>
            <a:endParaRPr lang="en-US"/>
          </a:p>
        </p:txBody>
      </p:sp>
    </p:spTree>
    <p:extLst>
      <p:ext uri="{BB962C8B-B14F-4D97-AF65-F5344CB8AC3E}">
        <p14:creationId xmlns:p14="http://schemas.microsoft.com/office/powerpoint/2010/main" val="16942691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Put your finger over</a:t>
            </a:r>
            <a:r>
              <a:rPr lang="en-US" baseline="0" dirty="0" smtClean="0"/>
              <a:t> the center to see that they are the same color!</a:t>
            </a:r>
            <a:endParaRPr lang="en-US" dirty="0"/>
          </a:p>
        </p:txBody>
      </p:sp>
      <p:sp>
        <p:nvSpPr>
          <p:cNvPr id="4" name="Slide Number Placeholder 3"/>
          <p:cNvSpPr>
            <a:spLocks noGrp="1"/>
          </p:cNvSpPr>
          <p:nvPr>
            <p:ph type="sldNum" sz="quarter" idx="10"/>
          </p:nvPr>
        </p:nvSpPr>
        <p:spPr/>
        <p:txBody>
          <a:bodyPr/>
          <a:lstStyle/>
          <a:p>
            <a:fld id="{4982A388-597E-7C48-9AD6-A277D9563057}" type="slidenum">
              <a:rPr lang="en-US" smtClean="0"/>
              <a:t>51</a:t>
            </a:fld>
            <a:endParaRPr lang="en-US"/>
          </a:p>
        </p:txBody>
      </p:sp>
    </p:spTree>
    <p:extLst>
      <p:ext uri="{BB962C8B-B14F-4D97-AF65-F5344CB8AC3E}">
        <p14:creationId xmlns:p14="http://schemas.microsoft.com/office/powerpoint/2010/main" val="16942691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Keeping</a:t>
            </a:r>
            <a:r>
              <a:rPr lang="en-US" baseline="0" dirty="0" smtClean="0"/>
              <a:t> a positive attitude about failure – emphasize that in real life, setbacks are opportunities for learning</a:t>
            </a:r>
            <a:endParaRPr lang="en-US" dirty="0"/>
          </a:p>
        </p:txBody>
      </p:sp>
      <p:sp>
        <p:nvSpPr>
          <p:cNvPr id="4" name="Slide Number Placeholder 3"/>
          <p:cNvSpPr>
            <a:spLocks noGrp="1"/>
          </p:cNvSpPr>
          <p:nvPr>
            <p:ph type="sldNum" sz="quarter" idx="10"/>
          </p:nvPr>
        </p:nvSpPr>
        <p:spPr/>
        <p:txBody>
          <a:bodyPr/>
          <a:lstStyle/>
          <a:p>
            <a:fld id="{4982A388-597E-7C48-9AD6-A277D9563057}" type="slidenum">
              <a:rPr lang="en-US" smtClean="0"/>
              <a:t>52</a:t>
            </a:fld>
            <a:endParaRPr lang="en-US"/>
          </a:p>
        </p:txBody>
      </p:sp>
    </p:spTree>
    <p:extLst>
      <p:ext uri="{BB962C8B-B14F-4D97-AF65-F5344CB8AC3E}">
        <p14:creationId xmlns:p14="http://schemas.microsoft.com/office/powerpoint/2010/main" val="16942691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Keeping</a:t>
            </a:r>
            <a:r>
              <a:rPr lang="en-US" baseline="0" dirty="0" smtClean="0"/>
              <a:t> a positive attitude about failure – emphasize that in real life, setbacks are opportunities for learning</a:t>
            </a:r>
            <a:endParaRPr lang="en-US" dirty="0"/>
          </a:p>
        </p:txBody>
      </p:sp>
      <p:sp>
        <p:nvSpPr>
          <p:cNvPr id="4" name="Slide Number Placeholder 3"/>
          <p:cNvSpPr>
            <a:spLocks noGrp="1"/>
          </p:cNvSpPr>
          <p:nvPr>
            <p:ph type="sldNum" sz="quarter" idx="10"/>
          </p:nvPr>
        </p:nvSpPr>
        <p:spPr/>
        <p:txBody>
          <a:bodyPr/>
          <a:lstStyle/>
          <a:p>
            <a:fld id="{4982A388-597E-7C48-9AD6-A277D9563057}" type="slidenum">
              <a:rPr lang="en-US" smtClean="0"/>
              <a:t>53</a:t>
            </a:fld>
            <a:endParaRPr lang="en-US"/>
          </a:p>
        </p:txBody>
      </p:sp>
    </p:spTree>
    <p:extLst>
      <p:ext uri="{BB962C8B-B14F-4D97-AF65-F5344CB8AC3E}">
        <p14:creationId xmlns:p14="http://schemas.microsoft.com/office/powerpoint/2010/main" val="16942691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82A388-597E-7C48-9AD6-A277D9563057}" type="slidenum">
              <a:rPr lang="en-US" smtClean="0"/>
              <a:t>54</a:t>
            </a:fld>
            <a:endParaRPr lang="en-US"/>
          </a:p>
        </p:txBody>
      </p:sp>
    </p:spTree>
    <p:extLst>
      <p:ext uri="{BB962C8B-B14F-4D97-AF65-F5344CB8AC3E}">
        <p14:creationId xmlns:p14="http://schemas.microsoft.com/office/powerpoint/2010/main" val="16942691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82A388-597E-7C48-9AD6-A277D9563057}" type="slidenum">
              <a:rPr lang="en-US" smtClean="0"/>
              <a:t>55</a:t>
            </a:fld>
            <a:endParaRPr lang="en-US"/>
          </a:p>
        </p:txBody>
      </p:sp>
    </p:spTree>
    <p:extLst>
      <p:ext uri="{BB962C8B-B14F-4D97-AF65-F5344CB8AC3E}">
        <p14:creationId xmlns:p14="http://schemas.microsoft.com/office/powerpoint/2010/main" val="16942691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82A388-597E-7C48-9AD6-A277D9563057}" type="slidenum">
              <a:rPr lang="en-US" smtClean="0"/>
              <a:t>56</a:t>
            </a:fld>
            <a:endParaRPr lang="en-US"/>
          </a:p>
        </p:txBody>
      </p:sp>
    </p:spTree>
    <p:extLst>
      <p:ext uri="{BB962C8B-B14F-4D97-AF65-F5344CB8AC3E}">
        <p14:creationId xmlns:p14="http://schemas.microsoft.com/office/powerpoint/2010/main" val="16942691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82A388-597E-7C48-9AD6-A277D9563057}" type="slidenum">
              <a:rPr lang="en-US" smtClean="0"/>
              <a:t>57</a:t>
            </a:fld>
            <a:endParaRPr lang="en-US"/>
          </a:p>
        </p:txBody>
      </p:sp>
    </p:spTree>
    <p:extLst>
      <p:ext uri="{BB962C8B-B14F-4D97-AF65-F5344CB8AC3E}">
        <p14:creationId xmlns:p14="http://schemas.microsoft.com/office/powerpoint/2010/main" val="1694269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Meteorologist</a:t>
            </a:r>
            <a:r>
              <a:rPr lang="en-US" baseline="0" dirty="0" smtClean="0"/>
              <a:t> meant being on TV, did NOT want to do that, talked to guidance counselor and she told me the same thing</a:t>
            </a:r>
            <a:endParaRPr lang="en-US" dirty="0"/>
          </a:p>
        </p:txBody>
      </p:sp>
      <p:sp>
        <p:nvSpPr>
          <p:cNvPr id="4" name="Slide Number Placeholder 3"/>
          <p:cNvSpPr>
            <a:spLocks noGrp="1"/>
          </p:cNvSpPr>
          <p:nvPr>
            <p:ph type="sldNum" sz="quarter" idx="10"/>
          </p:nvPr>
        </p:nvSpPr>
        <p:spPr/>
        <p:txBody>
          <a:bodyPr/>
          <a:lstStyle/>
          <a:p>
            <a:fld id="{4982A388-597E-7C48-9AD6-A277D9563057}" type="slidenum">
              <a:rPr lang="en-US" smtClean="0"/>
              <a:t>9</a:t>
            </a:fld>
            <a:endParaRPr lang="en-US"/>
          </a:p>
        </p:txBody>
      </p:sp>
    </p:spTree>
    <p:extLst>
      <p:ext uri="{BB962C8B-B14F-4D97-AF65-F5344CB8AC3E}">
        <p14:creationId xmlns:p14="http://schemas.microsoft.com/office/powerpoint/2010/main" val="15875833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invite you to register for the other webinars in this series.</a:t>
            </a:r>
            <a:r>
              <a:rPr lang="en-US" baseline="0" dirty="0" smtClean="0"/>
              <a:t> Webinar 2 and 4 will have panel presentations by GLOBE community members, Webinar 3 and 5, presented by Julie </a:t>
            </a:r>
            <a:r>
              <a:rPr lang="en-US" baseline="0" dirty="0" err="1" smtClean="0"/>
              <a:t>Malmberg</a:t>
            </a:r>
            <a:r>
              <a:rPr lang="en-US" baseline="0" dirty="0" smtClean="0"/>
              <a:t>, will go deeper into the GISN, including role model training and how to do outreach. </a:t>
            </a:r>
            <a:endParaRPr lang="en-US" dirty="0"/>
          </a:p>
        </p:txBody>
      </p:sp>
      <p:sp>
        <p:nvSpPr>
          <p:cNvPr id="4" name="Slide Number Placeholder 3"/>
          <p:cNvSpPr>
            <a:spLocks noGrp="1"/>
          </p:cNvSpPr>
          <p:nvPr>
            <p:ph type="sldNum" sz="quarter" idx="10"/>
          </p:nvPr>
        </p:nvSpPr>
        <p:spPr/>
        <p:txBody>
          <a:bodyPr/>
          <a:lstStyle/>
          <a:p>
            <a:fld id="{48AFA014-FBB2-B744-8EEA-7CC654137542}" type="slidenum">
              <a:rPr lang="en-US" smtClean="0"/>
              <a:t>58</a:t>
            </a:fld>
            <a:endParaRPr lang="en-US"/>
          </a:p>
        </p:txBody>
      </p:sp>
    </p:spTree>
    <p:extLst>
      <p:ext uri="{BB962C8B-B14F-4D97-AF65-F5344CB8AC3E}">
        <p14:creationId xmlns:p14="http://schemas.microsoft.com/office/powerpoint/2010/main" val="1842642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82A388-597E-7C48-9AD6-A277D9563057}" type="slidenum">
              <a:rPr lang="en-US" smtClean="0"/>
              <a:t>10</a:t>
            </a:fld>
            <a:endParaRPr lang="en-US"/>
          </a:p>
        </p:txBody>
      </p:sp>
    </p:spTree>
    <p:extLst>
      <p:ext uri="{BB962C8B-B14F-4D97-AF65-F5344CB8AC3E}">
        <p14:creationId xmlns:p14="http://schemas.microsoft.com/office/powerpoint/2010/main" val="2616225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82A388-597E-7C48-9AD6-A277D9563057}" type="slidenum">
              <a:rPr lang="en-US" smtClean="0"/>
              <a:t>11</a:t>
            </a:fld>
            <a:endParaRPr lang="en-US"/>
          </a:p>
        </p:txBody>
      </p:sp>
    </p:spTree>
    <p:extLst>
      <p:ext uri="{BB962C8B-B14F-4D97-AF65-F5344CB8AC3E}">
        <p14:creationId xmlns:p14="http://schemas.microsoft.com/office/powerpoint/2010/main" val="2616225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smtClean="0"/>
              <a:t>Atmosphere</a:t>
            </a:r>
          </a:p>
          <a:p>
            <a:pPr lvl="2"/>
            <a:r>
              <a:rPr lang="en-US" dirty="0" smtClean="0"/>
              <a:t>Hydrology</a:t>
            </a:r>
          </a:p>
          <a:p>
            <a:pPr lvl="2"/>
            <a:r>
              <a:rPr lang="en-US" dirty="0" smtClean="0"/>
              <a:t>Soils</a:t>
            </a:r>
          </a:p>
          <a:p>
            <a:pPr lvl="2"/>
            <a:r>
              <a:rPr lang="en-US" dirty="0" smtClean="0"/>
              <a:t>Earth as a System and Phenology</a:t>
            </a:r>
          </a:p>
          <a:p>
            <a:pPr lvl="2"/>
            <a:r>
              <a:rPr lang="en-US" dirty="0" smtClean="0"/>
              <a:t>Land Cover and Biology</a:t>
            </a:r>
          </a:p>
          <a:p>
            <a:endParaRPr lang="en-US" dirty="0"/>
          </a:p>
        </p:txBody>
      </p:sp>
      <p:sp>
        <p:nvSpPr>
          <p:cNvPr id="4" name="Slide Number Placeholder 3"/>
          <p:cNvSpPr>
            <a:spLocks noGrp="1"/>
          </p:cNvSpPr>
          <p:nvPr>
            <p:ph type="sldNum" sz="quarter" idx="10"/>
          </p:nvPr>
        </p:nvSpPr>
        <p:spPr/>
        <p:txBody>
          <a:bodyPr/>
          <a:lstStyle/>
          <a:p>
            <a:fld id="{4982A388-597E-7C48-9AD6-A277D9563057}" type="slidenum">
              <a:rPr lang="en-US" smtClean="0"/>
              <a:t>12</a:t>
            </a:fld>
            <a:endParaRPr lang="en-US"/>
          </a:p>
        </p:txBody>
      </p:sp>
    </p:spTree>
    <p:extLst>
      <p:ext uri="{BB962C8B-B14F-4D97-AF65-F5344CB8AC3E}">
        <p14:creationId xmlns:p14="http://schemas.microsoft.com/office/powerpoint/2010/main" val="2616225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 with students, teachers, scientists to promote science in (or out of!) the classroom</a:t>
            </a:r>
          </a:p>
          <a:p>
            <a:pPr lvl="1"/>
            <a:r>
              <a:rPr lang="en-US" dirty="0" smtClean="0"/>
              <a:t>Focus on underrepresented populations in the sciences</a:t>
            </a:r>
          </a:p>
          <a:p>
            <a:r>
              <a:rPr lang="en-US" dirty="0" smtClean="0"/>
              <a:t>Competitions and events</a:t>
            </a:r>
          </a:p>
          <a:p>
            <a:pPr lvl="1"/>
            <a:r>
              <a:rPr lang="en-US" dirty="0" smtClean="0"/>
              <a:t>Student art competitions</a:t>
            </a:r>
          </a:p>
          <a:p>
            <a:pPr lvl="1"/>
            <a:r>
              <a:rPr lang="en-US" dirty="0" smtClean="0"/>
              <a:t>Educator Fellowship</a:t>
            </a:r>
          </a:p>
          <a:p>
            <a:pPr lvl="1"/>
            <a:r>
              <a:rPr lang="en-US" dirty="0" smtClean="0"/>
              <a:t>GLOBE Learning Expeditions</a:t>
            </a:r>
          </a:p>
          <a:p>
            <a:pPr lvl="1"/>
            <a:r>
              <a:rPr lang="en-US" dirty="0" smtClean="0"/>
              <a:t>Virtual Student Conferences and Student Research Exhibitions</a:t>
            </a:r>
          </a:p>
          <a:p>
            <a:r>
              <a:rPr lang="en-US" dirty="0" smtClean="0"/>
              <a:t>Work with NASA Education and Public Outreach</a:t>
            </a:r>
          </a:p>
          <a:p>
            <a:pPr lvl="1"/>
            <a:r>
              <a:rPr lang="en-US" dirty="0" smtClean="0"/>
              <a:t>Earth observing satellite missions</a:t>
            </a:r>
          </a:p>
          <a:p>
            <a:r>
              <a:rPr lang="en-US" dirty="0" smtClean="0"/>
              <a:t>Project management, web page design, blog writing, education standards, publications, grants, mentoring students, professional development, </a:t>
            </a:r>
            <a:r>
              <a:rPr lang="en-US" i="1" dirty="0" err="1" smtClean="0"/>
              <a:t>SciGirls</a:t>
            </a:r>
            <a:endParaRPr lang="en-US" i="1" dirty="0" smtClean="0"/>
          </a:p>
          <a:p>
            <a:endParaRPr lang="en-US" dirty="0"/>
          </a:p>
        </p:txBody>
      </p:sp>
      <p:sp>
        <p:nvSpPr>
          <p:cNvPr id="4" name="Slide Number Placeholder 3"/>
          <p:cNvSpPr>
            <a:spLocks noGrp="1"/>
          </p:cNvSpPr>
          <p:nvPr>
            <p:ph type="sldNum" sz="quarter" idx="10"/>
          </p:nvPr>
        </p:nvSpPr>
        <p:spPr/>
        <p:txBody>
          <a:bodyPr/>
          <a:lstStyle/>
          <a:p>
            <a:fld id="{4982A388-597E-7C48-9AD6-A277D9563057}" type="slidenum">
              <a:rPr lang="en-US" smtClean="0"/>
              <a:t>13</a:t>
            </a:fld>
            <a:endParaRPr lang="en-US"/>
          </a:p>
        </p:txBody>
      </p:sp>
    </p:spTree>
    <p:extLst>
      <p:ext uri="{BB962C8B-B14F-4D97-AF65-F5344CB8AC3E}">
        <p14:creationId xmlns:p14="http://schemas.microsoft.com/office/powerpoint/2010/main" val="2616225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82A388-597E-7C48-9AD6-A277D9563057}" type="slidenum">
              <a:rPr lang="en-US" smtClean="0"/>
              <a:t>14</a:t>
            </a:fld>
            <a:endParaRPr lang="en-US"/>
          </a:p>
        </p:txBody>
      </p:sp>
    </p:spTree>
    <p:extLst>
      <p:ext uri="{BB962C8B-B14F-4D97-AF65-F5344CB8AC3E}">
        <p14:creationId xmlns:p14="http://schemas.microsoft.com/office/powerpoint/2010/main" val="2616225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7DE002-A5BD-FD4C-B14E-827B0B48F578}" type="datetimeFigureOut">
              <a:rPr lang="en-US" smtClean="0"/>
              <a:t>3/18/15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7DAB45-CD5E-864B-9BAF-FBB79345950E}" type="slidenum">
              <a:rPr lang="en-US" smtClean="0"/>
              <a:t>‹#›</a:t>
            </a:fld>
            <a:endParaRPr lang="en-US"/>
          </a:p>
        </p:txBody>
      </p:sp>
    </p:spTree>
    <p:extLst>
      <p:ext uri="{BB962C8B-B14F-4D97-AF65-F5344CB8AC3E}">
        <p14:creationId xmlns:p14="http://schemas.microsoft.com/office/powerpoint/2010/main" val="1438477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7DE002-A5BD-FD4C-B14E-827B0B48F578}" type="datetimeFigureOut">
              <a:rPr lang="en-US" smtClean="0"/>
              <a:t>3/18/15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7DAB45-CD5E-864B-9BAF-FBB79345950E}" type="slidenum">
              <a:rPr lang="en-US" smtClean="0"/>
              <a:t>‹#›</a:t>
            </a:fld>
            <a:endParaRPr lang="en-US"/>
          </a:p>
        </p:txBody>
      </p:sp>
    </p:spTree>
    <p:extLst>
      <p:ext uri="{BB962C8B-B14F-4D97-AF65-F5344CB8AC3E}">
        <p14:creationId xmlns:p14="http://schemas.microsoft.com/office/powerpoint/2010/main" val="605162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7DE002-A5BD-FD4C-B14E-827B0B48F578}" type="datetimeFigureOut">
              <a:rPr lang="en-US" smtClean="0"/>
              <a:t>3/18/15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7DAB45-CD5E-864B-9BAF-FBB79345950E}" type="slidenum">
              <a:rPr lang="en-US" smtClean="0"/>
              <a:t>‹#›</a:t>
            </a:fld>
            <a:endParaRPr lang="en-US"/>
          </a:p>
        </p:txBody>
      </p:sp>
    </p:spTree>
    <p:extLst>
      <p:ext uri="{BB962C8B-B14F-4D97-AF65-F5344CB8AC3E}">
        <p14:creationId xmlns:p14="http://schemas.microsoft.com/office/powerpoint/2010/main" val="3178944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7DE002-A5BD-FD4C-B14E-827B0B48F578}" type="datetimeFigureOut">
              <a:rPr lang="en-US" smtClean="0"/>
              <a:t>3/18/15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7DAB45-CD5E-864B-9BAF-FBB79345950E}" type="slidenum">
              <a:rPr lang="en-US" smtClean="0"/>
              <a:t>‹#›</a:t>
            </a:fld>
            <a:endParaRPr lang="en-US"/>
          </a:p>
        </p:txBody>
      </p:sp>
    </p:spTree>
    <p:extLst>
      <p:ext uri="{BB962C8B-B14F-4D97-AF65-F5344CB8AC3E}">
        <p14:creationId xmlns:p14="http://schemas.microsoft.com/office/powerpoint/2010/main" val="742990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7DE002-A5BD-FD4C-B14E-827B0B48F578}" type="datetimeFigureOut">
              <a:rPr lang="en-US" smtClean="0"/>
              <a:t>3/18/15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7DAB45-CD5E-864B-9BAF-FBB79345950E}" type="slidenum">
              <a:rPr lang="en-US" smtClean="0"/>
              <a:t>‹#›</a:t>
            </a:fld>
            <a:endParaRPr lang="en-US"/>
          </a:p>
        </p:txBody>
      </p:sp>
    </p:spTree>
    <p:extLst>
      <p:ext uri="{BB962C8B-B14F-4D97-AF65-F5344CB8AC3E}">
        <p14:creationId xmlns:p14="http://schemas.microsoft.com/office/powerpoint/2010/main" val="1430643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7DE002-A5BD-FD4C-B14E-827B0B48F578}" type="datetimeFigureOut">
              <a:rPr lang="en-US" smtClean="0"/>
              <a:t>3/18/15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7DAB45-CD5E-864B-9BAF-FBB79345950E}" type="slidenum">
              <a:rPr lang="en-US" smtClean="0"/>
              <a:t>‹#›</a:t>
            </a:fld>
            <a:endParaRPr lang="en-US"/>
          </a:p>
        </p:txBody>
      </p:sp>
    </p:spTree>
    <p:extLst>
      <p:ext uri="{BB962C8B-B14F-4D97-AF65-F5344CB8AC3E}">
        <p14:creationId xmlns:p14="http://schemas.microsoft.com/office/powerpoint/2010/main" val="3909077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7DE002-A5BD-FD4C-B14E-827B0B48F578}" type="datetimeFigureOut">
              <a:rPr lang="en-US" smtClean="0"/>
              <a:t>3/18/15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7DAB45-CD5E-864B-9BAF-FBB79345950E}" type="slidenum">
              <a:rPr lang="en-US" smtClean="0"/>
              <a:t>‹#›</a:t>
            </a:fld>
            <a:endParaRPr lang="en-US"/>
          </a:p>
        </p:txBody>
      </p:sp>
    </p:spTree>
    <p:extLst>
      <p:ext uri="{BB962C8B-B14F-4D97-AF65-F5344CB8AC3E}">
        <p14:creationId xmlns:p14="http://schemas.microsoft.com/office/powerpoint/2010/main" val="3067920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7DE002-A5BD-FD4C-B14E-827B0B48F578}" type="datetimeFigureOut">
              <a:rPr lang="en-US" smtClean="0"/>
              <a:t>3/18/15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7DAB45-CD5E-864B-9BAF-FBB79345950E}" type="slidenum">
              <a:rPr lang="en-US" smtClean="0"/>
              <a:t>‹#›</a:t>
            </a:fld>
            <a:endParaRPr lang="en-US"/>
          </a:p>
        </p:txBody>
      </p:sp>
    </p:spTree>
    <p:extLst>
      <p:ext uri="{BB962C8B-B14F-4D97-AF65-F5344CB8AC3E}">
        <p14:creationId xmlns:p14="http://schemas.microsoft.com/office/powerpoint/2010/main" val="1047357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7DE002-A5BD-FD4C-B14E-827B0B48F578}" type="datetimeFigureOut">
              <a:rPr lang="en-US" smtClean="0"/>
              <a:t>3/18/15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7DAB45-CD5E-864B-9BAF-FBB79345950E}" type="slidenum">
              <a:rPr lang="en-US" smtClean="0"/>
              <a:t>‹#›</a:t>
            </a:fld>
            <a:endParaRPr lang="en-US"/>
          </a:p>
        </p:txBody>
      </p:sp>
    </p:spTree>
    <p:extLst>
      <p:ext uri="{BB962C8B-B14F-4D97-AF65-F5344CB8AC3E}">
        <p14:creationId xmlns:p14="http://schemas.microsoft.com/office/powerpoint/2010/main" val="551266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7DE002-A5BD-FD4C-B14E-827B0B48F578}" type="datetimeFigureOut">
              <a:rPr lang="en-US" smtClean="0"/>
              <a:t>3/18/15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7DAB45-CD5E-864B-9BAF-FBB79345950E}" type="slidenum">
              <a:rPr lang="en-US" smtClean="0"/>
              <a:t>‹#›</a:t>
            </a:fld>
            <a:endParaRPr lang="en-US"/>
          </a:p>
        </p:txBody>
      </p:sp>
    </p:spTree>
    <p:extLst>
      <p:ext uri="{BB962C8B-B14F-4D97-AF65-F5344CB8AC3E}">
        <p14:creationId xmlns:p14="http://schemas.microsoft.com/office/powerpoint/2010/main" val="3093997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7DE002-A5BD-FD4C-B14E-827B0B48F578}" type="datetimeFigureOut">
              <a:rPr lang="en-US" smtClean="0"/>
              <a:t>3/18/15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7DAB45-CD5E-864B-9BAF-FBB79345950E}" type="slidenum">
              <a:rPr lang="en-US" smtClean="0"/>
              <a:t>‹#›</a:t>
            </a:fld>
            <a:endParaRPr lang="en-US"/>
          </a:p>
        </p:txBody>
      </p:sp>
    </p:spTree>
    <p:extLst>
      <p:ext uri="{BB962C8B-B14F-4D97-AF65-F5344CB8AC3E}">
        <p14:creationId xmlns:p14="http://schemas.microsoft.com/office/powerpoint/2010/main" val="2710371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7DE002-A5BD-FD4C-B14E-827B0B48F578}" type="datetimeFigureOut">
              <a:rPr lang="en-US" smtClean="0"/>
              <a:t>3/18/15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7DAB45-CD5E-864B-9BAF-FBB79345950E}" type="slidenum">
              <a:rPr lang="en-US" smtClean="0"/>
              <a:t>‹#›</a:t>
            </a:fld>
            <a:endParaRPr lang="en-US"/>
          </a:p>
        </p:txBody>
      </p:sp>
    </p:spTree>
    <p:extLst>
      <p:ext uri="{BB962C8B-B14F-4D97-AF65-F5344CB8AC3E}">
        <p14:creationId xmlns:p14="http://schemas.microsoft.com/office/powerpoint/2010/main" val="3824643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hyperlink" Target="http://www.globe.gov" TargetMode="External"/><Relationship Id="rId4" Type="http://schemas.openxmlformats.org/officeDocument/2006/relationships/image" Target="../media/image12.gif"/><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png"/><Relationship Id="rId8"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jpg"/><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tif"/><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tif"/></Relationships>
</file>

<file path=ppt/slides/_rels/slide18.xml.rels><?xml version="1.0" encoding="UTF-8" standalone="yes"?>
<Relationships xmlns="http://schemas.openxmlformats.org/package/2006/relationships"><Relationship Id="rId3" Type="http://schemas.openxmlformats.org/officeDocument/2006/relationships/image" Target="../media/image5.tif"/><Relationship Id="rId4"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tif"/><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tif"/><Relationship Id="rId5"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tif"/><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3" Type="http://schemas.openxmlformats.org/officeDocument/2006/relationships/image" Target="../media/image5.tif"/><Relationship Id="rId4"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5.tif"/><Relationship Id="rId4"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t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t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tif"/></Relationships>
</file>

<file path=ppt/slides/_rels/slide27.xml.rels><?xml version="1.0" encoding="UTF-8" standalone="yes"?>
<Relationships xmlns="http://schemas.openxmlformats.org/package/2006/relationships"><Relationship Id="rId3" Type="http://schemas.openxmlformats.org/officeDocument/2006/relationships/image" Target="../media/image5.tif"/><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5.tif"/><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5.tif"/><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tif"/><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5.tif"/><Relationship Id="rId4" Type="http://schemas.openxmlformats.org/officeDocument/2006/relationships/image" Target="../media/image34.jp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tif"/><Relationship Id="rId5"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ti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tif"/><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tif"/><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tif"/><Relationship Id="rId5" Type="http://schemas.openxmlformats.org/officeDocument/2006/relationships/image" Target="../media/image44.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ti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tif"/><Relationship Id="rId5" Type="http://schemas.openxmlformats.org/officeDocument/2006/relationships/image" Target="../media/image45.jpg"/><Relationship Id="rId6" Type="http://schemas.openxmlformats.org/officeDocument/2006/relationships/image" Target="../media/image46.jp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ti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tif"/><Relationship Id="rId5"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5.tif"/><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ti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ti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ti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tif"/><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ti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tif"/><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tif"/><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ti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tif"/><Relationship Id="rId5" Type="http://schemas.openxmlformats.org/officeDocument/2006/relationships/image" Target="../media/image49.jp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tif"/><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tif"/></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tif"/><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tif"/><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tif"/><Relationship Id="rId5" Type="http://schemas.openxmlformats.org/officeDocument/2006/relationships/image" Target="../media/image51.jp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tif"/><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tif"/><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tif"/><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tif"/><Relationship Id="rId5" Type="http://schemas.openxmlformats.org/officeDocument/2006/relationships/image" Target="../media/image52.jp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7.xml.rels><?xml version="1.0" encoding="UTF-8" standalone="yes"?>
<Relationships xmlns="http://schemas.openxmlformats.org/package/2006/relationships"><Relationship Id="rId3" Type="http://schemas.openxmlformats.org/officeDocument/2006/relationships/hyperlink" Target="http://scigirlsconnect.org/" TargetMode="External"/><Relationship Id="rId4" Type="http://schemas.openxmlformats.org/officeDocument/2006/relationships/hyperlink" Target="http://techbridgegirls.org/" TargetMode="External"/><Relationship Id="rId5" Type="http://schemas.openxmlformats.org/officeDocument/2006/relationships/hyperlink" Target="http://www.globe.gov/explore-science/globe-investigations" TargetMode="External"/><Relationship Id="rId6" Type="http://schemas.openxmlformats.org/officeDocument/2006/relationships/hyperlink" Target="http://www.click2sciencepd.org/" TargetMode="External"/><Relationship Id="rId7" Type="http://schemas.openxmlformats.org/officeDocument/2006/relationships/image" Target="../media/image4.png"/><Relationship Id="rId8" Type="http://schemas.openxmlformats.org/officeDocument/2006/relationships/image" Target="../media/image5.tif"/><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hyperlink" Target="http://www.globe.gov/teaching-and-learning/professional-development-resources/webinars/gisn-webinars" TargetMode="External"/><Relationship Id="rId5" Type="http://schemas.openxmlformats.org/officeDocument/2006/relationships/hyperlink" Target="http://go.usa.gov/S98Q" TargetMode="External"/><Relationship Id="rId6" Type="http://schemas.openxmlformats.org/officeDocument/2006/relationships/image" Target="../media/image5.tif"/><Relationship Id="rId7"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9.xml.rels><?xml version="1.0" encoding="UTF-8" standalone="yes"?>
<Relationships xmlns="http://schemas.openxmlformats.org/package/2006/relationships"><Relationship Id="rId3" Type="http://schemas.openxmlformats.org/officeDocument/2006/relationships/hyperlink" Target="mailto:help@globe.gov" TargetMode="External"/><Relationship Id="rId4" Type="http://schemas.openxmlformats.org/officeDocument/2006/relationships/image" Target="../media/image4.png"/><Relationship Id="rId5" Type="http://schemas.openxmlformats.org/officeDocument/2006/relationships/image" Target="../media/image5.tif"/><Relationship Id="rId1" Type="http://schemas.openxmlformats.org/officeDocument/2006/relationships/slideLayout" Target="../slideLayouts/slideLayout2.xml"/><Relationship Id="rId2" Type="http://schemas.openxmlformats.org/officeDocument/2006/relationships/hyperlink" Target="mailto:malmberg@ucar.edu"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1-22 at 1.34.19 PM.png"/>
          <p:cNvPicPr>
            <a:picLocks noChangeAspect="1"/>
          </p:cNvPicPr>
          <p:nvPr/>
        </p:nvPicPr>
        <p:blipFill rotWithShape="1">
          <a:blip r:embed="rId2">
            <a:extLst>
              <a:ext uri="{28A0092B-C50C-407E-A947-70E740481C1C}">
                <a14:useLocalDpi xmlns:a14="http://schemas.microsoft.com/office/drawing/2010/main" val="0"/>
              </a:ext>
            </a:extLst>
          </a:blip>
          <a:srcRect t="5923"/>
          <a:stretch/>
        </p:blipFill>
        <p:spPr>
          <a:xfrm>
            <a:off x="4649553" y="959086"/>
            <a:ext cx="3804071" cy="4283777"/>
          </a:xfrm>
          <a:prstGeom prst="rect">
            <a:avLst/>
          </a:prstGeom>
        </p:spPr>
      </p:pic>
      <p:sp>
        <p:nvSpPr>
          <p:cNvPr id="6" name="Title 1"/>
          <p:cNvSpPr>
            <a:spLocks noGrp="1"/>
          </p:cNvSpPr>
          <p:nvPr>
            <p:ph type="title"/>
          </p:nvPr>
        </p:nvSpPr>
        <p:spPr>
          <a:xfrm>
            <a:off x="1522875" y="172456"/>
            <a:ext cx="6316404" cy="630395"/>
          </a:xfrm>
        </p:spPr>
        <p:txBody>
          <a:bodyPr>
            <a:normAutofit fontScale="90000"/>
          </a:bodyPr>
          <a:lstStyle/>
          <a:p>
            <a:r>
              <a:rPr lang="en-US" dirty="0" smtClean="0"/>
              <a:t>Webinar Logistics</a:t>
            </a:r>
            <a:endParaRPr lang="en-US" dirty="0"/>
          </a:p>
        </p:txBody>
      </p:sp>
      <p:pic>
        <p:nvPicPr>
          <p:cNvPr id="7" name="Picture 6" descr="Screen Shot 2015-01-22 at 1.35.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64" y="1445135"/>
            <a:ext cx="4425355" cy="4945752"/>
          </a:xfrm>
          <a:prstGeom prst="rect">
            <a:avLst/>
          </a:prstGeom>
        </p:spPr>
      </p:pic>
      <p:sp>
        <p:nvSpPr>
          <p:cNvPr id="8" name="Left Arrow 7"/>
          <p:cNvSpPr/>
          <p:nvPr/>
        </p:nvSpPr>
        <p:spPr>
          <a:xfrm>
            <a:off x="3043743" y="2664060"/>
            <a:ext cx="1686101" cy="682424"/>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 name="TextBox 8"/>
          <p:cNvSpPr txBox="1"/>
          <p:nvPr/>
        </p:nvSpPr>
        <p:spPr>
          <a:xfrm>
            <a:off x="4883125" y="2488841"/>
            <a:ext cx="2502070" cy="923330"/>
          </a:xfrm>
          <a:prstGeom prst="rect">
            <a:avLst/>
          </a:prstGeom>
          <a:solidFill>
            <a:srgbClr val="FFFFFF"/>
          </a:solidFill>
          <a:ln>
            <a:solidFill>
              <a:srgbClr val="000000"/>
            </a:solidFill>
          </a:ln>
        </p:spPr>
        <p:txBody>
          <a:bodyPr wrap="square" rtlCol="0">
            <a:spAutoFit/>
          </a:bodyPr>
          <a:lstStyle/>
          <a:p>
            <a:r>
              <a:rPr lang="en-US" dirty="0" smtClean="0"/>
              <a:t>Click here for the international conference access number</a:t>
            </a:r>
            <a:endParaRPr lang="en-US" dirty="0"/>
          </a:p>
        </p:txBody>
      </p:sp>
      <p:sp>
        <p:nvSpPr>
          <p:cNvPr id="2" name="Rectangle 1"/>
          <p:cNvSpPr/>
          <p:nvPr/>
        </p:nvSpPr>
        <p:spPr>
          <a:xfrm>
            <a:off x="1126342" y="959086"/>
            <a:ext cx="2464835" cy="369332"/>
          </a:xfrm>
          <a:prstGeom prst="rect">
            <a:avLst/>
          </a:prstGeom>
        </p:spPr>
        <p:txBody>
          <a:bodyPr wrap="square">
            <a:spAutoFit/>
          </a:bodyPr>
          <a:lstStyle/>
          <a:p>
            <a:r>
              <a:rPr lang="en-US" dirty="0"/>
              <a:t>http://</a:t>
            </a:r>
            <a:r>
              <a:rPr lang="en-US" dirty="0" err="1"/>
              <a:t>go.usa.gov</a:t>
            </a:r>
            <a:r>
              <a:rPr lang="en-US" dirty="0"/>
              <a:t>/S98Q</a:t>
            </a:r>
          </a:p>
        </p:txBody>
      </p:sp>
    </p:spTree>
    <p:extLst>
      <p:ext uri="{BB962C8B-B14F-4D97-AF65-F5344CB8AC3E}">
        <p14:creationId xmlns:p14="http://schemas.microsoft.com/office/powerpoint/2010/main" val="249177665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chemeClr val="accent3">
                    <a:lumMod val="75000"/>
                  </a:schemeClr>
                </a:solidFill>
              </a:rPr>
              <a:t>Education and Career History</a:t>
            </a:r>
            <a:r>
              <a:rPr lang="en-US" dirty="0" smtClean="0"/>
              <a:t>	</a:t>
            </a:r>
            <a:endParaRPr lang="en-US" dirty="0"/>
          </a:p>
        </p:txBody>
      </p:sp>
      <p:sp>
        <p:nvSpPr>
          <p:cNvPr id="3" name="Content Placeholder 2"/>
          <p:cNvSpPr>
            <a:spLocks noGrp="1"/>
          </p:cNvSpPr>
          <p:nvPr>
            <p:ph idx="1"/>
          </p:nvPr>
        </p:nvSpPr>
        <p:spPr>
          <a:xfrm>
            <a:off x="457200" y="1600200"/>
            <a:ext cx="5824905" cy="4525963"/>
          </a:xfrm>
        </p:spPr>
        <p:txBody>
          <a:bodyPr>
            <a:normAutofit fontScale="77500" lnSpcReduction="20000"/>
          </a:bodyPr>
          <a:lstStyle/>
          <a:p>
            <a:r>
              <a:rPr lang="en-US" dirty="0" smtClean="0"/>
              <a:t>BS in Atmospheric Sciences – University of Illinois at Urbana-Champaign (2001)</a:t>
            </a:r>
          </a:p>
          <a:p>
            <a:pPr lvl="1"/>
            <a:r>
              <a:rPr lang="en-US" dirty="0" smtClean="0"/>
              <a:t>Volunteered at the National Weather Service – Lincoln, IL</a:t>
            </a:r>
          </a:p>
          <a:p>
            <a:pPr lvl="1"/>
            <a:r>
              <a:rPr lang="en-US" dirty="0" smtClean="0"/>
              <a:t>Graded papers for Intro to Atmospheric Sciences and Severe &amp; Unusual Weather</a:t>
            </a:r>
          </a:p>
          <a:p>
            <a:r>
              <a:rPr lang="en-US" dirty="0" smtClean="0"/>
              <a:t>MS in Atmospheric Sciences – University of Illinois at Urbana-Champaign (2003)</a:t>
            </a:r>
          </a:p>
          <a:p>
            <a:pPr lvl="1"/>
            <a:r>
              <a:rPr lang="en-US" dirty="0" smtClean="0"/>
              <a:t>SCEP at National Weather Service – Lincoln, IL</a:t>
            </a:r>
          </a:p>
          <a:p>
            <a:pPr lvl="1"/>
            <a:r>
              <a:rPr lang="en-US" dirty="0" smtClean="0"/>
              <a:t>TA for Intro to Atmospheric Sciences</a:t>
            </a:r>
          </a:p>
          <a:p>
            <a:pPr lvl="1"/>
            <a:r>
              <a:rPr lang="en-US" dirty="0" smtClean="0"/>
              <a:t>Research focus changed!  Freezing Rain </a:t>
            </a:r>
            <a:r>
              <a:rPr lang="en-US" dirty="0" smtClean="0">
                <a:sym typeface="Wingdings"/>
              </a:rPr>
              <a:t></a:t>
            </a:r>
            <a:r>
              <a:rPr lang="en-US" dirty="0" smtClean="0"/>
              <a:t> Atmospheric Sciences and Education</a:t>
            </a:r>
            <a:endParaRPr lang="en-US" dirty="0"/>
          </a:p>
        </p:txBody>
      </p:sp>
      <p:sp>
        <p:nvSpPr>
          <p:cNvPr id="6" name="Rectangle 5"/>
          <p:cNvSpPr/>
          <p:nvPr/>
        </p:nvSpPr>
        <p:spPr>
          <a:xfrm>
            <a:off x="0" y="6637265"/>
            <a:ext cx="1852720" cy="220735"/>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005120" y="6637265"/>
            <a:ext cx="7138880" cy="220735"/>
          </a:xfrm>
          <a:prstGeom prst="rect">
            <a:avLst/>
          </a:prstGeom>
          <a:solidFill>
            <a:schemeClr val="accent3">
              <a:lumMod val="60000"/>
              <a:lumOff val="40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a:srcRect l="33999" r="15667" b="20444"/>
          <a:stretch/>
        </p:blipFill>
        <p:spPr>
          <a:xfrm>
            <a:off x="6692689" y="1373794"/>
            <a:ext cx="1917700" cy="4546600"/>
          </a:xfrm>
          <a:prstGeom prst="rect">
            <a:avLst/>
          </a:prstGeom>
        </p:spPr>
      </p:pic>
    </p:spTree>
    <p:extLst>
      <p:ext uri="{BB962C8B-B14F-4D97-AF65-F5344CB8AC3E}">
        <p14:creationId xmlns:p14="http://schemas.microsoft.com/office/powerpoint/2010/main" val="328937221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chemeClr val="accent3">
                    <a:lumMod val="75000"/>
                  </a:schemeClr>
                </a:solidFill>
              </a:rPr>
              <a:t>Education and Career History</a:t>
            </a:r>
            <a:r>
              <a:rPr lang="en-US" dirty="0" smtClean="0"/>
              <a:t>	</a:t>
            </a:r>
            <a:endParaRPr lang="en-US" dirty="0"/>
          </a:p>
        </p:txBody>
      </p:sp>
      <p:sp>
        <p:nvSpPr>
          <p:cNvPr id="3" name="Content Placeholder 2"/>
          <p:cNvSpPr>
            <a:spLocks noGrp="1"/>
          </p:cNvSpPr>
          <p:nvPr>
            <p:ph idx="1"/>
          </p:nvPr>
        </p:nvSpPr>
        <p:spPr>
          <a:xfrm>
            <a:off x="457201" y="1600200"/>
            <a:ext cx="5655696" cy="4525963"/>
          </a:xfrm>
        </p:spPr>
        <p:txBody>
          <a:bodyPr>
            <a:normAutofit fontScale="62500" lnSpcReduction="20000"/>
          </a:bodyPr>
          <a:lstStyle/>
          <a:p>
            <a:r>
              <a:rPr lang="en-US" dirty="0" smtClean="0"/>
              <a:t>Started working for an online university in 2003</a:t>
            </a:r>
          </a:p>
          <a:p>
            <a:pPr lvl="1"/>
            <a:r>
              <a:rPr lang="en-US" dirty="0" smtClean="0"/>
              <a:t>Taught meteorology, ecology, and math courses</a:t>
            </a:r>
          </a:p>
          <a:p>
            <a:pPr lvl="1"/>
            <a:r>
              <a:rPr lang="en-US" dirty="0" smtClean="0"/>
              <a:t>All online – unique ways to teach about sciences</a:t>
            </a:r>
          </a:p>
          <a:p>
            <a:r>
              <a:rPr lang="en-US" dirty="0" smtClean="0"/>
              <a:t>PhD in Geography – University of Colorado-Boulder (2014)</a:t>
            </a:r>
          </a:p>
          <a:p>
            <a:pPr lvl="1"/>
            <a:r>
              <a:rPr lang="en-US" dirty="0" smtClean="0"/>
              <a:t>Wanted to study weather and climate PLUS people (biometeorology) </a:t>
            </a:r>
            <a:r>
              <a:rPr lang="en-US" dirty="0" smtClean="0">
                <a:sym typeface="Wingdings"/>
              </a:rPr>
              <a:t> memories and perceptions of weather, climate, and climate change</a:t>
            </a:r>
          </a:p>
          <a:p>
            <a:pPr lvl="1"/>
            <a:r>
              <a:rPr lang="en-US" dirty="0" smtClean="0">
                <a:sym typeface="Wingdings"/>
              </a:rPr>
              <a:t>Taught many courses (Climate &amp; Vegetation, World Regional Geography, Hydrology. Mountain Geography)</a:t>
            </a:r>
          </a:p>
          <a:p>
            <a:pPr lvl="1"/>
            <a:r>
              <a:rPr lang="en-US" dirty="0" smtClean="0">
                <a:sym typeface="Wingdings"/>
              </a:rPr>
              <a:t>Lead Graduate Teaching Assistant</a:t>
            </a:r>
          </a:p>
          <a:p>
            <a:pPr lvl="1"/>
            <a:r>
              <a:rPr lang="en-US" dirty="0" smtClean="0">
                <a:sym typeface="Wingdings"/>
              </a:rPr>
              <a:t>Research Assistant for Western Water Assessment (CIRES/NOAA)</a:t>
            </a:r>
            <a:endParaRPr lang="en-US" dirty="0" smtClean="0"/>
          </a:p>
        </p:txBody>
      </p:sp>
      <p:sp>
        <p:nvSpPr>
          <p:cNvPr id="6" name="Rectangle 5"/>
          <p:cNvSpPr/>
          <p:nvPr/>
        </p:nvSpPr>
        <p:spPr>
          <a:xfrm>
            <a:off x="0" y="6637265"/>
            <a:ext cx="1852720" cy="220735"/>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005120" y="6637265"/>
            <a:ext cx="7138880" cy="220735"/>
          </a:xfrm>
          <a:prstGeom prst="rect">
            <a:avLst/>
          </a:prstGeom>
          <a:solidFill>
            <a:schemeClr val="accent3">
              <a:lumMod val="60000"/>
              <a:lumOff val="40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6112897" y="2071155"/>
            <a:ext cx="2955916" cy="2157931"/>
          </a:xfrm>
          <a:prstGeom prst="rect">
            <a:avLst/>
          </a:prstGeom>
        </p:spPr>
      </p:pic>
      <p:sp>
        <p:nvSpPr>
          <p:cNvPr id="4" name="TextBox 3"/>
          <p:cNvSpPr txBox="1"/>
          <p:nvPr/>
        </p:nvSpPr>
        <p:spPr>
          <a:xfrm>
            <a:off x="4213233" y="5436936"/>
            <a:ext cx="4807473"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1400" dirty="0" smtClean="0">
                <a:latin typeface="Courier"/>
                <a:cs typeface="Courier"/>
              </a:rPr>
              <a:t>Biometeorology </a:t>
            </a:r>
            <a:r>
              <a:rPr lang="en-US" sz="1400" i="1" dirty="0" smtClean="0">
                <a:latin typeface="Courier"/>
                <a:cs typeface="Courier"/>
              </a:rPr>
              <a:t>noun </a:t>
            </a:r>
            <a:r>
              <a:rPr lang="en-US" sz="1400" dirty="0" smtClean="0">
                <a:latin typeface="Courier"/>
                <a:cs typeface="Courier"/>
              </a:rPr>
              <a:t>| </a:t>
            </a:r>
            <a:r>
              <a:rPr lang="en-US" sz="1400" dirty="0" err="1" smtClean="0">
                <a:latin typeface="Courier"/>
                <a:cs typeface="Courier"/>
              </a:rPr>
              <a:t>bio·me·te·o·rol·o·gy</a:t>
            </a:r>
            <a:endParaRPr lang="en-US" sz="1400" dirty="0" smtClean="0">
              <a:latin typeface="Courier"/>
              <a:cs typeface="Courier"/>
            </a:endParaRPr>
          </a:p>
          <a:p>
            <a:r>
              <a:rPr lang="en-US" sz="1400" dirty="0" smtClean="0">
                <a:latin typeface="Courier"/>
                <a:cs typeface="Courier"/>
              </a:rPr>
              <a:t>: a science that deals with the relationship between living things and atmospheric phenomena</a:t>
            </a:r>
            <a:endParaRPr lang="en-US" sz="1400" dirty="0">
              <a:latin typeface="Courier"/>
              <a:cs typeface="Courier"/>
            </a:endParaRPr>
          </a:p>
        </p:txBody>
      </p:sp>
    </p:spTree>
    <p:extLst>
      <p:ext uri="{BB962C8B-B14F-4D97-AF65-F5344CB8AC3E}">
        <p14:creationId xmlns:p14="http://schemas.microsoft.com/office/powerpoint/2010/main" val="286286397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chemeClr val="accent3">
                    <a:lumMod val="75000"/>
                  </a:schemeClr>
                </a:solidFill>
              </a:rPr>
              <a:t>Current Job</a:t>
            </a:r>
            <a:endParaRPr lang="en-US" dirty="0"/>
          </a:p>
        </p:txBody>
      </p:sp>
      <p:sp>
        <p:nvSpPr>
          <p:cNvPr id="3" name="Content Placeholder 2"/>
          <p:cNvSpPr>
            <a:spLocks noGrp="1"/>
          </p:cNvSpPr>
          <p:nvPr>
            <p:ph idx="1"/>
          </p:nvPr>
        </p:nvSpPr>
        <p:spPr>
          <a:xfrm>
            <a:off x="276457" y="1191096"/>
            <a:ext cx="5188088" cy="4525963"/>
          </a:xfrm>
        </p:spPr>
        <p:txBody>
          <a:bodyPr>
            <a:normAutofit fontScale="92500" lnSpcReduction="10000"/>
          </a:bodyPr>
          <a:lstStyle/>
          <a:p>
            <a:r>
              <a:rPr lang="en-US" dirty="0" smtClean="0"/>
              <a:t>Education, Outreach, Technology Specialist</a:t>
            </a:r>
          </a:p>
          <a:p>
            <a:r>
              <a:rPr lang="en-US" dirty="0" smtClean="0"/>
              <a:t>The GLOBE Program</a:t>
            </a:r>
          </a:p>
          <a:p>
            <a:pPr lvl="1"/>
            <a:r>
              <a:rPr lang="en-US" b="1" dirty="0" smtClean="0"/>
              <a:t>G</a:t>
            </a:r>
            <a:r>
              <a:rPr lang="en-US" dirty="0" smtClean="0"/>
              <a:t>lobal </a:t>
            </a:r>
            <a:r>
              <a:rPr lang="en-US" b="1" dirty="0" smtClean="0"/>
              <a:t>L</a:t>
            </a:r>
            <a:r>
              <a:rPr lang="en-US" dirty="0" smtClean="0"/>
              <a:t>earning and </a:t>
            </a:r>
            <a:r>
              <a:rPr lang="en-US" b="1" dirty="0" smtClean="0"/>
              <a:t>O</a:t>
            </a:r>
            <a:r>
              <a:rPr lang="en-US" dirty="0" smtClean="0"/>
              <a:t>bservations to </a:t>
            </a:r>
            <a:r>
              <a:rPr lang="en-US" b="1" dirty="0" smtClean="0"/>
              <a:t>B</a:t>
            </a:r>
            <a:r>
              <a:rPr lang="en-US" dirty="0" smtClean="0"/>
              <a:t>enefit the </a:t>
            </a:r>
            <a:r>
              <a:rPr lang="en-US" b="1" dirty="0" smtClean="0"/>
              <a:t>E</a:t>
            </a:r>
            <a:r>
              <a:rPr lang="en-US" dirty="0" smtClean="0"/>
              <a:t>nvironment</a:t>
            </a:r>
          </a:p>
          <a:p>
            <a:pPr lvl="1"/>
            <a:r>
              <a:rPr lang="en-US" dirty="0" smtClean="0">
                <a:hlinkClick r:id="rId3"/>
              </a:rPr>
              <a:t>www.globe.gov</a:t>
            </a:r>
            <a:r>
              <a:rPr lang="en-US" dirty="0" smtClean="0"/>
              <a:t>	</a:t>
            </a:r>
          </a:p>
          <a:p>
            <a:pPr lvl="1"/>
            <a:r>
              <a:rPr lang="en-US" dirty="0" smtClean="0"/>
              <a:t>Worldwide (110+ countries), K-20</a:t>
            </a:r>
          </a:p>
          <a:p>
            <a:pPr lvl="1"/>
            <a:r>
              <a:rPr lang="en-US" dirty="0" smtClean="0"/>
              <a:t>Science and education</a:t>
            </a:r>
          </a:p>
        </p:txBody>
      </p:sp>
      <p:sp>
        <p:nvSpPr>
          <p:cNvPr id="6" name="Rectangle 5"/>
          <p:cNvSpPr/>
          <p:nvPr/>
        </p:nvSpPr>
        <p:spPr>
          <a:xfrm>
            <a:off x="0" y="6637265"/>
            <a:ext cx="1852720" cy="220735"/>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005120" y="6637265"/>
            <a:ext cx="7138880" cy="220735"/>
          </a:xfrm>
          <a:prstGeom prst="rect">
            <a:avLst/>
          </a:prstGeom>
          <a:solidFill>
            <a:schemeClr val="accent3">
              <a:lumMod val="60000"/>
              <a:lumOff val="40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GLOBElogo_color-arc_med(1).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7334" y="1077775"/>
            <a:ext cx="2443218" cy="1901252"/>
          </a:xfrm>
          <a:prstGeom prst="rect">
            <a:avLst/>
          </a:prstGeom>
        </p:spPr>
      </p:pic>
      <p:pic>
        <p:nvPicPr>
          <p:cNvPr id="10" name="Picture 9" descr="H1120028.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2151" y="4654080"/>
            <a:ext cx="2438401" cy="1371600"/>
          </a:xfrm>
          <a:prstGeom prst="rect">
            <a:avLst/>
          </a:prstGeom>
          <a:ln>
            <a:solidFill>
              <a:srgbClr val="000000"/>
            </a:solidFill>
          </a:ln>
        </p:spPr>
      </p:pic>
      <p:pic>
        <p:nvPicPr>
          <p:cNvPr id="11" name="Picture 16" descr="IESJaime_Ferran-atmos"/>
          <p:cNvPicPr>
            <a:picLocks noChangeAspect="1" noChangeArrowheads="1"/>
          </p:cNvPicPr>
          <p:nvPr/>
        </p:nvPicPr>
        <p:blipFill>
          <a:blip r:embed="rId6" cstate="print"/>
          <a:srcRect/>
          <a:stretch>
            <a:fillRect/>
          </a:stretch>
        </p:blipFill>
        <p:spPr bwMode="auto">
          <a:xfrm>
            <a:off x="4760213" y="4653954"/>
            <a:ext cx="1780826" cy="1371726"/>
          </a:xfrm>
          <a:prstGeom prst="rect">
            <a:avLst/>
          </a:prstGeom>
          <a:noFill/>
          <a:ln w="19050">
            <a:solidFill>
              <a:srgbClr val="000000"/>
            </a:solidFill>
            <a:miter lim="800000"/>
            <a:headEnd/>
            <a:tailEnd/>
          </a:ln>
        </p:spPr>
      </p:pic>
      <p:pic>
        <p:nvPicPr>
          <p:cNvPr id="12" name="Picture 11"/>
          <p:cNvPicPr>
            <a:picLocks noChangeAspect="1"/>
          </p:cNvPicPr>
          <p:nvPr/>
        </p:nvPicPr>
        <p:blipFill>
          <a:blip r:embed="rId7"/>
          <a:stretch>
            <a:fillRect/>
          </a:stretch>
        </p:blipFill>
        <p:spPr>
          <a:xfrm>
            <a:off x="7600916" y="3079413"/>
            <a:ext cx="1469636" cy="1469636"/>
          </a:xfrm>
          <a:prstGeom prst="rect">
            <a:avLst/>
          </a:prstGeom>
          <a:ln>
            <a:solidFill>
              <a:srgbClr val="000000"/>
            </a:solidFill>
          </a:ln>
        </p:spPr>
      </p:pic>
      <p:pic>
        <p:nvPicPr>
          <p:cNvPr id="1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8309" y="3081344"/>
            <a:ext cx="1956940" cy="146770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97057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chemeClr val="accent3">
                    <a:lumMod val="75000"/>
                  </a:schemeClr>
                </a:solidFill>
              </a:rPr>
              <a:t>Current Job - Tasks</a:t>
            </a:r>
            <a:endParaRPr lang="en-US" dirty="0"/>
          </a:p>
        </p:txBody>
      </p:sp>
      <p:sp>
        <p:nvSpPr>
          <p:cNvPr id="3" name="Content Placeholder 2"/>
          <p:cNvSpPr>
            <a:spLocks noGrp="1"/>
          </p:cNvSpPr>
          <p:nvPr>
            <p:ph idx="1"/>
          </p:nvPr>
        </p:nvSpPr>
        <p:spPr>
          <a:xfrm>
            <a:off x="370220" y="1259272"/>
            <a:ext cx="8400859" cy="4135930"/>
          </a:xfrm>
        </p:spPr>
        <p:txBody>
          <a:bodyPr>
            <a:normAutofit fontScale="92500"/>
          </a:bodyPr>
          <a:lstStyle/>
          <a:p>
            <a:r>
              <a:rPr lang="en-US" dirty="0" smtClean="0"/>
              <a:t>Work with students, teachers, scientists to promote science in (or out of!) the classroom</a:t>
            </a:r>
          </a:p>
          <a:p>
            <a:r>
              <a:rPr lang="en-US" dirty="0" smtClean="0"/>
              <a:t>Competitions and events</a:t>
            </a:r>
          </a:p>
          <a:p>
            <a:r>
              <a:rPr lang="en-US" dirty="0" smtClean="0"/>
              <a:t>Work with NASA Education and Public Outreach</a:t>
            </a:r>
          </a:p>
          <a:p>
            <a:r>
              <a:rPr lang="en-US" dirty="0" smtClean="0"/>
              <a:t>Project management, web page design, blog writing, education standards, publications, grants, mentoring students, professional development, </a:t>
            </a:r>
            <a:r>
              <a:rPr lang="en-US" i="1" dirty="0" err="1" smtClean="0"/>
              <a:t>SciGirls</a:t>
            </a:r>
            <a:r>
              <a:rPr lang="en-US" i="1" dirty="0" smtClean="0"/>
              <a:t>, </a:t>
            </a:r>
            <a:r>
              <a:rPr lang="en-US" dirty="0" smtClean="0"/>
              <a:t>…</a:t>
            </a:r>
            <a:endParaRPr lang="en-US" dirty="0"/>
          </a:p>
        </p:txBody>
      </p:sp>
      <p:sp>
        <p:nvSpPr>
          <p:cNvPr id="6" name="Rectangle 5"/>
          <p:cNvSpPr/>
          <p:nvPr/>
        </p:nvSpPr>
        <p:spPr>
          <a:xfrm>
            <a:off x="0" y="6637265"/>
            <a:ext cx="1852720" cy="220735"/>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005120" y="6637265"/>
            <a:ext cx="7138880" cy="220735"/>
          </a:xfrm>
          <a:prstGeom prst="rect">
            <a:avLst/>
          </a:prstGeom>
          <a:solidFill>
            <a:schemeClr val="accent3">
              <a:lumMod val="60000"/>
              <a:lumOff val="40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p:cNvGrpSpPr/>
          <p:nvPr/>
        </p:nvGrpSpPr>
        <p:grpSpPr>
          <a:xfrm>
            <a:off x="500682" y="5315030"/>
            <a:ext cx="8141670" cy="1227380"/>
            <a:chOff x="183070" y="5029199"/>
            <a:chExt cx="8410587" cy="1435101"/>
          </a:xfrm>
        </p:grpSpPr>
        <p:pic>
          <p:nvPicPr>
            <p:cNvPr id="15" name="Content Placeholder 3" descr="Screen Shot 2013-12-10 at 2.57.32 PM.png"/>
            <p:cNvPicPr>
              <a:picLocks noChangeAspect="1"/>
            </p:cNvPicPr>
            <p:nvPr/>
          </p:nvPicPr>
          <p:blipFill rotWithShape="1">
            <a:blip r:embed="rId3">
              <a:extLst>
                <a:ext uri="{28A0092B-C50C-407E-A947-70E740481C1C}">
                  <a14:useLocalDpi xmlns:a14="http://schemas.microsoft.com/office/drawing/2010/main" val="0"/>
                </a:ext>
              </a:extLst>
            </a:blip>
            <a:srcRect l="-375" r="-148" b="66155"/>
            <a:stretch/>
          </p:blipFill>
          <p:spPr>
            <a:xfrm>
              <a:off x="183070" y="5029199"/>
              <a:ext cx="5600700" cy="1435100"/>
            </a:xfrm>
            <a:prstGeom prst="rect">
              <a:avLst/>
            </a:prstGeom>
          </p:spPr>
        </p:pic>
        <p:pic>
          <p:nvPicPr>
            <p:cNvPr id="16" name="Picture 15" descr="Screen Shot 2013-12-10 at 3.52.41 PM.png"/>
            <p:cNvPicPr>
              <a:picLocks noChangeAspect="1"/>
            </p:cNvPicPr>
            <p:nvPr/>
          </p:nvPicPr>
          <p:blipFill rotWithShape="1">
            <a:blip r:embed="rId4">
              <a:extLst>
                <a:ext uri="{28A0092B-C50C-407E-A947-70E740481C1C}">
                  <a14:useLocalDpi xmlns:a14="http://schemas.microsoft.com/office/drawing/2010/main" val="0"/>
                </a:ext>
              </a:extLst>
            </a:blip>
            <a:srcRect b="66866"/>
            <a:stretch/>
          </p:blipFill>
          <p:spPr>
            <a:xfrm>
              <a:off x="5740400" y="5054600"/>
              <a:ext cx="2853257" cy="1409700"/>
            </a:xfrm>
            <a:prstGeom prst="rect">
              <a:avLst/>
            </a:prstGeom>
          </p:spPr>
        </p:pic>
      </p:grpSp>
    </p:spTree>
    <p:extLst>
      <p:ext uri="{BB962C8B-B14F-4D97-AF65-F5344CB8AC3E}">
        <p14:creationId xmlns:p14="http://schemas.microsoft.com/office/powerpoint/2010/main" val="73969975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chemeClr val="accent3">
                    <a:lumMod val="75000"/>
                  </a:schemeClr>
                </a:solidFill>
              </a:rPr>
              <a:t>Outside of Work</a:t>
            </a:r>
            <a:endParaRPr lang="en-US" dirty="0"/>
          </a:p>
        </p:txBody>
      </p:sp>
      <p:sp>
        <p:nvSpPr>
          <p:cNvPr id="3" name="Content Placeholder 2"/>
          <p:cNvSpPr>
            <a:spLocks noGrp="1"/>
          </p:cNvSpPr>
          <p:nvPr>
            <p:ph idx="1"/>
          </p:nvPr>
        </p:nvSpPr>
        <p:spPr>
          <a:xfrm>
            <a:off x="370221" y="1259272"/>
            <a:ext cx="6704954" cy="2320483"/>
          </a:xfrm>
        </p:spPr>
        <p:txBody>
          <a:bodyPr>
            <a:normAutofit fontScale="92500" lnSpcReduction="20000"/>
          </a:bodyPr>
          <a:lstStyle/>
          <a:p>
            <a:r>
              <a:rPr lang="en-US" dirty="0" smtClean="0"/>
              <a:t>Family</a:t>
            </a:r>
          </a:p>
          <a:p>
            <a:r>
              <a:rPr lang="en-US" dirty="0" smtClean="0"/>
              <a:t>Hobbies: traveling, reading, snowshoeing</a:t>
            </a:r>
          </a:p>
          <a:p>
            <a:r>
              <a:rPr lang="en-US" dirty="0" smtClean="0"/>
              <a:t>Girl Scout leader, classroom volunteer, science fair judge</a:t>
            </a:r>
            <a:endParaRPr lang="en-US" dirty="0"/>
          </a:p>
        </p:txBody>
      </p:sp>
      <p:sp>
        <p:nvSpPr>
          <p:cNvPr id="6" name="Rectangle 5"/>
          <p:cNvSpPr/>
          <p:nvPr/>
        </p:nvSpPr>
        <p:spPr>
          <a:xfrm>
            <a:off x="0" y="6637265"/>
            <a:ext cx="1852720" cy="220735"/>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005120" y="6637265"/>
            <a:ext cx="7138880" cy="220735"/>
          </a:xfrm>
          <a:prstGeom prst="rect">
            <a:avLst/>
          </a:prstGeom>
          <a:solidFill>
            <a:schemeClr val="accent3">
              <a:lumMod val="60000"/>
              <a:lumOff val="40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618603" y="3697929"/>
            <a:ext cx="2773034" cy="2773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6757664" y="274638"/>
            <a:ext cx="2179461" cy="3305117"/>
          </a:xfrm>
          <a:prstGeom prst="rect">
            <a:avLst/>
          </a:prstGeom>
        </p:spPr>
      </p:pic>
      <p:pic>
        <p:nvPicPr>
          <p:cNvPr id="7" name="Picture 6" descr="15558779963_4a807519b2_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6782" y="3694437"/>
            <a:ext cx="2780018" cy="27800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6"/>
          <a:stretch>
            <a:fillRect/>
          </a:stretch>
        </p:blipFill>
        <p:spPr>
          <a:xfrm>
            <a:off x="3884490" y="4174780"/>
            <a:ext cx="1649520" cy="1341610"/>
          </a:xfrm>
          <a:prstGeom prst="rect">
            <a:avLst/>
          </a:prstGeom>
        </p:spPr>
      </p:pic>
    </p:spTree>
    <p:extLst>
      <p:ext uri="{BB962C8B-B14F-4D97-AF65-F5344CB8AC3E}">
        <p14:creationId xmlns:p14="http://schemas.microsoft.com/office/powerpoint/2010/main" val="418070199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a:t>
            </a:r>
            <a:endParaRPr lang="en-US" dirty="0"/>
          </a:p>
        </p:txBody>
      </p:sp>
      <p:sp>
        <p:nvSpPr>
          <p:cNvPr id="3" name="Content Placeholder 2"/>
          <p:cNvSpPr>
            <a:spLocks noGrp="1"/>
          </p:cNvSpPr>
          <p:nvPr>
            <p:ph idx="1"/>
          </p:nvPr>
        </p:nvSpPr>
        <p:spPr/>
        <p:txBody>
          <a:bodyPr/>
          <a:lstStyle/>
          <a:p>
            <a:r>
              <a:rPr lang="en-US" dirty="0" smtClean="0"/>
              <a:t>From the perspective of a student, which do you prefer?  Say why in the chat box. </a:t>
            </a:r>
          </a:p>
          <a:p>
            <a:pPr lvl="1"/>
            <a:r>
              <a:rPr lang="en-US" dirty="0" smtClean="0"/>
              <a:t>Introduction 1</a:t>
            </a:r>
          </a:p>
          <a:p>
            <a:pPr lvl="1"/>
            <a:r>
              <a:rPr lang="en-US" dirty="0" smtClean="0"/>
              <a:t>Introduction 2</a:t>
            </a:r>
          </a:p>
          <a:p>
            <a:pPr marL="457200" lvl="1" indent="0">
              <a:buNone/>
            </a:pPr>
            <a:endParaRPr lang="en-US" dirty="0" smtClean="0"/>
          </a:p>
          <a:p>
            <a:pPr marL="457200" lvl="1" indent="0">
              <a:buNone/>
            </a:pPr>
            <a:endParaRPr lang="en-US" dirty="0"/>
          </a:p>
        </p:txBody>
      </p:sp>
    </p:spTree>
    <p:extLst>
      <p:ext uri="{BB962C8B-B14F-4D97-AF65-F5344CB8AC3E}">
        <p14:creationId xmlns:p14="http://schemas.microsoft.com/office/powerpoint/2010/main" val="122480589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Role Model Training</a:t>
            </a:r>
            <a:endParaRPr lang="en-US" dirty="0">
              <a:solidFill>
                <a:schemeClr val="accent1">
                  <a:lumMod val="50000"/>
                </a:schemeClr>
              </a:solidFill>
            </a:endParaRPr>
          </a:p>
        </p:txBody>
      </p:sp>
      <p:sp>
        <p:nvSpPr>
          <p:cNvPr id="3" name="Content Placeholder 2"/>
          <p:cNvSpPr>
            <a:spLocks noGrp="1"/>
          </p:cNvSpPr>
          <p:nvPr>
            <p:ph idx="1"/>
          </p:nvPr>
        </p:nvSpPr>
        <p:spPr/>
        <p:txBody>
          <a:bodyPr/>
          <a:lstStyle/>
          <a:p>
            <a:r>
              <a:rPr lang="en-US" dirty="0" smtClean="0">
                <a:solidFill>
                  <a:schemeClr val="accent3">
                    <a:lumMod val="50000"/>
                  </a:schemeClr>
                </a:solidFill>
              </a:rPr>
              <a:t>Overview</a:t>
            </a:r>
          </a:p>
          <a:p>
            <a:pPr lvl="1"/>
            <a:r>
              <a:rPr lang="en-US" dirty="0" smtClean="0">
                <a:solidFill>
                  <a:schemeClr val="accent3">
                    <a:lumMod val="75000"/>
                  </a:schemeClr>
                </a:solidFill>
              </a:rPr>
              <a:t>What is a role model?</a:t>
            </a:r>
          </a:p>
          <a:p>
            <a:pPr lvl="1"/>
            <a:r>
              <a:rPr lang="en-US" dirty="0" smtClean="0">
                <a:solidFill>
                  <a:schemeClr val="accent3">
                    <a:lumMod val="75000"/>
                  </a:schemeClr>
                </a:solidFill>
              </a:rPr>
              <a:t>Why do role models matter?</a:t>
            </a:r>
          </a:p>
          <a:p>
            <a:pPr lvl="1"/>
            <a:r>
              <a:rPr lang="en-US" dirty="0" smtClean="0">
                <a:solidFill>
                  <a:schemeClr val="accent3">
                    <a:lumMod val="75000"/>
                  </a:schemeClr>
                </a:solidFill>
              </a:rPr>
              <a:t>Role model strategies</a:t>
            </a:r>
            <a:endParaRPr lang="en-US" dirty="0" smtClean="0">
              <a:solidFill>
                <a:schemeClr val="accent3">
                  <a:lumMod val="75000"/>
                </a:schemeClr>
              </a:solidFill>
            </a:endParaRPr>
          </a:p>
        </p:txBody>
      </p:sp>
      <p:pic>
        <p:nvPicPr>
          <p:cNvPr id="4" name="Picture 3" descr="GLOBE_logoOfficial-_Blue.png"/>
          <p:cNvPicPr>
            <a:picLocks noChangeAspect="1"/>
          </p:cNvPicPr>
          <p:nvPr/>
        </p:nvPicPr>
        <p:blipFill>
          <a:blip r:embed="rId2"/>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pic>
        <p:nvPicPr>
          <p:cNvPr id="6" name="Picture 5"/>
          <p:cNvPicPr>
            <a:picLocks noChangeAspect="1"/>
          </p:cNvPicPr>
          <p:nvPr/>
        </p:nvPicPr>
        <p:blipFill>
          <a:blip r:embed="rId4"/>
          <a:stretch>
            <a:fillRect/>
          </a:stretch>
        </p:blipFill>
        <p:spPr>
          <a:xfrm>
            <a:off x="1798539" y="4708897"/>
            <a:ext cx="2488975" cy="1417266"/>
          </a:xfrm>
          <a:prstGeom prst="rect">
            <a:avLst/>
          </a:prstGeom>
        </p:spPr>
      </p:pic>
      <p:pic>
        <p:nvPicPr>
          <p:cNvPr id="7" name="Picture 6"/>
          <p:cNvPicPr>
            <a:picLocks noChangeAspect="1"/>
          </p:cNvPicPr>
          <p:nvPr/>
        </p:nvPicPr>
        <p:blipFill>
          <a:blip r:embed="rId5"/>
          <a:stretch>
            <a:fillRect/>
          </a:stretch>
        </p:blipFill>
        <p:spPr>
          <a:xfrm>
            <a:off x="4533563" y="4943023"/>
            <a:ext cx="3410700" cy="949014"/>
          </a:xfrm>
          <a:prstGeom prst="rect">
            <a:avLst/>
          </a:prstGeom>
        </p:spPr>
      </p:pic>
    </p:spTree>
    <p:extLst>
      <p:ext uri="{BB962C8B-B14F-4D97-AF65-F5344CB8AC3E}">
        <p14:creationId xmlns:p14="http://schemas.microsoft.com/office/powerpoint/2010/main" val="159261522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Role Model Training</a:t>
            </a:r>
            <a:endParaRPr lang="en-US" dirty="0">
              <a:solidFill>
                <a:schemeClr val="accent1">
                  <a:lumMod val="50000"/>
                </a:schemeClr>
              </a:solidFill>
            </a:endParaRPr>
          </a:p>
        </p:txBody>
      </p:sp>
      <p:sp>
        <p:nvSpPr>
          <p:cNvPr id="3" name="Content Placeholder 2"/>
          <p:cNvSpPr>
            <a:spLocks noGrp="1"/>
          </p:cNvSpPr>
          <p:nvPr>
            <p:ph idx="1"/>
          </p:nvPr>
        </p:nvSpPr>
        <p:spPr/>
        <p:txBody>
          <a:bodyPr/>
          <a:lstStyle/>
          <a:p>
            <a:r>
              <a:rPr lang="en-US" dirty="0" smtClean="0">
                <a:solidFill>
                  <a:schemeClr val="accent3">
                    <a:lumMod val="50000"/>
                  </a:schemeClr>
                </a:solidFill>
              </a:rPr>
              <a:t>Overview</a:t>
            </a:r>
          </a:p>
          <a:p>
            <a:pPr lvl="1"/>
            <a:r>
              <a:rPr lang="en-US" b="1" dirty="0" smtClean="0">
                <a:solidFill>
                  <a:schemeClr val="accent3">
                    <a:lumMod val="75000"/>
                  </a:schemeClr>
                </a:solidFill>
              </a:rPr>
              <a:t>What is a role model?</a:t>
            </a:r>
          </a:p>
          <a:p>
            <a:pPr lvl="1"/>
            <a:r>
              <a:rPr lang="en-US" dirty="0" smtClean="0">
                <a:solidFill>
                  <a:schemeClr val="accent3">
                    <a:lumMod val="75000"/>
                  </a:schemeClr>
                </a:solidFill>
              </a:rPr>
              <a:t>Why do role models matter?</a:t>
            </a:r>
          </a:p>
          <a:p>
            <a:pPr lvl="1"/>
            <a:r>
              <a:rPr lang="en-US" dirty="0" smtClean="0">
                <a:solidFill>
                  <a:schemeClr val="accent3">
                    <a:lumMod val="75000"/>
                  </a:schemeClr>
                </a:solidFill>
              </a:rPr>
              <a:t>Role model strategies</a:t>
            </a:r>
            <a:endParaRPr lang="en-US" dirty="0" smtClean="0">
              <a:solidFill>
                <a:schemeClr val="accent3">
                  <a:lumMod val="75000"/>
                </a:schemeClr>
              </a:solidFill>
            </a:endParaRPr>
          </a:p>
        </p:txBody>
      </p:sp>
      <p:pic>
        <p:nvPicPr>
          <p:cNvPr id="4" name="Picture 3" descr="GLOBE_logoOfficial-_Blue.png"/>
          <p:cNvPicPr>
            <a:picLocks noChangeAspect="1"/>
          </p:cNvPicPr>
          <p:nvPr/>
        </p:nvPicPr>
        <p:blipFill>
          <a:blip r:embed="rId2"/>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spTree>
    <p:extLst>
      <p:ext uri="{BB962C8B-B14F-4D97-AF65-F5344CB8AC3E}">
        <p14:creationId xmlns:p14="http://schemas.microsoft.com/office/powerpoint/2010/main" val="141749800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What is a role model?</a:t>
            </a:r>
            <a:endParaRPr lang="en-US" dirty="0">
              <a:solidFill>
                <a:schemeClr val="accent1">
                  <a:lumMod val="50000"/>
                </a:schemeClr>
              </a:solidFill>
            </a:endParaRPr>
          </a:p>
        </p:txBody>
      </p:sp>
      <p:sp>
        <p:nvSpPr>
          <p:cNvPr id="3" name="Content Placeholder 2"/>
          <p:cNvSpPr>
            <a:spLocks noGrp="1"/>
          </p:cNvSpPr>
          <p:nvPr>
            <p:ph idx="1"/>
          </p:nvPr>
        </p:nvSpPr>
        <p:spPr/>
        <p:txBody>
          <a:bodyPr/>
          <a:lstStyle/>
          <a:p>
            <a:r>
              <a:rPr lang="en-US" dirty="0" smtClean="0">
                <a:solidFill>
                  <a:schemeClr val="accent3">
                    <a:lumMod val="50000"/>
                  </a:schemeClr>
                </a:solidFill>
              </a:rPr>
              <a:t>Reflect on a role model in your life</a:t>
            </a:r>
          </a:p>
          <a:p>
            <a:pPr lvl="1"/>
            <a:r>
              <a:rPr lang="en-US" dirty="0" smtClean="0">
                <a:solidFill>
                  <a:schemeClr val="accent3">
                    <a:lumMod val="75000"/>
                  </a:schemeClr>
                </a:solidFill>
              </a:rPr>
              <a:t>List a few of his or her traits in the chat window (I’ll read them aloud)</a:t>
            </a:r>
            <a:endParaRPr lang="en-US" dirty="0">
              <a:solidFill>
                <a:schemeClr val="accent3">
                  <a:lumMod val="75000"/>
                </a:schemeClr>
              </a:solidFill>
            </a:endParaRPr>
          </a:p>
        </p:txBody>
      </p:sp>
      <p:pic>
        <p:nvPicPr>
          <p:cNvPr id="4" name="Picture 3" descr="GLOBE_logoOfficial-_Blue.png"/>
          <p:cNvPicPr>
            <a:picLocks noChangeAspect="1"/>
          </p:cNvPicPr>
          <p:nvPr/>
        </p:nvPicPr>
        <p:blipFill>
          <a:blip r:embed="rId2"/>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pic>
        <p:nvPicPr>
          <p:cNvPr id="6" name="Picture 5" descr="8703165145_a77ef6a530_o.jpg"/>
          <p:cNvPicPr>
            <a:picLocks noChangeAspect="1"/>
          </p:cNvPicPr>
          <p:nvPr/>
        </p:nvPicPr>
        <p:blipFill rotWithShape="1">
          <a:blip r:embed="rId4">
            <a:extLst>
              <a:ext uri="{28A0092B-C50C-407E-A947-70E740481C1C}">
                <a14:useLocalDpi xmlns:a14="http://schemas.microsoft.com/office/drawing/2010/main" val="0"/>
              </a:ext>
            </a:extLst>
          </a:blip>
          <a:srcRect t="10722"/>
          <a:stretch/>
        </p:blipFill>
        <p:spPr>
          <a:xfrm>
            <a:off x="2206631" y="3309135"/>
            <a:ext cx="4730738" cy="27881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3097560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What is a role model?</a:t>
            </a:r>
            <a:endParaRPr lang="en-US" dirty="0">
              <a:solidFill>
                <a:schemeClr val="accent1">
                  <a:lumMod val="50000"/>
                </a:schemeClr>
              </a:solidFill>
            </a:endParaRPr>
          </a:p>
        </p:txBody>
      </p:sp>
      <p:sp>
        <p:nvSpPr>
          <p:cNvPr id="3" name="Content Placeholder 2"/>
          <p:cNvSpPr>
            <a:spLocks noGrp="1"/>
          </p:cNvSpPr>
          <p:nvPr>
            <p:ph idx="1"/>
          </p:nvPr>
        </p:nvSpPr>
        <p:spPr/>
        <p:txBody>
          <a:bodyPr/>
          <a:lstStyle/>
          <a:p>
            <a:pPr marL="0" indent="0">
              <a:buNone/>
            </a:pPr>
            <a:r>
              <a:rPr lang="en-US" i="1" dirty="0" smtClean="0">
                <a:solidFill>
                  <a:schemeClr val="accent3">
                    <a:lumMod val="75000"/>
                  </a:schemeClr>
                </a:solidFill>
              </a:rPr>
              <a:t>A role model is someone whose own passion and enthusiasm help motivate others and inspire them to see possibilities for the future. </a:t>
            </a:r>
            <a:endParaRPr lang="en-US" dirty="0" smtClean="0">
              <a:solidFill>
                <a:schemeClr val="accent3">
                  <a:lumMod val="75000"/>
                </a:schemeClr>
              </a:solidFill>
            </a:endParaRPr>
          </a:p>
          <a:p>
            <a:pPr marL="0" indent="0" algn="r">
              <a:buNone/>
            </a:pPr>
            <a:r>
              <a:rPr lang="en-US" dirty="0" smtClean="0">
                <a:solidFill>
                  <a:schemeClr val="accent3">
                    <a:lumMod val="75000"/>
                  </a:schemeClr>
                </a:solidFill>
              </a:rPr>
              <a:t>-</a:t>
            </a:r>
            <a:r>
              <a:rPr lang="en-US" dirty="0" err="1" smtClean="0">
                <a:solidFill>
                  <a:schemeClr val="accent3">
                    <a:lumMod val="75000"/>
                  </a:schemeClr>
                </a:solidFill>
              </a:rPr>
              <a:t>Techbridge</a:t>
            </a:r>
            <a:r>
              <a:rPr lang="en-US" dirty="0" smtClean="0">
                <a:solidFill>
                  <a:schemeClr val="accent3">
                    <a:lumMod val="75000"/>
                  </a:schemeClr>
                </a:solidFill>
              </a:rPr>
              <a:t>, 2013</a:t>
            </a:r>
            <a:endParaRPr lang="en-US" i="1" dirty="0">
              <a:solidFill>
                <a:schemeClr val="accent3">
                  <a:lumMod val="75000"/>
                </a:schemeClr>
              </a:solidFill>
            </a:endParaRPr>
          </a:p>
        </p:txBody>
      </p:sp>
      <p:pic>
        <p:nvPicPr>
          <p:cNvPr id="4" name="Picture 3" descr="GLOBE_logoOfficial-_Blue.png"/>
          <p:cNvPicPr>
            <a:picLocks noChangeAspect="1"/>
          </p:cNvPicPr>
          <p:nvPr/>
        </p:nvPicPr>
        <p:blipFill>
          <a:blip r:embed="rId3"/>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pic>
        <p:nvPicPr>
          <p:cNvPr id="7" name="Picture 6"/>
          <p:cNvPicPr>
            <a:picLocks noChangeAspect="1"/>
          </p:cNvPicPr>
          <p:nvPr/>
        </p:nvPicPr>
        <p:blipFill>
          <a:blip r:embed="rId5"/>
          <a:stretch>
            <a:fillRect/>
          </a:stretch>
        </p:blipFill>
        <p:spPr>
          <a:xfrm>
            <a:off x="852573" y="3242792"/>
            <a:ext cx="4585668" cy="2883371"/>
          </a:xfrm>
          <a:prstGeom prst="rect">
            <a:avLst/>
          </a:prstGeom>
        </p:spPr>
      </p:pic>
      <p:sp>
        <p:nvSpPr>
          <p:cNvPr id="8" name="TextBox 7"/>
          <p:cNvSpPr txBox="1"/>
          <p:nvPr/>
        </p:nvSpPr>
        <p:spPr>
          <a:xfrm>
            <a:off x="5594809" y="5658149"/>
            <a:ext cx="1765427" cy="338554"/>
          </a:xfrm>
          <a:prstGeom prst="rect">
            <a:avLst/>
          </a:prstGeom>
          <a:noFill/>
        </p:spPr>
        <p:txBody>
          <a:bodyPr wrap="none" rtlCol="0">
            <a:spAutoFit/>
          </a:bodyPr>
          <a:lstStyle/>
          <a:p>
            <a:r>
              <a:rPr lang="en-US" sz="1600" dirty="0" smtClean="0">
                <a:solidFill>
                  <a:schemeClr val="accent3">
                    <a:lumMod val="50000"/>
                  </a:schemeClr>
                </a:solidFill>
              </a:rPr>
              <a:t>(EU Women, 2012)</a:t>
            </a:r>
            <a:endParaRPr lang="en-US" sz="1600" dirty="0">
              <a:solidFill>
                <a:schemeClr val="accent3">
                  <a:lumMod val="50000"/>
                </a:schemeClr>
              </a:solidFill>
            </a:endParaRPr>
          </a:p>
        </p:txBody>
      </p:sp>
    </p:spTree>
    <p:extLst>
      <p:ext uri="{BB962C8B-B14F-4D97-AF65-F5344CB8AC3E}">
        <p14:creationId xmlns:p14="http://schemas.microsoft.com/office/powerpoint/2010/main" val="132718540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875" y="172456"/>
            <a:ext cx="6316404" cy="630395"/>
          </a:xfrm>
        </p:spPr>
        <p:txBody>
          <a:bodyPr>
            <a:normAutofit fontScale="90000"/>
          </a:bodyPr>
          <a:lstStyle/>
          <a:p>
            <a:r>
              <a:rPr lang="en-US" dirty="0" smtClean="0"/>
              <a:t>Webinar Logistics</a:t>
            </a:r>
            <a:endParaRPr lang="en-US" dirty="0"/>
          </a:p>
        </p:txBody>
      </p:sp>
      <p:pic>
        <p:nvPicPr>
          <p:cNvPr id="4" name="Picture 3" descr="Screen Shot 2015-01-22 at 12.44.5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934" y="1021812"/>
            <a:ext cx="8262199" cy="5450516"/>
          </a:xfrm>
          <a:prstGeom prst="rect">
            <a:avLst/>
          </a:prstGeom>
        </p:spPr>
      </p:pic>
      <p:sp>
        <p:nvSpPr>
          <p:cNvPr id="5" name="Up Arrow 4"/>
          <p:cNvSpPr/>
          <p:nvPr/>
        </p:nvSpPr>
        <p:spPr>
          <a:xfrm>
            <a:off x="978087" y="1408641"/>
            <a:ext cx="394153" cy="106560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Left Arrow 5"/>
          <p:cNvSpPr/>
          <p:nvPr/>
        </p:nvSpPr>
        <p:spPr>
          <a:xfrm>
            <a:off x="1255454" y="5247734"/>
            <a:ext cx="1284647" cy="39957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540101" y="5185644"/>
            <a:ext cx="3065640"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dirty="0" smtClean="0"/>
              <a:t>Type questions and comments in the chat space here</a:t>
            </a:r>
            <a:endParaRPr lang="en-US" dirty="0"/>
          </a:p>
        </p:txBody>
      </p:sp>
      <p:sp>
        <p:nvSpPr>
          <p:cNvPr id="8" name="TextBox 7"/>
          <p:cNvSpPr txBox="1"/>
          <p:nvPr/>
        </p:nvSpPr>
        <p:spPr>
          <a:xfrm>
            <a:off x="495461" y="2309275"/>
            <a:ext cx="1701581" cy="1200329"/>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dirty="0" smtClean="0"/>
              <a:t>Raise your hand if you have any technology problems</a:t>
            </a:r>
            <a:endParaRPr lang="en-US" dirty="0"/>
          </a:p>
        </p:txBody>
      </p:sp>
    </p:spTree>
    <p:extLst>
      <p:ext uri="{BB962C8B-B14F-4D97-AF65-F5344CB8AC3E}">
        <p14:creationId xmlns:p14="http://schemas.microsoft.com/office/powerpoint/2010/main" val="158295662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What is a role model?</a:t>
            </a:r>
            <a:endParaRPr lang="en-US" dirty="0">
              <a:solidFill>
                <a:schemeClr val="accent1">
                  <a:lumMod val="50000"/>
                </a:schemeClr>
              </a:solidFill>
            </a:endParaRPr>
          </a:p>
        </p:txBody>
      </p:sp>
      <p:sp>
        <p:nvSpPr>
          <p:cNvPr id="3" name="Content Placeholder 2"/>
          <p:cNvSpPr>
            <a:spLocks noGrp="1"/>
          </p:cNvSpPr>
          <p:nvPr>
            <p:ph idx="1"/>
          </p:nvPr>
        </p:nvSpPr>
        <p:spPr/>
        <p:txBody>
          <a:bodyPr/>
          <a:lstStyle/>
          <a:p>
            <a:r>
              <a:rPr lang="en-US" dirty="0" smtClean="0">
                <a:solidFill>
                  <a:schemeClr val="accent3">
                    <a:lumMod val="75000"/>
                  </a:schemeClr>
                </a:solidFill>
              </a:rPr>
              <a:t>Personal connection to a field</a:t>
            </a:r>
            <a:endParaRPr lang="en-US" dirty="0" smtClean="0">
              <a:solidFill>
                <a:schemeClr val="accent3">
                  <a:lumMod val="75000"/>
                </a:schemeClr>
              </a:solidFill>
            </a:endParaRPr>
          </a:p>
          <a:p>
            <a:r>
              <a:rPr lang="en-US" dirty="0" smtClean="0">
                <a:solidFill>
                  <a:schemeClr val="accent3">
                    <a:lumMod val="75000"/>
                  </a:schemeClr>
                </a:solidFill>
              </a:rPr>
              <a:t>Increase interest and participation in STEM careers</a:t>
            </a:r>
          </a:p>
          <a:p>
            <a:pPr marL="0" indent="0">
              <a:buNone/>
            </a:pPr>
            <a:endParaRPr lang="en-US" dirty="0" smtClean="0">
              <a:solidFill>
                <a:schemeClr val="accent3">
                  <a:lumMod val="75000"/>
                </a:schemeClr>
              </a:solidFill>
            </a:endParaRPr>
          </a:p>
        </p:txBody>
      </p:sp>
      <p:pic>
        <p:nvPicPr>
          <p:cNvPr id="4" name="Picture 3" descr="GLOBE_logoOfficial-_Blue.png"/>
          <p:cNvPicPr>
            <a:picLocks noChangeAspect="1"/>
          </p:cNvPicPr>
          <p:nvPr/>
        </p:nvPicPr>
        <p:blipFill>
          <a:blip r:embed="rId3"/>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pic>
        <p:nvPicPr>
          <p:cNvPr id="6" name="Picture 5" descr="16178802595_15024aa423_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3607" y="3089014"/>
            <a:ext cx="3800089" cy="28500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7555336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What is a role model?</a:t>
            </a:r>
            <a:endParaRPr lang="en-US" dirty="0">
              <a:solidFill>
                <a:schemeClr val="accent1">
                  <a:lumMod val="50000"/>
                </a:schemeClr>
              </a:solidFill>
            </a:endParaRPr>
          </a:p>
        </p:txBody>
      </p:sp>
      <p:sp>
        <p:nvSpPr>
          <p:cNvPr id="3" name="Content Placeholder 2"/>
          <p:cNvSpPr>
            <a:spLocks noGrp="1"/>
          </p:cNvSpPr>
          <p:nvPr>
            <p:ph idx="1"/>
          </p:nvPr>
        </p:nvSpPr>
        <p:spPr>
          <a:xfrm>
            <a:off x="457200" y="1600200"/>
            <a:ext cx="8229600" cy="716621"/>
          </a:xfrm>
        </p:spPr>
        <p:txBody>
          <a:bodyPr/>
          <a:lstStyle/>
          <a:p>
            <a:r>
              <a:rPr lang="en-US" dirty="0" smtClean="0">
                <a:solidFill>
                  <a:schemeClr val="accent3">
                    <a:lumMod val="75000"/>
                  </a:schemeClr>
                </a:solidFill>
              </a:rPr>
              <a:t>Dispel myths and negative stereotypes</a:t>
            </a:r>
          </a:p>
        </p:txBody>
      </p:sp>
      <p:pic>
        <p:nvPicPr>
          <p:cNvPr id="4" name="Picture 3" descr="GLOBE_logoOfficial-_Blue.png"/>
          <p:cNvPicPr>
            <a:picLocks noChangeAspect="1"/>
          </p:cNvPicPr>
          <p:nvPr/>
        </p:nvPicPr>
        <p:blipFill>
          <a:blip r:embed="rId3"/>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pic>
        <p:nvPicPr>
          <p:cNvPr id="7" name="Picture 6" descr="Screen Shot 2013-12-14 at 10.45.54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173" y="2316821"/>
            <a:ext cx="7413583" cy="4322701"/>
          </a:xfrm>
          <a:prstGeom prst="rect">
            <a:avLst/>
          </a:prstGeom>
        </p:spPr>
      </p:pic>
    </p:spTree>
    <p:extLst>
      <p:ext uri="{BB962C8B-B14F-4D97-AF65-F5344CB8AC3E}">
        <p14:creationId xmlns:p14="http://schemas.microsoft.com/office/powerpoint/2010/main" val="383130053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Role Model Training</a:t>
            </a:r>
            <a:endParaRPr lang="en-US" dirty="0">
              <a:solidFill>
                <a:schemeClr val="accent1">
                  <a:lumMod val="50000"/>
                </a:schemeClr>
              </a:solidFill>
            </a:endParaRPr>
          </a:p>
        </p:txBody>
      </p:sp>
      <p:sp>
        <p:nvSpPr>
          <p:cNvPr id="3" name="Content Placeholder 2"/>
          <p:cNvSpPr>
            <a:spLocks noGrp="1"/>
          </p:cNvSpPr>
          <p:nvPr>
            <p:ph idx="1"/>
          </p:nvPr>
        </p:nvSpPr>
        <p:spPr/>
        <p:txBody>
          <a:bodyPr/>
          <a:lstStyle/>
          <a:p>
            <a:r>
              <a:rPr lang="en-US" dirty="0" smtClean="0">
                <a:solidFill>
                  <a:schemeClr val="accent3">
                    <a:lumMod val="50000"/>
                  </a:schemeClr>
                </a:solidFill>
              </a:rPr>
              <a:t>Overview</a:t>
            </a:r>
          </a:p>
          <a:p>
            <a:pPr lvl="1"/>
            <a:r>
              <a:rPr lang="en-US" dirty="0" smtClean="0">
                <a:solidFill>
                  <a:schemeClr val="accent3">
                    <a:lumMod val="75000"/>
                  </a:schemeClr>
                </a:solidFill>
              </a:rPr>
              <a:t>What is a role model?</a:t>
            </a:r>
          </a:p>
          <a:p>
            <a:pPr lvl="1"/>
            <a:r>
              <a:rPr lang="en-US" b="1" dirty="0" smtClean="0">
                <a:solidFill>
                  <a:schemeClr val="accent3">
                    <a:lumMod val="75000"/>
                  </a:schemeClr>
                </a:solidFill>
              </a:rPr>
              <a:t>Why do role models matter?</a:t>
            </a:r>
          </a:p>
          <a:p>
            <a:pPr lvl="1"/>
            <a:r>
              <a:rPr lang="en-US" dirty="0" smtClean="0">
                <a:solidFill>
                  <a:schemeClr val="accent3">
                    <a:lumMod val="75000"/>
                  </a:schemeClr>
                </a:solidFill>
              </a:rPr>
              <a:t>Role model strategies</a:t>
            </a:r>
            <a:endParaRPr lang="en-US" dirty="0" smtClean="0">
              <a:solidFill>
                <a:schemeClr val="accent3">
                  <a:lumMod val="75000"/>
                </a:schemeClr>
              </a:solidFill>
            </a:endParaRPr>
          </a:p>
        </p:txBody>
      </p:sp>
      <p:pic>
        <p:nvPicPr>
          <p:cNvPr id="4" name="Picture 3" descr="GLOBE_logoOfficial-_Blue.png"/>
          <p:cNvPicPr>
            <a:picLocks noChangeAspect="1"/>
          </p:cNvPicPr>
          <p:nvPr/>
        </p:nvPicPr>
        <p:blipFill>
          <a:blip r:embed="rId2"/>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pic>
        <p:nvPicPr>
          <p:cNvPr id="6" name="Picture 5" descr="10523207_645204262214430_8723184723146198172_n.jpg"/>
          <p:cNvPicPr>
            <a:picLocks noChangeAspect="1"/>
          </p:cNvPicPr>
          <p:nvPr/>
        </p:nvPicPr>
        <p:blipFill rotWithShape="1">
          <a:blip r:embed="rId4">
            <a:extLst>
              <a:ext uri="{28A0092B-C50C-407E-A947-70E740481C1C}">
                <a14:useLocalDpi xmlns:a14="http://schemas.microsoft.com/office/drawing/2010/main" val="0"/>
              </a:ext>
            </a:extLst>
          </a:blip>
          <a:srcRect r="11114"/>
          <a:stretch/>
        </p:blipFill>
        <p:spPr>
          <a:xfrm>
            <a:off x="4802296" y="3353853"/>
            <a:ext cx="3696288" cy="27723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842746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Why do role models matter?</a:t>
            </a:r>
            <a:endParaRPr lang="en-US" dirty="0">
              <a:solidFill>
                <a:schemeClr val="accent1">
                  <a:lumMod val="50000"/>
                </a:schemeClr>
              </a:solidFill>
            </a:endParaRPr>
          </a:p>
        </p:txBody>
      </p:sp>
      <p:sp>
        <p:nvSpPr>
          <p:cNvPr id="3" name="Content Placeholder 2"/>
          <p:cNvSpPr>
            <a:spLocks noGrp="1"/>
          </p:cNvSpPr>
          <p:nvPr>
            <p:ph idx="1"/>
          </p:nvPr>
        </p:nvSpPr>
        <p:spPr/>
        <p:txBody>
          <a:bodyPr/>
          <a:lstStyle/>
          <a:p>
            <a:r>
              <a:rPr lang="en-US" dirty="0" smtClean="0">
                <a:solidFill>
                  <a:schemeClr val="accent3">
                    <a:lumMod val="50000"/>
                  </a:schemeClr>
                </a:solidFill>
              </a:rPr>
              <a:t>Inspire the next generation</a:t>
            </a:r>
          </a:p>
          <a:p>
            <a:r>
              <a:rPr lang="en-US" dirty="0" smtClean="0">
                <a:solidFill>
                  <a:schemeClr val="accent3">
                    <a:lumMod val="50000"/>
                  </a:schemeClr>
                </a:solidFill>
              </a:rPr>
              <a:t>Seeing someone who looks like them (particularly important for girls and minorities)</a:t>
            </a:r>
          </a:p>
          <a:p>
            <a:endParaRPr lang="en-US" dirty="0">
              <a:solidFill>
                <a:schemeClr val="accent3">
                  <a:lumMod val="75000"/>
                </a:schemeClr>
              </a:solidFill>
            </a:endParaRPr>
          </a:p>
        </p:txBody>
      </p:sp>
      <p:pic>
        <p:nvPicPr>
          <p:cNvPr id="4" name="Picture 3" descr="GLOBE_logoOfficial-_Blue.png"/>
          <p:cNvPicPr>
            <a:picLocks noChangeAspect="1"/>
          </p:cNvPicPr>
          <p:nvPr/>
        </p:nvPicPr>
        <p:blipFill>
          <a:blip r:embed="rId2"/>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pic>
        <p:nvPicPr>
          <p:cNvPr id="6" name="Picture 5" descr="7619164732_715a547e8e_o.jpg"/>
          <p:cNvPicPr>
            <a:picLocks noChangeAspect="1"/>
          </p:cNvPicPr>
          <p:nvPr/>
        </p:nvPicPr>
        <p:blipFill rotWithShape="1">
          <a:blip r:embed="rId4">
            <a:extLst>
              <a:ext uri="{28A0092B-C50C-407E-A947-70E740481C1C}">
                <a14:useLocalDpi xmlns:a14="http://schemas.microsoft.com/office/drawing/2010/main" val="0"/>
              </a:ext>
            </a:extLst>
          </a:blip>
          <a:srcRect t="3607"/>
          <a:stretch/>
        </p:blipFill>
        <p:spPr>
          <a:xfrm rot="21391571">
            <a:off x="2630971" y="3467751"/>
            <a:ext cx="3378864" cy="2432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2974766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Why do role models matter?</a:t>
            </a:r>
            <a:endParaRPr lang="en-US" dirty="0">
              <a:solidFill>
                <a:schemeClr val="accent1">
                  <a:lumMod val="50000"/>
                </a:schemeClr>
              </a:solidFill>
            </a:endParaRPr>
          </a:p>
        </p:txBody>
      </p:sp>
      <p:sp>
        <p:nvSpPr>
          <p:cNvPr id="3" name="Content Placeholder 2"/>
          <p:cNvSpPr>
            <a:spLocks noGrp="1"/>
          </p:cNvSpPr>
          <p:nvPr>
            <p:ph idx="1"/>
          </p:nvPr>
        </p:nvSpPr>
        <p:spPr>
          <a:xfrm>
            <a:off x="457199" y="1600200"/>
            <a:ext cx="8448573" cy="4525963"/>
          </a:xfrm>
        </p:spPr>
        <p:txBody>
          <a:bodyPr/>
          <a:lstStyle/>
          <a:p>
            <a:r>
              <a:rPr lang="en-US" dirty="0" smtClean="0">
                <a:solidFill>
                  <a:schemeClr val="accent3">
                    <a:lumMod val="75000"/>
                  </a:schemeClr>
                </a:solidFill>
              </a:rPr>
              <a:t>Non-stereotypical role models </a:t>
            </a:r>
            <a:r>
              <a:rPr lang="en-US" dirty="0" smtClean="0">
                <a:solidFill>
                  <a:schemeClr val="accent3">
                    <a:lumMod val="75000"/>
                  </a:schemeClr>
                </a:solidFill>
                <a:sym typeface="Wingdings"/>
              </a:rPr>
              <a:t> higher belief in success </a:t>
            </a:r>
            <a:r>
              <a:rPr lang="en-US" sz="2000" dirty="0" smtClean="0">
                <a:solidFill>
                  <a:schemeClr val="accent3">
                    <a:lumMod val="75000"/>
                  </a:schemeClr>
                </a:solidFill>
                <a:sym typeface="Wingdings"/>
              </a:rPr>
              <a:t>(</a:t>
            </a:r>
            <a:r>
              <a:rPr lang="en-US" sz="2000" dirty="0" err="1" smtClean="0">
                <a:solidFill>
                  <a:schemeClr val="accent3">
                    <a:lumMod val="75000"/>
                  </a:schemeClr>
                </a:solidFill>
                <a:sym typeface="Wingdings"/>
              </a:rPr>
              <a:t>Cheryan</a:t>
            </a:r>
            <a:r>
              <a:rPr lang="en-US" sz="2000" dirty="0" smtClean="0">
                <a:solidFill>
                  <a:schemeClr val="accent3">
                    <a:lumMod val="75000"/>
                  </a:schemeClr>
                </a:solidFill>
                <a:sym typeface="Wingdings"/>
              </a:rPr>
              <a:t> et al., 2011)</a:t>
            </a:r>
          </a:p>
          <a:p>
            <a:r>
              <a:rPr lang="en-US" dirty="0">
                <a:solidFill>
                  <a:schemeClr val="accent3">
                    <a:lumMod val="75000"/>
                  </a:schemeClr>
                </a:solidFill>
                <a:sym typeface="Wingdings"/>
              </a:rPr>
              <a:t>R</a:t>
            </a:r>
            <a:r>
              <a:rPr lang="en-US" dirty="0" smtClean="0">
                <a:solidFill>
                  <a:schemeClr val="accent3">
                    <a:lumMod val="75000"/>
                  </a:schemeClr>
                </a:solidFill>
                <a:sym typeface="Wingdings"/>
              </a:rPr>
              <a:t>ole model influence more important than self-efficacy in career choice </a:t>
            </a:r>
            <a:r>
              <a:rPr lang="en-US" sz="2000" dirty="0" smtClean="0">
                <a:solidFill>
                  <a:schemeClr val="accent3">
                    <a:lumMod val="75000"/>
                  </a:schemeClr>
                </a:solidFill>
                <a:sym typeface="Wingdings"/>
              </a:rPr>
              <a:t>(</a:t>
            </a:r>
            <a:r>
              <a:rPr lang="en-US" sz="2000" dirty="0" err="1" smtClean="0">
                <a:solidFill>
                  <a:schemeClr val="accent3">
                    <a:lumMod val="75000"/>
                  </a:schemeClr>
                </a:solidFill>
                <a:sym typeface="Wingdings"/>
              </a:rPr>
              <a:t>Quimby</a:t>
            </a:r>
            <a:r>
              <a:rPr lang="en-US" sz="2000" dirty="0" smtClean="0">
                <a:solidFill>
                  <a:schemeClr val="accent3">
                    <a:lumMod val="75000"/>
                  </a:schemeClr>
                </a:solidFill>
                <a:sym typeface="Wingdings"/>
              </a:rPr>
              <a:t> and De </a:t>
            </a:r>
            <a:r>
              <a:rPr lang="en-US" sz="2000" dirty="0" err="1" smtClean="0">
                <a:solidFill>
                  <a:schemeClr val="accent3">
                    <a:lumMod val="75000"/>
                  </a:schemeClr>
                </a:solidFill>
                <a:sym typeface="Wingdings"/>
              </a:rPr>
              <a:t>Santis</a:t>
            </a:r>
            <a:r>
              <a:rPr lang="en-US" sz="2000" dirty="0" smtClean="0">
                <a:solidFill>
                  <a:schemeClr val="accent3">
                    <a:lumMod val="75000"/>
                  </a:schemeClr>
                </a:solidFill>
                <a:sym typeface="Wingdings"/>
              </a:rPr>
              <a:t>, 2011)</a:t>
            </a:r>
          </a:p>
          <a:p>
            <a:r>
              <a:rPr lang="en-US" dirty="0" smtClean="0">
                <a:solidFill>
                  <a:schemeClr val="accent3">
                    <a:lumMod val="75000"/>
                  </a:schemeClr>
                </a:solidFill>
                <a:sym typeface="Wingdings"/>
              </a:rPr>
              <a:t>Students’ perceptions of STEM positively influenced by role models – including fixing misconceptions (</a:t>
            </a:r>
            <a:r>
              <a:rPr lang="en-US" dirty="0" err="1" smtClean="0">
                <a:solidFill>
                  <a:schemeClr val="accent3">
                    <a:lumMod val="75000"/>
                  </a:schemeClr>
                </a:solidFill>
                <a:sym typeface="Wingdings"/>
              </a:rPr>
              <a:t>Scherz</a:t>
            </a:r>
            <a:r>
              <a:rPr lang="en-US" smtClean="0">
                <a:solidFill>
                  <a:schemeClr val="accent3">
                    <a:lumMod val="75000"/>
                  </a:schemeClr>
                </a:solidFill>
                <a:sym typeface="Wingdings"/>
              </a:rPr>
              <a:t> and Oren, 2006)</a:t>
            </a:r>
            <a:endParaRPr lang="en-US" dirty="0" smtClean="0">
              <a:solidFill>
                <a:schemeClr val="accent3">
                  <a:lumMod val="75000"/>
                </a:schemeClr>
              </a:solidFill>
              <a:sym typeface="Wingdings"/>
            </a:endParaRPr>
          </a:p>
          <a:p>
            <a:endParaRPr lang="en-US" dirty="0" smtClean="0">
              <a:solidFill>
                <a:schemeClr val="accent3">
                  <a:lumMod val="75000"/>
                </a:schemeClr>
              </a:solidFill>
              <a:sym typeface="Wingdings"/>
            </a:endParaRPr>
          </a:p>
          <a:p>
            <a:endParaRPr lang="en-US" dirty="0" smtClean="0">
              <a:solidFill>
                <a:schemeClr val="accent3">
                  <a:lumMod val="75000"/>
                </a:schemeClr>
              </a:solidFill>
            </a:endParaRPr>
          </a:p>
        </p:txBody>
      </p:sp>
      <p:pic>
        <p:nvPicPr>
          <p:cNvPr id="4" name="Picture 3" descr="GLOBE_logoOfficial-_Blue.png"/>
          <p:cNvPicPr>
            <a:picLocks noChangeAspect="1"/>
          </p:cNvPicPr>
          <p:nvPr/>
        </p:nvPicPr>
        <p:blipFill>
          <a:blip r:embed="rId2"/>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spTree>
    <p:extLst>
      <p:ext uri="{BB962C8B-B14F-4D97-AF65-F5344CB8AC3E}">
        <p14:creationId xmlns:p14="http://schemas.microsoft.com/office/powerpoint/2010/main" val="27979579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Role Model Training</a:t>
            </a:r>
            <a:endParaRPr lang="en-US" dirty="0">
              <a:solidFill>
                <a:schemeClr val="accent1">
                  <a:lumMod val="50000"/>
                </a:schemeClr>
              </a:solidFill>
            </a:endParaRPr>
          </a:p>
        </p:txBody>
      </p:sp>
      <p:sp>
        <p:nvSpPr>
          <p:cNvPr id="3" name="Content Placeholder 2"/>
          <p:cNvSpPr>
            <a:spLocks noGrp="1"/>
          </p:cNvSpPr>
          <p:nvPr>
            <p:ph idx="1"/>
          </p:nvPr>
        </p:nvSpPr>
        <p:spPr/>
        <p:txBody>
          <a:bodyPr/>
          <a:lstStyle/>
          <a:p>
            <a:r>
              <a:rPr lang="en-US" dirty="0" smtClean="0">
                <a:solidFill>
                  <a:schemeClr val="accent3">
                    <a:lumMod val="50000"/>
                  </a:schemeClr>
                </a:solidFill>
              </a:rPr>
              <a:t>Overview</a:t>
            </a:r>
          </a:p>
          <a:p>
            <a:pPr lvl="1"/>
            <a:r>
              <a:rPr lang="en-US" dirty="0" smtClean="0">
                <a:solidFill>
                  <a:schemeClr val="accent3">
                    <a:lumMod val="75000"/>
                  </a:schemeClr>
                </a:solidFill>
              </a:rPr>
              <a:t>What is a role model?</a:t>
            </a:r>
          </a:p>
          <a:p>
            <a:pPr lvl="1"/>
            <a:r>
              <a:rPr lang="en-US" dirty="0" smtClean="0">
                <a:solidFill>
                  <a:schemeClr val="accent3">
                    <a:lumMod val="75000"/>
                  </a:schemeClr>
                </a:solidFill>
              </a:rPr>
              <a:t>Why do role models matter?</a:t>
            </a:r>
          </a:p>
          <a:p>
            <a:pPr lvl="1"/>
            <a:r>
              <a:rPr lang="en-US" b="1" dirty="0" smtClean="0">
                <a:solidFill>
                  <a:schemeClr val="accent3">
                    <a:lumMod val="75000"/>
                  </a:schemeClr>
                </a:solidFill>
              </a:rPr>
              <a:t>Role model strategies</a:t>
            </a:r>
          </a:p>
        </p:txBody>
      </p:sp>
      <p:pic>
        <p:nvPicPr>
          <p:cNvPr id="4" name="Picture 3" descr="GLOBE_logoOfficial-_Blue.png"/>
          <p:cNvPicPr>
            <a:picLocks noChangeAspect="1"/>
          </p:cNvPicPr>
          <p:nvPr/>
        </p:nvPicPr>
        <p:blipFill>
          <a:blip r:embed="rId2"/>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spTree>
    <p:extLst>
      <p:ext uri="{BB962C8B-B14F-4D97-AF65-F5344CB8AC3E}">
        <p14:creationId xmlns:p14="http://schemas.microsoft.com/office/powerpoint/2010/main" val="293030805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Role Model Strategies</a:t>
            </a:r>
            <a:endParaRPr lang="en-US" dirty="0">
              <a:solidFill>
                <a:schemeClr val="accent1">
                  <a:lumMod val="50000"/>
                </a:schemeClr>
              </a:solidFill>
            </a:endParaRPr>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solidFill>
                  <a:schemeClr val="accent3">
                    <a:lumMod val="75000"/>
                  </a:schemeClr>
                </a:solidFill>
              </a:rPr>
              <a:t>Make personal connections to dispel stereotypes.</a:t>
            </a:r>
          </a:p>
          <a:p>
            <a:pPr marL="514350" indent="-514350">
              <a:buFont typeface="+mj-lt"/>
              <a:buAutoNum type="arabicPeriod"/>
            </a:pPr>
            <a:r>
              <a:rPr lang="en-US" dirty="0" smtClean="0">
                <a:solidFill>
                  <a:schemeClr val="accent3">
                    <a:lumMod val="75000"/>
                  </a:schemeClr>
                </a:solidFill>
              </a:rPr>
              <a:t>Use positive messaging to show how STEM makes the world a better place.</a:t>
            </a:r>
          </a:p>
          <a:p>
            <a:pPr marL="514350" indent="-514350">
              <a:buFont typeface="+mj-lt"/>
              <a:buAutoNum type="arabicPeriod"/>
            </a:pPr>
            <a:r>
              <a:rPr lang="en-US" dirty="0" smtClean="0">
                <a:solidFill>
                  <a:schemeClr val="accent3">
                    <a:lumMod val="75000"/>
                  </a:schemeClr>
                </a:solidFill>
              </a:rPr>
              <a:t>Share your passion.</a:t>
            </a:r>
          </a:p>
          <a:p>
            <a:pPr marL="514350" indent="-514350">
              <a:buFont typeface="+mj-lt"/>
              <a:buAutoNum type="arabicPeriod"/>
            </a:pPr>
            <a:r>
              <a:rPr lang="en-US" dirty="0" smtClean="0">
                <a:solidFill>
                  <a:schemeClr val="accent3">
                    <a:lumMod val="75000"/>
                  </a:schemeClr>
                </a:solidFill>
              </a:rPr>
              <a:t>Make it hands-on and keep it interactive.</a:t>
            </a:r>
          </a:p>
        </p:txBody>
      </p:sp>
      <p:pic>
        <p:nvPicPr>
          <p:cNvPr id="4" name="Picture 3" descr="GLOBE_logoOfficial-_Blue.png"/>
          <p:cNvPicPr>
            <a:picLocks noChangeAspect="1"/>
          </p:cNvPicPr>
          <p:nvPr/>
        </p:nvPicPr>
        <p:blipFill>
          <a:blip r:embed="rId2"/>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spTree>
    <p:extLst>
      <p:ext uri="{BB962C8B-B14F-4D97-AF65-F5344CB8AC3E}">
        <p14:creationId xmlns:p14="http://schemas.microsoft.com/office/powerpoint/2010/main" val="250654376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Role Model Strategies</a:t>
            </a:r>
            <a:endParaRPr lang="en-US" dirty="0">
              <a:solidFill>
                <a:schemeClr val="accent1">
                  <a:lumMod val="50000"/>
                </a:schemeClr>
              </a:solidFill>
            </a:endParaRPr>
          </a:p>
        </p:txBody>
      </p:sp>
      <p:sp>
        <p:nvSpPr>
          <p:cNvPr id="3" name="Content Placeholder 2"/>
          <p:cNvSpPr>
            <a:spLocks noGrp="1"/>
          </p:cNvSpPr>
          <p:nvPr>
            <p:ph idx="1"/>
          </p:nvPr>
        </p:nvSpPr>
        <p:spPr/>
        <p:txBody>
          <a:bodyPr/>
          <a:lstStyle/>
          <a:p>
            <a:pPr marL="514350" indent="-514350">
              <a:buFont typeface="+mj-lt"/>
              <a:buAutoNum type="arabicPeriod" startAt="5"/>
            </a:pPr>
            <a:r>
              <a:rPr lang="en-US" dirty="0" smtClean="0">
                <a:solidFill>
                  <a:schemeClr val="accent3">
                    <a:lumMod val="75000"/>
                  </a:schemeClr>
                </a:solidFill>
              </a:rPr>
              <a:t>Foster a growth mindset and promote perseverance.</a:t>
            </a:r>
          </a:p>
          <a:p>
            <a:pPr marL="514350" indent="-514350">
              <a:buFont typeface="+mj-lt"/>
              <a:buAutoNum type="arabicPeriod" startAt="5"/>
            </a:pPr>
            <a:r>
              <a:rPr lang="en-US" dirty="0" smtClean="0">
                <a:solidFill>
                  <a:schemeClr val="accent3">
                    <a:lumMod val="75000"/>
                  </a:schemeClr>
                </a:solidFill>
              </a:rPr>
              <a:t>Show the way: offer resources and academic guidance for right here, right now.</a:t>
            </a:r>
          </a:p>
          <a:p>
            <a:pPr marL="514350" indent="-514350">
              <a:buFont typeface="+mj-lt"/>
              <a:buAutoNum type="arabicPeriod" startAt="5"/>
            </a:pPr>
            <a:r>
              <a:rPr lang="en-US" dirty="0" smtClean="0">
                <a:solidFill>
                  <a:schemeClr val="accent3">
                    <a:lumMod val="75000"/>
                  </a:schemeClr>
                </a:solidFill>
              </a:rPr>
              <a:t>Follow-up and invite feedback.</a:t>
            </a:r>
          </a:p>
          <a:p>
            <a:pPr marL="0" indent="0">
              <a:buNone/>
            </a:pPr>
            <a:endParaRPr lang="en-US" sz="2800" dirty="0" smtClean="0">
              <a:solidFill>
                <a:schemeClr val="accent3">
                  <a:lumMod val="75000"/>
                </a:schemeClr>
              </a:solidFill>
            </a:endParaRPr>
          </a:p>
          <a:p>
            <a:pPr marL="0" indent="0">
              <a:buNone/>
            </a:pPr>
            <a:endParaRPr lang="en-US" sz="2800" dirty="0">
              <a:solidFill>
                <a:schemeClr val="accent3">
                  <a:lumMod val="75000"/>
                </a:schemeClr>
              </a:solidFill>
            </a:endParaRPr>
          </a:p>
          <a:p>
            <a:pPr marL="0" indent="0" algn="r">
              <a:buNone/>
            </a:pPr>
            <a:r>
              <a:rPr lang="en-US" sz="2800" i="1" dirty="0" err="1" smtClean="0">
                <a:solidFill>
                  <a:schemeClr val="accent3">
                    <a:lumMod val="75000"/>
                  </a:schemeClr>
                </a:solidFill>
              </a:rPr>
              <a:t>SciGirls</a:t>
            </a:r>
            <a:r>
              <a:rPr lang="en-US" sz="2800" i="1" dirty="0" smtClean="0">
                <a:solidFill>
                  <a:schemeClr val="accent3">
                    <a:lumMod val="75000"/>
                  </a:schemeClr>
                </a:solidFill>
              </a:rPr>
              <a:t>: Role Model Strategies, </a:t>
            </a:r>
            <a:r>
              <a:rPr lang="en-US" sz="2800" dirty="0" smtClean="0">
                <a:solidFill>
                  <a:schemeClr val="accent3">
                    <a:lumMod val="75000"/>
                  </a:schemeClr>
                </a:solidFill>
              </a:rPr>
              <a:t>2013</a:t>
            </a:r>
            <a:endParaRPr lang="en-US" sz="2800" i="1" dirty="0" smtClean="0">
              <a:solidFill>
                <a:schemeClr val="accent3">
                  <a:lumMod val="75000"/>
                </a:schemeClr>
              </a:solidFill>
            </a:endParaRPr>
          </a:p>
        </p:txBody>
      </p:sp>
      <p:pic>
        <p:nvPicPr>
          <p:cNvPr id="4" name="Picture 3" descr="GLOBE_logoOfficial-_Blue.png"/>
          <p:cNvPicPr>
            <a:picLocks noChangeAspect="1"/>
          </p:cNvPicPr>
          <p:nvPr/>
        </p:nvPicPr>
        <p:blipFill>
          <a:blip r:embed="rId2"/>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pic>
        <p:nvPicPr>
          <p:cNvPr id="6" name="Picture 5" descr="Screen Shot 2015-03-18 at 3.53.2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1277" y="4390293"/>
            <a:ext cx="1357085" cy="1735870"/>
          </a:xfrm>
          <a:prstGeom prst="rect">
            <a:avLst/>
          </a:prstGeom>
        </p:spPr>
      </p:pic>
    </p:spTree>
    <p:extLst>
      <p:ext uri="{BB962C8B-B14F-4D97-AF65-F5344CB8AC3E}">
        <p14:creationId xmlns:p14="http://schemas.microsoft.com/office/powerpoint/2010/main" val="222424116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Role Model Strategies</a:t>
            </a:r>
            <a:endParaRPr lang="en-US" dirty="0">
              <a:solidFill>
                <a:schemeClr val="accent1">
                  <a:lumMod val="50000"/>
                </a:schemeClr>
              </a:solidFill>
            </a:endParaRPr>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solidFill>
                  <a:schemeClr val="accent3">
                    <a:lumMod val="50000"/>
                  </a:schemeClr>
                </a:solidFill>
              </a:rPr>
              <a:t>Make personal connections to dispel stereotypes.</a:t>
            </a:r>
          </a:p>
          <a:p>
            <a:pPr marL="914400" lvl="1" indent="-514350"/>
            <a:r>
              <a:rPr lang="en-US" dirty="0" smtClean="0">
                <a:solidFill>
                  <a:schemeClr val="accent3">
                    <a:lumMod val="75000"/>
                  </a:schemeClr>
                </a:solidFill>
              </a:rPr>
              <a:t>Share personal stories</a:t>
            </a:r>
          </a:p>
          <a:p>
            <a:pPr marL="914400" lvl="1" indent="-514350"/>
            <a:r>
              <a:rPr lang="en-US" dirty="0" smtClean="0">
                <a:solidFill>
                  <a:schemeClr val="accent3">
                    <a:lumMod val="75000"/>
                  </a:schemeClr>
                </a:solidFill>
              </a:rPr>
              <a:t>Share photos</a:t>
            </a:r>
          </a:p>
          <a:p>
            <a:pPr marL="914400" lvl="1" indent="-514350"/>
            <a:r>
              <a:rPr lang="en-US" dirty="0" smtClean="0">
                <a:solidFill>
                  <a:schemeClr val="accent3">
                    <a:lumMod val="75000"/>
                  </a:schemeClr>
                </a:solidFill>
              </a:rPr>
              <a:t>Talk about family and </a:t>
            </a:r>
          </a:p>
          <a:p>
            <a:pPr marL="400050" lvl="1" indent="0">
              <a:buNone/>
            </a:pPr>
            <a:r>
              <a:rPr lang="en-US" dirty="0">
                <a:solidFill>
                  <a:schemeClr val="accent3">
                    <a:lumMod val="75000"/>
                  </a:schemeClr>
                </a:solidFill>
              </a:rPr>
              <a:t>		</a:t>
            </a:r>
            <a:r>
              <a:rPr lang="en-US" dirty="0" smtClean="0">
                <a:solidFill>
                  <a:schemeClr val="accent3">
                    <a:lumMod val="75000"/>
                  </a:schemeClr>
                </a:solidFill>
              </a:rPr>
              <a:t>friends</a:t>
            </a:r>
          </a:p>
          <a:p>
            <a:pPr marL="914400" lvl="1" indent="-514350"/>
            <a:r>
              <a:rPr lang="en-US" dirty="0" smtClean="0">
                <a:solidFill>
                  <a:schemeClr val="accent3">
                    <a:lumMod val="75000"/>
                  </a:schemeClr>
                </a:solidFill>
              </a:rPr>
              <a:t>Share your journey</a:t>
            </a:r>
          </a:p>
        </p:txBody>
      </p:sp>
      <p:pic>
        <p:nvPicPr>
          <p:cNvPr id="4" name="Picture 3" descr="GLOBE_logoOfficial-_Blue.png"/>
          <p:cNvPicPr>
            <a:picLocks noChangeAspect="1"/>
          </p:cNvPicPr>
          <p:nvPr/>
        </p:nvPicPr>
        <p:blipFill>
          <a:blip r:embed="rId2"/>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pic>
        <p:nvPicPr>
          <p:cNvPr id="6" name="Picture 5" descr="Screen Shot 2015-03-18 at 8.13.2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872" y="2526171"/>
            <a:ext cx="3482901" cy="2616139"/>
          </a:xfrm>
          <a:prstGeom prst="rect">
            <a:avLst/>
          </a:prstGeom>
        </p:spPr>
      </p:pic>
    </p:spTree>
    <p:extLst>
      <p:ext uri="{BB962C8B-B14F-4D97-AF65-F5344CB8AC3E}">
        <p14:creationId xmlns:p14="http://schemas.microsoft.com/office/powerpoint/2010/main" val="27657221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Role Model Strategies</a:t>
            </a:r>
            <a:endParaRPr lang="en-US" dirty="0">
              <a:solidFill>
                <a:schemeClr val="accent1">
                  <a:lumMod val="50000"/>
                </a:schemeClr>
              </a:solidFill>
            </a:endParaRPr>
          </a:p>
        </p:txBody>
      </p:sp>
      <p:sp>
        <p:nvSpPr>
          <p:cNvPr id="3" name="Content Placeholder 2"/>
          <p:cNvSpPr>
            <a:spLocks noGrp="1"/>
          </p:cNvSpPr>
          <p:nvPr>
            <p:ph idx="1"/>
          </p:nvPr>
        </p:nvSpPr>
        <p:spPr/>
        <p:txBody>
          <a:bodyPr/>
          <a:lstStyle/>
          <a:p>
            <a:pPr marL="514350" indent="-514350">
              <a:buFont typeface="+mj-lt"/>
              <a:buAutoNum type="arabicPeriod" startAt="2"/>
            </a:pPr>
            <a:r>
              <a:rPr lang="en-US" dirty="0" smtClean="0">
                <a:solidFill>
                  <a:schemeClr val="accent3">
                    <a:lumMod val="50000"/>
                  </a:schemeClr>
                </a:solidFill>
              </a:rPr>
              <a:t>Use positive messaging to show how STEM makes the world a better place.</a:t>
            </a:r>
          </a:p>
          <a:p>
            <a:pPr marL="914400" lvl="1" indent="-514350"/>
            <a:r>
              <a:rPr lang="en-US" dirty="0" smtClean="0">
                <a:solidFill>
                  <a:schemeClr val="accent3">
                    <a:lumMod val="75000"/>
                  </a:schemeClr>
                </a:solidFill>
              </a:rPr>
              <a:t>Describe how your career </a:t>
            </a:r>
          </a:p>
          <a:p>
            <a:pPr marL="400050" lvl="1" indent="0">
              <a:buNone/>
            </a:pPr>
            <a:r>
              <a:rPr lang="en-US" dirty="0">
                <a:solidFill>
                  <a:schemeClr val="accent3">
                    <a:lumMod val="75000"/>
                  </a:schemeClr>
                </a:solidFill>
              </a:rPr>
              <a:t>	</a:t>
            </a:r>
            <a:r>
              <a:rPr lang="en-US" dirty="0" smtClean="0">
                <a:solidFill>
                  <a:schemeClr val="accent3">
                    <a:lumMod val="75000"/>
                  </a:schemeClr>
                </a:solidFill>
              </a:rPr>
              <a:t>	improves the world</a:t>
            </a:r>
          </a:p>
          <a:p>
            <a:pPr marL="914400" lvl="1" indent="-514350"/>
            <a:r>
              <a:rPr lang="en-US" dirty="0" smtClean="0">
                <a:solidFill>
                  <a:schemeClr val="accent3">
                    <a:lumMod val="75000"/>
                  </a:schemeClr>
                </a:solidFill>
              </a:rPr>
              <a:t>Communicate the creative and </a:t>
            </a:r>
          </a:p>
          <a:p>
            <a:pPr marL="400050" lvl="1" indent="0">
              <a:buNone/>
            </a:pPr>
            <a:r>
              <a:rPr lang="en-US" dirty="0">
                <a:solidFill>
                  <a:schemeClr val="accent3">
                    <a:lumMod val="75000"/>
                  </a:schemeClr>
                </a:solidFill>
              </a:rPr>
              <a:t>	</a:t>
            </a:r>
            <a:r>
              <a:rPr lang="en-US" dirty="0" smtClean="0">
                <a:solidFill>
                  <a:schemeClr val="accent3">
                    <a:lumMod val="75000"/>
                  </a:schemeClr>
                </a:solidFill>
              </a:rPr>
              <a:t>	collaborative nature of your work</a:t>
            </a:r>
          </a:p>
        </p:txBody>
      </p:sp>
      <p:pic>
        <p:nvPicPr>
          <p:cNvPr id="4" name="Picture 3" descr="GLOBE_logoOfficial-_Blue.png"/>
          <p:cNvPicPr>
            <a:picLocks noChangeAspect="1"/>
          </p:cNvPicPr>
          <p:nvPr/>
        </p:nvPicPr>
        <p:blipFill>
          <a:blip r:embed="rId2"/>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pic>
        <p:nvPicPr>
          <p:cNvPr id="6" name="Picture 5" descr="Screen Shot 2015-03-18 at 5.19.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9227" y="2647698"/>
            <a:ext cx="2382943" cy="31099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3553334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52503" y="3353128"/>
            <a:ext cx="5926903" cy="1470025"/>
          </a:xfrm>
        </p:spPr>
        <p:txBody>
          <a:bodyPr>
            <a:normAutofit/>
          </a:bodyPr>
          <a:lstStyle/>
          <a:p>
            <a:r>
              <a:rPr lang="en-US" dirty="0" smtClean="0">
                <a:solidFill>
                  <a:schemeClr val="tx2">
                    <a:lumMod val="75000"/>
                  </a:schemeClr>
                </a:solidFill>
              </a:rPr>
              <a:t>Webinar </a:t>
            </a:r>
            <a:r>
              <a:rPr lang="en-US" dirty="0" smtClean="0">
                <a:solidFill>
                  <a:schemeClr val="tx2">
                    <a:lumMod val="75000"/>
                  </a:schemeClr>
                </a:solidFill>
              </a:rPr>
              <a:t>#3: Role Model Training</a:t>
            </a:r>
            <a:endParaRPr lang="en-US" dirty="0">
              <a:solidFill>
                <a:schemeClr val="tx2">
                  <a:lumMod val="75000"/>
                </a:schemeClr>
              </a:solidFill>
            </a:endParaRPr>
          </a:p>
        </p:txBody>
      </p:sp>
      <p:sp>
        <p:nvSpPr>
          <p:cNvPr id="3" name="Subtitle 2"/>
          <p:cNvSpPr>
            <a:spLocks noGrp="1"/>
          </p:cNvSpPr>
          <p:nvPr>
            <p:ph type="subTitle" idx="1"/>
          </p:nvPr>
        </p:nvSpPr>
        <p:spPr>
          <a:xfrm>
            <a:off x="2842606" y="1184485"/>
            <a:ext cx="6146697" cy="1752600"/>
          </a:xfrm>
        </p:spPr>
        <p:txBody>
          <a:bodyPr/>
          <a:lstStyle/>
          <a:p>
            <a:r>
              <a:rPr lang="en-US" dirty="0" smtClean="0">
                <a:solidFill>
                  <a:schemeClr val="tx2">
                    <a:lumMod val="40000"/>
                    <a:lumOff val="60000"/>
                  </a:schemeClr>
                </a:solidFill>
              </a:rPr>
              <a:t>GLOBE International Scientist Network (GISN)</a:t>
            </a:r>
          </a:p>
          <a:p>
            <a:r>
              <a:rPr lang="en-US" dirty="0" smtClean="0">
                <a:solidFill>
                  <a:schemeClr val="tx2">
                    <a:lumMod val="40000"/>
                    <a:lumOff val="60000"/>
                  </a:schemeClr>
                </a:solidFill>
              </a:rPr>
              <a:t>2015 Webinar Series</a:t>
            </a:r>
            <a:endParaRPr lang="en-US" dirty="0">
              <a:solidFill>
                <a:schemeClr val="tx2">
                  <a:lumMod val="40000"/>
                  <a:lumOff val="60000"/>
                </a:schemeClr>
              </a:solidFill>
            </a:endParaRPr>
          </a:p>
        </p:txBody>
      </p:sp>
      <p:sp>
        <p:nvSpPr>
          <p:cNvPr id="4" name="TextBox 3"/>
          <p:cNvSpPr txBox="1"/>
          <p:nvPr/>
        </p:nvSpPr>
        <p:spPr>
          <a:xfrm>
            <a:off x="4573260" y="5458094"/>
            <a:ext cx="2570197" cy="369332"/>
          </a:xfrm>
          <a:prstGeom prst="rect">
            <a:avLst/>
          </a:prstGeom>
          <a:noFill/>
        </p:spPr>
        <p:txBody>
          <a:bodyPr wrap="none" rtlCol="0">
            <a:spAutoFit/>
          </a:bodyPr>
          <a:lstStyle/>
          <a:p>
            <a:r>
              <a:rPr lang="en-US" dirty="0" smtClean="0"/>
              <a:t>Thursday, </a:t>
            </a:r>
            <a:r>
              <a:rPr lang="en-US" dirty="0" smtClean="0"/>
              <a:t>19 March </a:t>
            </a:r>
            <a:r>
              <a:rPr lang="en-US" dirty="0" smtClean="0"/>
              <a:t>2015</a:t>
            </a:r>
            <a:endParaRPr lang="en-US" dirty="0"/>
          </a:p>
        </p:txBody>
      </p:sp>
      <p:pic>
        <p:nvPicPr>
          <p:cNvPr id="5" name="Picture 4" descr="GLOBE_logoOfficial-_Blue.png"/>
          <p:cNvPicPr>
            <a:picLocks noChangeAspect="1"/>
          </p:cNvPicPr>
          <p:nvPr/>
        </p:nvPicPr>
        <p:blipFill>
          <a:blip r:embed="rId3"/>
          <a:stretch>
            <a:fillRect/>
          </a:stretch>
        </p:blipFill>
        <p:spPr>
          <a:xfrm>
            <a:off x="3208362" y="195912"/>
            <a:ext cx="2732047" cy="457200"/>
          </a:xfrm>
          <a:prstGeom prst="rect">
            <a:avLst/>
          </a:prstGeom>
        </p:spPr>
      </p:pic>
      <p:pic>
        <p:nvPicPr>
          <p:cNvPr id="6" name="Picture 5" descr="Sponsor-strip-NEW_GIO3.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pic>
        <p:nvPicPr>
          <p:cNvPr id="7" name="Picture 6" descr="left_globe.png"/>
          <p:cNvPicPr>
            <a:picLocks noChangeAspect="1"/>
          </p:cNvPicPr>
          <p:nvPr/>
        </p:nvPicPr>
        <p:blipFill>
          <a:blip r:embed="rId5"/>
          <a:stretch>
            <a:fillRect/>
          </a:stretch>
        </p:blipFill>
        <p:spPr>
          <a:xfrm>
            <a:off x="138685" y="1080073"/>
            <a:ext cx="2724839" cy="5201965"/>
          </a:xfrm>
          <a:prstGeom prst="rect">
            <a:avLst/>
          </a:prstGeom>
        </p:spPr>
      </p:pic>
    </p:spTree>
    <p:extLst>
      <p:ext uri="{BB962C8B-B14F-4D97-AF65-F5344CB8AC3E}">
        <p14:creationId xmlns:p14="http://schemas.microsoft.com/office/powerpoint/2010/main" val="200872342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Role Model Strategies</a:t>
            </a:r>
            <a:endParaRPr lang="en-US" dirty="0">
              <a:solidFill>
                <a:schemeClr val="accent1">
                  <a:lumMod val="50000"/>
                </a:schemeClr>
              </a:solidFill>
            </a:endParaRPr>
          </a:p>
        </p:txBody>
      </p:sp>
      <p:sp>
        <p:nvSpPr>
          <p:cNvPr id="3" name="Content Placeholder 2"/>
          <p:cNvSpPr>
            <a:spLocks noGrp="1"/>
          </p:cNvSpPr>
          <p:nvPr>
            <p:ph idx="1"/>
          </p:nvPr>
        </p:nvSpPr>
        <p:spPr>
          <a:xfrm>
            <a:off x="457199" y="1600200"/>
            <a:ext cx="5138747" cy="4525963"/>
          </a:xfrm>
        </p:spPr>
        <p:txBody>
          <a:bodyPr>
            <a:normAutofit/>
          </a:bodyPr>
          <a:lstStyle/>
          <a:p>
            <a:pPr marL="514350" indent="-514350">
              <a:buFont typeface="+mj-lt"/>
              <a:buAutoNum type="arabicPeriod" startAt="3"/>
            </a:pPr>
            <a:r>
              <a:rPr lang="en-US" dirty="0" smtClean="0">
                <a:solidFill>
                  <a:schemeClr val="accent3">
                    <a:lumMod val="50000"/>
                  </a:schemeClr>
                </a:solidFill>
              </a:rPr>
              <a:t>Share your passion.</a:t>
            </a:r>
          </a:p>
          <a:p>
            <a:pPr marL="914400" lvl="1" indent="-514350"/>
            <a:r>
              <a:rPr lang="en-US" dirty="0" smtClean="0">
                <a:solidFill>
                  <a:schemeClr val="accent3">
                    <a:lumMod val="75000"/>
                  </a:schemeClr>
                </a:solidFill>
              </a:rPr>
              <a:t>Recall what first inspired you in STEM.</a:t>
            </a:r>
          </a:p>
          <a:p>
            <a:pPr marL="914400" lvl="1" indent="-514350"/>
            <a:r>
              <a:rPr lang="en-US" dirty="0" smtClean="0">
                <a:solidFill>
                  <a:schemeClr val="accent3">
                    <a:lumMod val="75000"/>
                  </a:schemeClr>
                </a:solidFill>
              </a:rPr>
              <a:t>Describe how your job is rewarding both personally and professionally.</a:t>
            </a:r>
          </a:p>
          <a:p>
            <a:pPr marL="914400" lvl="1" indent="-514350"/>
            <a:r>
              <a:rPr lang="en-US" dirty="0" smtClean="0">
                <a:solidFill>
                  <a:schemeClr val="accent3">
                    <a:lumMod val="75000"/>
                  </a:schemeClr>
                </a:solidFill>
              </a:rPr>
              <a:t>Talk about what the future holds for you and your career.</a:t>
            </a:r>
          </a:p>
        </p:txBody>
      </p:sp>
      <p:pic>
        <p:nvPicPr>
          <p:cNvPr id="4" name="Picture 3" descr="GLOBE_logoOfficial-_Blue.png"/>
          <p:cNvPicPr>
            <a:picLocks noChangeAspect="1"/>
          </p:cNvPicPr>
          <p:nvPr/>
        </p:nvPicPr>
        <p:blipFill>
          <a:blip r:embed="rId2"/>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pic>
        <p:nvPicPr>
          <p:cNvPr id="6" name="Picture 5" descr="1008790_529291707139020_1406579608_o.jpg"/>
          <p:cNvPicPr>
            <a:picLocks noChangeAspect="1"/>
          </p:cNvPicPr>
          <p:nvPr/>
        </p:nvPicPr>
        <p:blipFill rotWithShape="1">
          <a:blip r:embed="rId4">
            <a:extLst>
              <a:ext uri="{28A0092B-C50C-407E-A947-70E740481C1C}">
                <a14:useLocalDpi xmlns:a14="http://schemas.microsoft.com/office/drawing/2010/main" val="0"/>
              </a:ext>
            </a:extLst>
          </a:blip>
          <a:srcRect r="17270"/>
          <a:stretch/>
        </p:blipFill>
        <p:spPr>
          <a:xfrm>
            <a:off x="5595946" y="2344735"/>
            <a:ext cx="3257636" cy="2924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4252298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Role Model Strategies</a:t>
            </a:r>
            <a:endParaRPr lang="en-US" dirty="0">
              <a:solidFill>
                <a:schemeClr val="accent1">
                  <a:lumMod val="50000"/>
                </a:schemeClr>
              </a:solidFill>
            </a:endParaRPr>
          </a:p>
        </p:txBody>
      </p:sp>
      <p:sp>
        <p:nvSpPr>
          <p:cNvPr id="3" name="Content Placeholder 2"/>
          <p:cNvSpPr>
            <a:spLocks noGrp="1"/>
          </p:cNvSpPr>
          <p:nvPr>
            <p:ph idx="1"/>
          </p:nvPr>
        </p:nvSpPr>
        <p:spPr>
          <a:xfrm>
            <a:off x="457200" y="1600200"/>
            <a:ext cx="5357447" cy="4525963"/>
          </a:xfrm>
        </p:spPr>
        <p:txBody>
          <a:bodyPr/>
          <a:lstStyle/>
          <a:p>
            <a:pPr marL="514350" indent="-514350">
              <a:buFont typeface="+mj-lt"/>
              <a:buAutoNum type="arabicPeriod" startAt="4"/>
            </a:pPr>
            <a:r>
              <a:rPr lang="en-US" dirty="0" smtClean="0">
                <a:solidFill>
                  <a:schemeClr val="accent3">
                    <a:lumMod val="50000"/>
                  </a:schemeClr>
                </a:solidFill>
              </a:rPr>
              <a:t>Make it hands-on and keep it interactive.</a:t>
            </a:r>
          </a:p>
          <a:p>
            <a:pPr marL="914400" lvl="1" indent="-514350"/>
            <a:r>
              <a:rPr lang="en-US" dirty="0" smtClean="0">
                <a:solidFill>
                  <a:schemeClr val="accent3">
                    <a:lumMod val="75000"/>
                  </a:schemeClr>
                </a:solidFill>
              </a:rPr>
              <a:t>Start with an icebreaker</a:t>
            </a:r>
          </a:p>
          <a:p>
            <a:pPr marL="914400" lvl="1" indent="-514350"/>
            <a:r>
              <a:rPr lang="en-US" dirty="0" smtClean="0">
                <a:solidFill>
                  <a:schemeClr val="accent3">
                    <a:lumMod val="75000"/>
                  </a:schemeClr>
                </a:solidFill>
              </a:rPr>
              <a:t>Introduce a collaborative activity that gives a snapshot of your work</a:t>
            </a:r>
          </a:p>
          <a:p>
            <a:pPr marL="914400" lvl="1" indent="-514350"/>
            <a:r>
              <a:rPr lang="en-US" dirty="0" smtClean="0">
                <a:solidFill>
                  <a:schemeClr val="accent3">
                    <a:lumMod val="75000"/>
                  </a:schemeClr>
                </a:solidFill>
              </a:rPr>
              <a:t>Encourage participation with open ended questions.</a:t>
            </a:r>
          </a:p>
        </p:txBody>
      </p:sp>
      <p:pic>
        <p:nvPicPr>
          <p:cNvPr id="4" name="Picture 3" descr="GLOBE_logoOfficial-_Blue.png"/>
          <p:cNvPicPr>
            <a:picLocks noChangeAspect="1"/>
          </p:cNvPicPr>
          <p:nvPr/>
        </p:nvPicPr>
        <p:blipFill>
          <a:blip r:embed="rId3"/>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pic>
        <p:nvPicPr>
          <p:cNvPr id="6" name="Picture 5" descr="15031747403_533821b624_o.jpg"/>
          <p:cNvPicPr>
            <a:picLocks noChangeAspect="1"/>
          </p:cNvPicPr>
          <p:nvPr/>
        </p:nvPicPr>
        <p:blipFill rotWithShape="1">
          <a:blip r:embed="rId5">
            <a:extLst>
              <a:ext uri="{28A0092B-C50C-407E-A947-70E740481C1C}">
                <a14:useLocalDpi xmlns:a14="http://schemas.microsoft.com/office/drawing/2010/main" val="0"/>
              </a:ext>
            </a:extLst>
          </a:blip>
          <a:srcRect t="17705" r="31269"/>
          <a:stretch/>
        </p:blipFill>
        <p:spPr>
          <a:xfrm>
            <a:off x="5940409" y="1779665"/>
            <a:ext cx="2600205" cy="41511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1826198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Role Model Strategies</a:t>
            </a:r>
            <a:endParaRPr lang="en-US" dirty="0">
              <a:solidFill>
                <a:schemeClr val="accent1">
                  <a:lumMod val="50000"/>
                </a:schemeClr>
              </a:solidFill>
            </a:endParaRPr>
          </a:p>
        </p:txBody>
      </p:sp>
      <p:sp>
        <p:nvSpPr>
          <p:cNvPr id="3" name="Content Placeholder 2"/>
          <p:cNvSpPr>
            <a:spLocks noGrp="1"/>
          </p:cNvSpPr>
          <p:nvPr>
            <p:ph idx="1"/>
          </p:nvPr>
        </p:nvSpPr>
        <p:spPr/>
        <p:txBody>
          <a:bodyPr/>
          <a:lstStyle/>
          <a:p>
            <a:pPr marL="514350" indent="-514350">
              <a:buFont typeface="+mj-lt"/>
              <a:buAutoNum type="arabicPeriod" startAt="5"/>
            </a:pPr>
            <a:r>
              <a:rPr lang="en-US" dirty="0" smtClean="0">
                <a:solidFill>
                  <a:schemeClr val="accent3">
                    <a:lumMod val="50000"/>
                  </a:schemeClr>
                </a:solidFill>
              </a:rPr>
              <a:t>Foster a growth mindset and promote perseverance</a:t>
            </a:r>
          </a:p>
          <a:p>
            <a:pPr marL="914400" lvl="1" indent="-514350"/>
            <a:r>
              <a:rPr lang="en-US" dirty="0" smtClean="0">
                <a:solidFill>
                  <a:schemeClr val="accent3">
                    <a:lumMod val="75000"/>
                  </a:schemeClr>
                </a:solidFill>
              </a:rPr>
              <a:t>Share a story of facing a challenge, failing, and the lesson(s) you learned.</a:t>
            </a:r>
          </a:p>
          <a:p>
            <a:pPr marL="914400" lvl="1" indent="-514350"/>
            <a:r>
              <a:rPr lang="en-US" dirty="0" smtClean="0">
                <a:solidFill>
                  <a:schemeClr val="accent3">
                    <a:lumMod val="75000"/>
                  </a:schemeClr>
                </a:solidFill>
              </a:rPr>
              <a:t>Constructive feedback can motivate girls and help them persist.</a:t>
            </a:r>
          </a:p>
        </p:txBody>
      </p:sp>
      <p:pic>
        <p:nvPicPr>
          <p:cNvPr id="4" name="Picture 3" descr="GLOBE_logoOfficial-_Blue.png"/>
          <p:cNvPicPr>
            <a:picLocks noChangeAspect="1"/>
          </p:cNvPicPr>
          <p:nvPr/>
        </p:nvPicPr>
        <p:blipFill>
          <a:blip r:embed="rId3"/>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spTree>
    <p:extLst>
      <p:ext uri="{BB962C8B-B14F-4D97-AF65-F5344CB8AC3E}">
        <p14:creationId xmlns:p14="http://schemas.microsoft.com/office/powerpoint/2010/main" val="400720074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Role Model Strategies</a:t>
            </a:r>
            <a:endParaRPr lang="en-US" dirty="0">
              <a:solidFill>
                <a:schemeClr val="accent1">
                  <a:lumMod val="50000"/>
                </a:schemeClr>
              </a:solidFill>
            </a:endParaRPr>
          </a:p>
        </p:txBody>
      </p:sp>
      <p:sp>
        <p:nvSpPr>
          <p:cNvPr id="3" name="Content Placeholder 2"/>
          <p:cNvSpPr>
            <a:spLocks noGrp="1"/>
          </p:cNvSpPr>
          <p:nvPr>
            <p:ph idx="1"/>
          </p:nvPr>
        </p:nvSpPr>
        <p:spPr/>
        <p:txBody>
          <a:bodyPr/>
          <a:lstStyle/>
          <a:p>
            <a:pPr marL="514350" indent="-514350">
              <a:buFont typeface="+mj-lt"/>
              <a:buAutoNum type="arabicPeriod" startAt="5"/>
            </a:pPr>
            <a:r>
              <a:rPr lang="en-US" dirty="0" smtClean="0">
                <a:solidFill>
                  <a:schemeClr val="accent3">
                    <a:lumMod val="50000"/>
                  </a:schemeClr>
                </a:solidFill>
              </a:rPr>
              <a:t>Foster a growth mindset and promote perseverance.</a:t>
            </a:r>
          </a:p>
          <a:p>
            <a:pPr marL="0" indent="0">
              <a:buNone/>
            </a:pPr>
            <a:endParaRPr lang="en-US" dirty="0" smtClean="0">
              <a:solidFill>
                <a:schemeClr val="accent3">
                  <a:lumMod val="50000"/>
                </a:schemeClr>
              </a:solidFill>
            </a:endParaRPr>
          </a:p>
        </p:txBody>
      </p:sp>
      <p:pic>
        <p:nvPicPr>
          <p:cNvPr id="4" name="Picture 3" descr="GLOBE_logoOfficial-_Blue.png"/>
          <p:cNvPicPr>
            <a:picLocks noChangeAspect="1"/>
          </p:cNvPicPr>
          <p:nvPr/>
        </p:nvPicPr>
        <p:blipFill>
          <a:blip r:embed="rId3"/>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pic>
        <p:nvPicPr>
          <p:cNvPr id="7" name="Picture 6"/>
          <p:cNvPicPr>
            <a:picLocks noChangeAspect="1"/>
          </p:cNvPicPr>
          <p:nvPr/>
        </p:nvPicPr>
        <p:blipFill>
          <a:blip r:embed="rId5"/>
          <a:stretch>
            <a:fillRect/>
          </a:stretch>
        </p:blipFill>
        <p:spPr>
          <a:xfrm>
            <a:off x="2184303" y="2736463"/>
            <a:ext cx="4346627" cy="29330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a:stretch>
            <a:fillRect/>
          </a:stretch>
        </p:blipFill>
        <p:spPr>
          <a:xfrm>
            <a:off x="3065311" y="3196097"/>
            <a:ext cx="2546525" cy="2180302"/>
          </a:xfrm>
          <a:prstGeom prst="rect">
            <a:avLst/>
          </a:prstGeom>
        </p:spPr>
      </p:pic>
    </p:spTree>
    <p:extLst>
      <p:ext uri="{BB962C8B-B14F-4D97-AF65-F5344CB8AC3E}">
        <p14:creationId xmlns:p14="http://schemas.microsoft.com/office/powerpoint/2010/main" val="139008026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Role Model Strategies</a:t>
            </a:r>
            <a:endParaRPr lang="en-US" dirty="0">
              <a:solidFill>
                <a:schemeClr val="accent1">
                  <a:lumMod val="50000"/>
                </a:schemeClr>
              </a:solidFill>
            </a:endParaRPr>
          </a:p>
        </p:txBody>
      </p:sp>
      <p:sp>
        <p:nvSpPr>
          <p:cNvPr id="3" name="Content Placeholder 2"/>
          <p:cNvSpPr>
            <a:spLocks noGrp="1"/>
          </p:cNvSpPr>
          <p:nvPr>
            <p:ph idx="1"/>
          </p:nvPr>
        </p:nvSpPr>
        <p:spPr>
          <a:xfrm>
            <a:off x="457200" y="1484760"/>
            <a:ext cx="8229600" cy="4525963"/>
          </a:xfrm>
        </p:spPr>
        <p:txBody>
          <a:bodyPr/>
          <a:lstStyle/>
          <a:p>
            <a:pPr marL="514350" indent="-514350">
              <a:buFont typeface="+mj-lt"/>
              <a:buAutoNum type="arabicPeriod" startAt="6"/>
            </a:pPr>
            <a:r>
              <a:rPr lang="en-US" dirty="0" smtClean="0">
                <a:solidFill>
                  <a:schemeClr val="accent3">
                    <a:lumMod val="50000"/>
                  </a:schemeClr>
                </a:solidFill>
              </a:rPr>
              <a:t>Show the way: offer resources and academic guidance for right here, right now.</a:t>
            </a:r>
          </a:p>
          <a:p>
            <a:pPr marL="914400" lvl="1" indent="-514350"/>
            <a:r>
              <a:rPr lang="en-US" dirty="0" smtClean="0">
                <a:solidFill>
                  <a:schemeClr val="accent3">
                    <a:lumMod val="75000"/>
                  </a:schemeClr>
                </a:solidFill>
              </a:rPr>
              <a:t>Share ideas for resources that could help girls prepare for STEM fields.</a:t>
            </a:r>
          </a:p>
          <a:p>
            <a:pPr marL="914400" lvl="1" indent="-514350"/>
            <a:r>
              <a:rPr lang="en-US" dirty="0" smtClean="0">
                <a:solidFill>
                  <a:schemeClr val="accent3">
                    <a:lumMod val="75000"/>
                  </a:schemeClr>
                </a:solidFill>
              </a:rPr>
              <a:t>Share resources for navigating STEM careers.</a:t>
            </a:r>
          </a:p>
        </p:txBody>
      </p:sp>
      <p:pic>
        <p:nvPicPr>
          <p:cNvPr id="4" name="Picture 3" descr="GLOBE_logoOfficial-_Blue.png"/>
          <p:cNvPicPr>
            <a:picLocks noChangeAspect="1"/>
          </p:cNvPicPr>
          <p:nvPr/>
        </p:nvPicPr>
        <p:blipFill>
          <a:blip r:embed="rId3"/>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grpSp>
        <p:nvGrpSpPr>
          <p:cNvPr id="14" name="Group 13"/>
          <p:cNvGrpSpPr/>
          <p:nvPr/>
        </p:nvGrpSpPr>
        <p:grpSpPr>
          <a:xfrm>
            <a:off x="292289" y="4536057"/>
            <a:ext cx="8559422" cy="1475451"/>
            <a:chOff x="346351" y="4536057"/>
            <a:chExt cx="8559422" cy="1475451"/>
          </a:xfrm>
        </p:grpSpPr>
        <p:pic>
          <p:nvPicPr>
            <p:cNvPr id="6" name="Picture 5"/>
            <p:cNvPicPr>
              <a:picLocks noChangeAspect="1"/>
            </p:cNvPicPr>
            <p:nvPr/>
          </p:nvPicPr>
          <p:blipFill>
            <a:blip r:embed="rId5"/>
            <a:stretch>
              <a:fillRect/>
            </a:stretch>
          </p:blipFill>
          <p:spPr>
            <a:xfrm>
              <a:off x="5052479" y="4732925"/>
              <a:ext cx="1989970" cy="1134283"/>
            </a:xfrm>
            <a:prstGeom prst="rect">
              <a:avLst/>
            </a:prstGeom>
          </p:spPr>
        </p:pic>
        <p:pic>
          <p:nvPicPr>
            <p:cNvPr id="7" name="Picture 6"/>
            <p:cNvPicPr>
              <a:picLocks noChangeAspect="1"/>
            </p:cNvPicPr>
            <p:nvPr/>
          </p:nvPicPr>
          <p:blipFill rotWithShape="1">
            <a:blip r:embed="rId6"/>
            <a:srcRect l="5816" t="22375" r="14739" b="8314"/>
            <a:stretch/>
          </p:blipFill>
          <p:spPr>
            <a:xfrm>
              <a:off x="346351" y="4841923"/>
              <a:ext cx="1803906" cy="1025285"/>
            </a:xfrm>
            <a:prstGeom prst="rect">
              <a:avLst/>
            </a:prstGeom>
          </p:spPr>
        </p:pic>
        <p:pic>
          <p:nvPicPr>
            <p:cNvPr id="8" name="Picture 7"/>
            <p:cNvPicPr>
              <a:picLocks noChangeAspect="1"/>
            </p:cNvPicPr>
            <p:nvPr/>
          </p:nvPicPr>
          <p:blipFill>
            <a:blip r:embed="rId7"/>
            <a:stretch>
              <a:fillRect/>
            </a:stretch>
          </p:blipFill>
          <p:spPr>
            <a:xfrm>
              <a:off x="2672996" y="4873083"/>
              <a:ext cx="1936606" cy="994125"/>
            </a:xfrm>
            <a:prstGeom prst="rect">
              <a:avLst/>
            </a:prstGeom>
          </p:spPr>
        </p:pic>
        <p:pic>
          <p:nvPicPr>
            <p:cNvPr id="9" name="Picture 8"/>
            <p:cNvPicPr>
              <a:picLocks noChangeAspect="1"/>
            </p:cNvPicPr>
            <p:nvPr/>
          </p:nvPicPr>
          <p:blipFill>
            <a:blip r:embed="rId8"/>
            <a:stretch>
              <a:fillRect/>
            </a:stretch>
          </p:blipFill>
          <p:spPr>
            <a:xfrm>
              <a:off x="7488478" y="4536057"/>
              <a:ext cx="1417295" cy="1475451"/>
            </a:xfrm>
            <a:prstGeom prst="rect">
              <a:avLst/>
            </a:prstGeom>
          </p:spPr>
        </p:pic>
      </p:grpSp>
      <p:grpSp>
        <p:nvGrpSpPr>
          <p:cNvPr id="13" name="Group 12"/>
          <p:cNvGrpSpPr/>
          <p:nvPr/>
        </p:nvGrpSpPr>
        <p:grpSpPr>
          <a:xfrm>
            <a:off x="1113997" y="4096699"/>
            <a:ext cx="6916006" cy="590116"/>
            <a:chOff x="878818" y="4096699"/>
            <a:chExt cx="6916006" cy="590116"/>
          </a:xfrm>
        </p:grpSpPr>
        <p:pic>
          <p:nvPicPr>
            <p:cNvPr id="11" name="Picture 10"/>
            <p:cNvPicPr>
              <a:picLocks noChangeAspect="1"/>
            </p:cNvPicPr>
            <p:nvPr/>
          </p:nvPicPr>
          <p:blipFill>
            <a:blip r:embed="rId9"/>
            <a:stretch>
              <a:fillRect/>
            </a:stretch>
          </p:blipFill>
          <p:spPr>
            <a:xfrm>
              <a:off x="4085993" y="4096699"/>
              <a:ext cx="3708831" cy="590116"/>
            </a:xfrm>
            <a:prstGeom prst="rect">
              <a:avLst/>
            </a:prstGeom>
          </p:spPr>
        </p:pic>
        <p:pic>
          <p:nvPicPr>
            <p:cNvPr id="12" name="Picture 11" descr="Screen Shot 2015-03-18 at 8.28.55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8818" y="4129725"/>
              <a:ext cx="3207175" cy="557090"/>
            </a:xfrm>
            <a:prstGeom prst="rect">
              <a:avLst/>
            </a:prstGeom>
          </p:spPr>
        </p:pic>
      </p:grpSp>
    </p:spTree>
    <p:extLst>
      <p:ext uri="{BB962C8B-B14F-4D97-AF65-F5344CB8AC3E}">
        <p14:creationId xmlns:p14="http://schemas.microsoft.com/office/powerpoint/2010/main" val="316644626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Role Model Strategies</a:t>
            </a:r>
            <a:endParaRPr lang="en-US" dirty="0">
              <a:solidFill>
                <a:schemeClr val="accent1">
                  <a:lumMod val="50000"/>
                </a:schemeClr>
              </a:solidFill>
            </a:endParaRPr>
          </a:p>
        </p:txBody>
      </p:sp>
      <p:sp>
        <p:nvSpPr>
          <p:cNvPr id="3" name="Content Placeholder 2"/>
          <p:cNvSpPr>
            <a:spLocks noGrp="1"/>
          </p:cNvSpPr>
          <p:nvPr>
            <p:ph idx="1"/>
          </p:nvPr>
        </p:nvSpPr>
        <p:spPr/>
        <p:txBody>
          <a:bodyPr/>
          <a:lstStyle/>
          <a:p>
            <a:pPr marL="514350" indent="-514350">
              <a:buFont typeface="+mj-lt"/>
              <a:buAutoNum type="arabicPeriod" startAt="7"/>
            </a:pPr>
            <a:r>
              <a:rPr lang="en-US" dirty="0" smtClean="0">
                <a:solidFill>
                  <a:schemeClr val="accent3">
                    <a:lumMod val="50000"/>
                  </a:schemeClr>
                </a:solidFill>
              </a:rPr>
              <a:t>Follow-up and invite feedback.</a:t>
            </a:r>
          </a:p>
          <a:p>
            <a:pPr marL="914400" lvl="1" indent="-514350"/>
            <a:r>
              <a:rPr lang="en-US" dirty="0" smtClean="0">
                <a:solidFill>
                  <a:schemeClr val="accent3">
                    <a:lumMod val="75000"/>
                  </a:schemeClr>
                </a:solidFill>
              </a:rPr>
              <a:t>Ask girls for their input.</a:t>
            </a:r>
          </a:p>
          <a:p>
            <a:pPr marL="914400" lvl="1" indent="-514350"/>
            <a:r>
              <a:rPr lang="en-US" dirty="0" smtClean="0">
                <a:solidFill>
                  <a:schemeClr val="accent3">
                    <a:lumMod val="75000"/>
                  </a:schemeClr>
                </a:solidFill>
              </a:rPr>
              <a:t>Schedule a call with the organizers of the event.</a:t>
            </a:r>
          </a:p>
        </p:txBody>
      </p:sp>
      <p:pic>
        <p:nvPicPr>
          <p:cNvPr id="4" name="Picture 3" descr="GLOBE_logoOfficial-_Blue.png"/>
          <p:cNvPicPr>
            <a:picLocks noChangeAspect="1"/>
          </p:cNvPicPr>
          <p:nvPr/>
        </p:nvPicPr>
        <p:blipFill>
          <a:blip r:embed="rId3"/>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pic>
        <p:nvPicPr>
          <p:cNvPr id="6" name="Picture 5" descr="12147116433_b4b36eabd2_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2411" y="3505201"/>
            <a:ext cx="3279420" cy="24595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4885747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Role Model Strategies</a:t>
            </a:r>
            <a:endParaRPr lang="en-US" dirty="0">
              <a:solidFill>
                <a:schemeClr val="accent1">
                  <a:lumMod val="50000"/>
                </a:schemeClr>
              </a:solidFill>
            </a:endParaRPr>
          </a:p>
        </p:txBody>
      </p:sp>
      <p:sp>
        <p:nvSpPr>
          <p:cNvPr id="3" name="Content Placeholder 2"/>
          <p:cNvSpPr>
            <a:spLocks noGrp="1"/>
          </p:cNvSpPr>
          <p:nvPr>
            <p:ph idx="1"/>
          </p:nvPr>
        </p:nvSpPr>
        <p:spPr/>
        <p:txBody>
          <a:bodyPr/>
          <a:lstStyle/>
          <a:p>
            <a:r>
              <a:rPr lang="en-US" dirty="0" smtClean="0">
                <a:solidFill>
                  <a:schemeClr val="accent3">
                    <a:lumMod val="50000"/>
                  </a:schemeClr>
                </a:solidFill>
              </a:rPr>
              <a:t>Bonus – Celebrate!</a:t>
            </a:r>
          </a:p>
          <a:p>
            <a:pPr marL="914400" lvl="1" indent="-514350"/>
            <a:r>
              <a:rPr lang="en-US" dirty="0" smtClean="0">
                <a:solidFill>
                  <a:schemeClr val="accent3">
                    <a:lumMod val="75000"/>
                  </a:schemeClr>
                </a:solidFill>
              </a:rPr>
              <a:t>Share the experiences with coworkers.  Colleagues might want to get involved.</a:t>
            </a:r>
          </a:p>
          <a:p>
            <a:pPr marL="914400" lvl="1" indent="-514350"/>
            <a:r>
              <a:rPr lang="en-US" dirty="0" smtClean="0">
                <a:solidFill>
                  <a:schemeClr val="accent3">
                    <a:lumMod val="75000"/>
                  </a:schemeClr>
                </a:solidFill>
              </a:rPr>
              <a:t>Thank you card or photo on your desk.</a:t>
            </a:r>
          </a:p>
          <a:p>
            <a:pPr marL="914400" lvl="1" indent="-514350"/>
            <a:r>
              <a:rPr lang="en-US" dirty="0" smtClean="0">
                <a:solidFill>
                  <a:schemeClr val="accent3">
                    <a:lumMod val="75000"/>
                  </a:schemeClr>
                </a:solidFill>
              </a:rPr>
              <a:t>Talk to managers or supervisors about the experience – let them know the value of outreach</a:t>
            </a:r>
          </a:p>
        </p:txBody>
      </p:sp>
      <p:pic>
        <p:nvPicPr>
          <p:cNvPr id="4" name="Picture 3" descr="GLOBE_logoOfficial-_Blue.png"/>
          <p:cNvPicPr>
            <a:picLocks noChangeAspect="1"/>
          </p:cNvPicPr>
          <p:nvPr/>
        </p:nvPicPr>
        <p:blipFill>
          <a:blip r:embed="rId3"/>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spTree>
    <p:extLst>
      <p:ext uri="{BB962C8B-B14F-4D97-AF65-F5344CB8AC3E}">
        <p14:creationId xmlns:p14="http://schemas.microsoft.com/office/powerpoint/2010/main" val="40458534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Role Model Strategies</a:t>
            </a:r>
            <a:endParaRPr lang="en-US" dirty="0">
              <a:solidFill>
                <a:schemeClr val="accent1">
                  <a:lumMod val="50000"/>
                </a:schemeClr>
              </a:solidFill>
            </a:endParaRPr>
          </a:p>
        </p:txBody>
      </p:sp>
      <p:sp>
        <p:nvSpPr>
          <p:cNvPr id="3" name="Content Placeholder 2"/>
          <p:cNvSpPr>
            <a:spLocks noGrp="1"/>
          </p:cNvSpPr>
          <p:nvPr>
            <p:ph idx="1"/>
          </p:nvPr>
        </p:nvSpPr>
        <p:spPr/>
        <p:txBody>
          <a:bodyPr/>
          <a:lstStyle/>
          <a:p>
            <a:r>
              <a:rPr lang="en-US" dirty="0" smtClean="0">
                <a:solidFill>
                  <a:schemeClr val="accent3">
                    <a:lumMod val="50000"/>
                  </a:schemeClr>
                </a:solidFill>
              </a:rPr>
              <a:t>Bonus – Celebrate!</a:t>
            </a:r>
          </a:p>
        </p:txBody>
      </p:sp>
      <p:pic>
        <p:nvPicPr>
          <p:cNvPr id="4" name="Picture 3" descr="GLOBE_logoOfficial-_Blue.png"/>
          <p:cNvPicPr>
            <a:picLocks noChangeAspect="1"/>
          </p:cNvPicPr>
          <p:nvPr/>
        </p:nvPicPr>
        <p:blipFill>
          <a:blip r:embed="rId3"/>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pic>
        <p:nvPicPr>
          <p:cNvPr id="6" name="Picture 5" descr="8022008085_79d57f278d_o.jpg"/>
          <p:cNvPicPr>
            <a:picLocks noChangeAspect="1"/>
          </p:cNvPicPr>
          <p:nvPr/>
        </p:nvPicPr>
        <p:blipFill rotWithShape="1">
          <a:blip r:embed="rId5">
            <a:extLst>
              <a:ext uri="{28A0092B-C50C-407E-A947-70E740481C1C}">
                <a14:useLocalDpi xmlns:a14="http://schemas.microsoft.com/office/drawing/2010/main" val="0"/>
              </a:ext>
            </a:extLst>
          </a:blip>
          <a:srcRect l="14174" t="6153" r="24185" b="11956"/>
          <a:stretch/>
        </p:blipFill>
        <p:spPr>
          <a:xfrm>
            <a:off x="4644713" y="2054071"/>
            <a:ext cx="4042087" cy="35947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16177810762_9d11087802_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724" y="2574876"/>
            <a:ext cx="4098635" cy="30739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6116523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Role Model Strategies</a:t>
            </a:r>
            <a:endParaRPr lang="en-US" dirty="0">
              <a:solidFill>
                <a:schemeClr val="accent1">
                  <a:lumMod val="50000"/>
                </a:schemeClr>
              </a:solidFill>
            </a:endParaRPr>
          </a:p>
        </p:txBody>
      </p:sp>
      <p:sp>
        <p:nvSpPr>
          <p:cNvPr id="3" name="Content Placeholder 2"/>
          <p:cNvSpPr>
            <a:spLocks noGrp="1"/>
          </p:cNvSpPr>
          <p:nvPr>
            <p:ph idx="1"/>
          </p:nvPr>
        </p:nvSpPr>
        <p:spPr>
          <a:xfrm>
            <a:off x="457200" y="1530608"/>
            <a:ext cx="8229600" cy="4525963"/>
          </a:xfrm>
        </p:spPr>
        <p:txBody>
          <a:bodyPr/>
          <a:lstStyle/>
          <a:p>
            <a:r>
              <a:rPr lang="en-US" dirty="0" smtClean="0">
                <a:solidFill>
                  <a:schemeClr val="accent3">
                    <a:lumMod val="50000"/>
                  </a:schemeClr>
                </a:solidFill>
              </a:rPr>
              <a:t>Suggestions for role model events</a:t>
            </a:r>
            <a:endParaRPr lang="en-US" dirty="0">
              <a:solidFill>
                <a:schemeClr val="accent3">
                  <a:lumMod val="50000"/>
                </a:schemeClr>
              </a:solidFill>
            </a:endParaRPr>
          </a:p>
          <a:p>
            <a:pPr lvl="1"/>
            <a:r>
              <a:rPr lang="en-US" dirty="0" smtClean="0">
                <a:solidFill>
                  <a:schemeClr val="accent3">
                    <a:lumMod val="75000"/>
                  </a:schemeClr>
                </a:solidFill>
              </a:rPr>
              <a:t>Invite students to lab or workplace</a:t>
            </a:r>
          </a:p>
          <a:p>
            <a:pPr lvl="1"/>
            <a:r>
              <a:rPr lang="en-US" dirty="0" smtClean="0">
                <a:solidFill>
                  <a:schemeClr val="accent3">
                    <a:lumMod val="75000"/>
                  </a:schemeClr>
                </a:solidFill>
              </a:rPr>
              <a:t>Visit GLOBE schools</a:t>
            </a:r>
          </a:p>
          <a:p>
            <a:pPr lvl="2"/>
            <a:r>
              <a:rPr lang="en-US" dirty="0" smtClean="0">
                <a:solidFill>
                  <a:schemeClr val="accent3">
                    <a:lumMod val="75000"/>
                  </a:schemeClr>
                </a:solidFill>
              </a:rPr>
              <a:t>In person</a:t>
            </a:r>
          </a:p>
          <a:p>
            <a:pPr lvl="2"/>
            <a:r>
              <a:rPr lang="en-US" dirty="0" smtClean="0">
                <a:solidFill>
                  <a:schemeClr val="accent3">
                    <a:lumMod val="75000"/>
                  </a:schemeClr>
                </a:solidFill>
              </a:rPr>
              <a:t>Virtual – Skype, Google Hangouts</a:t>
            </a:r>
          </a:p>
          <a:p>
            <a:pPr lvl="1"/>
            <a:r>
              <a:rPr lang="en-US" dirty="0" smtClean="0">
                <a:solidFill>
                  <a:schemeClr val="accent3">
                    <a:lumMod val="75000"/>
                  </a:schemeClr>
                </a:solidFill>
              </a:rPr>
              <a:t>Visit after school clubs (Girl Scouts, Boy Scouts, Science clubs, Destination Imagination, </a:t>
            </a:r>
            <a:r>
              <a:rPr lang="en-US" dirty="0" err="1" smtClean="0">
                <a:solidFill>
                  <a:schemeClr val="accent3">
                    <a:lumMod val="75000"/>
                  </a:schemeClr>
                </a:solidFill>
              </a:rPr>
              <a:t>etc</a:t>
            </a:r>
            <a:r>
              <a:rPr lang="en-US" dirty="0" smtClean="0">
                <a:solidFill>
                  <a:schemeClr val="accent3">
                    <a:lumMod val="75000"/>
                  </a:schemeClr>
                </a:solidFill>
              </a:rPr>
              <a:t>)</a:t>
            </a:r>
          </a:p>
          <a:p>
            <a:pPr lvl="1"/>
            <a:r>
              <a:rPr lang="en-US" dirty="0" smtClean="0">
                <a:solidFill>
                  <a:schemeClr val="accent3">
                    <a:lumMod val="75000"/>
                  </a:schemeClr>
                </a:solidFill>
              </a:rPr>
              <a:t>One-on-one mentorships (GISN, </a:t>
            </a:r>
            <a:r>
              <a:rPr lang="en-US" dirty="0" err="1" smtClean="0">
                <a:solidFill>
                  <a:schemeClr val="accent3">
                    <a:lumMod val="75000"/>
                  </a:schemeClr>
                </a:solidFill>
              </a:rPr>
              <a:t>FabFems</a:t>
            </a:r>
            <a:r>
              <a:rPr lang="en-US" dirty="0" smtClean="0">
                <a:solidFill>
                  <a:schemeClr val="accent3">
                    <a:lumMod val="75000"/>
                  </a:schemeClr>
                </a:solidFill>
              </a:rPr>
              <a:t>, Million Women Mentors, REUs)</a:t>
            </a:r>
          </a:p>
        </p:txBody>
      </p:sp>
      <p:pic>
        <p:nvPicPr>
          <p:cNvPr id="4" name="Picture 3" descr="GLOBE_logoOfficial-_Blue.png"/>
          <p:cNvPicPr>
            <a:picLocks noChangeAspect="1"/>
          </p:cNvPicPr>
          <p:nvPr/>
        </p:nvPicPr>
        <p:blipFill>
          <a:blip r:embed="rId3"/>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spTree>
    <p:extLst>
      <p:ext uri="{BB962C8B-B14F-4D97-AF65-F5344CB8AC3E}">
        <p14:creationId xmlns:p14="http://schemas.microsoft.com/office/powerpoint/2010/main" val="171252584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Role Model Strategies</a:t>
            </a:r>
            <a:endParaRPr lang="en-US" dirty="0">
              <a:solidFill>
                <a:schemeClr val="accent1">
                  <a:lumMod val="50000"/>
                </a:schemeClr>
              </a:solidFill>
            </a:endParaRPr>
          </a:p>
        </p:txBody>
      </p:sp>
      <p:sp>
        <p:nvSpPr>
          <p:cNvPr id="3" name="Content Placeholder 2"/>
          <p:cNvSpPr>
            <a:spLocks noGrp="1"/>
          </p:cNvSpPr>
          <p:nvPr>
            <p:ph idx="1"/>
          </p:nvPr>
        </p:nvSpPr>
        <p:spPr>
          <a:xfrm>
            <a:off x="457200" y="1530608"/>
            <a:ext cx="8229600" cy="4525963"/>
          </a:xfrm>
        </p:spPr>
        <p:txBody>
          <a:bodyPr/>
          <a:lstStyle/>
          <a:p>
            <a:r>
              <a:rPr lang="en-US" dirty="0" smtClean="0">
                <a:solidFill>
                  <a:schemeClr val="accent3">
                    <a:lumMod val="50000"/>
                  </a:schemeClr>
                </a:solidFill>
              </a:rPr>
              <a:t>Planning an event</a:t>
            </a:r>
          </a:p>
          <a:p>
            <a:pPr lvl="1"/>
            <a:r>
              <a:rPr lang="en-US" dirty="0" smtClean="0">
                <a:solidFill>
                  <a:schemeClr val="accent3">
                    <a:lumMod val="75000"/>
                  </a:schemeClr>
                </a:solidFill>
              </a:rPr>
              <a:t>Step 1: Setting Themes and Goals</a:t>
            </a:r>
          </a:p>
          <a:p>
            <a:pPr lvl="1"/>
            <a:r>
              <a:rPr lang="en-US" dirty="0" smtClean="0">
                <a:solidFill>
                  <a:schemeClr val="accent3">
                    <a:lumMod val="75000"/>
                  </a:schemeClr>
                </a:solidFill>
              </a:rPr>
              <a:t>Step 2: Icebreakers and Introductions</a:t>
            </a:r>
          </a:p>
          <a:p>
            <a:pPr lvl="1"/>
            <a:r>
              <a:rPr lang="en-US" dirty="0" smtClean="0">
                <a:solidFill>
                  <a:schemeClr val="accent3">
                    <a:lumMod val="75000"/>
                  </a:schemeClr>
                </a:solidFill>
              </a:rPr>
              <a:t>Step 3: Leading Hands-on Activities</a:t>
            </a:r>
          </a:p>
          <a:p>
            <a:pPr lvl="1"/>
            <a:r>
              <a:rPr lang="en-US" dirty="0" smtClean="0">
                <a:solidFill>
                  <a:schemeClr val="accent3">
                    <a:lumMod val="75000"/>
                  </a:schemeClr>
                </a:solidFill>
              </a:rPr>
              <a:t>Step 4: Reflection</a:t>
            </a:r>
          </a:p>
          <a:p>
            <a:pPr marL="457200" lvl="1" indent="0">
              <a:buNone/>
            </a:pPr>
            <a:endParaRPr lang="en-US" sz="1800" dirty="0" smtClean="0">
              <a:solidFill>
                <a:schemeClr val="accent3">
                  <a:lumMod val="50000"/>
                </a:schemeClr>
              </a:solidFill>
            </a:endParaRPr>
          </a:p>
          <a:p>
            <a:pPr marL="457200" lvl="1" indent="0">
              <a:buNone/>
            </a:pPr>
            <a:endParaRPr lang="en-US" sz="1800" dirty="0" smtClean="0">
              <a:solidFill>
                <a:schemeClr val="accent3">
                  <a:lumMod val="50000"/>
                </a:schemeClr>
              </a:solidFill>
            </a:endParaRPr>
          </a:p>
          <a:p>
            <a:pPr marL="457200" lvl="1" indent="0">
              <a:buNone/>
            </a:pPr>
            <a:endParaRPr lang="en-US" dirty="0">
              <a:solidFill>
                <a:schemeClr val="accent3">
                  <a:lumMod val="50000"/>
                </a:schemeClr>
              </a:solidFill>
            </a:endParaRPr>
          </a:p>
          <a:p>
            <a:pPr marL="0" indent="0" algn="r">
              <a:buNone/>
            </a:pPr>
            <a:r>
              <a:rPr lang="en-US" sz="1800" i="1" dirty="0" err="1" smtClean="0">
                <a:solidFill>
                  <a:schemeClr val="accent3">
                    <a:lumMod val="75000"/>
                  </a:schemeClr>
                </a:solidFill>
              </a:rPr>
              <a:t>Techbridge</a:t>
            </a:r>
            <a:r>
              <a:rPr lang="en-US" sz="1800" i="1" dirty="0" smtClean="0">
                <a:solidFill>
                  <a:schemeClr val="accent3">
                    <a:lumMod val="75000"/>
                  </a:schemeClr>
                </a:solidFill>
              </a:rPr>
              <a:t> Engage, Connect, Inspire: SWE Role Models Change the World, </a:t>
            </a:r>
            <a:r>
              <a:rPr lang="en-US" sz="1800" dirty="0" smtClean="0">
                <a:solidFill>
                  <a:schemeClr val="accent3">
                    <a:lumMod val="75000"/>
                  </a:schemeClr>
                </a:solidFill>
              </a:rPr>
              <a:t>2013</a:t>
            </a:r>
            <a:endParaRPr lang="en-US" sz="1800" i="1" dirty="0" smtClean="0">
              <a:solidFill>
                <a:schemeClr val="accent3">
                  <a:lumMod val="75000"/>
                </a:schemeClr>
              </a:solidFill>
            </a:endParaRPr>
          </a:p>
          <a:p>
            <a:pPr marL="457200" lvl="1" indent="0">
              <a:buNone/>
            </a:pPr>
            <a:endParaRPr lang="en-US" dirty="0" smtClean="0">
              <a:solidFill>
                <a:schemeClr val="accent3">
                  <a:lumMod val="75000"/>
                </a:schemeClr>
              </a:solidFill>
            </a:endParaRPr>
          </a:p>
        </p:txBody>
      </p:sp>
      <p:pic>
        <p:nvPicPr>
          <p:cNvPr id="4" name="Picture 3" descr="GLOBE_logoOfficial-_Blue.png"/>
          <p:cNvPicPr>
            <a:picLocks noChangeAspect="1"/>
          </p:cNvPicPr>
          <p:nvPr/>
        </p:nvPicPr>
        <p:blipFill>
          <a:blip r:embed="rId3"/>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pic>
        <p:nvPicPr>
          <p:cNvPr id="6" name="Picture 5" descr="Screen Shot 2015-03-18 at 5.13.3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3690" y="3614799"/>
            <a:ext cx="2183630" cy="1689304"/>
          </a:xfrm>
          <a:prstGeom prst="rect">
            <a:avLst/>
          </a:prstGeom>
        </p:spPr>
      </p:pic>
    </p:spTree>
    <p:extLst>
      <p:ext uri="{BB962C8B-B14F-4D97-AF65-F5344CB8AC3E}">
        <p14:creationId xmlns:p14="http://schemas.microsoft.com/office/powerpoint/2010/main" val="170490153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980" y="509894"/>
            <a:ext cx="8229600" cy="1143000"/>
          </a:xfrm>
        </p:spPr>
        <p:txBody>
          <a:bodyPr/>
          <a:lstStyle/>
          <a:p>
            <a:r>
              <a:rPr lang="en-US" dirty="0" smtClean="0">
                <a:solidFill>
                  <a:schemeClr val="accent1">
                    <a:lumMod val="50000"/>
                  </a:schemeClr>
                </a:solidFill>
              </a:rPr>
              <a:t>Presenter</a:t>
            </a:r>
            <a:endParaRPr lang="en-US" dirty="0">
              <a:solidFill>
                <a:schemeClr val="accent1">
                  <a:lumMod val="50000"/>
                </a:schemeClr>
              </a:solidFill>
            </a:endParaRPr>
          </a:p>
        </p:txBody>
      </p:sp>
      <p:pic>
        <p:nvPicPr>
          <p:cNvPr id="3" name="Picture 2" descr="Julie co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2178" y="2012844"/>
            <a:ext cx="3260236" cy="2940985"/>
          </a:xfrm>
          <a:prstGeom prst="rect">
            <a:avLst/>
          </a:prstGeom>
        </p:spPr>
      </p:pic>
      <p:sp>
        <p:nvSpPr>
          <p:cNvPr id="7" name="TextBox 6"/>
          <p:cNvSpPr txBox="1"/>
          <p:nvPr/>
        </p:nvSpPr>
        <p:spPr>
          <a:xfrm>
            <a:off x="5215546" y="2680286"/>
            <a:ext cx="3263033" cy="1754327"/>
          </a:xfrm>
          <a:prstGeom prst="rect">
            <a:avLst/>
          </a:prstGeom>
          <a:noFill/>
        </p:spPr>
        <p:txBody>
          <a:bodyPr wrap="none" rtlCol="0">
            <a:spAutoFit/>
          </a:bodyPr>
          <a:lstStyle/>
          <a:p>
            <a:pPr algn="ctr"/>
            <a:r>
              <a:rPr lang="en-US" dirty="0" smtClean="0">
                <a:solidFill>
                  <a:schemeClr val="accent3">
                    <a:lumMod val="50000"/>
                  </a:schemeClr>
                </a:solidFill>
              </a:rPr>
              <a:t>Dr. Julie Malmberg</a:t>
            </a:r>
          </a:p>
          <a:p>
            <a:pPr algn="ctr"/>
            <a:r>
              <a:rPr lang="en-US" dirty="0" smtClean="0">
                <a:solidFill>
                  <a:schemeClr val="accent3">
                    <a:lumMod val="50000"/>
                  </a:schemeClr>
                </a:solidFill>
              </a:rPr>
              <a:t>GLOBE Implementation Office</a:t>
            </a:r>
          </a:p>
          <a:p>
            <a:pPr algn="ctr"/>
            <a:r>
              <a:rPr lang="en-US" dirty="0" smtClean="0">
                <a:solidFill>
                  <a:schemeClr val="accent3">
                    <a:lumMod val="50000"/>
                  </a:schemeClr>
                </a:solidFill>
              </a:rPr>
              <a:t> Science Education and </a:t>
            </a:r>
            <a:r>
              <a:rPr lang="en-US" dirty="0" smtClean="0">
                <a:solidFill>
                  <a:schemeClr val="accent3">
                    <a:lumMod val="50000"/>
                  </a:schemeClr>
                </a:solidFill>
              </a:rPr>
              <a:t>Outreach</a:t>
            </a:r>
            <a:endParaRPr lang="en-US" dirty="0">
              <a:solidFill>
                <a:schemeClr val="accent3">
                  <a:lumMod val="50000"/>
                </a:schemeClr>
              </a:solidFill>
            </a:endParaRPr>
          </a:p>
          <a:p>
            <a:pPr algn="ctr"/>
            <a:endParaRPr lang="en-US" dirty="0" smtClean="0">
              <a:solidFill>
                <a:schemeClr val="accent3">
                  <a:lumMod val="50000"/>
                </a:schemeClr>
              </a:solidFill>
            </a:endParaRPr>
          </a:p>
          <a:p>
            <a:pPr algn="ctr"/>
            <a:r>
              <a:rPr lang="en-US" i="1" dirty="0" err="1" smtClean="0">
                <a:solidFill>
                  <a:schemeClr val="accent3">
                    <a:lumMod val="50000"/>
                  </a:schemeClr>
                </a:solidFill>
              </a:rPr>
              <a:t>SciGirls</a:t>
            </a:r>
            <a:r>
              <a:rPr lang="en-US" dirty="0" smtClean="0">
                <a:solidFill>
                  <a:schemeClr val="accent3">
                    <a:lumMod val="50000"/>
                  </a:schemeClr>
                </a:solidFill>
              </a:rPr>
              <a:t> Trainer</a:t>
            </a:r>
          </a:p>
          <a:p>
            <a:pPr algn="ctr"/>
            <a:r>
              <a:rPr lang="en-US" dirty="0" err="1" smtClean="0">
                <a:solidFill>
                  <a:schemeClr val="accent3">
                    <a:lumMod val="50000"/>
                  </a:schemeClr>
                </a:solidFill>
              </a:rPr>
              <a:t>TechBridge</a:t>
            </a:r>
            <a:r>
              <a:rPr lang="en-US" dirty="0" smtClean="0">
                <a:solidFill>
                  <a:schemeClr val="accent3">
                    <a:lumMod val="50000"/>
                  </a:schemeClr>
                </a:solidFill>
              </a:rPr>
              <a:t> Role Model Trainer</a:t>
            </a:r>
            <a:endParaRPr lang="en-US" dirty="0">
              <a:solidFill>
                <a:schemeClr val="accent3">
                  <a:lumMod val="50000"/>
                </a:schemeClr>
              </a:solidFill>
            </a:endParaRPr>
          </a:p>
        </p:txBody>
      </p:sp>
      <p:pic>
        <p:nvPicPr>
          <p:cNvPr id="6" name="Picture 5" descr="Sponsor-strip-NEW_GIO3.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pic>
        <p:nvPicPr>
          <p:cNvPr id="8" name="Picture 7" descr="GLOBE_logoOfficial-_Blue.png"/>
          <p:cNvPicPr>
            <a:picLocks noChangeAspect="1"/>
          </p:cNvPicPr>
          <p:nvPr/>
        </p:nvPicPr>
        <p:blipFill>
          <a:blip r:embed="rId5"/>
          <a:stretch>
            <a:fillRect/>
          </a:stretch>
        </p:blipFill>
        <p:spPr>
          <a:xfrm>
            <a:off x="3208362" y="195912"/>
            <a:ext cx="2732047" cy="457200"/>
          </a:xfrm>
          <a:prstGeom prst="rect">
            <a:avLst/>
          </a:prstGeom>
        </p:spPr>
      </p:pic>
    </p:spTree>
    <p:extLst>
      <p:ext uri="{BB962C8B-B14F-4D97-AF65-F5344CB8AC3E}">
        <p14:creationId xmlns:p14="http://schemas.microsoft.com/office/powerpoint/2010/main" val="134306542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Role Model Strategies</a:t>
            </a:r>
            <a:endParaRPr lang="en-US" dirty="0">
              <a:solidFill>
                <a:schemeClr val="accent1">
                  <a:lumMod val="50000"/>
                </a:schemeClr>
              </a:solidFill>
            </a:endParaRPr>
          </a:p>
        </p:txBody>
      </p:sp>
      <p:sp>
        <p:nvSpPr>
          <p:cNvPr id="3" name="Content Placeholder 2"/>
          <p:cNvSpPr>
            <a:spLocks noGrp="1"/>
          </p:cNvSpPr>
          <p:nvPr>
            <p:ph idx="1"/>
          </p:nvPr>
        </p:nvSpPr>
        <p:spPr>
          <a:xfrm>
            <a:off x="457200" y="1530608"/>
            <a:ext cx="8229600" cy="4525963"/>
          </a:xfrm>
        </p:spPr>
        <p:txBody>
          <a:bodyPr/>
          <a:lstStyle/>
          <a:p>
            <a:r>
              <a:rPr lang="en-US" dirty="0" smtClean="0">
                <a:solidFill>
                  <a:schemeClr val="accent3">
                    <a:lumMod val="50000"/>
                  </a:schemeClr>
                </a:solidFill>
              </a:rPr>
              <a:t>Planning an event</a:t>
            </a:r>
          </a:p>
          <a:p>
            <a:pPr lvl="1"/>
            <a:r>
              <a:rPr lang="en-US" dirty="0" smtClean="0">
                <a:solidFill>
                  <a:schemeClr val="accent3">
                    <a:lumMod val="75000"/>
                  </a:schemeClr>
                </a:solidFill>
              </a:rPr>
              <a:t>Step 1: Setting Themes and Goals</a:t>
            </a:r>
            <a:endParaRPr lang="en-US" dirty="0">
              <a:solidFill>
                <a:schemeClr val="accent3">
                  <a:lumMod val="75000"/>
                </a:schemeClr>
              </a:solidFill>
            </a:endParaRPr>
          </a:p>
          <a:p>
            <a:pPr lvl="2"/>
            <a:r>
              <a:rPr lang="en-US" dirty="0" smtClean="0">
                <a:solidFill>
                  <a:schemeClr val="accent3">
                    <a:lumMod val="75000"/>
                  </a:schemeClr>
                </a:solidFill>
              </a:rPr>
              <a:t>Responsibilities and expectations for the event</a:t>
            </a:r>
          </a:p>
          <a:p>
            <a:pPr lvl="2"/>
            <a:r>
              <a:rPr lang="en-US" dirty="0" smtClean="0">
                <a:solidFill>
                  <a:schemeClr val="accent3">
                    <a:lumMod val="75000"/>
                  </a:schemeClr>
                </a:solidFill>
              </a:rPr>
              <a:t>Time with group</a:t>
            </a:r>
          </a:p>
          <a:p>
            <a:pPr lvl="2"/>
            <a:r>
              <a:rPr lang="en-US" dirty="0" smtClean="0">
                <a:solidFill>
                  <a:schemeClr val="accent3">
                    <a:lumMod val="75000"/>
                  </a:schemeClr>
                </a:solidFill>
              </a:rPr>
              <a:t>What hands-on activities</a:t>
            </a:r>
          </a:p>
          <a:p>
            <a:pPr lvl="2"/>
            <a:r>
              <a:rPr lang="en-US" dirty="0" smtClean="0">
                <a:solidFill>
                  <a:schemeClr val="accent3">
                    <a:lumMod val="75000"/>
                  </a:schemeClr>
                </a:solidFill>
              </a:rPr>
              <a:t>Objectives of activities </a:t>
            </a:r>
          </a:p>
          <a:p>
            <a:pPr lvl="2"/>
            <a:r>
              <a:rPr lang="en-US" dirty="0" smtClean="0">
                <a:solidFill>
                  <a:schemeClr val="accent3">
                    <a:lumMod val="75000"/>
                  </a:schemeClr>
                </a:solidFill>
              </a:rPr>
              <a:t>Materials and supplies</a:t>
            </a:r>
          </a:p>
        </p:txBody>
      </p:sp>
      <p:pic>
        <p:nvPicPr>
          <p:cNvPr id="4" name="Picture 3" descr="GLOBE_logoOfficial-_Blue.png"/>
          <p:cNvPicPr>
            <a:picLocks noChangeAspect="1"/>
          </p:cNvPicPr>
          <p:nvPr/>
        </p:nvPicPr>
        <p:blipFill>
          <a:blip r:embed="rId3"/>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spTree>
    <p:extLst>
      <p:ext uri="{BB962C8B-B14F-4D97-AF65-F5344CB8AC3E}">
        <p14:creationId xmlns:p14="http://schemas.microsoft.com/office/powerpoint/2010/main" val="174544502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Role Model Strategies</a:t>
            </a:r>
            <a:endParaRPr lang="en-US" dirty="0">
              <a:solidFill>
                <a:schemeClr val="accent1">
                  <a:lumMod val="50000"/>
                </a:schemeClr>
              </a:solidFill>
            </a:endParaRPr>
          </a:p>
        </p:txBody>
      </p:sp>
      <p:sp>
        <p:nvSpPr>
          <p:cNvPr id="3" name="Content Placeholder 2"/>
          <p:cNvSpPr>
            <a:spLocks noGrp="1"/>
          </p:cNvSpPr>
          <p:nvPr>
            <p:ph idx="1"/>
          </p:nvPr>
        </p:nvSpPr>
        <p:spPr>
          <a:xfrm>
            <a:off x="457200" y="1530608"/>
            <a:ext cx="8229600" cy="4525963"/>
          </a:xfrm>
        </p:spPr>
        <p:txBody>
          <a:bodyPr/>
          <a:lstStyle/>
          <a:p>
            <a:r>
              <a:rPr lang="en-US" dirty="0" smtClean="0">
                <a:solidFill>
                  <a:schemeClr val="accent3">
                    <a:lumMod val="50000"/>
                  </a:schemeClr>
                </a:solidFill>
              </a:rPr>
              <a:t>Planning an event</a:t>
            </a:r>
          </a:p>
          <a:p>
            <a:pPr lvl="1"/>
            <a:r>
              <a:rPr lang="en-US" dirty="0" smtClean="0">
                <a:solidFill>
                  <a:schemeClr val="accent3">
                    <a:lumMod val="75000"/>
                  </a:schemeClr>
                </a:solidFill>
              </a:rPr>
              <a:t>Step 1: Setting Themes and Goals</a:t>
            </a:r>
            <a:endParaRPr lang="en-US" dirty="0">
              <a:solidFill>
                <a:schemeClr val="accent3">
                  <a:lumMod val="75000"/>
                </a:schemeClr>
              </a:solidFill>
            </a:endParaRPr>
          </a:p>
          <a:p>
            <a:pPr lvl="2"/>
            <a:r>
              <a:rPr lang="en-US" dirty="0" smtClean="0">
                <a:solidFill>
                  <a:schemeClr val="accent3">
                    <a:lumMod val="75000"/>
                  </a:schemeClr>
                </a:solidFill>
              </a:rPr>
              <a:t>Personal connections and take </a:t>
            </a:r>
            <a:r>
              <a:rPr lang="en-US" dirty="0" err="1" smtClean="0">
                <a:solidFill>
                  <a:schemeClr val="accent3">
                    <a:lumMod val="75000"/>
                  </a:schemeClr>
                </a:solidFill>
              </a:rPr>
              <a:t>aways</a:t>
            </a:r>
            <a:endParaRPr lang="en-US" dirty="0" smtClean="0">
              <a:solidFill>
                <a:schemeClr val="accent3">
                  <a:lumMod val="75000"/>
                </a:schemeClr>
              </a:solidFill>
            </a:endParaRPr>
          </a:p>
          <a:p>
            <a:pPr lvl="3"/>
            <a:r>
              <a:rPr lang="en-US" dirty="0" smtClean="0">
                <a:solidFill>
                  <a:schemeClr val="accent3">
                    <a:lumMod val="75000"/>
                  </a:schemeClr>
                </a:solidFill>
              </a:rPr>
              <a:t>What drew you to the field?</a:t>
            </a:r>
          </a:p>
          <a:p>
            <a:pPr lvl="3"/>
            <a:r>
              <a:rPr lang="en-US" dirty="0" smtClean="0">
                <a:solidFill>
                  <a:schemeClr val="accent3">
                    <a:lumMod val="75000"/>
                  </a:schemeClr>
                </a:solidFill>
              </a:rPr>
              <a:t>What factors did you consider when choosing this type of work?</a:t>
            </a:r>
          </a:p>
          <a:p>
            <a:pPr lvl="3"/>
            <a:r>
              <a:rPr lang="en-US" dirty="0" smtClean="0">
                <a:solidFill>
                  <a:schemeClr val="accent3">
                    <a:lumMod val="75000"/>
                  </a:schemeClr>
                </a:solidFill>
              </a:rPr>
              <a:t>What surprised you about the career path?</a:t>
            </a:r>
          </a:p>
          <a:p>
            <a:pPr lvl="3"/>
            <a:r>
              <a:rPr lang="en-US" dirty="0" smtClean="0">
                <a:solidFill>
                  <a:schemeClr val="accent3">
                    <a:lumMod val="75000"/>
                  </a:schemeClr>
                </a:solidFill>
              </a:rPr>
              <a:t>What obstacles did you encounter and how did you overcome them?</a:t>
            </a:r>
          </a:p>
          <a:p>
            <a:pPr lvl="3"/>
            <a:r>
              <a:rPr lang="en-US" dirty="0" smtClean="0">
                <a:solidFill>
                  <a:schemeClr val="accent3">
                    <a:lumMod val="75000"/>
                  </a:schemeClr>
                </a:solidFill>
              </a:rPr>
              <a:t>What do you find inspiring in your work?</a:t>
            </a:r>
          </a:p>
        </p:txBody>
      </p:sp>
      <p:pic>
        <p:nvPicPr>
          <p:cNvPr id="4" name="Picture 3" descr="GLOBE_logoOfficial-_Blue.png"/>
          <p:cNvPicPr>
            <a:picLocks noChangeAspect="1"/>
          </p:cNvPicPr>
          <p:nvPr/>
        </p:nvPicPr>
        <p:blipFill>
          <a:blip r:embed="rId3"/>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spTree>
    <p:extLst>
      <p:ext uri="{BB962C8B-B14F-4D97-AF65-F5344CB8AC3E}">
        <p14:creationId xmlns:p14="http://schemas.microsoft.com/office/powerpoint/2010/main" val="220419728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Role Model Strategies</a:t>
            </a:r>
            <a:endParaRPr lang="en-US" dirty="0">
              <a:solidFill>
                <a:schemeClr val="accent1">
                  <a:lumMod val="50000"/>
                </a:schemeClr>
              </a:solidFill>
            </a:endParaRPr>
          </a:p>
        </p:txBody>
      </p:sp>
      <p:sp>
        <p:nvSpPr>
          <p:cNvPr id="3" name="Content Placeholder 2"/>
          <p:cNvSpPr>
            <a:spLocks noGrp="1"/>
          </p:cNvSpPr>
          <p:nvPr>
            <p:ph idx="1"/>
          </p:nvPr>
        </p:nvSpPr>
        <p:spPr>
          <a:xfrm>
            <a:off x="457200" y="1530608"/>
            <a:ext cx="8229600" cy="4525963"/>
          </a:xfrm>
        </p:spPr>
        <p:txBody>
          <a:bodyPr/>
          <a:lstStyle/>
          <a:p>
            <a:r>
              <a:rPr lang="en-US" dirty="0" smtClean="0">
                <a:solidFill>
                  <a:schemeClr val="accent3">
                    <a:lumMod val="50000"/>
                  </a:schemeClr>
                </a:solidFill>
              </a:rPr>
              <a:t>Planning an event</a:t>
            </a:r>
          </a:p>
          <a:p>
            <a:pPr lvl="1"/>
            <a:r>
              <a:rPr lang="en-US" dirty="0" smtClean="0">
                <a:solidFill>
                  <a:schemeClr val="accent3">
                    <a:lumMod val="75000"/>
                  </a:schemeClr>
                </a:solidFill>
              </a:rPr>
              <a:t>Step 1: Setting Themes and Goals</a:t>
            </a:r>
            <a:endParaRPr lang="en-US" dirty="0">
              <a:solidFill>
                <a:schemeClr val="accent3">
                  <a:lumMod val="75000"/>
                </a:schemeClr>
              </a:solidFill>
            </a:endParaRPr>
          </a:p>
          <a:p>
            <a:pPr lvl="2"/>
            <a:r>
              <a:rPr lang="en-US" dirty="0" smtClean="0">
                <a:solidFill>
                  <a:schemeClr val="accent3">
                    <a:lumMod val="75000"/>
                  </a:schemeClr>
                </a:solidFill>
              </a:rPr>
              <a:t>Personal connections and take </a:t>
            </a:r>
            <a:r>
              <a:rPr lang="en-US" dirty="0" err="1" smtClean="0">
                <a:solidFill>
                  <a:schemeClr val="accent3">
                    <a:lumMod val="75000"/>
                  </a:schemeClr>
                </a:solidFill>
              </a:rPr>
              <a:t>aways</a:t>
            </a:r>
            <a:endParaRPr lang="en-US" dirty="0" smtClean="0">
              <a:solidFill>
                <a:schemeClr val="accent3">
                  <a:lumMod val="75000"/>
                </a:schemeClr>
              </a:solidFill>
            </a:endParaRPr>
          </a:p>
          <a:p>
            <a:pPr lvl="3"/>
            <a:r>
              <a:rPr lang="en-US" dirty="0" smtClean="0">
                <a:solidFill>
                  <a:schemeClr val="accent3">
                    <a:lumMod val="75000"/>
                  </a:schemeClr>
                </a:solidFill>
              </a:rPr>
              <a:t>Possible provide a role model bio card prior to the event or at the start of the event</a:t>
            </a:r>
          </a:p>
        </p:txBody>
      </p:sp>
      <p:pic>
        <p:nvPicPr>
          <p:cNvPr id="4" name="Picture 3" descr="GLOBE_logoOfficial-_Blue.png"/>
          <p:cNvPicPr>
            <a:picLocks noChangeAspect="1"/>
          </p:cNvPicPr>
          <p:nvPr/>
        </p:nvPicPr>
        <p:blipFill>
          <a:blip r:embed="rId3"/>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spTree>
    <p:extLst>
      <p:ext uri="{BB962C8B-B14F-4D97-AF65-F5344CB8AC3E}">
        <p14:creationId xmlns:p14="http://schemas.microsoft.com/office/powerpoint/2010/main" val="223800138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Role Model Strategies</a:t>
            </a:r>
            <a:endParaRPr lang="en-US" dirty="0">
              <a:solidFill>
                <a:schemeClr val="accent1">
                  <a:lumMod val="50000"/>
                </a:schemeClr>
              </a:solidFill>
            </a:endParaRPr>
          </a:p>
        </p:txBody>
      </p:sp>
      <p:sp>
        <p:nvSpPr>
          <p:cNvPr id="3" name="Content Placeholder 2"/>
          <p:cNvSpPr>
            <a:spLocks noGrp="1"/>
          </p:cNvSpPr>
          <p:nvPr>
            <p:ph idx="1"/>
          </p:nvPr>
        </p:nvSpPr>
        <p:spPr>
          <a:xfrm>
            <a:off x="457200" y="1530608"/>
            <a:ext cx="8229600" cy="4525963"/>
          </a:xfrm>
        </p:spPr>
        <p:txBody>
          <a:bodyPr/>
          <a:lstStyle/>
          <a:p>
            <a:r>
              <a:rPr lang="en-US" dirty="0" smtClean="0">
                <a:solidFill>
                  <a:schemeClr val="accent3">
                    <a:lumMod val="50000"/>
                  </a:schemeClr>
                </a:solidFill>
              </a:rPr>
              <a:t>Planning an event</a:t>
            </a:r>
          </a:p>
          <a:p>
            <a:pPr lvl="1"/>
            <a:r>
              <a:rPr lang="en-US" dirty="0" smtClean="0">
                <a:solidFill>
                  <a:schemeClr val="accent3">
                    <a:lumMod val="75000"/>
                  </a:schemeClr>
                </a:solidFill>
              </a:rPr>
              <a:t>Step 1: Setting Themes and Goals</a:t>
            </a:r>
            <a:endParaRPr lang="en-US" dirty="0">
              <a:solidFill>
                <a:schemeClr val="accent3">
                  <a:lumMod val="75000"/>
                </a:schemeClr>
              </a:solidFill>
            </a:endParaRPr>
          </a:p>
          <a:p>
            <a:pPr lvl="2"/>
            <a:r>
              <a:rPr lang="en-US" dirty="0" smtClean="0">
                <a:solidFill>
                  <a:schemeClr val="accent3">
                    <a:lumMod val="75000"/>
                  </a:schemeClr>
                </a:solidFill>
              </a:rPr>
              <a:t>Personal connections and take </a:t>
            </a:r>
            <a:r>
              <a:rPr lang="en-US" dirty="0" err="1" smtClean="0">
                <a:solidFill>
                  <a:schemeClr val="accent3">
                    <a:lumMod val="75000"/>
                  </a:schemeClr>
                </a:solidFill>
              </a:rPr>
              <a:t>aways</a:t>
            </a:r>
            <a:endParaRPr lang="en-US" dirty="0" smtClean="0">
              <a:solidFill>
                <a:schemeClr val="accent3">
                  <a:lumMod val="75000"/>
                </a:schemeClr>
              </a:solidFill>
            </a:endParaRPr>
          </a:p>
          <a:p>
            <a:pPr lvl="3"/>
            <a:r>
              <a:rPr lang="en-US" dirty="0" smtClean="0">
                <a:solidFill>
                  <a:schemeClr val="accent3">
                    <a:lumMod val="75000"/>
                  </a:schemeClr>
                </a:solidFill>
              </a:rPr>
              <a:t>Possible provide a role model bio card prior to the event or at the start of the event</a:t>
            </a:r>
          </a:p>
        </p:txBody>
      </p:sp>
      <p:pic>
        <p:nvPicPr>
          <p:cNvPr id="4" name="Picture 3" descr="GLOBE_logoOfficial-_Blue.png"/>
          <p:cNvPicPr>
            <a:picLocks noChangeAspect="1"/>
          </p:cNvPicPr>
          <p:nvPr/>
        </p:nvPicPr>
        <p:blipFill>
          <a:blip r:embed="rId3"/>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pic>
        <p:nvPicPr>
          <p:cNvPr id="6" name="Picture 5" descr="Screen Shot 2015-03-18 at 1.21.5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5206" y="1696492"/>
            <a:ext cx="6514963" cy="4360079"/>
          </a:xfrm>
          <a:prstGeom prst="rect">
            <a:avLst/>
          </a:prstGeom>
        </p:spPr>
      </p:pic>
    </p:spTree>
    <p:extLst>
      <p:ext uri="{BB962C8B-B14F-4D97-AF65-F5344CB8AC3E}">
        <p14:creationId xmlns:p14="http://schemas.microsoft.com/office/powerpoint/2010/main" val="366305693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Role Model Strategies</a:t>
            </a:r>
            <a:endParaRPr lang="en-US" dirty="0">
              <a:solidFill>
                <a:schemeClr val="accent1">
                  <a:lumMod val="50000"/>
                </a:schemeClr>
              </a:solidFill>
            </a:endParaRPr>
          </a:p>
        </p:txBody>
      </p:sp>
      <p:sp>
        <p:nvSpPr>
          <p:cNvPr id="3" name="Content Placeholder 2"/>
          <p:cNvSpPr>
            <a:spLocks noGrp="1"/>
          </p:cNvSpPr>
          <p:nvPr>
            <p:ph idx="1"/>
          </p:nvPr>
        </p:nvSpPr>
        <p:spPr>
          <a:xfrm>
            <a:off x="457200" y="1530608"/>
            <a:ext cx="8229600" cy="4525963"/>
          </a:xfrm>
        </p:spPr>
        <p:txBody>
          <a:bodyPr/>
          <a:lstStyle/>
          <a:p>
            <a:r>
              <a:rPr lang="en-US" dirty="0" smtClean="0">
                <a:solidFill>
                  <a:schemeClr val="accent3">
                    <a:lumMod val="50000"/>
                  </a:schemeClr>
                </a:solidFill>
              </a:rPr>
              <a:t>Planning an event</a:t>
            </a:r>
          </a:p>
          <a:p>
            <a:pPr lvl="1"/>
            <a:r>
              <a:rPr lang="en-US" dirty="0" smtClean="0">
                <a:solidFill>
                  <a:schemeClr val="accent3">
                    <a:lumMod val="75000"/>
                  </a:schemeClr>
                </a:solidFill>
              </a:rPr>
              <a:t>Step 1: Setting Themes and Goals</a:t>
            </a:r>
            <a:endParaRPr lang="en-US" dirty="0">
              <a:solidFill>
                <a:schemeClr val="accent3">
                  <a:lumMod val="75000"/>
                </a:schemeClr>
              </a:solidFill>
            </a:endParaRPr>
          </a:p>
          <a:p>
            <a:pPr lvl="2"/>
            <a:r>
              <a:rPr lang="en-US" dirty="0" smtClean="0">
                <a:solidFill>
                  <a:schemeClr val="accent3">
                    <a:lumMod val="75000"/>
                  </a:schemeClr>
                </a:solidFill>
              </a:rPr>
              <a:t>Personal connections and take </a:t>
            </a:r>
            <a:r>
              <a:rPr lang="en-US" dirty="0" err="1" smtClean="0">
                <a:solidFill>
                  <a:schemeClr val="accent3">
                    <a:lumMod val="75000"/>
                  </a:schemeClr>
                </a:solidFill>
              </a:rPr>
              <a:t>aways</a:t>
            </a:r>
            <a:endParaRPr lang="en-US" dirty="0" smtClean="0">
              <a:solidFill>
                <a:schemeClr val="accent3">
                  <a:lumMod val="75000"/>
                </a:schemeClr>
              </a:solidFill>
            </a:endParaRPr>
          </a:p>
          <a:p>
            <a:pPr lvl="3"/>
            <a:r>
              <a:rPr lang="en-US" dirty="0" smtClean="0">
                <a:solidFill>
                  <a:schemeClr val="accent3">
                    <a:lumMod val="75000"/>
                  </a:schemeClr>
                </a:solidFill>
              </a:rPr>
              <a:t>Possible provide a role model bio card prior to the event or at the start of the event</a:t>
            </a:r>
          </a:p>
          <a:p>
            <a:pPr lvl="3"/>
            <a:r>
              <a:rPr lang="en-US" dirty="0" smtClean="0">
                <a:solidFill>
                  <a:schemeClr val="accent3">
                    <a:lumMod val="75000"/>
                  </a:schemeClr>
                </a:solidFill>
              </a:rPr>
              <a:t>Positive messaging about STEM professions</a:t>
            </a:r>
          </a:p>
          <a:p>
            <a:pPr lvl="3"/>
            <a:r>
              <a:rPr lang="en-US" dirty="0" smtClean="0">
                <a:solidFill>
                  <a:schemeClr val="accent3">
                    <a:lumMod val="75000"/>
                  </a:schemeClr>
                </a:solidFill>
              </a:rPr>
              <a:t>Connecting to careers</a:t>
            </a:r>
          </a:p>
          <a:p>
            <a:pPr lvl="4"/>
            <a:r>
              <a:rPr lang="en-US" dirty="0" smtClean="0">
                <a:solidFill>
                  <a:schemeClr val="accent3">
                    <a:lumMod val="75000"/>
                  </a:schemeClr>
                </a:solidFill>
              </a:rPr>
              <a:t>Keep issues local (home, school, community) for younger audiences!</a:t>
            </a:r>
          </a:p>
        </p:txBody>
      </p:sp>
      <p:pic>
        <p:nvPicPr>
          <p:cNvPr id="4" name="Picture 3" descr="GLOBE_logoOfficial-_Blue.png"/>
          <p:cNvPicPr>
            <a:picLocks noChangeAspect="1"/>
          </p:cNvPicPr>
          <p:nvPr/>
        </p:nvPicPr>
        <p:blipFill>
          <a:blip r:embed="rId3"/>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spTree>
    <p:extLst>
      <p:ext uri="{BB962C8B-B14F-4D97-AF65-F5344CB8AC3E}">
        <p14:creationId xmlns:p14="http://schemas.microsoft.com/office/powerpoint/2010/main" val="194648830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Role Model Strategies</a:t>
            </a:r>
            <a:endParaRPr lang="en-US" dirty="0">
              <a:solidFill>
                <a:schemeClr val="accent1">
                  <a:lumMod val="50000"/>
                </a:schemeClr>
              </a:solidFill>
            </a:endParaRPr>
          </a:p>
        </p:txBody>
      </p:sp>
      <p:sp>
        <p:nvSpPr>
          <p:cNvPr id="3" name="Content Placeholder 2"/>
          <p:cNvSpPr>
            <a:spLocks noGrp="1"/>
          </p:cNvSpPr>
          <p:nvPr>
            <p:ph idx="1"/>
          </p:nvPr>
        </p:nvSpPr>
        <p:spPr>
          <a:xfrm>
            <a:off x="457200" y="1530608"/>
            <a:ext cx="8229600" cy="4525963"/>
          </a:xfrm>
        </p:spPr>
        <p:txBody>
          <a:bodyPr/>
          <a:lstStyle/>
          <a:p>
            <a:r>
              <a:rPr lang="en-US" dirty="0" smtClean="0">
                <a:solidFill>
                  <a:schemeClr val="accent3">
                    <a:lumMod val="50000"/>
                  </a:schemeClr>
                </a:solidFill>
              </a:rPr>
              <a:t>Planning an event</a:t>
            </a:r>
          </a:p>
          <a:p>
            <a:pPr lvl="1"/>
            <a:r>
              <a:rPr lang="en-US" dirty="0" smtClean="0">
                <a:solidFill>
                  <a:schemeClr val="accent3">
                    <a:lumMod val="75000"/>
                  </a:schemeClr>
                </a:solidFill>
              </a:rPr>
              <a:t>Step 1: Setting Themes and Goals</a:t>
            </a:r>
            <a:endParaRPr lang="en-US" dirty="0">
              <a:solidFill>
                <a:schemeClr val="accent3">
                  <a:lumMod val="75000"/>
                </a:schemeClr>
              </a:solidFill>
            </a:endParaRPr>
          </a:p>
          <a:p>
            <a:pPr lvl="2"/>
            <a:r>
              <a:rPr lang="en-US" dirty="0" smtClean="0">
                <a:solidFill>
                  <a:schemeClr val="accent3">
                    <a:lumMod val="75000"/>
                  </a:schemeClr>
                </a:solidFill>
              </a:rPr>
              <a:t>Personal connections and take </a:t>
            </a:r>
            <a:r>
              <a:rPr lang="en-US" dirty="0" err="1" smtClean="0">
                <a:solidFill>
                  <a:schemeClr val="accent3">
                    <a:lumMod val="75000"/>
                  </a:schemeClr>
                </a:solidFill>
              </a:rPr>
              <a:t>aways</a:t>
            </a:r>
            <a:endParaRPr lang="en-US" dirty="0" smtClean="0">
              <a:solidFill>
                <a:schemeClr val="accent3">
                  <a:lumMod val="75000"/>
                </a:schemeClr>
              </a:solidFill>
            </a:endParaRPr>
          </a:p>
          <a:p>
            <a:pPr lvl="3"/>
            <a:r>
              <a:rPr lang="en-US" dirty="0" smtClean="0">
                <a:solidFill>
                  <a:schemeClr val="accent3">
                    <a:lumMod val="75000"/>
                  </a:schemeClr>
                </a:solidFill>
              </a:rPr>
              <a:t>Inspire curiosity through inquiry practices</a:t>
            </a:r>
          </a:p>
          <a:p>
            <a:pPr lvl="4"/>
            <a:r>
              <a:rPr lang="en-US" dirty="0" smtClean="0">
                <a:solidFill>
                  <a:schemeClr val="accent3">
                    <a:lumMod val="75000"/>
                  </a:schemeClr>
                </a:solidFill>
              </a:rPr>
              <a:t>Make predictions</a:t>
            </a:r>
          </a:p>
          <a:p>
            <a:pPr lvl="4"/>
            <a:r>
              <a:rPr lang="en-US" dirty="0" smtClean="0">
                <a:solidFill>
                  <a:schemeClr val="accent3">
                    <a:lumMod val="75000"/>
                  </a:schemeClr>
                </a:solidFill>
              </a:rPr>
              <a:t>Record observations and data</a:t>
            </a:r>
          </a:p>
          <a:p>
            <a:pPr lvl="4"/>
            <a:r>
              <a:rPr lang="en-US" dirty="0" smtClean="0">
                <a:solidFill>
                  <a:schemeClr val="accent3">
                    <a:lumMod val="75000"/>
                  </a:schemeClr>
                </a:solidFill>
              </a:rPr>
              <a:t>Recorded evidence </a:t>
            </a:r>
            <a:r>
              <a:rPr lang="en-US" dirty="0" smtClean="0">
                <a:solidFill>
                  <a:schemeClr val="accent3">
                    <a:lumMod val="75000"/>
                  </a:schemeClr>
                </a:solidFill>
                <a:sym typeface="Wingdings"/>
              </a:rPr>
              <a:t> new ideas</a:t>
            </a:r>
          </a:p>
          <a:p>
            <a:pPr lvl="4"/>
            <a:r>
              <a:rPr lang="en-US" dirty="0" smtClean="0">
                <a:solidFill>
                  <a:schemeClr val="accent3">
                    <a:lumMod val="75000"/>
                  </a:schemeClr>
                </a:solidFill>
                <a:sym typeface="Wingdings"/>
              </a:rPr>
              <a:t>Apply to other situations</a:t>
            </a:r>
          </a:p>
          <a:p>
            <a:pPr lvl="4"/>
            <a:r>
              <a:rPr lang="en-US" dirty="0" smtClean="0">
                <a:solidFill>
                  <a:schemeClr val="accent3">
                    <a:lumMod val="75000"/>
                  </a:schemeClr>
                </a:solidFill>
                <a:sym typeface="Wingdings"/>
              </a:rPr>
              <a:t>Probing questions</a:t>
            </a:r>
            <a:endParaRPr lang="en-US" dirty="0" smtClean="0">
              <a:solidFill>
                <a:schemeClr val="accent3">
                  <a:lumMod val="75000"/>
                </a:schemeClr>
              </a:solidFill>
            </a:endParaRPr>
          </a:p>
        </p:txBody>
      </p:sp>
      <p:pic>
        <p:nvPicPr>
          <p:cNvPr id="4" name="Picture 3" descr="GLOBE_logoOfficial-_Blue.png"/>
          <p:cNvPicPr>
            <a:picLocks noChangeAspect="1"/>
          </p:cNvPicPr>
          <p:nvPr/>
        </p:nvPicPr>
        <p:blipFill>
          <a:blip r:embed="rId3"/>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spTree>
    <p:extLst>
      <p:ext uri="{BB962C8B-B14F-4D97-AF65-F5344CB8AC3E}">
        <p14:creationId xmlns:p14="http://schemas.microsoft.com/office/powerpoint/2010/main" val="426561401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Role Model Strategies</a:t>
            </a:r>
            <a:endParaRPr lang="en-US" dirty="0">
              <a:solidFill>
                <a:schemeClr val="accent1">
                  <a:lumMod val="50000"/>
                </a:schemeClr>
              </a:solidFill>
            </a:endParaRPr>
          </a:p>
        </p:txBody>
      </p:sp>
      <p:sp>
        <p:nvSpPr>
          <p:cNvPr id="3" name="Content Placeholder 2"/>
          <p:cNvSpPr>
            <a:spLocks noGrp="1"/>
          </p:cNvSpPr>
          <p:nvPr>
            <p:ph idx="1"/>
          </p:nvPr>
        </p:nvSpPr>
        <p:spPr>
          <a:xfrm>
            <a:off x="457200" y="1530608"/>
            <a:ext cx="8229600" cy="4525963"/>
          </a:xfrm>
        </p:spPr>
        <p:txBody>
          <a:bodyPr/>
          <a:lstStyle/>
          <a:p>
            <a:r>
              <a:rPr lang="en-US" dirty="0" smtClean="0">
                <a:solidFill>
                  <a:schemeClr val="accent3">
                    <a:lumMod val="50000"/>
                  </a:schemeClr>
                </a:solidFill>
              </a:rPr>
              <a:t>Planning an event</a:t>
            </a:r>
          </a:p>
          <a:p>
            <a:pPr lvl="1"/>
            <a:r>
              <a:rPr lang="en-US" dirty="0" smtClean="0">
                <a:solidFill>
                  <a:schemeClr val="accent3">
                    <a:lumMod val="75000"/>
                  </a:schemeClr>
                </a:solidFill>
              </a:rPr>
              <a:t>Step 2: Icebreakers and Introductions</a:t>
            </a:r>
          </a:p>
          <a:p>
            <a:pPr lvl="2"/>
            <a:r>
              <a:rPr lang="en-US" dirty="0" smtClean="0">
                <a:solidFill>
                  <a:schemeClr val="accent3">
                    <a:lumMod val="75000"/>
                  </a:schemeClr>
                </a:solidFill>
              </a:rPr>
              <a:t>Icebreakers:</a:t>
            </a:r>
          </a:p>
          <a:p>
            <a:pPr lvl="3"/>
            <a:r>
              <a:rPr lang="en-US" dirty="0" smtClean="0">
                <a:solidFill>
                  <a:schemeClr val="accent3">
                    <a:lumMod val="75000"/>
                  </a:schemeClr>
                </a:solidFill>
              </a:rPr>
              <a:t>Make students feel more comfortable with one another and with you!</a:t>
            </a:r>
          </a:p>
          <a:p>
            <a:pPr lvl="3"/>
            <a:r>
              <a:rPr lang="en-US" dirty="0" smtClean="0">
                <a:solidFill>
                  <a:schemeClr val="accent3">
                    <a:lumMod val="75000"/>
                  </a:schemeClr>
                </a:solidFill>
              </a:rPr>
              <a:t>Introduce new scientific topics, vocabulary, careers</a:t>
            </a:r>
          </a:p>
          <a:p>
            <a:pPr lvl="3"/>
            <a:r>
              <a:rPr lang="en-US" dirty="0" smtClean="0">
                <a:solidFill>
                  <a:schemeClr val="accent3">
                    <a:lumMod val="75000"/>
                  </a:schemeClr>
                </a:solidFill>
              </a:rPr>
              <a:t>Gauge level of background knowledge on topic</a:t>
            </a:r>
          </a:p>
          <a:p>
            <a:pPr marL="457200" lvl="1" indent="0">
              <a:buNone/>
            </a:pPr>
            <a:endParaRPr lang="en-US" dirty="0" smtClean="0">
              <a:solidFill>
                <a:schemeClr val="accent3">
                  <a:lumMod val="50000"/>
                </a:schemeClr>
              </a:solidFill>
            </a:endParaRPr>
          </a:p>
          <a:p>
            <a:pPr marL="457200" lvl="1" indent="0">
              <a:buNone/>
            </a:pPr>
            <a:endParaRPr lang="en-US" dirty="0">
              <a:solidFill>
                <a:schemeClr val="accent3">
                  <a:lumMod val="50000"/>
                </a:schemeClr>
              </a:solidFill>
            </a:endParaRPr>
          </a:p>
          <a:p>
            <a:pPr marL="457200" lvl="1" indent="0">
              <a:buNone/>
            </a:pPr>
            <a:endParaRPr lang="en-US" dirty="0" smtClean="0">
              <a:solidFill>
                <a:schemeClr val="accent3">
                  <a:lumMod val="75000"/>
                </a:schemeClr>
              </a:solidFill>
            </a:endParaRPr>
          </a:p>
        </p:txBody>
      </p:sp>
      <p:pic>
        <p:nvPicPr>
          <p:cNvPr id="4" name="Picture 3" descr="GLOBE_logoOfficial-_Blue.png"/>
          <p:cNvPicPr>
            <a:picLocks noChangeAspect="1"/>
          </p:cNvPicPr>
          <p:nvPr/>
        </p:nvPicPr>
        <p:blipFill>
          <a:blip r:embed="rId3"/>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sp>
        <p:nvSpPr>
          <p:cNvPr id="6" name="TextBox 5"/>
          <p:cNvSpPr txBox="1"/>
          <p:nvPr/>
        </p:nvSpPr>
        <p:spPr>
          <a:xfrm>
            <a:off x="1161155" y="4795349"/>
            <a:ext cx="682169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lvl="4"/>
            <a:r>
              <a:rPr lang="en-US" b="1" dirty="0" smtClean="0">
                <a:solidFill>
                  <a:schemeClr val="accent1">
                    <a:lumMod val="75000"/>
                  </a:schemeClr>
                </a:solidFill>
                <a:latin typeface="Times New Roman"/>
                <a:cs typeface="Times New Roman"/>
              </a:rPr>
              <a:t>STEM Career Charades</a:t>
            </a:r>
            <a:r>
              <a:rPr lang="en-US" dirty="0" smtClean="0">
                <a:solidFill>
                  <a:schemeClr val="accent1">
                    <a:lumMod val="75000"/>
                  </a:schemeClr>
                </a:solidFill>
                <a:latin typeface="Times New Roman"/>
                <a:cs typeface="Times New Roman"/>
              </a:rPr>
              <a:t>: Put students in groups, give each group a specific STEM career (e.g., meteorologist, marine biologist), have the students act out the career, other students guess</a:t>
            </a:r>
          </a:p>
        </p:txBody>
      </p:sp>
    </p:spTree>
    <p:extLst>
      <p:ext uri="{BB962C8B-B14F-4D97-AF65-F5344CB8AC3E}">
        <p14:creationId xmlns:p14="http://schemas.microsoft.com/office/powerpoint/2010/main" val="184540166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Role Model Strategies</a:t>
            </a:r>
            <a:endParaRPr lang="en-US" dirty="0">
              <a:solidFill>
                <a:schemeClr val="accent1">
                  <a:lumMod val="50000"/>
                </a:schemeClr>
              </a:solidFill>
            </a:endParaRPr>
          </a:p>
        </p:txBody>
      </p:sp>
      <p:sp>
        <p:nvSpPr>
          <p:cNvPr id="3" name="Content Placeholder 2"/>
          <p:cNvSpPr>
            <a:spLocks noGrp="1"/>
          </p:cNvSpPr>
          <p:nvPr>
            <p:ph idx="1"/>
          </p:nvPr>
        </p:nvSpPr>
        <p:spPr>
          <a:xfrm>
            <a:off x="457200" y="1530608"/>
            <a:ext cx="8229600" cy="4525963"/>
          </a:xfrm>
        </p:spPr>
        <p:txBody>
          <a:bodyPr>
            <a:normAutofit lnSpcReduction="10000"/>
          </a:bodyPr>
          <a:lstStyle/>
          <a:p>
            <a:r>
              <a:rPr lang="en-US" dirty="0" smtClean="0">
                <a:solidFill>
                  <a:schemeClr val="accent3">
                    <a:lumMod val="50000"/>
                  </a:schemeClr>
                </a:solidFill>
              </a:rPr>
              <a:t>Planning an event</a:t>
            </a:r>
          </a:p>
          <a:p>
            <a:pPr lvl="1"/>
            <a:r>
              <a:rPr lang="en-US" dirty="0" smtClean="0">
                <a:solidFill>
                  <a:schemeClr val="accent3">
                    <a:lumMod val="75000"/>
                  </a:schemeClr>
                </a:solidFill>
              </a:rPr>
              <a:t>Step 2: Icebreakers and Introductions</a:t>
            </a:r>
          </a:p>
          <a:p>
            <a:pPr lvl="2"/>
            <a:r>
              <a:rPr lang="en-US" dirty="0" smtClean="0">
                <a:solidFill>
                  <a:schemeClr val="accent3">
                    <a:lumMod val="75000"/>
                  </a:schemeClr>
                </a:solidFill>
              </a:rPr>
              <a:t>Introductions</a:t>
            </a:r>
          </a:p>
          <a:p>
            <a:pPr lvl="3"/>
            <a:r>
              <a:rPr lang="en-US" dirty="0" smtClean="0">
                <a:solidFill>
                  <a:schemeClr val="accent3">
                    <a:lumMod val="75000"/>
                  </a:schemeClr>
                </a:solidFill>
              </a:rPr>
              <a:t>What you like to do for fun</a:t>
            </a:r>
          </a:p>
          <a:p>
            <a:pPr lvl="3"/>
            <a:r>
              <a:rPr lang="en-US" dirty="0" smtClean="0">
                <a:solidFill>
                  <a:schemeClr val="accent3">
                    <a:lumMod val="75000"/>
                  </a:schemeClr>
                </a:solidFill>
              </a:rPr>
              <a:t>Where you went to college and what the experience was like</a:t>
            </a:r>
          </a:p>
          <a:p>
            <a:pPr lvl="3"/>
            <a:r>
              <a:rPr lang="en-US" dirty="0" smtClean="0">
                <a:solidFill>
                  <a:schemeClr val="accent3">
                    <a:lumMod val="75000"/>
                  </a:schemeClr>
                </a:solidFill>
              </a:rPr>
              <a:t>Why and when you chose your career</a:t>
            </a:r>
          </a:p>
          <a:p>
            <a:pPr lvl="3"/>
            <a:r>
              <a:rPr lang="en-US" dirty="0" smtClean="0">
                <a:solidFill>
                  <a:schemeClr val="accent3">
                    <a:lumMod val="75000"/>
                  </a:schemeClr>
                </a:solidFill>
              </a:rPr>
              <a:t>What you like about your career</a:t>
            </a:r>
          </a:p>
          <a:p>
            <a:pPr lvl="3"/>
            <a:r>
              <a:rPr lang="en-US" dirty="0" smtClean="0">
                <a:solidFill>
                  <a:schemeClr val="accent3">
                    <a:lumMod val="75000"/>
                  </a:schemeClr>
                </a:solidFill>
              </a:rPr>
              <a:t>What struggles you face and what you learned from them</a:t>
            </a:r>
          </a:p>
          <a:p>
            <a:pPr lvl="2"/>
            <a:r>
              <a:rPr lang="en-US" dirty="0" smtClean="0">
                <a:solidFill>
                  <a:schemeClr val="accent3">
                    <a:lumMod val="75000"/>
                  </a:schemeClr>
                </a:solidFill>
              </a:rPr>
              <a:t>Move around the space, make eye contact, ask questions, allow time for questions</a:t>
            </a:r>
          </a:p>
          <a:p>
            <a:pPr lvl="2"/>
            <a:r>
              <a:rPr lang="en-US" dirty="0" smtClean="0">
                <a:solidFill>
                  <a:schemeClr val="accent3">
                    <a:lumMod val="75000"/>
                  </a:schemeClr>
                </a:solidFill>
              </a:rPr>
              <a:t>Bring props! </a:t>
            </a:r>
          </a:p>
          <a:p>
            <a:pPr marL="1371600" lvl="3" indent="0">
              <a:buNone/>
            </a:pPr>
            <a:endParaRPr lang="en-US" dirty="0" smtClean="0">
              <a:solidFill>
                <a:schemeClr val="accent3">
                  <a:lumMod val="75000"/>
                </a:schemeClr>
              </a:solidFill>
            </a:endParaRPr>
          </a:p>
          <a:p>
            <a:pPr marL="457200" lvl="1" indent="0">
              <a:buNone/>
            </a:pPr>
            <a:endParaRPr lang="en-US" dirty="0" smtClean="0">
              <a:solidFill>
                <a:schemeClr val="accent3">
                  <a:lumMod val="50000"/>
                </a:schemeClr>
              </a:solidFill>
            </a:endParaRPr>
          </a:p>
          <a:p>
            <a:pPr marL="457200" lvl="1" indent="0">
              <a:buNone/>
            </a:pPr>
            <a:endParaRPr lang="en-US" dirty="0">
              <a:solidFill>
                <a:schemeClr val="accent3">
                  <a:lumMod val="50000"/>
                </a:schemeClr>
              </a:solidFill>
            </a:endParaRPr>
          </a:p>
          <a:p>
            <a:pPr marL="457200" lvl="1" indent="0">
              <a:buNone/>
            </a:pPr>
            <a:endParaRPr lang="en-US" dirty="0" smtClean="0">
              <a:solidFill>
                <a:schemeClr val="accent3">
                  <a:lumMod val="75000"/>
                </a:schemeClr>
              </a:solidFill>
            </a:endParaRPr>
          </a:p>
        </p:txBody>
      </p:sp>
      <p:pic>
        <p:nvPicPr>
          <p:cNvPr id="4" name="Picture 3" descr="GLOBE_logoOfficial-_Blue.png"/>
          <p:cNvPicPr>
            <a:picLocks noChangeAspect="1"/>
          </p:cNvPicPr>
          <p:nvPr/>
        </p:nvPicPr>
        <p:blipFill>
          <a:blip r:embed="rId3"/>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spTree>
    <p:extLst>
      <p:ext uri="{BB962C8B-B14F-4D97-AF65-F5344CB8AC3E}">
        <p14:creationId xmlns:p14="http://schemas.microsoft.com/office/powerpoint/2010/main" val="278360834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Role Model Strategies</a:t>
            </a:r>
            <a:endParaRPr lang="en-US" dirty="0">
              <a:solidFill>
                <a:schemeClr val="accent1">
                  <a:lumMod val="50000"/>
                </a:schemeClr>
              </a:solidFill>
            </a:endParaRPr>
          </a:p>
        </p:txBody>
      </p:sp>
      <p:sp>
        <p:nvSpPr>
          <p:cNvPr id="3" name="Content Placeholder 2"/>
          <p:cNvSpPr>
            <a:spLocks noGrp="1"/>
          </p:cNvSpPr>
          <p:nvPr>
            <p:ph idx="1"/>
          </p:nvPr>
        </p:nvSpPr>
        <p:spPr>
          <a:xfrm>
            <a:off x="457200" y="1530608"/>
            <a:ext cx="8229600" cy="4525963"/>
          </a:xfrm>
        </p:spPr>
        <p:txBody>
          <a:bodyPr/>
          <a:lstStyle/>
          <a:p>
            <a:r>
              <a:rPr lang="en-US" dirty="0" smtClean="0">
                <a:solidFill>
                  <a:schemeClr val="accent3">
                    <a:lumMod val="50000"/>
                  </a:schemeClr>
                </a:solidFill>
              </a:rPr>
              <a:t>Planning an event</a:t>
            </a:r>
          </a:p>
          <a:p>
            <a:pPr lvl="1"/>
            <a:r>
              <a:rPr lang="en-US" dirty="0" smtClean="0">
                <a:solidFill>
                  <a:schemeClr val="accent3">
                    <a:lumMod val="75000"/>
                  </a:schemeClr>
                </a:solidFill>
              </a:rPr>
              <a:t>Step 3: Leading Hands-on Activities</a:t>
            </a:r>
          </a:p>
          <a:p>
            <a:pPr marL="1371600" lvl="3" indent="0">
              <a:buNone/>
            </a:pPr>
            <a:endParaRPr lang="en-US" dirty="0" smtClean="0">
              <a:solidFill>
                <a:schemeClr val="accent3">
                  <a:lumMod val="75000"/>
                </a:schemeClr>
              </a:solidFill>
            </a:endParaRPr>
          </a:p>
          <a:p>
            <a:pPr marL="457200" lvl="1" indent="0">
              <a:buNone/>
            </a:pPr>
            <a:endParaRPr lang="en-US" dirty="0" smtClean="0">
              <a:solidFill>
                <a:schemeClr val="accent3">
                  <a:lumMod val="50000"/>
                </a:schemeClr>
              </a:solidFill>
            </a:endParaRPr>
          </a:p>
          <a:p>
            <a:pPr marL="457200" lvl="1" indent="0">
              <a:buNone/>
            </a:pPr>
            <a:endParaRPr lang="en-US" dirty="0">
              <a:solidFill>
                <a:schemeClr val="accent3">
                  <a:lumMod val="50000"/>
                </a:schemeClr>
              </a:solidFill>
            </a:endParaRPr>
          </a:p>
          <a:p>
            <a:pPr marL="457200" lvl="1" indent="0">
              <a:buNone/>
            </a:pPr>
            <a:endParaRPr lang="en-US" dirty="0" smtClean="0">
              <a:solidFill>
                <a:schemeClr val="accent3">
                  <a:lumMod val="75000"/>
                </a:schemeClr>
              </a:solidFill>
            </a:endParaRPr>
          </a:p>
        </p:txBody>
      </p:sp>
      <p:pic>
        <p:nvPicPr>
          <p:cNvPr id="4" name="Picture 3" descr="GLOBE_logoOfficial-_Blue.png"/>
          <p:cNvPicPr>
            <a:picLocks noChangeAspect="1"/>
          </p:cNvPicPr>
          <p:nvPr/>
        </p:nvPicPr>
        <p:blipFill>
          <a:blip r:embed="rId3"/>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pic>
        <p:nvPicPr>
          <p:cNvPr id="8" name="Picture 7" descr="14927596861_0d5441c01c_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2573" y="2651784"/>
            <a:ext cx="4539718" cy="3404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834509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Role Model Strategies</a:t>
            </a:r>
            <a:endParaRPr lang="en-US" dirty="0">
              <a:solidFill>
                <a:schemeClr val="accent1">
                  <a:lumMod val="50000"/>
                </a:schemeClr>
              </a:solidFill>
            </a:endParaRPr>
          </a:p>
        </p:txBody>
      </p:sp>
      <p:sp>
        <p:nvSpPr>
          <p:cNvPr id="3" name="Content Placeholder 2"/>
          <p:cNvSpPr>
            <a:spLocks noGrp="1"/>
          </p:cNvSpPr>
          <p:nvPr>
            <p:ph idx="1"/>
          </p:nvPr>
        </p:nvSpPr>
        <p:spPr>
          <a:xfrm>
            <a:off x="457200" y="1530608"/>
            <a:ext cx="4349562" cy="4525963"/>
          </a:xfrm>
        </p:spPr>
        <p:txBody>
          <a:bodyPr>
            <a:normAutofit lnSpcReduction="10000"/>
          </a:bodyPr>
          <a:lstStyle/>
          <a:p>
            <a:pPr marL="114300" indent="0">
              <a:buNone/>
            </a:pPr>
            <a:r>
              <a:rPr lang="en-US" dirty="0" smtClean="0">
                <a:solidFill>
                  <a:schemeClr val="accent3">
                    <a:lumMod val="75000"/>
                  </a:schemeClr>
                </a:solidFill>
              </a:rPr>
              <a:t>Colors of the squares? </a:t>
            </a:r>
          </a:p>
          <a:p>
            <a:pPr marL="571500" indent="-457200"/>
            <a:r>
              <a:rPr lang="en-US" dirty="0" smtClean="0">
                <a:solidFill>
                  <a:schemeClr val="accent3">
                    <a:lumMod val="75000"/>
                  </a:schemeClr>
                </a:solidFill>
              </a:rPr>
              <a:t>A) A is darker</a:t>
            </a:r>
          </a:p>
          <a:p>
            <a:pPr marL="571500" indent="-457200"/>
            <a:r>
              <a:rPr lang="en-US" dirty="0" smtClean="0">
                <a:solidFill>
                  <a:schemeClr val="accent3">
                    <a:lumMod val="75000"/>
                  </a:schemeClr>
                </a:solidFill>
              </a:rPr>
              <a:t>B) B is darker</a:t>
            </a:r>
          </a:p>
          <a:p>
            <a:pPr marL="571500" indent="-457200"/>
            <a:r>
              <a:rPr lang="en-US" dirty="0" smtClean="0">
                <a:solidFill>
                  <a:schemeClr val="accent3">
                    <a:lumMod val="75000"/>
                  </a:schemeClr>
                </a:solidFill>
              </a:rPr>
              <a:t>C) They are the same</a:t>
            </a:r>
          </a:p>
          <a:p>
            <a:pPr marL="571500" indent="-457200"/>
            <a:endParaRPr lang="en-US" dirty="0">
              <a:solidFill>
                <a:schemeClr val="accent3">
                  <a:lumMod val="75000"/>
                </a:schemeClr>
              </a:solidFill>
            </a:endParaRPr>
          </a:p>
          <a:p>
            <a:pPr marL="114300" indent="0">
              <a:buNone/>
            </a:pPr>
            <a:r>
              <a:rPr lang="en-US" dirty="0" smtClean="0">
                <a:solidFill>
                  <a:schemeClr val="accent3">
                    <a:lumMod val="75000"/>
                  </a:schemeClr>
                </a:solidFill>
              </a:rPr>
              <a:t>Type your answer in the chat window!</a:t>
            </a:r>
          </a:p>
          <a:p>
            <a:pPr marL="114300" indent="0">
              <a:buNone/>
            </a:pPr>
            <a:r>
              <a:rPr lang="en-US" dirty="0" smtClean="0">
                <a:solidFill>
                  <a:schemeClr val="accent3">
                    <a:lumMod val="75000"/>
                  </a:schemeClr>
                </a:solidFill>
              </a:rPr>
              <a:t> </a:t>
            </a:r>
          </a:p>
          <a:p>
            <a:pPr marL="1371600" lvl="3" indent="0">
              <a:buNone/>
            </a:pPr>
            <a:r>
              <a:rPr lang="en-US" dirty="0">
                <a:solidFill>
                  <a:schemeClr val="accent3">
                    <a:lumMod val="75000"/>
                  </a:schemeClr>
                </a:solidFill>
              </a:rPr>
              <a:t>	</a:t>
            </a:r>
            <a:endParaRPr lang="en-US" dirty="0" smtClean="0">
              <a:solidFill>
                <a:schemeClr val="accent3">
                  <a:lumMod val="75000"/>
                </a:schemeClr>
              </a:solidFill>
            </a:endParaRPr>
          </a:p>
          <a:p>
            <a:pPr marL="457200" lvl="1" indent="0">
              <a:buNone/>
            </a:pPr>
            <a:endParaRPr lang="en-US" dirty="0" smtClean="0">
              <a:solidFill>
                <a:schemeClr val="accent3">
                  <a:lumMod val="50000"/>
                </a:schemeClr>
              </a:solidFill>
            </a:endParaRPr>
          </a:p>
          <a:p>
            <a:pPr marL="457200" lvl="1" indent="0">
              <a:buNone/>
            </a:pPr>
            <a:endParaRPr lang="en-US" dirty="0">
              <a:solidFill>
                <a:schemeClr val="accent3">
                  <a:lumMod val="50000"/>
                </a:schemeClr>
              </a:solidFill>
            </a:endParaRPr>
          </a:p>
          <a:p>
            <a:pPr marL="457200" lvl="1" indent="0">
              <a:buNone/>
            </a:pPr>
            <a:endParaRPr lang="en-US" dirty="0" smtClean="0">
              <a:solidFill>
                <a:schemeClr val="accent3">
                  <a:lumMod val="75000"/>
                </a:schemeClr>
              </a:solidFill>
            </a:endParaRPr>
          </a:p>
        </p:txBody>
      </p:sp>
      <p:pic>
        <p:nvPicPr>
          <p:cNvPr id="4" name="Picture 3" descr="GLOBE_logoOfficial-_Blue.png"/>
          <p:cNvPicPr>
            <a:picLocks noChangeAspect="1"/>
          </p:cNvPicPr>
          <p:nvPr/>
        </p:nvPicPr>
        <p:blipFill>
          <a:blip r:embed="rId3"/>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pic>
        <p:nvPicPr>
          <p:cNvPr id="6" name="Picture 5"/>
          <p:cNvPicPr>
            <a:picLocks noChangeAspect="1"/>
          </p:cNvPicPr>
          <p:nvPr/>
        </p:nvPicPr>
        <p:blipFill>
          <a:blip r:embed="rId5"/>
          <a:stretch>
            <a:fillRect/>
          </a:stretch>
        </p:blipFill>
        <p:spPr>
          <a:xfrm>
            <a:off x="4937232" y="1834747"/>
            <a:ext cx="3810000" cy="3810000"/>
          </a:xfrm>
          <a:prstGeom prst="rect">
            <a:avLst/>
          </a:prstGeom>
        </p:spPr>
      </p:pic>
    </p:spTree>
    <p:extLst>
      <p:ext uri="{BB962C8B-B14F-4D97-AF65-F5344CB8AC3E}">
        <p14:creationId xmlns:p14="http://schemas.microsoft.com/office/powerpoint/2010/main" val="75749730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1345"/>
            <a:ext cx="8229600" cy="1143000"/>
          </a:xfrm>
        </p:spPr>
        <p:txBody>
          <a:bodyPr/>
          <a:lstStyle/>
          <a:p>
            <a:r>
              <a:rPr lang="en-US" dirty="0" smtClean="0">
                <a:solidFill>
                  <a:schemeClr val="accent1">
                    <a:lumMod val="50000"/>
                  </a:schemeClr>
                </a:solidFill>
              </a:rPr>
              <a:t>Who are you?</a:t>
            </a:r>
            <a:endParaRPr lang="en-US" dirty="0">
              <a:solidFill>
                <a:schemeClr val="accent1">
                  <a:lumMod val="50000"/>
                </a:schemeClr>
              </a:solidFill>
            </a:endParaRPr>
          </a:p>
        </p:txBody>
      </p:sp>
      <p:sp>
        <p:nvSpPr>
          <p:cNvPr id="3" name="Content Placeholder 2"/>
          <p:cNvSpPr>
            <a:spLocks noGrp="1"/>
          </p:cNvSpPr>
          <p:nvPr>
            <p:ph idx="1"/>
          </p:nvPr>
        </p:nvSpPr>
        <p:spPr/>
        <p:txBody>
          <a:bodyPr>
            <a:normAutofit/>
          </a:bodyPr>
          <a:lstStyle/>
          <a:p>
            <a:pPr marL="342900" lvl="1" indent="-342900">
              <a:buFont typeface="Arial"/>
              <a:buChar char="•"/>
            </a:pPr>
            <a:r>
              <a:rPr lang="en-US" dirty="0" smtClean="0">
                <a:solidFill>
                  <a:schemeClr val="accent3">
                    <a:lumMod val="50000"/>
                  </a:schemeClr>
                </a:solidFill>
              </a:rPr>
              <a:t>Who are you?   Let us know in the chat window. </a:t>
            </a:r>
            <a:r>
              <a:rPr lang="en-US" dirty="0" smtClean="0">
                <a:solidFill>
                  <a:schemeClr val="accent3">
                    <a:lumMod val="50000"/>
                  </a:schemeClr>
                </a:solidFill>
              </a:rPr>
              <a:t>(I’ll read answers aloud). </a:t>
            </a:r>
            <a:endParaRPr lang="en-US" dirty="0" smtClean="0">
              <a:solidFill>
                <a:schemeClr val="accent3">
                  <a:lumMod val="50000"/>
                </a:schemeClr>
              </a:solidFill>
            </a:endParaRPr>
          </a:p>
          <a:p>
            <a:pPr lvl="1"/>
            <a:r>
              <a:rPr lang="en-US" dirty="0" smtClean="0">
                <a:solidFill>
                  <a:schemeClr val="accent3">
                    <a:lumMod val="75000"/>
                  </a:schemeClr>
                </a:solidFill>
              </a:rPr>
              <a:t>Name</a:t>
            </a:r>
          </a:p>
          <a:p>
            <a:pPr lvl="1"/>
            <a:r>
              <a:rPr lang="en-US" dirty="0" smtClean="0">
                <a:solidFill>
                  <a:schemeClr val="accent3">
                    <a:lumMod val="75000"/>
                  </a:schemeClr>
                </a:solidFill>
              </a:rPr>
              <a:t>Location </a:t>
            </a:r>
          </a:p>
          <a:p>
            <a:pPr lvl="1"/>
            <a:r>
              <a:rPr lang="en-US" dirty="0" smtClean="0">
                <a:solidFill>
                  <a:schemeClr val="accent3">
                    <a:lumMod val="75000"/>
                  </a:schemeClr>
                </a:solidFill>
              </a:rPr>
              <a:t>Organization</a:t>
            </a:r>
          </a:p>
        </p:txBody>
      </p:sp>
      <p:pic>
        <p:nvPicPr>
          <p:cNvPr id="4" name="Picture 3" descr="GLOBE_logoOfficial-_Blue.png"/>
          <p:cNvPicPr>
            <a:picLocks noChangeAspect="1"/>
          </p:cNvPicPr>
          <p:nvPr/>
        </p:nvPicPr>
        <p:blipFill>
          <a:blip r:embed="rId2"/>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spTree>
    <p:extLst>
      <p:ext uri="{BB962C8B-B14F-4D97-AF65-F5344CB8AC3E}">
        <p14:creationId xmlns:p14="http://schemas.microsoft.com/office/powerpoint/2010/main" val="87847100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Role Model Strategies</a:t>
            </a:r>
            <a:endParaRPr lang="en-US" dirty="0">
              <a:solidFill>
                <a:schemeClr val="accent1">
                  <a:lumMod val="50000"/>
                </a:schemeClr>
              </a:solidFill>
            </a:endParaRPr>
          </a:p>
        </p:txBody>
      </p:sp>
      <p:sp>
        <p:nvSpPr>
          <p:cNvPr id="3" name="Content Placeholder 2"/>
          <p:cNvSpPr>
            <a:spLocks noGrp="1"/>
          </p:cNvSpPr>
          <p:nvPr>
            <p:ph idx="1"/>
          </p:nvPr>
        </p:nvSpPr>
        <p:spPr>
          <a:xfrm>
            <a:off x="457200" y="1530608"/>
            <a:ext cx="4349562" cy="4525963"/>
          </a:xfrm>
        </p:spPr>
        <p:txBody>
          <a:bodyPr>
            <a:normAutofit lnSpcReduction="10000"/>
          </a:bodyPr>
          <a:lstStyle/>
          <a:p>
            <a:pPr marL="114300" indent="0">
              <a:buNone/>
            </a:pPr>
            <a:r>
              <a:rPr lang="en-US" dirty="0" smtClean="0">
                <a:solidFill>
                  <a:schemeClr val="accent3">
                    <a:lumMod val="75000"/>
                  </a:schemeClr>
                </a:solidFill>
              </a:rPr>
              <a:t>Colors of the squares? </a:t>
            </a:r>
          </a:p>
          <a:p>
            <a:pPr marL="571500" indent="-457200"/>
            <a:r>
              <a:rPr lang="en-US" dirty="0" smtClean="0">
                <a:solidFill>
                  <a:schemeClr val="accent3">
                    <a:lumMod val="75000"/>
                  </a:schemeClr>
                </a:solidFill>
              </a:rPr>
              <a:t>A) A is darker</a:t>
            </a:r>
          </a:p>
          <a:p>
            <a:pPr marL="571500" indent="-457200"/>
            <a:r>
              <a:rPr lang="en-US" dirty="0" smtClean="0">
                <a:solidFill>
                  <a:schemeClr val="accent3">
                    <a:lumMod val="75000"/>
                  </a:schemeClr>
                </a:solidFill>
              </a:rPr>
              <a:t>B) B is darker</a:t>
            </a:r>
          </a:p>
          <a:p>
            <a:pPr marL="571500" indent="-457200"/>
            <a:r>
              <a:rPr lang="en-US" dirty="0" smtClean="0">
                <a:solidFill>
                  <a:schemeClr val="accent3">
                    <a:lumMod val="75000"/>
                  </a:schemeClr>
                </a:solidFill>
              </a:rPr>
              <a:t>C) They are the same</a:t>
            </a:r>
          </a:p>
          <a:p>
            <a:pPr marL="571500" indent="-457200"/>
            <a:endParaRPr lang="en-US" dirty="0">
              <a:solidFill>
                <a:schemeClr val="accent3">
                  <a:lumMod val="75000"/>
                </a:schemeClr>
              </a:solidFill>
            </a:endParaRPr>
          </a:p>
          <a:p>
            <a:pPr marL="114300" indent="0">
              <a:buNone/>
            </a:pPr>
            <a:r>
              <a:rPr lang="en-US" dirty="0" smtClean="0">
                <a:solidFill>
                  <a:schemeClr val="accent3">
                    <a:lumMod val="75000"/>
                  </a:schemeClr>
                </a:solidFill>
              </a:rPr>
              <a:t>Did your answer change?</a:t>
            </a:r>
          </a:p>
          <a:p>
            <a:pPr marL="114300" indent="0">
              <a:buNone/>
            </a:pPr>
            <a:r>
              <a:rPr lang="en-US" dirty="0" smtClean="0">
                <a:solidFill>
                  <a:schemeClr val="accent3">
                    <a:lumMod val="75000"/>
                  </a:schemeClr>
                </a:solidFill>
              </a:rPr>
              <a:t> </a:t>
            </a:r>
          </a:p>
          <a:p>
            <a:pPr marL="1371600" lvl="3" indent="0">
              <a:buNone/>
            </a:pPr>
            <a:r>
              <a:rPr lang="en-US" dirty="0">
                <a:solidFill>
                  <a:schemeClr val="accent3">
                    <a:lumMod val="75000"/>
                  </a:schemeClr>
                </a:solidFill>
              </a:rPr>
              <a:t>	</a:t>
            </a:r>
            <a:endParaRPr lang="en-US" dirty="0" smtClean="0">
              <a:solidFill>
                <a:schemeClr val="accent3">
                  <a:lumMod val="75000"/>
                </a:schemeClr>
              </a:solidFill>
            </a:endParaRPr>
          </a:p>
          <a:p>
            <a:pPr marL="457200" lvl="1" indent="0">
              <a:buNone/>
            </a:pPr>
            <a:endParaRPr lang="en-US" dirty="0" smtClean="0">
              <a:solidFill>
                <a:schemeClr val="accent3">
                  <a:lumMod val="50000"/>
                </a:schemeClr>
              </a:solidFill>
            </a:endParaRPr>
          </a:p>
          <a:p>
            <a:pPr marL="457200" lvl="1" indent="0">
              <a:buNone/>
            </a:pPr>
            <a:endParaRPr lang="en-US" dirty="0">
              <a:solidFill>
                <a:schemeClr val="accent3">
                  <a:lumMod val="50000"/>
                </a:schemeClr>
              </a:solidFill>
            </a:endParaRPr>
          </a:p>
          <a:p>
            <a:pPr marL="457200" lvl="1" indent="0">
              <a:buNone/>
            </a:pPr>
            <a:endParaRPr lang="en-US" dirty="0" smtClean="0">
              <a:solidFill>
                <a:schemeClr val="accent3">
                  <a:lumMod val="75000"/>
                </a:schemeClr>
              </a:solidFill>
            </a:endParaRPr>
          </a:p>
        </p:txBody>
      </p:sp>
      <p:pic>
        <p:nvPicPr>
          <p:cNvPr id="4" name="Picture 3" descr="GLOBE_logoOfficial-_Blue.png"/>
          <p:cNvPicPr>
            <a:picLocks noChangeAspect="1"/>
          </p:cNvPicPr>
          <p:nvPr/>
        </p:nvPicPr>
        <p:blipFill>
          <a:blip r:embed="rId3"/>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pic>
        <p:nvPicPr>
          <p:cNvPr id="6" name="Picture 5"/>
          <p:cNvPicPr>
            <a:picLocks noChangeAspect="1"/>
          </p:cNvPicPr>
          <p:nvPr/>
        </p:nvPicPr>
        <p:blipFill>
          <a:blip r:embed="rId5"/>
          <a:stretch>
            <a:fillRect/>
          </a:stretch>
        </p:blipFill>
        <p:spPr>
          <a:xfrm>
            <a:off x="4937232" y="1834747"/>
            <a:ext cx="3810000" cy="3810000"/>
          </a:xfrm>
          <a:prstGeom prst="rect">
            <a:avLst/>
          </a:prstGeom>
        </p:spPr>
      </p:pic>
      <p:sp>
        <p:nvSpPr>
          <p:cNvPr id="7" name="Rectangle 6"/>
          <p:cNvSpPr/>
          <p:nvPr/>
        </p:nvSpPr>
        <p:spPr>
          <a:xfrm>
            <a:off x="5706030" y="3401272"/>
            <a:ext cx="2244140" cy="574128"/>
          </a:xfrm>
          <a:prstGeom prst="rect">
            <a:avLst/>
          </a:prstGeom>
          <a:solidFill>
            <a:schemeClr val="tx1"/>
          </a:solidFill>
          <a:ln>
            <a:solidFill>
              <a:schemeClr val="tx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456952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Role Model Strategies</a:t>
            </a:r>
            <a:endParaRPr lang="en-US" dirty="0">
              <a:solidFill>
                <a:schemeClr val="accent1">
                  <a:lumMod val="50000"/>
                </a:schemeClr>
              </a:solidFill>
            </a:endParaRPr>
          </a:p>
        </p:txBody>
      </p:sp>
      <p:pic>
        <p:nvPicPr>
          <p:cNvPr id="4" name="Picture 3" descr="GLOBE_logoOfficial-_Blue.png"/>
          <p:cNvPicPr>
            <a:picLocks noChangeAspect="1"/>
          </p:cNvPicPr>
          <p:nvPr/>
        </p:nvPicPr>
        <p:blipFill>
          <a:blip r:embed="rId3"/>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pic>
        <p:nvPicPr>
          <p:cNvPr id="6" name="Picture 5"/>
          <p:cNvPicPr>
            <a:picLocks noChangeAspect="1"/>
          </p:cNvPicPr>
          <p:nvPr/>
        </p:nvPicPr>
        <p:blipFill>
          <a:blip r:embed="rId5"/>
          <a:stretch>
            <a:fillRect/>
          </a:stretch>
        </p:blipFill>
        <p:spPr>
          <a:xfrm>
            <a:off x="2275584" y="1353191"/>
            <a:ext cx="4543824" cy="4543824"/>
          </a:xfrm>
          <a:prstGeom prst="rect">
            <a:avLst/>
          </a:prstGeom>
        </p:spPr>
      </p:pic>
      <p:sp>
        <p:nvSpPr>
          <p:cNvPr id="9" name="Right Arrow 8"/>
          <p:cNvSpPr/>
          <p:nvPr/>
        </p:nvSpPr>
        <p:spPr>
          <a:xfrm rot="20577452">
            <a:off x="1791836" y="2914133"/>
            <a:ext cx="2339820" cy="495838"/>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rot="1224061">
            <a:off x="1709196" y="3754563"/>
            <a:ext cx="2339820" cy="495838"/>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eft Arrow 11"/>
          <p:cNvSpPr/>
          <p:nvPr/>
        </p:nvSpPr>
        <p:spPr>
          <a:xfrm rot="19688922">
            <a:off x="5977261" y="2113837"/>
            <a:ext cx="1574377" cy="504537"/>
          </a:xfrm>
          <a:prstGeom prst="left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Left Arrow 12"/>
          <p:cNvSpPr/>
          <p:nvPr/>
        </p:nvSpPr>
        <p:spPr>
          <a:xfrm>
            <a:off x="5962669" y="3327500"/>
            <a:ext cx="1574377" cy="504537"/>
          </a:xfrm>
          <a:prstGeom prst="left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Left Arrow 13"/>
          <p:cNvSpPr/>
          <p:nvPr/>
        </p:nvSpPr>
        <p:spPr>
          <a:xfrm rot="1574404">
            <a:off x="5993086" y="4562746"/>
            <a:ext cx="1574377" cy="504537"/>
          </a:xfrm>
          <a:prstGeom prst="left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43550" y="3362296"/>
            <a:ext cx="1600471" cy="646331"/>
          </a:xfrm>
          <a:prstGeom prst="rect">
            <a:avLst/>
          </a:prstGeom>
          <a:noFill/>
        </p:spPr>
        <p:txBody>
          <a:bodyPr wrap="square" rtlCol="0">
            <a:spAutoFit/>
          </a:bodyPr>
          <a:lstStyle/>
          <a:p>
            <a:r>
              <a:rPr lang="en-US" dirty="0" smtClean="0"/>
              <a:t>Actual weather and climate</a:t>
            </a:r>
            <a:endParaRPr lang="en-US" dirty="0"/>
          </a:p>
        </p:txBody>
      </p:sp>
      <p:sp>
        <p:nvSpPr>
          <p:cNvPr id="16" name="TextBox 15"/>
          <p:cNvSpPr txBox="1"/>
          <p:nvPr/>
        </p:nvSpPr>
        <p:spPr>
          <a:xfrm>
            <a:off x="7184734" y="2582141"/>
            <a:ext cx="1867392" cy="1477328"/>
          </a:xfrm>
          <a:prstGeom prst="rect">
            <a:avLst/>
          </a:prstGeom>
          <a:noFill/>
        </p:spPr>
        <p:txBody>
          <a:bodyPr wrap="square" rtlCol="0">
            <a:spAutoFit/>
          </a:bodyPr>
          <a:lstStyle/>
          <a:p>
            <a:r>
              <a:rPr lang="en-US" dirty="0" smtClean="0"/>
              <a:t>Demographics, environmental or social factors influencing perception</a:t>
            </a:r>
            <a:endParaRPr lang="en-US" dirty="0"/>
          </a:p>
        </p:txBody>
      </p:sp>
    </p:spTree>
    <p:extLst>
      <p:ext uri="{BB962C8B-B14F-4D97-AF65-F5344CB8AC3E}">
        <p14:creationId xmlns:p14="http://schemas.microsoft.com/office/powerpoint/2010/main" val="35384972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Role Model Strategies</a:t>
            </a:r>
            <a:endParaRPr lang="en-US" dirty="0">
              <a:solidFill>
                <a:schemeClr val="accent1">
                  <a:lumMod val="50000"/>
                </a:schemeClr>
              </a:solidFill>
            </a:endParaRPr>
          </a:p>
        </p:txBody>
      </p:sp>
      <p:sp>
        <p:nvSpPr>
          <p:cNvPr id="3" name="Content Placeholder 2"/>
          <p:cNvSpPr>
            <a:spLocks noGrp="1"/>
          </p:cNvSpPr>
          <p:nvPr>
            <p:ph idx="1"/>
          </p:nvPr>
        </p:nvSpPr>
        <p:spPr>
          <a:xfrm>
            <a:off x="457200" y="1530608"/>
            <a:ext cx="8229600" cy="4525963"/>
          </a:xfrm>
        </p:spPr>
        <p:txBody>
          <a:bodyPr/>
          <a:lstStyle/>
          <a:p>
            <a:r>
              <a:rPr lang="en-US" dirty="0" smtClean="0">
                <a:solidFill>
                  <a:schemeClr val="accent3">
                    <a:lumMod val="50000"/>
                  </a:schemeClr>
                </a:solidFill>
              </a:rPr>
              <a:t>Planning an event</a:t>
            </a:r>
          </a:p>
          <a:p>
            <a:pPr lvl="1"/>
            <a:r>
              <a:rPr lang="en-US" dirty="0" smtClean="0">
                <a:solidFill>
                  <a:schemeClr val="accent3">
                    <a:lumMod val="75000"/>
                  </a:schemeClr>
                </a:solidFill>
              </a:rPr>
              <a:t>Step 3: Leading Hands-on Activities</a:t>
            </a:r>
          </a:p>
          <a:p>
            <a:pPr lvl="2"/>
            <a:r>
              <a:rPr lang="en-US" dirty="0" smtClean="0">
                <a:solidFill>
                  <a:schemeClr val="accent3">
                    <a:lumMod val="75000"/>
                  </a:schemeClr>
                </a:solidFill>
              </a:rPr>
              <a:t>Age of group</a:t>
            </a:r>
          </a:p>
          <a:p>
            <a:pPr lvl="2"/>
            <a:r>
              <a:rPr lang="en-US" dirty="0" smtClean="0">
                <a:solidFill>
                  <a:schemeClr val="accent3">
                    <a:lumMod val="75000"/>
                  </a:schemeClr>
                </a:solidFill>
              </a:rPr>
              <a:t>Don’t get too complex</a:t>
            </a:r>
          </a:p>
          <a:p>
            <a:pPr lvl="2"/>
            <a:r>
              <a:rPr lang="en-US" dirty="0" smtClean="0">
                <a:solidFill>
                  <a:schemeClr val="accent3">
                    <a:lumMod val="75000"/>
                  </a:schemeClr>
                </a:solidFill>
              </a:rPr>
              <a:t>Practice!</a:t>
            </a:r>
          </a:p>
          <a:p>
            <a:pPr lvl="2"/>
            <a:r>
              <a:rPr lang="en-US" dirty="0" smtClean="0">
                <a:solidFill>
                  <a:schemeClr val="accent3">
                    <a:lumMod val="75000"/>
                  </a:schemeClr>
                </a:solidFill>
              </a:rPr>
              <a:t>Avoid technobabble – </a:t>
            </a:r>
          </a:p>
          <a:p>
            <a:pPr marL="914400" lvl="2" indent="0">
              <a:buNone/>
            </a:pPr>
            <a:r>
              <a:rPr lang="en-US" dirty="0" smtClean="0">
                <a:solidFill>
                  <a:schemeClr val="accent3">
                    <a:lumMod val="75000"/>
                  </a:schemeClr>
                </a:solidFill>
              </a:rPr>
              <a:t>	define key terms</a:t>
            </a:r>
          </a:p>
          <a:p>
            <a:pPr marL="1371600" lvl="3" indent="0">
              <a:buNone/>
            </a:pPr>
            <a:endParaRPr lang="en-US" dirty="0" smtClean="0">
              <a:solidFill>
                <a:schemeClr val="accent3">
                  <a:lumMod val="75000"/>
                </a:schemeClr>
              </a:solidFill>
            </a:endParaRPr>
          </a:p>
          <a:p>
            <a:pPr marL="457200" lvl="1" indent="0">
              <a:buNone/>
            </a:pPr>
            <a:endParaRPr lang="en-US" dirty="0" smtClean="0">
              <a:solidFill>
                <a:schemeClr val="accent3">
                  <a:lumMod val="50000"/>
                </a:schemeClr>
              </a:solidFill>
            </a:endParaRPr>
          </a:p>
          <a:p>
            <a:pPr marL="457200" lvl="1" indent="0">
              <a:buNone/>
            </a:pPr>
            <a:endParaRPr lang="en-US" dirty="0">
              <a:solidFill>
                <a:schemeClr val="accent3">
                  <a:lumMod val="50000"/>
                </a:schemeClr>
              </a:solidFill>
            </a:endParaRPr>
          </a:p>
          <a:p>
            <a:pPr marL="457200" lvl="1" indent="0">
              <a:buNone/>
            </a:pPr>
            <a:endParaRPr lang="en-US" dirty="0" smtClean="0">
              <a:solidFill>
                <a:schemeClr val="accent3">
                  <a:lumMod val="75000"/>
                </a:schemeClr>
              </a:solidFill>
            </a:endParaRPr>
          </a:p>
        </p:txBody>
      </p:sp>
      <p:pic>
        <p:nvPicPr>
          <p:cNvPr id="4" name="Picture 3" descr="GLOBE_logoOfficial-_Blue.png"/>
          <p:cNvPicPr>
            <a:picLocks noChangeAspect="1"/>
          </p:cNvPicPr>
          <p:nvPr/>
        </p:nvPicPr>
        <p:blipFill>
          <a:blip r:embed="rId3"/>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pic>
        <p:nvPicPr>
          <p:cNvPr id="6" name="Picture 5" descr="14444157660_afe60a7c65_o.jpg"/>
          <p:cNvPicPr>
            <a:picLocks noChangeAspect="1"/>
          </p:cNvPicPr>
          <p:nvPr/>
        </p:nvPicPr>
        <p:blipFill rotWithShape="1">
          <a:blip r:embed="rId5">
            <a:extLst>
              <a:ext uri="{28A0092B-C50C-407E-A947-70E740481C1C}">
                <a14:useLocalDpi xmlns:a14="http://schemas.microsoft.com/office/drawing/2010/main" val="0"/>
              </a:ext>
            </a:extLst>
          </a:blip>
          <a:srcRect l="7395" t="9524" r="16368" b="28770"/>
          <a:stretch/>
        </p:blipFill>
        <p:spPr>
          <a:xfrm>
            <a:off x="4832046" y="2880097"/>
            <a:ext cx="3854754" cy="23399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3547911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Role Model Strategies</a:t>
            </a:r>
            <a:endParaRPr lang="en-US" dirty="0">
              <a:solidFill>
                <a:schemeClr val="accent1">
                  <a:lumMod val="50000"/>
                </a:schemeClr>
              </a:solidFill>
            </a:endParaRPr>
          </a:p>
        </p:txBody>
      </p:sp>
      <p:sp>
        <p:nvSpPr>
          <p:cNvPr id="3" name="Content Placeholder 2"/>
          <p:cNvSpPr>
            <a:spLocks noGrp="1"/>
          </p:cNvSpPr>
          <p:nvPr>
            <p:ph idx="1"/>
          </p:nvPr>
        </p:nvSpPr>
        <p:spPr>
          <a:xfrm>
            <a:off x="457200" y="1530608"/>
            <a:ext cx="8229600" cy="4525963"/>
          </a:xfrm>
        </p:spPr>
        <p:txBody>
          <a:bodyPr/>
          <a:lstStyle/>
          <a:p>
            <a:r>
              <a:rPr lang="en-US" dirty="0" smtClean="0">
                <a:solidFill>
                  <a:schemeClr val="accent3">
                    <a:lumMod val="50000"/>
                  </a:schemeClr>
                </a:solidFill>
              </a:rPr>
              <a:t>Planning an event</a:t>
            </a:r>
          </a:p>
          <a:p>
            <a:pPr lvl="1"/>
            <a:r>
              <a:rPr lang="en-US" dirty="0" smtClean="0">
                <a:solidFill>
                  <a:schemeClr val="accent3">
                    <a:lumMod val="75000"/>
                  </a:schemeClr>
                </a:solidFill>
              </a:rPr>
              <a:t>Step 3: Leading Hands-on Activities</a:t>
            </a:r>
          </a:p>
          <a:p>
            <a:pPr lvl="2"/>
            <a:r>
              <a:rPr lang="en-US" dirty="0" smtClean="0">
                <a:solidFill>
                  <a:schemeClr val="accent3">
                    <a:lumMod val="75000"/>
                  </a:schemeClr>
                </a:solidFill>
              </a:rPr>
              <a:t>Who? What? When? Where? Why?</a:t>
            </a:r>
          </a:p>
          <a:p>
            <a:pPr lvl="3"/>
            <a:r>
              <a:rPr lang="en-US" dirty="0" smtClean="0">
                <a:solidFill>
                  <a:schemeClr val="accent3">
                    <a:lumMod val="75000"/>
                  </a:schemeClr>
                </a:solidFill>
              </a:rPr>
              <a:t>Tell me how you came up with this design?</a:t>
            </a:r>
          </a:p>
          <a:p>
            <a:pPr lvl="3"/>
            <a:r>
              <a:rPr lang="en-US" dirty="0" smtClean="0">
                <a:solidFill>
                  <a:schemeClr val="accent3">
                    <a:lumMod val="75000"/>
                  </a:schemeClr>
                </a:solidFill>
              </a:rPr>
              <a:t>Why did you choose to incorporate this particular element?</a:t>
            </a:r>
          </a:p>
          <a:p>
            <a:pPr lvl="3"/>
            <a:r>
              <a:rPr lang="en-US" dirty="0" smtClean="0">
                <a:solidFill>
                  <a:schemeClr val="accent3">
                    <a:lumMod val="75000"/>
                  </a:schemeClr>
                </a:solidFill>
              </a:rPr>
              <a:t>What changes would you recommend to…?</a:t>
            </a:r>
          </a:p>
          <a:p>
            <a:pPr lvl="3"/>
            <a:r>
              <a:rPr lang="en-US" dirty="0" smtClean="0">
                <a:solidFill>
                  <a:schemeClr val="accent3">
                    <a:lumMod val="75000"/>
                  </a:schemeClr>
                </a:solidFill>
              </a:rPr>
              <a:t>What would happen if…?</a:t>
            </a:r>
          </a:p>
          <a:p>
            <a:pPr lvl="3"/>
            <a:r>
              <a:rPr lang="en-US" dirty="0" smtClean="0">
                <a:solidFill>
                  <a:schemeClr val="accent3">
                    <a:lumMod val="75000"/>
                  </a:schemeClr>
                </a:solidFill>
              </a:rPr>
              <a:t>What do you see as other possible outcomes?</a:t>
            </a:r>
          </a:p>
          <a:p>
            <a:pPr lvl="3"/>
            <a:r>
              <a:rPr lang="en-US" dirty="0" smtClean="0">
                <a:solidFill>
                  <a:schemeClr val="accent3">
                    <a:lumMod val="75000"/>
                  </a:schemeClr>
                </a:solidFill>
              </a:rPr>
              <a:t>What are the applications for this?</a:t>
            </a:r>
          </a:p>
          <a:p>
            <a:pPr marL="1371600" lvl="3" indent="0">
              <a:buNone/>
            </a:pPr>
            <a:endParaRPr lang="en-US" dirty="0" smtClean="0">
              <a:solidFill>
                <a:schemeClr val="accent3">
                  <a:lumMod val="75000"/>
                </a:schemeClr>
              </a:solidFill>
            </a:endParaRPr>
          </a:p>
          <a:p>
            <a:pPr marL="457200" lvl="1" indent="0">
              <a:buNone/>
            </a:pPr>
            <a:endParaRPr lang="en-US" dirty="0" smtClean="0">
              <a:solidFill>
                <a:schemeClr val="accent3">
                  <a:lumMod val="50000"/>
                </a:schemeClr>
              </a:solidFill>
            </a:endParaRPr>
          </a:p>
          <a:p>
            <a:pPr marL="457200" lvl="1" indent="0">
              <a:buNone/>
            </a:pPr>
            <a:endParaRPr lang="en-US" dirty="0">
              <a:solidFill>
                <a:schemeClr val="accent3">
                  <a:lumMod val="50000"/>
                </a:schemeClr>
              </a:solidFill>
            </a:endParaRPr>
          </a:p>
          <a:p>
            <a:pPr marL="457200" lvl="1" indent="0">
              <a:buNone/>
            </a:pPr>
            <a:endParaRPr lang="en-US" dirty="0" smtClean="0">
              <a:solidFill>
                <a:schemeClr val="accent3">
                  <a:lumMod val="75000"/>
                </a:schemeClr>
              </a:solidFill>
            </a:endParaRPr>
          </a:p>
        </p:txBody>
      </p:sp>
      <p:pic>
        <p:nvPicPr>
          <p:cNvPr id="4" name="Picture 3" descr="GLOBE_logoOfficial-_Blue.png"/>
          <p:cNvPicPr>
            <a:picLocks noChangeAspect="1"/>
          </p:cNvPicPr>
          <p:nvPr/>
        </p:nvPicPr>
        <p:blipFill>
          <a:blip r:embed="rId3"/>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spTree>
    <p:extLst>
      <p:ext uri="{BB962C8B-B14F-4D97-AF65-F5344CB8AC3E}">
        <p14:creationId xmlns:p14="http://schemas.microsoft.com/office/powerpoint/2010/main" val="180963300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Role Model Strategies</a:t>
            </a:r>
            <a:endParaRPr lang="en-US" dirty="0">
              <a:solidFill>
                <a:schemeClr val="accent1">
                  <a:lumMod val="50000"/>
                </a:schemeClr>
              </a:solidFill>
            </a:endParaRPr>
          </a:p>
        </p:txBody>
      </p:sp>
      <p:sp>
        <p:nvSpPr>
          <p:cNvPr id="3" name="Content Placeholder 2"/>
          <p:cNvSpPr>
            <a:spLocks noGrp="1"/>
          </p:cNvSpPr>
          <p:nvPr>
            <p:ph idx="1"/>
          </p:nvPr>
        </p:nvSpPr>
        <p:spPr>
          <a:xfrm>
            <a:off x="457200" y="1530608"/>
            <a:ext cx="8229600" cy="4525963"/>
          </a:xfrm>
        </p:spPr>
        <p:txBody>
          <a:bodyPr/>
          <a:lstStyle/>
          <a:p>
            <a:r>
              <a:rPr lang="en-US" dirty="0" smtClean="0">
                <a:solidFill>
                  <a:schemeClr val="accent3">
                    <a:lumMod val="50000"/>
                  </a:schemeClr>
                </a:solidFill>
              </a:rPr>
              <a:t>Planning an event</a:t>
            </a:r>
          </a:p>
          <a:p>
            <a:pPr lvl="1"/>
            <a:r>
              <a:rPr lang="en-US" dirty="0" smtClean="0">
                <a:solidFill>
                  <a:schemeClr val="accent3">
                    <a:lumMod val="75000"/>
                  </a:schemeClr>
                </a:solidFill>
              </a:rPr>
              <a:t>Step 3: Leading Hands-on Activities</a:t>
            </a:r>
          </a:p>
          <a:p>
            <a:pPr lvl="2"/>
            <a:r>
              <a:rPr lang="en-US" dirty="0" smtClean="0">
                <a:solidFill>
                  <a:schemeClr val="accent3">
                    <a:lumMod val="75000"/>
                  </a:schemeClr>
                </a:solidFill>
              </a:rPr>
              <a:t>Feedback</a:t>
            </a:r>
          </a:p>
          <a:p>
            <a:pPr lvl="3"/>
            <a:r>
              <a:rPr lang="en-US" dirty="0" smtClean="0">
                <a:solidFill>
                  <a:schemeClr val="accent3">
                    <a:lumMod val="75000"/>
                  </a:schemeClr>
                </a:solidFill>
              </a:rPr>
              <a:t>Be positive and specific</a:t>
            </a:r>
          </a:p>
          <a:p>
            <a:pPr lvl="3"/>
            <a:r>
              <a:rPr lang="en-US" dirty="0" smtClean="0">
                <a:solidFill>
                  <a:schemeClr val="accent3">
                    <a:lumMod val="75000"/>
                  </a:schemeClr>
                </a:solidFill>
              </a:rPr>
              <a:t>Provide feedback throughout the activity</a:t>
            </a:r>
          </a:p>
          <a:p>
            <a:pPr lvl="3"/>
            <a:r>
              <a:rPr lang="en-US" dirty="0" smtClean="0">
                <a:solidFill>
                  <a:schemeClr val="accent3">
                    <a:lumMod val="75000"/>
                  </a:schemeClr>
                </a:solidFill>
              </a:rPr>
              <a:t>Provide some time for self reflection</a:t>
            </a:r>
          </a:p>
          <a:p>
            <a:pPr lvl="3"/>
            <a:r>
              <a:rPr lang="en-US" dirty="0" smtClean="0">
                <a:solidFill>
                  <a:schemeClr val="accent3">
                    <a:lumMod val="75000"/>
                  </a:schemeClr>
                </a:solidFill>
              </a:rPr>
              <a:t>Feedback that implies control (hard worker vs. smart)</a:t>
            </a:r>
          </a:p>
          <a:p>
            <a:pPr marL="1371600" lvl="3" indent="0">
              <a:buNone/>
            </a:pPr>
            <a:endParaRPr lang="en-US" dirty="0" smtClean="0">
              <a:solidFill>
                <a:schemeClr val="accent3">
                  <a:lumMod val="75000"/>
                </a:schemeClr>
              </a:solidFill>
            </a:endParaRPr>
          </a:p>
          <a:p>
            <a:pPr marL="1371600" lvl="3" indent="0">
              <a:buNone/>
            </a:pPr>
            <a:endParaRPr lang="en-US" dirty="0" smtClean="0">
              <a:solidFill>
                <a:schemeClr val="accent3">
                  <a:lumMod val="75000"/>
                </a:schemeClr>
              </a:solidFill>
            </a:endParaRPr>
          </a:p>
          <a:p>
            <a:pPr marL="457200" lvl="1" indent="0">
              <a:buNone/>
            </a:pPr>
            <a:endParaRPr lang="en-US" dirty="0" smtClean="0">
              <a:solidFill>
                <a:schemeClr val="accent3">
                  <a:lumMod val="50000"/>
                </a:schemeClr>
              </a:solidFill>
            </a:endParaRPr>
          </a:p>
          <a:p>
            <a:pPr marL="457200" lvl="1" indent="0">
              <a:buNone/>
            </a:pPr>
            <a:endParaRPr lang="en-US" dirty="0">
              <a:solidFill>
                <a:schemeClr val="accent3">
                  <a:lumMod val="50000"/>
                </a:schemeClr>
              </a:solidFill>
            </a:endParaRPr>
          </a:p>
          <a:p>
            <a:pPr marL="457200" lvl="1" indent="0">
              <a:buNone/>
            </a:pPr>
            <a:endParaRPr lang="en-US" dirty="0" smtClean="0">
              <a:solidFill>
                <a:schemeClr val="accent3">
                  <a:lumMod val="75000"/>
                </a:schemeClr>
              </a:solidFill>
            </a:endParaRPr>
          </a:p>
        </p:txBody>
      </p:sp>
      <p:pic>
        <p:nvPicPr>
          <p:cNvPr id="4" name="Picture 3" descr="GLOBE_logoOfficial-_Blue.png"/>
          <p:cNvPicPr>
            <a:picLocks noChangeAspect="1"/>
          </p:cNvPicPr>
          <p:nvPr/>
        </p:nvPicPr>
        <p:blipFill>
          <a:blip r:embed="rId3"/>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sp>
        <p:nvSpPr>
          <p:cNvPr id="6" name="TextBox 5"/>
          <p:cNvSpPr txBox="1"/>
          <p:nvPr/>
        </p:nvSpPr>
        <p:spPr>
          <a:xfrm>
            <a:off x="1468589" y="4801796"/>
            <a:ext cx="6206822" cy="92333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solidFill>
                  <a:srgbClr val="376092"/>
                </a:solidFill>
                <a:latin typeface="Times New Roman"/>
                <a:cs typeface="Times New Roman"/>
              </a:rPr>
              <a:t>I really like how you…		This is really interesting because…</a:t>
            </a:r>
          </a:p>
          <a:p>
            <a:r>
              <a:rPr lang="en-US" dirty="0" smtClean="0">
                <a:solidFill>
                  <a:srgbClr val="376092"/>
                </a:solidFill>
                <a:latin typeface="Times New Roman"/>
                <a:cs typeface="Times New Roman"/>
              </a:rPr>
              <a:t>I saw you using a lot of 		The strengths of this are…</a:t>
            </a:r>
          </a:p>
          <a:p>
            <a:r>
              <a:rPr lang="en-US" dirty="0" smtClean="0">
                <a:solidFill>
                  <a:srgbClr val="376092"/>
                </a:solidFill>
                <a:latin typeface="Times New Roman"/>
                <a:cs typeface="Times New Roman"/>
              </a:rPr>
              <a:t>effort when…</a:t>
            </a:r>
            <a:endParaRPr lang="en-US" dirty="0">
              <a:solidFill>
                <a:srgbClr val="376092"/>
              </a:solidFill>
              <a:latin typeface="Times New Roman"/>
              <a:cs typeface="Times New Roman"/>
            </a:endParaRPr>
          </a:p>
        </p:txBody>
      </p:sp>
    </p:spTree>
    <p:extLst>
      <p:ext uri="{BB962C8B-B14F-4D97-AF65-F5344CB8AC3E}">
        <p14:creationId xmlns:p14="http://schemas.microsoft.com/office/powerpoint/2010/main" val="176221666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Role Model Strategies</a:t>
            </a:r>
            <a:endParaRPr lang="en-US" dirty="0">
              <a:solidFill>
                <a:schemeClr val="accent1">
                  <a:lumMod val="50000"/>
                </a:schemeClr>
              </a:solidFill>
            </a:endParaRPr>
          </a:p>
        </p:txBody>
      </p:sp>
      <p:sp>
        <p:nvSpPr>
          <p:cNvPr id="3" name="Content Placeholder 2"/>
          <p:cNvSpPr>
            <a:spLocks noGrp="1"/>
          </p:cNvSpPr>
          <p:nvPr>
            <p:ph idx="1"/>
          </p:nvPr>
        </p:nvSpPr>
        <p:spPr>
          <a:xfrm>
            <a:off x="457200" y="1530608"/>
            <a:ext cx="8229600" cy="4525963"/>
          </a:xfrm>
        </p:spPr>
        <p:txBody>
          <a:bodyPr/>
          <a:lstStyle/>
          <a:p>
            <a:r>
              <a:rPr lang="en-US" dirty="0" smtClean="0">
                <a:solidFill>
                  <a:schemeClr val="accent3">
                    <a:lumMod val="50000"/>
                  </a:schemeClr>
                </a:solidFill>
              </a:rPr>
              <a:t>Planning an event</a:t>
            </a:r>
          </a:p>
          <a:p>
            <a:pPr lvl="1"/>
            <a:r>
              <a:rPr lang="en-US" dirty="0" smtClean="0">
                <a:solidFill>
                  <a:schemeClr val="accent3">
                    <a:lumMod val="75000"/>
                  </a:schemeClr>
                </a:solidFill>
              </a:rPr>
              <a:t>Step 4: Reflection</a:t>
            </a:r>
          </a:p>
          <a:p>
            <a:pPr lvl="2"/>
            <a:r>
              <a:rPr lang="en-US" dirty="0" smtClean="0">
                <a:solidFill>
                  <a:schemeClr val="accent3">
                    <a:lumMod val="75000"/>
                  </a:schemeClr>
                </a:solidFill>
              </a:rPr>
              <a:t>Not just a fun project or craft!</a:t>
            </a:r>
          </a:p>
          <a:p>
            <a:pPr lvl="2"/>
            <a:r>
              <a:rPr lang="en-US" dirty="0" smtClean="0">
                <a:solidFill>
                  <a:schemeClr val="accent3">
                    <a:lumMod val="75000"/>
                  </a:schemeClr>
                </a:solidFill>
              </a:rPr>
              <a:t>Relate the activity to your career</a:t>
            </a:r>
          </a:p>
          <a:p>
            <a:pPr lvl="2"/>
            <a:r>
              <a:rPr lang="en-US" dirty="0" smtClean="0">
                <a:solidFill>
                  <a:schemeClr val="accent3">
                    <a:lumMod val="75000"/>
                  </a:schemeClr>
                </a:solidFill>
              </a:rPr>
              <a:t>Provide “restatements”</a:t>
            </a:r>
          </a:p>
          <a:p>
            <a:pPr lvl="2"/>
            <a:r>
              <a:rPr lang="en-US" dirty="0" smtClean="0">
                <a:solidFill>
                  <a:schemeClr val="accent3">
                    <a:lumMod val="75000"/>
                  </a:schemeClr>
                </a:solidFill>
              </a:rPr>
              <a:t>Ask open-ended questions </a:t>
            </a:r>
          </a:p>
          <a:p>
            <a:pPr marL="1371600" lvl="3" indent="0">
              <a:buNone/>
            </a:pPr>
            <a:endParaRPr lang="en-US" dirty="0" smtClean="0">
              <a:solidFill>
                <a:schemeClr val="accent3">
                  <a:lumMod val="75000"/>
                </a:schemeClr>
              </a:solidFill>
            </a:endParaRPr>
          </a:p>
          <a:p>
            <a:pPr marL="1371600" lvl="3" indent="0">
              <a:buNone/>
            </a:pPr>
            <a:endParaRPr lang="en-US" dirty="0" smtClean="0">
              <a:solidFill>
                <a:schemeClr val="accent3">
                  <a:lumMod val="75000"/>
                </a:schemeClr>
              </a:solidFill>
            </a:endParaRPr>
          </a:p>
          <a:p>
            <a:pPr marL="457200" lvl="1" indent="0">
              <a:buNone/>
            </a:pPr>
            <a:endParaRPr lang="en-US" dirty="0" smtClean="0">
              <a:solidFill>
                <a:schemeClr val="accent3">
                  <a:lumMod val="50000"/>
                </a:schemeClr>
              </a:solidFill>
            </a:endParaRPr>
          </a:p>
          <a:p>
            <a:pPr marL="457200" lvl="1" indent="0">
              <a:buNone/>
            </a:pPr>
            <a:endParaRPr lang="en-US" dirty="0">
              <a:solidFill>
                <a:schemeClr val="accent3">
                  <a:lumMod val="50000"/>
                </a:schemeClr>
              </a:solidFill>
            </a:endParaRPr>
          </a:p>
          <a:p>
            <a:pPr marL="457200" lvl="1" indent="0">
              <a:buNone/>
            </a:pPr>
            <a:endParaRPr lang="en-US" dirty="0" smtClean="0">
              <a:solidFill>
                <a:schemeClr val="accent3">
                  <a:lumMod val="75000"/>
                </a:schemeClr>
              </a:solidFill>
            </a:endParaRPr>
          </a:p>
        </p:txBody>
      </p:sp>
      <p:pic>
        <p:nvPicPr>
          <p:cNvPr id="4" name="Picture 3" descr="GLOBE_logoOfficial-_Blue.png"/>
          <p:cNvPicPr>
            <a:picLocks noChangeAspect="1"/>
          </p:cNvPicPr>
          <p:nvPr/>
        </p:nvPicPr>
        <p:blipFill>
          <a:blip r:embed="rId3"/>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spTree>
    <p:extLst>
      <p:ext uri="{BB962C8B-B14F-4D97-AF65-F5344CB8AC3E}">
        <p14:creationId xmlns:p14="http://schemas.microsoft.com/office/powerpoint/2010/main" val="387510452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Role Model Training</a:t>
            </a:r>
            <a:endParaRPr lang="en-US" dirty="0">
              <a:solidFill>
                <a:schemeClr val="accent1">
                  <a:lumMod val="50000"/>
                </a:schemeClr>
              </a:solidFill>
            </a:endParaRPr>
          </a:p>
        </p:txBody>
      </p:sp>
      <p:sp>
        <p:nvSpPr>
          <p:cNvPr id="3" name="Content Placeholder 2"/>
          <p:cNvSpPr>
            <a:spLocks noGrp="1"/>
          </p:cNvSpPr>
          <p:nvPr>
            <p:ph idx="1"/>
          </p:nvPr>
        </p:nvSpPr>
        <p:spPr>
          <a:xfrm>
            <a:off x="457200" y="1530608"/>
            <a:ext cx="8229600" cy="4525963"/>
          </a:xfrm>
        </p:spPr>
        <p:txBody>
          <a:bodyPr/>
          <a:lstStyle/>
          <a:p>
            <a:r>
              <a:rPr lang="en-US" dirty="0" smtClean="0">
                <a:solidFill>
                  <a:schemeClr val="accent3">
                    <a:lumMod val="50000"/>
                  </a:schemeClr>
                </a:solidFill>
              </a:rPr>
              <a:t>Wrap up question (Raise hand to talk or type in the chat window)</a:t>
            </a:r>
          </a:p>
          <a:p>
            <a:pPr lvl="1"/>
            <a:r>
              <a:rPr lang="en-US" dirty="0" smtClean="0">
                <a:solidFill>
                  <a:schemeClr val="accent3">
                    <a:lumMod val="75000"/>
                  </a:schemeClr>
                </a:solidFill>
              </a:rPr>
              <a:t>How do you see using this information?</a:t>
            </a:r>
          </a:p>
          <a:p>
            <a:pPr lvl="1"/>
            <a:endParaRPr lang="en-US" dirty="0">
              <a:solidFill>
                <a:schemeClr val="accent3">
                  <a:lumMod val="75000"/>
                </a:schemeClr>
              </a:solidFill>
            </a:endParaRPr>
          </a:p>
          <a:p>
            <a:r>
              <a:rPr lang="en-US" dirty="0" smtClean="0">
                <a:solidFill>
                  <a:schemeClr val="accent3">
                    <a:lumMod val="50000"/>
                  </a:schemeClr>
                </a:solidFill>
              </a:rPr>
              <a:t>Any other questions </a:t>
            </a:r>
          </a:p>
          <a:p>
            <a:pPr marL="0" indent="0">
              <a:buNone/>
            </a:pPr>
            <a:r>
              <a:rPr lang="en-US" dirty="0">
                <a:solidFill>
                  <a:schemeClr val="accent3">
                    <a:lumMod val="50000"/>
                  </a:schemeClr>
                </a:solidFill>
              </a:rPr>
              <a:t>	</a:t>
            </a:r>
            <a:r>
              <a:rPr lang="en-US" dirty="0" smtClean="0">
                <a:solidFill>
                  <a:schemeClr val="accent3">
                    <a:lumMod val="50000"/>
                  </a:schemeClr>
                </a:solidFill>
              </a:rPr>
              <a:t>or comments?</a:t>
            </a:r>
          </a:p>
          <a:p>
            <a:pPr marL="1371600" lvl="3" indent="0">
              <a:buNone/>
            </a:pPr>
            <a:endParaRPr lang="en-US" dirty="0" smtClean="0">
              <a:solidFill>
                <a:schemeClr val="accent3">
                  <a:lumMod val="75000"/>
                </a:schemeClr>
              </a:solidFill>
            </a:endParaRPr>
          </a:p>
          <a:p>
            <a:pPr marL="1371600" lvl="3" indent="0">
              <a:buNone/>
            </a:pPr>
            <a:endParaRPr lang="en-US" dirty="0" smtClean="0">
              <a:solidFill>
                <a:schemeClr val="accent3">
                  <a:lumMod val="75000"/>
                </a:schemeClr>
              </a:solidFill>
            </a:endParaRPr>
          </a:p>
          <a:p>
            <a:pPr marL="457200" lvl="1" indent="0">
              <a:buNone/>
            </a:pPr>
            <a:endParaRPr lang="en-US" dirty="0" smtClean="0">
              <a:solidFill>
                <a:schemeClr val="accent3">
                  <a:lumMod val="50000"/>
                </a:schemeClr>
              </a:solidFill>
            </a:endParaRPr>
          </a:p>
          <a:p>
            <a:pPr marL="457200" lvl="1" indent="0">
              <a:buNone/>
            </a:pPr>
            <a:endParaRPr lang="en-US" dirty="0">
              <a:solidFill>
                <a:schemeClr val="accent3">
                  <a:lumMod val="50000"/>
                </a:schemeClr>
              </a:solidFill>
            </a:endParaRPr>
          </a:p>
          <a:p>
            <a:pPr marL="457200" lvl="1" indent="0">
              <a:buNone/>
            </a:pPr>
            <a:endParaRPr lang="en-US" dirty="0" smtClean="0">
              <a:solidFill>
                <a:schemeClr val="accent3">
                  <a:lumMod val="75000"/>
                </a:schemeClr>
              </a:solidFill>
            </a:endParaRPr>
          </a:p>
        </p:txBody>
      </p:sp>
      <p:pic>
        <p:nvPicPr>
          <p:cNvPr id="4" name="Picture 3" descr="GLOBE_logoOfficial-_Blue.png"/>
          <p:cNvPicPr>
            <a:picLocks noChangeAspect="1"/>
          </p:cNvPicPr>
          <p:nvPr/>
        </p:nvPicPr>
        <p:blipFill>
          <a:blip r:embed="rId3"/>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pic>
        <p:nvPicPr>
          <p:cNvPr id="6" name="Picture 5" descr="12145509063_329e5b6152_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514" y="3230688"/>
            <a:ext cx="3767844" cy="28258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867830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776"/>
            <a:ext cx="8229600" cy="1143000"/>
          </a:xfrm>
        </p:spPr>
        <p:txBody>
          <a:bodyPr/>
          <a:lstStyle/>
          <a:p>
            <a:r>
              <a:rPr lang="en-US" dirty="0" smtClean="0">
                <a:solidFill>
                  <a:schemeClr val="accent1">
                    <a:lumMod val="50000"/>
                  </a:schemeClr>
                </a:solidFill>
              </a:rPr>
              <a:t>Role Model Training</a:t>
            </a:r>
            <a:endParaRPr lang="en-US" dirty="0">
              <a:solidFill>
                <a:schemeClr val="accent1">
                  <a:lumMod val="50000"/>
                </a:schemeClr>
              </a:solidFill>
            </a:endParaRPr>
          </a:p>
        </p:txBody>
      </p:sp>
      <p:sp>
        <p:nvSpPr>
          <p:cNvPr id="3" name="Content Placeholder 2"/>
          <p:cNvSpPr>
            <a:spLocks noGrp="1"/>
          </p:cNvSpPr>
          <p:nvPr>
            <p:ph idx="1"/>
          </p:nvPr>
        </p:nvSpPr>
        <p:spPr>
          <a:xfrm>
            <a:off x="457200" y="1530608"/>
            <a:ext cx="8229600" cy="4525963"/>
          </a:xfrm>
        </p:spPr>
        <p:txBody>
          <a:bodyPr>
            <a:normAutofit fontScale="92500" lnSpcReduction="10000"/>
          </a:bodyPr>
          <a:lstStyle/>
          <a:p>
            <a:r>
              <a:rPr lang="en-US" dirty="0" smtClean="0">
                <a:solidFill>
                  <a:schemeClr val="accent3">
                    <a:lumMod val="50000"/>
                  </a:schemeClr>
                </a:solidFill>
              </a:rPr>
              <a:t>Resources:</a:t>
            </a:r>
          </a:p>
          <a:p>
            <a:pPr lvl="1"/>
            <a:r>
              <a:rPr lang="en-US" dirty="0" err="1" smtClean="0">
                <a:solidFill>
                  <a:schemeClr val="accent3">
                    <a:lumMod val="50000"/>
                  </a:schemeClr>
                </a:solidFill>
              </a:rPr>
              <a:t>SciGirls</a:t>
            </a:r>
            <a:r>
              <a:rPr lang="en-US" dirty="0" smtClean="0">
                <a:solidFill>
                  <a:schemeClr val="accent3">
                    <a:lumMod val="50000"/>
                  </a:schemeClr>
                </a:solidFill>
              </a:rPr>
              <a:t>: </a:t>
            </a:r>
            <a:r>
              <a:rPr lang="en-US" dirty="0" smtClean="0">
                <a:solidFill>
                  <a:schemeClr val="accent3">
                    <a:lumMod val="50000"/>
                  </a:schemeClr>
                </a:solidFill>
                <a:hlinkClick r:id="rId3"/>
              </a:rPr>
              <a:t>http://scigirlsconnect.org/</a:t>
            </a:r>
            <a:endParaRPr lang="en-US" dirty="0" smtClean="0">
              <a:solidFill>
                <a:schemeClr val="accent3">
                  <a:lumMod val="50000"/>
                </a:schemeClr>
              </a:solidFill>
            </a:endParaRPr>
          </a:p>
          <a:p>
            <a:pPr lvl="1"/>
            <a:r>
              <a:rPr lang="en-US" dirty="0" err="1" smtClean="0">
                <a:solidFill>
                  <a:schemeClr val="accent3">
                    <a:lumMod val="50000"/>
                  </a:schemeClr>
                </a:solidFill>
              </a:rPr>
              <a:t>Techbridge</a:t>
            </a:r>
            <a:r>
              <a:rPr lang="en-US" dirty="0" smtClean="0">
                <a:solidFill>
                  <a:schemeClr val="accent3">
                    <a:lumMod val="50000"/>
                  </a:schemeClr>
                </a:solidFill>
              </a:rPr>
              <a:t>: </a:t>
            </a:r>
            <a:r>
              <a:rPr lang="en-US" dirty="0" smtClean="0">
                <a:solidFill>
                  <a:schemeClr val="accent3">
                    <a:lumMod val="50000"/>
                  </a:schemeClr>
                </a:solidFill>
                <a:hlinkClick r:id="rId4"/>
              </a:rPr>
              <a:t>http://techbridgegirls.org/</a:t>
            </a:r>
            <a:r>
              <a:rPr lang="en-US" dirty="0" smtClean="0">
                <a:solidFill>
                  <a:schemeClr val="accent3">
                    <a:lumMod val="50000"/>
                  </a:schemeClr>
                </a:solidFill>
              </a:rPr>
              <a:t>	</a:t>
            </a:r>
          </a:p>
          <a:p>
            <a:pPr lvl="1"/>
            <a:r>
              <a:rPr lang="en-US" dirty="0" smtClean="0">
                <a:solidFill>
                  <a:schemeClr val="accent3">
                    <a:lumMod val="50000"/>
                  </a:schemeClr>
                </a:solidFill>
              </a:rPr>
              <a:t>GLOBE activities in investigation areas: </a:t>
            </a:r>
            <a:r>
              <a:rPr lang="en-US" dirty="0" smtClean="0">
                <a:solidFill>
                  <a:schemeClr val="accent3">
                    <a:lumMod val="50000"/>
                  </a:schemeClr>
                </a:solidFill>
                <a:hlinkClick r:id="rId5"/>
              </a:rPr>
              <a:t>http://www.globe.gov/explore-science/globe-investigations</a:t>
            </a:r>
            <a:r>
              <a:rPr lang="en-US" dirty="0" smtClean="0">
                <a:solidFill>
                  <a:schemeClr val="accent3">
                    <a:lumMod val="50000"/>
                  </a:schemeClr>
                </a:solidFill>
              </a:rPr>
              <a:t>	</a:t>
            </a:r>
          </a:p>
          <a:p>
            <a:pPr lvl="1"/>
            <a:r>
              <a:rPr lang="en-US" dirty="0" smtClean="0">
                <a:solidFill>
                  <a:schemeClr val="accent3">
                    <a:lumMod val="50000"/>
                  </a:schemeClr>
                </a:solidFill>
              </a:rPr>
              <a:t>Click2Science: </a:t>
            </a:r>
            <a:r>
              <a:rPr lang="en-US" dirty="0" smtClean="0">
                <a:solidFill>
                  <a:schemeClr val="accent3">
                    <a:lumMod val="50000"/>
                  </a:schemeClr>
                </a:solidFill>
                <a:hlinkClick r:id="rId6"/>
              </a:rPr>
              <a:t>http://www.click2sciencepd.org/</a:t>
            </a:r>
            <a:r>
              <a:rPr lang="en-US" dirty="0" smtClean="0">
                <a:solidFill>
                  <a:schemeClr val="accent3">
                    <a:lumMod val="50000"/>
                  </a:schemeClr>
                </a:solidFill>
              </a:rPr>
              <a:t>	</a:t>
            </a:r>
          </a:p>
          <a:p>
            <a:pPr lvl="1"/>
            <a:endParaRPr lang="en-US" dirty="0" smtClean="0">
              <a:solidFill>
                <a:schemeClr val="accent3">
                  <a:lumMod val="50000"/>
                </a:schemeClr>
              </a:solidFill>
            </a:endParaRPr>
          </a:p>
          <a:p>
            <a:pPr marL="457200" lvl="1" indent="0">
              <a:buNone/>
            </a:pPr>
            <a:endParaRPr lang="en-US" dirty="0" smtClean="0">
              <a:solidFill>
                <a:schemeClr val="accent3">
                  <a:lumMod val="50000"/>
                </a:schemeClr>
              </a:solidFill>
            </a:endParaRPr>
          </a:p>
          <a:p>
            <a:pPr marL="0" indent="0">
              <a:buNone/>
            </a:pPr>
            <a:r>
              <a:rPr lang="en-US" dirty="0">
                <a:solidFill>
                  <a:schemeClr val="accent3">
                    <a:lumMod val="50000"/>
                  </a:schemeClr>
                </a:solidFill>
              </a:rPr>
              <a:t>	</a:t>
            </a:r>
            <a:endParaRPr lang="en-US" dirty="0" smtClean="0">
              <a:solidFill>
                <a:schemeClr val="accent3">
                  <a:lumMod val="50000"/>
                </a:schemeClr>
              </a:solidFill>
            </a:endParaRPr>
          </a:p>
          <a:p>
            <a:pPr marL="1371600" lvl="3" indent="0">
              <a:buNone/>
            </a:pPr>
            <a:endParaRPr lang="en-US" dirty="0" smtClean="0">
              <a:solidFill>
                <a:schemeClr val="accent3">
                  <a:lumMod val="75000"/>
                </a:schemeClr>
              </a:solidFill>
            </a:endParaRPr>
          </a:p>
          <a:p>
            <a:pPr marL="1371600" lvl="3" indent="0">
              <a:buNone/>
            </a:pPr>
            <a:endParaRPr lang="en-US" dirty="0" smtClean="0">
              <a:solidFill>
                <a:schemeClr val="accent3">
                  <a:lumMod val="75000"/>
                </a:schemeClr>
              </a:solidFill>
            </a:endParaRPr>
          </a:p>
          <a:p>
            <a:pPr marL="457200" lvl="1" indent="0">
              <a:buNone/>
            </a:pPr>
            <a:endParaRPr lang="en-US" dirty="0" smtClean="0">
              <a:solidFill>
                <a:schemeClr val="accent3">
                  <a:lumMod val="50000"/>
                </a:schemeClr>
              </a:solidFill>
            </a:endParaRPr>
          </a:p>
          <a:p>
            <a:pPr marL="457200" lvl="1" indent="0">
              <a:buNone/>
            </a:pPr>
            <a:endParaRPr lang="en-US" dirty="0">
              <a:solidFill>
                <a:schemeClr val="accent3">
                  <a:lumMod val="50000"/>
                </a:schemeClr>
              </a:solidFill>
            </a:endParaRPr>
          </a:p>
          <a:p>
            <a:pPr marL="457200" lvl="1" indent="0">
              <a:buNone/>
            </a:pPr>
            <a:endParaRPr lang="en-US" dirty="0" smtClean="0">
              <a:solidFill>
                <a:schemeClr val="accent3">
                  <a:lumMod val="75000"/>
                </a:schemeClr>
              </a:solidFill>
            </a:endParaRPr>
          </a:p>
        </p:txBody>
      </p:sp>
      <p:pic>
        <p:nvPicPr>
          <p:cNvPr id="4" name="Picture 3" descr="GLOBE_logoOfficial-_Blue.png"/>
          <p:cNvPicPr>
            <a:picLocks noChangeAspect="1"/>
          </p:cNvPicPr>
          <p:nvPr/>
        </p:nvPicPr>
        <p:blipFill>
          <a:blip r:embed="rId7"/>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spTree>
    <p:extLst>
      <p:ext uri="{BB962C8B-B14F-4D97-AF65-F5344CB8AC3E}">
        <p14:creationId xmlns:p14="http://schemas.microsoft.com/office/powerpoint/2010/main" val="154793435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1-22 at 12.04.02 PM.png"/>
          <p:cNvPicPr>
            <a:picLocks noChangeAspect="1"/>
          </p:cNvPicPr>
          <p:nvPr/>
        </p:nvPicPr>
        <p:blipFill rotWithShape="1">
          <a:blip r:embed="rId3">
            <a:extLst>
              <a:ext uri="{28A0092B-C50C-407E-A947-70E740481C1C}">
                <a14:useLocalDpi xmlns:a14="http://schemas.microsoft.com/office/drawing/2010/main" val="0"/>
              </a:ext>
            </a:extLst>
          </a:blip>
          <a:srcRect l="23416" t="71586" r="12716" b="3091"/>
          <a:stretch/>
        </p:blipFill>
        <p:spPr>
          <a:xfrm>
            <a:off x="2939996" y="1882163"/>
            <a:ext cx="5804025" cy="2475993"/>
          </a:xfrm>
          <a:prstGeom prst="rect">
            <a:avLst/>
          </a:prstGeom>
        </p:spPr>
      </p:pic>
      <p:sp>
        <p:nvSpPr>
          <p:cNvPr id="5" name="TextBox 4"/>
          <p:cNvSpPr txBox="1"/>
          <p:nvPr/>
        </p:nvSpPr>
        <p:spPr>
          <a:xfrm>
            <a:off x="350359" y="2598833"/>
            <a:ext cx="2364922" cy="1015663"/>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000" dirty="0" smtClean="0"/>
              <a:t>Register now for the other webinars in this series!!</a:t>
            </a:r>
            <a:endParaRPr lang="en-US" sz="2000" dirty="0"/>
          </a:p>
        </p:txBody>
      </p:sp>
      <p:sp>
        <p:nvSpPr>
          <p:cNvPr id="2" name="Rectangle 1"/>
          <p:cNvSpPr/>
          <p:nvPr/>
        </p:nvSpPr>
        <p:spPr>
          <a:xfrm>
            <a:off x="350359" y="4846299"/>
            <a:ext cx="8478331" cy="738664"/>
          </a:xfrm>
          <a:prstGeom prst="rect">
            <a:avLst/>
          </a:prstGeom>
        </p:spPr>
        <p:txBody>
          <a:bodyPr wrap="square">
            <a:spAutoFit/>
          </a:bodyPr>
          <a:lstStyle/>
          <a:p>
            <a:pPr algn="ctr"/>
            <a:r>
              <a:rPr lang="en-US" sz="1400" dirty="0" smtClean="0">
                <a:hlinkClick r:id="rId4"/>
              </a:rPr>
              <a:t>http://www.globe.gov/teaching-and-learning/professional-development-resources/webinars/gisn-webinars</a:t>
            </a:r>
            <a:endParaRPr lang="en-US" sz="1400" dirty="0" smtClean="0"/>
          </a:p>
          <a:p>
            <a:pPr algn="ctr"/>
            <a:r>
              <a:rPr lang="en-US" sz="1400" dirty="0" smtClean="0"/>
              <a:t>or</a:t>
            </a:r>
          </a:p>
          <a:p>
            <a:pPr algn="ctr"/>
            <a:r>
              <a:rPr lang="en-US" sz="1400" dirty="0" smtClean="0">
                <a:hlinkClick r:id="rId5"/>
              </a:rPr>
              <a:t>http://go.usa.gov/S98Q</a:t>
            </a:r>
            <a:r>
              <a:rPr lang="en-US" sz="1400" dirty="0" smtClean="0"/>
              <a:t>	</a:t>
            </a:r>
          </a:p>
        </p:txBody>
      </p:sp>
      <p:pic>
        <p:nvPicPr>
          <p:cNvPr id="6" name="Picture 5" descr="Sponsor-strip-NEW_GIO3.t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965" y="5783931"/>
            <a:ext cx="8229600" cy="1037873"/>
          </a:xfrm>
          <a:prstGeom prst="rect">
            <a:avLst/>
          </a:prstGeom>
        </p:spPr>
      </p:pic>
      <p:pic>
        <p:nvPicPr>
          <p:cNvPr id="7" name="Picture 6" descr="GLOBE_logoOfficial-_Blue.png"/>
          <p:cNvPicPr>
            <a:picLocks noChangeAspect="1"/>
          </p:cNvPicPr>
          <p:nvPr/>
        </p:nvPicPr>
        <p:blipFill>
          <a:blip r:embed="rId7"/>
          <a:stretch>
            <a:fillRect/>
          </a:stretch>
        </p:blipFill>
        <p:spPr>
          <a:xfrm>
            <a:off x="3208362" y="195912"/>
            <a:ext cx="2732047" cy="457200"/>
          </a:xfrm>
          <a:prstGeom prst="rect">
            <a:avLst/>
          </a:prstGeom>
        </p:spPr>
      </p:pic>
      <p:sp>
        <p:nvSpPr>
          <p:cNvPr id="3" name="Title 2"/>
          <p:cNvSpPr>
            <a:spLocks noGrp="1"/>
          </p:cNvSpPr>
          <p:nvPr>
            <p:ph type="title"/>
          </p:nvPr>
        </p:nvSpPr>
        <p:spPr>
          <a:xfrm>
            <a:off x="457200" y="488269"/>
            <a:ext cx="8229600" cy="1143000"/>
          </a:xfrm>
        </p:spPr>
        <p:txBody>
          <a:bodyPr/>
          <a:lstStyle/>
          <a:p>
            <a:r>
              <a:rPr lang="en-US" dirty="0" smtClean="0"/>
              <a:t>Upcoming Webinars</a:t>
            </a:r>
            <a:endParaRPr lang="en-US" dirty="0"/>
          </a:p>
        </p:txBody>
      </p:sp>
    </p:spTree>
    <p:extLst>
      <p:ext uri="{BB962C8B-B14F-4D97-AF65-F5344CB8AC3E}">
        <p14:creationId xmlns:p14="http://schemas.microsoft.com/office/powerpoint/2010/main" val="249296483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390"/>
            <a:ext cx="8229600" cy="1143000"/>
          </a:xfrm>
        </p:spPr>
        <p:txBody>
          <a:bodyPr/>
          <a:lstStyle/>
          <a:p>
            <a:r>
              <a:rPr lang="en-US" dirty="0" smtClean="0">
                <a:solidFill>
                  <a:schemeClr val="accent1">
                    <a:lumMod val="50000"/>
                  </a:schemeClr>
                </a:solidFill>
              </a:rPr>
              <a:t>Thank you for attending!</a:t>
            </a:r>
            <a:endParaRPr lang="en-US" dirty="0">
              <a:solidFill>
                <a:schemeClr val="accent1">
                  <a:lumMod val="50000"/>
                </a:schemeClr>
              </a:solidFill>
            </a:endParaRPr>
          </a:p>
        </p:txBody>
      </p:sp>
      <p:sp>
        <p:nvSpPr>
          <p:cNvPr id="3" name="Content Placeholder 2"/>
          <p:cNvSpPr>
            <a:spLocks noGrp="1"/>
          </p:cNvSpPr>
          <p:nvPr>
            <p:ph idx="1"/>
          </p:nvPr>
        </p:nvSpPr>
        <p:spPr>
          <a:xfrm>
            <a:off x="1296601" y="1862953"/>
            <a:ext cx="7082814" cy="3632936"/>
          </a:xfrm>
        </p:spPr>
        <p:txBody>
          <a:bodyPr/>
          <a:lstStyle/>
          <a:p>
            <a:pPr marL="0" indent="0">
              <a:buNone/>
            </a:pPr>
            <a:r>
              <a:rPr lang="en-US" dirty="0" smtClean="0">
                <a:solidFill>
                  <a:schemeClr val="accent3">
                    <a:lumMod val="50000"/>
                  </a:schemeClr>
                </a:solidFill>
              </a:rPr>
              <a:t>Contact information:</a:t>
            </a:r>
          </a:p>
          <a:p>
            <a:endParaRPr lang="en-US" sz="1200" dirty="0"/>
          </a:p>
          <a:p>
            <a:r>
              <a:rPr lang="en-US" dirty="0" smtClean="0">
                <a:solidFill>
                  <a:schemeClr val="accent3">
                    <a:lumMod val="75000"/>
                  </a:schemeClr>
                </a:solidFill>
              </a:rPr>
              <a:t>Julie </a:t>
            </a:r>
            <a:r>
              <a:rPr lang="en-US" dirty="0" smtClean="0">
                <a:solidFill>
                  <a:schemeClr val="accent3">
                    <a:lumMod val="75000"/>
                  </a:schemeClr>
                </a:solidFill>
              </a:rPr>
              <a:t>Malmberg: </a:t>
            </a:r>
            <a:r>
              <a:rPr lang="en-US" dirty="0" smtClean="0">
                <a:solidFill>
                  <a:schemeClr val="accent3">
                    <a:lumMod val="75000"/>
                  </a:schemeClr>
                </a:solidFill>
                <a:hlinkClick r:id="rId2"/>
              </a:rPr>
              <a:t>malmberg@ucar.edu</a:t>
            </a:r>
            <a:endParaRPr lang="en-US" dirty="0" smtClean="0">
              <a:solidFill>
                <a:schemeClr val="accent3">
                  <a:lumMod val="75000"/>
                </a:schemeClr>
              </a:solidFill>
            </a:endParaRPr>
          </a:p>
          <a:p>
            <a:r>
              <a:rPr lang="en-US" dirty="0" smtClean="0">
                <a:solidFill>
                  <a:schemeClr val="accent3">
                    <a:lumMod val="75000"/>
                  </a:schemeClr>
                </a:solidFill>
              </a:rPr>
              <a:t>Questions: </a:t>
            </a:r>
            <a:r>
              <a:rPr lang="en-US" dirty="0" smtClean="0">
                <a:solidFill>
                  <a:schemeClr val="accent3">
                    <a:lumMod val="75000"/>
                  </a:schemeClr>
                </a:solidFill>
                <a:hlinkClick r:id="rId3"/>
              </a:rPr>
              <a:t>help@globe.gov</a:t>
            </a:r>
            <a:r>
              <a:rPr lang="en-US" dirty="0" smtClean="0">
                <a:solidFill>
                  <a:schemeClr val="accent3">
                    <a:lumMod val="75000"/>
                  </a:schemeClr>
                </a:solidFill>
              </a:rPr>
              <a:t>	</a:t>
            </a:r>
            <a:endParaRPr lang="en-US" dirty="0">
              <a:solidFill>
                <a:schemeClr val="accent3">
                  <a:lumMod val="75000"/>
                </a:schemeClr>
              </a:solidFill>
            </a:endParaRPr>
          </a:p>
        </p:txBody>
      </p:sp>
      <p:pic>
        <p:nvPicPr>
          <p:cNvPr id="4" name="Picture 3" descr="GLOBE_logoOfficial-_Blue.png"/>
          <p:cNvPicPr>
            <a:picLocks noChangeAspect="1"/>
          </p:cNvPicPr>
          <p:nvPr/>
        </p:nvPicPr>
        <p:blipFill>
          <a:blip r:embed="rId4"/>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spTree>
    <p:extLst>
      <p:ext uri="{BB962C8B-B14F-4D97-AF65-F5344CB8AC3E}">
        <p14:creationId xmlns:p14="http://schemas.microsoft.com/office/powerpoint/2010/main" val="404434552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(1)</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Julie Malmberg, PhD</a:t>
            </a:r>
          </a:p>
          <a:p>
            <a:r>
              <a:rPr lang="en-US" dirty="0" smtClean="0"/>
              <a:t>BS and MS in Atmospheric Sciences from University of Illinois at Urbana-Champaign</a:t>
            </a:r>
          </a:p>
          <a:p>
            <a:pPr lvl="1"/>
            <a:r>
              <a:rPr lang="en-US" dirty="0" smtClean="0"/>
              <a:t>Focused on 850mb 0˚C isotherm to forecast freezing rain events</a:t>
            </a:r>
          </a:p>
          <a:p>
            <a:pPr lvl="1"/>
            <a:r>
              <a:rPr lang="en-US" dirty="0" smtClean="0"/>
              <a:t>Later studies focused on Atmospheric Sciences and Education</a:t>
            </a:r>
          </a:p>
          <a:p>
            <a:r>
              <a:rPr lang="en-US" dirty="0" smtClean="0"/>
              <a:t>PhD in Geography from the University of Colorado at Boulder</a:t>
            </a:r>
          </a:p>
          <a:p>
            <a:pPr lvl="1"/>
            <a:r>
              <a:rPr lang="en-US" dirty="0" smtClean="0"/>
              <a:t>Dissertation Title: Social, Demographic, and Environmental Influences on Perceptions and Memories of Weather, Climate, and Climate Change</a:t>
            </a:r>
            <a:endParaRPr lang="en-US" dirty="0"/>
          </a:p>
        </p:txBody>
      </p:sp>
    </p:spTree>
    <p:extLst>
      <p:ext uri="{BB962C8B-B14F-4D97-AF65-F5344CB8AC3E}">
        <p14:creationId xmlns:p14="http://schemas.microsoft.com/office/powerpoint/2010/main" val="253295222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(1), Cont.</a:t>
            </a:r>
            <a:endParaRPr lang="en-US" dirty="0"/>
          </a:p>
        </p:txBody>
      </p:sp>
      <p:sp>
        <p:nvSpPr>
          <p:cNvPr id="3" name="Content Placeholder 2"/>
          <p:cNvSpPr>
            <a:spLocks noGrp="1"/>
          </p:cNvSpPr>
          <p:nvPr>
            <p:ph idx="1"/>
          </p:nvPr>
        </p:nvSpPr>
        <p:spPr/>
        <p:txBody>
          <a:bodyPr>
            <a:normAutofit fontScale="92500"/>
          </a:bodyPr>
          <a:lstStyle/>
          <a:p>
            <a:r>
              <a:rPr lang="en-US" dirty="0" smtClean="0"/>
              <a:t>Work History</a:t>
            </a:r>
          </a:p>
          <a:p>
            <a:pPr lvl="1"/>
            <a:r>
              <a:rPr lang="en-US" dirty="0" smtClean="0"/>
              <a:t>The GLOBE Program, 2011 – current</a:t>
            </a:r>
          </a:p>
          <a:p>
            <a:pPr lvl="1"/>
            <a:r>
              <a:rPr lang="en-US" dirty="0" smtClean="0"/>
              <a:t>American Public University Systems, 2010 – current</a:t>
            </a:r>
          </a:p>
          <a:p>
            <a:pPr lvl="1"/>
            <a:r>
              <a:rPr lang="en-US" dirty="0" smtClean="0"/>
              <a:t>University of Colorado at Boulder, 2005 – 2011</a:t>
            </a:r>
          </a:p>
          <a:p>
            <a:pPr lvl="1"/>
            <a:r>
              <a:rPr lang="en-US" dirty="0" smtClean="0"/>
              <a:t>National American University, 2003 – 2011</a:t>
            </a:r>
          </a:p>
          <a:p>
            <a:pPr lvl="1"/>
            <a:r>
              <a:rPr lang="en-US" dirty="0" smtClean="0"/>
              <a:t>Western Water Assessment – NOAA, 2007-2009</a:t>
            </a:r>
          </a:p>
          <a:p>
            <a:pPr lvl="1"/>
            <a:r>
              <a:rPr lang="en-US" dirty="0" smtClean="0"/>
              <a:t>National Weather Service, 2000 – 2003</a:t>
            </a:r>
          </a:p>
          <a:p>
            <a:pPr lvl="1"/>
            <a:r>
              <a:rPr lang="en-US" dirty="0" smtClean="0"/>
              <a:t>University of Illinois at Urbana-Champaign, 1999 - 2003 </a:t>
            </a:r>
            <a:endParaRPr lang="en-US" dirty="0"/>
          </a:p>
        </p:txBody>
      </p:sp>
    </p:spTree>
    <p:extLst>
      <p:ext uri="{BB962C8B-B14F-4D97-AF65-F5344CB8AC3E}">
        <p14:creationId xmlns:p14="http://schemas.microsoft.com/office/powerpoint/2010/main" val="382346969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(2)</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20204098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chemeClr val="accent3">
                    <a:lumMod val="75000"/>
                  </a:schemeClr>
                </a:solidFill>
              </a:rPr>
              <a:t>How it began…</a:t>
            </a:r>
            <a:r>
              <a:rPr lang="en-US" dirty="0" smtClean="0"/>
              <a:t>	</a:t>
            </a:r>
            <a:endParaRPr lang="en-US" dirty="0"/>
          </a:p>
        </p:txBody>
      </p:sp>
      <p:sp>
        <p:nvSpPr>
          <p:cNvPr id="3" name="Content Placeholder 2"/>
          <p:cNvSpPr>
            <a:spLocks noGrp="1"/>
          </p:cNvSpPr>
          <p:nvPr>
            <p:ph idx="1"/>
          </p:nvPr>
        </p:nvSpPr>
        <p:spPr>
          <a:xfrm>
            <a:off x="457200" y="1600200"/>
            <a:ext cx="5824905" cy="4525963"/>
          </a:xfrm>
        </p:spPr>
        <p:txBody>
          <a:bodyPr>
            <a:normAutofit fontScale="77500" lnSpcReduction="20000"/>
          </a:bodyPr>
          <a:lstStyle/>
          <a:p>
            <a:r>
              <a:rPr lang="en-US" dirty="0" smtClean="0"/>
              <a:t>Grew up in Illinois</a:t>
            </a:r>
          </a:p>
          <a:p>
            <a:r>
              <a:rPr lang="en-US" dirty="0" smtClean="0"/>
              <a:t>Always liked math and science</a:t>
            </a:r>
          </a:p>
          <a:p>
            <a:pPr lvl="1"/>
            <a:r>
              <a:rPr lang="en-US" dirty="0" smtClean="0"/>
              <a:t>AP Chemistry Teacher: Dr. Jackson</a:t>
            </a:r>
          </a:p>
          <a:p>
            <a:r>
              <a:rPr lang="en-US" dirty="0" smtClean="0"/>
              <a:t>Loved watching severe weather</a:t>
            </a:r>
          </a:p>
          <a:p>
            <a:r>
              <a:rPr lang="en-US" dirty="0" smtClean="0">
                <a:sym typeface="Wingdings"/>
              </a:rPr>
              <a:t>Truman State University, Kirksville, MO</a:t>
            </a:r>
          </a:p>
          <a:p>
            <a:pPr lvl="1"/>
            <a:r>
              <a:rPr lang="en-US" dirty="0" smtClean="0">
                <a:sym typeface="Wingdings"/>
              </a:rPr>
              <a:t>Undeclared (chemistry, music, elementary education, math, literature, etc…)</a:t>
            </a:r>
          </a:p>
          <a:p>
            <a:r>
              <a:rPr lang="en-US" dirty="0" smtClean="0">
                <a:sym typeface="Wingdings"/>
              </a:rPr>
              <a:t>Two events</a:t>
            </a:r>
          </a:p>
          <a:p>
            <a:pPr lvl="1"/>
            <a:r>
              <a:rPr lang="en-US" dirty="0" smtClean="0">
                <a:sym typeface="Wingdings"/>
              </a:rPr>
              <a:t>Tornado hit Alton, IL (June 14, 1998)</a:t>
            </a:r>
          </a:p>
          <a:p>
            <a:pPr lvl="1"/>
            <a:r>
              <a:rPr lang="en-US" i="1" dirty="0" smtClean="0">
                <a:sym typeface="Wingdings"/>
              </a:rPr>
              <a:t>The Handy Weather Answer Book</a:t>
            </a:r>
            <a:endParaRPr lang="en-US" dirty="0" smtClean="0">
              <a:sym typeface="Wingdings"/>
            </a:endParaRPr>
          </a:p>
          <a:p>
            <a:r>
              <a:rPr lang="en-US" dirty="0" smtClean="0">
                <a:sym typeface="Wingdings"/>
              </a:rPr>
              <a:t>Transferred to the University of Illinois at Urbana-Champaign</a:t>
            </a:r>
          </a:p>
        </p:txBody>
      </p:sp>
      <p:pic>
        <p:nvPicPr>
          <p:cNvPr id="4" name="Picture 3"/>
          <p:cNvPicPr>
            <a:picLocks noChangeAspect="1"/>
          </p:cNvPicPr>
          <p:nvPr/>
        </p:nvPicPr>
        <p:blipFill>
          <a:blip r:embed="rId3"/>
          <a:stretch>
            <a:fillRect/>
          </a:stretch>
        </p:blipFill>
        <p:spPr>
          <a:xfrm>
            <a:off x="6689548" y="3472393"/>
            <a:ext cx="2159000" cy="2257954"/>
          </a:xfrm>
          <a:prstGeom prst="rect">
            <a:avLst/>
          </a:prstGeom>
        </p:spPr>
      </p:pic>
      <p:pic>
        <p:nvPicPr>
          <p:cNvPr id="5" name="Picture 4"/>
          <p:cNvPicPr>
            <a:picLocks noChangeAspect="1"/>
          </p:cNvPicPr>
          <p:nvPr/>
        </p:nvPicPr>
        <p:blipFill>
          <a:blip r:embed="rId4"/>
          <a:stretch>
            <a:fillRect/>
          </a:stretch>
        </p:blipFill>
        <p:spPr>
          <a:xfrm>
            <a:off x="6219648" y="1128935"/>
            <a:ext cx="2794000" cy="1985211"/>
          </a:xfrm>
          <a:prstGeom prst="rect">
            <a:avLst/>
          </a:prstGeom>
        </p:spPr>
      </p:pic>
      <p:sp>
        <p:nvSpPr>
          <p:cNvPr id="6" name="Rectangle 5"/>
          <p:cNvSpPr/>
          <p:nvPr/>
        </p:nvSpPr>
        <p:spPr>
          <a:xfrm>
            <a:off x="0" y="6637265"/>
            <a:ext cx="1852720" cy="220735"/>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005120" y="6637265"/>
            <a:ext cx="7138880" cy="220735"/>
          </a:xfrm>
          <a:prstGeom prst="rect">
            <a:avLst/>
          </a:prstGeom>
          <a:solidFill>
            <a:schemeClr val="accent3">
              <a:lumMod val="60000"/>
              <a:lumOff val="40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719445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807</TotalTime>
  <Words>2739</Words>
  <Application>Microsoft Macintosh PowerPoint</Application>
  <PresentationFormat>On-screen Show (4:3)</PresentationFormat>
  <Paragraphs>450</Paragraphs>
  <Slides>59</Slides>
  <Notes>40</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Webinar Logistics</vt:lpstr>
      <vt:lpstr>Webinar Logistics</vt:lpstr>
      <vt:lpstr>Webinar #3: Role Model Training</vt:lpstr>
      <vt:lpstr>Presenter</vt:lpstr>
      <vt:lpstr>Who are you?</vt:lpstr>
      <vt:lpstr>Introduction (1)</vt:lpstr>
      <vt:lpstr>Introduction (1), Cont.</vt:lpstr>
      <vt:lpstr>Introduction (2)</vt:lpstr>
      <vt:lpstr>How it began… </vt:lpstr>
      <vt:lpstr>Education and Career History </vt:lpstr>
      <vt:lpstr>Education and Career History </vt:lpstr>
      <vt:lpstr>Current Job</vt:lpstr>
      <vt:lpstr>Current Job - Tasks</vt:lpstr>
      <vt:lpstr>Outside of Work</vt:lpstr>
      <vt:lpstr>Poll</vt:lpstr>
      <vt:lpstr>Role Model Training</vt:lpstr>
      <vt:lpstr>Role Model Training</vt:lpstr>
      <vt:lpstr>What is a role model?</vt:lpstr>
      <vt:lpstr>What is a role model?</vt:lpstr>
      <vt:lpstr>What is a role model?</vt:lpstr>
      <vt:lpstr>What is a role model?</vt:lpstr>
      <vt:lpstr>Role Model Training</vt:lpstr>
      <vt:lpstr>Why do role models matter?</vt:lpstr>
      <vt:lpstr>Why do role models matter?</vt:lpstr>
      <vt:lpstr>Role Model Training</vt:lpstr>
      <vt:lpstr>Role Model Strategies</vt:lpstr>
      <vt:lpstr>Role Model Strategies</vt:lpstr>
      <vt:lpstr>Role Model Strategies</vt:lpstr>
      <vt:lpstr>Role Model Strategies</vt:lpstr>
      <vt:lpstr>Role Model Strategies</vt:lpstr>
      <vt:lpstr>Role Model Strategies</vt:lpstr>
      <vt:lpstr>Role Model Strategies</vt:lpstr>
      <vt:lpstr>Role Model Strategies</vt:lpstr>
      <vt:lpstr>Role Model Strategies</vt:lpstr>
      <vt:lpstr>Role Model Strategies</vt:lpstr>
      <vt:lpstr>Role Model Strategies</vt:lpstr>
      <vt:lpstr>Role Model Strategies</vt:lpstr>
      <vt:lpstr>Role Model Strategies</vt:lpstr>
      <vt:lpstr>Role Model Strategies</vt:lpstr>
      <vt:lpstr>Role Model Strategies</vt:lpstr>
      <vt:lpstr>Role Model Strategies</vt:lpstr>
      <vt:lpstr>Role Model Strategies</vt:lpstr>
      <vt:lpstr>Role Model Strategies</vt:lpstr>
      <vt:lpstr>Role Model Strategies</vt:lpstr>
      <vt:lpstr>Role Model Strategies</vt:lpstr>
      <vt:lpstr>Role Model Strategies</vt:lpstr>
      <vt:lpstr>Role Model Strategies</vt:lpstr>
      <vt:lpstr>Role Model Strategies</vt:lpstr>
      <vt:lpstr>Role Model Strategies</vt:lpstr>
      <vt:lpstr>Role Model Strategies</vt:lpstr>
      <vt:lpstr>Role Model Strategies</vt:lpstr>
      <vt:lpstr>Role Model Strategies</vt:lpstr>
      <vt:lpstr>Role Model Strategies</vt:lpstr>
      <vt:lpstr>Role Model Strategies</vt:lpstr>
      <vt:lpstr>Role Model Strategies</vt:lpstr>
      <vt:lpstr>Role Model Training</vt:lpstr>
      <vt:lpstr>Role Model Training</vt:lpstr>
      <vt:lpstr>Upcoming Webinars</vt:lpstr>
      <vt:lpstr>Thank you for attending!</vt:lpstr>
    </vt:vector>
  </TitlesOfParts>
  <Company>Globe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Logistics</dc:title>
  <dc:creator>Julie Malmberg</dc:creator>
  <cp:lastModifiedBy>Julie Malmberg</cp:lastModifiedBy>
  <cp:revision>45</cp:revision>
  <cp:lastPrinted>2015-03-18T15:20:00Z</cp:lastPrinted>
  <dcterms:created xsi:type="dcterms:W3CDTF">2015-03-18T13:40:44Z</dcterms:created>
  <dcterms:modified xsi:type="dcterms:W3CDTF">2015-03-19T03:08:30Z</dcterms:modified>
</cp:coreProperties>
</file>