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50401538" cy="35999738"/>
  <p:notesSz cx="6715125" cy="9239250"/>
  <p:defaultTextStyle>
    <a:defPPr>
      <a:defRPr lang="en-US"/>
    </a:defPPr>
    <a:lvl1pPr algn="ctr" rtl="0" fontAlgn="base">
      <a:spcBef>
        <a:spcPct val="0"/>
      </a:spcBef>
      <a:spcAft>
        <a:spcPct val="0"/>
      </a:spcAft>
      <a:defRPr sz="9600" kern="1200">
        <a:solidFill>
          <a:schemeClr val="tx1"/>
        </a:solidFill>
        <a:latin typeface="Arial" charset="0"/>
        <a:ea typeface="+mn-ea"/>
        <a:cs typeface="+mn-cs"/>
      </a:defRPr>
    </a:lvl1pPr>
    <a:lvl2pPr marL="457200" algn="ctr" rtl="0" fontAlgn="base">
      <a:spcBef>
        <a:spcPct val="0"/>
      </a:spcBef>
      <a:spcAft>
        <a:spcPct val="0"/>
      </a:spcAft>
      <a:defRPr sz="9600" kern="1200">
        <a:solidFill>
          <a:schemeClr val="tx1"/>
        </a:solidFill>
        <a:latin typeface="Arial" charset="0"/>
        <a:ea typeface="+mn-ea"/>
        <a:cs typeface="+mn-cs"/>
      </a:defRPr>
    </a:lvl2pPr>
    <a:lvl3pPr marL="914400" algn="ctr" rtl="0" fontAlgn="base">
      <a:spcBef>
        <a:spcPct val="0"/>
      </a:spcBef>
      <a:spcAft>
        <a:spcPct val="0"/>
      </a:spcAft>
      <a:defRPr sz="9600" kern="1200">
        <a:solidFill>
          <a:schemeClr val="tx1"/>
        </a:solidFill>
        <a:latin typeface="Arial" charset="0"/>
        <a:ea typeface="+mn-ea"/>
        <a:cs typeface="+mn-cs"/>
      </a:defRPr>
    </a:lvl3pPr>
    <a:lvl4pPr marL="1371600" algn="ctr" rtl="0" fontAlgn="base">
      <a:spcBef>
        <a:spcPct val="0"/>
      </a:spcBef>
      <a:spcAft>
        <a:spcPct val="0"/>
      </a:spcAft>
      <a:defRPr sz="9600" kern="1200">
        <a:solidFill>
          <a:schemeClr val="tx1"/>
        </a:solidFill>
        <a:latin typeface="Arial" charset="0"/>
        <a:ea typeface="+mn-ea"/>
        <a:cs typeface="+mn-cs"/>
      </a:defRPr>
    </a:lvl4pPr>
    <a:lvl5pPr marL="1828800" algn="ctr" rtl="0" fontAlgn="base">
      <a:spcBef>
        <a:spcPct val="0"/>
      </a:spcBef>
      <a:spcAft>
        <a:spcPct val="0"/>
      </a:spcAft>
      <a:defRPr sz="9600" kern="1200">
        <a:solidFill>
          <a:schemeClr val="tx1"/>
        </a:solidFill>
        <a:latin typeface="Arial" charset="0"/>
        <a:ea typeface="+mn-ea"/>
        <a:cs typeface="+mn-cs"/>
      </a:defRPr>
    </a:lvl5pPr>
    <a:lvl6pPr marL="2286000" algn="l" defTabSz="914400" rtl="0" eaLnBrk="1" latinLnBrk="0" hangingPunct="1">
      <a:defRPr sz="9600" kern="1200">
        <a:solidFill>
          <a:schemeClr val="tx1"/>
        </a:solidFill>
        <a:latin typeface="Arial" charset="0"/>
        <a:ea typeface="+mn-ea"/>
        <a:cs typeface="+mn-cs"/>
      </a:defRPr>
    </a:lvl6pPr>
    <a:lvl7pPr marL="2743200" algn="l" defTabSz="914400" rtl="0" eaLnBrk="1" latinLnBrk="0" hangingPunct="1">
      <a:defRPr sz="9600" kern="1200">
        <a:solidFill>
          <a:schemeClr val="tx1"/>
        </a:solidFill>
        <a:latin typeface="Arial" charset="0"/>
        <a:ea typeface="+mn-ea"/>
        <a:cs typeface="+mn-cs"/>
      </a:defRPr>
    </a:lvl7pPr>
    <a:lvl8pPr marL="3200400" algn="l" defTabSz="914400" rtl="0" eaLnBrk="1" latinLnBrk="0" hangingPunct="1">
      <a:defRPr sz="9600" kern="1200">
        <a:solidFill>
          <a:schemeClr val="tx1"/>
        </a:solidFill>
        <a:latin typeface="Arial" charset="0"/>
        <a:ea typeface="+mn-ea"/>
        <a:cs typeface="+mn-cs"/>
      </a:defRPr>
    </a:lvl8pPr>
    <a:lvl9pPr marL="3657600" algn="l" defTabSz="914400" rtl="0" eaLnBrk="1" latinLnBrk="0" hangingPunct="1">
      <a:defRPr sz="9600"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5195" userDrawn="1">
          <p15:clr>
            <a:srgbClr val="A4A3A4"/>
          </p15:clr>
        </p15:guide>
        <p15:guide id="2" orient="horz" pos="22425">
          <p15:clr>
            <a:srgbClr val="A4A3A4"/>
          </p15:clr>
        </p15:guide>
        <p15:guide id="3" orient="horz" pos="2349">
          <p15:clr>
            <a:srgbClr val="A4A3A4"/>
          </p15:clr>
        </p15:guide>
        <p15:guide id="4" pos="1587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93A8BE"/>
    <a:srgbClr val="C0C0C0"/>
    <a:srgbClr val="0046D2"/>
    <a:srgbClr val="FF0000"/>
    <a:srgbClr val="698ED9"/>
    <a:srgbClr val="A7C4FF"/>
    <a:srgbClr val="003064"/>
    <a:srgbClr val="003399"/>
    <a:srgbClr val="0021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36" autoAdjust="0"/>
    <p:restoredTop sz="93692" autoAdjust="0"/>
  </p:normalViewPr>
  <p:slideViewPr>
    <p:cSldViewPr snapToGrid="0" showGuides="1">
      <p:cViewPr>
        <p:scale>
          <a:sx n="31" d="100"/>
          <a:sy n="31" d="100"/>
        </p:scale>
        <p:origin x="880" y="3232"/>
      </p:cViewPr>
      <p:guideLst>
        <p:guide orient="horz" pos="5195"/>
        <p:guide orient="horz" pos="22425"/>
        <p:guide orient="horz" pos="2349"/>
        <p:guide pos="1587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096"/>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ltLang="en-US"/>
          </a:p>
        </p:txBody>
      </p:sp>
      <p:sp>
        <p:nvSpPr>
          <p:cNvPr id="3075" name="Rectangle 3"/>
          <p:cNvSpPr>
            <a:spLocks noGrp="1" noChangeArrowheads="1"/>
          </p:cNvSpPr>
          <p:nvPr>
            <p:ph type="dt" idx="1"/>
          </p:nvPr>
        </p:nvSpPr>
        <p:spPr bwMode="auto">
          <a:xfrm>
            <a:off x="380365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ltLang="en-US"/>
          </a:p>
        </p:txBody>
      </p:sp>
      <p:sp>
        <p:nvSpPr>
          <p:cNvPr id="3076" name="Rectangle 4"/>
          <p:cNvSpPr>
            <a:spLocks noGrp="1" noRot="1" noChangeAspect="1" noChangeArrowheads="1" noTextEdit="1"/>
          </p:cNvSpPr>
          <p:nvPr>
            <p:ph type="sldImg" idx="2"/>
          </p:nvPr>
        </p:nvSpPr>
        <p:spPr bwMode="auto">
          <a:xfrm>
            <a:off x="931863" y="692150"/>
            <a:ext cx="4852987" cy="346551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lt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18F64AA5-5A0D-456F-8AB4-ECE9208990E0}" type="slidenum">
              <a:rPr lang="en-US" altLang="en-US"/>
              <a:pPr>
                <a:defRPr/>
              </a:pPr>
              <a:t>‹#›</a:t>
            </a:fld>
            <a:endParaRPr lang="en-US" altLang="en-US"/>
          </a:p>
        </p:txBody>
      </p:sp>
    </p:spTree>
    <p:extLst>
      <p:ext uri="{BB962C8B-B14F-4D97-AF65-F5344CB8AC3E}">
        <p14:creationId xmlns:p14="http://schemas.microsoft.com/office/powerpoint/2010/main" val="29880766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fld id="{2D2DCC4E-AF26-4184-ACB8-3F61D0E86D2A}" type="slidenum">
              <a:rPr lang="en-US" altLang="en-US" sz="1200"/>
              <a:pPr eaLnBrk="1" hangingPunct="1"/>
              <a:t>1</a:t>
            </a:fld>
            <a:endParaRPr lang="en-US" altLang="en-US" sz="120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5119227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779838" y="11183938"/>
            <a:ext cx="42841862" cy="7715250"/>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7559675" y="20399375"/>
            <a:ext cx="35282188" cy="920115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397862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519363" y="1441450"/>
            <a:ext cx="45362812" cy="600075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2519363" y="8399463"/>
            <a:ext cx="45362812" cy="23758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700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542663" y="1441450"/>
            <a:ext cx="11339512" cy="30716538"/>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2519363" y="1441450"/>
            <a:ext cx="33870900" cy="307165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44971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19363" y="1441450"/>
            <a:ext cx="45362812" cy="600075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2519363" y="8399463"/>
            <a:ext cx="45362812" cy="237585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87246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981450" y="23133050"/>
            <a:ext cx="42841863" cy="7150100"/>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981450" y="15257463"/>
            <a:ext cx="42841863" cy="78755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4559952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519363" y="1441450"/>
            <a:ext cx="45362812" cy="600075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2519363" y="8399463"/>
            <a:ext cx="22604412" cy="237585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5276175" y="8399463"/>
            <a:ext cx="22606000" cy="237585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78666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19363" y="1441450"/>
            <a:ext cx="45362812" cy="600075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19363" y="8058150"/>
            <a:ext cx="22269450" cy="33591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19363" y="11417300"/>
            <a:ext cx="22269450" cy="207406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5603200" y="8058150"/>
            <a:ext cx="22278975" cy="33591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5603200" y="11417300"/>
            <a:ext cx="22278975" cy="207406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88378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519363" y="1441450"/>
            <a:ext cx="45362812" cy="600075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422684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627822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19363" y="1433513"/>
            <a:ext cx="16583025" cy="6099175"/>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9705638" y="1433513"/>
            <a:ext cx="28176537" cy="3072447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19363" y="7532688"/>
            <a:ext cx="16583025" cy="246253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094088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879013" y="25199975"/>
            <a:ext cx="30240287" cy="2974975"/>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9879013" y="3216275"/>
            <a:ext cx="30240287" cy="215995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9879013" y="28174950"/>
            <a:ext cx="30240287" cy="422433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8693409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938713" rtl="0" eaLnBrk="0" fontAlgn="base" hangingPunct="0">
        <a:spcBef>
          <a:spcPct val="0"/>
        </a:spcBef>
        <a:spcAft>
          <a:spcPct val="0"/>
        </a:spcAft>
        <a:defRPr sz="23700">
          <a:solidFill>
            <a:schemeClr val="tx2"/>
          </a:solidFill>
          <a:latin typeface="+mj-lt"/>
          <a:ea typeface="+mj-ea"/>
          <a:cs typeface="+mj-cs"/>
        </a:defRPr>
      </a:lvl1pPr>
      <a:lvl2pPr algn="ctr" defTabSz="4938713" rtl="0" eaLnBrk="0" fontAlgn="base" hangingPunct="0">
        <a:spcBef>
          <a:spcPct val="0"/>
        </a:spcBef>
        <a:spcAft>
          <a:spcPct val="0"/>
        </a:spcAft>
        <a:defRPr sz="23700">
          <a:solidFill>
            <a:schemeClr val="tx2"/>
          </a:solidFill>
          <a:latin typeface="Arial" charset="0"/>
        </a:defRPr>
      </a:lvl2pPr>
      <a:lvl3pPr algn="ctr" defTabSz="4938713" rtl="0" eaLnBrk="0" fontAlgn="base" hangingPunct="0">
        <a:spcBef>
          <a:spcPct val="0"/>
        </a:spcBef>
        <a:spcAft>
          <a:spcPct val="0"/>
        </a:spcAft>
        <a:defRPr sz="23700">
          <a:solidFill>
            <a:schemeClr val="tx2"/>
          </a:solidFill>
          <a:latin typeface="Arial" charset="0"/>
        </a:defRPr>
      </a:lvl3pPr>
      <a:lvl4pPr algn="ctr" defTabSz="4938713" rtl="0" eaLnBrk="0" fontAlgn="base" hangingPunct="0">
        <a:spcBef>
          <a:spcPct val="0"/>
        </a:spcBef>
        <a:spcAft>
          <a:spcPct val="0"/>
        </a:spcAft>
        <a:defRPr sz="23700">
          <a:solidFill>
            <a:schemeClr val="tx2"/>
          </a:solidFill>
          <a:latin typeface="Arial" charset="0"/>
        </a:defRPr>
      </a:lvl4pPr>
      <a:lvl5pPr algn="ctr" defTabSz="4938713" rtl="0" eaLnBrk="0" fontAlgn="base" hangingPunct="0">
        <a:spcBef>
          <a:spcPct val="0"/>
        </a:spcBef>
        <a:spcAft>
          <a:spcPct val="0"/>
        </a:spcAft>
        <a:defRPr sz="23700">
          <a:solidFill>
            <a:schemeClr val="tx2"/>
          </a:solidFill>
          <a:latin typeface="Arial" charset="0"/>
        </a:defRPr>
      </a:lvl5pPr>
      <a:lvl6pPr marL="457200" algn="ctr" defTabSz="4938713" rtl="0" fontAlgn="base">
        <a:spcBef>
          <a:spcPct val="0"/>
        </a:spcBef>
        <a:spcAft>
          <a:spcPct val="0"/>
        </a:spcAft>
        <a:defRPr sz="23700">
          <a:solidFill>
            <a:schemeClr val="tx2"/>
          </a:solidFill>
          <a:latin typeface="Arial" charset="0"/>
        </a:defRPr>
      </a:lvl6pPr>
      <a:lvl7pPr marL="914400" algn="ctr" defTabSz="4938713" rtl="0" fontAlgn="base">
        <a:spcBef>
          <a:spcPct val="0"/>
        </a:spcBef>
        <a:spcAft>
          <a:spcPct val="0"/>
        </a:spcAft>
        <a:defRPr sz="23700">
          <a:solidFill>
            <a:schemeClr val="tx2"/>
          </a:solidFill>
          <a:latin typeface="Arial" charset="0"/>
        </a:defRPr>
      </a:lvl7pPr>
      <a:lvl8pPr marL="1371600" algn="ctr" defTabSz="4938713" rtl="0" fontAlgn="base">
        <a:spcBef>
          <a:spcPct val="0"/>
        </a:spcBef>
        <a:spcAft>
          <a:spcPct val="0"/>
        </a:spcAft>
        <a:defRPr sz="23700">
          <a:solidFill>
            <a:schemeClr val="tx2"/>
          </a:solidFill>
          <a:latin typeface="Arial" charset="0"/>
        </a:defRPr>
      </a:lvl8pPr>
      <a:lvl9pPr marL="1828800" algn="ctr" defTabSz="4938713" rtl="0" fontAlgn="base">
        <a:spcBef>
          <a:spcPct val="0"/>
        </a:spcBef>
        <a:spcAft>
          <a:spcPct val="0"/>
        </a:spcAft>
        <a:defRPr sz="23700">
          <a:solidFill>
            <a:schemeClr val="tx2"/>
          </a:solidFill>
          <a:latin typeface="Arial" charset="0"/>
        </a:defRPr>
      </a:lvl9pPr>
    </p:titleStyle>
    <p:bodyStyle>
      <a:lvl1pPr marL="1852613" indent="-1852613" algn="l" defTabSz="4938713" rtl="0" eaLnBrk="0" fontAlgn="base" hangingPunct="0">
        <a:spcBef>
          <a:spcPct val="20000"/>
        </a:spcBef>
        <a:spcAft>
          <a:spcPct val="0"/>
        </a:spcAft>
        <a:buChar char="•"/>
        <a:defRPr sz="17200">
          <a:solidFill>
            <a:schemeClr val="tx1"/>
          </a:solidFill>
          <a:latin typeface="+mn-lt"/>
          <a:ea typeface="+mn-ea"/>
          <a:cs typeface="+mn-cs"/>
        </a:defRPr>
      </a:lvl1pPr>
      <a:lvl2pPr marL="4011613" indent="-1544638" algn="l" defTabSz="4938713" rtl="0" eaLnBrk="0" fontAlgn="base" hangingPunct="0">
        <a:spcBef>
          <a:spcPct val="20000"/>
        </a:spcBef>
        <a:spcAft>
          <a:spcPct val="0"/>
        </a:spcAft>
        <a:buChar char="–"/>
        <a:defRPr sz="15000">
          <a:solidFill>
            <a:schemeClr val="tx1"/>
          </a:solidFill>
          <a:latin typeface="+mn-lt"/>
        </a:defRPr>
      </a:lvl2pPr>
      <a:lvl3pPr marL="6170613" indent="-1231900" algn="l" defTabSz="4938713" rtl="0" eaLnBrk="0" fontAlgn="base" hangingPunct="0">
        <a:spcBef>
          <a:spcPct val="20000"/>
        </a:spcBef>
        <a:spcAft>
          <a:spcPct val="0"/>
        </a:spcAft>
        <a:buChar char="•"/>
        <a:defRPr sz="13000">
          <a:solidFill>
            <a:schemeClr val="tx1"/>
          </a:solidFill>
          <a:latin typeface="+mn-lt"/>
        </a:defRPr>
      </a:lvl3pPr>
      <a:lvl4pPr marL="8637588" indent="-1231900" algn="l" defTabSz="4938713" rtl="0" eaLnBrk="0" fontAlgn="base" hangingPunct="0">
        <a:spcBef>
          <a:spcPct val="20000"/>
        </a:spcBef>
        <a:spcAft>
          <a:spcPct val="0"/>
        </a:spcAft>
        <a:buChar char="–"/>
        <a:defRPr sz="10700">
          <a:solidFill>
            <a:schemeClr val="tx1"/>
          </a:solidFill>
          <a:latin typeface="+mn-lt"/>
        </a:defRPr>
      </a:lvl4pPr>
      <a:lvl5pPr marL="11109325" indent="-1235075" algn="l" defTabSz="4938713" rtl="0" eaLnBrk="0" fontAlgn="base" hangingPunct="0">
        <a:spcBef>
          <a:spcPct val="20000"/>
        </a:spcBef>
        <a:spcAft>
          <a:spcPct val="0"/>
        </a:spcAft>
        <a:buChar char="»"/>
        <a:defRPr sz="10700">
          <a:solidFill>
            <a:schemeClr val="tx1"/>
          </a:solidFill>
          <a:latin typeface="+mn-lt"/>
        </a:defRPr>
      </a:lvl5pPr>
      <a:lvl6pPr marL="11566525" indent="-1235075" algn="l" defTabSz="4938713" rtl="0" fontAlgn="base">
        <a:spcBef>
          <a:spcPct val="20000"/>
        </a:spcBef>
        <a:spcAft>
          <a:spcPct val="0"/>
        </a:spcAft>
        <a:buChar char="»"/>
        <a:defRPr sz="10700">
          <a:solidFill>
            <a:schemeClr val="tx1"/>
          </a:solidFill>
          <a:latin typeface="+mn-lt"/>
        </a:defRPr>
      </a:lvl6pPr>
      <a:lvl7pPr marL="12023725" indent="-1235075" algn="l" defTabSz="4938713" rtl="0" fontAlgn="base">
        <a:spcBef>
          <a:spcPct val="20000"/>
        </a:spcBef>
        <a:spcAft>
          <a:spcPct val="0"/>
        </a:spcAft>
        <a:buChar char="»"/>
        <a:defRPr sz="10700">
          <a:solidFill>
            <a:schemeClr val="tx1"/>
          </a:solidFill>
          <a:latin typeface="+mn-lt"/>
        </a:defRPr>
      </a:lvl7pPr>
      <a:lvl8pPr marL="12480925" indent="-1235075" algn="l" defTabSz="4938713" rtl="0" fontAlgn="base">
        <a:spcBef>
          <a:spcPct val="20000"/>
        </a:spcBef>
        <a:spcAft>
          <a:spcPct val="0"/>
        </a:spcAft>
        <a:buChar char="»"/>
        <a:defRPr sz="10700">
          <a:solidFill>
            <a:schemeClr val="tx1"/>
          </a:solidFill>
          <a:latin typeface="+mn-lt"/>
        </a:defRPr>
      </a:lvl8pPr>
      <a:lvl9pPr marL="12938125" indent="-1235075" algn="l" defTabSz="4938713" rtl="0" fontAlgn="base">
        <a:spcBef>
          <a:spcPct val="20000"/>
        </a:spcBef>
        <a:spcAft>
          <a:spcPct val="0"/>
        </a:spcAft>
        <a:buChar char="»"/>
        <a:defRPr sz="107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jpeg"/><Relationship Id="rId6" Type="http://schemas.openxmlformats.org/officeDocument/2006/relationships/image" Target="../media/image4.tiff"/><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30"/>
          <p:cNvSpPr>
            <a:spLocks noChangeArrowheads="1"/>
          </p:cNvSpPr>
          <p:nvPr/>
        </p:nvSpPr>
        <p:spPr bwMode="auto">
          <a:xfrm>
            <a:off x="37679436" y="31140400"/>
            <a:ext cx="11934702" cy="4285726"/>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a:p>
        </p:txBody>
      </p:sp>
      <p:sp>
        <p:nvSpPr>
          <p:cNvPr id="2051" name="AutoShape 29"/>
          <p:cNvSpPr>
            <a:spLocks noChangeArrowheads="1"/>
          </p:cNvSpPr>
          <p:nvPr/>
        </p:nvSpPr>
        <p:spPr bwMode="auto">
          <a:xfrm>
            <a:off x="12860338" y="7178675"/>
            <a:ext cx="11899900" cy="28247451"/>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dirty="0"/>
          </a:p>
        </p:txBody>
      </p:sp>
      <p:sp>
        <p:nvSpPr>
          <p:cNvPr id="2052" name="AutoShape 31"/>
          <p:cNvSpPr>
            <a:spLocks noChangeArrowheads="1"/>
          </p:cNvSpPr>
          <p:nvPr/>
        </p:nvSpPr>
        <p:spPr bwMode="auto">
          <a:xfrm>
            <a:off x="25376188" y="7072313"/>
            <a:ext cx="11899900" cy="28417837"/>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dirty="0"/>
          </a:p>
        </p:txBody>
      </p:sp>
      <p:sp>
        <p:nvSpPr>
          <p:cNvPr id="2055" name="Text Box 10"/>
          <p:cNvSpPr txBox="1">
            <a:spLocks noChangeArrowheads="1"/>
          </p:cNvSpPr>
          <p:nvPr/>
        </p:nvSpPr>
        <p:spPr bwMode="auto">
          <a:xfrm>
            <a:off x="13300075" y="7165975"/>
            <a:ext cx="11288713" cy="2566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2849" tIns="51425" rIns="102849" bIns="51425">
            <a:spAutoFit/>
          </a:bodyP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pPr eaLnBrk="1" hangingPunct="1">
              <a:spcBef>
                <a:spcPct val="50000"/>
              </a:spcBef>
            </a:pPr>
            <a:r>
              <a:rPr lang="en-US" altLang="en-US" sz="8000" b="1" dirty="0">
                <a:latin typeface="Helvetica" pitchFamily="2" charset="0"/>
                <a:cs typeface="Cambria"/>
              </a:rPr>
              <a:t>Research Methods</a:t>
            </a:r>
            <a:br>
              <a:rPr lang="en-US" altLang="en-US" sz="8000" b="1" dirty="0">
                <a:latin typeface="Helvetica" pitchFamily="2" charset="0"/>
                <a:cs typeface="Cambria"/>
              </a:rPr>
            </a:br>
            <a:endParaRPr lang="en-US" altLang="en-US" sz="8000" b="1" dirty="0">
              <a:latin typeface="Helvetica" pitchFamily="2" charset="0"/>
              <a:cs typeface="Cambria"/>
            </a:endParaRPr>
          </a:p>
        </p:txBody>
      </p:sp>
      <p:sp>
        <p:nvSpPr>
          <p:cNvPr id="2057" name="AutoShape 13"/>
          <p:cNvSpPr>
            <a:spLocks noChangeArrowheads="1"/>
          </p:cNvSpPr>
          <p:nvPr/>
        </p:nvSpPr>
        <p:spPr bwMode="auto">
          <a:xfrm>
            <a:off x="787400" y="1199407"/>
            <a:ext cx="48826738" cy="5103432"/>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849" tIns="51425" rIns="102849" bIns="51425" anchor="ct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pPr eaLnBrk="1" hangingPunct="1"/>
            <a:endParaRPr lang="en-US" altLang="en-US">
              <a:solidFill>
                <a:schemeClr val="bg1"/>
              </a:solidFill>
            </a:endParaRPr>
          </a:p>
        </p:txBody>
      </p:sp>
      <p:sp>
        <p:nvSpPr>
          <p:cNvPr id="2058" name="Text Box 14"/>
          <p:cNvSpPr txBox="1">
            <a:spLocks noChangeArrowheads="1"/>
          </p:cNvSpPr>
          <p:nvPr/>
        </p:nvSpPr>
        <p:spPr bwMode="auto">
          <a:xfrm>
            <a:off x="1400175" y="1317625"/>
            <a:ext cx="46988413" cy="42280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2849" tIns="51425" rIns="102849" bIns="51425">
            <a:spAutoFit/>
          </a:bodyP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pPr eaLnBrk="1" hangingPunct="1">
              <a:spcBef>
                <a:spcPct val="50000"/>
              </a:spcBef>
            </a:pPr>
            <a:r>
              <a:rPr lang="en-US" altLang="en-US" sz="11800" b="1" dirty="0">
                <a:latin typeface="Helvetica" pitchFamily="2" charset="0"/>
              </a:rPr>
              <a:t>Concise Title of Less Than 15 Words That Summarizes the Study</a:t>
            </a:r>
          </a:p>
          <a:p>
            <a:pPr eaLnBrk="1" hangingPunct="1"/>
            <a:r>
              <a:rPr lang="en-US" altLang="en-US" b="1" dirty="0">
                <a:latin typeface="Helvetica" pitchFamily="2" charset="0"/>
              </a:rPr>
              <a:t>Collaboration Team Names</a:t>
            </a:r>
          </a:p>
          <a:p>
            <a:pPr eaLnBrk="1" hangingPunct="1"/>
            <a:r>
              <a:rPr lang="en-US" altLang="en-US" sz="5400" b="1" i="1" dirty="0">
                <a:latin typeface="Helvetica" pitchFamily="2" charset="0"/>
              </a:rPr>
              <a:t>School Name</a:t>
            </a:r>
            <a:endParaRPr lang="en-US" altLang="en-US" dirty="0">
              <a:latin typeface="Helvetica" pitchFamily="2" charset="0"/>
            </a:endParaRPr>
          </a:p>
        </p:txBody>
      </p:sp>
      <p:sp>
        <p:nvSpPr>
          <p:cNvPr id="2059" name="Text Box 16"/>
          <p:cNvSpPr txBox="1">
            <a:spLocks noChangeArrowheads="1"/>
          </p:cNvSpPr>
          <p:nvPr/>
        </p:nvSpPr>
        <p:spPr bwMode="auto">
          <a:xfrm>
            <a:off x="1761438" y="3194274"/>
            <a:ext cx="4716338" cy="2812288"/>
          </a:xfrm>
          <a:prstGeom prst="rect">
            <a:avLst/>
          </a:prstGeom>
          <a:solidFill>
            <a:srgbClr val="92D05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2849" tIns="51425" rIns="102849" bIns="51425">
            <a:spAutoFit/>
          </a:bodyP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pPr eaLnBrk="1" hangingPunct="1">
              <a:spcBef>
                <a:spcPct val="50000"/>
              </a:spcBef>
            </a:pPr>
            <a:r>
              <a:rPr lang="en-US" altLang="en-US" sz="8800" b="1" i="1" dirty="0"/>
              <a:t>School Logo</a:t>
            </a:r>
            <a:endParaRPr lang="en-US" altLang="en-US" sz="3100" dirty="0">
              <a:solidFill>
                <a:srgbClr val="FF0000"/>
              </a:solidFill>
            </a:endParaRPr>
          </a:p>
        </p:txBody>
      </p:sp>
      <p:sp>
        <p:nvSpPr>
          <p:cNvPr id="2060" name="Text Box 25"/>
          <p:cNvSpPr txBox="1">
            <a:spLocks noChangeArrowheads="1"/>
          </p:cNvSpPr>
          <p:nvPr/>
        </p:nvSpPr>
        <p:spPr bwMode="auto">
          <a:xfrm>
            <a:off x="26405722" y="13047468"/>
            <a:ext cx="9537700" cy="842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2849" tIns="51425" rIns="102849" bIns="51425">
            <a:spAutoFit/>
          </a:bodyP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pPr eaLnBrk="1" hangingPunct="1">
              <a:spcBef>
                <a:spcPct val="50000"/>
              </a:spcBef>
            </a:pPr>
            <a:r>
              <a:rPr lang="en-US" altLang="en-US" sz="4800" b="1" i="1" dirty="0">
                <a:latin typeface="Garamond" panose="02020404030301010803" pitchFamily="18" charset="0"/>
                <a:cs typeface="Cambria"/>
              </a:rPr>
              <a:t>Figure #1</a:t>
            </a:r>
          </a:p>
        </p:txBody>
      </p:sp>
      <p:sp>
        <p:nvSpPr>
          <p:cNvPr id="2061" name="AutoShape 26"/>
          <p:cNvSpPr>
            <a:spLocks noChangeArrowheads="1"/>
          </p:cNvSpPr>
          <p:nvPr/>
        </p:nvSpPr>
        <p:spPr bwMode="auto">
          <a:xfrm>
            <a:off x="27423511" y="14426680"/>
            <a:ext cx="7459980" cy="7361563"/>
          </a:xfrm>
          <a:prstGeom prst="flowChartOr">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a:p>
        </p:txBody>
      </p:sp>
      <p:sp>
        <p:nvSpPr>
          <p:cNvPr id="2062" name="Text Box 27"/>
          <p:cNvSpPr txBox="1">
            <a:spLocks noChangeArrowheads="1"/>
          </p:cNvSpPr>
          <p:nvPr/>
        </p:nvSpPr>
        <p:spPr bwMode="auto">
          <a:xfrm>
            <a:off x="37679437" y="31097999"/>
            <a:ext cx="11921930" cy="13349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2849" tIns="51425" rIns="102849" bIns="51425">
            <a:spAutoFit/>
          </a:bodyP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pPr eaLnBrk="1" hangingPunct="1">
              <a:spcBef>
                <a:spcPct val="50000"/>
              </a:spcBef>
            </a:pPr>
            <a:r>
              <a:rPr lang="en-US" altLang="en-US" sz="8000" b="1" dirty="0">
                <a:latin typeface="Helvetica" pitchFamily="2" charset="0"/>
                <a:cs typeface="Cambria"/>
              </a:rPr>
              <a:t>Bibliography</a:t>
            </a:r>
          </a:p>
        </p:txBody>
      </p:sp>
      <p:sp>
        <p:nvSpPr>
          <p:cNvPr id="2063" name="Text Box 36"/>
          <p:cNvSpPr txBox="1">
            <a:spLocks noChangeArrowheads="1"/>
          </p:cNvSpPr>
          <p:nvPr/>
        </p:nvSpPr>
        <p:spPr bwMode="auto">
          <a:xfrm>
            <a:off x="12895623" y="8171354"/>
            <a:ext cx="11824566" cy="1214970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8802" tIns="34401" rIns="68802" bIns="34401">
            <a:spAutoFit/>
          </a:bodyPr>
          <a:lstStyle>
            <a:lvl1pPr defTabSz="688975" eaLnBrk="0" hangingPunct="0">
              <a:defRPr sz="9600">
                <a:solidFill>
                  <a:schemeClr val="tx1"/>
                </a:solidFill>
                <a:latin typeface="Arial" charset="0"/>
              </a:defRPr>
            </a:lvl1pPr>
            <a:lvl2pPr marL="742950" indent="-285750" defTabSz="688975" eaLnBrk="0" hangingPunct="0">
              <a:defRPr sz="9600">
                <a:solidFill>
                  <a:schemeClr val="tx1"/>
                </a:solidFill>
                <a:latin typeface="Arial" charset="0"/>
              </a:defRPr>
            </a:lvl2pPr>
            <a:lvl3pPr marL="1143000" indent="-228600" defTabSz="688975" eaLnBrk="0" hangingPunct="0">
              <a:defRPr sz="9600">
                <a:solidFill>
                  <a:schemeClr val="tx1"/>
                </a:solidFill>
                <a:latin typeface="Arial" charset="0"/>
              </a:defRPr>
            </a:lvl3pPr>
            <a:lvl4pPr marL="1600200" indent="-228600" defTabSz="688975" eaLnBrk="0" hangingPunct="0">
              <a:defRPr sz="9600">
                <a:solidFill>
                  <a:schemeClr val="tx1"/>
                </a:solidFill>
                <a:latin typeface="Arial" charset="0"/>
              </a:defRPr>
            </a:lvl4pPr>
            <a:lvl5pPr marL="2057400" indent="-228600" defTabSz="688975" eaLnBrk="0" hangingPunct="0">
              <a:defRPr sz="9600">
                <a:solidFill>
                  <a:schemeClr val="tx1"/>
                </a:solidFill>
                <a:latin typeface="Arial" charset="0"/>
              </a:defRPr>
            </a:lvl5pPr>
            <a:lvl6pPr marL="2514600" indent="-228600" algn="ctr" defTabSz="688975" eaLnBrk="0" fontAlgn="base" hangingPunct="0">
              <a:spcBef>
                <a:spcPct val="0"/>
              </a:spcBef>
              <a:spcAft>
                <a:spcPct val="0"/>
              </a:spcAft>
              <a:defRPr sz="9600">
                <a:solidFill>
                  <a:schemeClr val="tx1"/>
                </a:solidFill>
                <a:latin typeface="Arial" charset="0"/>
              </a:defRPr>
            </a:lvl6pPr>
            <a:lvl7pPr marL="2971800" indent="-228600" algn="ctr" defTabSz="688975" eaLnBrk="0" fontAlgn="base" hangingPunct="0">
              <a:spcBef>
                <a:spcPct val="0"/>
              </a:spcBef>
              <a:spcAft>
                <a:spcPct val="0"/>
              </a:spcAft>
              <a:defRPr sz="9600">
                <a:solidFill>
                  <a:schemeClr val="tx1"/>
                </a:solidFill>
                <a:latin typeface="Arial" charset="0"/>
              </a:defRPr>
            </a:lvl7pPr>
            <a:lvl8pPr marL="3429000" indent="-228600" algn="ctr" defTabSz="688975" eaLnBrk="0" fontAlgn="base" hangingPunct="0">
              <a:spcBef>
                <a:spcPct val="0"/>
              </a:spcBef>
              <a:spcAft>
                <a:spcPct val="0"/>
              </a:spcAft>
              <a:defRPr sz="9600">
                <a:solidFill>
                  <a:schemeClr val="tx1"/>
                </a:solidFill>
                <a:latin typeface="Arial" charset="0"/>
              </a:defRPr>
            </a:lvl8pPr>
            <a:lvl9pPr marL="3886200" indent="-228600" algn="ctr" defTabSz="688975" eaLnBrk="0" fontAlgn="base" hangingPunct="0">
              <a:spcBef>
                <a:spcPct val="0"/>
              </a:spcBef>
              <a:spcAft>
                <a:spcPct val="0"/>
              </a:spcAft>
              <a:defRPr sz="9600">
                <a:solidFill>
                  <a:schemeClr val="tx1"/>
                </a:solidFill>
                <a:latin typeface="Arial" charset="0"/>
              </a:defRPr>
            </a:lvl9pPr>
          </a:lstStyle>
          <a:p>
            <a:pPr lvl="1"/>
            <a:r>
              <a:rPr lang="en-US" altLang="en-US" sz="4800" b="1" dirty="0">
                <a:latin typeface="Garamond" panose="02020404030301010803" pitchFamily="18" charset="0"/>
                <a:cs typeface="Cambria"/>
              </a:rPr>
              <a:t>Planning Investigations</a:t>
            </a:r>
          </a:p>
          <a:p>
            <a:pPr marL="457200" lvl="1" indent="0"/>
            <a:r>
              <a:rPr lang="en-US" sz="3200" b="1" dirty="0">
                <a:latin typeface="Garamond" panose="02020404030301010803" pitchFamily="18" charset="0"/>
              </a:rPr>
              <a:t>Describes the planning process</a:t>
            </a:r>
          </a:p>
          <a:p>
            <a:pPr marL="914400" lvl="1" indent="-457200" algn="l">
              <a:buFont typeface="Arial" panose="020B0604020202020204" pitchFamily="34" charset="0"/>
              <a:buChar char="•"/>
            </a:pPr>
            <a:r>
              <a:rPr lang="en-US" sz="3200" dirty="0">
                <a:latin typeface="Garamond" panose="02020404030301010803" pitchFamily="18" charset="0"/>
              </a:rPr>
              <a:t>Includes a map and description of the study site with mention of: (1) the area of study, (2) climatic characteristics, and (3) basic aspects of land cover</a:t>
            </a:r>
          </a:p>
          <a:p>
            <a:pPr marL="914400" lvl="1" indent="-457200" algn="l">
              <a:buFont typeface="Arial" panose="020B0604020202020204" pitchFamily="34" charset="0"/>
              <a:buChar char="•"/>
            </a:pPr>
            <a:r>
              <a:rPr lang="en-US" sz="3200" dirty="0">
                <a:latin typeface="Garamond" panose="02020404030301010803" pitchFamily="18" charset="0"/>
              </a:rPr>
              <a:t>Describes the GLOBE protocols and NASA assets to be used</a:t>
            </a:r>
          </a:p>
          <a:p>
            <a:pPr marL="914400" lvl="1" indent="-457200" algn="l">
              <a:buFont typeface="Arial" panose="020B0604020202020204" pitchFamily="34" charset="0"/>
              <a:buChar char="•"/>
            </a:pPr>
            <a:r>
              <a:rPr lang="en-US" sz="3200" dirty="0">
                <a:latin typeface="Garamond" panose="02020404030301010803" pitchFamily="18" charset="0"/>
              </a:rPr>
              <a:t>Describes organization for data collection, including instrument calibration, preparation of all materials, and tools and equipment to be used</a:t>
            </a:r>
          </a:p>
          <a:p>
            <a:pPr marL="914400" lvl="1" indent="-457200" algn="l">
              <a:spcAft>
                <a:spcPts val="1200"/>
              </a:spcAft>
              <a:buFont typeface="Arial" panose="020B0604020202020204" pitchFamily="34" charset="0"/>
              <a:buChar char="•"/>
            </a:pPr>
            <a:r>
              <a:rPr lang="en-US" sz="3200" dirty="0">
                <a:latin typeface="Garamond" panose="02020404030301010803" pitchFamily="18" charset="0"/>
              </a:rPr>
              <a:t>Data collection strategy including how the time of day of data collection would be selected, how frequently data would be collected, and the timing and location of sample collection and measurement</a:t>
            </a:r>
          </a:p>
          <a:p>
            <a:pPr marL="457200" lvl="1" indent="0"/>
            <a:r>
              <a:rPr lang="en-US" altLang="en-US" sz="4800" b="1" dirty="0">
                <a:latin typeface="Garamond" panose="02020404030301010803" pitchFamily="18" charset="0"/>
                <a:cs typeface="Cambria"/>
              </a:rPr>
              <a:t>Carrying Out Investigations</a:t>
            </a:r>
            <a:endParaRPr lang="en-US" sz="4800" dirty="0">
              <a:latin typeface="Garamond" panose="02020404030301010803" pitchFamily="18" charset="0"/>
            </a:endParaRPr>
          </a:p>
          <a:p>
            <a:pPr marL="457200" lvl="1" indent="0"/>
            <a:r>
              <a:rPr lang="en-US" sz="3200" b="1" dirty="0">
                <a:latin typeface="Garamond" panose="02020404030301010803" pitchFamily="18" charset="0"/>
              </a:rPr>
              <a:t>Describes what happened</a:t>
            </a:r>
          </a:p>
          <a:p>
            <a:pPr marL="914400" lvl="1" indent="-457200" algn="l">
              <a:buFont typeface="Arial" panose="020B0604020202020204" pitchFamily="34" charset="0"/>
              <a:buChar char="•"/>
            </a:pPr>
            <a:r>
              <a:rPr lang="en-US" sz="3200" dirty="0">
                <a:latin typeface="Garamond" panose="02020404030301010803" pitchFamily="18" charset="0"/>
              </a:rPr>
              <a:t>Describe the GLOBE protocols and NASA assets actually used</a:t>
            </a:r>
          </a:p>
          <a:p>
            <a:pPr marL="914400" lvl="1" indent="-457200" algn="l">
              <a:buFont typeface="Arial" panose="020B0604020202020204" pitchFamily="34" charset="0"/>
              <a:buChar char="•"/>
            </a:pPr>
            <a:r>
              <a:rPr lang="en-US" sz="3200" dirty="0">
                <a:latin typeface="Garamond" panose="02020404030301010803" pitchFamily="18" charset="0"/>
              </a:rPr>
              <a:t>Describes data collection activities including discussions of the specific locations at a site where data sampling occurred</a:t>
            </a:r>
          </a:p>
          <a:p>
            <a:pPr marL="914400" lvl="1" indent="-457200" algn="l">
              <a:buFont typeface="Arial" panose="020B0604020202020204" pitchFamily="34" charset="0"/>
              <a:buChar char="•"/>
            </a:pPr>
            <a:r>
              <a:rPr lang="en-US" sz="3200" dirty="0">
                <a:latin typeface="Garamond" panose="02020404030301010803" pitchFamily="18" charset="0"/>
              </a:rPr>
              <a:t>Describes the specifics about the data (e.g., the kinds of data, amounts of data)</a:t>
            </a:r>
          </a:p>
          <a:p>
            <a:pPr marL="914400" lvl="1" indent="-457200" algn="l">
              <a:buFont typeface="Arial" panose="020B0604020202020204" pitchFamily="34" charset="0"/>
              <a:buChar char="•"/>
            </a:pPr>
            <a:r>
              <a:rPr lang="en-US" sz="3200" dirty="0">
                <a:latin typeface="Garamond" panose="02020404030301010803" pitchFamily="18" charset="0"/>
              </a:rPr>
              <a:t>Describes the steps for data collection (e.g., frequency of sampling or measurement activities; the protocols used, the role of each team member in collecting data, etc.)</a:t>
            </a:r>
          </a:p>
          <a:p>
            <a:pPr algn="l"/>
            <a:endParaRPr lang="en-US" altLang="en-US" sz="700" dirty="0">
              <a:latin typeface="Times New Roman" pitchFamily="18" charset="0"/>
            </a:endParaRPr>
          </a:p>
        </p:txBody>
      </p:sp>
      <p:sp>
        <p:nvSpPr>
          <p:cNvPr id="2064" name="Text Box 38"/>
          <p:cNvSpPr txBox="1">
            <a:spLocks noChangeArrowheads="1"/>
          </p:cNvSpPr>
          <p:nvPr/>
        </p:nvSpPr>
        <p:spPr bwMode="auto">
          <a:xfrm>
            <a:off x="37831044" y="32412958"/>
            <a:ext cx="11770323" cy="277790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8802" tIns="34401" rIns="68802" bIns="34401">
            <a:spAutoFit/>
          </a:bodyPr>
          <a:lstStyle>
            <a:lvl1pPr marL="385763" indent="-385763" defTabSz="688975" eaLnBrk="0" hangingPunct="0">
              <a:defRPr sz="9600">
                <a:solidFill>
                  <a:schemeClr val="tx1"/>
                </a:solidFill>
                <a:latin typeface="Arial" charset="0"/>
              </a:defRPr>
            </a:lvl1pPr>
            <a:lvl2pPr marL="728663" indent="-384175" defTabSz="688975" eaLnBrk="0" hangingPunct="0">
              <a:defRPr sz="9600">
                <a:solidFill>
                  <a:schemeClr val="tx1"/>
                </a:solidFill>
                <a:latin typeface="Arial" charset="0"/>
              </a:defRPr>
            </a:lvl2pPr>
            <a:lvl3pPr marL="1073150" indent="-384175" defTabSz="688975" eaLnBrk="0" hangingPunct="0">
              <a:defRPr sz="9600">
                <a:solidFill>
                  <a:schemeClr val="tx1"/>
                </a:solidFill>
                <a:latin typeface="Arial" charset="0"/>
              </a:defRPr>
            </a:lvl3pPr>
            <a:lvl4pPr marL="1414463" indent="-385763" defTabSz="688975" eaLnBrk="0" hangingPunct="0">
              <a:defRPr sz="9600">
                <a:solidFill>
                  <a:schemeClr val="tx1"/>
                </a:solidFill>
                <a:latin typeface="Arial" charset="0"/>
              </a:defRPr>
            </a:lvl4pPr>
            <a:lvl5pPr marL="1762125" indent="-388938" defTabSz="688975" eaLnBrk="0" hangingPunct="0">
              <a:defRPr sz="9600">
                <a:solidFill>
                  <a:schemeClr val="tx1"/>
                </a:solidFill>
                <a:latin typeface="Arial" charset="0"/>
              </a:defRPr>
            </a:lvl5pPr>
            <a:lvl6pPr marL="2219325" indent="-388938" algn="ctr" defTabSz="688975" eaLnBrk="0" fontAlgn="base" hangingPunct="0">
              <a:spcBef>
                <a:spcPct val="0"/>
              </a:spcBef>
              <a:spcAft>
                <a:spcPct val="0"/>
              </a:spcAft>
              <a:defRPr sz="9600">
                <a:solidFill>
                  <a:schemeClr val="tx1"/>
                </a:solidFill>
                <a:latin typeface="Arial" charset="0"/>
              </a:defRPr>
            </a:lvl6pPr>
            <a:lvl7pPr marL="2676525" indent="-388938" algn="ctr" defTabSz="688975" eaLnBrk="0" fontAlgn="base" hangingPunct="0">
              <a:spcBef>
                <a:spcPct val="0"/>
              </a:spcBef>
              <a:spcAft>
                <a:spcPct val="0"/>
              </a:spcAft>
              <a:defRPr sz="9600">
                <a:solidFill>
                  <a:schemeClr val="tx1"/>
                </a:solidFill>
                <a:latin typeface="Arial" charset="0"/>
              </a:defRPr>
            </a:lvl7pPr>
            <a:lvl8pPr marL="3133725" indent="-388938" algn="ctr" defTabSz="688975" eaLnBrk="0" fontAlgn="base" hangingPunct="0">
              <a:spcBef>
                <a:spcPct val="0"/>
              </a:spcBef>
              <a:spcAft>
                <a:spcPct val="0"/>
              </a:spcAft>
              <a:defRPr sz="9600">
                <a:solidFill>
                  <a:schemeClr val="tx1"/>
                </a:solidFill>
                <a:latin typeface="Arial" charset="0"/>
              </a:defRPr>
            </a:lvl8pPr>
            <a:lvl9pPr marL="3590925" indent="-388938" algn="ctr" defTabSz="688975" eaLnBrk="0" fontAlgn="base" hangingPunct="0">
              <a:spcBef>
                <a:spcPct val="0"/>
              </a:spcBef>
              <a:spcAft>
                <a:spcPct val="0"/>
              </a:spcAft>
              <a:defRPr sz="9600">
                <a:solidFill>
                  <a:schemeClr val="tx1"/>
                </a:solidFill>
                <a:latin typeface="Arial" charset="0"/>
              </a:defRPr>
            </a:lvl9pPr>
          </a:lstStyle>
          <a:p>
            <a:pPr marL="344488" lvl="1" indent="0"/>
            <a:r>
              <a:rPr lang="en-US" sz="4800" b="1" dirty="0">
                <a:latin typeface="Garamond" panose="02020404030301010803" pitchFamily="18" charset="0"/>
                <a:cs typeface="Cambria"/>
              </a:rPr>
              <a:t>References</a:t>
            </a:r>
            <a:endParaRPr lang="en-US" sz="4800" dirty="0">
              <a:latin typeface="Garamond" panose="02020404030301010803" pitchFamily="18" charset="0"/>
            </a:endParaRPr>
          </a:p>
          <a:p>
            <a:pPr marL="915988" lvl="1" indent="-571500" algn="l">
              <a:buFont typeface="Arial" panose="020B0604020202020204" pitchFamily="34" charset="0"/>
              <a:buChar char="•"/>
            </a:pPr>
            <a:r>
              <a:rPr lang="en-US" sz="3200" dirty="0">
                <a:latin typeface="Garamond" panose="02020404030301010803" pitchFamily="18" charset="0"/>
              </a:rPr>
              <a:t>Cites prior literature correctly </a:t>
            </a:r>
            <a:br>
              <a:rPr lang="en-US" sz="3200" dirty="0">
                <a:latin typeface="Garamond" panose="02020404030301010803" pitchFamily="18" charset="0"/>
              </a:rPr>
            </a:br>
            <a:r>
              <a:rPr lang="en-US" sz="3200" dirty="0">
                <a:latin typeface="Garamond" panose="02020404030301010803" pitchFamily="18" charset="0"/>
              </a:rPr>
              <a:t>(</a:t>
            </a:r>
            <a:r>
              <a:rPr lang="en-US" sz="3200" i="1" dirty="0">
                <a:latin typeface="Garamond" panose="02020404030301010803" pitchFamily="18" charset="0"/>
              </a:rPr>
              <a:t>See</a:t>
            </a:r>
            <a:r>
              <a:rPr lang="en-US" sz="3200" dirty="0">
                <a:latin typeface="Garamond" panose="02020404030301010803" pitchFamily="18" charset="0"/>
              </a:rPr>
              <a:t> </a:t>
            </a:r>
            <a:r>
              <a:rPr lang="en-US" sz="3200" i="1" dirty="0" err="1">
                <a:latin typeface="Garamond" panose="02020404030301010803" pitchFamily="18" charset="0"/>
              </a:rPr>
              <a:t>owl.english.purdue.edu</a:t>
            </a:r>
            <a:r>
              <a:rPr lang="en-US" sz="3200" i="1" dirty="0">
                <a:latin typeface="Garamond" panose="02020404030301010803" pitchFamily="18" charset="0"/>
              </a:rPr>
              <a:t> for guidance and resources)</a:t>
            </a:r>
            <a:endParaRPr lang="en-US" sz="3200" dirty="0">
              <a:latin typeface="Garamond" panose="02020404030301010803" pitchFamily="18" charset="0"/>
            </a:endParaRPr>
          </a:p>
          <a:p>
            <a:pPr marL="915988" lvl="1" indent="-571500" algn="l">
              <a:buFont typeface="Arial" panose="020B0604020202020204" pitchFamily="34" charset="0"/>
              <a:buChar char="•"/>
            </a:pPr>
            <a:r>
              <a:rPr lang="en-US" sz="3200" dirty="0">
                <a:latin typeface="Garamond" panose="02020404030301010803" pitchFamily="18" charset="0"/>
              </a:rPr>
              <a:t>Lists GLOBE materials and NASA assets used </a:t>
            </a:r>
          </a:p>
          <a:p>
            <a:pPr marL="915988" lvl="1" indent="-571500" algn="l">
              <a:buFont typeface="Arial" panose="020B0604020202020204" pitchFamily="34" charset="0"/>
              <a:buChar char="•"/>
            </a:pPr>
            <a:r>
              <a:rPr lang="en-US" sz="3200" dirty="0">
                <a:latin typeface="Garamond" panose="02020404030301010803" pitchFamily="18" charset="0"/>
              </a:rPr>
              <a:t>Provides sources beyond those provided by GLOBE</a:t>
            </a:r>
          </a:p>
        </p:txBody>
      </p:sp>
      <p:sp>
        <p:nvSpPr>
          <p:cNvPr id="2065" name="Text Box 39"/>
          <p:cNvSpPr txBox="1">
            <a:spLocks noChangeArrowheads="1"/>
          </p:cNvSpPr>
          <p:nvPr/>
        </p:nvSpPr>
        <p:spPr bwMode="auto">
          <a:xfrm>
            <a:off x="25398198" y="8267606"/>
            <a:ext cx="11756133" cy="376279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8802" tIns="34401" rIns="68802" bIns="34401">
            <a:spAutoFit/>
          </a:bodyPr>
          <a:lstStyle>
            <a:lvl1pPr defTabSz="688975" eaLnBrk="0" hangingPunct="0">
              <a:defRPr sz="9600">
                <a:solidFill>
                  <a:schemeClr val="tx1"/>
                </a:solidFill>
                <a:latin typeface="Arial" charset="0"/>
              </a:defRPr>
            </a:lvl1pPr>
            <a:lvl2pPr marL="742950" indent="-285750" defTabSz="688975" eaLnBrk="0" hangingPunct="0">
              <a:defRPr sz="9600">
                <a:solidFill>
                  <a:schemeClr val="tx1"/>
                </a:solidFill>
                <a:latin typeface="Arial" charset="0"/>
              </a:defRPr>
            </a:lvl2pPr>
            <a:lvl3pPr marL="1143000" indent="-228600" defTabSz="688975" eaLnBrk="0" hangingPunct="0">
              <a:defRPr sz="9600">
                <a:solidFill>
                  <a:schemeClr val="tx1"/>
                </a:solidFill>
                <a:latin typeface="Arial" charset="0"/>
              </a:defRPr>
            </a:lvl3pPr>
            <a:lvl4pPr marL="1600200" indent="-228600" defTabSz="688975" eaLnBrk="0" hangingPunct="0">
              <a:defRPr sz="9600">
                <a:solidFill>
                  <a:schemeClr val="tx1"/>
                </a:solidFill>
                <a:latin typeface="Arial" charset="0"/>
              </a:defRPr>
            </a:lvl4pPr>
            <a:lvl5pPr marL="2057400" indent="-228600" defTabSz="688975" eaLnBrk="0" hangingPunct="0">
              <a:defRPr sz="9600">
                <a:solidFill>
                  <a:schemeClr val="tx1"/>
                </a:solidFill>
                <a:latin typeface="Arial" charset="0"/>
              </a:defRPr>
            </a:lvl5pPr>
            <a:lvl6pPr marL="2514600" indent="-228600" algn="ctr" defTabSz="688975" eaLnBrk="0" fontAlgn="base" hangingPunct="0">
              <a:spcBef>
                <a:spcPct val="0"/>
              </a:spcBef>
              <a:spcAft>
                <a:spcPct val="0"/>
              </a:spcAft>
              <a:defRPr sz="9600">
                <a:solidFill>
                  <a:schemeClr val="tx1"/>
                </a:solidFill>
                <a:latin typeface="Arial" charset="0"/>
              </a:defRPr>
            </a:lvl6pPr>
            <a:lvl7pPr marL="2971800" indent="-228600" algn="ctr" defTabSz="688975" eaLnBrk="0" fontAlgn="base" hangingPunct="0">
              <a:spcBef>
                <a:spcPct val="0"/>
              </a:spcBef>
              <a:spcAft>
                <a:spcPct val="0"/>
              </a:spcAft>
              <a:defRPr sz="9600">
                <a:solidFill>
                  <a:schemeClr val="tx1"/>
                </a:solidFill>
                <a:latin typeface="Arial" charset="0"/>
              </a:defRPr>
            </a:lvl7pPr>
            <a:lvl8pPr marL="3429000" indent="-228600" algn="ctr" defTabSz="688975" eaLnBrk="0" fontAlgn="base" hangingPunct="0">
              <a:spcBef>
                <a:spcPct val="0"/>
              </a:spcBef>
              <a:spcAft>
                <a:spcPct val="0"/>
              </a:spcAft>
              <a:defRPr sz="9600">
                <a:solidFill>
                  <a:schemeClr val="tx1"/>
                </a:solidFill>
                <a:latin typeface="Arial" charset="0"/>
              </a:defRPr>
            </a:lvl8pPr>
            <a:lvl9pPr marL="3886200" indent="-228600" algn="ctr" defTabSz="688975" eaLnBrk="0" fontAlgn="base" hangingPunct="0">
              <a:spcBef>
                <a:spcPct val="0"/>
              </a:spcBef>
              <a:spcAft>
                <a:spcPct val="0"/>
              </a:spcAft>
              <a:defRPr sz="9600">
                <a:solidFill>
                  <a:schemeClr val="tx1"/>
                </a:solidFill>
                <a:latin typeface="Arial" charset="0"/>
              </a:defRPr>
            </a:lvl9pPr>
          </a:lstStyle>
          <a:p>
            <a:pPr marL="457200" lvl="1" indent="0"/>
            <a:r>
              <a:rPr lang="en-US" altLang="en-US" sz="4800" b="1" dirty="0">
                <a:latin typeface="Garamond" panose="02020404030301010803" pitchFamily="18" charset="0"/>
                <a:cs typeface="Cambria"/>
              </a:rPr>
              <a:t>Analyzing Data</a:t>
            </a:r>
            <a:endParaRPr lang="en-US" sz="4800" dirty="0">
              <a:latin typeface="Garamond" panose="02020404030301010803" pitchFamily="18" charset="0"/>
            </a:endParaRPr>
          </a:p>
          <a:p>
            <a:pPr marL="914400" lvl="1" indent="-457200" algn="l">
              <a:buFont typeface="Arial" panose="020B0604020202020204" pitchFamily="34" charset="0"/>
              <a:buChar char="•"/>
            </a:pPr>
            <a:r>
              <a:rPr lang="en-US" sz="3200" dirty="0">
                <a:latin typeface="Garamond" panose="02020404030301010803" pitchFamily="18" charset="0"/>
              </a:rPr>
              <a:t>Addresses the research question(s)</a:t>
            </a:r>
          </a:p>
          <a:p>
            <a:pPr marL="914400" lvl="1" indent="-457200" algn="l">
              <a:buFont typeface="Arial" panose="020B0604020202020204" pitchFamily="34" charset="0"/>
              <a:buChar char="•"/>
            </a:pPr>
            <a:r>
              <a:rPr lang="en-US" sz="3200" dirty="0">
                <a:latin typeface="Garamond" panose="02020404030301010803" pitchFamily="18" charset="0"/>
              </a:rPr>
              <a:t>Describes the procedures for data analysis including the mathematical calculations used</a:t>
            </a:r>
          </a:p>
          <a:p>
            <a:pPr marL="914400" lvl="1" indent="-457200" algn="l">
              <a:buFont typeface="Arial" panose="020B0604020202020204" pitchFamily="34" charset="0"/>
              <a:buChar char="•"/>
            </a:pPr>
            <a:r>
              <a:rPr lang="en-US" sz="3200" dirty="0">
                <a:latin typeface="Garamond" panose="02020404030301010803" pitchFamily="18" charset="0"/>
              </a:rPr>
              <a:t>Includes a detailed analysis of the data</a:t>
            </a:r>
          </a:p>
          <a:p>
            <a:pPr marL="914400" lvl="1" indent="-457200" algn="l">
              <a:buFont typeface="Arial" panose="020B0604020202020204" pitchFamily="34" charset="0"/>
              <a:buChar char="•"/>
            </a:pPr>
            <a:r>
              <a:rPr lang="en-US" sz="3200" dirty="0">
                <a:latin typeface="Garamond" panose="02020404030301010803" pitchFamily="18" charset="0"/>
              </a:rPr>
              <a:t>Tables and graphics show patterns or trends in the data</a:t>
            </a:r>
          </a:p>
          <a:p>
            <a:pPr marL="914400" lvl="1" indent="-457200" algn="l">
              <a:buFont typeface="Arial" panose="020B0604020202020204" pitchFamily="34" charset="0"/>
              <a:buChar char="•"/>
            </a:pPr>
            <a:r>
              <a:rPr lang="en-US" sz="3200" dirty="0">
                <a:latin typeface="Garamond" panose="02020404030301010803" pitchFamily="18" charset="0"/>
              </a:rPr>
              <a:t>Print screen of GLOBE visualization page</a:t>
            </a:r>
          </a:p>
        </p:txBody>
      </p:sp>
      <p:sp>
        <p:nvSpPr>
          <p:cNvPr id="2068" name="Text Box 43"/>
          <p:cNvSpPr txBox="1">
            <a:spLocks noChangeArrowheads="1"/>
          </p:cNvSpPr>
          <p:nvPr/>
        </p:nvSpPr>
        <p:spPr bwMode="auto">
          <a:xfrm>
            <a:off x="25638125" y="7178675"/>
            <a:ext cx="11288713" cy="13349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2849" tIns="51425" rIns="102849" bIns="51425">
            <a:spAutoFit/>
          </a:bodyP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pPr eaLnBrk="1" hangingPunct="1">
              <a:spcBef>
                <a:spcPct val="50000"/>
              </a:spcBef>
            </a:pPr>
            <a:r>
              <a:rPr lang="en-US" altLang="en-US" sz="8000" b="1" dirty="0">
                <a:latin typeface="Helvetica" pitchFamily="2" charset="0"/>
                <a:cs typeface="Cambria"/>
              </a:rPr>
              <a:t>Results</a:t>
            </a:r>
            <a:endParaRPr lang="en-US" altLang="en-US" sz="8000" b="1" dirty="0">
              <a:latin typeface="Garamond" panose="02020404030301010803" pitchFamily="18" charset="0"/>
              <a:cs typeface="Cambria"/>
            </a:endParaRPr>
          </a:p>
        </p:txBody>
      </p:sp>
      <p:sp>
        <p:nvSpPr>
          <p:cNvPr id="2070" name="Text Box 19"/>
          <p:cNvSpPr txBox="1">
            <a:spLocks noChangeArrowheads="1"/>
          </p:cNvSpPr>
          <p:nvPr/>
        </p:nvSpPr>
        <p:spPr bwMode="auto">
          <a:xfrm>
            <a:off x="12861905" y="22816342"/>
            <a:ext cx="11800627" cy="11880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defTabSz="4389438" eaLnBrk="0" hangingPunct="0">
              <a:defRPr sz="9600">
                <a:solidFill>
                  <a:schemeClr val="tx1"/>
                </a:solidFill>
                <a:latin typeface="Arial" charset="0"/>
              </a:defRPr>
            </a:lvl1pPr>
            <a:lvl2pPr marL="742950" indent="-285750" defTabSz="4389438" eaLnBrk="0" hangingPunct="0">
              <a:defRPr sz="9600">
                <a:solidFill>
                  <a:schemeClr val="tx1"/>
                </a:solidFill>
                <a:latin typeface="Arial" charset="0"/>
              </a:defRPr>
            </a:lvl2pPr>
            <a:lvl3pPr marL="1143000" indent="-228600" defTabSz="4389438" eaLnBrk="0" hangingPunct="0">
              <a:defRPr sz="9600">
                <a:solidFill>
                  <a:schemeClr val="tx1"/>
                </a:solidFill>
                <a:latin typeface="Arial" charset="0"/>
              </a:defRPr>
            </a:lvl3pPr>
            <a:lvl4pPr marL="1600200" indent="-228600" defTabSz="4389438" eaLnBrk="0" hangingPunct="0">
              <a:defRPr sz="9600">
                <a:solidFill>
                  <a:schemeClr val="tx1"/>
                </a:solidFill>
                <a:latin typeface="Arial" charset="0"/>
              </a:defRPr>
            </a:lvl4pPr>
            <a:lvl5pPr marL="2057400" indent="-228600" defTabSz="4389438" eaLnBrk="0" hangingPunct="0">
              <a:defRPr sz="9600">
                <a:solidFill>
                  <a:schemeClr val="tx1"/>
                </a:solidFill>
                <a:latin typeface="Arial" charset="0"/>
              </a:defRPr>
            </a:lvl5pPr>
            <a:lvl6pPr marL="2514600" indent="-228600" algn="ctr" defTabSz="4389438" eaLnBrk="0" fontAlgn="base" hangingPunct="0">
              <a:spcBef>
                <a:spcPct val="0"/>
              </a:spcBef>
              <a:spcAft>
                <a:spcPct val="0"/>
              </a:spcAft>
              <a:defRPr sz="9600">
                <a:solidFill>
                  <a:schemeClr val="tx1"/>
                </a:solidFill>
                <a:latin typeface="Arial" charset="0"/>
              </a:defRPr>
            </a:lvl6pPr>
            <a:lvl7pPr marL="2971800" indent="-228600" algn="ctr" defTabSz="4389438" eaLnBrk="0" fontAlgn="base" hangingPunct="0">
              <a:spcBef>
                <a:spcPct val="0"/>
              </a:spcBef>
              <a:spcAft>
                <a:spcPct val="0"/>
              </a:spcAft>
              <a:defRPr sz="9600">
                <a:solidFill>
                  <a:schemeClr val="tx1"/>
                </a:solidFill>
                <a:latin typeface="Arial" charset="0"/>
              </a:defRPr>
            </a:lvl7pPr>
            <a:lvl8pPr marL="3429000" indent="-228600" algn="ctr" defTabSz="4389438" eaLnBrk="0" fontAlgn="base" hangingPunct="0">
              <a:spcBef>
                <a:spcPct val="0"/>
              </a:spcBef>
              <a:spcAft>
                <a:spcPct val="0"/>
              </a:spcAft>
              <a:defRPr sz="9600">
                <a:solidFill>
                  <a:schemeClr val="tx1"/>
                </a:solidFill>
                <a:latin typeface="Arial" charset="0"/>
              </a:defRPr>
            </a:lvl8pPr>
            <a:lvl9pPr marL="3886200" indent="-228600" algn="ctr" defTabSz="4389438" eaLnBrk="0" fontAlgn="base" hangingPunct="0">
              <a:spcBef>
                <a:spcPct val="0"/>
              </a:spcBef>
              <a:spcAft>
                <a:spcPct val="0"/>
              </a:spcAft>
              <a:defRPr sz="9600">
                <a:solidFill>
                  <a:schemeClr val="tx1"/>
                </a:solidFill>
                <a:latin typeface="Arial" charset="0"/>
              </a:defRPr>
            </a:lvl9pPr>
          </a:lstStyle>
          <a:p>
            <a:pPr algn="l">
              <a:spcBef>
                <a:spcPts val="0"/>
              </a:spcBef>
              <a:spcAft>
                <a:spcPts val="1200"/>
              </a:spcAft>
            </a:pPr>
            <a:r>
              <a:rPr lang="en-US" altLang="en-US" sz="4800" b="1" dirty="0">
                <a:latin typeface="Garamond" panose="02020404030301010803" pitchFamily="18" charset="0"/>
                <a:cs typeface="Cambria"/>
              </a:rPr>
              <a:t>GLOBE Badges</a:t>
            </a:r>
          </a:p>
          <a:p>
            <a:pPr algn="l">
              <a:spcBef>
                <a:spcPts val="0"/>
              </a:spcBef>
              <a:spcAft>
                <a:spcPts val="1200"/>
              </a:spcAft>
            </a:pPr>
            <a:r>
              <a:rPr lang="en-US" sz="2400" smtClean="0">
                <a:latin typeface="Garamond"/>
                <a:cs typeface="Garamond"/>
              </a:rPr>
              <a:t>Be </a:t>
            </a:r>
            <a:r>
              <a:rPr lang="en-US" sz="2400" dirty="0">
                <a:latin typeface="Garamond"/>
                <a:cs typeface="Garamond"/>
              </a:rPr>
              <a:t>a </a:t>
            </a:r>
            <a:r>
              <a:rPr lang="en-US" sz="2400" b="1" dirty="0" smtClean="0">
                <a:latin typeface="Garamond"/>
                <a:cs typeface="Garamond"/>
              </a:rPr>
              <a:t>Collaborator</a:t>
            </a:r>
            <a:endParaRPr lang="en-US" sz="2400" dirty="0">
              <a:latin typeface="Garamond"/>
              <a:cs typeface="Garamond"/>
            </a:endParaRPr>
          </a:p>
          <a:p>
            <a:pPr algn="l">
              <a:spcBef>
                <a:spcPts val="0"/>
              </a:spcBef>
              <a:spcAft>
                <a:spcPts val="1200"/>
              </a:spcAft>
            </a:pPr>
            <a:r>
              <a:rPr lang="en-US" sz="2400" dirty="0" smtClean="0">
                <a:latin typeface="Garamond"/>
                <a:cs typeface="Garamond"/>
              </a:rPr>
              <a:t>All </a:t>
            </a:r>
            <a:r>
              <a:rPr lang="en-US" sz="2400" dirty="0">
                <a:latin typeface="Garamond"/>
                <a:cs typeface="Garamond"/>
              </a:rPr>
              <a:t>team members are listed including students from the same school or schools from around the world, along with clearly defined roles, how these roles support one another, and descriptions of each student’s contribution. The descriptions clearly indicate the advantages of the collaboration. If the students collaborated with students from another school, describe how working with other schools improved the research.</a:t>
            </a:r>
          </a:p>
          <a:p>
            <a:pPr lvl="0" algn="l"/>
            <a:r>
              <a:rPr lang="en-US" sz="2400" dirty="0">
                <a:latin typeface="Garamond"/>
                <a:cs typeface="Garamond"/>
              </a:rPr>
              <a:t>Be a </a:t>
            </a:r>
            <a:r>
              <a:rPr lang="en-US" sz="2400" b="1" dirty="0">
                <a:latin typeface="Garamond"/>
                <a:cs typeface="Garamond"/>
              </a:rPr>
              <a:t>Data Scientist</a:t>
            </a:r>
            <a:endParaRPr lang="en-US" sz="2400" dirty="0">
              <a:latin typeface="Garamond"/>
              <a:cs typeface="Garamond"/>
            </a:endParaRPr>
          </a:p>
          <a:p>
            <a:pPr algn="l"/>
            <a:r>
              <a:rPr lang="en-US" sz="2400" dirty="0">
                <a:latin typeface="Garamond"/>
                <a:cs typeface="Garamond"/>
              </a:rPr>
              <a:t>The report includes in-depth analysis of students’ own data as well as other data sources. Students discuss limitations of these data, make inferences about past, present, or future events, or use data to answer questions or solve problems in the represented system. Consider data from other schools or data available from other databases. </a:t>
            </a:r>
          </a:p>
          <a:p>
            <a:pPr lvl="0" algn="l"/>
            <a:r>
              <a:rPr lang="en-US" sz="2400" dirty="0">
                <a:latin typeface="Garamond"/>
                <a:cs typeface="Garamond"/>
              </a:rPr>
              <a:t>Be an </a:t>
            </a:r>
            <a:r>
              <a:rPr lang="en-US" sz="2400" b="1" dirty="0">
                <a:latin typeface="Garamond"/>
                <a:cs typeface="Garamond"/>
              </a:rPr>
              <a:t>Engineer</a:t>
            </a:r>
            <a:endParaRPr lang="en-US" sz="2400" dirty="0">
              <a:latin typeface="Garamond"/>
              <a:cs typeface="Garamond"/>
            </a:endParaRPr>
          </a:p>
          <a:p>
            <a:pPr algn="l"/>
            <a:r>
              <a:rPr lang="en-US" sz="2400" dirty="0">
                <a:latin typeface="Garamond"/>
                <a:cs typeface="Garamond"/>
              </a:rPr>
              <a:t>The report uses student-generated sources of evidence to describe an engineering problem, looks at solutions through engineering, or optimizes a design to address a real-world problem, and describes the potential impact of the engineering principles on the environment.</a:t>
            </a:r>
          </a:p>
          <a:p>
            <a:pPr lvl="0" algn="l"/>
            <a:r>
              <a:rPr lang="en-US" sz="2400" b="1" dirty="0">
                <a:latin typeface="Garamond"/>
                <a:cs typeface="Garamond"/>
              </a:rPr>
              <a:t>Make an Impact</a:t>
            </a:r>
            <a:endParaRPr lang="en-US" sz="2400" dirty="0">
              <a:latin typeface="Garamond"/>
              <a:cs typeface="Garamond"/>
            </a:endParaRPr>
          </a:p>
          <a:p>
            <a:pPr algn="l"/>
            <a:r>
              <a:rPr lang="en-US" sz="2400" dirty="0">
                <a:latin typeface="Garamond"/>
                <a:cs typeface="Garamond"/>
              </a:rPr>
              <a:t>The report clearly describes how a local issue led to the research questions or makes connections between local and global impacts. The students need to clearly describe or show how the research contributed to a positive impact on their community through making recommendations or taking action based on findings. </a:t>
            </a:r>
          </a:p>
          <a:p>
            <a:pPr lvl="0" algn="l"/>
            <a:r>
              <a:rPr lang="en-US" sz="2400" dirty="0">
                <a:latin typeface="Garamond"/>
                <a:cs typeface="Garamond"/>
              </a:rPr>
              <a:t>Be a </a:t>
            </a:r>
            <a:r>
              <a:rPr lang="en-US" sz="2400" b="1" dirty="0">
                <a:latin typeface="Garamond"/>
                <a:cs typeface="Garamond"/>
              </a:rPr>
              <a:t>STEM Professional</a:t>
            </a:r>
            <a:endParaRPr lang="en-US" sz="2400" dirty="0">
              <a:latin typeface="Garamond"/>
              <a:cs typeface="Garamond"/>
            </a:endParaRPr>
          </a:p>
          <a:p>
            <a:pPr algn="l"/>
            <a:r>
              <a:rPr lang="en-US" sz="2400" dirty="0">
                <a:latin typeface="Garamond"/>
                <a:cs typeface="Garamond"/>
              </a:rPr>
              <a:t>The report clearly describes collaboration with a STEM professional that enhanced the research methods, contributed to improved precision, and supported more sophisticated analyses and interpretations of results. </a:t>
            </a:r>
          </a:p>
          <a:p>
            <a:pPr lvl="0" algn="l"/>
            <a:r>
              <a:rPr lang="en-US" sz="2400" dirty="0">
                <a:latin typeface="Garamond"/>
                <a:cs typeface="Garamond"/>
              </a:rPr>
              <a:t>Be a </a:t>
            </a:r>
            <a:r>
              <a:rPr lang="en-US" sz="2400" b="1" dirty="0">
                <a:latin typeface="Garamond"/>
                <a:cs typeface="Garamond"/>
              </a:rPr>
              <a:t>STEM Storyteller</a:t>
            </a:r>
            <a:endParaRPr lang="en-US" sz="2400" dirty="0">
              <a:latin typeface="Garamond"/>
              <a:cs typeface="Garamond"/>
            </a:endParaRPr>
          </a:p>
          <a:p>
            <a:pPr algn="l"/>
            <a:r>
              <a:rPr lang="en-US" sz="2400" dirty="0">
                <a:latin typeface="Garamond"/>
                <a:cs typeface="Garamond"/>
              </a:rPr>
              <a:t>The report describes or shows how the students shared the story of their research in a creative way. This could be via a dramatic interpretation, a blog, </a:t>
            </a:r>
            <a:r>
              <a:rPr lang="en-US" sz="2400" dirty="0" err="1">
                <a:latin typeface="Garamond"/>
                <a:cs typeface="Garamond"/>
              </a:rPr>
              <a:t>Instagram</a:t>
            </a:r>
            <a:r>
              <a:rPr lang="en-US" sz="2400" dirty="0">
                <a:latin typeface="Garamond"/>
                <a:cs typeface="Garamond"/>
              </a:rPr>
              <a:t> post, artistic rendering</a:t>
            </a:r>
            <a:r>
              <a:rPr lang="en-US" sz="3200" dirty="0">
                <a:latin typeface="Garamond"/>
                <a:cs typeface="Garamond"/>
              </a:rPr>
              <a:t>, or any other way to creatively share what the students learned</a:t>
            </a:r>
            <a:r>
              <a:rPr lang="en-US" sz="3200" dirty="0" smtClean="0">
                <a:latin typeface="Garamond"/>
                <a:cs typeface="Garamond"/>
              </a:rPr>
              <a:t>.</a:t>
            </a:r>
            <a:endParaRPr lang="en-US" sz="3200" dirty="0">
              <a:latin typeface="Garamond"/>
              <a:cs typeface="Garamond"/>
            </a:endParaRPr>
          </a:p>
        </p:txBody>
      </p:sp>
      <p:sp>
        <p:nvSpPr>
          <p:cNvPr id="29" name="AutoShape 4"/>
          <p:cNvSpPr>
            <a:spLocks noChangeArrowheads="1"/>
          </p:cNvSpPr>
          <p:nvPr/>
        </p:nvSpPr>
        <p:spPr bwMode="auto">
          <a:xfrm>
            <a:off x="683142" y="7284652"/>
            <a:ext cx="12102464" cy="5959572"/>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a:p>
        </p:txBody>
      </p:sp>
      <p:sp>
        <p:nvSpPr>
          <p:cNvPr id="2" name="TextBox 1"/>
          <p:cNvSpPr txBox="1"/>
          <p:nvPr/>
        </p:nvSpPr>
        <p:spPr>
          <a:xfrm>
            <a:off x="1185421" y="7284652"/>
            <a:ext cx="11176821" cy="1323439"/>
          </a:xfrm>
          <a:prstGeom prst="rect">
            <a:avLst/>
          </a:prstGeom>
          <a:noFill/>
        </p:spPr>
        <p:txBody>
          <a:bodyPr wrap="square" rtlCol="0">
            <a:spAutoFit/>
          </a:bodyPr>
          <a:lstStyle/>
          <a:p>
            <a:r>
              <a:rPr lang="en-US" sz="8000" b="1" dirty="0">
                <a:latin typeface="Helvetica" pitchFamily="2" charset="0"/>
                <a:cs typeface="Cambria"/>
              </a:rPr>
              <a:t>Abstract</a:t>
            </a:r>
          </a:p>
        </p:txBody>
      </p:sp>
      <p:sp>
        <p:nvSpPr>
          <p:cNvPr id="30" name="AutoShape 4"/>
          <p:cNvSpPr>
            <a:spLocks noChangeArrowheads="1"/>
          </p:cNvSpPr>
          <p:nvPr/>
        </p:nvSpPr>
        <p:spPr bwMode="auto">
          <a:xfrm>
            <a:off x="677383" y="13653393"/>
            <a:ext cx="12023551" cy="6644205"/>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dirty="0"/>
          </a:p>
        </p:txBody>
      </p:sp>
      <p:sp>
        <p:nvSpPr>
          <p:cNvPr id="31" name="TextBox 30"/>
          <p:cNvSpPr txBox="1"/>
          <p:nvPr/>
        </p:nvSpPr>
        <p:spPr>
          <a:xfrm>
            <a:off x="1253148" y="13763420"/>
            <a:ext cx="11176821" cy="1323439"/>
          </a:xfrm>
          <a:prstGeom prst="rect">
            <a:avLst/>
          </a:prstGeom>
          <a:noFill/>
        </p:spPr>
        <p:txBody>
          <a:bodyPr wrap="square" rtlCol="0">
            <a:spAutoFit/>
          </a:bodyPr>
          <a:lstStyle/>
          <a:p>
            <a:r>
              <a:rPr lang="en-US" sz="8000" b="1" dirty="0">
                <a:latin typeface="Helvetica" pitchFamily="2" charset="0"/>
                <a:cs typeface="Cambria"/>
              </a:rPr>
              <a:t>Research Question</a:t>
            </a:r>
            <a:endParaRPr lang="en-US" sz="8000" b="1" dirty="0">
              <a:latin typeface="Garamond" panose="02020404030301010803" pitchFamily="18" charset="0"/>
              <a:cs typeface="Cambria"/>
            </a:endParaRPr>
          </a:p>
        </p:txBody>
      </p:sp>
      <p:sp>
        <p:nvSpPr>
          <p:cNvPr id="32" name="AutoShape 4"/>
          <p:cNvSpPr>
            <a:spLocks noChangeArrowheads="1"/>
          </p:cNvSpPr>
          <p:nvPr/>
        </p:nvSpPr>
        <p:spPr bwMode="auto">
          <a:xfrm>
            <a:off x="496850" y="20724408"/>
            <a:ext cx="12102464" cy="14875280"/>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a:p>
        </p:txBody>
      </p:sp>
      <p:sp>
        <p:nvSpPr>
          <p:cNvPr id="33" name="Text Box 42"/>
          <p:cNvSpPr txBox="1">
            <a:spLocks noChangeArrowheads="1"/>
          </p:cNvSpPr>
          <p:nvPr/>
        </p:nvSpPr>
        <p:spPr bwMode="auto">
          <a:xfrm>
            <a:off x="947045" y="20820427"/>
            <a:ext cx="11288713" cy="13349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2849" tIns="51425" rIns="102849" bIns="51425">
            <a:spAutoFit/>
          </a:bodyP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pPr eaLnBrk="1" hangingPunct="1">
              <a:spcBef>
                <a:spcPct val="50000"/>
              </a:spcBef>
            </a:pPr>
            <a:r>
              <a:rPr lang="en-US" altLang="en-US" sz="8000" b="1" dirty="0">
                <a:latin typeface="Helvetica" pitchFamily="2" charset="0"/>
                <a:cs typeface="Cambria"/>
              </a:rPr>
              <a:t>Introduction</a:t>
            </a:r>
            <a:endParaRPr lang="en-US" altLang="en-US" sz="8000" b="1" dirty="0">
              <a:latin typeface="Garamond" panose="02020404030301010803" pitchFamily="18" charset="0"/>
              <a:cs typeface="Cambria"/>
            </a:endParaRPr>
          </a:p>
        </p:txBody>
      </p:sp>
      <p:sp>
        <p:nvSpPr>
          <p:cNvPr id="34" name="AutoShape 4"/>
          <p:cNvSpPr>
            <a:spLocks noChangeArrowheads="1"/>
          </p:cNvSpPr>
          <p:nvPr/>
        </p:nvSpPr>
        <p:spPr bwMode="auto">
          <a:xfrm>
            <a:off x="37498903" y="6911195"/>
            <a:ext cx="12102464" cy="15542405"/>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a:p>
        </p:txBody>
      </p:sp>
      <p:sp>
        <p:nvSpPr>
          <p:cNvPr id="35" name="TextBox 34"/>
          <p:cNvSpPr txBox="1"/>
          <p:nvPr/>
        </p:nvSpPr>
        <p:spPr>
          <a:xfrm>
            <a:off x="37876590" y="7281509"/>
            <a:ext cx="11176821" cy="1323439"/>
          </a:xfrm>
          <a:prstGeom prst="rect">
            <a:avLst/>
          </a:prstGeom>
          <a:noFill/>
        </p:spPr>
        <p:txBody>
          <a:bodyPr wrap="square" rtlCol="0">
            <a:spAutoFit/>
          </a:bodyPr>
          <a:lstStyle/>
          <a:p>
            <a:r>
              <a:rPr lang="en-US" sz="8000" b="1" dirty="0">
                <a:latin typeface="Helvetica" pitchFamily="2" charset="0"/>
                <a:cs typeface="Cambria"/>
              </a:rPr>
              <a:t>Discussion</a:t>
            </a:r>
          </a:p>
        </p:txBody>
      </p:sp>
      <p:sp>
        <p:nvSpPr>
          <p:cNvPr id="36" name="AutoShape 4"/>
          <p:cNvSpPr>
            <a:spLocks noChangeArrowheads="1"/>
          </p:cNvSpPr>
          <p:nvPr/>
        </p:nvSpPr>
        <p:spPr bwMode="auto">
          <a:xfrm>
            <a:off x="37679436" y="22865517"/>
            <a:ext cx="12102464" cy="7737620"/>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a:p>
        </p:txBody>
      </p:sp>
      <p:sp>
        <p:nvSpPr>
          <p:cNvPr id="2056" name="Text Box 11"/>
          <p:cNvSpPr txBox="1">
            <a:spLocks noChangeArrowheads="1"/>
          </p:cNvSpPr>
          <p:nvPr/>
        </p:nvSpPr>
        <p:spPr bwMode="auto">
          <a:xfrm>
            <a:off x="37876590" y="23040121"/>
            <a:ext cx="11724777" cy="13349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2849" tIns="51425" rIns="102849" bIns="51425">
            <a:spAutoFit/>
          </a:bodyP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pPr eaLnBrk="1" hangingPunct="1">
              <a:spcBef>
                <a:spcPct val="50000"/>
              </a:spcBef>
            </a:pPr>
            <a:r>
              <a:rPr lang="en-US" altLang="en-US" sz="8000" b="1" dirty="0">
                <a:latin typeface="Helvetica" pitchFamily="2" charset="0"/>
                <a:cs typeface="Cambria"/>
              </a:rPr>
              <a:t>Conclusions</a:t>
            </a:r>
          </a:p>
        </p:txBody>
      </p:sp>
      <p:sp>
        <p:nvSpPr>
          <p:cNvPr id="40" name="TextBox 39"/>
          <p:cNvSpPr txBox="1"/>
          <p:nvPr/>
        </p:nvSpPr>
        <p:spPr>
          <a:xfrm>
            <a:off x="37831044" y="24214365"/>
            <a:ext cx="11799248" cy="4770537"/>
          </a:xfrm>
          <a:prstGeom prst="rect">
            <a:avLst/>
          </a:prstGeom>
          <a:noFill/>
        </p:spPr>
        <p:txBody>
          <a:bodyPr wrap="square" rtlCol="0">
            <a:spAutoFit/>
          </a:bodyPr>
          <a:lstStyle/>
          <a:p>
            <a:pPr lvl="1"/>
            <a:r>
              <a:rPr lang="en-US" sz="4800" b="1" dirty="0">
                <a:latin typeface="Garamond" panose="02020404030301010803" pitchFamily="18" charset="0"/>
                <a:cs typeface="Cambria"/>
              </a:rPr>
              <a:t>Drawing Conclusions &amp; Next Steps</a:t>
            </a:r>
            <a:endParaRPr lang="en-US" sz="4800" dirty="0">
              <a:latin typeface="Garamond" panose="02020404030301010803" pitchFamily="18" charset="0"/>
            </a:endParaRPr>
          </a:p>
          <a:p>
            <a:pPr marL="1028700" lvl="1" indent="-571500" algn="l">
              <a:buFont typeface="Arial" panose="020B0604020202020204" pitchFamily="34" charset="0"/>
              <a:buChar char="•"/>
            </a:pPr>
            <a:r>
              <a:rPr lang="en-US" sz="3200" dirty="0">
                <a:latin typeface="Garamond" panose="02020404030301010803" pitchFamily="18" charset="0"/>
              </a:rPr>
              <a:t>Conclusions are supported by the results</a:t>
            </a:r>
          </a:p>
          <a:p>
            <a:pPr marL="1028700" lvl="1" indent="-571500" algn="l">
              <a:buFont typeface="Arial" panose="020B0604020202020204" pitchFamily="34" charset="0"/>
              <a:buChar char="•"/>
            </a:pPr>
            <a:r>
              <a:rPr lang="en-US" sz="3200" dirty="0">
                <a:latin typeface="Garamond" panose="02020404030301010803" pitchFamily="18" charset="0"/>
              </a:rPr>
              <a:t>Gives a thorough and insightful explanation as to how the conclusion was reached</a:t>
            </a:r>
          </a:p>
          <a:p>
            <a:pPr marL="1028700" lvl="1" indent="-571500" algn="l">
              <a:buFont typeface="Arial" panose="020B0604020202020204" pitchFamily="34" charset="0"/>
              <a:buChar char="•"/>
            </a:pPr>
            <a:r>
              <a:rPr lang="en-US" sz="3200" dirty="0">
                <a:latin typeface="Garamond" panose="02020404030301010803" pitchFamily="18" charset="0"/>
              </a:rPr>
              <a:t>Suggests improvements in the methods</a:t>
            </a:r>
          </a:p>
          <a:p>
            <a:pPr marL="1028700" lvl="1" indent="-571500" algn="l">
              <a:buFont typeface="Arial" panose="020B0604020202020204" pitchFamily="34" charset="0"/>
              <a:buChar char="•"/>
            </a:pPr>
            <a:r>
              <a:rPr lang="en-US" sz="3200" dirty="0">
                <a:latin typeface="Garamond" panose="02020404030301010803" pitchFamily="18" charset="0"/>
              </a:rPr>
              <a:t>Discusses implications for future research</a:t>
            </a:r>
          </a:p>
          <a:p>
            <a:pPr marL="1028700" lvl="1" indent="-571500" algn="l">
              <a:buFont typeface="Arial" panose="020B0604020202020204" pitchFamily="34" charset="0"/>
              <a:buChar char="•"/>
            </a:pPr>
            <a:r>
              <a:rPr lang="en-US" sz="3200" dirty="0">
                <a:latin typeface="Garamond" panose="02020404030301010803" pitchFamily="18" charset="0"/>
              </a:rPr>
              <a:t>Recommends follow-up research or actions to be taken </a:t>
            </a:r>
          </a:p>
          <a:p>
            <a:pPr marL="1028700" lvl="1" indent="-571500" algn="l">
              <a:buFont typeface="Arial" panose="020B0604020202020204" pitchFamily="34" charset="0"/>
              <a:buChar char="•"/>
            </a:pPr>
            <a:r>
              <a:rPr lang="en-US" sz="3200" dirty="0">
                <a:latin typeface="Garamond" panose="02020404030301010803" pitchFamily="18" charset="0"/>
              </a:rPr>
              <a:t>Discusses possible future protocols that could be used</a:t>
            </a:r>
          </a:p>
          <a:p>
            <a:pPr marL="1028700" lvl="1" indent="-571500" algn="l">
              <a:buFont typeface="Arial" panose="020B0604020202020204" pitchFamily="34" charset="0"/>
              <a:buChar char="•"/>
            </a:pPr>
            <a:r>
              <a:rPr lang="en-US" sz="3200" dirty="0">
                <a:latin typeface="Garamond" panose="02020404030301010803" pitchFamily="18" charset="0"/>
              </a:rPr>
              <a:t>Describes the impact of working with a project mentor</a:t>
            </a:r>
          </a:p>
        </p:txBody>
      </p:sp>
      <p:sp>
        <p:nvSpPr>
          <p:cNvPr id="41" name="TextBox 40"/>
          <p:cNvSpPr txBox="1"/>
          <p:nvPr/>
        </p:nvSpPr>
        <p:spPr>
          <a:xfrm>
            <a:off x="37498903" y="8405783"/>
            <a:ext cx="11905896" cy="4924425"/>
          </a:xfrm>
          <a:prstGeom prst="rect">
            <a:avLst/>
          </a:prstGeom>
          <a:noFill/>
        </p:spPr>
        <p:txBody>
          <a:bodyPr wrap="square" rtlCol="0">
            <a:spAutoFit/>
          </a:bodyPr>
          <a:lstStyle/>
          <a:p>
            <a:pPr lvl="1"/>
            <a:r>
              <a:rPr lang="en-US" sz="4800" b="1" dirty="0">
                <a:latin typeface="Garamond" panose="02020404030301010803" pitchFamily="18" charset="0"/>
                <a:cs typeface="Cambria"/>
              </a:rPr>
              <a:t>Interpreting Data</a:t>
            </a:r>
            <a:endParaRPr lang="en-US" sz="4800" dirty="0">
              <a:latin typeface="Garamond" panose="02020404030301010803" pitchFamily="18" charset="0"/>
            </a:endParaRPr>
          </a:p>
          <a:p>
            <a:pPr marL="1028700" lvl="1" indent="-571500" algn="l">
              <a:buFont typeface="Arial" panose="020B0604020202020204" pitchFamily="34" charset="0"/>
              <a:buChar char="•"/>
            </a:pPr>
            <a:r>
              <a:rPr lang="en-US" sz="3200" dirty="0">
                <a:latin typeface="Garamond" panose="02020404030301010803" pitchFamily="18" charset="0"/>
              </a:rPr>
              <a:t>Discusses the meaning of the results </a:t>
            </a:r>
          </a:p>
          <a:p>
            <a:pPr marL="1028700" lvl="1" indent="-571500" algn="l">
              <a:buFont typeface="Arial" panose="020B0604020202020204" pitchFamily="34" charset="0"/>
              <a:buChar char="•"/>
            </a:pPr>
            <a:r>
              <a:rPr lang="en-US" sz="3200" dirty="0">
                <a:latin typeface="Garamond" panose="02020404030301010803" pitchFamily="18" charset="0"/>
              </a:rPr>
              <a:t>Discusses </a:t>
            </a:r>
            <a:r>
              <a:rPr lang="en-US" sz="3200" i="1" dirty="0">
                <a:latin typeface="Garamond" panose="02020404030301010803" pitchFamily="18" charset="0"/>
              </a:rPr>
              <a:t>how and why </a:t>
            </a:r>
            <a:r>
              <a:rPr lang="en-US" sz="3200" dirty="0">
                <a:latin typeface="Garamond" panose="02020404030301010803" pitchFamily="18" charset="0"/>
              </a:rPr>
              <a:t>the results support the hypothesis or not</a:t>
            </a:r>
          </a:p>
          <a:p>
            <a:pPr marL="1028700" lvl="1" indent="-571500" algn="l">
              <a:buFont typeface="Arial" panose="020B0604020202020204" pitchFamily="34" charset="0"/>
              <a:buChar char="•"/>
            </a:pPr>
            <a:r>
              <a:rPr lang="en-US" sz="3200" dirty="0">
                <a:latin typeface="Garamond" panose="02020404030301010803" pitchFamily="18" charset="0"/>
              </a:rPr>
              <a:t>Provides a description explaining the importance, relevance, and impact of the analyses, with regard to the science</a:t>
            </a:r>
          </a:p>
          <a:p>
            <a:pPr marL="1028700" lvl="1" indent="-571500" algn="l">
              <a:buFont typeface="Arial" panose="020B0604020202020204" pitchFamily="34" charset="0"/>
              <a:buChar char="•"/>
            </a:pPr>
            <a:r>
              <a:rPr lang="en-US" sz="3200" dirty="0">
                <a:latin typeface="Garamond" panose="02020404030301010803" pitchFamily="18" charset="0"/>
              </a:rPr>
              <a:t>Presents a clear, complete and insightful discussion of the limitations of the methods and the data used</a:t>
            </a:r>
          </a:p>
          <a:p>
            <a:pPr marL="1028700" lvl="1" indent="-571500" algn="l">
              <a:buFont typeface="Arial" panose="020B0604020202020204" pitchFamily="34" charset="0"/>
              <a:buChar char="•"/>
            </a:pPr>
            <a:r>
              <a:rPr lang="en-US" sz="3200" dirty="0">
                <a:latin typeface="Garamond" panose="02020404030301010803" pitchFamily="18" charset="0"/>
              </a:rPr>
              <a:t>Compares results with similar studies</a:t>
            </a:r>
          </a:p>
          <a:p>
            <a:pPr marL="1028700" lvl="1" indent="-571500" algn="l">
              <a:buFont typeface="Arial" panose="020B0604020202020204" pitchFamily="34" charset="0"/>
              <a:buChar char="•"/>
            </a:pPr>
            <a:r>
              <a:rPr lang="en-US" sz="3200" dirty="0">
                <a:latin typeface="Garamond" panose="02020404030301010803" pitchFamily="18" charset="0"/>
              </a:rPr>
              <a:t>Suggests possible sources of error</a:t>
            </a:r>
          </a:p>
          <a:p>
            <a:endParaRPr lang="en-US" sz="1000" dirty="0">
              <a:latin typeface="Garamond" panose="02020404030301010803" pitchFamily="18" charset="0"/>
            </a:endParaRPr>
          </a:p>
        </p:txBody>
      </p:sp>
      <p:sp>
        <p:nvSpPr>
          <p:cNvPr id="42" name="TextBox 41"/>
          <p:cNvSpPr txBox="1"/>
          <p:nvPr/>
        </p:nvSpPr>
        <p:spPr>
          <a:xfrm>
            <a:off x="1238754" y="8566847"/>
            <a:ext cx="10991240" cy="3701013"/>
          </a:xfrm>
          <a:prstGeom prst="rect">
            <a:avLst/>
          </a:prstGeom>
          <a:noFill/>
        </p:spPr>
        <p:txBody>
          <a:bodyPr wrap="square" rtlCol="0">
            <a:spAutoFit/>
          </a:bodyPr>
          <a:lstStyle/>
          <a:p>
            <a:pPr marL="914400" lvl="1" indent="-457200" algn="l">
              <a:buFont typeface="Arial" panose="020B0604020202020204" pitchFamily="34" charset="0"/>
              <a:buChar char="•"/>
            </a:pPr>
            <a:r>
              <a:rPr lang="en-US" sz="3200" dirty="0">
                <a:latin typeface="Garamond" panose="02020404030301010803" pitchFamily="18" charset="0"/>
                <a:cs typeface="Arial" panose="020B0604020202020204" pitchFamily="34" charset="0"/>
              </a:rPr>
              <a:t>Concise (less than 200 words)</a:t>
            </a:r>
          </a:p>
          <a:p>
            <a:pPr marL="914400" lvl="1" indent="-457200" algn="l">
              <a:buFont typeface="Arial" panose="020B0604020202020204" pitchFamily="34" charset="0"/>
              <a:buChar char="•"/>
            </a:pPr>
            <a:r>
              <a:rPr lang="en-US" sz="3200" dirty="0">
                <a:latin typeface="Garamond" panose="02020404030301010803" pitchFamily="18" charset="0"/>
                <a:cs typeface="Arial" panose="020B0604020202020204" pitchFamily="34" charset="0"/>
              </a:rPr>
              <a:t>Research context and objectives described</a:t>
            </a:r>
          </a:p>
          <a:p>
            <a:pPr marL="914400" lvl="1" indent="-457200" algn="l">
              <a:buFont typeface="Arial" panose="020B0604020202020204" pitchFamily="34" charset="0"/>
              <a:buChar char="•"/>
            </a:pPr>
            <a:r>
              <a:rPr lang="en-US" sz="3200" dirty="0">
                <a:latin typeface="Garamond" panose="02020404030301010803" pitchFamily="18" charset="0"/>
                <a:cs typeface="Arial" panose="020B0604020202020204" pitchFamily="34" charset="0"/>
              </a:rPr>
              <a:t>Research question posed</a:t>
            </a:r>
          </a:p>
          <a:p>
            <a:pPr marL="914400" lvl="1" indent="-457200" algn="l">
              <a:buFont typeface="Arial" panose="020B0604020202020204" pitchFamily="34" charset="0"/>
              <a:buChar char="•"/>
            </a:pPr>
            <a:r>
              <a:rPr lang="en-US" sz="3200" dirty="0">
                <a:latin typeface="Garamond" panose="02020404030301010803" pitchFamily="18" charset="0"/>
                <a:cs typeface="Arial" panose="020B0604020202020204" pitchFamily="34" charset="0"/>
              </a:rPr>
              <a:t>Methods communicated</a:t>
            </a:r>
          </a:p>
          <a:p>
            <a:pPr marL="914400" lvl="1" indent="-457200" algn="l">
              <a:buFont typeface="Arial" panose="020B0604020202020204" pitchFamily="34" charset="0"/>
              <a:buChar char="•"/>
            </a:pPr>
            <a:r>
              <a:rPr lang="en-US" sz="3200" dirty="0">
                <a:latin typeface="Garamond" panose="02020404030301010803" pitchFamily="18" charset="0"/>
                <a:cs typeface="Arial" panose="020B0604020202020204" pitchFamily="34" charset="0"/>
              </a:rPr>
              <a:t>Results stated	</a:t>
            </a:r>
          </a:p>
          <a:p>
            <a:pPr marL="914400" lvl="1" indent="-457200" algn="l">
              <a:buFont typeface="Arial" panose="020B0604020202020204" pitchFamily="34" charset="0"/>
              <a:buChar char="•"/>
            </a:pPr>
            <a:r>
              <a:rPr lang="en-US" sz="3200" dirty="0">
                <a:latin typeface="Garamond" panose="02020404030301010803" pitchFamily="18" charset="0"/>
                <a:cs typeface="Arial" panose="020B0604020202020204" pitchFamily="34" charset="0"/>
              </a:rPr>
              <a:t>Conclusions drawn</a:t>
            </a:r>
          </a:p>
          <a:p>
            <a:pPr marL="914400" lvl="1" indent="-457200" algn="l">
              <a:buFont typeface="Arial" panose="020B0604020202020204" pitchFamily="34" charset="0"/>
              <a:buChar char="•"/>
            </a:pPr>
            <a:r>
              <a:rPr lang="en-US" sz="3200" dirty="0">
                <a:latin typeface="Garamond" panose="02020404030301010803" pitchFamily="18" charset="0"/>
                <a:cs typeface="Arial" panose="020B0604020202020204" pitchFamily="34" charset="0"/>
              </a:rPr>
              <a:t>Include 3 to 5 key words to emphasize the big ideas </a:t>
            </a:r>
            <a:r>
              <a:rPr lang="en-US" sz="1050" dirty="0">
                <a:latin typeface="Garamond" panose="02020404030301010803" pitchFamily="18" charset="0"/>
                <a:cs typeface="Arial" panose="020B0604020202020204" pitchFamily="34" charset="0"/>
              </a:rPr>
              <a:t/>
            </a:r>
            <a:br>
              <a:rPr lang="en-US" sz="1050" dirty="0">
                <a:latin typeface="Garamond" panose="02020404030301010803" pitchFamily="18" charset="0"/>
                <a:cs typeface="Arial" panose="020B0604020202020204" pitchFamily="34" charset="0"/>
              </a:rPr>
            </a:br>
            <a:endParaRPr lang="en-US" sz="1050" dirty="0">
              <a:latin typeface="Garamond" panose="02020404030301010803" pitchFamily="18" charset="0"/>
              <a:cs typeface="Arial" panose="020B0604020202020204" pitchFamily="34" charset="0"/>
            </a:endParaRPr>
          </a:p>
        </p:txBody>
      </p:sp>
      <p:sp>
        <p:nvSpPr>
          <p:cNvPr id="43" name="TextBox 42"/>
          <p:cNvSpPr txBox="1"/>
          <p:nvPr/>
        </p:nvSpPr>
        <p:spPr>
          <a:xfrm>
            <a:off x="787400" y="15086859"/>
            <a:ext cx="11901487" cy="5201424"/>
          </a:xfrm>
          <a:prstGeom prst="rect">
            <a:avLst/>
          </a:prstGeom>
          <a:noFill/>
        </p:spPr>
        <p:txBody>
          <a:bodyPr wrap="square" rtlCol="0">
            <a:spAutoFit/>
          </a:bodyPr>
          <a:lstStyle/>
          <a:p>
            <a:pPr lvl="1"/>
            <a:r>
              <a:rPr lang="en-US" sz="4800" b="1" dirty="0">
                <a:latin typeface="Garamond" panose="02020404030301010803" pitchFamily="18" charset="0"/>
                <a:cs typeface="Cambria"/>
              </a:rPr>
              <a:t>Asking Questions</a:t>
            </a:r>
            <a:endParaRPr lang="en-US" sz="4800" dirty="0">
              <a:latin typeface="Garamond" panose="02020404030301010803" pitchFamily="18" charset="0"/>
            </a:endParaRPr>
          </a:p>
          <a:p>
            <a:pPr marL="914400" lvl="1" indent="-457200" algn="l">
              <a:buFont typeface="Arial" panose="020B0604020202020204" pitchFamily="34" charset="0"/>
              <a:buChar char="•"/>
            </a:pPr>
            <a:r>
              <a:rPr lang="en-US" sz="3200" dirty="0">
                <a:latin typeface="Garamond" panose="02020404030301010803" pitchFamily="18" charset="0"/>
              </a:rPr>
              <a:t>Explains why this is an important question and of scientific interest</a:t>
            </a:r>
          </a:p>
          <a:p>
            <a:pPr marL="914400" lvl="1" indent="-457200" algn="l">
              <a:buFont typeface="Arial" panose="020B0604020202020204" pitchFamily="34" charset="0"/>
              <a:buChar char="•"/>
            </a:pPr>
            <a:r>
              <a:rPr lang="en-US" sz="3200" dirty="0">
                <a:latin typeface="Garamond" panose="02020404030301010803" pitchFamily="18" charset="0"/>
              </a:rPr>
              <a:t>Involves an aspect of Earth’s environment about a local or global issue</a:t>
            </a:r>
          </a:p>
          <a:p>
            <a:pPr marL="914400" lvl="1" indent="-457200" algn="l">
              <a:buFont typeface="Arial" panose="020B0604020202020204" pitchFamily="34" charset="0"/>
              <a:buChar char="•"/>
            </a:pPr>
            <a:r>
              <a:rPr lang="en-US" sz="3200" dirty="0">
                <a:latin typeface="Garamond" panose="02020404030301010803" pitchFamily="18" charset="0"/>
              </a:rPr>
              <a:t>Considers ideas that previous investigations did not address</a:t>
            </a:r>
          </a:p>
          <a:p>
            <a:pPr marL="914400" lvl="1" indent="-457200" algn="l">
              <a:buFont typeface="Arial" panose="020B0604020202020204" pitchFamily="34" charset="0"/>
              <a:buChar char="•"/>
            </a:pPr>
            <a:r>
              <a:rPr lang="en-US" sz="3200" dirty="0">
                <a:latin typeface="Garamond" panose="02020404030301010803" pitchFamily="18" charset="0"/>
              </a:rPr>
              <a:t>Reflects in-depth knowledge of the content area</a:t>
            </a:r>
          </a:p>
          <a:p>
            <a:pPr marL="914400" lvl="1" indent="-457200" algn="l">
              <a:buFont typeface="Arial" panose="020B0604020202020204" pitchFamily="34" charset="0"/>
              <a:buChar char="•"/>
            </a:pPr>
            <a:r>
              <a:rPr lang="en-US" sz="3200" dirty="0">
                <a:latin typeface="Garamond" panose="02020404030301010803" pitchFamily="18" charset="0"/>
              </a:rPr>
              <a:t>Question is clearly stated</a:t>
            </a:r>
          </a:p>
          <a:p>
            <a:pPr marL="914400" lvl="1" indent="-457200" algn="l">
              <a:buFont typeface="Arial" panose="020B0604020202020204" pitchFamily="34" charset="0"/>
              <a:buChar char="•"/>
            </a:pPr>
            <a:r>
              <a:rPr lang="en-US" sz="3200" dirty="0">
                <a:latin typeface="Garamond" panose="02020404030301010803" pitchFamily="18" charset="0"/>
              </a:rPr>
              <a:t>Are answerable through scientific research appropriate to the scope of the report (i.e., scientifically testable)</a:t>
            </a:r>
          </a:p>
          <a:p>
            <a:pPr algn="l"/>
            <a:endParaRPr lang="en-US" sz="2800" dirty="0">
              <a:latin typeface="Garamond" panose="02020404030301010803" pitchFamily="18" charset="0"/>
            </a:endParaRPr>
          </a:p>
        </p:txBody>
      </p:sp>
      <p:sp>
        <p:nvSpPr>
          <p:cNvPr id="45" name="TextBox 44"/>
          <p:cNvSpPr txBox="1"/>
          <p:nvPr/>
        </p:nvSpPr>
        <p:spPr>
          <a:xfrm>
            <a:off x="530791" y="22059260"/>
            <a:ext cx="11915650" cy="6247864"/>
          </a:xfrm>
          <a:prstGeom prst="rect">
            <a:avLst/>
          </a:prstGeom>
          <a:noFill/>
        </p:spPr>
        <p:txBody>
          <a:bodyPr wrap="square" rtlCol="0">
            <a:spAutoFit/>
          </a:bodyPr>
          <a:lstStyle/>
          <a:p>
            <a:pPr lvl="1"/>
            <a:r>
              <a:rPr lang="en-US" altLang="en-US" sz="4800" b="1" dirty="0">
                <a:latin typeface="Garamond" panose="02020404030301010803" pitchFamily="18" charset="0"/>
                <a:cs typeface="Cambria"/>
              </a:rPr>
              <a:t>Content Knowledge</a:t>
            </a:r>
            <a:endParaRPr lang="en-US" sz="4800" dirty="0">
              <a:latin typeface="Garamond" panose="02020404030301010803" pitchFamily="18" charset="0"/>
            </a:endParaRPr>
          </a:p>
          <a:p>
            <a:pPr marL="1028700" lvl="1" indent="-571500" algn="l">
              <a:buFont typeface="Arial" panose="020B0604020202020204" pitchFamily="34" charset="0"/>
              <a:buChar char="•"/>
            </a:pPr>
            <a:r>
              <a:rPr lang="en-US" sz="3200" dirty="0">
                <a:latin typeface="Garamond" panose="02020404030301010803" pitchFamily="18" charset="0"/>
              </a:rPr>
              <a:t>Brief (300 to 500 words)</a:t>
            </a:r>
          </a:p>
          <a:p>
            <a:pPr marL="1028700" lvl="1" indent="-571500" algn="l">
              <a:buFont typeface="Arial" panose="020B0604020202020204" pitchFamily="34" charset="0"/>
              <a:buChar char="•"/>
            </a:pPr>
            <a:r>
              <a:rPr lang="en-US" sz="3200" dirty="0">
                <a:latin typeface="Garamond" panose="02020404030301010803" pitchFamily="18" charset="0"/>
              </a:rPr>
              <a:t>Describes the environmental or societal problem the research question addresses</a:t>
            </a:r>
          </a:p>
          <a:p>
            <a:pPr marL="1028700" lvl="1" indent="-571500" algn="l">
              <a:buFont typeface="Arial" panose="020B0604020202020204" pitchFamily="34" charset="0"/>
              <a:buChar char="•"/>
            </a:pPr>
            <a:r>
              <a:rPr lang="en-US" sz="3200" dirty="0">
                <a:latin typeface="Garamond" panose="02020404030301010803" pitchFamily="18" charset="0"/>
              </a:rPr>
              <a:t>States the importance or significance of the research; establishes relevance to a community</a:t>
            </a:r>
          </a:p>
          <a:p>
            <a:pPr marL="1028700" lvl="1" indent="-571500" algn="l">
              <a:buFont typeface="Arial" panose="020B0604020202020204" pitchFamily="34" charset="0"/>
              <a:buChar char="•"/>
            </a:pPr>
            <a:r>
              <a:rPr lang="en-US" sz="3200" dirty="0">
                <a:latin typeface="Garamond" panose="02020404030301010803" pitchFamily="18" charset="0"/>
              </a:rPr>
              <a:t>Accurately uses science content and demonstrates understanding of basic scientific concepts and fundamental principles covered in the GLOBE protocols. </a:t>
            </a:r>
          </a:p>
          <a:p>
            <a:pPr marL="1028700" lvl="1" indent="-571500" algn="l">
              <a:buFont typeface="Arial" panose="020B0604020202020204" pitchFamily="34" charset="0"/>
              <a:buChar char="•"/>
            </a:pPr>
            <a:r>
              <a:rPr lang="en-US" sz="3200" dirty="0">
                <a:latin typeface="Garamond" panose="02020404030301010803" pitchFamily="18" charset="0"/>
              </a:rPr>
              <a:t>A 1-2 paragraph research review demonstrating what you know already about this topic; includes 3 to 5 citations in text, including at least one primary source in a “peer-reviewed” journal. </a:t>
            </a:r>
          </a:p>
        </p:txBody>
      </p:sp>
      <p:pic>
        <p:nvPicPr>
          <p:cNvPr id="5" name="Picture 4"/>
          <p:cNvPicPr>
            <a:picLocks noChangeAspect="1"/>
          </p:cNvPicPr>
          <p:nvPr/>
        </p:nvPicPr>
        <p:blipFill>
          <a:blip r:embed="rId3"/>
          <a:stretch>
            <a:fillRect/>
          </a:stretch>
        </p:blipFill>
        <p:spPr>
          <a:xfrm>
            <a:off x="39932591" y="3327000"/>
            <a:ext cx="8991169" cy="2387620"/>
          </a:xfrm>
          <a:prstGeom prst="rect">
            <a:avLst/>
          </a:prstGeom>
          <a:ln>
            <a:solidFill>
              <a:srgbClr val="0046D2"/>
            </a:solidFill>
          </a:ln>
        </p:spPr>
      </p:pic>
      <p:pic>
        <p:nvPicPr>
          <p:cNvPr id="6" name="Picture 5" descr="Untitled.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40765" y="28653248"/>
            <a:ext cx="3677585" cy="4905959"/>
          </a:xfrm>
          <a:prstGeom prst="rect">
            <a:avLst/>
          </a:prstGeom>
        </p:spPr>
      </p:pic>
      <p:pic>
        <p:nvPicPr>
          <p:cNvPr id="53" name="Picture 29" descr="Nikon ESA 3 4-24-10 27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93339" y="29621974"/>
            <a:ext cx="5080492" cy="3809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p:nvSpPr>
        <p:spPr bwMode="auto">
          <a:xfrm>
            <a:off x="14871586" y="20565426"/>
            <a:ext cx="7853934" cy="2007382"/>
          </a:xfrm>
          <a:prstGeom prst="rect">
            <a:avLst/>
          </a:prstGeom>
          <a:solidFill>
            <a:srgbClr val="00B0F0"/>
          </a:solidFill>
          <a:ln>
            <a:solidFill>
              <a:srgbClr val="92D050"/>
            </a:solidFill>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3">
            <a:schemeClr val="lt1"/>
          </a:lnRef>
          <a:fillRef idx="1">
            <a:schemeClr val="accent1"/>
          </a:fillRef>
          <a:effectRef idx="1">
            <a:schemeClr val="accent1"/>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4938713" rtl="0" eaLnBrk="1" fontAlgn="base" latinLnBrk="0" hangingPunct="1">
              <a:lnSpc>
                <a:spcPct val="100000"/>
              </a:lnSpc>
              <a:spcBef>
                <a:spcPct val="0"/>
              </a:spcBef>
              <a:spcAft>
                <a:spcPct val="0"/>
              </a:spcAft>
              <a:buClrTx/>
              <a:buSzTx/>
              <a:buFontTx/>
              <a:buNone/>
              <a:tabLst/>
            </a:pPr>
            <a:r>
              <a:rPr lang="en-US" sz="5400" dirty="0">
                <a:solidFill>
                  <a:schemeClr val="tx1"/>
                </a:solidFill>
                <a:latin typeface="Helvetica" pitchFamily="2" charset="0"/>
              </a:rPr>
              <a:t>M</a:t>
            </a:r>
            <a:r>
              <a:rPr kumimoji="0" lang="en-US" sz="5400" b="0" u="none" strike="noStrike" cap="none" normalizeH="0" baseline="0" dirty="0">
                <a:ln>
                  <a:noFill/>
                </a:ln>
                <a:solidFill>
                  <a:schemeClr val="tx1"/>
                </a:solidFill>
                <a:effectLst/>
                <a:latin typeface="Helvetica" pitchFamily="2" charset="0"/>
              </a:rPr>
              <a:t>ap of Study Site(s)</a:t>
            </a:r>
          </a:p>
        </p:txBody>
      </p:sp>
      <p:sp>
        <p:nvSpPr>
          <p:cNvPr id="28" name="Text Box 19"/>
          <p:cNvSpPr txBox="1">
            <a:spLocks noChangeArrowheads="1"/>
          </p:cNvSpPr>
          <p:nvPr/>
        </p:nvSpPr>
        <p:spPr bwMode="auto">
          <a:xfrm>
            <a:off x="500635" y="33499847"/>
            <a:ext cx="12310010" cy="2031325"/>
          </a:xfrm>
          <a:prstGeom prst="rect">
            <a:avLst/>
          </a:prstGeom>
          <a:noFill/>
          <a:ln w="9525">
            <a:noFill/>
            <a:miter lim="800000"/>
            <a:headEnd/>
            <a:tailEnd/>
          </a:ln>
          <a:effectLst>
            <a:outerShdw blurRad="50800" dist="38100" dir="2700000" algn="tl" rotWithShape="0">
              <a:prstClr val="black">
                <a:alpha val="25000"/>
              </a:prstClr>
            </a:outerShdw>
          </a:effectLst>
        </p:spPr>
        <p:txBody>
          <a:bodyPr wrap="square">
            <a:spAutoFit/>
          </a:bodyPr>
          <a:lstStyle/>
          <a:p>
            <a:pPr defTabSz="4389438">
              <a:spcBef>
                <a:spcPct val="50000"/>
              </a:spcBef>
              <a:defRPr/>
            </a:pPr>
            <a:r>
              <a:rPr lang="en-US" sz="7200" b="1" i="1" dirty="0">
                <a:solidFill>
                  <a:srgbClr val="002164"/>
                </a:solidFill>
                <a:latin typeface="Garamond" panose="02020404030301010803" pitchFamily="18" charset="0"/>
                <a:cs typeface="Cambria"/>
              </a:rPr>
              <a:t>Field Photos</a:t>
            </a:r>
            <a:br>
              <a:rPr lang="en-US" sz="7200" b="1" i="1" dirty="0">
                <a:solidFill>
                  <a:srgbClr val="002164"/>
                </a:solidFill>
                <a:latin typeface="Garamond" panose="02020404030301010803" pitchFamily="18" charset="0"/>
                <a:cs typeface="Cambria"/>
              </a:rPr>
            </a:br>
            <a:r>
              <a:rPr lang="en-US" sz="5400" b="1" i="1" dirty="0">
                <a:solidFill>
                  <a:srgbClr val="002164"/>
                </a:solidFill>
                <a:latin typeface="Garamond" panose="02020404030301010803" pitchFamily="18" charset="0"/>
                <a:cs typeface="Cambria"/>
              </a:rPr>
              <a:t>(requires release forms)</a:t>
            </a:r>
          </a:p>
        </p:txBody>
      </p:sp>
      <p:sp>
        <p:nvSpPr>
          <p:cNvPr id="37" name="Text Box 25">
            <a:extLst>
              <a:ext uri="{FF2B5EF4-FFF2-40B4-BE49-F238E27FC236}">
                <a16:creationId xmlns:a16="http://schemas.microsoft.com/office/drawing/2014/main" xmlns="" id="{E34F42CC-8C8C-D544-A015-CEDBC8768286}"/>
              </a:ext>
            </a:extLst>
          </p:cNvPr>
          <p:cNvSpPr txBox="1">
            <a:spLocks noChangeArrowheads="1"/>
          </p:cNvSpPr>
          <p:nvPr/>
        </p:nvSpPr>
        <p:spPr bwMode="auto">
          <a:xfrm>
            <a:off x="26405722" y="24340674"/>
            <a:ext cx="9537700" cy="842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2849" tIns="51425" rIns="102849" bIns="51425">
            <a:spAutoFit/>
          </a:bodyP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pPr eaLnBrk="1" hangingPunct="1">
              <a:spcBef>
                <a:spcPct val="50000"/>
              </a:spcBef>
            </a:pPr>
            <a:r>
              <a:rPr lang="en-US" altLang="en-US" sz="4800" b="1" i="1" dirty="0">
                <a:latin typeface="Garamond" panose="02020404030301010803" pitchFamily="18" charset="0"/>
                <a:cs typeface="Cambria"/>
              </a:rPr>
              <a:t>Figure #2</a:t>
            </a:r>
          </a:p>
        </p:txBody>
      </p:sp>
      <p:pic>
        <p:nvPicPr>
          <p:cNvPr id="3" name="Picture 2">
            <a:extLst>
              <a:ext uri="{FF2B5EF4-FFF2-40B4-BE49-F238E27FC236}">
                <a16:creationId xmlns:a16="http://schemas.microsoft.com/office/drawing/2014/main" xmlns="" id="{3089C3F5-7C1A-9845-A94E-95101CE77BC9}"/>
              </a:ext>
            </a:extLst>
          </p:cNvPr>
          <p:cNvPicPr>
            <a:picLocks noChangeAspect="1"/>
          </p:cNvPicPr>
          <p:nvPr/>
        </p:nvPicPr>
        <p:blipFill>
          <a:blip r:embed="rId6"/>
          <a:stretch>
            <a:fillRect/>
          </a:stretch>
        </p:blipFill>
        <p:spPr>
          <a:xfrm>
            <a:off x="27279089" y="26090069"/>
            <a:ext cx="7790966" cy="7063809"/>
          </a:xfrm>
          <a:prstGeom prst="rect">
            <a:avLst/>
          </a:prstGeom>
        </p:spPr>
      </p:pic>
    </p:spTree>
  </p:cSld>
  <p:clrMapOvr>
    <a:masterClrMapping/>
  </p:clrMapOvr>
</p:sld>
</file>

<file path=ppt/theme/theme1.xml><?xml version="1.0" encoding="utf-8"?>
<a:theme xmlns:a="http://schemas.openxmlformats.org/drawingml/2006/main" name="Default Design">
  <a:themeElements>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4938713" rtl="0" eaLnBrk="1" fontAlgn="base" latinLnBrk="0" hangingPunct="1">
          <a:lnSpc>
            <a:spcPct val="100000"/>
          </a:lnSpc>
          <a:spcBef>
            <a:spcPct val="0"/>
          </a:spcBef>
          <a:spcAft>
            <a:spcPct val="0"/>
          </a:spcAft>
          <a:buClrTx/>
          <a:buSzTx/>
          <a:buFontTx/>
          <a:buNone/>
          <a:tabLst/>
          <a:defRPr kumimoji="0" lang="en-US" altLang="en-US" sz="9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4938713" rtl="0" eaLnBrk="1" fontAlgn="base" latinLnBrk="0" hangingPunct="1">
          <a:lnSpc>
            <a:spcPct val="100000"/>
          </a:lnSpc>
          <a:spcBef>
            <a:spcPct val="0"/>
          </a:spcBef>
          <a:spcAft>
            <a:spcPct val="0"/>
          </a:spcAft>
          <a:buClrTx/>
          <a:buSzTx/>
          <a:buFontTx/>
          <a:buNone/>
          <a:tabLst/>
          <a:defRPr kumimoji="0" lang="en-US" altLang="en-US" sz="9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6984</TotalTime>
  <Words>592</Words>
  <Application>Microsoft Macintosh PowerPoint</Application>
  <PresentationFormat>Custom</PresentationFormat>
  <Paragraphs>87</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Company>MegaPrint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140x100 cm horizontal poster</dc:title>
  <dc:creator>Ethan Shulda;www.postersession.com</dc:creator>
  <cp:keywords>www.postersession.com</cp:keywords>
  <dc:description>©MegaPrint Inc. 2009-2015</dc:description>
  <cp:lastModifiedBy>Tracy Ostrom</cp:lastModifiedBy>
  <cp:revision>87</cp:revision>
  <dcterms:created xsi:type="dcterms:W3CDTF">2008-12-04T00:20:37Z</dcterms:created>
  <dcterms:modified xsi:type="dcterms:W3CDTF">2018-12-01T22:57:33Z</dcterms:modified>
</cp:coreProperties>
</file>