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9"/>
  </p:notesMasterIdLst>
  <p:sldIdLst>
    <p:sldId id="256" r:id="rId2"/>
    <p:sldId id="260" r:id="rId3"/>
    <p:sldId id="276" r:id="rId4"/>
    <p:sldId id="261" r:id="rId5"/>
    <p:sldId id="277" r:id="rId6"/>
    <p:sldId id="257" r:id="rId7"/>
    <p:sldId id="262" r:id="rId8"/>
    <p:sldId id="280" r:id="rId9"/>
    <p:sldId id="259" r:id="rId10"/>
    <p:sldId id="278" r:id="rId11"/>
    <p:sldId id="281" r:id="rId12"/>
    <p:sldId id="282" r:id="rId13"/>
    <p:sldId id="283" r:id="rId14"/>
    <p:sldId id="263" r:id="rId15"/>
    <p:sldId id="284" r:id="rId16"/>
    <p:sldId id="274" r:id="rId17"/>
    <p:sldId id="275"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35028F-6DEA-481F-8712-6C790ACE9227}">
  <a:tblStyle styleId="{BB35028F-6DEA-481F-8712-6C790ACE92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6"/>
    <p:restoredTop sz="94755"/>
  </p:normalViewPr>
  <p:slideViewPr>
    <p:cSldViewPr snapToGrid="0" snapToObjects="1">
      <p:cViewPr varScale="1">
        <p:scale>
          <a:sx n="92" d="100"/>
          <a:sy n="92"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c507097a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c507097a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Note to Teacher: This is to familiarize students with the NASA Earth System Data Explorer and to show them that, just like rulers not all Lat Long grids are marked out the same (this one only goes to 80</a:t>
            </a:r>
            <a:r>
              <a:rPr lang="en-US" baseline="30000"/>
              <a:t>o</a:t>
            </a:r>
            <a:r>
              <a:rPr lang="en-US"/>
              <a:t> Lat), but 1</a:t>
            </a:r>
            <a:r>
              <a:rPr lang="en-US" baseline="30000"/>
              <a:t>o</a:t>
            </a:r>
            <a:r>
              <a:rPr lang="en-US"/>
              <a:t> is always 1</a:t>
            </a:r>
            <a:r>
              <a:rPr lang="en-US" baseline="30000"/>
              <a:t>o </a:t>
            </a:r>
            <a:r>
              <a:rPr lang="en-US"/>
              <a:t>(like 1cm is always 1cm even if my ruler doesn’t mark every cm on it).</a:t>
            </a:r>
            <a:endParaRPr/>
          </a:p>
        </p:txBody>
      </p:sp>
    </p:spTree>
    <p:extLst>
      <p:ext uri="{BB962C8B-B14F-4D97-AF65-F5344CB8AC3E}">
        <p14:creationId xmlns:p14="http://schemas.microsoft.com/office/powerpoint/2010/main" val="416523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9dd9c76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d9dd9c76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c507097a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c507097a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 editable grid if you would like to add more numbers to the grid. All of the numbers are simple text boxes, so they can be copied and moved around to edit the grid.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c507097a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c507097a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 editable grid if you would like to add more numbers to the grid. All of the numbers are simple text boxes, so they can be copied and moved around to edit the grid.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d9dd9c76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8d9dd9c76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c507097a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8c507097a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c507097a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8c507097a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36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c507097a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8c507097a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85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c507097a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c507097a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to Teacher: This is to familiarize students with any map with latitude and longitude coordinates including those on the NASA Earth System Data Explorer (</a:t>
            </a:r>
            <a:r>
              <a:rPr lang="en-US" dirty="0" err="1"/>
              <a:t>MyNASAData</a:t>
            </a:r>
            <a:r>
              <a:rPr lang="en-US" dirty="0"/>
              <a:t>) and to show them that, just like rulers not all Lat Long grids are marked out the same (this one only goes to 80</a:t>
            </a:r>
            <a:r>
              <a:rPr lang="en-US" baseline="30000" dirty="0"/>
              <a:t>o</a:t>
            </a:r>
            <a:r>
              <a:rPr lang="en-US" dirty="0"/>
              <a:t> Lat), but 1</a:t>
            </a:r>
            <a:r>
              <a:rPr lang="en-US" baseline="30000" dirty="0"/>
              <a:t>o</a:t>
            </a:r>
            <a:r>
              <a:rPr lang="en-US" dirty="0"/>
              <a:t> is always 1</a:t>
            </a:r>
            <a:r>
              <a:rPr lang="en-US" baseline="30000" dirty="0"/>
              <a:t>o </a:t>
            </a:r>
            <a:r>
              <a:rPr lang="en-US" dirty="0"/>
              <a:t>(like 1cm is always 1cm even if my ruler doesn’t mark every cm on it).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ikiclipart.com/treasure-map-clipart_1714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btc.montana.edu/ceres/Worlds/Landform/potato.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btc.montana.edu/ceres/Worlds/Landform/planettrek.htm" TargetMode="External"/><Relationship Id="rId4" Type="http://schemas.openxmlformats.org/officeDocument/2006/relationships/hyperlink" Target="http://btc.montana.edu/ceres/Worlds/Landform/application.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kjohns12@bu.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cl.ucar.edu/Applications/mapgri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p:nvPr/>
        </p:nvSpPr>
        <p:spPr>
          <a:xfrm>
            <a:off x="1055370" y="333355"/>
            <a:ext cx="10081260"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200" dirty="0"/>
              <a:t>A Virtual Treasure Hunt to Find the Spot that X Marks!</a:t>
            </a:r>
            <a:endParaRPr sz="5200" b="0" i="0" u="none" strike="noStrike" cap="none" dirty="0">
              <a:solidFill>
                <a:schemeClr val="dk1"/>
              </a:solidFill>
              <a:latin typeface="Calibri"/>
              <a:ea typeface="Calibri"/>
              <a:cs typeface="Calibri"/>
              <a:sym typeface="Calibri"/>
            </a:endParaRPr>
          </a:p>
        </p:txBody>
      </p:sp>
      <p:sp>
        <p:nvSpPr>
          <p:cNvPr id="102" name="Google Shape;102;p17"/>
          <p:cNvSpPr/>
          <p:nvPr/>
        </p:nvSpPr>
        <p:spPr>
          <a:xfrm>
            <a:off x="3048000" y="2056318"/>
            <a:ext cx="6096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A latitude longitude treasure hunt</a:t>
            </a:r>
            <a:endParaRPr sz="2800" b="0" i="0" u="none" strike="noStrike" cap="none">
              <a:solidFill>
                <a:schemeClr val="dk1"/>
              </a:solidFill>
              <a:latin typeface="Calibri"/>
              <a:ea typeface="Calibri"/>
              <a:cs typeface="Calibri"/>
              <a:sym typeface="Calibri"/>
            </a:endParaRPr>
          </a:p>
        </p:txBody>
      </p:sp>
      <p:pic>
        <p:nvPicPr>
          <p:cNvPr id="103" name="Google Shape;103;p17"/>
          <p:cNvPicPr preferRelativeResize="0"/>
          <p:nvPr/>
        </p:nvPicPr>
        <p:blipFill rotWithShape="1">
          <a:blip r:embed="rId3">
            <a:alphaModFix/>
          </a:blip>
          <a:srcRect/>
          <a:stretch/>
        </p:blipFill>
        <p:spPr>
          <a:xfrm flipH="1">
            <a:off x="3963019" y="2952749"/>
            <a:ext cx="4265961" cy="3498088"/>
          </a:xfrm>
          <a:prstGeom prst="rect">
            <a:avLst/>
          </a:prstGeom>
          <a:noFill/>
          <a:ln>
            <a:noFill/>
          </a:ln>
        </p:spPr>
      </p:pic>
      <p:sp>
        <p:nvSpPr>
          <p:cNvPr id="104" name="Google Shape;104;p17"/>
          <p:cNvSpPr txBox="1"/>
          <p:nvPr/>
        </p:nvSpPr>
        <p:spPr>
          <a:xfrm>
            <a:off x="3206875" y="6344350"/>
            <a:ext cx="6871800" cy="5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image credit: wikiclipart.com - </a:t>
            </a:r>
            <a:r>
              <a:rPr lang="en-US" u="sng">
                <a:solidFill>
                  <a:schemeClr val="hlink"/>
                </a:solidFill>
                <a:hlinkClick r:id="rId4"/>
              </a:rPr>
              <a:t>https://wikiclipart.com/treasure-map-clipart_17146/</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3"/>
          <p:cNvSpPr/>
          <p:nvPr/>
        </p:nvSpPr>
        <p:spPr>
          <a:xfrm>
            <a:off x="341190" y="-10976"/>
            <a:ext cx="11559658" cy="9390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rPr>
              <a:t>What are the Coordinates of “</a:t>
            </a:r>
            <a:r>
              <a:rPr lang="en-US" sz="3200" b="1" dirty="0">
                <a:solidFill>
                  <a:srgbClr val="C00000"/>
                </a:solidFill>
              </a:rPr>
              <a:t>X</a:t>
            </a:r>
            <a:r>
              <a:rPr lang="en-US" sz="3200" b="1" dirty="0">
                <a:solidFill>
                  <a:schemeClr val="dk1"/>
                </a:solidFill>
              </a:rPr>
              <a:t>”</a:t>
            </a:r>
          </a:p>
          <a:p>
            <a:pPr lvl="0" algn="ctr"/>
            <a:r>
              <a:rPr lang="en-US" sz="3200" b="1" dirty="0">
                <a:solidFill>
                  <a:schemeClr val="dk1"/>
                </a:solidFill>
              </a:rPr>
              <a:t>“</a:t>
            </a:r>
            <a:r>
              <a:rPr lang="en-US" sz="3200" b="1" dirty="0">
                <a:solidFill>
                  <a:srgbClr val="C00000"/>
                </a:solidFill>
              </a:rPr>
              <a:t>X</a:t>
            </a:r>
            <a:r>
              <a:rPr lang="en-US" sz="3200" b="1" dirty="0">
                <a:solidFill>
                  <a:schemeClr val="dk1"/>
                </a:solidFill>
              </a:rPr>
              <a:t>” is located in what hemispheres?</a:t>
            </a:r>
          </a:p>
        </p:txBody>
      </p:sp>
      <p:pic>
        <p:nvPicPr>
          <p:cNvPr id="4" name="Picture 3">
            <a:extLst>
              <a:ext uri="{FF2B5EF4-FFF2-40B4-BE49-F238E27FC236}">
                <a16:creationId xmlns:a16="http://schemas.microsoft.com/office/drawing/2014/main" id="{79C8B6A2-5561-C441-921D-3B533E8F341C}"/>
              </a:ext>
            </a:extLst>
          </p:cNvPr>
          <p:cNvPicPr>
            <a:picLocks noChangeAspect="1"/>
          </p:cNvPicPr>
          <p:nvPr/>
        </p:nvPicPr>
        <p:blipFill>
          <a:blip r:embed="rId3"/>
          <a:stretch>
            <a:fillRect/>
          </a:stretch>
        </p:blipFill>
        <p:spPr>
          <a:xfrm>
            <a:off x="1796194" y="1077861"/>
            <a:ext cx="8535159" cy="5780139"/>
          </a:xfrm>
          <a:prstGeom prst="rect">
            <a:avLst/>
          </a:prstGeom>
          <a:solidFill>
            <a:schemeClr val="bg1"/>
          </a:solidFill>
        </p:spPr>
      </p:pic>
      <p:sp>
        <p:nvSpPr>
          <p:cNvPr id="2" name="Rectangle 1">
            <a:extLst>
              <a:ext uri="{FF2B5EF4-FFF2-40B4-BE49-F238E27FC236}">
                <a16:creationId xmlns:a16="http://schemas.microsoft.com/office/drawing/2014/main" id="{F6228698-B70D-D748-8FA2-CBBE57B96E78}"/>
              </a:ext>
            </a:extLst>
          </p:cNvPr>
          <p:cNvSpPr/>
          <p:nvPr/>
        </p:nvSpPr>
        <p:spPr>
          <a:xfrm>
            <a:off x="2930830" y="2978207"/>
            <a:ext cx="443598" cy="769441"/>
          </a:xfrm>
          <a:prstGeom prst="rect">
            <a:avLst/>
          </a:prstGeom>
        </p:spPr>
        <p:txBody>
          <a:bodyPr wrap="square">
            <a:spAutoFit/>
          </a:bodyPr>
          <a:lstStyle/>
          <a:p>
            <a:r>
              <a:rPr lang="en-US" sz="4400" b="1" dirty="0">
                <a:solidFill>
                  <a:srgbClr val="C00000"/>
                </a:solidFill>
              </a:rPr>
              <a:t>X</a:t>
            </a:r>
            <a:endParaRPr lang="en-US" sz="4400" dirty="0">
              <a:solidFill>
                <a:srgbClr val="C00000"/>
              </a:solidFill>
            </a:endParaRPr>
          </a:p>
        </p:txBody>
      </p:sp>
      <p:sp>
        <p:nvSpPr>
          <p:cNvPr id="5" name="TextBox 4">
            <a:extLst>
              <a:ext uri="{FF2B5EF4-FFF2-40B4-BE49-F238E27FC236}">
                <a16:creationId xmlns:a16="http://schemas.microsoft.com/office/drawing/2014/main" id="{1E21D841-9517-F44A-A5D0-8151D0F3F686}"/>
              </a:ext>
            </a:extLst>
          </p:cNvPr>
          <p:cNvSpPr txBox="1"/>
          <p:nvPr/>
        </p:nvSpPr>
        <p:spPr>
          <a:xfrm>
            <a:off x="2620370" y="4490113"/>
            <a:ext cx="6714699" cy="1015663"/>
          </a:xfrm>
          <a:prstGeom prst="rect">
            <a:avLst/>
          </a:prstGeom>
          <a:solidFill>
            <a:schemeClr val="bg1"/>
          </a:solidFill>
        </p:spPr>
        <p:txBody>
          <a:bodyPr wrap="square" rtlCol="0">
            <a:spAutoFit/>
          </a:bodyPr>
          <a:lstStyle/>
          <a:p>
            <a:r>
              <a:rPr lang="en-US" sz="6000" b="1" dirty="0">
                <a:solidFill>
                  <a:srgbClr val="C00000"/>
                </a:solidFill>
              </a:rPr>
              <a:t>-125 W and 25 N</a:t>
            </a:r>
          </a:p>
        </p:txBody>
      </p:sp>
      <p:sp>
        <p:nvSpPr>
          <p:cNvPr id="6" name="TextBox 5">
            <a:extLst>
              <a:ext uri="{FF2B5EF4-FFF2-40B4-BE49-F238E27FC236}">
                <a16:creationId xmlns:a16="http://schemas.microsoft.com/office/drawing/2014/main" id="{9B9313DD-21BC-BC41-8BC3-C62B2739BA77}"/>
              </a:ext>
            </a:extLst>
          </p:cNvPr>
          <p:cNvSpPr txBox="1"/>
          <p:nvPr/>
        </p:nvSpPr>
        <p:spPr>
          <a:xfrm>
            <a:off x="4926840" y="1897039"/>
            <a:ext cx="3384644" cy="1754326"/>
          </a:xfrm>
          <a:prstGeom prst="rect">
            <a:avLst/>
          </a:prstGeom>
          <a:solidFill>
            <a:schemeClr val="bg1"/>
          </a:solidFill>
        </p:spPr>
        <p:txBody>
          <a:bodyPr wrap="square" rtlCol="0">
            <a:spAutoFit/>
          </a:bodyPr>
          <a:lstStyle/>
          <a:p>
            <a:r>
              <a:rPr lang="en-US" sz="3600" dirty="0">
                <a:solidFill>
                  <a:srgbClr val="C00000"/>
                </a:solidFill>
              </a:rPr>
              <a:t>Western (W) Hemisphere</a:t>
            </a:r>
          </a:p>
          <a:p>
            <a:endParaRPr lang="en-US" sz="3600" dirty="0">
              <a:solidFill>
                <a:srgbClr val="C00000"/>
              </a:solidFill>
            </a:endParaRPr>
          </a:p>
        </p:txBody>
      </p:sp>
      <p:sp>
        <p:nvSpPr>
          <p:cNvPr id="9" name="TextBox 8">
            <a:extLst>
              <a:ext uri="{FF2B5EF4-FFF2-40B4-BE49-F238E27FC236}">
                <a16:creationId xmlns:a16="http://schemas.microsoft.com/office/drawing/2014/main" id="{FEB279D3-3369-4B47-BD50-1344B0307C4D}"/>
              </a:ext>
            </a:extLst>
          </p:cNvPr>
          <p:cNvSpPr txBox="1"/>
          <p:nvPr/>
        </p:nvSpPr>
        <p:spPr>
          <a:xfrm>
            <a:off x="5597857" y="2593330"/>
            <a:ext cx="3384644" cy="1200329"/>
          </a:xfrm>
          <a:prstGeom prst="rect">
            <a:avLst/>
          </a:prstGeom>
          <a:solidFill>
            <a:schemeClr val="bg1"/>
          </a:solidFill>
        </p:spPr>
        <p:txBody>
          <a:bodyPr wrap="square" rtlCol="0">
            <a:spAutoFit/>
          </a:bodyPr>
          <a:lstStyle/>
          <a:p>
            <a:r>
              <a:rPr lang="en-US" sz="3600" dirty="0">
                <a:solidFill>
                  <a:srgbClr val="C00000"/>
                </a:solidFill>
              </a:rPr>
              <a:t>Northern (N) Hemisphere</a:t>
            </a:r>
          </a:p>
        </p:txBody>
      </p:sp>
      <p:cxnSp>
        <p:nvCxnSpPr>
          <p:cNvPr id="8" name="Straight Connector 7">
            <a:extLst>
              <a:ext uri="{FF2B5EF4-FFF2-40B4-BE49-F238E27FC236}">
                <a16:creationId xmlns:a16="http://schemas.microsoft.com/office/drawing/2014/main" id="{DA9C60CA-2586-BA48-9CF3-09CD870616F5}"/>
              </a:ext>
            </a:extLst>
          </p:cNvPr>
          <p:cNvCxnSpPr>
            <a:cxnSpLocks/>
          </p:cNvCxnSpPr>
          <p:nvPr/>
        </p:nvCxnSpPr>
        <p:spPr>
          <a:xfrm flipH="1">
            <a:off x="4367285" y="3046446"/>
            <a:ext cx="1473958" cy="0"/>
          </a:xfrm>
          <a:prstGeom prst="line">
            <a:avLst/>
          </a:prstGeom>
          <a:ln w="381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6640DE6E-1D00-7144-9D17-D92FF609B3D3}"/>
              </a:ext>
            </a:extLst>
          </p:cNvPr>
          <p:cNvCxnSpPr>
            <a:cxnSpLocks/>
          </p:cNvCxnSpPr>
          <p:nvPr/>
        </p:nvCxnSpPr>
        <p:spPr>
          <a:xfrm flipV="1">
            <a:off x="5293057" y="2487140"/>
            <a:ext cx="0" cy="1359506"/>
          </a:xfrm>
          <a:prstGeom prst="line">
            <a:avLst/>
          </a:prstGeom>
          <a:ln w="381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Picture 13">
            <a:extLst>
              <a:ext uri="{FF2B5EF4-FFF2-40B4-BE49-F238E27FC236}">
                <a16:creationId xmlns:a16="http://schemas.microsoft.com/office/drawing/2014/main" id="{FD936F0F-FAF5-B54B-846A-314F90BA1256}"/>
              </a:ext>
            </a:extLst>
          </p:cNvPr>
          <p:cNvPicPr>
            <a:picLocks noChangeAspect="1"/>
          </p:cNvPicPr>
          <p:nvPr/>
        </p:nvPicPr>
        <p:blipFill>
          <a:blip r:embed="rId4"/>
          <a:stretch>
            <a:fillRect/>
          </a:stretch>
        </p:blipFill>
        <p:spPr>
          <a:xfrm>
            <a:off x="10645253" y="431389"/>
            <a:ext cx="1443773" cy="1465649"/>
          </a:xfrm>
          <a:prstGeom prst="rect">
            <a:avLst/>
          </a:prstGeom>
        </p:spPr>
      </p:pic>
    </p:spTree>
    <p:extLst>
      <p:ext uri="{BB962C8B-B14F-4D97-AF65-F5344CB8AC3E}">
        <p14:creationId xmlns:p14="http://schemas.microsoft.com/office/powerpoint/2010/main" val="11136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3"/>
          <p:cNvSpPr/>
          <p:nvPr/>
        </p:nvSpPr>
        <p:spPr>
          <a:xfrm>
            <a:off x="341190" y="-10976"/>
            <a:ext cx="11559658" cy="9390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rPr>
              <a:t>ACTIVITY: Practice Coordinates of “</a:t>
            </a:r>
            <a:r>
              <a:rPr lang="en-US" sz="3200" b="1" dirty="0">
                <a:solidFill>
                  <a:schemeClr val="accent1">
                    <a:lumMod val="75000"/>
                  </a:schemeClr>
                </a:solidFill>
              </a:rPr>
              <a:t>X</a:t>
            </a:r>
            <a:r>
              <a:rPr lang="en-US" sz="3200" b="1" dirty="0">
                <a:solidFill>
                  <a:schemeClr val="dk1"/>
                </a:solidFill>
              </a:rPr>
              <a:t>”</a:t>
            </a:r>
          </a:p>
          <a:p>
            <a:pPr lvl="0" algn="ctr"/>
            <a:r>
              <a:rPr lang="en-US" sz="3200" b="1" dirty="0">
                <a:solidFill>
                  <a:schemeClr val="dk1"/>
                </a:solidFill>
              </a:rPr>
              <a:t>“</a:t>
            </a:r>
            <a:r>
              <a:rPr lang="en-US" sz="3200" b="1" dirty="0">
                <a:solidFill>
                  <a:schemeClr val="accent1">
                    <a:lumMod val="75000"/>
                  </a:schemeClr>
                </a:solidFill>
              </a:rPr>
              <a:t>X</a:t>
            </a:r>
            <a:r>
              <a:rPr lang="en-US" sz="3200" b="1" dirty="0">
                <a:solidFill>
                  <a:schemeClr val="dk1"/>
                </a:solidFill>
              </a:rPr>
              <a:t>” is located in what hemispheres?</a:t>
            </a:r>
          </a:p>
        </p:txBody>
      </p:sp>
      <p:pic>
        <p:nvPicPr>
          <p:cNvPr id="4" name="Picture 3">
            <a:extLst>
              <a:ext uri="{FF2B5EF4-FFF2-40B4-BE49-F238E27FC236}">
                <a16:creationId xmlns:a16="http://schemas.microsoft.com/office/drawing/2014/main" id="{79C8B6A2-5561-C441-921D-3B533E8F341C}"/>
              </a:ext>
            </a:extLst>
          </p:cNvPr>
          <p:cNvPicPr>
            <a:picLocks noChangeAspect="1"/>
          </p:cNvPicPr>
          <p:nvPr/>
        </p:nvPicPr>
        <p:blipFill>
          <a:blip r:embed="rId3"/>
          <a:stretch>
            <a:fillRect/>
          </a:stretch>
        </p:blipFill>
        <p:spPr>
          <a:xfrm>
            <a:off x="1796194" y="1077861"/>
            <a:ext cx="8535159" cy="5780139"/>
          </a:xfrm>
          <a:prstGeom prst="rect">
            <a:avLst/>
          </a:prstGeom>
          <a:solidFill>
            <a:schemeClr val="bg1"/>
          </a:solidFill>
        </p:spPr>
      </p:pic>
      <p:sp>
        <p:nvSpPr>
          <p:cNvPr id="3" name="Rectangle 2">
            <a:extLst>
              <a:ext uri="{FF2B5EF4-FFF2-40B4-BE49-F238E27FC236}">
                <a16:creationId xmlns:a16="http://schemas.microsoft.com/office/drawing/2014/main" id="{D1C90999-8133-774A-A379-B1124CD6B6BD}"/>
              </a:ext>
            </a:extLst>
          </p:cNvPr>
          <p:cNvSpPr/>
          <p:nvPr/>
        </p:nvSpPr>
        <p:spPr>
          <a:xfrm>
            <a:off x="5978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87411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F95A-A12B-7F46-8667-8303070C9893}"/>
              </a:ext>
            </a:extLst>
          </p:cNvPr>
          <p:cNvSpPr>
            <a:spLocks noGrp="1"/>
          </p:cNvSpPr>
          <p:nvPr>
            <p:ph type="title"/>
          </p:nvPr>
        </p:nvSpPr>
        <p:spPr/>
        <p:txBody>
          <a:bodyPr/>
          <a:lstStyle/>
          <a:p>
            <a:r>
              <a:rPr lang="en-US" b="1" dirty="0">
                <a:latin typeface="+mn-lt"/>
              </a:rPr>
              <a:t>GLOBE Site Setup Application</a:t>
            </a:r>
          </a:p>
        </p:txBody>
      </p:sp>
      <p:sp>
        <p:nvSpPr>
          <p:cNvPr id="3" name="Text Placeholder 2">
            <a:extLst>
              <a:ext uri="{FF2B5EF4-FFF2-40B4-BE49-F238E27FC236}">
                <a16:creationId xmlns:a16="http://schemas.microsoft.com/office/drawing/2014/main" id="{CF5560FB-3BAC-D54C-90C0-4264904DE1B0}"/>
              </a:ext>
            </a:extLst>
          </p:cNvPr>
          <p:cNvSpPr>
            <a:spLocks noGrp="1"/>
          </p:cNvSpPr>
          <p:nvPr>
            <p:ph type="body" idx="1"/>
          </p:nvPr>
        </p:nvSpPr>
        <p:spPr>
          <a:xfrm>
            <a:off x="200888" y="1825625"/>
            <a:ext cx="4218712" cy="4351338"/>
          </a:xfrm>
        </p:spPr>
        <p:txBody>
          <a:bodyPr/>
          <a:lstStyle/>
          <a:p>
            <a:r>
              <a:rPr lang="en-US" dirty="0">
                <a:latin typeface="+mn-lt"/>
              </a:rPr>
              <a:t>Name study site </a:t>
            </a:r>
          </a:p>
          <a:p>
            <a:r>
              <a:rPr lang="en-US" dirty="0">
                <a:latin typeface="+mn-lt"/>
              </a:rPr>
              <a:t>Zoom in on study site location</a:t>
            </a:r>
          </a:p>
          <a:p>
            <a:r>
              <a:rPr lang="en-US" dirty="0">
                <a:latin typeface="+mn-lt"/>
              </a:rPr>
              <a:t>Align red marker to (exact) location</a:t>
            </a:r>
          </a:p>
          <a:p>
            <a:r>
              <a:rPr lang="en-US" dirty="0">
                <a:latin typeface="+mn-lt"/>
              </a:rPr>
              <a:t>GLOBE uses degrees decimals</a:t>
            </a:r>
          </a:p>
          <a:p>
            <a:r>
              <a:rPr lang="en-US" dirty="0">
                <a:latin typeface="+mn-lt"/>
              </a:rPr>
              <a:t>Add elevation in meters (R)</a:t>
            </a:r>
          </a:p>
          <a:p>
            <a:r>
              <a:rPr lang="en-US" dirty="0">
                <a:latin typeface="+mn-lt"/>
              </a:rPr>
              <a:t>Click sphere (L)</a:t>
            </a:r>
          </a:p>
        </p:txBody>
      </p:sp>
      <p:pic>
        <p:nvPicPr>
          <p:cNvPr id="5" name="Picture 4">
            <a:extLst>
              <a:ext uri="{FF2B5EF4-FFF2-40B4-BE49-F238E27FC236}">
                <a16:creationId xmlns:a16="http://schemas.microsoft.com/office/drawing/2014/main" id="{744F6F0F-B89C-FD40-B984-79627803745F}"/>
              </a:ext>
            </a:extLst>
          </p:cNvPr>
          <p:cNvPicPr>
            <a:picLocks noChangeAspect="1"/>
          </p:cNvPicPr>
          <p:nvPr/>
        </p:nvPicPr>
        <p:blipFill>
          <a:blip r:embed="rId2"/>
          <a:stretch>
            <a:fillRect/>
          </a:stretch>
        </p:blipFill>
        <p:spPr>
          <a:xfrm>
            <a:off x="4294909" y="1543379"/>
            <a:ext cx="7897091" cy="5295997"/>
          </a:xfrm>
          <a:prstGeom prst="rect">
            <a:avLst/>
          </a:prstGeom>
        </p:spPr>
      </p:pic>
    </p:spTree>
    <p:extLst>
      <p:ext uri="{BB962C8B-B14F-4D97-AF65-F5344CB8AC3E}">
        <p14:creationId xmlns:p14="http://schemas.microsoft.com/office/powerpoint/2010/main" val="387044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AFD5B16-5D74-044B-A544-13D664A828EE}"/>
              </a:ext>
            </a:extLst>
          </p:cNvPr>
          <p:cNvSpPr txBox="1">
            <a:spLocks/>
          </p:cNvSpPr>
          <p:nvPr/>
        </p:nvSpPr>
        <p:spPr>
          <a:xfrm>
            <a:off x="5728845" y="1357099"/>
            <a:ext cx="6463155" cy="5325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solidFill>
                  <a:schemeClr val="tx1"/>
                </a:solidFill>
              </a:rPr>
              <a:t>Click on any</a:t>
            </a:r>
            <a:r>
              <a:rPr lang="en-US" dirty="0">
                <a:solidFill>
                  <a:srgbClr val="C00000"/>
                </a:solidFill>
              </a:rPr>
              <a:t> cloud coverage symbol </a:t>
            </a:r>
            <a:r>
              <a:rPr lang="en-US" dirty="0">
                <a:solidFill>
                  <a:schemeClr val="tx1"/>
                </a:solidFill>
              </a:rPr>
              <a:t>(a window pops up in the middle of the screen)</a:t>
            </a:r>
          </a:p>
          <a:p>
            <a:r>
              <a:rPr lang="en-US" dirty="0">
                <a:solidFill>
                  <a:schemeClr val="tx1"/>
                </a:solidFill>
              </a:rPr>
              <a:t>Click on </a:t>
            </a:r>
            <a:r>
              <a:rPr lang="en-US" dirty="0">
                <a:solidFill>
                  <a:srgbClr val="C00000"/>
                </a:solidFill>
              </a:rPr>
              <a:t>Site Info</a:t>
            </a:r>
          </a:p>
          <a:p>
            <a:r>
              <a:rPr lang="en-US" dirty="0">
                <a:solidFill>
                  <a:srgbClr val="0070C0"/>
                </a:solidFill>
              </a:rPr>
              <a:t>Write down the latitude/longitude of that location (site)</a:t>
            </a:r>
          </a:p>
          <a:p>
            <a:r>
              <a:rPr lang="en-US" dirty="0">
                <a:solidFill>
                  <a:schemeClr val="tx1"/>
                </a:solidFill>
              </a:rPr>
              <a:t>Pick any other cloud coverage symbol and repeat 2 more times</a:t>
            </a:r>
          </a:p>
          <a:p>
            <a:r>
              <a:rPr lang="en-US" dirty="0">
                <a:solidFill>
                  <a:schemeClr val="tx1"/>
                </a:solidFill>
              </a:rPr>
              <a:t>Place all 3 sites on the degree decimal grid based on the site’s latitude and longitude</a:t>
            </a:r>
          </a:p>
          <a:p>
            <a:r>
              <a:rPr lang="en-US" dirty="0">
                <a:solidFill>
                  <a:schemeClr val="tx1"/>
                </a:solidFill>
              </a:rPr>
              <a:t>Put an “</a:t>
            </a:r>
            <a:r>
              <a:rPr lang="en-US" dirty="0">
                <a:solidFill>
                  <a:srgbClr val="C00000"/>
                </a:solidFill>
              </a:rPr>
              <a:t>X</a:t>
            </a:r>
            <a:r>
              <a:rPr lang="en-US" dirty="0">
                <a:solidFill>
                  <a:schemeClr val="tx1"/>
                </a:solidFill>
              </a:rPr>
              <a:t>” marking the spot of each site </a:t>
            </a:r>
          </a:p>
        </p:txBody>
      </p:sp>
      <p:sp>
        <p:nvSpPr>
          <p:cNvPr id="2" name="Title 1">
            <a:extLst>
              <a:ext uri="{FF2B5EF4-FFF2-40B4-BE49-F238E27FC236}">
                <a16:creationId xmlns:a16="http://schemas.microsoft.com/office/drawing/2014/main" id="{86179491-2DAE-A44F-A82D-8BA360803A30}"/>
              </a:ext>
            </a:extLst>
          </p:cNvPr>
          <p:cNvSpPr>
            <a:spLocks noGrp="1"/>
          </p:cNvSpPr>
          <p:nvPr>
            <p:ph type="title"/>
          </p:nvPr>
        </p:nvSpPr>
        <p:spPr>
          <a:xfrm>
            <a:off x="214005" y="-166840"/>
            <a:ext cx="12192000" cy="1325563"/>
          </a:xfrm>
        </p:spPr>
        <p:txBody>
          <a:bodyPr/>
          <a:lstStyle/>
          <a:p>
            <a:r>
              <a:rPr lang="en-US" sz="4200" b="1" dirty="0">
                <a:latin typeface="+mn-lt"/>
              </a:rPr>
              <a:t>ACTIVITY: Find the coordinates and map them</a:t>
            </a:r>
          </a:p>
        </p:txBody>
      </p:sp>
      <p:sp>
        <p:nvSpPr>
          <p:cNvPr id="3" name="Text Placeholder 2">
            <a:extLst>
              <a:ext uri="{FF2B5EF4-FFF2-40B4-BE49-F238E27FC236}">
                <a16:creationId xmlns:a16="http://schemas.microsoft.com/office/drawing/2014/main" id="{8295D969-B2C8-204C-94E2-2A680A26DE98}"/>
              </a:ext>
            </a:extLst>
          </p:cNvPr>
          <p:cNvSpPr>
            <a:spLocks noGrp="1"/>
          </p:cNvSpPr>
          <p:nvPr>
            <p:ph type="body" idx="1"/>
          </p:nvPr>
        </p:nvSpPr>
        <p:spPr>
          <a:xfrm>
            <a:off x="103909" y="1469009"/>
            <a:ext cx="5992091" cy="2160876"/>
          </a:xfrm>
        </p:spPr>
        <p:txBody>
          <a:bodyPr/>
          <a:lstStyle/>
          <a:p>
            <a:r>
              <a:rPr lang="en-US" dirty="0"/>
              <a:t>Go to </a:t>
            </a:r>
            <a:r>
              <a:rPr lang="en-US" dirty="0">
                <a:solidFill>
                  <a:srgbClr val="C00000"/>
                </a:solidFill>
              </a:rPr>
              <a:t>GLOBE.GOV</a:t>
            </a:r>
          </a:p>
          <a:p>
            <a:r>
              <a:rPr lang="en-US" dirty="0"/>
              <a:t>Click </a:t>
            </a:r>
            <a:r>
              <a:rPr lang="en-US" dirty="0">
                <a:solidFill>
                  <a:srgbClr val="C00000"/>
                </a:solidFill>
              </a:rPr>
              <a:t>GLOBE DATA</a:t>
            </a:r>
          </a:p>
          <a:p>
            <a:r>
              <a:rPr lang="en-US" dirty="0"/>
              <a:t>Click </a:t>
            </a:r>
            <a:r>
              <a:rPr lang="en-US" dirty="0">
                <a:solidFill>
                  <a:srgbClr val="C00000"/>
                </a:solidFill>
              </a:rPr>
              <a:t>DATA VISUALIZATION</a:t>
            </a:r>
          </a:p>
          <a:p>
            <a:r>
              <a:rPr lang="en-US" dirty="0"/>
              <a:t>Click </a:t>
            </a:r>
            <a:r>
              <a:rPr lang="en-US" dirty="0">
                <a:solidFill>
                  <a:srgbClr val="C00000"/>
                </a:solidFill>
              </a:rPr>
              <a:t>ENTER VISUALIZATION SYSTEM</a:t>
            </a:r>
          </a:p>
        </p:txBody>
      </p:sp>
      <p:sp>
        <p:nvSpPr>
          <p:cNvPr id="4" name="TextBox 3">
            <a:extLst>
              <a:ext uri="{FF2B5EF4-FFF2-40B4-BE49-F238E27FC236}">
                <a16:creationId xmlns:a16="http://schemas.microsoft.com/office/drawing/2014/main" id="{8BE5D0EB-98F8-B147-A53F-41602B6C60DD}"/>
              </a:ext>
            </a:extLst>
          </p:cNvPr>
          <p:cNvSpPr txBox="1"/>
          <p:nvPr/>
        </p:nvSpPr>
        <p:spPr>
          <a:xfrm>
            <a:off x="609600" y="997955"/>
            <a:ext cx="4114800" cy="523220"/>
          </a:xfrm>
          <a:prstGeom prst="rect">
            <a:avLst/>
          </a:prstGeom>
          <a:noFill/>
        </p:spPr>
        <p:txBody>
          <a:bodyPr wrap="square" rtlCol="0">
            <a:spAutoFit/>
          </a:bodyPr>
          <a:lstStyle/>
          <a:p>
            <a:r>
              <a:rPr lang="en-US" sz="2800" b="1" dirty="0"/>
              <a:t>STEP 1:</a:t>
            </a:r>
          </a:p>
        </p:txBody>
      </p:sp>
      <p:sp>
        <p:nvSpPr>
          <p:cNvPr id="5" name="Text Placeholder 2">
            <a:extLst>
              <a:ext uri="{FF2B5EF4-FFF2-40B4-BE49-F238E27FC236}">
                <a16:creationId xmlns:a16="http://schemas.microsoft.com/office/drawing/2014/main" id="{2458B614-5D7F-DC4C-AD11-408449C1D5D4}"/>
              </a:ext>
            </a:extLst>
          </p:cNvPr>
          <p:cNvSpPr txBox="1">
            <a:spLocks/>
          </p:cNvSpPr>
          <p:nvPr/>
        </p:nvSpPr>
        <p:spPr>
          <a:xfrm>
            <a:off x="103909" y="4096465"/>
            <a:ext cx="5992091" cy="21608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CLICK </a:t>
            </a:r>
            <a:r>
              <a:rPr lang="en-US" dirty="0">
                <a:solidFill>
                  <a:srgbClr val="C00000"/>
                </a:solidFill>
              </a:rPr>
              <a:t>LAYERS</a:t>
            </a:r>
            <a:r>
              <a:rPr lang="en-US" dirty="0"/>
              <a:t> (L)</a:t>
            </a:r>
            <a:endParaRPr lang="en-US" dirty="0">
              <a:solidFill>
                <a:srgbClr val="C00000"/>
              </a:solidFill>
            </a:endParaRPr>
          </a:p>
          <a:p>
            <a:r>
              <a:rPr lang="en-US" dirty="0"/>
              <a:t>Click </a:t>
            </a:r>
            <a:r>
              <a:rPr lang="en-US" dirty="0">
                <a:solidFill>
                  <a:srgbClr val="C00000"/>
                </a:solidFill>
              </a:rPr>
              <a:t>ATMOSPHERE</a:t>
            </a:r>
          </a:p>
          <a:p>
            <a:r>
              <a:rPr lang="en-US" dirty="0"/>
              <a:t>Click </a:t>
            </a:r>
            <a:r>
              <a:rPr lang="en-US" dirty="0">
                <a:solidFill>
                  <a:srgbClr val="C00000"/>
                </a:solidFill>
              </a:rPr>
              <a:t>CLOUDS</a:t>
            </a:r>
          </a:p>
          <a:p>
            <a:r>
              <a:rPr lang="en-US" dirty="0"/>
              <a:t>Click </a:t>
            </a:r>
            <a:r>
              <a:rPr lang="en-US" dirty="0">
                <a:solidFill>
                  <a:srgbClr val="C00000"/>
                </a:solidFill>
              </a:rPr>
              <a:t>CLOUD COVER</a:t>
            </a:r>
          </a:p>
          <a:p>
            <a:r>
              <a:rPr lang="en-US" dirty="0">
                <a:solidFill>
                  <a:schemeClr val="tx1"/>
                </a:solidFill>
              </a:rPr>
              <a:t>Click </a:t>
            </a:r>
            <a:r>
              <a:rPr lang="en-US" dirty="0">
                <a:solidFill>
                  <a:srgbClr val="C00000"/>
                </a:solidFill>
              </a:rPr>
              <a:t>SUBMIT</a:t>
            </a:r>
            <a:r>
              <a:rPr lang="en-US" dirty="0">
                <a:solidFill>
                  <a:srgbClr val="00B050"/>
                </a:solidFill>
              </a:rPr>
              <a:t>(green)</a:t>
            </a:r>
          </a:p>
        </p:txBody>
      </p:sp>
      <p:sp>
        <p:nvSpPr>
          <p:cNvPr id="6" name="TextBox 5">
            <a:extLst>
              <a:ext uri="{FF2B5EF4-FFF2-40B4-BE49-F238E27FC236}">
                <a16:creationId xmlns:a16="http://schemas.microsoft.com/office/drawing/2014/main" id="{6A1EF40E-5806-4141-8303-0178157239E4}"/>
              </a:ext>
            </a:extLst>
          </p:cNvPr>
          <p:cNvSpPr txBox="1"/>
          <p:nvPr/>
        </p:nvSpPr>
        <p:spPr>
          <a:xfrm>
            <a:off x="692725" y="3644180"/>
            <a:ext cx="4114800" cy="523220"/>
          </a:xfrm>
          <a:prstGeom prst="rect">
            <a:avLst/>
          </a:prstGeom>
          <a:noFill/>
        </p:spPr>
        <p:txBody>
          <a:bodyPr wrap="square" rtlCol="0">
            <a:spAutoFit/>
          </a:bodyPr>
          <a:lstStyle/>
          <a:p>
            <a:r>
              <a:rPr lang="en-US" sz="2800" b="1" dirty="0"/>
              <a:t>STEP 2:</a:t>
            </a:r>
          </a:p>
        </p:txBody>
      </p:sp>
      <p:pic>
        <p:nvPicPr>
          <p:cNvPr id="8" name="Picture 7">
            <a:extLst>
              <a:ext uri="{FF2B5EF4-FFF2-40B4-BE49-F238E27FC236}">
                <a16:creationId xmlns:a16="http://schemas.microsoft.com/office/drawing/2014/main" id="{98EFD219-4FC4-2644-8800-EC26D14AF49A}"/>
              </a:ext>
            </a:extLst>
          </p:cNvPr>
          <p:cNvPicPr>
            <a:picLocks noChangeAspect="1"/>
          </p:cNvPicPr>
          <p:nvPr/>
        </p:nvPicPr>
        <p:blipFill>
          <a:blip r:embed="rId2"/>
          <a:stretch>
            <a:fillRect/>
          </a:stretch>
        </p:blipFill>
        <p:spPr>
          <a:xfrm>
            <a:off x="3321626" y="4200335"/>
            <a:ext cx="474520" cy="474520"/>
          </a:xfrm>
          <a:prstGeom prst="rect">
            <a:avLst/>
          </a:prstGeom>
        </p:spPr>
      </p:pic>
      <p:sp>
        <p:nvSpPr>
          <p:cNvPr id="10" name="TextBox 9">
            <a:extLst>
              <a:ext uri="{FF2B5EF4-FFF2-40B4-BE49-F238E27FC236}">
                <a16:creationId xmlns:a16="http://schemas.microsoft.com/office/drawing/2014/main" id="{E40F3F6D-5617-D444-ABE9-2E67A984E348}"/>
              </a:ext>
            </a:extLst>
          </p:cNvPr>
          <p:cNvSpPr txBox="1"/>
          <p:nvPr/>
        </p:nvSpPr>
        <p:spPr>
          <a:xfrm>
            <a:off x="6248390" y="984095"/>
            <a:ext cx="4114800" cy="523220"/>
          </a:xfrm>
          <a:prstGeom prst="rect">
            <a:avLst/>
          </a:prstGeom>
          <a:noFill/>
        </p:spPr>
        <p:txBody>
          <a:bodyPr wrap="square" rtlCol="0">
            <a:spAutoFit/>
          </a:bodyPr>
          <a:lstStyle/>
          <a:p>
            <a:r>
              <a:rPr lang="en-US" sz="2800" b="1" dirty="0">
                <a:solidFill>
                  <a:schemeClr val="tx1"/>
                </a:solidFill>
              </a:rPr>
              <a:t>STEP 3:</a:t>
            </a:r>
          </a:p>
        </p:txBody>
      </p:sp>
      <p:pic>
        <p:nvPicPr>
          <p:cNvPr id="12" name="Picture 11">
            <a:extLst>
              <a:ext uri="{FF2B5EF4-FFF2-40B4-BE49-F238E27FC236}">
                <a16:creationId xmlns:a16="http://schemas.microsoft.com/office/drawing/2014/main" id="{86172D8D-3954-6244-B090-FA689770E428}"/>
              </a:ext>
            </a:extLst>
          </p:cNvPr>
          <p:cNvPicPr>
            <a:picLocks noChangeAspect="1"/>
          </p:cNvPicPr>
          <p:nvPr/>
        </p:nvPicPr>
        <p:blipFill>
          <a:blip r:embed="rId3"/>
          <a:stretch>
            <a:fillRect/>
          </a:stretch>
        </p:blipFill>
        <p:spPr>
          <a:xfrm>
            <a:off x="4807525" y="2065231"/>
            <a:ext cx="7844006" cy="3999284"/>
          </a:xfrm>
          <a:prstGeom prst="rect">
            <a:avLst/>
          </a:prstGeom>
        </p:spPr>
      </p:pic>
      <p:pic>
        <p:nvPicPr>
          <p:cNvPr id="14" name="Picture 13">
            <a:extLst>
              <a:ext uri="{FF2B5EF4-FFF2-40B4-BE49-F238E27FC236}">
                <a16:creationId xmlns:a16="http://schemas.microsoft.com/office/drawing/2014/main" id="{9CB07615-C31B-E241-9022-3E9186A83C1D}"/>
              </a:ext>
            </a:extLst>
          </p:cNvPr>
          <p:cNvPicPr>
            <a:picLocks noChangeAspect="1"/>
          </p:cNvPicPr>
          <p:nvPr/>
        </p:nvPicPr>
        <p:blipFill>
          <a:blip r:embed="rId4"/>
          <a:stretch>
            <a:fillRect/>
          </a:stretch>
        </p:blipFill>
        <p:spPr>
          <a:xfrm>
            <a:off x="4886038" y="2761535"/>
            <a:ext cx="7765493" cy="3495806"/>
          </a:xfrm>
          <a:prstGeom prst="rect">
            <a:avLst/>
          </a:prstGeom>
        </p:spPr>
      </p:pic>
    </p:spTree>
    <p:extLst>
      <p:ext uri="{BB962C8B-B14F-4D97-AF65-F5344CB8AC3E}">
        <p14:creationId xmlns:p14="http://schemas.microsoft.com/office/powerpoint/2010/main" val="36783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uiExpand="1" build="p"/>
      <p:bldP spid="4" grpId="0"/>
      <p:bldP spid="5"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4"/>
          <p:cNvSpPr/>
          <p:nvPr/>
        </p:nvSpPr>
        <p:spPr>
          <a:xfrm>
            <a:off x="186275" y="98208"/>
            <a:ext cx="11739900" cy="89807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rPr>
              <a:t>One form of spatial skill is being able to use latitude and longitude coordinates to locate a study site</a:t>
            </a:r>
            <a:endParaRPr sz="2800" b="1"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F7F69EDB-B0F1-4540-8B13-F145BDFCFB83}"/>
              </a:ext>
            </a:extLst>
          </p:cNvPr>
          <p:cNvPicPr>
            <a:picLocks noChangeAspect="1"/>
          </p:cNvPicPr>
          <p:nvPr/>
        </p:nvPicPr>
        <p:blipFill>
          <a:blip r:embed="rId3"/>
          <a:stretch>
            <a:fillRect/>
          </a:stretch>
        </p:blipFill>
        <p:spPr>
          <a:xfrm>
            <a:off x="1796194" y="1077861"/>
            <a:ext cx="8535159" cy="5780139"/>
          </a:xfrm>
          <a:prstGeom prst="rect">
            <a:avLst/>
          </a:prstGeom>
          <a:solidFill>
            <a:schemeClr val="bg1"/>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p:cNvPicPr preferRelativeResize="0"/>
          <p:nvPr/>
        </p:nvPicPr>
        <p:blipFill>
          <a:blip r:embed="rId3">
            <a:alphaModFix/>
          </a:blip>
          <a:stretch>
            <a:fillRect/>
          </a:stretch>
        </p:blipFill>
        <p:spPr>
          <a:xfrm>
            <a:off x="1342417" y="1225684"/>
            <a:ext cx="10228483" cy="5632315"/>
          </a:xfrm>
          <a:prstGeom prst="rect">
            <a:avLst/>
          </a:prstGeom>
          <a:noFill/>
          <a:ln>
            <a:noFill/>
          </a:ln>
        </p:spPr>
      </p:pic>
      <p:sp>
        <p:nvSpPr>
          <p:cNvPr id="166" name="Google Shape;166;p24"/>
          <p:cNvSpPr/>
          <p:nvPr/>
        </p:nvSpPr>
        <p:spPr>
          <a:xfrm>
            <a:off x="186275" y="152800"/>
            <a:ext cx="11739900" cy="1072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a:solidFill>
                  <a:schemeClr val="dk1"/>
                </a:solidFill>
              </a:rPr>
              <a:t>MyNASAData</a:t>
            </a:r>
            <a:r>
              <a:rPr lang="en-US" sz="3200" b="1" dirty="0">
                <a:solidFill>
                  <a:schemeClr val="dk1"/>
                </a:solidFill>
              </a:rPr>
              <a:t>: NASA Earth System Data Explorer has maps you can interact with</a:t>
            </a:r>
            <a:endParaRPr sz="3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61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Visit </a:t>
            </a:r>
            <a:r>
              <a:rPr lang="en-US" dirty="0" err="1"/>
              <a:t>btc.montana.edu</a:t>
            </a:r>
            <a:r>
              <a:rPr lang="en-US" dirty="0"/>
              <a:t> for some engaging mapping activities</a:t>
            </a:r>
            <a:endParaRPr dirty="0"/>
          </a:p>
        </p:txBody>
      </p:sp>
      <p:sp>
        <p:nvSpPr>
          <p:cNvPr id="274" name="Google Shape;274;p35"/>
          <p:cNvSpPr txBox="1">
            <a:spLocks noGrp="1"/>
          </p:cNvSpPr>
          <p:nvPr>
            <p:ph type="body" idx="1"/>
          </p:nvPr>
        </p:nvSpPr>
        <p:spPr>
          <a:xfrm>
            <a:off x="0" y="1825625"/>
            <a:ext cx="121920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dirty="0"/>
              <a:t>Potato World: </a:t>
            </a:r>
            <a:r>
              <a:rPr lang="en-US" sz="2400" u="sng" dirty="0">
                <a:solidFill>
                  <a:schemeClr val="hlink"/>
                </a:solidFill>
                <a:hlinkClick r:id="rId3"/>
              </a:rPr>
              <a:t>http://btc.montana.edu/ceres/Worlds/Landform/potato.htm</a:t>
            </a:r>
            <a:endParaRPr sz="2400" u="sng" dirty="0">
              <a:solidFill>
                <a:schemeClr val="hlink"/>
              </a:solidFill>
              <a:hlinkClick r:id="rId4"/>
            </a:endParaRPr>
          </a:p>
          <a:p>
            <a:pPr marL="228600" lvl="0" indent="-228600" algn="l" rtl="0">
              <a:lnSpc>
                <a:spcPct val="90000"/>
              </a:lnSpc>
              <a:spcBef>
                <a:spcPts val="1000"/>
              </a:spcBef>
              <a:spcAft>
                <a:spcPts val="0"/>
              </a:spcAft>
              <a:buClr>
                <a:schemeClr val="dk1"/>
              </a:buClr>
              <a:buSzPts val="2400"/>
              <a:buChar char="•"/>
            </a:pPr>
            <a:r>
              <a:rPr lang="en-US" sz="2400" dirty="0"/>
              <a:t>Mapping New Worlds: </a:t>
            </a:r>
            <a:r>
              <a:rPr lang="en-US" sz="2400" u="sng" dirty="0">
                <a:solidFill>
                  <a:schemeClr val="hlink"/>
                </a:solidFill>
                <a:hlinkClick r:id="rId4"/>
              </a:rPr>
              <a:t>http://btc.montana.edu/ceres/Worlds/Landform/application.htm</a:t>
            </a:r>
            <a:endParaRPr sz="2400" dirty="0"/>
          </a:p>
          <a:p>
            <a:pPr marL="228600" lvl="0" indent="-228600" algn="l" rtl="0">
              <a:lnSpc>
                <a:spcPct val="90000"/>
              </a:lnSpc>
              <a:spcBef>
                <a:spcPts val="1000"/>
              </a:spcBef>
              <a:spcAft>
                <a:spcPts val="0"/>
              </a:spcAft>
              <a:buClr>
                <a:schemeClr val="dk1"/>
              </a:buClr>
              <a:buSzPts val="2400"/>
              <a:buChar char="•"/>
            </a:pPr>
            <a:r>
              <a:rPr lang="en-US" sz="2400" dirty="0"/>
              <a:t>All Activities: </a:t>
            </a:r>
            <a:r>
              <a:rPr lang="en-US" sz="2400" u="sng" dirty="0">
                <a:solidFill>
                  <a:schemeClr val="hlink"/>
                </a:solidFill>
                <a:hlinkClick r:id="rId5"/>
              </a:rPr>
              <a:t>http://btc.montana.edu/ceres/Worlds/Landform/planettrek.htm</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
        <p:cNvGrpSpPr/>
        <p:nvPr/>
      </p:nvGrpSpPr>
      <p:grpSpPr>
        <a:xfrm>
          <a:off x="0" y="0"/>
          <a:ext cx="0" cy="0"/>
          <a:chOff x="0" y="0"/>
          <a:chExt cx="0" cy="0"/>
        </a:xfrm>
      </p:grpSpPr>
      <p:sp>
        <p:nvSpPr>
          <p:cNvPr id="279" name="Google Shape;279;p36"/>
          <p:cNvSpPr txBox="1">
            <a:spLocks noGrp="1"/>
          </p:cNvSpPr>
          <p:nvPr>
            <p:ph type="body" idx="1"/>
          </p:nvPr>
        </p:nvSpPr>
        <p:spPr>
          <a:xfrm>
            <a:off x="838200" y="5732060"/>
            <a:ext cx="10515600" cy="927289"/>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3000" dirty="0"/>
          </a:p>
          <a:p>
            <a:pPr marL="0" lvl="0" indent="0" algn="ctr" rtl="0">
              <a:spcBef>
                <a:spcPts val="1000"/>
              </a:spcBef>
              <a:spcAft>
                <a:spcPts val="0"/>
              </a:spcAft>
              <a:buNone/>
            </a:pPr>
            <a:r>
              <a:rPr lang="en-US" sz="1200" dirty="0">
                <a:latin typeface="+mn-lt"/>
              </a:rPr>
              <a:t>Credit Kathleen Johnson, 2020 (</a:t>
            </a:r>
            <a:r>
              <a:rPr lang="en-US" sz="1200" u="sng" dirty="0">
                <a:solidFill>
                  <a:schemeClr val="hlink"/>
                </a:solidFill>
                <a:latin typeface="+mn-lt"/>
                <a:hlinkClick r:id="rId3"/>
              </a:rPr>
              <a:t>kjohns12@bu.edu</a:t>
            </a:r>
            <a:r>
              <a:rPr lang="en-US" sz="1200" dirty="0">
                <a:latin typeface="+mn-lt"/>
              </a:rPr>
              <a:t>). Developed for Boston University GLOBE Mission Earth.</a:t>
            </a:r>
            <a:endParaRPr sz="1200" dirty="0">
              <a:latin typeface="+mn-lt"/>
            </a:endParaRPr>
          </a:p>
        </p:txBody>
      </p:sp>
      <p:pic>
        <p:nvPicPr>
          <p:cNvPr id="280" name="Google Shape;280;p36"/>
          <p:cNvPicPr preferRelativeResize="0"/>
          <p:nvPr/>
        </p:nvPicPr>
        <p:blipFill rotWithShape="1">
          <a:blip r:embed="rId4">
            <a:alphaModFix/>
          </a:blip>
          <a:srcRect r="30904"/>
          <a:stretch/>
        </p:blipFill>
        <p:spPr>
          <a:xfrm>
            <a:off x="1536970" y="202749"/>
            <a:ext cx="8424153" cy="18730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graphicFrame>
        <p:nvGraphicFramePr>
          <p:cNvPr id="137" name="Google Shape;137;p21"/>
          <p:cNvGraphicFramePr/>
          <p:nvPr>
            <p:extLst>
              <p:ext uri="{D42A27DB-BD31-4B8C-83A1-F6EECF244321}">
                <p14:modId xmlns:p14="http://schemas.microsoft.com/office/powerpoint/2010/main" val="1119290817"/>
              </p:ext>
            </p:extLst>
          </p:nvPr>
        </p:nvGraphicFramePr>
        <p:xfrm>
          <a:off x="586950" y="617355"/>
          <a:ext cx="11225450" cy="6186060"/>
        </p:xfrm>
        <a:graphic>
          <a:graphicData uri="http://schemas.openxmlformats.org/drawingml/2006/table">
            <a:tbl>
              <a:tblPr>
                <a:noFill/>
                <a:tableStyleId>{BB35028F-6DEA-481F-8712-6C790ACE9227}</a:tableStyleId>
              </a:tblPr>
              <a:tblGrid>
                <a:gridCol w="382850">
                  <a:extLst>
                    <a:ext uri="{9D8B030D-6E8A-4147-A177-3AD203B41FA5}">
                      <a16:colId xmlns:a16="http://schemas.microsoft.com/office/drawing/2014/main" val="20000"/>
                    </a:ext>
                  </a:extLst>
                </a:gridCol>
                <a:gridCol w="451775">
                  <a:extLst>
                    <a:ext uri="{9D8B030D-6E8A-4147-A177-3AD203B41FA5}">
                      <a16:colId xmlns:a16="http://schemas.microsoft.com/office/drawing/2014/main" val="20001"/>
                    </a:ext>
                  </a:extLst>
                </a:gridCol>
                <a:gridCol w="451775">
                  <a:extLst>
                    <a:ext uri="{9D8B030D-6E8A-4147-A177-3AD203B41FA5}">
                      <a16:colId xmlns:a16="http://schemas.microsoft.com/office/drawing/2014/main" val="20002"/>
                    </a:ext>
                  </a:extLst>
                </a:gridCol>
                <a:gridCol w="451775">
                  <a:extLst>
                    <a:ext uri="{9D8B030D-6E8A-4147-A177-3AD203B41FA5}">
                      <a16:colId xmlns:a16="http://schemas.microsoft.com/office/drawing/2014/main" val="20003"/>
                    </a:ext>
                  </a:extLst>
                </a:gridCol>
                <a:gridCol w="451775">
                  <a:extLst>
                    <a:ext uri="{9D8B030D-6E8A-4147-A177-3AD203B41FA5}">
                      <a16:colId xmlns:a16="http://schemas.microsoft.com/office/drawing/2014/main" val="20004"/>
                    </a:ext>
                  </a:extLst>
                </a:gridCol>
                <a:gridCol w="451775">
                  <a:extLst>
                    <a:ext uri="{9D8B030D-6E8A-4147-A177-3AD203B41FA5}">
                      <a16:colId xmlns:a16="http://schemas.microsoft.com/office/drawing/2014/main" val="20005"/>
                    </a:ext>
                  </a:extLst>
                </a:gridCol>
                <a:gridCol w="451775">
                  <a:extLst>
                    <a:ext uri="{9D8B030D-6E8A-4147-A177-3AD203B41FA5}">
                      <a16:colId xmlns:a16="http://schemas.microsoft.com/office/drawing/2014/main" val="20006"/>
                    </a:ext>
                  </a:extLst>
                </a:gridCol>
                <a:gridCol w="451775">
                  <a:extLst>
                    <a:ext uri="{9D8B030D-6E8A-4147-A177-3AD203B41FA5}">
                      <a16:colId xmlns:a16="http://schemas.microsoft.com/office/drawing/2014/main" val="20007"/>
                    </a:ext>
                  </a:extLst>
                </a:gridCol>
                <a:gridCol w="451775">
                  <a:extLst>
                    <a:ext uri="{9D8B030D-6E8A-4147-A177-3AD203B41FA5}">
                      <a16:colId xmlns:a16="http://schemas.microsoft.com/office/drawing/2014/main" val="20008"/>
                    </a:ext>
                  </a:extLst>
                </a:gridCol>
                <a:gridCol w="451775">
                  <a:extLst>
                    <a:ext uri="{9D8B030D-6E8A-4147-A177-3AD203B41FA5}">
                      <a16:colId xmlns:a16="http://schemas.microsoft.com/office/drawing/2014/main" val="20009"/>
                    </a:ext>
                  </a:extLst>
                </a:gridCol>
                <a:gridCol w="451775">
                  <a:extLst>
                    <a:ext uri="{9D8B030D-6E8A-4147-A177-3AD203B41FA5}">
                      <a16:colId xmlns:a16="http://schemas.microsoft.com/office/drawing/2014/main" val="20010"/>
                    </a:ext>
                  </a:extLst>
                </a:gridCol>
                <a:gridCol w="451775">
                  <a:extLst>
                    <a:ext uri="{9D8B030D-6E8A-4147-A177-3AD203B41FA5}">
                      <a16:colId xmlns:a16="http://schemas.microsoft.com/office/drawing/2014/main" val="20011"/>
                    </a:ext>
                  </a:extLst>
                </a:gridCol>
                <a:gridCol w="451775">
                  <a:extLst>
                    <a:ext uri="{9D8B030D-6E8A-4147-A177-3AD203B41FA5}">
                      <a16:colId xmlns:a16="http://schemas.microsoft.com/office/drawing/2014/main" val="20012"/>
                    </a:ext>
                  </a:extLst>
                </a:gridCol>
                <a:gridCol w="451775">
                  <a:extLst>
                    <a:ext uri="{9D8B030D-6E8A-4147-A177-3AD203B41FA5}">
                      <a16:colId xmlns:a16="http://schemas.microsoft.com/office/drawing/2014/main" val="20013"/>
                    </a:ext>
                  </a:extLst>
                </a:gridCol>
                <a:gridCol w="451775">
                  <a:extLst>
                    <a:ext uri="{9D8B030D-6E8A-4147-A177-3AD203B41FA5}">
                      <a16:colId xmlns:a16="http://schemas.microsoft.com/office/drawing/2014/main" val="20014"/>
                    </a:ext>
                  </a:extLst>
                </a:gridCol>
                <a:gridCol w="451775">
                  <a:extLst>
                    <a:ext uri="{9D8B030D-6E8A-4147-A177-3AD203B41FA5}">
                      <a16:colId xmlns:a16="http://schemas.microsoft.com/office/drawing/2014/main" val="20015"/>
                    </a:ext>
                  </a:extLst>
                </a:gridCol>
                <a:gridCol w="451775">
                  <a:extLst>
                    <a:ext uri="{9D8B030D-6E8A-4147-A177-3AD203B41FA5}">
                      <a16:colId xmlns:a16="http://schemas.microsoft.com/office/drawing/2014/main" val="20016"/>
                    </a:ext>
                  </a:extLst>
                </a:gridCol>
                <a:gridCol w="451775">
                  <a:extLst>
                    <a:ext uri="{9D8B030D-6E8A-4147-A177-3AD203B41FA5}">
                      <a16:colId xmlns:a16="http://schemas.microsoft.com/office/drawing/2014/main" val="20017"/>
                    </a:ext>
                  </a:extLst>
                </a:gridCol>
                <a:gridCol w="451775">
                  <a:extLst>
                    <a:ext uri="{9D8B030D-6E8A-4147-A177-3AD203B41FA5}">
                      <a16:colId xmlns:a16="http://schemas.microsoft.com/office/drawing/2014/main" val="20018"/>
                    </a:ext>
                  </a:extLst>
                </a:gridCol>
                <a:gridCol w="451775">
                  <a:extLst>
                    <a:ext uri="{9D8B030D-6E8A-4147-A177-3AD203B41FA5}">
                      <a16:colId xmlns:a16="http://schemas.microsoft.com/office/drawing/2014/main" val="20019"/>
                    </a:ext>
                  </a:extLst>
                </a:gridCol>
                <a:gridCol w="451775">
                  <a:extLst>
                    <a:ext uri="{9D8B030D-6E8A-4147-A177-3AD203B41FA5}">
                      <a16:colId xmlns:a16="http://schemas.microsoft.com/office/drawing/2014/main" val="20020"/>
                    </a:ext>
                  </a:extLst>
                </a:gridCol>
                <a:gridCol w="451775">
                  <a:extLst>
                    <a:ext uri="{9D8B030D-6E8A-4147-A177-3AD203B41FA5}">
                      <a16:colId xmlns:a16="http://schemas.microsoft.com/office/drawing/2014/main" val="20021"/>
                    </a:ext>
                  </a:extLst>
                </a:gridCol>
                <a:gridCol w="451775">
                  <a:extLst>
                    <a:ext uri="{9D8B030D-6E8A-4147-A177-3AD203B41FA5}">
                      <a16:colId xmlns:a16="http://schemas.microsoft.com/office/drawing/2014/main" val="20022"/>
                    </a:ext>
                  </a:extLst>
                </a:gridCol>
                <a:gridCol w="451775">
                  <a:extLst>
                    <a:ext uri="{9D8B030D-6E8A-4147-A177-3AD203B41FA5}">
                      <a16:colId xmlns:a16="http://schemas.microsoft.com/office/drawing/2014/main" val="20023"/>
                    </a:ext>
                  </a:extLst>
                </a:gridCol>
                <a:gridCol w="451775">
                  <a:extLst>
                    <a:ext uri="{9D8B030D-6E8A-4147-A177-3AD203B41FA5}">
                      <a16:colId xmlns:a16="http://schemas.microsoft.com/office/drawing/2014/main" val="20024"/>
                    </a:ext>
                  </a:extLst>
                </a:gridCol>
              </a:tblGrid>
              <a:tr h="49677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9677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677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77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962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8" name="Google Shape;138;p21"/>
          <p:cNvSpPr txBox="1"/>
          <p:nvPr/>
        </p:nvSpPr>
        <p:spPr>
          <a:xfrm>
            <a:off x="-24822" y="382725"/>
            <a:ext cx="6729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90</a:t>
            </a:r>
            <a:r>
              <a:rPr lang="en-US" sz="1800" b="1" baseline="30000">
                <a:latin typeface="Calibri"/>
                <a:ea typeface="Calibri"/>
                <a:cs typeface="Calibri"/>
                <a:sym typeface="Calibri"/>
              </a:rPr>
              <a:t>o</a:t>
            </a:r>
            <a:r>
              <a:rPr lang="en-US" sz="1800" b="1">
                <a:latin typeface="Calibri"/>
                <a:ea typeface="Calibri"/>
                <a:cs typeface="Calibri"/>
                <a:sym typeface="Calibri"/>
              </a:rPr>
              <a:t>N</a:t>
            </a:r>
            <a:endParaRPr sz="1800" b="1">
              <a:latin typeface="Calibri"/>
              <a:ea typeface="Calibri"/>
              <a:cs typeface="Calibri"/>
              <a:sym typeface="Calibri"/>
            </a:endParaRPr>
          </a:p>
        </p:txBody>
      </p:sp>
      <p:sp>
        <p:nvSpPr>
          <p:cNvPr id="139" name="Google Shape;139;p21"/>
          <p:cNvSpPr txBox="1"/>
          <p:nvPr/>
        </p:nvSpPr>
        <p:spPr>
          <a:xfrm>
            <a:off x="45369" y="6162761"/>
            <a:ext cx="6009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90</a:t>
            </a:r>
            <a:r>
              <a:rPr lang="en-US" sz="1800" b="1" baseline="30000">
                <a:latin typeface="Calibri"/>
                <a:ea typeface="Calibri"/>
                <a:cs typeface="Calibri"/>
                <a:sym typeface="Calibri"/>
              </a:rPr>
              <a:t>o</a:t>
            </a:r>
            <a:r>
              <a:rPr lang="en-US" sz="1800" b="1">
                <a:latin typeface="Calibri"/>
                <a:ea typeface="Calibri"/>
                <a:cs typeface="Calibri"/>
                <a:sym typeface="Calibri"/>
              </a:rPr>
              <a:t>S</a:t>
            </a:r>
            <a:endParaRPr sz="1800" b="1">
              <a:latin typeface="Calibri"/>
              <a:ea typeface="Calibri"/>
              <a:cs typeface="Calibri"/>
              <a:sym typeface="Calibri"/>
            </a:endParaRPr>
          </a:p>
        </p:txBody>
      </p:sp>
      <p:sp>
        <p:nvSpPr>
          <p:cNvPr id="140" name="Google Shape;140;p21"/>
          <p:cNvSpPr txBox="1"/>
          <p:nvPr/>
        </p:nvSpPr>
        <p:spPr>
          <a:xfrm>
            <a:off x="-10275" y="3356636"/>
            <a:ext cx="6009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latin typeface="Calibri"/>
                <a:ea typeface="Calibri"/>
                <a:cs typeface="Calibri"/>
                <a:sym typeface="Calibri"/>
              </a:rPr>
              <a:t>0</a:t>
            </a:r>
            <a:r>
              <a:rPr lang="en-US" sz="1800" b="1" baseline="30000">
                <a:latin typeface="Calibri"/>
                <a:ea typeface="Calibri"/>
                <a:cs typeface="Calibri"/>
                <a:sym typeface="Calibri"/>
              </a:rPr>
              <a:t>o</a:t>
            </a:r>
            <a:endParaRPr sz="1800" b="1" baseline="30000">
              <a:latin typeface="Calibri"/>
              <a:ea typeface="Calibri"/>
              <a:cs typeface="Calibri"/>
              <a:sym typeface="Calibri"/>
            </a:endParaRPr>
          </a:p>
        </p:txBody>
      </p:sp>
      <p:sp>
        <p:nvSpPr>
          <p:cNvPr id="141" name="Google Shape;141;p21"/>
          <p:cNvSpPr txBox="1"/>
          <p:nvPr/>
        </p:nvSpPr>
        <p:spPr>
          <a:xfrm>
            <a:off x="-10275" y="1869240"/>
            <a:ext cx="6729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45</a:t>
            </a:r>
            <a:r>
              <a:rPr lang="en-US" sz="1800" b="1" baseline="30000">
                <a:latin typeface="Calibri"/>
                <a:ea typeface="Calibri"/>
                <a:cs typeface="Calibri"/>
                <a:sym typeface="Calibri"/>
              </a:rPr>
              <a:t>o</a:t>
            </a:r>
            <a:r>
              <a:rPr lang="en-US" sz="1800" b="1">
                <a:latin typeface="Calibri"/>
                <a:ea typeface="Calibri"/>
                <a:cs typeface="Calibri"/>
                <a:sym typeface="Calibri"/>
              </a:rPr>
              <a:t>N</a:t>
            </a:r>
            <a:endParaRPr sz="1800" b="1">
              <a:latin typeface="Calibri"/>
              <a:ea typeface="Calibri"/>
              <a:cs typeface="Calibri"/>
              <a:sym typeface="Calibri"/>
            </a:endParaRPr>
          </a:p>
        </p:txBody>
      </p:sp>
      <p:sp>
        <p:nvSpPr>
          <p:cNvPr id="142" name="Google Shape;142;p21"/>
          <p:cNvSpPr txBox="1"/>
          <p:nvPr/>
        </p:nvSpPr>
        <p:spPr>
          <a:xfrm>
            <a:off x="35110" y="4736565"/>
            <a:ext cx="6729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45</a:t>
            </a:r>
            <a:r>
              <a:rPr lang="en-US" sz="1800" b="1" baseline="30000">
                <a:latin typeface="Calibri"/>
                <a:ea typeface="Calibri"/>
                <a:cs typeface="Calibri"/>
                <a:sym typeface="Calibri"/>
              </a:rPr>
              <a:t>o</a:t>
            </a:r>
            <a:r>
              <a:rPr lang="en-US" sz="1800" b="1">
                <a:latin typeface="Calibri"/>
                <a:ea typeface="Calibri"/>
                <a:cs typeface="Calibri"/>
                <a:sym typeface="Calibri"/>
              </a:rPr>
              <a:t>S</a:t>
            </a:r>
            <a:endParaRPr sz="1800" b="1">
              <a:latin typeface="Calibri"/>
              <a:ea typeface="Calibri"/>
              <a:cs typeface="Calibri"/>
              <a:sym typeface="Calibri"/>
            </a:endParaRPr>
          </a:p>
        </p:txBody>
      </p:sp>
      <p:sp>
        <p:nvSpPr>
          <p:cNvPr id="143" name="Google Shape;143;p21"/>
          <p:cNvSpPr txBox="1"/>
          <p:nvPr/>
        </p:nvSpPr>
        <p:spPr>
          <a:xfrm>
            <a:off x="3903259" y="54579"/>
            <a:ext cx="4121879"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ea typeface="Calibri"/>
                <a:cs typeface="Calibri"/>
                <a:sym typeface="Calibri"/>
              </a:rPr>
              <a:t>Lines of Latitude</a:t>
            </a:r>
            <a:endParaRPr sz="2800" b="1" dirty="0">
              <a:latin typeface="+mn-lt"/>
              <a:ea typeface="Calibri"/>
              <a:cs typeface="Calibri"/>
              <a:sym typeface="Calibri"/>
            </a:endParaRPr>
          </a:p>
        </p:txBody>
      </p:sp>
      <p:sp>
        <p:nvSpPr>
          <p:cNvPr id="9" name="TextBox 8">
            <a:extLst>
              <a:ext uri="{FF2B5EF4-FFF2-40B4-BE49-F238E27FC236}">
                <a16:creationId xmlns:a16="http://schemas.microsoft.com/office/drawing/2014/main" id="{6C1AAA9F-D9E9-8B4E-9001-4FACA91C444F}"/>
              </a:ext>
            </a:extLst>
          </p:cNvPr>
          <p:cNvSpPr txBox="1"/>
          <p:nvPr/>
        </p:nvSpPr>
        <p:spPr>
          <a:xfrm>
            <a:off x="655093" y="2994633"/>
            <a:ext cx="2347415" cy="461665"/>
          </a:xfrm>
          <a:prstGeom prst="rect">
            <a:avLst/>
          </a:prstGeom>
          <a:solidFill>
            <a:schemeClr val="bg1"/>
          </a:solidFill>
        </p:spPr>
        <p:txBody>
          <a:bodyPr wrap="square" rtlCol="0">
            <a:spAutoFit/>
          </a:bodyPr>
          <a:lstStyle/>
          <a:p>
            <a:r>
              <a:rPr lang="en-US" sz="2400" b="1" dirty="0">
                <a:solidFill>
                  <a:srgbClr val="C00000"/>
                </a:solidFill>
              </a:rPr>
              <a:t>EQUATOR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1C4C0F-7650-1547-ACC9-9165F825417D}"/>
              </a:ext>
            </a:extLst>
          </p:cNvPr>
          <p:cNvPicPr>
            <a:picLocks noChangeAspect="1"/>
          </p:cNvPicPr>
          <p:nvPr/>
        </p:nvPicPr>
        <p:blipFill>
          <a:blip r:embed="rId2"/>
          <a:stretch>
            <a:fillRect/>
          </a:stretch>
        </p:blipFill>
        <p:spPr>
          <a:xfrm>
            <a:off x="179885" y="95250"/>
            <a:ext cx="7137400" cy="6667500"/>
          </a:xfrm>
          <a:prstGeom prst="rect">
            <a:avLst/>
          </a:prstGeom>
        </p:spPr>
      </p:pic>
      <p:sp>
        <p:nvSpPr>
          <p:cNvPr id="6" name="TextBox 5">
            <a:extLst>
              <a:ext uri="{FF2B5EF4-FFF2-40B4-BE49-F238E27FC236}">
                <a16:creationId xmlns:a16="http://schemas.microsoft.com/office/drawing/2014/main" id="{965398BE-CC8D-AA4E-AB2D-0EADAA56CEAB}"/>
              </a:ext>
            </a:extLst>
          </p:cNvPr>
          <p:cNvSpPr txBox="1"/>
          <p:nvPr/>
        </p:nvSpPr>
        <p:spPr>
          <a:xfrm>
            <a:off x="7615451" y="395785"/>
            <a:ext cx="4162567" cy="523220"/>
          </a:xfrm>
          <a:prstGeom prst="rect">
            <a:avLst/>
          </a:prstGeom>
          <a:noFill/>
        </p:spPr>
        <p:txBody>
          <a:bodyPr wrap="square" rtlCol="0">
            <a:spAutoFit/>
          </a:bodyPr>
          <a:lstStyle/>
          <a:p>
            <a:r>
              <a:rPr lang="en-US" sz="2800" dirty="0"/>
              <a:t>Northern Hemisphere</a:t>
            </a:r>
          </a:p>
        </p:txBody>
      </p:sp>
      <p:cxnSp>
        <p:nvCxnSpPr>
          <p:cNvPr id="8" name="Straight Connector 7">
            <a:extLst>
              <a:ext uri="{FF2B5EF4-FFF2-40B4-BE49-F238E27FC236}">
                <a16:creationId xmlns:a16="http://schemas.microsoft.com/office/drawing/2014/main" id="{4D5A732B-0B79-264D-B871-667BE14CC313}"/>
              </a:ext>
            </a:extLst>
          </p:cNvPr>
          <p:cNvCxnSpPr/>
          <p:nvPr/>
        </p:nvCxnSpPr>
        <p:spPr>
          <a:xfrm flipH="1">
            <a:off x="7615451" y="1105469"/>
            <a:ext cx="2224585" cy="818865"/>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BEF613C6-3F23-C24D-9891-0C51FBBC8580}"/>
              </a:ext>
            </a:extLst>
          </p:cNvPr>
          <p:cNvSpPr txBox="1"/>
          <p:nvPr/>
        </p:nvSpPr>
        <p:spPr>
          <a:xfrm>
            <a:off x="7572423" y="5570511"/>
            <a:ext cx="4162567" cy="523220"/>
          </a:xfrm>
          <a:prstGeom prst="rect">
            <a:avLst/>
          </a:prstGeom>
          <a:noFill/>
        </p:spPr>
        <p:txBody>
          <a:bodyPr wrap="square" rtlCol="0">
            <a:spAutoFit/>
          </a:bodyPr>
          <a:lstStyle/>
          <a:p>
            <a:r>
              <a:rPr lang="en-US" sz="2800" dirty="0"/>
              <a:t>Southern Hemisphere</a:t>
            </a:r>
          </a:p>
        </p:txBody>
      </p:sp>
      <p:cxnSp>
        <p:nvCxnSpPr>
          <p:cNvPr id="10" name="Straight Connector 9">
            <a:extLst>
              <a:ext uri="{FF2B5EF4-FFF2-40B4-BE49-F238E27FC236}">
                <a16:creationId xmlns:a16="http://schemas.microsoft.com/office/drawing/2014/main" id="{1B5351E4-BAE9-A64A-95D7-FEBFFD98BBB8}"/>
              </a:ext>
            </a:extLst>
          </p:cNvPr>
          <p:cNvCxnSpPr>
            <a:cxnSpLocks/>
          </p:cNvCxnSpPr>
          <p:nvPr/>
        </p:nvCxnSpPr>
        <p:spPr>
          <a:xfrm flipH="1" flipV="1">
            <a:off x="7572424" y="4531057"/>
            <a:ext cx="2267612" cy="750627"/>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8904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graphicFrame>
        <p:nvGraphicFramePr>
          <p:cNvPr id="148" name="Google Shape;148;p22"/>
          <p:cNvGraphicFramePr/>
          <p:nvPr/>
        </p:nvGraphicFramePr>
        <p:xfrm>
          <a:off x="586950" y="1021415"/>
          <a:ext cx="11225450" cy="5451285"/>
        </p:xfrm>
        <a:graphic>
          <a:graphicData uri="http://schemas.openxmlformats.org/drawingml/2006/table">
            <a:tbl>
              <a:tblPr>
                <a:noFill/>
                <a:tableStyleId>{BB35028F-6DEA-481F-8712-6C790ACE9227}</a:tableStyleId>
              </a:tblPr>
              <a:tblGrid>
                <a:gridCol w="382850">
                  <a:extLst>
                    <a:ext uri="{9D8B030D-6E8A-4147-A177-3AD203B41FA5}">
                      <a16:colId xmlns:a16="http://schemas.microsoft.com/office/drawing/2014/main" val="20000"/>
                    </a:ext>
                  </a:extLst>
                </a:gridCol>
                <a:gridCol w="451775">
                  <a:extLst>
                    <a:ext uri="{9D8B030D-6E8A-4147-A177-3AD203B41FA5}">
                      <a16:colId xmlns:a16="http://schemas.microsoft.com/office/drawing/2014/main" val="20001"/>
                    </a:ext>
                  </a:extLst>
                </a:gridCol>
                <a:gridCol w="451775">
                  <a:extLst>
                    <a:ext uri="{9D8B030D-6E8A-4147-A177-3AD203B41FA5}">
                      <a16:colId xmlns:a16="http://schemas.microsoft.com/office/drawing/2014/main" val="20002"/>
                    </a:ext>
                  </a:extLst>
                </a:gridCol>
                <a:gridCol w="451775">
                  <a:extLst>
                    <a:ext uri="{9D8B030D-6E8A-4147-A177-3AD203B41FA5}">
                      <a16:colId xmlns:a16="http://schemas.microsoft.com/office/drawing/2014/main" val="20003"/>
                    </a:ext>
                  </a:extLst>
                </a:gridCol>
                <a:gridCol w="451775">
                  <a:extLst>
                    <a:ext uri="{9D8B030D-6E8A-4147-A177-3AD203B41FA5}">
                      <a16:colId xmlns:a16="http://schemas.microsoft.com/office/drawing/2014/main" val="20004"/>
                    </a:ext>
                  </a:extLst>
                </a:gridCol>
                <a:gridCol w="451775">
                  <a:extLst>
                    <a:ext uri="{9D8B030D-6E8A-4147-A177-3AD203B41FA5}">
                      <a16:colId xmlns:a16="http://schemas.microsoft.com/office/drawing/2014/main" val="20005"/>
                    </a:ext>
                  </a:extLst>
                </a:gridCol>
                <a:gridCol w="451775">
                  <a:extLst>
                    <a:ext uri="{9D8B030D-6E8A-4147-A177-3AD203B41FA5}">
                      <a16:colId xmlns:a16="http://schemas.microsoft.com/office/drawing/2014/main" val="20006"/>
                    </a:ext>
                  </a:extLst>
                </a:gridCol>
                <a:gridCol w="451775">
                  <a:extLst>
                    <a:ext uri="{9D8B030D-6E8A-4147-A177-3AD203B41FA5}">
                      <a16:colId xmlns:a16="http://schemas.microsoft.com/office/drawing/2014/main" val="20007"/>
                    </a:ext>
                  </a:extLst>
                </a:gridCol>
                <a:gridCol w="451775">
                  <a:extLst>
                    <a:ext uri="{9D8B030D-6E8A-4147-A177-3AD203B41FA5}">
                      <a16:colId xmlns:a16="http://schemas.microsoft.com/office/drawing/2014/main" val="20008"/>
                    </a:ext>
                  </a:extLst>
                </a:gridCol>
                <a:gridCol w="451775">
                  <a:extLst>
                    <a:ext uri="{9D8B030D-6E8A-4147-A177-3AD203B41FA5}">
                      <a16:colId xmlns:a16="http://schemas.microsoft.com/office/drawing/2014/main" val="20009"/>
                    </a:ext>
                  </a:extLst>
                </a:gridCol>
                <a:gridCol w="451775">
                  <a:extLst>
                    <a:ext uri="{9D8B030D-6E8A-4147-A177-3AD203B41FA5}">
                      <a16:colId xmlns:a16="http://schemas.microsoft.com/office/drawing/2014/main" val="20010"/>
                    </a:ext>
                  </a:extLst>
                </a:gridCol>
                <a:gridCol w="451775">
                  <a:extLst>
                    <a:ext uri="{9D8B030D-6E8A-4147-A177-3AD203B41FA5}">
                      <a16:colId xmlns:a16="http://schemas.microsoft.com/office/drawing/2014/main" val="20011"/>
                    </a:ext>
                  </a:extLst>
                </a:gridCol>
                <a:gridCol w="451775">
                  <a:extLst>
                    <a:ext uri="{9D8B030D-6E8A-4147-A177-3AD203B41FA5}">
                      <a16:colId xmlns:a16="http://schemas.microsoft.com/office/drawing/2014/main" val="20012"/>
                    </a:ext>
                  </a:extLst>
                </a:gridCol>
                <a:gridCol w="451775">
                  <a:extLst>
                    <a:ext uri="{9D8B030D-6E8A-4147-A177-3AD203B41FA5}">
                      <a16:colId xmlns:a16="http://schemas.microsoft.com/office/drawing/2014/main" val="20013"/>
                    </a:ext>
                  </a:extLst>
                </a:gridCol>
                <a:gridCol w="451775">
                  <a:extLst>
                    <a:ext uri="{9D8B030D-6E8A-4147-A177-3AD203B41FA5}">
                      <a16:colId xmlns:a16="http://schemas.microsoft.com/office/drawing/2014/main" val="20014"/>
                    </a:ext>
                  </a:extLst>
                </a:gridCol>
                <a:gridCol w="451775">
                  <a:extLst>
                    <a:ext uri="{9D8B030D-6E8A-4147-A177-3AD203B41FA5}">
                      <a16:colId xmlns:a16="http://schemas.microsoft.com/office/drawing/2014/main" val="20015"/>
                    </a:ext>
                  </a:extLst>
                </a:gridCol>
                <a:gridCol w="451775">
                  <a:extLst>
                    <a:ext uri="{9D8B030D-6E8A-4147-A177-3AD203B41FA5}">
                      <a16:colId xmlns:a16="http://schemas.microsoft.com/office/drawing/2014/main" val="20016"/>
                    </a:ext>
                  </a:extLst>
                </a:gridCol>
                <a:gridCol w="451775">
                  <a:extLst>
                    <a:ext uri="{9D8B030D-6E8A-4147-A177-3AD203B41FA5}">
                      <a16:colId xmlns:a16="http://schemas.microsoft.com/office/drawing/2014/main" val="20017"/>
                    </a:ext>
                  </a:extLst>
                </a:gridCol>
                <a:gridCol w="451775">
                  <a:extLst>
                    <a:ext uri="{9D8B030D-6E8A-4147-A177-3AD203B41FA5}">
                      <a16:colId xmlns:a16="http://schemas.microsoft.com/office/drawing/2014/main" val="20018"/>
                    </a:ext>
                  </a:extLst>
                </a:gridCol>
                <a:gridCol w="451775">
                  <a:extLst>
                    <a:ext uri="{9D8B030D-6E8A-4147-A177-3AD203B41FA5}">
                      <a16:colId xmlns:a16="http://schemas.microsoft.com/office/drawing/2014/main" val="20019"/>
                    </a:ext>
                  </a:extLst>
                </a:gridCol>
                <a:gridCol w="451775">
                  <a:extLst>
                    <a:ext uri="{9D8B030D-6E8A-4147-A177-3AD203B41FA5}">
                      <a16:colId xmlns:a16="http://schemas.microsoft.com/office/drawing/2014/main" val="20020"/>
                    </a:ext>
                  </a:extLst>
                </a:gridCol>
                <a:gridCol w="451775">
                  <a:extLst>
                    <a:ext uri="{9D8B030D-6E8A-4147-A177-3AD203B41FA5}">
                      <a16:colId xmlns:a16="http://schemas.microsoft.com/office/drawing/2014/main" val="20021"/>
                    </a:ext>
                  </a:extLst>
                </a:gridCol>
                <a:gridCol w="451775">
                  <a:extLst>
                    <a:ext uri="{9D8B030D-6E8A-4147-A177-3AD203B41FA5}">
                      <a16:colId xmlns:a16="http://schemas.microsoft.com/office/drawing/2014/main" val="20022"/>
                    </a:ext>
                  </a:extLst>
                </a:gridCol>
                <a:gridCol w="451775">
                  <a:extLst>
                    <a:ext uri="{9D8B030D-6E8A-4147-A177-3AD203B41FA5}">
                      <a16:colId xmlns:a16="http://schemas.microsoft.com/office/drawing/2014/main" val="20023"/>
                    </a:ext>
                  </a:extLst>
                </a:gridCol>
                <a:gridCol w="451775">
                  <a:extLst>
                    <a:ext uri="{9D8B030D-6E8A-4147-A177-3AD203B41FA5}">
                      <a16:colId xmlns:a16="http://schemas.microsoft.com/office/drawing/2014/main" val="20024"/>
                    </a:ext>
                  </a:extLst>
                </a:gridCol>
              </a:tblGrid>
              <a:tr h="433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33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4337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9"/>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10"/>
                  </a:ext>
                </a:extLst>
              </a:tr>
              <a:tr h="417100">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11"/>
                  </a:ext>
                </a:extLst>
              </a:tr>
              <a:tr h="345925">
                <a:tc>
                  <a:txBody>
                    <a:bodyPr/>
                    <a:lstStyle/>
                    <a:p>
                      <a:pPr marL="0" lvl="0" indent="0" algn="l" rtl="0">
                        <a:spcBef>
                          <a:spcPts val="0"/>
                        </a:spcBef>
                        <a:spcAft>
                          <a:spcPts val="0"/>
                        </a:spcAft>
                        <a:buNone/>
                      </a:pPr>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49" name="Google Shape;149;p22"/>
          <p:cNvSpPr txBox="1"/>
          <p:nvPr/>
        </p:nvSpPr>
        <p:spPr>
          <a:xfrm>
            <a:off x="6211595" y="6331670"/>
            <a:ext cx="4047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latin typeface="Calibri"/>
                <a:ea typeface="Calibri"/>
                <a:cs typeface="Calibri"/>
                <a:sym typeface="Calibri"/>
              </a:rPr>
              <a:t>0</a:t>
            </a:r>
            <a:r>
              <a:rPr lang="en-US" sz="1800" b="1" baseline="30000">
                <a:latin typeface="Calibri"/>
                <a:ea typeface="Calibri"/>
                <a:cs typeface="Calibri"/>
                <a:sym typeface="Calibri"/>
              </a:rPr>
              <a:t>o</a:t>
            </a:r>
            <a:endParaRPr sz="1800" b="1" baseline="30000">
              <a:latin typeface="Calibri"/>
              <a:ea typeface="Calibri"/>
              <a:cs typeface="Calibri"/>
              <a:sym typeface="Calibri"/>
            </a:endParaRPr>
          </a:p>
        </p:txBody>
      </p:sp>
      <p:sp>
        <p:nvSpPr>
          <p:cNvPr id="150" name="Google Shape;150;p22"/>
          <p:cNvSpPr txBox="1"/>
          <p:nvPr/>
        </p:nvSpPr>
        <p:spPr>
          <a:xfrm>
            <a:off x="684927" y="6315150"/>
            <a:ext cx="9633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180</a:t>
            </a:r>
            <a:r>
              <a:rPr lang="en-US" sz="1800" b="1" baseline="30000">
                <a:latin typeface="Calibri"/>
                <a:ea typeface="Calibri"/>
                <a:cs typeface="Calibri"/>
                <a:sym typeface="Calibri"/>
              </a:rPr>
              <a:t>o</a:t>
            </a:r>
            <a:endParaRPr sz="1800" b="1">
              <a:latin typeface="Calibri"/>
              <a:ea typeface="Calibri"/>
              <a:cs typeface="Calibri"/>
              <a:sym typeface="Calibri"/>
            </a:endParaRPr>
          </a:p>
        </p:txBody>
      </p:sp>
      <p:sp>
        <p:nvSpPr>
          <p:cNvPr id="151" name="Google Shape;151;p22"/>
          <p:cNvSpPr txBox="1"/>
          <p:nvPr/>
        </p:nvSpPr>
        <p:spPr>
          <a:xfrm>
            <a:off x="11533500" y="6331675"/>
            <a:ext cx="8691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180</a:t>
            </a:r>
            <a:r>
              <a:rPr lang="en-US" sz="1800" b="1" baseline="30000">
                <a:latin typeface="Calibri"/>
                <a:ea typeface="Calibri"/>
                <a:cs typeface="Calibri"/>
                <a:sym typeface="Calibri"/>
              </a:rPr>
              <a:t>o</a:t>
            </a:r>
            <a:endParaRPr sz="1800" b="1">
              <a:latin typeface="Calibri"/>
              <a:ea typeface="Calibri"/>
              <a:cs typeface="Calibri"/>
              <a:sym typeface="Calibri"/>
            </a:endParaRPr>
          </a:p>
        </p:txBody>
      </p:sp>
      <p:sp>
        <p:nvSpPr>
          <p:cNvPr id="152" name="Google Shape;152;p22"/>
          <p:cNvSpPr txBox="1"/>
          <p:nvPr/>
        </p:nvSpPr>
        <p:spPr>
          <a:xfrm>
            <a:off x="3350255" y="6331675"/>
            <a:ext cx="9633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90</a:t>
            </a:r>
            <a:r>
              <a:rPr lang="en-US" sz="1800" b="1" baseline="30000">
                <a:latin typeface="Calibri"/>
                <a:ea typeface="Calibri"/>
                <a:cs typeface="Calibri"/>
                <a:sym typeface="Calibri"/>
              </a:rPr>
              <a:t>o</a:t>
            </a:r>
            <a:r>
              <a:rPr lang="en-US" sz="1800" b="1">
                <a:latin typeface="Calibri"/>
                <a:ea typeface="Calibri"/>
                <a:cs typeface="Calibri"/>
                <a:sym typeface="Calibri"/>
              </a:rPr>
              <a:t>W</a:t>
            </a:r>
            <a:endParaRPr sz="1800" b="1">
              <a:latin typeface="Calibri"/>
              <a:ea typeface="Calibri"/>
              <a:cs typeface="Calibri"/>
              <a:sym typeface="Calibri"/>
            </a:endParaRPr>
          </a:p>
        </p:txBody>
      </p:sp>
      <p:sp>
        <p:nvSpPr>
          <p:cNvPr id="153" name="Google Shape;153;p22"/>
          <p:cNvSpPr txBox="1"/>
          <p:nvPr/>
        </p:nvSpPr>
        <p:spPr>
          <a:xfrm>
            <a:off x="8773452" y="6330814"/>
            <a:ext cx="9633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90</a:t>
            </a:r>
            <a:r>
              <a:rPr lang="en-US" sz="1800" b="1" baseline="30000">
                <a:latin typeface="Calibri"/>
                <a:ea typeface="Calibri"/>
                <a:cs typeface="Calibri"/>
                <a:sym typeface="Calibri"/>
              </a:rPr>
              <a:t>o</a:t>
            </a:r>
            <a:r>
              <a:rPr lang="en-US" sz="1800" b="1">
                <a:latin typeface="Calibri"/>
                <a:ea typeface="Calibri"/>
                <a:cs typeface="Calibri"/>
                <a:sym typeface="Calibri"/>
              </a:rPr>
              <a:t>E</a:t>
            </a:r>
            <a:endParaRPr sz="1800" b="1">
              <a:latin typeface="Calibri"/>
              <a:ea typeface="Calibri"/>
              <a:cs typeface="Calibri"/>
              <a:sym typeface="Calibri"/>
            </a:endParaRPr>
          </a:p>
        </p:txBody>
      </p:sp>
      <p:sp>
        <p:nvSpPr>
          <p:cNvPr id="154" name="Google Shape;154;p22"/>
          <p:cNvSpPr txBox="1"/>
          <p:nvPr/>
        </p:nvSpPr>
        <p:spPr>
          <a:xfrm>
            <a:off x="4798261" y="258169"/>
            <a:ext cx="3636067"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ea typeface="Calibri"/>
                <a:cs typeface="Calibri"/>
                <a:sym typeface="Calibri"/>
              </a:rPr>
              <a:t>Lines of Longitude</a:t>
            </a:r>
            <a:endParaRPr sz="2800" b="1" dirty="0">
              <a:latin typeface="+mn-lt"/>
              <a:ea typeface="Calibri"/>
              <a:cs typeface="Calibri"/>
              <a:sym typeface="Calibri"/>
            </a:endParaRPr>
          </a:p>
        </p:txBody>
      </p:sp>
      <p:sp>
        <p:nvSpPr>
          <p:cNvPr id="10" name="TextBox 9">
            <a:extLst>
              <a:ext uri="{FF2B5EF4-FFF2-40B4-BE49-F238E27FC236}">
                <a16:creationId xmlns:a16="http://schemas.microsoft.com/office/drawing/2014/main" id="{EA351F7A-FF22-D84E-B447-D8EB06F98161}"/>
              </a:ext>
            </a:extLst>
          </p:cNvPr>
          <p:cNvSpPr txBox="1"/>
          <p:nvPr/>
        </p:nvSpPr>
        <p:spPr>
          <a:xfrm>
            <a:off x="6455525" y="1064522"/>
            <a:ext cx="368355" cy="3046988"/>
          </a:xfrm>
          <a:prstGeom prst="rect">
            <a:avLst/>
          </a:prstGeom>
          <a:solidFill>
            <a:schemeClr val="bg1"/>
          </a:solidFill>
        </p:spPr>
        <p:txBody>
          <a:bodyPr wrap="square" rtlCol="0">
            <a:spAutoFit/>
          </a:bodyPr>
          <a:lstStyle/>
          <a:p>
            <a:pPr algn="ctr"/>
            <a:r>
              <a:rPr lang="en-US" sz="2400" b="1" dirty="0">
                <a:solidFill>
                  <a:srgbClr val="C00000"/>
                </a:solidFill>
              </a:rPr>
              <a:t>MERIDIAN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D5A732B-0B79-264D-B871-667BE14CC313}"/>
              </a:ext>
            </a:extLst>
          </p:cNvPr>
          <p:cNvCxnSpPr>
            <a:cxnSpLocks/>
          </p:cNvCxnSpPr>
          <p:nvPr/>
        </p:nvCxnSpPr>
        <p:spPr>
          <a:xfrm>
            <a:off x="395785" y="1115571"/>
            <a:ext cx="1811741" cy="658638"/>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BEF613C6-3F23-C24D-9891-0C51FBBC8580}"/>
              </a:ext>
            </a:extLst>
          </p:cNvPr>
          <p:cNvSpPr txBox="1"/>
          <p:nvPr/>
        </p:nvSpPr>
        <p:spPr>
          <a:xfrm>
            <a:off x="8706230" y="4273974"/>
            <a:ext cx="4162567" cy="523220"/>
          </a:xfrm>
          <a:prstGeom prst="rect">
            <a:avLst/>
          </a:prstGeom>
          <a:noFill/>
        </p:spPr>
        <p:txBody>
          <a:bodyPr wrap="square" rtlCol="0">
            <a:spAutoFit/>
          </a:bodyPr>
          <a:lstStyle/>
          <a:p>
            <a:r>
              <a:rPr lang="en-US" sz="2800" dirty="0"/>
              <a:t>Eastern Hemisphere</a:t>
            </a:r>
          </a:p>
        </p:txBody>
      </p:sp>
      <p:cxnSp>
        <p:nvCxnSpPr>
          <p:cNvPr id="10" name="Straight Connector 9">
            <a:extLst>
              <a:ext uri="{FF2B5EF4-FFF2-40B4-BE49-F238E27FC236}">
                <a16:creationId xmlns:a16="http://schemas.microsoft.com/office/drawing/2014/main" id="{1B5351E4-BAE9-A64A-95D7-FEBFFD98BBB8}"/>
              </a:ext>
            </a:extLst>
          </p:cNvPr>
          <p:cNvCxnSpPr>
            <a:cxnSpLocks/>
          </p:cNvCxnSpPr>
          <p:nvPr/>
        </p:nvCxnSpPr>
        <p:spPr>
          <a:xfrm flipH="1" flipV="1">
            <a:off x="9360281" y="3255654"/>
            <a:ext cx="2267612" cy="750627"/>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 name="Picture 2">
            <a:extLst>
              <a:ext uri="{FF2B5EF4-FFF2-40B4-BE49-F238E27FC236}">
                <a16:creationId xmlns:a16="http://schemas.microsoft.com/office/drawing/2014/main" id="{7D2DBA21-495E-8049-84DC-B52F00F83CFF}"/>
              </a:ext>
            </a:extLst>
          </p:cNvPr>
          <p:cNvPicPr>
            <a:picLocks noChangeAspect="1"/>
          </p:cNvPicPr>
          <p:nvPr/>
        </p:nvPicPr>
        <p:blipFill>
          <a:blip r:embed="rId2"/>
          <a:stretch>
            <a:fillRect/>
          </a:stretch>
        </p:blipFill>
        <p:spPr>
          <a:xfrm>
            <a:off x="2615918" y="226515"/>
            <a:ext cx="6172200" cy="6235700"/>
          </a:xfrm>
          <a:prstGeom prst="rect">
            <a:avLst/>
          </a:prstGeom>
        </p:spPr>
      </p:pic>
      <p:sp>
        <p:nvSpPr>
          <p:cNvPr id="6" name="TextBox 5">
            <a:extLst>
              <a:ext uri="{FF2B5EF4-FFF2-40B4-BE49-F238E27FC236}">
                <a16:creationId xmlns:a16="http://schemas.microsoft.com/office/drawing/2014/main" id="{965398BE-CC8D-AA4E-AB2D-0EADAA56CEAB}"/>
              </a:ext>
            </a:extLst>
          </p:cNvPr>
          <p:cNvSpPr txBox="1"/>
          <p:nvPr/>
        </p:nvSpPr>
        <p:spPr>
          <a:xfrm>
            <a:off x="0" y="409433"/>
            <a:ext cx="4162567" cy="523220"/>
          </a:xfrm>
          <a:prstGeom prst="rect">
            <a:avLst/>
          </a:prstGeom>
          <a:noFill/>
        </p:spPr>
        <p:txBody>
          <a:bodyPr wrap="square" rtlCol="0">
            <a:spAutoFit/>
          </a:bodyPr>
          <a:lstStyle/>
          <a:p>
            <a:r>
              <a:rPr lang="en-US" sz="2800" dirty="0"/>
              <a:t>Western Hemisphere</a:t>
            </a:r>
          </a:p>
        </p:txBody>
      </p:sp>
    </p:spTree>
    <p:extLst>
      <p:ext uri="{BB962C8B-B14F-4D97-AF65-F5344CB8AC3E}">
        <p14:creationId xmlns:p14="http://schemas.microsoft.com/office/powerpoint/2010/main" val="309971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791570" y="750622"/>
            <a:ext cx="11176078" cy="5913263"/>
          </a:xfrm>
          <a:prstGeom prst="rect">
            <a:avLst/>
          </a:prstGeom>
          <a:noFill/>
          <a:ln>
            <a:noFill/>
          </a:ln>
        </p:spPr>
      </p:pic>
      <p:sp>
        <p:nvSpPr>
          <p:cNvPr id="110" name="Google Shape;110;p18"/>
          <p:cNvSpPr/>
          <p:nvPr/>
        </p:nvSpPr>
        <p:spPr>
          <a:xfrm>
            <a:off x="186278" y="194114"/>
            <a:ext cx="11673626" cy="5565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Lines of Latitude and Longitude can overlay each other as a grid</a:t>
            </a:r>
            <a:endParaRPr sz="28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4407531-912F-D04F-8CED-DA36107A11A2}"/>
              </a:ext>
            </a:extLst>
          </p:cNvPr>
          <p:cNvSpPr txBox="1"/>
          <p:nvPr/>
        </p:nvSpPr>
        <p:spPr>
          <a:xfrm>
            <a:off x="1473962" y="2994633"/>
            <a:ext cx="2347415" cy="461665"/>
          </a:xfrm>
          <a:prstGeom prst="rect">
            <a:avLst/>
          </a:prstGeom>
          <a:solidFill>
            <a:schemeClr val="bg1"/>
          </a:solidFill>
        </p:spPr>
        <p:txBody>
          <a:bodyPr wrap="square" rtlCol="0">
            <a:spAutoFit/>
          </a:bodyPr>
          <a:lstStyle/>
          <a:p>
            <a:r>
              <a:rPr lang="en-US" sz="2400" b="1" dirty="0">
                <a:solidFill>
                  <a:srgbClr val="C00000"/>
                </a:solidFill>
              </a:rPr>
              <a:t>EQUATOR</a:t>
            </a:r>
          </a:p>
        </p:txBody>
      </p:sp>
      <p:sp>
        <p:nvSpPr>
          <p:cNvPr id="3" name="TextBox 2">
            <a:extLst>
              <a:ext uri="{FF2B5EF4-FFF2-40B4-BE49-F238E27FC236}">
                <a16:creationId xmlns:a16="http://schemas.microsoft.com/office/drawing/2014/main" id="{81A484C9-89E3-6D40-85F4-5AC844B47D24}"/>
              </a:ext>
            </a:extLst>
          </p:cNvPr>
          <p:cNvSpPr txBox="1"/>
          <p:nvPr/>
        </p:nvSpPr>
        <p:spPr>
          <a:xfrm>
            <a:off x="6755779" y="750622"/>
            <a:ext cx="368355" cy="3046988"/>
          </a:xfrm>
          <a:prstGeom prst="rect">
            <a:avLst/>
          </a:prstGeom>
          <a:solidFill>
            <a:schemeClr val="bg1"/>
          </a:solidFill>
        </p:spPr>
        <p:txBody>
          <a:bodyPr wrap="square" rtlCol="0">
            <a:spAutoFit/>
          </a:bodyPr>
          <a:lstStyle/>
          <a:p>
            <a:pPr algn="ctr"/>
            <a:r>
              <a:rPr lang="en-US" sz="2400" b="1" dirty="0">
                <a:solidFill>
                  <a:srgbClr val="C00000"/>
                </a:solidFill>
              </a:rPr>
              <a:t>MERIDIAN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3"/>
          <p:cNvPicPr preferRelativeResize="0"/>
          <p:nvPr/>
        </p:nvPicPr>
        <p:blipFill>
          <a:blip r:embed="rId3">
            <a:alphaModFix/>
          </a:blip>
          <a:stretch>
            <a:fillRect/>
          </a:stretch>
        </p:blipFill>
        <p:spPr>
          <a:xfrm>
            <a:off x="341190" y="1187350"/>
            <a:ext cx="11449037" cy="5476523"/>
          </a:xfrm>
          <a:prstGeom prst="rect">
            <a:avLst/>
          </a:prstGeom>
          <a:noFill/>
          <a:ln>
            <a:noFill/>
          </a:ln>
        </p:spPr>
      </p:pic>
      <p:sp>
        <p:nvSpPr>
          <p:cNvPr id="160" name="Google Shape;160;p23"/>
          <p:cNvSpPr/>
          <p:nvPr/>
        </p:nvSpPr>
        <p:spPr>
          <a:xfrm>
            <a:off x="341190" y="125504"/>
            <a:ext cx="11559658" cy="9390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rPr>
              <a:t>Latitude and Longitude lines together in a grid are called </a:t>
            </a:r>
            <a:r>
              <a:rPr lang="en-US" sz="3200" b="1" dirty="0">
                <a:solidFill>
                  <a:schemeClr val="dk1"/>
                </a:solidFill>
              </a:rPr>
              <a:t>Coordinates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ED72-6C13-7042-987F-25B547FDC509}"/>
              </a:ext>
            </a:extLst>
          </p:cNvPr>
          <p:cNvSpPr>
            <a:spLocks noGrp="1"/>
          </p:cNvSpPr>
          <p:nvPr>
            <p:ph type="title"/>
          </p:nvPr>
        </p:nvSpPr>
        <p:spPr/>
        <p:txBody>
          <a:bodyPr/>
          <a:lstStyle/>
          <a:p>
            <a:r>
              <a:rPr lang="en-US" b="1" dirty="0">
                <a:latin typeface="+mn-lt"/>
              </a:rPr>
              <a:t>Coordinate Choices</a:t>
            </a:r>
          </a:p>
        </p:txBody>
      </p:sp>
      <p:sp>
        <p:nvSpPr>
          <p:cNvPr id="3" name="Text Placeholder 2">
            <a:extLst>
              <a:ext uri="{FF2B5EF4-FFF2-40B4-BE49-F238E27FC236}">
                <a16:creationId xmlns:a16="http://schemas.microsoft.com/office/drawing/2014/main" id="{06564B84-8FFF-3D4D-831E-826591BA8531}"/>
              </a:ext>
            </a:extLst>
          </p:cNvPr>
          <p:cNvSpPr>
            <a:spLocks noGrp="1"/>
          </p:cNvSpPr>
          <p:nvPr>
            <p:ph type="body" idx="1"/>
          </p:nvPr>
        </p:nvSpPr>
        <p:spPr>
          <a:xfrm>
            <a:off x="382137" y="1825625"/>
            <a:ext cx="11341289" cy="4351338"/>
          </a:xfrm>
        </p:spPr>
        <p:txBody>
          <a:bodyPr/>
          <a:lstStyle/>
          <a:p>
            <a:r>
              <a:rPr lang="en-US" dirty="0">
                <a:latin typeface="+mn-lt"/>
              </a:rPr>
              <a:t>The numerical values for latitude and longitude can occur in a number of different units or formats: </a:t>
            </a:r>
          </a:p>
          <a:p>
            <a:endParaRPr lang="en-US" dirty="0">
              <a:latin typeface="+mn-lt"/>
            </a:endParaRPr>
          </a:p>
          <a:p>
            <a:pPr lvl="1"/>
            <a:r>
              <a:rPr lang="en-US" b="1" dirty="0">
                <a:latin typeface="+mn-lt"/>
              </a:rPr>
              <a:t>Degrees</a:t>
            </a:r>
            <a:r>
              <a:rPr lang="en-US" dirty="0">
                <a:latin typeface="+mn-lt"/>
              </a:rPr>
              <a:t>, </a:t>
            </a:r>
            <a:r>
              <a:rPr lang="en-US" b="1" dirty="0">
                <a:latin typeface="+mn-lt"/>
              </a:rPr>
              <a:t>minutes</a:t>
            </a:r>
            <a:r>
              <a:rPr lang="en-US" dirty="0">
                <a:latin typeface="+mn-lt"/>
              </a:rPr>
              <a:t>, and </a:t>
            </a:r>
            <a:r>
              <a:rPr lang="en-US" b="1" dirty="0">
                <a:latin typeface="+mn-lt"/>
              </a:rPr>
              <a:t>seconds (DMS)</a:t>
            </a:r>
            <a:r>
              <a:rPr lang="en-US" dirty="0">
                <a:latin typeface="+mn-lt"/>
              </a:rPr>
              <a:t> : 40° 26′ 46″ N and 79° 58′ 56″ W</a:t>
            </a:r>
          </a:p>
          <a:p>
            <a:pPr lvl="1"/>
            <a:endParaRPr lang="en-US" dirty="0">
              <a:latin typeface="+mn-lt"/>
            </a:endParaRPr>
          </a:p>
          <a:p>
            <a:pPr lvl="1"/>
            <a:r>
              <a:rPr lang="en-US" b="1" dirty="0">
                <a:latin typeface="+mn-lt"/>
              </a:rPr>
              <a:t>Degrees decimal minutes (DDM)</a:t>
            </a:r>
            <a:r>
              <a:rPr lang="en-US" dirty="0">
                <a:latin typeface="+mn-lt"/>
              </a:rPr>
              <a:t>: 40° 26.767′ N 79° 58.933′ W </a:t>
            </a:r>
          </a:p>
          <a:p>
            <a:pPr lvl="1"/>
            <a:endParaRPr lang="en-US" sz="3600" dirty="0">
              <a:latin typeface="+mn-lt"/>
            </a:endParaRPr>
          </a:p>
          <a:p>
            <a:pPr lvl="1"/>
            <a:r>
              <a:rPr lang="en-US" sz="3600" b="1" dirty="0">
                <a:latin typeface="+mn-lt"/>
              </a:rPr>
              <a:t>Decimal degrees (DD)</a:t>
            </a:r>
            <a:r>
              <a:rPr lang="en-US" sz="3600" dirty="0">
                <a:latin typeface="+mn-lt"/>
              </a:rPr>
              <a:t>: 40.446° N 79.982° W </a:t>
            </a:r>
          </a:p>
        </p:txBody>
      </p:sp>
      <p:pic>
        <p:nvPicPr>
          <p:cNvPr id="5" name="Picture 4">
            <a:extLst>
              <a:ext uri="{FF2B5EF4-FFF2-40B4-BE49-F238E27FC236}">
                <a16:creationId xmlns:a16="http://schemas.microsoft.com/office/drawing/2014/main" id="{4A0F0E91-4144-CD4F-A948-668463E4E050}"/>
              </a:ext>
            </a:extLst>
          </p:cNvPr>
          <p:cNvPicPr>
            <a:picLocks noChangeAspect="1"/>
          </p:cNvPicPr>
          <p:nvPr/>
        </p:nvPicPr>
        <p:blipFill>
          <a:blip r:embed="rId2"/>
          <a:stretch>
            <a:fillRect/>
          </a:stretch>
        </p:blipFill>
        <p:spPr>
          <a:xfrm>
            <a:off x="10695503" y="4781518"/>
            <a:ext cx="1205345" cy="914400"/>
          </a:xfrm>
          <a:prstGeom prst="rect">
            <a:avLst/>
          </a:prstGeom>
        </p:spPr>
      </p:pic>
      <p:sp>
        <p:nvSpPr>
          <p:cNvPr id="6" name="5-Point Star 5">
            <a:extLst>
              <a:ext uri="{FF2B5EF4-FFF2-40B4-BE49-F238E27FC236}">
                <a16:creationId xmlns:a16="http://schemas.microsoft.com/office/drawing/2014/main" id="{3F715C57-E1C4-564D-AE00-2F5A410217ED}"/>
              </a:ext>
            </a:extLst>
          </p:cNvPr>
          <p:cNvSpPr/>
          <p:nvPr/>
        </p:nvSpPr>
        <p:spPr>
          <a:xfrm>
            <a:off x="381000" y="4948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3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t="7743"/>
          <a:stretch/>
        </p:blipFill>
        <p:spPr>
          <a:xfrm>
            <a:off x="436727" y="764275"/>
            <a:ext cx="11198448" cy="5679425"/>
          </a:xfrm>
          <a:prstGeom prst="rect">
            <a:avLst/>
          </a:prstGeom>
          <a:noFill/>
          <a:ln>
            <a:noFill/>
          </a:ln>
        </p:spPr>
      </p:pic>
      <p:sp>
        <p:nvSpPr>
          <p:cNvPr id="131" name="Google Shape;131;p20"/>
          <p:cNvSpPr/>
          <p:nvPr/>
        </p:nvSpPr>
        <p:spPr>
          <a:xfrm>
            <a:off x="559558" y="167870"/>
            <a:ext cx="11031940" cy="8298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Coordinates in a map can help us determine specific locations</a:t>
            </a:r>
            <a:endParaRPr sz="2800" b="1" dirty="0">
              <a:solidFill>
                <a:schemeClr val="dk1"/>
              </a:solidFill>
              <a:latin typeface="Calibri"/>
              <a:ea typeface="Calibri"/>
              <a:cs typeface="Calibri"/>
              <a:sym typeface="Calibri"/>
            </a:endParaRPr>
          </a:p>
        </p:txBody>
      </p:sp>
      <p:sp>
        <p:nvSpPr>
          <p:cNvPr id="132" name="Google Shape;132;p20"/>
          <p:cNvSpPr txBox="1"/>
          <p:nvPr/>
        </p:nvSpPr>
        <p:spPr>
          <a:xfrm>
            <a:off x="3206875" y="6344350"/>
            <a:ext cx="6871800" cy="5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image credit: </a:t>
            </a:r>
            <a:r>
              <a:rPr lang="en-US" sz="1100" u="sng">
                <a:solidFill>
                  <a:schemeClr val="hlink"/>
                </a:solidFill>
                <a:hlinkClick r:id="rId4"/>
              </a:rPr>
              <a:t>https://www.ncl.ucar.edu/Applications/mapgrid.shtml</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742</Words>
  <Application>Microsoft Macintosh PowerPoint</Application>
  <PresentationFormat>Widescreen</PresentationFormat>
  <Paragraphs>82</Paragraphs>
  <Slides>17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Coordinate Choices</vt:lpstr>
      <vt:lpstr>PowerPoint Presentation</vt:lpstr>
      <vt:lpstr>PowerPoint Presentation</vt:lpstr>
      <vt:lpstr>PowerPoint Presentation</vt:lpstr>
      <vt:lpstr>GLOBE Site Setup Application</vt:lpstr>
      <vt:lpstr>ACTIVITY: Find the coordinates and map them</vt:lpstr>
      <vt:lpstr>PowerPoint Presentation</vt:lpstr>
      <vt:lpstr>PowerPoint Presentation</vt:lpstr>
      <vt:lpstr>Visit btc.montana.edu for some engaging mapping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Tracy Ostrom</cp:lastModifiedBy>
  <cp:revision>16</cp:revision>
  <dcterms:modified xsi:type="dcterms:W3CDTF">2020-07-27T23:02:33Z</dcterms:modified>
</cp:coreProperties>
</file>