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57" r:id="rId4"/>
    <p:sldId id="276" r:id="rId5"/>
    <p:sldId id="259" r:id="rId6"/>
    <p:sldId id="261" r:id="rId7"/>
    <p:sldId id="258" r:id="rId8"/>
    <p:sldId id="262" r:id="rId9"/>
    <p:sldId id="263" r:id="rId10"/>
    <p:sldId id="275" r:id="rId11"/>
    <p:sldId id="264" r:id="rId12"/>
    <p:sldId id="265" r:id="rId13"/>
    <p:sldId id="266" r:id="rId14"/>
    <p:sldId id="267" r:id="rId15"/>
    <p:sldId id="273" r:id="rId16"/>
    <p:sldId id="274" r:id="rId17"/>
    <p:sldId id="268" r:id="rId18"/>
    <p:sldId id="269" r:id="rId19"/>
    <p:sldId id="270" r:id="rId20"/>
    <p:sldId id="271" r:id="rId21"/>
    <p:sldId id="272" r:id="rId22"/>
    <p:sldId id="277" r:id="rId23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DC0"/>
    <a:srgbClr val="F4F3F5"/>
    <a:srgbClr val="E9E8E9"/>
    <a:srgbClr val="265D9C"/>
    <a:srgbClr val="3E6CA5"/>
    <a:srgbClr val="28719D"/>
    <a:srgbClr val="FFE608"/>
    <a:srgbClr val="F7DC04"/>
    <a:srgbClr val="E5CC00"/>
    <a:srgbClr val="D8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6" autoAdjust="0"/>
    <p:restoredTop sz="95068" autoAdjust="0"/>
  </p:normalViewPr>
  <p:slideViewPr>
    <p:cSldViewPr snapToGrid="0" snapToObjects="1">
      <p:cViewPr varScale="1">
        <p:scale>
          <a:sx n="115" d="100"/>
          <a:sy n="115" d="100"/>
        </p:scale>
        <p:origin x="-1096" y="-104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1ADF3-F92A-4AC7-9B29-9E617124ACF5}" type="datetimeFigureOut">
              <a:rPr lang="en-US" smtClean="0"/>
              <a:t>6/30/16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73086-DA74-48D6-9722-8B0C1FF3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5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73086-DA74-48D6-9722-8B0C1FF38C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F8D-C92C-BE4D-8C5C-B32252ED9C20}" type="datetimeFigureOut">
              <a:rPr lang="en-US" smtClean="0"/>
              <a:pPr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4EBC-7EAC-5746-94C3-A7EDE3472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0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F8D-C92C-BE4D-8C5C-B32252ED9C20}" type="datetimeFigureOut">
              <a:rPr lang="en-US" smtClean="0"/>
              <a:pPr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4EBC-7EAC-5746-94C3-A7EDE3472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7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275166"/>
            <a:ext cx="1157288" cy="58504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275166"/>
            <a:ext cx="3386138" cy="58504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F8D-C92C-BE4D-8C5C-B32252ED9C20}" type="datetimeFigureOut">
              <a:rPr lang="en-US" smtClean="0"/>
              <a:pPr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4EBC-7EAC-5746-94C3-A7EDE3472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2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F8D-C92C-BE4D-8C5C-B32252ED9C20}" type="datetimeFigureOut">
              <a:rPr lang="en-US" smtClean="0"/>
              <a:pPr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4EBC-7EAC-5746-94C3-A7EDE3472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01" y="5875868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F8D-C92C-BE4D-8C5C-B32252ED9C20}" type="datetimeFigureOut">
              <a:rPr lang="en-US" smtClean="0"/>
              <a:pPr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4EBC-7EAC-5746-94C3-A7EDE3472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5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600201"/>
            <a:ext cx="2271713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4612" y="1600201"/>
            <a:ext cx="2271713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F8D-C92C-BE4D-8C5C-B32252ED9C20}" type="datetimeFigureOut">
              <a:rPr lang="en-US" smtClean="0"/>
              <a:pPr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4EBC-7EAC-5746-94C3-A7EDE3472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6185"/>
            <a:ext cx="462915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" y="2046818"/>
            <a:ext cx="2272606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12828" y="2046818"/>
            <a:ext cx="2273498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12828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F8D-C92C-BE4D-8C5C-B32252ED9C20}" type="datetimeFigureOut">
              <a:rPr lang="en-US" smtClean="0"/>
              <a:pPr/>
              <a:t>6/30/16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4EBC-7EAC-5746-94C3-A7EDE3472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F8D-C92C-BE4D-8C5C-B32252ED9C20}" type="datetimeFigureOut">
              <a:rPr lang="en-US" smtClean="0"/>
              <a:pPr/>
              <a:t>6/30/16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4EBC-7EAC-5746-94C3-A7EDE3472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4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F8D-C92C-BE4D-8C5C-B32252ED9C20}" type="datetimeFigureOut">
              <a:rPr lang="en-US" smtClean="0"/>
              <a:pPr/>
              <a:t>6/30/16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4EBC-7EAC-5746-94C3-A7EDE3472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6" y="364066"/>
            <a:ext cx="1692176" cy="15494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966" y="364069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6" y="1913469"/>
            <a:ext cx="1692176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F8D-C92C-BE4D-8C5C-B32252ED9C20}" type="datetimeFigureOut">
              <a:rPr lang="en-US" smtClean="0"/>
              <a:pPr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4EBC-7EAC-5746-94C3-A7EDE3472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5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F8D-C92C-BE4D-8C5C-B32252ED9C20}" type="datetimeFigureOut">
              <a:rPr lang="en-US" smtClean="0"/>
              <a:pPr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4EBC-7EAC-5746-94C3-A7EDE3472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5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366185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72F8D-C92C-BE4D-8C5C-B32252ED9C20}" type="datetimeFigureOut">
              <a:rPr lang="en-US" smtClean="0"/>
              <a:pPr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F4EBC-7EAC-5746-94C3-A7EDE3472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1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5.jpeg"/><Relationship Id="rId5" Type="http://schemas.openxmlformats.org/officeDocument/2006/relationships/hyperlink" Target="http://asd-www.larc.nasa.gov/SCOOL/New_Clouds/Contrails/contrail6.jpg" TargetMode="External"/><Relationship Id="rId6" Type="http://schemas.openxmlformats.org/officeDocument/2006/relationships/image" Target="../media/image38.jpeg"/><Relationship Id="rId7" Type="http://schemas.openxmlformats.org/officeDocument/2006/relationships/hyperlink" Target="http://asd-www.larc.nasa.gov/SCOOL/New_Clouds/Cumulus/Cu13.jpg" TargetMode="External"/><Relationship Id="rId8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tunes.apple.com/us/app/globe-observer/id1090456751?mt=8" TargetMode="External"/><Relationship Id="rId3" Type="http://schemas.openxmlformats.org/officeDocument/2006/relationships/hyperlink" Target="https://play.google.com/store/apps/details?id=gov.nasa.globe.observer&amp;hl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.gov/documents/10157/f0ad6cb6-4e88-4cab-9eb5-f871974c09cf" TargetMode="External"/><Relationship Id="rId4" Type="http://schemas.openxmlformats.org/officeDocument/2006/relationships/hyperlink" Target="http://www.globe.gov/documents/10157/6d0e669e-07fc-488c-aa55-95b04732d5bf" TargetMode="External"/><Relationship Id="rId5" Type="http://schemas.openxmlformats.org/officeDocument/2006/relationships/hyperlink" Target="http://www.globe.gov/search-results?p_p_auth=U5COsYBF&amp;p_p_id=15&amp;p_p_lifecycle=0&amp;p_p_state=maximized&amp;p_p_mode=view&amp;_15_struts_action=/journal/view_article&amp;_15_groupId=10157&amp;_15_articleId=2514809&amp;_15_version=1.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lobe.gov/documents/10157/2872378/GLOBE+Cloud+Char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_logo.sv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60" y="640266"/>
            <a:ext cx="1651772" cy="14177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236306"/>
            <a:ext cx="4133826" cy="2211086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4000" spc="-1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GLOBE</a:t>
            </a:r>
            <a:br>
              <a:rPr lang="en-US" sz="4000" spc="-1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800" spc="-11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b="1" spc="-11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800" b="1" spc="-11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800" b="1" spc="-110" dirty="0" smtClean="0">
                <a:latin typeface="Arial" charset="0"/>
                <a:ea typeface="Arial" charset="0"/>
                <a:cs typeface="Arial" charset="0"/>
              </a:rPr>
              <a:t>Cloud</a:t>
            </a:r>
            <a:br>
              <a:rPr lang="en-US" sz="3800" b="1" spc="-11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800" b="1" spc="-110" dirty="0" smtClean="0">
                <a:latin typeface="Arial" charset="0"/>
                <a:ea typeface="Arial" charset="0"/>
                <a:cs typeface="Arial" charset="0"/>
              </a:rPr>
              <a:t>Protocols</a:t>
            </a:r>
            <a:endParaRPr lang="en-US" sz="3800" b="1" spc="-11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267" y="2398708"/>
            <a:ext cx="3712966" cy="36413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“We seek to remind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people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that clouds are expressions of the atmosphere’s moods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and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can be read like those of a person’s countenance.”</a:t>
            </a:r>
          </a:p>
          <a:p>
            <a:pPr>
              <a:defRPr/>
            </a:pP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2100" dirty="0" smtClean="0">
                <a:latin typeface="Arial" charset="0"/>
              </a:rPr>
              <a:t>– </a:t>
            </a:r>
            <a:r>
              <a:rPr lang="en-US" sz="2100" dirty="0">
                <a:latin typeface="Arial" charset="0"/>
              </a:rPr>
              <a:t>From the Manifesto of the Cloud Appreciation Society</a:t>
            </a:r>
          </a:p>
          <a:p>
            <a:endParaRPr lang="en-US" dirty="0"/>
          </a:p>
        </p:txBody>
      </p:sp>
      <p:pic>
        <p:nvPicPr>
          <p:cNvPr id="5" name="Picture 3" descr="1 0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977828"/>
            <a:ext cx="1085850" cy="257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SCI00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93" y="5983474"/>
            <a:ext cx="1083171" cy="256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00510-cpo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/>
          <a:stretch>
            <a:fillRect/>
          </a:stretch>
        </p:blipFill>
        <p:spPr bwMode="auto">
          <a:xfrm>
            <a:off x="3343275" y="5983474"/>
            <a:ext cx="1084957" cy="256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06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509953"/>
            <a:ext cx="4629150" cy="1380231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If Clouds are Present</a:t>
            </a:r>
            <a:endParaRPr lang="en-US" sz="35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2133603"/>
            <a:ext cx="4264270" cy="359019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app walks you through the steps: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Cloud fraction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Cloud type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Including contrails and contrail fraction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Taking Photo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399" y="6216162"/>
            <a:ext cx="3789485" cy="2373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487DC0"/>
                </a:solidFill>
                <a:latin typeface="Arial" charset="0"/>
                <a:ea typeface="Arial" charset="0"/>
                <a:cs typeface="Arial" charset="0"/>
              </a:rPr>
              <a:t>The following pages explain these steps.</a:t>
            </a:r>
          </a:p>
        </p:txBody>
      </p:sp>
    </p:spTree>
    <p:extLst>
      <p:ext uri="{BB962C8B-B14F-4D97-AF65-F5344CB8AC3E}">
        <p14:creationId xmlns:p14="http://schemas.microsoft.com/office/powerpoint/2010/main" val="3127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413241"/>
            <a:ext cx="4629150" cy="1397816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How to Observe:  Cloud Fraction</a:t>
            </a:r>
            <a:endParaRPr lang="en-US" sz="35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" y="1957307"/>
            <a:ext cx="4473087" cy="210473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latin typeface="Arial" charset="0"/>
              </a:rPr>
              <a:t>Divide the sky in </a:t>
            </a:r>
            <a:r>
              <a:rPr lang="en-US" sz="2400" dirty="0" smtClean="0">
                <a:latin typeface="Arial" charset="0"/>
              </a:rPr>
              <a:t>four </a:t>
            </a:r>
            <a:r>
              <a:rPr lang="en-US" sz="2400" dirty="0">
                <a:latin typeface="Arial" charset="0"/>
              </a:rPr>
              <a:t>quadrants (North, South, East, West) and estimate cloud cover in each first. Then take the average to get the whole sky </a:t>
            </a:r>
            <a:r>
              <a:rPr lang="en-US" sz="2400" dirty="0" smtClean="0">
                <a:latin typeface="Arial" charset="0"/>
              </a:rPr>
              <a:t>value.</a:t>
            </a:r>
            <a:endParaRPr lang="en-US" sz="2400" b="1" dirty="0">
              <a:latin typeface="Arial" charset="0"/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4123592"/>
            <a:ext cx="5143500" cy="5020409"/>
          </a:xfrm>
          <a:prstGeom prst="rect">
            <a:avLst/>
          </a:prstGeom>
          <a:solidFill>
            <a:srgbClr val="265D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3238" y="4330763"/>
            <a:ext cx="4267945" cy="1134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What Percent of the Sky is Covered by Clouds?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6641" y="6440107"/>
            <a:ext cx="139572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 Clouds     </a:t>
            </a:r>
            <a:r>
              <a:rPr lang="en-US" sz="15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%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6478" y="6444966"/>
            <a:ext cx="9784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Clear</a:t>
            </a:r>
          </a:p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0 - 10%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50089" y="6449881"/>
            <a:ext cx="9557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Isolated</a:t>
            </a:r>
          </a:p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10 - 25%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1048" y="8199418"/>
            <a:ext cx="10631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Scattered</a:t>
            </a:r>
            <a:b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25 - 50%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93588" y="8199417"/>
            <a:ext cx="9557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Broken</a:t>
            </a:r>
            <a:b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50 - 90%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09257" y="8204402"/>
            <a:ext cx="101021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Overcast</a:t>
            </a:r>
            <a:b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&gt;90%</a:t>
            </a:r>
          </a:p>
        </p:txBody>
      </p:sp>
      <p:pic>
        <p:nvPicPr>
          <p:cNvPr id="12" name="Picture 1" descr="CLoud cover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1" y="5382171"/>
            <a:ext cx="1036320" cy="1030224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Loud cover-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59" y="7151872"/>
            <a:ext cx="1011936" cy="1022229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Loud cover-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11" y="7143878"/>
            <a:ext cx="1011936" cy="1030224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oud cover-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3" y="7151872"/>
            <a:ext cx="1011936" cy="1022229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Loud cover-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89" y="5382171"/>
            <a:ext cx="1011936" cy="1030224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No clouds:  0%&#10;Clear:  0-10%&#10;Isolated:  10-25%&#10;Scattered:  25-50%&#10;Broken:  50-90%&#10;Overcast:  &gt; 90%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9007" y="5382171"/>
            <a:ext cx="1011936" cy="1030224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2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How to Observe:</a:t>
            </a:r>
            <a:br>
              <a:rPr lang="en-US" sz="35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Cloud Fraction</a:t>
            </a:r>
            <a:endParaRPr lang="en-US" sz="35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73" y="5115315"/>
            <a:ext cx="4210635" cy="3695692"/>
          </a:xfrm>
        </p:spPr>
        <p:txBody>
          <a:bodyPr>
            <a:noAutofit/>
          </a:bodyPr>
          <a:lstStyle/>
          <a:p>
            <a:r>
              <a:rPr lang="en-US" sz="2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Observing hint: </a:t>
            </a:r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2300" dirty="0">
                <a:latin typeface="Arial" charset="0"/>
              </a:rPr>
              <a:t>If directly overhead there is a pattern of cloud cover with puffs or rolls of cloud separated by clear areas, it is reasonable to infer that pattern continues and the cloud cover is not 100% toward the horizon. </a:t>
            </a:r>
            <a:endParaRPr lang="en-US" sz="2300" dirty="0"/>
          </a:p>
        </p:txBody>
      </p:sp>
      <p:pic>
        <p:nvPicPr>
          <p:cNvPr id="19" name="Picture 7" descr="Cu6_thu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7" y="1979807"/>
            <a:ext cx="3984845" cy="281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59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04371"/>
            <a:ext cx="5143499" cy="116809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dirty="0">
                <a:latin typeface="Arial" charset="0"/>
              </a:rPr>
              <a:t>The </a:t>
            </a:r>
            <a:r>
              <a:rPr lang="en-US" sz="2800" dirty="0" smtClean="0">
                <a:latin typeface="Arial" charset="0"/>
              </a:rPr>
              <a:t>three main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 smtClean="0">
                <a:latin typeface="Arial" charset="0"/>
              </a:rPr>
              <a:t>cloud </a:t>
            </a:r>
            <a:r>
              <a:rPr lang="en-US" sz="2800" dirty="0">
                <a:latin typeface="Arial" charset="0"/>
              </a:rPr>
              <a:t>shapes are</a:t>
            </a:r>
            <a:r>
              <a:rPr lang="en-US" sz="2800" dirty="0" smtClean="0">
                <a:latin typeface="Arial" charset="0"/>
              </a:rPr>
              <a:t>:</a:t>
            </a:r>
            <a:endParaRPr lang="en-US" sz="2800" dirty="0">
              <a:latin typeface="Arial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950242" y="5197612"/>
            <a:ext cx="1243013" cy="86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dirty="0">
                <a:latin typeface="Arial" charset="0"/>
              </a:rPr>
              <a:t>Cumulus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dirty="0">
                <a:latin typeface="Arial" charset="0"/>
              </a:rPr>
              <a:t>(Puffy)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41910" y="7692131"/>
            <a:ext cx="1328738" cy="102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dirty="0">
                <a:latin typeface="Arial" charset="0"/>
              </a:rPr>
              <a:t>Stratus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dirty="0">
                <a:latin typeface="Arial" charset="0"/>
              </a:rPr>
              <a:t>(Layered)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58717" y="7693902"/>
            <a:ext cx="1243013" cy="86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dirty="0">
                <a:latin typeface="Arial" charset="0"/>
              </a:rPr>
              <a:t>Cirrus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dirty="0">
                <a:latin typeface="Arial" charset="0"/>
              </a:rPr>
              <a:t>(Wispy)</a:t>
            </a:r>
          </a:p>
        </p:txBody>
      </p:sp>
      <p:pic>
        <p:nvPicPr>
          <p:cNvPr id="7" name="Picture 1" descr="Cu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07" y="3815672"/>
            <a:ext cx="1995284" cy="133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St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7" y="6141882"/>
            <a:ext cx="1995284" cy="149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i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55" y="6144257"/>
            <a:ext cx="2056204" cy="1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21748" y="8536437"/>
            <a:ext cx="1285869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Images:  NASA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479617"/>
            <a:ext cx="5143499" cy="1192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How to Observe:  </a:t>
            </a:r>
            <a:br>
              <a:rPr lang="en-US" sz="35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Cloud Type</a:t>
            </a:r>
            <a:endParaRPr lang="en-US" sz="31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688756"/>
            <a:ext cx="5143499" cy="688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Factor 1:  Cloud Shape</a:t>
            </a:r>
          </a:p>
        </p:txBody>
      </p:sp>
    </p:spTree>
    <p:extLst>
      <p:ext uri="{BB962C8B-B14F-4D97-AF65-F5344CB8AC3E}">
        <p14:creationId xmlns:p14="http://schemas.microsoft.com/office/powerpoint/2010/main" val="19614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981200" y="7976956"/>
            <a:ext cx="2057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Arial" charset="0"/>
              </a:rPr>
              <a:t>Cirrostratus</a:t>
            </a:r>
          </a:p>
          <a:p>
            <a:pPr eaLnBrk="1" hangingPunct="1"/>
            <a:endParaRPr lang="en-US" sz="2000" dirty="0" smtClean="0">
              <a:latin typeface="Arial" charset="0"/>
            </a:endParaRPr>
          </a:p>
          <a:p>
            <a:pPr eaLnBrk="1" hangingPunct="1"/>
            <a:r>
              <a:rPr lang="en-US" sz="1800" dirty="0" smtClean="0">
                <a:latin typeface="Arial" charset="0"/>
              </a:rPr>
              <a:t>With Halo</a:t>
            </a:r>
            <a:endParaRPr lang="en-US" sz="1800" dirty="0">
              <a:latin typeface="Arial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63753" y="2286000"/>
            <a:ext cx="4401678" cy="3033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High Clouds:  Base </a:t>
            </a:r>
            <a:r>
              <a:rPr lang="en-US" sz="2700" smtClean="0">
                <a:latin typeface="Arial" charset="0"/>
                <a:ea typeface="Arial" charset="0"/>
                <a:cs typeface="Arial" charset="0"/>
              </a:rPr>
              <a:t>&gt; 6 Km</a:t>
            </a:r>
            <a:endParaRPr lang="en-US" sz="27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Composed 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of ice crystals, which gives them a delicate appearance. Generally, the Sun can be seen through high clouds and ice particles in cirrostratus scatter sunlight to form a bright ring, called a halo, around it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1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807235" y="6021164"/>
            <a:ext cx="18734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latin typeface="Arial" charset="0"/>
              </a:rPr>
              <a:t>Cirrocumulus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862685" y="6004983"/>
            <a:ext cx="1153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latin typeface="Arial" charset="0"/>
              </a:rPr>
              <a:t>Cirrus</a:t>
            </a:r>
          </a:p>
        </p:txBody>
      </p:sp>
      <p:pic>
        <p:nvPicPr>
          <p:cNvPr id="16" name="Picture 18" descr="Ci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3" y="4683338"/>
            <a:ext cx="1963590" cy="13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IMG_07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35" y="4699519"/>
            <a:ext cx="1958196" cy="13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 descr="Cs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42" y="6561752"/>
            <a:ext cx="2026482" cy="131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618920" y="8296371"/>
            <a:ext cx="1285869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Images:  NASA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04450"/>
            <a:ext cx="5143499" cy="1192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How to Observe:  </a:t>
            </a:r>
            <a:br>
              <a:rPr lang="en-US" sz="35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Cloud Type</a:t>
            </a:r>
            <a:endParaRPr lang="en-US" sz="31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1613589"/>
            <a:ext cx="5143499" cy="688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Factor </a:t>
            </a:r>
            <a:r>
              <a:rPr 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2:  </a:t>
            </a:r>
            <a:r>
              <a:rPr lang="en-US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Cloud </a:t>
            </a:r>
            <a:r>
              <a:rPr 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Height</a:t>
            </a:r>
            <a:endParaRPr lang="en-US" sz="31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Picture 21" descr="57892main_Cirrus_Halo.jpg" title="Halo around the Sun through a cirrostratus clou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5"/>
          <a:stretch/>
        </p:blipFill>
        <p:spPr>
          <a:xfrm>
            <a:off x="0" y="7477684"/>
            <a:ext cx="1949402" cy="1621490"/>
          </a:xfrm>
          <a:prstGeom prst="rect">
            <a:avLst/>
          </a:prstGeom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53394" y="6562709"/>
            <a:ext cx="1896008" cy="969496"/>
          </a:xfrm>
          <a:prstGeom prst="rect">
            <a:avLst/>
          </a:prstGeom>
          <a:solidFill>
            <a:srgbClr val="265D9C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342900" indent="-342900" algn="ctr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9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ea typeface="ＭＳ Ｐゴシック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ＭＳ Ｐゴシック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ＭＳ Ｐゴシック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ＭＳ Ｐゴシック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dirty="0"/>
              <a:t>NEVER look directly at the Sun!</a:t>
            </a:r>
          </a:p>
        </p:txBody>
      </p:sp>
      <p:pic>
        <p:nvPicPr>
          <p:cNvPr id="24" name="Shape 198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3" y="6919808"/>
            <a:ext cx="32004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40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2390"/>
            <a:ext cx="5143500" cy="11322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How to Observe:  </a:t>
            </a:r>
            <a:br>
              <a:rPr lang="en-US" sz="3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Contrail Type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28"/>
          <p:cNvSpPr txBox="1">
            <a:spLocks noChangeArrowheads="1"/>
          </p:cNvSpPr>
          <p:nvPr/>
        </p:nvSpPr>
        <p:spPr bwMode="auto">
          <a:xfrm>
            <a:off x="0" y="1460249"/>
            <a:ext cx="5143500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hangingPunct="1">
              <a:lnSpc>
                <a:spcPct val="110000"/>
              </a:lnSpc>
            </a:pPr>
            <a:r>
              <a:rPr lang="en-US" sz="1650" dirty="0">
                <a:latin typeface="Arial" charset="0"/>
              </a:rPr>
              <a:t>If contrails are </a:t>
            </a:r>
            <a:r>
              <a:rPr lang="en-US" sz="1650" dirty="0" smtClean="0">
                <a:latin typeface="Arial" charset="0"/>
              </a:rPr>
              <a:t>present,</a:t>
            </a:r>
          </a:p>
          <a:p>
            <a:pPr marL="0" indent="0" algn="ctr" eaLnBrk="1" hangingPunct="1">
              <a:lnSpc>
                <a:spcPct val="110000"/>
              </a:lnSpc>
            </a:pPr>
            <a:r>
              <a:rPr lang="en-US" sz="1650" dirty="0" smtClean="0">
                <a:solidFill>
                  <a:srgbClr val="00B050"/>
                </a:solidFill>
                <a:latin typeface="Arial" charset="0"/>
              </a:rPr>
              <a:t>Count</a:t>
            </a:r>
            <a:r>
              <a:rPr lang="en-US" sz="1650" dirty="0" smtClean="0">
                <a:latin typeface="Arial" charset="0"/>
              </a:rPr>
              <a:t> </a:t>
            </a:r>
            <a:r>
              <a:rPr lang="en-US" sz="1650" dirty="0">
                <a:latin typeface="Arial" charset="0"/>
              </a:rPr>
              <a:t>the number of each </a:t>
            </a:r>
            <a:r>
              <a:rPr lang="en-US" sz="1650" dirty="0" smtClean="0">
                <a:latin typeface="Arial" charset="0"/>
              </a:rPr>
              <a:t>type:</a:t>
            </a:r>
            <a:endParaRPr lang="en-US" sz="165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7149" y="6363411"/>
            <a:ext cx="251459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 smtClean="0">
                <a:latin typeface="Arial" charset="0"/>
              </a:rPr>
              <a:t>Persistent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 smtClean="0">
                <a:latin typeface="Arial" charset="0"/>
              </a:rPr>
              <a:t>Non-spreading</a:t>
            </a:r>
            <a:endParaRPr lang="en-US" sz="1600" dirty="0">
              <a:latin typeface="Arial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702529" y="6362076"/>
            <a:ext cx="214203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 smtClean="0">
                <a:latin typeface="Arial" charset="0"/>
              </a:rPr>
              <a:t>Persistent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 smtClean="0">
                <a:latin typeface="Arial" charset="0"/>
              </a:rPr>
              <a:t>Spreading</a:t>
            </a:r>
            <a:endParaRPr lang="en-US" sz="1600" dirty="0">
              <a:latin typeface="Arial" charset="0"/>
            </a:endParaRPr>
          </a:p>
        </p:txBody>
      </p:sp>
      <p:pic>
        <p:nvPicPr>
          <p:cNvPr id="7" name="Picture 16" descr="contrai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81" y="2213793"/>
            <a:ext cx="2160733" cy="137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927984" y="3634346"/>
            <a:ext cx="11641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Arial" charset="0"/>
              </a:rPr>
              <a:t>Short-lived</a:t>
            </a:r>
            <a:endParaRPr lang="en-US" sz="1800" dirty="0">
              <a:latin typeface="Arial" charset="0"/>
            </a:endParaRPr>
          </a:p>
        </p:txBody>
      </p:sp>
      <p:pic>
        <p:nvPicPr>
          <p:cNvPr id="9" name="Picture 19" descr="contrail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4" y="4904213"/>
            <a:ext cx="2052437" cy="13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contrail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29" y="4889349"/>
            <a:ext cx="2068659" cy="137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58357" y="3964108"/>
            <a:ext cx="32267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Contrails that form short line segments that fade out as the distance from the airplane that created them increases.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731" y="6898942"/>
            <a:ext cx="22640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Remain long after the airplane has left the area. They form long, generally straight, lines of ~constant width across the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sky. These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contrails are no wider than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an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index finger held at arm’s length.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9187" y="6898942"/>
            <a:ext cx="23236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Remain long after the airplane has left the area. They form long streaks that have widened with time since the plane passed. These contrails are wider than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an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index finger held at arm’s length.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685066" y="3083016"/>
            <a:ext cx="845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Images: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GLOBE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2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77" y="1420396"/>
            <a:ext cx="4202723" cy="176755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If contrails are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present: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sz="14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Estimate</a:t>
            </a:r>
            <a:r>
              <a:rPr lang="en-US" sz="1400" dirty="0" smtClean="0">
                <a:solidFill>
                  <a:srgbClr val="0066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the total cover of contrails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The quadrant technique is also useful here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One single persistent contrail crossing the sky covers less than 1% of the sky. Therefore, counting contrails can also be helpful.</a:t>
            </a:r>
          </a:p>
          <a:p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22838" y="3107437"/>
            <a:ext cx="5075981" cy="46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487DC0"/>
                </a:solidFill>
                <a:latin typeface="Arial" charset="0"/>
                <a:cs typeface="+mn-cs"/>
              </a:rPr>
              <a:t>Contrail </a:t>
            </a:r>
            <a:r>
              <a:rPr lang="en-US" sz="2000" b="1" dirty="0" smtClean="0">
                <a:solidFill>
                  <a:srgbClr val="487DC0"/>
                </a:solidFill>
                <a:latin typeface="Arial" charset="0"/>
                <a:cs typeface="+mn-cs"/>
              </a:rPr>
              <a:t>Cover Categories</a:t>
            </a:r>
            <a:endParaRPr lang="en-US" sz="2000" b="1" dirty="0">
              <a:solidFill>
                <a:srgbClr val="487DC0"/>
              </a:solidFill>
              <a:latin typeface="Arial" charset="0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latin typeface="Arial" charset="0"/>
                <a:cs typeface="+mn-cs"/>
              </a:rPr>
              <a:t> </a:t>
            </a:r>
            <a:endParaRPr lang="en-US" sz="2000" b="1" dirty="0">
              <a:latin typeface="Arial" charset="0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dirty="0">
              <a:latin typeface="Arial" charset="0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dirty="0">
              <a:latin typeface="Arial" charset="0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dirty="0">
              <a:latin typeface="Arial" charset="0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dirty="0">
              <a:latin typeface="Arial" charset="0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dirty="0">
              <a:latin typeface="Arial" charset="0"/>
              <a:cs typeface="+mn-cs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511040" y="4967753"/>
            <a:ext cx="16972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Contrails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– 0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%</a:t>
            </a:r>
          </a:p>
        </p:txBody>
      </p:sp>
      <p:pic>
        <p:nvPicPr>
          <p:cNvPr id="10" name="Picture 24" descr="contrailslt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00" y="3548063"/>
            <a:ext cx="2156404" cy="13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contrail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4" y="7152143"/>
            <a:ext cx="2156246" cy="13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contrail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10" y="7152034"/>
            <a:ext cx="2167544" cy="136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35" descr="contrail6_thumb">
            <a:hlinkClick r:id="rId5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71" y="5352734"/>
            <a:ext cx="2160733" cy="13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33" descr="Cu13_thumb">
            <a:hlinkClick r:id="rId7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4" y="3551829"/>
            <a:ext cx="2159971" cy="13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65674"/>
            <a:ext cx="5143500" cy="11322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How to Observe:  </a:t>
            </a:r>
            <a:br>
              <a:rPr lang="en-US" sz="3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Contrail Type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918803" y="4967753"/>
            <a:ext cx="16433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0–10%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564880" y="8563593"/>
            <a:ext cx="16433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25–50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%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942913" y="8563593"/>
            <a:ext cx="16433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&gt;50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%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736861" y="6764184"/>
            <a:ext cx="16433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10–25%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701542" y="6204651"/>
            <a:ext cx="8457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Images: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GLOBE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7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603342" y="8081967"/>
            <a:ext cx="18289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latin typeface="Arial" charset="0"/>
              </a:rPr>
              <a:t>Altocumulus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660168" y="5944662"/>
            <a:ext cx="1715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latin typeface="Arial" charset="0"/>
              </a:rPr>
              <a:t>Altostratus</a:t>
            </a:r>
          </a:p>
        </p:txBody>
      </p:sp>
      <p:pic>
        <p:nvPicPr>
          <p:cNvPr id="22" name="Picture 1" descr="A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67" y="6506170"/>
            <a:ext cx="2218944" cy="14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A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4405756"/>
            <a:ext cx="2212848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0"/>
          <p:cNvSpPr txBox="1">
            <a:spLocks/>
          </p:cNvSpPr>
          <p:nvPr/>
        </p:nvSpPr>
        <p:spPr>
          <a:xfrm>
            <a:off x="293607" y="2066192"/>
            <a:ext cx="4542148" cy="3033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Middle Clouds:  Base 2–6 Km</a:t>
            </a:r>
          </a:p>
          <a:p>
            <a:pPr marL="0" indent="0">
              <a:buFont typeface="Arial"/>
              <a:buNone/>
            </a:pPr>
            <a:r>
              <a:rPr lang="en-US" sz="3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en-US" sz="1920" dirty="0">
                <a:latin typeface="Arial" charset="0"/>
              </a:rPr>
              <a:t>Always begin with the prefix alto- and are predominantly comprised of water droplets; may contain some ice. Sometimes the sun can be seen through these clouds, but without a ring.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921748" y="8536437"/>
            <a:ext cx="1285869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Images:  NASA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" y="328971"/>
            <a:ext cx="5143499" cy="1192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How to Observe:  </a:t>
            </a:r>
            <a:br>
              <a:rPr lang="en-US" sz="35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Cloud Type</a:t>
            </a:r>
            <a:endParaRPr lang="en-US" sz="31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" y="1496920"/>
            <a:ext cx="5143499" cy="688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Factor </a:t>
            </a:r>
            <a:r>
              <a:rPr 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2:  </a:t>
            </a:r>
            <a:r>
              <a:rPr lang="en-US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Cloud </a:t>
            </a:r>
            <a:r>
              <a:rPr 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Height</a:t>
            </a:r>
            <a:endParaRPr lang="en-US" sz="31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1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u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83" y="6477895"/>
            <a:ext cx="2052436" cy="13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 descr="St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18" y="4405756"/>
            <a:ext cx="2052438" cy="13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051763" y="7906018"/>
            <a:ext cx="1285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latin typeface="Arial" charset="0"/>
              </a:rPr>
              <a:t>Cumulus</a:t>
            </a:r>
          </a:p>
        </p:txBody>
      </p:sp>
      <p:pic>
        <p:nvPicPr>
          <p:cNvPr id="18" name="Picture 1" descr="S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9" y="6469572"/>
            <a:ext cx="2052437" cy="137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10"/>
          <p:cNvSpPr txBox="1">
            <a:spLocks/>
          </p:cNvSpPr>
          <p:nvPr/>
        </p:nvSpPr>
        <p:spPr>
          <a:xfrm>
            <a:off x="319449" y="2115620"/>
            <a:ext cx="4559732" cy="3033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Low Clouds:  Base &lt; 2 Km</a:t>
            </a:r>
          </a:p>
          <a:p>
            <a:pPr marL="0" indent="0">
              <a:buFont typeface="Arial"/>
              <a:buNone/>
            </a:pPr>
            <a:r>
              <a:rPr lang="en-US" sz="3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Arial" charset="0"/>
              </a:rPr>
              <a:t>Closest to the observer, and often appear to be quite large compared to higher clouds. They may be much darker and grayer than high or middle clouds. 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660168" y="5839154"/>
            <a:ext cx="1715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smtClean="0">
                <a:latin typeface="Arial" charset="0"/>
              </a:rPr>
              <a:t>Stratus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61832" y="7906018"/>
            <a:ext cx="1867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smtClean="0">
                <a:latin typeface="Arial" charset="0"/>
              </a:rPr>
              <a:t>Stratocumulus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921748" y="8536437"/>
            <a:ext cx="1285869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Images:  NASA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" y="328971"/>
            <a:ext cx="5143499" cy="1192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How to Observe:  </a:t>
            </a:r>
            <a:br>
              <a:rPr lang="en-US" sz="35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Cloud Type</a:t>
            </a:r>
            <a:endParaRPr lang="en-US" sz="31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" y="1496920"/>
            <a:ext cx="5143499" cy="688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Factor </a:t>
            </a:r>
            <a:r>
              <a:rPr 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2:  </a:t>
            </a:r>
            <a:r>
              <a:rPr lang="en-US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Cloud </a:t>
            </a:r>
            <a:r>
              <a:rPr 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Height</a:t>
            </a:r>
            <a:endParaRPr lang="en-US" sz="31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4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90110"/>
            <a:ext cx="4629150" cy="1236837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Observing Hints:</a:t>
            </a:r>
            <a:br>
              <a:rPr lang="en-US" sz="35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Puffy Clouds</a:t>
            </a:r>
            <a:endParaRPr lang="en-US" sz="35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09" y="5701828"/>
            <a:ext cx="2052436" cy="137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2187" y="1700148"/>
            <a:ext cx="3965100" cy="9270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FontTx/>
              <a:buNone/>
              <a:defRPr/>
            </a:pPr>
            <a:r>
              <a:rPr lang="en-US" sz="1600" b="1" i="1" dirty="0" smtClean="0">
                <a:latin typeface="Arial" charset="0"/>
              </a:rPr>
              <a:t>Hint:</a:t>
            </a:r>
            <a:r>
              <a:rPr lang="en-US" sz="1600" dirty="0" smtClean="0">
                <a:latin typeface="Arial" charset="0"/>
              </a:rPr>
              <a:t>  </a:t>
            </a:r>
            <a:r>
              <a:rPr lang="en-US" sz="1600" dirty="0">
                <a:latin typeface="Arial" charset="0"/>
              </a:rPr>
              <a:t>For</a:t>
            </a:r>
            <a:r>
              <a:rPr lang="en-US" sz="1600" dirty="0" smtClean="0">
                <a:latin typeface="Arial" charset="0"/>
              </a:rPr>
              <a:t> cumulus (puffy) clouds, use fist/thumb/pinky finger rule to estimate cloud height.</a:t>
            </a:r>
            <a:endParaRPr lang="en-US" sz="1600" dirty="0">
              <a:latin typeface="Arial" charset="0"/>
            </a:endParaRPr>
          </a:p>
        </p:txBody>
      </p:sp>
      <p:pic>
        <p:nvPicPr>
          <p:cNvPr id="8" name="Picture 3" descr="IMG_07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11" y="2767182"/>
            <a:ext cx="2052437" cy="137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15" y="5701827"/>
            <a:ext cx="2029351" cy="137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550211" y="4248601"/>
            <a:ext cx="204585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 smtClean="0">
                <a:latin typeface="Arial" charset="0"/>
              </a:rPr>
              <a:t>High Clouds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 smtClean="0">
                <a:latin typeface="Arial" charset="0"/>
              </a:rPr>
              <a:t>(cirrocumulus)</a:t>
            </a:r>
            <a:endParaRPr lang="en-US" sz="1600" dirty="0"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0211" y="4784132"/>
            <a:ext cx="20458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Arial" charset="0"/>
              </a:rPr>
              <a:t>Appear </a:t>
            </a:r>
            <a:r>
              <a:rPr lang="en-US" sz="1400" dirty="0">
                <a:latin typeface="Arial" charset="0"/>
              </a:rPr>
              <a:t>comparable in size to pinky finger held at arm’s length 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86309" y="7191367"/>
            <a:ext cx="205243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 smtClean="0">
                <a:latin typeface="Arial" charset="0"/>
              </a:rPr>
              <a:t>Mid-level Clouds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 smtClean="0">
                <a:latin typeface="Arial" charset="0"/>
              </a:rPr>
              <a:t>(altocumulus)</a:t>
            </a:r>
            <a:endParaRPr lang="en-US" sz="1600" dirty="0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309" y="7726898"/>
            <a:ext cx="20524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Arial" charset="0"/>
              </a:rPr>
              <a:t>Appear </a:t>
            </a:r>
            <a:r>
              <a:rPr lang="en-US" sz="1400" dirty="0">
                <a:latin typeface="Arial" charset="0"/>
              </a:rPr>
              <a:t>comparable in size to </a:t>
            </a:r>
            <a:r>
              <a:rPr lang="en-US" sz="1400" dirty="0" smtClean="0">
                <a:latin typeface="Arial" charset="0"/>
              </a:rPr>
              <a:t>thumb </a:t>
            </a:r>
            <a:r>
              <a:rPr lang="en-US" sz="1400" dirty="0">
                <a:latin typeface="Arial" charset="0"/>
              </a:rPr>
              <a:t>held at arm’s length 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690729" y="7161977"/>
            <a:ext cx="205243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 smtClean="0">
                <a:latin typeface="Arial" charset="0"/>
              </a:rPr>
              <a:t>Low Clouds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 smtClean="0">
                <a:latin typeface="Arial" charset="0"/>
              </a:rPr>
              <a:t>(cumulus)</a:t>
            </a:r>
            <a:endParaRPr lang="en-US" sz="1600" dirty="0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0729" y="7697508"/>
            <a:ext cx="20524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Arial" charset="0"/>
              </a:rPr>
              <a:t>Appear </a:t>
            </a:r>
            <a:r>
              <a:rPr lang="en-US" sz="1400" dirty="0">
                <a:latin typeface="Arial" charset="0"/>
              </a:rPr>
              <a:t>comparable in size to </a:t>
            </a:r>
            <a:r>
              <a:rPr lang="en-US" sz="1400" dirty="0" smtClean="0">
                <a:latin typeface="Arial" charset="0"/>
              </a:rPr>
              <a:t>fist held </a:t>
            </a:r>
            <a:r>
              <a:rPr lang="en-US" sz="1400" dirty="0">
                <a:latin typeface="Arial" charset="0"/>
              </a:rPr>
              <a:t>at arm’s length 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921748" y="8536437"/>
            <a:ext cx="1285869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200" smtClean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Images:  NASA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9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6185"/>
            <a:ext cx="4596836" cy="15240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Arial" charset="0"/>
                <a:ea typeface="Arial" charset="0"/>
                <a:cs typeface="Arial" charset="0"/>
              </a:rPr>
              <a:t>Why Observe Clouds?</a:t>
            </a:r>
            <a:endParaRPr lang="en-US" sz="3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4" y="2188710"/>
            <a:ext cx="4237893" cy="598205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It’s fun!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It’s science!</a:t>
            </a:r>
          </a:p>
          <a:p>
            <a:pPr marL="0" indent="0">
              <a:buNone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Clouds are highly variable in space and time, so observations and photos from people in many places, especially when timed to a satellite overpass, provide useful “ground truth” information.</a:t>
            </a:r>
            <a:endParaRPr lang="en-US" sz="3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7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S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94" y="5745893"/>
            <a:ext cx="2026482" cy="131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As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5745893"/>
            <a:ext cx="2017396" cy="131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s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0" y="3081982"/>
            <a:ext cx="2026482" cy="131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77232"/>
            <a:ext cx="4629150" cy="1236837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Observing Hints: Layered Clouds</a:t>
            </a:r>
            <a:endParaRPr lang="en-US" sz="35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76823" y="1581158"/>
            <a:ext cx="4391672" cy="7446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600" b="1" i="1" dirty="0" smtClean="0">
                <a:latin typeface="Arial" charset="0"/>
              </a:rPr>
              <a:t>Hint:  </a:t>
            </a:r>
            <a:r>
              <a:rPr lang="en-US" sz="1600" dirty="0" smtClean="0">
                <a:latin typeface="Arial" charset="0"/>
              </a:rPr>
              <a:t>For stratus (layered) clouds, look for clues near the Sun.  </a:t>
            </a:r>
            <a:endParaRPr lang="en-US" sz="1600" dirty="0">
              <a:latin typeface="Arial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590260" y="4537607"/>
            <a:ext cx="1987784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 smtClean="0">
                <a:latin typeface="Arial" charset="0"/>
              </a:rPr>
              <a:t>Cirrostratus</a:t>
            </a:r>
            <a:endParaRPr lang="en-US" sz="1600" dirty="0"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9443" y="4838561"/>
            <a:ext cx="33784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only cloud type which can produce a halo around the Sun or moon. The halo will have all the rainbow colors in it.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22030" y="7166509"/>
            <a:ext cx="2017397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 smtClean="0">
                <a:latin typeface="Arial" charset="0"/>
              </a:rPr>
              <a:t>Altostratus</a:t>
            </a:r>
            <a:endParaRPr lang="en-US" sz="1600" dirty="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900" y="7455819"/>
            <a:ext cx="22068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Produces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 thinly veiled Sun or moon, and will often be darker in appearance, a medium gray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color.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2725615" y="7166509"/>
            <a:ext cx="2017397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 smtClean="0">
                <a:latin typeface="Arial" charset="0"/>
              </a:rPr>
              <a:t>Stratus</a:t>
            </a:r>
            <a:endParaRPr lang="en-US" sz="1600" dirty="0"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6485" y="7455819"/>
            <a:ext cx="22068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sually very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gray and often very low to the ground. 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The Sun is not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visible.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921748" y="8545577"/>
            <a:ext cx="1285869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Images:  NASA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376822" y="2311023"/>
            <a:ext cx="4389858" cy="545009"/>
          </a:xfrm>
          <a:prstGeom prst="rect">
            <a:avLst/>
          </a:prstGeom>
          <a:solidFill>
            <a:srgbClr val="265D9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19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NEVER  look directly at the Sun!</a:t>
            </a:r>
            <a:endParaRPr lang="en-US" sz="1900" i="1" dirty="0" smtClean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Shape 198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8" y="2411923"/>
            <a:ext cx="333715" cy="34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6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57202" y="2332062"/>
            <a:ext cx="4229098" cy="39863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2600" dirty="0" smtClean="0">
                <a:latin typeface="Arial" charset="0"/>
              </a:rPr>
              <a:t>Clouds with Precipitation</a:t>
            </a:r>
          </a:p>
        </p:txBody>
      </p:sp>
      <p:pic>
        <p:nvPicPr>
          <p:cNvPr id="22" name="Picture 1" descr="Ns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953" y="3471762"/>
            <a:ext cx="2052437" cy="137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b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7666" y="5722385"/>
            <a:ext cx="2059014" cy="137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b_LMC_IMG_5201.JPG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22" y="5722385"/>
            <a:ext cx="2049149" cy="137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76822" y="8188937"/>
            <a:ext cx="4389858" cy="545009"/>
          </a:xfrm>
          <a:prstGeom prst="rect">
            <a:avLst/>
          </a:prstGeom>
          <a:solidFill>
            <a:srgbClr val="265D9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19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Nimbus </a:t>
            </a:r>
            <a:r>
              <a:rPr lang="en-US" sz="19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means cloud in Latin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2707666" y="7203804"/>
            <a:ext cx="204585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dirty="0" smtClean="0">
                <a:latin typeface="Arial" charset="0"/>
              </a:rPr>
              <a:t>Seen from a distance</a:t>
            </a:r>
            <a:endParaRPr lang="en-US" sz="1500" dirty="0">
              <a:latin typeface="Arial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536374" y="2991196"/>
            <a:ext cx="20458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487DC0"/>
                </a:solidFill>
                <a:latin typeface="Arial" charset="0"/>
              </a:rPr>
              <a:t>Nimbo</a:t>
            </a:r>
            <a:r>
              <a:rPr lang="en-US" sz="2000" dirty="0">
                <a:latin typeface="Arial" charset="0"/>
              </a:rPr>
              <a:t>stratus</a:t>
            </a: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65622" y="7186570"/>
            <a:ext cx="204585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dirty="0" smtClean="0">
                <a:latin typeface="Arial" charset="0"/>
              </a:rPr>
              <a:t>Seen from below</a:t>
            </a:r>
            <a:endParaRPr lang="en-US" sz="1500" dirty="0">
              <a:latin typeface="Arial" charset="0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1545531" y="5230315"/>
            <a:ext cx="20458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Arial" charset="0"/>
              </a:rPr>
              <a:t>Cumulo</a:t>
            </a:r>
            <a:r>
              <a:rPr lang="en-US" sz="2000" dirty="0">
                <a:solidFill>
                  <a:srgbClr val="487DC0"/>
                </a:solidFill>
                <a:latin typeface="Arial" charset="0"/>
              </a:rPr>
              <a:t>nimbus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921748" y="7739219"/>
            <a:ext cx="1285869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</a:rPr>
              <a:t>Images:  NASA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Helvetica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407291"/>
            <a:ext cx="5143499" cy="1192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How to Observe:  </a:t>
            </a:r>
            <a:br>
              <a:rPr lang="en-US" sz="35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Cloud Type</a:t>
            </a:r>
            <a:endParaRPr lang="en-US" sz="31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1616430"/>
            <a:ext cx="5143499" cy="688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Factor </a:t>
            </a:r>
            <a:r>
              <a:rPr lang="en-US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3:  Precipitation</a:t>
            </a:r>
            <a:endParaRPr lang="en-US" sz="31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7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" y="2078774"/>
            <a:ext cx="5143499" cy="1192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You are ready to observe!</a:t>
            </a:r>
            <a:endParaRPr lang="en-US" sz="31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742" y="4227871"/>
            <a:ext cx="4948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Download the app:</a:t>
            </a:r>
          </a:p>
          <a:p>
            <a:pPr algn="ctr"/>
            <a:r>
              <a:rPr lang="en-US" b="1" dirty="0" smtClean="0"/>
              <a:t>For </a:t>
            </a:r>
            <a:r>
              <a:rPr lang="en-US" b="1" dirty="0" err="1"/>
              <a:t>iOS</a:t>
            </a:r>
            <a:r>
              <a:rPr lang="en-US" dirty="0"/>
              <a:t> via the </a:t>
            </a:r>
            <a:r>
              <a:rPr lang="en-US" dirty="0">
                <a:hlinkClick r:id="rId2"/>
              </a:rPr>
              <a:t>App Store</a:t>
            </a:r>
          </a:p>
          <a:p>
            <a:pPr algn="ctr"/>
            <a:r>
              <a:rPr lang="en-US" b="1" dirty="0"/>
              <a:t>For Android</a:t>
            </a:r>
            <a:r>
              <a:rPr lang="en-US" dirty="0"/>
              <a:t> via </a:t>
            </a:r>
            <a:r>
              <a:rPr lang="en-US" dirty="0">
                <a:hlinkClick r:id="rId3"/>
              </a:rPr>
              <a:t>Google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8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19" y="247828"/>
            <a:ext cx="4659938" cy="117932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What do you need</a:t>
            </a:r>
            <a:br>
              <a:rPr lang="en-US" sz="3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to start?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664291"/>
              </p:ext>
            </p:extLst>
          </p:nvPr>
        </p:nvGraphicFramePr>
        <p:xfrm>
          <a:off x="-9956" y="1661747"/>
          <a:ext cx="5153456" cy="7482254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04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94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2244"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en-US" sz="19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Instrument</a:t>
                      </a:r>
                      <a:endParaRPr lang="en-US" sz="19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37160" marR="137160" marT="137160" marB="13716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9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Your eyes</a:t>
                      </a:r>
                      <a:endParaRPr lang="en-US" sz="1900" b="0" i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4312"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en-US" sz="19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Helpful References</a:t>
                      </a:r>
                      <a:endParaRPr lang="en-US" sz="19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37160" marR="137160" marT="137160" marB="13716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900" b="0" i="0" dirty="0" smtClean="0">
                          <a:latin typeface="Arial" charset="0"/>
                          <a:ea typeface="Arial" charset="0"/>
                          <a:cs typeface="Arial" charset="0"/>
                          <a:hlinkClick r:id="rId2"/>
                        </a:rPr>
                        <a:t>GLOBE cloud chart</a:t>
                      </a:r>
                      <a:endParaRPr lang="en-US" sz="1900" b="0" i="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9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and contrail ID chart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9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1900" b="0" i="0" u="none" dirty="0" smtClean="0">
                          <a:latin typeface="Arial" charset="0"/>
                          <a:ea typeface="Arial" charset="0"/>
                          <a:cs typeface="Arial" charset="0"/>
                          <a:hlinkClick r:id="rId3"/>
                        </a:rPr>
                        <a:t>English/French/Spanish</a:t>
                      </a:r>
                      <a:r>
                        <a:rPr lang="en-US" sz="19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9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1900" b="0" i="0" dirty="0" smtClean="0">
                          <a:latin typeface="Arial" charset="0"/>
                          <a:ea typeface="Arial" charset="0"/>
                          <a:cs typeface="Arial" charset="0"/>
                          <a:hlinkClick r:id="rId4"/>
                        </a:rPr>
                        <a:t>Russian/Chinese/Arabic</a:t>
                      </a:r>
                      <a:r>
                        <a:rPr lang="en-US" sz="19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1900" b="0" i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7166"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en-US" sz="19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When</a:t>
                      </a:r>
                      <a:endParaRPr lang="en-US" sz="19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37160" marR="137160" marT="137160" marB="13716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9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Good:</a:t>
                      </a:r>
                      <a:r>
                        <a:rPr lang="en-US" sz="1900" b="0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 </a:t>
                      </a:r>
                      <a:r>
                        <a:rPr lang="en-US" sz="19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Any time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9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Better: Within one hour of </a:t>
                      </a:r>
                      <a:r>
                        <a:rPr lang="en-US" sz="1900" b="0" i="0" u="none" dirty="0" smtClean="0">
                          <a:latin typeface="Arial" charset="0"/>
                          <a:ea typeface="Arial" charset="0"/>
                          <a:cs typeface="Arial" charset="0"/>
                          <a:hlinkClick r:id="rId5"/>
                        </a:rPr>
                        <a:t>local solar noon</a:t>
                      </a:r>
                      <a:endParaRPr lang="en-US" sz="1900" b="0" i="0" u="none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900" b="1" i="0" u="non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Best</a:t>
                      </a:r>
                      <a:r>
                        <a:rPr lang="en-US" sz="1900" b="0" i="0" u="non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:</a:t>
                      </a:r>
                      <a:r>
                        <a:rPr lang="en-US" sz="1900" b="0" i="0" u="none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9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Within +/- 15 minutes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9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of a satellite</a:t>
                      </a:r>
                      <a:r>
                        <a:rPr lang="en-US" sz="1900" b="0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overpass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900" b="0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(times available in app)</a:t>
                      </a:r>
                      <a:endParaRPr lang="en-US" sz="1900" b="0" i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8532"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en-US" sz="19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Where</a:t>
                      </a:r>
                      <a:endParaRPr lang="en-US" sz="19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37160" marR="137160" marT="137160" marB="13716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 good observation site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(See next slides)</a:t>
                      </a: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63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" y="262609"/>
            <a:ext cx="4231640" cy="8581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What makes a good observation site?</a:t>
            </a:r>
            <a:endParaRPr lang="en-US" sz="35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25" descr="IMG_1390.JP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2" y="5049789"/>
            <a:ext cx="1794456" cy="28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47289" y="2239526"/>
            <a:ext cx="604006" cy="16865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944678" y="2855721"/>
            <a:ext cx="418849" cy="4016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 bwMode="auto">
          <a:xfrm>
            <a:off x="944678" y="3374631"/>
            <a:ext cx="418849" cy="4016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 bwMode="auto">
          <a:xfrm>
            <a:off x="944678" y="2336810"/>
            <a:ext cx="418849" cy="4016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90387" y="2298926"/>
            <a:ext cx="29452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Obstacle test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defRPr/>
            </a:pPr>
            <a:endParaRPr lang="en-US" sz="800" dirty="0" smtClean="0">
              <a:latin typeface="Arial" charset="0"/>
              <a:ea typeface="Arial" charset="0"/>
              <a:cs typeface="Arial" charset="0"/>
            </a:endParaRPr>
          </a:p>
          <a:p>
            <a:pPr marL="137160" indent="-137160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Below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hands extended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at about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head-top level</a:t>
            </a:r>
          </a:p>
          <a:p>
            <a:pPr marL="137160" indent="-137160"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Good observation site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2909809" y="5141607"/>
            <a:ext cx="6550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14°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327952" y="5645989"/>
            <a:ext cx="3126601" cy="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327952" y="4687000"/>
            <a:ext cx="3126601" cy="909215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36" y="4915948"/>
            <a:ext cx="822826" cy="74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583678" y="4339299"/>
            <a:ext cx="1140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Good: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charset="0"/>
                <a:cs typeface="Helvetica" charset="0"/>
              </a:rPr>
              <a:t> 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7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8" y="5472272"/>
            <a:ext cx="390478" cy="394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latin typeface="Arial" charset="0"/>
                <a:ea typeface="Arial" charset="0"/>
                <a:cs typeface="Arial" charset="0"/>
              </a:rPr>
              <a:t>What makes a good observation site?</a:t>
            </a:r>
            <a:endParaRPr lang="en-US" sz="35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1699015" y="2276662"/>
            <a:ext cx="252801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Obstacles present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en-US" sz="8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pPr marL="137160" indent="-137160"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Minimize as much as possible</a:t>
            </a:r>
          </a:p>
          <a:p>
            <a:pPr marL="137160" indent="-137160"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Document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(with photos) and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proceed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7676" y="2250465"/>
            <a:ext cx="616643" cy="1656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 bwMode="auto">
          <a:xfrm>
            <a:off x="964733" y="2858270"/>
            <a:ext cx="411869" cy="401623"/>
          </a:xfrm>
          <a:prstGeom prst="ellipse">
            <a:avLst/>
          </a:prstGeom>
          <a:solidFill>
            <a:srgbClr val="FFE6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>
            <a:off x="964733" y="3377180"/>
            <a:ext cx="411869" cy="4016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964733" y="2339359"/>
            <a:ext cx="411869" cy="4016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2505036" y="5234369"/>
            <a:ext cx="6550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14°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327952" y="5645989"/>
            <a:ext cx="3126601" cy="2"/>
          </a:xfrm>
          <a:prstGeom prst="line">
            <a:avLst/>
          </a:prstGeom>
          <a:ln>
            <a:solidFill>
              <a:srgbClr val="E5CC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327952" y="4687000"/>
            <a:ext cx="3126601" cy="909215"/>
          </a:xfrm>
          <a:prstGeom prst="line">
            <a:avLst/>
          </a:prstGeom>
          <a:ln>
            <a:solidFill>
              <a:srgbClr val="E5CC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37" y="4673390"/>
            <a:ext cx="1090768" cy="9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621110" y="4509346"/>
            <a:ext cx="1140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rgbClr val="D8B600"/>
                </a:solidFill>
                <a:latin typeface="Arial" charset="0"/>
                <a:ea typeface="Arial" charset="0"/>
                <a:cs typeface="Arial" charset="0"/>
              </a:rPr>
              <a:t>Okay:</a:t>
            </a:r>
            <a:r>
              <a:rPr lang="en-US" dirty="0" smtClean="0">
                <a:solidFill>
                  <a:srgbClr val="D8B600"/>
                </a:solidFill>
                <a:latin typeface="Helvetica" charset="0"/>
                <a:cs typeface="Helvetica" charset="0"/>
              </a:rPr>
              <a:t>  </a:t>
            </a:r>
            <a:endParaRPr lang="en-US" dirty="0">
              <a:solidFill>
                <a:srgbClr val="D8B600"/>
              </a:solidFill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3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8" y="5472272"/>
            <a:ext cx="390478" cy="394677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80769" y="366185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smtClean="0">
                <a:latin typeface="Arial" charset="0"/>
                <a:ea typeface="Arial" charset="0"/>
                <a:cs typeface="Arial" charset="0"/>
              </a:rPr>
              <a:t>What makes a good observation site?</a:t>
            </a:r>
            <a:endParaRPr lang="en-US" sz="3500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1699015" y="2500210"/>
            <a:ext cx="252801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Obstacles present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en-US" sz="8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pPr marL="137160" indent="-137160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Sky really not visible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137160" indent="-137160"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Not a good site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7676" y="2250465"/>
            <a:ext cx="616643" cy="1656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 bwMode="auto">
          <a:xfrm>
            <a:off x="947508" y="2858270"/>
            <a:ext cx="437484" cy="4016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947508" y="3377180"/>
            <a:ext cx="437484" cy="4016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 bwMode="auto">
          <a:xfrm>
            <a:off x="947508" y="2339359"/>
            <a:ext cx="437484" cy="4016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3232729" y="5141607"/>
            <a:ext cx="6550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14°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327952" y="5645989"/>
            <a:ext cx="3126601" cy="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327952" y="4687000"/>
            <a:ext cx="3126601" cy="90921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36" y="4673388"/>
            <a:ext cx="1090768" cy="9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621110" y="4509346"/>
            <a:ext cx="964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Bad:</a:t>
            </a:r>
            <a:r>
              <a:rPr lang="en-US" dirty="0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  </a:t>
            </a:r>
            <a:endParaRPr lang="en-US" dirty="0">
              <a:solidFill>
                <a:srgbClr val="FF0000"/>
              </a:solidFill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141405"/>
            <a:ext cx="4629150" cy="1524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How to Observe Introduction</a:t>
            </a:r>
            <a:endParaRPr lang="en-US" sz="35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87" y="2387591"/>
            <a:ext cx="4341126" cy="613116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Look at the sky above </a:t>
            </a:r>
            <a:r>
              <a:rPr lang="en-US" sz="2800" dirty="0" smtClean="0">
                <a:latin typeface="Arial" charset="0"/>
              </a:rPr>
              <a:t>14º in </a:t>
            </a:r>
            <a:r>
              <a:rPr lang="en-US" sz="2800" dirty="0">
                <a:latin typeface="Arial" charset="0"/>
              </a:rPr>
              <a:t>every </a:t>
            </a:r>
            <a:r>
              <a:rPr lang="en-US" sz="2800" dirty="0" smtClean="0">
                <a:latin typeface="Arial" charset="0"/>
              </a:rPr>
              <a:t>direction.  </a:t>
            </a: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Cloud </a:t>
            </a:r>
            <a:r>
              <a:rPr lang="en-US" sz="2800" dirty="0">
                <a:latin typeface="Arial" charset="0"/>
              </a:rPr>
              <a:t>identification is an art; you will get better with practice.</a:t>
            </a:r>
          </a:p>
          <a:p>
            <a:pPr>
              <a:defRPr/>
            </a:pPr>
            <a:r>
              <a:rPr lang="en-US" sz="2800" dirty="0">
                <a:latin typeface="Arial" charset="0"/>
              </a:rPr>
              <a:t>The most important step is the first and easiest</a:t>
            </a:r>
            <a:r>
              <a:rPr lang="en-US" sz="2800" dirty="0" smtClean="0">
                <a:latin typeface="Arial" charset="0"/>
              </a:rPr>
              <a:t>: </a:t>
            </a:r>
            <a:endParaRPr lang="en-US" sz="2800" b="1" dirty="0" smtClean="0">
              <a:latin typeface="Arial" charset="0"/>
            </a:endParaRPr>
          </a:p>
          <a:p>
            <a:pPr marL="0" indent="0">
              <a:buNone/>
              <a:defRPr/>
            </a:pPr>
            <a:r>
              <a:rPr lang="en-US" sz="900" b="1" dirty="0" smtClean="0">
                <a:latin typeface="Arial" charset="0"/>
              </a:rPr>
              <a:t>       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latin typeface="Arial" charset="0"/>
              </a:rPr>
              <a:t>    </a:t>
            </a:r>
            <a:r>
              <a:rPr lang="en-US" sz="2800" b="1" dirty="0" smtClean="0">
                <a:solidFill>
                  <a:srgbClr val="487DC0"/>
                </a:solidFill>
                <a:latin typeface="Arial" charset="0"/>
              </a:rPr>
              <a:t>Is the Sky Clear?</a:t>
            </a:r>
            <a:r>
              <a:rPr lang="en-US" sz="2800" b="1" dirty="0" smtClean="0">
                <a:latin typeface="Arial" charset="0"/>
              </a:rPr>
              <a:t>   </a:t>
            </a:r>
          </a:p>
          <a:p>
            <a:pPr marL="0" indent="0">
              <a:buNone/>
              <a:defRPr/>
            </a:pPr>
            <a:r>
              <a:rPr lang="en-US" sz="2350" dirty="0" smtClean="0">
                <a:latin typeface="Arial" charset="0"/>
              </a:rPr>
              <a:t>       If yes:</a:t>
            </a:r>
          </a:p>
          <a:p>
            <a:pPr marL="0" indent="0">
              <a:buNone/>
              <a:defRPr/>
            </a:pPr>
            <a:r>
              <a:rPr lang="en-US" sz="2350" dirty="0" smtClean="0">
                <a:latin typeface="Arial" charset="0"/>
              </a:rPr>
              <a:t>       1) </a:t>
            </a:r>
            <a:r>
              <a:rPr lang="en-US" sz="2350" dirty="0">
                <a:latin typeface="Arial" charset="0"/>
              </a:rPr>
              <a:t>R</a:t>
            </a:r>
            <a:r>
              <a:rPr lang="en-US" sz="2350" dirty="0" smtClean="0">
                <a:latin typeface="Arial" charset="0"/>
              </a:rPr>
              <a:t>eport</a:t>
            </a:r>
          </a:p>
          <a:p>
            <a:pPr marL="0" indent="0">
              <a:buNone/>
              <a:defRPr/>
            </a:pPr>
            <a:r>
              <a:rPr lang="en-US" sz="2350" dirty="0" smtClean="0">
                <a:latin typeface="Arial" charset="0"/>
              </a:rPr>
              <a:t>       2) </a:t>
            </a:r>
            <a:r>
              <a:rPr lang="en-US" sz="2350" dirty="0">
                <a:latin typeface="Arial" charset="0"/>
              </a:rPr>
              <a:t>T</a:t>
            </a:r>
            <a:r>
              <a:rPr lang="en-US" sz="2350" dirty="0" smtClean="0">
                <a:latin typeface="Arial" charset="0"/>
              </a:rPr>
              <a:t>ake Photos (optional)</a:t>
            </a:r>
          </a:p>
          <a:p>
            <a:pPr marL="0" indent="0" algn="ctr">
              <a:buNone/>
              <a:defRPr/>
            </a:pPr>
            <a:r>
              <a:rPr lang="en-US" sz="1800" dirty="0" smtClean="0">
                <a:latin typeface="Arial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dirty="0" smtClean="0">
                <a:latin typeface="Arial" charset="0"/>
              </a:rPr>
              <a:t>    and you are </a:t>
            </a:r>
            <a:r>
              <a:rPr lang="en-US" sz="2800" b="1" dirty="0" smtClean="0">
                <a:solidFill>
                  <a:srgbClr val="008000"/>
                </a:solidFill>
                <a:latin typeface="Arial" charset="0"/>
              </a:rPr>
              <a:t>DONE</a:t>
            </a:r>
            <a:r>
              <a:rPr lang="en-US" sz="2800" dirty="0" smtClean="0">
                <a:latin typeface="Arial" charset="0"/>
              </a:rPr>
              <a:t>!</a:t>
            </a:r>
            <a:endParaRPr lang="en-US" sz="2800" b="1" dirty="0">
              <a:latin typeface="Arial" charset="0"/>
            </a:endParaRPr>
          </a:p>
          <a:p>
            <a:pPr marL="0" indent="0">
              <a:buNone/>
              <a:defRPr/>
            </a:pPr>
            <a:endParaRPr lang="en-US" sz="2800" b="1" dirty="0"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1187" y="1665405"/>
            <a:ext cx="4389858" cy="545009"/>
          </a:xfrm>
          <a:prstGeom prst="rect">
            <a:avLst/>
          </a:prstGeom>
          <a:solidFill>
            <a:srgbClr val="265D9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19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    NEVER  look directly at the Sun!</a:t>
            </a:r>
            <a:endParaRPr lang="en-US" sz="1900" i="1" dirty="0" smtClean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Shape 19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3" y="1766305"/>
            <a:ext cx="333715" cy="34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16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947908"/>
            <a:ext cx="5143500" cy="6196091"/>
          </a:xfrm>
          <a:prstGeom prst="rect">
            <a:avLst/>
          </a:prstGeom>
          <a:solidFill>
            <a:srgbClr val="265D9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130"/>
            <a:ext cx="5143500" cy="101928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How to Observe:</a:t>
            </a:r>
            <a:br>
              <a:rPr lang="en-US" sz="36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Obscuration</a:t>
            </a:r>
            <a:endParaRPr lang="en-US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68" y="1352240"/>
            <a:ext cx="4956312" cy="1553841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dirty="0" smtClean="0">
                <a:latin typeface="Arial" charset="0"/>
              </a:rPr>
              <a:t>over 1/4 </a:t>
            </a:r>
            <a:r>
              <a:rPr lang="en-US" sz="2000" dirty="0">
                <a:latin typeface="Arial" charset="0"/>
              </a:rPr>
              <a:t>of the sky is </a:t>
            </a:r>
            <a:r>
              <a:rPr lang="en-US" sz="2000" dirty="0" smtClean="0">
                <a:latin typeface="Arial" charset="0"/>
              </a:rPr>
              <a:t>obscured: </a:t>
            </a:r>
          </a:p>
          <a:p>
            <a:pPr marL="0" indent="0">
              <a:buNone/>
              <a:defRPr/>
            </a:pPr>
            <a:r>
              <a:rPr lang="en-US" sz="2000" dirty="0" smtClean="0">
                <a:latin typeface="Arial" charset="0"/>
              </a:rPr>
              <a:t>1)  Record </a:t>
            </a:r>
            <a:r>
              <a:rPr lang="en-US" sz="2000" dirty="0">
                <a:latin typeface="Arial" charset="0"/>
              </a:rPr>
              <a:t>and report the </a:t>
            </a:r>
            <a:r>
              <a:rPr lang="en-US" sz="2000" dirty="0" smtClean="0">
                <a:latin typeface="Arial" charset="0"/>
              </a:rPr>
              <a:t>reason</a:t>
            </a:r>
            <a:endParaRPr lang="en-US" sz="2000" b="1" dirty="0">
              <a:solidFill>
                <a:srgbClr val="3366FF"/>
              </a:solidFill>
              <a:latin typeface="Arial" charset="0"/>
            </a:endParaRPr>
          </a:p>
          <a:p>
            <a:pPr marL="0" indent="0">
              <a:buNone/>
              <a:defRPr/>
            </a:pPr>
            <a:r>
              <a:rPr lang="en-US" sz="2000" dirty="0" smtClean="0">
                <a:latin typeface="Arial" charset="0"/>
              </a:rPr>
              <a:t>2)  Take </a:t>
            </a:r>
            <a:r>
              <a:rPr lang="en-US" sz="2000" dirty="0">
                <a:latin typeface="Arial" charset="0"/>
              </a:rPr>
              <a:t>photos (</a:t>
            </a:r>
            <a:r>
              <a:rPr lang="en-US" sz="2000" dirty="0" smtClean="0">
                <a:latin typeface="Arial" charset="0"/>
              </a:rPr>
              <a:t>optional)</a:t>
            </a:r>
          </a:p>
          <a:p>
            <a:pPr marL="0" indent="0">
              <a:buNone/>
              <a:defRPr/>
            </a:pPr>
            <a:r>
              <a:rPr lang="en-US" sz="2000" dirty="0" smtClean="0">
                <a:latin typeface="Arial" charset="0"/>
              </a:rPr>
              <a:t>	   and you are </a:t>
            </a:r>
            <a:r>
              <a:rPr lang="en-US" sz="2000" b="1" dirty="0" smtClean="0">
                <a:solidFill>
                  <a:srgbClr val="008000"/>
                </a:solidFill>
                <a:latin typeface="Arial" charset="0"/>
              </a:rPr>
              <a:t>DONE</a:t>
            </a:r>
            <a:r>
              <a:rPr lang="en-US" sz="2000" dirty="0" smtClean="0">
                <a:latin typeface="Arial" charset="0"/>
              </a:rPr>
              <a:t>!</a:t>
            </a:r>
            <a:endParaRPr lang="en-US" sz="2000" b="1" dirty="0" smtClean="0">
              <a:latin typeface="Arial" charset="0"/>
            </a:endParaRPr>
          </a:p>
          <a:p>
            <a:pPr marL="0" indent="0">
              <a:buNone/>
              <a:defRPr/>
            </a:pPr>
            <a:endParaRPr lang="en-US" b="1" dirty="0">
              <a:latin typeface="Arial" charset="0"/>
            </a:endParaRPr>
          </a:p>
        </p:txBody>
      </p:sp>
      <p:pic>
        <p:nvPicPr>
          <p:cNvPr id="8" name="Picture 5" descr="blow_s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7" y="3116643"/>
            <a:ext cx="964271" cy="502799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eavy_s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7" y="3693127"/>
            <a:ext cx="964271" cy="502799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eavy_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7" y="4270183"/>
            <a:ext cx="964271" cy="502799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7" y="4847240"/>
            <a:ext cx="964271" cy="502799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pr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7" y="5425416"/>
            <a:ext cx="964271" cy="516388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mok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7" y="6597311"/>
            <a:ext cx="964271" cy="502799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volcan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7" y="6018158"/>
            <a:ext cx="964271" cy="502799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dus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7" y="7177945"/>
            <a:ext cx="964271" cy="502799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7" y="7758579"/>
            <a:ext cx="964271" cy="502799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az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7" y="8342263"/>
            <a:ext cx="964271" cy="502799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1899137" y="3132287"/>
            <a:ext cx="2775439" cy="5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38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Blowing Snow</a:t>
            </a: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1899137" y="3712580"/>
            <a:ext cx="2775439" cy="5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38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Heavy Snow</a:t>
            </a: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1899137" y="4292872"/>
            <a:ext cx="2775439" cy="5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38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Heavy Rain</a:t>
            </a: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1899137" y="4864372"/>
            <a:ext cx="2775439" cy="5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38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Fog</a:t>
            </a: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1899137" y="5444665"/>
            <a:ext cx="2775439" cy="5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38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Spray</a:t>
            </a: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1899137" y="6033195"/>
            <a:ext cx="2775439" cy="5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38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Volcanic Ash</a:t>
            </a: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1899137" y="6609595"/>
            <a:ext cx="2775439" cy="5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38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Smoke</a:t>
            </a: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1899137" y="7181095"/>
            <a:ext cx="2775439" cy="5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38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Dust</a:t>
            </a: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1899137" y="7761388"/>
            <a:ext cx="2775439" cy="5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38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Sand</a:t>
            </a: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 bwMode="auto">
          <a:xfrm>
            <a:off x="1899137" y="8341680"/>
            <a:ext cx="2775439" cy="5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38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Haze</a:t>
            </a:r>
          </a:p>
        </p:txBody>
      </p:sp>
    </p:spTree>
    <p:extLst>
      <p:ext uri="{BB962C8B-B14F-4D97-AF65-F5344CB8AC3E}">
        <p14:creationId xmlns:p14="http://schemas.microsoft.com/office/powerpoint/2010/main" val="6726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99F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17726</TotalTime>
  <Words>1126</Words>
  <Application>Microsoft Macintosh PowerPoint</Application>
  <PresentationFormat>On-screen Show (16:9)</PresentationFormat>
  <Paragraphs>200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GLOBE   Cloud Protocols</vt:lpstr>
      <vt:lpstr>Why Observe Clouds?</vt:lpstr>
      <vt:lpstr>What do you need to start?</vt:lpstr>
      <vt:lpstr>PowerPoint Presentation</vt:lpstr>
      <vt:lpstr>What makes a good observation site?</vt:lpstr>
      <vt:lpstr>What makes a good observation site?</vt:lpstr>
      <vt:lpstr>PowerPoint Presentation</vt:lpstr>
      <vt:lpstr>How to Observe Introduction</vt:lpstr>
      <vt:lpstr>How to Observe: Obscuration</vt:lpstr>
      <vt:lpstr>If Clouds are Present</vt:lpstr>
      <vt:lpstr>How to Observe:  Cloud Fraction</vt:lpstr>
      <vt:lpstr>How to Observe: Cloud Fraction</vt:lpstr>
      <vt:lpstr>PowerPoint Presentation</vt:lpstr>
      <vt:lpstr>PowerPoint Presentation</vt:lpstr>
      <vt:lpstr>How to Observe:   Contrail Type</vt:lpstr>
      <vt:lpstr>How to Observe:   Contrail Type</vt:lpstr>
      <vt:lpstr>PowerPoint Presentation</vt:lpstr>
      <vt:lpstr>PowerPoint Presentation</vt:lpstr>
      <vt:lpstr>Observing Hints: Puffy Clouds</vt:lpstr>
      <vt:lpstr>Observing Hints: Layered Clouds</vt:lpstr>
      <vt:lpstr>PowerPoint Presentation</vt:lpstr>
      <vt:lpstr>PowerPoint Presentation</vt:lpstr>
    </vt:vector>
  </TitlesOfParts>
  <Company>NASA LaRC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GLOBE Cloud Protocols</dc:title>
  <dc:creator>Lin Chambers</dc:creator>
  <cp:lastModifiedBy>Lin Chambers</cp:lastModifiedBy>
  <cp:revision>183</cp:revision>
  <cp:lastPrinted>2016-04-21T00:37:06Z</cp:lastPrinted>
  <dcterms:created xsi:type="dcterms:W3CDTF">2016-03-25T20:21:45Z</dcterms:created>
  <dcterms:modified xsi:type="dcterms:W3CDTF">2016-06-30T19:17:51Z</dcterms:modified>
</cp:coreProperties>
</file>