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196728-2D58-4CEE-B266-F4CE7B7B4999}">
  <a:tblStyle styleId="{DF196728-2D58-4CEE-B266-F4CE7B7B499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6EF"/>
          </a:solidFill>
        </a:fill>
      </a:tcStyle>
    </a:wholeTbl>
    <a:band1H>
      <a:tcTxStyle/>
      <a:tcStyle>
        <a:tcBdr/>
        <a:fill>
          <a:solidFill>
            <a:srgbClr val="CAECDD"/>
          </a:solidFill>
        </a:fill>
      </a:tcStyle>
    </a:band1H>
    <a:band2H>
      <a:tcTxStyle/>
      <a:tcStyle>
        <a:tcBdr/>
      </a:tcStyle>
    </a:band2H>
    <a:band1V>
      <a:tcTxStyle/>
      <a:tcStyle>
        <a:tcBdr/>
        <a:fill>
          <a:solidFill>
            <a:srgbClr val="CAECD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53"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1" i="0" u="none" strike="noStrike" cap="none">
              <a:solidFill>
                <a:srgbClr val="FF0000"/>
              </a:solidFill>
              <a:latin typeface="Calibri"/>
              <a:ea typeface="Calibri"/>
              <a:cs typeface="Calibri"/>
              <a:sym typeface="Calibri"/>
            </a:endParaRPr>
          </a:p>
        </p:txBody>
      </p:sp>
      <p:sp>
        <p:nvSpPr>
          <p:cNvPr id="160" name="Shape 16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00" name="Shape 20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96" name="Shape 29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89" name="Shape 8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397" name="Shape 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Keep something about understanding data???</a:t>
            </a:r>
          </a:p>
        </p:txBody>
      </p:sp>
      <p:sp>
        <p:nvSpPr>
          <p:cNvPr id="429" name="Shape 42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Need to pick just one video</a:t>
            </a:r>
          </a:p>
        </p:txBody>
      </p:sp>
      <p:sp>
        <p:nvSpPr>
          <p:cNvPr id="106" name="Shape 10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rgbClr val="000000"/>
                </a:solidFill>
                <a:latin typeface="Times New Roman"/>
                <a:ea typeface="Times New Roman"/>
                <a:cs typeface="Times New Roman"/>
                <a:sym typeface="Times New Roman"/>
              </a:rPr>
              <a:t>7</a:t>
            </a:fld>
            <a:endParaRPr lang="en-US" sz="1200">
              <a:solidFill>
                <a:srgbClr val="000000"/>
              </a:solidFill>
              <a:latin typeface="Times New Roman"/>
              <a:ea typeface="Times New Roman"/>
              <a:cs typeface="Times New Roman"/>
              <a:sym typeface="Times New Roman"/>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3" name="Shape 12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Which of the following are aerosols?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Pollen, mold spores</a:t>
            </a:r>
          </a:p>
          <a:p>
            <a:pPr marL="228600" marR="0" lvl="0" indent="-228600" algn="l" rtl="0">
              <a:spcBef>
                <a:spcPts val="0"/>
              </a:spcBef>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Water vapor, carbon dioxide</a:t>
            </a:r>
          </a:p>
          <a:p>
            <a:pPr marL="228600" marR="0" lvl="0" indent="-228600" algn="l" rtl="0">
              <a:spcBef>
                <a:spcPts val="0"/>
              </a:spcBef>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Volcanic ash, dust</a:t>
            </a:r>
          </a:p>
          <a:p>
            <a:pPr marL="228600" marR="0" lvl="0" indent="-228600" algn="l" rtl="0">
              <a:spcBef>
                <a:spcPts val="0"/>
              </a:spcBef>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A and C</a:t>
            </a:r>
          </a:p>
          <a:p>
            <a:pPr marL="228600" marR="0" lvl="0" indent="-228600" algn="l" rtl="0">
              <a:spcBef>
                <a:spcPts val="0"/>
              </a:spcBef>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r>
              <a:rPr lang="en-US" sz="1200" b="0" i="0" u="none" strike="noStrike" cap="none">
                <a:solidFill>
                  <a:schemeClr val="dk1"/>
                </a:solidFill>
                <a:latin typeface="Calibri"/>
                <a:ea typeface="Calibri"/>
                <a:cs typeface="Calibri"/>
                <a:sym typeface="Calibri"/>
              </a:rPr>
              <a:t>Correct answer: D. Water vapor and carbon dioxide are gaseous combustion products, not solid or liquid phase aerosol components. While water vapor can condense or freeze into an aerosol, in its gaseous phase it is not considered an aerosol. </a:t>
            </a:r>
          </a:p>
        </p:txBody>
      </p:sp>
      <p:sp>
        <p:nvSpPr>
          <p:cNvPr id="132" name="Shape 1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1524000" y="1295400"/>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16087" y="1142999"/>
            <a:ext cx="2474913" cy="993774"/>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7" name="Shape 57"/>
          <p:cNvSpPr txBox="1">
            <a:spLocks noGrp="1"/>
          </p:cNvSpPr>
          <p:nvPr>
            <p:ph type="body" idx="1"/>
          </p:nvPr>
        </p:nvSpPr>
        <p:spPr>
          <a:xfrm>
            <a:off x="4343400" y="1143000"/>
            <a:ext cx="4419600" cy="49831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body" idx="2"/>
          </p:nvPr>
        </p:nvSpPr>
        <p:spPr>
          <a:xfrm>
            <a:off x="1716087" y="2136773"/>
            <a:ext cx="2474913" cy="4003767"/>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32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524000" y="1295400"/>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2" name="Shape 62"/>
          <p:cNvSpPr txBox="1">
            <a:spLocks noGrp="1"/>
          </p:cNvSpPr>
          <p:nvPr>
            <p:ph type="body" idx="1"/>
          </p:nvPr>
        </p:nvSpPr>
        <p:spPr>
          <a:xfrm rot="5400000">
            <a:off x="3009900" y="762000"/>
            <a:ext cx="4343400" cy="69342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rot="5400000">
            <a:off x="4933950" y="2876550"/>
            <a:ext cx="5105400" cy="19431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6" name="Shape 66"/>
          <p:cNvSpPr txBox="1">
            <a:spLocks noGrp="1"/>
          </p:cNvSpPr>
          <p:nvPr>
            <p:ph type="body" idx="1"/>
          </p:nvPr>
        </p:nvSpPr>
        <p:spPr>
          <a:xfrm rot="5400000">
            <a:off x="971550" y="1009650"/>
            <a:ext cx="5105400" cy="56769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295400"/>
            <a:ext cx="77724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0" name="Shape 70"/>
          <p:cNvSpPr txBox="1">
            <a:spLocks noGrp="1"/>
          </p:cNvSpPr>
          <p:nvPr>
            <p:ph type="body" idx="1"/>
          </p:nvPr>
        </p:nvSpPr>
        <p:spPr>
          <a:xfrm>
            <a:off x="685800" y="2057400"/>
            <a:ext cx="3810000" cy="43434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2"/>
          </p:nvPr>
        </p:nvSpPr>
        <p:spPr>
          <a:xfrm>
            <a:off x="4648200" y="2057400"/>
            <a:ext cx="3810000" cy="43434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18"/>
        <p:cNvGrpSpPr/>
        <p:nvPr/>
      </p:nvGrpSpPr>
      <p:grpSpPr>
        <a:xfrm>
          <a:off x="0" y="0"/>
          <a:ext cx="0" cy="0"/>
          <a:chOff x="0" y="0"/>
          <a:chExt cx="0" cy="0"/>
        </a:xfrm>
      </p:grpSpPr>
      <p:sp>
        <p:nvSpPr>
          <p:cNvPr id="19" name="Shape 19"/>
          <p:cNvSpPr/>
          <p:nvPr/>
        </p:nvSpPr>
        <p:spPr>
          <a:xfrm>
            <a:off x="0" y="914400"/>
            <a:ext cx="1170432" cy="5943600"/>
          </a:xfrm>
          <a:prstGeom prst="rect">
            <a:avLst/>
          </a:prstGeom>
          <a:solidFill>
            <a:srgbClr val="A7C0C4"/>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0" name="Shape 20"/>
          <p:cNvSpPr>
            <a:spLocks noGrp="1"/>
          </p:cNvSpPr>
          <p:nvPr>
            <p:ph type="pic" idx="2"/>
          </p:nvPr>
        </p:nvSpPr>
        <p:spPr>
          <a:xfrm>
            <a:off x="2724150" y="2005507"/>
            <a:ext cx="5067300" cy="345043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1"/>
          </p:nvPr>
        </p:nvSpPr>
        <p:spPr>
          <a:xfrm>
            <a:off x="2724150" y="5562600"/>
            <a:ext cx="5067300" cy="804862"/>
          </a:xfrm>
          <a:prstGeom prst="rect">
            <a:avLst/>
          </a:prstGeom>
          <a:noFill/>
          <a:ln>
            <a:noFill/>
          </a:ln>
        </p:spPr>
        <p:txBody>
          <a:bodyPr wrap="square" lIns="91425" tIns="91425" rIns="91425" bIns="91425" anchor="t" anchorCtr="0"/>
          <a:lstStyle>
            <a:lvl1pPr marL="0" marR="0" lvl="0" indent="0" algn="l" rtl="0">
              <a:spcBef>
                <a:spcPts val="320"/>
              </a:spcBef>
              <a:spcAft>
                <a:spcPts val="0"/>
              </a:spcAft>
              <a:buClr>
                <a:schemeClr val="dk1"/>
              </a:buClr>
              <a:buSzPts val="3200"/>
              <a:buFont typeface="Calibri"/>
              <a:buNone/>
              <a:defRPr sz="16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title"/>
          </p:nvPr>
        </p:nvSpPr>
        <p:spPr>
          <a:xfrm>
            <a:off x="1600200" y="1083469"/>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24000" y="1295400"/>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 name="Shape 26"/>
          <p:cNvSpPr txBox="1">
            <a:spLocks noGrp="1"/>
          </p:cNvSpPr>
          <p:nvPr>
            <p:ph type="body" idx="1"/>
          </p:nvPr>
        </p:nvSpPr>
        <p:spPr>
          <a:xfrm>
            <a:off x="1714500" y="2057400"/>
            <a:ext cx="6934200" cy="43434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524000" y="1295400"/>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 name="Shape 30"/>
          <p:cNvSpPr txBox="1">
            <a:spLocks noGrp="1"/>
          </p:cNvSpPr>
          <p:nvPr>
            <p:ph type="body" idx="1"/>
          </p:nvPr>
        </p:nvSpPr>
        <p:spPr>
          <a:xfrm>
            <a:off x="1676400" y="2057400"/>
            <a:ext cx="3429000" cy="4343400"/>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body" idx="2"/>
          </p:nvPr>
        </p:nvSpPr>
        <p:spPr>
          <a:xfrm>
            <a:off x="5257800" y="2057400"/>
            <a:ext cx="3429000" cy="4343400"/>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0" y="990600"/>
            <a:ext cx="91440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685800" y="1828800"/>
            <a:ext cx="3810000" cy="45720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2"/>
          </p:nvPr>
        </p:nvSpPr>
        <p:spPr>
          <a:xfrm>
            <a:off x="4648200" y="1828800"/>
            <a:ext cx="3810000" cy="45720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8"/>
        <p:cNvGrpSpPr/>
        <p:nvPr/>
      </p:nvGrpSpPr>
      <p:grpSpPr>
        <a:xfrm>
          <a:off x="0" y="0"/>
          <a:ext cx="0" cy="0"/>
          <a:chOff x="0" y="0"/>
          <a:chExt cx="0" cy="0"/>
        </a:xfrm>
      </p:grpSpPr>
      <p:sp>
        <p:nvSpPr>
          <p:cNvPr id="39" name="Shape 39"/>
          <p:cNvSpPr txBox="1">
            <a:spLocks noGrp="1"/>
          </p:cNvSpPr>
          <p:nvPr>
            <p:ph type="ctrTitle"/>
          </p:nvPr>
        </p:nvSpPr>
        <p:spPr>
          <a:xfrm>
            <a:off x="1981200" y="2130425"/>
            <a:ext cx="64770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ubTitle" idx="1"/>
          </p:nvPr>
        </p:nvSpPr>
        <p:spPr>
          <a:xfrm>
            <a:off x="2024332"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1981199" y="4406900"/>
            <a:ext cx="6513514"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1981199" y="2906713"/>
            <a:ext cx="6513513"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32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24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676400" y="914399"/>
            <a:ext cx="7086600" cy="82834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0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8" name="Shape 48"/>
          <p:cNvSpPr txBox="1">
            <a:spLocks noGrp="1"/>
          </p:cNvSpPr>
          <p:nvPr>
            <p:ph type="body" idx="1"/>
          </p:nvPr>
        </p:nvSpPr>
        <p:spPr>
          <a:xfrm>
            <a:off x="1676400" y="1888376"/>
            <a:ext cx="3429000"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body" idx="2"/>
          </p:nvPr>
        </p:nvSpPr>
        <p:spPr>
          <a:xfrm>
            <a:off x="1676400" y="2673769"/>
            <a:ext cx="3429000" cy="3657600"/>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3"/>
          </p:nvPr>
        </p:nvSpPr>
        <p:spPr>
          <a:xfrm>
            <a:off x="5334000" y="1888376"/>
            <a:ext cx="3429000"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body" idx="4"/>
          </p:nvPr>
        </p:nvSpPr>
        <p:spPr>
          <a:xfrm>
            <a:off x="5334000" y="2673769"/>
            <a:ext cx="3429000" cy="3657600"/>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524000" y="1295400"/>
            <a:ext cx="7315200" cy="6858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1714500" y="2057400"/>
            <a:ext cx="6934200" cy="43434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733800" y="6477000"/>
            <a:ext cx="2895600" cy="304800"/>
          </a:xfrm>
          <a:prstGeom prst="rect">
            <a:avLst/>
          </a:prstGeom>
          <a:noFill/>
          <a:ln>
            <a:noFill/>
          </a:ln>
        </p:spPr>
        <p:txBody>
          <a:bodyPr wrap="square" lIns="91425" tIns="91425" rIns="91425" bIns="91425" anchor="t" anchorCtr="0"/>
          <a:lstStyle>
            <a:lvl1pPr marL="0" marR="0" lvl="0" indent="0" algn="ctr" rtl="0">
              <a:spcBef>
                <a:spcPts val="0"/>
              </a:spcBef>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p:nvPr/>
        </p:nvSpPr>
        <p:spPr>
          <a:xfrm>
            <a:off x="0" y="822960"/>
            <a:ext cx="1170432" cy="6035040"/>
          </a:xfrm>
          <a:prstGeom prst="rect">
            <a:avLst/>
          </a:prstGeom>
          <a:solidFill>
            <a:srgbClr val="A7C0C4"/>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pic>
        <p:nvPicPr>
          <p:cNvPr id="14" name="Shape 14"/>
          <p:cNvPicPr preferRelativeResize="0"/>
          <p:nvPr/>
        </p:nvPicPr>
        <p:blipFill rotWithShape="1">
          <a:blip r:embed="rId15">
            <a:alphaModFix/>
          </a:blip>
          <a:srcRect/>
          <a:stretch/>
        </p:blipFill>
        <p:spPr>
          <a:xfrm>
            <a:off x="-76200" y="-228600"/>
            <a:ext cx="9296400" cy="1447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svs.gsfc.nasa.gov/3001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vs.gsfc.nasa.gov/1189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neo.sci.gsfc.nasa.gov/view.php?datasetId=MODAL2_M_AER_O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348614/b24c8410-2ed7-4fd2-9cf7-2e68168f40ff"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www.globe.gov/documents/348614/a1ab9ecb-f8b1-41ba-9dd9-a420895f954b" TargetMode="External"/><Relationship Id="rId4" Type="http://schemas.openxmlformats.org/officeDocument/2006/relationships/hyperlink" Target="https://www.globe.gov/documents/348614/7b79ee82-ebd6-4382-9283-181a412f063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globe.gov/documents/348614/89f8c44d-4a99-494b-ba81-1853b80710b4" TargetMode="External"/><Relationship Id="rId3" Type="http://schemas.openxmlformats.org/officeDocument/2006/relationships/hyperlink" Target="https://www.globe.gov/documents/348614/b24c8410-2ed7-4fd2-9cf7-2e68168f40ff" TargetMode="External"/><Relationship Id="rId7" Type="http://schemas.openxmlformats.org/officeDocument/2006/relationships/hyperlink" Target="https://www.globe.gov/documents/348614/93d4bb3c-79e3-4255-9fc8-537fc4f870dc"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globe.gov/documents/348614/cb38bee6-687a-4b3c-9bb4-4ef7f4412ae3" TargetMode="External"/><Relationship Id="rId5" Type="http://schemas.openxmlformats.org/officeDocument/2006/relationships/hyperlink" Target="https://www.globe.gov/documents/348614/a1ab9ecb-f8b1-41ba-9dd9-a420895f954b" TargetMode="External"/><Relationship Id="rId4" Type="http://schemas.openxmlformats.org/officeDocument/2006/relationships/hyperlink" Target="https://www.globe.gov/documents/348614/7b79ee82-ebd6-4382-9283-181a412f063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globe.gov/documents/348614/37a45e48-8014-45b7-93ce-d0de9b72fb94" TargetMode="External"/><Relationship Id="rId3" Type="http://schemas.openxmlformats.org/officeDocument/2006/relationships/hyperlink" Target="https://www.globe.gov/documents/348614/96c7aa35-78ff-42b9-9a4f-fe4766ffaefd" TargetMode="External"/><Relationship Id="rId7" Type="http://schemas.openxmlformats.org/officeDocument/2006/relationships/hyperlink" Target="https://www.globe.gov/documents/348614/d9bfe45d-bcef-44b3-99f6-88ad05b84d52"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globe.gov/documents/348614/139cd526-ca0b-4192-9659-ad9ee5a5c893" TargetMode="External"/><Relationship Id="rId5" Type="http://schemas.openxmlformats.org/officeDocument/2006/relationships/hyperlink" Target="https://www.globe.gov/documents/348614/1c29caf7-fb2f-4414-8b43-11fd64087ea8" TargetMode="External"/><Relationship Id="rId10" Type="http://schemas.openxmlformats.org/officeDocument/2006/relationships/hyperlink" Target="https://www.globe.gov/do-globe/globe-teachers-guide/atmosphere?p_p_id=globegovteacherguideportlet_WAR_globegovcmsportlet_INSTANCE_2Tcr&amp;p_p_lifecycle=0&amp;p_p_state=normal&amp;p_p_mode=view&amp;p_p_col_id=column-1&amp;p_p_col_count=1&amp;_globegovteacherguideportlet_WAR_globegovcmsportlet_INSTANCE_2Tcr_protocolCat=358949#13326837" TargetMode="External"/><Relationship Id="rId4" Type="http://schemas.openxmlformats.org/officeDocument/2006/relationships/hyperlink" Target="https://www.globe.gov/documents/10157/2872378/GLOBE+Cloud+Chart" TargetMode="External"/><Relationship Id="rId9" Type="http://schemas.openxmlformats.org/officeDocument/2006/relationships/hyperlink" Target="https://www.globe.gov/documents/348614/2ca0a9fc-db07-4988-b3d1-ec11d6b1af1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www.globe.gov/documents/6054982/aba948ed-98de-401a-8621-c2bc73a5a316" TargetMode="External"/><Relationship Id="rId4" Type="http://schemas.openxmlformats.org/officeDocument/2006/relationships/hyperlink" Target="http://ppt/slides/slide25.x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do-globe/globe-teachers-guide/atmosphere?p_p_id=globegovteacherguideportlet_WAR_globegovcmsportlet_INSTANCE_2Tcr&amp;p_p_lifecycle=0&amp;p_p_state=normal&amp;p_p_mode=view&amp;p_p_col_id=column-1&amp;_globegovteacherguideportlet_WAR_globegovcmsportlet_INSTANCE_2Tcr_protocolCat=12270"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itunes.apple.com/us/app/globe-data-entry/id980592274?ls=1&amp;mt=8"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hyperlink" Target="https://data.globe.gov" TargetMode="External"/><Relationship Id="rId4" Type="http://schemas.openxmlformats.org/officeDocument/2006/relationships/hyperlink" Target="https://play.google.com/store/apps/details?id=gov.nasa.globe.deapp&amp;hl=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vis.globe.gov/GLOBE/"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hyperlink" Target="https://www.globe.gov/documents/10157/7349361/Viz+tutorial.pptx" TargetMode="External"/><Relationship Id="rId4" Type="http://schemas.openxmlformats.org/officeDocument/2006/relationships/hyperlink" Target="https://www.globe.gov/documents/10157/7349361/Viz+tutorial.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hyperlink" Target="http://ppt/slides/slide11.xml" TargetMode="External"/><Relationship Id="rId3" Type="http://schemas.openxmlformats.org/officeDocument/2006/relationships/hyperlink" Target="http://ppt/slides/slide4.xml" TargetMode="External"/><Relationship Id="rId7" Type="http://schemas.openxmlformats.org/officeDocument/2006/relationships/hyperlink" Target="http://ppt/slides/slide12.xml"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ppt/slides/slide20.xml" TargetMode="External"/><Relationship Id="rId5" Type="http://schemas.openxmlformats.org/officeDocument/2006/relationships/hyperlink" Target="http://ppt/slides/slide17.xml" TargetMode="External"/><Relationship Id="rId4" Type="http://schemas.openxmlformats.org/officeDocument/2006/relationships/hyperlink" Target="http://ppt/slides/slide7.xml" TargetMode="External"/><Relationship Id="rId9" Type="http://schemas.openxmlformats.org/officeDocument/2006/relationships/hyperlink" Target="http://ppt/slides/slide13.xml"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globe.gov/documents/348614/c5849563-f40b-4e89-9204-a44aa1cacdbe" TargetMode="External"/><Relationship Id="rId3" Type="http://schemas.openxmlformats.org/officeDocument/2006/relationships/hyperlink" Target="http://www.globe.gov/documents/348614/65d837c0-2487-47dc-a789-06f57de1c45e" TargetMode="External"/><Relationship Id="rId7" Type="http://schemas.openxmlformats.org/officeDocument/2006/relationships/hyperlink" Target="http://www.globe.gov/documents/348614/ea1af5aa-1082-4014-a287-f44ddea270e7"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www.globe.gov/documents/348614/41018820-9356-4929-a750-11391bf646ae" TargetMode="External"/><Relationship Id="rId5" Type="http://schemas.openxmlformats.org/officeDocument/2006/relationships/hyperlink" Target="http://www.globe.gov/documents/348614/b10a107b-3f24-476f-818a-f26835e6e0b7" TargetMode="External"/><Relationship Id="rId4" Type="http://schemas.openxmlformats.org/officeDocument/2006/relationships/hyperlink" Target="http://www.globe.gov/documents/348614/2c2a13a1-8d97-4f85-a230-4f343bdf9c70" TargetMode="External"/><Relationship Id="rId9" Type="http://schemas.openxmlformats.org/officeDocument/2006/relationships/hyperlink" Target="mailto:help@globe.g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nasawavelength.org/" TargetMode="External"/><Relationship Id="rId4" Type="http://schemas.openxmlformats.org/officeDocument/2006/relationships/hyperlink" Target="https://www.globe.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videotheque.cnes.fr/index.php?urlaction=doc&amp;id_doc=3256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youdescribe.org/video/9XzP3jOJn5c?ad=5b3cc6ac2662e2425f3f83e0" TargetMode="External"/><Relationship Id="rId4" Type="http://schemas.openxmlformats.org/officeDocument/2006/relationships/hyperlink" Target="https://www.youtube.com/watch?v=9XzP3jOJn5c"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title="Satellite Image of Global Aerosols"/>
          <p:cNvPicPr preferRelativeResize="0"/>
          <p:nvPr/>
        </p:nvPicPr>
        <p:blipFill rotWithShape="1">
          <a:blip r:embed="rId3">
            <a:alphaModFix/>
          </a:blip>
          <a:srcRect/>
          <a:stretch/>
        </p:blipFill>
        <p:spPr>
          <a:xfrm>
            <a:off x="0" y="1905000"/>
            <a:ext cx="9145689" cy="4953000"/>
          </a:xfrm>
          <a:prstGeom prst="rect">
            <a:avLst/>
          </a:prstGeom>
          <a:noFill/>
          <a:ln>
            <a:noFill/>
          </a:ln>
        </p:spPr>
      </p:pic>
      <p:sp>
        <p:nvSpPr>
          <p:cNvPr id="78" name="Shape 78"/>
          <p:cNvSpPr txBox="1">
            <a:spLocks noGrp="1"/>
          </p:cNvSpPr>
          <p:nvPr>
            <p:ph type="title"/>
          </p:nvPr>
        </p:nvSpPr>
        <p:spPr>
          <a:xfrm>
            <a:off x="1219200" y="1066800"/>
            <a:ext cx="7315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2"/>
                </a:solidFill>
                <a:latin typeface="Arial"/>
                <a:ea typeface="Arial"/>
                <a:cs typeface="Arial"/>
                <a:sym typeface="Arial"/>
              </a:rPr>
              <a:t>Protocol Training  </a:t>
            </a:r>
            <a:br>
              <a:rPr lang="en-US" sz="3600" b="1" i="0" u="none" strike="noStrike" cap="none">
                <a:solidFill>
                  <a:schemeClr val="dk2"/>
                </a:solidFill>
                <a:latin typeface="Arial"/>
                <a:ea typeface="Arial"/>
                <a:cs typeface="Arial"/>
                <a:sym typeface="Arial"/>
              </a:rPr>
            </a:br>
            <a:r>
              <a:rPr lang="en-US" sz="3600" b="1" i="0" u="none" strike="noStrike" cap="none">
                <a:solidFill>
                  <a:schemeClr val="dk2"/>
                </a:solidFill>
                <a:latin typeface="Arial"/>
                <a:ea typeface="Arial"/>
                <a:cs typeface="Arial"/>
                <a:sym typeface="Arial"/>
              </a:rPr>
              <a:t>Aerosols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295400" y="1366588"/>
            <a:ext cx="7467600" cy="1200329"/>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800">
                <a:solidFill>
                  <a:schemeClr val="dk1"/>
                </a:solidFill>
                <a:latin typeface="Arial"/>
                <a:ea typeface="Arial"/>
                <a:cs typeface="Arial"/>
                <a:sym typeface="Arial"/>
              </a:rPr>
              <a:t>This map shows the diversity in particle size as well as the amounts of aerosols across the world as seen from space. Yellow areas have lots of dust or sand, while red areas are indicative of pollution or smoke. </a:t>
            </a:r>
          </a:p>
          <a:p>
            <a:pPr marL="0" marR="0" lvl="0" indent="0" algn="l" rtl="0">
              <a:spcBef>
                <a:spcPts val="0"/>
              </a:spcBef>
              <a:buNone/>
            </a:pPr>
            <a:endParaRPr sz="1800">
              <a:solidFill>
                <a:schemeClr val="dk1"/>
              </a:solidFill>
              <a:latin typeface="Arial"/>
              <a:ea typeface="Arial"/>
              <a:cs typeface="Arial"/>
              <a:sym typeface="Arial"/>
            </a:endParaRPr>
          </a:p>
        </p:txBody>
      </p:sp>
      <p:sp>
        <p:nvSpPr>
          <p:cNvPr id="154" name="Shape 154"/>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55" name="Shape 155" descr="Image shows a map of Earth from space with aerosols of different sizes highlighted in different locations. The sizes give an indication of the source of an aerosol; smaller particles typically come from smoke or pollution, whereas larger particles are formed from dust or sand. The map shows large aerosols spreading from the Earth's deserts, including Northern Africa, the Middle East, and parts of the Southwest United States. Smaller aerosol particles are shown over places with high pollution, like Southeast Asia and Western Europe, in addition to places with lots of forest and crop burning such as Central Africa, South America, and parts of Northern America. " title="Satellite Image of Aerosol Sizes Across the Globe"/>
          <p:cNvPicPr preferRelativeResize="0"/>
          <p:nvPr/>
        </p:nvPicPr>
        <p:blipFill rotWithShape="1">
          <a:blip r:embed="rId3">
            <a:alphaModFix/>
          </a:blip>
          <a:srcRect/>
          <a:stretch/>
        </p:blipFill>
        <p:spPr>
          <a:xfrm>
            <a:off x="1752600" y="2209800"/>
            <a:ext cx="6781800" cy="4553773"/>
          </a:xfrm>
          <a:prstGeom prst="rect">
            <a:avLst/>
          </a:prstGeom>
          <a:noFill/>
          <a:ln>
            <a:noFill/>
          </a:ln>
        </p:spPr>
      </p:pic>
      <p:sp>
        <p:nvSpPr>
          <p:cNvPr id="156" name="Shape 156"/>
          <p:cNvSpPr txBox="1">
            <a:spLocks noGrp="1"/>
          </p:cNvSpPr>
          <p:nvPr>
            <p:ph type="title"/>
          </p:nvPr>
        </p:nvSpPr>
        <p:spPr>
          <a:xfrm>
            <a:off x="990600" y="838200"/>
            <a:ext cx="8229600" cy="685800"/>
          </a:xfrm>
          <a:prstGeom prst="rect">
            <a:avLst/>
          </a:prstGeom>
          <a:noFill/>
          <a:ln>
            <a:noFill/>
          </a:ln>
        </p:spPr>
        <p:txBody>
          <a:bodyPr wrap="square" lIns="91425" tIns="45700" rIns="91425" bIns="45700" anchor="ctr" anchorCtr="0">
            <a:noAutofit/>
          </a:bodyPr>
          <a:lstStyle/>
          <a:p>
            <a:pPr marL="182880" marR="0" lvl="0" indent="-5079" algn="ctr" rtl="0">
              <a:spcBef>
                <a:spcPts val="0"/>
              </a:spcBef>
              <a:spcAft>
                <a:spcPts val="0"/>
              </a:spcAft>
              <a:buNone/>
            </a:pPr>
            <a:r>
              <a:rPr lang="en-US" sz="2400" b="1" i="0" u="none" strike="noStrike" cap="none">
                <a:solidFill>
                  <a:schemeClr val="dk1"/>
                </a:solidFill>
                <a:latin typeface="Arial"/>
                <a:ea typeface="Arial"/>
                <a:cs typeface="Arial"/>
                <a:sym typeface="Arial"/>
              </a:rPr>
              <a:t>Aerosols From Different Sources Have Different Sizes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066800" y="914400"/>
            <a:ext cx="8077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Aerosols Impact Air Quality Across the Globe</a:t>
            </a:r>
          </a:p>
        </p:txBody>
      </p:sp>
      <p:sp>
        <p:nvSpPr>
          <p:cNvPr id="163" name="Shape 163"/>
          <p:cNvSpPr txBox="1">
            <a:spLocks noGrp="1"/>
          </p:cNvSpPr>
          <p:nvPr>
            <p:ph type="body" idx="2"/>
          </p:nvPr>
        </p:nvSpPr>
        <p:spPr>
          <a:xfrm>
            <a:off x="1219200" y="1447800"/>
            <a:ext cx="7831696" cy="1524000"/>
          </a:xfrm>
          <a:prstGeom prst="rect">
            <a:avLst/>
          </a:prstGeom>
          <a:solidFill>
            <a:schemeClr val="lt1"/>
          </a:solid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Aerosols can form in one part of the world and travel many miles to affect the air quality in distant regions. Regular measurements help scientists make better predictions about the effects these global travelers will have on our health and the health of our environment. This map of Earth shows many types of aerosols emitted across the globe and how what may seem like very local air quality problems can, in fact, travel across the world to have large impacts on far-away places.</a:t>
            </a:r>
          </a:p>
          <a:p>
            <a:pPr marL="0" marR="0" lvl="0" indent="0" algn="just" rtl="0">
              <a:spcBef>
                <a:spcPts val="320"/>
              </a:spcBef>
              <a:spcAft>
                <a:spcPts val="0"/>
              </a:spcAft>
              <a:buClr>
                <a:schemeClr val="dk1"/>
              </a:buClr>
              <a:buFont typeface="Calibri"/>
              <a:buNone/>
            </a:pPr>
            <a:endParaRPr sz="1600" b="0" i="0" u="none" strike="noStrike" cap="none">
              <a:solidFill>
                <a:schemeClr val="dk1"/>
              </a:solidFill>
              <a:latin typeface="Arial"/>
              <a:ea typeface="Arial"/>
              <a:cs typeface="Arial"/>
              <a:sym typeface="Arial"/>
            </a:endParaRPr>
          </a:p>
        </p:txBody>
      </p:sp>
      <p:sp>
        <p:nvSpPr>
          <p:cNvPr id="164" name="Shape 164"/>
          <p:cNvSpPr txBox="1"/>
          <p:nvPr/>
        </p:nvSpPr>
        <p:spPr>
          <a:xfrm>
            <a:off x="0" y="953962"/>
            <a:ext cx="1219200" cy="526297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65" name="Shape 165"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title="Aerosols From Space - Repeat of Title Image"/>
          <p:cNvPicPr preferRelativeResize="0"/>
          <p:nvPr/>
        </p:nvPicPr>
        <p:blipFill rotWithShape="1">
          <a:blip r:embed="rId3">
            <a:alphaModFix/>
          </a:blip>
          <a:srcRect/>
          <a:stretch/>
        </p:blipFill>
        <p:spPr>
          <a:xfrm>
            <a:off x="1447800" y="2992582"/>
            <a:ext cx="7400072" cy="3500836"/>
          </a:xfrm>
          <a:prstGeom prst="rect">
            <a:avLst/>
          </a:prstGeom>
          <a:noFill/>
          <a:ln>
            <a:noFill/>
          </a:ln>
        </p:spPr>
      </p:pic>
      <p:sp>
        <p:nvSpPr>
          <p:cNvPr id="166" name="Shape 166"/>
          <p:cNvSpPr txBox="1"/>
          <p:nvPr/>
        </p:nvSpPr>
        <p:spPr>
          <a:xfrm>
            <a:off x="1130714" y="6493418"/>
            <a:ext cx="8153400" cy="338554"/>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600" u="sng">
                <a:solidFill>
                  <a:schemeClr val="hlink"/>
                </a:solidFill>
                <a:latin typeface="Arial"/>
                <a:ea typeface="Arial"/>
                <a:cs typeface="Arial"/>
                <a:sym typeface="Arial"/>
                <a:hlinkClick r:id="rId4"/>
              </a:rPr>
              <a:t>Click here for an animated version of this map showing global aerosols from 2005-2007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447800" y="914400"/>
            <a:ext cx="7315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Aerosols Can Affect Climate Directly</a:t>
            </a:r>
          </a:p>
        </p:txBody>
      </p:sp>
      <p:sp>
        <p:nvSpPr>
          <p:cNvPr id="172" name="Shape 172"/>
          <p:cNvSpPr txBox="1">
            <a:spLocks noGrp="1"/>
          </p:cNvSpPr>
          <p:nvPr>
            <p:ph type="body" idx="1"/>
          </p:nvPr>
        </p:nvSpPr>
        <p:spPr>
          <a:xfrm>
            <a:off x="1295400" y="1688875"/>
            <a:ext cx="3581400" cy="5106634"/>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By increasing or decreasing the amount of sunlight that reaches the Earth’s surface, aerosols can have direct heating or cooling effects on climate. Some aerosols (top), like light-colored sulfates from volcanoes or human activities, reflect light away from the surface and have a cooling effect. Others (below) can settle onto previously bright areas and cause warming, like black carbon on snow leading to increasing melting.</a:t>
            </a:r>
          </a:p>
          <a:p>
            <a:pPr marL="0" marR="0" lvl="0" indent="0" algn="just" rtl="0">
              <a:spcBef>
                <a:spcPts val="36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a:p>
            <a:pPr marL="0" marR="0" lvl="0" indent="0" algn="just" rtl="0">
              <a:spcBef>
                <a:spcPts val="320"/>
              </a:spcBef>
              <a:spcAft>
                <a:spcPts val="0"/>
              </a:spcAft>
              <a:buClr>
                <a:schemeClr val="dk1"/>
              </a:buClr>
              <a:buFont typeface="Arial"/>
              <a:buNone/>
            </a:pPr>
            <a:r>
              <a:rPr lang="en-US" sz="1600" b="0" i="0" u="sng" strike="noStrike" cap="none">
                <a:solidFill>
                  <a:schemeClr val="hlink"/>
                </a:solidFill>
                <a:latin typeface="Arial"/>
                <a:ea typeface="Arial"/>
                <a:cs typeface="Arial"/>
                <a:sym typeface="Arial"/>
                <a:hlinkClick r:id="rId3"/>
              </a:rPr>
              <a:t>See here for more information on how dark-colored aerosols can influence snow melt.</a:t>
            </a:r>
            <a:r>
              <a:rPr lang="en-US" sz="1600" b="0" i="0" u="none" strike="noStrike" cap="none">
                <a:solidFill>
                  <a:schemeClr val="dk1"/>
                </a:solidFill>
                <a:latin typeface="Arial"/>
                <a:ea typeface="Arial"/>
                <a:cs typeface="Arial"/>
                <a:sym typeface="Arial"/>
              </a:rPr>
              <a:t> </a:t>
            </a:r>
          </a:p>
          <a:p>
            <a:pPr marL="0" marR="0" lvl="0" indent="0" algn="l" rtl="0">
              <a:spcBef>
                <a:spcPts val="36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73" name="Shape 173"/>
          <p:cNvSpPr txBox="1"/>
          <p:nvPr/>
        </p:nvSpPr>
        <p:spPr>
          <a:xfrm>
            <a:off x="0" y="953962"/>
            <a:ext cx="1219200" cy="526297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74" name="Shape 174" descr="Two images show different ways aerosols can change the color of Earth's surface as seen from space. The first image shows a large plume of white smoke over a forest, changing a dark background (forest) to a light one (smoke). The second image is of soot particles coating a snow-covered mountain top; by darkening the snow, the aerosols increase the amount of sunlight the surface absorbs, causing the snowpack to melt more quickly." title="Aerosols Changing Earth's Color"/>
          <p:cNvPicPr preferRelativeResize="0"/>
          <p:nvPr/>
        </p:nvPicPr>
        <p:blipFill rotWithShape="1">
          <a:blip r:embed="rId4">
            <a:alphaModFix/>
          </a:blip>
          <a:srcRect/>
          <a:stretch/>
        </p:blipFill>
        <p:spPr>
          <a:xfrm>
            <a:off x="4941455" y="1545250"/>
            <a:ext cx="4038600" cy="5312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0" y="953962"/>
            <a:ext cx="1219200" cy="526297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
        <p:nvSpPr>
          <p:cNvPr id="180" name="Shape 180"/>
          <p:cNvSpPr txBox="1">
            <a:spLocks noGrp="1"/>
          </p:cNvSpPr>
          <p:nvPr>
            <p:ph type="title"/>
          </p:nvPr>
        </p:nvSpPr>
        <p:spPr>
          <a:xfrm>
            <a:off x="1066800" y="914400"/>
            <a:ext cx="81534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2"/>
                </a:solidFill>
                <a:latin typeface="Arial"/>
                <a:ea typeface="Arial"/>
                <a:cs typeface="Arial"/>
                <a:sym typeface="Arial"/>
              </a:rPr>
              <a:t>Aerosols Influence Earth’s Climate Through Clouds</a:t>
            </a:r>
          </a:p>
        </p:txBody>
      </p:sp>
      <p:pic>
        <p:nvPicPr>
          <p:cNvPr id="181" name="Shape 181" descr="This four part image desribes how aerosols affect Earth's climate by influencing cloud formation.   In the first panel, we see water molecules grouping around aerosol particles with the caption: &quot;Water molecules require surfaces to condense and form clouds. Aerosol particles provide those surfaces, called cloud condensation nuclei, or CCNs.&quot;  The second panel shows large water droplets on the left and many tiny droplets on the right, with an arrow labeled &quot;increasing particle numbers&quot; pointing from the left to the right. The caption states: &quot;When there are more particles in the air, smaller water droplets form than when the air is clean.&quot;  The third panel shows a cloud, light on one side and dark on the other. The caption says: &quot;Larger water droplets form darker clouds, while small droplets form light, highly reflective clouds.&quot;  In the final panel, we see an image of the Earth from space, with a distant Sun shining down on it. The Sun's radiation is reflected away where there are clouds and allowed to reach the surface where there are no clouds. The caption states: &quot;Lighter clouds reflect sunlight for a cooling effect. Dark clouds are translucent and allow sunlight to warm the Earth's surface.&quot;" title="Aerosols and Cloud Formation"/>
          <p:cNvPicPr preferRelativeResize="0"/>
          <p:nvPr/>
        </p:nvPicPr>
        <p:blipFill rotWithShape="1">
          <a:blip r:embed="rId3">
            <a:alphaModFix/>
          </a:blip>
          <a:srcRect/>
          <a:stretch/>
        </p:blipFill>
        <p:spPr>
          <a:xfrm>
            <a:off x="1295400" y="1447800"/>
            <a:ext cx="7721082" cy="533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143000" y="1066800"/>
            <a:ext cx="80010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Aerosols Influence Many Things On Earth, But We Still Have Lots of Questions</a:t>
            </a:r>
          </a:p>
        </p:txBody>
      </p:sp>
      <p:sp>
        <p:nvSpPr>
          <p:cNvPr id="187" name="Shape 187"/>
          <p:cNvSpPr txBox="1">
            <a:spLocks noGrp="1"/>
          </p:cNvSpPr>
          <p:nvPr>
            <p:ph type="body" idx="1"/>
          </p:nvPr>
        </p:nvSpPr>
        <p:spPr>
          <a:xfrm>
            <a:off x="1371600" y="1905000"/>
            <a:ext cx="7467600" cy="4724400"/>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 aerosol concentrations vary with seasons?</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are aerosols related to weather and climate?</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does smoke from large fires affect sky color and clarity?</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long do volcanic emissions stay in the atmosphere, and where do they go? </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 industrial facilities and agricultural activities affect aerosols?</a:t>
            </a:r>
          </a:p>
          <a:p>
            <a:pPr marL="0" marR="0" lvl="0" indent="0" algn="just" rtl="0">
              <a:spcBef>
                <a:spcPts val="36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Scientists around the world collect data to answer these and many other questions about aerosols and their effects on our global environment.</a:t>
            </a:r>
          </a:p>
        </p:txBody>
      </p:sp>
      <p:sp>
        <p:nvSpPr>
          <p:cNvPr id="188" name="Shape 188"/>
          <p:cNvSpPr txBox="1"/>
          <p:nvPr/>
        </p:nvSpPr>
        <p:spPr>
          <a:xfrm>
            <a:off x="0" y="953962"/>
            <a:ext cx="1219200" cy="526297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143000"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GLOBE Measurements Help Scientists:</a:t>
            </a:r>
          </a:p>
        </p:txBody>
      </p:sp>
      <p:sp>
        <p:nvSpPr>
          <p:cNvPr id="194" name="Shape 194"/>
          <p:cNvSpPr txBox="1">
            <a:spLocks noGrp="1"/>
          </p:cNvSpPr>
          <p:nvPr>
            <p:ph type="body" idx="1"/>
          </p:nvPr>
        </p:nvSpPr>
        <p:spPr>
          <a:xfrm>
            <a:off x="1371600" y="1905000"/>
            <a:ext cx="3810000" cy="4572000"/>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validate satellite observations.</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observe local pollution events in places where there are no other instruments.</a:t>
            </a:r>
          </a:p>
          <a:p>
            <a:pPr marL="342900" marR="0" lvl="0" indent="-34290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explore remote locations where data is rare.</a:t>
            </a:r>
          </a:p>
        </p:txBody>
      </p:sp>
      <p:pic>
        <p:nvPicPr>
          <p:cNvPr id="195" name="Shape 195" descr="Image shows scientists holding a variety of GLOBE-approved aerosol instruments." title="Measurement Instruments"/>
          <p:cNvPicPr preferRelativeResize="0"/>
          <p:nvPr/>
        </p:nvPicPr>
        <p:blipFill rotWithShape="1">
          <a:blip r:embed="rId3">
            <a:alphaModFix/>
          </a:blip>
          <a:srcRect/>
          <a:stretch/>
        </p:blipFill>
        <p:spPr>
          <a:xfrm>
            <a:off x="5638800" y="1647825"/>
            <a:ext cx="3190875" cy="5086350"/>
          </a:xfrm>
          <a:prstGeom prst="rect">
            <a:avLst/>
          </a:prstGeom>
          <a:noFill/>
          <a:ln>
            <a:noFill/>
          </a:ln>
        </p:spPr>
      </p:pic>
      <p:sp>
        <p:nvSpPr>
          <p:cNvPr id="196" name="Shape 196"/>
          <p:cNvSpPr txBox="1"/>
          <p:nvPr/>
        </p:nvSpPr>
        <p:spPr>
          <a:xfrm>
            <a:off x="0" y="953962"/>
            <a:ext cx="12954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295400" y="975051"/>
            <a:ext cx="7696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Scientists Quantify Aerosols Using Measurements of Aerosol Optical Thickness</a:t>
            </a:r>
          </a:p>
        </p:txBody>
      </p:sp>
      <p:pic>
        <p:nvPicPr>
          <p:cNvPr id="203" name="Shape 203" descr="This map shows measurements of aerosol optical thickness made by satellite during the month of July 2007. There are heavy aerosols blowing from the deserts of Northern Africa and the Middle East, as well as from the polluted major cities of Eastern Asia." title="Aerosol Optical Thickness from Space"/>
          <p:cNvPicPr preferRelativeResize="0"/>
          <p:nvPr/>
        </p:nvPicPr>
        <p:blipFill rotWithShape="1">
          <a:blip r:embed="rId3">
            <a:alphaModFix/>
          </a:blip>
          <a:srcRect/>
          <a:stretch/>
        </p:blipFill>
        <p:spPr>
          <a:xfrm>
            <a:off x="2133600" y="2667000"/>
            <a:ext cx="6477000" cy="3238500"/>
          </a:xfrm>
          <a:prstGeom prst="rect">
            <a:avLst/>
          </a:prstGeom>
          <a:noFill/>
          <a:ln>
            <a:noFill/>
          </a:ln>
        </p:spPr>
      </p:pic>
      <p:sp>
        <p:nvSpPr>
          <p:cNvPr id="204" name="Shape 204"/>
          <p:cNvSpPr txBox="1">
            <a:spLocks noGrp="1"/>
          </p:cNvSpPr>
          <p:nvPr>
            <p:ph type="body" idx="1"/>
          </p:nvPr>
        </p:nvSpPr>
        <p:spPr>
          <a:xfrm>
            <a:off x="1295400" y="1824182"/>
            <a:ext cx="7696200" cy="12192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1" i="1" u="none" strike="noStrike" cap="none">
                <a:solidFill>
                  <a:schemeClr val="dk1"/>
                </a:solidFill>
                <a:latin typeface="Arial"/>
                <a:ea typeface="Arial"/>
                <a:cs typeface="Arial"/>
                <a:sym typeface="Arial"/>
              </a:rPr>
              <a:t>Aerosol Optical Thickness </a:t>
            </a:r>
            <a:r>
              <a:rPr lang="en-US" sz="1800" b="0" i="0" u="none" strike="noStrike" cap="none">
                <a:solidFill>
                  <a:schemeClr val="dk1"/>
                </a:solidFill>
                <a:latin typeface="Arial"/>
                <a:ea typeface="Arial"/>
                <a:cs typeface="Arial"/>
                <a:sym typeface="Arial"/>
              </a:rPr>
              <a:t>(AOT, also called aerosol optical depth) is a measure of how much of the Sun’s light is prevented from reaching the Earth’s surface due to scattering and absorption by aerosols. </a:t>
            </a:r>
          </a:p>
          <a:p>
            <a:pPr marL="342900" marR="0" lvl="0" indent="-342900" algn="l" rtl="0">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05" name="Shape 205"/>
          <p:cNvSpPr txBox="1"/>
          <p:nvPr/>
        </p:nvSpPr>
        <p:spPr>
          <a:xfrm>
            <a:off x="1295400" y="5715000"/>
            <a:ext cx="7696200" cy="954107"/>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400">
                <a:solidFill>
                  <a:schemeClr val="dk1"/>
                </a:solidFill>
                <a:latin typeface="Arial"/>
                <a:ea typeface="Arial"/>
                <a:cs typeface="Arial"/>
                <a:sym typeface="Arial"/>
              </a:rPr>
              <a:t>This map (</a:t>
            </a:r>
            <a:r>
              <a:rPr lang="en-US" sz="1400" u="sng">
                <a:solidFill>
                  <a:schemeClr val="hlink"/>
                </a:solidFill>
                <a:latin typeface="Arial"/>
                <a:ea typeface="Arial"/>
                <a:cs typeface="Arial"/>
                <a:sym typeface="Arial"/>
                <a:hlinkClick r:id="rId4"/>
              </a:rPr>
              <a:t>and more like it</a:t>
            </a:r>
            <a:r>
              <a:rPr lang="en-US" sz="1400">
                <a:solidFill>
                  <a:schemeClr val="dk1"/>
                </a:solidFill>
                <a:latin typeface="Arial"/>
                <a:ea typeface="Arial"/>
                <a:cs typeface="Arial"/>
                <a:sym typeface="Arial"/>
              </a:rPr>
              <a:t>) shows measurements of aerosol optical thickness as seen from space. Clear skies usually have low AOT values (0.1 or lower) while regions with AOT values greater than 0.3 are often experiencing an aerosol event such as a wildfire, a dust storm, or a pollution event. Note that AOT values greater than 1, while not shown here, are possible. </a:t>
            </a:r>
          </a:p>
        </p:txBody>
      </p:sp>
      <p:sp>
        <p:nvSpPr>
          <p:cNvPr id="206" name="Shape 206"/>
          <p:cNvSpPr txBox="1"/>
          <p:nvPr/>
        </p:nvSpPr>
        <p:spPr>
          <a:xfrm>
            <a:off x="0" y="953962"/>
            <a:ext cx="12954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295400" y="914400"/>
            <a:ext cx="76200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What is Aerosol Optical Thickness?</a:t>
            </a:r>
          </a:p>
        </p:txBody>
      </p:sp>
      <p:sp>
        <p:nvSpPr>
          <p:cNvPr id="212" name="Shape 212"/>
          <p:cNvSpPr txBox="1">
            <a:spLocks noGrp="1"/>
          </p:cNvSpPr>
          <p:nvPr>
            <p:ph type="body" idx="1"/>
          </p:nvPr>
        </p:nvSpPr>
        <p:spPr>
          <a:xfrm>
            <a:off x="1219200" y="1469229"/>
            <a:ext cx="7848600" cy="12192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Aerosol optical thickness is a comparison of the amount of light from the Sun that could reach the Earth’s surface if no aerosols were in the way and the amount of sunlight actually measured from your atmospheric study site.</a:t>
            </a:r>
          </a:p>
          <a:p>
            <a:pPr marL="0" marR="0" lvl="0" indent="0" algn="l"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p:txBody>
      </p:sp>
      <p:pic>
        <p:nvPicPr>
          <p:cNvPr id="213" name="Shape 213" descr="This image compares the relative scattering experienced by sunlight traveling through Earth's atmosphere with and without aerosols. Without aerosols, there are just atmospheric gases and water vapor to scatter light, so the air appears relatively clear. When aerosols are added into the mix, the sunlight is more scattered, and the air appears darker." title="Atmospheric Components Scatter Light from the Sun"/>
          <p:cNvPicPr preferRelativeResize="0"/>
          <p:nvPr/>
        </p:nvPicPr>
        <p:blipFill rotWithShape="1">
          <a:blip r:embed="rId3">
            <a:alphaModFix/>
          </a:blip>
          <a:srcRect/>
          <a:stretch/>
        </p:blipFill>
        <p:spPr>
          <a:xfrm>
            <a:off x="1981200" y="2438400"/>
            <a:ext cx="6248400" cy="4279888"/>
          </a:xfrm>
          <a:prstGeom prst="rect">
            <a:avLst/>
          </a:prstGeom>
          <a:noFill/>
          <a:ln>
            <a:noFill/>
          </a:ln>
        </p:spPr>
      </p:pic>
      <p:sp>
        <p:nvSpPr>
          <p:cNvPr id="214" name="Shape 214"/>
          <p:cNvSpPr txBox="1"/>
          <p:nvPr/>
        </p:nvSpPr>
        <p:spPr>
          <a:xfrm>
            <a:off x="0" y="953962"/>
            <a:ext cx="12954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914400"/>
            <a:ext cx="91440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We Measure AOT from the Ground</a:t>
            </a:r>
          </a:p>
        </p:txBody>
      </p:sp>
      <p:sp>
        <p:nvSpPr>
          <p:cNvPr id="221" name="Shape 221"/>
          <p:cNvSpPr txBox="1">
            <a:spLocks noGrp="1"/>
          </p:cNvSpPr>
          <p:nvPr>
            <p:ph type="body" idx="1"/>
          </p:nvPr>
        </p:nvSpPr>
        <p:spPr>
          <a:xfrm>
            <a:off x="1295400" y="1489825"/>
            <a:ext cx="3810000" cy="5007033"/>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Sun photometers like those shown on the right measure AOT from the ground looking upwards, towards the Sun. These instruments measure AOT at several wavelengths to learn about the size distribution and sources of the aerosols.</a:t>
            </a:r>
            <a:r>
              <a:rPr lang="en-US" sz="1800" b="0"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Arial"/>
                <a:ea typeface="Arial"/>
                <a:cs typeface="Arial"/>
                <a:sym typeface="Arial"/>
              </a:rPr>
              <a:t>The larger the optical thickness, the less light reaches Earth’s surface. The more aerosols in the atmosphere, the greater the AOT value will be. </a:t>
            </a:r>
          </a:p>
          <a:p>
            <a:pPr marL="0" marR="0" lvl="0" indent="0" algn="ctr"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dk1"/>
              </a:buClr>
              <a:buFont typeface="Arial"/>
              <a:buNone/>
            </a:pPr>
            <a:r>
              <a:rPr lang="en-US" sz="2000" b="1" i="0" u="none" strike="noStrike" cap="none">
                <a:solidFill>
                  <a:schemeClr val="dk1"/>
                </a:solidFill>
                <a:latin typeface="Arial"/>
                <a:ea typeface="Arial"/>
                <a:cs typeface="Arial"/>
                <a:sym typeface="Arial"/>
              </a:rPr>
              <a:t>More aerosol </a:t>
            </a:r>
            <a:r>
              <a:rPr lang="en-US" sz="2000" b="0" i="0" u="none" strike="noStrike" cap="none">
                <a:solidFill>
                  <a:schemeClr val="dk1"/>
                </a:solidFill>
                <a:latin typeface="Arial"/>
                <a:ea typeface="Arial"/>
                <a:cs typeface="Arial"/>
                <a:sym typeface="Arial"/>
              </a:rPr>
              <a:t>↔ </a:t>
            </a:r>
            <a:r>
              <a:rPr lang="en-US" sz="2000" b="1" i="0" u="none" strike="noStrike" cap="none">
                <a:solidFill>
                  <a:schemeClr val="dk1"/>
                </a:solidFill>
                <a:latin typeface="Arial"/>
                <a:ea typeface="Arial"/>
                <a:cs typeface="Arial"/>
                <a:sym typeface="Arial"/>
              </a:rPr>
              <a:t>Higher AOT </a:t>
            </a:r>
          </a:p>
          <a:p>
            <a:pPr marL="0" marR="0" lvl="0" indent="0" algn="ctr" rtl="0">
              <a:spcBef>
                <a:spcPts val="40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                 ↕</a:t>
            </a:r>
            <a:r>
              <a:rPr lang="en-US" sz="2000" b="0" i="0" u="none" strike="noStrike" cap="none">
                <a:solidFill>
                  <a:schemeClr val="dk1"/>
                </a:solidFill>
                <a:latin typeface="Calibri"/>
                <a:ea typeface="Calibri"/>
                <a:cs typeface="Calibri"/>
                <a:sym typeface="Calibri"/>
              </a:rPr>
              <a:t> </a:t>
            </a:r>
          </a:p>
          <a:p>
            <a:pPr marL="0" marR="0" lvl="0" indent="0" algn="ctr" rtl="0">
              <a:spcBef>
                <a:spcPts val="40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   </a:t>
            </a:r>
            <a:r>
              <a:rPr lang="en-US" sz="2000" b="1" i="0" u="none" strike="noStrike" cap="none">
                <a:solidFill>
                  <a:schemeClr val="dk1"/>
                </a:solidFill>
                <a:latin typeface="Arial"/>
                <a:ea typeface="Arial"/>
                <a:cs typeface="Arial"/>
                <a:sym typeface="Arial"/>
              </a:rPr>
              <a:t>Less light at the surface</a:t>
            </a:r>
          </a:p>
        </p:txBody>
      </p:sp>
      <p:pic>
        <p:nvPicPr>
          <p:cNvPr id="222" name="Shape 222" descr="Two scientific measurement stations, one on a mountain top and one in a field are shown in this image. " title="Images of Aerosol Measurement Equipment"/>
          <p:cNvPicPr preferRelativeResize="0"/>
          <p:nvPr/>
        </p:nvPicPr>
        <p:blipFill rotWithShape="1">
          <a:blip r:embed="rId3">
            <a:alphaModFix/>
          </a:blip>
          <a:srcRect/>
          <a:stretch/>
        </p:blipFill>
        <p:spPr>
          <a:xfrm>
            <a:off x="5165436" y="1489825"/>
            <a:ext cx="3790950" cy="5295900"/>
          </a:xfrm>
          <a:prstGeom prst="rect">
            <a:avLst/>
          </a:prstGeom>
          <a:noFill/>
          <a:ln>
            <a:noFill/>
          </a:ln>
        </p:spPr>
      </p:pic>
      <p:sp>
        <p:nvSpPr>
          <p:cNvPr id="223" name="Shape 223"/>
          <p:cNvSpPr txBox="1"/>
          <p:nvPr/>
        </p:nvSpPr>
        <p:spPr>
          <a:xfrm>
            <a:off x="0" y="953962"/>
            <a:ext cx="12954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219200" y="914400"/>
            <a:ext cx="79248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Before You Begin the Aerosols Protocol</a:t>
            </a:r>
          </a:p>
        </p:txBody>
      </p:sp>
      <p:sp>
        <p:nvSpPr>
          <p:cNvPr id="229" name="Shape 229"/>
          <p:cNvSpPr txBox="1">
            <a:spLocks noGrp="1"/>
          </p:cNvSpPr>
          <p:nvPr>
            <p:ph type="body" idx="1"/>
          </p:nvPr>
        </p:nvSpPr>
        <p:spPr>
          <a:xfrm>
            <a:off x="1447800" y="1828800"/>
            <a:ext cx="7162800" cy="45720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2200" b="0" i="0" u="none" strike="noStrike" cap="none">
                <a:solidFill>
                  <a:schemeClr val="dk1"/>
                </a:solidFill>
                <a:latin typeface="Arial"/>
                <a:ea typeface="Arial"/>
                <a:cs typeface="Arial"/>
                <a:sym typeface="Arial"/>
              </a:rPr>
              <a:t>Before you begin taking Aerosol observations, you will need to have already identified your </a:t>
            </a:r>
            <a:r>
              <a:rPr lang="en-US" sz="2200" b="0" i="1" u="sng" strike="noStrike" cap="none">
                <a:solidFill>
                  <a:schemeClr val="hlink"/>
                </a:solidFill>
                <a:latin typeface="Arial"/>
                <a:ea typeface="Arial"/>
                <a:cs typeface="Arial"/>
                <a:sym typeface="Arial"/>
                <a:hlinkClick r:id="rId3"/>
              </a:rPr>
              <a:t>Atmosphere Study Site</a:t>
            </a:r>
            <a:r>
              <a:rPr lang="en-US" sz="2200" b="0" i="0" u="none" strike="noStrike" cap="none">
                <a:solidFill>
                  <a:schemeClr val="dk1"/>
                </a:solidFill>
                <a:latin typeface="Arial"/>
                <a:ea typeface="Arial"/>
                <a:cs typeface="Arial"/>
                <a:sym typeface="Arial"/>
              </a:rPr>
              <a:t>. In order to submit aerosol measurements, you must also collect </a:t>
            </a:r>
            <a:r>
              <a:rPr lang="en-US" sz="2200" b="0" i="1" u="sng" strike="noStrike" cap="none">
                <a:solidFill>
                  <a:schemeClr val="hlink"/>
                </a:solidFill>
                <a:latin typeface="Arial"/>
                <a:ea typeface="Arial"/>
                <a:cs typeface="Arial"/>
                <a:sym typeface="Arial"/>
                <a:hlinkClick r:id="rId4"/>
              </a:rPr>
              <a:t>Clouds</a:t>
            </a:r>
            <a:r>
              <a:rPr lang="en-US" sz="2200" b="1" i="0" u="none" strike="noStrike" cap="none">
                <a:solidFill>
                  <a:schemeClr val="dk1"/>
                </a:solidFill>
                <a:latin typeface="Arial"/>
                <a:ea typeface="Arial"/>
                <a:cs typeface="Arial"/>
                <a:sym typeface="Arial"/>
              </a:rPr>
              <a:t> </a:t>
            </a:r>
            <a:r>
              <a:rPr lang="en-US" sz="2200" b="0" i="0" u="none" strike="noStrike" cap="none">
                <a:solidFill>
                  <a:schemeClr val="dk1"/>
                </a:solidFill>
                <a:latin typeface="Arial"/>
                <a:ea typeface="Arial"/>
                <a:cs typeface="Arial"/>
                <a:sym typeface="Arial"/>
              </a:rPr>
              <a:t>and</a:t>
            </a:r>
            <a:r>
              <a:rPr lang="en-US" sz="2200" b="1" i="0" u="none" strike="noStrike" cap="none">
                <a:solidFill>
                  <a:schemeClr val="dk1"/>
                </a:solidFill>
                <a:latin typeface="Arial"/>
                <a:ea typeface="Arial"/>
                <a:cs typeface="Arial"/>
                <a:sym typeface="Arial"/>
              </a:rPr>
              <a:t> </a:t>
            </a:r>
            <a:r>
              <a:rPr lang="en-US" sz="2200" b="0" i="1" u="sng" strike="noStrike" cap="none">
                <a:solidFill>
                  <a:schemeClr val="hlink"/>
                </a:solidFill>
                <a:latin typeface="Arial"/>
                <a:ea typeface="Arial"/>
                <a:cs typeface="Arial"/>
                <a:sym typeface="Arial"/>
                <a:hlinkClick r:id="rId5"/>
              </a:rPr>
              <a:t>Barometric Pressure </a:t>
            </a:r>
            <a:r>
              <a:rPr lang="en-US" sz="2200" b="0" i="0" u="none" strike="noStrike" cap="none">
                <a:solidFill>
                  <a:schemeClr val="dk1"/>
                </a:solidFill>
                <a:latin typeface="Arial"/>
                <a:ea typeface="Arial"/>
                <a:cs typeface="Arial"/>
                <a:sym typeface="Arial"/>
              </a:rPr>
              <a:t>observations.  Please review these protocols first. </a:t>
            </a:r>
          </a:p>
        </p:txBody>
      </p:sp>
      <p:sp>
        <p:nvSpPr>
          <p:cNvPr id="230" name="Shape 230"/>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600200" y="914400"/>
            <a:ext cx="7315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Overview and Learning Objectives</a:t>
            </a:r>
          </a:p>
        </p:txBody>
      </p:sp>
      <p:sp>
        <p:nvSpPr>
          <p:cNvPr id="84" name="Shape 84"/>
          <p:cNvSpPr txBox="1">
            <a:spLocks noGrp="1"/>
          </p:cNvSpPr>
          <p:nvPr>
            <p:ph type="body" idx="1"/>
          </p:nvPr>
        </p:nvSpPr>
        <p:spPr>
          <a:xfrm>
            <a:off x="1606685" y="1769269"/>
            <a:ext cx="7239000" cy="47244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1" i="0" u="none" strike="noStrike" cap="none" dirty="0">
                <a:solidFill>
                  <a:schemeClr val="dk1"/>
                </a:solidFill>
                <a:latin typeface="Arial"/>
                <a:ea typeface="Arial"/>
                <a:cs typeface="Arial"/>
                <a:sym typeface="Arial"/>
              </a:rPr>
              <a:t>Overview</a:t>
            </a:r>
          </a:p>
          <a:p>
            <a:pPr marL="0" marR="0" lvl="0" indent="0" algn="just" rtl="0">
              <a:spcBef>
                <a:spcPts val="360"/>
              </a:spcBef>
              <a:spcAft>
                <a:spcPts val="0"/>
              </a:spcAft>
              <a:buClr>
                <a:schemeClr val="dk1"/>
              </a:buClr>
              <a:buFont typeface="Arial"/>
              <a:buNone/>
            </a:pPr>
            <a:r>
              <a:rPr lang="en-US" sz="1800" b="0" i="1" u="none" strike="noStrike" cap="none" dirty="0">
                <a:solidFill>
                  <a:schemeClr val="dk1"/>
                </a:solidFill>
                <a:latin typeface="Arial"/>
                <a:ea typeface="Arial"/>
                <a:cs typeface="Arial"/>
                <a:sym typeface="Arial"/>
              </a:rPr>
              <a:t>This module:</a:t>
            </a:r>
          </a:p>
          <a:p>
            <a:pPr marL="0" marR="0" lvl="0" indent="0" algn="just" rtl="0">
              <a:spcBef>
                <a:spcPts val="36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Describes how to measure aerosol optical thickness (AOT) using one of two instrument options (GLOBE Sun Photometer or </a:t>
            </a:r>
            <a:r>
              <a:rPr lang="en-US" sz="1800" b="0" i="0" u="none" strike="noStrike" cap="none" dirty="0" err="1">
                <a:solidFill>
                  <a:schemeClr val="dk1"/>
                </a:solidFill>
                <a:latin typeface="Arial"/>
                <a:ea typeface="Arial"/>
                <a:cs typeface="Arial"/>
                <a:sym typeface="Arial"/>
              </a:rPr>
              <a:t>Calitoo</a:t>
            </a:r>
            <a:r>
              <a:rPr lang="en-US" sz="1800" b="0" i="0" u="none" strike="noStrike" cap="none" dirty="0">
                <a:solidFill>
                  <a:schemeClr val="dk1"/>
                </a:solidFill>
                <a:latin typeface="Arial"/>
                <a:ea typeface="Arial"/>
                <a:cs typeface="Arial"/>
                <a:sym typeface="Arial"/>
              </a:rPr>
              <a:t>)</a:t>
            </a:r>
          </a:p>
          <a:p>
            <a:pPr marL="0" marR="0" lvl="0" indent="0" algn="just" rtl="0">
              <a:spcBef>
                <a:spcPts val="360"/>
              </a:spcBef>
              <a:spcAft>
                <a:spcPts val="0"/>
              </a:spcAft>
              <a:buClr>
                <a:schemeClr val="dk1"/>
              </a:buClr>
              <a:buFont typeface="Arial"/>
              <a:buNone/>
            </a:pPr>
            <a:endParaRPr sz="1800" b="0" i="0" u="none" strike="noStrike" cap="none" dirty="0">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1" i="0" u="none" strike="noStrike" cap="none" dirty="0">
                <a:solidFill>
                  <a:schemeClr val="dk1"/>
                </a:solidFill>
                <a:latin typeface="Arial"/>
                <a:ea typeface="Arial"/>
                <a:cs typeface="Arial"/>
                <a:sym typeface="Arial"/>
              </a:rPr>
              <a:t>Learning Objectives</a:t>
            </a:r>
          </a:p>
          <a:p>
            <a:pPr marL="0" marR="0" lvl="0" indent="0" algn="just" rtl="0">
              <a:spcBef>
                <a:spcPts val="360"/>
              </a:spcBef>
              <a:spcAft>
                <a:spcPts val="0"/>
              </a:spcAft>
              <a:buClr>
                <a:schemeClr val="dk1"/>
              </a:buClr>
              <a:buFont typeface="Arial"/>
              <a:buNone/>
            </a:pPr>
            <a:r>
              <a:rPr lang="en-US" sz="1800" b="0" i="1" u="none" strike="noStrike" cap="none" dirty="0">
                <a:solidFill>
                  <a:schemeClr val="dk1"/>
                </a:solidFill>
                <a:latin typeface="Arial"/>
                <a:ea typeface="Arial"/>
                <a:cs typeface="Arial"/>
                <a:sym typeface="Arial"/>
              </a:rPr>
              <a:t>After completing this module, you will be able to:</a:t>
            </a:r>
          </a:p>
          <a:p>
            <a:pPr marL="285750" marR="0" lvl="0" indent="-285750" algn="just"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Describe what aerosols are and what AOT measurements mean</a:t>
            </a:r>
          </a:p>
          <a:p>
            <a:pPr marL="285750" marR="0" lvl="0" indent="-285750" algn="just"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List reasons why it is important to collect measurements of AOT</a:t>
            </a:r>
          </a:p>
          <a:p>
            <a:pPr marL="285750" marR="0" lvl="0" indent="-285750" algn="just"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Identify appropriate conditions and locations to take AOT measurements</a:t>
            </a:r>
          </a:p>
        </p:txBody>
      </p:sp>
      <p:sp>
        <p:nvSpPr>
          <p:cNvPr id="85" name="Shape 8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strike="noStrike" cap="none">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0" y="914400"/>
            <a:ext cx="91440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How to Collect: Overview</a:t>
            </a:r>
          </a:p>
        </p:txBody>
      </p:sp>
      <p:sp>
        <p:nvSpPr>
          <p:cNvPr id="237" name="Shape 237"/>
          <p:cNvSpPr txBox="1">
            <a:spLocks noGrp="1"/>
          </p:cNvSpPr>
          <p:nvPr>
            <p:ph type="body" idx="1"/>
          </p:nvPr>
        </p:nvSpPr>
        <p:spPr>
          <a:xfrm>
            <a:off x="1371600" y="1828800"/>
            <a:ext cx="7620000" cy="4343400"/>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Where?</a:t>
            </a:r>
            <a:r>
              <a:rPr lang="en-US" sz="1800" b="0" i="0" u="none" strike="noStrike" cap="none">
                <a:solidFill>
                  <a:schemeClr val="dk1"/>
                </a:solidFill>
                <a:latin typeface="Arial"/>
                <a:ea typeface="Arial"/>
                <a:cs typeface="Arial"/>
                <a:sym typeface="Arial"/>
              </a:rPr>
              <a:t> At your Atmosphere Site (see </a:t>
            </a:r>
            <a:r>
              <a:rPr lang="en-US" sz="1800" b="0" i="1" u="sng" strike="noStrike" cap="none">
                <a:solidFill>
                  <a:schemeClr val="hlink"/>
                </a:solidFill>
                <a:latin typeface="Arial"/>
                <a:ea typeface="Arial"/>
                <a:cs typeface="Arial"/>
                <a:sym typeface="Arial"/>
                <a:hlinkClick r:id="rId3"/>
              </a:rPr>
              <a:t>Documenting Your Atmosphere Study Site</a:t>
            </a:r>
            <a:r>
              <a:rPr lang="en-US" sz="1800" b="0" i="0" u="none" strike="noStrike" cap="none">
                <a:solidFill>
                  <a:schemeClr val="dk1"/>
                </a:solidFill>
                <a:latin typeface="Arial"/>
                <a:ea typeface="Arial"/>
                <a:cs typeface="Arial"/>
                <a:sym typeface="Arial"/>
              </a:rPr>
              <a:t>)</a:t>
            </a:r>
          </a:p>
          <a:p>
            <a:pPr marL="342900" marR="0" lvl="0" indent="-342900" algn="just" rtl="0">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When?</a:t>
            </a:r>
            <a:r>
              <a:rPr lang="en-US" sz="1800" b="0" i="0" u="none" strike="noStrike" cap="none">
                <a:solidFill>
                  <a:schemeClr val="dk1"/>
                </a:solidFill>
                <a:latin typeface="Arial"/>
                <a:ea typeface="Arial"/>
                <a:cs typeface="Arial"/>
                <a:sym typeface="Arial"/>
              </a:rPr>
              <a:t> Mid-morning, or any time you have an unobstructed view of the Sun (meaning no clouds between you and the Sun!)</a:t>
            </a:r>
          </a:p>
          <a:p>
            <a:pPr marL="342900" marR="0" lvl="0" indent="-342900" algn="just" rtl="0">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How?</a:t>
            </a:r>
            <a:r>
              <a:rPr lang="en-US" sz="1800" b="0" i="0" u="none" strike="noStrike" cap="none">
                <a:solidFill>
                  <a:schemeClr val="dk1"/>
                </a:solidFill>
                <a:latin typeface="Arial"/>
                <a:ea typeface="Arial"/>
                <a:cs typeface="Arial"/>
                <a:sym typeface="Arial"/>
              </a:rPr>
              <a:t> Using GLOBE Sun photometer or a Calitoo</a:t>
            </a:r>
          </a:p>
          <a:p>
            <a:pPr marL="742950" marR="0" lvl="1" indent="-285750" algn="just"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 Shade or Microtops instruments are not covered in this training</a:t>
            </a:r>
          </a:p>
          <a:p>
            <a:pPr marL="342900" marR="0" lvl="0" indent="-342900" algn="just" rtl="0">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Other observations: </a:t>
            </a:r>
          </a:p>
          <a:p>
            <a:pPr marL="742950" marR="0" lvl="1" indent="-285750" algn="just" rtl="0">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4"/>
              </a:rPr>
              <a:t>Clouds</a:t>
            </a:r>
            <a:r>
              <a:rPr lang="en-US" sz="1800" b="0" i="0" u="none" strike="noStrike" cap="none">
                <a:solidFill>
                  <a:schemeClr val="dk1"/>
                </a:solidFill>
                <a:latin typeface="Arial"/>
                <a:ea typeface="Arial"/>
                <a:cs typeface="Arial"/>
                <a:sym typeface="Arial"/>
              </a:rPr>
              <a:t> (</a:t>
            </a:r>
            <a:r>
              <a:rPr lang="en-US" sz="1800" b="0" i="1" u="none" strike="noStrike" cap="none">
                <a:solidFill>
                  <a:schemeClr val="dk1"/>
                </a:solidFill>
                <a:latin typeface="Arial"/>
                <a:ea typeface="Arial"/>
                <a:cs typeface="Arial"/>
                <a:sym typeface="Arial"/>
              </a:rPr>
              <a:t>required for all aerosol measurements</a:t>
            </a:r>
            <a:r>
              <a:rPr lang="en-US" sz="1800" b="0" i="0" u="none" strike="noStrike" cap="none">
                <a:solidFill>
                  <a:schemeClr val="dk1"/>
                </a:solidFill>
                <a:latin typeface="Arial"/>
                <a:ea typeface="Arial"/>
                <a:cs typeface="Arial"/>
                <a:sym typeface="Arial"/>
              </a:rPr>
              <a:t>)</a:t>
            </a:r>
          </a:p>
          <a:p>
            <a:pPr marL="742950" marR="0" lvl="1" indent="-285750" algn="just" rtl="0">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5"/>
              </a:rPr>
              <a:t>Barometric Pressure </a:t>
            </a:r>
            <a:r>
              <a:rPr lang="en-US" sz="1800" b="0" i="0" u="none" strike="noStrike" cap="none">
                <a:solidFill>
                  <a:schemeClr val="dk1"/>
                </a:solidFill>
                <a:latin typeface="Arial"/>
                <a:ea typeface="Arial"/>
                <a:cs typeface="Arial"/>
                <a:sym typeface="Arial"/>
              </a:rPr>
              <a:t>(</a:t>
            </a:r>
            <a:r>
              <a:rPr lang="en-US" sz="1800" b="0" i="1" u="none" strike="noStrike" cap="none">
                <a:solidFill>
                  <a:schemeClr val="dk1"/>
                </a:solidFill>
                <a:latin typeface="Arial"/>
                <a:ea typeface="Arial"/>
                <a:cs typeface="Arial"/>
                <a:sym typeface="Arial"/>
              </a:rPr>
              <a:t>required if using a GLOBE Sun photometer</a:t>
            </a:r>
            <a:r>
              <a:rPr lang="en-US" sz="1800" b="0" i="0" u="none" strike="noStrike" cap="none">
                <a:solidFill>
                  <a:schemeClr val="dk1"/>
                </a:solidFill>
                <a:latin typeface="Arial"/>
                <a:ea typeface="Arial"/>
                <a:cs typeface="Arial"/>
                <a:sym typeface="Arial"/>
              </a:rPr>
              <a:t>)</a:t>
            </a:r>
          </a:p>
          <a:p>
            <a:pPr marL="742950" marR="0" lvl="1" indent="-285750" algn="just" rtl="0">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6"/>
              </a:rPr>
              <a:t>Sky Color &amp; Visibility </a:t>
            </a:r>
            <a:r>
              <a:rPr lang="en-US" sz="1800" b="0" i="0" u="none" strike="noStrike" cap="none">
                <a:solidFill>
                  <a:schemeClr val="dk1"/>
                </a:solidFill>
                <a:latin typeface="Arial"/>
                <a:ea typeface="Arial"/>
                <a:cs typeface="Arial"/>
                <a:sym typeface="Arial"/>
              </a:rPr>
              <a:t>(optional)</a:t>
            </a:r>
          </a:p>
          <a:p>
            <a:pPr marL="742950" marR="0" lvl="1" indent="-285750" algn="just" rtl="0">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7"/>
              </a:rPr>
              <a:t>Current Air Temperature </a:t>
            </a:r>
            <a:r>
              <a:rPr lang="en-US" sz="1800" b="0" i="0" u="none" strike="noStrike" cap="none">
                <a:solidFill>
                  <a:schemeClr val="dk1"/>
                </a:solidFill>
                <a:latin typeface="Arial"/>
                <a:ea typeface="Arial"/>
                <a:cs typeface="Arial"/>
                <a:sym typeface="Arial"/>
              </a:rPr>
              <a:t>(optional)</a:t>
            </a:r>
          </a:p>
          <a:p>
            <a:pPr marL="742950" marR="0" lvl="1" indent="-285750" algn="just" rtl="0">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8"/>
              </a:rPr>
              <a:t>Relative Humidity </a:t>
            </a:r>
            <a:r>
              <a:rPr lang="en-US" sz="1800" b="0" i="0" u="none" strike="noStrike" cap="none">
                <a:solidFill>
                  <a:schemeClr val="dk1"/>
                </a:solidFill>
                <a:latin typeface="Arial"/>
                <a:ea typeface="Arial"/>
                <a:cs typeface="Arial"/>
                <a:sym typeface="Arial"/>
              </a:rPr>
              <a:t>(optional)</a:t>
            </a:r>
          </a:p>
          <a:p>
            <a:pPr marL="457200" marR="0" lvl="1"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342900" marR="0" lvl="0" indent="-342900" algn="just" rtl="0">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38" name="Shape 238"/>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371600" y="914400"/>
            <a:ext cx="7696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What You Will Need</a:t>
            </a:r>
          </a:p>
        </p:txBody>
      </p:sp>
      <p:sp>
        <p:nvSpPr>
          <p:cNvPr id="244" name="Shape 244"/>
          <p:cNvSpPr txBox="1">
            <a:spLocks noGrp="1"/>
          </p:cNvSpPr>
          <p:nvPr>
            <p:ph type="body" idx="1"/>
          </p:nvPr>
        </p:nvSpPr>
        <p:spPr>
          <a:xfrm>
            <a:off x="1423555" y="1632065"/>
            <a:ext cx="3810000" cy="45720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1" i="0" u="sng" strike="noStrike" cap="none" dirty="0">
                <a:solidFill>
                  <a:schemeClr val="dk1"/>
                </a:solidFill>
                <a:latin typeface="Arial"/>
                <a:ea typeface="Arial"/>
                <a:cs typeface="Arial"/>
                <a:sym typeface="Arial"/>
              </a:rPr>
              <a:t>Required:</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GLOBE Sun photometer OR a </a:t>
            </a:r>
            <a:r>
              <a:rPr lang="en-US" sz="1800" b="0" i="0" u="none" strike="noStrike" cap="none" dirty="0" err="1">
                <a:solidFill>
                  <a:schemeClr val="dk1"/>
                </a:solidFill>
                <a:latin typeface="Arial"/>
                <a:ea typeface="Arial"/>
                <a:cs typeface="Arial"/>
                <a:sym typeface="Arial"/>
              </a:rPr>
              <a:t>Calitoo</a:t>
            </a:r>
            <a:endParaRPr lang="en-US" sz="1800" b="0" i="0" u="none" strike="noStrike" cap="none" dirty="0">
              <a:solidFill>
                <a:schemeClr val="dk1"/>
              </a:solidFill>
              <a:latin typeface="Arial"/>
              <a:ea typeface="Arial"/>
              <a:cs typeface="Arial"/>
              <a:sym typeface="Arial"/>
            </a:endParaRP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Watch, smart device, GPS, or other instrument that reports time to the second (recorded as HH:MM:SS)</a:t>
            </a:r>
          </a:p>
          <a:p>
            <a:pPr marL="342900" marR="0" lvl="0" indent="-342900" algn="just" rtl="0">
              <a:spcBef>
                <a:spcPts val="360"/>
              </a:spcBef>
              <a:spcAft>
                <a:spcPts val="0"/>
              </a:spcAft>
              <a:buClr>
                <a:schemeClr val="dk1"/>
              </a:buClr>
              <a:buSzPts val="1800"/>
              <a:buFont typeface="Arial"/>
              <a:buChar char="•"/>
            </a:pPr>
            <a:r>
              <a:rPr lang="en-US" sz="1800" b="0" i="1" u="sng" strike="noStrike" cap="none" dirty="0">
                <a:solidFill>
                  <a:schemeClr val="hlink"/>
                </a:solidFill>
                <a:latin typeface="Arial"/>
                <a:ea typeface="Arial"/>
                <a:cs typeface="Arial"/>
                <a:sym typeface="Arial"/>
                <a:hlinkClick r:id="rId3"/>
              </a:rPr>
              <a:t>Aerosols Data Sheet</a:t>
            </a:r>
          </a:p>
          <a:p>
            <a:pPr marL="342900" marR="0" lvl="0" indent="-342900" algn="just" rtl="0">
              <a:spcBef>
                <a:spcPts val="360"/>
              </a:spcBef>
              <a:spcAft>
                <a:spcPts val="0"/>
              </a:spcAft>
              <a:buClr>
                <a:schemeClr val="dk1"/>
              </a:buClr>
              <a:buSzPts val="1800"/>
              <a:buFont typeface="Arial"/>
              <a:buChar char="•"/>
            </a:pPr>
            <a:r>
              <a:rPr lang="en-US" sz="1800" b="0" i="1" u="sng" strike="noStrike" cap="none" dirty="0">
                <a:solidFill>
                  <a:schemeClr val="hlink"/>
                </a:solidFill>
                <a:latin typeface="Arial"/>
                <a:ea typeface="Arial"/>
                <a:cs typeface="Arial"/>
                <a:sym typeface="Arial"/>
                <a:hlinkClick r:id="rId4"/>
              </a:rPr>
              <a:t>GLOBE Cloud Chart</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Field guides for </a:t>
            </a:r>
            <a:r>
              <a:rPr lang="en-US" sz="1800" b="0" i="1" u="sng" strike="noStrike" cap="none" dirty="0">
                <a:solidFill>
                  <a:schemeClr val="hlink"/>
                </a:solidFill>
                <a:latin typeface="Arial"/>
                <a:ea typeface="Arial"/>
                <a:cs typeface="Arial"/>
                <a:sym typeface="Arial"/>
                <a:hlinkClick r:id="rId5"/>
              </a:rPr>
              <a:t>cloud</a:t>
            </a:r>
            <a:r>
              <a:rPr lang="en-US" sz="1800" b="0" i="0" u="sng" strike="noStrike" cap="none" dirty="0">
                <a:solidFill>
                  <a:schemeClr val="hlink"/>
                </a:solidFill>
                <a:latin typeface="Arial"/>
                <a:ea typeface="Arial"/>
                <a:cs typeface="Arial"/>
                <a:sym typeface="Arial"/>
                <a:hlinkClick r:id="rId5"/>
              </a:rPr>
              <a:t> </a:t>
            </a:r>
            <a:r>
              <a:rPr lang="en-US" sz="1800" b="0" i="1" u="sng" strike="noStrike" cap="none" dirty="0">
                <a:solidFill>
                  <a:schemeClr val="hlink"/>
                </a:solidFill>
                <a:latin typeface="Arial"/>
                <a:ea typeface="Arial"/>
                <a:cs typeface="Arial"/>
                <a:sym typeface="Arial"/>
                <a:hlinkClick r:id="rId5"/>
              </a:rPr>
              <a:t>cover</a:t>
            </a:r>
            <a:r>
              <a:rPr lang="en-US" sz="1800" b="0" i="0" u="none" strike="noStrike" cap="none" dirty="0">
                <a:solidFill>
                  <a:schemeClr val="dk1"/>
                </a:solidFill>
                <a:latin typeface="Arial"/>
                <a:ea typeface="Arial"/>
                <a:cs typeface="Arial"/>
                <a:sym typeface="Arial"/>
              </a:rPr>
              <a:t> and </a:t>
            </a:r>
            <a:r>
              <a:rPr lang="en-US" sz="1800" b="0" i="1" u="sng" strike="noStrike" cap="none" dirty="0">
                <a:solidFill>
                  <a:schemeClr val="hlink"/>
                </a:solidFill>
                <a:latin typeface="Arial"/>
                <a:ea typeface="Arial"/>
                <a:cs typeface="Arial"/>
                <a:sym typeface="Arial"/>
                <a:hlinkClick r:id="rId6"/>
              </a:rPr>
              <a:t>cloud</a:t>
            </a:r>
            <a:r>
              <a:rPr lang="en-US" sz="1800" b="0" i="0" u="sng" strike="noStrike" cap="none" dirty="0">
                <a:solidFill>
                  <a:schemeClr val="hlink"/>
                </a:solidFill>
                <a:latin typeface="Arial"/>
                <a:ea typeface="Arial"/>
                <a:cs typeface="Arial"/>
                <a:sym typeface="Arial"/>
                <a:hlinkClick r:id="rId6"/>
              </a:rPr>
              <a:t> </a:t>
            </a:r>
            <a:r>
              <a:rPr lang="en-US" sz="1800" b="0" i="1" u="sng" strike="noStrike" cap="none" dirty="0">
                <a:solidFill>
                  <a:schemeClr val="hlink"/>
                </a:solidFill>
                <a:latin typeface="Arial"/>
                <a:ea typeface="Arial"/>
                <a:cs typeface="Arial"/>
                <a:sym typeface="Arial"/>
                <a:hlinkClick r:id="rId6"/>
              </a:rPr>
              <a:t>type</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Pen or pencil</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Clipboards</a:t>
            </a:r>
          </a:p>
          <a:p>
            <a:pPr marL="0" marR="0" lvl="0" indent="0" algn="just" rtl="0">
              <a:spcBef>
                <a:spcPts val="360"/>
              </a:spcBef>
              <a:spcAft>
                <a:spcPts val="0"/>
              </a:spcAft>
              <a:buClr>
                <a:schemeClr val="dk1"/>
              </a:buClr>
              <a:buFont typeface="Calibri"/>
              <a:buNone/>
            </a:pPr>
            <a:endParaRPr sz="1800" b="0" i="0" u="none" strike="noStrike" cap="none" dirty="0">
              <a:solidFill>
                <a:schemeClr val="dk1"/>
              </a:solidFill>
              <a:latin typeface="Arial"/>
              <a:ea typeface="Arial"/>
              <a:cs typeface="Arial"/>
              <a:sym typeface="Arial"/>
            </a:endParaRPr>
          </a:p>
          <a:p>
            <a:pPr marL="342900" marR="0" lvl="0" indent="-342900" algn="just" rtl="0">
              <a:spcBef>
                <a:spcPts val="36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	</a:t>
            </a:r>
          </a:p>
        </p:txBody>
      </p:sp>
      <p:sp>
        <p:nvSpPr>
          <p:cNvPr id="245" name="Shape 245"/>
          <p:cNvSpPr txBox="1">
            <a:spLocks noGrp="1"/>
          </p:cNvSpPr>
          <p:nvPr>
            <p:ph type="body" idx="2"/>
          </p:nvPr>
        </p:nvSpPr>
        <p:spPr>
          <a:xfrm>
            <a:off x="5257800" y="1600200"/>
            <a:ext cx="3721101" cy="4572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Arial"/>
              <a:buNone/>
            </a:pPr>
            <a:r>
              <a:rPr lang="en-US" sz="1800" b="1" i="0" u="sng" strike="noStrike" cap="none">
                <a:solidFill>
                  <a:schemeClr val="dk1"/>
                </a:solidFill>
                <a:latin typeface="Arial"/>
                <a:ea typeface="Arial"/>
                <a:cs typeface="Arial"/>
                <a:sym typeface="Arial"/>
              </a:rPr>
              <a:t>Optional:</a:t>
            </a:r>
          </a:p>
          <a:p>
            <a:pPr marL="342900" marR="0" lvl="0" indent="-34290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Barometer**</a:t>
            </a:r>
          </a:p>
          <a:p>
            <a:pPr marL="342900" marR="0" lvl="0" indent="-34290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Hygrometer or sling psychrometer</a:t>
            </a:r>
          </a:p>
          <a:p>
            <a:pPr marL="342900" marR="0" lvl="0" indent="-34290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Thermometer for air temperature</a:t>
            </a:r>
          </a:p>
          <a:p>
            <a:pPr marL="342900" marR="0" lvl="0" indent="-34290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Field guides for </a:t>
            </a:r>
            <a:r>
              <a:rPr lang="en-US" sz="1800" b="0" i="1" u="sng" strike="noStrike" cap="none">
                <a:solidFill>
                  <a:schemeClr val="hlink"/>
                </a:solidFill>
                <a:latin typeface="Arial"/>
                <a:ea typeface="Arial"/>
                <a:cs typeface="Arial"/>
                <a:sym typeface="Arial"/>
                <a:hlinkClick r:id="rId7"/>
              </a:rPr>
              <a:t>barometric pressure</a:t>
            </a:r>
            <a:r>
              <a:rPr lang="en-US" sz="1800" b="0" i="0" u="none" strike="noStrike" cap="none">
                <a:solidFill>
                  <a:schemeClr val="dk1"/>
                </a:solidFill>
                <a:latin typeface="Arial"/>
                <a:ea typeface="Arial"/>
                <a:cs typeface="Arial"/>
                <a:sym typeface="Arial"/>
              </a:rPr>
              <a:t>, relative humidity </a:t>
            </a:r>
            <a:r>
              <a:rPr lang="en-US" sz="1800" b="0" i="1" u="none" strike="noStrike" cap="none">
                <a:solidFill>
                  <a:schemeClr val="dk1"/>
                </a:solidFill>
                <a:latin typeface="Arial"/>
                <a:ea typeface="Arial"/>
                <a:cs typeface="Arial"/>
                <a:sym typeface="Arial"/>
              </a:rPr>
              <a:t>(</a:t>
            </a:r>
            <a:r>
              <a:rPr lang="en-US" sz="1800" b="0" i="1" u="sng" strike="noStrike" cap="none">
                <a:solidFill>
                  <a:schemeClr val="accent2"/>
                </a:solidFill>
                <a:latin typeface="Arial"/>
                <a:ea typeface="Arial"/>
                <a:cs typeface="Arial"/>
                <a:sym typeface="Arial"/>
              </a:rPr>
              <a:t>d</a:t>
            </a:r>
            <a:r>
              <a:rPr lang="en-US" sz="1800" b="0" i="1" u="sng" strike="noStrike" cap="none">
                <a:solidFill>
                  <a:schemeClr val="hlink"/>
                </a:solidFill>
                <a:latin typeface="Arial"/>
                <a:ea typeface="Arial"/>
                <a:cs typeface="Arial"/>
                <a:sym typeface="Arial"/>
                <a:hlinkClick r:id="rId8"/>
              </a:rPr>
              <a:t>igital hygrometer </a:t>
            </a:r>
            <a:r>
              <a:rPr lang="en-US" sz="1800" b="0" i="0" u="none" strike="noStrike" cap="none">
                <a:solidFill>
                  <a:schemeClr val="dk1"/>
                </a:solidFill>
                <a:latin typeface="Arial"/>
                <a:ea typeface="Arial"/>
                <a:cs typeface="Arial"/>
                <a:sym typeface="Arial"/>
              </a:rPr>
              <a:t>or</a:t>
            </a:r>
            <a:r>
              <a:rPr lang="en-US" sz="1800" b="0" i="1" u="none" strike="noStrike" cap="none">
                <a:solidFill>
                  <a:schemeClr val="dk1"/>
                </a:solidFill>
                <a:latin typeface="Arial"/>
                <a:ea typeface="Arial"/>
                <a:cs typeface="Arial"/>
                <a:sym typeface="Arial"/>
              </a:rPr>
              <a:t> </a:t>
            </a:r>
            <a:r>
              <a:rPr lang="en-US" sz="1800" b="0" i="1" u="sng" strike="noStrike" cap="none">
                <a:solidFill>
                  <a:schemeClr val="hlink"/>
                </a:solidFill>
                <a:latin typeface="Arial"/>
                <a:ea typeface="Arial"/>
                <a:cs typeface="Arial"/>
                <a:sym typeface="Arial"/>
                <a:hlinkClick r:id="rId9"/>
              </a:rPr>
              <a:t>sling psychrometer</a:t>
            </a:r>
            <a:r>
              <a:rPr lang="en-US" sz="1800" b="0" i="0" u="none" strike="noStrike" cap="none">
                <a:solidFill>
                  <a:schemeClr val="dk1"/>
                </a:solidFill>
                <a:latin typeface="Arial"/>
                <a:ea typeface="Arial"/>
                <a:cs typeface="Arial"/>
                <a:sym typeface="Arial"/>
              </a:rPr>
              <a:t>), and </a:t>
            </a:r>
            <a:r>
              <a:rPr lang="en-US" sz="1800" b="0" i="1" u="sng" strike="noStrike" cap="none">
                <a:solidFill>
                  <a:schemeClr val="hlink"/>
                </a:solidFill>
                <a:latin typeface="Arial"/>
                <a:ea typeface="Arial"/>
                <a:cs typeface="Arial"/>
                <a:sym typeface="Arial"/>
                <a:hlinkClick r:id="rId10"/>
              </a:rPr>
              <a:t>air temperature</a:t>
            </a:r>
          </a:p>
          <a:p>
            <a:pPr marL="0" marR="0" lvl="0" indent="0" algn="l"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 Pressure may also be obtained from local weather station, but we do not recommend using the built-in sensor on the Calitoo.</a:t>
            </a:r>
          </a:p>
        </p:txBody>
      </p:sp>
      <p:sp>
        <p:nvSpPr>
          <p:cNvPr id="246" name="Shape 246"/>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1219200" y="993524"/>
            <a:ext cx="79248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Be Sure to Record Everything About Your Study Site to Make Your Data Count!</a:t>
            </a:r>
          </a:p>
        </p:txBody>
      </p:sp>
      <p:sp>
        <p:nvSpPr>
          <p:cNvPr id="252" name="Shape 252"/>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253" name="Shape 253" descr="The image is a cropped version of the first few lines of the Aerosols Data Sheet." title="Atmosphere Investigation Aerosols Data Sheet"/>
          <p:cNvPicPr preferRelativeResize="0"/>
          <p:nvPr/>
        </p:nvPicPr>
        <p:blipFill rotWithShape="1">
          <a:blip r:embed="rId3">
            <a:alphaModFix/>
          </a:blip>
          <a:srcRect/>
          <a:stretch/>
        </p:blipFill>
        <p:spPr>
          <a:xfrm>
            <a:off x="1462087" y="1905000"/>
            <a:ext cx="7439025" cy="3486150"/>
          </a:xfrm>
          <a:prstGeom prst="rect">
            <a:avLst/>
          </a:prstGeom>
          <a:noFill/>
          <a:ln>
            <a:noFill/>
          </a:ln>
        </p:spPr>
      </p:pic>
      <p:sp>
        <p:nvSpPr>
          <p:cNvPr id="254" name="Shape 254"/>
          <p:cNvSpPr txBox="1"/>
          <p:nvPr/>
        </p:nvSpPr>
        <p:spPr>
          <a:xfrm>
            <a:off x="1295400" y="5486400"/>
            <a:ext cx="7696199" cy="1200329"/>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800">
                <a:solidFill>
                  <a:schemeClr val="dk1"/>
                </a:solidFill>
                <a:latin typeface="Arial"/>
                <a:ea typeface="Arial"/>
                <a:cs typeface="Arial"/>
                <a:sym typeface="Arial"/>
              </a:rPr>
              <a:t>Without this critical information about your atmosphere study site, you won’t be able to enter your data into GLOBE. You also won’t be able to calculate accurate AOT values or compare them against future measurements. Experimental context is vital for scientific discovery!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1295400" y="953962"/>
            <a:ext cx="7696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Complete the Entire Protocol for the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Most Investigation Opportunities</a:t>
            </a:r>
          </a:p>
        </p:txBody>
      </p:sp>
      <p:sp>
        <p:nvSpPr>
          <p:cNvPr id="260" name="Shape 260"/>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261" name="Shape 261" descr="Image shows all three data sheets one must fill out to compete the GLOBE aerosol observation protocol. " title="Complete Aerosols Investigation Sheets"/>
          <p:cNvPicPr preferRelativeResize="0"/>
          <p:nvPr/>
        </p:nvPicPr>
        <p:blipFill rotWithShape="1">
          <a:blip r:embed="rId3">
            <a:alphaModFix/>
          </a:blip>
          <a:srcRect/>
          <a:stretch/>
        </p:blipFill>
        <p:spPr>
          <a:xfrm>
            <a:off x="1295400" y="2362200"/>
            <a:ext cx="7677150" cy="33005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descr="Two options for GLOBE approved Sun Photometers: on the left, a GLOBE Sun photometer, on the right, a Calitoo." title="Sun Photometers"/>
          <p:cNvPicPr preferRelativeResize="0"/>
          <p:nvPr/>
        </p:nvPicPr>
        <p:blipFill rotWithShape="1">
          <a:blip r:embed="rId3">
            <a:alphaModFix/>
          </a:blip>
          <a:srcRect/>
          <a:stretch/>
        </p:blipFill>
        <p:spPr>
          <a:xfrm>
            <a:off x="2514600" y="1371600"/>
            <a:ext cx="5121442" cy="2560721"/>
          </a:xfrm>
          <a:prstGeom prst="rect">
            <a:avLst/>
          </a:prstGeom>
          <a:noFill/>
          <a:ln>
            <a:noFill/>
          </a:ln>
        </p:spPr>
      </p:pic>
      <p:sp>
        <p:nvSpPr>
          <p:cNvPr id="267" name="Shape 267"/>
          <p:cNvSpPr txBox="1">
            <a:spLocks noGrp="1"/>
          </p:cNvSpPr>
          <p:nvPr>
            <p:ph type="title"/>
          </p:nvPr>
        </p:nvSpPr>
        <p:spPr>
          <a:xfrm>
            <a:off x="572278" y="914400"/>
            <a:ext cx="91440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Instrument Options</a:t>
            </a:r>
          </a:p>
        </p:txBody>
      </p:sp>
      <p:graphicFrame>
        <p:nvGraphicFramePr>
          <p:cNvPr id="268" name="Shape 268" descr="This table describes the different wavelengths each photometer uses for its measurements and links to instructions on using each instrument." title="Comparison Table of Two GLOBE-Approved Sun Photometers"/>
          <p:cNvGraphicFramePr/>
          <p:nvPr>
            <p:extLst>
              <p:ext uri="{D42A27DB-BD31-4B8C-83A1-F6EECF244321}">
                <p14:modId xmlns:p14="http://schemas.microsoft.com/office/powerpoint/2010/main" val="3116188895"/>
              </p:ext>
            </p:extLst>
          </p:nvPr>
        </p:nvGraphicFramePr>
        <p:xfrm>
          <a:off x="1295400" y="3932321"/>
          <a:ext cx="7696200" cy="2763580"/>
        </p:xfrm>
        <a:graphic>
          <a:graphicData uri="http://schemas.openxmlformats.org/drawingml/2006/table">
            <a:tbl>
              <a:tblPr firstRow="1" bandRow="1">
                <a:noFill/>
                <a:tableStyleId>{DF196728-2D58-4CEE-B266-F4CE7B7B4999}</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70850">
                <a:tc>
                  <a:txBody>
                    <a:bodyPr/>
                    <a:lstStyle/>
                    <a:p>
                      <a:pPr marL="0" marR="0" lvl="0" indent="0" algn="ctr" rtl="0">
                        <a:spcBef>
                          <a:spcPts val="0"/>
                        </a:spcBef>
                        <a:buNone/>
                      </a:pPr>
                      <a:r>
                        <a:rPr lang="en-US" sz="1800" dirty="0">
                          <a:solidFill>
                            <a:schemeClr val="tx1"/>
                          </a:solidFill>
                        </a:rPr>
                        <a:t>GLOBE </a:t>
                      </a:r>
                    </a:p>
                    <a:p>
                      <a:pPr marL="0" marR="0" lvl="0" indent="0" algn="ctr" rtl="0">
                        <a:spcBef>
                          <a:spcPts val="0"/>
                        </a:spcBef>
                        <a:buNone/>
                      </a:pPr>
                      <a:r>
                        <a:rPr lang="en-US" sz="1800" dirty="0">
                          <a:solidFill>
                            <a:schemeClr val="tx1"/>
                          </a:solidFill>
                        </a:rPr>
                        <a:t>Sun Photometer</a:t>
                      </a:r>
                    </a:p>
                  </a:txBody>
                  <a:tcPr marL="91450" marR="91450" marT="45725" marB="45725"/>
                </a:tc>
                <a:tc>
                  <a:txBody>
                    <a:bodyPr/>
                    <a:lstStyle/>
                    <a:p>
                      <a:pPr marL="0" marR="0" lvl="0" indent="0" algn="ctr" rtl="0">
                        <a:spcBef>
                          <a:spcPts val="0"/>
                        </a:spcBef>
                        <a:buNone/>
                      </a:pPr>
                      <a:r>
                        <a:rPr lang="en-US" sz="1800" dirty="0" err="1">
                          <a:solidFill>
                            <a:schemeClr val="tx1"/>
                          </a:solidFill>
                        </a:rPr>
                        <a:t>Calitoo</a:t>
                      </a:r>
                      <a:r>
                        <a:rPr lang="en-US" sz="1800" dirty="0">
                          <a:solidFill>
                            <a:schemeClr val="tx1"/>
                          </a:solidFill>
                        </a:rPr>
                        <a:t> Photometer</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buNone/>
                      </a:pPr>
                      <a:r>
                        <a:rPr lang="en-US" sz="1800"/>
                        <a:t>Reads voltage at 2 wavelengths</a:t>
                      </a:r>
                    </a:p>
                  </a:txBody>
                  <a:tcPr marL="91450" marR="91450" marT="45725" marB="45725"/>
                </a:tc>
                <a:tc>
                  <a:txBody>
                    <a:bodyPr/>
                    <a:lstStyle/>
                    <a:p>
                      <a:pPr marL="0" marR="0" lvl="0" indent="0" algn="ctr" rtl="0">
                        <a:spcBef>
                          <a:spcPts val="0"/>
                        </a:spcBef>
                        <a:buNone/>
                      </a:pPr>
                      <a:r>
                        <a:rPr lang="en-US" sz="1800"/>
                        <a:t>Reads AOT at 3 wavelengths</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buNone/>
                      </a:pPr>
                      <a:r>
                        <a:rPr lang="en-US" sz="1800"/>
                        <a:t>---</a:t>
                      </a:r>
                    </a:p>
                  </a:txBody>
                  <a:tcPr marL="91450" marR="91450" marT="45725" marB="45725"/>
                </a:tc>
                <a:tc>
                  <a:txBody>
                    <a:bodyPr/>
                    <a:lstStyle/>
                    <a:p>
                      <a:pPr marL="0" marR="0" lvl="0" indent="0" algn="ctr" rtl="0">
                        <a:spcBef>
                          <a:spcPts val="0"/>
                        </a:spcBef>
                        <a:buNone/>
                      </a:pPr>
                      <a:r>
                        <a:rPr lang="en-US" sz="1800"/>
                        <a:t>“blue” at 465 nm</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buNone/>
                      </a:pPr>
                      <a:r>
                        <a:rPr lang="en-US" sz="1800"/>
                        <a:t>“green” at 505nm</a:t>
                      </a:r>
                    </a:p>
                  </a:txBody>
                  <a:tcPr marL="91450" marR="91450" marT="45725" marB="45725"/>
                </a:tc>
                <a:tc>
                  <a:txBody>
                    <a:bodyPr/>
                    <a:lstStyle/>
                    <a:p>
                      <a:pPr marL="0" marR="0" lvl="0" indent="0" algn="ctr" rtl="0">
                        <a:spcBef>
                          <a:spcPts val="0"/>
                        </a:spcBef>
                        <a:buNone/>
                      </a:pPr>
                      <a:r>
                        <a:rPr lang="en-US" sz="1800"/>
                        <a:t>“green” at 540 nm</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dk1"/>
                        </a:buClr>
                        <a:buFont typeface="Arial"/>
                        <a:buNone/>
                      </a:pPr>
                      <a:r>
                        <a:rPr lang="en-US" sz="1800"/>
                        <a:t>“red” at 625 nm</a:t>
                      </a:r>
                    </a:p>
                  </a:txBody>
                  <a:tcPr marL="91450" marR="91450" marT="45725" marB="45725"/>
                </a:tc>
                <a:tc>
                  <a:txBody>
                    <a:bodyPr/>
                    <a:lstStyle/>
                    <a:p>
                      <a:pPr marL="0" marR="0" lvl="0" indent="0" algn="ctr" rtl="0">
                        <a:spcBef>
                          <a:spcPts val="0"/>
                        </a:spcBef>
                        <a:buNone/>
                      </a:pPr>
                      <a:r>
                        <a:rPr lang="en-US" sz="1800"/>
                        <a:t>“red” at 619 nm</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chemeClr val="dk1"/>
                        </a:buClr>
                        <a:buFont typeface="Arial"/>
                        <a:buNone/>
                      </a:pPr>
                      <a:r>
                        <a:rPr lang="en-US" sz="1800"/>
                        <a:t>Click </a:t>
                      </a:r>
                      <a:r>
                        <a:rPr lang="en-US" sz="1800" u="sng">
                          <a:solidFill>
                            <a:schemeClr val="hlink"/>
                          </a:solidFill>
                          <a:hlinkClick r:id="rId4"/>
                        </a:rPr>
                        <a:t>HERE</a:t>
                      </a:r>
                      <a:r>
                        <a:rPr lang="en-US" sz="1800"/>
                        <a:t> for instructions on using the GLOBE Sun Photometer</a:t>
                      </a:r>
                    </a:p>
                  </a:txBody>
                  <a:tcPr marL="91450" marR="91450" marT="45725" marB="45725"/>
                </a:tc>
                <a:tc>
                  <a:txBody>
                    <a:bodyPr/>
                    <a:lstStyle/>
                    <a:p>
                      <a:pPr marL="0" marR="0" lvl="0" indent="0" algn="ctr" rtl="0">
                        <a:spcBef>
                          <a:spcPts val="0"/>
                        </a:spcBef>
                        <a:buNone/>
                      </a:pPr>
                      <a:r>
                        <a:rPr lang="en-US" sz="1800" dirty="0"/>
                        <a:t>Click </a:t>
                      </a:r>
                      <a:r>
                        <a:rPr lang="en-US" sz="1800" u="sng" dirty="0">
                          <a:solidFill>
                            <a:schemeClr val="hlink"/>
                          </a:solidFill>
                          <a:hlinkClick r:id="rId5"/>
                        </a:rPr>
                        <a:t>HERE</a:t>
                      </a:r>
                      <a:r>
                        <a:rPr lang="en-US" sz="1800" dirty="0"/>
                        <a:t> for instructions on using the </a:t>
                      </a:r>
                      <a:r>
                        <a:rPr lang="en-US" sz="1800" dirty="0" err="1"/>
                        <a:t>Calitoo</a:t>
                      </a:r>
                      <a:endParaRPr lang="en-US" sz="1800" dirty="0"/>
                    </a:p>
                  </a:txBody>
                  <a:tcPr marL="91450" marR="91450" marT="45725" marB="45725"/>
                </a:tc>
                <a:extLst>
                  <a:ext uri="{0D108BD9-81ED-4DB2-BD59-A6C34878D82A}">
                    <a16:rowId xmlns:a16="http://schemas.microsoft.com/office/drawing/2014/main" val="10005"/>
                  </a:ext>
                </a:extLst>
              </a:tr>
            </a:tbl>
          </a:graphicData>
        </a:graphic>
      </p:graphicFrame>
      <p:sp>
        <p:nvSpPr>
          <p:cNvPr id="269" name="Shape 269"/>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262189" y="914400"/>
            <a:ext cx="7721863" cy="5334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Using a GLOBE Sun Photometer (1)</a:t>
            </a:r>
          </a:p>
        </p:txBody>
      </p:sp>
      <p:sp>
        <p:nvSpPr>
          <p:cNvPr id="276" name="Shape 276"/>
          <p:cNvSpPr txBox="1">
            <a:spLocks noGrp="1"/>
          </p:cNvSpPr>
          <p:nvPr>
            <p:ph type="body" idx="1"/>
          </p:nvPr>
        </p:nvSpPr>
        <p:spPr>
          <a:xfrm>
            <a:off x="1262189" y="1371600"/>
            <a:ext cx="4910011" cy="54864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600" b="0" i="0" u="none" strike="noStrike" cap="none" dirty="0">
                <a:solidFill>
                  <a:schemeClr val="dk1"/>
                </a:solidFill>
                <a:latin typeface="Arial"/>
                <a:ea typeface="Arial"/>
                <a:cs typeface="Arial"/>
                <a:sym typeface="Arial"/>
              </a:rPr>
              <a:t>This instrument records voltage. The GLOBE website calculates AOT values. </a:t>
            </a:r>
            <a:r>
              <a:rPr lang="en-US" sz="1600" b="0" i="0" u="sng" strike="noStrike" cap="none" dirty="0">
                <a:solidFill>
                  <a:schemeClr val="dk1"/>
                </a:solidFill>
                <a:latin typeface="Arial"/>
                <a:ea typeface="Arial"/>
                <a:cs typeface="Arial"/>
                <a:sym typeface="Arial"/>
              </a:rPr>
              <a:t>Your GLOBE Sun photometer will collect the following data:</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Voltage at red and green wavelengths</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Voltages with sensors shielded from the Sun (the “dark voltages”)</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Instrument temperature before and after you begin your measurements</a:t>
            </a:r>
          </a:p>
          <a:p>
            <a:pPr marL="0" marR="0" lvl="0" indent="0" algn="just" rtl="0">
              <a:spcBef>
                <a:spcPts val="800"/>
              </a:spcBef>
              <a:spcAft>
                <a:spcPts val="0"/>
              </a:spcAft>
              <a:buClr>
                <a:schemeClr val="dk1"/>
              </a:buClr>
              <a:buFont typeface="Arial"/>
              <a:buNone/>
            </a:pPr>
            <a:r>
              <a:rPr lang="en-US" sz="1600" b="0" i="0" u="sng" strike="noStrike" cap="none" dirty="0">
                <a:solidFill>
                  <a:schemeClr val="dk1"/>
                </a:solidFill>
                <a:latin typeface="Arial"/>
                <a:ea typeface="Arial"/>
                <a:cs typeface="Arial"/>
                <a:sym typeface="Arial"/>
              </a:rPr>
              <a:t>You </a:t>
            </a:r>
            <a:r>
              <a:rPr lang="en-US" sz="1600" b="1" i="0" u="sng" strike="noStrike" cap="none" dirty="0">
                <a:solidFill>
                  <a:schemeClr val="dk1"/>
                </a:solidFill>
                <a:latin typeface="Arial"/>
                <a:ea typeface="Arial"/>
                <a:cs typeface="Arial"/>
                <a:sym typeface="Arial"/>
              </a:rPr>
              <a:t>must</a:t>
            </a:r>
            <a:r>
              <a:rPr lang="en-US" sz="1600" b="0" i="0" u="sng" strike="noStrike" cap="none" dirty="0">
                <a:solidFill>
                  <a:schemeClr val="dk1"/>
                </a:solidFill>
                <a:latin typeface="Arial"/>
                <a:ea typeface="Arial"/>
                <a:cs typeface="Arial"/>
                <a:sym typeface="Arial"/>
              </a:rPr>
              <a:t> also collect the following information</a:t>
            </a:r>
            <a:r>
              <a:rPr lang="en-US" sz="1600" b="0" i="0" u="none" strike="noStrike" cap="none" dirty="0">
                <a:solidFill>
                  <a:schemeClr val="dk1"/>
                </a:solidFill>
                <a:latin typeface="Arial"/>
                <a:ea typeface="Arial"/>
                <a:cs typeface="Arial"/>
                <a:sym typeface="Arial"/>
              </a:rPr>
              <a:t>:</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Date and time </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Instrument serial number</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Barometric pressure at your site</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Cloud cover and cloud type</a:t>
            </a:r>
          </a:p>
          <a:p>
            <a:pPr marL="0" marR="0" lvl="0" indent="0" algn="just" rtl="0">
              <a:spcBef>
                <a:spcPts val="800"/>
              </a:spcBef>
              <a:spcAft>
                <a:spcPts val="0"/>
              </a:spcAft>
              <a:buClr>
                <a:schemeClr val="dk1"/>
              </a:buClr>
              <a:buFont typeface="Arial"/>
              <a:buNone/>
            </a:pPr>
            <a:r>
              <a:rPr lang="en-US" sz="1600" b="0" i="0" u="sng" strike="noStrike" cap="none" dirty="0">
                <a:solidFill>
                  <a:schemeClr val="dk1"/>
                </a:solidFill>
                <a:latin typeface="Arial"/>
                <a:ea typeface="Arial"/>
                <a:cs typeface="Arial"/>
                <a:sym typeface="Arial"/>
              </a:rPr>
              <a:t>You </a:t>
            </a:r>
            <a:r>
              <a:rPr lang="en-US" sz="1600" b="1" i="0" u="sng" strike="noStrike" cap="none" dirty="0">
                <a:solidFill>
                  <a:schemeClr val="dk1"/>
                </a:solidFill>
                <a:latin typeface="Arial"/>
                <a:ea typeface="Arial"/>
                <a:cs typeface="Arial"/>
                <a:sym typeface="Arial"/>
              </a:rPr>
              <a:t>may</a:t>
            </a:r>
            <a:r>
              <a:rPr lang="en-US" sz="1600" b="0" i="0" u="sng" strike="noStrike" cap="none" dirty="0">
                <a:solidFill>
                  <a:schemeClr val="dk1"/>
                </a:solidFill>
                <a:latin typeface="Arial"/>
                <a:ea typeface="Arial"/>
                <a:cs typeface="Arial"/>
                <a:sym typeface="Arial"/>
              </a:rPr>
              <a:t> collect:</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Current air temperature</a:t>
            </a:r>
          </a:p>
          <a:p>
            <a:pPr marL="342900" marR="0" lvl="0" indent="-342900" algn="just" rtl="0">
              <a:spcBef>
                <a:spcPts val="8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Sky color and visibility</a:t>
            </a:r>
          </a:p>
        </p:txBody>
      </p:sp>
      <p:sp>
        <p:nvSpPr>
          <p:cNvPr id="277" name="Shape 277"/>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278" name="Shape 278" descr="Top image shows a scientist holding a GLOBE Sun Photometer, while the bottom image highlights the holes at the top of the instrument that allow sunllight to reach the sensors." title="GLOBE Sun Photometer"/>
          <p:cNvPicPr preferRelativeResize="0"/>
          <p:nvPr/>
        </p:nvPicPr>
        <p:blipFill rotWithShape="1">
          <a:blip r:embed="rId3">
            <a:alphaModFix/>
          </a:blip>
          <a:srcRect/>
          <a:stretch/>
        </p:blipFill>
        <p:spPr>
          <a:xfrm>
            <a:off x="6200803" y="1441707"/>
            <a:ext cx="2754645" cy="53461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287624" y="914400"/>
            <a:ext cx="7696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Using a GLOBE Sun Photometer (2)</a:t>
            </a:r>
          </a:p>
        </p:txBody>
      </p:sp>
      <p:sp>
        <p:nvSpPr>
          <p:cNvPr id="284" name="Shape 284"/>
          <p:cNvSpPr txBox="1">
            <a:spLocks noGrp="1"/>
          </p:cNvSpPr>
          <p:nvPr>
            <p:ph type="body" idx="2"/>
          </p:nvPr>
        </p:nvSpPr>
        <p:spPr>
          <a:xfrm>
            <a:off x="1287624" y="1609436"/>
            <a:ext cx="7543800" cy="4572000"/>
          </a:xfrm>
          <a:prstGeom prst="rect">
            <a:avLst/>
          </a:prstGeom>
          <a:noFill/>
          <a:ln>
            <a:noFill/>
          </a:ln>
        </p:spPr>
        <p:txBody>
          <a:bodyPr wrap="square" lIns="91425" tIns="45700" rIns="91425" bIns="45700" anchor="t" anchorCtr="0">
            <a:noAutofit/>
          </a:bodyPr>
          <a:lstStyle/>
          <a:p>
            <a:pPr marL="514350" marR="0" lvl="0" indent="-514350" algn="just" rtl="0">
              <a:spcBef>
                <a:spcPts val="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on the instrument.</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temperature “T” and record the initial temperature.</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dial to green or “grn.” </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Point the top of the photometer at the Sun. Align the light dot coming through the top tab of the photometer with the target dot on the bottom tab. </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Cover the light sensors completely and record the maximum voltage for the “dark voltage.”</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Uncover the sensors and record the maximum voltage.</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red.</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Repeat steps 5 and 6 for the red voltage.</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Repeat steps 2-8 at least three times.</a:t>
            </a:r>
          </a:p>
          <a:p>
            <a:pPr marL="514350" marR="0" lvl="0" indent="-514350" algn="just" rtl="0">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temperature “T” and record the end temperature.</a:t>
            </a:r>
          </a:p>
        </p:txBody>
      </p:sp>
      <p:sp>
        <p:nvSpPr>
          <p:cNvPr id="285" name="Shape 28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1290084"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dk2"/>
                </a:solidFill>
                <a:latin typeface="Arial"/>
                <a:ea typeface="Arial"/>
                <a:cs typeface="Arial"/>
                <a:sym typeface="Arial"/>
              </a:rPr>
              <a:t>Using a GLOBE Sun Photometer </a:t>
            </a:r>
            <a:r>
              <a:rPr lang="en-US" sz="2200" b="1" i="0" u="none" strike="noStrike" cap="none">
                <a:solidFill>
                  <a:schemeClr val="dk1"/>
                </a:solidFill>
                <a:latin typeface="Arial"/>
                <a:ea typeface="Arial"/>
                <a:cs typeface="Arial"/>
                <a:sym typeface="Arial"/>
              </a:rPr>
              <a:t>(3) </a:t>
            </a:r>
            <a:r>
              <a:rPr lang="en-US" sz="2200" b="1" i="0" u="none" strike="noStrike" cap="none">
                <a:solidFill>
                  <a:schemeClr val="dk2"/>
                </a:solidFill>
                <a:latin typeface="Arial"/>
                <a:ea typeface="Arial"/>
                <a:cs typeface="Arial"/>
                <a:sym typeface="Arial"/>
              </a:rPr>
              <a:t/>
            </a:r>
            <a:br>
              <a:rPr lang="en-US" sz="2200" b="1" i="0" u="none" strike="noStrike" cap="none">
                <a:solidFill>
                  <a:schemeClr val="dk2"/>
                </a:solidFill>
                <a:latin typeface="Arial"/>
                <a:ea typeface="Arial"/>
                <a:cs typeface="Arial"/>
                <a:sym typeface="Arial"/>
              </a:rPr>
            </a:br>
            <a:r>
              <a:rPr lang="en-US" sz="2200" b="1" i="0" u="none" strike="noStrike" cap="none">
                <a:solidFill>
                  <a:schemeClr val="dk2"/>
                </a:solidFill>
                <a:latin typeface="Arial"/>
                <a:ea typeface="Arial"/>
                <a:cs typeface="Arial"/>
                <a:sym typeface="Arial"/>
              </a:rPr>
              <a:t>Aligning with the Sun</a:t>
            </a:r>
          </a:p>
        </p:txBody>
      </p:sp>
      <p:sp>
        <p:nvSpPr>
          <p:cNvPr id="291" name="Shape 291"/>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292" name="Shape 292" descr="This image shows a figure aligning the top of the GLOBE Sun photometer with the Sun by pointing the top of the instrument diretly at the Sun. The image highlights that when aligned properly, sunlight will pass through the top alignment hole on the photometer's top bracket and line up with the alignment dot on the bottom bracket." title="Aligning a GLOBE Photometer with the Sun"/>
          <p:cNvPicPr preferRelativeResize="0"/>
          <p:nvPr/>
        </p:nvPicPr>
        <p:blipFill rotWithShape="1">
          <a:blip r:embed="rId3">
            <a:alphaModFix/>
          </a:blip>
          <a:srcRect/>
          <a:stretch/>
        </p:blipFill>
        <p:spPr>
          <a:xfrm>
            <a:off x="1981200" y="1676400"/>
            <a:ext cx="6357937" cy="49745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1244468" y="914400"/>
            <a:ext cx="7721863" cy="5334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Using a Calitoo (1)</a:t>
            </a:r>
          </a:p>
        </p:txBody>
      </p:sp>
      <p:sp>
        <p:nvSpPr>
          <p:cNvPr id="299" name="Shape 299"/>
          <p:cNvSpPr txBox="1">
            <a:spLocks noGrp="1"/>
          </p:cNvSpPr>
          <p:nvPr>
            <p:ph type="body" idx="1"/>
          </p:nvPr>
        </p:nvSpPr>
        <p:spPr>
          <a:xfrm>
            <a:off x="1244468" y="1475425"/>
            <a:ext cx="5004180" cy="5687375"/>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This instrument records AOT. </a:t>
            </a:r>
            <a:r>
              <a:rPr lang="en-US" sz="1600" b="0" i="0" u="sng" strike="noStrike" cap="none">
                <a:solidFill>
                  <a:schemeClr val="dk1"/>
                </a:solidFill>
                <a:latin typeface="Arial"/>
                <a:ea typeface="Arial"/>
                <a:cs typeface="Arial"/>
                <a:sym typeface="Arial"/>
              </a:rPr>
              <a:t>Your Calitoo will collect the following data:</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AOT at red, green, and blue wavelengths</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GPS location and elevation</a:t>
            </a:r>
          </a:p>
          <a:p>
            <a:pPr marL="0" marR="0" lvl="0" indent="0" algn="just" rtl="0">
              <a:spcBef>
                <a:spcPts val="800"/>
              </a:spcBef>
              <a:spcAft>
                <a:spcPts val="0"/>
              </a:spcAft>
              <a:buClr>
                <a:schemeClr val="dk1"/>
              </a:buClr>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must</a:t>
            </a:r>
            <a:r>
              <a:rPr lang="en-US" sz="1600" b="0" i="0" u="sng" strike="noStrike" cap="none">
                <a:solidFill>
                  <a:schemeClr val="dk1"/>
                </a:solidFill>
                <a:latin typeface="Arial"/>
                <a:ea typeface="Arial"/>
                <a:cs typeface="Arial"/>
                <a:sym typeface="Arial"/>
              </a:rPr>
              <a:t> also collect the following information</a:t>
            </a:r>
            <a:r>
              <a:rPr lang="en-US" sz="1600" b="0" i="0" u="none" strike="noStrike" cap="none">
                <a:solidFill>
                  <a:schemeClr val="dk1"/>
                </a:solidFill>
                <a:latin typeface="Arial"/>
                <a:ea typeface="Arial"/>
                <a:cs typeface="Arial"/>
                <a:sym typeface="Arial"/>
              </a:rPr>
              <a:t>:</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Date and time </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Instrument serial number</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Barometric pressure at your site*</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Cloud cover and cloud type</a:t>
            </a:r>
          </a:p>
          <a:p>
            <a:pPr marL="0" marR="0" lvl="0" indent="0" algn="just" rtl="0">
              <a:spcBef>
                <a:spcPts val="800"/>
              </a:spcBef>
              <a:spcAft>
                <a:spcPts val="0"/>
              </a:spcAft>
              <a:buClr>
                <a:schemeClr val="dk1"/>
              </a:buClr>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may</a:t>
            </a:r>
            <a:r>
              <a:rPr lang="en-US" sz="1600" b="0" i="0" u="sng" strike="noStrike" cap="none">
                <a:solidFill>
                  <a:schemeClr val="dk1"/>
                </a:solidFill>
                <a:latin typeface="Arial"/>
                <a:ea typeface="Arial"/>
                <a:cs typeface="Arial"/>
                <a:sym typeface="Arial"/>
              </a:rPr>
              <a:t> collect:</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Current air temperature*</a:t>
            </a:r>
          </a:p>
          <a:p>
            <a:pPr marL="342900" marR="0" lvl="0" indent="-342900" algn="just" rtl="0">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Sky color and visibility</a:t>
            </a:r>
          </a:p>
          <a:p>
            <a:pPr marL="0" marR="0" lvl="0" indent="0" algn="just" rtl="0">
              <a:spcBef>
                <a:spcPts val="80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 Do not use the Calitoo for these measurements. It does not provide accurate measurements of its surroundings.</a:t>
            </a:r>
          </a:p>
        </p:txBody>
      </p:sp>
      <p:sp>
        <p:nvSpPr>
          <p:cNvPr id="300" name="Shape 300"/>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01" name="Shape 301" descr="Top image shows a scientist holding a Calitoo Sun Photometer, while the bottom image highlights the holes at the top of the instrument that allow sunllight to reach the sensors." title="Calitoo Sun Photometer"/>
          <p:cNvPicPr preferRelativeResize="0"/>
          <p:nvPr/>
        </p:nvPicPr>
        <p:blipFill rotWithShape="1">
          <a:blip r:embed="rId3">
            <a:alphaModFix/>
          </a:blip>
          <a:srcRect/>
          <a:stretch/>
        </p:blipFill>
        <p:spPr>
          <a:xfrm>
            <a:off x="6475895" y="1475425"/>
            <a:ext cx="2284001" cy="52262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143000" y="8382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Using a Calitoo (2)</a:t>
            </a:r>
          </a:p>
        </p:txBody>
      </p:sp>
      <p:sp>
        <p:nvSpPr>
          <p:cNvPr id="307" name="Shape 307"/>
          <p:cNvSpPr txBox="1">
            <a:spLocks noGrp="1"/>
          </p:cNvSpPr>
          <p:nvPr>
            <p:ph type="body" idx="2"/>
          </p:nvPr>
        </p:nvSpPr>
        <p:spPr>
          <a:xfrm>
            <a:off x="1219200" y="1371600"/>
            <a:ext cx="7848600" cy="4572000"/>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Turn the instrument on by pressing and holding the front button down.</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Wait until the GPS signal is found. The screen will show “&gt;&gt;” or “&lt;&lt;“ when searching and “3D” when the location is locked.</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Make sure the instrument is in the measuring mode. </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Point the top of the Calitoo directly at the Sun. Align the Sun dot on the front of the instrument with the center of the target.</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Keeping the Sun dot aligned, press the button on the front of the instrument. The values on the screen will fluctuate.</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When the values are maximized, press the button again. The screen will display the AOT values you just measured.</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Press the button again*. The screen will say “Recording #/999 OK?” where # is the number of measurements saved on the Calitoo including this new one.</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To store the data, hold the button down until the screen says “Recorded!”</a:t>
            </a:r>
          </a:p>
          <a:p>
            <a:pPr marL="342900" marR="0" lvl="0" indent="-342900" algn="just" rtl="0">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Repeat steps 3-8 at least twice more.</a:t>
            </a:r>
          </a:p>
          <a:p>
            <a:pPr marL="0" marR="0" lvl="0" indent="0" algn="just" rtl="0">
              <a:spcBef>
                <a:spcPts val="320"/>
              </a:spcBef>
              <a:spcAft>
                <a:spcPts val="0"/>
              </a:spcAft>
              <a:buClr>
                <a:schemeClr val="dk1"/>
              </a:buClr>
              <a:buFont typeface="Calibri"/>
              <a:buNone/>
            </a:pPr>
            <a:endParaRPr sz="1600" b="0" i="0" u="none" strike="noStrike" cap="none">
              <a:solidFill>
                <a:schemeClr val="dk1"/>
              </a:solidFill>
              <a:latin typeface="Arial"/>
              <a:ea typeface="Arial"/>
              <a:cs typeface="Arial"/>
              <a:sym typeface="Arial"/>
            </a:endParaRPr>
          </a:p>
          <a:p>
            <a:pPr marL="0" marR="0" lvl="0" indent="0" algn="just"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 You will want to practice with this instrument before taking measurements. The length of time required for each button press varies slightly for different instruments. Make sure the messages on the screen match those in the instructions and consult the additional documentation if you encounter problems.</a:t>
            </a:r>
          </a:p>
        </p:txBody>
      </p:sp>
      <p:sp>
        <p:nvSpPr>
          <p:cNvPr id="308" name="Shape 308"/>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295400" y="914400"/>
            <a:ext cx="7620000" cy="685800"/>
          </a:xfrm>
          <a:prstGeom prst="rect">
            <a:avLst/>
          </a:prstGeom>
          <a:noFill/>
          <a:ln>
            <a:noFill/>
          </a:ln>
        </p:spPr>
        <p:txBody>
          <a:bodyPr wrap="square" lIns="91425" tIns="45700" rIns="91425" bIns="45700" anchor="ctr" anchorCtr="0">
            <a:noAutofit/>
          </a:bodyPr>
          <a:lstStyle/>
          <a:p>
            <a:pPr marL="0" marR="0" lvl="0" indent="0" algn="just" rtl="0">
              <a:spcBef>
                <a:spcPts val="0"/>
              </a:spcBef>
              <a:spcAft>
                <a:spcPts val="0"/>
              </a:spcAft>
              <a:buNone/>
            </a:pPr>
            <a:r>
              <a:rPr lang="en-US" sz="1800" b="0" i="0" u="none" strike="noStrike" cap="none">
                <a:solidFill>
                  <a:schemeClr val="dk2"/>
                </a:solidFill>
                <a:latin typeface="Arial"/>
                <a:ea typeface="Arial"/>
                <a:cs typeface="Arial"/>
                <a:sym typeface="Arial"/>
              </a:rPr>
              <a:t>With every breath, you inhale millions of solid and liquid particles called </a:t>
            </a:r>
            <a:r>
              <a:rPr lang="en-US" sz="1800" b="1" i="1" u="none" strike="noStrike" cap="none">
                <a:solidFill>
                  <a:schemeClr val="dk2"/>
                </a:solidFill>
                <a:latin typeface="Arial"/>
                <a:ea typeface="Arial"/>
                <a:cs typeface="Arial"/>
                <a:sym typeface="Arial"/>
              </a:rPr>
              <a:t>aerosols</a:t>
            </a:r>
            <a:r>
              <a:rPr lang="en-US" sz="1800" b="0" i="0" u="none" strike="noStrike" cap="none">
                <a:solidFill>
                  <a:schemeClr val="dk2"/>
                </a:solidFill>
                <a:latin typeface="Arial"/>
                <a:ea typeface="Arial"/>
                <a:cs typeface="Arial"/>
                <a:sym typeface="Arial"/>
              </a:rPr>
              <a:t>.</a:t>
            </a:r>
          </a:p>
        </p:txBody>
      </p:sp>
      <p:sp>
        <p:nvSpPr>
          <p:cNvPr id="92" name="Shape 92"/>
          <p:cNvSpPr txBox="1">
            <a:spLocks noGrp="1"/>
          </p:cNvSpPr>
          <p:nvPr>
            <p:ph type="body" idx="4294967295"/>
          </p:nvPr>
        </p:nvSpPr>
        <p:spPr>
          <a:xfrm>
            <a:off x="1295400" y="1219200"/>
            <a:ext cx="7620000" cy="1027113"/>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	  Despite their small size, aerosols have a significant impact on climate and health. They may also affect visibility. On days when there are lower amounts of aerosols, distant details are easily visible. During a pollution event, the skies are hazy, and visibility is reduced. </a:t>
            </a:r>
          </a:p>
          <a:p>
            <a:pPr marL="342900" marR="0" lvl="0" indent="-342900" algn="l" rtl="0">
              <a:spcBef>
                <a:spcPts val="36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 name="Shape 93"/>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94" name="Shape 94" descr="Two images of a city show the difference between days with high and low aerosol amounts. On a low aerosol day, the skies are clear, visibilitiy is good, and the sky looks blue. On a high aerosol day, however, visibility is very poor, the skies are hazy and gray, and it is difficult to see details in the distance." title="Low and High Aerosol Days"/>
          <p:cNvPicPr preferRelativeResize="0"/>
          <p:nvPr/>
        </p:nvPicPr>
        <p:blipFill rotWithShape="1">
          <a:blip r:embed="rId3">
            <a:alphaModFix/>
          </a:blip>
          <a:srcRect/>
          <a:stretch/>
        </p:blipFill>
        <p:spPr>
          <a:xfrm>
            <a:off x="1772816" y="2360645"/>
            <a:ext cx="6171034" cy="43465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290084"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dk2"/>
                </a:solidFill>
                <a:latin typeface="Arial"/>
                <a:ea typeface="Arial"/>
                <a:cs typeface="Arial"/>
                <a:sym typeface="Arial"/>
              </a:rPr>
              <a:t>Using a </a:t>
            </a:r>
            <a:r>
              <a:rPr lang="en-US" sz="2200" b="1" i="0" u="none" strike="noStrike" cap="none">
                <a:solidFill>
                  <a:schemeClr val="dk1"/>
                </a:solidFill>
                <a:latin typeface="Arial"/>
                <a:ea typeface="Arial"/>
                <a:cs typeface="Arial"/>
                <a:sym typeface="Arial"/>
              </a:rPr>
              <a:t>Calitoo (3) </a:t>
            </a:r>
            <a:r>
              <a:rPr lang="en-US" sz="2200" b="1" i="0" u="none" strike="noStrike" cap="none">
                <a:solidFill>
                  <a:schemeClr val="dk2"/>
                </a:solidFill>
                <a:latin typeface="Arial"/>
                <a:ea typeface="Arial"/>
                <a:cs typeface="Arial"/>
                <a:sym typeface="Arial"/>
              </a:rPr>
              <a:t/>
            </a:r>
            <a:br>
              <a:rPr lang="en-US" sz="2200" b="1" i="0" u="none" strike="noStrike" cap="none">
                <a:solidFill>
                  <a:schemeClr val="dk2"/>
                </a:solidFill>
                <a:latin typeface="Arial"/>
                <a:ea typeface="Arial"/>
                <a:cs typeface="Arial"/>
                <a:sym typeface="Arial"/>
              </a:rPr>
            </a:br>
            <a:r>
              <a:rPr lang="en-US" sz="2200" b="1" i="0" u="none" strike="noStrike" cap="none">
                <a:solidFill>
                  <a:schemeClr val="dk2"/>
                </a:solidFill>
                <a:latin typeface="Arial"/>
                <a:ea typeface="Arial"/>
                <a:cs typeface="Arial"/>
                <a:sym typeface="Arial"/>
              </a:rPr>
              <a:t> Aligning with the Sun</a:t>
            </a:r>
          </a:p>
        </p:txBody>
      </p:sp>
      <p:sp>
        <p:nvSpPr>
          <p:cNvPr id="314" name="Shape 314"/>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15" name="Shape 315" descr="This image shows a figure aligning the top of the GLOBE Sun photometer with the Sun by pointing the top of the instrument diretly at the Sun. The image highlights that when aligned properly, sunlight will pass through the top of the instrument and reflect out onto a target on the front of the photometer." title="Aligning a Calitoo with the Sun"/>
          <p:cNvPicPr preferRelativeResize="0"/>
          <p:nvPr/>
        </p:nvPicPr>
        <p:blipFill rotWithShape="1">
          <a:blip r:embed="rId3">
            <a:alphaModFix/>
          </a:blip>
          <a:srcRect/>
          <a:stretch/>
        </p:blipFill>
        <p:spPr>
          <a:xfrm>
            <a:off x="1828800" y="1614055"/>
            <a:ext cx="6410325" cy="50110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1219200"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Common AOT Measurement Mistakes</a:t>
            </a:r>
          </a:p>
        </p:txBody>
      </p:sp>
      <p:sp>
        <p:nvSpPr>
          <p:cNvPr id="321" name="Shape 321"/>
          <p:cNvSpPr txBox="1">
            <a:spLocks noGrp="1"/>
          </p:cNvSpPr>
          <p:nvPr>
            <p:ph type="body" idx="2"/>
          </p:nvPr>
        </p:nvSpPr>
        <p:spPr>
          <a:xfrm>
            <a:off x="1295400" y="1447800"/>
            <a:ext cx="7696200" cy="54864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 Sun photometer must be aligned correctly with the Sun to make accurate measurements. Follow the instructions for aligning your photometer carefully, and refer to the additional, instrument specific eTraining modules if you encounter difficulties. </a:t>
            </a:r>
          </a:p>
          <a:p>
            <a:pPr marL="0" marR="0" lvl="0"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1" i="0" u="none" strike="noStrike" cap="none">
                <a:solidFill>
                  <a:schemeClr val="dk1"/>
                </a:solidFill>
                <a:latin typeface="Arial"/>
                <a:ea typeface="Arial"/>
                <a:cs typeface="Arial"/>
                <a:sym typeface="Arial"/>
              </a:rPr>
              <a:t>NO CLOUDS MAY OBSTRUCT THE LINE OF SIGHT (NO CLOUDS IN FRONT OF THE SUN) FOR YOUR MEASUREMENT! </a:t>
            </a:r>
            <a:r>
              <a:rPr lang="en-US" sz="1800" b="0" i="0" u="none" strike="noStrike" cap="none">
                <a:solidFill>
                  <a:schemeClr val="dk1"/>
                </a:solidFill>
                <a:latin typeface="Arial"/>
                <a:ea typeface="Arial"/>
                <a:cs typeface="Arial"/>
                <a:sym typeface="Arial"/>
              </a:rPr>
              <a:t>Clouds will cause artificially high AOT values.</a:t>
            </a:r>
          </a:p>
          <a:p>
            <a:pPr marL="0" marR="0" lvl="0"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Keep the instruments indoors until right before you are ready to make a measurement. Don’t let your Sun photometer get too cold or too hot– large changes in temperature can cause the instruments to report inaccurate measurements.</a:t>
            </a:r>
          </a:p>
          <a:p>
            <a:pPr marL="342900" marR="0" lvl="0" indent="-342900" algn="just" rtl="0">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Record your measurements both on the instrument (if applicable) and on paper or another medium; it is easy to lose data from an instrument and having a backup record will prevent losing entire measurements.</a:t>
            </a:r>
          </a:p>
        </p:txBody>
      </p:sp>
      <p:sp>
        <p:nvSpPr>
          <p:cNvPr id="322" name="Shape 322"/>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295400" y="1005840"/>
            <a:ext cx="77724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Sky Color and Visibility Observations Give Your Data Context</a:t>
            </a:r>
          </a:p>
        </p:txBody>
      </p:sp>
      <p:sp>
        <p:nvSpPr>
          <p:cNvPr id="328" name="Shape 328"/>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
        <p:nvSpPr>
          <p:cNvPr id="329" name="Shape 329"/>
          <p:cNvSpPr txBox="1"/>
          <p:nvPr/>
        </p:nvSpPr>
        <p:spPr>
          <a:xfrm>
            <a:off x="1295400" y="1706277"/>
            <a:ext cx="7696200" cy="1077218"/>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600">
                <a:solidFill>
                  <a:schemeClr val="dk1"/>
                </a:solidFill>
                <a:latin typeface="Arial"/>
                <a:ea typeface="Arial"/>
                <a:cs typeface="Arial"/>
                <a:sym typeface="Arial"/>
              </a:rPr>
              <a:t>Sky color is a visual indication of the quantity of aerosols in the atmosphere. Aerosols tend to scatter all wavelengths of light, making the sky look more white. A deep blue sky suggests very few aerosols. A milky sky suggests there are lots of aerosols.</a:t>
            </a:r>
          </a:p>
        </p:txBody>
      </p:sp>
      <p:sp>
        <p:nvSpPr>
          <p:cNvPr id="330" name="Shape 330"/>
          <p:cNvSpPr txBox="1">
            <a:spLocks noGrp="1"/>
          </p:cNvSpPr>
          <p:nvPr>
            <p:ph type="body" idx="1"/>
          </p:nvPr>
        </p:nvSpPr>
        <p:spPr>
          <a:xfrm>
            <a:off x="1389886" y="2895600"/>
            <a:ext cx="5163314" cy="4293316"/>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Note: Sky color can only be observed from a clear section of sky, with no clouds in view.  </a:t>
            </a:r>
          </a:p>
          <a:p>
            <a:pPr marL="0" marR="0" lvl="0" indent="0" algn="just" rtl="0">
              <a:spcBef>
                <a:spcPts val="360"/>
              </a:spcBef>
              <a:spcAft>
                <a:spcPts val="0"/>
              </a:spcAft>
              <a:buClr>
                <a:schemeClr val="dk1"/>
              </a:buClr>
              <a:buFont typeface="Arial"/>
              <a:buNone/>
            </a:pPr>
            <a:r>
              <a:rPr lang="en-US" sz="1800" b="0" i="0" u="sng" strike="noStrike" cap="none" dirty="0">
                <a:solidFill>
                  <a:schemeClr val="dk1"/>
                </a:solidFill>
                <a:latin typeface="Arial"/>
                <a:ea typeface="Arial"/>
                <a:cs typeface="Arial"/>
                <a:sym typeface="Arial"/>
              </a:rPr>
              <a:t>How to observe sky color:</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Turn your back to the Sun.</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Look at the sky halfway between the horizon and straight up (45°).</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Pick the shade that most closely matches your sky.</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You want to match the color of the sky, not the clouds, so if it’s too cloudy you may not to be able to observe sky color.</a:t>
            </a:r>
          </a:p>
        </p:txBody>
      </p:sp>
      <p:pic>
        <p:nvPicPr>
          <p:cNvPr id="331" name="Shape 331" descr="The image shows the different shades of blue available as options during a GLOBE observation of sky color." title="Sky Color Chart"/>
          <p:cNvPicPr preferRelativeResize="0"/>
          <p:nvPr/>
        </p:nvPicPr>
        <p:blipFill rotWithShape="1">
          <a:blip r:embed="rId3">
            <a:alphaModFix/>
          </a:blip>
          <a:srcRect/>
          <a:stretch/>
        </p:blipFill>
        <p:spPr>
          <a:xfrm>
            <a:off x="6858000" y="2514600"/>
            <a:ext cx="1948566" cy="41770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37" name="Shape 337" descr="The image shows a plot with percent transmission of sunlight through the atmosphere as the y axis and aerosol optical thickness (AOT) as the x axis. As AOT increases, transmission drops exponentially. By the time AOT is great than 0.5, transmission is less than 60% and the skies have gone from a deep blue color to a pale, milky blue. AtAOT values greated than 3, the percentage of sunlight reaching the Earth's surface directly is nearly zero and the sky will look brownish-yellow. This would indicate a severe pollution event. " title="AOT Increases Cause Transmission of Sunlight to Earth's Surface to Drop Rapidly"/>
          <p:cNvPicPr preferRelativeResize="0"/>
          <p:nvPr/>
        </p:nvPicPr>
        <p:blipFill rotWithShape="1">
          <a:blip r:embed="rId3">
            <a:alphaModFix/>
          </a:blip>
          <a:srcRect/>
          <a:stretch/>
        </p:blipFill>
        <p:spPr>
          <a:xfrm>
            <a:off x="1219200" y="1544855"/>
            <a:ext cx="7924800" cy="5255995"/>
          </a:xfrm>
          <a:prstGeom prst="rect">
            <a:avLst/>
          </a:prstGeom>
          <a:noFill/>
          <a:ln>
            <a:noFill/>
          </a:ln>
        </p:spPr>
      </p:pic>
      <p:sp>
        <p:nvSpPr>
          <p:cNvPr id="338" name="Shape 338"/>
          <p:cNvSpPr txBox="1">
            <a:spLocks noGrp="1"/>
          </p:cNvSpPr>
          <p:nvPr>
            <p:ph type="title"/>
          </p:nvPr>
        </p:nvSpPr>
        <p:spPr>
          <a:xfrm>
            <a:off x="1219200"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chemeClr val="dk2"/>
                </a:solidFill>
                <a:latin typeface="Arial"/>
                <a:ea typeface="Arial"/>
                <a:cs typeface="Arial"/>
                <a:sym typeface="Arial"/>
              </a:rPr>
              <a:t>As AOT Increases, the Amount of Light Reaching Earth’s Surface Directly Decreases Rapidly, Going to Near Zero in Severe Pollution Events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295400" y="1005840"/>
            <a:ext cx="77724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Sky Color and Visibility Observations Give Your Data Context </a:t>
            </a:r>
          </a:p>
        </p:txBody>
      </p:sp>
      <p:sp>
        <p:nvSpPr>
          <p:cNvPr id="344" name="Shape 344"/>
          <p:cNvSpPr txBox="1">
            <a:spLocks noGrp="1"/>
          </p:cNvSpPr>
          <p:nvPr>
            <p:ph type="body" idx="1"/>
          </p:nvPr>
        </p:nvSpPr>
        <p:spPr>
          <a:xfrm>
            <a:off x="1295400" y="1828800"/>
            <a:ext cx="5090521" cy="47244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Sky visibility is an indication of the quantity of the aerosols close to the surface of the ground. The more aerosols there are, the more haze will appear. For more information on sky color and visibility, please consult the </a:t>
            </a:r>
            <a:r>
              <a:rPr lang="en-US" sz="1800" b="0" i="1" u="sng" strike="noStrike" cap="none" dirty="0">
                <a:solidFill>
                  <a:schemeClr val="hlink"/>
                </a:solidFill>
                <a:latin typeface="Arial"/>
                <a:ea typeface="Arial"/>
                <a:cs typeface="Arial"/>
                <a:sym typeface="Arial"/>
                <a:hlinkClick r:id="rId3"/>
              </a:rPr>
              <a:t>Clouds Protocol</a:t>
            </a:r>
            <a:r>
              <a:rPr lang="en-US" sz="1800" b="0" i="1" u="none" strike="noStrike" cap="none" dirty="0">
                <a:solidFill>
                  <a:schemeClr val="dk1"/>
                </a:solidFill>
                <a:latin typeface="Arial"/>
                <a:ea typeface="Arial"/>
                <a:cs typeface="Arial"/>
                <a:sym typeface="Arial"/>
              </a:rPr>
              <a:t>.</a:t>
            </a:r>
          </a:p>
          <a:p>
            <a:pPr marL="0" marR="0" lvl="0" indent="0" algn="just" rtl="0">
              <a:spcBef>
                <a:spcPts val="360"/>
              </a:spcBef>
              <a:spcAft>
                <a:spcPts val="0"/>
              </a:spcAft>
              <a:buClr>
                <a:schemeClr val="dk1"/>
              </a:buClr>
              <a:buFont typeface="Calibri"/>
              <a:buNone/>
            </a:pPr>
            <a:endParaRPr sz="1800" b="0" i="1" u="none" strike="noStrike" cap="none" dirty="0">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sng" strike="noStrike" cap="none" dirty="0">
                <a:solidFill>
                  <a:schemeClr val="dk1"/>
                </a:solidFill>
                <a:latin typeface="Arial"/>
                <a:ea typeface="Arial"/>
                <a:cs typeface="Arial"/>
                <a:sym typeface="Arial"/>
              </a:rPr>
              <a:t>How to observe visibility:</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Look at a landmark in the distance.</a:t>
            </a:r>
          </a:p>
          <a:p>
            <a:pPr marL="342900" marR="0" lvl="0" indent="-342900" algn="just"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Try to use the same landmark every time.</a:t>
            </a:r>
          </a:p>
          <a:p>
            <a:pPr marL="0" marR="0" lvl="0" indent="0" algn="just" rtl="0">
              <a:spcBef>
                <a:spcPts val="360"/>
              </a:spcBef>
              <a:spcAft>
                <a:spcPts val="0"/>
              </a:spcAft>
              <a:buClr>
                <a:schemeClr val="dk1"/>
              </a:buClr>
              <a:buFont typeface="Calibri"/>
              <a:buNone/>
            </a:pPr>
            <a:endParaRPr sz="1800" b="0" i="0" u="none" strike="noStrike" cap="none" dirty="0">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Tip: It can be helpful to take a picture of your sky day-to-day to notice the difference between visibility observations. In addition, the clearest sky for your area will be seen just after a front or a storm moves through your area.  </a:t>
            </a:r>
          </a:p>
          <a:p>
            <a:pPr marL="0" marR="0" lvl="0" indent="0" algn="just" rtl="0">
              <a:spcBef>
                <a:spcPts val="360"/>
              </a:spcBef>
              <a:spcAft>
                <a:spcPts val="0"/>
              </a:spcAft>
              <a:buClr>
                <a:schemeClr val="dk1"/>
              </a:buClr>
              <a:buFont typeface="Calibri"/>
              <a:buNone/>
            </a:pPr>
            <a:endParaRPr sz="1800" b="0" i="1" u="none" strike="noStrike" cap="none" dirty="0">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Calibri"/>
              <a:buNone/>
            </a:pPr>
            <a:endParaRPr sz="1800" b="0" i="0" u="none" strike="noStrike" cap="none" dirty="0">
              <a:solidFill>
                <a:schemeClr val="dk1"/>
              </a:solidFill>
              <a:latin typeface="Arial"/>
              <a:ea typeface="Arial"/>
              <a:cs typeface="Arial"/>
              <a:sym typeface="Arial"/>
            </a:endParaRPr>
          </a:p>
        </p:txBody>
      </p:sp>
      <p:sp>
        <p:nvSpPr>
          <p:cNvPr id="345" name="Shape 34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46" name="Shape 346" descr="Cloud Observaiton: sky visibilty categories "/>
          <p:cNvPicPr preferRelativeResize="0"/>
          <p:nvPr/>
        </p:nvPicPr>
        <p:blipFill rotWithShape="1">
          <a:blip r:embed="rId4">
            <a:alphaModFix/>
          </a:blip>
          <a:srcRect t="6843"/>
          <a:stretch/>
        </p:blipFill>
        <p:spPr>
          <a:xfrm>
            <a:off x="6492139" y="1905000"/>
            <a:ext cx="2426400" cy="44535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1568778" y="972871"/>
            <a:ext cx="7315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2"/>
                </a:solidFill>
                <a:latin typeface="Arial"/>
                <a:ea typeface="Arial"/>
                <a:cs typeface="Arial"/>
                <a:sym typeface="Arial"/>
              </a:rPr>
              <a:t>How to Observe: Sky Conditions</a:t>
            </a:r>
          </a:p>
        </p:txBody>
      </p:sp>
      <p:sp>
        <p:nvSpPr>
          <p:cNvPr id="352" name="Shape 352"/>
          <p:cNvSpPr txBox="1"/>
          <p:nvPr/>
        </p:nvSpPr>
        <p:spPr>
          <a:xfrm>
            <a:off x="1341014" y="5750459"/>
            <a:ext cx="7542964" cy="646331"/>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800">
                <a:solidFill>
                  <a:schemeClr val="dk1"/>
                </a:solidFill>
                <a:latin typeface="Arial"/>
                <a:ea typeface="Arial"/>
                <a:cs typeface="Arial"/>
                <a:sym typeface="Arial"/>
              </a:rPr>
              <a:t>Here’s a good reminder for the difference between observing sky color and sky visibility, and where to look as you observe each.</a:t>
            </a:r>
          </a:p>
        </p:txBody>
      </p:sp>
      <p:pic>
        <p:nvPicPr>
          <p:cNvPr id="353" name="Shape 353" descr="This image shows a figure demonstrating how to properly observe sky conditions. To observe sky color, turn your back to the Sun and look to the bluest part of the sky above the horizon. To determine visibility, choose a point on the horizon and determine how well you can observe its details and features from a distance." title="Observing Sky Conditions"/>
          <p:cNvPicPr preferRelativeResize="0"/>
          <p:nvPr/>
        </p:nvPicPr>
        <p:blipFill rotWithShape="1">
          <a:blip r:embed="rId3">
            <a:alphaModFix/>
          </a:blip>
          <a:srcRect/>
          <a:stretch/>
        </p:blipFill>
        <p:spPr>
          <a:xfrm>
            <a:off x="1341014" y="1752600"/>
            <a:ext cx="7566872" cy="3810000"/>
          </a:xfrm>
          <a:prstGeom prst="rect">
            <a:avLst/>
          </a:prstGeom>
          <a:noFill/>
          <a:ln>
            <a:noFill/>
          </a:ln>
        </p:spPr>
      </p:pic>
      <p:sp>
        <p:nvSpPr>
          <p:cNvPr id="354" name="Shape 354"/>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219200" y="914400"/>
            <a:ext cx="79248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Upload Data to the Website</a:t>
            </a:r>
          </a:p>
        </p:txBody>
      </p:sp>
      <p:sp>
        <p:nvSpPr>
          <p:cNvPr id="360" name="Shape 360"/>
          <p:cNvSpPr txBox="1">
            <a:spLocks noGrp="1"/>
          </p:cNvSpPr>
          <p:nvPr>
            <p:ph type="body" idx="1"/>
          </p:nvPr>
        </p:nvSpPr>
        <p:spPr>
          <a:xfrm>
            <a:off x="1324044" y="1524000"/>
            <a:ext cx="5181600" cy="50292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1" i="0" u="none" strike="noStrike" cap="none">
                <a:solidFill>
                  <a:schemeClr val="dk1"/>
                </a:solidFill>
                <a:latin typeface="Arial"/>
                <a:ea typeface="Arial"/>
                <a:cs typeface="Arial"/>
                <a:sym typeface="Arial"/>
              </a:rPr>
              <a:t>Two Options for Uploading Data:</a:t>
            </a: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These methods all allow users to submit environmental data – collected at defined sites, according to protocol, and using approved instrumentation – for entry into the official GLOBE science database.</a:t>
            </a:r>
          </a:p>
          <a:p>
            <a:pPr marL="0" marR="0" lvl="0" indent="0" algn="just" rtl="0">
              <a:spcBef>
                <a:spcPts val="360"/>
              </a:spcBef>
              <a:spcAft>
                <a:spcPts val="0"/>
              </a:spcAft>
              <a:buClr>
                <a:schemeClr val="dk1"/>
              </a:buClr>
              <a:buFont typeface="Calibri"/>
              <a:buNone/>
            </a:pPr>
            <a:endParaRPr sz="1800" b="1" i="0" u="none" strike="noStrike" cap="none">
              <a:solidFill>
                <a:schemeClr val="dk1"/>
              </a:solidFill>
              <a:latin typeface="Arial"/>
              <a:ea typeface="Arial"/>
              <a:cs typeface="Arial"/>
              <a:sym typeface="Arial"/>
            </a:endParaRPr>
          </a:p>
          <a:p>
            <a:pPr marL="457200" marR="0" lvl="0" indent="-457200" algn="just" rtl="0">
              <a:spcBef>
                <a:spcPts val="36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Download the GLOBE Data Entry mobile app for </a:t>
            </a:r>
            <a:r>
              <a:rPr lang="en-US" sz="1800" b="0" i="1" u="sng" strike="noStrike" cap="none">
                <a:solidFill>
                  <a:schemeClr val="hlink"/>
                </a:solidFill>
                <a:latin typeface="Arial"/>
                <a:ea typeface="Arial"/>
                <a:cs typeface="Arial"/>
                <a:sym typeface="Arial"/>
                <a:hlinkClick r:id="rId3"/>
              </a:rPr>
              <a:t>iOS</a:t>
            </a:r>
            <a:r>
              <a:rPr lang="en-US" sz="1800" b="0" i="0" u="none" strike="noStrike" cap="none">
                <a:solidFill>
                  <a:schemeClr val="dk1"/>
                </a:solidFill>
                <a:latin typeface="Arial"/>
                <a:ea typeface="Arial"/>
                <a:cs typeface="Arial"/>
                <a:sym typeface="Arial"/>
              </a:rPr>
              <a:t> or </a:t>
            </a:r>
            <a:r>
              <a:rPr lang="en-US" sz="1800" b="0" i="1" u="sng" strike="noStrike" cap="none">
                <a:solidFill>
                  <a:schemeClr val="hlink"/>
                </a:solidFill>
                <a:latin typeface="Arial"/>
                <a:ea typeface="Arial"/>
                <a:cs typeface="Arial"/>
                <a:sym typeface="Arial"/>
                <a:hlinkClick r:id="rId4"/>
              </a:rPr>
              <a:t>Android</a:t>
            </a:r>
          </a:p>
          <a:p>
            <a:pPr marL="457200" marR="0" lvl="0" indent="-457200" algn="just" rtl="0">
              <a:spcBef>
                <a:spcPts val="360"/>
              </a:spcBef>
              <a:spcAft>
                <a:spcPts val="0"/>
              </a:spcAft>
              <a:buClr>
                <a:schemeClr val="dk1"/>
              </a:buClr>
              <a:buSzPts val="1800"/>
              <a:buFont typeface="Arial"/>
              <a:buAutoNum type="arabicPeriod"/>
            </a:pPr>
            <a:r>
              <a:rPr lang="en-US" sz="1800" b="0" i="1" u="sng" strike="noStrike" cap="none">
                <a:solidFill>
                  <a:schemeClr val="hlink"/>
                </a:solidFill>
                <a:latin typeface="Arial"/>
                <a:ea typeface="Arial"/>
                <a:cs typeface="Arial"/>
                <a:sym typeface="Arial"/>
                <a:hlinkClick r:id="rId5"/>
              </a:rPr>
              <a:t>Live Data Entry</a:t>
            </a:r>
            <a:r>
              <a:rPr lang="en-US" sz="1800" b="0" i="0" u="none" strike="noStrike" cap="none">
                <a:solidFill>
                  <a:schemeClr val="dk1"/>
                </a:solidFill>
                <a:latin typeface="Arial"/>
                <a:ea typeface="Arial"/>
                <a:cs typeface="Arial"/>
                <a:sym typeface="Arial"/>
              </a:rPr>
              <a:t> </a:t>
            </a:r>
          </a:p>
          <a:p>
            <a:pPr marL="457200" marR="0" lvl="0" indent="-457200" algn="just" rtl="0">
              <a:spcBef>
                <a:spcPts val="36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Note 1: You will need a GLOBE teacher, trainer, or scientist account order to submit GLOBE aerosol data. </a:t>
            </a: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Note 2: It may take some time after you enter your data for it to appear in the GLOBE data visualization system.</a:t>
            </a:r>
          </a:p>
        </p:txBody>
      </p:sp>
      <p:pic>
        <p:nvPicPr>
          <p:cNvPr id="361" name="Shape 361" descr="Screenshot from the GLOBE Program Data Entry mobile app." title="GLOBE Data Entry Program"/>
          <p:cNvPicPr preferRelativeResize="0"/>
          <p:nvPr/>
        </p:nvPicPr>
        <p:blipFill rotWithShape="1">
          <a:blip r:embed="rId6">
            <a:alphaModFix/>
          </a:blip>
          <a:srcRect/>
          <a:stretch/>
        </p:blipFill>
        <p:spPr>
          <a:xfrm>
            <a:off x="6610488" y="2219212"/>
            <a:ext cx="2171423" cy="3194050"/>
          </a:xfrm>
          <a:prstGeom prst="rect">
            <a:avLst/>
          </a:prstGeom>
          <a:noFill/>
          <a:ln>
            <a:noFill/>
          </a:ln>
          <a:effectLst>
            <a:outerShdw blurRad="292100" dist="139700" dir="2700000" algn="tl" rotWithShape="0">
              <a:srgbClr val="333333">
                <a:alpha val="64705"/>
              </a:srgbClr>
            </a:outerShdw>
          </a:effectLst>
        </p:spPr>
      </p:pic>
      <p:sp>
        <p:nvSpPr>
          <p:cNvPr id="362" name="Shape 362"/>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395299" y="914400"/>
            <a:ext cx="7734357"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Visualize and Retrieve Data</a:t>
            </a:r>
          </a:p>
        </p:txBody>
      </p:sp>
      <p:sp>
        <p:nvSpPr>
          <p:cNvPr id="368" name="Shape 368"/>
          <p:cNvSpPr txBox="1">
            <a:spLocks noGrp="1"/>
          </p:cNvSpPr>
          <p:nvPr>
            <p:ph type="body" idx="1"/>
          </p:nvPr>
        </p:nvSpPr>
        <p:spPr>
          <a:xfrm>
            <a:off x="1358778" y="1520334"/>
            <a:ext cx="7692902" cy="45720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GLOBE provides the ability to view and interact with data measured across the world. Select our </a:t>
            </a:r>
            <a:r>
              <a:rPr lang="en-US" sz="1800" b="0" i="1" u="sng" strike="noStrike" cap="none" dirty="0">
                <a:solidFill>
                  <a:schemeClr val="hlink"/>
                </a:solidFill>
                <a:latin typeface="Arial"/>
                <a:ea typeface="Arial"/>
                <a:cs typeface="Arial"/>
                <a:sym typeface="Arial"/>
                <a:hlinkClick r:id="rId3"/>
              </a:rPr>
              <a:t>visualization tool</a:t>
            </a:r>
            <a:r>
              <a:rPr lang="en-US" sz="1800" b="0" i="0" u="none" strike="noStrike" cap="none" dirty="0">
                <a:solidFill>
                  <a:schemeClr val="dk1"/>
                </a:solidFill>
                <a:latin typeface="Arial"/>
                <a:ea typeface="Arial"/>
                <a:cs typeface="Arial"/>
                <a:sym typeface="Arial"/>
              </a:rPr>
              <a:t> to map, graph, filter and export data that have been measured across GLOBE protocols since 1995. These step-by-step tutorials on using the visualization system will assist you in finding and analyzing data:</a:t>
            </a:r>
          </a:p>
          <a:p>
            <a:pPr marL="0" marR="0" lvl="0" indent="0" algn="just" rtl="0">
              <a:spcBef>
                <a:spcPts val="360"/>
              </a:spcBef>
              <a:spcAft>
                <a:spcPts val="0"/>
              </a:spcAft>
              <a:buClr>
                <a:schemeClr val="dk1"/>
              </a:buClr>
              <a:buFont typeface="Arial"/>
              <a:buNone/>
            </a:pPr>
            <a:r>
              <a:rPr lang="en-US" sz="1800" b="0" i="1" u="none" strike="noStrike" cap="none" dirty="0">
                <a:solidFill>
                  <a:schemeClr val="dk1"/>
                </a:solidFill>
                <a:latin typeface="Arial"/>
                <a:ea typeface="Arial"/>
                <a:cs typeface="Arial"/>
                <a:sym typeface="Arial"/>
              </a:rPr>
              <a:t>		</a:t>
            </a:r>
            <a:r>
              <a:rPr lang="en-US" sz="1800" b="0" i="1" u="sng" strike="noStrike" cap="none" dirty="0">
                <a:solidFill>
                  <a:schemeClr val="hlink"/>
                </a:solidFill>
                <a:latin typeface="Arial"/>
                <a:ea typeface="Arial"/>
                <a:cs typeface="Arial"/>
                <a:sym typeface="Arial"/>
                <a:hlinkClick r:id="rId4"/>
              </a:rPr>
              <a:t>PDF version</a:t>
            </a:r>
            <a:r>
              <a:rPr lang="en-US" sz="1800" b="0" i="0" u="none" strike="noStrike" cap="none" dirty="0">
                <a:solidFill>
                  <a:schemeClr val="dk1"/>
                </a:solidFill>
                <a:latin typeface="Arial"/>
                <a:ea typeface="Arial"/>
                <a:cs typeface="Arial"/>
                <a:sym typeface="Arial"/>
              </a:rPr>
              <a:t>	</a:t>
            </a:r>
            <a:r>
              <a:rPr lang="en-US" sz="1800" b="0" i="1" u="sng" strike="noStrike" cap="none" dirty="0">
                <a:solidFill>
                  <a:schemeClr val="hlink"/>
                </a:solidFill>
                <a:latin typeface="Arial"/>
                <a:ea typeface="Arial"/>
                <a:cs typeface="Arial"/>
                <a:sym typeface="Arial"/>
                <a:hlinkClick r:id="rId5"/>
              </a:rPr>
              <a:t>PowerPoint version</a:t>
            </a:r>
          </a:p>
        </p:txBody>
      </p:sp>
      <p:sp>
        <p:nvSpPr>
          <p:cNvPr id="369" name="Shape 369"/>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6070" y="3397424"/>
            <a:ext cx="7225553" cy="323495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1219200" y="922355"/>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Measurement Tips</a:t>
            </a:r>
          </a:p>
        </p:txBody>
      </p:sp>
      <p:sp>
        <p:nvSpPr>
          <p:cNvPr id="376" name="Shape 376"/>
          <p:cNvSpPr txBox="1">
            <a:spLocks noGrp="1"/>
          </p:cNvSpPr>
          <p:nvPr>
            <p:ph type="body" idx="2"/>
          </p:nvPr>
        </p:nvSpPr>
        <p:spPr>
          <a:xfrm>
            <a:off x="1240971" y="1608155"/>
            <a:ext cx="3940629" cy="3268645"/>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You will be able to tell when a cloud moves across the Sun, interrupting your measurement. There will be a sudden, sometimes dramatic change in your raw signal, even if the cloud is a very thin cirrus cloud that is difficult to see with your eyes.</a:t>
            </a:r>
          </a:p>
          <a:p>
            <a:pPr marL="742950" marR="0" lvl="1" indent="-285750" algn="just" rtl="0">
              <a:spcBef>
                <a:spcPts val="32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When using a GLOBE Sun photometer, the voltage will decrease (AOT calculated on the GLOBE site would go up).</a:t>
            </a:r>
          </a:p>
          <a:p>
            <a:pPr marL="457200" marR="0" lvl="1" indent="0" algn="just" rtl="0">
              <a:spcBef>
                <a:spcPts val="320"/>
              </a:spcBef>
              <a:spcAft>
                <a:spcPts val="0"/>
              </a:spcAft>
              <a:buClr>
                <a:schemeClr val="dk1"/>
              </a:buClr>
              <a:buFont typeface="Calibri"/>
              <a:buNone/>
            </a:pPr>
            <a:endParaRPr sz="1600" b="0" i="0" u="none" strike="noStrike" cap="none">
              <a:solidFill>
                <a:schemeClr val="dk1"/>
              </a:solidFill>
              <a:latin typeface="Arial"/>
              <a:ea typeface="Arial"/>
              <a:cs typeface="Arial"/>
              <a:sym typeface="Arial"/>
            </a:endParaRPr>
          </a:p>
          <a:p>
            <a:pPr marL="742950" marR="0" lvl="1" indent="-285750" algn="just" rtl="0">
              <a:spcBef>
                <a:spcPts val="32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When using a Calitoo, the raw signal displayed during measurement will decrease, which will be translated by the instrument as a higher AOT value once the measurement is finalized.</a:t>
            </a:r>
          </a:p>
        </p:txBody>
      </p:sp>
      <p:sp>
        <p:nvSpPr>
          <p:cNvPr id="377" name="Shape 377"/>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78" name="Shape 378" descr="This graph plots AOT on the y axis and time (UTC) on the x axis. AOT values are mostly low, below 0.15, except for a cluster of measurements near 0.25 around 14:00 which were most likely a cloud." title="Sun Photometer Measurements - 1"/>
          <p:cNvPicPr preferRelativeResize="0"/>
          <p:nvPr/>
        </p:nvPicPr>
        <p:blipFill rotWithShape="1">
          <a:blip r:embed="rId3">
            <a:alphaModFix/>
          </a:blip>
          <a:srcRect/>
          <a:stretch/>
        </p:blipFill>
        <p:spPr>
          <a:xfrm>
            <a:off x="5203371" y="2158223"/>
            <a:ext cx="3581400" cy="27185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descr="This set of plots show AOT measurements for both red and green wavelengths during a clean day with low AOT for both wavelengths, top figure; a hazy day with moderate AOT between 0.1 and 0.3 for both wavelengths, bottom left; and a bad air quality day with AOT levels of greater than 0.3 for much of the day on both wavelengths, bottom right. " title="Sun Photometer Measurements - 2-4"/>
          <p:cNvPicPr preferRelativeResize="0"/>
          <p:nvPr/>
        </p:nvPicPr>
        <p:blipFill rotWithShape="1">
          <a:blip r:embed="rId3">
            <a:alphaModFix/>
          </a:blip>
          <a:srcRect/>
          <a:stretch/>
        </p:blipFill>
        <p:spPr>
          <a:xfrm>
            <a:off x="1527270" y="1524000"/>
            <a:ext cx="7003860" cy="5257800"/>
          </a:xfrm>
          <a:prstGeom prst="rect">
            <a:avLst/>
          </a:prstGeom>
          <a:noFill/>
          <a:ln>
            <a:noFill/>
          </a:ln>
        </p:spPr>
      </p:pic>
      <p:sp>
        <p:nvSpPr>
          <p:cNvPr id="384" name="Shape 384"/>
          <p:cNvSpPr txBox="1">
            <a:spLocks noGrp="1"/>
          </p:cNvSpPr>
          <p:nvPr>
            <p:ph type="title"/>
          </p:nvPr>
        </p:nvSpPr>
        <p:spPr>
          <a:xfrm>
            <a:off x="1219200" y="9144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Graphing Your Measurements</a:t>
            </a:r>
          </a:p>
        </p:txBody>
      </p:sp>
      <p:sp>
        <p:nvSpPr>
          <p:cNvPr id="385" name="Shape 38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
        <p:nvSpPr>
          <p:cNvPr id="386" name="Shape 386"/>
          <p:cNvSpPr txBox="1">
            <a:spLocks noGrp="1"/>
          </p:cNvSpPr>
          <p:nvPr>
            <p:ph type="body" idx="2"/>
          </p:nvPr>
        </p:nvSpPr>
        <p:spPr>
          <a:xfrm>
            <a:off x="5029200" y="1600200"/>
            <a:ext cx="3733800" cy="23622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If you make measurements throughout the day, you can observe how aerosol concentrations change.</a:t>
            </a:r>
          </a:p>
          <a:p>
            <a:pPr marL="0" marR="0" lvl="0" indent="0" algn="just" rtl="0">
              <a:spcBef>
                <a:spcPts val="320"/>
              </a:spcBef>
              <a:spcAft>
                <a:spcPts val="0"/>
              </a:spcAft>
              <a:buClr>
                <a:schemeClr val="dk1"/>
              </a:buClr>
              <a:buFont typeface="Calibri"/>
              <a:buNone/>
            </a:pPr>
            <a:endParaRPr sz="1600" b="0" i="0" u="none" strike="noStrike" cap="none">
              <a:solidFill>
                <a:schemeClr val="dk1"/>
              </a:solidFill>
              <a:latin typeface="Arial"/>
              <a:ea typeface="Arial"/>
              <a:cs typeface="Arial"/>
              <a:sym typeface="Arial"/>
            </a:endParaRPr>
          </a:p>
          <a:p>
            <a:pPr marL="0" marR="0" lvl="0" indent="0" algn="just"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These measurements were made with a GLOBE Sun photometer. The green and red markers correspond to the two measurement wavelengths available on a GLOBE Sun photometer.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295400" y="914400"/>
            <a:ext cx="4343400" cy="6858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chemeClr val="dk2"/>
                </a:solidFill>
                <a:latin typeface="Arial"/>
                <a:ea typeface="Arial"/>
                <a:cs typeface="Arial"/>
                <a:sym typeface="Arial"/>
              </a:rPr>
              <a:t>What are Aerosols?</a:t>
            </a:r>
          </a:p>
        </p:txBody>
      </p:sp>
      <p:sp>
        <p:nvSpPr>
          <p:cNvPr id="100" name="Shape 100"/>
          <p:cNvSpPr txBox="1">
            <a:spLocks noGrp="1"/>
          </p:cNvSpPr>
          <p:nvPr>
            <p:ph type="body" idx="1"/>
          </p:nvPr>
        </p:nvSpPr>
        <p:spPr>
          <a:xfrm>
            <a:off x="1284316" y="1600200"/>
            <a:ext cx="4177905" cy="4987157"/>
          </a:xfrm>
          <a:prstGeom prst="rect">
            <a:avLst/>
          </a:prstGeom>
          <a:noFill/>
          <a:ln>
            <a:noFill/>
          </a:ln>
        </p:spPr>
        <p:txBody>
          <a:bodyPr wrap="square" lIns="91425" tIns="45700" rIns="91425" bIns="45700" anchor="t" anchorCtr="0">
            <a:noAutofit/>
          </a:bodyPr>
          <a:lstStyle/>
          <a:p>
            <a:pPr marL="274320" marR="0" lvl="0" indent="-274320" algn="just" rtl="0">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Aerosols are mixtures of liquid or solid particles suspended in a gas, for example, air.</a:t>
            </a:r>
          </a:p>
          <a:p>
            <a:pPr marL="274320" marR="0" lvl="0" indent="-274320" algn="just" rtl="0">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These particles range in size from a fraction of a micrometer (µm, or one millionth of a meter) to a few hundred micrometers.</a:t>
            </a:r>
          </a:p>
          <a:p>
            <a:pPr marL="274320" marR="0" lvl="0" indent="-274320" algn="just" rtl="0">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They are formed by natural processes or as a result of human activity.</a:t>
            </a:r>
          </a:p>
          <a:p>
            <a:pPr marL="274320" marR="0" lvl="0" indent="-274320" algn="just" rtl="0">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Smoke, bacteria, salt, pollen, dust, various pollutants, ice, and tiny droplets of water are all aerosols.</a:t>
            </a:r>
          </a:p>
          <a:p>
            <a:pPr marL="274320" marR="0" lvl="0" indent="-274320" algn="just" rtl="0">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They have mixed effects on the energy balance of the atmosphere.</a:t>
            </a:r>
          </a:p>
        </p:txBody>
      </p:sp>
      <p:sp>
        <p:nvSpPr>
          <p:cNvPr id="101" name="Shape 101"/>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02" name="Shape 102" descr="This is a list of GLOBE's atmosphere protocols highlighting aerosols. Also on the list are: air temperature, barometric pressure, clouds, precipitation, relative humidity, surface ozone, surface temperature, water vapor, and wind." title="GLOBE Atmosphere Protocols"/>
          <p:cNvPicPr preferRelativeResize="0"/>
          <p:nvPr/>
        </p:nvPicPr>
        <p:blipFill rotWithShape="1">
          <a:blip r:embed="rId3">
            <a:alphaModFix/>
          </a:blip>
          <a:srcRect/>
          <a:stretch/>
        </p:blipFill>
        <p:spPr>
          <a:xfrm>
            <a:off x="5462221" y="953962"/>
            <a:ext cx="3681779" cy="5715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1219200" y="984288"/>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a:t>
            </a:r>
          </a:p>
        </p:txBody>
      </p:sp>
      <p:sp>
        <p:nvSpPr>
          <p:cNvPr id="392" name="Shape 392"/>
          <p:cNvSpPr txBox="1">
            <a:spLocks noGrp="1"/>
          </p:cNvSpPr>
          <p:nvPr>
            <p:ph type="body" idx="2"/>
          </p:nvPr>
        </p:nvSpPr>
        <p:spPr>
          <a:xfrm>
            <a:off x="1295400" y="1752600"/>
            <a:ext cx="7772400" cy="14478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In June of 2015, a series of wildfires in the plains of Canada sent huge plumes of smoke east over the Midwest and East coastal regions of the United States. These fires burned for weeks, sending “rivers of smoke” across the continent. Scientists could even see the smoke from space!</a:t>
            </a:r>
          </a:p>
        </p:txBody>
      </p:sp>
      <p:sp>
        <p:nvSpPr>
          <p:cNvPr id="393" name="Shape 393"/>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394" name="Shape 394" descr="Left image shows a grass fire with plumes of smoke coming off the fields; the right image is a satellite image of a 'river of smoke' from a massive Canadian forest fire traveling across the central United States." title="Aerosol Plumes"/>
          <p:cNvPicPr preferRelativeResize="0"/>
          <p:nvPr/>
        </p:nvPicPr>
        <p:blipFill rotWithShape="1">
          <a:blip r:embed="rId3">
            <a:alphaModFix/>
          </a:blip>
          <a:srcRect/>
          <a:stretch/>
        </p:blipFill>
        <p:spPr>
          <a:xfrm>
            <a:off x="2057400" y="2971800"/>
            <a:ext cx="6324600" cy="37735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226127" y="1007113"/>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 (1)</a:t>
            </a:r>
          </a:p>
        </p:txBody>
      </p:sp>
      <p:sp>
        <p:nvSpPr>
          <p:cNvPr id="400" name="Shape 400"/>
          <p:cNvSpPr txBox="1">
            <a:spLocks noGrp="1"/>
          </p:cNvSpPr>
          <p:nvPr>
            <p:ph type="body" idx="2"/>
          </p:nvPr>
        </p:nvSpPr>
        <p:spPr>
          <a:xfrm>
            <a:off x="1219200" y="2029154"/>
            <a:ext cx="7853218" cy="14478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Thousands of kilometers away at NASA Langley, GLOBE scientists measuring aerosols using a Sun photometer saw substantially  increased AOT values. They also observed that the sky was extremely hazy and milky in color– air pollution in action!</a:t>
            </a:r>
          </a:p>
          <a:p>
            <a:pPr marL="0" marR="0" lvl="0"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p:txBody>
      </p:sp>
      <p:sp>
        <p:nvSpPr>
          <p:cNvPr id="401" name="Shape 401"/>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402" name="Shape 402" descr="The left image shows another satellite image of the smoke from the Canadian forest fire from the previous slide, now over the United States capitol and the NASA Langley Research Center. The right image is a plot of AOT over time showing measurements taken at Langley as the smoke reached them; AOT increased from 0.3 to 0.6 on the red wavelength and from 0.4 to 0.8 on the green wavelength. " title="River of Smoke Across the U.S."/>
          <p:cNvPicPr preferRelativeResize="0"/>
          <p:nvPr/>
        </p:nvPicPr>
        <p:blipFill rotWithShape="1">
          <a:blip r:embed="rId3">
            <a:alphaModFix/>
          </a:blip>
          <a:srcRect/>
          <a:stretch/>
        </p:blipFill>
        <p:spPr>
          <a:xfrm>
            <a:off x="1219200" y="3640042"/>
            <a:ext cx="7839364" cy="27515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1219200" y="993524"/>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 (2)</a:t>
            </a:r>
          </a:p>
        </p:txBody>
      </p:sp>
      <p:sp>
        <p:nvSpPr>
          <p:cNvPr id="408" name="Shape 408"/>
          <p:cNvSpPr txBox="1">
            <a:spLocks noGrp="1"/>
          </p:cNvSpPr>
          <p:nvPr>
            <p:ph type="body" idx="2"/>
          </p:nvPr>
        </p:nvSpPr>
        <p:spPr>
          <a:xfrm>
            <a:off x="1371600" y="1905000"/>
            <a:ext cx="2185901" cy="42672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When scientists compared their Sun photometer AOT measurements with AOT taken from satellites, they saw that the smoke plume was in fact the cause of the elevated readings!</a:t>
            </a:r>
          </a:p>
        </p:txBody>
      </p:sp>
      <p:sp>
        <p:nvSpPr>
          <p:cNvPr id="409" name="Shape 409"/>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410" name="Shape 410" descr="The image shows four satellite images of the forest fire smoke plume traveling across the U.S. from June 9th, 2015 to June 12, 2015. The smoke traveled from West to East and was drawn South across the central U.S. on June 9th to reach NASA Langley on the 10th. The smoke continued to blow over Langley for two days before blowing out over the ocean on June 12th." title="River of Smoke Travels Across the U.S. - Observations from Space"/>
          <p:cNvPicPr preferRelativeResize="0"/>
          <p:nvPr/>
        </p:nvPicPr>
        <p:blipFill rotWithShape="1">
          <a:blip r:embed="rId3">
            <a:alphaModFix/>
          </a:blip>
          <a:srcRect/>
          <a:stretch/>
        </p:blipFill>
        <p:spPr>
          <a:xfrm>
            <a:off x="3709901" y="1795462"/>
            <a:ext cx="5391150" cy="49434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1295400" y="838200"/>
            <a:ext cx="78486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Aerosols: Local Phenomena, Global Impact</a:t>
            </a:r>
          </a:p>
        </p:txBody>
      </p:sp>
      <p:sp>
        <p:nvSpPr>
          <p:cNvPr id="416" name="Shape 416"/>
          <p:cNvSpPr txBox="1">
            <a:spLocks noGrp="1"/>
          </p:cNvSpPr>
          <p:nvPr>
            <p:ph type="body" idx="2"/>
          </p:nvPr>
        </p:nvSpPr>
        <p:spPr>
          <a:xfrm>
            <a:off x="1295400" y="1524000"/>
            <a:ext cx="7620000" cy="2431012"/>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Aerosols come from many sources, both natural and man-made, and have an important role to play in global climate, air quality, and environmental health. GLOBE aerosol measurements help scientists learn more about the origins of particles in our atmosphere as well as determine where these global travelers go before falling back to the Earth’s surface. </a:t>
            </a:r>
          </a:p>
          <a:p>
            <a:pPr marL="0" marR="0" lvl="0" indent="0" algn="just" rtl="0">
              <a:spcBef>
                <a:spcPts val="9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9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By participating in GLOBE aerosol measurement studies, you are helping to tell the stories of local atmospheric phenomena that can have global impacts. You are helping scientists find answers to the question: what </a:t>
            </a:r>
            <a:r>
              <a:rPr lang="en-US" sz="1800" b="1" i="1" u="none" strike="noStrike" cap="none">
                <a:solidFill>
                  <a:schemeClr val="dk1"/>
                </a:solidFill>
                <a:latin typeface="Arial"/>
                <a:ea typeface="Arial"/>
                <a:cs typeface="Arial"/>
                <a:sym typeface="Arial"/>
              </a:rPr>
              <a:t>is</a:t>
            </a:r>
            <a:r>
              <a:rPr lang="en-US" sz="1800" b="0" i="0" u="none" strike="noStrike" cap="none">
                <a:solidFill>
                  <a:schemeClr val="dk1"/>
                </a:solidFill>
                <a:latin typeface="Arial"/>
                <a:ea typeface="Arial"/>
                <a:cs typeface="Arial"/>
                <a:sym typeface="Arial"/>
              </a:rPr>
              <a:t> up in the atmosphere? </a:t>
            </a:r>
          </a:p>
        </p:txBody>
      </p:sp>
      <p:pic>
        <p:nvPicPr>
          <p:cNvPr id="417" name="Shape 417" descr="GLOBE sponsor image"/>
          <p:cNvPicPr preferRelativeResize="0"/>
          <p:nvPr/>
        </p:nvPicPr>
        <p:blipFill rotWithShape="1">
          <a:blip r:embed="rId3">
            <a:alphaModFix/>
          </a:blip>
          <a:srcRect l="6041" r="7504"/>
          <a:stretch/>
        </p:blipFill>
        <p:spPr>
          <a:xfrm>
            <a:off x="1219201" y="5945676"/>
            <a:ext cx="7905509" cy="865666"/>
          </a:xfrm>
          <a:prstGeom prst="rect">
            <a:avLst/>
          </a:prstGeom>
          <a:noFill/>
          <a:ln>
            <a:noFill/>
          </a:ln>
        </p:spPr>
      </p:pic>
      <p:sp>
        <p:nvSpPr>
          <p:cNvPr id="418" name="Shape 418"/>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1295400" y="953962"/>
            <a:ext cx="7772400" cy="6858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chemeClr val="dk2"/>
                </a:solidFill>
                <a:latin typeface="Arial"/>
                <a:ea typeface="Arial"/>
                <a:cs typeface="Arial"/>
                <a:sym typeface="Arial"/>
              </a:rPr>
              <a:t>Quiz Questions</a:t>
            </a:r>
          </a:p>
        </p:txBody>
      </p:sp>
      <p:sp>
        <p:nvSpPr>
          <p:cNvPr id="424" name="Shape 424"/>
          <p:cNvSpPr txBox="1">
            <a:spLocks noGrp="1"/>
          </p:cNvSpPr>
          <p:nvPr>
            <p:ph type="body" idx="1"/>
          </p:nvPr>
        </p:nvSpPr>
        <p:spPr>
          <a:xfrm>
            <a:off x="1295400" y="1600200"/>
            <a:ext cx="7696200" cy="48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Challenge yourself to answer these questions and check whether you have achieved the learning objectives of this module.</a:t>
            </a:r>
          </a:p>
          <a:p>
            <a:pPr marL="0" marR="0" lvl="0" indent="0" algn="l" rtl="0">
              <a:spcBef>
                <a:spcPts val="320"/>
              </a:spcBef>
              <a:spcAft>
                <a:spcPts val="0"/>
              </a:spcAft>
              <a:buClr>
                <a:schemeClr val="dk1"/>
              </a:buClr>
              <a:buFont typeface="Calibri"/>
              <a:buNone/>
            </a:pPr>
            <a:endParaRPr sz="1600" b="0" i="0" u="none" strike="noStrike" cap="none">
              <a:solidFill>
                <a:schemeClr val="dk1"/>
              </a:solidFill>
              <a:latin typeface="Arial"/>
              <a:ea typeface="Arial"/>
              <a:cs typeface="Arial"/>
              <a:sym typeface="Arial"/>
            </a:endParaRPr>
          </a:p>
          <a:p>
            <a:pPr marL="342900" marR="0" lvl="0" indent="-342900" algn="l" rtl="0">
              <a:spcBef>
                <a:spcPts val="320"/>
              </a:spcBef>
              <a:spcAft>
                <a:spcPts val="0"/>
              </a:spcAft>
              <a:buClr>
                <a:schemeClr val="dk1"/>
              </a:buClr>
              <a:buSzPts val="1600"/>
              <a:buFont typeface="Arial"/>
              <a:buAutoNum type="arabicPeriod"/>
            </a:pPr>
            <a:r>
              <a:rPr lang="en-US" sz="1600" b="0" i="0" u="sng" strike="noStrike" cap="none">
                <a:solidFill>
                  <a:schemeClr val="hlink"/>
                </a:solidFill>
                <a:latin typeface="Arial"/>
                <a:ea typeface="Arial"/>
                <a:cs typeface="Arial"/>
                <a:sym typeface="Arial"/>
                <a:hlinkClick r:id="rId3"/>
              </a:rPr>
              <a:t>What are aerosols</a:t>
            </a:r>
            <a:r>
              <a:rPr lang="en-US" sz="1600" b="0" i="0" u="none" strike="noStrike" cap="none">
                <a:solidFill>
                  <a:schemeClr val="dk1"/>
                </a:solidFill>
                <a:latin typeface="Arial"/>
                <a:ea typeface="Arial"/>
                <a:cs typeface="Arial"/>
                <a:sym typeface="Arial"/>
              </a:rPr>
              <a:t>?</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What </a:t>
            </a:r>
            <a:r>
              <a:rPr lang="en-US" sz="1600" b="0" i="0" u="sng" strike="noStrike" cap="none">
                <a:solidFill>
                  <a:schemeClr val="hlink"/>
                </a:solidFill>
                <a:latin typeface="Arial"/>
                <a:ea typeface="Arial"/>
                <a:cs typeface="Arial"/>
                <a:sym typeface="Arial"/>
                <a:hlinkClick r:id="rId4"/>
              </a:rPr>
              <a:t>processes</a:t>
            </a:r>
            <a:r>
              <a:rPr lang="en-US" sz="1600" b="0" i="0" u="none" strike="noStrike" cap="none">
                <a:solidFill>
                  <a:schemeClr val="dk1"/>
                </a:solidFill>
                <a:latin typeface="Arial"/>
                <a:ea typeface="Arial"/>
                <a:cs typeface="Arial"/>
                <a:sym typeface="Arial"/>
              </a:rPr>
              <a:t> contribute to the formation of aerosols?</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What is </a:t>
            </a:r>
            <a:r>
              <a:rPr lang="en-US" sz="1600" b="0" i="0" u="sng" strike="noStrike" cap="none">
                <a:solidFill>
                  <a:schemeClr val="hlink"/>
                </a:solidFill>
                <a:latin typeface="Arial"/>
                <a:ea typeface="Arial"/>
                <a:cs typeface="Arial"/>
                <a:sym typeface="Arial"/>
                <a:hlinkClick r:id="rId5"/>
              </a:rPr>
              <a:t>aerosol optical thickness (AOT) </a:t>
            </a:r>
            <a:r>
              <a:rPr lang="en-US" sz="1600" b="0" i="0" u="none" strike="noStrike" cap="none">
                <a:solidFill>
                  <a:schemeClr val="dk1"/>
                </a:solidFill>
                <a:latin typeface="Arial"/>
                <a:ea typeface="Arial"/>
                <a:cs typeface="Arial"/>
                <a:sym typeface="Arial"/>
              </a:rPr>
              <a:t>and how does it relate to the quantity of aerosols in the atmosphere?</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What</a:t>
            </a:r>
            <a:r>
              <a:rPr lang="en-US" sz="1600" b="0" i="0" u="sng" strike="noStrike" cap="none">
                <a:solidFill>
                  <a:schemeClr val="hlink"/>
                </a:solidFill>
                <a:latin typeface="Arial"/>
                <a:ea typeface="Arial"/>
                <a:cs typeface="Arial"/>
                <a:sym typeface="Arial"/>
                <a:hlinkClick r:id="rId6"/>
              </a:rPr>
              <a:t> parameters </a:t>
            </a:r>
            <a:r>
              <a:rPr lang="en-US" sz="1600" b="0" i="0" u="none" strike="noStrike" cap="none">
                <a:solidFill>
                  <a:schemeClr val="dk1"/>
                </a:solidFill>
                <a:latin typeface="Arial"/>
                <a:ea typeface="Arial"/>
                <a:cs typeface="Arial"/>
                <a:sym typeface="Arial"/>
              </a:rPr>
              <a:t>measured in other GLOBE protocols are important to consider when making aerosol measurements?</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What kinds of effects do aerosols have on </a:t>
            </a:r>
            <a:r>
              <a:rPr lang="en-US" sz="1600" b="0" i="0" u="sng" strike="noStrike" cap="none">
                <a:solidFill>
                  <a:schemeClr val="hlink"/>
                </a:solidFill>
                <a:latin typeface="Arial"/>
                <a:ea typeface="Arial"/>
                <a:cs typeface="Arial"/>
                <a:sym typeface="Arial"/>
                <a:hlinkClick r:id="rId7"/>
              </a:rPr>
              <a:t>global climate</a:t>
            </a:r>
            <a:r>
              <a:rPr lang="en-US" sz="1600" b="0" i="0" u="none" strike="noStrike" cap="none">
                <a:solidFill>
                  <a:schemeClr val="dk1"/>
                </a:solidFill>
                <a:latin typeface="Arial"/>
                <a:ea typeface="Arial"/>
                <a:cs typeface="Arial"/>
                <a:sym typeface="Arial"/>
              </a:rPr>
              <a:t>?</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What kinds of effects do aerosols have on </a:t>
            </a:r>
            <a:r>
              <a:rPr lang="en-US" sz="1600" b="0" i="0" u="sng" strike="noStrike" cap="none">
                <a:solidFill>
                  <a:schemeClr val="hlink"/>
                </a:solidFill>
                <a:latin typeface="Arial"/>
                <a:ea typeface="Arial"/>
                <a:cs typeface="Arial"/>
                <a:sym typeface="Arial"/>
                <a:hlinkClick r:id="rId8"/>
              </a:rPr>
              <a:t>local atmospheric phenomena</a:t>
            </a:r>
            <a:r>
              <a:rPr lang="en-US" sz="1600" b="0" i="0" u="none" strike="noStrike" cap="none">
                <a:solidFill>
                  <a:schemeClr val="dk1"/>
                </a:solidFill>
                <a:latin typeface="Arial"/>
                <a:ea typeface="Arial"/>
                <a:cs typeface="Arial"/>
                <a:sym typeface="Arial"/>
              </a:rPr>
              <a:t>?</a:t>
            </a:r>
          </a:p>
          <a:p>
            <a:pPr marL="342900" marR="0" lvl="0" indent="-342900" algn="l" rtl="0">
              <a:spcBef>
                <a:spcPts val="320"/>
              </a:spcBef>
              <a:spcAft>
                <a:spcPts val="0"/>
              </a:spcAft>
              <a:buClr>
                <a:schemeClr val="dk1"/>
              </a:buClr>
              <a:buSzPts val="1600"/>
              <a:buFont typeface="Arial"/>
              <a:buAutoNum type="arabicPeriod"/>
            </a:pPr>
            <a:r>
              <a:rPr lang="en-US" sz="1600" b="0" i="0" u="none" strike="noStrike" cap="none">
                <a:solidFill>
                  <a:schemeClr val="dk1"/>
                </a:solidFill>
                <a:latin typeface="Arial"/>
                <a:ea typeface="Arial"/>
                <a:cs typeface="Arial"/>
                <a:sym typeface="Arial"/>
              </a:rPr>
              <a:t>How do different aerosols </a:t>
            </a:r>
            <a:r>
              <a:rPr lang="en-US" sz="1600" b="0" i="0" u="sng" strike="noStrike" cap="none">
                <a:solidFill>
                  <a:schemeClr val="hlink"/>
                </a:solidFill>
                <a:latin typeface="Arial"/>
                <a:ea typeface="Arial"/>
                <a:cs typeface="Arial"/>
                <a:sym typeface="Arial"/>
                <a:hlinkClick r:id="rId9"/>
              </a:rPr>
              <a:t>affect cloud formation</a:t>
            </a:r>
            <a:r>
              <a:rPr lang="en-US" sz="1600" b="0" i="0" u="none" strike="noStrike" cap="none">
                <a:solidFill>
                  <a:schemeClr val="dk1"/>
                </a:solidFill>
                <a:latin typeface="Arial"/>
                <a:ea typeface="Arial"/>
                <a:cs typeface="Arial"/>
                <a:sym typeface="Arial"/>
              </a:rPr>
              <a:t>?</a:t>
            </a:r>
          </a:p>
          <a:p>
            <a:pPr marL="342900" marR="0" lvl="0" indent="-342900" algn="l" rtl="0">
              <a:spcBef>
                <a:spcPts val="64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425" name="Shape 42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1447800" y="914400"/>
            <a:ext cx="7315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GLOBE Learning Activities &amp; Resources</a:t>
            </a:r>
          </a:p>
        </p:txBody>
      </p:sp>
      <p:sp>
        <p:nvSpPr>
          <p:cNvPr id="432" name="Shape 432"/>
          <p:cNvSpPr txBox="1">
            <a:spLocks noGrp="1"/>
          </p:cNvSpPr>
          <p:nvPr>
            <p:ph type="body" idx="1"/>
          </p:nvPr>
        </p:nvSpPr>
        <p:spPr>
          <a:xfrm>
            <a:off x="1325880" y="1752600"/>
            <a:ext cx="7665720" cy="3802987"/>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600" b="0" i="0" u="none" strike="noStrike" cap="none" dirty="0">
                <a:solidFill>
                  <a:schemeClr val="dk1"/>
                </a:solidFill>
                <a:latin typeface="Arial"/>
                <a:ea typeface="Arial"/>
                <a:cs typeface="Arial"/>
                <a:sym typeface="Arial"/>
              </a:rPr>
              <a:t>The following activities will help you become familiar with the GLOBE Atmosphere materials and the GLOBE data visualization platform. </a:t>
            </a:r>
          </a:p>
          <a:p>
            <a:pPr marL="0" marR="0" lvl="0" indent="0" algn="just" rtl="0">
              <a:spcBef>
                <a:spcPts val="320"/>
              </a:spcBef>
              <a:spcAft>
                <a:spcPts val="0"/>
              </a:spcAft>
              <a:buClr>
                <a:schemeClr val="dk1"/>
              </a:buClr>
              <a:buFont typeface="Arial"/>
              <a:buNone/>
            </a:pPr>
            <a:endParaRPr sz="1600" b="0" i="0" u="sng" strike="noStrike" cap="none" dirty="0">
              <a:solidFill>
                <a:schemeClr val="hlink"/>
              </a:solidFill>
              <a:latin typeface="Arial"/>
              <a:ea typeface="Arial"/>
              <a:cs typeface="Arial"/>
              <a:sym typeface="Arial"/>
              <a:hlinkClick r:id="rId3"/>
            </a:endParaRP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3"/>
              </a:rPr>
              <a:t>Atmosphere Learning Activities Introduction</a:t>
            </a: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4"/>
              </a:rPr>
              <a:t>Observing Visibility and Sky Color</a:t>
            </a: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5"/>
              </a:rPr>
              <a:t>Calculating Relative Air Mass</a:t>
            </a: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6"/>
              </a:rPr>
              <a:t>Making a Sundial</a:t>
            </a: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7"/>
              </a:rPr>
              <a:t>Draw Your Own Visualization</a:t>
            </a:r>
          </a:p>
          <a:p>
            <a:pPr marL="342900" marR="0" lvl="0" indent="-342900" algn="just" rtl="0">
              <a:spcBef>
                <a:spcPts val="320"/>
              </a:spcBef>
              <a:spcAft>
                <a:spcPts val="0"/>
              </a:spcAft>
              <a:buClr>
                <a:schemeClr val="dk1"/>
              </a:buClr>
              <a:buSzPts val="1600"/>
              <a:buFont typeface="Arial"/>
              <a:buChar char="•"/>
            </a:pPr>
            <a:r>
              <a:rPr lang="en-US" sz="1600" b="0" i="0" u="sng" strike="noStrike" cap="none" dirty="0">
                <a:solidFill>
                  <a:schemeClr val="hlink"/>
                </a:solidFill>
                <a:latin typeface="Arial"/>
                <a:ea typeface="Arial"/>
                <a:cs typeface="Arial"/>
                <a:sym typeface="Arial"/>
                <a:hlinkClick r:id="rId8"/>
              </a:rPr>
              <a:t>Learning to Use Visualizations - An Example with Elevation and Temperature</a:t>
            </a:r>
          </a:p>
          <a:p>
            <a:pPr marL="342900" marR="0" lvl="0" indent="-342900" algn="just" rtl="0">
              <a:spcBef>
                <a:spcPts val="320"/>
              </a:spcBef>
              <a:spcAft>
                <a:spcPts val="0"/>
              </a:spcAft>
              <a:buClr>
                <a:schemeClr val="dk1"/>
              </a:buClr>
              <a:buSzPts val="1600"/>
              <a:buFont typeface="Arial"/>
              <a:buChar char="•"/>
            </a:pPr>
            <a:endParaRPr lang="en-US" sz="1600" u="sng" dirty="0">
              <a:solidFill>
                <a:schemeClr val="hlink"/>
              </a:solidFill>
              <a:hlinkClick r:id="rId8"/>
            </a:endParaRPr>
          </a:p>
          <a:p>
            <a:pPr marL="0" lvl="0" indent="0" algn="just">
              <a:spcBef>
                <a:spcPts val="320"/>
              </a:spcBef>
              <a:buSzPts val="1600"/>
              <a:buNone/>
            </a:pPr>
            <a:r>
              <a:rPr lang="en-US" sz="1600" dirty="0"/>
              <a:t>Questions about this </a:t>
            </a:r>
            <a:r>
              <a:rPr lang="en-US" sz="1600"/>
              <a:t>module? Contact </a:t>
            </a:r>
            <a:r>
              <a:rPr lang="en-US" sz="1600" dirty="0"/>
              <a:t>GLOBE: </a:t>
            </a:r>
            <a:r>
              <a:rPr lang="en-US" sz="1600" dirty="0">
                <a:hlinkClick r:id="rId9"/>
              </a:rPr>
              <a:t>help@globe.gov</a:t>
            </a:r>
            <a:endParaRPr lang="en-US" sz="1600" dirty="0"/>
          </a:p>
          <a:p>
            <a:pPr marL="0" lvl="0" indent="0" algn="just">
              <a:spcBef>
                <a:spcPts val="320"/>
              </a:spcBef>
              <a:buSzPts val="1600"/>
              <a:buNone/>
            </a:pPr>
            <a:r>
              <a:rPr lang="en-US" sz="1600" dirty="0"/>
              <a:t/>
            </a:r>
            <a:br>
              <a:rPr lang="en-US" sz="1600" dirty="0"/>
            </a:br>
            <a:r>
              <a:rPr lang="en-US" sz="1600" dirty="0"/>
              <a:t/>
            </a:r>
            <a:br>
              <a:rPr lang="en-US" sz="1600" dirty="0"/>
            </a:br>
            <a:endParaRPr lang="en-US" sz="1600" b="0" i="0" u="sng" strike="noStrike" cap="none" dirty="0">
              <a:solidFill>
                <a:schemeClr val="hlink"/>
              </a:solidFill>
              <a:latin typeface="Arial"/>
              <a:ea typeface="Arial"/>
              <a:cs typeface="Arial"/>
              <a:sym typeface="Arial"/>
              <a:hlinkClick r:id="rId8"/>
            </a:endParaRPr>
          </a:p>
        </p:txBody>
      </p:sp>
      <p:sp>
        <p:nvSpPr>
          <p:cNvPr id="433" name="Shape 433"/>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H. Further resources.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1219200" y="859289"/>
            <a:ext cx="7315200" cy="6858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chemeClr val="dk2"/>
                </a:solidFill>
                <a:latin typeface="Arial"/>
                <a:ea typeface="Arial"/>
                <a:cs typeface="Arial"/>
                <a:sym typeface="Arial"/>
              </a:rPr>
              <a:t>Credits</a:t>
            </a:r>
          </a:p>
        </p:txBody>
      </p:sp>
      <p:sp>
        <p:nvSpPr>
          <p:cNvPr id="439" name="Shape 439"/>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a:solidFill>
                  <a:schemeClr val="dk1"/>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b="1">
                <a:solidFill>
                  <a:srgbClr val="FF0000"/>
                </a:solidFill>
                <a:latin typeface="Arial"/>
                <a:ea typeface="Arial"/>
                <a:cs typeface="Arial"/>
                <a:sym typeface="Arial"/>
              </a:rPr>
              <a:t>H. Further resources.</a:t>
            </a:r>
          </a:p>
        </p:txBody>
      </p:sp>
      <p:pic>
        <p:nvPicPr>
          <p:cNvPr id="440" name="Shape 440" descr="GLOBE sponsor image"/>
          <p:cNvPicPr preferRelativeResize="0"/>
          <p:nvPr/>
        </p:nvPicPr>
        <p:blipFill rotWithShape="1">
          <a:blip r:embed="rId3">
            <a:alphaModFix/>
          </a:blip>
          <a:srcRect l="6041" r="7504"/>
          <a:stretch/>
        </p:blipFill>
        <p:spPr>
          <a:xfrm>
            <a:off x="1219200" y="5992334"/>
            <a:ext cx="7905509" cy="865666"/>
          </a:xfrm>
          <a:prstGeom prst="rect">
            <a:avLst/>
          </a:prstGeom>
          <a:noFill/>
          <a:ln>
            <a:noFill/>
          </a:ln>
        </p:spPr>
      </p:pic>
      <p:sp>
        <p:nvSpPr>
          <p:cNvPr id="441" name="Shape 441"/>
          <p:cNvSpPr txBox="1">
            <a:spLocks noGrp="1"/>
          </p:cNvSpPr>
          <p:nvPr>
            <p:ph type="body" idx="1"/>
          </p:nvPr>
        </p:nvSpPr>
        <p:spPr>
          <a:xfrm>
            <a:off x="1295400" y="1524000"/>
            <a:ext cx="7477005" cy="4724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Arial"/>
              <a:buNone/>
            </a:pPr>
            <a:r>
              <a:rPr lang="en-US" sz="1600" b="1" i="0" u="none" strike="noStrike" cap="none">
                <a:solidFill>
                  <a:schemeClr val="dk1"/>
                </a:solidFill>
                <a:latin typeface="Arial"/>
                <a:ea typeface="Arial"/>
                <a:cs typeface="Arial"/>
                <a:sym typeface="Arial"/>
              </a:rPr>
              <a:t>Slides:</a:t>
            </a:r>
          </a:p>
          <a:p>
            <a:pPr marL="0" marR="0" lvl="0" indent="0" algn="l"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Virginia (Jill) Teige, NASA Langley Research Center, USA.</a:t>
            </a:r>
          </a:p>
          <a:p>
            <a:pPr marL="0" marR="0" lvl="0" indent="0" algn="l"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Dr. Margaret Pippin, NASA Langley Research Center, USA.</a:t>
            </a:r>
          </a:p>
          <a:p>
            <a:pPr marL="0" marR="0" lvl="0" indent="0" algn="l"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Jessica Taylor, NASA Langley Research Center, USA.</a:t>
            </a:r>
          </a:p>
          <a:p>
            <a:pPr marL="0" marR="0" lvl="0" indent="0" algn="l" rtl="0">
              <a:spcBef>
                <a:spcPts val="32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a:p>
            <a:pPr marL="0" marR="0" lvl="0" indent="0" algn="l" rtl="0">
              <a:spcBef>
                <a:spcPts val="320"/>
              </a:spcBef>
              <a:spcAft>
                <a:spcPts val="0"/>
              </a:spcAft>
              <a:buClr>
                <a:schemeClr val="dk1"/>
              </a:buClr>
              <a:buFont typeface="Arial"/>
              <a:buNone/>
            </a:pPr>
            <a:r>
              <a:rPr lang="en-US" sz="1600" b="1" i="0" u="none" strike="noStrike" cap="none">
                <a:solidFill>
                  <a:schemeClr val="dk1"/>
                </a:solidFill>
                <a:latin typeface="Arial"/>
                <a:ea typeface="Arial"/>
                <a:cs typeface="Arial"/>
                <a:sym typeface="Arial"/>
              </a:rPr>
              <a:t>Images:</a:t>
            </a:r>
          </a:p>
          <a:p>
            <a:pPr marL="0" marR="0" lvl="0" indent="0" algn="l" rtl="0">
              <a:spcBef>
                <a:spcPts val="320"/>
              </a:spcBef>
              <a:spcAft>
                <a:spcPts val="0"/>
              </a:spcAft>
              <a:buClr>
                <a:schemeClr val="dk1"/>
              </a:buClr>
              <a:buFont typeface="Arial"/>
              <a:buNone/>
            </a:pPr>
            <a:r>
              <a:rPr lang="en-US" sz="1600" b="0" i="0" u="none" strike="noStrike" cap="none">
                <a:solidFill>
                  <a:schemeClr val="dk1"/>
                </a:solidFill>
                <a:latin typeface="Arial"/>
                <a:ea typeface="Arial"/>
                <a:cs typeface="Arial"/>
                <a:sym typeface="Arial"/>
              </a:rPr>
              <a:t>NASA Langley Research Center, USA, unless otherwise noted.</a:t>
            </a:r>
          </a:p>
          <a:p>
            <a:pPr marL="0" marR="0" lvl="0" indent="0" algn="l" rtl="0">
              <a:spcBef>
                <a:spcPts val="32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a:p>
            <a:pPr marL="0" marR="0" lvl="0" indent="0" algn="l" rtl="0">
              <a:spcBef>
                <a:spcPts val="320"/>
              </a:spcBef>
              <a:spcAft>
                <a:spcPts val="0"/>
              </a:spcAft>
              <a:buClr>
                <a:schemeClr val="dk1"/>
              </a:buClr>
              <a:buFont typeface="Arial"/>
              <a:buNone/>
            </a:pPr>
            <a:r>
              <a:rPr lang="en-US" sz="1600" b="1" i="0" u="none" strike="noStrike" cap="none">
                <a:solidFill>
                  <a:schemeClr val="dk1"/>
                </a:solidFill>
                <a:latin typeface="Arial"/>
                <a:ea typeface="Arial"/>
                <a:cs typeface="Arial"/>
                <a:sym typeface="Arial"/>
              </a:rPr>
              <a:t>More Information:</a:t>
            </a:r>
          </a:p>
          <a:p>
            <a:pPr marL="0" marR="0" lvl="0" indent="0" algn="l" rtl="0">
              <a:spcBef>
                <a:spcPts val="320"/>
              </a:spcBef>
              <a:spcAft>
                <a:spcPts val="0"/>
              </a:spcAft>
              <a:buClr>
                <a:schemeClr val="dk1"/>
              </a:buClr>
              <a:buFont typeface="Arial"/>
              <a:buNone/>
            </a:pPr>
            <a:r>
              <a:rPr lang="en-US" sz="1600" b="0" i="0" u="sng" strike="noStrike" cap="none">
                <a:solidFill>
                  <a:schemeClr val="hlink"/>
                </a:solidFill>
                <a:latin typeface="Arial"/>
                <a:ea typeface="Arial"/>
                <a:cs typeface="Arial"/>
                <a:sym typeface="Arial"/>
                <a:hlinkClick r:id="rId4"/>
              </a:rPr>
              <a:t>The GLOBE Program</a:t>
            </a:r>
          </a:p>
          <a:p>
            <a:pPr marL="0" marR="0" lvl="0" indent="0" algn="l" rtl="0">
              <a:spcBef>
                <a:spcPts val="320"/>
              </a:spcBef>
              <a:spcAft>
                <a:spcPts val="0"/>
              </a:spcAft>
              <a:buClr>
                <a:schemeClr val="dk1"/>
              </a:buClr>
              <a:buFont typeface="Arial"/>
              <a:buNone/>
            </a:pPr>
            <a:r>
              <a:rPr lang="en-US" sz="1600" b="0" i="0" u="sng" strike="noStrike" cap="none">
                <a:solidFill>
                  <a:schemeClr val="hlink"/>
                </a:solidFill>
                <a:latin typeface="Arial"/>
                <a:ea typeface="Arial"/>
                <a:cs typeface="Arial"/>
                <a:sym typeface="Arial"/>
                <a:hlinkClick r:id="rId5"/>
              </a:rPr>
              <a:t>NASA Wavelength </a:t>
            </a:r>
            <a:r>
              <a:rPr lang="en-US" sz="1600" b="0" i="0" u="none" strike="noStrike" cap="none">
                <a:solidFill>
                  <a:schemeClr val="dk1"/>
                </a:solidFill>
                <a:latin typeface="Arial"/>
                <a:ea typeface="Arial"/>
                <a:cs typeface="Arial"/>
                <a:sym typeface="Arial"/>
              </a:rPr>
              <a:t>: NASA’s Digital Library of Earth and Space Education Resources</a:t>
            </a:r>
          </a:p>
          <a:p>
            <a:pPr marL="0" marR="0" lvl="0" indent="0" algn="l" rtl="0">
              <a:spcBef>
                <a:spcPts val="32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a:p>
            <a:pPr marL="0" marR="0" lvl="0" indent="0" algn="l" rtl="0">
              <a:spcBef>
                <a:spcPts val="320"/>
              </a:spcBef>
              <a:spcAft>
                <a:spcPts val="0"/>
              </a:spcAft>
              <a:buClr>
                <a:schemeClr val="dk1"/>
              </a:buClr>
              <a:buFont typeface="Arial"/>
              <a:buNone/>
            </a:pPr>
            <a:r>
              <a:rPr lang="en-US" sz="1600" b="0" i="1" u="none" strike="noStrike" cap="none">
                <a:solidFill>
                  <a:schemeClr val="dk1"/>
                </a:solidFill>
                <a:latin typeface="Arial"/>
                <a:ea typeface="Arial"/>
                <a:cs typeface="Arial"/>
                <a:sym typeface="Arial"/>
              </a:rPr>
              <a:t>Version 6/5/2017. If you edit and modify this slides set for use for educational purposes, please note “modified by (and your name and date)” on this page. Thank you.</a:t>
            </a:r>
          </a:p>
          <a:p>
            <a:pPr marL="0" marR="0" lvl="0" indent="0" algn="l" rtl="0">
              <a:spcBef>
                <a:spcPts val="32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2030501" y="914400"/>
            <a:ext cx="6253619"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Meet Aero-SOL</a:t>
            </a:r>
          </a:p>
        </p:txBody>
      </p:sp>
      <p:sp>
        <p:nvSpPr>
          <p:cNvPr id="109" name="Shape 109"/>
          <p:cNvSpPr txBox="1">
            <a:spLocks noGrp="1"/>
          </p:cNvSpPr>
          <p:nvPr>
            <p:ph type="body" idx="1"/>
          </p:nvPr>
        </p:nvSpPr>
        <p:spPr>
          <a:xfrm>
            <a:off x="2000295" y="4584457"/>
            <a:ext cx="6215178" cy="2105592"/>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dirty="0">
                <a:solidFill>
                  <a:schemeClr val="dk1"/>
                </a:solidFill>
                <a:latin typeface="Arial"/>
                <a:ea typeface="Arial"/>
                <a:cs typeface="Arial"/>
                <a:sym typeface="Arial"/>
              </a:rPr>
              <a:t>This video, produced by the French Space Agency CNES, explains the role of aerosols in Earth’s climate and how scientists make measurements of aerosols from orbiting satellites. </a:t>
            </a:r>
            <a:r>
              <a:rPr lang="en-US" sz="1800" b="0" i="0" u="sng" strike="noStrike" cap="none" dirty="0">
                <a:solidFill>
                  <a:schemeClr val="hlink"/>
                </a:solidFill>
                <a:latin typeface="Arial"/>
                <a:ea typeface="Arial"/>
                <a:cs typeface="Arial"/>
                <a:sym typeface="Arial"/>
                <a:hlinkClick r:id="rId3"/>
              </a:rPr>
              <a:t>Climate Mission: Secrets of Aerosols and Clouds</a:t>
            </a:r>
          </a:p>
          <a:p>
            <a:pPr marL="0" marR="0" lvl="0" indent="0" algn="just" rtl="0">
              <a:spcBef>
                <a:spcPts val="0"/>
              </a:spcBef>
              <a:spcAft>
                <a:spcPts val="0"/>
              </a:spcAft>
              <a:buClr>
                <a:schemeClr val="dk1"/>
              </a:buClr>
              <a:buFont typeface="Arial"/>
              <a:buNone/>
            </a:pPr>
            <a:r>
              <a:rPr lang="en-US" sz="1800" dirty="0"/>
              <a:t>Click </a:t>
            </a:r>
            <a:r>
              <a:rPr lang="en-US" sz="1800" b="0" i="0" u="sng" strike="noStrike" cap="none" dirty="0">
                <a:solidFill>
                  <a:schemeClr val="hlink"/>
                </a:solidFill>
                <a:latin typeface="Arial"/>
                <a:ea typeface="Arial"/>
                <a:cs typeface="Arial"/>
                <a:sym typeface="Arial"/>
                <a:hlinkClick r:id="rId4"/>
              </a:rPr>
              <a:t>here</a:t>
            </a:r>
            <a:r>
              <a:rPr lang="en-US" sz="1800" dirty="0"/>
              <a:t> for a YouTube version of this video that can be closed-captioned.</a:t>
            </a:r>
          </a:p>
          <a:p>
            <a:pPr marL="0" marR="0" lvl="0" indent="0" algn="just" rtl="0">
              <a:spcBef>
                <a:spcPts val="0"/>
              </a:spcBef>
              <a:spcAft>
                <a:spcPts val="0"/>
              </a:spcAft>
              <a:buClr>
                <a:schemeClr val="dk1"/>
              </a:buClr>
              <a:buFont typeface="Arial"/>
              <a:buNone/>
            </a:pPr>
            <a:r>
              <a:rPr lang="en-US" sz="1800" dirty="0"/>
              <a:t>Click </a:t>
            </a:r>
            <a:r>
              <a:rPr lang="en-US" sz="1800" u="sng" dirty="0">
                <a:solidFill>
                  <a:schemeClr val="hlink"/>
                </a:solidFill>
                <a:hlinkClick r:id="rId5"/>
              </a:rPr>
              <a:t>here</a:t>
            </a:r>
            <a:r>
              <a:rPr lang="en-US" sz="1800" dirty="0"/>
              <a:t> for a described version of this video. </a:t>
            </a:r>
            <a:endParaRPr lang="en-US" sz="1800" dirty="0">
              <a:hlinkClick r:id="rId3"/>
            </a:endParaRPr>
          </a:p>
        </p:txBody>
      </p:sp>
      <p:pic>
        <p:nvPicPr>
          <p:cNvPr id="110" name="Shape 110" descr="Movie link to an educational video on aerosols. The image shows an anthropomorphised aerosol particle. " title="Aero-SOL"/>
          <p:cNvPicPr preferRelativeResize="0"/>
          <p:nvPr/>
        </p:nvPicPr>
        <p:blipFill rotWithShape="1">
          <a:blip r:embed="rId6">
            <a:alphaModFix/>
          </a:blip>
          <a:srcRect/>
          <a:stretch/>
        </p:blipFill>
        <p:spPr>
          <a:xfrm>
            <a:off x="2230016" y="1551993"/>
            <a:ext cx="5668216" cy="2889380"/>
          </a:xfrm>
          <a:prstGeom prst="rect">
            <a:avLst/>
          </a:prstGeom>
          <a:noFill/>
          <a:ln>
            <a:noFill/>
          </a:ln>
        </p:spPr>
      </p:pic>
      <p:sp>
        <p:nvSpPr>
          <p:cNvPr id="111" name="Shape 111"/>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295400" y="1066800"/>
            <a:ext cx="76962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dk2"/>
                </a:solidFill>
                <a:latin typeface="Arial"/>
                <a:ea typeface="Arial"/>
                <a:cs typeface="Arial"/>
                <a:sym typeface="Arial"/>
              </a:rPr>
              <a:t>There Are Many Ways to Measure Aerosols And Many Names for Aerosol Data</a:t>
            </a:r>
          </a:p>
        </p:txBody>
      </p:sp>
      <p:sp>
        <p:nvSpPr>
          <p:cNvPr id="117" name="Shape 117"/>
          <p:cNvSpPr txBox="1">
            <a:spLocks noGrp="1"/>
          </p:cNvSpPr>
          <p:nvPr>
            <p:ph type="body" idx="1"/>
          </p:nvPr>
        </p:nvSpPr>
        <p:spPr>
          <a:xfrm>
            <a:off x="1295400" y="1817254"/>
            <a:ext cx="7543800" cy="12954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There are many methods available to determine how much aerosol is present during an observation. Different measurement types use different terminology for aerosols, some of which you may see in other places. Below is a short summary of some common terms.</a:t>
            </a:r>
          </a:p>
        </p:txBody>
      </p:sp>
      <p:sp>
        <p:nvSpPr>
          <p:cNvPr id="118" name="Shape 118"/>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graphicFrame>
        <p:nvGraphicFramePr>
          <p:cNvPr id="119" name="Shape 119" descr="An aerosol is a mixture of solid and liquid particles suspended in air.  Aerosol optical thickness, or AOT, is the measurement terminology used by GLOBE, explained further in this eTraining.  Particulate matter, or PM, is a term most commonly used for particles collected from air, often in order to study their chemical composition.  Parts per million, or PPM, is an expression of concentration, or amount of substance X in a fixed amount of total sample. " title="Terms and Explanations "/>
          <p:cNvGraphicFramePr/>
          <p:nvPr>
            <p:extLst>
              <p:ext uri="{D42A27DB-BD31-4B8C-83A1-F6EECF244321}">
                <p14:modId xmlns:p14="http://schemas.microsoft.com/office/powerpoint/2010/main" val="583798609"/>
              </p:ext>
            </p:extLst>
          </p:nvPr>
        </p:nvGraphicFramePr>
        <p:xfrm>
          <a:off x="1371600" y="3048000"/>
          <a:ext cx="7543800" cy="3465985"/>
        </p:xfrm>
        <a:graphic>
          <a:graphicData uri="http://schemas.openxmlformats.org/drawingml/2006/table">
            <a:tbl>
              <a:tblPr firstRow="1" bandRow="1">
                <a:noFill/>
                <a:tableStyleId>{DF196728-2D58-4CEE-B266-F4CE7B7B4999}</a:tableStyleId>
              </a:tblPr>
              <a:tblGrid>
                <a:gridCol w="2644225">
                  <a:extLst>
                    <a:ext uri="{9D8B030D-6E8A-4147-A177-3AD203B41FA5}">
                      <a16:colId xmlns:a16="http://schemas.microsoft.com/office/drawing/2014/main" val="20000"/>
                    </a:ext>
                  </a:extLst>
                </a:gridCol>
                <a:gridCol w="4899575">
                  <a:extLst>
                    <a:ext uri="{9D8B030D-6E8A-4147-A177-3AD203B41FA5}">
                      <a16:colId xmlns:a16="http://schemas.microsoft.com/office/drawing/2014/main" val="20001"/>
                    </a:ext>
                  </a:extLst>
                </a:gridCol>
              </a:tblGrid>
              <a:tr h="480300">
                <a:tc>
                  <a:txBody>
                    <a:bodyPr/>
                    <a:lstStyle/>
                    <a:p>
                      <a:pPr marL="0" marR="0" lvl="0" indent="0" algn="l" rtl="0">
                        <a:spcBef>
                          <a:spcPts val="0"/>
                        </a:spcBef>
                        <a:buNone/>
                      </a:pPr>
                      <a:r>
                        <a:rPr lang="en-US" sz="1800" u="none" strike="noStrike" cap="none" dirty="0">
                          <a:solidFill>
                            <a:schemeClr val="tx1"/>
                          </a:solidFill>
                        </a:rPr>
                        <a:t>Term</a:t>
                      </a:r>
                    </a:p>
                  </a:txBody>
                  <a:tcPr marL="91450" marR="91450" marT="45725" marB="45725"/>
                </a:tc>
                <a:tc>
                  <a:txBody>
                    <a:bodyPr/>
                    <a:lstStyle/>
                    <a:p>
                      <a:pPr marL="0" marR="0" lvl="0" indent="0" algn="l" rtl="0">
                        <a:spcBef>
                          <a:spcPts val="0"/>
                        </a:spcBef>
                        <a:buNone/>
                      </a:pPr>
                      <a:r>
                        <a:rPr lang="en-US" sz="1800" b="1" dirty="0">
                          <a:solidFill>
                            <a:schemeClr val="tx1"/>
                          </a:solidFill>
                        </a:rPr>
                        <a:t>Explanation</a:t>
                      </a:r>
                    </a:p>
                  </a:txBody>
                  <a:tcPr marL="91450" marR="91450" marT="45725" marB="45725"/>
                </a:tc>
                <a:extLst>
                  <a:ext uri="{0D108BD9-81ED-4DB2-BD59-A6C34878D82A}">
                    <a16:rowId xmlns:a16="http://schemas.microsoft.com/office/drawing/2014/main" val="10000"/>
                  </a:ext>
                </a:extLst>
              </a:tr>
              <a:tr h="690425">
                <a:tc>
                  <a:txBody>
                    <a:bodyPr/>
                    <a:lstStyle/>
                    <a:p>
                      <a:pPr marL="0" marR="0" lvl="0" indent="0" algn="l" rtl="0">
                        <a:spcBef>
                          <a:spcPts val="0"/>
                        </a:spcBef>
                        <a:buNone/>
                      </a:pPr>
                      <a:r>
                        <a:rPr lang="en-US" sz="1800"/>
                        <a:t>Aerosol</a:t>
                      </a:r>
                    </a:p>
                  </a:txBody>
                  <a:tcPr marL="91450" marR="91450" marT="45725" marB="45725"/>
                </a:tc>
                <a:tc>
                  <a:txBody>
                    <a:bodyPr/>
                    <a:lstStyle/>
                    <a:p>
                      <a:pPr marL="0" marR="0" lvl="0" indent="0" algn="l" rtl="0">
                        <a:spcBef>
                          <a:spcPts val="0"/>
                        </a:spcBef>
                        <a:buNone/>
                      </a:pPr>
                      <a:r>
                        <a:rPr lang="en-US" sz="1800"/>
                        <a:t>A mixture of solid and liquid particles suspended in air</a:t>
                      </a:r>
                    </a:p>
                  </a:txBody>
                  <a:tcPr marL="91450" marR="91450" marT="45725" marB="45725"/>
                </a:tc>
                <a:extLst>
                  <a:ext uri="{0D108BD9-81ED-4DB2-BD59-A6C34878D82A}">
                    <a16:rowId xmlns:a16="http://schemas.microsoft.com/office/drawing/2014/main" val="10001"/>
                  </a:ext>
                </a:extLst>
              </a:tr>
              <a:tr h="690425">
                <a:tc>
                  <a:txBody>
                    <a:bodyPr/>
                    <a:lstStyle/>
                    <a:p>
                      <a:pPr marL="0" marR="0" lvl="0" indent="0" algn="l" rtl="0">
                        <a:spcBef>
                          <a:spcPts val="0"/>
                        </a:spcBef>
                        <a:buNone/>
                      </a:pPr>
                      <a:r>
                        <a:rPr lang="en-US" sz="1800" b="1" i="1"/>
                        <a:t>Aerosol optical depth/thickness (AOT)</a:t>
                      </a:r>
                    </a:p>
                  </a:txBody>
                  <a:tcPr marL="91450" marR="91450" marT="45725" marB="45725"/>
                </a:tc>
                <a:tc>
                  <a:txBody>
                    <a:bodyPr/>
                    <a:lstStyle/>
                    <a:p>
                      <a:pPr marL="0" marR="0" lvl="0" indent="0" algn="l" rtl="0">
                        <a:spcBef>
                          <a:spcPts val="0"/>
                        </a:spcBef>
                        <a:buNone/>
                      </a:pPr>
                      <a:r>
                        <a:rPr lang="en-US" sz="1800" b="1" i="1"/>
                        <a:t>The measurement terminology used by GLOBE, explained further in this eTraining</a:t>
                      </a:r>
                    </a:p>
                  </a:txBody>
                  <a:tcPr marL="91450" marR="91450" marT="45725" marB="45725"/>
                </a:tc>
                <a:extLst>
                  <a:ext uri="{0D108BD9-81ED-4DB2-BD59-A6C34878D82A}">
                    <a16:rowId xmlns:a16="http://schemas.microsoft.com/office/drawing/2014/main" val="10002"/>
                  </a:ext>
                </a:extLst>
              </a:tr>
              <a:tr h="690425">
                <a:tc>
                  <a:txBody>
                    <a:bodyPr/>
                    <a:lstStyle/>
                    <a:p>
                      <a:pPr marL="0" marR="0" lvl="0" indent="0" algn="l" rtl="0">
                        <a:spcBef>
                          <a:spcPts val="0"/>
                        </a:spcBef>
                        <a:buNone/>
                      </a:pPr>
                      <a:r>
                        <a:rPr lang="en-US" sz="1800"/>
                        <a:t>Particulate matter or PM</a:t>
                      </a:r>
                    </a:p>
                  </a:txBody>
                  <a:tcPr marL="91450" marR="91450" marT="45725" marB="45725"/>
                </a:tc>
                <a:tc>
                  <a:txBody>
                    <a:bodyPr/>
                    <a:lstStyle/>
                    <a:p>
                      <a:pPr marL="0" marR="0" lvl="0" indent="0" algn="l" rtl="0">
                        <a:spcBef>
                          <a:spcPts val="0"/>
                        </a:spcBef>
                        <a:buNone/>
                      </a:pPr>
                      <a:r>
                        <a:rPr lang="en-US" sz="1800"/>
                        <a:t>A term most commonly used for particles collected from air, often in order to study their chemical composition</a:t>
                      </a:r>
                    </a:p>
                  </a:txBody>
                  <a:tcPr marL="91450" marR="91450" marT="45725" marB="45725"/>
                </a:tc>
                <a:extLst>
                  <a:ext uri="{0D108BD9-81ED-4DB2-BD59-A6C34878D82A}">
                    <a16:rowId xmlns:a16="http://schemas.microsoft.com/office/drawing/2014/main" val="10003"/>
                  </a:ext>
                </a:extLst>
              </a:tr>
              <a:tr h="690425">
                <a:tc>
                  <a:txBody>
                    <a:bodyPr/>
                    <a:lstStyle/>
                    <a:p>
                      <a:pPr marL="0" marR="0" lvl="0" indent="0" algn="l" rtl="0">
                        <a:spcBef>
                          <a:spcPts val="0"/>
                        </a:spcBef>
                        <a:buNone/>
                      </a:pPr>
                      <a:r>
                        <a:rPr lang="en-US" sz="1800"/>
                        <a:t>Parts per million (ppm)</a:t>
                      </a:r>
                    </a:p>
                  </a:txBody>
                  <a:tcPr marL="91450" marR="91450" marT="45725" marB="45725"/>
                </a:tc>
                <a:tc>
                  <a:txBody>
                    <a:bodyPr/>
                    <a:lstStyle/>
                    <a:p>
                      <a:pPr marL="0" marR="0" lvl="0" indent="0" algn="l" rtl="0">
                        <a:spcBef>
                          <a:spcPts val="0"/>
                        </a:spcBef>
                        <a:buNone/>
                      </a:pPr>
                      <a:r>
                        <a:rPr lang="en-US" sz="1800" dirty="0"/>
                        <a:t>Expression of concentration, or amount of substance X in a fixed amount of total sample</a:t>
                      </a: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295400" y="914400"/>
            <a:ext cx="7535155"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Aerosols: Particles in the Sky</a:t>
            </a:r>
          </a:p>
        </p:txBody>
      </p:sp>
      <p:sp>
        <p:nvSpPr>
          <p:cNvPr id="126" name="Shape 126"/>
          <p:cNvSpPr txBox="1"/>
          <p:nvPr/>
        </p:nvSpPr>
        <p:spPr>
          <a:xfrm>
            <a:off x="1306945" y="1524000"/>
            <a:ext cx="7760855" cy="923330"/>
          </a:xfrm>
          <a:prstGeom prst="rect">
            <a:avLst/>
          </a:prstGeom>
          <a:noFill/>
          <a:ln>
            <a:noFill/>
          </a:ln>
        </p:spPr>
        <p:txBody>
          <a:bodyPr wrap="square" lIns="91425" tIns="45700" rIns="91425" bIns="45700" anchor="t" anchorCtr="0">
            <a:noAutofit/>
          </a:bodyPr>
          <a:lstStyle/>
          <a:p>
            <a:pPr marL="0" marR="0" lvl="0" indent="0" algn="just" rtl="0">
              <a:spcBef>
                <a:spcPts val="0"/>
              </a:spcBef>
              <a:buNone/>
            </a:pPr>
            <a:r>
              <a:rPr lang="en-US" sz="1800">
                <a:solidFill>
                  <a:schemeClr val="dk1"/>
                </a:solidFill>
                <a:latin typeface="Arial"/>
                <a:ea typeface="Arial"/>
                <a:cs typeface="Arial"/>
                <a:sym typeface="Arial"/>
              </a:rPr>
              <a:t>Aerosols come from many different sources. Some are </a:t>
            </a:r>
            <a:r>
              <a:rPr lang="en-US" sz="1800" b="1" i="1">
                <a:solidFill>
                  <a:schemeClr val="dk1"/>
                </a:solidFill>
                <a:latin typeface="Arial"/>
                <a:ea typeface="Arial"/>
                <a:cs typeface="Arial"/>
                <a:sym typeface="Arial"/>
              </a:rPr>
              <a:t>anthropogenic</a:t>
            </a:r>
            <a:r>
              <a:rPr lang="en-US" sz="1800">
                <a:solidFill>
                  <a:schemeClr val="dk1"/>
                </a:solidFill>
                <a:latin typeface="Arial"/>
                <a:ea typeface="Arial"/>
                <a:cs typeface="Arial"/>
                <a:sym typeface="Arial"/>
              </a:rPr>
              <a:t>, or human-caused, and some are natural. Various sources emit different sized particles which can alter the effects those aerosols have on planet Earth.</a:t>
            </a:r>
          </a:p>
        </p:txBody>
      </p:sp>
      <p:sp>
        <p:nvSpPr>
          <p:cNvPr id="127" name="Shape 127"/>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28" name="Shape 128" descr="Image from &quot;What's Up In The Atmosphere?&quot; a resource of Elementary GLOBE. The image shows a female instructor in front of a whiteboard with the title &quot;Aerosols: Particles in the Sky&quot; written over a series of sketches depicting different sources of aerosols. The sources listed are in two categories: natural sources, including pollen, desert dust, sea salt, fire, and volcanoes, and human sources, including cars, factories, and changes to the land. " title="Particles in the Sky"/>
          <p:cNvPicPr preferRelativeResize="0"/>
          <p:nvPr/>
        </p:nvPicPr>
        <p:blipFill rotWithShape="1">
          <a:blip r:embed="rId3">
            <a:alphaModFix/>
          </a:blip>
          <a:srcRect/>
          <a:stretch/>
        </p:blipFill>
        <p:spPr>
          <a:xfrm>
            <a:off x="1981200" y="2418868"/>
            <a:ext cx="6248400" cy="44391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219200" y="914400"/>
            <a:ext cx="792480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A Closer Look at Particles</a:t>
            </a:r>
          </a:p>
        </p:txBody>
      </p:sp>
      <p:sp>
        <p:nvSpPr>
          <p:cNvPr id="135" name="Shape 135"/>
          <p:cNvSpPr txBox="1">
            <a:spLocks noGrp="1"/>
          </p:cNvSpPr>
          <p:nvPr>
            <p:ph type="body" idx="1"/>
          </p:nvPr>
        </p:nvSpPr>
        <p:spPr>
          <a:xfrm>
            <a:off x="1300511" y="1634836"/>
            <a:ext cx="3429001" cy="457200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 size of a particle gives scientists clues about its origin and composition. Larger particles tend to form when salt, sand, or ash is blown into the air by strong winds. Dust, pollen, and mold all form medium-sized aerosols, while the smallest particles come from combustion processes or chemical reactions.</a:t>
            </a:r>
          </a:p>
          <a:p>
            <a:pPr marL="0" marR="0" lvl="0"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Particles are sometimes labeled in terms of diameter. PM</a:t>
            </a:r>
            <a:r>
              <a:rPr lang="en-US" sz="1800" b="0" i="0" u="none" strike="noStrike" cap="none" baseline="-25000">
                <a:solidFill>
                  <a:schemeClr val="dk1"/>
                </a:solidFill>
                <a:latin typeface="Arial"/>
                <a:ea typeface="Arial"/>
                <a:cs typeface="Arial"/>
                <a:sym typeface="Arial"/>
              </a:rPr>
              <a:t>10</a:t>
            </a:r>
            <a:r>
              <a:rPr lang="en-US" sz="1800" b="0" i="0" u="none" strike="noStrike" cap="none">
                <a:solidFill>
                  <a:schemeClr val="dk1"/>
                </a:solidFill>
                <a:latin typeface="Arial"/>
                <a:ea typeface="Arial"/>
                <a:cs typeface="Arial"/>
                <a:sym typeface="Arial"/>
              </a:rPr>
              <a:t> and PM</a:t>
            </a:r>
            <a:r>
              <a:rPr lang="en-US" sz="1800" b="0" i="0" u="none" strike="noStrike" cap="none" baseline="-25000">
                <a:solidFill>
                  <a:schemeClr val="dk1"/>
                </a:solidFill>
                <a:latin typeface="Arial"/>
                <a:ea typeface="Arial"/>
                <a:cs typeface="Arial"/>
                <a:sym typeface="Arial"/>
              </a:rPr>
              <a:t>2.5</a:t>
            </a:r>
            <a:r>
              <a:rPr lang="en-US" sz="1800" b="0" i="0" u="none" strike="noStrike" cap="none">
                <a:solidFill>
                  <a:schemeClr val="dk1"/>
                </a:solidFill>
                <a:latin typeface="Arial"/>
                <a:ea typeface="Arial"/>
                <a:cs typeface="Arial"/>
                <a:sym typeface="Arial"/>
              </a:rPr>
              <a:t> are particles that are smaller than 10 and 2.5 µm across, respectively. </a:t>
            </a:r>
          </a:p>
          <a:p>
            <a:pPr marL="342900" marR="0" lvl="0" indent="-342900" algn="just" rtl="0">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just" rtl="0">
              <a:spcBef>
                <a:spcPts val="36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p:txBody>
      </p:sp>
      <p:sp>
        <p:nvSpPr>
          <p:cNvPr id="136" name="Shape 136"/>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37" name="Shape 137" descr="A human hair is typicall 50 to 70 micrometers in diameter. Very fine sand is 90 micrometers across. This is in contrast to PM 10, which can be fit five times into the diameter of a human hair, or PM 2.5, which can be fit four times into the diameter of a PM 10 particle. " title="Size Comparisons of Particles"/>
          <p:cNvPicPr preferRelativeResize="0"/>
          <p:nvPr/>
        </p:nvPicPr>
        <p:blipFill rotWithShape="1">
          <a:blip r:embed="rId3">
            <a:alphaModFix/>
          </a:blip>
          <a:srcRect/>
          <a:stretch/>
        </p:blipFill>
        <p:spPr>
          <a:xfrm>
            <a:off x="4729512" y="1869901"/>
            <a:ext cx="4302697" cy="4373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211580" y="914400"/>
            <a:ext cx="7856220" cy="685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2"/>
                </a:solidFill>
                <a:latin typeface="Arial"/>
                <a:ea typeface="Arial"/>
                <a:cs typeface="Arial"/>
                <a:sym typeface="Arial"/>
              </a:rPr>
              <a:t>Aerosols Come In Different Sizes</a:t>
            </a:r>
          </a:p>
        </p:txBody>
      </p:sp>
      <p:sp>
        <p:nvSpPr>
          <p:cNvPr id="143" name="Shape 143"/>
          <p:cNvSpPr txBox="1">
            <a:spLocks noGrp="1"/>
          </p:cNvSpPr>
          <p:nvPr>
            <p:ph type="body" idx="1"/>
          </p:nvPr>
        </p:nvSpPr>
        <p:spPr>
          <a:xfrm>
            <a:off x="1295400" y="4038600"/>
            <a:ext cx="2667000" cy="2536916"/>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Aerosols come from many sources. Sea salt, dust, and volcanic ash (shown right) tend to form larger particles, while soot and particles formed from chemical reactions are usually much smaller. 	</a:t>
            </a:r>
          </a:p>
        </p:txBody>
      </p:sp>
      <p:sp>
        <p:nvSpPr>
          <p:cNvPr id="144" name="Shape 144"/>
          <p:cNvSpPr txBox="1">
            <a:spLocks noGrp="1"/>
          </p:cNvSpPr>
          <p:nvPr>
            <p:ph type="body" idx="2"/>
          </p:nvPr>
        </p:nvSpPr>
        <p:spPr>
          <a:xfrm>
            <a:off x="1356360" y="1447800"/>
            <a:ext cx="7552762" cy="1136762"/>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 size of a particle defines how it will interact with different colors of light. Every particle type has a characteristic combination of light interactions that scientists use as “fingerprints” to identify aerosols of various sizes and compositions. </a:t>
            </a:r>
          </a:p>
        </p:txBody>
      </p:sp>
      <p:sp>
        <p:nvSpPr>
          <p:cNvPr id="145" name="Shape 145"/>
          <p:cNvSpPr txBox="1"/>
          <p:nvPr/>
        </p:nvSpPr>
        <p:spPr>
          <a:xfrm>
            <a:off x="0" y="953962"/>
            <a:ext cx="1219200" cy="507831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a:solidFill>
                  <a:srgbClr val="FF0000"/>
                </a:solidFill>
                <a:latin typeface="Arial"/>
                <a:ea typeface="Arial"/>
                <a:cs typeface="Arial"/>
                <a:sym typeface="Arial"/>
              </a:rPr>
              <a:t>A. What are aerosols?</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B. Why collect aerosol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C. How your measurements can help!</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D. How to collect your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E. How to report your data to GLOBE.</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F. Understand the data.</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G. Quiz yourself!</a:t>
            </a:r>
          </a:p>
          <a:p>
            <a:pPr marL="0" marR="0" lvl="0" indent="0" algn="l" rtl="0">
              <a:spcBef>
                <a:spcPts val="0"/>
              </a:spcBef>
              <a:buNone/>
            </a:pPr>
            <a:endParaRPr sz="1200">
              <a:solidFill>
                <a:schemeClr val="dk1"/>
              </a:solidFill>
              <a:latin typeface="Arial"/>
              <a:ea typeface="Arial"/>
              <a:cs typeface="Arial"/>
              <a:sym typeface="Arial"/>
            </a:endParaRPr>
          </a:p>
          <a:p>
            <a:pPr marL="0" marR="0" lvl="0" indent="0" algn="l" rtl="0">
              <a:spcBef>
                <a:spcPts val="0"/>
              </a:spcBef>
              <a:buNone/>
            </a:pPr>
            <a:r>
              <a:rPr lang="en-US" sz="1200">
                <a:solidFill>
                  <a:schemeClr val="dk1"/>
                </a:solidFill>
                <a:latin typeface="Arial"/>
                <a:ea typeface="Arial"/>
                <a:cs typeface="Arial"/>
                <a:sym typeface="Arial"/>
              </a:rPr>
              <a:t>H. Further resources.</a:t>
            </a:r>
          </a:p>
        </p:txBody>
      </p:sp>
      <p:pic>
        <p:nvPicPr>
          <p:cNvPr id="146" name="Shape 146" descr="Four sources of aerosols: dust and sand from sand storms, organic aerosols formed from tree emissions, forest fires, and volcanic eruptions. " title="Different Aerosols Sources"/>
          <p:cNvPicPr preferRelativeResize="0"/>
          <p:nvPr/>
        </p:nvPicPr>
        <p:blipFill rotWithShape="1">
          <a:blip r:embed="rId3">
            <a:alphaModFix/>
          </a:blip>
          <a:srcRect/>
          <a:stretch/>
        </p:blipFill>
        <p:spPr>
          <a:xfrm>
            <a:off x="4060897" y="4114800"/>
            <a:ext cx="4848225" cy="2486025"/>
          </a:xfrm>
          <a:prstGeom prst="rect">
            <a:avLst/>
          </a:prstGeom>
          <a:noFill/>
          <a:ln>
            <a:noFill/>
          </a:ln>
        </p:spPr>
      </p:pic>
      <p:pic>
        <p:nvPicPr>
          <p:cNvPr id="147" name="Shape 147" descr="Image shows three hands holding, from left to right: sea salt, dust, and soot." title="Hands Holding Aerosols"/>
          <p:cNvPicPr preferRelativeResize="0"/>
          <p:nvPr/>
        </p:nvPicPr>
        <p:blipFill rotWithShape="1">
          <a:blip r:embed="rId4">
            <a:alphaModFix/>
          </a:blip>
          <a:srcRect/>
          <a:stretch/>
        </p:blipFill>
        <p:spPr>
          <a:xfrm>
            <a:off x="1375641" y="2615142"/>
            <a:ext cx="7581900" cy="1474258"/>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6033</Words>
  <Application>Microsoft Office PowerPoint</Application>
  <PresentationFormat>On-screen Show (4:3)</PresentationFormat>
  <Paragraphs>968</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Default Design</vt:lpstr>
      <vt:lpstr>Protocol Training   Aerosols</vt:lpstr>
      <vt:lpstr>Overview and Learning Objectives</vt:lpstr>
      <vt:lpstr>With every breath, you inhale millions of solid and liquid particles called aerosols.</vt:lpstr>
      <vt:lpstr>What are Aerosols?</vt:lpstr>
      <vt:lpstr>Meet Aero-SOL</vt:lpstr>
      <vt:lpstr>There Are Many Ways to Measure Aerosols And Many Names for Aerosol Data</vt:lpstr>
      <vt:lpstr>Aerosols: Particles in the Sky</vt:lpstr>
      <vt:lpstr>A Closer Look at Particles</vt:lpstr>
      <vt:lpstr>Aerosols Come In Different Sizes</vt:lpstr>
      <vt:lpstr>Aerosols From Different Sources Have Different Sizes</vt:lpstr>
      <vt:lpstr>Aerosols Impact Air Quality Across the Globe</vt:lpstr>
      <vt:lpstr>Aerosols Can Affect Climate Directly</vt:lpstr>
      <vt:lpstr>Aerosols Influence Earth’s Climate Through Clouds</vt:lpstr>
      <vt:lpstr>Aerosols Influence Many Things On Earth, But We Still Have Lots of Questions</vt:lpstr>
      <vt:lpstr>GLOBE Measurements Help Scientists:</vt:lpstr>
      <vt:lpstr>Scientists Quantify Aerosols Using Measurements of Aerosol Optical Thickness</vt:lpstr>
      <vt:lpstr>What is Aerosol Optical Thickness?</vt:lpstr>
      <vt:lpstr>We Measure AOT from the Ground</vt:lpstr>
      <vt:lpstr>Before You Begin the Aerosols Protocol</vt:lpstr>
      <vt:lpstr>How to Collect: Overview</vt:lpstr>
      <vt:lpstr>What You Will Need</vt:lpstr>
      <vt:lpstr>Be Sure to Record Everything About Your Study Site to Make Your Data Count!</vt:lpstr>
      <vt:lpstr>Complete the Entire Protocol for the  Most Investigation Opportunities</vt:lpstr>
      <vt:lpstr>Instrument Options</vt:lpstr>
      <vt:lpstr>Using a GLOBE Sun Photometer (1)</vt:lpstr>
      <vt:lpstr>Using a GLOBE Sun Photometer (2)</vt:lpstr>
      <vt:lpstr>Using a GLOBE Sun Photometer (3)  Aligning with the Sun</vt:lpstr>
      <vt:lpstr>Using a Calitoo (1)</vt:lpstr>
      <vt:lpstr>Using a Calitoo (2)</vt:lpstr>
      <vt:lpstr>Using a Calitoo (3)   Aligning with the Sun</vt:lpstr>
      <vt:lpstr>Common AOT Measurement Mistakes</vt:lpstr>
      <vt:lpstr>Sky Color and Visibility Observations Give Your Data Context</vt:lpstr>
      <vt:lpstr>As AOT Increases, the Amount of Light Reaching Earth’s Surface Directly Decreases Rapidly, Going to Near Zero in Severe Pollution Events</vt:lpstr>
      <vt:lpstr>Sky Color and Visibility Observations Give Your Data Context </vt:lpstr>
      <vt:lpstr>How to Observe: Sky Conditions</vt:lpstr>
      <vt:lpstr>Upload Data to the Website</vt:lpstr>
      <vt:lpstr>Visualize and Retrieve Data</vt:lpstr>
      <vt:lpstr>Measurement Tips</vt:lpstr>
      <vt:lpstr>Graphing Your Measurements</vt:lpstr>
      <vt:lpstr>By Graphing Your Measurements  You Might Observe Major Aerosol Plumes</vt:lpstr>
      <vt:lpstr>By Graphing Your Measurements  You Might Observe Major Aerosol Plumes (1)</vt:lpstr>
      <vt:lpstr>By Graphing Your Measurements  You Might Observe Major Aerosol Plumes (2)</vt:lpstr>
      <vt:lpstr>Aerosols: Local Phenomena, Global Impact</vt:lpstr>
      <vt:lpstr>Quiz Questions</vt:lpstr>
      <vt:lpstr>GLOBE Learning Activities &amp; Resources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Protocol Training   Aerosols</dc:title>
  <dc:creator>Rosalba</dc:creator>
  <cp:lastModifiedBy>cornlew</cp:lastModifiedBy>
  <cp:revision>17</cp:revision>
  <dcterms:modified xsi:type="dcterms:W3CDTF">2019-03-05T02:10:11Z</dcterms:modified>
</cp:coreProperties>
</file>