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32"/>
  </p:notesMasterIdLst>
  <p:sldIdLst>
    <p:sldId id="256" r:id="rId2"/>
    <p:sldId id="258" r:id="rId3"/>
    <p:sldId id="264" r:id="rId4"/>
    <p:sldId id="265" r:id="rId5"/>
    <p:sldId id="259" r:id="rId6"/>
    <p:sldId id="266" r:id="rId7"/>
    <p:sldId id="260" r:id="rId8"/>
    <p:sldId id="267" r:id="rId9"/>
    <p:sldId id="268" r:id="rId10"/>
    <p:sldId id="269" r:id="rId11"/>
    <p:sldId id="270" r:id="rId12"/>
    <p:sldId id="271" r:id="rId13"/>
    <p:sldId id="273" r:id="rId14"/>
    <p:sldId id="274" r:id="rId15"/>
    <p:sldId id="275" r:id="rId16"/>
    <p:sldId id="276" r:id="rId17"/>
    <p:sldId id="261" r:id="rId18"/>
    <p:sldId id="277" r:id="rId19"/>
    <p:sldId id="278" r:id="rId20"/>
    <p:sldId id="279" r:id="rId21"/>
    <p:sldId id="280" r:id="rId22"/>
    <p:sldId id="281" r:id="rId23"/>
    <p:sldId id="262" r:id="rId24"/>
    <p:sldId id="282" r:id="rId25"/>
    <p:sldId id="283" r:id="rId26"/>
    <p:sldId id="263" r:id="rId27"/>
    <p:sldId id="284" r:id="rId28"/>
    <p:sldId id="285" r:id="rId29"/>
    <p:sldId id="286" r:id="rId30"/>
    <p:sldId id="28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93"/>
    <p:restoredTop sz="86387" autoAdjust="0"/>
  </p:normalViewPr>
  <p:slideViewPr>
    <p:cSldViewPr snapToGrid="0" snapToObjects="1">
      <p:cViewPr varScale="1">
        <p:scale>
          <a:sx n="118" d="100"/>
          <a:sy n="118" d="100"/>
        </p:scale>
        <p:origin x="1712"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3E07C-23BE-4148-9D3A-338C36715FEB}" type="datetimeFigureOut">
              <a:rPr lang="en-US" smtClean="0"/>
              <a:t>5/5/20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6BE57-23F7-E549-BDBE-C1DA44246F2E}" type="slidenum">
              <a:rPr lang="en-US" smtClean="0"/>
              <a:t>‹#›</a:t>
            </a:fld>
            <a:endParaRPr lang="en-US" dirty="0"/>
          </a:p>
        </p:txBody>
      </p:sp>
    </p:spTree>
    <p:extLst>
      <p:ext uri="{BB962C8B-B14F-4D97-AF65-F5344CB8AC3E}">
        <p14:creationId xmlns:p14="http://schemas.microsoft.com/office/powerpoint/2010/main" val="100643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56BE57-23F7-E549-BDBE-C1DA44246F2E}" type="slidenum">
              <a:rPr lang="en-US" smtClean="0"/>
              <a:t>0</a:t>
            </a:fld>
            <a:endParaRPr lang="en-US" dirty="0"/>
          </a:p>
        </p:txBody>
      </p:sp>
    </p:spTree>
    <p:extLst>
      <p:ext uri="{BB962C8B-B14F-4D97-AF65-F5344CB8AC3E}">
        <p14:creationId xmlns:p14="http://schemas.microsoft.com/office/powerpoint/2010/main" val="699172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6BE57-23F7-E549-BDBE-C1DA44246F2E}" type="slidenum">
              <a:rPr lang="en-US" smtClean="0"/>
              <a:t>16</a:t>
            </a:fld>
            <a:endParaRPr lang="en-US" dirty="0"/>
          </a:p>
        </p:txBody>
      </p:sp>
    </p:spTree>
    <p:extLst>
      <p:ext uri="{BB962C8B-B14F-4D97-AF65-F5344CB8AC3E}">
        <p14:creationId xmlns:p14="http://schemas.microsoft.com/office/powerpoint/2010/main" val="3843567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6BE57-23F7-E549-BDBE-C1DA44246F2E}" type="slidenum">
              <a:rPr lang="en-US" smtClean="0"/>
              <a:t>24</a:t>
            </a:fld>
            <a:endParaRPr lang="en-US" dirty="0"/>
          </a:p>
        </p:txBody>
      </p:sp>
    </p:spTree>
    <p:extLst>
      <p:ext uri="{BB962C8B-B14F-4D97-AF65-F5344CB8AC3E}">
        <p14:creationId xmlns:p14="http://schemas.microsoft.com/office/powerpoint/2010/main" val="404942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6BE57-23F7-E549-BDBE-C1DA44246F2E}" type="slidenum">
              <a:rPr lang="en-US" smtClean="0"/>
              <a:t>3</a:t>
            </a:fld>
            <a:endParaRPr lang="en-US" dirty="0"/>
          </a:p>
        </p:txBody>
      </p:sp>
    </p:spTree>
    <p:extLst>
      <p:ext uri="{BB962C8B-B14F-4D97-AF65-F5344CB8AC3E}">
        <p14:creationId xmlns:p14="http://schemas.microsoft.com/office/powerpoint/2010/main" val="282500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6BE57-23F7-E549-BDBE-C1DA44246F2E}" type="slidenum">
              <a:rPr lang="en-US" smtClean="0"/>
              <a:t>5</a:t>
            </a:fld>
            <a:endParaRPr lang="en-US" dirty="0"/>
          </a:p>
        </p:txBody>
      </p:sp>
    </p:spTree>
    <p:extLst>
      <p:ext uri="{BB962C8B-B14F-4D97-AF65-F5344CB8AC3E}">
        <p14:creationId xmlns:p14="http://schemas.microsoft.com/office/powerpoint/2010/main" val="1621388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6BE57-23F7-E549-BDBE-C1DA44246F2E}" type="slidenum">
              <a:rPr lang="en-US" smtClean="0"/>
              <a:t>7</a:t>
            </a:fld>
            <a:endParaRPr lang="en-US" dirty="0"/>
          </a:p>
        </p:txBody>
      </p:sp>
    </p:spTree>
    <p:extLst>
      <p:ext uri="{BB962C8B-B14F-4D97-AF65-F5344CB8AC3E}">
        <p14:creationId xmlns:p14="http://schemas.microsoft.com/office/powerpoint/2010/main" val="270624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6BE57-23F7-E549-BDBE-C1DA44246F2E}" type="slidenum">
              <a:rPr lang="en-US" smtClean="0"/>
              <a:t>10</a:t>
            </a:fld>
            <a:endParaRPr lang="en-US" dirty="0"/>
          </a:p>
        </p:txBody>
      </p:sp>
    </p:spTree>
    <p:extLst>
      <p:ext uri="{BB962C8B-B14F-4D97-AF65-F5344CB8AC3E}">
        <p14:creationId xmlns:p14="http://schemas.microsoft.com/office/powerpoint/2010/main" val="409152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6BE57-23F7-E549-BDBE-C1DA44246F2E}" type="slidenum">
              <a:rPr lang="en-US" smtClean="0"/>
              <a:t>12</a:t>
            </a:fld>
            <a:endParaRPr lang="en-US" dirty="0"/>
          </a:p>
        </p:txBody>
      </p:sp>
    </p:spTree>
    <p:extLst>
      <p:ext uri="{BB962C8B-B14F-4D97-AF65-F5344CB8AC3E}">
        <p14:creationId xmlns:p14="http://schemas.microsoft.com/office/powerpoint/2010/main" val="285788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6BE57-23F7-E549-BDBE-C1DA44246F2E}" type="slidenum">
              <a:rPr lang="en-US" smtClean="0"/>
              <a:t>13</a:t>
            </a:fld>
            <a:endParaRPr lang="en-US" dirty="0"/>
          </a:p>
        </p:txBody>
      </p:sp>
    </p:spTree>
    <p:extLst>
      <p:ext uri="{BB962C8B-B14F-4D97-AF65-F5344CB8AC3E}">
        <p14:creationId xmlns:p14="http://schemas.microsoft.com/office/powerpoint/2010/main" val="3139087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6BE57-23F7-E549-BDBE-C1DA44246F2E}" type="slidenum">
              <a:rPr lang="en-US" smtClean="0"/>
              <a:t>14</a:t>
            </a:fld>
            <a:endParaRPr lang="en-US" dirty="0"/>
          </a:p>
        </p:txBody>
      </p:sp>
    </p:spTree>
    <p:extLst>
      <p:ext uri="{BB962C8B-B14F-4D97-AF65-F5344CB8AC3E}">
        <p14:creationId xmlns:p14="http://schemas.microsoft.com/office/powerpoint/2010/main" val="257468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56BE57-23F7-E549-BDBE-C1DA44246F2E}" type="slidenum">
              <a:rPr lang="en-US" smtClean="0"/>
              <a:t>15</a:t>
            </a:fld>
            <a:endParaRPr lang="en-US" dirty="0"/>
          </a:p>
        </p:txBody>
      </p:sp>
    </p:spTree>
    <p:extLst>
      <p:ext uri="{BB962C8B-B14F-4D97-AF65-F5344CB8AC3E}">
        <p14:creationId xmlns:p14="http://schemas.microsoft.com/office/powerpoint/2010/main" val="2103732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9F667B-C83C-A24B-805E-222015E1CC0B}" type="datetime1">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405FB8-E15B-714D-9CB4-96BF71461C02}" type="slidenum">
              <a:rPr lang="en-US" smtClean="0"/>
              <a:t>‹#›</a:t>
            </a:fld>
            <a:endParaRPr lang="en-US" dirty="0"/>
          </a:p>
        </p:txBody>
      </p:sp>
    </p:spTree>
    <p:extLst>
      <p:ext uri="{BB962C8B-B14F-4D97-AF65-F5344CB8AC3E}">
        <p14:creationId xmlns:p14="http://schemas.microsoft.com/office/powerpoint/2010/main" val="12748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F1ACD2-541C-E64C-8614-998682B238B8}" type="datetime1">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405FB8-E15B-714D-9CB4-96BF71461C02}" type="slidenum">
              <a:rPr lang="en-US" smtClean="0"/>
              <a:t>‹#›</a:t>
            </a:fld>
            <a:endParaRPr lang="en-US" dirty="0"/>
          </a:p>
        </p:txBody>
      </p:sp>
    </p:spTree>
    <p:extLst>
      <p:ext uri="{BB962C8B-B14F-4D97-AF65-F5344CB8AC3E}">
        <p14:creationId xmlns:p14="http://schemas.microsoft.com/office/powerpoint/2010/main" val="9468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8BC790-5F8D-F542-8512-469B6C467A06}" type="datetime1">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405FB8-E15B-714D-9CB4-96BF71461C02}" type="slidenum">
              <a:rPr lang="en-US" smtClean="0"/>
              <a:t>‹#›</a:t>
            </a:fld>
            <a:endParaRPr lang="en-US" dirty="0"/>
          </a:p>
        </p:txBody>
      </p:sp>
    </p:spTree>
    <p:extLst>
      <p:ext uri="{BB962C8B-B14F-4D97-AF65-F5344CB8AC3E}">
        <p14:creationId xmlns:p14="http://schemas.microsoft.com/office/powerpoint/2010/main" val="153348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77BA22-4190-C244-8E92-7642706D66F8}" type="datetime1">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405FB8-E15B-714D-9CB4-96BF71461C02}" type="slidenum">
              <a:rPr lang="en-US" smtClean="0"/>
              <a:t>‹#›</a:t>
            </a:fld>
            <a:endParaRPr lang="en-US" dirty="0"/>
          </a:p>
        </p:txBody>
      </p:sp>
    </p:spTree>
    <p:extLst>
      <p:ext uri="{BB962C8B-B14F-4D97-AF65-F5344CB8AC3E}">
        <p14:creationId xmlns:p14="http://schemas.microsoft.com/office/powerpoint/2010/main" val="1670536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B564BE-3619-A246-AD31-92884284B31A}" type="datetime1">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405FB8-E15B-714D-9CB4-96BF71461C02}" type="slidenum">
              <a:rPr lang="en-US" smtClean="0"/>
              <a:t>‹#›</a:t>
            </a:fld>
            <a:endParaRPr lang="en-US" dirty="0"/>
          </a:p>
        </p:txBody>
      </p:sp>
    </p:spTree>
    <p:extLst>
      <p:ext uri="{BB962C8B-B14F-4D97-AF65-F5344CB8AC3E}">
        <p14:creationId xmlns:p14="http://schemas.microsoft.com/office/powerpoint/2010/main" val="509452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6FC897-1BBF-1644-A757-58629DDC077F}" type="datetime1">
              <a:rPr lang="en-US" smtClean="0"/>
              <a:t>5/5/20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405FB8-E15B-714D-9CB4-96BF71461C02}" type="slidenum">
              <a:rPr lang="en-US" smtClean="0"/>
              <a:t>‹#›</a:t>
            </a:fld>
            <a:endParaRPr lang="en-US" dirty="0"/>
          </a:p>
        </p:txBody>
      </p:sp>
    </p:spTree>
    <p:extLst>
      <p:ext uri="{BB962C8B-B14F-4D97-AF65-F5344CB8AC3E}">
        <p14:creationId xmlns:p14="http://schemas.microsoft.com/office/powerpoint/2010/main" val="34518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DD1317-FD7C-374D-809E-87A65450BFCB}" type="datetime1">
              <a:rPr lang="en-US" smtClean="0"/>
              <a:t>5/5/20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405FB8-E15B-714D-9CB4-96BF71461C02}" type="slidenum">
              <a:rPr lang="en-US" smtClean="0"/>
              <a:t>‹#›</a:t>
            </a:fld>
            <a:endParaRPr lang="en-US" dirty="0"/>
          </a:p>
        </p:txBody>
      </p:sp>
    </p:spTree>
    <p:extLst>
      <p:ext uri="{BB962C8B-B14F-4D97-AF65-F5344CB8AC3E}">
        <p14:creationId xmlns:p14="http://schemas.microsoft.com/office/powerpoint/2010/main" val="1190208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D17DD8-AFEC-6C46-91A3-9994C4712404}" type="datetime1">
              <a:rPr lang="en-US" smtClean="0"/>
              <a:t>5/5/20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405FB8-E15B-714D-9CB4-96BF71461C02}" type="slidenum">
              <a:rPr lang="en-US" smtClean="0"/>
              <a:t>‹#›</a:t>
            </a:fld>
            <a:endParaRPr lang="en-US" dirty="0"/>
          </a:p>
        </p:txBody>
      </p:sp>
    </p:spTree>
    <p:extLst>
      <p:ext uri="{BB962C8B-B14F-4D97-AF65-F5344CB8AC3E}">
        <p14:creationId xmlns:p14="http://schemas.microsoft.com/office/powerpoint/2010/main" val="23549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36E22-2DD9-8142-B079-12B662345F13}" type="datetime1">
              <a:rPr lang="en-US" smtClean="0"/>
              <a:t>5/5/20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405FB8-E15B-714D-9CB4-96BF71461C02}" type="slidenum">
              <a:rPr lang="en-US" smtClean="0"/>
              <a:t>‹#›</a:t>
            </a:fld>
            <a:endParaRPr lang="en-US" dirty="0"/>
          </a:p>
        </p:txBody>
      </p:sp>
    </p:spTree>
    <p:extLst>
      <p:ext uri="{BB962C8B-B14F-4D97-AF65-F5344CB8AC3E}">
        <p14:creationId xmlns:p14="http://schemas.microsoft.com/office/powerpoint/2010/main" val="665690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D34911-09EB-4747-B73E-72156335EE2B}" type="datetime1">
              <a:rPr lang="en-US" smtClean="0"/>
              <a:t>5/5/20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405FB8-E15B-714D-9CB4-96BF71461C02}" type="slidenum">
              <a:rPr lang="en-US" smtClean="0"/>
              <a:t>‹#›</a:t>
            </a:fld>
            <a:endParaRPr lang="en-US" dirty="0"/>
          </a:p>
        </p:txBody>
      </p:sp>
    </p:spTree>
    <p:extLst>
      <p:ext uri="{BB962C8B-B14F-4D97-AF65-F5344CB8AC3E}">
        <p14:creationId xmlns:p14="http://schemas.microsoft.com/office/powerpoint/2010/main" val="202378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463ED3-F82B-DB44-BEA0-A8319D628811}" type="datetime1">
              <a:rPr lang="en-US" smtClean="0"/>
              <a:t>5/5/20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405FB8-E15B-714D-9CB4-96BF71461C02}" type="slidenum">
              <a:rPr lang="en-US" smtClean="0"/>
              <a:t>‹#›</a:t>
            </a:fld>
            <a:endParaRPr lang="en-US" dirty="0"/>
          </a:p>
        </p:txBody>
      </p:sp>
    </p:spTree>
    <p:extLst>
      <p:ext uri="{BB962C8B-B14F-4D97-AF65-F5344CB8AC3E}">
        <p14:creationId xmlns:p14="http://schemas.microsoft.com/office/powerpoint/2010/main" val="1856728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D64BBE-602F-A84C-A656-6A086D486D00}" type="datetime1">
              <a:rPr lang="en-US" smtClean="0"/>
              <a:t>5/5/20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05FB8-E15B-714D-9CB4-96BF71461C02}" type="slidenum">
              <a:rPr lang="en-US" smtClean="0"/>
              <a:t>‹#›</a:t>
            </a:fld>
            <a:endParaRPr lang="en-US" dirty="0"/>
          </a:p>
        </p:txBody>
      </p:sp>
    </p:spTree>
    <p:extLst>
      <p:ext uri="{BB962C8B-B14F-4D97-AF65-F5344CB8AC3E}">
        <p14:creationId xmlns:p14="http://schemas.microsoft.com/office/powerpoint/2010/main" val="510710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hyperlink" Target="http://berkeleyearth.org/wp-content/uploads/2015/02/baseline-seasonaltemperature-range.p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hyperlink" Target="http://1.bp.blogspot.com/-dTjf0uzbhhU/VCzaSD54wvI/AAAAAAAAAFA/Ag20n_O8n4c/s1600/IMG_1035.jpg" TargetMode="External"/><Relationship Id="rId4" Type="http://schemas.openxmlformats.org/officeDocument/2006/relationships/hyperlink" Target="http://www.globe.gov/documents/348614/ff1147e1-6ae3-4eb1-b38c-20021910c0a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fishersci.com.sg/upload/content_photo_1061_1208.jpg" TargetMode="External"/><Relationship Id="rId5" Type="http://schemas.openxmlformats.org/officeDocument/2006/relationships/hyperlink" Target="http://www.globe.gov/documents/348614/00bfb4e8-384c-4d63-a781-ae1624bc97c4" TargetMode="Externa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hyperlink" Target="http://www.globe.gov/documents/348614/81a42f5e-8f77-4d23-8fb0-9006b0b2706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globe.gov/documents/348614/81a42f5e-8f77-4d23-8fb0-9006b0b27063" TargetMode="External"/><Relationship Id="rId5" Type="http://schemas.openxmlformats.org/officeDocument/2006/relationships/hyperlink" Target="http://www.esrl.noaa.gov/gmd/grad/solcalc/" TargetMode="Externa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hyperlink" Target="http://1.bp.blogspot.com/-dTjf0uzbhhU/VCzaSD54wvI/AAAAAAAAAFA/Ag20n_O8n4c/s1600/IMG_1035.jpg" TargetMode="Externa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g"/><Relationship Id="rId7" Type="http://schemas.openxmlformats.org/officeDocument/2006/relationships/hyperlink" Target="https://www.globe.gov/globe-data/data-entry/email-data-entr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data.globe.gov/" TargetMode="External"/><Relationship Id="rId5" Type="http://schemas.openxmlformats.org/officeDocument/2006/relationships/hyperlink" Target="https://www.globe.gov/globe-data/data-entry/data-entry-app" TargetMode="External"/><Relationship Id="rId4" Type="http://schemas.openxmlformats.org/officeDocument/2006/relationships/image" Target="../media/image18.jp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hyperlink" Target="http://www.globe.gov/get-trained/using-the-globe-website/retrieve-and-visualize-your-dat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hyperlink" Target="http://www.globe.gov/"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globe.gov/do-globe/globe-teachers-guide/instruments" TargetMode="External"/><Relationship Id="rId5" Type="http://schemas.openxmlformats.org/officeDocument/2006/relationships/hyperlink" Target="http://mynasadata.larc.nasa.gov/weather-and-climate/" TargetMode="External"/><Relationship Id="rId4" Type="http://schemas.openxmlformats.org/officeDocument/2006/relationships/hyperlink" Target="http://www.globe.gov/documents/348614/65d837c0-2487-47dc-a789-06f57de1c45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www.globe.gov/do-globe/globe-teachers-guide/atmosphere" TargetMode="External"/><Relationship Id="rId5" Type="http://schemas.openxmlformats.org/officeDocument/2006/relationships/image" Target="../media/image5.tiff"/><Relationship Id="rId4" Type="http://schemas.openxmlformats.org/officeDocument/2006/relationships/hyperlink" Target="https://www.grc.nasa.gov/WWW/K-12/airplane/atmosphere.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7.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mailto:help@globe.gov" TargetMode="External"/><Relationship Id="rId4" Type="http://schemas.openxmlformats.org/officeDocument/2006/relationships/hyperlink" Target="https://docs.google.com/forms/d/1nF4DOebsUPFN2I3Sl73HZkrN_BzFnjAgCBdAQAt_E0I/viewform?c=0&amp;w=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globe.gov/documents/348614/93d4bb3c-79e3-4255-9fc8-537fc4f870dc"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jpg"/><Relationship Id="rId7" Type="http://schemas.openxmlformats.org/officeDocument/2006/relationships/hyperlink" Target="http://www.sciencemuseum.org.uk/ClimateChanging/ClimateScienceInfoZone/Exploringwhatmighthappen/2point1/~/media/ClimateChanging/FindOutMore/Images/twoonetwoone_NOAAWeatherSatellite.ash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hyperlink" Target="http://www.sciencemuseum.org.uk/ClimateChanging/ClimateScienceInfoZone/Exploringwhatmighthappen/2point1/~/media/ClimateChanging/FindOutMore/Images/twoonetwotwo.ashx"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www.labsource.com/ProdImg/26/26301.jpg" TargetMode="External"/><Relationship Id="rId3" Type="http://schemas.openxmlformats.org/officeDocument/2006/relationships/image" Target="../media/image3.jpg"/><Relationship Id="rId7" Type="http://schemas.openxmlformats.org/officeDocument/2006/relationships/hyperlink" Target="http://www.globe.gov/documents/348614/b24c8410-2ed7-4fd2-9cf7-2e68168f40f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globe.gov/search-results?p_p_auth=U5COsYBF&amp;p_p_id=15&amp;p_p_lifecycle=0&amp;p_p_state=maximized&amp;p_p_mode=view&amp;_15_struts_action=/journal/view_article&amp;_15_groupId=10157&amp;_15_articleId=2514809&amp;_15_version=1.4" TargetMode="External"/><Relationship Id="rId5" Type="http://schemas.openxmlformats.org/officeDocument/2006/relationships/hyperlink" Target="http://www.globe.gov/do-globe/globe-teachers-guide/atmosphere" TargetMode="External"/><Relationship Id="rId4" Type="http://schemas.openxmlformats.org/officeDocument/2006/relationships/image" Target="../media/image10.jpg"/><Relationship Id="rId9"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GLOBE Program-Atmosphere-AirT 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805132"/>
          </a:xfrm>
          <a:prstGeom prst="rect">
            <a:avLst/>
          </a:prstGeom>
        </p:spPr>
      </p:pic>
      <p:sp>
        <p:nvSpPr>
          <p:cNvPr id="2" name="Title 1"/>
          <p:cNvSpPr>
            <a:spLocks noGrp="1"/>
          </p:cNvSpPr>
          <p:nvPr>
            <p:ph type="ctrTitle"/>
          </p:nvPr>
        </p:nvSpPr>
        <p:spPr>
          <a:xfrm>
            <a:off x="662213" y="630960"/>
            <a:ext cx="7819571" cy="1635351"/>
          </a:xfrm>
        </p:spPr>
        <p:txBody>
          <a:bodyPr>
            <a:normAutofit/>
          </a:bodyPr>
          <a:lstStyle/>
          <a:p>
            <a:r>
              <a:rPr lang="en-US" sz="4400" b="1" dirty="0"/>
              <a:t>Protocol Training Slides</a:t>
            </a:r>
            <a:br>
              <a:rPr lang="en-US" sz="4400" b="1" dirty="0"/>
            </a:br>
            <a:r>
              <a:rPr lang="en-US" sz="4400" b="1" dirty="0"/>
              <a:t>Air Temperature</a:t>
            </a:r>
          </a:p>
        </p:txBody>
      </p:sp>
      <p:pic>
        <p:nvPicPr>
          <p:cNvPr id="6" name="Picture 5" descr="Shows seasonal differences in degrees C. Map shows how there is less seasonal temperature difference at the equator and more at the poles" title="Map of Earth Seasonal Temperature Range">
            <a:hlinkClick r:id="rId4"/>
          </p:cNvPr>
          <p:cNvPicPr>
            <a:picLocks noChangeAspect="1"/>
          </p:cNvPicPr>
          <p:nvPr/>
        </p:nvPicPr>
        <p:blipFill>
          <a:blip r:embed="rId5"/>
          <a:stretch>
            <a:fillRect/>
          </a:stretch>
        </p:blipFill>
        <p:spPr>
          <a:xfrm>
            <a:off x="662213" y="2440483"/>
            <a:ext cx="7819571" cy="3962001"/>
          </a:xfrm>
          <a:prstGeom prst="rect">
            <a:avLst/>
          </a:prstGeom>
        </p:spPr>
      </p:pic>
    </p:spTree>
    <p:extLst>
      <p:ext uri="{BB962C8B-B14F-4D97-AF65-F5344CB8AC3E}">
        <p14:creationId xmlns:p14="http://schemas.microsoft.com/office/powerpoint/2010/main" val="907078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3405FB8-E15B-714D-9CB4-96BF71461C02}" type="slidenum">
              <a:rPr lang="en-US" smtClean="0"/>
              <a:t>9</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5"/>
            <a:ext cx="9144000" cy="914400"/>
          </a:xfrm>
          <a:prstGeom prst="rect">
            <a:avLst/>
          </a:prstGeom>
        </p:spPr>
      </p:pic>
      <p:pic>
        <p:nvPicPr>
          <p:cNvPr id="14" name="Picture 13"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4" y="899885"/>
            <a:ext cx="1176372" cy="6091929"/>
          </a:xfrm>
          <a:prstGeom prst="rect">
            <a:avLst/>
          </a:prstGeom>
        </p:spPr>
      </p:pic>
      <p:sp>
        <p:nvSpPr>
          <p:cNvPr id="2" name="Title 1"/>
          <p:cNvSpPr>
            <a:spLocks noGrp="1"/>
          </p:cNvSpPr>
          <p:nvPr>
            <p:ph type="title"/>
          </p:nvPr>
        </p:nvSpPr>
        <p:spPr>
          <a:xfrm>
            <a:off x="1147728" y="638629"/>
            <a:ext cx="7886700" cy="1325563"/>
          </a:xfrm>
        </p:spPr>
        <p:txBody>
          <a:bodyPr>
            <a:normAutofit/>
          </a:bodyPr>
          <a:lstStyle/>
          <a:p>
            <a:r>
              <a:rPr lang="en-US" sz="2800" dirty="0">
                <a:latin typeface="Arial" charset="0"/>
                <a:ea typeface="Arial" charset="0"/>
                <a:cs typeface="Arial" charset="0"/>
              </a:rPr>
              <a:t>Calibrating your Instrument</a:t>
            </a:r>
            <a:endParaRPr lang="en-US" sz="2800" dirty="0"/>
          </a:p>
        </p:txBody>
      </p:sp>
      <p:sp>
        <p:nvSpPr>
          <p:cNvPr id="3" name="Content Placeholder 2"/>
          <p:cNvSpPr>
            <a:spLocks noGrp="1"/>
          </p:cNvSpPr>
          <p:nvPr>
            <p:ph idx="1"/>
          </p:nvPr>
        </p:nvSpPr>
        <p:spPr>
          <a:xfrm>
            <a:off x="1515067" y="1553029"/>
            <a:ext cx="4581979" cy="5304971"/>
          </a:xfrm>
        </p:spPr>
        <p:txBody>
          <a:bodyPr>
            <a:normAutofit fontScale="55000" lnSpcReduction="20000"/>
          </a:bodyPr>
          <a:lstStyle/>
          <a:p>
            <a:pPr marL="0" indent="0">
              <a:lnSpc>
                <a:spcPct val="120000"/>
              </a:lnSpc>
              <a:spcBef>
                <a:spcPts val="0"/>
              </a:spcBef>
              <a:buNone/>
            </a:pPr>
            <a:r>
              <a:rPr lang="en-US" b="1" i="1" dirty="0">
                <a:latin typeface="Arial" charset="0"/>
                <a:ea typeface="Arial" charset="0"/>
                <a:cs typeface="Arial" charset="0"/>
                <a:hlinkClick r:id="rId4"/>
              </a:rPr>
              <a:t>Calibration Thermometer</a:t>
            </a:r>
            <a:endParaRPr lang="en-US" b="1" dirty="0">
              <a:latin typeface="Arial" charset="0"/>
              <a:ea typeface="Arial" charset="0"/>
              <a:cs typeface="Arial" charset="0"/>
            </a:endParaRPr>
          </a:p>
          <a:p>
            <a:pPr marL="274320" indent="-274320">
              <a:lnSpc>
                <a:spcPct val="120000"/>
              </a:lnSpc>
              <a:spcBef>
                <a:spcPts val="0"/>
              </a:spcBef>
              <a:buFont typeface="+mj-lt"/>
              <a:buAutoNum type="arabicParenR"/>
            </a:pPr>
            <a:r>
              <a:rPr lang="en-US" dirty="0">
                <a:latin typeface="Arial" charset="0"/>
                <a:ea typeface="Arial" charset="0"/>
                <a:cs typeface="Arial" charset="0"/>
              </a:rPr>
              <a:t>Prepare a mixture of fresh water and crushed ice with more ice than water in a container. </a:t>
            </a:r>
          </a:p>
          <a:p>
            <a:pPr marL="274320" indent="-274320">
              <a:lnSpc>
                <a:spcPct val="120000"/>
              </a:lnSpc>
              <a:spcBef>
                <a:spcPts val="0"/>
              </a:spcBef>
              <a:buFont typeface="+mj-lt"/>
              <a:buAutoNum type="arabicParenR"/>
            </a:pPr>
            <a:r>
              <a:rPr lang="en-US" dirty="0">
                <a:latin typeface="Arial" charset="0"/>
                <a:ea typeface="Arial" charset="0"/>
                <a:cs typeface="Arial" charset="0"/>
              </a:rPr>
              <a:t>Put the calibration thermometer into the ice-water bath. The bulb of the thermometer must be in the water. </a:t>
            </a:r>
          </a:p>
          <a:p>
            <a:pPr marL="274320" indent="-274320">
              <a:lnSpc>
                <a:spcPct val="120000"/>
              </a:lnSpc>
              <a:spcBef>
                <a:spcPts val="0"/>
              </a:spcBef>
              <a:buFont typeface="+mj-lt"/>
              <a:buAutoNum type="arabicParenR"/>
            </a:pPr>
            <a:r>
              <a:rPr lang="en-US" dirty="0">
                <a:latin typeface="Arial" charset="0"/>
                <a:ea typeface="Arial" charset="0"/>
                <a:cs typeface="Arial" charset="0"/>
              </a:rPr>
              <a:t>Allow the ice-water bath and thermometer to sit for 10 to 15 minutes. </a:t>
            </a:r>
          </a:p>
          <a:p>
            <a:pPr marL="274320" indent="-274320">
              <a:lnSpc>
                <a:spcPct val="120000"/>
              </a:lnSpc>
              <a:spcBef>
                <a:spcPts val="0"/>
              </a:spcBef>
              <a:buFont typeface="+mj-lt"/>
              <a:buAutoNum type="arabicParenR"/>
            </a:pPr>
            <a:r>
              <a:rPr lang="en-US" dirty="0">
                <a:latin typeface="Arial" charset="0"/>
                <a:ea typeface="Arial" charset="0"/>
                <a:cs typeface="Arial" charset="0"/>
              </a:rPr>
              <a:t>Gently move the thermometer around in the ice-water bath so that it will be thoroughly cooled. </a:t>
            </a:r>
          </a:p>
          <a:p>
            <a:pPr marL="274320" indent="-274320">
              <a:lnSpc>
                <a:spcPct val="120000"/>
              </a:lnSpc>
              <a:spcBef>
                <a:spcPts val="0"/>
              </a:spcBef>
              <a:buFont typeface="+mj-lt"/>
              <a:buAutoNum type="arabicParenR"/>
            </a:pPr>
            <a:r>
              <a:rPr lang="en-US" dirty="0">
                <a:latin typeface="Arial" charset="0"/>
                <a:ea typeface="Arial" charset="0"/>
                <a:cs typeface="Arial" charset="0"/>
              </a:rPr>
              <a:t>Read the thermometer. If it reads between -0.5 ̊ C and +0.5 ̊ C, the thermometer is fine. </a:t>
            </a:r>
          </a:p>
          <a:p>
            <a:pPr marL="274320" indent="-274320">
              <a:lnSpc>
                <a:spcPct val="120000"/>
              </a:lnSpc>
              <a:spcBef>
                <a:spcPts val="0"/>
              </a:spcBef>
              <a:buFont typeface="+mj-lt"/>
              <a:buAutoNum type="arabicParenR"/>
            </a:pPr>
            <a:r>
              <a:rPr lang="en-US" dirty="0">
                <a:latin typeface="Arial" charset="0"/>
                <a:ea typeface="Arial" charset="0"/>
                <a:cs typeface="Arial" charset="0"/>
              </a:rPr>
              <a:t>If the thermometer reads greater than +0.5 ̊ C, check to make sure that there is more ice than water in your ice-water bath. </a:t>
            </a:r>
          </a:p>
          <a:p>
            <a:pPr marL="274320" indent="-274320">
              <a:lnSpc>
                <a:spcPct val="120000"/>
              </a:lnSpc>
              <a:spcBef>
                <a:spcPts val="0"/>
              </a:spcBef>
              <a:buFont typeface="+mj-lt"/>
              <a:buAutoNum type="arabicParenR"/>
            </a:pPr>
            <a:r>
              <a:rPr lang="en-US" dirty="0">
                <a:latin typeface="Arial" charset="0"/>
                <a:ea typeface="Arial" charset="0"/>
                <a:cs typeface="Arial" charset="0"/>
              </a:rPr>
              <a:t>If the thermometer reads less than -0.5 ̊ C, check to make sure that there is no salt in your ice-water bath. </a:t>
            </a:r>
          </a:p>
          <a:p>
            <a:pPr marL="274320" indent="-274320">
              <a:lnSpc>
                <a:spcPct val="120000"/>
              </a:lnSpc>
              <a:spcBef>
                <a:spcPts val="0"/>
              </a:spcBef>
              <a:buFont typeface="+mj-lt"/>
              <a:buAutoNum type="arabicParenR"/>
            </a:pPr>
            <a:r>
              <a:rPr lang="en-US" dirty="0">
                <a:latin typeface="Arial" charset="0"/>
                <a:ea typeface="Arial" charset="0"/>
                <a:cs typeface="Arial" charset="0"/>
              </a:rPr>
              <a:t>If the thermometer still does not read between -0.5 ̊ C and +0.5 ̊ C, replace the thermometer. </a:t>
            </a:r>
          </a:p>
          <a:p>
            <a:endParaRPr lang="en-US" dirty="0"/>
          </a:p>
        </p:txBody>
      </p:sp>
      <p:pic>
        <p:nvPicPr>
          <p:cNvPr id="11" name="Picture 10" descr="image of thermometer in beaker , beaker contains ice">
            <a:hlinkClick r:id="rId5"/>
          </p:cNvPr>
          <p:cNvPicPr>
            <a:picLocks noChangeAspect="1"/>
          </p:cNvPicPr>
          <p:nvPr/>
        </p:nvPicPr>
        <p:blipFill rotWithShape="1">
          <a:blip r:embed="rId6"/>
          <a:srcRect l="23876" t="2971" r="31052" b="13366"/>
          <a:stretch/>
        </p:blipFill>
        <p:spPr>
          <a:xfrm>
            <a:off x="6464385" y="1609369"/>
            <a:ext cx="1721672" cy="4278862"/>
          </a:xfrm>
          <a:prstGeom prst="rect">
            <a:avLst/>
          </a:prstGeom>
        </p:spPr>
      </p:pic>
    </p:spTree>
    <p:extLst>
      <p:ext uri="{BB962C8B-B14F-4D97-AF65-F5344CB8AC3E}">
        <p14:creationId xmlns:p14="http://schemas.microsoft.com/office/powerpoint/2010/main" val="912300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3405FB8-E15B-714D-9CB4-96BF71461C02}" type="slidenum">
              <a:rPr lang="en-US" smtClean="0"/>
              <a:t>10</a:t>
            </a:fld>
            <a:endParaRPr lang="en-US" dirty="0"/>
          </a:p>
        </p:txBody>
      </p:sp>
      <p:pic>
        <p:nvPicPr>
          <p:cNvPr id="4" name="Content Placeholder 3" descr="Banner Air Temperatur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15"/>
            <a:ext cx="9144000" cy="914400"/>
          </a:xfrm>
          <a:prstGeom prst="rect">
            <a:avLst/>
          </a:prstGeom>
        </p:spPr>
      </p:pic>
      <p:pic>
        <p:nvPicPr>
          <p:cNvPr id="14" name="Picture 13"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4" y="899885"/>
            <a:ext cx="1176372" cy="6091929"/>
          </a:xfrm>
          <a:prstGeom prst="rect">
            <a:avLst/>
          </a:prstGeom>
        </p:spPr>
      </p:pic>
      <p:sp>
        <p:nvSpPr>
          <p:cNvPr id="2" name="Title 1"/>
          <p:cNvSpPr>
            <a:spLocks noGrp="1"/>
          </p:cNvSpPr>
          <p:nvPr>
            <p:ph type="title"/>
          </p:nvPr>
        </p:nvSpPr>
        <p:spPr>
          <a:xfrm>
            <a:off x="1147728" y="489388"/>
            <a:ext cx="7886700" cy="1325563"/>
          </a:xfrm>
        </p:spPr>
        <p:txBody>
          <a:bodyPr>
            <a:normAutofit/>
          </a:bodyPr>
          <a:lstStyle/>
          <a:p>
            <a:r>
              <a:rPr lang="en-US" sz="2800" dirty="0">
                <a:latin typeface="Arial" charset="0"/>
                <a:ea typeface="Arial" charset="0"/>
                <a:cs typeface="Arial" charset="0"/>
              </a:rPr>
              <a:t>Calibrating Your Max/Min Digital Thermometer</a:t>
            </a:r>
            <a:endParaRPr lang="en-US" sz="2800" dirty="0"/>
          </a:p>
        </p:txBody>
      </p:sp>
      <p:sp>
        <p:nvSpPr>
          <p:cNvPr id="3" name="Content Placeholder 2"/>
          <p:cNvSpPr>
            <a:spLocks noGrp="1"/>
          </p:cNvSpPr>
          <p:nvPr>
            <p:ph idx="1"/>
          </p:nvPr>
        </p:nvSpPr>
        <p:spPr>
          <a:xfrm>
            <a:off x="1361131" y="1416505"/>
            <a:ext cx="4581979" cy="5304971"/>
          </a:xfrm>
        </p:spPr>
        <p:txBody>
          <a:bodyPr>
            <a:normAutofit fontScale="47500" lnSpcReduction="20000"/>
          </a:bodyPr>
          <a:lstStyle/>
          <a:p>
            <a:pPr marL="390525" indent="-390525">
              <a:lnSpc>
                <a:spcPct val="120000"/>
              </a:lnSpc>
              <a:spcBef>
                <a:spcPts val="0"/>
              </a:spcBef>
              <a:buFont typeface="+mj-lt"/>
              <a:buAutoNum type="arabicParenR"/>
            </a:pPr>
            <a:r>
              <a:rPr lang="en-US" dirty="0">
                <a:latin typeface="Arial" charset="0"/>
                <a:ea typeface="Arial" charset="0"/>
                <a:cs typeface="Arial" charset="0"/>
              </a:rPr>
              <a:t>Open the door to the instrument shelter and hang the calibration thermometer, the digital thermometer, and the soil sensor in the instrument shelter (if using it) so that they have air flow all around them and do not contact the sides of the shelter. </a:t>
            </a:r>
          </a:p>
          <a:p>
            <a:pPr marL="390525" indent="-390525">
              <a:lnSpc>
                <a:spcPct val="120000"/>
              </a:lnSpc>
              <a:spcBef>
                <a:spcPts val="0"/>
              </a:spcBef>
              <a:buFont typeface="+mj-lt"/>
              <a:buAutoNum type="arabicParenR"/>
            </a:pPr>
            <a:r>
              <a:rPr lang="en-US" dirty="0">
                <a:latin typeface="Arial" charset="0"/>
                <a:ea typeface="Arial" charset="0"/>
                <a:cs typeface="Arial" charset="0"/>
              </a:rPr>
              <a:t>Close the door to the instrument shelter. </a:t>
            </a:r>
          </a:p>
          <a:p>
            <a:pPr marL="390525" indent="-390525">
              <a:lnSpc>
                <a:spcPct val="120000"/>
              </a:lnSpc>
              <a:spcBef>
                <a:spcPts val="0"/>
              </a:spcBef>
              <a:buFont typeface="+mj-lt"/>
              <a:buAutoNum type="arabicParenR"/>
            </a:pPr>
            <a:r>
              <a:rPr lang="en-US" dirty="0">
                <a:latin typeface="Arial" charset="0"/>
                <a:ea typeface="Arial" charset="0"/>
                <a:cs typeface="Arial" charset="0"/>
              </a:rPr>
              <a:t>Wait at least an hour. Open the door to the instrument shelter. Make sure that your digital thermometer is displaying the current temperature(s) (Neither ‘MAX’ or ‘MIN’ symbols should be displayed on the screen. If they are, press the MAX/MIN button until they disappear). </a:t>
            </a:r>
          </a:p>
          <a:p>
            <a:pPr marL="390525" indent="-390525">
              <a:lnSpc>
                <a:spcPct val="120000"/>
              </a:lnSpc>
              <a:spcBef>
                <a:spcPts val="0"/>
              </a:spcBef>
              <a:buFont typeface="+mj-lt"/>
              <a:buAutoNum type="arabicParenR"/>
            </a:pPr>
            <a:r>
              <a:rPr lang="en-US" dirty="0">
                <a:latin typeface="Arial" charset="0"/>
                <a:ea typeface="Arial" charset="0"/>
                <a:cs typeface="Arial" charset="0"/>
              </a:rPr>
              <a:t>Read the temperatures reported by the air sensor and the soil sensor (if using it) of the digital thermometer and record them on your </a:t>
            </a:r>
            <a:r>
              <a:rPr lang="en-US" i="1" dirty="0">
                <a:latin typeface="Arial" charset="0"/>
                <a:ea typeface="Arial" charset="0"/>
                <a:cs typeface="Arial" charset="0"/>
                <a:hlinkClick r:id="rId5"/>
              </a:rPr>
              <a:t>Max/Min Thermometer Calibration and Reset Data Sheet</a:t>
            </a:r>
            <a:r>
              <a:rPr lang="en-US" i="1" dirty="0">
                <a:latin typeface="Arial" charset="0"/>
                <a:ea typeface="Arial" charset="0"/>
                <a:cs typeface="Arial" charset="0"/>
              </a:rPr>
              <a:t>.</a:t>
            </a:r>
          </a:p>
          <a:p>
            <a:pPr marL="390525" indent="-390525">
              <a:lnSpc>
                <a:spcPct val="120000"/>
              </a:lnSpc>
              <a:spcBef>
                <a:spcPts val="0"/>
              </a:spcBef>
              <a:buFont typeface="+mj-lt"/>
              <a:buAutoNum type="arabicParenR"/>
            </a:pPr>
            <a:r>
              <a:rPr lang="en-US" dirty="0">
                <a:latin typeface="Arial" charset="0"/>
                <a:ea typeface="Arial" charset="0"/>
                <a:cs typeface="Arial" charset="0"/>
              </a:rPr>
              <a:t>Close the door of the instrument shelter. </a:t>
            </a:r>
          </a:p>
          <a:p>
            <a:pPr marL="390525" indent="-390525">
              <a:lnSpc>
                <a:spcPct val="120000"/>
              </a:lnSpc>
              <a:spcBef>
                <a:spcPts val="0"/>
              </a:spcBef>
              <a:buFont typeface="+mj-lt"/>
              <a:buAutoNum type="arabicParenR"/>
            </a:pPr>
            <a:r>
              <a:rPr lang="en-US" dirty="0">
                <a:latin typeface="Arial" charset="0"/>
                <a:ea typeface="Arial" charset="0"/>
                <a:cs typeface="Arial" charset="0"/>
              </a:rPr>
              <a:t>Repeat steps 2 to 5 four more times, waiting at least one hour between each set of readings. Try to space out the five sets of readings over as much of a day as possible. </a:t>
            </a:r>
          </a:p>
          <a:p>
            <a:pPr marL="0" indent="0">
              <a:buNone/>
            </a:pPr>
            <a:endParaRPr lang="en-US" dirty="0"/>
          </a:p>
        </p:txBody>
      </p:sp>
      <p:pic>
        <p:nvPicPr>
          <p:cNvPr id="8" name="Picture 7" descr="Image of max/min digital thermometer">
            <a:hlinkClick r:id="rId6"/>
          </p:cNvPr>
          <p:cNvPicPr>
            <a:picLocks noChangeAspect="1"/>
          </p:cNvPicPr>
          <p:nvPr/>
        </p:nvPicPr>
        <p:blipFill>
          <a:blip r:embed="rId7"/>
          <a:stretch>
            <a:fillRect/>
          </a:stretch>
        </p:blipFill>
        <p:spPr>
          <a:xfrm>
            <a:off x="6143337" y="1814951"/>
            <a:ext cx="2844800" cy="2844800"/>
          </a:xfrm>
          <a:prstGeom prst="rect">
            <a:avLst/>
          </a:prstGeom>
        </p:spPr>
      </p:pic>
    </p:spTree>
    <p:extLst>
      <p:ext uri="{BB962C8B-B14F-4D97-AF65-F5344CB8AC3E}">
        <p14:creationId xmlns:p14="http://schemas.microsoft.com/office/powerpoint/2010/main" val="978666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3405FB8-E15B-714D-9CB4-96BF71461C02}" type="slidenum">
              <a:rPr lang="en-US" smtClean="0"/>
              <a:t>11</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5"/>
            <a:ext cx="9144000" cy="914400"/>
          </a:xfrm>
          <a:prstGeom prst="rect">
            <a:avLst/>
          </a:prstGeom>
        </p:spPr>
      </p:pic>
      <p:pic>
        <p:nvPicPr>
          <p:cNvPr id="14" name="Picture 13"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8" y="899885"/>
            <a:ext cx="1176372" cy="6091929"/>
          </a:xfrm>
          <a:prstGeom prst="rect">
            <a:avLst/>
          </a:prstGeom>
        </p:spPr>
      </p:pic>
      <p:sp>
        <p:nvSpPr>
          <p:cNvPr id="2" name="Title 1"/>
          <p:cNvSpPr>
            <a:spLocks noGrp="1"/>
          </p:cNvSpPr>
          <p:nvPr>
            <p:ph type="title"/>
          </p:nvPr>
        </p:nvSpPr>
        <p:spPr>
          <a:xfrm>
            <a:off x="1257300" y="563676"/>
            <a:ext cx="7886700" cy="1325563"/>
          </a:xfrm>
        </p:spPr>
        <p:txBody>
          <a:bodyPr>
            <a:normAutofit/>
          </a:bodyPr>
          <a:lstStyle/>
          <a:p>
            <a:r>
              <a:rPr lang="en-US" sz="2800" dirty="0">
                <a:latin typeface="Arial" charset="0"/>
                <a:ea typeface="Arial" charset="0"/>
                <a:cs typeface="Arial" charset="0"/>
              </a:rPr>
              <a:t>Data Sheet</a:t>
            </a:r>
            <a:endParaRPr lang="en-US" sz="2800" dirty="0"/>
          </a:p>
        </p:txBody>
      </p:sp>
      <p:sp>
        <p:nvSpPr>
          <p:cNvPr id="3" name="Content Placeholder 2"/>
          <p:cNvSpPr>
            <a:spLocks noGrp="1"/>
          </p:cNvSpPr>
          <p:nvPr>
            <p:ph idx="1"/>
          </p:nvPr>
        </p:nvSpPr>
        <p:spPr>
          <a:xfrm>
            <a:off x="1506572" y="1754513"/>
            <a:ext cx="3543299" cy="2120801"/>
          </a:xfrm>
        </p:spPr>
        <p:txBody>
          <a:bodyPr>
            <a:normAutofit lnSpcReduction="10000"/>
          </a:bodyPr>
          <a:lstStyle/>
          <a:p>
            <a:pPr marL="0" indent="0">
              <a:lnSpc>
                <a:spcPct val="100000"/>
              </a:lnSpc>
              <a:spcBef>
                <a:spcPts val="0"/>
              </a:spcBef>
              <a:buNone/>
            </a:pPr>
            <a:r>
              <a:rPr lang="en-US" sz="2000" dirty="0">
                <a:latin typeface="Arial" charset="0"/>
                <a:ea typeface="Arial" charset="0"/>
                <a:cs typeface="Arial" charset="0"/>
              </a:rPr>
              <a:t>Enter the data on the Integrated 1-Day Data Sheet</a:t>
            </a:r>
          </a:p>
          <a:p>
            <a:pPr marL="0" indent="0">
              <a:lnSpc>
                <a:spcPct val="100000"/>
              </a:lnSpc>
              <a:spcBef>
                <a:spcPts val="0"/>
              </a:spcBef>
              <a:buNone/>
            </a:pPr>
            <a:endParaRPr lang="en-US" sz="2000" dirty="0">
              <a:latin typeface="Arial" charset="0"/>
              <a:ea typeface="Arial" charset="0"/>
              <a:cs typeface="Arial" charset="0"/>
            </a:endParaRPr>
          </a:p>
          <a:p>
            <a:pPr marL="0" indent="0">
              <a:lnSpc>
                <a:spcPct val="100000"/>
              </a:lnSpc>
              <a:spcBef>
                <a:spcPts val="0"/>
              </a:spcBef>
              <a:buNone/>
            </a:pPr>
            <a:r>
              <a:rPr lang="en-US" sz="2000" dirty="0">
                <a:latin typeface="Arial" charset="0"/>
                <a:ea typeface="Arial" charset="0"/>
                <a:cs typeface="Arial" charset="0"/>
              </a:rPr>
              <a:t>Be sure to fill out the top: School Name, Study Site, Observer Names, Date and Time (local or UTC)</a:t>
            </a:r>
          </a:p>
        </p:txBody>
      </p:sp>
      <p:sp>
        <p:nvSpPr>
          <p:cNvPr id="9" name="TextBox 8"/>
          <p:cNvSpPr txBox="1"/>
          <p:nvPr/>
        </p:nvSpPr>
        <p:spPr>
          <a:xfrm>
            <a:off x="1506572" y="4198086"/>
            <a:ext cx="3543299" cy="461665"/>
          </a:xfrm>
          <a:prstGeom prst="rect">
            <a:avLst/>
          </a:prstGeom>
          <a:noFill/>
        </p:spPr>
        <p:txBody>
          <a:bodyPr wrap="square" rtlCol="0">
            <a:spAutoFit/>
          </a:bodyPr>
          <a:lstStyle/>
          <a:p>
            <a:pPr algn="ctr"/>
            <a:r>
              <a:rPr lang="en-US" sz="2400" i="1" dirty="0">
                <a:latin typeface="Arial" charset="0"/>
                <a:hlinkClick r:id="rId4"/>
              </a:rPr>
              <a:t>Atmosphere Data Sheet</a:t>
            </a:r>
            <a:endParaRPr lang="en-US" sz="2400" i="1" dirty="0">
              <a:latin typeface="Arial" charset="0"/>
            </a:endParaRPr>
          </a:p>
        </p:txBody>
      </p:sp>
      <p:pic>
        <p:nvPicPr>
          <p:cNvPr id="11" name="Picture 10" descr="creen shot of atmosphere investigation data sheet" title="s"/>
          <p:cNvPicPr>
            <a:picLocks noChangeAspect="1"/>
          </p:cNvPicPr>
          <p:nvPr/>
        </p:nvPicPr>
        <p:blipFill>
          <a:blip r:embed="rId5"/>
          <a:stretch>
            <a:fillRect/>
          </a:stretch>
        </p:blipFill>
        <p:spPr>
          <a:xfrm>
            <a:off x="5400301" y="1311380"/>
            <a:ext cx="3315877" cy="4291134"/>
          </a:xfrm>
          <a:prstGeom prst="rect">
            <a:avLst/>
          </a:prstGeom>
          <a:solidFill>
            <a:schemeClr val="bg1"/>
          </a:solidFill>
          <a:ln w="25400" cap="flat" cmpd="sng" algn="ctr">
            <a:solidFill>
              <a:schemeClr val="tx1"/>
            </a:solidFill>
            <a:prstDash val="solid"/>
            <a:round/>
            <a:headEnd type="none" w="med" len="med"/>
            <a:tailEnd type="none" w="med" len="med"/>
          </a:ln>
        </p:spPr>
      </p:pic>
      <p:cxnSp>
        <p:nvCxnSpPr>
          <p:cNvPr id="12" name="Straight Arrow Connector 11" descr="arrow points to area on form where information is inputted"/>
          <p:cNvCxnSpPr/>
          <p:nvPr/>
        </p:nvCxnSpPr>
        <p:spPr>
          <a:xfrm flipV="1">
            <a:off x="4586514" y="2212011"/>
            <a:ext cx="1146629" cy="618276"/>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8290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3405FB8-E15B-714D-9CB4-96BF71461C02}" type="slidenum">
              <a:rPr lang="en-US" smtClean="0"/>
              <a:t>12</a:t>
            </a:fld>
            <a:endParaRPr lang="en-US" dirty="0"/>
          </a:p>
        </p:txBody>
      </p:sp>
      <p:pic>
        <p:nvPicPr>
          <p:cNvPr id="4" name="Content Placeholder 3" descr="Banner Air Temperatur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15"/>
            <a:ext cx="9144000" cy="914400"/>
          </a:xfrm>
          <a:prstGeom prst="rect">
            <a:avLst/>
          </a:prstGeom>
        </p:spPr>
      </p:pic>
      <p:pic>
        <p:nvPicPr>
          <p:cNvPr id="14" name="Picture 13" descr="Banner Air Temperature Protocol" title="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3" y="899885"/>
            <a:ext cx="1176372" cy="6091929"/>
          </a:xfrm>
          <a:prstGeom prst="rect">
            <a:avLst/>
          </a:prstGeom>
        </p:spPr>
      </p:pic>
      <p:sp>
        <p:nvSpPr>
          <p:cNvPr id="2" name="Title 1"/>
          <p:cNvSpPr>
            <a:spLocks noGrp="1"/>
          </p:cNvSpPr>
          <p:nvPr>
            <p:ph type="title"/>
          </p:nvPr>
        </p:nvSpPr>
        <p:spPr>
          <a:xfrm>
            <a:off x="1257300" y="563676"/>
            <a:ext cx="7886700" cy="1325563"/>
          </a:xfrm>
        </p:spPr>
        <p:txBody>
          <a:bodyPr>
            <a:normAutofit/>
          </a:bodyPr>
          <a:lstStyle/>
          <a:p>
            <a:r>
              <a:rPr lang="en-US" sz="2800" dirty="0">
                <a:latin typeface="Arial" charset="0"/>
                <a:ea typeface="Arial" charset="0"/>
                <a:cs typeface="Arial" charset="0"/>
              </a:rPr>
              <a:t>Collecting Data with Max/Min Thermometer</a:t>
            </a:r>
            <a:endParaRPr lang="en-US" sz="2800" dirty="0"/>
          </a:p>
        </p:txBody>
      </p:sp>
      <p:sp>
        <p:nvSpPr>
          <p:cNvPr id="3" name="Content Placeholder 2"/>
          <p:cNvSpPr>
            <a:spLocks noGrp="1"/>
          </p:cNvSpPr>
          <p:nvPr>
            <p:ph idx="1"/>
          </p:nvPr>
        </p:nvSpPr>
        <p:spPr>
          <a:xfrm>
            <a:off x="1491923" y="1623885"/>
            <a:ext cx="4123916" cy="5103487"/>
          </a:xfrm>
        </p:spPr>
        <p:txBody>
          <a:bodyPr>
            <a:normAutofit fontScale="70000" lnSpcReduction="20000"/>
          </a:bodyPr>
          <a:lstStyle/>
          <a:p>
            <a:pPr marL="390525" indent="-390525">
              <a:lnSpc>
                <a:spcPct val="120000"/>
              </a:lnSpc>
              <a:buFont typeface="+mj-lt"/>
              <a:buAutoNum type="arabicParenR"/>
            </a:pPr>
            <a:r>
              <a:rPr lang="en-US" sz="2000" dirty="0">
                <a:latin typeface="Arial" charset="0"/>
                <a:ea typeface="Arial" charset="0"/>
                <a:cs typeface="Arial" charset="0"/>
              </a:rPr>
              <a:t>Preferably within an hour of local </a:t>
            </a:r>
            <a:r>
              <a:rPr lang="en-US" sz="2000" i="1" dirty="0">
                <a:latin typeface="Arial" charset="0"/>
                <a:ea typeface="Arial" charset="0"/>
                <a:cs typeface="Arial" charset="0"/>
                <a:hlinkClick r:id="rId5"/>
              </a:rPr>
              <a:t>solar noon</a:t>
            </a:r>
            <a:r>
              <a:rPr lang="en-US" sz="2000" dirty="0">
                <a:latin typeface="Arial" charset="0"/>
                <a:ea typeface="Arial" charset="0"/>
                <a:cs typeface="Arial" charset="0"/>
              </a:rPr>
              <a:t> open the instrument shelter being careful not to breathe on the thermometer. </a:t>
            </a:r>
          </a:p>
          <a:p>
            <a:pPr marL="390525" indent="-390525">
              <a:lnSpc>
                <a:spcPct val="120000"/>
              </a:lnSpc>
              <a:buFont typeface="+mj-lt"/>
              <a:buAutoNum type="arabicParenR"/>
            </a:pPr>
            <a:r>
              <a:rPr lang="en-US" sz="2000" dirty="0">
                <a:latin typeface="Arial" charset="0"/>
                <a:ea typeface="Arial" charset="0"/>
                <a:cs typeface="Arial" charset="0"/>
              </a:rPr>
              <a:t>Record the time and date on your </a:t>
            </a:r>
            <a:r>
              <a:rPr lang="en-US" sz="2000" i="1" dirty="0">
                <a:solidFill>
                  <a:srgbClr val="00B0F0"/>
                </a:solidFill>
                <a:latin typeface="Arial" charset="0"/>
                <a:ea typeface="Arial" charset="0"/>
                <a:cs typeface="Arial" charset="0"/>
                <a:hlinkClick r:id="rId6"/>
              </a:rPr>
              <a:t>Atmosphere Data </a:t>
            </a:r>
            <a:r>
              <a:rPr lang="en-US" sz="2000" i="1" dirty="0">
                <a:latin typeface="Arial" charset="0"/>
                <a:ea typeface="Arial" charset="0"/>
                <a:cs typeface="Arial" charset="0"/>
                <a:hlinkClick r:id="rId6"/>
              </a:rPr>
              <a:t>Sheet</a:t>
            </a:r>
            <a:r>
              <a:rPr lang="en-US" sz="2000" i="1" dirty="0">
                <a:latin typeface="Arial" charset="0"/>
                <a:ea typeface="Arial" charset="0"/>
                <a:cs typeface="Arial" charset="0"/>
              </a:rPr>
              <a:t> </a:t>
            </a:r>
            <a:r>
              <a:rPr lang="en-US" sz="2000" dirty="0">
                <a:latin typeface="Arial" charset="0"/>
                <a:ea typeface="Arial" charset="0"/>
                <a:cs typeface="Arial" charset="0"/>
              </a:rPr>
              <a:t>in both local and UT time. Note: GLOBE Website entry should be UT time. </a:t>
            </a:r>
          </a:p>
          <a:p>
            <a:pPr marL="390525" indent="-390525">
              <a:lnSpc>
                <a:spcPct val="120000"/>
              </a:lnSpc>
              <a:spcBef>
                <a:spcPts val="600"/>
              </a:spcBef>
              <a:buFont typeface="+mj-lt"/>
              <a:buAutoNum type="arabicParenR"/>
            </a:pPr>
            <a:r>
              <a:rPr lang="en-US" sz="2000" dirty="0">
                <a:latin typeface="Arial" charset="0"/>
                <a:ea typeface="Arial" charset="0"/>
                <a:cs typeface="Arial" charset="0"/>
              </a:rPr>
              <a:t>Make sure that your thermometer is displaying the current temperature(s) (Neither ‘MAX’ or ‘MIN’ symbols should be displayed on the screen. If they are, press the </a:t>
            </a:r>
            <a:r>
              <a:rPr lang="en-US" sz="2000" i="1" dirty="0">
                <a:latin typeface="Arial" charset="0"/>
                <a:ea typeface="Arial" charset="0"/>
                <a:cs typeface="Arial" charset="0"/>
              </a:rPr>
              <a:t>MAX/MIN </a:t>
            </a:r>
            <a:r>
              <a:rPr lang="en-US" sz="2000" dirty="0">
                <a:latin typeface="Arial" charset="0"/>
                <a:ea typeface="Arial" charset="0"/>
                <a:cs typeface="Arial" charset="0"/>
              </a:rPr>
              <a:t>button until they disappear). </a:t>
            </a:r>
          </a:p>
          <a:p>
            <a:pPr marL="390525" indent="-390525">
              <a:lnSpc>
                <a:spcPct val="120000"/>
              </a:lnSpc>
              <a:buFont typeface="+mj-lt"/>
              <a:buAutoNum type="arabicParenR"/>
            </a:pPr>
            <a:r>
              <a:rPr lang="en-US" sz="2000" dirty="0">
                <a:latin typeface="Arial" charset="0"/>
                <a:ea typeface="Arial" charset="0"/>
                <a:cs typeface="Arial" charset="0"/>
              </a:rPr>
              <a:t>Record the current air temperature on your </a:t>
            </a:r>
            <a:r>
              <a:rPr lang="en-US" sz="2000" i="1" dirty="0">
                <a:latin typeface="Arial" charset="0"/>
                <a:ea typeface="Arial" charset="0"/>
                <a:cs typeface="Arial" charset="0"/>
              </a:rPr>
              <a:t>Data Sheet</a:t>
            </a:r>
            <a:r>
              <a:rPr lang="en-US" sz="2000" dirty="0">
                <a:latin typeface="Arial" charset="0"/>
                <a:ea typeface="Arial" charset="0"/>
                <a:cs typeface="Arial" charset="0"/>
              </a:rPr>
              <a:t>. If you are taking soil readings, also record the soil temperature. </a:t>
            </a:r>
          </a:p>
          <a:p>
            <a:pPr marL="390525" indent="-390525">
              <a:lnSpc>
                <a:spcPct val="120000"/>
              </a:lnSpc>
              <a:buFont typeface="+mj-lt"/>
              <a:buAutoNum type="arabicParenR"/>
            </a:pPr>
            <a:r>
              <a:rPr lang="en-US" sz="2000" dirty="0">
                <a:latin typeface="Arial" charset="0"/>
                <a:ea typeface="Arial" charset="0"/>
                <a:cs typeface="Arial" charset="0"/>
              </a:rPr>
              <a:t>Press the </a:t>
            </a:r>
            <a:r>
              <a:rPr lang="en-US" sz="2000" i="1" dirty="0">
                <a:latin typeface="Arial" charset="0"/>
                <a:ea typeface="Arial" charset="0"/>
                <a:cs typeface="Arial" charset="0"/>
              </a:rPr>
              <a:t>MAX/MIN </a:t>
            </a:r>
            <a:r>
              <a:rPr lang="en-US" sz="2000" dirty="0">
                <a:latin typeface="Arial" charset="0"/>
                <a:ea typeface="Arial" charset="0"/>
                <a:cs typeface="Arial" charset="0"/>
              </a:rPr>
              <a:t>button once. </a:t>
            </a:r>
          </a:p>
          <a:p>
            <a:pPr marL="390525" indent="-390525">
              <a:lnSpc>
                <a:spcPct val="120000"/>
              </a:lnSpc>
              <a:buFont typeface="+mj-lt"/>
              <a:buAutoNum type="arabicParenR"/>
            </a:pPr>
            <a:r>
              <a:rPr lang="en-US" sz="2000" dirty="0">
                <a:latin typeface="Arial" charset="0"/>
                <a:ea typeface="Arial" charset="0"/>
                <a:cs typeface="Arial" charset="0"/>
              </a:rPr>
              <a:t>Maximum temperature reading(s) will now be displayed along with the ‘MAX’ symbol on the display screen.  </a:t>
            </a:r>
          </a:p>
        </p:txBody>
      </p:sp>
      <p:pic>
        <p:nvPicPr>
          <p:cNvPr id="7" name="Picture 6" descr="diagram of max/min thermometer showing where the buttons are for us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9956" y="2023021"/>
            <a:ext cx="2438400" cy="2971800"/>
          </a:xfrm>
          <a:prstGeom prst="rect">
            <a:avLst/>
          </a:prstGeom>
        </p:spPr>
      </p:pic>
    </p:spTree>
    <p:extLst>
      <p:ext uri="{BB962C8B-B14F-4D97-AF65-F5344CB8AC3E}">
        <p14:creationId xmlns:p14="http://schemas.microsoft.com/office/powerpoint/2010/main" val="122506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3405FB8-E15B-714D-9CB4-96BF71461C02}" type="slidenum">
              <a:rPr lang="en-US" smtClean="0"/>
              <a:t>13</a:t>
            </a:fld>
            <a:endParaRPr lang="en-US" dirty="0"/>
          </a:p>
        </p:txBody>
      </p:sp>
      <p:pic>
        <p:nvPicPr>
          <p:cNvPr id="4" name="Content Placeholder 3" descr="Banner Air Temperatur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15"/>
            <a:ext cx="9144000" cy="914400"/>
          </a:xfrm>
          <a:prstGeom prst="rect">
            <a:avLst/>
          </a:prstGeom>
        </p:spPr>
      </p:pic>
      <p:pic>
        <p:nvPicPr>
          <p:cNvPr id="14" name="Picture 13"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4" y="899885"/>
            <a:ext cx="1176372" cy="6091929"/>
          </a:xfrm>
          <a:prstGeom prst="rect">
            <a:avLst/>
          </a:prstGeom>
        </p:spPr>
      </p:pic>
      <p:sp>
        <p:nvSpPr>
          <p:cNvPr id="2" name="Title 1"/>
          <p:cNvSpPr>
            <a:spLocks noGrp="1"/>
          </p:cNvSpPr>
          <p:nvPr>
            <p:ph type="title"/>
          </p:nvPr>
        </p:nvSpPr>
        <p:spPr>
          <a:xfrm>
            <a:off x="1257300" y="563676"/>
            <a:ext cx="7886700" cy="1325563"/>
          </a:xfrm>
        </p:spPr>
        <p:txBody>
          <a:bodyPr>
            <a:normAutofit/>
          </a:bodyPr>
          <a:lstStyle/>
          <a:p>
            <a:r>
              <a:rPr lang="en-US" sz="2800" dirty="0">
                <a:latin typeface="Arial" charset="0"/>
                <a:ea typeface="Arial" charset="0"/>
                <a:cs typeface="Arial" charset="0"/>
              </a:rPr>
              <a:t>Collecting Data with Max/Min Thermometer-2</a:t>
            </a:r>
            <a:endParaRPr lang="en-US" sz="2800" dirty="0"/>
          </a:p>
        </p:txBody>
      </p:sp>
      <p:sp>
        <p:nvSpPr>
          <p:cNvPr id="3" name="Content Placeholder 2"/>
          <p:cNvSpPr>
            <a:spLocks noGrp="1"/>
          </p:cNvSpPr>
          <p:nvPr>
            <p:ph idx="1"/>
          </p:nvPr>
        </p:nvSpPr>
        <p:spPr>
          <a:xfrm>
            <a:off x="1491923" y="1623885"/>
            <a:ext cx="4123916" cy="5103487"/>
          </a:xfrm>
        </p:spPr>
        <p:txBody>
          <a:bodyPr>
            <a:normAutofit fontScale="85000" lnSpcReduction="20000"/>
          </a:bodyPr>
          <a:lstStyle/>
          <a:p>
            <a:pPr marL="390525" lvl="0" indent="-390525">
              <a:lnSpc>
                <a:spcPct val="120000"/>
              </a:lnSpc>
              <a:spcBef>
                <a:spcPts val="600"/>
              </a:spcBef>
              <a:buFont typeface="+mj-lt"/>
              <a:buAutoNum type="arabicParenR" startAt="7"/>
            </a:pPr>
            <a:r>
              <a:rPr lang="en-US" sz="2000" dirty="0">
                <a:solidFill>
                  <a:prstClr val="black"/>
                </a:solidFill>
              </a:rPr>
              <a:t>Record the maximum air temperature on your </a:t>
            </a:r>
            <a:r>
              <a:rPr lang="en-US" sz="2000" i="1" dirty="0">
                <a:solidFill>
                  <a:prstClr val="black"/>
                </a:solidFill>
              </a:rPr>
              <a:t>Data Sheet</a:t>
            </a:r>
            <a:r>
              <a:rPr lang="en-US" sz="2000" dirty="0">
                <a:solidFill>
                  <a:prstClr val="black"/>
                </a:solidFill>
              </a:rPr>
              <a:t>. If you are taking soil readings, also record the maximum soil temperature. </a:t>
            </a:r>
          </a:p>
          <a:p>
            <a:pPr marL="390525" lvl="0" indent="-390525">
              <a:lnSpc>
                <a:spcPct val="120000"/>
              </a:lnSpc>
              <a:spcBef>
                <a:spcPts val="600"/>
              </a:spcBef>
              <a:buFont typeface="+mj-lt"/>
              <a:buAutoNum type="arabicParenR" startAt="7"/>
            </a:pPr>
            <a:r>
              <a:rPr lang="en-US" sz="2000" dirty="0">
                <a:solidFill>
                  <a:prstClr val="black"/>
                </a:solidFill>
              </a:rPr>
              <a:t>Press the </a:t>
            </a:r>
            <a:r>
              <a:rPr lang="en-US" sz="2000" i="1" dirty="0">
                <a:solidFill>
                  <a:prstClr val="black"/>
                </a:solidFill>
              </a:rPr>
              <a:t>MAX/MIN </a:t>
            </a:r>
            <a:r>
              <a:rPr lang="en-US" sz="2000" dirty="0">
                <a:solidFill>
                  <a:prstClr val="black"/>
                </a:solidFill>
              </a:rPr>
              <a:t>button a second time. </a:t>
            </a:r>
          </a:p>
          <a:p>
            <a:pPr marL="390525" lvl="0" indent="-390525">
              <a:lnSpc>
                <a:spcPct val="120000"/>
              </a:lnSpc>
              <a:spcBef>
                <a:spcPts val="600"/>
              </a:spcBef>
              <a:buFont typeface="+mj-lt"/>
              <a:buAutoNum type="arabicParenR" startAt="7"/>
            </a:pPr>
            <a:r>
              <a:rPr lang="en-US" sz="2000" dirty="0">
                <a:solidFill>
                  <a:prstClr val="black"/>
                </a:solidFill>
              </a:rPr>
              <a:t>Minimum temperature reading(s) will now be displayed along with the ‘MIN’ symbol on the display screen. </a:t>
            </a:r>
          </a:p>
          <a:p>
            <a:pPr marL="390525" lvl="0" indent="-390525">
              <a:lnSpc>
                <a:spcPct val="120000"/>
              </a:lnSpc>
              <a:spcBef>
                <a:spcPts val="600"/>
              </a:spcBef>
              <a:buFont typeface="+mj-lt"/>
              <a:buAutoNum type="arabicParenR" startAt="7"/>
            </a:pPr>
            <a:r>
              <a:rPr lang="en-US" sz="2000" dirty="0">
                <a:solidFill>
                  <a:prstClr val="black"/>
                </a:solidFill>
              </a:rPr>
              <a:t>Record the minimum air temperature on your data sheet. If you are taking soil readings, also record the minimum soil temperature. </a:t>
            </a:r>
          </a:p>
          <a:p>
            <a:pPr marL="390525" lvl="0" indent="-390525">
              <a:lnSpc>
                <a:spcPct val="120000"/>
              </a:lnSpc>
              <a:spcBef>
                <a:spcPts val="600"/>
              </a:spcBef>
              <a:buFont typeface="+mj-lt"/>
              <a:buAutoNum type="arabicParenR" startAt="7"/>
            </a:pPr>
            <a:r>
              <a:rPr lang="en-US" sz="2000" dirty="0">
                <a:solidFill>
                  <a:prstClr val="black"/>
                </a:solidFill>
              </a:rPr>
              <a:t>Press and hold the </a:t>
            </a:r>
            <a:r>
              <a:rPr lang="en-US" sz="2000" i="1" dirty="0">
                <a:solidFill>
                  <a:prstClr val="black"/>
                </a:solidFill>
              </a:rPr>
              <a:t>MAX/MIN </a:t>
            </a:r>
            <a:r>
              <a:rPr lang="en-US" sz="2000" dirty="0">
                <a:solidFill>
                  <a:prstClr val="black"/>
                </a:solidFill>
              </a:rPr>
              <a:t>button for one second. This will reset your thermometer. </a:t>
            </a:r>
          </a:p>
          <a:p>
            <a:pPr marL="390525" lvl="0" indent="-390525">
              <a:lnSpc>
                <a:spcPct val="120000"/>
              </a:lnSpc>
              <a:spcBef>
                <a:spcPts val="600"/>
              </a:spcBef>
              <a:buFont typeface="+mj-lt"/>
              <a:buAutoNum type="arabicParenR" startAt="7"/>
            </a:pPr>
            <a:r>
              <a:rPr lang="en-US" sz="2000" dirty="0">
                <a:solidFill>
                  <a:prstClr val="black"/>
                </a:solidFill>
              </a:rPr>
              <a:t>Close the instrument shelter.</a:t>
            </a:r>
            <a:endParaRPr lang="en-US" sz="2000" dirty="0">
              <a:cs typeface="Calibri"/>
            </a:endParaRPr>
          </a:p>
        </p:txBody>
      </p:sp>
      <p:pic>
        <p:nvPicPr>
          <p:cNvPr id="6" name="Picture 5" descr="diagram of max/min thermometer showing where the buttons are for us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6902" y="2037911"/>
            <a:ext cx="2438400" cy="2971800"/>
          </a:xfrm>
          <a:prstGeom prst="rect">
            <a:avLst/>
          </a:prstGeom>
        </p:spPr>
      </p:pic>
    </p:spTree>
    <p:extLst>
      <p:ext uri="{BB962C8B-B14F-4D97-AF65-F5344CB8AC3E}">
        <p14:creationId xmlns:p14="http://schemas.microsoft.com/office/powerpoint/2010/main" val="875793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3405FB8-E15B-714D-9CB4-96BF71461C02}" type="slidenum">
              <a:rPr lang="en-US" smtClean="0"/>
              <a:t>14</a:t>
            </a:fld>
            <a:endParaRPr lang="en-US" dirty="0"/>
          </a:p>
        </p:txBody>
      </p:sp>
      <p:pic>
        <p:nvPicPr>
          <p:cNvPr id="4" name="Content Placeholder 3" descr="Banner Air Temperatur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15"/>
            <a:ext cx="9144000" cy="914400"/>
          </a:xfrm>
          <a:prstGeom prst="rect">
            <a:avLst/>
          </a:prstGeom>
        </p:spPr>
      </p:pic>
      <p:pic>
        <p:nvPicPr>
          <p:cNvPr id="14" name="Picture 13"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4" y="899885"/>
            <a:ext cx="1176372" cy="6091929"/>
          </a:xfrm>
          <a:prstGeom prst="rect">
            <a:avLst/>
          </a:prstGeom>
        </p:spPr>
      </p:pic>
      <p:sp>
        <p:nvSpPr>
          <p:cNvPr id="2" name="Title 1"/>
          <p:cNvSpPr>
            <a:spLocks noGrp="1"/>
          </p:cNvSpPr>
          <p:nvPr>
            <p:ph type="title"/>
          </p:nvPr>
        </p:nvSpPr>
        <p:spPr>
          <a:xfrm>
            <a:off x="1257300" y="563676"/>
            <a:ext cx="8510814" cy="1325563"/>
          </a:xfrm>
        </p:spPr>
        <p:txBody>
          <a:bodyPr>
            <a:normAutofit/>
          </a:bodyPr>
          <a:lstStyle/>
          <a:p>
            <a:r>
              <a:rPr lang="en-US" sz="2400" dirty="0">
                <a:latin typeface="Arial" charset="0"/>
                <a:ea typeface="Arial" charset="0"/>
                <a:cs typeface="Arial" charset="0"/>
              </a:rPr>
              <a:t>When to Collect Data with Alcohol-filled Thermometer</a:t>
            </a:r>
            <a:endParaRPr lang="en-US" sz="2400" dirty="0"/>
          </a:p>
        </p:txBody>
      </p:sp>
      <p:sp>
        <p:nvSpPr>
          <p:cNvPr id="3" name="Content Placeholder 2"/>
          <p:cNvSpPr>
            <a:spLocks noGrp="1"/>
          </p:cNvSpPr>
          <p:nvPr>
            <p:ph idx="1"/>
          </p:nvPr>
        </p:nvSpPr>
        <p:spPr>
          <a:xfrm>
            <a:off x="1491923" y="1623885"/>
            <a:ext cx="4676648" cy="5103487"/>
          </a:xfrm>
        </p:spPr>
        <p:txBody>
          <a:bodyPr>
            <a:normAutofit/>
          </a:bodyPr>
          <a:lstStyle/>
          <a:p>
            <a:pPr>
              <a:lnSpc>
                <a:spcPct val="100000"/>
              </a:lnSpc>
              <a:spcBef>
                <a:spcPts val="0"/>
              </a:spcBef>
            </a:pPr>
            <a:r>
              <a:rPr lang="en-US" sz="2000" dirty="0">
                <a:latin typeface="Arial" charset="0"/>
                <a:ea typeface="Arial" charset="0"/>
                <a:cs typeface="Arial" charset="0"/>
              </a:rPr>
              <a:t>Use only when an instrument shelter is not available and a current temperature measurement is required in support of another GLOBE measurement.</a:t>
            </a:r>
          </a:p>
          <a:p>
            <a:pPr marL="0" indent="0">
              <a:lnSpc>
                <a:spcPct val="100000"/>
              </a:lnSpc>
              <a:spcBef>
                <a:spcPts val="0"/>
              </a:spcBef>
              <a:buNone/>
            </a:pPr>
            <a:endParaRPr lang="en-US" sz="2000" dirty="0">
              <a:latin typeface="Arial" charset="0"/>
              <a:ea typeface="Arial" charset="0"/>
              <a:cs typeface="Arial" charset="0"/>
            </a:endParaRPr>
          </a:p>
          <a:p>
            <a:pPr>
              <a:lnSpc>
                <a:spcPct val="100000"/>
              </a:lnSpc>
              <a:spcBef>
                <a:spcPts val="0"/>
              </a:spcBef>
            </a:pPr>
            <a:r>
              <a:rPr lang="en-US" sz="2000" dirty="0">
                <a:latin typeface="Arial" charset="0"/>
                <a:ea typeface="Arial" charset="0"/>
                <a:cs typeface="Arial" charset="0"/>
              </a:rPr>
              <a:t>Your thermometer should be calibrated at least every three months as well as before its first use. Follow the procedure in slide 10.</a:t>
            </a:r>
          </a:p>
        </p:txBody>
      </p:sp>
      <p:pic>
        <p:nvPicPr>
          <p:cNvPr id="21" name="Picture 20" descr="Image of alcohol-filled thermometer">
            <a:hlinkClick r:id="rId5"/>
          </p:cNvPr>
          <p:cNvPicPr>
            <a:picLocks noChangeAspect="1"/>
          </p:cNvPicPr>
          <p:nvPr/>
        </p:nvPicPr>
        <p:blipFill rotWithShape="1">
          <a:blip r:embed="rId6"/>
          <a:srcRect l="23876" t="2971" r="31052" b="13366"/>
          <a:stretch/>
        </p:blipFill>
        <p:spPr>
          <a:xfrm>
            <a:off x="6716157" y="1744096"/>
            <a:ext cx="1586013" cy="3941710"/>
          </a:xfrm>
          <a:prstGeom prst="rect">
            <a:avLst/>
          </a:prstGeom>
        </p:spPr>
      </p:pic>
    </p:spTree>
    <p:extLst>
      <p:ext uri="{BB962C8B-B14F-4D97-AF65-F5344CB8AC3E}">
        <p14:creationId xmlns:p14="http://schemas.microsoft.com/office/powerpoint/2010/main" val="1977634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15</a:t>
            </a:fld>
            <a:endParaRPr lang="en-US" dirty="0"/>
          </a:p>
        </p:txBody>
      </p:sp>
      <p:pic>
        <p:nvPicPr>
          <p:cNvPr id="4" name="Content Placeholder 3" descr="Banner Air Temperatur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15"/>
            <a:ext cx="9144000" cy="914400"/>
          </a:xfrm>
          <a:prstGeom prst="rect">
            <a:avLst/>
          </a:prstGeom>
        </p:spPr>
      </p:pic>
      <p:pic>
        <p:nvPicPr>
          <p:cNvPr id="14" name="Picture 13"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4" y="899885"/>
            <a:ext cx="1176372" cy="6091929"/>
          </a:xfrm>
          <a:prstGeom prst="rect">
            <a:avLst/>
          </a:prstGeom>
        </p:spPr>
      </p:pic>
      <p:sp>
        <p:nvSpPr>
          <p:cNvPr id="2" name="Title 1"/>
          <p:cNvSpPr>
            <a:spLocks noGrp="1"/>
          </p:cNvSpPr>
          <p:nvPr>
            <p:ph type="title"/>
          </p:nvPr>
        </p:nvSpPr>
        <p:spPr>
          <a:xfrm>
            <a:off x="1147728" y="536390"/>
            <a:ext cx="9913257" cy="1325563"/>
          </a:xfrm>
        </p:spPr>
        <p:txBody>
          <a:bodyPr>
            <a:normAutofit/>
          </a:bodyPr>
          <a:lstStyle/>
          <a:p>
            <a:r>
              <a:rPr lang="en-US" sz="2800" dirty="0">
                <a:latin typeface="Arial" charset="0"/>
                <a:ea typeface="Arial" charset="0"/>
                <a:cs typeface="Arial" charset="0"/>
              </a:rPr>
              <a:t>Collecting Data with Alcohol-filled Thermometer</a:t>
            </a:r>
            <a:endParaRPr lang="en-US" sz="2800" dirty="0"/>
          </a:p>
        </p:txBody>
      </p:sp>
      <p:sp>
        <p:nvSpPr>
          <p:cNvPr id="12" name="Content Placeholder 2"/>
          <p:cNvSpPr>
            <a:spLocks noGrp="1"/>
          </p:cNvSpPr>
          <p:nvPr>
            <p:ph sz="half" idx="1"/>
          </p:nvPr>
        </p:nvSpPr>
        <p:spPr>
          <a:xfrm>
            <a:off x="1361131" y="1526941"/>
            <a:ext cx="5229225" cy="2511030"/>
          </a:xfrm>
        </p:spPr>
        <p:txBody>
          <a:bodyPr>
            <a:normAutofit fontScale="40000" lnSpcReduction="20000"/>
          </a:bodyPr>
          <a:lstStyle/>
          <a:p>
            <a:pPr marL="274320" indent="-274320">
              <a:lnSpc>
                <a:spcPct val="120000"/>
              </a:lnSpc>
              <a:spcBef>
                <a:spcPts val="0"/>
              </a:spcBef>
              <a:buFont typeface="+mj-lt"/>
              <a:buAutoNum type="arabicParenR"/>
            </a:pPr>
            <a:r>
              <a:rPr lang="en-US" sz="4000" dirty="0">
                <a:latin typeface="Arial" charset="0"/>
                <a:ea typeface="Arial" charset="0"/>
                <a:cs typeface="Arial" charset="0"/>
              </a:rPr>
              <a:t>Tie one end of a piece of string securely to the end of the calibration thermometer and the other end to a rubber band. </a:t>
            </a:r>
          </a:p>
          <a:p>
            <a:pPr marL="274320" indent="-274320">
              <a:lnSpc>
                <a:spcPct val="120000"/>
              </a:lnSpc>
              <a:spcBef>
                <a:spcPts val="0"/>
              </a:spcBef>
              <a:buFont typeface="+mj-lt"/>
              <a:buAutoNum type="arabicParenR"/>
            </a:pPr>
            <a:r>
              <a:rPr lang="en-US" sz="4000" dirty="0">
                <a:latin typeface="Arial" charset="0"/>
                <a:ea typeface="Arial" charset="0"/>
                <a:cs typeface="Arial" charset="0"/>
              </a:rPr>
              <a:t>Slip the rubber band around your wrist so that the thermometer is not broken if it is accidentally dropped on the ground. </a:t>
            </a:r>
          </a:p>
          <a:p>
            <a:pPr marL="274320" indent="-274320">
              <a:lnSpc>
                <a:spcPct val="120000"/>
              </a:lnSpc>
              <a:spcBef>
                <a:spcPts val="0"/>
              </a:spcBef>
              <a:buFont typeface="+mj-lt"/>
              <a:buAutoNum type="arabicParenR"/>
            </a:pPr>
            <a:r>
              <a:rPr lang="en-US" sz="4000" dirty="0">
                <a:latin typeface="Arial" charset="0"/>
                <a:ea typeface="Arial" charset="0"/>
                <a:cs typeface="Arial" charset="0"/>
              </a:rPr>
              <a:t>Hold the thermometer at chest height, in your shadow, and away from your body for three minutes. </a:t>
            </a:r>
          </a:p>
          <a:p>
            <a:pPr marL="0" indent="0">
              <a:lnSpc>
                <a:spcPct val="120000"/>
              </a:lnSpc>
              <a:spcBef>
                <a:spcPts val="0"/>
              </a:spcBef>
              <a:buNone/>
            </a:pPr>
            <a:endParaRPr lang="en-US" dirty="0">
              <a:latin typeface="Arial" charset="0"/>
              <a:ea typeface="Arial" charset="0"/>
              <a:cs typeface="Arial" charset="0"/>
            </a:endParaRPr>
          </a:p>
          <a:p>
            <a:pPr marL="0" indent="0">
              <a:lnSpc>
                <a:spcPct val="120000"/>
              </a:lnSpc>
              <a:spcBef>
                <a:spcPts val="0"/>
              </a:spcBef>
              <a:buNone/>
            </a:pPr>
            <a:endParaRPr lang="en-US" dirty="0">
              <a:latin typeface="Arial" charset="0"/>
              <a:ea typeface="Arial" charset="0"/>
              <a:cs typeface="Arial" charset="0"/>
            </a:endParaRPr>
          </a:p>
        </p:txBody>
      </p:sp>
      <p:sp>
        <p:nvSpPr>
          <p:cNvPr id="13" name="Content Placeholder 6"/>
          <p:cNvSpPr txBox="1">
            <a:spLocks/>
          </p:cNvSpPr>
          <p:nvPr/>
        </p:nvSpPr>
        <p:spPr>
          <a:xfrm>
            <a:off x="1361131" y="3527071"/>
            <a:ext cx="7043736" cy="3706830"/>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20000"/>
              </a:lnSpc>
              <a:spcBef>
                <a:spcPts val="0"/>
              </a:spcBef>
              <a:buFont typeface="+mj-lt"/>
              <a:buAutoNum type="arabicParenR" startAt="4"/>
            </a:pPr>
            <a:r>
              <a:rPr lang="en-US" sz="3400" dirty="0">
                <a:latin typeface="Arial" charset="0"/>
                <a:ea typeface="Arial" charset="0"/>
                <a:cs typeface="Arial" charset="0"/>
              </a:rPr>
              <a:t>At the end of three minutes, record the temperature reading in your science log. </a:t>
            </a:r>
          </a:p>
          <a:p>
            <a:pPr marL="274320" indent="-274320">
              <a:lnSpc>
                <a:spcPct val="120000"/>
              </a:lnSpc>
              <a:spcBef>
                <a:spcPts val="0"/>
              </a:spcBef>
              <a:buFont typeface="+mj-lt"/>
              <a:buAutoNum type="arabicParenR" startAt="4"/>
            </a:pPr>
            <a:r>
              <a:rPr lang="en-US" sz="3400" dirty="0">
                <a:latin typeface="Arial" charset="0"/>
                <a:ea typeface="Arial" charset="0"/>
                <a:cs typeface="Arial" charset="0"/>
              </a:rPr>
              <a:t>Hold the thermometer the same way for another minute. </a:t>
            </a:r>
          </a:p>
          <a:p>
            <a:pPr marL="274320" indent="-274320">
              <a:lnSpc>
                <a:spcPct val="120000"/>
              </a:lnSpc>
              <a:spcBef>
                <a:spcPts val="0"/>
              </a:spcBef>
              <a:buFont typeface="+mj-lt"/>
              <a:buAutoNum type="arabicParenR" startAt="4"/>
            </a:pPr>
            <a:r>
              <a:rPr lang="en-US" sz="3400" dirty="0">
                <a:latin typeface="Arial" charset="0"/>
                <a:ea typeface="Arial" charset="0"/>
                <a:cs typeface="Arial" charset="0"/>
              </a:rPr>
              <a:t>At the end of the minute, record the temperature once again. If the temperature is within 0.5 ̊ C of the previous reading, record the reading on your </a:t>
            </a:r>
            <a:r>
              <a:rPr lang="en-US" sz="3400" i="1" dirty="0">
                <a:latin typeface="Arial" charset="0"/>
                <a:ea typeface="Arial" charset="0"/>
                <a:cs typeface="Arial" charset="0"/>
              </a:rPr>
              <a:t>Data Sheet</a:t>
            </a:r>
            <a:r>
              <a:rPr lang="en-US" sz="3400" dirty="0">
                <a:latin typeface="Arial" charset="0"/>
                <a:ea typeface="Arial" charset="0"/>
                <a:cs typeface="Arial" charset="0"/>
              </a:rPr>
              <a:t>. </a:t>
            </a:r>
          </a:p>
          <a:p>
            <a:pPr marL="274320" indent="-274320">
              <a:lnSpc>
                <a:spcPct val="120000"/>
              </a:lnSpc>
              <a:spcBef>
                <a:spcPts val="0"/>
              </a:spcBef>
              <a:buFont typeface="+mj-lt"/>
              <a:buAutoNum type="arabicParenR" startAt="4"/>
            </a:pPr>
            <a:r>
              <a:rPr lang="en-US" sz="3400" dirty="0">
                <a:latin typeface="Arial" charset="0"/>
                <a:ea typeface="Arial" charset="0"/>
                <a:cs typeface="Arial" charset="0"/>
              </a:rPr>
              <a:t>If the two temperature readings differ by more than 0.5 ̊ C, repeat steps 5 and 6 again. </a:t>
            </a:r>
          </a:p>
          <a:p>
            <a:pPr marL="274320" indent="-274320">
              <a:lnSpc>
                <a:spcPct val="120000"/>
              </a:lnSpc>
              <a:spcBef>
                <a:spcPts val="0"/>
              </a:spcBef>
              <a:buFont typeface="+mj-lt"/>
              <a:buAutoNum type="arabicParenR" startAt="4"/>
            </a:pPr>
            <a:r>
              <a:rPr lang="en-US" sz="3400" dirty="0">
                <a:latin typeface="Arial" charset="0"/>
                <a:ea typeface="Arial" charset="0"/>
                <a:cs typeface="Arial" charset="0"/>
              </a:rPr>
              <a:t>If two consecutive temperature readings are not within 0.5 ̊ C of one another after 7 minutes, record the last measurement on the Data Sheet and report your other four measurements in the comments section along with a note that your reading wasn’t stable after 7 minutes. </a:t>
            </a:r>
          </a:p>
          <a:p>
            <a:pPr>
              <a:lnSpc>
                <a:spcPct val="120000"/>
              </a:lnSpc>
            </a:pPr>
            <a:endParaRPr lang="en-US" dirty="0"/>
          </a:p>
        </p:txBody>
      </p:sp>
      <p:pic>
        <p:nvPicPr>
          <p:cNvPr id="8" name="Picture 7" descr="Image of student taking air termperature, the alcohol filled thermometer is held at chest heigh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90356" y="1620605"/>
            <a:ext cx="1911114" cy="1906466"/>
          </a:xfrm>
          <a:prstGeom prst="rect">
            <a:avLst/>
          </a:prstGeom>
        </p:spPr>
      </p:pic>
    </p:spTree>
    <p:extLst>
      <p:ext uri="{BB962C8B-B14F-4D97-AF65-F5344CB8AC3E}">
        <p14:creationId xmlns:p14="http://schemas.microsoft.com/office/powerpoint/2010/main" val="1765810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16</a:t>
            </a:fld>
            <a:endParaRPr lang="en-US" dirty="0"/>
          </a:p>
        </p:txBody>
      </p:sp>
      <p:pic>
        <p:nvPicPr>
          <p:cNvPr id="4" name="Content Placeholder 3" descr="Banner Air Temperatur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5" name="Content Placeholder 4" descr="Menu: How to collect your data"/>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914400"/>
            <a:ext cx="1161143" cy="5971596"/>
          </a:xfrm>
        </p:spPr>
      </p:pic>
      <p:sp>
        <p:nvSpPr>
          <p:cNvPr id="2" name="Title 1"/>
          <p:cNvSpPr>
            <a:spLocks noGrp="1"/>
          </p:cNvSpPr>
          <p:nvPr>
            <p:ph type="title"/>
          </p:nvPr>
        </p:nvSpPr>
        <p:spPr>
          <a:xfrm>
            <a:off x="1161143" y="914400"/>
            <a:ext cx="7886700" cy="682171"/>
          </a:xfrm>
        </p:spPr>
        <p:txBody>
          <a:bodyPr>
            <a:normAutofit/>
          </a:bodyPr>
          <a:lstStyle/>
          <a:p>
            <a:r>
              <a:rPr lang="en-US" sz="2800" dirty="0">
                <a:latin typeface="Arial" charset="0"/>
                <a:ea typeface="Arial" charset="0"/>
                <a:cs typeface="Arial" charset="0"/>
              </a:rPr>
              <a:t>Entering Air Temperature Data-Step 1</a:t>
            </a:r>
            <a:endParaRPr lang="en-US" sz="2800" dirty="0"/>
          </a:p>
        </p:txBody>
      </p:sp>
      <p:sp>
        <p:nvSpPr>
          <p:cNvPr id="7" name="Content Placeholder 2"/>
          <p:cNvSpPr txBox="1">
            <a:spLocks/>
          </p:cNvSpPr>
          <p:nvPr/>
        </p:nvSpPr>
        <p:spPr>
          <a:xfrm>
            <a:off x="1312709" y="1617446"/>
            <a:ext cx="4826834" cy="39424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spcBef>
                <a:spcPts val="0"/>
              </a:spcBef>
              <a:buSzPct val="25000"/>
              <a:buNone/>
            </a:pPr>
            <a:r>
              <a:rPr lang="en-US" altLang="en-US" sz="2800" b="1" i="1" dirty="0">
                <a:solidFill>
                  <a:srgbClr val="000000"/>
                </a:solidFill>
                <a:latin typeface="Arial" charset="0"/>
                <a:ea typeface="Arial" charset="0"/>
                <a:cs typeface="Arial" charset="0"/>
                <a:sym typeface="Calibri" charset="0"/>
              </a:rPr>
              <a:t>You have 3 options: </a:t>
            </a:r>
            <a:endParaRPr lang="en-US" altLang="en-US" sz="2800" dirty="0">
              <a:solidFill>
                <a:srgbClr val="000000"/>
              </a:solidFill>
              <a:latin typeface="Arial" charset="0"/>
              <a:ea typeface="Arial" charset="0"/>
              <a:cs typeface="Arial" charset="0"/>
              <a:sym typeface="Calibri" charset="0"/>
            </a:endParaRPr>
          </a:p>
          <a:p>
            <a:pPr marL="0" indent="0" algn="just">
              <a:lnSpc>
                <a:spcPct val="120000"/>
              </a:lnSpc>
              <a:spcBef>
                <a:spcPts val="0"/>
              </a:spcBef>
              <a:buNone/>
            </a:pPr>
            <a:r>
              <a:rPr lang="en-US" altLang="en-US" sz="2400" dirty="0">
                <a:solidFill>
                  <a:srgbClr val="000000"/>
                </a:solidFill>
                <a:latin typeface="Arial" charset="0"/>
                <a:ea typeface="Arial" charset="0"/>
                <a:cs typeface="Arial" charset="0"/>
                <a:sym typeface="Calibri" charset="0"/>
              </a:rPr>
              <a:t>1a) Download the Data Entry app from the </a:t>
            </a:r>
            <a:r>
              <a:rPr lang="en-US" altLang="en-US" sz="2400" i="1" u="sng" dirty="0">
                <a:solidFill>
                  <a:schemeClr val="hlink"/>
                </a:solidFill>
                <a:latin typeface="Arial" charset="0"/>
                <a:ea typeface="Arial" charset="0"/>
                <a:cs typeface="Arial" charset="0"/>
                <a:sym typeface="Calibri" charset="0"/>
                <a:hlinkClick r:id="rId5"/>
              </a:rPr>
              <a:t>App Store</a:t>
            </a:r>
            <a:r>
              <a:rPr lang="en-US" altLang="en-US" sz="2400" dirty="0">
                <a:latin typeface="Arial" charset="0"/>
                <a:ea typeface="Arial" charset="0"/>
                <a:cs typeface="Arial" charset="0"/>
                <a:sym typeface="Calibri" charset="0"/>
              </a:rPr>
              <a:t>.</a:t>
            </a:r>
          </a:p>
          <a:p>
            <a:pPr marL="0" indent="0" algn="just">
              <a:lnSpc>
                <a:spcPct val="120000"/>
              </a:lnSpc>
              <a:spcBef>
                <a:spcPts val="0"/>
              </a:spcBef>
              <a:buNone/>
            </a:pPr>
            <a:r>
              <a:rPr lang="en-US" altLang="en-US" sz="2400" dirty="0">
                <a:solidFill>
                  <a:srgbClr val="000000"/>
                </a:solidFill>
                <a:latin typeface="Arial" charset="0"/>
                <a:ea typeface="Arial" charset="0"/>
                <a:cs typeface="Arial" charset="0"/>
                <a:sym typeface="Calibri" charset="0"/>
              </a:rPr>
              <a:t>1b) </a:t>
            </a:r>
            <a:r>
              <a:rPr lang="en-US" altLang="en-US" sz="2400" dirty="0">
                <a:solidFill>
                  <a:srgbClr val="000000"/>
                </a:solidFill>
                <a:latin typeface="Arial" charset="0"/>
                <a:ea typeface="Arial" charset="0"/>
                <a:cs typeface="Arial" charset="0"/>
                <a:sym typeface="Calibri" charset="0"/>
                <a:hlinkClick r:id="rId6"/>
              </a:rPr>
              <a:t>Live Entry</a:t>
            </a:r>
            <a:r>
              <a:rPr lang="en-US" altLang="en-US" sz="2400" dirty="0">
                <a:latin typeface="Arial" charset="0"/>
                <a:ea typeface="Arial" charset="0"/>
                <a:cs typeface="Arial" charset="0"/>
                <a:sym typeface="Calibri" charset="0"/>
              </a:rPr>
              <a:t>: </a:t>
            </a:r>
            <a:r>
              <a:rPr lang="en-US" altLang="en-US" sz="2400" dirty="0">
                <a:solidFill>
                  <a:srgbClr val="000000"/>
                </a:solidFill>
                <a:latin typeface="Arial" charset="0"/>
                <a:ea typeface="Arial" charset="0"/>
                <a:cs typeface="Arial" charset="0"/>
                <a:sym typeface="Calibri" charset="0"/>
              </a:rPr>
              <a:t>These pages are for entering environmental data – collected at defined sites, according to protocol, and using approved instrumentation – for entry into the official GLOBE science database.</a:t>
            </a:r>
          </a:p>
          <a:p>
            <a:pPr marL="0" indent="0" algn="just">
              <a:lnSpc>
                <a:spcPct val="120000"/>
              </a:lnSpc>
              <a:spcBef>
                <a:spcPts val="0"/>
              </a:spcBef>
              <a:buNone/>
            </a:pPr>
            <a:r>
              <a:rPr lang="en-US" altLang="en-US" sz="2400" dirty="0">
                <a:solidFill>
                  <a:srgbClr val="000000"/>
                </a:solidFill>
                <a:latin typeface="Arial" charset="0"/>
                <a:ea typeface="Arial" charset="0"/>
                <a:cs typeface="Arial" charset="0"/>
                <a:sym typeface="Calibri" charset="0"/>
              </a:rPr>
              <a:t>1c) </a:t>
            </a:r>
            <a:r>
              <a:rPr lang="en-US" altLang="en-US" sz="2400" dirty="0">
                <a:solidFill>
                  <a:srgbClr val="000000"/>
                </a:solidFill>
                <a:latin typeface="Arial" charset="0"/>
                <a:ea typeface="Arial" charset="0"/>
                <a:cs typeface="Arial" charset="0"/>
                <a:sym typeface="Calibri" charset="0"/>
                <a:hlinkClick r:id="rId7"/>
              </a:rPr>
              <a:t>Email Data Entry</a:t>
            </a:r>
            <a:r>
              <a:rPr lang="en-US" altLang="en-US" sz="2400" dirty="0">
                <a:solidFill>
                  <a:srgbClr val="000000"/>
                </a:solidFill>
                <a:latin typeface="Arial" charset="0"/>
                <a:ea typeface="Arial" charset="0"/>
                <a:cs typeface="Arial" charset="0"/>
                <a:sym typeface="Calibri" charset="0"/>
              </a:rPr>
              <a:t>: If connectivity is an issue, data can also be entered via email.</a:t>
            </a:r>
          </a:p>
          <a:p>
            <a:pPr>
              <a:lnSpc>
                <a:spcPct val="120000"/>
              </a:lnSpc>
            </a:pPr>
            <a:endParaRPr lang="en-US" dirty="0"/>
          </a:p>
        </p:txBody>
      </p:sp>
      <p:pic>
        <p:nvPicPr>
          <p:cNvPr id="8" name="Shape 220" descr="Screen shot of the Science Data Entry Page, Mobile App "/>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6082" y="1808549"/>
            <a:ext cx="2000163" cy="292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creen shot of menu on GLOBE.gov website, showing how to navigate from the Menu to GLOBE Data and the Menu image for Data Entry"/>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19380" y="5317495"/>
            <a:ext cx="3066865" cy="117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66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17</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5" name="Content Placeholder 4" descr="Menu: How to collect your d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14400"/>
            <a:ext cx="1161143" cy="5971596"/>
          </a:xfrm>
        </p:spPr>
      </p:pic>
      <p:sp>
        <p:nvSpPr>
          <p:cNvPr id="2" name="Title 1"/>
          <p:cNvSpPr>
            <a:spLocks noGrp="1"/>
          </p:cNvSpPr>
          <p:nvPr>
            <p:ph type="title"/>
          </p:nvPr>
        </p:nvSpPr>
        <p:spPr>
          <a:xfrm>
            <a:off x="1161143" y="914400"/>
            <a:ext cx="7886700" cy="682171"/>
          </a:xfrm>
        </p:spPr>
        <p:txBody>
          <a:bodyPr>
            <a:normAutofit/>
          </a:bodyPr>
          <a:lstStyle/>
          <a:p>
            <a:r>
              <a:rPr lang="en-US" sz="2800" dirty="0">
                <a:latin typeface="Arial" charset="0"/>
                <a:ea typeface="Arial" charset="0"/>
                <a:cs typeface="Arial" charset="0"/>
              </a:rPr>
              <a:t>Entering Air Temperature Data-Steps 2 &amp; 3</a:t>
            </a:r>
            <a:endParaRPr lang="en-US" sz="2800" dirty="0"/>
          </a:p>
        </p:txBody>
      </p:sp>
      <p:sp>
        <p:nvSpPr>
          <p:cNvPr id="13" name="Content Placeholder 2"/>
          <p:cNvSpPr txBox="1">
            <a:spLocks/>
          </p:cNvSpPr>
          <p:nvPr/>
        </p:nvSpPr>
        <p:spPr>
          <a:xfrm>
            <a:off x="1608878" y="1863524"/>
            <a:ext cx="3206190" cy="4282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latin typeface="Arial" charset="0"/>
                <a:ea typeface="Arial" charset="0"/>
                <a:cs typeface="Arial" charset="0"/>
              </a:rPr>
              <a:t>2) Choose </a:t>
            </a:r>
            <a:r>
              <a:rPr lang="en-US" sz="2000" b="1" i="1" dirty="0">
                <a:latin typeface="Arial" charset="0"/>
                <a:ea typeface="Arial" charset="0"/>
                <a:cs typeface="Arial" charset="0"/>
              </a:rPr>
              <a:t>Live Data Entry.</a:t>
            </a:r>
          </a:p>
          <a:p>
            <a:pPr>
              <a:lnSpc>
                <a:spcPct val="100000"/>
              </a:lnSpc>
              <a:spcBef>
                <a:spcPts val="0"/>
              </a:spcBef>
            </a:pPr>
            <a:endParaRPr lang="en-US" dirty="0"/>
          </a:p>
        </p:txBody>
      </p:sp>
      <p:pic>
        <p:nvPicPr>
          <p:cNvPr id="15" name="Picture 14" descr="screenshot: Step in Data entry, arrow shows Live Entry menu butt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824" y="2658955"/>
            <a:ext cx="3199087" cy="2011883"/>
          </a:xfrm>
          <a:prstGeom prst="rect">
            <a:avLst/>
          </a:prstGeom>
        </p:spPr>
      </p:pic>
      <p:sp>
        <p:nvSpPr>
          <p:cNvPr id="16" name="Oval 15" descr="circle around button, Live Data Entry"/>
          <p:cNvSpPr/>
          <p:nvPr/>
        </p:nvSpPr>
        <p:spPr>
          <a:xfrm>
            <a:off x="1781807" y="3528751"/>
            <a:ext cx="568713" cy="167268"/>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17" name="Straight Arrow Connector 16" descr="arrow pointing to Live Data Entry on GLOBE website screenshot"/>
          <p:cNvCxnSpPr/>
          <p:nvPr/>
        </p:nvCxnSpPr>
        <p:spPr>
          <a:xfrm flipH="1">
            <a:off x="2305915" y="2513989"/>
            <a:ext cx="1059368" cy="1014761"/>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 name="Content Placeholder 3"/>
          <p:cNvSpPr txBox="1">
            <a:spLocks/>
          </p:cNvSpPr>
          <p:nvPr/>
        </p:nvSpPr>
        <p:spPr>
          <a:xfrm>
            <a:off x="5301202" y="1863524"/>
            <a:ext cx="3206187" cy="42594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latin typeface="Arial" charset="0"/>
                <a:ea typeface="Arial" charset="0"/>
                <a:cs typeface="Arial" charset="0"/>
              </a:rPr>
              <a:t>3) Enter </a:t>
            </a:r>
            <a:r>
              <a:rPr lang="en-US" sz="2000" b="1" i="1" dirty="0">
                <a:latin typeface="Arial" charset="0"/>
                <a:ea typeface="Arial" charset="0"/>
                <a:cs typeface="Arial" charset="0"/>
              </a:rPr>
              <a:t>Username and Password.</a:t>
            </a:r>
          </a:p>
        </p:txBody>
      </p:sp>
      <p:pic>
        <p:nvPicPr>
          <p:cNvPr id="18" name="Picture 17" descr="Screen Shot wof GLOBE Webpage showing where to enter Username and Password.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5647" y="2653462"/>
            <a:ext cx="3257761" cy="2107207"/>
          </a:xfrm>
          <a:prstGeom prst="rect">
            <a:avLst/>
          </a:prstGeom>
        </p:spPr>
      </p:pic>
      <p:sp>
        <p:nvSpPr>
          <p:cNvPr id="19" name="Oval 18" descr="circle around where you enter name and password"/>
          <p:cNvSpPr/>
          <p:nvPr/>
        </p:nvSpPr>
        <p:spPr>
          <a:xfrm>
            <a:off x="5283616" y="4010568"/>
            <a:ext cx="813713" cy="765105"/>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20" name="Straight Arrow Connector 19" descr="arrow pointing to place on GLOBE website where you input name and password."/>
          <p:cNvCxnSpPr/>
          <p:nvPr/>
        </p:nvCxnSpPr>
        <p:spPr>
          <a:xfrm flipH="1">
            <a:off x="5786409" y="2458325"/>
            <a:ext cx="1163031" cy="1507244"/>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4289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18</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5" name="Content Placeholder 4" descr="Menu: How to collect your d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42" y="886404"/>
            <a:ext cx="1161143" cy="5971596"/>
          </a:xfrm>
        </p:spPr>
      </p:pic>
      <p:sp>
        <p:nvSpPr>
          <p:cNvPr id="2" name="Title 1"/>
          <p:cNvSpPr>
            <a:spLocks noGrp="1"/>
          </p:cNvSpPr>
          <p:nvPr>
            <p:ph type="title"/>
          </p:nvPr>
        </p:nvSpPr>
        <p:spPr>
          <a:xfrm>
            <a:off x="1161143" y="914400"/>
            <a:ext cx="7886700" cy="682171"/>
          </a:xfrm>
        </p:spPr>
        <p:txBody>
          <a:bodyPr>
            <a:normAutofit/>
          </a:bodyPr>
          <a:lstStyle/>
          <a:p>
            <a:r>
              <a:rPr lang="en-US" sz="2800" dirty="0">
                <a:latin typeface="Arial" charset="0"/>
                <a:ea typeface="Arial" charset="0"/>
                <a:cs typeface="Arial" charset="0"/>
              </a:rPr>
              <a:t>Entering Air Temperature Data-Steps 4 &amp; 5</a:t>
            </a:r>
            <a:endParaRPr lang="en-US" sz="2800" dirty="0"/>
          </a:p>
        </p:txBody>
      </p:sp>
      <p:sp>
        <p:nvSpPr>
          <p:cNvPr id="21" name="Content Placeholder 2"/>
          <p:cNvSpPr txBox="1">
            <a:spLocks/>
          </p:cNvSpPr>
          <p:nvPr/>
        </p:nvSpPr>
        <p:spPr>
          <a:xfrm>
            <a:off x="1608877" y="1863524"/>
            <a:ext cx="3513455" cy="4282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latin typeface="Arial" charset="0"/>
                <a:ea typeface="Arial" charset="0"/>
                <a:cs typeface="Arial" charset="0"/>
              </a:rPr>
              <a:t>4) </a:t>
            </a:r>
            <a:r>
              <a:rPr lang="en-US" sz="2000" b="1" i="1" dirty="0">
                <a:latin typeface="Arial" charset="0"/>
                <a:ea typeface="Arial" charset="0"/>
                <a:cs typeface="Arial" charset="0"/>
              </a:rPr>
              <a:t>Confirm that an Atmosphere Study Site has been defined</a:t>
            </a:r>
            <a:r>
              <a:rPr lang="en-US" sz="2000" dirty="0">
                <a:latin typeface="Arial" charset="0"/>
                <a:ea typeface="Arial" charset="0"/>
                <a:cs typeface="Arial" charset="0"/>
              </a:rPr>
              <a:t>, and choose it under </a:t>
            </a:r>
            <a:r>
              <a:rPr lang="en-US" sz="2000" i="1" dirty="0">
                <a:latin typeface="Arial" charset="0"/>
                <a:ea typeface="Arial" charset="0"/>
                <a:cs typeface="Arial" charset="0"/>
              </a:rPr>
              <a:t>My Organizations and Sites </a:t>
            </a:r>
            <a:r>
              <a:rPr lang="en-US" sz="2000" dirty="0">
                <a:latin typeface="Arial" charset="0"/>
                <a:ea typeface="Arial" charset="0"/>
                <a:cs typeface="Arial" charset="0"/>
              </a:rPr>
              <a:t>list.</a:t>
            </a:r>
          </a:p>
          <a:p>
            <a:pPr>
              <a:lnSpc>
                <a:spcPct val="100000"/>
              </a:lnSpc>
            </a:pPr>
            <a:endParaRPr lang="en-US" dirty="0"/>
          </a:p>
        </p:txBody>
      </p:sp>
      <p:pic>
        <p:nvPicPr>
          <p:cNvPr id="23" name="Picture 22" descr="Image showing a list of sites: From here you select the appropriate GLOBE study site, Ste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427" y="3568608"/>
            <a:ext cx="3143747" cy="1928172"/>
          </a:xfrm>
          <a:prstGeom prst="rect">
            <a:avLst/>
          </a:prstGeom>
        </p:spPr>
      </p:pic>
      <p:sp>
        <p:nvSpPr>
          <p:cNvPr id="25" name="Oval 24" descr="circle around one of several Atmosphere Study Sites that appear in the list in the Data Entry App"/>
          <p:cNvSpPr/>
          <p:nvPr/>
        </p:nvSpPr>
        <p:spPr>
          <a:xfrm>
            <a:off x="1626961" y="4305432"/>
            <a:ext cx="702527" cy="234176"/>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24" name="Straight Arrow Connector 23" descr="arrow pointing to one of several Atmosphere Study Sites that appear in the list in the Data Entry App"/>
          <p:cNvCxnSpPr/>
          <p:nvPr/>
        </p:nvCxnSpPr>
        <p:spPr>
          <a:xfrm flipH="1">
            <a:off x="2253343" y="3505200"/>
            <a:ext cx="979714" cy="816429"/>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2" name="Content Placeholder 3"/>
          <p:cNvSpPr txBox="1">
            <a:spLocks/>
          </p:cNvSpPr>
          <p:nvPr/>
        </p:nvSpPr>
        <p:spPr>
          <a:xfrm>
            <a:off x="5301202" y="1863524"/>
            <a:ext cx="3206187" cy="42594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latin typeface="Arial" charset="0"/>
                <a:ea typeface="Arial" charset="0"/>
                <a:cs typeface="Arial" charset="0"/>
              </a:rPr>
              <a:t>5) If Study Site is not defined, define it.</a:t>
            </a:r>
          </a:p>
          <a:p>
            <a:pPr marL="0" indent="0">
              <a:lnSpc>
                <a:spcPct val="100000"/>
              </a:lnSpc>
              <a:spcBef>
                <a:spcPts val="0"/>
              </a:spcBef>
              <a:buFont typeface="Arial" panose="020B0604020202020204" pitchFamily="34" charset="0"/>
              <a:buNone/>
            </a:pPr>
            <a:endParaRPr lang="en-US" dirty="0"/>
          </a:p>
        </p:txBody>
      </p:sp>
      <p:pic>
        <p:nvPicPr>
          <p:cNvPr id="26" name="Picture 25" descr="Screen shot: Page showing input boxes for study site definition, including GPS coordinates and map.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208" y="2612306"/>
            <a:ext cx="3075346" cy="2166858"/>
          </a:xfrm>
          <a:prstGeom prst="rect">
            <a:avLst/>
          </a:prstGeom>
        </p:spPr>
      </p:pic>
    </p:spTree>
    <p:extLst>
      <p:ext uri="{BB962C8B-B14F-4D97-AF65-F5344CB8AC3E}">
        <p14:creationId xmlns:p14="http://schemas.microsoft.com/office/powerpoint/2010/main" val="546496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5" name="Picture 4" descr="Menu: What is Air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1163488" cy="5943600"/>
          </a:xfrm>
          <a:prstGeom prst="rect">
            <a:avLst/>
          </a:prstGeom>
        </p:spPr>
      </p:pic>
      <p:sp>
        <p:nvSpPr>
          <p:cNvPr id="6" name="Slide Number Placeholder 5"/>
          <p:cNvSpPr>
            <a:spLocks noGrp="1"/>
          </p:cNvSpPr>
          <p:nvPr>
            <p:ph type="sldNum" sz="quarter" idx="12"/>
          </p:nvPr>
        </p:nvSpPr>
        <p:spPr/>
        <p:txBody>
          <a:bodyPr/>
          <a:lstStyle/>
          <a:p>
            <a:fld id="{A3405FB8-E15B-714D-9CB4-96BF71461C02}" type="slidenum">
              <a:rPr lang="en-US" smtClean="0"/>
              <a:t>1</a:t>
            </a:fld>
            <a:endParaRPr lang="en-US" dirty="0"/>
          </a:p>
        </p:txBody>
      </p:sp>
      <p:sp>
        <p:nvSpPr>
          <p:cNvPr id="2" name="Title 1"/>
          <p:cNvSpPr>
            <a:spLocks noGrp="1"/>
          </p:cNvSpPr>
          <p:nvPr>
            <p:ph type="title"/>
          </p:nvPr>
        </p:nvSpPr>
        <p:spPr>
          <a:xfrm>
            <a:off x="1579109" y="707231"/>
            <a:ext cx="7886700" cy="1325563"/>
          </a:xfrm>
        </p:spPr>
        <p:txBody>
          <a:bodyPr>
            <a:normAutofit/>
          </a:bodyPr>
          <a:lstStyle/>
          <a:p>
            <a:r>
              <a:rPr lang="en-US" sz="3200" dirty="0">
                <a:latin typeface="Arial" charset="0"/>
                <a:ea typeface="Arial" charset="0"/>
                <a:cs typeface="Arial" charset="0"/>
              </a:rPr>
              <a:t>Overview and Learning Objectives</a:t>
            </a:r>
            <a:endParaRPr lang="en-US" sz="3200" dirty="0"/>
          </a:p>
        </p:txBody>
      </p:sp>
      <p:sp>
        <p:nvSpPr>
          <p:cNvPr id="3" name="Content Placeholder 2"/>
          <p:cNvSpPr>
            <a:spLocks noGrp="1"/>
          </p:cNvSpPr>
          <p:nvPr>
            <p:ph idx="1"/>
          </p:nvPr>
        </p:nvSpPr>
        <p:spPr>
          <a:xfrm>
            <a:off x="1257300" y="1825624"/>
            <a:ext cx="7886700" cy="4351338"/>
          </a:xfrm>
        </p:spPr>
        <p:txBody>
          <a:bodyPr>
            <a:normAutofit fontScale="70000" lnSpcReduction="20000"/>
          </a:bodyPr>
          <a:lstStyle/>
          <a:p>
            <a:pPr marL="0" indent="0">
              <a:lnSpc>
                <a:spcPct val="110000"/>
              </a:lnSpc>
              <a:buNone/>
            </a:pPr>
            <a:r>
              <a:rPr lang="en-US" sz="2900" b="1" u="sng" dirty="0">
                <a:latin typeface="Arial" charset="0"/>
                <a:ea typeface="Arial" charset="0"/>
                <a:cs typeface="Arial" charset="0"/>
              </a:rPr>
              <a:t>Overview</a:t>
            </a:r>
          </a:p>
          <a:p>
            <a:pPr marL="0" indent="0">
              <a:lnSpc>
                <a:spcPct val="110000"/>
              </a:lnSpc>
              <a:spcBef>
                <a:spcPts val="0"/>
              </a:spcBef>
              <a:buNone/>
            </a:pPr>
            <a:r>
              <a:rPr lang="en-US" sz="2600" dirty="0">
                <a:latin typeface="Arial" charset="0"/>
                <a:ea typeface="Arial" charset="0"/>
                <a:cs typeface="Arial" charset="0"/>
              </a:rPr>
              <a:t>This module:</a:t>
            </a:r>
          </a:p>
          <a:p>
            <a:pPr>
              <a:lnSpc>
                <a:spcPct val="110000"/>
              </a:lnSpc>
              <a:spcBef>
                <a:spcPts val="0"/>
              </a:spcBef>
            </a:pPr>
            <a:r>
              <a:rPr lang="en-US" sz="2600" dirty="0">
                <a:latin typeface="Arial" charset="0"/>
                <a:ea typeface="Arial" charset="0"/>
                <a:cs typeface="Arial" charset="0"/>
              </a:rPr>
              <a:t>Describes how to take air temperature observations</a:t>
            </a:r>
          </a:p>
          <a:p>
            <a:pPr>
              <a:lnSpc>
                <a:spcPct val="110000"/>
              </a:lnSpc>
              <a:spcBef>
                <a:spcPts val="0"/>
              </a:spcBef>
            </a:pPr>
            <a:r>
              <a:rPr lang="en-US" sz="2600" dirty="0">
                <a:latin typeface="Arial" charset="0"/>
                <a:ea typeface="Arial" charset="0"/>
                <a:cs typeface="Arial" charset="0"/>
              </a:rPr>
              <a:t>Provides instructions on how to enter your data on the GLOBE website</a:t>
            </a:r>
          </a:p>
          <a:p>
            <a:pPr marL="0" indent="0">
              <a:lnSpc>
                <a:spcPct val="110000"/>
              </a:lnSpc>
              <a:spcBef>
                <a:spcPts val="0"/>
              </a:spcBef>
              <a:buNone/>
            </a:pPr>
            <a:endParaRPr lang="en-US" sz="2600" dirty="0">
              <a:latin typeface="Arial" charset="0"/>
              <a:ea typeface="Arial" charset="0"/>
              <a:cs typeface="Arial" charset="0"/>
            </a:endParaRPr>
          </a:p>
          <a:p>
            <a:pPr marL="0" indent="0">
              <a:lnSpc>
                <a:spcPct val="120000"/>
              </a:lnSpc>
              <a:spcBef>
                <a:spcPts val="0"/>
              </a:spcBef>
              <a:buNone/>
            </a:pPr>
            <a:r>
              <a:rPr lang="en-US" sz="2900" b="1" u="sng" dirty="0">
                <a:latin typeface="Arial" charset="0"/>
                <a:ea typeface="Arial" charset="0"/>
                <a:cs typeface="Arial" charset="0"/>
              </a:rPr>
              <a:t>Learning Objectives</a:t>
            </a:r>
          </a:p>
          <a:p>
            <a:pPr marL="0" indent="0">
              <a:lnSpc>
                <a:spcPct val="120000"/>
              </a:lnSpc>
              <a:spcBef>
                <a:spcPts val="0"/>
              </a:spcBef>
              <a:buNone/>
            </a:pPr>
            <a:r>
              <a:rPr lang="en-US" sz="2600" dirty="0">
                <a:latin typeface="Arial" charset="0"/>
                <a:ea typeface="Arial" charset="0"/>
                <a:cs typeface="Arial" charset="0"/>
              </a:rPr>
              <a:t>After completing this module, you will be able to: </a:t>
            </a:r>
          </a:p>
          <a:p>
            <a:pPr>
              <a:lnSpc>
                <a:spcPct val="120000"/>
              </a:lnSpc>
              <a:spcBef>
                <a:spcPts val="0"/>
              </a:spcBef>
            </a:pPr>
            <a:r>
              <a:rPr lang="en-US" sz="2600" dirty="0">
                <a:latin typeface="Arial" charset="0"/>
                <a:ea typeface="Arial" charset="0"/>
                <a:cs typeface="Arial" charset="0"/>
              </a:rPr>
              <a:t>Describe what air temperature is</a:t>
            </a:r>
          </a:p>
          <a:p>
            <a:pPr>
              <a:lnSpc>
                <a:spcPct val="120000"/>
              </a:lnSpc>
              <a:spcBef>
                <a:spcPts val="0"/>
              </a:spcBef>
            </a:pPr>
            <a:r>
              <a:rPr lang="en-US" sz="2600" dirty="0">
                <a:latin typeface="Arial" charset="0"/>
                <a:ea typeface="Arial" charset="0"/>
                <a:cs typeface="Arial" charset="0"/>
              </a:rPr>
              <a:t>List reasons why it is important to collect air temperature data</a:t>
            </a:r>
          </a:p>
          <a:p>
            <a:pPr>
              <a:lnSpc>
                <a:spcPct val="120000"/>
              </a:lnSpc>
              <a:spcBef>
                <a:spcPts val="0"/>
              </a:spcBef>
            </a:pPr>
            <a:r>
              <a:rPr lang="en-US" sz="2600" dirty="0">
                <a:latin typeface="Arial" charset="0"/>
                <a:ea typeface="Arial" charset="0"/>
                <a:cs typeface="Arial" charset="0"/>
              </a:rPr>
              <a:t>Determine the correct locations to take air temperature readings</a:t>
            </a:r>
          </a:p>
          <a:p>
            <a:pPr>
              <a:lnSpc>
                <a:spcPct val="120000"/>
              </a:lnSpc>
              <a:spcBef>
                <a:spcPts val="0"/>
              </a:spcBef>
            </a:pPr>
            <a:r>
              <a:rPr lang="en-US" sz="2600" dirty="0">
                <a:latin typeface="Arial" charset="0"/>
                <a:ea typeface="Arial" charset="0"/>
                <a:cs typeface="Arial" charset="0"/>
              </a:rPr>
              <a:t>Upload data to the GLOBE website</a:t>
            </a:r>
          </a:p>
          <a:p>
            <a:pPr>
              <a:lnSpc>
                <a:spcPct val="120000"/>
              </a:lnSpc>
              <a:spcBef>
                <a:spcPts val="0"/>
              </a:spcBef>
            </a:pPr>
            <a:r>
              <a:rPr lang="en-US" sz="2600" dirty="0">
                <a:latin typeface="Arial" charset="0"/>
                <a:ea typeface="Arial" charset="0"/>
                <a:cs typeface="Arial" charset="0"/>
              </a:rPr>
              <a:t>Visualize data using GLOBE Visualization Site and formulate your own questions about weather</a:t>
            </a:r>
          </a:p>
          <a:p>
            <a:pPr>
              <a:lnSpc>
                <a:spcPct val="120000"/>
              </a:lnSpc>
              <a:spcBef>
                <a:spcPts val="0"/>
              </a:spcBef>
            </a:pPr>
            <a:endParaRPr lang="en-US" sz="2600" dirty="0">
              <a:latin typeface="Arial" charset="0"/>
              <a:ea typeface="Arial" charset="0"/>
              <a:cs typeface="Arial" charset="0"/>
            </a:endParaRPr>
          </a:p>
          <a:p>
            <a:pPr marL="0" indent="0">
              <a:lnSpc>
                <a:spcPct val="120000"/>
              </a:lnSpc>
              <a:spcBef>
                <a:spcPts val="0"/>
              </a:spcBef>
              <a:buNone/>
            </a:pPr>
            <a:r>
              <a:rPr lang="en-US" sz="2600" dirty="0">
                <a:latin typeface="Arial" charset="0"/>
                <a:ea typeface="Arial" charset="0"/>
                <a:cs typeface="Arial" charset="0"/>
              </a:rPr>
              <a:t>Estimated time to complete module: </a:t>
            </a:r>
            <a:r>
              <a:rPr lang="en-US" sz="2600">
                <a:latin typeface="Arial" charset="0"/>
                <a:ea typeface="Arial" charset="0"/>
                <a:cs typeface="Arial" charset="0"/>
              </a:rPr>
              <a:t>1 hour</a:t>
            </a:r>
            <a:endParaRPr lang="en-US" sz="2600" dirty="0">
              <a:latin typeface="Arial" charset="0"/>
              <a:ea typeface="Arial" charset="0"/>
              <a:cs typeface="Arial" charset="0"/>
            </a:endParaRPr>
          </a:p>
          <a:p>
            <a:pPr>
              <a:lnSpc>
                <a:spcPct val="110000"/>
              </a:lnSpc>
              <a:spcBef>
                <a:spcPts val="0"/>
              </a:spcBef>
            </a:pPr>
            <a:endParaRPr lang="en-US" dirty="0">
              <a:latin typeface="Arial" charset="0"/>
              <a:ea typeface="Arial" charset="0"/>
              <a:cs typeface="Arial" charset="0"/>
            </a:endParaRPr>
          </a:p>
        </p:txBody>
      </p:sp>
    </p:spTree>
    <p:extLst>
      <p:ext uri="{BB962C8B-B14F-4D97-AF65-F5344CB8AC3E}">
        <p14:creationId xmlns:p14="http://schemas.microsoft.com/office/powerpoint/2010/main" val="258938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19</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5" name="Content Placeholder 4" descr="Menu: How to collect your d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14400"/>
            <a:ext cx="1161143" cy="5971596"/>
          </a:xfrm>
        </p:spPr>
      </p:pic>
      <p:sp>
        <p:nvSpPr>
          <p:cNvPr id="2" name="Title 1"/>
          <p:cNvSpPr>
            <a:spLocks noGrp="1"/>
          </p:cNvSpPr>
          <p:nvPr>
            <p:ph type="title"/>
          </p:nvPr>
        </p:nvSpPr>
        <p:spPr>
          <a:xfrm>
            <a:off x="1161143" y="914400"/>
            <a:ext cx="7886700" cy="682171"/>
          </a:xfrm>
        </p:spPr>
        <p:txBody>
          <a:bodyPr>
            <a:normAutofit/>
          </a:bodyPr>
          <a:lstStyle/>
          <a:p>
            <a:r>
              <a:rPr lang="en-US" sz="2800" dirty="0">
                <a:latin typeface="Arial" charset="0"/>
                <a:ea typeface="Arial" charset="0"/>
                <a:cs typeface="Arial" charset="0"/>
              </a:rPr>
              <a:t>Entering Air Temperature Data-Steps 6 &amp; 7</a:t>
            </a:r>
            <a:endParaRPr lang="en-US" sz="2800" dirty="0"/>
          </a:p>
        </p:txBody>
      </p:sp>
      <p:sp>
        <p:nvSpPr>
          <p:cNvPr id="11" name="Content Placeholder 2"/>
          <p:cNvSpPr txBox="1">
            <a:spLocks/>
          </p:cNvSpPr>
          <p:nvPr/>
        </p:nvSpPr>
        <p:spPr>
          <a:xfrm>
            <a:off x="1608878" y="1863524"/>
            <a:ext cx="3206190" cy="4282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rial" charset="0"/>
                <a:ea typeface="Arial" charset="0"/>
                <a:cs typeface="Arial" charset="0"/>
              </a:rPr>
              <a:t>6 ) Select </a:t>
            </a:r>
            <a:r>
              <a:rPr lang="en-US" sz="2400" b="1" i="1" dirty="0">
                <a:latin typeface="Arial" charset="0"/>
                <a:ea typeface="Arial" charset="0"/>
                <a:cs typeface="Arial" charset="0"/>
              </a:rPr>
              <a:t>Integrated 1-Day</a:t>
            </a:r>
            <a:r>
              <a:rPr lang="en-US" sz="2400" i="1" dirty="0">
                <a:latin typeface="Arial" charset="0"/>
                <a:ea typeface="Arial" charset="0"/>
                <a:cs typeface="Arial" charset="0"/>
              </a:rPr>
              <a:t> </a:t>
            </a:r>
            <a:r>
              <a:rPr lang="en-US" sz="2400" dirty="0">
                <a:latin typeface="Arial" charset="0"/>
                <a:ea typeface="Arial" charset="0"/>
                <a:cs typeface="Arial" charset="0"/>
              </a:rPr>
              <a:t>from the atmosphere data entry site and choose new observation.</a:t>
            </a:r>
          </a:p>
          <a:p>
            <a:pPr marL="0" indent="0">
              <a:buFont typeface="Arial" panose="020B0604020202020204" pitchFamily="34" charset="0"/>
              <a:buNone/>
            </a:pPr>
            <a:endParaRPr lang="en-US" dirty="0"/>
          </a:p>
        </p:txBody>
      </p:sp>
      <p:pic>
        <p:nvPicPr>
          <p:cNvPr id="6" name="Picture 5" descr="Screen shot with circled choice, Integrated 1-d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368" y="3869903"/>
            <a:ext cx="3314700" cy="2197100"/>
          </a:xfrm>
          <a:prstGeom prst="rect">
            <a:avLst/>
          </a:prstGeom>
        </p:spPr>
      </p:pic>
      <p:sp>
        <p:nvSpPr>
          <p:cNvPr id="12" name="Content Placeholder 3"/>
          <p:cNvSpPr txBox="1">
            <a:spLocks/>
          </p:cNvSpPr>
          <p:nvPr/>
        </p:nvSpPr>
        <p:spPr>
          <a:xfrm>
            <a:off x="5301202" y="1863524"/>
            <a:ext cx="3206187" cy="42594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rial" charset="0"/>
                <a:ea typeface="Arial" charset="0"/>
                <a:cs typeface="Arial" charset="0"/>
              </a:rPr>
              <a:t>7) Enter </a:t>
            </a:r>
            <a:r>
              <a:rPr lang="en-US" sz="2400" b="1" i="1" dirty="0">
                <a:latin typeface="Arial" charset="0"/>
                <a:ea typeface="Arial" charset="0"/>
                <a:cs typeface="Arial" charset="0"/>
              </a:rPr>
              <a:t>Date, time, and choose air temperature</a:t>
            </a:r>
            <a:r>
              <a:rPr lang="en-US" sz="2400" dirty="0">
                <a:latin typeface="Arial" charset="0"/>
                <a:ea typeface="Arial" charset="0"/>
                <a:cs typeface="Arial" charset="0"/>
              </a:rPr>
              <a:t>. </a:t>
            </a:r>
          </a:p>
          <a:p>
            <a:pPr marL="0" indent="0">
              <a:buFont typeface="Arial" panose="020B0604020202020204" pitchFamily="34" charset="0"/>
              <a:buNone/>
            </a:pPr>
            <a:endParaRPr lang="en-US" dirty="0"/>
          </a:p>
        </p:txBody>
      </p:sp>
      <p:pic>
        <p:nvPicPr>
          <p:cNvPr id="7" name="Picture 6" descr="Screen shot with circled choice, Integrated 1-d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4293" y="3286580"/>
            <a:ext cx="3124200" cy="2387600"/>
          </a:xfrm>
          <a:prstGeom prst="rect">
            <a:avLst/>
          </a:prstGeom>
        </p:spPr>
      </p:pic>
    </p:spTree>
    <p:extLst>
      <p:ext uri="{BB962C8B-B14F-4D97-AF65-F5344CB8AC3E}">
        <p14:creationId xmlns:p14="http://schemas.microsoft.com/office/powerpoint/2010/main" val="985437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20</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a:solidFill>
            <a:schemeClr val="accent2"/>
          </a:solidFill>
        </p:spPr>
      </p:pic>
      <p:pic>
        <p:nvPicPr>
          <p:cNvPr id="5" name="Content Placeholder 4" descr="Menu: How to collect your d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14400"/>
            <a:ext cx="1161143" cy="5971596"/>
          </a:xfrm>
        </p:spPr>
      </p:pic>
      <p:sp>
        <p:nvSpPr>
          <p:cNvPr id="2" name="Title 1"/>
          <p:cNvSpPr>
            <a:spLocks noGrp="1"/>
          </p:cNvSpPr>
          <p:nvPr>
            <p:ph type="title"/>
          </p:nvPr>
        </p:nvSpPr>
        <p:spPr>
          <a:xfrm>
            <a:off x="1161143" y="914400"/>
            <a:ext cx="7886700" cy="682171"/>
          </a:xfrm>
        </p:spPr>
        <p:txBody>
          <a:bodyPr>
            <a:normAutofit/>
          </a:bodyPr>
          <a:lstStyle/>
          <a:p>
            <a:r>
              <a:rPr lang="en-US" sz="2800" dirty="0">
                <a:latin typeface="Arial" charset="0"/>
                <a:ea typeface="Arial" charset="0"/>
                <a:cs typeface="Arial" charset="0"/>
              </a:rPr>
              <a:t>Entering Air Temperature Data-Steps 8 &amp; 9</a:t>
            </a:r>
            <a:endParaRPr lang="en-US" sz="2800" dirty="0"/>
          </a:p>
        </p:txBody>
      </p:sp>
      <p:sp>
        <p:nvSpPr>
          <p:cNvPr id="20" name="Content Placeholder 2"/>
          <p:cNvSpPr txBox="1">
            <a:spLocks/>
          </p:cNvSpPr>
          <p:nvPr/>
        </p:nvSpPr>
        <p:spPr>
          <a:xfrm>
            <a:off x="1608877" y="1863524"/>
            <a:ext cx="3513456" cy="4282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latin typeface="Arial" charset="0"/>
                <a:ea typeface="Arial" charset="0"/>
                <a:cs typeface="Arial" charset="0"/>
              </a:rPr>
              <a:t>8) Enter </a:t>
            </a:r>
            <a:r>
              <a:rPr lang="en-US" sz="2400" i="1" dirty="0">
                <a:latin typeface="Arial" charset="0"/>
                <a:ea typeface="Arial" charset="0"/>
                <a:cs typeface="Arial" charset="0"/>
              </a:rPr>
              <a:t>current, maximum and minimum temperatures. </a:t>
            </a:r>
            <a:r>
              <a:rPr lang="en-US" sz="2400" dirty="0">
                <a:latin typeface="Arial" charset="0"/>
                <a:ea typeface="Arial" charset="0"/>
                <a:cs typeface="Arial" charset="0"/>
              </a:rPr>
              <a:t>Add comments if needed.</a:t>
            </a:r>
          </a:p>
          <a:p>
            <a:pPr marL="0" indent="0">
              <a:lnSpc>
                <a:spcPct val="100000"/>
              </a:lnSpc>
              <a:spcBef>
                <a:spcPts val="0"/>
              </a:spcBef>
              <a:buFont typeface="Arial" panose="020B0604020202020204" pitchFamily="34" charset="0"/>
              <a:buNone/>
            </a:pPr>
            <a:endParaRPr lang="en-US" dirty="0"/>
          </a:p>
        </p:txBody>
      </p:sp>
      <p:pic>
        <p:nvPicPr>
          <p:cNvPr id="6" name="Picture 5" descr="Screen Shot indicating where to enter the Maximum, minimum and current temperatures. Add comments if need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84" y="3626924"/>
            <a:ext cx="3263900" cy="2120900"/>
          </a:xfrm>
          <a:prstGeom prst="rect">
            <a:avLst/>
          </a:prstGeom>
        </p:spPr>
      </p:pic>
      <p:sp>
        <p:nvSpPr>
          <p:cNvPr id="21" name="Content Placeholder 3"/>
          <p:cNvSpPr txBox="1">
            <a:spLocks/>
          </p:cNvSpPr>
          <p:nvPr/>
        </p:nvSpPr>
        <p:spPr>
          <a:xfrm>
            <a:off x="5301202" y="1863524"/>
            <a:ext cx="3206187" cy="42594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latin typeface="Arial" charset="0"/>
                <a:ea typeface="Arial" charset="0"/>
                <a:cs typeface="Arial" charset="0"/>
              </a:rPr>
              <a:t>9) If you have entered data correctly, you will get a smiley face.</a:t>
            </a:r>
          </a:p>
          <a:p>
            <a:pPr marL="0" indent="0">
              <a:lnSpc>
                <a:spcPct val="100000"/>
              </a:lnSpc>
              <a:spcBef>
                <a:spcPts val="0"/>
              </a:spcBef>
              <a:buFont typeface="Arial" panose="020B0604020202020204" pitchFamily="34" charset="0"/>
              <a:buNone/>
            </a:pPr>
            <a:endParaRPr lang="en-US" dirty="0"/>
          </a:p>
        </p:txBody>
      </p:sp>
      <p:pic>
        <p:nvPicPr>
          <p:cNvPr id="24" name="Picture 23" descr="If you did everything correctly, you get a smiley face icon." title="press submi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610" y="3211076"/>
            <a:ext cx="3002716" cy="1728182"/>
          </a:xfrm>
          <a:prstGeom prst="rect">
            <a:avLst/>
          </a:prstGeom>
        </p:spPr>
      </p:pic>
      <p:pic>
        <p:nvPicPr>
          <p:cNvPr id="22" name="Picture 21" descr="picture of a smiley face&#10;&#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8108" y="4927575"/>
            <a:ext cx="820249" cy="820249"/>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Tree>
    <p:extLst>
      <p:ext uri="{BB962C8B-B14F-4D97-AF65-F5344CB8AC3E}">
        <p14:creationId xmlns:p14="http://schemas.microsoft.com/office/powerpoint/2010/main" val="1366511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21</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5" name="Content Placeholder 4" descr="Menu: How to collect your d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14400"/>
            <a:ext cx="1161143" cy="5971596"/>
          </a:xfrm>
        </p:spPr>
      </p:pic>
      <p:sp>
        <p:nvSpPr>
          <p:cNvPr id="2" name="Title 1"/>
          <p:cNvSpPr>
            <a:spLocks noGrp="1"/>
          </p:cNvSpPr>
          <p:nvPr>
            <p:ph type="title"/>
          </p:nvPr>
        </p:nvSpPr>
        <p:spPr>
          <a:xfrm>
            <a:off x="1255091" y="931526"/>
            <a:ext cx="7886700" cy="682171"/>
          </a:xfrm>
        </p:spPr>
        <p:txBody>
          <a:bodyPr>
            <a:normAutofit/>
          </a:bodyPr>
          <a:lstStyle/>
          <a:p>
            <a:r>
              <a:rPr lang="en-US" sz="2800" b="1" dirty="0"/>
              <a:t>Cautions</a:t>
            </a:r>
            <a:endParaRPr lang="en-US" sz="2800" dirty="0"/>
          </a:p>
        </p:txBody>
      </p:sp>
      <p:sp>
        <p:nvSpPr>
          <p:cNvPr id="20" name="Content Placeholder 2"/>
          <p:cNvSpPr txBox="1">
            <a:spLocks/>
          </p:cNvSpPr>
          <p:nvPr/>
        </p:nvSpPr>
        <p:spPr>
          <a:xfrm>
            <a:off x="1608877" y="1558293"/>
            <a:ext cx="7056152" cy="4282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system will not allow you to enter a maximum and minimum air temperature if you haven’t entered data the day before.</a:t>
            </a:r>
          </a:p>
          <a:p>
            <a:pPr marL="0" indent="0">
              <a:lnSpc>
                <a:spcPct val="100000"/>
              </a:lnSpc>
              <a:spcBef>
                <a:spcPts val="0"/>
              </a:spcBef>
              <a:buFont typeface="Arial" panose="020B0604020202020204" pitchFamily="34" charset="0"/>
              <a:buNone/>
            </a:pPr>
            <a:endParaRPr lang="en-US" dirty="0"/>
          </a:p>
        </p:txBody>
      </p:sp>
      <p:pic>
        <p:nvPicPr>
          <p:cNvPr id="6" name="Picture 5" descr="Screen shot : You will get this dialogue box if you try to submit min max data if you don't have data from the day befor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8877" y="2745014"/>
            <a:ext cx="6743700" cy="3225800"/>
          </a:xfrm>
          <a:prstGeom prst="rect">
            <a:avLst/>
          </a:prstGeom>
        </p:spPr>
      </p:pic>
    </p:spTree>
    <p:extLst>
      <p:ext uri="{BB962C8B-B14F-4D97-AF65-F5344CB8AC3E}">
        <p14:creationId xmlns:p14="http://schemas.microsoft.com/office/powerpoint/2010/main" val="2052462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22</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8" name="Content Placeholder 7" descr="Menu: Understand the D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14400"/>
            <a:ext cx="1132114" cy="5991922"/>
          </a:xfrm>
        </p:spPr>
      </p:pic>
      <p:sp>
        <p:nvSpPr>
          <p:cNvPr id="2" name="Title 1"/>
          <p:cNvSpPr>
            <a:spLocks noGrp="1"/>
          </p:cNvSpPr>
          <p:nvPr>
            <p:ph type="title"/>
          </p:nvPr>
        </p:nvSpPr>
        <p:spPr>
          <a:xfrm>
            <a:off x="1132114" y="646156"/>
            <a:ext cx="7886700" cy="1325563"/>
          </a:xfrm>
        </p:spPr>
        <p:txBody>
          <a:bodyPr>
            <a:normAutofit/>
          </a:bodyPr>
          <a:lstStyle/>
          <a:p>
            <a:r>
              <a:rPr lang="en-US" altLang="en-US" sz="2800" dirty="0">
                <a:ea typeface="Arial" charset="0"/>
                <a:cs typeface="Arial" charset="0"/>
              </a:rPr>
              <a:t>Retrieving Data from the GLOBE Visualization System</a:t>
            </a:r>
            <a:endParaRPr lang="en-US" sz="2800" dirty="0"/>
          </a:p>
        </p:txBody>
      </p:sp>
      <p:sp>
        <p:nvSpPr>
          <p:cNvPr id="10" name="Content Placeholder 2"/>
          <p:cNvSpPr txBox="1">
            <a:spLocks/>
          </p:cNvSpPr>
          <p:nvPr/>
        </p:nvSpPr>
        <p:spPr>
          <a:xfrm>
            <a:off x="1649743" y="1802693"/>
            <a:ext cx="6851442" cy="510362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altLang="en-US" sz="3100" dirty="0">
                <a:latin typeface="Arial" charset="0"/>
                <a:ea typeface="Arial" charset="0"/>
                <a:cs typeface="Arial" charset="0"/>
              </a:rPr>
              <a:t>Click on Visualize Data</a:t>
            </a:r>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a:lnSpc>
                <a:spcPct val="120000"/>
              </a:lnSpc>
              <a:spcBef>
                <a:spcPts val="0"/>
              </a:spcBef>
            </a:pPr>
            <a:endParaRPr lang="en-US" altLang="en-US" sz="1800" dirty="0"/>
          </a:p>
          <a:p>
            <a:pPr marL="0" indent="0">
              <a:lnSpc>
                <a:spcPct val="120000"/>
              </a:lnSpc>
              <a:spcBef>
                <a:spcPts val="1200"/>
              </a:spcBef>
              <a:buFont typeface="Arial" panose="020B0604020202020204" pitchFamily="34" charset="0"/>
              <a:buNone/>
            </a:pPr>
            <a:endParaRPr lang="en-US" altLang="en-US" sz="3100" dirty="0">
              <a:latin typeface="Arial" charset="0"/>
              <a:ea typeface="Arial" charset="0"/>
              <a:cs typeface="Arial" charset="0"/>
              <a:hlinkClick r:id="rId4"/>
            </a:endParaRPr>
          </a:p>
          <a:p>
            <a:pPr marL="0" indent="0">
              <a:lnSpc>
                <a:spcPct val="120000"/>
              </a:lnSpc>
              <a:spcBef>
                <a:spcPts val="1200"/>
              </a:spcBef>
              <a:buFont typeface="Arial" panose="020B0604020202020204" pitchFamily="34" charset="0"/>
              <a:buNone/>
            </a:pPr>
            <a:r>
              <a:rPr lang="en-US" altLang="en-US" sz="3100" dirty="0">
                <a:latin typeface="Arial" charset="0"/>
                <a:ea typeface="Arial" charset="0"/>
                <a:cs typeface="Arial" charset="0"/>
                <a:hlinkClick r:id="rId4"/>
              </a:rPr>
              <a:t>eTraining</a:t>
            </a:r>
            <a:r>
              <a:rPr lang="en-US" altLang="en-US" sz="3100" dirty="0">
                <a:latin typeface="Arial" charset="0"/>
                <a:ea typeface="Arial" charset="0"/>
                <a:cs typeface="Arial" charset="0"/>
              </a:rPr>
              <a:t> is available to explore the full power of the visualization system.</a:t>
            </a:r>
          </a:p>
          <a:p>
            <a:pPr>
              <a:lnSpc>
                <a:spcPct val="120000"/>
              </a:lnSpc>
              <a:spcBef>
                <a:spcPts val="0"/>
              </a:spcBef>
            </a:pPr>
            <a:endParaRPr lang="en-US" dirty="0"/>
          </a:p>
        </p:txBody>
      </p:sp>
      <p:pic>
        <p:nvPicPr>
          <p:cNvPr id="5" name="Picture 4" descr="Screenshot: On GLOBE home page, select Visualize Data butt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914" y="2305405"/>
            <a:ext cx="5753100" cy="3606800"/>
          </a:xfrm>
          <a:prstGeom prst="rect">
            <a:avLst/>
          </a:prstGeom>
        </p:spPr>
      </p:pic>
    </p:spTree>
    <p:extLst>
      <p:ext uri="{BB962C8B-B14F-4D97-AF65-F5344CB8AC3E}">
        <p14:creationId xmlns:p14="http://schemas.microsoft.com/office/powerpoint/2010/main" val="1774142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23</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8" name="Content Placeholder 7" descr="Menu: Understand the D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14400"/>
            <a:ext cx="1132114" cy="5991922"/>
          </a:xfrm>
        </p:spPr>
      </p:pic>
      <p:sp>
        <p:nvSpPr>
          <p:cNvPr id="2" name="Title 1"/>
          <p:cNvSpPr>
            <a:spLocks noGrp="1"/>
          </p:cNvSpPr>
          <p:nvPr>
            <p:ph type="title"/>
          </p:nvPr>
        </p:nvSpPr>
        <p:spPr>
          <a:xfrm>
            <a:off x="1132114" y="769257"/>
            <a:ext cx="8011886" cy="1325563"/>
          </a:xfrm>
        </p:spPr>
        <p:txBody>
          <a:bodyPr>
            <a:normAutofit/>
          </a:bodyPr>
          <a:lstStyle/>
          <a:p>
            <a:r>
              <a:rPr lang="en-US" sz="2800" dirty="0">
                <a:latin typeface="Arial" charset="0"/>
                <a:ea typeface="Arial" charset="0"/>
                <a:cs typeface="Arial" charset="0"/>
              </a:rPr>
              <a:t>Using the dialogue box, select the parameters you want to view</a:t>
            </a:r>
            <a:endParaRPr lang="en-US" sz="2800" dirty="0"/>
          </a:p>
        </p:txBody>
      </p:sp>
      <p:pic>
        <p:nvPicPr>
          <p:cNvPr id="5" name="Picture 4" descr="Screenshot of GLOBE Visualization System, map interface. Close the &quot;welcome&quot; box and click on &quot;Add +&quot; to add a lay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650" y="2238035"/>
            <a:ext cx="5461000" cy="3975100"/>
          </a:xfrm>
          <a:prstGeom prst="rect">
            <a:avLst/>
          </a:prstGeom>
        </p:spPr>
      </p:pic>
    </p:spTree>
    <p:extLst>
      <p:ext uri="{BB962C8B-B14F-4D97-AF65-F5344CB8AC3E}">
        <p14:creationId xmlns:p14="http://schemas.microsoft.com/office/powerpoint/2010/main" val="1418646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3405FB8-E15B-714D-9CB4-96BF71461C02}" type="slidenum">
              <a:rPr lang="en-US" smtClean="0"/>
              <a:t>24</a:t>
            </a:fld>
            <a:endParaRPr lang="en-US" dirty="0"/>
          </a:p>
        </p:txBody>
      </p:sp>
      <p:pic>
        <p:nvPicPr>
          <p:cNvPr id="4" name="Content Placeholder 3" descr="Banner Air Temperatur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8" name="Content Placeholder 7" descr="Menu: Understand the Data"/>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914400"/>
            <a:ext cx="1132114" cy="5991922"/>
          </a:xfrm>
        </p:spPr>
      </p:pic>
      <p:sp>
        <p:nvSpPr>
          <p:cNvPr id="2" name="Title 1"/>
          <p:cNvSpPr>
            <a:spLocks noGrp="1"/>
          </p:cNvSpPr>
          <p:nvPr>
            <p:ph type="title"/>
          </p:nvPr>
        </p:nvSpPr>
        <p:spPr>
          <a:xfrm>
            <a:off x="1330555" y="503237"/>
            <a:ext cx="8011886" cy="1325563"/>
          </a:xfrm>
        </p:spPr>
        <p:txBody>
          <a:bodyPr>
            <a:normAutofit/>
          </a:bodyPr>
          <a:lstStyle/>
          <a:p>
            <a:r>
              <a:rPr lang="en-US" sz="2800" dirty="0">
                <a:latin typeface="Arial" charset="0"/>
                <a:ea typeface="Arial" charset="0"/>
                <a:cs typeface="Arial" charset="0"/>
              </a:rPr>
              <a:t>Questions for you to investigate</a:t>
            </a:r>
            <a:endParaRPr lang="en-US" sz="2800" dirty="0"/>
          </a:p>
        </p:txBody>
      </p:sp>
      <p:sp>
        <p:nvSpPr>
          <p:cNvPr id="3" name="TextBox 2"/>
          <p:cNvSpPr txBox="1"/>
          <p:nvPr/>
        </p:nvSpPr>
        <p:spPr>
          <a:xfrm>
            <a:off x="1523999" y="1828800"/>
            <a:ext cx="7184571" cy="3754874"/>
          </a:xfrm>
          <a:prstGeom prst="rect">
            <a:avLst/>
          </a:prstGeom>
          <a:noFill/>
        </p:spPr>
        <p:txBody>
          <a:bodyPr wrap="square" rtlCol="0">
            <a:spAutoFit/>
          </a:bodyPr>
          <a:lstStyle/>
          <a:p>
            <a:pPr marL="342900" indent="-342900">
              <a:lnSpc>
                <a:spcPct val="110000"/>
              </a:lnSpc>
              <a:buFont typeface="Arial" charset="0"/>
              <a:buChar char="•"/>
            </a:pPr>
            <a:r>
              <a:rPr lang="en-US" sz="2000" dirty="0"/>
              <a:t>When does temperature change the most from day to day? </a:t>
            </a:r>
          </a:p>
          <a:p>
            <a:pPr marL="342900" indent="-342900">
              <a:lnSpc>
                <a:spcPct val="110000"/>
              </a:lnSpc>
              <a:buFont typeface="Arial" charset="0"/>
              <a:buChar char="•"/>
            </a:pPr>
            <a:r>
              <a:rPr lang="en-US" sz="2000" dirty="0"/>
              <a:t>What are the latitudes and elevations of other GLOBE schools with air temperature data similar to yours? </a:t>
            </a:r>
          </a:p>
          <a:p>
            <a:pPr marL="342900" indent="-342900">
              <a:lnSpc>
                <a:spcPct val="110000"/>
              </a:lnSpc>
              <a:buFont typeface="Arial" charset="0"/>
              <a:buChar char="•"/>
            </a:pPr>
            <a:r>
              <a:rPr lang="en-US" sz="2000" dirty="0"/>
              <a:t>How does vegetation in your area respond to changing temperature? </a:t>
            </a:r>
          </a:p>
          <a:p>
            <a:pPr marL="342900" indent="-342900">
              <a:lnSpc>
                <a:spcPct val="110000"/>
              </a:lnSpc>
              <a:buFont typeface="Arial" charset="0"/>
              <a:buChar char="•"/>
            </a:pPr>
            <a:r>
              <a:rPr lang="en-US" sz="2000" dirty="0"/>
              <a:t>Is your local environment affected more by average temperature or temperature extremes? </a:t>
            </a:r>
          </a:p>
          <a:p>
            <a:pPr marL="342900" indent="-342900">
              <a:lnSpc>
                <a:spcPct val="110000"/>
              </a:lnSpc>
              <a:spcBef>
                <a:spcPts val="0"/>
              </a:spcBef>
              <a:buFont typeface="Arial" charset="0"/>
              <a:buChar char="•"/>
            </a:pPr>
            <a:r>
              <a:rPr lang="en-US" sz="2000" dirty="0"/>
              <a:t>Is there a difference between air temperature readings taken by students and satellites?</a:t>
            </a:r>
          </a:p>
          <a:p>
            <a:pPr marL="342900" indent="-342900">
              <a:lnSpc>
                <a:spcPct val="110000"/>
              </a:lnSpc>
              <a:spcBef>
                <a:spcPts val="0"/>
              </a:spcBef>
              <a:buFont typeface="Arial" charset="0"/>
              <a:buChar char="•"/>
            </a:pPr>
            <a:r>
              <a:rPr lang="en-US" sz="2000" dirty="0"/>
              <a:t>How does a large body of water affect air temperature?</a:t>
            </a:r>
          </a:p>
          <a:p>
            <a:endParaRPr lang="en-US" dirty="0"/>
          </a:p>
        </p:txBody>
      </p:sp>
    </p:spTree>
    <p:extLst>
      <p:ext uri="{BB962C8B-B14F-4D97-AF65-F5344CB8AC3E}">
        <p14:creationId xmlns:p14="http://schemas.microsoft.com/office/powerpoint/2010/main" val="566730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25</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10" name="Picture 9"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1" y="914400"/>
            <a:ext cx="1132114" cy="5991920"/>
          </a:xfrm>
          <a:prstGeom prst="rect">
            <a:avLst/>
          </a:prstGeom>
        </p:spPr>
      </p:pic>
      <p:sp>
        <p:nvSpPr>
          <p:cNvPr id="2" name="Title 1"/>
          <p:cNvSpPr>
            <a:spLocks noGrp="1"/>
          </p:cNvSpPr>
          <p:nvPr>
            <p:ph type="title"/>
          </p:nvPr>
        </p:nvSpPr>
        <p:spPr>
          <a:xfrm>
            <a:off x="1270341" y="654277"/>
            <a:ext cx="7886700" cy="1325563"/>
          </a:xfrm>
        </p:spPr>
        <p:txBody>
          <a:bodyPr>
            <a:normAutofit/>
          </a:bodyPr>
          <a:lstStyle/>
          <a:p>
            <a:r>
              <a:rPr lang="en-US" sz="3200" dirty="0">
                <a:latin typeface="Arial" charset="0"/>
                <a:ea typeface="Arial" charset="0"/>
                <a:cs typeface="Arial" charset="0"/>
              </a:rPr>
              <a:t>What have YOU learned?</a:t>
            </a:r>
            <a:endParaRPr lang="en-US" sz="3200" dirty="0"/>
          </a:p>
        </p:txBody>
      </p:sp>
      <p:sp>
        <p:nvSpPr>
          <p:cNvPr id="9" name="Content Placeholder 8"/>
          <p:cNvSpPr>
            <a:spLocks noGrp="1"/>
          </p:cNvSpPr>
          <p:nvPr>
            <p:ph idx="1"/>
          </p:nvPr>
        </p:nvSpPr>
        <p:spPr>
          <a:xfrm>
            <a:off x="1257300" y="1782763"/>
            <a:ext cx="7886700" cy="4351338"/>
          </a:xfrm>
        </p:spPr>
        <p:txBody>
          <a:bodyPr>
            <a:normAutofit/>
          </a:bodyPr>
          <a:lstStyle/>
          <a:p>
            <a:pPr>
              <a:lnSpc>
                <a:spcPct val="100000"/>
              </a:lnSpc>
              <a:spcBef>
                <a:spcPts val="0"/>
              </a:spcBef>
            </a:pPr>
            <a:r>
              <a:rPr lang="en-US" sz="2000" dirty="0"/>
              <a:t>What is air temperature?</a:t>
            </a:r>
          </a:p>
          <a:p>
            <a:pPr>
              <a:lnSpc>
                <a:spcPct val="100000"/>
              </a:lnSpc>
              <a:spcBef>
                <a:spcPts val="0"/>
              </a:spcBef>
            </a:pPr>
            <a:r>
              <a:rPr lang="en-US" sz="2000" dirty="0"/>
              <a:t>Why it is it important to collect air temperature  data?</a:t>
            </a:r>
          </a:p>
          <a:p>
            <a:pPr>
              <a:lnSpc>
                <a:spcPct val="100000"/>
              </a:lnSpc>
              <a:spcBef>
                <a:spcPts val="0"/>
              </a:spcBef>
            </a:pPr>
            <a:r>
              <a:rPr lang="en-US" sz="2000" dirty="0"/>
              <a:t>What instrument(s) is/are needed to collect air temperature data?</a:t>
            </a:r>
          </a:p>
          <a:p>
            <a:pPr>
              <a:lnSpc>
                <a:spcPct val="100000"/>
              </a:lnSpc>
              <a:spcBef>
                <a:spcPts val="0"/>
              </a:spcBef>
            </a:pPr>
            <a:r>
              <a:rPr lang="en-US" sz="2000" dirty="0"/>
              <a:t>Where can I purchase the instrument(s)?</a:t>
            </a:r>
          </a:p>
          <a:p>
            <a:pPr>
              <a:lnSpc>
                <a:spcPct val="100000"/>
              </a:lnSpc>
              <a:spcBef>
                <a:spcPts val="0"/>
              </a:spcBef>
            </a:pPr>
            <a:r>
              <a:rPr lang="en-US" sz="2000" dirty="0"/>
              <a:t>Where should I take my air temperature measurements?</a:t>
            </a:r>
          </a:p>
          <a:p>
            <a:pPr>
              <a:lnSpc>
                <a:spcPct val="100000"/>
              </a:lnSpc>
              <a:spcBef>
                <a:spcPts val="0"/>
              </a:spcBef>
            </a:pPr>
            <a:r>
              <a:rPr lang="en-US" sz="2000" dirty="0"/>
              <a:t>What data do I need to collect?</a:t>
            </a:r>
          </a:p>
          <a:p>
            <a:pPr>
              <a:lnSpc>
                <a:spcPct val="100000"/>
              </a:lnSpc>
              <a:spcBef>
                <a:spcPts val="0"/>
              </a:spcBef>
            </a:pPr>
            <a:r>
              <a:rPr lang="en-US" sz="2000" dirty="0"/>
              <a:t>How do I submit my data to GLOBE?</a:t>
            </a:r>
          </a:p>
          <a:p>
            <a:pPr>
              <a:lnSpc>
                <a:spcPct val="100000"/>
              </a:lnSpc>
              <a:spcBef>
                <a:spcPts val="0"/>
              </a:spcBef>
            </a:pPr>
            <a:r>
              <a:rPr lang="en-US" sz="2000" dirty="0"/>
              <a:t>What can I do with the data submitted to GLOBE? </a:t>
            </a:r>
          </a:p>
          <a:p>
            <a:endParaRPr lang="en-US" dirty="0"/>
          </a:p>
        </p:txBody>
      </p:sp>
    </p:spTree>
    <p:extLst>
      <p:ext uri="{BB962C8B-B14F-4D97-AF65-F5344CB8AC3E}">
        <p14:creationId xmlns:p14="http://schemas.microsoft.com/office/powerpoint/2010/main" val="458558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3405FB8-E15B-714D-9CB4-96BF71461C02}" type="slidenum">
              <a:rPr lang="en-US" smtClean="0"/>
              <a:t>26</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3" name="Picture 2" descr="Menu: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14400"/>
            <a:ext cx="1145155" cy="6074908"/>
          </a:xfrm>
          <a:prstGeom prst="rect">
            <a:avLst/>
          </a:prstGeom>
        </p:spPr>
      </p:pic>
      <p:sp>
        <p:nvSpPr>
          <p:cNvPr id="2" name="Title 1"/>
          <p:cNvSpPr>
            <a:spLocks noGrp="1"/>
          </p:cNvSpPr>
          <p:nvPr>
            <p:ph type="title"/>
          </p:nvPr>
        </p:nvSpPr>
        <p:spPr>
          <a:xfrm>
            <a:off x="1145155" y="631259"/>
            <a:ext cx="7886700" cy="1325563"/>
          </a:xfrm>
        </p:spPr>
        <p:txBody>
          <a:bodyPr>
            <a:normAutofit/>
          </a:bodyPr>
          <a:lstStyle/>
          <a:p>
            <a:r>
              <a:rPr lang="en-US" sz="3200" dirty="0">
                <a:latin typeface="Arial" charset="0"/>
                <a:ea typeface="Arial" charset="0"/>
                <a:cs typeface="Arial" charset="0"/>
              </a:rPr>
              <a:t>Frequently Asked Questions (FAQs)</a:t>
            </a:r>
            <a:endParaRPr lang="en-US" sz="3200" dirty="0"/>
          </a:p>
        </p:txBody>
      </p:sp>
      <p:sp>
        <p:nvSpPr>
          <p:cNvPr id="9" name="Content Placeholder 8"/>
          <p:cNvSpPr>
            <a:spLocks noGrp="1"/>
          </p:cNvSpPr>
          <p:nvPr>
            <p:ph idx="1"/>
          </p:nvPr>
        </p:nvSpPr>
        <p:spPr>
          <a:xfrm>
            <a:off x="1257300" y="1782763"/>
            <a:ext cx="7596414" cy="4351338"/>
          </a:xfrm>
        </p:spPr>
        <p:txBody>
          <a:bodyPr>
            <a:normAutofit fontScale="62500" lnSpcReduction="20000"/>
          </a:bodyPr>
          <a:lstStyle/>
          <a:p>
            <a:pPr marL="0" indent="0">
              <a:lnSpc>
                <a:spcPct val="100000"/>
              </a:lnSpc>
              <a:spcBef>
                <a:spcPts val="0"/>
              </a:spcBef>
              <a:buNone/>
            </a:pPr>
            <a:r>
              <a:rPr lang="en-US" b="1" dirty="0">
                <a:latin typeface="Arial" charset="0"/>
                <a:ea typeface="Arial" charset="0"/>
                <a:cs typeface="Arial" charset="0"/>
              </a:rPr>
              <a:t>1. If we missed reading the maximum/ minimum thermometer for a day or more (over the weekend, holiday, vacation, etc.), can we still report the temperature for today? </a:t>
            </a:r>
          </a:p>
          <a:p>
            <a:pPr marL="0" indent="0">
              <a:lnSpc>
                <a:spcPct val="100000"/>
              </a:lnSpc>
              <a:spcBef>
                <a:spcPts val="0"/>
              </a:spcBef>
              <a:buNone/>
            </a:pPr>
            <a:endParaRPr lang="en-US" dirty="0">
              <a:latin typeface="Arial" charset="0"/>
              <a:ea typeface="Arial" charset="0"/>
              <a:cs typeface="Arial" charset="0"/>
            </a:endParaRPr>
          </a:p>
          <a:p>
            <a:pPr marL="0" indent="0">
              <a:lnSpc>
                <a:spcPct val="100000"/>
              </a:lnSpc>
              <a:spcBef>
                <a:spcPts val="0"/>
              </a:spcBef>
              <a:buNone/>
            </a:pPr>
            <a:r>
              <a:rPr lang="en-US" dirty="0">
                <a:latin typeface="Arial" charset="0"/>
                <a:ea typeface="Arial" charset="0"/>
                <a:cs typeface="Arial" charset="0"/>
              </a:rPr>
              <a:t>You can and should report the current temperature. You may not report the maximum and minimum temperatures as they are the maximum and minimum temperatures for more than one day. Reset the indicators and tomorrow you can report the maximum, minimum, and current temperatures. </a:t>
            </a:r>
          </a:p>
          <a:p>
            <a:pPr marL="0" indent="0">
              <a:lnSpc>
                <a:spcPct val="100000"/>
              </a:lnSpc>
              <a:spcBef>
                <a:spcPts val="0"/>
              </a:spcBef>
              <a:buNone/>
            </a:pPr>
            <a:endParaRPr lang="en-US" dirty="0">
              <a:latin typeface="Arial" charset="0"/>
              <a:ea typeface="Arial" charset="0"/>
              <a:cs typeface="Arial" charset="0"/>
            </a:endParaRPr>
          </a:p>
          <a:p>
            <a:pPr marL="0" indent="0">
              <a:lnSpc>
                <a:spcPct val="100000"/>
              </a:lnSpc>
              <a:spcBef>
                <a:spcPts val="0"/>
              </a:spcBef>
              <a:buNone/>
            </a:pPr>
            <a:r>
              <a:rPr lang="en-US" b="1" dirty="0">
                <a:latin typeface="Arial" charset="0"/>
                <a:ea typeface="Arial" charset="0"/>
                <a:cs typeface="Arial" charset="0"/>
              </a:rPr>
              <a:t>2. What should we do if our maximum/ minimum thermometer does not agree with the calibration thermometer and we can not adjust the scales so that they agree? </a:t>
            </a:r>
            <a:endParaRPr lang="en-US" dirty="0">
              <a:latin typeface="Arial" charset="0"/>
              <a:ea typeface="Arial" charset="0"/>
              <a:cs typeface="Arial" charset="0"/>
            </a:endParaRPr>
          </a:p>
          <a:p>
            <a:pPr marL="0" indent="0">
              <a:lnSpc>
                <a:spcPct val="100000"/>
              </a:lnSpc>
              <a:spcBef>
                <a:spcPts val="0"/>
              </a:spcBef>
              <a:buNone/>
            </a:pPr>
            <a:r>
              <a:rPr lang="en-US" dirty="0">
                <a:latin typeface="Arial" charset="0"/>
                <a:ea typeface="Arial" charset="0"/>
                <a:cs typeface="Arial" charset="0"/>
              </a:rPr>
              <a:t>This is rare, but there are some maximum/ minimum thermometers that cannot be calibrated successfully. In this case, contact the supplier or manufacturer, explain that the calibration of the thermometer is off, and request a new thermometer. </a:t>
            </a:r>
          </a:p>
          <a:p>
            <a:endParaRPr lang="en-US" dirty="0"/>
          </a:p>
        </p:txBody>
      </p:sp>
    </p:spTree>
    <p:extLst>
      <p:ext uri="{BB962C8B-B14F-4D97-AF65-F5344CB8AC3E}">
        <p14:creationId xmlns:p14="http://schemas.microsoft.com/office/powerpoint/2010/main" val="1157550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3405FB8-E15B-714D-9CB4-96BF71461C02}" type="slidenum">
              <a:rPr lang="en-US" smtClean="0"/>
              <a:t>27</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3" name="Picture 2" descr="Menu: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14400"/>
            <a:ext cx="1145155" cy="6074908"/>
          </a:xfrm>
          <a:prstGeom prst="rect">
            <a:avLst/>
          </a:prstGeom>
        </p:spPr>
      </p:pic>
      <p:sp>
        <p:nvSpPr>
          <p:cNvPr id="2" name="Title 1"/>
          <p:cNvSpPr>
            <a:spLocks noGrp="1"/>
          </p:cNvSpPr>
          <p:nvPr>
            <p:ph type="title"/>
          </p:nvPr>
        </p:nvSpPr>
        <p:spPr>
          <a:xfrm>
            <a:off x="1145155" y="631259"/>
            <a:ext cx="7886700" cy="1325563"/>
          </a:xfrm>
        </p:spPr>
        <p:txBody>
          <a:bodyPr>
            <a:normAutofit/>
          </a:bodyPr>
          <a:lstStyle/>
          <a:p>
            <a:r>
              <a:rPr lang="en-US" sz="3200" dirty="0">
                <a:latin typeface="Arial" charset="0"/>
                <a:ea typeface="Arial" charset="0"/>
                <a:cs typeface="Arial" charset="0"/>
              </a:rPr>
              <a:t>Frequently Asked Questions (FAQs)-2</a:t>
            </a:r>
            <a:endParaRPr lang="en-US" sz="3200" dirty="0"/>
          </a:p>
        </p:txBody>
      </p:sp>
      <p:sp>
        <p:nvSpPr>
          <p:cNvPr id="9" name="Content Placeholder 8"/>
          <p:cNvSpPr>
            <a:spLocks noGrp="1"/>
          </p:cNvSpPr>
          <p:nvPr>
            <p:ph idx="1"/>
          </p:nvPr>
        </p:nvSpPr>
        <p:spPr>
          <a:xfrm>
            <a:off x="1145154" y="1545659"/>
            <a:ext cx="7596414" cy="5075237"/>
          </a:xfrm>
        </p:spPr>
        <p:txBody>
          <a:bodyPr>
            <a:normAutofit fontScale="62500" lnSpcReduction="20000"/>
          </a:bodyPr>
          <a:lstStyle/>
          <a:p>
            <a:pPr marL="0" indent="0">
              <a:lnSpc>
                <a:spcPct val="100000"/>
              </a:lnSpc>
              <a:spcBef>
                <a:spcPts val="0"/>
              </a:spcBef>
              <a:buNone/>
            </a:pPr>
            <a:endParaRPr lang="en-US" sz="3200" dirty="0">
              <a:latin typeface="Arial" charset="0"/>
              <a:ea typeface="Arial" charset="0"/>
              <a:cs typeface="Arial" charset="0"/>
            </a:endParaRPr>
          </a:p>
          <a:p>
            <a:pPr marL="0" indent="0">
              <a:lnSpc>
                <a:spcPct val="100000"/>
              </a:lnSpc>
              <a:spcBef>
                <a:spcPts val="0"/>
              </a:spcBef>
              <a:buNone/>
            </a:pPr>
            <a:r>
              <a:rPr lang="en-US" sz="3200" b="1" dirty="0">
                <a:latin typeface="Arial" charset="0"/>
                <a:ea typeface="Arial" charset="0"/>
                <a:cs typeface="Arial" charset="0"/>
              </a:rPr>
              <a:t>3. The maximum temperature reading on our thermometer today is less than the current temperature reading yesterday. Is this wrong? </a:t>
            </a:r>
          </a:p>
          <a:p>
            <a:pPr marL="0" indent="0">
              <a:lnSpc>
                <a:spcPct val="100000"/>
              </a:lnSpc>
              <a:spcBef>
                <a:spcPts val="0"/>
              </a:spcBef>
              <a:buNone/>
            </a:pPr>
            <a:endParaRPr lang="en-US" sz="3200" dirty="0">
              <a:latin typeface="Arial" charset="0"/>
              <a:ea typeface="Arial" charset="0"/>
              <a:cs typeface="Arial" charset="0"/>
            </a:endParaRPr>
          </a:p>
          <a:p>
            <a:pPr marL="0" indent="0">
              <a:lnSpc>
                <a:spcPct val="100000"/>
              </a:lnSpc>
              <a:spcBef>
                <a:spcPts val="0"/>
              </a:spcBef>
              <a:buNone/>
            </a:pPr>
            <a:r>
              <a:rPr lang="en-US" sz="3200" dirty="0">
                <a:latin typeface="Arial" charset="0"/>
                <a:ea typeface="Arial" charset="0"/>
                <a:cs typeface="Arial" charset="0"/>
              </a:rPr>
              <a:t>Yes, this is a problem if the difference is more than 0.5 ̊ C. Sometimes the maximum indicator slips. Report your readings anyway so that GLOBE can track these errors. If this problem occurs often (more than one day in 20 or 5% of the time), check to see that your instrument shelter is mounted firmly and securely and that there are no routine sources of vibration shaking the shelter. If your shelter is securely mounted and there are no sources of vibration, contact the supplier and replace your maximum/minimum thermometer and also inform GLOBE of your problem. </a:t>
            </a:r>
          </a:p>
          <a:p>
            <a:pPr marL="0" indent="0">
              <a:lnSpc>
                <a:spcPct val="100000"/>
              </a:lnSpc>
              <a:spcBef>
                <a:spcPts val="0"/>
              </a:spcBef>
              <a:buNone/>
            </a:pPr>
            <a:endParaRPr lang="en-US" sz="3200" dirty="0">
              <a:latin typeface="Arial" charset="0"/>
              <a:ea typeface="Arial" charset="0"/>
              <a:cs typeface="Arial" charset="0"/>
            </a:endParaRPr>
          </a:p>
          <a:p>
            <a:pPr marL="0" indent="0">
              <a:lnSpc>
                <a:spcPct val="100000"/>
              </a:lnSpc>
              <a:spcBef>
                <a:spcPts val="0"/>
              </a:spcBef>
              <a:buNone/>
            </a:pPr>
            <a:r>
              <a:rPr lang="en-US" sz="3200" b="1" dirty="0">
                <a:latin typeface="Arial" charset="0"/>
                <a:ea typeface="Arial" charset="0"/>
                <a:cs typeface="Arial" charset="0"/>
              </a:rPr>
              <a:t>4. The minimum temperature reading on our thermometer today is greater than the current temperature reading yesterday. Is this wrong? </a:t>
            </a:r>
            <a:r>
              <a:rPr lang="en-US" sz="3200" dirty="0">
                <a:latin typeface="Arial" charset="0"/>
                <a:ea typeface="Arial" charset="0"/>
                <a:cs typeface="Arial" charset="0"/>
              </a:rPr>
              <a:t>See #3 answer.</a:t>
            </a:r>
          </a:p>
          <a:p>
            <a:endParaRPr lang="en-US" dirty="0"/>
          </a:p>
        </p:txBody>
      </p:sp>
    </p:spTree>
    <p:extLst>
      <p:ext uri="{BB962C8B-B14F-4D97-AF65-F5344CB8AC3E}">
        <p14:creationId xmlns:p14="http://schemas.microsoft.com/office/powerpoint/2010/main" val="221839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3405FB8-E15B-714D-9CB4-96BF71461C02}" type="slidenum">
              <a:rPr lang="en-US" smtClean="0"/>
              <a:t>28</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3" name="Picture 2" descr="Menu: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14400"/>
            <a:ext cx="1145155" cy="6074908"/>
          </a:xfrm>
          <a:prstGeom prst="rect">
            <a:avLst/>
          </a:prstGeom>
        </p:spPr>
      </p:pic>
      <p:sp>
        <p:nvSpPr>
          <p:cNvPr id="2" name="Title 1"/>
          <p:cNvSpPr>
            <a:spLocks noGrp="1"/>
          </p:cNvSpPr>
          <p:nvPr>
            <p:ph type="title"/>
          </p:nvPr>
        </p:nvSpPr>
        <p:spPr>
          <a:xfrm>
            <a:off x="1145155" y="631259"/>
            <a:ext cx="7886700" cy="1325563"/>
          </a:xfrm>
        </p:spPr>
        <p:txBody>
          <a:bodyPr>
            <a:normAutofit/>
          </a:bodyPr>
          <a:lstStyle/>
          <a:p>
            <a:r>
              <a:rPr lang="en-US" sz="3200" dirty="0">
                <a:latin typeface="Arial" charset="0"/>
                <a:ea typeface="Arial" charset="0"/>
                <a:cs typeface="Arial" charset="0"/>
              </a:rPr>
              <a:t>Further Resources</a:t>
            </a:r>
            <a:endParaRPr lang="en-US" sz="3200" dirty="0"/>
          </a:p>
        </p:txBody>
      </p:sp>
      <p:sp>
        <p:nvSpPr>
          <p:cNvPr id="9" name="Content Placeholder 8"/>
          <p:cNvSpPr>
            <a:spLocks noGrp="1"/>
          </p:cNvSpPr>
          <p:nvPr>
            <p:ph idx="1"/>
          </p:nvPr>
        </p:nvSpPr>
        <p:spPr>
          <a:xfrm>
            <a:off x="1257300" y="1782763"/>
            <a:ext cx="7596414" cy="4351338"/>
          </a:xfrm>
        </p:spPr>
        <p:txBody>
          <a:bodyPr>
            <a:normAutofit/>
          </a:bodyPr>
          <a:lstStyle/>
          <a:p>
            <a:pPr lvl="1">
              <a:lnSpc>
                <a:spcPct val="100000"/>
              </a:lnSpc>
              <a:spcBef>
                <a:spcPts val="0"/>
              </a:spcBef>
            </a:pPr>
            <a:r>
              <a:rPr lang="en-US" dirty="0">
                <a:latin typeface="Arial" charset="0"/>
                <a:ea typeface="Arial" charset="0"/>
                <a:cs typeface="Arial" charset="0"/>
                <a:hlinkClick r:id="rId4"/>
              </a:rPr>
              <a:t>GLOBE Learning Activities</a:t>
            </a:r>
            <a:endParaRPr lang="en-US" dirty="0">
              <a:latin typeface="Arial" charset="0"/>
              <a:ea typeface="Arial" charset="0"/>
              <a:cs typeface="Arial" charset="0"/>
              <a:hlinkClick r:id="rId5"/>
            </a:endParaRPr>
          </a:p>
          <a:p>
            <a:pPr lvl="1">
              <a:lnSpc>
                <a:spcPct val="100000"/>
              </a:lnSpc>
              <a:spcBef>
                <a:spcPts val="0"/>
              </a:spcBef>
            </a:pPr>
            <a:endParaRPr lang="en-US" dirty="0">
              <a:latin typeface="Arial" charset="0"/>
              <a:ea typeface="Arial" charset="0"/>
              <a:cs typeface="Arial" charset="0"/>
              <a:hlinkClick r:id="rId5"/>
            </a:endParaRPr>
          </a:p>
          <a:p>
            <a:pPr lvl="1">
              <a:lnSpc>
                <a:spcPct val="100000"/>
              </a:lnSpc>
              <a:spcBef>
                <a:spcPts val="0"/>
              </a:spcBef>
            </a:pPr>
            <a:r>
              <a:rPr lang="en-US" dirty="0">
                <a:latin typeface="Arial" charset="0"/>
                <a:ea typeface="Arial" charset="0"/>
                <a:cs typeface="Arial" charset="0"/>
                <a:hlinkClick r:id="rId5"/>
              </a:rPr>
              <a:t>NASA Weather and Climate</a:t>
            </a:r>
            <a:endParaRPr lang="en-US" dirty="0">
              <a:latin typeface="Arial" charset="0"/>
              <a:ea typeface="Arial" charset="0"/>
              <a:cs typeface="Arial" charset="0"/>
            </a:endParaRPr>
          </a:p>
          <a:p>
            <a:pPr lvl="1">
              <a:lnSpc>
                <a:spcPct val="100000"/>
              </a:lnSpc>
              <a:spcBef>
                <a:spcPts val="0"/>
              </a:spcBef>
            </a:pPr>
            <a:endParaRPr lang="en-US" dirty="0">
              <a:latin typeface="Arial" charset="0"/>
              <a:ea typeface="Arial" charset="0"/>
              <a:cs typeface="Arial" charset="0"/>
            </a:endParaRPr>
          </a:p>
          <a:p>
            <a:pPr lvl="1">
              <a:lnSpc>
                <a:spcPct val="100000"/>
              </a:lnSpc>
              <a:spcBef>
                <a:spcPts val="0"/>
              </a:spcBef>
            </a:pPr>
            <a:r>
              <a:rPr lang="en-US" spc="-150" dirty="0">
                <a:latin typeface="Arial" charset="0"/>
                <a:ea typeface="Arial" charset="0"/>
                <a:cs typeface="Arial" charset="0"/>
              </a:rPr>
              <a:t>For information on purchasing GLOBE supplies go to: </a:t>
            </a:r>
            <a:r>
              <a:rPr lang="en-US" dirty="0">
                <a:latin typeface="Arial" charset="0"/>
                <a:ea typeface="Arial" charset="0"/>
                <a:cs typeface="Arial" charset="0"/>
                <a:hlinkClick r:id="rId6"/>
              </a:rPr>
              <a:t>link for finding suppliers of GLOBE instruments </a:t>
            </a:r>
            <a:endParaRPr lang="en-US" dirty="0">
              <a:latin typeface="Arial" charset="0"/>
              <a:ea typeface="Arial" charset="0"/>
              <a:cs typeface="Arial" charset="0"/>
            </a:endParaRPr>
          </a:p>
          <a:p>
            <a:pPr lvl="1">
              <a:lnSpc>
                <a:spcPct val="100000"/>
              </a:lnSpc>
              <a:spcBef>
                <a:spcPts val="0"/>
              </a:spcBef>
            </a:pPr>
            <a:endParaRPr lang="en-US" dirty="0">
              <a:latin typeface="Arial" charset="0"/>
              <a:ea typeface="Arial" charset="0"/>
              <a:cs typeface="Arial" charset="0"/>
            </a:endParaRPr>
          </a:p>
          <a:p>
            <a:pPr lvl="1">
              <a:lnSpc>
                <a:spcPct val="100000"/>
              </a:lnSpc>
              <a:spcBef>
                <a:spcPts val="0"/>
              </a:spcBef>
            </a:pPr>
            <a:r>
              <a:rPr lang="en-US" dirty="0">
                <a:latin typeface="Arial" charset="0"/>
                <a:ea typeface="Arial" charset="0"/>
                <a:cs typeface="Arial" charset="0"/>
              </a:rPr>
              <a:t>Questions? </a:t>
            </a:r>
            <a:r>
              <a:rPr lang="en-US" dirty="0">
                <a:latin typeface="Arial" charset="0"/>
                <a:ea typeface="Arial" charset="0"/>
                <a:cs typeface="Arial" charset="0"/>
                <a:hlinkClick r:id="rId7"/>
              </a:rPr>
              <a:t> GLOBE Website</a:t>
            </a:r>
            <a:endParaRPr lang="en-US" dirty="0">
              <a:latin typeface="Arial" charset="0"/>
              <a:ea typeface="Arial" charset="0"/>
              <a:cs typeface="Arial" charset="0"/>
            </a:endParaRPr>
          </a:p>
          <a:p>
            <a:endParaRPr lang="en-US" dirty="0"/>
          </a:p>
        </p:txBody>
      </p:sp>
    </p:spTree>
    <p:extLst>
      <p:ext uri="{BB962C8B-B14F-4D97-AF65-F5344CB8AC3E}">
        <p14:creationId xmlns:p14="http://schemas.microsoft.com/office/powerpoint/2010/main" val="726117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3405FB8-E15B-714D-9CB4-96BF71461C02}" type="slidenum">
              <a:rPr lang="en-US" smtClean="0"/>
              <a:t>2</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5" name="Picture 4" descr="Menu: What is Air Temper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1"/>
            <a:ext cx="1163488" cy="5943600"/>
          </a:xfrm>
          <a:prstGeom prst="rect">
            <a:avLst/>
          </a:prstGeom>
        </p:spPr>
      </p:pic>
      <p:sp>
        <p:nvSpPr>
          <p:cNvPr id="2" name="Title 1"/>
          <p:cNvSpPr>
            <a:spLocks noGrp="1"/>
          </p:cNvSpPr>
          <p:nvPr>
            <p:ph type="title"/>
          </p:nvPr>
        </p:nvSpPr>
        <p:spPr>
          <a:xfrm>
            <a:off x="1579109" y="707231"/>
            <a:ext cx="7886700" cy="1325563"/>
          </a:xfrm>
        </p:spPr>
        <p:txBody>
          <a:bodyPr>
            <a:normAutofit/>
          </a:bodyPr>
          <a:lstStyle/>
          <a:p>
            <a:r>
              <a:rPr lang="en-US" sz="3200" dirty="0">
                <a:latin typeface="Arial" charset="0"/>
                <a:ea typeface="Arial" charset="0"/>
                <a:cs typeface="Arial" charset="0"/>
              </a:rPr>
              <a:t>The Atmosphere</a:t>
            </a:r>
            <a:endParaRPr lang="en-US" sz="3200" dirty="0"/>
          </a:p>
        </p:txBody>
      </p:sp>
      <p:sp>
        <p:nvSpPr>
          <p:cNvPr id="3" name="Content Placeholder 2"/>
          <p:cNvSpPr>
            <a:spLocks noGrp="1"/>
          </p:cNvSpPr>
          <p:nvPr>
            <p:ph idx="1"/>
          </p:nvPr>
        </p:nvSpPr>
        <p:spPr>
          <a:xfrm>
            <a:off x="1257301" y="1825624"/>
            <a:ext cx="4345214" cy="4351338"/>
          </a:xfrm>
        </p:spPr>
        <p:txBody>
          <a:bodyPr>
            <a:normAutofit/>
          </a:bodyPr>
          <a:lstStyle/>
          <a:p>
            <a:pPr marL="383540" indent="-384810">
              <a:spcBef>
                <a:spcPts val="0"/>
              </a:spcBef>
              <a:spcAft>
                <a:spcPts val="1200"/>
              </a:spcAft>
              <a:buFont typeface="Arial" charset="0"/>
              <a:buChar char="•"/>
            </a:pPr>
            <a:r>
              <a:rPr lang="en-US" altLang="en-US" sz="2100" dirty="0">
                <a:latin typeface="Arial" charset="0"/>
                <a:ea typeface="Arial" charset="0"/>
                <a:cs typeface="Arial" charset="0"/>
              </a:rPr>
              <a:t>Extremely thin blanket of air extending about 300 miles from Earth’s surface to edge of space</a:t>
            </a:r>
          </a:p>
          <a:p>
            <a:pPr marL="383540" indent="-384810">
              <a:spcBef>
                <a:spcPts val="0"/>
              </a:spcBef>
              <a:spcAft>
                <a:spcPts val="1200"/>
              </a:spcAft>
              <a:buFont typeface="Arial" charset="0"/>
              <a:buChar char="•"/>
            </a:pPr>
            <a:r>
              <a:rPr lang="en-US" altLang="en-US" sz="2100" dirty="0">
                <a:latin typeface="Arial" charset="0"/>
                <a:ea typeface="Arial" charset="0"/>
                <a:cs typeface="Arial" charset="0"/>
              </a:rPr>
              <a:t>Protection from the blasts of radiation emanating from the Sun</a:t>
            </a:r>
          </a:p>
          <a:p>
            <a:pPr marL="383540" indent="-384810">
              <a:spcBef>
                <a:spcPts val="0"/>
              </a:spcBef>
              <a:spcAft>
                <a:spcPts val="1200"/>
              </a:spcAft>
              <a:buFont typeface="Arial" charset="0"/>
              <a:buChar char="•"/>
            </a:pPr>
            <a:r>
              <a:rPr lang="en-US" altLang="en-US" sz="2100" dirty="0">
                <a:latin typeface="Arial" charset="0"/>
                <a:ea typeface="Arial" charset="0"/>
                <a:cs typeface="Arial" charset="0"/>
              </a:rPr>
              <a:t>Composed of gases such as nitrogen, oxygen, argon, etc. </a:t>
            </a:r>
          </a:p>
          <a:p>
            <a:pPr>
              <a:lnSpc>
                <a:spcPct val="110000"/>
              </a:lnSpc>
              <a:spcBef>
                <a:spcPts val="0"/>
              </a:spcBef>
            </a:pPr>
            <a:endParaRPr lang="en-US" dirty="0">
              <a:latin typeface="Arial" charset="0"/>
              <a:ea typeface="Arial" charset="0"/>
              <a:cs typeface="Arial" charset="0"/>
            </a:endParaRPr>
          </a:p>
        </p:txBody>
      </p:sp>
      <p:pic>
        <p:nvPicPr>
          <p:cNvPr id="6" name="Picture 5" descr="Photo taken from an spacecraft above 200 miles above the Earth. https://www.grc.nasa.gov/WWW/K-12/airplane/atmosphere.html" title="Image shows thin layer of atmosphere hugging Earth surface">
            <a:hlinkClick r:id="rId4"/>
          </p:cNvPr>
          <p:cNvPicPr>
            <a:picLocks noChangeAspect="1"/>
          </p:cNvPicPr>
          <p:nvPr/>
        </p:nvPicPr>
        <p:blipFill>
          <a:blip r:embed="rId5"/>
          <a:stretch>
            <a:fillRect/>
          </a:stretch>
        </p:blipFill>
        <p:spPr>
          <a:xfrm>
            <a:off x="5560212" y="1825624"/>
            <a:ext cx="3242824" cy="2432118"/>
          </a:xfrm>
          <a:prstGeom prst="rect">
            <a:avLst/>
          </a:prstGeom>
        </p:spPr>
      </p:pic>
      <p:sp>
        <p:nvSpPr>
          <p:cNvPr id="8" name="TextBox 7"/>
          <p:cNvSpPr txBox="1"/>
          <p:nvPr/>
        </p:nvSpPr>
        <p:spPr>
          <a:xfrm>
            <a:off x="6795181" y="4359342"/>
            <a:ext cx="2670628" cy="276999"/>
          </a:xfrm>
          <a:prstGeom prst="rect">
            <a:avLst/>
          </a:prstGeom>
          <a:noFill/>
        </p:spPr>
        <p:txBody>
          <a:bodyPr wrap="square" rtlCol="0">
            <a:spAutoFit/>
          </a:bodyPr>
          <a:lstStyle/>
          <a:p>
            <a:r>
              <a:rPr lang="en-US" sz="1200" dirty="0"/>
              <a:t>Image: NASA Goddard</a:t>
            </a:r>
          </a:p>
        </p:txBody>
      </p:sp>
      <p:sp>
        <p:nvSpPr>
          <p:cNvPr id="7" name="TextBox 6" descr="http://www.globe.gov/do-globe/globe-teachers-guide/atmosphere">
            <a:hlinkClick r:id="rId6"/>
          </p:cNvPr>
          <p:cNvSpPr txBox="1"/>
          <p:nvPr/>
        </p:nvSpPr>
        <p:spPr>
          <a:xfrm>
            <a:off x="1872343" y="5976907"/>
            <a:ext cx="6612815" cy="400110"/>
          </a:xfrm>
          <a:prstGeom prst="rect">
            <a:avLst/>
          </a:prstGeom>
          <a:noFill/>
        </p:spPr>
        <p:txBody>
          <a:bodyPr wrap="square" rtlCol="0">
            <a:spAutoFit/>
          </a:bodyPr>
          <a:lstStyle/>
          <a:p>
            <a:r>
              <a:rPr lang="en-US" sz="2000" b="1" i="1" dirty="0">
                <a:solidFill>
                  <a:schemeClr val="accent1">
                    <a:lumMod val="50000"/>
                  </a:schemeClr>
                </a:solidFill>
              </a:rPr>
              <a:t>Link to the GLOBE Teacher’s Guide Atmosphere Protocols</a:t>
            </a:r>
          </a:p>
        </p:txBody>
      </p:sp>
    </p:spTree>
    <p:extLst>
      <p:ext uri="{BB962C8B-B14F-4D97-AF65-F5344CB8AC3E}">
        <p14:creationId xmlns:p14="http://schemas.microsoft.com/office/powerpoint/2010/main" val="401202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3405FB8-E15B-714D-9CB4-96BF71461C02}" type="slidenum">
              <a:rPr lang="en-US" smtClean="0"/>
              <a:t>29</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3" name="Picture 2" descr="Menu: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14400"/>
            <a:ext cx="1145155" cy="6074908"/>
          </a:xfrm>
          <a:prstGeom prst="rect">
            <a:avLst/>
          </a:prstGeom>
        </p:spPr>
      </p:pic>
      <p:sp>
        <p:nvSpPr>
          <p:cNvPr id="2" name="Title 1"/>
          <p:cNvSpPr>
            <a:spLocks noGrp="1"/>
          </p:cNvSpPr>
          <p:nvPr>
            <p:ph type="title"/>
          </p:nvPr>
        </p:nvSpPr>
        <p:spPr>
          <a:xfrm>
            <a:off x="1145154" y="841287"/>
            <a:ext cx="7886700" cy="1325563"/>
          </a:xfrm>
        </p:spPr>
        <p:txBody>
          <a:bodyPr>
            <a:normAutofit/>
          </a:bodyPr>
          <a:lstStyle/>
          <a:p>
            <a:r>
              <a:rPr lang="en-US" sz="2000" b="1" dirty="0">
                <a:latin typeface="+mn-lt"/>
              </a:rPr>
              <a:t>Please provide us with feedback about this module. This is a community project and we welcome your comments, suggestions and edits! Comment here: </a:t>
            </a:r>
            <a:r>
              <a:rPr lang="en-US" sz="2000" b="1" dirty="0">
                <a:latin typeface="+mn-lt"/>
                <a:hlinkClick r:id="rId4"/>
              </a:rPr>
              <a:t>eTraining Feedback</a:t>
            </a:r>
            <a:br>
              <a:rPr lang="en-US" sz="2000" b="1" dirty="0">
                <a:latin typeface="+mn-lt"/>
              </a:rPr>
            </a:br>
            <a:r>
              <a:rPr lang="en-US" sz="2000" b="1" dirty="0">
                <a:latin typeface="+mn-lt"/>
              </a:rPr>
              <a:t>Questions? Contact </a:t>
            </a:r>
            <a:r>
              <a:rPr lang="en-US" sz="2000" b="1" dirty="0">
                <a:latin typeface="+mn-lt"/>
                <a:hlinkClick r:id="rId5"/>
              </a:rPr>
              <a:t>help@globe.gov</a:t>
            </a:r>
            <a:endParaRPr lang="en-US" sz="2000" b="1" dirty="0">
              <a:latin typeface="+mn-lt"/>
            </a:endParaRPr>
          </a:p>
        </p:txBody>
      </p:sp>
      <p:sp>
        <p:nvSpPr>
          <p:cNvPr id="9" name="Content Placeholder 8"/>
          <p:cNvSpPr>
            <a:spLocks noGrp="1"/>
          </p:cNvSpPr>
          <p:nvPr>
            <p:ph idx="1"/>
          </p:nvPr>
        </p:nvSpPr>
        <p:spPr>
          <a:xfrm>
            <a:off x="1201227" y="2093736"/>
            <a:ext cx="7596414" cy="4351338"/>
          </a:xfrm>
        </p:spPr>
        <p:txBody>
          <a:bodyPr>
            <a:normAutofit/>
          </a:bodyPr>
          <a:lstStyle/>
          <a:p>
            <a:pPr>
              <a:buNone/>
            </a:pPr>
            <a:r>
              <a:rPr lang="en-US" sz="2400" b="1" dirty="0"/>
              <a:t>Credits: </a:t>
            </a:r>
          </a:p>
          <a:p>
            <a:pPr>
              <a:buNone/>
            </a:pPr>
            <a:r>
              <a:rPr lang="en-US" sz="1400" b="1" dirty="0"/>
              <a:t>Power point Developers:</a:t>
            </a:r>
            <a:r>
              <a:rPr lang="en-US" sz="1400" dirty="0"/>
              <a:t>	</a:t>
            </a:r>
          </a:p>
          <a:p>
            <a:pPr>
              <a:buNone/>
            </a:pPr>
            <a:r>
              <a:rPr lang="en-US" sz="1400" dirty="0"/>
              <a:t>Kevin Czajkowski</a:t>
            </a:r>
          </a:p>
          <a:p>
            <a:pPr>
              <a:buNone/>
            </a:pPr>
            <a:r>
              <a:rPr lang="en-US" sz="1400" dirty="0"/>
              <a:t>Janet Struble</a:t>
            </a:r>
          </a:p>
          <a:p>
            <a:pPr>
              <a:buNone/>
            </a:pPr>
            <a:r>
              <a:rPr lang="en-US" sz="1400" dirty="0"/>
              <a:t>Mikell Lynne Hedley</a:t>
            </a:r>
          </a:p>
          <a:p>
            <a:pPr>
              <a:buNone/>
            </a:pPr>
            <a:r>
              <a:rPr lang="en-US" sz="1400" dirty="0"/>
              <a:t>Sara </a:t>
            </a:r>
            <a:r>
              <a:rPr lang="en-US" sz="1400" dirty="0" err="1"/>
              <a:t>Mierzwiak</a:t>
            </a:r>
            <a:r>
              <a:rPr lang="en-US" sz="1400" dirty="0"/>
              <a:t> </a:t>
            </a:r>
          </a:p>
          <a:p>
            <a:pPr>
              <a:buNone/>
            </a:pPr>
            <a:r>
              <a:rPr lang="en-US" sz="1400" b="1" dirty="0"/>
              <a:t>Photos unless otherwise identified</a:t>
            </a:r>
            <a:r>
              <a:rPr lang="en-US" sz="1400" dirty="0"/>
              <a:t>: </a:t>
            </a:r>
          </a:p>
          <a:p>
            <a:pPr>
              <a:buNone/>
            </a:pPr>
            <a:r>
              <a:rPr lang="en-US" sz="1400" dirty="0"/>
              <a:t>Kevin </a:t>
            </a:r>
            <a:r>
              <a:rPr lang="en-US" sz="1400" dirty="0" err="1"/>
              <a:t>Czajkowski</a:t>
            </a:r>
            <a:endParaRPr lang="en-US" sz="1400" dirty="0"/>
          </a:p>
          <a:p>
            <a:pPr>
              <a:buNone/>
            </a:pPr>
            <a:endParaRPr lang="en-US" sz="1400" dirty="0"/>
          </a:p>
          <a:p>
            <a:pPr>
              <a:buNone/>
            </a:pPr>
            <a:r>
              <a:rPr lang="en-US" altLang="en-US" sz="1400" b="1" i="1" dirty="0">
                <a:solidFill>
                  <a:srgbClr val="000000"/>
                </a:solidFill>
              </a:rPr>
              <a:t>Version  12/1/16. If you edit and modify this slide set for use for educational purposes,  please note “modified by (and your name and date) “  on this page. Thank you.</a:t>
            </a:r>
            <a:endParaRPr lang="en-US" sz="1400" b="1" dirty="0"/>
          </a:p>
          <a:p>
            <a:pPr>
              <a:buNone/>
            </a:pPr>
            <a:r>
              <a:rPr lang="en-US" sz="1800" dirty="0"/>
              <a:t>Funding Provided by NASA</a:t>
            </a:r>
          </a:p>
        </p:txBody>
      </p:sp>
      <p:pic>
        <p:nvPicPr>
          <p:cNvPr id="7" name="Picture 6" descr="Crest, University of Toledo"/>
          <p:cNvPicPr>
            <a:picLocks noChangeAspect="1"/>
          </p:cNvPicPr>
          <p:nvPr/>
        </p:nvPicPr>
        <p:blipFill>
          <a:blip r:embed="rId6"/>
          <a:stretch>
            <a:fillRect/>
          </a:stretch>
        </p:blipFill>
        <p:spPr>
          <a:xfrm>
            <a:off x="1879872" y="5918484"/>
            <a:ext cx="746760" cy="802992"/>
          </a:xfrm>
          <a:prstGeom prst="rect">
            <a:avLst/>
          </a:prstGeom>
        </p:spPr>
      </p:pic>
      <p:pic>
        <p:nvPicPr>
          <p:cNvPr id="8" name="Picture 3" descr="NAS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0817" y="5957442"/>
            <a:ext cx="574177" cy="47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863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3405FB8-E15B-714D-9CB4-96BF71461C02}" type="slidenum">
              <a:rPr lang="en-US" smtClean="0"/>
              <a:t>3</a:t>
            </a:fld>
            <a:endParaRPr lang="en-US" dirty="0"/>
          </a:p>
        </p:txBody>
      </p:sp>
      <p:pic>
        <p:nvPicPr>
          <p:cNvPr id="4" name="Content Placeholder 3" descr="Banner Air Temperatur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5" name="Picture 4" descr="Menu: What is Air Tempera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4400"/>
            <a:ext cx="1163488" cy="5943600"/>
          </a:xfrm>
          <a:prstGeom prst="rect">
            <a:avLst/>
          </a:prstGeom>
        </p:spPr>
      </p:pic>
      <p:sp>
        <p:nvSpPr>
          <p:cNvPr id="2" name="Title 1"/>
          <p:cNvSpPr>
            <a:spLocks noGrp="1"/>
          </p:cNvSpPr>
          <p:nvPr>
            <p:ph type="title"/>
          </p:nvPr>
        </p:nvSpPr>
        <p:spPr>
          <a:xfrm>
            <a:off x="1579109" y="707231"/>
            <a:ext cx="7886700" cy="1325563"/>
          </a:xfrm>
        </p:spPr>
        <p:txBody>
          <a:bodyPr>
            <a:normAutofit/>
          </a:bodyPr>
          <a:lstStyle/>
          <a:p>
            <a:r>
              <a:rPr lang="en-US" sz="3200" dirty="0">
                <a:latin typeface="Arial" charset="0"/>
                <a:ea typeface="Arial" charset="0"/>
                <a:cs typeface="Arial" charset="0"/>
              </a:rPr>
              <a:t>Air Temperature</a:t>
            </a:r>
            <a:endParaRPr lang="en-US" sz="3200" dirty="0"/>
          </a:p>
        </p:txBody>
      </p:sp>
      <p:sp>
        <p:nvSpPr>
          <p:cNvPr id="3" name="Content Placeholder 2"/>
          <p:cNvSpPr>
            <a:spLocks noGrp="1"/>
          </p:cNvSpPr>
          <p:nvPr>
            <p:ph idx="1"/>
          </p:nvPr>
        </p:nvSpPr>
        <p:spPr>
          <a:xfrm>
            <a:off x="1257301" y="1825624"/>
            <a:ext cx="4345214" cy="4351338"/>
          </a:xfrm>
        </p:spPr>
        <p:txBody>
          <a:bodyPr>
            <a:normAutofit/>
          </a:bodyPr>
          <a:lstStyle/>
          <a:p>
            <a:pPr marL="274320" indent="-274320">
              <a:lnSpc>
                <a:spcPct val="100000"/>
              </a:lnSpc>
              <a:spcBef>
                <a:spcPts val="0"/>
              </a:spcBef>
              <a:buFont typeface="Arial" charset="0"/>
              <a:buChar char="•"/>
            </a:pPr>
            <a:r>
              <a:rPr lang="en-US" altLang="en-US" sz="2400" dirty="0">
                <a:latin typeface="Arial" charset="0"/>
                <a:ea typeface="Arial" charset="0"/>
                <a:cs typeface="Arial" charset="0"/>
              </a:rPr>
              <a:t>Measures the heat in the air</a:t>
            </a:r>
          </a:p>
          <a:p>
            <a:pPr marL="274320" indent="-274320">
              <a:lnSpc>
                <a:spcPct val="100000"/>
              </a:lnSpc>
              <a:spcBef>
                <a:spcPts val="0"/>
              </a:spcBef>
              <a:buFont typeface="Arial" charset="0"/>
              <a:buChar char="•"/>
            </a:pPr>
            <a:r>
              <a:rPr lang="en-US" altLang="en-US" sz="2400" dirty="0">
                <a:latin typeface="Arial" charset="0"/>
                <a:ea typeface="Arial" charset="0"/>
                <a:cs typeface="Arial" charset="0"/>
              </a:rPr>
              <a:t>Varies: warmest at the surface and decreases with height</a:t>
            </a:r>
          </a:p>
          <a:p>
            <a:pPr marL="274320" indent="-274320">
              <a:lnSpc>
                <a:spcPct val="100000"/>
              </a:lnSpc>
              <a:spcBef>
                <a:spcPts val="0"/>
              </a:spcBef>
              <a:buFont typeface="Arial" charset="0"/>
              <a:buChar char="•"/>
            </a:pPr>
            <a:r>
              <a:rPr lang="en-US" altLang="en-US" sz="2400" dirty="0">
                <a:latin typeface="Arial" charset="0"/>
                <a:ea typeface="Arial" charset="0"/>
                <a:cs typeface="Arial" charset="0"/>
              </a:rPr>
              <a:t>Impacts the types of plants and animals that live in a certain location</a:t>
            </a:r>
          </a:p>
          <a:p>
            <a:pPr marL="274320" indent="-274320">
              <a:lnSpc>
                <a:spcPct val="100000"/>
              </a:lnSpc>
              <a:spcBef>
                <a:spcPts val="0"/>
              </a:spcBef>
              <a:buFont typeface="Arial" charset="0"/>
              <a:buChar char="•"/>
            </a:pPr>
            <a:r>
              <a:rPr lang="en-US" altLang="en-US" sz="2400" dirty="0">
                <a:latin typeface="Arial" charset="0"/>
                <a:ea typeface="Arial" charset="0"/>
                <a:cs typeface="Arial" charset="0"/>
              </a:rPr>
              <a:t>Impacts soil formation</a:t>
            </a:r>
          </a:p>
          <a:p>
            <a:pPr>
              <a:lnSpc>
                <a:spcPct val="110000"/>
              </a:lnSpc>
              <a:spcBef>
                <a:spcPts val="0"/>
              </a:spcBef>
            </a:pPr>
            <a:endParaRPr lang="en-US" dirty="0">
              <a:latin typeface="Arial" charset="0"/>
              <a:ea typeface="Arial" charset="0"/>
              <a:cs typeface="Arial" charset="0"/>
            </a:endParaRPr>
          </a:p>
        </p:txBody>
      </p:sp>
      <p:sp>
        <p:nvSpPr>
          <p:cNvPr id="8" name="TextBox 7" descr="Atmosphere Protocols: Aerosols, Air Temperature (hyperlinked), Albedo, Barometric Pressure, Precipitation, Relative Humidity, Surface Ozone, Surface Temperature, Water Vapor, Wind"/>
          <p:cNvSpPr txBox="1"/>
          <p:nvPr/>
        </p:nvSpPr>
        <p:spPr>
          <a:xfrm>
            <a:off x="5924323" y="1457892"/>
            <a:ext cx="2841172" cy="4262705"/>
          </a:xfrm>
          <a:prstGeom prst="rect">
            <a:avLst/>
          </a:prstGeom>
          <a:noFill/>
          <a:ln>
            <a:solidFill>
              <a:schemeClr val="accent1"/>
            </a:solidFill>
          </a:ln>
        </p:spPr>
        <p:txBody>
          <a:bodyPr wrap="square" rtlCol="0">
            <a:spAutoFit/>
          </a:bodyPr>
          <a:lstStyle/>
          <a:p>
            <a:pPr algn="ctr">
              <a:spcAft>
                <a:spcPts val="600"/>
              </a:spcAft>
            </a:pPr>
            <a:r>
              <a:rPr lang="en-US" b="1" dirty="0">
                <a:solidFill>
                  <a:schemeClr val="accent1">
                    <a:lumMod val="50000"/>
                  </a:schemeClr>
                </a:solidFill>
                <a:latin typeface="Arial" charset="0"/>
                <a:ea typeface="Arial" charset="0"/>
                <a:cs typeface="Arial" charset="0"/>
              </a:rPr>
              <a:t>Aerosols</a:t>
            </a:r>
          </a:p>
          <a:p>
            <a:pPr algn="ctr">
              <a:spcAft>
                <a:spcPts val="600"/>
              </a:spcAft>
            </a:pPr>
            <a:r>
              <a:rPr lang="en-US" b="1" i="1" dirty="0">
                <a:solidFill>
                  <a:schemeClr val="accent1">
                    <a:lumMod val="50000"/>
                  </a:schemeClr>
                </a:solidFill>
                <a:latin typeface="Arial" charset="0"/>
                <a:ea typeface="Arial" charset="0"/>
                <a:cs typeface="Arial" charset="0"/>
                <a:hlinkClick r:id="rId5"/>
              </a:rPr>
              <a:t>Air Temperature</a:t>
            </a:r>
            <a:endParaRPr lang="en-US" b="1" i="1" dirty="0">
              <a:solidFill>
                <a:schemeClr val="accent1">
                  <a:lumMod val="50000"/>
                </a:schemeClr>
              </a:solidFill>
              <a:latin typeface="Arial" charset="0"/>
              <a:ea typeface="Arial" charset="0"/>
              <a:cs typeface="Arial" charset="0"/>
            </a:endParaRPr>
          </a:p>
          <a:p>
            <a:pPr algn="ctr">
              <a:spcAft>
                <a:spcPts val="600"/>
              </a:spcAft>
            </a:pPr>
            <a:r>
              <a:rPr lang="en-US" b="1" dirty="0">
                <a:solidFill>
                  <a:schemeClr val="accent1">
                    <a:lumMod val="50000"/>
                  </a:schemeClr>
                </a:solidFill>
                <a:latin typeface="Arial" charset="0"/>
                <a:ea typeface="Arial" charset="0"/>
                <a:cs typeface="Arial" charset="0"/>
              </a:rPr>
              <a:t>Albedo</a:t>
            </a:r>
          </a:p>
          <a:p>
            <a:pPr algn="ctr">
              <a:spcAft>
                <a:spcPts val="600"/>
              </a:spcAft>
            </a:pPr>
            <a:r>
              <a:rPr lang="en-US" b="1" dirty="0">
                <a:solidFill>
                  <a:schemeClr val="accent1">
                    <a:lumMod val="50000"/>
                  </a:schemeClr>
                </a:solidFill>
                <a:latin typeface="Arial" charset="0"/>
                <a:ea typeface="Arial" charset="0"/>
                <a:cs typeface="Arial" charset="0"/>
              </a:rPr>
              <a:t>Barometric Pressure</a:t>
            </a:r>
          </a:p>
          <a:p>
            <a:pPr algn="ctr">
              <a:spcAft>
                <a:spcPts val="600"/>
              </a:spcAft>
            </a:pPr>
            <a:r>
              <a:rPr lang="en-US" b="1" dirty="0">
                <a:solidFill>
                  <a:schemeClr val="accent1">
                    <a:lumMod val="50000"/>
                  </a:schemeClr>
                </a:solidFill>
                <a:latin typeface="Arial" charset="0"/>
                <a:ea typeface="Arial" charset="0"/>
                <a:cs typeface="Arial" charset="0"/>
              </a:rPr>
              <a:t>Clouds</a:t>
            </a:r>
          </a:p>
          <a:p>
            <a:pPr algn="ctr">
              <a:spcAft>
                <a:spcPts val="600"/>
              </a:spcAft>
            </a:pPr>
            <a:r>
              <a:rPr lang="en-US" b="1" dirty="0">
                <a:solidFill>
                  <a:schemeClr val="accent1">
                    <a:lumMod val="50000"/>
                  </a:schemeClr>
                </a:solidFill>
                <a:latin typeface="Arial" charset="0"/>
                <a:ea typeface="Arial" charset="0"/>
                <a:cs typeface="Arial" charset="0"/>
              </a:rPr>
              <a:t>Precipitation</a:t>
            </a:r>
          </a:p>
          <a:p>
            <a:pPr algn="ctr">
              <a:spcAft>
                <a:spcPts val="600"/>
              </a:spcAft>
            </a:pPr>
            <a:r>
              <a:rPr lang="en-US" b="1" dirty="0">
                <a:solidFill>
                  <a:schemeClr val="accent1">
                    <a:lumMod val="50000"/>
                  </a:schemeClr>
                </a:solidFill>
                <a:latin typeface="Arial" charset="0"/>
                <a:ea typeface="Arial" charset="0"/>
                <a:cs typeface="Arial" charset="0"/>
              </a:rPr>
              <a:t>Relative Humidity</a:t>
            </a:r>
          </a:p>
          <a:p>
            <a:pPr algn="ctr">
              <a:spcAft>
                <a:spcPts val="600"/>
              </a:spcAft>
            </a:pPr>
            <a:r>
              <a:rPr lang="en-US" b="1" dirty="0">
                <a:solidFill>
                  <a:schemeClr val="accent1">
                    <a:lumMod val="50000"/>
                  </a:schemeClr>
                </a:solidFill>
                <a:latin typeface="Arial" charset="0"/>
                <a:ea typeface="Arial" charset="0"/>
                <a:cs typeface="Arial" charset="0"/>
              </a:rPr>
              <a:t>Surface Ozone</a:t>
            </a:r>
          </a:p>
          <a:p>
            <a:pPr algn="ctr">
              <a:spcAft>
                <a:spcPts val="600"/>
              </a:spcAft>
            </a:pPr>
            <a:r>
              <a:rPr lang="en-US" b="1" dirty="0">
                <a:solidFill>
                  <a:schemeClr val="accent1">
                    <a:lumMod val="50000"/>
                  </a:schemeClr>
                </a:solidFill>
                <a:latin typeface="Arial" charset="0"/>
                <a:ea typeface="Arial" charset="0"/>
                <a:cs typeface="Arial" charset="0"/>
              </a:rPr>
              <a:t>Surface Temperature</a:t>
            </a:r>
          </a:p>
          <a:p>
            <a:pPr algn="ctr">
              <a:spcAft>
                <a:spcPts val="600"/>
              </a:spcAft>
            </a:pPr>
            <a:r>
              <a:rPr lang="en-US" b="1" dirty="0">
                <a:solidFill>
                  <a:schemeClr val="accent1">
                    <a:lumMod val="50000"/>
                  </a:schemeClr>
                </a:solidFill>
                <a:latin typeface="Arial" charset="0"/>
                <a:ea typeface="Arial" charset="0"/>
                <a:cs typeface="Arial" charset="0"/>
              </a:rPr>
              <a:t>Water Vapor</a:t>
            </a:r>
          </a:p>
          <a:p>
            <a:pPr algn="ctr">
              <a:spcAft>
                <a:spcPts val="600"/>
              </a:spcAft>
            </a:pPr>
            <a:r>
              <a:rPr lang="en-US" b="1" dirty="0">
                <a:solidFill>
                  <a:schemeClr val="accent1">
                    <a:lumMod val="50000"/>
                  </a:schemeClr>
                </a:solidFill>
                <a:latin typeface="Arial" charset="0"/>
                <a:ea typeface="Arial" charset="0"/>
                <a:cs typeface="Arial" charset="0"/>
              </a:rPr>
              <a:t>Wind</a:t>
            </a:r>
          </a:p>
          <a:p>
            <a:endParaRPr lang="en-US" dirty="0"/>
          </a:p>
        </p:txBody>
      </p:sp>
      <p:sp>
        <p:nvSpPr>
          <p:cNvPr id="9" name="Oval 8" title="Air temperature is circled"/>
          <p:cNvSpPr/>
          <p:nvPr/>
        </p:nvSpPr>
        <p:spPr>
          <a:xfrm>
            <a:off x="6226629" y="1825624"/>
            <a:ext cx="2133600" cy="411856"/>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36281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4</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Content Placeholder 5" descr="menu: Why Collect Air Temperatu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14400"/>
            <a:ext cx="1163486" cy="5943600"/>
          </a:xfrm>
        </p:spPr>
      </p:pic>
      <p:sp>
        <p:nvSpPr>
          <p:cNvPr id="2" name="Title 1"/>
          <p:cNvSpPr>
            <a:spLocks noGrp="1"/>
          </p:cNvSpPr>
          <p:nvPr>
            <p:ph type="title"/>
          </p:nvPr>
        </p:nvSpPr>
        <p:spPr>
          <a:xfrm>
            <a:off x="1163486" y="914400"/>
            <a:ext cx="7886700" cy="1325563"/>
          </a:xfrm>
        </p:spPr>
        <p:txBody>
          <a:bodyPr>
            <a:normAutofit/>
          </a:bodyPr>
          <a:lstStyle/>
          <a:p>
            <a:r>
              <a:rPr lang="en-US" sz="3200" dirty="0">
                <a:latin typeface="Arial" charset="0"/>
                <a:ea typeface="Arial" charset="0"/>
                <a:cs typeface="Arial" charset="0"/>
              </a:rPr>
              <a:t>Recording air temperatures is important for many reasons:</a:t>
            </a:r>
            <a:endParaRPr lang="en-US" sz="3200" dirty="0"/>
          </a:p>
        </p:txBody>
      </p:sp>
      <p:sp>
        <p:nvSpPr>
          <p:cNvPr id="7" name="Content Placeholder 2"/>
          <p:cNvSpPr txBox="1">
            <a:spLocks/>
          </p:cNvSpPr>
          <p:nvPr/>
        </p:nvSpPr>
        <p:spPr>
          <a:xfrm>
            <a:off x="1643639" y="2084108"/>
            <a:ext cx="6926393" cy="4078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spcAft>
                <a:spcPts val="1200"/>
              </a:spcAft>
            </a:pPr>
            <a:r>
              <a:rPr lang="en-US" altLang="en-US" sz="2400" dirty="0">
                <a:latin typeface="Arial" charset="0"/>
                <a:ea typeface="Arial" charset="0"/>
                <a:cs typeface="Arial" charset="0"/>
              </a:rPr>
              <a:t>To observe patterns in temperature change</a:t>
            </a:r>
          </a:p>
          <a:p>
            <a:pPr marL="285750" indent="-285750">
              <a:spcBef>
                <a:spcPts val="0"/>
              </a:spcBef>
              <a:spcAft>
                <a:spcPts val="1200"/>
              </a:spcAft>
            </a:pPr>
            <a:r>
              <a:rPr lang="en-US" sz="2400" dirty="0">
                <a:latin typeface="Arial" charset="0"/>
                <a:ea typeface="Arial" charset="0"/>
                <a:cs typeface="Arial" charset="0"/>
              </a:rPr>
              <a:t>To understand seasonal changes in Earth’s  air temperatures</a:t>
            </a:r>
          </a:p>
          <a:p>
            <a:pPr marL="285750" indent="-285750">
              <a:spcBef>
                <a:spcPts val="0"/>
              </a:spcBef>
              <a:spcAft>
                <a:spcPts val="1200"/>
              </a:spcAft>
            </a:pPr>
            <a:r>
              <a:rPr lang="en-US" altLang="en-US" sz="2400" dirty="0">
                <a:latin typeface="Arial" charset="0"/>
                <a:ea typeface="Arial" charset="0"/>
                <a:cs typeface="Arial" charset="0"/>
              </a:rPr>
              <a:t>To compare temperature changes from year to year</a:t>
            </a:r>
            <a:endParaRPr lang="en-US" sz="2400" dirty="0">
              <a:latin typeface="Arial" charset="0"/>
              <a:ea typeface="Arial" charset="0"/>
              <a:cs typeface="Arial" charset="0"/>
            </a:endParaRPr>
          </a:p>
          <a:p>
            <a:pPr marL="285750" indent="-285750">
              <a:spcBef>
                <a:spcPts val="0"/>
              </a:spcBef>
              <a:spcAft>
                <a:spcPts val="1200"/>
              </a:spcAft>
            </a:pPr>
            <a:r>
              <a:rPr lang="en-US" sz="2400" dirty="0">
                <a:latin typeface="Arial" charset="0"/>
                <a:ea typeface="Arial" charset="0"/>
                <a:cs typeface="Arial" charset="0"/>
              </a:rPr>
              <a:t>To provide climate change models data to predict future conditions</a:t>
            </a:r>
          </a:p>
          <a:p>
            <a:pPr marL="285750" indent="-285750">
              <a:spcBef>
                <a:spcPts val="0"/>
              </a:spcBef>
              <a:spcAft>
                <a:spcPts val="1200"/>
              </a:spcAft>
            </a:pPr>
            <a:r>
              <a:rPr lang="en-US" sz="2400" dirty="0">
                <a:latin typeface="Arial" charset="0"/>
                <a:ea typeface="Arial" charset="0"/>
                <a:cs typeface="Arial" charset="0"/>
              </a:rPr>
              <a:t>To better understand Earth’s weather and changing climate over time</a:t>
            </a:r>
          </a:p>
        </p:txBody>
      </p:sp>
    </p:spTree>
    <p:extLst>
      <p:ext uri="{BB962C8B-B14F-4D97-AF65-F5344CB8AC3E}">
        <p14:creationId xmlns:p14="http://schemas.microsoft.com/office/powerpoint/2010/main" val="639049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5</a:t>
            </a:fld>
            <a:endParaRPr lang="en-US" dirty="0"/>
          </a:p>
        </p:txBody>
      </p:sp>
      <p:pic>
        <p:nvPicPr>
          <p:cNvPr id="4" name="Content Placeholder 3" descr="Banner Air Temperatur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Content Placeholder 5" descr="Menu: Why collect temperature Data?"/>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914400"/>
            <a:ext cx="1163486" cy="5943600"/>
          </a:xfrm>
        </p:spPr>
      </p:pic>
      <p:sp>
        <p:nvSpPr>
          <p:cNvPr id="2" name="Title 1"/>
          <p:cNvSpPr>
            <a:spLocks noGrp="1"/>
          </p:cNvSpPr>
          <p:nvPr>
            <p:ph type="title"/>
          </p:nvPr>
        </p:nvSpPr>
        <p:spPr>
          <a:xfrm>
            <a:off x="1257300" y="653143"/>
            <a:ext cx="7886700" cy="1325563"/>
          </a:xfrm>
        </p:spPr>
        <p:txBody>
          <a:bodyPr>
            <a:normAutofit/>
          </a:bodyPr>
          <a:lstStyle/>
          <a:p>
            <a:r>
              <a:rPr lang="en-US" sz="3200" dirty="0">
                <a:latin typeface="Arial" charset="0"/>
                <a:ea typeface="Arial" charset="0"/>
                <a:cs typeface="Arial" charset="0"/>
              </a:rPr>
              <a:t>Measuring Earth’s Temperature</a:t>
            </a:r>
            <a:endParaRPr lang="en-US" sz="3200" dirty="0"/>
          </a:p>
        </p:txBody>
      </p:sp>
      <p:sp>
        <p:nvSpPr>
          <p:cNvPr id="8" name="Content Placeholder 4"/>
          <p:cNvSpPr txBox="1">
            <a:spLocks/>
          </p:cNvSpPr>
          <p:nvPr/>
        </p:nvSpPr>
        <p:spPr>
          <a:xfrm>
            <a:off x="1603948" y="1813810"/>
            <a:ext cx="3972393" cy="436315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Arial" charset="0"/>
              <a:buChar char="•"/>
            </a:pPr>
            <a:r>
              <a:rPr lang="en-US" sz="2400" dirty="0">
                <a:latin typeface="Arial" charset="0"/>
                <a:ea typeface="Arial" charset="0"/>
                <a:cs typeface="Arial" charset="0"/>
              </a:rPr>
              <a:t>Satellites and radiosondes record Earth’s temperatures in the Troposphere and Stratosphere. </a:t>
            </a:r>
          </a:p>
          <a:p>
            <a:pPr marL="285750" indent="-285750">
              <a:lnSpc>
                <a:spcPct val="100000"/>
              </a:lnSpc>
              <a:spcBef>
                <a:spcPts val="0"/>
              </a:spcBef>
              <a:buFont typeface="Arial" charset="0"/>
              <a:buChar char="•"/>
            </a:pPr>
            <a:r>
              <a:rPr lang="en-US" sz="2400" dirty="0">
                <a:latin typeface="Arial" charset="0"/>
                <a:ea typeface="Arial" charset="0"/>
                <a:cs typeface="Arial" charset="0"/>
              </a:rPr>
              <a:t>Radiosondes measure air temperature using thermometers carried aloft by balloons. </a:t>
            </a:r>
          </a:p>
          <a:p>
            <a:pPr marL="285750" indent="-285750">
              <a:lnSpc>
                <a:spcPct val="100000"/>
              </a:lnSpc>
              <a:spcBef>
                <a:spcPts val="0"/>
              </a:spcBef>
              <a:buFont typeface="Arial" charset="0"/>
              <a:buChar char="•"/>
            </a:pPr>
            <a:r>
              <a:rPr lang="en-US" sz="2400" dirty="0">
                <a:latin typeface="Arial" charset="0"/>
                <a:ea typeface="Arial" charset="0"/>
                <a:cs typeface="Arial" charset="0"/>
              </a:rPr>
              <a:t>Satellites measure the energy given off by the Earth’s atmosphere, from which scientists calculate the temperature.</a:t>
            </a:r>
          </a:p>
          <a:p>
            <a:pPr>
              <a:lnSpc>
                <a:spcPct val="100000"/>
              </a:lnSpc>
            </a:pPr>
            <a:endParaRPr lang="en-US" dirty="0"/>
          </a:p>
        </p:txBody>
      </p:sp>
      <p:pic>
        <p:nvPicPr>
          <p:cNvPr id="12" name="Picture 11" descr="Image of radiosonde launched by balloon">
            <a:hlinkClick r:id="rId5"/>
          </p:cNvPr>
          <p:cNvPicPr>
            <a:picLocks noChangeAspect="1"/>
          </p:cNvPicPr>
          <p:nvPr/>
        </p:nvPicPr>
        <p:blipFill>
          <a:blip r:embed="rId6"/>
          <a:stretch>
            <a:fillRect/>
          </a:stretch>
        </p:blipFill>
        <p:spPr>
          <a:xfrm>
            <a:off x="5782476" y="1976883"/>
            <a:ext cx="2763572" cy="1556590"/>
          </a:xfrm>
          <a:prstGeom prst="rect">
            <a:avLst/>
          </a:prstGeom>
        </p:spPr>
      </p:pic>
      <p:sp>
        <p:nvSpPr>
          <p:cNvPr id="10" name="TextBox 9"/>
          <p:cNvSpPr txBox="1"/>
          <p:nvPr/>
        </p:nvSpPr>
        <p:spPr>
          <a:xfrm>
            <a:off x="5798915" y="3569254"/>
            <a:ext cx="2754775" cy="369332"/>
          </a:xfrm>
          <a:prstGeom prst="rect">
            <a:avLst/>
          </a:prstGeom>
          <a:noFill/>
        </p:spPr>
        <p:txBody>
          <a:bodyPr wrap="square" rtlCol="0">
            <a:spAutoFit/>
          </a:bodyPr>
          <a:lstStyle/>
          <a:p>
            <a:pPr algn="ctr"/>
            <a:r>
              <a:rPr lang="en-US" dirty="0"/>
              <a:t>NASA Radiosondes</a:t>
            </a:r>
          </a:p>
        </p:txBody>
      </p:sp>
      <p:pic>
        <p:nvPicPr>
          <p:cNvPr id="11" name="Picture 10" descr="Image of NOAA weather satellite">
            <a:hlinkClick r:id="rId7"/>
          </p:cNvPr>
          <p:cNvPicPr>
            <a:picLocks noChangeAspect="1"/>
          </p:cNvPicPr>
          <p:nvPr/>
        </p:nvPicPr>
        <p:blipFill>
          <a:blip r:embed="rId8"/>
          <a:stretch>
            <a:fillRect/>
          </a:stretch>
        </p:blipFill>
        <p:spPr>
          <a:xfrm>
            <a:off x="5852148" y="4248712"/>
            <a:ext cx="2670034" cy="1503905"/>
          </a:xfrm>
          <a:prstGeom prst="rect">
            <a:avLst/>
          </a:prstGeom>
        </p:spPr>
      </p:pic>
      <p:sp>
        <p:nvSpPr>
          <p:cNvPr id="9" name="Rectangle 8"/>
          <p:cNvSpPr/>
          <p:nvPr/>
        </p:nvSpPr>
        <p:spPr>
          <a:xfrm>
            <a:off x="5868365" y="5782576"/>
            <a:ext cx="2673751" cy="369332"/>
          </a:xfrm>
          <a:prstGeom prst="rect">
            <a:avLst/>
          </a:prstGeom>
        </p:spPr>
        <p:txBody>
          <a:bodyPr wrap="square">
            <a:spAutoFit/>
          </a:bodyPr>
          <a:lstStyle/>
          <a:p>
            <a:pPr algn="ctr"/>
            <a:r>
              <a:rPr lang="en-US" dirty="0"/>
              <a:t>NOAA weather satellite</a:t>
            </a:r>
            <a:endParaRPr lang="en-US" b="1" dirty="0">
              <a:cs typeface="Calibri"/>
            </a:endParaRPr>
          </a:p>
        </p:txBody>
      </p:sp>
    </p:spTree>
    <p:extLst>
      <p:ext uri="{BB962C8B-B14F-4D97-AF65-F5344CB8AC3E}">
        <p14:creationId xmlns:p14="http://schemas.microsoft.com/office/powerpoint/2010/main" val="122007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6</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6" name="Content Placeholder 5" descr="Menu: How your measurements can hel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914400"/>
            <a:ext cx="1147729" cy="5943600"/>
          </a:xfrm>
        </p:spPr>
      </p:pic>
      <p:sp>
        <p:nvSpPr>
          <p:cNvPr id="2" name="Title 1"/>
          <p:cNvSpPr>
            <a:spLocks noGrp="1"/>
          </p:cNvSpPr>
          <p:nvPr>
            <p:ph type="title"/>
          </p:nvPr>
        </p:nvSpPr>
        <p:spPr>
          <a:xfrm>
            <a:off x="1147728" y="914400"/>
            <a:ext cx="7886700" cy="1325563"/>
          </a:xfrm>
        </p:spPr>
        <p:txBody>
          <a:bodyPr>
            <a:normAutofit/>
          </a:bodyPr>
          <a:lstStyle/>
          <a:p>
            <a:r>
              <a:rPr lang="en-US" sz="3200" dirty="0">
                <a:latin typeface="Arial" charset="0"/>
                <a:ea typeface="Arial" charset="0"/>
                <a:cs typeface="Arial" charset="0"/>
              </a:rPr>
              <a:t>YOUR measurements can help NASA scientists to understand and predict</a:t>
            </a:r>
            <a:endParaRPr lang="en-US" sz="3200" dirty="0"/>
          </a:p>
        </p:txBody>
      </p:sp>
      <p:sp>
        <p:nvSpPr>
          <p:cNvPr id="7" name="Content Placeholder 2"/>
          <p:cNvSpPr txBox="1">
            <a:spLocks/>
          </p:cNvSpPr>
          <p:nvPr/>
        </p:nvSpPr>
        <p:spPr>
          <a:xfrm>
            <a:off x="1147728" y="2239963"/>
            <a:ext cx="6896412" cy="4123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pPr>
            <a:r>
              <a:rPr lang="en-US" altLang="en-US" dirty="0">
                <a:latin typeface="Arial" charset="0"/>
                <a:ea typeface="Arial" charset="0"/>
                <a:cs typeface="Arial" charset="0"/>
              </a:rPr>
              <a:t>Weather (the air temperature, rain, relative humidity, cloud conditions, atmospheric pressure)</a:t>
            </a:r>
          </a:p>
          <a:p>
            <a:pPr marL="342900" indent="-342900">
              <a:lnSpc>
                <a:spcPct val="100000"/>
              </a:lnSpc>
              <a:spcBef>
                <a:spcPts val="0"/>
              </a:spcBef>
            </a:pPr>
            <a:r>
              <a:rPr lang="en-US" altLang="en-US" dirty="0">
                <a:latin typeface="Arial" charset="0"/>
                <a:ea typeface="Arial" charset="0"/>
                <a:cs typeface="Arial" charset="0"/>
              </a:rPr>
              <a:t>Climate (the average and extreme conditions of the atmosphere)</a:t>
            </a:r>
          </a:p>
          <a:p>
            <a:pPr marL="342900" indent="-342900">
              <a:lnSpc>
                <a:spcPct val="100000"/>
              </a:lnSpc>
              <a:spcBef>
                <a:spcPts val="0"/>
              </a:spcBef>
            </a:pPr>
            <a:r>
              <a:rPr lang="en-US" altLang="en-US" dirty="0">
                <a:latin typeface="Arial" charset="0"/>
                <a:ea typeface="Arial" charset="0"/>
                <a:cs typeface="Arial" charset="0"/>
              </a:rPr>
              <a:t>Energy Budget (Land-Atmosphere interactions)</a:t>
            </a:r>
          </a:p>
          <a:p>
            <a:pPr marL="342900" indent="-342900">
              <a:lnSpc>
                <a:spcPct val="100000"/>
              </a:lnSpc>
              <a:spcBef>
                <a:spcPts val="0"/>
              </a:spcBef>
            </a:pPr>
            <a:r>
              <a:rPr lang="en-US" altLang="en-US" dirty="0">
                <a:latin typeface="Arial" charset="0"/>
                <a:ea typeface="Arial" charset="0"/>
                <a:cs typeface="Arial" charset="0"/>
              </a:rPr>
              <a:t>Atmospheric Composition (trace gases and particles in the air)</a:t>
            </a:r>
          </a:p>
        </p:txBody>
      </p:sp>
    </p:spTree>
    <p:extLst>
      <p:ext uri="{BB962C8B-B14F-4D97-AF65-F5344CB8AC3E}">
        <p14:creationId xmlns:p14="http://schemas.microsoft.com/office/powerpoint/2010/main" val="2088573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7</a:t>
            </a:fld>
            <a:endParaRPr lang="en-US" dirty="0"/>
          </a:p>
        </p:txBody>
      </p:sp>
      <p:pic>
        <p:nvPicPr>
          <p:cNvPr id="4" name="Content Placeholder 3" descr="Banner Air Temperature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14" name="Picture 13"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4" y="899885"/>
            <a:ext cx="1176372" cy="6091929"/>
          </a:xfrm>
          <a:prstGeom prst="rect">
            <a:avLst/>
          </a:prstGeom>
        </p:spPr>
      </p:pic>
      <p:sp>
        <p:nvSpPr>
          <p:cNvPr id="2" name="Title 1"/>
          <p:cNvSpPr>
            <a:spLocks noGrp="1"/>
          </p:cNvSpPr>
          <p:nvPr>
            <p:ph type="title"/>
          </p:nvPr>
        </p:nvSpPr>
        <p:spPr>
          <a:xfrm>
            <a:off x="1147728" y="638629"/>
            <a:ext cx="7886700" cy="1325563"/>
          </a:xfrm>
        </p:spPr>
        <p:txBody>
          <a:bodyPr>
            <a:normAutofit/>
          </a:bodyPr>
          <a:lstStyle/>
          <a:p>
            <a:r>
              <a:rPr lang="en-US" sz="2800" dirty="0">
                <a:solidFill>
                  <a:srgbClr val="000000"/>
                </a:solidFill>
                <a:latin typeface="Arial" charset="0"/>
                <a:cs typeface="Calibri" charset="0"/>
              </a:rPr>
              <a:t>What I Need to Collect Air Temperature Data </a:t>
            </a:r>
            <a:endParaRPr lang="en-US" sz="2800" dirty="0"/>
          </a:p>
        </p:txBody>
      </p:sp>
      <p:graphicFrame>
        <p:nvGraphicFramePr>
          <p:cNvPr id="8" name="Table 7" descr="nstruments&#10;Max/Min digital thermometer&#10;Data Sheet&#10;Atmosphere Investigation Data Sheet &#10;When&#10;Good:  Any time&#10;Better: Within one hour of local solar noon&#10;Best: Within +/- 15 minutes of a satellite overpass&#10;Where&#10;Instrument Shelter(See Documenting your atmosphere study site)&#10;Other&#10;Log book for data collection; Computer with internet connection to enter data&#10;"/>
          <p:cNvGraphicFramePr>
            <a:graphicFrameLocks noGrp="1"/>
          </p:cNvGraphicFramePr>
          <p:nvPr>
            <p:extLst>
              <p:ext uri="{D42A27DB-BD31-4B8C-83A1-F6EECF244321}">
                <p14:modId xmlns:p14="http://schemas.microsoft.com/office/powerpoint/2010/main" val="1681865306"/>
              </p:ext>
            </p:extLst>
          </p:nvPr>
        </p:nvGraphicFramePr>
        <p:xfrm>
          <a:off x="1519241" y="1834353"/>
          <a:ext cx="5186598" cy="4103694"/>
        </p:xfrm>
        <a:graphic>
          <a:graphicData uri="http://schemas.openxmlformats.org/drawingml/2006/table">
            <a:tbl>
              <a:tblPr firstRow="1" bandRow="1">
                <a:tableStyleId>{5C22544A-7EE6-4342-B048-85BDC9FD1C3A}</a:tableStyleId>
              </a:tblPr>
              <a:tblGrid>
                <a:gridCol w="1438099">
                  <a:extLst>
                    <a:ext uri="{9D8B030D-6E8A-4147-A177-3AD203B41FA5}">
                      <a16:colId xmlns:a16="http://schemas.microsoft.com/office/drawing/2014/main" val="20000"/>
                    </a:ext>
                  </a:extLst>
                </a:gridCol>
                <a:gridCol w="3748499">
                  <a:extLst>
                    <a:ext uri="{9D8B030D-6E8A-4147-A177-3AD203B41FA5}">
                      <a16:colId xmlns:a16="http://schemas.microsoft.com/office/drawing/2014/main" val="20001"/>
                    </a:ext>
                  </a:extLst>
                </a:gridCol>
              </a:tblGrid>
              <a:tr h="640076">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Instruments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Max/Min Digital Thermometer or Alcohol-filled Thermometer*</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45822">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Data Sheet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i="1" spc="-150" dirty="0">
                          <a:latin typeface="Arial" charset="0"/>
                          <a:hlinkClick r:id="rId5"/>
                        </a:rPr>
                        <a:t>Atmosphere Investigation Data Sheet </a:t>
                      </a:r>
                      <a:endParaRPr lang="en-US" sz="1800" i="1" spc="-150" dirty="0"/>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890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chemeClr val="tx1"/>
                          </a:solidFill>
                          <a:effectLst/>
                          <a:latin typeface="Arial" charset="0"/>
                          <a:ea typeface="ＭＳ Ｐゴシック" charset="-128"/>
                          <a:cs typeface="+mn-cs"/>
                        </a:rPr>
                        <a:t>Preferably</a:t>
                      </a:r>
                      <a:r>
                        <a:rPr kumimoji="0" lang="en-US" altLang="en-US" sz="1800" b="0" i="0" u="none" strike="noStrike" cap="none" spc="-150" normalizeH="0" baseline="0" dirty="0">
                          <a:ln>
                            <a:noFill/>
                          </a:ln>
                          <a:solidFill>
                            <a:schemeClr val="tx1"/>
                          </a:solidFill>
                          <a:effectLst/>
                          <a:latin typeface="Arial" charset="0"/>
                          <a:ea typeface="ＭＳ Ｐゴシック" charset="-128"/>
                        </a:rPr>
                        <a:t> </a:t>
                      </a:r>
                      <a:r>
                        <a:rPr kumimoji="0" lang="en-US" altLang="en-US" sz="1800" b="0" i="0" u="none" strike="noStrike" kern="1200" cap="none" normalizeH="0" baseline="0" dirty="0">
                          <a:ln>
                            <a:noFill/>
                          </a:ln>
                          <a:solidFill>
                            <a:schemeClr val="tx1"/>
                          </a:solidFill>
                          <a:effectLst/>
                          <a:latin typeface="Arial" charset="0"/>
                          <a:ea typeface="ＭＳ Ｐゴシック" charset="-128"/>
                          <a:cs typeface="+mn-cs"/>
                        </a:rPr>
                        <a:t>within one hour of </a:t>
                      </a:r>
                      <a:r>
                        <a:rPr kumimoji="0" lang="en-US" altLang="en-US" sz="1800" b="0" i="1" u="none" strike="noStrike" cap="none" spc="-150" normalizeH="0" baseline="0" dirty="0">
                          <a:ln>
                            <a:noFill/>
                          </a:ln>
                          <a:solidFill>
                            <a:schemeClr val="tx1"/>
                          </a:solidFill>
                          <a:effectLst/>
                          <a:latin typeface="Arial" charset="0"/>
                          <a:ea typeface="ＭＳ Ｐゴシック" charset="-128"/>
                          <a:hlinkClick r:id="rId6"/>
                        </a:rPr>
                        <a:t>local solar noon</a:t>
                      </a:r>
                      <a:r>
                        <a:rPr kumimoji="0" lang="en-US" altLang="en-US" sz="1800" b="0" i="1" u="none" strike="noStrike" cap="none" spc="-150" normalizeH="0" baseline="0" dirty="0">
                          <a:ln>
                            <a:noFill/>
                          </a:ln>
                          <a:solidFill>
                            <a:schemeClr val="tx1"/>
                          </a:solidFill>
                          <a:effectLst/>
                          <a:latin typeface="Arial" charset="0"/>
                          <a:ea typeface="ＭＳ Ｐゴシック" charset="-128"/>
                        </a:rPr>
                        <a:t>; </a:t>
                      </a:r>
                      <a:r>
                        <a:rPr kumimoji="0" lang="en-US" altLang="en-US" sz="1800" b="0" i="0" u="none" strike="noStrike" kern="1200" cap="none" normalizeH="0" baseline="0" dirty="0">
                          <a:ln>
                            <a:noFill/>
                          </a:ln>
                          <a:solidFill>
                            <a:schemeClr val="tx1"/>
                          </a:solidFill>
                          <a:effectLst/>
                          <a:latin typeface="Arial" charset="0"/>
                          <a:ea typeface="ＭＳ Ｐゴシック" charset="-128"/>
                          <a:cs typeface="+mn-cs"/>
                        </a:rPr>
                        <a:t>OK at other times.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14396">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Where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Instrument Shelter (See </a:t>
                      </a:r>
                      <a:r>
                        <a:rPr kumimoji="0" lang="en-US" altLang="en-US" sz="1800" b="0" i="1" u="none" strike="noStrike" cap="none" normalizeH="0" baseline="0" dirty="0">
                          <a:ln>
                            <a:noFill/>
                          </a:ln>
                          <a:solidFill>
                            <a:schemeClr val="tx1"/>
                          </a:solidFill>
                          <a:effectLst/>
                          <a:latin typeface="Arial" charset="0"/>
                          <a:ea typeface="ＭＳ Ｐゴシック" charset="-128"/>
                          <a:hlinkClick r:id="rId7"/>
                        </a:rPr>
                        <a:t>Documenting your atmosphere study site)</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144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0" i="1" u="none" strike="noStrike" cap="none" normalizeH="0" baseline="0" dirty="0">
                          <a:ln>
                            <a:noFill/>
                          </a:ln>
                          <a:solidFill>
                            <a:schemeClr val="tx1"/>
                          </a:solidFill>
                          <a:effectLst/>
                          <a:latin typeface="Arial" charset="0"/>
                          <a:ea typeface="Arial" charset="0"/>
                          <a:cs typeface="Arial" charset="0"/>
                        </a:rPr>
                        <a:t>Other</a:t>
                      </a:r>
                    </a:p>
                    <a:p>
                      <a:endParaRPr lang="en-US" i="1"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i="0" dirty="0">
                          <a:latin typeface="Arial" charset="0"/>
                          <a:ea typeface="Arial" charset="0"/>
                          <a:cs typeface="Arial" charset="0"/>
                        </a:rPr>
                        <a:t>Log book for data collection; Computer with internet connection to enter</a:t>
                      </a:r>
                      <a:r>
                        <a:rPr lang="en-US" sz="1800" i="0" baseline="0" dirty="0">
                          <a:latin typeface="Arial" charset="0"/>
                          <a:ea typeface="Arial" charset="0"/>
                          <a:cs typeface="Arial" charset="0"/>
                        </a:rPr>
                        <a:t> data.</a:t>
                      </a:r>
                      <a:endParaRPr lang="en-US" sz="1800" i="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0" name="TextBox 9" descr="*Use only when air temperature is needed to support other protocols. &#10;"/>
          <p:cNvSpPr txBox="1"/>
          <p:nvPr/>
        </p:nvSpPr>
        <p:spPr>
          <a:xfrm>
            <a:off x="1519241" y="5938047"/>
            <a:ext cx="7045377" cy="338554"/>
          </a:xfrm>
          <a:prstGeom prst="rect">
            <a:avLst/>
          </a:prstGeom>
          <a:noFill/>
        </p:spPr>
        <p:txBody>
          <a:bodyPr wrap="square" rtlCol="0">
            <a:spAutoFit/>
          </a:bodyPr>
          <a:lstStyle/>
          <a:p>
            <a:r>
              <a:rPr lang="en-US" sz="1600" b="1" dirty="0">
                <a:latin typeface="Arial" charset="0"/>
                <a:ea typeface="Arial" charset="0"/>
                <a:cs typeface="Arial" charset="0"/>
              </a:rPr>
              <a:t>*Use only for current air temperature</a:t>
            </a:r>
          </a:p>
        </p:txBody>
      </p:sp>
      <p:pic>
        <p:nvPicPr>
          <p:cNvPr id="12" name="Picture 11" descr="Image of digital thermometer">
            <a:hlinkClick r:id="rId8"/>
          </p:cNvPr>
          <p:cNvPicPr>
            <a:picLocks noChangeAspect="1"/>
          </p:cNvPicPr>
          <p:nvPr/>
        </p:nvPicPr>
        <p:blipFill>
          <a:blip r:embed="rId9"/>
          <a:stretch>
            <a:fillRect/>
          </a:stretch>
        </p:blipFill>
        <p:spPr>
          <a:xfrm>
            <a:off x="7043917" y="2068641"/>
            <a:ext cx="1918743" cy="1918743"/>
          </a:xfrm>
          <a:prstGeom prst="rect">
            <a:avLst/>
          </a:prstGeom>
        </p:spPr>
      </p:pic>
      <p:sp>
        <p:nvSpPr>
          <p:cNvPr id="11" name="TextBox 10"/>
          <p:cNvSpPr txBox="1"/>
          <p:nvPr/>
        </p:nvSpPr>
        <p:spPr>
          <a:xfrm>
            <a:off x="7150308" y="4152275"/>
            <a:ext cx="1629576" cy="861774"/>
          </a:xfrm>
          <a:prstGeom prst="rect">
            <a:avLst/>
          </a:prstGeom>
          <a:noFill/>
        </p:spPr>
        <p:txBody>
          <a:bodyPr wrap="square" rtlCol="0">
            <a:spAutoFit/>
          </a:bodyPr>
          <a:lstStyle/>
          <a:p>
            <a:pPr algn="ctr"/>
            <a:r>
              <a:rPr lang="en-US" sz="1600" b="1" dirty="0"/>
              <a:t>Digital Thermometer</a:t>
            </a:r>
          </a:p>
          <a:p>
            <a:r>
              <a:rPr lang="en-US" dirty="0"/>
              <a:t>            </a:t>
            </a:r>
            <a:endParaRPr lang="en-US" sz="1000" dirty="0"/>
          </a:p>
        </p:txBody>
      </p:sp>
    </p:spTree>
    <p:extLst>
      <p:ext uri="{BB962C8B-B14F-4D97-AF65-F5344CB8AC3E}">
        <p14:creationId xmlns:p14="http://schemas.microsoft.com/office/powerpoint/2010/main" val="1447141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3405FB8-E15B-714D-9CB4-96BF71461C02}" type="slidenum">
              <a:rPr lang="en-US" smtClean="0"/>
              <a:t>8</a:t>
            </a:fld>
            <a:endParaRPr lang="en-US" dirty="0"/>
          </a:p>
        </p:txBody>
      </p:sp>
      <p:pic>
        <p:nvPicPr>
          <p:cNvPr id="4" name="Content Placeholder 3" descr="Banner Air Temperature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pic>
        <p:nvPicPr>
          <p:cNvPr id="14" name="Picture 13"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4" y="899885"/>
            <a:ext cx="1176372" cy="6091929"/>
          </a:xfrm>
          <a:prstGeom prst="rect">
            <a:avLst/>
          </a:prstGeom>
        </p:spPr>
      </p:pic>
      <p:sp>
        <p:nvSpPr>
          <p:cNvPr id="2" name="Title 1"/>
          <p:cNvSpPr>
            <a:spLocks noGrp="1"/>
          </p:cNvSpPr>
          <p:nvPr>
            <p:ph type="title"/>
          </p:nvPr>
        </p:nvSpPr>
        <p:spPr>
          <a:xfrm>
            <a:off x="1147728" y="638629"/>
            <a:ext cx="7886700" cy="1325563"/>
          </a:xfrm>
        </p:spPr>
        <p:txBody>
          <a:bodyPr>
            <a:normAutofit/>
          </a:bodyPr>
          <a:lstStyle/>
          <a:p>
            <a:r>
              <a:rPr lang="en-US" sz="2800" dirty="0">
                <a:latin typeface="Arial" charset="0"/>
                <a:ea typeface="Arial" charset="0"/>
                <a:cs typeface="Arial" charset="0"/>
              </a:rPr>
              <a:t>Instrument Shelter</a:t>
            </a:r>
            <a:endParaRPr lang="en-US" sz="2800" dirty="0"/>
          </a:p>
        </p:txBody>
      </p:sp>
      <p:sp>
        <p:nvSpPr>
          <p:cNvPr id="9" name="Content Placeholder 2"/>
          <p:cNvSpPr>
            <a:spLocks noGrp="1"/>
          </p:cNvSpPr>
          <p:nvPr>
            <p:ph idx="1"/>
          </p:nvPr>
        </p:nvSpPr>
        <p:spPr>
          <a:xfrm>
            <a:off x="1543987" y="1828800"/>
            <a:ext cx="4032354" cy="4422097"/>
          </a:xfrm>
        </p:spPr>
        <p:txBody>
          <a:bodyPr>
            <a:normAutofit lnSpcReduction="10000"/>
          </a:bodyPr>
          <a:lstStyle/>
          <a:p>
            <a:pPr marL="274320" indent="-274320">
              <a:lnSpc>
                <a:spcPct val="100000"/>
              </a:lnSpc>
              <a:spcBef>
                <a:spcPts val="0"/>
              </a:spcBef>
              <a:buFont typeface="Arial" charset="0"/>
              <a:buChar char="•"/>
            </a:pPr>
            <a:r>
              <a:rPr lang="en-US" sz="2400" dirty="0">
                <a:latin typeface="Arial" charset="0"/>
                <a:ea typeface="Arial" charset="0"/>
                <a:cs typeface="Arial" charset="0"/>
              </a:rPr>
              <a:t>Your digital thermometer is mounted to the rear wall of the instrument shelter.</a:t>
            </a:r>
          </a:p>
          <a:p>
            <a:pPr marL="274320" indent="-274320">
              <a:lnSpc>
                <a:spcPct val="100000"/>
              </a:lnSpc>
              <a:spcBef>
                <a:spcPts val="0"/>
              </a:spcBef>
              <a:buFont typeface="Arial" charset="0"/>
              <a:buChar char="•"/>
            </a:pPr>
            <a:r>
              <a:rPr lang="en-US" altLang="en-US" sz="2400" dirty="0">
                <a:latin typeface="Arial" charset="0"/>
                <a:ea typeface="Arial" charset="0"/>
                <a:cs typeface="Arial" charset="0"/>
              </a:rPr>
              <a:t>Your shelter should be located in an open area without obstructions such as trees or buildings and within walking distance.</a:t>
            </a:r>
          </a:p>
          <a:p>
            <a:pPr marL="274320" indent="-274320">
              <a:lnSpc>
                <a:spcPct val="100000"/>
              </a:lnSpc>
              <a:spcBef>
                <a:spcPts val="0"/>
              </a:spcBef>
              <a:buFont typeface="Arial" charset="0"/>
              <a:buChar char="•"/>
            </a:pPr>
            <a:r>
              <a:rPr lang="en-US" altLang="en-US" sz="2400" dirty="0">
                <a:latin typeface="Arial" charset="0"/>
                <a:ea typeface="Arial" charset="0"/>
                <a:cs typeface="Arial" charset="0"/>
              </a:rPr>
              <a:t>Your instrument shelter should be clean both inside and out.</a:t>
            </a:r>
          </a:p>
          <a:p>
            <a:pPr>
              <a:lnSpc>
                <a:spcPct val="100000"/>
              </a:lnSpc>
            </a:pPr>
            <a:endParaRPr lang="en-US" dirty="0"/>
          </a:p>
        </p:txBody>
      </p:sp>
      <p:pic>
        <p:nvPicPr>
          <p:cNvPr id="13" name="Picture 12" descr="Photo of 3 students looking inside their instrument shelter and reading the max/min digital thermometer"/>
          <p:cNvPicPr>
            <a:picLocks noChangeAspect="1"/>
          </p:cNvPicPr>
          <p:nvPr/>
        </p:nvPicPr>
        <p:blipFill rotWithShape="1">
          <a:blip r:embed="rId4"/>
          <a:srcRect l="5" t="1" r="50385" b="48580"/>
          <a:stretch/>
        </p:blipFill>
        <p:spPr>
          <a:xfrm>
            <a:off x="6000481" y="1891230"/>
            <a:ext cx="2469248" cy="3397948"/>
          </a:xfrm>
          <a:prstGeom prst="rect">
            <a:avLst/>
          </a:prstGeom>
        </p:spPr>
      </p:pic>
      <p:sp>
        <p:nvSpPr>
          <p:cNvPr id="15" name="TextBox 14"/>
          <p:cNvSpPr txBox="1"/>
          <p:nvPr/>
        </p:nvSpPr>
        <p:spPr>
          <a:xfrm>
            <a:off x="5884554" y="5397092"/>
            <a:ext cx="2645479" cy="338554"/>
          </a:xfrm>
          <a:prstGeom prst="rect">
            <a:avLst/>
          </a:prstGeom>
          <a:noFill/>
        </p:spPr>
        <p:txBody>
          <a:bodyPr wrap="square" rtlCol="0">
            <a:spAutoFit/>
          </a:bodyPr>
          <a:lstStyle/>
          <a:p>
            <a:pPr algn="ctr"/>
            <a:r>
              <a:rPr lang="en-US" sz="1600" b="1" dirty="0">
                <a:latin typeface="Calibri"/>
                <a:cs typeface="Calibri"/>
              </a:rPr>
              <a:t>Installed Instrument Shelter</a:t>
            </a:r>
          </a:p>
        </p:txBody>
      </p:sp>
    </p:spTree>
    <p:extLst>
      <p:ext uri="{BB962C8B-B14F-4D97-AF65-F5344CB8AC3E}">
        <p14:creationId xmlns:p14="http://schemas.microsoft.com/office/powerpoint/2010/main" val="9001684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1760</TotalTime>
  <Words>2360</Words>
  <Application>Microsoft Macintosh PowerPoint</Application>
  <PresentationFormat>On-screen Show (4:3)</PresentationFormat>
  <Paragraphs>253</Paragraphs>
  <Slides>30</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ＭＳ Ｐゴシック</vt:lpstr>
      <vt:lpstr>Arial</vt:lpstr>
      <vt:lpstr>Calibri</vt:lpstr>
      <vt:lpstr>Calibri Light</vt:lpstr>
      <vt:lpstr>Office Theme</vt:lpstr>
      <vt:lpstr>Protocol Training Slides Air Temperature</vt:lpstr>
      <vt:lpstr>Overview and Learning Objectives</vt:lpstr>
      <vt:lpstr>The Atmosphere</vt:lpstr>
      <vt:lpstr>Air Temperature</vt:lpstr>
      <vt:lpstr>Recording air temperatures is important for many reasons:</vt:lpstr>
      <vt:lpstr>Measuring Earth’s Temperature</vt:lpstr>
      <vt:lpstr>YOUR measurements can help NASA scientists to understand and predict</vt:lpstr>
      <vt:lpstr>What I Need to Collect Air Temperature Data </vt:lpstr>
      <vt:lpstr>Instrument Shelter</vt:lpstr>
      <vt:lpstr>Calibrating your Instrument</vt:lpstr>
      <vt:lpstr>Calibrating Your Max/Min Digital Thermometer</vt:lpstr>
      <vt:lpstr>Data Sheet</vt:lpstr>
      <vt:lpstr>Collecting Data with Max/Min Thermometer</vt:lpstr>
      <vt:lpstr>Collecting Data with Max/Min Thermometer-2</vt:lpstr>
      <vt:lpstr>When to Collect Data with Alcohol-filled Thermometer</vt:lpstr>
      <vt:lpstr>Collecting Data with Alcohol-filled Thermometer</vt:lpstr>
      <vt:lpstr>Entering Air Temperature Data-Step 1</vt:lpstr>
      <vt:lpstr>Entering Air Temperature Data-Steps 2 &amp; 3</vt:lpstr>
      <vt:lpstr>Entering Air Temperature Data-Steps 4 &amp; 5</vt:lpstr>
      <vt:lpstr>Entering Air Temperature Data-Steps 6 &amp; 7</vt:lpstr>
      <vt:lpstr>Entering Air Temperature Data-Steps 8 &amp; 9</vt:lpstr>
      <vt:lpstr>Cautions</vt:lpstr>
      <vt:lpstr>Retrieving Data from the GLOBE Visualization System</vt:lpstr>
      <vt:lpstr>Using the dialogue box, select the parameters you want to view</vt:lpstr>
      <vt:lpstr>Questions for you to investigate</vt:lpstr>
      <vt:lpstr>What have YOU learned?</vt:lpstr>
      <vt:lpstr>Frequently Asked Questions (FAQs)</vt:lpstr>
      <vt:lpstr>Frequently Asked Questions (FAQs)-2</vt:lpstr>
      <vt:lpstr>Further Resources</vt:lpstr>
      <vt:lpstr>Please provide us with feedback about this module. This is a community project and we welcome your comments, suggestions and edits! Comment here: eTraining Feedback Questions? Contact help@globe.gov</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68</cp:revision>
  <dcterms:created xsi:type="dcterms:W3CDTF">2016-03-16T21:12:11Z</dcterms:created>
  <dcterms:modified xsi:type="dcterms:W3CDTF">2020-05-06T19:31:08Z</dcterms:modified>
</cp:coreProperties>
</file>