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60" r:id="rId1"/>
  </p:sldMasterIdLst>
  <p:notesMasterIdLst>
    <p:notesMasterId r:id="rId29"/>
  </p:notesMasterIdLst>
  <p:sldIdLst>
    <p:sldId id="256" r:id="rId2"/>
    <p:sldId id="259" r:id="rId3"/>
    <p:sldId id="268" r:id="rId4"/>
    <p:sldId id="269" r:id="rId5"/>
    <p:sldId id="258" r:id="rId6"/>
    <p:sldId id="260" r:id="rId7"/>
    <p:sldId id="270" r:id="rId8"/>
    <p:sldId id="261" r:id="rId9"/>
    <p:sldId id="271" r:id="rId10"/>
    <p:sldId id="272" r:id="rId11"/>
    <p:sldId id="273" r:id="rId12"/>
    <p:sldId id="275" r:id="rId13"/>
    <p:sldId id="276" r:id="rId14"/>
    <p:sldId id="262" r:id="rId15"/>
    <p:sldId id="277" r:id="rId16"/>
    <p:sldId id="278" r:id="rId17"/>
    <p:sldId id="279" r:id="rId18"/>
    <p:sldId id="280" r:id="rId19"/>
    <p:sldId id="281" r:id="rId20"/>
    <p:sldId id="263" r:id="rId21"/>
    <p:sldId id="282" r:id="rId22"/>
    <p:sldId id="284" r:id="rId23"/>
    <p:sldId id="264" r:id="rId24"/>
    <p:sldId id="265" r:id="rId25"/>
    <p:sldId id="285" r:id="rId26"/>
    <p:sldId id="266" r:id="rId27"/>
    <p:sldId id="267"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04"/>
    <p:restoredTop sz="94624"/>
  </p:normalViewPr>
  <p:slideViewPr>
    <p:cSldViewPr snapToGrid="0" snapToObjects="1">
      <p:cViewPr varScale="1">
        <p:scale>
          <a:sx n="126" d="100"/>
          <a:sy n="126" d="100"/>
        </p:scale>
        <p:origin x="1288" y="19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43D398-7A8E-D743-A1C9-C48637A8DC68}" type="datetimeFigureOut">
              <a:rPr lang="en-US" smtClean="0"/>
              <a:t>5/13/20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D4A2E8-F2C2-4F48-9DA5-9FF9FF776E35}" type="slidenum">
              <a:rPr lang="en-US" smtClean="0"/>
              <a:t>‹#›</a:t>
            </a:fld>
            <a:endParaRPr lang="en-US"/>
          </a:p>
        </p:txBody>
      </p:sp>
    </p:spTree>
    <p:extLst>
      <p:ext uri="{BB962C8B-B14F-4D97-AF65-F5344CB8AC3E}">
        <p14:creationId xmlns:p14="http://schemas.microsoft.com/office/powerpoint/2010/main" val="523201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D4A2E8-F2C2-4F48-9DA5-9FF9FF776E35}" type="slidenum">
              <a:rPr lang="en-US" smtClean="0"/>
              <a:t>0</a:t>
            </a:fld>
            <a:endParaRPr lang="en-US"/>
          </a:p>
        </p:txBody>
      </p:sp>
    </p:spTree>
    <p:extLst>
      <p:ext uri="{BB962C8B-B14F-4D97-AF65-F5344CB8AC3E}">
        <p14:creationId xmlns:p14="http://schemas.microsoft.com/office/powerpoint/2010/main" val="1652450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1972510-313B-5143-8F86-4F27E3802BCC}" type="datetime1">
              <a:rPr lang="en-US" smtClean="0"/>
              <a:t>5/13/20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D12465-6222-6444-8C14-D6027AED67E1}" type="slidenum">
              <a:rPr lang="en-US" smtClean="0"/>
              <a:t>‹#›</a:t>
            </a:fld>
            <a:endParaRPr lang="en-US" dirty="0"/>
          </a:p>
        </p:txBody>
      </p:sp>
    </p:spTree>
    <p:extLst>
      <p:ext uri="{BB962C8B-B14F-4D97-AF65-F5344CB8AC3E}">
        <p14:creationId xmlns:p14="http://schemas.microsoft.com/office/powerpoint/2010/main" val="130218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5C8C6F-D98F-0B45-B81D-ABDCF7162BC0}" type="datetime1">
              <a:rPr lang="en-US" smtClean="0"/>
              <a:t>5/13/20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2D12465-6222-6444-8C14-D6027AED67E1}" type="slidenum">
              <a:rPr lang="en-US" smtClean="0"/>
              <a:t>‹#›</a:t>
            </a:fld>
            <a:endParaRPr lang="en-US" dirty="0"/>
          </a:p>
        </p:txBody>
      </p:sp>
    </p:spTree>
    <p:extLst>
      <p:ext uri="{BB962C8B-B14F-4D97-AF65-F5344CB8AC3E}">
        <p14:creationId xmlns:p14="http://schemas.microsoft.com/office/powerpoint/2010/main" val="506393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F7A7B9-E927-3244-A530-FF34B48C6447}" type="datetime1">
              <a:rPr lang="en-US" smtClean="0"/>
              <a:t>5/13/20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D12465-6222-6444-8C14-D6027AED67E1}" type="slidenum">
              <a:rPr lang="en-US" smtClean="0"/>
              <a:t>‹#›</a:t>
            </a:fld>
            <a:endParaRPr lang="en-US" dirty="0"/>
          </a:p>
        </p:txBody>
      </p:sp>
    </p:spTree>
    <p:extLst>
      <p:ext uri="{BB962C8B-B14F-4D97-AF65-F5344CB8AC3E}">
        <p14:creationId xmlns:p14="http://schemas.microsoft.com/office/powerpoint/2010/main" val="480432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356395-0272-F342-AF3A-25FAD5DE242C}" type="datetime1">
              <a:rPr lang="en-US" smtClean="0"/>
              <a:t>5/13/20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D12465-6222-6444-8C14-D6027AED67E1}" type="slidenum">
              <a:rPr lang="en-US" smtClean="0"/>
              <a:t>‹#›</a:t>
            </a:fld>
            <a:endParaRPr lang="en-US" dirty="0"/>
          </a:p>
        </p:txBody>
      </p:sp>
    </p:spTree>
    <p:extLst>
      <p:ext uri="{BB962C8B-B14F-4D97-AF65-F5344CB8AC3E}">
        <p14:creationId xmlns:p14="http://schemas.microsoft.com/office/powerpoint/2010/main" val="97405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E870D4-2B55-D743-8C56-8BD92F728653}" type="datetime1">
              <a:rPr lang="en-US" smtClean="0"/>
              <a:t>5/13/20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D12465-6222-6444-8C14-D6027AED67E1}" type="slidenum">
              <a:rPr lang="en-US" smtClean="0"/>
              <a:t>‹#›</a:t>
            </a:fld>
            <a:endParaRPr lang="en-US" dirty="0"/>
          </a:p>
        </p:txBody>
      </p:sp>
    </p:spTree>
    <p:extLst>
      <p:ext uri="{BB962C8B-B14F-4D97-AF65-F5344CB8AC3E}">
        <p14:creationId xmlns:p14="http://schemas.microsoft.com/office/powerpoint/2010/main" val="300308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ACA50E-6DA1-044B-9226-19C9E3C003B5}" type="datetime1">
              <a:rPr lang="en-US" smtClean="0"/>
              <a:t>5/13/20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D12465-6222-6444-8C14-D6027AED67E1}" type="slidenum">
              <a:rPr lang="en-US" smtClean="0"/>
              <a:t>‹#›</a:t>
            </a:fld>
            <a:endParaRPr lang="en-US" dirty="0"/>
          </a:p>
        </p:txBody>
      </p:sp>
    </p:spTree>
    <p:extLst>
      <p:ext uri="{BB962C8B-B14F-4D97-AF65-F5344CB8AC3E}">
        <p14:creationId xmlns:p14="http://schemas.microsoft.com/office/powerpoint/2010/main" val="696641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22D12465-6222-6444-8C14-D6027AED67E1}" type="slidenum">
              <a:rPr lang="en-US" smtClean="0"/>
              <a:t>‹#›</a:t>
            </a:fld>
            <a:endParaRPr lang="en-US" dirty="0"/>
          </a:p>
        </p:txBody>
      </p:sp>
      <p:pic>
        <p:nvPicPr>
          <p:cNvPr id="8" name="Picture 7" descr="The GLOBE Program: A worldwide science and education program. Atmosphere: Barometric Pressur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75645" cy="806824"/>
          </a:xfrm>
          <a:prstGeom prst="rect">
            <a:avLst/>
          </a:prstGeom>
        </p:spPr>
      </p:pic>
    </p:spTree>
    <p:extLst>
      <p:ext uri="{BB962C8B-B14F-4D97-AF65-F5344CB8AC3E}">
        <p14:creationId xmlns:p14="http://schemas.microsoft.com/office/powerpoint/2010/main" val="366494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B2724F5-9706-1E44-A750-84746C9357F2}" type="datetime1">
              <a:rPr lang="en-US" smtClean="0"/>
              <a:t>5/13/20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2D12465-6222-6444-8C14-D6027AED67E1}" type="slidenum">
              <a:rPr lang="en-US" smtClean="0"/>
              <a:t>‹#›</a:t>
            </a:fld>
            <a:endParaRPr lang="en-US" dirty="0"/>
          </a:p>
        </p:txBody>
      </p:sp>
    </p:spTree>
    <p:extLst>
      <p:ext uri="{BB962C8B-B14F-4D97-AF65-F5344CB8AC3E}">
        <p14:creationId xmlns:p14="http://schemas.microsoft.com/office/powerpoint/2010/main" val="681726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2D12465-6222-6444-8C14-D6027AED67E1}" type="slidenum">
              <a:rPr lang="en-US" smtClean="0"/>
              <a:t>‹#›</a:t>
            </a:fld>
            <a:endParaRPr lang="en-US" dirty="0"/>
          </a:p>
        </p:txBody>
      </p:sp>
      <p:pic>
        <p:nvPicPr>
          <p:cNvPr id="7" name="Picture 6" descr="The GLOBE Program: A worldwide science and education program. Atmosphere: Barometric Pressur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75645" cy="806824"/>
          </a:xfrm>
          <a:prstGeom prst="rect">
            <a:avLst/>
          </a:prstGeom>
        </p:spPr>
      </p:pic>
    </p:spTree>
    <p:extLst>
      <p:ext uri="{BB962C8B-B14F-4D97-AF65-F5344CB8AC3E}">
        <p14:creationId xmlns:p14="http://schemas.microsoft.com/office/powerpoint/2010/main" val="951591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A11CC01-03A2-284E-9D51-1D8F10DF218A}" type="datetime1">
              <a:rPr lang="en-US" smtClean="0"/>
              <a:t>5/13/20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2D12465-6222-6444-8C14-D6027AED67E1}" type="slidenum">
              <a:rPr lang="en-US" smtClean="0"/>
              <a:t>‹#›</a:t>
            </a:fld>
            <a:endParaRPr lang="en-US" dirty="0"/>
          </a:p>
        </p:txBody>
      </p:sp>
    </p:spTree>
    <p:extLst>
      <p:ext uri="{BB962C8B-B14F-4D97-AF65-F5344CB8AC3E}">
        <p14:creationId xmlns:p14="http://schemas.microsoft.com/office/powerpoint/2010/main" val="3718243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61CA11-5AB0-5345-862F-8E2C6482339D}" type="datetime1">
              <a:rPr lang="en-US" smtClean="0"/>
              <a:t>5/13/20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2D12465-6222-6444-8C14-D6027AED67E1}" type="slidenum">
              <a:rPr lang="en-US" smtClean="0"/>
              <a:t>‹#›</a:t>
            </a:fld>
            <a:endParaRPr lang="en-US" dirty="0"/>
          </a:p>
        </p:txBody>
      </p:sp>
    </p:spTree>
    <p:extLst>
      <p:ext uri="{BB962C8B-B14F-4D97-AF65-F5344CB8AC3E}">
        <p14:creationId xmlns:p14="http://schemas.microsoft.com/office/powerpoint/2010/main" val="1092209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E864AF-1480-844F-84DB-B8C2692AAC11}" type="datetime1">
              <a:rPr lang="en-US" smtClean="0"/>
              <a:t>5/13/20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2D12465-6222-6444-8C14-D6027AED67E1}" type="slidenum">
              <a:rPr lang="en-US" smtClean="0"/>
              <a:t>‹#›</a:t>
            </a:fld>
            <a:endParaRPr lang="en-US" dirty="0"/>
          </a:p>
        </p:txBody>
      </p:sp>
    </p:spTree>
    <p:extLst>
      <p:ext uri="{BB962C8B-B14F-4D97-AF65-F5344CB8AC3E}">
        <p14:creationId xmlns:p14="http://schemas.microsoft.com/office/powerpoint/2010/main" val="76566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11CC01-03A2-284E-9D51-1D8F10DF218A}" type="datetime1">
              <a:rPr lang="en-US" smtClean="0"/>
              <a:t>5/13/20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D12465-6222-6444-8C14-D6027AED67E1}" type="slidenum">
              <a:rPr lang="en-US" smtClean="0"/>
              <a:t>‹#›</a:t>
            </a:fld>
            <a:endParaRPr lang="en-US" dirty="0"/>
          </a:p>
        </p:txBody>
      </p:sp>
    </p:spTree>
    <p:extLst>
      <p:ext uri="{BB962C8B-B14F-4D97-AF65-F5344CB8AC3E}">
        <p14:creationId xmlns:p14="http://schemas.microsoft.com/office/powerpoint/2010/main" val="13941407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72" r:id="rId7"/>
    <p:sldLayoutId id="2147483667" r:id="rId8"/>
    <p:sldLayoutId id="2147483668" r:id="rId9"/>
    <p:sldLayoutId id="2147483669" r:id="rId10"/>
    <p:sldLayoutId id="2147483670" r:id="rId11"/>
    <p:sldLayoutId id="2147483671"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gif"/><Relationship Id="rId4" Type="http://schemas.openxmlformats.org/officeDocument/2006/relationships/hyperlink" Target="https://metofficenews.files.wordpress.com/2016/02/surface-pressure-chart-0802161.gif"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g"/><Relationship Id="rId1" Type="http://schemas.openxmlformats.org/officeDocument/2006/relationships/slideLayout" Target="../slideLayouts/slideLayout4.xml"/><Relationship Id="rId4" Type="http://schemas.openxmlformats.org/officeDocument/2006/relationships/hyperlink" Target="http://www.globe.gov/documents/348614/a1ab9ecb-f8b1-41ba-9dd9-a420895f954b"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g"/><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hyperlink" Target="http://www.globe.gov/documents/348614/81a42f5e-8f77-4d23-8fb0-9006b0b27063" TargetMode="External"/><Relationship Id="rId4" Type="http://schemas.openxmlformats.org/officeDocument/2006/relationships/hyperlink" Target="http://www.esrl.noaa.gov/gmd/grad/solcalc/"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g"/><Relationship Id="rId1" Type="http://schemas.openxmlformats.org/officeDocument/2006/relationships/slideLayout" Target="../slideLayouts/slideLayout4.xml"/><Relationship Id="rId5" Type="http://schemas.openxmlformats.org/officeDocument/2006/relationships/image" Target="../media/image12.jpg"/><Relationship Id="rId4" Type="http://schemas.openxmlformats.org/officeDocument/2006/relationships/hyperlink" Target="http://www.globe.gov/documents/348614/81a42f5e-8f77-4d23-8fb0-9006b0b27063"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Layout" Target="../slideLayouts/slideLayout4.xml"/><Relationship Id="rId6" Type="http://schemas.openxmlformats.org/officeDocument/2006/relationships/hyperlink" Target="https://www.globe.gov/globe-data/data-entry/email-data-entry" TargetMode="External"/><Relationship Id="rId5" Type="http://schemas.openxmlformats.org/officeDocument/2006/relationships/hyperlink" Target="https://data.globe.gov/" TargetMode="External"/><Relationship Id="rId4" Type="http://schemas.openxmlformats.org/officeDocument/2006/relationships/hyperlink" Target="https://www.globe.gov/globe-data/data-entry/data-entry-app"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g"/><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hyperlink" Target="http://www.globe.gov/"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g"/><Relationship Id="rId1" Type="http://schemas.openxmlformats.org/officeDocument/2006/relationships/slideLayout" Target="../slideLayouts/slideLayout4.xml"/><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g"/><Relationship Id="rId1" Type="http://schemas.openxmlformats.org/officeDocument/2006/relationships/slideLayout" Target="../slideLayouts/slideLayout4.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g"/><Relationship Id="rId1" Type="http://schemas.openxmlformats.org/officeDocument/2006/relationships/slideLayout" Target="../slideLayouts/slideLayout4.xml"/><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g"/><Relationship Id="rId1" Type="http://schemas.openxmlformats.org/officeDocument/2006/relationships/slideLayout" Target="../slideLayouts/slideLayout4.xml"/><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4.xml"/><Relationship Id="rId6" Type="http://schemas.openxmlformats.org/officeDocument/2006/relationships/hyperlink" Target="http://www.globe.gov/do-globe/globe-teachers-guide/atmosphere" TargetMode="External"/><Relationship Id="rId5" Type="http://schemas.openxmlformats.org/officeDocument/2006/relationships/image" Target="../media/image4.tiff"/><Relationship Id="rId4" Type="http://schemas.openxmlformats.org/officeDocument/2006/relationships/hyperlink" Target="https://www.grc.nasa.gov/WWW/K-12/airplane/atmosphere.html"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jpg"/><Relationship Id="rId1" Type="http://schemas.openxmlformats.org/officeDocument/2006/relationships/slideLayout" Target="../slideLayouts/slideLayout4.xml"/><Relationship Id="rId5" Type="http://schemas.openxmlformats.org/officeDocument/2006/relationships/hyperlink" Target="http://www.globe.gov/get-trained/using-the-globe-website/retrieve-and-visualize-your-data" TargetMode="External"/><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jpg"/><Relationship Id="rId1" Type="http://schemas.openxmlformats.org/officeDocument/2006/relationships/slideLayout" Target="../slideLayouts/slideLayout4.xml"/><Relationship Id="rId4" Type="http://schemas.openxmlformats.org/officeDocument/2006/relationships/image" Target="../media/image22.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hyperlink" Target="https://www.globe.gov/do-globe/globe-teachers-guide/instruments" TargetMode="External"/><Relationship Id="rId2" Type="http://schemas.openxmlformats.org/officeDocument/2006/relationships/image" Target="../media/image1.jpg"/><Relationship Id="rId1" Type="http://schemas.openxmlformats.org/officeDocument/2006/relationships/slideLayout" Target="../slideLayouts/slideLayout4.xml"/><Relationship Id="rId6" Type="http://schemas.openxmlformats.org/officeDocument/2006/relationships/hyperlink" Target="http://mynasadata.larc.nasa.gov/weather-and-climate/" TargetMode="External"/><Relationship Id="rId5" Type="http://schemas.openxmlformats.org/officeDocument/2006/relationships/hyperlink" Target="http://mynasadata.larc.nasa.gov/" TargetMode="External"/><Relationship Id="rId4" Type="http://schemas.openxmlformats.org/officeDocument/2006/relationships/hyperlink" Target="http://www.globe.gov/documents/348614/65d837c0-2487-47dc-a789-06f57de1c45e"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27.jpeg"/><Relationship Id="rId2" Type="http://schemas.openxmlformats.org/officeDocument/2006/relationships/image" Target="../media/image1.jpg"/><Relationship Id="rId1" Type="http://schemas.openxmlformats.org/officeDocument/2006/relationships/slideLayout" Target="../slideLayouts/slideLayout4.xml"/><Relationship Id="rId6" Type="http://schemas.openxmlformats.org/officeDocument/2006/relationships/image" Target="../media/image26.jpeg"/><Relationship Id="rId5" Type="http://schemas.openxmlformats.org/officeDocument/2006/relationships/hyperlink" Target="mailto:help@globe.gov" TargetMode="External"/><Relationship Id="rId4" Type="http://schemas.openxmlformats.org/officeDocument/2006/relationships/hyperlink" Target="https://docs.google.com/forms/d/1nF4DOebsUPFN2I3Sl73HZkrN_BzFnjAgCBdAQAt_E0I/viewform?c=0&amp;w=1"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4.xml"/><Relationship Id="rId5" Type="http://schemas.openxmlformats.org/officeDocument/2006/relationships/image" Target="../media/image5.jpg"/><Relationship Id="rId4" Type="http://schemas.openxmlformats.org/officeDocument/2006/relationships/hyperlink" Target="http://www.globe.gov/documents/348614/a1ab9ecb-f8b1-41ba-9dd9-a420895f954b"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4.xml"/><Relationship Id="rId6" Type="http://schemas.openxmlformats.org/officeDocument/2006/relationships/image" Target="../media/image8.tiff"/><Relationship Id="rId5" Type="http://schemas.openxmlformats.org/officeDocument/2006/relationships/hyperlink" Target="http://aquarius.umaine.edu/images/six_cell.jpg" TargetMode="External"/><Relationship Id="rId4" Type="http://schemas.openxmlformats.org/officeDocument/2006/relationships/hyperlink" Target="http://aquarius.umaine.edu/cgi/index.ht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0.jpg"/><Relationship Id="rId2" Type="http://schemas.openxmlformats.org/officeDocument/2006/relationships/image" Target="../media/image1.jpg"/><Relationship Id="rId1" Type="http://schemas.openxmlformats.org/officeDocument/2006/relationships/slideLayout" Target="../slideLayouts/slideLayout4.xml"/><Relationship Id="rId6" Type="http://schemas.openxmlformats.org/officeDocument/2006/relationships/hyperlink" Target="http://www.globe.gov/search-results?p_p_auth=U5COsYBF&amp;p_p_id=15&amp;p_p_lifecycle=0&amp;p_p_state=maximized&amp;p_p_mode=view&amp;_15_struts_action=/journal/view_article&amp;_15_groupId=10157&amp;_15_articleId=2514809&amp;_15_version=1.4" TargetMode="External"/><Relationship Id="rId5" Type="http://schemas.openxmlformats.org/officeDocument/2006/relationships/hyperlink" Target="http://www.globe.gov/documents/348614/81a42f5e-8f77-4d23-8fb0-9006b0b27063" TargetMode="External"/><Relationship Id="rId4" Type="http://schemas.openxmlformats.org/officeDocument/2006/relationships/hyperlink" Target="https://www.globe.gov/do-globe/globe-teachers-guide/instrument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g"/><Relationship Id="rId1" Type="http://schemas.openxmlformats.org/officeDocument/2006/relationships/slideLayout" Target="../slideLayouts/slideLayout4.xml"/><Relationship Id="rId4" Type="http://schemas.openxmlformats.org/officeDocument/2006/relationships/hyperlink" Target="http://www.globe.gov/documents/348614/a1ab9ecb-f8b1-41ba-9dd9-a420895f954b"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1621" y="964593"/>
            <a:ext cx="7772400" cy="1163637"/>
          </a:xfrm>
        </p:spPr>
        <p:txBody>
          <a:bodyPr>
            <a:normAutofit fontScale="90000"/>
          </a:bodyPr>
          <a:lstStyle/>
          <a:p>
            <a:r>
              <a:rPr lang="en-US" sz="4000" b="1" dirty="0">
                <a:latin typeface="Arial" charset="0"/>
                <a:ea typeface="Arial" charset="0"/>
                <a:cs typeface="Arial" charset="0"/>
              </a:rPr>
              <a:t>Protocol Training Slides for: </a:t>
            </a:r>
            <a:br>
              <a:rPr lang="en-US" sz="4000" b="1" dirty="0">
                <a:latin typeface="Arial" charset="0"/>
                <a:ea typeface="Arial" charset="0"/>
                <a:cs typeface="Arial" charset="0"/>
              </a:rPr>
            </a:br>
            <a:r>
              <a:rPr lang="en-US" sz="4000" b="1" dirty="0">
                <a:solidFill>
                  <a:srgbClr val="FF0000"/>
                </a:solidFill>
                <a:latin typeface="Arial" charset="0"/>
                <a:ea typeface="Arial" charset="0"/>
                <a:cs typeface="Arial" charset="0"/>
              </a:rPr>
              <a:t>Barometric Pressure</a:t>
            </a:r>
            <a:endParaRPr lang="en-US" sz="4000" dirty="0"/>
          </a:p>
        </p:txBody>
      </p:sp>
      <p:pic>
        <p:nvPicPr>
          <p:cNvPr id="4" name="Picture 3" descr="The GLOBE Program: A worldwide science and education program. Atmosphere: Barometric Pressur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75645" cy="806824"/>
          </a:xfrm>
          <a:prstGeom prst="rect">
            <a:avLst/>
          </a:prstGeom>
        </p:spPr>
      </p:pic>
      <p:pic>
        <p:nvPicPr>
          <p:cNvPr id="5" name="Content Placeholder 4" descr="Image is a surface-pressure-chart showing barometric readings across the N.Atlantic.">
            <a:hlinkClick r:id="rId4"/>
          </p:cNvPr>
          <p:cNvPicPr>
            <a:picLocks noChangeAspect="1"/>
          </p:cNvPicPr>
          <p:nvPr/>
        </p:nvPicPr>
        <p:blipFill>
          <a:blip r:embed="rId5"/>
          <a:stretch>
            <a:fillRect/>
          </a:stretch>
        </p:blipFill>
        <p:spPr>
          <a:xfrm>
            <a:off x="1409438" y="2128230"/>
            <a:ext cx="6356766" cy="4290817"/>
          </a:xfrm>
          <a:prstGeom prst="rect">
            <a:avLst/>
          </a:prstGeom>
        </p:spPr>
      </p:pic>
    </p:spTree>
    <p:extLst>
      <p:ext uri="{BB962C8B-B14F-4D97-AF65-F5344CB8AC3E}">
        <p14:creationId xmlns:p14="http://schemas.microsoft.com/office/powerpoint/2010/main" val="644966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2D12465-6222-6444-8C14-D6027AED67E1}" type="slidenum">
              <a:rPr lang="en-US" smtClean="0"/>
              <a:t>9</a:t>
            </a:fld>
            <a:endParaRPr lang="en-US" dirty="0"/>
          </a:p>
        </p:txBody>
      </p:sp>
      <p:pic>
        <p:nvPicPr>
          <p:cNvPr id="6" name="Picture 5" descr="Banner: The GLOBE Program: A worldwide science and education program. Atmosphere: Barometric Pressur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931" y="-14990"/>
            <a:ext cx="9248931" cy="813268"/>
          </a:xfrm>
          <a:prstGeom prst="rect">
            <a:avLst/>
          </a:prstGeom>
        </p:spPr>
      </p:pic>
      <p:pic>
        <p:nvPicPr>
          <p:cNvPr id="7" name="Picture 6" descr="Menu: How to collect your dat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36" y="798278"/>
            <a:ext cx="1256520" cy="6070460"/>
          </a:xfrm>
          <a:prstGeom prst="rect">
            <a:avLst/>
          </a:prstGeom>
        </p:spPr>
      </p:pic>
      <p:sp>
        <p:nvSpPr>
          <p:cNvPr id="2" name="Title 1"/>
          <p:cNvSpPr>
            <a:spLocks noGrp="1"/>
          </p:cNvSpPr>
          <p:nvPr>
            <p:ph type="title" idx="4294967295"/>
          </p:nvPr>
        </p:nvSpPr>
        <p:spPr>
          <a:xfrm>
            <a:off x="1336779" y="649170"/>
            <a:ext cx="7886700" cy="1325563"/>
          </a:xfrm>
        </p:spPr>
        <p:txBody>
          <a:bodyPr>
            <a:normAutofit/>
          </a:bodyPr>
          <a:lstStyle/>
          <a:p>
            <a:r>
              <a:rPr lang="en-US" sz="2800" b="1" dirty="0">
                <a:latin typeface="+mn-lt"/>
              </a:rPr>
              <a:t>Calibrating your Instrument: Altimeter</a:t>
            </a:r>
          </a:p>
        </p:txBody>
      </p:sp>
      <p:sp>
        <p:nvSpPr>
          <p:cNvPr id="3" name="Content Placeholder 2"/>
          <p:cNvSpPr>
            <a:spLocks noGrp="1"/>
          </p:cNvSpPr>
          <p:nvPr>
            <p:ph sz="half" idx="4294967295"/>
          </p:nvPr>
        </p:nvSpPr>
        <p:spPr>
          <a:xfrm>
            <a:off x="1494063" y="1657839"/>
            <a:ext cx="7209065" cy="4481704"/>
          </a:xfrm>
        </p:spPr>
        <p:txBody>
          <a:bodyPr>
            <a:normAutofit/>
          </a:bodyPr>
          <a:lstStyle/>
          <a:p>
            <a:pPr marL="0" indent="0">
              <a:lnSpc>
                <a:spcPct val="100000"/>
              </a:lnSpc>
              <a:spcBef>
                <a:spcPts val="0"/>
              </a:spcBef>
              <a:buNone/>
            </a:pPr>
            <a:r>
              <a:rPr lang="en-US" sz="2400" i="1" dirty="0">
                <a:hlinkClick r:id="rId4"/>
              </a:rPr>
              <a:t>Calibrating the Altimeter</a:t>
            </a:r>
            <a:endParaRPr lang="en-US" sz="2400" i="1" dirty="0"/>
          </a:p>
          <a:p>
            <a:pPr>
              <a:lnSpc>
                <a:spcPct val="100000"/>
              </a:lnSpc>
              <a:spcBef>
                <a:spcPts val="0"/>
              </a:spcBef>
            </a:pPr>
            <a:r>
              <a:rPr lang="en-US" sz="2400" dirty="0"/>
              <a:t>Most likely already calibrated by the factory.</a:t>
            </a:r>
          </a:p>
          <a:p>
            <a:pPr>
              <a:lnSpc>
                <a:spcPct val="100000"/>
              </a:lnSpc>
              <a:spcBef>
                <a:spcPts val="0"/>
              </a:spcBef>
            </a:pPr>
            <a:r>
              <a:rPr lang="en-US" sz="2400" dirty="0"/>
              <a:t>Pick a location where you know the altitude from a reliable source and check the setting. If different, set the altitude. </a:t>
            </a:r>
          </a:p>
        </p:txBody>
      </p:sp>
    </p:spTree>
    <p:extLst>
      <p:ext uri="{BB962C8B-B14F-4D97-AF65-F5344CB8AC3E}">
        <p14:creationId xmlns:p14="http://schemas.microsoft.com/office/powerpoint/2010/main" val="1465458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2D12465-6222-6444-8C14-D6027AED67E1}" type="slidenum">
              <a:rPr lang="en-US" smtClean="0"/>
              <a:t>10</a:t>
            </a:fld>
            <a:endParaRPr lang="en-US" dirty="0"/>
          </a:p>
        </p:txBody>
      </p:sp>
      <p:pic>
        <p:nvPicPr>
          <p:cNvPr id="6" name="Picture 5" descr="Banner: The GLOBE Program: A worldwide science and education program. Atmosphere: Barometric Pressur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931" y="-14990"/>
            <a:ext cx="9248931" cy="813268"/>
          </a:xfrm>
          <a:prstGeom prst="rect">
            <a:avLst/>
          </a:prstGeom>
        </p:spPr>
      </p:pic>
      <p:pic>
        <p:nvPicPr>
          <p:cNvPr id="7" name="Picture 6" descr="Menu: How to collect your dat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87540"/>
            <a:ext cx="1256520" cy="6070460"/>
          </a:xfrm>
          <a:prstGeom prst="rect">
            <a:avLst/>
          </a:prstGeom>
        </p:spPr>
      </p:pic>
      <p:sp>
        <p:nvSpPr>
          <p:cNvPr id="2" name="Title 1"/>
          <p:cNvSpPr>
            <a:spLocks noGrp="1"/>
          </p:cNvSpPr>
          <p:nvPr>
            <p:ph type="title" idx="4294967295"/>
          </p:nvPr>
        </p:nvSpPr>
        <p:spPr>
          <a:xfrm>
            <a:off x="1336779" y="649170"/>
            <a:ext cx="7886700" cy="1325563"/>
          </a:xfrm>
        </p:spPr>
        <p:txBody>
          <a:bodyPr>
            <a:normAutofit/>
          </a:bodyPr>
          <a:lstStyle/>
          <a:p>
            <a:r>
              <a:rPr lang="en-US" sz="2800" b="1" dirty="0">
                <a:latin typeface="+mn-lt"/>
              </a:rPr>
              <a:t>Collecting Data-1</a:t>
            </a:r>
          </a:p>
        </p:txBody>
      </p:sp>
      <p:sp>
        <p:nvSpPr>
          <p:cNvPr id="3" name="Content Placeholder 2"/>
          <p:cNvSpPr>
            <a:spLocks noGrp="1"/>
          </p:cNvSpPr>
          <p:nvPr>
            <p:ph sz="half" idx="4294967295"/>
          </p:nvPr>
        </p:nvSpPr>
        <p:spPr>
          <a:xfrm>
            <a:off x="1494063" y="1657839"/>
            <a:ext cx="7209065" cy="4481704"/>
          </a:xfrm>
        </p:spPr>
        <p:txBody>
          <a:bodyPr>
            <a:normAutofit/>
          </a:bodyPr>
          <a:lstStyle/>
          <a:p>
            <a:pPr marL="365760" indent="-365760">
              <a:lnSpc>
                <a:spcPct val="100000"/>
              </a:lnSpc>
              <a:spcBef>
                <a:spcPts val="0"/>
              </a:spcBef>
              <a:buNone/>
            </a:pPr>
            <a:r>
              <a:rPr lang="en-US" sz="1800" dirty="0">
                <a:latin typeface="Arial" charset="0"/>
                <a:ea typeface="Arial" charset="0"/>
                <a:cs typeface="Arial" charset="0"/>
              </a:rPr>
              <a:t>Read the barometer to the 0.1 millibar using the black arm. This barometer reads 1006.2 mb. </a:t>
            </a:r>
          </a:p>
          <a:p>
            <a:pPr marL="365760" indent="-365760">
              <a:lnSpc>
                <a:spcPct val="100000"/>
              </a:lnSpc>
              <a:spcBef>
                <a:spcPts val="0"/>
              </a:spcBef>
              <a:buNone/>
            </a:pPr>
            <a:r>
              <a:rPr lang="en-US" sz="1800" dirty="0">
                <a:latin typeface="Arial" charset="0"/>
                <a:ea typeface="Arial" charset="0"/>
                <a:cs typeface="Arial" charset="0"/>
              </a:rPr>
              <a:t> </a:t>
            </a:r>
          </a:p>
          <a:p>
            <a:pPr marL="0" indent="0">
              <a:lnSpc>
                <a:spcPct val="100000"/>
              </a:lnSpc>
              <a:spcBef>
                <a:spcPts val="0"/>
              </a:spcBef>
              <a:buNone/>
            </a:pPr>
            <a:r>
              <a:rPr lang="en-US" sz="1800" dirty="0">
                <a:latin typeface="Arial" charset="0"/>
                <a:ea typeface="Arial" charset="0"/>
                <a:cs typeface="Arial" charset="0"/>
              </a:rPr>
              <a:t>For this location, the pressure has dropped over the last 24 hours.</a:t>
            </a:r>
            <a:r>
              <a:rPr lang="en-US" sz="1800" dirty="0"/>
              <a:t> </a:t>
            </a:r>
          </a:p>
        </p:txBody>
      </p:sp>
      <p:pic>
        <p:nvPicPr>
          <p:cNvPr id="8" name="Content Placeholder 4" descr="photograph of an aneroid barometer. "/>
          <p:cNvPicPr>
            <a:picLocks noGrp="1" noChangeAspect="1"/>
          </p:cNvPicPr>
          <p:nvPr>
            <p:ph sz="half" idx="4294967295"/>
          </p:nvPr>
        </p:nvPicPr>
        <p:blipFill>
          <a:blip r:embed="rId4">
            <a:lum/>
          </a:blip>
          <a:srcRect l="18768" r="16667"/>
          <a:stretch>
            <a:fillRect/>
          </a:stretch>
        </p:blipFill>
        <p:spPr>
          <a:xfrm rot="10800000">
            <a:off x="3273879" y="3202820"/>
            <a:ext cx="3175907" cy="2772926"/>
          </a:xfrm>
          <a:prstGeom prst="rect">
            <a:avLst/>
          </a:prstGeom>
        </p:spPr>
      </p:pic>
    </p:spTree>
    <p:extLst>
      <p:ext uri="{BB962C8B-B14F-4D97-AF65-F5344CB8AC3E}">
        <p14:creationId xmlns:p14="http://schemas.microsoft.com/office/powerpoint/2010/main" val="1227026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2D12465-6222-6444-8C14-D6027AED67E1}" type="slidenum">
              <a:rPr lang="en-US" smtClean="0"/>
              <a:t>11</a:t>
            </a:fld>
            <a:endParaRPr lang="en-US" dirty="0"/>
          </a:p>
        </p:txBody>
      </p:sp>
      <p:pic>
        <p:nvPicPr>
          <p:cNvPr id="6" name="Picture 5" descr="Banner: The GLOBE Program: A worldwide science and education program. Atmosphere: Barometric Pressur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931" y="-14990"/>
            <a:ext cx="9248931" cy="813268"/>
          </a:xfrm>
          <a:prstGeom prst="rect">
            <a:avLst/>
          </a:prstGeom>
        </p:spPr>
      </p:pic>
      <p:pic>
        <p:nvPicPr>
          <p:cNvPr id="7" name="Picture 6" descr="Menu: How to collect your dat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36" y="798278"/>
            <a:ext cx="1256520" cy="6070460"/>
          </a:xfrm>
          <a:prstGeom prst="rect">
            <a:avLst/>
          </a:prstGeom>
        </p:spPr>
      </p:pic>
      <p:sp>
        <p:nvSpPr>
          <p:cNvPr id="2" name="Title 1"/>
          <p:cNvSpPr>
            <a:spLocks noGrp="1"/>
          </p:cNvSpPr>
          <p:nvPr>
            <p:ph type="title" idx="4294967295"/>
          </p:nvPr>
        </p:nvSpPr>
        <p:spPr>
          <a:xfrm>
            <a:off x="1336779" y="649170"/>
            <a:ext cx="7886700" cy="1325563"/>
          </a:xfrm>
        </p:spPr>
        <p:txBody>
          <a:bodyPr>
            <a:normAutofit/>
          </a:bodyPr>
          <a:lstStyle/>
          <a:p>
            <a:r>
              <a:rPr lang="en-US" sz="2800" b="1" dirty="0">
                <a:latin typeface="+mn-lt"/>
              </a:rPr>
              <a:t>Collecting Data-2</a:t>
            </a:r>
          </a:p>
        </p:txBody>
      </p:sp>
      <p:sp>
        <p:nvSpPr>
          <p:cNvPr id="3" name="Content Placeholder 2"/>
          <p:cNvSpPr>
            <a:spLocks noGrp="1"/>
          </p:cNvSpPr>
          <p:nvPr>
            <p:ph sz="half" idx="4294967295"/>
          </p:nvPr>
        </p:nvSpPr>
        <p:spPr>
          <a:xfrm>
            <a:off x="1494063" y="1657839"/>
            <a:ext cx="7209065" cy="4481704"/>
          </a:xfrm>
        </p:spPr>
        <p:txBody>
          <a:bodyPr>
            <a:normAutofit/>
          </a:bodyPr>
          <a:lstStyle/>
          <a:p>
            <a:pPr marL="365760" indent="-365760">
              <a:lnSpc>
                <a:spcPct val="100000"/>
              </a:lnSpc>
              <a:spcBef>
                <a:spcPts val="0"/>
              </a:spcBef>
              <a:buFont typeface="+mj-lt"/>
              <a:buAutoNum type="arabicParenR"/>
            </a:pPr>
            <a:r>
              <a:rPr lang="en-US" sz="1800" dirty="0">
                <a:latin typeface="Arial" charset="0"/>
                <a:ea typeface="Arial" charset="0"/>
                <a:cs typeface="Arial" charset="0"/>
              </a:rPr>
              <a:t>Collect data daily, preferably within one hour of local </a:t>
            </a:r>
            <a:r>
              <a:rPr lang="en-US" sz="1800" i="1" dirty="0">
                <a:latin typeface="Arial" charset="0"/>
                <a:ea typeface="Arial" charset="0"/>
                <a:cs typeface="Arial" charset="0"/>
                <a:hlinkClick r:id="rId4"/>
              </a:rPr>
              <a:t>solar noon</a:t>
            </a:r>
            <a:r>
              <a:rPr lang="en-US" sz="1800" dirty="0">
                <a:latin typeface="Arial" charset="0"/>
                <a:ea typeface="Arial" charset="0"/>
                <a:cs typeface="Arial" charset="0"/>
              </a:rPr>
              <a:t>. Record the time (local or UTC) and date on the </a:t>
            </a:r>
            <a:r>
              <a:rPr lang="en-US" sz="1800" i="1" dirty="0">
                <a:latin typeface="Arial" charset="0"/>
                <a:ea typeface="Arial" charset="0"/>
                <a:cs typeface="Arial" charset="0"/>
                <a:hlinkClick r:id="rId5"/>
              </a:rPr>
              <a:t>Integrated 1-day Data Sheet</a:t>
            </a:r>
            <a:r>
              <a:rPr lang="en-US" sz="1800" dirty="0">
                <a:latin typeface="Arial" charset="0"/>
                <a:ea typeface="Arial" charset="0"/>
                <a:cs typeface="Arial" charset="0"/>
              </a:rPr>
              <a:t>. </a:t>
            </a:r>
          </a:p>
          <a:p>
            <a:pPr marL="365760" indent="-365760">
              <a:lnSpc>
                <a:spcPct val="100000"/>
              </a:lnSpc>
              <a:spcBef>
                <a:spcPts val="0"/>
              </a:spcBef>
              <a:buFont typeface="+mj-lt"/>
              <a:buAutoNum type="arabicParenR"/>
            </a:pPr>
            <a:r>
              <a:rPr lang="en-US" sz="1800" dirty="0">
                <a:latin typeface="Arial" charset="0"/>
                <a:ea typeface="Arial" charset="0"/>
                <a:cs typeface="Arial" charset="0"/>
              </a:rPr>
              <a:t>Tap gently on the glass cover of the aneroid barometer to stabilize the needle. </a:t>
            </a:r>
          </a:p>
          <a:p>
            <a:pPr marL="365760" indent="-365760">
              <a:lnSpc>
                <a:spcPct val="100000"/>
              </a:lnSpc>
              <a:spcBef>
                <a:spcPts val="0"/>
              </a:spcBef>
              <a:buFont typeface="+mj-lt"/>
              <a:buAutoNum type="arabicParenR"/>
            </a:pPr>
            <a:r>
              <a:rPr lang="en-US" sz="1800" dirty="0">
                <a:latin typeface="Arial" charset="0"/>
                <a:ea typeface="Arial" charset="0"/>
                <a:cs typeface="Arial" charset="0"/>
              </a:rPr>
              <a:t>Read the barometer to the nearest 0.1 millibar (or hectopascal).</a:t>
            </a:r>
          </a:p>
          <a:p>
            <a:pPr marL="365760" indent="-365760">
              <a:lnSpc>
                <a:spcPct val="100000"/>
              </a:lnSpc>
              <a:spcBef>
                <a:spcPts val="0"/>
              </a:spcBef>
              <a:buFont typeface="+mj-lt"/>
              <a:buAutoNum type="arabicParenR"/>
            </a:pPr>
            <a:r>
              <a:rPr lang="en-US" sz="1800" dirty="0">
                <a:latin typeface="Arial" charset="0"/>
                <a:ea typeface="Arial" charset="0"/>
                <a:cs typeface="Arial" charset="0"/>
              </a:rPr>
              <a:t>Record this reading as the current pressure.</a:t>
            </a:r>
          </a:p>
          <a:p>
            <a:pPr marL="365760" indent="-365760">
              <a:lnSpc>
                <a:spcPct val="100000"/>
              </a:lnSpc>
              <a:spcBef>
                <a:spcPts val="0"/>
              </a:spcBef>
              <a:buFont typeface="+mj-lt"/>
              <a:buAutoNum type="arabicParenR"/>
            </a:pPr>
            <a:r>
              <a:rPr lang="en-US" sz="1800" dirty="0">
                <a:latin typeface="Arial" charset="0"/>
                <a:ea typeface="Arial" charset="0"/>
                <a:cs typeface="Arial" charset="0"/>
              </a:rPr>
              <a:t>Set the “set needle” to the current pressure.</a:t>
            </a:r>
          </a:p>
        </p:txBody>
      </p:sp>
      <p:pic>
        <p:nvPicPr>
          <p:cNvPr id="8" name="Content Placeholder 4" descr="photograph of an aneroid barometer. "/>
          <p:cNvPicPr>
            <a:picLocks noGrp="1" noChangeAspect="1"/>
          </p:cNvPicPr>
          <p:nvPr>
            <p:ph sz="half" idx="4294967295"/>
          </p:nvPr>
        </p:nvPicPr>
        <p:blipFill>
          <a:blip r:embed="rId6">
            <a:lum/>
          </a:blip>
          <a:srcRect l="18768" r="16667"/>
          <a:stretch>
            <a:fillRect/>
          </a:stretch>
        </p:blipFill>
        <p:spPr>
          <a:xfrm rot="10800000">
            <a:off x="3935184" y="4209987"/>
            <a:ext cx="2041072" cy="1782087"/>
          </a:xfrm>
          <a:prstGeom prst="rect">
            <a:avLst/>
          </a:prstGeom>
        </p:spPr>
      </p:pic>
    </p:spTree>
    <p:extLst>
      <p:ext uri="{BB962C8B-B14F-4D97-AF65-F5344CB8AC3E}">
        <p14:creationId xmlns:p14="http://schemas.microsoft.com/office/powerpoint/2010/main" val="1179718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2D12465-6222-6444-8C14-D6027AED67E1}" type="slidenum">
              <a:rPr lang="en-US" smtClean="0"/>
              <a:t>12</a:t>
            </a:fld>
            <a:endParaRPr lang="en-US" dirty="0"/>
          </a:p>
        </p:txBody>
      </p:sp>
      <p:pic>
        <p:nvPicPr>
          <p:cNvPr id="6" name="Picture 5" descr="Banner: The GLOBE Program: A worldwide science and education program. Atmosphere: Barometric Pressur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931" y="-14990"/>
            <a:ext cx="9248931" cy="813268"/>
          </a:xfrm>
          <a:prstGeom prst="rect">
            <a:avLst/>
          </a:prstGeom>
        </p:spPr>
      </p:pic>
      <p:pic>
        <p:nvPicPr>
          <p:cNvPr id="7" name="Picture 6" descr="Menu: How to collect your dat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36" y="798278"/>
            <a:ext cx="1256520" cy="6070460"/>
          </a:xfrm>
          <a:prstGeom prst="rect">
            <a:avLst/>
          </a:prstGeom>
        </p:spPr>
      </p:pic>
      <p:sp>
        <p:nvSpPr>
          <p:cNvPr id="2" name="Title 1"/>
          <p:cNvSpPr>
            <a:spLocks noGrp="1"/>
          </p:cNvSpPr>
          <p:nvPr>
            <p:ph type="title" idx="4294967295"/>
          </p:nvPr>
        </p:nvSpPr>
        <p:spPr>
          <a:xfrm>
            <a:off x="2251179" y="613458"/>
            <a:ext cx="7886700" cy="1325563"/>
          </a:xfrm>
        </p:spPr>
        <p:txBody>
          <a:bodyPr>
            <a:normAutofit/>
          </a:bodyPr>
          <a:lstStyle/>
          <a:p>
            <a:r>
              <a:rPr lang="en-US" sz="3200" b="1" dirty="0">
                <a:latin typeface="+mn-lt"/>
              </a:rPr>
              <a:t>Data Sheet</a:t>
            </a:r>
          </a:p>
        </p:txBody>
      </p:sp>
      <p:sp>
        <p:nvSpPr>
          <p:cNvPr id="3" name="Content Placeholder 2"/>
          <p:cNvSpPr>
            <a:spLocks noGrp="1"/>
          </p:cNvSpPr>
          <p:nvPr>
            <p:ph sz="half" idx="4294967295"/>
          </p:nvPr>
        </p:nvSpPr>
        <p:spPr>
          <a:xfrm>
            <a:off x="1428269" y="3079765"/>
            <a:ext cx="3091265" cy="4481704"/>
          </a:xfrm>
        </p:spPr>
        <p:txBody>
          <a:bodyPr>
            <a:normAutofit/>
          </a:bodyPr>
          <a:lstStyle/>
          <a:p>
            <a:pPr marL="0" indent="0">
              <a:lnSpc>
                <a:spcPct val="100000"/>
              </a:lnSpc>
              <a:spcBef>
                <a:spcPts val="0"/>
              </a:spcBef>
              <a:buNone/>
            </a:pPr>
            <a:r>
              <a:rPr lang="en-US" sz="1800" dirty="0">
                <a:latin typeface="Arial" charset="0"/>
                <a:ea typeface="Arial" charset="0"/>
                <a:cs typeface="Arial" charset="0"/>
              </a:rPr>
              <a:t>Enter the data on the Integrated 1-Day Data Sheet</a:t>
            </a:r>
          </a:p>
          <a:p>
            <a:pPr marL="0" indent="0">
              <a:lnSpc>
                <a:spcPct val="100000"/>
              </a:lnSpc>
              <a:spcBef>
                <a:spcPts val="0"/>
              </a:spcBef>
              <a:buNone/>
            </a:pPr>
            <a:endParaRPr lang="en-US" sz="1800" dirty="0">
              <a:latin typeface="Arial" charset="0"/>
              <a:ea typeface="Arial" charset="0"/>
              <a:cs typeface="Arial" charset="0"/>
            </a:endParaRPr>
          </a:p>
          <a:p>
            <a:pPr marL="0" indent="0">
              <a:lnSpc>
                <a:spcPct val="100000"/>
              </a:lnSpc>
              <a:spcBef>
                <a:spcPts val="0"/>
              </a:spcBef>
              <a:buNone/>
            </a:pPr>
            <a:r>
              <a:rPr lang="en-US" sz="1800" dirty="0">
                <a:latin typeface="Arial" charset="0"/>
                <a:ea typeface="Arial" charset="0"/>
                <a:cs typeface="Arial" charset="0"/>
              </a:rPr>
              <a:t>Be sure to fill out the top: School Name, Study Site, Observer Names, Date and Time (local or UTC)</a:t>
            </a:r>
          </a:p>
          <a:p>
            <a:pPr marL="0" indent="0">
              <a:lnSpc>
                <a:spcPct val="100000"/>
              </a:lnSpc>
              <a:spcBef>
                <a:spcPts val="0"/>
              </a:spcBef>
              <a:buNone/>
            </a:pPr>
            <a:endParaRPr lang="en-US" sz="1800" dirty="0">
              <a:latin typeface="Arial" charset="0"/>
              <a:ea typeface="Arial" charset="0"/>
              <a:cs typeface="Arial" charset="0"/>
            </a:endParaRPr>
          </a:p>
          <a:p>
            <a:pPr marL="0" indent="0">
              <a:lnSpc>
                <a:spcPct val="100000"/>
              </a:lnSpc>
              <a:spcBef>
                <a:spcPts val="0"/>
              </a:spcBef>
              <a:buNone/>
            </a:pPr>
            <a:r>
              <a:rPr lang="en-US" sz="1800" i="1" dirty="0">
                <a:hlinkClick r:id="rId4"/>
              </a:rPr>
              <a:t>Atmosphere Data Sheet</a:t>
            </a:r>
            <a:endParaRPr lang="en-US" sz="1800" i="1" dirty="0"/>
          </a:p>
          <a:p>
            <a:pPr marL="0" indent="0">
              <a:lnSpc>
                <a:spcPct val="100000"/>
              </a:lnSpc>
              <a:spcBef>
                <a:spcPts val="0"/>
              </a:spcBef>
              <a:buNone/>
            </a:pPr>
            <a:endParaRPr lang="en-US" sz="1800" dirty="0">
              <a:latin typeface="Arial" charset="0"/>
              <a:ea typeface="Arial" charset="0"/>
              <a:cs typeface="Arial" charset="0"/>
            </a:endParaRPr>
          </a:p>
        </p:txBody>
      </p:sp>
      <p:pic>
        <p:nvPicPr>
          <p:cNvPr id="10" name="Content Placeholder 9" descr="Screenshot of the atmosphere investigation, integrated one day data sheet, with arrows pointing to where you enter data. "/>
          <p:cNvPicPr>
            <a:picLocks noGrp="1" noChangeAspect="1"/>
          </p:cNvPicPr>
          <p:nvPr>
            <p:ph sz="half" idx="4294967295"/>
          </p:nvPr>
        </p:nvPicPr>
        <p:blipFill>
          <a:blip r:embed="rId5">
            <a:extLst>
              <a:ext uri="{28A0092B-C50C-407E-A947-70E740481C1C}">
                <a14:useLocalDpi xmlns:a14="http://schemas.microsoft.com/office/drawing/2010/main" val="0"/>
              </a:ext>
            </a:extLst>
          </a:blip>
          <a:stretch>
            <a:fillRect/>
          </a:stretch>
        </p:blipFill>
        <p:spPr>
          <a:xfrm>
            <a:off x="4599281" y="1311951"/>
            <a:ext cx="4419100" cy="4478550"/>
          </a:xfrm>
        </p:spPr>
      </p:pic>
    </p:spTree>
    <p:extLst>
      <p:ext uri="{BB962C8B-B14F-4D97-AF65-F5344CB8AC3E}">
        <p14:creationId xmlns:p14="http://schemas.microsoft.com/office/powerpoint/2010/main" val="221213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2D12465-6222-6444-8C14-D6027AED67E1}" type="slidenum">
              <a:rPr lang="en-US" smtClean="0"/>
              <a:t>13</a:t>
            </a:fld>
            <a:endParaRPr lang="en-US" dirty="0"/>
          </a:p>
        </p:txBody>
      </p:sp>
      <p:pic>
        <p:nvPicPr>
          <p:cNvPr id="6" name="Picture 5" descr="Banner: The GLOBE Program: A worldwide science and education program. Atmosphere: Barometric Pressur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931" y="-14990"/>
            <a:ext cx="9248931" cy="813268"/>
          </a:xfrm>
          <a:prstGeom prst="rect">
            <a:avLst/>
          </a:prstGeom>
        </p:spPr>
      </p:pic>
      <p:pic>
        <p:nvPicPr>
          <p:cNvPr id="5" name="Picture 4" descr="Menu: Entering your dat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98277"/>
            <a:ext cx="1259174" cy="6099635"/>
          </a:xfrm>
          <a:prstGeom prst="rect">
            <a:avLst/>
          </a:prstGeom>
        </p:spPr>
      </p:pic>
      <p:sp>
        <p:nvSpPr>
          <p:cNvPr id="2" name="Title 1"/>
          <p:cNvSpPr>
            <a:spLocks noGrp="1"/>
          </p:cNvSpPr>
          <p:nvPr>
            <p:ph type="title" idx="4294967295"/>
          </p:nvPr>
        </p:nvSpPr>
        <p:spPr>
          <a:xfrm>
            <a:off x="1362231" y="608734"/>
            <a:ext cx="7886700" cy="1325563"/>
          </a:xfrm>
        </p:spPr>
        <p:txBody>
          <a:bodyPr>
            <a:normAutofit/>
          </a:bodyPr>
          <a:lstStyle/>
          <a:p>
            <a:r>
              <a:rPr lang="en-US" sz="3200" b="1" dirty="0">
                <a:latin typeface="Arial" charset="0"/>
                <a:ea typeface="Arial" charset="0"/>
                <a:cs typeface="Arial" charset="0"/>
              </a:rPr>
              <a:t>Entering Barometric Pressure Data-1</a:t>
            </a:r>
            <a:endParaRPr lang="en-US" sz="3200" dirty="0"/>
          </a:p>
        </p:txBody>
      </p:sp>
      <p:sp>
        <p:nvSpPr>
          <p:cNvPr id="3" name="Content Placeholder 2"/>
          <p:cNvSpPr>
            <a:spLocks noGrp="1"/>
          </p:cNvSpPr>
          <p:nvPr>
            <p:ph sz="half" idx="4294967295"/>
          </p:nvPr>
        </p:nvSpPr>
        <p:spPr>
          <a:xfrm>
            <a:off x="1436914" y="1672425"/>
            <a:ext cx="4212772" cy="4351338"/>
          </a:xfrm>
        </p:spPr>
        <p:txBody>
          <a:bodyPr>
            <a:normAutofit/>
          </a:bodyPr>
          <a:lstStyle/>
          <a:p>
            <a:pPr>
              <a:lnSpc>
                <a:spcPct val="100000"/>
              </a:lnSpc>
              <a:spcBef>
                <a:spcPts val="0"/>
              </a:spcBef>
              <a:buSzPct val="25000"/>
            </a:pPr>
            <a:r>
              <a:rPr lang="en-US" altLang="en-US" sz="1800" b="1" i="1" dirty="0">
                <a:solidFill>
                  <a:srgbClr val="000000"/>
                </a:solidFill>
                <a:latin typeface="Arial" charset="0"/>
                <a:ea typeface="Arial" charset="0"/>
                <a:cs typeface="Arial" charset="0"/>
                <a:sym typeface="Calibri" charset="0"/>
              </a:rPr>
              <a:t>You have 3 options: </a:t>
            </a:r>
            <a:endParaRPr lang="en-US" altLang="en-US" sz="1800" dirty="0">
              <a:solidFill>
                <a:srgbClr val="000000"/>
              </a:solidFill>
              <a:latin typeface="Arial" charset="0"/>
              <a:ea typeface="Arial" charset="0"/>
              <a:cs typeface="Arial" charset="0"/>
              <a:sym typeface="Calibri" charset="0"/>
            </a:endParaRPr>
          </a:p>
          <a:p>
            <a:pPr algn="just">
              <a:lnSpc>
                <a:spcPct val="100000"/>
              </a:lnSpc>
              <a:spcBef>
                <a:spcPts val="0"/>
              </a:spcBef>
            </a:pPr>
            <a:r>
              <a:rPr lang="en-US" altLang="en-US" sz="1800" dirty="0">
                <a:solidFill>
                  <a:srgbClr val="000000"/>
                </a:solidFill>
                <a:latin typeface="Arial" charset="0"/>
                <a:ea typeface="Arial" charset="0"/>
                <a:cs typeface="Arial" charset="0"/>
                <a:sym typeface="Calibri" charset="0"/>
              </a:rPr>
              <a:t>Download the Data Entry app from the </a:t>
            </a:r>
            <a:r>
              <a:rPr lang="en-US" altLang="en-US" sz="1800" i="1" u="sng" dirty="0">
                <a:solidFill>
                  <a:schemeClr val="hlink"/>
                </a:solidFill>
                <a:latin typeface="Arial" charset="0"/>
                <a:ea typeface="Arial" charset="0"/>
                <a:cs typeface="Arial" charset="0"/>
                <a:sym typeface="Calibri" charset="0"/>
                <a:hlinkClick r:id="rId4"/>
              </a:rPr>
              <a:t>App Store</a:t>
            </a:r>
            <a:r>
              <a:rPr lang="en-US" altLang="en-US" sz="1800" dirty="0">
                <a:latin typeface="Arial" charset="0"/>
                <a:ea typeface="Arial" charset="0"/>
                <a:cs typeface="Arial" charset="0"/>
                <a:sym typeface="Calibri" charset="0"/>
              </a:rPr>
              <a:t>. </a:t>
            </a:r>
          </a:p>
          <a:p>
            <a:pPr algn="just">
              <a:lnSpc>
                <a:spcPct val="100000"/>
              </a:lnSpc>
              <a:spcBef>
                <a:spcPts val="0"/>
              </a:spcBef>
            </a:pPr>
            <a:r>
              <a:rPr lang="en-US" altLang="en-US" sz="1800" dirty="0">
                <a:solidFill>
                  <a:srgbClr val="000000"/>
                </a:solidFill>
                <a:latin typeface="Arial" charset="0"/>
                <a:ea typeface="Arial" charset="0"/>
                <a:cs typeface="Arial" charset="0"/>
                <a:sym typeface="Calibri" charset="0"/>
                <a:hlinkClick r:id="rId5"/>
              </a:rPr>
              <a:t>Live Entry</a:t>
            </a:r>
            <a:r>
              <a:rPr lang="en-US" altLang="en-US" sz="1800" dirty="0">
                <a:latin typeface="Arial" charset="0"/>
                <a:ea typeface="Arial" charset="0"/>
                <a:cs typeface="Arial" charset="0"/>
                <a:sym typeface="Calibri" charset="0"/>
              </a:rPr>
              <a:t>: </a:t>
            </a:r>
            <a:r>
              <a:rPr lang="en-US" altLang="en-US" sz="1800" dirty="0">
                <a:solidFill>
                  <a:srgbClr val="000000"/>
                </a:solidFill>
                <a:latin typeface="Arial" charset="0"/>
                <a:ea typeface="Arial" charset="0"/>
                <a:cs typeface="Arial" charset="0"/>
                <a:sym typeface="Calibri" charset="0"/>
              </a:rPr>
              <a:t>These pages are for entering environmental data – collected at defined sites, according to protocol, and using approved instrumentation – for entry into the official GLOBE science database. </a:t>
            </a:r>
          </a:p>
          <a:p>
            <a:pPr algn="just">
              <a:lnSpc>
                <a:spcPct val="100000"/>
              </a:lnSpc>
              <a:spcBef>
                <a:spcPts val="0"/>
              </a:spcBef>
            </a:pPr>
            <a:r>
              <a:rPr lang="en-US" altLang="en-US" sz="1800" dirty="0">
                <a:solidFill>
                  <a:srgbClr val="000000"/>
                </a:solidFill>
                <a:latin typeface="Arial" charset="0"/>
                <a:ea typeface="Arial" charset="0"/>
                <a:cs typeface="Arial" charset="0"/>
                <a:sym typeface="Calibri" charset="0"/>
                <a:hlinkClick r:id="rId6"/>
              </a:rPr>
              <a:t>Email Data Entry</a:t>
            </a:r>
            <a:r>
              <a:rPr lang="en-US" altLang="en-US" sz="1800" dirty="0">
                <a:solidFill>
                  <a:srgbClr val="000000"/>
                </a:solidFill>
                <a:latin typeface="Arial" charset="0"/>
                <a:ea typeface="Arial" charset="0"/>
                <a:cs typeface="Arial" charset="0"/>
                <a:sym typeface="Calibri" charset="0"/>
              </a:rPr>
              <a:t>: If connectivity is an issue, data can also be entered via email.</a:t>
            </a:r>
          </a:p>
        </p:txBody>
      </p:sp>
      <p:pic>
        <p:nvPicPr>
          <p:cNvPr id="8" name="Shape 220" descr="Screenshot of the GLOBE Program Science Data Entry page."/>
          <p:cNvPicPr preferRelativeResize="0">
            <a:picLocks noGrp="1" noChangeAspect="1" noChangeArrowheads="1"/>
          </p:cNvPicPr>
          <p:nvPr>
            <p:ph sz="half" idx="4294967295"/>
          </p:nvPr>
        </p:nvPicPr>
        <p:blipFill>
          <a:blip r:embed="rId7">
            <a:extLst>
              <a:ext uri="{28A0092B-C50C-407E-A947-70E740481C1C}">
                <a14:useLocalDpi xmlns:a14="http://schemas.microsoft.com/office/drawing/2010/main" val="0"/>
              </a:ext>
            </a:extLst>
          </a:blip>
          <a:srcRect/>
          <a:stretch>
            <a:fillRect/>
          </a:stretch>
        </p:blipFill>
        <p:spPr bwMode="auto">
          <a:xfrm>
            <a:off x="6162975" y="1934296"/>
            <a:ext cx="2164596" cy="3154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142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2D12465-6222-6444-8C14-D6027AED67E1}" type="slidenum">
              <a:rPr lang="en-US" smtClean="0"/>
              <a:t>14</a:t>
            </a:fld>
            <a:endParaRPr lang="en-US" dirty="0"/>
          </a:p>
        </p:txBody>
      </p:sp>
      <p:pic>
        <p:nvPicPr>
          <p:cNvPr id="6" name="Picture 5" descr="Banner: The GLOBE Program: A worldwide science and education program. Atmosphere: Barometric Pressur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931" y="-14990"/>
            <a:ext cx="9248931" cy="813268"/>
          </a:xfrm>
          <a:prstGeom prst="rect">
            <a:avLst/>
          </a:prstGeom>
        </p:spPr>
      </p:pic>
      <p:pic>
        <p:nvPicPr>
          <p:cNvPr id="5" name="Picture 4" descr="Menu: Entering your dat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98277"/>
            <a:ext cx="1259174" cy="6099635"/>
          </a:xfrm>
          <a:prstGeom prst="rect">
            <a:avLst/>
          </a:prstGeom>
        </p:spPr>
      </p:pic>
      <p:sp>
        <p:nvSpPr>
          <p:cNvPr id="2" name="Title 1"/>
          <p:cNvSpPr>
            <a:spLocks noGrp="1"/>
          </p:cNvSpPr>
          <p:nvPr>
            <p:ph type="title" idx="4294967295"/>
          </p:nvPr>
        </p:nvSpPr>
        <p:spPr>
          <a:xfrm>
            <a:off x="1362231" y="608734"/>
            <a:ext cx="7886700" cy="1325563"/>
          </a:xfrm>
        </p:spPr>
        <p:txBody>
          <a:bodyPr>
            <a:normAutofit/>
          </a:bodyPr>
          <a:lstStyle/>
          <a:p>
            <a:r>
              <a:rPr lang="en-US" sz="3200" b="1" dirty="0">
                <a:latin typeface="Arial" charset="0"/>
                <a:ea typeface="Arial" charset="0"/>
                <a:cs typeface="Arial" charset="0"/>
              </a:rPr>
              <a:t>Entering Barometric Pressure Data-2</a:t>
            </a:r>
            <a:endParaRPr lang="en-US" sz="3200" dirty="0"/>
          </a:p>
        </p:txBody>
      </p:sp>
      <p:sp>
        <p:nvSpPr>
          <p:cNvPr id="3" name="Content Placeholder 2"/>
          <p:cNvSpPr>
            <a:spLocks noGrp="1"/>
          </p:cNvSpPr>
          <p:nvPr>
            <p:ph sz="half" idx="4294967295"/>
          </p:nvPr>
        </p:nvSpPr>
        <p:spPr>
          <a:xfrm>
            <a:off x="1436914" y="1672425"/>
            <a:ext cx="7165164" cy="4351338"/>
          </a:xfrm>
        </p:spPr>
        <p:txBody>
          <a:bodyPr>
            <a:normAutofit/>
          </a:bodyPr>
          <a:lstStyle/>
          <a:p>
            <a:pPr marL="0" indent="0">
              <a:lnSpc>
                <a:spcPct val="100000"/>
              </a:lnSpc>
              <a:spcBef>
                <a:spcPts val="0"/>
              </a:spcBef>
              <a:spcAft>
                <a:spcPts val="1200"/>
              </a:spcAft>
              <a:buSzPct val="25000"/>
              <a:buNone/>
            </a:pPr>
            <a:r>
              <a:rPr lang="en-US" sz="1800" dirty="0">
                <a:latin typeface="Arial" charset="0"/>
                <a:ea typeface="Arial" charset="0"/>
                <a:cs typeface="Arial" charset="0"/>
              </a:rPr>
              <a:t>1) Go to </a:t>
            </a:r>
            <a:r>
              <a:rPr lang="en-US" sz="1800" dirty="0">
                <a:latin typeface="Arial" charset="0"/>
                <a:ea typeface="Arial" charset="0"/>
                <a:cs typeface="Arial" charset="0"/>
                <a:hlinkClick r:id="rId4"/>
              </a:rPr>
              <a:t>GLOBE.gov</a:t>
            </a:r>
            <a:r>
              <a:rPr lang="en-US" sz="1800" dirty="0">
                <a:latin typeface="Arial" charset="0"/>
                <a:ea typeface="Arial" charset="0"/>
                <a:cs typeface="Arial" charset="0"/>
              </a:rPr>
              <a:t> and press enter data. </a:t>
            </a:r>
          </a:p>
        </p:txBody>
      </p:sp>
      <p:pic>
        <p:nvPicPr>
          <p:cNvPr id="9" name="Content Placeholder 4" descr="screenshot of GLOBE website. An arrow points to the button on the right, which says, &quot;enter data.&quot;"/>
          <p:cNvPicPr>
            <a:picLocks noGrp="1" noChangeAspect="1"/>
          </p:cNvPicPr>
          <p:nvPr>
            <p:ph sz="half" idx="4294967295"/>
          </p:nvPr>
        </p:nvPicPr>
        <p:blipFill>
          <a:blip r:embed="rId5">
            <a:extLst>
              <a:ext uri="{28A0092B-C50C-407E-A947-70E740481C1C}">
                <a14:useLocalDpi xmlns:a14="http://schemas.microsoft.com/office/drawing/2010/main" val="0"/>
              </a:ext>
            </a:extLst>
          </a:blip>
          <a:stretch>
            <a:fillRect/>
          </a:stretch>
        </p:blipFill>
        <p:spPr>
          <a:xfrm>
            <a:off x="1419381" y="2558021"/>
            <a:ext cx="7022490" cy="3873944"/>
          </a:xfrm>
          <a:prstGeom prst="rect">
            <a:avLst/>
          </a:prstGeom>
        </p:spPr>
      </p:pic>
    </p:spTree>
    <p:extLst>
      <p:ext uri="{BB962C8B-B14F-4D97-AF65-F5344CB8AC3E}">
        <p14:creationId xmlns:p14="http://schemas.microsoft.com/office/powerpoint/2010/main" val="65012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2D12465-6222-6444-8C14-D6027AED67E1}" type="slidenum">
              <a:rPr lang="en-US" smtClean="0"/>
              <a:t>15</a:t>
            </a:fld>
            <a:endParaRPr lang="en-US" dirty="0"/>
          </a:p>
        </p:txBody>
      </p:sp>
      <p:pic>
        <p:nvPicPr>
          <p:cNvPr id="6" name="Picture 5" descr="Banner: The GLOBE Program: A worldwide science and education program. Atmosphere: Barometric Pressur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931" y="-14990"/>
            <a:ext cx="9248931" cy="813268"/>
          </a:xfrm>
          <a:prstGeom prst="rect">
            <a:avLst/>
          </a:prstGeom>
        </p:spPr>
      </p:pic>
      <p:pic>
        <p:nvPicPr>
          <p:cNvPr id="5" name="Picture 4" descr="Menu: Entering your dat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98277"/>
            <a:ext cx="1259174" cy="6099635"/>
          </a:xfrm>
          <a:prstGeom prst="rect">
            <a:avLst/>
          </a:prstGeom>
        </p:spPr>
      </p:pic>
      <p:sp>
        <p:nvSpPr>
          <p:cNvPr id="2" name="Title 1"/>
          <p:cNvSpPr>
            <a:spLocks noGrp="1"/>
          </p:cNvSpPr>
          <p:nvPr>
            <p:ph type="title" idx="4294967295"/>
          </p:nvPr>
        </p:nvSpPr>
        <p:spPr>
          <a:xfrm>
            <a:off x="1362231" y="608734"/>
            <a:ext cx="7886700" cy="1325563"/>
          </a:xfrm>
        </p:spPr>
        <p:txBody>
          <a:bodyPr>
            <a:normAutofit/>
          </a:bodyPr>
          <a:lstStyle/>
          <a:p>
            <a:r>
              <a:rPr lang="en-US" sz="3200" b="1" dirty="0">
                <a:latin typeface="Arial" charset="0"/>
                <a:ea typeface="Arial" charset="0"/>
                <a:cs typeface="Arial" charset="0"/>
              </a:rPr>
              <a:t>Entering Barometric Pressure Data-3</a:t>
            </a:r>
            <a:endParaRPr lang="en-US" sz="3200" dirty="0"/>
          </a:p>
        </p:txBody>
      </p:sp>
      <p:pic>
        <p:nvPicPr>
          <p:cNvPr id="8" name="Content Placeholder 5" descr="screenshot of GLOBE webpage.  An arrow points to the words in the left menu bar, where you select &quot;Live data entry.&quot; You are prompted to enter your username and password."/>
          <p:cNvPicPr>
            <a:picLocks noGrp="1" noChangeAspect="1"/>
          </p:cNvPicPr>
          <p:nvPr>
            <p:ph sz="half" idx="4294967295"/>
          </p:nvPr>
        </p:nvPicPr>
        <p:blipFill>
          <a:blip r:embed="rId4">
            <a:extLst>
              <a:ext uri="{28A0092B-C50C-407E-A947-70E740481C1C}">
                <a14:useLocalDpi xmlns:a14="http://schemas.microsoft.com/office/drawing/2010/main" val="0"/>
              </a:ext>
            </a:extLst>
          </a:blip>
          <a:stretch>
            <a:fillRect/>
          </a:stretch>
        </p:blipFill>
        <p:spPr>
          <a:xfrm>
            <a:off x="1518557" y="2334916"/>
            <a:ext cx="6515100" cy="3244143"/>
          </a:xfrm>
        </p:spPr>
      </p:pic>
    </p:spTree>
    <p:extLst>
      <p:ext uri="{BB962C8B-B14F-4D97-AF65-F5344CB8AC3E}">
        <p14:creationId xmlns:p14="http://schemas.microsoft.com/office/powerpoint/2010/main" val="6763084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2D12465-6222-6444-8C14-D6027AED67E1}" type="slidenum">
              <a:rPr lang="en-US" smtClean="0"/>
              <a:t>16</a:t>
            </a:fld>
            <a:endParaRPr lang="en-US" dirty="0"/>
          </a:p>
        </p:txBody>
      </p:sp>
      <p:pic>
        <p:nvPicPr>
          <p:cNvPr id="6" name="Picture 5" descr="Banner: The GLOBE Program: A worldwide science and education program. Atmosphere: Barometric Pressur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931" y="-14990"/>
            <a:ext cx="9248931" cy="813268"/>
          </a:xfrm>
          <a:prstGeom prst="rect">
            <a:avLst/>
          </a:prstGeom>
        </p:spPr>
      </p:pic>
      <p:pic>
        <p:nvPicPr>
          <p:cNvPr id="5" name="Picture 4" descr="Menu: Entering your dat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98277"/>
            <a:ext cx="1259174" cy="6099635"/>
          </a:xfrm>
          <a:prstGeom prst="rect">
            <a:avLst/>
          </a:prstGeom>
        </p:spPr>
      </p:pic>
      <p:sp>
        <p:nvSpPr>
          <p:cNvPr id="2" name="Title 1"/>
          <p:cNvSpPr>
            <a:spLocks noGrp="1"/>
          </p:cNvSpPr>
          <p:nvPr>
            <p:ph type="title" idx="4294967295"/>
          </p:nvPr>
        </p:nvSpPr>
        <p:spPr>
          <a:xfrm>
            <a:off x="1362231" y="608734"/>
            <a:ext cx="7886700" cy="1325563"/>
          </a:xfrm>
        </p:spPr>
        <p:txBody>
          <a:bodyPr>
            <a:normAutofit/>
          </a:bodyPr>
          <a:lstStyle/>
          <a:p>
            <a:r>
              <a:rPr lang="en-US" sz="2800" b="1" dirty="0">
                <a:latin typeface="Arial" charset="0"/>
                <a:ea typeface="Arial" charset="0"/>
                <a:cs typeface="Arial" charset="0"/>
              </a:rPr>
              <a:t>Entering Barometric Pressure Data- 4 and 5</a:t>
            </a:r>
            <a:endParaRPr lang="en-US" sz="2800" dirty="0"/>
          </a:p>
        </p:txBody>
      </p:sp>
      <p:pic>
        <p:nvPicPr>
          <p:cNvPr id="9" name="Content Placeholder 8" descr="Screenshots of data entry. 4. Confirm that an atmosphere study site has been identified and choose it under My organization and sites list. 5. If the study site is not defined, define it. "/>
          <p:cNvPicPr>
            <a:picLocks noGrp="1" noChangeAspect="1"/>
          </p:cNvPicPr>
          <p:nvPr>
            <p:ph sz="half" idx="4294967295"/>
          </p:nvPr>
        </p:nvPicPr>
        <p:blipFill>
          <a:blip r:embed="rId4">
            <a:extLst>
              <a:ext uri="{28A0092B-C50C-407E-A947-70E740481C1C}">
                <a14:useLocalDpi xmlns:a14="http://schemas.microsoft.com/office/drawing/2010/main" val="0"/>
              </a:ext>
            </a:extLst>
          </a:blip>
          <a:stretch>
            <a:fillRect/>
          </a:stretch>
        </p:blipFill>
        <p:spPr>
          <a:xfrm>
            <a:off x="1599974" y="2251822"/>
            <a:ext cx="6711269" cy="3568362"/>
          </a:xfrm>
        </p:spPr>
      </p:pic>
    </p:spTree>
    <p:extLst>
      <p:ext uri="{BB962C8B-B14F-4D97-AF65-F5344CB8AC3E}">
        <p14:creationId xmlns:p14="http://schemas.microsoft.com/office/powerpoint/2010/main" val="10916761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2D12465-6222-6444-8C14-D6027AED67E1}" type="slidenum">
              <a:rPr lang="en-US" smtClean="0"/>
              <a:t>17</a:t>
            </a:fld>
            <a:endParaRPr lang="en-US" dirty="0"/>
          </a:p>
        </p:txBody>
      </p:sp>
      <p:pic>
        <p:nvPicPr>
          <p:cNvPr id="6" name="Picture 5" descr="Banner: The GLOBE Program: A worldwide science and education program. Atmosphere: Barometric Pressur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931" y="-14990"/>
            <a:ext cx="9248931" cy="813268"/>
          </a:xfrm>
          <a:prstGeom prst="rect">
            <a:avLst/>
          </a:prstGeom>
        </p:spPr>
      </p:pic>
      <p:pic>
        <p:nvPicPr>
          <p:cNvPr id="5" name="Picture 4" descr="Menu: Entering your dat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98277"/>
            <a:ext cx="1259174" cy="6099635"/>
          </a:xfrm>
          <a:prstGeom prst="rect">
            <a:avLst/>
          </a:prstGeom>
        </p:spPr>
      </p:pic>
      <p:sp>
        <p:nvSpPr>
          <p:cNvPr id="2" name="Title 1"/>
          <p:cNvSpPr>
            <a:spLocks noGrp="1"/>
          </p:cNvSpPr>
          <p:nvPr>
            <p:ph type="title" idx="4294967295"/>
          </p:nvPr>
        </p:nvSpPr>
        <p:spPr>
          <a:xfrm>
            <a:off x="1362231" y="608734"/>
            <a:ext cx="7886700" cy="1325563"/>
          </a:xfrm>
        </p:spPr>
        <p:txBody>
          <a:bodyPr>
            <a:normAutofit/>
          </a:bodyPr>
          <a:lstStyle/>
          <a:p>
            <a:r>
              <a:rPr lang="en-US" sz="2800" b="1" dirty="0">
                <a:latin typeface="Arial" charset="0"/>
                <a:ea typeface="Arial" charset="0"/>
                <a:cs typeface="Arial" charset="0"/>
              </a:rPr>
              <a:t>Entering Barometric Pressure Data- 6 and 7</a:t>
            </a:r>
            <a:endParaRPr lang="en-US" sz="2800" dirty="0"/>
          </a:p>
        </p:txBody>
      </p:sp>
      <p:pic>
        <p:nvPicPr>
          <p:cNvPr id="7" name="Content Placeholder 6" descr="6. Select integrated 1 day from the atmosphere data entry site and choose new observation. 7 enter date, time and choose barometric pressure."/>
          <p:cNvPicPr>
            <a:picLocks noGrp="1" noChangeAspect="1"/>
          </p:cNvPicPr>
          <p:nvPr>
            <p:ph sz="half" idx="4294967295"/>
          </p:nvPr>
        </p:nvPicPr>
        <p:blipFill>
          <a:blip r:embed="rId4">
            <a:extLst>
              <a:ext uri="{28A0092B-C50C-407E-A947-70E740481C1C}">
                <a14:useLocalDpi xmlns:a14="http://schemas.microsoft.com/office/drawing/2010/main" val="0"/>
              </a:ext>
            </a:extLst>
          </a:blip>
          <a:stretch>
            <a:fillRect/>
          </a:stretch>
        </p:blipFill>
        <p:spPr>
          <a:xfrm>
            <a:off x="1567316" y="1884041"/>
            <a:ext cx="6825569" cy="3928105"/>
          </a:xfrm>
        </p:spPr>
      </p:pic>
    </p:spTree>
    <p:extLst>
      <p:ext uri="{BB962C8B-B14F-4D97-AF65-F5344CB8AC3E}">
        <p14:creationId xmlns:p14="http://schemas.microsoft.com/office/powerpoint/2010/main" val="17753469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2D12465-6222-6444-8C14-D6027AED67E1}" type="slidenum">
              <a:rPr lang="en-US" smtClean="0"/>
              <a:t>18</a:t>
            </a:fld>
            <a:endParaRPr lang="en-US" dirty="0"/>
          </a:p>
        </p:txBody>
      </p:sp>
      <p:pic>
        <p:nvPicPr>
          <p:cNvPr id="6" name="Picture 5" descr="Banner: The GLOBE Program: A worldwide science and education program. Atmosphere: Barometric Pressur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931" y="-14990"/>
            <a:ext cx="9248931" cy="813268"/>
          </a:xfrm>
          <a:prstGeom prst="rect">
            <a:avLst/>
          </a:prstGeom>
        </p:spPr>
      </p:pic>
      <p:pic>
        <p:nvPicPr>
          <p:cNvPr id="5" name="Picture 4" descr="Menu: Entering your dat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98277"/>
            <a:ext cx="1259174" cy="6099635"/>
          </a:xfrm>
          <a:prstGeom prst="rect">
            <a:avLst/>
          </a:prstGeom>
        </p:spPr>
      </p:pic>
      <p:sp>
        <p:nvSpPr>
          <p:cNvPr id="2" name="Title 1"/>
          <p:cNvSpPr>
            <a:spLocks noGrp="1"/>
          </p:cNvSpPr>
          <p:nvPr>
            <p:ph type="title" idx="4294967295"/>
          </p:nvPr>
        </p:nvSpPr>
        <p:spPr>
          <a:xfrm>
            <a:off x="1362231" y="608734"/>
            <a:ext cx="7886700" cy="1325563"/>
          </a:xfrm>
        </p:spPr>
        <p:txBody>
          <a:bodyPr>
            <a:normAutofit/>
          </a:bodyPr>
          <a:lstStyle/>
          <a:p>
            <a:r>
              <a:rPr lang="en-US" sz="2800" b="1" dirty="0">
                <a:latin typeface="Arial" charset="0"/>
                <a:ea typeface="Arial" charset="0"/>
                <a:cs typeface="Arial" charset="0"/>
              </a:rPr>
              <a:t>Entering Barometric Pressure Data- 8 and 9</a:t>
            </a:r>
            <a:endParaRPr lang="en-US" sz="2800" dirty="0"/>
          </a:p>
        </p:txBody>
      </p:sp>
      <p:pic>
        <p:nvPicPr>
          <p:cNvPr id="7" name="Content Placeholder 6" descr="screenshot of data entry. 8. Enter barometric pressure and add comments if neeeded. 9. if you have entered the data correctly, you will get a smiley icon. "/>
          <p:cNvPicPr>
            <a:picLocks noGrp="1" noChangeAspect="1"/>
          </p:cNvPicPr>
          <p:nvPr>
            <p:ph sz="half" idx="4294967295"/>
          </p:nvPr>
        </p:nvPicPr>
        <p:blipFill>
          <a:blip r:embed="rId4">
            <a:extLst>
              <a:ext uri="{28A0092B-C50C-407E-A947-70E740481C1C}">
                <a14:useLocalDpi xmlns:a14="http://schemas.microsoft.com/office/drawing/2010/main" val="0"/>
              </a:ext>
            </a:extLst>
          </a:blip>
          <a:stretch>
            <a:fillRect/>
          </a:stretch>
        </p:blipFill>
        <p:spPr>
          <a:xfrm>
            <a:off x="1574502" y="1762789"/>
            <a:ext cx="7070498" cy="4316292"/>
          </a:xfrm>
        </p:spPr>
      </p:pic>
    </p:spTree>
    <p:extLst>
      <p:ext uri="{BB962C8B-B14F-4D97-AF65-F5344CB8AC3E}">
        <p14:creationId xmlns:p14="http://schemas.microsoft.com/office/powerpoint/2010/main" val="720104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2D12465-6222-6444-8C14-D6027AED67E1}" type="slidenum">
              <a:rPr lang="en-US" smtClean="0"/>
              <a:t>1</a:t>
            </a:fld>
            <a:endParaRPr lang="en-US" dirty="0"/>
          </a:p>
        </p:txBody>
      </p:sp>
      <p:pic>
        <p:nvPicPr>
          <p:cNvPr id="6" name="Picture 5" descr="Banner: The GLOBE Program: A worldwide science and education program. Atmosphere: Barometric Pressur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931" y="-14990"/>
            <a:ext cx="9248931" cy="813268"/>
          </a:xfrm>
          <a:prstGeom prst="rect">
            <a:avLst/>
          </a:prstGeom>
        </p:spPr>
      </p:pic>
      <p:pic>
        <p:nvPicPr>
          <p:cNvPr id="8" name="Picture 7" descr="Menu: What is barometric Pressur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36" y="798277"/>
            <a:ext cx="1309610" cy="6117039"/>
          </a:xfrm>
          <a:prstGeom prst="rect">
            <a:avLst/>
          </a:prstGeom>
        </p:spPr>
      </p:pic>
      <p:sp>
        <p:nvSpPr>
          <p:cNvPr id="2" name="Title 1"/>
          <p:cNvSpPr>
            <a:spLocks noGrp="1"/>
          </p:cNvSpPr>
          <p:nvPr>
            <p:ph type="title" idx="4294967295"/>
          </p:nvPr>
        </p:nvSpPr>
        <p:spPr>
          <a:xfrm>
            <a:off x="1074874" y="757843"/>
            <a:ext cx="7886700" cy="1325563"/>
          </a:xfrm>
        </p:spPr>
        <p:txBody>
          <a:bodyPr>
            <a:normAutofit/>
          </a:bodyPr>
          <a:lstStyle/>
          <a:p>
            <a:pPr algn="ctr"/>
            <a:r>
              <a:rPr lang="en-US" sz="3600" b="1" dirty="0">
                <a:latin typeface="Arial" charset="0"/>
                <a:ea typeface="Arial" charset="0"/>
                <a:cs typeface="Arial" charset="0"/>
              </a:rPr>
              <a:t>The Atmosphere</a:t>
            </a:r>
            <a:endParaRPr lang="en-US" sz="3600" dirty="0"/>
          </a:p>
        </p:txBody>
      </p:sp>
      <p:sp>
        <p:nvSpPr>
          <p:cNvPr id="3" name="Content Placeholder 2"/>
          <p:cNvSpPr>
            <a:spLocks noGrp="1"/>
          </p:cNvSpPr>
          <p:nvPr>
            <p:ph sz="half" idx="4294967295"/>
          </p:nvPr>
        </p:nvSpPr>
        <p:spPr>
          <a:xfrm>
            <a:off x="1259643" y="2028540"/>
            <a:ext cx="3886200" cy="4351338"/>
          </a:xfrm>
        </p:spPr>
        <p:txBody>
          <a:bodyPr>
            <a:normAutofit/>
          </a:bodyPr>
          <a:lstStyle/>
          <a:p>
            <a:pPr marL="457200" indent="-457200">
              <a:spcBef>
                <a:spcPts val="0"/>
              </a:spcBef>
              <a:spcAft>
                <a:spcPts val="1200"/>
              </a:spcAft>
              <a:buFont typeface="Arial" charset="0"/>
              <a:buChar char="•"/>
            </a:pPr>
            <a:r>
              <a:rPr lang="en-US" altLang="en-US" sz="2000" dirty="0">
                <a:latin typeface="Arial" charset="0"/>
                <a:ea typeface="Arial" charset="0"/>
                <a:cs typeface="Arial" charset="0"/>
              </a:rPr>
              <a:t>Extremely thin blanket of air extending about 300 miles from Earth’s surface to edge of space</a:t>
            </a:r>
          </a:p>
          <a:p>
            <a:pPr marL="457200" indent="-457200">
              <a:spcBef>
                <a:spcPts val="0"/>
              </a:spcBef>
              <a:spcAft>
                <a:spcPts val="1200"/>
              </a:spcAft>
              <a:buFont typeface="Arial" charset="0"/>
              <a:buChar char="•"/>
            </a:pPr>
            <a:r>
              <a:rPr lang="en-US" sz="2000" dirty="0">
                <a:latin typeface="Arial" charset="0"/>
                <a:ea typeface="Arial" charset="0"/>
                <a:cs typeface="Arial" charset="0"/>
              </a:rPr>
              <a:t>Composition of molecules of nitrogen, oxygen, argon, water vapor, carbon dioxide, and other gases </a:t>
            </a:r>
          </a:p>
          <a:p>
            <a:pPr marL="457200" indent="-457200">
              <a:spcBef>
                <a:spcPts val="0"/>
              </a:spcBef>
              <a:spcAft>
                <a:spcPts val="1200"/>
              </a:spcAft>
              <a:buFont typeface="Arial" charset="0"/>
              <a:buChar char="•"/>
            </a:pPr>
            <a:r>
              <a:rPr lang="en-US" altLang="en-US" sz="2000" dirty="0">
                <a:latin typeface="Arial" charset="0"/>
                <a:ea typeface="Arial" charset="0"/>
                <a:cs typeface="Arial" charset="0"/>
              </a:rPr>
              <a:t>Protection from the blasts of radiation emanating from the Sun</a:t>
            </a:r>
          </a:p>
        </p:txBody>
      </p:sp>
      <p:pic>
        <p:nvPicPr>
          <p:cNvPr id="7" name="Content Placeholder 6" descr="Photo taken from an spacecraft above 200 miles above the Earth, showing the Earth and the thin layer of atmosphere hugging the surface.">
            <a:hlinkClick r:id="rId4"/>
          </p:cNvPr>
          <p:cNvPicPr>
            <a:picLocks noGrp="1" noChangeAspect="1"/>
          </p:cNvPicPr>
          <p:nvPr>
            <p:ph sz="half" idx="4294967295"/>
          </p:nvPr>
        </p:nvPicPr>
        <p:blipFill>
          <a:blip r:embed="rId5"/>
          <a:stretch>
            <a:fillRect/>
          </a:stretch>
        </p:blipFill>
        <p:spPr>
          <a:xfrm>
            <a:off x="5357348" y="2083406"/>
            <a:ext cx="3392720" cy="2544540"/>
          </a:xfrm>
          <a:prstGeom prst="rect">
            <a:avLst/>
          </a:prstGeom>
        </p:spPr>
      </p:pic>
      <p:sp>
        <p:nvSpPr>
          <p:cNvPr id="9" name="TextBox 8">
            <a:hlinkClick r:id="rId6"/>
          </p:cNvPr>
          <p:cNvSpPr txBox="1"/>
          <p:nvPr/>
        </p:nvSpPr>
        <p:spPr>
          <a:xfrm>
            <a:off x="7500086" y="4837854"/>
            <a:ext cx="1249982" cy="307777"/>
          </a:xfrm>
          <a:prstGeom prst="rect">
            <a:avLst/>
          </a:prstGeom>
          <a:noFill/>
        </p:spPr>
        <p:txBody>
          <a:bodyPr wrap="square" rtlCol="0">
            <a:spAutoFit/>
          </a:bodyPr>
          <a:lstStyle/>
          <a:p>
            <a:r>
              <a:rPr lang="en-US" sz="1400" b="1" i="1" dirty="0">
                <a:solidFill>
                  <a:schemeClr val="accent1">
                    <a:lumMod val="50000"/>
                  </a:schemeClr>
                </a:solidFill>
              </a:rPr>
              <a:t>Image: NASA</a:t>
            </a:r>
          </a:p>
        </p:txBody>
      </p:sp>
    </p:spTree>
    <p:extLst>
      <p:ext uri="{BB962C8B-B14F-4D97-AF65-F5344CB8AC3E}">
        <p14:creationId xmlns:p14="http://schemas.microsoft.com/office/powerpoint/2010/main" val="678199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2D12465-6222-6444-8C14-D6027AED67E1}" type="slidenum">
              <a:rPr lang="en-US" smtClean="0"/>
              <a:t>19</a:t>
            </a:fld>
            <a:endParaRPr lang="en-US" dirty="0"/>
          </a:p>
        </p:txBody>
      </p:sp>
      <p:pic>
        <p:nvPicPr>
          <p:cNvPr id="6" name="Picture 5" descr="Banner: The GLOBE Program: A worldwide science and education program. Atmosphere: Barometric Pressur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931" y="-14990"/>
            <a:ext cx="9248931" cy="813268"/>
          </a:xfrm>
          <a:prstGeom prst="rect">
            <a:avLst/>
          </a:prstGeom>
        </p:spPr>
      </p:pic>
      <p:pic>
        <p:nvPicPr>
          <p:cNvPr id="7" name="Picture 6" descr="Menu: Understanding your dat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98277"/>
            <a:ext cx="1274164" cy="6172249"/>
          </a:xfrm>
          <a:prstGeom prst="rect">
            <a:avLst/>
          </a:prstGeom>
        </p:spPr>
      </p:pic>
      <p:sp>
        <p:nvSpPr>
          <p:cNvPr id="2" name="Title 1"/>
          <p:cNvSpPr>
            <a:spLocks noGrp="1"/>
          </p:cNvSpPr>
          <p:nvPr>
            <p:ph type="title" idx="4294967295"/>
          </p:nvPr>
        </p:nvSpPr>
        <p:spPr>
          <a:xfrm>
            <a:off x="853904" y="694427"/>
            <a:ext cx="8423133" cy="1325563"/>
          </a:xfrm>
        </p:spPr>
        <p:txBody>
          <a:bodyPr>
            <a:normAutofit/>
          </a:bodyPr>
          <a:lstStyle/>
          <a:p>
            <a:pPr algn="ctr"/>
            <a:r>
              <a:rPr lang="en-US" altLang="en-US" sz="2800" b="1" dirty="0">
                <a:latin typeface="Arial" charset="0"/>
                <a:ea typeface="Arial" charset="0"/>
                <a:cs typeface="Arial" charset="0"/>
              </a:rPr>
              <a:t>Retrieving Data from the </a:t>
            </a:r>
            <a:br>
              <a:rPr lang="en-US" altLang="en-US" sz="2800" b="1" dirty="0">
                <a:latin typeface="Arial" charset="0"/>
                <a:ea typeface="Arial" charset="0"/>
                <a:cs typeface="Arial" charset="0"/>
              </a:rPr>
            </a:br>
            <a:r>
              <a:rPr lang="en-US" altLang="en-US" sz="2800" b="1" dirty="0">
                <a:latin typeface="Arial" charset="0"/>
                <a:ea typeface="Arial" charset="0"/>
                <a:cs typeface="Arial" charset="0"/>
              </a:rPr>
              <a:t>GLOBE Visualization System</a:t>
            </a:r>
            <a:endParaRPr lang="en-US" sz="2800" dirty="0"/>
          </a:p>
        </p:txBody>
      </p:sp>
      <p:sp>
        <p:nvSpPr>
          <p:cNvPr id="3" name="Content Placeholder 2"/>
          <p:cNvSpPr>
            <a:spLocks noGrp="1"/>
          </p:cNvSpPr>
          <p:nvPr>
            <p:ph sz="half" idx="4294967295"/>
          </p:nvPr>
        </p:nvSpPr>
        <p:spPr>
          <a:xfrm>
            <a:off x="1455918" y="1847027"/>
            <a:ext cx="3886200" cy="4351338"/>
          </a:xfrm>
        </p:spPr>
        <p:txBody>
          <a:bodyPr/>
          <a:lstStyle/>
          <a:p>
            <a:pPr marL="0" indent="0">
              <a:buNone/>
            </a:pPr>
            <a:r>
              <a:rPr lang="en-US" dirty="0"/>
              <a:t>Click on Visualize Data</a:t>
            </a:r>
          </a:p>
        </p:txBody>
      </p:sp>
      <p:pic>
        <p:nvPicPr>
          <p:cNvPr id="8" name="Content Placeholder 11" descr="arrow in screenshot points to the button, &quot;visualize data&quot; on the right side of the GLOBE home page."/>
          <p:cNvPicPr>
            <a:picLocks noGrp="1" noChangeAspect="1"/>
          </p:cNvPicPr>
          <p:nvPr>
            <p:ph sz="half" idx="4294967295"/>
          </p:nvPr>
        </p:nvPicPr>
        <p:blipFill>
          <a:blip r:embed="rId4">
            <a:extLst>
              <a:ext uri="{28A0092B-C50C-407E-A947-70E740481C1C}">
                <a14:useLocalDpi xmlns:a14="http://schemas.microsoft.com/office/drawing/2010/main" val="0"/>
              </a:ext>
            </a:extLst>
          </a:blip>
          <a:stretch>
            <a:fillRect/>
          </a:stretch>
        </p:blipFill>
        <p:spPr>
          <a:xfrm>
            <a:off x="1540240" y="2222087"/>
            <a:ext cx="6679432" cy="3492914"/>
          </a:xfrm>
          <a:prstGeom prst="rect">
            <a:avLst/>
          </a:prstGeom>
        </p:spPr>
      </p:pic>
      <p:sp>
        <p:nvSpPr>
          <p:cNvPr id="9" name="TextBox 8"/>
          <p:cNvSpPr txBox="1"/>
          <p:nvPr/>
        </p:nvSpPr>
        <p:spPr>
          <a:xfrm>
            <a:off x="1698171" y="5910606"/>
            <a:ext cx="6874329" cy="757130"/>
          </a:xfrm>
          <a:prstGeom prst="rect">
            <a:avLst/>
          </a:prstGeom>
          <a:noFill/>
        </p:spPr>
        <p:txBody>
          <a:bodyPr wrap="square" rtlCol="0">
            <a:spAutoFit/>
          </a:bodyPr>
          <a:lstStyle/>
          <a:p>
            <a:pPr>
              <a:lnSpc>
                <a:spcPct val="120000"/>
              </a:lnSpc>
            </a:pPr>
            <a:r>
              <a:rPr lang="en-US" altLang="en-US" dirty="0">
                <a:ea typeface="Arial" charset="0"/>
                <a:cs typeface="Arial" charset="0"/>
                <a:hlinkClick r:id="rId5"/>
              </a:rPr>
              <a:t>E-training </a:t>
            </a:r>
            <a:r>
              <a:rPr lang="en-US" altLang="en-US" dirty="0">
                <a:ea typeface="Arial" charset="0"/>
                <a:cs typeface="Arial" charset="0"/>
              </a:rPr>
              <a:t>is available to explore the full power of the visualization system.</a:t>
            </a:r>
          </a:p>
        </p:txBody>
      </p:sp>
    </p:spTree>
    <p:extLst>
      <p:ext uri="{BB962C8B-B14F-4D97-AF65-F5344CB8AC3E}">
        <p14:creationId xmlns:p14="http://schemas.microsoft.com/office/powerpoint/2010/main" val="13917708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2D12465-6222-6444-8C14-D6027AED67E1}" type="slidenum">
              <a:rPr lang="en-US" smtClean="0"/>
              <a:t>20</a:t>
            </a:fld>
            <a:endParaRPr lang="en-US" dirty="0"/>
          </a:p>
        </p:txBody>
      </p:sp>
      <p:pic>
        <p:nvPicPr>
          <p:cNvPr id="6" name="Picture 5" descr="Banner: The GLOBE Program: A worldwide science and education program. Atmosphere: Barometric Pressur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931" y="-14990"/>
            <a:ext cx="9248931" cy="813268"/>
          </a:xfrm>
          <a:prstGeom prst="rect">
            <a:avLst/>
          </a:prstGeom>
        </p:spPr>
      </p:pic>
      <p:pic>
        <p:nvPicPr>
          <p:cNvPr id="7" name="Picture 6" descr="Menu: Understanding your dat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98277"/>
            <a:ext cx="1274164" cy="6172249"/>
          </a:xfrm>
          <a:prstGeom prst="rect">
            <a:avLst/>
          </a:prstGeom>
        </p:spPr>
      </p:pic>
      <p:sp>
        <p:nvSpPr>
          <p:cNvPr id="2" name="Title 1"/>
          <p:cNvSpPr>
            <a:spLocks noGrp="1"/>
          </p:cNvSpPr>
          <p:nvPr>
            <p:ph type="title" idx="4294967295"/>
          </p:nvPr>
        </p:nvSpPr>
        <p:spPr>
          <a:xfrm>
            <a:off x="444219" y="659871"/>
            <a:ext cx="8423133" cy="1325563"/>
          </a:xfrm>
        </p:spPr>
        <p:txBody>
          <a:bodyPr>
            <a:normAutofit/>
          </a:bodyPr>
          <a:lstStyle/>
          <a:p>
            <a:pPr algn="ctr"/>
            <a:r>
              <a:rPr lang="en-US" altLang="en-US" sz="2800" b="1" dirty="0">
                <a:latin typeface="+mn-lt"/>
                <a:ea typeface="Arial" charset="0"/>
                <a:cs typeface="Arial" charset="0"/>
              </a:rPr>
              <a:t>Viewing data on the map on the </a:t>
            </a:r>
            <a:br>
              <a:rPr lang="en-US" altLang="en-US" sz="2800" b="1" dirty="0">
                <a:latin typeface="+mn-lt"/>
                <a:ea typeface="Arial" charset="0"/>
                <a:cs typeface="Arial" charset="0"/>
              </a:rPr>
            </a:br>
            <a:r>
              <a:rPr lang="en-US" altLang="en-US" sz="2800" b="1" dirty="0">
                <a:latin typeface="+mn-lt"/>
                <a:ea typeface="Arial" charset="0"/>
                <a:cs typeface="Arial" charset="0"/>
              </a:rPr>
              <a:t>GLOBE Visualization System</a:t>
            </a:r>
            <a:endParaRPr lang="en-US" sz="2800" b="1" dirty="0">
              <a:latin typeface="+mn-lt"/>
            </a:endParaRPr>
          </a:p>
        </p:txBody>
      </p:sp>
      <p:sp>
        <p:nvSpPr>
          <p:cNvPr id="3" name="Content Placeholder 2"/>
          <p:cNvSpPr>
            <a:spLocks noGrp="1"/>
          </p:cNvSpPr>
          <p:nvPr>
            <p:ph sz="half" idx="4294967295"/>
          </p:nvPr>
        </p:nvSpPr>
        <p:spPr>
          <a:xfrm>
            <a:off x="1415901" y="1952759"/>
            <a:ext cx="6479768" cy="4351338"/>
          </a:xfrm>
        </p:spPr>
        <p:txBody>
          <a:bodyPr>
            <a:normAutofit/>
          </a:bodyPr>
          <a:lstStyle/>
          <a:p>
            <a:pPr marL="0" indent="0">
              <a:buNone/>
            </a:pPr>
            <a:r>
              <a:rPr lang="en-US" altLang="en-US" sz="2000" dirty="0">
                <a:ea typeface="Arial" charset="0"/>
                <a:cs typeface="Arial" charset="0"/>
              </a:rPr>
              <a:t>Close the Welcome box and click on </a:t>
            </a:r>
            <a:r>
              <a:rPr lang="en-US" altLang="en-US" sz="2000" b="1" i="1" dirty="0">
                <a:ea typeface="Arial" charset="0"/>
                <a:cs typeface="Arial" charset="0"/>
              </a:rPr>
              <a:t>Add +</a:t>
            </a:r>
            <a:r>
              <a:rPr lang="en-US" altLang="en-US" sz="2000" i="1" dirty="0">
                <a:ea typeface="Arial" charset="0"/>
                <a:cs typeface="Arial" charset="0"/>
              </a:rPr>
              <a:t> </a:t>
            </a:r>
            <a:r>
              <a:rPr lang="en-US" altLang="en-US" sz="2000" dirty="0">
                <a:ea typeface="Arial" charset="0"/>
                <a:cs typeface="Arial" charset="0"/>
              </a:rPr>
              <a:t>to add a layer. </a:t>
            </a:r>
          </a:p>
        </p:txBody>
      </p:sp>
      <p:pic>
        <p:nvPicPr>
          <p:cNvPr id="5" name="Content Placeholder 4" descr="Screenshop of map interface, GLOBE Visualization System. Click on add to add a layer from the drop down menu."/>
          <p:cNvPicPr>
            <a:picLocks noGrp="1" noChangeAspect="1"/>
          </p:cNvPicPr>
          <p:nvPr>
            <p:ph sz="half" idx="4294967295"/>
          </p:nvPr>
        </p:nvPicPr>
        <p:blipFill>
          <a:blip r:embed="rId4">
            <a:extLst>
              <a:ext uri="{28A0092B-C50C-407E-A947-70E740481C1C}">
                <a14:useLocalDpi xmlns:a14="http://schemas.microsoft.com/office/drawing/2010/main" val="0"/>
              </a:ext>
            </a:extLst>
          </a:blip>
          <a:stretch>
            <a:fillRect/>
          </a:stretch>
        </p:blipFill>
        <p:spPr>
          <a:xfrm>
            <a:off x="1738992" y="2359073"/>
            <a:ext cx="6637565" cy="4035244"/>
          </a:xfrm>
        </p:spPr>
      </p:pic>
    </p:spTree>
    <p:extLst>
      <p:ext uri="{BB962C8B-B14F-4D97-AF65-F5344CB8AC3E}">
        <p14:creationId xmlns:p14="http://schemas.microsoft.com/office/powerpoint/2010/main" val="5605543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2D12465-6222-6444-8C14-D6027AED67E1}" type="slidenum">
              <a:rPr lang="en-US" smtClean="0"/>
              <a:t>21</a:t>
            </a:fld>
            <a:endParaRPr lang="en-US" dirty="0"/>
          </a:p>
        </p:txBody>
      </p:sp>
      <p:pic>
        <p:nvPicPr>
          <p:cNvPr id="6" name="Picture 5" descr="Banner: The GLOBE Program: A worldwide science and education program. Atmosphere: Barometric Pressur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931" y="-14990"/>
            <a:ext cx="9248931" cy="813268"/>
          </a:xfrm>
          <a:prstGeom prst="rect">
            <a:avLst/>
          </a:prstGeom>
        </p:spPr>
      </p:pic>
      <p:pic>
        <p:nvPicPr>
          <p:cNvPr id="7" name="Picture 6" descr="Menu: Understanding your dat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98277"/>
            <a:ext cx="1274164" cy="6172249"/>
          </a:xfrm>
          <a:prstGeom prst="rect">
            <a:avLst/>
          </a:prstGeom>
        </p:spPr>
      </p:pic>
      <p:sp>
        <p:nvSpPr>
          <p:cNvPr id="2" name="Title 1"/>
          <p:cNvSpPr>
            <a:spLocks noGrp="1"/>
          </p:cNvSpPr>
          <p:nvPr>
            <p:ph type="title" idx="4294967295"/>
          </p:nvPr>
        </p:nvSpPr>
        <p:spPr>
          <a:xfrm>
            <a:off x="444219" y="659871"/>
            <a:ext cx="8423133" cy="1325563"/>
          </a:xfrm>
        </p:spPr>
        <p:txBody>
          <a:bodyPr>
            <a:normAutofit/>
          </a:bodyPr>
          <a:lstStyle/>
          <a:p>
            <a:pPr algn="ctr"/>
            <a:r>
              <a:rPr lang="en-US" sz="2800" b="1" dirty="0">
                <a:latin typeface="Arial" charset="0"/>
                <a:ea typeface="Arial" charset="0"/>
                <a:cs typeface="Arial" charset="0"/>
              </a:rPr>
              <a:t>Questions for YOU to Investigate </a:t>
            </a:r>
            <a:endParaRPr lang="en-US" sz="2800" b="1" dirty="0">
              <a:latin typeface="+mn-lt"/>
            </a:endParaRPr>
          </a:p>
        </p:txBody>
      </p:sp>
      <p:sp>
        <p:nvSpPr>
          <p:cNvPr id="3" name="Content Placeholder 2"/>
          <p:cNvSpPr>
            <a:spLocks noGrp="1"/>
          </p:cNvSpPr>
          <p:nvPr>
            <p:ph sz="half" idx="4294967295"/>
          </p:nvPr>
        </p:nvSpPr>
        <p:spPr>
          <a:xfrm>
            <a:off x="1415901" y="1952759"/>
            <a:ext cx="7172928" cy="4351338"/>
          </a:xfrm>
        </p:spPr>
        <p:txBody>
          <a:bodyPr>
            <a:normAutofit/>
          </a:bodyPr>
          <a:lstStyle/>
          <a:p>
            <a:pPr marL="285750" indent="-285750">
              <a:lnSpc>
                <a:spcPct val="100000"/>
              </a:lnSpc>
              <a:spcBef>
                <a:spcPts val="0"/>
              </a:spcBef>
              <a:buFont typeface="Arial" charset="0"/>
              <a:buChar char="•"/>
            </a:pPr>
            <a:r>
              <a:rPr lang="en-US" sz="2000" dirty="0">
                <a:latin typeface="Arial" charset="0"/>
                <a:ea typeface="Arial" charset="0"/>
                <a:cs typeface="Arial" charset="0"/>
              </a:rPr>
              <a:t>After recording your pressure readings for a month, make a graph of your pressure observations and also plot the daily precipitation. Do you see a relationship between these observations? </a:t>
            </a:r>
          </a:p>
          <a:p>
            <a:pPr marL="285750" indent="-285750">
              <a:lnSpc>
                <a:spcPct val="100000"/>
              </a:lnSpc>
              <a:spcBef>
                <a:spcPts val="0"/>
              </a:spcBef>
              <a:buFont typeface="Arial" charset="0"/>
              <a:buChar char="•"/>
            </a:pPr>
            <a:endParaRPr lang="en-US" sz="2000" dirty="0">
              <a:latin typeface="Arial" charset="0"/>
              <a:ea typeface="Arial" charset="0"/>
              <a:cs typeface="Arial" charset="0"/>
            </a:endParaRPr>
          </a:p>
          <a:p>
            <a:pPr marL="285750" indent="-285750">
              <a:lnSpc>
                <a:spcPct val="100000"/>
              </a:lnSpc>
              <a:spcBef>
                <a:spcPts val="0"/>
              </a:spcBef>
              <a:buFont typeface="Arial" charset="0"/>
              <a:buChar char="•"/>
            </a:pPr>
            <a:r>
              <a:rPr lang="en-US" sz="2000" dirty="0">
                <a:latin typeface="Arial" charset="0"/>
                <a:ea typeface="Arial" charset="0"/>
                <a:cs typeface="Arial" charset="0"/>
              </a:rPr>
              <a:t>Is there any relationship between your data from the </a:t>
            </a:r>
            <a:r>
              <a:rPr lang="en-US" sz="2000" i="1" dirty="0">
                <a:latin typeface="Arial" charset="0"/>
                <a:ea typeface="Arial" charset="0"/>
                <a:cs typeface="Arial" charset="0"/>
              </a:rPr>
              <a:t>Cloud Protocols </a:t>
            </a:r>
            <a:r>
              <a:rPr lang="en-US" sz="2000" dirty="0">
                <a:latin typeface="Arial" charset="0"/>
                <a:ea typeface="Arial" charset="0"/>
                <a:cs typeface="Arial" charset="0"/>
              </a:rPr>
              <a:t>and barometric pressure? </a:t>
            </a:r>
          </a:p>
          <a:p>
            <a:pPr marL="285750" indent="-285750">
              <a:lnSpc>
                <a:spcPct val="100000"/>
              </a:lnSpc>
              <a:spcBef>
                <a:spcPts val="0"/>
              </a:spcBef>
              <a:buFont typeface="Arial" charset="0"/>
              <a:buChar char="•"/>
            </a:pPr>
            <a:endParaRPr lang="en-US" sz="2000" dirty="0">
              <a:latin typeface="Arial" charset="0"/>
              <a:ea typeface="Arial" charset="0"/>
              <a:cs typeface="Arial" charset="0"/>
            </a:endParaRPr>
          </a:p>
          <a:p>
            <a:pPr marL="285750" indent="-285750">
              <a:lnSpc>
                <a:spcPct val="100000"/>
              </a:lnSpc>
              <a:spcBef>
                <a:spcPts val="0"/>
              </a:spcBef>
              <a:buFont typeface="Arial" charset="0"/>
              <a:buChar char="•"/>
            </a:pPr>
            <a:r>
              <a:rPr lang="en-US" sz="2000" dirty="0">
                <a:latin typeface="Arial" charset="0"/>
                <a:ea typeface="Arial" charset="0"/>
                <a:cs typeface="Arial" charset="0"/>
              </a:rPr>
              <a:t>Use pressure data from several GLOBE schools adjusted to sea level pressure to see if you can locate where high and low pressure areas are for a given day. How well do your findings compare with weather maps from your local newspaper or any other source? </a:t>
            </a:r>
          </a:p>
        </p:txBody>
      </p:sp>
    </p:spTree>
    <p:extLst>
      <p:ext uri="{BB962C8B-B14F-4D97-AF65-F5344CB8AC3E}">
        <p14:creationId xmlns:p14="http://schemas.microsoft.com/office/powerpoint/2010/main" val="4990828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2D12465-6222-6444-8C14-D6027AED67E1}" type="slidenum">
              <a:rPr lang="en-US" smtClean="0"/>
              <a:t>22</a:t>
            </a:fld>
            <a:endParaRPr lang="en-US" dirty="0"/>
          </a:p>
        </p:txBody>
      </p:sp>
      <p:pic>
        <p:nvPicPr>
          <p:cNvPr id="6" name="Picture 5" descr="Banner: The GLOBE Program: A worldwide science and education program. Atmosphere: Barometric Pressur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931" y="-14990"/>
            <a:ext cx="9248931" cy="813268"/>
          </a:xfrm>
          <a:prstGeom prst="rect">
            <a:avLst/>
          </a:prstGeom>
        </p:spPr>
      </p:pic>
      <p:pic>
        <p:nvPicPr>
          <p:cNvPr id="5" name="Picture 4" descr="Menu: Quiz yoursel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36" y="798278"/>
            <a:ext cx="1271510" cy="6093340"/>
          </a:xfrm>
          <a:prstGeom prst="rect">
            <a:avLst/>
          </a:prstGeom>
        </p:spPr>
      </p:pic>
      <p:sp>
        <p:nvSpPr>
          <p:cNvPr id="2" name="Title 1"/>
          <p:cNvSpPr>
            <a:spLocks noGrp="1"/>
          </p:cNvSpPr>
          <p:nvPr>
            <p:ph type="title" idx="4294967295"/>
          </p:nvPr>
        </p:nvSpPr>
        <p:spPr>
          <a:xfrm>
            <a:off x="1397833" y="649170"/>
            <a:ext cx="7886700" cy="1325563"/>
          </a:xfrm>
        </p:spPr>
        <p:txBody>
          <a:bodyPr>
            <a:normAutofit/>
          </a:bodyPr>
          <a:lstStyle/>
          <a:p>
            <a:r>
              <a:rPr lang="en-US" sz="3200" b="1" dirty="0">
                <a:latin typeface="Arial" charset="0"/>
                <a:ea typeface="Arial" charset="0"/>
                <a:cs typeface="Arial" charset="0"/>
              </a:rPr>
              <a:t>What have YOU learned?</a:t>
            </a:r>
            <a:endParaRPr lang="en-US" sz="3200" dirty="0"/>
          </a:p>
        </p:txBody>
      </p:sp>
      <p:sp>
        <p:nvSpPr>
          <p:cNvPr id="3" name="Content Placeholder 2"/>
          <p:cNvSpPr>
            <a:spLocks noGrp="1"/>
          </p:cNvSpPr>
          <p:nvPr>
            <p:ph sz="half" idx="4294967295"/>
          </p:nvPr>
        </p:nvSpPr>
        <p:spPr>
          <a:xfrm>
            <a:off x="1397833" y="1669279"/>
            <a:ext cx="7358832" cy="4351338"/>
          </a:xfrm>
        </p:spPr>
        <p:txBody>
          <a:bodyPr>
            <a:normAutofit fontScale="92500" lnSpcReduction="10000"/>
          </a:bodyPr>
          <a:lstStyle/>
          <a:p>
            <a:pPr>
              <a:lnSpc>
                <a:spcPct val="100000"/>
              </a:lnSpc>
              <a:spcBef>
                <a:spcPts val="0"/>
              </a:spcBef>
            </a:pPr>
            <a:r>
              <a:rPr lang="en-US" dirty="0"/>
              <a:t>What is barometric pressure?</a:t>
            </a:r>
          </a:p>
          <a:p>
            <a:pPr>
              <a:lnSpc>
                <a:spcPct val="100000"/>
              </a:lnSpc>
              <a:spcBef>
                <a:spcPts val="0"/>
              </a:spcBef>
            </a:pPr>
            <a:r>
              <a:rPr lang="en-US" dirty="0"/>
              <a:t>Why is it important to collect barometric pressure data?</a:t>
            </a:r>
          </a:p>
          <a:p>
            <a:pPr>
              <a:lnSpc>
                <a:spcPct val="100000"/>
              </a:lnSpc>
              <a:spcBef>
                <a:spcPts val="0"/>
              </a:spcBef>
            </a:pPr>
            <a:r>
              <a:rPr lang="en-US" dirty="0"/>
              <a:t>What instrument(s) is/are needed to collect barometric pressure data?</a:t>
            </a:r>
          </a:p>
          <a:p>
            <a:pPr>
              <a:lnSpc>
                <a:spcPct val="100000"/>
              </a:lnSpc>
              <a:spcBef>
                <a:spcPts val="0"/>
              </a:spcBef>
            </a:pPr>
            <a:r>
              <a:rPr lang="en-US" dirty="0"/>
              <a:t>Where can I purchase the instrument(s)?</a:t>
            </a:r>
          </a:p>
          <a:p>
            <a:pPr>
              <a:lnSpc>
                <a:spcPct val="100000"/>
              </a:lnSpc>
              <a:spcBef>
                <a:spcPts val="0"/>
              </a:spcBef>
            </a:pPr>
            <a:r>
              <a:rPr lang="en-US" dirty="0"/>
              <a:t>Where should I take my barometric pressure measurements?</a:t>
            </a:r>
          </a:p>
          <a:p>
            <a:pPr>
              <a:lnSpc>
                <a:spcPct val="100000"/>
              </a:lnSpc>
              <a:spcBef>
                <a:spcPts val="0"/>
              </a:spcBef>
            </a:pPr>
            <a:r>
              <a:rPr lang="en-US" dirty="0"/>
              <a:t>What data do I need to collect?</a:t>
            </a:r>
          </a:p>
          <a:p>
            <a:pPr>
              <a:lnSpc>
                <a:spcPct val="100000"/>
              </a:lnSpc>
              <a:spcBef>
                <a:spcPts val="0"/>
              </a:spcBef>
            </a:pPr>
            <a:r>
              <a:rPr lang="en-US" dirty="0"/>
              <a:t>How do I submit my data to GLOBE?</a:t>
            </a:r>
          </a:p>
          <a:p>
            <a:pPr>
              <a:lnSpc>
                <a:spcPct val="100000"/>
              </a:lnSpc>
              <a:spcBef>
                <a:spcPts val="0"/>
              </a:spcBef>
            </a:pPr>
            <a:r>
              <a:rPr lang="en-US" dirty="0"/>
              <a:t>What can I do with the data submitted to GLOBE? </a:t>
            </a:r>
          </a:p>
        </p:txBody>
      </p:sp>
    </p:spTree>
    <p:extLst>
      <p:ext uri="{BB962C8B-B14F-4D97-AF65-F5344CB8AC3E}">
        <p14:creationId xmlns:p14="http://schemas.microsoft.com/office/powerpoint/2010/main" val="10768442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2D12465-6222-6444-8C14-D6027AED67E1}" type="slidenum">
              <a:rPr lang="en-US" smtClean="0"/>
              <a:t>23</a:t>
            </a:fld>
            <a:endParaRPr lang="en-US" dirty="0"/>
          </a:p>
        </p:txBody>
      </p:sp>
      <p:pic>
        <p:nvPicPr>
          <p:cNvPr id="6" name="Picture 5" descr="Banner: The GLOBE Program: A worldwide science and education program. Atmosphere: Barometric Pressur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931" y="-14990"/>
            <a:ext cx="9248931" cy="813268"/>
          </a:xfrm>
          <a:prstGeom prst="rect">
            <a:avLst/>
          </a:prstGeom>
        </p:spPr>
      </p:pic>
      <p:pic>
        <p:nvPicPr>
          <p:cNvPr id="7" name="Picture 6" descr="Menu: Frequently Asked Questi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36" y="798278"/>
            <a:ext cx="1316480" cy="6105176"/>
          </a:xfrm>
          <a:prstGeom prst="rect">
            <a:avLst/>
          </a:prstGeom>
        </p:spPr>
      </p:pic>
      <p:sp>
        <p:nvSpPr>
          <p:cNvPr id="2" name="Title 1"/>
          <p:cNvSpPr>
            <a:spLocks noGrp="1"/>
          </p:cNvSpPr>
          <p:nvPr>
            <p:ph type="title" idx="4294967295"/>
          </p:nvPr>
        </p:nvSpPr>
        <p:spPr>
          <a:xfrm>
            <a:off x="1163411" y="635037"/>
            <a:ext cx="7886700" cy="976510"/>
          </a:xfrm>
        </p:spPr>
        <p:txBody>
          <a:bodyPr>
            <a:normAutofit/>
          </a:bodyPr>
          <a:lstStyle/>
          <a:p>
            <a:pPr algn="ctr"/>
            <a:r>
              <a:rPr lang="en-US" sz="3600" b="1" dirty="0">
                <a:latin typeface="+mn-lt"/>
              </a:rPr>
              <a:t>FAQs 1</a:t>
            </a:r>
          </a:p>
        </p:txBody>
      </p:sp>
      <p:sp>
        <p:nvSpPr>
          <p:cNvPr id="3" name="Content Placeholder 2"/>
          <p:cNvSpPr>
            <a:spLocks noGrp="1"/>
          </p:cNvSpPr>
          <p:nvPr>
            <p:ph sz="half" idx="4294967295"/>
          </p:nvPr>
        </p:nvSpPr>
        <p:spPr>
          <a:xfrm>
            <a:off x="1396739" y="1394381"/>
            <a:ext cx="7502332" cy="4634322"/>
          </a:xfrm>
        </p:spPr>
        <p:txBody>
          <a:bodyPr>
            <a:noAutofit/>
          </a:bodyPr>
          <a:lstStyle/>
          <a:p>
            <a:pPr marL="342900" indent="-342900">
              <a:lnSpc>
                <a:spcPct val="100000"/>
              </a:lnSpc>
              <a:spcBef>
                <a:spcPts val="0"/>
              </a:spcBef>
              <a:buAutoNum type="arabicPeriod"/>
            </a:pPr>
            <a:r>
              <a:rPr lang="en-US" sz="1600" b="1" dirty="0">
                <a:latin typeface="Arial" charset="0"/>
                <a:ea typeface="Arial" charset="0"/>
                <a:cs typeface="Arial" charset="0"/>
              </a:rPr>
              <a:t>If we missed reading the barometric pressure for a day or more (over the weekend, holiday, vacation, etc.), can we still report the pressure today? </a:t>
            </a:r>
            <a:r>
              <a:rPr lang="en-US" sz="1600" dirty="0">
                <a:latin typeface="Arial" charset="0"/>
                <a:ea typeface="Arial" charset="0"/>
                <a:cs typeface="Arial" charset="0"/>
              </a:rPr>
              <a:t>Yes, you are only reporting today’s pressure, so please report it as often as possible. </a:t>
            </a:r>
          </a:p>
          <a:p>
            <a:pPr marL="342900" indent="-342900">
              <a:lnSpc>
                <a:spcPct val="100000"/>
              </a:lnSpc>
              <a:spcBef>
                <a:spcPts val="0"/>
              </a:spcBef>
              <a:buAutoNum type="arabicPeriod"/>
            </a:pPr>
            <a:endParaRPr lang="en-US" sz="1600" dirty="0">
              <a:latin typeface="Arial" charset="0"/>
              <a:ea typeface="Arial" charset="0"/>
              <a:cs typeface="Arial" charset="0"/>
            </a:endParaRPr>
          </a:p>
          <a:p>
            <a:pPr marL="342900" indent="-342900">
              <a:lnSpc>
                <a:spcPct val="100000"/>
              </a:lnSpc>
              <a:spcBef>
                <a:spcPts val="0"/>
              </a:spcBef>
              <a:buNone/>
            </a:pPr>
            <a:r>
              <a:rPr lang="en-US" sz="1600" b="1" dirty="0">
                <a:latin typeface="Arial" charset="0"/>
                <a:ea typeface="Arial" charset="0"/>
                <a:cs typeface="Arial" charset="0"/>
              </a:rPr>
              <a:t>2. I really don’t understand the difference between barometric station pressure and sea level pressure.</a:t>
            </a:r>
            <a:br>
              <a:rPr lang="en-US" sz="1600" b="1" dirty="0">
                <a:latin typeface="Arial" charset="0"/>
                <a:ea typeface="Arial" charset="0"/>
                <a:cs typeface="Arial" charset="0"/>
              </a:rPr>
            </a:br>
            <a:r>
              <a:rPr lang="en-US" sz="1600" dirty="0">
                <a:latin typeface="Arial" charset="0"/>
                <a:ea typeface="Arial" charset="0"/>
                <a:cs typeface="Arial" charset="0"/>
              </a:rPr>
              <a:t>Since weather stations are spread all over the world at many elevations, and since pressure decreases rapidly with elevation, meteorologists need a way to map horizontal pressure patterns using a constant reference altitude. The easiest way to do this is to convert all observed pressure values to sea level pressure. In GLOBE, barometric pressures are reported as sea level pressures but can be accessed and visualized as either sea level or station pressures, as the database is capable of making corrections to compensate for elevation changes.</a:t>
            </a:r>
          </a:p>
          <a:p>
            <a:pPr marL="342900" indent="-342900">
              <a:lnSpc>
                <a:spcPct val="100000"/>
              </a:lnSpc>
              <a:spcBef>
                <a:spcPts val="0"/>
              </a:spcBef>
              <a:buNone/>
            </a:pPr>
            <a:endParaRPr lang="en-US" sz="1600" dirty="0">
              <a:latin typeface="Arial" charset="0"/>
              <a:ea typeface="Arial" charset="0"/>
              <a:cs typeface="Arial" charset="0"/>
            </a:endParaRPr>
          </a:p>
          <a:p>
            <a:pPr marL="342900" indent="-342900">
              <a:lnSpc>
                <a:spcPct val="100000"/>
              </a:lnSpc>
              <a:spcBef>
                <a:spcPts val="0"/>
              </a:spcBef>
              <a:buNone/>
            </a:pPr>
            <a:r>
              <a:rPr lang="en-US" sz="1600" b="1" dirty="0">
                <a:latin typeface="Arial" charset="0"/>
                <a:ea typeface="Arial" charset="0"/>
                <a:cs typeface="Arial" charset="0"/>
              </a:rPr>
              <a:t>3. Why do we have to reset the “set needle” each day?</a:t>
            </a:r>
            <a:br>
              <a:rPr lang="en-US" sz="1600" b="1" dirty="0">
                <a:latin typeface="Arial" charset="0"/>
                <a:ea typeface="Arial" charset="0"/>
                <a:cs typeface="Arial" charset="0"/>
              </a:rPr>
            </a:br>
            <a:r>
              <a:rPr lang="en-US" sz="1600" dirty="0">
                <a:latin typeface="Arial" charset="0"/>
                <a:ea typeface="Arial" charset="0"/>
                <a:cs typeface="Arial" charset="0"/>
              </a:rPr>
              <a:t>The set needle is used to identify the previous pressure reading. Using it, you can instantly compare the current pressure reading to the previous one. For example, if the pressure is lower today than yesterday, you might ask yourself if the weather is stormier? </a:t>
            </a:r>
          </a:p>
        </p:txBody>
      </p:sp>
    </p:spTree>
    <p:extLst>
      <p:ext uri="{BB962C8B-B14F-4D97-AF65-F5344CB8AC3E}">
        <p14:creationId xmlns:p14="http://schemas.microsoft.com/office/powerpoint/2010/main" val="10407802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2D12465-6222-6444-8C14-D6027AED67E1}" type="slidenum">
              <a:rPr lang="en-US" smtClean="0"/>
              <a:t>24</a:t>
            </a:fld>
            <a:endParaRPr lang="en-US" dirty="0"/>
          </a:p>
        </p:txBody>
      </p:sp>
      <p:pic>
        <p:nvPicPr>
          <p:cNvPr id="6" name="Picture 5" descr="Banner: The GLOBE Program: A worldwide science and education program. Atmosphere: Barometric Pressur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931" y="-14990"/>
            <a:ext cx="9248931" cy="813268"/>
          </a:xfrm>
          <a:prstGeom prst="rect">
            <a:avLst/>
          </a:prstGeom>
        </p:spPr>
      </p:pic>
      <p:pic>
        <p:nvPicPr>
          <p:cNvPr id="7" name="Picture 6" descr="Menu: Frequently Asked Questi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36" y="798278"/>
            <a:ext cx="1316480" cy="6105176"/>
          </a:xfrm>
          <a:prstGeom prst="rect">
            <a:avLst/>
          </a:prstGeom>
        </p:spPr>
      </p:pic>
      <p:sp>
        <p:nvSpPr>
          <p:cNvPr id="2" name="Title 1"/>
          <p:cNvSpPr>
            <a:spLocks noGrp="1"/>
          </p:cNvSpPr>
          <p:nvPr>
            <p:ph type="title" idx="4294967295"/>
          </p:nvPr>
        </p:nvSpPr>
        <p:spPr>
          <a:xfrm>
            <a:off x="1163411" y="635037"/>
            <a:ext cx="7886700" cy="976510"/>
          </a:xfrm>
        </p:spPr>
        <p:txBody>
          <a:bodyPr>
            <a:normAutofit/>
          </a:bodyPr>
          <a:lstStyle/>
          <a:p>
            <a:pPr algn="ctr"/>
            <a:r>
              <a:rPr lang="en-US" sz="3600" b="1" dirty="0">
                <a:latin typeface="+mn-lt"/>
              </a:rPr>
              <a:t>FAQs 2</a:t>
            </a:r>
          </a:p>
        </p:txBody>
      </p:sp>
      <p:sp>
        <p:nvSpPr>
          <p:cNvPr id="3" name="Content Placeholder 2"/>
          <p:cNvSpPr>
            <a:spLocks noGrp="1"/>
          </p:cNvSpPr>
          <p:nvPr>
            <p:ph sz="half" idx="4294967295"/>
          </p:nvPr>
        </p:nvSpPr>
        <p:spPr>
          <a:xfrm>
            <a:off x="1396739" y="1394381"/>
            <a:ext cx="7502332" cy="4634322"/>
          </a:xfrm>
        </p:spPr>
        <p:txBody>
          <a:bodyPr>
            <a:noAutofit/>
          </a:bodyPr>
          <a:lstStyle/>
          <a:p>
            <a:pPr marL="342900" lvl="1" indent="-457200">
              <a:lnSpc>
                <a:spcPct val="100000"/>
              </a:lnSpc>
              <a:spcBef>
                <a:spcPts val="0"/>
              </a:spcBef>
              <a:buNone/>
            </a:pPr>
            <a:r>
              <a:rPr lang="en-US" sz="1600" b="1" dirty="0">
                <a:latin typeface="Arial" charset="0"/>
                <a:ea typeface="Arial" charset="0"/>
                <a:cs typeface="Arial" charset="0"/>
              </a:rPr>
              <a:t>6. How accurate are these pressure readings, compared to those that might be taken with mercury barometers? </a:t>
            </a:r>
            <a:r>
              <a:rPr lang="en-US" sz="1600" dirty="0">
                <a:latin typeface="Arial" charset="0"/>
                <a:ea typeface="Arial" charset="0"/>
                <a:cs typeface="Arial" charset="0"/>
              </a:rPr>
              <a:t>Today’s aneroid barometers are not as accurate, in general, as well-made mercury barometers. There are some electronic barometers that have very accurate measurements, but the relatively inexpensive instruments that meet GLOBE specifications have all the necessary accuracy for our pressure measurements (about 3 to 4 mbar). </a:t>
            </a:r>
          </a:p>
          <a:p>
            <a:pPr marL="342900" lvl="1" indent="-457200">
              <a:lnSpc>
                <a:spcPct val="100000"/>
              </a:lnSpc>
              <a:spcBef>
                <a:spcPts val="0"/>
              </a:spcBef>
              <a:buNone/>
            </a:pPr>
            <a:endParaRPr lang="en-US" sz="1600" dirty="0">
              <a:latin typeface="Arial" charset="0"/>
              <a:ea typeface="Arial" charset="0"/>
              <a:cs typeface="Arial" charset="0"/>
            </a:endParaRPr>
          </a:p>
          <a:p>
            <a:pPr marL="342900" lvl="1" indent="-457200">
              <a:lnSpc>
                <a:spcPct val="100000"/>
              </a:lnSpc>
              <a:spcBef>
                <a:spcPts val="0"/>
              </a:spcBef>
              <a:buNone/>
            </a:pPr>
            <a:r>
              <a:rPr lang="en-US" sz="1600" b="1" dirty="0">
                <a:latin typeface="Arial" charset="0"/>
                <a:ea typeface="Arial" charset="0"/>
                <a:cs typeface="Arial" charset="0"/>
              </a:rPr>
              <a:t>7. Why does pressure always decrease with height in the atmosphere? </a:t>
            </a:r>
            <a:r>
              <a:rPr lang="en-US" sz="1600" dirty="0">
                <a:latin typeface="Arial" charset="0"/>
                <a:ea typeface="Arial" charset="0"/>
                <a:cs typeface="Arial" charset="0"/>
              </a:rPr>
              <a:t>Because pressure is a measure of the mass of the atmosphere above you (air does have mass!), as your elevation increases, there is less air above you, so pressure is less. </a:t>
            </a:r>
          </a:p>
          <a:p>
            <a:pPr marL="342900" lvl="1" indent="-457200">
              <a:lnSpc>
                <a:spcPct val="100000"/>
              </a:lnSpc>
              <a:spcBef>
                <a:spcPts val="0"/>
              </a:spcBef>
              <a:buNone/>
            </a:pPr>
            <a:endParaRPr lang="en-US" sz="1600" b="1" dirty="0">
              <a:latin typeface="Arial" charset="0"/>
              <a:ea typeface="Arial" charset="0"/>
              <a:cs typeface="Arial" charset="0"/>
            </a:endParaRPr>
          </a:p>
          <a:p>
            <a:pPr marL="342900" lvl="1" indent="-457200">
              <a:lnSpc>
                <a:spcPct val="100000"/>
              </a:lnSpc>
              <a:spcBef>
                <a:spcPts val="0"/>
              </a:spcBef>
              <a:buNone/>
            </a:pPr>
            <a:r>
              <a:rPr lang="en-US" sz="1600" b="1" dirty="0">
                <a:latin typeface="Arial" charset="0"/>
                <a:ea typeface="Arial" charset="0"/>
                <a:cs typeface="Arial" charset="0"/>
              </a:rPr>
              <a:t>8. Why do high altitude GLOBE schools have to use an altimeter?</a:t>
            </a:r>
            <a:br>
              <a:rPr lang="en-US" sz="1600" b="1" dirty="0">
                <a:latin typeface="Arial" charset="0"/>
                <a:ea typeface="Arial" charset="0"/>
                <a:cs typeface="Arial" charset="0"/>
              </a:rPr>
            </a:br>
            <a:r>
              <a:rPr lang="en-US" sz="1600" dirty="0">
                <a:latin typeface="Arial" charset="0"/>
                <a:ea typeface="Arial" charset="0"/>
                <a:cs typeface="Arial" charset="0"/>
              </a:rPr>
              <a:t>Most aneroid barometers are designed to be used near sea level. Altimeters are special aneroid barometers designed to be used at higher altitudes (including aircraft). At an altitude of 500 m above sea level, we would expect atmospheric pressure to be no greater than 1000 mbar and down to as low as 900 mbar for intense storms. Most aneroid barometers, however, have 950 mbar as the lowest possible measurement. </a:t>
            </a:r>
          </a:p>
        </p:txBody>
      </p:sp>
    </p:spTree>
    <p:extLst>
      <p:ext uri="{BB962C8B-B14F-4D97-AF65-F5344CB8AC3E}">
        <p14:creationId xmlns:p14="http://schemas.microsoft.com/office/powerpoint/2010/main" val="13577012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2D12465-6222-6444-8C14-D6027AED67E1}" type="slidenum">
              <a:rPr lang="en-US" smtClean="0"/>
              <a:t>25</a:t>
            </a:fld>
            <a:endParaRPr lang="en-US" dirty="0"/>
          </a:p>
        </p:txBody>
      </p:sp>
      <p:pic>
        <p:nvPicPr>
          <p:cNvPr id="6" name="Picture 5" descr="Banner: The GLOBE Program: A worldwide science and education program. Atmosphere: Barometric Pressur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931" y="-14990"/>
            <a:ext cx="9248931" cy="813268"/>
          </a:xfrm>
          <a:prstGeom prst="rect">
            <a:avLst/>
          </a:prstGeom>
        </p:spPr>
      </p:pic>
      <p:pic>
        <p:nvPicPr>
          <p:cNvPr id="5" name="Picture 4" descr="Menu: Further resourc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37" y="798278"/>
            <a:ext cx="1287955" cy="6172148"/>
          </a:xfrm>
          <a:prstGeom prst="rect">
            <a:avLst/>
          </a:prstGeom>
        </p:spPr>
      </p:pic>
      <p:sp>
        <p:nvSpPr>
          <p:cNvPr id="2" name="Title 1"/>
          <p:cNvSpPr>
            <a:spLocks noGrp="1"/>
          </p:cNvSpPr>
          <p:nvPr>
            <p:ph type="title" idx="4294967295"/>
          </p:nvPr>
        </p:nvSpPr>
        <p:spPr>
          <a:xfrm>
            <a:off x="2446475" y="500062"/>
            <a:ext cx="7886700" cy="1325563"/>
          </a:xfrm>
        </p:spPr>
        <p:txBody>
          <a:bodyPr>
            <a:normAutofit/>
          </a:bodyPr>
          <a:lstStyle/>
          <a:p>
            <a:r>
              <a:rPr lang="en-US" sz="3600" b="1" dirty="0">
                <a:latin typeface="Arial" charset="0"/>
                <a:ea typeface="Arial" charset="0"/>
                <a:cs typeface="Arial" charset="0"/>
              </a:rPr>
              <a:t>Further Resources</a:t>
            </a:r>
            <a:endParaRPr lang="en-US" sz="3600" dirty="0"/>
          </a:p>
        </p:txBody>
      </p:sp>
      <p:sp>
        <p:nvSpPr>
          <p:cNvPr id="8" name="Content Placeholder 7"/>
          <p:cNvSpPr>
            <a:spLocks noGrp="1"/>
          </p:cNvSpPr>
          <p:nvPr>
            <p:ph sz="half" idx="4294967295"/>
          </p:nvPr>
        </p:nvSpPr>
        <p:spPr>
          <a:xfrm>
            <a:off x="1592035" y="1708683"/>
            <a:ext cx="6506935" cy="4351338"/>
          </a:xfrm>
        </p:spPr>
        <p:txBody>
          <a:bodyPr>
            <a:normAutofit/>
          </a:bodyPr>
          <a:lstStyle/>
          <a:p>
            <a:pPr marL="342900" lvl="1" indent="0">
              <a:buNone/>
            </a:pPr>
            <a:r>
              <a:rPr lang="en-US" dirty="0">
                <a:latin typeface="Arial" charset="0"/>
                <a:ea typeface="Arial" charset="0"/>
                <a:cs typeface="Arial" charset="0"/>
                <a:hlinkClick r:id="rId4"/>
              </a:rPr>
              <a:t>GLOBE Learning Activities</a:t>
            </a:r>
            <a:endParaRPr lang="en-US" dirty="0">
              <a:latin typeface="Arial" charset="0"/>
              <a:ea typeface="Arial" charset="0"/>
              <a:cs typeface="Arial" charset="0"/>
              <a:hlinkClick r:id="rId5"/>
            </a:endParaRPr>
          </a:p>
          <a:p>
            <a:pPr marL="342900" lvl="1" indent="0">
              <a:buNone/>
            </a:pPr>
            <a:endParaRPr lang="en-US" dirty="0">
              <a:latin typeface="Arial" charset="0"/>
              <a:ea typeface="Arial" charset="0"/>
              <a:cs typeface="Arial" charset="0"/>
              <a:hlinkClick r:id="rId5"/>
            </a:endParaRPr>
          </a:p>
          <a:p>
            <a:pPr marL="342900" lvl="1" indent="0">
              <a:buNone/>
            </a:pPr>
            <a:r>
              <a:rPr lang="en-US" dirty="0">
                <a:latin typeface="Arial" charset="0"/>
                <a:ea typeface="Arial" charset="0"/>
                <a:cs typeface="Arial" charset="0"/>
                <a:hlinkClick r:id="rId5"/>
              </a:rPr>
              <a:t>My NASA Data</a:t>
            </a:r>
            <a:endParaRPr lang="en-US" dirty="0">
              <a:latin typeface="Arial" charset="0"/>
              <a:ea typeface="Arial" charset="0"/>
              <a:cs typeface="Arial" charset="0"/>
              <a:hlinkClick r:id="rId6"/>
            </a:endParaRPr>
          </a:p>
          <a:p>
            <a:pPr marL="342900" lvl="1" indent="0">
              <a:buNone/>
            </a:pPr>
            <a:endParaRPr lang="en-US" dirty="0">
              <a:latin typeface="Arial" charset="0"/>
              <a:ea typeface="Arial" charset="0"/>
              <a:cs typeface="Arial" charset="0"/>
            </a:endParaRPr>
          </a:p>
          <a:p>
            <a:pPr marL="342900" lvl="1" indent="0">
              <a:buNone/>
            </a:pPr>
            <a:r>
              <a:rPr lang="en-US" dirty="0">
                <a:latin typeface="Arial" charset="0"/>
                <a:ea typeface="Arial" charset="0"/>
                <a:cs typeface="Arial" charset="0"/>
                <a:hlinkClick r:id="rId7"/>
              </a:rPr>
              <a:t>Information on purchasing GLOBE supplies</a:t>
            </a:r>
            <a:endParaRPr lang="en-US" dirty="0"/>
          </a:p>
        </p:txBody>
      </p:sp>
    </p:spTree>
    <p:extLst>
      <p:ext uri="{BB962C8B-B14F-4D97-AF65-F5344CB8AC3E}">
        <p14:creationId xmlns:p14="http://schemas.microsoft.com/office/powerpoint/2010/main" val="2064110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22D12465-6222-6444-8C14-D6027AED67E1}" type="slidenum">
              <a:rPr lang="en-US" smtClean="0"/>
              <a:t>26</a:t>
            </a:fld>
            <a:endParaRPr lang="en-US" dirty="0"/>
          </a:p>
        </p:txBody>
      </p:sp>
      <p:pic>
        <p:nvPicPr>
          <p:cNvPr id="6" name="Picture 5" descr="Banner: The GLOBE Program: A worldwide science and education program. Atmosphere: Barometric Pressur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931" y="-14990"/>
            <a:ext cx="9248931" cy="813268"/>
          </a:xfrm>
          <a:prstGeom prst="rect">
            <a:avLst/>
          </a:prstGeom>
        </p:spPr>
      </p:pic>
      <p:pic>
        <p:nvPicPr>
          <p:cNvPr id="5" name="Picture 4" descr="Menu: Further resourc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37" y="798278"/>
            <a:ext cx="1287955" cy="6172148"/>
          </a:xfrm>
          <a:prstGeom prst="rect">
            <a:avLst/>
          </a:prstGeom>
        </p:spPr>
      </p:pic>
      <p:sp>
        <p:nvSpPr>
          <p:cNvPr id="2" name="Title 1"/>
          <p:cNvSpPr>
            <a:spLocks noGrp="1"/>
          </p:cNvSpPr>
          <p:nvPr>
            <p:ph type="title" idx="4294967295"/>
          </p:nvPr>
        </p:nvSpPr>
        <p:spPr>
          <a:xfrm>
            <a:off x="1368212" y="437828"/>
            <a:ext cx="7886700" cy="1325563"/>
          </a:xfrm>
        </p:spPr>
        <p:txBody>
          <a:bodyPr>
            <a:normAutofit/>
          </a:bodyPr>
          <a:lstStyle/>
          <a:p>
            <a:r>
              <a:rPr lang="en-US" sz="2000" b="1" dirty="0">
                <a:latin typeface="+mn-lt"/>
              </a:rPr>
              <a:t>We want your feedback! </a:t>
            </a:r>
          </a:p>
        </p:txBody>
      </p:sp>
      <p:sp>
        <p:nvSpPr>
          <p:cNvPr id="3" name="Content Placeholder 2"/>
          <p:cNvSpPr>
            <a:spLocks noGrp="1"/>
          </p:cNvSpPr>
          <p:nvPr>
            <p:ph sz="half" idx="4294967295"/>
          </p:nvPr>
        </p:nvSpPr>
        <p:spPr>
          <a:xfrm>
            <a:off x="1368212" y="1275296"/>
            <a:ext cx="7359409" cy="4351338"/>
          </a:xfrm>
        </p:spPr>
        <p:txBody>
          <a:bodyPr>
            <a:noAutofit/>
          </a:bodyPr>
          <a:lstStyle/>
          <a:p>
            <a:pPr>
              <a:buNone/>
            </a:pPr>
            <a:r>
              <a:rPr lang="en-US" sz="1400" dirty="0"/>
              <a:t>Please provide us with feedback about this module. This is a community project and we welcome your comments, suggestions and edits!</a:t>
            </a:r>
          </a:p>
          <a:p>
            <a:pPr>
              <a:buNone/>
            </a:pPr>
            <a:r>
              <a:rPr lang="en-US" sz="1400" dirty="0"/>
              <a:t> Comment here:  </a:t>
            </a:r>
            <a:r>
              <a:rPr lang="en-US" sz="1400" dirty="0">
                <a:hlinkClick r:id="rId4"/>
              </a:rPr>
              <a:t>eTraining Feedback</a:t>
            </a:r>
            <a:endParaRPr lang="en-US" sz="1400" dirty="0"/>
          </a:p>
          <a:p>
            <a:pPr>
              <a:buNone/>
            </a:pPr>
            <a:r>
              <a:rPr lang="en-US" sz="1400" dirty="0"/>
              <a:t>Do you have questions?  </a:t>
            </a:r>
            <a:r>
              <a:rPr lang="en-US" sz="1400" dirty="0">
                <a:hlinkClick r:id="rId5"/>
              </a:rPr>
              <a:t>help@globe.gov</a:t>
            </a:r>
            <a:endParaRPr lang="en-US" sz="1400" dirty="0"/>
          </a:p>
          <a:p>
            <a:pPr>
              <a:buNone/>
            </a:pPr>
            <a:r>
              <a:rPr lang="en-US" sz="1400" b="1" dirty="0"/>
              <a:t>Credits:</a:t>
            </a:r>
          </a:p>
          <a:p>
            <a:pPr>
              <a:buNone/>
            </a:pPr>
            <a:r>
              <a:rPr lang="en-US" sz="1400" b="1" dirty="0"/>
              <a:t>Power point Developers:</a:t>
            </a:r>
            <a:r>
              <a:rPr lang="en-US" sz="1400" dirty="0"/>
              <a:t>	</a:t>
            </a:r>
          </a:p>
          <a:p>
            <a:pPr>
              <a:buNone/>
            </a:pPr>
            <a:r>
              <a:rPr lang="en-US" sz="1400" dirty="0"/>
              <a:t>Kevin Czajkowski</a:t>
            </a:r>
          </a:p>
          <a:p>
            <a:pPr>
              <a:buNone/>
            </a:pPr>
            <a:r>
              <a:rPr lang="en-US" sz="1400" dirty="0"/>
              <a:t>Janet Struble</a:t>
            </a:r>
          </a:p>
          <a:p>
            <a:pPr>
              <a:buNone/>
            </a:pPr>
            <a:r>
              <a:rPr lang="en-US" sz="1400" dirty="0"/>
              <a:t>Mikell Lynne Hedley</a:t>
            </a:r>
          </a:p>
          <a:p>
            <a:pPr>
              <a:buNone/>
            </a:pPr>
            <a:r>
              <a:rPr lang="en-US" sz="1400" dirty="0"/>
              <a:t>Sara </a:t>
            </a:r>
            <a:r>
              <a:rPr lang="en-US" sz="1400" dirty="0" err="1"/>
              <a:t>Mierzwiak</a:t>
            </a:r>
            <a:r>
              <a:rPr lang="en-US" sz="1400" dirty="0"/>
              <a:t> </a:t>
            </a:r>
          </a:p>
          <a:p>
            <a:pPr>
              <a:buNone/>
            </a:pPr>
            <a:r>
              <a:rPr lang="en-US" sz="1400" b="1" dirty="0"/>
              <a:t>Photos unless otherwise identified</a:t>
            </a:r>
            <a:r>
              <a:rPr lang="en-US" sz="1400" dirty="0"/>
              <a:t>: </a:t>
            </a:r>
          </a:p>
          <a:p>
            <a:pPr>
              <a:buNone/>
            </a:pPr>
            <a:r>
              <a:rPr lang="en-US" sz="1400" dirty="0"/>
              <a:t>Kevin </a:t>
            </a:r>
            <a:r>
              <a:rPr lang="en-US" sz="1400" dirty="0" err="1"/>
              <a:t>Czajkowski</a:t>
            </a:r>
            <a:endParaRPr lang="en-US" sz="1400" dirty="0"/>
          </a:p>
          <a:p>
            <a:pPr>
              <a:buNone/>
            </a:pPr>
            <a:r>
              <a:rPr lang="en-US" altLang="en-US" sz="1400" b="1" i="1" dirty="0">
                <a:solidFill>
                  <a:srgbClr val="000000"/>
                </a:solidFill>
              </a:rPr>
              <a:t> </a:t>
            </a:r>
            <a:r>
              <a:rPr lang="en-US" sz="1400" dirty="0"/>
              <a:t>Funding Provided by NASA</a:t>
            </a:r>
          </a:p>
          <a:p>
            <a:pPr>
              <a:buNone/>
            </a:pPr>
            <a:endParaRPr lang="en-US" sz="1400" dirty="0"/>
          </a:p>
          <a:p>
            <a:pPr>
              <a:buNone/>
            </a:pPr>
            <a:endParaRPr lang="en-US" sz="1400" dirty="0"/>
          </a:p>
          <a:p>
            <a:pPr>
              <a:buNone/>
            </a:pPr>
            <a:endParaRPr lang="en-US" sz="1400" dirty="0"/>
          </a:p>
          <a:p>
            <a:pPr marL="0" indent="0">
              <a:buNone/>
            </a:pPr>
            <a:r>
              <a:rPr lang="en-US" altLang="en-US" sz="1400" b="1" i="1" dirty="0">
                <a:solidFill>
                  <a:srgbClr val="000000"/>
                </a:solidFill>
              </a:rPr>
              <a:t>Version 5/13/20. If you edit and modify this slide set for use for educational purposes, please note “modified by (and your name and date)“ on this page. Thank you</a:t>
            </a:r>
            <a:endParaRPr lang="en-US" sz="1400" dirty="0"/>
          </a:p>
        </p:txBody>
      </p:sp>
      <p:pic>
        <p:nvPicPr>
          <p:cNvPr id="7" name="Picture 6" descr="Crest, University of Toledo"/>
          <p:cNvPicPr>
            <a:picLocks noChangeAspect="1"/>
          </p:cNvPicPr>
          <p:nvPr/>
        </p:nvPicPr>
        <p:blipFill>
          <a:blip r:embed="rId6"/>
          <a:stretch>
            <a:fillRect/>
          </a:stretch>
        </p:blipFill>
        <p:spPr>
          <a:xfrm>
            <a:off x="1674677" y="5397754"/>
            <a:ext cx="746760" cy="802992"/>
          </a:xfrm>
          <a:prstGeom prst="rect">
            <a:avLst/>
          </a:prstGeom>
        </p:spPr>
      </p:pic>
      <p:pic>
        <p:nvPicPr>
          <p:cNvPr id="8" name="Picture 3" descr="NASA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75348" y="5413773"/>
            <a:ext cx="562123" cy="464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9624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2D12465-6222-6444-8C14-D6027AED67E1}" type="slidenum">
              <a:rPr lang="en-US" smtClean="0"/>
              <a:t>2</a:t>
            </a:fld>
            <a:endParaRPr lang="en-US" dirty="0"/>
          </a:p>
        </p:txBody>
      </p:sp>
      <p:pic>
        <p:nvPicPr>
          <p:cNvPr id="6" name="Picture 5" descr="Banner: The GLOBE Program: A worldwide science and education program. Atmosphere: Barometric Pressur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931" y="-14990"/>
            <a:ext cx="9248931" cy="813268"/>
          </a:xfrm>
          <a:prstGeom prst="rect">
            <a:avLst/>
          </a:prstGeom>
        </p:spPr>
      </p:pic>
      <p:pic>
        <p:nvPicPr>
          <p:cNvPr id="8" name="Picture 7" descr="Menu: What is barometric Pressur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36" y="798277"/>
            <a:ext cx="1309610" cy="6117039"/>
          </a:xfrm>
          <a:prstGeom prst="rect">
            <a:avLst/>
          </a:prstGeom>
        </p:spPr>
      </p:pic>
      <p:sp>
        <p:nvSpPr>
          <p:cNvPr id="2" name="Title 1"/>
          <p:cNvSpPr>
            <a:spLocks noGrp="1"/>
          </p:cNvSpPr>
          <p:nvPr>
            <p:ph type="title" idx="4294967295"/>
          </p:nvPr>
        </p:nvSpPr>
        <p:spPr>
          <a:xfrm>
            <a:off x="1167024" y="441775"/>
            <a:ext cx="7886700" cy="1325563"/>
          </a:xfrm>
        </p:spPr>
        <p:txBody>
          <a:bodyPr>
            <a:normAutofit/>
          </a:bodyPr>
          <a:lstStyle/>
          <a:p>
            <a:pPr algn="ctr"/>
            <a:r>
              <a:rPr lang="en-US" sz="3600" b="1" dirty="0">
                <a:latin typeface="Arial" charset="0"/>
                <a:ea typeface="Arial" charset="0"/>
                <a:cs typeface="Arial" charset="0"/>
              </a:rPr>
              <a:t>This Module</a:t>
            </a:r>
            <a:endParaRPr lang="en-US" sz="3600" dirty="0"/>
          </a:p>
        </p:txBody>
      </p:sp>
      <p:sp>
        <p:nvSpPr>
          <p:cNvPr id="4" name="Content Placeholder 3"/>
          <p:cNvSpPr>
            <a:spLocks noGrp="1"/>
          </p:cNvSpPr>
          <p:nvPr>
            <p:ph sz="half" idx="4294967295"/>
          </p:nvPr>
        </p:nvSpPr>
        <p:spPr>
          <a:xfrm>
            <a:off x="1414629" y="1476732"/>
            <a:ext cx="7391490" cy="4879619"/>
          </a:xfrm>
        </p:spPr>
        <p:txBody>
          <a:bodyPr>
            <a:normAutofit fontScale="85000" lnSpcReduction="20000"/>
          </a:bodyPr>
          <a:lstStyle/>
          <a:p>
            <a:pPr marL="0" indent="0">
              <a:lnSpc>
                <a:spcPct val="100000"/>
              </a:lnSpc>
              <a:spcBef>
                <a:spcPts val="0"/>
              </a:spcBef>
              <a:spcAft>
                <a:spcPts val="600"/>
              </a:spcAft>
              <a:buNone/>
            </a:pPr>
            <a:r>
              <a:rPr lang="en-US" sz="2400" b="1" u="sng" dirty="0">
                <a:latin typeface="Arial" charset="0"/>
                <a:ea typeface="Arial" charset="0"/>
                <a:cs typeface="Arial" charset="0"/>
              </a:rPr>
              <a:t>Overview</a:t>
            </a:r>
          </a:p>
          <a:p>
            <a:pPr marL="0" indent="0">
              <a:lnSpc>
                <a:spcPct val="100000"/>
              </a:lnSpc>
              <a:spcBef>
                <a:spcPts val="0"/>
              </a:spcBef>
              <a:spcAft>
                <a:spcPts val="600"/>
              </a:spcAft>
              <a:buNone/>
            </a:pPr>
            <a:r>
              <a:rPr lang="en-US" sz="2400" dirty="0">
                <a:latin typeface="Arial" charset="0"/>
                <a:ea typeface="Arial" charset="0"/>
                <a:cs typeface="Arial" charset="0"/>
              </a:rPr>
              <a:t>This module</a:t>
            </a:r>
          </a:p>
          <a:p>
            <a:pPr>
              <a:lnSpc>
                <a:spcPct val="100000"/>
              </a:lnSpc>
              <a:spcBef>
                <a:spcPts val="0"/>
              </a:spcBef>
              <a:spcAft>
                <a:spcPts val="600"/>
              </a:spcAft>
            </a:pPr>
            <a:r>
              <a:rPr lang="en-US" sz="2400" dirty="0">
                <a:latin typeface="Arial" charset="0"/>
                <a:ea typeface="Arial" charset="0"/>
                <a:cs typeface="Arial" charset="0"/>
              </a:rPr>
              <a:t>Describes how to take barometric pressure observations</a:t>
            </a:r>
          </a:p>
          <a:p>
            <a:pPr>
              <a:lnSpc>
                <a:spcPct val="100000"/>
              </a:lnSpc>
              <a:spcBef>
                <a:spcPts val="0"/>
              </a:spcBef>
              <a:spcAft>
                <a:spcPts val="600"/>
              </a:spcAft>
            </a:pPr>
            <a:r>
              <a:rPr lang="en-US" sz="2400" dirty="0">
                <a:latin typeface="Arial" charset="0"/>
                <a:ea typeface="Arial" charset="0"/>
                <a:cs typeface="Arial" charset="0"/>
              </a:rPr>
              <a:t>Provides instructions on how to enter your data on the GLOBE website</a:t>
            </a:r>
          </a:p>
          <a:p>
            <a:pPr marL="0" indent="0">
              <a:lnSpc>
                <a:spcPct val="120000"/>
              </a:lnSpc>
              <a:spcBef>
                <a:spcPts val="0"/>
              </a:spcBef>
              <a:buNone/>
            </a:pPr>
            <a:endParaRPr lang="en-US" sz="2100" b="1" u="sng" dirty="0">
              <a:latin typeface="Arial" charset="0"/>
              <a:ea typeface="Arial" charset="0"/>
              <a:cs typeface="Arial" charset="0"/>
            </a:endParaRPr>
          </a:p>
          <a:p>
            <a:pPr marL="0" indent="0">
              <a:lnSpc>
                <a:spcPct val="120000"/>
              </a:lnSpc>
              <a:spcBef>
                <a:spcPts val="0"/>
              </a:spcBef>
              <a:buNone/>
            </a:pPr>
            <a:r>
              <a:rPr lang="en-US" sz="2100" b="1" u="sng" dirty="0">
                <a:latin typeface="Arial" charset="0"/>
                <a:ea typeface="Arial" charset="0"/>
                <a:cs typeface="Arial" charset="0"/>
              </a:rPr>
              <a:t>Learning Objectives</a:t>
            </a:r>
          </a:p>
          <a:p>
            <a:pPr marL="0" indent="0">
              <a:lnSpc>
                <a:spcPct val="120000"/>
              </a:lnSpc>
              <a:spcBef>
                <a:spcPts val="0"/>
              </a:spcBef>
              <a:buNone/>
            </a:pPr>
            <a:r>
              <a:rPr lang="en-US" sz="2100" dirty="0">
                <a:latin typeface="Arial" charset="0"/>
                <a:ea typeface="Arial" charset="0"/>
                <a:cs typeface="Arial" charset="0"/>
              </a:rPr>
              <a:t>After completing this module, you will be able to </a:t>
            </a:r>
          </a:p>
          <a:p>
            <a:pPr>
              <a:lnSpc>
                <a:spcPct val="120000"/>
              </a:lnSpc>
              <a:spcBef>
                <a:spcPts val="0"/>
              </a:spcBef>
            </a:pPr>
            <a:r>
              <a:rPr lang="en-US" sz="2100" dirty="0">
                <a:latin typeface="Arial" charset="0"/>
                <a:ea typeface="Arial" charset="0"/>
                <a:cs typeface="Arial" charset="0"/>
              </a:rPr>
              <a:t>Describe what barometric pressure is</a:t>
            </a:r>
          </a:p>
          <a:p>
            <a:pPr>
              <a:lnSpc>
                <a:spcPct val="120000"/>
              </a:lnSpc>
              <a:spcBef>
                <a:spcPts val="0"/>
              </a:spcBef>
            </a:pPr>
            <a:r>
              <a:rPr lang="en-US" sz="2100" dirty="0">
                <a:latin typeface="Arial" charset="0"/>
                <a:ea typeface="Arial" charset="0"/>
                <a:cs typeface="Arial" charset="0"/>
              </a:rPr>
              <a:t>List reasons why it is important to collect barometric pressure data</a:t>
            </a:r>
          </a:p>
          <a:p>
            <a:pPr>
              <a:lnSpc>
                <a:spcPct val="120000"/>
              </a:lnSpc>
              <a:spcBef>
                <a:spcPts val="0"/>
              </a:spcBef>
            </a:pPr>
            <a:r>
              <a:rPr lang="en-US" sz="2100" dirty="0">
                <a:latin typeface="Arial" charset="0"/>
                <a:ea typeface="Arial" charset="0"/>
                <a:cs typeface="Arial" charset="0"/>
              </a:rPr>
              <a:t>Determine the correct locations to take barometric pressure readings</a:t>
            </a:r>
          </a:p>
          <a:p>
            <a:pPr>
              <a:lnSpc>
                <a:spcPct val="120000"/>
              </a:lnSpc>
              <a:spcBef>
                <a:spcPts val="0"/>
              </a:spcBef>
            </a:pPr>
            <a:r>
              <a:rPr lang="en-US" sz="2100" dirty="0">
                <a:latin typeface="Arial" charset="0"/>
                <a:ea typeface="Arial" charset="0"/>
                <a:cs typeface="Arial" charset="0"/>
              </a:rPr>
              <a:t>Upload data to GLOBE website</a:t>
            </a:r>
          </a:p>
          <a:p>
            <a:pPr>
              <a:lnSpc>
                <a:spcPct val="120000"/>
              </a:lnSpc>
              <a:spcBef>
                <a:spcPts val="0"/>
              </a:spcBef>
            </a:pPr>
            <a:r>
              <a:rPr lang="en-US" sz="2100" dirty="0">
                <a:latin typeface="Arial" charset="0"/>
                <a:ea typeface="Arial" charset="0"/>
                <a:cs typeface="Arial" charset="0"/>
              </a:rPr>
              <a:t>Visualize data using GLOBE Visualization Site and formulate your own questions about weather</a:t>
            </a:r>
          </a:p>
          <a:p>
            <a:pPr>
              <a:lnSpc>
                <a:spcPct val="120000"/>
              </a:lnSpc>
              <a:spcBef>
                <a:spcPts val="0"/>
              </a:spcBef>
            </a:pPr>
            <a:endParaRPr lang="en-US" sz="2100" dirty="0">
              <a:latin typeface="Arial" charset="0"/>
              <a:ea typeface="Arial" charset="0"/>
              <a:cs typeface="Arial" charset="0"/>
            </a:endParaRPr>
          </a:p>
          <a:p>
            <a:pPr marL="0" indent="0">
              <a:lnSpc>
                <a:spcPct val="120000"/>
              </a:lnSpc>
              <a:spcBef>
                <a:spcPts val="0"/>
              </a:spcBef>
              <a:buNone/>
            </a:pPr>
            <a:r>
              <a:rPr lang="en-US" sz="2100" dirty="0">
                <a:latin typeface="Arial" charset="0"/>
                <a:ea typeface="Arial" charset="0"/>
                <a:cs typeface="Arial" charset="0"/>
              </a:rPr>
              <a:t>Estimated time to complete module: 1 hour</a:t>
            </a:r>
          </a:p>
          <a:p>
            <a:endParaRPr lang="en-US" dirty="0"/>
          </a:p>
        </p:txBody>
      </p:sp>
    </p:spTree>
    <p:extLst>
      <p:ext uri="{BB962C8B-B14F-4D97-AF65-F5344CB8AC3E}">
        <p14:creationId xmlns:p14="http://schemas.microsoft.com/office/powerpoint/2010/main" val="639182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2D12465-6222-6444-8C14-D6027AED67E1}" type="slidenum">
              <a:rPr lang="en-US" smtClean="0"/>
              <a:t>3</a:t>
            </a:fld>
            <a:endParaRPr lang="en-US" dirty="0"/>
          </a:p>
        </p:txBody>
      </p:sp>
      <p:pic>
        <p:nvPicPr>
          <p:cNvPr id="6" name="Picture 5" descr="Banner: The GLOBE Program: A worldwide science and education program. Atmosphere: Barometric Pressur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931" y="-14990"/>
            <a:ext cx="9248931" cy="813268"/>
          </a:xfrm>
          <a:prstGeom prst="rect">
            <a:avLst/>
          </a:prstGeom>
        </p:spPr>
      </p:pic>
      <p:pic>
        <p:nvPicPr>
          <p:cNvPr id="8" name="Picture 7" descr="Menu: What is barometric Pressur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36" y="798277"/>
            <a:ext cx="1309610" cy="6117039"/>
          </a:xfrm>
          <a:prstGeom prst="rect">
            <a:avLst/>
          </a:prstGeom>
        </p:spPr>
      </p:pic>
      <p:sp>
        <p:nvSpPr>
          <p:cNvPr id="2" name="Title 1"/>
          <p:cNvSpPr>
            <a:spLocks noGrp="1"/>
          </p:cNvSpPr>
          <p:nvPr>
            <p:ph type="title" idx="4294967295"/>
          </p:nvPr>
        </p:nvSpPr>
        <p:spPr>
          <a:xfrm>
            <a:off x="1074874" y="757843"/>
            <a:ext cx="7886700" cy="1325563"/>
          </a:xfrm>
        </p:spPr>
        <p:txBody>
          <a:bodyPr>
            <a:normAutofit/>
          </a:bodyPr>
          <a:lstStyle/>
          <a:p>
            <a:pPr algn="ctr"/>
            <a:r>
              <a:rPr lang="en-US" sz="3600" b="1" dirty="0">
                <a:latin typeface="Arial" charset="0"/>
                <a:ea typeface="Arial" charset="0"/>
                <a:cs typeface="Arial" charset="0"/>
              </a:rPr>
              <a:t>Barometric Pressure</a:t>
            </a:r>
            <a:endParaRPr lang="en-US" sz="3600" dirty="0"/>
          </a:p>
        </p:txBody>
      </p:sp>
      <p:sp>
        <p:nvSpPr>
          <p:cNvPr id="3" name="Content Placeholder 2"/>
          <p:cNvSpPr>
            <a:spLocks noGrp="1"/>
          </p:cNvSpPr>
          <p:nvPr>
            <p:ph sz="half" idx="4294967295"/>
          </p:nvPr>
        </p:nvSpPr>
        <p:spPr>
          <a:xfrm>
            <a:off x="1259643" y="2028540"/>
            <a:ext cx="3886200" cy="4351338"/>
          </a:xfrm>
        </p:spPr>
        <p:txBody>
          <a:bodyPr>
            <a:normAutofit fontScale="85000" lnSpcReduction="10000"/>
          </a:bodyPr>
          <a:lstStyle/>
          <a:p>
            <a:pPr marL="274320" indent="-274320">
              <a:lnSpc>
                <a:spcPct val="110000"/>
              </a:lnSpc>
              <a:spcBef>
                <a:spcPts val="0"/>
              </a:spcBef>
              <a:buFont typeface="Arial" charset="0"/>
              <a:buChar char="•"/>
            </a:pPr>
            <a:r>
              <a:rPr lang="en-US" altLang="en-US" sz="2000" dirty="0">
                <a:latin typeface="Arial" charset="0"/>
                <a:ea typeface="Arial" charset="0"/>
                <a:cs typeface="Arial" charset="0"/>
              </a:rPr>
              <a:t>Measures </a:t>
            </a:r>
            <a:r>
              <a:rPr lang="en-US" sz="2000" dirty="0">
                <a:latin typeface="Arial" charset="0"/>
                <a:ea typeface="Arial" charset="0"/>
                <a:cs typeface="Arial" charset="0"/>
              </a:rPr>
              <a:t>the weight of the atmosphere per unit area </a:t>
            </a:r>
          </a:p>
          <a:p>
            <a:pPr marL="274320" indent="-274320">
              <a:lnSpc>
                <a:spcPct val="110000"/>
              </a:lnSpc>
              <a:spcBef>
                <a:spcPts val="0"/>
              </a:spcBef>
              <a:buFont typeface="Arial" charset="0"/>
              <a:buChar char="•"/>
            </a:pPr>
            <a:endParaRPr lang="en-US" sz="2000" dirty="0">
              <a:latin typeface="Arial" charset="0"/>
              <a:ea typeface="Arial" charset="0"/>
              <a:cs typeface="Arial" charset="0"/>
            </a:endParaRPr>
          </a:p>
          <a:p>
            <a:pPr marL="274320" indent="-274320">
              <a:lnSpc>
                <a:spcPct val="110000"/>
              </a:lnSpc>
              <a:spcBef>
                <a:spcPts val="0"/>
              </a:spcBef>
              <a:buFont typeface="Arial" charset="0"/>
              <a:buChar char="•"/>
            </a:pPr>
            <a:r>
              <a:rPr lang="en-US" sz="2000" dirty="0">
                <a:latin typeface="Arial" charset="0"/>
                <a:ea typeface="Arial" charset="0"/>
                <a:cs typeface="Arial" charset="0"/>
              </a:rPr>
              <a:t>Is the weight (force) of the air pushing on each unit of surface area on the ground </a:t>
            </a:r>
          </a:p>
          <a:p>
            <a:pPr marL="274320" indent="-274320">
              <a:lnSpc>
                <a:spcPct val="110000"/>
              </a:lnSpc>
              <a:spcBef>
                <a:spcPts val="0"/>
              </a:spcBef>
              <a:buFont typeface="Arial" charset="0"/>
              <a:buChar char="•"/>
            </a:pPr>
            <a:endParaRPr lang="en-US" sz="2000" dirty="0">
              <a:latin typeface="Arial" charset="0"/>
              <a:ea typeface="Arial" charset="0"/>
              <a:cs typeface="Arial" charset="0"/>
            </a:endParaRPr>
          </a:p>
          <a:p>
            <a:pPr marL="274320" indent="-274320">
              <a:lnSpc>
                <a:spcPct val="110000"/>
              </a:lnSpc>
              <a:spcBef>
                <a:spcPts val="0"/>
              </a:spcBef>
              <a:buFont typeface="Arial" charset="0"/>
              <a:buChar char="•"/>
            </a:pPr>
            <a:r>
              <a:rPr lang="en-US" sz="2000" dirty="0">
                <a:latin typeface="Arial" charset="0"/>
                <a:ea typeface="Arial" charset="0"/>
                <a:cs typeface="Arial" charset="0"/>
              </a:rPr>
              <a:t>Increase or decrease indicates upcoming weather change</a:t>
            </a:r>
          </a:p>
          <a:p>
            <a:pPr marL="274320" indent="-274320">
              <a:lnSpc>
                <a:spcPct val="110000"/>
              </a:lnSpc>
              <a:spcBef>
                <a:spcPts val="0"/>
              </a:spcBef>
              <a:buFont typeface="Arial" charset="0"/>
              <a:buChar char="•"/>
            </a:pPr>
            <a:endParaRPr lang="en-US" altLang="en-US" sz="2000" dirty="0">
              <a:latin typeface="Arial" charset="0"/>
              <a:ea typeface="Arial" charset="0"/>
              <a:cs typeface="Arial" charset="0"/>
            </a:endParaRPr>
          </a:p>
          <a:p>
            <a:pPr marL="274320" indent="-274320">
              <a:lnSpc>
                <a:spcPct val="110000"/>
              </a:lnSpc>
              <a:spcBef>
                <a:spcPts val="0"/>
              </a:spcBef>
              <a:buFont typeface="Arial" charset="0"/>
              <a:buChar char="•"/>
            </a:pPr>
            <a:r>
              <a:rPr lang="en-US" sz="2000" dirty="0">
                <a:latin typeface="Arial" charset="0"/>
                <a:ea typeface="Arial" charset="0"/>
                <a:cs typeface="Arial" charset="0"/>
              </a:rPr>
              <a:t>High pressure generally brings fair weather, and low pressure is associated with “bad weather” </a:t>
            </a:r>
          </a:p>
          <a:p>
            <a:pPr marL="274320" indent="-274320">
              <a:lnSpc>
                <a:spcPct val="110000"/>
              </a:lnSpc>
              <a:spcBef>
                <a:spcPts val="0"/>
              </a:spcBef>
              <a:buFont typeface="Arial" charset="0"/>
              <a:buChar char="•"/>
            </a:pPr>
            <a:endParaRPr lang="en-US" sz="2000" dirty="0">
              <a:latin typeface="Arial" charset="0"/>
              <a:ea typeface="Arial" charset="0"/>
              <a:cs typeface="Arial" charset="0"/>
            </a:endParaRPr>
          </a:p>
          <a:p>
            <a:pPr marL="274320" indent="-274320">
              <a:lnSpc>
                <a:spcPct val="110000"/>
              </a:lnSpc>
              <a:spcBef>
                <a:spcPts val="0"/>
              </a:spcBef>
              <a:buFont typeface="Arial" charset="0"/>
              <a:buChar char="•"/>
            </a:pPr>
            <a:r>
              <a:rPr lang="en-US" sz="2000" dirty="0">
                <a:latin typeface="Arial" charset="0"/>
                <a:ea typeface="Arial" charset="0"/>
                <a:cs typeface="Arial" charset="0"/>
                <a:hlinkClick r:id="rId4"/>
              </a:rPr>
              <a:t>Link to Barometric Pressure Protocol here</a:t>
            </a:r>
            <a:endParaRPr lang="en-US" sz="2000" dirty="0">
              <a:latin typeface="Arial" charset="0"/>
              <a:ea typeface="Arial" charset="0"/>
              <a:cs typeface="Arial" charset="0"/>
            </a:endParaRPr>
          </a:p>
        </p:txBody>
      </p:sp>
      <p:pic>
        <p:nvPicPr>
          <p:cNvPr id="5" name="Content Placeholder 4" descr="List of Protocols that are part of GLOBE's Atmosphere Investigation: Aerosols, Air Temperature, Barometric pressure (hyperlinked), Clouds, Precipitation, Relative Humidity, Surface Ozone, Surface Temperature, Water Vapor and Wind. "/>
          <p:cNvPicPr>
            <a:picLocks noGrp="1" noChangeAspect="1"/>
          </p:cNvPicPr>
          <p:nvPr>
            <p:ph sz="half" idx="4294967295"/>
          </p:nvPr>
        </p:nvPicPr>
        <p:blipFill>
          <a:blip r:embed="rId5">
            <a:extLst>
              <a:ext uri="{28A0092B-C50C-407E-A947-70E740481C1C}">
                <a14:useLocalDpi xmlns:a14="http://schemas.microsoft.com/office/drawing/2010/main" val="0"/>
              </a:ext>
            </a:extLst>
          </a:blip>
          <a:stretch>
            <a:fillRect/>
          </a:stretch>
        </p:blipFill>
        <p:spPr>
          <a:xfrm>
            <a:off x="5343977" y="1970771"/>
            <a:ext cx="2967266" cy="4409107"/>
          </a:xfrm>
        </p:spPr>
      </p:pic>
    </p:spTree>
    <p:extLst>
      <p:ext uri="{BB962C8B-B14F-4D97-AF65-F5344CB8AC3E}">
        <p14:creationId xmlns:p14="http://schemas.microsoft.com/office/powerpoint/2010/main" val="332228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2D12465-6222-6444-8C14-D6027AED67E1}" type="slidenum">
              <a:rPr lang="en-US" smtClean="0"/>
              <a:t>4</a:t>
            </a:fld>
            <a:endParaRPr lang="en-US" dirty="0"/>
          </a:p>
        </p:txBody>
      </p:sp>
      <p:pic>
        <p:nvPicPr>
          <p:cNvPr id="6" name="Picture 5" descr="Banner: The GLOBE Program: A worldwide science and education program. Atmosphere: Barometric Pressur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931" y="-14990"/>
            <a:ext cx="9248931" cy="813268"/>
          </a:xfrm>
          <a:prstGeom prst="rect">
            <a:avLst/>
          </a:prstGeom>
        </p:spPr>
      </p:pic>
      <p:pic>
        <p:nvPicPr>
          <p:cNvPr id="9" name="Picture 8" descr="Menu: Why collect barometric pressur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98277"/>
            <a:ext cx="1274164" cy="6089511"/>
          </a:xfrm>
          <a:prstGeom prst="rect">
            <a:avLst/>
          </a:prstGeom>
        </p:spPr>
      </p:pic>
      <p:sp>
        <p:nvSpPr>
          <p:cNvPr id="2" name="Title 1"/>
          <p:cNvSpPr>
            <a:spLocks noGrp="1"/>
          </p:cNvSpPr>
          <p:nvPr>
            <p:ph type="title" idx="4294967295"/>
          </p:nvPr>
        </p:nvSpPr>
        <p:spPr>
          <a:xfrm>
            <a:off x="1390338" y="798277"/>
            <a:ext cx="7886700" cy="1325563"/>
          </a:xfrm>
        </p:spPr>
        <p:txBody>
          <a:bodyPr>
            <a:normAutofit/>
          </a:bodyPr>
          <a:lstStyle/>
          <a:p>
            <a:r>
              <a:rPr lang="en-US" sz="2800" b="1" dirty="0">
                <a:latin typeface="Arial" charset="0"/>
                <a:ea typeface="Arial" charset="0"/>
                <a:cs typeface="Arial" charset="0"/>
              </a:rPr>
              <a:t>Recording barometric pressure is important for many reasons:</a:t>
            </a:r>
            <a:endParaRPr lang="en-US" sz="2800" dirty="0"/>
          </a:p>
        </p:txBody>
      </p:sp>
      <p:sp>
        <p:nvSpPr>
          <p:cNvPr id="3" name="Content Placeholder 2"/>
          <p:cNvSpPr>
            <a:spLocks noGrp="1"/>
          </p:cNvSpPr>
          <p:nvPr>
            <p:ph sz="half" idx="4294967295"/>
          </p:nvPr>
        </p:nvSpPr>
        <p:spPr>
          <a:xfrm>
            <a:off x="1540239" y="2042970"/>
            <a:ext cx="6264818" cy="4351338"/>
          </a:xfrm>
        </p:spPr>
        <p:txBody>
          <a:bodyPr/>
          <a:lstStyle/>
          <a:p>
            <a:pPr marL="274320" indent="-274320">
              <a:lnSpc>
                <a:spcPct val="100000"/>
              </a:lnSpc>
              <a:spcBef>
                <a:spcPts val="0"/>
              </a:spcBef>
              <a:buFont typeface="Arial" charset="0"/>
              <a:buChar char="•"/>
            </a:pPr>
            <a:r>
              <a:rPr lang="en-US" dirty="0">
                <a:latin typeface="Arial" charset="0"/>
                <a:ea typeface="Arial" charset="0"/>
                <a:cs typeface="Arial" charset="0"/>
              </a:rPr>
              <a:t>Used to predict the weather</a:t>
            </a:r>
          </a:p>
          <a:p>
            <a:pPr marL="274320" indent="-274320">
              <a:lnSpc>
                <a:spcPct val="100000"/>
              </a:lnSpc>
              <a:spcBef>
                <a:spcPts val="0"/>
              </a:spcBef>
              <a:buFont typeface="Arial" charset="0"/>
              <a:buChar char="•"/>
            </a:pPr>
            <a:endParaRPr lang="en-US" dirty="0">
              <a:latin typeface="Arial" charset="0"/>
              <a:ea typeface="Arial" charset="0"/>
              <a:cs typeface="Arial" charset="0"/>
            </a:endParaRPr>
          </a:p>
          <a:p>
            <a:pPr marL="274320" indent="-274320">
              <a:lnSpc>
                <a:spcPct val="100000"/>
              </a:lnSpc>
              <a:spcBef>
                <a:spcPts val="0"/>
              </a:spcBef>
              <a:buFont typeface="Arial" charset="0"/>
              <a:buChar char="•"/>
            </a:pPr>
            <a:r>
              <a:rPr lang="en-US" dirty="0">
                <a:latin typeface="Arial" charset="0"/>
                <a:ea typeface="Arial" charset="0"/>
                <a:cs typeface="Arial" charset="0"/>
              </a:rPr>
              <a:t>Used to interpret measurements of aerosols, ozone, and water vapor</a:t>
            </a:r>
          </a:p>
          <a:p>
            <a:pPr marL="274320" indent="-274320">
              <a:lnSpc>
                <a:spcPct val="100000"/>
              </a:lnSpc>
              <a:spcBef>
                <a:spcPts val="0"/>
              </a:spcBef>
              <a:buFont typeface="Arial" charset="0"/>
              <a:buChar char="•"/>
            </a:pPr>
            <a:endParaRPr lang="en-US" dirty="0"/>
          </a:p>
        </p:txBody>
      </p:sp>
    </p:spTree>
    <p:extLst>
      <p:ext uri="{BB962C8B-B14F-4D97-AF65-F5344CB8AC3E}">
        <p14:creationId xmlns:p14="http://schemas.microsoft.com/office/powerpoint/2010/main" val="2088669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2D12465-6222-6444-8C14-D6027AED67E1}" type="slidenum">
              <a:rPr lang="en-US" smtClean="0"/>
              <a:t>5</a:t>
            </a:fld>
            <a:endParaRPr lang="en-US" dirty="0"/>
          </a:p>
        </p:txBody>
      </p:sp>
      <p:pic>
        <p:nvPicPr>
          <p:cNvPr id="6" name="Picture 5" descr="Banner: The GLOBE Program: A worldwide science and education program. Atmosphere: Barometric Pressur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931" y="-14990"/>
            <a:ext cx="9248931" cy="813268"/>
          </a:xfrm>
          <a:prstGeom prst="rect">
            <a:avLst/>
          </a:prstGeom>
        </p:spPr>
      </p:pic>
      <p:pic>
        <p:nvPicPr>
          <p:cNvPr id="5" name="Picture 4" descr="Menu: How your measurements can hel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798278"/>
            <a:ext cx="1250935" cy="6059722"/>
          </a:xfrm>
          <a:prstGeom prst="rect">
            <a:avLst/>
          </a:prstGeom>
        </p:spPr>
      </p:pic>
      <p:sp>
        <p:nvSpPr>
          <p:cNvPr id="2" name="Title 1"/>
          <p:cNvSpPr>
            <a:spLocks noGrp="1"/>
          </p:cNvSpPr>
          <p:nvPr>
            <p:ph type="title" idx="4294967295"/>
          </p:nvPr>
        </p:nvSpPr>
        <p:spPr>
          <a:xfrm>
            <a:off x="1355864" y="714813"/>
            <a:ext cx="7886700" cy="1325563"/>
          </a:xfrm>
        </p:spPr>
        <p:txBody>
          <a:bodyPr>
            <a:normAutofit/>
          </a:bodyPr>
          <a:lstStyle/>
          <a:p>
            <a:r>
              <a:rPr lang="en-US" sz="2800" b="1" dirty="0">
                <a:latin typeface="Arial" charset="0"/>
                <a:ea typeface="Arial" charset="0"/>
                <a:cs typeface="Arial" charset="0"/>
              </a:rPr>
              <a:t>YOUR measurements can help NASA scientists to</a:t>
            </a:r>
            <a:endParaRPr lang="en-US" sz="2800" dirty="0"/>
          </a:p>
        </p:txBody>
      </p:sp>
      <p:sp>
        <p:nvSpPr>
          <p:cNvPr id="3" name="Content Placeholder 2"/>
          <p:cNvSpPr>
            <a:spLocks noGrp="1"/>
          </p:cNvSpPr>
          <p:nvPr>
            <p:ph sz="half" idx="4294967295"/>
          </p:nvPr>
        </p:nvSpPr>
        <p:spPr>
          <a:xfrm>
            <a:off x="1540239" y="2042970"/>
            <a:ext cx="7130232" cy="4351338"/>
          </a:xfrm>
        </p:spPr>
        <p:txBody>
          <a:bodyPr>
            <a:normAutofit/>
          </a:bodyPr>
          <a:lstStyle/>
          <a:p>
            <a:pPr marL="274320" indent="-274320">
              <a:lnSpc>
                <a:spcPct val="100000"/>
              </a:lnSpc>
              <a:spcBef>
                <a:spcPts val="0"/>
              </a:spcBef>
            </a:pPr>
            <a:r>
              <a:rPr lang="en-US" dirty="0">
                <a:latin typeface="Arial" charset="0"/>
                <a:ea typeface="Arial" charset="0"/>
                <a:cs typeface="Arial" charset="0"/>
              </a:rPr>
              <a:t>Understand and predict the w</a:t>
            </a:r>
            <a:r>
              <a:rPr lang="en-US" altLang="en-US" dirty="0">
                <a:latin typeface="Arial" charset="0"/>
                <a:ea typeface="Arial" charset="0"/>
                <a:cs typeface="Arial" charset="0"/>
              </a:rPr>
              <a:t>eather (air temperature, rain, relative humidity, cloud conditions, atmospheric pressure)</a:t>
            </a:r>
          </a:p>
          <a:p>
            <a:pPr marL="274320" indent="-274320">
              <a:lnSpc>
                <a:spcPct val="100000"/>
              </a:lnSpc>
              <a:spcBef>
                <a:spcPts val="0"/>
              </a:spcBef>
            </a:pPr>
            <a:endParaRPr lang="en-US" altLang="en-US" dirty="0">
              <a:latin typeface="Arial" charset="0"/>
              <a:ea typeface="Arial" charset="0"/>
              <a:cs typeface="Arial" charset="0"/>
            </a:endParaRPr>
          </a:p>
          <a:p>
            <a:pPr marL="274320" indent="-274320">
              <a:lnSpc>
                <a:spcPct val="100000"/>
              </a:lnSpc>
              <a:spcBef>
                <a:spcPts val="0"/>
              </a:spcBef>
            </a:pPr>
            <a:r>
              <a:rPr lang="en-US" dirty="0">
                <a:latin typeface="Arial" charset="0"/>
                <a:ea typeface="Arial" charset="0"/>
                <a:cs typeface="Arial" charset="0"/>
              </a:rPr>
              <a:t>Understand </a:t>
            </a:r>
            <a:r>
              <a:rPr lang="en-US" altLang="en-US" dirty="0">
                <a:latin typeface="Arial" charset="0"/>
                <a:ea typeface="Arial" charset="0"/>
                <a:cs typeface="Arial" charset="0"/>
              </a:rPr>
              <a:t>Atmospheric Composition (trace gases and particles in the air)</a:t>
            </a:r>
          </a:p>
          <a:p>
            <a:pPr marL="274320" indent="-274320">
              <a:lnSpc>
                <a:spcPct val="100000"/>
              </a:lnSpc>
              <a:spcBef>
                <a:spcPts val="0"/>
              </a:spcBef>
            </a:pPr>
            <a:endParaRPr lang="en-US" altLang="en-US" dirty="0">
              <a:latin typeface="Arial" charset="0"/>
              <a:ea typeface="Arial" charset="0"/>
              <a:cs typeface="Arial" charset="0"/>
            </a:endParaRPr>
          </a:p>
          <a:p>
            <a:pPr marL="274320" indent="-274320">
              <a:lnSpc>
                <a:spcPct val="100000"/>
              </a:lnSpc>
              <a:spcBef>
                <a:spcPts val="0"/>
              </a:spcBef>
            </a:pPr>
            <a:r>
              <a:rPr lang="en-US" dirty="0">
                <a:latin typeface="Arial" charset="0"/>
                <a:ea typeface="Arial" charset="0"/>
                <a:cs typeface="Arial" charset="0"/>
              </a:rPr>
              <a:t>Interpret aerosols, ozone, and water vapor measurements </a:t>
            </a:r>
          </a:p>
        </p:txBody>
      </p:sp>
    </p:spTree>
    <p:extLst>
      <p:ext uri="{BB962C8B-B14F-4D97-AF65-F5344CB8AC3E}">
        <p14:creationId xmlns:p14="http://schemas.microsoft.com/office/powerpoint/2010/main" val="526765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2D12465-6222-6444-8C14-D6027AED67E1}" type="slidenum">
              <a:rPr lang="en-US" smtClean="0"/>
              <a:t>6</a:t>
            </a:fld>
            <a:endParaRPr lang="en-US" dirty="0"/>
          </a:p>
        </p:txBody>
      </p:sp>
      <p:pic>
        <p:nvPicPr>
          <p:cNvPr id="6" name="Picture 5" descr="Banner: The GLOBE Program: A worldwide science and education program. Atmosphere: Barometric Pressur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931" y="-14990"/>
            <a:ext cx="9248931" cy="813268"/>
          </a:xfrm>
          <a:prstGeom prst="rect">
            <a:avLst/>
          </a:prstGeom>
        </p:spPr>
      </p:pic>
      <p:pic>
        <p:nvPicPr>
          <p:cNvPr id="5" name="Picture 4" descr="Menu: How your measurements can hel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798278"/>
            <a:ext cx="1250935" cy="6059722"/>
          </a:xfrm>
          <a:prstGeom prst="rect">
            <a:avLst/>
          </a:prstGeom>
        </p:spPr>
      </p:pic>
      <p:sp>
        <p:nvSpPr>
          <p:cNvPr id="2" name="Title 1"/>
          <p:cNvSpPr>
            <a:spLocks noGrp="1"/>
          </p:cNvSpPr>
          <p:nvPr>
            <p:ph type="title" idx="4294967295"/>
          </p:nvPr>
        </p:nvSpPr>
        <p:spPr>
          <a:xfrm>
            <a:off x="1362229" y="586737"/>
            <a:ext cx="7886700" cy="1325563"/>
          </a:xfrm>
        </p:spPr>
        <p:txBody>
          <a:bodyPr>
            <a:normAutofit/>
          </a:bodyPr>
          <a:lstStyle/>
          <a:p>
            <a:r>
              <a:rPr lang="en-US" sz="2800" b="1" dirty="0">
                <a:latin typeface="Arial" charset="0"/>
                <a:ea typeface="Arial" charset="0"/>
                <a:cs typeface="Arial" charset="0"/>
              </a:rPr>
              <a:t>Example: NASA’s Aquarius Mission</a:t>
            </a:r>
            <a:endParaRPr lang="en-US" sz="2800" dirty="0"/>
          </a:p>
        </p:txBody>
      </p:sp>
      <p:sp>
        <p:nvSpPr>
          <p:cNvPr id="3" name="Content Placeholder 2"/>
          <p:cNvSpPr>
            <a:spLocks noGrp="1"/>
          </p:cNvSpPr>
          <p:nvPr>
            <p:ph sz="half" idx="4294967295"/>
          </p:nvPr>
        </p:nvSpPr>
        <p:spPr>
          <a:xfrm>
            <a:off x="1355863" y="1700759"/>
            <a:ext cx="3248793" cy="5304197"/>
          </a:xfrm>
        </p:spPr>
        <p:txBody>
          <a:bodyPr>
            <a:normAutofit fontScale="55000" lnSpcReduction="20000"/>
          </a:bodyPr>
          <a:lstStyle/>
          <a:p>
            <a:pPr>
              <a:lnSpc>
                <a:spcPct val="120000"/>
              </a:lnSpc>
              <a:spcBef>
                <a:spcPts val="0"/>
              </a:spcBef>
            </a:pPr>
            <a:r>
              <a:rPr lang="en-US" dirty="0"/>
              <a:t>Studying the relationship of ocean salinity and atmospheric pressures which vary on Earth.</a:t>
            </a:r>
          </a:p>
          <a:p>
            <a:pPr>
              <a:lnSpc>
                <a:spcPct val="120000"/>
              </a:lnSpc>
              <a:spcBef>
                <a:spcPts val="0"/>
              </a:spcBef>
            </a:pPr>
            <a:endParaRPr lang="en-US" dirty="0"/>
          </a:p>
          <a:p>
            <a:pPr>
              <a:lnSpc>
                <a:spcPct val="120000"/>
              </a:lnSpc>
              <a:spcBef>
                <a:spcPts val="0"/>
              </a:spcBef>
            </a:pPr>
            <a:r>
              <a:rPr lang="en-US" dirty="0"/>
              <a:t>Image illustrates the pattern of atmospheric pressures on Earth. Atmospheric pressure highs are at the poles, 30°N and 30°S. Atmospheric lows are along the equator, 60°N and 60°S. </a:t>
            </a:r>
          </a:p>
          <a:p>
            <a:pPr>
              <a:lnSpc>
                <a:spcPct val="120000"/>
              </a:lnSpc>
              <a:spcBef>
                <a:spcPts val="0"/>
              </a:spcBef>
            </a:pPr>
            <a:endParaRPr lang="en-US" dirty="0"/>
          </a:p>
          <a:p>
            <a:pPr>
              <a:lnSpc>
                <a:spcPct val="120000"/>
              </a:lnSpc>
              <a:spcBef>
                <a:spcPts val="0"/>
              </a:spcBef>
            </a:pPr>
            <a:r>
              <a:rPr lang="en-US" dirty="0"/>
              <a:t>Cloudiness and precipitation (P) dominate bands of low pressure. At these latitudes, world's rainforests are located. Dryness and evaporation (E) dominate bands of high pressure. At these latitudes, deserts are located.</a:t>
            </a:r>
          </a:p>
          <a:p>
            <a:pPr>
              <a:lnSpc>
                <a:spcPct val="120000"/>
              </a:lnSpc>
              <a:spcBef>
                <a:spcPts val="0"/>
              </a:spcBef>
            </a:pPr>
            <a:endParaRPr lang="en-US" dirty="0"/>
          </a:p>
          <a:p>
            <a:pPr>
              <a:lnSpc>
                <a:spcPct val="120000"/>
              </a:lnSpc>
              <a:spcBef>
                <a:spcPts val="0"/>
              </a:spcBef>
            </a:pPr>
            <a:r>
              <a:rPr lang="en-US" dirty="0">
                <a:hlinkClick r:id="rId4"/>
              </a:rPr>
              <a:t>Read more here</a:t>
            </a:r>
            <a:endParaRPr lang="en-US" dirty="0"/>
          </a:p>
        </p:txBody>
      </p:sp>
      <p:pic>
        <p:nvPicPr>
          <p:cNvPr id="7" name="Content Placeholder 6" descr="Diagram of the Earth showing lines of low and high pressure.  In areas of low pressure, in general precipitation is greated than evaporation. In high pressure bands, evaporation is greater than precipitation. These pressure bands are responsible for the generation of the westerlies and trade winds. ">
            <a:hlinkClick r:id="rId5"/>
          </p:cNvPr>
          <p:cNvPicPr>
            <a:picLocks noGrp="1" noChangeAspect="1"/>
          </p:cNvPicPr>
          <p:nvPr>
            <p:ph sz="half" idx="4294967295"/>
          </p:nvPr>
        </p:nvPicPr>
        <p:blipFill>
          <a:blip r:embed="rId6"/>
          <a:stretch>
            <a:fillRect/>
          </a:stretch>
        </p:blipFill>
        <p:spPr>
          <a:xfrm>
            <a:off x="4709585" y="1860760"/>
            <a:ext cx="4124172" cy="3093129"/>
          </a:xfrm>
          <a:prstGeom prst="rect">
            <a:avLst/>
          </a:prstGeom>
        </p:spPr>
      </p:pic>
      <p:sp>
        <p:nvSpPr>
          <p:cNvPr id="8" name="TextBox 7"/>
          <p:cNvSpPr txBox="1"/>
          <p:nvPr/>
        </p:nvSpPr>
        <p:spPr>
          <a:xfrm>
            <a:off x="4487045" y="5074162"/>
            <a:ext cx="4346712" cy="861774"/>
          </a:xfrm>
          <a:prstGeom prst="rect">
            <a:avLst/>
          </a:prstGeom>
          <a:noFill/>
        </p:spPr>
        <p:txBody>
          <a:bodyPr wrap="square" rtlCol="0">
            <a:spAutoFit/>
          </a:bodyPr>
          <a:lstStyle/>
          <a:p>
            <a:pPr algn="ctr"/>
            <a:r>
              <a:rPr lang="en-US" b="1" dirty="0"/>
              <a:t>E</a:t>
            </a:r>
            <a:r>
              <a:rPr lang="en-US" dirty="0"/>
              <a:t> – Evaporation; </a:t>
            </a:r>
            <a:r>
              <a:rPr lang="en-US" b="1" dirty="0"/>
              <a:t>P</a:t>
            </a:r>
            <a:r>
              <a:rPr lang="en-US" dirty="0"/>
              <a:t> – Precipitation’</a:t>
            </a:r>
          </a:p>
          <a:p>
            <a:pPr algn="ctr"/>
            <a:r>
              <a:rPr lang="en-US" sz="1400" i="1" dirty="0"/>
              <a:t>Image: University of Maine, Aquarius </a:t>
            </a:r>
          </a:p>
          <a:p>
            <a:pPr algn="ctr"/>
            <a:endParaRPr lang="en-US" dirty="0"/>
          </a:p>
        </p:txBody>
      </p:sp>
    </p:spTree>
    <p:extLst>
      <p:ext uri="{BB962C8B-B14F-4D97-AF65-F5344CB8AC3E}">
        <p14:creationId xmlns:p14="http://schemas.microsoft.com/office/powerpoint/2010/main" val="556206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2D12465-6222-6444-8C14-D6027AED67E1}" type="slidenum">
              <a:rPr lang="en-US" smtClean="0"/>
              <a:t>7</a:t>
            </a:fld>
            <a:endParaRPr lang="en-US" dirty="0"/>
          </a:p>
        </p:txBody>
      </p:sp>
      <p:pic>
        <p:nvPicPr>
          <p:cNvPr id="6" name="Picture 5" descr="Banner: The GLOBE Program: A worldwide science and education program. Atmosphere: Barometric Pressur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931" y="-14990"/>
            <a:ext cx="9248931" cy="813268"/>
          </a:xfrm>
          <a:prstGeom prst="rect">
            <a:avLst/>
          </a:prstGeom>
        </p:spPr>
      </p:pic>
      <p:pic>
        <p:nvPicPr>
          <p:cNvPr id="7" name="Picture 6" descr="Menu: How to collect your dat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36" y="798278"/>
            <a:ext cx="1256520" cy="6070460"/>
          </a:xfrm>
          <a:prstGeom prst="rect">
            <a:avLst/>
          </a:prstGeom>
        </p:spPr>
      </p:pic>
      <p:sp>
        <p:nvSpPr>
          <p:cNvPr id="2" name="Title 1"/>
          <p:cNvSpPr>
            <a:spLocks noGrp="1"/>
          </p:cNvSpPr>
          <p:nvPr>
            <p:ph type="title" idx="4294967295"/>
          </p:nvPr>
        </p:nvSpPr>
        <p:spPr>
          <a:xfrm>
            <a:off x="1336779" y="649170"/>
            <a:ext cx="7886700" cy="1325563"/>
          </a:xfrm>
        </p:spPr>
        <p:txBody>
          <a:bodyPr>
            <a:normAutofit/>
          </a:bodyPr>
          <a:lstStyle/>
          <a:p>
            <a:r>
              <a:rPr lang="en-US" sz="3200" b="1" dirty="0">
                <a:latin typeface="+mn-lt"/>
              </a:rPr>
              <a:t>Protocol at a Glance</a:t>
            </a:r>
          </a:p>
        </p:txBody>
      </p:sp>
      <p:graphicFrame>
        <p:nvGraphicFramePr>
          <p:cNvPr id="8" name="Content Placeholder 7" descr="Chart: Instruments you need- either an aneroid barometer or an altimeter; data sheet=integrated 1-day data sheet; when=within one hour of local solar noon; where=classroom wall at eye level; other=log book for data collection, computer with internet connection to enter data"/>
          <p:cNvGraphicFramePr>
            <a:graphicFrameLocks noGrp="1"/>
          </p:cNvGraphicFramePr>
          <p:nvPr>
            <p:ph sz="half" idx="4294967295"/>
            <p:extLst>
              <p:ext uri="{D42A27DB-BD31-4B8C-83A1-F6EECF244321}">
                <p14:modId xmlns:p14="http://schemas.microsoft.com/office/powerpoint/2010/main" val="634190462"/>
              </p:ext>
            </p:extLst>
          </p:nvPr>
        </p:nvGraphicFramePr>
        <p:xfrm>
          <a:off x="1474556" y="1722941"/>
          <a:ext cx="5095530" cy="4721331"/>
        </p:xfrm>
        <a:graphic>
          <a:graphicData uri="http://schemas.openxmlformats.org/drawingml/2006/table">
            <a:tbl>
              <a:tblPr firstRow="1" bandRow="1">
                <a:tableStyleId>{22838BEF-8BB2-4498-84A7-C5851F593DF1}</a:tableStyleId>
              </a:tblPr>
              <a:tblGrid>
                <a:gridCol w="2547765">
                  <a:extLst>
                    <a:ext uri="{9D8B030D-6E8A-4147-A177-3AD203B41FA5}">
                      <a16:colId xmlns:a16="http://schemas.microsoft.com/office/drawing/2014/main" val="20000"/>
                    </a:ext>
                  </a:extLst>
                </a:gridCol>
                <a:gridCol w="2547765">
                  <a:extLst>
                    <a:ext uri="{9D8B030D-6E8A-4147-A177-3AD203B41FA5}">
                      <a16:colId xmlns:a16="http://schemas.microsoft.com/office/drawing/2014/main" val="20001"/>
                    </a:ext>
                  </a:extLst>
                </a:gridCol>
              </a:tblGrid>
              <a:tr h="7894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1" u="none" strike="noStrike" cap="none" normalizeH="0" baseline="0" dirty="0">
                          <a:ln>
                            <a:noFill/>
                          </a:ln>
                          <a:solidFill>
                            <a:schemeClr val="tx1"/>
                          </a:solidFill>
                          <a:effectLst/>
                          <a:latin typeface="Arial" charset="0"/>
                          <a:ea typeface="ＭＳ Ｐゴシック" charset="-128"/>
                          <a:hlinkClick r:id="rId4"/>
                        </a:rPr>
                        <a:t>Instruments</a:t>
                      </a:r>
                      <a:endParaRPr kumimoji="0" lang="en-US" altLang="en-US" sz="1800" b="0" i="1" u="none" strike="noStrike" cap="none" normalizeH="0" baseline="0" dirty="0">
                        <a:ln>
                          <a:noFill/>
                        </a:ln>
                        <a:solidFill>
                          <a:schemeClr val="tx1"/>
                        </a:solidFill>
                        <a:effectLst/>
                        <a:latin typeface="Arial" charset="0"/>
                        <a:ea typeface="ＭＳ Ｐゴシック" charset="-128"/>
                      </a:endParaRPr>
                    </a:p>
                    <a:p>
                      <a:endParaRPr lang="en-US" dirty="0"/>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800" b="0" dirty="0">
                          <a:solidFill>
                            <a:schemeClr val="tx1"/>
                          </a:solidFill>
                          <a:cs typeface="Calibri"/>
                        </a:rPr>
                        <a:t>Aneroid Barometer or Altimeter </a:t>
                      </a:r>
                      <a:endParaRPr kumimoji="0" lang="en-US" altLang="en-US" sz="1800" b="0" i="0" u="none" strike="noStrike" cap="none" normalizeH="0" baseline="0" dirty="0">
                        <a:ln>
                          <a:noFill/>
                        </a:ln>
                        <a:solidFill>
                          <a:schemeClr val="tx1"/>
                        </a:solidFill>
                        <a:effectLst/>
                        <a:latin typeface="Arial" charset="0"/>
                        <a:ea typeface="ＭＳ Ｐゴシック" charset="-128"/>
                      </a:endParaRPr>
                    </a:p>
                  </a:txBody>
                  <a:tcPr/>
                </a:tc>
                <a:extLst>
                  <a:ext uri="{0D108BD9-81ED-4DB2-BD59-A6C34878D82A}">
                    <a16:rowId xmlns:a16="http://schemas.microsoft.com/office/drawing/2014/main" val="10000"/>
                  </a:ext>
                </a:extLst>
              </a:tr>
              <a:tr h="6400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1" u="none" strike="noStrike" cap="none" normalizeH="0" baseline="0" dirty="0">
                          <a:ln>
                            <a:noFill/>
                          </a:ln>
                          <a:solidFill>
                            <a:schemeClr val="tx1"/>
                          </a:solidFill>
                          <a:effectLst/>
                          <a:latin typeface="Arial" charset="0"/>
                          <a:ea typeface="ＭＳ Ｐゴシック" charset="-128"/>
                        </a:rPr>
                        <a:t>Data Sheet</a:t>
                      </a:r>
                    </a:p>
                    <a:p>
                      <a:endParaRPr lang="en-US" dirty="0"/>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800" i="1" dirty="0">
                          <a:latin typeface="Arial" charset="0"/>
                          <a:hlinkClick r:id="rId5"/>
                        </a:rPr>
                        <a:t>Integrated 1-day Data Sheet </a:t>
                      </a:r>
                      <a:endParaRPr lang="en-US" sz="1800" i="1" dirty="0"/>
                    </a:p>
                  </a:txBody>
                  <a:tcPr/>
                </a:tc>
                <a:extLst>
                  <a:ext uri="{0D108BD9-81ED-4DB2-BD59-A6C34878D82A}">
                    <a16:rowId xmlns:a16="http://schemas.microsoft.com/office/drawing/2014/main" val="10001"/>
                  </a:ext>
                </a:extLst>
              </a:tr>
              <a:tr h="6400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1" u="none" strike="noStrike" cap="none" normalizeH="0" baseline="0" dirty="0">
                          <a:ln>
                            <a:noFill/>
                          </a:ln>
                          <a:solidFill>
                            <a:schemeClr val="tx1"/>
                          </a:solidFill>
                          <a:effectLst/>
                          <a:latin typeface="Arial" charset="0"/>
                          <a:ea typeface="ＭＳ Ｐゴシック" charset="-128"/>
                        </a:rPr>
                        <a:t>When</a:t>
                      </a: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charset="0"/>
                          <a:ea typeface="ＭＳ Ｐゴシック" charset="-128"/>
                        </a:rPr>
                        <a:t>Preferably, within one hour of </a:t>
                      </a:r>
                      <a:r>
                        <a:rPr kumimoji="0" lang="en-US" altLang="en-US" sz="1800" b="0" i="1" u="none" strike="noStrike" cap="none" normalizeH="0" baseline="0" dirty="0">
                          <a:ln>
                            <a:noFill/>
                          </a:ln>
                          <a:solidFill>
                            <a:schemeClr val="tx1"/>
                          </a:solidFill>
                          <a:effectLst/>
                          <a:latin typeface="Arial" charset="0"/>
                          <a:ea typeface="ＭＳ Ｐゴシック" charset="-128"/>
                          <a:hlinkClick r:id="rId6"/>
                        </a:rPr>
                        <a:t>local solar noon</a:t>
                      </a:r>
                      <a:endParaRPr kumimoji="0" lang="en-US" altLang="en-US" sz="1800" b="0" i="1" u="none" strike="noStrike" cap="none" normalizeH="0" baseline="0" dirty="0">
                        <a:ln>
                          <a:noFill/>
                        </a:ln>
                        <a:solidFill>
                          <a:schemeClr val="tx1"/>
                        </a:solidFill>
                        <a:effectLst/>
                        <a:latin typeface="Arial" charset="0"/>
                        <a:ea typeface="ＭＳ Ｐゴシック" charset="-128"/>
                      </a:endParaRPr>
                    </a:p>
                  </a:txBody>
                  <a:tcPr/>
                </a:tc>
                <a:extLst>
                  <a:ext uri="{0D108BD9-81ED-4DB2-BD59-A6C34878D82A}">
                    <a16:rowId xmlns:a16="http://schemas.microsoft.com/office/drawing/2014/main" val="10002"/>
                  </a:ext>
                </a:extLst>
              </a:tr>
              <a:tr h="914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1" u="none" strike="noStrike" cap="none" normalizeH="0" baseline="0" dirty="0">
                          <a:ln>
                            <a:noFill/>
                          </a:ln>
                          <a:solidFill>
                            <a:schemeClr val="tx1"/>
                          </a:solidFill>
                          <a:effectLst/>
                          <a:latin typeface="Arial" charset="0"/>
                          <a:ea typeface="ＭＳ Ｐゴシック" charset="-128"/>
                        </a:rPr>
                        <a:t>Where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cap="none" normalizeH="0" baseline="0" dirty="0">
                          <a:ln>
                            <a:noFill/>
                          </a:ln>
                          <a:solidFill>
                            <a:schemeClr val="tx1"/>
                          </a:solidFill>
                          <a:effectLst/>
                          <a:latin typeface="Arial" charset="0"/>
                          <a:ea typeface="ＭＳ Ｐゴシック" charset="-128"/>
                        </a:rPr>
                        <a:t>Classroom Wall at eye level</a:t>
                      </a:r>
                      <a:endParaRPr kumimoji="0" lang="en-US" altLang="en-US" sz="1800" b="0" i="1" u="none" strike="noStrike" cap="none" normalizeH="0" baseline="0" dirty="0">
                        <a:ln>
                          <a:noFill/>
                        </a:ln>
                        <a:solidFill>
                          <a:schemeClr val="tx1"/>
                        </a:solidFill>
                        <a:effectLst/>
                        <a:latin typeface="Arial" charset="0"/>
                        <a:ea typeface="ＭＳ Ｐゴシック" charset="-128"/>
                      </a:endParaRPr>
                    </a:p>
                    <a:p>
                      <a:endParaRPr lang="en-US" dirty="0"/>
                    </a:p>
                  </a:txBody>
                  <a:tcPr/>
                </a:tc>
                <a:extLst>
                  <a:ext uri="{0D108BD9-81ED-4DB2-BD59-A6C34878D82A}">
                    <a16:rowId xmlns:a16="http://schemas.microsoft.com/office/drawing/2014/main" val="10003"/>
                  </a:ext>
                </a:extLst>
              </a:tr>
              <a:tr h="14630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1" u="none" strike="noStrike" cap="none" normalizeH="0" baseline="0" dirty="0">
                          <a:ln>
                            <a:noFill/>
                          </a:ln>
                          <a:solidFill>
                            <a:schemeClr val="tx1"/>
                          </a:solidFill>
                          <a:effectLst/>
                          <a:latin typeface="Arial" charset="0"/>
                          <a:ea typeface="Arial" charset="0"/>
                          <a:cs typeface="Arial" charset="0"/>
                        </a:rPr>
                        <a:t>Other</a:t>
                      </a:r>
                    </a:p>
                    <a:p>
                      <a:endParaRPr lang="en-US" dirty="0"/>
                    </a:p>
                  </a:txBody>
                  <a:tcPr/>
                </a:tc>
                <a:tc>
                  <a:txBody>
                    <a:bodyPr/>
                    <a:lstStyle/>
                    <a:p>
                      <a:r>
                        <a:rPr lang="en-US" sz="1800" i="0" dirty="0">
                          <a:latin typeface="Arial" charset="0"/>
                          <a:ea typeface="Arial" charset="0"/>
                          <a:cs typeface="Arial" charset="0"/>
                        </a:rPr>
                        <a:t>Log book for data collection; Computer with internet connection to enter</a:t>
                      </a:r>
                      <a:r>
                        <a:rPr lang="en-US" sz="1800" i="0" baseline="0" dirty="0">
                          <a:latin typeface="Arial" charset="0"/>
                          <a:ea typeface="Arial" charset="0"/>
                          <a:cs typeface="Arial" charset="0"/>
                        </a:rPr>
                        <a:t> data</a:t>
                      </a:r>
                      <a:endParaRPr lang="en-US" sz="1800" i="0" dirty="0">
                        <a:latin typeface="Arial" charset="0"/>
                        <a:ea typeface="Arial" charset="0"/>
                        <a:cs typeface="Arial" charset="0"/>
                      </a:endParaRPr>
                    </a:p>
                  </a:txBody>
                  <a:tcPr/>
                </a:tc>
                <a:extLst>
                  <a:ext uri="{0D108BD9-81ED-4DB2-BD59-A6C34878D82A}">
                    <a16:rowId xmlns:a16="http://schemas.microsoft.com/office/drawing/2014/main" val="10004"/>
                  </a:ext>
                </a:extLst>
              </a:tr>
            </a:tbl>
          </a:graphicData>
        </a:graphic>
      </p:graphicFrame>
      <p:pic>
        <p:nvPicPr>
          <p:cNvPr id="9" name="Content Placeholder 8" descr="Photograph of an aneroid barometer and an altimeter. Use an altimeter when in elevations greater than 500 m. "/>
          <p:cNvPicPr>
            <a:picLocks noGrp="1" noChangeAspect="1"/>
          </p:cNvPicPr>
          <p:nvPr>
            <p:ph sz="half" idx="4294967295"/>
          </p:nvPr>
        </p:nvPicPr>
        <p:blipFill>
          <a:blip r:embed="rId7">
            <a:extLst>
              <a:ext uri="{28A0092B-C50C-407E-A947-70E740481C1C}">
                <a14:useLocalDpi xmlns:a14="http://schemas.microsoft.com/office/drawing/2010/main" val="0"/>
              </a:ext>
            </a:extLst>
          </a:blip>
          <a:stretch>
            <a:fillRect/>
          </a:stretch>
        </p:blipFill>
        <p:spPr>
          <a:xfrm>
            <a:off x="7084696" y="1974733"/>
            <a:ext cx="1449490" cy="4149909"/>
          </a:xfrm>
        </p:spPr>
      </p:pic>
    </p:spTree>
    <p:extLst>
      <p:ext uri="{BB962C8B-B14F-4D97-AF65-F5344CB8AC3E}">
        <p14:creationId xmlns:p14="http://schemas.microsoft.com/office/powerpoint/2010/main" val="1112156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2D12465-6222-6444-8C14-D6027AED67E1}" type="slidenum">
              <a:rPr lang="en-US" smtClean="0"/>
              <a:t>8</a:t>
            </a:fld>
            <a:endParaRPr lang="en-US" dirty="0"/>
          </a:p>
        </p:txBody>
      </p:sp>
      <p:pic>
        <p:nvPicPr>
          <p:cNvPr id="6" name="Picture 5" descr="Banner: The GLOBE Program: A worldwide science and education program. Atmosphere: Barometric Pressur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931" y="-14990"/>
            <a:ext cx="9248931" cy="813268"/>
          </a:xfrm>
          <a:prstGeom prst="rect">
            <a:avLst/>
          </a:prstGeom>
        </p:spPr>
      </p:pic>
      <p:pic>
        <p:nvPicPr>
          <p:cNvPr id="7" name="Picture 6" descr="Menu: How to collect your dat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36" y="798278"/>
            <a:ext cx="1256520" cy="6070460"/>
          </a:xfrm>
          <a:prstGeom prst="rect">
            <a:avLst/>
          </a:prstGeom>
        </p:spPr>
      </p:pic>
      <p:sp>
        <p:nvSpPr>
          <p:cNvPr id="2" name="Title 1"/>
          <p:cNvSpPr>
            <a:spLocks noGrp="1"/>
          </p:cNvSpPr>
          <p:nvPr>
            <p:ph type="title" idx="4294967295"/>
          </p:nvPr>
        </p:nvSpPr>
        <p:spPr>
          <a:xfrm>
            <a:off x="1336779" y="649170"/>
            <a:ext cx="7886700" cy="1325563"/>
          </a:xfrm>
        </p:spPr>
        <p:txBody>
          <a:bodyPr>
            <a:normAutofit/>
          </a:bodyPr>
          <a:lstStyle/>
          <a:p>
            <a:r>
              <a:rPr lang="en-US" sz="2800" b="1" dirty="0">
                <a:latin typeface="+mn-lt"/>
              </a:rPr>
              <a:t>Calibrating your Instrument: Aneroid Barometer</a:t>
            </a:r>
          </a:p>
        </p:txBody>
      </p:sp>
      <p:sp>
        <p:nvSpPr>
          <p:cNvPr id="3" name="Content Placeholder 2"/>
          <p:cNvSpPr>
            <a:spLocks noGrp="1"/>
          </p:cNvSpPr>
          <p:nvPr>
            <p:ph sz="half" idx="4294967295"/>
          </p:nvPr>
        </p:nvSpPr>
        <p:spPr>
          <a:xfrm>
            <a:off x="1494063" y="1657839"/>
            <a:ext cx="7209065" cy="4481704"/>
          </a:xfrm>
        </p:spPr>
        <p:txBody>
          <a:bodyPr>
            <a:normAutofit fontScale="62500" lnSpcReduction="20000"/>
          </a:bodyPr>
          <a:lstStyle/>
          <a:p>
            <a:pPr marL="0" indent="0">
              <a:lnSpc>
                <a:spcPct val="120000"/>
              </a:lnSpc>
              <a:spcBef>
                <a:spcPts val="0"/>
              </a:spcBef>
              <a:buNone/>
            </a:pPr>
            <a:r>
              <a:rPr lang="en-US" sz="2500" i="1" dirty="0">
                <a:latin typeface="Arial" charset="0"/>
                <a:ea typeface="Arial" charset="0"/>
                <a:cs typeface="Arial" charset="0"/>
                <a:hlinkClick r:id="rId4"/>
              </a:rPr>
              <a:t>Calibration of Aneroid Barometer</a:t>
            </a:r>
            <a:endParaRPr lang="en-US" sz="2500" i="1" dirty="0">
              <a:latin typeface="Arial" charset="0"/>
              <a:ea typeface="Arial" charset="0"/>
              <a:cs typeface="Arial" charset="0"/>
            </a:endParaRPr>
          </a:p>
          <a:p>
            <a:pPr marL="393700" indent="-393700">
              <a:lnSpc>
                <a:spcPct val="120000"/>
              </a:lnSpc>
              <a:spcBef>
                <a:spcPts val="0"/>
              </a:spcBef>
              <a:buFont typeface="+mj-lt"/>
              <a:buAutoNum type="arabicParenR"/>
            </a:pPr>
            <a:r>
              <a:rPr lang="en-US" sz="2500" dirty="0">
                <a:latin typeface="Arial" charset="0"/>
                <a:ea typeface="Arial" charset="0"/>
                <a:cs typeface="Arial" charset="0"/>
              </a:rPr>
              <a:t>Inspect your barometer; it will most likely have two different scales, one in millibars (or hectopascals) and one in millimeters (or centimeters) of mercury. All of your measurements for GLOBE should be taken in millibars or hectopascals (remember, these are equivalent). </a:t>
            </a:r>
          </a:p>
          <a:p>
            <a:pPr marL="393700" indent="-393700">
              <a:lnSpc>
                <a:spcPct val="120000"/>
              </a:lnSpc>
              <a:spcBef>
                <a:spcPts val="0"/>
              </a:spcBef>
              <a:buFont typeface="+mj-lt"/>
              <a:buAutoNum type="arabicParenR"/>
            </a:pPr>
            <a:r>
              <a:rPr lang="en-US" sz="2500" dirty="0">
                <a:latin typeface="Arial" charset="0"/>
                <a:ea typeface="Arial" charset="0"/>
                <a:cs typeface="Arial" charset="0"/>
              </a:rPr>
              <a:t>Find a local reliable weather information source, which provides measurements of pressure. Compare to see if the readings are the same. Once you have obtained an accurate sea level pressure reading in millibars or hectopascals, reset your barometer to this pressure reading using a small set screw on the back of the barometer (this should only be done by the teacher!). </a:t>
            </a:r>
          </a:p>
          <a:p>
            <a:pPr marL="393700" indent="-393700">
              <a:lnSpc>
                <a:spcPct val="120000"/>
              </a:lnSpc>
              <a:spcBef>
                <a:spcPts val="0"/>
              </a:spcBef>
              <a:buFont typeface="+mj-lt"/>
              <a:buAutoNum type="arabicParenR"/>
            </a:pPr>
            <a:r>
              <a:rPr lang="en-US" sz="2500" dirty="0">
                <a:latin typeface="Arial" charset="0"/>
                <a:ea typeface="Arial" charset="0"/>
                <a:cs typeface="Arial" charset="0"/>
              </a:rPr>
              <a:t>There is a needle that can be set to the current reading each day – you should do this each day after you take your pressure reading.</a:t>
            </a:r>
          </a:p>
          <a:p>
            <a:pPr marL="393700" indent="-393700">
              <a:lnSpc>
                <a:spcPct val="120000"/>
              </a:lnSpc>
              <a:spcBef>
                <a:spcPts val="0"/>
              </a:spcBef>
              <a:buFont typeface="+mj-lt"/>
              <a:buAutoNum type="arabicParenR"/>
            </a:pPr>
            <a:r>
              <a:rPr lang="en-US" sz="2500" dirty="0">
                <a:latin typeface="Arial" charset="0"/>
                <a:ea typeface="Arial" charset="0"/>
                <a:cs typeface="Arial" charset="0"/>
              </a:rPr>
              <a:t>When you take tomorrow’s reading, your barometer’s set needle will read yesterday’s value, and you can instantly compare to see whether pressure is higher or lower now than the day before! </a:t>
            </a:r>
          </a:p>
          <a:p>
            <a:pPr marL="393700" indent="-393700">
              <a:lnSpc>
                <a:spcPct val="120000"/>
              </a:lnSpc>
              <a:spcBef>
                <a:spcPts val="0"/>
              </a:spcBef>
              <a:buFont typeface="+mj-lt"/>
              <a:buAutoNum type="arabicParenR"/>
            </a:pPr>
            <a:r>
              <a:rPr lang="en-US" sz="2500" dirty="0">
                <a:latin typeface="Arial" charset="0"/>
                <a:ea typeface="Arial" charset="0"/>
                <a:cs typeface="Arial" charset="0"/>
              </a:rPr>
              <a:t>Calibrate every 6 months.</a:t>
            </a:r>
          </a:p>
          <a:p>
            <a:endParaRPr lang="en-US" dirty="0"/>
          </a:p>
        </p:txBody>
      </p:sp>
    </p:spTree>
    <p:extLst>
      <p:ext uri="{BB962C8B-B14F-4D97-AF65-F5344CB8AC3E}">
        <p14:creationId xmlns:p14="http://schemas.microsoft.com/office/powerpoint/2010/main" val="206443496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253</TotalTime>
  <Words>1765</Words>
  <Application>Microsoft Macintosh PowerPoint</Application>
  <PresentationFormat>On-screen Show (4:3)</PresentationFormat>
  <Paragraphs>182</Paragraphs>
  <Slides>27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ＭＳ Ｐゴシック</vt:lpstr>
      <vt:lpstr>Arial</vt:lpstr>
      <vt:lpstr>Calibri</vt:lpstr>
      <vt:lpstr>Calibri Light</vt:lpstr>
      <vt:lpstr>Office Theme</vt:lpstr>
      <vt:lpstr>Protocol Training Slides for:  Barometric Pressure</vt:lpstr>
      <vt:lpstr>The Atmosphere</vt:lpstr>
      <vt:lpstr>This Module</vt:lpstr>
      <vt:lpstr>Barometric Pressure</vt:lpstr>
      <vt:lpstr>Recording barometric pressure is important for many reasons:</vt:lpstr>
      <vt:lpstr>YOUR measurements can help NASA scientists to</vt:lpstr>
      <vt:lpstr>Example: NASA’s Aquarius Mission</vt:lpstr>
      <vt:lpstr>Protocol at a Glance</vt:lpstr>
      <vt:lpstr>Calibrating your Instrument: Aneroid Barometer</vt:lpstr>
      <vt:lpstr>Calibrating your Instrument: Altimeter</vt:lpstr>
      <vt:lpstr>Collecting Data-1</vt:lpstr>
      <vt:lpstr>Collecting Data-2</vt:lpstr>
      <vt:lpstr>Data Sheet</vt:lpstr>
      <vt:lpstr>Entering Barometric Pressure Data-1</vt:lpstr>
      <vt:lpstr>Entering Barometric Pressure Data-2</vt:lpstr>
      <vt:lpstr>Entering Barometric Pressure Data-3</vt:lpstr>
      <vt:lpstr>Entering Barometric Pressure Data- 4 and 5</vt:lpstr>
      <vt:lpstr>Entering Barometric Pressure Data- 6 and 7</vt:lpstr>
      <vt:lpstr>Entering Barometric Pressure Data- 8 and 9</vt:lpstr>
      <vt:lpstr>Retrieving Data from the  GLOBE Visualization System</vt:lpstr>
      <vt:lpstr>Viewing data on the map on the  GLOBE Visualization System</vt:lpstr>
      <vt:lpstr>Questions for YOU to Investigate </vt:lpstr>
      <vt:lpstr>What have YOU learned?</vt:lpstr>
      <vt:lpstr>FAQs 1</vt:lpstr>
      <vt:lpstr>FAQs 2</vt:lpstr>
      <vt:lpstr>Further Resources</vt:lpstr>
      <vt:lpstr>We want your feedback!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rusty low</dc:creator>
  <cp:lastModifiedBy>Microsoft Office User</cp:lastModifiedBy>
  <cp:revision>42</cp:revision>
  <dcterms:created xsi:type="dcterms:W3CDTF">2016-06-03T03:14:57Z</dcterms:created>
  <dcterms:modified xsi:type="dcterms:W3CDTF">2020-05-13T22:36:24Z</dcterms:modified>
</cp:coreProperties>
</file>