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comments/comment5.xml" ContentType="application/vnd.openxmlformats-officedocument.presentationml.comments+xml"/>
  <Override PartName="/ppt/notesSlides/notesSlide16.xml" ContentType="application/vnd.openxmlformats-officedocument.presentationml.notesSlide+xml"/>
  <Override PartName="/ppt/comments/comment6.xml" ContentType="application/vnd.openxmlformats-officedocument.presentationml.comments+xml"/>
  <Override PartName="/ppt/notesSlides/notesSlide17.xml" ContentType="application/vnd.openxmlformats-officedocument.presentationml.notesSlide+xml"/>
  <Override PartName="/ppt/comments/comment7.xml" ContentType="application/vnd.openxmlformats-officedocument.presentationml.comments+xml"/>
  <Override PartName="/ppt/notesSlides/notesSlide18.xml" ContentType="application/vnd.openxmlformats-officedocument.presentationml.notesSlide+xml"/>
  <Override PartName="/ppt/comments/comment8.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9.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0.xml" ContentType="application/vnd.openxmlformats-officedocument.presentationml.comments+xml"/>
  <Override PartName="/ppt/notesSlides/notesSlide26.xml" ContentType="application/vnd.openxmlformats-officedocument.presentationml.notesSlide+xml"/>
  <Override PartName="/ppt/comments/comment1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2.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3.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4.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15.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16.xml" ContentType="application/vnd.openxmlformats-officedocument.presentationml.comments+xml"/>
  <Override PartName="/ppt/notesSlides/notesSlide41.xml" ContentType="application/vnd.openxmlformats-officedocument.presentationml.notesSlide+xml"/>
  <Override PartName="/ppt/comments/comment17.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18.xml" ContentType="application/vnd.openxmlformats-officedocument.presentationml.comments+xml"/>
  <Override PartName="/ppt/notesSlides/notesSlide55.xml" ContentType="application/vnd.openxmlformats-officedocument.presentationml.notesSlide+xml"/>
  <Override PartName="/ppt/comments/comment19.xml" ContentType="application/vnd.openxmlformats-officedocument.presentationml.comments+xml"/>
  <Override PartName="/ppt/notesSlides/notesSlide56.xml" ContentType="application/vnd.openxmlformats-officedocument.presentationml.notesSlide+xml"/>
  <Override PartName="/ppt/comments/comment20.xml" ContentType="application/vnd.openxmlformats-officedocument.presentationml.comments+xml"/>
  <Override PartName="/ppt/notesSlides/notesSlide57.xml" ContentType="application/vnd.openxmlformats-officedocument.presentationml.notesSlide+xml"/>
  <Override PartName="/ppt/comments/comment21.xml" ContentType="application/vnd.openxmlformats-officedocument.presentationml.comments+xml"/>
  <Override PartName="/ppt/notesSlides/notesSlide58.xml" ContentType="application/vnd.openxmlformats-officedocument.presentationml.notesSlide+xml"/>
  <Override PartName="/ppt/comments/comment22.xml" ContentType="application/vnd.openxmlformats-officedocument.presentationml.comments+xml"/>
  <Override PartName="/ppt/notesSlides/notesSlide59.xml" ContentType="application/vnd.openxmlformats-officedocument.presentationml.notesSlide+xml"/>
  <Override PartName="/ppt/comments/comment23.xml" ContentType="application/vnd.openxmlformats-officedocument.presentationml.comment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omments/comment24.xml" ContentType="application/vnd.openxmlformats-officedocument.presentationml.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omments/comment25.xml" ContentType="application/vnd.openxmlformats-officedocument.presentationml.comments+xml"/>
  <Override PartName="/ppt/notesSlides/notesSlide65.xml" ContentType="application/vnd.openxmlformats-officedocument.presentationml.notesSlide+xml"/>
  <Override PartName="/ppt/comments/comment26.xml" ContentType="application/vnd.openxmlformats-officedocument.presentationml.comment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comment27.xml" ContentType="application/vnd.openxmlformats-officedocument.presentationml.comment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h7KpGWrpQZrmlmuUSbtwELBowNo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le Colon Robles" initials="" lastIdx="3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B78E34-DB48-4F25-9A78-1DDE9CFB8E89}">
  <a:tblStyle styleId="{BBB78E34-DB48-4F25-9A78-1DDE9CFB8E8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9-23T15:17:31.103" idx="1">
    <p:pos x="837" y="1520"/>
    <p:text>changed color of text for word invisible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NCrEY"/>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0" dt="2024-09-26T14:53:26.293" idx="16">
    <p:pos x="4316" y="572"/>
    <p:text>image replaced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Uz24HU"/>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0" dt="2024-09-26T14:53:33.086" idx="17">
    <p:pos x="4256" y="628"/>
    <p:text>image replaced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Uz24HY"/>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0" dt="2024-09-23T20:26:57.398" idx="18">
    <p:pos x="3997" y="2663"/>
    <p:text>changed to 6000m</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JgsfLE"/>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0" dt="2024-09-23T15:46:50.487" idx="19">
    <p:pos x="4940" y="612"/>
    <p:text>No ALT TEXT and overlapping only in google.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NCrE8"/>
      </p:ext>
    </p:extLst>
  </p:cm>
  <p:cm authorId="0" dt="2024-09-23T15:51:05.240" idx="20">
    <p:pos x="875" y="1795"/>
    <p:text>Changed wording of first sentence to be:
High Clouds are those whose base are at 6,000m or above.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NCrFA"/>
      </p:ext>
    </p:extLst>
  </p:cm>
  <p:cm authorId="0" dt="2024-09-23T15:52:35.590" idx="21">
    <p:pos x="875" y="1895"/>
    <p:text>Changes wording of last sentence to be:
Contrails (airplane trails of moisture) are high clouds as well.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NCrFE"/>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0" dt="2024-09-23T15:53:26.596" idx="22">
    <p:pos x="991" y="3188"/>
    <p:text>Changed to 6,000m</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NCrFI"/>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0" dt="2024-09-24T14:34:57.347" idx="23">
    <p:pos x="4121" y="3158"/>
    <p:text>Added text to answer question 8</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TiOKME"/>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0" dt="2024-09-23T15:55:56.195" idx="24">
    <p:pos x="875" y="1642"/>
    <p:text>changed link to interactive:
https://assets.globe.gov/Cloud_Type/about.html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lj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0" dt="2024-09-26T14:54:22.331" idx="26">
    <p:pos x="875" y="1511"/>
    <p:text>Deleted all information about optional atmospheric measurements.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lj88"/>
      </p:ext>
    </p:extLst>
  </p:cm>
  <p:cm authorId="0" dt="2024-09-26T14:59:03.648" idx="25">
    <p:pos x="4436" y="48"/>
    <p:text>Replaced image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Uz24Hc"/>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0" dt="2024-09-23T17:21:48.855" idx="27">
    <p:pos x="853" y="1387"/>
    <p:text>added sentence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k8"/>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0" dt="2024-09-23T17:22:08.894" idx="28">
    <p:pos x="853" y="1387"/>
    <p:text>For further support visit the GLOBE Clouds Student Project Support webpage.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lA"/>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4-09-23T20:19:28.874" idx="3">
    <p:pos x="910" y="1220"/>
    <p:text>This text needs to be added in order to answer question #1. 
Answer copied from GLOBE Observer site - "How do clouds form?"
https://observer.globe.gov/do-globe-observer/clouds/science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JgsLjc"/>
      </p:ext>
    </p:extLst>
  </p:cm>
  <p:cm authorId="0" dt="2024-09-23T20:20:39.659" idx="2">
    <p:pos x="6000" y="0"/>
    <p:text>Added slide in order for people to be able to answer question #1 in the quiz. No other place has the information stated in order to answer the question.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JgsLjo"/>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0" dt="2024-09-23T17:22:33.981" idx="29">
    <p:pos x="853" y="1387"/>
    <p:text>New slide to add bottom sentence.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lE"/>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0" dt="2024-09-23T17:23:13.785" idx="30">
    <p:pos x="853" y="1387"/>
    <p:text>last sentence added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lI"/>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0" dt="2024-09-23T16:01:40.334" idx="33">
    <p:pos x="788" y="529"/>
    <p:text>Changed word to Satellite Comparison Table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lj9A"/>
      </p:ext>
    </p:extLst>
  </p:cm>
  <p:cm authorId="0" dt="2024-09-23T16:18:30.829" idx="31">
    <p:pos x="853" y="3674"/>
    <p:text>took last sentence out. Added new sentence on steps to read satellite comparison table.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kg"/>
      </p:ext>
    </p:extLst>
  </p:cm>
  <p:cm authorId="0" dt="2024-09-23T16:19:19.273" idx="32">
    <p:pos x="1822" y="1068"/>
    <p:text>New table added as well as ATL TEXT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k4"/>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0" dt="2024-09-23T16:03:30.424" idx="35">
    <p:pos x="756" y="459"/>
    <p:text>changed to:
Understand Data: How to Use Your Satellite Comparison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kk"/>
      </p:ext>
    </p:extLst>
  </p:cm>
  <p:cm authorId="0" dt="2024-09-23T16:07:27.792" idx="34">
    <p:pos x="6000" y="0"/>
    <p:text>several changes to text in the slide to talk about comparisons instead of match</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ko"/>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0" dt="2024-09-23T16:09:57.150" idx="36">
    <p:pos x="6000" y="0"/>
    <p:text>We reviewed this slide for content and find it to be okay, but at your discretion if it needs to be deleted.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ks"/>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0" dt="2024-09-23T16:13:17.608" idx="37">
    <p:pos x="832" y="1322"/>
    <p:text>link replaced
https://assets.globe.gov/Cloud_Cover/select.html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kw"/>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0" dt="2024-09-23T17:23:43.267" idx="38">
    <p:pos x="3171" y="1358"/>
    <p:text>links need blue color</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lM"/>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0" dt="2024-09-23T20:04:09.886" idx="39">
    <p:pos x="832" y="1442"/>
    <p:text>Needs to change but not sure what is the preference
training@nasaglobe.org
help@nasaglobe.org.</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QnCk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4-09-24T14:31:09.184" idx="4">
    <p:pos x="6000" y="0"/>
    <p:text>NEW SLIDE. NEEDS REVIEW</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TiOKL8"/>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4-09-24T14:30:07.172" idx="7">
    <p:pos x="883" y="1091"/>
    <p:text>Text taken by CERES brochure.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TiOKL4"/>
      </p:ext>
    </p:extLst>
  </p:cm>
  <p:cm authorId="0" dt="2024-09-24T14:31:22.437" idx="6">
    <p:pos x="6000" y="0"/>
    <p:text>NEW SLIDE. NEEDS REVIEW</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TiOKMA"/>
      </p:ext>
    </p:extLst>
  </p:cm>
  <p:cm authorId="0" dt="2024-09-24T14:39:14.238" idx="5">
    <p:pos x="3048" y="3341"/>
    <p:text>Text needed to answer question 6</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TiOKMM"/>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4-09-23T20:23:15.066" idx="9">
    <p:pos x="3437" y="1457"/>
    <p:text>suggested change in order for people to answer question 3.</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JgsLjs"/>
      </p:ext>
    </p:extLst>
  </p:cm>
  <p:cm authorId="0" dt="2024-09-23T20:23:33.732" idx="8">
    <p:pos x="3437" y="1357"/>
    <p:text>suggest bolding</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JgsfLA"/>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4-09-23T15:35:21.323" idx="11">
    <p:pos x="1124" y="2794"/>
    <p:text>ALT TEXT: Astronaut uses GLOBE Cloud window to help identify the clouds in the sky.</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NCrEs"/>
      </p:ext>
    </p:extLst>
  </p:cm>
  <p:cm authorId="0" dt="2024-09-23T15:36:57.463" idx="10">
    <p:pos x="2917" y="2794"/>
    <p:text>ALT TEXT: Three people looking at the sky with different types of clouds. The sky has contrails, cirrus, and cirrocumulus clouds. Two people use their phones to capture images of the sky.</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NCrEw"/>
      </p:ext>
    </p:extLst>
  </p:cm>
  <p:cm authorId="0" dt="2024-09-23T15:37:07.211" idx="12">
    <p:pos x="6000" y="0"/>
    <p:text>Remove slides 15 and 16 "Your Measurements Can Help Scientists" - and made new with new wording from Amy</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NCrEg"/>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24-09-23T15:32:28.411" idx="13">
    <p:pos x="6000" y="0"/>
    <p:text>REMOVE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NCrEk"/>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24-09-23T15:32:33.656" idx="14">
    <p:pos x="6000" y="0"/>
    <p:text>REMOVE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SNCrE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24-09-24T14:37:00.890" idx="15">
    <p:pos x="3375" y="2958"/>
    <p:text>sentence added to reinforce question 10</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TiOKM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f870958373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2f870958373_0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f870958373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f870958373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f87095837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f87095837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f87095837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f870958373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g2f870958373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870958373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f870958373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66"/>
          <p:cNvSpPr txBox="1">
            <a:spLocks noGrp="1"/>
          </p:cNvSpPr>
          <p:nvPr>
            <p:ph type="title"/>
          </p:nvPr>
        </p:nvSpPr>
        <p:spPr>
          <a:xfrm>
            <a:off x="628650" y="98345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75"/>
          <p:cNvSpPr txBox="1">
            <a:spLocks noGrp="1"/>
          </p:cNvSpPr>
          <p:nvPr>
            <p:ph type="title"/>
          </p:nvPr>
        </p:nvSpPr>
        <p:spPr>
          <a:xfrm>
            <a:off x="628650" y="98345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7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7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7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67"/>
          <p:cNvSpPr txBox="1">
            <a:spLocks noGrp="1"/>
          </p:cNvSpPr>
          <p:nvPr>
            <p:ph type="title"/>
          </p:nvPr>
        </p:nvSpPr>
        <p:spPr>
          <a:xfrm>
            <a:off x="628650" y="98345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3600"/>
              <a:buFont typeface="Calibri"/>
              <a:buNone/>
              <a:defRPr sz="3600" b="1">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68"/>
          <p:cNvSpPr txBox="1">
            <a:spLocks noGrp="1"/>
          </p:cNvSpPr>
          <p:nvPr>
            <p:ph type="title"/>
          </p:nvPr>
        </p:nvSpPr>
        <p:spPr>
          <a:xfrm>
            <a:off x="628650" y="98345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6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69" descr="Atmosphere Protocols: Clouds"/>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7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7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7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7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7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74"/>
          <p:cNvSpPr>
            <a:spLocks noGrp="1"/>
          </p:cNvSpPr>
          <p:nvPr>
            <p:ph type="pic" idx="2"/>
          </p:nvPr>
        </p:nvSpPr>
        <p:spPr>
          <a:xfrm>
            <a:off x="3887391" y="987426"/>
            <a:ext cx="4629150" cy="4873625"/>
          </a:xfrm>
          <a:prstGeom prst="rect">
            <a:avLst/>
          </a:prstGeom>
          <a:noFill/>
          <a:ln>
            <a:noFill/>
          </a:ln>
        </p:spPr>
      </p:sp>
      <p:sp>
        <p:nvSpPr>
          <p:cNvPr id="69" name="Google Shape;69;p7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628650" y="98345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8.jpe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18.jpe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19.jpe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8.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8"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3" Type="http://schemas.openxmlformats.org/officeDocument/2006/relationships/image" Target="../media/image1.jpeg"/><Relationship Id="rId7" Type="http://schemas.openxmlformats.org/officeDocument/2006/relationships/hyperlink" Target="http://www.globe.gov/documents/10157/6d0e669e-07fc-488c-aa55-95b04732d5bf" TargetMode="External"/><Relationship Id="rId12"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globe.gov/documents/10157/f0ad6cb6-4e88-4cab-9eb5-f871974c09cf" TargetMode="External"/><Relationship Id="rId11" Type="http://schemas.openxmlformats.org/officeDocument/2006/relationships/image" Target="../media/image28.png"/><Relationship Id="rId5" Type="http://schemas.openxmlformats.org/officeDocument/2006/relationships/hyperlink" Target="http://www.globe.gov/documents/10157/2872378/GLOBE+Cloud+Chart" TargetMode="External"/><Relationship Id="rId10" Type="http://schemas.openxmlformats.org/officeDocument/2006/relationships/hyperlink" Target="http://www.globe.gov/documents/348614/b24c8410-2ed7-4fd2-9cf7-2e68168f40ff" TargetMode="External"/><Relationship Id="rId4" Type="http://schemas.openxmlformats.org/officeDocument/2006/relationships/image" Target="../media/image27.jpg"/><Relationship Id="rId9" Type="http://schemas.openxmlformats.org/officeDocument/2006/relationships/hyperlink" Target="https://scool.larc.nasa.gov/GLOBE/globe_overpass-e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loudappreciationsociety.org/manifesto/"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observer.globe.gov/about/get-the-app" TargetMode="External"/><Relationship Id="rId5" Type="http://schemas.openxmlformats.org/officeDocument/2006/relationships/hyperlink" Target="https://scool.larc.nasa.gov/GLOBE/globe_overpass-en.html" TargetMode="External"/><Relationship Id="rId4" Type="http://schemas.openxmlformats.org/officeDocument/2006/relationships/image" Target="../media/image27.jp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globe.gov/documents/348614/624fab53-4159-438e-b974-4a79c402c3cb" TargetMode="External"/><Relationship Id="rId5" Type="http://schemas.openxmlformats.org/officeDocument/2006/relationships/image" Target="../media/image36.pn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omments" Target="../comments/comment10.xml"/><Relationship Id="rId5" Type="http://schemas.openxmlformats.org/officeDocument/2006/relationships/image" Target="../media/image38.pn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comments" Target="../comments/comment11.xml"/><Relationship Id="rId5" Type="http://schemas.openxmlformats.org/officeDocument/2006/relationships/image" Target="../media/image39.pn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comments" Target="../comments/comment12.xml"/><Relationship Id="rId3" Type="http://schemas.openxmlformats.org/officeDocument/2006/relationships/image" Target="../media/image1.jpeg"/><Relationship Id="rId7"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jpeg"/><Relationship Id="rId7"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27.jpg"/><Relationship Id="rId9"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1.jpeg"/><Relationship Id="rId7"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comments" Target="../comments/comment13.xml"/><Relationship Id="rId5" Type="http://schemas.openxmlformats.org/officeDocument/2006/relationships/image" Target="../media/image54.jpeg"/><Relationship Id="rId10" Type="http://schemas.openxmlformats.org/officeDocument/2006/relationships/image" Target="../media/image58.jpeg"/><Relationship Id="rId4" Type="http://schemas.openxmlformats.org/officeDocument/2006/relationships/image" Target="../media/image27.jpg"/><Relationship Id="rId9" Type="http://schemas.openxmlformats.org/officeDocument/2006/relationships/image" Target="../media/image57.jpeg"/></Relationships>
</file>

<file path=ppt/slides/_rels/slide3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1.jpeg"/><Relationship Id="rId7" Type="http://schemas.openxmlformats.org/officeDocument/2006/relationships/image" Target="../media/image6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8" Type="http://schemas.openxmlformats.org/officeDocument/2006/relationships/comments" Target="../comments/comment14.xml"/><Relationship Id="rId3" Type="http://schemas.openxmlformats.org/officeDocument/2006/relationships/image" Target="../media/image1.jpeg"/><Relationship Id="rId7"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1.jpeg"/><Relationship Id="rId7" Type="http://schemas.openxmlformats.org/officeDocument/2006/relationships/image" Target="../media/image68.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1.jpeg"/><Relationship Id="rId7"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15.xml"/><Relationship Id="rId3" Type="http://schemas.openxmlformats.org/officeDocument/2006/relationships/image" Target="../media/image1.jpeg"/><Relationship Id="rId7"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jpeg"/><Relationship Id="rId7" Type="http://schemas.openxmlformats.org/officeDocument/2006/relationships/image" Target="../media/image79.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1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hyperlink" Target="https://assets.globe.gov/Cloud_Type/about.html" TargetMode="External"/><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comments" Target="../comments/comment17.xml"/><Relationship Id="rId5" Type="http://schemas.openxmlformats.org/officeDocument/2006/relationships/image" Target="../media/image81.png"/><Relationship Id="rId4" Type="http://schemas.openxmlformats.org/officeDocument/2006/relationships/image" Target="../media/image27.jpg"/></Relationships>
</file>

<file path=ppt/slides/_rels/slide42.xml.rels><?xml version="1.0" encoding="UTF-8" standalone="yes"?>
<Relationships xmlns="http://schemas.openxmlformats.org/package/2006/relationships"><Relationship Id="rId8" Type="http://schemas.openxmlformats.org/officeDocument/2006/relationships/hyperlink" Target="https://observer.globe.gov/about/get-the-app" TargetMode="External"/><Relationship Id="rId3" Type="http://schemas.openxmlformats.org/officeDocument/2006/relationships/image" Target="../media/image1.jpeg"/><Relationship Id="rId7" Type="http://schemas.openxmlformats.org/officeDocument/2006/relationships/hyperlink" Target="https://www.globe.gov/globe-data/data-entry/data-entry-app" TargetMode="External"/><Relationship Id="rId12"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globe.gov/globe-data/data-entry/email-data-entry" TargetMode="External"/><Relationship Id="rId11" Type="http://schemas.openxmlformats.org/officeDocument/2006/relationships/image" Target="../media/image85.png"/><Relationship Id="rId5" Type="http://schemas.openxmlformats.org/officeDocument/2006/relationships/hyperlink" Target="https://data.globe.gov/" TargetMode="External"/><Relationship Id="rId10" Type="http://schemas.openxmlformats.org/officeDocument/2006/relationships/image" Target="../media/image84.jpeg"/><Relationship Id="rId4" Type="http://schemas.openxmlformats.org/officeDocument/2006/relationships/image" Target="../media/image82.jpg"/><Relationship Id="rId9" Type="http://schemas.openxmlformats.org/officeDocument/2006/relationships/image" Target="../media/image83.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2.jp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2.jp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2.jp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82.jp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hyperlink" Target="http://www.globe.gov/globe-data/data-entry/data-entry-app" TargetMode="External"/><Relationship Id="rId4" Type="http://schemas.openxmlformats.org/officeDocument/2006/relationships/image" Target="../media/image82.jp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82.jp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82.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82.jp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82.jp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vis.globe.gov/GLOB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globe.gov/get-trained/using-the-globe-website/retrieve-and-visualize-your-data" TargetMode="External"/><Relationship Id="rId5" Type="http://schemas.openxmlformats.org/officeDocument/2006/relationships/image" Target="../media/image101.png"/><Relationship Id="rId4" Type="http://schemas.openxmlformats.org/officeDocument/2006/relationships/image" Target="../media/image100.jp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0.jp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comments" Target="../comments/comment18.xml"/><Relationship Id="rId5" Type="http://schemas.openxmlformats.org/officeDocument/2006/relationships/hyperlink" Target="https://www.globe.gov/web/s-cool/home/student-project-support" TargetMode="External"/><Relationship Id="rId4" Type="http://schemas.openxmlformats.org/officeDocument/2006/relationships/image" Target="../media/image100.jp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comments" Target="../comments/comment19.xml"/><Relationship Id="rId5" Type="http://schemas.openxmlformats.org/officeDocument/2006/relationships/hyperlink" Target="https://www.globe.gov/web/s-cool/home/student-project-support" TargetMode="External"/><Relationship Id="rId4" Type="http://schemas.openxmlformats.org/officeDocument/2006/relationships/image" Target="../media/image100.jp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comments" Target="../comments/comment20.xml"/><Relationship Id="rId5" Type="http://schemas.openxmlformats.org/officeDocument/2006/relationships/hyperlink" Target="https://www.globe.gov/web/s-cool/home/student-project-support" TargetMode="External"/><Relationship Id="rId4" Type="http://schemas.openxmlformats.org/officeDocument/2006/relationships/image" Target="../media/image100.jp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comments" Target="../comments/comment21.xml"/><Relationship Id="rId5" Type="http://schemas.openxmlformats.org/officeDocument/2006/relationships/hyperlink" Target="https://www.globe.gov/web/s-cool/home/student-project-support" TargetMode="External"/><Relationship Id="rId4" Type="http://schemas.openxmlformats.org/officeDocument/2006/relationships/image" Target="../media/image100.jp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2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hyperlink" Target="https://www.globe.gov/web/s-cool/home/satellite-comparison/how-to-read-a-satellite-match" TargetMode="External"/><Relationship Id="rId4" Type="http://schemas.openxmlformats.org/officeDocument/2006/relationships/image" Target="../media/image100.jp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23.xm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hyperlink" Target="http://vis.globe.gov/GLOBE/" TargetMode="External"/><Relationship Id="rId4" Type="http://schemas.openxmlformats.org/officeDocument/2006/relationships/image" Target="../media/image100.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7.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hyperlink" Target="https://worldview.earthdata.nasa.gov/?p=geographic&amp;l=MODIS_Terra_CorrectedReflectance_TrueColor,MODIS_Aqua_CorrectedReflectance_TrueColor,Reference_Labels(hidden),Reference_Features(hidden),Coastlines&amp;t=2015-03-06&amp;v=-200.8125,-152.296875,87.46875,158.765625" TargetMode="External"/><Relationship Id="rId4" Type="http://schemas.openxmlformats.org/officeDocument/2006/relationships/image" Target="../media/image100.jpg"/></Relationships>
</file>

<file path=ppt/slides/_rels/slide6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jpeg"/><Relationship Id="rId7" Type="http://schemas.openxmlformats.org/officeDocument/2006/relationships/image" Target="../media/image108.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0.jpg"/><Relationship Id="rId9" Type="http://schemas.openxmlformats.org/officeDocument/2006/relationships/hyperlink" Target="https://worldview.earthdata.nasa.gov/?p=geographic&amp;l=MODIS_Terra_CorrectedReflectance_TrueColor,MODIS_Aqua_CorrectedReflectance_TrueColor,Reference_Labels(hidden),Reference_Features(hidden),Coastlines&amp;t=2015-03-06&amp;v=-200.8125,-152.296875,87.46875,158.765625"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omments" Target="../comments/comment24.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0.jp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12.jpg"/></Relationships>
</file>

<file path=ppt/slides/_rels/slide64.xml.rels><?xml version="1.0" encoding="UTF-8" standalone="yes"?>
<Relationships xmlns="http://schemas.openxmlformats.org/package/2006/relationships"><Relationship Id="rId8" Type="http://schemas.openxmlformats.org/officeDocument/2006/relationships/hyperlink" Target="http://www.globe.gov/documents/348614/bcee1e0a-57e4-43ae-b390-b3d3d2995ff0" TargetMode="External"/><Relationship Id="rId3" Type="http://schemas.openxmlformats.org/officeDocument/2006/relationships/image" Target="../media/image1.jpeg"/><Relationship Id="rId7" Type="http://schemas.openxmlformats.org/officeDocument/2006/relationships/hyperlink" Target="https://zebrazapps.com/embed/#/ff5f29880f0042c5b884e3fc67ea97f0"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www.globe.gov/documents/348614/d58984c8-381c-4783-ad30-221fc381d619" TargetMode="External"/><Relationship Id="rId11" Type="http://schemas.openxmlformats.org/officeDocument/2006/relationships/comments" Target="../comments/comment25.xml"/><Relationship Id="rId5" Type="http://schemas.openxmlformats.org/officeDocument/2006/relationships/hyperlink" Target="http://www.globe.gov/documents/348614/381dac63-2770-4517-95ab-275a2effcf9f" TargetMode="External"/><Relationship Id="rId10" Type="http://schemas.openxmlformats.org/officeDocument/2006/relationships/image" Target="../media/image114.png"/><Relationship Id="rId4" Type="http://schemas.openxmlformats.org/officeDocument/2006/relationships/image" Target="../media/image113.jpg"/><Relationship Id="rId9" Type="http://schemas.openxmlformats.org/officeDocument/2006/relationships/hyperlink" Target="https://assets.globe.gov/Cloud_Cover/select.html"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jpeg"/><Relationship Id="rId7" Type="http://schemas.openxmlformats.org/officeDocument/2006/relationships/image" Target="../media/image115.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globe.gov/web/elementary-globe/overview/air-quality" TargetMode="External"/><Relationship Id="rId5" Type="http://schemas.openxmlformats.org/officeDocument/2006/relationships/hyperlink" Target="https://www.globe.gov/web/elementary-globe/overview/clouds" TargetMode="External"/><Relationship Id="rId4" Type="http://schemas.openxmlformats.org/officeDocument/2006/relationships/image" Target="../media/image113.jpg"/><Relationship Id="rId9" Type="http://schemas.openxmlformats.org/officeDocument/2006/relationships/comments" Target="../comments/comment26.xml"/></Relationships>
</file>

<file path=ppt/slides/_rels/slide66.xml.rels><?xml version="1.0" encoding="UTF-8" standalone="yes"?>
<Relationships xmlns="http://schemas.openxmlformats.org/package/2006/relationships"><Relationship Id="rId8" Type="http://schemas.openxmlformats.org/officeDocument/2006/relationships/hyperlink" Target="http://visibleearth.nasa.gov/view_cat.php?categoryID=371" TargetMode="External"/><Relationship Id="rId3" Type="http://schemas.openxmlformats.org/officeDocument/2006/relationships/image" Target="../media/image1.jpeg"/><Relationship Id="rId7" Type="http://schemas.openxmlformats.org/officeDocument/2006/relationships/hyperlink" Target="https://earthdata.nasa.gov/worldview"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nasa.gov/pdf/135641main_clouds_trifold21.pdf" TargetMode="External"/><Relationship Id="rId5" Type="http://schemas.openxmlformats.org/officeDocument/2006/relationships/hyperlink" Target="http://earthobservatory.nasa.gov/Features/Clouds/" TargetMode="External"/><Relationship Id="rId4" Type="http://schemas.openxmlformats.org/officeDocument/2006/relationships/image" Target="../media/image113.jpg"/></Relationships>
</file>

<file path=ppt/slides/_rels/slide67.xml.rels><?xml version="1.0" encoding="UTF-8" standalone="yes"?>
<Relationships xmlns="http://schemas.openxmlformats.org/package/2006/relationships"><Relationship Id="rId8" Type="http://schemas.openxmlformats.org/officeDocument/2006/relationships/comments" Target="../comments/comment27.xml"/><Relationship Id="rId3" Type="http://schemas.openxmlformats.org/officeDocument/2006/relationships/image" Target="../media/image1.jpeg"/><Relationship Id="rId7" Type="http://schemas.openxmlformats.org/officeDocument/2006/relationships/hyperlink" Target="mailto:help@globe.gov"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ocs.google.com/forms/d/1nF4DOebsUPFN2I3Sl73HZkrN_BzFnjAgCBdAQAt_E0I/viewform?c=0&amp;w=1" TargetMode="External"/><Relationship Id="rId5" Type="http://schemas.openxmlformats.org/officeDocument/2006/relationships/hyperlink" Target="https://www.globe.gov/eTraining_quizzes/66b3396e-5085-4f88-b39e-fd27da7fa1ca/?QUIZ_ID=16885590&amp;USER_ID=4047843&amp;t=1487736266774" TargetMode="External"/><Relationship Id="rId4" Type="http://schemas.openxmlformats.org/officeDocument/2006/relationships/image" Target="../media/image113.jpg"/></Relationships>
</file>

<file path=ppt/slides/_rels/slide68.xml.rels><?xml version="1.0" encoding="UTF-8" standalone="yes"?>
<Relationships xmlns="http://schemas.openxmlformats.org/package/2006/relationships"><Relationship Id="rId8" Type="http://schemas.openxmlformats.org/officeDocument/2006/relationships/hyperlink" Target="https://climate.nasa.gov/" TargetMode="External"/><Relationship Id="rId3" Type="http://schemas.openxmlformats.org/officeDocument/2006/relationships/image" Target="../media/image1.jpeg"/><Relationship Id="rId7" Type="http://schemas.openxmlformats.org/officeDocument/2006/relationships/hyperlink" Target="http://nasawavelength.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globe.gov/web/s-cool/home" TargetMode="External"/><Relationship Id="rId5" Type="http://schemas.openxmlformats.org/officeDocument/2006/relationships/hyperlink" Target="https://www.globe.gov/" TargetMode="External"/><Relationship Id="rId4" Type="http://schemas.openxmlformats.org/officeDocument/2006/relationships/image" Target="../media/image113.jpg"/><Relationship Id="rId9" Type="http://schemas.openxmlformats.org/officeDocument/2006/relationships/image" Target="../media/image11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9.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0</a:t>
            </a:fld>
            <a:endParaRPr/>
          </a:p>
        </p:txBody>
      </p:sp>
      <p:pic>
        <p:nvPicPr>
          <p:cNvPr id="91" name="Google Shape;91;p1" descr="Banner: The GLOBE Program, Atmosphere-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3813"/>
            <a:ext cx="9144000" cy="900113"/>
          </a:xfrm>
          <a:prstGeom prst="rect">
            <a:avLst/>
          </a:prstGeom>
          <a:noFill/>
          <a:ln>
            <a:noFill/>
          </a:ln>
        </p:spPr>
      </p:pic>
      <p:pic>
        <p:nvPicPr>
          <p:cNvPr id="92" name="Google Shape;92;p1" descr="Image of sun rays peeping from behind cloud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99428"/>
            <a:ext cx="9144000" cy="6199632"/>
          </a:xfrm>
          <a:prstGeom prst="rect">
            <a:avLst/>
          </a:prstGeom>
          <a:noFill/>
          <a:ln>
            <a:noFill/>
          </a:ln>
        </p:spPr>
      </p:pic>
      <p:sp>
        <p:nvSpPr>
          <p:cNvPr id="93" name="Google Shape;93;p1"/>
          <p:cNvSpPr txBox="1">
            <a:spLocks noGrp="1"/>
          </p:cNvSpPr>
          <p:nvPr>
            <p:ph type="title"/>
          </p:nvPr>
        </p:nvSpPr>
        <p:spPr>
          <a:xfrm>
            <a:off x="956310" y="1937995"/>
            <a:ext cx="755904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Clouds Protocol  </a:t>
            </a:r>
            <a:br>
              <a:rPr lang="en-US" b="1"/>
            </a:br>
            <a:r>
              <a:rPr lang="en-US" b="1"/>
              <a:t>Featuring Satellite Comparison</a:t>
            </a:r>
            <a:endParaRPr/>
          </a:p>
        </p:txBody>
      </p:sp>
      <p:sp>
        <p:nvSpPr>
          <p:cNvPr id="94" name="Google Shape;94;p1"/>
          <p:cNvSpPr txBox="1"/>
          <p:nvPr/>
        </p:nvSpPr>
        <p:spPr>
          <a:xfrm>
            <a:off x="3243072" y="4325254"/>
            <a:ext cx="53888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Read the module content and take the test that follows to earn the GLOBE Atmosphere: Clouds certificate.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9" name="Google Shape;179;p9"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180" name="Google Shape;180;p9" descr="Menu Bar: Why collect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25" y="822325"/>
            <a:ext cx="1165225" cy="6035675"/>
          </a:xfrm>
          <a:prstGeom prst="rect">
            <a:avLst/>
          </a:prstGeom>
          <a:noFill/>
          <a:ln>
            <a:noFill/>
          </a:ln>
        </p:spPr>
      </p:pic>
      <p:sp>
        <p:nvSpPr>
          <p:cNvPr id="181" name="Google Shape;181;p9"/>
          <p:cNvSpPr txBox="1">
            <a:spLocks noGrp="1"/>
          </p:cNvSpPr>
          <p:nvPr>
            <p:ph type="title"/>
          </p:nvPr>
        </p:nvSpPr>
        <p:spPr>
          <a:xfrm>
            <a:off x="1402080" y="683407"/>
            <a:ext cx="711327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Why Collect Cloud Data?</a:t>
            </a:r>
            <a:endParaRPr/>
          </a:p>
        </p:txBody>
      </p:sp>
      <p:sp>
        <p:nvSpPr>
          <p:cNvPr id="182" name="Google Shape;182;p9"/>
          <p:cNvSpPr txBox="1">
            <a:spLocks noGrp="1"/>
          </p:cNvSpPr>
          <p:nvPr>
            <p:ph type="body" idx="1"/>
          </p:nvPr>
        </p:nvSpPr>
        <p:spPr>
          <a:xfrm>
            <a:off x="1402080" y="3820629"/>
            <a:ext cx="7492538" cy="30373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sz="2200"/>
              <a:t>One of the most interesting features of Earth, as seen from space, is the ever-changing distribution of clouds. They are as natural as anything we encounter in our daily lives. As they float above us, we hardly give their presence a second thought. And yet, clouds have an enormous influence on Earth’s energy balance, climate, and weather.</a:t>
            </a:r>
            <a:endParaRPr/>
          </a:p>
          <a:p>
            <a:pPr marL="0" lvl="0" indent="0" algn="l" rtl="0">
              <a:lnSpc>
                <a:spcPct val="90000"/>
              </a:lnSpc>
              <a:spcBef>
                <a:spcPts val="1000"/>
              </a:spcBef>
              <a:spcAft>
                <a:spcPts val="0"/>
              </a:spcAft>
              <a:buClr>
                <a:schemeClr val="dk1"/>
              </a:buClr>
              <a:buSzPts val="2200"/>
              <a:buNone/>
            </a:pPr>
            <a:r>
              <a:rPr lang="en-US" sz="2200"/>
              <a:t>Even small changes in the abundance, location, or cloud type can impact Earth’s climate and weather. This is why collecting data on clouds is important. </a:t>
            </a:r>
            <a:endParaRPr/>
          </a:p>
        </p:txBody>
      </p:sp>
      <p:pic>
        <p:nvPicPr>
          <p:cNvPr id="183" name="Google Shape;183;p9" descr="image result for NASA cloud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62531" y="1706562"/>
            <a:ext cx="5992368" cy="213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0" name="Google Shape;190;p10"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191" name="Google Shape;191;p10" descr="Menu Bar: Why collect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25" y="822325"/>
            <a:ext cx="1165225" cy="6035675"/>
          </a:xfrm>
          <a:prstGeom prst="rect">
            <a:avLst/>
          </a:prstGeom>
          <a:noFill/>
          <a:ln>
            <a:noFill/>
          </a:ln>
        </p:spPr>
      </p:pic>
      <p:sp>
        <p:nvSpPr>
          <p:cNvPr id="192" name="Google Shape;192;p10"/>
          <p:cNvSpPr txBox="1">
            <a:spLocks noGrp="1"/>
          </p:cNvSpPr>
          <p:nvPr>
            <p:ph type="title"/>
          </p:nvPr>
        </p:nvSpPr>
        <p:spPr>
          <a:xfrm>
            <a:off x="1402080" y="938051"/>
            <a:ext cx="711327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Clouds and Weather</a:t>
            </a:r>
            <a:endParaRPr/>
          </a:p>
        </p:txBody>
      </p:sp>
      <p:sp>
        <p:nvSpPr>
          <p:cNvPr id="193" name="Google Shape;193;p10"/>
          <p:cNvSpPr txBox="1">
            <a:spLocks noGrp="1"/>
          </p:cNvSpPr>
          <p:nvPr>
            <p:ph type="body" idx="1"/>
          </p:nvPr>
        </p:nvSpPr>
        <p:spPr>
          <a:xfrm>
            <a:off x="5376161" y="2310436"/>
            <a:ext cx="3398269" cy="39824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sz="2200"/>
              <a:t>Clouds can help us predict weather. Clouds can also tell us something about air temperature, water, and wind up in the sky. During the day a cloudy sky will make the temperature cooler. At night a clear sky will make temperatures cooler. Clouds also bring us rain. </a:t>
            </a:r>
            <a:endParaRPr/>
          </a:p>
        </p:txBody>
      </p:sp>
      <p:pic>
        <p:nvPicPr>
          <p:cNvPr id="194" name="Google Shape;194;p10" descr="Short-lived contrails indicate the air in the upper atmosphere is dr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07362" y="2245184"/>
            <a:ext cx="1804416" cy="1975104"/>
          </a:xfrm>
          <a:prstGeom prst="rect">
            <a:avLst/>
          </a:prstGeom>
          <a:noFill/>
          <a:ln>
            <a:noFill/>
          </a:ln>
        </p:spPr>
      </p:pic>
      <p:sp>
        <p:nvSpPr>
          <p:cNvPr id="195" name="Google Shape;195;p10"/>
          <p:cNvSpPr txBox="1"/>
          <p:nvPr/>
        </p:nvSpPr>
        <p:spPr>
          <a:xfrm>
            <a:off x="1114234" y="4227048"/>
            <a:ext cx="214579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Dry air aloft </a:t>
            </a:r>
            <a:endParaRPr/>
          </a:p>
        </p:txBody>
      </p:sp>
      <p:pic>
        <p:nvPicPr>
          <p:cNvPr id="196" name="Google Shape;196;p10" descr="Persistent or spreading contrails indicate the upper atmosphere is mois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42107" y="3921735"/>
            <a:ext cx="1816608" cy="1981200"/>
          </a:xfrm>
          <a:prstGeom prst="rect">
            <a:avLst/>
          </a:prstGeom>
          <a:noFill/>
          <a:ln>
            <a:noFill/>
          </a:ln>
        </p:spPr>
      </p:pic>
      <p:sp>
        <p:nvSpPr>
          <p:cNvPr id="197" name="Google Shape;197;p10"/>
          <p:cNvSpPr txBox="1"/>
          <p:nvPr/>
        </p:nvSpPr>
        <p:spPr>
          <a:xfrm>
            <a:off x="3107383" y="5945603"/>
            <a:ext cx="27200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Moist air aloft, wind perpendicular to contrail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3" name="Google Shape;203;p12"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204" name="Google Shape;204;p12" descr="Menu Bar: Why collect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25" y="822325"/>
            <a:ext cx="1165225" cy="6035675"/>
          </a:xfrm>
          <a:prstGeom prst="rect">
            <a:avLst/>
          </a:prstGeom>
          <a:noFill/>
          <a:ln>
            <a:noFill/>
          </a:ln>
        </p:spPr>
      </p:pic>
      <p:sp>
        <p:nvSpPr>
          <p:cNvPr id="205" name="Google Shape;205;p12"/>
          <p:cNvSpPr txBox="1">
            <a:spLocks noGrp="1"/>
          </p:cNvSpPr>
          <p:nvPr>
            <p:ph type="title"/>
          </p:nvPr>
        </p:nvSpPr>
        <p:spPr>
          <a:xfrm>
            <a:off x="1402080" y="711619"/>
            <a:ext cx="711327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Clouds and Earth’s Energy Budget</a:t>
            </a:r>
            <a:endParaRPr/>
          </a:p>
        </p:txBody>
      </p:sp>
      <p:sp>
        <p:nvSpPr>
          <p:cNvPr id="206" name="Google Shape;206;p12"/>
          <p:cNvSpPr txBox="1">
            <a:spLocks noGrp="1"/>
          </p:cNvSpPr>
          <p:nvPr>
            <p:ph type="body" idx="1"/>
          </p:nvPr>
        </p:nvSpPr>
        <p:spPr>
          <a:xfrm>
            <a:off x="1402079" y="1732750"/>
            <a:ext cx="7450975" cy="39824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US" sz="2200"/>
              <a:t>Clouds also affect how much sunlight is reaching the ground and how much heat is escaping back to space. Understanding the clouds helps us better understand climate.</a:t>
            </a:r>
            <a:endParaRPr/>
          </a:p>
          <a:p>
            <a:pPr marL="0" lvl="0" indent="0" algn="l" rtl="0">
              <a:lnSpc>
                <a:spcPct val="90000"/>
              </a:lnSpc>
              <a:spcBef>
                <a:spcPts val="1000"/>
              </a:spcBef>
              <a:spcAft>
                <a:spcPts val="0"/>
              </a:spcAft>
              <a:buClr>
                <a:schemeClr val="dk1"/>
              </a:buClr>
              <a:buSzPts val="2200"/>
              <a:buNone/>
            </a:pPr>
            <a:r>
              <a:rPr lang="en-US" sz="2200"/>
              <a:t>Clouds are the key regulator of the planet’s average temperature. Some clouds contribute to cooling because they reflect some of the Sun’s energy – called solar energy or shortwave radiation – back to space. Other clouds contribute to warming because they trap some of the energy emitted by Earth’s surface and lower atmosphere – called thermal energy or longwave radiation. </a:t>
            </a:r>
            <a:endParaRPr/>
          </a:p>
        </p:txBody>
      </p:sp>
      <p:pic>
        <p:nvPicPr>
          <p:cNvPr id="207" name="Google Shape;207;p12" descr="High thin clouds transmit sunlight" title="High thin cloud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37126" y="5082575"/>
            <a:ext cx="1647194" cy="1775425"/>
          </a:xfrm>
          <a:prstGeom prst="rect">
            <a:avLst/>
          </a:prstGeom>
          <a:noFill/>
          <a:ln>
            <a:noFill/>
          </a:ln>
        </p:spPr>
      </p:pic>
      <p:pic>
        <p:nvPicPr>
          <p:cNvPr id="208" name="Google Shape;208;p12" descr="A diagram showing how high, thin and low, thick clouds interact with sunlight and heat transfer:&#10;High clouds transmit sunlight but their cold temperature means they emit very little heat.&#10;Low clouds reflect sunlight back to space while their warmer temperature means they emit almost as much heat as Earth's surface.&#10;The net result is that high clouds warm the Earth while low clouds cool the Earth." title="Cloud Effects on Earth's Radiation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85527" y="5078636"/>
            <a:ext cx="2283780" cy="1779363"/>
          </a:xfrm>
          <a:prstGeom prst="rect">
            <a:avLst/>
          </a:prstGeom>
          <a:noFill/>
          <a:ln>
            <a:noFill/>
          </a:ln>
        </p:spPr>
      </p:pic>
      <p:pic>
        <p:nvPicPr>
          <p:cNvPr id="209" name="Google Shape;209;p12" descr="image of a thick, low cloud blocking sunlight to the Earth's surface"/>
          <p:cNvPicPr preferRelativeResize="0"/>
          <p:nvPr/>
        </p:nvPicPr>
        <p:blipFill rotWithShape="1">
          <a:blip r:embed="rId7">
            <a:alphaModFix/>
          </a:blip>
          <a:srcRect/>
          <a:stretch/>
        </p:blipFill>
        <p:spPr>
          <a:xfrm>
            <a:off x="6474037" y="5025827"/>
            <a:ext cx="1638273" cy="1775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f870958373_0_4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5" name="Google Shape;215;g2f870958373_0_43"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8" cy="822325"/>
          </a:xfrm>
          <a:prstGeom prst="rect">
            <a:avLst/>
          </a:prstGeom>
          <a:noFill/>
          <a:ln>
            <a:noFill/>
          </a:ln>
        </p:spPr>
      </p:pic>
      <p:pic>
        <p:nvPicPr>
          <p:cNvPr id="216" name="Google Shape;216;g2f870958373_0_43" descr="Menu Bar: Why collect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25" y="822325"/>
            <a:ext cx="1165225" cy="6035675"/>
          </a:xfrm>
          <a:prstGeom prst="rect">
            <a:avLst/>
          </a:prstGeom>
          <a:noFill/>
          <a:ln>
            <a:noFill/>
          </a:ln>
        </p:spPr>
      </p:pic>
      <p:sp>
        <p:nvSpPr>
          <p:cNvPr id="217" name="Google Shape;217;g2f870958373_0_43"/>
          <p:cNvSpPr txBox="1">
            <a:spLocks noGrp="1"/>
          </p:cNvSpPr>
          <p:nvPr>
            <p:ph type="title"/>
          </p:nvPr>
        </p:nvSpPr>
        <p:spPr>
          <a:xfrm>
            <a:off x="1402075" y="711625"/>
            <a:ext cx="7366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Clouds and Earth’s Energy Budget (2)</a:t>
            </a:r>
            <a:endParaRPr/>
          </a:p>
        </p:txBody>
      </p:sp>
      <p:sp>
        <p:nvSpPr>
          <p:cNvPr id="218" name="Google Shape;218;g2f870958373_0_43"/>
          <p:cNvSpPr txBox="1">
            <a:spLocks noGrp="1"/>
          </p:cNvSpPr>
          <p:nvPr>
            <p:ph type="body" idx="1"/>
          </p:nvPr>
        </p:nvSpPr>
        <p:spPr>
          <a:xfrm>
            <a:off x="1402075" y="1808950"/>
            <a:ext cx="3390000" cy="3177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200"/>
              <a:buNone/>
            </a:pPr>
            <a:r>
              <a:rPr lang="en-US" sz="2200"/>
              <a:t>The color of the arrows represent the type of radiation. Yellow represents radiation from The Sun (solar shortwave). Red represents heat (outgoing longwave) radiation leaving the Earth. The thickness of the arrows represent amount. </a:t>
            </a:r>
            <a:endParaRPr/>
          </a:p>
        </p:txBody>
      </p:sp>
      <p:pic>
        <p:nvPicPr>
          <p:cNvPr id="219" name="Google Shape;219;g2f870958373_0_43" descr="A diagram showing how high, thin and low, thick clouds interact with sunlight and heat transfer:&#10;High clouds transmit sunlight but their cold temperature means they emit very little heat.&#10;Low clouds reflect sunlight back to space while their warmer temperature means they emit almost as much heat as Earth's surface.&#10;The net result is that high clouds warm the Earth while low clouds cool the Earth." title="Cloud Effects on Earth's Radiation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38925" y="1779225"/>
            <a:ext cx="4017975" cy="3130550"/>
          </a:xfrm>
          <a:prstGeom prst="rect">
            <a:avLst/>
          </a:prstGeom>
          <a:noFill/>
          <a:ln>
            <a:noFill/>
          </a:ln>
        </p:spPr>
      </p:pic>
      <p:sp>
        <p:nvSpPr>
          <p:cNvPr id="220" name="Google Shape;220;g2f870958373_0_43"/>
          <p:cNvSpPr txBox="1"/>
          <p:nvPr/>
        </p:nvSpPr>
        <p:spPr>
          <a:xfrm>
            <a:off x="1402075" y="5047250"/>
            <a:ext cx="7454700" cy="1902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200">
                <a:solidFill>
                  <a:schemeClr val="dk1"/>
                </a:solidFill>
                <a:latin typeface="Calibri"/>
                <a:ea typeface="Calibri"/>
                <a:cs typeface="Calibri"/>
                <a:sym typeface="Calibri"/>
              </a:rPr>
              <a:t>For example, for low clouds (right side of the diagram), the yellow arrow is thicker on the top of the cloud than at the bottom. A larger fraction of the sunlight gets reflected and a small amount makes it to the ground. We see this as shadows casted by low clouds.</a:t>
            </a:r>
            <a:br>
              <a:rPr lang="en-US" sz="2200">
                <a:solidFill>
                  <a:schemeClr val="dk1"/>
                </a:solidFill>
                <a:latin typeface="Calibri"/>
                <a:ea typeface="Calibri"/>
                <a:cs typeface="Calibri"/>
                <a:sym typeface="Calibri"/>
              </a:rPr>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f870958373_0_5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6" name="Google Shape;226;g2f870958373_0_56"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8" cy="822325"/>
          </a:xfrm>
          <a:prstGeom prst="rect">
            <a:avLst/>
          </a:prstGeom>
          <a:noFill/>
          <a:ln>
            <a:noFill/>
          </a:ln>
        </p:spPr>
      </p:pic>
      <p:pic>
        <p:nvPicPr>
          <p:cNvPr id="227" name="Google Shape;227;g2f870958373_0_56" descr="Menu Bar: Why collect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25" y="822325"/>
            <a:ext cx="1165225" cy="6035675"/>
          </a:xfrm>
          <a:prstGeom prst="rect">
            <a:avLst/>
          </a:prstGeom>
          <a:noFill/>
          <a:ln>
            <a:noFill/>
          </a:ln>
        </p:spPr>
      </p:pic>
      <p:sp>
        <p:nvSpPr>
          <p:cNvPr id="228" name="Google Shape;228;g2f870958373_0_56"/>
          <p:cNvSpPr txBox="1">
            <a:spLocks noGrp="1"/>
          </p:cNvSpPr>
          <p:nvPr>
            <p:ph type="title"/>
          </p:nvPr>
        </p:nvSpPr>
        <p:spPr>
          <a:xfrm>
            <a:off x="1402075" y="711625"/>
            <a:ext cx="7366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Clouds and Earth’s Energy Budget (</a:t>
            </a:r>
            <a:r>
              <a:rPr lang="en-US"/>
              <a:t>3</a:t>
            </a:r>
            <a:r>
              <a:rPr lang="en-US" b="1">
                <a:solidFill>
                  <a:srgbClr val="002060"/>
                </a:solidFill>
              </a:rPr>
              <a:t>)</a:t>
            </a:r>
            <a:endParaRPr/>
          </a:p>
        </p:txBody>
      </p:sp>
      <p:sp>
        <p:nvSpPr>
          <p:cNvPr id="229" name="Google Shape;229;g2f870958373_0_56"/>
          <p:cNvSpPr txBox="1">
            <a:spLocks noGrp="1"/>
          </p:cNvSpPr>
          <p:nvPr>
            <p:ph type="body" idx="1"/>
          </p:nvPr>
        </p:nvSpPr>
        <p:spPr>
          <a:xfrm>
            <a:off x="1402075" y="1732750"/>
            <a:ext cx="3390000" cy="398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200"/>
              <a:buNone/>
            </a:pPr>
            <a:r>
              <a:rPr lang="en-US" sz="2200"/>
              <a:t>Different types of clouds have varying impacts on Earth’s energy budget. For example, low, thick clouds (e.g., stratocumulus clouds) are opaque and do not let as much solar energy reach the Earth’s surface, which tends to have a net cooling effect on the Earth. High, thin clouds (e.g., cirrus clouds) are transparent and allow shortwave radiation through to the surface of Earth to produce a net warming effect.</a:t>
            </a:r>
            <a:br>
              <a:rPr lang="en-US" sz="2200"/>
            </a:br>
            <a:br>
              <a:rPr lang="en-US" sz="2200"/>
            </a:br>
            <a:endParaRPr/>
          </a:p>
        </p:txBody>
      </p:sp>
      <p:pic>
        <p:nvPicPr>
          <p:cNvPr id="230" name="Google Shape;230;g2f870958373_0_56" descr="A diagram showing how high, thin and low, thick clouds interact with sunlight and heat transfer:&#10;High clouds transmit sunlight but their cold temperature means they emit very little heat.&#10;Low clouds reflect sunlight back to space while their warmer temperature means they emit almost as much heat as Earth's surface.&#10;The net result is that high clouds warm the Earth while low clouds cool the Earth." title="Cloud Effects on Earth's Radiation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38925" y="1779225"/>
            <a:ext cx="4017975" cy="3130550"/>
          </a:xfrm>
          <a:prstGeom prst="rect">
            <a:avLst/>
          </a:prstGeom>
          <a:noFill/>
          <a:ln>
            <a:noFill/>
          </a:ln>
        </p:spPr>
      </p:pic>
      <p:sp>
        <p:nvSpPr>
          <p:cNvPr id="231" name="Google Shape;231;g2f870958373_0_56"/>
          <p:cNvSpPr txBox="1"/>
          <p:nvPr/>
        </p:nvSpPr>
        <p:spPr>
          <a:xfrm>
            <a:off x="4838925" y="5304450"/>
            <a:ext cx="4017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The thickness, altitude, and cover of clouds can affect how bright or dark days will appear.</a:t>
            </a:r>
            <a:endParaRPr sz="16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8" name="Google Shape;238;p13"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239" name="Google Shape;239;p13" descr="Menu Bar: Why collect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225" y="822325"/>
            <a:ext cx="1165225" cy="6035675"/>
          </a:xfrm>
          <a:prstGeom prst="rect">
            <a:avLst/>
          </a:prstGeom>
          <a:noFill/>
          <a:ln>
            <a:noFill/>
          </a:ln>
        </p:spPr>
      </p:pic>
      <p:sp>
        <p:nvSpPr>
          <p:cNvPr id="240" name="Google Shape;240;p13"/>
          <p:cNvSpPr txBox="1">
            <a:spLocks noGrp="1"/>
          </p:cNvSpPr>
          <p:nvPr>
            <p:ph type="title"/>
          </p:nvPr>
        </p:nvSpPr>
        <p:spPr>
          <a:xfrm>
            <a:off x="1402080" y="938051"/>
            <a:ext cx="711327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Importance of Contrail Data</a:t>
            </a:r>
            <a:endParaRPr/>
          </a:p>
        </p:txBody>
      </p:sp>
      <p:sp>
        <p:nvSpPr>
          <p:cNvPr id="241" name="Google Shape;241;p13"/>
          <p:cNvSpPr txBox="1">
            <a:spLocks noGrp="1"/>
          </p:cNvSpPr>
          <p:nvPr>
            <p:ph type="body" idx="1"/>
          </p:nvPr>
        </p:nvSpPr>
        <p:spPr>
          <a:xfrm>
            <a:off x="5457286" y="2154617"/>
            <a:ext cx="3663567" cy="4356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Contrails, or condensation trails, are the linear clouds formed when a jet aircraft passes through a portion of the atmosphere having the right </a:t>
            </a:r>
            <a:r>
              <a:rPr lang="en-US" sz="24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moisture (humidity) </a:t>
            </a:r>
            <a:r>
              <a:rPr lang="en-US" sz="24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and temperature</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2400"/>
              <a:t>conditions. The relationship between contrails and clouds is a current investigation area for scientists. </a:t>
            </a:r>
            <a:endParaRPr/>
          </a:p>
        </p:txBody>
      </p:sp>
      <p:pic>
        <p:nvPicPr>
          <p:cNvPr id="242" name="Google Shape;242;p13" descr="photo: Sky criss-crossed by spreading contrails, developed by aircrafts" title="Contrail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25230" y="2154617"/>
            <a:ext cx="3907505" cy="36558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9" name="Google Shape;249;p14"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250" name="Google Shape;250;p14" descr="Menu bar: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00" y="822325"/>
            <a:ext cx="1174750" cy="6035675"/>
          </a:xfrm>
          <a:prstGeom prst="rect">
            <a:avLst/>
          </a:prstGeom>
          <a:noFill/>
          <a:ln>
            <a:noFill/>
          </a:ln>
        </p:spPr>
      </p:pic>
      <p:sp>
        <p:nvSpPr>
          <p:cNvPr id="251" name="Google Shape;251;p14"/>
          <p:cNvSpPr txBox="1">
            <a:spLocks noGrp="1"/>
          </p:cNvSpPr>
          <p:nvPr>
            <p:ph type="title"/>
          </p:nvPr>
        </p:nvSpPr>
        <p:spPr>
          <a:xfrm>
            <a:off x="1402080" y="938051"/>
            <a:ext cx="711327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Your Measurements C</a:t>
            </a:r>
            <a:r>
              <a:rPr lang="en-US"/>
              <a:t>ontribute to Science</a:t>
            </a:r>
            <a:r>
              <a:rPr lang="en-US" b="1">
                <a:solidFill>
                  <a:srgbClr val="002060"/>
                </a:solidFill>
              </a:rPr>
              <a:t> </a:t>
            </a:r>
            <a:endParaRPr/>
          </a:p>
        </p:txBody>
      </p:sp>
      <p:sp>
        <p:nvSpPr>
          <p:cNvPr id="252" name="Google Shape;252;p14"/>
          <p:cNvSpPr txBox="1">
            <a:spLocks noGrp="1"/>
          </p:cNvSpPr>
          <p:nvPr>
            <p:ph type="body" idx="1"/>
          </p:nvPr>
        </p:nvSpPr>
        <p:spPr>
          <a:xfrm>
            <a:off x="1286325" y="2222225"/>
            <a:ext cx="7168500" cy="39825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sz="2400">
                <a:latin typeface="Arial"/>
                <a:ea typeface="Arial"/>
                <a:cs typeface="Arial"/>
                <a:sym typeface="Arial"/>
              </a:rPr>
              <a:t>Your observations are valuable contributions to the scientific community and may be used by educators, students, researchers, and the general public to increase environmental awareness and STEM literacy, as well as advance Earth system science.</a:t>
            </a:r>
            <a:endParaRPr sz="4100"/>
          </a:p>
        </p:txBody>
      </p:sp>
      <p:pic>
        <p:nvPicPr>
          <p:cNvPr id="253" name="Google Shape;253;p1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30925" y="4435750"/>
            <a:ext cx="3409824" cy="1986225"/>
          </a:xfrm>
          <a:prstGeom prst="rect">
            <a:avLst/>
          </a:prstGeom>
          <a:noFill/>
          <a:ln>
            <a:noFill/>
          </a:ln>
        </p:spPr>
      </p:pic>
      <p:pic>
        <p:nvPicPr>
          <p:cNvPr id="254" name="Google Shape;254;p1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785050" y="4435750"/>
            <a:ext cx="2648300" cy="1986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f870958373_0_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1" name="Google Shape;261;g2f870958373_0_0"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8" cy="822325"/>
          </a:xfrm>
          <a:prstGeom prst="rect">
            <a:avLst/>
          </a:prstGeom>
          <a:noFill/>
          <a:ln>
            <a:noFill/>
          </a:ln>
        </p:spPr>
      </p:pic>
      <p:pic>
        <p:nvPicPr>
          <p:cNvPr id="262" name="Google Shape;262;g2f870958373_0_0" descr="Menu bar: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00" y="822325"/>
            <a:ext cx="1174750" cy="6035675"/>
          </a:xfrm>
          <a:prstGeom prst="rect">
            <a:avLst/>
          </a:prstGeom>
          <a:noFill/>
          <a:ln>
            <a:noFill/>
          </a:ln>
        </p:spPr>
      </p:pic>
      <p:sp>
        <p:nvSpPr>
          <p:cNvPr id="263" name="Google Shape;263;g2f870958373_0_0"/>
          <p:cNvSpPr txBox="1">
            <a:spLocks noGrp="1"/>
          </p:cNvSpPr>
          <p:nvPr>
            <p:ph type="title"/>
          </p:nvPr>
        </p:nvSpPr>
        <p:spPr>
          <a:xfrm>
            <a:off x="1402080" y="938051"/>
            <a:ext cx="7113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Your Measurements Can</a:t>
            </a:r>
            <a:br>
              <a:rPr lang="en-US" b="1">
                <a:solidFill>
                  <a:srgbClr val="002060"/>
                </a:solidFill>
              </a:rPr>
            </a:br>
            <a:r>
              <a:rPr lang="en-US" b="1">
                <a:solidFill>
                  <a:srgbClr val="002060"/>
                </a:solidFill>
              </a:rPr>
              <a:t>Help Scientists </a:t>
            </a:r>
            <a:endParaRPr/>
          </a:p>
        </p:txBody>
      </p:sp>
      <p:sp>
        <p:nvSpPr>
          <p:cNvPr id="264" name="Google Shape;264;g2f870958373_0_0"/>
          <p:cNvSpPr txBox="1">
            <a:spLocks noGrp="1"/>
          </p:cNvSpPr>
          <p:nvPr>
            <p:ph type="body" idx="1"/>
          </p:nvPr>
        </p:nvSpPr>
        <p:spPr>
          <a:xfrm>
            <a:off x="1286333" y="2379340"/>
            <a:ext cx="4975500" cy="3982500"/>
          </a:xfrm>
          <a:prstGeom prst="rect">
            <a:avLst/>
          </a:prstGeom>
          <a:noFill/>
          <a:ln>
            <a:noFill/>
          </a:ln>
        </p:spPr>
        <p:txBody>
          <a:bodyPr spcFirstLastPara="1" wrap="square" lIns="91425" tIns="45700" rIns="91425" bIns="45700" anchor="t" anchorCtr="0">
            <a:normAutofit fontScale="92500"/>
          </a:bodyPr>
          <a:lstStyle/>
          <a:p>
            <a:pPr marL="514350" lvl="0" indent="-527685" algn="l" rtl="0">
              <a:lnSpc>
                <a:spcPct val="90000"/>
              </a:lnSpc>
              <a:spcBef>
                <a:spcPts val="0"/>
              </a:spcBef>
              <a:spcAft>
                <a:spcPts val="0"/>
              </a:spcAft>
              <a:buClr>
                <a:schemeClr val="dk1"/>
              </a:buClr>
              <a:buSzPts val="2800"/>
              <a:buAutoNum type="arabicParenR"/>
            </a:pPr>
            <a:r>
              <a:rPr lang="en-US"/>
              <a:t>Understand how cloud climatology may be changing </a:t>
            </a:r>
            <a:endParaRPr/>
          </a:p>
          <a:p>
            <a:pPr marL="685800" lvl="1" indent="-240030" algn="l" rtl="0">
              <a:lnSpc>
                <a:spcPct val="90000"/>
              </a:lnSpc>
              <a:spcBef>
                <a:spcPts val="500"/>
              </a:spcBef>
              <a:spcAft>
                <a:spcPts val="0"/>
              </a:spcAft>
              <a:buClr>
                <a:schemeClr val="dk1"/>
              </a:buClr>
              <a:buSzPts val="2400"/>
              <a:buChar char="•"/>
            </a:pPr>
            <a:r>
              <a:rPr lang="en-US"/>
              <a:t>Human observers can identify qualitative aspects (e.g. cloud type clues) that automated sensors cannot.</a:t>
            </a:r>
            <a:endParaRPr/>
          </a:p>
          <a:p>
            <a:pPr marL="685800" lvl="1" indent="-87630" algn="l" rtl="0">
              <a:lnSpc>
                <a:spcPct val="90000"/>
              </a:lnSpc>
              <a:spcBef>
                <a:spcPts val="500"/>
              </a:spcBef>
              <a:spcAft>
                <a:spcPts val="0"/>
              </a:spcAft>
              <a:buClr>
                <a:schemeClr val="dk1"/>
              </a:buClr>
              <a:buSzPts val="2400"/>
              <a:buNone/>
            </a:pPr>
            <a:endParaRPr/>
          </a:p>
          <a:p>
            <a:pPr marL="514350" lvl="0" indent="-527685" algn="l" rtl="0">
              <a:lnSpc>
                <a:spcPct val="90000"/>
              </a:lnSpc>
              <a:spcBef>
                <a:spcPts val="1000"/>
              </a:spcBef>
              <a:spcAft>
                <a:spcPts val="0"/>
              </a:spcAft>
              <a:buClr>
                <a:schemeClr val="dk1"/>
              </a:buClr>
              <a:buSzPts val="2800"/>
              <a:buAutoNum type="arabicParenR"/>
            </a:pPr>
            <a:r>
              <a:rPr lang="en-US"/>
              <a:t>Provide ground-based data on contrails </a:t>
            </a:r>
            <a:endParaRPr/>
          </a:p>
          <a:p>
            <a:pPr marL="685800" lvl="1" indent="-240030" algn="l" rtl="0">
              <a:lnSpc>
                <a:spcPct val="90000"/>
              </a:lnSpc>
              <a:spcBef>
                <a:spcPts val="500"/>
              </a:spcBef>
              <a:spcAft>
                <a:spcPts val="0"/>
              </a:spcAft>
              <a:buClr>
                <a:schemeClr val="dk1"/>
              </a:buClr>
              <a:buSzPts val="2400"/>
              <a:buChar char="•"/>
            </a:pPr>
            <a:r>
              <a:rPr lang="en-US"/>
              <a:t>Human observers can see small features (e.g. short-lived contrails) that are not visible from satellites. </a:t>
            </a:r>
            <a:endParaRPr/>
          </a:p>
        </p:txBody>
      </p:sp>
      <p:pic>
        <p:nvPicPr>
          <p:cNvPr id="265" name="Google Shape;265;g2f870958373_0_0" descr="photo of Cloudbow in a cumulus cloud" title="Cloudbow in a cumulus clou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69307" y="2173068"/>
            <a:ext cx="2643947" cy="1981625"/>
          </a:xfrm>
          <a:prstGeom prst="rect">
            <a:avLst/>
          </a:prstGeom>
          <a:noFill/>
          <a:ln>
            <a:noFill/>
          </a:ln>
        </p:spPr>
      </p:pic>
      <p:pic>
        <p:nvPicPr>
          <p:cNvPr id="266" name="Google Shape;266;g2f870958373_0_0" descr="photo of very short-lived contrail in a clear sk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169306" y="4374628"/>
            <a:ext cx="2643947" cy="20183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73" name="Google Shape;273;p15"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274" name="Google Shape;274;p15" descr="Menu bar: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700" y="822325"/>
            <a:ext cx="1174750" cy="6035675"/>
          </a:xfrm>
          <a:prstGeom prst="rect">
            <a:avLst/>
          </a:prstGeom>
          <a:noFill/>
          <a:ln>
            <a:noFill/>
          </a:ln>
        </p:spPr>
      </p:pic>
      <p:sp>
        <p:nvSpPr>
          <p:cNvPr id="275" name="Google Shape;275;p15"/>
          <p:cNvSpPr txBox="1">
            <a:spLocks noGrp="1"/>
          </p:cNvSpPr>
          <p:nvPr>
            <p:ph type="title"/>
          </p:nvPr>
        </p:nvSpPr>
        <p:spPr>
          <a:xfrm>
            <a:off x="1162050" y="78702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200"/>
              <a:buFont typeface="Calibri"/>
              <a:buNone/>
            </a:pPr>
            <a:r>
              <a:rPr lang="en-US" sz="3200" b="1">
                <a:solidFill>
                  <a:srgbClr val="002060"/>
                </a:solidFill>
              </a:rPr>
              <a:t>Your Measurements Can </a:t>
            </a:r>
            <a:br>
              <a:rPr lang="en-US" sz="3200" b="1">
                <a:solidFill>
                  <a:srgbClr val="002060"/>
                </a:solidFill>
              </a:rPr>
            </a:br>
            <a:r>
              <a:rPr lang="en-US" sz="3200" b="1">
                <a:solidFill>
                  <a:srgbClr val="002060"/>
                </a:solidFill>
              </a:rPr>
              <a:t>Help Scientists </a:t>
            </a:r>
            <a:endParaRPr/>
          </a:p>
        </p:txBody>
      </p:sp>
      <p:sp>
        <p:nvSpPr>
          <p:cNvPr id="276" name="Google Shape;276;p15"/>
          <p:cNvSpPr txBox="1">
            <a:spLocks noGrp="1"/>
          </p:cNvSpPr>
          <p:nvPr>
            <p:ph type="body" idx="1"/>
          </p:nvPr>
        </p:nvSpPr>
        <p:spPr>
          <a:xfrm>
            <a:off x="1219200" y="2064212"/>
            <a:ext cx="3306501" cy="1501539"/>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ct val="100000"/>
              <a:buFont typeface="Calibri"/>
              <a:buAutoNum type="arabicParenR" startAt="3"/>
            </a:pPr>
            <a:r>
              <a:rPr lang="en-US" sz="2200"/>
              <a:t>Verify and improve automated remote sensing. </a:t>
            </a:r>
            <a:endParaRPr/>
          </a:p>
        </p:txBody>
      </p:sp>
      <p:pic>
        <p:nvPicPr>
          <p:cNvPr id="277" name="Google Shape;277;p15" descr="View of clouds from the ground: Both thick cumulus and thin contrails are easily visible in contrast to the blue of the sk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2491" y="3357646"/>
            <a:ext cx="2989509" cy="1943882"/>
          </a:xfrm>
          <a:prstGeom prst="rect">
            <a:avLst/>
          </a:prstGeom>
          <a:noFill/>
          <a:ln>
            <a:noFill/>
          </a:ln>
        </p:spPr>
      </p:pic>
      <p:sp>
        <p:nvSpPr>
          <p:cNvPr id="278" name="Google Shape;278;p15"/>
          <p:cNvSpPr txBox="1"/>
          <p:nvPr/>
        </p:nvSpPr>
        <p:spPr>
          <a:xfrm>
            <a:off x="1536192" y="5332010"/>
            <a:ext cx="359664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From the bottom: Blue sky provides great contrast</a:t>
            </a:r>
            <a:endParaRPr/>
          </a:p>
        </p:txBody>
      </p:sp>
      <p:sp>
        <p:nvSpPr>
          <p:cNvPr id="279" name="Google Shape;279;p15"/>
          <p:cNvSpPr txBox="1">
            <a:spLocks noGrp="1"/>
          </p:cNvSpPr>
          <p:nvPr>
            <p:ph type="body" idx="2"/>
          </p:nvPr>
        </p:nvSpPr>
        <p:spPr>
          <a:xfrm>
            <a:off x="5506974" y="2028348"/>
            <a:ext cx="3179826" cy="1260475"/>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0"/>
              </a:spcBef>
              <a:spcAft>
                <a:spcPts val="0"/>
              </a:spcAft>
              <a:buClr>
                <a:schemeClr val="dk1"/>
              </a:buClr>
              <a:buSzPct val="100000"/>
              <a:buFont typeface="Calibri"/>
              <a:buAutoNum type="arabicParenR" startAt="4"/>
            </a:pPr>
            <a:r>
              <a:rPr lang="en-US" sz="2200"/>
              <a:t>Improve interpretation of satellite observations of Earth’s energy balance.</a:t>
            </a:r>
            <a:endParaRPr/>
          </a:p>
        </p:txBody>
      </p:sp>
      <p:pic>
        <p:nvPicPr>
          <p:cNvPr id="280" name="Google Shape;280;p15" descr="Clouds seen from space: The variable surface of Earth can make cloud detection from space challening.  In this case a cloud field is partly covering a glacier and snow-topped mountains.  Distinguishing clouds from snow is challenging  visually, and even more so for a computer algorithm."/>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44697" y="3347939"/>
            <a:ext cx="2970653" cy="1953589"/>
          </a:xfrm>
          <a:prstGeom prst="rect">
            <a:avLst/>
          </a:prstGeom>
          <a:noFill/>
          <a:ln>
            <a:noFill/>
          </a:ln>
        </p:spPr>
      </p:pic>
      <p:sp>
        <p:nvSpPr>
          <p:cNvPr id="281" name="Google Shape;281;p15"/>
          <p:cNvSpPr txBox="1"/>
          <p:nvPr/>
        </p:nvSpPr>
        <p:spPr>
          <a:xfrm>
            <a:off x="5506974" y="5332010"/>
            <a:ext cx="329565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From the top: Varied surface confounds detection</a:t>
            </a:r>
            <a:endParaRPr/>
          </a:p>
        </p:txBody>
      </p:sp>
      <p:sp>
        <p:nvSpPr>
          <p:cNvPr id="282" name="Google Shape;282;p15"/>
          <p:cNvSpPr txBox="1"/>
          <p:nvPr/>
        </p:nvSpPr>
        <p:spPr>
          <a:xfrm>
            <a:off x="1536192" y="5971921"/>
            <a:ext cx="72664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Hint</a:t>
            </a:r>
            <a:r>
              <a:rPr lang="en-US" sz="1800">
                <a:solidFill>
                  <a:schemeClr val="dk1"/>
                </a:solidFill>
                <a:latin typeface="Calibri"/>
                <a:ea typeface="Calibri"/>
                <a:cs typeface="Calibri"/>
                <a:sym typeface="Calibri"/>
              </a:rPr>
              <a:t>: Observations timed to coincide with satellite imagery provide useful comparisons, for scientists, and for you!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88" name="Google Shape;288;p16"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289" name="Google Shape;289;p16"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290" name="Google Shape;290;p16"/>
          <p:cNvSpPr txBox="1">
            <a:spLocks noGrp="1"/>
          </p:cNvSpPr>
          <p:nvPr>
            <p:ph type="title"/>
          </p:nvPr>
        </p:nvSpPr>
        <p:spPr>
          <a:xfrm>
            <a:off x="1389888" y="599637"/>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sz="3600" b="1">
                <a:solidFill>
                  <a:srgbClr val="002060"/>
                </a:solidFill>
              </a:rPr>
              <a:t>Equipment and Documents Needed </a:t>
            </a:r>
            <a:r>
              <a:rPr lang="en-US" sz="3600" b="1">
                <a:solidFill>
                  <a:schemeClr val="lt1"/>
                </a:solidFill>
              </a:rPr>
              <a:t>1</a:t>
            </a:r>
            <a:endParaRPr/>
          </a:p>
        </p:txBody>
      </p:sp>
      <p:graphicFrame>
        <p:nvGraphicFramePr>
          <p:cNvPr id="291" name="Google Shape;291;p16" descr="Table for Equipment and Documents Needed.  Instrument is your eyes.  References are the GLOBE cloud chart and contrail ID chart in English,French, Spanish, Russian, Chinese and Arabic.  When should you take measurements? Any time is good, within one hour of local solar noon is better and the best is corresponding to a satellite observation within 15 minutes of orbiting satellites.  Where should you take a measurement? For this answer you should see the Documenting Your Atmosphere Study Site Field Guide."/>
          <p:cNvGraphicFramePr/>
          <p:nvPr/>
        </p:nvGraphicFramePr>
        <p:xfrm>
          <a:off x="1524000" y="1791438"/>
          <a:ext cx="3000000" cy="3000000"/>
        </p:xfrm>
        <a:graphic>
          <a:graphicData uri="http://schemas.openxmlformats.org/drawingml/2006/table">
            <a:tbl>
              <a:tblPr firstRow="1" bandRow="1">
                <a:noFill/>
                <a:tableStyleId>{BBB78E34-DB48-4F25-9A78-1DDE9CFB8E89}</a:tableStyleId>
              </a:tblPr>
              <a:tblGrid>
                <a:gridCol w="1889750">
                  <a:extLst>
                    <a:ext uri="{9D8B030D-6E8A-4147-A177-3AD203B41FA5}">
                      <a16:colId xmlns:a16="http://schemas.microsoft.com/office/drawing/2014/main" val="20000"/>
                    </a:ext>
                  </a:extLst>
                </a:gridCol>
                <a:gridCol w="50109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b="1" u="none" strike="noStrike" cap="none"/>
                        <a:t>Instrument </a:t>
                      </a:r>
                      <a:endParaRPr/>
                    </a:p>
                  </a:txBody>
                  <a:tcPr marL="91450" marR="91450" marT="45725" marB="45725"/>
                </a:tc>
                <a:tc>
                  <a:txBody>
                    <a:bodyPr/>
                    <a:lstStyle/>
                    <a:p>
                      <a:pPr marL="0" marR="0" lvl="0" indent="0" algn="l" rtl="0">
                        <a:spcBef>
                          <a:spcPts val="0"/>
                        </a:spcBef>
                        <a:spcAft>
                          <a:spcPts val="0"/>
                        </a:spcAft>
                        <a:buNone/>
                      </a:pPr>
                      <a:r>
                        <a:rPr lang="en-US" sz="1800" b="0"/>
                        <a:t>You are the instrument (eyes)</a:t>
                      </a:r>
                      <a:endParaRPr sz="1800" b="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1"/>
                        <a:t>References</a:t>
                      </a:r>
                      <a:endParaRPr/>
                    </a:p>
                  </a:txBody>
                  <a:tcPr marL="91450" marR="91450" marT="45725" marB="45725"/>
                </a:tc>
                <a:tc>
                  <a:txBody>
                    <a:bodyPr/>
                    <a:lstStyle/>
                    <a:p>
                      <a:pPr marL="0" marR="0" lvl="0" indent="0" algn="l" rtl="0">
                        <a:spcBef>
                          <a:spcPts val="0"/>
                        </a:spcBef>
                        <a:spcAft>
                          <a:spcPts val="0"/>
                        </a:spcAft>
                        <a:buNone/>
                      </a:pPr>
                      <a:r>
                        <a:rPr lang="en-US" sz="1800" u="sng">
                          <a:solidFill>
                            <a:schemeClr val="hlink"/>
                          </a:solidFill>
                          <a:hlinkClick r:id="rId5"/>
                        </a:rPr>
                        <a:t>GLOBE cloud chart </a:t>
                      </a:r>
                      <a:r>
                        <a:rPr lang="en-US" sz="1800"/>
                        <a:t>and contrail ID chart</a:t>
                      </a:r>
                      <a:endParaRPr/>
                    </a:p>
                    <a:p>
                      <a:pPr marL="0" marR="0" lvl="0" indent="0" algn="l" rtl="0">
                        <a:spcBef>
                          <a:spcPts val="0"/>
                        </a:spcBef>
                        <a:spcAft>
                          <a:spcPts val="0"/>
                        </a:spcAft>
                        <a:buNone/>
                      </a:pPr>
                      <a:r>
                        <a:rPr lang="en-US" sz="1800"/>
                        <a:t>(</a:t>
                      </a:r>
                      <a:r>
                        <a:rPr lang="en-US" sz="1800" u="sng">
                          <a:solidFill>
                            <a:schemeClr val="hlink"/>
                          </a:solidFill>
                          <a:hlinkClick r:id="rId6"/>
                        </a:rPr>
                        <a:t>English/French/Spanish</a:t>
                      </a:r>
                      <a:r>
                        <a:rPr lang="en-US" sz="1800"/>
                        <a:t>)</a:t>
                      </a:r>
                      <a:endParaRPr/>
                    </a:p>
                    <a:p>
                      <a:pPr marL="0" marR="0" lvl="0" indent="0" algn="l" rtl="0">
                        <a:spcBef>
                          <a:spcPts val="0"/>
                        </a:spcBef>
                        <a:spcAft>
                          <a:spcPts val="0"/>
                        </a:spcAft>
                        <a:buNone/>
                      </a:pPr>
                      <a:r>
                        <a:rPr lang="en-US" sz="1800"/>
                        <a:t>(</a:t>
                      </a:r>
                      <a:r>
                        <a:rPr lang="en-US" sz="1800" u="sng">
                          <a:solidFill>
                            <a:schemeClr val="hlink"/>
                          </a:solidFill>
                          <a:hlinkClick r:id="rId7"/>
                        </a:rPr>
                        <a:t>Russian/Chinese/Arabic</a:t>
                      </a:r>
                      <a:r>
                        <a:rPr lang="en-US" sz="1800"/>
                        <a: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b="1"/>
                        <a:t>When</a:t>
                      </a:r>
                      <a:endParaRPr/>
                    </a:p>
                  </a:txBody>
                  <a:tcPr marL="91450" marR="91450" marT="45725" marB="45725"/>
                </a:tc>
                <a:tc>
                  <a:txBody>
                    <a:bodyPr/>
                    <a:lstStyle/>
                    <a:p>
                      <a:pPr marL="0" marR="0" lvl="0" indent="0" algn="l" rtl="0">
                        <a:spcBef>
                          <a:spcPts val="0"/>
                        </a:spcBef>
                        <a:spcAft>
                          <a:spcPts val="0"/>
                        </a:spcAft>
                        <a:buNone/>
                      </a:pPr>
                      <a:r>
                        <a:rPr lang="en-US" sz="1800"/>
                        <a:t>Good: Any time</a:t>
                      </a:r>
                      <a:endParaRPr/>
                    </a:p>
                    <a:p>
                      <a:pPr marL="0" marR="0" lvl="0" indent="0" algn="l" rtl="0">
                        <a:spcBef>
                          <a:spcPts val="0"/>
                        </a:spcBef>
                        <a:spcAft>
                          <a:spcPts val="0"/>
                        </a:spcAft>
                        <a:buNone/>
                      </a:pPr>
                      <a:r>
                        <a:rPr lang="en-US" sz="1800"/>
                        <a:t>Better: Within one hour of </a:t>
                      </a:r>
                      <a:r>
                        <a:rPr lang="en-US" sz="1800" u="sng">
                          <a:solidFill>
                            <a:schemeClr val="hlink"/>
                          </a:solidFill>
                          <a:hlinkClick r:id="rId8"/>
                        </a:rPr>
                        <a:t>local solar noon</a:t>
                      </a:r>
                      <a:endParaRPr sz="1800"/>
                    </a:p>
                    <a:p>
                      <a:pPr marL="0" marR="0" lvl="0" indent="0" algn="l" rtl="0">
                        <a:spcBef>
                          <a:spcPts val="0"/>
                        </a:spcBef>
                        <a:spcAft>
                          <a:spcPts val="0"/>
                        </a:spcAft>
                        <a:buNone/>
                      </a:pPr>
                      <a:r>
                        <a:rPr lang="en-US" sz="1800"/>
                        <a:t>Best: Corresponding to satellite observation (within +/- 15 minutes of </a:t>
                      </a:r>
                      <a:r>
                        <a:rPr lang="en-US" sz="1800" u="sng">
                          <a:solidFill>
                            <a:schemeClr val="hlink"/>
                          </a:solidFill>
                          <a:hlinkClick r:id="rId9"/>
                        </a:rPr>
                        <a:t>orbiting satellites</a:t>
                      </a:r>
                      <a:r>
                        <a:rPr lang="en-US" sz="1800"/>
                        <a:t>)</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1"/>
                        <a:t>Where</a:t>
                      </a:r>
                      <a:endParaRPr/>
                    </a:p>
                  </a:txBody>
                  <a:tcPr marL="91450" marR="91450" marT="45725" marB="45725"/>
                </a:tc>
                <a:tc>
                  <a:txBody>
                    <a:bodyPr/>
                    <a:lstStyle/>
                    <a:p>
                      <a:pPr marL="0" marR="0" lvl="0" indent="0" algn="l" rtl="0">
                        <a:spcBef>
                          <a:spcPts val="0"/>
                        </a:spcBef>
                        <a:spcAft>
                          <a:spcPts val="0"/>
                        </a:spcAft>
                        <a:buNone/>
                      </a:pPr>
                      <a:r>
                        <a:rPr lang="en-US" sz="1800"/>
                        <a:t>A good observation site (See the </a:t>
                      </a:r>
                      <a:r>
                        <a:rPr lang="en-US" sz="1800" u="sng">
                          <a:solidFill>
                            <a:schemeClr val="hlink"/>
                          </a:solidFill>
                          <a:hlinkClick r:id="rId10"/>
                        </a:rPr>
                        <a:t>Documenting Your Atmosphere Study Site</a:t>
                      </a:r>
                      <a:r>
                        <a:rPr lang="en-US" sz="1800"/>
                        <a:t> Field Guide)</a:t>
                      </a:r>
                      <a:endParaRPr/>
                    </a:p>
                  </a:txBody>
                  <a:tcPr marL="91450" marR="91450" marT="45725" marB="45725"/>
                </a:tc>
                <a:extLst>
                  <a:ext uri="{0D108BD9-81ED-4DB2-BD59-A6C34878D82A}">
                    <a16:rowId xmlns:a16="http://schemas.microsoft.com/office/drawing/2014/main" val="10003"/>
                  </a:ext>
                </a:extLst>
              </a:tr>
            </a:tbl>
          </a:graphicData>
        </a:graphic>
      </p:graphicFrame>
      <p:pic>
        <p:nvPicPr>
          <p:cNvPr id="292" name="Google Shape;292;p16" descr="GLOBE contrail ID chart describing three types of contrails.&#10;This chart is available in PDF form at the above link.  It is availabl in six languages and has pictures of each contrail type."/>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216073">
            <a:off x="7523827" y="5052868"/>
            <a:ext cx="1573746" cy="1819496"/>
          </a:xfrm>
          <a:prstGeom prst="rect">
            <a:avLst/>
          </a:prstGeom>
          <a:noFill/>
          <a:ln>
            <a:noFill/>
          </a:ln>
        </p:spPr>
      </p:pic>
      <p:pic>
        <p:nvPicPr>
          <p:cNvPr id="293" name="Google Shape;293;p16" descr="GLOBE Cloud ID chart describing 12 types of clouds.&#10;This chart is available in PDF form at the above link.  It is availabl in six languages and has pictures of each contrail type." title="GLOBE Cloud ID Chart"/>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6826999" y="4891480"/>
            <a:ext cx="1680237" cy="1992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100" name="Google Shape;100;p2"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101" name="Google Shape;101;p2" descr="Menu Bar: What are Cloud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13" y="822325"/>
            <a:ext cx="1166813" cy="6035675"/>
          </a:xfrm>
          <a:prstGeom prst="rect">
            <a:avLst/>
          </a:prstGeom>
          <a:noFill/>
          <a:ln>
            <a:noFill/>
          </a:ln>
        </p:spPr>
      </p:pic>
      <p:sp>
        <p:nvSpPr>
          <p:cNvPr id="102" name="Google Shape;102;p2"/>
          <p:cNvSpPr txBox="1">
            <a:spLocks noGrp="1"/>
          </p:cNvSpPr>
          <p:nvPr>
            <p:ph type="title"/>
          </p:nvPr>
        </p:nvSpPr>
        <p:spPr>
          <a:xfrm>
            <a:off x="1328928" y="941464"/>
            <a:ext cx="74615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Clouds and Satellite Comparison</a:t>
            </a:r>
            <a:endParaRPr/>
          </a:p>
        </p:txBody>
      </p:sp>
      <p:sp>
        <p:nvSpPr>
          <p:cNvPr id="103" name="Google Shape;103;p2"/>
          <p:cNvSpPr txBox="1">
            <a:spLocks noGrp="1"/>
          </p:cNvSpPr>
          <p:nvPr>
            <p:ph type="body" idx="1"/>
          </p:nvPr>
        </p:nvSpPr>
        <p:spPr>
          <a:xfrm>
            <a:off x="1306490" y="2243834"/>
            <a:ext cx="7461504" cy="27464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“We seek to remind people that clouds are expressions of the atmosphere’s moods, and can be read like those of a person’s countenance.”</a:t>
            </a:r>
            <a:endParaRPr/>
          </a:p>
          <a:p>
            <a:pPr marL="228600" lvl="0" indent="-228600" algn="l" rtl="0">
              <a:lnSpc>
                <a:spcPct val="90000"/>
              </a:lnSpc>
              <a:spcBef>
                <a:spcPts val="1000"/>
              </a:spcBef>
              <a:spcAft>
                <a:spcPts val="0"/>
              </a:spcAft>
              <a:buClr>
                <a:schemeClr val="dk1"/>
              </a:buClr>
              <a:buSzPts val="2800"/>
              <a:buFont typeface="Calibri"/>
              <a:buChar char="-"/>
            </a:pPr>
            <a:r>
              <a:rPr lang="en-US"/>
              <a:t>Manifesto of the Cloud Appreciation Society </a:t>
            </a:r>
            <a:endParaRPr/>
          </a:p>
          <a:p>
            <a:pPr marL="0" lvl="0" indent="0" algn="l" rtl="0">
              <a:lnSpc>
                <a:spcPct val="90000"/>
              </a:lnSpc>
              <a:spcBef>
                <a:spcPts val="1000"/>
              </a:spcBef>
              <a:spcAft>
                <a:spcPts val="0"/>
              </a:spcAft>
              <a:buClr>
                <a:schemeClr val="dk1"/>
              </a:buClr>
              <a:buSzPts val="1600"/>
              <a:buNone/>
            </a:pPr>
            <a:r>
              <a:rPr lang="en-US" sz="1600" i="1" u="sng">
                <a:solidFill>
                  <a:schemeClr val="hlink"/>
                </a:solidFill>
                <a:hlinkClick r:id="rId5"/>
              </a:rPr>
              <a:t>https://cloudappreciationsociety.org/manifesto/</a:t>
            </a:r>
            <a:endParaRPr sz="1600" i="1"/>
          </a:p>
        </p:txBody>
      </p:sp>
      <p:pic>
        <p:nvPicPr>
          <p:cNvPr id="104" name="Google Shape;104;p2" descr="three photos of clouds&#10;sunset image&#10;overcast sky&#10;wispy clouds in blue sk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836564" y="4841636"/>
            <a:ext cx="6401355" cy="14509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99" name="Google Shape;299;p17"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300" name="Google Shape;300;p17"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301" name="Google Shape;301;p17"/>
          <p:cNvSpPr txBox="1">
            <a:spLocks noGrp="1"/>
          </p:cNvSpPr>
          <p:nvPr>
            <p:ph type="title"/>
          </p:nvPr>
        </p:nvSpPr>
        <p:spPr>
          <a:xfrm>
            <a:off x="1144588" y="55079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sz="3600" b="1">
                <a:solidFill>
                  <a:srgbClr val="002060"/>
                </a:solidFill>
              </a:rPr>
              <a:t>Equipment and Documents Needed </a:t>
            </a:r>
            <a:r>
              <a:rPr lang="en-US" sz="3600" b="1">
                <a:solidFill>
                  <a:schemeClr val="lt1"/>
                </a:solidFill>
              </a:rPr>
              <a:t>2</a:t>
            </a:r>
            <a:endParaRPr/>
          </a:p>
        </p:txBody>
      </p:sp>
      <p:sp>
        <p:nvSpPr>
          <p:cNvPr id="302" name="Google Shape;302;p17"/>
          <p:cNvSpPr txBox="1">
            <a:spLocks noGrp="1"/>
          </p:cNvSpPr>
          <p:nvPr>
            <p:ph type="body" idx="1"/>
          </p:nvPr>
        </p:nvSpPr>
        <p:spPr>
          <a:xfrm>
            <a:off x="1221331" y="1448940"/>
            <a:ext cx="6966565" cy="97820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Align your ground report to corresponding satellite data by accessing satellite overpass times on the </a:t>
            </a:r>
            <a:r>
              <a:rPr lang="en-US" sz="1800" u="sng">
                <a:solidFill>
                  <a:schemeClr val="hlink"/>
                </a:solidFill>
                <a:hlinkClick r:id="rId5"/>
              </a:rPr>
              <a:t>NASA Cloud Satellite Portal </a:t>
            </a:r>
            <a:r>
              <a:rPr lang="en-US" sz="1800"/>
              <a:t>or the free </a:t>
            </a:r>
            <a:r>
              <a:rPr lang="en-US" sz="1800" u="sng">
                <a:solidFill>
                  <a:schemeClr val="hlink"/>
                </a:solidFill>
                <a:hlinkClick r:id="rId6"/>
              </a:rPr>
              <a:t>NASA GLOBE Observer App</a:t>
            </a:r>
            <a:r>
              <a:rPr lang="en-US" sz="1800"/>
              <a:t>.   </a:t>
            </a:r>
            <a:endParaRPr/>
          </a:p>
        </p:txBody>
      </p:sp>
      <p:sp>
        <p:nvSpPr>
          <p:cNvPr id="303" name="Google Shape;303;p17"/>
          <p:cNvSpPr txBox="1">
            <a:spLocks noGrp="1"/>
          </p:cNvSpPr>
          <p:nvPr>
            <p:ph type="body" idx="2"/>
          </p:nvPr>
        </p:nvSpPr>
        <p:spPr>
          <a:xfrm>
            <a:off x="4386960" y="2506662"/>
            <a:ext cx="224801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The GLOBE Cloud protocol includes satellite comparison support. Access satellite overpass times for your observation site by entering your credentials. An overpass schedule will be available on the website and emailed to your inbox.</a:t>
            </a:r>
            <a:endParaRPr/>
          </a:p>
        </p:txBody>
      </p:sp>
      <p:grpSp>
        <p:nvGrpSpPr>
          <p:cNvPr id="304" name="Google Shape;304;p17" descr="Android phone: GLOBE Observer App, satellite overpass times on the screen"/>
          <p:cNvGrpSpPr/>
          <p:nvPr/>
        </p:nvGrpSpPr>
        <p:grpSpPr>
          <a:xfrm>
            <a:off x="6650417" y="2177340"/>
            <a:ext cx="1855507" cy="3685949"/>
            <a:chOff x="5562680" y="2437295"/>
            <a:chExt cx="2055848" cy="3968672"/>
          </a:xfrm>
        </p:grpSpPr>
        <p:pic>
          <p:nvPicPr>
            <p:cNvPr id="305" name="Google Shape;305;p17" descr="image of a mobile phone showing the home screen of the GLOBE Clouds app, showing where to select, &quot;check satellite flyovers&quo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562680" y="2437295"/>
              <a:ext cx="2055848" cy="3968672"/>
            </a:xfrm>
            <a:prstGeom prst="rect">
              <a:avLst/>
            </a:prstGeom>
            <a:noFill/>
            <a:ln>
              <a:noFill/>
            </a:ln>
          </p:spPr>
        </p:pic>
        <p:pic>
          <p:nvPicPr>
            <p:cNvPr id="306" name="Google Shape;306;p17" descr="image of a mobile phone showing the home screen of the GLOBE Clouds app, showing where to select, &quot;check satellite flyovers&quot;"/>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873859" y="3162393"/>
              <a:ext cx="1544260" cy="2564969"/>
            </a:xfrm>
            <a:prstGeom prst="rect">
              <a:avLst/>
            </a:prstGeom>
            <a:noFill/>
            <a:ln>
              <a:noFill/>
            </a:ln>
          </p:spPr>
        </p:pic>
      </p:grpSp>
      <p:sp>
        <p:nvSpPr>
          <p:cNvPr id="307" name="Google Shape;307;p17"/>
          <p:cNvSpPr txBox="1"/>
          <p:nvPr/>
        </p:nvSpPr>
        <p:spPr>
          <a:xfrm>
            <a:off x="6664271" y="5863289"/>
            <a:ext cx="178230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From the home screen of the GLOBE Clouds app, select the orange button titled “Check Satellite Flyovers”.</a:t>
            </a:r>
            <a:endParaRPr/>
          </a:p>
        </p:txBody>
      </p:sp>
      <p:pic>
        <p:nvPicPr>
          <p:cNvPr id="308" name="Google Shape;308;p17" descr="Satellite Overpass request webpag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505120" y="2531562"/>
            <a:ext cx="2764111" cy="3492107"/>
          </a:xfrm>
          <a:prstGeom prst="rect">
            <a:avLst/>
          </a:prstGeom>
          <a:noFill/>
          <a:ln w="9525" cap="flat" cmpd="sng">
            <a:solidFill>
              <a:schemeClr val="dk1"/>
            </a:solidFill>
            <a:prstDash val="solid"/>
            <a:round/>
            <a:headEnd type="none" w="sm" len="sm"/>
            <a:tailEnd type="none" w="sm" len="sm"/>
          </a:ln>
        </p:spPr>
      </p:pic>
      <p:sp>
        <p:nvSpPr>
          <p:cNvPr id="309" name="Google Shape;309;p17"/>
          <p:cNvSpPr txBox="1"/>
          <p:nvPr/>
        </p:nvSpPr>
        <p:spPr>
          <a:xfrm>
            <a:off x="1389888" y="6052538"/>
            <a:ext cx="527438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Note:  Geostationary (GEO) satellites are focused over one section of the Earth’s surface, scanning a designated area, and GEO data is processed more frequently than CERES. That is why observations at almost any time of day have a good chance of being matched. For those reasons, GEO satellites are not included on overpass schedules.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15" name="Google Shape;315;p18"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316" name="Google Shape;316;p18"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317" name="Google Shape;317;p18"/>
          <p:cNvSpPr txBox="1">
            <a:spLocks noGrp="1"/>
          </p:cNvSpPr>
          <p:nvPr>
            <p:ph type="title"/>
          </p:nvPr>
        </p:nvSpPr>
        <p:spPr>
          <a:xfrm>
            <a:off x="1394126" y="752786"/>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Site Selection </a:t>
            </a:r>
            <a:br>
              <a:rPr lang="en-US" sz="4000" b="1">
                <a:solidFill>
                  <a:srgbClr val="002060"/>
                </a:solidFill>
              </a:rPr>
            </a:br>
            <a:r>
              <a:rPr lang="en-US" sz="3200" b="1">
                <a:solidFill>
                  <a:srgbClr val="002060"/>
                </a:solidFill>
              </a:rPr>
              <a:t>What Makes a Good Site?</a:t>
            </a:r>
            <a:endParaRPr/>
          </a:p>
        </p:txBody>
      </p:sp>
      <p:sp>
        <p:nvSpPr>
          <p:cNvPr id="318" name="Google Shape;318;p18"/>
          <p:cNvSpPr txBox="1">
            <a:spLocks noGrp="1"/>
          </p:cNvSpPr>
          <p:nvPr>
            <p:ph type="body" idx="1"/>
          </p:nvPr>
        </p:nvSpPr>
        <p:spPr>
          <a:xfrm>
            <a:off x="1389888" y="2147794"/>
            <a:ext cx="3494628" cy="425568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sz="2600"/>
              <a:t>Observe from location that provides the most unobstructed view of the sky.</a:t>
            </a:r>
            <a:endParaRPr/>
          </a:p>
          <a:p>
            <a:pPr marL="0" lvl="0" indent="0" algn="l" rtl="0">
              <a:lnSpc>
                <a:spcPct val="90000"/>
              </a:lnSpc>
              <a:spcBef>
                <a:spcPts val="1000"/>
              </a:spcBef>
              <a:spcAft>
                <a:spcPts val="0"/>
              </a:spcAft>
              <a:buClr>
                <a:schemeClr val="dk1"/>
              </a:buClr>
              <a:buSzPct val="100000"/>
              <a:buNone/>
            </a:pPr>
            <a:r>
              <a:rPr lang="en-US" sz="2600"/>
              <a:t>Best to observe from a consistent location each time.</a:t>
            </a:r>
            <a:endParaRPr/>
          </a:p>
          <a:p>
            <a:pPr marL="0" lvl="0" indent="0" algn="l" rtl="0">
              <a:lnSpc>
                <a:spcPct val="90000"/>
              </a:lnSpc>
              <a:spcBef>
                <a:spcPts val="1000"/>
              </a:spcBef>
              <a:spcAft>
                <a:spcPts val="0"/>
              </a:spcAft>
              <a:buClr>
                <a:schemeClr val="dk1"/>
              </a:buClr>
              <a:buSzPct val="100000"/>
              <a:buNone/>
            </a:pPr>
            <a:r>
              <a:rPr lang="en-US" sz="2600" b="1" i="1"/>
              <a:t>Reminder</a:t>
            </a:r>
            <a:r>
              <a:rPr lang="en-US" sz="2600"/>
              <a:t>: Define a new site within your GLOBE profile (online or on the mobile apps) if you are in a different location.</a:t>
            </a:r>
            <a:endParaRPr/>
          </a:p>
        </p:txBody>
      </p:sp>
      <p:pic>
        <p:nvPicPr>
          <p:cNvPr id="319" name="Google Shape;319;p18" descr="Bad site has obstacles dominant, the sky is not very visible.  An &quot;okay&quot; site has obstacles present, here you minimize the obstacles as much as possible and document and proceed. A good site passes the obstacle test, where possible obstacles are below your hands when you exend them in front of your head (14 degree angle). " title="A comparison of Good and Bad observations sit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56857" y="2109122"/>
            <a:ext cx="3803793" cy="44304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25" name="Google Shape;325;p19"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326" name="Google Shape;326;p19"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327" name="Google Shape;327;p19"/>
          <p:cNvSpPr txBox="1">
            <a:spLocks noGrp="1"/>
          </p:cNvSpPr>
          <p:nvPr>
            <p:ph type="title"/>
          </p:nvPr>
        </p:nvSpPr>
        <p:spPr>
          <a:xfrm>
            <a:off x="1389888" y="822326"/>
            <a:ext cx="7125462" cy="10638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How to Observe: Introduction</a:t>
            </a:r>
            <a:endParaRPr/>
          </a:p>
        </p:txBody>
      </p:sp>
      <p:sp>
        <p:nvSpPr>
          <p:cNvPr id="328" name="Google Shape;328;p19"/>
          <p:cNvSpPr txBox="1">
            <a:spLocks noGrp="1"/>
          </p:cNvSpPr>
          <p:nvPr>
            <p:ph type="body" idx="1"/>
          </p:nvPr>
        </p:nvSpPr>
        <p:spPr>
          <a:xfrm>
            <a:off x="1207453" y="1733811"/>
            <a:ext cx="4151700" cy="4596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100"/>
              <a:buChar char="•"/>
            </a:pPr>
            <a:r>
              <a:rPr lang="en-US" sz="2100"/>
              <a:t>Look at the sky in every direction above 14°.</a:t>
            </a:r>
            <a:endParaRPr/>
          </a:p>
          <a:p>
            <a:pPr marL="228600" lvl="0" indent="-228600" algn="l" rtl="0">
              <a:lnSpc>
                <a:spcPct val="90000"/>
              </a:lnSpc>
              <a:spcBef>
                <a:spcPts val="1000"/>
              </a:spcBef>
              <a:spcAft>
                <a:spcPts val="0"/>
              </a:spcAft>
              <a:buClr>
                <a:schemeClr val="dk1"/>
              </a:buClr>
              <a:buSzPts val="2100"/>
              <a:buChar char="•"/>
            </a:pPr>
            <a:r>
              <a:rPr lang="en-US" sz="2100"/>
              <a:t>This is a good observation to do with a small group (each can take a quarter of the sky) although individuals can do it also.</a:t>
            </a:r>
            <a:endParaRPr/>
          </a:p>
          <a:p>
            <a:pPr marL="228600" lvl="0" indent="-228600" algn="l" rtl="0">
              <a:lnSpc>
                <a:spcPct val="90000"/>
              </a:lnSpc>
              <a:spcBef>
                <a:spcPts val="1000"/>
              </a:spcBef>
              <a:spcAft>
                <a:spcPts val="0"/>
              </a:spcAft>
              <a:buClr>
                <a:schemeClr val="dk1"/>
              </a:buClr>
              <a:buSzPts val="2100"/>
              <a:buChar char="•"/>
            </a:pPr>
            <a:r>
              <a:rPr lang="en-US" sz="2100"/>
              <a:t>Cloud identification is an art; you will get better with practice.</a:t>
            </a:r>
            <a:endParaRPr/>
          </a:p>
          <a:p>
            <a:pPr marL="228600" lvl="0" indent="-228600" algn="l" rtl="0">
              <a:lnSpc>
                <a:spcPct val="90000"/>
              </a:lnSpc>
              <a:spcBef>
                <a:spcPts val="1000"/>
              </a:spcBef>
              <a:spcAft>
                <a:spcPts val="0"/>
              </a:spcAft>
              <a:buClr>
                <a:schemeClr val="dk1"/>
              </a:buClr>
              <a:buSzPts val="2100"/>
              <a:buChar char="•"/>
            </a:pPr>
            <a:r>
              <a:rPr lang="en-US" sz="2100"/>
              <a:t>The most important step is the first and easiest: observing “What is in Your Sky”</a:t>
            </a:r>
            <a:endParaRPr/>
          </a:p>
          <a:p>
            <a:pPr marL="685800" lvl="1" indent="-228600" algn="l" rtl="0">
              <a:lnSpc>
                <a:spcPct val="90000"/>
              </a:lnSpc>
              <a:spcBef>
                <a:spcPts val="500"/>
              </a:spcBef>
              <a:spcAft>
                <a:spcPts val="0"/>
              </a:spcAft>
              <a:buClr>
                <a:schemeClr val="dk1"/>
              </a:buClr>
              <a:buSzPts val="2100"/>
              <a:buChar char="•"/>
            </a:pPr>
            <a:r>
              <a:rPr lang="en-US" sz="2100"/>
              <a:t>No Observable Clouds</a:t>
            </a:r>
            <a:endParaRPr/>
          </a:p>
          <a:p>
            <a:pPr marL="685800" lvl="1" indent="-228600" algn="l" rtl="0">
              <a:lnSpc>
                <a:spcPct val="90000"/>
              </a:lnSpc>
              <a:spcBef>
                <a:spcPts val="500"/>
              </a:spcBef>
              <a:spcAft>
                <a:spcPts val="0"/>
              </a:spcAft>
              <a:buClr>
                <a:schemeClr val="dk1"/>
              </a:buClr>
              <a:buSzPts val="2100"/>
              <a:buChar char="•"/>
            </a:pPr>
            <a:r>
              <a:rPr lang="en-US" sz="2100"/>
              <a:t>Observable Clouds</a:t>
            </a:r>
            <a:endParaRPr/>
          </a:p>
          <a:p>
            <a:pPr marL="685800" lvl="1" indent="-228600" algn="l" rtl="0">
              <a:lnSpc>
                <a:spcPct val="90000"/>
              </a:lnSpc>
              <a:spcBef>
                <a:spcPts val="500"/>
              </a:spcBef>
              <a:spcAft>
                <a:spcPts val="0"/>
              </a:spcAft>
              <a:buClr>
                <a:schemeClr val="dk1"/>
              </a:buClr>
              <a:buSzPts val="2100"/>
              <a:buChar char="•"/>
            </a:pPr>
            <a:r>
              <a:rPr lang="en-US" sz="2100"/>
              <a:t>Or the view of your sky and clouds is obscured </a:t>
            </a:r>
            <a:endParaRPr/>
          </a:p>
        </p:txBody>
      </p:sp>
      <p:pic>
        <p:nvPicPr>
          <p:cNvPr id="329" name="Google Shape;329;p19" descr="Caution symbo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17725" y="1859934"/>
            <a:ext cx="310923" cy="317019"/>
          </a:xfrm>
          <a:prstGeom prst="rect">
            <a:avLst/>
          </a:prstGeom>
          <a:noFill/>
          <a:ln>
            <a:noFill/>
          </a:ln>
        </p:spPr>
      </p:pic>
      <p:sp>
        <p:nvSpPr>
          <p:cNvPr id="330" name="Google Shape;330;p19"/>
          <p:cNvSpPr txBox="1"/>
          <p:nvPr/>
        </p:nvSpPr>
        <p:spPr>
          <a:xfrm>
            <a:off x="5891513" y="1860169"/>
            <a:ext cx="2893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0000"/>
                </a:solidFill>
                <a:latin typeface="Calibri"/>
                <a:ea typeface="Calibri"/>
                <a:cs typeface="Calibri"/>
                <a:sym typeface="Calibri"/>
              </a:rPr>
              <a:t>NEVER look at directly at the Sun!</a:t>
            </a:r>
            <a:endParaRPr/>
          </a:p>
        </p:txBody>
      </p:sp>
      <p:pic>
        <p:nvPicPr>
          <p:cNvPr id="331" name="Google Shape;331;p19" descr="A group of 4 people prepares to do a cloud observation.  Standing back to back, they begin checking for obstacles above 14 degrees above the horizo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359078" y="2318247"/>
            <a:ext cx="3530280" cy="2350356"/>
          </a:xfrm>
          <a:prstGeom prst="rect">
            <a:avLst/>
          </a:prstGeom>
          <a:noFill/>
          <a:ln>
            <a:noFill/>
          </a:ln>
        </p:spPr>
      </p:pic>
      <p:sp>
        <p:nvSpPr>
          <p:cNvPr id="332" name="Google Shape;332;p19"/>
          <p:cNvSpPr txBox="1"/>
          <p:nvPr/>
        </p:nvSpPr>
        <p:spPr>
          <a:xfrm>
            <a:off x="5359125" y="4696550"/>
            <a:ext cx="3530400" cy="170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This photo shows observers estimating 14 degrees above the horizon by placing their hands in a “V” at about head height. The area between their hands, above them, is their observation area. </a:t>
            </a:r>
            <a:r>
              <a:rPr lang="en-US" sz="1500" b="1" i="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Any clouds below this angle, found in the horizon, should not be reported. </a:t>
            </a:r>
            <a:endParaRPr sz="1700" b="1"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39" name="Google Shape;339;p20"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340" name="Google Shape;340;p20"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341" name="Google Shape;341;p20"/>
          <p:cNvSpPr txBox="1">
            <a:spLocks noGrp="1"/>
          </p:cNvSpPr>
          <p:nvPr>
            <p:ph type="title"/>
          </p:nvPr>
        </p:nvSpPr>
        <p:spPr>
          <a:xfrm>
            <a:off x="1389888" y="657510"/>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How to Observe: The Data Sheet</a:t>
            </a:r>
            <a:endParaRPr/>
          </a:p>
        </p:txBody>
      </p:sp>
      <p:sp>
        <p:nvSpPr>
          <p:cNvPr id="342" name="Google Shape;342;p20"/>
          <p:cNvSpPr txBox="1">
            <a:spLocks noGrp="1"/>
          </p:cNvSpPr>
          <p:nvPr>
            <p:ph type="body" idx="1"/>
          </p:nvPr>
        </p:nvSpPr>
        <p:spPr>
          <a:xfrm>
            <a:off x="1262566" y="1655121"/>
            <a:ext cx="3737697" cy="510449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Walk through the GLOBE Cloud Data Sheet:</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US"/>
              <a:t>Record date, time, and location.</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US"/>
              <a:t>Observe total sky conditions, if applicable.</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US"/>
              <a:t>On high, mid, and low levels define cloud type, cloud cover, and cloud visual opacity.</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US"/>
              <a:t>Conclude your report with surface condition observations. </a:t>
            </a:r>
            <a:endParaRPr/>
          </a:p>
        </p:txBody>
      </p:sp>
      <p:pic>
        <p:nvPicPr>
          <p:cNvPr id="343" name="Google Shape;343;p20" descr="Cloud Protocol Data She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00263" y="1716214"/>
            <a:ext cx="3847619" cy="4713255"/>
          </a:xfrm>
          <a:prstGeom prst="rect">
            <a:avLst/>
          </a:prstGeom>
          <a:noFill/>
          <a:ln w="9525" cap="flat" cmpd="sng">
            <a:solidFill>
              <a:schemeClr val="dk1"/>
            </a:solidFill>
            <a:prstDash val="solid"/>
            <a:round/>
            <a:headEnd type="none" w="sm" len="sm"/>
            <a:tailEnd type="none" w="sm" len="sm"/>
          </a:ln>
        </p:spPr>
      </p:pic>
      <p:sp>
        <p:nvSpPr>
          <p:cNvPr id="344" name="Google Shape;344;p20"/>
          <p:cNvSpPr txBox="1"/>
          <p:nvPr/>
        </p:nvSpPr>
        <p:spPr>
          <a:xfrm>
            <a:off x="5636871" y="6417129"/>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Cloud Data Sheet</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51" name="Google Shape;351;p21"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352" name="Google Shape;352;p21"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353" name="Google Shape;353;p21"/>
          <p:cNvSpPr txBox="1">
            <a:spLocks noGrp="1"/>
          </p:cNvSpPr>
          <p:nvPr>
            <p:ph type="title"/>
          </p:nvPr>
        </p:nvSpPr>
        <p:spPr>
          <a:xfrm>
            <a:off x="1389888" y="946880"/>
            <a:ext cx="7125462" cy="10450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How to Observe: Obscuration</a:t>
            </a:r>
            <a:endParaRPr/>
          </a:p>
        </p:txBody>
      </p:sp>
      <p:sp>
        <p:nvSpPr>
          <p:cNvPr id="354" name="Google Shape;354;p21"/>
          <p:cNvSpPr txBox="1">
            <a:spLocks noGrp="1"/>
          </p:cNvSpPr>
          <p:nvPr>
            <p:ph type="body" idx="1"/>
          </p:nvPr>
        </p:nvSpPr>
        <p:spPr>
          <a:xfrm>
            <a:off x="4978041" y="2396996"/>
            <a:ext cx="3755136" cy="4306021"/>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a:t>Identify an obscuration if you can not see the sky.</a:t>
            </a:r>
            <a:endParaRPr/>
          </a:p>
          <a:p>
            <a:pPr marL="228600" lvl="0" indent="-228600" algn="l" rtl="0">
              <a:lnSpc>
                <a:spcPct val="90000"/>
              </a:lnSpc>
              <a:spcBef>
                <a:spcPts val="1000"/>
              </a:spcBef>
              <a:spcAft>
                <a:spcPts val="0"/>
              </a:spcAft>
              <a:buClr>
                <a:schemeClr val="dk1"/>
              </a:buClr>
              <a:buSzPct val="100000"/>
              <a:buChar char="•"/>
            </a:pPr>
            <a:r>
              <a:rPr lang="en-US"/>
              <a:t>If more than 1/4</a:t>
            </a:r>
            <a:r>
              <a:rPr lang="en-US" baseline="30000"/>
              <a:t>th</a:t>
            </a:r>
            <a:r>
              <a:rPr lang="en-US"/>
              <a:t> of the sky is obscured by one of these options, record and report the reason on the data sheet.</a:t>
            </a:r>
            <a:endParaRPr/>
          </a:p>
          <a:p>
            <a:pPr marL="0" lvl="0" indent="0" algn="l" rtl="0">
              <a:lnSpc>
                <a:spcPct val="90000"/>
              </a:lnSpc>
              <a:spcBef>
                <a:spcPts val="1000"/>
              </a:spcBef>
              <a:spcAft>
                <a:spcPts val="0"/>
              </a:spcAft>
              <a:buClr>
                <a:schemeClr val="dk1"/>
              </a:buClr>
              <a:buSzPct val="100000"/>
              <a:buNone/>
            </a:pPr>
            <a:r>
              <a:rPr lang="en-US" sz="2200" b="1"/>
              <a:t>Note</a:t>
            </a:r>
            <a:r>
              <a:rPr lang="en-US" sz="2200"/>
              <a:t>: If your sky is blocked by buildings or trees, do not record it as an obscuration, please look for a more open observation site.</a:t>
            </a:r>
            <a:endParaRPr/>
          </a:p>
        </p:txBody>
      </p:sp>
      <p:pic>
        <p:nvPicPr>
          <p:cNvPr id="355" name="Google Shape;355;p21" descr="List of  Sky obscuring phenomena: Blowing snow, heavy snow, heavy rain, fog, spray, volcanic ash, smoke, dust, sand, haz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55968" y="1991899"/>
            <a:ext cx="3422073" cy="453043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62" name="Google Shape;362;p22"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363" name="Google Shape;363;p22"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364" name="Google Shape;364;p22"/>
          <p:cNvSpPr txBox="1">
            <a:spLocks noGrp="1"/>
          </p:cNvSpPr>
          <p:nvPr>
            <p:ph type="title"/>
          </p:nvPr>
        </p:nvSpPr>
        <p:spPr>
          <a:xfrm>
            <a:off x="1389888" y="612882"/>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How to Observe: Sky Color</a:t>
            </a:r>
            <a:endParaRPr/>
          </a:p>
        </p:txBody>
      </p:sp>
      <p:sp>
        <p:nvSpPr>
          <p:cNvPr id="365" name="Google Shape;365;p22"/>
          <p:cNvSpPr txBox="1"/>
          <p:nvPr/>
        </p:nvSpPr>
        <p:spPr>
          <a:xfrm>
            <a:off x="1389878" y="1557575"/>
            <a:ext cx="54621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Sky color is an indication of the amount of aerosols in the atmosphere. Aerosols tend to scatter all wavelengths of light, making the sky look more white. Deep blue suggests very few aerosols. A milky sky suggests there are lots of aerosols.</a:t>
            </a:r>
            <a:endParaRPr/>
          </a:p>
        </p:txBody>
      </p:sp>
      <p:sp>
        <p:nvSpPr>
          <p:cNvPr id="366" name="Google Shape;366;p22"/>
          <p:cNvSpPr txBox="1">
            <a:spLocks noGrp="1"/>
          </p:cNvSpPr>
          <p:nvPr>
            <p:ph type="body" idx="1"/>
          </p:nvPr>
        </p:nvSpPr>
        <p:spPr>
          <a:xfrm>
            <a:off x="1389875" y="2869475"/>
            <a:ext cx="5253900" cy="3682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Goal: to observe the bluest part of the sky.</a:t>
            </a:r>
            <a:endParaRPr/>
          </a:p>
          <a:p>
            <a:pPr marL="0" lvl="0" indent="0" algn="l" rtl="0">
              <a:lnSpc>
                <a:spcPct val="90000"/>
              </a:lnSpc>
              <a:spcBef>
                <a:spcPts val="1000"/>
              </a:spcBef>
              <a:spcAft>
                <a:spcPts val="0"/>
              </a:spcAft>
              <a:buClr>
                <a:schemeClr val="dk1"/>
              </a:buClr>
              <a:buSzPts val="1800"/>
              <a:buNone/>
            </a:pPr>
            <a:r>
              <a:rPr lang="en-US" sz="1800"/>
              <a:t>Note: Sky color can only be observed from a clear section of sky, with no clouds in view.  </a:t>
            </a:r>
            <a:endParaRPr/>
          </a:p>
          <a:p>
            <a:pPr marL="0" lvl="0" indent="0" algn="l" rtl="0">
              <a:lnSpc>
                <a:spcPct val="90000"/>
              </a:lnSpc>
              <a:spcBef>
                <a:spcPts val="1000"/>
              </a:spcBef>
              <a:spcAft>
                <a:spcPts val="0"/>
              </a:spcAft>
              <a:buClr>
                <a:schemeClr val="dk1"/>
              </a:buClr>
              <a:buSzPts val="1800"/>
              <a:buNone/>
            </a:pPr>
            <a:r>
              <a:rPr lang="en-US" sz="1800"/>
              <a:t>Tips:</a:t>
            </a:r>
            <a:endParaRPr/>
          </a:p>
          <a:p>
            <a:pPr marL="228600" lvl="0" indent="-228600" algn="l" rtl="0">
              <a:lnSpc>
                <a:spcPct val="90000"/>
              </a:lnSpc>
              <a:spcBef>
                <a:spcPts val="1000"/>
              </a:spcBef>
              <a:spcAft>
                <a:spcPts val="0"/>
              </a:spcAft>
              <a:buClr>
                <a:schemeClr val="dk1"/>
              </a:buClr>
              <a:buSzPts val="1800"/>
              <a:buChar char="•"/>
            </a:pPr>
            <a:r>
              <a:rPr lang="en-US" sz="1800"/>
              <a:t>Turn your back to the Sun.</a:t>
            </a:r>
            <a:endParaRPr/>
          </a:p>
          <a:p>
            <a:pPr marL="228600" lvl="0" indent="-228600" algn="l" rtl="0">
              <a:lnSpc>
                <a:spcPct val="90000"/>
              </a:lnSpc>
              <a:spcBef>
                <a:spcPts val="1000"/>
              </a:spcBef>
              <a:spcAft>
                <a:spcPts val="0"/>
              </a:spcAft>
              <a:buClr>
                <a:schemeClr val="dk1"/>
              </a:buClr>
              <a:buSzPts val="1800"/>
              <a:buChar char="•"/>
            </a:pPr>
            <a:r>
              <a:rPr lang="en-US" sz="1800"/>
              <a:t>Look at the sky halfway between the horizon and straight up (45°).</a:t>
            </a:r>
            <a:endParaRPr/>
          </a:p>
          <a:p>
            <a:pPr marL="228600" lvl="0" indent="-228600" algn="l" rtl="0">
              <a:lnSpc>
                <a:spcPct val="90000"/>
              </a:lnSpc>
              <a:spcBef>
                <a:spcPts val="1000"/>
              </a:spcBef>
              <a:spcAft>
                <a:spcPts val="0"/>
              </a:spcAft>
              <a:buClr>
                <a:schemeClr val="dk1"/>
              </a:buClr>
              <a:buSzPts val="1800"/>
              <a:buChar char="•"/>
            </a:pPr>
            <a:r>
              <a:rPr lang="en-US" sz="1800"/>
              <a:t>Pick the shade that most closely matches your sky.</a:t>
            </a:r>
            <a:endParaRPr/>
          </a:p>
          <a:p>
            <a:pPr marL="228600" lvl="0" indent="-228600" algn="l" rtl="0">
              <a:lnSpc>
                <a:spcPct val="90000"/>
              </a:lnSpc>
              <a:spcBef>
                <a:spcPts val="1000"/>
              </a:spcBef>
              <a:spcAft>
                <a:spcPts val="0"/>
              </a:spcAft>
              <a:buClr>
                <a:schemeClr val="dk1"/>
              </a:buClr>
              <a:buSzPts val="1800"/>
              <a:buChar char="•"/>
            </a:pPr>
            <a:r>
              <a:rPr lang="en-US" sz="1800"/>
              <a:t>You want to match the color of the sky, not the clouds, so if it’s too cloudy you may not to be able to observe sky color.</a:t>
            </a:r>
            <a:endParaRPr/>
          </a:p>
        </p:txBody>
      </p:sp>
      <p:pic>
        <p:nvPicPr>
          <p:cNvPr id="367" name="Google Shape;367;p22" descr="Snapshot of different shades of blue to select the sky color observ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52100" y="909150"/>
            <a:ext cx="2114550" cy="5657848"/>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74" name="Google Shape;374;p23"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375" name="Google Shape;375;p23"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376" name="Google Shape;376;p23"/>
          <p:cNvSpPr txBox="1">
            <a:spLocks noGrp="1"/>
          </p:cNvSpPr>
          <p:nvPr>
            <p:ph type="title"/>
          </p:nvPr>
        </p:nvSpPr>
        <p:spPr>
          <a:xfrm>
            <a:off x="1144588" y="54374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sz="3400" b="1">
                <a:solidFill>
                  <a:srgbClr val="002060"/>
                </a:solidFill>
              </a:rPr>
              <a:t>How to Observe: Sky Visibility</a:t>
            </a:r>
            <a:endParaRPr sz="4200"/>
          </a:p>
        </p:txBody>
      </p:sp>
      <p:sp>
        <p:nvSpPr>
          <p:cNvPr id="377" name="Google Shape;377;p23"/>
          <p:cNvSpPr txBox="1">
            <a:spLocks noGrp="1"/>
          </p:cNvSpPr>
          <p:nvPr>
            <p:ph type="body" idx="1"/>
          </p:nvPr>
        </p:nvSpPr>
        <p:spPr>
          <a:xfrm>
            <a:off x="1201750" y="1574475"/>
            <a:ext cx="5554800" cy="105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700"/>
              <a:buNone/>
            </a:pPr>
            <a:r>
              <a:rPr lang="en-US" sz="1800"/>
              <a:t>Sky visibility is an indication of the amount of the aerosols close to the surface of the ground. The more aerosols there are, the hazier it will appear. </a:t>
            </a:r>
            <a:endParaRPr sz="1800"/>
          </a:p>
          <a:p>
            <a:pPr marL="0" lvl="0" indent="0" algn="l" rtl="0">
              <a:lnSpc>
                <a:spcPct val="90000"/>
              </a:lnSpc>
              <a:spcBef>
                <a:spcPts val="1000"/>
              </a:spcBef>
              <a:spcAft>
                <a:spcPts val="0"/>
              </a:spcAft>
              <a:buClr>
                <a:schemeClr val="dk1"/>
              </a:buClr>
              <a:buSzPts val="2000"/>
              <a:buNone/>
            </a:pPr>
            <a:endParaRPr sz="1800"/>
          </a:p>
        </p:txBody>
      </p:sp>
      <p:sp>
        <p:nvSpPr>
          <p:cNvPr id="378" name="Google Shape;378;p23"/>
          <p:cNvSpPr txBox="1">
            <a:spLocks noGrp="1"/>
          </p:cNvSpPr>
          <p:nvPr>
            <p:ph type="body" idx="2"/>
          </p:nvPr>
        </p:nvSpPr>
        <p:spPr>
          <a:xfrm>
            <a:off x="1300650" y="2603125"/>
            <a:ext cx="5456100" cy="4114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Look at a landmark in the distance.</a:t>
            </a:r>
            <a:endParaRPr/>
          </a:p>
          <a:p>
            <a:pPr marL="228600" lvl="0" indent="-228600" algn="l" rtl="0">
              <a:lnSpc>
                <a:spcPct val="90000"/>
              </a:lnSpc>
              <a:spcBef>
                <a:spcPts val="1000"/>
              </a:spcBef>
              <a:spcAft>
                <a:spcPts val="0"/>
              </a:spcAft>
              <a:buClr>
                <a:schemeClr val="dk1"/>
              </a:buClr>
              <a:buSzPts val="2000"/>
              <a:buChar char="•"/>
            </a:pPr>
            <a:r>
              <a:rPr lang="en-US" sz="2000"/>
              <a:t>Try to use the same landmark every time.</a:t>
            </a:r>
            <a:endParaRPr/>
          </a:p>
          <a:p>
            <a:pPr marL="0" lvl="0" indent="0" algn="l" rtl="0">
              <a:lnSpc>
                <a:spcPct val="90000"/>
              </a:lnSpc>
              <a:spcBef>
                <a:spcPts val="1000"/>
              </a:spcBef>
              <a:spcAft>
                <a:spcPts val="0"/>
              </a:spcAft>
              <a:buClr>
                <a:schemeClr val="dk1"/>
              </a:buClr>
              <a:buSzPts val="2000"/>
              <a:buNone/>
            </a:pPr>
            <a:r>
              <a:rPr lang="en-US" sz="2000"/>
              <a:t>Tip:</a:t>
            </a:r>
            <a:br>
              <a:rPr lang="en-US" sz="2000"/>
            </a:br>
            <a:r>
              <a:rPr lang="en-US" sz="2000"/>
              <a:t>It can be helpful to take a picture of your sky day-to-day to notice the difference between visibility observations. In addition, the clearest sky for your area will be seen just after a front or a storm moves through your area.  </a:t>
            </a:r>
            <a:endParaRPr sz="1600"/>
          </a:p>
        </p:txBody>
      </p:sp>
      <p:pic>
        <p:nvPicPr>
          <p:cNvPr id="379" name="Google Shape;379;p23" descr="Snapshot of different views of a distant object to detail how hazy the view is observed."/>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56620" y="998000"/>
            <a:ext cx="2156433" cy="5684317"/>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85" name="Google Shape;385;p24"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386" name="Google Shape;386;p24"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387" name="Google Shape;387;p24"/>
          <p:cNvSpPr txBox="1">
            <a:spLocks noGrp="1"/>
          </p:cNvSpPr>
          <p:nvPr>
            <p:ph type="title"/>
          </p:nvPr>
        </p:nvSpPr>
        <p:spPr>
          <a:xfrm>
            <a:off x="1389888" y="692237"/>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sz="3600"/>
              <a:t>How to Observe: Sky Conditions</a:t>
            </a:r>
            <a:endParaRPr/>
          </a:p>
        </p:txBody>
      </p:sp>
      <p:pic>
        <p:nvPicPr>
          <p:cNvPr id="388" name="Google Shape;388;p24" descr="Sky color and sky visibility observaiton instruction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89887" y="1667639"/>
            <a:ext cx="7517999" cy="3889092"/>
          </a:xfrm>
          <a:prstGeom prst="rect">
            <a:avLst/>
          </a:prstGeom>
          <a:noFill/>
          <a:ln>
            <a:noFill/>
          </a:ln>
        </p:spPr>
      </p:pic>
      <p:sp>
        <p:nvSpPr>
          <p:cNvPr id="389" name="Google Shape;389;p24"/>
          <p:cNvSpPr txBox="1"/>
          <p:nvPr/>
        </p:nvSpPr>
        <p:spPr>
          <a:xfrm>
            <a:off x="1549831" y="5618136"/>
            <a:ext cx="71602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Tip:</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Here’s a good reminder for the difference between observing sky color and sky visibility, and where to look as you observe each.</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95" name="Google Shape;395;p25"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396" name="Google Shape;396;p25"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397" name="Google Shape;397;p25"/>
          <p:cNvSpPr txBox="1">
            <a:spLocks noGrp="1"/>
          </p:cNvSpPr>
          <p:nvPr>
            <p:ph type="title"/>
          </p:nvPr>
        </p:nvSpPr>
        <p:spPr>
          <a:xfrm>
            <a:off x="1389888" y="946879"/>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sz="3600"/>
              <a:t>How to Observe: Cloud Details </a:t>
            </a:r>
            <a:br>
              <a:rPr lang="en-US" sz="3600"/>
            </a:br>
            <a:r>
              <a:rPr lang="en-US" sz="3600"/>
              <a:t>at Each Height</a:t>
            </a:r>
            <a:endParaRPr/>
          </a:p>
        </p:txBody>
      </p:sp>
      <p:sp>
        <p:nvSpPr>
          <p:cNvPr id="398" name="Google Shape;398;p25"/>
          <p:cNvSpPr txBox="1">
            <a:spLocks noGrp="1"/>
          </p:cNvSpPr>
          <p:nvPr>
            <p:ph type="body" idx="1"/>
          </p:nvPr>
        </p:nvSpPr>
        <p:spPr>
          <a:xfrm>
            <a:off x="1551933" y="2244596"/>
            <a:ext cx="6156900" cy="3904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700"/>
              <a:t>At each level (high, mid, and low) observers will identify the following:</a:t>
            </a:r>
            <a:endParaRPr sz="2700"/>
          </a:p>
          <a:p>
            <a:pPr marL="228600" lvl="0" indent="-222250" algn="l" rtl="0">
              <a:lnSpc>
                <a:spcPct val="90000"/>
              </a:lnSpc>
              <a:spcBef>
                <a:spcPts val="1000"/>
              </a:spcBef>
              <a:spcAft>
                <a:spcPts val="0"/>
              </a:spcAft>
              <a:buClr>
                <a:schemeClr val="dk1"/>
              </a:buClr>
              <a:buSzPts val="2700"/>
              <a:buChar char="•"/>
            </a:pPr>
            <a:r>
              <a:rPr lang="en-US" sz="2700"/>
              <a:t>Cloud Type(s)</a:t>
            </a:r>
            <a:endParaRPr sz="2700"/>
          </a:p>
          <a:p>
            <a:pPr marL="228600" lvl="0" indent="-222250" algn="l" rtl="0">
              <a:lnSpc>
                <a:spcPct val="90000"/>
              </a:lnSpc>
              <a:spcBef>
                <a:spcPts val="1000"/>
              </a:spcBef>
              <a:spcAft>
                <a:spcPts val="0"/>
              </a:spcAft>
              <a:buClr>
                <a:schemeClr val="dk1"/>
              </a:buClr>
              <a:buSzPts val="2700"/>
              <a:buChar char="•"/>
            </a:pPr>
            <a:r>
              <a:rPr lang="en-US" sz="2700"/>
              <a:t>Cloud Cover</a:t>
            </a:r>
            <a:endParaRPr sz="2700"/>
          </a:p>
          <a:p>
            <a:pPr marL="228600" lvl="0" indent="-222250" algn="l" rtl="0">
              <a:lnSpc>
                <a:spcPct val="90000"/>
              </a:lnSpc>
              <a:spcBef>
                <a:spcPts val="1000"/>
              </a:spcBef>
              <a:spcAft>
                <a:spcPts val="0"/>
              </a:spcAft>
              <a:buClr>
                <a:schemeClr val="dk1"/>
              </a:buClr>
              <a:buSzPts val="2700"/>
              <a:buChar char="•"/>
            </a:pPr>
            <a:r>
              <a:rPr lang="en-US" sz="2700"/>
              <a:t>Cloud Visual Opacity</a:t>
            </a:r>
            <a:endParaRPr sz="2700"/>
          </a:p>
          <a:p>
            <a:pPr marL="0" lvl="0" indent="0" algn="l" rtl="0">
              <a:lnSpc>
                <a:spcPct val="90000"/>
              </a:lnSpc>
              <a:spcBef>
                <a:spcPts val="1000"/>
              </a:spcBef>
              <a:spcAft>
                <a:spcPts val="0"/>
              </a:spcAft>
              <a:buClr>
                <a:schemeClr val="dk1"/>
              </a:buClr>
              <a:buSzPts val="2800"/>
              <a:buNone/>
            </a:pPr>
            <a:r>
              <a:rPr lang="en-US" sz="2700"/>
              <a:t>Contrails are reported in the high cloud section.</a:t>
            </a:r>
            <a:endParaRPr sz="3500"/>
          </a:p>
        </p:txBody>
      </p:sp>
      <p:sp>
        <p:nvSpPr>
          <p:cNvPr id="399" name="Google Shape;399;p25"/>
          <p:cNvSpPr txBox="1"/>
          <p:nvPr/>
        </p:nvSpPr>
        <p:spPr>
          <a:xfrm>
            <a:off x="1637975" y="5499750"/>
            <a:ext cx="6629100" cy="1182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a:solidFill>
                  <a:srgbClr val="444746"/>
                </a:solidFill>
                <a:latin typeface="Calibri"/>
                <a:ea typeface="Calibri"/>
                <a:cs typeface="Calibri"/>
                <a:sym typeface="Calibri"/>
              </a:rPr>
              <a:t>Factors such as where the cloud is with respect to the Sun, it’s altitude and thickness, and total cloud cover impacts can make some days seem darker.</a:t>
            </a:r>
            <a:endParaRPr sz="24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406" name="Google Shape;406;p26"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407" name="Google Shape;407;p26"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408" name="Google Shape;408;p26"/>
          <p:cNvSpPr txBox="1">
            <a:spLocks noGrp="1"/>
          </p:cNvSpPr>
          <p:nvPr>
            <p:ph type="title"/>
          </p:nvPr>
        </p:nvSpPr>
        <p:spPr>
          <a:xfrm>
            <a:off x="1389888" y="946879"/>
            <a:ext cx="7125462" cy="9962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How to Observe: Cloud Type</a:t>
            </a:r>
            <a:endParaRPr/>
          </a:p>
        </p:txBody>
      </p:sp>
      <p:sp>
        <p:nvSpPr>
          <p:cNvPr id="409" name="Google Shape;409;p26"/>
          <p:cNvSpPr txBox="1">
            <a:spLocks noGrp="1"/>
          </p:cNvSpPr>
          <p:nvPr>
            <p:ph type="body" idx="1"/>
          </p:nvPr>
        </p:nvSpPr>
        <p:spPr>
          <a:xfrm>
            <a:off x="1389888" y="2272441"/>
            <a:ext cx="3739816" cy="390452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Clouds can be defined according to:</a:t>
            </a: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Their shape</a:t>
            </a:r>
            <a:endParaRPr/>
          </a:p>
          <a:p>
            <a:pPr marL="228600" lvl="0" indent="-228600" algn="l" rtl="0">
              <a:lnSpc>
                <a:spcPct val="90000"/>
              </a:lnSpc>
              <a:spcBef>
                <a:spcPts val="1000"/>
              </a:spcBef>
              <a:spcAft>
                <a:spcPts val="0"/>
              </a:spcAft>
              <a:buClr>
                <a:schemeClr val="dk1"/>
              </a:buClr>
              <a:buSzPct val="100000"/>
              <a:buChar char="•"/>
            </a:pPr>
            <a:r>
              <a:rPr lang="en-US"/>
              <a:t>The cloud base altitude</a:t>
            </a:r>
            <a:endParaRPr/>
          </a:p>
          <a:p>
            <a:pPr marL="228600" lvl="0" indent="-228600" algn="l" rtl="0">
              <a:lnSpc>
                <a:spcPct val="90000"/>
              </a:lnSpc>
              <a:spcBef>
                <a:spcPts val="1000"/>
              </a:spcBef>
              <a:spcAft>
                <a:spcPts val="0"/>
              </a:spcAft>
              <a:buClr>
                <a:schemeClr val="dk1"/>
              </a:buClr>
              <a:buSzPct val="100000"/>
              <a:buChar char="•"/>
            </a:pPr>
            <a:r>
              <a:rPr lang="en-US"/>
              <a:t>Whether they are producing precipitation</a:t>
            </a:r>
            <a:endParaRPr/>
          </a:p>
          <a:p>
            <a:pPr marL="228600" lvl="0" indent="-64135"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The Cloud Triangle is a useful memory device.</a:t>
            </a:r>
            <a:endParaRPr/>
          </a:p>
        </p:txBody>
      </p:sp>
      <p:pic>
        <p:nvPicPr>
          <p:cNvPr id="410" name="Google Shape;410;p26" descr="GLOBE Cloud Triangle, putting cirrus at the top and stratus and cumulus clouds at each bottom corner. altostartus and altocumulus half way up the sides, cirrostartus and cirrocumuus at the top. Nimbostratus and cumulonimbus included at the bottom, with fo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29704" y="2272439"/>
            <a:ext cx="3719192" cy="39874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10" name="Google Shape;110;p3"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111" name="Google Shape;111;p3" descr="Menu Bar: What are Cloud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13" y="822325"/>
            <a:ext cx="1166813" cy="6035675"/>
          </a:xfrm>
          <a:prstGeom prst="rect">
            <a:avLst/>
          </a:prstGeom>
          <a:noFill/>
          <a:ln>
            <a:noFill/>
          </a:ln>
        </p:spPr>
      </p:pic>
      <p:sp>
        <p:nvSpPr>
          <p:cNvPr id="112" name="Google Shape;112;p3"/>
          <p:cNvSpPr txBox="1">
            <a:spLocks noGrp="1"/>
          </p:cNvSpPr>
          <p:nvPr>
            <p:ph type="title"/>
          </p:nvPr>
        </p:nvSpPr>
        <p:spPr>
          <a:xfrm>
            <a:off x="1328928" y="953656"/>
            <a:ext cx="74615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Overview</a:t>
            </a:r>
            <a:endParaRPr/>
          </a:p>
        </p:txBody>
      </p:sp>
      <p:sp>
        <p:nvSpPr>
          <p:cNvPr id="113" name="Google Shape;113;p3"/>
          <p:cNvSpPr txBox="1">
            <a:spLocks noGrp="1"/>
          </p:cNvSpPr>
          <p:nvPr>
            <p:ph type="body" idx="1"/>
          </p:nvPr>
        </p:nvSpPr>
        <p:spPr>
          <a:xfrm>
            <a:off x="1328928" y="2394361"/>
            <a:ext cx="7461504" cy="37826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This module…</a:t>
            </a:r>
            <a:endParaRPr/>
          </a:p>
          <a:p>
            <a:pPr marL="228600" lvl="0" indent="-228600" algn="l" rtl="0">
              <a:lnSpc>
                <a:spcPct val="90000"/>
              </a:lnSpc>
              <a:spcBef>
                <a:spcPts val="1000"/>
              </a:spcBef>
              <a:spcAft>
                <a:spcPts val="0"/>
              </a:spcAft>
              <a:buClr>
                <a:schemeClr val="dk1"/>
              </a:buClr>
              <a:buSzPts val="2400"/>
              <a:buChar char="•"/>
            </a:pPr>
            <a:r>
              <a:rPr lang="en-US" sz="2400"/>
              <a:t>Provides a step by step introduction to the protocol method</a:t>
            </a:r>
            <a:endParaRPr/>
          </a:p>
          <a:p>
            <a:pPr marL="228600" lvl="0" indent="-228600" algn="l" rtl="0">
              <a:lnSpc>
                <a:spcPct val="90000"/>
              </a:lnSpc>
              <a:spcBef>
                <a:spcPts val="1000"/>
              </a:spcBef>
              <a:spcAft>
                <a:spcPts val="0"/>
              </a:spcAft>
              <a:buClr>
                <a:schemeClr val="dk1"/>
              </a:buClr>
              <a:buSzPts val="2400"/>
              <a:buChar char="•"/>
            </a:pPr>
            <a:r>
              <a:rPr lang="en-US" sz="2400"/>
              <a:t>Reviews the selection of a GLOBE Atmosphere site</a:t>
            </a:r>
            <a:endParaRPr/>
          </a:p>
          <a:p>
            <a:pPr marL="228600" lvl="0" indent="-228600" algn="l" rtl="0">
              <a:lnSpc>
                <a:spcPct val="90000"/>
              </a:lnSpc>
              <a:spcBef>
                <a:spcPts val="1000"/>
              </a:spcBef>
              <a:spcAft>
                <a:spcPts val="0"/>
              </a:spcAft>
              <a:buClr>
                <a:schemeClr val="dk1"/>
              </a:buClr>
              <a:buSzPts val="2400"/>
              <a:buChar char="•"/>
            </a:pPr>
            <a:r>
              <a:rPr lang="en-US" sz="2400"/>
              <a:t>Explains how to make a cloud observation and report it to GLOBE</a:t>
            </a:r>
            <a:endParaRPr/>
          </a:p>
          <a:p>
            <a:pPr marL="228600" lvl="0" indent="-228600" algn="l" rtl="0">
              <a:lnSpc>
                <a:spcPct val="90000"/>
              </a:lnSpc>
              <a:spcBef>
                <a:spcPts val="1000"/>
              </a:spcBef>
              <a:spcAft>
                <a:spcPts val="0"/>
              </a:spcAft>
              <a:buClr>
                <a:schemeClr val="dk1"/>
              </a:buClr>
              <a:buSzPts val="2400"/>
              <a:buChar char="•"/>
            </a:pPr>
            <a:r>
              <a:rPr lang="en-US" sz="2400"/>
              <a:t>Introduces satellite comparison data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17" name="Google Shape;417;p27"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418" name="Google Shape;418;p27"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419" name="Google Shape;419;p27"/>
          <p:cNvSpPr txBox="1">
            <a:spLocks noGrp="1"/>
          </p:cNvSpPr>
          <p:nvPr>
            <p:ph type="title"/>
          </p:nvPr>
        </p:nvSpPr>
        <p:spPr>
          <a:xfrm>
            <a:off x="1389888" y="946880"/>
            <a:ext cx="7125462" cy="10783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ts val="3600"/>
              <a:buFont typeface="Calibri"/>
              <a:buNone/>
            </a:pPr>
            <a:r>
              <a:rPr lang="en-US"/>
              <a:t>How to Observe: Cloud Type by Shape </a:t>
            </a:r>
            <a:endParaRPr/>
          </a:p>
        </p:txBody>
      </p:sp>
      <p:sp>
        <p:nvSpPr>
          <p:cNvPr id="420" name="Google Shape;420;p27"/>
          <p:cNvSpPr txBox="1">
            <a:spLocks noGrp="1"/>
          </p:cNvSpPr>
          <p:nvPr>
            <p:ph type="body" idx="1"/>
          </p:nvPr>
        </p:nvSpPr>
        <p:spPr>
          <a:xfrm>
            <a:off x="1411067" y="2146154"/>
            <a:ext cx="7125462" cy="73898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a:t>3 main cloud shapes are:</a:t>
            </a:r>
            <a:endParaRPr/>
          </a:p>
        </p:txBody>
      </p:sp>
      <p:sp>
        <p:nvSpPr>
          <p:cNvPr id="421" name="Google Shape;421;p27"/>
          <p:cNvSpPr txBox="1"/>
          <p:nvPr/>
        </p:nvSpPr>
        <p:spPr>
          <a:xfrm>
            <a:off x="1340390" y="4251591"/>
            <a:ext cx="253593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Cumulus (Puffy): </a:t>
            </a:r>
            <a:r>
              <a:rPr lang="en-US" sz="1800">
                <a:solidFill>
                  <a:schemeClr val="dk1"/>
                </a:solidFill>
                <a:latin typeface="Calibri"/>
                <a:ea typeface="Calibri"/>
                <a:cs typeface="Calibri"/>
                <a:sym typeface="Calibri"/>
              </a:rPr>
              <a:t>Made of water, cumulus clouds can be associated with fair weather. They are usually not very tall and they are separated from each other with lots of blue sky in between.</a:t>
            </a:r>
            <a:endParaRPr/>
          </a:p>
        </p:txBody>
      </p:sp>
      <p:sp>
        <p:nvSpPr>
          <p:cNvPr id="422" name="Google Shape;422;p27"/>
          <p:cNvSpPr txBox="1"/>
          <p:nvPr/>
        </p:nvSpPr>
        <p:spPr>
          <a:xfrm>
            <a:off x="3854450" y="4251591"/>
            <a:ext cx="253593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Stratus (Layered): </a:t>
            </a:r>
            <a:r>
              <a:rPr lang="en-US" sz="1800">
                <a:solidFill>
                  <a:schemeClr val="dk1"/>
                </a:solidFill>
                <a:latin typeface="Calibri"/>
                <a:ea typeface="Calibri"/>
                <a:cs typeface="Calibri"/>
                <a:sym typeface="Calibri"/>
              </a:rPr>
              <a:t>Made of water. These clouds can be found from Earth’s surface to 2,000 m high. When you see the Sun’s disk through them, the edges look sharp.</a:t>
            </a:r>
            <a:endParaRPr/>
          </a:p>
        </p:txBody>
      </p:sp>
      <p:sp>
        <p:nvSpPr>
          <p:cNvPr id="423" name="Google Shape;423;p27"/>
          <p:cNvSpPr txBox="1"/>
          <p:nvPr/>
        </p:nvSpPr>
        <p:spPr>
          <a:xfrm>
            <a:off x="6345360" y="4228441"/>
            <a:ext cx="2775600" cy="258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Cirrus (Wispy): </a:t>
            </a:r>
            <a:r>
              <a:rPr lang="en-US" sz="1800">
                <a:solidFill>
                  <a:schemeClr val="dk1"/>
                </a:solidFill>
                <a:latin typeface="Calibri"/>
                <a:ea typeface="Calibri"/>
                <a:cs typeface="Calibri"/>
                <a:sym typeface="Calibri"/>
              </a:rPr>
              <a:t>Made of ice crystals and are considered “high clouds”, forming above </a:t>
            </a:r>
            <a:r>
              <a:rPr lang="en-US" sz="18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6,000m</a:t>
            </a:r>
            <a:r>
              <a:rPr lang="en-US" sz="1800">
                <a:solidFill>
                  <a:schemeClr val="dk1"/>
                </a:solidFill>
                <a:latin typeface="Calibri"/>
                <a:ea typeface="Calibri"/>
                <a:cs typeface="Calibri"/>
                <a:sym typeface="Calibri"/>
              </a:rPr>
              <a:t>. They generally indicate fair to pleasant weather. The reason for the long tail is primarily due to high speed winds at high altitudes.</a:t>
            </a:r>
            <a:endParaRPr/>
          </a:p>
        </p:txBody>
      </p:sp>
      <p:grpSp>
        <p:nvGrpSpPr>
          <p:cNvPr id="424" name="Google Shape;424;p27" descr="Cloud Type graphics, from left ot right: cumulus, stratus, and cirrus"/>
          <p:cNvGrpSpPr/>
          <p:nvPr/>
        </p:nvGrpSpPr>
        <p:grpSpPr>
          <a:xfrm>
            <a:off x="1411067" y="2647038"/>
            <a:ext cx="7191276" cy="1489384"/>
            <a:chOff x="1411067" y="2681182"/>
            <a:chExt cx="7191276" cy="1489384"/>
          </a:xfrm>
        </p:grpSpPr>
        <p:pic>
          <p:nvPicPr>
            <p:cNvPr id="425" name="Google Shape;425;p27" descr="Image of puffy cumulus clousds in sky over ocea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1067" y="2685724"/>
              <a:ext cx="2168792" cy="1449855"/>
            </a:xfrm>
            <a:prstGeom prst="rect">
              <a:avLst/>
            </a:prstGeom>
            <a:noFill/>
            <a:ln>
              <a:noFill/>
            </a:ln>
          </p:spPr>
        </p:pic>
        <p:pic>
          <p:nvPicPr>
            <p:cNvPr id="426" name="Google Shape;426;p27" descr="opaque grey sky, stratus cloud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72306" y="2681182"/>
              <a:ext cx="2139127" cy="1449530"/>
            </a:xfrm>
            <a:prstGeom prst="rect">
              <a:avLst/>
            </a:prstGeom>
            <a:noFill/>
            <a:ln>
              <a:noFill/>
            </a:ln>
          </p:spPr>
        </p:pic>
        <p:pic>
          <p:nvPicPr>
            <p:cNvPr id="427" name="Google Shape;427;p27" descr="wispy cirrus cloud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90386" y="2690426"/>
              <a:ext cx="2211957" cy="1480140"/>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33" name="Google Shape;433;p28"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434" name="Google Shape;434;p28"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435" name="Google Shape;435;p28"/>
          <p:cNvSpPr txBox="1">
            <a:spLocks noGrp="1"/>
          </p:cNvSpPr>
          <p:nvPr>
            <p:ph type="title"/>
          </p:nvPr>
        </p:nvSpPr>
        <p:spPr>
          <a:xfrm>
            <a:off x="1389888" y="634362"/>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How to Observe: Cloud Cover</a:t>
            </a:r>
            <a:endParaRPr/>
          </a:p>
        </p:txBody>
      </p:sp>
      <p:sp>
        <p:nvSpPr>
          <p:cNvPr id="436" name="Google Shape;436;p28"/>
          <p:cNvSpPr txBox="1">
            <a:spLocks noGrp="1"/>
          </p:cNvSpPr>
          <p:nvPr>
            <p:ph type="body" idx="1"/>
          </p:nvPr>
        </p:nvSpPr>
        <p:spPr>
          <a:xfrm>
            <a:off x="1389887" y="1604853"/>
            <a:ext cx="7406871" cy="484224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a:t>You will estimate the total cloud cover of the whole sky and at each level (high, mid, and low levels).</a:t>
            </a:r>
            <a:endParaRPr/>
          </a:p>
          <a:p>
            <a:pPr marL="0" lvl="0" indent="0" algn="l" rtl="0">
              <a:lnSpc>
                <a:spcPct val="90000"/>
              </a:lnSpc>
              <a:spcBef>
                <a:spcPts val="1000"/>
              </a:spcBef>
              <a:spcAft>
                <a:spcPts val="0"/>
              </a:spcAft>
              <a:buClr>
                <a:schemeClr val="dk1"/>
              </a:buClr>
              <a:buSzPts val="1800"/>
              <a:buNone/>
            </a:pPr>
            <a:r>
              <a:rPr lang="en-US" sz="1800"/>
              <a:t>It may be helpful to divide the sky in 4 quadrants (North, South, East, and West) and estimate cloud cover in each, then take the average to get the whole sky value.</a:t>
            </a:r>
            <a:endParaRPr/>
          </a:p>
          <a:p>
            <a:pPr marL="0" lvl="0" indent="0" algn="l" rtl="0">
              <a:lnSpc>
                <a:spcPct val="90000"/>
              </a:lnSpc>
              <a:spcBef>
                <a:spcPts val="1000"/>
              </a:spcBef>
              <a:spcAft>
                <a:spcPts val="0"/>
              </a:spcAft>
              <a:buClr>
                <a:schemeClr val="dk1"/>
              </a:buClr>
              <a:buSzPts val="1800"/>
              <a:buNone/>
            </a:pPr>
            <a:r>
              <a:rPr lang="en-US" sz="1800"/>
              <a:t>Tip:</a:t>
            </a:r>
            <a:endParaRPr/>
          </a:p>
          <a:p>
            <a:pPr marL="0" lvl="0" indent="0" algn="l" rtl="0">
              <a:lnSpc>
                <a:spcPct val="90000"/>
              </a:lnSpc>
              <a:spcBef>
                <a:spcPts val="1000"/>
              </a:spcBef>
              <a:spcAft>
                <a:spcPts val="0"/>
              </a:spcAft>
              <a:buClr>
                <a:schemeClr val="dk1"/>
              </a:buClr>
              <a:buSzPts val="1800"/>
              <a:buNone/>
            </a:pPr>
            <a:r>
              <a:rPr lang="en-US" sz="1800"/>
              <a:t>Observe the sky overhead, excluding the horizon. This can be done by:</a:t>
            </a:r>
            <a:endParaRPr/>
          </a:p>
          <a:p>
            <a:pPr marL="228600" lvl="0" indent="-228600" algn="l" rtl="0">
              <a:lnSpc>
                <a:spcPct val="90000"/>
              </a:lnSpc>
              <a:spcBef>
                <a:spcPts val="1000"/>
              </a:spcBef>
              <a:spcAft>
                <a:spcPts val="0"/>
              </a:spcAft>
              <a:buClr>
                <a:schemeClr val="dk1"/>
              </a:buClr>
              <a:buSzPts val="1800"/>
              <a:buChar char="•"/>
            </a:pPr>
            <a:r>
              <a:rPr lang="en-US" sz="1800"/>
              <a:t>observing above 14°,</a:t>
            </a:r>
            <a:endParaRPr/>
          </a:p>
          <a:p>
            <a:pPr marL="228600" lvl="0" indent="-228600" algn="l" rtl="0">
              <a:lnSpc>
                <a:spcPct val="90000"/>
              </a:lnSpc>
              <a:spcBef>
                <a:spcPts val="1000"/>
              </a:spcBef>
              <a:spcAft>
                <a:spcPts val="0"/>
              </a:spcAft>
              <a:buClr>
                <a:schemeClr val="dk1"/>
              </a:buClr>
              <a:buSzPts val="1800"/>
              <a:buChar char="•"/>
            </a:pPr>
            <a:r>
              <a:rPr lang="en-US" sz="1800"/>
              <a:t>or holding your arms out in a “V”, hands even with the height of the top of your head, and observing between your hands,</a:t>
            </a:r>
            <a:endParaRPr/>
          </a:p>
          <a:p>
            <a:pPr marL="228600" lvl="0" indent="-228600" algn="l" rtl="0">
              <a:lnSpc>
                <a:spcPct val="90000"/>
              </a:lnSpc>
              <a:spcBef>
                <a:spcPts val="1000"/>
              </a:spcBef>
              <a:spcAft>
                <a:spcPts val="0"/>
              </a:spcAft>
              <a:buClr>
                <a:schemeClr val="dk1"/>
              </a:buClr>
              <a:buSzPts val="1800"/>
              <a:buChar char="•"/>
            </a:pPr>
            <a:r>
              <a:rPr lang="en-US" sz="1800"/>
              <a:t>or holding your fist out at arm’s length, even with the horizon; putting your second fist on top of the other; observing the sky from above the top of your second fist.</a:t>
            </a:r>
            <a:endParaRPr/>
          </a:p>
          <a:p>
            <a:pPr marL="0" lvl="0" indent="0" algn="l" rtl="0">
              <a:lnSpc>
                <a:spcPct val="90000"/>
              </a:lnSpc>
              <a:spcBef>
                <a:spcPts val="1000"/>
              </a:spcBef>
              <a:spcAft>
                <a:spcPts val="0"/>
              </a:spcAft>
              <a:buClr>
                <a:schemeClr val="dk1"/>
              </a:buClr>
              <a:buSzPts val="1800"/>
              <a:buNone/>
            </a:pPr>
            <a:endParaRPr sz="1800"/>
          </a:p>
        </p:txBody>
      </p:sp>
      <p:pic>
        <p:nvPicPr>
          <p:cNvPr id="437" name="Google Shape;437;p28" descr="Cloud Observation: Cloud cover categories. No clouds=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33928" y="5632399"/>
            <a:ext cx="897037" cy="717631"/>
          </a:xfrm>
          <a:prstGeom prst="rect">
            <a:avLst/>
          </a:prstGeom>
          <a:noFill/>
          <a:ln>
            <a:noFill/>
          </a:ln>
        </p:spPr>
      </p:pic>
      <p:sp>
        <p:nvSpPr>
          <p:cNvPr id="438" name="Google Shape;438;p28"/>
          <p:cNvSpPr txBox="1"/>
          <p:nvPr/>
        </p:nvSpPr>
        <p:spPr>
          <a:xfrm>
            <a:off x="2104362" y="6350031"/>
            <a:ext cx="89703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No Clouds (0%)</a:t>
            </a:r>
            <a:endParaRPr/>
          </a:p>
        </p:txBody>
      </p:sp>
      <p:pic>
        <p:nvPicPr>
          <p:cNvPr id="439" name="Google Shape;439;p28" descr="One small cloud. Clear skies=0-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082551" y="5632399"/>
            <a:ext cx="897040" cy="717631"/>
          </a:xfrm>
          <a:prstGeom prst="rect">
            <a:avLst/>
          </a:prstGeom>
          <a:noFill/>
          <a:ln>
            <a:noFill/>
          </a:ln>
        </p:spPr>
      </p:pic>
      <p:sp>
        <p:nvSpPr>
          <p:cNvPr id="440" name="Google Shape;440;p28"/>
          <p:cNvSpPr txBox="1"/>
          <p:nvPr/>
        </p:nvSpPr>
        <p:spPr>
          <a:xfrm>
            <a:off x="3147859" y="6350031"/>
            <a:ext cx="89703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Few</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(0-10%)</a:t>
            </a:r>
            <a:endParaRPr/>
          </a:p>
        </p:txBody>
      </p:sp>
      <p:pic>
        <p:nvPicPr>
          <p:cNvPr id="441" name="Google Shape;441;p28" descr="a few Isolated clouds= 1--2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31176" y="5632400"/>
            <a:ext cx="949124" cy="717631"/>
          </a:xfrm>
          <a:prstGeom prst="rect">
            <a:avLst/>
          </a:prstGeom>
          <a:noFill/>
          <a:ln>
            <a:noFill/>
          </a:ln>
        </p:spPr>
      </p:pic>
      <p:sp>
        <p:nvSpPr>
          <p:cNvPr id="442" name="Google Shape;442;p28"/>
          <p:cNvSpPr txBox="1"/>
          <p:nvPr/>
        </p:nvSpPr>
        <p:spPr>
          <a:xfrm>
            <a:off x="4194481" y="6350031"/>
            <a:ext cx="89703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Isolated</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(10-25%)</a:t>
            </a:r>
            <a:endParaRPr/>
          </a:p>
        </p:txBody>
      </p:sp>
      <p:pic>
        <p:nvPicPr>
          <p:cNvPr id="443" name="Google Shape;443;p28" descr="a few Scattered Clouds 25-5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231885" y="5638187"/>
            <a:ext cx="865164" cy="711844"/>
          </a:xfrm>
          <a:prstGeom prst="rect">
            <a:avLst/>
          </a:prstGeom>
          <a:noFill/>
          <a:ln>
            <a:noFill/>
          </a:ln>
        </p:spPr>
      </p:pic>
      <p:sp>
        <p:nvSpPr>
          <p:cNvPr id="444" name="Google Shape;444;p28"/>
          <p:cNvSpPr txBox="1"/>
          <p:nvPr/>
        </p:nvSpPr>
        <p:spPr>
          <a:xfrm>
            <a:off x="5292848" y="6350031"/>
            <a:ext cx="89703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Scattered</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(25-50%)</a:t>
            </a:r>
            <a:endParaRPr/>
          </a:p>
        </p:txBody>
      </p:sp>
      <p:pic>
        <p:nvPicPr>
          <p:cNvPr id="445" name="Google Shape;445;p28" descr="Broken Clouds 50-9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248634" y="5638187"/>
            <a:ext cx="881330" cy="711844"/>
          </a:xfrm>
          <a:prstGeom prst="rect">
            <a:avLst/>
          </a:prstGeom>
          <a:noFill/>
          <a:ln>
            <a:noFill/>
          </a:ln>
        </p:spPr>
      </p:pic>
      <p:sp>
        <p:nvSpPr>
          <p:cNvPr id="446" name="Google Shape;446;p28"/>
          <p:cNvSpPr txBox="1"/>
          <p:nvPr/>
        </p:nvSpPr>
        <p:spPr>
          <a:xfrm>
            <a:off x="6303845" y="6350031"/>
            <a:ext cx="89703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Broken</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(50-90%)</a:t>
            </a:r>
            <a:endParaRPr/>
          </a:p>
        </p:txBody>
      </p:sp>
      <p:pic>
        <p:nvPicPr>
          <p:cNvPr id="447" name="Google Shape;447;p28" descr="Overcast= cloud cover is greater than 90% of sky"/>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281549" y="5638186"/>
            <a:ext cx="867559" cy="711843"/>
          </a:xfrm>
          <a:prstGeom prst="rect">
            <a:avLst/>
          </a:prstGeom>
          <a:noFill/>
          <a:ln>
            <a:noFill/>
          </a:ln>
        </p:spPr>
      </p:pic>
      <p:sp>
        <p:nvSpPr>
          <p:cNvPr id="448" name="Google Shape;448;p28"/>
          <p:cNvSpPr txBox="1"/>
          <p:nvPr/>
        </p:nvSpPr>
        <p:spPr>
          <a:xfrm>
            <a:off x="7337243" y="6350031"/>
            <a:ext cx="89703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Overcast</a:t>
            </a:r>
            <a:endParaRPr/>
          </a:p>
          <a:p>
            <a:pPr marL="0" marR="0" lvl="0" indent="0" algn="ctr" rtl="0">
              <a:spcBef>
                <a:spcPts val="0"/>
              </a:spcBef>
              <a:spcAft>
                <a:spcPts val="0"/>
              </a:spcAft>
              <a:buNone/>
            </a:pPr>
            <a:r>
              <a:rPr lang="en-US" sz="1200" b="1">
                <a:solidFill>
                  <a:schemeClr val="dk1"/>
                </a:solidFill>
                <a:latin typeface="Calibri"/>
                <a:ea typeface="Calibri"/>
                <a:cs typeface="Calibri"/>
                <a:sym typeface="Calibri"/>
              </a:rPr>
              <a:t>(&gt;90%)</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54" name="Google Shape;454;p29"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455" name="Google Shape;455;p29"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456" name="Google Shape;456;p29"/>
          <p:cNvSpPr txBox="1">
            <a:spLocks noGrp="1"/>
          </p:cNvSpPr>
          <p:nvPr>
            <p:ph type="title"/>
          </p:nvPr>
        </p:nvSpPr>
        <p:spPr>
          <a:xfrm>
            <a:off x="1459580" y="692754"/>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How to Observe: Visual Opacity</a:t>
            </a:r>
            <a:endParaRPr/>
          </a:p>
        </p:txBody>
      </p:sp>
      <p:sp>
        <p:nvSpPr>
          <p:cNvPr id="457" name="Google Shape;457;p29"/>
          <p:cNvSpPr txBox="1"/>
          <p:nvPr/>
        </p:nvSpPr>
        <p:spPr>
          <a:xfrm>
            <a:off x="1262564" y="1643603"/>
            <a:ext cx="7580491"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Tip:</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If your shadow is well defined, a lot of sunlight is getting through the cloud above you, so the cloud’s visual opacity would be transparent. As your shadow becomes more fuzzy, the cloud would be considered more opaque.</a:t>
            </a:r>
            <a:endParaRPr/>
          </a:p>
        </p:txBody>
      </p:sp>
      <p:sp>
        <p:nvSpPr>
          <p:cNvPr id="458" name="Google Shape;458;p29"/>
          <p:cNvSpPr txBox="1">
            <a:spLocks noGrp="1"/>
          </p:cNvSpPr>
          <p:nvPr>
            <p:ph type="body" idx="1"/>
          </p:nvPr>
        </p:nvSpPr>
        <p:spPr>
          <a:xfrm>
            <a:off x="1262564" y="2885901"/>
            <a:ext cx="4212258" cy="43891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b="1"/>
              <a:t>Transparent: </a:t>
            </a:r>
            <a:r>
              <a:rPr lang="en-US" sz="1800"/>
              <a:t>Thin clouds through which light passes easily, and through which you can even see blue sky. Note the milky bluish-whitish appearance. </a:t>
            </a:r>
            <a:endParaRPr/>
          </a:p>
          <a:p>
            <a:pPr marL="0" lvl="0" indent="0" algn="l" rtl="0">
              <a:lnSpc>
                <a:spcPct val="90000"/>
              </a:lnSpc>
              <a:spcBef>
                <a:spcPts val="1000"/>
              </a:spcBef>
              <a:spcAft>
                <a:spcPts val="0"/>
              </a:spcAft>
              <a:buClr>
                <a:schemeClr val="dk1"/>
              </a:buClr>
              <a:buSzPts val="1800"/>
              <a:buNone/>
            </a:pPr>
            <a:r>
              <a:rPr lang="en-US" sz="1800" b="1"/>
              <a:t>Translucent:</a:t>
            </a:r>
            <a:r>
              <a:rPr lang="en-US" sz="1800"/>
              <a:t> Medium-thickness clouds that let some sunlight through. There may be some milky bluish-white near the edges, and a very little bit of gray; but these clouds are mostly a bright white.</a:t>
            </a:r>
            <a:endParaRPr/>
          </a:p>
          <a:p>
            <a:pPr marL="0" lvl="0" indent="0" algn="l" rtl="0">
              <a:lnSpc>
                <a:spcPct val="90000"/>
              </a:lnSpc>
              <a:spcBef>
                <a:spcPts val="1000"/>
              </a:spcBef>
              <a:spcAft>
                <a:spcPts val="0"/>
              </a:spcAft>
              <a:buClr>
                <a:schemeClr val="dk1"/>
              </a:buClr>
              <a:buSzPts val="1800"/>
              <a:buNone/>
            </a:pPr>
            <a:r>
              <a:rPr lang="en-US" sz="1800" b="1"/>
              <a:t>Opaque: </a:t>
            </a:r>
            <a:r>
              <a:rPr lang="en-US" sz="1800"/>
              <a:t>Thick clouds which do not allow light to pass directly, although light can diffuse through them. Clouds look gray. When these clouds are in from of the Sun, it is impossible to tell where the Sun is. </a:t>
            </a:r>
            <a:endParaRPr/>
          </a:p>
        </p:txBody>
      </p:sp>
      <p:pic>
        <p:nvPicPr>
          <p:cNvPr id="459" name="Google Shape;459;p29" descr="Visual Opacity=transparent. You can see a clear blue sk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30767" y="2829232"/>
            <a:ext cx="2854275" cy="937715"/>
          </a:xfrm>
          <a:prstGeom prst="rect">
            <a:avLst/>
          </a:prstGeom>
          <a:noFill/>
          <a:ln>
            <a:noFill/>
          </a:ln>
        </p:spPr>
      </p:pic>
      <p:sp>
        <p:nvSpPr>
          <p:cNvPr id="460" name="Google Shape;460;p29"/>
          <p:cNvSpPr txBox="1"/>
          <p:nvPr/>
        </p:nvSpPr>
        <p:spPr>
          <a:xfrm>
            <a:off x="5592798" y="3769301"/>
            <a:ext cx="18969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Transparent</a:t>
            </a:r>
            <a:endParaRPr/>
          </a:p>
        </p:txBody>
      </p:sp>
      <p:pic>
        <p:nvPicPr>
          <p:cNvPr id="461" name="Google Shape;461;p29" descr="Visual opacity= translucent. Some blue sky is showing through mostly bright white cloud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730766" y="4138573"/>
            <a:ext cx="2854275" cy="829447"/>
          </a:xfrm>
          <a:prstGeom prst="rect">
            <a:avLst/>
          </a:prstGeom>
          <a:noFill/>
          <a:ln>
            <a:noFill/>
          </a:ln>
        </p:spPr>
      </p:pic>
      <p:sp>
        <p:nvSpPr>
          <p:cNvPr id="462" name="Google Shape;462;p29"/>
          <p:cNvSpPr txBox="1"/>
          <p:nvPr/>
        </p:nvSpPr>
        <p:spPr>
          <a:xfrm>
            <a:off x="5650673" y="4980792"/>
            <a:ext cx="18969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Translucent</a:t>
            </a:r>
            <a:endParaRPr/>
          </a:p>
        </p:txBody>
      </p:sp>
      <p:pic>
        <p:nvPicPr>
          <p:cNvPr id="463" name="Google Shape;463;p29" descr="visual opacity is opaque. a grey sky, no blue sky is observed, position of  sun cannot be detec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30766" y="5339646"/>
            <a:ext cx="2854275" cy="853843"/>
          </a:xfrm>
          <a:prstGeom prst="rect">
            <a:avLst/>
          </a:prstGeom>
          <a:noFill/>
          <a:ln>
            <a:noFill/>
          </a:ln>
        </p:spPr>
      </p:pic>
      <p:sp>
        <p:nvSpPr>
          <p:cNvPr id="464" name="Google Shape;464;p29"/>
          <p:cNvSpPr txBox="1"/>
          <p:nvPr/>
        </p:nvSpPr>
        <p:spPr>
          <a:xfrm>
            <a:off x="5642922" y="6192283"/>
            <a:ext cx="18969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Opaque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0"/>
          <p:cNvSpPr txBox="1">
            <a:spLocks noGrp="1"/>
          </p:cNvSpPr>
          <p:nvPr>
            <p:ph type="sldNum" idx="12"/>
          </p:nvPr>
        </p:nvSpPr>
        <p:spPr>
          <a:xfrm>
            <a:off x="6457950" y="634477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71" name="Google Shape;471;p30"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472" name="Google Shape;472;p30"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pic>
        <p:nvPicPr>
          <p:cNvPr id="473" name="Google Shape;473;p30" descr="High cloud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842633" y="971821"/>
            <a:ext cx="1152144" cy="1566672"/>
          </a:xfrm>
          <a:prstGeom prst="rect">
            <a:avLst/>
          </a:prstGeom>
          <a:noFill/>
          <a:ln>
            <a:noFill/>
          </a:ln>
        </p:spPr>
      </p:pic>
      <p:sp>
        <p:nvSpPr>
          <p:cNvPr id="474" name="Google Shape;474;p30"/>
          <p:cNvSpPr txBox="1">
            <a:spLocks noGrp="1"/>
          </p:cNvSpPr>
          <p:nvPr>
            <p:ph type="title"/>
          </p:nvPr>
        </p:nvSpPr>
        <p:spPr>
          <a:xfrm>
            <a:off x="1389888" y="946879"/>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How to Observe: High Level Clouds</a:t>
            </a:r>
            <a:endParaRPr/>
          </a:p>
        </p:txBody>
      </p:sp>
      <p:sp>
        <p:nvSpPr>
          <p:cNvPr id="475" name="Google Shape;475;p30"/>
          <p:cNvSpPr txBox="1">
            <a:spLocks noGrp="1"/>
          </p:cNvSpPr>
          <p:nvPr>
            <p:ph type="body" idx="1"/>
          </p:nvPr>
        </p:nvSpPr>
        <p:spPr>
          <a:xfrm>
            <a:off x="1389888" y="2850843"/>
            <a:ext cx="7125462" cy="18712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High Clouds are those whose base are at</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6,000m or above</a:t>
            </a:r>
            <a:r>
              <a:rPr lang="en-US" sz="2000"/>
              <a:t>. Types include cirrus, cirrocumulus, and cirrostratus. The clouds can be either ice or water droplets, but are more often ice crystals. Water clouds tend to have definite edges, while ice clouds are more wispy. </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Contrails (airplane trails of moisture) are high clouds as well.</a:t>
            </a:r>
            <a:r>
              <a:rPr lang="en-US" sz="2000"/>
              <a:t>  </a:t>
            </a:r>
            <a:endParaRPr/>
          </a:p>
        </p:txBody>
      </p:sp>
      <p:pic>
        <p:nvPicPr>
          <p:cNvPr id="476" name="Google Shape;476;p30" descr="Caution sig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48428" y="2381644"/>
            <a:ext cx="310923" cy="317019"/>
          </a:xfrm>
          <a:prstGeom prst="rect">
            <a:avLst/>
          </a:prstGeom>
          <a:noFill/>
          <a:ln>
            <a:noFill/>
          </a:ln>
          <a:effectLst>
            <a:outerShdw blurRad="50800" dist="38100" dir="2700000" algn="tl" rotWithShape="0">
              <a:srgbClr val="000000">
                <a:alpha val="40000"/>
              </a:srgbClr>
            </a:outerShdw>
          </a:effectLst>
        </p:spPr>
      </p:pic>
      <p:sp>
        <p:nvSpPr>
          <p:cNvPr id="477" name="Google Shape;477;p30"/>
          <p:cNvSpPr txBox="1"/>
          <p:nvPr/>
        </p:nvSpPr>
        <p:spPr>
          <a:xfrm>
            <a:off x="1713052" y="2359755"/>
            <a:ext cx="400484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FF0000"/>
                </a:solidFill>
                <a:latin typeface="Calibri"/>
                <a:ea typeface="Calibri"/>
                <a:cs typeface="Calibri"/>
                <a:sym typeface="Calibri"/>
              </a:rPr>
              <a:t>NEVER look directly at the Sun!</a:t>
            </a:r>
            <a:endParaRPr/>
          </a:p>
        </p:txBody>
      </p:sp>
      <p:pic>
        <p:nvPicPr>
          <p:cNvPr id="478" name="Google Shape;478;p30" descr="a halo effect is observed in the sky"/>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39095" y="5041504"/>
            <a:ext cx="1497431" cy="1101356"/>
          </a:xfrm>
          <a:prstGeom prst="rect">
            <a:avLst/>
          </a:prstGeom>
          <a:noFill/>
          <a:ln>
            <a:noFill/>
          </a:ln>
        </p:spPr>
      </p:pic>
      <p:sp>
        <p:nvSpPr>
          <p:cNvPr id="479" name="Google Shape;479;p30"/>
          <p:cNvSpPr txBox="1"/>
          <p:nvPr/>
        </p:nvSpPr>
        <p:spPr>
          <a:xfrm>
            <a:off x="1633190" y="6114439"/>
            <a:ext cx="13342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Cirrostratus with Halo</a:t>
            </a:r>
            <a:endParaRPr/>
          </a:p>
        </p:txBody>
      </p:sp>
      <p:pic>
        <p:nvPicPr>
          <p:cNvPr id="480" name="Google Shape;480;p30" descr="image of cirrostratus clouds in sky. "/>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284629" y="5049519"/>
            <a:ext cx="1540654" cy="1049783"/>
          </a:xfrm>
          <a:prstGeom prst="rect">
            <a:avLst/>
          </a:prstGeom>
          <a:noFill/>
          <a:ln>
            <a:noFill/>
          </a:ln>
        </p:spPr>
      </p:pic>
      <p:sp>
        <p:nvSpPr>
          <p:cNvPr id="481" name="Google Shape;481;p30"/>
          <p:cNvSpPr txBox="1"/>
          <p:nvPr/>
        </p:nvSpPr>
        <p:spPr>
          <a:xfrm>
            <a:off x="3300986" y="6122746"/>
            <a:ext cx="1527858" cy="370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Cirrostratus</a:t>
            </a:r>
            <a:endParaRPr/>
          </a:p>
        </p:txBody>
      </p:sp>
      <p:pic>
        <p:nvPicPr>
          <p:cNvPr id="482" name="Google Shape;482;p30" descr="image of wispy cirrus clouds in a blue sky"/>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089045" y="5044901"/>
            <a:ext cx="1567340" cy="1069537"/>
          </a:xfrm>
          <a:prstGeom prst="rect">
            <a:avLst/>
          </a:prstGeom>
          <a:noFill/>
          <a:ln>
            <a:noFill/>
          </a:ln>
        </p:spPr>
      </p:pic>
      <p:sp>
        <p:nvSpPr>
          <p:cNvPr id="483" name="Google Shape;483;p30"/>
          <p:cNvSpPr txBox="1"/>
          <p:nvPr/>
        </p:nvSpPr>
        <p:spPr>
          <a:xfrm>
            <a:off x="5364520" y="6112419"/>
            <a:ext cx="11680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Cirrus</a:t>
            </a:r>
            <a:endParaRPr/>
          </a:p>
        </p:txBody>
      </p:sp>
      <p:pic>
        <p:nvPicPr>
          <p:cNvPr id="484" name="Google Shape;484;p30" descr="cirrocumulus clouds in sky"/>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920844" y="5039360"/>
            <a:ext cx="1594506" cy="1103500"/>
          </a:xfrm>
          <a:prstGeom prst="rect">
            <a:avLst/>
          </a:prstGeom>
          <a:noFill/>
          <a:ln>
            <a:noFill/>
          </a:ln>
        </p:spPr>
      </p:pic>
      <p:sp>
        <p:nvSpPr>
          <p:cNvPr id="485" name="Google Shape;485;p30"/>
          <p:cNvSpPr txBox="1"/>
          <p:nvPr/>
        </p:nvSpPr>
        <p:spPr>
          <a:xfrm>
            <a:off x="6895127" y="6127669"/>
            <a:ext cx="14468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Cirrocumulus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91" name="Google Shape;491;p31"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492" name="Google Shape;492;p31"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493" name="Google Shape;493;p31"/>
          <p:cNvSpPr txBox="1">
            <a:spLocks noGrp="1"/>
          </p:cNvSpPr>
          <p:nvPr>
            <p:ph type="title"/>
          </p:nvPr>
        </p:nvSpPr>
        <p:spPr>
          <a:xfrm>
            <a:off x="1382057" y="716769"/>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How to Observe: Contrails</a:t>
            </a:r>
            <a:endParaRPr/>
          </a:p>
        </p:txBody>
      </p:sp>
      <p:sp>
        <p:nvSpPr>
          <p:cNvPr id="494" name="Google Shape;494;p31"/>
          <p:cNvSpPr txBox="1">
            <a:spLocks noGrp="1"/>
          </p:cNvSpPr>
          <p:nvPr>
            <p:ph type="body" idx="1"/>
          </p:nvPr>
        </p:nvSpPr>
        <p:spPr>
          <a:xfrm>
            <a:off x="1382057" y="1705283"/>
            <a:ext cx="7125462" cy="177869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Count the number of each type; remember to report 0 if no clouds are present</a:t>
            </a:r>
            <a:endParaRPr/>
          </a:p>
        </p:txBody>
      </p:sp>
      <p:pic>
        <p:nvPicPr>
          <p:cNvPr id="495" name="Google Shape;495;p31" descr="Cloud observation: contrail categories: Short-lived"/>
          <p:cNvPicPr preferRelativeResize="0"/>
          <p:nvPr/>
        </p:nvPicPr>
        <p:blipFill rotWithShape="1">
          <a:blip r:embed="rId5">
            <a:alphaModFix/>
          </a:blip>
          <a:srcRect/>
          <a:stretch/>
        </p:blipFill>
        <p:spPr>
          <a:xfrm>
            <a:off x="1382056" y="2559297"/>
            <a:ext cx="2088071" cy="1392048"/>
          </a:xfrm>
          <a:prstGeom prst="rect">
            <a:avLst/>
          </a:prstGeom>
          <a:noFill/>
          <a:ln>
            <a:noFill/>
          </a:ln>
        </p:spPr>
      </p:pic>
      <p:sp>
        <p:nvSpPr>
          <p:cNvPr id="496" name="Google Shape;496;p31"/>
          <p:cNvSpPr txBox="1"/>
          <p:nvPr/>
        </p:nvSpPr>
        <p:spPr>
          <a:xfrm>
            <a:off x="1382057" y="4379860"/>
            <a:ext cx="212507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Short-Lived: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Contrails that form short line segments that fade out as the distance from the airplane that created them increases. </a:t>
            </a:r>
            <a:endParaRPr/>
          </a:p>
        </p:txBody>
      </p:sp>
      <p:pic>
        <p:nvPicPr>
          <p:cNvPr id="497" name="Google Shape;497;p31" descr="Image of Persistent Non-spreading contrail- a thin white line in the sky"/>
          <p:cNvPicPr preferRelativeResize="0"/>
          <p:nvPr/>
        </p:nvPicPr>
        <p:blipFill rotWithShape="1">
          <a:blip r:embed="rId6">
            <a:alphaModFix/>
          </a:blip>
          <a:srcRect/>
          <a:stretch/>
        </p:blipFill>
        <p:spPr>
          <a:xfrm>
            <a:off x="3744597" y="2559297"/>
            <a:ext cx="2088071" cy="1392048"/>
          </a:xfrm>
          <a:prstGeom prst="rect">
            <a:avLst/>
          </a:prstGeom>
          <a:noFill/>
          <a:ln>
            <a:noFill/>
          </a:ln>
        </p:spPr>
      </p:pic>
      <p:sp>
        <p:nvSpPr>
          <p:cNvPr id="498" name="Google Shape;498;p31"/>
          <p:cNvSpPr txBox="1"/>
          <p:nvPr/>
        </p:nvSpPr>
        <p:spPr>
          <a:xfrm>
            <a:off x="3486214" y="4315933"/>
            <a:ext cx="2662179"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Persistent Non-Spreading: </a:t>
            </a:r>
            <a:r>
              <a:rPr lang="en-US" sz="1600">
                <a:solidFill>
                  <a:schemeClr val="dk1"/>
                </a:solidFill>
                <a:latin typeface="Calibri"/>
                <a:ea typeface="Calibri"/>
                <a:cs typeface="Calibri"/>
                <a:sym typeface="Calibri"/>
              </a:rPr>
              <a:t>Remain long after the airplane has left the area. They form long, generally straight lines of constant width across the sky. These contrails are no wider than your index finger, held at arm’s length.  </a:t>
            </a:r>
            <a:endParaRPr/>
          </a:p>
        </p:txBody>
      </p:sp>
      <p:pic>
        <p:nvPicPr>
          <p:cNvPr id="499" name="Google Shape;499;p31" descr="Presistent Spreading contrail: the edges of the while contrail line are blurred and become progressively wide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148393" y="2554557"/>
            <a:ext cx="2091724" cy="1396788"/>
          </a:xfrm>
          <a:prstGeom prst="rect">
            <a:avLst/>
          </a:prstGeom>
          <a:noFill/>
          <a:ln>
            <a:noFill/>
          </a:ln>
        </p:spPr>
      </p:pic>
      <p:sp>
        <p:nvSpPr>
          <p:cNvPr id="500" name="Google Shape;500;p31"/>
          <p:cNvSpPr txBox="1"/>
          <p:nvPr/>
        </p:nvSpPr>
        <p:spPr>
          <a:xfrm>
            <a:off x="6289518" y="4315933"/>
            <a:ext cx="2588264"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Persistent Spreading: </a:t>
            </a:r>
            <a:r>
              <a:rPr lang="en-US" sz="1600">
                <a:solidFill>
                  <a:schemeClr val="dk1"/>
                </a:solidFill>
                <a:latin typeface="Calibri"/>
                <a:ea typeface="Calibri"/>
                <a:cs typeface="Calibri"/>
                <a:sym typeface="Calibri"/>
              </a:rPr>
              <a:t>Remain long after the airplane has left the area. They form long streaks that have widened with time since the plane passed. These contrails are wider than your index finger held at arm’s length.</a:t>
            </a:r>
            <a:endParaRPr/>
          </a:p>
        </p:txBody>
      </p:sp>
      <p:pic>
        <p:nvPicPr>
          <p:cNvPr id="501" name="Google Shape;501;p31" descr="example of a hand width and presistent spreading contrail"/>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15180" y="3483981"/>
            <a:ext cx="1226917" cy="7407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508" name="Google Shape;508;p32"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509" name="Google Shape;509;p32"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510" name="Google Shape;510;p32"/>
          <p:cNvSpPr txBox="1">
            <a:spLocks noGrp="1"/>
          </p:cNvSpPr>
          <p:nvPr>
            <p:ph type="title"/>
          </p:nvPr>
        </p:nvSpPr>
        <p:spPr>
          <a:xfrm>
            <a:off x="1389888" y="845475"/>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sz="3600"/>
              <a:t>How to Observe: Mid-Level Clouds</a:t>
            </a:r>
            <a:endParaRPr/>
          </a:p>
        </p:txBody>
      </p:sp>
      <p:pic>
        <p:nvPicPr>
          <p:cNvPr id="511" name="Google Shape;511;p32" descr="mid-level cloud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76224" y="1644650"/>
            <a:ext cx="1292352" cy="1761744"/>
          </a:xfrm>
          <a:prstGeom prst="rect">
            <a:avLst/>
          </a:prstGeom>
          <a:noFill/>
          <a:ln>
            <a:noFill/>
          </a:ln>
        </p:spPr>
      </p:pic>
      <p:sp>
        <p:nvSpPr>
          <p:cNvPr id="512" name="Google Shape;512;p32"/>
          <p:cNvSpPr txBox="1">
            <a:spLocks noGrp="1"/>
          </p:cNvSpPr>
          <p:nvPr>
            <p:ph type="body" idx="1"/>
          </p:nvPr>
        </p:nvSpPr>
        <p:spPr>
          <a:xfrm>
            <a:off x="1574157" y="5061939"/>
            <a:ext cx="7125462" cy="16861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These are generally clouds whose base is between 2,000 and </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6,000m altitude</a:t>
            </a:r>
            <a:r>
              <a:rPr lang="en-US" sz="2000"/>
              <a:t>. Cloud types are altostratus or altocumulus, and are generally but not always water clouds, depending on the atmosphere’s temperature and other conditions at the cloud altitude.  </a:t>
            </a:r>
            <a:endParaRPr/>
          </a:p>
        </p:txBody>
      </p:sp>
      <p:pic>
        <p:nvPicPr>
          <p:cNvPr id="513" name="Google Shape;513;p32" descr="altostratu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74157" y="2450405"/>
            <a:ext cx="2945560" cy="1911977"/>
          </a:xfrm>
          <a:prstGeom prst="rect">
            <a:avLst/>
          </a:prstGeom>
          <a:noFill/>
          <a:ln>
            <a:noFill/>
          </a:ln>
        </p:spPr>
      </p:pic>
      <p:sp>
        <p:nvSpPr>
          <p:cNvPr id="514" name="Google Shape;514;p32"/>
          <p:cNvSpPr txBox="1"/>
          <p:nvPr/>
        </p:nvSpPr>
        <p:spPr>
          <a:xfrm>
            <a:off x="2393690" y="4497693"/>
            <a:ext cx="2581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Altostratus</a:t>
            </a:r>
            <a:endParaRPr/>
          </a:p>
        </p:txBody>
      </p:sp>
      <p:pic>
        <p:nvPicPr>
          <p:cNvPr id="515" name="Google Shape;515;p32" descr="altocumulu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670547" y="2451287"/>
            <a:ext cx="2854846" cy="1911095"/>
          </a:xfrm>
          <a:prstGeom prst="rect">
            <a:avLst/>
          </a:prstGeom>
          <a:noFill/>
          <a:ln>
            <a:noFill/>
          </a:ln>
        </p:spPr>
      </p:pic>
      <p:sp>
        <p:nvSpPr>
          <p:cNvPr id="516" name="Google Shape;516;p32"/>
          <p:cNvSpPr txBox="1"/>
          <p:nvPr/>
        </p:nvSpPr>
        <p:spPr>
          <a:xfrm>
            <a:off x="5440304" y="4497693"/>
            <a:ext cx="2882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Altocumulus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522" name="Google Shape;522;p33"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523" name="Google Shape;523;p33"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524" name="Google Shape;524;p33"/>
          <p:cNvSpPr txBox="1">
            <a:spLocks noGrp="1"/>
          </p:cNvSpPr>
          <p:nvPr>
            <p:ph type="title"/>
          </p:nvPr>
        </p:nvSpPr>
        <p:spPr>
          <a:xfrm>
            <a:off x="1389888" y="946879"/>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sz="3600"/>
              <a:t>How to Observe: Low Level Clouds</a:t>
            </a:r>
            <a:endParaRPr/>
          </a:p>
        </p:txBody>
      </p:sp>
      <p:pic>
        <p:nvPicPr>
          <p:cNvPr id="525" name="Google Shape;525;p33" descr="low cloud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10746" y="1771549"/>
            <a:ext cx="1292352" cy="1761744"/>
          </a:xfrm>
          <a:prstGeom prst="rect">
            <a:avLst/>
          </a:prstGeom>
          <a:noFill/>
          <a:ln>
            <a:noFill/>
          </a:ln>
        </p:spPr>
      </p:pic>
      <p:sp>
        <p:nvSpPr>
          <p:cNvPr id="526" name="Google Shape;526;p33"/>
          <p:cNvSpPr txBox="1">
            <a:spLocks noGrp="1"/>
          </p:cNvSpPr>
          <p:nvPr>
            <p:ph type="body" idx="1"/>
          </p:nvPr>
        </p:nvSpPr>
        <p:spPr>
          <a:xfrm>
            <a:off x="1470081" y="4572102"/>
            <a:ext cx="7125462" cy="26005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These are generally clouds made of water droplets whose base is below 2,000m altitude. Low cloud types include stratocumulus, cumulus, stratus, cumulonimbus, and nimbostratus. Fog can also be put in this class because it is a ground-level stratus cloud. The tops of cumulonimbus clouds can be high enough to form ice crystals.</a:t>
            </a:r>
            <a:endParaRPr/>
          </a:p>
        </p:txBody>
      </p:sp>
      <p:pic>
        <p:nvPicPr>
          <p:cNvPr id="527" name="Google Shape;527;p33" descr="Stratu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89888" y="2534856"/>
            <a:ext cx="1959900" cy="1469925"/>
          </a:xfrm>
          <a:prstGeom prst="rect">
            <a:avLst/>
          </a:prstGeom>
          <a:noFill/>
          <a:ln>
            <a:noFill/>
          </a:ln>
        </p:spPr>
      </p:pic>
      <p:sp>
        <p:nvSpPr>
          <p:cNvPr id="528" name="Google Shape;528;p33"/>
          <p:cNvSpPr txBox="1"/>
          <p:nvPr/>
        </p:nvSpPr>
        <p:spPr>
          <a:xfrm>
            <a:off x="1828148" y="4051229"/>
            <a:ext cx="2210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Stratus</a:t>
            </a:r>
            <a:endParaRPr/>
          </a:p>
        </p:txBody>
      </p:sp>
      <p:pic>
        <p:nvPicPr>
          <p:cNvPr id="529" name="Google Shape;529;p33" descr="Stratocumulu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465576" y="2527755"/>
            <a:ext cx="1949674" cy="1477026"/>
          </a:xfrm>
          <a:prstGeom prst="rect">
            <a:avLst/>
          </a:prstGeom>
          <a:noFill/>
          <a:ln>
            <a:noFill/>
          </a:ln>
        </p:spPr>
      </p:pic>
      <p:sp>
        <p:nvSpPr>
          <p:cNvPr id="530" name="Google Shape;530;p33"/>
          <p:cNvSpPr txBox="1"/>
          <p:nvPr/>
        </p:nvSpPr>
        <p:spPr>
          <a:xfrm>
            <a:off x="3737280" y="4015388"/>
            <a:ext cx="26390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Stratocumulus</a:t>
            </a:r>
            <a:endParaRPr/>
          </a:p>
        </p:txBody>
      </p:sp>
      <p:pic>
        <p:nvPicPr>
          <p:cNvPr id="531" name="Google Shape;531;p33" descr="Cumulu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531038" y="2527755"/>
            <a:ext cx="2015656" cy="1493079"/>
          </a:xfrm>
          <a:prstGeom prst="rect">
            <a:avLst/>
          </a:prstGeom>
          <a:noFill/>
          <a:ln>
            <a:noFill/>
          </a:ln>
        </p:spPr>
      </p:pic>
      <p:sp>
        <p:nvSpPr>
          <p:cNvPr id="532" name="Google Shape;532;p33"/>
          <p:cNvSpPr txBox="1"/>
          <p:nvPr/>
        </p:nvSpPr>
        <p:spPr>
          <a:xfrm>
            <a:off x="6018164" y="3988631"/>
            <a:ext cx="18866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Cumulus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538" name="Google Shape;538;p34"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539" name="Google Shape;539;p34"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540" name="Google Shape;540;p34"/>
          <p:cNvSpPr txBox="1">
            <a:spLocks noGrp="1"/>
          </p:cNvSpPr>
          <p:nvPr>
            <p:ph type="title"/>
          </p:nvPr>
        </p:nvSpPr>
        <p:spPr>
          <a:xfrm>
            <a:off x="1389888" y="946879"/>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How to Observe: Low Level Precipitating Clouds</a:t>
            </a:r>
            <a:endParaRPr/>
          </a:p>
        </p:txBody>
      </p:sp>
      <p:pic>
        <p:nvPicPr>
          <p:cNvPr id="541" name="Google Shape;541;p34" descr="Low cloud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87793" y="946879"/>
            <a:ext cx="1286256" cy="1761744"/>
          </a:xfrm>
          <a:prstGeom prst="rect">
            <a:avLst/>
          </a:prstGeom>
          <a:noFill/>
          <a:ln>
            <a:noFill/>
          </a:ln>
        </p:spPr>
      </p:pic>
      <p:sp>
        <p:nvSpPr>
          <p:cNvPr id="542" name="Google Shape;542;p34"/>
          <p:cNvSpPr txBox="1">
            <a:spLocks noGrp="1"/>
          </p:cNvSpPr>
          <p:nvPr>
            <p:ph type="body" idx="1"/>
          </p:nvPr>
        </p:nvSpPr>
        <p:spPr>
          <a:xfrm>
            <a:off x="1581563" y="5039591"/>
            <a:ext cx="7125462" cy="16943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Clouds that precipitate have names with nimbo prefix/suffix. Precipitation can be in any form such as rain, snow, hail, etc. Cumulonimbus clouds are known as thunderstorm clouds and are sometimes called anvil clouds because of their shape. Nimbostratus clouds often bring steady, ongoing precipitation. </a:t>
            </a:r>
            <a:endParaRPr/>
          </a:p>
        </p:txBody>
      </p:sp>
      <p:sp>
        <p:nvSpPr>
          <p:cNvPr id="543" name="Google Shape;543;p34"/>
          <p:cNvSpPr txBox="1"/>
          <p:nvPr/>
        </p:nvSpPr>
        <p:spPr>
          <a:xfrm>
            <a:off x="1852875" y="4503610"/>
            <a:ext cx="28811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Nimbostratus</a:t>
            </a:r>
            <a:endParaRPr/>
          </a:p>
        </p:txBody>
      </p:sp>
      <p:sp>
        <p:nvSpPr>
          <p:cNvPr id="544" name="Google Shape;544;p34"/>
          <p:cNvSpPr txBox="1"/>
          <p:nvPr/>
        </p:nvSpPr>
        <p:spPr>
          <a:xfrm>
            <a:off x="5090870" y="4503611"/>
            <a:ext cx="16033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Cumulonimbus</a:t>
            </a:r>
            <a:endParaRPr/>
          </a:p>
        </p:txBody>
      </p:sp>
      <p:pic>
        <p:nvPicPr>
          <p:cNvPr id="545" name="Google Shape;545;p34" descr="nimbostratu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81563" y="2987886"/>
            <a:ext cx="2017250" cy="1515724"/>
          </a:xfrm>
          <a:prstGeom prst="rect">
            <a:avLst/>
          </a:prstGeom>
          <a:noFill/>
          <a:ln>
            <a:noFill/>
          </a:ln>
        </p:spPr>
      </p:pic>
      <p:pic>
        <p:nvPicPr>
          <p:cNvPr id="546" name="Google Shape;546;p34" descr="Cumulonimbus, from afa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754943" y="2987887"/>
            <a:ext cx="2073246" cy="1515724"/>
          </a:xfrm>
          <a:prstGeom prst="rect">
            <a:avLst/>
          </a:prstGeom>
          <a:noFill/>
          <a:ln>
            <a:noFill/>
          </a:ln>
        </p:spPr>
      </p:pic>
      <p:pic>
        <p:nvPicPr>
          <p:cNvPr id="547" name="Google Shape;547;p34" descr="cumulonimbus, from below"/>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984319" y="2984954"/>
            <a:ext cx="2071661" cy="1517834"/>
          </a:xfrm>
          <a:prstGeom prst="rect">
            <a:avLst/>
          </a:prstGeom>
          <a:noFill/>
          <a:ln>
            <a:noFill/>
          </a:ln>
        </p:spPr>
      </p:pic>
      <p:sp>
        <p:nvSpPr>
          <p:cNvPr id="548" name="Google Shape;548;p34"/>
          <p:cNvSpPr txBox="1"/>
          <p:nvPr/>
        </p:nvSpPr>
        <p:spPr>
          <a:xfrm>
            <a:off x="4214203" y="2615622"/>
            <a:ext cx="16783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From afar</a:t>
            </a:r>
            <a:endParaRPr/>
          </a:p>
        </p:txBody>
      </p:sp>
      <p:sp>
        <p:nvSpPr>
          <p:cNvPr id="549" name="Google Shape;549;p34"/>
          <p:cNvSpPr txBox="1"/>
          <p:nvPr/>
        </p:nvSpPr>
        <p:spPr>
          <a:xfrm>
            <a:off x="6287449" y="2614799"/>
            <a:ext cx="16783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From below</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555" name="Google Shape;555;p35"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556" name="Google Shape;556;p35"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557" name="Google Shape;557;p35"/>
          <p:cNvSpPr txBox="1">
            <a:spLocks noGrp="1"/>
          </p:cNvSpPr>
          <p:nvPr>
            <p:ph type="title"/>
          </p:nvPr>
        </p:nvSpPr>
        <p:spPr>
          <a:xfrm>
            <a:off x="1389888" y="946879"/>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sz="3600"/>
              <a:t>How to Observe: Determining Level of Cumulus Clouds</a:t>
            </a:r>
            <a:endParaRPr/>
          </a:p>
        </p:txBody>
      </p:sp>
      <p:sp>
        <p:nvSpPr>
          <p:cNvPr id="558" name="Google Shape;558;p35"/>
          <p:cNvSpPr txBox="1">
            <a:spLocks noGrp="1"/>
          </p:cNvSpPr>
          <p:nvPr>
            <p:ph type="body" idx="1"/>
          </p:nvPr>
        </p:nvSpPr>
        <p:spPr>
          <a:xfrm>
            <a:off x="1389888" y="2121970"/>
            <a:ext cx="7125462" cy="10842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Tip:</a:t>
            </a:r>
            <a:endParaRPr/>
          </a:p>
          <a:p>
            <a:pPr marL="0" lvl="0" indent="0" algn="l" rtl="0">
              <a:lnSpc>
                <a:spcPct val="90000"/>
              </a:lnSpc>
              <a:spcBef>
                <a:spcPts val="1000"/>
              </a:spcBef>
              <a:spcAft>
                <a:spcPts val="0"/>
              </a:spcAft>
              <a:buClr>
                <a:schemeClr val="dk1"/>
              </a:buClr>
              <a:buSzPts val="2000"/>
              <a:buNone/>
            </a:pPr>
            <a:r>
              <a:rPr lang="en-US" sz="2000"/>
              <a:t>For Cumulus (puffy) clouds, use fist/thumb/pinky finger strategy to estimate cloud height.</a:t>
            </a:r>
            <a:endParaRPr/>
          </a:p>
        </p:txBody>
      </p:sp>
      <p:pic>
        <p:nvPicPr>
          <p:cNvPr id="559" name="Google Shape;559;p35" descr="cirrocumulus clouds"/>
          <p:cNvPicPr preferRelativeResize="0"/>
          <p:nvPr/>
        </p:nvPicPr>
        <p:blipFill rotWithShape="1">
          <a:blip r:embed="rId5" cstate="email">
            <a:alphaModFix/>
            <a:extLst>
              <a:ext uri="{28A0092B-C50C-407E-A947-70E740481C1C}">
                <a14:useLocalDpi xmlns:a14="http://schemas.microsoft.com/office/drawing/2010/main"/>
              </a:ext>
            </a:extLst>
          </a:blip>
          <a:srcRect b="-2692"/>
          <a:stretch/>
        </p:blipFill>
        <p:spPr>
          <a:xfrm>
            <a:off x="1362266" y="3252090"/>
            <a:ext cx="2356348" cy="1782896"/>
          </a:xfrm>
          <a:prstGeom prst="rect">
            <a:avLst/>
          </a:prstGeom>
          <a:noFill/>
          <a:ln>
            <a:noFill/>
          </a:ln>
        </p:spPr>
      </p:pic>
      <p:sp>
        <p:nvSpPr>
          <p:cNvPr id="560" name="Google Shape;560;p35"/>
          <p:cNvSpPr txBox="1"/>
          <p:nvPr/>
        </p:nvSpPr>
        <p:spPr>
          <a:xfrm>
            <a:off x="1296365" y="5074533"/>
            <a:ext cx="28938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High clouds (cirrocumulus) appear comparable in size to pinky finger held at arm’s length.</a:t>
            </a:r>
            <a:endParaRPr/>
          </a:p>
        </p:txBody>
      </p:sp>
      <p:pic>
        <p:nvPicPr>
          <p:cNvPr id="561" name="Google Shape;561;p35" descr="altocumulus, and participant holding hand at arm's length with thumb ou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01294" y="3240911"/>
            <a:ext cx="2286000" cy="1725168"/>
          </a:xfrm>
          <a:prstGeom prst="rect">
            <a:avLst/>
          </a:prstGeom>
          <a:noFill/>
          <a:ln>
            <a:noFill/>
          </a:ln>
        </p:spPr>
      </p:pic>
      <p:sp>
        <p:nvSpPr>
          <p:cNvPr id="562" name="Google Shape;562;p35"/>
          <p:cNvSpPr txBox="1"/>
          <p:nvPr/>
        </p:nvSpPr>
        <p:spPr>
          <a:xfrm>
            <a:off x="4190036" y="5063354"/>
            <a:ext cx="26391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Mid-level clouds (altocumulus) appear comparable in size to thumb held at arm’s length.</a:t>
            </a:r>
            <a:endParaRPr/>
          </a:p>
        </p:txBody>
      </p:sp>
      <p:pic>
        <p:nvPicPr>
          <p:cNvPr id="563" name="Google Shape;563;p35" descr="cumulus, and participant holding fist at arm's length "/>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42352" y="3232481"/>
            <a:ext cx="2282306" cy="1733598"/>
          </a:xfrm>
          <a:prstGeom prst="rect">
            <a:avLst/>
          </a:prstGeom>
          <a:noFill/>
          <a:ln>
            <a:noFill/>
          </a:ln>
        </p:spPr>
      </p:pic>
      <p:sp>
        <p:nvSpPr>
          <p:cNvPr id="564" name="Google Shape;564;p35"/>
          <p:cNvSpPr txBox="1"/>
          <p:nvPr/>
        </p:nvSpPr>
        <p:spPr>
          <a:xfrm>
            <a:off x="6542350" y="5014250"/>
            <a:ext cx="23565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Low clouds (cumulus) appear comparable in size to fist held at arm’s length. </a:t>
            </a:r>
            <a:r>
              <a:rPr lang="en-US" sz="1800" b="1" i="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You can  image fun shapes looking at these</a:t>
            </a:r>
            <a:r>
              <a:rPr lang="en-US" sz="18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36"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570" name="Google Shape;570;p36"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571" name="Google Shape;571;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572" name="Google Shape;572;p36"/>
          <p:cNvSpPr txBox="1">
            <a:spLocks noGrp="1"/>
          </p:cNvSpPr>
          <p:nvPr>
            <p:ph type="title"/>
          </p:nvPr>
        </p:nvSpPr>
        <p:spPr>
          <a:xfrm>
            <a:off x="1389888" y="946879"/>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How to Observe: Determining Level Stratus Clouds</a:t>
            </a:r>
            <a:endParaRPr/>
          </a:p>
        </p:txBody>
      </p:sp>
      <p:sp>
        <p:nvSpPr>
          <p:cNvPr id="573" name="Google Shape;573;p36"/>
          <p:cNvSpPr txBox="1">
            <a:spLocks noGrp="1"/>
          </p:cNvSpPr>
          <p:nvPr>
            <p:ph type="body" idx="1"/>
          </p:nvPr>
        </p:nvSpPr>
        <p:spPr>
          <a:xfrm>
            <a:off x="1389888" y="2076273"/>
            <a:ext cx="7125462" cy="15356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Tip:</a:t>
            </a:r>
            <a:endParaRPr/>
          </a:p>
          <a:p>
            <a:pPr marL="0" lvl="0" indent="0" algn="l" rtl="0">
              <a:lnSpc>
                <a:spcPct val="90000"/>
              </a:lnSpc>
              <a:spcBef>
                <a:spcPts val="1000"/>
              </a:spcBef>
              <a:spcAft>
                <a:spcPts val="0"/>
              </a:spcAft>
              <a:buClr>
                <a:schemeClr val="dk1"/>
              </a:buClr>
              <a:buSzPts val="2000"/>
              <a:buNone/>
            </a:pPr>
            <a:r>
              <a:rPr lang="en-US" sz="2000"/>
              <a:t>For stratus (layered) clouds, look for clues near the Sun. </a:t>
            </a:r>
            <a:endParaRPr/>
          </a:p>
          <a:p>
            <a:pPr marL="0" lvl="0" indent="0" algn="l" rtl="0">
              <a:lnSpc>
                <a:spcPct val="90000"/>
              </a:lnSpc>
              <a:spcBef>
                <a:spcPts val="1000"/>
              </a:spcBef>
              <a:spcAft>
                <a:spcPts val="0"/>
              </a:spcAft>
              <a:buClr>
                <a:srgbClr val="FF0000"/>
              </a:buClr>
              <a:buSzPts val="2000"/>
              <a:buNone/>
            </a:pPr>
            <a:r>
              <a:rPr lang="en-US" sz="2000" b="1">
                <a:solidFill>
                  <a:srgbClr val="FF0000"/>
                </a:solidFill>
              </a:rPr>
              <a:t>         NEVER look directly at the Sun!</a:t>
            </a:r>
            <a:endParaRPr/>
          </a:p>
        </p:txBody>
      </p:sp>
      <p:pic>
        <p:nvPicPr>
          <p:cNvPr id="574" name="Google Shape;574;p36" descr="cirrostartu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52223" y="3249425"/>
            <a:ext cx="2406608" cy="1491270"/>
          </a:xfrm>
          <a:prstGeom prst="rect">
            <a:avLst/>
          </a:prstGeom>
          <a:noFill/>
          <a:ln>
            <a:noFill/>
          </a:ln>
        </p:spPr>
      </p:pic>
      <p:sp>
        <p:nvSpPr>
          <p:cNvPr id="575" name="Google Shape;575;p36"/>
          <p:cNvSpPr txBox="1"/>
          <p:nvPr/>
        </p:nvSpPr>
        <p:spPr>
          <a:xfrm>
            <a:off x="1493134" y="4780348"/>
            <a:ext cx="2222339"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Cirrostratus is the only cloud type  which can produce a halo around the sun or moon. The halo will have all the rainbow colors in it.</a:t>
            </a:r>
            <a:endParaRPr/>
          </a:p>
        </p:txBody>
      </p:sp>
      <p:pic>
        <p:nvPicPr>
          <p:cNvPr id="576" name="Google Shape;576;p36" descr="altostratu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72046" y="3249425"/>
            <a:ext cx="2287812" cy="1491270"/>
          </a:xfrm>
          <a:prstGeom prst="rect">
            <a:avLst/>
          </a:prstGeom>
          <a:noFill/>
          <a:ln>
            <a:noFill/>
          </a:ln>
        </p:spPr>
      </p:pic>
      <p:sp>
        <p:nvSpPr>
          <p:cNvPr id="577" name="Google Shape;577;p36"/>
          <p:cNvSpPr txBox="1"/>
          <p:nvPr/>
        </p:nvSpPr>
        <p:spPr>
          <a:xfrm>
            <a:off x="3981691" y="4780346"/>
            <a:ext cx="2592729"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Altostratus will produce a thinly veiled Sun or moon, and will often be darker in appearance, a medium gray color. The Sun looks dimly lit behind these clouds.</a:t>
            </a:r>
            <a:endParaRPr/>
          </a:p>
        </p:txBody>
      </p:sp>
      <p:pic>
        <p:nvPicPr>
          <p:cNvPr id="578" name="Google Shape;578;p36" descr="stratu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73074" y="3236953"/>
            <a:ext cx="2337564" cy="1517650"/>
          </a:xfrm>
          <a:prstGeom prst="rect">
            <a:avLst/>
          </a:prstGeom>
          <a:noFill/>
          <a:ln>
            <a:noFill/>
          </a:ln>
        </p:spPr>
      </p:pic>
      <p:sp>
        <p:nvSpPr>
          <p:cNvPr id="579" name="Google Shape;579;p36"/>
          <p:cNvSpPr txBox="1"/>
          <p:nvPr/>
        </p:nvSpPr>
        <p:spPr>
          <a:xfrm>
            <a:off x="6782765" y="4780346"/>
            <a:ext cx="2060293"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Stratus will usually be very gray and often very low to the ground. They tend to cover a lot of the sky.  </a:t>
            </a:r>
            <a:endParaRPr/>
          </a:p>
        </p:txBody>
      </p:sp>
      <p:pic>
        <p:nvPicPr>
          <p:cNvPr id="580" name="Google Shape;580;p36" descr="Exclamation graphic"/>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38614" y="2892753"/>
            <a:ext cx="310923" cy="317019"/>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9" name="Google Shape;119;p4"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120" name="Google Shape;120;p4" descr="Menu Bar: What are Cloud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13" y="822325"/>
            <a:ext cx="1166813" cy="6035675"/>
          </a:xfrm>
          <a:prstGeom prst="rect">
            <a:avLst/>
          </a:prstGeom>
          <a:noFill/>
          <a:ln>
            <a:noFill/>
          </a:ln>
        </p:spPr>
      </p:pic>
      <p:sp>
        <p:nvSpPr>
          <p:cNvPr id="121" name="Google Shape;121;p4"/>
          <p:cNvSpPr txBox="1">
            <a:spLocks noGrp="1"/>
          </p:cNvSpPr>
          <p:nvPr>
            <p:ph type="title"/>
          </p:nvPr>
        </p:nvSpPr>
        <p:spPr>
          <a:xfrm>
            <a:off x="1328928" y="959071"/>
            <a:ext cx="74615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Learning Objectives</a:t>
            </a:r>
            <a:endParaRPr/>
          </a:p>
        </p:txBody>
      </p:sp>
      <p:sp>
        <p:nvSpPr>
          <p:cNvPr id="122" name="Google Shape;122;p4"/>
          <p:cNvSpPr txBox="1">
            <a:spLocks noGrp="1"/>
          </p:cNvSpPr>
          <p:nvPr>
            <p:ph type="body" idx="1"/>
          </p:nvPr>
        </p:nvSpPr>
        <p:spPr>
          <a:xfrm>
            <a:off x="1328928" y="2157985"/>
            <a:ext cx="7461504" cy="4523232"/>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r>
              <a:rPr lang="en-US"/>
              <a:t>After completing this module, you will be able to:</a:t>
            </a:r>
            <a:endParaRPr/>
          </a:p>
          <a:p>
            <a:pPr marL="228600" lvl="0" indent="-228600" algn="l" rtl="0">
              <a:lnSpc>
                <a:spcPct val="120000"/>
              </a:lnSpc>
              <a:spcBef>
                <a:spcPts val="1000"/>
              </a:spcBef>
              <a:spcAft>
                <a:spcPts val="0"/>
              </a:spcAft>
              <a:buClr>
                <a:schemeClr val="dk1"/>
              </a:buClr>
              <a:buSzPct val="100000"/>
              <a:buChar char="•"/>
            </a:pPr>
            <a:r>
              <a:rPr lang="en-US"/>
              <a:t>Explain what clouds are and how they form</a:t>
            </a:r>
            <a:endParaRPr/>
          </a:p>
          <a:p>
            <a:pPr marL="228600" lvl="0" indent="-228600" algn="l" rtl="0">
              <a:lnSpc>
                <a:spcPct val="120000"/>
              </a:lnSpc>
              <a:spcBef>
                <a:spcPts val="1000"/>
              </a:spcBef>
              <a:spcAft>
                <a:spcPts val="0"/>
              </a:spcAft>
              <a:buClr>
                <a:schemeClr val="dk1"/>
              </a:buClr>
              <a:buSzPct val="100000"/>
              <a:buChar char="•"/>
            </a:pPr>
            <a:r>
              <a:rPr lang="en-US"/>
              <a:t>Explain why clouds are an important element of the Earth system</a:t>
            </a:r>
            <a:endParaRPr/>
          </a:p>
          <a:p>
            <a:pPr marL="228600" lvl="0" indent="-228600" algn="l" rtl="0">
              <a:lnSpc>
                <a:spcPct val="120000"/>
              </a:lnSpc>
              <a:spcBef>
                <a:spcPts val="1000"/>
              </a:spcBef>
              <a:spcAft>
                <a:spcPts val="0"/>
              </a:spcAft>
              <a:buClr>
                <a:schemeClr val="dk1"/>
              </a:buClr>
              <a:buSzPct val="100000"/>
              <a:buChar char="•"/>
            </a:pPr>
            <a:r>
              <a:rPr lang="en-US"/>
              <a:t>Explain why cloud observations are important for understanding our changing Earth System</a:t>
            </a:r>
            <a:endParaRPr/>
          </a:p>
          <a:p>
            <a:pPr marL="228600" lvl="0" indent="-228600" algn="l" rtl="0">
              <a:lnSpc>
                <a:spcPct val="120000"/>
              </a:lnSpc>
              <a:spcBef>
                <a:spcPts val="1000"/>
              </a:spcBef>
              <a:spcAft>
                <a:spcPts val="0"/>
              </a:spcAft>
              <a:buClr>
                <a:schemeClr val="dk1"/>
              </a:buClr>
              <a:buSzPct val="100000"/>
              <a:buChar char="•"/>
            </a:pPr>
            <a:r>
              <a:rPr lang="en-US"/>
              <a:t>Identify a clouds study site and take observations of the sky</a:t>
            </a:r>
            <a:endParaRPr/>
          </a:p>
          <a:p>
            <a:pPr marL="228600" lvl="0" indent="-228600" algn="l" rtl="0">
              <a:lnSpc>
                <a:spcPct val="120000"/>
              </a:lnSpc>
              <a:spcBef>
                <a:spcPts val="1000"/>
              </a:spcBef>
              <a:spcAft>
                <a:spcPts val="0"/>
              </a:spcAft>
              <a:buClr>
                <a:schemeClr val="dk1"/>
              </a:buClr>
              <a:buSzPct val="100000"/>
              <a:buChar char="•"/>
            </a:pPr>
            <a:r>
              <a:rPr lang="en-US"/>
              <a:t>Upload data to the GLOBE database</a:t>
            </a:r>
            <a:endParaRPr/>
          </a:p>
          <a:p>
            <a:pPr marL="228600" lvl="0" indent="-228600" algn="l" rtl="0">
              <a:lnSpc>
                <a:spcPct val="120000"/>
              </a:lnSpc>
              <a:spcBef>
                <a:spcPts val="1000"/>
              </a:spcBef>
              <a:spcAft>
                <a:spcPts val="0"/>
              </a:spcAft>
              <a:buClr>
                <a:schemeClr val="dk1"/>
              </a:buClr>
              <a:buSzPct val="100000"/>
              <a:buChar char="•"/>
            </a:pPr>
            <a:r>
              <a:rPr lang="en-US"/>
              <a:t>Compare corresponding satellite data to ground cloud reports</a:t>
            </a:r>
            <a:endParaRPr/>
          </a:p>
          <a:p>
            <a:pPr marL="228600" lvl="0" indent="-228600" algn="l" rtl="0">
              <a:lnSpc>
                <a:spcPct val="120000"/>
              </a:lnSpc>
              <a:spcBef>
                <a:spcPts val="1000"/>
              </a:spcBef>
              <a:spcAft>
                <a:spcPts val="0"/>
              </a:spcAft>
              <a:buClr>
                <a:schemeClr val="dk1"/>
              </a:buClr>
              <a:buSzPct val="100000"/>
              <a:buChar char="•"/>
            </a:pPr>
            <a:r>
              <a:rPr lang="en-US"/>
              <a:t>Visualize data using GLOBE’s Visualization System</a:t>
            </a:r>
            <a:endParaRPr/>
          </a:p>
          <a:p>
            <a:pPr marL="228600" lvl="0" indent="-228600" algn="l" rtl="0">
              <a:lnSpc>
                <a:spcPct val="120000"/>
              </a:lnSpc>
              <a:spcBef>
                <a:spcPts val="1000"/>
              </a:spcBef>
              <a:spcAft>
                <a:spcPts val="0"/>
              </a:spcAft>
              <a:buClr>
                <a:schemeClr val="dk1"/>
              </a:buClr>
              <a:buSzPct val="100000"/>
              <a:buChar char="•"/>
            </a:pPr>
            <a:r>
              <a:rPr lang="en-US"/>
              <a:t>Develop ideas for questions and investigations you can address using cloud observations and incorporate satellite data when applicable</a:t>
            </a:r>
            <a:endParaRPr/>
          </a:p>
          <a:p>
            <a:pPr marL="0" lvl="0" indent="0" algn="l" rtl="0">
              <a:lnSpc>
                <a:spcPct val="120000"/>
              </a:lnSpc>
              <a:spcBef>
                <a:spcPts val="1000"/>
              </a:spcBef>
              <a:spcAft>
                <a:spcPts val="0"/>
              </a:spcAft>
              <a:buClr>
                <a:schemeClr val="dk1"/>
              </a:buClr>
              <a:buSzPct val="100000"/>
              <a:buNone/>
            </a:pPr>
            <a:r>
              <a:rPr lang="en-US" i="1"/>
              <a:t>Estimated time to complete module: 2 hours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86" name="Google Shape;586;p37"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587" name="Google Shape;587;p37"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588" name="Google Shape;588;p37"/>
          <p:cNvSpPr txBox="1">
            <a:spLocks noGrp="1"/>
          </p:cNvSpPr>
          <p:nvPr>
            <p:ph type="title"/>
          </p:nvPr>
        </p:nvSpPr>
        <p:spPr>
          <a:xfrm>
            <a:off x="1389888" y="946879"/>
            <a:ext cx="71254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How to Observe: Cloud Type Practice and Support</a:t>
            </a:r>
            <a:endParaRPr/>
          </a:p>
        </p:txBody>
      </p:sp>
      <p:sp>
        <p:nvSpPr>
          <p:cNvPr id="589" name="Google Shape;589;p37"/>
          <p:cNvSpPr txBox="1">
            <a:spLocks noGrp="1"/>
          </p:cNvSpPr>
          <p:nvPr>
            <p:ph type="body" idx="1"/>
          </p:nvPr>
        </p:nvSpPr>
        <p:spPr>
          <a:xfrm>
            <a:off x="1389888" y="2607275"/>
            <a:ext cx="2887610" cy="39045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Try the interactive tool found in the e-Training section under “Supporting Material”: </a:t>
            </a:r>
            <a:r>
              <a:rPr lang="en-US" sz="2400" u="sng">
                <a:solidFill>
                  <a:schemeClr val="hlink"/>
                </a:solidFil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Cloud Type Practice</a:t>
            </a:r>
            <a:r>
              <a:rPr lang="en-US" sz="2400"/>
              <a:t>.</a:t>
            </a:r>
            <a:endParaRPr/>
          </a:p>
        </p:txBody>
      </p:sp>
      <p:pic>
        <p:nvPicPr>
          <p:cNvPr id="590" name="Google Shape;590;p37" descr="An interactive version of a cloud dichotomous key to help you identify what kind of clouds you are seeing." title="image of front page, Cloud Identification Key App"/>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77498" y="2119826"/>
            <a:ext cx="4438273" cy="35542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96" name="Google Shape;596;p38"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597" name="Google Shape;597;p38"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4588" cy="6035675"/>
          </a:xfrm>
          <a:prstGeom prst="rect">
            <a:avLst/>
          </a:prstGeom>
          <a:noFill/>
          <a:ln>
            <a:noFill/>
          </a:ln>
        </p:spPr>
      </p:pic>
      <p:sp>
        <p:nvSpPr>
          <p:cNvPr id="598" name="Google Shape;598;p38"/>
          <p:cNvSpPr txBox="1">
            <a:spLocks noGrp="1"/>
          </p:cNvSpPr>
          <p:nvPr>
            <p:ph type="title"/>
          </p:nvPr>
        </p:nvSpPr>
        <p:spPr>
          <a:xfrm>
            <a:off x="1389897" y="946875"/>
            <a:ext cx="55764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3600"/>
              <a:t>How to Observe: Surface Conditions and Measurements</a:t>
            </a:r>
            <a:endParaRPr/>
          </a:p>
        </p:txBody>
      </p:sp>
      <p:sp>
        <p:nvSpPr>
          <p:cNvPr id="599" name="Google Shape;599;p38"/>
          <p:cNvSpPr txBox="1">
            <a:spLocks noGrp="1"/>
          </p:cNvSpPr>
          <p:nvPr>
            <p:ph type="body" idx="1"/>
          </p:nvPr>
        </p:nvSpPr>
        <p:spPr>
          <a:xfrm>
            <a:off x="1389900" y="2399278"/>
            <a:ext cx="4594200" cy="2913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b="1"/>
              <a:t>Surface Conditions (Required): </a:t>
            </a:r>
            <a:r>
              <a:rPr lang="en-US" sz="1600"/>
              <a:t>Define the surface conditions of your observation site.</a:t>
            </a:r>
            <a:endParaRPr/>
          </a:p>
          <a:p>
            <a:pPr marL="0" lvl="0" indent="0" algn="l" rtl="0">
              <a:lnSpc>
                <a:spcPct val="90000"/>
              </a:lnSpc>
              <a:spcBef>
                <a:spcPts val="1000"/>
              </a:spcBef>
              <a:spcAft>
                <a:spcPts val="0"/>
              </a:spcAft>
              <a:buClr>
                <a:schemeClr val="dk1"/>
              </a:buClr>
              <a:buSzPts val="1600"/>
              <a:buNone/>
            </a:pPr>
            <a:r>
              <a:rPr lang="en-US" sz="1600"/>
              <a:t>Tips:</a:t>
            </a:r>
            <a:endParaRPr/>
          </a:p>
          <a:p>
            <a:pPr marL="228600" lvl="0" indent="-228600" algn="l" rtl="0">
              <a:lnSpc>
                <a:spcPct val="90000"/>
              </a:lnSpc>
              <a:spcBef>
                <a:spcPts val="1000"/>
              </a:spcBef>
              <a:spcAft>
                <a:spcPts val="0"/>
              </a:spcAft>
              <a:buClr>
                <a:schemeClr val="dk1"/>
              </a:buClr>
              <a:buSzPts val="1600"/>
              <a:buChar char="•"/>
            </a:pPr>
            <a:r>
              <a:rPr lang="en-US" sz="1600"/>
              <a:t>A pond would be an example of standing water.</a:t>
            </a:r>
            <a:endParaRPr/>
          </a:p>
          <a:p>
            <a:pPr marL="228600" lvl="0" indent="-228600" algn="l" rtl="0">
              <a:lnSpc>
                <a:spcPct val="90000"/>
              </a:lnSpc>
              <a:spcBef>
                <a:spcPts val="1000"/>
              </a:spcBef>
              <a:spcAft>
                <a:spcPts val="0"/>
              </a:spcAft>
              <a:buClr>
                <a:schemeClr val="dk1"/>
              </a:buClr>
              <a:buSzPts val="1600"/>
              <a:buChar char="•"/>
            </a:pPr>
            <a:r>
              <a:rPr lang="en-US" sz="1600"/>
              <a:t>Leaves on trees refers to the majority of the deciduous trees around your observation site.</a:t>
            </a:r>
            <a:endParaRPr/>
          </a:p>
          <a:p>
            <a:pPr marL="0" lvl="0" indent="0" algn="l" rtl="0">
              <a:lnSpc>
                <a:spcPct val="90000"/>
              </a:lnSpc>
              <a:spcBef>
                <a:spcPts val="1000"/>
              </a:spcBef>
              <a:spcAft>
                <a:spcPts val="0"/>
              </a:spcAft>
              <a:buClr>
                <a:schemeClr val="dk1"/>
              </a:buClr>
              <a:buSzPts val="1600"/>
              <a:buNone/>
            </a:pPr>
            <a:endParaRPr sz="1600"/>
          </a:p>
        </p:txBody>
      </p:sp>
      <p:pic>
        <p:nvPicPr>
          <p:cNvPr id="600" name="Google Shape;600;p3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043304" y="76200"/>
            <a:ext cx="1933383" cy="6577117"/>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607" name="Google Shape;607;p39"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608" name="Google Shape;608;p39"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76950"/>
          </a:xfrm>
          <a:prstGeom prst="rect">
            <a:avLst/>
          </a:prstGeom>
          <a:noFill/>
          <a:ln>
            <a:noFill/>
          </a:ln>
        </p:spPr>
      </p:pic>
      <p:sp>
        <p:nvSpPr>
          <p:cNvPr id="609" name="Google Shape;609;p39"/>
          <p:cNvSpPr txBox="1">
            <a:spLocks noGrp="1"/>
          </p:cNvSpPr>
          <p:nvPr>
            <p:ph type="title"/>
          </p:nvPr>
        </p:nvSpPr>
        <p:spPr>
          <a:xfrm>
            <a:off x="1296364" y="941474"/>
            <a:ext cx="7218985" cy="922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Report Your Data to GLOBE</a:t>
            </a:r>
            <a:endParaRPr/>
          </a:p>
        </p:txBody>
      </p:sp>
      <p:sp>
        <p:nvSpPr>
          <p:cNvPr id="610" name="Google Shape;610;p39"/>
          <p:cNvSpPr txBox="1">
            <a:spLocks noGrp="1"/>
          </p:cNvSpPr>
          <p:nvPr>
            <p:ph type="body" idx="1"/>
          </p:nvPr>
        </p:nvSpPr>
        <p:spPr>
          <a:xfrm>
            <a:off x="1296365" y="1825625"/>
            <a:ext cx="4595150" cy="49224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There are 4 ways to enter GLOBE data:</a:t>
            </a:r>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u="sng">
                <a:solidFill>
                  <a:schemeClr val="hlink"/>
                </a:solidFill>
                <a:hlinkClick r:id="rId5"/>
              </a:rPr>
              <a:t>Live Data Entry</a:t>
            </a:r>
            <a:r>
              <a:rPr lang="en-US" sz="2000"/>
              <a:t>: These pages are for entering environmental data, collected at defined sites, according to protocols, and using approved instrumentation – for entry into the official GLOBE science database.</a:t>
            </a:r>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u="sng">
                <a:solidFill>
                  <a:schemeClr val="hlink"/>
                </a:solidFill>
                <a:hlinkClick r:id="rId6"/>
              </a:rPr>
              <a:t>Email Data Entry</a:t>
            </a:r>
            <a:r>
              <a:rPr lang="en-US" sz="2000"/>
              <a:t>: If connectivity is an issue, data can also be entered via email. </a:t>
            </a:r>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a:t> Mobile Data App: </a:t>
            </a:r>
            <a:endParaRPr/>
          </a:p>
          <a:p>
            <a:pPr marL="914400" lvl="1" indent="-457200" algn="l" rtl="0">
              <a:lnSpc>
                <a:spcPct val="90000"/>
              </a:lnSpc>
              <a:spcBef>
                <a:spcPts val="500"/>
              </a:spcBef>
              <a:spcAft>
                <a:spcPts val="0"/>
              </a:spcAft>
              <a:buClr>
                <a:schemeClr val="dk1"/>
              </a:buClr>
              <a:buSzPts val="2000"/>
              <a:buFont typeface="Calibri"/>
              <a:buAutoNum type="alphaLcParenR"/>
            </a:pPr>
            <a:r>
              <a:rPr lang="en-US" sz="2000"/>
              <a:t>Download the GLOBE Data Entry App From the </a:t>
            </a:r>
            <a:r>
              <a:rPr lang="en-US" sz="2000" u="sng">
                <a:solidFill>
                  <a:schemeClr val="hlink"/>
                </a:solidFill>
                <a:hlinkClick r:id="rId7"/>
              </a:rPr>
              <a:t>app store</a:t>
            </a:r>
            <a:r>
              <a:rPr lang="en-US" sz="2000"/>
              <a:t>.</a:t>
            </a:r>
            <a:endParaRPr/>
          </a:p>
          <a:p>
            <a:pPr marL="914400" lvl="1" indent="-457200" algn="l" rtl="0">
              <a:lnSpc>
                <a:spcPct val="90000"/>
              </a:lnSpc>
              <a:spcBef>
                <a:spcPts val="500"/>
              </a:spcBef>
              <a:spcAft>
                <a:spcPts val="0"/>
              </a:spcAft>
              <a:buClr>
                <a:schemeClr val="dk1"/>
              </a:buClr>
              <a:buSzPts val="2000"/>
              <a:buFont typeface="Calibri"/>
              <a:buAutoNum type="alphaLcParenR"/>
            </a:pPr>
            <a:r>
              <a:rPr lang="en-US" sz="2000"/>
              <a:t>Download the NASA GLOBE Observer App from the </a:t>
            </a:r>
            <a:r>
              <a:rPr lang="en-US" sz="2000" u="sng">
                <a:solidFill>
                  <a:schemeClr val="hlink"/>
                </a:solidFill>
                <a:hlinkClick r:id="rId8"/>
              </a:rPr>
              <a:t>app store</a:t>
            </a:r>
            <a:r>
              <a:rPr lang="en-US" sz="2000"/>
              <a:t>.</a:t>
            </a:r>
            <a:endParaRPr/>
          </a:p>
          <a:p>
            <a:pPr marL="457200" lvl="0" indent="-330200" algn="l" rtl="0">
              <a:lnSpc>
                <a:spcPct val="90000"/>
              </a:lnSpc>
              <a:spcBef>
                <a:spcPts val="1000"/>
              </a:spcBef>
              <a:spcAft>
                <a:spcPts val="0"/>
              </a:spcAft>
              <a:buClr>
                <a:schemeClr val="dk1"/>
              </a:buClr>
              <a:buSzPts val="2000"/>
              <a:buFont typeface="Calibri"/>
              <a:buNone/>
            </a:pPr>
            <a:endParaRPr sz="2000"/>
          </a:p>
        </p:txBody>
      </p:sp>
      <p:pic>
        <p:nvPicPr>
          <p:cNvPr id="611" name="Google Shape;611;p39" descr="GLOBE Data Entry App homaepage screenshot"/>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891515" y="4005727"/>
            <a:ext cx="1499746" cy="2203205"/>
          </a:xfrm>
          <a:prstGeom prst="rect">
            <a:avLst/>
          </a:prstGeom>
          <a:noFill/>
          <a:ln>
            <a:noFill/>
          </a:ln>
        </p:spPr>
      </p:pic>
      <p:pic>
        <p:nvPicPr>
          <p:cNvPr id="612" name="Google Shape;612;p39" descr="NASA GLOBE Observer App, Cloud Home screenshot"/>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619546" y="4005727"/>
            <a:ext cx="1347216" cy="2194560"/>
          </a:xfrm>
          <a:prstGeom prst="rect">
            <a:avLst/>
          </a:prstGeom>
          <a:noFill/>
          <a:ln>
            <a:noFill/>
          </a:ln>
        </p:spPr>
      </p:pic>
      <p:pic>
        <p:nvPicPr>
          <p:cNvPr id="613" name="Google Shape;613;p39" descr="Website screenshot: data entry "/>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891515" y="2559354"/>
            <a:ext cx="3015707" cy="1151833"/>
          </a:xfrm>
          <a:prstGeom prst="rect">
            <a:avLst/>
          </a:prstGeom>
          <a:noFill/>
          <a:ln>
            <a:noFill/>
          </a:ln>
        </p:spPr>
      </p:pic>
      <p:sp>
        <p:nvSpPr>
          <p:cNvPr id="614" name="Google Shape;614;p39" descr="Orange oval"/>
          <p:cNvSpPr/>
          <p:nvPr/>
        </p:nvSpPr>
        <p:spPr>
          <a:xfrm>
            <a:off x="5891515" y="2939970"/>
            <a:ext cx="902824" cy="312517"/>
          </a:xfrm>
          <a:prstGeom prst="ellipse">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5" name="Google Shape;615;p39" descr="report graphic"/>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rot="2019126">
            <a:off x="7501092" y="1198487"/>
            <a:ext cx="1345758" cy="83975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621" name="Google Shape;621;p40"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622" name="Google Shape;622;p40"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76950"/>
          </a:xfrm>
          <a:prstGeom prst="rect">
            <a:avLst/>
          </a:prstGeom>
          <a:noFill/>
          <a:ln>
            <a:noFill/>
          </a:ln>
        </p:spPr>
      </p:pic>
      <p:sp>
        <p:nvSpPr>
          <p:cNvPr id="623" name="Google Shape;623;p40"/>
          <p:cNvSpPr txBox="1">
            <a:spLocks noGrp="1"/>
          </p:cNvSpPr>
          <p:nvPr>
            <p:ph type="title"/>
          </p:nvPr>
        </p:nvSpPr>
        <p:spPr>
          <a:xfrm>
            <a:off x="1296364" y="941474"/>
            <a:ext cx="7218985" cy="922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Set up an Atmosphere Site</a:t>
            </a:r>
            <a:endParaRPr/>
          </a:p>
        </p:txBody>
      </p:sp>
      <p:pic>
        <p:nvPicPr>
          <p:cNvPr id="624" name="Google Shape;624;p40" descr="Screenshot of Site Definition pages. Enter site name, latitude, longitude, and elev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79437" y="1781752"/>
            <a:ext cx="4852837" cy="4822354"/>
          </a:xfrm>
          <a:prstGeom prst="rect">
            <a:avLst/>
          </a:prstGeom>
          <a:noFill/>
          <a:ln>
            <a:noFill/>
          </a:ln>
        </p:spPr>
      </p:pic>
      <p:pic>
        <p:nvPicPr>
          <p:cNvPr id="625" name="Google Shape;625;p40" descr="A smiley face image says &quot;Site created successfully&quot;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6778" y="5664349"/>
            <a:ext cx="1998589" cy="57586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631" name="Google Shape;631;p41"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632" name="Google Shape;632;p41"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76950"/>
          </a:xfrm>
          <a:prstGeom prst="rect">
            <a:avLst/>
          </a:prstGeom>
          <a:noFill/>
          <a:ln>
            <a:noFill/>
          </a:ln>
        </p:spPr>
      </p:pic>
      <p:sp>
        <p:nvSpPr>
          <p:cNvPr id="633" name="Google Shape;633;p41"/>
          <p:cNvSpPr txBox="1">
            <a:spLocks noGrp="1"/>
          </p:cNvSpPr>
          <p:nvPr>
            <p:ph type="title"/>
          </p:nvPr>
        </p:nvSpPr>
        <p:spPr>
          <a:xfrm>
            <a:off x="1200150" y="707002"/>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600"/>
              <a:buFont typeface="Calibri"/>
              <a:buNone/>
            </a:pPr>
            <a:r>
              <a:rPr lang="en-US" sz="3600"/>
              <a:t>Set up an Atmosphere Site: Document with Photos</a:t>
            </a:r>
            <a:endParaRPr/>
          </a:p>
        </p:txBody>
      </p:sp>
      <p:sp>
        <p:nvSpPr>
          <p:cNvPr id="634" name="Google Shape;634;p41"/>
          <p:cNvSpPr txBox="1">
            <a:spLocks noGrp="1"/>
          </p:cNvSpPr>
          <p:nvPr>
            <p:ph type="body" idx="1"/>
          </p:nvPr>
        </p:nvSpPr>
        <p:spPr>
          <a:xfrm>
            <a:off x="1200150" y="2145058"/>
            <a:ext cx="2823210"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800"/>
              <a:buChar char="•"/>
            </a:pPr>
            <a:r>
              <a:rPr lang="en-US" sz="1800"/>
              <a:t>Taking pictures can help you better document your observation site. </a:t>
            </a:r>
            <a:endParaRPr/>
          </a:p>
          <a:p>
            <a:pPr marL="285750" lvl="0" indent="-285750" algn="l" rtl="0">
              <a:lnSpc>
                <a:spcPct val="90000"/>
              </a:lnSpc>
              <a:spcBef>
                <a:spcPts val="1000"/>
              </a:spcBef>
              <a:spcAft>
                <a:spcPts val="0"/>
              </a:spcAft>
              <a:buClr>
                <a:schemeClr val="dk1"/>
              </a:buClr>
              <a:buSzPts val="1800"/>
              <a:buChar char="•"/>
            </a:pPr>
            <a:r>
              <a:rPr lang="en-US" sz="1800"/>
              <a:t>You can see change over time if you routinely take pictures of your site and compare.</a:t>
            </a:r>
            <a:endParaRPr/>
          </a:p>
          <a:p>
            <a:pPr marL="285750" lvl="0" indent="-285750" algn="l" rtl="0">
              <a:lnSpc>
                <a:spcPct val="90000"/>
              </a:lnSpc>
              <a:spcBef>
                <a:spcPts val="1000"/>
              </a:spcBef>
              <a:spcAft>
                <a:spcPts val="0"/>
              </a:spcAft>
              <a:buClr>
                <a:schemeClr val="dk1"/>
              </a:buClr>
              <a:buSzPts val="1800"/>
              <a:buChar char="•"/>
            </a:pPr>
            <a:r>
              <a:rPr lang="en-US" sz="1800"/>
              <a:t>Site photos can help with interpretation of satellite imagery over the same ground location. </a:t>
            </a:r>
            <a:endParaRPr/>
          </a:p>
        </p:txBody>
      </p:sp>
      <p:pic>
        <p:nvPicPr>
          <p:cNvPr id="635" name="Google Shape;635;p41" descr="Screen shot of data entry app for uploading photo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77945" y="1602036"/>
            <a:ext cx="4236850" cy="500685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641" name="Google Shape;641;p42"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642" name="Google Shape;642;p42"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76950"/>
          </a:xfrm>
          <a:prstGeom prst="rect">
            <a:avLst/>
          </a:prstGeom>
          <a:noFill/>
          <a:ln>
            <a:noFill/>
          </a:ln>
        </p:spPr>
      </p:pic>
      <p:sp>
        <p:nvSpPr>
          <p:cNvPr id="643" name="Google Shape;643;p42"/>
          <p:cNvSpPr txBox="1">
            <a:spLocks noGrp="1"/>
          </p:cNvSpPr>
          <p:nvPr>
            <p:ph type="title"/>
          </p:nvPr>
        </p:nvSpPr>
        <p:spPr>
          <a:xfrm>
            <a:off x="1296364" y="941474"/>
            <a:ext cx="7218985" cy="9220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600"/>
              <a:buFont typeface="Calibri"/>
              <a:buNone/>
            </a:pPr>
            <a:r>
              <a:rPr lang="en-US" sz="3600"/>
              <a:t>Set up an Atmosphere Site: Select “No Thermometer”</a:t>
            </a:r>
            <a:endParaRPr/>
          </a:p>
        </p:txBody>
      </p:sp>
      <p:pic>
        <p:nvPicPr>
          <p:cNvPr id="644" name="Google Shape;644;p42" descr="Screenshot of additional specifications for GLOBE Atmosphere site (no thermometer)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61042" y="1863521"/>
            <a:ext cx="4413476" cy="4573724"/>
          </a:xfrm>
          <a:prstGeom prst="rect">
            <a:avLst/>
          </a:prstGeom>
          <a:noFill/>
          <a:ln>
            <a:noFill/>
          </a:ln>
        </p:spPr>
      </p:pic>
      <p:sp>
        <p:nvSpPr>
          <p:cNvPr id="645" name="Google Shape;645;p42"/>
          <p:cNvSpPr txBox="1"/>
          <p:nvPr/>
        </p:nvSpPr>
        <p:spPr>
          <a:xfrm>
            <a:off x="1535092" y="4905021"/>
            <a:ext cx="258722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For clouds, atmosphere site specification is very simple: No thermometer</a:t>
            </a:r>
            <a:endParaRPr/>
          </a:p>
        </p:txBody>
      </p:sp>
      <p:cxnSp>
        <p:nvCxnSpPr>
          <p:cNvPr id="646" name="Google Shape;646;p42" descr="This is an arrow pointing to box that says, &quot;no thermometer&quot; on the data entry page"/>
          <p:cNvCxnSpPr/>
          <p:nvPr/>
        </p:nvCxnSpPr>
        <p:spPr>
          <a:xfrm>
            <a:off x="4194877" y="5274090"/>
            <a:ext cx="1468258" cy="0"/>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652" name="Google Shape;652;p43"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653" name="Google Shape;653;p43"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76950"/>
          </a:xfrm>
          <a:prstGeom prst="rect">
            <a:avLst/>
          </a:prstGeom>
          <a:noFill/>
          <a:ln>
            <a:noFill/>
          </a:ln>
        </p:spPr>
      </p:pic>
      <p:sp>
        <p:nvSpPr>
          <p:cNvPr id="654" name="Google Shape;654;p43"/>
          <p:cNvSpPr txBox="1">
            <a:spLocks noGrp="1"/>
          </p:cNvSpPr>
          <p:nvPr>
            <p:ph type="title"/>
          </p:nvPr>
        </p:nvSpPr>
        <p:spPr>
          <a:xfrm>
            <a:off x="1296364" y="941474"/>
            <a:ext cx="7218985" cy="922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Begin a New Cloud Report</a:t>
            </a:r>
            <a:endParaRPr/>
          </a:p>
        </p:txBody>
      </p:sp>
      <p:pic>
        <p:nvPicPr>
          <p:cNvPr id="655" name="Google Shape;655;p43" descr="Screenshot of Data entry app-under my organization and sites identify under topic Atmosphere, Clouds 1-day, new observ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74800" y="2323135"/>
            <a:ext cx="7137400" cy="3276600"/>
          </a:xfrm>
          <a:prstGeom prst="rect">
            <a:avLst/>
          </a:prstGeom>
          <a:noFill/>
          <a:ln>
            <a:noFill/>
          </a:ln>
        </p:spPr>
      </p:pic>
      <p:sp>
        <p:nvSpPr>
          <p:cNvPr id="656" name="Google Shape;656;p43"/>
          <p:cNvSpPr txBox="1"/>
          <p:nvPr/>
        </p:nvSpPr>
        <p:spPr>
          <a:xfrm>
            <a:off x="1782501" y="4340506"/>
            <a:ext cx="138896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Click here to start a new report</a:t>
            </a:r>
            <a:endParaRPr/>
          </a:p>
        </p:txBody>
      </p:sp>
      <p:pic>
        <p:nvPicPr>
          <p:cNvPr id="657" name="Google Shape;657;p43" descr="Screenshot of Data entry app-under my organization and sites identify under topic Atmosphere, Clouds 1-day, new observatio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475247" y="3345320"/>
            <a:ext cx="2349054" cy="155586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663" name="Google Shape;663;p44"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664" name="Google Shape;664;p44"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76950"/>
          </a:xfrm>
          <a:prstGeom prst="rect">
            <a:avLst/>
          </a:prstGeom>
          <a:noFill/>
          <a:ln>
            <a:noFill/>
          </a:ln>
        </p:spPr>
      </p:pic>
      <p:sp>
        <p:nvSpPr>
          <p:cNvPr id="665" name="Google Shape;665;p44"/>
          <p:cNvSpPr txBox="1">
            <a:spLocks noGrp="1"/>
          </p:cNvSpPr>
          <p:nvPr>
            <p:ph type="title"/>
          </p:nvPr>
        </p:nvSpPr>
        <p:spPr>
          <a:xfrm>
            <a:off x="1296364" y="941474"/>
            <a:ext cx="7218985" cy="922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Enter Date and Time</a:t>
            </a:r>
            <a:endParaRPr/>
          </a:p>
        </p:txBody>
      </p:sp>
      <p:sp>
        <p:nvSpPr>
          <p:cNvPr id="666" name="Google Shape;666;p44"/>
          <p:cNvSpPr txBox="1">
            <a:spLocks noGrp="1"/>
          </p:cNvSpPr>
          <p:nvPr>
            <p:ph type="body" idx="1"/>
          </p:nvPr>
        </p:nvSpPr>
        <p:spPr>
          <a:xfrm>
            <a:off x="1358578" y="1740880"/>
            <a:ext cx="7569844" cy="11651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Note: From this point, the </a:t>
            </a:r>
            <a:r>
              <a:rPr lang="en-US" sz="2000" u="sng">
                <a:solidFill>
                  <a:schemeClr val="hlink"/>
                </a:solidFill>
                <a:hlinkClick r:id="rId5"/>
              </a:rPr>
              <a:t>GLOBE Data Entry App</a:t>
            </a:r>
            <a:r>
              <a:rPr lang="en-US" sz="2000"/>
              <a:t> for mobile devices follows basically the same steps as the website.</a:t>
            </a:r>
            <a:endParaRPr/>
          </a:p>
        </p:txBody>
      </p:sp>
      <p:pic>
        <p:nvPicPr>
          <p:cNvPr id="667" name="Google Shape;667;p44" descr="Clouds 1-day data entry screenshot:: date and time, You can enter local time or UTC time."/>
          <p:cNvPicPr preferRelativeResize="0"/>
          <p:nvPr/>
        </p:nvPicPr>
        <p:blipFill rotWithShape="1">
          <a:blip r:embed="rId6">
            <a:alphaModFix/>
          </a:blip>
          <a:srcRect/>
          <a:stretch/>
        </p:blipFill>
        <p:spPr>
          <a:xfrm>
            <a:off x="1366105" y="2554452"/>
            <a:ext cx="7569844" cy="1951503"/>
          </a:xfrm>
          <a:prstGeom prst="rect">
            <a:avLst/>
          </a:prstGeom>
          <a:noFill/>
          <a:ln>
            <a:noFill/>
          </a:ln>
        </p:spPr>
      </p:pic>
      <p:sp>
        <p:nvSpPr>
          <p:cNvPr id="668" name="Google Shape;668;p44"/>
          <p:cNvSpPr txBox="1"/>
          <p:nvPr/>
        </p:nvSpPr>
        <p:spPr>
          <a:xfrm>
            <a:off x="1472339" y="4742481"/>
            <a:ext cx="667976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Tip:</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Report the date and time you </a:t>
            </a:r>
            <a:r>
              <a:rPr lang="en-US" sz="1800" b="1">
                <a:solidFill>
                  <a:schemeClr val="dk1"/>
                </a:solidFill>
                <a:latin typeface="Calibri"/>
                <a:ea typeface="Calibri"/>
                <a:cs typeface="Calibri"/>
                <a:sym typeface="Calibri"/>
              </a:rPr>
              <a:t>made</a:t>
            </a:r>
            <a:r>
              <a:rPr lang="en-US" sz="1800">
                <a:solidFill>
                  <a:schemeClr val="dk1"/>
                </a:solidFill>
                <a:latin typeface="Calibri"/>
                <a:ea typeface="Calibri"/>
                <a:cs typeface="Calibri"/>
                <a:sym typeface="Calibri"/>
              </a:rPr>
              <a:t> the observation, not the date and time of data entry.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674" name="Google Shape;674;p45"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675" name="Google Shape;675;p45"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76950"/>
          </a:xfrm>
          <a:prstGeom prst="rect">
            <a:avLst/>
          </a:prstGeom>
          <a:noFill/>
          <a:ln>
            <a:noFill/>
          </a:ln>
        </p:spPr>
      </p:pic>
      <p:sp>
        <p:nvSpPr>
          <p:cNvPr id="676" name="Google Shape;676;p45"/>
          <p:cNvSpPr txBox="1">
            <a:spLocks noGrp="1"/>
          </p:cNvSpPr>
          <p:nvPr>
            <p:ph type="title"/>
          </p:nvPr>
        </p:nvSpPr>
        <p:spPr>
          <a:xfrm>
            <a:off x="1296364" y="941474"/>
            <a:ext cx="7218985" cy="922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Select Cloud Condition</a:t>
            </a:r>
            <a:endParaRPr/>
          </a:p>
        </p:txBody>
      </p:sp>
      <p:pic>
        <p:nvPicPr>
          <p:cNvPr id="677" name="Google Shape;677;p45" descr="Screenshot of data entry app. Here is where you enter data-is the sky clear, cloudy or obscured: select the appropriate radio butt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6205" y="1863521"/>
            <a:ext cx="6757565" cy="4336945"/>
          </a:xfrm>
          <a:prstGeom prst="rect">
            <a:avLst/>
          </a:prstGeom>
          <a:noFill/>
          <a:ln>
            <a:noFill/>
          </a:ln>
        </p:spPr>
      </p:pic>
      <p:sp>
        <p:nvSpPr>
          <p:cNvPr id="678" name="Google Shape;678;p45"/>
          <p:cNvSpPr txBox="1"/>
          <p:nvPr/>
        </p:nvSpPr>
        <p:spPr>
          <a:xfrm flipH="1">
            <a:off x="1656205" y="6230320"/>
            <a:ext cx="675756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 first step is the most important and the easiest: observing “Is the sky clear, cloudy, or obscured”.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684" name="Google Shape;684;p46"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685" name="Google Shape;685;p46"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76950"/>
          </a:xfrm>
          <a:prstGeom prst="rect">
            <a:avLst/>
          </a:prstGeom>
          <a:noFill/>
          <a:ln>
            <a:noFill/>
          </a:ln>
        </p:spPr>
      </p:pic>
      <p:sp>
        <p:nvSpPr>
          <p:cNvPr id="686" name="Google Shape;686;p46"/>
          <p:cNvSpPr txBox="1">
            <a:spLocks noGrp="1"/>
          </p:cNvSpPr>
          <p:nvPr>
            <p:ph type="title"/>
          </p:nvPr>
        </p:nvSpPr>
        <p:spPr>
          <a:xfrm>
            <a:off x="1296364" y="941474"/>
            <a:ext cx="7218985" cy="922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Clear Sky Report</a:t>
            </a:r>
            <a:endParaRPr/>
          </a:p>
        </p:txBody>
      </p:sp>
      <p:sp>
        <p:nvSpPr>
          <p:cNvPr id="687" name="Google Shape;687;p46"/>
          <p:cNvSpPr txBox="1">
            <a:spLocks noGrp="1"/>
          </p:cNvSpPr>
          <p:nvPr>
            <p:ph type="body" idx="1"/>
          </p:nvPr>
        </p:nvSpPr>
        <p:spPr>
          <a:xfrm>
            <a:off x="1296363" y="1825625"/>
            <a:ext cx="384279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Why do I need to enter data if it’s a clear day? </a:t>
            </a:r>
            <a:endParaRPr/>
          </a:p>
          <a:p>
            <a:pPr marL="0" lvl="0" indent="0" algn="l" rtl="0">
              <a:lnSpc>
                <a:spcPct val="90000"/>
              </a:lnSpc>
              <a:spcBef>
                <a:spcPts val="1000"/>
              </a:spcBef>
              <a:spcAft>
                <a:spcPts val="0"/>
              </a:spcAft>
              <a:buClr>
                <a:schemeClr val="dk1"/>
              </a:buClr>
              <a:buSzPts val="2400"/>
              <a:buNone/>
            </a:pPr>
            <a:r>
              <a:rPr lang="en-US" sz="2400"/>
              <a:t>To scientists, the fact that there are no clouds is a measurement itself!</a:t>
            </a:r>
            <a:endParaRPr/>
          </a:p>
        </p:txBody>
      </p:sp>
      <p:sp>
        <p:nvSpPr>
          <p:cNvPr id="688" name="Google Shape;688;p46"/>
          <p:cNvSpPr txBox="1"/>
          <p:nvPr/>
        </p:nvSpPr>
        <p:spPr>
          <a:xfrm>
            <a:off x="1892054" y="5441961"/>
            <a:ext cx="31020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For clear days, reporting is easy (and important).  </a:t>
            </a:r>
            <a:endParaRPr/>
          </a:p>
        </p:txBody>
      </p:sp>
      <p:pic>
        <p:nvPicPr>
          <p:cNvPr id="689" name="Google Shape;689;p46" descr="Clouds 1-day data entry screenshot:: clear sky report and photo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20058" y="1606632"/>
            <a:ext cx="3195291" cy="3462028"/>
          </a:xfrm>
          <a:prstGeom prst="rect">
            <a:avLst/>
          </a:prstGeom>
          <a:noFill/>
          <a:ln>
            <a:noFill/>
          </a:ln>
        </p:spPr>
      </p:pic>
      <p:cxnSp>
        <p:nvCxnSpPr>
          <p:cNvPr id="690" name="Google Shape;690;p46" descr="arrow that points to box on data entry form, &quot;clear no clouds&quot;"/>
          <p:cNvCxnSpPr/>
          <p:nvPr/>
        </p:nvCxnSpPr>
        <p:spPr>
          <a:xfrm>
            <a:off x="3984452" y="5353290"/>
            <a:ext cx="1320323" cy="0"/>
          </a:xfrm>
          <a:prstGeom prst="straightConnector1">
            <a:avLst/>
          </a:prstGeom>
          <a:noFill/>
          <a:ln w="76200" cap="flat" cmpd="sng">
            <a:solidFill>
              <a:srgbClr val="FF0000"/>
            </a:solidFill>
            <a:prstDash val="solid"/>
            <a:miter lim="800000"/>
            <a:headEnd type="none" w="sm" len="sm"/>
            <a:tailEnd type="triangle" w="med" len="med"/>
          </a:ln>
        </p:spPr>
      </p:cxnSp>
      <p:pic>
        <p:nvPicPr>
          <p:cNvPr id="691" name="Google Shape;691;p46" descr="screenshot of data entry app, where you select clear sk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17133" y="5136358"/>
            <a:ext cx="3060457" cy="1194920"/>
          </a:xfrm>
          <a:prstGeom prst="rect">
            <a:avLst/>
          </a:prstGeom>
          <a:noFill/>
          <a:ln>
            <a:noFill/>
          </a:ln>
        </p:spPr>
      </p:pic>
      <p:sp>
        <p:nvSpPr>
          <p:cNvPr id="692" name="Google Shape;692;p46"/>
          <p:cNvSpPr txBox="1"/>
          <p:nvPr/>
        </p:nvSpPr>
        <p:spPr>
          <a:xfrm>
            <a:off x="6917703" y="4378004"/>
            <a:ext cx="188829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Photos are optional, but useful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8" name="Google Shape;128;p5"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129" name="Google Shape;129;p5" descr="Menu Bar: What are Cloud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13" y="822325"/>
            <a:ext cx="1166813" cy="6035675"/>
          </a:xfrm>
          <a:prstGeom prst="rect">
            <a:avLst/>
          </a:prstGeom>
          <a:noFill/>
          <a:ln>
            <a:noFill/>
          </a:ln>
        </p:spPr>
      </p:pic>
      <p:sp>
        <p:nvSpPr>
          <p:cNvPr id="130" name="Google Shape;130;p5"/>
          <p:cNvSpPr txBox="1">
            <a:spLocks noGrp="1"/>
          </p:cNvSpPr>
          <p:nvPr>
            <p:ph type="title"/>
          </p:nvPr>
        </p:nvSpPr>
        <p:spPr>
          <a:xfrm>
            <a:off x="1328928" y="598326"/>
            <a:ext cx="74615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The Atmosphere</a:t>
            </a:r>
            <a:endParaRPr/>
          </a:p>
        </p:txBody>
      </p:sp>
      <p:sp>
        <p:nvSpPr>
          <p:cNvPr id="131" name="Google Shape;131;p5"/>
          <p:cNvSpPr txBox="1">
            <a:spLocks noGrp="1"/>
          </p:cNvSpPr>
          <p:nvPr>
            <p:ph type="body" idx="1"/>
          </p:nvPr>
        </p:nvSpPr>
        <p:spPr>
          <a:xfrm>
            <a:off x="1328928" y="1677030"/>
            <a:ext cx="4174296" cy="45232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The Earth's atmosphere is an extremely thin sheet of air extending from the surface of the Earth to the edge of space. The Earth is a sphere with a roughly 13,000 km diameter; the thickness of the atmosphere is about 100 km.</a:t>
            </a:r>
            <a:endParaRPr/>
          </a:p>
          <a:p>
            <a:pPr marL="0" lvl="0" indent="0" algn="l" rtl="0">
              <a:lnSpc>
                <a:spcPct val="90000"/>
              </a:lnSpc>
              <a:spcBef>
                <a:spcPts val="1000"/>
              </a:spcBef>
              <a:spcAft>
                <a:spcPts val="0"/>
              </a:spcAft>
              <a:buClr>
                <a:schemeClr val="dk1"/>
              </a:buClr>
              <a:buSzPts val="2000"/>
              <a:buNone/>
            </a:pPr>
            <a:r>
              <a:rPr lang="en-US" sz="2000"/>
              <a:t>In this picture, taken from a spacecraft orbiting at 300 km above the surface, we can see the atmosphere as the thin blue band between the surface and the blackness of space. </a:t>
            </a:r>
            <a:r>
              <a:rPr lang="en-US" sz="2000" b="1"/>
              <a:t>If the Earth were the size of a basketball, the thickness of the atmosphere could be modeled by a thin sheet of plastic wrapped around the ball!</a:t>
            </a:r>
            <a:endParaRPr/>
          </a:p>
        </p:txBody>
      </p:sp>
      <p:pic>
        <p:nvPicPr>
          <p:cNvPr id="132" name="Google Shape;132;p5" descr="Satellite image of Earth from spa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07133" y="2765040"/>
            <a:ext cx="3449256" cy="28958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698" name="Google Shape;698;p47"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699" name="Google Shape;699;p47"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76950"/>
          </a:xfrm>
          <a:prstGeom prst="rect">
            <a:avLst/>
          </a:prstGeom>
          <a:noFill/>
          <a:ln>
            <a:noFill/>
          </a:ln>
        </p:spPr>
      </p:pic>
      <p:sp>
        <p:nvSpPr>
          <p:cNvPr id="700" name="Google Shape;700;p47"/>
          <p:cNvSpPr txBox="1">
            <a:spLocks noGrp="1"/>
          </p:cNvSpPr>
          <p:nvPr>
            <p:ph type="title"/>
          </p:nvPr>
        </p:nvSpPr>
        <p:spPr>
          <a:xfrm>
            <a:off x="1296364" y="941474"/>
            <a:ext cx="7218985" cy="922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Cloud Sky Report</a:t>
            </a:r>
            <a:endParaRPr/>
          </a:p>
        </p:txBody>
      </p:sp>
      <p:sp>
        <p:nvSpPr>
          <p:cNvPr id="701" name="Google Shape;701;p47"/>
          <p:cNvSpPr txBox="1">
            <a:spLocks noGrp="1"/>
          </p:cNvSpPr>
          <p:nvPr>
            <p:ph type="body" idx="1"/>
          </p:nvPr>
        </p:nvSpPr>
        <p:spPr>
          <a:xfrm>
            <a:off x="1451582" y="5553177"/>
            <a:ext cx="1756191" cy="11535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600"/>
              <a:buNone/>
            </a:pPr>
            <a:r>
              <a:rPr lang="en-US" sz="1600"/>
              <a:t>Choose cloud types, all that apply on each level. Record cloud cover and opacity.</a:t>
            </a:r>
            <a:endParaRPr/>
          </a:p>
        </p:txBody>
      </p:sp>
      <p:pic>
        <p:nvPicPr>
          <p:cNvPr id="702" name="Google Shape;702;p47" descr="Clouds 1-day data entry screenshot:: sky condition data entr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74900" y="1759349"/>
            <a:ext cx="4079263" cy="3142806"/>
          </a:xfrm>
          <a:prstGeom prst="rect">
            <a:avLst/>
          </a:prstGeom>
          <a:noFill/>
          <a:ln>
            <a:noFill/>
          </a:ln>
        </p:spPr>
      </p:pic>
      <p:pic>
        <p:nvPicPr>
          <p:cNvPr id="703" name="Google Shape;703;p47" descr="Clouds 1-day data entry screenshot:: high cloud entr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4455" y="3097582"/>
            <a:ext cx="5700254" cy="3609145"/>
          </a:xfrm>
          <a:prstGeom prst="rect">
            <a:avLst/>
          </a:prstGeom>
          <a:noFill/>
          <a:ln>
            <a:noFill/>
          </a:ln>
        </p:spPr>
      </p:pic>
      <p:cxnSp>
        <p:nvCxnSpPr>
          <p:cNvPr id="704" name="Google Shape;704;p47" descr="arrow pointing to the different images that can be selected to describe the clouds you see in the sky"/>
          <p:cNvCxnSpPr/>
          <p:nvPr/>
        </p:nvCxnSpPr>
        <p:spPr>
          <a:xfrm rot="10800000" flipH="1">
            <a:off x="2777924" y="4641448"/>
            <a:ext cx="1342663" cy="798653"/>
          </a:xfrm>
          <a:prstGeom prst="straightConnector1">
            <a:avLst/>
          </a:prstGeom>
          <a:noFill/>
          <a:ln w="76200" cap="flat" cmpd="sng">
            <a:solidFill>
              <a:srgbClr val="FF0000"/>
            </a:solidFill>
            <a:prstDash val="solid"/>
            <a:miter lim="800000"/>
            <a:headEnd type="none" w="sm" len="sm"/>
            <a:tailEnd type="triangle" w="med" len="med"/>
          </a:ln>
        </p:spPr>
      </p:cxnSp>
      <p:sp>
        <p:nvSpPr>
          <p:cNvPr id="705" name="Google Shape;705;p47"/>
          <p:cNvSpPr txBox="1"/>
          <p:nvPr/>
        </p:nvSpPr>
        <p:spPr>
          <a:xfrm>
            <a:off x="5819614" y="1332854"/>
            <a:ext cx="269573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data entry system will ask you about clouds at high, mid, and low levels, one level at a time.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711" name="Google Shape;711;p48"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712" name="Google Shape;712;p48"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76950"/>
          </a:xfrm>
          <a:prstGeom prst="rect">
            <a:avLst/>
          </a:prstGeom>
          <a:noFill/>
          <a:ln>
            <a:noFill/>
          </a:ln>
        </p:spPr>
      </p:pic>
      <p:sp>
        <p:nvSpPr>
          <p:cNvPr id="713" name="Google Shape;713;p48"/>
          <p:cNvSpPr txBox="1">
            <a:spLocks noGrp="1"/>
          </p:cNvSpPr>
          <p:nvPr>
            <p:ph type="title"/>
          </p:nvPr>
        </p:nvSpPr>
        <p:spPr>
          <a:xfrm>
            <a:off x="1296364" y="941474"/>
            <a:ext cx="7218985" cy="922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Enter Contrails if Present</a:t>
            </a:r>
            <a:endParaRPr/>
          </a:p>
        </p:txBody>
      </p:sp>
      <p:pic>
        <p:nvPicPr>
          <p:cNvPr id="714" name="Google Shape;714;p48" descr="Clouds 1-day data entry screenshot: Enter the number of short lived, persistent non spreading and persistent spreading contrail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29337" y="2415213"/>
            <a:ext cx="5286012" cy="2891174"/>
          </a:xfrm>
          <a:prstGeom prst="rect">
            <a:avLst/>
          </a:prstGeom>
          <a:noFill/>
          <a:ln>
            <a:noFill/>
          </a:ln>
        </p:spPr>
      </p:pic>
      <p:cxnSp>
        <p:nvCxnSpPr>
          <p:cNvPr id="715" name="Google Shape;715;p48" descr="A line forming the lower bounding box to the image."/>
          <p:cNvCxnSpPr/>
          <p:nvPr/>
        </p:nvCxnSpPr>
        <p:spPr>
          <a:xfrm>
            <a:off x="3229337" y="5306387"/>
            <a:ext cx="5127585" cy="0"/>
          </a:xfrm>
          <a:prstGeom prst="straightConnector1">
            <a:avLst/>
          </a:prstGeom>
          <a:noFill/>
          <a:ln w="19050" cap="flat" cmpd="sng">
            <a:solidFill>
              <a:schemeClr val="dk1"/>
            </a:solidFill>
            <a:prstDash val="solid"/>
            <a:miter lim="800000"/>
            <a:headEnd type="none" w="sm" len="sm"/>
            <a:tailEnd type="none" w="sm" len="sm"/>
          </a:ln>
        </p:spPr>
      </p:cxnSp>
      <p:sp>
        <p:nvSpPr>
          <p:cNvPr id="716" name="Google Shape;716;p48"/>
          <p:cNvSpPr txBox="1"/>
          <p:nvPr/>
        </p:nvSpPr>
        <p:spPr>
          <a:xfrm>
            <a:off x="1423686" y="4016560"/>
            <a:ext cx="180565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Enter NUMBER of contrails by type</a:t>
            </a:r>
            <a:endParaRPr/>
          </a:p>
        </p:txBody>
      </p:sp>
      <p:cxnSp>
        <p:nvCxnSpPr>
          <p:cNvPr id="717" name="Google Shape;717;p48" descr="arrow points to box where the observer indicates how many contrails are observed in the sky"/>
          <p:cNvCxnSpPr/>
          <p:nvPr/>
        </p:nvCxnSpPr>
        <p:spPr>
          <a:xfrm rot="10800000" flipH="1">
            <a:off x="2176041" y="4826643"/>
            <a:ext cx="1053296" cy="11575"/>
          </a:xfrm>
          <a:prstGeom prst="straightConnector1">
            <a:avLst/>
          </a:prstGeom>
          <a:noFill/>
          <a:ln w="76200" cap="flat" cmpd="sng">
            <a:solidFill>
              <a:srgbClr val="FF0000"/>
            </a:solidFill>
            <a:prstDash val="solid"/>
            <a:miter lim="800000"/>
            <a:headEnd type="none" w="sm" len="sm"/>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723" name="Google Shape;723;p49"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724" name="Google Shape;724;p49"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725" name="Google Shape;725;p49"/>
          <p:cNvSpPr txBox="1">
            <a:spLocks noGrp="1"/>
          </p:cNvSpPr>
          <p:nvPr>
            <p:ph type="title"/>
          </p:nvPr>
        </p:nvSpPr>
        <p:spPr>
          <a:xfrm>
            <a:off x="1354238" y="1068799"/>
            <a:ext cx="7161112" cy="887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How to Explore Data: Data Counts</a:t>
            </a:r>
            <a:endParaRPr/>
          </a:p>
        </p:txBody>
      </p:sp>
      <p:sp>
        <p:nvSpPr>
          <p:cNvPr id="726" name="Google Shape;726;p49"/>
          <p:cNvSpPr txBox="1"/>
          <p:nvPr/>
        </p:nvSpPr>
        <p:spPr>
          <a:xfrm>
            <a:off x="6772759" y="2766130"/>
            <a:ext cx="196731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Use the GLOBE Visualization System to explore your own data, but also see where data has been entered across the globe.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727" name="Google Shape;727;p49" descr="Image of GLOBE Visualization Map, Map of the world with black dots of various sizes indicating how many cloud coverage reports were submitted in different places." title="Image of GLOBE Visualization Ma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81559" y="1821506"/>
            <a:ext cx="4877223" cy="4023709"/>
          </a:xfrm>
          <a:prstGeom prst="rect">
            <a:avLst/>
          </a:prstGeom>
          <a:noFill/>
          <a:ln>
            <a:noFill/>
          </a:ln>
        </p:spPr>
      </p:pic>
      <p:sp>
        <p:nvSpPr>
          <p:cNvPr id="728" name="Google Shape;728;p49"/>
          <p:cNvSpPr txBox="1">
            <a:spLocks noGrp="1"/>
          </p:cNvSpPr>
          <p:nvPr>
            <p:ph type="body" idx="1"/>
          </p:nvPr>
        </p:nvSpPr>
        <p:spPr>
          <a:xfrm>
            <a:off x="1481559" y="6176962"/>
            <a:ext cx="7161112" cy="3317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u="sng">
                <a:solidFill>
                  <a:schemeClr val="hlink"/>
                </a:solidFill>
                <a:hlinkClick r:id="rId6"/>
              </a:rPr>
              <a:t>E-Training </a:t>
            </a:r>
            <a:r>
              <a:rPr lang="en-US" sz="1600"/>
              <a:t>is available to explore the full power of the </a:t>
            </a:r>
            <a:r>
              <a:rPr lang="en-US" sz="1600" u="sng">
                <a:solidFill>
                  <a:schemeClr val="hlink"/>
                </a:solidFill>
                <a:hlinkClick r:id="rId7"/>
              </a:rPr>
              <a:t>GLOBE Visualization System</a:t>
            </a:r>
            <a:endParaRPr sz="16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734" name="Google Shape;734;p50"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735" name="Google Shape;735;p50"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736" name="Google Shape;736;p50"/>
          <p:cNvSpPr txBox="1">
            <a:spLocks noGrp="1"/>
          </p:cNvSpPr>
          <p:nvPr>
            <p:ph type="title"/>
          </p:nvPr>
        </p:nvSpPr>
        <p:spPr>
          <a:xfrm>
            <a:off x="1354238" y="1068799"/>
            <a:ext cx="7161112" cy="8873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ts val="3600"/>
              <a:buFont typeface="Calibri"/>
              <a:buNone/>
            </a:pPr>
            <a:r>
              <a:rPr lang="en-US" sz="3600"/>
              <a:t>How to Explore Data: Measurements  </a:t>
            </a:r>
            <a:endParaRPr/>
          </a:p>
        </p:txBody>
      </p:sp>
      <p:sp>
        <p:nvSpPr>
          <p:cNvPr id="737" name="Google Shape;737;p50"/>
          <p:cNvSpPr txBox="1">
            <a:spLocks noGrp="1"/>
          </p:cNvSpPr>
          <p:nvPr>
            <p:ph type="body" idx="1"/>
          </p:nvPr>
        </p:nvSpPr>
        <p:spPr>
          <a:xfrm>
            <a:off x="1354238" y="2113922"/>
            <a:ext cx="199475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You can also use the GLOBE Visualization System to learn about the actual measurements that were made, one day at a time, with the legend showing what observers reported at their location.</a:t>
            </a:r>
            <a:endParaRPr/>
          </a:p>
        </p:txBody>
      </p:sp>
      <p:sp>
        <p:nvSpPr>
          <p:cNvPr id="738" name="Google Shape;738;p50"/>
          <p:cNvSpPr txBox="1"/>
          <p:nvPr/>
        </p:nvSpPr>
        <p:spPr>
          <a:xfrm>
            <a:off x="4120295" y="5764977"/>
            <a:ext cx="40511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Cloud Cover reports for March 6</a:t>
            </a:r>
            <a:r>
              <a:rPr lang="en-US" sz="1800" baseline="300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2015</a:t>
            </a:r>
            <a:endParaRPr/>
          </a:p>
        </p:txBody>
      </p:sp>
      <p:pic>
        <p:nvPicPr>
          <p:cNvPr id="739" name="Google Shape;739;p50" descr="GLOBE Data Visualzation System: Showing cloud cover reports for March 6, 2015. World map showing blue/gray symbols that represent the amount of cloud reported in different plac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72405" y="2113922"/>
            <a:ext cx="5332713" cy="365105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745" name="Google Shape;745;p51"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746" name="Google Shape;746;p51"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747" name="Google Shape;747;p51"/>
          <p:cNvSpPr txBox="1">
            <a:spLocks noGrp="1"/>
          </p:cNvSpPr>
          <p:nvPr>
            <p:ph type="title"/>
          </p:nvPr>
        </p:nvSpPr>
        <p:spPr>
          <a:xfrm>
            <a:off x="1354237" y="1068799"/>
            <a:ext cx="7604567" cy="8873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600"/>
              <a:buFont typeface="Calibri"/>
              <a:buNone/>
            </a:pPr>
            <a:r>
              <a:rPr lang="en-US"/>
              <a:t>Explore Data: Sample Student Research Questions - GLOBE Visualization </a:t>
            </a:r>
            <a:endParaRPr/>
          </a:p>
        </p:txBody>
      </p:sp>
      <p:sp>
        <p:nvSpPr>
          <p:cNvPr id="748" name="Google Shape;748;p51"/>
          <p:cNvSpPr txBox="1">
            <a:spLocks noGrp="1"/>
          </p:cNvSpPr>
          <p:nvPr>
            <p:ph type="body" idx="1"/>
          </p:nvPr>
        </p:nvSpPr>
        <p:spPr>
          <a:xfrm>
            <a:off x="1354250" y="2202600"/>
            <a:ext cx="7161000" cy="431760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600"/>
              <a:buChar char="•"/>
            </a:pPr>
            <a:r>
              <a:rPr lang="en-US" sz="2600"/>
              <a:t>Do cloud patterns/parameters change during the year? </a:t>
            </a:r>
            <a:endParaRPr/>
          </a:p>
          <a:p>
            <a:pPr marL="685800" lvl="1" indent="-228600" algn="l" rtl="0">
              <a:lnSpc>
                <a:spcPct val="90000"/>
              </a:lnSpc>
              <a:spcBef>
                <a:spcPts val="500"/>
              </a:spcBef>
              <a:spcAft>
                <a:spcPts val="0"/>
              </a:spcAft>
              <a:buClr>
                <a:schemeClr val="dk1"/>
              </a:buClr>
              <a:buSzPts val="2200"/>
              <a:buChar char="•"/>
            </a:pPr>
            <a:r>
              <a:rPr lang="en-US" sz="2200"/>
              <a:t>Explore “All Cloud Types” or “Cloud Cover” layers.</a:t>
            </a:r>
            <a:endParaRPr/>
          </a:p>
          <a:p>
            <a:pPr marL="228600" lvl="0" indent="-228600" algn="l" rtl="0">
              <a:lnSpc>
                <a:spcPct val="90000"/>
              </a:lnSpc>
              <a:spcBef>
                <a:spcPts val="1000"/>
              </a:spcBef>
              <a:spcAft>
                <a:spcPts val="0"/>
              </a:spcAft>
              <a:buClr>
                <a:schemeClr val="dk1"/>
              </a:buClr>
              <a:buSzPts val="2600"/>
              <a:buChar char="•"/>
            </a:pPr>
            <a:r>
              <a:rPr lang="en-US" sz="2600"/>
              <a:t>Are contrails often seen in the local area? Why or why not?</a:t>
            </a:r>
            <a:endParaRPr/>
          </a:p>
          <a:p>
            <a:pPr marL="685800" lvl="1" indent="-228600" algn="l" rtl="0">
              <a:lnSpc>
                <a:spcPct val="90000"/>
              </a:lnSpc>
              <a:spcBef>
                <a:spcPts val="500"/>
              </a:spcBef>
              <a:spcAft>
                <a:spcPts val="0"/>
              </a:spcAft>
              <a:buClr>
                <a:schemeClr val="dk1"/>
              </a:buClr>
              <a:buSzPts val="2200"/>
              <a:buChar char="•"/>
            </a:pPr>
            <a:r>
              <a:rPr lang="en-US" sz="2200"/>
              <a:t>Explore various “Contrail coverage” layers.</a:t>
            </a:r>
            <a:endParaRPr/>
          </a:p>
          <a:p>
            <a:pPr marL="228600" lvl="0" indent="-228600" algn="l" rtl="0">
              <a:lnSpc>
                <a:spcPct val="90000"/>
              </a:lnSpc>
              <a:spcBef>
                <a:spcPts val="1000"/>
              </a:spcBef>
              <a:spcAft>
                <a:spcPts val="0"/>
              </a:spcAft>
              <a:buClr>
                <a:schemeClr val="dk1"/>
              </a:buClr>
              <a:buSzPts val="2600"/>
              <a:buChar char="•"/>
            </a:pPr>
            <a:r>
              <a:rPr lang="en-US" sz="2600"/>
              <a:t>Do the types of clouds and contrails you observe relate?</a:t>
            </a:r>
            <a:endParaRPr/>
          </a:p>
          <a:p>
            <a:pPr marL="685800" lvl="1" indent="-228600" algn="l" rtl="0">
              <a:lnSpc>
                <a:spcPct val="90000"/>
              </a:lnSpc>
              <a:spcBef>
                <a:spcPts val="500"/>
              </a:spcBef>
              <a:spcAft>
                <a:spcPts val="0"/>
              </a:spcAft>
              <a:buClr>
                <a:schemeClr val="dk1"/>
              </a:buClr>
              <a:buSzPts val="2200"/>
              <a:buChar char="•"/>
            </a:pPr>
            <a:r>
              <a:rPr lang="en-US" sz="2200"/>
              <a:t>Explore various “Cloud Types” and “Contrail coverage”.</a:t>
            </a:r>
            <a:endParaRPr sz="2200"/>
          </a:p>
          <a:p>
            <a:pPr marL="0" lvl="0" indent="0" algn="l" rtl="0">
              <a:lnSpc>
                <a:spcPct val="90000"/>
              </a:lnSpc>
              <a:spcBef>
                <a:spcPts val="500"/>
              </a:spcBef>
              <a:spcAft>
                <a:spcPts val="0"/>
              </a:spcAft>
              <a:buNone/>
            </a:pPr>
            <a:endParaRPr sz="2200"/>
          </a:p>
          <a:p>
            <a:pPr marL="0" lvl="0" indent="0" algn="l" rtl="0">
              <a:lnSpc>
                <a:spcPct val="90000"/>
              </a:lnSpc>
              <a:spcBef>
                <a:spcPts val="500"/>
              </a:spcBef>
              <a:spcAft>
                <a:spcPts val="0"/>
              </a:spcAft>
              <a:buNone/>
            </a:pPr>
            <a:endParaRPr sz="2200"/>
          </a:p>
          <a:p>
            <a:pPr marL="0" lvl="1" indent="0" algn="l" rtl="0">
              <a:lnSpc>
                <a:spcPct val="90000"/>
              </a:lnSpc>
              <a:spcBef>
                <a:spcPts val="500"/>
              </a:spcBef>
              <a:spcAft>
                <a:spcPts val="0"/>
              </a:spcAft>
              <a:buClr>
                <a:schemeClr val="dk1"/>
              </a:buClr>
              <a:buSzPts val="24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For further support visit the </a:t>
            </a:r>
            <a:r>
              <a:rPr lang="en-US" u="sng">
                <a:solidFill>
                  <a:schemeClr val="hlink"/>
                </a:solidFil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GLOBE Clouds Student Project Support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webpage.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754" name="Google Shape;754;p52"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755" name="Google Shape;755;p52"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756" name="Google Shape;756;p52"/>
          <p:cNvSpPr txBox="1">
            <a:spLocks noGrp="1"/>
          </p:cNvSpPr>
          <p:nvPr>
            <p:ph type="title"/>
          </p:nvPr>
        </p:nvSpPr>
        <p:spPr>
          <a:xfrm>
            <a:off x="1354237" y="1068799"/>
            <a:ext cx="7665071" cy="8873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600"/>
              <a:buFont typeface="Calibri"/>
              <a:buNone/>
            </a:pPr>
            <a:r>
              <a:rPr lang="en-US"/>
              <a:t>Explore Data: Example Student Research Questions - Further Measurements </a:t>
            </a:r>
            <a:endParaRPr/>
          </a:p>
        </p:txBody>
      </p:sp>
      <p:sp>
        <p:nvSpPr>
          <p:cNvPr id="757" name="Google Shape;757;p52"/>
          <p:cNvSpPr txBox="1">
            <a:spLocks noGrp="1"/>
          </p:cNvSpPr>
          <p:nvPr>
            <p:ph type="body" idx="1"/>
          </p:nvPr>
        </p:nvSpPr>
        <p:spPr>
          <a:xfrm>
            <a:off x="1354237" y="2202594"/>
            <a:ext cx="7535119" cy="4754880"/>
          </a:xfrm>
          <a:prstGeom prst="rect">
            <a:avLst/>
          </a:prstGeom>
          <a:noFill/>
          <a:ln>
            <a:noFill/>
          </a:ln>
        </p:spPr>
        <p:txBody>
          <a:bodyPr spcFirstLastPara="1" wrap="square" lIns="91425" tIns="45700" rIns="91425" bIns="45700" anchor="t" anchorCtr="0">
            <a:normAutofit lnSpcReduction="10000"/>
          </a:bodyPr>
          <a:lstStyle/>
          <a:p>
            <a:pPr marL="228600" lvl="0" indent="-241934" algn="l" rtl="0">
              <a:lnSpc>
                <a:spcPct val="90000"/>
              </a:lnSpc>
              <a:spcBef>
                <a:spcPts val="0"/>
              </a:spcBef>
              <a:spcAft>
                <a:spcPts val="0"/>
              </a:spcAft>
              <a:buClr>
                <a:schemeClr val="dk1"/>
              </a:buClr>
              <a:buSzPts val="2800"/>
              <a:buChar char="•"/>
            </a:pPr>
            <a:r>
              <a:rPr lang="en-US"/>
              <a:t>Does the amount of the cloud cover affect the local temperature?</a:t>
            </a:r>
            <a:endParaRPr/>
          </a:p>
          <a:p>
            <a:pPr marL="685800" lvl="1" indent="-240030" algn="l" rtl="0">
              <a:lnSpc>
                <a:spcPct val="90000"/>
              </a:lnSpc>
              <a:spcBef>
                <a:spcPts val="500"/>
              </a:spcBef>
              <a:spcAft>
                <a:spcPts val="0"/>
              </a:spcAft>
              <a:buClr>
                <a:schemeClr val="dk1"/>
              </a:buClr>
              <a:buSzPts val="2400"/>
              <a:buChar char="•"/>
            </a:pPr>
            <a:r>
              <a:rPr lang="en-US"/>
              <a:t>Add air temperature protocols.</a:t>
            </a:r>
            <a:endParaRPr/>
          </a:p>
          <a:p>
            <a:pPr marL="228600" lvl="0" indent="-241934" algn="l" rtl="0">
              <a:lnSpc>
                <a:spcPct val="90000"/>
              </a:lnSpc>
              <a:spcBef>
                <a:spcPts val="1000"/>
              </a:spcBef>
              <a:spcAft>
                <a:spcPts val="0"/>
              </a:spcAft>
              <a:buClr>
                <a:schemeClr val="dk1"/>
              </a:buClr>
              <a:buSzPts val="2800"/>
              <a:buChar char="•"/>
            </a:pPr>
            <a:r>
              <a:rPr lang="en-US"/>
              <a:t>How reliable are local weather forecasts based on the cloud type observations alone? Can they be improved by using other GLOBE Measurements?</a:t>
            </a:r>
            <a:endParaRPr/>
          </a:p>
          <a:p>
            <a:pPr marL="685800" lvl="1" indent="-240030" algn="l" rtl="0">
              <a:lnSpc>
                <a:spcPct val="90000"/>
              </a:lnSpc>
              <a:spcBef>
                <a:spcPts val="500"/>
              </a:spcBef>
              <a:spcAft>
                <a:spcPts val="0"/>
              </a:spcAft>
              <a:buClr>
                <a:schemeClr val="dk1"/>
              </a:buClr>
              <a:buSzPts val="2400"/>
              <a:buChar char="•"/>
            </a:pPr>
            <a:r>
              <a:rPr lang="en-US"/>
              <a:t>Add air temperature, barometric pressure, precipitation, relative humidity, surface temperature, water vapor, or wind protocol(s).</a:t>
            </a:r>
            <a:endParaRPr/>
          </a:p>
          <a:p>
            <a:pPr marL="0" lvl="0" indent="0" algn="l" rtl="0">
              <a:lnSpc>
                <a:spcPct val="90000"/>
              </a:lnSpc>
              <a:spcBef>
                <a:spcPts val="500"/>
              </a:spcBef>
              <a:spcAft>
                <a:spcPts val="0"/>
              </a:spcAft>
              <a:buNone/>
            </a:pPr>
            <a:endParaRPr/>
          </a:p>
          <a:p>
            <a:pPr marL="0" lvl="0" indent="0" algn="l" rtl="0">
              <a:spcBef>
                <a:spcPts val="500"/>
              </a:spcBef>
              <a:spcAft>
                <a:spcPts val="0"/>
              </a:spcAft>
              <a:buNone/>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For further support visit the </a:t>
            </a:r>
            <a:r>
              <a:rPr lang="en-US" sz="2400" u="sng">
                <a:solidFill>
                  <a:schemeClr val="hlink"/>
                </a:solidFil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GLOBE Clouds Student Project Support</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webpage.</a:t>
            </a:r>
            <a:endParaRPr/>
          </a:p>
          <a:p>
            <a:pPr marL="4572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g2f870958373_0_1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763" name="Google Shape;763;g2f870958373_0_15"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8" cy="822325"/>
          </a:xfrm>
          <a:prstGeom prst="rect">
            <a:avLst/>
          </a:prstGeom>
          <a:noFill/>
          <a:ln>
            <a:noFill/>
          </a:ln>
        </p:spPr>
      </p:pic>
      <p:pic>
        <p:nvPicPr>
          <p:cNvPr id="764" name="Google Shape;764;g2f870958373_0_15"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765" name="Google Shape;765;g2f870958373_0_15"/>
          <p:cNvSpPr txBox="1">
            <a:spLocks noGrp="1"/>
          </p:cNvSpPr>
          <p:nvPr>
            <p:ph type="title"/>
          </p:nvPr>
        </p:nvSpPr>
        <p:spPr>
          <a:xfrm>
            <a:off x="1354237" y="1068799"/>
            <a:ext cx="7665000" cy="88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600"/>
              <a:buFont typeface="Calibri"/>
              <a:buNone/>
            </a:pPr>
            <a:r>
              <a:rPr lang="en-US"/>
              <a:t>Explore Data: Example Student Research Questions - Further Measurements (2)</a:t>
            </a:r>
            <a:endParaRPr/>
          </a:p>
        </p:txBody>
      </p:sp>
      <p:sp>
        <p:nvSpPr>
          <p:cNvPr id="766" name="Google Shape;766;g2f870958373_0_15"/>
          <p:cNvSpPr txBox="1">
            <a:spLocks noGrp="1"/>
          </p:cNvSpPr>
          <p:nvPr>
            <p:ph type="body" idx="1"/>
          </p:nvPr>
        </p:nvSpPr>
        <p:spPr>
          <a:xfrm>
            <a:off x="1354237" y="2202594"/>
            <a:ext cx="7535100" cy="4755000"/>
          </a:xfrm>
          <a:prstGeom prst="rect">
            <a:avLst/>
          </a:prstGeom>
          <a:noFill/>
          <a:ln>
            <a:noFill/>
          </a:ln>
        </p:spPr>
        <p:txBody>
          <a:bodyPr spcFirstLastPara="1" wrap="square" lIns="91425" tIns="45700" rIns="91425" bIns="45700" anchor="t" anchorCtr="0">
            <a:normAutofit/>
          </a:bodyPr>
          <a:lstStyle/>
          <a:p>
            <a:pPr marL="228600" lvl="0" indent="-241934" algn="l" rtl="0">
              <a:lnSpc>
                <a:spcPct val="90000"/>
              </a:lnSpc>
              <a:spcBef>
                <a:spcPts val="1000"/>
              </a:spcBef>
              <a:spcAft>
                <a:spcPts val="0"/>
              </a:spcAft>
              <a:buClr>
                <a:schemeClr val="dk1"/>
              </a:buClr>
              <a:buSzPts val="2800"/>
              <a:buChar char="•"/>
            </a:pPr>
            <a:r>
              <a:rPr lang="en-US"/>
              <a:t>Do cloud conditions and phenomena that block our view of the sky influence the types of vegetation and soil in our areas? If so, how?</a:t>
            </a:r>
            <a:endParaRPr/>
          </a:p>
          <a:p>
            <a:pPr marL="685800" lvl="1" indent="-240030" algn="l" rtl="0">
              <a:lnSpc>
                <a:spcPct val="90000"/>
              </a:lnSpc>
              <a:spcBef>
                <a:spcPts val="500"/>
              </a:spcBef>
              <a:spcAft>
                <a:spcPts val="0"/>
              </a:spcAft>
              <a:buClr>
                <a:schemeClr val="dk1"/>
              </a:buClr>
              <a:buSzPts val="2400"/>
              <a:buChar char="•"/>
            </a:pPr>
            <a:r>
              <a:rPr lang="en-US"/>
              <a:t>Add biometry, land cover or soil protocols.</a:t>
            </a:r>
            <a:endParaRPr/>
          </a:p>
          <a:p>
            <a:pPr marL="0" lvl="0" indent="0" algn="l" rtl="0">
              <a:lnSpc>
                <a:spcPct val="90000"/>
              </a:lnSpc>
              <a:spcBef>
                <a:spcPts val="500"/>
              </a:spcBef>
              <a:spcAft>
                <a:spcPts val="0"/>
              </a:spcAft>
              <a:buNone/>
            </a:pPr>
            <a:endParaRPr/>
          </a:p>
          <a:p>
            <a:pPr marL="0" lvl="1" indent="0" algn="l" rtl="0">
              <a:spcBef>
                <a:spcPts val="500"/>
              </a:spcBef>
              <a:spcAft>
                <a:spcPts val="0"/>
              </a:spcAft>
              <a:buClr>
                <a:schemeClr val="dk1"/>
              </a:buClr>
              <a:buSzPts val="24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For further support visit the </a:t>
            </a:r>
            <a:r>
              <a:rPr lang="en-US" u="sng">
                <a:solidFill>
                  <a:schemeClr val="hlink"/>
                </a:solidFil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GLOBE Clouds Student Project Support</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 webpage.</a:t>
            </a:r>
            <a:endParaRPr/>
          </a:p>
          <a:p>
            <a:pPr marL="4572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pic>
        <p:nvPicPr>
          <p:cNvPr id="772" name="Google Shape;772;p53"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773" name="Google Shape;773;p53"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774" name="Google Shape;774;p53"/>
          <p:cNvSpPr txBox="1">
            <a:spLocks noGrp="1"/>
          </p:cNvSpPr>
          <p:nvPr>
            <p:ph type="title"/>
          </p:nvPr>
        </p:nvSpPr>
        <p:spPr>
          <a:xfrm>
            <a:off x="1354237" y="1068799"/>
            <a:ext cx="7665071" cy="8873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600"/>
              <a:buFont typeface="Calibri"/>
              <a:buNone/>
            </a:pPr>
            <a:r>
              <a:rPr lang="en-US"/>
              <a:t>Explore Data: Example Student Research Questions – Outside Observations</a:t>
            </a:r>
            <a:endParaRPr/>
          </a:p>
        </p:txBody>
      </p:sp>
      <p:sp>
        <p:nvSpPr>
          <p:cNvPr id="775" name="Google Shape;775;p53"/>
          <p:cNvSpPr txBox="1">
            <a:spLocks noGrp="1"/>
          </p:cNvSpPr>
          <p:nvPr>
            <p:ph type="body" idx="1"/>
          </p:nvPr>
        </p:nvSpPr>
        <p:spPr>
          <a:xfrm>
            <a:off x="1354250" y="2202601"/>
            <a:ext cx="7161000" cy="4655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600"/>
              <a:buChar char="•"/>
            </a:pPr>
            <a:r>
              <a:rPr lang="en-US" sz="2600"/>
              <a:t>How do the clouds you see relate to nearby mountains, lakes, large rivers, bays, or the ocean?</a:t>
            </a:r>
            <a:endParaRPr/>
          </a:p>
          <a:p>
            <a:pPr marL="685800" lvl="1" indent="-228600" algn="l" rtl="0">
              <a:lnSpc>
                <a:spcPct val="90000"/>
              </a:lnSpc>
              <a:spcBef>
                <a:spcPts val="500"/>
              </a:spcBef>
              <a:spcAft>
                <a:spcPts val="0"/>
              </a:spcAft>
              <a:buClr>
                <a:schemeClr val="dk1"/>
              </a:buClr>
              <a:buSzPts val="2200"/>
              <a:buChar char="•"/>
            </a:pPr>
            <a:r>
              <a:rPr lang="en-US" sz="2200"/>
              <a:t>Add maps or satellite imagery.</a:t>
            </a:r>
            <a:endParaRPr/>
          </a:p>
          <a:p>
            <a:pPr marL="685800" lvl="1" indent="-7620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600"/>
              <a:buChar char="•"/>
            </a:pPr>
            <a:r>
              <a:rPr lang="en-US" sz="2600"/>
              <a:t>How do our cloud observations compare with satellite images of clouds?</a:t>
            </a:r>
            <a:endParaRPr/>
          </a:p>
          <a:p>
            <a:pPr marL="685800" lvl="1" indent="-228600" algn="l" rtl="0">
              <a:lnSpc>
                <a:spcPct val="90000"/>
              </a:lnSpc>
              <a:spcBef>
                <a:spcPts val="500"/>
              </a:spcBef>
              <a:spcAft>
                <a:spcPts val="0"/>
              </a:spcAft>
              <a:buClr>
                <a:schemeClr val="dk1"/>
              </a:buClr>
              <a:buSzPts val="2200"/>
              <a:buChar char="•"/>
            </a:pPr>
            <a:r>
              <a:rPr lang="en-US" sz="2200"/>
              <a:t>Explore NASA or NOAA resources. </a:t>
            </a:r>
            <a:endParaRPr/>
          </a:p>
          <a:p>
            <a:pPr marL="685800" lvl="1" indent="-228600" algn="l" rtl="0">
              <a:lnSpc>
                <a:spcPct val="90000"/>
              </a:lnSpc>
              <a:spcBef>
                <a:spcPts val="500"/>
              </a:spcBef>
              <a:spcAft>
                <a:spcPts val="0"/>
              </a:spcAft>
              <a:buClr>
                <a:schemeClr val="dk1"/>
              </a:buClr>
              <a:buSzPts val="2200"/>
              <a:buChar char="•"/>
            </a:pPr>
            <a:r>
              <a:rPr lang="en-US" sz="2200"/>
              <a:t>If there’s a satellite measurement made at the same time over your location, you’ll receive satellite imagery that you can use to explore this question.</a:t>
            </a:r>
            <a:br>
              <a:rPr lang="en-US" sz="2200"/>
            </a:br>
            <a:endParaRPr sz="2200"/>
          </a:p>
          <a:p>
            <a:pPr marL="0" lvl="0" indent="0" algn="l" rtl="0">
              <a:spcBef>
                <a:spcPts val="500"/>
              </a:spcBef>
              <a:spcAft>
                <a:spcPts val="0"/>
              </a:spcAft>
              <a:buNone/>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For further support visit the </a:t>
            </a:r>
            <a:r>
              <a:rPr lang="en-US" sz="2400" u="sng">
                <a:solidFill>
                  <a:schemeClr val="hlink"/>
                </a:solidFil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GLOBE Clouds Student Project Support</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webpage.</a:t>
            </a:r>
            <a:endParaRPr sz="2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782" name="Google Shape;782;p54"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783" name="Google Shape;783;p54"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784" name="Google Shape;784;p54"/>
          <p:cNvSpPr txBox="1">
            <a:spLocks noGrp="1"/>
          </p:cNvSpPr>
          <p:nvPr>
            <p:ph type="title"/>
          </p:nvPr>
        </p:nvSpPr>
        <p:spPr>
          <a:xfrm>
            <a:off x="1251400" y="840200"/>
            <a:ext cx="7803900" cy="88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240"/>
              <a:buFont typeface="Calibri"/>
              <a:buNone/>
            </a:pPr>
            <a:r>
              <a:rPr lang="en-US" sz="3140"/>
              <a:t>Understand Data: Satellite </a:t>
            </a:r>
            <a:r>
              <a:rPr lang="en-US" sz="314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Comparison</a:t>
            </a:r>
            <a:r>
              <a:rPr lang="en-US" sz="3140"/>
              <a:t> Table</a:t>
            </a:r>
            <a:endParaRPr sz="3140"/>
          </a:p>
        </p:txBody>
      </p:sp>
      <p:sp>
        <p:nvSpPr>
          <p:cNvPr id="785" name="Google Shape;785;p54"/>
          <p:cNvSpPr txBox="1"/>
          <p:nvPr/>
        </p:nvSpPr>
        <p:spPr>
          <a:xfrm>
            <a:off x="1354238" y="5833639"/>
            <a:ext cx="7558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Observers will receive a satellite comparison email when their observation aligns to corresponding satellite data. Detailed description on </a:t>
            </a:r>
            <a:r>
              <a:rPr lang="en-US" sz="1800" u="sng">
                <a:solidFill>
                  <a:schemeClr val="hlink"/>
                </a:solidFill>
                <a:latin typeface="Calibri"/>
                <a:ea typeface="Calibri"/>
                <a:cs typeface="Calibri"/>
                <a:sym typeface="Calibri"/>
                <a:hlinkClick r:id="rId5"/>
              </a:rPr>
              <a:t>how to read the satellite comparison table</a:t>
            </a:r>
            <a:r>
              <a:rPr lang="en-US" sz="1800">
                <a:solidFill>
                  <a:schemeClr val="dk1"/>
                </a:solidFill>
                <a:latin typeface="Calibri"/>
                <a:ea typeface="Calibri"/>
                <a:cs typeface="Calibri"/>
                <a:sym typeface="Calibri"/>
              </a:rPr>
              <a:t> are found on the GLOBE Clouds website.</a:t>
            </a:r>
            <a:endParaRPr/>
          </a:p>
        </p:txBody>
      </p:sp>
      <p:pic>
        <p:nvPicPr>
          <p:cNvPr id="786" name="Google Shape;786;p54" descr="satellite comparison table that summarizes a persons report of sky and clouds and what the satellite detected."/>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892902" y="1696075"/>
            <a:ext cx="4480901" cy="407392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792" name="Google Shape;792;p55"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793" name="Google Shape;793;p55"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794" name="Google Shape;794;p55"/>
          <p:cNvSpPr txBox="1">
            <a:spLocks noGrp="1"/>
          </p:cNvSpPr>
          <p:nvPr>
            <p:ph type="title"/>
          </p:nvPr>
        </p:nvSpPr>
        <p:spPr>
          <a:xfrm>
            <a:off x="1200150" y="7289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200"/>
              <a:buFont typeface="Calibri"/>
              <a:buNone/>
            </a:pPr>
            <a:r>
              <a:rPr lang="en-US" sz="3200">
                <a:solidFill>
                  <a:schemeClr val="dk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Understand Data: How to Use Your </a:t>
            </a:r>
            <a:r>
              <a:rPr lang="en-US" sz="32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Satellite Comparison</a:t>
            </a:r>
            <a:endParaRPr/>
          </a:p>
        </p:txBody>
      </p:sp>
      <p:sp>
        <p:nvSpPr>
          <p:cNvPr id="795" name="Google Shape;795;p55"/>
          <p:cNvSpPr txBox="1">
            <a:spLocks noGrp="1"/>
          </p:cNvSpPr>
          <p:nvPr>
            <p:ph type="body" idx="1"/>
          </p:nvPr>
        </p:nvSpPr>
        <p:spPr>
          <a:xfrm>
            <a:off x="1391951" y="1922950"/>
            <a:ext cx="3914700" cy="3834300"/>
          </a:xfrm>
          <a:prstGeom prst="rect">
            <a:avLst/>
          </a:prstGeom>
          <a:noFill/>
          <a:ln>
            <a:noFill/>
          </a:ln>
        </p:spPr>
        <p:txBody>
          <a:bodyPr spcFirstLastPara="1" wrap="square" lIns="91425" tIns="45700" rIns="91425" bIns="45700" anchor="t" anchorCtr="0">
            <a:normAutofit fontScale="77500" lnSpcReduction="20000"/>
          </a:bodyPr>
          <a:lstStyle/>
          <a:p>
            <a:pPr marL="285750" lvl="0" indent="-296703" algn="l" rtl="0">
              <a:lnSpc>
                <a:spcPct val="90000"/>
              </a:lnSpc>
              <a:spcBef>
                <a:spcPts val="0"/>
              </a:spcBef>
              <a:spcAft>
                <a:spcPts val="0"/>
              </a:spcAft>
              <a:buClr>
                <a:schemeClr val="dk1"/>
              </a:buClr>
              <a:buSzPct val="100000"/>
              <a:buChar char="•"/>
            </a:pPr>
            <a:r>
              <a:rPr lang="en-US" sz="2300"/>
              <a:t>When first participating in the GLOBE Cloud Protocol, reviewing the satellite comparison can be a good opportunity to reflect on your observation and consider any difficulties that you had when observing a tricky cloudscape.</a:t>
            </a:r>
            <a:endParaRPr/>
          </a:p>
          <a:p>
            <a:pPr marL="228600" lvl="0" indent="-126365" algn="l" rtl="0">
              <a:lnSpc>
                <a:spcPct val="90000"/>
              </a:lnSpc>
              <a:spcBef>
                <a:spcPts val="1000"/>
              </a:spcBef>
              <a:spcAft>
                <a:spcPts val="0"/>
              </a:spcAft>
              <a:buClr>
                <a:schemeClr val="dk1"/>
              </a:buClr>
              <a:buSzPct val="100000"/>
              <a:buNone/>
            </a:pPr>
            <a:endParaRPr sz="2300"/>
          </a:p>
          <a:p>
            <a:pPr marL="285750" lvl="0" indent="-296703" algn="l" rtl="0">
              <a:lnSpc>
                <a:spcPct val="90000"/>
              </a:lnSpc>
              <a:spcBef>
                <a:spcPts val="1000"/>
              </a:spcBef>
              <a:spcAft>
                <a:spcPts val="0"/>
              </a:spcAft>
              <a:buClr>
                <a:schemeClr val="dk1"/>
              </a:buClr>
              <a:buSzPct val="100000"/>
              <a:buChar char="•"/>
            </a:pPr>
            <a:r>
              <a:rPr lang="en-US" sz="2300"/>
              <a:t>Satellite comparisons can show you the difference between ground perspective and satellite views.</a:t>
            </a:r>
            <a:endParaRPr/>
          </a:p>
          <a:p>
            <a:pPr marL="228600" lvl="0" indent="-126365" algn="l" rtl="0">
              <a:lnSpc>
                <a:spcPct val="90000"/>
              </a:lnSpc>
              <a:spcBef>
                <a:spcPts val="1000"/>
              </a:spcBef>
              <a:spcAft>
                <a:spcPts val="0"/>
              </a:spcAft>
              <a:buClr>
                <a:schemeClr val="dk1"/>
              </a:buClr>
              <a:buSzPct val="100000"/>
              <a:buNone/>
            </a:pPr>
            <a:endParaRPr sz="2300"/>
          </a:p>
          <a:p>
            <a:pPr marL="285750" lvl="0" indent="-296703" algn="l" rtl="0">
              <a:lnSpc>
                <a:spcPct val="90000"/>
              </a:lnSpc>
              <a:spcBef>
                <a:spcPts val="1000"/>
              </a:spcBef>
              <a:spcAft>
                <a:spcPts val="0"/>
              </a:spcAft>
              <a:buClr>
                <a:schemeClr val="dk1"/>
              </a:buClr>
              <a:buSzPct val="100000"/>
              <a:buChar char="•"/>
            </a:pPr>
            <a:r>
              <a:rPr lang="en-US" sz="2300"/>
              <a:t>Satellite data received in the satellite comparison table can guide student research investigations and prompt further questions.</a:t>
            </a:r>
            <a:endParaRPr/>
          </a:p>
        </p:txBody>
      </p:sp>
      <p:sp>
        <p:nvSpPr>
          <p:cNvPr id="796" name="Google Shape;796;p55"/>
          <p:cNvSpPr txBox="1">
            <a:spLocks noGrp="1"/>
          </p:cNvSpPr>
          <p:nvPr>
            <p:ph type="body" idx="2"/>
          </p:nvPr>
        </p:nvSpPr>
        <p:spPr>
          <a:xfrm>
            <a:off x="1718431" y="5647056"/>
            <a:ext cx="6989377" cy="107442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300"/>
              <a:t>Tip:</a:t>
            </a:r>
            <a:endParaRPr/>
          </a:p>
          <a:p>
            <a:pPr marL="0" lvl="0" indent="0" algn="l" rtl="0">
              <a:lnSpc>
                <a:spcPct val="90000"/>
              </a:lnSpc>
              <a:spcBef>
                <a:spcPts val="1000"/>
              </a:spcBef>
              <a:spcAft>
                <a:spcPts val="0"/>
              </a:spcAft>
              <a:buClr>
                <a:schemeClr val="dk1"/>
              </a:buClr>
              <a:buSzPct val="100000"/>
              <a:buNone/>
            </a:pPr>
            <a:r>
              <a:rPr lang="en-US" sz="2300"/>
              <a:t>Corresponding satellite data is not only accessible in your email, but you can also access your comparison link within the </a:t>
            </a:r>
            <a:r>
              <a:rPr lang="en-US" sz="2300" u="sng">
                <a:solidFill>
                  <a:schemeClr val="hlink"/>
                </a:solidFill>
                <a:hlinkClick r:id="rId5"/>
              </a:rPr>
              <a:t>GLOBE Data Visualization System</a:t>
            </a:r>
            <a:r>
              <a:rPr lang="en-US" sz="2300"/>
              <a:t>. </a:t>
            </a:r>
            <a:endParaRPr/>
          </a:p>
          <a:p>
            <a:pPr marL="228600" lvl="0" indent="-104140" algn="l" rtl="0">
              <a:lnSpc>
                <a:spcPct val="90000"/>
              </a:lnSpc>
              <a:spcBef>
                <a:spcPts val="1000"/>
              </a:spcBef>
              <a:spcAft>
                <a:spcPts val="0"/>
              </a:spcAft>
              <a:buClr>
                <a:schemeClr val="dk1"/>
              </a:buClr>
              <a:buSzPct val="100000"/>
              <a:buNone/>
            </a:pPr>
            <a:endParaRPr/>
          </a:p>
        </p:txBody>
      </p:sp>
      <p:pic>
        <p:nvPicPr>
          <p:cNvPr id="797" name="Google Shape;797;p55" descr="Observing during satellite overpass graphic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31527" y="1650569"/>
            <a:ext cx="2726716" cy="40638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8" name="Google Shape;138;p6"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139" name="Google Shape;139;p6" descr="Menu Bar: What are Cloud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13" y="822325"/>
            <a:ext cx="1166813" cy="6035675"/>
          </a:xfrm>
          <a:prstGeom prst="rect">
            <a:avLst/>
          </a:prstGeom>
          <a:noFill/>
          <a:ln>
            <a:noFill/>
          </a:ln>
        </p:spPr>
      </p:pic>
      <p:sp>
        <p:nvSpPr>
          <p:cNvPr id="140" name="Google Shape;140;p6"/>
          <p:cNvSpPr txBox="1">
            <a:spLocks noGrp="1"/>
          </p:cNvSpPr>
          <p:nvPr>
            <p:ph type="title"/>
          </p:nvPr>
        </p:nvSpPr>
        <p:spPr>
          <a:xfrm>
            <a:off x="1328928" y="954972"/>
            <a:ext cx="74615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Where Do </a:t>
            </a:r>
            <a:r>
              <a:rPr lang="en-US"/>
              <a:t>C</a:t>
            </a:r>
            <a:r>
              <a:rPr lang="en-US" b="1">
                <a:solidFill>
                  <a:srgbClr val="002060"/>
                </a:solidFill>
              </a:rPr>
              <a:t>louds </a:t>
            </a:r>
            <a:r>
              <a:rPr lang="en-US"/>
              <a:t>C</a:t>
            </a:r>
            <a:r>
              <a:rPr lang="en-US" b="1">
                <a:solidFill>
                  <a:srgbClr val="002060"/>
                </a:solidFill>
              </a:rPr>
              <a:t>ome </a:t>
            </a:r>
            <a:r>
              <a:rPr lang="en-US"/>
              <a:t>F</a:t>
            </a:r>
            <a:r>
              <a:rPr lang="en-US" b="1">
                <a:solidFill>
                  <a:srgbClr val="002060"/>
                </a:solidFill>
              </a:rPr>
              <a:t>rom?</a:t>
            </a:r>
            <a:endParaRPr/>
          </a:p>
        </p:txBody>
      </p:sp>
      <p:sp>
        <p:nvSpPr>
          <p:cNvPr id="141" name="Google Shape;141;p6"/>
          <p:cNvSpPr txBox="1">
            <a:spLocks noGrp="1"/>
          </p:cNvSpPr>
          <p:nvPr>
            <p:ph type="body" idx="1"/>
          </p:nvPr>
        </p:nvSpPr>
        <p:spPr>
          <a:xfrm>
            <a:off x="1328928" y="2413182"/>
            <a:ext cx="4277868" cy="42483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sz="2200"/>
              <a:t>Water in the atmosphere exists in three main phases (solid, liquid, and gas). It changes phase depending on temperature and pressure. Like most other gases that make up the atmosphere, water vapor is </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invisible</a:t>
            </a:r>
            <a:r>
              <a:rPr lang="en-US" sz="2200"/>
              <a:t> to the human eye.</a:t>
            </a:r>
            <a:endParaRPr/>
          </a:p>
          <a:p>
            <a:pPr marL="0" lvl="0" indent="0" algn="l" rtl="0">
              <a:lnSpc>
                <a:spcPct val="90000"/>
              </a:lnSpc>
              <a:spcBef>
                <a:spcPts val="1000"/>
              </a:spcBef>
              <a:spcAft>
                <a:spcPts val="0"/>
              </a:spcAft>
              <a:buClr>
                <a:schemeClr val="dk1"/>
              </a:buClr>
              <a:buSzPts val="2200"/>
              <a:buNone/>
            </a:pPr>
            <a:r>
              <a:rPr lang="en-US" sz="2200"/>
              <a:t>Unlike most other gases in our atmosphere, under the right conditions water vapor can change from a gas into solid particles or liquid drops.</a:t>
            </a:r>
            <a:endParaRPr/>
          </a:p>
        </p:txBody>
      </p:sp>
      <p:pic>
        <p:nvPicPr>
          <p:cNvPr id="142" name="Google Shape;142;p6" descr="Image of a clear sk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11368" y="2512671"/>
            <a:ext cx="3272028" cy="2481656"/>
          </a:xfrm>
          <a:prstGeom prst="rect">
            <a:avLst/>
          </a:prstGeom>
          <a:noFill/>
          <a:ln>
            <a:noFill/>
          </a:ln>
        </p:spPr>
      </p:pic>
      <p:sp>
        <p:nvSpPr>
          <p:cNvPr id="143" name="Google Shape;143;p6"/>
          <p:cNvSpPr txBox="1"/>
          <p:nvPr/>
        </p:nvSpPr>
        <p:spPr>
          <a:xfrm>
            <a:off x="5611368" y="4988231"/>
            <a:ext cx="3276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Though we cannot see it, there is still water (vapor) present in a clear blue sky.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803" name="Google Shape;803;p56"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804" name="Google Shape;804;p56"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805" name="Google Shape;805;p56"/>
          <p:cNvSpPr txBox="1">
            <a:spLocks noGrp="1"/>
          </p:cNvSpPr>
          <p:nvPr>
            <p:ph type="title"/>
          </p:nvPr>
        </p:nvSpPr>
        <p:spPr>
          <a:xfrm>
            <a:off x="1354237" y="1068799"/>
            <a:ext cx="7571553" cy="8873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600"/>
              <a:buFont typeface="Calibri"/>
              <a:buNone/>
            </a:pPr>
            <a:r>
              <a:rPr lang="en-US"/>
              <a:t>Understand Data: Context from Satellite </a:t>
            </a:r>
            <a:endParaRPr/>
          </a:p>
        </p:txBody>
      </p:sp>
      <p:sp>
        <p:nvSpPr>
          <p:cNvPr id="806" name="Google Shape;806;p56"/>
          <p:cNvSpPr txBox="1"/>
          <p:nvPr/>
        </p:nvSpPr>
        <p:spPr>
          <a:xfrm>
            <a:off x="1302515" y="2040631"/>
            <a:ext cx="2003814"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From above, satellite imagery provides information about clouds and characteristics on mid and high levels that may be obscured from the ground.</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With satellite imagery, you can see where your local weather fits into  global patterns and phenomena.     </a:t>
            </a:r>
            <a:endParaRPr/>
          </a:p>
        </p:txBody>
      </p:sp>
      <p:sp>
        <p:nvSpPr>
          <p:cNvPr id="807" name="Google Shape;807;p56"/>
          <p:cNvSpPr txBox="1">
            <a:spLocks noGrp="1"/>
          </p:cNvSpPr>
          <p:nvPr>
            <p:ph type="body" idx="1"/>
          </p:nvPr>
        </p:nvSpPr>
        <p:spPr>
          <a:xfrm>
            <a:off x="1562944" y="5993817"/>
            <a:ext cx="7161112" cy="8873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The NASA Worldview site provides contextual information on cloud cover from the MODIS instrument on the Terra and Aqua satellites. </a:t>
            </a:r>
            <a:r>
              <a:rPr lang="en-US" sz="1600" u="sng">
                <a:solidFill>
                  <a:schemeClr val="hlink"/>
                </a:solidFill>
                <a:hlinkClick r:id="rId5"/>
              </a:rPr>
              <a:t>Satellite imagery for March, 6</a:t>
            </a:r>
            <a:r>
              <a:rPr lang="en-US" sz="1600" u="sng" baseline="30000">
                <a:solidFill>
                  <a:schemeClr val="hlink"/>
                </a:solidFill>
                <a:hlinkClick r:id="rId5"/>
              </a:rPr>
              <a:t>th</a:t>
            </a:r>
            <a:r>
              <a:rPr lang="en-US" sz="1600" u="sng">
                <a:solidFill>
                  <a:schemeClr val="hlink"/>
                </a:solidFill>
                <a:hlinkClick r:id="rId5"/>
              </a:rPr>
              <a:t> 2015</a:t>
            </a:r>
            <a:r>
              <a:rPr lang="en-US" sz="1600"/>
              <a:t>. </a:t>
            </a:r>
            <a:endParaRPr/>
          </a:p>
        </p:txBody>
      </p:sp>
      <p:pic>
        <p:nvPicPr>
          <p:cNvPr id="808" name="Google Shape;808;p56" descr="Screen Shot  from July 14, 2015, 9:08 AM  of composite image of clouds from MODIS instrument on the Terra and Aqua Satellite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06329" y="2040631"/>
            <a:ext cx="5193175" cy="346572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pic>
        <p:nvPicPr>
          <p:cNvPr id="814" name="Google Shape;814;p57"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815" name="Google Shape;815;p57"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816" name="Google Shape;816;p57"/>
          <p:cNvSpPr txBox="1">
            <a:spLocks noGrp="1"/>
          </p:cNvSpPr>
          <p:nvPr>
            <p:ph type="title"/>
          </p:nvPr>
        </p:nvSpPr>
        <p:spPr>
          <a:xfrm>
            <a:off x="1354238" y="1068799"/>
            <a:ext cx="7161112" cy="8873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600"/>
              <a:buFont typeface="Calibri"/>
              <a:buNone/>
            </a:pPr>
            <a:r>
              <a:rPr lang="en-US"/>
              <a:t>Understand Data: Compare to Satellite Data</a:t>
            </a:r>
            <a:endParaRPr/>
          </a:p>
        </p:txBody>
      </p:sp>
      <p:pic>
        <p:nvPicPr>
          <p:cNvPr id="817" name="Google Shape;817;p57" descr="WorldView Logo"/>
          <p:cNvPicPr preferRelativeResize="0"/>
          <p:nvPr/>
        </p:nvPicPr>
        <p:blipFill rotWithShape="1">
          <a:blip r:embed="rId5">
            <a:alphaModFix/>
          </a:blip>
          <a:srcRect/>
          <a:stretch/>
        </p:blipFill>
        <p:spPr>
          <a:xfrm>
            <a:off x="4257751" y="1928437"/>
            <a:ext cx="3213832" cy="660550"/>
          </a:xfrm>
          <a:prstGeom prst="rect">
            <a:avLst/>
          </a:prstGeom>
          <a:noFill/>
          <a:ln>
            <a:noFill/>
          </a:ln>
        </p:spPr>
      </p:pic>
      <p:pic>
        <p:nvPicPr>
          <p:cNvPr id="818" name="Google Shape;818;p57" descr="Arrows point to the same place on a satellite photo for that day to compare cloud cover reports." title="Segment of GLOBE Viz for Europe on March 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54238" y="2650209"/>
            <a:ext cx="2768311" cy="3234315"/>
          </a:xfrm>
          <a:prstGeom prst="rect">
            <a:avLst/>
          </a:prstGeom>
          <a:noFill/>
          <a:ln>
            <a:noFill/>
          </a:ln>
        </p:spPr>
      </p:pic>
      <p:pic>
        <p:nvPicPr>
          <p:cNvPr id="819" name="Google Shape;819;p57" descr="Arrows point to the same place on a GLOBE Viz image for that day to compare cloud cover reports." title="Satellite image over Europe for March 6, 201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57752" y="2650208"/>
            <a:ext cx="3213832" cy="3234316"/>
          </a:xfrm>
          <a:prstGeom prst="rect">
            <a:avLst/>
          </a:prstGeom>
          <a:noFill/>
          <a:ln>
            <a:noFill/>
          </a:ln>
        </p:spPr>
      </p:pic>
      <p:pic>
        <p:nvPicPr>
          <p:cNvPr id="820" name="Google Shape;820;p57" descr="This image shows the appropriate symbols for cloud cover.  No clouds is a open blue circle.  A clear sky may have 0 to 10% cloud coverage is a blue circle with about 10% of the circle shaded gray.  Isolate cloud cover can range from 10 to 25% cloud cover and is represented by a blue circle with 25% of the circle shaded gray.  Scattered cloud cover may range from 25 to 50% cloud cover and is represented by a blue circle half filled in with gray.  Broken cloud cover ranges from 50 to 90% cloud cover and is represented by a blue circle covered by 90% gray.  An overcast or obscured sky ranges from 90 to 100% cloud cover and is represented by a gray circl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54238" y="5894615"/>
            <a:ext cx="3021298" cy="472221"/>
          </a:xfrm>
          <a:prstGeom prst="rect">
            <a:avLst/>
          </a:prstGeom>
          <a:noFill/>
          <a:ln>
            <a:noFill/>
          </a:ln>
        </p:spPr>
      </p:pic>
      <p:sp>
        <p:nvSpPr>
          <p:cNvPr id="821" name="Google Shape;821;p57"/>
          <p:cNvSpPr txBox="1"/>
          <p:nvPr/>
        </p:nvSpPr>
        <p:spPr>
          <a:xfrm>
            <a:off x="4475214" y="5958854"/>
            <a:ext cx="30401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March 6</a:t>
            </a:r>
            <a:r>
              <a:rPr lang="en-US" sz="1800" u="sng" baseline="3000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th</a:t>
            </a:r>
            <a:r>
              <a:rPr lang="en-US" sz="18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 2015</a:t>
            </a:r>
            <a:endParaRPr sz="1800">
              <a:solidFill>
                <a:schemeClr val="dk1"/>
              </a:solidFill>
              <a:latin typeface="Calibri"/>
              <a:ea typeface="Calibri"/>
              <a:cs typeface="Calibri"/>
              <a:sym typeface="Calibri"/>
            </a:endParaRPr>
          </a:p>
        </p:txBody>
      </p:sp>
      <p:sp>
        <p:nvSpPr>
          <p:cNvPr id="822" name="Google Shape;822;p57"/>
          <p:cNvSpPr txBox="1"/>
          <p:nvPr/>
        </p:nvSpPr>
        <p:spPr>
          <a:xfrm>
            <a:off x="5835112" y="3551210"/>
            <a:ext cx="1157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Overcast</a:t>
            </a:r>
            <a:endParaRPr/>
          </a:p>
        </p:txBody>
      </p:sp>
      <p:sp>
        <p:nvSpPr>
          <p:cNvPr id="823" name="Google Shape;823;p57"/>
          <p:cNvSpPr txBox="1"/>
          <p:nvPr/>
        </p:nvSpPr>
        <p:spPr>
          <a:xfrm>
            <a:off x="5266012" y="4752555"/>
            <a:ext cx="9294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Clear</a:t>
            </a:r>
            <a:endParaRPr/>
          </a:p>
        </p:txBody>
      </p:sp>
      <p:cxnSp>
        <p:nvCxnSpPr>
          <p:cNvPr id="824" name="Google Shape;824;p57" descr="A red, double-headed arrow connecting an overcast sky in a satellite image to the symbol for an overcast sky which is a gray circle."/>
          <p:cNvCxnSpPr/>
          <p:nvPr/>
        </p:nvCxnSpPr>
        <p:spPr>
          <a:xfrm rot="10800000" flipH="1">
            <a:off x="3637688" y="3819883"/>
            <a:ext cx="2197500" cy="136500"/>
          </a:xfrm>
          <a:prstGeom prst="bentConnector3">
            <a:avLst>
              <a:gd name="adj1" fmla="val 50000"/>
            </a:avLst>
          </a:prstGeom>
          <a:noFill/>
          <a:ln w="38100" cap="flat" cmpd="sng">
            <a:solidFill>
              <a:srgbClr val="FF0000"/>
            </a:solidFill>
            <a:prstDash val="solid"/>
            <a:miter lim="800000"/>
            <a:headEnd type="triangle" w="med" len="med"/>
            <a:tailEnd type="triangle" w="med" len="med"/>
          </a:ln>
        </p:spPr>
      </p:cxnSp>
      <p:cxnSp>
        <p:nvCxnSpPr>
          <p:cNvPr id="825" name="Google Shape;825;p57" descr="A red double-headed arrow connecting a clear sky in a satellite image to the symbol on a map of western Europe represented by a blue circle with 10% gray shading."/>
          <p:cNvCxnSpPr/>
          <p:nvPr/>
        </p:nvCxnSpPr>
        <p:spPr>
          <a:xfrm rot="10800000" flipH="1">
            <a:off x="2422388" y="4719395"/>
            <a:ext cx="3040800" cy="144000"/>
          </a:xfrm>
          <a:prstGeom prst="bentConnector3">
            <a:avLst>
              <a:gd name="adj1" fmla="val 50000"/>
            </a:avLst>
          </a:prstGeom>
          <a:noFill/>
          <a:ln w="38100" cap="flat" cmpd="sng">
            <a:solidFill>
              <a:srgbClr val="FF0000"/>
            </a:solidFill>
            <a:prstDash val="solid"/>
            <a:miter lim="800000"/>
            <a:headEnd type="triangle" w="med" len="med"/>
            <a:tailEnd type="triangle" w="med" len="med"/>
          </a:ln>
        </p:spPr>
      </p:cxnSp>
      <p:cxnSp>
        <p:nvCxnSpPr>
          <p:cNvPr id="826" name="Google Shape;826;p57" descr="A red double headed arrow connection a sky with no clouds in southwestern France with the symbol for a sky with no clouds represented by a solid blue circle on another map of western Europe."/>
          <p:cNvCxnSpPr/>
          <p:nvPr/>
        </p:nvCxnSpPr>
        <p:spPr>
          <a:xfrm rot="10800000" flipH="1">
            <a:off x="2176770" y="5052464"/>
            <a:ext cx="2945400" cy="86100"/>
          </a:xfrm>
          <a:prstGeom prst="bentConnector3">
            <a:avLst>
              <a:gd name="adj1" fmla="val 50000"/>
            </a:avLst>
          </a:prstGeom>
          <a:noFill/>
          <a:ln w="38100" cap="flat" cmpd="sng">
            <a:solidFill>
              <a:srgbClr val="FF0000"/>
            </a:solidFill>
            <a:prstDash val="solid"/>
            <a:miter lim="800000"/>
            <a:headEnd type="triangle" w="med" len="med"/>
            <a:tailEnd type="triangle" w="med" len="med"/>
          </a:ln>
        </p:spPr>
      </p:cxnSp>
      <p:sp>
        <p:nvSpPr>
          <p:cNvPr id="827" name="Google Shape;827;p57"/>
          <p:cNvSpPr txBox="1"/>
          <p:nvPr/>
        </p:nvSpPr>
        <p:spPr>
          <a:xfrm>
            <a:off x="7471584" y="2557612"/>
            <a:ext cx="1659622" cy="289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Satellite imagery takes some practice to interpret! </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Tips:</a:t>
            </a:r>
            <a:endParaRPr/>
          </a:p>
          <a:p>
            <a:pPr marL="171450" marR="0" lvl="0" indent="-1714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Define colors.</a:t>
            </a:r>
            <a:endParaRPr/>
          </a:p>
          <a:p>
            <a:pPr marL="171450" marR="0" lvl="0" indent="-1714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Identify north.</a:t>
            </a:r>
            <a:endParaRPr/>
          </a:p>
          <a:p>
            <a:pPr marL="171450" marR="0" lvl="0" indent="-1714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Identify land cover.</a:t>
            </a:r>
            <a:endParaRPr/>
          </a:p>
          <a:p>
            <a:pPr marL="171450" marR="0" lvl="0" indent="-1714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Consider prior knowledge and geography.</a:t>
            </a:r>
            <a:endParaRPr/>
          </a:p>
          <a:p>
            <a:pPr marL="171450" marR="0" lvl="0" indent="-825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8" name="Google Shape;828;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835" name="Google Shape;835;p58"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836" name="Google Shape;836;p58"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3000" cy="6035675"/>
          </a:xfrm>
          <a:prstGeom prst="rect">
            <a:avLst/>
          </a:prstGeom>
          <a:noFill/>
          <a:ln>
            <a:noFill/>
          </a:ln>
        </p:spPr>
      </p:pic>
      <p:sp>
        <p:nvSpPr>
          <p:cNvPr id="837" name="Google Shape;837;p58"/>
          <p:cNvSpPr txBox="1">
            <a:spLocks noGrp="1"/>
          </p:cNvSpPr>
          <p:nvPr>
            <p:ph type="title"/>
          </p:nvPr>
        </p:nvSpPr>
        <p:spPr>
          <a:xfrm>
            <a:off x="1354238" y="1068799"/>
            <a:ext cx="7161112" cy="8873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3600"/>
              <a:buFont typeface="Calibri"/>
              <a:buNone/>
            </a:pPr>
            <a:r>
              <a:rPr lang="en-US"/>
              <a:t>Understand Data: YOUR Observations are important!</a:t>
            </a:r>
            <a:endParaRPr/>
          </a:p>
        </p:txBody>
      </p:sp>
      <p:sp>
        <p:nvSpPr>
          <p:cNvPr id="838" name="Google Shape;838;p58"/>
          <p:cNvSpPr txBox="1">
            <a:spLocks noGrp="1"/>
          </p:cNvSpPr>
          <p:nvPr>
            <p:ph type="body" idx="1"/>
          </p:nvPr>
        </p:nvSpPr>
        <p:spPr>
          <a:xfrm>
            <a:off x="1354238" y="4955179"/>
            <a:ext cx="7373073" cy="21200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a:t>GLOBE Cloud observations aligned to satellite data are important because:</a:t>
            </a:r>
            <a:endParaRPr/>
          </a:p>
          <a:p>
            <a:pPr marL="228600" lvl="0" indent="-228600" algn="l" rtl="0">
              <a:lnSpc>
                <a:spcPct val="90000"/>
              </a:lnSpc>
              <a:spcBef>
                <a:spcPts val="1000"/>
              </a:spcBef>
              <a:spcAft>
                <a:spcPts val="0"/>
              </a:spcAft>
              <a:buClr>
                <a:schemeClr val="dk1"/>
              </a:buClr>
              <a:buSzPts val="1600"/>
              <a:buChar char="•"/>
            </a:pPr>
            <a:r>
              <a:rPr lang="en-US" sz="1600"/>
              <a:t>You expand the reach of scientists who are limited in time, number, and money.</a:t>
            </a:r>
            <a:endParaRPr/>
          </a:p>
          <a:p>
            <a:pPr marL="228600" lvl="0" indent="-228600" algn="l" rtl="0">
              <a:lnSpc>
                <a:spcPct val="90000"/>
              </a:lnSpc>
              <a:spcBef>
                <a:spcPts val="1000"/>
              </a:spcBef>
              <a:spcAft>
                <a:spcPts val="0"/>
              </a:spcAft>
              <a:buClr>
                <a:schemeClr val="dk1"/>
              </a:buClr>
              <a:buSzPts val="1600"/>
              <a:buChar char="•"/>
            </a:pPr>
            <a:r>
              <a:rPr lang="en-US" sz="1600"/>
              <a:t>You are contributing to a database that has been growing for over 2 decades. A long-term data set is crucial for scientists to see patterns and change over time.</a:t>
            </a:r>
            <a:endParaRPr/>
          </a:p>
          <a:p>
            <a:pPr marL="228600" lvl="0" indent="-228600" algn="l" rtl="0">
              <a:lnSpc>
                <a:spcPct val="90000"/>
              </a:lnSpc>
              <a:spcBef>
                <a:spcPts val="1000"/>
              </a:spcBef>
              <a:spcAft>
                <a:spcPts val="0"/>
              </a:spcAft>
              <a:buClr>
                <a:schemeClr val="dk1"/>
              </a:buClr>
              <a:buSzPts val="1600"/>
              <a:buChar char="•"/>
            </a:pPr>
            <a:r>
              <a:rPr lang="en-US" sz="1600"/>
              <a:t>You add another layer of perspective helping scientists to better understand the effects of clouds on our Earth.</a:t>
            </a:r>
            <a:endParaRPr/>
          </a:p>
        </p:txBody>
      </p:sp>
      <p:pic>
        <p:nvPicPr>
          <p:cNvPr id="839" name="Google Shape;839;p58" descr="globe observations, MODIS image, and CALIPSO data curtain overlayed on the glob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54239" y="2306768"/>
            <a:ext cx="2581154" cy="2111242"/>
          </a:xfrm>
          <a:prstGeom prst="rect">
            <a:avLst/>
          </a:prstGeom>
          <a:noFill/>
          <a:ln>
            <a:noFill/>
          </a:ln>
        </p:spPr>
      </p:pic>
      <p:sp>
        <p:nvSpPr>
          <p:cNvPr id="840" name="Google Shape;840;p58"/>
          <p:cNvSpPr txBox="1"/>
          <p:nvPr/>
        </p:nvSpPr>
        <p:spPr>
          <a:xfrm>
            <a:off x="1354239" y="4455762"/>
            <a:ext cx="25811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Orbiting satellites observe the Earth at similar locations and times. </a:t>
            </a:r>
            <a:endParaRPr/>
          </a:p>
        </p:txBody>
      </p:sp>
      <p:pic>
        <p:nvPicPr>
          <p:cNvPr id="841" name="Google Shape;841;p58" descr="Satellites observing same location on the surface of the Earth within minutes of eachother. Adding human observation footpri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51139" y="1813452"/>
            <a:ext cx="4961922" cy="2791081"/>
          </a:xfrm>
          <a:prstGeom prst="rect">
            <a:avLst/>
          </a:prstGeom>
          <a:noFill/>
          <a:ln>
            <a:noFill/>
          </a:ln>
        </p:spPr>
      </p:pic>
      <p:sp>
        <p:nvSpPr>
          <p:cNvPr id="842" name="Google Shape;842;p58"/>
          <p:cNvSpPr txBox="1"/>
          <p:nvPr/>
        </p:nvSpPr>
        <p:spPr>
          <a:xfrm>
            <a:off x="4051139" y="4455763"/>
            <a:ext cx="481389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Your ground-based observation can help make sense of what the satellites observe.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pic>
        <p:nvPicPr>
          <p:cNvPr id="848" name="Google Shape;848;p59"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849" name="Google Shape;849;p59" descr="Menu Bar=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22325"/>
            <a:ext cx="1149350" cy="6035675"/>
          </a:xfrm>
          <a:prstGeom prst="rect">
            <a:avLst/>
          </a:prstGeom>
          <a:noFill/>
          <a:ln>
            <a:noFill/>
          </a:ln>
        </p:spPr>
      </p:pic>
      <p:sp>
        <p:nvSpPr>
          <p:cNvPr id="850" name="Google Shape;850;p59"/>
          <p:cNvSpPr txBox="1">
            <a:spLocks noGrp="1"/>
          </p:cNvSpPr>
          <p:nvPr>
            <p:ph type="title"/>
          </p:nvPr>
        </p:nvSpPr>
        <p:spPr>
          <a:xfrm>
            <a:off x="1400536" y="823802"/>
            <a:ext cx="7533914" cy="9567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Quiz Questions</a:t>
            </a:r>
            <a:endParaRPr/>
          </a:p>
        </p:txBody>
      </p:sp>
      <p:sp>
        <p:nvSpPr>
          <p:cNvPr id="851" name="Google Shape;851;p59"/>
          <p:cNvSpPr txBox="1">
            <a:spLocks noGrp="1"/>
          </p:cNvSpPr>
          <p:nvPr>
            <p:ph type="body" idx="1"/>
          </p:nvPr>
        </p:nvSpPr>
        <p:spPr>
          <a:xfrm>
            <a:off x="1400534" y="1615005"/>
            <a:ext cx="7533915" cy="409011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a:t>Challenge yourself to answer these questions and check whether you have achieved the learning objectives of this module.</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What are the key factors in how clouds form?</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What are the 3 characteristics that define cloud type?</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What factors determine if and what type of contrail will form?</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What are some reasons that studying clouds are important?</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If the sky is empty of clouds, should you still submit a cloud observation report?</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What feature of clouds makes some days darker? </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If it is raining, what two cloud types might it be? What is the difference?</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What is the type of cloud you are most likely viewing if you can imagine lots of fun shapes? </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What can you use to help determine cloud height?</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Should you observe and report clouds all the way to the horizon?</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How much of the sky needs to be obscured to report that state?</a:t>
            </a:r>
            <a:endParaRPr/>
          </a:p>
          <a:p>
            <a:pPr marL="514350" lvl="0" indent="-514350" algn="l" rtl="0">
              <a:lnSpc>
                <a:spcPct val="90000"/>
              </a:lnSpc>
              <a:spcBef>
                <a:spcPts val="1000"/>
              </a:spcBef>
              <a:spcAft>
                <a:spcPts val="0"/>
              </a:spcAft>
              <a:buClr>
                <a:schemeClr val="dk1"/>
              </a:buClr>
              <a:buSzPts val="1600"/>
              <a:buFont typeface="Calibri"/>
              <a:buAutoNum type="arabicPeriod"/>
            </a:pPr>
            <a:r>
              <a:rPr lang="en-US" sz="1600"/>
              <a:t>What’s an example of a question you could explore or investigate based on cloud observations?</a:t>
            </a:r>
            <a:endParaRPr/>
          </a:p>
          <a:p>
            <a:pPr marL="514350" lvl="0" indent="-400050" algn="l" rtl="0">
              <a:lnSpc>
                <a:spcPct val="90000"/>
              </a:lnSpc>
              <a:spcBef>
                <a:spcPts val="1000"/>
              </a:spcBef>
              <a:spcAft>
                <a:spcPts val="0"/>
              </a:spcAft>
              <a:buClr>
                <a:schemeClr val="dk1"/>
              </a:buClr>
              <a:buSzPts val="1800"/>
              <a:buFont typeface="Calibri"/>
              <a:buNone/>
            </a:pPr>
            <a:endParaRPr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pic>
        <p:nvPicPr>
          <p:cNvPr id="858" name="Google Shape;858;p60"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859" name="Google Shape;859;p60" descr="Menu bar: further resourcesV"/>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25" y="817563"/>
            <a:ext cx="1133475" cy="6040437"/>
          </a:xfrm>
          <a:prstGeom prst="rect">
            <a:avLst/>
          </a:prstGeom>
          <a:noFill/>
          <a:ln>
            <a:noFill/>
          </a:ln>
        </p:spPr>
      </p:pic>
      <p:sp>
        <p:nvSpPr>
          <p:cNvPr id="860" name="Google Shape;860;p60"/>
          <p:cNvSpPr txBox="1">
            <a:spLocks noGrp="1"/>
          </p:cNvSpPr>
          <p:nvPr>
            <p:ph type="title"/>
          </p:nvPr>
        </p:nvSpPr>
        <p:spPr>
          <a:xfrm>
            <a:off x="1322287" y="964626"/>
            <a:ext cx="71726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GLOBE Learning Activities</a:t>
            </a:r>
            <a:endParaRPr/>
          </a:p>
        </p:txBody>
      </p:sp>
      <p:sp>
        <p:nvSpPr>
          <p:cNvPr id="861" name="Google Shape;861;p60"/>
          <p:cNvSpPr txBox="1">
            <a:spLocks noGrp="1"/>
          </p:cNvSpPr>
          <p:nvPr>
            <p:ph type="body" idx="1"/>
          </p:nvPr>
        </p:nvSpPr>
        <p:spPr>
          <a:xfrm>
            <a:off x="1322286" y="2099688"/>
            <a:ext cx="7193063" cy="45678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u="sng">
                <a:solidFill>
                  <a:schemeClr val="hlink"/>
                </a:solidFill>
                <a:hlinkClick r:id="rId5"/>
              </a:rPr>
              <a:t>Cloud Watch (pdf)</a:t>
            </a:r>
            <a:r>
              <a:rPr lang="en-US" sz="2000"/>
              <a:t>: Monitor clouds and weather to under the connections.</a:t>
            </a:r>
            <a:endParaRPr/>
          </a:p>
          <a:p>
            <a:pPr marL="0" lvl="0" indent="0" algn="l" rtl="0">
              <a:lnSpc>
                <a:spcPct val="90000"/>
              </a:lnSpc>
              <a:spcBef>
                <a:spcPts val="1000"/>
              </a:spcBef>
              <a:spcAft>
                <a:spcPts val="0"/>
              </a:spcAft>
              <a:buClr>
                <a:schemeClr val="dk1"/>
              </a:buClr>
              <a:buSzPts val="2000"/>
              <a:buNone/>
            </a:pPr>
            <a:r>
              <a:rPr lang="en-US" sz="2000" u="sng">
                <a:solidFill>
                  <a:schemeClr val="hlink"/>
                </a:solidFill>
                <a:hlinkClick r:id="rId6"/>
              </a:rPr>
              <a:t>Estimating Cloud Cover - A Simulation (pdf)</a:t>
            </a:r>
            <a:r>
              <a:rPr lang="en-US" sz="2000"/>
              <a:t>: Try this fun activity to train your eye.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Or try a new, </a:t>
            </a:r>
            <a:r>
              <a:rPr lang="en-US" sz="2000" u="sng">
                <a:solidFill>
                  <a:schemeClr val="hlink"/>
                </a:solidFill>
                <a:hlinkClick r:id="rId7"/>
              </a:rPr>
              <a:t>online version - Cloud Cover Practice</a:t>
            </a:r>
            <a:r>
              <a:rPr lang="en-US" sz="2000"/>
              <a:t>.</a:t>
            </a:r>
            <a:endParaRPr/>
          </a:p>
          <a:p>
            <a:pPr marL="0" lvl="0" indent="0" algn="l" rtl="0">
              <a:lnSpc>
                <a:spcPct val="90000"/>
              </a:lnSpc>
              <a:spcBef>
                <a:spcPts val="1000"/>
              </a:spcBef>
              <a:spcAft>
                <a:spcPts val="0"/>
              </a:spcAft>
              <a:buClr>
                <a:schemeClr val="dk1"/>
              </a:buClr>
              <a:buSzPts val="2000"/>
              <a:buNone/>
            </a:pPr>
            <a:r>
              <a:rPr lang="en-US" sz="2000" u="sng">
                <a:solidFill>
                  <a:schemeClr val="hlink"/>
                </a:solidFill>
                <a:hlinkClick r:id="rId8"/>
              </a:rPr>
              <a:t>Observing, Describing, and Identifying Clouds (pdf)</a:t>
            </a:r>
            <a:r>
              <a:rPr lang="en-US" sz="2000"/>
              <a:t>: Begin to learn cloud types and names.</a:t>
            </a:r>
            <a:endParaRPr/>
          </a:p>
          <a:p>
            <a:pPr marL="0" lvl="0" indent="0" algn="l" rtl="0">
              <a:lnSpc>
                <a:spcPct val="90000"/>
              </a:lnSpc>
              <a:spcBef>
                <a:spcPts val="1000"/>
              </a:spcBef>
              <a:spcAft>
                <a:spcPts val="0"/>
              </a:spcAft>
              <a:buClr>
                <a:schemeClr val="dk1"/>
              </a:buClr>
              <a:buSzPts val="2000"/>
              <a:buNone/>
            </a:pPr>
            <a:r>
              <a:rPr lang="en-US" sz="2000"/>
              <a:t>Try the </a:t>
            </a:r>
            <a:r>
              <a:rPr lang="en-US" sz="2000" u="sng">
                <a:solidFill>
                  <a:schemeClr val="hlink"/>
                </a:solidFill>
                <a:hlinkClick r:id="rId9"/>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complementary interactive - Cloud Type Practice</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a:t>
            </a:r>
            <a:endParaRPr/>
          </a:p>
        </p:txBody>
      </p:sp>
      <p:pic>
        <p:nvPicPr>
          <p:cNvPr id="862" name="Google Shape;862;p60" descr="Cloud cover practice activity. Use blue and white paper to create examples of various cloud cover percentages"/>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447775" y="3481488"/>
            <a:ext cx="4976173" cy="146019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pic>
        <p:nvPicPr>
          <p:cNvPr id="869" name="Google Shape;869;p61"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870" name="Google Shape;870;p61" descr="Menu bar: further resourcesV"/>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25" y="817563"/>
            <a:ext cx="1133475" cy="6040437"/>
          </a:xfrm>
          <a:prstGeom prst="rect">
            <a:avLst/>
          </a:prstGeom>
          <a:noFill/>
          <a:ln>
            <a:noFill/>
          </a:ln>
        </p:spPr>
      </p:pic>
      <p:sp>
        <p:nvSpPr>
          <p:cNvPr id="871" name="Google Shape;871;p61"/>
          <p:cNvSpPr txBox="1">
            <a:spLocks noGrp="1"/>
          </p:cNvSpPr>
          <p:nvPr>
            <p:ph type="title"/>
          </p:nvPr>
        </p:nvSpPr>
        <p:spPr>
          <a:xfrm>
            <a:off x="1322286" y="546172"/>
            <a:ext cx="71726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Elementary GLOBE Resources</a:t>
            </a:r>
            <a:endParaRPr/>
          </a:p>
        </p:txBody>
      </p:sp>
      <p:sp>
        <p:nvSpPr>
          <p:cNvPr id="872" name="Google Shape;872;p61"/>
          <p:cNvSpPr txBox="1">
            <a:spLocks noGrp="1"/>
          </p:cNvSpPr>
          <p:nvPr>
            <p:ph type="body" idx="1"/>
          </p:nvPr>
        </p:nvSpPr>
        <p:spPr>
          <a:xfrm>
            <a:off x="1322286" y="2063105"/>
            <a:ext cx="3168691" cy="38867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Try the GLOBE </a:t>
            </a:r>
            <a:r>
              <a:rPr lang="en-US" sz="2000" u="sng">
                <a:solidFill>
                  <a:schemeClr val="hlink"/>
                </a:solidFill>
                <a:hlinkClick r:id="rId5"/>
              </a:rPr>
              <a:t>Clouds Storybook</a:t>
            </a:r>
            <a:r>
              <a:rPr lang="en-US" sz="2000"/>
              <a:t> and related </a:t>
            </a:r>
            <a:r>
              <a:rPr lang="en-US" sz="2000" u="sng">
                <a:solidFill>
                  <a:schemeClr val="hlink"/>
                </a:solidFill>
                <a:hlinkClick r:id="rId5"/>
              </a:rPr>
              <a:t>learning activities</a:t>
            </a:r>
            <a:r>
              <a:rPr lang="en-US" sz="2000"/>
              <a:t>:</a:t>
            </a:r>
            <a:endParaRPr/>
          </a:p>
          <a:p>
            <a:pPr marL="228600" lvl="0" indent="-228600" algn="l" rtl="0">
              <a:lnSpc>
                <a:spcPct val="90000"/>
              </a:lnSpc>
              <a:spcBef>
                <a:spcPts val="1000"/>
              </a:spcBef>
              <a:spcAft>
                <a:spcPts val="0"/>
              </a:spcAft>
              <a:buClr>
                <a:schemeClr val="dk1"/>
              </a:buClr>
              <a:buSzPts val="2000"/>
              <a:buChar char="•"/>
            </a:pPr>
            <a:r>
              <a:rPr lang="en-US" sz="2000"/>
              <a:t>Cloud Fun</a:t>
            </a:r>
            <a:endParaRPr/>
          </a:p>
          <a:p>
            <a:pPr marL="228600" lvl="0" indent="-228600" algn="l" rtl="0">
              <a:lnSpc>
                <a:spcPct val="90000"/>
              </a:lnSpc>
              <a:spcBef>
                <a:spcPts val="1000"/>
              </a:spcBef>
              <a:spcAft>
                <a:spcPts val="0"/>
              </a:spcAft>
              <a:buClr>
                <a:schemeClr val="dk1"/>
              </a:buClr>
              <a:buSzPts val="2000"/>
              <a:buChar char="•"/>
            </a:pPr>
            <a:r>
              <a:rPr lang="en-US" sz="2000"/>
              <a:t>Cloudscape</a:t>
            </a:r>
            <a:endParaRPr/>
          </a:p>
          <a:p>
            <a:pPr marL="228600" lvl="0" indent="-228600" algn="l" rtl="0">
              <a:lnSpc>
                <a:spcPct val="90000"/>
              </a:lnSpc>
              <a:spcBef>
                <a:spcPts val="1000"/>
              </a:spcBef>
              <a:spcAft>
                <a:spcPts val="0"/>
              </a:spcAft>
              <a:buClr>
                <a:schemeClr val="dk1"/>
              </a:buClr>
              <a:buSzPts val="2000"/>
              <a:buChar char="•"/>
            </a:pPr>
            <a:r>
              <a:rPr lang="en-US" sz="2000"/>
              <a:t>To Spread or Not to Spread</a:t>
            </a:r>
            <a:endParaRPr/>
          </a:p>
        </p:txBody>
      </p:sp>
      <p:sp>
        <p:nvSpPr>
          <p:cNvPr id="873" name="Google Shape;873;p61"/>
          <p:cNvSpPr txBox="1"/>
          <p:nvPr/>
        </p:nvSpPr>
        <p:spPr>
          <a:xfrm>
            <a:off x="5034987" y="2157301"/>
            <a:ext cx="3459987"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Try the GLOBE </a:t>
            </a:r>
            <a:r>
              <a:rPr lang="en-US" sz="20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Aerosols Storybook </a:t>
            </a:r>
            <a:r>
              <a:rPr lang="en-US" sz="20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and related </a:t>
            </a:r>
            <a:r>
              <a:rPr lang="en-US" sz="20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learning activities</a:t>
            </a:r>
            <a:r>
              <a:rPr lang="en-US" sz="20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Sky Observers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Why (not) So Blue?</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See the Light</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Up in the Air</a:t>
            </a:r>
            <a:endParaRPr/>
          </a:p>
        </p:txBody>
      </p:sp>
      <p:pic>
        <p:nvPicPr>
          <p:cNvPr id="874" name="Google Shape;874;p61" descr="GLOBE elementary cloud storybook cove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708135" y="4529561"/>
            <a:ext cx="2036565" cy="2202024"/>
          </a:xfrm>
          <a:prstGeom prst="rect">
            <a:avLst/>
          </a:prstGeom>
          <a:noFill/>
          <a:ln>
            <a:noFill/>
          </a:ln>
        </p:spPr>
      </p:pic>
      <p:pic>
        <p:nvPicPr>
          <p:cNvPr id="875" name="Google Shape;875;p61" descr="GLOBE elementary aerosol storybook cove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459614" y="4404070"/>
            <a:ext cx="2066723" cy="2327515"/>
          </a:xfrm>
          <a:prstGeom prst="rect">
            <a:avLst/>
          </a:prstGeom>
          <a:noFill/>
          <a:ln>
            <a:noFill/>
          </a:ln>
        </p:spPr>
      </p:pic>
      <p:sp>
        <p:nvSpPr>
          <p:cNvPr id="876" name="Google Shape;876;p61"/>
          <p:cNvSpPr txBox="1"/>
          <p:nvPr/>
        </p:nvSpPr>
        <p:spPr>
          <a:xfrm>
            <a:off x="1410346" y="1425844"/>
            <a:ext cx="702073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 Cloud Protocol is easy for kids and adults of all ages! If you are working with younger students, the elementary GLOBE resources may be especially helpful.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pic>
        <p:nvPicPr>
          <p:cNvPr id="882" name="Google Shape;882;p62"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883" name="Google Shape;883;p62" descr="Menu bar: further resourcesV"/>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25" y="817563"/>
            <a:ext cx="1133475" cy="6040437"/>
          </a:xfrm>
          <a:prstGeom prst="rect">
            <a:avLst/>
          </a:prstGeom>
          <a:noFill/>
          <a:ln>
            <a:noFill/>
          </a:ln>
        </p:spPr>
      </p:pic>
      <p:sp>
        <p:nvSpPr>
          <p:cNvPr id="884" name="Google Shape;884;p62"/>
          <p:cNvSpPr txBox="1">
            <a:spLocks noGrp="1"/>
          </p:cNvSpPr>
          <p:nvPr>
            <p:ph type="title"/>
          </p:nvPr>
        </p:nvSpPr>
        <p:spPr>
          <a:xfrm>
            <a:off x="1322287" y="964626"/>
            <a:ext cx="71726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NASA Resources</a:t>
            </a:r>
            <a:endParaRPr/>
          </a:p>
        </p:txBody>
      </p:sp>
      <p:sp>
        <p:nvSpPr>
          <p:cNvPr id="885" name="Google Shape;885;p62"/>
          <p:cNvSpPr txBox="1">
            <a:spLocks noGrp="1"/>
          </p:cNvSpPr>
          <p:nvPr>
            <p:ph type="body" idx="1"/>
          </p:nvPr>
        </p:nvSpPr>
        <p:spPr>
          <a:xfrm>
            <a:off x="1322286" y="2290189"/>
            <a:ext cx="7193063" cy="388677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NASA Earth Observatory </a:t>
            </a:r>
            <a:r>
              <a:rPr lang="en-US" u="sng">
                <a:solidFill>
                  <a:schemeClr val="hlink"/>
                </a:solidFill>
                <a:hlinkClick r:id="rId5"/>
              </a:rPr>
              <a:t>feature article on clouds</a:t>
            </a:r>
            <a:endParaRPr/>
          </a:p>
          <a:p>
            <a:pPr marL="228600" lvl="0" indent="-228600" algn="l" rtl="0">
              <a:lnSpc>
                <a:spcPct val="90000"/>
              </a:lnSpc>
              <a:spcBef>
                <a:spcPts val="1000"/>
              </a:spcBef>
              <a:spcAft>
                <a:spcPts val="0"/>
              </a:spcAft>
              <a:buClr>
                <a:schemeClr val="dk1"/>
              </a:buClr>
              <a:buSzPts val="2800"/>
              <a:buChar char="•"/>
            </a:pPr>
            <a:r>
              <a:rPr lang="en-US"/>
              <a:t>NASA Fact Sheet: </a:t>
            </a:r>
            <a:r>
              <a:rPr lang="en-US" u="sng">
                <a:solidFill>
                  <a:schemeClr val="hlink"/>
                </a:solidFill>
                <a:hlinkClick r:id="rId6"/>
              </a:rPr>
              <a:t>The Importance of Understanding Clouds</a:t>
            </a:r>
            <a:endParaRPr/>
          </a:p>
          <a:p>
            <a:pPr marL="228600" lvl="0" indent="-228600" algn="l" rtl="0">
              <a:lnSpc>
                <a:spcPct val="90000"/>
              </a:lnSpc>
              <a:spcBef>
                <a:spcPts val="1000"/>
              </a:spcBef>
              <a:spcAft>
                <a:spcPts val="0"/>
              </a:spcAft>
              <a:buClr>
                <a:schemeClr val="dk1"/>
              </a:buClr>
              <a:buSzPts val="2800"/>
              <a:buChar char="•"/>
            </a:pPr>
            <a:r>
              <a:rPr lang="en-US"/>
              <a:t>Imagery from Space: Explore </a:t>
            </a:r>
            <a:r>
              <a:rPr lang="en-US" u="sng">
                <a:solidFill>
                  <a:schemeClr val="hlink"/>
                </a:solidFill>
                <a:hlinkClick r:id="rId7"/>
              </a:rPr>
              <a:t>NASA Worldview </a:t>
            </a:r>
            <a:r>
              <a:rPr lang="en-US"/>
              <a:t>or </a:t>
            </a:r>
            <a:r>
              <a:rPr lang="en-US" u="sng">
                <a:solidFill>
                  <a:schemeClr val="hlink"/>
                </a:solidFill>
                <a:hlinkClick r:id="rId8"/>
              </a:rPr>
              <a:t>Visible Earth</a:t>
            </a:r>
            <a:r>
              <a:rPr lang="en-US"/>
              <a:t>, great resources for interpreting satellite imagery.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pic>
        <p:nvPicPr>
          <p:cNvPr id="891" name="Google Shape;891;p63"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892" name="Google Shape;892;p63" descr="Menu bar: further resourcesV"/>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25" y="817563"/>
            <a:ext cx="1133475" cy="6040437"/>
          </a:xfrm>
          <a:prstGeom prst="rect">
            <a:avLst/>
          </a:prstGeom>
          <a:noFill/>
          <a:ln>
            <a:noFill/>
          </a:ln>
        </p:spPr>
      </p:pic>
      <p:sp>
        <p:nvSpPr>
          <p:cNvPr id="893" name="Google Shape;893;p63"/>
          <p:cNvSpPr txBox="1">
            <a:spLocks noGrp="1"/>
          </p:cNvSpPr>
          <p:nvPr>
            <p:ph type="title"/>
          </p:nvPr>
        </p:nvSpPr>
        <p:spPr>
          <a:xfrm>
            <a:off x="1322287" y="964626"/>
            <a:ext cx="717268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2800"/>
              <a:buFont typeface="Calibri"/>
              <a:buNone/>
            </a:pPr>
            <a:r>
              <a:rPr lang="en-US" sz="2800"/>
              <a:t>You have completed the Cloud Protocol training module, featuring satellite comparisons!</a:t>
            </a:r>
            <a:endParaRPr/>
          </a:p>
        </p:txBody>
      </p:sp>
      <p:sp>
        <p:nvSpPr>
          <p:cNvPr id="894" name="Google Shape;894;p63"/>
          <p:cNvSpPr txBox="1">
            <a:spLocks noGrp="1"/>
          </p:cNvSpPr>
          <p:nvPr>
            <p:ph type="body" idx="1"/>
          </p:nvPr>
        </p:nvSpPr>
        <p:spPr>
          <a:xfrm>
            <a:off x="1322286" y="2290189"/>
            <a:ext cx="7193063" cy="388677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sz="2400"/>
              <a:t>If you are ready to take the </a:t>
            </a:r>
            <a:r>
              <a:rPr lang="en-US" sz="2400" u="sng">
                <a:solidFill>
                  <a:schemeClr val="hlink"/>
                </a:solidFill>
                <a:hlinkClick r:id="rId5"/>
              </a:rPr>
              <a:t>Assessment Test</a:t>
            </a:r>
            <a:r>
              <a:rPr lang="en-US" sz="2400"/>
              <a:t>, sign on and take the quiz corresponding to the Clouds Protocol. </a:t>
            </a:r>
            <a:endParaRPr/>
          </a:p>
          <a:p>
            <a:pPr marL="228600" lvl="0" indent="-228600" algn="l" rtl="0">
              <a:lnSpc>
                <a:spcPct val="90000"/>
              </a:lnSpc>
              <a:spcBef>
                <a:spcPts val="1000"/>
              </a:spcBef>
              <a:spcAft>
                <a:spcPts val="0"/>
              </a:spcAft>
              <a:buClr>
                <a:schemeClr val="dk1"/>
              </a:buClr>
              <a:buSzPct val="100000"/>
              <a:buChar char="•"/>
            </a:pPr>
            <a:r>
              <a:rPr lang="en-US" sz="2400"/>
              <a:t>You are ready to take Cloud Protocol observations and interpret satellite data! Welcome to the GLOBE Atmosphere community!</a:t>
            </a:r>
            <a:endParaRPr/>
          </a:p>
          <a:p>
            <a:pPr marL="228600" lvl="0" indent="-228600" algn="l" rtl="0">
              <a:lnSpc>
                <a:spcPct val="90000"/>
              </a:lnSpc>
              <a:spcBef>
                <a:spcPts val="1000"/>
              </a:spcBef>
              <a:spcAft>
                <a:spcPts val="0"/>
              </a:spcAft>
              <a:buClr>
                <a:schemeClr val="dk1"/>
              </a:buClr>
              <a:buSzPct val="100000"/>
              <a:buChar char="•"/>
            </a:pPr>
            <a:r>
              <a:rPr lang="en-US" sz="2400"/>
              <a:t>Please provide us with feedback about this module. This is a community project and we welcome your comments, suggestions and edits. Comment here: </a:t>
            </a:r>
            <a:r>
              <a:rPr lang="en-US" sz="2400" u="sng">
                <a:solidFill>
                  <a:schemeClr val="hlink"/>
                </a:solidFill>
                <a:hlinkClick r:id="rId6"/>
              </a:rPr>
              <a:t>e-Training Feedback</a:t>
            </a:r>
            <a:endParaRPr sz="2400"/>
          </a:p>
          <a:p>
            <a:pPr marL="228600" lvl="0" indent="-228600" algn="l" rtl="0">
              <a:lnSpc>
                <a:spcPct val="90000"/>
              </a:lnSpc>
              <a:spcBef>
                <a:spcPts val="1000"/>
              </a:spcBef>
              <a:spcAft>
                <a:spcPts val="0"/>
              </a:spcAft>
              <a:buClr>
                <a:schemeClr val="dk1"/>
              </a:buClr>
              <a:buSzPct val="100000"/>
              <a:buChar char="•"/>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Questions about this module? Contact GLOBE: </a:t>
            </a:r>
            <a:r>
              <a:rPr lang="en-US" sz="2400" u="sng">
                <a:solidFill>
                  <a:schemeClr val="hlink"/>
                </a:solidFill>
                <a:hlinkClick r:id="rId7"/>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help@globe.gov</a:t>
            </a:r>
            <a:br>
              <a:rPr lang="en-US" sz="2400"/>
            </a:br>
            <a:br>
              <a:rPr lang="en-US" sz="2400"/>
            </a:br>
            <a:endParaRPr sz="2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pic>
        <p:nvPicPr>
          <p:cNvPr id="900" name="Google Shape;900;p64"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901" name="Google Shape;901;p64" descr="Menu bar: further resourcesV"/>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25" y="817563"/>
            <a:ext cx="1133475" cy="6040437"/>
          </a:xfrm>
          <a:prstGeom prst="rect">
            <a:avLst/>
          </a:prstGeom>
          <a:noFill/>
          <a:ln>
            <a:noFill/>
          </a:ln>
        </p:spPr>
      </p:pic>
      <p:sp>
        <p:nvSpPr>
          <p:cNvPr id="902" name="Google Shape;902;p64"/>
          <p:cNvSpPr txBox="1">
            <a:spLocks noGrp="1"/>
          </p:cNvSpPr>
          <p:nvPr>
            <p:ph type="title"/>
          </p:nvPr>
        </p:nvSpPr>
        <p:spPr>
          <a:xfrm>
            <a:off x="1322287" y="733130"/>
            <a:ext cx="717268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060"/>
              </a:buClr>
              <a:buSzPts val="2800"/>
              <a:buFont typeface="Calibri"/>
              <a:buNone/>
            </a:pPr>
            <a:r>
              <a:rPr lang="en-US" sz="2800"/>
              <a:t>Credits</a:t>
            </a:r>
            <a:endParaRPr/>
          </a:p>
        </p:txBody>
      </p:sp>
      <p:sp>
        <p:nvSpPr>
          <p:cNvPr id="903" name="Google Shape;903;p64"/>
          <p:cNvSpPr txBox="1">
            <a:spLocks noGrp="1"/>
          </p:cNvSpPr>
          <p:nvPr>
            <p:ph type="body" idx="1"/>
          </p:nvPr>
        </p:nvSpPr>
        <p:spPr>
          <a:xfrm>
            <a:off x="1322287" y="1711452"/>
            <a:ext cx="7193063" cy="441155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1800" b="1"/>
              <a:t>Slides:</a:t>
            </a:r>
            <a:endParaRPr sz="1800"/>
          </a:p>
          <a:p>
            <a:pPr marL="0" lvl="0" indent="0" algn="l" rtl="0">
              <a:lnSpc>
                <a:spcPct val="90000"/>
              </a:lnSpc>
              <a:spcBef>
                <a:spcPts val="1000"/>
              </a:spcBef>
              <a:spcAft>
                <a:spcPts val="0"/>
              </a:spcAft>
              <a:buClr>
                <a:schemeClr val="dk1"/>
              </a:buClr>
              <a:buSzPct val="100000"/>
              <a:buNone/>
            </a:pPr>
            <a:r>
              <a:rPr lang="en-US" sz="1800"/>
              <a:t>Dr. Lin Chambers, NASA Langley Research Center, USA</a:t>
            </a:r>
            <a:endParaRPr/>
          </a:p>
          <a:p>
            <a:pPr marL="0" lvl="0" indent="0" algn="l" rtl="0">
              <a:lnSpc>
                <a:spcPct val="90000"/>
              </a:lnSpc>
              <a:spcBef>
                <a:spcPts val="1000"/>
              </a:spcBef>
              <a:spcAft>
                <a:spcPts val="0"/>
              </a:spcAft>
              <a:buClr>
                <a:schemeClr val="dk1"/>
              </a:buClr>
              <a:buSzPct val="100000"/>
              <a:buNone/>
            </a:pPr>
            <a:r>
              <a:rPr lang="en-US" sz="1800"/>
              <a:t>Sarah McCrea, NASA Langley Research Center, USA</a:t>
            </a:r>
            <a:endParaRPr/>
          </a:p>
          <a:p>
            <a:pPr marL="0" lvl="0" indent="0" algn="l" rtl="0">
              <a:lnSpc>
                <a:spcPct val="90000"/>
              </a:lnSpc>
              <a:spcBef>
                <a:spcPts val="1000"/>
              </a:spcBef>
              <a:spcAft>
                <a:spcPts val="0"/>
              </a:spcAft>
              <a:buClr>
                <a:schemeClr val="dk1"/>
              </a:buClr>
              <a:buSzPct val="100000"/>
              <a:buNone/>
            </a:pPr>
            <a:r>
              <a:rPr lang="en-US" sz="1800"/>
              <a:t>Jessica Taylor, NASA Langley Research Center, USA</a:t>
            </a:r>
            <a:endParaRPr/>
          </a:p>
          <a:p>
            <a:pPr marL="0" lvl="0" indent="0" algn="l" rtl="0">
              <a:lnSpc>
                <a:spcPct val="90000"/>
              </a:lnSpc>
              <a:spcBef>
                <a:spcPts val="1000"/>
              </a:spcBef>
              <a:spcAft>
                <a:spcPts val="0"/>
              </a:spcAft>
              <a:buClr>
                <a:schemeClr val="dk1"/>
              </a:buClr>
              <a:buSzPct val="100000"/>
              <a:buNone/>
            </a:pPr>
            <a:r>
              <a:rPr lang="en-US" sz="1800"/>
              <a:t>Russanne Low, Ph.D., University of Nebraska-Lincoln, USA</a:t>
            </a:r>
            <a:endParaRPr/>
          </a:p>
          <a:p>
            <a:pPr marL="0" lvl="0" indent="0" algn="l" rtl="0">
              <a:lnSpc>
                <a:spcPct val="90000"/>
              </a:lnSpc>
              <a:spcBef>
                <a:spcPts val="1000"/>
              </a:spcBef>
              <a:spcAft>
                <a:spcPts val="0"/>
              </a:spcAft>
              <a:buClr>
                <a:schemeClr val="dk1"/>
              </a:buClr>
              <a:buSzPct val="100000"/>
              <a:buNone/>
            </a:pPr>
            <a:r>
              <a:rPr lang="en-US" sz="1800" b="1"/>
              <a:t>Images:</a:t>
            </a:r>
            <a:endParaRPr/>
          </a:p>
          <a:p>
            <a:pPr marL="0" lvl="0" indent="0" algn="l" rtl="0">
              <a:lnSpc>
                <a:spcPct val="90000"/>
              </a:lnSpc>
              <a:spcBef>
                <a:spcPts val="1000"/>
              </a:spcBef>
              <a:spcAft>
                <a:spcPts val="0"/>
              </a:spcAft>
              <a:buClr>
                <a:schemeClr val="dk1"/>
              </a:buClr>
              <a:buSzPct val="100000"/>
              <a:buNone/>
            </a:pPr>
            <a:r>
              <a:rPr lang="en-US" sz="1800"/>
              <a:t>NASA Langley Research Center</a:t>
            </a:r>
            <a:endParaRPr/>
          </a:p>
          <a:p>
            <a:pPr marL="0" lvl="0" indent="0" algn="l" rtl="0">
              <a:lnSpc>
                <a:spcPct val="90000"/>
              </a:lnSpc>
              <a:spcBef>
                <a:spcPts val="1000"/>
              </a:spcBef>
              <a:spcAft>
                <a:spcPts val="0"/>
              </a:spcAft>
              <a:buClr>
                <a:schemeClr val="dk1"/>
              </a:buClr>
              <a:buSzPct val="100000"/>
              <a:buNone/>
            </a:pPr>
            <a:r>
              <a:rPr lang="en-US" sz="1800" b="1"/>
              <a:t>More Information:</a:t>
            </a:r>
            <a:endParaRPr/>
          </a:p>
          <a:p>
            <a:pPr marL="0" lvl="0" indent="0" algn="l" rtl="0">
              <a:lnSpc>
                <a:spcPct val="90000"/>
              </a:lnSpc>
              <a:spcBef>
                <a:spcPts val="1000"/>
              </a:spcBef>
              <a:spcAft>
                <a:spcPts val="0"/>
              </a:spcAft>
              <a:buClr>
                <a:schemeClr val="dk1"/>
              </a:buClr>
              <a:buSzPct val="100000"/>
              <a:buNone/>
            </a:pPr>
            <a:r>
              <a:rPr lang="en-US" sz="1800" u="sng">
                <a:solidFill>
                  <a:schemeClr val="hlink"/>
                </a:solidFill>
                <a:hlinkClick r:id="rId5"/>
              </a:rPr>
              <a:t>The GLOBE Program</a:t>
            </a:r>
            <a:endParaRPr sz="1800"/>
          </a:p>
          <a:p>
            <a:pPr marL="0" lvl="0" indent="0" algn="l" rtl="0">
              <a:lnSpc>
                <a:spcPct val="90000"/>
              </a:lnSpc>
              <a:spcBef>
                <a:spcPts val="1000"/>
              </a:spcBef>
              <a:spcAft>
                <a:spcPts val="0"/>
              </a:spcAft>
              <a:buClr>
                <a:schemeClr val="dk1"/>
              </a:buClr>
              <a:buSzPct val="100000"/>
              <a:buNone/>
            </a:pPr>
            <a:r>
              <a:rPr lang="en-US" sz="1800" u="sng">
                <a:solidFill>
                  <a:schemeClr val="hlink"/>
                </a:solidFill>
                <a:hlinkClick r:id="rId6"/>
              </a:rPr>
              <a:t>NASA Satellite Comparison Website</a:t>
            </a:r>
            <a:r>
              <a:rPr lang="en-US" sz="1800"/>
              <a:t> on GLOBE.gov</a:t>
            </a:r>
            <a:endParaRPr/>
          </a:p>
          <a:p>
            <a:pPr marL="0" lvl="0" indent="0" algn="l" rtl="0">
              <a:lnSpc>
                <a:spcPct val="90000"/>
              </a:lnSpc>
              <a:spcBef>
                <a:spcPts val="1000"/>
              </a:spcBef>
              <a:spcAft>
                <a:spcPts val="0"/>
              </a:spcAft>
              <a:buClr>
                <a:schemeClr val="dk1"/>
              </a:buClr>
              <a:buSzPct val="100000"/>
              <a:buNone/>
            </a:pPr>
            <a:r>
              <a:rPr lang="en-US" sz="1800" u="sng">
                <a:solidFill>
                  <a:schemeClr val="hlink"/>
                </a:solidFill>
                <a:hlinkClick r:id="rId7"/>
              </a:rPr>
              <a:t>NASA Wavelength </a:t>
            </a:r>
            <a:r>
              <a:rPr lang="en-US" sz="1800"/>
              <a:t>: NASA’s Digital Library of Earth and Space Education Resources</a:t>
            </a:r>
            <a:endParaRPr/>
          </a:p>
          <a:p>
            <a:pPr marL="0" lvl="0" indent="0" algn="l" rtl="0">
              <a:lnSpc>
                <a:spcPct val="90000"/>
              </a:lnSpc>
              <a:spcBef>
                <a:spcPts val="1000"/>
              </a:spcBef>
              <a:spcAft>
                <a:spcPts val="0"/>
              </a:spcAft>
              <a:buClr>
                <a:schemeClr val="dk1"/>
              </a:buClr>
              <a:buSzPct val="100000"/>
              <a:buNone/>
            </a:pPr>
            <a:r>
              <a:rPr lang="en-US" sz="1800" u="sng">
                <a:solidFill>
                  <a:schemeClr val="hlink"/>
                </a:solidFill>
                <a:hlinkClick r:id="rId8"/>
              </a:rPr>
              <a:t>NASA Global Climate Change</a:t>
            </a:r>
            <a:r>
              <a:rPr lang="en-US" sz="1800"/>
              <a:t>: Vital Signs of the Planet</a:t>
            </a:r>
            <a:endParaRPr/>
          </a:p>
          <a:p>
            <a:pPr marL="0" lvl="0" indent="0" algn="l" rtl="0">
              <a:lnSpc>
                <a:spcPct val="90000"/>
              </a:lnSpc>
              <a:spcBef>
                <a:spcPts val="1000"/>
              </a:spcBef>
              <a:spcAft>
                <a:spcPts val="0"/>
              </a:spcAft>
              <a:buClr>
                <a:schemeClr val="dk1"/>
              </a:buClr>
              <a:buSzPct val="100000"/>
              <a:buNone/>
            </a:pPr>
            <a:endParaRPr sz="1800"/>
          </a:p>
          <a:p>
            <a:pPr marL="0" lvl="0" indent="0" algn="l" rtl="0">
              <a:lnSpc>
                <a:spcPct val="90000"/>
              </a:lnSpc>
              <a:spcBef>
                <a:spcPts val="1000"/>
              </a:spcBef>
              <a:spcAft>
                <a:spcPts val="0"/>
              </a:spcAft>
              <a:buClr>
                <a:schemeClr val="dk1"/>
              </a:buClr>
              <a:buSzPct val="100000"/>
              <a:buNone/>
            </a:pPr>
            <a:r>
              <a:rPr lang="en-US" sz="1500" i="1"/>
              <a:t>Version 3/1/2017. If you edit and modify this slides set for use for educational purposes, please note “modified by (and your name and date)” on this page. Thank you.</a:t>
            </a:r>
            <a:endParaRPr/>
          </a:p>
        </p:txBody>
      </p:sp>
      <p:pic>
        <p:nvPicPr>
          <p:cNvPr id="904" name="Google Shape;904;p64" descr="GLOBE sponsor imag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57468" y="5991116"/>
            <a:ext cx="7905509" cy="8656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9" name="Google Shape;149;p7"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150" name="Google Shape;150;p7" descr="Menu Bar: What are Cloud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13" y="822325"/>
            <a:ext cx="1166813" cy="6035675"/>
          </a:xfrm>
          <a:prstGeom prst="rect">
            <a:avLst/>
          </a:prstGeom>
          <a:noFill/>
          <a:ln>
            <a:noFill/>
          </a:ln>
        </p:spPr>
      </p:pic>
      <p:sp>
        <p:nvSpPr>
          <p:cNvPr id="151" name="Google Shape;151;p7"/>
          <p:cNvSpPr txBox="1">
            <a:spLocks noGrp="1"/>
          </p:cNvSpPr>
          <p:nvPr>
            <p:ph type="title"/>
          </p:nvPr>
        </p:nvSpPr>
        <p:spPr>
          <a:xfrm>
            <a:off x="1328928" y="922495"/>
            <a:ext cx="74615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How do Clouds Form?</a:t>
            </a:r>
            <a:endParaRPr/>
          </a:p>
        </p:txBody>
      </p:sp>
      <p:sp>
        <p:nvSpPr>
          <p:cNvPr id="152" name="Google Shape;152;p7"/>
          <p:cNvSpPr txBox="1">
            <a:spLocks noGrp="1"/>
          </p:cNvSpPr>
          <p:nvPr>
            <p:ph type="body" idx="1"/>
          </p:nvPr>
        </p:nvSpPr>
        <p:spPr>
          <a:xfrm>
            <a:off x="1208957" y="2348228"/>
            <a:ext cx="4233527" cy="37826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US" sz="2200"/>
              <a:t>If temperatures are above freezing, water vapor will condense onto small particles (dust, smoke, salt, etc.) in our atmosphere, as water droplets. The small particles are known as cloud condensation nuclei (CNN). Without them clouds would not form above -40°C.  </a:t>
            </a:r>
            <a:endParaRPr/>
          </a:p>
          <a:p>
            <a:pPr marL="0" lvl="0" indent="0" algn="l" rtl="0">
              <a:lnSpc>
                <a:spcPct val="90000"/>
              </a:lnSpc>
              <a:spcBef>
                <a:spcPts val="1000"/>
              </a:spcBef>
              <a:spcAft>
                <a:spcPts val="0"/>
              </a:spcAft>
              <a:buClr>
                <a:schemeClr val="dk1"/>
              </a:buClr>
              <a:buSzPts val="2200"/>
              <a:buNone/>
            </a:pPr>
            <a:r>
              <a:rPr lang="en-US" sz="2200"/>
              <a:t>If temperatures are below freezing, as they are at high altitudes, tiny ice crystals will mostly form instead.</a:t>
            </a:r>
            <a:endParaRPr/>
          </a:p>
        </p:txBody>
      </p:sp>
      <p:pic>
        <p:nvPicPr>
          <p:cNvPr id="153" name="Google Shape;153;p7" descr="water drops are around 25 microns. One micron is 0.000001 meter. There are several different shape categories of ice crystals, including bullets,  bullet rosettes, columns, dendrites, plates, stellars, and combinations of these different shapes." title="Exploded View of Water Drops and Cloud Particl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21551" y="2109722"/>
            <a:ext cx="3623577" cy="42910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f870958373_0_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9" name="Google Shape;159;g2f870958373_0_23"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8" cy="822325"/>
          </a:xfrm>
          <a:prstGeom prst="rect">
            <a:avLst/>
          </a:prstGeom>
          <a:noFill/>
          <a:ln>
            <a:noFill/>
          </a:ln>
        </p:spPr>
      </p:pic>
      <p:pic>
        <p:nvPicPr>
          <p:cNvPr id="160" name="Google Shape;160;g2f870958373_0_23" descr="Menu Bar: What are Cloud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13" y="822325"/>
            <a:ext cx="1166813" cy="6035674"/>
          </a:xfrm>
          <a:prstGeom prst="rect">
            <a:avLst/>
          </a:prstGeom>
          <a:noFill/>
          <a:ln>
            <a:noFill/>
          </a:ln>
        </p:spPr>
      </p:pic>
      <p:sp>
        <p:nvSpPr>
          <p:cNvPr id="161" name="Google Shape;161;g2f870958373_0_23"/>
          <p:cNvSpPr txBox="1">
            <a:spLocks noGrp="1"/>
          </p:cNvSpPr>
          <p:nvPr>
            <p:ph type="title"/>
          </p:nvPr>
        </p:nvSpPr>
        <p:spPr>
          <a:xfrm>
            <a:off x="1328928" y="846295"/>
            <a:ext cx="7461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a:t>Key Factors for Cloud Formation</a:t>
            </a:r>
            <a:endParaRPr/>
          </a:p>
        </p:txBody>
      </p:sp>
      <p:sp>
        <p:nvSpPr>
          <p:cNvPr id="162" name="Google Shape;162;g2f870958373_0_23"/>
          <p:cNvSpPr txBox="1">
            <a:spLocks noGrp="1"/>
          </p:cNvSpPr>
          <p:nvPr>
            <p:ph type="body" idx="1"/>
          </p:nvPr>
        </p:nvSpPr>
        <p:spPr>
          <a:xfrm>
            <a:off x="1444650" y="1938175"/>
            <a:ext cx="7345800" cy="378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200"/>
              <a:buNone/>
            </a:pPr>
            <a:r>
              <a:rPr lang="en-US" sz="2200">
                <a:solidFill>
                  <a:srgbClr val="333333"/>
                </a:solidFill>
                <a:highlight>
                  <a:srgbClr val="FFFFFF"/>
                </a:highlight>
              </a:rPr>
              <a:t>Clouds form from </a:t>
            </a:r>
            <a:r>
              <a:rPr lang="en-US" sz="2200" b="1">
                <a:solidFill>
                  <a:srgbClr val="333333"/>
                </a:solidFill>
                <a:highlight>
                  <a:srgbClr val="FFFFFF"/>
                </a:highlight>
              </a:rPr>
              <a:t>water</a:t>
            </a:r>
            <a:r>
              <a:rPr lang="en-US" sz="2200">
                <a:solidFill>
                  <a:srgbClr val="333333"/>
                </a:solidFill>
                <a:highlight>
                  <a:srgbClr val="FFFFFF"/>
                </a:highlight>
              </a:rPr>
              <a:t> in the sky. Water vapor is always in the sky in some amount but is invisible.  Clouds form when an area of air becomes cooler until the water vapor there condenses to liquid form. At that point, the air is said to be "saturated" with water vapor. The air where the cloud forms must be cool enough for the water vapor to condense. The water will </a:t>
            </a:r>
            <a:r>
              <a:rPr lang="en-US" sz="2200" b="1">
                <a:solidFill>
                  <a:srgbClr val="333333"/>
                </a:solidFill>
                <a:highlight>
                  <a:srgbClr val="FFFFFF"/>
                </a:highlight>
              </a:rPr>
              <a:t>condense</a:t>
            </a:r>
            <a:r>
              <a:rPr lang="en-US" sz="2200">
                <a:solidFill>
                  <a:srgbClr val="333333"/>
                </a:solidFill>
                <a:highlight>
                  <a:srgbClr val="FFFFFF"/>
                </a:highlight>
              </a:rPr>
              <a:t> around things like dust, ice or sea salt - all known as </a:t>
            </a:r>
            <a:r>
              <a:rPr lang="en-US" sz="2200" b="1">
                <a:solidFill>
                  <a:srgbClr val="333333"/>
                </a:solidFill>
                <a:highlight>
                  <a:srgbClr val="FFFFFF"/>
                </a:highlight>
              </a:rPr>
              <a:t>condensation nuclei</a:t>
            </a:r>
            <a:r>
              <a:rPr lang="en-US" sz="2200">
                <a:solidFill>
                  <a:srgbClr val="333333"/>
                </a:solidFill>
                <a:highlight>
                  <a:srgbClr val="FFFFFF"/>
                </a:highlight>
              </a:rPr>
              <a:t>. The temperature, wind and other conditions where a cloud forms determine what type of cloud it will be.</a:t>
            </a:r>
            <a:endParaRPr sz="2200"/>
          </a:p>
        </p:txBody>
      </p:sp>
      <p:pic>
        <p:nvPicPr>
          <p:cNvPr id="163" name="Google Shape;163;g2f870958373_0_23" descr="Illustration that shows how dust and other particles floating in the air provide surfaces for water vapor to turn into water drops or ice crystals. The tiny drops of water condense on the particles to form cloud droplets. Clouds are made up of a bunch of cloud droplets bundled together with raindrops."/>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444650" y="5047215"/>
            <a:ext cx="7345801" cy="18107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9" name="Google Shape;169;p8" descr="Atmosphere Protocols: Clo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2325"/>
          </a:xfrm>
          <a:prstGeom prst="rect">
            <a:avLst/>
          </a:prstGeom>
          <a:noFill/>
          <a:ln>
            <a:noFill/>
          </a:ln>
        </p:spPr>
      </p:pic>
      <p:pic>
        <p:nvPicPr>
          <p:cNvPr id="170" name="Google Shape;170;p8" descr="Menu Bar: What are Cloud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13" y="822325"/>
            <a:ext cx="1166813" cy="6035675"/>
          </a:xfrm>
          <a:prstGeom prst="rect">
            <a:avLst/>
          </a:prstGeom>
          <a:noFill/>
          <a:ln>
            <a:noFill/>
          </a:ln>
        </p:spPr>
      </p:pic>
      <p:sp>
        <p:nvSpPr>
          <p:cNvPr id="171" name="Google Shape;171;p8"/>
          <p:cNvSpPr txBox="1">
            <a:spLocks noGrp="1"/>
          </p:cNvSpPr>
          <p:nvPr>
            <p:ph type="title"/>
          </p:nvPr>
        </p:nvSpPr>
        <p:spPr>
          <a:xfrm>
            <a:off x="1328928" y="945561"/>
            <a:ext cx="74615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alibri"/>
              <a:buNone/>
            </a:pPr>
            <a:r>
              <a:rPr lang="en-US" b="1">
                <a:solidFill>
                  <a:srgbClr val="002060"/>
                </a:solidFill>
              </a:rPr>
              <a:t>What are Clouds?</a:t>
            </a:r>
            <a:endParaRPr/>
          </a:p>
        </p:txBody>
      </p:sp>
      <p:sp>
        <p:nvSpPr>
          <p:cNvPr id="172" name="Google Shape;172;p8"/>
          <p:cNvSpPr txBox="1">
            <a:spLocks noGrp="1"/>
          </p:cNvSpPr>
          <p:nvPr>
            <p:ph type="body" idx="1"/>
          </p:nvPr>
        </p:nvSpPr>
        <p:spPr>
          <a:xfrm>
            <a:off x="6443902" y="2378281"/>
            <a:ext cx="2695526" cy="37492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en-US" sz="2200"/>
              <a:t>When a large number of water drops or ice crystals are present, and they scatter enough light for us to see them, they form visible clouds.</a:t>
            </a:r>
            <a:endParaRPr/>
          </a:p>
          <a:p>
            <a:pPr marL="0" lvl="0" indent="0" algn="l" rtl="0">
              <a:lnSpc>
                <a:spcPct val="90000"/>
              </a:lnSpc>
              <a:spcBef>
                <a:spcPts val="1000"/>
              </a:spcBef>
              <a:spcAft>
                <a:spcPts val="0"/>
              </a:spcAft>
              <a:buClr>
                <a:schemeClr val="dk1"/>
              </a:buClr>
              <a:buSzPts val="2200"/>
              <a:buNone/>
            </a:pPr>
            <a:r>
              <a:rPr lang="en-US" sz="2200"/>
              <a:t>At any given time, over half of Earth’s surface is covered by clouds.</a:t>
            </a:r>
            <a:endParaRPr/>
          </a:p>
        </p:txBody>
      </p:sp>
      <p:pic>
        <p:nvPicPr>
          <p:cNvPr id="173" name="Google Shape;173;p8" descr="4 cloud pictures &#10;top left: cloud with sunlight peeping through&#10;top right: transparent, wispy clouds&#10;bottom left: puffy white clouds&#10;bottom right: clouds at sunset&#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36954" y="2203602"/>
            <a:ext cx="4956478" cy="391397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5318</Words>
  <Application>Microsoft Macintosh PowerPoint</Application>
  <PresentationFormat>On-screen Show (4:3)</PresentationFormat>
  <Paragraphs>473</Paragraphs>
  <Slides>68</Slides>
  <Notes>68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Calibri</vt:lpstr>
      <vt:lpstr>Office Theme</vt:lpstr>
      <vt:lpstr>Clouds Protocol   Featuring Satellite Comparison</vt:lpstr>
      <vt:lpstr>Clouds and Satellite Comparison</vt:lpstr>
      <vt:lpstr>Overview</vt:lpstr>
      <vt:lpstr>Learning Objectives</vt:lpstr>
      <vt:lpstr>The Atmosphere</vt:lpstr>
      <vt:lpstr>Where Do Clouds Come From?</vt:lpstr>
      <vt:lpstr>How do Clouds Form?</vt:lpstr>
      <vt:lpstr>Key Factors for Cloud Formation</vt:lpstr>
      <vt:lpstr>What are Clouds?</vt:lpstr>
      <vt:lpstr>Why Collect Cloud Data?</vt:lpstr>
      <vt:lpstr>Clouds and Weather</vt:lpstr>
      <vt:lpstr>Clouds and Earth’s Energy Budget</vt:lpstr>
      <vt:lpstr>Clouds and Earth’s Energy Budget (2)</vt:lpstr>
      <vt:lpstr>Clouds and Earth’s Energy Budget (3)</vt:lpstr>
      <vt:lpstr>Importance of Contrail Data</vt:lpstr>
      <vt:lpstr>Your Measurements Contribute to Science </vt:lpstr>
      <vt:lpstr>Your Measurements Can Help Scientists </vt:lpstr>
      <vt:lpstr>Your Measurements Can  Help Scientists </vt:lpstr>
      <vt:lpstr>Equipment and Documents Needed 1</vt:lpstr>
      <vt:lpstr>Equipment and Documents Needed 2</vt:lpstr>
      <vt:lpstr>Site Selection  What Makes a Good Site?</vt:lpstr>
      <vt:lpstr>How to Observe: Introduction</vt:lpstr>
      <vt:lpstr>How to Observe: The Data Sheet</vt:lpstr>
      <vt:lpstr>How to Observe: Obscuration</vt:lpstr>
      <vt:lpstr>How to Observe: Sky Color</vt:lpstr>
      <vt:lpstr>How to Observe: Sky Visibility</vt:lpstr>
      <vt:lpstr>How to Observe: Sky Conditions</vt:lpstr>
      <vt:lpstr>How to Observe: Cloud Details  at Each Height</vt:lpstr>
      <vt:lpstr>How to Observe: Cloud Type</vt:lpstr>
      <vt:lpstr>How to Observe: Cloud Type by Shape </vt:lpstr>
      <vt:lpstr>How to Observe: Cloud Cover</vt:lpstr>
      <vt:lpstr>How to Observe: Visual Opacity</vt:lpstr>
      <vt:lpstr>How to Observe: High Level Clouds</vt:lpstr>
      <vt:lpstr>How to Observe: Contrails</vt:lpstr>
      <vt:lpstr>How to Observe: Mid-Level Clouds</vt:lpstr>
      <vt:lpstr>How to Observe: Low Level Clouds</vt:lpstr>
      <vt:lpstr>How to Observe: Low Level Precipitating Clouds</vt:lpstr>
      <vt:lpstr>How to Observe: Determining Level of Cumulus Clouds</vt:lpstr>
      <vt:lpstr>How to Observe: Determining Level Stratus Clouds</vt:lpstr>
      <vt:lpstr>How to Observe: Cloud Type Practice and Support</vt:lpstr>
      <vt:lpstr>How to Observe: Surface Conditions and Measurements</vt:lpstr>
      <vt:lpstr>Report Your Data to GLOBE</vt:lpstr>
      <vt:lpstr>Set up an Atmosphere Site</vt:lpstr>
      <vt:lpstr>Set up an Atmosphere Site: Document with Photos</vt:lpstr>
      <vt:lpstr>Set up an Atmosphere Site: Select “No Thermometer”</vt:lpstr>
      <vt:lpstr>Begin a New Cloud Report</vt:lpstr>
      <vt:lpstr>Enter Date and Time</vt:lpstr>
      <vt:lpstr>Select Cloud Condition</vt:lpstr>
      <vt:lpstr>Clear Sky Report</vt:lpstr>
      <vt:lpstr>Cloud Sky Report</vt:lpstr>
      <vt:lpstr>Enter Contrails if Present</vt:lpstr>
      <vt:lpstr>How to Explore Data: Data Counts</vt:lpstr>
      <vt:lpstr>How to Explore Data: Measurements  </vt:lpstr>
      <vt:lpstr>Explore Data: Sample Student Research Questions - GLOBE Visualization </vt:lpstr>
      <vt:lpstr>Explore Data: Example Student Research Questions - Further Measurements </vt:lpstr>
      <vt:lpstr>Explore Data: Example Student Research Questions - Further Measurements (2)</vt:lpstr>
      <vt:lpstr>Explore Data: Example Student Research Questions – Outside Observations</vt:lpstr>
      <vt:lpstr>Understand Data: Satellite Comparison Table</vt:lpstr>
      <vt:lpstr>Understand Data: How to Use Your Satellite Comparison</vt:lpstr>
      <vt:lpstr>Understand Data: Context from Satellite </vt:lpstr>
      <vt:lpstr>Understand Data: Compare to Satellite Data</vt:lpstr>
      <vt:lpstr>Understand Data: YOUR Observations are important!</vt:lpstr>
      <vt:lpstr>Quiz Questions</vt:lpstr>
      <vt:lpstr>GLOBE Learning Activities</vt:lpstr>
      <vt:lpstr>Elementary GLOBE Resources</vt:lpstr>
      <vt:lpstr>NASA Resources</vt:lpstr>
      <vt:lpstr>You have completed the Cloud Protocol training module, featuring satellite comparisons!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 Chambers, Sarah McCrea, Jessica Taylor, Russanne Low</dc:creator>
  <cp:lastModifiedBy>David Overoye</cp:lastModifiedBy>
  <cp:revision>1</cp:revision>
  <dcterms:created xsi:type="dcterms:W3CDTF">2017-01-10T01:16:56Z</dcterms:created>
  <dcterms:modified xsi:type="dcterms:W3CDTF">2024-09-30T20:52:33Z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pyright Status">
    <vt:lpwstr>Creative Commons</vt:lpwstr>
  </property>
</Properties>
</file>