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66"/>
  </p:notesMasterIdLst>
  <p:sldIdLst>
    <p:sldId id="257" r:id="rId2"/>
    <p:sldId id="258" r:id="rId3"/>
    <p:sldId id="266" r:id="rId4"/>
    <p:sldId id="270" r:id="rId5"/>
    <p:sldId id="319" r:id="rId6"/>
    <p:sldId id="272" r:id="rId7"/>
    <p:sldId id="269" r:id="rId8"/>
    <p:sldId id="271" r:id="rId9"/>
    <p:sldId id="277" r:id="rId10"/>
    <p:sldId id="259" r:id="rId11"/>
    <p:sldId id="273" r:id="rId12"/>
    <p:sldId id="274" r:id="rId13"/>
    <p:sldId id="275" r:id="rId14"/>
    <p:sldId id="276" r:id="rId15"/>
    <p:sldId id="278" r:id="rId16"/>
    <p:sldId id="298" r:id="rId17"/>
    <p:sldId id="322" r:id="rId18"/>
    <p:sldId id="261" r:id="rId19"/>
    <p:sldId id="279" r:id="rId20"/>
    <p:sldId id="280" r:id="rId21"/>
    <p:sldId id="281" r:id="rId22"/>
    <p:sldId id="282" r:id="rId23"/>
    <p:sldId id="283" r:id="rId24"/>
    <p:sldId id="317"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62" r:id="rId40"/>
    <p:sldId id="299" r:id="rId41"/>
    <p:sldId id="300" r:id="rId42"/>
    <p:sldId id="301" r:id="rId43"/>
    <p:sldId id="302" r:id="rId44"/>
    <p:sldId id="303" r:id="rId45"/>
    <p:sldId id="304" r:id="rId46"/>
    <p:sldId id="305" r:id="rId47"/>
    <p:sldId id="306" r:id="rId48"/>
    <p:sldId id="307" r:id="rId49"/>
    <p:sldId id="263" r:id="rId50"/>
    <p:sldId id="311" r:id="rId51"/>
    <p:sldId id="310" r:id="rId52"/>
    <p:sldId id="309" r:id="rId53"/>
    <p:sldId id="313" r:id="rId54"/>
    <p:sldId id="318" r:id="rId55"/>
    <p:sldId id="323" r:id="rId56"/>
    <p:sldId id="312" r:id="rId57"/>
    <p:sldId id="308" r:id="rId58"/>
    <p:sldId id="321" r:id="rId59"/>
    <p:sldId id="264" r:id="rId60"/>
    <p:sldId id="265" r:id="rId61"/>
    <p:sldId id="314" r:id="rId62"/>
    <p:sldId id="315" r:id="rId63"/>
    <p:sldId id="316" r:id="rId64"/>
    <p:sldId id="320"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rea, Sarah (LARC-E302)[SCIENCE SYSTEMS AND APPLICATIONS, INC]" initials="MS(SAAI" lastIdx="2" clrIdx="0">
    <p:extLst/>
  </p:cmAuthor>
  <p:cmAuthor id="2" name="Martin, Ann M. (LARC-E303)[SCIENCE SYSTEMS AND APPLICATIONS, INC]" initials="MAM(SAAI" lastIdx="108" clrIdx="1">
    <p:extLst/>
  </p:cmAuthor>
  <p:cmAuthor id="3" name="TAYLOR, JESSICA E. (LARC-E304)" initials="TJE(" lastIdx="1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8" autoAdjust="0"/>
    <p:restoredTop sz="86465"/>
  </p:normalViewPr>
  <p:slideViewPr>
    <p:cSldViewPr snapToGrid="0" snapToObjects="1">
      <p:cViewPr varScale="1">
        <p:scale>
          <a:sx n="75" d="100"/>
          <a:sy n="75" d="100"/>
        </p:scale>
        <p:origin x="1085" y="48"/>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3E41F-AB0E-484B-9FC4-1C108F7E146D}" type="datetimeFigureOut">
              <a:rPr lang="en-US" smtClean="0"/>
              <a:t>8/17/2018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F49F6-E0EE-5344-8E56-E546B522A736}" type="slidenum">
              <a:rPr lang="en-US" smtClean="0"/>
              <a:t>‹#›</a:t>
            </a:fld>
            <a:endParaRPr lang="en-US"/>
          </a:p>
        </p:txBody>
      </p:sp>
    </p:spTree>
    <p:extLst>
      <p:ext uri="{BB962C8B-B14F-4D97-AF65-F5344CB8AC3E}">
        <p14:creationId xmlns:p14="http://schemas.microsoft.com/office/powerpoint/2010/main" val="209472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0</a:t>
            </a:fld>
            <a:endParaRPr lang="en-US"/>
          </a:p>
        </p:txBody>
      </p:sp>
    </p:spTree>
    <p:extLst>
      <p:ext uri="{BB962C8B-B14F-4D97-AF65-F5344CB8AC3E}">
        <p14:creationId xmlns:p14="http://schemas.microsoft.com/office/powerpoint/2010/main" val="589746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19F49F6-E0EE-5344-8E56-E546B522A736}" type="slidenum">
              <a:rPr lang="en-US" smtClean="0"/>
              <a:t>25</a:t>
            </a:fld>
            <a:endParaRPr lang="en-US"/>
          </a:p>
        </p:txBody>
      </p:sp>
    </p:spTree>
    <p:extLst>
      <p:ext uri="{BB962C8B-B14F-4D97-AF65-F5344CB8AC3E}">
        <p14:creationId xmlns:p14="http://schemas.microsoft.com/office/powerpoint/2010/main" val="25353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26</a:t>
            </a:fld>
            <a:endParaRPr lang="en-US"/>
          </a:p>
        </p:txBody>
      </p:sp>
    </p:spTree>
    <p:extLst>
      <p:ext uri="{BB962C8B-B14F-4D97-AF65-F5344CB8AC3E}">
        <p14:creationId xmlns:p14="http://schemas.microsoft.com/office/powerpoint/2010/main" val="962294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29</a:t>
            </a:fld>
            <a:endParaRPr lang="en-US"/>
          </a:p>
        </p:txBody>
      </p:sp>
    </p:spTree>
    <p:extLst>
      <p:ext uri="{BB962C8B-B14F-4D97-AF65-F5344CB8AC3E}">
        <p14:creationId xmlns:p14="http://schemas.microsoft.com/office/powerpoint/2010/main" val="937710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31</a:t>
            </a:fld>
            <a:endParaRPr lang="en-US"/>
          </a:p>
        </p:txBody>
      </p:sp>
    </p:spTree>
    <p:extLst>
      <p:ext uri="{BB962C8B-B14F-4D97-AF65-F5344CB8AC3E}">
        <p14:creationId xmlns:p14="http://schemas.microsoft.com/office/powerpoint/2010/main" val="1972385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38</a:t>
            </a:fld>
            <a:endParaRPr lang="en-US"/>
          </a:p>
        </p:txBody>
      </p:sp>
    </p:spTree>
    <p:extLst>
      <p:ext uri="{BB962C8B-B14F-4D97-AF65-F5344CB8AC3E}">
        <p14:creationId xmlns:p14="http://schemas.microsoft.com/office/powerpoint/2010/main" val="2885077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53</a:t>
            </a:fld>
            <a:endParaRPr lang="en-US"/>
          </a:p>
        </p:txBody>
      </p:sp>
    </p:spTree>
    <p:extLst>
      <p:ext uri="{BB962C8B-B14F-4D97-AF65-F5344CB8AC3E}">
        <p14:creationId xmlns:p14="http://schemas.microsoft.com/office/powerpoint/2010/main" val="3594825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56</a:t>
            </a:fld>
            <a:endParaRPr lang="en-US"/>
          </a:p>
        </p:txBody>
      </p:sp>
    </p:spTree>
    <p:extLst>
      <p:ext uri="{BB962C8B-B14F-4D97-AF65-F5344CB8AC3E}">
        <p14:creationId xmlns:p14="http://schemas.microsoft.com/office/powerpoint/2010/main" val="2876253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57</a:t>
            </a:fld>
            <a:endParaRPr lang="en-US"/>
          </a:p>
        </p:txBody>
      </p:sp>
    </p:spTree>
    <p:extLst>
      <p:ext uri="{BB962C8B-B14F-4D97-AF65-F5344CB8AC3E}">
        <p14:creationId xmlns:p14="http://schemas.microsoft.com/office/powerpoint/2010/main" val="3168504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59</a:t>
            </a:fld>
            <a:endParaRPr lang="en-US"/>
          </a:p>
        </p:txBody>
      </p:sp>
    </p:spTree>
    <p:extLst>
      <p:ext uri="{BB962C8B-B14F-4D97-AF65-F5344CB8AC3E}">
        <p14:creationId xmlns:p14="http://schemas.microsoft.com/office/powerpoint/2010/main" val="2829512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60</a:t>
            </a:fld>
            <a:endParaRPr lang="en-US"/>
          </a:p>
        </p:txBody>
      </p:sp>
    </p:spTree>
    <p:extLst>
      <p:ext uri="{BB962C8B-B14F-4D97-AF65-F5344CB8AC3E}">
        <p14:creationId xmlns:p14="http://schemas.microsoft.com/office/powerpoint/2010/main" val="219345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F49F6-E0EE-5344-8E56-E546B522A736}" type="slidenum">
              <a:rPr lang="en-US" smtClean="0"/>
              <a:t>9</a:t>
            </a:fld>
            <a:endParaRPr lang="en-US"/>
          </a:p>
        </p:txBody>
      </p:sp>
    </p:spTree>
    <p:extLst>
      <p:ext uri="{BB962C8B-B14F-4D97-AF65-F5344CB8AC3E}">
        <p14:creationId xmlns:p14="http://schemas.microsoft.com/office/powerpoint/2010/main" val="13270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12</a:t>
            </a:fld>
            <a:endParaRPr lang="en-US"/>
          </a:p>
        </p:txBody>
      </p:sp>
    </p:spTree>
    <p:extLst>
      <p:ext uri="{BB962C8B-B14F-4D97-AF65-F5344CB8AC3E}">
        <p14:creationId xmlns:p14="http://schemas.microsoft.com/office/powerpoint/2010/main" val="212582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13</a:t>
            </a:fld>
            <a:endParaRPr lang="en-US"/>
          </a:p>
        </p:txBody>
      </p:sp>
    </p:spTree>
    <p:extLst>
      <p:ext uri="{BB962C8B-B14F-4D97-AF65-F5344CB8AC3E}">
        <p14:creationId xmlns:p14="http://schemas.microsoft.com/office/powerpoint/2010/main" val="315615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14</a:t>
            </a:fld>
            <a:endParaRPr lang="en-US"/>
          </a:p>
        </p:txBody>
      </p:sp>
    </p:spTree>
    <p:extLst>
      <p:ext uri="{BB962C8B-B14F-4D97-AF65-F5344CB8AC3E}">
        <p14:creationId xmlns:p14="http://schemas.microsoft.com/office/powerpoint/2010/main" val="464260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19</a:t>
            </a:fld>
            <a:endParaRPr lang="en-US"/>
          </a:p>
        </p:txBody>
      </p:sp>
    </p:spTree>
    <p:extLst>
      <p:ext uri="{BB962C8B-B14F-4D97-AF65-F5344CB8AC3E}">
        <p14:creationId xmlns:p14="http://schemas.microsoft.com/office/powerpoint/2010/main" val="366602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20</a:t>
            </a:fld>
            <a:endParaRPr lang="en-US"/>
          </a:p>
        </p:txBody>
      </p:sp>
    </p:spTree>
    <p:extLst>
      <p:ext uri="{BB962C8B-B14F-4D97-AF65-F5344CB8AC3E}">
        <p14:creationId xmlns:p14="http://schemas.microsoft.com/office/powerpoint/2010/main" val="171426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21</a:t>
            </a:fld>
            <a:endParaRPr lang="en-US"/>
          </a:p>
        </p:txBody>
      </p:sp>
    </p:spTree>
    <p:extLst>
      <p:ext uri="{BB962C8B-B14F-4D97-AF65-F5344CB8AC3E}">
        <p14:creationId xmlns:p14="http://schemas.microsoft.com/office/powerpoint/2010/main" val="117559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22</a:t>
            </a:fld>
            <a:endParaRPr lang="en-US"/>
          </a:p>
        </p:txBody>
      </p:sp>
    </p:spTree>
    <p:extLst>
      <p:ext uri="{BB962C8B-B14F-4D97-AF65-F5344CB8AC3E}">
        <p14:creationId xmlns:p14="http://schemas.microsoft.com/office/powerpoint/2010/main" val="121668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133A89-1436-DD4A-9852-6C814C4AE079}"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pic>
        <p:nvPicPr>
          <p:cNvPr id="8" name="Content Placeholder 3" descr="Atmosphere Protocols: Cloud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75922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317A1E-AFC3-2449-AE18-B016B4BA3026}"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82733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F24454-9FCA-8A4C-BE93-1AB63824EB89}"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85663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00206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E1687D-08DA-FE4A-8E20-FBFFDA17DB27}"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2012781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14775E-1A06-004C-AB7C-BC04FC0E7A32}"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65543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23E86A-BC74-234A-A5EB-362A9D75960A}" type="datetime1">
              <a:rPr lang="en-US" smtClean="0"/>
              <a:t>8/17/2018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7208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01C9BC-AD1E-F344-AA9C-C511EAE6F4FE}" type="datetime1">
              <a:rPr lang="en-US" smtClean="0"/>
              <a:t>8/17/2018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69874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C6A488-08AD-AF4F-AE81-62DA5B69233B}" type="datetime1">
              <a:rPr lang="en-US" smtClean="0"/>
              <a:t>8/17/2018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7349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0D225-887E-7B46-AC15-244E8E9D6F56}" type="datetime1">
              <a:rPr lang="en-US" smtClean="0"/>
              <a:t>8/17/2018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35160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50AB2-BC29-3249-98AA-7A5F4A6253B8}" type="datetime1">
              <a:rPr lang="en-US" smtClean="0"/>
              <a:t>8/17/2018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64762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370EF5-2644-7443-801E-B7B3047AB689}" type="datetime1">
              <a:rPr lang="en-US" smtClean="0"/>
              <a:t>8/17/2018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90252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8345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94D49-FB48-DE4D-B50B-2C6C82BDEA95}" type="datetime1">
              <a:rPr lang="en-US" smtClean="0"/>
              <a:t>8/17/2018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A51B6-4386-E847-A1B5-1CEB882218CE}" type="slidenum">
              <a:rPr lang="en-US" smtClean="0"/>
              <a:t>‹#›</a:t>
            </a:fld>
            <a:endParaRPr lang="en-US" dirty="0"/>
          </a:p>
        </p:txBody>
      </p:sp>
    </p:spTree>
    <p:extLst>
      <p:ext uri="{BB962C8B-B14F-4D97-AF65-F5344CB8AC3E}">
        <p14:creationId xmlns:p14="http://schemas.microsoft.com/office/powerpoint/2010/main" val="933811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hyperlink" Target="https://scool.larc.nasa.gov/GLOBE/globe_overpass-en.html" TargetMode="External"/><Relationship Id="rId13" Type="http://schemas.microsoft.com/office/2007/relationships/hdphoto" Target="../media/hdphoto2.wdp"/><Relationship Id="rId3" Type="http://schemas.openxmlformats.org/officeDocument/2006/relationships/image" Target="../media/image24.jpeg"/><Relationship Id="rId7"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12"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globe.gov/documents/10157/6d0e669e-07fc-488c-aa55-95b04732d5bf" TargetMode="External"/><Relationship Id="rId11" Type="http://schemas.microsoft.com/office/2007/relationships/hdphoto" Target="../media/hdphoto1.wdp"/><Relationship Id="rId5" Type="http://schemas.openxmlformats.org/officeDocument/2006/relationships/hyperlink" Target="http://www.globe.gov/documents/10157/f0ad6cb6-4e88-4cab-9eb5-f871974c09cf" TargetMode="External"/><Relationship Id="rId10" Type="http://schemas.openxmlformats.org/officeDocument/2006/relationships/image" Target="../media/image25.png"/><Relationship Id="rId4" Type="http://schemas.openxmlformats.org/officeDocument/2006/relationships/hyperlink" Target="http://www.globe.gov/documents/10157/2872378/GLOBE+Cloud+Chart" TargetMode="External"/><Relationship Id="rId9" Type="http://schemas.openxmlformats.org/officeDocument/2006/relationships/hyperlink" Target="http://www.globe.gov/documents/348614/b24c8410-2ed7-4fd2-9cf7-2e68168f40f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hyperlink" Target="https://observer.globe.gov/about/get-the-app" TargetMode="External"/><Relationship Id="rId4" Type="http://schemas.openxmlformats.org/officeDocument/2006/relationships/hyperlink" Target="https://scool.larc.nasa.gov/GLOBE/globe_overpass-en.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cloudappreciationsociety.org/manifest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globe.gov/documents/348614/624fab53-4159-438e-b974-4a79c402c3cb" TargetMode="External"/><Relationship Id="rId5" Type="http://schemas.openxmlformats.org/officeDocument/2006/relationships/image" Target="../media/image33.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1.jpeg"/><Relationship Id="rId7"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6.jpg"/><Relationship Id="rId10" Type="http://schemas.openxmlformats.org/officeDocument/2006/relationships/image" Target="../media/image50.jpg"/><Relationship Id="rId4" Type="http://schemas.openxmlformats.org/officeDocument/2006/relationships/image" Target="../media/image24.jpeg"/><Relationship Id="rId9"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54.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1.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jp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zebrazapps.com/embed/#/e7ac1eeb4717444183a36606035ecfd7"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s://www.globe.gov/get-trained/protocol-etraining/etraining-modules/16867642/12267"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observer.globe.gov/about/get-the-app" TargetMode="External"/><Relationship Id="rId3" Type="http://schemas.openxmlformats.org/officeDocument/2006/relationships/image" Target="../media/image1.jpeg"/><Relationship Id="rId7" Type="http://schemas.openxmlformats.org/officeDocument/2006/relationships/hyperlink" Target="https://www.globe.gov/globe-data/data-entry/data-entry-app" TargetMode="External"/><Relationship Id="rId12"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globe.gov/globe-data/data-entry/email-data-entry" TargetMode="External"/><Relationship Id="rId11" Type="http://schemas.openxmlformats.org/officeDocument/2006/relationships/image" Target="../media/image77.png"/><Relationship Id="rId5" Type="http://schemas.openxmlformats.org/officeDocument/2006/relationships/hyperlink" Target="https://data.globe.gov/" TargetMode="External"/><Relationship Id="rId10" Type="http://schemas.openxmlformats.org/officeDocument/2006/relationships/image" Target="../media/image76.jpg"/><Relationship Id="rId4" Type="http://schemas.openxmlformats.org/officeDocument/2006/relationships/image" Target="../media/image74.jpe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www.globe.gov/globe-data/data-entry/data-entry-ap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vis.globe.gov/GLOBE/" TargetMode="External"/><Relationship Id="rId5" Type="http://schemas.openxmlformats.org/officeDocument/2006/relationships/hyperlink" Target="http://www.globe.gov/get-trained/using-the-globe-website/retrieve-and-visualize-your-data" TargetMode="Externa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hyperlink" Target="https://www.globe.gov/web/s-cool/home/explore-data" TargetMode="External"/><Relationship Id="rId4" Type="http://schemas.openxmlformats.org/officeDocument/2006/relationships/hyperlink" Target="http://vis.globe.gov/GLOB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jpeg"/><Relationship Id="rId7" Type="http://schemas.openxmlformats.org/officeDocument/2006/relationships/image" Target="../media/image10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8" Type="http://schemas.openxmlformats.org/officeDocument/2006/relationships/hyperlink" Target="http://www.globe.gov/documents/348614/bcee1e0a-57e4-43ae-b390-b3d3d2995ff0" TargetMode="External"/><Relationship Id="rId3" Type="http://schemas.openxmlformats.org/officeDocument/2006/relationships/image" Target="../media/image1.jpeg"/><Relationship Id="rId7" Type="http://schemas.openxmlformats.org/officeDocument/2006/relationships/hyperlink" Target="https://zebrazapps.com/embed/#/ff5f29880f0042c5b884e3fc67ea97f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globe.gov/documents/348614/d58984c8-381c-4783-ad30-221fc381d619" TargetMode="External"/><Relationship Id="rId5" Type="http://schemas.openxmlformats.org/officeDocument/2006/relationships/hyperlink" Target="http://www.globe.gov/documents/348614/381dac63-2770-4517-95ab-275a2effcf9f" TargetMode="External"/><Relationship Id="rId10" Type="http://schemas.openxmlformats.org/officeDocument/2006/relationships/image" Target="../media/image106.png"/><Relationship Id="rId4" Type="http://schemas.openxmlformats.org/officeDocument/2006/relationships/image" Target="../media/image105.jpeg"/><Relationship Id="rId9" Type="http://schemas.openxmlformats.org/officeDocument/2006/relationships/hyperlink" Target="https://zebrazapps.com/embed/#/e7ac1eeb4717444183a36606035ecfd7"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jpeg"/><Relationship Id="rId7" Type="http://schemas.openxmlformats.org/officeDocument/2006/relationships/image" Target="../media/image10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globe.gov/web/elementary-globe/overview/air-quality" TargetMode="External"/><Relationship Id="rId5" Type="http://schemas.openxmlformats.org/officeDocument/2006/relationships/hyperlink" Target="https://www.globe.gov/web/elementary-globe/overview/clouds" TargetMode="External"/><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hyperlink" Target="http://visibleearth.nasa.gov/view_cat.php?categoryID=371"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earthdata.nasa.gov/worldview" TargetMode="External"/><Relationship Id="rId5" Type="http://schemas.openxmlformats.org/officeDocument/2006/relationships/hyperlink" Target="http://www.nasa.gov/pdf/135641main_clouds_trifold21.pdf" TargetMode="External"/><Relationship Id="rId4" Type="http://schemas.openxmlformats.org/officeDocument/2006/relationships/hyperlink" Target="http://earthobservatory.nasa.gov/Features/Cloud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4" Type="http://schemas.openxmlformats.org/officeDocument/2006/relationships/hyperlink" Target="https://www.globe.gov/eTraining_quizzes/66b3396e-5085-4f88-b39e-fd27da7fa1ca/?QUIZ_ID=16885590&amp;USER_ID=4047843&amp;t=1487736266774"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jpeg"/><Relationship Id="rId7" Type="http://schemas.openxmlformats.org/officeDocument/2006/relationships/hyperlink" Target="https://climate.nasa.gov/"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nasawavelength.org/" TargetMode="External"/><Relationship Id="rId5" Type="http://schemas.openxmlformats.org/officeDocument/2006/relationships/hyperlink" Target="https://www.globe.gov/web/s-cool/home" TargetMode="External"/><Relationship Id="rId4" Type="http://schemas.openxmlformats.org/officeDocument/2006/relationships/hyperlink" Target="https://www.globe.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EA51B6-4386-E847-A1B5-1CEB882218CE}" type="slidenum">
              <a:rPr lang="en-US" smtClean="0"/>
              <a:t>0</a:t>
            </a:fld>
            <a:endParaRPr lang="en-US" dirty="0"/>
          </a:p>
        </p:txBody>
      </p:sp>
      <p:pic>
        <p:nvPicPr>
          <p:cNvPr id="5" name="Picture 4" descr="Banner: The GLOBE Program, Atmosphere-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 of sun rays peeping from behind clou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9428"/>
            <a:ext cx="9144000" cy="6199632"/>
          </a:xfrm>
          <a:prstGeom prst="rect">
            <a:avLst/>
          </a:prstGeom>
        </p:spPr>
      </p:pic>
      <p:sp>
        <p:nvSpPr>
          <p:cNvPr id="6" name="Title 5"/>
          <p:cNvSpPr>
            <a:spLocks noGrp="1"/>
          </p:cNvSpPr>
          <p:nvPr>
            <p:ph type="title"/>
          </p:nvPr>
        </p:nvSpPr>
        <p:spPr>
          <a:xfrm>
            <a:off x="956310" y="1937995"/>
            <a:ext cx="7559040" cy="1325563"/>
          </a:xfrm>
        </p:spPr>
        <p:txBody>
          <a:bodyPr>
            <a:normAutofit/>
          </a:bodyPr>
          <a:lstStyle/>
          <a:p>
            <a:pPr algn="ctr"/>
            <a:r>
              <a:rPr lang="en-US" b="1" dirty="0"/>
              <a:t>Clouds Protocol  </a:t>
            </a:r>
            <a:br>
              <a:rPr lang="en-US" b="1" dirty="0"/>
            </a:br>
            <a:r>
              <a:rPr lang="en-US" b="1" dirty="0"/>
              <a:t>Featuring Satellite Comparison</a:t>
            </a:r>
            <a:endParaRPr lang="en-US" dirty="0"/>
          </a:p>
        </p:txBody>
      </p:sp>
      <p:sp>
        <p:nvSpPr>
          <p:cNvPr id="2" name="TextBox 1"/>
          <p:cNvSpPr txBox="1"/>
          <p:nvPr/>
        </p:nvSpPr>
        <p:spPr>
          <a:xfrm>
            <a:off x="3243072" y="4325254"/>
            <a:ext cx="5388864" cy="646331"/>
          </a:xfrm>
          <a:prstGeom prst="rect">
            <a:avLst/>
          </a:prstGeom>
          <a:noFill/>
        </p:spPr>
        <p:txBody>
          <a:bodyPr wrap="square" rtlCol="0">
            <a:spAutoFit/>
          </a:bodyPr>
          <a:lstStyle/>
          <a:p>
            <a:r>
              <a:rPr lang="en-US" dirty="0"/>
              <a:t>Read the module content and take the test that follows to earn the GLOBE Atmosphere: Clouds certificate.</a:t>
            </a:r>
          </a:p>
        </p:txBody>
      </p:sp>
    </p:spTree>
    <p:extLst>
      <p:ext uri="{BB962C8B-B14F-4D97-AF65-F5344CB8AC3E}">
        <p14:creationId xmlns:p14="http://schemas.microsoft.com/office/powerpoint/2010/main" val="558467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9</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4" descr="Menu Bar: Why collect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938051"/>
            <a:ext cx="7113270" cy="1325563"/>
          </a:xfrm>
        </p:spPr>
        <p:txBody>
          <a:bodyPr/>
          <a:lstStyle/>
          <a:p>
            <a:r>
              <a:rPr lang="en-US" b="1" dirty="0">
                <a:solidFill>
                  <a:srgbClr val="002060"/>
                </a:solidFill>
              </a:rPr>
              <a:t>Clouds and Weather</a:t>
            </a:r>
          </a:p>
        </p:txBody>
      </p:sp>
      <p:sp>
        <p:nvSpPr>
          <p:cNvPr id="3" name="Content Placeholder 2"/>
          <p:cNvSpPr>
            <a:spLocks noGrp="1"/>
          </p:cNvSpPr>
          <p:nvPr>
            <p:ph idx="1"/>
          </p:nvPr>
        </p:nvSpPr>
        <p:spPr>
          <a:xfrm>
            <a:off x="5376161" y="2310436"/>
            <a:ext cx="3398269" cy="3982403"/>
          </a:xfrm>
        </p:spPr>
        <p:txBody>
          <a:bodyPr>
            <a:normAutofit/>
          </a:bodyPr>
          <a:lstStyle/>
          <a:p>
            <a:pPr marL="0" indent="0">
              <a:buNone/>
            </a:pPr>
            <a:r>
              <a:rPr lang="en-US" sz="2200" dirty="0"/>
              <a:t>Clouds can help us predict weather. Clouds can also tell us something about air temperature, water, and wind up in the sky. During the day a cloudy sky will make the temperature cooler. At night a clear sky will make temperatures cooler. Clouds also bring us rain. </a:t>
            </a:r>
          </a:p>
        </p:txBody>
      </p:sp>
      <p:pic>
        <p:nvPicPr>
          <p:cNvPr id="8" name="Picture 7" descr="Short-lived contrails indicate the air in the upper atmosphere is dr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362" y="2245184"/>
            <a:ext cx="1804416" cy="1975104"/>
          </a:xfrm>
          <a:prstGeom prst="rect">
            <a:avLst/>
          </a:prstGeom>
        </p:spPr>
      </p:pic>
      <p:sp>
        <p:nvSpPr>
          <p:cNvPr id="5" name="TextBox 4"/>
          <p:cNvSpPr txBox="1"/>
          <p:nvPr/>
        </p:nvSpPr>
        <p:spPr>
          <a:xfrm>
            <a:off x="1114234" y="4227048"/>
            <a:ext cx="2145792" cy="369332"/>
          </a:xfrm>
          <a:prstGeom prst="rect">
            <a:avLst/>
          </a:prstGeom>
          <a:noFill/>
        </p:spPr>
        <p:txBody>
          <a:bodyPr wrap="square" rtlCol="0">
            <a:spAutoFit/>
          </a:bodyPr>
          <a:lstStyle/>
          <a:p>
            <a:pPr algn="ctr"/>
            <a:r>
              <a:rPr lang="en-US" dirty="0"/>
              <a:t>Dry air aloft </a:t>
            </a:r>
          </a:p>
        </p:txBody>
      </p:sp>
      <p:pic>
        <p:nvPicPr>
          <p:cNvPr id="9" name="Picture 8" descr="Persistent or spreading contrails indicate the upper atmosphere is mois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2107" y="3921735"/>
            <a:ext cx="1816608" cy="1981200"/>
          </a:xfrm>
          <a:prstGeom prst="rect">
            <a:avLst/>
          </a:prstGeom>
        </p:spPr>
      </p:pic>
      <p:sp>
        <p:nvSpPr>
          <p:cNvPr id="7" name="TextBox 6"/>
          <p:cNvSpPr txBox="1"/>
          <p:nvPr/>
        </p:nvSpPr>
        <p:spPr>
          <a:xfrm>
            <a:off x="3107383" y="5945603"/>
            <a:ext cx="2720051" cy="646331"/>
          </a:xfrm>
          <a:prstGeom prst="rect">
            <a:avLst/>
          </a:prstGeom>
          <a:noFill/>
        </p:spPr>
        <p:txBody>
          <a:bodyPr wrap="square" rtlCol="0">
            <a:spAutoFit/>
          </a:bodyPr>
          <a:lstStyle/>
          <a:p>
            <a:r>
              <a:rPr lang="en-US" dirty="0"/>
              <a:t>Moist air aloft, wind perpendicular to contrail</a:t>
            </a:r>
          </a:p>
        </p:txBody>
      </p:sp>
    </p:spTree>
    <p:extLst>
      <p:ext uri="{BB962C8B-B14F-4D97-AF65-F5344CB8AC3E}">
        <p14:creationId xmlns:p14="http://schemas.microsoft.com/office/powerpoint/2010/main" val="114441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10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4" descr="Menu Bar: Why collect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938051"/>
            <a:ext cx="7113270" cy="1325563"/>
          </a:xfrm>
        </p:spPr>
        <p:txBody>
          <a:bodyPr/>
          <a:lstStyle/>
          <a:p>
            <a:r>
              <a:rPr lang="en-US" b="1" dirty="0">
                <a:solidFill>
                  <a:srgbClr val="002060"/>
                </a:solidFill>
              </a:rPr>
              <a:t>Role of Clouds in the Water Cycle</a:t>
            </a:r>
          </a:p>
        </p:txBody>
      </p:sp>
      <p:sp>
        <p:nvSpPr>
          <p:cNvPr id="3" name="Content Placeholder 2"/>
          <p:cNvSpPr>
            <a:spLocks noGrp="1"/>
          </p:cNvSpPr>
          <p:nvPr>
            <p:ph idx="1"/>
          </p:nvPr>
        </p:nvSpPr>
        <p:spPr>
          <a:xfrm>
            <a:off x="1402080" y="2194559"/>
            <a:ext cx="3319159" cy="3982403"/>
          </a:xfrm>
        </p:spPr>
        <p:txBody>
          <a:bodyPr>
            <a:normAutofit lnSpcReduction="10000"/>
          </a:bodyPr>
          <a:lstStyle/>
          <a:p>
            <a:pPr marL="0" indent="0">
              <a:buNone/>
            </a:pPr>
            <a:r>
              <a:rPr lang="en-US" sz="2200" dirty="0"/>
              <a:t>The water on Earth is always on the move, changing from liquid to vapor and back to liquid and snow and ice near the poles and mountains. The process is called the water cycle, or hydrologic cycle. </a:t>
            </a:r>
          </a:p>
          <a:p>
            <a:pPr marL="0" indent="0">
              <a:buNone/>
            </a:pPr>
            <a:r>
              <a:rPr lang="en-US" sz="2200" dirty="0"/>
              <a:t>Clouds are a key element of our Earth’s hydrologic cycle, bringing water from the air to the ground and from one region of the globe to another.  </a:t>
            </a:r>
          </a:p>
        </p:txBody>
      </p:sp>
      <p:pic>
        <p:nvPicPr>
          <p:cNvPr id="5" name="Picture 4" descr="Image result for nasa Earth's water cyc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239" y="1983543"/>
            <a:ext cx="4053191" cy="3968885"/>
          </a:xfrm>
          <a:prstGeom prst="rect">
            <a:avLst/>
          </a:prstGeom>
        </p:spPr>
      </p:pic>
    </p:spTree>
    <p:extLst>
      <p:ext uri="{BB962C8B-B14F-4D97-AF65-F5344CB8AC3E}">
        <p14:creationId xmlns:p14="http://schemas.microsoft.com/office/powerpoint/2010/main" val="3419396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9BEA51B6-4386-E847-A1B5-1CEB882218CE}" type="slidenum">
              <a:rPr lang="en-US" smtClean="0"/>
              <a:t>11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4" descr="Menu Bar: Why collect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711619"/>
            <a:ext cx="7113270" cy="1325563"/>
          </a:xfrm>
        </p:spPr>
        <p:txBody>
          <a:bodyPr>
            <a:normAutofit/>
          </a:bodyPr>
          <a:lstStyle/>
          <a:p>
            <a:r>
              <a:rPr lang="en-US" b="1" dirty="0">
                <a:solidFill>
                  <a:srgbClr val="002060"/>
                </a:solidFill>
              </a:rPr>
              <a:t>Clouds and Earth’s Energy Budget</a:t>
            </a:r>
          </a:p>
        </p:txBody>
      </p:sp>
      <p:sp>
        <p:nvSpPr>
          <p:cNvPr id="3" name="Content Placeholder 2"/>
          <p:cNvSpPr>
            <a:spLocks noGrp="1"/>
          </p:cNvSpPr>
          <p:nvPr>
            <p:ph idx="1"/>
          </p:nvPr>
        </p:nvSpPr>
        <p:spPr>
          <a:xfrm>
            <a:off x="1402079" y="1732750"/>
            <a:ext cx="7450975" cy="3982403"/>
          </a:xfrm>
        </p:spPr>
        <p:txBody>
          <a:bodyPr>
            <a:noAutofit/>
          </a:bodyPr>
          <a:lstStyle/>
          <a:p>
            <a:pPr marL="0" indent="0">
              <a:buNone/>
            </a:pPr>
            <a:r>
              <a:rPr lang="en-US" sz="2200" dirty="0"/>
              <a:t>Clouds also affect how much sunlight is reaching the ground and how much heat is escaping back to space. Understanding the clouds helps us better understand climate.</a:t>
            </a:r>
          </a:p>
          <a:p>
            <a:pPr marL="0" indent="0">
              <a:buNone/>
            </a:pPr>
            <a:r>
              <a:rPr lang="en-US" sz="2200" dirty="0"/>
              <a:t>Clouds are the key regulator of the planet’s average temperature. Some clouds contribute to cooling because they reflect some of the Sun’s energy – called solar energy or shortwave radiation – back to space. Other clouds contribute to warming because they trap some of the energy emitted by Earth’s surface and lower atmosphere – called thermal energy or longwave radiation. </a:t>
            </a:r>
          </a:p>
        </p:txBody>
      </p:sp>
      <p:pic>
        <p:nvPicPr>
          <p:cNvPr id="5" name="Picture 4" descr="High thin clouds transmit sunlight" title="High thin clou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7126" y="5082575"/>
            <a:ext cx="1647194" cy="1775425"/>
          </a:xfrm>
          <a:prstGeom prst="rect">
            <a:avLst/>
          </a:prstGeom>
        </p:spPr>
      </p:pic>
      <p:pic>
        <p:nvPicPr>
          <p:cNvPr id="7" name="Picture 6" descr="A diagram showing how high, thin and low, thick clouds interact with sunlight and heat transfer:&#10;High clouds transmit sunlight but their cold temperature means they emit very little heat.&#10;Low clouds reflect sunlight back to space while their warmer temperature means they emit almost as much heat as Earth's surface.&#10;The net result is that high clouds warm the Earth while low clouds cool the Earth." title="Cloud Effects on Earth's Radiati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27" y="5078636"/>
            <a:ext cx="2283780" cy="1779363"/>
          </a:xfrm>
          <a:prstGeom prst="rect">
            <a:avLst/>
          </a:prstGeom>
        </p:spPr>
      </p:pic>
      <p:pic>
        <p:nvPicPr>
          <p:cNvPr id="8" name="Picture 7" descr="image of a thick, low cloud blocking sunlight to the Earth's surfa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037" y="5025827"/>
            <a:ext cx="1638273" cy="1775424"/>
          </a:xfrm>
          <a:prstGeom prst="rect">
            <a:avLst/>
          </a:prstGeom>
        </p:spPr>
      </p:pic>
    </p:spTree>
    <p:extLst>
      <p:ext uri="{BB962C8B-B14F-4D97-AF65-F5344CB8AC3E}">
        <p14:creationId xmlns:p14="http://schemas.microsoft.com/office/powerpoint/2010/main" val="308584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12</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4" descr="Menu Bar: Why collect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938051"/>
            <a:ext cx="7113270" cy="1325563"/>
          </a:xfrm>
        </p:spPr>
        <p:txBody>
          <a:bodyPr/>
          <a:lstStyle/>
          <a:p>
            <a:r>
              <a:rPr lang="en-US" b="1" dirty="0">
                <a:solidFill>
                  <a:srgbClr val="002060"/>
                </a:solidFill>
              </a:rPr>
              <a:t>Importance of Contrail Data</a:t>
            </a:r>
          </a:p>
        </p:txBody>
      </p:sp>
      <p:sp>
        <p:nvSpPr>
          <p:cNvPr id="3" name="Content Placeholder 2"/>
          <p:cNvSpPr>
            <a:spLocks noGrp="1"/>
          </p:cNvSpPr>
          <p:nvPr>
            <p:ph idx="1"/>
          </p:nvPr>
        </p:nvSpPr>
        <p:spPr>
          <a:xfrm>
            <a:off x="5457286" y="2154617"/>
            <a:ext cx="3663567" cy="4356712"/>
          </a:xfrm>
        </p:spPr>
        <p:txBody>
          <a:bodyPr>
            <a:normAutofit/>
          </a:bodyPr>
          <a:lstStyle/>
          <a:p>
            <a:pPr marL="0" indent="0">
              <a:buNone/>
            </a:pPr>
            <a:r>
              <a:rPr lang="en-US" sz="2400" dirty="0"/>
              <a:t>Contrails, or condensation trails, are the linear clouds formed when a jet aircraft passes through a portion of the atmosphere having the right moisture and temperature conditions. The relationship between contrails and clouds is a current investigation area for scientists. </a:t>
            </a:r>
          </a:p>
        </p:txBody>
      </p:sp>
      <p:pic>
        <p:nvPicPr>
          <p:cNvPr id="5" name="Picture 4" descr="photo: Sky criss-crossed by spreading contrails, developed by aircrafts" title="Contrails"/>
          <p:cNvPicPr>
            <a:picLocks noChangeAspect="1"/>
          </p:cNvPicPr>
          <p:nvPr/>
        </p:nvPicPr>
        <p:blipFill rotWithShape="1">
          <a:blip r:embed="rId5">
            <a:extLst>
              <a:ext uri="{28A0092B-C50C-407E-A947-70E740481C1C}">
                <a14:useLocalDpi xmlns:a14="http://schemas.microsoft.com/office/drawing/2010/main" val="0"/>
              </a:ext>
            </a:extLst>
          </a:blip>
          <a:srcRect l="19801"/>
          <a:stretch/>
        </p:blipFill>
        <p:spPr>
          <a:xfrm>
            <a:off x="1425230" y="2154617"/>
            <a:ext cx="3907505" cy="3655873"/>
          </a:xfrm>
          <a:prstGeom prst="rect">
            <a:avLst/>
          </a:prstGeom>
        </p:spPr>
      </p:pic>
    </p:spTree>
    <p:extLst>
      <p:ext uri="{BB962C8B-B14F-4D97-AF65-F5344CB8AC3E}">
        <p14:creationId xmlns:p14="http://schemas.microsoft.com/office/powerpoint/2010/main" val="3435636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13</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Content Placeholder 5" descr="Menu bar: How your measurements can hel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2700" y="822325"/>
            <a:ext cx="1174750" cy="6035675"/>
          </a:xfrm>
          <a:prstGeom prst="rect">
            <a:avLst/>
          </a:prstGeom>
        </p:spPr>
      </p:pic>
      <p:sp>
        <p:nvSpPr>
          <p:cNvPr id="2" name="Title 1"/>
          <p:cNvSpPr>
            <a:spLocks noGrp="1"/>
          </p:cNvSpPr>
          <p:nvPr>
            <p:ph type="title"/>
          </p:nvPr>
        </p:nvSpPr>
        <p:spPr>
          <a:xfrm>
            <a:off x="1402080" y="938051"/>
            <a:ext cx="7113270" cy="1325563"/>
          </a:xfrm>
        </p:spPr>
        <p:txBody>
          <a:bodyPr>
            <a:normAutofit/>
          </a:bodyPr>
          <a:lstStyle/>
          <a:p>
            <a:r>
              <a:rPr lang="en-US" b="1" dirty="0">
                <a:solidFill>
                  <a:srgbClr val="002060"/>
                </a:solidFill>
              </a:rPr>
              <a:t>Your Measurements Can</a:t>
            </a:r>
            <a:br>
              <a:rPr lang="en-US" b="1" dirty="0">
                <a:solidFill>
                  <a:srgbClr val="002060"/>
                </a:solidFill>
              </a:rPr>
            </a:br>
            <a:r>
              <a:rPr lang="en-US" b="1" dirty="0">
                <a:solidFill>
                  <a:srgbClr val="002060"/>
                </a:solidFill>
              </a:rPr>
              <a:t>Help Scientists </a:t>
            </a:r>
          </a:p>
        </p:txBody>
      </p:sp>
      <p:sp>
        <p:nvSpPr>
          <p:cNvPr id="3" name="Content Placeholder 2"/>
          <p:cNvSpPr>
            <a:spLocks noGrp="1"/>
          </p:cNvSpPr>
          <p:nvPr>
            <p:ph idx="1"/>
          </p:nvPr>
        </p:nvSpPr>
        <p:spPr>
          <a:xfrm>
            <a:off x="1286333" y="2379340"/>
            <a:ext cx="4975571" cy="3982403"/>
          </a:xfrm>
        </p:spPr>
        <p:txBody>
          <a:bodyPr>
            <a:normAutofit fontScale="92500" lnSpcReduction="10000"/>
          </a:bodyPr>
          <a:lstStyle/>
          <a:p>
            <a:pPr marL="514350" indent="-514350">
              <a:buAutoNum type="arabicParenR"/>
            </a:pPr>
            <a:r>
              <a:rPr lang="en-US" dirty="0"/>
              <a:t>Understand how cloud climatology may be changing </a:t>
            </a:r>
          </a:p>
          <a:p>
            <a:pPr lvl="1"/>
            <a:r>
              <a:rPr lang="en-US" dirty="0"/>
              <a:t>Human observers can identify qualitative aspects (e.g. cloud type clues) that automated sensors cannot.</a:t>
            </a:r>
          </a:p>
          <a:p>
            <a:pPr lvl="1"/>
            <a:endParaRPr lang="en-US" dirty="0"/>
          </a:p>
          <a:p>
            <a:pPr marL="514350" indent="-514350">
              <a:buAutoNum type="arabicParenR"/>
            </a:pPr>
            <a:r>
              <a:rPr lang="en-US" dirty="0"/>
              <a:t>Provide ground-based data on contrails </a:t>
            </a:r>
          </a:p>
          <a:p>
            <a:pPr lvl="1"/>
            <a:r>
              <a:rPr lang="en-US" dirty="0"/>
              <a:t>Human observers can see small features (e.g. short-lived contrails) that are not visible from satellites. </a:t>
            </a:r>
          </a:p>
        </p:txBody>
      </p:sp>
      <p:pic>
        <p:nvPicPr>
          <p:cNvPr id="5" name="Picture 4" descr="photo of Cloudbow in a cumulus cloud" title="Cloudbow in a cumulus clou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307" y="2173068"/>
            <a:ext cx="2643947" cy="1981625"/>
          </a:xfrm>
          <a:prstGeom prst="rect">
            <a:avLst/>
          </a:prstGeom>
        </p:spPr>
      </p:pic>
      <p:pic>
        <p:nvPicPr>
          <p:cNvPr id="8" name="Picture 7" descr="photo of very short-lived contrail in a clear sk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9306" y="4374628"/>
            <a:ext cx="2643947" cy="2018322"/>
          </a:xfrm>
          <a:prstGeom prst="rect">
            <a:avLst/>
          </a:prstGeom>
        </p:spPr>
      </p:pic>
    </p:spTree>
    <p:extLst>
      <p:ext uri="{BB962C8B-B14F-4D97-AF65-F5344CB8AC3E}">
        <p14:creationId xmlns:p14="http://schemas.microsoft.com/office/powerpoint/2010/main" val="106813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14</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Content Placeholder 5" descr="Menu bar: How your measurements can hel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2700" y="822325"/>
            <a:ext cx="1174750" cy="6035675"/>
          </a:xfrm>
          <a:prstGeom prst="rect">
            <a:avLst/>
          </a:prstGeom>
        </p:spPr>
      </p:pic>
      <p:sp>
        <p:nvSpPr>
          <p:cNvPr id="2" name="Title 1"/>
          <p:cNvSpPr>
            <a:spLocks noGrp="1"/>
          </p:cNvSpPr>
          <p:nvPr>
            <p:ph type="title"/>
          </p:nvPr>
        </p:nvSpPr>
        <p:spPr>
          <a:xfrm>
            <a:off x="1162050" y="787021"/>
            <a:ext cx="7886700" cy="1325563"/>
          </a:xfrm>
        </p:spPr>
        <p:txBody>
          <a:bodyPr>
            <a:normAutofit/>
          </a:bodyPr>
          <a:lstStyle/>
          <a:p>
            <a:r>
              <a:rPr lang="en-US" sz="3200" b="1" dirty="0">
                <a:solidFill>
                  <a:srgbClr val="002060"/>
                </a:solidFill>
              </a:rPr>
              <a:t>Your Measurements Can </a:t>
            </a:r>
            <a:br>
              <a:rPr lang="en-US" sz="3200" b="1" dirty="0">
                <a:solidFill>
                  <a:srgbClr val="002060"/>
                </a:solidFill>
              </a:rPr>
            </a:br>
            <a:r>
              <a:rPr lang="en-US" sz="3200" b="1" dirty="0">
                <a:solidFill>
                  <a:srgbClr val="002060"/>
                </a:solidFill>
              </a:rPr>
              <a:t>Help Scientists </a:t>
            </a:r>
          </a:p>
        </p:txBody>
      </p:sp>
      <p:sp>
        <p:nvSpPr>
          <p:cNvPr id="3" name="Content Placeholder 2"/>
          <p:cNvSpPr>
            <a:spLocks noGrp="1"/>
          </p:cNvSpPr>
          <p:nvPr>
            <p:ph sz="half" idx="1"/>
          </p:nvPr>
        </p:nvSpPr>
        <p:spPr>
          <a:xfrm>
            <a:off x="1219200" y="2064212"/>
            <a:ext cx="3306501" cy="1501539"/>
          </a:xfrm>
        </p:spPr>
        <p:txBody>
          <a:bodyPr>
            <a:normAutofit fontScale="92500"/>
          </a:bodyPr>
          <a:lstStyle/>
          <a:p>
            <a:pPr marL="514350" indent="-514350">
              <a:buFont typeface="+mj-lt"/>
              <a:buAutoNum type="arabicParenR" startAt="3"/>
            </a:pPr>
            <a:r>
              <a:rPr lang="en-US" sz="2200" dirty="0"/>
              <a:t>Verify and improve automated remote sensing. </a:t>
            </a:r>
          </a:p>
        </p:txBody>
      </p:sp>
      <p:pic>
        <p:nvPicPr>
          <p:cNvPr id="11" name="Picture 10" descr="View of clouds from the ground: Both thick cumulus and thin contrails are easily visible in contrast to the blue of the s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2491" y="3357646"/>
            <a:ext cx="2989509" cy="1943882"/>
          </a:xfrm>
          <a:prstGeom prst="rect">
            <a:avLst/>
          </a:prstGeom>
        </p:spPr>
      </p:pic>
      <p:sp>
        <p:nvSpPr>
          <p:cNvPr id="7" name="TextBox 6"/>
          <p:cNvSpPr txBox="1"/>
          <p:nvPr/>
        </p:nvSpPr>
        <p:spPr>
          <a:xfrm>
            <a:off x="1536192" y="5332010"/>
            <a:ext cx="3596640" cy="523220"/>
          </a:xfrm>
          <a:prstGeom prst="rect">
            <a:avLst/>
          </a:prstGeom>
          <a:noFill/>
        </p:spPr>
        <p:txBody>
          <a:bodyPr wrap="square" rtlCol="0">
            <a:spAutoFit/>
          </a:bodyPr>
          <a:lstStyle/>
          <a:p>
            <a:r>
              <a:rPr lang="en-US" sz="1400" dirty="0"/>
              <a:t>From the bottom: Blue sky provides great contrast</a:t>
            </a:r>
          </a:p>
        </p:txBody>
      </p:sp>
      <p:sp>
        <p:nvSpPr>
          <p:cNvPr id="13" name="Content Placeholder 12"/>
          <p:cNvSpPr>
            <a:spLocks noGrp="1"/>
          </p:cNvSpPr>
          <p:nvPr>
            <p:ph sz="half" idx="2"/>
          </p:nvPr>
        </p:nvSpPr>
        <p:spPr>
          <a:xfrm>
            <a:off x="5506974" y="2028348"/>
            <a:ext cx="3179826" cy="1260475"/>
          </a:xfrm>
        </p:spPr>
        <p:txBody>
          <a:bodyPr>
            <a:normAutofit fontScale="92500"/>
          </a:bodyPr>
          <a:lstStyle/>
          <a:p>
            <a:pPr marL="457200" indent="-457200">
              <a:buFont typeface="+mj-lt"/>
              <a:buAutoNum type="arabicParenR" startAt="4"/>
            </a:pPr>
            <a:r>
              <a:rPr lang="en-US" sz="2200" dirty="0"/>
              <a:t>Improve interpretation of satellite observations of Earth’s energy balance.</a:t>
            </a:r>
          </a:p>
        </p:txBody>
      </p:sp>
      <p:pic>
        <p:nvPicPr>
          <p:cNvPr id="12" name="Picture 11" descr="Clouds seen from space: The variable surface of Earth can make cloud detection from space challening.  In this case a cloud field is partly covering a glacier and snow-topped mountains.  Distinguishing clouds from snow is challenging  visually, and even more so for a computer algorith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697" y="3347939"/>
            <a:ext cx="2970653" cy="1953589"/>
          </a:xfrm>
          <a:prstGeom prst="rect">
            <a:avLst/>
          </a:prstGeom>
        </p:spPr>
      </p:pic>
      <p:sp>
        <p:nvSpPr>
          <p:cNvPr id="8" name="TextBox 7"/>
          <p:cNvSpPr txBox="1"/>
          <p:nvPr/>
        </p:nvSpPr>
        <p:spPr>
          <a:xfrm>
            <a:off x="5506974" y="5332010"/>
            <a:ext cx="3295650" cy="523220"/>
          </a:xfrm>
          <a:prstGeom prst="rect">
            <a:avLst/>
          </a:prstGeom>
          <a:noFill/>
        </p:spPr>
        <p:txBody>
          <a:bodyPr wrap="square" rtlCol="0">
            <a:spAutoFit/>
          </a:bodyPr>
          <a:lstStyle/>
          <a:p>
            <a:r>
              <a:rPr lang="en-US" sz="1400" dirty="0"/>
              <a:t>From the top: Varied surface confounds detection</a:t>
            </a:r>
          </a:p>
        </p:txBody>
      </p:sp>
      <p:sp>
        <p:nvSpPr>
          <p:cNvPr id="5" name="TextBox 4"/>
          <p:cNvSpPr txBox="1"/>
          <p:nvPr/>
        </p:nvSpPr>
        <p:spPr>
          <a:xfrm>
            <a:off x="1536192" y="5971921"/>
            <a:ext cx="7266432" cy="646331"/>
          </a:xfrm>
          <a:prstGeom prst="rect">
            <a:avLst/>
          </a:prstGeom>
          <a:noFill/>
        </p:spPr>
        <p:txBody>
          <a:bodyPr wrap="square" rtlCol="0">
            <a:spAutoFit/>
          </a:bodyPr>
          <a:lstStyle/>
          <a:p>
            <a:r>
              <a:rPr lang="en-US" b="1" dirty="0"/>
              <a:t>Hint</a:t>
            </a:r>
            <a:r>
              <a:rPr lang="en-US" dirty="0"/>
              <a:t>: Observations timed to coincide with satellite imagery provide useful comparisons, for scientists, and for you! </a:t>
            </a:r>
          </a:p>
        </p:txBody>
      </p:sp>
    </p:spTree>
    <p:extLst>
      <p:ext uri="{BB962C8B-B14F-4D97-AF65-F5344CB8AC3E}">
        <p14:creationId xmlns:p14="http://schemas.microsoft.com/office/powerpoint/2010/main" val="328983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15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599637"/>
            <a:ext cx="7125462" cy="1325563"/>
          </a:xfrm>
        </p:spPr>
        <p:txBody>
          <a:bodyPr>
            <a:normAutofit/>
          </a:bodyPr>
          <a:lstStyle/>
          <a:p>
            <a:r>
              <a:rPr lang="en-US" sz="3600" b="1" dirty="0">
                <a:solidFill>
                  <a:srgbClr val="002060"/>
                </a:solidFill>
              </a:rPr>
              <a:t>Equipment and Documents Needed </a:t>
            </a:r>
            <a:r>
              <a:rPr lang="en-US" sz="3600" b="1" dirty="0">
                <a:solidFill>
                  <a:schemeClr val="bg1"/>
                </a:solidFill>
              </a:rPr>
              <a:t>1</a:t>
            </a:r>
          </a:p>
        </p:txBody>
      </p:sp>
      <p:graphicFrame>
        <p:nvGraphicFramePr>
          <p:cNvPr id="5" name="Table 4" descr="Table for Equipment and Documents Needed.  Instrument is your eyes.  References are the GLOBE cloud chart and contrail ID chart in English,French, Spanish, Russian, Chinese and Arabic.  When should you take measurements? Any time is good, within one hour of local solar noon is better and the best is corresponding to a satellite observation within 15 minutes of orbiting satellites.  Where should you take a measurement? For this answer you should see the Documenting Your Atmosphere Study Site Field Guide."/>
          <p:cNvGraphicFramePr>
            <a:graphicFrameLocks noGrp="1"/>
          </p:cNvGraphicFramePr>
          <p:nvPr>
            <p:extLst>
              <p:ext uri="{D42A27DB-BD31-4B8C-83A1-F6EECF244321}">
                <p14:modId xmlns:p14="http://schemas.microsoft.com/office/powerpoint/2010/main" val="1093825349"/>
              </p:ext>
            </p:extLst>
          </p:nvPr>
        </p:nvGraphicFramePr>
        <p:xfrm>
          <a:off x="1524000" y="1791438"/>
          <a:ext cx="6900672" cy="3114040"/>
        </p:xfrm>
        <a:graphic>
          <a:graphicData uri="http://schemas.openxmlformats.org/drawingml/2006/table">
            <a:tbl>
              <a:tblPr firstRow="1" bandRow="1">
                <a:tableStyleId>{D7AC3CCA-C797-4891-BE02-D94E43425B78}</a:tableStyleId>
              </a:tblPr>
              <a:tblGrid>
                <a:gridCol w="1889760">
                  <a:extLst>
                    <a:ext uri="{9D8B030D-6E8A-4147-A177-3AD203B41FA5}">
                      <a16:colId xmlns:a16="http://schemas.microsoft.com/office/drawing/2014/main" val="3922380463"/>
                    </a:ext>
                  </a:extLst>
                </a:gridCol>
                <a:gridCol w="5010912">
                  <a:extLst>
                    <a:ext uri="{9D8B030D-6E8A-4147-A177-3AD203B41FA5}">
                      <a16:colId xmlns:a16="http://schemas.microsoft.com/office/drawing/2014/main" val="2700658121"/>
                    </a:ext>
                  </a:extLst>
                </a:gridCol>
              </a:tblGrid>
              <a:tr h="370840">
                <a:tc>
                  <a:txBody>
                    <a:bodyPr/>
                    <a:lstStyle/>
                    <a:p>
                      <a:r>
                        <a:rPr lang="en-US" sz="1800" b="1" dirty="0"/>
                        <a:t>Instrument </a:t>
                      </a:r>
                    </a:p>
                  </a:txBody>
                  <a:tcPr/>
                </a:tc>
                <a:tc>
                  <a:txBody>
                    <a:bodyPr/>
                    <a:lstStyle/>
                    <a:p>
                      <a:r>
                        <a:rPr lang="en-US" sz="1800" b="0" dirty="0"/>
                        <a:t>You</a:t>
                      </a:r>
                      <a:r>
                        <a:rPr lang="en-US" sz="1800" b="0" baseline="0" dirty="0"/>
                        <a:t> are the instrument (eyes)</a:t>
                      </a:r>
                      <a:endParaRPr lang="en-US" sz="1800" b="0" dirty="0"/>
                    </a:p>
                  </a:txBody>
                  <a:tcPr/>
                </a:tc>
                <a:extLst>
                  <a:ext uri="{0D108BD9-81ED-4DB2-BD59-A6C34878D82A}">
                    <a16:rowId xmlns:a16="http://schemas.microsoft.com/office/drawing/2014/main" val="2877853790"/>
                  </a:ext>
                </a:extLst>
              </a:tr>
              <a:tr h="370840">
                <a:tc>
                  <a:txBody>
                    <a:bodyPr/>
                    <a:lstStyle/>
                    <a:p>
                      <a:r>
                        <a:rPr lang="en-US" sz="1800" b="1" dirty="0"/>
                        <a:t>References</a:t>
                      </a:r>
                    </a:p>
                  </a:txBody>
                  <a:tcPr/>
                </a:tc>
                <a:tc>
                  <a:txBody>
                    <a:bodyPr/>
                    <a:lstStyle/>
                    <a:p>
                      <a:r>
                        <a:rPr lang="en-US" sz="1800" dirty="0">
                          <a:hlinkClick r:id="rId4"/>
                        </a:rPr>
                        <a:t>GLOBE cloud chart </a:t>
                      </a:r>
                      <a:r>
                        <a:rPr lang="en-US" sz="1800" dirty="0"/>
                        <a:t>and contrail ID chart</a:t>
                      </a:r>
                    </a:p>
                    <a:p>
                      <a:r>
                        <a:rPr lang="en-US" sz="1800" dirty="0"/>
                        <a:t>(</a:t>
                      </a:r>
                      <a:r>
                        <a:rPr lang="en-US" sz="1800" dirty="0">
                          <a:hlinkClick r:id="rId5"/>
                        </a:rPr>
                        <a:t>English/French/Spanish</a:t>
                      </a:r>
                      <a:r>
                        <a:rPr lang="en-US" sz="1800" dirty="0"/>
                        <a:t>)</a:t>
                      </a:r>
                    </a:p>
                    <a:p>
                      <a:r>
                        <a:rPr lang="en-US" sz="1800" dirty="0"/>
                        <a:t>(</a:t>
                      </a:r>
                      <a:r>
                        <a:rPr lang="en-US" sz="1800" dirty="0">
                          <a:hlinkClick r:id="rId6"/>
                        </a:rPr>
                        <a:t>Russian/Chinese/Arabic</a:t>
                      </a:r>
                      <a:r>
                        <a:rPr lang="en-US" sz="1800" dirty="0"/>
                        <a:t>)</a:t>
                      </a:r>
                    </a:p>
                  </a:txBody>
                  <a:tcPr/>
                </a:tc>
                <a:extLst>
                  <a:ext uri="{0D108BD9-81ED-4DB2-BD59-A6C34878D82A}">
                    <a16:rowId xmlns:a16="http://schemas.microsoft.com/office/drawing/2014/main" val="4248462308"/>
                  </a:ext>
                </a:extLst>
              </a:tr>
              <a:tr h="370840">
                <a:tc>
                  <a:txBody>
                    <a:bodyPr/>
                    <a:lstStyle/>
                    <a:p>
                      <a:r>
                        <a:rPr lang="en-US" sz="1800" b="1" dirty="0"/>
                        <a:t>When</a:t>
                      </a:r>
                    </a:p>
                  </a:txBody>
                  <a:tcPr/>
                </a:tc>
                <a:tc>
                  <a:txBody>
                    <a:bodyPr/>
                    <a:lstStyle/>
                    <a:p>
                      <a:r>
                        <a:rPr lang="en-US" sz="1800" dirty="0"/>
                        <a:t>Good: Any time</a:t>
                      </a:r>
                    </a:p>
                    <a:p>
                      <a:r>
                        <a:rPr lang="en-US" sz="1800" dirty="0"/>
                        <a:t>Better: Within one hour of </a:t>
                      </a:r>
                      <a:r>
                        <a:rPr lang="en-US" sz="1800" dirty="0">
                          <a:hlinkClick r:id="rId7"/>
                        </a:rPr>
                        <a:t>local solar noon</a:t>
                      </a:r>
                      <a:endParaRPr lang="en-US" sz="1800" dirty="0"/>
                    </a:p>
                    <a:p>
                      <a:r>
                        <a:rPr lang="en-US" sz="1800" dirty="0"/>
                        <a:t>Best: Corresponding</a:t>
                      </a:r>
                      <a:r>
                        <a:rPr lang="en-US" sz="1800" baseline="0" dirty="0"/>
                        <a:t> to satellite observation (within +/- 15 minutes of </a:t>
                      </a:r>
                      <a:r>
                        <a:rPr lang="en-US" sz="1800" baseline="0" dirty="0">
                          <a:hlinkClick r:id="rId8"/>
                        </a:rPr>
                        <a:t>orbiting satellites</a:t>
                      </a:r>
                      <a:r>
                        <a:rPr lang="en-US" sz="1800" baseline="0" dirty="0"/>
                        <a:t>)</a:t>
                      </a:r>
                      <a:endParaRPr lang="en-US" sz="1800" dirty="0"/>
                    </a:p>
                  </a:txBody>
                  <a:tcPr/>
                </a:tc>
                <a:extLst>
                  <a:ext uri="{0D108BD9-81ED-4DB2-BD59-A6C34878D82A}">
                    <a16:rowId xmlns:a16="http://schemas.microsoft.com/office/drawing/2014/main" val="2869991653"/>
                  </a:ext>
                </a:extLst>
              </a:tr>
              <a:tr h="370840">
                <a:tc>
                  <a:txBody>
                    <a:bodyPr/>
                    <a:lstStyle/>
                    <a:p>
                      <a:r>
                        <a:rPr lang="en-US" sz="1800" b="1" dirty="0"/>
                        <a:t>Where</a:t>
                      </a:r>
                    </a:p>
                  </a:txBody>
                  <a:tcPr/>
                </a:tc>
                <a:tc>
                  <a:txBody>
                    <a:bodyPr/>
                    <a:lstStyle/>
                    <a:p>
                      <a:r>
                        <a:rPr lang="en-US" sz="1800" dirty="0"/>
                        <a:t>A good observation site (See the </a:t>
                      </a:r>
                      <a:r>
                        <a:rPr lang="en-US" sz="1800" dirty="0">
                          <a:hlinkClick r:id="rId9"/>
                        </a:rPr>
                        <a:t>Documenting Your Atmosphere Study Site</a:t>
                      </a:r>
                      <a:r>
                        <a:rPr lang="en-US" sz="1800" dirty="0"/>
                        <a:t> Field Guide)</a:t>
                      </a:r>
                    </a:p>
                  </a:txBody>
                  <a:tcPr/>
                </a:tc>
                <a:extLst>
                  <a:ext uri="{0D108BD9-81ED-4DB2-BD59-A6C34878D82A}">
                    <a16:rowId xmlns:a16="http://schemas.microsoft.com/office/drawing/2014/main" val="1682325844"/>
                  </a:ext>
                </a:extLst>
              </a:tr>
            </a:tbl>
          </a:graphicData>
        </a:graphic>
      </p:graphicFrame>
      <p:pic>
        <p:nvPicPr>
          <p:cNvPr id="7" name="Picture 6" descr="GLOBE contrail ID chart describing three types of contrails.&#10;This chart is available in PDF form at the above link.  It is availabl in six languages and has pictures of each contrail type."/>
          <p:cNvPicPr>
            <a:picLocks noChangeAspect="1"/>
          </p:cNvPicPr>
          <p:nvPr/>
        </p:nvPicPr>
        <p:blipFill>
          <a:blip r:embed="rId10">
            <a:extLst>
              <a:ext uri="{BEBA8EAE-BF5A-486C-A8C5-ECC9F3942E4B}">
                <a14:imgProps xmlns:a14="http://schemas.microsoft.com/office/drawing/2010/main">
                  <a14:imgLayer r:embed="rId11">
                    <a14:imgEffect>
                      <a14:backgroundRemoval t="1039" b="97662" l="1502" r="100000"/>
                    </a14:imgEffect>
                  </a14:imgLayer>
                </a14:imgProps>
              </a:ext>
              <a:ext uri="{28A0092B-C50C-407E-A947-70E740481C1C}">
                <a14:useLocalDpi xmlns:a14="http://schemas.microsoft.com/office/drawing/2010/main" val="0"/>
              </a:ext>
            </a:extLst>
          </a:blip>
          <a:stretch>
            <a:fillRect/>
          </a:stretch>
        </p:blipFill>
        <p:spPr>
          <a:xfrm rot="216073">
            <a:off x="7523827" y="5052868"/>
            <a:ext cx="1573746" cy="1819496"/>
          </a:xfrm>
          <a:prstGeom prst="rect">
            <a:avLst/>
          </a:prstGeom>
        </p:spPr>
      </p:pic>
      <p:pic>
        <p:nvPicPr>
          <p:cNvPr id="8" name="Picture 7" descr="GLOBE Cloud ID chart describing 12 types of clouds.&#10;This chart is available in PDF form at the above link.  It is availabl in six languages and has pictures of each contrail type." title="GLOBE Cloud ID Chart"/>
          <p:cNvPicPr>
            <a:picLocks noChangeAspect="1"/>
          </p:cNvPicPr>
          <p:nvPr/>
        </p:nvPicPr>
        <p:blipFill>
          <a:blip r:embed="rId12">
            <a:extLst>
              <a:ext uri="{BEBA8EAE-BF5A-486C-A8C5-ECC9F3942E4B}">
                <a14:imgProps xmlns:a14="http://schemas.microsoft.com/office/drawing/2010/main">
                  <a14:imgLayer r:embed="rId13">
                    <a14:imgEffect>
                      <a14:backgroundRemoval t="0" b="100000" l="915" r="96646"/>
                    </a14:imgEffect>
                  </a14:imgLayer>
                </a14:imgProps>
              </a:ext>
              <a:ext uri="{28A0092B-C50C-407E-A947-70E740481C1C}">
                <a14:useLocalDpi xmlns:a14="http://schemas.microsoft.com/office/drawing/2010/main" val="0"/>
              </a:ext>
            </a:extLst>
          </a:blip>
          <a:stretch>
            <a:fillRect/>
          </a:stretch>
        </p:blipFill>
        <p:spPr>
          <a:xfrm>
            <a:off x="6826999" y="4891480"/>
            <a:ext cx="1680237" cy="1992720"/>
          </a:xfrm>
          <a:prstGeom prst="rect">
            <a:avLst/>
          </a:prstGeom>
        </p:spPr>
      </p:pic>
    </p:spTree>
    <p:extLst>
      <p:ext uri="{BB962C8B-B14F-4D97-AF65-F5344CB8AC3E}">
        <p14:creationId xmlns:p14="http://schemas.microsoft.com/office/powerpoint/2010/main" val="834300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16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144588" y="550792"/>
            <a:ext cx="7886700" cy="1325563"/>
          </a:xfrm>
        </p:spPr>
        <p:txBody>
          <a:bodyPr>
            <a:normAutofit/>
          </a:bodyPr>
          <a:lstStyle/>
          <a:p>
            <a:r>
              <a:rPr lang="en-US" sz="3600" b="1" dirty="0">
                <a:solidFill>
                  <a:srgbClr val="002060"/>
                </a:solidFill>
              </a:rPr>
              <a:t>Equipment and Documents Needed </a:t>
            </a:r>
            <a:r>
              <a:rPr lang="en-US" sz="3600" b="1" dirty="0">
                <a:solidFill>
                  <a:schemeClr val="bg1"/>
                </a:solidFill>
              </a:rPr>
              <a:t>2</a:t>
            </a:r>
          </a:p>
        </p:txBody>
      </p:sp>
      <p:sp>
        <p:nvSpPr>
          <p:cNvPr id="8" name="Content Placeholder 7"/>
          <p:cNvSpPr>
            <a:spLocks noGrp="1"/>
          </p:cNvSpPr>
          <p:nvPr>
            <p:ph sz="half" idx="1"/>
          </p:nvPr>
        </p:nvSpPr>
        <p:spPr>
          <a:xfrm>
            <a:off x="1221331" y="1448940"/>
            <a:ext cx="6966565" cy="978207"/>
          </a:xfrm>
        </p:spPr>
        <p:txBody>
          <a:bodyPr>
            <a:normAutofit/>
          </a:bodyPr>
          <a:lstStyle/>
          <a:p>
            <a:pPr marL="0" indent="0">
              <a:buNone/>
            </a:pPr>
            <a:r>
              <a:rPr lang="en-US" sz="1800" dirty="0"/>
              <a:t>Align your ground report to corresponding satellite data by accessing satellite overpass times on the </a:t>
            </a:r>
            <a:r>
              <a:rPr lang="en-US" sz="1800" dirty="0">
                <a:hlinkClick r:id="rId4"/>
              </a:rPr>
              <a:t>NASA Cloud Satellite Portal </a:t>
            </a:r>
            <a:r>
              <a:rPr lang="en-US" sz="1800" dirty="0"/>
              <a:t>or the free </a:t>
            </a:r>
            <a:r>
              <a:rPr lang="en-US" sz="1800" dirty="0">
                <a:hlinkClick r:id="rId5"/>
              </a:rPr>
              <a:t>NASA GLOBE Observer App</a:t>
            </a:r>
            <a:r>
              <a:rPr lang="en-US" sz="1800" dirty="0"/>
              <a:t>.   </a:t>
            </a:r>
          </a:p>
        </p:txBody>
      </p:sp>
      <p:sp>
        <p:nvSpPr>
          <p:cNvPr id="19" name="Content Placeholder 18"/>
          <p:cNvSpPr>
            <a:spLocks noGrp="1"/>
          </p:cNvSpPr>
          <p:nvPr>
            <p:ph sz="half" idx="2"/>
          </p:nvPr>
        </p:nvSpPr>
        <p:spPr>
          <a:xfrm>
            <a:off x="4386960" y="2506662"/>
            <a:ext cx="2248011" cy="4351338"/>
          </a:xfrm>
        </p:spPr>
        <p:txBody>
          <a:bodyPr>
            <a:normAutofit/>
          </a:bodyPr>
          <a:lstStyle/>
          <a:p>
            <a:pPr marL="0" indent="0">
              <a:buNone/>
            </a:pPr>
            <a:r>
              <a:rPr lang="en-US" sz="1600" dirty="0"/>
              <a:t>The GLOBE Cloud protocol includes satellite comparison support. Access satellite overpass times for your observation site by entering your credentials. An overpass schedule will be available on the website and emailed to your inbox.</a:t>
            </a:r>
          </a:p>
        </p:txBody>
      </p:sp>
      <p:grpSp>
        <p:nvGrpSpPr>
          <p:cNvPr id="11" name="Group 10" descr="Android phone: GLOBE Observer App, satellite overpass times on the screen"/>
          <p:cNvGrpSpPr/>
          <p:nvPr/>
        </p:nvGrpSpPr>
        <p:grpSpPr>
          <a:xfrm>
            <a:off x="6650417" y="2177340"/>
            <a:ext cx="1855507" cy="3685949"/>
            <a:chOff x="5562680" y="2437295"/>
            <a:chExt cx="2055848" cy="3968672"/>
          </a:xfrm>
        </p:grpSpPr>
        <p:pic>
          <p:nvPicPr>
            <p:cNvPr id="9" name="Picture 8" descr="image of a mobile phone showing the home screen of the GLOBE Clouds app, showing where to select, &quot;check satellite flyovers&quot;"/>
            <p:cNvPicPr>
              <a:picLocks noChangeAspect="1"/>
            </p:cNvPicPr>
            <p:nvPr/>
          </p:nvPicPr>
          <p:blipFill rotWithShape="1">
            <a:blip r:embed="rId6">
              <a:extLst>
                <a:ext uri="{28A0092B-C50C-407E-A947-70E740481C1C}">
                  <a14:useLocalDpi xmlns:a14="http://schemas.microsoft.com/office/drawing/2010/main" val="0"/>
                </a:ext>
              </a:extLst>
            </a:blip>
            <a:srcRect r="51228"/>
            <a:stretch/>
          </p:blipFill>
          <p:spPr>
            <a:xfrm>
              <a:off x="5562680" y="2437295"/>
              <a:ext cx="2055848" cy="3968672"/>
            </a:xfrm>
            <a:prstGeom prst="rect">
              <a:avLst/>
            </a:prstGeom>
          </p:spPr>
        </p:pic>
        <p:pic>
          <p:nvPicPr>
            <p:cNvPr id="10" name="Picture 9" descr="image of a mobile phone showing the home screen of the GLOBE Clouds app, showing where to select, &quot;check satellite flyovers&quo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3859" y="3162393"/>
              <a:ext cx="1544260" cy="2564969"/>
            </a:xfrm>
            <a:prstGeom prst="rect">
              <a:avLst/>
            </a:prstGeom>
          </p:spPr>
        </p:pic>
      </p:grpSp>
      <p:sp>
        <p:nvSpPr>
          <p:cNvPr id="13" name="TextBox 12"/>
          <p:cNvSpPr txBox="1"/>
          <p:nvPr/>
        </p:nvSpPr>
        <p:spPr>
          <a:xfrm>
            <a:off x="6664271" y="5863289"/>
            <a:ext cx="1782305" cy="1015663"/>
          </a:xfrm>
          <a:prstGeom prst="rect">
            <a:avLst/>
          </a:prstGeom>
          <a:noFill/>
        </p:spPr>
        <p:txBody>
          <a:bodyPr wrap="square" rtlCol="0">
            <a:spAutoFit/>
          </a:bodyPr>
          <a:lstStyle/>
          <a:p>
            <a:r>
              <a:rPr lang="en-US" sz="1200" dirty="0"/>
              <a:t>From the home screen of the GLOBE Clouds app, select the orange button titled “Check Satellite Flyovers”.</a:t>
            </a:r>
          </a:p>
        </p:txBody>
      </p:sp>
      <p:pic>
        <p:nvPicPr>
          <p:cNvPr id="12" name="Picture 11" descr="Satellite Overpass request webp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5120" y="2531562"/>
            <a:ext cx="2764111" cy="3492107"/>
          </a:xfrm>
          <a:prstGeom prst="rect">
            <a:avLst/>
          </a:prstGeom>
          <a:ln>
            <a:solidFill>
              <a:schemeClr val="tx1"/>
            </a:solidFill>
          </a:ln>
        </p:spPr>
      </p:pic>
      <p:sp>
        <p:nvSpPr>
          <p:cNvPr id="15" name="TextBox 14"/>
          <p:cNvSpPr txBox="1"/>
          <p:nvPr/>
        </p:nvSpPr>
        <p:spPr>
          <a:xfrm>
            <a:off x="1389888" y="6052538"/>
            <a:ext cx="5274383" cy="769441"/>
          </a:xfrm>
          <a:prstGeom prst="rect">
            <a:avLst/>
          </a:prstGeom>
          <a:noFill/>
        </p:spPr>
        <p:txBody>
          <a:bodyPr wrap="square" rtlCol="0">
            <a:spAutoFit/>
          </a:bodyPr>
          <a:lstStyle/>
          <a:p>
            <a:r>
              <a:rPr lang="en-US" sz="1100" dirty="0"/>
              <a:t>Note:  Geostationary (GEO) satellites are focused over one section of the Earth’s surface, scanning a designated area, and GEO data is processed more frequently than CERES. That is why observations at almost any time of day have a good chance of being matched. For those reasons, GEO satellites are not included on overpass schedules. </a:t>
            </a:r>
          </a:p>
        </p:txBody>
      </p:sp>
    </p:spTree>
    <p:extLst>
      <p:ext uri="{BB962C8B-B14F-4D97-AF65-F5344CB8AC3E}">
        <p14:creationId xmlns:p14="http://schemas.microsoft.com/office/powerpoint/2010/main" val="1355062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17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94126" y="752786"/>
            <a:ext cx="7125462" cy="1325563"/>
          </a:xfrm>
        </p:spPr>
        <p:txBody>
          <a:bodyPr>
            <a:normAutofit/>
          </a:bodyPr>
          <a:lstStyle/>
          <a:p>
            <a:r>
              <a:rPr lang="en-US" b="1" dirty="0">
                <a:solidFill>
                  <a:srgbClr val="002060"/>
                </a:solidFill>
              </a:rPr>
              <a:t>Site Selection </a:t>
            </a:r>
            <a:br>
              <a:rPr lang="en-US" sz="4000" b="1" dirty="0">
                <a:solidFill>
                  <a:srgbClr val="002060"/>
                </a:solidFill>
              </a:rPr>
            </a:br>
            <a:r>
              <a:rPr lang="en-US" sz="3200" b="1" dirty="0">
                <a:solidFill>
                  <a:srgbClr val="002060"/>
                </a:solidFill>
              </a:rPr>
              <a:t>What Makes a Good Site?</a:t>
            </a:r>
          </a:p>
        </p:txBody>
      </p:sp>
      <p:sp>
        <p:nvSpPr>
          <p:cNvPr id="3" name="Content Placeholder 2"/>
          <p:cNvSpPr>
            <a:spLocks noGrp="1"/>
          </p:cNvSpPr>
          <p:nvPr>
            <p:ph idx="1"/>
          </p:nvPr>
        </p:nvSpPr>
        <p:spPr>
          <a:xfrm>
            <a:off x="1389888" y="2147794"/>
            <a:ext cx="3494628" cy="4255681"/>
          </a:xfrm>
        </p:spPr>
        <p:txBody>
          <a:bodyPr>
            <a:normAutofit fontScale="92500" lnSpcReduction="10000"/>
          </a:bodyPr>
          <a:lstStyle/>
          <a:p>
            <a:pPr marL="0" indent="0">
              <a:buNone/>
            </a:pPr>
            <a:r>
              <a:rPr lang="en-US" sz="2600" dirty="0"/>
              <a:t>Observe from location that provides the most unobstructed view of the sky.</a:t>
            </a:r>
          </a:p>
          <a:p>
            <a:pPr marL="0" indent="0">
              <a:buNone/>
            </a:pPr>
            <a:r>
              <a:rPr lang="en-US" sz="2600" dirty="0"/>
              <a:t>Best to observe from a consistent location each time.</a:t>
            </a:r>
          </a:p>
          <a:p>
            <a:pPr marL="0" indent="0">
              <a:buNone/>
            </a:pPr>
            <a:r>
              <a:rPr lang="en-US" sz="2600" b="1" i="1" dirty="0"/>
              <a:t>Reminder</a:t>
            </a:r>
            <a:r>
              <a:rPr lang="en-US" sz="2600" dirty="0"/>
              <a:t>: Define a new site within your GLOBE profile (online or on the mobile apps) if you are in a different location.</a:t>
            </a:r>
          </a:p>
        </p:txBody>
      </p:sp>
      <p:pic>
        <p:nvPicPr>
          <p:cNvPr id="5" name="Picture 4" descr="Bad site has obstacles dominant, the sky is not very visible.  An &quot;okay&quot; site has obstacles present, here you minimize the obstacles as much as possible and document and proceed. A good site passes the obstacle test, where possible obstacles are below your hands when you exend them in front of your head (14 degree angle). " title="A comparison of Good and Bad observations sit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857" y="2109122"/>
            <a:ext cx="3803793" cy="4430430"/>
          </a:xfrm>
          <a:prstGeom prst="rect">
            <a:avLst/>
          </a:prstGeom>
        </p:spPr>
      </p:pic>
    </p:spTree>
    <p:extLst>
      <p:ext uri="{BB962C8B-B14F-4D97-AF65-F5344CB8AC3E}">
        <p14:creationId xmlns:p14="http://schemas.microsoft.com/office/powerpoint/2010/main" val="1419773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18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822326"/>
            <a:ext cx="7125462" cy="1063886"/>
          </a:xfrm>
        </p:spPr>
        <p:txBody>
          <a:bodyPr/>
          <a:lstStyle/>
          <a:p>
            <a:r>
              <a:rPr lang="en-US" b="1" dirty="0">
                <a:solidFill>
                  <a:srgbClr val="002060"/>
                </a:solidFill>
              </a:rPr>
              <a:t>How to Observe: Introduction</a:t>
            </a:r>
          </a:p>
        </p:txBody>
      </p:sp>
      <p:sp>
        <p:nvSpPr>
          <p:cNvPr id="3" name="Content Placeholder 2"/>
          <p:cNvSpPr>
            <a:spLocks noGrp="1"/>
          </p:cNvSpPr>
          <p:nvPr>
            <p:ph idx="1"/>
          </p:nvPr>
        </p:nvSpPr>
        <p:spPr>
          <a:xfrm>
            <a:off x="1207453" y="1886211"/>
            <a:ext cx="4151625" cy="4596384"/>
          </a:xfrm>
        </p:spPr>
        <p:txBody>
          <a:bodyPr>
            <a:noAutofit/>
          </a:bodyPr>
          <a:lstStyle/>
          <a:p>
            <a:r>
              <a:rPr lang="en-US" sz="2100" dirty="0"/>
              <a:t>Look at the sky in every direction above 14°.</a:t>
            </a:r>
          </a:p>
          <a:p>
            <a:r>
              <a:rPr lang="en-US" sz="2100" dirty="0"/>
              <a:t>This is a good observation to do with a small group (each can take a quarter of the sky) although individuals can do it also.</a:t>
            </a:r>
          </a:p>
          <a:p>
            <a:r>
              <a:rPr lang="en-US" sz="2100" dirty="0"/>
              <a:t>Cloud identification is an art; you will get better with practice.</a:t>
            </a:r>
          </a:p>
          <a:p>
            <a:r>
              <a:rPr lang="en-US" sz="2100" dirty="0"/>
              <a:t>The most important step is the first and easiest: observing “What is in Your Sky”</a:t>
            </a:r>
          </a:p>
          <a:p>
            <a:pPr lvl="1"/>
            <a:r>
              <a:rPr lang="en-US" sz="2100" dirty="0"/>
              <a:t>No Observable Clouds</a:t>
            </a:r>
          </a:p>
          <a:p>
            <a:pPr lvl="1"/>
            <a:r>
              <a:rPr lang="en-US" sz="2100" dirty="0"/>
              <a:t>Observable Clouds</a:t>
            </a:r>
          </a:p>
          <a:p>
            <a:pPr lvl="1"/>
            <a:r>
              <a:rPr lang="en-US" sz="2100" dirty="0"/>
              <a:t>Or the view of your sky and clouds is obscured </a:t>
            </a:r>
          </a:p>
        </p:txBody>
      </p:sp>
      <p:pic>
        <p:nvPicPr>
          <p:cNvPr id="7" name="Picture 6" descr="Caution symb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725" y="2545734"/>
            <a:ext cx="310923" cy="317019"/>
          </a:xfrm>
          <a:prstGeom prst="rect">
            <a:avLst/>
          </a:prstGeom>
        </p:spPr>
      </p:pic>
      <p:sp>
        <p:nvSpPr>
          <p:cNvPr id="5" name="TextBox 4"/>
          <p:cNvSpPr txBox="1"/>
          <p:nvPr/>
        </p:nvSpPr>
        <p:spPr>
          <a:xfrm>
            <a:off x="5891513" y="2545969"/>
            <a:ext cx="2893671" cy="307777"/>
          </a:xfrm>
          <a:prstGeom prst="rect">
            <a:avLst/>
          </a:prstGeom>
          <a:noFill/>
        </p:spPr>
        <p:txBody>
          <a:bodyPr wrap="square" rtlCol="0">
            <a:spAutoFit/>
          </a:bodyPr>
          <a:lstStyle/>
          <a:p>
            <a:r>
              <a:rPr lang="en-US" sz="1400" b="1" dirty="0">
                <a:solidFill>
                  <a:srgbClr val="FF0000"/>
                </a:solidFill>
              </a:rPr>
              <a:t>NEVER look at directly at the Sun!</a:t>
            </a:r>
          </a:p>
        </p:txBody>
      </p:sp>
      <p:pic>
        <p:nvPicPr>
          <p:cNvPr id="8" name="Picture 7" descr="A group of 4 people prepares to do a cloud observation.  Standing back to back, they begin checking for obstacles above 14 degrees above the horiz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078" y="3004047"/>
            <a:ext cx="3530279" cy="2350356"/>
          </a:xfrm>
          <a:prstGeom prst="rect">
            <a:avLst/>
          </a:prstGeom>
        </p:spPr>
      </p:pic>
      <p:sp>
        <p:nvSpPr>
          <p:cNvPr id="9" name="TextBox 8"/>
          <p:cNvSpPr txBox="1"/>
          <p:nvPr/>
        </p:nvSpPr>
        <p:spPr>
          <a:xfrm>
            <a:off x="5254905" y="5382349"/>
            <a:ext cx="3634452" cy="830997"/>
          </a:xfrm>
          <a:prstGeom prst="rect">
            <a:avLst/>
          </a:prstGeom>
          <a:noFill/>
        </p:spPr>
        <p:txBody>
          <a:bodyPr wrap="square" rtlCol="0">
            <a:spAutoFit/>
          </a:bodyPr>
          <a:lstStyle/>
          <a:p>
            <a:r>
              <a:rPr lang="en-US" sz="1200" dirty="0"/>
              <a:t>This photo shows observers estimating 14 degrees above the horizon by placing their hands in a “V” at about head height. The area between their hands, above them, is their observation area.  </a:t>
            </a:r>
          </a:p>
        </p:txBody>
      </p:sp>
    </p:spTree>
    <p:extLst>
      <p:ext uri="{BB962C8B-B14F-4D97-AF65-F5344CB8AC3E}">
        <p14:creationId xmlns:p14="http://schemas.microsoft.com/office/powerpoint/2010/main" val="129480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41464"/>
            <a:ext cx="7461504" cy="1325563"/>
          </a:xfrm>
        </p:spPr>
        <p:txBody>
          <a:bodyPr/>
          <a:lstStyle/>
          <a:p>
            <a:r>
              <a:rPr lang="en-US" b="1" dirty="0">
                <a:solidFill>
                  <a:srgbClr val="002060"/>
                </a:solidFill>
              </a:rPr>
              <a:t>Clouds and Satellite Comparison</a:t>
            </a:r>
          </a:p>
        </p:txBody>
      </p:sp>
      <p:sp>
        <p:nvSpPr>
          <p:cNvPr id="3" name="Content Placeholder 2"/>
          <p:cNvSpPr>
            <a:spLocks noGrp="1"/>
          </p:cNvSpPr>
          <p:nvPr>
            <p:ph idx="1"/>
          </p:nvPr>
        </p:nvSpPr>
        <p:spPr>
          <a:xfrm>
            <a:off x="1306490" y="2243834"/>
            <a:ext cx="7461504" cy="2746406"/>
          </a:xfrm>
        </p:spPr>
        <p:txBody>
          <a:bodyPr>
            <a:normAutofit/>
          </a:bodyPr>
          <a:lstStyle/>
          <a:p>
            <a:pPr marL="0" indent="0">
              <a:buNone/>
            </a:pPr>
            <a:r>
              <a:rPr lang="en-US" dirty="0"/>
              <a:t>“We seek to remind people that clouds are expressions of the atmosphere’s moods, and can be read like those of a person’s countenance.”</a:t>
            </a:r>
          </a:p>
          <a:p>
            <a:pPr>
              <a:buFontTx/>
              <a:buChar char="-"/>
            </a:pPr>
            <a:r>
              <a:rPr lang="en-US" dirty="0"/>
              <a:t>Manifesto of the Cloud Appreciation Society </a:t>
            </a:r>
          </a:p>
          <a:p>
            <a:pPr marL="0" indent="0">
              <a:buNone/>
            </a:pPr>
            <a:r>
              <a:rPr lang="en-US" sz="1600" i="1" dirty="0">
                <a:hlinkClick r:id="rId4" tooltip="Manifesto of the Cloud Appreciation Society"/>
              </a:rPr>
              <a:t>https://cloudappreciationsociety.org/manifesto/</a:t>
            </a:r>
            <a:endParaRPr lang="en-US" sz="1600" i="1" dirty="0"/>
          </a:p>
        </p:txBody>
      </p:sp>
      <p:pic>
        <p:nvPicPr>
          <p:cNvPr id="10" name="Picture 9" descr="three photos of clouds&#10;sunset image&#10;overcast sky&#10;wispy clouds in blue s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564" y="4841636"/>
            <a:ext cx="6401355" cy="1450974"/>
          </a:xfrm>
          <a:prstGeom prst="rect">
            <a:avLst/>
          </a:prstGeom>
        </p:spPr>
      </p:pic>
    </p:spTree>
    <p:extLst>
      <p:ext uri="{BB962C8B-B14F-4D97-AF65-F5344CB8AC3E}">
        <p14:creationId xmlns:p14="http://schemas.microsoft.com/office/powerpoint/2010/main" val="1355604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19</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657510"/>
            <a:ext cx="7125462" cy="1325563"/>
          </a:xfrm>
        </p:spPr>
        <p:txBody>
          <a:bodyPr>
            <a:normAutofit/>
          </a:bodyPr>
          <a:lstStyle/>
          <a:p>
            <a:r>
              <a:rPr lang="en-US" b="1" dirty="0">
                <a:solidFill>
                  <a:srgbClr val="002060"/>
                </a:solidFill>
              </a:rPr>
              <a:t>How to Observe: The Data Sheet</a:t>
            </a:r>
          </a:p>
        </p:txBody>
      </p:sp>
      <p:sp>
        <p:nvSpPr>
          <p:cNvPr id="3" name="Content Placeholder 2"/>
          <p:cNvSpPr>
            <a:spLocks noGrp="1"/>
          </p:cNvSpPr>
          <p:nvPr>
            <p:ph idx="1"/>
          </p:nvPr>
        </p:nvSpPr>
        <p:spPr>
          <a:xfrm>
            <a:off x="1262566" y="1655121"/>
            <a:ext cx="3737697" cy="5104492"/>
          </a:xfrm>
        </p:spPr>
        <p:txBody>
          <a:bodyPr>
            <a:normAutofit fontScale="92500" lnSpcReduction="10000"/>
          </a:bodyPr>
          <a:lstStyle/>
          <a:p>
            <a:pPr marL="0" indent="0">
              <a:buNone/>
            </a:pPr>
            <a:r>
              <a:rPr lang="en-US" dirty="0"/>
              <a:t>Walk through the GLOBE Cloud Data Sheet:</a:t>
            </a:r>
          </a:p>
          <a:p>
            <a:pPr marL="514350" indent="-514350">
              <a:buFont typeface="+mj-lt"/>
              <a:buAutoNum type="arabicPeriod"/>
            </a:pPr>
            <a:r>
              <a:rPr lang="en-US" dirty="0"/>
              <a:t>Record date, time, and location.</a:t>
            </a:r>
          </a:p>
          <a:p>
            <a:pPr marL="514350" indent="-514350">
              <a:buFont typeface="+mj-lt"/>
              <a:buAutoNum type="arabicPeriod"/>
            </a:pPr>
            <a:r>
              <a:rPr lang="en-US" dirty="0"/>
              <a:t>Observe total sky conditions, if applicable.</a:t>
            </a:r>
          </a:p>
          <a:p>
            <a:pPr marL="514350" indent="-514350">
              <a:buFont typeface="+mj-lt"/>
              <a:buAutoNum type="arabicPeriod"/>
            </a:pPr>
            <a:r>
              <a:rPr lang="en-US" dirty="0"/>
              <a:t>On high, mid, and low levels define cloud type, cloud cover, and cloud visual opacity.</a:t>
            </a:r>
          </a:p>
          <a:p>
            <a:pPr marL="514350" indent="-514350">
              <a:buFont typeface="+mj-lt"/>
              <a:buAutoNum type="arabicPeriod"/>
            </a:pPr>
            <a:r>
              <a:rPr lang="en-US" dirty="0"/>
              <a:t>Conclude your report with surface condition observations. </a:t>
            </a:r>
          </a:p>
        </p:txBody>
      </p:sp>
      <p:pic>
        <p:nvPicPr>
          <p:cNvPr id="7" name="Picture 6" descr="Cloud Protocol Data Shee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0263" y="1716214"/>
            <a:ext cx="3847619" cy="4713255"/>
          </a:xfrm>
          <a:prstGeom prst="rect">
            <a:avLst/>
          </a:prstGeom>
          <a:ln>
            <a:solidFill>
              <a:schemeClr val="tx1"/>
            </a:solidFill>
          </a:ln>
        </p:spPr>
      </p:pic>
      <p:sp>
        <p:nvSpPr>
          <p:cNvPr id="5" name="TextBox 4"/>
          <p:cNvSpPr txBox="1"/>
          <p:nvPr/>
        </p:nvSpPr>
        <p:spPr>
          <a:xfrm>
            <a:off x="5636871" y="6417129"/>
            <a:ext cx="2743200" cy="369332"/>
          </a:xfrm>
          <a:prstGeom prst="rect">
            <a:avLst/>
          </a:prstGeom>
          <a:noFill/>
        </p:spPr>
        <p:txBody>
          <a:bodyPr wrap="square" rtlCol="0">
            <a:spAutoFit/>
          </a:bodyPr>
          <a:lstStyle/>
          <a:p>
            <a:pPr algn="ctr"/>
            <a:r>
              <a:rPr lang="en-US" dirty="0">
                <a:hlinkClick r:id="rId6"/>
              </a:rPr>
              <a:t>Cloud Data Sheet</a:t>
            </a:r>
            <a:endParaRPr lang="en-US" dirty="0"/>
          </a:p>
        </p:txBody>
      </p:sp>
    </p:spTree>
    <p:extLst>
      <p:ext uri="{BB962C8B-B14F-4D97-AF65-F5344CB8AC3E}">
        <p14:creationId xmlns:p14="http://schemas.microsoft.com/office/powerpoint/2010/main" val="2710278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20</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80"/>
            <a:ext cx="7125462" cy="1045020"/>
          </a:xfrm>
        </p:spPr>
        <p:txBody>
          <a:bodyPr/>
          <a:lstStyle/>
          <a:p>
            <a:r>
              <a:rPr lang="en-US" b="1" dirty="0">
                <a:solidFill>
                  <a:srgbClr val="002060"/>
                </a:solidFill>
              </a:rPr>
              <a:t>How to Observe: Obscuration</a:t>
            </a:r>
          </a:p>
        </p:txBody>
      </p:sp>
      <p:sp>
        <p:nvSpPr>
          <p:cNvPr id="3" name="Content Placeholder 2"/>
          <p:cNvSpPr>
            <a:spLocks noGrp="1"/>
          </p:cNvSpPr>
          <p:nvPr>
            <p:ph idx="1"/>
          </p:nvPr>
        </p:nvSpPr>
        <p:spPr>
          <a:xfrm>
            <a:off x="4978041" y="2396996"/>
            <a:ext cx="3755136" cy="4306021"/>
          </a:xfrm>
        </p:spPr>
        <p:txBody>
          <a:bodyPr>
            <a:normAutofit fontScale="92500"/>
          </a:bodyPr>
          <a:lstStyle/>
          <a:p>
            <a:r>
              <a:rPr lang="en-US" dirty="0"/>
              <a:t>Identify an obscuration if you can not see the sky.</a:t>
            </a:r>
          </a:p>
          <a:p>
            <a:r>
              <a:rPr lang="en-US" dirty="0"/>
              <a:t>If more than 1/4</a:t>
            </a:r>
            <a:r>
              <a:rPr lang="en-US" baseline="30000" dirty="0"/>
              <a:t>th</a:t>
            </a:r>
            <a:r>
              <a:rPr lang="en-US" dirty="0"/>
              <a:t> of the sky is obscured by one of these options, record and report the reason on the data sheet.</a:t>
            </a:r>
          </a:p>
          <a:p>
            <a:pPr marL="0" indent="0">
              <a:buNone/>
            </a:pPr>
            <a:r>
              <a:rPr lang="en-US" sz="2200" b="1" dirty="0"/>
              <a:t>Note</a:t>
            </a:r>
            <a:r>
              <a:rPr lang="en-US" sz="2200" dirty="0"/>
              <a:t>: If your sky is blocked by buildings or trees, do not record it as an obscuration, please look for a more open observation site.</a:t>
            </a:r>
          </a:p>
        </p:txBody>
      </p:sp>
      <p:pic>
        <p:nvPicPr>
          <p:cNvPr id="5" name="Picture 4" descr="List of  Sky obscuring phenomena: Blowing snow, heavy snow, heavy rain, fog, spray, volcanic ash, smoke, dust, sand, haz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968" y="1991899"/>
            <a:ext cx="3422073" cy="4530436"/>
          </a:xfrm>
          <a:prstGeom prst="rect">
            <a:avLst/>
          </a:prstGeom>
        </p:spPr>
      </p:pic>
    </p:spTree>
    <p:extLst>
      <p:ext uri="{BB962C8B-B14F-4D97-AF65-F5344CB8AC3E}">
        <p14:creationId xmlns:p14="http://schemas.microsoft.com/office/powerpoint/2010/main" val="237980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21</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612882"/>
            <a:ext cx="7125462" cy="1325563"/>
          </a:xfrm>
        </p:spPr>
        <p:txBody>
          <a:bodyPr/>
          <a:lstStyle/>
          <a:p>
            <a:r>
              <a:rPr lang="en-US" b="1" dirty="0">
                <a:solidFill>
                  <a:srgbClr val="002060"/>
                </a:solidFill>
              </a:rPr>
              <a:t>How to Observe: Sky Color</a:t>
            </a:r>
          </a:p>
        </p:txBody>
      </p:sp>
      <p:sp>
        <p:nvSpPr>
          <p:cNvPr id="5" name="TextBox 4"/>
          <p:cNvSpPr txBox="1"/>
          <p:nvPr/>
        </p:nvSpPr>
        <p:spPr>
          <a:xfrm>
            <a:off x="1389887" y="1557586"/>
            <a:ext cx="7395297" cy="830997"/>
          </a:xfrm>
          <a:prstGeom prst="rect">
            <a:avLst/>
          </a:prstGeom>
          <a:noFill/>
        </p:spPr>
        <p:txBody>
          <a:bodyPr wrap="square" rtlCol="0">
            <a:spAutoFit/>
          </a:bodyPr>
          <a:lstStyle/>
          <a:p>
            <a:r>
              <a:rPr lang="en-US" sz="1600" dirty="0"/>
              <a:t>Sky color is an indication of the amount of aerosols in the atmosphere. Aerosols tend to scatter all wavelengths of light, making the sky look more white. Deep blue suggests very few aerosols. A milky sky suggests there are lots of aerosols.</a:t>
            </a:r>
          </a:p>
        </p:txBody>
      </p:sp>
      <p:sp>
        <p:nvSpPr>
          <p:cNvPr id="3" name="Content Placeholder 2"/>
          <p:cNvSpPr>
            <a:spLocks noGrp="1"/>
          </p:cNvSpPr>
          <p:nvPr>
            <p:ph idx="1"/>
          </p:nvPr>
        </p:nvSpPr>
        <p:spPr>
          <a:xfrm>
            <a:off x="1389887" y="2564684"/>
            <a:ext cx="4580420" cy="4293316"/>
          </a:xfrm>
        </p:spPr>
        <p:txBody>
          <a:bodyPr>
            <a:normAutofit/>
          </a:bodyPr>
          <a:lstStyle/>
          <a:p>
            <a:pPr marL="0" indent="0">
              <a:buNone/>
            </a:pPr>
            <a:r>
              <a:rPr lang="en-US" sz="1800" dirty="0"/>
              <a:t>Goal: to observe the bluest part of the sky.</a:t>
            </a:r>
          </a:p>
          <a:p>
            <a:pPr marL="0" indent="0">
              <a:buNone/>
            </a:pPr>
            <a:r>
              <a:rPr lang="en-US" sz="1800" dirty="0"/>
              <a:t>Note: Sky color can only be observed from a clear section of sky, with no clouds in view.  </a:t>
            </a:r>
          </a:p>
          <a:p>
            <a:pPr marL="0" indent="0">
              <a:buNone/>
            </a:pPr>
            <a:r>
              <a:rPr lang="en-US" sz="1800" dirty="0"/>
              <a:t>Tips:</a:t>
            </a:r>
          </a:p>
          <a:p>
            <a:r>
              <a:rPr lang="en-US" sz="1800" dirty="0"/>
              <a:t>Turn your back to the Sun.</a:t>
            </a:r>
          </a:p>
          <a:p>
            <a:r>
              <a:rPr lang="en-US" sz="1800" dirty="0"/>
              <a:t>Look at the sky halfway between the horizon and straight up (45°).</a:t>
            </a:r>
          </a:p>
          <a:p>
            <a:r>
              <a:rPr lang="en-US" sz="1800" dirty="0"/>
              <a:t>Pick the shade that most closely matches your sky.</a:t>
            </a:r>
          </a:p>
          <a:p>
            <a:r>
              <a:rPr lang="en-US" sz="1800" dirty="0"/>
              <a:t>You want to match the color of the sky, not the clouds, so if it’s too cloudy you may not to be able to observe sky color.</a:t>
            </a:r>
          </a:p>
        </p:txBody>
      </p:sp>
      <p:pic>
        <p:nvPicPr>
          <p:cNvPr id="8" name="Picture 7" descr="Cloud Observation: sky color categories "/>
          <p:cNvPicPr>
            <a:picLocks noChangeAspect="1"/>
          </p:cNvPicPr>
          <p:nvPr/>
        </p:nvPicPr>
        <p:blipFill rotWithShape="1">
          <a:blip r:embed="rId5">
            <a:extLst>
              <a:ext uri="{28A0092B-C50C-407E-A947-70E740481C1C}">
                <a14:useLocalDpi xmlns:a14="http://schemas.microsoft.com/office/drawing/2010/main" val="0"/>
              </a:ext>
            </a:extLst>
          </a:blip>
          <a:srcRect t="5290"/>
          <a:stretch/>
        </p:blipFill>
        <p:spPr>
          <a:xfrm>
            <a:off x="6215606" y="2388583"/>
            <a:ext cx="2014045" cy="4293316"/>
          </a:xfrm>
          <a:prstGeom prst="rect">
            <a:avLst/>
          </a:prstGeom>
        </p:spPr>
      </p:pic>
    </p:spTree>
    <p:extLst>
      <p:ext uri="{BB962C8B-B14F-4D97-AF65-F5344CB8AC3E}">
        <p14:creationId xmlns:p14="http://schemas.microsoft.com/office/powerpoint/2010/main" val="1054033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22</a:t>
            </a:fld>
            <a:endParaRPr lang="en-US" dirty="0"/>
          </a:p>
        </p:txBody>
      </p:sp>
      <p:pic>
        <p:nvPicPr>
          <p:cNvPr id="9"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144588" y="543745"/>
            <a:ext cx="7886700" cy="1325563"/>
          </a:xfrm>
        </p:spPr>
        <p:txBody>
          <a:bodyPr>
            <a:normAutofit/>
          </a:bodyPr>
          <a:lstStyle/>
          <a:p>
            <a:r>
              <a:rPr lang="en-US" sz="3600" b="1" dirty="0">
                <a:solidFill>
                  <a:srgbClr val="002060"/>
                </a:solidFill>
              </a:rPr>
              <a:t>How to Observe: Sky Visibility</a:t>
            </a:r>
          </a:p>
        </p:txBody>
      </p:sp>
      <p:sp>
        <p:nvSpPr>
          <p:cNvPr id="3" name="Content Placeholder 2"/>
          <p:cNvSpPr>
            <a:spLocks noGrp="1"/>
          </p:cNvSpPr>
          <p:nvPr>
            <p:ph sz="half" idx="1"/>
          </p:nvPr>
        </p:nvSpPr>
        <p:spPr>
          <a:xfrm>
            <a:off x="1201738" y="1650680"/>
            <a:ext cx="7313612" cy="755798"/>
          </a:xfrm>
        </p:spPr>
        <p:txBody>
          <a:bodyPr>
            <a:normAutofit/>
          </a:bodyPr>
          <a:lstStyle/>
          <a:p>
            <a:pPr marL="0" indent="0">
              <a:buNone/>
            </a:pPr>
            <a:r>
              <a:rPr lang="en-US" sz="1700" dirty="0"/>
              <a:t>Sky visibility is an indication of the amount of the aerosols close to the surface of the ground. The more aerosols there are, the hazier it will appear. </a:t>
            </a:r>
          </a:p>
          <a:p>
            <a:pPr marL="0" indent="0">
              <a:buNone/>
            </a:pPr>
            <a:endParaRPr lang="en-US" sz="2000" dirty="0"/>
          </a:p>
        </p:txBody>
      </p:sp>
      <p:sp>
        <p:nvSpPr>
          <p:cNvPr id="13" name="Content Placeholder 12"/>
          <p:cNvSpPr>
            <a:spLocks noGrp="1"/>
          </p:cNvSpPr>
          <p:nvPr>
            <p:ph sz="half" idx="2"/>
          </p:nvPr>
        </p:nvSpPr>
        <p:spPr>
          <a:xfrm>
            <a:off x="4378602" y="2482241"/>
            <a:ext cx="3982443" cy="4114800"/>
          </a:xfrm>
        </p:spPr>
        <p:txBody>
          <a:bodyPr>
            <a:normAutofit/>
          </a:bodyPr>
          <a:lstStyle/>
          <a:p>
            <a:r>
              <a:rPr lang="en-US" sz="2000" dirty="0"/>
              <a:t>Look at a landmark in the distance.</a:t>
            </a:r>
          </a:p>
          <a:p>
            <a:r>
              <a:rPr lang="en-US" sz="2000" dirty="0"/>
              <a:t>Try to use the same landmark every time.</a:t>
            </a:r>
          </a:p>
          <a:p>
            <a:pPr marL="0" indent="0">
              <a:buNone/>
            </a:pPr>
            <a:r>
              <a:rPr lang="en-US" sz="2000" dirty="0"/>
              <a:t>Tip:</a:t>
            </a:r>
            <a:br>
              <a:rPr lang="en-US" sz="2000" dirty="0"/>
            </a:br>
            <a:r>
              <a:rPr lang="en-US" sz="2000" dirty="0"/>
              <a:t>It can be helpful to take a picture of your sky day-to-day to notice the difference between visibility observations. In addition, the clearest sky for your area will be seen just after a front or a storm moves through your area.  </a:t>
            </a:r>
          </a:p>
          <a:p>
            <a:pPr marL="0" indent="0">
              <a:buNone/>
            </a:pPr>
            <a:endParaRPr lang="en-US" sz="1600" dirty="0"/>
          </a:p>
        </p:txBody>
      </p:sp>
      <p:pic>
        <p:nvPicPr>
          <p:cNvPr id="11" name="Picture 10" descr="Cloud Observaiton: sky visibilty categories "/>
          <p:cNvPicPr>
            <a:picLocks noChangeAspect="1"/>
          </p:cNvPicPr>
          <p:nvPr/>
        </p:nvPicPr>
        <p:blipFill rotWithShape="1">
          <a:blip r:embed="rId5">
            <a:extLst>
              <a:ext uri="{28A0092B-C50C-407E-A947-70E740481C1C}">
                <a14:useLocalDpi xmlns:a14="http://schemas.microsoft.com/office/drawing/2010/main" val="0"/>
              </a:ext>
            </a:extLst>
          </a:blip>
          <a:srcRect t="6843"/>
          <a:stretch/>
        </p:blipFill>
        <p:spPr>
          <a:xfrm>
            <a:off x="1797897" y="2219282"/>
            <a:ext cx="2426400" cy="4453522"/>
          </a:xfrm>
          <a:prstGeom prst="rect">
            <a:avLst/>
          </a:prstGeom>
        </p:spPr>
      </p:pic>
    </p:spTree>
    <p:extLst>
      <p:ext uri="{BB962C8B-B14F-4D97-AF65-F5344CB8AC3E}">
        <p14:creationId xmlns:p14="http://schemas.microsoft.com/office/powerpoint/2010/main" val="2929094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23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692237"/>
            <a:ext cx="7125462" cy="1325563"/>
          </a:xfrm>
        </p:spPr>
        <p:txBody>
          <a:bodyPr>
            <a:normAutofit/>
          </a:bodyPr>
          <a:lstStyle/>
          <a:p>
            <a:r>
              <a:rPr lang="en-US" sz="3600" dirty="0"/>
              <a:t>How to Observe: Sky Conditions</a:t>
            </a:r>
          </a:p>
        </p:txBody>
      </p:sp>
      <p:pic>
        <p:nvPicPr>
          <p:cNvPr id="9" name="Picture 8" descr="Sky color and sky visibility observaiton instructions"/>
          <p:cNvPicPr>
            <a:picLocks noChangeAspect="1"/>
          </p:cNvPicPr>
          <p:nvPr/>
        </p:nvPicPr>
        <p:blipFill rotWithShape="1">
          <a:blip r:embed="rId4">
            <a:extLst>
              <a:ext uri="{28A0092B-C50C-407E-A947-70E740481C1C}">
                <a14:useLocalDpi xmlns:a14="http://schemas.microsoft.com/office/drawing/2010/main" val="0"/>
              </a:ext>
            </a:extLst>
          </a:blip>
          <a:srcRect l="14430" t="9545" r="16076" b="26545"/>
          <a:stretch/>
        </p:blipFill>
        <p:spPr>
          <a:xfrm>
            <a:off x="1389887" y="1667639"/>
            <a:ext cx="7517999" cy="3889092"/>
          </a:xfrm>
          <a:prstGeom prst="rect">
            <a:avLst/>
          </a:prstGeom>
        </p:spPr>
      </p:pic>
      <p:sp>
        <p:nvSpPr>
          <p:cNvPr id="3" name="TextBox 2"/>
          <p:cNvSpPr txBox="1"/>
          <p:nvPr/>
        </p:nvSpPr>
        <p:spPr>
          <a:xfrm>
            <a:off x="1549831" y="5618136"/>
            <a:ext cx="7160216" cy="923330"/>
          </a:xfrm>
          <a:prstGeom prst="rect">
            <a:avLst/>
          </a:prstGeom>
          <a:noFill/>
        </p:spPr>
        <p:txBody>
          <a:bodyPr wrap="square" rtlCol="0">
            <a:spAutoFit/>
          </a:bodyPr>
          <a:lstStyle/>
          <a:p>
            <a:r>
              <a:rPr lang="en-US" dirty="0"/>
              <a:t>Tip:</a:t>
            </a:r>
          </a:p>
          <a:p>
            <a:r>
              <a:rPr lang="en-US" dirty="0"/>
              <a:t>Here’s a good reminder for the difference between observing sky color and sky visibility, and where to look as you observe each.</a:t>
            </a:r>
          </a:p>
        </p:txBody>
      </p:sp>
    </p:spTree>
    <p:extLst>
      <p:ext uri="{BB962C8B-B14F-4D97-AF65-F5344CB8AC3E}">
        <p14:creationId xmlns:p14="http://schemas.microsoft.com/office/powerpoint/2010/main" val="3369266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24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79"/>
            <a:ext cx="7125462" cy="1325563"/>
          </a:xfrm>
        </p:spPr>
        <p:txBody>
          <a:bodyPr>
            <a:normAutofit/>
          </a:bodyPr>
          <a:lstStyle/>
          <a:p>
            <a:r>
              <a:rPr lang="en-US" sz="3600" dirty="0"/>
              <a:t>How to Observe: Cloud Details </a:t>
            </a:r>
            <a:br>
              <a:rPr lang="en-US" sz="3600" dirty="0"/>
            </a:br>
            <a:r>
              <a:rPr lang="en-US" sz="3600" dirty="0"/>
              <a:t>at Each Height</a:t>
            </a:r>
          </a:p>
        </p:txBody>
      </p:sp>
      <p:sp>
        <p:nvSpPr>
          <p:cNvPr id="3" name="Content Placeholder 2"/>
          <p:cNvSpPr>
            <a:spLocks noGrp="1"/>
          </p:cNvSpPr>
          <p:nvPr>
            <p:ph idx="1"/>
          </p:nvPr>
        </p:nvSpPr>
        <p:spPr>
          <a:xfrm>
            <a:off x="1551933" y="2396996"/>
            <a:ext cx="6156805" cy="3904521"/>
          </a:xfrm>
        </p:spPr>
        <p:txBody>
          <a:bodyPr/>
          <a:lstStyle/>
          <a:p>
            <a:pPr marL="0" indent="0">
              <a:buNone/>
            </a:pPr>
            <a:r>
              <a:rPr lang="en-US" dirty="0"/>
              <a:t>At each level (high, mid, and low) observers will identify the following:</a:t>
            </a:r>
          </a:p>
          <a:p>
            <a:r>
              <a:rPr lang="en-US" dirty="0"/>
              <a:t>Cloud Type(s)</a:t>
            </a:r>
          </a:p>
          <a:p>
            <a:r>
              <a:rPr lang="en-US" dirty="0"/>
              <a:t>Cloud Cover</a:t>
            </a:r>
          </a:p>
          <a:p>
            <a:r>
              <a:rPr lang="en-US" dirty="0"/>
              <a:t>Cloud Visual Opacity</a:t>
            </a:r>
          </a:p>
          <a:p>
            <a:pPr marL="0" indent="0">
              <a:buNone/>
            </a:pPr>
            <a:r>
              <a:rPr lang="en-US" dirty="0"/>
              <a:t>Contrails are reported in the high cloud section.</a:t>
            </a:r>
          </a:p>
        </p:txBody>
      </p:sp>
    </p:spTree>
    <p:extLst>
      <p:ext uri="{BB962C8B-B14F-4D97-AF65-F5344CB8AC3E}">
        <p14:creationId xmlns:p14="http://schemas.microsoft.com/office/powerpoint/2010/main" val="138879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25</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79"/>
            <a:ext cx="7125462" cy="996221"/>
          </a:xfrm>
        </p:spPr>
        <p:txBody>
          <a:bodyPr/>
          <a:lstStyle/>
          <a:p>
            <a:r>
              <a:rPr lang="en-US" dirty="0"/>
              <a:t>How to Observe: Cloud Type</a:t>
            </a:r>
          </a:p>
        </p:txBody>
      </p:sp>
      <p:sp>
        <p:nvSpPr>
          <p:cNvPr id="3" name="Content Placeholder 2"/>
          <p:cNvSpPr>
            <a:spLocks noGrp="1"/>
          </p:cNvSpPr>
          <p:nvPr>
            <p:ph idx="1"/>
          </p:nvPr>
        </p:nvSpPr>
        <p:spPr>
          <a:xfrm>
            <a:off x="1389888" y="2272441"/>
            <a:ext cx="3739816" cy="3904521"/>
          </a:xfrm>
        </p:spPr>
        <p:txBody>
          <a:bodyPr>
            <a:normAutofit fontScale="92500" lnSpcReduction="20000"/>
          </a:bodyPr>
          <a:lstStyle/>
          <a:p>
            <a:pPr marL="0" indent="0">
              <a:buNone/>
            </a:pPr>
            <a:r>
              <a:rPr lang="en-US" dirty="0"/>
              <a:t>Clouds can be defined according to:</a:t>
            </a:r>
          </a:p>
          <a:p>
            <a:pPr marL="0" indent="0">
              <a:buNone/>
            </a:pPr>
            <a:endParaRPr lang="en-US" dirty="0"/>
          </a:p>
          <a:p>
            <a:r>
              <a:rPr lang="en-US" dirty="0"/>
              <a:t>Their shape</a:t>
            </a:r>
          </a:p>
          <a:p>
            <a:r>
              <a:rPr lang="en-US" dirty="0"/>
              <a:t>The cloud base altitude</a:t>
            </a:r>
          </a:p>
          <a:p>
            <a:r>
              <a:rPr lang="en-US" dirty="0"/>
              <a:t>Whether they are producing precipitation</a:t>
            </a:r>
          </a:p>
          <a:p>
            <a:endParaRPr lang="en-US" dirty="0"/>
          </a:p>
          <a:p>
            <a:pPr marL="0" indent="0">
              <a:buNone/>
            </a:pPr>
            <a:r>
              <a:rPr lang="en-US" dirty="0"/>
              <a:t>The Cloud Triangle is a useful memory device.</a:t>
            </a:r>
          </a:p>
        </p:txBody>
      </p:sp>
      <p:pic>
        <p:nvPicPr>
          <p:cNvPr id="5" name="Picture 4" descr="GLOBE Cloud Triangle, putting cirrus at the top and stratus and cumulus clouds at each bottom corner. altostartus and altocumulus half way up the sides, cirrostartus and cirrocumuus at the top. Nimbostratus and cumulonimbus included at the bottom, with f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704" y="2272439"/>
            <a:ext cx="3719192" cy="3987479"/>
          </a:xfrm>
          <a:prstGeom prst="rect">
            <a:avLst/>
          </a:prstGeom>
        </p:spPr>
      </p:pic>
    </p:spTree>
    <p:extLst>
      <p:ext uri="{BB962C8B-B14F-4D97-AF65-F5344CB8AC3E}">
        <p14:creationId xmlns:p14="http://schemas.microsoft.com/office/powerpoint/2010/main" val="3006445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9BEA51B6-4386-E847-A1B5-1CEB882218CE}" type="slidenum">
              <a:rPr lang="en-US" smtClean="0"/>
              <a:t>26</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80"/>
            <a:ext cx="7125462" cy="1078396"/>
          </a:xfrm>
        </p:spPr>
        <p:txBody>
          <a:bodyPr>
            <a:normAutofit/>
          </a:bodyPr>
          <a:lstStyle/>
          <a:p>
            <a:r>
              <a:rPr lang="en-US" dirty="0"/>
              <a:t>How to Observe: Cloud Type by Shape </a:t>
            </a:r>
          </a:p>
        </p:txBody>
      </p:sp>
      <p:sp>
        <p:nvSpPr>
          <p:cNvPr id="3" name="Content Placeholder 2"/>
          <p:cNvSpPr>
            <a:spLocks noGrp="1"/>
          </p:cNvSpPr>
          <p:nvPr>
            <p:ph idx="1"/>
          </p:nvPr>
        </p:nvSpPr>
        <p:spPr>
          <a:xfrm>
            <a:off x="1411067" y="2146154"/>
            <a:ext cx="7125462" cy="738983"/>
          </a:xfrm>
        </p:spPr>
        <p:txBody>
          <a:bodyPr/>
          <a:lstStyle/>
          <a:p>
            <a:pPr marL="0" indent="0" algn="ctr">
              <a:buNone/>
            </a:pPr>
            <a:r>
              <a:rPr lang="en-US" dirty="0"/>
              <a:t>3 main cloud shapes are:</a:t>
            </a:r>
          </a:p>
        </p:txBody>
      </p:sp>
      <p:sp>
        <p:nvSpPr>
          <p:cNvPr id="5" name="TextBox 4"/>
          <p:cNvSpPr txBox="1"/>
          <p:nvPr/>
        </p:nvSpPr>
        <p:spPr>
          <a:xfrm>
            <a:off x="1340390" y="4251591"/>
            <a:ext cx="2535936" cy="2308324"/>
          </a:xfrm>
          <a:prstGeom prst="rect">
            <a:avLst/>
          </a:prstGeom>
          <a:noFill/>
        </p:spPr>
        <p:txBody>
          <a:bodyPr wrap="square" rtlCol="0">
            <a:spAutoFit/>
          </a:bodyPr>
          <a:lstStyle/>
          <a:p>
            <a:r>
              <a:rPr lang="en-US" b="1" dirty="0"/>
              <a:t>Cumulus (Puffy): </a:t>
            </a:r>
            <a:r>
              <a:rPr lang="en-US" dirty="0"/>
              <a:t>Made of water, cumulus clouds can be associated with fair weather. They are usually not very tall and they are separated from each other with lots of blue sky in between.</a:t>
            </a:r>
          </a:p>
        </p:txBody>
      </p:sp>
      <p:sp>
        <p:nvSpPr>
          <p:cNvPr id="7" name="TextBox 6"/>
          <p:cNvSpPr txBox="1"/>
          <p:nvPr/>
        </p:nvSpPr>
        <p:spPr>
          <a:xfrm>
            <a:off x="3854450" y="4251591"/>
            <a:ext cx="2535936" cy="2308324"/>
          </a:xfrm>
          <a:prstGeom prst="rect">
            <a:avLst/>
          </a:prstGeom>
          <a:noFill/>
        </p:spPr>
        <p:txBody>
          <a:bodyPr wrap="square" rtlCol="0">
            <a:spAutoFit/>
          </a:bodyPr>
          <a:lstStyle/>
          <a:p>
            <a:r>
              <a:rPr lang="en-US" b="1" dirty="0"/>
              <a:t>Stratus (Layered): </a:t>
            </a:r>
            <a:r>
              <a:rPr lang="en-US" dirty="0"/>
              <a:t>Made of water. These clouds can be found from Earth’s surface to 2,000 m high. When you see the Sun’s disk through them, the edges look sharp.</a:t>
            </a:r>
          </a:p>
        </p:txBody>
      </p:sp>
      <p:sp>
        <p:nvSpPr>
          <p:cNvPr id="8" name="TextBox 7"/>
          <p:cNvSpPr txBox="1"/>
          <p:nvPr/>
        </p:nvSpPr>
        <p:spPr>
          <a:xfrm>
            <a:off x="6345360" y="4228441"/>
            <a:ext cx="2775490" cy="2585323"/>
          </a:xfrm>
          <a:prstGeom prst="rect">
            <a:avLst/>
          </a:prstGeom>
          <a:noFill/>
        </p:spPr>
        <p:txBody>
          <a:bodyPr wrap="square" rtlCol="0">
            <a:spAutoFit/>
          </a:bodyPr>
          <a:lstStyle/>
          <a:p>
            <a:r>
              <a:rPr lang="en-US" b="1" dirty="0"/>
              <a:t>Cirrus (Wispy): </a:t>
            </a:r>
            <a:r>
              <a:rPr lang="en-US" dirty="0"/>
              <a:t>Made of ice crystals and are considered “high clouds”, forming above 5,000m. They generally indicate fair to pleasant weather. The reason for the long tail is primarily due to high speed winds at high altitudes.</a:t>
            </a:r>
          </a:p>
        </p:txBody>
      </p:sp>
      <p:grpSp>
        <p:nvGrpSpPr>
          <p:cNvPr id="12" name="Group 11" descr="Cloud Type graphics, from left ot right: cumulus, stratus, and cirrus"/>
          <p:cNvGrpSpPr/>
          <p:nvPr/>
        </p:nvGrpSpPr>
        <p:grpSpPr>
          <a:xfrm>
            <a:off x="1411067" y="2647038"/>
            <a:ext cx="7191276" cy="1489384"/>
            <a:chOff x="1411067" y="2681182"/>
            <a:chExt cx="7191276" cy="1489384"/>
          </a:xfrm>
        </p:grpSpPr>
        <p:pic>
          <p:nvPicPr>
            <p:cNvPr id="9" name="Picture 8" descr="Image of puffy cumulus clousds in sky over oce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067" y="2685724"/>
              <a:ext cx="2168792" cy="1449855"/>
            </a:xfrm>
            <a:prstGeom prst="rect">
              <a:avLst/>
            </a:prstGeom>
          </p:spPr>
        </p:pic>
        <p:pic>
          <p:nvPicPr>
            <p:cNvPr id="10" name="Picture 9" descr="opaque grey sky, stratus cloud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2306" y="2681182"/>
              <a:ext cx="2139127" cy="1449530"/>
            </a:xfrm>
            <a:prstGeom prst="rect">
              <a:avLst/>
            </a:prstGeom>
          </p:spPr>
        </p:pic>
        <p:pic>
          <p:nvPicPr>
            <p:cNvPr id="11" name="Picture 10" descr="wispy cirrus cloud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0386" y="2690426"/>
              <a:ext cx="2211957" cy="1480140"/>
            </a:xfrm>
            <a:prstGeom prst="rect">
              <a:avLst/>
            </a:prstGeom>
          </p:spPr>
        </p:pic>
      </p:grpSp>
    </p:spTree>
    <p:extLst>
      <p:ext uri="{BB962C8B-B14F-4D97-AF65-F5344CB8AC3E}">
        <p14:creationId xmlns:p14="http://schemas.microsoft.com/office/powerpoint/2010/main" val="973183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9BEA51B6-4386-E847-A1B5-1CEB882218CE}" type="slidenum">
              <a:rPr lang="en-US" smtClean="0"/>
              <a:t>27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634362"/>
            <a:ext cx="7125462" cy="1325563"/>
          </a:xfrm>
        </p:spPr>
        <p:txBody>
          <a:bodyPr/>
          <a:lstStyle/>
          <a:p>
            <a:r>
              <a:rPr lang="en-US" dirty="0"/>
              <a:t>How to Observe: Cloud Cover</a:t>
            </a:r>
          </a:p>
        </p:txBody>
      </p:sp>
      <p:sp>
        <p:nvSpPr>
          <p:cNvPr id="3" name="Content Placeholder 2"/>
          <p:cNvSpPr>
            <a:spLocks noGrp="1"/>
          </p:cNvSpPr>
          <p:nvPr>
            <p:ph idx="1"/>
          </p:nvPr>
        </p:nvSpPr>
        <p:spPr>
          <a:xfrm>
            <a:off x="1389887" y="1604853"/>
            <a:ext cx="7406871" cy="4842243"/>
          </a:xfrm>
        </p:spPr>
        <p:txBody>
          <a:bodyPr>
            <a:noAutofit/>
          </a:bodyPr>
          <a:lstStyle/>
          <a:p>
            <a:pPr marL="0" indent="0">
              <a:buNone/>
            </a:pPr>
            <a:r>
              <a:rPr lang="en-US" sz="1800" dirty="0"/>
              <a:t>You will estimate the total cloud cover of the whole sky and at each level (high, mid, and low levels).</a:t>
            </a:r>
          </a:p>
          <a:p>
            <a:pPr marL="0" indent="0">
              <a:buNone/>
            </a:pPr>
            <a:r>
              <a:rPr lang="en-US" sz="1800" dirty="0"/>
              <a:t>It may be helpful to divide the sky in 4 quadrants (North, South, East, and West) and estimate cloud cover in each, then take the average to get the whole sky value.</a:t>
            </a:r>
          </a:p>
          <a:p>
            <a:pPr marL="0" indent="0">
              <a:buNone/>
            </a:pPr>
            <a:r>
              <a:rPr lang="en-US" sz="1800" dirty="0"/>
              <a:t>Tip:</a:t>
            </a:r>
          </a:p>
          <a:p>
            <a:pPr marL="0" indent="0">
              <a:buNone/>
            </a:pPr>
            <a:r>
              <a:rPr lang="en-US" sz="1800" dirty="0"/>
              <a:t>Observe the sky overhead, excluding the horizon. This can be done by:</a:t>
            </a:r>
          </a:p>
          <a:p>
            <a:r>
              <a:rPr lang="en-US" sz="1800" dirty="0"/>
              <a:t>observing above 14°,</a:t>
            </a:r>
          </a:p>
          <a:p>
            <a:r>
              <a:rPr lang="en-US" sz="1800" dirty="0"/>
              <a:t>or holding your arms out in a “V”, hands even with the height of the top of your head, and observing between your hands,</a:t>
            </a:r>
          </a:p>
          <a:p>
            <a:r>
              <a:rPr lang="en-US" sz="1800" dirty="0"/>
              <a:t>or holding your fist out at arm’s length, even with the horizon; putting your second fist on top of the other; observing the sky from above the top of your second fist.</a:t>
            </a:r>
          </a:p>
          <a:p>
            <a:pPr marL="0" indent="0">
              <a:buNone/>
            </a:pPr>
            <a:endParaRPr lang="en-US" sz="1800" dirty="0"/>
          </a:p>
        </p:txBody>
      </p:sp>
      <p:pic>
        <p:nvPicPr>
          <p:cNvPr id="5" name="Picture 4" descr="Cloud Observation: Cloud cover categories. No clouds=0%"/>
          <p:cNvPicPr>
            <a:picLocks noChangeAspect="1"/>
          </p:cNvPicPr>
          <p:nvPr/>
        </p:nvPicPr>
        <p:blipFill rotWithShape="1">
          <a:blip r:embed="rId4">
            <a:extLst>
              <a:ext uri="{28A0092B-C50C-407E-A947-70E740481C1C}">
                <a14:useLocalDpi xmlns:a14="http://schemas.microsoft.com/office/drawing/2010/main" val="0"/>
              </a:ext>
            </a:extLst>
          </a:blip>
          <a:srcRect l="1519" t="22257" r="85601" b="31005"/>
          <a:stretch/>
        </p:blipFill>
        <p:spPr>
          <a:xfrm>
            <a:off x="2033928" y="5632399"/>
            <a:ext cx="897037" cy="717631"/>
          </a:xfrm>
          <a:prstGeom prst="rect">
            <a:avLst/>
          </a:prstGeom>
        </p:spPr>
      </p:pic>
      <p:sp>
        <p:nvSpPr>
          <p:cNvPr id="13" name="TextBox 12"/>
          <p:cNvSpPr txBox="1"/>
          <p:nvPr/>
        </p:nvSpPr>
        <p:spPr>
          <a:xfrm>
            <a:off x="2104362" y="6350031"/>
            <a:ext cx="897037" cy="461665"/>
          </a:xfrm>
          <a:prstGeom prst="rect">
            <a:avLst/>
          </a:prstGeom>
          <a:noFill/>
        </p:spPr>
        <p:txBody>
          <a:bodyPr wrap="square" rtlCol="0">
            <a:spAutoFit/>
          </a:bodyPr>
          <a:lstStyle/>
          <a:p>
            <a:pPr algn="ctr"/>
            <a:r>
              <a:rPr lang="en-US" sz="1200" b="1" dirty="0"/>
              <a:t>No Clouds (0%)</a:t>
            </a:r>
          </a:p>
        </p:txBody>
      </p:sp>
      <p:pic>
        <p:nvPicPr>
          <p:cNvPr id="7" name="Picture 6" descr="One small cloud. Clear skies=0-10%"/>
          <p:cNvPicPr>
            <a:picLocks noChangeAspect="1"/>
          </p:cNvPicPr>
          <p:nvPr/>
        </p:nvPicPr>
        <p:blipFill rotWithShape="1">
          <a:blip r:embed="rId4">
            <a:extLst>
              <a:ext uri="{28A0092B-C50C-407E-A947-70E740481C1C}">
                <a14:useLocalDpi xmlns:a14="http://schemas.microsoft.com/office/drawing/2010/main" val="0"/>
              </a:ext>
            </a:extLst>
          </a:blip>
          <a:srcRect l="18283" t="22066" r="68837" b="31195"/>
          <a:stretch/>
        </p:blipFill>
        <p:spPr>
          <a:xfrm>
            <a:off x="3082551" y="5632399"/>
            <a:ext cx="897040" cy="717631"/>
          </a:xfrm>
          <a:prstGeom prst="rect">
            <a:avLst/>
          </a:prstGeom>
        </p:spPr>
      </p:pic>
      <p:sp>
        <p:nvSpPr>
          <p:cNvPr id="15" name="TextBox 14"/>
          <p:cNvSpPr txBox="1"/>
          <p:nvPr/>
        </p:nvSpPr>
        <p:spPr>
          <a:xfrm>
            <a:off x="3147859" y="6350031"/>
            <a:ext cx="897037" cy="461665"/>
          </a:xfrm>
          <a:prstGeom prst="rect">
            <a:avLst/>
          </a:prstGeom>
          <a:noFill/>
        </p:spPr>
        <p:txBody>
          <a:bodyPr wrap="square" rtlCol="0">
            <a:spAutoFit/>
          </a:bodyPr>
          <a:lstStyle/>
          <a:p>
            <a:pPr algn="ctr"/>
            <a:r>
              <a:rPr lang="en-US" sz="1200" b="1" dirty="0"/>
              <a:t>Few</a:t>
            </a:r>
          </a:p>
          <a:p>
            <a:pPr algn="ctr"/>
            <a:r>
              <a:rPr lang="en-US" sz="1200" b="1" dirty="0"/>
              <a:t>(0-10%)</a:t>
            </a:r>
          </a:p>
        </p:txBody>
      </p:sp>
      <p:pic>
        <p:nvPicPr>
          <p:cNvPr id="8" name="Picture 7" descr="a few Isolated clouds= 1--25%"/>
          <p:cNvPicPr>
            <a:picLocks noChangeAspect="1"/>
          </p:cNvPicPr>
          <p:nvPr/>
        </p:nvPicPr>
        <p:blipFill rotWithShape="1">
          <a:blip r:embed="rId4">
            <a:extLst>
              <a:ext uri="{28A0092B-C50C-407E-A947-70E740481C1C}">
                <a14:useLocalDpi xmlns:a14="http://schemas.microsoft.com/office/drawing/2010/main" val="0"/>
              </a:ext>
            </a:extLst>
          </a:blip>
          <a:srcRect l="35033" t="22988" r="51765" b="31735"/>
          <a:stretch/>
        </p:blipFill>
        <p:spPr>
          <a:xfrm>
            <a:off x="4131176" y="5632400"/>
            <a:ext cx="949124" cy="717631"/>
          </a:xfrm>
          <a:prstGeom prst="rect">
            <a:avLst/>
          </a:prstGeom>
        </p:spPr>
      </p:pic>
      <p:sp>
        <p:nvSpPr>
          <p:cNvPr id="16" name="TextBox 15"/>
          <p:cNvSpPr txBox="1"/>
          <p:nvPr/>
        </p:nvSpPr>
        <p:spPr>
          <a:xfrm>
            <a:off x="4194481" y="6350031"/>
            <a:ext cx="897037" cy="461665"/>
          </a:xfrm>
          <a:prstGeom prst="rect">
            <a:avLst/>
          </a:prstGeom>
          <a:noFill/>
        </p:spPr>
        <p:txBody>
          <a:bodyPr wrap="square" rtlCol="0">
            <a:spAutoFit/>
          </a:bodyPr>
          <a:lstStyle/>
          <a:p>
            <a:pPr algn="ctr"/>
            <a:r>
              <a:rPr lang="en-US" sz="1200" b="1" dirty="0"/>
              <a:t>Isolated</a:t>
            </a:r>
          </a:p>
          <a:p>
            <a:pPr algn="ctr"/>
            <a:r>
              <a:rPr lang="en-US" sz="1200" b="1" dirty="0"/>
              <a:t>(10-25%)</a:t>
            </a:r>
          </a:p>
        </p:txBody>
      </p:sp>
      <p:pic>
        <p:nvPicPr>
          <p:cNvPr id="11" name="Picture 10" descr="a few Scattered Clouds 25-50%"/>
          <p:cNvPicPr>
            <a:picLocks noChangeAspect="1"/>
          </p:cNvPicPr>
          <p:nvPr/>
        </p:nvPicPr>
        <p:blipFill rotWithShape="1">
          <a:blip r:embed="rId4">
            <a:extLst>
              <a:ext uri="{28A0092B-C50C-407E-A947-70E740481C1C}">
                <a14:useLocalDpi xmlns:a14="http://schemas.microsoft.com/office/drawing/2010/main" val="0"/>
              </a:ext>
            </a:extLst>
          </a:blip>
          <a:srcRect l="51771" t="21555" r="35510" b="30977"/>
          <a:stretch/>
        </p:blipFill>
        <p:spPr>
          <a:xfrm>
            <a:off x="5231885" y="5638187"/>
            <a:ext cx="865164" cy="711844"/>
          </a:xfrm>
          <a:prstGeom prst="rect">
            <a:avLst/>
          </a:prstGeom>
        </p:spPr>
      </p:pic>
      <p:sp>
        <p:nvSpPr>
          <p:cNvPr id="17" name="TextBox 16"/>
          <p:cNvSpPr txBox="1"/>
          <p:nvPr/>
        </p:nvSpPr>
        <p:spPr>
          <a:xfrm>
            <a:off x="5292848" y="6350031"/>
            <a:ext cx="897037" cy="461665"/>
          </a:xfrm>
          <a:prstGeom prst="rect">
            <a:avLst/>
          </a:prstGeom>
          <a:noFill/>
        </p:spPr>
        <p:txBody>
          <a:bodyPr wrap="square" rtlCol="0">
            <a:spAutoFit/>
          </a:bodyPr>
          <a:lstStyle/>
          <a:p>
            <a:pPr algn="ctr"/>
            <a:r>
              <a:rPr lang="en-US" sz="1200" b="1" dirty="0"/>
              <a:t>Scattered</a:t>
            </a:r>
          </a:p>
          <a:p>
            <a:pPr algn="ctr"/>
            <a:r>
              <a:rPr lang="en-US" sz="1200" b="1" dirty="0"/>
              <a:t>(25-50%)</a:t>
            </a:r>
          </a:p>
        </p:txBody>
      </p:sp>
      <p:pic>
        <p:nvPicPr>
          <p:cNvPr id="10" name="Picture 9" descr="Broken Clouds 50-90%"/>
          <p:cNvPicPr>
            <a:picLocks noChangeAspect="1"/>
          </p:cNvPicPr>
          <p:nvPr/>
        </p:nvPicPr>
        <p:blipFill rotWithShape="1">
          <a:blip r:embed="rId4">
            <a:extLst>
              <a:ext uri="{28A0092B-C50C-407E-A947-70E740481C1C}">
                <a14:useLocalDpi xmlns:a14="http://schemas.microsoft.com/office/drawing/2010/main" val="0"/>
              </a:ext>
            </a:extLst>
          </a:blip>
          <a:srcRect l="68675" t="21624" r="18767" b="32369"/>
          <a:stretch/>
        </p:blipFill>
        <p:spPr>
          <a:xfrm>
            <a:off x="6248634" y="5638187"/>
            <a:ext cx="881330" cy="711844"/>
          </a:xfrm>
          <a:prstGeom prst="rect">
            <a:avLst/>
          </a:prstGeom>
        </p:spPr>
      </p:pic>
      <p:sp>
        <p:nvSpPr>
          <p:cNvPr id="18" name="TextBox 17"/>
          <p:cNvSpPr txBox="1"/>
          <p:nvPr/>
        </p:nvSpPr>
        <p:spPr>
          <a:xfrm>
            <a:off x="6303845" y="6350031"/>
            <a:ext cx="897037" cy="461665"/>
          </a:xfrm>
          <a:prstGeom prst="rect">
            <a:avLst/>
          </a:prstGeom>
          <a:noFill/>
        </p:spPr>
        <p:txBody>
          <a:bodyPr wrap="square" rtlCol="0">
            <a:spAutoFit/>
          </a:bodyPr>
          <a:lstStyle/>
          <a:p>
            <a:pPr algn="ctr"/>
            <a:r>
              <a:rPr lang="en-US" sz="1200" b="1" dirty="0"/>
              <a:t>Broken</a:t>
            </a:r>
          </a:p>
          <a:p>
            <a:pPr algn="ctr"/>
            <a:r>
              <a:rPr lang="en-US" sz="1200" b="1" dirty="0"/>
              <a:t>(50-90%)</a:t>
            </a:r>
          </a:p>
        </p:txBody>
      </p:sp>
      <p:pic>
        <p:nvPicPr>
          <p:cNvPr id="9" name="Picture 8" descr="Overcast= cloud cover is greater than 90% of sky"/>
          <p:cNvPicPr>
            <a:picLocks noChangeAspect="1"/>
          </p:cNvPicPr>
          <p:nvPr/>
        </p:nvPicPr>
        <p:blipFill rotWithShape="1">
          <a:blip r:embed="rId4">
            <a:extLst>
              <a:ext uri="{28A0092B-C50C-407E-A947-70E740481C1C}">
                <a14:useLocalDpi xmlns:a14="http://schemas.microsoft.com/office/drawing/2010/main" val="0"/>
              </a:ext>
            </a:extLst>
          </a:blip>
          <a:srcRect l="85581" t="22066" r="1861" b="31195"/>
          <a:stretch/>
        </p:blipFill>
        <p:spPr>
          <a:xfrm>
            <a:off x="7281549" y="5638186"/>
            <a:ext cx="867559" cy="711843"/>
          </a:xfrm>
          <a:prstGeom prst="rect">
            <a:avLst/>
          </a:prstGeom>
        </p:spPr>
      </p:pic>
      <p:sp>
        <p:nvSpPr>
          <p:cNvPr id="19" name="TextBox 18"/>
          <p:cNvSpPr txBox="1"/>
          <p:nvPr/>
        </p:nvSpPr>
        <p:spPr>
          <a:xfrm>
            <a:off x="7337243" y="6350031"/>
            <a:ext cx="897037" cy="461665"/>
          </a:xfrm>
          <a:prstGeom prst="rect">
            <a:avLst/>
          </a:prstGeom>
          <a:noFill/>
        </p:spPr>
        <p:txBody>
          <a:bodyPr wrap="square" rtlCol="0">
            <a:spAutoFit/>
          </a:bodyPr>
          <a:lstStyle/>
          <a:p>
            <a:pPr algn="ctr"/>
            <a:r>
              <a:rPr lang="en-US" sz="1200" b="1" dirty="0"/>
              <a:t>Overcast</a:t>
            </a:r>
          </a:p>
          <a:p>
            <a:pPr algn="ctr"/>
            <a:r>
              <a:rPr lang="en-US" sz="1200" b="1" dirty="0"/>
              <a:t>(&gt;90%)</a:t>
            </a:r>
          </a:p>
        </p:txBody>
      </p:sp>
    </p:spTree>
    <p:extLst>
      <p:ext uri="{BB962C8B-B14F-4D97-AF65-F5344CB8AC3E}">
        <p14:creationId xmlns:p14="http://schemas.microsoft.com/office/powerpoint/2010/main" val="3928366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9BEA51B6-4386-E847-A1B5-1CEB882218CE}" type="slidenum">
              <a:rPr lang="en-US" smtClean="0"/>
              <a:t>28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459580" y="692754"/>
            <a:ext cx="7125462" cy="1325563"/>
          </a:xfrm>
        </p:spPr>
        <p:txBody>
          <a:bodyPr>
            <a:normAutofit/>
          </a:bodyPr>
          <a:lstStyle/>
          <a:p>
            <a:r>
              <a:rPr lang="en-US" dirty="0"/>
              <a:t>How to Observe: Visual Opacity</a:t>
            </a:r>
          </a:p>
        </p:txBody>
      </p:sp>
      <p:sp>
        <p:nvSpPr>
          <p:cNvPr id="5" name="TextBox 4"/>
          <p:cNvSpPr txBox="1"/>
          <p:nvPr/>
        </p:nvSpPr>
        <p:spPr>
          <a:xfrm>
            <a:off x="1262564" y="1643603"/>
            <a:ext cx="7580491" cy="1077218"/>
          </a:xfrm>
          <a:prstGeom prst="rect">
            <a:avLst/>
          </a:prstGeom>
          <a:noFill/>
        </p:spPr>
        <p:txBody>
          <a:bodyPr wrap="square" rtlCol="0">
            <a:spAutoFit/>
          </a:bodyPr>
          <a:lstStyle/>
          <a:p>
            <a:r>
              <a:rPr lang="en-US" sz="1600" dirty="0"/>
              <a:t>Tip:</a:t>
            </a:r>
          </a:p>
          <a:p>
            <a:r>
              <a:rPr lang="en-US" sz="1600" dirty="0"/>
              <a:t>If your shadow is well defined, a lot of sunlight is getting through the cloud above you, so the cloud’s visual opacity would be transparent. As your shadow becomes more fuzzy, the cloud would be considered more opaque.</a:t>
            </a:r>
          </a:p>
        </p:txBody>
      </p:sp>
      <p:sp>
        <p:nvSpPr>
          <p:cNvPr id="3" name="Content Placeholder 2"/>
          <p:cNvSpPr>
            <a:spLocks noGrp="1"/>
          </p:cNvSpPr>
          <p:nvPr>
            <p:ph idx="1"/>
          </p:nvPr>
        </p:nvSpPr>
        <p:spPr>
          <a:xfrm>
            <a:off x="1262564" y="2885901"/>
            <a:ext cx="4212258" cy="4389120"/>
          </a:xfrm>
        </p:spPr>
        <p:txBody>
          <a:bodyPr>
            <a:normAutofit/>
          </a:bodyPr>
          <a:lstStyle/>
          <a:p>
            <a:pPr marL="0" indent="0">
              <a:buNone/>
            </a:pPr>
            <a:r>
              <a:rPr lang="en-US" sz="1800" b="1" dirty="0"/>
              <a:t>Transparent: </a:t>
            </a:r>
            <a:r>
              <a:rPr lang="en-US" sz="1800" dirty="0"/>
              <a:t>Thin clouds through which light passes easily, and through which you can even see blue sky. Note the milky bluish-whitish appearance. </a:t>
            </a:r>
          </a:p>
          <a:p>
            <a:pPr marL="0" indent="0">
              <a:buNone/>
            </a:pPr>
            <a:r>
              <a:rPr lang="en-US" sz="1800" b="1" dirty="0"/>
              <a:t>Translucent:</a:t>
            </a:r>
            <a:r>
              <a:rPr lang="en-US" sz="1800" dirty="0"/>
              <a:t> Medium-thickness clouds that let some sunlight through. There may be some milky bluish-white near the edges, and a very little bit of gray; but these clouds are mostly a bright white.</a:t>
            </a:r>
          </a:p>
          <a:p>
            <a:pPr marL="0" indent="0">
              <a:buNone/>
            </a:pPr>
            <a:r>
              <a:rPr lang="en-US" sz="1800" b="1" dirty="0"/>
              <a:t>Opaque: </a:t>
            </a:r>
            <a:r>
              <a:rPr lang="en-US" sz="1800" dirty="0"/>
              <a:t>Thick clouds which do not allow light to pass directly, although light can diffuse through them. Clouds look gray. When these clouds are in from of the Sun, it is impossible to tell where the Sun is. </a:t>
            </a:r>
          </a:p>
        </p:txBody>
      </p:sp>
      <p:pic>
        <p:nvPicPr>
          <p:cNvPr id="7" name="Picture 6" descr="Visual Opacity=transparent. You can see a clear blue 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767" y="2829232"/>
            <a:ext cx="2854275" cy="937715"/>
          </a:xfrm>
          <a:prstGeom prst="rect">
            <a:avLst/>
          </a:prstGeom>
        </p:spPr>
      </p:pic>
      <p:sp>
        <p:nvSpPr>
          <p:cNvPr id="10" name="TextBox 9"/>
          <p:cNvSpPr txBox="1"/>
          <p:nvPr/>
        </p:nvSpPr>
        <p:spPr>
          <a:xfrm>
            <a:off x="5592798" y="3769301"/>
            <a:ext cx="1896948" cy="369332"/>
          </a:xfrm>
          <a:prstGeom prst="rect">
            <a:avLst/>
          </a:prstGeom>
          <a:noFill/>
        </p:spPr>
        <p:txBody>
          <a:bodyPr wrap="square" rtlCol="0">
            <a:spAutoFit/>
          </a:bodyPr>
          <a:lstStyle/>
          <a:p>
            <a:r>
              <a:rPr lang="en-US" dirty="0"/>
              <a:t>Transparent</a:t>
            </a:r>
          </a:p>
        </p:txBody>
      </p:sp>
      <p:pic>
        <p:nvPicPr>
          <p:cNvPr id="8" name="Picture 7" descr="Visual opacity= translucent. Some blue sky is showing through mostly bright white cloud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766" y="4138573"/>
            <a:ext cx="2854275" cy="829447"/>
          </a:xfrm>
          <a:prstGeom prst="rect">
            <a:avLst/>
          </a:prstGeom>
        </p:spPr>
      </p:pic>
      <p:sp>
        <p:nvSpPr>
          <p:cNvPr id="11" name="TextBox 10"/>
          <p:cNvSpPr txBox="1"/>
          <p:nvPr/>
        </p:nvSpPr>
        <p:spPr>
          <a:xfrm>
            <a:off x="5650673" y="4980792"/>
            <a:ext cx="1896948" cy="369332"/>
          </a:xfrm>
          <a:prstGeom prst="rect">
            <a:avLst/>
          </a:prstGeom>
          <a:noFill/>
        </p:spPr>
        <p:txBody>
          <a:bodyPr wrap="square" rtlCol="0">
            <a:spAutoFit/>
          </a:bodyPr>
          <a:lstStyle/>
          <a:p>
            <a:r>
              <a:rPr lang="en-US" dirty="0"/>
              <a:t>Translucent</a:t>
            </a:r>
          </a:p>
        </p:txBody>
      </p:sp>
      <p:pic>
        <p:nvPicPr>
          <p:cNvPr id="9" name="Picture 8" descr="visual opacity is opaque. a grey sky, no blue sky is observed, position of  sun cannot be detec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0766" y="5339646"/>
            <a:ext cx="2854275" cy="853843"/>
          </a:xfrm>
          <a:prstGeom prst="rect">
            <a:avLst/>
          </a:prstGeom>
        </p:spPr>
      </p:pic>
      <p:sp>
        <p:nvSpPr>
          <p:cNvPr id="12" name="TextBox 11"/>
          <p:cNvSpPr txBox="1"/>
          <p:nvPr/>
        </p:nvSpPr>
        <p:spPr>
          <a:xfrm>
            <a:off x="5642922" y="6192283"/>
            <a:ext cx="1896948" cy="369332"/>
          </a:xfrm>
          <a:prstGeom prst="rect">
            <a:avLst/>
          </a:prstGeom>
          <a:noFill/>
        </p:spPr>
        <p:txBody>
          <a:bodyPr wrap="square" rtlCol="0">
            <a:spAutoFit/>
          </a:bodyPr>
          <a:lstStyle/>
          <a:p>
            <a:r>
              <a:rPr lang="en-US" dirty="0"/>
              <a:t>Opaque</a:t>
            </a:r>
          </a:p>
        </p:txBody>
      </p:sp>
    </p:spTree>
    <p:extLst>
      <p:ext uri="{BB962C8B-B14F-4D97-AF65-F5344CB8AC3E}">
        <p14:creationId xmlns:p14="http://schemas.microsoft.com/office/powerpoint/2010/main" val="352178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53656"/>
            <a:ext cx="7461504" cy="1325563"/>
          </a:xfrm>
        </p:spPr>
        <p:txBody>
          <a:bodyPr>
            <a:normAutofit/>
          </a:bodyPr>
          <a:lstStyle/>
          <a:p>
            <a:r>
              <a:rPr lang="en-US" b="1" dirty="0">
                <a:solidFill>
                  <a:srgbClr val="002060"/>
                </a:solidFill>
              </a:rPr>
              <a:t>Overview</a:t>
            </a:r>
          </a:p>
        </p:txBody>
      </p:sp>
      <p:sp>
        <p:nvSpPr>
          <p:cNvPr id="3" name="Content Placeholder 2"/>
          <p:cNvSpPr>
            <a:spLocks noGrp="1"/>
          </p:cNvSpPr>
          <p:nvPr>
            <p:ph idx="1"/>
          </p:nvPr>
        </p:nvSpPr>
        <p:spPr>
          <a:xfrm>
            <a:off x="1328928" y="2394361"/>
            <a:ext cx="7461504" cy="3782601"/>
          </a:xfrm>
        </p:spPr>
        <p:txBody>
          <a:bodyPr>
            <a:normAutofit/>
          </a:bodyPr>
          <a:lstStyle/>
          <a:p>
            <a:pPr marL="0" indent="0">
              <a:buNone/>
            </a:pPr>
            <a:r>
              <a:rPr lang="en-US" sz="2400" dirty="0"/>
              <a:t>This module…</a:t>
            </a:r>
          </a:p>
          <a:p>
            <a:r>
              <a:rPr lang="en-US" sz="2400" dirty="0"/>
              <a:t>Provides a step by step introduction to the protocol method</a:t>
            </a:r>
          </a:p>
          <a:p>
            <a:r>
              <a:rPr lang="en-US" sz="2400" dirty="0"/>
              <a:t>Reviews the selection of a GLOBE Atmosphere site</a:t>
            </a:r>
          </a:p>
          <a:p>
            <a:r>
              <a:rPr lang="en-US" sz="2400" dirty="0"/>
              <a:t>Explains how to make a cloud observation and report it to GLOBE</a:t>
            </a:r>
          </a:p>
          <a:p>
            <a:r>
              <a:rPr lang="en-US" sz="2400" dirty="0"/>
              <a:t>Introduces satellite comparison data</a:t>
            </a:r>
          </a:p>
        </p:txBody>
      </p:sp>
    </p:spTree>
    <p:extLst>
      <p:ext uri="{BB962C8B-B14F-4D97-AF65-F5344CB8AC3E}">
        <p14:creationId xmlns:p14="http://schemas.microsoft.com/office/powerpoint/2010/main" val="3826296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a:xfrm>
            <a:off x="6457950" y="6344776"/>
            <a:ext cx="2057400" cy="365125"/>
          </a:xfrm>
        </p:spPr>
        <p:txBody>
          <a:bodyPr/>
          <a:lstStyle/>
          <a:p>
            <a:fld id="{9BEA51B6-4386-E847-A1B5-1CEB882218CE}" type="slidenum">
              <a:rPr lang="en-US" smtClean="0"/>
              <a:t>29</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79"/>
            <a:ext cx="7125462" cy="1325563"/>
          </a:xfrm>
        </p:spPr>
        <p:txBody>
          <a:bodyPr>
            <a:normAutofit/>
          </a:bodyPr>
          <a:lstStyle/>
          <a:p>
            <a:r>
              <a:rPr lang="en-US" dirty="0"/>
              <a:t>How to Observe: High Level Clouds</a:t>
            </a:r>
          </a:p>
        </p:txBody>
      </p:sp>
      <p:pic>
        <p:nvPicPr>
          <p:cNvPr id="16" name="Picture 15" descr="High cloud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6433" y="971821"/>
            <a:ext cx="1152144" cy="1566672"/>
          </a:xfrm>
          <a:prstGeom prst="rect">
            <a:avLst/>
          </a:prstGeom>
        </p:spPr>
      </p:pic>
      <p:sp>
        <p:nvSpPr>
          <p:cNvPr id="3" name="Content Placeholder 2"/>
          <p:cNvSpPr>
            <a:spLocks noGrp="1"/>
          </p:cNvSpPr>
          <p:nvPr>
            <p:ph idx="1"/>
          </p:nvPr>
        </p:nvSpPr>
        <p:spPr>
          <a:xfrm>
            <a:off x="1389888" y="2850843"/>
            <a:ext cx="7125462" cy="1871296"/>
          </a:xfrm>
        </p:spPr>
        <p:txBody>
          <a:bodyPr>
            <a:normAutofit/>
          </a:bodyPr>
          <a:lstStyle/>
          <a:p>
            <a:pPr marL="0" indent="0">
              <a:buNone/>
            </a:pPr>
            <a:r>
              <a:rPr lang="en-US" sz="2000" dirty="0"/>
              <a:t>High Clouds are those whose base is 5,000m to 13,000m. Types include cirrus, cirrocumulus, and cirrostratus. The clouds can be either ice or water droplets, but are more often ice crystals. Water clouds tend to have definite edges, while ice clouds are more wispy. Persistent contrails (airplane trails of moisture that don’t just disappear as the airplane passes) are high clouds as well.  </a:t>
            </a:r>
          </a:p>
        </p:txBody>
      </p:sp>
      <p:pic>
        <p:nvPicPr>
          <p:cNvPr id="15" name="Picture 14" descr="Caution sig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8428" y="2381644"/>
            <a:ext cx="310923" cy="317019"/>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713052" y="2359755"/>
            <a:ext cx="4004841" cy="338554"/>
          </a:xfrm>
          <a:prstGeom prst="rect">
            <a:avLst/>
          </a:prstGeom>
          <a:noFill/>
        </p:spPr>
        <p:txBody>
          <a:bodyPr wrap="square" rtlCol="0">
            <a:spAutoFit/>
          </a:bodyPr>
          <a:lstStyle/>
          <a:p>
            <a:r>
              <a:rPr lang="en-US" sz="1600" b="1" dirty="0">
                <a:solidFill>
                  <a:srgbClr val="FF0000"/>
                </a:solidFill>
              </a:rPr>
              <a:t>NEVER look directly at the Sun!</a:t>
            </a:r>
          </a:p>
        </p:txBody>
      </p:sp>
      <p:pic>
        <p:nvPicPr>
          <p:cNvPr id="13" name="Picture 12" descr="a halo effect is observed in the sk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095" y="5041504"/>
            <a:ext cx="1497431" cy="1101356"/>
          </a:xfrm>
          <a:prstGeom prst="rect">
            <a:avLst/>
          </a:prstGeom>
        </p:spPr>
      </p:pic>
      <p:sp>
        <p:nvSpPr>
          <p:cNvPr id="14" name="TextBox 13"/>
          <p:cNvSpPr txBox="1"/>
          <p:nvPr/>
        </p:nvSpPr>
        <p:spPr>
          <a:xfrm>
            <a:off x="1633190" y="6114439"/>
            <a:ext cx="1334269" cy="646331"/>
          </a:xfrm>
          <a:prstGeom prst="rect">
            <a:avLst/>
          </a:prstGeom>
          <a:noFill/>
        </p:spPr>
        <p:txBody>
          <a:bodyPr wrap="square" rtlCol="0">
            <a:spAutoFit/>
          </a:bodyPr>
          <a:lstStyle/>
          <a:p>
            <a:r>
              <a:rPr lang="en-US" dirty="0"/>
              <a:t>Cirrostratus with Halo</a:t>
            </a:r>
          </a:p>
        </p:txBody>
      </p:sp>
      <p:pic>
        <p:nvPicPr>
          <p:cNvPr id="10" name="Picture 9" descr="image of cirrostratus clouds in sky.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4629" y="5049519"/>
            <a:ext cx="1540654" cy="1049783"/>
          </a:xfrm>
          <a:prstGeom prst="rect">
            <a:avLst/>
          </a:prstGeom>
        </p:spPr>
      </p:pic>
      <p:sp>
        <p:nvSpPr>
          <p:cNvPr id="7" name="TextBox 6"/>
          <p:cNvSpPr txBox="1"/>
          <p:nvPr/>
        </p:nvSpPr>
        <p:spPr>
          <a:xfrm>
            <a:off x="3300986" y="6122746"/>
            <a:ext cx="1527858" cy="370390"/>
          </a:xfrm>
          <a:prstGeom prst="rect">
            <a:avLst/>
          </a:prstGeom>
          <a:noFill/>
        </p:spPr>
        <p:txBody>
          <a:bodyPr wrap="square" rtlCol="0">
            <a:spAutoFit/>
          </a:bodyPr>
          <a:lstStyle/>
          <a:p>
            <a:r>
              <a:rPr lang="en-US" dirty="0"/>
              <a:t>Cirrostratus</a:t>
            </a:r>
          </a:p>
        </p:txBody>
      </p:sp>
      <p:pic>
        <p:nvPicPr>
          <p:cNvPr id="11" name="Picture 10" descr="image of wispy cirrus clouds in a blue sk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9045" y="5044901"/>
            <a:ext cx="1567340" cy="1069537"/>
          </a:xfrm>
          <a:prstGeom prst="rect">
            <a:avLst/>
          </a:prstGeom>
        </p:spPr>
      </p:pic>
      <p:sp>
        <p:nvSpPr>
          <p:cNvPr id="8" name="TextBox 7"/>
          <p:cNvSpPr txBox="1"/>
          <p:nvPr/>
        </p:nvSpPr>
        <p:spPr>
          <a:xfrm>
            <a:off x="5364520" y="6112419"/>
            <a:ext cx="1168055" cy="369332"/>
          </a:xfrm>
          <a:prstGeom prst="rect">
            <a:avLst/>
          </a:prstGeom>
          <a:noFill/>
        </p:spPr>
        <p:txBody>
          <a:bodyPr wrap="square" rtlCol="0">
            <a:spAutoFit/>
          </a:bodyPr>
          <a:lstStyle/>
          <a:p>
            <a:r>
              <a:rPr lang="en-US" dirty="0"/>
              <a:t>Cirrus</a:t>
            </a:r>
          </a:p>
        </p:txBody>
      </p:sp>
      <p:pic>
        <p:nvPicPr>
          <p:cNvPr id="12" name="Picture 11" descr="cirrocumulus clouds in sk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0844" y="5039360"/>
            <a:ext cx="1594506" cy="1103500"/>
          </a:xfrm>
          <a:prstGeom prst="rect">
            <a:avLst/>
          </a:prstGeom>
        </p:spPr>
      </p:pic>
      <p:sp>
        <p:nvSpPr>
          <p:cNvPr id="9" name="TextBox 8"/>
          <p:cNvSpPr txBox="1"/>
          <p:nvPr/>
        </p:nvSpPr>
        <p:spPr>
          <a:xfrm>
            <a:off x="6895127" y="6127669"/>
            <a:ext cx="1446836" cy="369332"/>
          </a:xfrm>
          <a:prstGeom prst="rect">
            <a:avLst/>
          </a:prstGeom>
          <a:noFill/>
        </p:spPr>
        <p:txBody>
          <a:bodyPr wrap="square" rtlCol="0">
            <a:spAutoFit/>
          </a:bodyPr>
          <a:lstStyle/>
          <a:p>
            <a:r>
              <a:rPr lang="en-US" dirty="0"/>
              <a:t>Cirrocumulus</a:t>
            </a:r>
          </a:p>
        </p:txBody>
      </p:sp>
    </p:spTree>
    <p:extLst>
      <p:ext uri="{BB962C8B-B14F-4D97-AF65-F5344CB8AC3E}">
        <p14:creationId xmlns:p14="http://schemas.microsoft.com/office/powerpoint/2010/main" val="2101890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9BEA51B6-4386-E847-A1B5-1CEB882218CE}" type="slidenum">
              <a:rPr lang="en-US" smtClean="0"/>
              <a:t>30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2057" y="716769"/>
            <a:ext cx="7125462" cy="1325563"/>
          </a:xfrm>
        </p:spPr>
        <p:txBody>
          <a:bodyPr/>
          <a:lstStyle/>
          <a:p>
            <a:r>
              <a:rPr lang="en-US" dirty="0"/>
              <a:t>How to Observe: Contrails</a:t>
            </a:r>
          </a:p>
        </p:txBody>
      </p:sp>
      <p:sp>
        <p:nvSpPr>
          <p:cNvPr id="3" name="Content Placeholder 2"/>
          <p:cNvSpPr>
            <a:spLocks noGrp="1"/>
          </p:cNvSpPr>
          <p:nvPr>
            <p:ph idx="1"/>
          </p:nvPr>
        </p:nvSpPr>
        <p:spPr>
          <a:xfrm>
            <a:off x="1382057" y="1705283"/>
            <a:ext cx="7125462" cy="1778698"/>
          </a:xfrm>
        </p:spPr>
        <p:txBody>
          <a:bodyPr>
            <a:normAutofit/>
          </a:bodyPr>
          <a:lstStyle/>
          <a:p>
            <a:pPr marL="0" indent="0">
              <a:buNone/>
            </a:pPr>
            <a:r>
              <a:rPr lang="en-US" sz="2000" dirty="0"/>
              <a:t>Count the number of each type; remember to report 0 if no clouds are present</a:t>
            </a:r>
          </a:p>
        </p:txBody>
      </p:sp>
      <p:pic>
        <p:nvPicPr>
          <p:cNvPr id="9" name="Picture 8" descr="Cloud observation: contrail categories: Short-l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056" y="2559297"/>
            <a:ext cx="2088071" cy="1392048"/>
          </a:xfrm>
          <a:prstGeom prst="rect">
            <a:avLst/>
          </a:prstGeom>
        </p:spPr>
      </p:pic>
      <p:sp>
        <p:nvSpPr>
          <p:cNvPr id="5" name="TextBox 4"/>
          <p:cNvSpPr txBox="1"/>
          <p:nvPr/>
        </p:nvSpPr>
        <p:spPr>
          <a:xfrm>
            <a:off x="1382057" y="4379860"/>
            <a:ext cx="2125072" cy="1815882"/>
          </a:xfrm>
          <a:prstGeom prst="rect">
            <a:avLst/>
          </a:prstGeom>
          <a:noFill/>
        </p:spPr>
        <p:txBody>
          <a:bodyPr wrap="square" rtlCol="0">
            <a:spAutoFit/>
          </a:bodyPr>
          <a:lstStyle/>
          <a:p>
            <a:r>
              <a:rPr lang="en-US" sz="1600" b="1" dirty="0"/>
              <a:t>Short-Lived: </a:t>
            </a:r>
          </a:p>
          <a:p>
            <a:r>
              <a:rPr lang="en-US" sz="1600" dirty="0"/>
              <a:t>Contrails that form short line segments that fade out as the distance from the airplane that created them increases. </a:t>
            </a:r>
          </a:p>
        </p:txBody>
      </p:sp>
      <p:pic>
        <p:nvPicPr>
          <p:cNvPr id="10" name="Picture 9" descr="Image of Persistent Non-spreading contrail- a thin white line in the s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4597" y="2559297"/>
            <a:ext cx="2088071" cy="1392048"/>
          </a:xfrm>
          <a:prstGeom prst="rect">
            <a:avLst/>
          </a:prstGeom>
        </p:spPr>
      </p:pic>
      <p:sp>
        <p:nvSpPr>
          <p:cNvPr id="7" name="TextBox 6"/>
          <p:cNvSpPr txBox="1"/>
          <p:nvPr/>
        </p:nvSpPr>
        <p:spPr>
          <a:xfrm>
            <a:off x="3486214" y="4315933"/>
            <a:ext cx="2662179" cy="2308324"/>
          </a:xfrm>
          <a:prstGeom prst="rect">
            <a:avLst/>
          </a:prstGeom>
          <a:noFill/>
        </p:spPr>
        <p:txBody>
          <a:bodyPr wrap="square" rtlCol="0">
            <a:spAutoFit/>
          </a:bodyPr>
          <a:lstStyle/>
          <a:p>
            <a:r>
              <a:rPr lang="en-US" sz="1600" b="1" dirty="0"/>
              <a:t>Persistent Non-Spreading: </a:t>
            </a:r>
            <a:r>
              <a:rPr lang="en-US" sz="1600" dirty="0"/>
              <a:t>Remain long after the airplane has left the area. They form long, generally straight lines of constant width across the sky. These contrails are no wider than your index finger, held at arm’s length.  </a:t>
            </a:r>
          </a:p>
        </p:txBody>
      </p:sp>
      <p:pic>
        <p:nvPicPr>
          <p:cNvPr id="11" name="Picture 10" descr="Presistent Spreading contrail: the edges of the while contrail line are blurred and become progressively wid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8393" y="2554557"/>
            <a:ext cx="2091724" cy="1396788"/>
          </a:xfrm>
          <a:prstGeom prst="rect">
            <a:avLst/>
          </a:prstGeom>
        </p:spPr>
      </p:pic>
      <p:sp>
        <p:nvSpPr>
          <p:cNvPr id="8" name="TextBox 7"/>
          <p:cNvSpPr txBox="1"/>
          <p:nvPr/>
        </p:nvSpPr>
        <p:spPr>
          <a:xfrm>
            <a:off x="6289518" y="4315933"/>
            <a:ext cx="2588264" cy="2308324"/>
          </a:xfrm>
          <a:prstGeom prst="rect">
            <a:avLst/>
          </a:prstGeom>
          <a:noFill/>
        </p:spPr>
        <p:txBody>
          <a:bodyPr wrap="square" rtlCol="0">
            <a:spAutoFit/>
          </a:bodyPr>
          <a:lstStyle/>
          <a:p>
            <a:r>
              <a:rPr lang="en-US" sz="1600" b="1" dirty="0"/>
              <a:t>Persistent Spreading: </a:t>
            </a:r>
            <a:r>
              <a:rPr lang="en-US" sz="1600" dirty="0"/>
              <a:t>Remain long after the airplane has left the area. They form long streaks that have widened with time since the plane passed. These contrails are wider than your index finger held at arm’s length.</a:t>
            </a:r>
          </a:p>
        </p:txBody>
      </p:sp>
      <p:pic>
        <p:nvPicPr>
          <p:cNvPr id="12" name="Picture 11" descr="example of a hand width and presistent spreading contrail"/>
          <p:cNvPicPr>
            <a:picLocks noChangeAspect="1"/>
          </p:cNvPicPr>
          <p:nvPr/>
        </p:nvPicPr>
        <p:blipFill rotWithShape="1">
          <a:blip r:embed="rId7">
            <a:extLst>
              <a:ext uri="{28A0092B-C50C-407E-A947-70E740481C1C}">
                <a14:useLocalDpi xmlns:a14="http://schemas.microsoft.com/office/drawing/2010/main" val="0"/>
              </a:ext>
            </a:extLst>
          </a:blip>
          <a:srcRect l="6696" t="8190" r="5031" b="11334"/>
          <a:stretch/>
        </p:blipFill>
        <p:spPr>
          <a:xfrm>
            <a:off x="7615180" y="3483981"/>
            <a:ext cx="1226917" cy="740780"/>
          </a:xfrm>
          <a:prstGeom prst="rect">
            <a:avLst/>
          </a:prstGeom>
        </p:spPr>
      </p:pic>
    </p:spTree>
    <p:extLst>
      <p:ext uri="{BB962C8B-B14F-4D97-AF65-F5344CB8AC3E}">
        <p14:creationId xmlns:p14="http://schemas.microsoft.com/office/powerpoint/2010/main" val="1062904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9BEA51B6-4386-E847-A1B5-1CEB882218CE}" type="slidenum">
              <a:rPr lang="en-US" smtClean="0"/>
              <a:t>31</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845475"/>
            <a:ext cx="7125462" cy="1325563"/>
          </a:xfrm>
        </p:spPr>
        <p:txBody>
          <a:bodyPr>
            <a:normAutofit/>
          </a:bodyPr>
          <a:lstStyle/>
          <a:p>
            <a:r>
              <a:rPr lang="en-US" sz="3600" dirty="0"/>
              <a:t>How to Observe: Mid-Level Clouds</a:t>
            </a:r>
          </a:p>
        </p:txBody>
      </p:sp>
      <p:pic>
        <p:nvPicPr>
          <p:cNvPr id="8" name="Picture 7" descr="mid-level cloud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6224" y="1644650"/>
            <a:ext cx="1292352" cy="1761744"/>
          </a:xfrm>
          <a:prstGeom prst="rect">
            <a:avLst/>
          </a:prstGeom>
        </p:spPr>
      </p:pic>
      <p:sp>
        <p:nvSpPr>
          <p:cNvPr id="3" name="Content Placeholder 2"/>
          <p:cNvSpPr>
            <a:spLocks noGrp="1"/>
          </p:cNvSpPr>
          <p:nvPr>
            <p:ph idx="1"/>
          </p:nvPr>
        </p:nvSpPr>
        <p:spPr>
          <a:xfrm>
            <a:off x="1574157" y="5061939"/>
            <a:ext cx="7125462" cy="1686101"/>
          </a:xfrm>
        </p:spPr>
        <p:txBody>
          <a:bodyPr>
            <a:normAutofit/>
          </a:bodyPr>
          <a:lstStyle/>
          <a:p>
            <a:pPr marL="0" indent="0">
              <a:buNone/>
            </a:pPr>
            <a:r>
              <a:rPr lang="en-US" sz="2000" dirty="0"/>
              <a:t>These are generally clouds whose base is between 2,000 and 7,000m altitude. Cloud types are altostratus or altocumulus, and are generally but not always water clouds, depending on the atmosphere’s temperature and other conditions at the cloud altitude.  </a:t>
            </a:r>
          </a:p>
        </p:txBody>
      </p:sp>
      <p:pic>
        <p:nvPicPr>
          <p:cNvPr id="9" name="Picture 8" descr="altostrat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4157" y="2450405"/>
            <a:ext cx="2945560" cy="1911977"/>
          </a:xfrm>
          <a:prstGeom prst="rect">
            <a:avLst/>
          </a:prstGeom>
        </p:spPr>
      </p:pic>
      <p:sp>
        <p:nvSpPr>
          <p:cNvPr id="5" name="TextBox 4"/>
          <p:cNvSpPr txBox="1"/>
          <p:nvPr/>
        </p:nvSpPr>
        <p:spPr>
          <a:xfrm>
            <a:off x="2393690" y="4497693"/>
            <a:ext cx="2581154" cy="369332"/>
          </a:xfrm>
          <a:prstGeom prst="rect">
            <a:avLst/>
          </a:prstGeom>
          <a:noFill/>
        </p:spPr>
        <p:txBody>
          <a:bodyPr wrap="square" rtlCol="0">
            <a:spAutoFit/>
          </a:bodyPr>
          <a:lstStyle/>
          <a:p>
            <a:r>
              <a:rPr lang="en-US" dirty="0"/>
              <a:t>Altostratus</a:t>
            </a:r>
          </a:p>
        </p:txBody>
      </p:sp>
      <p:pic>
        <p:nvPicPr>
          <p:cNvPr id="10" name="Picture 9" descr="altocumulu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0547" y="2451287"/>
            <a:ext cx="2854846" cy="1911095"/>
          </a:xfrm>
          <a:prstGeom prst="rect">
            <a:avLst/>
          </a:prstGeom>
        </p:spPr>
      </p:pic>
      <p:sp>
        <p:nvSpPr>
          <p:cNvPr id="7" name="TextBox 6"/>
          <p:cNvSpPr txBox="1"/>
          <p:nvPr/>
        </p:nvSpPr>
        <p:spPr>
          <a:xfrm>
            <a:off x="5440304" y="4497693"/>
            <a:ext cx="2882096" cy="369332"/>
          </a:xfrm>
          <a:prstGeom prst="rect">
            <a:avLst/>
          </a:prstGeom>
          <a:noFill/>
        </p:spPr>
        <p:txBody>
          <a:bodyPr wrap="square" rtlCol="0">
            <a:spAutoFit/>
          </a:bodyPr>
          <a:lstStyle/>
          <a:p>
            <a:r>
              <a:rPr lang="en-US" dirty="0"/>
              <a:t>Altocumulus</a:t>
            </a:r>
          </a:p>
        </p:txBody>
      </p:sp>
    </p:spTree>
    <p:extLst>
      <p:ext uri="{BB962C8B-B14F-4D97-AF65-F5344CB8AC3E}">
        <p14:creationId xmlns:p14="http://schemas.microsoft.com/office/powerpoint/2010/main" val="2547912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9BEA51B6-4386-E847-A1B5-1CEB882218CE}" type="slidenum">
              <a:rPr lang="en-US" smtClean="0"/>
              <a:t>32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79"/>
            <a:ext cx="7125462" cy="1325563"/>
          </a:xfrm>
        </p:spPr>
        <p:txBody>
          <a:bodyPr>
            <a:normAutofit/>
          </a:bodyPr>
          <a:lstStyle/>
          <a:p>
            <a:r>
              <a:rPr lang="en-US" sz="3600" dirty="0"/>
              <a:t>How to Observe: Low Level Clouds</a:t>
            </a:r>
          </a:p>
        </p:txBody>
      </p:sp>
      <p:pic>
        <p:nvPicPr>
          <p:cNvPr id="9" name="Picture 8" descr="low cloud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746" y="1771549"/>
            <a:ext cx="1292352" cy="1761744"/>
          </a:xfrm>
          <a:prstGeom prst="rect">
            <a:avLst/>
          </a:prstGeom>
        </p:spPr>
      </p:pic>
      <p:sp>
        <p:nvSpPr>
          <p:cNvPr id="3" name="Content Placeholder 2"/>
          <p:cNvSpPr>
            <a:spLocks noGrp="1"/>
          </p:cNvSpPr>
          <p:nvPr>
            <p:ph idx="1"/>
          </p:nvPr>
        </p:nvSpPr>
        <p:spPr>
          <a:xfrm>
            <a:off x="1470081" y="4572102"/>
            <a:ext cx="7125462" cy="2600501"/>
          </a:xfrm>
        </p:spPr>
        <p:txBody>
          <a:bodyPr>
            <a:normAutofit/>
          </a:bodyPr>
          <a:lstStyle/>
          <a:p>
            <a:pPr marL="0" indent="0">
              <a:buNone/>
            </a:pPr>
            <a:r>
              <a:rPr lang="en-US" sz="2000" dirty="0"/>
              <a:t>These are generally clouds made of water droplets whose base is below 2,000m altitude. Low cloud types include stratocumulus, cumulus, stratus, cumulonimbus, and nimbostratus. Fog can also be put in this class because it is a ground-level stratus cloud. The tops of cumulonimbus clouds can be high enough to form ice crystals.</a:t>
            </a:r>
          </a:p>
        </p:txBody>
      </p:sp>
      <p:pic>
        <p:nvPicPr>
          <p:cNvPr id="10" name="Picture 9" descr="Stratu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888" y="2534856"/>
            <a:ext cx="1959900" cy="1469925"/>
          </a:xfrm>
          <a:prstGeom prst="rect">
            <a:avLst/>
          </a:prstGeom>
        </p:spPr>
      </p:pic>
      <p:sp>
        <p:nvSpPr>
          <p:cNvPr id="5" name="TextBox 4"/>
          <p:cNvSpPr txBox="1"/>
          <p:nvPr/>
        </p:nvSpPr>
        <p:spPr>
          <a:xfrm>
            <a:off x="1828148" y="4051229"/>
            <a:ext cx="2210764" cy="369332"/>
          </a:xfrm>
          <a:prstGeom prst="rect">
            <a:avLst/>
          </a:prstGeom>
          <a:noFill/>
        </p:spPr>
        <p:txBody>
          <a:bodyPr wrap="square" rtlCol="0">
            <a:spAutoFit/>
          </a:bodyPr>
          <a:lstStyle/>
          <a:p>
            <a:r>
              <a:rPr lang="en-US" dirty="0"/>
              <a:t>Stratus</a:t>
            </a:r>
          </a:p>
        </p:txBody>
      </p:sp>
      <p:pic>
        <p:nvPicPr>
          <p:cNvPr id="11" name="Picture 10" descr="Stratocumul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576" y="2527755"/>
            <a:ext cx="1949674" cy="1477026"/>
          </a:xfrm>
          <a:prstGeom prst="rect">
            <a:avLst/>
          </a:prstGeom>
        </p:spPr>
      </p:pic>
      <p:sp>
        <p:nvSpPr>
          <p:cNvPr id="7" name="TextBox 6"/>
          <p:cNvSpPr txBox="1"/>
          <p:nvPr/>
        </p:nvSpPr>
        <p:spPr>
          <a:xfrm>
            <a:off x="3737280" y="4015388"/>
            <a:ext cx="2639027" cy="369332"/>
          </a:xfrm>
          <a:prstGeom prst="rect">
            <a:avLst/>
          </a:prstGeom>
          <a:noFill/>
        </p:spPr>
        <p:txBody>
          <a:bodyPr wrap="square" rtlCol="0">
            <a:spAutoFit/>
          </a:bodyPr>
          <a:lstStyle/>
          <a:p>
            <a:r>
              <a:rPr lang="en-US" dirty="0"/>
              <a:t>Stratocumulus</a:t>
            </a:r>
          </a:p>
        </p:txBody>
      </p:sp>
      <p:pic>
        <p:nvPicPr>
          <p:cNvPr id="12" name="Picture 11" descr="Cumulu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1038" y="2527755"/>
            <a:ext cx="2015656" cy="1493079"/>
          </a:xfrm>
          <a:prstGeom prst="rect">
            <a:avLst/>
          </a:prstGeom>
        </p:spPr>
      </p:pic>
      <p:sp>
        <p:nvSpPr>
          <p:cNvPr id="8" name="TextBox 7"/>
          <p:cNvSpPr txBox="1"/>
          <p:nvPr/>
        </p:nvSpPr>
        <p:spPr>
          <a:xfrm>
            <a:off x="6018164" y="3988631"/>
            <a:ext cx="1886674" cy="369332"/>
          </a:xfrm>
          <a:prstGeom prst="rect">
            <a:avLst/>
          </a:prstGeom>
          <a:noFill/>
        </p:spPr>
        <p:txBody>
          <a:bodyPr wrap="square" rtlCol="0">
            <a:spAutoFit/>
          </a:bodyPr>
          <a:lstStyle/>
          <a:p>
            <a:r>
              <a:rPr lang="en-US" dirty="0"/>
              <a:t>Cumulus</a:t>
            </a:r>
          </a:p>
        </p:txBody>
      </p:sp>
    </p:spTree>
    <p:extLst>
      <p:ext uri="{BB962C8B-B14F-4D97-AF65-F5344CB8AC3E}">
        <p14:creationId xmlns:p14="http://schemas.microsoft.com/office/powerpoint/2010/main" val="3113273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9BEA51B6-4386-E847-A1B5-1CEB882218CE}" type="slidenum">
              <a:rPr lang="en-US" smtClean="0"/>
              <a:t>33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79"/>
            <a:ext cx="7125462" cy="1325563"/>
          </a:xfrm>
        </p:spPr>
        <p:txBody>
          <a:bodyPr/>
          <a:lstStyle/>
          <a:p>
            <a:r>
              <a:rPr lang="en-US" dirty="0"/>
              <a:t>How to Observe: Low Level Precipitating Clouds</a:t>
            </a:r>
          </a:p>
        </p:txBody>
      </p:sp>
      <p:pic>
        <p:nvPicPr>
          <p:cNvPr id="8" name="Picture 7" descr="Low cloud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7793" y="946879"/>
            <a:ext cx="1286256" cy="1761744"/>
          </a:xfrm>
          <a:prstGeom prst="rect">
            <a:avLst/>
          </a:prstGeom>
        </p:spPr>
      </p:pic>
      <p:sp>
        <p:nvSpPr>
          <p:cNvPr id="3" name="Content Placeholder 2"/>
          <p:cNvSpPr>
            <a:spLocks noGrp="1"/>
          </p:cNvSpPr>
          <p:nvPr>
            <p:ph idx="1"/>
          </p:nvPr>
        </p:nvSpPr>
        <p:spPr>
          <a:xfrm>
            <a:off x="1581563" y="5039591"/>
            <a:ext cx="7125462" cy="1694365"/>
          </a:xfrm>
        </p:spPr>
        <p:txBody>
          <a:bodyPr>
            <a:normAutofit/>
          </a:bodyPr>
          <a:lstStyle/>
          <a:p>
            <a:pPr marL="0" indent="0">
              <a:buNone/>
            </a:pPr>
            <a:r>
              <a:rPr lang="en-US" sz="2000" dirty="0"/>
              <a:t>Clouds that precipitate have names with nimbo prefix/suffix. Precipitation can be in any form such as rain, snow, hail, etc. Cumulonimbus clouds are known as thunderstorm clouds and are sometimes called anvil clouds because of their shape. Nimbostratus clouds often bring steady, ongoing precipitation. </a:t>
            </a:r>
          </a:p>
        </p:txBody>
      </p:sp>
      <p:sp>
        <p:nvSpPr>
          <p:cNvPr id="5" name="TextBox 4"/>
          <p:cNvSpPr txBox="1"/>
          <p:nvPr/>
        </p:nvSpPr>
        <p:spPr>
          <a:xfrm>
            <a:off x="1852875" y="4503610"/>
            <a:ext cx="2881170" cy="369332"/>
          </a:xfrm>
          <a:prstGeom prst="rect">
            <a:avLst/>
          </a:prstGeom>
          <a:noFill/>
        </p:spPr>
        <p:txBody>
          <a:bodyPr wrap="square" rtlCol="0">
            <a:spAutoFit/>
          </a:bodyPr>
          <a:lstStyle/>
          <a:p>
            <a:r>
              <a:rPr lang="en-US" dirty="0"/>
              <a:t>Nimbostratus</a:t>
            </a:r>
          </a:p>
        </p:txBody>
      </p:sp>
      <p:sp>
        <p:nvSpPr>
          <p:cNvPr id="7" name="TextBox 6"/>
          <p:cNvSpPr txBox="1"/>
          <p:nvPr/>
        </p:nvSpPr>
        <p:spPr>
          <a:xfrm>
            <a:off x="5090870" y="4503611"/>
            <a:ext cx="1603324" cy="369332"/>
          </a:xfrm>
          <a:prstGeom prst="rect">
            <a:avLst/>
          </a:prstGeom>
          <a:noFill/>
        </p:spPr>
        <p:txBody>
          <a:bodyPr wrap="none" rtlCol="0">
            <a:spAutoFit/>
          </a:bodyPr>
          <a:lstStyle/>
          <a:p>
            <a:r>
              <a:rPr lang="en-US" dirty="0"/>
              <a:t>Cumulonimbus</a:t>
            </a:r>
          </a:p>
        </p:txBody>
      </p:sp>
      <p:pic>
        <p:nvPicPr>
          <p:cNvPr id="9" name="Picture 8" descr="nimbostratu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563" y="2987886"/>
            <a:ext cx="2017250" cy="1515724"/>
          </a:xfrm>
          <a:prstGeom prst="rect">
            <a:avLst/>
          </a:prstGeom>
        </p:spPr>
      </p:pic>
      <p:pic>
        <p:nvPicPr>
          <p:cNvPr id="10" name="Picture 9" descr="Cumulonimbus, from afa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4943" y="2987887"/>
            <a:ext cx="2073246" cy="1515724"/>
          </a:xfrm>
          <a:prstGeom prst="rect">
            <a:avLst/>
          </a:prstGeom>
        </p:spPr>
      </p:pic>
      <p:pic>
        <p:nvPicPr>
          <p:cNvPr id="11" name="Picture 10" descr="cumulonimbus, from below"/>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4319" y="2984954"/>
            <a:ext cx="2071661" cy="1517834"/>
          </a:xfrm>
          <a:prstGeom prst="rect">
            <a:avLst/>
          </a:prstGeom>
        </p:spPr>
      </p:pic>
      <p:sp>
        <p:nvSpPr>
          <p:cNvPr id="13" name="TextBox 12"/>
          <p:cNvSpPr txBox="1"/>
          <p:nvPr/>
        </p:nvSpPr>
        <p:spPr>
          <a:xfrm>
            <a:off x="4214203" y="2615622"/>
            <a:ext cx="1678329" cy="369332"/>
          </a:xfrm>
          <a:prstGeom prst="rect">
            <a:avLst/>
          </a:prstGeom>
          <a:noFill/>
        </p:spPr>
        <p:txBody>
          <a:bodyPr wrap="square" rtlCol="0">
            <a:spAutoFit/>
          </a:bodyPr>
          <a:lstStyle/>
          <a:p>
            <a:r>
              <a:rPr lang="en-US" dirty="0"/>
              <a:t>From afar</a:t>
            </a:r>
          </a:p>
        </p:txBody>
      </p:sp>
      <p:sp>
        <p:nvSpPr>
          <p:cNvPr id="14" name="TextBox 13"/>
          <p:cNvSpPr txBox="1"/>
          <p:nvPr/>
        </p:nvSpPr>
        <p:spPr>
          <a:xfrm>
            <a:off x="6287449" y="2614799"/>
            <a:ext cx="1678329" cy="369332"/>
          </a:xfrm>
          <a:prstGeom prst="rect">
            <a:avLst/>
          </a:prstGeom>
          <a:noFill/>
        </p:spPr>
        <p:txBody>
          <a:bodyPr wrap="square" rtlCol="0">
            <a:spAutoFit/>
          </a:bodyPr>
          <a:lstStyle/>
          <a:p>
            <a:r>
              <a:rPr lang="en-US" dirty="0"/>
              <a:t>From below</a:t>
            </a:r>
          </a:p>
        </p:txBody>
      </p:sp>
    </p:spTree>
    <p:extLst>
      <p:ext uri="{BB962C8B-B14F-4D97-AF65-F5344CB8AC3E}">
        <p14:creationId xmlns:p14="http://schemas.microsoft.com/office/powerpoint/2010/main" val="747562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9BEA51B6-4386-E847-A1B5-1CEB882218CE}" type="slidenum">
              <a:rPr lang="en-US" smtClean="0"/>
              <a:t>34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79"/>
            <a:ext cx="7125462" cy="1325563"/>
          </a:xfrm>
        </p:spPr>
        <p:txBody>
          <a:bodyPr>
            <a:normAutofit/>
          </a:bodyPr>
          <a:lstStyle/>
          <a:p>
            <a:r>
              <a:rPr lang="en-US" sz="3600" dirty="0"/>
              <a:t>How to Observe: Determining Level of Cumulus Clouds</a:t>
            </a:r>
          </a:p>
        </p:txBody>
      </p:sp>
      <p:sp>
        <p:nvSpPr>
          <p:cNvPr id="3" name="Content Placeholder 2"/>
          <p:cNvSpPr>
            <a:spLocks noGrp="1"/>
          </p:cNvSpPr>
          <p:nvPr>
            <p:ph idx="1"/>
          </p:nvPr>
        </p:nvSpPr>
        <p:spPr>
          <a:xfrm>
            <a:off x="1389888" y="2121970"/>
            <a:ext cx="7125462" cy="1084217"/>
          </a:xfrm>
        </p:spPr>
        <p:txBody>
          <a:bodyPr>
            <a:normAutofit/>
          </a:bodyPr>
          <a:lstStyle/>
          <a:p>
            <a:pPr marL="0" indent="0">
              <a:buNone/>
            </a:pPr>
            <a:r>
              <a:rPr lang="en-US" sz="2000" dirty="0"/>
              <a:t>Tip:</a:t>
            </a:r>
          </a:p>
          <a:p>
            <a:pPr marL="0" indent="0">
              <a:buNone/>
            </a:pPr>
            <a:r>
              <a:rPr lang="en-US" sz="2000" dirty="0"/>
              <a:t>For Cumulus (puffy) clouds, use fist/thumb/pinky finger strategy to estimate cloud height.</a:t>
            </a:r>
          </a:p>
        </p:txBody>
      </p:sp>
      <p:pic>
        <p:nvPicPr>
          <p:cNvPr id="9" name="Picture 8" descr="cirrocumulus clouds"/>
          <p:cNvPicPr>
            <a:picLocks noChangeAspect="1"/>
          </p:cNvPicPr>
          <p:nvPr/>
        </p:nvPicPr>
        <p:blipFill rotWithShape="1">
          <a:blip r:embed="rId4">
            <a:extLst>
              <a:ext uri="{28A0092B-C50C-407E-A947-70E740481C1C}">
                <a14:useLocalDpi xmlns:a14="http://schemas.microsoft.com/office/drawing/2010/main" val="0"/>
              </a:ext>
            </a:extLst>
          </a:blip>
          <a:srcRect t="34624" b="-1761"/>
          <a:stretch/>
        </p:blipFill>
        <p:spPr>
          <a:xfrm>
            <a:off x="1362266" y="3252090"/>
            <a:ext cx="2356348" cy="1782896"/>
          </a:xfrm>
          <a:prstGeom prst="rect">
            <a:avLst/>
          </a:prstGeom>
        </p:spPr>
      </p:pic>
      <p:sp>
        <p:nvSpPr>
          <p:cNvPr id="5" name="TextBox 4"/>
          <p:cNvSpPr txBox="1"/>
          <p:nvPr/>
        </p:nvSpPr>
        <p:spPr>
          <a:xfrm>
            <a:off x="1296365" y="5150733"/>
            <a:ext cx="2893671" cy="1200329"/>
          </a:xfrm>
          <a:prstGeom prst="rect">
            <a:avLst/>
          </a:prstGeom>
          <a:noFill/>
        </p:spPr>
        <p:txBody>
          <a:bodyPr wrap="square" rtlCol="0">
            <a:spAutoFit/>
          </a:bodyPr>
          <a:lstStyle/>
          <a:p>
            <a:r>
              <a:rPr lang="en-US" dirty="0"/>
              <a:t>High clouds (cirrocumulus) appear comparable in size to pinky finger held at arm’s length.</a:t>
            </a:r>
          </a:p>
        </p:txBody>
      </p:sp>
      <p:pic>
        <p:nvPicPr>
          <p:cNvPr id="10" name="Picture 9" descr="altocumulus, and participant holding hand at arm's length with thumb ou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294" y="3240911"/>
            <a:ext cx="2286000" cy="1725168"/>
          </a:xfrm>
          <a:prstGeom prst="rect">
            <a:avLst/>
          </a:prstGeom>
        </p:spPr>
      </p:pic>
      <p:sp>
        <p:nvSpPr>
          <p:cNvPr id="7" name="TextBox 6"/>
          <p:cNvSpPr txBox="1"/>
          <p:nvPr/>
        </p:nvSpPr>
        <p:spPr>
          <a:xfrm>
            <a:off x="4190036" y="5139554"/>
            <a:ext cx="2639028" cy="1477328"/>
          </a:xfrm>
          <a:prstGeom prst="rect">
            <a:avLst/>
          </a:prstGeom>
          <a:noFill/>
        </p:spPr>
        <p:txBody>
          <a:bodyPr wrap="square" rtlCol="0">
            <a:spAutoFit/>
          </a:bodyPr>
          <a:lstStyle/>
          <a:p>
            <a:r>
              <a:rPr lang="en-US" dirty="0"/>
              <a:t>Mid-level clouds (altocumulus) appear comparable in size to thumb held at arm’s length.</a:t>
            </a:r>
          </a:p>
        </p:txBody>
      </p:sp>
      <p:pic>
        <p:nvPicPr>
          <p:cNvPr id="11" name="Picture 10" descr="cumulus, and participant holding fist at arm's length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352" y="3232481"/>
            <a:ext cx="2282306" cy="1733598"/>
          </a:xfrm>
          <a:prstGeom prst="rect">
            <a:avLst/>
          </a:prstGeom>
        </p:spPr>
      </p:pic>
      <p:sp>
        <p:nvSpPr>
          <p:cNvPr id="8" name="TextBox 7"/>
          <p:cNvSpPr txBox="1"/>
          <p:nvPr/>
        </p:nvSpPr>
        <p:spPr>
          <a:xfrm>
            <a:off x="6620719" y="5139554"/>
            <a:ext cx="2222339" cy="1200329"/>
          </a:xfrm>
          <a:prstGeom prst="rect">
            <a:avLst/>
          </a:prstGeom>
          <a:noFill/>
        </p:spPr>
        <p:txBody>
          <a:bodyPr wrap="square" rtlCol="0">
            <a:spAutoFit/>
          </a:bodyPr>
          <a:lstStyle/>
          <a:p>
            <a:r>
              <a:rPr lang="en-US" dirty="0"/>
              <a:t>Low clouds (cumulus) appear comparable in size to fist held at arm’s length.</a:t>
            </a:r>
          </a:p>
        </p:txBody>
      </p:sp>
    </p:spTree>
    <p:extLst>
      <p:ext uri="{BB962C8B-B14F-4D97-AF65-F5344CB8AC3E}">
        <p14:creationId xmlns:p14="http://schemas.microsoft.com/office/powerpoint/2010/main" val="1979116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13" name="Slide Number Placeholder 12"/>
          <p:cNvSpPr>
            <a:spLocks noGrp="1"/>
          </p:cNvSpPr>
          <p:nvPr>
            <p:ph type="sldNum" sz="quarter" idx="12"/>
          </p:nvPr>
        </p:nvSpPr>
        <p:spPr/>
        <p:txBody>
          <a:bodyPr/>
          <a:lstStyle/>
          <a:p>
            <a:fld id="{9BEA51B6-4386-E847-A1B5-1CEB882218CE}" type="slidenum">
              <a:rPr lang="en-US" smtClean="0"/>
              <a:t>35</a:t>
            </a:fld>
            <a:endParaRPr lang="en-US" dirty="0"/>
          </a:p>
        </p:txBody>
      </p:sp>
      <p:sp>
        <p:nvSpPr>
          <p:cNvPr id="2" name="Title 1"/>
          <p:cNvSpPr>
            <a:spLocks noGrp="1"/>
          </p:cNvSpPr>
          <p:nvPr>
            <p:ph type="title"/>
          </p:nvPr>
        </p:nvSpPr>
        <p:spPr>
          <a:xfrm>
            <a:off x="1389888" y="946879"/>
            <a:ext cx="7125462" cy="1325563"/>
          </a:xfrm>
        </p:spPr>
        <p:txBody>
          <a:bodyPr/>
          <a:lstStyle/>
          <a:p>
            <a:r>
              <a:rPr lang="en-US" dirty="0"/>
              <a:t>How to Observe: Determining Level Stratus Clouds</a:t>
            </a:r>
          </a:p>
        </p:txBody>
      </p:sp>
      <p:sp>
        <p:nvSpPr>
          <p:cNvPr id="3" name="Content Placeholder 2"/>
          <p:cNvSpPr>
            <a:spLocks noGrp="1"/>
          </p:cNvSpPr>
          <p:nvPr>
            <p:ph idx="1"/>
          </p:nvPr>
        </p:nvSpPr>
        <p:spPr>
          <a:xfrm>
            <a:off x="1389888" y="2076273"/>
            <a:ext cx="7125462" cy="1535630"/>
          </a:xfrm>
        </p:spPr>
        <p:txBody>
          <a:bodyPr>
            <a:normAutofit/>
          </a:bodyPr>
          <a:lstStyle/>
          <a:p>
            <a:pPr marL="0" indent="0">
              <a:buNone/>
            </a:pPr>
            <a:r>
              <a:rPr lang="en-US" sz="2000" dirty="0"/>
              <a:t>Tip:</a:t>
            </a:r>
          </a:p>
          <a:p>
            <a:pPr marL="0" indent="0">
              <a:buNone/>
            </a:pPr>
            <a:r>
              <a:rPr lang="en-US" sz="2000" dirty="0"/>
              <a:t>For stratus (layered) clouds, look for clues near the Sun. </a:t>
            </a:r>
          </a:p>
          <a:p>
            <a:pPr marL="0" indent="0">
              <a:buNone/>
            </a:pPr>
            <a:r>
              <a:rPr lang="en-US" sz="2000" b="1" dirty="0">
                <a:solidFill>
                  <a:srgbClr val="FF0000"/>
                </a:solidFill>
              </a:rPr>
              <a:t>         NEVER look directly at the Sun!</a:t>
            </a:r>
          </a:p>
        </p:txBody>
      </p:sp>
      <p:pic>
        <p:nvPicPr>
          <p:cNvPr id="9" name="Picture 8" descr="cirrostartus"/>
          <p:cNvPicPr>
            <a:picLocks noChangeAspect="1"/>
          </p:cNvPicPr>
          <p:nvPr/>
        </p:nvPicPr>
        <p:blipFill rotWithShape="1">
          <a:blip r:embed="rId4">
            <a:extLst>
              <a:ext uri="{28A0092B-C50C-407E-A947-70E740481C1C}">
                <a14:useLocalDpi xmlns:a14="http://schemas.microsoft.com/office/drawing/2010/main" val="0"/>
              </a:ext>
            </a:extLst>
          </a:blip>
          <a:srcRect r="5779"/>
          <a:stretch/>
        </p:blipFill>
        <p:spPr>
          <a:xfrm>
            <a:off x="1452223" y="3249425"/>
            <a:ext cx="2406608" cy="1491270"/>
          </a:xfrm>
          <a:prstGeom prst="rect">
            <a:avLst/>
          </a:prstGeom>
        </p:spPr>
      </p:pic>
      <p:sp>
        <p:nvSpPr>
          <p:cNvPr id="5" name="TextBox 4"/>
          <p:cNvSpPr txBox="1"/>
          <p:nvPr/>
        </p:nvSpPr>
        <p:spPr>
          <a:xfrm>
            <a:off x="1493134" y="4780348"/>
            <a:ext cx="2222339" cy="2031325"/>
          </a:xfrm>
          <a:prstGeom prst="rect">
            <a:avLst/>
          </a:prstGeom>
          <a:noFill/>
        </p:spPr>
        <p:txBody>
          <a:bodyPr wrap="square" rtlCol="0">
            <a:spAutoFit/>
          </a:bodyPr>
          <a:lstStyle/>
          <a:p>
            <a:r>
              <a:rPr lang="en-US" dirty="0"/>
              <a:t>Cirrostratus is the only cloud type  which can produce a halo around the sun or moon. The halo will have all the rainbow colors in it.</a:t>
            </a:r>
          </a:p>
        </p:txBody>
      </p:sp>
      <p:pic>
        <p:nvPicPr>
          <p:cNvPr id="10" name="Picture 9" descr="altostratu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2046" y="3249425"/>
            <a:ext cx="2287812" cy="1491270"/>
          </a:xfrm>
          <a:prstGeom prst="rect">
            <a:avLst/>
          </a:prstGeom>
        </p:spPr>
      </p:pic>
      <p:sp>
        <p:nvSpPr>
          <p:cNvPr id="7" name="TextBox 6"/>
          <p:cNvSpPr txBox="1"/>
          <p:nvPr/>
        </p:nvSpPr>
        <p:spPr>
          <a:xfrm>
            <a:off x="3981691" y="4780346"/>
            <a:ext cx="2592729" cy="2031325"/>
          </a:xfrm>
          <a:prstGeom prst="rect">
            <a:avLst/>
          </a:prstGeom>
          <a:noFill/>
        </p:spPr>
        <p:txBody>
          <a:bodyPr wrap="square" rtlCol="0">
            <a:spAutoFit/>
          </a:bodyPr>
          <a:lstStyle/>
          <a:p>
            <a:r>
              <a:rPr lang="en-US" dirty="0"/>
              <a:t>Altostratus will produce a thinly veiled Sun or moon, and will often be darker in appearance, a medium gray color. The Sun looks dimly lit behind these clouds.</a:t>
            </a:r>
          </a:p>
        </p:txBody>
      </p:sp>
      <p:pic>
        <p:nvPicPr>
          <p:cNvPr id="11" name="Picture 10" descr="strat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3074" y="3236953"/>
            <a:ext cx="2337564" cy="1517650"/>
          </a:xfrm>
          <a:prstGeom prst="rect">
            <a:avLst/>
          </a:prstGeom>
        </p:spPr>
      </p:pic>
      <p:sp>
        <p:nvSpPr>
          <p:cNvPr id="8" name="TextBox 7"/>
          <p:cNvSpPr txBox="1"/>
          <p:nvPr/>
        </p:nvSpPr>
        <p:spPr>
          <a:xfrm>
            <a:off x="6782765" y="4780346"/>
            <a:ext cx="2060293" cy="1754326"/>
          </a:xfrm>
          <a:prstGeom prst="rect">
            <a:avLst/>
          </a:prstGeom>
          <a:noFill/>
        </p:spPr>
        <p:txBody>
          <a:bodyPr wrap="square" rtlCol="0">
            <a:spAutoFit/>
          </a:bodyPr>
          <a:lstStyle/>
          <a:p>
            <a:r>
              <a:rPr lang="en-US" dirty="0"/>
              <a:t>Stratus will usually be very gray and often very low to the ground. They tend to cover a lot of the sky.  </a:t>
            </a:r>
          </a:p>
        </p:txBody>
      </p:sp>
      <p:pic>
        <p:nvPicPr>
          <p:cNvPr id="12" name="Picture 11" descr="Exclamation graphic"/>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8614" y="2892753"/>
            <a:ext cx="310923" cy="3170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730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36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79"/>
            <a:ext cx="7125462" cy="1325563"/>
          </a:xfrm>
        </p:spPr>
        <p:txBody>
          <a:bodyPr>
            <a:normAutofit/>
          </a:bodyPr>
          <a:lstStyle/>
          <a:p>
            <a:r>
              <a:rPr lang="en-US" dirty="0"/>
              <a:t>How to Observe: Cloud Type Practice and Support</a:t>
            </a:r>
          </a:p>
        </p:txBody>
      </p:sp>
      <p:sp>
        <p:nvSpPr>
          <p:cNvPr id="3" name="Content Placeholder 2"/>
          <p:cNvSpPr>
            <a:spLocks noGrp="1"/>
          </p:cNvSpPr>
          <p:nvPr>
            <p:ph idx="1"/>
          </p:nvPr>
        </p:nvSpPr>
        <p:spPr>
          <a:xfrm>
            <a:off x="1389888" y="2607275"/>
            <a:ext cx="2887610" cy="3904521"/>
          </a:xfrm>
        </p:spPr>
        <p:txBody>
          <a:bodyPr>
            <a:normAutofit/>
          </a:bodyPr>
          <a:lstStyle/>
          <a:p>
            <a:pPr marL="0" indent="0">
              <a:buNone/>
            </a:pPr>
            <a:r>
              <a:rPr lang="en-US" sz="2400" dirty="0"/>
              <a:t>Try the interactive tool found in the e-Training section under “Supporting Material”: </a:t>
            </a:r>
            <a:r>
              <a:rPr lang="en-US" sz="2400" dirty="0">
                <a:hlinkClick r:id="rId4"/>
              </a:rPr>
              <a:t>Cloud Type Practice</a:t>
            </a:r>
            <a:r>
              <a:rPr lang="en-US" sz="2400" dirty="0"/>
              <a:t>.</a:t>
            </a:r>
          </a:p>
        </p:txBody>
      </p:sp>
      <p:pic>
        <p:nvPicPr>
          <p:cNvPr id="5" name="Picture 4" descr="An interactive version of a cloud dichotomous key to help you identify what kind of clouds you are seeing." title="image of front page, Cloud Identification Key A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498" y="2119826"/>
            <a:ext cx="4438273" cy="3554276"/>
          </a:xfrm>
          <a:prstGeom prst="rect">
            <a:avLst/>
          </a:prstGeom>
        </p:spPr>
      </p:pic>
    </p:spTree>
    <p:extLst>
      <p:ext uri="{BB962C8B-B14F-4D97-AF65-F5344CB8AC3E}">
        <p14:creationId xmlns:p14="http://schemas.microsoft.com/office/powerpoint/2010/main" val="1189987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37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1389888" y="946879"/>
            <a:ext cx="7125462" cy="1325563"/>
          </a:xfrm>
        </p:spPr>
        <p:txBody>
          <a:bodyPr>
            <a:normAutofit/>
          </a:bodyPr>
          <a:lstStyle/>
          <a:p>
            <a:r>
              <a:rPr lang="en-US" sz="3600" dirty="0"/>
              <a:t>How to Observe: Surface Conditions and Measurements</a:t>
            </a:r>
          </a:p>
        </p:txBody>
      </p:sp>
      <p:sp>
        <p:nvSpPr>
          <p:cNvPr id="3" name="Content Placeholder 2"/>
          <p:cNvSpPr>
            <a:spLocks noGrp="1"/>
          </p:cNvSpPr>
          <p:nvPr>
            <p:ph idx="1"/>
          </p:nvPr>
        </p:nvSpPr>
        <p:spPr>
          <a:xfrm>
            <a:off x="1389888" y="2094482"/>
            <a:ext cx="4594223" cy="4628056"/>
          </a:xfrm>
        </p:spPr>
        <p:txBody>
          <a:bodyPr>
            <a:noAutofit/>
          </a:bodyPr>
          <a:lstStyle/>
          <a:p>
            <a:pPr marL="0" indent="0">
              <a:buNone/>
            </a:pPr>
            <a:r>
              <a:rPr lang="en-US" sz="1600" b="1" dirty="0"/>
              <a:t>Surface Conditions (Required): </a:t>
            </a:r>
            <a:r>
              <a:rPr lang="en-US" sz="1600" dirty="0"/>
              <a:t>Define the surface conditions of your observation site.</a:t>
            </a:r>
          </a:p>
          <a:p>
            <a:pPr marL="0" indent="0">
              <a:buNone/>
            </a:pPr>
            <a:r>
              <a:rPr lang="en-US" sz="1600" dirty="0"/>
              <a:t>Tips:</a:t>
            </a:r>
          </a:p>
          <a:p>
            <a:r>
              <a:rPr lang="en-US" sz="1600" dirty="0"/>
              <a:t>A pond would be an example of standing water.</a:t>
            </a:r>
          </a:p>
          <a:p>
            <a:r>
              <a:rPr lang="en-US" sz="1600" dirty="0"/>
              <a:t>Leaves on trees refers to the majority of the deciduous trees around your observation site.</a:t>
            </a:r>
          </a:p>
          <a:p>
            <a:endParaRPr lang="en-US" sz="1600" dirty="0"/>
          </a:p>
          <a:p>
            <a:pPr marL="0" indent="0">
              <a:buNone/>
            </a:pPr>
            <a:r>
              <a:rPr lang="en-US" sz="1600" b="1" dirty="0"/>
              <a:t>Surface Measurements  (Optional):</a:t>
            </a:r>
          </a:p>
          <a:p>
            <a:r>
              <a:rPr lang="en-US" sz="1600" dirty="0"/>
              <a:t>Air Temperature</a:t>
            </a:r>
          </a:p>
          <a:p>
            <a:r>
              <a:rPr lang="en-US" sz="1600" dirty="0"/>
              <a:t>Barometric Pressure</a:t>
            </a:r>
          </a:p>
          <a:p>
            <a:r>
              <a:rPr lang="en-US" sz="1600" dirty="0"/>
              <a:t>Relative Humidity</a:t>
            </a:r>
          </a:p>
          <a:p>
            <a:pPr marL="0" indent="0">
              <a:buNone/>
            </a:pPr>
            <a:r>
              <a:rPr lang="en-US" sz="1400" dirty="0"/>
              <a:t>These are all optional. Unless you have been trained in the associated GLOBE Protocol, skip surface measurements. </a:t>
            </a:r>
          </a:p>
          <a:p>
            <a:pPr marL="0" indent="0">
              <a:buNone/>
            </a:pPr>
            <a:r>
              <a:rPr lang="en-US" sz="1400" dirty="0"/>
              <a:t>E-Training for the above Surface Measurements can be found under the </a:t>
            </a:r>
            <a:r>
              <a:rPr lang="en-US" sz="1400" dirty="0">
                <a:hlinkClick r:id="rId4"/>
              </a:rPr>
              <a:t>Atmosphere E-Training</a:t>
            </a:r>
            <a:r>
              <a:rPr lang="en-US" sz="1400" dirty="0"/>
              <a:t> suite.</a:t>
            </a:r>
          </a:p>
          <a:p>
            <a:pPr marL="0" indent="0">
              <a:buNone/>
            </a:pPr>
            <a:endParaRPr lang="en-US" sz="1600" dirty="0"/>
          </a:p>
        </p:txBody>
      </p:sp>
      <p:pic>
        <p:nvPicPr>
          <p:cNvPr id="5" name="Picture 4" descr="cloud observation: surface condition categor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411" y="1783162"/>
            <a:ext cx="2648371" cy="4869625"/>
          </a:xfrm>
          <a:prstGeom prst="rect">
            <a:avLst/>
          </a:prstGeom>
        </p:spPr>
      </p:pic>
    </p:spTree>
    <p:extLst>
      <p:ext uri="{BB962C8B-B14F-4D97-AF65-F5344CB8AC3E}">
        <p14:creationId xmlns:p14="http://schemas.microsoft.com/office/powerpoint/2010/main" val="3243680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9BEA51B6-4386-E847-A1B5-1CEB882218CE}" type="slidenum">
              <a:rPr lang="en-US" smtClean="0"/>
              <a:t>38</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normAutofit/>
          </a:bodyPr>
          <a:lstStyle/>
          <a:p>
            <a:r>
              <a:rPr lang="en-US" dirty="0"/>
              <a:t>Report Your Data to GLOBE</a:t>
            </a:r>
          </a:p>
        </p:txBody>
      </p:sp>
      <p:sp>
        <p:nvSpPr>
          <p:cNvPr id="3" name="Content Placeholder 2"/>
          <p:cNvSpPr>
            <a:spLocks noGrp="1"/>
          </p:cNvSpPr>
          <p:nvPr>
            <p:ph idx="1"/>
          </p:nvPr>
        </p:nvSpPr>
        <p:spPr>
          <a:xfrm>
            <a:off x="1296365" y="1825625"/>
            <a:ext cx="4595150" cy="4922416"/>
          </a:xfrm>
        </p:spPr>
        <p:txBody>
          <a:bodyPr>
            <a:normAutofit/>
          </a:bodyPr>
          <a:lstStyle/>
          <a:p>
            <a:pPr marL="0" indent="0">
              <a:buNone/>
            </a:pPr>
            <a:r>
              <a:rPr lang="en-US" sz="2000" dirty="0"/>
              <a:t>There are 4 ways to enter GLOBE data:</a:t>
            </a:r>
          </a:p>
          <a:p>
            <a:pPr marL="457200" indent="-457200">
              <a:buFont typeface="+mj-lt"/>
              <a:buAutoNum type="arabicPeriod"/>
            </a:pPr>
            <a:r>
              <a:rPr lang="en-US" sz="2000" dirty="0">
                <a:hlinkClick r:id="rId5"/>
              </a:rPr>
              <a:t>Live Data Entry</a:t>
            </a:r>
            <a:r>
              <a:rPr lang="en-US" sz="2000" dirty="0"/>
              <a:t>: These pages are for entering environmental data, collected at defined sites, according to protocols, and using approved instrumentation – for entry into the official GLOBE science database.</a:t>
            </a:r>
          </a:p>
          <a:p>
            <a:pPr marL="457200" indent="-457200">
              <a:buFont typeface="+mj-lt"/>
              <a:buAutoNum type="arabicPeriod"/>
            </a:pPr>
            <a:r>
              <a:rPr lang="en-US" sz="2000" dirty="0">
                <a:hlinkClick r:id="rId6"/>
              </a:rPr>
              <a:t>Email Data Entry</a:t>
            </a:r>
            <a:r>
              <a:rPr lang="en-US" sz="2000" dirty="0"/>
              <a:t>: If connectivity is an issue, data can also be entered via email. </a:t>
            </a:r>
          </a:p>
          <a:p>
            <a:pPr marL="457200" indent="-457200">
              <a:buFont typeface="+mj-lt"/>
              <a:buAutoNum type="arabicPeriod"/>
            </a:pPr>
            <a:r>
              <a:rPr lang="en-US" sz="2000" dirty="0"/>
              <a:t> Mobile Data App: </a:t>
            </a:r>
          </a:p>
          <a:p>
            <a:pPr marL="914400" lvl="1" indent="-457200">
              <a:buFont typeface="+mj-lt"/>
              <a:buAutoNum type="alphaLcParenR"/>
            </a:pPr>
            <a:r>
              <a:rPr lang="en-US" sz="2000" dirty="0"/>
              <a:t>Download the GLOBE Data Entry App From the </a:t>
            </a:r>
            <a:r>
              <a:rPr lang="en-US" sz="2000" dirty="0">
                <a:hlinkClick r:id="rId7"/>
              </a:rPr>
              <a:t>app store</a:t>
            </a:r>
            <a:r>
              <a:rPr lang="en-US" sz="2000" dirty="0"/>
              <a:t>.</a:t>
            </a:r>
          </a:p>
          <a:p>
            <a:pPr marL="914400" lvl="1" indent="-457200">
              <a:buFont typeface="+mj-lt"/>
              <a:buAutoNum type="alphaLcParenR"/>
            </a:pPr>
            <a:r>
              <a:rPr lang="en-US" sz="2000" dirty="0"/>
              <a:t>Download the NASA GLOBE Observer App from the </a:t>
            </a:r>
            <a:r>
              <a:rPr lang="en-US" sz="2000" dirty="0">
                <a:hlinkClick r:id="rId8"/>
              </a:rPr>
              <a:t>app store</a:t>
            </a:r>
            <a:r>
              <a:rPr lang="en-US" sz="2000" dirty="0"/>
              <a:t>.</a:t>
            </a:r>
          </a:p>
          <a:p>
            <a:pPr marL="457200" indent="-457200">
              <a:buFont typeface="+mj-lt"/>
              <a:buAutoNum type="arabicPeriod"/>
            </a:pPr>
            <a:endParaRPr lang="en-US" sz="2000" dirty="0"/>
          </a:p>
        </p:txBody>
      </p:sp>
      <p:pic>
        <p:nvPicPr>
          <p:cNvPr id="5" name="Picture 4" descr="GLOBE Data Entry App homaepage screensho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1515" y="4005727"/>
            <a:ext cx="1499746" cy="2203205"/>
          </a:xfrm>
          <a:prstGeom prst="rect">
            <a:avLst/>
          </a:prstGeom>
        </p:spPr>
      </p:pic>
      <p:pic>
        <p:nvPicPr>
          <p:cNvPr id="6" name="Picture 5" descr="NASA GLOBE Observer App, Cloud Home screensho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9546" y="4005727"/>
            <a:ext cx="1347216" cy="2194560"/>
          </a:xfrm>
          <a:prstGeom prst="rect">
            <a:avLst/>
          </a:prstGeom>
        </p:spPr>
      </p:pic>
      <p:pic>
        <p:nvPicPr>
          <p:cNvPr id="8" name="Picture 7" descr="Website screenshot: data entry "/>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1515" y="2559354"/>
            <a:ext cx="3015707" cy="1151833"/>
          </a:xfrm>
          <a:prstGeom prst="rect">
            <a:avLst/>
          </a:prstGeom>
        </p:spPr>
      </p:pic>
      <p:sp>
        <p:nvSpPr>
          <p:cNvPr id="9" name="Oval 8" descr="Orange oval"/>
          <p:cNvSpPr/>
          <p:nvPr/>
        </p:nvSpPr>
        <p:spPr>
          <a:xfrm>
            <a:off x="5891515" y="2939970"/>
            <a:ext cx="902824" cy="31251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report graphic"/>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19126">
            <a:off x="7501092" y="1198487"/>
            <a:ext cx="1345758" cy="839753"/>
          </a:xfrm>
          <a:prstGeom prst="rect">
            <a:avLst/>
          </a:prstGeom>
        </p:spPr>
      </p:pic>
    </p:spTree>
    <p:extLst>
      <p:ext uri="{BB962C8B-B14F-4D97-AF65-F5344CB8AC3E}">
        <p14:creationId xmlns:p14="http://schemas.microsoft.com/office/powerpoint/2010/main" val="160698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59071"/>
            <a:ext cx="7461504" cy="1325563"/>
          </a:xfrm>
        </p:spPr>
        <p:txBody>
          <a:bodyPr/>
          <a:lstStyle/>
          <a:p>
            <a:r>
              <a:rPr lang="en-US" b="1" dirty="0">
                <a:solidFill>
                  <a:srgbClr val="002060"/>
                </a:solidFill>
              </a:rPr>
              <a:t>Learning Objectives</a:t>
            </a:r>
          </a:p>
        </p:txBody>
      </p:sp>
      <p:sp>
        <p:nvSpPr>
          <p:cNvPr id="3" name="Content Placeholder 2"/>
          <p:cNvSpPr>
            <a:spLocks noGrp="1"/>
          </p:cNvSpPr>
          <p:nvPr>
            <p:ph idx="1"/>
          </p:nvPr>
        </p:nvSpPr>
        <p:spPr>
          <a:xfrm>
            <a:off x="1328928" y="2157985"/>
            <a:ext cx="7461504" cy="4523232"/>
          </a:xfrm>
        </p:spPr>
        <p:txBody>
          <a:bodyPr>
            <a:normAutofit fontScale="62500" lnSpcReduction="20000"/>
          </a:bodyPr>
          <a:lstStyle/>
          <a:p>
            <a:pPr marL="0" indent="0">
              <a:buNone/>
            </a:pPr>
            <a:r>
              <a:rPr lang="en-US" dirty="0"/>
              <a:t>After completing this module, you will be able to:</a:t>
            </a:r>
          </a:p>
          <a:p>
            <a:pPr>
              <a:lnSpc>
                <a:spcPct val="120000"/>
              </a:lnSpc>
            </a:pPr>
            <a:r>
              <a:rPr lang="en-US" dirty="0"/>
              <a:t>Explain what clouds are and how they form</a:t>
            </a:r>
          </a:p>
          <a:p>
            <a:pPr>
              <a:lnSpc>
                <a:spcPct val="120000"/>
              </a:lnSpc>
            </a:pPr>
            <a:r>
              <a:rPr lang="en-US" dirty="0"/>
              <a:t>Explain why clouds are an important element of the Earth system</a:t>
            </a:r>
          </a:p>
          <a:p>
            <a:pPr>
              <a:lnSpc>
                <a:spcPct val="120000"/>
              </a:lnSpc>
            </a:pPr>
            <a:r>
              <a:rPr lang="en-US" dirty="0"/>
              <a:t>Explain why cloud observations are important for understanding our changing Earth System</a:t>
            </a:r>
          </a:p>
          <a:p>
            <a:pPr>
              <a:lnSpc>
                <a:spcPct val="120000"/>
              </a:lnSpc>
            </a:pPr>
            <a:r>
              <a:rPr lang="en-US" dirty="0"/>
              <a:t>Identify a clouds study site and take observations of the sky</a:t>
            </a:r>
          </a:p>
          <a:p>
            <a:pPr>
              <a:lnSpc>
                <a:spcPct val="120000"/>
              </a:lnSpc>
            </a:pPr>
            <a:r>
              <a:rPr lang="en-US" dirty="0"/>
              <a:t>Upload data to the GLOBE database</a:t>
            </a:r>
          </a:p>
          <a:p>
            <a:pPr>
              <a:lnSpc>
                <a:spcPct val="120000"/>
              </a:lnSpc>
            </a:pPr>
            <a:r>
              <a:rPr lang="en-US" dirty="0"/>
              <a:t>Compare corresponding satellite data to ground cloud reports</a:t>
            </a:r>
          </a:p>
          <a:p>
            <a:pPr>
              <a:lnSpc>
                <a:spcPct val="120000"/>
              </a:lnSpc>
            </a:pPr>
            <a:r>
              <a:rPr lang="en-US" dirty="0"/>
              <a:t>Visualize data using GLOBE’s Visualization System</a:t>
            </a:r>
          </a:p>
          <a:p>
            <a:pPr>
              <a:lnSpc>
                <a:spcPct val="120000"/>
              </a:lnSpc>
            </a:pPr>
            <a:r>
              <a:rPr lang="en-US" dirty="0"/>
              <a:t>Develop ideas for questions and investigations you can address using cloud observations and incorporate satellite data when applicable</a:t>
            </a:r>
          </a:p>
          <a:p>
            <a:pPr marL="0" indent="0">
              <a:lnSpc>
                <a:spcPct val="120000"/>
              </a:lnSpc>
              <a:buNone/>
            </a:pPr>
            <a:r>
              <a:rPr lang="en-US" i="1" dirty="0"/>
              <a:t>Estimated time to complete module: 2 hours</a:t>
            </a:r>
          </a:p>
        </p:txBody>
      </p:sp>
    </p:spTree>
    <p:extLst>
      <p:ext uri="{BB962C8B-B14F-4D97-AF65-F5344CB8AC3E}">
        <p14:creationId xmlns:p14="http://schemas.microsoft.com/office/powerpoint/2010/main" val="3156006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39</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a:t>Set up an Atmosphere Site</a:t>
            </a:r>
          </a:p>
        </p:txBody>
      </p:sp>
      <p:pic>
        <p:nvPicPr>
          <p:cNvPr id="5" name="Picture 4" descr="Screenshot of Site Definition pages. Enter site name, latitude, longitude, and elev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437" y="1781752"/>
            <a:ext cx="4852837" cy="4822354"/>
          </a:xfrm>
          <a:prstGeom prst="rect">
            <a:avLst/>
          </a:prstGeom>
        </p:spPr>
      </p:pic>
      <p:pic>
        <p:nvPicPr>
          <p:cNvPr id="6" name="Picture 5" descr="A smiley face image says &quot;Site created successfully&qu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778" y="5664349"/>
            <a:ext cx="1998589" cy="575864"/>
          </a:xfrm>
          <a:prstGeom prst="rect">
            <a:avLst/>
          </a:prstGeom>
        </p:spPr>
      </p:pic>
    </p:spTree>
    <p:extLst>
      <p:ext uri="{BB962C8B-B14F-4D97-AF65-F5344CB8AC3E}">
        <p14:creationId xmlns:p14="http://schemas.microsoft.com/office/powerpoint/2010/main" val="3896252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40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00150" y="707002"/>
            <a:ext cx="7886700" cy="1325563"/>
          </a:xfrm>
        </p:spPr>
        <p:txBody>
          <a:bodyPr>
            <a:noAutofit/>
          </a:bodyPr>
          <a:lstStyle/>
          <a:p>
            <a:r>
              <a:rPr lang="en-US" sz="3600" dirty="0"/>
              <a:t>Set up an Atmosphere Site: Document with Photos</a:t>
            </a:r>
          </a:p>
        </p:txBody>
      </p:sp>
      <p:sp>
        <p:nvSpPr>
          <p:cNvPr id="6" name="Content Placeholder 5"/>
          <p:cNvSpPr>
            <a:spLocks noGrp="1"/>
          </p:cNvSpPr>
          <p:nvPr>
            <p:ph idx="1"/>
          </p:nvPr>
        </p:nvSpPr>
        <p:spPr>
          <a:xfrm>
            <a:off x="1200150" y="2145058"/>
            <a:ext cx="2823210" cy="4351338"/>
          </a:xfrm>
        </p:spPr>
        <p:txBody>
          <a:bodyPr>
            <a:normAutofit/>
          </a:bodyPr>
          <a:lstStyle/>
          <a:p>
            <a:pPr marL="285750" indent="-285750"/>
            <a:r>
              <a:rPr lang="en-US" sz="1800" dirty="0"/>
              <a:t>Taking pictures can help you better document your observation site. </a:t>
            </a:r>
          </a:p>
          <a:p>
            <a:pPr marL="285750" indent="-285750"/>
            <a:r>
              <a:rPr lang="en-US" sz="1800" dirty="0"/>
              <a:t>You can see change over time if you routinely take pictures of your site and compare.</a:t>
            </a:r>
          </a:p>
          <a:p>
            <a:pPr marL="285750" indent="-285750"/>
            <a:r>
              <a:rPr lang="en-US" sz="1800" dirty="0"/>
              <a:t>Site photos can help with interpretation of satellite imagery over the same ground location. </a:t>
            </a:r>
          </a:p>
        </p:txBody>
      </p:sp>
      <p:pic>
        <p:nvPicPr>
          <p:cNvPr id="5" name="Picture 4" descr="Screen shot of data entry app for uploading photo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945" y="1602036"/>
            <a:ext cx="4236850" cy="5006854"/>
          </a:xfrm>
          <a:prstGeom prst="rect">
            <a:avLst/>
          </a:prstGeom>
        </p:spPr>
      </p:pic>
    </p:spTree>
    <p:extLst>
      <p:ext uri="{BB962C8B-B14F-4D97-AF65-F5344CB8AC3E}">
        <p14:creationId xmlns:p14="http://schemas.microsoft.com/office/powerpoint/2010/main" val="4127791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41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noAutofit/>
          </a:bodyPr>
          <a:lstStyle/>
          <a:p>
            <a:r>
              <a:rPr lang="en-US" sz="3600" dirty="0"/>
              <a:t>Set up an Atmosphere Site: Select “No Thermometer”</a:t>
            </a:r>
          </a:p>
        </p:txBody>
      </p:sp>
      <p:pic>
        <p:nvPicPr>
          <p:cNvPr id="5" name="Picture 4" descr="Screenshot of additional specifications for GLOBE Atmosphere site (no thermometer)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042" y="1863521"/>
            <a:ext cx="4413476" cy="4573724"/>
          </a:xfrm>
          <a:prstGeom prst="rect">
            <a:avLst/>
          </a:prstGeom>
        </p:spPr>
      </p:pic>
      <p:sp>
        <p:nvSpPr>
          <p:cNvPr id="6" name="TextBox 5"/>
          <p:cNvSpPr txBox="1"/>
          <p:nvPr/>
        </p:nvSpPr>
        <p:spPr>
          <a:xfrm>
            <a:off x="1535092" y="4905021"/>
            <a:ext cx="2587222" cy="923330"/>
          </a:xfrm>
          <a:prstGeom prst="rect">
            <a:avLst/>
          </a:prstGeom>
          <a:noFill/>
        </p:spPr>
        <p:txBody>
          <a:bodyPr wrap="square" rtlCol="0">
            <a:spAutoFit/>
          </a:bodyPr>
          <a:lstStyle/>
          <a:p>
            <a:r>
              <a:rPr lang="en-US" dirty="0"/>
              <a:t>For clouds, atmosphere site specification is very simple: No thermometer</a:t>
            </a:r>
          </a:p>
        </p:txBody>
      </p:sp>
      <p:cxnSp>
        <p:nvCxnSpPr>
          <p:cNvPr id="9" name="Straight Arrow Connector 8" descr="This is an arrow pointing to box that says, &quot;no thermometer&quot; on the data entry page"/>
          <p:cNvCxnSpPr/>
          <p:nvPr/>
        </p:nvCxnSpPr>
        <p:spPr>
          <a:xfrm>
            <a:off x="4194877" y="5274090"/>
            <a:ext cx="14682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67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42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a:t>Begin a New Cloud Report</a:t>
            </a:r>
          </a:p>
        </p:txBody>
      </p:sp>
      <p:pic>
        <p:nvPicPr>
          <p:cNvPr id="5" name="Picture 4" descr="Screenshot of Data entry app-under my organization and sites identify under topic Atmosphere, Clouds 1-day, new observ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800" y="2323135"/>
            <a:ext cx="7137400" cy="3276600"/>
          </a:xfrm>
          <a:prstGeom prst="rect">
            <a:avLst/>
          </a:prstGeom>
        </p:spPr>
      </p:pic>
      <p:sp>
        <p:nvSpPr>
          <p:cNvPr id="6" name="TextBox 5"/>
          <p:cNvSpPr txBox="1"/>
          <p:nvPr/>
        </p:nvSpPr>
        <p:spPr>
          <a:xfrm>
            <a:off x="1782501" y="4340506"/>
            <a:ext cx="1388962" cy="923330"/>
          </a:xfrm>
          <a:prstGeom prst="rect">
            <a:avLst/>
          </a:prstGeom>
          <a:noFill/>
        </p:spPr>
        <p:txBody>
          <a:bodyPr wrap="square" rtlCol="0">
            <a:spAutoFit/>
          </a:bodyPr>
          <a:lstStyle/>
          <a:p>
            <a:r>
              <a:rPr lang="en-US" dirty="0"/>
              <a:t>Click here to start a new report</a:t>
            </a:r>
          </a:p>
        </p:txBody>
      </p:sp>
      <p:pic>
        <p:nvPicPr>
          <p:cNvPr id="3" name="Picture 2" descr="Screenshot of Data entry app-under my organization and sites identify under topic Atmosphere, Clouds 1-day, new observ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5247" y="3345320"/>
            <a:ext cx="2349054" cy="1555864"/>
          </a:xfrm>
          <a:prstGeom prst="rect">
            <a:avLst/>
          </a:prstGeom>
        </p:spPr>
      </p:pic>
    </p:spTree>
    <p:extLst>
      <p:ext uri="{BB962C8B-B14F-4D97-AF65-F5344CB8AC3E}">
        <p14:creationId xmlns:p14="http://schemas.microsoft.com/office/powerpoint/2010/main" val="2148604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43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a:t>Enter Date and Time</a:t>
            </a:r>
          </a:p>
        </p:txBody>
      </p:sp>
      <p:sp>
        <p:nvSpPr>
          <p:cNvPr id="3" name="Content Placeholder 2"/>
          <p:cNvSpPr>
            <a:spLocks noGrp="1"/>
          </p:cNvSpPr>
          <p:nvPr>
            <p:ph idx="1"/>
          </p:nvPr>
        </p:nvSpPr>
        <p:spPr>
          <a:xfrm>
            <a:off x="1358578" y="1740880"/>
            <a:ext cx="7569844" cy="1165125"/>
          </a:xfrm>
        </p:spPr>
        <p:txBody>
          <a:bodyPr>
            <a:normAutofit/>
          </a:bodyPr>
          <a:lstStyle/>
          <a:p>
            <a:pPr marL="0" indent="0">
              <a:buNone/>
            </a:pPr>
            <a:r>
              <a:rPr lang="en-US" sz="2000" dirty="0"/>
              <a:t>Note: From this point, the </a:t>
            </a:r>
            <a:r>
              <a:rPr lang="en-US" sz="2000" dirty="0">
                <a:hlinkClick r:id="rId4"/>
              </a:rPr>
              <a:t>GLOBE Data Entry App</a:t>
            </a:r>
            <a:r>
              <a:rPr lang="en-US" sz="2000" dirty="0"/>
              <a:t> for mobile devices follows basically the same steps as the website.</a:t>
            </a:r>
          </a:p>
        </p:txBody>
      </p:sp>
      <p:pic>
        <p:nvPicPr>
          <p:cNvPr id="5" name="Picture 4" descr="Clouds 1-day data entry screenshot:: date and time, You can enter local time or UTC tim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105" y="2554452"/>
            <a:ext cx="7569844" cy="1951503"/>
          </a:xfrm>
          <a:prstGeom prst="rect">
            <a:avLst/>
          </a:prstGeom>
        </p:spPr>
      </p:pic>
      <p:sp>
        <p:nvSpPr>
          <p:cNvPr id="6" name="TextBox 5"/>
          <p:cNvSpPr txBox="1"/>
          <p:nvPr/>
        </p:nvSpPr>
        <p:spPr>
          <a:xfrm>
            <a:off x="1472339" y="4742481"/>
            <a:ext cx="6679769" cy="923330"/>
          </a:xfrm>
          <a:prstGeom prst="rect">
            <a:avLst/>
          </a:prstGeom>
          <a:noFill/>
        </p:spPr>
        <p:txBody>
          <a:bodyPr wrap="square" rtlCol="0">
            <a:spAutoFit/>
          </a:bodyPr>
          <a:lstStyle/>
          <a:p>
            <a:r>
              <a:rPr lang="en-US" dirty="0"/>
              <a:t>Tip:</a:t>
            </a:r>
          </a:p>
          <a:p>
            <a:r>
              <a:rPr lang="en-US" dirty="0"/>
              <a:t>Report the date and time you </a:t>
            </a:r>
            <a:r>
              <a:rPr lang="en-US" b="1" dirty="0"/>
              <a:t>made</a:t>
            </a:r>
            <a:r>
              <a:rPr lang="en-US" dirty="0"/>
              <a:t> the observation, not the date and time of data entry.   </a:t>
            </a:r>
          </a:p>
        </p:txBody>
      </p:sp>
    </p:spTree>
    <p:extLst>
      <p:ext uri="{BB962C8B-B14F-4D97-AF65-F5344CB8AC3E}">
        <p14:creationId xmlns:p14="http://schemas.microsoft.com/office/powerpoint/2010/main" val="1803098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44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a:t>Select Cloud Condition</a:t>
            </a:r>
          </a:p>
        </p:txBody>
      </p:sp>
      <p:pic>
        <p:nvPicPr>
          <p:cNvPr id="5" name="Picture 4" descr="Screenshot of data entry app. Here is where you enter data-is the sky clear, cloudy or obscured: select the appropriate radio butt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205" y="1863521"/>
            <a:ext cx="6757565" cy="4336945"/>
          </a:xfrm>
          <a:prstGeom prst="rect">
            <a:avLst/>
          </a:prstGeom>
        </p:spPr>
      </p:pic>
      <p:sp>
        <p:nvSpPr>
          <p:cNvPr id="3" name="TextBox 2"/>
          <p:cNvSpPr txBox="1"/>
          <p:nvPr/>
        </p:nvSpPr>
        <p:spPr>
          <a:xfrm flipH="1">
            <a:off x="1656205" y="6230320"/>
            <a:ext cx="6757565" cy="584775"/>
          </a:xfrm>
          <a:prstGeom prst="rect">
            <a:avLst/>
          </a:prstGeom>
          <a:noFill/>
        </p:spPr>
        <p:txBody>
          <a:bodyPr wrap="square" rtlCol="0">
            <a:spAutoFit/>
          </a:bodyPr>
          <a:lstStyle/>
          <a:p>
            <a:r>
              <a:rPr lang="en-US" sz="1600" dirty="0"/>
              <a:t>The first step is the most important and the easiest: observing “Is the sky clear, cloudy, or obscured”.  </a:t>
            </a:r>
          </a:p>
        </p:txBody>
      </p:sp>
    </p:spTree>
    <p:extLst>
      <p:ext uri="{BB962C8B-B14F-4D97-AF65-F5344CB8AC3E}">
        <p14:creationId xmlns:p14="http://schemas.microsoft.com/office/powerpoint/2010/main" val="4207255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45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a:t>Clear Sky Report</a:t>
            </a:r>
          </a:p>
        </p:txBody>
      </p:sp>
      <p:sp>
        <p:nvSpPr>
          <p:cNvPr id="3" name="Content Placeholder 2"/>
          <p:cNvSpPr>
            <a:spLocks noGrp="1"/>
          </p:cNvSpPr>
          <p:nvPr>
            <p:ph idx="1"/>
          </p:nvPr>
        </p:nvSpPr>
        <p:spPr>
          <a:xfrm>
            <a:off x="1296363" y="1825625"/>
            <a:ext cx="3842795" cy="4351338"/>
          </a:xfrm>
        </p:spPr>
        <p:txBody>
          <a:bodyPr>
            <a:normAutofit/>
          </a:bodyPr>
          <a:lstStyle/>
          <a:p>
            <a:pPr marL="0" indent="0">
              <a:buNone/>
            </a:pPr>
            <a:r>
              <a:rPr lang="en-US" sz="2400" dirty="0"/>
              <a:t>Why do I need to enter data if it’s a clear day? </a:t>
            </a:r>
          </a:p>
          <a:p>
            <a:pPr marL="0" indent="0">
              <a:buNone/>
            </a:pPr>
            <a:r>
              <a:rPr lang="en-US" sz="2400" dirty="0"/>
              <a:t>To scientists, the fact that there are no clouds is a measurement itself!</a:t>
            </a:r>
          </a:p>
        </p:txBody>
      </p:sp>
      <p:sp>
        <p:nvSpPr>
          <p:cNvPr id="5" name="TextBox 4"/>
          <p:cNvSpPr txBox="1"/>
          <p:nvPr/>
        </p:nvSpPr>
        <p:spPr>
          <a:xfrm>
            <a:off x="1892054" y="5441961"/>
            <a:ext cx="3102016" cy="646331"/>
          </a:xfrm>
          <a:prstGeom prst="rect">
            <a:avLst/>
          </a:prstGeom>
          <a:noFill/>
        </p:spPr>
        <p:txBody>
          <a:bodyPr wrap="square" rtlCol="0">
            <a:spAutoFit/>
          </a:bodyPr>
          <a:lstStyle/>
          <a:p>
            <a:r>
              <a:rPr lang="en-US" dirty="0"/>
              <a:t>For clear days, reporting is easy (and important).  </a:t>
            </a:r>
          </a:p>
        </p:txBody>
      </p:sp>
      <p:pic>
        <p:nvPicPr>
          <p:cNvPr id="6" name="Picture 5" descr="Clouds 1-day data entry screenshot:: clear sky report and photo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058" y="1606632"/>
            <a:ext cx="3195291" cy="3462028"/>
          </a:xfrm>
          <a:prstGeom prst="rect">
            <a:avLst/>
          </a:prstGeom>
        </p:spPr>
      </p:pic>
      <p:cxnSp>
        <p:nvCxnSpPr>
          <p:cNvPr id="9" name="Straight Arrow Connector 8" descr="arrow that points to box on data entry form, &quot;clear no clouds&quot;"/>
          <p:cNvCxnSpPr/>
          <p:nvPr/>
        </p:nvCxnSpPr>
        <p:spPr>
          <a:xfrm>
            <a:off x="3984452" y="5353290"/>
            <a:ext cx="13203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screenshot of data entry app, where you select clear s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133" y="5136358"/>
            <a:ext cx="3060457" cy="1194920"/>
          </a:xfrm>
          <a:prstGeom prst="rect">
            <a:avLst/>
          </a:prstGeom>
        </p:spPr>
      </p:pic>
      <p:sp>
        <p:nvSpPr>
          <p:cNvPr id="12" name="TextBox 11"/>
          <p:cNvSpPr txBox="1"/>
          <p:nvPr/>
        </p:nvSpPr>
        <p:spPr>
          <a:xfrm>
            <a:off x="6917703" y="4378004"/>
            <a:ext cx="1888296" cy="584775"/>
          </a:xfrm>
          <a:prstGeom prst="rect">
            <a:avLst/>
          </a:prstGeom>
          <a:noFill/>
        </p:spPr>
        <p:txBody>
          <a:bodyPr wrap="square" rtlCol="0">
            <a:spAutoFit/>
          </a:bodyPr>
          <a:lstStyle/>
          <a:p>
            <a:r>
              <a:rPr lang="en-US" sz="1600" dirty="0"/>
              <a:t>Photos are optional, but useful</a:t>
            </a:r>
          </a:p>
        </p:txBody>
      </p:sp>
    </p:spTree>
    <p:extLst>
      <p:ext uri="{BB962C8B-B14F-4D97-AF65-F5344CB8AC3E}">
        <p14:creationId xmlns:p14="http://schemas.microsoft.com/office/powerpoint/2010/main" val="2375874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46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a:t>Cloud Sky Report</a:t>
            </a:r>
          </a:p>
        </p:txBody>
      </p:sp>
      <p:sp>
        <p:nvSpPr>
          <p:cNvPr id="3" name="Content Placeholder 2"/>
          <p:cNvSpPr>
            <a:spLocks noGrp="1"/>
          </p:cNvSpPr>
          <p:nvPr>
            <p:ph idx="1"/>
          </p:nvPr>
        </p:nvSpPr>
        <p:spPr>
          <a:xfrm>
            <a:off x="1451582" y="5553177"/>
            <a:ext cx="1756191" cy="1153550"/>
          </a:xfrm>
        </p:spPr>
        <p:txBody>
          <a:bodyPr>
            <a:normAutofit lnSpcReduction="10000"/>
          </a:bodyPr>
          <a:lstStyle/>
          <a:p>
            <a:pPr marL="0" indent="0">
              <a:buNone/>
            </a:pPr>
            <a:r>
              <a:rPr lang="en-US" sz="1600" dirty="0"/>
              <a:t>Choose cloud types, all that apply on each level. Record cloud cover and opacity.</a:t>
            </a:r>
          </a:p>
        </p:txBody>
      </p:sp>
      <p:pic>
        <p:nvPicPr>
          <p:cNvPr id="5" name="Picture 4" descr="Clouds 1-day data entry screenshot:: sky condition data entr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900" y="1759349"/>
            <a:ext cx="4079263" cy="3142806"/>
          </a:xfrm>
          <a:prstGeom prst="rect">
            <a:avLst/>
          </a:prstGeom>
        </p:spPr>
      </p:pic>
      <p:pic>
        <p:nvPicPr>
          <p:cNvPr id="6" name="Picture 5" descr="Clouds 1-day data entry screenshot:: high cloud entr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4455" y="3097582"/>
            <a:ext cx="5700254" cy="3609145"/>
          </a:xfrm>
          <a:prstGeom prst="rect">
            <a:avLst/>
          </a:prstGeom>
        </p:spPr>
      </p:pic>
      <p:cxnSp>
        <p:nvCxnSpPr>
          <p:cNvPr id="9" name="Straight Arrow Connector 8" descr="arrow pointing to the different images that can be selected to describe the clouds you see in the sky"/>
          <p:cNvCxnSpPr/>
          <p:nvPr/>
        </p:nvCxnSpPr>
        <p:spPr>
          <a:xfrm flipV="1">
            <a:off x="2777924" y="4641448"/>
            <a:ext cx="1342663" cy="7986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19614" y="1332854"/>
            <a:ext cx="2695735" cy="1200329"/>
          </a:xfrm>
          <a:prstGeom prst="rect">
            <a:avLst/>
          </a:prstGeom>
          <a:noFill/>
        </p:spPr>
        <p:txBody>
          <a:bodyPr wrap="square" rtlCol="0">
            <a:spAutoFit/>
          </a:bodyPr>
          <a:lstStyle/>
          <a:p>
            <a:r>
              <a:rPr lang="en-US" dirty="0"/>
              <a:t>The data entry system will ask you about clouds at high, mid, and low levels, one level at a time.</a:t>
            </a:r>
          </a:p>
        </p:txBody>
      </p:sp>
    </p:spTree>
    <p:extLst>
      <p:ext uri="{BB962C8B-B14F-4D97-AF65-F5344CB8AC3E}">
        <p14:creationId xmlns:p14="http://schemas.microsoft.com/office/powerpoint/2010/main" val="1342014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47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a:t>Enter Contrails if Present</a:t>
            </a:r>
          </a:p>
        </p:txBody>
      </p:sp>
      <p:pic>
        <p:nvPicPr>
          <p:cNvPr id="5" name="Picture 4" descr="Clouds 1-day data entry screenshot: Enter the number of short lived, persistent non spreading and persistent spreading contrails "/>
          <p:cNvPicPr>
            <a:picLocks noChangeAspect="1"/>
          </p:cNvPicPr>
          <p:nvPr/>
        </p:nvPicPr>
        <p:blipFill rotWithShape="1">
          <a:blip r:embed="rId4">
            <a:extLst>
              <a:ext uri="{28A0092B-C50C-407E-A947-70E740481C1C}">
                <a14:useLocalDpi xmlns:a14="http://schemas.microsoft.com/office/drawing/2010/main" val="0"/>
              </a:ext>
            </a:extLst>
          </a:blip>
          <a:srcRect l="29339" b="42665"/>
          <a:stretch/>
        </p:blipFill>
        <p:spPr>
          <a:xfrm>
            <a:off x="3229337" y="2415213"/>
            <a:ext cx="5286012" cy="2891174"/>
          </a:xfrm>
          <a:prstGeom prst="rect">
            <a:avLst/>
          </a:prstGeom>
        </p:spPr>
      </p:pic>
      <p:cxnSp>
        <p:nvCxnSpPr>
          <p:cNvPr id="10" name="Straight Connector 9" descr="A line forming the lower bounding box to the image."/>
          <p:cNvCxnSpPr/>
          <p:nvPr/>
        </p:nvCxnSpPr>
        <p:spPr>
          <a:xfrm>
            <a:off x="3229337" y="5306387"/>
            <a:ext cx="51275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23686" y="4016560"/>
            <a:ext cx="1805651" cy="923330"/>
          </a:xfrm>
          <a:prstGeom prst="rect">
            <a:avLst/>
          </a:prstGeom>
          <a:noFill/>
        </p:spPr>
        <p:txBody>
          <a:bodyPr wrap="square" rtlCol="0">
            <a:spAutoFit/>
          </a:bodyPr>
          <a:lstStyle/>
          <a:p>
            <a:r>
              <a:rPr lang="en-US" dirty="0"/>
              <a:t>Enter NUMBER of contrails by type</a:t>
            </a:r>
          </a:p>
        </p:txBody>
      </p:sp>
      <p:cxnSp>
        <p:nvCxnSpPr>
          <p:cNvPr id="14" name="Straight Arrow Connector 13" descr="arrow points to box where the observer indicates how many contrails are observed in the sky"/>
          <p:cNvCxnSpPr/>
          <p:nvPr/>
        </p:nvCxnSpPr>
        <p:spPr>
          <a:xfrm flipV="1">
            <a:off x="2176041" y="4826643"/>
            <a:ext cx="1053296" cy="115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944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48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rmAutofit/>
          </a:bodyPr>
          <a:lstStyle/>
          <a:p>
            <a:r>
              <a:rPr lang="en-US" dirty="0"/>
              <a:t>How to Explore Data: Data Counts</a:t>
            </a:r>
          </a:p>
        </p:txBody>
      </p:sp>
      <p:sp>
        <p:nvSpPr>
          <p:cNvPr id="6" name="TextBox 5"/>
          <p:cNvSpPr txBox="1"/>
          <p:nvPr/>
        </p:nvSpPr>
        <p:spPr>
          <a:xfrm>
            <a:off x="6772759" y="2766130"/>
            <a:ext cx="1967316" cy="2585323"/>
          </a:xfrm>
          <a:prstGeom prst="rect">
            <a:avLst/>
          </a:prstGeom>
          <a:noFill/>
        </p:spPr>
        <p:txBody>
          <a:bodyPr wrap="square" rtlCol="0">
            <a:spAutoFit/>
          </a:bodyPr>
          <a:lstStyle/>
          <a:p>
            <a:r>
              <a:rPr lang="en-US" dirty="0"/>
              <a:t>Use the GLOBE Visualization System to explore your own data, but also see where data has been entered across the globe.</a:t>
            </a:r>
          </a:p>
          <a:p>
            <a:r>
              <a:rPr lang="en-US" dirty="0"/>
              <a:t> </a:t>
            </a:r>
          </a:p>
        </p:txBody>
      </p:sp>
      <p:pic>
        <p:nvPicPr>
          <p:cNvPr id="5" name="Picture 4" descr="Image of GLOBE Visualization Map, Map of the world with black dots of various sizes indicating how many cloud coverage reports were submitted in different places." title="Image of GLOBE Visualization Ma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559" y="1821506"/>
            <a:ext cx="4877223" cy="4023709"/>
          </a:xfrm>
          <a:prstGeom prst="rect">
            <a:avLst/>
          </a:prstGeom>
        </p:spPr>
      </p:pic>
      <p:sp>
        <p:nvSpPr>
          <p:cNvPr id="3" name="Content Placeholder 2"/>
          <p:cNvSpPr>
            <a:spLocks noGrp="1"/>
          </p:cNvSpPr>
          <p:nvPr>
            <p:ph idx="1"/>
          </p:nvPr>
        </p:nvSpPr>
        <p:spPr>
          <a:xfrm>
            <a:off x="1481559" y="6176962"/>
            <a:ext cx="7161112" cy="331747"/>
          </a:xfrm>
        </p:spPr>
        <p:txBody>
          <a:bodyPr>
            <a:normAutofit/>
          </a:bodyPr>
          <a:lstStyle/>
          <a:p>
            <a:pPr marL="0" indent="0">
              <a:buNone/>
            </a:pPr>
            <a:r>
              <a:rPr lang="en-US" sz="1600" dirty="0">
                <a:hlinkClick r:id="rId5"/>
              </a:rPr>
              <a:t>E-Training </a:t>
            </a:r>
            <a:r>
              <a:rPr lang="en-US" sz="1600" dirty="0"/>
              <a:t>is available to explore the full power of the </a:t>
            </a:r>
            <a:r>
              <a:rPr lang="en-US" sz="1600" dirty="0">
                <a:hlinkClick r:id="rId6"/>
              </a:rPr>
              <a:t>GLOBE Visualization System</a:t>
            </a:r>
            <a:endParaRPr lang="en-US" sz="1600" dirty="0"/>
          </a:p>
        </p:txBody>
      </p:sp>
    </p:spTree>
    <p:extLst>
      <p:ext uri="{BB962C8B-B14F-4D97-AF65-F5344CB8AC3E}">
        <p14:creationId xmlns:p14="http://schemas.microsoft.com/office/powerpoint/2010/main" val="130559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598326"/>
            <a:ext cx="7461504" cy="1325563"/>
          </a:xfrm>
        </p:spPr>
        <p:txBody>
          <a:bodyPr/>
          <a:lstStyle/>
          <a:p>
            <a:r>
              <a:rPr lang="en-US" b="1" dirty="0">
                <a:solidFill>
                  <a:srgbClr val="002060"/>
                </a:solidFill>
              </a:rPr>
              <a:t>The Atmosphere</a:t>
            </a:r>
          </a:p>
        </p:txBody>
      </p:sp>
      <p:sp>
        <p:nvSpPr>
          <p:cNvPr id="3" name="Content Placeholder 2"/>
          <p:cNvSpPr>
            <a:spLocks noGrp="1"/>
          </p:cNvSpPr>
          <p:nvPr>
            <p:ph idx="1"/>
          </p:nvPr>
        </p:nvSpPr>
        <p:spPr>
          <a:xfrm>
            <a:off x="1328928" y="1677030"/>
            <a:ext cx="4174296" cy="4523232"/>
          </a:xfrm>
        </p:spPr>
        <p:txBody>
          <a:bodyPr>
            <a:noAutofit/>
          </a:bodyPr>
          <a:lstStyle/>
          <a:p>
            <a:pPr marL="0" indent="0">
              <a:buNone/>
            </a:pPr>
            <a:r>
              <a:rPr lang="en-US" sz="2000" dirty="0"/>
              <a:t>The Earth's atmosphere is an extremely thin sheet of air extending from the surface of the Earth to the edge of space. The Earth is a sphere with a roughly 13,000 km diameter; the thickness of the atmosphere is about 100 km.</a:t>
            </a:r>
          </a:p>
          <a:p>
            <a:pPr marL="0" indent="0">
              <a:buNone/>
            </a:pPr>
            <a:r>
              <a:rPr lang="en-US" sz="2000" dirty="0"/>
              <a:t>In this picture, taken from a spacecraft orbiting at 300 km above the surface, we can see the atmosphere as the thin blue band between the surface and the blackness of space. </a:t>
            </a:r>
            <a:r>
              <a:rPr lang="en-US" sz="2000" b="1" dirty="0"/>
              <a:t>If the Earth were the size of a basketball, the thickness of the atmosphere could be modeled by a thin sheet of plastic wrapped around the ball!</a:t>
            </a:r>
          </a:p>
        </p:txBody>
      </p:sp>
      <p:pic>
        <p:nvPicPr>
          <p:cNvPr id="6" name="Picture 5" descr="Satellite image of Earth from space"/>
          <p:cNvPicPr>
            <a:picLocks noChangeAspect="1"/>
          </p:cNvPicPr>
          <p:nvPr/>
        </p:nvPicPr>
        <p:blipFill rotWithShape="1">
          <a:blip r:embed="rId4">
            <a:extLst>
              <a:ext uri="{28A0092B-C50C-407E-A947-70E740481C1C}">
                <a14:useLocalDpi xmlns:a14="http://schemas.microsoft.com/office/drawing/2010/main" val="0"/>
              </a:ext>
            </a:extLst>
          </a:blip>
          <a:srcRect l="7368" r="8189"/>
          <a:stretch/>
        </p:blipFill>
        <p:spPr>
          <a:xfrm>
            <a:off x="5607133" y="2765040"/>
            <a:ext cx="3449256" cy="2895851"/>
          </a:xfrm>
          <a:prstGeom prst="rect">
            <a:avLst/>
          </a:prstGeom>
        </p:spPr>
      </p:pic>
    </p:spTree>
    <p:extLst>
      <p:ext uri="{BB962C8B-B14F-4D97-AF65-F5344CB8AC3E}">
        <p14:creationId xmlns:p14="http://schemas.microsoft.com/office/powerpoint/2010/main" val="3741696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49</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rmAutofit/>
          </a:bodyPr>
          <a:lstStyle/>
          <a:p>
            <a:r>
              <a:rPr lang="en-US" sz="3600" dirty="0"/>
              <a:t>How to Explore Data: Measurements  </a:t>
            </a:r>
          </a:p>
        </p:txBody>
      </p:sp>
      <p:sp>
        <p:nvSpPr>
          <p:cNvPr id="7" name="Content Placeholder 6"/>
          <p:cNvSpPr>
            <a:spLocks noGrp="1"/>
          </p:cNvSpPr>
          <p:nvPr>
            <p:ph idx="1"/>
          </p:nvPr>
        </p:nvSpPr>
        <p:spPr>
          <a:xfrm>
            <a:off x="1354238" y="2113922"/>
            <a:ext cx="1994752" cy="4351338"/>
          </a:xfrm>
        </p:spPr>
        <p:txBody>
          <a:bodyPr>
            <a:normAutofit/>
          </a:bodyPr>
          <a:lstStyle/>
          <a:p>
            <a:pPr marL="0" indent="0">
              <a:buNone/>
            </a:pPr>
            <a:r>
              <a:rPr lang="en-US" sz="1800" dirty="0"/>
              <a:t>You can also use the GLOBE Visualization System to learn about the actual measurements that were made, one day at a time, with the legend showing what observers reported at their location.</a:t>
            </a:r>
          </a:p>
        </p:txBody>
      </p:sp>
      <p:sp>
        <p:nvSpPr>
          <p:cNvPr id="6" name="TextBox 5"/>
          <p:cNvSpPr txBox="1"/>
          <p:nvPr/>
        </p:nvSpPr>
        <p:spPr>
          <a:xfrm>
            <a:off x="4120295" y="5764977"/>
            <a:ext cx="4051140" cy="369332"/>
          </a:xfrm>
          <a:prstGeom prst="rect">
            <a:avLst/>
          </a:prstGeom>
          <a:noFill/>
        </p:spPr>
        <p:txBody>
          <a:bodyPr wrap="square" rtlCol="0">
            <a:spAutoFit/>
          </a:bodyPr>
          <a:lstStyle/>
          <a:p>
            <a:r>
              <a:rPr lang="en-US" dirty="0"/>
              <a:t>Cloud Cover reports for March 6</a:t>
            </a:r>
            <a:r>
              <a:rPr lang="en-US" baseline="30000" dirty="0"/>
              <a:t>th</a:t>
            </a:r>
            <a:r>
              <a:rPr lang="en-US" dirty="0"/>
              <a:t>, 2015</a:t>
            </a:r>
          </a:p>
        </p:txBody>
      </p:sp>
      <p:pic>
        <p:nvPicPr>
          <p:cNvPr id="9" name="Content Placeholder 4" descr="GLOBE Data Visualzation System: Showing cloud cover reports for March 6, 2015. World map showing blue/gray symbols that represent the amount of cloud reported in different pla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405" y="2113922"/>
            <a:ext cx="5332713" cy="3651055"/>
          </a:xfrm>
          <a:prstGeom prst="rect">
            <a:avLst/>
          </a:prstGeom>
        </p:spPr>
      </p:pic>
    </p:spTree>
    <p:extLst>
      <p:ext uri="{BB962C8B-B14F-4D97-AF65-F5344CB8AC3E}">
        <p14:creationId xmlns:p14="http://schemas.microsoft.com/office/powerpoint/2010/main" val="1115457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50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7" y="1068799"/>
            <a:ext cx="7604567" cy="887323"/>
          </a:xfrm>
        </p:spPr>
        <p:txBody>
          <a:bodyPr>
            <a:noAutofit/>
          </a:bodyPr>
          <a:lstStyle/>
          <a:p>
            <a:r>
              <a:rPr lang="en-US" dirty="0"/>
              <a:t>Explore Data: Sample Student Research Questions - GLOBE Visualization </a:t>
            </a:r>
          </a:p>
        </p:txBody>
      </p:sp>
      <p:sp>
        <p:nvSpPr>
          <p:cNvPr id="3" name="Content Placeholder 2"/>
          <p:cNvSpPr>
            <a:spLocks noGrp="1"/>
          </p:cNvSpPr>
          <p:nvPr>
            <p:ph idx="1"/>
          </p:nvPr>
        </p:nvSpPr>
        <p:spPr>
          <a:xfrm>
            <a:off x="1354238" y="2202595"/>
            <a:ext cx="7161112" cy="3974367"/>
          </a:xfrm>
        </p:spPr>
        <p:txBody>
          <a:bodyPr>
            <a:normAutofit/>
          </a:bodyPr>
          <a:lstStyle/>
          <a:p>
            <a:r>
              <a:rPr lang="en-US" sz="2600" dirty="0"/>
              <a:t>Do cloud patterns/parameters change during the year? </a:t>
            </a:r>
          </a:p>
          <a:p>
            <a:pPr lvl="1"/>
            <a:r>
              <a:rPr lang="en-US" sz="2200" dirty="0"/>
              <a:t>Explore “All Cloud Types” or “Cloud Cover” layers.</a:t>
            </a:r>
          </a:p>
          <a:p>
            <a:r>
              <a:rPr lang="en-US" sz="2600" dirty="0"/>
              <a:t>Are contrails often seen in the local area? Why or why not?</a:t>
            </a:r>
          </a:p>
          <a:p>
            <a:pPr lvl="1"/>
            <a:r>
              <a:rPr lang="en-US" sz="2200" dirty="0"/>
              <a:t>Explore various “Contrail coverage” layers.</a:t>
            </a:r>
          </a:p>
          <a:p>
            <a:r>
              <a:rPr lang="en-US" sz="2600" dirty="0"/>
              <a:t>Do the types of clouds and contrails you observe relate?</a:t>
            </a:r>
          </a:p>
          <a:p>
            <a:pPr lvl="1"/>
            <a:r>
              <a:rPr lang="en-US" sz="2200" dirty="0"/>
              <a:t>Explore various “Cloud Types” and “Contrail coverage”.</a:t>
            </a:r>
          </a:p>
          <a:p>
            <a:pPr marL="457200" lvl="1" indent="0">
              <a:buNone/>
            </a:pPr>
            <a:endParaRPr lang="en-US" dirty="0"/>
          </a:p>
        </p:txBody>
      </p:sp>
    </p:spTree>
    <p:extLst>
      <p:ext uri="{BB962C8B-B14F-4D97-AF65-F5344CB8AC3E}">
        <p14:creationId xmlns:p14="http://schemas.microsoft.com/office/powerpoint/2010/main" val="1920005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51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7" y="1068799"/>
            <a:ext cx="7665071" cy="887323"/>
          </a:xfrm>
        </p:spPr>
        <p:txBody>
          <a:bodyPr>
            <a:noAutofit/>
          </a:bodyPr>
          <a:lstStyle/>
          <a:p>
            <a:r>
              <a:rPr lang="en-US" dirty="0"/>
              <a:t>Explore Data: Example Student Research Questions - Further Measurements </a:t>
            </a:r>
          </a:p>
        </p:txBody>
      </p:sp>
      <p:sp>
        <p:nvSpPr>
          <p:cNvPr id="3" name="Content Placeholder 2"/>
          <p:cNvSpPr>
            <a:spLocks noGrp="1"/>
          </p:cNvSpPr>
          <p:nvPr>
            <p:ph idx="1"/>
          </p:nvPr>
        </p:nvSpPr>
        <p:spPr>
          <a:xfrm>
            <a:off x="1354237" y="2202594"/>
            <a:ext cx="7535119" cy="4754880"/>
          </a:xfrm>
        </p:spPr>
        <p:txBody>
          <a:bodyPr>
            <a:normAutofit fontScale="92500" lnSpcReduction="10000"/>
          </a:bodyPr>
          <a:lstStyle/>
          <a:p>
            <a:r>
              <a:rPr lang="en-US" dirty="0"/>
              <a:t>Does the amount of the cloud cover affect the local temperature?</a:t>
            </a:r>
          </a:p>
          <a:p>
            <a:pPr lvl="1"/>
            <a:r>
              <a:rPr lang="en-US" dirty="0"/>
              <a:t>Add air temperature protocols.</a:t>
            </a:r>
          </a:p>
          <a:p>
            <a:r>
              <a:rPr lang="en-US" dirty="0"/>
              <a:t>How reliable are local weather forecasts based on the cloud type observations alone? Can they be improved by using other GLOBE Measurements?</a:t>
            </a:r>
          </a:p>
          <a:p>
            <a:pPr lvl="1"/>
            <a:r>
              <a:rPr lang="en-US" dirty="0"/>
              <a:t>Add air temperature, barometric pressure, precipitation, relative humidity, surface temperature, water vapor, or wind protocol(s).</a:t>
            </a:r>
          </a:p>
          <a:p>
            <a:r>
              <a:rPr lang="en-US" dirty="0"/>
              <a:t>Do cloud conditions and phenomena that block our view of the sky influence the types of vegetation and soil in our areas? If so, how?</a:t>
            </a:r>
          </a:p>
          <a:p>
            <a:pPr lvl="1"/>
            <a:r>
              <a:rPr lang="en-US" dirty="0"/>
              <a:t>Add biometry, land cover or soil protocols.</a:t>
            </a:r>
          </a:p>
          <a:p>
            <a:pPr marL="457200" lvl="1" indent="0">
              <a:buNone/>
            </a:pPr>
            <a:endParaRPr lang="en-US" dirty="0"/>
          </a:p>
        </p:txBody>
      </p:sp>
    </p:spTree>
    <p:extLst>
      <p:ext uri="{BB962C8B-B14F-4D97-AF65-F5344CB8AC3E}">
        <p14:creationId xmlns:p14="http://schemas.microsoft.com/office/powerpoint/2010/main" val="864771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52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7" y="1068799"/>
            <a:ext cx="7665071" cy="887323"/>
          </a:xfrm>
        </p:spPr>
        <p:txBody>
          <a:bodyPr>
            <a:noAutofit/>
          </a:bodyPr>
          <a:lstStyle/>
          <a:p>
            <a:r>
              <a:rPr lang="en-US" dirty="0"/>
              <a:t>Explore Data: Example Student Research Questions – Outside Observations</a:t>
            </a:r>
          </a:p>
        </p:txBody>
      </p:sp>
      <p:sp>
        <p:nvSpPr>
          <p:cNvPr id="3" name="Content Placeholder 2"/>
          <p:cNvSpPr>
            <a:spLocks noGrp="1"/>
          </p:cNvSpPr>
          <p:nvPr>
            <p:ph idx="1"/>
          </p:nvPr>
        </p:nvSpPr>
        <p:spPr>
          <a:xfrm>
            <a:off x="1354238" y="2202595"/>
            <a:ext cx="7161112" cy="3974367"/>
          </a:xfrm>
        </p:spPr>
        <p:txBody>
          <a:bodyPr/>
          <a:lstStyle/>
          <a:p>
            <a:r>
              <a:rPr lang="en-US" sz="2600" dirty="0"/>
              <a:t>How do the clouds you see relate to nearby mountains, lakes, large rivers, bays, or the ocean?</a:t>
            </a:r>
          </a:p>
          <a:p>
            <a:pPr lvl="1"/>
            <a:r>
              <a:rPr lang="en-US" sz="2200" dirty="0"/>
              <a:t>Add maps or satellite imagery.</a:t>
            </a:r>
          </a:p>
          <a:p>
            <a:pPr lvl="1"/>
            <a:endParaRPr lang="en-US" dirty="0"/>
          </a:p>
          <a:p>
            <a:r>
              <a:rPr lang="en-US" sz="2600" dirty="0"/>
              <a:t>How do our cloud observations compare with satellite images of clouds?</a:t>
            </a:r>
          </a:p>
          <a:p>
            <a:pPr lvl="1"/>
            <a:r>
              <a:rPr lang="en-US" sz="2200" dirty="0"/>
              <a:t>Explore NASA or NOAA resources. </a:t>
            </a:r>
          </a:p>
          <a:p>
            <a:pPr lvl="1"/>
            <a:r>
              <a:rPr lang="en-US" sz="2200" dirty="0"/>
              <a:t>If there’s a satellite measurement made at the same time over your location, you’ll receive satellite imagery that you can use to explore this question.</a:t>
            </a:r>
          </a:p>
        </p:txBody>
      </p:sp>
    </p:spTree>
    <p:extLst>
      <p:ext uri="{BB962C8B-B14F-4D97-AF65-F5344CB8AC3E}">
        <p14:creationId xmlns:p14="http://schemas.microsoft.com/office/powerpoint/2010/main" val="3380255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53</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rmAutofit/>
          </a:bodyPr>
          <a:lstStyle/>
          <a:p>
            <a:r>
              <a:rPr lang="en-US" sz="3600" dirty="0"/>
              <a:t>Understand Data: Match Email</a:t>
            </a:r>
          </a:p>
        </p:txBody>
      </p:sp>
      <p:pic>
        <p:nvPicPr>
          <p:cNvPr id="5" name="Picture 4" descr="Match tabel with GLOBE ground data and corresponding NASA satellite dat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357" y="2002420"/>
            <a:ext cx="6171680" cy="3721259"/>
          </a:xfrm>
          <a:prstGeom prst="rect">
            <a:avLst/>
          </a:prstGeom>
        </p:spPr>
      </p:pic>
      <p:sp>
        <p:nvSpPr>
          <p:cNvPr id="9" name="Frame 8" descr="A green frame surrounding the image."/>
          <p:cNvSpPr/>
          <p:nvPr/>
        </p:nvSpPr>
        <p:spPr>
          <a:xfrm>
            <a:off x="1843481" y="1938759"/>
            <a:ext cx="1930107" cy="2997843"/>
          </a:xfrm>
          <a:prstGeom prst="frame">
            <a:avLst>
              <a:gd name="adj1" fmla="val 474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ame 9" descr="A blue box framing the GEO and Aqua Satellite sections of the image."/>
          <p:cNvSpPr/>
          <p:nvPr/>
        </p:nvSpPr>
        <p:spPr>
          <a:xfrm>
            <a:off x="3713896" y="1931009"/>
            <a:ext cx="4424766" cy="2997843"/>
          </a:xfrm>
          <a:prstGeom prst="frame">
            <a:avLst>
              <a:gd name="adj1" fmla="val 3202"/>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1354238" y="5833639"/>
            <a:ext cx="7558268" cy="923330"/>
          </a:xfrm>
          <a:prstGeom prst="rect">
            <a:avLst/>
          </a:prstGeom>
          <a:noFill/>
        </p:spPr>
        <p:txBody>
          <a:bodyPr wrap="square" rtlCol="0">
            <a:spAutoFit/>
          </a:bodyPr>
          <a:lstStyle/>
          <a:p>
            <a:r>
              <a:rPr lang="en-US" dirty="0"/>
              <a:t>Observers will receive a ‘Match’ email when their observation aligns to corresponding satellite data. The ground observation will be on the left side and the satellite observation and images will be on the right.</a:t>
            </a:r>
          </a:p>
        </p:txBody>
      </p:sp>
    </p:spTree>
    <p:extLst>
      <p:ext uri="{BB962C8B-B14F-4D97-AF65-F5344CB8AC3E}">
        <p14:creationId xmlns:p14="http://schemas.microsoft.com/office/powerpoint/2010/main" val="3406462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54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00150" y="728943"/>
            <a:ext cx="7886700" cy="1325563"/>
          </a:xfrm>
        </p:spPr>
        <p:txBody>
          <a:bodyPr>
            <a:normAutofit/>
          </a:bodyPr>
          <a:lstStyle/>
          <a:p>
            <a:r>
              <a:rPr lang="en-US" sz="3200" dirty="0">
                <a:solidFill>
                  <a:schemeClr val="tx2"/>
                </a:solidFill>
                <a:latin typeface="+mn-lt"/>
              </a:rPr>
              <a:t>Understand Data: How to Use Your Match Email</a:t>
            </a:r>
          </a:p>
        </p:txBody>
      </p:sp>
      <p:sp>
        <p:nvSpPr>
          <p:cNvPr id="5" name="Content Placeholder 4"/>
          <p:cNvSpPr>
            <a:spLocks noGrp="1"/>
          </p:cNvSpPr>
          <p:nvPr>
            <p:ph sz="half" idx="1"/>
          </p:nvPr>
        </p:nvSpPr>
        <p:spPr>
          <a:xfrm>
            <a:off x="1391942" y="1922947"/>
            <a:ext cx="3502770" cy="3834431"/>
          </a:xfrm>
        </p:spPr>
        <p:txBody>
          <a:bodyPr>
            <a:normAutofit fontScale="70000" lnSpcReduction="20000"/>
          </a:bodyPr>
          <a:lstStyle/>
          <a:p>
            <a:pPr marL="285750" indent="-285750"/>
            <a:r>
              <a:rPr lang="en-US" sz="2300" dirty="0"/>
              <a:t>When first participating in the GLOBE Cloud Protocol, reviewing the match email can be a good opportunity to reflect on your observation and consider any difficulties that you had when observing a tricky cloudscape.</a:t>
            </a:r>
          </a:p>
          <a:p>
            <a:endParaRPr lang="en-US" sz="2300" dirty="0"/>
          </a:p>
          <a:p>
            <a:pPr marL="285750" indent="-285750"/>
            <a:r>
              <a:rPr lang="en-US" sz="2300" dirty="0"/>
              <a:t>Match emails can help understand what may be the difference between ground perspective and satellite views.</a:t>
            </a:r>
          </a:p>
          <a:p>
            <a:endParaRPr lang="en-US" sz="2300" dirty="0"/>
          </a:p>
          <a:p>
            <a:pPr marL="285750" indent="-285750"/>
            <a:r>
              <a:rPr lang="en-US" sz="2300" dirty="0"/>
              <a:t>Satellite data received in match emails can guide student research investigations and prompt further questions.</a:t>
            </a:r>
          </a:p>
        </p:txBody>
      </p:sp>
      <p:sp>
        <p:nvSpPr>
          <p:cNvPr id="7" name="Content Placeholder 6"/>
          <p:cNvSpPr>
            <a:spLocks noGrp="1"/>
          </p:cNvSpPr>
          <p:nvPr>
            <p:ph sz="half" idx="2"/>
          </p:nvPr>
        </p:nvSpPr>
        <p:spPr>
          <a:xfrm>
            <a:off x="1718431" y="5647056"/>
            <a:ext cx="6989377" cy="1074420"/>
          </a:xfrm>
        </p:spPr>
        <p:txBody>
          <a:bodyPr>
            <a:normAutofit fontScale="70000" lnSpcReduction="20000"/>
          </a:bodyPr>
          <a:lstStyle/>
          <a:p>
            <a:pPr marL="0" indent="0">
              <a:buNone/>
            </a:pPr>
            <a:r>
              <a:rPr lang="en-US" sz="2300" dirty="0"/>
              <a:t>Tip:</a:t>
            </a:r>
          </a:p>
          <a:p>
            <a:pPr marL="0" indent="0">
              <a:buNone/>
            </a:pPr>
            <a:r>
              <a:rPr lang="en-US" sz="2300" dirty="0"/>
              <a:t>Corresponding satellite data is not only accessible in your email, but you can also access your match link within the </a:t>
            </a:r>
            <a:r>
              <a:rPr lang="en-US" sz="2300" dirty="0">
                <a:hlinkClick r:id="rId4"/>
              </a:rPr>
              <a:t>GLOBE Data Visualization System </a:t>
            </a:r>
            <a:r>
              <a:rPr lang="en-US" sz="2300" dirty="0"/>
              <a:t>and the </a:t>
            </a:r>
            <a:r>
              <a:rPr lang="en-US" sz="2300" dirty="0">
                <a:hlinkClick r:id="rId5"/>
              </a:rPr>
              <a:t>Explore Data </a:t>
            </a:r>
            <a:r>
              <a:rPr lang="en-US" sz="2300" dirty="0"/>
              <a:t>link on the </a:t>
            </a:r>
            <a:r>
              <a:rPr lang="en-US" sz="2300" dirty="0">
                <a:hlinkClick r:id="rId5"/>
              </a:rPr>
              <a:t>NASA satellite comparison support webpages</a:t>
            </a:r>
            <a:r>
              <a:rPr lang="en-US" sz="2300" dirty="0"/>
              <a:t>. </a:t>
            </a:r>
          </a:p>
          <a:p>
            <a:endParaRPr lang="en-US" dirty="0"/>
          </a:p>
        </p:txBody>
      </p:sp>
      <p:pic>
        <p:nvPicPr>
          <p:cNvPr id="13" name="Picture 12" descr="Observing during satellite overpass graphic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1527" y="1650569"/>
            <a:ext cx="2726716" cy="4063869"/>
          </a:xfrm>
          <a:prstGeom prst="rect">
            <a:avLst/>
          </a:prstGeom>
        </p:spPr>
      </p:pic>
    </p:spTree>
    <p:extLst>
      <p:ext uri="{BB962C8B-B14F-4D97-AF65-F5344CB8AC3E}">
        <p14:creationId xmlns:p14="http://schemas.microsoft.com/office/powerpoint/2010/main" val="2856592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55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7" y="1068799"/>
            <a:ext cx="7571553" cy="887323"/>
          </a:xfrm>
        </p:spPr>
        <p:txBody>
          <a:bodyPr>
            <a:noAutofit/>
          </a:bodyPr>
          <a:lstStyle/>
          <a:p>
            <a:r>
              <a:rPr lang="en-US" dirty="0"/>
              <a:t>Understand Data: Context from Satellite </a:t>
            </a:r>
          </a:p>
        </p:txBody>
      </p:sp>
      <p:sp>
        <p:nvSpPr>
          <p:cNvPr id="6" name="TextBox 5"/>
          <p:cNvSpPr txBox="1"/>
          <p:nvPr/>
        </p:nvSpPr>
        <p:spPr>
          <a:xfrm>
            <a:off x="1302515" y="2040631"/>
            <a:ext cx="2003814" cy="3539430"/>
          </a:xfrm>
          <a:prstGeom prst="rect">
            <a:avLst/>
          </a:prstGeom>
          <a:noFill/>
        </p:spPr>
        <p:txBody>
          <a:bodyPr wrap="square" rtlCol="0">
            <a:spAutoFit/>
          </a:bodyPr>
          <a:lstStyle/>
          <a:p>
            <a:r>
              <a:rPr lang="en-US" sz="1600" dirty="0"/>
              <a:t>From above, satellite imagery provides information about clouds and characteristics on mid and high levels that may be obscured from the ground.</a:t>
            </a:r>
          </a:p>
          <a:p>
            <a:r>
              <a:rPr lang="en-US" sz="1600" dirty="0"/>
              <a:t>With satellite imagery, you can see where your local weather fits into  global patterns and phenomena.     </a:t>
            </a:r>
          </a:p>
        </p:txBody>
      </p:sp>
      <p:sp>
        <p:nvSpPr>
          <p:cNvPr id="3" name="Content Placeholder 2"/>
          <p:cNvSpPr>
            <a:spLocks noGrp="1"/>
          </p:cNvSpPr>
          <p:nvPr>
            <p:ph idx="1"/>
          </p:nvPr>
        </p:nvSpPr>
        <p:spPr>
          <a:xfrm>
            <a:off x="1562944" y="5993817"/>
            <a:ext cx="7161112" cy="887332"/>
          </a:xfrm>
        </p:spPr>
        <p:txBody>
          <a:bodyPr>
            <a:normAutofit/>
          </a:bodyPr>
          <a:lstStyle/>
          <a:p>
            <a:pPr marL="0" indent="0">
              <a:buNone/>
            </a:pPr>
            <a:r>
              <a:rPr lang="en-US" sz="1600" dirty="0"/>
              <a:t>The NASA Worldview site provides contextual information on cloud cover from the MODIS instrument on the Terra and Aqua satellites. </a:t>
            </a:r>
            <a:r>
              <a:rPr lang="en-US" sz="1600" dirty="0">
                <a:hlinkClick r:id="rId4"/>
              </a:rPr>
              <a:t>Satellite imagery for March, 6</a:t>
            </a:r>
            <a:r>
              <a:rPr lang="en-US" sz="1600" baseline="30000" dirty="0">
                <a:hlinkClick r:id="rId4"/>
              </a:rPr>
              <a:t>th</a:t>
            </a:r>
            <a:r>
              <a:rPr lang="en-US" sz="1600" dirty="0">
                <a:hlinkClick r:id="rId4"/>
              </a:rPr>
              <a:t> 2015</a:t>
            </a:r>
            <a:r>
              <a:rPr lang="en-US" sz="1600" dirty="0"/>
              <a:t>. </a:t>
            </a:r>
          </a:p>
        </p:txBody>
      </p:sp>
      <p:pic>
        <p:nvPicPr>
          <p:cNvPr id="5" name="Picture 4" descr="Screen Shot  from July 14, 2015, 9:08 AM  of composite image of clouds from MODIS instrument on the Terra and Aqua Satellit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6329" y="2040631"/>
            <a:ext cx="5193175" cy="3465720"/>
          </a:xfrm>
          <a:prstGeom prst="rect">
            <a:avLst/>
          </a:prstGeom>
        </p:spPr>
      </p:pic>
    </p:spTree>
    <p:extLst>
      <p:ext uri="{BB962C8B-B14F-4D97-AF65-F5344CB8AC3E}">
        <p14:creationId xmlns:p14="http://schemas.microsoft.com/office/powerpoint/2010/main" val="465011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Autofit/>
          </a:bodyPr>
          <a:lstStyle/>
          <a:p>
            <a:r>
              <a:rPr lang="en-US" dirty="0"/>
              <a:t>Understand Data: Compare to Satellite Data</a:t>
            </a:r>
          </a:p>
        </p:txBody>
      </p:sp>
      <p:pic>
        <p:nvPicPr>
          <p:cNvPr id="7" name="Picture 6" descr="WorldView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7751" y="1928437"/>
            <a:ext cx="3213832" cy="660550"/>
          </a:xfrm>
          <a:prstGeom prst="rect">
            <a:avLst/>
          </a:prstGeom>
        </p:spPr>
      </p:pic>
      <p:pic>
        <p:nvPicPr>
          <p:cNvPr id="5" name="Picture 4" descr="Arrows point to the same place on a satellite photo for that day to compare cloud cover reports." title="Segment of GLOBE Viz for Europe on March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238" y="2650209"/>
            <a:ext cx="2768311" cy="3234315"/>
          </a:xfrm>
          <a:prstGeom prst="rect">
            <a:avLst/>
          </a:prstGeom>
        </p:spPr>
      </p:pic>
      <p:pic>
        <p:nvPicPr>
          <p:cNvPr id="6" name="Picture 5" descr="Arrows point to the same place on a GLOBE Viz image for that day to compare cloud cover reports." title="Satellite image over Europe for March 6, 20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7752" y="2650208"/>
            <a:ext cx="3213832" cy="3234316"/>
          </a:xfrm>
          <a:prstGeom prst="rect">
            <a:avLst/>
          </a:prstGeom>
        </p:spPr>
      </p:pic>
      <p:pic>
        <p:nvPicPr>
          <p:cNvPr id="9" name="Picture 8" descr="This image shows the appropriate symbols for cloud cover.  No clouds is a open blue circle.  A clear sky may have 0 to 10% cloud coverage is a blue circle with about 10% of the circle shaded gray.  Isolate cloud cover can range from 10 to 25% cloud cover and is represented by a blue circle with 25% of the circle shaded gray.  Scattered cloud cover may range from 25 to 50% cloud cover and is represented by a blue circle half filled in with gray.  Broken cloud cover ranges from 50 to 90% cloud cover and is represented by a blue circle covered by 90% gray.  An overcast or obscured sky ranges from 90 to 100% cloud cover and is represented by a gray circl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238" y="5894615"/>
            <a:ext cx="3021298" cy="472221"/>
          </a:xfrm>
          <a:prstGeom prst="rect">
            <a:avLst/>
          </a:prstGeom>
        </p:spPr>
      </p:pic>
      <p:sp>
        <p:nvSpPr>
          <p:cNvPr id="10" name="TextBox 9"/>
          <p:cNvSpPr txBox="1"/>
          <p:nvPr/>
        </p:nvSpPr>
        <p:spPr>
          <a:xfrm>
            <a:off x="4475214" y="5958854"/>
            <a:ext cx="3040163" cy="369332"/>
          </a:xfrm>
          <a:prstGeom prst="rect">
            <a:avLst/>
          </a:prstGeom>
          <a:noFill/>
        </p:spPr>
        <p:txBody>
          <a:bodyPr wrap="square" rtlCol="0">
            <a:spAutoFit/>
          </a:bodyPr>
          <a:lstStyle/>
          <a:p>
            <a:r>
              <a:rPr lang="en-US" dirty="0">
                <a:hlinkClick r:id="rId9"/>
              </a:rPr>
              <a:t>March 6</a:t>
            </a:r>
            <a:r>
              <a:rPr lang="en-US" baseline="30000" dirty="0">
                <a:hlinkClick r:id="rId9"/>
              </a:rPr>
              <a:t>th</a:t>
            </a:r>
            <a:r>
              <a:rPr lang="en-US" dirty="0">
                <a:hlinkClick r:id="rId9"/>
              </a:rPr>
              <a:t>, 2015</a:t>
            </a:r>
            <a:endParaRPr lang="en-US" dirty="0"/>
          </a:p>
        </p:txBody>
      </p:sp>
      <p:sp>
        <p:nvSpPr>
          <p:cNvPr id="11" name="TextBox 10"/>
          <p:cNvSpPr txBox="1"/>
          <p:nvPr/>
        </p:nvSpPr>
        <p:spPr>
          <a:xfrm>
            <a:off x="5835112" y="3551210"/>
            <a:ext cx="1157650" cy="369332"/>
          </a:xfrm>
          <a:prstGeom prst="rect">
            <a:avLst/>
          </a:prstGeom>
          <a:noFill/>
        </p:spPr>
        <p:txBody>
          <a:bodyPr wrap="square" rtlCol="0">
            <a:spAutoFit/>
          </a:bodyPr>
          <a:lstStyle/>
          <a:p>
            <a:r>
              <a:rPr lang="en-US" b="1" dirty="0">
                <a:solidFill>
                  <a:srgbClr val="FF0000"/>
                </a:solidFill>
              </a:rPr>
              <a:t>Overcast</a:t>
            </a:r>
          </a:p>
        </p:txBody>
      </p:sp>
      <p:sp>
        <p:nvSpPr>
          <p:cNvPr id="12" name="TextBox 11"/>
          <p:cNvSpPr txBox="1"/>
          <p:nvPr/>
        </p:nvSpPr>
        <p:spPr>
          <a:xfrm>
            <a:off x="5266012" y="4752555"/>
            <a:ext cx="929435" cy="369332"/>
          </a:xfrm>
          <a:prstGeom prst="rect">
            <a:avLst/>
          </a:prstGeom>
          <a:noFill/>
        </p:spPr>
        <p:txBody>
          <a:bodyPr wrap="square" rtlCol="0">
            <a:spAutoFit/>
          </a:bodyPr>
          <a:lstStyle/>
          <a:p>
            <a:r>
              <a:rPr lang="en-US" b="1" dirty="0">
                <a:solidFill>
                  <a:srgbClr val="FF0000"/>
                </a:solidFill>
              </a:rPr>
              <a:t>Clear</a:t>
            </a:r>
          </a:p>
        </p:txBody>
      </p:sp>
      <p:cxnSp>
        <p:nvCxnSpPr>
          <p:cNvPr id="14" name="Elbow Connector 13" descr="A red, double-headed arrow connecting an overcast sky in a satellite image to the symbol for an overcast sky which is a gray circle."/>
          <p:cNvCxnSpPr/>
          <p:nvPr/>
        </p:nvCxnSpPr>
        <p:spPr>
          <a:xfrm flipV="1">
            <a:off x="3637688" y="3819782"/>
            <a:ext cx="2197424" cy="136601"/>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descr="A red double-headed arrow connecting a clear sky in a satellite image to the symbol on a map of western Europe represented by a blue circle with 10% gray shading."/>
          <p:cNvCxnSpPr/>
          <p:nvPr/>
        </p:nvCxnSpPr>
        <p:spPr>
          <a:xfrm flipV="1">
            <a:off x="2422388" y="4719389"/>
            <a:ext cx="3040765" cy="144006"/>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descr="A red double headed arrow connection a sky with no clouds in southwestern France with the symbol for a sky with no clouds represented by a solid blue circle on another map of western Europe."/>
          <p:cNvCxnSpPr/>
          <p:nvPr/>
        </p:nvCxnSpPr>
        <p:spPr>
          <a:xfrm flipV="1">
            <a:off x="2176770" y="5052447"/>
            <a:ext cx="2945420" cy="86117"/>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471584" y="2557612"/>
            <a:ext cx="1659622" cy="2893100"/>
          </a:xfrm>
          <a:prstGeom prst="rect">
            <a:avLst/>
          </a:prstGeom>
          <a:noFill/>
        </p:spPr>
        <p:txBody>
          <a:bodyPr wrap="square" rtlCol="0">
            <a:spAutoFit/>
          </a:bodyPr>
          <a:lstStyle/>
          <a:p>
            <a:r>
              <a:rPr lang="en-US" sz="1400" dirty="0"/>
              <a:t>Satellite imagery takes some practice to interpret! </a:t>
            </a:r>
          </a:p>
          <a:p>
            <a:r>
              <a:rPr lang="en-US" sz="1400" dirty="0"/>
              <a:t>Tips:</a:t>
            </a:r>
          </a:p>
          <a:p>
            <a:pPr marL="171450" indent="-171450">
              <a:buFont typeface="Arial" panose="020B0604020202020204" pitchFamily="34" charset="0"/>
              <a:buChar char="•"/>
            </a:pPr>
            <a:r>
              <a:rPr lang="en-US" sz="1400" dirty="0"/>
              <a:t>Define colors.</a:t>
            </a:r>
          </a:p>
          <a:p>
            <a:pPr marL="171450" indent="-171450">
              <a:buFont typeface="Arial" panose="020B0604020202020204" pitchFamily="34" charset="0"/>
              <a:buChar char="•"/>
            </a:pPr>
            <a:r>
              <a:rPr lang="en-US" sz="1400" dirty="0"/>
              <a:t>Identify north.</a:t>
            </a:r>
          </a:p>
          <a:p>
            <a:pPr marL="171450" indent="-171450">
              <a:buFont typeface="Arial" panose="020B0604020202020204" pitchFamily="34" charset="0"/>
              <a:buChar char="•"/>
            </a:pPr>
            <a:r>
              <a:rPr lang="en-US" sz="1400" dirty="0"/>
              <a:t>Identify land cover.</a:t>
            </a:r>
          </a:p>
          <a:p>
            <a:pPr marL="171450" indent="-171450">
              <a:buFont typeface="Arial" panose="020B0604020202020204" pitchFamily="34" charset="0"/>
              <a:buChar char="•"/>
            </a:pPr>
            <a:r>
              <a:rPr lang="en-US" sz="1400" dirty="0"/>
              <a:t>Consider prior knowledge and geography.</a:t>
            </a:r>
          </a:p>
          <a:p>
            <a:pPr marL="171450" indent="-171450">
              <a:buFont typeface="Arial" panose="020B0604020202020204" pitchFamily="34" charset="0"/>
              <a:buChar char="•"/>
            </a:pPr>
            <a:endParaRPr lang="en-US" sz="1400" dirty="0"/>
          </a:p>
          <a:p>
            <a:endParaRPr lang="en-US" sz="1400" dirty="0"/>
          </a:p>
        </p:txBody>
      </p:sp>
      <p:sp>
        <p:nvSpPr>
          <p:cNvPr id="13" name="Slide Number Placeholder 12"/>
          <p:cNvSpPr>
            <a:spLocks noGrp="1"/>
          </p:cNvSpPr>
          <p:nvPr>
            <p:ph type="sldNum" sz="quarter" idx="12"/>
          </p:nvPr>
        </p:nvSpPr>
        <p:spPr/>
        <p:txBody>
          <a:bodyPr/>
          <a:lstStyle/>
          <a:p>
            <a:fld id="{9BEA51B6-4386-E847-A1B5-1CEB882218CE}" type="slidenum">
              <a:rPr lang="en-US" smtClean="0"/>
              <a:t>56</a:t>
            </a:fld>
            <a:endParaRPr lang="en-US" dirty="0"/>
          </a:p>
        </p:txBody>
      </p:sp>
    </p:spTree>
    <p:extLst>
      <p:ext uri="{BB962C8B-B14F-4D97-AF65-F5344CB8AC3E}">
        <p14:creationId xmlns:p14="http://schemas.microsoft.com/office/powerpoint/2010/main" val="2565809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57</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8" name="Picture 4" descr="menu bar= understand the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Autofit/>
          </a:bodyPr>
          <a:lstStyle/>
          <a:p>
            <a:r>
              <a:rPr lang="en-US" dirty="0"/>
              <a:t>Understand Data: YOUR Observations are important!</a:t>
            </a:r>
          </a:p>
        </p:txBody>
      </p:sp>
      <p:sp>
        <p:nvSpPr>
          <p:cNvPr id="3" name="Content Placeholder 2"/>
          <p:cNvSpPr>
            <a:spLocks noGrp="1"/>
          </p:cNvSpPr>
          <p:nvPr>
            <p:ph idx="1"/>
          </p:nvPr>
        </p:nvSpPr>
        <p:spPr>
          <a:xfrm>
            <a:off x="1354238" y="4955179"/>
            <a:ext cx="7373073" cy="2120036"/>
          </a:xfrm>
        </p:spPr>
        <p:txBody>
          <a:bodyPr>
            <a:noAutofit/>
          </a:bodyPr>
          <a:lstStyle/>
          <a:p>
            <a:pPr marL="0" indent="0">
              <a:buNone/>
            </a:pPr>
            <a:r>
              <a:rPr lang="en-US" sz="1600" dirty="0"/>
              <a:t>GLOBE Cloud observations aligned to satellite data are important because:</a:t>
            </a:r>
          </a:p>
          <a:p>
            <a:r>
              <a:rPr lang="en-US" sz="1600" dirty="0"/>
              <a:t>You expand the reach of scientists who are limited in time, number, and money.</a:t>
            </a:r>
          </a:p>
          <a:p>
            <a:r>
              <a:rPr lang="en-US" sz="1600" dirty="0"/>
              <a:t>You are contributing to a database that has been growing for over 2 decades. A long-term data set is crucial for scientists to see patterns and change over time.</a:t>
            </a:r>
          </a:p>
          <a:p>
            <a:r>
              <a:rPr lang="en-US" sz="1600" dirty="0"/>
              <a:t>You add another layer of perspective helping scientists to better understand the effects of clouds on our Earth.</a:t>
            </a:r>
          </a:p>
        </p:txBody>
      </p:sp>
      <p:pic>
        <p:nvPicPr>
          <p:cNvPr id="7" name="Picture 6" descr="globe observations, MODIS image, and CALIPSO data curtain overlayed on the globe"/>
          <p:cNvPicPr>
            <a:picLocks noChangeAspect="1"/>
          </p:cNvPicPr>
          <p:nvPr/>
        </p:nvPicPr>
        <p:blipFill rotWithShape="1">
          <a:blip r:embed="rId5">
            <a:extLst>
              <a:ext uri="{28A0092B-C50C-407E-A947-70E740481C1C}">
                <a14:useLocalDpi xmlns:a14="http://schemas.microsoft.com/office/drawing/2010/main" val="0"/>
              </a:ext>
            </a:extLst>
          </a:blip>
          <a:srcRect r="16076" b="3024"/>
          <a:stretch/>
        </p:blipFill>
        <p:spPr>
          <a:xfrm>
            <a:off x="1354239" y="2306768"/>
            <a:ext cx="2581154" cy="2111242"/>
          </a:xfrm>
          <a:prstGeom prst="rect">
            <a:avLst/>
          </a:prstGeom>
        </p:spPr>
      </p:pic>
      <p:sp>
        <p:nvSpPr>
          <p:cNvPr id="5" name="TextBox 4"/>
          <p:cNvSpPr txBox="1"/>
          <p:nvPr/>
        </p:nvSpPr>
        <p:spPr>
          <a:xfrm>
            <a:off x="1354239" y="4455762"/>
            <a:ext cx="2581155" cy="461665"/>
          </a:xfrm>
          <a:prstGeom prst="rect">
            <a:avLst/>
          </a:prstGeom>
          <a:noFill/>
        </p:spPr>
        <p:txBody>
          <a:bodyPr wrap="square" rtlCol="0">
            <a:spAutoFit/>
          </a:bodyPr>
          <a:lstStyle/>
          <a:p>
            <a:r>
              <a:rPr lang="en-US" sz="1200" dirty="0"/>
              <a:t>Orbiting satellites observe the Earth at similar locations and times. </a:t>
            </a:r>
          </a:p>
        </p:txBody>
      </p:sp>
      <p:pic>
        <p:nvPicPr>
          <p:cNvPr id="6" name="Picture 5" descr="Satellites observing same location on the surface of the Earth within minutes of eachother. Adding human observation footprin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1139" y="1813452"/>
            <a:ext cx="4961922" cy="2791081"/>
          </a:xfrm>
          <a:prstGeom prst="rect">
            <a:avLst/>
          </a:prstGeom>
        </p:spPr>
      </p:pic>
      <p:sp>
        <p:nvSpPr>
          <p:cNvPr id="9" name="TextBox 8"/>
          <p:cNvSpPr txBox="1"/>
          <p:nvPr/>
        </p:nvSpPr>
        <p:spPr>
          <a:xfrm>
            <a:off x="4051139" y="4455763"/>
            <a:ext cx="4813892" cy="461665"/>
          </a:xfrm>
          <a:prstGeom prst="rect">
            <a:avLst/>
          </a:prstGeom>
          <a:noFill/>
        </p:spPr>
        <p:txBody>
          <a:bodyPr wrap="square" rtlCol="0">
            <a:spAutoFit/>
          </a:bodyPr>
          <a:lstStyle/>
          <a:p>
            <a:r>
              <a:rPr lang="en-US" sz="1200" dirty="0"/>
              <a:t>Your ground-based observation can help make sense of what the satellites observe.</a:t>
            </a:r>
          </a:p>
        </p:txBody>
      </p:sp>
    </p:spTree>
    <p:extLst>
      <p:ext uri="{BB962C8B-B14F-4D97-AF65-F5344CB8AC3E}">
        <p14:creationId xmlns:p14="http://schemas.microsoft.com/office/powerpoint/2010/main" val="2392914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58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Picture 5" descr="Menu Bar= Quiz Yoursel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935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00536" y="823802"/>
            <a:ext cx="7533914" cy="956771"/>
          </a:xfrm>
        </p:spPr>
        <p:txBody>
          <a:bodyPr/>
          <a:lstStyle/>
          <a:p>
            <a:r>
              <a:rPr lang="en-US" dirty="0"/>
              <a:t>Quiz Questions</a:t>
            </a:r>
          </a:p>
        </p:txBody>
      </p:sp>
      <p:sp>
        <p:nvSpPr>
          <p:cNvPr id="3" name="Content Placeholder 2"/>
          <p:cNvSpPr>
            <a:spLocks noGrp="1"/>
          </p:cNvSpPr>
          <p:nvPr>
            <p:ph idx="1"/>
          </p:nvPr>
        </p:nvSpPr>
        <p:spPr>
          <a:xfrm>
            <a:off x="1400534" y="1615005"/>
            <a:ext cx="7533915" cy="4090113"/>
          </a:xfrm>
        </p:spPr>
        <p:txBody>
          <a:bodyPr>
            <a:noAutofit/>
          </a:bodyPr>
          <a:lstStyle/>
          <a:p>
            <a:pPr marL="0" indent="0">
              <a:buNone/>
            </a:pPr>
            <a:r>
              <a:rPr lang="en-US" sz="1800" dirty="0"/>
              <a:t>Challenge yourself to answer these questions and check whether you have achieved the learning objectives of this module.</a:t>
            </a:r>
          </a:p>
          <a:p>
            <a:pPr marL="514350" indent="-514350">
              <a:buFont typeface="+mj-lt"/>
              <a:buAutoNum type="arabicPeriod"/>
            </a:pPr>
            <a:r>
              <a:rPr lang="en-US" sz="1600" dirty="0"/>
              <a:t>What are the key factors in how clouds form?</a:t>
            </a:r>
          </a:p>
          <a:p>
            <a:pPr marL="514350" indent="-514350">
              <a:buFont typeface="+mj-lt"/>
              <a:buAutoNum type="arabicPeriod"/>
            </a:pPr>
            <a:r>
              <a:rPr lang="en-US" sz="1600" dirty="0"/>
              <a:t>What are the 3 characteristics that define cloud type?</a:t>
            </a:r>
          </a:p>
          <a:p>
            <a:pPr marL="514350" indent="-514350">
              <a:buFont typeface="+mj-lt"/>
              <a:buAutoNum type="arabicPeriod"/>
            </a:pPr>
            <a:r>
              <a:rPr lang="en-US" sz="1600" dirty="0"/>
              <a:t>What factors determine if and what type of contrail will form?</a:t>
            </a:r>
          </a:p>
          <a:p>
            <a:pPr marL="514350" indent="-514350">
              <a:buFont typeface="+mj-lt"/>
              <a:buAutoNum type="arabicPeriod"/>
            </a:pPr>
            <a:r>
              <a:rPr lang="en-US" sz="1600" dirty="0"/>
              <a:t>What are some reasons that studying clouds are important?</a:t>
            </a:r>
          </a:p>
          <a:p>
            <a:pPr marL="514350" indent="-514350">
              <a:buFont typeface="+mj-lt"/>
              <a:buAutoNum type="arabicPeriod"/>
            </a:pPr>
            <a:r>
              <a:rPr lang="en-US" sz="1600" dirty="0"/>
              <a:t>If the sky is empty of clouds, should you still submit a cloud observation report?</a:t>
            </a:r>
          </a:p>
          <a:p>
            <a:pPr marL="514350" indent="-514350">
              <a:buFont typeface="+mj-lt"/>
              <a:buAutoNum type="arabicPeriod"/>
            </a:pPr>
            <a:r>
              <a:rPr lang="en-US" sz="1600" dirty="0"/>
              <a:t>What feature of clouds makes some days darker? </a:t>
            </a:r>
          </a:p>
          <a:p>
            <a:pPr marL="514350" indent="-514350">
              <a:buFont typeface="+mj-lt"/>
              <a:buAutoNum type="arabicPeriod"/>
            </a:pPr>
            <a:r>
              <a:rPr lang="en-US" sz="1600" dirty="0"/>
              <a:t>If it is raining, what two cloud types might it be? What is the difference?</a:t>
            </a:r>
          </a:p>
          <a:p>
            <a:pPr marL="514350" indent="-514350">
              <a:buFont typeface="+mj-lt"/>
              <a:buAutoNum type="arabicPeriod"/>
            </a:pPr>
            <a:r>
              <a:rPr lang="en-US" sz="1600" dirty="0"/>
              <a:t>What is the type of cloud you are most likely viewing if you can imagine lots of fun shapes? </a:t>
            </a:r>
          </a:p>
          <a:p>
            <a:pPr marL="514350" indent="-514350">
              <a:buFont typeface="+mj-lt"/>
              <a:buAutoNum type="arabicPeriod"/>
            </a:pPr>
            <a:r>
              <a:rPr lang="en-US" sz="1600" dirty="0"/>
              <a:t>What can you use to help determine cloud height?</a:t>
            </a:r>
          </a:p>
          <a:p>
            <a:pPr marL="514350" indent="-514350">
              <a:buFont typeface="+mj-lt"/>
              <a:buAutoNum type="arabicPeriod"/>
            </a:pPr>
            <a:r>
              <a:rPr lang="en-US" sz="1600" dirty="0"/>
              <a:t>Should you observe and report clouds all the way to the horizon?</a:t>
            </a:r>
          </a:p>
          <a:p>
            <a:pPr marL="514350" indent="-514350">
              <a:buFont typeface="+mj-lt"/>
              <a:buAutoNum type="arabicPeriod"/>
            </a:pPr>
            <a:r>
              <a:rPr lang="en-US" sz="1600" dirty="0"/>
              <a:t>How much of the sky needs to be obscured to report that state?</a:t>
            </a:r>
          </a:p>
          <a:p>
            <a:pPr marL="514350" indent="-514350">
              <a:buFont typeface="+mj-lt"/>
              <a:buAutoNum type="arabicPeriod"/>
            </a:pPr>
            <a:r>
              <a:rPr lang="en-US" sz="1600" dirty="0"/>
              <a:t>What’s an example of a question you could explore or investigate based on cloud observations?</a:t>
            </a:r>
          </a:p>
          <a:p>
            <a:pPr marL="514350" indent="-514350">
              <a:buFont typeface="+mj-lt"/>
              <a:buAutoNum type="arabicPeriod"/>
            </a:pPr>
            <a:endParaRPr lang="en-US" sz="1800" dirty="0"/>
          </a:p>
        </p:txBody>
      </p:sp>
    </p:spTree>
    <p:extLst>
      <p:ext uri="{BB962C8B-B14F-4D97-AF65-F5344CB8AC3E}">
        <p14:creationId xmlns:p14="http://schemas.microsoft.com/office/powerpoint/2010/main" val="138435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54972"/>
            <a:ext cx="7461504" cy="1325563"/>
          </a:xfrm>
        </p:spPr>
        <p:txBody>
          <a:bodyPr/>
          <a:lstStyle/>
          <a:p>
            <a:r>
              <a:rPr lang="en-US" b="1" dirty="0">
                <a:solidFill>
                  <a:srgbClr val="002060"/>
                </a:solidFill>
              </a:rPr>
              <a:t>Where Do </a:t>
            </a:r>
            <a:r>
              <a:rPr lang="en-US" dirty="0"/>
              <a:t>C</a:t>
            </a:r>
            <a:r>
              <a:rPr lang="en-US" b="1" dirty="0">
                <a:solidFill>
                  <a:srgbClr val="002060"/>
                </a:solidFill>
              </a:rPr>
              <a:t>louds </a:t>
            </a:r>
            <a:r>
              <a:rPr lang="en-US" dirty="0"/>
              <a:t>C</a:t>
            </a:r>
            <a:r>
              <a:rPr lang="en-US" b="1" dirty="0">
                <a:solidFill>
                  <a:srgbClr val="002060"/>
                </a:solidFill>
              </a:rPr>
              <a:t>ome </a:t>
            </a:r>
            <a:r>
              <a:rPr lang="en-US" dirty="0"/>
              <a:t>F</a:t>
            </a:r>
            <a:r>
              <a:rPr lang="en-US" b="1" dirty="0">
                <a:solidFill>
                  <a:srgbClr val="002060"/>
                </a:solidFill>
              </a:rPr>
              <a:t>rom?</a:t>
            </a:r>
          </a:p>
        </p:txBody>
      </p:sp>
      <p:sp>
        <p:nvSpPr>
          <p:cNvPr id="3" name="Content Placeholder 2"/>
          <p:cNvSpPr>
            <a:spLocks noGrp="1"/>
          </p:cNvSpPr>
          <p:nvPr>
            <p:ph idx="1"/>
          </p:nvPr>
        </p:nvSpPr>
        <p:spPr>
          <a:xfrm>
            <a:off x="1328928" y="2413182"/>
            <a:ext cx="4277868" cy="4248378"/>
          </a:xfrm>
        </p:spPr>
        <p:txBody>
          <a:bodyPr>
            <a:normAutofit/>
          </a:bodyPr>
          <a:lstStyle/>
          <a:p>
            <a:pPr marL="0" indent="0">
              <a:buNone/>
            </a:pPr>
            <a:r>
              <a:rPr lang="en-US" sz="2200" dirty="0"/>
              <a:t>Water in the atmosphere exists in three main phases (solid, liquid, and gas). It changes phase depending on temperature and pressure. Like most other gases that make up the atmosphere, water vapor is </a:t>
            </a:r>
            <a:r>
              <a:rPr lang="en-US" sz="2200" dirty="0">
                <a:solidFill>
                  <a:schemeClr val="bg1"/>
                </a:solidFill>
                <a:effectLst>
                  <a:glow rad="127000">
                    <a:schemeClr val="tx1"/>
                  </a:glow>
                  <a:outerShdw blurRad="50800" dist="50800" dir="5400000" algn="ctr" rotWithShape="0">
                    <a:schemeClr val="bg1"/>
                  </a:outerShdw>
                </a:effectLst>
              </a:rPr>
              <a:t>invisible</a:t>
            </a:r>
            <a:r>
              <a:rPr lang="en-US" sz="2200" dirty="0"/>
              <a:t> to the human eye.</a:t>
            </a:r>
          </a:p>
          <a:p>
            <a:pPr marL="0" indent="0">
              <a:buNone/>
            </a:pPr>
            <a:r>
              <a:rPr lang="en-US" sz="2200" dirty="0"/>
              <a:t>Unlike most other gases in our atmosphere, under the right conditions water vapor can change from a gas into solid particles or liquid drops.</a:t>
            </a:r>
          </a:p>
        </p:txBody>
      </p:sp>
      <p:pic>
        <p:nvPicPr>
          <p:cNvPr id="7" name="Picture 6" descr="Image of a clear 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368" y="2512671"/>
            <a:ext cx="3272028" cy="2481656"/>
          </a:xfrm>
          <a:prstGeom prst="rect">
            <a:avLst/>
          </a:prstGeom>
        </p:spPr>
      </p:pic>
      <p:sp>
        <p:nvSpPr>
          <p:cNvPr id="6" name="TextBox 5"/>
          <p:cNvSpPr txBox="1"/>
          <p:nvPr/>
        </p:nvSpPr>
        <p:spPr>
          <a:xfrm>
            <a:off x="5611368" y="4988231"/>
            <a:ext cx="3276600" cy="923330"/>
          </a:xfrm>
          <a:prstGeom prst="rect">
            <a:avLst/>
          </a:prstGeom>
          <a:noFill/>
        </p:spPr>
        <p:txBody>
          <a:bodyPr wrap="square" rtlCol="0">
            <a:spAutoFit/>
          </a:bodyPr>
          <a:lstStyle/>
          <a:p>
            <a:r>
              <a:rPr lang="en-US" dirty="0"/>
              <a:t>Though we cannot see it, there is still water (vapor) present in a clear blue sky.</a:t>
            </a:r>
          </a:p>
        </p:txBody>
      </p:sp>
    </p:spTree>
    <p:extLst>
      <p:ext uri="{BB962C8B-B14F-4D97-AF65-F5344CB8AC3E}">
        <p14:creationId xmlns:p14="http://schemas.microsoft.com/office/powerpoint/2010/main" val="602686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59</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further resourcesV"/>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7" y="964626"/>
            <a:ext cx="7172687" cy="1325563"/>
          </a:xfrm>
        </p:spPr>
        <p:txBody>
          <a:bodyPr/>
          <a:lstStyle/>
          <a:p>
            <a:r>
              <a:rPr lang="en-US" dirty="0"/>
              <a:t>GLOBE Learning Activities</a:t>
            </a:r>
          </a:p>
        </p:txBody>
      </p:sp>
      <p:sp>
        <p:nvSpPr>
          <p:cNvPr id="3" name="Content Placeholder 2"/>
          <p:cNvSpPr>
            <a:spLocks noGrp="1"/>
          </p:cNvSpPr>
          <p:nvPr>
            <p:ph idx="1"/>
          </p:nvPr>
        </p:nvSpPr>
        <p:spPr>
          <a:xfrm>
            <a:off x="1322286" y="2099688"/>
            <a:ext cx="7193063" cy="4567811"/>
          </a:xfrm>
        </p:spPr>
        <p:txBody>
          <a:bodyPr>
            <a:noAutofit/>
          </a:bodyPr>
          <a:lstStyle/>
          <a:p>
            <a:pPr marL="0" indent="0">
              <a:buNone/>
            </a:pPr>
            <a:r>
              <a:rPr lang="en-US" sz="2000" dirty="0">
                <a:hlinkClick r:id="rId5"/>
              </a:rPr>
              <a:t>Cloud Watch (pdf)</a:t>
            </a:r>
            <a:r>
              <a:rPr lang="en-US" sz="2000" dirty="0"/>
              <a:t>: Monitor clouds and weather to under the connections.</a:t>
            </a:r>
          </a:p>
          <a:p>
            <a:pPr marL="0" indent="0">
              <a:buNone/>
            </a:pPr>
            <a:r>
              <a:rPr lang="en-US" sz="2000" dirty="0">
                <a:hlinkClick r:id="rId6"/>
              </a:rPr>
              <a:t>Estimating Cloud Cover - A Simulation (pdf)</a:t>
            </a:r>
            <a:r>
              <a:rPr lang="en-US" sz="2000" dirty="0"/>
              <a:t>: Try this fun activity to train your eye.</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Or try a new, </a:t>
            </a:r>
            <a:r>
              <a:rPr lang="en-US" sz="2000" dirty="0">
                <a:hlinkClick r:id="rId7"/>
              </a:rPr>
              <a:t>online version - Cloud Cover Practice</a:t>
            </a:r>
            <a:r>
              <a:rPr lang="en-US" sz="2000" dirty="0"/>
              <a:t>.</a:t>
            </a:r>
          </a:p>
          <a:p>
            <a:pPr marL="0" indent="0">
              <a:buNone/>
            </a:pPr>
            <a:r>
              <a:rPr lang="en-US" sz="2000" dirty="0">
                <a:hlinkClick r:id="rId8"/>
              </a:rPr>
              <a:t>Observing, Describing, and Identifying Clouds (pdf)</a:t>
            </a:r>
            <a:r>
              <a:rPr lang="en-US" sz="2000" dirty="0"/>
              <a:t>: Begin to learn cloud types and names.</a:t>
            </a:r>
          </a:p>
          <a:p>
            <a:pPr marL="0" indent="0">
              <a:buNone/>
            </a:pPr>
            <a:r>
              <a:rPr lang="en-US" sz="2000" dirty="0"/>
              <a:t>Try the </a:t>
            </a:r>
            <a:r>
              <a:rPr lang="en-US" sz="2000" dirty="0">
                <a:hlinkClick r:id="rId9"/>
              </a:rPr>
              <a:t>complementary interactive - Cloud Type Practice</a:t>
            </a:r>
            <a:r>
              <a:rPr lang="en-US" sz="2000" dirty="0"/>
              <a:t>.</a:t>
            </a:r>
          </a:p>
        </p:txBody>
      </p:sp>
      <p:pic>
        <p:nvPicPr>
          <p:cNvPr id="5" name="Picture 4" descr="Cloud cover practice activity. Use blue and white paper to create examples of various cloud cover percentage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7775" y="3481488"/>
            <a:ext cx="4976173" cy="1460193"/>
          </a:xfrm>
          <a:prstGeom prst="rect">
            <a:avLst/>
          </a:prstGeom>
        </p:spPr>
      </p:pic>
    </p:spTree>
    <p:extLst>
      <p:ext uri="{BB962C8B-B14F-4D97-AF65-F5344CB8AC3E}">
        <p14:creationId xmlns:p14="http://schemas.microsoft.com/office/powerpoint/2010/main" val="1788343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60</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further resourcesV"/>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6" y="546172"/>
            <a:ext cx="7172687" cy="1325563"/>
          </a:xfrm>
        </p:spPr>
        <p:txBody>
          <a:bodyPr/>
          <a:lstStyle/>
          <a:p>
            <a:r>
              <a:rPr lang="en-US" dirty="0"/>
              <a:t>Elementary GLOBE Resources</a:t>
            </a:r>
          </a:p>
        </p:txBody>
      </p:sp>
      <p:sp>
        <p:nvSpPr>
          <p:cNvPr id="3" name="Content Placeholder 2"/>
          <p:cNvSpPr>
            <a:spLocks noGrp="1"/>
          </p:cNvSpPr>
          <p:nvPr>
            <p:ph idx="1"/>
          </p:nvPr>
        </p:nvSpPr>
        <p:spPr>
          <a:xfrm>
            <a:off x="1322286" y="2063105"/>
            <a:ext cx="3168691" cy="3886774"/>
          </a:xfrm>
        </p:spPr>
        <p:txBody>
          <a:bodyPr>
            <a:normAutofit/>
          </a:bodyPr>
          <a:lstStyle/>
          <a:p>
            <a:pPr marL="0" indent="0">
              <a:buNone/>
            </a:pPr>
            <a:r>
              <a:rPr lang="en-US" sz="2000" dirty="0"/>
              <a:t>Try the GLOBE </a:t>
            </a:r>
            <a:r>
              <a:rPr lang="en-US" sz="2000" dirty="0">
                <a:hlinkClick r:id="rId5"/>
              </a:rPr>
              <a:t>Clouds Storybook</a:t>
            </a:r>
            <a:r>
              <a:rPr lang="en-US" sz="2000" dirty="0"/>
              <a:t> and related </a:t>
            </a:r>
            <a:r>
              <a:rPr lang="en-US" sz="2000" dirty="0">
                <a:hlinkClick r:id="rId5"/>
              </a:rPr>
              <a:t>learning activities</a:t>
            </a:r>
            <a:r>
              <a:rPr lang="en-US" sz="2000" dirty="0"/>
              <a:t>:</a:t>
            </a:r>
          </a:p>
          <a:p>
            <a:r>
              <a:rPr lang="en-US" sz="2000" dirty="0"/>
              <a:t>Cloud Fun</a:t>
            </a:r>
          </a:p>
          <a:p>
            <a:r>
              <a:rPr lang="en-US" sz="2000" dirty="0"/>
              <a:t>Cloudscape</a:t>
            </a:r>
          </a:p>
          <a:p>
            <a:r>
              <a:rPr lang="en-US" sz="2000" dirty="0"/>
              <a:t>To Spread or Not to Spread</a:t>
            </a:r>
          </a:p>
        </p:txBody>
      </p:sp>
      <p:sp>
        <p:nvSpPr>
          <p:cNvPr id="5" name="TextBox 4"/>
          <p:cNvSpPr txBox="1"/>
          <p:nvPr/>
        </p:nvSpPr>
        <p:spPr>
          <a:xfrm>
            <a:off x="5034987" y="2157301"/>
            <a:ext cx="3459987" cy="2246769"/>
          </a:xfrm>
          <a:prstGeom prst="rect">
            <a:avLst/>
          </a:prstGeom>
          <a:noFill/>
        </p:spPr>
        <p:txBody>
          <a:bodyPr wrap="square" rtlCol="0">
            <a:spAutoFit/>
          </a:bodyPr>
          <a:lstStyle/>
          <a:p>
            <a:r>
              <a:rPr lang="en-US" sz="2000" dirty="0"/>
              <a:t>Try the GLOBE </a:t>
            </a:r>
            <a:r>
              <a:rPr lang="en-US" sz="2000" dirty="0">
                <a:hlinkClick r:id="rId6"/>
              </a:rPr>
              <a:t>Aerosols Storybook </a:t>
            </a:r>
            <a:r>
              <a:rPr lang="en-US" sz="2000" dirty="0"/>
              <a:t>and related </a:t>
            </a:r>
            <a:r>
              <a:rPr lang="en-US" sz="2000" dirty="0">
                <a:hlinkClick r:id="rId6"/>
              </a:rPr>
              <a:t>learning activities</a:t>
            </a:r>
            <a:r>
              <a:rPr lang="en-US" sz="2000" dirty="0"/>
              <a:t>:</a:t>
            </a:r>
          </a:p>
          <a:p>
            <a:pPr marL="285750" indent="-285750">
              <a:buFont typeface="Arial" panose="020B0604020202020204" pitchFamily="34" charset="0"/>
              <a:buChar char="•"/>
            </a:pPr>
            <a:r>
              <a:rPr lang="en-US" sz="2000" dirty="0"/>
              <a:t>Sky Observers</a:t>
            </a:r>
          </a:p>
          <a:p>
            <a:pPr marL="285750" indent="-285750">
              <a:buFont typeface="Arial" panose="020B0604020202020204" pitchFamily="34" charset="0"/>
              <a:buChar char="•"/>
            </a:pPr>
            <a:r>
              <a:rPr lang="en-US" sz="2000" dirty="0"/>
              <a:t>Why (not) So Blue?</a:t>
            </a:r>
          </a:p>
          <a:p>
            <a:pPr marL="285750" indent="-285750">
              <a:buFont typeface="Arial" panose="020B0604020202020204" pitchFamily="34" charset="0"/>
              <a:buChar char="•"/>
            </a:pPr>
            <a:r>
              <a:rPr lang="en-US" sz="2000" dirty="0"/>
              <a:t>See the Light</a:t>
            </a:r>
          </a:p>
          <a:p>
            <a:pPr marL="285750" indent="-285750">
              <a:buFont typeface="Arial" panose="020B0604020202020204" pitchFamily="34" charset="0"/>
              <a:buChar char="•"/>
            </a:pPr>
            <a:r>
              <a:rPr lang="en-US" sz="2000" dirty="0"/>
              <a:t>Up in the Air</a:t>
            </a:r>
          </a:p>
        </p:txBody>
      </p:sp>
      <p:pic>
        <p:nvPicPr>
          <p:cNvPr id="6" name="Picture 5" descr="GLOBE elementary cloud storybook cov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8135" y="4529561"/>
            <a:ext cx="2036565" cy="2202024"/>
          </a:xfrm>
          <a:prstGeom prst="rect">
            <a:avLst/>
          </a:prstGeom>
        </p:spPr>
      </p:pic>
      <p:pic>
        <p:nvPicPr>
          <p:cNvPr id="8" name="Picture 7" descr="GLOBE elementary aerosol storybook cove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9614" y="4404070"/>
            <a:ext cx="2066723" cy="2327515"/>
          </a:xfrm>
          <a:prstGeom prst="rect">
            <a:avLst/>
          </a:prstGeom>
        </p:spPr>
      </p:pic>
      <p:sp>
        <p:nvSpPr>
          <p:cNvPr id="9" name="TextBox 8"/>
          <p:cNvSpPr txBox="1"/>
          <p:nvPr/>
        </p:nvSpPr>
        <p:spPr>
          <a:xfrm>
            <a:off x="1410346" y="1425844"/>
            <a:ext cx="7020732" cy="584775"/>
          </a:xfrm>
          <a:prstGeom prst="rect">
            <a:avLst/>
          </a:prstGeom>
          <a:noFill/>
        </p:spPr>
        <p:txBody>
          <a:bodyPr wrap="square" rtlCol="0">
            <a:spAutoFit/>
          </a:bodyPr>
          <a:lstStyle/>
          <a:p>
            <a:r>
              <a:rPr lang="en-US" sz="1600" dirty="0"/>
              <a:t>The Cloud Protocol is easy for kids and adults of all ages! If you are working with younger students, the elementary GLOBE resources may be especially helpful. </a:t>
            </a:r>
          </a:p>
        </p:txBody>
      </p:sp>
    </p:spTree>
    <p:extLst>
      <p:ext uri="{BB962C8B-B14F-4D97-AF65-F5344CB8AC3E}">
        <p14:creationId xmlns:p14="http://schemas.microsoft.com/office/powerpoint/2010/main" val="2599104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61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further resources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7" y="964626"/>
            <a:ext cx="7172687" cy="1325563"/>
          </a:xfrm>
        </p:spPr>
        <p:txBody>
          <a:bodyPr/>
          <a:lstStyle/>
          <a:p>
            <a:r>
              <a:rPr lang="en-US" dirty="0"/>
              <a:t>NASA Resources</a:t>
            </a:r>
          </a:p>
        </p:txBody>
      </p:sp>
      <p:sp>
        <p:nvSpPr>
          <p:cNvPr id="3" name="Content Placeholder 2"/>
          <p:cNvSpPr>
            <a:spLocks noGrp="1"/>
          </p:cNvSpPr>
          <p:nvPr>
            <p:ph idx="1"/>
          </p:nvPr>
        </p:nvSpPr>
        <p:spPr>
          <a:xfrm>
            <a:off x="1322286" y="2290189"/>
            <a:ext cx="7193063" cy="3886774"/>
          </a:xfrm>
        </p:spPr>
        <p:txBody>
          <a:bodyPr/>
          <a:lstStyle/>
          <a:p>
            <a:r>
              <a:rPr lang="en-US" dirty="0"/>
              <a:t>NASA Earth Observatory </a:t>
            </a:r>
            <a:r>
              <a:rPr lang="en-US" dirty="0">
                <a:hlinkClick r:id="rId4"/>
              </a:rPr>
              <a:t>feature article on clouds</a:t>
            </a:r>
            <a:endParaRPr lang="en-US" dirty="0"/>
          </a:p>
          <a:p>
            <a:r>
              <a:rPr lang="en-US" dirty="0"/>
              <a:t>NASA Fact Sheet: </a:t>
            </a:r>
            <a:r>
              <a:rPr lang="en-US" dirty="0">
                <a:hlinkClick r:id="rId5"/>
              </a:rPr>
              <a:t>The Importance of Understanding Clouds</a:t>
            </a:r>
            <a:endParaRPr lang="en-US" dirty="0"/>
          </a:p>
          <a:p>
            <a:r>
              <a:rPr lang="en-US" dirty="0"/>
              <a:t>Imagery from Space: Explore </a:t>
            </a:r>
            <a:r>
              <a:rPr lang="en-US" dirty="0">
                <a:hlinkClick r:id="rId6"/>
              </a:rPr>
              <a:t>NASA Worldview </a:t>
            </a:r>
            <a:r>
              <a:rPr lang="en-US" dirty="0"/>
              <a:t>or </a:t>
            </a:r>
            <a:r>
              <a:rPr lang="en-US" dirty="0">
                <a:hlinkClick r:id="rId7"/>
              </a:rPr>
              <a:t>Visible Earth</a:t>
            </a:r>
            <a:r>
              <a:rPr lang="en-US" dirty="0"/>
              <a:t>, great resources for interpreting satellite imagery. </a:t>
            </a:r>
          </a:p>
        </p:txBody>
      </p:sp>
    </p:spTree>
    <p:extLst>
      <p:ext uri="{BB962C8B-B14F-4D97-AF65-F5344CB8AC3E}">
        <p14:creationId xmlns:p14="http://schemas.microsoft.com/office/powerpoint/2010/main" val="1704910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62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further resources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7" y="964626"/>
            <a:ext cx="7172687" cy="1325563"/>
          </a:xfrm>
        </p:spPr>
        <p:txBody>
          <a:bodyPr>
            <a:noAutofit/>
          </a:bodyPr>
          <a:lstStyle/>
          <a:p>
            <a:r>
              <a:rPr lang="en-US" sz="2800" dirty="0"/>
              <a:t>You have completed the Cloud Protocol training module, featuring satellite comparisons!</a:t>
            </a:r>
          </a:p>
        </p:txBody>
      </p:sp>
      <p:sp>
        <p:nvSpPr>
          <p:cNvPr id="3" name="Content Placeholder 2"/>
          <p:cNvSpPr>
            <a:spLocks noGrp="1"/>
          </p:cNvSpPr>
          <p:nvPr>
            <p:ph idx="1"/>
          </p:nvPr>
        </p:nvSpPr>
        <p:spPr>
          <a:xfrm>
            <a:off x="1322286" y="2290189"/>
            <a:ext cx="7193063" cy="3886774"/>
          </a:xfrm>
        </p:spPr>
        <p:txBody>
          <a:bodyPr>
            <a:normAutofit fontScale="92500" lnSpcReduction="10000"/>
          </a:bodyPr>
          <a:lstStyle/>
          <a:p>
            <a:r>
              <a:rPr lang="en-US" sz="2400" dirty="0"/>
              <a:t>If you are ready to take the </a:t>
            </a:r>
            <a:r>
              <a:rPr lang="en-US" sz="2400" dirty="0">
                <a:hlinkClick r:id="rId4"/>
              </a:rPr>
              <a:t>Assessment Test</a:t>
            </a:r>
            <a:r>
              <a:rPr lang="en-US" sz="2400" dirty="0"/>
              <a:t>, sign on and take the quiz corresponding to the Clouds Protocol. </a:t>
            </a:r>
          </a:p>
          <a:p>
            <a:r>
              <a:rPr lang="en-US" sz="2400" dirty="0"/>
              <a:t>You are ready to take Cloud Protocol observations and interpret satellite data! Welcome to the GLOBE Atmosphere community!</a:t>
            </a:r>
          </a:p>
          <a:p>
            <a:r>
              <a:rPr lang="en-US" sz="2400" dirty="0"/>
              <a:t>Please provide us with feedback about this module. This is a community project and we welcome your comments, suggestions and edits. Comment here: </a:t>
            </a:r>
            <a:r>
              <a:rPr lang="en-US" sz="2400" dirty="0">
                <a:hlinkClick r:id="rId5"/>
              </a:rPr>
              <a:t>e-Training Feedback</a:t>
            </a:r>
            <a:endParaRPr lang="en-US" sz="2400" dirty="0"/>
          </a:p>
          <a:p>
            <a:r>
              <a:rPr lang="en-US" sz="2400"/>
              <a:t>Questions </a:t>
            </a:r>
            <a:r>
              <a:rPr lang="en-US" sz="2400" dirty="0"/>
              <a:t>about this module? Contact GLOBE: </a:t>
            </a:r>
            <a:r>
              <a:rPr lang="en-US" sz="2400" dirty="0">
                <a:hlinkClick r:id="rId6"/>
              </a:rPr>
              <a:t>help@globe.gov</a:t>
            </a:r>
            <a:br>
              <a:rPr lang="en-US" sz="2400" dirty="0"/>
            </a:br>
            <a:br>
              <a:rPr lang="en-US" sz="2400" dirty="0"/>
            </a:br>
            <a:endParaRPr lang="en-US" sz="2400" dirty="0"/>
          </a:p>
        </p:txBody>
      </p:sp>
    </p:spTree>
    <p:extLst>
      <p:ext uri="{BB962C8B-B14F-4D97-AF65-F5344CB8AC3E}">
        <p14:creationId xmlns:p14="http://schemas.microsoft.com/office/powerpoint/2010/main" val="3372531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63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2" descr="Menu bar: further resources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7" y="733130"/>
            <a:ext cx="7172687" cy="1325563"/>
          </a:xfrm>
        </p:spPr>
        <p:txBody>
          <a:bodyPr>
            <a:noAutofit/>
          </a:bodyPr>
          <a:lstStyle/>
          <a:p>
            <a:r>
              <a:rPr lang="en-US" sz="2800" dirty="0"/>
              <a:t>Credits</a:t>
            </a:r>
          </a:p>
        </p:txBody>
      </p:sp>
      <p:sp>
        <p:nvSpPr>
          <p:cNvPr id="3" name="Content Placeholder 2"/>
          <p:cNvSpPr>
            <a:spLocks noGrp="1"/>
          </p:cNvSpPr>
          <p:nvPr>
            <p:ph idx="1"/>
          </p:nvPr>
        </p:nvSpPr>
        <p:spPr>
          <a:xfrm>
            <a:off x="1322287" y="1711452"/>
            <a:ext cx="7193063" cy="4411553"/>
          </a:xfrm>
        </p:spPr>
        <p:txBody>
          <a:bodyPr>
            <a:normAutofit fontScale="85000" lnSpcReduction="20000"/>
          </a:bodyPr>
          <a:lstStyle/>
          <a:p>
            <a:pPr marL="0" indent="0">
              <a:buNone/>
            </a:pPr>
            <a:r>
              <a:rPr lang="en-US" sz="1800" b="1" dirty="0"/>
              <a:t>Slides:</a:t>
            </a:r>
            <a:endParaRPr lang="en-US" sz="1800" dirty="0"/>
          </a:p>
          <a:p>
            <a:pPr marL="0" indent="0">
              <a:buNone/>
            </a:pPr>
            <a:r>
              <a:rPr lang="en-US" sz="1800" dirty="0"/>
              <a:t>Dr. Lin Chambers, NASA Langley Research Center, USA</a:t>
            </a:r>
          </a:p>
          <a:p>
            <a:pPr marL="0" indent="0">
              <a:buNone/>
            </a:pPr>
            <a:r>
              <a:rPr lang="en-US" sz="1800" dirty="0"/>
              <a:t>Sarah McCrea, NASA Langley Research Center, USA</a:t>
            </a:r>
          </a:p>
          <a:p>
            <a:pPr marL="0" indent="0">
              <a:buNone/>
            </a:pPr>
            <a:r>
              <a:rPr lang="en-US" sz="1800" dirty="0"/>
              <a:t>Jessica Taylor, NASA Langley Research Center, USA</a:t>
            </a:r>
          </a:p>
          <a:p>
            <a:pPr marL="0" indent="0">
              <a:buNone/>
            </a:pPr>
            <a:r>
              <a:rPr lang="en-US" sz="1800" dirty="0"/>
              <a:t>Russanne Low, Ph.D., University of Nebraska-Lincoln, USA</a:t>
            </a:r>
          </a:p>
          <a:p>
            <a:pPr marL="0" indent="0">
              <a:buNone/>
            </a:pPr>
            <a:r>
              <a:rPr lang="en-US" sz="1800" b="1" dirty="0"/>
              <a:t>Images:</a:t>
            </a:r>
          </a:p>
          <a:p>
            <a:pPr marL="0" indent="0">
              <a:buNone/>
            </a:pPr>
            <a:r>
              <a:rPr lang="en-US" sz="1800" dirty="0"/>
              <a:t>NASA Langley Research Center</a:t>
            </a:r>
          </a:p>
          <a:p>
            <a:pPr marL="0" indent="0">
              <a:buNone/>
            </a:pPr>
            <a:r>
              <a:rPr lang="en-US" sz="1800" b="1" dirty="0"/>
              <a:t>More Information:</a:t>
            </a:r>
          </a:p>
          <a:p>
            <a:pPr marL="0" indent="0">
              <a:buNone/>
            </a:pPr>
            <a:r>
              <a:rPr lang="en-US" sz="1800" dirty="0">
                <a:hlinkClick r:id="rId4"/>
              </a:rPr>
              <a:t>The GLOBE Program</a:t>
            </a:r>
            <a:endParaRPr lang="en-US" sz="1800" dirty="0"/>
          </a:p>
          <a:p>
            <a:pPr marL="0" indent="0">
              <a:buNone/>
            </a:pPr>
            <a:r>
              <a:rPr lang="en-US" sz="1800" dirty="0">
                <a:hlinkClick r:id="rId5"/>
              </a:rPr>
              <a:t>NASA Satellite Comparison Website</a:t>
            </a:r>
            <a:r>
              <a:rPr lang="en-US" sz="1800" dirty="0"/>
              <a:t> on GLOBE.gov</a:t>
            </a:r>
          </a:p>
          <a:p>
            <a:pPr marL="0" indent="0">
              <a:buNone/>
            </a:pPr>
            <a:r>
              <a:rPr lang="en-US" sz="1800" dirty="0">
                <a:hlinkClick r:id="rId6"/>
              </a:rPr>
              <a:t>NASA Wavelength </a:t>
            </a:r>
            <a:r>
              <a:rPr lang="en-US" sz="1800" dirty="0"/>
              <a:t>: NASA’s Digital Library of Earth and Space Education Resources</a:t>
            </a:r>
          </a:p>
          <a:p>
            <a:pPr marL="0" indent="0">
              <a:buNone/>
            </a:pPr>
            <a:r>
              <a:rPr lang="en-US" sz="1800" dirty="0">
                <a:hlinkClick r:id="rId7"/>
              </a:rPr>
              <a:t>NASA Global Climate Change</a:t>
            </a:r>
            <a:r>
              <a:rPr lang="en-US" sz="1800" dirty="0"/>
              <a:t>: Vital Signs of the Planet</a:t>
            </a:r>
          </a:p>
          <a:p>
            <a:pPr marL="0" indent="0">
              <a:buNone/>
            </a:pPr>
            <a:endParaRPr lang="en-US" sz="1800" dirty="0"/>
          </a:p>
          <a:p>
            <a:pPr marL="0" indent="0">
              <a:buNone/>
            </a:pPr>
            <a:r>
              <a:rPr lang="en-US" sz="1500" i="1" dirty="0"/>
              <a:t>Version 3/1/2017. If you edit and modify this slides set for use for educational purposes, please note “modified by (and your name and date)” on this page. Thank you.</a:t>
            </a:r>
          </a:p>
        </p:txBody>
      </p:sp>
      <p:pic>
        <p:nvPicPr>
          <p:cNvPr id="5" name="Picture 4" descr="GLOBE sponsor image"/>
          <p:cNvPicPr>
            <a:picLocks noChangeAspect="1"/>
          </p:cNvPicPr>
          <p:nvPr/>
        </p:nvPicPr>
        <p:blipFill rotWithShape="1">
          <a:blip r:embed="rId8">
            <a:extLst>
              <a:ext uri="{28A0092B-C50C-407E-A947-70E740481C1C}">
                <a14:useLocalDpi xmlns:a14="http://schemas.microsoft.com/office/drawing/2010/main" val="0"/>
              </a:ext>
            </a:extLst>
          </a:blip>
          <a:srcRect l="6041" r="7504"/>
          <a:stretch/>
        </p:blipFill>
        <p:spPr>
          <a:xfrm>
            <a:off x="1157468" y="5991116"/>
            <a:ext cx="7905509" cy="865666"/>
          </a:xfrm>
          <a:prstGeom prst="rect">
            <a:avLst/>
          </a:prstGeom>
        </p:spPr>
      </p:pic>
    </p:spTree>
    <p:extLst>
      <p:ext uri="{BB962C8B-B14F-4D97-AF65-F5344CB8AC3E}">
        <p14:creationId xmlns:p14="http://schemas.microsoft.com/office/powerpoint/2010/main" val="385963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22495"/>
            <a:ext cx="7461504" cy="1325563"/>
          </a:xfrm>
        </p:spPr>
        <p:txBody>
          <a:bodyPr/>
          <a:lstStyle/>
          <a:p>
            <a:r>
              <a:rPr lang="en-US" b="1" dirty="0">
                <a:solidFill>
                  <a:srgbClr val="002060"/>
                </a:solidFill>
              </a:rPr>
              <a:t>How do Clouds Form?</a:t>
            </a:r>
          </a:p>
        </p:txBody>
      </p:sp>
      <p:sp>
        <p:nvSpPr>
          <p:cNvPr id="3" name="Content Placeholder 2"/>
          <p:cNvSpPr>
            <a:spLocks noGrp="1"/>
          </p:cNvSpPr>
          <p:nvPr>
            <p:ph idx="1"/>
          </p:nvPr>
        </p:nvSpPr>
        <p:spPr>
          <a:xfrm>
            <a:off x="1208957" y="2348228"/>
            <a:ext cx="4233527" cy="3782601"/>
          </a:xfrm>
        </p:spPr>
        <p:txBody>
          <a:bodyPr>
            <a:noAutofit/>
          </a:bodyPr>
          <a:lstStyle/>
          <a:p>
            <a:pPr marL="0" indent="0">
              <a:buNone/>
            </a:pPr>
            <a:r>
              <a:rPr lang="en-US" sz="2200" dirty="0"/>
              <a:t>If temperatures are above freezing, water vapor will condense onto small particles (dust, smoke, salt, etc.) in our atmosphere, as water droplets. The small particles are known as cloud condensation nuclei (CNN). Without them clouds would not form above -40°C.  </a:t>
            </a:r>
          </a:p>
          <a:p>
            <a:pPr marL="0" indent="0">
              <a:buNone/>
            </a:pPr>
            <a:r>
              <a:rPr lang="en-US" sz="2200" dirty="0"/>
              <a:t>If temperatures are below freezing, as they are at high altitudes, tiny ice crystals will mostly form instead.</a:t>
            </a:r>
          </a:p>
        </p:txBody>
      </p:sp>
      <p:pic>
        <p:nvPicPr>
          <p:cNvPr id="6" name="Picture 5" descr="water drops are around 25 microns. One micron is 0.000001 meter. There are several different shape categories of ice crystals, including bullets,  bullet rosettes, columns, dendrites, plates, stellars, and combinations of these different shapes." title="Exploded View of Water Drops and Cloud Partic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551" y="2109722"/>
            <a:ext cx="3623577" cy="4291077"/>
          </a:xfrm>
          <a:prstGeom prst="rect">
            <a:avLst/>
          </a:prstGeom>
        </p:spPr>
      </p:pic>
    </p:spTree>
    <p:extLst>
      <p:ext uri="{BB962C8B-B14F-4D97-AF65-F5344CB8AC3E}">
        <p14:creationId xmlns:p14="http://schemas.microsoft.com/office/powerpoint/2010/main" val="2108197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45561"/>
            <a:ext cx="7461504" cy="1325563"/>
          </a:xfrm>
        </p:spPr>
        <p:txBody>
          <a:bodyPr/>
          <a:lstStyle/>
          <a:p>
            <a:r>
              <a:rPr lang="en-US" b="1" dirty="0">
                <a:solidFill>
                  <a:srgbClr val="002060"/>
                </a:solidFill>
              </a:rPr>
              <a:t>What are Clouds?</a:t>
            </a:r>
          </a:p>
        </p:txBody>
      </p:sp>
      <p:sp>
        <p:nvSpPr>
          <p:cNvPr id="3" name="Content Placeholder 2"/>
          <p:cNvSpPr>
            <a:spLocks noGrp="1"/>
          </p:cNvSpPr>
          <p:nvPr>
            <p:ph idx="1"/>
          </p:nvPr>
        </p:nvSpPr>
        <p:spPr>
          <a:xfrm>
            <a:off x="6443902" y="2378281"/>
            <a:ext cx="2695526" cy="3749280"/>
          </a:xfrm>
        </p:spPr>
        <p:txBody>
          <a:bodyPr>
            <a:noAutofit/>
          </a:bodyPr>
          <a:lstStyle/>
          <a:p>
            <a:pPr marL="0" indent="0">
              <a:buNone/>
            </a:pPr>
            <a:r>
              <a:rPr lang="en-US" sz="2200" dirty="0"/>
              <a:t>When a large number of water drops or ice crystals are present, and they scatter enough light for us to see them, they form visible clouds.</a:t>
            </a:r>
          </a:p>
          <a:p>
            <a:pPr marL="0" indent="0">
              <a:buNone/>
            </a:pPr>
            <a:r>
              <a:rPr lang="en-US" sz="2200" dirty="0"/>
              <a:t>At any given time, over half of Earth’s surface is covered by clouds.</a:t>
            </a:r>
          </a:p>
        </p:txBody>
      </p:sp>
      <p:pic>
        <p:nvPicPr>
          <p:cNvPr id="7" name="Picture 6" descr="4 cloud pictures &#10;top left: cloud with sunlight peeping through&#10;top right: transparent, wispy clouds&#10;bottom left: puffy white clouds&#10;bottom right: clouds at sunset&#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954" y="2203602"/>
            <a:ext cx="4956478" cy="3913971"/>
          </a:xfrm>
          <a:prstGeom prst="rect">
            <a:avLst/>
          </a:prstGeom>
        </p:spPr>
      </p:pic>
    </p:spTree>
    <p:extLst>
      <p:ext uri="{BB962C8B-B14F-4D97-AF65-F5344CB8AC3E}">
        <p14:creationId xmlns:p14="http://schemas.microsoft.com/office/powerpoint/2010/main" val="67314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4" descr="Menu Bar: Why collect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683407"/>
            <a:ext cx="7113270" cy="1325563"/>
          </a:xfrm>
        </p:spPr>
        <p:txBody>
          <a:bodyPr/>
          <a:lstStyle/>
          <a:p>
            <a:r>
              <a:rPr lang="en-US" b="1" dirty="0">
                <a:solidFill>
                  <a:srgbClr val="002060"/>
                </a:solidFill>
              </a:rPr>
              <a:t>Why Collect Cloud Data?</a:t>
            </a:r>
          </a:p>
        </p:txBody>
      </p:sp>
      <p:sp>
        <p:nvSpPr>
          <p:cNvPr id="3" name="Content Placeholder 2"/>
          <p:cNvSpPr>
            <a:spLocks noGrp="1"/>
          </p:cNvSpPr>
          <p:nvPr>
            <p:ph idx="1"/>
          </p:nvPr>
        </p:nvSpPr>
        <p:spPr>
          <a:xfrm>
            <a:off x="1402080" y="3820629"/>
            <a:ext cx="7492538" cy="3037371"/>
          </a:xfrm>
        </p:spPr>
        <p:txBody>
          <a:bodyPr>
            <a:normAutofit/>
          </a:bodyPr>
          <a:lstStyle/>
          <a:p>
            <a:pPr marL="0" indent="0">
              <a:buNone/>
            </a:pPr>
            <a:r>
              <a:rPr lang="en-US" sz="2200" dirty="0"/>
              <a:t>One of the most interesting features of Earth, as seen from space, is the ever-changing distribution of clouds. They are as natural as anything we encounter in our daily lives. As they float above us, we hardly give their presence a second thought. And yet, clouds have an enormous influence on Earth’s energy balance, climate, and weather.</a:t>
            </a:r>
          </a:p>
          <a:p>
            <a:pPr marL="0" indent="0">
              <a:buNone/>
            </a:pPr>
            <a:r>
              <a:rPr lang="en-US" sz="2200" dirty="0"/>
              <a:t>Even small changes in the abundance, location, or cloud type can impact Earth’s climate and weather. This is why collecting data on clouds is important. </a:t>
            </a:r>
          </a:p>
        </p:txBody>
      </p:sp>
      <p:pic>
        <p:nvPicPr>
          <p:cNvPr id="7" name="Picture 6" descr="image result for NASA clou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531" y="1706562"/>
            <a:ext cx="5992368" cy="2133600"/>
          </a:xfrm>
          <a:prstGeom prst="rect">
            <a:avLst/>
          </a:prstGeom>
        </p:spPr>
      </p:pic>
    </p:spTree>
    <p:extLst>
      <p:ext uri="{BB962C8B-B14F-4D97-AF65-F5344CB8AC3E}">
        <p14:creationId xmlns:p14="http://schemas.microsoft.com/office/powerpoint/2010/main" val="24238098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7417</TotalTime>
  <Words>4886</Words>
  <Application>Microsoft Office PowerPoint</Application>
  <PresentationFormat>On-screen Show (4:3)</PresentationFormat>
  <Paragraphs>458</Paragraphs>
  <Slides>64</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Calibri Light</vt:lpstr>
      <vt:lpstr>Office Theme</vt:lpstr>
      <vt:lpstr>Clouds Protocol   Featuring Satellite Comparison</vt:lpstr>
      <vt:lpstr>Clouds and Satellite Comparison</vt:lpstr>
      <vt:lpstr>Overview</vt:lpstr>
      <vt:lpstr>Learning Objectives</vt:lpstr>
      <vt:lpstr>The Atmosphere</vt:lpstr>
      <vt:lpstr>Where Do Clouds Come From?</vt:lpstr>
      <vt:lpstr>How do Clouds Form?</vt:lpstr>
      <vt:lpstr>What are Clouds?</vt:lpstr>
      <vt:lpstr>Why Collect Cloud Data?</vt:lpstr>
      <vt:lpstr>Clouds and Weather</vt:lpstr>
      <vt:lpstr>Role of Clouds in the Water Cycle</vt:lpstr>
      <vt:lpstr>Clouds and Earth’s Energy Budget</vt:lpstr>
      <vt:lpstr>Importance of Contrail Data</vt:lpstr>
      <vt:lpstr>Your Measurements Can Help Scientists </vt:lpstr>
      <vt:lpstr>Your Measurements Can  Help Scientists </vt:lpstr>
      <vt:lpstr>Equipment and Documents Needed 1</vt:lpstr>
      <vt:lpstr>Equipment and Documents Needed 2</vt:lpstr>
      <vt:lpstr>Site Selection  What Makes a Good Site?</vt:lpstr>
      <vt:lpstr>How to Observe: Introduction</vt:lpstr>
      <vt:lpstr>How to Observe: The Data Sheet</vt:lpstr>
      <vt:lpstr>How to Observe: Obscuration</vt:lpstr>
      <vt:lpstr>How to Observe: Sky Color</vt:lpstr>
      <vt:lpstr>How to Observe: Sky Visibility</vt:lpstr>
      <vt:lpstr>How to Observe: Sky Conditions</vt:lpstr>
      <vt:lpstr>How to Observe: Cloud Details  at Each Height</vt:lpstr>
      <vt:lpstr>How to Observe: Cloud Type</vt:lpstr>
      <vt:lpstr>How to Observe: Cloud Type by Shape </vt:lpstr>
      <vt:lpstr>How to Observe: Cloud Cover</vt:lpstr>
      <vt:lpstr>How to Observe: Visual Opacity</vt:lpstr>
      <vt:lpstr>How to Observe: High Level Clouds</vt:lpstr>
      <vt:lpstr>How to Observe: Contrails</vt:lpstr>
      <vt:lpstr>How to Observe: Mid-Level Clouds</vt:lpstr>
      <vt:lpstr>How to Observe: Low Level Clouds</vt:lpstr>
      <vt:lpstr>How to Observe: Low Level Precipitating Clouds</vt:lpstr>
      <vt:lpstr>How to Observe: Determining Level of Cumulus Clouds</vt:lpstr>
      <vt:lpstr>How to Observe: Determining Level Stratus Clouds</vt:lpstr>
      <vt:lpstr>How to Observe: Cloud Type Practice and Support</vt:lpstr>
      <vt:lpstr>How to Observe: Surface Conditions and Measurements</vt:lpstr>
      <vt:lpstr>Report Your Data to GLOBE</vt:lpstr>
      <vt:lpstr>Set up an Atmosphere Site</vt:lpstr>
      <vt:lpstr>Set up an Atmosphere Site: Document with Photos</vt:lpstr>
      <vt:lpstr>Set up an Atmosphere Site: Select “No Thermometer”</vt:lpstr>
      <vt:lpstr>Begin a New Cloud Report</vt:lpstr>
      <vt:lpstr>Enter Date and Time</vt:lpstr>
      <vt:lpstr>Select Cloud Condition</vt:lpstr>
      <vt:lpstr>Clear Sky Report</vt:lpstr>
      <vt:lpstr>Cloud Sky Report</vt:lpstr>
      <vt:lpstr>Enter Contrails if Present</vt:lpstr>
      <vt:lpstr>How to Explore Data: Data Counts</vt:lpstr>
      <vt:lpstr>How to Explore Data: Measurements  </vt:lpstr>
      <vt:lpstr>Explore Data: Sample Student Research Questions - GLOBE Visualization </vt:lpstr>
      <vt:lpstr>Explore Data: Example Student Research Questions - Further Measurements </vt:lpstr>
      <vt:lpstr>Explore Data: Example Student Research Questions – Outside Observations</vt:lpstr>
      <vt:lpstr>Understand Data: Match Email</vt:lpstr>
      <vt:lpstr>Understand Data: How to Use Your Match Email</vt:lpstr>
      <vt:lpstr>Understand Data: Context from Satellite </vt:lpstr>
      <vt:lpstr>Understand Data: Compare to Satellite Data</vt:lpstr>
      <vt:lpstr>Understand Data: YOUR Observations are important!</vt:lpstr>
      <vt:lpstr>Quiz Questions</vt:lpstr>
      <vt:lpstr>GLOBE Learning Activities</vt:lpstr>
      <vt:lpstr>Elementary GLOBE Resources</vt:lpstr>
      <vt:lpstr>NASA Resources</vt:lpstr>
      <vt:lpstr>You have completed the Cloud Protocol training module, featuring satellite comparisons!</vt:lpstr>
      <vt:lpstr>Credits</vt:lpstr>
    </vt:vector>
  </TitlesOfParts>
  <Manager>The GLOBE Program</Manager>
  <Company>GLOBE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Satellite Comparison</dc:title>
  <dc:subject>Training slides for the GLOBE Cloud Protocol.</dc:subject>
  <dc:creator>Lin Chambers, Sarah McCrea, Jessica Taylor, Russanne Low</dc:creator>
  <cp:keywords>Clouds, Cloud Key, Cloud Identification, Satellite Imagery, GLOBE Protocol,</cp:keywords>
  <dc:description/>
  <cp:lastModifiedBy>Rosalba</cp:lastModifiedBy>
  <cp:revision>366</cp:revision>
  <dcterms:created xsi:type="dcterms:W3CDTF">2017-01-10T01:16:56Z</dcterms:created>
  <dcterms:modified xsi:type="dcterms:W3CDTF">2018-08-17T15:22:11Z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pyright Status">
    <vt:lpwstr>Creative Commons</vt:lpwstr>
  </property>
</Properties>
</file>