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ppt/notesSlides/notesSlide11.xml" ContentType="application/vnd.openxmlformats-officedocument.presentationml.notesSlide+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76"/>
  </p:notesMasterIdLst>
  <p:sldIdLst>
    <p:sldId id="384" r:id="rId2"/>
    <p:sldId id="341" r:id="rId3"/>
    <p:sldId id="385" r:id="rId4"/>
    <p:sldId id="338" r:id="rId5"/>
    <p:sldId id="262" r:id="rId6"/>
    <p:sldId id="339" r:id="rId7"/>
    <p:sldId id="340" r:id="rId8"/>
    <p:sldId id="396" r:id="rId9"/>
    <p:sldId id="342" r:id="rId10"/>
    <p:sldId id="336" r:id="rId11"/>
    <p:sldId id="364" r:id="rId12"/>
    <p:sldId id="268" r:id="rId13"/>
    <p:sldId id="416" r:id="rId14"/>
    <p:sldId id="282" r:id="rId15"/>
    <p:sldId id="345" r:id="rId16"/>
    <p:sldId id="344" r:id="rId17"/>
    <p:sldId id="346" r:id="rId18"/>
    <p:sldId id="265" r:id="rId19"/>
    <p:sldId id="361" r:id="rId20"/>
    <p:sldId id="266" r:id="rId21"/>
    <p:sldId id="362" r:id="rId22"/>
    <p:sldId id="267" r:id="rId23"/>
    <p:sldId id="363" r:id="rId24"/>
    <p:sldId id="418" r:id="rId25"/>
    <p:sldId id="398" r:id="rId26"/>
    <p:sldId id="387" r:id="rId27"/>
    <p:sldId id="388" r:id="rId28"/>
    <p:sldId id="389" r:id="rId29"/>
    <p:sldId id="390" r:id="rId30"/>
    <p:sldId id="391" r:id="rId31"/>
    <p:sldId id="392" r:id="rId32"/>
    <p:sldId id="393" r:id="rId33"/>
    <p:sldId id="394" r:id="rId34"/>
    <p:sldId id="395" r:id="rId35"/>
    <p:sldId id="293" r:id="rId36"/>
    <p:sldId id="365" r:id="rId37"/>
    <p:sldId id="294" r:id="rId38"/>
    <p:sldId id="295" r:id="rId39"/>
    <p:sldId id="302" r:id="rId40"/>
    <p:sldId id="296" r:id="rId41"/>
    <p:sldId id="297" r:id="rId42"/>
    <p:sldId id="305" r:id="rId43"/>
    <p:sldId id="350" r:id="rId44"/>
    <p:sldId id="299" r:id="rId45"/>
    <p:sldId id="301" r:id="rId46"/>
    <p:sldId id="306" r:id="rId47"/>
    <p:sldId id="307" r:id="rId48"/>
    <p:sldId id="351" r:id="rId49"/>
    <p:sldId id="355" r:id="rId50"/>
    <p:sldId id="407" r:id="rId51"/>
    <p:sldId id="408" r:id="rId52"/>
    <p:sldId id="402" r:id="rId53"/>
    <p:sldId id="413" r:id="rId54"/>
    <p:sldId id="310" r:id="rId55"/>
    <p:sldId id="317" r:id="rId56"/>
    <p:sldId id="360" r:id="rId57"/>
    <p:sldId id="367" r:id="rId58"/>
    <p:sldId id="319" r:id="rId59"/>
    <p:sldId id="320" r:id="rId60"/>
    <p:sldId id="329" r:id="rId61"/>
    <p:sldId id="318" r:id="rId62"/>
    <p:sldId id="321" r:id="rId63"/>
    <p:sldId id="404" r:id="rId64"/>
    <p:sldId id="405" r:id="rId65"/>
    <p:sldId id="406" r:id="rId66"/>
    <p:sldId id="397" r:id="rId67"/>
    <p:sldId id="377" r:id="rId68"/>
    <p:sldId id="378" r:id="rId69"/>
    <p:sldId id="379" r:id="rId70"/>
    <p:sldId id="380" r:id="rId71"/>
    <p:sldId id="414" r:id="rId72"/>
    <p:sldId id="383" r:id="rId73"/>
    <p:sldId id="415" r:id="rId74"/>
    <p:sldId id="417"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4"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56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67"/>
    <p:restoredTop sz="91423"/>
  </p:normalViewPr>
  <p:slideViewPr>
    <p:cSldViewPr snapToGrid="0" snapToObjects="1">
      <p:cViewPr varScale="1">
        <p:scale>
          <a:sx n="85" d="100"/>
          <a:sy n="85" d="100"/>
        </p:scale>
        <p:origin x="1704" y="16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5-01T08:17:14.829" idx="4">
    <p:pos x="5760" y="491"/>
    <p:text>Delete Students and simply say "use a cloud..."</p:text>
    <p:extLst>
      <p:ext uri="{C676402C-5697-4E1C-873F-D02D1690AC5C}">
        <p15:threadingInfo xmlns:p15="http://schemas.microsoft.com/office/powerpoint/2012/main" timeZoneBias="24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20-05-01T08:22:02.913" idx="13">
    <p:pos x="10" y="10"/>
    <p:text>delete students</p:text>
    <p:extLst>
      <p:ext uri="{C676402C-5697-4E1C-873F-D02D1690AC5C}">
        <p15:threadingInfo xmlns:p15="http://schemas.microsoft.com/office/powerpoint/2012/main" timeZoneBias="24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20-05-01T08:24:44.915" idx="14">
    <p:pos x="5304" y="974"/>
    <p:text>Text is not editable. Locate near you for quick and easy access</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5-01T08:18:41.765" idx="5">
    <p:pos x="10" y="10"/>
    <p:text>Edit image to delete "students" and change to "you"</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5-01T08:19:24.168" idx="6">
    <p:pos x="10" y="10"/>
    <p:text>Delete "students" and start with "use"</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05-01T08:19:47.016" idx="7">
    <p:pos x="10" y="10"/>
    <p:text>Delete students and start with use</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0-05-01T08:20:03.528" idx="8">
    <p:pos x="10" y="10"/>
    <p:text>Delete students and start with Use</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0-05-01T08:20:22.609" idx="9">
    <p:pos x="10" y="10"/>
    <p:text>Delete "students" and start with "use"</p:text>
    <p:extLst>
      <p:ext uri="{C676402C-5697-4E1C-873F-D02D1690AC5C}">
        <p15:threadingInfo xmlns:p15="http://schemas.microsoft.com/office/powerpoint/2012/main" timeZoneBias="2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0-05-01T08:20:41.104" idx="10">
    <p:pos x="10" y="10"/>
    <p:text>Delete students and start with use</p:text>
    <p:extLst>
      <p:ext uri="{C676402C-5697-4E1C-873F-D02D1690AC5C}">
        <p15:threadingInfo xmlns:p15="http://schemas.microsoft.com/office/powerpoint/2012/main" timeZoneBias="24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0-05-01T08:20:57.857" idx="11">
    <p:pos x="10" y="10"/>
    <p:text>delete students in two instances. Start first sentence with "use" and replace students with you in the second. </p:text>
    <p:extLst>
      <p:ext uri="{C676402C-5697-4E1C-873F-D02D1690AC5C}">
        <p15:threadingInfo xmlns:p15="http://schemas.microsoft.com/office/powerpoint/2012/main" timeZoneBias="24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0-05-01T08:21:51.785" idx="12">
    <p:pos x="10" y="10"/>
    <p:text>Delete students</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DFDD33-1A51-3F4C-A4AC-8F3A30382059}" type="datetimeFigureOut">
              <a:rPr lang="en-US" smtClean="0"/>
              <a:t>6/23/20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10236-D57E-3543-A90C-98CC8A42F4AB}" type="slidenum">
              <a:rPr lang="en-US" smtClean="0"/>
              <a:t>‹#›</a:t>
            </a:fld>
            <a:endParaRPr lang="en-US" dirty="0"/>
          </a:p>
        </p:txBody>
      </p:sp>
    </p:spTree>
    <p:extLst>
      <p:ext uri="{BB962C8B-B14F-4D97-AF65-F5344CB8AC3E}">
        <p14:creationId xmlns:p14="http://schemas.microsoft.com/office/powerpoint/2010/main" val="1342405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B10236-D57E-3543-A90C-98CC8A42F4AB}" type="slidenum">
              <a:rPr lang="en-US" smtClean="0"/>
              <a:t>0</a:t>
            </a:fld>
            <a:endParaRPr lang="en-US" dirty="0"/>
          </a:p>
        </p:txBody>
      </p:sp>
    </p:spTree>
    <p:extLst>
      <p:ext uri="{BB962C8B-B14F-4D97-AF65-F5344CB8AC3E}">
        <p14:creationId xmlns:p14="http://schemas.microsoft.com/office/powerpoint/2010/main" val="1449761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B10236-D57E-3543-A90C-98CC8A42F4AB}" type="slidenum">
              <a:rPr lang="en-US" smtClean="0"/>
              <a:t>38</a:t>
            </a:fld>
            <a:endParaRPr lang="en-US" dirty="0"/>
          </a:p>
        </p:txBody>
      </p:sp>
    </p:spTree>
    <p:extLst>
      <p:ext uri="{BB962C8B-B14F-4D97-AF65-F5344CB8AC3E}">
        <p14:creationId xmlns:p14="http://schemas.microsoft.com/office/powerpoint/2010/main" val="3603678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B10236-D57E-3543-A90C-98CC8A42F4AB}" type="slidenum">
              <a:rPr lang="en-US" smtClean="0"/>
              <a:t>40</a:t>
            </a:fld>
            <a:endParaRPr lang="en-US" dirty="0"/>
          </a:p>
        </p:txBody>
      </p:sp>
    </p:spTree>
    <p:extLst>
      <p:ext uri="{BB962C8B-B14F-4D97-AF65-F5344CB8AC3E}">
        <p14:creationId xmlns:p14="http://schemas.microsoft.com/office/powerpoint/2010/main" val="1754551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B10236-D57E-3543-A90C-98CC8A42F4AB}" type="slidenum">
              <a:rPr lang="en-US" smtClean="0"/>
              <a:t>3</a:t>
            </a:fld>
            <a:endParaRPr lang="en-US" dirty="0"/>
          </a:p>
        </p:txBody>
      </p:sp>
    </p:spTree>
    <p:extLst>
      <p:ext uri="{BB962C8B-B14F-4D97-AF65-F5344CB8AC3E}">
        <p14:creationId xmlns:p14="http://schemas.microsoft.com/office/powerpoint/2010/main" val="2829798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NASA monitors Earth’s vital signs from land, air and space with a fleet of satellites and ground-based observation campaigns. </a:t>
            </a:r>
            <a:r>
              <a:rPr lang="en-US" sz="1200" b="1" dirty="0"/>
              <a:t>One of the ground-based observation campaigns is GLOBE. </a:t>
            </a:r>
          </a:p>
          <a:p>
            <a:endParaRPr lang="en-US" dirty="0"/>
          </a:p>
        </p:txBody>
      </p:sp>
      <p:sp>
        <p:nvSpPr>
          <p:cNvPr id="4" name="Slide Number Placeholder 3"/>
          <p:cNvSpPr>
            <a:spLocks noGrp="1"/>
          </p:cNvSpPr>
          <p:nvPr>
            <p:ph type="sldNum" sz="quarter" idx="10"/>
          </p:nvPr>
        </p:nvSpPr>
        <p:spPr/>
        <p:txBody>
          <a:bodyPr/>
          <a:lstStyle/>
          <a:p>
            <a:fld id="{B5B10236-D57E-3543-A90C-98CC8A42F4AB}" type="slidenum">
              <a:rPr lang="en-US" smtClean="0"/>
              <a:t>9</a:t>
            </a:fld>
            <a:endParaRPr lang="en-US" dirty="0"/>
          </a:p>
        </p:txBody>
      </p:sp>
    </p:spTree>
    <p:extLst>
      <p:ext uri="{BB962C8B-B14F-4D97-AF65-F5344CB8AC3E}">
        <p14:creationId xmlns:p14="http://schemas.microsoft.com/office/powerpoint/2010/main" val="354060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B10236-D57E-3543-A90C-98CC8A42F4AB}" type="slidenum">
              <a:rPr lang="en-US" smtClean="0"/>
              <a:t>10</a:t>
            </a:fld>
            <a:endParaRPr lang="en-US" dirty="0"/>
          </a:p>
        </p:txBody>
      </p:sp>
    </p:spTree>
    <p:extLst>
      <p:ext uri="{BB962C8B-B14F-4D97-AF65-F5344CB8AC3E}">
        <p14:creationId xmlns:p14="http://schemas.microsoft.com/office/powerpoint/2010/main" val="867266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B10236-D57E-3543-A90C-98CC8A42F4AB}" type="slidenum">
              <a:rPr lang="en-US" smtClean="0"/>
              <a:t>11</a:t>
            </a:fld>
            <a:endParaRPr lang="en-US" dirty="0"/>
          </a:p>
        </p:txBody>
      </p:sp>
    </p:spTree>
    <p:extLst>
      <p:ext uri="{BB962C8B-B14F-4D97-AF65-F5344CB8AC3E}">
        <p14:creationId xmlns:p14="http://schemas.microsoft.com/office/powerpoint/2010/main" val="1933512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B10236-D57E-3543-A90C-98CC8A42F4AB}" type="slidenum">
              <a:rPr lang="en-US" smtClean="0"/>
              <a:t>14</a:t>
            </a:fld>
            <a:endParaRPr lang="en-US" dirty="0"/>
          </a:p>
        </p:txBody>
      </p:sp>
    </p:spTree>
    <p:extLst>
      <p:ext uri="{BB962C8B-B14F-4D97-AF65-F5344CB8AC3E}">
        <p14:creationId xmlns:p14="http://schemas.microsoft.com/office/powerpoint/2010/main" val="1534565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B10236-D57E-3543-A90C-98CC8A42F4AB}" type="slidenum">
              <a:rPr lang="en-US" smtClean="0"/>
              <a:t>30</a:t>
            </a:fld>
            <a:endParaRPr lang="en-US" dirty="0"/>
          </a:p>
        </p:txBody>
      </p:sp>
    </p:spTree>
    <p:extLst>
      <p:ext uri="{BB962C8B-B14F-4D97-AF65-F5344CB8AC3E}">
        <p14:creationId xmlns:p14="http://schemas.microsoft.com/office/powerpoint/2010/main" val="242963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B10236-D57E-3543-A90C-98CC8A42F4AB}" type="slidenum">
              <a:rPr lang="en-US" smtClean="0"/>
              <a:t>32</a:t>
            </a:fld>
            <a:endParaRPr lang="en-US" dirty="0"/>
          </a:p>
        </p:txBody>
      </p:sp>
    </p:spTree>
    <p:extLst>
      <p:ext uri="{BB962C8B-B14F-4D97-AF65-F5344CB8AC3E}">
        <p14:creationId xmlns:p14="http://schemas.microsoft.com/office/powerpoint/2010/main" val="3064191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B10236-D57E-3543-A90C-98CC8A42F4AB}" type="slidenum">
              <a:rPr lang="en-US" smtClean="0"/>
              <a:t>34</a:t>
            </a:fld>
            <a:endParaRPr lang="en-US" dirty="0"/>
          </a:p>
        </p:txBody>
      </p:sp>
    </p:spTree>
    <p:extLst>
      <p:ext uri="{BB962C8B-B14F-4D97-AF65-F5344CB8AC3E}">
        <p14:creationId xmlns:p14="http://schemas.microsoft.com/office/powerpoint/2010/main" val="3788528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07C191-CCF1-CB4C-B5EE-0D113AD99C71}" type="datetime1">
              <a:rPr lang="en-US" smtClean="0"/>
              <a:t>6/23/20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1D8259A-A38A-CF4A-84B8-2BC3287475B3}" type="slidenum">
              <a:rPr lang="en-US" smtClean="0"/>
              <a:t>‹#›</a:t>
            </a:fld>
            <a:endParaRPr lang="en-US" dirty="0"/>
          </a:p>
        </p:txBody>
      </p:sp>
    </p:spTree>
    <p:extLst>
      <p:ext uri="{BB962C8B-B14F-4D97-AF65-F5344CB8AC3E}">
        <p14:creationId xmlns:p14="http://schemas.microsoft.com/office/powerpoint/2010/main" val="1727917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F6B513-8936-3A4F-8725-AF21AD850FBB}" type="datetime1">
              <a:rPr lang="en-US" smtClean="0"/>
              <a:t>6/23/20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1D8259A-A38A-CF4A-84B8-2BC3287475B3}" type="slidenum">
              <a:rPr lang="en-US" smtClean="0"/>
              <a:t>‹#›</a:t>
            </a:fld>
            <a:endParaRPr lang="en-US" dirty="0"/>
          </a:p>
        </p:txBody>
      </p:sp>
    </p:spTree>
    <p:extLst>
      <p:ext uri="{BB962C8B-B14F-4D97-AF65-F5344CB8AC3E}">
        <p14:creationId xmlns:p14="http://schemas.microsoft.com/office/powerpoint/2010/main" val="1805942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FFDD64-BF67-9A4F-9274-E9CF647E1202}" type="datetime1">
              <a:rPr lang="en-US" smtClean="0"/>
              <a:t>6/23/20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1D8259A-A38A-CF4A-84B8-2BC3287475B3}" type="slidenum">
              <a:rPr lang="en-US" smtClean="0"/>
              <a:t>‹#›</a:t>
            </a:fld>
            <a:endParaRPr lang="en-US" dirty="0"/>
          </a:p>
        </p:txBody>
      </p:sp>
    </p:spTree>
    <p:extLst>
      <p:ext uri="{BB962C8B-B14F-4D97-AF65-F5344CB8AC3E}">
        <p14:creationId xmlns:p14="http://schemas.microsoft.com/office/powerpoint/2010/main" val="2081231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A7C3F7-8B9A-4549-986E-7004637DD0E2}" type="datetime1">
              <a:rPr lang="en-US" smtClean="0"/>
              <a:t>6/23/20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1D8259A-A38A-CF4A-84B8-2BC3287475B3}" type="slidenum">
              <a:rPr lang="en-US" smtClean="0"/>
              <a:t>‹#›</a:t>
            </a:fld>
            <a:endParaRPr lang="en-US" dirty="0"/>
          </a:p>
        </p:txBody>
      </p:sp>
    </p:spTree>
    <p:extLst>
      <p:ext uri="{BB962C8B-B14F-4D97-AF65-F5344CB8AC3E}">
        <p14:creationId xmlns:p14="http://schemas.microsoft.com/office/powerpoint/2010/main" val="681643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098D7F-1113-1140-89EF-F2F0B6473745}" type="datetime1">
              <a:rPr lang="en-US" smtClean="0"/>
              <a:t>6/23/20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1D8259A-A38A-CF4A-84B8-2BC3287475B3}" type="slidenum">
              <a:rPr lang="en-US" smtClean="0"/>
              <a:t>‹#›</a:t>
            </a:fld>
            <a:endParaRPr lang="en-US" dirty="0"/>
          </a:p>
        </p:txBody>
      </p:sp>
    </p:spTree>
    <p:extLst>
      <p:ext uri="{BB962C8B-B14F-4D97-AF65-F5344CB8AC3E}">
        <p14:creationId xmlns:p14="http://schemas.microsoft.com/office/powerpoint/2010/main" val="1710329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F15D19-131B-8443-AAA4-C413A0D3DE5D}" type="datetime1">
              <a:rPr lang="en-US" smtClean="0"/>
              <a:t>6/23/20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1D8259A-A38A-CF4A-84B8-2BC3287475B3}" type="slidenum">
              <a:rPr lang="en-US" smtClean="0"/>
              <a:t>‹#›</a:t>
            </a:fld>
            <a:endParaRPr lang="en-US" dirty="0"/>
          </a:p>
        </p:txBody>
      </p:sp>
    </p:spTree>
    <p:extLst>
      <p:ext uri="{BB962C8B-B14F-4D97-AF65-F5344CB8AC3E}">
        <p14:creationId xmlns:p14="http://schemas.microsoft.com/office/powerpoint/2010/main" val="1444619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23D4C7-D2C7-3C45-8E73-5CACA75B09F4}" type="datetime1">
              <a:rPr lang="en-US" smtClean="0"/>
              <a:t>6/23/20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1D8259A-A38A-CF4A-84B8-2BC3287475B3}" type="slidenum">
              <a:rPr lang="en-US" smtClean="0"/>
              <a:t>‹#›</a:t>
            </a:fld>
            <a:endParaRPr lang="en-US" dirty="0"/>
          </a:p>
        </p:txBody>
      </p:sp>
    </p:spTree>
    <p:extLst>
      <p:ext uri="{BB962C8B-B14F-4D97-AF65-F5344CB8AC3E}">
        <p14:creationId xmlns:p14="http://schemas.microsoft.com/office/powerpoint/2010/main" val="265184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35B616-91B0-7A4A-BF9A-2905C315316A}" type="datetime1">
              <a:rPr lang="en-US" smtClean="0"/>
              <a:t>6/23/20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1D8259A-A38A-CF4A-84B8-2BC3287475B3}" type="slidenum">
              <a:rPr lang="en-US" smtClean="0"/>
              <a:t>‹#›</a:t>
            </a:fld>
            <a:endParaRPr lang="en-US" dirty="0"/>
          </a:p>
        </p:txBody>
      </p:sp>
    </p:spTree>
    <p:extLst>
      <p:ext uri="{BB962C8B-B14F-4D97-AF65-F5344CB8AC3E}">
        <p14:creationId xmlns:p14="http://schemas.microsoft.com/office/powerpoint/2010/main" val="932130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246501-D37B-AB4B-8358-D718CF44005B}" type="datetime1">
              <a:rPr lang="en-US" smtClean="0"/>
              <a:t>6/23/20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1D8259A-A38A-CF4A-84B8-2BC3287475B3}" type="slidenum">
              <a:rPr lang="en-US" smtClean="0"/>
              <a:t>‹#›</a:t>
            </a:fld>
            <a:endParaRPr lang="en-US" dirty="0"/>
          </a:p>
        </p:txBody>
      </p:sp>
    </p:spTree>
    <p:extLst>
      <p:ext uri="{BB962C8B-B14F-4D97-AF65-F5344CB8AC3E}">
        <p14:creationId xmlns:p14="http://schemas.microsoft.com/office/powerpoint/2010/main" val="428764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4BC0AC-F478-444A-A096-8B8BEE7801F6}" type="datetime1">
              <a:rPr lang="en-US" smtClean="0"/>
              <a:t>6/23/20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1D8259A-A38A-CF4A-84B8-2BC3287475B3}" type="slidenum">
              <a:rPr lang="en-US" smtClean="0"/>
              <a:t>‹#›</a:t>
            </a:fld>
            <a:endParaRPr lang="en-US" dirty="0"/>
          </a:p>
        </p:txBody>
      </p:sp>
    </p:spTree>
    <p:extLst>
      <p:ext uri="{BB962C8B-B14F-4D97-AF65-F5344CB8AC3E}">
        <p14:creationId xmlns:p14="http://schemas.microsoft.com/office/powerpoint/2010/main" val="1431836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215DFA-4F22-7E4C-BCED-A98E62D4B10C}" type="datetime1">
              <a:rPr lang="en-US" smtClean="0"/>
              <a:t>6/23/20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1D8259A-A38A-CF4A-84B8-2BC3287475B3}" type="slidenum">
              <a:rPr lang="en-US" smtClean="0"/>
              <a:t>‹#›</a:t>
            </a:fld>
            <a:endParaRPr lang="en-US" dirty="0"/>
          </a:p>
        </p:txBody>
      </p:sp>
    </p:spTree>
    <p:extLst>
      <p:ext uri="{BB962C8B-B14F-4D97-AF65-F5344CB8AC3E}">
        <p14:creationId xmlns:p14="http://schemas.microsoft.com/office/powerpoint/2010/main" val="178223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813EF0-5F23-BD49-9D03-77DFFA0864A1}" type="datetime1">
              <a:rPr lang="en-US" smtClean="0"/>
              <a:t>6/23/20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D8259A-A38A-CF4A-84B8-2BC3287475B3}" type="slidenum">
              <a:rPr lang="en-US" smtClean="0"/>
              <a:t>‹#›</a:t>
            </a:fld>
            <a:endParaRPr lang="en-US" dirty="0"/>
          </a:p>
        </p:txBody>
      </p:sp>
    </p:spTree>
    <p:extLst>
      <p:ext uri="{BB962C8B-B14F-4D97-AF65-F5344CB8AC3E}">
        <p14:creationId xmlns:p14="http://schemas.microsoft.com/office/powerpoint/2010/main" val="336785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hyperlink" Target="http://climate.nasa.gov/interactives/climate-time-machine" TargetMode="External"/><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hyperlink" Target="http://www.globe.gov/documents/10157/380993/Tool+Ki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32.jpe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comments" Target="../comments/comment4.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comments" Target="../comments/comment5.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comments" Target="../comments/comment6.xml"/></Relationships>
</file>

<file path=ppt/slides/_rels/slide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comments" Target="../comments/commen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comments" Target="../comments/comment8.xml"/></Relationships>
</file>

<file path=ppt/slides/_rels/slide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comments" Target="../comments/comment9.xml"/></Relationships>
</file>

<file path=ppt/slides/_rels/slide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comments" Target="../comments/comment10.xml"/></Relationships>
</file>

<file path=ppt/slides/_rels/slide4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comments" Target="../comments/comment11.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hyperlink" Target="http://atrain.nasa.gov/intro.php"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hyperlink" Target="http://www.globe.gov/" TargetMode="External"/></Relationships>
</file>

<file path=ppt/slides/_rels/slide7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hyperlink" Target="https://docs.google.com/forms/d/1nF4DOebsUPFN2I3Sl73HZkrN_BzFnjAgCBdAQAt_E0I/viewform?c=0&amp;w=1" TargetMode="External"/><Relationship Id="rId7" Type="http://schemas.openxmlformats.org/officeDocument/2006/relationships/hyperlink" Target="http://climate.nasa.gov/"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http://nasawavelength.org/" TargetMode="External"/><Relationship Id="rId5" Type="http://schemas.openxmlformats.org/officeDocument/2006/relationships/hyperlink" Target="http://www.globe.gov/" TargetMode="External"/><Relationship Id="rId4" Type="http://schemas.openxmlformats.org/officeDocument/2006/relationships/hyperlink" Target="mailto:help@globe.gov"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D8259A-A38A-CF4A-84B8-2BC3287475B3}" type="slidenum">
              <a:rPr lang="en-US" smtClean="0"/>
              <a:t>0</a:t>
            </a:fld>
            <a:endParaRPr lang="en-US" dirty="0"/>
          </a:p>
        </p:txBody>
      </p:sp>
      <p:pic>
        <p:nvPicPr>
          <p:cNvPr id="6" name="Picture 5" descr="Banner- The GLOBE Program:A worldwide science and Education Program-Introduction to Atm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78784"/>
          </a:xfrm>
          <a:prstGeom prst="rect">
            <a:avLst/>
          </a:prstGeom>
        </p:spPr>
      </p:pic>
      <p:sp>
        <p:nvSpPr>
          <p:cNvPr id="2" name="Title 1"/>
          <p:cNvSpPr>
            <a:spLocks noGrp="1"/>
          </p:cNvSpPr>
          <p:nvPr>
            <p:ph type="title"/>
          </p:nvPr>
        </p:nvSpPr>
        <p:spPr>
          <a:xfrm>
            <a:off x="3604079" y="1497240"/>
            <a:ext cx="6497864" cy="1325563"/>
          </a:xfrm>
        </p:spPr>
        <p:txBody>
          <a:bodyPr>
            <a:normAutofit/>
          </a:bodyPr>
          <a:lstStyle/>
          <a:p>
            <a:r>
              <a:rPr lang="en-US" sz="3600" b="1" dirty="0">
                <a:solidFill>
                  <a:srgbClr val="002060"/>
                </a:solidFill>
              </a:rPr>
              <a:t>Introduction to the GLOBE Atmosphere Protocols</a:t>
            </a:r>
          </a:p>
        </p:txBody>
      </p:sp>
      <p:pic>
        <p:nvPicPr>
          <p:cNvPr id="5" name="Picture 4" title="Artist's cartoon of clouds in sky. Text: Introduction to the GLOBE Atmsophere Protocols"/>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0" y="778784"/>
            <a:ext cx="9144000" cy="6201229"/>
          </a:xfrm>
          <a:prstGeom prst="rect">
            <a:avLst/>
          </a:prstGeom>
        </p:spPr>
      </p:pic>
    </p:spTree>
    <p:extLst>
      <p:ext uri="{BB962C8B-B14F-4D97-AF65-F5344CB8AC3E}">
        <p14:creationId xmlns:p14="http://schemas.microsoft.com/office/powerpoint/2010/main" val="1986726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D8259A-A38A-CF4A-84B8-2BC3287475B3}" type="slidenum">
              <a:rPr lang="en-US" smtClean="0"/>
              <a:t>9</a:t>
            </a:fld>
            <a:endParaRPr lang="en-US" dirty="0"/>
          </a:p>
        </p:txBody>
      </p:sp>
      <p:pic>
        <p:nvPicPr>
          <p:cNvPr id="8" name="Picture 7" descr="Banner Introduction to Atm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2" name="Title 1"/>
          <p:cNvSpPr>
            <a:spLocks noGrp="1"/>
          </p:cNvSpPr>
          <p:nvPr>
            <p:ph type="title"/>
          </p:nvPr>
        </p:nvSpPr>
        <p:spPr>
          <a:xfrm>
            <a:off x="633355" y="567209"/>
            <a:ext cx="7886700" cy="1325563"/>
          </a:xfrm>
        </p:spPr>
        <p:txBody>
          <a:bodyPr>
            <a:normAutofit/>
          </a:bodyPr>
          <a:lstStyle/>
          <a:p>
            <a:r>
              <a:rPr lang="en-US" sz="3200" dirty="0"/>
              <a:t>The Atmosphere is part of the Earth System</a:t>
            </a:r>
          </a:p>
        </p:txBody>
      </p:sp>
      <p:sp>
        <p:nvSpPr>
          <p:cNvPr id="5" name="Content Placeholder 4"/>
          <p:cNvSpPr>
            <a:spLocks noGrp="1"/>
          </p:cNvSpPr>
          <p:nvPr>
            <p:ph idx="1"/>
          </p:nvPr>
        </p:nvSpPr>
        <p:spPr>
          <a:xfrm>
            <a:off x="528307" y="1742536"/>
            <a:ext cx="4940163" cy="4318562"/>
          </a:xfrm>
        </p:spPr>
        <p:txBody>
          <a:bodyPr>
            <a:normAutofit/>
          </a:bodyPr>
          <a:lstStyle/>
          <a:p>
            <a:pPr marL="0" indent="0" algn="just">
              <a:buNone/>
            </a:pPr>
            <a:r>
              <a:rPr lang="en-US" sz="1400" dirty="0"/>
              <a:t>To summarize, atmospheric properties are not uniform; fluid properties are constantly changing with time and location. We call this change </a:t>
            </a:r>
            <a:r>
              <a:rPr lang="en-US" sz="1400" b="1" dirty="0"/>
              <a:t>the weather</a:t>
            </a:r>
            <a:r>
              <a:rPr lang="en-US" sz="1400" dirty="0"/>
              <a:t>. </a:t>
            </a:r>
          </a:p>
          <a:p>
            <a:pPr marL="0" indent="0" algn="just">
              <a:buNone/>
            </a:pPr>
            <a:r>
              <a:rPr lang="en-US" sz="1400" dirty="0"/>
              <a:t>The atmosphere’s properties and the  weather it generates affect all parts of the Earth, but at the same time, properties of the  Earth’s components- the hydrosphere (water), lithosphere (earth) and biosphere (life), affect the atmosphere. These interactions  characterize the Earth system.   </a:t>
            </a:r>
          </a:p>
          <a:p>
            <a:pPr marL="0" indent="0" algn="just">
              <a:buNone/>
            </a:pPr>
            <a:r>
              <a:rPr lang="en-US" sz="1400" b="1" dirty="0"/>
              <a:t>The Earth system behaves as a single, self-regulating </a:t>
            </a:r>
            <a:r>
              <a:rPr lang="en-US" sz="1400" b="1" i="1" dirty="0"/>
              <a:t>closed</a:t>
            </a:r>
            <a:r>
              <a:rPr lang="en-US" sz="1400" b="1" dirty="0"/>
              <a:t> system</a:t>
            </a:r>
            <a:r>
              <a:rPr lang="en-US" sz="1400" dirty="0"/>
              <a:t> comprising physical, chemical, biological and human components.</a:t>
            </a:r>
          </a:p>
          <a:p>
            <a:pPr marL="0" indent="0" algn="just">
              <a:buNone/>
            </a:pPr>
            <a:r>
              <a:rPr lang="en-US" sz="1400" b="1" dirty="0"/>
              <a:t>The focus of Earth system science</a:t>
            </a:r>
            <a:r>
              <a:rPr lang="en-US" sz="1400" b="1" dirty="0">
                <a:solidFill>
                  <a:srgbClr val="000000"/>
                </a:solidFill>
              </a:rPr>
              <a:t> is </a:t>
            </a:r>
            <a:r>
              <a:rPr lang="en-US" sz="1400" b="1" dirty="0"/>
              <a:t>understanding the interactions </a:t>
            </a:r>
            <a:r>
              <a:rPr lang="en-US" sz="1400" dirty="0"/>
              <a:t>between the oceans and ice, atmosphere, life, geological processes and the land surface, and how those interactions impact each other and lead to changes on our planet. </a:t>
            </a:r>
          </a:p>
          <a:p>
            <a:pPr marL="0" indent="0" algn="just">
              <a:buNone/>
            </a:pPr>
            <a:r>
              <a:rPr lang="en-US" sz="1400" dirty="0"/>
              <a:t>The Earth system is also responsible for generating Earth’s </a:t>
            </a:r>
            <a:r>
              <a:rPr lang="en-US" sz="1400" b="1" dirty="0"/>
              <a:t>climate. </a:t>
            </a:r>
          </a:p>
          <a:p>
            <a:pPr marL="0" indent="0" algn="just">
              <a:buNone/>
            </a:pPr>
            <a:endParaRPr lang="en-US" sz="1400" dirty="0"/>
          </a:p>
          <a:p>
            <a:pPr marL="0" indent="0" algn="just">
              <a:buNone/>
            </a:pPr>
            <a:endParaRPr lang="en-US" sz="1400" dirty="0"/>
          </a:p>
          <a:p>
            <a:pPr algn="just"/>
            <a:endParaRPr lang="en-US" sz="1400" dirty="0"/>
          </a:p>
          <a:p>
            <a:pPr algn="just"/>
            <a:endParaRPr lang="en-US" sz="1400" dirty="0"/>
          </a:p>
        </p:txBody>
      </p:sp>
      <p:pic>
        <p:nvPicPr>
          <p:cNvPr id="9" name="Content Placeholder 7" descr="Earth system diagram: Energy flows and matter cycles through the Earth's biosphere, hydrosphere, atmosphere and pedosphere (soil). The cycles are powered by the Sun's energy.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0330" y="2017493"/>
            <a:ext cx="2913765" cy="2963623"/>
          </a:xfrm>
          <a:prstGeom prst="rect">
            <a:avLst/>
          </a:prstGeom>
        </p:spPr>
      </p:pic>
      <p:sp>
        <p:nvSpPr>
          <p:cNvPr id="10" name="TextBox 9"/>
          <p:cNvSpPr txBox="1"/>
          <p:nvPr/>
        </p:nvSpPr>
        <p:spPr>
          <a:xfrm>
            <a:off x="7187213" y="5354889"/>
            <a:ext cx="2197100" cy="253916"/>
          </a:xfrm>
          <a:prstGeom prst="rect">
            <a:avLst/>
          </a:prstGeom>
          <a:noFill/>
        </p:spPr>
        <p:txBody>
          <a:bodyPr wrap="square" rtlCol="0">
            <a:spAutoFit/>
          </a:bodyPr>
          <a:lstStyle/>
          <a:p>
            <a:r>
              <a:rPr lang="en-US" sz="1050" i="1" dirty="0"/>
              <a:t>Image: GLOBE.gov</a:t>
            </a:r>
          </a:p>
        </p:txBody>
      </p:sp>
    </p:spTree>
    <p:extLst>
      <p:ext uri="{BB962C8B-B14F-4D97-AF65-F5344CB8AC3E}">
        <p14:creationId xmlns:p14="http://schemas.microsoft.com/office/powerpoint/2010/main" val="1616090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D8259A-A38A-CF4A-84B8-2BC3287475B3}" type="slidenum">
              <a:rPr lang="en-US" smtClean="0"/>
              <a:t>10</a:t>
            </a:fld>
            <a:endParaRPr lang="en-US" dirty="0"/>
          </a:p>
        </p:txBody>
      </p:sp>
      <p:pic>
        <p:nvPicPr>
          <p:cNvPr id="8" name="Picture 7" descr="Banner Introduction to Atm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4" name="Title 3"/>
          <p:cNvSpPr>
            <a:spLocks noGrp="1"/>
          </p:cNvSpPr>
          <p:nvPr>
            <p:ph type="title"/>
          </p:nvPr>
        </p:nvSpPr>
        <p:spPr>
          <a:xfrm>
            <a:off x="417635" y="730252"/>
            <a:ext cx="7886700" cy="1325563"/>
          </a:xfrm>
        </p:spPr>
        <p:txBody>
          <a:bodyPr>
            <a:normAutofit/>
          </a:bodyPr>
          <a:lstStyle/>
          <a:p>
            <a:r>
              <a:rPr lang="en-US" sz="3200" dirty="0"/>
              <a:t>In the Earth system, changes in one part of the system will affect the other parts. </a:t>
            </a:r>
          </a:p>
        </p:txBody>
      </p:sp>
      <p:sp>
        <p:nvSpPr>
          <p:cNvPr id="3" name="Content Placeholder 2"/>
          <p:cNvSpPr>
            <a:spLocks noGrp="1"/>
          </p:cNvSpPr>
          <p:nvPr>
            <p:ph idx="1"/>
          </p:nvPr>
        </p:nvSpPr>
        <p:spPr>
          <a:xfrm>
            <a:off x="417635" y="2055815"/>
            <a:ext cx="3966796" cy="4351338"/>
          </a:xfrm>
        </p:spPr>
        <p:txBody>
          <a:bodyPr/>
          <a:lstStyle/>
          <a:p>
            <a:pPr marL="0" indent="0">
              <a:buNone/>
            </a:pPr>
            <a:r>
              <a:rPr lang="en-US" dirty="0"/>
              <a:t>This diagram shows some of the ways that elements of the Earth system affect other elements of the Earth system.  </a:t>
            </a:r>
          </a:p>
          <a:p>
            <a:pPr marL="0" indent="0">
              <a:buNone/>
            </a:pPr>
            <a:endParaRPr lang="en-US" dirty="0"/>
          </a:p>
          <a:p>
            <a:pPr marL="0" indent="0">
              <a:buNone/>
            </a:pPr>
            <a:r>
              <a:rPr lang="en-US" dirty="0"/>
              <a:t>In the Earth system, “</a:t>
            </a:r>
            <a:r>
              <a:rPr lang="en-US" b="1" dirty="0"/>
              <a:t>Everything is connected to everything else</a:t>
            </a:r>
            <a:r>
              <a:rPr lang="en-US" dirty="0"/>
              <a:t>.”</a:t>
            </a:r>
          </a:p>
          <a:p>
            <a:endParaRPr lang="en-US" dirty="0"/>
          </a:p>
        </p:txBody>
      </p:sp>
      <p:pic>
        <p:nvPicPr>
          <p:cNvPr id="9" name="Picture 8" descr="graphic: water cycle, carbon cycle and climate variability. These are all connected by arrows, which are another way to think about how the parts of the Earth system are interconnected.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0985" y="2055815"/>
            <a:ext cx="4291524" cy="4291524"/>
          </a:xfrm>
          <a:prstGeom prst="rect">
            <a:avLst/>
          </a:prstGeom>
        </p:spPr>
      </p:pic>
      <p:sp>
        <p:nvSpPr>
          <p:cNvPr id="6" name="TextBox 5"/>
          <p:cNvSpPr txBox="1"/>
          <p:nvPr/>
        </p:nvSpPr>
        <p:spPr>
          <a:xfrm>
            <a:off x="6025662" y="6407153"/>
            <a:ext cx="993477" cy="276999"/>
          </a:xfrm>
          <a:prstGeom prst="rect">
            <a:avLst/>
          </a:prstGeom>
          <a:noFill/>
        </p:spPr>
        <p:txBody>
          <a:bodyPr wrap="none" rtlCol="0">
            <a:spAutoFit/>
          </a:bodyPr>
          <a:lstStyle/>
          <a:p>
            <a:r>
              <a:rPr lang="en-US" sz="1200" dirty="0"/>
              <a:t>Image: NASA</a:t>
            </a:r>
          </a:p>
        </p:txBody>
      </p:sp>
    </p:spTree>
    <p:extLst>
      <p:ext uri="{BB962C8B-B14F-4D97-AF65-F5344CB8AC3E}">
        <p14:creationId xmlns:p14="http://schemas.microsoft.com/office/powerpoint/2010/main" val="11806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D8259A-A38A-CF4A-84B8-2BC3287475B3}" type="slidenum">
              <a:rPr lang="en-US" smtClean="0"/>
              <a:t>11</a:t>
            </a:fld>
            <a:endParaRPr lang="en-US" dirty="0"/>
          </a:p>
        </p:txBody>
      </p:sp>
      <p:pic>
        <p:nvPicPr>
          <p:cNvPr id="9" name="Picture 8" descr="Banner Introduction to Atm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2" name="Title 1"/>
          <p:cNvSpPr>
            <a:spLocks noGrp="1"/>
          </p:cNvSpPr>
          <p:nvPr>
            <p:ph type="title"/>
          </p:nvPr>
        </p:nvSpPr>
        <p:spPr>
          <a:xfrm>
            <a:off x="352102" y="724986"/>
            <a:ext cx="8791898" cy="1325563"/>
          </a:xfrm>
        </p:spPr>
        <p:txBody>
          <a:bodyPr>
            <a:normAutofit/>
          </a:bodyPr>
          <a:lstStyle/>
          <a:p>
            <a:r>
              <a:rPr lang="en-US" sz="2800" dirty="0"/>
              <a:t>The interactions of the Earth’s system generate weather and climate. </a:t>
            </a:r>
            <a:r>
              <a:rPr lang="en-US" sz="2800" dirty="0">
                <a:solidFill>
                  <a:schemeClr val="bg1"/>
                </a:solidFill>
              </a:rPr>
              <a:t>1</a:t>
            </a:r>
          </a:p>
        </p:txBody>
      </p:sp>
      <p:sp>
        <p:nvSpPr>
          <p:cNvPr id="3" name="Content Placeholder 2"/>
          <p:cNvSpPr>
            <a:spLocks noGrp="1"/>
          </p:cNvSpPr>
          <p:nvPr>
            <p:ph idx="1"/>
          </p:nvPr>
        </p:nvSpPr>
        <p:spPr>
          <a:xfrm>
            <a:off x="507880" y="5011496"/>
            <a:ext cx="8370067" cy="1461039"/>
          </a:xfrm>
        </p:spPr>
        <p:txBody>
          <a:bodyPr>
            <a:normAutofit/>
          </a:bodyPr>
          <a:lstStyle/>
          <a:p>
            <a:pPr marL="0" indent="0">
              <a:buNone/>
            </a:pPr>
            <a:r>
              <a:rPr lang="en-US" sz="2000" dirty="0"/>
              <a:t>Unequal heating of the Earth’s surface by the Sun, and interactions between the atmosphere, biosphere, hydrosphere and lithosphere create the Earth’s climate zones, which have characteristic weather conditions and life forms. </a:t>
            </a:r>
          </a:p>
        </p:txBody>
      </p:sp>
      <p:pic>
        <p:nvPicPr>
          <p:cNvPr id="5" name="Picture 4" descr="Scientific visualization Mapdisplaying average weekly or montly daytime land surface temperatures for 2001-2010. It shows that average temperature is warmer at the equator, and cools toward the poles.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880" y="2075478"/>
            <a:ext cx="3666802" cy="2551408"/>
          </a:xfrm>
          <a:prstGeom prst="rect">
            <a:avLst/>
          </a:prstGeom>
        </p:spPr>
      </p:pic>
      <p:pic>
        <p:nvPicPr>
          <p:cNvPr id="6" name="Picture 5" descr="Diagram of the Earth, showing the tropical zone at the equatorThe temperate zone is located between the tropical zone and the polar zone.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7397" y="2075478"/>
            <a:ext cx="3736531" cy="2551408"/>
          </a:xfrm>
          <a:prstGeom prst="rect">
            <a:avLst/>
          </a:prstGeom>
        </p:spPr>
      </p:pic>
      <p:cxnSp>
        <p:nvCxnSpPr>
          <p:cNvPr id="8" name="Straight Arrow Connector 7" title="an arrow points from the Earth's monthly temperatures to the tropical climate band at the equator on the Earth"/>
          <p:cNvCxnSpPr>
            <a:stCxn id="5" idx="3"/>
          </p:cNvCxnSpPr>
          <p:nvPr/>
        </p:nvCxnSpPr>
        <p:spPr>
          <a:xfrm>
            <a:off x="4174682" y="3351182"/>
            <a:ext cx="639001"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5511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D8259A-A38A-CF4A-84B8-2BC3287475B3}" type="slidenum">
              <a:rPr lang="en-US" smtClean="0"/>
              <a:t>12</a:t>
            </a:fld>
            <a:endParaRPr lang="en-US" dirty="0"/>
          </a:p>
        </p:txBody>
      </p:sp>
      <p:pic>
        <p:nvPicPr>
          <p:cNvPr id="6" name="Picture 5"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2" name="Title 1"/>
          <p:cNvSpPr>
            <a:spLocks noGrp="1"/>
          </p:cNvSpPr>
          <p:nvPr>
            <p:ph type="title"/>
          </p:nvPr>
        </p:nvSpPr>
        <p:spPr>
          <a:xfrm>
            <a:off x="344170" y="567373"/>
            <a:ext cx="8657590" cy="1325563"/>
          </a:xfrm>
        </p:spPr>
        <p:txBody>
          <a:bodyPr>
            <a:normAutofit/>
          </a:bodyPr>
          <a:lstStyle/>
          <a:p>
            <a:r>
              <a:rPr lang="en-US" sz="2400" dirty="0"/>
              <a:t>In the Earth system, changes in one part of the system will affect the other parts. </a:t>
            </a:r>
            <a:r>
              <a:rPr lang="en-US" sz="2400" dirty="0">
                <a:solidFill>
                  <a:schemeClr val="bg1"/>
                </a:solidFill>
              </a:rPr>
              <a:t>2</a:t>
            </a:r>
          </a:p>
        </p:txBody>
      </p:sp>
      <p:sp>
        <p:nvSpPr>
          <p:cNvPr id="3" name="Content Placeholder 2"/>
          <p:cNvSpPr>
            <a:spLocks noGrp="1"/>
          </p:cNvSpPr>
          <p:nvPr>
            <p:ph idx="1"/>
          </p:nvPr>
        </p:nvSpPr>
        <p:spPr>
          <a:xfrm>
            <a:off x="455930" y="5516055"/>
            <a:ext cx="8434070" cy="1022858"/>
          </a:xfrm>
        </p:spPr>
        <p:txBody>
          <a:bodyPr>
            <a:normAutofit fontScale="70000" lnSpcReduction="20000"/>
          </a:bodyPr>
          <a:lstStyle/>
          <a:p>
            <a:pPr marL="0" indent="0" algn="just">
              <a:buNone/>
            </a:pPr>
            <a:r>
              <a:rPr lang="en-US" sz="2400" dirty="0"/>
              <a:t>This diagram summarizes some of the factors that influence weather and climate and are responsible for differentiation of climate zones. Don’t worry about the details, but you should be aware that in the Earth system, “</a:t>
            </a:r>
            <a:r>
              <a:rPr lang="en-US" sz="2400" b="1" dirty="0"/>
              <a:t>Everything is connected to everything else</a:t>
            </a:r>
            <a:r>
              <a:rPr lang="en-US" sz="2400" dirty="0"/>
              <a:t>.” Note: Cryosphere is another term for the Earth’s ice, and in GLOBE materials, the cryosphere is treated as  part of the hydrosphere. </a:t>
            </a:r>
          </a:p>
          <a:p>
            <a:endParaRPr lang="en-US" sz="2400" dirty="0"/>
          </a:p>
        </p:txBody>
      </p:sp>
      <p:pic>
        <p:nvPicPr>
          <p:cNvPr id="5" name="Picture 4" descr="The image shows that a change on the Earth surface, whether land, vegetation, or water, can influence and change the atmosphere's composition and circulation. " title="Diagram of fluxes taking place between the Earth system and the atm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3280" y="1426696"/>
            <a:ext cx="5080000" cy="3913481"/>
          </a:xfrm>
          <a:prstGeom prst="rect">
            <a:avLst/>
          </a:prstGeom>
        </p:spPr>
      </p:pic>
    </p:spTree>
    <p:extLst>
      <p:ext uri="{BB962C8B-B14F-4D97-AF65-F5344CB8AC3E}">
        <p14:creationId xmlns:p14="http://schemas.microsoft.com/office/powerpoint/2010/main" val="2002404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D8259A-A38A-CF4A-84B8-2BC3287475B3}" type="slidenum">
              <a:rPr lang="en-US" smtClean="0"/>
              <a:t>13</a:t>
            </a:fld>
            <a:endParaRPr lang="en-US" dirty="0"/>
          </a:p>
        </p:txBody>
      </p:sp>
      <p:pic>
        <p:nvPicPr>
          <p:cNvPr id="7" name="Picture 6"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6" name="Title 1"/>
          <p:cNvSpPr>
            <a:spLocks noGrp="1"/>
          </p:cNvSpPr>
          <p:nvPr>
            <p:ph type="title"/>
          </p:nvPr>
        </p:nvSpPr>
        <p:spPr>
          <a:xfrm>
            <a:off x="610709" y="503947"/>
            <a:ext cx="8791898" cy="1325563"/>
          </a:xfrm>
        </p:spPr>
        <p:txBody>
          <a:bodyPr>
            <a:normAutofit/>
          </a:bodyPr>
          <a:lstStyle/>
          <a:p>
            <a:r>
              <a:rPr lang="en-US" sz="2800" dirty="0"/>
              <a:t>So, what is the difference between weather and climate? </a:t>
            </a:r>
          </a:p>
        </p:txBody>
      </p:sp>
      <p:pic>
        <p:nvPicPr>
          <p:cNvPr id="2" name="Picture 1" descr="cartoon image of two teachers, asking what is the difference between weather and cllima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008" y="1511133"/>
            <a:ext cx="7688086" cy="5037347"/>
          </a:xfrm>
          <a:prstGeom prst="rect">
            <a:avLst/>
          </a:prstGeom>
        </p:spPr>
      </p:pic>
    </p:spTree>
    <p:extLst>
      <p:ext uri="{BB962C8B-B14F-4D97-AF65-F5344CB8AC3E}">
        <p14:creationId xmlns:p14="http://schemas.microsoft.com/office/powerpoint/2010/main" val="1191566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D8259A-A38A-CF4A-84B8-2BC3287475B3}" type="slidenum">
              <a:rPr lang="en-US" smtClean="0"/>
              <a:t>14</a:t>
            </a:fld>
            <a:endParaRPr lang="en-US" dirty="0"/>
          </a:p>
        </p:txBody>
      </p:sp>
      <p:pic>
        <p:nvPicPr>
          <p:cNvPr id="8" name="Picture 7" descr="Banner Introduction to Atm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6" name="Title 1"/>
          <p:cNvSpPr>
            <a:spLocks noGrp="1"/>
          </p:cNvSpPr>
          <p:nvPr>
            <p:ph type="title"/>
          </p:nvPr>
        </p:nvSpPr>
        <p:spPr>
          <a:xfrm>
            <a:off x="352102" y="557609"/>
            <a:ext cx="8791898" cy="1325563"/>
          </a:xfrm>
        </p:spPr>
        <p:txBody>
          <a:bodyPr>
            <a:normAutofit/>
          </a:bodyPr>
          <a:lstStyle/>
          <a:p>
            <a:r>
              <a:rPr lang="en-US" sz="2800" dirty="0"/>
              <a:t>Weather and Climate operate on Different Timescales</a:t>
            </a:r>
          </a:p>
        </p:txBody>
      </p:sp>
      <p:sp>
        <p:nvSpPr>
          <p:cNvPr id="7" name="TextBox 6"/>
          <p:cNvSpPr txBox="1"/>
          <p:nvPr/>
        </p:nvSpPr>
        <p:spPr>
          <a:xfrm>
            <a:off x="979490" y="5047768"/>
            <a:ext cx="7543408" cy="1477328"/>
          </a:xfrm>
          <a:prstGeom prst="rect">
            <a:avLst/>
          </a:prstGeom>
          <a:noFill/>
        </p:spPr>
        <p:txBody>
          <a:bodyPr wrap="square" rtlCol="0">
            <a:spAutoFit/>
          </a:bodyPr>
          <a:lstStyle/>
          <a:p>
            <a:r>
              <a:rPr lang="en-US" dirty="0"/>
              <a:t>Weather and climate are easily confused but they're not the same ... they operate on different timescales. </a:t>
            </a:r>
            <a:r>
              <a:rPr lang="en-US" b="1" dirty="0"/>
              <a:t>Weather describes how the atmosphere behaves over weeks or less</a:t>
            </a:r>
            <a:r>
              <a:rPr lang="en-US" dirty="0"/>
              <a:t>. </a:t>
            </a:r>
            <a:r>
              <a:rPr lang="en-US" b="1" dirty="0"/>
              <a:t>Climate describes the average behavior of weather over long timescales, typically 30 years or more</a:t>
            </a:r>
            <a:r>
              <a:rPr lang="en-US" dirty="0"/>
              <a:t>. So climate refers to seasonal and longer periods, out to centuries and millennia.</a:t>
            </a:r>
          </a:p>
        </p:txBody>
      </p:sp>
      <p:pic>
        <p:nvPicPr>
          <p:cNvPr id="3" name="Picture 2" descr="image of clouds in sky, with magnifying glass superimposed on image" title="image of clouds in sky, with magnifying glass superimposed on 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1663" y="1538137"/>
            <a:ext cx="5183756" cy="3209392"/>
          </a:xfrm>
          <a:prstGeom prst="rect">
            <a:avLst/>
          </a:prstGeom>
        </p:spPr>
      </p:pic>
      <p:sp>
        <p:nvSpPr>
          <p:cNvPr id="4" name="TextBox 3"/>
          <p:cNvSpPr txBox="1"/>
          <p:nvPr/>
        </p:nvSpPr>
        <p:spPr>
          <a:xfrm>
            <a:off x="6131942" y="4770769"/>
            <a:ext cx="993477" cy="276999"/>
          </a:xfrm>
          <a:prstGeom prst="rect">
            <a:avLst/>
          </a:prstGeom>
          <a:noFill/>
        </p:spPr>
        <p:txBody>
          <a:bodyPr wrap="none" rtlCol="0">
            <a:spAutoFit/>
          </a:bodyPr>
          <a:lstStyle/>
          <a:p>
            <a:r>
              <a:rPr lang="en-US" sz="1200" dirty="0"/>
              <a:t>Image: NASA</a:t>
            </a:r>
          </a:p>
        </p:txBody>
      </p:sp>
    </p:spTree>
    <p:extLst>
      <p:ext uri="{BB962C8B-B14F-4D97-AF65-F5344CB8AC3E}">
        <p14:creationId xmlns:p14="http://schemas.microsoft.com/office/powerpoint/2010/main" val="357460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D8259A-A38A-CF4A-84B8-2BC3287475B3}" type="slidenum">
              <a:rPr lang="en-US" smtClean="0"/>
              <a:t>15</a:t>
            </a:fld>
            <a:endParaRPr lang="en-US" dirty="0"/>
          </a:p>
        </p:txBody>
      </p:sp>
      <p:pic>
        <p:nvPicPr>
          <p:cNvPr id="7" name="Picture 6"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6" name="Title 1"/>
          <p:cNvSpPr>
            <a:spLocks noGrp="1"/>
          </p:cNvSpPr>
          <p:nvPr>
            <p:ph type="title"/>
          </p:nvPr>
        </p:nvSpPr>
        <p:spPr>
          <a:xfrm>
            <a:off x="352102" y="557609"/>
            <a:ext cx="8791898" cy="1325563"/>
          </a:xfrm>
        </p:spPr>
        <p:txBody>
          <a:bodyPr>
            <a:normAutofit/>
          </a:bodyPr>
          <a:lstStyle/>
          <a:p>
            <a:r>
              <a:rPr lang="en-US" sz="2800" dirty="0"/>
              <a:t>Is it Weather or is it Climate? </a:t>
            </a:r>
          </a:p>
        </p:txBody>
      </p:sp>
      <p:sp>
        <p:nvSpPr>
          <p:cNvPr id="3" name="Content Placeholder 2"/>
          <p:cNvSpPr>
            <a:spLocks noGrp="1"/>
          </p:cNvSpPr>
          <p:nvPr>
            <p:ph idx="1"/>
          </p:nvPr>
        </p:nvSpPr>
        <p:spPr>
          <a:xfrm>
            <a:off x="469867" y="1555368"/>
            <a:ext cx="8213676" cy="5302631"/>
          </a:xfrm>
        </p:spPr>
        <p:txBody>
          <a:bodyPr>
            <a:noAutofit/>
          </a:bodyPr>
          <a:lstStyle/>
          <a:p>
            <a:pPr marL="0" indent="0">
              <a:buNone/>
            </a:pPr>
            <a:r>
              <a:rPr lang="en-US" sz="1800" dirty="0"/>
              <a:t>In most places, weather can change from minute-to-minute, hour-to-hour, day-to-day, and season-to-season. Climate, however, is the average of weather over time and space. An easy way to remember the difference is that </a:t>
            </a:r>
            <a:r>
              <a:rPr lang="en-US" sz="1800" b="1" dirty="0"/>
              <a:t>climate is what you expect</a:t>
            </a:r>
            <a:r>
              <a:rPr lang="en-US" sz="1800" dirty="0"/>
              <a:t>, like a very hot summer, </a:t>
            </a:r>
            <a:r>
              <a:rPr lang="en-US" sz="1800" b="1" dirty="0"/>
              <a:t>and weather is what you get</a:t>
            </a:r>
            <a:r>
              <a:rPr lang="en-US" sz="1800" dirty="0"/>
              <a:t>, like a hot day with pop-up thunderstorms.</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r>
              <a:rPr lang="en-US" sz="1800" dirty="0"/>
              <a:t>To see how climate has changed over time, explore NASA’s Climate Time Machine.</a:t>
            </a:r>
          </a:p>
          <a:p>
            <a:pPr marL="0" indent="0">
              <a:buNone/>
            </a:pPr>
            <a:r>
              <a:rPr lang="en-US" sz="1800" dirty="0">
                <a:hlinkClick r:id="rId3"/>
              </a:rPr>
              <a:t>Link to the Climate Time Machine</a:t>
            </a:r>
            <a:endParaRPr lang="en-US" sz="1800" dirty="0"/>
          </a:p>
        </p:txBody>
      </p:sp>
      <p:pic>
        <p:nvPicPr>
          <p:cNvPr id="2" name="Picture 1" descr="this is a visualization series showing how som eof Earth's key climate indicators change over time: sea ice, sea level, carbon dioxide, global temperature. " title="Screen capture of the Climate time Machin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2892965"/>
            <a:ext cx="5313872" cy="2835507"/>
          </a:xfrm>
          <a:prstGeom prst="rect">
            <a:avLst/>
          </a:prstGeom>
        </p:spPr>
      </p:pic>
    </p:spTree>
    <p:extLst>
      <p:ext uri="{BB962C8B-B14F-4D97-AF65-F5344CB8AC3E}">
        <p14:creationId xmlns:p14="http://schemas.microsoft.com/office/powerpoint/2010/main" val="593152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D8259A-A38A-CF4A-84B8-2BC3287475B3}" type="slidenum">
              <a:rPr lang="en-US" smtClean="0"/>
              <a:t>16</a:t>
            </a:fld>
            <a:endParaRPr lang="en-US" dirty="0"/>
          </a:p>
        </p:txBody>
      </p:sp>
      <p:pic>
        <p:nvPicPr>
          <p:cNvPr id="7" name="Picture 6"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6" name="Title 1"/>
          <p:cNvSpPr>
            <a:spLocks noGrp="1"/>
          </p:cNvSpPr>
          <p:nvPr>
            <p:ph type="title"/>
          </p:nvPr>
        </p:nvSpPr>
        <p:spPr>
          <a:xfrm>
            <a:off x="352102" y="557609"/>
            <a:ext cx="8791898" cy="1325563"/>
          </a:xfrm>
        </p:spPr>
        <p:txBody>
          <a:bodyPr>
            <a:normAutofit/>
          </a:bodyPr>
          <a:lstStyle/>
          <a:p>
            <a:r>
              <a:rPr lang="en-US" sz="2800" dirty="0"/>
              <a:t>Let’s review our progress so far! </a:t>
            </a:r>
          </a:p>
        </p:txBody>
      </p:sp>
      <p:sp>
        <p:nvSpPr>
          <p:cNvPr id="3" name="Content Placeholder 2"/>
          <p:cNvSpPr>
            <a:spLocks noGrp="1"/>
          </p:cNvSpPr>
          <p:nvPr>
            <p:ph idx="1"/>
          </p:nvPr>
        </p:nvSpPr>
        <p:spPr>
          <a:xfrm>
            <a:off x="1559800" y="5105763"/>
            <a:ext cx="6376501" cy="521790"/>
          </a:xfrm>
        </p:spPr>
        <p:txBody>
          <a:bodyPr>
            <a:noAutofit/>
          </a:bodyPr>
          <a:lstStyle/>
          <a:p>
            <a:pPr marL="0" indent="0">
              <a:buNone/>
            </a:pPr>
            <a:r>
              <a:rPr lang="en-US" sz="2400" dirty="0"/>
              <a:t>See if you can answer the following questions! </a:t>
            </a:r>
          </a:p>
        </p:txBody>
      </p:sp>
      <p:pic>
        <p:nvPicPr>
          <p:cNvPr id="2" name="Picture 1" descr="Cartoon of three smiling GLOBE Trainer mentors" title="Cartoon of three smiling GLOBE Trainer mentor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8836" y="2147921"/>
            <a:ext cx="5195738" cy="2408620"/>
          </a:xfrm>
          <a:prstGeom prst="rect">
            <a:avLst/>
          </a:prstGeom>
        </p:spPr>
      </p:pic>
    </p:spTree>
    <p:extLst>
      <p:ext uri="{BB962C8B-B14F-4D97-AF65-F5344CB8AC3E}">
        <p14:creationId xmlns:p14="http://schemas.microsoft.com/office/powerpoint/2010/main" val="396884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D8259A-A38A-CF4A-84B8-2BC3287475B3}" type="slidenum">
              <a:rPr lang="en-US" smtClean="0"/>
              <a:t>17</a:t>
            </a:fld>
            <a:endParaRPr lang="en-US" dirty="0"/>
          </a:p>
        </p:txBody>
      </p:sp>
      <p:pic>
        <p:nvPicPr>
          <p:cNvPr id="7" name="Picture 6"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2" name="Title 1"/>
          <p:cNvSpPr>
            <a:spLocks noGrp="1"/>
          </p:cNvSpPr>
          <p:nvPr>
            <p:ph type="title"/>
          </p:nvPr>
        </p:nvSpPr>
        <p:spPr>
          <a:xfrm>
            <a:off x="628649" y="411162"/>
            <a:ext cx="7886700" cy="1325563"/>
          </a:xfrm>
        </p:spPr>
        <p:txBody>
          <a:bodyPr>
            <a:normAutofit/>
          </a:bodyPr>
          <a:lstStyle/>
          <a:p>
            <a:r>
              <a:rPr lang="en-US" sz="3200" dirty="0"/>
              <a:t>Review your Understanding! Question 1</a:t>
            </a:r>
          </a:p>
        </p:txBody>
      </p:sp>
      <p:pic>
        <p:nvPicPr>
          <p:cNvPr id="4" name="Picture 3" descr="Why is the atmosphere warmest near the Earth's surface?  Choose 1: (1) The surface absorbs sunlight, (2) Clouds inslulate trophosphere, (3) Fires and volcaones keep it warm. What is your answer?" title="Quiz ques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513" y="1360916"/>
            <a:ext cx="7478973" cy="5340801"/>
          </a:xfrm>
          <a:prstGeom prst="rect">
            <a:avLst/>
          </a:prstGeom>
        </p:spPr>
      </p:pic>
      <p:sp>
        <p:nvSpPr>
          <p:cNvPr id="8" name="TextBox 7"/>
          <p:cNvSpPr txBox="1"/>
          <p:nvPr/>
        </p:nvSpPr>
        <p:spPr>
          <a:xfrm>
            <a:off x="4571999" y="4761780"/>
            <a:ext cx="2306593" cy="369332"/>
          </a:xfrm>
          <a:prstGeom prst="rect">
            <a:avLst/>
          </a:prstGeom>
          <a:noFill/>
        </p:spPr>
        <p:txBody>
          <a:bodyPr wrap="none" rtlCol="0">
            <a:spAutoFit/>
          </a:bodyPr>
          <a:lstStyle/>
          <a:p>
            <a:r>
              <a:rPr lang="en-US" b="1" dirty="0"/>
              <a:t>What is your answer? </a:t>
            </a:r>
          </a:p>
        </p:txBody>
      </p:sp>
    </p:spTree>
    <p:extLst>
      <p:ext uri="{BB962C8B-B14F-4D97-AF65-F5344CB8AC3E}">
        <p14:creationId xmlns:p14="http://schemas.microsoft.com/office/powerpoint/2010/main" val="1878635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D8259A-A38A-CF4A-84B8-2BC3287475B3}" type="slidenum">
              <a:rPr lang="en-US" smtClean="0"/>
              <a:t>18</a:t>
            </a:fld>
            <a:endParaRPr lang="en-US" dirty="0"/>
          </a:p>
        </p:txBody>
      </p:sp>
      <p:pic>
        <p:nvPicPr>
          <p:cNvPr id="7" name="Picture 6"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2" name="Title 1"/>
          <p:cNvSpPr>
            <a:spLocks noGrp="1"/>
          </p:cNvSpPr>
          <p:nvPr>
            <p:ph type="title"/>
          </p:nvPr>
        </p:nvSpPr>
        <p:spPr>
          <a:xfrm>
            <a:off x="628649" y="411162"/>
            <a:ext cx="7886700" cy="1325563"/>
          </a:xfrm>
        </p:spPr>
        <p:txBody>
          <a:bodyPr>
            <a:normAutofit/>
          </a:bodyPr>
          <a:lstStyle/>
          <a:p>
            <a:r>
              <a:rPr lang="en-US" sz="3200" dirty="0"/>
              <a:t>Answer to Question 1</a:t>
            </a:r>
          </a:p>
        </p:txBody>
      </p:sp>
      <p:pic>
        <p:nvPicPr>
          <p:cNvPr id="4" name="Picture 3" descr="The answer is: the Surface absorbs sunlight." title="Quiz ques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513" y="1360916"/>
            <a:ext cx="7478973" cy="5340801"/>
          </a:xfrm>
          <a:prstGeom prst="rect">
            <a:avLst/>
          </a:prstGeom>
        </p:spPr>
      </p:pic>
      <p:sp>
        <p:nvSpPr>
          <p:cNvPr id="6" name="Oval 5" title="Circle indicates the right answer"/>
          <p:cNvSpPr/>
          <p:nvPr/>
        </p:nvSpPr>
        <p:spPr>
          <a:xfrm>
            <a:off x="3830128" y="2640777"/>
            <a:ext cx="327804" cy="34505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4571999" y="4761780"/>
            <a:ext cx="2218492" cy="369332"/>
          </a:xfrm>
          <a:prstGeom prst="rect">
            <a:avLst/>
          </a:prstGeom>
          <a:noFill/>
        </p:spPr>
        <p:txBody>
          <a:bodyPr wrap="none" rtlCol="0">
            <a:spAutoFit/>
          </a:bodyPr>
          <a:lstStyle/>
          <a:p>
            <a:r>
              <a:rPr lang="en-US" b="1" dirty="0"/>
              <a:t>Were you correct? </a:t>
            </a:r>
            <a:r>
              <a:rPr lang="en-US" b="1" dirty="0">
                <a:sym typeface="Wingdings"/>
              </a:rPr>
              <a:t> </a:t>
            </a:r>
            <a:endParaRPr lang="en-US" b="1" dirty="0"/>
          </a:p>
        </p:txBody>
      </p:sp>
    </p:spTree>
    <p:extLst>
      <p:ext uri="{BB962C8B-B14F-4D97-AF65-F5344CB8AC3E}">
        <p14:creationId xmlns:p14="http://schemas.microsoft.com/office/powerpoint/2010/main" val="1067144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D8259A-A38A-CF4A-84B8-2BC3287475B3}" type="slidenum">
              <a:rPr lang="en-US" smtClean="0"/>
              <a:t>1</a:t>
            </a:fld>
            <a:endParaRPr lang="en-US" dirty="0"/>
          </a:p>
        </p:txBody>
      </p:sp>
      <p:pic>
        <p:nvPicPr>
          <p:cNvPr id="6" name="Picture 5"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pic>
        <p:nvPicPr>
          <p:cNvPr id="4" name="Picture 3" descr="GLOBE stands for Global Learning and Observations to Benefit the Environme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9646"/>
            <a:ext cx="9144000" cy="6564045"/>
          </a:xfrm>
          <a:prstGeom prst="rect">
            <a:avLst/>
          </a:prstGeom>
        </p:spPr>
      </p:pic>
      <p:sp>
        <p:nvSpPr>
          <p:cNvPr id="7" name="Title 1"/>
          <p:cNvSpPr>
            <a:spLocks noGrp="1"/>
          </p:cNvSpPr>
          <p:nvPr>
            <p:ph type="title"/>
          </p:nvPr>
        </p:nvSpPr>
        <p:spPr>
          <a:xfrm>
            <a:off x="764217" y="6356351"/>
            <a:ext cx="8143885" cy="536177"/>
          </a:xfrm>
          <a:solidFill>
            <a:schemeClr val="accent1">
              <a:lumMod val="20000"/>
              <a:lumOff val="80000"/>
            </a:schemeClr>
          </a:solidFill>
        </p:spPr>
        <p:txBody>
          <a:bodyPr>
            <a:normAutofit/>
          </a:bodyPr>
          <a:lstStyle/>
          <a:p>
            <a:r>
              <a:rPr lang="en-US" sz="2400" b="1" i="1" dirty="0">
                <a:latin typeface="Arial" charset="0"/>
                <a:ea typeface="Arial" charset="0"/>
                <a:cs typeface="Arial" charset="0"/>
              </a:rPr>
              <a:t>Welcome to GLOBE ‘s Atmosphere Investigations! </a:t>
            </a:r>
          </a:p>
        </p:txBody>
      </p:sp>
    </p:spTree>
    <p:extLst>
      <p:ext uri="{BB962C8B-B14F-4D97-AF65-F5344CB8AC3E}">
        <p14:creationId xmlns:p14="http://schemas.microsoft.com/office/powerpoint/2010/main" val="1976801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D8259A-A38A-CF4A-84B8-2BC3287475B3}" type="slidenum">
              <a:rPr lang="en-US" smtClean="0"/>
              <a:t>19</a:t>
            </a:fld>
            <a:endParaRPr lang="en-US" dirty="0"/>
          </a:p>
        </p:txBody>
      </p:sp>
      <p:pic>
        <p:nvPicPr>
          <p:cNvPr id="7" name="Picture 6"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01" y="18743"/>
            <a:ext cx="9144000" cy="779646"/>
          </a:xfrm>
          <a:prstGeom prst="rect">
            <a:avLst/>
          </a:prstGeom>
        </p:spPr>
      </p:pic>
      <p:sp>
        <p:nvSpPr>
          <p:cNvPr id="2" name="Title 1"/>
          <p:cNvSpPr>
            <a:spLocks noGrp="1"/>
          </p:cNvSpPr>
          <p:nvPr>
            <p:ph type="title"/>
          </p:nvPr>
        </p:nvSpPr>
        <p:spPr>
          <a:xfrm>
            <a:off x="628650" y="563562"/>
            <a:ext cx="7886700" cy="1325563"/>
          </a:xfrm>
        </p:spPr>
        <p:txBody>
          <a:bodyPr>
            <a:normAutofit/>
          </a:bodyPr>
          <a:lstStyle/>
          <a:p>
            <a:r>
              <a:rPr lang="en-US" sz="3200" dirty="0"/>
              <a:t>Review your Understanding! Question 2</a:t>
            </a:r>
          </a:p>
        </p:txBody>
      </p:sp>
      <p:pic>
        <p:nvPicPr>
          <p:cNvPr id="9" name="Picture 8" descr="Quiz Question: What trace gas is most important in absorbing ultraviolet sunlight in the stratosphere? (1) water vapor, (2) ozone, (3) carbon dioxi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535" y="1635457"/>
            <a:ext cx="7833815" cy="5222543"/>
          </a:xfrm>
          <a:prstGeom prst="rect">
            <a:avLst/>
          </a:prstGeom>
        </p:spPr>
      </p:pic>
      <p:sp>
        <p:nvSpPr>
          <p:cNvPr id="8" name="Rectangle 7"/>
          <p:cNvSpPr/>
          <p:nvPr/>
        </p:nvSpPr>
        <p:spPr>
          <a:xfrm>
            <a:off x="4598442" y="5073134"/>
            <a:ext cx="2306593" cy="369332"/>
          </a:xfrm>
          <a:prstGeom prst="rect">
            <a:avLst/>
          </a:prstGeom>
        </p:spPr>
        <p:txBody>
          <a:bodyPr wrap="none">
            <a:spAutoFit/>
          </a:bodyPr>
          <a:lstStyle/>
          <a:p>
            <a:r>
              <a:rPr lang="en-US" b="1" dirty="0"/>
              <a:t>What is your answer? </a:t>
            </a:r>
          </a:p>
        </p:txBody>
      </p:sp>
    </p:spTree>
    <p:extLst>
      <p:ext uri="{BB962C8B-B14F-4D97-AF65-F5344CB8AC3E}">
        <p14:creationId xmlns:p14="http://schemas.microsoft.com/office/powerpoint/2010/main" val="669889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D8259A-A38A-CF4A-84B8-2BC3287475B3}" type="slidenum">
              <a:rPr lang="en-US" smtClean="0"/>
              <a:t>20</a:t>
            </a:fld>
            <a:endParaRPr lang="en-US" dirty="0"/>
          </a:p>
        </p:txBody>
      </p:sp>
      <p:pic>
        <p:nvPicPr>
          <p:cNvPr id="7" name="Picture 6"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2" name="Title 1"/>
          <p:cNvSpPr>
            <a:spLocks noGrp="1"/>
          </p:cNvSpPr>
          <p:nvPr>
            <p:ph type="title"/>
          </p:nvPr>
        </p:nvSpPr>
        <p:spPr>
          <a:xfrm>
            <a:off x="628650" y="563562"/>
            <a:ext cx="7886700" cy="1325563"/>
          </a:xfrm>
        </p:spPr>
        <p:txBody>
          <a:bodyPr>
            <a:normAutofit/>
          </a:bodyPr>
          <a:lstStyle/>
          <a:p>
            <a:r>
              <a:rPr lang="en-US" sz="3200" dirty="0"/>
              <a:t>Answer to Question 2</a:t>
            </a:r>
          </a:p>
        </p:txBody>
      </p:sp>
      <p:pic>
        <p:nvPicPr>
          <p:cNvPr id="9" name="Picture 8" descr="Quiz Question: What trace gas is most important in absorbing ultraviolet sunlight in the stratosphere? (1) water vapor, (2) ozone, (3) carbon dioxi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535" y="1635457"/>
            <a:ext cx="7833815" cy="5222543"/>
          </a:xfrm>
          <a:prstGeom prst="rect">
            <a:avLst/>
          </a:prstGeom>
        </p:spPr>
      </p:pic>
      <p:sp>
        <p:nvSpPr>
          <p:cNvPr id="10" name="Oval 9" title="Circle indicates the right answer"/>
          <p:cNvSpPr/>
          <p:nvPr/>
        </p:nvSpPr>
        <p:spPr>
          <a:xfrm>
            <a:off x="3839006" y="3511471"/>
            <a:ext cx="327804" cy="34505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99399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D8259A-A38A-CF4A-84B8-2BC3287475B3}" type="slidenum">
              <a:rPr lang="en-US" smtClean="0"/>
              <a:t>21</a:t>
            </a:fld>
            <a:endParaRPr lang="en-US" dirty="0"/>
          </a:p>
        </p:txBody>
      </p:sp>
      <p:pic>
        <p:nvPicPr>
          <p:cNvPr id="9" name="Picture 8"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2" name="Title 1"/>
          <p:cNvSpPr>
            <a:spLocks noGrp="1"/>
          </p:cNvSpPr>
          <p:nvPr>
            <p:ph type="title"/>
          </p:nvPr>
        </p:nvSpPr>
        <p:spPr/>
        <p:txBody>
          <a:bodyPr>
            <a:normAutofit/>
          </a:bodyPr>
          <a:lstStyle/>
          <a:p>
            <a:r>
              <a:rPr lang="en-US" sz="3200" dirty="0"/>
              <a:t>Review your understanding! Quiz Question 3</a:t>
            </a:r>
          </a:p>
        </p:txBody>
      </p:sp>
      <p:pic>
        <p:nvPicPr>
          <p:cNvPr id="4" name="Picture 3" descr="Where are most clouds and aerosols found? Mesosphere, stratosphere, or troposphere?" title="Quiz Questio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50" y="1284225"/>
            <a:ext cx="7629099" cy="5193074"/>
          </a:xfrm>
          <a:prstGeom prst="rect">
            <a:avLst/>
          </a:prstGeom>
        </p:spPr>
      </p:pic>
      <p:sp>
        <p:nvSpPr>
          <p:cNvPr id="8" name="Rectangle 7"/>
          <p:cNvSpPr/>
          <p:nvPr/>
        </p:nvSpPr>
        <p:spPr>
          <a:xfrm>
            <a:off x="4571999" y="4578038"/>
            <a:ext cx="2865204" cy="369332"/>
          </a:xfrm>
          <a:prstGeom prst="rect">
            <a:avLst/>
          </a:prstGeom>
        </p:spPr>
        <p:txBody>
          <a:bodyPr wrap="square">
            <a:spAutoFit/>
          </a:bodyPr>
          <a:lstStyle/>
          <a:p>
            <a:r>
              <a:rPr lang="en-US" b="1" dirty="0"/>
              <a:t>What is your answer?</a:t>
            </a:r>
          </a:p>
        </p:txBody>
      </p:sp>
    </p:spTree>
    <p:extLst>
      <p:ext uri="{BB962C8B-B14F-4D97-AF65-F5344CB8AC3E}">
        <p14:creationId xmlns:p14="http://schemas.microsoft.com/office/powerpoint/2010/main" val="1473416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D8259A-A38A-CF4A-84B8-2BC3287475B3}" type="slidenum">
              <a:rPr lang="en-US" smtClean="0"/>
              <a:t>22</a:t>
            </a:fld>
            <a:endParaRPr lang="en-US" dirty="0"/>
          </a:p>
        </p:txBody>
      </p:sp>
      <p:pic>
        <p:nvPicPr>
          <p:cNvPr id="9" name="Picture 8"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2" name="Title 1"/>
          <p:cNvSpPr>
            <a:spLocks noGrp="1"/>
          </p:cNvSpPr>
          <p:nvPr>
            <p:ph type="title"/>
          </p:nvPr>
        </p:nvSpPr>
        <p:spPr/>
        <p:txBody>
          <a:bodyPr>
            <a:normAutofit/>
          </a:bodyPr>
          <a:lstStyle/>
          <a:p>
            <a:r>
              <a:rPr lang="en-US" sz="3200" dirty="0"/>
              <a:t>Answer to Quiz Question 3</a:t>
            </a:r>
          </a:p>
        </p:txBody>
      </p:sp>
      <p:pic>
        <p:nvPicPr>
          <p:cNvPr id="4" name="Picture 3" descr="Where are most clouds and aerosols found? The answer is troposphere. " title="Answer to Quiz questio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50" y="1284225"/>
            <a:ext cx="7629099" cy="5193074"/>
          </a:xfrm>
          <a:prstGeom prst="rect">
            <a:avLst/>
          </a:prstGeom>
        </p:spPr>
      </p:pic>
      <p:sp>
        <p:nvSpPr>
          <p:cNvPr id="10" name="Oval 9" title="Circle indicates the right answer"/>
          <p:cNvSpPr/>
          <p:nvPr/>
        </p:nvSpPr>
        <p:spPr>
          <a:xfrm>
            <a:off x="3885898" y="3728175"/>
            <a:ext cx="249503" cy="24310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3126964" y="5035182"/>
            <a:ext cx="5763523" cy="369332"/>
          </a:xfrm>
          <a:prstGeom prst="rect">
            <a:avLst/>
          </a:prstGeom>
        </p:spPr>
        <p:txBody>
          <a:bodyPr wrap="square">
            <a:spAutoFit/>
          </a:bodyPr>
          <a:lstStyle/>
          <a:p>
            <a:r>
              <a:rPr lang="en-US" b="1" dirty="0"/>
              <a:t>Were you correct? </a:t>
            </a:r>
            <a:r>
              <a:rPr lang="en-US" b="1" dirty="0">
                <a:sym typeface="Wingdings"/>
              </a:rPr>
              <a:t> If so, go to the next question!  </a:t>
            </a:r>
            <a:endParaRPr lang="en-US" b="1" dirty="0"/>
          </a:p>
        </p:txBody>
      </p:sp>
    </p:spTree>
    <p:extLst>
      <p:ext uri="{BB962C8B-B14F-4D97-AF65-F5344CB8AC3E}">
        <p14:creationId xmlns:p14="http://schemas.microsoft.com/office/powerpoint/2010/main" val="2118800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D8259A-A38A-CF4A-84B8-2BC3287475B3}" type="slidenum">
              <a:rPr lang="en-US" smtClean="0"/>
              <a:t>23</a:t>
            </a:fld>
            <a:endParaRPr lang="en-US" dirty="0"/>
          </a:p>
        </p:txBody>
      </p:sp>
      <p:pic>
        <p:nvPicPr>
          <p:cNvPr id="7" name="Picture 6"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2" name="Title 1"/>
          <p:cNvSpPr>
            <a:spLocks noGrp="1"/>
          </p:cNvSpPr>
          <p:nvPr>
            <p:ph type="title"/>
          </p:nvPr>
        </p:nvSpPr>
        <p:spPr>
          <a:xfrm>
            <a:off x="628650" y="832486"/>
            <a:ext cx="7679666" cy="536261"/>
          </a:xfrm>
        </p:spPr>
        <p:txBody>
          <a:bodyPr>
            <a:normAutofit/>
          </a:bodyPr>
          <a:lstStyle/>
          <a:p>
            <a:r>
              <a:rPr lang="en-US" sz="2800" dirty="0"/>
              <a:t>Review your Understanding: Question 4</a:t>
            </a:r>
          </a:p>
        </p:txBody>
      </p:sp>
      <p:pic>
        <p:nvPicPr>
          <p:cNvPr id="5" name="Picture 4" descr="When you say, it's raining today, you are describing the weather.  Were you correct? If so, go to the next question." title="Answer to questio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5542" y="1368747"/>
            <a:ext cx="7112774" cy="5334580"/>
          </a:xfrm>
          <a:prstGeom prst="rect">
            <a:avLst/>
          </a:prstGeom>
        </p:spPr>
      </p:pic>
    </p:spTree>
    <p:extLst>
      <p:ext uri="{BB962C8B-B14F-4D97-AF65-F5344CB8AC3E}">
        <p14:creationId xmlns:p14="http://schemas.microsoft.com/office/powerpoint/2010/main" val="123366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D8259A-A38A-CF4A-84B8-2BC3287475B3}" type="slidenum">
              <a:rPr lang="en-US" smtClean="0"/>
              <a:t>24</a:t>
            </a:fld>
            <a:endParaRPr lang="en-US" dirty="0"/>
          </a:p>
        </p:txBody>
      </p:sp>
      <p:pic>
        <p:nvPicPr>
          <p:cNvPr id="7" name="Picture 6"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2" name="Title 1"/>
          <p:cNvSpPr>
            <a:spLocks noGrp="1"/>
          </p:cNvSpPr>
          <p:nvPr>
            <p:ph type="title"/>
          </p:nvPr>
        </p:nvSpPr>
        <p:spPr>
          <a:xfrm>
            <a:off x="628650" y="832486"/>
            <a:ext cx="7679666" cy="536261"/>
          </a:xfrm>
        </p:spPr>
        <p:txBody>
          <a:bodyPr>
            <a:normAutofit/>
          </a:bodyPr>
          <a:lstStyle/>
          <a:p>
            <a:r>
              <a:rPr lang="en-US" sz="2800" dirty="0"/>
              <a:t>Answer to Question 4</a:t>
            </a:r>
          </a:p>
        </p:txBody>
      </p:sp>
      <p:pic>
        <p:nvPicPr>
          <p:cNvPr id="5" name="Picture 4" descr="When you say, it's raining today, you are describing the weather.  Were you correct? If so, go to the next question." title="Answer to questio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5542" y="1368747"/>
            <a:ext cx="7112774" cy="5334580"/>
          </a:xfrm>
          <a:prstGeom prst="rect">
            <a:avLst/>
          </a:prstGeom>
        </p:spPr>
      </p:pic>
      <p:sp>
        <p:nvSpPr>
          <p:cNvPr id="6" name="Oval 5" title="Circle indicates the right answer"/>
          <p:cNvSpPr/>
          <p:nvPr/>
        </p:nvSpPr>
        <p:spPr>
          <a:xfrm>
            <a:off x="4808392" y="4217319"/>
            <a:ext cx="327804" cy="34505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6014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D8259A-A38A-CF4A-84B8-2BC3287475B3}" type="slidenum">
              <a:rPr lang="en-US" smtClean="0"/>
              <a:t>25</a:t>
            </a:fld>
            <a:endParaRPr lang="en-US" dirty="0"/>
          </a:p>
        </p:txBody>
      </p:sp>
      <p:pic>
        <p:nvPicPr>
          <p:cNvPr id="7" name="Picture 6"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2" name="Title 1"/>
          <p:cNvSpPr>
            <a:spLocks noGrp="1"/>
          </p:cNvSpPr>
          <p:nvPr>
            <p:ph type="title"/>
          </p:nvPr>
        </p:nvSpPr>
        <p:spPr/>
        <p:txBody>
          <a:bodyPr>
            <a:normAutofit/>
          </a:bodyPr>
          <a:lstStyle/>
          <a:p>
            <a:r>
              <a:rPr lang="en-US" sz="2800" dirty="0"/>
              <a:t>Review your Understanding! Question 5</a:t>
            </a:r>
          </a:p>
        </p:txBody>
      </p:sp>
      <p:pic>
        <p:nvPicPr>
          <p:cNvPr id="5" name="Picture 4" descr="Which is it? If you say, it's supposed to snow on Friday, you are describing (1) climate or (2) weather.  What is your answer?" title="Quiz Questio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4731" y="1613347"/>
            <a:ext cx="6772519" cy="4706609"/>
          </a:xfrm>
          <a:prstGeom prst="rect">
            <a:avLst/>
          </a:prstGeom>
        </p:spPr>
      </p:pic>
      <p:sp>
        <p:nvSpPr>
          <p:cNvPr id="6" name="Rectangle 5"/>
          <p:cNvSpPr/>
          <p:nvPr/>
        </p:nvSpPr>
        <p:spPr>
          <a:xfrm>
            <a:off x="4800990" y="5021376"/>
            <a:ext cx="2306593" cy="369332"/>
          </a:xfrm>
          <a:prstGeom prst="rect">
            <a:avLst/>
          </a:prstGeom>
        </p:spPr>
        <p:txBody>
          <a:bodyPr wrap="none">
            <a:spAutoFit/>
          </a:bodyPr>
          <a:lstStyle/>
          <a:p>
            <a:r>
              <a:rPr lang="en-US" b="1" dirty="0"/>
              <a:t>What is your answer? </a:t>
            </a:r>
          </a:p>
        </p:txBody>
      </p:sp>
    </p:spTree>
    <p:extLst>
      <p:ext uri="{BB962C8B-B14F-4D97-AF65-F5344CB8AC3E}">
        <p14:creationId xmlns:p14="http://schemas.microsoft.com/office/powerpoint/2010/main" val="11504890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D8259A-A38A-CF4A-84B8-2BC3287475B3}" type="slidenum">
              <a:rPr lang="en-US" smtClean="0"/>
              <a:t>26</a:t>
            </a:fld>
            <a:endParaRPr lang="en-US" dirty="0"/>
          </a:p>
        </p:txBody>
      </p:sp>
      <p:pic>
        <p:nvPicPr>
          <p:cNvPr id="8" name="Picture 7"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2" name="Title 1"/>
          <p:cNvSpPr>
            <a:spLocks noGrp="1"/>
          </p:cNvSpPr>
          <p:nvPr>
            <p:ph type="title"/>
          </p:nvPr>
        </p:nvSpPr>
        <p:spPr/>
        <p:txBody>
          <a:bodyPr>
            <a:normAutofit/>
          </a:bodyPr>
          <a:lstStyle/>
          <a:p>
            <a:r>
              <a:rPr lang="en-US" sz="2800" dirty="0"/>
              <a:t>Answer to Question 5</a:t>
            </a:r>
          </a:p>
        </p:txBody>
      </p:sp>
      <p:pic>
        <p:nvPicPr>
          <p:cNvPr id="5" name="Picture 4" descr="If you state, it's supposed to snow on Friday, you are talking about (2) Weather. Were you correct? If so, go to the next question?" title="Answer to Questio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4731" y="1613347"/>
            <a:ext cx="6772519" cy="4706609"/>
          </a:xfrm>
          <a:prstGeom prst="rect">
            <a:avLst/>
          </a:prstGeom>
        </p:spPr>
      </p:pic>
      <p:sp>
        <p:nvSpPr>
          <p:cNvPr id="6" name="Oval 5" title="Circle indicates the right answer"/>
          <p:cNvSpPr/>
          <p:nvPr/>
        </p:nvSpPr>
        <p:spPr>
          <a:xfrm>
            <a:off x="4756600" y="4415096"/>
            <a:ext cx="329184" cy="34505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3234906" y="5179600"/>
            <a:ext cx="5615796" cy="369332"/>
          </a:xfrm>
          <a:prstGeom prst="rect">
            <a:avLst/>
          </a:prstGeom>
        </p:spPr>
        <p:txBody>
          <a:bodyPr wrap="square">
            <a:spAutoFit/>
          </a:bodyPr>
          <a:lstStyle/>
          <a:p>
            <a:r>
              <a:rPr lang="en-US" b="1" dirty="0"/>
              <a:t>Were you correct? If so, go to the next question! </a:t>
            </a:r>
          </a:p>
        </p:txBody>
      </p:sp>
    </p:spTree>
    <p:extLst>
      <p:ext uri="{BB962C8B-B14F-4D97-AF65-F5344CB8AC3E}">
        <p14:creationId xmlns:p14="http://schemas.microsoft.com/office/powerpoint/2010/main" val="1303461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D8259A-A38A-CF4A-84B8-2BC3287475B3}" type="slidenum">
              <a:rPr lang="en-US" smtClean="0"/>
              <a:t>27</a:t>
            </a:fld>
            <a:endParaRPr lang="en-US" dirty="0"/>
          </a:p>
        </p:txBody>
      </p:sp>
      <p:pic>
        <p:nvPicPr>
          <p:cNvPr id="7" name="Picture 6" descr="Which is it- Weather or Climate?  The average rainfall for this region over the past 30 years has been 2 cm. (1) climate, (2) weather. What is your answer?" title="Quiz questio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508" y="1521866"/>
            <a:ext cx="7151081" cy="4839621"/>
          </a:xfrm>
          <a:prstGeom prst="rect">
            <a:avLst/>
          </a:prstGeom>
        </p:spPr>
      </p:pic>
      <p:sp>
        <p:nvSpPr>
          <p:cNvPr id="2" name="Title 1"/>
          <p:cNvSpPr>
            <a:spLocks noGrp="1"/>
          </p:cNvSpPr>
          <p:nvPr>
            <p:ph type="title"/>
          </p:nvPr>
        </p:nvSpPr>
        <p:spPr/>
        <p:txBody>
          <a:bodyPr>
            <a:normAutofit/>
          </a:bodyPr>
          <a:lstStyle/>
          <a:p>
            <a:pPr marL="0" indent="0">
              <a:lnSpc>
                <a:spcPct val="100000"/>
              </a:lnSpc>
              <a:spcBef>
                <a:spcPts val="0"/>
              </a:spcBef>
            </a:pPr>
            <a:r>
              <a:rPr lang="en-US" sz="2800" dirty="0"/>
              <a:t>Review your Understanding! Question 6</a:t>
            </a:r>
          </a:p>
        </p:txBody>
      </p:sp>
      <p:pic>
        <p:nvPicPr>
          <p:cNvPr id="6" name="Picture 5" descr="Banner Introduction to Atm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5" name="Rectangle 4"/>
          <p:cNvSpPr/>
          <p:nvPr/>
        </p:nvSpPr>
        <p:spPr>
          <a:xfrm>
            <a:off x="4880433" y="5107639"/>
            <a:ext cx="2306593" cy="369332"/>
          </a:xfrm>
          <a:prstGeom prst="rect">
            <a:avLst/>
          </a:prstGeom>
        </p:spPr>
        <p:txBody>
          <a:bodyPr wrap="none">
            <a:spAutoFit/>
          </a:bodyPr>
          <a:lstStyle/>
          <a:p>
            <a:r>
              <a:rPr lang="en-US" b="1" dirty="0"/>
              <a:t>What is your answer? </a:t>
            </a:r>
          </a:p>
        </p:txBody>
      </p:sp>
    </p:spTree>
    <p:extLst>
      <p:ext uri="{BB962C8B-B14F-4D97-AF65-F5344CB8AC3E}">
        <p14:creationId xmlns:p14="http://schemas.microsoft.com/office/powerpoint/2010/main" val="508758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D8259A-A38A-CF4A-84B8-2BC3287475B3}" type="slidenum">
              <a:rPr lang="en-US" smtClean="0"/>
              <a:t>28</a:t>
            </a:fld>
            <a:endParaRPr lang="en-US" dirty="0"/>
          </a:p>
        </p:txBody>
      </p:sp>
      <p:pic>
        <p:nvPicPr>
          <p:cNvPr id="8" name="Picture 7"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2" name="Title 1"/>
          <p:cNvSpPr>
            <a:spLocks noGrp="1"/>
          </p:cNvSpPr>
          <p:nvPr>
            <p:ph type="title"/>
          </p:nvPr>
        </p:nvSpPr>
        <p:spPr>
          <a:xfrm>
            <a:off x="628650" y="487975"/>
            <a:ext cx="7886700" cy="1325563"/>
          </a:xfrm>
        </p:spPr>
        <p:txBody>
          <a:bodyPr>
            <a:normAutofit/>
          </a:bodyPr>
          <a:lstStyle/>
          <a:p>
            <a:pPr marL="0" indent="0">
              <a:lnSpc>
                <a:spcPct val="100000"/>
              </a:lnSpc>
              <a:spcBef>
                <a:spcPts val="0"/>
              </a:spcBef>
            </a:pPr>
            <a:r>
              <a:rPr lang="en-US" sz="2800" dirty="0"/>
              <a:t>Answer to Question 6</a:t>
            </a:r>
          </a:p>
        </p:txBody>
      </p:sp>
      <p:pic>
        <p:nvPicPr>
          <p:cNvPr id="5" name="Picture 4" descr="When you describe the average rainfall over the past 30 years, you are describing the  (2) climate.  Where you correct? We have no finished the introduction to the atmosphere. Now let's eamine some of the GLOBE protocols students use to explore the atmosphere. " title="Answer to questio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799" y="1521867"/>
            <a:ext cx="7582401" cy="5131524"/>
          </a:xfrm>
          <a:prstGeom prst="rect">
            <a:avLst/>
          </a:prstGeom>
        </p:spPr>
      </p:pic>
      <p:sp>
        <p:nvSpPr>
          <p:cNvPr id="6" name="Oval 5" title="Circle indicates the right answer"/>
          <p:cNvSpPr/>
          <p:nvPr/>
        </p:nvSpPr>
        <p:spPr>
          <a:xfrm>
            <a:off x="4541192" y="4087629"/>
            <a:ext cx="327804" cy="34505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3027871" y="5225708"/>
            <a:ext cx="5151625" cy="1200329"/>
          </a:xfrm>
          <a:prstGeom prst="rect">
            <a:avLst/>
          </a:prstGeom>
        </p:spPr>
        <p:txBody>
          <a:bodyPr wrap="square">
            <a:spAutoFit/>
          </a:bodyPr>
          <a:lstStyle/>
          <a:p>
            <a:r>
              <a:rPr lang="en-US" b="1" dirty="0"/>
              <a:t>Were you correct? We have now finished the introduction to the atmosphere. Now let’s examine some of the GLOBE protocols you can use to explore the atmosphere.   </a:t>
            </a:r>
          </a:p>
        </p:txBody>
      </p:sp>
    </p:spTree>
    <p:extLst>
      <p:ext uri="{BB962C8B-B14F-4D97-AF65-F5344CB8AC3E}">
        <p14:creationId xmlns:p14="http://schemas.microsoft.com/office/powerpoint/2010/main" val="1631523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cloud photograph"/>
          <p:cNvPicPr>
            <a:picLocks noChangeAspect="1"/>
          </p:cNvPicPr>
          <p:nvPr/>
        </p:nvPicPr>
        <p:blipFill>
          <a:blip r:embed="rId2">
            <a:alphaModFix amt="35000"/>
            <a:extLst>
              <a:ext uri="{28A0092B-C50C-407E-A947-70E740481C1C}">
                <a14:useLocalDpi xmlns:a14="http://schemas.microsoft.com/office/drawing/2010/main" val="0"/>
              </a:ext>
            </a:extLst>
          </a:blip>
          <a:srcRect/>
          <a:stretch>
            <a:fillRect/>
          </a:stretch>
        </p:blipFill>
        <p:spPr>
          <a:xfrm>
            <a:off x="-9525" y="779646"/>
            <a:ext cx="9153525" cy="6078353"/>
          </a:xfrm>
          <a:prstGeom prst="rect">
            <a:avLst/>
          </a:prstGeom>
        </p:spPr>
      </p:pic>
      <p:sp>
        <p:nvSpPr>
          <p:cNvPr id="4" name="Slide Number Placeholder 3"/>
          <p:cNvSpPr>
            <a:spLocks noGrp="1"/>
          </p:cNvSpPr>
          <p:nvPr>
            <p:ph type="sldNum" sz="quarter" idx="12"/>
          </p:nvPr>
        </p:nvSpPr>
        <p:spPr/>
        <p:txBody>
          <a:bodyPr/>
          <a:lstStyle/>
          <a:p>
            <a:fld id="{11D8259A-A38A-CF4A-84B8-2BC3287475B3}" type="slidenum">
              <a:rPr lang="en-US" smtClean="0"/>
              <a:t>2</a:t>
            </a:fld>
            <a:endParaRPr lang="en-US" dirty="0"/>
          </a:p>
        </p:txBody>
      </p:sp>
      <p:pic>
        <p:nvPicPr>
          <p:cNvPr id="8" name="Picture 7" descr="Banner Introduction to Atm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2" name="Title 1"/>
          <p:cNvSpPr>
            <a:spLocks noGrp="1"/>
          </p:cNvSpPr>
          <p:nvPr>
            <p:ph type="title"/>
          </p:nvPr>
        </p:nvSpPr>
        <p:spPr>
          <a:xfrm>
            <a:off x="628650" y="639854"/>
            <a:ext cx="7886700" cy="1325563"/>
          </a:xfrm>
        </p:spPr>
        <p:txBody>
          <a:bodyPr>
            <a:normAutofit/>
          </a:bodyPr>
          <a:lstStyle/>
          <a:p>
            <a:r>
              <a:rPr lang="en-US" sz="3600" dirty="0"/>
              <a:t>Overview and Objectives</a:t>
            </a:r>
          </a:p>
        </p:txBody>
      </p:sp>
      <p:sp>
        <p:nvSpPr>
          <p:cNvPr id="3" name="Content Placeholder 2"/>
          <p:cNvSpPr>
            <a:spLocks noGrp="1"/>
          </p:cNvSpPr>
          <p:nvPr>
            <p:ph idx="1"/>
          </p:nvPr>
        </p:nvSpPr>
        <p:spPr>
          <a:xfrm>
            <a:off x="623887" y="1643153"/>
            <a:ext cx="7886700" cy="4351338"/>
          </a:xfrm>
        </p:spPr>
        <p:txBody>
          <a:bodyPr>
            <a:normAutofit fontScale="70000" lnSpcReduction="20000"/>
          </a:bodyPr>
          <a:lstStyle/>
          <a:p>
            <a:pPr marL="0" indent="0">
              <a:spcBef>
                <a:spcPts val="0"/>
              </a:spcBef>
              <a:buNone/>
            </a:pPr>
            <a:r>
              <a:rPr lang="en-US" b="1" dirty="0">
                <a:ea typeface="ＭＳ 明朝"/>
                <a:cs typeface="Times New Roman"/>
              </a:rPr>
              <a:t>This module: </a:t>
            </a:r>
          </a:p>
          <a:p>
            <a:pPr>
              <a:spcBef>
                <a:spcPts val="0"/>
              </a:spcBef>
            </a:pPr>
            <a:endParaRPr lang="en-US" dirty="0">
              <a:ea typeface="ＭＳ 明朝"/>
              <a:cs typeface="Times New Roman"/>
            </a:endParaRPr>
          </a:p>
          <a:p>
            <a:pPr marL="342900" lvl="0" indent="-342900">
              <a:spcBef>
                <a:spcPts val="0"/>
              </a:spcBef>
              <a:buFont typeface="Arial"/>
              <a:buChar char="•"/>
              <a:tabLst>
                <a:tab pos="457200" algn="l"/>
              </a:tabLst>
            </a:pPr>
            <a:r>
              <a:rPr lang="en-US" dirty="0">
                <a:ea typeface="ＭＳ 明朝"/>
                <a:cs typeface="Times New Roman"/>
              </a:rPr>
              <a:t>Introduces the GLOBE Atmosphere Investigation Area  </a:t>
            </a:r>
          </a:p>
          <a:p>
            <a:pPr marL="342900" lvl="0" indent="-342900">
              <a:spcBef>
                <a:spcPts val="0"/>
              </a:spcBef>
              <a:buFont typeface="Arial"/>
              <a:buChar char="•"/>
              <a:tabLst>
                <a:tab pos="457200" algn="l"/>
              </a:tabLst>
            </a:pPr>
            <a:r>
              <a:rPr lang="en-US" dirty="0">
                <a:ea typeface="ＭＳ 明朝"/>
                <a:cs typeface="Times New Roman"/>
              </a:rPr>
              <a:t>Introduces the GLOBE protocols associated with the atmosphere</a:t>
            </a:r>
          </a:p>
          <a:p>
            <a:pPr marL="0" indent="0">
              <a:spcBef>
                <a:spcPts val="0"/>
              </a:spcBef>
              <a:buNone/>
            </a:pPr>
            <a:endParaRPr lang="en-US" dirty="0">
              <a:ea typeface="ＭＳ 明朝"/>
              <a:cs typeface="Times New Roman"/>
            </a:endParaRPr>
          </a:p>
          <a:p>
            <a:pPr marL="0" indent="0">
              <a:spcBef>
                <a:spcPts val="0"/>
              </a:spcBef>
              <a:buNone/>
            </a:pPr>
            <a:r>
              <a:rPr lang="en-US" b="1" dirty="0">
                <a:ea typeface="ＭＳ 明朝"/>
                <a:cs typeface="Times New Roman"/>
              </a:rPr>
              <a:t>After completing this module, you will be able to:</a:t>
            </a:r>
          </a:p>
          <a:p>
            <a:pPr marL="342900" lvl="0" indent="-342900">
              <a:spcBef>
                <a:spcPts val="0"/>
              </a:spcBef>
              <a:buFont typeface="Arial"/>
              <a:buChar char="•"/>
              <a:tabLst>
                <a:tab pos="457200" algn="l"/>
              </a:tabLst>
            </a:pPr>
            <a:endParaRPr lang="en-US" dirty="0">
              <a:ea typeface="ＭＳ 明朝"/>
              <a:cs typeface="Times New Roman"/>
            </a:endParaRPr>
          </a:p>
          <a:p>
            <a:pPr marL="342900" lvl="0" indent="-342900">
              <a:spcBef>
                <a:spcPts val="0"/>
              </a:spcBef>
              <a:buFont typeface="Arial"/>
              <a:buChar char="•"/>
              <a:tabLst>
                <a:tab pos="457200" algn="l"/>
              </a:tabLst>
            </a:pPr>
            <a:r>
              <a:rPr lang="en-US" dirty="0">
                <a:ea typeface="ＭＳ 明朝"/>
                <a:cs typeface="Times New Roman"/>
              </a:rPr>
              <a:t>Describe the structure and composition of the atmosphere</a:t>
            </a:r>
          </a:p>
          <a:p>
            <a:pPr marL="342900" lvl="0" indent="-342900">
              <a:spcBef>
                <a:spcPts val="0"/>
              </a:spcBef>
              <a:buFont typeface="Arial"/>
              <a:buChar char="•"/>
              <a:tabLst>
                <a:tab pos="457200" algn="l"/>
              </a:tabLst>
            </a:pPr>
            <a:r>
              <a:rPr lang="en-US" dirty="0">
                <a:ea typeface="ＭＳ 明朝"/>
                <a:cs typeface="Times New Roman"/>
              </a:rPr>
              <a:t>Explain how differential heating of the Earth’s surface generates winds</a:t>
            </a:r>
          </a:p>
          <a:p>
            <a:pPr marL="342900" lvl="0" indent="-342900">
              <a:spcBef>
                <a:spcPts val="0"/>
              </a:spcBef>
              <a:buFont typeface="Arial"/>
              <a:buChar char="•"/>
              <a:tabLst>
                <a:tab pos="457200" algn="l"/>
              </a:tabLst>
            </a:pPr>
            <a:r>
              <a:rPr lang="en-US" dirty="0">
                <a:ea typeface="ＭＳ 明朝"/>
                <a:cs typeface="Times New Roman"/>
              </a:rPr>
              <a:t>Identify the components  of the Earth system</a:t>
            </a:r>
          </a:p>
          <a:p>
            <a:pPr marL="342900" lvl="0" indent="-342900">
              <a:spcBef>
                <a:spcPts val="0"/>
              </a:spcBef>
              <a:buFont typeface="Arial"/>
              <a:buChar char="•"/>
              <a:tabLst>
                <a:tab pos="457200" algn="l"/>
              </a:tabLst>
            </a:pPr>
            <a:r>
              <a:rPr lang="en-US" dirty="0">
                <a:ea typeface="ＭＳ 明朝"/>
                <a:cs typeface="Times New Roman"/>
              </a:rPr>
              <a:t>Explain the difference between weather and climate</a:t>
            </a:r>
          </a:p>
          <a:p>
            <a:pPr marL="342900" lvl="0" indent="-342900">
              <a:spcBef>
                <a:spcPts val="0"/>
              </a:spcBef>
              <a:buFont typeface="Arial"/>
              <a:buChar char="•"/>
              <a:tabLst>
                <a:tab pos="457200" algn="l"/>
              </a:tabLst>
            </a:pPr>
            <a:r>
              <a:rPr lang="en-US" dirty="0">
                <a:ea typeface="ＭＳ 明朝"/>
                <a:cs typeface="Times New Roman"/>
              </a:rPr>
              <a:t>Be familiar with where and when to take atmosphere measurements</a:t>
            </a:r>
          </a:p>
          <a:p>
            <a:pPr marL="342900" lvl="0" indent="-342900">
              <a:spcBef>
                <a:spcPts val="0"/>
              </a:spcBef>
              <a:buFont typeface="Arial"/>
              <a:buChar char="•"/>
              <a:tabLst>
                <a:tab pos="457200" algn="l"/>
              </a:tabLst>
            </a:pPr>
            <a:r>
              <a:rPr lang="en-US" dirty="0">
                <a:ea typeface="ＭＳ 明朝"/>
                <a:cs typeface="Times New Roman"/>
              </a:rPr>
              <a:t>Recognize various GLOBE atmosphere investigation protocols</a:t>
            </a:r>
          </a:p>
          <a:p>
            <a:pPr marL="342900" lvl="0" indent="-342900">
              <a:spcBef>
                <a:spcPts val="0"/>
              </a:spcBef>
              <a:buFont typeface="Arial"/>
              <a:buChar char="•"/>
              <a:tabLst>
                <a:tab pos="457200" algn="l"/>
              </a:tabLst>
            </a:pPr>
            <a:r>
              <a:rPr lang="en-US" dirty="0">
                <a:ea typeface="ＭＳ 明朝"/>
                <a:cs typeface="Times New Roman"/>
              </a:rPr>
              <a:t>Identify the importance of atmospheric data</a:t>
            </a:r>
          </a:p>
          <a:p>
            <a:pPr marL="342900" lvl="0" indent="-342900">
              <a:spcBef>
                <a:spcPts val="0"/>
              </a:spcBef>
              <a:buFont typeface="Arial"/>
              <a:buChar char="•"/>
              <a:tabLst>
                <a:tab pos="457200" algn="l"/>
              </a:tabLst>
            </a:pPr>
            <a:endParaRPr lang="en-US" dirty="0">
              <a:ea typeface="ＭＳ 明朝"/>
              <a:cs typeface="Times New Roman"/>
            </a:endParaRPr>
          </a:p>
          <a:p>
            <a:pPr marL="342900" lvl="0" indent="-342900">
              <a:spcBef>
                <a:spcPts val="0"/>
              </a:spcBef>
              <a:buFont typeface="Arial"/>
              <a:buChar char="•"/>
              <a:tabLst>
                <a:tab pos="457200" algn="l"/>
              </a:tabLst>
            </a:pPr>
            <a:endParaRPr lang="en-US" b="1" i="1" dirty="0">
              <a:ea typeface="ＭＳ 明朝"/>
              <a:cs typeface="Times New Roman"/>
            </a:endParaRPr>
          </a:p>
          <a:p>
            <a:pPr marL="0" lvl="0" indent="0">
              <a:spcBef>
                <a:spcPts val="0"/>
              </a:spcBef>
              <a:buNone/>
              <a:tabLst>
                <a:tab pos="457200" algn="l"/>
              </a:tabLst>
            </a:pPr>
            <a:r>
              <a:rPr lang="en-US" b="1" i="1" dirty="0">
                <a:ea typeface="ＭＳ 明朝"/>
                <a:cs typeface="Times New Roman"/>
              </a:rPr>
              <a:t>Estimated time to complete this module:  1.5 hours</a:t>
            </a:r>
          </a:p>
          <a:p>
            <a:endParaRPr lang="en-US" dirty="0"/>
          </a:p>
        </p:txBody>
      </p:sp>
      <p:pic>
        <p:nvPicPr>
          <p:cNvPr id="7" name="Picture 6" descr="cartoon image of teacher's hea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6623" y="5469872"/>
            <a:ext cx="1103423" cy="1049237"/>
          </a:xfrm>
          <a:prstGeom prst="rect">
            <a:avLst/>
          </a:prstGeom>
        </p:spPr>
      </p:pic>
    </p:spTree>
    <p:extLst>
      <p:ext uri="{BB962C8B-B14F-4D97-AF65-F5344CB8AC3E}">
        <p14:creationId xmlns:p14="http://schemas.microsoft.com/office/powerpoint/2010/main" val="1655807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D8259A-A38A-CF4A-84B8-2BC3287475B3}" type="slidenum">
              <a:rPr lang="en-US" smtClean="0"/>
              <a:t>29</a:t>
            </a:fld>
            <a:endParaRPr lang="en-US" dirty="0"/>
          </a:p>
        </p:txBody>
      </p:sp>
      <p:pic>
        <p:nvPicPr>
          <p:cNvPr id="6" name="Picture 5"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2" name="Title 1"/>
          <p:cNvSpPr>
            <a:spLocks noGrp="1"/>
          </p:cNvSpPr>
          <p:nvPr>
            <p:ph type="title"/>
          </p:nvPr>
        </p:nvSpPr>
        <p:spPr/>
        <p:txBody>
          <a:bodyPr>
            <a:normAutofit/>
          </a:bodyPr>
          <a:lstStyle/>
          <a:p>
            <a:pPr lvl="0">
              <a:lnSpc>
                <a:spcPct val="100000"/>
              </a:lnSpc>
              <a:spcBef>
                <a:spcPts val="0"/>
              </a:spcBef>
              <a:defRPr/>
            </a:pPr>
            <a:r>
              <a:rPr lang="en-US" sz="2800" dirty="0"/>
              <a:t>2. Overview of GLOBE Atmospheric Protocols</a:t>
            </a:r>
          </a:p>
        </p:txBody>
      </p:sp>
      <p:pic>
        <p:nvPicPr>
          <p:cNvPr id="5" name="Picture 4" descr="screen shot of GLOBE atmosphere investigation sheet and GPS investigation shee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724" y="1960917"/>
            <a:ext cx="6144552" cy="4577996"/>
          </a:xfrm>
          <a:prstGeom prst="rect">
            <a:avLst/>
          </a:prstGeom>
        </p:spPr>
      </p:pic>
    </p:spTree>
    <p:extLst>
      <p:ext uri="{BB962C8B-B14F-4D97-AF65-F5344CB8AC3E}">
        <p14:creationId xmlns:p14="http://schemas.microsoft.com/office/powerpoint/2010/main" val="18519833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D8259A-A38A-CF4A-84B8-2BC3287475B3}" type="slidenum">
              <a:rPr lang="en-US" smtClean="0"/>
              <a:t>30</a:t>
            </a:fld>
            <a:endParaRPr lang="en-US" dirty="0"/>
          </a:p>
        </p:txBody>
      </p:sp>
      <p:pic>
        <p:nvPicPr>
          <p:cNvPr id="8" name="Picture 7" descr="Banner Introduction to Atm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53"/>
            <a:ext cx="9144000" cy="779646"/>
          </a:xfrm>
          <a:prstGeom prst="rect">
            <a:avLst/>
          </a:prstGeom>
        </p:spPr>
      </p:pic>
      <p:sp>
        <p:nvSpPr>
          <p:cNvPr id="2" name="Title 1"/>
          <p:cNvSpPr>
            <a:spLocks noGrp="1"/>
          </p:cNvSpPr>
          <p:nvPr>
            <p:ph type="title"/>
          </p:nvPr>
        </p:nvSpPr>
        <p:spPr>
          <a:xfrm>
            <a:off x="437415" y="752093"/>
            <a:ext cx="8270651" cy="1325563"/>
          </a:xfrm>
        </p:spPr>
        <p:txBody>
          <a:bodyPr>
            <a:normAutofit/>
          </a:bodyPr>
          <a:lstStyle/>
          <a:p>
            <a:pPr marL="0" indent="0"/>
            <a:r>
              <a:rPr lang="en-US" sz="2800" dirty="0"/>
              <a:t>If you are a teacher, here are some things you should know about GLOBE’s Atmosphere Investigations</a:t>
            </a:r>
          </a:p>
        </p:txBody>
      </p:sp>
      <p:sp>
        <p:nvSpPr>
          <p:cNvPr id="3" name="Content Placeholder 2"/>
          <p:cNvSpPr>
            <a:spLocks noGrp="1"/>
          </p:cNvSpPr>
          <p:nvPr>
            <p:ph idx="1"/>
          </p:nvPr>
        </p:nvSpPr>
        <p:spPr>
          <a:xfrm>
            <a:off x="437415" y="1993325"/>
            <a:ext cx="4563899" cy="4351338"/>
          </a:xfrm>
        </p:spPr>
        <p:txBody>
          <a:bodyPr>
            <a:normAutofit/>
          </a:bodyPr>
          <a:lstStyle/>
          <a:p>
            <a:pPr algn="just"/>
            <a:r>
              <a:rPr lang="en-US" sz="1900" b="1" dirty="0"/>
              <a:t>Grade Level: </a:t>
            </a:r>
            <a:r>
              <a:rPr lang="en-US" sz="1900" dirty="0"/>
              <a:t>Some measurements, such as cloud and contrail type can be conducted by all students, including those in the youngest grades. When combined with concepts such as parts per billion or relative humidity, these measurements are also very appropriate for older students. </a:t>
            </a:r>
            <a:endParaRPr lang="en-US" sz="2300" dirty="0"/>
          </a:p>
          <a:p>
            <a:pPr algn="just"/>
            <a:r>
              <a:rPr lang="en-US" sz="2300" b="1" dirty="0">
                <a:hlinkClick r:id="rId4"/>
              </a:rPr>
              <a:t>Link </a:t>
            </a:r>
            <a:r>
              <a:rPr lang="en-US" sz="2300" b="1" dirty="0"/>
              <a:t> to GLOBE Toolkit</a:t>
            </a:r>
            <a:endParaRPr lang="nl-NL" sz="2300" b="1" dirty="0"/>
          </a:p>
          <a:p>
            <a:endParaRPr lang="en-US" dirty="0"/>
          </a:p>
        </p:txBody>
      </p:sp>
      <p:pic>
        <p:nvPicPr>
          <p:cNvPr id="7" name="Picture 6" descr="Students identifying clouds using the cloud char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0164" y="1764821"/>
            <a:ext cx="3149051" cy="2382090"/>
          </a:xfrm>
          <a:prstGeom prst="rect">
            <a:avLst/>
          </a:prstGeom>
        </p:spPr>
      </p:pic>
      <p:pic>
        <p:nvPicPr>
          <p:cNvPr id="6" name="Picture 5" descr="Page is GLOBE Measurements and their Instruments- you can find this page using the hyperlink." title="screen shot of page of GLOBE Teacher's Guid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625794" y="3973930"/>
            <a:ext cx="2232433" cy="29236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69815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D8259A-A38A-CF4A-84B8-2BC3287475B3}" type="slidenum">
              <a:rPr lang="en-US" smtClean="0"/>
              <a:t>31</a:t>
            </a:fld>
            <a:endParaRPr lang="en-US" dirty="0"/>
          </a:p>
        </p:txBody>
      </p:sp>
      <p:pic>
        <p:nvPicPr>
          <p:cNvPr id="8" name="Picture 7"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2" name="Title 1"/>
          <p:cNvSpPr>
            <a:spLocks noGrp="1"/>
          </p:cNvSpPr>
          <p:nvPr>
            <p:ph type="title"/>
          </p:nvPr>
        </p:nvSpPr>
        <p:spPr>
          <a:xfrm>
            <a:off x="396421" y="641896"/>
            <a:ext cx="7886700" cy="1325563"/>
          </a:xfrm>
        </p:spPr>
        <p:txBody>
          <a:bodyPr>
            <a:normAutofit fontScale="90000"/>
          </a:bodyPr>
          <a:lstStyle/>
          <a:p>
            <a:r>
              <a:rPr lang="en-US" sz="3100" dirty="0"/>
              <a:t>Where to find out about the instruments you need</a:t>
            </a:r>
            <a:br>
              <a:rPr lang="en-US" dirty="0"/>
            </a:br>
            <a:endParaRPr lang="en-US" dirty="0"/>
          </a:p>
        </p:txBody>
      </p:sp>
      <p:sp>
        <p:nvSpPr>
          <p:cNvPr id="6" name="Content Placeholder 2"/>
          <p:cNvSpPr>
            <a:spLocks noGrp="1"/>
          </p:cNvSpPr>
          <p:nvPr>
            <p:ph idx="1"/>
          </p:nvPr>
        </p:nvSpPr>
        <p:spPr>
          <a:xfrm>
            <a:off x="507880" y="1371121"/>
            <a:ext cx="3287743" cy="5817379"/>
          </a:xfrm>
        </p:spPr>
        <p:txBody>
          <a:bodyPr>
            <a:normAutofit/>
          </a:bodyPr>
          <a:lstStyle/>
          <a:p>
            <a:pPr marL="0" indent="0" algn="just">
              <a:buNone/>
            </a:pPr>
            <a:r>
              <a:rPr lang="en-US" sz="1600" b="1" dirty="0"/>
              <a:t>Instrumentation: </a:t>
            </a:r>
            <a:r>
              <a:rPr lang="en-US" sz="1600" dirty="0"/>
              <a:t>Some instruments are available on the GLOBE website, such as the Cloud Chart. Others you may already have, such as thermometers and meter sticks. There are instruments that can be made, such as instrument shelters for temperature measurements and snow boards. All instruments are available for purchase, including automated weather stations, that provide an optional way to collect atmosphere data. </a:t>
            </a:r>
          </a:p>
          <a:p>
            <a:pPr marL="0" indent="0" algn="just">
              <a:buNone/>
            </a:pPr>
            <a:endParaRPr lang="en-US" sz="1600" dirty="0"/>
          </a:p>
          <a:p>
            <a:pPr marL="0" indent="0" algn="just">
              <a:buNone/>
            </a:pPr>
            <a:r>
              <a:rPr lang="en-US" sz="1600" dirty="0"/>
              <a:t>To find the specifications for instruments you need, you can consult the GLOBE Toolkit. </a:t>
            </a:r>
          </a:p>
        </p:txBody>
      </p:sp>
      <p:pic>
        <p:nvPicPr>
          <p:cNvPr id="5" name="Picture 4" descr="Screenshot of Protocol Resources, GLOBE Teacher's Guide. You can find these resources using the hyperlink."/>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968151" y="3251217"/>
            <a:ext cx="3263900" cy="3111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Screenshot of the Toolkit, GLOBE Teacher's Guid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91986">
            <a:off x="6135536" y="1617976"/>
            <a:ext cx="2538084" cy="32495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821893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D8259A-A38A-CF4A-84B8-2BC3287475B3}" type="slidenum">
              <a:rPr lang="en-US" smtClean="0"/>
              <a:t>32</a:t>
            </a:fld>
            <a:endParaRPr lang="en-US" dirty="0"/>
          </a:p>
        </p:txBody>
      </p:sp>
      <p:pic>
        <p:nvPicPr>
          <p:cNvPr id="7" name="Picture 6" descr="Banner Introduction to Atm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2" name="Title 1"/>
          <p:cNvSpPr>
            <a:spLocks noGrp="1"/>
          </p:cNvSpPr>
          <p:nvPr>
            <p:ph type="title"/>
          </p:nvPr>
        </p:nvSpPr>
        <p:spPr>
          <a:xfrm>
            <a:off x="451326" y="513902"/>
            <a:ext cx="8326664" cy="1325563"/>
          </a:xfrm>
        </p:spPr>
        <p:txBody>
          <a:bodyPr>
            <a:normAutofit/>
          </a:bodyPr>
          <a:lstStyle/>
          <a:p>
            <a:r>
              <a:rPr lang="en-US" sz="2400" dirty="0"/>
              <a:t>Many of your measurements should be taken at </a:t>
            </a:r>
            <a:r>
              <a:rPr lang="en-US" sz="2400" b="1" dirty="0">
                <a:solidFill>
                  <a:srgbClr val="002060"/>
                </a:solidFill>
              </a:rPr>
              <a:t>local solar noon</a:t>
            </a:r>
            <a:endParaRPr lang="en-US" sz="2400" dirty="0"/>
          </a:p>
        </p:txBody>
      </p:sp>
      <p:sp>
        <p:nvSpPr>
          <p:cNvPr id="5" name="Content Placeholder 2"/>
          <p:cNvSpPr txBox="1">
            <a:spLocks/>
          </p:cNvSpPr>
          <p:nvPr/>
        </p:nvSpPr>
        <p:spPr>
          <a:xfrm>
            <a:off x="425285" y="1650780"/>
            <a:ext cx="3987058" cy="47500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Tx/>
              <a:buNone/>
              <a:defRPr/>
            </a:pPr>
            <a:r>
              <a:rPr lang="en-US" sz="1800" dirty="0"/>
              <a:t>To ensure comparability of measurements worldwide, it’s best to take your atmospheric measurements at your </a:t>
            </a:r>
            <a:r>
              <a:rPr lang="en-US" sz="1800" b="1" dirty="0">
                <a:solidFill>
                  <a:srgbClr val="002060"/>
                </a:solidFill>
              </a:rPr>
              <a:t>local solar noon</a:t>
            </a:r>
            <a:r>
              <a:rPr lang="en-US" sz="1800" dirty="0"/>
              <a:t>. This time is usually not 12 pm  on your local clock. You can look up the real time for local solar noon, or calculate it by finding the average time between the published sunrise and sunset for your area.  You will report your time as UTC, or Coordinated Universal Time. This is calculated automatically for you when you input your data to GLOBE. </a:t>
            </a:r>
            <a:r>
              <a:rPr lang="en-US" sz="1800" i="1" dirty="0"/>
              <a:t>Note: if it is not possible to take your measurements at local solar noon, it is OK to take them at another time.</a:t>
            </a:r>
          </a:p>
        </p:txBody>
      </p:sp>
      <p:pic>
        <p:nvPicPr>
          <p:cNvPr id="6" name="Picture 5" descr="Between sunrise and sunset is local solar noon. You can calculate local solar noon by adding together the time of sunrise, plus sunset (plus 12 hours if you are not using a 24 hour clock) and divide by 2. " title="Cartoon showing position of sun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4658" y="1839465"/>
            <a:ext cx="4138340" cy="3037334"/>
          </a:xfrm>
          <a:prstGeom prst="rect">
            <a:avLst/>
          </a:prstGeom>
        </p:spPr>
      </p:pic>
    </p:spTree>
    <p:extLst>
      <p:ext uri="{BB962C8B-B14F-4D97-AF65-F5344CB8AC3E}">
        <p14:creationId xmlns:p14="http://schemas.microsoft.com/office/powerpoint/2010/main" val="13955326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D8259A-A38A-CF4A-84B8-2BC3287475B3}" type="slidenum">
              <a:rPr lang="en-US" smtClean="0"/>
              <a:t>33</a:t>
            </a:fld>
            <a:endParaRPr lang="en-US" dirty="0"/>
          </a:p>
        </p:txBody>
      </p:sp>
      <p:pic>
        <p:nvPicPr>
          <p:cNvPr id="7" name="Picture 6"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2" name="Title 1"/>
          <p:cNvSpPr>
            <a:spLocks noGrp="1"/>
          </p:cNvSpPr>
          <p:nvPr>
            <p:ph type="title"/>
          </p:nvPr>
        </p:nvSpPr>
        <p:spPr>
          <a:xfrm>
            <a:off x="681616" y="779646"/>
            <a:ext cx="7886700" cy="1325563"/>
          </a:xfrm>
        </p:spPr>
        <p:txBody>
          <a:bodyPr>
            <a:normAutofit/>
          </a:bodyPr>
          <a:lstStyle/>
          <a:p>
            <a:pPr marL="0" indent="0"/>
            <a:r>
              <a:rPr lang="en-US" sz="2400" dirty="0"/>
              <a:t>Most of the GLOBE atmosphere measurements should be taken during a two hour window surrounding your local solar noon, </a:t>
            </a:r>
            <a:r>
              <a:rPr lang="en-US" sz="2400" i="1" dirty="0"/>
              <a:t>if possible</a:t>
            </a:r>
            <a:r>
              <a:rPr lang="en-US" sz="2400" dirty="0"/>
              <a:t>. </a:t>
            </a:r>
          </a:p>
        </p:txBody>
      </p:sp>
      <p:pic>
        <p:nvPicPr>
          <p:cNvPr id="5" name="Picture 4" descr="ange of Times of Day for Taking a Complete Set of Daily Atmosphere Observations: Aerosols, water vapor, pressure, current temperature, clouds and contrails, relative humidity and surface temperature can be taken within 3 hours of local solar noon. Max/Min/Current temperature, precipitation, clouds and contrails, exposed Ozone strip, wind direction, relative humidity and surface temperature should be taken within a two hour window around your solar local noon. Ozone readings, wind direction, clouds and contrails, relative humidity and surface temperature can be taken between local solar noon and two hours after. " title="Range of Times of Day for Taking a Complete Set of Daily Atmosphere Observa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1679" y="2105209"/>
            <a:ext cx="5296349" cy="3188011"/>
          </a:xfrm>
          <a:prstGeom prst="rect">
            <a:avLst/>
          </a:prstGeom>
        </p:spPr>
      </p:pic>
      <p:sp>
        <p:nvSpPr>
          <p:cNvPr id="6" name="TextBox 5"/>
          <p:cNvSpPr txBox="1"/>
          <p:nvPr/>
        </p:nvSpPr>
        <p:spPr>
          <a:xfrm>
            <a:off x="1068891" y="5767752"/>
            <a:ext cx="7112151" cy="646331"/>
          </a:xfrm>
          <a:prstGeom prst="rect">
            <a:avLst/>
          </a:prstGeom>
          <a:noFill/>
        </p:spPr>
        <p:txBody>
          <a:bodyPr wrap="square" rtlCol="0">
            <a:spAutoFit/>
          </a:bodyPr>
          <a:lstStyle/>
          <a:p>
            <a:r>
              <a:rPr lang="en-US" dirty="0"/>
              <a:t>Remember, you don’t have to do all the measurements! You can select the measurements that fit with the times that work with your schedule.</a:t>
            </a:r>
          </a:p>
        </p:txBody>
      </p:sp>
    </p:spTree>
    <p:extLst>
      <p:ext uri="{BB962C8B-B14F-4D97-AF65-F5344CB8AC3E}">
        <p14:creationId xmlns:p14="http://schemas.microsoft.com/office/powerpoint/2010/main" val="6093200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D8259A-A38A-CF4A-84B8-2BC3287475B3}" type="slidenum">
              <a:rPr lang="en-US" smtClean="0"/>
              <a:t>34</a:t>
            </a:fld>
            <a:endParaRPr lang="en-US" dirty="0"/>
          </a:p>
        </p:txBody>
      </p:sp>
      <p:pic>
        <p:nvPicPr>
          <p:cNvPr id="8" name="Picture 7" descr="Banner Introduction to Atm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9" name="Title 1"/>
          <p:cNvSpPr>
            <a:spLocks noGrp="1"/>
          </p:cNvSpPr>
          <p:nvPr>
            <p:ph type="title"/>
          </p:nvPr>
        </p:nvSpPr>
        <p:spPr>
          <a:xfrm>
            <a:off x="396831" y="779646"/>
            <a:ext cx="7886700" cy="1325563"/>
          </a:xfrm>
        </p:spPr>
        <p:txBody>
          <a:bodyPr>
            <a:normAutofit fontScale="90000"/>
          </a:bodyPr>
          <a:lstStyle/>
          <a:p>
            <a:r>
              <a:rPr lang="en-US" sz="2700" dirty="0"/>
              <a:t>Atmospheric Protocols: When to take your measurements, and how long you will need to take them </a:t>
            </a:r>
            <a:br>
              <a:rPr lang="en-US" dirty="0"/>
            </a:br>
            <a:endParaRPr lang="en-US" dirty="0"/>
          </a:p>
        </p:txBody>
      </p:sp>
      <p:sp>
        <p:nvSpPr>
          <p:cNvPr id="3" name="Content Placeholder 2"/>
          <p:cNvSpPr>
            <a:spLocks noGrp="1"/>
          </p:cNvSpPr>
          <p:nvPr>
            <p:ph idx="1"/>
          </p:nvPr>
        </p:nvSpPr>
        <p:spPr>
          <a:xfrm>
            <a:off x="498431" y="1690236"/>
            <a:ext cx="2486309" cy="4782209"/>
          </a:xfrm>
        </p:spPr>
        <p:txBody>
          <a:bodyPr>
            <a:normAutofit fontScale="92500" lnSpcReduction="10000"/>
          </a:bodyPr>
          <a:lstStyle/>
          <a:p>
            <a:pPr marL="0" indent="0" algn="just">
              <a:buNone/>
            </a:pPr>
            <a:r>
              <a:rPr lang="en-US" sz="1800" b="1" dirty="0"/>
              <a:t>Time:  </a:t>
            </a:r>
            <a:r>
              <a:rPr lang="en-US" sz="1800" dirty="0"/>
              <a:t>Most of the measurements take just a few minutes and can be collected at about the same time every day, within a two-hour window, one hour before or after </a:t>
            </a:r>
            <a:r>
              <a:rPr lang="en-US" sz="1800" b="1" dirty="0"/>
              <a:t>local, solar noon </a:t>
            </a:r>
            <a:r>
              <a:rPr lang="en-US" sz="1800" dirty="0"/>
              <a:t>(</a:t>
            </a:r>
            <a:r>
              <a:rPr lang="en-US" sz="1800" i="1" dirty="0"/>
              <a:t>if possible, but OK to take measurements at another time</a:t>
            </a:r>
            <a:r>
              <a:rPr lang="en-US" sz="1800" dirty="0"/>
              <a:t>). However, other data can be taken at any time of day, such as clouds or relative humidity. </a:t>
            </a:r>
          </a:p>
          <a:p>
            <a:pPr marL="0" indent="0" algn="just">
              <a:buNone/>
            </a:pPr>
            <a:r>
              <a:rPr lang="en-US" sz="1800" dirty="0"/>
              <a:t>Which measurements you</a:t>
            </a:r>
            <a:r>
              <a:rPr lang="en-US" sz="1800" strike="sngStrike" dirty="0"/>
              <a:t> </a:t>
            </a:r>
            <a:r>
              <a:rPr lang="en-US" sz="1800" dirty="0"/>
              <a:t>collect may be restricted due to the time available at the atmosphere study site. </a:t>
            </a:r>
          </a:p>
        </p:txBody>
      </p:sp>
      <p:pic>
        <p:nvPicPr>
          <p:cNvPr id="6" name="Picture 5" descr="This is a repeat of information on the previous slide." title="Screenshot times to take measurements "/>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224914" y="1690236"/>
            <a:ext cx="4467657" cy="4996721"/>
          </a:xfrm>
          <a:prstGeom prst="rect">
            <a:avLst/>
          </a:prstGeom>
        </p:spPr>
      </p:pic>
    </p:spTree>
    <p:extLst>
      <p:ext uri="{BB962C8B-B14F-4D97-AF65-F5344CB8AC3E}">
        <p14:creationId xmlns:p14="http://schemas.microsoft.com/office/powerpoint/2010/main" val="12861278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D8259A-A38A-CF4A-84B8-2BC3287475B3}" type="slidenum">
              <a:rPr lang="en-US" smtClean="0"/>
              <a:t>35</a:t>
            </a:fld>
            <a:endParaRPr lang="en-US" dirty="0"/>
          </a:p>
        </p:txBody>
      </p:sp>
      <p:pic>
        <p:nvPicPr>
          <p:cNvPr id="10" name="Picture 9" descr="screenshot of how long it takes to do individual measurements. Measurements take from between 5-25 minutes, depending on the protocol. "/>
          <p:cNvPicPr>
            <a:picLocks noChangeAspect="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b="48340"/>
          <a:stretch/>
        </p:blipFill>
        <p:spPr>
          <a:xfrm>
            <a:off x="1735316" y="2349943"/>
            <a:ext cx="3037070" cy="4237843"/>
          </a:xfrm>
          <a:prstGeom prst="rect">
            <a:avLst/>
          </a:prstGeom>
        </p:spPr>
      </p:pic>
      <p:sp>
        <p:nvSpPr>
          <p:cNvPr id="11" name="Title 1"/>
          <p:cNvSpPr>
            <a:spLocks noGrp="1"/>
          </p:cNvSpPr>
          <p:nvPr>
            <p:ph type="title"/>
          </p:nvPr>
        </p:nvSpPr>
        <p:spPr>
          <a:xfrm>
            <a:off x="507880" y="800730"/>
            <a:ext cx="7886700" cy="1325563"/>
          </a:xfrm>
        </p:spPr>
        <p:txBody>
          <a:bodyPr>
            <a:normAutofit/>
          </a:bodyPr>
          <a:lstStyle/>
          <a:p>
            <a:r>
              <a:rPr lang="en-US" sz="2800" dirty="0"/>
              <a:t>Atmospheric Protocols: How long measurements take</a:t>
            </a:r>
            <a:br>
              <a:rPr lang="en-US" dirty="0"/>
            </a:br>
            <a:endParaRPr lang="en-US" dirty="0"/>
          </a:p>
        </p:txBody>
      </p:sp>
      <p:sp>
        <p:nvSpPr>
          <p:cNvPr id="3" name="Content Placeholder 2"/>
          <p:cNvSpPr>
            <a:spLocks noGrp="1"/>
          </p:cNvSpPr>
          <p:nvPr>
            <p:ph idx="1"/>
          </p:nvPr>
        </p:nvSpPr>
        <p:spPr>
          <a:xfrm>
            <a:off x="507880" y="1575736"/>
            <a:ext cx="7886700" cy="1071212"/>
          </a:xfrm>
        </p:spPr>
        <p:txBody>
          <a:bodyPr>
            <a:normAutofit/>
          </a:bodyPr>
          <a:lstStyle/>
          <a:p>
            <a:pPr marL="0" indent="0" algn="just">
              <a:buNone/>
            </a:pPr>
            <a:r>
              <a:rPr lang="en-US" sz="1800" dirty="0"/>
              <a:t>Most of the measurements take just a few minutes. Which measurements you</a:t>
            </a:r>
            <a:r>
              <a:rPr lang="en-US" sz="1800" strike="sngStrike" dirty="0"/>
              <a:t> </a:t>
            </a:r>
            <a:r>
              <a:rPr lang="en-US" sz="1800" dirty="0"/>
              <a:t>collect may be restricted due to the time available at the atmosphere study site. </a:t>
            </a:r>
          </a:p>
        </p:txBody>
      </p:sp>
      <p:pic>
        <p:nvPicPr>
          <p:cNvPr id="8" name="Picture 7" descr="Banner Introduction to Atm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084"/>
            <a:ext cx="9144000" cy="779646"/>
          </a:xfrm>
          <a:prstGeom prst="rect">
            <a:avLst/>
          </a:prstGeom>
        </p:spPr>
      </p:pic>
      <p:pic>
        <p:nvPicPr>
          <p:cNvPr id="9" name="Picture 8" descr="This information is repeated in subsequent slides for each protocol. " title="screenshot of table of how long it takes to do individual measurements"/>
          <p:cNvPicPr>
            <a:picLocks noChangeAspect="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t="51660"/>
          <a:stretch/>
        </p:blipFill>
        <p:spPr>
          <a:xfrm>
            <a:off x="5573062" y="2616931"/>
            <a:ext cx="3037069" cy="3965547"/>
          </a:xfrm>
          <a:prstGeom prst="rect">
            <a:avLst/>
          </a:prstGeom>
        </p:spPr>
      </p:pic>
    </p:spTree>
    <p:extLst>
      <p:ext uri="{BB962C8B-B14F-4D97-AF65-F5344CB8AC3E}">
        <p14:creationId xmlns:p14="http://schemas.microsoft.com/office/powerpoint/2010/main" val="19652314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D8259A-A38A-CF4A-84B8-2BC3287475B3}" type="slidenum">
              <a:rPr lang="en-US" smtClean="0"/>
              <a:t>36</a:t>
            </a:fld>
            <a:endParaRPr lang="en-US" dirty="0"/>
          </a:p>
        </p:txBody>
      </p:sp>
      <p:pic>
        <p:nvPicPr>
          <p:cNvPr id="6" name="Picture 5"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7" name="Title 1"/>
          <p:cNvSpPr>
            <a:spLocks noGrp="1"/>
          </p:cNvSpPr>
          <p:nvPr>
            <p:ph type="title"/>
          </p:nvPr>
        </p:nvSpPr>
        <p:spPr>
          <a:xfrm>
            <a:off x="119878" y="531425"/>
            <a:ext cx="7886700" cy="1325563"/>
          </a:xfrm>
        </p:spPr>
        <p:txBody>
          <a:bodyPr>
            <a:normAutofit/>
          </a:bodyPr>
          <a:lstStyle/>
          <a:p>
            <a:r>
              <a:rPr lang="en-US" sz="2800" b="1" dirty="0">
                <a:solidFill>
                  <a:schemeClr val="bg1"/>
                </a:solidFill>
              </a:rPr>
              <a:t>Atmospheric Pressure Protocol</a:t>
            </a:r>
          </a:p>
        </p:txBody>
      </p:sp>
      <p:pic>
        <p:nvPicPr>
          <p:cNvPr id="4" name="Picture 3" descr="Image of a barometer. Atmospheric Pressure-students use either a barometer or an altimeter to measure atmospheric/barometer pressure.Skill Level:  All grades,&#10;Time required 15-25 minutes&#10;"/>
          <p:cNvPicPr>
            <a:picLocks noChangeAspect="1"/>
          </p:cNvPicPr>
          <p:nvPr/>
        </p:nvPicPr>
        <p:blipFill rotWithShape="1">
          <a:blip r:embed="rId3">
            <a:extLst>
              <a:ext uri="{28A0092B-C50C-407E-A947-70E740481C1C}">
                <a14:useLocalDpi xmlns:a14="http://schemas.microsoft.com/office/drawing/2010/main" val="0"/>
              </a:ext>
            </a:extLst>
          </a:blip>
          <a:srcRect r="51166" b="4704"/>
          <a:stretch/>
        </p:blipFill>
        <p:spPr>
          <a:xfrm>
            <a:off x="0" y="770914"/>
            <a:ext cx="4465320" cy="6087086"/>
          </a:xfrm>
          <a:prstGeom prst="rect">
            <a:avLst/>
          </a:prstGeom>
        </p:spPr>
      </p:pic>
      <p:sp>
        <p:nvSpPr>
          <p:cNvPr id="3" name="Content Placeholder 2"/>
          <p:cNvSpPr>
            <a:spLocks noGrp="1"/>
          </p:cNvSpPr>
          <p:nvPr>
            <p:ph idx="1"/>
          </p:nvPr>
        </p:nvSpPr>
        <p:spPr>
          <a:xfrm>
            <a:off x="5185078" y="4133007"/>
            <a:ext cx="3973151" cy="1736011"/>
          </a:xfrm>
        </p:spPr>
        <p:txBody>
          <a:bodyPr>
            <a:normAutofit/>
          </a:bodyPr>
          <a:lstStyle/>
          <a:p>
            <a:pPr marL="0" indent="0">
              <a:buNone/>
            </a:pPr>
            <a:r>
              <a:rPr lang="en-US" sz="2000" b="1" dirty="0"/>
              <a:t>Skill Level:  All </a:t>
            </a:r>
          </a:p>
          <a:p>
            <a:pPr marL="0" indent="0">
              <a:buNone/>
            </a:pPr>
            <a:r>
              <a:rPr lang="en-US" sz="2000" b="1" dirty="0"/>
              <a:t>Time Required 15-25 minutes</a:t>
            </a:r>
          </a:p>
        </p:txBody>
      </p:sp>
      <p:pic>
        <p:nvPicPr>
          <p:cNvPr id="8" name="Picture 7" descr="Banner Introduction to Atmosphere">
            <a:extLst>
              <a:ext uri="{FF2B5EF4-FFF2-40B4-BE49-F238E27FC236}">
                <a16:creationId xmlns:a16="http://schemas.microsoft.com/office/drawing/2014/main" id="{3A886A53-3AEC-654F-B4D3-C813156499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10817"/>
            <a:ext cx="9144000" cy="779646"/>
          </a:xfrm>
          <a:prstGeom prst="rect">
            <a:avLst/>
          </a:prstGeom>
        </p:spPr>
      </p:pic>
      <p:sp>
        <p:nvSpPr>
          <p:cNvPr id="9" name="TextBox 8">
            <a:extLst>
              <a:ext uri="{FF2B5EF4-FFF2-40B4-BE49-F238E27FC236}">
                <a16:creationId xmlns:a16="http://schemas.microsoft.com/office/drawing/2014/main" id="{3EF93E72-3E79-0249-9112-8C90FABCF6C2}"/>
              </a:ext>
            </a:extLst>
          </p:cNvPr>
          <p:cNvSpPr txBox="1"/>
          <p:nvPr/>
        </p:nvSpPr>
        <p:spPr>
          <a:xfrm>
            <a:off x="5185079" y="1134736"/>
            <a:ext cx="3330271" cy="523220"/>
          </a:xfrm>
          <a:prstGeom prst="rect">
            <a:avLst/>
          </a:prstGeom>
          <a:noFill/>
        </p:spPr>
        <p:txBody>
          <a:bodyPr wrap="none" rtlCol="0">
            <a:spAutoFit/>
          </a:bodyPr>
          <a:lstStyle/>
          <a:p>
            <a:r>
              <a:rPr lang="en-US" sz="2800" dirty="0">
                <a:latin typeface="+mj-lt"/>
              </a:rPr>
              <a:t>Atmospheric Pressure</a:t>
            </a:r>
          </a:p>
        </p:txBody>
      </p:sp>
      <p:sp>
        <p:nvSpPr>
          <p:cNvPr id="10" name="TextBox 9">
            <a:extLst>
              <a:ext uri="{FF2B5EF4-FFF2-40B4-BE49-F238E27FC236}">
                <a16:creationId xmlns:a16="http://schemas.microsoft.com/office/drawing/2014/main" id="{B6C56253-F81A-9347-AAD5-C9ADB77AB391}"/>
              </a:ext>
            </a:extLst>
          </p:cNvPr>
          <p:cNvSpPr txBox="1"/>
          <p:nvPr/>
        </p:nvSpPr>
        <p:spPr>
          <a:xfrm>
            <a:off x="5185078" y="2329187"/>
            <a:ext cx="3330271" cy="1200329"/>
          </a:xfrm>
          <a:prstGeom prst="rect">
            <a:avLst/>
          </a:prstGeom>
          <a:noFill/>
        </p:spPr>
        <p:txBody>
          <a:bodyPr wrap="square" rtlCol="0">
            <a:spAutoFit/>
          </a:bodyPr>
          <a:lstStyle/>
          <a:p>
            <a:r>
              <a:rPr lang="en-US" dirty="0"/>
              <a:t>Use either a barometer or an altimeter to measure atmospheric/barometric pressure.</a:t>
            </a:r>
          </a:p>
        </p:txBody>
      </p:sp>
    </p:spTree>
    <p:extLst>
      <p:ext uri="{BB962C8B-B14F-4D97-AF65-F5344CB8AC3E}">
        <p14:creationId xmlns:p14="http://schemas.microsoft.com/office/powerpoint/2010/main" val="11665179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D8259A-A38A-CF4A-84B8-2BC3287475B3}" type="slidenum">
              <a:rPr lang="en-US" smtClean="0"/>
              <a:t>37</a:t>
            </a:fld>
            <a:endParaRPr lang="en-US" dirty="0"/>
          </a:p>
        </p:txBody>
      </p:sp>
      <p:pic>
        <p:nvPicPr>
          <p:cNvPr id="6" name="Picture 5"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7" name="Title 1"/>
          <p:cNvSpPr>
            <a:spLocks noGrp="1"/>
          </p:cNvSpPr>
          <p:nvPr>
            <p:ph type="title"/>
          </p:nvPr>
        </p:nvSpPr>
        <p:spPr>
          <a:xfrm>
            <a:off x="559638" y="568326"/>
            <a:ext cx="7886700" cy="1325563"/>
          </a:xfrm>
        </p:spPr>
        <p:txBody>
          <a:bodyPr>
            <a:normAutofit/>
          </a:bodyPr>
          <a:lstStyle/>
          <a:p>
            <a:r>
              <a:rPr lang="en-US" sz="3200" b="1" dirty="0">
                <a:solidFill>
                  <a:schemeClr val="bg1"/>
                </a:solidFill>
              </a:rPr>
              <a:t>Cloud Protocol</a:t>
            </a:r>
          </a:p>
        </p:txBody>
      </p:sp>
      <p:pic>
        <p:nvPicPr>
          <p:cNvPr id="2" name="Picture 1" descr="Image of students looking at a cloud chart. Students use a cloud chart and/or contrail chart to identify types of clouds and contrails. Skill Level:  All grades&#10;Time required:10 minutes&#10;"/>
          <p:cNvPicPr>
            <a:picLocks noChangeAspect="1"/>
          </p:cNvPicPr>
          <p:nvPr/>
        </p:nvPicPr>
        <p:blipFill rotWithShape="1">
          <a:blip r:embed="rId3">
            <a:extLst>
              <a:ext uri="{28A0092B-C50C-407E-A947-70E740481C1C}">
                <a14:useLocalDpi xmlns:a14="http://schemas.microsoft.com/office/drawing/2010/main" val="0"/>
              </a:ext>
            </a:extLst>
          </a:blip>
          <a:srcRect r="50743" b="7383"/>
          <a:stretch/>
        </p:blipFill>
        <p:spPr>
          <a:xfrm>
            <a:off x="-138022" y="779646"/>
            <a:ext cx="4572000" cy="6078354"/>
          </a:xfrm>
          <a:prstGeom prst="rect">
            <a:avLst/>
          </a:prstGeom>
        </p:spPr>
      </p:pic>
      <p:sp>
        <p:nvSpPr>
          <p:cNvPr id="5" name="Rectangle 4"/>
          <p:cNvSpPr/>
          <p:nvPr/>
        </p:nvSpPr>
        <p:spPr>
          <a:xfrm>
            <a:off x="5200650" y="3794925"/>
            <a:ext cx="4572000" cy="707886"/>
          </a:xfrm>
          <a:prstGeom prst="rect">
            <a:avLst/>
          </a:prstGeom>
        </p:spPr>
        <p:txBody>
          <a:bodyPr>
            <a:spAutoFit/>
          </a:bodyPr>
          <a:lstStyle/>
          <a:p>
            <a:r>
              <a:rPr lang="en-US" sz="2000" b="1" dirty="0"/>
              <a:t>Skill Level:  All </a:t>
            </a:r>
          </a:p>
          <a:p>
            <a:r>
              <a:rPr lang="en-US" sz="2000" b="1" dirty="0"/>
              <a:t>Time Required:10 minutes</a:t>
            </a:r>
          </a:p>
        </p:txBody>
      </p:sp>
      <p:sp>
        <p:nvSpPr>
          <p:cNvPr id="4" name="TextBox 3">
            <a:extLst>
              <a:ext uri="{FF2B5EF4-FFF2-40B4-BE49-F238E27FC236}">
                <a16:creationId xmlns:a16="http://schemas.microsoft.com/office/drawing/2014/main" id="{87196265-814B-2E42-B9BD-8F26B9E38231}"/>
              </a:ext>
            </a:extLst>
          </p:cNvPr>
          <p:cNvSpPr txBox="1"/>
          <p:nvPr/>
        </p:nvSpPr>
        <p:spPr>
          <a:xfrm>
            <a:off x="6195007" y="1347972"/>
            <a:ext cx="1154483" cy="523220"/>
          </a:xfrm>
          <a:prstGeom prst="rect">
            <a:avLst/>
          </a:prstGeom>
          <a:noFill/>
        </p:spPr>
        <p:txBody>
          <a:bodyPr wrap="none" rtlCol="0">
            <a:spAutoFit/>
          </a:bodyPr>
          <a:lstStyle/>
          <a:p>
            <a:r>
              <a:rPr lang="en-US" sz="2800" dirty="0">
                <a:latin typeface="+mj-lt"/>
              </a:rPr>
              <a:t>Clouds</a:t>
            </a:r>
          </a:p>
        </p:txBody>
      </p:sp>
      <p:sp>
        <p:nvSpPr>
          <p:cNvPr id="8" name="TextBox 7">
            <a:extLst>
              <a:ext uri="{FF2B5EF4-FFF2-40B4-BE49-F238E27FC236}">
                <a16:creationId xmlns:a16="http://schemas.microsoft.com/office/drawing/2014/main" id="{3E224E0A-C697-AD48-AC2D-697B8E82B9A8}"/>
              </a:ext>
            </a:extLst>
          </p:cNvPr>
          <p:cNvSpPr txBox="1"/>
          <p:nvPr/>
        </p:nvSpPr>
        <p:spPr>
          <a:xfrm>
            <a:off x="5200650" y="2433828"/>
            <a:ext cx="3657600" cy="923330"/>
          </a:xfrm>
          <a:prstGeom prst="rect">
            <a:avLst/>
          </a:prstGeom>
          <a:noFill/>
        </p:spPr>
        <p:txBody>
          <a:bodyPr wrap="square" rtlCol="0">
            <a:spAutoFit/>
          </a:bodyPr>
          <a:lstStyle/>
          <a:p>
            <a:r>
              <a:rPr lang="en-US" dirty="0"/>
              <a:t>Use a cloud and/or contrail chart or the GLOBE Observer app to identify types of clouds and contrails. </a:t>
            </a:r>
          </a:p>
        </p:txBody>
      </p:sp>
    </p:spTree>
    <p:extLst>
      <p:ext uri="{BB962C8B-B14F-4D97-AF65-F5344CB8AC3E}">
        <p14:creationId xmlns:p14="http://schemas.microsoft.com/office/powerpoint/2010/main" val="2587714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D8259A-A38A-CF4A-84B8-2BC3287475B3}" type="slidenum">
              <a:rPr lang="en-US" smtClean="0"/>
              <a:t>38</a:t>
            </a:fld>
            <a:endParaRPr lang="en-US" dirty="0"/>
          </a:p>
        </p:txBody>
      </p:sp>
      <p:pic>
        <p:nvPicPr>
          <p:cNvPr id="6" name="Picture 5" descr="Banner Introduction to Atm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0" y="-24697"/>
            <a:ext cx="9144000" cy="779646"/>
          </a:xfrm>
          <a:prstGeom prst="rect">
            <a:avLst/>
          </a:prstGeom>
        </p:spPr>
      </p:pic>
      <p:sp>
        <p:nvSpPr>
          <p:cNvPr id="7" name="Title 1"/>
          <p:cNvSpPr>
            <a:spLocks noGrp="1"/>
          </p:cNvSpPr>
          <p:nvPr>
            <p:ph type="title"/>
          </p:nvPr>
        </p:nvSpPr>
        <p:spPr>
          <a:xfrm>
            <a:off x="280307" y="5693569"/>
            <a:ext cx="7886700" cy="1325563"/>
          </a:xfrm>
        </p:spPr>
        <p:txBody>
          <a:bodyPr>
            <a:normAutofit/>
          </a:bodyPr>
          <a:lstStyle/>
          <a:p>
            <a:r>
              <a:rPr lang="en-US" sz="2800" b="1" dirty="0">
                <a:solidFill>
                  <a:schemeClr val="bg1"/>
                </a:solidFill>
              </a:rPr>
              <a:t>Automatic Weather Station Protocol</a:t>
            </a:r>
          </a:p>
        </p:txBody>
      </p:sp>
      <p:pic>
        <p:nvPicPr>
          <p:cNvPr id="4" name="Picture 3" descr=" Automatic Weather Station Protocol&#10;Skill Level:  All grades&#10;Time required 10 minutes, Students can collect various atmospheric measurements using an automatic weather station.&#10;"/>
          <p:cNvPicPr>
            <a:picLocks noChangeAspect="1"/>
          </p:cNvPicPr>
          <p:nvPr/>
        </p:nvPicPr>
        <p:blipFill rotWithShape="1">
          <a:blip r:embed="rId4">
            <a:extLst>
              <a:ext uri="{28A0092B-C50C-407E-A947-70E740481C1C}">
                <a14:useLocalDpi xmlns:a14="http://schemas.microsoft.com/office/drawing/2010/main" val="0"/>
              </a:ext>
            </a:extLst>
          </a:blip>
          <a:srcRect r="51667" b="403"/>
          <a:stretch/>
        </p:blipFill>
        <p:spPr>
          <a:xfrm>
            <a:off x="0" y="754949"/>
            <a:ext cx="4419600" cy="6103051"/>
          </a:xfrm>
          <a:prstGeom prst="rect">
            <a:avLst/>
          </a:prstGeom>
        </p:spPr>
      </p:pic>
      <p:sp>
        <p:nvSpPr>
          <p:cNvPr id="5" name="TextBox 4">
            <a:extLst>
              <a:ext uri="{FF2B5EF4-FFF2-40B4-BE49-F238E27FC236}">
                <a16:creationId xmlns:a16="http://schemas.microsoft.com/office/drawing/2014/main" id="{1942C118-C737-EB4C-8A5A-105F4AFC9014}"/>
              </a:ext>
            </a:extLst>
          </p:cNvPr>
          <p:cNvSpPr txBox="1"/>
          <p:nvPr/>
        </p:nvSpPr>
        <p:spPr>
          <a:xfrm>
            <a:off x="4861562" y="1407291"/>
            <a:ext cx="4098751" cy="523220"/>
          </a:xfrm>
          <a:prstGeom prst="rect">
            <a:avLst/>
          </a:prstGeom>
          <a:noFill/>
        </p:spPr>
        <p:txBody>
          <a:bodyPr wrap="none" rtlCol="0">
            <a:spAutoFit/>
          </a:bodyPr>
          <a:lstStyle/>
          <a:p>
            <a:r>
              <a:rPr lang="en-US" sz="2800" dirty="0">
                <a:latin typeface="+mj-lt"/>
              </a:rPr>
              <a:t>Automatic Weather Station</a:t>
            </a:r>
          </a:p>
        </p:txBody>
      </p:sp>
      <p:sp>
        <p:nvSpPr>
          <p:cNvPr id="8" name="TextBox 7">
            <a:extLst>
              <a:ext uri="{FF2B5EF4-FFF2-40B4-BE49-F238E27FC236}">
                <a16:creationId xmlns:a16="http://schemas.microsoft.com/office/drawing/2014/main" id="{B059BE0F-4B2B-7A48-9735-F99769F895FD}"/>
              </a:ext>
            </a:extLst>
          </p:cNvPr>
          <p:cNvSpPr txBox="1"/>
          <p:nvPr/>
        </p:nvSpPr>
        <p:spPr>
          <a:xfrm>
            <a:off x="5116363" y="2316480"/>
            <a:ext cx="3555198" cy="923330"/>
          </a:xfrm>
          <a:prstGeom prst="rect">
            <a:avLst/>
          </a:prstGeom>
          <a:noFill/>
        </p:spPr>
        <p:txBody>
          <a:bodyPr wrap="square" rtlCol="0">
            <a:spAutoFit/>
          </a:bodyPr>
          <a:lstStyle/>
          <a:p>
            <a:r>
              <a:rPr lang="en-US" dirty="0"/>
              <a:t>Collect various atmospheric measurements using an automatic weather station.</a:t>
            </a:r>
          </a:p>
        </p:txBody>
      </p:sp>
      <p:sp>
        <p:nvSpPr>
          <p:cNvPr id="9" name="TextBox 8">
            <a:extLst>
              <a:ext uri="{FF2B5EF4-FFF2-40B4-BE49-F238E27FC236}">
                <a16:creationId xmlns:a16="http://schemas.microsoft.com/office/drawing/2014/main" id="{4D6B3937-F6C2-2F49-996E-45658EAE287C}"/>
              </a:ext>
            </a:extLst>
          </p:cNvPr>
          <p:cNvSpPr txBox="1"/>
          <p:nvPr/>
        </p:nvSpPr>
        <p:spPr>
          <a:xfrm>
            <a:off x="5116363" y="3902500"/>
            <a:ext cx="3044231" cy="707886"/>
          </a:xfrm>
          <a:prstGeom prst="rect">
            <a:avLst/>
          </a:prstGeom>
          <a:noFill/>
        </p:spPr>
        <p:txBody>
          <a:bodyPr wrap="none" rtlCol="0">
            <a:spAutoFit/>
          </a:bodyPr>
          <a:lstStyle/>
          <a:p>
            <a:r>
              <a:rPr lang="en-US" sz="2000" b="1" dirty="0"/>
              <a:t>Skill Level: All </a:t>
            </a:r>
          </a:p>
          <a:p>
            <a:r>
              <a:rPr lang="en-US" sz="2000" b="1" dirty="0"/>
              <a:t>Time Required: 10 minutes</a:t>
            </a:r>
          </a:p>
        </p:txBody>
      </p:sp>
    </p:spTree>
    <p:extLst>
      <p:ext uri="{BB962C8B-B14F-4D97-AF65-F5344CB8AC3E}">
        <p14:creationId xmlns:p14="http://schemas.microsoft.com/office/powerpoint/2010/main" val="382874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D8259A-A38A-CF4A-84B8-2BC3287475B3}" type="slidenum">
              <a:rPr lang="en-US" smtClean="0"/>
              <a:t>3</a:t>
            </a:fld>
            <a:endParaRPr lang="en-US" dirty="0"/>
          </a:p>
        </p:txBody>
      </p:sp>
      <p:pic>
        <p:nvPicPr>
          <p:cNvPr id="8" name="Picture 7" descr="Banner Introduction to Atm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2" name="Title 1"/>
          <p:cNvSpPr>
            <a:spLocks noGrp="1"/>
          </p:cNvSpPr>
          <p:nvPr>
            <p:ph type="title"/>
          </p:nvPr>
        </p:nvSpPr>
        <p:spPr>
          <a:xfrm>
            <a:off x="2157905" y="453941"/>
            <a:ext cx="7886700" cy="1325563"/>
          </a:xfrm>
        </p:spPr>
        <p:txBody>
          <a:bodyPr>
            <a:normAutofit/>
          </a:bodyPr>
          <a:lstStyle/>
          <a:p>
            <a:r>
              <a:rPr lang="en-US" sz="3200" dirty="0"/>
              <a:t>1. What is the Atmosphere?</a:t>
            </a:r>
          </a:p>
        </p:txBody>
      </p:sp>
      <p:sp>
        <p:nvSpPr>
          <p:cNvPr id="3" name="Content Placeholder 2"/>
          <p:cNvSpPr>
            <a:spLocks noGrp="1"/>
          </p:cNvSpPr>
          <p:nvPr>
            <p:ph idx="1"/>
          </p:nvPr>
        </p:nvSpPr>
        <p:spPr>
          <a:xfrm>
            <a:off x="450848" y="1518608"/>
            <a:ext cx="3619128" cy="4992551"/>
          </a:xfrm>
        </p:spPr>
        <p:txBody>
          <a:bodyPr>
            <a:normAutofit/>
          </a:bodyPr>
          <a:lstStyle/>
          <a:p>
            <a:pPr marL="0" indent="0" algn="just">
              <a:buNone/>
            </a:pPr>
            <a:r>
              <a:rPr lang="en-US" sz="1800" dirty="0"/>
              <a:t>The Earth's atmosphere is an extremely thin sheet of air extending from the surface of the Earth to the edge of space. The Earth is a sphere with a roughly 8000 mile diameter; the thickness of the atmosphere is about 60 miles.</a:t>
            </a:r>
          </a:p>
          <a:p>
            <a:pPr marL="0" indent="0" algn="just">
              <a:buNone/>
            </a:pPr>
            <a:endParaRPr lang="en-US" sz="1800" dirty="0"/>
          </a:p>
          <a:p>
            <a:pPr marL="0" indent="0" algn="just">
              <a:buNone/>
            </a:pPr>
            <a:r>
              <a:rPr lang="en-US" sz="1800" dirty="0"/>
              <a:t>In this picture, taken from a spacecraft orbiting at 200 miles above the surface, we can see the atmosphere as the thin blue band between the surface and the blackness of space. </a:t>
            </a:r>
            <a:r>
              <a:rPr lang="en-US" sz="1800" b="1" dirty="0"/>
              <a:t>If the Earth were the size of a basketball, the thickness of the atmosphere could be modeled by a thin sheet of plastic wrapped around the ball!</a:t>
            </a:r>
          </a:p>
        </p:txBody>
      </p:sp>
      <p:pic>
        <p:nvPicPr>
          <p:cNvPr id="5" name="Picture 4" descr="Image of atmosphere hugging surface of Earth from space."/>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4542614" y="1606157"/>
            <a:ext cx="4085828" cy="2892027"/>
          </a:xfrm>
          <a:prstGeom prst="rect">
            <a:avLst/>
          </a:prstGeom>
        </p:spPr>
      </p:pic>
      <p:sp>
        <p:nvSpPr>
          <p:cNvPr id="7" name="TextBox 6"/>
          <p:cNvSpPr txBox="1"/>
          <p:nvPr/>
        </p:nvSpPr>
        <p:spPr>
          <a:xfrm>
            <a:off x="7233765" y="4576006"/>
            <a:ext cx="1394677" cy="369332"/>
          </a:xfrm>
          <a:prstGeom prst="rect">
            <a:avLst/>
          </a:prstGeom>
          <a:noFill/>
        </p:spPr>
        <p:txBody>
          <a:bodyPr wrap="none" rtlCol="0">
            <a:spAutoFit/>
          </a:bodyPr>
          <a:lstStyle/>
          <a:p>
            <a:r>
              <a:rPr lang="en-US" dirty="0"/>
              <a:t>Image: NASA</a:t>
            </a:r>
          </a:p>
        </p:txBody>
      </p:sp>
    </p:spTree>
    <p:extLst>
      <p:ext uri="{BB962C8B-B14F-4D97-AF65-F5344CB8AC3E}">
        <p14:creationId xmlns:p14="http://schemas.microsoft.com/office/powerpoint/2010/main" val="13088541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D8259A-A38A-CF4A-84B8-2BC3287475B3}" type="slidenum">
              <a:rPr lang="en-US" smtClean="0"/>
              <a:t>39</a:t>
            </a:fld>
            <a:endParaRPr lang="en-US" dirty="0"/>
          </a:p>
        </p:txBody>
      </p:sp>
      <p:pic>
        <p:nvPicPr>
          <p:cNvPr id="6" name="Picture 5"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7" name="Title 1"/>
          <p:cNvSpPr>
            <a:spLocks noGrp="1"/>
          </p:cNvSpPr>
          <p:nvPr>
            <p:ph type="title"/>
          </p:nvPr>
        </p:nvSpPr>
        <p:spPr>
          <a:xfrm>
            <a:off x="454479" y="5567962"/>
            <a:ext cx="7886700" cy="1325563"/>
          </a:xfrm>
        </p:spPr>
        <p:txBody>
          <a:bodyPr>
            <a:normAutofit/>
          </a:bodyPr>
          <a:lstStyle/>
          <a:p>
            <a:r>
              <a:rPr lang="en-US" sz="2800" b="1" dirty="0">
                <a:solidFill>
                  <a:schemeClr val="bg1"/>
                </a:solidFill>
              </a:rPr>
              <a:t>Surface Ozone Protocol</a:t>
            </a:r>
          </a:p>
        </p:txBody>
      </p:sp>
      <p:pic>
        <p:nvPicPr>
          <p:cNvPr id="4" name="Picture 3" descr="Photo: student reading ozone strip. Surface Ozone Protocol&#10;Skill Level:  All grades&#10;Time required 10-15 minutes&#10; students use a chemically treated trip exposed for one hour in the atmosphere and use a strip reader to read the amount of ozone at that location. "/>
          <p:cNvPicPr>
            <a:picLocks noChangeAspect="1"/>
          </p:cNvPicPr>
          <p:nvPr/>
        </p:nvPicPr>
        <p:blipFill rotWithShape="1">
          <a:blip r:embed="rId3">
            <a:extLst>
              <a:ext uri="{28A0092B-C50C-407E-A947-70E740481C1C}">
                <a14:useLocalDpi xmlns:a14="http://schemas.microsoft.com/office/drawing/2010/main" val="0"/>
              </a:ext>
            </a:extLst>
          </a:blip>
          <a:srcRect r="51166" b="2716"/>
          <a:stretch/>
        </p:blipFill>
        <p:spPr>
          <a:xfrm>
            <a:off x="0" y="779647"/>
            <a:ext cx="4465320" cy="6078354"/>
          </a:xfrm>
          <a:prstGeom prst="rect">
            <a:avLst/>
          </a:prstGeom>
        </p:spPr>
      </p:pic>
      <p:sp>
        <p:nvSpPr>
          <p:cNvPr id="2" name="Rectangle 1"/>
          <p:cNvSpPr/>
          <p:nvPr/>
        </p:nvSpPr>
        <p:spPr>
          <a:xfrm>
            <a:off x="5016574" y="4527436"/>
            <a:ext cx="4572000" cy="646331"/>
          </a:xfrm>
          <a:prstGeom prst="rect">
            <a:avLst/>
          </a:prstGeom>
        </p:spPr>
        <p:txBody>
          <a:bodyPr>
            <a:spAutoFit/>
          </a:bodyPr>
          <a:lstStyle/>
          <a:p>
            <a:r>
              <a:rPr lang="en-US" b="1" dirty="0"/>
              <a:t>Skill Level:  All </a:t>
            </a:r>
          </a:p>
          <a:p>
            <a:r>
              <a:rPr lang="en-US" b="1" dirty="0"/>
              <a:t>Time Required 10-15 minutes</a:t>
            </a:r>
          </a:p>
        </p:txBody>
      </p:sp>
      <p:sp>
        <p:nvSpPr>
          <p:cNvPr id="5" name="TextBox 4">
            <a:extLst>
              <a:ext uri="{FF2B5EF4-FFF2-40B4-BE49-F238E27FC236}">
                <a16:creationId xmlns:a16="http://schemas.microsoft.com/office/drawing/2014/main" id="{77585F03-B31E-6C41-BC9D-77B24AAB66C2}"/>
              </a:ext>
            </a:extLst>
          </p:cNvPr>
          <p:cNvSpPr txBox="1"/>
          <p:nvPr/>
        </p:nvSpPr>
        <p:spPr>
          <a:xfrm>
            <a:off x="5501640" y="1430838"/>
            <a:ext cx="2274405" cy="523220"/>
          </a:xfrm>
          <a:prstGeom prst="rect">
            <a:avLst/>
          </a:prstGeom>
          <a:noFill/>
        </p:spPr>
        <p:txBody>
          <a:bodyPr wrap="none" rtlCol="0">
            <a:spAutoFit/>
          </a:bodyPr>
          <a:lstStyle/>
          <a:p>
            <a:r>
              <a:rPr lang="en-US" sz="2800" dirty="0"/>
              <a:t>Surface Ozone</a:t>
            </a:r>
          </a:p>
        </p:txBody>
      </p:sp>
      <p:sp>
        <p:nvSpPr>
          <p:cNvPr id="8" name="TextBox 7">
            <a:extLst>
              <a:ext uri="{FF2B5EF4-FFF2-40B4-BE49-F238E27FC236}">
                <a16:creationId xmlns:a16="http://schemas.microsoft.com/office/drawing/2014/main" id="{70C663FE-AD28-B647-B2EC-A68FE0684C30}"/>
              </a:ext>
            </a:extLst>
          </p:cNvPr>
          <p:cNvSpPr txBox="1"/>
          <p:nvPr/>
        </p:nvSpPr>
        <p:spPr>
          <a:xfrm>
            <a:off x="5016574" y="2211266"/>
            <a:ext cx="3751761" cy="1477328"/>
          </a:xfrm>
          <a:prstGeom prst="rect">
            <a:avLst/>
          </a:prstGeom>
          <a:noFill/>
        </p:spPr>
        <p:txBody>
          <a:bodyPr wrap="square" rtlCol="0">
            <a:spAutoFit/>
          </a:bodyPr>
          <a:lstStyle/>
          <a:p>
            <a:r>
              <a:rPr lang="en-US" dirty="0"/>
              <a:t>Use a chemically-treated strip exposed for one hour in the atmosphere and use a strip reader to read the amount of ozone at that location.</a:t>
            </a:r>
          </a:p>
        </p:txBody>
      </p:sp>
    </p:spTree>
    <p:extLst>
      <p:ext uri="{BB962C8B-B14F-4D97-AF65-F5344CB8AC3E}">
        <p14:creationId xmlns:p14="http://schemas.microsoft.com/office/powerpoint/2010/main" val="18217764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D8259A-A38A-CF4A-84B8-2BC3287475B3}" type="slidenum">
              <a:rPr lang="en-US" smtClean="0"/>
              <a:t>40</a:t>
            </a:fld>
            <a:endParaRPr lang="en-US" dirty="0"/>
          </a:p>
        </p:txBody>
      </p:sp>
      <p:pic>
        <p:nvPicPr>
          <p:cNvPr id="7" name="Picture 6" descr="Banner Introduction to Atm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6" name="Title 1"/>
          <p:cNvSpPr>
            <a:spLocks noGrp="1"/>
          </p:cNvSpPr>
          <p:nvPr>
            <p:ph type="title"/>
          </p:nvPr>
        </p:nvSpPr>
        <p:spPr>
          <a:xfrm>
            <a:off x="5164791" y="782052"/>
            <a:ext cx="4572000" cy="1325563"/>
          </a:xfrm>
        </p:spPr>
        <p:txBody>
          <a:bodyPr>
            <a:normAutofit/>
          </a:bodyPr>
          <a:lstStyle/>
          <a:p>
            <a:r>
              <a:rPr lang="en-US" sz="2800" dirty="0"/>
              <a:t>Surface Temperature</a:t>
            </a:r>
          </a:p>
        </p:txBody>
      </p:sp>
      <p:pic>
        <p:nvPicPr>
          <p:cNvPr id="2" name="Picture 1" descr="Students making a surface temperature reading on grassy field. Students use a handheld infrared thermometer (IRT) to measure the temperature of the ground at nine widely-spaced places at the measurement site. "/>
          <p:cNvPicPr>
            <a:picLocks noChangeAspect="1"/>
          </p:cNvPicPr>
          <p:nvPr/>
        </p:nvPicPr>
        <p:blipFill rotWithShape="1">
          <a:blip r:embed="rId4">
            <a:extLst>
              <a:ext uri="{28A0092B-C50C-407E-A947-70E740481C1C}">
                <a14:useLocalDpi xmlns:a14="http://schemas.microsoft.com/office/drawing/2010/main" val="0"/>
              </a:ext>
            </a:extLst>
          </a:blip>
          <a:srcRect r="51167" b="1890"/>
          <a:stretch/>
        </p:blipFill>
        <p:spPr>
          <a:xfrm>
            <a:off x="0" y="764859"/>
            <a:ext cx="4465320" cy="6093141"/>
          </a:xfrm>
          <a:prstGeom prst="rect">
            <a:avLst/>
          </a:prstGeom>
        </p:spPr>
      </p:pic>
      <p:sp>
        <p:nvSpPr>
          <p:cNvPr id="5" name="Rectangle 4"/>
          <p:cNvSpPr/>
          <p:nvPr/>
        </p:nvSpPr>
        <p:spPr>
          <a:xfrm>
            <a:off x="4968240" y="3828053"/>
            <a:ext cx="4572000" cy="923330"/>
          </a:xfrm>
          <a:prstGeom prst="rect">
            <a:avLst/>
          </a:prstGeom>
        </p:spPr>
        <p:txBody>
          <a:bodyPr>
            <a:spAutoFit/>
          </a:bodyPr>
          <a:lstStyle/>
          <a:p>
            <a:endParaRPr lang="en-US" b="1" dirty="0"/>
          </a:p>
          <a:p>
            <a:r>
              <a:rPr lang="en-US" b="1" dirty="0"/>
              <a:t>Skill Level:  All </a:t>
            </a:r>
          </a:p>
          <a:p>
            <a:r>
              <a:rPr lang="en-US" b="1" dirty="0"/>
              <a:t>Time Required: 10-15 minutes</a:t>
            </a:r>
          </a:p>
        </p:txBody>
      </p:sp>
      <p:sp>
        <p:nvSpPr>
          <p:cNvPr id="4" name="TextBox 3">
            <a:extLst>
              <a:ext uri="{FF2B5EF4-FFF2-40B4-BE49-F238E27FC236}">
                <a16:creationId xmlns:a16="http://schemas.microsoft.com/office/drawing/2014/main" id="{48CBAEF3-4EA9-E948-8F56-24BEE6A314F8}"/>
              </a:ext>
            </a:extLst>
          </p:cNvPr>
          <p:cNvSpPr txBox="1"/>
          <p:nvPr/>
        </p:nvSpPr>
        <p:spPr>
          <a:xfrm>
            <a:off x="4968240" y="2107615"/>
            <a:ext cx="3794760" cy="1200329"/>
          </a:xfrm>
          <a:prstGeom prst="rect">
            <a:avLst/>
          </a:prstGeom>
          <a:noFill/>
        </p:spPr>
        <p:txBody>
          <a:bodyPr wrap="square" rtlCol="0">
            <a:spAutoFit/>
          </a:bodyPr>
          <a:lstStyle/>
          <a:p>
            <a:r>
              <a:rPr lang="en-US" dirty="0"/>
              <a:t>Use a handheld infrared thermometer (IRT) to measure the temperature of the ground at nine widely-spaced places at the measurement site. </a:t>
            </a:r>
          </a:p>
        </p:txBody>
      </p:sp>
    </p:spTree>
    <p:extLst>
      <p:ext uri="{BB962C8B-B14F-4D97-AF65-F5344CB8AC3E}">
        <p14:creationId xmlns:p14="http://schemas.microsoft.com/office/powerpoint/2010/main" val="8053555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D8259A-A38A-CF4A-84B8-2BC3287475B3}" type="slidenum">
              <a:rPr lang="en-US" smtClean="0"/>
              <a:t>41</a:t>
            </a:fld>
            <a:endParaRPr lang="en-US" dirty="0"/>
          </a:p>
        </p:txBody>
      </p:sp>
      <p:pic>
        <p:nvPicPr>
          <p:cNvPr id="7" name="Picture 6"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6" name="Title 1"/>
          <p:cNvSpPr>
            <a:spLocks noGrp="1"/>
          </p:cNvSpPr>
          <p:nvPr>
            <p:ph type="title"/>
          </p:nvPr>
        </p:nvSpPr>
        <p:spPr>
          <a:xfrm>
            <a:off x="193221" y="429672"/>
            <a:ext cx="7886700" cy="1325563"/>
          </a:xfrm>
        </p:spPr>
        <p:txBody>
          <a:bodyPr>
            <a:normAutofit/>
          </a:bodyPr>
          <a:lstStyle/>
          <a:p>
            <a:r>
              <a:rPr lang="en-US" sz="2800" b="1" dirty="0">
                <a:solidFill>
                  <a:schemeClr val="bg1"/>
                </a:solidFill>
              </a:rPr>
              <a:t>Air Temperature Protocol</a:t>
            </a:r>
          </a:p>
        </p:txBody>
      </p:sp>
      <p:pic>
        <p:nvPicPr>
          <p:cNvPr id="2" name="Picture 1" descr="Students surrounding a weather instrument shelter. Students use a thermometer to measure maximum and minimum air temperature over a 24-hour period. The thermometer is housed in an instrument shelter. "/>
          <p:cNvPicPr>
            <a:picLocks noChangeAspect="1"/>
          </p:cNvPicPr>
          <p:nvPr/>
        </p:nvPicPr>
        <p:blipFill rotWithShape="1">
          <a:blip r:embed="rId3">
            <a:extLst>
              <a:ext uri="{28A0092B-C50C-407E-A947-70E740481C1C}">
                <a14:useLocalDpi xmlns:a14="http://schemas.microsoft.com/office/drawing/2010/main" val="0"/>
              </a:ext>
            </a:extLst>
          </a:blip>
          <a:srcRect r="51500"/>
          <a:stretch/>
        </p:blipFill>
        <p:spPr>
          <a:xfrm>
            <a:off x="0" y="779646"/>
            <a:ext cx="4434840" cy="6078354"/>
          </a:xfrm>
          <a:prstGeom prst="rect">
            <a:avLst/>
          </a:prstGeom>
        </p:spPr>
      </p:pic>
      <p:sp>
        <p:nvSpPr>
          <p:cNvPr id="4" name="TextBox 3">
            <a:extLst>
              <a:ext uri="{FF2B5EF4-FFF2-40B4-BE49-F238E27FC236}">
                <a16:creationId xmlns:a16="http://schemas.microsoft.com/office/drawing/2014/main" id="{8E25AE52-1863-4F4C-A294-950E03888585}"/>
              </a:ext>
            </a:extLst>
          </p:cNvPr>
          <p:cNvSpPr txBox="1"/>
          <p:nvPr/>
        </p:nvSpPr>
        <p:spPr>
          <a:xfrm>
            <a:off x="5273040" y="1478280"/>
            <a:ext cx="2518510" cy="523220"/>
          </a:xfrm>
          <a:prstGeom prst="rect">
            <a:avLst/>
          </a:prstGeom>
          <a:noFill/>
        </p:spPr>
        <p:txBody>
          <a:bodyPr wrap="none" rtlCol="0">
            <a:spAutoFit/>
          </a:bodyPr>
          <a:lstStyle/>
          <a:p>
            <a:r>
              <a:rPr lang="en-US" sz="2800" dirty="0">
                <a:latin typeface="+mj-lt"/>
              </a:rPr>
              <a:t>Air Temperature</a:t>
            </a:r>
          </a:p>
        </p:txBody>
      </p:sp>
      <p:sp>
        <p:nvSpPr>
          <p:cNvPr id="8" name="TextBox 7">
            <a:extLst>
              <a:ext uri="{FF2B5EF4-FFF2-40B4-BE49-F238E27FC236}">
                <a16:creationId xmlns:a16="http://schemas.microsoft.com/office/drawing/2014/main" id="{DE42B4FA-CEF2-5042-AB89-74A14A2D36D4}"/>
              </a:ext>
            </a:extLst>
          </p:cNvPr>
          <p:cNvSpPr txBox="1"/>
          <p:nvPr/>
        </p:nvSpPr>
        <p:spPr>
          <a:xfrm>
            <a:off x="4907281" y="2438400"/>
            <a:ext cx="3901440" cy="1477328"/>
          </a:xfrm>
          <a:prstGeom prst="rect">
            <a:avLst/>
          </a:prstGeom>
          <a:noFill/>
        </p:spPr>
        <p:txBody>
          <a:bodyPr wrap="square" rtlCol="0">
            <a:spAutoFit/>
          </a:bodyPr>
          <a:lstStyle/>
          <a:p>
            <a:r>
              <a:rPr lang="en-US" dirty="0"/>
              <a:t>Use a thermometer to measure minimum and maximum air temperature over a 24-hour period. The thermometer is housed in an instrument shelter. </a:t>
            </a:r>
          </a:p>
        </p:txBody>
      </p:sp>
      <p:sp>
        <p:nvSpPr>
          <p:cNvPr id="9" name="TextBox 8">
            <a:extLst>
              <a:ext uri="{FF2B5EF4-FFF2-40B4-BE49-F238E27FC236}">
                <a16:creationId xmlns:a16="http://schemas.microsoft.com/office/drawing/2014/main" id="{4F86C641-8413-374E-BB16-C967D6F34A1D}"/>
              </a:ext>
            </a:extLst>
          </p:cNvPr>
          <p:cNvSpPr txBox="1"/>
          <p:nvPr/>
        </p:nvSpPr>
        <p:spPr>
          <a:xfrm>
            <a:off x="4929163" y="4352628"/>
            <a:ext cx="2862387" cy="707886"/>
          </a:xfrm>
          <a:prstGeom prst="rect">
            <a:avLst/>
          </a:prstGeom>
          <a:noFill/>
        </p:spPr>
        <p:txBody>
          <a:bodyPr wrap="none" rtlCol="0">
            <a:spAutoFit/>
          </a:bodyPr>
          <a:lstStyle/>
          <a:p>
            <a:r>
              <a:rPr lang="en-US" sz="2000" b="1" dirty="0"/>
              <a:t>Skill Level: All </a:t>
            </a:r>
          </a:p>
          <a:p>
            <a:r>
              <a:rPr lang="en-US" sz="2000" b="1" dirty="0"/>
              <a:t>Time required: 5 minutes</a:t>
            </a:r>
          </a:p>
        </p:txBody>
      </p:sp>
    </p:spTree>
    <p:extLst>
      <p:ext uri="{BB962C8B-B14F-4D97-AF65-F5344CB8AC3E}">
        <p14:creationId xmlns:p14="http://schemas.microsoft.com/office/powerpoint/2010/main" val="13678388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D8259A-A38A-CF4A-84B8-2BC3287475B3}" type="slidenum">
              <a:rPr lang="en-US" smtClean="0"/>
              <a:t>42</a:t>
            </a:fld>
            <a:endParaRPr lang="en-US" dirty="0"/>
          </a:p>
        </p:txBody>
      </p:sp>
      <p:pic>
        <p:nvPicPr>
          <p:cNvPr id="6" name="Picture 5"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8" name="Title 1"/>
          <p:cNvSpPr>
            <a:spLocks noGrp="1"/>
          </p:cNvSpPr>
          <p:nvPr>
            <p:ph type="title"/>
          </p:nvPr>
        </p:nvSpPr>
        <p:spPr>
          <a:xfrm>
            <a:off x="590801" y="455586"/>
            <a:ext cx="7886700" cy="1325563"/>
          </a:xfrm>
        </p:spPr>
        <p:txBody>
          <a:bodyPr>
            <a:normAutofit/>
          </a:bodyPr>
          <a:lstStyle/>
          <a:p>
            <a:r>
              <a:rPr lang="en-US" sz="2800" b="1" dirty="0">
                <a:solidFill>
                  <a:schemeClr val="bg1"/>
                </a:solidFill>
              </a:rPr>
              <a:t>Water Vapor Protocol</a:t>
            </a:r>
          </a:p>
        </p:txBody>
      </p:sp>
      <p:pic>
        <p:nvPicPr>
          <p:cNvPr id="7" name="Picture 6" descr="Image of teacher holding a water vapor sensor. Water Vapor Protocol&#10;Skill Level:  Middle, Secondary&#10;Time required: 15-30  minutes&#10;Students use a water vapor instrument to measure water vapor in the atmosphere. "/>
          <p:cNvPicPr>
            <a:picLocks noChangeAspect="1"/>
          </p:cNvPicPr>
          <p:nvPr/>
        </p:nvPicPr>
        <p:blipFill rotWithShape="1">
          <a:blip r:embed="rId3">
            <a:extLst>
              <a:ext uri="{28A0092B-C50C-407E-A947-70E740481C1C}">
                <a14:useLocalDpi xmlns:a14="http://schemas.microsoft.com/office/drawing/2010/main" val="0"/>
              </a:ext>
            </a:extLst>
          </a:blip>
          <a:srcRect r="51806"/>
          <a:stretch/>
        </p:blipFill>
        <p:spPr>
          <a:xfrm>
            <a:off x="0" y="779646"/>
            <a:ext cx="4406895" cy="6045200"/>
          </a:xfrm>
          <a:prstGeom prst="rect">
            <a:avLst/>
          </a:prstGeom>
        </p:spPr>
      </p:pic>
      <p:sp>
        <p:nvSpPr>
          <p:cNvPr id="3" name="TextBox 2">
            <a:extLst>
              <a:ext uri="{FF2B5EF4-FFF2-40B4-BE49-F238E27FC236}">
                <a16:creationId xmlns:a16="http://schemas.microsoft.com/office/drawing/2014/main" id="{3C5229F8-09C3-5345-9303-8D3FAEB299A7}"/>
              </a:ext>
            </a:extLst>
          </p:cNvPr>
          <p:cNvSpPr txBox="1"/>
          <p:nvPr/>
        </p:nvSpPr>
        <p:spPr>
          <a:xfrm>
            <a:off x="5730240" y="1295400"/>
            <a:ext cx="1995098" cy="523220"/>
          </a:xfrm>
          <a:prstGeom prst="rect">
            <a:avLst/>
          </a:prstGeom>
          <a:noFill/>
        </p:spPr>
        <p:txBody>
          <a:bodyPr wrap="none" rtlCol="0">
            <a:spAutoFit/>
          </a:bodyPr>
          <a:lstStyle/>
          <a:p>
            <a:r>
              <a:rPr lang="en-US" sz="2800" dirty="0">
                <a:latin typeface="+mj-lt"/>
              </a:rPr>
              <a:t>Water Vapor</a:t>
            </a:r>
          </a:p>
        </p:txBody>
      </p:sp>
      <p:sp>
        <p:nvSpPr>
          <p:cNvPr id="4" name="TextBox 3">
            <a:extLst>
              <a:ext uri="{FF2B5EF4-FFF2-40B4-BE49-F238E27FC236}">
                <a16:creationId xmlns:a16="http://schemas.microsoft.com/office/drawing/2014/main" id="{EBF98C0F-91D9-E84C-83A1-40F82866E215}"/>
              </a:ext>
            </a:extLst>
          </p:cNvPr>
          <p:cNvSpPr txBox="1"/>
          <p:nvPr/>
        </p:nvSpPr>
        <p:spPr>
          <a:xfrm>
            <a:off x="5073394" y="2183003"/>
            <a:ext cx="3550920" cy="923330"/>
          </a:xfrm>
          <a:prstGeom prst="rect">
            <a:avLst/>
          </a:prstGeom>
          <a:noFill/>
        </p:spPr>
        <p:txBody>
          <a:bodyPr wrap="square" rtlCol="0">
            <a:spAutoFit/>
          </a:bodyPr>
          <a:lstStyle/>
          <a:p>
            <a:r>
              <a:rPr lang="en-US" dirty="0"/>
              <a:t>Use a water vapor instrument to measure water vapor in the atmosphere</a:t>
            </a:r>
          </a:p>
        </p:txBody>
      </p:sp>
      <p:sp>
        <p:nvSpPr>
          <p:cNvPr id="9" name="TextBox 8">
            <a:extLst>
              <a:ext uri="{FF2B5EF4-FFF2-40B4-BE49-F238E27FC236}">
                <a16:creationId xmlns:a16="http://schemas.microsoft.com/office/drawing/2014/main" id="{CEA19283-62F4-5D4A-A97B-36C59E78A279}"/>
              </a:ext>
            </a:extLst>
          </p:cNvPr>
          <p:cNvSpPr txBox="1"/>
          <p:nvPr/>
        </p:nvSpPr>
        <p:spPr>
          <a:xfrm>
            <a:off x="5133893" y="3511174"/>
            <a:ext cx="3381457" cy="1015663"/>
          </a:xfrm>
          <a:prstGeom prst="rect">
            <a:avLst/>
          </a:prstGeom>
          <a:noFill/>
        </p:spPr>
        <p:txBody>
          <a:bodyPr wrap="square" rtlCol="0">
            <a:spAutoFit/>
          </a:bodyPr>
          <a:lstStyle/>
          <a:p>
            <a:r>
              <a:rPr lang="en-US" sz="2000" b="1" dirty="0"/>
              <a:t>Skill Level: Intermediate (Middle, Secondary grades)</a:t>
            </a:r>
          </a:p>
          <a:p>
            <a:r>
              <a:rPr lang="en-US" sz="2000" b="1" dirty="0"/>
              <a:t>Time Required: 15-30 minutes</a:t>
            </a:r>
          </a:p>
        </p:txBody>
      </p:sp>
    </p:spTree>
    <p:extLst>
      <p:ext uri="{BB962C8B-B14F-4D97-AF65-F5344CB8AC3E}">
        <p14:creationId xmlns:p14="http://schemas.microsoft.com/office/powerpoint/2010/main" val="19692633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D8259A-A38A-CF4A-84B8-2BC3287475B3}" type="slidenum">
              <a:rPr lang="en-US" smtClean="0"/>
              <a:t>43</a:t>
            </a:fld>
            <a:endParaRPr lang="en-US" dirty="0"/>
          </a:p>
        </p:txBody>
      </p:sp>
      <p:pic>
        <p:nvPicPr>
          <p:cNvPr id="2" name="Picture 1" descr="Image of teacher holding a water vapor senso. rAerosols Protocol&#10;Skill Level:  Middle or Secondary&#10;Time required 15-30 minutes&#10;Students use a sun photometer (and in some cases, a voltmeter) to measure optical thickness. "/>
          <p:cNvPicPr>
            <a:picLocks noChangeAspect="1"/>
          </p:cNvPicPr>
          <p:nvPr/>
        </p:nvPicPr>
        <p:blipFill rotWithShape="1">
          <a:blip r:embed="rId2">
            <a:extLst>
              <a:ext uri="{28A0092B-C50C-407E-A947-70E740481C1C}">
                <a14:useLocalDpi xmlns:a14="http://schemas.microsoft.com/office/drawing/2010/main" val="0"/>
              </a:ext>
            </a:extLst>
          </a:blip>
          <a:srcRect r="51550"/>
          <a:stretch/>
        </p:blipFill>
        <p:spPr>
          <a:xfrm>
            <a:off x="0" y="646481"/>
            <a:ext cx="4434840" cy="6196110"/>
          </a:xfrm>
          <a:prstGeom prst="rect">
            <a:avLst/>
          </a:prstGeom>
        </p:spPr>
      </p:pic>
      <p:sp>
        <p:nvSpPr>
          <p:cNvPr id="7" name="Title 1"/>
          <p:cNvSpPr>
            <a:spLocks noGrp="1"/>
          </p:cNvSpPr>
          <p:nvPr>
            <p:ph type="title"/>
          </p:nvPr>
        </p:nvSpPr>
        <p:spPr>
          <a:xfrm>
            <a:off x="5810248" y="855763"/>
            <a:ext cx="2556512" cy="1325563"/>
          </a:xfrm>
        </p:spPr>
        <p:txBody>
          <a:bodyPr>
            <a:normAutofit/>
          </a:bodyPr>
          <a:lstStyle/>
          <a:p>
            <a:r>
              <a:rPr lang="en-US" sz="2800" b="1" dirty="0"/>
              <a:t>Aerosols</a:t>
            </a:r>
          </a:p>
        </p:txBody>
      </p:sp>
      <p:sp>
        <p:nvSpPr>
          <p:cNvPr id="6" name="Rectangle 5"/>
          <p:cNvSpPr/>
          <p:nvPr/>
        </p:nvSpPr>
        <p:spPr>
          <a:xfrm>
            <a:off x="4993005" y="3506889"/>
            <a:ext cx="3737636" cy="923330"/>
          </a:xfrm>
          <a:prstGeom prst="rect">
            <a:avLst/>
          </a:prstGeom>
        </p:spPr>
        <p:txBody>
          <a:bodyPr wrap="square">
            <a:spAutoFit/>
          </a:bodyPr>
          <a:lstStyle/>
          <a:p>
            <a:r>
              <a:rPr lang="en-US" b="1" dirty="0"/>
              <a:t>Skill Level:  Intermediate (Middle, Secondary grades)</a:t>
            </a:r>
          </a:p>
          <a:p>
            <a:r>
              <a:rPr lang="en-US" b="1" dirty="0"/>
              <a:t>Time Required: 15-30 minutes</a:t>
            </a:r>
          </a:p>
        </p:txBody>
      </p:sp>
      <p:pic>
        <p:nvPicPr>
          <p:cNvPr id="5" name="Picture 4" descr="Banner Introduction to Atm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165"/>
            <a:ext cx="9144000" cy="779646"/>
          </a:xfrm>
          <a:prstGeom prst="rect">
            <a:avLst/>
          </a:prstGeom>
        </p:spPr>
      </p:pic>
      <p:sp>
        <p:nvSpPr>
          <p:cNvPr id="4" name="TextBox 3">
            <a:extLst>
              <a:ext uri="{FF2B5EF4-FFF2-40B4-BE49-F238E27FC236}">
                <a16:creationId xmlns:a16="http://schemas.microsoft.com/office/drawing/2014/main" id="{74AA7EF3-A50E-694F-B014-C25BDF8589CC}"/>
              </a:ext>
            </a:extLst>
          </p:cNvPr>
          <p:cNvSpPr txBox="1"/>
          <p:nvPr/>
        </p:nvSpPr>
        <p:spPr>
          <a:xfrm>
            <a:off x="4993005" y="2181326"/>
            <a:ext cx="3592830" cy="923330"/>
          </a:xfrm>
          <a:prstGeom prst="rect">
            <a:avLst/>
          </a:prstGeom>
          <a:noFill/>
        </p:spPr>
        <p:txBody>
          <a:bodyPr wrap="square" rtlCol="0">
            <a:spAutoFit/>
          </a:bodyPr>
          <a:lstStyle/>
          <a:p>
            <a:r>
              <a:rPr lang="en-US" dirty="0"/>
              <a:t>Use a sun photometer (and in some cases a voltmeter) to measure aerosol optical thickness. </a:t>
            </a:r>
          </a:p>
        </p:txBody>
      </p:sp>
    </p:spTree>
    <p:extLst>
      <p:ext uri="{BB962C8B-B14F-4D97-AF65-F5344CB8AC3E}">
        <p14:creationId xmlns:p14="http://schemas.microsoft.com/office/powerpoint/2010/main" val="1956265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D8259A-A38A-CF4A-84B8-2BC3287475B3}" type="slidenum">
              <a:rPr lang="en-US" smtClean="0"/>
              <a:t>44</a:t>
            </a:fld>
            <a:endParaRPr lang="en-US" dirty="0"/>
          </a:p>
        </p:txBody>
      </p:sp>
      <p:pic>
        <p:nvPicPr>
          <p:cNvPr id="5" name="Picture 4"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7" name="Title 1"/>
          <p:cNvSpPr>
            <a:spLocks noGrp="1"/>
          </p:cNvSpPr>
          <p:nvPr>
            <p:ph type="title"/>
          </p:nvPr>
        </p:nvSpPr>
        <p:spPr>
          <a:xfrm>
            <a:off x="193221" y="389823"/>
            <a:ext cx="7886700" cy="1325563"/>
          </a:xfrm>
        </p:spPr>
        <p:txBody>
          <a:bodyPr>
            <a:normAutofit/>
          </a:bodyPr>
          <a:lstStyle/>
          <a:p>
            <a:r>
              <a:rPr lang="en-US" sz="2800" b="1" dirty="0">
                <a:solidFill>
                  <a:schemeClr val="bg1"/>
                </a:solidFill>
              </a:rPr>
              <a:t>Precipitation (Solid) Protocol</a:t>
            </a:r>
          </a:p>
        </p:txBody>
      </p:sp>
      <p:pic>
        <p:nvPicPr>
          <p:cNvPr id="2" name="Picture 1" descr="Image of students measuring snow depth. To measure solid precipitation, students use a snow board and metric ruler to measure snowfall and snowpack. Students can also measure pH. "/>
          <p:cNvPicPr>
            <a:picLocks noChangeAspect="1"/>
          </p:cNvPicPr>
          <p:nvPr/>
        </p:nvPicPr>
        <p:blipFill rotWithShape="1">
          <a:blip r:embed="rId3">
            <a:extLst>
              <a:ext uri="{28A0092B-C50C-407E-A947-70E740481C1C}">
                <a14:useLocalDpi xmlns:a14="http://schemas.microsoft.com/office/drawing/2010/main" val="0"/>
              </a:ext>
            </a:extLst>
          </a:blip>
          <a:srcRect r="51333"/>
          <a:stretch/>
        </p:blipFill>
        <p:spPr>
          <a:xfrm>
            <a:off x="0" y="779646"/>
            <a:ext cx="4450080" cy="6078354"/>
          </a:xfrm>
          <a:prstGeom prst="rect">
            <a:avLst/>
          </a:prstGeom>
        </p:spPr>
      </p:pic>
      <p:sp>
        <p:nvSpPr>
          <p:cNvPr id="4" name="TextBox 3">
            <a:extLst>
              <a:ext uri="{FF2B5EF4-FFF2-40B4-BE49-F238E27FC236}">
                <a16:creationId xmlns:a16="http://schemas.microsoft.com/office/drawing/2014/main" id="{D37BE13B-3C50-5444-9495-649AE4A1D0B3}"/>
              </a:ext>
            </a:extLst>
          </p:cNvPr>
          <p:cNvSpPr txBox="1"/>
          <p:nvPr/>
        </p:nvSpPr>
        <p:spPr>
          <a:xfrm>
            <a:off x="5455920" y="1715386"/>
            <a:ext cx="2993192" cy="523220"/>
          </a:xfrm>
          <a:prstGeom prst="rect">
            <a:avLst/>
          </a:prstGeom>
          <a:noFill/>
        </p:spPr>
        <p:txBody>
          <a:bodyPr wrap="none" rtlCol="0">
            <a:spAutoFit/>
          </a:bodyPr>
          <a:lstStyle/>
          <a:p>
            <a:r>
              <a:rPr lang="en-US" sz="2800" dirty="0">
                <a:latin typeface="+mj-lt"/>
              </a:rPr>
              <a:t>Precipitation (Solid)</a:t>
            </a:r>
          </a:p>
        </p:txBody>
      </p:sp>
      <p:sp>
        <p:nvSpPr>
          <p:cNvPr id="8" name="TextBox 7">
            <a:extLst>
              <a:ext uri="{FF2B5EF4-FFF2-40B4-BE49-F238E27FC236}">
                <a16:creationId xmlns:a16="http://schemas.microsoft.com/office/drawing/2014/main" id="{BF7CE418-506A-9E40-AC1E-C2CCCEF213FC}"/>
              </a:ext>
            </a:extLst>
          </p:cNvPr>
          <p:cNvSpPr txBox="1"/>
          <p:nvPr/>
        </p:nvSpPr>
        <p:spPr>
          <a:xfrm>
            <a:off x="5064287" y="2505670"/>
            <a:ext cx="3605367" cy="923330"/>
          </a:xfrm>
          <a:prstGeom prst="rect">
            <a:avLst/>
          </a:prstGeom>
          <a:noFill/>
        </p:spPr>
        <p:txBody>
          <a:bodyPr wrap="square" rtlCol="0">
            <a:spAutoFit/>
          </a:bodyPr>
          <a:lstStyle/>
          <a:p>
            <a:r>
              <a:rPr lang="en-US" dirty="0"/>
              <a:t>Use a snow board and a metric ruler to measure snowfall and snowpack. You can also measure </a:t>
            </a:r>
            <a:r>
              <a:rPr lang="en-US" dirty="0" err="1"/>
              <a:t>pH.</a:t>
            </a:r>
            <a:r>
              <a:rPr lang="en-US" dirty="0"/>
              <a:t> </a:t>
            </a:r>
          </a:p>
        </p:txBody>
      </p:sp>
      <p:sp>
        <p:nvSpPr>
          <p:cNvPr id="9" name="TextBox 8">
            <a:extLst>
              <a:ext uri="{FF2B5EF4-FFF2-40B4-BE49-F238E27FC236}">
                <a16:creationId xmlns:a16="http://schemas.microsoft.com/office/drawing/2014/main" id="{3100C90A-AE5E-BF43-838E-993D1CFC1378}"/>
              </a:ext>
            </a:extLst>
          </p:cNvPr>
          <p:cNvSpPr txBox="1"/>
          <p:nvPr/>
        </p:nvSpPr>
        <p:spPr>
          <a:xfrm>
            <a:off x="5064287" y="3839669"/>
            <a:ext cx="3044231" cy="707886"/>
          </a:xfrm>
          <a:prstGeom prst="rect">
            <a:avLst/>
          </a:prstGeom>
          <a:noFill/>
        </p:spPr>
        <p:txBody>
          <a:bodyPr wrap="none" rtlCol="0">
            <a:spAutoFit/>
          </a:bodyPr>
          <a:lstStyle/>
          <a:p>
            <a:r>
              <a:rPr lang="en-US" sz="2000" b="1" dirty="0"/>
              <a:t>Skill Level: All</a:t>
            </a:r>
          </a:p>
          <a:p>
            <a:r>
              <a:rPr lang="en-US" sz="2000" b="1" dirty="0"/>
              <a:t>Time Required: 10 minutes</a:t>
            </a:r>
          </a:p>
        </p:txBody>
      </p:sp>
    </p:spTree>
    <p:extLst>
      <p:ext uri="{BB962C8B-B14F-4D97-AF65-F5344CB8AC3E}">
        <p14:creationId xmlns:p14="http://schemas.microsoft.com/office/powerpoint/2010/main" val="776560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D8259A-A38A-CF4A-84B8-2BC3287475B3}" type="slidenum">
              <a:rPr lang="en-US" smtClean="0"/>
              <a:t>45</a:t>
            </a:fld>
            <a:endParaRPr lang="en-US" dirty="0"/>
          </a:p>
        </p:txBody>
      </p:sp>
      <p:pic>
        <p:nvPicPr>
          <p:cNvPr id="4" name="Picture 3" descr="student twirling a sling psychrometer. Relative humidity: Students use either a sling psychrometer or a digital hydrometer to measure relative humidity. "/>
          <p:cNvPicPr>
            <a:picLocks noChangeAspect="1"/>
          </p:cNvPicPr>
          <p:nvPr/>
        </p:nvPicPr>
        <p:blipFill rotWithShape="1">
          <a:blip r:embed="rId2">
            <a:extLst>
              <a:ext uri="{28A0092B-C50C-407E-A947-70E740481C1C}">
                <a14:useLocalDpi xmlns:a14="http://schemas.microsoft.com/office/drawing/2010/main" val="0"/>
              </a:ext>
            </a:extLst>
          </a:blip>
          <a:srcRect r="51500"/>
          <a:stretch/>
        </p:blipFill>
        <p:spPr>
          <a:xfrm>
            <a:off x="0" y="779646"/>
            <a:ext cx="4434840" cy="6078354"/>
          </a:xfrm>
          <a:prstGeom prst="rect">
            <a:avLst/>
          </a:prstGeom>
        </p:spPr>
      </p:pic>
      <p:pic>
        <p:nvPicPr>
          <p:cNvPr id="7" name="Picture 6" descr="Banner Introduction to Atm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3" name="TextBox 2">
            <a:extLst>
              <a:ext uri="{FF2B5EF4-FFF2-40B4-BE49-F238E27FC236}">
                <a16:creationId xmlns:a16="http://schemas.microsoft.com/office/drawing/2014/main" id="{A5DD3350-0481-7F43-B66E-E270BBE605B1}"/>
              </a:ext>
            </a:extLst>
          </p:cNvPr>
          <p:cNvSpPr txBox="1"/>
          <p:nvPr/>
        </p:nvSpPr>
        <p:spPr>
          <a:xfrm>
            <a:off x="5432125" y="1264016"/>
            <a:ext cx="2714589" cy="523220"/>
          </a:xfrm>
          <a:prstGeom prst="rect">
            <a:avLst/>
          </a:prstGeom>
          <a:noFill/>
        </p:spPr>
        <p:txBody>
          <a:bodyPr wrap="none" rtlCol="0">
            <a:spAutoFit/>
          </a:bodyPr>
          <a:lstStyle/>
          <a:p>
            <a:r>
              <a:rPr lang="en-US" sz="2800" dirty="0">
                <a:latin typeface="+mj-lt"/>
              </a:rPr>
              <a:t>Relative Humidity</a:t>
            </a:r>
          </a:p>
        </p:txBody>
      </p:sp>
      <p:sp>
        <p:nvSpPr>
          <p:cNvPr id="10" name="TextBox 9">
            <a:extLst>
              <a:ext uri="{FF2B5EF4-FFF2-40B4-BE49-F238E27FC236}">
                <a16:creationId xmlns:a16="http://schemas.microsoft.com/office/drawing/2014/main" id="{9F204D74-F1DC-F74C-8B44-1A198CF4B4CF}"/>
              </a:ext>
            </a:extLst>
          </p:cNvPr>
          <p:cNvSpPr txBox="1"/>
          <p:nvPr/>
        </p:nvSpPr>
        <p:spPr>
          <a:xfrm>
            <a:off x="4976024" y="2190562"/>
            <a:ext cx="3626792" cy="923330"/>
          </a:xfrm>
          <a:prstGeom prst="rect">
            <a:avLst/>
          </a:prstGeom>
          <a:noFill/>
        </p:spPr>
        <p:txBody>
          <a:bodyPr wrap="square" rtlCol="0">
            <a:spAutoFit/>
          </a:bodyPr>
          <a:lstStyle/>
          <a:p>
            <a:r>
              <a:rPr lang="en-US" dirty="0"/>
              <a:t>Use either a sling psychrometer or a digital hygrometer to measure relative humidity. </a:t>
            </a:r>
          </a:p>
        </p:txBody>
      </p:sp>
      <p:sp>
        <p:nvSpPr>
          <p:cNvPr id="11" name="TextBox 10">
            <a:extLst>
              <a:ext uri="{FF2B5EF4-FFF2-40B4-BE49-F238E27FC236}">
                <a16:creationId xmlns:a16="http://schemas.microsoft.com/office/drawing/2014/main" id="{B346DE7A-18EA-824F-BCD5-81F1DD14A653}"/>
              </a:ext>
            </a:extLst>
          </p:cNvPr>
          <p:cNvSpPr txBox="1"/>
          <p:nvPr/>
        </p:nvSpPr>
        <p:spPr>
          <a:xfrm>
            <a:off x="4976024" y="3464880"/>
            <a:ext cx="3252622" cy="707886"/>
          </a:xfrm>
          <a:prstGeom prst="rect">
            <a:avLst/>
          </a:prstGeom>
          <a:noFill/>
        </p:spPr>
        <p:txBody>
          <a:bodyPr wrap="none" rtlCol="0">
            <a:spAutoFit/>
          </a:bodyPr>
          <a:lstStyle/>
          <a:p>
            <a:r>
              <a:rPr lang="en-US" sz="2000" b="1" dirty="0"/>
              <a:t>Skill Level: All</a:t>
            </a:r>
          </a:p>
          <a:p>
            <a:r>
              <a:rPr lang="en-US" sz="2000" b="1" dirty="0"/>
              <a:t>Time Required: 5-10 minutes</a:t>
            </a:r>
          </a:p>
        </p:txBody>
      </p:sp>
    </p:spTree>
    <p:extLst>
      <p:ext uri="{BB962C8B-B14F-4D97-AF65-F5344CB8AC3E}">
        <p14:creationId xmlns:p14="http://schemas.microsoft.com/office/powerpoint/2010/main" val="9010385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udents reading a precipitation gauge. They can also take pH measurements"/>
          <p:cNvPicPr>
            <a:picLocks noChangeAspect="1"/>
          </p:cNvPicPr>
          <p:nvPr/>
        </p:nvPicPr>
        <p:blipFill rotWithShape="1">
          <a:blip r:embed="rId2">
            <a:extLst>
              <a:ext uri="{28A0092B-C50C-407E-A947-70E740481C1C}">
                <a14:useLocalDpi xmlns:a14="http://schemas.microsoft.com/office/drawing/2010/main" val="0"/>
              </a:ext>
            </a:extLst>
          </a:blip>
          <a:srcRect r="51333"/>
          <a:stretch/>
        </p:blipFill>
        <p:spPr>
          <a:xfrm>
            <a:off x="0" y="389823"/>
            <a:ext cx="4450080" cy="6497401"/>
          </a:xfrm>
          <a:prstGeom prst="rect">
            <a:avLst/>
          </a:prstGeom>
        </p:spPr>
      </p:pic>
      <p:sp>
        <p:nvSpPr>
          <p:cNvPr id="3" name="Slide Number Placeholder 2"/>
          <p:cNvSpPr>
            <a:spLocks noGrp="1"/>
          </p:cNvSpPr>
          <p:nvPr>
            <p:ph type="sldNum" sz="quarter" idx="12"/>
          </p:nvPr>
        </p:nvSpPr>
        <p:spPr/>
        <p:txBody>
          <a:bodyPr/>
          <a:lstStyle/>
          <a:p>
            <a:fld id="{11D8259A-A38A-CF4A-84B8-2BC3287475B3}" type="slidenum">
              <a:rPr lang="en-US" smtClean="0"/>
              <a:t>46</a:t>
            </a:fld>
            <a:endParaRPr lang="en-US" dirty="0"/>
          </a:p>
        </p:txBody>
      </p:sp>
      <p:pic>
        <p:nvPicPr>
          <p:cNvPr id="5" name="Picture 4" descr="Banner Introduction to Atm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7" name="Title 1"/>
          <p:cNvSpPr>
            <a:spLocks noGrp="1"/>
          </p:cNvSpPr>
          <p:nvPr>
            <p:ph type="title"/>
          </p:nvPr>
        </p:nvSpPr>
        <p:spPr>
          <a:xfrm>
            <a:off x="5228142" y="575885"/>
            <a:ext cx="3364230" cy="2171700"/>
          </a:xfrm>
        </p:spPr>
        <p:txBody>
          <a:bodyPr>
            <a:normAutofit/>
          </a:bodyPr>
          <a:lstStyle/>
          <a:p>
            <a:r>
              <a:rPr lang="en-US" sz="2800" b="1" dirty="0"/>
              <a:t>Precipitation (Liquid)</a:t>
            </a:r>
          </a:p>
        </p:txBody>
      </p:sp>
      <p:sp>
        <p:nvSpPr>
          <p:cNvPr id="6" name="Rectangle 5"/>
          <p:cNvSpPr/>
          <p:nvPr/>
        </p:nvSpPr>
        <p:spPr>
          <a:xfrm>
            <a:off x="5121051" y="3510269"/>
            <a:ext cx="4572000" cy="646331"/>
          </a:xfrm>
          <a:prstGeom prst="rect">
            <a:avLst/>
          </a:prstGeom>
        </p:spPr>
        <p:txBody>
          <a:bodyPr>
            <a:spAutoFit/>
          </a:bodyPr>
          <a:lstStyle/>
          <a:p>
            <a:r>
              <a:rPr lang="en-US" b="1" dirty="0"/>
              <a:t>Skill Level:  All</a:t>
            </a:r>
          </a:p>
          <a:p>
            <a:r>
              <a:rPr lang="en-US" b="1" dirty="0"/>
              <a:t>Time Required: 5-10 minutes</a:t>
            </a:r>
          </a:p>
        </p:txBody>
      </p:sp>
      <p:sp>
        <p:nvSpPr>
          <p:cNvPr id="4" name="TextBox 3">
            <a:extLst>
              <a:ext uri="{FF2B5EF4-FFF2-40B4-BE49-F238E27FC236}">
                <a16:creationId xmlns:a16="http://schemas.microsoft.com/office/drawing/2014/main" id="{BEEB620A-635C-6D45-AED0-70823D4E54FB}"/>
              </a:ext>
            </a:extLst>
          </p:cNvPr>
          <p:cNvSpPr txBox="1"/>
          <p:nvPr/>
        </p:nvSpPr>
        <p:spPr>
          <a:xfrm>
            <a:off x="5121051" y="2422692"/>
            <a:ext cx="3578412" cy="646331"/>
          </a:xfrm>
          <a:prstGeom prst="rect">
            <a:avLst/>
          </a:prstGeom>
          <a:noFill/>
        </p:spPr>
        <p:txBody>
          <a:bodyPr wrap="square" rtlCol="0">
            <a:spAutoFit/>
          </a:bodyPr>
          <a:lstStyle/>
          <a:p>
            <a:r>
              <a:rPr lang="en-US" dirty="0"/>
              <a:t>Use a rain gauge to measure rainfall. You can also measure </a:t>
            </a:r>
            <a:r>
              <a:rPr lang="en-US" dirty="0" err="1"/>
              <a:t>pH.</a:t>
            </a:r>
            <a:r>
              <a:rPr lang="en-US" dirty="0"/>
              <a:t> </a:t>
            </a:r>
          </a:p>
        </p:txBody>
      </p:sp>
    </p:spTree>
    <p:extLst>
      <p:ext uri="{BB962C8B-B14F-4D97-AF65-F5344CB8AC3E}">
        <p14:creationId xmlns:p14="http://schemas.microsoft.com/office/powerpoint/2010/main" val="7827309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GLOBE Trainer and clipboar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0171"/>
            <a:ext cx="9144000" cy="6187829"/>
          </a:xfrm>
          <a:prstGeom prst="rect">
            <a:avLst/>
          </a:prstGeom>
        </p:spPr>
      </p:pic>
      <p:sp>
        <p:nvSpPr>
          <p:cNvPr id="2" name="Slide Number Placeholder 1"/>
          <p:cNvSpPr>
            <a:spLocks noGrp="1"/>
          </p:cNvSpPr>
          <p:nvPr>
            <p:ph type="sldNum" sz="quarter" idx="12"/>
          </p:nvPr>
        </p:nvSpPr>
        <p:spPr/>
        <p:txBody>
          <a:bodyPr/>
          <a:lstStyle/>
          <a:p>
            <a:fld id="{11D8259A-A38A-CF4A-84B8-2BC3287475B3}" type="slidenum">
              <a:rPr lang="en-US" smtClean="0"/>
              <a:t>47</a:t>
            </a:fld>
            <a:endParaRPr lang="en-US" dirty="0"/>
          </a:p>
        </p:txBody>
      </p:sp>
      <p:pic>
        <p:nvPicPr>
          <p:cNvPr id="6" name="Picture 5" descr="Banner Introduction to Atm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475"/>
            <a:ext cx="9144000" cy="779646"/>
          </a:xfrm>
          <a:prstGeom prst="rect">
            <a:avLst/>
          </a:prstGeom>
        </p:spPr>
      </p:pic>
      <p:sp>
        <p:nvSpPr>
          <p:cNvPr id="5" name="Title 1"/>
          <p:cNvSpPr>
            <a:spLocks noGrp="1"/>
          </p:cNvSpPr>
          <p:nvPr>
            <p:ph type="title"/>
          </p:nvPr>
        </p:nvSpPr>
        <p:spPr>
          <a:xfrm rot="21375018">
            <a:off x="3249357" y="1115961"/>
            <a:ext cx="5020174" cy="1217099"/>
          </a:xfrm>
        </p:spPr>
        <p:txBody>
          <a:bodyPr>
            <a:normAutofit/>
          </a:bodyPr>
          <a:lstStyle/>
          <a:p>
            <a:r>
              <a:rPr lang="en-US" sz="2400" b="1" dirty="0"/>
              <a:t>Review your Knowledge! Question 7 </a:t>
            </a:r>
          </a:p>
        </p:txBody>
      </p:sp>
      <p:sp>
        <p:nvSpPr>
          <p:cNvPr id="7" name="Content Placeholder 2"/>
          <p:cNvSpPr>
            <a:spLocks noGrp="1"/>
          </p:cNvSpPr>
          <p:nvPr>
            <p:ph idx="1"/>
          </p:nvPr>
        </p:nvSpPr>
        <p:spPr>
          <a:xfrm rot="21398029">
            <a:off x="3657189" y="2212637"/>
            <a:ext cx="4599241" cy="4635781"/>
          </a:xfrm>
        </p:spPr>
        <p:txBody>
          <a:bodyPr>
            <a:normAutofit/>
          </a:bodyPr>
          <a:lstStyle/>
          <a:p>
            <a:pPr marL="0" indent="0">
              <a:buNone/>
            </a:pPr>
            <a:r>
              <a:rPr lang="en-US" sz="2400" dirty="0"/>
              <a:t>Which of the following protocols requires no purchased equipment? </a:t>
            </a:r>
          </a:p>
          <a:p>
            <a:pPr marL="514350" indent="-514350">
              <a:buAutoNum type="alphaLcPeriod"/>
            </a:pPr>
            <a:r>
              <a:rPr lang="en-US" sz="2400" dirty="0"/>
              <a:t>Aerosols</a:t>
            </a:r>
          </a:p>
          <a:p>
            <a:pPr marL="514350" indent="-514350">
              <a:buAutoNum type="alphaLcPeriod"/>
            </a:pPr>
            <a:r>
              <a:rPr lang="en-US" sz="2400" dirty="0"/>
              <a:t>Cloud</a:t>
            </a:r>
          </a:p>
          <a:p>
            <a:pPr marL="514350" indent="-514350">
              <a:buAutoNum type="alphaLcPeriod"/>
            </a:pPr>
            <a:r>
              <a:rPr lang="en-US" sz="2400" dirty="0"/>
              <a:t>Relative humidity</a:t>
            </a:r>
          </a:p>
          <a:p>
            <a:pPr marL="514350" indent="-514350">
              <a:buAutoNum type="alphaLcPeriod"/>
            </a:pPr>
            <a:r>
              <a:rPr lang="en-US" sz="2400" dirty="0"/>
              <a:t>Water vapor</a:t>
            </a:r>
          </a:p>
          <a:p>
            <a:pPr marL="0" indent="0">
              <a:buNone/>
            </a:pPr>
            <a:r>
              <a:rPr lang="en-US" sz="2400" b="1" dirty="0"/>
              <a:t>What is your answer? </a:t>
            </a:r>
          </a:p>
          <a:p>
            <a:pPr marL="514350" indent="-514350">
              <a:buAutoNum type="alphaLcPeriod"/>
            </a:pPr>
            <a:endParaRPr lang="en-US" dirty="0"/>
          </a:p>
          <a:p>
            <a:pPr marL="514350" indent="-514350">
              <a:buAutoNum type="alphaLcPeriod"/>
            </a:pPr>
            <a:endParaRPr lang="en-US" dirty="0"/>
          </a:p>
          <a:p>
            <a:pPr marL="514350" indent="-514350">
              <a:buAutoNum type="alphaLcPeriod"/>
            </a:pPr>
            <a:endParaRPr lang="en-US" dirty="0"/>
          </a:p>
          <a:p>
            <a:endParaRPr lang="en-US" dirty="0"/>
          </a:p>
        </p:txBody>
      </p:sp>
    </p:spTree>
    <p:extLst>
      <p:ext uri="{BB962C8B-B14F-4D97-AF65-F5344CB8AC3E}">
        <p14:creationId xmlns:p14="http://schemas.microsoft.com/office/powerpoint/2010/main" val="6740238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GLOBE Trainer and clipboar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0950"/>
            <a:ext cx="9144000" cy="6855181"/>
          </a:xfrm>
          <a:prstGeom prst="rect">
            <a:avLst/>
          </a:prstGeom>
        </p:spPr>
      </p:pic>
      <p:sp>
        <p:nvSpPr>
          <p:cNvPr id="2" name="Slide Number Placeholder 1"/>
          <p:cNvSpPr>
            <a:spLocks noGrp="1"/>
          </p:cNvSpPr>
          <p:nvPr>
            <p:ph type="sldNum" sz="quarter" idx="12"/>
          </p:nvPr>
        </p:nvSpPr>
        <p:spPr/>
        <p:txBody>
          <a:bodyPr/>
          <a:lstStyle/>
          <a:p>
            <a:fld id="{11D8259A-A38A-CF4A-84B8-2BC3287475B3}" type="slidenum">
              <a:rPr lang="en-US" smtClean="0"/>
              <a:t>48</a:t>
            </a:fld>
            <a:endParaRPr lang="en-US" dirty="0"/>
          </a:p>
        </p:txBody>
      </p:sp>
      <p:pic>
        <p:nvPicPr>
          <p:cNvPr id="6" name="Picture 5" descr="Banner Introduction to Atm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7999"/>
            <a:ext cx="9144000" cy="779646"/>
          </a:xfrm>
          <a:prstGeom prst="rect">
            <a:avLst/>
          </a:prstGeom>
        </p:spPr>
      </p:pic>
      <p:sp>
        <p:nvSpPr>
          <p:cNvPr id="4" name="Title 3"/>
          <p:cNvSpPr>
            <a:spLocks noGrp="1"/>
          </p:cNvSpPr>
          <p:nvPr>
            <p:ph type="title"/>
          </p:nvPr>
        </p:nvSpPr>
        <p:spPr>
          <a:xfrm rot="21414015">
            <a:off x="3482566" y="809482"/>
            <a:ext cx="7886700" cy="1325563"/>
          </a:xfrm>
        </p:spPr>
        <p:txBody>
          <a:bodyPr>
            <a:normAutofit/>
          </a:bodyPr>
          <a:lstStyle/>
          <a:p>
            <a:r>
              <a:rPr lang="en-US" sz="2800" dirty="0"/>
              <a:t>Answer to Question 7</a:t>
            </a:r>
          </a:p>
        </p:txBody>
      </p:sp>
      <p:sp>
        <p:nvSpPr>
          <p:cNvPr id="7" name="Content Placeholder 2" descr="Cartoon of GLOBE Trainer and clipboard"/>
          <p:cNvSpPr>
            <a:spLocks noGrp="1"/>
          </p:cNvSpPr>
          <p:nvPr>
            <p:ph idx="1"/>
          </p:nvPr>
        </p:nvSpPr>
        <p:spPr>
          <a:xfrm rot="21398029">
            <a:off x="3577289" y="1946307"/>
            <a:ext cx="4599241" cy="4635781"/>
          </a:xfrm>
        </p:spPr>
        <p:txBody>
          <a:bodyPr>
            <a:normAutofit/>
          </a:bodyPr>
          <a:lstStyle/>
          <a:p>
            <a:pPr marL="0" indent="0">
              <a:buNone/>
            </a:pPr>
            <a:r>
              <a:rPr lang="en-US" sz="2400" dirty="0"/>
              <a:t>Which of the following protocols requires no purchased equipment? </a:t>
            </a:r>
          </a:p>
          <a:p>
            <a:pPr marL="514350" indent="-514350">
              <a:buAutoNum type="alphaLcPeriod"/>
            </a:pPr>
            <a:r>
              <a:rPr lang="en-US" sz="2400" dirty="0"/>
              <a:t>Aerosols</a:t>
            </a:r>
          </a:p>
          <a:p>
            <a:pPr marL="514350" indent="-514350">
              <a:buAutoNum type="alphaLcPeriod"/>
            </a:pPr>
            <a:r>
              <a:rPr lang="en-US" sz="2400" b="1" dirty="0">
                <a:solidFill>
                  <a:srgbClr val="FF0000"/>
                </a:solidFill>
              </a:rPr>
              <a:t>Cloud- </a:t>
            </a:r>
            <a:r>
              <a:rPr lang="en-US" sz="2400" b="1" dirty="0">
                <a:solidFill>
                  <a:srgbClr val="FF0000"/>
                </a:solidFill>
                <a:sym typeface="Wingdings"/>
              </a:rPr>
              <a:t> </a:t>
            </a:r>
            <a:r>
              <a:rPr lang="en-US" sz="2400" b="1" dirty="0">
                <a:solidFill>
                  <a:srgbClr val="FF0000"/>
                </a:solidFill>
              </a:rPr>
              <a:t>correct! </a:t>
            </a:r>
          </a:p>
          <a:p>
            <a:pPr marL="514350" indent="-514350">
              <a:buAutoNum type="alphaLcPeriod"/>
            </a:pPr>
            <a:r>
              <a:rPr lang="en-US" sz="2400" dirty="0"/>
              <a:t>Relative humidity</a:t>
            </a:r>
          </a:p>
          <a:p>
            <a:pPr marL="514350" indent="-514350">
              <a:buAutoNum type="alphaLcPeriod"/>
            </a:pPr>
            <a:r>
              <a:rPr lang="en-US" sz="2400" dirty="0"/>
              <a:t>Water vapor</a:t>
            </a:r>
          </a:p>
          <a:p>
            <a:pPr marL="0" indent="0">
              <a:buNone/>
            </a:pPr>
            <a:r>
              <a:rPr lang="en-US" sz="2400" b="1" dirty="0"/>
              <a:t>Were you correct? </a:t>
            </a:r>
          </a:p>
          <a:p>
            <a:pPr marL="514350" indent="-514350">
              <a:buAutoNum type="alphaLcPeriod"/>
            </a:pPr>
            <a:endParaRPr lang="en-US" dirty="0"/>
          </a:p>
          <a:p>
            <a:pPr marL="514350" indent="-514350">
              <a:buAutoNum type="alphaLcPeriod"/>
            </a:pPr>
            <a:endParaRPr lang="en-US" dirty="0"/>
          </a:p>
          <a:p>
            <a:pPr marL="514350" indent="-514350">
              <a:buAutoNum type="alphaLcPeriod"/>
            </a:pPr>
            <a:endParaRPr lang="en-US" dirty="0"/>
          </a:p>
          <a:p>
            <a:endParaRPr lang="en-US" dirty="0"/>
          </a:p>
        </p:txBody>
      </p:sp>
      <p:sp>
        <p:nvSpPr>
          <p:cNvPr id="5" name="Rectangle 4"/>
          <p:cNvSpPr/>
          <p:nvPr/>
        </p:nvSpPr>
        <p:spPr>
          <a:xfrm>
            <a:off x="396240" y="825932"/>
            <a:ext cx="2306320" cy="646331"/>
          </a:xfrm>
          <a:prstGeom prst="rect">
            <a:avLst/>
          </a:prstGeom>
        </p:spPr>
        <p:txBody>
          <a:bodyPr wrap="square">
            <a:spAutoFit/>
          </a:bodyPr>
          <a:lstStyle/>
          <a:p>
            <a:r>
              <a:rPr lang="en-US" b="1" dirty="0">
                <a:solidFill>
                  <a:schemeClr val="bg1"/>
                </a:solidFill>
                <a:latin typeface="Arial" charset="0"/>
                <a:ea typeface="Arial" charset="0"/>
                <a:cs typeface="Arial" charset="0"/>
              </a:rPr>
              <a:t>Answer to </a:t>
            </a:r>
            <a:br>
              <a:rPr lang="en-US" b="1" dirty="0">
                <a:solidFill>
                  <a:schemeClr val="bg1"/>
                </a:solidFill>
                <a:latin typeface="Arial" charset="0"/>
                <a:ea typeface="Arial" charset="0"/>
                <a:cs typeface="Arial" charset="0"/>
              </a:rPr>
            </a:br>
            <a:r>
              <a:rPr lang="en-US" b="1">
                <a:solidFill>
                  <a:schemeClr val="bg1"/>
                </a:solidFill>
                <a:latin typeface="Arial" charset="0"/>
                <a:ea typeface="Arial" charset="0"/>
                <a:cs typeface="Arial" charset="0"/>
              </a:rPr>
              <a:t>Quiz Question 7</a:t>
            </a:r>
            <a:endParaRPr lang="en-US" dirty="0"/>
          </a:p>
        </p:txBody>
      </p:sp>
    </p:spTree>
    <p:extLst>
      <p:ext uri="{BB962C8B-B14F-4D97-AF65-F5344CB8AC3E}">
        <p14:creationId xmlns:p14="http://schemas.microsoft.com/office/powerpoint/2010/main" val="1955648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D8259A-A38A-CF4A-84B8-2BC3287475B3}" type="slidenum">
              <a:rPr lang="en-US" smtClean="0"/>
              <a:t>4</a:t>
            </a:fld>
            <a:endParaRPr lang="en-US" dirty="0"/>
          </a:p>
        </p:txBody>
      </p:sp>
      <p:pic>
        <p:nvPicPr>
          <p:cNvPr id="6" name="Picture 5"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2" name="Title 1"/>
          <p:cNvSpPr>
            <a:spLocks noGrp="1"/>
          </p:cNvSpPr>
          <p:nvPr>
            <p:ph type="title"/>
          </p:nvPr>
        </p:nvSpPr>
        <p:spPr>
          <a:xfrm>
            <a:off x="304800" y="520717"/>
            <a:ext cx="8581292" cy="1325563"/>
          </a:xfrm>
        </p:spPr>
        <p:txBody>
          <a:bodyPr>
            <a:normAutofit/>
          </a:bodyPr>
          <a:lstStyle/>
          <a:p>
            <a:r>
              <a:rPr lang="en-US" sz="3200" dirty="0"/>
              <a:t>The atmosphere is composed of a mixture of gases</a:t>
            </a:r>
          </a:p>
        </p:txBody>
      </p:sp>
      <p:sp>
        <p:nvSpPr>
          <p:cNvPr id="3" name="Content Placeholder 2"/>
          <p:cNvSpPr>
            <a:spLocks noGrp="1"/>
          </p:cNvSpPr>
          <p:nvPr>
            <p:ph idx="1"/>
          </p:nvPr>
        </p:nvSpPr>
        <p:spPr>
          <a:xfrm>
            <a:off x="628650" y="1794919"/>
            <a:ext cx="7886700" cy="858633"/>
          </a:xfr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dirty="0"/>
              <a:t>Air is composed of  approximately  78% nitrogen, 21% oxygen, and small amounts of other gases.  </a:t>
            </a:r>
          </a:p>
        </p:txBody>
      </p:sp>
      <p:pic>
        <p:nvPicPr>
          <p:cNvPr id="5" name="Picture 4" descr="less than 1% of atmosphere is composed of carbon dioxide, water vapor, aerosol particles and ozone. Pie chart showing proportions of nitrogen, oxygen and other gas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694" y="2510971"/>
            <a:ext cx="6761850" cy="3942877"/>
          </a:xfrm>
          <a:prstGeom prst="rect">
            <a:avLst/>
          </a:prstGeom>
        </p:spPr>
      </p:pic>
    </p:spTree>
    <p:extLst>
      <p:ext uri="{BB962C8B-B14F-4D97-AF65-F5344CB8AC3E}">
        <p14:creationId xmlns:p14="http://schemas.microsoft.com/office/powerpoint/2010/main" val="8244858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rtoon of GLOBE Trainer and clipboar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524"/>
            <a:ext cx="9144000" cy="6855181"/>
          </a:xfrm>
          <a:prstGeom prst="rect">
            <a:avLst/>
          </a:prstGeom>
        </p:spPr>
      </p:pic>
      <p:sp>
        <p:nvSpPr>
          <p:cNvPr id="4" name="Slide Number Placeholder 3"/>
          <p:cNvSpPr>
            <a:spLocks noGrp="1"/>
          </p:cNvSpPr>
          <p:nvPr>
            <p:ph type="sldNum" sz="quarter" idx="12"/>
          </p:nvPr>
        </p:nvSpPr>
        <p:spPr/>
        <p:txBody>
          <a:bodyPr/>
          <a:lstStyle/>
          <a:p>
            <a:fld id="{11D8259A-A38A-CF4A-84B8-2BC3287475B3}" type="slidenum">
              <a:rPr lang="en-US" smtClean="0"/>
              <a:t>49</a:t>
            </a:fld>
            <a:endParaRPr lang="en-US" dirty="0"/>
          </a:p>
        </p:txBody>
      </p:sp>
      <p:pic>
        <p:nvPicPr>
          <p:cNvPr id="7" name="Picture 6" descr="Banner Introduction to Atm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2" name="Title 1"/>
          <p:cNvSpPr>
            <a:spLocks noGrp="1"/>
          </p:cNvSpPr>
          <p:nvPr>
            <p:ph type="title"/>
          </p:nvPr>
        </p:nvSpPr>
        <p:spPr>
          <a:xfrm>
            <a:off x="262890" y="815631"/>
            <a:ext cx="7886700" cy="1325563"/>
          </a:xfrm>
        </p:spPr>
        <p:txBody>
          <a:bodyPr>
            <a:normAutofit fontScale="90000"/>
          </a:bodyPr>
          <a:lstStyle/>
          <a:p>
            <a:r>
              <a:rPr lang="en-US" sz="2400" b="1" dirty="0">
                <a:solidFill>
                  <a:schemeClr val="bg1"/>
                </a:solidFill>
                <a:latin typeface="Arial" charset="0"/>
                <a:ea typeface="Arial" charset="0"/>
                <a:cs typeface="Arial" charset="0"/>
              </a:rPr>
              <a:t>Review your </a:t>
            </a:r>
            <a:br>
              <a:rPr lang="en-US" sz="2400" b="1" dirty="0">
                <a:solidFill>
                  <a:schemeClr val="bg1"/>
                </a:solidFill>
                <a:latin typeface="Arial" charset="0"/>
                <a:ea typeface="Arial" charset="0"/>
                <a:cs typeface="Arial" charset="0"/>
              </a:rPr>
            </a:br>
            <a:r>
              <a:rPr lang="en-US" sz="2400" b="1" dirty="0">
                <a:solidFill>
                  <a:schemeClr val="bg1"/>
                </a:solidFill>
                <a:latin typeface="Arial" charset="0"/>
                <a:ea typeface="Arial" charset="0"/>
                <a:cs typeface="Arial" charset="0"/>
              </a:rPr>
              <a:t>Knowledge!</a:t>
            </a:r>
            <a:br>
              <a:rPr lang="en-US" sz="2400" b="1" dirty="0">
                <a:solidFill>
                  <a:schemeClr val="bg1"/>
                </a:solidFill>
                <a:latin typeface="Arial" charset="0"/>
                <a:ea typeface="Arial" charset="0"/>
                <a:cs typeface="Arial" charset="0"/>
              </a:rPr>
            </a:br>
            <a:br>
              <a:rPr lang="en-US" sz="2400" b="1" dirty="0">
                <a:solidFill>
                  <a:schemeClr val="bg1"/>
                </a:solidFill>
                <a:latin typeface="Arial" charset="0"/>
                <a:ea typeface="Arial" charset="0"/>
                <a:cs typeface="Arial" charset="0"/>
              </a:rPr>
            </a:br>
            <a:r>
              <a:rPr lang="en-US" sz="2400" b="1" dirty="0">
                <a:solidFill>
                  <a:schemeClr val="bg1"/>
                </a:solidFill>
                <a:latin typeface="Arial" charset="0"/>
                <a:ea typeface="Arial" charset="0"/>
                <a:cs typeface="Arial" charset="0"/>
              </a:rPr>
              <a:t>Question 8 </a:t>
            </a:r>
            <a:br>
              <a:rPr lang="en-US" sz="2400" b="1" dirty="0">
                <a:solidFill>
                  <a:schemeClr val="bg1"/>
                </a:solidFill>
                <a:latin typeface="Arial" charset="0"/>
                <a:ea typeface="Arial" charset="0"/>
                <a:cs typeface="Arial" charset="0"/>
              </a:rPr>
            </a:br>
            <a:r>
              <a:rPr lang="en-US" sz="2400" b="1" dirty="0">
                <a:solidFill>
                  <a:schemeClr val="bg1"/>
                </a:solidFill>
                <a:latin typeface="Arial" charset="0"/>
                <a:ea typeface="Arial" charset="0"/>
                <a:cs typeface="Arial" charset="0"/>
              </a:rPr>
              <a:t>(For educators)</a:t>
            </a:r>
          </a:p>
        </p:txBody>
      </p:sp>
      <p:sp>
        <p:nvSpPr>
          <p:cNvPr id="6" name="Content Placeholder 2"/>
          <p:cNvSpPr>
            <a:spLocks noGrp="1"/>
          </p:cNvSpPr>
          <p:nvPr>
            <p:ph idx="1"/>
          </p:nvPr>
        </p:nvSpPr>
        <p:spPr>
          <a:xfrm rot="21375250">
            <a:off x="3198654" y="1455450"/>
            <a:ext cx="5302375" cy="4635781"/>
          </a:xfrm>
        </p:spPr>
        <p:txBody>
          <a:bodyPr>
            <a:normAutofit/>
          </a:bodyPr>
          <a:lstStyle/>
          <a:p>
            <a:pPr marL="0" indent="0">
              <a:buNone/>
            </a:pPr>
            <a:r>
              <a:rPr lang="en-US" sz="2400" dirty="0"/>
              <a:t>Most Atmosphere Protocols can be conducted by student of all ages. Which is one of the  protocols that may be more appropriate for older students? </a:t>
            </a:r>
          </a:p>
          <a:p>
            <a:pPr marL="514350" indent="-514350">
              <a:buAutoNum type="alphaLcPeriod"/>
            </a:pPr>
            <a:r>
              <a:rPr lang="en-US" sz="2400" dirty="0"/>
              <a:t>Precipitation</a:t>
            </a:r>
          </a:p>
          <a:p>
            <a:pPr marL="514350" indent="-514350">
              <a:buAutoNum type="alphaLcPeriod"/>
            </a:pPr>
            <a:r>
              <a:rPr lang="en-US" sz="2400" dirty="0"/>
              <a:t>Cloud</a:t>
            </a:r>
          </a:p>
          <a:p>
            <a:pPr marL="514350" indent="-514350">
              <a:buAutoNum type="alphaLcPeriod"/>
            </a:pPr>
            <a:r>
              <a:rPr lang="en-US" sz="2400" dirty="0"/>
              <a:t>Air Temperature</a:t>
            </a:r>
          </a:p>
          <a:p>
            <a:pPr marL="514350" indent="-514350">
              <a:buAutoNum type="alphaLcPeriod"/>
            </a:pPr>
            <a:r>
              <a:rPr lang="en-US" sz="2400" dirty="0"/>
              <a:t>Water vapor</a:t>
            </a:r>
          </a:p>
          <a:p>
            <a:pPr marL="0" indent="0">
              <a:buNone/>
            </a:pPr>
            <a:r>
              <a:rPr lang="en-US" sz="2000" b="1" dirty="0"/>
              <a:t>What is your answer? </a:t>
            </a:r>
          </a:p>
          <a:p>
            <a:pPr marL="0" indent="0">
              <a:buNone/>
            </a:pPr>
            <a:endParaRPr lang="en-US" dirty="0"/>
          </a:p>
          <a:p>
            <a:pPr marL="514350" indent="-514350">
              <a:buAutoNum type="alphaLcPeriod"/>
            </a:pPr>
            <a:endParaRPr lang="en-US" dirty="0"/>
          </a:p>
          <a:p>
            <a:pPr marL="514350" indent="-514350">
              <a:buAutoNum type="alphaLcPeriod"/>
            </a:pPr>
            <a:endParaRPr lang="en-US" dirty="0"/>
          </a:p>
          <a:p>
            <a:endParaRPr lang="en-US" dirty="0"/>
          </a:p>
        </p:txBody>
      </p:sp>
    </p:spTree>
    <p:extLst>
      <p:ext uri="{BB962C8B-B14F-4D97-AF65-F5344CB8AC3E}">
        <p14:creationId xmlns:p14="http://schemas.microsoft.com/office/powerpoint/2010/main" val="10940076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rtoon of GLOBE Trainer and clipboar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19"/>
            <a:ext cx="9144000" cy="6855181"/>
          </a:xfrm>
          <a:prstGeom prst="rect">
            <a:avLst/>
          </a:prstGeom>
        </p:spPr>
      </p:pic>
      <p:sp>
        <p:nvSpPr>
          <p:cNvPr id="4" name="Slide Number Placeholder 3"/>
          <p:cNvSpPr>
            <a:spLocks noGrp="1"/>
          </p:cNvSpPr>
          <p:nvPr>
            <p:ph type="sldNum" sz="quarter" idx="12"/>
          </p:nvPr>
        </p:nvSpPr>
        <p:spPr/>
        <p:txBody>
          <a:bodyPr/>
          <a:lstStyle/>
          <a:p>
            <a:fld id="{11D8259A-A38A-CF4A-84B8-2BC3287475B3}" type="slidenum">
              <a:rPr lang="en-US" smtClean="0"/>
              <a:t>50</a:t>
            </a:fld>
            <a:endParaRPr lang="en-US" dirty="0"/>
          </a:p>
        </p:txBody>
      </p:sp>
      <p:pic>
        <p:nvPicPr>
          <p:cNvPr id="7" name="Picture 6" descr="Banner Introduction to Atm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2" name="Title 1"/>
          <p:cNvSpPr>
            <a:spLocks noGrp="1"/>
          </p:cNvSpPr>
          <p:nvPr>
            <p:ph type="title"/>
          </p:nvPr>
        </p:nvSpPr>
        <p:spPr>
          <a:xfrm>
            <a:off x="161290" y="1093598"/>
            <a:ext cx="7886700" cy="1325563"/>
          </a:xfrm>
        </p:spPr>
        <p:txBody>
          <a:bodyPr>
            <a:normAutofit/>
          </a:bodyPr>
          <a:lstStyle/>
          <a:p>
            <a:r>
              <a:rPr lang="en-US" sz="2400" b="1" dirty="0">
                <a:solidFill>
                  <a:schemeClr val="bg1"/>
                </a:solidFill>
                <a:latin typeface="Arial" charset="0"/>
                <a:ea typeface="Arial" charset="0"/>
                <a:cs typeface="Arial" charset="0"/>
              </a:rPr>
              <a:t>Answer to </a:t>
            </a:r>
            <a:br>
              <a:rPr lang="en-US" sz="2400" b="1" dirty="0">
                <a:solidFill>
                  <a:schemeClr val="bg1"/>
                </a:solidFill>
                <a:latin typeface="Arial" charset="0"/>
                <a:ea typeface="Arial" charset="0"/>
                <a:cs typeface="Arial" charset="0"/>
              </a:rPr>
            </a:br>
            <a:r>
              <a:rPr lang="en-US" sz="2400" b="1" dirty="0">
                <a:solidFill>
                  <a:schemeClr val="bg1"/>
                </a:solidFill>
                <a:latin typeface="Arial" charset="0"/>
                <a:ea typeface="Arial" charset="0"/>
                <a:cs typeface="Arial" charset="0"/>
              </a:rPr>
              <a:t>Quiz Question 8 </a:t>
            </a:r>
          </a:p>
        </p:txBody>
      </p:sp>
      <p:sp>
        <p:nvSpPr>
          <p:cNvPr id="6" name="Content Placeholder 2"/>
          <p:cNvSpPr>
            <a:spLocks noGrp="1"/>
          </p:cNvSpPr>
          <p:nvPr>
            <p:ph idx="1"/>
          </p:nvPr>
        </p:nvSpPr>
        <p:spPr>
          <a:xfrm rot="21375250">
            <a:off x="3354254" y="1314344"/>
            <a:ext cx="5302375" cy="4635781"/>
          </a:xfrm>
        </p:spPr>
        <p:txBody>
          <a:bodyPr>
            <a:normAutofit/>
          </a:bodyPr>
          <a:lstStyle/>
          <a:p>
            <a:pPr marL="0" indent="0">
              <a:buNone/>
            </a:pPr>
            <a:r>
              <a:rPr lang="en-US" sz="2400" dirty="0"/>
              <a:t>Most Atmosphere Protocols can be conducted by students of all ages. Which is one of the  protocols that may be more appropriate for older students? </a:t>
            </a:r>
          </a:p>
          <a:p>
            <a:pPr marL="514350" indent="-514350">
              <a:buAutoNum type="alphaLcPeriod"/>
            </a:pPr>
            <a:r>
              <a:rPr lang="en-US" sz="2400" dirty="0"/>
              <a:t>Precipitation</a:t>
            </a:r>
          </a:p>
          <a:p>
            <a:pPr marL="514350" indent="-514350">
              <a:buAutoNum type="alphaLcPeriod"/>
            </a:pPr>
            <a:r>
              <a:rPr lang="en-US" sz="2400" dirty="0"/>
              <a:t>Cloud</a:t>
            </a:r>
          </a:p>
          <a:p>
            <a:pPr marL="514350" indent="-514350">
              <a:buAutoNum type="alphaLcPeriod"/>
            </a:pPr>
            <a:r>
              <a:rPr lang="en-US" sz="2400" dirty="0"/>
              <a:t>Air Temperature</a:t>
            </a:r>
          </a:p>
          <a:p>
            <a:pPr marL="514350" indent="-514350">
              <a:buAutoNum type="alphaLcPeriod"/>
            </a:pPr>
            <a:r>
              <a:rPr lang="en-US" sz="2400" b="1" dirty="0">
                <a:solidFill>
                  <a:srgbClr val="FF0000"/>
                </a:solidFill>
              </a:rPr>
              <a:t>Water vapor </a:t>
            </a:r>
            <a:r>
              <a:rPr lang="en-US" sz="2400" b="1" dirty="0">
                <a:solidFill>
                  <a:srgbClr val="FF0000"/>
                </a:solidFill>
                <a:sym typeface="Wingdings"/>
              </a:rPr>
              <a:t> Correct! </a:t>
            </a:r>
          </a:p>
          <a:p>
            <a:pPr marL="0" indent="0">
              <a:buNone/>
            </a:pPr>
            <a:r>
              <a:rPr lang="en-US" sz="2400" b="1" dirty="0">
                <a:sym typeface="Wingdings"/>
              </a:rPr>
              <a:t>Were you correct? </a:t>
            </a:r>
          </a:p>
          <a:p>
            <a:pPr marL="0" indent="0">
              <a:buNone/>
            </a:pPr>
            <a:endParaRPr lang="en-US" dirty="0"/>
          </a:p>
          <a:p>
            <a:pPr marL="514350" indent="-514350">
              <a:buAutoNum type="alphaLcPeriod"/>
            </a:pPr>
            <a:endParaRPr lang="en-US" dirty="0"/>
          </a:p>
          <a:p>
            <a:pPr marL="514350" indent="-514350">
              <a:buAutoNum type="alphaLcPeriod"/>
            </a:pPr>
            <a:endParaRPr lang="en-US" dirty="0"/>
          </a:p>
          <a:p>
            <a:endParaRPr lang="en-US" dirty="0"/>
          </a:p>
        </p:txBody>
      </p:sp>
    </p:spTree>
    <p:extLst>
      <p:ext uri="{BB962C8B-B14F-4D97-AF65-F5344CB8AC3E}">
        <p14:creationId xmlns:p14="http://schemas.microsoft.com/office/powerpoint/2010/main" val="7935325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rtoon of GLOBE Trainer and clipboar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5"/>
            <a:ext cx="9144000" cy="6855181"/>
          </a:xfrm>
          <a:prstGeom prst="rect">
            <a:avLst/>
          </a:prstGeom>
        </p:spPr>
      </p:pic>
      <p:sp>
        <p:nvSpPr>
          <p:cNvPr id="4" name="Slide Number Placeholder 3"/>
          <p:cNvSpPr>
            <a:spLocks noGrp="1"/>
          </p:cNvSpPr>
          <p:nvPr>
            <p:ph type="sldNum" sz="quarter" idx="12"/>
          </p:nvPr>
        </p:nvSpPr>
        <p:spPr/>
        <p:txBody>
          <a:bodyPr/>
          <a:lstStyle/>
          <a:p>
            <a:fld id="{11D8259A-A38A-CF4A-84B8-2BC3287475B3}" type="slidenum">
              <a:rPr lang="en-US" smtClean="0"/>
              <a:t>51</a:t>
            </a:fld>
            <a:endParaRPr lang="en-US" dirty="0"/>
          </a:p>
        </p:txBody>
      </p:sp>
      <p:pic>
        <p:nvPicPr>
          <p:cNvPr id="7" name="Picture 6" descr="Banner Introduction to Atm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797"/>
            <a:ext cx="9144000" cy="779646"/>
          </a:xfrm>
          <a:prstGeom prst="rect">
            <a:avLst/>
          </a:prstGeom>
        </p:spPr>
      </p:pic>
      <p:sp>
        <p:nvSpPr>
          <p:cNvPr id="2" name="Title 1"/>
          <p:cNvSpPr>
            <a:spLocks noGrp="1"/>
          </p:cNvSpPr>
          <p:nvPr>
            <p:ph type="title"/>
          </p:nvPr>
        </p:nvSpPr>
        <p:spPr>
          <a:xfrm rot="21412883">
            <a:off x="3148329" y="587431"/>
            <a:ext cx="7886700" cy="1325563"/>
          </a:xfrm>
        </p:spPr>
        <p:txBody>
          <a:bodyPr>
            <a:normAutofit/>
          </a:bodyPr>
          <a:lstStyle/>
          <a:p>
            <a:r>
              <a:rPr lang="en-US" sz="2000" b="1" dirty="0">
                <a:latin typeface="Arial" charset="0"/>
                <a:ea typeface="Arial" charset="0"/>
                <a:cs typeface="Arial" charset="0"/>
              </a:rPr>
              <a:t>Review your Knowledge! Question 9</a:t>
            </a:r>
          </a:p>
        </p:txBody>
      </p:sp>
      <p:sp>
        <p:nvSpPr>
          <p:cNvPr id="6" name="Content Placeholder 2"/>
          <p:cNvSpPr txBox="1">
            <a:spLocks/>
          </p:cNvSpPr>
          <p:nvPr/>
        </p:nvSpPr>
        <p:spPr>
          <a:xfrm rot="21375250">
            <a:off x="3559180" y="1502602"/>
            <a:ext cx="4599241" cy="46357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Most of the GLOBE atmosphere measurements should be taken (</a:t>
            </a:r>
            <a:r>
              <a:rPr lang="en-US" sz="2400" i="1" dirty="0"/>
              <a:t>if possible</a:t>
            </a:r>
            <a:r>
              <a:rPr lang="en-US" sz="2400" dirty="0"/>
              <a:t>) during a two hour window around  </a:t>
            </a:r>
          </a:p>
          <a:p>
            <a:pPr marL="457200" indent="-457200">
              <a:buFont typeface="Arial" panose="020B0604020202020204" pitchFamily="34" charset="0"/>
              <a:buAutoNum type="alphaLcPeriod"/>
            </a:pPr>
            <a:r>
              <a:rPr lang="en-US" sz="2400" dirty="0"/>
              <a:t>noon local time</a:t>
            </a:r>
          </a:p>
          <a:p>
            <a:pPr marL="457200" indent="-457200">
              <a:buFont typeface="Arial" panose="020B0604020202020204" pitchFamily="34" charset="0"/>
              <a:buAutoNum type="alphaLcPeriod"/>
            </a:pPr>
            <a:r>
              <a:rPr lang="en-US" sz="2400" dirty="0"/>
              <a:t>local solar noon</a:t>
            </a:r>
          </a:p>
          <a:p>
            <a:pPr marL="514350" indent="-514350">
              <a:buFont typeface="Arial" panose="020B0604020202020204" pitchFamily="34" charset="0"/>
              <a:buAutoNum type="alphaLcPeriod"/>
            </a:pPr>
            <a:r>
              <a:rPr lang="en-US" sz="2400" dirty="0"/>
              <a:t>dawn or sunset</a:t>
            </a:r>
          </a:p>
          <a:p>
            <a:pPr marL="514350" indent="-514350">
              <a:buFont typeface="Arial" panose="020B0604020202020204" pitchFamily="34" charset="0"/>
              <a:buAutoNum type="alphaLcPeriod"/>
            </a:pPr>
            <a:r>
              <a:rPr lang="en-US" sz="2400" dirty="0"/>
              <a:t>Noon UTC (coordinated universal time)</a:t>
            </a:r>
          </a:p>
          <a:p>
            <a:pPr marL="0" indent="0">
              <a:buFont typeface="Arial" panose="020B0604020202020204" pitchFamily="34" charset="0"/>
              <a:buNone/>
            </a:pPr>
            <a:r>
              <a:rPr lang="en-US" sz="1800" b="1" dirty="0"/>
              <a:t>What is your answer? </a:t>
            </a:r>
          </a:p>
          <a:p>
            <a:pPr marL="514350" indent="-514350">
              <a:buFont typeface="Arial" panose="020B0604020202020204" pitchFamily="34" charset="0"/>
              <a:buAutoNum type="alphaLcPeriod"/>
            </a:pPr>
            <a:endParaRPr lang="en-US" sz="2400" dirty="0"/>
          </a:p>
          <a:p>
            <a:pPr marL="514350" indent="-514350">
              <a:buFont typeface="Arial" panose="020B0604020202020204" pitchFamily="34" charset="0"/>
              <a:buAutoNum type="alphaLcPeriod"/>
            </a:pPr>
            <a:endParaRPr lang="en-US" dirty="0"/>
          </a:p>
          <a:p>
            <a:pPr marL="514350" indent="-514350">
              <a:buFont typeface="Arial" panose="020B0604020202020204" pitchFamily="34" charset="0"/>
              <a:buAutoNum type="alphaLcPeriod"/>
            </a:pPr>
            <a:endParaRPr lang="en-US" dirty="0"/>
          </a:p>
          <a:p>
            <a:endParaRPr lang="en-US" dirty="0"/>
          </a:p>
        </p:txBody>
      </p:sp>
    </p:spTree>
    <p:extLst>
      <p:ext uri="{BB962C8B-B14F-4D97-AF65-F5344CB8AC3E}">
        <p14:creationId xmlns:p14="http://schemas.microsoft.com/office/powerpoint/2010/main" val="4817879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rtoon of GLOBE Trainer and clipboar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835"/>
            <a:ext cx="9144000" cy="6855181"/>
          </a:xfrm>
          <a:prstGeom prst="rect">
            <a:avLst/>
          </a:prstGeom>
        </p:spPr>
      </p:pic>
      <p:sp>
        <p:nvSpPr>
          <p:cNvPr id="2" name="Title 1"/>
          <p:cNvSpPr>
            <a:spLocks noGrp="1"/>
          </p:cNvSpPr>
          <p:nvPr>
            <p:ph type="title"/>
          </p:nvPr>
        </p:nvSpPr>
        <p:spPr>
          <a:xfrm>
            <a:off x="248327" y="1015366"/>
            <a:ext cx="7886700" cy="1325563"/>
          </a:xfrm>
        </p:spPr>
        <p:txBody>
          <a:bodyPr>
            <a:normAutofit/>
          </a:bodyPr>
          <a:lstStyle/>
          <a:p>
            <a:r>
              <a:rPr lang="en-US" sz="2000" b="1" dirty="0">
                <a:solidFill>
                  <a:schemeClr val="bg1"/>
                </a:solidFill>
                <a:latin typeface="Arial" charset="0"/>
                <a:ea typeface="Arial" charset="0"/>
                <a:cs typeface="Arial" charset="0"/>
              </a:rPr>
              <a:t>Answer to </a:t>
            </a:r>
            <a:br>
              <a:rPr lang="en-US" sz="2000" b="1" dirty="0">
                <a:solidFill>
                  <a:schemeClr val="bg1"/>
                </a:solidFill>
                <a:latin typeface="Arial" charset="0"/>
                <a:ea typeface="Arial" charset="0"/>
                <a:cs typeface="Arial" charset="0"/>
              </a:rPr>
            </a:br>
            <a:r>
              <a:rPr lang="en-US" sz="2000" b="1" dirty="0">
                <a:solidFill>
                  <a:schemeClr val="bg1"/>
                </a:solidFill>
                <a:latin typeface="Arial" charset="0"/>
                <a:ea typeface="Arial" charset="0"/>
                <a:cs typeface="Arial" charset="0"/>
              </a:rPr>
              <a:t>Quiz Question 9</a:t>
            </a:r>
          </a:p>
        </p:txBody>
      </p:sp>
      <p:sp>
        <p:nvSpPr>
          <p:cNvPr id="4" name="Slide Number Placeholder 3"/>
          <p:cNvSpPr>
            <a:spLocks noGrp="1"/>
          </p:cNvSpPr>
          <p:nvPr>
            <p:ph type="sldNum" sz="quarter" idx="12"/>
          </p:nvPr>
        </p:nvSpPr>
        <p:spPr/>
        <p:txBody>
          <a:bodyPr/>
          <a:lstStyle/>
          <a:p>
            <a:fld id="{11D8259A-A38A-CF4A-84B8-2BC3287475B3}" type="slidenum">
              <a:rPr lang="en-US" smtClean="0"/>
              <a:t>52</a:t>
            </a:fld>
            <a:endParaRPr lang="en-US" dirty="0"/>
          </a:p>
        </p:txBody>
      </p:sp>
      <p:sp>
        <p:nvSpPr>
          <p:cNvPr id="6" name="Content Placeholder 2"/>
          <p:cNvSpPr>
            <a:spLocks noGrp="1"/>
          </p:cNvSpPr>
          <p:nvPr>
            <p:ph idx="1"/>
          </p:nvPr>
        </p:nvSpPr>
        <p:spPr>
          <a:xfrm rot="21375250">
            <a:off x="3389269" y="1563279"/>
            <a:ext cx="4599241" cy="4635781"/>
          </a:xfrm>
        </p:spPr>
        <p:txBody>
          <a:bodyPr>
            <a:normAutofit/>
          </a:bodyPr>
          <a:lstStyle/>
          <a:p>
            <a:pPr marL="0" indent="0">
              <a:buNone/>
            </a:pPr>
            <a:r>
              <a:rPr lang="en-US" sz="2400" dirty="0"/>
              <a:t>Most of the GLOBE atmosphere measurements should be taken during a two hour window around  </a:t>
            </a:r>
          </a:p>
          <a:p>
            <a:pPr marL="457200" indent="-457200">
              <a:buAutoNum type="alphaLcPeriod"/>
            </a:pPr>
            <a:r>
              <a:rPr lang="en-US" sz="2400" dirty="0"/>
              <a:t>noon local time</a:t>
            </a:r>
          </a:p>
          <a:p>
            <a:pPr marL="457200" indent="-457200">
              <a:buAutoNum type="alphaLcPeriod"/>
            </a:pPr>
            <a:r>
              <a:rPr lang="en-US" sz="2400" b="1" dirty="0">
                <a:solidFill>
                  <a:srgbClr val="FF0000"/>
                </a:solidFill>
              </a:rPr>
              <a:t>local solar noon </a:t>
            </a:r>
            <a:r>
              <a:rPr lang="en-US" sz="2400" b="1" dirty="0">
                <a:solidFill>
                  <a:srgbClr val="FF0000"/>
                </a:solidFill>
                <a:sym typeface="Wingdings"/>
              </a:rPr>
              <a:t> Correct! </a:t>
            </a:r>
            <a:endParaRPr lang="en-US" sz="2400" b="1" dirty="0">
              <a:solidFill>
                <a:srgbClr val="FF0000"/>
              </a:solidFill>
            </a:endParaRPr>
          </a:p>
          <a:p>
            <a:pPr marL="514350" indent="-514350">
              <a:buAutoNum type="alphaLcPeriod"/>
            </a:pPr>
            <a:r>
              <a:rPr lang="en-US" sz="2400" dirty="0"/>
              <a:t>dawn or sunset</a:t>
            </a:r>
          </a:p>
          <a:p>
            <a:pPr marL="514350" indent="-514350">
              <a:buAutoNum type="alphaLcPeriod"/>
            </a:pPr>
            <a:r>
              <a:rPr lang="en-US" sz="2400" dirty="0"/>
              <a:t>Noon UTC (coordinated universal time)</a:t>
            </a:r>
          </a:p>
          <a:p>
            <a:pPr marL="0" indent="0">
              <a:buNone/>
            </a:pPr>
            <a:r>
              <a:rPr lang="en-US" sz="2400" b="1" dirty="0"/>
              <a:t>Were you correct? </a:t>
            </a:r>
          </a:p>
          <a:p>
            <a:pPr marL="514350" indent="-514350">
              <a:buAutoNum type="alphaLcPeriod"/>
            </a:pPr>
            <a:endParaRPr lang="en-US" sz="2400" dirty="0"/>
          </a:p>
          <a:p>
            <a:pPr marL="514350" indent="-514350">
              <a:buAutoNum type="alphaLcPeriod"/>
            </a:pPr>
            <a:endParaRPr lang="en-US" dirty="0"/>
          </a:p>
          <a:p>
            <a:pPr marL="514350" indent="-514350">
              <a:buAutoNum type="alphaLcPeriod"/>
            </a:pPr>
            <a:endParaRPr lang="en-US" dirty="0"/>
          </a:p>
          <a:p>
            <a:endParaRPr lang="en-US" dirty="0"/>
          </a:p>
        </p:txBody>
      </p:sp>
      <p:pic>
        <p:nvPicPr>
          <p:cNvPr id="7" name="Picture 6" descr="Banner Introduction to Atm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Tree>
    <p:extLst>
      <p:ext uri="{BB962C8B-B14F-4D97-AF65-F5344CB8AC3E}">
        <p14:creationId xmlns:p14="http://schemas.microsoft.com/office/powerpoint/2010/main" val="2175843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image of two GLOBE trainers and a GPS receive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 y="1590926"/>
            <a:ext cx="9153411" cy="6710948"/>
          </a:xfrm>
          <a:prstGeom prst="rect">
            <a:avLst/>
          </a:prstGeom>
        </p:spPr>
      </p:pic>
      <p:sp>
        <p:nvSpPr>
          <p:cNvPr id="7" name="TextBox 6"/>
          <p:cNvSpPr txBox="1"/>
          <p:nvPr/>
        </p:nvSpPr>
        <p:spPr>
          <a:xfrm>
            <a:off x="340659" y="1882588"/>
            <a:ext cx="6884893" cy="1938992"/>
          </a:xfrm>
          <a:prstGeom prst="rect">
            <a:avLst/>
          </a:prstGeom>
          <a:noFill/>
        </p:spPr>
        <p:txBody>
          <a:bodyPr wrap="square" rtlCol="0">
            <a:spAutoFit/>
          </a:bodyPr>
          <a:lstStyle/>
          <a:p>
            <a:r>
              <a:rPr lang="en-US" sz="2400" b="1" dirty="0"/>
              <a:t>In this section, you will learn to </a:t>
            </a:r>
          </a:p>
          <a:p>
            <a:endParaRPr lang="en-US" sz="2400" b="1" dirty="0"/>
          </a:p>
          <a:p>
            <a:pPr marL="342900" indent="-342900">
              <a:buFont typeface="Arial" charset="0"/>
              <a:buChar char="•"/>
            </a:pPr>
            <a:r>
              <a:rPr lang="en-US" sz="2400" b="1" dirty="0"/>
              <a:t>Select and describe  an atmosphere study site</a:t>
            </a:r>
          </a:p>
          <a:p>
            <a:pPr marL="342900" indent="-342900">
              <a:buFont typeface="Arial" charset="0"/>
              <a:buChar char="•"/>
            </a:pPr>
            <a:r>
              <a:rPr lang="en-US" sz="2400" b="1" dirty="0"/>
              <a:t>Understand Universal time</a:t>
            </a:r>
          </a:p>
          <a:p>
            <a:pPr marL="342900" indent="-342900">
              <a:buFont typeface="Arial" charset="0"/>
              <a:buChar char="•"/>
            </a:pPr>
            <a:r>
              <a:rPr lang="en-US" sz="2400" b="1" dirty="0"/>
              <a:t>Document and record your atmosphere study site</a:t>
            </a:r>
          </a:p>
        </p:txBody>
      </p:sp>
      <p:pic>
        <p:nvPicPr>
          <p:cNvPr id="8" name="Picture 7" descr="Banner Introduction to Atm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0" y="-87633"/>
            <a:ext cx="9144000" cy="779646"/>
          </a:xfrm>
          <a:prstGeom prst="rect">
            <a:avLst/>
          </a:prstGeom>
        </p:spPr>
      </p:pic>
      <p:sp>
        <p:nvSpPr>
          <p:cNvPr id="2" name="Slide Number Placeholder 1"/>
          <p:cNvSpPr>
            <a:spLocks noGrp="1"/>
          </p:cNvSpPr>
          <p:nvPr>
            <p:ph type="sldNum" sz="quarter" idx="12"/>
          </p:nvPr>
        </p:nvSpPr>
        <p:spPr/>
        <p:txBody>
          <a:bodyPr/>
          <a:lstStyle/>
          <a:p>
            <a:fld id="{11D8259A-A38A-CF4A-84B8-2BC3287475B3}" type="slidenum">
              <a:rPr lang="en-US" smtClean="0"/>
              <a:t>53</a:t>
            </a:fld>
            <a:endParaRPr lang="en-US" dirty="0"/>
          </a:p>
        </p:txBody>
      </p:sp>
      <p:sp>
        <p:nvSpPr>
          <p:cNvPr id="9" name="Title 1"/>
          <p:cNvSpPr>
            <a:spLocks noGrp="1"/>
          </p:cNvSpPr>
          <p:nvPr>
            <p:ph type="title"/>
          </p:nvPr>
        </p:nvSpPr>
        <p:spPr>
          <a:xfrm>
            <a:off x="628650" y="365126"/>
            <a:ext cx="7886700" cy="1325563"/>
          </a:xfrm>
        </p:spPr>
        <p:txBody>
          <a:bodyPr>
            <a:normAutofit/>
          </a:bodyPr>
          <a:lstStyle/>
          <a:p>
            <a:r>
              <a:rPr lang="en-US" sz="2800" dirty="0"/>
              <a:t>3. Setting up your Atmosphere Study Site</a:t>
            </a:r>
          </a:p>
        </p:txBody>
      </p:sp>
    </p:spTree>
    <p:extLst>
      <p:ext uri="{BB962C8B-B14F-4D97-AF65-F5344CB8AC3E}">
        <p14:creationId xmlns:p14="http://schemas.microsoft.com/office/powerpoint/2010/main" val="6573427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D8259A-A38A-CF4A-84B8-2BC3287475B3}" type="slidenum">
              <a:rPr lang="en-US" smtClean="0"/>
              <a:t>54</a:t>
            </a:fld>
            <a:endParaRPr lang="en-US" dirty="0"/>
          </a:p>
        </p:txBody>
      </p:sp>
      <p:pic>
        <p:nvPicPr>
          <p:cNvPr id="11" name="Picture 10"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01"/>
            <a:ext cx="9144000" cy="779646"/>
          </a:xfrm>
          <a:prstGeom prst="rect">
            <a:avLst/>
          </a:prstGeom>
        </p:spPr>
      </p:pic>
      <p:sp>
        <p:nvSpPr>
          <p:cNvPr id="12" name="Title 1"/>
          <p:cNvSpPr>
            <a:spLocks noGrp="1"/>
          </p:cNvSpPr>
          <p:nvPr>
            <p:ph type="title"/>
          </p:nvPr>
        </p:nvSpPr>
        <p:spPr>
          <a:xfrm>
            <a:off x="531816" y="442814"/>
            <a:ext cx="7886700" cy="1325563"/>
          </a:xfrm>
        </p:spPr>
        <p:txBody>
          <a:bodyPr>
            <a:normAutofit/>
          </a:bodyPr>
          <a:lstStyle/>
          <a:p>
            <a:r>
              <a:rPr lang="en-US" sz="3200" b="1" dirty="0"/>
              <a:t>Documenting your Atmosphere Study Site</a:t>
            </a:r>
          </a:p>
        </p:txBody>
      </p:sp>
      <p:pic>
        <p:nvPicPr>
          <p:cNvPr id="16" name="Picture 15" descr="screenshot of Site Definition Sheet, arrows show blanks where to put the information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8412" y="1475889"/>
            <a:ext cx="3812766" cy="52700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p:cNvSpPr txBox="1"/>
          <p:nvPr/>
        </p:nvSpPr>
        <p:spPr>
          <a:xfrm>
            <a:off x="2359461" y="1958830"/>
            <a:ext cx="3514164" cy="369332"/>
          </a:xfrm>
          <a:prstGeom prst="rect">
            <a:avLst/>
          </a:prstGeom>
          <a:noFill/>
        </p:spPr>
        <p:txBody>
          <a:bodyPr wrap="square" rtlCol="0">
            <a:spAutoFit/>
          </a:bodyPr>
          <a:lstStyle/>
          <a:p>
            <a:r>
              <a:rPr lang="en-US" dirty="0"/>
              <a:t>Use a GPS</a:t>
            </a:r>
          </a:p>
        </p:txBody>
      </p:sp>
      <p:sp>
        <p:nvSpPr>
          <p:cNvPr id="18" name="TextBox 17"/>
          <p:cNvSpPr txBox="1"/>
          <p:nvPr/>
        </p:nvSpPr>
        <p:spPr>
          <a:xfrm>
            <a:off x="580838" y="3089928"/>
            <a:ext cx="3281083" cy="2031325"/>
          </a:xfrm>
          <a:prstGeom prst="rect">
            <a:avLst/>
          </a:prstGeom>
          <a:noFill/>
          <a:ln>
            <a:noFill/>
          </a:ln>
        </p:spPr>
        <p:txBody>
          <a:bodyPr wrap="square" rtlCol="0">
            <a:spAutoFit/>
          </a:bodyPr>
          <a:lstStyle/>
          <a:p>
            <a:r>
              <a:rPr lang="en-US" dirty="0"/>
              <a:t>Evaluate your observing site and identify any obstacles to the sky</a:t>
            </a:r>
          </a:p>
          <a:p>
            <a:endParaRPr lang="en-US" dirty="0"/>
          </a:p>
          <a:p>
            <a:r>
              <a:rPr lang="en-US" dirty="0"/>
              <a:t>Ensure no building is within 10 m</a:t>
            </a:r>
          </a:p>
          <a:p>
            <a:endParaRPr lang="en-US" dirty="0"/>
          </a:p>
          <a:p>
            <a:r>
              <a:rPr lang="en-US" dirty="0"/>
              <a:t>Use compass to determine the slope</a:t>
            </a:r>
          </a:p>
        </p:txBody>
      </p:sp>
      <p:cxnSp>
        <p:nvCxnSpPr>
          <p:cNvPr id="20" name="Straight Arrow Connector 19" title="Arrow points to where you enter GPS data"/>
          <p:cNvCxnSpPr/>
          <p:nvPr/>
        </p:nvCxnSpPr>
        <p:spPr>
          <a:xfrm flipV="1">
            <a:off x="3570471" y="2147172"/>
            <a:ext cx="1479758" cy="20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title="arrow points to where you indicate if there are obstacles in the sky"/>
          <p:cNvCxnSpPr/>
          <p:nvPr/>
        </p:nvCxnSpPr>
        <p:spPr>
          <a:xfrm flipV="1">
            <a:off x="3979237" y="3576368"/>
            <a:ext cx="991859" cy="159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title="arrow points to where you enter how many buildings are within 10 m"/>
          <p:cNvCxnSpPr/>
          <p:nvPr/>
        </p:nvCxnSpPr>
        <p:spPr>
          <a:xfrm>
            <a:off x="3979237" y="4105590"/>
            <a:ext cx="99185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title="arrow points to where you put the compass angle data"/>
          <p:cNvCxnSpPr/>
          <p:nvPr/>
        </p:nvCxnSpPr>
        <p:spPr>
          <a:xfrm>
            <a:off x="3999711" y="4618858"/>
            <a:ext cx="97138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422453" y="1399045"/>
            <a:ext cx="4400051" cy="369332"/>
          </a:xfrm>
          <a:prstGeom prst="rect">
            <a:avLst/>
          </a:prstGeom>
        </p:spPr>
        <p:txBody>
          <a:bodyPr wrap="none">
            <a:spAutoFit/>
          </a:bodyPr>
          <a:lstStyle/>
          <a:p>
            <a:r>
              <a:rPr lang="en-US" dirty="0"/>
              <a:t>Let’s go through the steps in the next slides</a:t>
            </a:r>
            <a:r>
              <a:rPr lang="is-IS" dirty="0"/>
              <a:t>…</a:t>
            </a:r>
            <a:endParaRPr lang="en-US" dirty="0"/>
          </a:p>
        </p:txBody>
      </p:sp>
    </p:spTree>
    <p:extLst>
      <p:ext uri="{BB962C8B-B14F-4D97-AF65-F5344CB8AC3E}">
        <p14:creationId xmlns:p14="http://schemas.microsoft.com/office/powerpoint/2010/main" val="14372465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D8259A-A38A-CF4A-84B8-2BC3287475B3}" type="slidenum">
              <a:rPr lang="en-US" smtClean="0"/>
              <a:t>55</a:t>
            </a:fld>
            <a:endParaRPr lang="en-US" dirty="0"/>
          </a:p>
        </p:txBody>
      </p:sp>
      <p:pic>
        <p:nvPicPr>
          <p:cNvPr id="5" name="Picture 4"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6" name="Title 1"/>
          <p:cNvSpPr>
            <a:spLocks noGrp="1"/>
          </p:cNvSpPr>
          <p:nvPr>
            <p:ph type="title"/>
          </p:nvPr>
        </p:nvSpPr>
        <p:spPr>
          <a:xfrm>
            <a:off x="237153" y="499931"/>
            <a:ext cx="8906847" cy="1325563"/>
          </a:xfrm>
        </p:spPr>
        <p:txBody>
          <a:bodyPr>
            <a:normAutofit/>
          </a:bodyPr>
          <a:lstStyle/>
          <a:p>
            <a:r>
              <a:rPr lang="en-US" sz="2400" b="1" dirty="0"/>
              <a:t>Equipment you need to document your Atmosphere Study Site</a:t>
            </a:r>
          </a:p>
        </p:txBody>
      </p:sp>
      <p:pic>
        <p:nvPicPr>
          <p:cNvPr id="15" name="Picture 14" descr="Image of Equipment. You will need a clinometer, compass, GPS receiver, camera, measuring tape and GLOBE science lo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153" y="1545779"/>
            <a:ext cx="8328349" cy="4859671"/>
          </a:xfrm>
          <a:prstGeom prst="rect">
            <a:avLst/>
          </a:prstGeom>
        </p:spPr>
      </p:pic>
    </p:spTree>
    <p:extLst>
      <p:ext uri="{BB962C8B-B14F-4D97-AF65-F5344CB8AC3E}">
        <p14:creationId xmlns:p14="http://schemas.microsoft.com/office/powerpoint/2010/main" val="9227025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D8259A-A38A-CF4A-84B8-2BC3287475B3}" type="slidenum">
              <a:rPr lang="en-US" smtClean="0"/>
              <a:t>56</a:t>
            </a:fld>
            <a:endParaRPr lang="en-US" dirty="0"/>
          </a:p>
        </p:txBody>
      </p:sp>
      <p:pic>
        <p:nvPicPr>
          <p:cNvPr id="6" name="Picture 5" descr="Image of students looking at a rain gauge Locate your instrument shelter on school groundsfor quick and easy access."/>
          <p:cNvPicPr>
            <a:picLocks noChangeAspect="1"/>
          </p:cNvPicPr>
          <p:nvPr/>
        </p:nvPicPr>
        <p:blipFill rotWithShape="1">
          <a:blip r:embed="rId2">
            <a:extLst>
              <a:ext uri="{28A0092B-C50C-407E-A947-70E740481C1C}">
                <a14:useLocalDpi xmlns:a14="http://schemas.microsoft.com/office/drawing/2010/main" val="0"/>
              </a:ext>
            </a:extLst>
          </a:blip>
          <a:srcRect t="13832"/>
          <a:stretch/>
        </p:blipFill>
        <p:spPr>
          <a:xfrm>
            <a:off x="692010" y="2204144"/>
            <a:ext cx="7960521" cy="4036903"/>
          </a:xfrm>
          <a:prstGeom prst="rect">
            <a:avLst/>
          </a:prstGeom>
        </p:spPr>
      </p:pic>
      <p:sp>
        <p:nvSpPr>
          <p:cNvPr id="7" name="Title 1"/>
          <p:cNvSpPr>
            <a:spLocks noGrp="1"/>
          </p:cNvSpPr>
          <p:nvPr>
            <p:ph type="title"/>
          </p:nvPr>
        </p:nvSpPr>
        <p:spPr>
          <a:xfrm>
            <a:off x="200543" y="763277"/>
            <a:ext cx="8943457" cy="1325563"/>
          </a:xfrm>
        </p:spPr>
        <p:txBody>
          <a:bodyPr>
            <a:normAutofit/>
          </a:bodyPr>
          <a:lstStyle/>
          <a:p>
            <a:pPr algn="ctr"/>
            <a:r>
              <a:rPr lang="en-US" sz="2800" dirty="0"/>
              <a:t>Where is a good place to locate the Atmosphere Study Site?</a:t>
            </a:r>
            <a:br>
              <a:rPr lang="en-US" sz="2800" dirty="0"/>
            </a:br>
            <a:br>
              <a:rPr lang="en-US" sz="2800" dirty="0"/>
            </a:br>
            <a:r>
              <a:rPr lang="en-US" sz="2800" dirty="0"/>
              <a:t>Locate nearby for quick and easy access. </a:t>
            </a:r>
          </a:p>
        </p:txBody>
      </p:sp>
      <p:pic>
        <p:nvPicPr>
          <p:cNvPr id="5" name="Picture 4" descr="Banner Introduction to Atm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Tree>
    <p:extLst>
      <p:ext uri="{BB962C8B-B14F-4D97-AF65-F5344CB8AC3E}">
        <p14:creationId xmlns:p14="http://schemas.microsoft.com/office/powerpoint/2010/main" val="7019962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D8259A-A38A-CF4A-84B8-2BC3287475B3}" type="slidenum">
              <a:rPr lang="en-US" smtClean="0"/>
              <a:t>57</a:t>
            </a:fld>
            <a:endParaRPr lang="en-US" dirty="0"/>
          </a:p>
        </p:txBody>
      </p:sp>
      <p:sp>
        <p:nvSpPr>
          <p:cNvPr id="7" name="Title 1"/>
          <p:cNvSpPr>
            <a:spLocks noGrp="1"/>
          </p:cNvSpPr>
          <p:nvPr>
            <p:ph type="title"/>
          </p:nvPr>
        </p:nvSpPr>
        <p:spPr>
          <a:xfrm>
            <a:off x="385429" y="516936"/>
            <a:ext cx="7886700" cy="1325563"/>
          </a:xfrm>
        </p:spPr>
        <p:txBody>
          <a:bodyPr>
            <a:normAutofit/>
          </a:bodyPr>
          <a:lstStyle/>
          <a:p>
            <a:pPr algn="ctr">
              <a:lnSpc>
                <a:spcPct val="100000"/>
              </a:lnSpc>
              <a:spcBef>
                <a:spcPts val="0"/>
              </a:spcBef>
            </a:pPr>
            <a:r>
              <a:rPr lang="en-US" sz="3200" dirty="0"/>
              <a:t>An open grass-covered area is optimal.</a:t>
            </a:r>
          </a:p>
        </p:txBody>
      </p:sp>
      <p:pic>
        <p:nvPicPr>
          <p:cNvPr id="6" name="Picture 5"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pic>
        <p:nvPicPr>
          <p:cNvPr id="2" name="Picture 1" descr="Open grass-covered area is optimal.Image of students taking temperature readings."/>
          <p:cNvPicPr>
            <a:picLocks noChangeAspect="1"/>
          </p:cNvPicPr>
          <p:nvPr/>
        </p:nvPicPr>
        <p:blipFill rotWithShape="1">
          <a:blip r:embed="rId3">
            <a:extLst>
              <a:ext uri="{28A0092B-C50C-407E-A947-70E740481C1C}">
                <a14:useLocalDpi xmlns:a14="http://schemas.microsoft.com/office/drawing/2010/main" val="0"/>
              </a:ext>
            </a:extLst>
          </a:blip>
          <a:srcRect t="16392"/>
          <a:stretch/>
        </p:blipFill>
        <p:spPr>
          <a:xfrm>
            <a:off x="848823" y="2073275"/>
            <a:ext cx="7446353" cy="3624376"/>
          </a:xfrm>
          <a:prstGeom prst="rect">
            <a:avLst/>
          </a:prstGeom>
        </p:spPr>
      </p:pic>
    </p:spTree>
    <p:extLst>
      <p:ext uri="{BB962C8B-B14F-4D97-AF65-F5344CB8AC3E}">
        <p14:creationId xmlns:p14="http://schemas.microsoft.com/office/powerpoint/2010/main" val="13945925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D8259A-A38A-CF4A-84B8-2BC3287475B3}" type="slidenum">
              <a:rPr lang="en-US" smtClean="0"/>
              <a:t>58</a:t>
            </a:fld>
            <a:endParaRPr lang="en-US" dirty="0"/>
          </a:p>
        </p:txBody>
      </p:sp>
      <p:sp>
        <p:nvSpPr>
          <p:cNvPr id="8" name="Title 1"/>
          <p:cNvSpPr>
            <a:spLocks noGrp="1"/>
          </p:cNvSpPr>
          <p:nvPr>
            <p:ph type="title"/>
          </p:nvPr>
        </p:nvSpPr>
        <p:spPr>
          <a:xfrm>
            <a:off x="536356" y="682811"/>
            <a:ext cx="7886700" cy="1325563"/>
          </a:xfrm>
        </p:spPr>
        <p:txBody>
          <a:bodyPr>
            <a:normAutofit fontScale="90000"/>
          </a:bodyPr>
          <a:lstStyle/>
          <a:p>
            <a:pPr algn="ctr">
              <a:lnSpc>
                <a:spcPct val="100000"/>
              </a:lnSpc>
              <a:spcBef>
                <a:spcPts val="0"/>
              </a:spcBef>
            </a:pPr>
            <a:r>
              <a:rPr lang="en-US" sz="2800" dirty="0"/>
              <a:t>It is best to be in an open area away from buildings. An open area will prevent the blocking of precipitation. </a:t>
            </a:r>
          </a:p>
        </p:txBody>
      </p:sp>
      <p:pic>
        <p:nvPicPr>
          <p:cNvPr id="7" name="Picture 6"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pic>
        <p:nvPicPr>
          <p:cNvPr id="4" name="Picture 3" descr="An open area will prevent the blocking of precipitation. Image of students looking at weather station."/>
          <p:cNvPicPr>
            <a:picLocks noChangeAspect="1"/>
          </p:cNvPicPr>
          <p:nvPr/>
        </p:nvPicPr>
        <p:blipFill rotWithShape="1">
          <a:blip r:embed="rId3">
            <a:extLst>
              <a:ext uri="{28A0092B-C50C-407E-A947-70E740481C1C}">
                <a14:useLocalDpi xmlns:a14="http://schemas.microsoft.com/office/drawing/2010/main" val="0"/>
              </a:ext>
            </a:extLst>
          </a:blip>
          <a:srcRect t="10831"/>
          <a:stretch/>
        </p:blipFill>
        <p:spPr>
          <a:xfrm>
            <a:off x="739553" y="2057399"/>
            <a:ext cx="7683503" cy="4044743"/>
          </a:xfrm>
          <a:prstGeom prst="rect">
            <a:avLst/>
          </a:prstGeom>
        </p:spPr>
      </p:pic>
    </p:spTree>
    <p:extLst>
      <p:ext uri="{BB962C8B-B14F-4D97-AF65-F5344CB8AC3E}">
        <p14:creationId xmlns:p14="http://schemas.microsoft.com/office/powerpoint/2010/main" val="965770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1D8259A-A38A-CF4A-84B8-2BC3287475B3}" type="slidenum">
              <a:rPr lang="en-US" smtClean="0"/>
              <a:t>5</a:t>
            </a:fld>
            <a:endParaRPr lang="en-US" dirty="0"/>
          </a:p>
        </p:txBody>
      </p:sp>
      <p:pic>
        <p:nvPicPr>
          <p:cNvPr id="7" name="Picture 6"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2" name="Title 1"/>
          <p:cNvSpPr>
            <a:spLocks noGrp="1"/>
          </p:cNvSpPr>
          <p:nvPr>
            <p:ph type="title"/>
          </p:nvPr>
        </p:nvSpPr>
        <p:spPr>
          <a:xfrm>
            <a:off x="2121913" y="411162"/>
            <a:ext cx="7886700" cy="1325563"/>
          </a:xfrm>
        </p:spPr>
        <p:txBody>
          <a:bodyPr>
            <a:normAutofit/>
          </a:bodyPr>
          <a:lstStyle/>
          <a:p>
            <a:r>
              <a:rPr lang="en-US" sz="3200" dirty="0"/>
              <a:t>The Atmosphere has Structure</a:t>
            </a:r>
          </a:p>
        </p:txBody>
      </p:sp>
      <p:sp>
        <p:nvSpPr>
          <p:cNvPr id="5" name="Content Placeholder 4"/>
          <p:cNvSpPr>
            <a:spLocks noGrp="1"/>
          </p:cNvSpPr>
          <p:nvPr>
            <p:ph idx="1"/>
          </p:nvPr>
        </p:nvSpPr>
        <p:spPr>
          <a:xfrm>
            <a:off x="782209" y="5712913"/>
            <a:ext cx="8084975" cy="1742601"/>
          </a:xfrm>
        </p:spPr>
        <p:txBody>
          <a:bodyPr>
            <a:normAutofit/>
          </a:bodyPr>
          <a:lstStyle/>
          <a:p>
            <a:pPr marL="0" indent="0">
              <a:buNone/>
            </a:pPr>
            <a:r>
              <a:rPr lang="en-US" sz="1600" dirty="0"/>
              <a:t>International Space Station astronauts captured this photo of Earth's atmospheric layers on July 31, 2011, revealing the troposphere (orange-red), stratosphere and above. Satellite instruments allow scientists to better understand the chemistry and dynamics occurring within and between these layers. Let’s look at some of the layers of the atmosphere in the next slides. </a:t>
            </a:r>
          </a:p>
          <a:p>
            <a:pPr algn="just"/>
            <a:endParaRPr lang="en-US" dirty="0"/>
          </a:p>
          <a:p>
            <a:pPr algn="just"/>
            <a:endParaRPr lang="en-US" dirty="0"/>
          </a:p>
          <a:p>
            <a:pPr algn="just"/>
            <a:endParaRPr lang="en-US" dirty="0"/>
          </a:p>
        </p:txBody>
      </p:sp>
      <p:pic>
        <p:nvPicPr>
          <p:cNvPr id="3" name="Picture 2" descr="Photo shows a stack of think layers actually visible hugging the Earth from the IS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3714" y="1421310"/>
            <a:ext cx="6344255" cy="4037960"/>
          </a:xfrm>
          <a:prstGeom prst="rect">
            <a:avLst/>
          </a:prstGeom>
        </p:spPr>
      </p:pic>
      <p:sp>
        <p:nvSpPr>
          <p:cNvPr id="4" name="TextBox 3"/>
          <p:cNvSpPr txBox="1"/>
          <p:nvPr/>
        </p:nvSpPr>
        <p:spPr>
          <a:xfrm>
            <a:off x="3683570" y="5435914"/>
            <a:ext cx="4763386" cy="276999"/>
          </a:xfrm>
          <a:prstGeom prst="rect">
            <a:avLst/>
          </a:prstGeom>
          <a:noFill/>
        </p:spPr>
        <p:txBody>
          <a:bodyPr wrap="square" rtlCol="0">
            <a:spAutoFit/>
          </a:bodyPr>
          <a:lstStyle/>
          <a:p>
            <a:pPr algn="just"/>
            <a:r>
              <a:rPr lang="en-US" sz="1200" i="1" dirty="0"/>
              <a:t>Image Credit: NASA/JSC Gateway to Astronaut Photography of Earth</a:t>
            </a:r>
            <a:endParaRPr lang="en-US" sz="1200" dirty="0"/>
          </a:p>
        </p:txBody>
      </p:sp>
    </p:spTree>
    <p:extLst>
      <p:ext uri="{BB962C8B-B14F-4D97-AF65-F5344CB8AC3E}">
        <p14:creationId xmlns:p14="http://schemas.microsoft.com/office/powerpoint/2010/main" val="264396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7886700" cy="521790"/>
          </a:xfrm>
        </p:spPr>
        <p:txBody>
          <a:bodyPr/>
          <a:lstStyle/>
          <a:p>
            <a:r>
              <a:rPr lang="en-US" dirty="0"/>
              <a:t>content</a:t>
            </a:r>
          </a:p>
        </p:txBody>
      </p:sp>
      <p:pic>
        <p:nvPicPr>
          <p:cNvPr id="2" name="Picture 1" descr="Cartoon image of school buildings and cartoon teacher. It is better to collect data at a site that is less than perfect than to not collect data at all.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1162"/>
            <a:ext cx="9144000" cy="6663690"/>
          </a:xfrm>
          <a:prstGeom prst="rect">
            <a:avLst/>
          </a:prstGeom>
        </p:spPr>
      </p:pic>
      <p:pic>
        <p:nvPicPr>
          <p:cNvPr id="5" name="Picture 4" descr="Banner Introduction to Atm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4" name="Slide Number Placeholder 3"/>
          <p:cNvSpPr>
            <a:spLocks noGrp="1"/>
          </p:cNvSpPr>
          <p:nvPr>
            <p:ph type="sldNum" sz="quarter" idx="12"/>
          </p:nvPr>
        </p:nvSpPr>
        <p:spPr/>
        <p:txBody>
          <a:bodyPr/>
          <a:lstStyle/>
          <a:p>
            <a:fld id="{11D8259A-A38A-CF4A-84B8-2BC3287475B3}" type="slidenum">
              <a:rPr lang="en-US" smtClean="0"/>
              <a:t>59</a:t>
            </a:fld>
            <a:endParaRPr lang="en-US" dirty="0"/>
          </a:p>
        </p:txBody>
      </p:sp>
      <p:sp>
        <p:nvSpPr>
          <p:cNvPr id="6" name="Title 1"/>
          <p:cNvSpPr>
            <a:spLocks noGrp="1"/>
          </p:cNvSpPr>
          <p:nvPr>
            <p:ph type="title"/>
          </p:nvPr>
        </p:nvSpPr>
        <p:spPr>
          <a:xfrm>
            <a:off x="537845" y="500062"/>
            <a:ext cx="8606155" cy="1325563"/>
          </a:xfrm>
        </p:spPr>
        <p:txBody>
          <a:bodyPr>
            <a:normAutofit/>
          </a:bodyPr>
          <a:lstStyle/>
          <a:p>
            <a:r>
              <a:rPr lang="en-US" sz="2800" b="1" dirty="0">
                <a:solidFill>
                  <a:schemeClr val="bg1"/>
                </a:solidFill>
              </a:rPr>
              <a:t>Don’t worry if you don’t have the perfect sampling site</a:t>
            </a:r>
          </a:p>
        </p:txBody>
      </p:sp>
    </p:spTree>
    <p:extLst>
      <p:ext uri="{BB962C8B-B14F-4D97-AF65-F5344CB8AC3E}">
        <p14:creationId xmlns:p14="http://schemas.microsoft.com/office/powerpoint/2010/main" val="2181158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D8259A-A38A-CF4A-84B8-2BC3287475B3}" type="slidenum">
              <a:rPr lang="en-US" smtClean="0"/>
              <a:t>60</a:t>
            </a:fld>
            <a:endParaRPr lang="en-US" dirty="0"/>
          </a:p>
        </p:txBody>
      </p:sp>
      <p:pic>
        <p:nvPicPr>
          <p:cNvPr id="5" name="Picture 4" descr="Image of students using a GPS. You will take 5 different GPS readings at one minute intervals. Each time you will record the latitude, longitude, elevation, time # of satellites, and 2-D or 3-D status.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9749" y="1588457"/>
            <a:ext cx="6204501" cy="4659170"/>
          </a:xfrm>
          <a:prstGeom prst="rect">
            <a:avLst/>
          </a:prstGeom>
        </p:spPr>
      </p:pic>
      <p:sp>
        <p:nvSpPr>
          <p:cNvPr id="6" name="Title 1"/>
          <p:cNvSpPr>
            <a:spLocks noGrp="1"/>
          </p:cNvSpPr>
          <p:nvPr>
            <p:ph type="title"/>
          </p:nvPr>
        </p:nvSpPr>
        <p:spPr>
          <a:xfrm>
            <a:off x="466090" y="521270"/>
            <a:ext cx="7886700" cy="1325563"/>
          </a:xfrm>
        </p:spPr>
        <p:txBody>
          <a:bodyPr>
            <a:normAutofit/>
          </a:bodyPr>
          <a:lstStyle/>
          <a:p>
            <a:pPr algn="ctr">
              <a:lnSpc>
                <a:spcPct val="100000"/>
              </a:lnSpc>
              <a:spcBef>
                <a:spcPts val="0"/>
              </a:spcBef>
            </a:pPr>
            <a:r>
              <a:rPr lang="en-US" sz="2800" dirty="0"/>
              <a:t>Method to determine location if using a GPS Receiver</a:t>
            </a:r>
          </a:p>
        </p:txBody>
      </p:sp>
      <p:pic>
        <p:nvPicPr>
          <p:cNvPr id="8" name="Picture 7" descr="Banner Introduction to Atm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Tree>
    <p:extLst>
      <p:ext uri="{BB962C8B-B14F-4D97-AF65-F5344CB8AC3E}">
        <p14:creationId xmlns:p14="http://schemas.microsoft.com/office/powerpoint/2010/main" val="2218172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1D8259A-A38A-CF4A-84B8-2BC3287475B3}" type="slidenum">
              <a:rPr lang="en-US" smtClean="0"/>
              <a:t>61</a:t>
            </a:fld>
            <a:endParaRPr lang="en-US" dirty="0"/>
          </a:p>
        </p:txBody>
      </p:sp>
      <p:pic>
        <p:nvPicPr>
          <p:cNvPr id="5" name="Picture 4"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6" name="Title 1"/>
          <p:cNvSpPr>
            <a:spLocks noGrp="1"/>
          </p:cNvSpPr>
          <p:nvPr>
            <p:ph type="title"/>
          </p:nvPr>
        </p:nvSpPr>
        <p:spPr>
          <a:xfrm>
            <a:off x="628650" y="687778"/>
            <a:ext cx="7886700" cy="1325563"/>
          </a:xfrm>
        </p:spPr>
        <p:txBody>
          <a:bodyPr>
            <a:normAutofit/>
          </a:bodyPr>
          <a:lstStyle/>
          <a:p>
            <a:r>
              <a:rPr lang="en-US" sz="2800" dirty="0"/>
              <a:t>The GLOBE Teacher’s Guide tells you how to use a compass and determine the slope</a:t>
            </a:r>
          </a:p>
        </p:txBody>
      </p:sp>
      <p:pic>
        <p:nvPicPr>
          <p:cNvPr id="7" name="Picture 6" descr="page in the GLOBE Teacher's Guide. Screenshot of Investigation Instruments- Compas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05312">
            <a:off x="4572000" y="2082375"/>
            <a:ext cx="3340664" cy="42739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477329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D8259A-A38A-CF4A-84B8-2BC3287475B3}" type="slidenum">
              <a:rPr lang="en-US" smtClean="0"/>
              <a:t>62</a:t>
            </a:fld>
            <a:endParaRPr lang="en-US" dirty="0"/>
          </a:p>
        </p:txBody>
      </p:sp>
      <p:pic>
        <p:nvPicPr>
          <p:cNvPr id="5" name="Picture 4"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2" name="Title 1"/>
          <p:cNvSpPr>
            <a:spLocks noGrp="1"/>
          </p:cNvSpPr>
          <p:nvPr>
            <p:ph type="title"/>
          </p:nvPr>
        </p:nvSpPr>
        <p:spPr>
          <a:xfrm>
            <a:off x="3004819" y="908548"/>
            <a:ext cx="3134360" cy="569594"/>
          </a:xfrm>
        </p:spPr>
        <p:txBody>
          <a:bodyPr>
            <a:normAutofit fontScale="90000"/>
          </a:bodyPr>
          <a:lstStyle/>
          <a:p>
            <a:r>
              <a:rPr lang="en-US" b="1" dirty="0"/>
              <a:t>The A-Train</a:t>
            </a:r>
            <a:endParaRPr lang="en-US" dirty="0"/>
          </a:p>
        </p:txBody>
      </p:sp>
      <p:sp>
        <p:nvSpPr>
          <p:cNvPr id="6" name="TextBox 5"/>
          <p:cNvSpPr txBox="1"/>
          <p:nvPr/>
        </p:nvSpPr>
        <p:spPr>
          <a:xfrm>
            <a:off x="286870" y="1502083"/>
            <a:ext cx="8570259" cy="1015663"/>
          </a:xfrm>
          <a:prstGeom prst="rect">
            <a:avLst/>
          </a:prstGeom>
          <a:noFill/>
        </p:spPr>
        <p:txBody>
          <a:bodyPr wrap="square" rtlCol="0">
            <a:spAutoFit/>
          </a:bodyPr>
          <a:lstStyle/>
          <a:p>
            <a:pPr algn="ctr">
              <a:defRPr/>
            </a:pPr>
            <a:r>
              <a:rPr lang="en-US" dirty="0"/>
              <a:t>NASA monitors Earth’s vital signs from land, air and space with a fleet of </a:t>
            </a:r>
          </a:p>
          <a:p>
            <a:pPr algn="ctr">
              <a:defRPr/>
            </a:pPr>
            <a:r>
              <a:rPr lang="en-US" dirty="0"/>
              <a:t>satellites and ground-based observation campaigns.</a:t>
            </a:r>
          </a:p>
          <a:p>
            <a:pPr algn="ctr">
              <a:defRPr/>
            </a:pPr>
            <a:r>
              <a:rPr lang="en-US" dirty="0">
                <a:solidFill>
                  <a:srgbClr val="0070C0"/>
                </a:solidFill>
              </a:rPr>
              <a:t> </a:t>
            </a:r>
            <a:r>
              <a:rPr lang="en-US" sz="2400" b="1" dirty="0">
                <a:solidFill>
                  <a:srgbClr val="0070C0"/>
                </a:solidFill>
              </a:rPr>
              <a:t>One of the ground-based observation campaigns is GLOBE. </a:t>
            </a:r>
          </a:p>
        </p:txBody>
      </p:sp>
      <p:pic>
        <p:nvPicPr>
          <p:cNvPr id="8" name="Picture 7" descr="Artist's rendition of satellites circling the Earth as the A-Train. Including satellites Aura, CloudSat, and Aqu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790" y="2658350"/>
            <a:ext cx="7255487" cy="3465064"/>
          </a:xfrm>
          <a:prstGeom prst="rect">
            <a:avLst/>
          </a:prstGeom>
        </p:spPr>
      </p:pic>
      <p:sp>
        <p:nvSpPr>
          <p:cNvPr id="7" name="TextBox 6"/>
          <p:cNvSpPr txBox="1"/>
          <p:nvPr/>
        </p:nvSpPr>
        <p:spPr>
          <a:xfrm>
            <a:off x="1569421" y="6123414"/>
            <a:ext cx="6459370" cy="1077218"/>
          </a:xfrm>
          <a:prstGeom prst="rect">
            <a:avLst/>
          </a:prstGeom>
          <a:noFill/>
        </p:spPr>
        <p:txBody>
          <a:bodyPr wrap="square" rtlCol="0">
            <a:spAutoFit/>
          </a:bodyPr>
          <a:lstStyle/>
          <a:p>
            <a:r>
              <a:rPr lang="en-US" b="1" dirty="0">
                <a:solidFill>
                  <a:srgbClr val="0070C0"/>
                </a:solidFill>
              </a:rPr>
              <a:t>Find out more here: </a:t>
            </a:r>
            <a:r>
              <a:rPr lang="en-US" b="1" dirty="0">
                <a:solidFill>
                  <a:srgbClr val="0070C0"/>
                </a:solidFill>
                <a:hlinkClick r:id="rId4"/>
              </a:rPr>
              <a:t>Link to NASA article about the A-Train</a:t>
            </a:r>
            <a:endParaRPr lang="en-US" b="1" dirty="0">
              <a:solidFill>
                <a:srgbClr val="0070C0"/>
              </a:solidFill>
            </a:endParaRPr>
          </a:p>
          <a:p>
            <a:endParaRPr lang="en-US" b="1" dirty="0">
              <a:solidFill>
                <a:schemeClr val="bg1"/>
              </a:solidFill>
            </a:endParaRPr>
          </a:p>
          <a:p>
            <a:endParaRPr lang="en-US" sz="2800" b="1" dirty="0">
              <a:solidFill>
                <a:schemeClr val="bg1"/>
              </a:solidFill>
            </a:endParaRPr>
          </a:p>
        </p:txBody>
      </p:sp>
    </p:spTree>
    <p:extLst>
      <p:ext uri="{BB962C8B-B14F-4D97-AF65-F5344CB8AC3E}">
        <p14:creationId xmlns:p14="http://schemas.microsoft.com/office/powerpoint/2010/main" val="7757873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rtoon image of GLOBE Trainer avatar and clipboard. Important concepts include: know the mixture of gases in the atmosphere, the structure of the atmosphere, weather and climate, GLOBE's atmosphere protocols, Latitude, longitude and elevation, the location of an atmosphere  study site, solar noon and universal time, the GLOBE Atmosphere Site Definition Sheet.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9646"/>
            <a:ext cx="9121254" cy="6858000"/>
          </a:xfrm>
          <a:prstGeom prst="rect">
            <a:avLst/>
          </a:prstGeom>
        </p:spPr>
      </p:pic>
      <p:pic>
        <p:nvPicPr>
          <p:cNvPr id="6" name="Picture 5" descr="Banner Introduction to Atm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2" name="Title 1"/>
          <p:cNvSpPr>
            <a:spLocks noGrp="1"/>
          </p:cNvSpPr>
          <p:nvPr>
            <p:ph type="title"/>
          </p:nvPr>
        </p:nvSpPr>
        <p:spPr>
          <a:xfrm>
            <a:off x="161290" y="684036"/>
            <a:ext cx="7886700" cy="1325563"/>
          </a:xfrm>
        </p:spPr>
        <p:txBody>
          <a:bodyPr>
            <a:normAutofit/>
          </a:bodyPr>
          <a:lstStyle/>
          <a:p>
            <a:r>
              <a:rPr lang="en-US" sz="2800" b="1" dirty="0">
                <a:solidFill>
                  <a:schemeClr val="bg1"/>
                </a:solidFill>
              </a:rPr>
              <a:t>These are some of the important </a:t>
            </a:r>
            <a:br>
              <a:rPr lang="en-US" sz="2800" b="1" dirty="0">
                <a:solidFill>
                  <a:schemeClr val="bg1"/>
                </a:solidFill>
              </a:rPr>
            </a:br>
            <a:r>
              <a:rPr lang="en-US" sz="2800" b="1" dirty="0">
                <a:solidFill>
                  <a:schemeClr val="bg1"/>
                </a:solidFill>
              </a:rPr>
              <a:t>ideas we have covered!</a:t>
            </a:r>
            <a:endParaRPr lang="en-US" sz="2800" dirty="0">
              <a:solidFill>
                <a:schemeClr val="bg1"/>
              </a:solidFill>
            </a:endParaRPr>
          </a:p>
        </p:txBody>
      </p:sp>
      <p:sp>
        <p:nvSpPr>
          <p:cNvPr id="4" name="Slide Number Placeholder 3"/>
          <p:cNvSpPr>
            <a:spLocks noGrp="1"/>
          </p:cNvSpPr>
          <p:nvPr>
            <p:ph type="sldNum" sz="quarter" idx="12"/>
          </p:nvPr>
        </p:nvSpPr>
        <p:spPr/>
        <p:txBody>
          <a:bodyPr/>
          <a:lstStyle/>
          <a:p>
            <a:fld id="{11D8259A-A38A-CF4A-84B8-2BC3287475B3}" type="slidenum">
              <a:rPr lang="en-US" smtClean="0"/>
              <a:t>63</a:t>
            </a:fld>
            <a:endParaRPr lang="en-US" dirty="0"/>
          </a:p>
        </p:txBody>
      </p:sp>
    </p:spTree>
    <p:extLst>
      <p:ext uri="{BB962C8B-B14F-4D97-AF65-F5344CB8AC3E}">
        <p14:creationId xmlns:p14="http://schemas.microsoft.com/office/powerpoint/2010/main" val="11940481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D8259A-A38A-CF4A-84B8-2BC3287475B3}" type="slidenum">
              <a:rPr lang="en-US" smtClean="0"/>
              <a:t>64</a:t>
            </a:fld>
            <a:endParaRPr lang="en-US" dirty="0"/>
          </a:p>
        </p:txBody>
      </p:sp>
      <p:pic>
        <p:nvPicPr>
          <p:cNvPr id="6" name="Picture 5"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4" y="17252"/>
            <a:ext cx="9170023" cy="671722"/>
          </a:xfrm>
          <a:prstGeom prst="rect">
            <a:avLst/>
          </a:prstGeom>
        </p:spPr>
      </p:pic>
      <p:sp>
        <p:nvSpPr>
          <p:cNvPr id="2" name="Title 1"/>
          <p:cNvSpPr>
            <a:spLocks noGrp="1"/>
          </p:cNvSpPr>
          <p:nvPr>
            <p:ph type="title"/>
          </p:nvPr>
        </p:nvSpPr>
        <p:spPr>
          <a:xfrm>
            <a:off x="2030730" y="727074"/>
            <a:ext cx="7886700" cy="1325563"/>
          </a:xfrm>
        </p:spPr>
        <p:txBody>
          <a:bodyPr>
            <a:normAutofit/>
          </a:bodyPr>
          <a:lstStyle/>
          <a:p>
            <a:r>
              <a:rPr lang="en-US" sz="2400" dirty="0"/>
              <a:t>Before you end this session, review your knowledge</a:t>
            </a:r>
            <a:br>
              <a:rPr lang="en-US" sz="2400" dirty="0"/>
            </a:br>
            <a:r>
              <a:rPr lang="en-US" sz="2400" dirty="0"/>
              <a:t> of these important concepts! </a:t>
            </a:r>
            <a:r>
              <a:rPr lang="en-US" sz="2400" dirty="0">
                <a:solidFill>
                  <a:schemeClr val="bg1"/>
                </a:solidFill>
              </a:rPr>
              <a:t>2</a:t>
            </a:r>
          </a:p>
        </p:txBody>
      </p:sp>
      <p:sp>
        <p:nvSpPr>
          <p:cNvPr id="5" name="Content Placeholder 2"/>
          <p:cNvSpPr>
            <a:spLocks noGrp="1"/>
          </p:cNvSpPr>
          <p:nvPr>
            <p:ph idx="1"/>
          </p:nvPr>
        </p:nvSpPr>
        <p:spPr>
          <a:xfrm>
            <a:off x="234496" y="2283908"/>
            <a:ext cx="8675007" cy="573270"/>
          </a:xfrm>
        </p:spPr>
        <p:txBody>
          <a:bodyPr>
            <a:normAutofit/>
          </a:bodyPr>
          <a:lstStyle/>
          <a:p>
            <a:pPr marL="514350" indent="-514350">
              <a:buFont typeface="+mj-lt"/>
              <a:buAutoNum type="arabicPeriod"/>
            </a:pPr>
            <a:r>
              <a:rPr lang="en-US" dirty="0"/>
              <a:t>What is the difference between weather and climate? </a:t>
            </a:r>
          </a:p>
        </p:txBody>
      </p:sp>
      <p:pic>
        <p:nvPicPr>
          <p:cNvPr id="7" name="Picture 6" descr="cartoon of GLOBE Trainer avata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852552"/>
            <a:ext cx="885234" cy="925550"/>
          </a:xfrm>
          <a:prstGeom prst="rect">
            <a:avLst/>
          </a:prstGeom>
        </p:spPr>
      </p:pic>
      <p:pic>
        <p:nvPicPr>
          <p:cNvPr id="8" name="Picture 7" descr="Cartoon image of two teachers, asking what is the difference between weather and cliamt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9807" y="3013638"/>
            <a:ext cx="4478143" cy="2520809"/>
          </a:xfrm>
          <a:prstGeom prst="rect">
            <a:avLst/>
          </a:prstGeom>
        </p:spPr>
      </p:pic>
      <p:sp>
        <p:nvSpPr>
          <p:cNvPr id="9" name="Rectangle 8"/>
          <p:cNvSpPr/>
          <p:nvPr/>
        </p:nvSpPr>
        <p:spPr>
          <a:xfrm>
            <a:off x="2634005" y="5830559"/>
            <a:ext cx="3823945" cy="369332"/>
          </a:xfrm>
          <a:prstGeom prst="rect">
            <a:avLst/>
          </a:prstGeom>
        </p:spPr>
        <p:txBody>
          <a:bodyPr wrap="square">
            <a:spAutoFit/>
          </a:bodyPr>
          <a:lstStyle/>
          <a:p>
            <a:r>
              <a:rPr lang="en-US" b="1" dirty="0">
                <a:solidFill>
                  <a:srgbClr val="FF0000"/>
                </a:solidFill>
              </a:rPr>
              <a:t> (Find the Answer: slides 14-16)</a:t>
            </a:r>
            <a:endParaRPr lang="en-US" b="1" dirty="0"/>
          </a:p>
        </p:txBody>
      </p:sp>
    </p:spTree>
    <p:extLst>
      <p:ext uri="{BB962C8B-B14F-4D97-AF65-F5344CB8AC3E}">
        <p14:creationId xmlns:p14="http://schemas.microsoft.com/office/powerpoint/2010/main" val="9220590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D8259A-A38A-CF4A-84B8-2BC3287475B3}" type="slidenum">
              <a:rPr lang="en-US" smtClean="0"/>
              <a:t>65</a:t>
            </a:fld>
            <a:endParaRPr lang="en-US" dirty="0"/>
          </a:p>
        </p:txBody>
      </p:sp>
      <p:pic>
        <p:nvPicPr>
          <p:cNvPr id="5" name="Picture 4"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9" name="Title 1"/>
          <p:cNvSpPr txBox="1">
            <a:spLocks/>
          </p:cNvSpPr>
          <p:nvPr/>
        </p:nvSpPr>
        <p:spPr>
          <a:xfrm>
            <a:off x="2030730" y="727074"/>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Before you end this session, review your knowledge</a:t>
            </a:r>
            <a:br>
              <a:rPr lang="en-US" sz="2400" dirty="0"/>
            </a:br>
            <a:r>
              <a:rPr lang="en-US" sz="2400" dirty="0"/>
              <a:t> of these important concepts! </a:t>
            </a:r>
            <a:r>
              <a:rPr lang="en-US" sz="2400" dirty="0">
                <a:solidFill>
                  <a:schemeClr val="bg1"/>
                </a:solidFill>
              </a:rPr>
              <a:t>3</a:t>
            </a:r>
          </a:p>
        </p:txBody>
      </p:sp>
      <p:sp>
        <p:nvSpPr>
          <p:cNvPr id="2" name="Title 1"/>
          <p:cNvSpPr>
            <a:spLocks noGrp="1"/>
          </p:cNvSpPr>
          <p:nvPr>
            <p:ph type="title"/>
          </p:nvPr>
        </p:nvSpPr>
        <p:spPr>
          <a:xfrm>
            <a:off x="1170572" y="1778585"/>
            <a:ext cx="7886700" cy="1325563"/>
          </a:xfrm>
        </p:spPr>
        <p:txBody>
          <a:bodyPr>
            <a:normAutofit/>
          </a:bodyPr>
          <a:lstStyle/>
          <a:p>
            <a:r>
              <a:rPr lang="en-US" sz="2800" b="1" dirty="0"/>
              <a:t>2. Describe the characteristics of the atmosphere</a:t>
            </a:r>
            <a:endParaRPr lang="en-US" sz="2800" dirty="0"/>
          </a:p>
        </p:txBody>
      </p:sp>
      <p:pic>
        <p:nvPicPr>
          <p:cNvPr id="6" name="Picture 5" descr="cartoon of GLOBE Trainer avata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852551"/>
            <a:ext cx="885234" cy="1077313"/>
          </a:xfrm>
          <a:prstGeom prst="rect">
            <a:avLst/>
          </a:prstGeom>
        </p:spPr>
      </p:pic>
      <p:sp>
        <p:nvSpPr>
          <p:cNvPr id="7" name="TextBox 6"/>
          <p:cNvSpPr txBox="1"/>
          <p:nvPr/>
        </p:nvSpPr>
        <p:spPr>
          <a:xfrm>
            <a:off x="2961272" y="5614279"/>
            <a:ext cx="4355432" cy="369332"/>
          </a:xfrm>
          <a:prstGeom prst="rect">
            <a:avLst/>
          </a:prstGeom>
          <a:noFill/>
        </p:spPr>
        <p:txBody>
          <a:bodyPr wrap="square" rtlCol="0">
            <a:spAutoFit/>
          </a:bodyPr>
          <a:lstStyle/>
          <a:p>
            <a:r>
              <a:rPr lang="en-US" b="1" dirty="0">
                <a:solidFill>
                  <a:srgbClr val="FF0000"/>
                </a:solidFill>
              </a:rPr>
              <a:t>(Find the Answer: Slides 4-8)</a:t>
            </a:r>
            <a:endParaRPr lang="en-US" b="1" dirty="0"/>
          </a:p>
        </p:txBody>
      </p:sp>
      <p:pic>
        <p:nvPicPr>
          <p:cNvPr id="8" name="Picture 7" descr="Image of atmosphere hugging surface of Earth from space."/>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2798690" y="3104148"/>
            <a:ext cx="3259210" cy="2306931"/>
          </a:xfrm>
          <a:prstGeom prst="rect">
            <a:avLst/>
          </a:prstGeom>
        </p:spPr>
      </p:pic>
    </p:spTree>
    <p:extLst>
      <p:ext uri="{BB962C8B-B14F-4D97-AF65-F5344CB8AC3E}">
        <p14:creationId xmlns:p14="http://schemas.microsoft.com/office/powerpoint/2010/main" val="20164387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D8259A-A38A-CF4A-84B8-2BC3287475B3}" type="slidenum">
              <a:rPr lang="en-US" smtClean="0"/>
              <a:t>66</a:t>
            </a:fld>
            <a:endParaRPr lang="en-US" dirty="0"/>
          </a:p>
        </p:txBody>
      </p:sp>
      <p:pic>
        <p:nvPicPr>
          <p:cNvPr id="5" name="Picture 4"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9" name="Title 1"/>
          <p:cNvSpPr>
            <a:spLocks noGrp="1"/>
          </p:cNvSpPr>
          <p:nvPr>
            <p:ph type="title"/>
          </p:nvPr>
        </p:nvSpPr>
        <p:spPr>
          <a:xfrm>
            <a:off x="1664970" y="740100"/>
            <a:ext cx="7886700" cy="1325563"/>
          </a:xfrm>
        </p:spPr>
        <p:txBody>
          <a:bodyPr>
            <a:normAutofit/>
          </a:bodyPr>
          <a:lstStyle/>
          <a:p>
            <a:r>
              <a:rPr lang="en-US" sz="2400" dirty="0"/>
              <a:t>Before you end this session, review your knowledge</a:t>
            </a:r>
            <a:br>
              <a:rPr lang="en-US" sz="2400" dirty="0"/>
            </a:br>
            <a:r>
              <a:rPr lang="en-US" sz="2400" dirty="0"/>
              <a:t> of these important concepts! </a:t>
            </a:r>
            <a:r>
              <a:rPr lang="en-US" sz="2400" dirty="0">
                <a:solidFill>
                  <a:schemeClr val="bg1"/>
                </a:solidFill>
              </a:rPr>
              <a:t>4</a:t>
            </a:r>
          </a:p>
        </p:txBody>
      </p:sp>
      <p:pic>
        <p:nvPicPr>
          <p:cNvPr id="6" name="Picture 5" descr="cartoon of GLOBE Trainer avata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852551"/>
            <a:ext cx="885234" cy="1077313"/>
          </a:xfrm>
          <a:prstGeom prst="rect">
            <a:avLst/>
          </a:prstGeom>
        </p:spPr>
      </p:pic>
      <p:sp>
        <p:nvSpPr>
          <p:cNvPr id="8" name="TextBox 7"/>
          <p:cNvSpPr txBox="1"/>
          <p:nvPr/>
        </p:nvSpPr>
        <p:spPr>
          <a:xfrm>
            <a:off x="2854197" y="6008667"/>
            <a:ext cx="4355432" cy="369332"/>
          </a:xfrm>
          <a:prstGeom prst="rect">
            <a:avLst/>
          </a:prstGeom>
          <a:noFill/>
        </p:spPr>
        <p:txBody>
          <a:bodyPr wrap="square" rtlCol="0">
            <a:spAutoFit/>
          </a:bodyPr>
          <a:lstStyle/>
          <a:p>
            <a:r>
              <a:rPr lang="en-US" b="1" dirty="0"/>
              <a:t> </a:t>
            </a:r>
            <a:r>
              <a:rPr lang="en-US" b="1" dirty="0">
                <a:solidFill>
                  <a:srgbClr val="FF0000"/>
                </a:solidFill>
              </a:rPr>
              <a:t>(Find the Answer: Slides 10-13)</a:t>
            </a:r>
            <a:endParaRPr lang="en-US" b="1" dirty="0"/>
          </a:p>
        </p:txBody>
      </p:sp>
      <p:sp>
        <p:nvSpPr>
          <p:cNvPr id="2" name="TextBox 1"/>
          <p:cNvSpPr txBox="1"/>
          <p:nvPr/>
        </p:nvSpPr>
        <p:spPr>
          <a:xfrm>
            <a:off x="1158240" y="2065663"/>
            <a:ext cx="7172960" cy="830997"/>
          </a:xfrm>
          <a:prstGeom prst="rect">
            <a:avLst/>
          </a:prstGeom>
          <a:noFill/>
        </p:spPr>
        <p:txBody>
          <a:bodyPr wrap="square" rtlCol="0">
            <a:spAutoFit/>
          </a:bodyPr>
          <a:lstStyle/>
          <a:p>
            <a:r>
              <a:rPr lang="en-US" sz="2400" dirty="0"/>
              <a:t>3. What do we mean when we say that in the Earth system, “Everything is connected to everything else?”</a:t>
            </a:r>
            <a:endParaRPr lang="en-US" sz="2400" dirty="0">
              <a:solidFill>
                <a:srgbClr val="FF0000"/>
              </a:solidFill>
            </a:endParaRPr>
          </a:p>
        </p:txBody>
      </p:sp>
      <p:pic>
        <p:nvPicPr>
          <p:cNvPr id="11" name="Content Placeholder 7" descr="Earth system diagram: Energy flows and matter cycles through the Earth's biosphere, hydrosphere, atmosphere and pedosphere (soil). The cycles are powered by the Sun's energy.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4555" y="2896660"/>
            <a:ext cx="3096645" cy="3149632"/>
          </a:xfrm>
          <a:prstGeom prst="rect">
            <a:avLst/>
          </a:prstGeom>
        </p:spPr>
      </p:pic>
    </p:spTree>
    <p:extLst>
      <p:ext uri="{BB962C8B-B14F-4D97-AF65-F5344CB8AC3E}">
        <p14:creationId xmlns:p14="http://schemas.microsoft.com/office/powerpoint/2010/main" val="43548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D8259A-A38A-CF4A-84B8-2BC3287475B3}" type="slidenum">
              <a:rPr lang="en-US" smtClean="0"/>
              <a:t>67</a:t>
            </a:fld>
            <a:endParaRPr lang="en-US" dirty="0"/>
          </a:p>
        </p:txBody>
      </p:sp>
      <p:pic>
        <p:nvPicPr>
          <p:cNvPr id="5" name="Picture 4"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739"/>
            <a:ext cx="9144000" cy="779646"/>
          </a:xfrm>
          <a:prstGeom prst="rect">
            <a:avLst/>
          </a:prstGeom>
        </p:spPr>
      </p:pic>
      <p:pic>
        <p:nvPicPr>
          <p:cNvPr id="6" name="Picture 5" descr="cartoon of GLOBE Trainer avata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852551"/>
            <a:ext cx="885234" cy="1077313"/>
          </a:xfrm>
          <a:prstGeom prst="rect">
            <a:avLst/>
          </a:prstGeom>
        </p:spPr>
      </p:pic>
      <p:sp>
        <p:nvSpPr>
          <p:cNvPr id="13" name="Title 1"/>
          <p:cNvSpPr>
            <a:spLocks noGrp="1"/>
          </p:cNvSpPr>
          <p:nvPr>
            <p:ph type="title"/>
          </p:nvPr>
        </p:nvSpPr>
        <p:spPr>
          <a:xfrm>
            <a:off x="1746250" y="745907"/>
            <a:ext cx="7886700" cy="1325563"/>
          </a:xfrm>
        </p:spPr>
        <p:txBody>
          <a:bodyPr>
            <a:normAutofit/>
          </a:bodyPr>
          <a:lstStyle/>
          <a:p>
            <a:r>
              <a:rPr lang="en-US" sz="2400" dirty="0"/>
              <a:t>Before you end this session, review your knowledge</a:t>
            </a:r>
            <a:br>
              <a:rPr lang="en-US" sz="2400" dirty="0"/>
            </a:br>
            <a:r>
              <a:rPr lang="en-US" sz="2400" dirty="0"/>
              <a:t> of these important concepts! </a:t>
            </a:r>
            <a:r>
              <a:rPr lang="en-US" sz="2400" dirty="0">
                <a:solidFill>
                  <a:schemeClr val="bg1"/>
                </a:solidFill>
              </a:rPr>
              <a:t>5</a:t>
            </a:r>
          </a:p>
        </p:txBody>
      </p:sp>
      <p:sp>
        <p:nvSpPr>
          <p:cNvPr id="2" name="TextBox 1"/>
          <p:cNvSpPr txBox="1"/>
          <p:nvPr/>
        </p:nvSpPr>
        <p:spPr>
          <a:xfrm>
            <a:off x="852170" y="2296114"/>
            <a:ext cx="8291830" cy="954107"/>
          </a:xfrm>
          <a:prstGeom prst="rect">
            <a:avLst/>
          </a:prstGeom>
          <a:noFill/>
        </p:spPr>
        <p:txBody>
          <a:bodyPr wrap="square" rtlCol="0">
            <a:spAutoFit/>
          </a:bodyPr>
          <a:lstStyle/>
          <a:p>
            <a:r>
              <a:rPr lang="en-US" sz="2800" dirty="0"/>
              <a:t>4. What are some of the measurement protocols used in GLOBE Atmosphere investigation?</a:t>
            </a:r>
            <a:endParaRPr lang="en-US" sz="2800" dirty="0">
              <a:solidFill>
                <a:srgbClr val="FF0000"/>
              </a:solidFill>
            </a:endParaRPr>
          </a:p>
        </p:txBody>
      </p:sp>
      <p:pic>
        <p:nvPicPr>
          <p:cNvPr id="7" name="Picture 6" descr="Image of students looking at a rain gau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554" y="3380797"/>
            <a:ext cx="2092463" cy="1592426"/>
          </a:xfrm>
          <a:prstGeom prst="rect">
            <a:avLst/>
          </a:prstGeom>
        </p:spPr>
      </p:pic>
      <p:pic>
        <p:nvPicPr>
          <p:cNvPr id="9" name="Picture 8" descr="two students looking at aerosol meter" title="aerosol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5786" y="3422431"/>
            <a:ext cx="1709334" cy="1597042"/>
          </a:xfrm>
          <a:prstGeom prst="rect">
            <a:avLst/>
          </a:prstGeom>
        </p:spPr>
      </p:pic>
      <p:pic>
        <p:nvPicPr>
          <p:cNvPr id="11" name="Picture 10" descr="students using a infrared thermomete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7890" y="3400442"/>
            <a:ext cx="1970060" cy="1619031"/>
          </a:xfrm>
          <a:prstGeom prst="rect">
            <a:avLst/>
          </a:prstGeom>
        </p:spPr>
      </p:pic>
      <p:pic>
        <p:nvPicPr>
          <p:cNvPr id="12" name="Picture 11" descr="students consulting a cloud chart"/>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0720" y="3462851"/>
            <a:ext cx="2139724" cy="1587286"/>
          </a:xfrm>
          <a:prstGeom prst="rect">
            <a:avLst/>
          </a:prstGeom>
        </p:spPr>
      </p:pic>
      <p:sp>
        <p:nvSpPr>
          <p:cNvPr id="8" name="TextBox 7"/>
          <p:cNvSpPr txBox="1"/>
          <p:nvPr/>
        </p:nvSpPr>
        <p:spPr>
          <a:xfrm>
            <a:off x="2961272" y="5337756"/>
            <a:ext cx="4355432" cy="369332"/>
          </a:xfrm>
          <a:prstGeom prst="rect">
            <a:avLst/>
          </a:prstGeom>
          <a:noFill/>
        </p:spPr>
        <p:txBody>
          <a:bodyPr wrap="square" rtlCol="0">
            <a:spAutoFit/>
          </a:bodyPr>
          <a:lstStyle/>
          <a:p>
            <a:r>
              <a:rPr lang="en-US" b="1" dirty="0">
                <a:solidFill>
                  <a:srgbClr val="FF0000"/>
                </a:solidFill>
              </a:rPr>
              <a:t>(Find the Answer: slides 36-46)</a:t>
            </a:r>
          </a:p>
        </p:txBody>
      </p:sp>
    </p:spTree>
    <p:extLst>
      <p:ext uri="{BB962C8B-B14F-4D97-AF65-F5344CB8AC3E}">
        <p14:creationId xmlns:p14="http://schemas.microsoft.com/office/powerpoint/2010/main" val="18755083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D8259A-A38A-CF4A-84B8-2BC3287475B3}" type="slidenum">
              <a:rPr lang="en-US" smtClean="0"/>
              <a:t>68</a:t>
            </a:fld>
            <a:endParaRPr lang="en-US" dirty="0"/>
          </a:p>
        </p:txBody>
      </p:sp>
      <p:pic>
        <p:nvPicPr>
          <p:cNvPr id="5" name="Picture 4"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pic>
        <p:nvPicPr>
          <p:cNvPr id="6" name="Picture 5" descr="cartoon of GLOBE Trainer avata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852551"/>
            <a:ext cx="885234" cy="1077313"/>
          </a:xfrm>
          <a:prstGeom prst="rect">
            <a:avLst/>
          </a:prstGeom>
        </p:spPr>
      </p:pic>
      <p:sp>
        <p:nvSpPr>
          <p:cNvPr id="9" name="Title 1"/>
          <p:cNvSpPr>
            <a:spLocks noGrp="1"/>
          </p:cNvSpPr>
          <p:nvPr>
            <p:ph type="title"/>
          </p:nvPr>
        </p:nvSpPr>
        <p:spPr>
          <a:xfrm>
            <a:off x="1762626" y="728425"/>
            <a:ext cx="7886700" cy="1325563"/>
          </a:xfrm>
        </p:spPr>
        <p:txBody>
          <a:bodyPr>
            <a:normAutofit/>
          </a:bodyPr>
          <a:lstStyle/>
          <a:p>
            <a:r>
              <a:rPr lang="en-US" sz="2400" dirty="0"/>
              <a:t>Before you end this session, review your knowledge</a:t>
            </a:r>
            <a:br>
              <a:rPr lang="en-US" sz="2400" dirty="0"/>
            </a:br>
            <a:r>
              <a:rPr lang="en-US" sz="2400" dirty="0"/>
              <a:t> of these important concepts! </a:t>
            </a:r>
            <a:r>
              <a:rPr lang="en-US" sz="2400" dirty="0">
                <a:solidFill>
                  <a:schemeClr val="bg1"/>
                </a:solidFill>
              </a:rPr>
              <a:t>6</a:t>
            </a:r>
          </a:p>
        </p:txBody>
      </p:sp>
      <p:sp>
        <p:nvSpPr>
          <p:cNvPr id="10" name="Title 1"/>
          <p:cNvSpPr txBox="1">
            <a:spLocks/>
          </p:cNvSpPr>
          <p:nvPr/>
        </p:nvSpPr>
        <p:spPr>
          <a:xfrm>
            <a:off x="1195638" y="1929864"/>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mn-lt"/>
              </a:rPr>
              <a:t>5.  What should you consider when determining placement of an Atmosphere Study Site? </a:t>
            </a:r>
            <a:endParaRPr lang="en-US" sz="2800" dirty="0">
              <a:solidFill>
                <a:srgbClr val="FF0000"/>
              </a:solidFill>
              <a:latin typeface="+mn-lt"/>
            </a:endParaRPr>
          </a:p>
        </p:txBody>
      </p:sp>
      <p:pic>
        <p:nvPicPr>
          <p:cNvPr id="13" name="Picture 12" descr="cartoon image of school buildings and cartoon teacher. It is better to collect data at a site that is less than perfect than to not collect data at all.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1599" y="3136347"/>
            <a:ext cx="3020801" cy="2201409"/>
          </a:xfrm>
          <a:prstGeom prst="rect">
            <a:avLst/>
          </a:prstGeom>
        </p:spPr>
      </p:pic>
      <p:sp>
        <p:nvSpPr>
          <p:cNvPr id="8" name="TextBox 7"/>
          <p:cNvSpPr txBox="1"/>
          <p:nvPr/>
        </p:nvSpPr>
        <p:spPr>
          <a:xfrm>
            <a:off x="2961272" y="5526442"/>
            <a:ext cx="4355432" cy="369332"/>
          </a:xfrm>
          <a:prstGeom prst="rect">
            <a:avLst/>
          </a:prstGeom>
          <a:noFill/>
        </p:spPr>
        <p:txBody>
          <a:bodyPr wrap="square" rtlCol="0">
            <a:spAutoFit/>
          </a:bodyPr>
          <a:lstStyle/>
          <a:p>
            <a:r>
              <a:rPr lang="en-US" b="1" dirty="0">
                <a:solidFill>
                  <a:srgbClr val="FF0000"/>
                </a:solidFill>
              </a:rPr>
              <a:t>(Find the Answer: Slides 56-59)</a:t>
            </a:r>
          </a:p>
        </p:txBody>
      </p:sp>
    </p:spTree>
    <p:extLst>
      <p:ext uri="{BB962C8B-B14F-4D97-AF65-F5344CB8AC3E}">
        <p14:creationId xmlns:p14="http://schemas.microsoft.com/office/powerpoint/2010/main" val="1423653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D8259A-A38A-CF4A-84B8-2BC3287475B3}" type="slidenum">
              <a:rPr lang="en-US" smtClean="0"/>
              <a:t>6</a:t>
            </a:fld>
            <a:endParaRPr lang="en-US" dirty="0"/>
          </a:p>
        </p:txBody>
      </p:sp>
      <p:pic>
        <p:nvPicPr>
          <p:cNvPr id="8" name="Picture 7"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2" name="Title 1"/>
          <p:cNvSpPr>
            <a:spLocks noGrp="1"/>
          </p:cNvSpPr>
          <p:nvPr>
            <p:ph type="title"/>
          </p:nvPr>
        </p:nvSpPr>
        <p:spPr>
          <a:xfrm>
            <a:off x="180692" y="433350"/>
            <a:ext cx="9198374" cy="1325563"/>
          </a:xfrm>
        </p:spPr>
        <p:txBody>
          <a:bodyPr>
            <a:normAutofit/>
          </a:bodyPr>
          <a:lstStyle/>
          <a:p>
            <a:r>
              <a:rPr lang="en-US" sz="2800" dirty="0"/>
              <a:t>At the Top of the Atmosphere: Exosphere and Ionosphere</a:t>
            </a:r>
          </a:p>
        </p:txBody>
      </p:sp>
      <p:sp>
        <p:nvSpPr>
          <p:cNvPr id="5" name="Content Placeholder 4"/>
          <p:cNvSpPr>
            <a:spLocks noGrp="1"/>
          </p:cNvSpPr>
          <p:nvPr>
            <p:ph idx="1"/>
          </p:nvPr>
        </p:nvSpPr>
        <p:spPr>
          <a:xfrm>
            <a:off x="416922" y="5115399"/>
            <a:ext cx="8423171" cy="1742601"/>
          </a:xfrm>
        </p:spPr>
        <p:txBody>
          <a:bodyPr>
            <a:normAutofit fontScale="25000" lnSpcReduction="20000"/>
          </a:bodyPr>
          <a:lstStyle/>
          <a:p>
            <a:pPr marL="0" indent="0" algn="just">
              <a:buNone/>
            </a:pPr>
            <a:endParaRPr lang="en-US" sz="6400" i="1" dirty="0"/>
          </a:p>
          <a:p>
            <a:pPr marL="0" indent="0">
              <a:buNone/>
            </a:pPr>
            <a:r>
              <a:rPr lang="en-US" sz="6400" b="1" dirty="0"/>
              <a:t>Exosphere</a:t>
            </a:r>
            <a:r>
              <a:rPr lang="en-US" sz="6400" dirty="0"/>
              <a:t>: This is the upper limit of our atmosphere. It extends from the top of the thermosphere up to 10,000 km (6,200 mi). </a:t>
            </a:r>
            <a:r>
              <a:rPr lang="en-US" sz="6400" b="1" dirty="0"/>
              <a:t>Satellites orbit in this layer.</a:t>
            </a:r>
          </a:p>
          <a:p>
            <a:pPr marL="0" indent="0">
              <a:buNone/>
            </a:pPr>
            <a:r>
              <a:rPr lang="en-US" sz="6400" b="1" dirty="0"/>
              <a:t>Ionosphere: </a:t>
            </a:r>
            <a:r>
              <a:rPr lang="en-US" sz="6400" dirty="0"/>
              <a:t> The ionosphere is an abundant layer of electrons and ionized atoms and molecules that stretches from about 48 kilometers (30 miles) above the surface to the edge of space at about 965 km (600 mi), overlapping into the mesosphere and thermosphere. This region is what makes radio communications possible.</a:t>
            </a:r>
          </a:p>
          <a:p>
            <a:pPr marL="0" indent="0" algn="just">
              <a:buNone/>
            </a:pPr>
            <a:endParaRPr lang="en-US" sz="7200" i="1" dirty="0"/>
          </a:p>
          <a:p>
            <a:pPr marL="0" indent="0" algn="just">
              <a:buNone/>
            </a:pPr>
            <a:endParaRPr lang="en-US" sz="7200" i="1" dirty="0"/>
          </a:p>
          <a:p>
            <a:pPr algn="just"/>
            <a:endParaRPr lang="en-US" dirty="0"/>
          </a:p>
          <a:p>
            <a:pPr algn="just"/>
            <a:endParaRPr lang="en-US" dirty="0"/>
          </a:p>
          <a:p>
            <a:pPr algn="just"/>
            <a:endParaRPr lang="en-US" dirty="0"/>
          </a:p>
        </p:txBody>
      </p:sp>
      <p:pic>
        <p:nvPicPr>
          <p:cNvPr id="4" name="Picture 3" descr="Diagram displays a satellite the exophere. Ground based instrumentation, such as lidar, radar and optical instruments senseconditions in the troposphere, stratosphere ad mesosphere.  Auroras are identified in the mesosphere. Polar mesosphere and stratosphere clouds are identified.  Various wavelengths of the electromagnetic spectrum is identified in the ionosphere. " title="Schematic diagram of atm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0896" y="1427609"/>
            <a:ext cx="5675224" cy="3527667"/>
          </a:xfrm>
          <a:prstGeom prst="rect">
            <a:avLst/>
          </a:prstGeom>
        </p:spPr>
      </p:pic>
      <p:sp>
        <p:nvSpPr>
          <p:cNvPr id="7" name="TextBox 6"/>
          <p:cNvSpPr txBox="1"/>
          <p:nvPr/>
        </p:nvSpPr>
        <p:spPr>
          <a:xfrm>
            <a:off x="5221044" y="4955276"/>
            <a:ext cx="3984171" cy="276999"/>
          </a:xfrm>
          <a:prstGeom prst="rect">
            <a:avLst/>
          </a:prstGeom>
          <a:noFill/>
        </p:spPr>
        <p:txBody>
          <a:bodyPr wrap="square" rtlCol="0">
            <a:spAutoFit/>
          </a:bodyPr>
          <a:lstStyle/>
          <a:p>
            <a:pPr algn="just"/>
            <a:r>
              <a:rPr lang="en-US" sz="1200" i="1" dirty="0"/>
              <a:t>Image Credit: NASA Goddard</a:t>
            </a:r>
            <a:endParaRPr lang="en-US" sz="1200" dirty="0"/>
          </a:p>
        </p:txBody>
      </p:sp>
    </p:spTree>
    <p:extLst>
      <p:ext uri="{BB962C8B-B14F-4D97-AF65-F5344CB8AC3E}">
        <p14:creationId xmlns:p14="http://schemas.microsoft.com/office/powerpoint/2010/main" val="11679519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D8259A-A38A-CF4A-84B8-2BC3287475B3}" type="slidenum">
              <a:rPr lang="en-US" smtClean="0"/>
              <a:pPr/>
              <a:t>69</a:t>
            </a:fld>
            <a:endParaRPr lang="en-US" dirty="0"/>
          </a:p>
        </p:txBody>
      </p:sp>
      <p:pic>
        <p:nvPicPr>
          <p:cNvPr id="5" name="Picture 4"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pic>
        <p:nvPicPr>
          <p:cNvPr id="6" name="Picture 5" descr="cartoon of GLOBE Trainer avata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852551"/>
            <a:ext cx="885234" cy="1077313"/>
          </a:xfrm>
          <a:prstGeom prst="rect">
            <a:avLst/>
          </a:prstGeom>
        </p:spPr>
      </p:pic>
      <p:sp>
        <p:nvSpPr>
          <p:cNvPr id="3" name="Title 2"/>
          <p:cNvSpPr>
            <a:spLocks noGrp="1"/>
          </p:cNvSpPr>
          <p:nvPr>
            <p:ph type="title"/>
          </p:nvPr>
        </p:nvSpPr>
        <p:spPr>
          <a:xfrm>
            <a:off x="1783195" y="1918904"/>
            <a:ext cx="7886700" cy="1325563"/>
          </a:xfrm>
        </p:spPr>
        <p:txBody>
          <a:bodyPr>
            <a:normAutofit/>
          </a:bodyPr>
          <a:lstStyle/>
          <a:p>
            <a:r>
              <a:rPr lang="en-US" sz="2800" dirty="0"/>
              <a:t>6. When do you </a:t>
            </a:r>
            <a:r>
              <a:rPr lang="en-US" sz="2800" i="1" dirty="0"/>
              <a:t>preferably</a:t>
            </a:r>
            <a:r>
              <a:rPr lang="en-US" sz="2800" dirty="0"/>
              <a:t> take measurements? </a:t>
            </a:r>
            <a:br>
              <a:rPr lang="en-US" sz="2800" dirty="0">
                <a:solidFill>
                  <a:srgbClr val="FF0000"/>
                </a:solidFill>
              </a:rPr>
            </a:br>
            <a:endParaRPr lang="en-US" sz="2800" dirty="0"/>
          </a:p>
        </p:txBody>
      </p:sp>
      <p:sp>
        <p:nvSpPr>
          <p:cNvPr id="11" name="Title 1" descr="6. When do you take measurements?"/>
          <p:cNvSpPr txBox="1">
            <a:spLocks/>
          </p:cNvSpPr>
          <p:nvPr/>
        </p:nvSpPr>
        <p:spPr>
          <a:xfrm>
            <a:off x="1886518" y="159908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solidFill>
                <a:srgbClr val="FF0000"/>
              </a:solidFill>
            </a:endParaRPr>
          </a:p>
        </p:txBody>
      </p:sp>
      <p:pic>
        <p:nvPicPr>
          <p:cNvPr id="9" name="Picture 8" descr="Between sunrise and sunset is local solar noon. You can calculate local solar noon by adding together the time of sunrise, plus sunset (plus 12 hours if you are not using a 24 hour clock) and divide by 2. " title="Cartoon showing position of sun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1823" y="2871920"/>
            <a:ext cx="3300354" cy="2422294"/>
          </a:xfrm>
          <a:prstGeom prst="rect">
            <a:avLst/>
          </a:prstGeom>
        </p:spPr>
      </p:pic>
      <p:sp>
        <p:nvSpPr>
          <p:cNvPr id="8" name="TextBox 7"/>
          <p:cNvSpPr txBox="1"/>
          <p:nvPr/>
        </p:nvSpPr>
        <p:spPr>
          <a:xfrm>
            <a:off x="2961272" y="5526442"/>
            <a:ext cx="4355432" cy="369332"/>
          </a:xfrm>
          <a:prstGeom prst="rect">
            <a:avLst/>
          </a:prstGeom>
          <a:noFill/>
        </p:spPr>
        <p:txBody>
          <a:bodyPr wrap="square" rtlCol="0">
            <a:spAutoFit/>
          </a:bodyPr>
          <a:lstStyle/>
          <a:p>
            <a:r>
              <a:rPr lang="en-US" b="1" dirty="0">
                <a:solidFill>
                  <a:srgbClr val="FF0000"/>
                </a:solidFill>
              </a:rPr>
              <a:t>(Find the Answer: Slides 32-33)</a:t>
            </a:r>
          </a:p>
        </p:txBody>
      </p:sp>
    </p:spTree>
    <p:extLst>
      <p:ext uri="{BB962C8B-B14F-4D97-AF65-F5344CB8AC3E}">
        <p14:creationId xmlns:p14="http://schemas.microsoft.com/office/powerpoint/2010/main" val="16724460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D8259A-A38A-CF4A-84B8-2BC3287475B3}" type="slidenum">
              <a:rPr lang="en-US" smtClean="0"/>
              <a:t>70</a:t>
            </a:fld>
            <a:endParaRPr lang="en-US" dirty="0"/>
          </a:p>
        </p:txBody>
      </p:sp>
      <p:pic>
        <p:nvPicPr>
          <p:cNvPr id="7" name="Picture 6"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pic>
        <p:nvPicPr>
          <p:cNvPr id="8" name="Picture 7" descr="cartoon of GLOBE Trainer avata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852551"/>
            <a:ext cx="885234" cy="1077313"/>
          </a:xfrm>
          <a:prstGeom prst="rect">
            <a:avLst/>
          </a:prstGeom>
        </p:spPr>
      </p:pic>
      <p:sp>
        <p:nvSpPr>
          <p:cNvPr id="2" name="Title 1"/>
          <p:cNvSpPr>
            <a:spLocks noGrp="1"/>
          </p:cNvSpPr>
          <p:nvPr>
            <p:ph type="title"/>
          </p:nvPr>
        </p:nvSpPr>
        <p:spPr>
          <a:xfrm>
            <a:off x="1929254" y="749256"/>
            <a:ext cx="7886700" cy="1325563"/>
          </a:xfrm>
        </p:spPr>
        <p:txBody>
          <a:bodyPr>
            <a:normAutofit/>
          </a:bodyPr>
          <a:lstStyle/>
          <a:p>
            <a:r>
              <a:rPr lang="en-US" sz="2800" dirty="0"/>
              <a:t>Before you end this session, review your</a:t>
            </a:r>
            <a:br>
              <a:rPr lang="en-US" sz="2800" dirty="0"/>
            </a:br>
            <a:r>
              <a:rPr lang="en-US" sz="2800" dirty="0"/>
              <a:t> knowledge of these important concepts!</a:t>
            </a:r>
          </a:p>
        </p:txBody>
      </p:sp>
      <p:sp>
        <p:nvSpPr>
          <p:cNvPr id="3" name="Content Placeholder 2"/>
          <p:cNvSpPr>
            <a:spLocks noGrp="1"/>
          </p:cNvSpPr>
          <p:nvPr>
            <p:ph idx="1"/>
          </p:nvPr>
        </p:nvSpPr>
        <p:spPr>
          <a:xfrm>
            <a:off x="1195638" y="2129354"/>
            <a:ext cx="7886700" cy="1283335"/>
          </a:xfrm>
        </p:spPr>
        <p:txBody>
          <a:bodyPr>
            <a:normAutofit/>
          </a:bodyPr>
          <a:lstStyle/>
          <a:p>
            <a:pPr marL="0" indent="0">
              <a:buNone/>
            </a:pPr>
            <a:r>
              <a:rPr lang="en-US" sz="2400" b="1" dirty="0"/>
              <a:t>7.  What is the relationship between NASA satellite measurements such as those taken by the “A-Train” and GLOBE?</a:t>
            </a:r>
            <a:endParaRPr lang="en-US" sz="2400" dirty="0"/>
          </a:p>
        </p:txBody>
      </p:sp>
      <p:pic>
        <p:nvPicPr>
          <p:cNvPr id="6" name="Picture 5" descr="Artist image of satellites that comprise NASA's A-Trai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9254" y="3345847"/>
            <a:ext cx="5285492" cy="2484267"/>
          </a:xfrm>
          <a:prstGeom prst="rect">
            <a:avLst/>
          </a:prstGeom>
        </p:spPr>
      </p:pic>
      <p:sp>
        <p:nvSpPr>
          <p:cNvPr id="5" name="TextBox 4"/>
          <p:cNvSpPr txBox="1"/>
          <p:nvPr/>
        </p:nvSpPr>
        <p:spPr>
          <a:xfrm>
            <a:off x="3131218" y="5987019"/>
            <a:ext cx="4355432" cy="369332"/>
          </a:xfrm>
          <a:prstGeom prst="rect">
            <a:avLst/>
          </a:prstGeom>
          <a:noFill/>
        </p:spPr>
        <p:txBody>
          <a:bodyPr wrap="square" rtlCol="0">
            <a:spAutoFit/>
          </a:bodyPr>
          <a:lstStyle/>
          <a:p>
            <a:r>
              <a:rPr lang="en-US" b="1" dirty="0">
                <a:solidFill>
                  <a:srgbClr val="FF0000"/>
                </a:solidFill>
              </a:rPr>
              <a:t>(Find the Answer: slide 62)</a:t>
            </a:r>
          </a:p>
        </p:txBody>
      </p:sp>
    </p:spTree>
    <p:extLst>
      <p:ext uri="{BB962C8B-B14F-4D97-AF65-F5344CB8AC3E}">
        <p14:creationId xmlns:p14="http://schemas.microsoft.com/office/powerpoint/2010/main" val="3517709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D8259A-A38A-CF4A-84B8-2BC3287475B3}" type="slidenum">
              <a:rPr lang="en-US" smtClean="0"/>
              <a:pPr/>
              <a:t>71</a:t>
            </a:fld>
            <a:endParaRPr lang="en-US" dirty="0"/>
          </a:p>
        </p:txBody>
      </p:sp>
      <p:pic>
        <p:nvPicPr>
          <p:cNvPr id="5" name="Picture 4"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pic>
        <p:nvPicPr>
          <p:cNvPr id="6" name="Picture 5" descr="cartoon of GLOBE Trainer avata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852551"/>
            <a:ext cx="885234" cy="1077313"/>
          </a:xfrm>
          <a:prstGeom prst="rect">
            <a:avLst/>
          </a:prstGeom>
        </p:spPr>
      </p:pic>
      <p:sp>
        <p:nvSpPr>
          <p:cNvPr id="3" name="Title 2" descr="If you feel you are ready to take the Introduction to Atmosphere Quiz, you will see a link next to where you found this module. &#10;"/>
          <p:cNvSpPr>
            <a:spLocks noGrp="1"/>
          </p:cNvSpPr>
          <p:nvPr>
            <p:ph type="title"/>
          </p:nvPr>
        </p:nvSpPr>
        <p:spPr>
          <a:xfrm>
            <a:off x="813377" y="2690342"/>
            <a:ext cx="7886700" cy="1325563"/>
          </a:xfrm>
        </p:spPr>
        <p:txBody>
          <a:bodyPr>
            <a:normAutofit fontScale="90000"/>
          </a:bodyPr>
          <a:lstStyle/>
          <a:p>
            <a:r>
              <a:rPr lang="en-US" sz="2700" dirty="0"/>
              <a:t>If you feel you are ready to take the Introduction to Atmosphere Quiz, you will see a link next to where you found this module. </a:t>
            </a:r>
            <a:br>
              <a:rPr lang="en-US" dirty="0"/>
            </a:br>
            <a:endParaRPr lang="en-US" dirty="0"/>
          </a:p>
        </p:txBody>
      </p:sp>
    </p:spTree>
    <p:extLst>
      <p:ext uri="{BB962C8B-B14F-4D97-AF65-F5344CB8AC3E}">
        <p14:creationId xmlns:p14="http://schemas.microsoft.com/office/powerpoint/2010/main" val="15498313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D8259A-A38A-CF4A-84B8-2BC3287475B3}" type="slidenum">
              <a:rPr lang="en-US" smtClean="0"/>
              <a:t>72</a:t>
            </a:fld>
            <a:endParaRPr lang="en-US" dirty="0"/>
          </a:p>
        </p:txBody>
      </p:sp>
      <p:pic>
        <p:nvPicPr>
          <p:cNvPr id="6" name="Picture 5"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14" y="0"/>
            <a:ext cx="9107170" cy="776506"/>
          </a:xfrm>
          <a:prstGeom prst="rect">
            <a:avLst/>
          </a:prstGeom>
        </p:spPr>
      </p:pic>
      <p:sp>
        <p:nvSpPr>
          <p:cNvPr id="2" name="Title 1"/>
          <p:cNvSpPr>
            <a:spLocks noGrp="1"/>
          </p:cNvSpPr>
          <p:nvPr>
            <p:ph type="title"/>
          </p:nvPr>
        </p:nvSpPr>
        <p:spPr>
          <a:xfrm>
            <a:off x="628650" y="791846"/>
            <a:ext cx="7886700" cy="751327"/>
          </a:xfrm>
        </p:spPr>
        <p:txBody>
          <a:bodyPr>
            <a:normAutofit/>
          </a:bodyPr>
          <a:lstStyle/>
          <a:p>
            <a:r>
              <a:rPr lang="en-US" sz="2400" b="1" dirty="0">
                <a:latin typeface="Arial" charset="0"/>
                <a:ea typeface="Arial" charset="0"/>
                <a:cs typeface="Arial" charset="0"/>
              </a:rPr>
              <a:t>Welcome to GLOBE’s Atmosphere Investigations!</a:t>
            </a:r>
            <a:r>
              <a:rPr lang="en-US" sz="2400" dirty="0">
                <a:latin typeface="Arial" charset="0"/>
                <a:ea typeface="Arial" charset="0"/>
                <a:cs typeface="Arial" charset="0"/>
              </a:rPr>
              <a:t> </a:t>
            </a:r>
            <a:endParaRPr lang="en-US" sz="2400" dirty="0"/>
          </a:p>
        </p:txBody>
      </p:sp>
      <p:pic>
        <p:nvPicPr>
          <p:cNvPr id="5" name="Picture 4" descr="GLOBE Program logo. GLOBE  stands for Global Learning and Observations to Benefit the Environme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358" y="1543173"/>
            <a:ext cx="6959283" cy="4995740"/>
          </a:xfrm>
          <a:prstGeom prst="rect">
            <a:avLst/>
          </a:prstGeom>
        </p:spPr>
      </p:pic>
      <p:sp>
        <p:nvSpPr>
          <p:cNvPr id="7" name="TextBox 6" title="Link to GLOBE Website"/>
          <p:cNvSpPr txBox="1"/>
          <p:nvPr/>
        </p:nvSpPr>
        <p:spPr>
          <a:xfrm>
            <a:off x="5387260" y="5706865"/>
            <a:ext cx="5328761" cy="923330"/>
          </a:xfrm>
          <a:prstGeom prst="rect">
            <a:avLst/>
          </a:prstGeom>
          <a:noFill/>
        </p:spPr>
        <p:txBody>
          <a:bodyPr wrap="square" rtlCol="0">
            <a:spAutoFit/>
          </a:bodyPr>
          <a:lstStyle/>
          <a:p>
            <a:r>
              <a:rPr lang="en-US" b="1" dirty="0"/>
              <a:t>Do you have Questions?</a:t>
            </a:r>
          </a:p>
          <a:p>
            <a:r>
              <a:rPr lang="en-US" b="1" dirty="0">
                <a:hlinkClick r:id="rId4"/>
              </a:rPr>
              <a:t> Link to the GLOBE Program</a:t>
            </a:r>
            <a:endParaRPr lang="en-US" b="1" dirty="0"/>
          </a:p>
          <a:p>
            <a:endParaRPr lang="en-US" dirty="0"/>
          </a:p>
        </p:txBody>
      </p:sp>
    </p:spTree>
    <p:extLst>
      <p:ext uri="{BB962C8B-B14F-4D97-AF65-F5344CB8AC3E}">
        <p14:creationId xmlns:p14="http://schemas.microsoft.com/office/powerpoint/2010/main" val="17918977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D8259A-A38A-CF4A-84B8-2BC3287475B3}" type="slidenum">
              <a:rPr lang="en-US" smtClean="0"/>
              <a:t>73</a:t>
            </a:fld>
            <a:endParaRPr lang="en-US" dirty="0"/>
          </a:p>
        </p:txBody>
      </p:sp>
      <p:pic>
        <p:nvPicPr>
          <p:cNvPr id="6" name="Picture 5"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14" y="0"/>
            <a:ext cx="9107170" cy="776506"/>
          </a:xfrm>
          <a:prstGeom prst="rect">
            <a:avLst/>
          </a:prstGeom>
        </p:spPr>
      </p:pic>
      <p:sp>
        <p:nvSpPr>
          <p:cNvPr id="8" name="Title 1"/>
          <p:cNvSpPr>
            <a:spLocks noGrp="1"/>
          </p:cNvSpPr>
          <p:nvPr>
            <p:ph type="title"/>
          </p:nvPr>
        </p:nvSpPr>
        <p:spPr>
          <a:xfrm>
            <a:off x="326966" y="1594660"/>
            <a:ext cx="8486588" cy="735948"/>
          </a:xfrm>
        </p:spPr>
        <p:txBody>
          <a:bodyPr>
            <a:noAutofit/>
          </a:bodyPr>
          <a:lstStyle/>
          <a:p>
            <a:r>
              <a:rPr lang="en-US" sz="2400" b="1" dirty="0">
                <a:latin typeface="+mn-lt"/>
              </a:rPr>
              <a:t>Please provide us with feedback about this module. This is a community project and we welcome your comments, suggestions and edits! Comment here: </a:t>
            </a:r>
            <a:r>
              <a:rPr lang="en-US" sz="2400" b="1" dirty="0">
                <a:latin typeface="+mn-lt"/>
                <a:hlinkClick r:id="rId3"/>
              </a:rPr>
              <a:t>eTraining Feedback</a:t>
            </a:r>
            <a:br>
              <a:rPr lang="en-US" sz="2400" b="1" dirty="0">
                <a:latin typeface="+mn-lt"/>
              </a:rPr>
            </a:br>
            <a:br>
              <a:rPr lang="en-US" sz="2400" b="1" dirty="0">
                <a:latin typeface="+mn-lt"/>
              </a:rPr>
            </a:br>
            <a:r>
              <a:rPr lang="en-US" sz="2400" b="1" dirty="0">
                <a:latin typeface="+mn-lt"/>
              </a:rPr>
              <a:t>Questions about this module? Contact </a:t>
            </a:r>
            <a:r>
              <a:rPr lang="en-US" sz="2400" b="1" dirty="0">
                <a:latin typeface="+mn-lt"/>
                <a:hlinkClick r:id="rId4"/>
              </a:rPr>
              <a:t>help@globe.gov</a:t>
            </a:r>
            <a:br>
              <a:rPr lang="en-US" sz="2400" b="1" dirty="0">
                <a:latin typeface="+mn-lt"/>
              </a:rPr>
            </a:br>
            <a:endParaRPr lang="en-US" sz="2400" b="1" dirty="0">
              <a:solidFill>
                <a:srgbClr val="002060"/>
              </a:solidFill>
              <a:latin typeface="+mn-lt"/>
            </a:endParaRPr>
          </a:p>
        </p:txBody>
      </p:sp>
      <p:sp>
        <p:nvSpPr>
          <p:cNvPr id="9" name="Content Placeholder 2"/>
          <p:cNvSpPr>
            <a:spLocks noGrp="1"/>
          </p:cNvSpPr>
          <p:nvPr>
            <p:ph sz="half" idx="1"/>
          </p:nvPr>
        </p:nvSpPr>
        <p:spPr>
          <a:xfrm>
            <a:off x="625172" y="2725760"/>
            <a:ext cx="7890177" cy="6539629"/>
          </a:xfrm>
        </p:spPr>
        <p:txBody>
          <a:bodyPr>
            <a:normAutofit/>
          </a:bodyPr>
          <a:lstStyle/>
          <a:p>
            <a:pPr marL="0" indent="0">
              <a:buNone/>
            </a:pPr>
            <a:r>
              <a:rPr lang="en-US" sz="2400" b="1" dirty="0"/>
              <a:t> For  More Information:</a:t>
            </a:r>
          </a:p>
          <a:p>
            <a:pPr marL="0" indent="0">
              <a:buNone/>
            </a:pPr>
            <a:r>
              <a:rPr lang="en-US" sz="1400" b="1" dirty="0">
                <a:hlinkClick r:id="rId5"/>
              </a:rPr>
              <a:t>The GLOBE Program</a:t>
            </a:r>
            <a:endParaRPr lang="en-US" sz="1400" b="1" dirty="0"/>
          </a:p>
          <a:p>
            <a:pPr marL="0" indent="0">
              <a:buNone/>
            </a:pPr>
            <a:r>
              <a:rPr lang="en-US" sz="1400" b="1" dirty="0">
                <a:hlinkClick r:id="rId6"/>
              </a:rPr>
              <a:t>NASA Wavelength  </a:t>
            </a:r>
            <a:r>
              <a:rPr lang="en-US" sz="1400" b="1" dirty="0"/>
              <a:t>NASA’s Digital Library of K-16 Earth and Space Educational Resources</a:t>
            </a:r>
          </a:p>
          <a:p>
            <a:pPr marL="0" indent="0">
              <a:buNone/>
            </a:pPr>
            <a:r>
              <a:rPr lang="en-US" sz="1400" b="1" dirty="0">
                <a:hlinkClick r:id="rId7"/>
              </a:rPr>
              <a:t>NASA Global Climate Change: Vital Signs of the Planet</a:t>
            </a:r>
            <a:endParaRPr lang="en-US" sz="1400" b="1" dirty="0"/>
          </a:p>
          <a:p>
            <a:pPr marL="0" indent="0">
              <a:buNone/>
            </a:pPr>
            <a:endParaRPr lang="en-US" sz="1400" b="1" dirty="0"/>
          </a:p>
          <a:p>
            <a:pPr marL="0" indent="0">
              <a:buNone/>
            </a:pPr>
            <a:r>
              <a:rPr lang="en-US" sz="2400" b="1" dirty="0"/>
              <a:t>The GLOBE Program is sponsored by these organizations:</a:t>
            </a:r>
          </a:p>
          <a:p>
            <a:pPr marL="0" indent="0">
              <a:buNone/>
            </a:pPr>
            <a:br>
              <a:rPr lang="en-US" sz="3600" b="1" dirty="0"/>
            </a:br>
            <a:endParaRPr lang="en-US" sz="3600" b="1" dirty="0"/>
          </a:p>
          <a:p>
            <a:pPr marL="0" indent="0">
              <a:buNone/>
            </a:pPr>
            <a:r>
              <a:rPr lang="en-US" altLang="en-US" sz="1200" i="1">
                <a:solidFill>
                  <a:srgbClr val="000000"/>
                </a:solidFill>
              </a:rPr>
              <a:t>Version </a:t>
            </a:r>
            <a:r>
              <a:rPr lang="en-US" altLang="en-US" sz="1200" i="1" dirty="0">
                <a:solidFill>
                  <a:srgbClr val="000000"/>
                </a:solidFill>
              </a:rPr>
              <a:t>6/23/20. If you edit and modify this slide set for use for educational purposes,  please note “modified by (and your name and date)“ on this page. Thank you.</a:t>
            </a:r>
            <a:br>
              <a:rPr lang="en-US" sz="1200" dirty="0"/>
            </a:br>
            <a:r>
              <a:rPr lang="en-US" sz="1200" b="1" dirty="0"/>
              <a:t> </a:t>
            </a:r>
          </a:p>
          <a:p>
            <a:endParaRPr lang="en-US" sz="2000" dirty="0">
              <a:solidFill>
                <a:srgbClr val="000000"/>
              </a:solidFill>
              <a:latin typeface=""/>
            </a:endParaRPr>
          </a:p>
        </p:txBody>
      </p:sp>
      <p:pic>
        <p:nvPicPr>
          <p:cNvPr id="10" name="Picture 9" descr="Logos for NASA, NOAA, NSF and the U.S. Department of Stat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28921" y="4874521"/>
            <a:ext cx="4229029" cy="885032"/>
          </a:xfrm>
          <a:prstGeom prst="rect">
            <a:avLst/>
          </a:prstGeom>
        </p:spPr>
      </p:pic>
    </p:spTree>
    <p:extLst>
      <p:ext uri="{BB962C8B-B14F-4D97-AF65-F5344CB8AC3E}">
        <p14:creationId xmlns:p14="http://schemas.microsoft.com/office/powerpoint/2010/main" val="48841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D8259A-A38A-CF4A-84B8-2BC3287475B3}" type="slidenum">
              <a:rPr lang="en-US" smtClean="0"/>
              <a:t>7</a:t>
            </a:fld>
            <a:endParaRPr lang="en-US" dirty="0"/>
          </a:p>
        </p:txBody>
      </p:sp>
      <p:pic>
        <p:nvPicPr>
          <p:cNvPr id="7" name="Picture 6"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2" name="Title 1"/>
          <p:cNvSpPr>
            <a:spLocks noGrp="1"/>
          </p:cNvSpPr>
          <p:nvPr>
            <p:ph type="title"/>
          </p:nvPr>
        </p:nvSpPr>
        <p:spPr>
          <a:xfrm>
            <a:off x="191770" y="662687"/>
            <a:ext cx="8839200" cy="1325563"/>
          </a:xfrm>
        </p:spPr>
        <p:txBody>
          <a:bodyPr>
            <a:normAutofit/>
          </a:bodyPr>
          <a:lstStyle/>
          <a:p>
            <a:r>
              <a:rPr lang="en-US" sz="3200" dirty="0"/>
              <a:t>Below the Ionosphere: Thermosphere-Troposphere</a:t>
            </a:r>
          </a:p>
        </p:txBody>
      </p:sp>
      <p:sp>
        <p:nvSpPr>
          <p:cNvPr id="3" name="Content Placeholder 2"/>
          <p:cNvSpPr>
            <a:spLocks noGrp="1"/>
          </p:cNvSpPr>
          <p:nvPr>
            <p:ph idx="1"/>
          </p:nvPr>
        </p:nvSpPr>
        <p:spPr>
          <a:xfrm>
            <a:off x="384810" y="1897949"/>
            <a:ext cx="4187190" cy="4351338"/>
          </a:xfrm>
        </p:spPr>
        <p:txBody>
          <a:bodyPr>
            <a:normAutofit fontScale="55000" lnSpcReduction="20000"/>
          </a:bodyPr>
          <a:lstStyle/>
          <a:p>
            <a:pPr marL="0" indent="0">
              <a:buNone/>
            </a:pPr>
            <a:endParaRPr lang="en-US" dirty="0"/>
          </a:p>
          <a:p>
            <a:pPr marL="0" indent="0">
              <a:buNone/>
            </a:pPr>
            <a:r>
              <a:rPr lang="en-US" b="1" dirty="0"/>
              <a:t>Thermosphere</a:t>
            </a:r>
            <a:r>
              <a:rPr lang="en-US" dirty="0"/>
              <a:t>: The thermosphere starts just above the mesosphere and extends to 600 kilometers (372 miles) high. </a:t>
            </a:r>
            <a:r>
              <a:rPr lang="en-US" b="1" dirty="0"/>
              <a:t>Aurora and some other satellites occur in this layer.</a:t>
            </a:r>
          </a:p>
          <a:p>
            <a:pPr marL="0" indent="0">
              <a:buNone/>
            </a:pPr>
            <a:endParaRPr lang="en-US" dirty="0"/>
          </a:p>
          <a:p>
            <a:pPr marL="0" indent="0">
              <a:buNone/>
            </a:pPr>
            <a:r>
              <a:rPr lang="en-US" b="1" dirty="0"/>
              <a:t>Mesosphere</a:t>
            </a:r>
            <a:r>
              <a:rPr lang="en-US" dirty="0"/>
              <a:t>: The mesosphere starts just above the stratosphere and extends to 85 kilometers (53 miles) high. Meteors burn up in this layer.</a:t>
            </a:r>
          </a:p>
          <a:p>
            <a:pPr marL="0" indent="0">
              <a:buNone/>
            </a:pPr>
            <a:endParaRPr lang="en-US" dirty="0"/>
          </a:p>
          <a:p>
            <a:pPr marL="0" indent="0">
              <a:buNone/>
            </a:pPr>
            <a:r>
              <a:rPr lang="en-US" b="1" dirty="0"/>
              <a:t>Stratosphere</a:t>
            </a:r>
            <a:r>
              <a:rPr lang="en-US" dirty="0"/>
              <a:t>: The stratosphere starts just above the troposphere and extends to 50 kilometers (31 miles) high. </a:t>
            </a:r>
            <a:r>
              <a:rPr lang="en-US" b="1" dirty="0"/>
              <a:t>The ozone layer, which absorbs and scatters the solar ultraviolet radiation, is in this layer.</a:t>
            </a:r>
          </a:p>
          <a:p>
            <a:pPr marL="0" indent="0">
              <a:buNone/>
            </a:pPr>
            <a:endParaRPr lang="en-US" dirty="0"/>
          </a:p>
          <a:p>
            <a:pPr marL="0" indent="0">
              <a:buNone/>
            </a:pPr>
            <a:r>
              <a:rPr lang="en-US" b="1" dirty="0"/>
              <a:t>Troposphere</a:t>
            </a:r>
            <a:r>
              <a:rPr lang="en-US" dirty="0"/>
              <a:t>: The troposphere starts at the Earth's surface and extends 8 to 14.5 kilometers high (5 to 9 miles). This part of the atmosphere is the most dense. </a:t>
            </a:r>
            <a:r>
              <a:rPr lang="en-US" b="1" dirty="0"/>
              <a:t>Almost all weather is in this region.</a:t>
            </a:r>
          </a:p>
          <a:p>
            <a:pPr marL="0" indent="0">
              <a:buNone/>
            </a:pPr>
            <a:endParaRPr lang="en-US" dirty="0"/>
          </a:p>
          <a:p>
            <a:endParaRPr lang="en-US" dirty="0"/>
          </a:p>
        </p:txBody>
      </p:sp>
      <p:pic>
        <p:nvPicPr>
          <p:cNvPr id="5" name="Picture 4" descr="The troposphere cools, from the Earth's surface to the bottom of the stratosphere. The stratosphere warms as it increases in altitude. The mesosphere cools from its lower to its upper reach. The thermosphere increases in tempearture with height. It is clear from the diagram that the boundaries of the atmosphieric layers is defined by shifts in the the direction of temperature change. " title="Graph showing temperature change with height in the atmosphe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4410" y="1657178"/>
            <a:ext cx="3737007" cy="4832880"/>
          </a:xfrm>
          <a:prstGeom prst="rect">
            <a:avLst/>
          </a:prstGeom>
        </p:spPr>
      </p:pic>
    </p:spTree>
    <p:extLst>
      <p:ext uri="{BB962C8B-B14F-4D97-AF65-F5344CB8AC3E}">
        <p14:creationId xmlns:p14="http://schemas.microsoft.com/office/powerpoint/2010/main" val="926437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D8259A-A38A-CF4A-84B8-2BC3287475B3}" type="slidenum">
              <a:rPr lang="en-US" smtClean="0"/>
              <a:t>8</a:t>
            </a:fld>
            <a:endParaRPr lang="en-US" dirty="0"/>
          </a:p>
        </p:txBody>
      </p:sp>
      <p:pic>
        <p:nvPicPr>
          <p:cNvPr id="9" name="Picture 8" descr="Banner Introduction to Atm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79646"/>
          </a:xfrm>
          <a:prstGeom prst="rect">
            <a:avLst/>
          </a:prstGeom>
        </p:spPr>
      </p:pic>
      <p:sp>
        <p:nvSpPr>
          <p:cNvPr id="2" name="Title 1"/>
          <p:cNvSpPr>
            <a:spLocks noGrp="1"/>
          </p:cNvSpPr>
          <p:nvPr>
            <p:ph type="title"/>
          </p:nvPr>
        </p:nvSpPr>
        <p:spPr>
          <a:xfrm>
            <a:off x="166678" y="449658"/>
            <a:ext cx="9597451" cy="1325563"/>
          </a:xfrm>
        </p:spPr>
        <p:txBody>
          <a:bodyPr>
            <a:normAutofit/>
          </a:bodyPr>
          <a:lstStyle/>
          <a:p>
            <a:r>
              <a:rPr lang="en-US" sz="2800" dirty="0"/>
              <a:t>Uneven Heating of the Earth Drives Air and Ocean Circulation</a:t>
            </a:r>
          </a:p>
        </p:txBody>
      </p:sp>
      <p:sp>
        <p:nvSpPr>
          <p:cNvPr id="4" name="Content Placeholder 3"/>
          <p:cNvSpPr>
            <a:spLocks noGrp="1"/>
          </p:cNvSpPr>
          <p:nvPr>
            <p:ph idx="1"/>
          </p:nvPr>
        </p:nvSpPr>
        <p:spPr>
          <a:xfrm>
            <a:off x="511027" y="1594051"/>
            <a:ext cx="4150620" cy="4351338"/>
          </a:xfrm>
        </p:spPr>
        <p:txBody>
          <a:bodyPr>
            <a:normAutofit/>
          </a:bodyPr>
          <a:lstStyle/>
          <a:p>
            <a:pPr marL="0" indent="0" algn="just">
              <a:buNone/>
            </a:pPr>
            <a:r>
              <a:rPr lang="en-US" sz="1800" b="1" dirty="0"/>
              <a:t>The unequal heating of the Earth’s surface drives air and ocean circulation and causes climate to vary by latitude. </a:t>
            </a:r>
            <a:endParaRPr lang="en-US" sz="1800" dirty="0"/>
          </a:p>
          <a:p>
            <a:pPr marL="0" indent="0" algn="just">
              <a:buNone/>
            </a:pPr>
            <a:r>
              <a:rPr lang="en-US" sz="1800" dirty="0"/>
              <a:t>Air and water circulation is initiated at the equator, where insolation is greatest. Masses of air and ocean transport heat energy from areas of high concentration to low concentration.</a:t>
            </a:r>
          </a:p>
          <a:p>
            <a:pPr marL="0" indent="0" algn="just">
              <a:buNone/>
            </a:pPr>
            <a:r>
              <a:rPr lang="en-US" sz="1800" dirty="0"/>
              <a:t>The movement of these masses of air and ocean establish an equilibrium state of heat distribution which we  determine the general climate bands, or zones that we see at different latitudes.</a:t>
            </a:r>
          </a:p>
          <a:p>
            <a:pPr marL="0" indent="0" algn="just">
              <a:buNone/>
            </a:pPr>
            <a:endParaRPr lang="en-US" sz="1800" dirty="0"/>
          </a:p>
        </p:txBody>
      </p:sp>
      <p:pic>
        <p:nvPicPr>
          <p:cNvPr id="6" name="Picture 5" descr="At the equator, solar energy hits the surface with low angle incident rays, more enegy per square meter. At the poles, solar energy reaches the Earth as low density, high angle incident rays, with less energy per square meter." title="Diagram showing how solar energy and the Earth surfa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2467" y="1775221"/>
            <a:ext cx="3646968" cy="3272140"/>
          </a:xfrm>
          <a:prstGeom prst="rect">
            <a:avLst/>
          </a:prstGeom>
        </p:spPr>
      </p:pic>
      <p:sp>
        <p:nvSpPr>
          <p:cNvPr id="8" name="TextBox 7"/>
          <p:cNvSpPr txBox="1"/>
          <p:nvPr/>
        </p:nvSpPr>
        <p:spPr>
          <a:xfrm>
            <a:off x="4798726" y="5169211"/>
            <a:ext cx="3660709" cy="1015663"/>
          </a:xfrm>
          <a:prstGeom prst="rect">
            <a:avLst/>
          </a:prstGeom>
          <a:noFill/>
        </p:spPr>
        <p:txBody>
          <a:bodyPr wrap="square" rtlCol="0">
            <a:spAutoFit/>
          </a:bodyPr>
          <a:lstStyle/>
          <a:p>
            <a:r>
              <a:rPr lang="en-US" sz="1200" i="1" dirty="0"/>
              <a:t>At the higher latitudes, solar energy reaches the Earth as  Low density, high angle incident rays, so there is less energy reaching the Earth’s surface per km2, compared to the equator.  Image: Blue Marble from NASA Earth Observatory</a:t>
            </a:r>
          </a:p>
        </p:txBody>
      </p:sp>
    </p:spTree>
    <p:extLst>
      <p:ext uri="{BB962C8B-B14F-4D97-AF65-F5344CB8AC3E}">
        <p14:creationId xmlns:p14="http://schemas.microsoft.com/office/powerpoint/2010/main" val="35961151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6179</TotalTime>
  <Words>3283</Words>
  <Application>Microsoft Macintosh PowerPoint</Application>
  <PresentationFormat>On-screen Show (4:3)</PresentationFormat>
  <Paragraphs>381</Paragraphs>
  <Slides>74</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74</vt:i4>
      </vt:variant>
    </vt:vector>
  </HeadingPairs>
  <TitlesOfParts>
    <vt:vector size="81" baseType="lpstr">
      <vt:lpstr>ＭＳ 明朝</vt:lpstr>
      <vt:lpstr>Arial</vt:lpstr>
      <vt:lpstr>Calibri</vt:lpstr>
      <vt:lpstr>Calibri Light</vt:lpstr>
      <vt:lpstr>Times New Roman</vt:lpstr>
      <vt:lpstr>Wingdings</vt:lpstr>
      <vt:lpstr>Office Theme</vt:lpstr>
      <vt:lpstr>Introduction to the GLOBE Atmosphere Protocols</vt:lpstr>
      <vt:lpstr>Welcome to GLOBE ‘s Atmosphere Investigations! </vt:lpstr>
      <vt:lpstr>Overview and Objectives</vt:lpstr>
      <vt:lpstr>1. What is the Atmosphere?</vt:lpstr>
      <vt:lpstr>The atmosphere is composed of a mixture of gases</vt:lpstr>
      <vt:lpstr>The Atmosphere has Structure</vt:lpstr>
      <vt:lpstr>At the Top of the Atmosphere: Exosphere and Ionosphere</vt:lpstr>
      <vt:lpstr>Below the Ionosphere: Thermosphere-Troposphere</vt:lpstr>
      <vt:lpstr>Uneven Heating of the Earth Drives Air and Ocean Circulation</vt:lpstr>
      <vt:lpstr>The Atmosphere is part of the Earth System</vt:lpstr>
      <vt:lpstr>In the Earth system, changes in one part of the system will affect the other parts. </vt:lpstr>
      <vt:lpstr>The interactions of the Earth’s system generate weather and climate. 1</vt:lpstr>
      <vt:lpstr>In the Earth system, changes in one part of the system will affect the other parts. 2</vt:lpstr>
      <vt:lpstr>So, what is the difference between weather and climate? </vt:lpstr>
      <vt:lpstr>Weather and Climate operate on Different Timescales</vt:lpstr>
      <vt:lpstr>Is it Weather or is it Climate? </vt:lpstr>
      <vt:lpstr>Let’s review our progress so far! </vt:lpstr>
      <vt:lpstr>Review your Understanding! Question 1</vt:lpstr>
      <vt:lpstr>Answer to Question 1</vt:lpstr>
      <vt:lpstr>Review your Understanding! Question 2</vt:lpstr>
      <vt:lpstr>Answer to Question 2</vt:lpstr>
      <vt:lpstr>Review your understanding! Quiz Question 3</vt:lpstr>
      <vt:lpstr>Answer to Quiz Question 3</vt:lpstr>
      <vt:lpstr>Review your Understanding: Question 4</vt:lpstr>
      <vt:lpstr>Answer to Question 4</vt:lpstr>
      <vt:lpstr>Review your Understanding! Question 5</vt:lpstr>
      <vt:lpstr>Answer to Question 5</vt:lpstr>
      <vt:lpstr>Review your Understanding! Question 6</vt:lpstr>
      <vt:lpstr>Answer to Question 6</vt:lpstr>
      <vt:lpstr>2. Overview of GLOBE Atmospheric Protocols</vt:lpstr>
      <vt:lpstr>If you are a teacher, here are some things you should know about GLOBE’s Atmosphere Investigations</vt:lpstr>
      <vt:lpstr>Where to find out about the instruments you need </vt:lpstr>
      <vt:lpstr>Many of your measurements should be taken at local solar noon</vt:lpstr>
      <vt:lpstr>Most of the GLOBE atmosphere measurements should be taken during a two hour window surrounding your local solar noon, if possible. </vt:lpstr>
      <vt:lpstr>Atmospheric Protocols: When to take your measurements, and how long you will need to take them  </vt:lpstr>
      <vt:lpstr>Atmospheric Protocols: How long measurements take </vt:lpstr>
      <vt:lpstr>Atmospheric Pressure Protocol</vt:lpstr>
      <vt:lpstr>Cloud Protocol</vt:lpstr>
      <vt:lpstr>Automatic Weather Station Protocol</vt:lpstr>
      <vt:lpstr>Surface Ozone Protocol</vt:lpstr>
      <vt:lpstr>Surface Temperature</vt:lpstr>
      <vt:lpstr>Air Temperature Protocol</vt:lpstr>
      <vt:lpstr>Water Vapor Protocol</vt:lpstr>
      <vt:lpstr>Aerosols</vt:lpstr>
      <vt:lpstr>Precipitation (Solid) Protocol</vt:lpstr>
      <vt:lpstr>PowerPoint Presentation</vt:lpstr>
      <vt:lpstr>Precipitation (Liquid)</vt:lpstr>
      <vt:lpstr>Review your Knowledge! Question 7 </vt:lpstr>
      <vt:lpstr>Answer to Question 7</vt:lpstr>
      <vt:lpstr>Review your  Knowledge!  Question 8  (For educators)</vt:lpstr>
      <vt:lpstr>Answer to  Quiz Question 8 </vt:lpstr>
      <vt:lpstr>Review your Knowledge! Question 9</vt:lpstr>
      <vt:lpstr>Answer to  Quiz Question 9</vt:lpstr>
      <vt:lpstr>3. Setting up your Atmosphere Study Site</vt:lpstr>
      <vt:lpstr>Documenting your Atmosphere Study Site</vt:lpstr>
      <vt:lpstr>Equipment you need to document your Atmosphere Study Site</vt:lpstr>
      <vt:lpstr>Where is a good place to locate the Atmosphere Study Site?  Locate nearby for quick and easy access. </vt:lpstr>
      <vt:lpstr>An open grass-covered area is optimal.</vt:lpstr>
      <vt:lpstr>It is best to be in an open area away from buildings. An open area will prevent the blocking of precipitation. </vt:lpstr>
      <vt:lpstr>Don’t worry if you don’t have the perfect sampling site</vt:lpstr>
      <vt:lpstr>Method to determine location if using a GPS Receiver</vt:lpstr>
      <vt:lpstr>The GLOBE Teacher’s Guide tells you how to use a compass and determine the slope</vt:lpstr>
      <vt:lpstr>The A-Train</vt:lpstr>
      <vt:lpstr>These are some of the important  ideas we have covered!</vt:lpstr>
      <vt:lpstr>Before you end this session, review your knowledge  of these important concepts! 2</vt:lpstr>
      <vt:lpstr>2. Describe the characteristics of the atmosphere</vt:lpstr>
      <vt:lpstr>Before you end this session, review your knowledge  of these important concepts! 4</vt:lpstr>
      <vt:lpstr>Before you end this session, review your knowledge  of these important concepts! 5</vt:lpstr>
      <vt:lpstr>Before you end this session, review your knowledge  of these important concepts! 6</vt:lpstr>
      <vt:lpstr>6. When do you preferably take measurements?  </vt:lpstr>
      <vt:lpstr>Before you end this session, review your  knowledge of these important concepts!</vt:lpstr>
      <vt:lpstr>If you feel you are ready to take the Introduction to Atmosphere Quiz, you will see a link next to where you found this module.  </vt:lpstr>
      <vt:lpstr>Welcome to GLOBE’s Atmosphere Investigations! </vt:lpstr>
      <vt:lpstr>Please provide us with feedback about this module. This is a community project and we welcome your comments, suggestions and edits! Comment here: eTraining Feedback  Questions about this module? Contact help@globe.gov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atm</dc:title>
  <dc:creator>rusty low</dc:creator>
  <cp:lastModifiedBy>Microsoft Office User</cp:lastModifiedBy>
  <cp:revision>178</cp:revision>
  <dcterms:created xsi:type="dcterms:W3CDTF">2016-03-05T19:10:30Z</dcterms:created>
  <dcterms:modified xsi:type="dcterms:W3CDTF">2020-06-23T21:40:13Z</dcterms:modified>
</cp:coreProperties>
</file>