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6"/>
  </p:notesMasterIdLst>
  <p:sldIdLst>
    <p:sldId id="256" r:id="rId2"/>
    <p:sldId id="257" r:id="rId3"/>
    <p:sldId id="265" r:id="rId4"/>
    <p:sldId id="266" r:id="rId5"/>
    <p:sldId id="267" r:id="rId6"/>
    <p:sldId id="268" r:id="rId7"/>
    <p:sldId id="258" r:id="rId8"/>
    <p:sldId id="269" r:id="rId9"/>
    <p:sldId id="259" r:id="rId10"/>
    <p:sldId id="261" r:id="rId11"/>
    <p:sldId id="270" r:id="rId12"/>
    <p:sldId id="271" r:id="rId13"/>
    <p:sldId id="272" r:id="rId14"/>
    <p:sldId id="273" r:id="rId15"/>
    <p:sldId id="274" r:id="rId16"/>
    <p:sldId id="275" r:id="rId17"/>
    <p:sldId id="276" r:id="rId18"/>
    <p:sldId id="277" r:id="rId19"/>
    <p:sldId id="260" r:id="rId20"/>
    <p:sldId id="278" r:id="rId21"/>
    <p:sldId id="279" r:id="rId22"/>
    <p:sldId id="280" r:id="rId23"/>
    <p:sldId id="289" r:id="rId24"/>
    <p:sldId id="281" r:id="rId25"/>
    <p:sldId id="282" r:id="rId26"/>
    <p:sldId id="262" r:id="rId27"/>
    <p:sldId id="283" r:id="rId28"/>
    <p:sldId id="284" r:id="rId29"/>
    <p:sldId id="263" r:id="rId30"/>
    <p:sldId id="264" r:id="rId31"/>
    <p:sldId id="285" r:id="rId32"/>
    <p:sldId id="286" r:id="rId33"/>
    <p:sldId id="288" r:id="rId34"/>
    <p:sldId id="287"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08" autoAdjust="0"/>
  </p:normalViewPr>
  <p:slideViewPr>
    <p:cSldViewPr snapToGrid="0" snapToObjects="1">
      <p:cViewPr varScale="1">
        <p:scale>
          <a:sx n="88" d="100"/>
          <a:sy n="88" d="100"/>
        </p:scale>
        <p:origin x="5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B091DB-9011-4F51-A522-2B7439A62100}" type="datetimeFigureOut">
              <a:rPr lang="en-US" smtClean="0"/>
              <a:t>11/18/19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D7CD89-5DF9-4A73-A60B-6D61DA61B588}" type="slidenum">
              <a:rPr lang="en-US" smtClean="0"/>
              <a:t>‹#›</a:t>
            </a:fld>
            <a:endParaRPr lang="en-US"/>
          </a:p>
        </p:txBody>
      </p:sp>
    </p:spTree>
    <p:extLst>
      <p:ext uri="{BB962C8B-B14F-4D97-AF65-F5344CB8AC3E}">
        <p14:creationId xmlns:p14="http://schemas.microsoft.com/office/powerpoint/2010/main" val="195165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D7CD89-5DF9-4A73-A60B-6D61DA61B588}" type="slidenum">
              <a:rPr lang="en-US" smtClean="0"/>
              <a:t>6</a:t>
            </a:fld>
            <a:endParaRPr lang="en-US"/>
          </a:p>
        </p:txBody>
      </p:sp>
    </p:spTree>
    <p:extLst>
      <p:ext uri="{BB962C8B-B14F-4D97-AF65-F5344CB8AC3E}">
        <p14:creationId xmlns:p14="http://schemas.microsoft.com/office/powerpoint/2010/main" val="2476206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7CD89-5DF9-4A73-A60B-6D61DA61B588}" type="slidenum">
              <a:rPr lang="en-US" smtClean="0"/>
              <a:t>32</a:t>
            </a:fld>
            <a:endParaRPr lang="en-US"/>
          </a:p>
        </p:txBody>
      </p:sp>
    </p:spTree>
    <p:extLst>
      <p:ext uri="{BB962C8B-B14F-4D97-AF65-F5344CB8AC3E}">
        <p14:creationId xmlns:p14="http://schemas.microsoft.com/office/powerpoint/2010/main" val="4071796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1C6EB3-FAE5-4380-8297-5040888C1A71}" type="datetime1">
              <a:rPr lang="en-US" smtClean="0"/>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FCA447-C90C-A64D-B6AE-E891D0A3AEDB}" type="slidenum">
              <a:rPr lang="en-US" smtClean="0"/>
              <a:t>‹#›</a:t>
            </a:fld>
            <a:endParaRPr lang="en-US" dirty="0"/>
          </a:p>
        </p:txBody>
      </p:sp>
    </p:spTree>
    <p:extLst>
      <p:ext uri="{BB962C8B-B14F-4D97-AF65-F5344CB8AC3E}">
        <p14:creationId xmlns:p14="http://schemas.microsoft.com/office/powerpoint/2010/main" val="71426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7FF9FB-D1DE-4BAB-AE51-E1C17AF11869}" type="datetime1">
              <a:rPr lang="en-US" smtClean="0"/>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FCA447-C90C-A64D-B6AE-E891D0A3AEDB}" type="slidenum">
              <a:rPr lang="en-US" smtClean="0"/>
              <a:t>‹#›</a:t>
            </a:fld>
            <a:endParaRPr lang="en-US" dirty="0"/>
          </a:p>
        </p:txBody>
      </p:sp>
    </p:spTree>
    <p:extLst>
      <p:ext uri="{BB962C8B-B14F-4D97-AF65-F5344CB8AC3E}">
        <p14:creationId xmlns:p14="http://schemas.microsoft.com/office/powerpoint/2010/main" val="1888409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1E178B-D230-432A-A6B6-A4BF297771A6}" type="datetime1">
              <a:rPr lang="en-US" smtClean="0"/>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FCA447-C90C-A64D-B6AE-E891D0A3AEDB}" type="slidenum">
              <a:rPr lang="en-US" smtClean="0"/>
              <a:t>‹#›</a:t>
            </a:fld>
            <a:endParaRPr lang="en-US" dirty="0"/>
          </a:p>
        </p:txBody>
      </p:sp>
    </p:spTree>
    <p:extLst>
      <p:ext uri="{BB962C8B-B14F-4D97-AF65-F5344CB8AC3E}">
        <p14:creationId xmlns:p14="http://schemas.microsoft.com/office/powerpoint/2010/main" val="84502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FEF536-2A5D-4C34-845E-393A0A2E91A2}" type="datetime1">
              <a:rPr lang="en-US" smtClean="0"/>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FCA447-C90C-A64D-B6AE-E891D0A3AEDB}" type="slidenum">
              <a:rPr lang="en-US" smtClean="0"/>
              <a:t>‹#›</a:t>
            </a:fld>
            <a:endParaRPr lang="en-US" dirty="0"/>
          </a:p>
        </p:txBody>
      </p:sp>
    </p:spTree>
    <p:extLst>
      <p:ext uri="{BB962C8B-B14F-4D97-AF65-F5344CB8AC3E}">
        <p14:creationId xmlns:p14="http://schemas.microsoft.com/office/powerpoint/2010/main" val="273580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2810DD-065C-46A4-BF00-FD703DD673CB}" type="datetime1">
              <a:rPr lang="en-US" smtClean="0"/>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FCA447-C90C-A64D-B6AE-E891D0A3AEDB}" type="slidenum">
              <a:rPr lang="en-US" smtClean="0"/>
              <a:t>‹#›</a:t>
            </a:fld>
            <a:endParaRPr lang="en-US" dirty="0"/>
          </a:p>
        </p:txBody>
      </p:sp>
    </p:spTree>
    <p:extLst>
      <p:ext uri="{BB962C8B-B14F-4D97-AF65-F5344CB8AC3E}">
        <p14:creationId xmlns:p14="http://schemas.microsoft.com/office/powerpoint/2010/main" val="298370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A9473D-A363-460B-9D56-3F3E1BB6800F}" type="datetime1">
              <a:rPr lang="en-US" smtClean="0"/>
              <a:t>11/18/19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FCA447-C90C-A64D-B6AE-E891D0A3AEDB}" type="slidenum">
              <a:rPr lang="en-US" smtClean="0"/>
              <a:t>‹#›</a:t>
            </a:fld>
            <a:endParaRPr lang="en-US" dirty="0"/>
          </a:p>
        </p:txBody>
      </p:sp>
    </p:spTree>
    <p:extLst>
      <p:ext uri="{BB962C8B-B14F-4D97-AF65-F5344CB8AC3E}">
        <p14:creationId xmlns:p14="http://schemas.microsoft.com/office/powerpoint/2010/main" val="33232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FA3C4C-5E96-4D8D-8F6F-B6B946C31649}" type="datetime1">
              <a:rPr lang="en-US" smtClean="0"/>
              <a:t>11/18/19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CFCA447-C90C-A64D-B6AE-E891D0A3AEDB}" type="slidenum">
              <a:rPr lang="en-US" smtClean="0"/>
              <a:t>‹#›</a:t>
            </a:fld>
            <a:endParaRPr lang="en-US" dirty="0"/>
          </a:p>
        </p:txBody>
      </p:sp>
    </p:spTree>
    <p:extLst>
      <p:ext uri="{BB962C8B-B14F-4D97-AF65-F5344CB8AC3E}">
        <p14:creationId xmlns:p14="http://schemas.microsoft.com/office/powerpoint/2010/main" val="1923901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E332E7-B10A-46B5-8883-0762BCCFBFAD}" type="datetime1">
              <a:rPr lang="en-US" smtClean="0"/>
              <a:t>11/18/19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CFCA447-C90C-A64D-B6AE-E891D0A3AEDB}" type="slidenum">
              <a:rPr lang="en-US" smtClean="0"/>
              <a:t>‹#›</a:t>
            </a:fld>
            <a:endParaRPr lang="en-US" dirty="0"/>
          </a:p>
        </p:txBody>
      </p:sp>
    </p:spTree>
    <p:extLst>
      <p:ext uri="{BB962C8B-B14F-4D97-AF65-F5344CB8AC3E}">
        <p14:creationId xmlns:p14="http://schemas.microsoft.com/office/powerpoint/2010/main" val="359019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99BCB8-9082-4DEF-A94D-E81864C43ED8}" type="datetime1">
              <a:rPr lang="en-US" smtClean="0"/>
              <a:t>11/18/19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CFCA447-C90C-A64D-B6AE-E891D0A3AEDB}" type="slidenum">
              <a:rPr lang="en-US" smtClean="0"/>
              <a:t>‹#›</a:t>
            </a:fld>
            <a:endParaRPr lang="en-US" dirty="0"/>
          </a:p>
        </p:txBody>
      </p:sp>
    </p:spTree>
    <p:extLst>
      <p:ext uri="{BB962C8B-B14F-4D97-AF65-F5344CB8AC3E}">
        <p14:creationId xmlns:p14="http://schemas.microsoft.com/office/powerpoint/2010/main" val="1755172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499794-A52B-4E63-8F94-3A0E5F0E6ADF}" type="datetime1">
              <a:rPr lang="en-US" smtClean="0"/>
              <a:t>11/18/19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FCA447-C90C-A64D-B6AE-E891D0A3AEDB}" type="slidenum">
              <a:rPr lang="en-US" smtClean="0"/>
              <a:t>‹#›</a:t>
            </a:fld>
            <a:endParaRPr lang="en-US" dirty="0"/>
          </a:p>
        </p:txBody>
      </p:sp>
    </p:spTree>
    <p:extLst>
      <p:ext uri="{BB962C8B-B14F-4D97-AF65-F5344CB8AC3E}">
        <p14:creationId xmlns:p14="http://schemas.microsoft.com/office/powerpoint/2010/main" val="1340613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3962A3-CD91-4EBC-B3D7-4C8054C771FF}" type="datetime1">
              <a:rPr lang="en-US" smtClean="0"/>
              <a:t>11/18/19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FCA447-C90C-A64D-B6AE-E891D0A3AEDB}" type="slidenum">
              <a:rPr lang="en-US" smtClean="0"/>
              <a:t>‹#›</a:t>
            </a:fld>
            <a:endParaRPr lang="en-US" dirty="0"/>
          </a:p>
        </p:txBody>
      </p:sp>
    </p:spTree>
    <p:extLst>
      <p:ext uri="{BB962C8B-B14F-4D97-AF65-F5344CB8AC3E}">
        <p14:creationId xmlns:p14="http://schemas.microsoft.com/office/powerpoint/2010/main" val="295779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ADFDE5-A877-401B-B61D-63BD8C9F8CF5}" type="datetime1">
              <a:rPr lang="en-US" smtClean="0"/>
              <a:t>11/18/19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CA447-C90C-A64D-B6AE-E891D0A3AEDB}" type="slidenum">
              <a:rPr lang="en-US" smtClean="0"/>
              <a:t>‹#›</a:t>
            </a:fld>
            <a:endParaRPr lang="en-US" dirty="0"/>
          </a:p>
        </p:txBody>
      </p:sp>
    </p:spTree>
    <p:extLst>
      <p:ext uri="{BB962C8B-B14F-4D97-AF65-F5344CB8AC3E}">
        <p14:creationId xmlns:p14="http://schemas.microsoft.com/office/powerpoint/2010/main" val="1031938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www.globe.gov/documents/348614/b24c8410-2ed7-4fd2-9cf7-2e68168f40ff" TargetMode="External"/><Relationship Id="rId5" Type="http://schemas.openxmlformats.org/officeDocument/2006/relationships/hyperlink" Target="http://www.globe.gov/search-results?p_p_auth=U5COsYBF&amp;p_p_id=15&amp;p_p_lifecycle=0&amp;p_p_state=maximized&amp;p_p_mode=view&amp;_15_struts_action=/journal/view_article&amp;_15_groupId=10157&amp;_15_articleId=2514809&amp;_15_version=1.4" TargetMode="External"/><Relationship Id="rId4" Type="http://schemas.openxmlformats.org/officeDocument/2006/relationships/hyperlink" Target="http://www.globe.gov/documents/348614/81a42f5e-8f77-4d23-8fb0-9006b0b2706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hyperlink" Target="http://www.globe.gov/documents/348614/81a42f5e-8f77-4d23-8fb0-9006b0b2706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hyperlink" Target="http://www.google.com/url?sa=i&amp;rct=j&amp;q=&amp;esrc=s&amp;source=images&amp;cd=&amp;cad=rja&amp;uact=8&amp;ved=0ahUKEwj66-i9mdzJAhXETCYKHaE_C6EQjRwIBw&amp;url=http://blog.acton.org/archives/75418-cant-settled-science-based-unsettled-data.html&amp;psig=AFQjCNH7LNfFyO7-8Nd5HDyifapL90wsRw&amp;ust=1450211635118112" TargetMode="External"/><Relationship Id="rId4" Type="http://schemas.openxmlformats.org/officeDocument/2006/relationships/hyperlink" Target="http://www.globe.gov/documents/10157/2209c9c4-96d7-46fe-acdd-eba84b73e5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hyperlink" Target="http://www.globe.gov/documents/348614/b24c8410-2ed7-4fd2-9cf7-2e68168f40ff" TargetMode="External"/><Relationship Id="rId4" Type="http://schemas.openxmlformats.org/officeDocument/2006/relationships/hyperlink" Target="http://www.globe.gov/documents/348614/81a42f5e-8f77-4d23-8fb0-9006b0b2706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www.globe.gov/documents/348614/97b9939c-7fb5-4b12-8113-59f988781bf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jpg"/><Relationship Id="rId7"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www.globe.gov/globe-data/data-entry/email-data-entry" TargetMode="External"/><Relationship Id="rId5" Type="http://schemas.openxmlformats.org/officeDocument/2006/relationships/hyperlink" Target="https://data.globe.gov/" TargetMode="External"/><Relationship Id="rId4" Type="http://schemas.openxmlformats.org/officeDocument/2006/relationships/hyperlink" Target="https://www.globe.gov/globe-data/data-entry/data-entry-ap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hyperlink" Target="http://www.globe.gov/"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hyperlink" Target="http://www.globe.gov/get-trained/using-the-globe-website/retrieve-and-visualize-your-dat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8" Type="http://schemas.openxmlformats.org/officeDocument/2006/relationships/hyperlink" Target="http://nasawavelength.org/" TargetMode="External"/><Relationship Id="rId3" Type="http://schemas.openxmlformats.org/officeDocument/2006/relationships/image" Target="../media/image36.jpg"/><Relationship Id="rId7" Type="http://schemas.openxmlformats.org/officeDocument/2006/relationships/hyperlink" Target="http://www.globe.gov/web/north-america/resources/globe-equipment-suppliers"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www.globe.gov/do-globe/globe-teachers-guide/instruments" TargetMode="External"/><Relationship Id="rId5" Type="http://schemas.openxmlformats.org/officeDocument/2006/relationships/hyperlink" Target="https://mynasadata.larc.nasa.gov/weather-and-climate/" TargetMode="External"/><Relationship Id="rId4" Type="http://schemas.openxmlformats.org/officeDocument/2006/relationships/hyperlink" Target="http://www.globe.gov/documents/348614/65d837c0-2487-47dc-a789-06f57de1c45e" TargetMode="External"/><Relationship Id="rId9" Type="http://schemas.openxmlformats.org/officeDocument/2006/relationships/hyperlink" Target="mailto:help@globe.gov"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hyperlink" Target="https://docs.google.com/forms/d/1nF4DOebsUPFN2I3Sl73HZkrN_BzFnjAgCBdAQAt_E0I/viewform?c=0&amp;w=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www.pmm.nasa.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video" Target="https://www.youtube.com/embed/7UT8B3Ix-HU" TargetMode="External"/><Relationship Id="rId6" Type="http://schemas.openxmlformats.org/officeDocument/2006/relationships/image" Target="../media/image7.jpeg"/><Relationship Id="rId5" Type="http://schemas.openxmlformats.org/officeDocument/2006/relationships/hyperlink" Target="https://www.youtube.com/watch?v=7UT8B3Ix-HU&amp;feature=youtu.be" TargetMode="Externa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www.globe.gov/do-globe/globe-teachers-guide/atmosphere?p_p_id=globegovteacherguideportlet_WAR_globegovcmsportlet_INSTANCE_2Tcr&amp;p_p_lifecycle=0&amp;p_p_state=normal&amp;p_p_mode=view&amp;p_p_col_id=column-1&amp;p_p_col_count=1&amp;_globegovteacherguideportlet_W"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globe.gov/documents/348614/97b9939c-7fb5-4b12-8113-59f988781bf5" TargetMode="External"/><Relationship Id="rId5" Type="http://schemas.openxmlformats.org/officeDocument/2006/relationships/image" Target="../media/image8.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hyperlink" Target="http://www.ifyouonlynews.com/wp-content/uploads/2015/04/United-State-Drought-Map-1024x791.p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www.nasa.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FCA447-C90C-A64D-B6AE-E891D0A3AEDB}" type="slidenum">
              <a:rPr lang="en-US" smtClean="0"/>
              <a:t>1</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13013"/>
          </a:xfrm>
          <a:prstGeom prst="rect">
            <a:avLst/>
          </a:prstGeom>
        </p:spPr>
      </p:pic>
      <p:sp>
        <p:nvSpPr>
          <p:cNvPr id="2" name="Title 1"/>
          <p:cNvSpPr>
            <a:spLocks noGrp="1"/>
          </p:cNvSpPr>
          <p:nvPr>
            <p:ph type="ctrTitle"/>
          </p:nvPr>
        </p:nvSpPr>
        <p:spPr>
          <a:xfrm>
            <a:off x="714829" y="1136878"/>
            <a:ext cx="7772400" cy="779008"/>
          </a:xfrm>
        </p:spPr>
        <p:txBody>
          <a:bodyPr>
            <a:normAutofit fontScale="90000"/>
          </a:bodyPr>
          <a:lstStyle/>
          <a:p>
            <a:r>
              <a:rPr lang="en-US" sz="3600" dirty="0"/>
              <a:t>Protocol Training Slides</a:t>
            </a:r>
            <a:br>
              <a:rPr lang="en-US" sz="3600" dirty="0"/>
            </a:br>
            <a:r>
              <a:rPr lang="en-US" sz="3600" dirty="0"/>
              <a:t>Precipitation (Rain)</a:t>
            </a:r>
          </a:p>
        </p:txBody>
      </p:sp>
      <p:pic>
        <p:nvPicPr>
          <p:cNvPr id="5" name="Content Placeholder 11" descr="Image of rainstorm in distance" title="Image of rainstorm in distance"/>
          <p:cNvPicPr>
            <a:picLocks noChangeAspect="1"/>
          </p:cNvPicPr>
          <p:nvPr/>
        </p:nvPicPr>
        <p:blipFill>
          <a:blip r:embed="rId3"/>
          <a:srcRect l="-17968" r="-17968"/>
          <a:stretch>
            <a:fillRect/>
          </a:stretch>
        </p:blipFill>
        <p:spPr>
          <a:xfrm>
            <a:off x="600529" y="2084927"/>
            <a:ext cx="7886700" cy="4351338"/>
          </a:xfrm>
          <a:prstGeom prst="rect">
            <a:avLst/>
          </a:prstGeom>
        </p:spPr>
      </p:pic>
    </p:spTree>
    <p:extLst>
      <p:ext uri="{BB962C8B-B14F-4D97-AF65-F5344CB8AC3E}">
        <p14:creationId xmlns:p14="http://schemas.microsoft.com/office/powerpoint/2010/main" val="500730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FCA447-C90C-A64D-B6AE-E891D0A3AEDB}" type="slidenum">
              <a:rPr lang="en-US" smtClean="0"/>
              <a:t>10</a:t>
            </a:fld>
            <a:endParaRPr lang="en-US" dirty="0"/>
          </a:p>
        </p:txBody>
      </p:sp>
      <p:pic>
        <p:nvPicPr>
          <p:cNvPr id="4" name="Picture 3" descr="Banner: The GLOBE Program-Atmosphere, Precipitatio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6" name="Picture 5" descr="Menu Bar:  How to Collect your Data" title="Menu Bar: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2608"/>
            <a:ext cx="1185871" cy="6055392"/>
          </a:xfrm>
          <a:prstGeom prst="rect">
            <a:avLst/>
          </a:prstGeom>
        </p:spPr>
      </p:pic>
      <p:sp>
        <p:nvSpPr>
          <p:cNvPr id="2" name="Title 1"/>
          <p:cNvSpPr>
            <a:spLocks noGrp="1"/>
          </p:cNvSpPr>
          <p:nvPr>
            <p:ph type="title"/>
          </p:nvPr>
        </p:nvSpPr>
        <p:spPr>
          <a:xfrm>
            <a:off x="1221585" y="545268"/>
            <a:ext cx="7886700" cy="1325563"/>
          </a:xfrm>
        </p:spPr>
        <p:txBody>
          <a:bodyPr>
            <a:normAutofit/>
          </a:bodyPr>
          <a:lstStyle/>
          <a:p>
            <a:r>
              <a:rPr lang="en-US" sz="3200" b="1" dirty="0">
                <a:solidFill>
                  <a:srgbClr val="000000"/>
                </a:solidFill>
                <a:cs typeface="Calibri" charset="0"/>
              </a:rPr>
              <a:t>What I Need to Collect Rain Data </a:t>
            </a:r>
            <a:endParaRPr lang="en-US" sz="3200" dirty="0"/>
          </a:p>
        </p:txBody>
      </p:sp>
      <p:graphicFrame>
        <p:nvGraphicFramePr>
          <p:cNvPr id="9" name="Content Placeholder 4" descr="Instruments:&#10;Large Capacity Metric Rain Gauge, Post for the Rain Gauge (0.6 m with angled top in open area; 1.5 m with angled top in developed area)&#10;Data Sheet:&#10;Atmosphere Investigation Data Sheet &#10;When:&#10;Good:  Any time&#10;Better: Within one hour of local solar noon&#10;Best: Within +/- 15 minutes of a satellite overpass&#10;Where:&#10;A good observation site (See Documenting your atmosphere study site)&#10;Other:&#10;Log book for data collection; Computer with internet connection to enter data&#10;" title="Table with logistical information, Precipitation Protocol"/>
          <p:cNvGraphicFramePr>
            <a:graphicFrameLocks/>
          </p:cNvGraphicFramePr>
          <p:nvPr>
            <p:extLst>
              <p:ext uri="{D42A27DB-BD31-4B8C-83A1-F6EECF244321}">
                <p14:modId xmlns:p14="http://schemas.microsoft.com/office/powerpoint/2010/main" val="911710738"/>
              </p:ext>
            </p:extLst>
          </p:nvPr>
        </p:nvGraphicFramePr>
        <p:xfrm>
          <a:off x="1649185" y="1840734"/>
          <a:ext cx="6673721" cy="4038747"/>
        </p:xfrm>
        <a:graphic>
          <a:graphicData uri="http://schemas.openxmlformats.org/drawingml/2006/table">
            <a:tbl>
              <a:tblPr firstRow="1" bandRow="1">
                <a:tableStyleId>{5C22544A-7EE6-4342-B048-85BDC9FD1C3A}</a:tableStyleId>
              </a:tblPr>
              <a:tblGrid>
                <a:gridCol w="1440910">
                  <a:extLst>
                    <a:ext uri="{9D8B030D-6E8A-4147-A177-3AD203B41FA5}">
                      <a16:colId xmlns:a16="http://schemas.microsoft.com/office/drawing/2014/main" val="20000"/>
                    </a:ext>
                  </a:extLst>
                </a:gridCol>
                <a:gridCol w="5232811">
                  <a:extLst>
                    <a:ext uri="{9D8B030D-6E8A-4147-A177-3AD203B41FA5}">
                      <a16:colId xmlns:a16="http://schemas.microsoft.com/office/drawing/2014/main" val="20001"/>
                    </a:ext>
                  </a:extLst>
                </a:gridCol>
              </a:tblGrid>
              <a:tr h="1134139">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Instruments</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Large Capacity Metric Rain Gauge, Post for the Rain Gauge (0.6 m with angled top in open area; 1.5 m with angled top in developed area)</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806529">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Data Sheet</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i="1" dirty="0">
                          <a:latin typeface="Arial" charset="0"/>
                          <a:hlinkClick r:id="rId4"/>
                        </a:rPr>
                        <a:t>Atmosphere Investigation Integrated 1-Day Data Sheet </a:t>
                      </a:r>
                      <a:endParaRPr lang="en-US" sz="1800" i="1" dirty="0"/>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31263">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When</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Preferably within one hour of </a:t>
                      </a:r>
                      <a:r>
                        <a:rPr kumimoji="0" lang="en-US" altLang="en-US" sz="1800" b="0" i="1" u="none" strike="noStrike" cap="none" normalizeH="0" baseline="0" dirty="0">
                          <a:ln>
                            <a:noFill/>
                          </a:ln>
                          <a:solidFill>
                            <a:schemeClr val="tx1"/>
                          </a:solidFill>
                          <a:effectLst/>
                          <a:latin typeface="Arial" charset="0"/>
                          <a:ea typeface="ＭＳ Ｐゴシック" charset="-128"/>
                          <a:hlinkClick r:id="rId5"/>
                        </a:rPr>
                        <a:t>local solar noon</a:t>
                      </a:r>
                      <a:r>
                        <a:rPr kumimoji="0" lang="en-US" altLang="en-US" sz="1800" b="0" i="1" u="none" strike="noStrike" cap="none" normalizeH="0" baseline="0" dirty="0">
                          <a:ln>
                            <a:noFill/>
                          </a:ln>
                          <a:solidFill>
                            <a:schemeClr val="tx1"/>
                          </a:solidFill>
                          <a:effectLst/>
                          <a:latin typeface="Arial" charset="0"/>
                          <a:ea typeface="ＭＳ Ｐゴシック" charset="-128"/>
                        </a:rPr>
                        <a:t>; </a:t>
                      </a:r>
                      <a:r>
                        <a:rPr kumimoji="0" lang="en-US" altLang="en-US" sz="1800" b="0" i="0" u="none" strike="noStrike" cap="none" normalizeH="0" baseline="0" dirty="0">
                          <a:ln>
                            <a:noFill/>
                          </a:ln>
                          <a:solidFill>
                            <a:schemeClr val="tx1"/>
                          </a:solidFill>
                          <a:effectLst/>
                          <a:latin typeface="Arial" charset="0"/>
                          <a:ea typeface="ＭＳ Ｐゴシック" charset="-128"/>
                        </a:rPr>
                        <a:t>OK at other times</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26736">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Where</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A good observation site (See </a:t>
                      </a:r>
                      <a:r>
                        <a:rPr kumimoji="0" lang="en-US" altLang="en-US" sz="1800" b="0" i="1" u="none" strike="noStrike" cap="none" normalizeH="0" baseline="0" dirty="0">
                          <a:ln>
                            <a:noFill/>
                          </a:ln>
                          <a:solidFill>
                            <a:schemeClr val="tx1"/>
                          </a:solidFill>
                          <a:effectLst/>
                          <a:latin typeface="Arial" charset="0"/>
                          <a:ea typeface="ＭＳ Ｐゴシック" charset="-128"/>
                          <a:hlinkClick r:id="rId6"/>
                        </a:rPr>
                        <a:t>Documenting your atmosphere study site)</a:t>
                      </a:r>
                      <a:endParaRPr kumimoji="0" lang="en-US" altLang="en-US" sz="1800" b="0" i="1" u="none" strike="noStrike" cap="none" normalizeH="0" baseline="0" dirty="0">
                        <a:ln>
                          <a:noFill/>
                        </a:ln>
                        <a:solidFill>
                          <a:schemeClr val="tx1"/>
                        </a:solidFill>
                        <a:effectLst/>
                        <a:latin typeface="Arial" charset="0"/>
                        <a:ea typeface="ＭＳ Ｐゴシック" charset="-128"/>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400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b="0" i="1" u="none" strike="noStrike" cap="none" normalizeH="0" baseline="0" dirty="0">
                          <a:ln>
                            <a:noFill/>
                          </a:ln>
                          <a:solidFill>
                            <a:schemeClr val="tx1"/>
                          </a:solidFill>
                          <a:effectLst/>
                          <a:latin typeface="Arial" charset="0"/>
                          <a:ea typeface="Arial" charset="0"/>
                          <a:cs typeface="Arial" charset="0"/>
                        </a:rPr>
                        <a:t>Other</a:t>
                      </a:r>
                    </a:p>
                    <a:p>
                      <a:endParaRPr lang="en-US" i="1"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i="0" dirty="0">
                          <a:latin typeface="Arial" charset="0"/>
                          <a:ea typeface="Arial" charset="0"/>
                          <a:cs typeface="Arial" charset="0"/>
                        </a:rPr>
                        <a:t>Log book for data collection; Computer with internet connection to enter</a:t>
                      </a:r>
                      <a:r>
                        <a:rPr lang="en-US" sz="1800" i="0" baseline="0" dirty="0">
                          <a:latin typeface="Arial" charset="0"/>
                          <a:ea typeface="Arial" charset="0"/>
                          <a:cs typeface="Arial" charset="0"/>
                        </a:rPr>
                        <a:t> data</a:t>
                      </a:r>
                      <a:endParaRPr lang="en-US" sz="1800" i="0"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10340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CFCA447-C90C-A64D-B6AE-E891D0A3AEDB}" type="slidenum">
              <a:rPr lang="en-US" smtClean="0"/>
              <a:t>11</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6" name="Picture 5" descr="Menu Bar: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2608"/>
            <a:ext cx="1185871" cy="6055392"/>
          </a:xfrm>
          <a:prstGeom prst="rect">
            <a:avLst/>
          </a:prstGeom>
        </p:spPr>
      </p:pic>
      <p:sp>
        <p:nvSpPr>
          <p:cNvPr id="2" name="Title 1"/>
          <p:cNvSpPr>
            <a:spLocks noGrp="1"/>
          </p:cNvSpPr>
          <p:nvPr>
            <p:ph type="title"/>
          </p:nvPr>
        </p:nvSpPr>
        <p:spPr>
          <a:xfrm>
            <a:off x="1221585" y="388242"/>
            <a:ext cx="7886700" cy="1325563"/>
          </a:xfrm>
        </p:spPr>
        <p:txBody>
          <a:bodyPr>
            <a:normAutofit/>
          </a:bodyPr>
          <a:lstStyle/>
          <a:p>
            <a:r>
              <a:rPr lang="en-US" sz="3200" b="1" dirty="0">
                <a:solidFill>
                  <a:srgbClr val="000000"/>
                </a:solidFill>
                <a:cs typeface="Calibri" charset="0"/>
              </a:rPr>
              <a:t>Rain Gauge Installation</a:t>
            </a:r>
            <a:endParaRPr lang="en-US" sz="3200" dirty="0"/>
          </a:p>
        </p:txBody>
      </p:sp>
      <p:sp>
        <p:nvSpPr>
          <p:cNvPr id="3" name="TextBox 2"/>
          <p:cNvSpPr txBox="1"/>
          <p:nvPr/>
        </p:nvSpPr>
        <p:spPr>
          <a:xfrm>
            <a:off x="1185870" y="1348087"/>
            <a:ext cx="5212660" cy="5262979"/>
          </a:xfrm>
          <a:prstGeom prst="rect">
            <a:avLst/>
          </a:prstGeom>
          <a:noFill/>
        </p:spPr>
        <p:txBody>
          <a:bodyPr wrap="square" rtlCol="0">
            <a:spAutoFit/>
          </a:bodyPr>
          <a:lstStyle/>
          <a:p>
            <a:pPr marL="288925" indent="-288925">
              <a:lnSpc>
                <a:spcPct val="100000"/>
              </a:lnSpc>
              <a:spcBef>
                <a:spcPts val="0"/>
              </a:spcBef>
              <a:buFont typeface="Arial" charset="0"/>
              <a:buChar char="•"/>
            </a:pPr>
            <a:r>
              <a:rPr lang="en-US" sz="2400" dirty="0">
                <a:cs typeface="Arial" charset="0"/>
              </a:rPr>
              <a:t>In open areas, put the gauge </a:t>
            </a:r>
            <a:r>
              <a:rPr lang="en-US" sz="2400" u="sng" dirty="0">
                <a:cs typeface="Arial" charset="0"/>
              </a:rPr>
              <a:t>twice as far</a:t>
            </a:r>
            <a:r>
              <a:rPr lang="en-US" sz="2400" dirty="0">
                <a:cs typeface="Arial" charset="0"/>
              </a:rPr>
              <a:t> from obstacles as they are high. In developed areas, put it </a:t>
            </a:r>
            <a:r>
              <a:rPr lang="en-US" sz="2400" u="sng" dirty="0">
                <a:cs typeface="Arial" charset="0"/>
              </a:rPr>
              <a:t>as far</a:t>
            </a:r>
            <a:r>
              <a:rPr lang="en-US" sz="2400" dirty="0">
                <a:cs typeface="Arial" charset="0"/>
              </a:rPr>
              <a:t> from obstacles as they are high.</a:t>
            </a:r>
          </a:p>
          <a:p>
            <a:pPr marL="288925" indent="-288925">
              <a:lnSpc>
                <a:spcPct val="100000"/>
              </a:lnSpc>
              <a:spcBef>
                <a:spcPts val="0"/>
              </a:spcBef>
              <a:buFont typeface="Arial" charset="0"/>
              <a:buChar char="•"/>
            </a:pPr>
            <a:r>
              <a:rPr lang="en-US" sz="2400" dirty="0">
                <a:cs typeface="Arial" charset="0"/>
              </a:rPr>
              <a:t>Do not put the gauge near houses, fences, sprinkling systems, steep slopes, animal habitats, or under any structure.</a:t>
            </a:r>
          </a:p>
          <a:p>
            <a:pPr marL="288925" indent="-288925">
              <a:lnSpc>
                <a:spcPct val="100000"/>
              </a:lnSpc>
              <a:spcBef>
                <a:spcPts val="0"/>
              </a:spcBef>
              <a:buFont typeface="Arial" charset="0"/>
              <a:buChar char="•"/>
            </a:pPr>
            <a:r>
              <a:rPr lang="en-US" sz="2400" dirty="0">
                <a:cs typeface="Arial" charset="0"/>
              </a:rPr>
              <a:t>Put the gauge equidistant between trees.</a:t>
            </a:r>
          </a:p>
          <a:p>
            <a:pPr marL="288925" indent="-288925">
              <a:lnSpc>
                <a:spcPct val="100000"/>
              </a:lnSpc>
              <a:spcBef>
                <a:spcPts val="0"/>
              </a:spcBef>
              <a:buFont typeface="Arial" charset="0"/>
              <a:buChar char="•"/>
            </a:pPr>
            <a:r>
              <a:rPr lang="en-US" sz="2400" dirty="0">
                <a:cs typeface="Arial" charset="0"/>
              </a:rPr>
              <a:t>Make sure the gauge top is above the beveled post top. </a:t>
            </a:r>
          </a:p>
          <a:p>
            <a:pPr marL="288925" indent="-288925">
              <a:lnSpc>
                <a:spcPct val="100000"/>
              </a:lnSpc>
              <a:spcBef>
                <a:spcPts val="0"/>
              </a:spcBef>
              <a:buFont typeface="Arial" charset="0"/>
              <a:buChar char="•"/>
            </a:pPr>
            <a:r>
              <a:rPr lang="en-US" sz="2400" dirty="0">
                <a:cs typeface="Arial" charset="0"/>
              </a:rPr>
              <a:t>Bury the post 0.2-0.3m based on height of the post.</a:t>
            </a:r>
          </a:p>
        </p:txBody>
      </p:sp>
      <p:pic>
        <p:nvPicPr>
          <p:cNvPr id="8" name="Picture 7" descr="Raingauge Rainbow Close-up.jpg" title="Raingauge photo, with rainbow in background"/>
          <p:cNvPicPr>
            <a:picLocks noChangeAspect="1"/>
          </p:cNvPicPr>
          <p:nvPr/>
        </p:nvPicPr>
        <p:blipFill>
          <a:blip r:embed="rId4"/>
          <a:stretch>
            <a:fillRect/>
          </a:stretch>
        </p:blipFill>
        <p:spPr>
          <a:xfrm>
            <a:off x="6450415" y="1467582"/>
            <a:ext cx="2233151" cy="1678998"/>
          </a:xfrm>
          <a:prstGeom prst="rect">
            <a:avLst/>
          </a:prstGeom>
        </p:spPr>
      </p:pic>
      <p:pic>
        <p:nvPicPr>
          <p:cNvPr id="10" name="Picture 9" descr="The parts of the rain gauge include a top funnel, a measuring tube, an overflow tube, and a mounting bracket, connecting the gauge to a pole. measurerain_smgauge.jpg" title="Rain Gauge"/>
          <p:cNvPicPr>
            <a:picLocks noChangeAspect="1"/>
          </p:cNvPicPr>
          <p:nvPr/>
        </p:nvPicPr>
        <p:blipFill>
          <a:blip r:embed="rId5"/>
          <a:stretch>
            <a:fillRect/>
          </a:stretch>
        </p:blipFill>
        <p:spPr>
          <a:xfrm>
            <a:off x="6768340" y="3427940"/>
            <a:ext cx="1626297" cy="2398789"/>
          </a:xfrm>
          <a:prstGeom prst="rect">
            <a:avLst/>
          </a:prstGeom>
        </p:spPr>
      </p:pic>
      <p:sp>
        <p:nvSpPr>
          <p:cNvPr id="7" name="TextBox 6"/>
          <p:cNvSpPr txBox="1"/>
          <p:nvPr/>
        </p:nvSpPr>
        <p:spPr>
          <a:xfrm>
            <a:off x="6594979" y="5826729"/>
            <a:ext cx="2088587" cy="646331"/>
          </a:xfrm>
          <a:prstGeom prst="rect">
            <a:avLst/>
          </a:prstGeom>
          <a:noFill/>
        </p:spPr>
        <p:txBody>
          <a:bodyPr wrap="square" rtlCol="0">
            <a:spAutoFit/>
          </a:bodyPr>
          <a:lstStyle/>
          <a:p>
            <a:pPr algn="ctr"/>
            <a:r>
              <a:rPr lang="en-US" b="1" dirty="0">
                <a:latin typeface="Arial" charset="0"/>
                <a:cs typeface="Arial" charset="0"/>
              </a:rPr>
              <a:t>Installed Rain Gauge</a:t>
            </a:r>
          </a:p>
        </p:txBody>
      </p:sp>
    </p:spTree>
    <p:extLst>
      <p:ext uri="{BB962C8B-B14F-4D97-AF65-F5344CB8AC3E}">
        <p14:creationId xmlns:p14="http://schemas.microsoft.com/office/powerpoint/2010/main" val="1648164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FCA447-C90C-A64D-B6AE-E891D0A3AEDB}" type="slidenum">
              <a:rPr lang="en-US" smtClean="0"/>
              <a:t>12</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6" name="Picture 5" descr="Menu Bar: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2608"/>
            <a:ext cx="1185871" cy="6055392"/>
          </a:xfrm>
          <a:prstGeom prst="rect">
            <a:avLst/>
          </a:prstGeom>
        </p:spPr>
      </p:pic>
      <p:sp>
        <p:nvSpPr>
          <p:cNvPr id="2" name="Title 1"/>
          <p:cNvSpPr>
            <a:spLocks noGrp="1"/>
          </p:cNvSpPr>
          <p:nvPr>
            <p:ph type="title"/>
          </p:nvPr>
        </p:nvSpPr>
        <p:spPr>
          <a:xfrm>
            <a:off x="1221585" y="388242"/>
            <a:ext cx="7886700" cy="1325563"/>
          </a:xfrm>
        </p:spPr>
        <p:txBody>
          <a:bodyPr>
            <a:normAutofit/>
          </a:bodyPr>
          <a:lstStyle/>
          <a:p>
            <a:r>
              <a:rPr lang="en-US" sz="3200" b="1" dirty="0">
                <a:solidFill>
                  <a:srgbClr val="000000"/>
                </a:solidFill>
                <a:cs typeface="Calibri" charset="0"/>
              </a:rPr>
              <a:t>Data Sheet</a:t>
            </a:r>
            <a:endParaRPr lang="en-US" sz="3200" dirty="0"/>
          </a:p>
        </p:txBody>
      </p:sp>
      <p:sp>
        <p:nvSpPr>
          <p:cNvPr id="9" name="Content Placeholder 2"/>
          <p:cNvSpPr>
            <a:spLocks noGrp="1"/>
          </p:cNvSpPr>
          <p:nvPr>
            <p:ph idx="1"/>
          </p:nvPr>
        </p:nvSpPr>
        <p:spPr>
          <a:xfrm>
            <a:off x="1477501" y="1467582"/>
            <a:ext cx="3004457" cy="4380820"/>
          </a:xfrm>
        </p:spPr>
        <p:txBody>
          <a:bodyPr/>
          <a:lstStyle/>
          <a:p>
            <a:pPr marL="0" indent="0">
              <a:lnSpc>
                <a:spcPct val="100000"/>
              </a:lnSpc>
              <a:spcBef>
                <a:spcPts val="0"/>
              </a:spcBef>
              <a:buNone/>
            </a:pPr>
            <a:r>
              <a:rPr lang="en-US" sz="2400" dirty="0">
                <a:cs typeface="Arial" charset="0"/>
              </a:rPr>
              <a:t>Enter the data on the Integrated 1-Day Data Sheet</a:t>
            </a:r>
          </a:p>
          <a:p>
            <a:pPr marL="0" indent="0">
              <a:lnSpc>
                <a:spcPct val="100000"/>
              </a:lnSpc>
              <a:spcBef>
                <a:spcPts val="0"/>
              </a:spcBef>
              <a:buNone/>
            </a:pPr>
            <a:endParaRPr lang="en-US" sz="2400" dirty="0">
              <a:cs typeface="Arial" charset="0"/>
            </a:endParaRPr>
          </a:p>
          <a:p>
            <a:pPr marL="0" indent="0">
              <a:lnSpc>
                <a:spcPct val="100000"/>
              </a:lnSpc>
              <a:spcBef>
                <a:spcPts val="0"/>
              </a:spcBef>
              <a:buNone/>
            </a:pPr>
            <a:r>
              <a:rPr lang="en-US" sz="2400" dirty="0">
                <a:cs typeface="Arial" charset="0"/>
              </a:rPr>
              <a:t>Be sure to fill out the top: School Name, Study Site, Observer Names, Date and Time (local or UTC)</a:t>
            </a:r>
          </a:p>
          <a:p>
            <a:pPr>
              <a:lnSpc>
                <a:spcPct val="100000"/>
              </a:lnSpc>
              <a:spcBef>
                <a:spcPts val="0"/>
              </a:spcBef>
            </a:pPr>
            <a:endParaRPr lang="en-US" dirty="0"/>
          </a:p>
        </p:txBody>
      </p:sp>
      <p:sp>
        <p:nvSpPr>
          <p:cNvPr id="11" name="TextBox 10"/>
          <p:cNvSpPr txBox="1"/>
          <p:nvPr/>
        </p:nvSpPr>
        <p:spPr>
          <a:xfrm>
            <a:off x="1499495" y="4949566"/>
            <a:ext cx="3543299" cy="1200328"/>
          </a:xfrm>
          <a:prstGeom prst="rect">
            <a:avLst/>
          </a:prstGeom>
          <a:noFill/>
        </p:spPr>
        <p:txBody>
          <a:bodyPr wrap="square" rtlCol="0">
            <a:spAutoFit/>
          </a:bodyPr>
          <a:lstStyle/>
          <a:p>
            <a:pPr algn="ctr"/>
            <a:r>
              <a:rPr lang="en-US" sz="2400" i="1" dirty="0">
                <a:latin typeface="Arial" charset="0"/>
                <a:hlinkClick r:id="rId4"/>
              </a:rPr>
              <a:t>Atmosphere Investigation Integrated 1-Day Data Sheet</a:t>
            </a:r>
            <a:endParaRPr lang="en-US" sz="2400" i="1" dirty="0">
              <a:latin typeface="Arial" charset="0"/>
            </a:endParaRPr>
          </a:p>
        </p:txBody>
      </p:sp>
      <p:pic>
        <p:nvPicPr>
          <p:cNvPr id="12" name="Picture 11" descr="There are arrows pointing to where the school name, study site, observer names and dta and time are entered on the Atmosphere Investigation Integrated 1-Day Data Sheet.pdf" title="Screenshot of Atmosphere Investigation Integrated 1-Day Data Sheet."/>
          <p:cNvPicPr>
            <a:picLocks noChangeAspect="1"/>
          </p:cNvPicPr>
          <p:nvPr/>
        </p:nvPicPr>
        <p:blipFill>
          <a:blip r:embed="rId5"/>
          <a:stretch>
            <a:fillRect/>
          </a:stretch>
        </p:blipFill>
        <p:spPr>
          <a:xfrm>
            <a:off x="4979598" y="1190850"/>
            <a:ext cx="3631046" cy="4699000"/>
          </a:xfrm>
          <a:prstGeom prst="rect">
            <a:avLst/>
          </a:prstGeom>
          <a:solidFill>
            <a:schemeClr val="bg1"/>
          </a:solidFill>
          <a:ln w="25400" cap="flat" cmpd="sng" algn="ctr">
            <a:solidFill>
              <a:schemeClr val="tx1"/>
            </a:solidFill>
            <a:prstDash val="solid"/>
            <a:round/>
            <a:headEnd type="none" w="med" len="med"/>
            <a:tailEnd type="none" w="med" len="med"/>
          </a:ln>
        </p:spPr>
      </p:pic>
      <p:cxnSp>
        <p:nvCxnSpPr>
          <p:cNvPr id="13" name="Straight Arrow Connector 12" title="Arrow indicating that the user should fill in the top portion of the data sheet."/>
          <p:cNvCxnSpPr/>
          <p:nvPr/>
        </p:nvCxnSpPr>
        <p:spPr>
          <a:xfrm flipV="1">
            <a:off x="4419154" y="1924524"/>
            <a:ext cx="784136" cy="1170993"/>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4" name="Straight Arrow Connector 13" descr="Arrow pointing from the tip to fill out school name, study site, etc. to the Atmosphere Data Sheet."/>
          <p:cNvCxnSpPr/>
          <p:nvPr/>
        </p:nvCxnSpPr>
        <p:spPr>
          <a:xfrm>
            <a:off x="4269525" y="3777161"/>
            <a:ext cx="1004947" cy="787927"/>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6310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FCA447-C90C-A64D-B6AE-E891D0A3AEDB}" type="slidenum">
              <a:rPr lang="en-US" smtClean="0"/>
              <a:t>13</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6" name="Picture 5" descr="Menu Bar: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2608"/>
            <a:ext cx="1185871" cy="6055392"/>
          </a:xfrm>
          <a:prstGeom prst="rect">
            <a:avLst/>
          </a:prstGeom>
        </p:spPr>
      </p:pic>
      <p:sp>
        <p:nvSpPr>
          <p:cNvPr id="2" name="Title 1"/>
          <p:cNvSpPr>
            <a:spLocks noGrp="1"/>
          </p:cNvSpPr>
          <p:nvPr>
            <p:ph type="title"/>
          </p:nvPr>
        </p:nvSpPr>
        <p:spPr>
          <a:xfrm>
            <a:off x="1221585" y="388242"/>
            <a:ext cx="7886700" cy="1325563"/>
          </a:xfrm>
        </p:spPr>
        <p:txBody>
          <a:bodyPr>
            <a:normAutofit/>
          </a:bodyPr>
          <a:lstStyle/>
          <a:p>
            <a:r>
              <a:rPr lang="en-US" sz="3200" b="1" dirty="0">
                <a:solidFill>
                  <a:srgbClr val="000000"/>
                </a:solidFill>
                <a:cs typeface="Calibri" charset="0"/>
              </a:rPr>
              <a:t>Collecting Data-Reading the Meniscus</a:t>
            </a:r>
            <a:endParaRPr lang="en-US" sz="3200" dirty="0"/>
          </a:p>
        </p:txBody>
      </p:sp>
      <p:sp>
        <p:nvSpPr>
          <p:cNvPr id="9" name="Content Placeholder 2"/>
          <p:cNvSpPr>
            <a:spLocks noGrp="1"/>
          </p:cNvSpPr>
          <p:nvPr>
            <p:ph idx="1"/>
          </p:nvPr>
        </p:nvSpPr>
        <p:spPr>
          <a:xfrm>
            <a:off x="1477501" y="1467582"/>
            <a:ext cx="4835376" cy="4380820"/>
          </a:xfrm>
        </p:spPr>
        <p:txBody>
          <a:bodyPr>
            <a:normAutofit/>
          </a:bodyPr>
          <a:lstStyle/>
          <a:p>
            <a:pPr marL="457200" indent="-457200">
              <a:lnSpc>
                <a:spcPct val="120000"/>
              </a:lnSpc>
              <a:spcBef>
                <a:spcPts val="0"/>
              </a:spcBef>
              <a:buFont typeface="+mj-lt"/>
              <a:buAutoNum type="arabicParenR"/>
            </a:pPr>
            <a:r>
              <a:rPr lang="en-US" sz="1600" dirty="0">
                <a:cs typeface="Arial" charset="0"/>
              </a:rPr>
              <a:t>Take latitude and longitude coordinates with your GPS of your site the first time you enter data. Refer to </a:t>
            </a:r>
            <a:r>
              <a:rPr lang="en-US" sz="1600" dirty="0">
                <a:cs typeface="Arial" charset="0"/>
                <a:hlinkClick r:id="rId4"/>
              </a:rPr>
              <a:t>GPS protocol</a:t>
            </a:r>
            <a:r>
              <a:rPr lang="en-US" sz="1600" dirty="0">
                <a:cs typeface="Arial" charset="0"/>
              </a:rPr>
              <a:t>.</a:t>
            </a:r>
          </a:p>
          <a:p>
            <a:pPr marL="457200" indent="-457200">
              <a:lnSpc>
                <a:spcPct val="120000"/>
              </a:lnSpc>
              <a:spcBef>
                <a:spcPts val="0"/>
              </a:spcBef>
              <a:buFont typeface="+mj-lt"/>
              <a:buAutoNum type="arabicParenR"/>
            </a:pPr>
            <a:r>
              <a:rPr lang="en-US" sz="1600" dirty="0">
                <a:cs typeface="Arial" charset="0"/>
              </a:rPr>
              <a:t>Read the level of water in the rain gauge by reading the bottom of meniscus.</a:t>
            </a:r>
          </a:p>
          <a:p>
            <a:pPr marL="457200" indent="-457200">
              <a:lnSpc>
                <a:spcPct val="120000"/>
              </a:lnSpc>
              <a:spcBef>
                <a:spcPts val="0"/>
              </a:spcBef>
              <a:buFont typeface="+mj-lt"/>
              <a:buAutoNum type="arabicParenR"/>
            </a:pPr>
            <a:r>
              <a:rPr lang="en-US" sz="1600" dirty="0">
                <a:cs typeface="Arial" charset="0"/>
              </a:rPr>
              <a:t>Record the rainfall amount to the nearest 0.1 of a millimeter.</a:t>
            </a:r>
          </a:p>
          <a:p>
            <a:pPr marL="681038" lvl="1" indent="-223838">
              <a:lnSpc>
                <a:spcPct val="120000"/>
              </a:lnSpc>
              <a:spcBef>
                <a:spcPts val="0"/>
              </a:spcBef>
              <a:buFont typeface="Arial" charset="0"/>
              <a:buChar char="•"/>
            </a:pPr>
            <a:r>
              <a:rPr lang="en-US" sz="1400" dirty="0">
                <a:cs typeface="Arial" charset="0"/>
              </a:rPr>
              <a:t>If no water in gauge, report 0.0 mm.</a:t>
            </a:r>
          </a:p>
          <a:p>
            <a:pPr marL="681038" lvl="1" indent="-223838">
              <a:lnSpc>
                <a:spcPct val="120000"/>
              </a:lnSpc>
              <a:spcBef>
                <a:spcPts val="0"/>
              </a:spcBef>
              <a:buFont typeface="Arial" charset="0"/>
              <a:buChar char="•"/>
            </a:pPr>
            <a:r>
              <a:rPr lang="en-US" sz="1400" dirty="0">
                <a:cs typeface="Arial" charset="0"/>
              </a:rPr>
              <a:t>If less than 0.5 mm, record “T” for trace.</a:t>
            </a:r>
          </a:p>
          <a:p>
            <a:pPr marL="681038" lvl="1" indent="-223838">
              <a:lnSpc>
                <a:spcPct val="120000"/>
              </a:lnSpc>
              <a:spcBef>
                <a:spcPts val="0"/>
              </a:spcBef>
              <a:buFont typeface="Arial" charset="0"/>
              <a:buChar char="•"/>
            </a:pPr>
            <a:r>
              <a:rPr lang="en-US" sz="1400" dirty="0">
                <a:cs typeface="Arial" charset="0"/>
              </a:rPr>
              <a:t>If you spill any water before measuring the rain, record “M” for missing as the amount.</a:t>
            </a:r>
          </a:p>
          <a:p>
            <a:pPr marL="457200" indent="-457200">
              <a:lnSpc>
                <a:spcPct val="120000"/>
              </a:lnSpc>
              <a:spcBef>
                <a:spcPts val="0"/>
              </a:spcBef>
              <a:buFont typeface="+mj-lt"/>
              <a:buAutoNum type="arabicParenR"/>
            </a:pPr>
            <a:r>
              <a:rPr lang="en-US" sz="1600" dirty="0">
                <a:cs typeface="Arial" charset="0"/>
              </a:rPr>
              <a:t>An observation of “zero” is just as important as an observation of precipitation.</a:t>
            </a:r>
          </a:p>
          <a:p>
            <a:pPr marL="457200" indent="-457200">
              <a:lnSpc>
                <a:spcPct val="120000"/>
              </a:lnSpc>
              <a:spcBef>
                <a:spcPts val="0"/>
              </a:spcBef>
              <a:buFont typeface="+mj-lt"/>
              <a:buAutoNum type="arabicParenR"/>
            </a:pPr>
            <a:r>
              <a:rPr lang="en-US" sz="1600" dirty="0">
                <a:cs typeface="Arial" charset="0"/>
              </a:rPr>
              <a:t>Check the rain gauge daily even if it did not rain in case debris gets into the gauge.</a:t>
            </a:r>
          </a:p>
          <a:p>
            <a:pPr>
              <a:lnSpc>
                <a:spcPct val="100000"/>
              </a:lnSpc>
              <a:spcBef>
                <a:spcPts val="0"/>
              </a:spcBef>
            </a:pPr>
            <a:endParaRPr lang="en-US" dirty="0"/>
          </a:p>
        </p:txBody>
      </p:sp>
      <p:pic>
        <p:nvPicPr>
          <p:cNvPr id="10" name="Picture 9" descr="Reading the meniscus when determining rainfall. You read the number on the cylinder that is at the bottom of the curve of water.  ">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6686239" y="1713805"/>
            <a:ext cx="1752600" cy="2241550"/>
          </a:xfrm>
          <a:prstGeom prst="rect">
            <a:avLst/>
          </a:prstGeom>
          <a:noFill/>
          <a:ln>
            <a:noFill/>
          </a:ln>
        </p:spPr>
      </p:pic>
      <p:sp>
        <p:nvSpPr>
          <p:cNvPr id="15" name="TextBox 14"/>
          <p:cNvSpPr txBox="1"/>
          <p:nvPr/>
        </p:nvSpPr>
        <p:spPr>
          <a:xfrm>
            <a:off x="6686239" y="4220221"/>
            <a:ext cx="1730828" cy="646331"/>
          </a:xfrm>
          <a:prstGeom prst="rect">
            <a:avLst/>
          </a:prstGeom>
          <a:noFill/>
        </p:spPr>
        <p:txBody>
          <a:bodyPr wrap="square" rtlCol="0">
            <a:spAutoFit/>
          </a:bodyPr>
          <a:lstStyle/>
          <a:p>
            <a:pPr algn="ctr"/>
            <a:r>
              <a:rPr lang="en-US" b="1" dirty="0">
                <a:latin typeface="Arial" charset="0"/>
                <a:cs typeface="Arial" charset="0"/>
              </a:rPr>
              <a:t>Reading the Rain Gauge</a:t>
            </a:r>
          </a:p>
        </p:txBody>
      </p:sp>
    </p:spTree>
    <p:extLst>
      <p:ext uri="{BB962C8B-B14F-4D97-AF65-F5344CB8AC3E}">
        <p14:creationId xmlns:p14="http://schemas.microsoft.com/office/powerpoint/2010/main" val="1927827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FCA447-C90C-A64D-B6AE-E891D0A3AEDB}" type="slidenum">
              <a:rPr lang="en-US" smtClean="0"/>
              <a:t>14</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6" name="Picture 5" descr="Menu Bar: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2608"/>
            <a:ext cx="1185871" cy="6055392"/>
          </a:xfrm>
          <a:prstGeom prst="rect">
            <a:avLst/>
          </a:prstGeom>
        </p:spPr>
      </p:pic>
      <p:sp>
        <p:nvSpPr>
          <p:cNvPr id="2" name="Title 1"/>
          <p:cNvSpPr>
            <a:spLocks noGrp="1"/>
          </p:cNvSpPr>
          <p:nvPr>
            <p:ph type="title"/>
          </p:nvPr>
        </p:nvSpPr>
        <p:spPr>
          <a:xfrm>
            <a:off x="1221585" y="388242"/>
            <a:ext cx="7886700" cy="1325563"/>
          </a:xfrm>
        </p:spPr>
        <p:txBody>
          <a:bodyPr>
            <a:normAutofit/>
          </a:bodyPr>
          <a:lstStyle/>
          <a:p>
            <a:r>
              <a:rPr lang="en-US" sz="3200" b="1" dirty="0">
                <a:solidFill>
                  <a:srgbClr val="000000"/>
                </a:solidFill>
                <a:cs typeface="Calibri" charset="0"/>
              </a:rPr>
              <a:t>Collecting Data-Water in Overflow Tube-1</a:t>
            </a:r>
            <a:endParaRPr lang="en-US" sz="3200" dirty="0"/>
          </a:p>
        </p:txBody>
      </p:sp>
      <p:sp>
        <p:nvSpPr>
          <p:cNvPr id="9" name="Content Placeholder 2"/>
          <p:cNvSpPr>
            <a:spLocks noGrp="1"/>
          </p:cNvSpPr>
          <p:nvPr>
            <p:ph idx="1"/>
          </p:nvPr>
        </p:nvSpPr>
        <p:spPr>
          <a:xfrm>
            <a:off x="1477501" y="1467582"/>
            <a:ext cx="4835376" cy="4380820"/>
          </a:xfrm>
        </p:spPr>
        <p:txBody>
          <a:bodyPr>
            <a:normAutofit/>
          </a:bodyPr>
          <a:lstStyle/>
          <a:p>
            <a:pPr marL="457200" indent="-457200">
              <a:lnSpc>
                <a:spcPct val="120000"/>
              </a:lnSpc>
              <a:spcBef>
                <a:spcPts val="0"/>
              </a:spcBef>
              <a:buFont typeface="+mj-lt"/>
              <a:buAutoNum type="arabicParenR"/>
            </a:pPr>
            <a:r>
              <a:rPr lang="en-US" sz="1800" dirty="0">
                <a:cs typeface="Arial" charset="0"/>
              </a:rPr>
              <a:t>Remove the measuring tube from the overflow tube.</a:t>
            </a:r>
          </a:p>
          <a:p>
            <a:pPr marL="457200" indent="-457200">
              <a:lnSpc>
                <a:spcPct val="120000"/>
              </a:lnSpc>
              <a:spcBef>
                <a:spcPts val="0"/>
              </a:spcBef>
              <a:buFont typeface="+mj-lt"/>
              <a:buAutoNum type="arabicParenR"/>
            </a:pPr>
            <a:r>
              <a:rPr lang="en-US" sz="1800" dirty="0">
                <a:cs typeface="Arial" charset="0"/>
              </a:rPr>
              <a:t>Read the level of water in the measuring tube holding it so that your eyes are level with the meniscus.</a:t>
            </a:r>
          </a:p>
          <a:p>
            <a:pPr marL="457200" indent="-457200">
              <a:lnSpc>
                <a:spcPct val="120000"/>
              </a:lnSpc>
              <a:spcBef>
                <a:spcPts val="0"/>
              </a:spcBef>
              <a:buFont typeface="+mj-lt"/>
              <a:buAutoNum type="arabicParenR"/>
            </a:pPr>
            <a:r>
              <a:rPr lang="en-US" sz="1800" dirty="0">
                <a:cs typeface="Arial" charset="0"/>
              </a:rPr>
              <a:t>Record the amount to the nearest 0.1 millimeter.</a:t>
            </a:r>
          </a:p>
          <a:p>
            <a:pPr marL="457200" indent="-457200">
              <a:lnSpc>
                <a:spcPct val="120000"/>
              </a:lnSpc>
              <a:spcBef>
                <a:spcPts val="0"/>
              </a:spcBef>
              <a:buFont typeface="+mj-lt"/>
              <a:buAutoNum type="arabicParenR"/>
            </a:pPr>
            <a:r>
              <a:rPr lang="en-US" sz="1800" dirty="0">
                <a:cs typeface="Arial" charset="0"/>
              </a:rPr>
              <a:t>Pour the water from the measuring tube out.</a:t>
            </a:r>
          </a:p>
          <a:p>
            <a:pPr marL="457200" indent="-457200">
              <a:lnSpc>
                <a:spcPct val="120000"/>
              </a:lnSpc>
              <a:spcBef>
                <a:spcPts val="0"/>
              </a:spcBef>
              <a:buFont typeface="+mj-lt"/>
              <a:buAutoNum type="arabicParenR"/>
            </a:pPr>
            <a:r>
              <a:rPr lang="en-US" sz="1800" dirty="0">
                <a:cs typeface="Arial" charset="0"/>
              </a:rPr>
              <a:t>Pour water from the overflow tube into the measuring tube.</a:t>
            </a:r>
          </a:p>
          <a:p>
            <a:pPr marL="457200" indent="-457200">
              <a:lnSpc>
                <a:spcPct val="120000"/>
              </a:lnSpc>
              <a:spcBef>
                <a:spcPts val="0"/>
              </a:spcBef>
              <a:buFont typeface="+mj-lt"/>
              <a:buAutoNum type="arabicParenR"/>
            </a:pPr>
            <a:r>
              <a:rPr lang="en-US" sz="1800" dirty="0">
                <a:cs typeface="Arial" charset="0"/>
              </a:rPr>
              <a:t>Repeat steps 2) through 5) until the over-flow tube is empty.</a:t>
            </a:r>
          </a:p>
        </p:txBody>
      </p:sp>
      <p:pic>
        <p:nvPicPr>
          <p:cNvPr id="8" name="Picture 7" descr="Pouring collected rain from the overflow tube into the measuring tube."/>
          <p:cNvPicPr>
            <a:picLocks noChangeAspect="1"/>
          </p:cNvPicPr>
          <p:nvPr/>
        </p:nvPicPr>
        <p:blipFill>
          <a:blip r:embed="rId4"/>
          <a:srcRect r="13002"/>
          <a:stretch>
            <a:fillRect/>
          </a:stretch>
        </p:blipFill>
        <p:spPr>
          <a:xfrm>
            <a:off x="6383216" y="1944943"/>
            <a:ext cx="2157793" cy="1899582"/>
          </a:xfrm>
          <a:prstGeom prst="rect">
            <a:avLst/>
          </a:prstGeom>
        </p:spPr>
      </p:pic>
      <p:sp>
        <p:nvSpPr>
          <p:cNvPr id="11" name="TextBox 10"/>
          <p:cNvSpPr txBox="1"/>
          <p:nvPr/>
        </p:nvSpPr>
        <p:spPr>
          <a:xfrm>
            <a:off x="6383216" y="3960579"/>
            <a:ext cx="2760784" cy="276999"/>
          </a:xfrm>
          <a:prstGeom prst="rect">
            <a:avLst/>
          </a:prstGeom>
          <a:noFill/>
        </p:spPr>
        <p:txBody>
          <a:bodyPr wrap="square" rtlCol="0">
            <a:spAutoFit/>
          </a:bodyPr>
          <a:lstStyle/>
          <a:p>
            <a:r>
              <a:rPr lang="en-US" sz="1200" dirty="0">
                <a:latin typeface="Arial"/>
                <a:cs typeface="Arial"/>
              </a:rPr>
              <a:t>Picture by Kevin Czajkowski</a:t>
            </a:r>
          </a:p>
        </p:txBody>
      </p:sp>
    </p:spTree>
    <p:extLst>
      <p:ext uri="{BB962C8B-B14F-4D97-AF65-F5344CB8AC3E}">
        <p14:creationId xmlns:p14="http://schemas.microsoft.com/office/powerpoint/2010/main" val="1027240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FCA447-C90C-A64D-B6AE-E891D0A3AEDB}" type="slidenum">
              <a:rPr lang="en-US" smtClean="0"/>
              <a:t>15</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6" name="Picture 5" descr="Menu Bar: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2608"/>
            <a:ext cx="1185871" cy="6055392"/>
          </a:xfrm>
          <a:prstGeom prst="rect">
            <a:avLst/>
          </a:prstGeom>
        </p:spPr>
      </p:pic>
      <p:sp>
        <p:nvSpPr>
          <p:cNvPr id="2" name="Title 1"/>
          <p:cNvSpPr>
            <a:spLocks noGrp="1"/>
          </p:cNvSpPr>
          <p:nvPr>
            <p:ph type="title"/>
          </p:nvPr>
        </p:nvSpPr>
        <p:spPr>
          <a:xfrm>
            <a:off x="1221585" y="388242"/>
            <a:ext cx="7886700" cy="1325563"/>
          </a:xfrm>
        </p:spPr>
        <p:txBody>
          <a:bodyPr>
            <a:normAutofit/>
          </a:bodyPr>
          <a:lstStyle/>
          <a:p>
            <a:r>
              <a:rPr lang="en-US" sz="3200" b="1" dirty="0">
                <a:solidFill>
                  <a:srgbClr val="000000"/>
                </a:solidFill>
                <a:cs typeface="Calibri" charset="0"/>
              </a:rPr>
              <a:t>Collecting Data-Water in Overflow Tube-2</a:t>
            </a:r>
            <a:endParaRPr lang="en-US" sz="3200" dirty="0"/>
          </a:p>
        </p:txBody>
      </p:sp>
      <p:sp>
        <p:nvSpPr>
          <p:cNvPr id="9" name="Content Placeholder 2"/>
          <p:cNvSpPr>
            <a:spLocks noGrp="1"/>
          </p:cNvSpPr>
          <p:nvPr>
            <p:ph idx="1"/>
          </p:nvPr>
        </p:nvSpPr>
        <p:spPr>
          <a:xfrm>
            <a:off x="1477501" y="1467582"/>
            <a:ext cx="4835376" cy="4380820"/>
          </a:xfrm>
        </p:spPr>
        <p:txBody>
          <a:bodyPr>
            <a:normAutofit/>
          </a:bodyPr>
          <a:lstStyle/>
          <a:p>
            <a:pPr marL="457200" indent="-457200">
              <a:lnSpc>
                <a:spcPct val="100000"/>
              </a:lnSpc>
              <a:spcBef>
                <a:spcPts val="0"/>
              </a:spcBef>
              <a:buFont typeface="+mj-lt"/>
              <a:buAutoNum type="arabicParenR" startAt="7"/>
            </a:pPr>
            <a:r>
              <a:rPr lang="en-US" sz="1800" dirty="0">
                <a:cs typeface="Arial" charset="0"/>
              </a:rPr>
              <a:t>Add your measurements and record the sum as the rainfall amount.</a:t>
            </a:r>
          </a:p>
          <a:p>
            <a:pPr marL="457200" indent="-457200">
              <a:lnSpc>
                <a:spcPct val="100000"/>
              </a:lnSpc>
              <a:spcBef>
                <a:spcPts val="0"/>
              </a:spcBef>
              <a:buFont typeface="+mj-lt"/>
              <a:buAutoNum type="arabicParenR" startAt="7"/>
            </a:pPr>
            <a:r>
              <a:rPr lang="en-US" sz="1800" dirty="0">
                <a:cs typeface="Arial" charset="0"/>
              </a:rPr>
              <a:t>Record the number of days rain has accumulated in the gauge. (The number of days since the rain gauge was last checked and emptied.)</a:t>
            </a:r>
          </a:p>
          <a:p>
            <a:pPr marL="457200" indent="-457200">
              <a:lnSpc>
                <a:spcPct val="100000"/>
              </a:lnSpc>
              <a:spcBef>
                <a:spcPts val="0"/>
              </a:spcBef>
              <a:buFont typeface="+mj-lt"/>
              <a:buAutoNum type="arabicParenR" startAt="7"/>
            </a:pPr>
            <a:r>
              <a:rPr lang="en-US" sz="1800" dirty="0">
                <a:cs typeface="Arial" charset="0"/>
              </a:rPr>
              <a:t>Dry the rain gauge and remount it on the post.</a:t>
            </a:r>
          </a:p>
          <a:p>
            <a:pPr marL="457200" indent="-457200">
              <a:lnSpc>
                <a:spcPct val="100000"/>
              </a:lnSpc>
              <a:spcBef>
                <a:spcPts val="0"/>
              </a:spcBef>
              <a:buFont typeface="+mj-lt"/>
              <a:buAutoNum type="arabicParenR" startAt="7"/>
            </a:pPr>
            <a:r>
              <a:rPr lang="en-US" sz="1800" dirty="0">
                <a:cs typeface="Arial" charset="0"/>
              </a:rPr>
              <a:t>You are now ready to enter your data on the GLOBE website.</a:t>
            </a:r>
          </a:p>
        </p:txBody>
      </p:sp>
      <p:sp>
        <p:nvSpPr>
          <p:cNvPr id="11" name="TextBox 10"/>
          <p:cNvSpPr txBox="1"/>
          <p:nvPr/>
        </p:nvSpPr>
        <p:spPr>
          <a:xfrm>
            <a:off x="6568793" y="4365026"/>
            <a:ext cx="2760784" cy="276999"/>
          </a:xfrm>
          <a:prstGeom prst="rect">
            <a:avLst/>
          </a:prstGeom>
          <a:noFill/>
        </p:spPr>
        <p:txBody>
          <a:bodyPr wrap="square" rtlCol="0">
            <a:spAutoFit/>
          </a:bodyPr>
          <a:lstStyle/>
          <a:p>
            <a:r>
              <a:rPr lang="en-US" sz="1200" dirty="0">
                <a:latin typeface="Arial"/>
                <a:cs typeface="Arial"/>
              </a:rPr>
              <a:t>Picture by Kevin Czajkowski</a:t>
            </a:r>
          </a:p>
        </p:txBody>
      </p:sp>
      <p:pic>
        <p:nvPicPr>
          <p:cNvPr id="10" name="Picture 9" descr="Image of water collected in rain gauge"/>
          <p:cNvPicPr>
            <a:picLocks noChangeAspect="1"/>
          </p:cNvPicPr>
          <p:nvPr/>
        </p:nvPicPr>
        <p:blipFill>
          <a:blip r:embed="rId4"/>
          <a:srcRect l="25755" r="9112"/>
          <a:stretch>
            <a:fillRect/>
          </a:stretch>
        </p:blipFill>
        <p:spPr>
          <a:xfrm>
            <a:off x="6348591" y="1713290"/>
            <a:ext cx="2432169" cy="2489433"/>
          </a:xfrm>
          <a:prstGeom prst="rect">
            <a:avLst/>
          </a:prstGeom>
        </p:spPr>
      </p:pic>
    </p:spTree>
    <p:extLst>
      <p:ext uri="{BB962C8B-B14F-4D97-AF65-F5344CB8AC3E}">
        <p14:creationId xmlns:p14="http://schemas.microsoft.com/office/powerpoint/2010/main" val="847001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FCA447-C90C-A64D-B6AE-E891D0A3AEDB}" type="slidenum">
              <a:rPr lang="en-US" smtClean="0"/>
              <a:t>16</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6" name="Picture 5" descr="Menu Bar: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2608"/>
            <a:ext cx="1185871" cy="6055392"/>
          </a:xfrm>
          <a:prstGeom prst="rect">
            <a:avLst/>
          </a:prstGeom>
        </p:spPr>
      </p:pic>
      <p:sp>
        <p:nvSpPr>
          <p:cNvPr id="2" name="Title 1"/>
          <p:cNvSpPr>
            <a:spLocks noGrp="1"/>
          </p:cNvSpPr>
          <p:nvPr>
            <p:ph type="title"/>
          </p:nvPr>
        </p:nvSpPr>
        <p:spPr>
          <a:xfrm>
            <a:off x="1221585" y="486085"/>
            <a:ext cx="7886700" cy="1325563"/>
          </a:xfrm>
        </p:spPr>
        <p:txBody>
          <a:bodyPr>
            <a:normAutofit/>
          </a:bodyPr>
          <a:lstStyle/>
          <a:p>
            <a:r>
              <a:rPr lang="en-US" sz="3200" b="1" dirty="0">
                <a:solidFill>
                  <a:srgbClr val="000000"/>
                </a:solidFill>
                <a:cs typeface="Calibri" charset="0"/>
              </a:rPr>
              <a:t>What I need to Collect pH Data</a:t>
            </a:r>
            <a:endParaRPr lang="en-US" sz="3200" dirty="0"/>
          </a:p>
        </p:txBody>
      </p:sp>
      <p:graphicFrame>
        <p:nvGraphicFramePr>
          <p:cNvPr id="12" name="Content Placeholder 4" descr="Materials&#10;Snow Board*, meter stick, straight sided container, overflow tube from your rain gauge, 2 clean sampling jars with covers, a container for the snowpack rain equivalent sample, something flat and clean to slide under inverted containers, labels for snow sample&#10;Data Sheet&#10;Atmosphere Investigation Data Sheet &#10;When&#10;Good:  Any time&#10;Better: Within one hour of local solar noon&#10;Best: Within +/- 15 minutes of a satellite overpass&#10;Where&#10;A good observation site (See Documenting your atmosphere study site)&#10;Other&#10;Log book for data collection; Computer with internet connection to enter data&#10;" title="Table showing logistical information for the Precipitation Protocol"/>
          <p:cNvGraphicFramePr>
            <a:graphicFrameLocks/>
          </p:cNvGraphicFramePr>
          <p:nvPr>
            <p:extLst>
              <p:ext uri="{D42A27DB-BD31-4B8C-83A1-F6EECF244321}">
                <p14:modId xmlns:p14="http://schemas.microsoft.com/office/powerpoint/2010/main" val="3506982505"/>
              </p:ext>
            </p:extLst>
          </p:nvPr>
        </p:nvGraphicFramePr>
        <p:xfrm>
          <a:off x="1420585" y="1619447"/>
          <a:ext cx="6778535" cy="4405791"/>
        </p:xfrm>
        <a:graphic>
          <a:graphicData uri="http://schemas.openxmlformats.org/drawingml/2006/table">
            <a:tbl>
              <a:tblPr firstRow="1" bandRow="1">
                <a:tableStyleId>{5C22544A-7EE6-4342-B048-85BDC9FD1C3A}</a:tableStyleId>
              </a:tblPr>
              <a:tblGrid>
                <a:gridCol w="1514354">
                  <a:extLst>
                    <a:ext uri="{9D8B030D-6E8A-4147-A177-3AD203B41FA5}">
                      <a16:colId xmlns:a16="http://schemas.microsoft.com/office/drawing/2014/main" val="20000"/>
                    </a:ext>
                  </a:extLst>
                </a:gridCol>
                <a:gridCol w="5264181">
                  <a:extLst>
                    <a:ext uri="{9D8B030D-6E8A-4147-A177-3AD203B41FA5}">
                      <a16:colId xmlns:a16="http://schemas.microsoft.com/office/drawing/2014/main" val="20001"/>
                    </a:ext>
                  </a:extLst>
                </a:gridCol>
              </a:tblGrid>
              <a:tr h="1482624">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Materials</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algn="l">
                        <a:lnSpc>
                          <a:spcPct val="80000"/>
                        </a:lnSpc>
                        <a:spcBef>
                          <a:spcPts val="0"/>
                        </a:spcBef>
                        <a:spcAft>
                          <a:spcPts val="600"/>
                        </a:spcAft>
                      </a:pPr>
                      <a:r>
                        <a:rPr lang="en-US" sz="1800" b="0" dirty="0">
                          <a:solidFill>
                            <a:schemeClr val="tx1"/>
                          </a:solidFill>
                          <a:latin typeface="Arial" charset="0"/>
                        </a:rPr>
                        <a:t>Finely ground “table” salt,</a:t>
                      </a:r>
                      <a:r>
                        <a:rPr lang="en-US" sz="1800" b="0" baseline="0" dirty="0">
                          <a:solidFill>
                            <a:schemeClr val="tx1"/>
                          </a:solidFill>
                          <a:latin typeface="Arial" charset="0"/>
                        </a:rPr>
                        <a:t> </a:t>
                      </a:r>
                      <a:r>
                        <a:rPr lang="en-US" sz="1800" b="0" dirty="0">
                          <a:solidFill>
                            <a:schemeClr val="tx1"/>
                          </a:solidFill>
                          <a:latin typeface="Arial" charset="0"/>
                        </a:rPr>
                        <a:t>salt card with 4mm and 5mm circles,</a:t>
                      </a:r>
                      <a:r>
                        <a:rPr lang="en-US" sz="1800" b="0" baseline="0" dirty="0">
                          <a:solidFill>
                            <a:schemeClr val="tx1"/>
                          </a:solidFill>
                          <a:latin typeface="Arial" charset="0"/>
                        </a:rPr>
                        <a:t> </a:t>
                      </a:r>
                      <a:r>
                        <a:rPr lang="en-US" sz="1800" b="0" dirty="0">
                          <a:solidFill>
                            <a:schemeClr val="tx1"/>
                          </a:solidFill>
                          <a:latin typeface="Arial" charset="0"/>
                        </a:rPr>
                        <a:t>stirring rod or spoon,</a:t>
                      </a:r>
                      <a:r>
                        <a:rPr lang="en-US" sz="1800" b="0" baseline="0" dirty="0">
                          <a:solidFill>
                            <a:schemeClr val="tx1"/>
                          </a:solidFill>
                          <a:latin typeface="Arial" charset="0"/>
                        </a:rPr>
                        <a:t> </a:t>
                      </a:r>
                      <a:r>
                        <a:rPr lang="en-US" sz="1800" b="0" dirty="0">
                          <a:solidFill>
                            <a:schemeClr val="tx1"/>
                          </a:solidFill>
                          <a:latin typeface="Arial" charset="0"/>
                        </a:rPr>
                        <a:t>pH paper or meter,</a:t>
                      </a:r>
                      <a:r>
                        <a:rPr lang="en-US" sz="1800" b="0" baseline="0" dirty="0">
                          <a:solidFill>
                            <a:schemeClr val="tx1"/>
                          </a:solidFill>
                          <a:latin typeface="Arial" charset="0"/>
                        </a:rPr>
                        <a:t> </a:t>
                      </a:r>
                      <a:r>
                        <a:rPr lang="en-US" sz="1800" b="0" dirty="0">
                          <a:solidFill>
                            <a:schemeClr val="tx1"/>
                          </a:solidFill>
                          <a:latin typeface="Arial" charset="0"/>
                        </a:rPr>
                        <a:t>3 clean 100 ml beakers or cups, covered sample jar with at least 30ml of rain or melted snow, latex gloves,</a:t>
                      </a:r>
                      <a:r>
                        <a:rPr lang="en-US" sz="1800" b="0" baseline="0" dirty="0">
                          <a:solidFill>
                            <a:schemeClr val="tx1"/>
                          </a:solidFill>
                          <a:latin typeface="Arial" charset="0"/>
                        </a:rPr>
                        <a:t> d</a:t>
                      </a:r>
                      <a:r>
                        <a:rPr lang="en-US" sz="1800" b="0" dirty="0">
                          <a:solidFill>
                            <a:schemeClr val="tx1"/>
                          </a:solidFill>
                          <a:latin typeface="Arial" charset="0"/>
                        </a:rPr>
                        <a:t>istilled water in wash bottle.</a:t>
                      </a:r>
                      <a:endParaRPr lang="en-US" sz="1800" b="0" dirty="0">
                        <a:solidFill>
                          <a:schemeClr val="tx1"/>
                        </a:solidFill>
                        <a:latin typeface="Arial"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9156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Data Sheet</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i="1" dirty="0">
                          <a:latin typeface="Arial" charset="0"/>
                          <a:hlinkClick r:id="rId4"/>
                        </a:rPr>
                        <a:t>Atmosphere Integrated 1-Day Data Sheet. </a:t>
                      </a:r>
                      <a:endParaRPr lang="en-US" sz="1800" i="1" dirty="0"/>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69751">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When</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After observing snow or rain.</a:t>
                      </a:r>
                      <a:endParaRPr kumimoji="0" lang="en-US" altLang="en-US" sz="1800" b="0" i="1" u="none" strike="noStrike" cap="none" normalizeH="0" baseline="0" dirty="0">
                        <a:ln>
                          <a:noFill/>
                        </a:ln>
                        <a:solidFill>
                          <a:schemeClr val="tx1"/>
                        </a:solidFill>
                        <a:effectLst/>
                        <a:latin typeface="Arial" charset="0"/>
                        <a:ea typeface="ＭＳ Ｐゴシック" charset="-128"/>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2176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Where</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A good observation site (See </a:t>
                      </a:r>
                      <a:r>
                        <a:rPr kumimoji="0" lang="en-US" altLang="en-US" sz="1800" b="0" i="1" u="none" strike="noStrike" cap="none" normalizeH="0" baseline="0" dirty="0">
                          <a:ln>
                            <a:noFill/>
                          </a:ln>
                          <a:solidFill>
                            <a:schemeClr val="tx1"/>
                          </a:solidFill>
                          <a:effectLst/>
                          <a:latin typeface="Arial" charset="0"/>
                          <a:ea typeface="ＭＳ Ｐゴシック" charset="-128"/>
                          <a:hlinkClick r:id="rId5"/>
                        </a:rPr>
                        <a:t>Documenting your atmosphere study site)</a:t>
                      </a:r>
                      <a:r>
                        <a:rPr kumimoji="0" lang="en-US" altLang="en-US" sz="1800" b="0" i="1" u="none" strike="noStrike" cap="none" normalizeH="0" baseline="0" dirty="0">
                          <a:ln>
                            <a:noFill/>
                          </a:ln>
                          <a:solidFill>
                            <a:schemeClr val="tx1"/>
                          </a:solidFill>
                          <a:effectLst/>
                          <a:latin typeface="Arial" charset="0"/>
                          <a:ea typeface="ＭＳ Ｐゴシック" charset="-128"/>
                        </a:rPr>
                        <a:t>.</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400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b="0" i="1" u="none" strike="noStrike" cap="none" normalizeH="0" baseline="0" dirty="0">
                          <a:ln>
                            <a:noFill/>
                          </a:ln>
                          <a:solidFill>
                            <a:schemeClr val="tx1"/>
                          </a:solidFill>
                          <a:effectLst/>
                          <a:latin typeface="Arial" charset="0"/>
                          <a:ea typeface="Arial" charset="0"/>
                          <a:cs typeface="Arial" charset="0"/>
                        </a:rPr>
                        <a:t>Other</a:t>
                      </a:r>
                    </a:p>
                    <a:p>
                      <a:endParaRPr lang="en-US" i="1"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i="0" dirty="0">
                          <a:latin typeface="Arial" charset="0"/>
                          <a:ea typeface="Arial" charset="0"/>
                          <a:cs typeface="Arial" charset="0"/>
                        </a:rPr>
                        <a:t>Log book for data collection; computer with internet connection to enter</a:t>
                      </a:r>
                      <a:r>
                        <a:rPr lang="en-US" sz="1800" i="0" baseline="0" dirty="0">
                          <a:latin typeface="Arial" charset="0"/>
                          <a:ea typeface="Arial" charset="0"/>
                          <a:cs typeface="Arial" charset="0"/>
                        </a:rPr>
                        <a:t> data.</a:t>
                      </a:r>
                      <a:endParaRPr lang="en-US" sz="1800" i="0"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27626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FCA447-C90C-A64D-B6AE-E891D0A3AEDB}" type="slidenum">
              <a:rPr lang="en-US" smtClean="0"/>
              <a:t>17</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6" name="Picture 5" descr="Menu Bar: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2608"/>
            <a:ext cx="1185871" cy="6055392"/>
          </a:xfrm>
          <a:prstGeom prst="rect">
            <a:avLst/>
          </a:prstGeom>
        </p:spPr>
      </p:pic>
      <p:sp>
        <p:nvSpPr>
          <p:cNvPr id="2" name="Title 1"/>
          <p:cNvSpPr>
            <a:spLocks noGrp="1"/>
          </p:cNvSpPr>
          <p:nvPr>
            <p:ph type="title"/>
          </p:nvPr>
        </p:nvSpPr>
        <p:spPr>
          <a:xfrm>
            <a:off x="1221585" y="486085"/>
            <a:ext cx="7886700" cy="1325563"/>
          </a:xfrm>
        </p:spPr>
        <p:txBody>
          <a:bodyPr>
            <a:normAutofit/>
          </a:bodyPr>
          <a:lstStyle/>
          <a:p>
            <a:r>
              <a:rPr lang="en-US" sz="3200" b="1" dirty="0">
                <a:solidFill>
                  <a:srgbClr val="000000"/>
                </a:solidFill>
                <a:cs typeface="Calibri" charset="0"/>
              </a:rPr>
              <a:t>Testing Precipitation for pH</a:t>
            </a:r>
            <a:endParaRPr lang="en-US" sz="3200" dirty="0"/>
          </a:p>
        </p:txBody>
      </p:sp>
      <p:sp>
        <p:nvSpPr>
          <p:cNvPr id="7" name="Content Placeholder 2"/>
          <p:cNvSpPr>
            <a:spLocks noGrp="1"/>
          </p:cNvSpPr>
          <p:nvPr>
            <p:ph idx="1"/>
          </p:nvPr>
        </p:nvSpPr>
        <p:spPr>
          <a:xfrm>
            <a:off x="1185870" y="1605216"/>
            <a:ext cx="5355607" cy="5222256"/>
          </a:xfrm>
        </p:spPr>
        <p:txBody>
          <a:bodyPr>
            <a:noAutofit/>
          </a:bodyPr>
          <a:lstStyle/>
          <a:p>
            <a:pPr marL="457200" indent="-457200">
              <a:lnSpc>
                <a:spcPct val="100000"/>
              </a:lnSpc>
              <a:spcBef>
                <a:spcPts val="0"/>
              </a:spcBef>
              <a:buFont typeface="+mj-lt"/>
              <a:buAutoNum type="arabicParenR"/>
            </a:pPr>
            <a:r>
              <a:rPr lang="en-US" sz="2000" dirty="0"/>
              <a:t>Put on latex gloves.</a:t>
            </a:r>
          </a:p>
          <a:p>
            <a:pPr marL="457200" indent="-457200">
              <a:lnSpc>
                <a:spcPct val="100000"/>
              </a:lnSpc>
              <a:spcBef>
                <a:spcPts val="0"/>
              </a:spcBef>
              <a:buFont typeface="+mj-lt"/>
              <a:buAutoNum type="arabicParenR"/>
            </a:pPr>
            <a:r>
              <a:rPr lang="en-US" sz="2000" dirty="0"/>
              <a:t>Sprinkle salt onto the appropriate circle on your salt card. If your rain or snow sample is 40-50 ml, use the 5 mm circle on the salt circle. If your rain or melted snow sample is 30-40 ml, use the 4mm circle.</a:t>
            </a:r>
          </a:p>
          <a:p>
            <a:pPr marL="457200" indent="-457200">
              <a:lnSpc>
                <a:spcPct val="100000"/>
              </a:lnSpc>
              <a:spcBef>
                <a:spcPts val="0"/>
              </a:spcBef>
              <a:buFont typeface="+mj-lt"/>
              <a:buAutoNum type="arabicParenR"/>
            </a:pPr>
            <a:r>
              <a:rPr lang="en-US" sz="2000" dirty="0"/>
              <a:t>Fill the appropriate circle with a single layer of salt. Remove any excess salt from the salt card.</a:t>
            </a:r>
          </a:p>
          <a:p>
            <a:pPr marL="457200" indent="-457200">
              <a:lnSpc>
                <a:spcPct val="100000"/>
              </a:lnSpc>
              <a:spcBef>
                <a:spcPts val="0"/>
              </a:spcBef>
              <a:buFont typeface="+mj-lt"/>
              <a:buAutoNum type="arabicParenR"/>
            </a:pPr>
            <a:r>
              <a:rPr lang="en-US" sz="2000" dirty="0"/>
              <a:t>Pour the salt covering the circle on your salt card into the beaker.</a:t>
            </a:r>
          </a:p>
          <a:p>
            <a:pPr marL="457200" indent="-457200">
              <a:lnSpc>
                <a:spcPct val="100000"/>
              </a:lnSpc>
              <a:spcBef>
                <a:spcPts val="0"/>
              </a:spcBef>
              <a:buFont typeface="+mj-lt"/>
              <a:buAutoNum type="arabicParenR"/>
            </a:pPr>
            <a:r>
              <a:rPr lang="en-US" sz="2000" dirty="0"/>
              <a:t>Stir the beaker’s contents thoroughly 	    with the stirring rod or spoon until the salt is dissolved.</a:t>
            </a:r>
          </a:p>
          <a:p>
            <a:endParaRPr lang="en-US" sz="2300" dirty="0"/>
          </a:p>
        </p:txBody>
      </p:sp>
      <p:pic>
        <p:nvPicPr>
          <p:cNvPr id="8" name="Picture 7" descr="Image showing the amount of salt that will be added prior to pH measurement.If you have 30-40 mL rain sample, use the amount of salt that covers a 4 mm circle. For 40-50 mL sample, use the amount of salt that will cover a 5 mm circle">
            <a:hlinkClick r:id="rId4"/>
          </p:cNvPr>
          <p:cNvPicPr>
            <a:picLocks noChangeAspect="1"/>
          </p:cNvPicPr>
          <p:nvPr/>
        </p:nvPicPr>
        <p:blipFill>
          <a:blip r:embed="rId5"/>
          <a:stretch>
            <a:fillRect/>
          </a:stretch>
        </p:blipFill>
        <p:spPr>
          <a:xfrm>
            <a:off x="6664569" y="2429803"/>
            <a:ext cx="2255169" cy="2050154"/>
          </a:xfrm>
          <a:prstGeom prst="rect">
            <a:avLst/>
          </a:prstGeom>
        </p:spPr>
      </p:pic>
    </p:spTree>
    <p:extLst>
      <p:ext uri="{BB962C8B-B14F-4D97-AF65-F5344CB8AC3E}">
        <p14:creationId xmlns:p14="http://schemas.microsoft.com/office/powerpoint/2010/main" val="2082051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FCA447-C90C-A64D-B6AE-E891D0A3AEDB}" type="slidenum">
              <a:rPr lang="en-US" smtClean="0"/>
              <a:t>18</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6" name="Picture 5" descr="Menu Bar: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2608"/>
            <a:ext cx="1185871" cy="6055392"/>
          </a:xfrm>
          <a:prstGeom prst="rect">
            <a:avLst/>
          </a:prstGeom>
        </p:spPr>
      </p:pic>
      <p:sp>
        <p:nvSpPr>
          <p:cNvPr id="2" name="Title 1"/>
          <p:cNvSpPr>
            <a:spLocks noGrp="1"/>
          </p:cNvSpPr>
          <p:nvPr>
            <p:ph type="title"/>
          </p:nvPr>
        </p:nvSpPr>
        <p:spPr>
          <a:xfrm>
            <a:off x="1221585" y="486085"/>
            <a:ext cx="7886700" cy="1325563"/>
          </a:xfrm>
        </p:spPr>
        <p:txBody>
          <a:bodyPr>
            <a:normAutofit/>
          </a:bodyPr>
          <a:lstStyle/>
          <a:p>
            <a:r>
              <a:rPr lang="en-US" sz="3200" b="1" dirty="0">
                <a:solidFill>
                  <a:srgbClr val="000000"/>
                </a:solidFill>
                <a:cs typeface="Calibri" charset="0"/>
              </a:rPr>
              <a:t>pH Testing, Continued.</a:t>
            </a:r>
            <a:endParaRPr lang="en-US" sz="3200" dirty="0"/>
          </a:p>
        </p:txBody>
      </p:sp>
      <p:sp>
        <p:nvSpPr>
          <p:cNvPr id="7" name="Content Placeholder 2"/>
          <p:cNvSpPr>
            <a:spLocks noGrp="1"/>
          </p:cNvSpPr>
          <p:nvPr>
            <p:ph idx="1"/>
          </p:nvPr>
        </p:nvSpPr>
        <p:spPr>
          <a:xfrm>
            <a:off x="1379300" y="1635744"/>
            <a:ext cx="7289915" cy="5222256"/>
          </a:xfrm>
        </p:spPr>
        <p:txBody>
          <a:bodyPr>
            <a:noAutofit/>
          </a:bodyPr>
          <a:lstStyle/>
          <a:p>
            <a:pPr marL="457200" indent="-457200">
              <a:lnSpc>
                <a:spcPct val="80000"/>
              </a:lnSpc>
              <a:spcBef>
                <a:spcPts val="0"/>
              </a:spcBef>
              <a:spcAft>
                <a:spcPts val="600"/>
              </a:spcAft>
              <a:buFont typeface="+mj-lt"/>
              <a:buAutoNum type="arabicParenR" startAt="7"/>
            </a:pPr>
            <a:r>
              <a:rPr lang="en-US" sz="2000" dirty="0"/>
              <a:t>Follow the instructions that came with the pH paper to measure the pH of the sample. Record the pH value on your Data Sheet and in your log book.</a:t>
            </a:r>
          </a:p>
          <a:p>
            <a:pPr marL="457200" indent="-457200">
              <a:lnSpc>
                <a:spcPct val="80000"/>
              </a:lnSpc>
              <a:spcBef>
                <a:spcPts val="0"/>
              </a:spcBef>
              <a:spcAft>
                <a:spcPts val="600"/>
              </a:spcAft>
              <a:buFont typeface="+mj-lt"/>
              <a:buAutoNum type="arabicParenR" startAt="7"/>
            </a:pPr>
            <a:r>
              <a:rPr lang="en-US" sz="2000" dirty="0"/>
              <a:t>If you have at least 30 ml of rain or snow left in your sample jar, then repeat steps 1-7. Otherwise, repeat step 7. Continue until you have collected a total of 3 pH measurements.</a:t>
            </a:r>
          </a:p>
          <a:p>
            <a:pPr marL="457200" indent="-457200">
              <a:lnSpc>
                <a:spcPct val="80000"/>
              </a:lnSpc>
              <a:spcBef>
                <a:spcPts val="0"/>
              </a:spcBef>
              <a:spcAft>
                <a:spcPts val="600"/>
              </a:spcAft>
              <a:buFont typeface="+mj-lt"/>
              <a:buAutoNum type="arabicParenR" startAt="7"/>
            </a:pPr>
            <a:r>
              <a:rPr lang="en-US" sz="2000" dirty="0"/>
              <a:t>Calculate the average of the 3 pH measurements and record on your Data Sheet.</a:t>
            </a:r>
          </a:p>
          <a:p>
            <a:pPr marL="457200" indent="-457200">
              <a:lnSpc>
                <a:spcPct val="80000"/>
              </a:lnSpc>
              <a:spcBef>
                <a:spcPts val="0"/>
              </a:spcBef>
              <a:spcAft>
                <a:spcPts val="600"/>
              </a:spcAft>
              <a:buFont typeface="+mj-lt"/>
              <a:buAutoNum type="arabicParenR" startAt="7"/>
            </a:pPr>
            <a:r>
              <a:rPr lang="en-US" sz="2000" dirty="0"/>
              <a:t>Check to make sure that each measurement is within 1.0 pH unit of the average. If they are not, then repeat the measurements. If your measurements are still not within 1.0 pH unit of the average, discuss possible problems.</a:t>
            </a:r>
          </a:p>
          <a:p>
            <a:pPr marL="457200" indent="-457200">
              <a:lnSpc>
                <a:spcPct val="80000"/>
              </a:lnSpc>
              <a:spcBef>
                <a:spcPts val="0"/>
              </a:spcBef>
              <a:spcAft>
                <a:spcPts val="600"/>
              </a:spcAft>
              <a:buFont typeface="+mj-lt"/>
              <a:buAutoNum type="arabicParenR" startAt="7"/>
            </a:pPr>
            <a:r>
              <a:rPr lang="en-US" sz="2000" dirty="0"/>
              <a:t>Discard used pH paper in a waste container and rinse the beakers and sample jar.</a:t>
            </a:r>
            <a:endParaRPr lang="en-US" sz="2300" dirty="0"/>
          </a:p>
        </p:txBody>
      </p:sp>
    </p:spTree>
    <p:extLst>
      <p:ext uri="{BB962C8B-B14F-4D97-AF65-F5344CB8AC3E}">
        <p14:creationId xmlns:p14="http://schemas.microsoft.com/office/powerpoint/2010/main" val="468657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CFCA447-C90C-A64D-B6AE-E891D0A3AEDB}" type="slidenum">
              <a:rPr lang="en-US" smtClean="0"/>
              <a:t>19</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6" name="Picture 5"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02608"/>
            <a:ext cx="1171153" cy="6055392"/>
          </a:xfrm>
          <a:prstGeom prst="rect">
            <a:avLst/>
          </a:prstGeom>
        </p:spPr>
      </p:pic>
      <p:sp>
        <p:nvSpPr>
          <p:cNvPr id="2" name="Title 1"/>
          <p:cNvSpPr>
            <a:spLocks noGrp="1"/>
          </p:cNvSpPr>
          <p:nvPr>
            <p:ph type="title"/>
          </p:nvPr>
        </p:nvSpPr>
        <p:spPr>
          <a:xfrm>
            <a:off x="1171152" y="541131"/>
            <a:ext cx="9253904" cy="1325563"/>
          </a:xfrm>
        </p:spPr>
        <p:txBody>
          <a:bodyPr>
            <a:normAutofit/>
          </a:bodyPr>
          <a:lstStyle/>
          <a:p>
            <a:r>
              <a:rPr lang="en-US" sz="3200" dirty="0"/>
              <a:t>GLOBE Program Science Data Entry</a:t>
            </a:r>
          </a:p>
        </p:txBody>
      </p:sp>
      <p:sp>
        <p:nvSpPr>
          <p:cNvPr id="3" name="Content Placeholder 2"/>
          <p:cNvSpPr>
            <a:spLocks noGrp="1"/>
          </p:cNvSpPr>
          <p:nvPr>
            <p:ph idx="1"/>
          </p:nvPr>
        </p:nvSpPr>
        <p:spPr>
          <a:xfrm>
            <a:off x="1314449" y="1654635"/>
            <a:ext cx="4963258" cy="4351338"/>
          </a:xfrm>
        </p:spPr>
        <p:txBody>
          <a:bodyPr>
            <a:normAutofit/>
          </a:bodyPr>
          <a:lstStyle/>
          <a:p>
            <a:pPr marL="0" indent="0">
              <a:lnSpc>
                <a:spcPct val="120000"/>
              </a:lnSpc>
              <a:spcBef>
                <a:spcPts val="0"/>
              </a:spcBef>
              <a:buSzPct val="25000"/>
              <a:buNone/>
            </a:pPr>
            <a:r>
              <a:rPr lang="en-US" altLang="en-US" sz="3200" b="1" i="1" dirty="0">
                <a:solidFill>
                  <a:srgbClr val="000000"/>
                </a:solidFill>
                <a:sym typeface="Calibri" charset="0"/>
              </a:rPr>
              <a:t>You have 3 options: </a:t>
            </a:r>
          </a:p>
          <a:p>
            <a:pPr lvl="0"/>
            <a:r>
              <a:rPr lang="en-US" sz="1900" dirty="0"/>
              <a:t>Download the Data Entry app from the </a:t>
            </a:r>
            <a:r>
              <a:rPr lang="en-US" sz="1900" b="1" u="sng" dirty="0">
                <a:hlinkClick r:id="rId4"/>
              </a:rPr>
              <a:t>App Store</a:t>
            </a:r>
            <a:r>
              <a:rPr lang="en-US" sz="1900" dirty="0"/>
              <a:t>.</a:t>
            </a:r>
          </a:p>
          <a:p>
            <a:pPr lvl="0"/>
            <a:r>
              <a:rPr lang="en-US" sz="1900" b="1" u="sng" dirty="0">
                <a:hlinkClick r:id="rId5"/>
              </a:rPr>
              <a:t>Live Data Entry</a:t>
            </a:r>
            <a:r>
              <a:rPr lang="en-US" sz="1900" dirty="0"/>
              <a:t>: These pages are for entering environmental data – collected at defined sites, according to protocol, and using approved instrumentation – for entry into the official GLOBE science database.</a:t>
            </a:r>
          </a:p>
          <a:p>
            <a:pPr lvl="0"/>
            <a:r>
              <a:rPr lang="en-US" sz="1900" b="1" u="sng" dirty="0">
                <a:hlinkClick r:id="rId6"/>
              </a:rPr>
              <a:t>Email Data Entry</a:t>
            </a:r>
            <a:r>
              <a:rPr lang="en-US" sz="1900" dirty="0"/>
              <a:t> : If connectivity is an issue, data can also be entered via email.</a:t>
            </a:r>
          </a:p>
          <a:p>
            <a:pPr>
              <a:lnSpc>
                <a:spcPct val="120000"/>
              </a:lnSpc>
              <a:spcBef>
                <a:spcPts val="0"/>
              </a:spcBef>
              <a:buSzPct val="25000"/>
            </a:pPr>
            <a:endParaRPr lang="en-US" altLang="en-US" sz="3200" dirty="0">
              <a:solidFill>
                <a:srgbClr val="000000"/>
              </a:solidFill>
              <a:sym typeface="Calibri" charset="0"/>
            </a:endParaRPr>
          </a:p>
          <a:p>
            <a:endParaRPr lang="en-US" dirty="0"/>
          </a:p>
        </p:txBody>
      </p:sp>
      <p:pic>
        <p:nvPicPr>
          <p:cNvPr id="7" name="Shape 220" descr="screenshot of the Science Data Entry App"/>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8345" y="2098633"/>
            <a:ext cx="1657440" cy="242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creenshot of GLOBE's web site showing the GLOBE Data tab that includes Data Entry, Visualize and Retrieve Data and Science Honor Roll.">
            <a:extLst>
              <a:ext uri="{FF2B5EF4-FFF2-40B4-BE49-F238E27FC236}">
                <a16:creationId xmlns:a16="http://schemas.microsoft.com/office/drawing/2014/main" id="{2F168F68-B019-4EF8-95BD-B34EBA154E6C}"/>
              </a:ext>
            </a:extLst>
          </p:cNvPr>
          <p:cNvPicPr>
            <a:picLocks noChangeAspect="1"/>
          </p:cNvPicPr>
          <p:nvPr/>
        </p:nvPicPr>
        <p:blipFill>
          <a:blip r:embed="rId8"/>
          <a:stretch>
            <a:fillRect/>
          </a:stretch>
        </p:blipFill>
        <p:spPr>
          <a:xfrm>
            <a:off x="6450778" y="4751906"/>
            <a:ext cx="2392574" cy="907528"/>
          </a:xfrm>
          <a:prstGeom prst="rect">
            <a:avLst/>
          </a:prstGeom>
        </p:spPr>
      </p:pic>
    </p:spTree>
    <p:extLst>
      <p:ext uri="{BB962C8B-B14F-4D97-AF65-F5344CB8AC3E}">
        <p14:creationId xmlns:p14="http://schemas.microsoft.com/office/powerpoint/2010/main" val="1907067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CFCA447-C90C-A64D-B6AE-E891D0A3AEDB}" type="slidenum">
              <a:rPr lang="en-US" smtClean="0"/>
              <a:t>2</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5" name="Picture 4" descr="Menu Bar:  What is Rain?" title="Menu Bar:  What is Ra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2608"/>
            <a:ext cx="1185863" cy="6089207"/>
          </a:xfrm>
          <a:prstGeom prst="rect">
            <a:avLst/>
          </a:prstGeom>
        </p:spPr>
      </p:pic>
      <p:sp>
        <p:nvSpPr>
          <p:cNvPr id="2" name="Title 1"/>
          <p:cNvSpPr>
            <a:spLocks noGrp="1"/>
          </p:cNvSpPr>
          <p:nvPr>
            <p:ph type="title"/>
          </p:nvPr>
        </p:nvSpPr>
        <p:spPr>
          <a:xfrm>
            <a:off x="1185863" y="802609"/>
            <a:ext cx="7886700" cy="802608"/>
          </a:xfrm>
        </p:spPr>
        <p:txBody>
          <a:bodyPr>
            <a:normAutofit/>
          </a:bodyPr>
          <a:lstStyle/>
          <a:p>
            <a:r>
              <a:rPr lang="en-US" sz="3200" dirty="0"/>
              <a:t>Overview and Learning Objectives</a:t>
            </a:r>
          </a:p>
        </p:txBody>
      </p:sp>
      <p:sp>
        <p:nvSpPr>
          <p:cNvPr id="3" name="Content Placeholder 2"/>
          <p:cNvSpPr>
            <a:spLocks noGrp="1"/>
          </p:cNvSpPr>
          <p:nvPr>
            <p:ph idx="1"/>
          </p:nvPr>
        </p:nvSpPr>
        <p:spPr>
          <a:xfrm>
            <a:off x="1221582" y="1605216"/>
            <a:ext cx="7886700" cy="5038179"/>
          </a:xfrm>
        </p:spPr>
        <p:txBody>
          <a:bodyPr>
            <a:normAutofit fontScale="92500" lnSpcReduction="10000"/>
          </a:bodyPr>
          <a:lstStyle/>
          <a:p>
            <a:pPr marL="0" indent="0">
              <a:lnSpc>
                <a:spcPct val="100000"/>
              </a:lnSpc>
              <a:spcBef>
                <a:spcPts val="0"/>
              </a:spcBef>
              <a:buNone/>
            </a:pPr>
            <a:r>
              <a:rPr lang="en-US" sz="2400" b="1" dirty="0"/>
              <a:t>Overview</a:t>
            </a:r>
          </a:p>
          <a:p>
            <a:pPr marL="0" indent="0">
              <a:lnSpc>
                <a:spcPct val="100000"/>
              </a:lnSpc>
              <a:spcBef>
                <a:spcPts val="0"/>
              </a:spcBef>
              <a:buNone/>
            </a:pPr>
            <a:r>
              <a:rPr lang="en-US" sz="2400" i="1" dirty="0"/>
              <a:t>This module:</a:t>
            </a:r>
          </a:p>
          <a:p>
            <a:pPr>
              <a:lnSpc>
                <a:spcPct val="100000"/>
              </a:lnSpc>
              <a:spcBef>
                <a:spcPts val="0"/>
              </a:spcBef>
            </a:pPr>
            <a:r>
              <a:rPr lang="en-US" sz="2400" dirty="0"/>
              <a:t>Describes the different types of precipitation </a:t>
            </a:r>
          </a:p>
          <a:p>
            <a:pPr>
              <a:lnSpc>
                <a:spcPct val="100000"/>
              </a:lnSpc>
              <a:spcBef>
                <a:spcPts val="0"/>
              </a:spcBef>
            </a:pPr>
            <a:r>
              <a:rPr lang="en-US" sz="2400" dirty="0"/>
              <a:t>Provides step-by-step protocol instructions for collecting rainfall</a:t>
            </a:r>
          </a:p>
          <a:p>
            <a:pPr marL="0" indent="0">
              <a:lnSpc>
                <a:spcPct val="100000"/>
              </a:lnSpc>
              <a:spcBef>
                <a:spcPts val="0"/>
              </a:spcBef>
              <a:buNone/>
            </a:pPr>
            <a:endParaRPr lang="en-US" sz="2400" dirty="0"/>
          </a:p>
          <a:p>
            <a:pPr marL="0" indent="0">
              <a:lnSpc>
                <a:spcPct val="100000"/>
              </a:lnSpc>
              <a:spcBef>
                <a:spcPts val="0"/>
              </a:spcBef>
              <a:buNone/>
            </a:pPr>
            <a:r>
              <a:rPr lang="en-US" sz="2400" b="1" dirty="0"/>
              <a:t>Learning Objectives</a:t>
            </a:r>
          </a:p>
          <a:p>
            <a:pPr marL="0" indent="0">
              <a:lnSpc>
                <a:spcPct val="100000"/>
              </a:lnSpc>
              <a:spcBef>
                <a:spcPts val="0"/>
              </a:spcBef>
              <a:buNone/>
            </a:pPr>
            <a:r>
              <a:rPr lang="en-US" sz="2400" i="1" dirty="0"/>
              <a:t>After completing this module, you will be able to: </a:t>
            </a:r>
          </a:p>
          <a:p>
            <a:pPr>
              <a:lnSpc>
                <a:spcPct val="100000"/>
              </a:lnSpc>
              <a:spcBef>
                <a:spcPts val="0"/>
              </a:spcBef>
            </a:pPr>
            <a:r>
              <a:rPr lang="en-US" sz="2400" dirty="0"/>
              <a:t>List the different types of precipitation</a:t>
            </a:r>
          </a:p>
          <a:p>
            <a:pPr>
              <a:lnSpc>
                <a:spcPct val="100000"/>
              </a:lnSpc>
              <a:spcBef>
                <a:spcPts val="0"/>
              </a:spcBef>
            </a:pPr>
            <a:r>
              <a:rPr lang="en-US" sz="2400" dirty="0"/>
              <a:t>Describe how, where, and when to collect each type</a:t>
            </a:r>
          </a:p>
          <a:p>
            <a:pPr>
              <a:lnSpc>
                <a:spcPct val="100000"/>
              </a:lnSpc>
              <a:spcBef>
                <a:spcPts val="0"/>
              </a:spcBef>
            </a:pPr>
            <a:r>
              <a:rPr lang="en-US" sz="2400" dirty="0"/>
              <a:t>Upload data to GLOBE website</a:t>
            </a:r>
          </a:p>
          <a:p>
            <a:pPr>
              <a:lnSpc>
                <a:spcPct val="100000"/>
              </a:lnSpc>
              <a:spcBef>
                <a:spcPts val="0"/>
              </a:spcBef>
            </a:pPr>
            <a:r>
              <a:rPr lang="en-US" sz="2400" dirty="0"/>
              <a:t>Visualize data using the GLOBE Visualization System and formulate your own questions about weather</a:t>
            </a:r>
          </a:p>
          <a:p>
            <a:pPr>
              <a:lnSpc>
                <a:spcPct val="100000"/>
              </a:lnSpc>
              <a:spcBef>
                <a:spcPts val="0"/>
              </a:spcBef>
            </a:pPr>
            <a:endParaRPr lang="en-US" sz="2400" dirty="0"/>
          </a:p>
          <a:p>
            <a:pPr>
              <a:lnSpc>
                <a:spcPct val="100000"/>
              </a:lnSpc>
              <a:spcBef>
                <a:spcPts val="0"/>
              </a:spcBef>
            </a:pPr>
            <a:endParaRPr lang="en-US" sz="2400" dirty="0"/>
          </a:p>
          <a:p>
            <a:pPr marL="0" indent="0">
              <a:lnSpc>
                <a:spcPct val="100000"/>
              </a:lnSpc>
              <a:spcBef>
                <a:spcPts val="0"/>
              </a:spcBef>
              <a:buNone/>
            </a:pPr>
            <a:r>
              <a:rPr lang="en-US" sz="2400" i="1" dirty="0"/>
              <a:t>Estimated time to complete this module: 1 hour</a:t>
            </a:r>
          </a:p>
          <a:p>
            <a:pPr>
              <a:lnSpc>
                <a:spcPct val="100000"/>
              </a:lnSpc>
              <a:spcBef>
                <a:spcPts val="0"/>
              </a:spcBef>
            </a:pPr>
            <a:endParaRPr lang="en-US" sz="2400" dirty="0"/>
          </a:p>
          <a:p>
            <a:pPr>
              <a:lnSpc>
                <a:spcPct val="100000"/>
              </a:lnSpc>
              <a:spcBef>
                <a:spcPts val="0"/>
              </a:spcBef>
            </a:pPr>
            <a:endParaRPr lang="en-US" dirty="0"/>
          </a:p>
        </p:txBody>
      </p:sp>
    </p:spTree>
    <p:extLst>
      <p:ext uri="{BB962C8B-B14F-4D97-AF65-F5344CB8AC3E}">
        <p14:creationId xmlns:p14="http://schemas.microsoft.com/office/powerpoint/2010/main" val="1497480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FCA447-C90C-A64D-B6AE-E891D0A3AEDB}" type="slidenum">
              <a:rPr lang="en-US" smtClean="0"/>
              <a:t>20</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6" name="Picture 5"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02608"/>
            <a:ext cx="1171153" cy="6055392"/>
          </a:xfrm>
          <a:prstGeom prst="rect">
            <a:avLst/>
          </a:prstGeom>
        </p:spPr>
      </p:pic>
      <p:sp>
        <p:nvSpPr>
          <p:cNvPr id="2" name="Title 1"/>
          <p:cNvSpPr>
            <a:spLocks noGrp="1"/>
          </p:cNvSpPr>
          <p:nvPr>
            <p:ph type="title"/>
          </p:nvPr>
        </p:nvSpPr>
        <p:spPr>
          <a:xfrm>
            <a:off x="1171152" y="541131"/>
            <a:ext cx="9253904" cy="1325563"/>
          </a:xfrm>
        </p:spPr>
        <p:txBody>
          <a:bodyPr>
            <a:normAutofit/>
          </a:bodyPr>
          <a:lstStyle/>
          <a:p>
            <a:r>
              <a:rPr lang="en-US" sz="3200" dirty="0"/>
              <a:t>Entering Precipitation Data-Steps 1</a:t>
            </a:r>
          </a:p>
        </p:txBody>
      </p:sp>
      <p:sp>
        <p:nvSpPr>
          <p:cNvPr id="9" name="Content Placeholder 5"/>
          <p:cNvSpPr>
            <a:spLocks noGrp="1"/>
          </p:cNvSpPr>
          <p:nvPr>
            <p:ph idx="1"/>
          </p:nvPr>
        </p:nvSpPr>
        <p:spPr>
          <a:xfrm>
            <a:off x="1632856" y="1926771"/>
            <a:ext cx="6882493" cy="4250192"/>
          </a:xfrm>
        </p:spPr>
        <p:txBody>
          <a:bodyPr/>
          <a:lstStyle/>
          <a:p>
            <a:pPr marL="0" indent="0">
              <a:buNone/>
            </a:pPr>
            <a:r>
              <a:rPr lang="en-US" sz="2400" dirty="0">
                <a:cs typeface="Arial" charset="0"/>
              </a:rPr>
              <a:t>1) Go to the </a:t>
            </a:r>
            <a:r>
              <a:rPr lang="en-US" sz="2400" dirty="0">
                <a:cs typeface="Arial" charset="0"/>
                <a:hlinkClick r:id="rId4"/>
              </a:rPr>
              <a:t>GLOBE</a:t>
            </a:r>
            <a:r>
              <a:rPr lang="en-US" sz="2400" dirty="0">
                <a:cs typeface="Arial" charset="0"/>
              </a:rPr>
              <a:t> website and press enter data. </a:t>
            </a:r>
          </a:p>
        </p:txBody>
      </p:sp>
      <p:pic>
        <p:nvPicPr>
          <p:cNvPr id="13" name="Picture 12" descr="Screen shot of website. In upper right hand corner, click on &quot;sign in&quot;.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856" y="2608805"/>
            <a:ext cx="6428793" cy="3787775"/>
          </a:xfrm>
          <a:prstGeom prst="rect">
            <a:avLst/>
          </a:prstGeom>
        </p:spPr>
      </p:pic>
    </p:spTree>
    <p:extLst>
      <p:ext uri="{BB962C8B-B14F-4D97-AF65-F5344CB8AC3E}">
        <p14:creationId xmlns:p14="http://schemas.microsoft.com/office/powerpoint/2010/main" val="1810584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FCA447-C90C-A64D-B6AE-E891D0A3AEDB}" type="slidenum">
              <a:rPr lang="en-US" smtClean="0"/>
              <a:t>21</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6" name="Picture 5"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02608"/>
            <a:ext cx="1171153" cy="6055392"/>
          </a:xfrm>
          <a:prstGeom prst="rect">
            <a:avLst/>
          </a:prstGeom>
        </p:spPr>
      </p:pic>
      <p:sp>
        <p:nvSpPr>
          <p:cNvPr id="2" name="Title 1"/>
          <p:cNvSpPr>
            <a:spLocks noGrp="1"/>
          </p:cNvSpPr>
          <p:nvPr>
            <p:ph type="title"/>
          </p:nvPr>
        </p:nvSpPr>
        <p:spPr>
          <a:xfrm>
            <a:off x="1171152" y="541131"/>
            <a:ext cx="9253904" cy="1325563"/>
          </a:xfrm>
        </p:spPr>
        <p:txBody>
          <a:bodyPr>
            <a:normAutofit/>
          </a:bodyPr>
          <a:lstStyle/>
          <a:p>
            <a:r>
              <a:rPr lang="en-US" sz="3200" dirty="0"/>
              <a:t>Entering Precipitation Data-Steps 2-3</a:t>
            </a:r>
          </a:p>
        </p:txBody>
      </p:sp>
      <p:pic>
        <p:nvPicPr>
          <p:cNvPr id="7" name="Picture 6" descr="Screen shot of Data Entry on GLOBE website. Choose Live Data Entry, and enter your Username and passwor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919" y="2077704"/>
            <a:ext cx="6337300" cy="3505200"/>
          </a:xfrm>
          <a:prstGeom prst="rect">
            <a:avLst/>
          </a:prstGeom>
        </p:spPr>
      </p:pic>
    </p:spTree>
    <p:extLst>
      <p:ext uri="{BB962C8B-B14F-4D97-AF65-F5344CB8AC3E}">
        <p14:creationId xmlns:p14="http://schemas.microsoft.com/office/powerpoint/2010/main" val="410425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FCA447-C90C-A64D-B6AE-E891D0A3AEDB}" type="slidenum">
              <a:rPr lang="en-US" smtClean="0"/>
              <a:t>22</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6" name="Picture 5"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02608"/>
            <a:ext cx="1171153" cy="6055392"/>
          </a:xfrm>
          <a:prstGeom prst="rect">
            <a:avLst/>
          </a:prstGeom>
        </p:spPr>
      </p:pic>
      <p:sp>
        <p:nvSpPr>
          <p:cNvPr id="2" name="Title 1"/>
          <p:cNvSpPr>
            <a:spLocks noGrp="1"/>
          </p:cNvSpPr>
          <p:nvPr>
            <p:ph type="title"/>
          </p:nvPr>
        </p:nvSpPr>
        <p:spPr>
          <a:xfrm>
            <a:off x="1171152" y="541131"/>
            <a:ext cx="9253904" cy="1325563"/>
          </a:xfrm>
        </p:spPr>
        <p:txBody>
          <a:bodyPr>
            <a:normAutofit/>
          </a:bodyPr>
          <a:lstStyle/>
          <a:p>
            <a:r>
              <a:rPr lang="en-US" sz="3200" dirty="0"/>
              <a:t>Entering Precipitation Data-Steps 4-5</a:t>
            </a:r>
          </a:p>
        </p:txBody>
      </p:sp>
      <p:pic>
        <p:nvPicPr>
          <p:cNvPr id="10" name="Picture 9" descr="Screenshot of Data Entry App page. Confirm that an Atmosphere Study Site has been define and choose it under &quot;My Organization and Sites&quot;.  If it is not defined, you will need to go to Site definition and describe your site. ">
            <a:extLst>
              <a:ext uri="{FF2B5EF4-FFF2-40B4-BE49-F238E27FC236}">
                <a16:creationId xmlns:a16="http://schemas.microsoft.com/office/drawing/2014/main" id="{AA902EC6-859C-450A-98BD-DEA0D19CBBDA}"/>
              </a:ext>
            </a:extLst>
          </p:cNvPr>
          <p:cNvPicPr>
            <a:picLocks noChangeAspect="1"/>
          </p:cNvPicPr>
          <p:nvPr/>
        </p:nvPicPr>
        <p:blipFill>
          <a:blip r:embed="rId4"/>
          <a:stretch>
            <a:fillRect/>
          </a:stretch>
        </p:blipFill>
        <p:spPr>
          <a:xfrm>
            <a:off x="1332064" y="1576020"/>
            <a:ext cx="6479871" cy="4252775"/>
          </a:xfrm>
          <a:prstGeom prst="rect">
            <a:avLst/>
          </a:prstGeom>
        </p:spPr>
      </p:pic>
    </p:spTree>
    <p:extLst>
      <p:ext uri="{BB962C8B-B14F-4D97-AF65-F5344CB8AC3E}">
        <p14:creationId xmlns:p14="http://schemas.microsoft.com/office/powerpoint/2010/main" val="1690169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38837AE-6C64-0540-9941-3D18F59BB694}" type="slidenum">
              <a:rPr lang="en-US" smtClean="0"/>
              <a:t>23</a:t>
            </a:fld>
            <a:endParaRPr lang="en-US"/>
          </a:p>
        </p:txBody>
      </p:sp>
      <p:pic>
        <p:nvPicPr>
          <p:cNvPr id="5" name="Picture 4"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8" name="Picture 7" descr="Menu: How to Report Data to GLOB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06823"/>
            <a:ext cx="1159587" cy="6051177"/>
          </a:xfrm>
          <a:prstGeom prst="rect">
            <a:avLst/>
          </a:prstGeom>
        </p:spPr>
      </p:pic>
      <p:sp>
        <p:nvSpPr>
          <p:cNvPr id="2" name="Title 1"/>
          <p:cNvSpPr>
            <a:spLocks noGrp="1"/>
          </p:cNvSpPr>
          <p:nvPr>
            <p:ph type="title"/>
          </p:nvPr>
        </p:nvSpPr>
        <p:spPr>
          <a:xfrm>
            <a:off x="1159586" y="524061"/>
            <a:ext cx="7886700" cy="1325563"/>
          </a:xfrm>
        </p:spPr>
        <p:txBody>
          <a:bodyPr>
            <a:normAutofit/>
          </a:bodyPr>
          <a:lstStyle/>
          <a:p>
            <a:r>
              <a:rPr lang="en-US" sz="3200" dirty="0"/>
              <a:t>Data Entry- Steps 6 and 7</a:t>
            </a:r>
          </a:p>
        </p:txBody>
      </p:sp>
      <p:pic>
        <p:nvPicPr>
          <p:cNvPr id="3" name="Picture 2" descr="Screenshot of data entry app. Select integrated 1-day from the atmosphere data entry site and choose new observation. Then  Enter date, Universal Time and choose the type of precipitation.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0636" y="1849624"/>
            <a:ext cx="6324600" cy="4064000"/>
          </a:xfrm>
          <a:prstGeom prst="rect">
            <a:avLst/>
          </a:prstGeom>
        </p:spPr>
      </p:pic>
    </p:spTree>
    <p:extLst>
      <p:ext uri="{BB962C8B-B14F-4D97-AF65-F5344CB8AC3E}">
        <p14:creationId xmlns:p14="http://schemas.microsoft.com/office/powerpoint/2010/main" val="916905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CFCA447-C90C-A64D-B6AE-E891D0A3AEDB}" type="slidenum">
              <a:rPr lang="en-US" smtClean="0"/>
              <a:t>24</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6" name="Picture 5"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02608"/>
            <a:ext cx="1171153" cy="6055392"/>
          </a:xfrm>
          <a:prstGeom prst="rect">
            <a:avLst/>
          </a:prstGeom>
        </p:spPr>
      </p:pic>
      <p:sp>
        <p:nvSpPr>
          <p:cNvPr id="2" name="Title 1"/>
          <p:cNvSpPr>
            <a:spLocks noGrp="1"/>
          </p:cNvSpPr>
          <p:nvPr>
            <p:ph type="title"/>
          </p:nvPr>
        </p:nvSpPr>
        <p:spPr>
          <a:xfrm>
            <a:off x="1171152" y="541131"/>
            <a:ext cx="9253904" cy="1325563"/>
          </a:xfrm>
        </p:spPr>
        <p:txBody>
          <a:bodyPr>
            <a:normAutofit/>
          </a:bodyPr>
          <a:lstStyle/>
          <a:p>
            <a:r>
              <a:rPr lang="en-US" sz="3200" dirty="0"/>
              <a:t>Entering Precipitation Data-Steps 8-9</a:t>
            </a:r>
          </a:p>
        </p:txBody>
      </p:sp>
      <p:pic>
        <p:nvPicPr>
          <p:cNvPr id="3" name="Picture 2" descr="Screenshot of Data Entry App. 8. Enter days of accumulation and choose either new snow or snowpack.  9. Enter data and comments from the data sheet. Then press &quot;send data&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3805" y="1697032"/>
            <a:ext cx="6795839" cy="4218575"/>
          </a:xfrm>
          <a:prstGeom prst="rect">
            <a:avLst/>
          </a:prstGeom>
        </p:spPr>
      </p:pic>
    </p:spTree>
    <p:extLst>
      <p:ext uri="{BB962C8B-B14F-4D97-AF65-F5344CB8AC3E}">
        <p14:creationId xmlns:p14="http://schemas.microsoft.com/office/powerpoint/2010/main" val="467001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CFCA447-C90C-A64D-B6AE-E891D0A3AEDB}" type="slidenum">
              <a:rPr lang="en-US" smtClean="0"/>
              <a:t>25</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6" name="Picture 5"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02608"/>
            <a:ext cx="1171153" cy="6055392"/>
          </a:xfrm>
          <a:prstGeom prst="rect">
            <a:avLst/>
          </a:prstGeom>
        </p:spPr>
      </p:pic>
      <p:sp>
        <p:nvSpPr>
          <p:cNvPr id="2" name="Title 1"/>
          <p:cNvSpPr>
            <a:spLocks noGrp="1"/>
          </p:cNvSpPr>
          <p:nvPr>
            <p:ph type="title"/>
          </p:nvPr>
        </p:nvSpPr>
        <p:spPr>
          <a:xfrm>
            <a:off x="1171152" y="541131"/>
            <a:ext cx="9253904" cy="1325563"/>
          </a:xfrm>
        </p:spPr>
        <p:txBody>
          <a:bodyPr>
            <a:normAutofit/>
          </a:bodyPr>
          <a:lstStyle/>
          <a:p>
            <a:r>
              <a:rPr lang="en-US" sz="3200" dirty="0"/>
              <a:t>Entering Precipitation Data-Steps 10</a:t>
            </a:r>
          </a:p>
        </p:txBody>
      </p:sp>
      <p:sp>
        <p:nvSpPr>
          <p:cNvPr id="3" name="Content Placeholder 2"/>
          <p:cNvSpPr>
            <a:spLocks noGrp="1"/>
          </p:cNvSpPr>
          <p:nvPr>
            <p:ph idx="1"/>
          </p:nvPr>
        </p:nvSpPr>
        <p:spPr>
          <a:xfrm>
            <a:off x="1214226" y="1654635"/>
            <a:ext cx="7886700" cy="4351338"/>
          </a:xfrm>
        </p:spPr>
        <p:txBody>
          <a:bodyPr/>
          <a:lstStyle/>
          <a:p>
            <a:pPr marL="0" indent="0">
              <a:buNone/>
            </a:pPr>
            <a:r>
              <a:rPr lang="en-US" dirty="0">
                <a:cs typeface="Arial" charset="0"/>
              </a:rPr>
              <a:t>10) If you have entered data correctly, you will get a smiley face.</a:t>
            </a:r>
          </a:p>
          <a:p>
            <a:endParaRPr lang="en-US" dirty="0"/>
          </a:p>
        </p:txBody>
      </p:sp>
      <p:pic>
        <p:nvPicPr>
          <p:cNvPr id="5" name="Picture 4" descr="Screenshot of data entry page in Data App. You will receive a message, &quot;Observations entered successfully&quot; and get a smiley face icon if correctly enter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3811" y="2718721"/>
            <a:ext cx="7147529" cy="3615612"/>
          </a:xfrm>
          <a:prstGeom prst="rect">
            <a:avLst/>
          </a:prstGeom>
        </p:spPr>
      </p:pic>
    </p:spTree>
    <p:extLst>
      <p:ext uri="{BB962C8B-B14F-4D97-AF65-F5344CB8AC3E}">
        <p14:creationId xmlns:p14="http://schemas.microsoft.com/office/powerpoint/2010/main" val="1973854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FCA447-C90C-A64D-B6AE-E891D0A3AEDB}" type="slidenum">
              <a:rPr lang="en-US" smtClean="0"/>
              <a:t>26</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7" name="Picture 6" descr="Menu bar: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2608"/>
            <a:ext cx="1179278" cy="6055392"/>
          </a:xfrm>
          <a:prstGeom prst="rect">
            <a:avLst/>
          </a:prstGeom>
        </p:spPr>
      </p:pic>
      <p:sp>
        <p:nvSpPr>
          <p:cNvPr id="2" name="Title 1"/>
          <p:cNvSpPr>
            <a:spLocks noGrp="1"/>
          </p:cNvSpPr>
          <p:nvPr>
            <p:ph type="title"/>
          </p:nvPr>
        </p:nvSpPr>
        <p:spPr>
          <a:xfrm>
            <a:off x="1179278" y="456306"/>
            <a:ext cx="7886700" cy="1325563"/>
          </a:xfrm>
        </p:spPr>
        <p:txBody>
          <a:bodyPr>
            <a:normAutofit/>
          </a:bodyPr>
          <a:lstStyle/>
          <a:p>
            <a:r>
              <a:rPr lang="en-US" sz="2800" dirty="0"/>
              <a:t>Retrieving Data from the GLOBE Visualization System</a:t>
            </a:r>
          </a:p>
        </p:txBody>
      </p:sp>
      <p:sp>
        <p:nvSpPr>
          <p:cNvPr id="8" name="Content Placeholder 2"/>
          <p:cNvSpPr txBox="1">
            <a:spLocks/>
          </p:cNvSpPr>
          <p:nvPr/>
        </p:nvSpPr>
        <p:spPr>
          <a:xfrm>
            <a:off x="1340624" y="5614823"/>
            <a:ext cx="7193280" cy="114891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ltLang="en-US" sz="2400" dirty="0"/>
          </a:p>
          <a:p>
            <a:pPr algn="ctr"/>
            <a:r>
              <a:rPr lang="en-US" altLang="en-US" sz="2200" dirty="0">
                <a:hlinkClick r:id="rId4"/>
              </a:rPr>
              <a:t>E-training </a:t>
            </a:r>
            <a:r>
              <a:rPr lang="en-US" altLang="en-US" sz="2200" dirty="0"/>
              <a:t>is available to explore the full power of the visualization system.</a:t>
            </a:r>
          </a:p>
          <a:p>
            <a:endParaRPr lang="en-US" dirty="0"/>
          </a:p>
        </p:txBody>
      </p:sp>
      <p:pic>
        <p:nvPicPr>
          <p:cNvPr id="12" name="Picture 11" descr="screenshot, GLOBE Website. Click on visualize data.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0877" y="1888650"/>
            <a:ext cx="6204078" cy="3726173"/>
          </a:xfrm>
          <a:prstGeom prst="rect">
            <a:avLst/>
          </a:prstGeom>
        </p:spPr>
      </p:pic>
    </p:spTree>
    <p:extLst>
      <p:ext uri="{BB962C8B-B14F-4D97-AF65-F5344CB8AC3E}">
        <p14:creationId xmlns:p14="http://schemas.microsoft.com/office/powerpoint/2010/main" val="1494377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FCA447-C90C-A64D-B6AE-E891D0A3AEDB}" type="slidenum">
              <a:rPr lang="en-US" smtClean="0"/>
              <a:t>27</a:t>
            </a:fld>
            <a:endParaRPr lang="en-US" dirty="0"/>
          </a:p>
        </p:txBody>
      </p:sp>
      <p:pic>
        <p:nvPicPr>
          <p:cNvPr id="4" name="Picture 3" descr="Banner: The GLOBE Program-Atmosphere, Precipitatio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7" name="Picture 6" descr="Menu bar: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2608"/>
            <a:ext cx="1179278" cy="6055392"/>
          </a:xfrm>
          <a:prstGeom prst="rect">
            <a:avLst/>
          </a:prstGeom>
        </p:spPr>
      </p:pic>
      <p:sp>
        <p:nvSpPr>
          <p:cNvPr id="2" name="Title 1"/>
          <p:cNvSpPr>
            <a:spLocks noGrp="1"/>
          </p:cNvSpPr>
          <p:nvPr>
            <p:ph type="title"/>
          </p:nvPr>
        </p:nvSpPr>
        <p:spPr>
          <a:xfrm>
            <a:off x="1218289" y="623492"/>
            <a:ext cx="7886700" cy="1325563"/>
          </a:xfrm>
        </p:spPr>
        <p:txBody>
          <a:bodyPr>
            <a:normAutofit/>
          </a:bodyPr>
          <a:lstStyle/>
          <a:p>
            <a:r>
              <a:rPr lang="en-US" sz="2800" dirty="0"/>
              <a:t>View data on a map in the GLOBE Visualization System</a:t>
            </a:r>
          </a:p>
        </p:txBody>
      </p:sp>
      <p:sp>
        <p:nvSpPr>
          <p:cNvPr id="12" name="Content Placeholder 2"/>
          <p:cNvSpPr>
            <a:spLocks noGrp="1"/>
          </p:cNvSpPr>
          <p:nvPr>
            <p:ph idx="1"/>
          </p:nvPr>
        </p:nvSpPr>
        <p:spPr>
          <a:xfrm>
            <a:off x="1600200" y="2042159"/>
            <a:ext cx="6915150" cy="4134803"/>
          </a:xfrm>
        </p:spPr>
        <p:txBody>
          <a:bodyPr/>
          <a:lstStyle/>
          <a:p>
            <a:pPr marL="0" indent="0">
              <a:buNone/>
            </a:pPr>
            <a:r>
              <a:rPr lang="en-US" altLang="en-US" sz="2400" dirty="0"/>
              <a:t>Close the Welcome box and click on </a:t>
            </a:r>
            <a:r>
              <a:rPr lang="en-US" altLang="en-US" sz="2400" i="1" dirty="0"/>
              <a:t>Add + </a:t>
            </a:r>
            <a:r>
              <a:rPr lang="en-US" altLang="en-US" sz="2400" dirty="0"/>
              <a:t>to add a layer </a:t>
            </a:r>
          </a:p>
          <a:p>
            <a:pPr marL="0" indent="0">
              <a:buNone/>
            </a:pPr>
            <a:endParaRPr lang="en-US" dirty="0"/>
          </a:p>
        </p:txBody>
      </p:sp>
      <p:pic>
        <p:nvPicPr>
          <p:cNvPr id="15" name="Picture 14" descr="On the screen is a map of the world. Click on Add + to add a layer of data to look at what is happening around the world. " title="Sceenshot from GLOBE Visualization System"/>
          <p:cNvPicPr>
            <a:picLocks noChangeAspect="1"/>
          </p:cNvPicPr>
          <p:nvPr/>
        </p:nvPicPr>
        <p:blipFill>
          <a:blip r:embed="rId4"/>
          <a:stretch>
            <a:fillRect/>
          </a:stretch>
        </p:blipFill>
        <p:spPr>
          <a:xfrm>
            <a:off x="1829464" y="2894112"/>
            <a:ext cx="5585276" cy="3309230"/>
          </a:xfrm>
          <a:prstGeom prst="rect">
            <a:avLst/>
          </a:prstGeom>
        </p:spPr>
      </p:pic>
      <p:sp>
        <p:nvSpPr>
          <p:cNvPr id="13" name="Oval 12" title="circle around &quot;data layers&quot;"/>
          <p:cNvSpPr/>
          <p:nvPr/>
        </p:nvSpPr>
        <p:spPr>
          <a:xfrm>
            <a:off x="1887961" y="3586941"/>
            <a:ext cx="398113" cy="218625"/>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cxnSp>
        <p:nvCxnSpPr>
          <p:cNvPr id="14" name="Straight Arrow Connector 13" descr="Arrow indicating where to click to add a new layer." title="Arrow"/>
          <p:cNvCxnSpPr/>
          <p:nvPr/>
        </p:nvCxnSpPr>
        <p:spPr>
          <a:xfrm flipH="1">
            <a:off x="2359550" y="2550230"/>
            <a:ext cx="4404451" cy="1082191"/>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6885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CFCA447-C90C-A64D-B6AE-E891D0A3AEDB}" type="slidenum">
              <a:rPr lang="en-US" smtClean="0"/>
              <a:t>28</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7" name="Picture 6" descr="Menu bar: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2608"/>
            <a:ext cx="1179278" cy="6055392"/>
          </a:xfrm>
          <a:prstGeom prst="rect">
            <a:avLst/>
          </a:prstGeom>
        </p:spPr>
      </p:pic>
      <p:sp>
        <p:nvSpPr>
          <p:cNvPr id="2" name="Title 1"/>
          <p:cNvSpPr>
            <a:spLocks noGrp="1"/>
          </p:cNvSpPr>
          <p:nvPr>
            <p:ph type="title"/>
          </p:nvPr>
        </p:nvSpPr>
        <p:spPr>
          <a:xfrm>
            <a:off x="1335322" y="500062"/>
            <a:ext cx="7886700" cy="1325563"/>
          </a:xfrm>
        </p:spPr>
        <p:txBody>
          <a:bodyPr>
            <a:normAutofit/>
          </a:bodyPr>
          <a:lstStyle/>
          <a:p>
            <a:r>
              <a:rPr lang="en-US" sz="3200" dirty="0"/>
              <a:t>Questions for YOU to Investigate</a:t>
            </a:r>
          </a:p>
        </p:txBody>
      </p:sp>
      <p:sp>
        <p:nvSpPr>
          <p:cNvPr id="3" name="Content Placeholder 2"/>
          <p:cNvSpPr>
            <a:spLocks noGrp="1"/>
          </p:cNvSpPr>
          <p:nvPr>
            <p:ph idx="1"/>
          </p:nvPr>
        </p:nvSpPr>
        <p:spPr>
          <a:xfrm>
            <a:off x="1257300" y="1825625"/>
            <a:ext cx="7886700" cy="4351338"/>
          </a:xfrm>
        </p:spPr>
        <p:txBody>
          <a:bodyPr>
            <a:normAutofit fontScale="70000" lnSpcReduction="20000"/>
          </a:bodyPr>
          <a:lstStyle/>
          <a:p>
            <a:pPr marL="342900" indent="-342900">
              <a:lnSpc>
                <a:spcPct val="100000"/>
              </a:lnSpc>
              <a:spcBef>
                <a:spcPts val="0"/>
              </a:spcBef>
              <a:spcAft>
                <a:spcPts val="600"/>
              </a:spcAft>
              <a:buFont typeface="Arial" charset="0"/>
              <a:buChar char="•"/>
            </a:pPr>
            <a:r>
              <a:rPr lang="en-US" dirty="0"/>
              <a:t>When does your area get precipitation? Why? </a:t>
            </a:r>
          </a:p>
          <a:p>
            <a:pPr marL="342900" indent="-342900">
              <a:lnSpc>
                <a:spcPct val="100000"/>
              </a:lnSpc>
              <a:spcBef>
                <a:spcPts val="0"/>
              </a:spcBef>
              <a:spcAft>
                <a:spcPts val="600"/>
              </a:spcAft>
              <a:buFont typeface="Arial" charset="0"/>
              <a:buChar char="•"/>
            </a:pPr>
            <a:r>
              <a:rPr lang="en-US" dirty="0"/>
              <a:t>What would happen if you got only half the average amount of precipitation in a given year? How would the effects vary if the lack of precipitation occurred in the summer or winter? </a:t>
            </a:r>
          </a:p>
          <a:p>
            <a:pPr marL="342900" indent="-342900">
              <a:lnSpc>
                <a:spcPct val="100000"/>
              </a:lnSpc>
              <a:spcBef>
                <a:spcPts val="0"/>
              </a:spcBef>
              <a:spcAft>
                <a:spcPts val="600"/>
              </a:spcAft>
              <a:buFont typeface="Arial" charset="0"/>
              <a:buChar char="•"/>
            </a:pPr>
            <a:r>
              <a:rPr lang="en-US" dirty="0"/>
              <a:t>Is the amount of precipitation you get at your school the same or different from the amount measured at the nearest GLOBE schools? What causes these differences or similarities? </a:t>
            </a:r>
          </a:p>
          <a:p>
            <a:pPr marL="342900" indent="-342900">
              <a:lnSpc>
                <a:spcPct val="100000"/>
              </a:lnSpc>
              <a:spcBef>
                <a:spcPts val="0"/>
              </a:spcBef>
              <a:spcAft>
                <a:spcPts val="600"/>
              </a:spcAft>
              <a:buFont typeface="Arial" charset="0"/>
              <a:buChar char="•"/>
            </a:pPr>
            <a:r>
              <a:rPr lang="en-US" dirty="0"/>
              <a:t>Does precipitation pH vary from storm to storm? </a:t>
            </a:r>
          </a:p>
          <a:p>
            <a:pPr marL="342900" indent="-342900">
              <a:lnSpc>
                <a:spcPct val="100000"/>
              </a:lnSpc>
              <a:spcBef>
                <a:spcPts val="0"/>
              </a:spcBef>
              <a:spcAft>
                <a:spcPts val="600"/>
              </a:spcAft>
              <a:buFont typeface="Arial" charset="0"/>
              <a:buChar char="•"/>
            </a:pPr>
            <a:r>
              <a:rPr lang="en-US" dirty="0"/>
              <a:t>How do the amount and timing of precipitation relate to budburst and other phenological measurements? </a:t>
            </a:r>
          </a:p>
          <a:p>
            <a:pPr marL="342900" indent="-342900">
              <a:lnSpc>
                <a:spcPct val="100000"/>
              </a:lnSpc>
              <a:spcBef>
                <a:spcPts val="0"/>
              </a:spcBef>
              <a:spcAft>
                <a:spcPts val="600"/>
              </a:spcAft>
              <a:buFont typeface="Arial" charset="0"/>
              <a:buChar char="•"/>
            </a:pPr>
            <a:r>
              <a:rPr lang="en-US" dirty="0"/>
              <a:t>How do the amount and timing of precipitation in your area relate to land cover? </a:t>
            </a:r>
          </a:p>
          <a:p>
            <a:pPr marL="342900" indent="-342900">
              <a:lnSpc>
                <a:spcPct val="100000"/>
              </a:lnSpc>
              <a:spcBef>
                <a:spcPts val="0"/>
              </a:spcBef>
              <a:spcAft>
                <a:spcPts val="600"/>
              </a:spcAft>
              <a:buFont typeface="Arial" charset="0"/>
              <a:buChar char="•"/>
            </a:pPr>
            <a:r>
              <a:rPr lang="en-US" dirty="0"/>
              <a:t>How does the pH of precipitation relate to the pH of nearby water bodies? </a:t>
            </a:r>
          </a:p>
          <a:p>
            <a:endParaRPr lang="en-US" dirty="0"/>
          </a:p>
        </p:txBody>
      </p:sp>
    </p:spTree>
    <p:extLst>
      <p:ext uri="{BB962C8B-B14F-4D97-AF65-F5344CB8AC3E}">
        <p14:creationId xmlns:p14="http://schemas.microsoft.com/office/powerpoint/2010/main" val="1272114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CFCA447-C90C-A64D-B6AE-E891D0A3AEDB}" type="slidenum">
              <a:rPr lang="en-US" smtClean="0"/>
              <a:t>29</a:t>
            </a:fld>
            <a:endParaRPr lang="en-US" dirty="0"/>
          </a:p>
        </p:txBody>
      </p:sp>
      <p:pic>
        <p:nvPicPr>
          <p:cNvPr id="4" name="Picture 3" descr="Banner: The GLOBE Program-Atmosphere, Precipitatio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6" name="Picture 5" descr="Menu Bar: Quiz yoursel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02607"/>
            <a:ext cx="1190171" cy="6097955"/>
          </a:xfrm>
          <a:prstGeom prst="rect">
            <a:avLst/>
          </a:prstGeom>
        </p:spPr>
      </p:pic>
      <p:sp>
        <p:nvSpPr>
          <p:cNvPr id="2" name="Title 1"/>
          <p:cNvSpPr>
            <a:spLocks noGrp="1"/>
          </p:cNvSpPr>
          <p:nvPr>
            <p:ph type="title"/>
          </p:nvPr>
        </p:nvSpPr>
        <p:spPr>
          <a:xfrm>
            <a:off x="1257300" y="576480"/>
            <a:ext cx="7886700" cy="1325563"/>
          </a:xfrm>
        </p:spPr>
        <p:txBody>
          <a:bodyPr>
            <a:normAutofit/>
          </a:bodyPr>
          <a:lstStyle/>
          <a:p>
            <a:r>
              <a:rPr lang="en-US" sz="3200" dirty="0"/>
              <a:t>What Have You Learned?</a:t>
            </a:r>
          </a:p>
        </p:txBody>
      </p:sp>
      <p:sp>
        <p:nvSpPr>
          <p:cNvPr id="3" name="Content Placeholder 2"/>
          <p:cNvSpPr>
            <a:spLocks noGrp="1"/>
          </p:cNvSpPr>
          <p:nvPr>
            <p:ph idx="1"/>
          </p:nvPr>
        </p:nvSpPr>
        <p:spPr>
          <a:xfrm>
            <a:off x="1417020" y="1675915"/>
            <a:ext cx="7432999" cy="4351338"/>
          </a:xfrm>
        </p:spPr>
        <p:txBody>
          <a:bodyPr>
            <a:normAutofit/>
          </a:bodyPr>
          <a:lstStyle/>
          <a:p>
            <a:pPr marL="457200" indent="-457200">
              <a:buFont typeface="+mj-lt"/>
              <a:buAutoNum type="arabicParenR"/>
            </a:pPr>
            <a:r>
              <a:rPr lang="en-US" dirty="0"/>
              <a:t>Name the four types of precipitation.</a:t>
            </a:r>
          </a:p>
          <a:p>
            <a:pPr marL="457200" indent="-457200">
              <a:buFont typeface="+mj-lt"/>
              <a:buAutoNum type="arabicParenR"/>
            </a:pPr>
            <a:r>
              <a:rPr lang="en-US" dirty="0"/>
              <a:t>Why is it important to collect rain and/or snow data?</a:t>
            </a:r>
          </a:p>
          <a:p>
            <a:pPr marL="457200" indent="-457200">
              <a:buFont typeface="+mj-lt"/>
              <a:buAutoNum type="arabicParenR"/>
            </a:pPr>
            <a:r>
              <a:rPr lang="en-US" dirty="0"/>
              <a:t>Where should you place your rain gauge?</a:t>
            </a:r>
          </a:p>
          <a:p>
            <a:pPr marL="457200" indent="-457200">
              <a:buFont typeface="+mj-lt"/>
              <a:buAutoNum type="arabicParenR"/>
            </a:pPr>
            <a:r>
              <a:rPr lang="en-US" dirty="0"/>
              <a:t>Describe the procedure in collecting rain data.</a:t>
            </a:r>
          </a:p>
          <a:p>
            <a:pPr marL="457200" indent="-457200">
              <a:buFont typeface="+mj-lt"/>
              <a:buAutoNum type="arabicParenR"/>
            </a:pPr>
            <a:r>
              <a:rPr lang="en-US" dirty="0"/>
              <a:t>What unit of measure should precipitation be reported to the GLOBE website in?</a:t>
            </a:r>
          </a:p>
          <a:p>
            <a:pPr marL="457200" indent="-457200">
              <a:buFont typeface="+mj-lt"/>
              <a:buAutoNum type="arabicParenR"/>
            </a:pPr>
            <a:r>
              <a:rPr lang="en-US" dirty="0"/>
              <a:t>What if the rainfall fills the inner tube and water spills over into the outer tube?</a:t>
            </a:r>
          </a:p>
        </p:txBody>
      </p:sp>
    </p:spTree>
    <p:extLst>
      <p:ext uri="{BB962C8B-B14F-4D97-AF65-F5344CB8AC3E}">
        <p14:creationId xmlns:p14="http://schemas.microsoft.com/office/powerpoint/2010/main" val="1687958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7CFCA447-C90C-A64D-B6AE-E891D0A3AEDB}" type="slidenum">
              <a:rPr lang="en-US" smtClean="0"/>
              <a:t>3</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5" name="Picture 4" descr="Menu Bar:  What is Ra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2608"/>
            <a:ext cx="1185863" cy="6089207"/>
          </a:xfrm>
          <a:prstGeom prst="rect">
            <a:avLst/>
          </a:prstGeom>
        </p:spPr>
      </p:pic>
      <p:sp>
        <p:nvSpPr>
          <p:cNvPr id="2" name="Title 1"/>
          <p:cNvSpPr>
            <a:spLocks noGrp="1"/>
          </p:cNvSpPr>
          <p:nvPr>
            <p:ph type="title"/>
          </p:nvPr>
        </p:nvSpPr>
        <p:spPr>
          <a:xfrm>
            <a:off x="1185863" y="802609"/>
            <a:ext cx="7886700" cy="802608"/>
          </a:xfrm>
        </p:spPr>
        <p:txBody>
          <a:bodyPr>
            <a:normAutofit/>
          </a:bodyPr>
          <a:lstStyle/>
          <a:p>
            <a:r>
              <a:rPr lang="en-US" sz="3200" dirty="0"/>
              <a:t>The Atmosphere</a:t>
            </a:r>
          </a:p>
        </p:txBody>
      </p:sp>
      <p:sp>
        <p:nvSpPr>
          <p:cNvPr id="3" name="Content Placeholder 2"/>
          <p:cNvSpPr>
            <a:spLocks noGrp="1"/>
          </p:cNvSpPr>
          <p:nvPr>
            <p:ph idx="1"/>
          </p:nvPr>
        </p:nvSpPr>
        <p:spPr>
          <a:xfrm>
            <a:off x="1221582" y="1605217"/>
            <a:ext cx="5106647" cy="4351338"/>
          </a:xfrm>
        </p:spPr>
        <p:txBody>
          <a:bodyPr>
            <a:normAutofit fontScale="92500"/>
          </a:bodyPr>
          <a:lstStyle/>
          <a:p>
            <a:pPr marL="383540" indent="-384810">
              <a:lnSpc>
                <a:spcPct val="80000"/>
              </a:lnSpc>
              <a:spcBef>
                <a:spcPts val="0"/>
              </a:spcBef>
              <a:spcAft>
                <a:spcPts val="1200"/>
              </a:spcAft>
              <a:buFont typeface="Arial" charset="0"/>
              <a:buChar char="•"/>
            </a:pPr>
            <a:r>
              <a:rPr lang="en-US" altLang="en-US" sz="2100" dirty="0">
                <a:latin typeface="Arial" charset="0"/>
                <a:ea typeface="Arial" charset="0"/>
                <a:cs typeface="Arial" charset="0"/>
              </a:rPr>
              <a:t>Extremely thin sheet of air extending about 300 miles from Earth’s surface to edge of space.</a:t>
            </a:r>
          </a:p>
          <a:p>
            <a:pPr marL="383540" indent="-384810">
              <a:lnSpc>
                <a:spcPct val="80000"/>
              </a:lnSpc>
              <a:spcBef>
                <a:spcPts val="0"/>
              </a:spcBef>
              <a:spcAft>
                <a:spcPts val="1200"/>
              </a:spcAft>
              <a:buFont typeface="Arial" charset="0"/>
              <a:buChar char="•"/>
            </a:pPr>
            <a:r>
              <a:rPr lang="en-US" sz="2100" dirty="0">
                <a:latin typeface="Arial" charset="0"/>
                <a:ea typeface="Arial" charset="0"/>
                <a:cs typeface="Arial" charset="0"/>
              </a:rPr>
              <a:t>Its composition has changed over time.</a:t>
            </a:r>
          </a:p>
          <a:p>
            <a:pPr marL="383540" indent="-384810">
              <a:lnSpc>
                <a:spcPct val="80000"/>
              </a:lnSpc>
              <a:spcBef>
                <a:spcPts val="0"/>
              </a:spcBef>
              <a:spcAft>
                <a:spcPts val="1200"/>
              </a:spcAft>
              <a:buFont typeface="Arial" charset="0"/>
              <a:buChar char="•"/>
            </a:pPr>
            <a:r>
              <a:rPr lang="en-US" sz="2100" dirty="0">
                <a:latin typeface="Arial" charset="0"/>
                <a:ea typeface="Arial" charset="0"/>
                <a:cs typeface="Arial" charset="0"/>
              </a:rPr>
              <a:t>The water in the atmosphere plays an essential role in determining the weather. </a:t>
            </a:r>
          </a:p>
          <a:p>
            <a:pPr marL="383540" indent="-384810">
              <a:lnSpc>
                <a:spcPct val="80000"/>
              </a:lnSpc>
              <a:spcBef>
                <a:spcPts val="0"/>
              </a:spcBef>
              <a:spcAft>
                <a:spcPts val="1200"/>
              </a:spcAft>
              <a:buFont typeface="Arial" charset="0"/>
              <a:buChar char="•"/>
            </a:pPr>
            <a:r>
              <a:rPr lang="en-US" sz="2100" dirty="0">
                <a:latin typeface="Arial" charset="0"/>
                <a:ea typeface="Arial" charset="0"/>
                <a:cs typeface="Arial" charset="0"/>
              </a:rPr>
              <a:t>Temperature and precipitation in a given region vary over time when studying climate change.</a:t>
            </a:r>
          </a:p>
          <a:p>
            <a:pPr marL="383540" indent="-384810">
              <a:lnSpc>
                <a:spcPct val="80000"/>
              </a:lnSpc>
              <a:spcBef>
                <a:spcPts val="0"/>
              </a:spcBef>
              <a:spcAft>
                <a:spcPts val="1200"/>
              </a:spcAft>
              <a:buFont typeface="Arial" charset="0"/>
              <a:buChar char="•"/>
            </a:pPr>
            <a:r>
              <a:rPr lang="en-US" sz="2100" dirty="0">
                <a:latin typeface="Arial" charset="0"/>
                <a:ea typeface="Arial" charset="0"/>
                <a:cs typeface="Arial" charset="0"/>
              </a:rPr>
              <a:t>When we study the history of Earth’s climate, we notice that temperature and precipitation in any given region vary over time and that the composition of the atmosphere has changed. </a:t>
            </a:r>
          </a:p>
          <a:p>
            <a:pPr marL="383540" indent="-384810">
              <a:lnSpc>
                <a:spcPct val="80000"/>
              </a:lnSpc>
              <a:spcBef>
                <a:spcPts val="0"/>
              </a:spcBef>
              <a:spcAft>
                <a:spcPts val="1200"/>
              </a:spcAft>
              <a:buFont typeface="Arial" charset="0"/>
              <a:buChar char="•"/>
            </a:pPr>
            <a:endParaRPr lang="en-US" sz="3200" dirty="0"/>
          </a:p>
          <a:p>
            <a:pPr>
              <a:lnSpc>
                <a:spcPct val="100000"/>
              </a:lnSpc>
              <a:spcBef>
                <a:spcPts val="0"/>
              </a:spcBef>
            </a:pPr>
            <a:endParaRPr lang="en-US" dirty="0"/>
          </a:p>
        </p:txBody>
      </p:sp>
      <p:pic>
        <p:nvPicPr>
          <p:cNvPr id="6" name="Picture 5" descr="Image of storm cell from above cloud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522" y="1770204"/>
            <a:ext cx="2680909" cy="2010682"/>
          </a:xfrm>
          <a:prstGeom prst="rect">
            <a:avLst/>
          </a:prstGeom>
          <a:ln w="38100" cmpd="sng">
            <a:solidFill>
              <a:schemeClr val="tx1"/>
            </a:solidFill>
          </a:ln>
        </p:spPr>
      </p:pic>
      <p:sp>
        <p:nvSpPr>
          <p:cNvPr id="7" name="TextBox 6"/>
          <p:cNvSpPr txBox="1"/>
          <p:nvPr/>
        </p:nvSpPr>
        <p:spPr>
          <a:xfrm>
            <a:off x="6703201" y="3847211"/>
            <a:ext cx="1919115" cy="276999"/>
          </a:xfrm>
          <a:prstGeom prst="rect">
            <a:avLst/>
          </a:prstGeom>
          <a:noFill/>
        </p:spPr>
        <p:txBody>
          <a:bodyPr wrap="none" rtlCol="0">
            <a:spAutoFit/>
          </a:bodyPr>
          <a:lstStyle/>
          <a:p>
            <a:r>
              <a:rPr lang="en-US" sz="1200" dirty="0">
                <a:latin typeface="Arial" charset="0"/>
                <a:cs typeface="Arial" charset="0"/>
              </a:rPr>
              <a:t>Storm Cell. Image: NASA</a:t>
            </a:r>
          </a:p>
        </p:txBody>
      </p:sp>
    </p:spTree>
    <p:extLst>
      <p:ext uri="{BB962C8B-B14F-4D97-AF65-F5344CB8AC3E}">
        <p14:creationId xmlns:p14="http://schemas.microsoft.com/office/powerpoint/2010/main" val="234808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CFCA447-C90C-A64D-B6AE-E891D0A3AEDB}" type="slidenum">
              <a:rPr lang="en-US" smtClean="0"/>
              <a:t>30</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5" name="Picture 4" descr="Menu Bar: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02608"/>
            <a:ext cx="1171153" cy="6055392"/>
          </a:xfrm>
          <a:prstGeom prst="rect">
            <a:avLst/>
          </a:prstGeom>
        </p:spPr>
      </p:pic>
      <p:sp>
        <p:nvSpPr>
          <p:cNvPr id="2" name="Title 1"/>
          <p:cNvSpPr>
            <a:spLocks noGrp="1"/>
          </p:cNvSpPr>
          <p:nvPr>
            <p:ph type="title"/>
          </p:nvPr>
        </p:nvSpPr>
        <p:spPr>
          <a:xfrm>
            <a:off x="1171152" y="511172"/>
            <a:ext cx="7886700" cy="1325563"/>
          </a:xfrm>
        </p:spPr>
        <p:txBody>
          <a:bodyPr>
            <a:normAutofit/>
          </a:bodyPr>
          <a:lstStyle/>
          <a:p>
            <a:r>
              <a:rPr lang="en-US" sz="3200" dirty="0"/>
              <a:t>Frequently Asked Questions-page 1 of 3</a:t>
            </a:r>
          </a:p>
        </p:txBody>
      </p:sp>
      <p:sp>
        <p:nvSpPr>
          <p:cNvPr id="3" name="Content Placeholder 2"/>
          <p:cNvSpPr>
            <a:spLocks noGrp="1"/>
          </p:cNvSpPr>
          <p:nvPr>
            <p:ph idx="1"/>
          </p:nvPr>
        </p:nvSpPr>
        <p:spPr>
          <a:xfrm>
            <a:off x="1337777" y="1654635"/>
            <a:ext cx="7265048" cy="4596040"/>
          </a:xfrm>
        </p:spPr>
        <p:txBody>
          <a:bodyPr>
            <a:normAutofit fontScale="62500" lnSpcReduction="20000"/>
          </a:bodyPr>
          <a:lstStyle/>
          <a:p>
            <a:pPr>
              <a:lnSpc>
                <a:spcPct val="100000"/>
              </a:lnSpc>
              <a:spcBef>
                <a:spcPts val="0"/>
              </a:spcBef>
              <a:spcAft>
                <a:spcPts val="600"/>
              </a:spcAft>
              <a:buAutoNum type="arabicPeriod"/>
            </a:pPr>
            <a:r>
              <a:rPr lang="en-US" b="1" dirty="0"/>
              <a:t>Why do we have to check the rain gauge every day, even if we know it hasn’t rained?                                                                          </a:t>
            </a:r>
          </a:p>
          <a:p>
            <a:pPr marL="0" indent="0">
              <a:lnSpc>
                <a:spcPct val="100000"/>
              </a:lnSpc>
              <a:spcBef>
                <a:spcPts val="0"/>
              </a:spcBef>
              <a:spcAft>
                <a:spcPts val="600"/>
              </a:spcAft>
              <a:buNone/>
            </a:pPr>
            <a:r>
              <a:rPr lang="en-US" dirty="0"/>
              <a:t>The problem with containers like a rain gauge is that they tend to collect more than just rain. Leaves, dirt, and other debris can quickly spoil the rain gauge as a scientific instrument. This debris can block the funnel, causing rainwater to flow out of the gauge. Even if the debris isn’t large enough to block the funnel, it may become mixed in with the rainwater and affect the level of precipitation you read or the pH reading. Therefore, it is important that you check the gauge daily to make sure it is free of dust and debris. </a:t>
            </a:r>
          </a:p>
          <a:p>
            <a:pPr>
              <a:lnSpc>
                <a:spcPct val="100000"/>
              </a:lnSpc>
              <a:spcBef>
                <a:spcPts val="0"/>
              </a:spcBef>
              <a:spcAft>
                <a:spcPts val="600"/>
              </a:spcAft>
              <a:buAutoNum type="arabicPeriod"/>
            </a:pPr>
            <a:endParaRPr lang="en-US" dirty="0"/>
          </a:p>
          <a:p>
            <a:pPr marL="0" indent="0">
              <a:lnSpc>
                <a:spcPct val="100000"/>
              </a:lnSpc>
              <a:spcBef>
                <a:spcPts val="0"/>
              </a:spcBef>
              <a:spcAft>
                <a:spcPts val="600"/>
              </a:spcAft>
              <a:buNone/>
            </a:pPr>
            <a:r>
              <a:rPr lang="en-US" b="1" dirty="0"/>
              <a:t>2. What is solar noon, and how do we figure out when it is in our area?</a:t>
            </a:r>
          </a:p>
          <a:p>
            <a:pPr marL="0" indent="0">
              <a:lnSpc>
                <a:spcPct val="100000"/>
              </a:lnSpc>
              <a:spcBef>
                <a:spcPts val="0"/>
              </a:spcBef>
              <a:spcAft>
                <a:spcPts val="600"/>
              </a:spcAft>
              <a:buNone/>
            </a:pPr>
            <a:r>
              <a:rPr lang="en-US" dirty="0"/>
              <a:t>Local solar noon is a term used by scientists to indicate the time of day when the sun has reached its highest point in the sky in your particular location. The easiest way to determine local solar noon is to find the exact times of sunrise and sunset in your area, calculate the total number of hours of daylight between those times, divide the number of daylight hours by two, and add that number to the time of sunrise. See the examples in Solar Noon in the section on Measurement Logistics. </a:t>
            </a:r>
          </a:p>
        </p:txBody>
      </p:sp>
    </p:spTree>
    <p:extLst>
      <p:ext uri="{BB962C8B-B14F-4D97-AF65-F5344CB8AC3E}">
        <p14:creationId xmlns:p14="http://schemas.microsoft.com/office/powerpoint/2010/main" val="1028127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CFCA447-C90C-A64D-B6AE-E891D0A3AEDB}" type="slidenum">
              <a:rPr lang="en-US" smtClean="0"/>
              <a:t>31</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5" name="Picture 4" descr="Menu Bar: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02608"/>
            <a:ext cx="1171153" cy="6055392"/>
          </a:xfrm>
          <a:prstGeom prst="rect">
            <a:avLst/>
          </a:prstGeom>
        </p:spPr>
      </p:pic>
      <p:sp>
        <p:nvSpPr>
          <p:cNvPr id="2" name="Title 1"/>
          <p:cNvSpPr>
            <a:spLocks noGrp="1"/>
          </p:cNvSpPr>
          <p:nvPr>
            <p:ph type="title"/>
          </p:nvPr>
        </p:nvSpPr>
        <p:spPr>
          <a:xfrm>
            <a:off x="1171152" y="511172"/>
            <a:ext cx="7886700" cy="1325563"/>
          </a:xfrm>
        </p:spPr>
        <p:txBody>
          <a:bodyPr>
            <a:normAutofit/>
          </a:bodyPr>
          <a:lstStyle/>
          <a:p>
            <a:r>
              <a:rPr lang="en-US" sz="3200" dirty="0"/>
              <a:t>Frequently Asked Questions-page 2 of 3</a:t>
            </a:r>
          </a:p>
        </p:txBody>
      </p:sp>
      <p:sp>
        <p:nvSpPr>
          <p:cNvPr id="3" name="Content Placeholder 2"/>
          <p:cNvSpPr>
            <a:spLocks noGrp="1"/>
          </p:cNvSpPr>
          <p:nvPr>
            <p:ph idx="1"/>
          </p:nvPr>
        </p:nvSpPr>
        <p:spPr>
          <a:xfrm>
            <a:off x="1171152" y="1313780"/>
            <a:ext cx="7265048" cy="4351338"/>
          </a:xfrm>
        </p:spPr>
        <p:txBody>
          <a:bodyPr>
            <a:normAutofit fontScale="85000" lnSpcReduction="20000"/>
          </a:bodyPr>
          <a:lstStyle/>
          <a:p>
            <a:pPr marL="0" indent="0">
              <a:lnSpc>
                <a:spcPct val="100000"/>
              </a:lnSpc>
              <a:spcBef>
                <a:spcPts val="0"/>
              </a:spcBef>
              <a:spcAft>
                <a:spcPts val="600"/>
              </a:spcAft>
              <a:buNone/>
            </a:pPr>
            <a:endParaRPr lang="en-US" dirty="0"/>
          </a:p>
          <a:p>
            <a:pPr marL="0" indent="0">
              <a:lnSpc>
                <a:spcPct val="100000"/>
              </a:lnSpc>
              <a:spcBef>
                <a:spcPts val="0"/>
              </a:spcBef>
              <a:spcAft>
                <a:spcPts val="600"/>
              </a:spcAft>
              <a:buNone/>
            </a:pPr>
            <a:r>
              <a:rPr lang="en-US" b="1" dirty="0"/>
              <a:t>3. Can we leave the overflow tube of our rain gauge out as a snow catcher? </a:t>
            </a:r>
            <a:r>
              <a:rPr lang="en-US" dirty="0"/>
              <a:t>Unfortunately, this won’t work. Snow blows around too much to get an accurate measure of its depth using a rain gauge. Plus, we need to get several measurements of snow depth and average them to get a more accurate measure of the depth of snow in a region. However, on days when the temperature will be both above and below freezing, leave the overflow tube out to catch both rain and snow. The snow on these days is usually wet and heavy and doesn’t blow as much and melts before local solar noon. You can measure the water in the overflow tube to get the rain equivalent of the snow plus any rainfall. </a:t>
            </a:r>
          </a:p>
        </p:txBody>
      </p:sp>
    </p:spTree>
    <p:extLst>
      <p:ext uri="{BB962C8B-B14F-4D97-AF65-F5344CB8AC3E}">
        <p14:creationId xmlns:p14="http://schemas.microsoft.com/office/powerpoint/2010/main" val="1660062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CFCA447-C90C-A64D-B6AE-E891D0A3AEDB}" type="slidenum">
              <a:rPr lang="en-US" smtClean="0"/>
              <a:t>32</a:t>
            </a:fld>
            <a:endParaRPr lang="en-US" dirty="0"/>
          </a:p>
        </p:txBody>
      </p:sp>
      <p:pic>
        <p:nvPicPr>
          <p:cNvPr id="4" name="Picture 3" descr="Banner: The GLOBE Program-Atmosphere, Precipit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5" name="Picture 4" descr="Menu Bar: Further Resour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02608"/>
            <a:ext cx="1171153" cy="6055392"/>
          </a:xfrm>
          <a:prstGeom prst="rect">
            <a:avLst/>
          </a:prstGeom>
        </p:spPr>
      </p:pic>
      <p:sp>
        <p:nvSpPr>
          <p:cNvPr id="2" name="Title 1"/>
          <p:cNvSpPr>
            <a:spLocks noGrp="1"/>
          </p:cNvSpPr>
          <p:nvPr>
            <p:ph type="title"/>
          </p:nvPr>
        </p:nvSpPr>
        <p:spPr>
          <a:xfrm>
            <a:off x="1171152" y="511172"/>
            <a:ext cx="7886700" cy="1325563"/>
          </a:xfrm>
        </p:spPr>
        <p:txBody>
          <a:bodyPr>
            <a:normAutofit/>
          </a:bodyPr>
          <a:lstStyle/>
          <a:p>
            <a:r>
              <a:rPr lang="en-US" sz="3200" dirty="0"/>
              <a:t>Frequently Asked Questions-page 3 of 3</a:t>
            </a:r>
          </a:p>
        </p:txBody>
      </p:sp>
      <p:sp>
        <p:nvSpPr>
          <p:cNvPr id="3" name="Content Placeholder 2"/>
          <p:cNvSpPr>
            <a:spLocks noGrp="1"/>
          </p:cNvSpPr>
          <p:nvPr>
            <p:ph idx="1"/>
          </p:nvPr>
        </p:nvSpPr>
        <p:spPr>
          <a:xfrm>
            <a:off x="1337777" y="1654635"/>
            <a:ext cx="7265048" cy="4351338"/>
          </a:xfrm>
        </p:spPr>
        <p:txBody>
          <a:bodyPr>
            <a:normAutofit fontScale="55000" lnSpcReduction="20000"/>
          </a:bodyPr>
          <a:lstStyle/>
          <a:p>
            <a:pPr marL="0" indent="0">
              <a:lnSpc>
                <a:spcPct val="100000"/>
              </a:lnSpc>
              <a:spcBef>
                <a:spcPts val="0"/>
              </a:spcBef>
              <a:spcAft>
                <a:spcPts val="600"/>
              </a:spcAft>
              <a:buNone/>
            </a:pPr>
            <a:endParaRPr lang="en-US" sz="1000" dirty="0"/>
          </a:p>
          <a:p>
            <a:pPr marL="0" indent="0">
              <a:lnSpc>
                <a:spcPct val="100000"/>
              </a:lnSpc>
              <a:spcBef>
                <a:spcPts val="0"/>
              </a:spcBef>
              <a:spcAft>
                <a:spcPts val="600"/>
              </a:spcAft>
              <a:buNone/>
            </a:pPr>
            <a:endParaRPr lang="en-US" sz="1000" dirty="0"/>
          </a:p>
          <a:p>
            <a:pPr marL="0" indent="0">
              <a:lnSpc>
                <a:spcPct val="100000"/>
              </a:lnSpc>
              <a:spcBef>
                <a:spcPts val="0"/>
              </a:spcBef>
              <a:spcAft>
                <a:spcPts val="600"/>
              </a:spcAft>
              <a:buNone/>
            </a:pPr>
            <a:r>
              <a:rPr lang="en-US" b="1" dirty="0"/>
              <a:t>4. What should we do if we are likely to get both rain and snow during certain times of year?</a:t>
            </a:r>
            <a:br>
              <a:rPr lang="en-US" b="1" dirty="0"/>
            </a:br>
            <a:r>
              <a:rPr lang="en-US" dirty="0"/>
              <a:t>There are many places where transition times (from Autumn to Winter, and then from Winter to Spring) mean temperature can fluctuate above and below freezing over relatively short times. Once there is a chance that overnight temperatures will be below freezing, bring the funnel top and measuring tube of the rain gauge indoors. Leave the overflow tube in place at your Atmosphere Study Site. The narrow measuring tube is much more likely to crack if ice forms in it after a rainfall than the larger overflow tube. The overflow tube will be able to catch any rain or snow that falls. </a:t>
            </a:r>
          </a:p>
          <a:p>
            <a:pPr marL="0" indent="0">
              <a:lnSpc>
                <a:spcPct val="100000"/>
              </a:lnSpc>
              <a:spcBef>
                <a:spcPts val="0"/>
              </a:spcBef>
              <a:spcAft>
                <a:spcPts val="600"/>
              </a:spcAft>
              <a:buNone/>
            </a:pPr>
            <a:r>
              <a:rPr lang="en-US" dirty="0"/>
              <a:t>In some cases, you may get a snowfall that melts before your usual measurement time. If this happens, you can’t report a new snow depth, but you can report as metadata that there was snow on the ground but it melted before a measurement was made. </a:t>
            </a:r>
          </a:p>
          <a:p>
            <a:pPr marL="0" indent="0">
              <a:lnSpc>
                <a:spcPct val="100000"/>
              </a:lnSpc>
              <a:spcBef>
                <a:spcPts val="0"/>
              </a:spcBef>
              <a:spcAft>
                <a:spcPts val="600"/>
              </a:spcAft>
              <a:buNone/>
            </a:pPr>
            <a:r>
              <a:rPr lang="en-US" dirty="0"/>
              <a:t>Bring the measuring tube outside with you and use it to measure the amount of rain plus melted snow present in your overflow tube. If the water in your overflow tube all fell as rain, report it as rain. If the water in your overflow tube is all from snow which has melted, report it as the water equivalent of new snow, and report the new snow depth as “M” for missing and the snowpack depth on the ground as whatever value you measure (including 0.0 in many cases). If the water in your overflow tube is a mix of rain and melted snow or you don’t know which it is, report it as rain and include in your comments that the sample included may have included melted snow. </a:t>
            </a:r>
          </a:p>
        </p:txBody>
      </p:sp>
    </p:spTree>
    <p:extLst>
      <p:ext uri="{BB962C8B-B14F-4D97-AF65-F5344CB8AC3E}">
        <p14:creationId xmlns:p14="http://schemas.microsoft.com/office/powerpoint/2010/main" val="2144046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CFCA447-C90C-A64D-B6AE-E891D0A3AEDB}" type="slidenum">
              <a:rPr lang="en-US" smtClean="0"/>
              <a:t>33</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5" name="Picture 4" descr="Menu Bar: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02608"/>
            <a:ext cx="1171153" cy="6055392"/>
          </a:xfrm>
          <a:prstGeom prst="rect">
            <a:avLst/>
          </a:prstGeom>
        </p:spPr>
      </p:pic>
      <p:sp>
        <p:nvSpPr>
          <p:cNvPr id="2" name="Title 1"/>
          <p:cNvSpPr>
            <a:spLocks noGrp="1"/>
          </p:cNvSpPr>
          <p:nvPr>
            <p:ph type="title"/>
          </p:nvPr>
        </p:nvSpPr>
        <p:spPr>
          <a:xfrm>
            <a:off x="1171152" y="511172"/>
            <a:ext cx="7886700" cy="1325563"/>
          </a:xfrm>
        </p:spPr>
        <p:txBody>
          <a:bodyPr>
            <a:normAutofit/>
          </a:bodyPr>
          <a:lstStyle/>
          <a:p>
            <a:r>
              <a:rPr lang="en-US" sz="3200" dirty="0"/>
              <a:t>Further Resources</a:t>
            </a:r>
          </a:p>
        </p:txBody>
      </p:sp>
      <p:sp>
        <p:nvSpPr>
          <p:cNvPr id="3" name="Content Placeholder 2"/>
          <p:cNvSpPr>
            <a:spLocks noGrp="1"/>
          </p:cNvSpPr>
          <p:nvPr>
            <p:ph idx="1"/>
          </p:nvPr>
        </p:nvSpPr>
        <p:spPr>
          <a:xfrm>
            <a:off x="1337777" y="1654635"/>
            <a:ext cx="7265048" cy="4351338"/>
          </a:xfrm>
        </p:spPr>
        <p:txBody>
          <a:bodyPr>
            <a:normAutofit/>
          </a:bodyPr>
          <a:lstStyle/>
          <a:p>
            <a:pPr lvl="1"/>
            <a:r>
              <a:rPr lang="en-US" dirty="0">
                <a:hlinkClick r:id="rId4"/>
              </a:rPr>
              <a:t>GLOBE Learning Activities</a:t>
            </a:r>
            <a:endParaRPr lang="en-US" dirty="0"/>
          </a:p>
          <a:p>
            <a:pPr lvl="1"/>
            <a:endParaRPr lang="en-US" dirty="0">
              <a:hlinkClick r:id="rId5"/>
            </a:endParaRPr>
          </a:p>
          <a:p>
            <a:pPr lvl="1"/>
            <a:r>
              <a:rPr lang="en-US" dirty="0">
                <a:hlinkClick r:id="rId5"/>
              </a:rPr>
              <a:t>My NASA Data activities Weather and Climate</a:t>
            </a:r>
            <a:endParaRPr lang="en-US" dirty="0"/>
          </a:p>
          <a:p>
            <a:pPr lvl="1">
              <a:buNone/>
            </a:pPr>
            <a:endParaRPr lang="en-US" dirty="0"/>
          </a:p>
          <a:p>
            <a:pPr lvl="1"/>
            <a:r>
              <a:rPr lang="en-US" dirty="0">
                <a:hlinkClick r:id="rId6"/>
              </a:rPr>
              <a:t>Information on purchasing GLOBE supplies</a:t>
            </a:r>
            <a:r>
              <a:rPr lang="en-US" dirty="0">
                <a:hlinkClick r:id="rId7"/>
              </a:rPr>
              <a:t> </a:t>
            </a:r>
            <a:endParaRPr lang="en-US" dirty="0"/>
          </a:p>
          <a:p>
            <a:pPr lvl="1"/>
            <a:endParaRPr lang="en-US" dirty="0"/>
          </a:p>
          <a:p>
            <a:pPr lvl="1"/>
            <a:r>
              <a:rPr lang="en-US" dirty="0">
                <a:hlinkClick r:id="rId8"/>
              </a:rPr>
              <a:t>NASA Wavelength-  </a:t>
            </a:r>
            <a:r>
              <a:rPr lang="en-US" dirty="0"/>
              <a:t>NASA’s Digital Library of Earth and Space Education Resources</a:t>
            </a:r>
          </a:p>
          <a:p>
            <a:pPr lvl="1"/>
            <a:endParaRPr lang="en-US" dirty="0"/>
          </a:p>
          <a:p>
            <a:pPr lvl="1"/>
            <a:r>
              <a:rPr lang="en-US" dirty="0"/>
              <a:t>Questions about this module? Contact GLOBE:  </a:t>
            </a:r>
            <a:r>
              <a:rPr lang="en-US" dirty="0">
                <a:hlinkClick r:id="rId9"/>
              </a:rPr>
              <a:t>help@globe.gov</a:t>
            </a:r>
            <a:endParaRPr lang="en-US" dirty="0"/>
          </a:p>
          <a:p>
            <a:pPr marL="457200" lvl="1" indent="0">
              <a:buNone/>
            </a:pPr>
            <a:endParaRPr lang="en-US" dirty="0"/>
          </a:p>
          <a:p>
            <a:pPr lvl="1"/>
            <a:endParaRPr lang="en-US" dirty="0"/>
          </a:p>
        </p:txBody>
      </p:sp>
    </p:spTree>
    <p:extLst>
      <p:ext uri="{BB962C8B-B14F-4D97-AF65-F5344CB8AC3E}">
        <p14:creationId xmlns:p14="http://schemas.microsoft.com/office/powerpoint/2010/main" val="144304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CFCA447-C90C-A64D-B6AE-E891D0A3AEDB}" type="slidenum">
              <a:rPr lang="en-US" smtClean="0"/>
              <a:t>34</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5" name="Picture 4" descr="Menu Bar: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2608"/>
            <a:ext cx="1171153" cy="6055392"/>
          </a:xfrm>
          <a:prstGeom prst="rect">
            <a:avLst/>
          </a:prstGeom>
        </p:spPr>
      </p:pic>
      <p:sp>
        <p:nvSpPr>
          <p:cNvPr id="8" name="Title 1"/>
          <p:cNvSpPr>
            <a:spLocks noGrp="1"/>
          </p:cNvSpPr>
          <p:nvPr>
            <p:ph type="title"/>
          </p:nvPr>
        </p:nvSpPr>
        <p:spPr>
          <a:xfrm>
            <a:off x="1171153" y="932203"/>
            <a:ext cx="7886700" cy="1325563"/>
          </a:xfrm>
        </p:spPr>
        <p:txBody>
          <a:bodyPr>
            <a:normAutofit fontScale="90000"/>
          </a:bodyPr>
          <a:lstStyle/>
          <a:p>
            <a:r>
              <a:rPr lang="en-US" sz="2000" dirty="0">
                <a:latin typeface="+mn-lt"/>
              </a:rPr>
              <a:t>Please provide us with feedback about this module. This is a community project and we welcome your comments, suggestions and edits! </a:t>
            </a:r>
            <a:br>
              <a:rPr lang="en-US" sz="2000" dirty="0">
                <a:latin typeface="+mn-lt"/>
              </a:rPr>
            </a:br>
            <a:r>
              <a:rPr lang="en-US" sz="2000" dirty="0">
                <a:latin typeface="+mn-lt"/>
              </a:rPr>
              <a:t>Comment here:  </a:t>
            </a:r>
            <a:r>
              <a:rPr lang="en-US" sz="2000" dirty="0">
                <a:latin typeface="+mn-lt"/>
                <a:hlinkClick r:id="rId4"/>
              </a:rPr>
              <a:t>eTraining Feedback </a:t>
            </a:r>
            <a:br>
              <a:rPr lang="en-US" sz="2000" dirty="0"/>
            </a:br>
            <a:br>
              <a:rPr lang="en-US" sz="3200" dirty="0">
                <a:ea typeface="Arial" charset="0"/>
                <a:cs typeface="Arial" charset="0"/>
              </a:rPr>
            </a:br>
            <a:r>
              <a:rPr lang="en-US" sz="2000" b="1" dirty="0">
                <a:latin typeface="+mn-lt"/>
                <a:ea typeface="Arial" charset="0"/>
                <a:cs typeface="Arial" charset="0"/>
              </a:rPr>
              <a:t>Credits</a:t>
            </a:r>
            <a:endParaRPr lang="en-US" sz="2000" b="1" dirty="0">
              <a:latin typeface="+mn-lt"/>
            </a:endParaRPr>
          </a:p>
        </p:txBody>
      </p:sp>
      <p:sp>
        <p:nvSpPr>
          <p:cNvPr id="9" name="Content Placeholder 8"/>
          <p:cNvSpPr>
            <a:spLocks noGrp="1"/>
          </p:cNvSpPr>
          <p:nvPr>
            <p:ph idx="1"/>
          </p:nvPr>
        </p:nvSpPr>
        <p:spPr>
          <a:xfrm>
            <a:off x="1201227" y="2387361"/>
            <a:ext cx="7596414" cy="4351338"/>
          </a:xfrm>
        </p:spPr>
        <p:txBody>
          <a:bodyPr>
            <a:normAutofit fontScale="77500" lnSpcReduction="20000"/>
          </a:bodyPr>
          <a:lstStyle/>
          <a:p>
            <a:pPr>
              <a:buNone/>
            </a:pPr>
            <a:r>
              <a:rPr lang="en-US" sz="1800" b="1" dirty="0"/>
              <a:t>Slide Developers:</a:t>
            </a:r>
            <a:r>
              <a:rPr lang="en-US" sz="1800" dirty="0"/>
              <a:t>	</a:t>
            </a:r>
          </a:p>
          <a:p>
            <a:pPr>
              <a:buNone/>
            </a:pPr>
            <a:r>
              <a:rPr lang="en-US" sz="1800" dirty="0"/>
              <a:t>Kevin Czajkowski</a:t>
            </a:r>
          </a:p>
          <a:p>
            <a:pPr>
              <a:buNone/>
            </a:pPr>
            <a:r>
              <a:rPr lang="en-US" sz="1800" dirty="0"/>
              <a:t>Janet Struble</a:t>
            </a:r>
          </a:p>
          <a:p>
            <a:pPr>
              <a:buNone/>
            </a:pPr>
            <a:r>
              <a:rPr lang="en-US" sz="1800" dirty="0"/>
              <a:t>Mikell Lynne Hedley</a:t>
            </a:r>
          </a:p>
          <a:p>
            <a:pPr>
              <a:buNone/>
            </a:pPr>
            <a:r>
              <a:rPr lang="en-US" sz="1800" dirty="0"/>
              <a:t>Sara Mierzwiak </a:t>
            </a:r>
          </a:p>
          <a:p>
            <a:pPr>
              <a:buNone/>
            </a:pPr>
            <a:endParaRPr lang="en-US" sz="1800" dirty="0"/>
          </a:p>
          <a:p>
            <a:pPr>
              <a:buNone/>
            </a:pPr>
            <a:r>
              <a:rPr lang="en-US" sz="1800" b="1" dirty="0"/>
              <a:t>Photos unless otherwise identified</a:t>
            </a:r>
            <a:r>
              <a:rPr lang="en-US" sz="1800" dirty="0"/>
              <a:t>: </a:t>
            </a:r>
          </a:p>
          <a:p>
            <a:pPr>
              <a:buNone/>
            </a:pPr>
            <a:r>
              <a:rPr lang="en-US" sz="1800" dirty="0"/>
              <a:t>Kevin Czajkowski</a:t>
            </a:r>
          </a:p>
          <a:p>
            <a:pPr>
              <a:buNone/>
            </a:pPr>
            <a:endParaRPr lang="en-US" sz="1800" dirty="0"/>
          </a:p>
          <a:p>
            <a:pPr>
              <a:buNone/>
            </a:pPr>
            <a:r>
              <a:rPr lang="en-US" sz="1800" dirty="0"/>
              <a:t>Funding Provided by NASA </a:t>
            </a:r>
          </a:p>
          <a:p>
            <a:pPr>
              <a:buNone/>
            </a:pPr>
            <a:endParaRPr lang="en-US" sz="1800" dirty="0"/>
          </a:p>
          <a:p>
            <a:pPr>
              <a:buNone/>
            </a:pPr>
            <a:endParaRPr lang="en-US" sz="1800" dirty="0"/>
          </a:p>
          <a:p>
            <a:pPr>
              <a:buNone/>
            </a:pPr>
            <a:endParaRPr lang="en-US" sz="1800" dirty="0"/>
          </a:p>
          <a:p>
            <a:pPr>
              <a:buNone/>
            </a:pPr>
            <a:endParaRPr lang="en-US" sz="1800" dirty="0"/>
          </a:p>
          <a:p>
            <a:pPr>
              <a:buNone/>
            </a:pPr>
            <a:r>
              <a:rPr lang="en-US" altLang="en-US" sz="1800" i="1" dirty="0">
                <a:solidFill>
                  <a:srgbClr val="000000"/>
                </a:solidFill>
              </a:rPr>
              <a:t>Version  12/1/16. If you edit and modify this slide set for use for educational purposes,  please note “modified by (and your name and date) “  on this page. Thank you.</a:t>
            </a:r>
            <a:endParaRPr lang="en-US" sz="1800" b="1" dirty="0"/>
          </a:p>
          <a:p>
            <a:pPr>
              <a:buNone/>
            </a:pPr>
            <a:endParaRPr lang="en-US" sz="1800" dirty="0"/>
          </a:p>
        </p:txBody>
      </p:sp>
      <p:pic>
        <p:nvPicPr>
          <p:cNvPr id="10" name="Picture 9" descr="Crest, University of Toledo"/>
          <p:cNvPicPr>
            <a:picLocks noChangeAspect="1"/>
          </p:cNvPicPr>
          <p:nvPr/>
        </p:nvPicPr>
        <p:blipFill>
          <a:blip r:embed="rId5"/>
          <a:stretch>
            <a:fillRect/>
          </a:stretch>
        </p:blipFill>
        <p:spPr>
          <a:xfrm>
            <a:off x="1690522" y="5298548"/>
            <a:ext cx="746760" cy="802992"/>
          </a:xfrm>
          <a:prstGeom prst="rect">
            <a:avLst/>
          </a:prstGeom>
        </p:spPr>
      </p:pic>
      <p:pic>
        <p:nvPicPr>
          <p:cNvPr id="7" name="Picture 3" descr="NASA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4056" y="5298548"/>
            <a:ext cx="729803" cy="603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638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CFCA447-C90C-A64D-B6AE-E891D0A3AEDB}" type="slidenum">
              <a:rPr lang="en-US" smtClean="0"/>
              <a:t>4</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5" name="Picture 4" descr="Menu Bar:  What is Ra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2608"/>
            <a:ext cx="1185863" cy="6089207"/>
          </a:xfrm>
          <a:prstGeom prst="rect">
            <a:avLst/>
          </a:prstGeom>
        </p:spPr>
      </p:pic>
      <p:sp>
        <p:nvSpPr>
          <p:cNvPr id="2" name="Title 1"/>
          <p:cNvSpPr>
            <a:spLocks noGrp="1"/>
          </p:cNvSpPr>
          <p:nvPr>
            <p:ph type="title"/>
          </p:nvPr>
        </p:nvSpPr>
        <p:spPr>
          <a:xfrm>
            <a:off x="1221581" y="802608"/>
            <a:ext cx="7886700" cy="802608"/>
          </a:xfrm>
        </p:spPr>
        <p:txBody>
          <a:bodyPr>
            <a:normAutofit/>
          </a:bodyPr>
          <a:lstStyle/>
          <a:p>
            <a:r>
              <a:rPr lang="en-US" sz="3200" dirty="0"/>
              <a:t>The Hydrologic Cycle</a:t>
            </a:r>
          </a:p>
        </p:txBody>
      </p:sp>
      <p:sp>
        <p:nvSpPr>
          <p:cNvPr id="3" name="Content Placeholder 2"/>
          <p:cNvSpPr>
            <a:spLocks noGrp="1"/>
          </p:cNvSpPr>
          <p:nvPr>
            <p:ph idx="1"/>
          </p:nvPr>
        </p:nvSpPr>
        <p:spPr>
          <a:xfrm>
            <a:off x="1221581" y="1437592"/>
            <a:ext cx="7436940" cy="4351338"/>
          </a:xfrm>
        </p:spPr>
        <p:txBody>
          <a:bodyPr>
            <a:normAutofit/>
          </a:bodyPr>
          <a:lstStyle/>
          <a:p>
            <a:pPr marL="0" indent="0">
              <a:lnSpc>
                <a:spcPct val="100000"/>
              </a:lnSpc>
              <a:spcBef>
                <a:spcPts val="0"/>
              </a:spcBef>
              <a:buNone/>
            </a:pPr>
            <a:r>
              <a:rPr lang="en-US" sz="1800" dirty="0"/>
              <a:t>Water evaporates from the oceans and land into the atmosphere, falls back to the surface as precipitation, and returns to the sea on the surface in rivers and streams, and underground. </a:t>
            </a:r>
          </a:p>
          <a:p>
            <a:pPr marL="0" indent="0">
              <a:lnSpc>
                <a:spcPct val="100000"/>
              </a:lnSpc>
              <a:spcBef>
                <a:spcPts val="0"/>
              </a:spcBef>
              <a:buNone/>
            </a:pPr>
            <a:endParaRPr lang="en-US" sz="1800" dirty="0"/>
          </a:p>
          <a:p>
            <a:pPr marL="0" indent="0">
              <a:lnSpc>
                <a:spcPct val="100000"/>
              </a:lnSpc>
              <a:spcBef>
                <a:spcPts val="0"/>
              </a:spcBef>
              <a:buNone/>
            </a:pPr>
            <a:r>
              <a:rPr lang="en-US" sz="1800" dirty="0"/>
              <a:t>Through this process, energy and chemicals are transported from place to place shaping our climate, giving us storms, and putting salt in our oceans and seas. </a:t>
            </a:r>
          </a:p>
          <a:p>
            <a:pPr>
              <a:lnSpc>
                <a:spcPct val="100000"/>
              </a:lnSpc>
              <a:spcBef>
                <a:spcPts val="0"/>
              </a:spcBef>
            </a:pPr>
            <a:endParaRPr lang="en-US" dirty="0"/>
          </a:p>
        </p:txBody>
      </p:sp>
      <p:pic>
        <p:nvPicPr>
          <p:cNvPr id="8" name="Picture 7" descr="Image of the water cycle shows rain on mountains, rolling down hill, running of surface and entering groundwater. Surface water evaporates from oceans, lakes and streams, cools and condenses forming clouds.  Trees transpire and putting moisture in the air. ">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2884" y="3300595"/>
            <a:ext cx="5162800" cy="2969430"/>
          </a:xfrm>
          <a:prstGeom prst="rect">
            <a:avLst/>
          </a:prstGeom>
          <a:ln w="38100" cmpd="sng">
            <a:solidFill>
              <a:schemeClr val="tx1"/>
            </a:solidFill>
          </a:ln>
        </p:spPr>
      </p:pic>
      <p:sp>
        <p:nvSpPr>
          <p:cNvPr id="6" name="TextBox 5"/>
          <p:cNvSpPr txBox="1"/>
          <p:nvPr/>
        </p:nvSpPr>
        <p:spPr>
          <a:xfrm>
            <a:off x="5164931" y="6270025"/>
            <a:ext cx="2203628" cy="307777"/>
          </a:xfrm>
          <a:prstGeom prst="rect">
            <a:avLst/>
          </a:prstGeom>
          <a:noFill/>
        </p:spPr>
        <p:txBody>
          <a:bodyPr wrap="square" rtlCol="0">
            <a:spAutoFit/>
          </a:bodyPr>
          <a:lstStyle/>
          <a:p>
            <a:r>
              <a:rPr lang="en-US" sz="1400" dirty="0"/>
              <a:t>Image: NASA GPM</a:t>
            </a:r>
          </a:p>
        </p:txBody>
      </p:sp>
    </p:spTree>
    <p:extLst>
      <p:ext uri="{BB962C8B-B14F-4D97-AF65-F5344CB8AC3E}">
        <p14:creationId xmlns:p14="http://schemas.microsoft.com/office/powerpoint/2010/main" val="1359841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FCA447-C90C-A64D-B6AE-E891D0A3AEDB}" type="slidenum">
              <a:rPr lang="en-US" smtClean="0"/>
              <a:t>5</a:t>
            </a:fld>
            <a:endParaRPr lang="en-US" dirty="0"/>
          </a:p>
        </p:txBody>
      </p:sp>
      <p:pic>
        <p:nvPicPr>
          <p:cNvPr id="4" name="Picture 3" descr="Banner: The GLOBE Program-Atmosphere, Precipit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5" name="Picture 4" descr="Menu Bar:  What is Rai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02608"/>
            <a:ext cx="1185863" cy="6089207"/>
          </a:xfrm>
          <a:prstGeom prst="rect">
            <a:avLst/>
          </a:prstGeom>
        </p:spPr>
      </p:pic>
      <p:sp>
        <p:nvSpPr>
          <p:cNvPr id="2" name="Title 1" descr="Published on Aug 14, 2015&#10;&#10;NASA's Global Precipitation Measurement mission has revealed a stark difference between the Eastern and Western United State's amount of rainfall so far this year. This data, accumulated from 12 different satellites, can provide scientists with information to better understand how weather systems cause this type of variability across one continent.&#10;&#10;Produced by Grace Raver. Video courtesy of NASA's Scientific Visualization Studio. " title="GPM visualization video"/>
          <p:cNvSpPr>
            <a:spLocks noGrp="1"/>
          </p:cNvSpPr>
          <p:nvPr>
            <p:ph type="title"/>
          </p:nvPr>
        </p:nvSpPr>
        <p:spPr>
          <a:xfrm>
            <a:off x="1185863" y="709469"/>
            <a:ext cx="7886700" cy="802608"/>
          </a:xfrm>
        </p:spPr>
        <p:txBody>
          <a:bodyPr>
            <a:normAutofit/>
          </a:bodyPr>
          <a:lstStyle/>
          <a:p>
            <a:r>
              <a:rPr lang="en-US" sz="3200" dirty="0"/>
              <a:t>Rainfall across America, 2015</a:t>
            </a:r>
          </a:p>
        </p:txBody>
      </p:sp>
      <p:sp>
        <p:nvSpPr>
          <p:cNvPr id="10" name="Subtitle 32"/>
          <p:cNvSpPr txBox="1">
            <a:spLocks/>
          </p:cNvSpPr>
          <p:nvPr/>
        </p:nvSpPr>
        <p:spPr>
          <a:xfrm>
            <a:off x="1528068" y="6136368"/>
            <a:ext cx="7615931" cy="2208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hlinkClick r:id="rId5"/>
              </a:rPr>
              <a:t>Video, Rainfall across America, 2015</a:t>
            </a:r>
            <a:r>
              <a:rPr lang="en-US" sz="1800" dirty="0"/>
              <a:t> (</a:t>
            </a:r>
            <a:r>
              <a:rPr lang="en-US" sz="1800" dirty="0">
                <a:hlinkClick r:id="rId5"/>
              </a:rPr>
              <a:t>https://</a:t>
            </a:r>
            <a:r>
              <a:rPr lang="en-US" sz="1800" dirty="0" err="1">
                <a:hlinkClick r:id="rId5"/>
              </a:rPr>
              <a:t>www.youtube.com</a:t>
            </a:r>
            <a:r>
              <a:rPr lang="en-US" sz="1800" dirty="0">
                <a:hlinkClick r:id="rId5"/>
              </a:rPr>
              <a:t>/</a:t>
            </a:r>
            <a:r>
              <a:rPr lang="en-US" sz="1800" dirty="0" err="1">
                <a:hlinkClick r:id="rId5"/>
              </a:rPr>
              <a:t>watch?v</a:t>
            </a:r>
            <a:r>
              <a:rPr lang="en-US" sz="1800" dirty="0">
                <a:hlinkClick r:id="rId5"/>
              </a:rPr>
              <a:t>=7UT8B3Ix-HU&amp;feature=</a:t>
            </a:r>
            <a:r>
              <a:rPr lang="en-US" sz="1800" dirty="0" err="1">
                <a:hlinkClick r:id="rId5"/>
              </a:rPr>
              <a:t>youtu.be</a:t>
            </a:r>
            <a:r>
              <a:rPr lang="en-US" sz="1800" dirty="0"/>
              <a:t>)</a:t>
            </a:r>
          </a:p>
        </p:txBody>
      </p:sp>
      <p:pic>
        <p:nvPicPr>
          <p:cNvPr id="7" name="7UT8B3Ix-HU"/>
          <p:cNvPicPr>
            <a:picLocks noRot="1" noChangeAspect="1"/>
          </p:cNvPicPr>
          <p:nvPr>
            <a:videoFile r:link="rId1"/>
          </p:nvPr>
        </p:nvPicPr>
        <p:blipFill>
          <a:blip r:embed="rId6"/>
          <a:stretch>
            <a:fillRect/>
          </a:stretch>
        </p:blipFill>
        <p:spPr>
          <a:xfrm>
            <a:off x="1355726" y="1512077"/>
            <a:ext cx="7573461" cy="4446865"/>
          </a:xfrm>
          <a:prstGeom prst="rect">
            <a:avLst/>
          </a:prstGeom>
        </p:spPr>
      </p:pic>
    </p:spTree>
    <p:extLst>
      <p:ext uri="{BB962C8B-B14F-4D97-AF65-F5344CB8AC3E}">
        <p14:creationId xmlns:p14="http://schemas.microsoft.com/office/powerpoint/2010/main" val="743463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FCA447-C90C-A64D-B6AE-E891D0A3AEDB}" type="slidenum">
              <a:rPr lang="en-US" smtClean="0"/>
              <a:t>6</a:t>
            </a:fld>
            <a:endParaRPr lang="en-US" dirty="0"/>
          </a:p>
        </p:txBody>
      </p:sp>
      <p:pic>
        <p:nvPicPr>
          <p:cNvPr id="4" name="Picture 3" descr="Banner: The GLOBE Program-Atmosphere, Precipit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5" name="Picture 4" descr="Menu Bar:  What is Rai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02608"/>
            <a:ext cx="1185863" cy="6089207"/>
          </a:xfrm>
          <a:prstGeom prst="rect">
            <a:avLst/>
          </a:prstGeom>
        </p:spPr>
      </p:pic>
      <p:sp>
        <p:nvSpPr>
          <p:cNvPr id="2" name="Title 1" descr="Published on Aug 14, 2015&#10;&#10;NASA's Global Precipitation Measurement mission has revealed a stark difference between the Eastern and Western United State's amount of rainfall so far this year. This data, accumulated from 12 different satellites, can provide scientists with information to better understand how weather systems cause this type of variability across one continent.&#10;&#10;Produced by Grace Raver. Video courtesy of NASA's Scientific Visualization Studio. " title="GPM visualization video"/>
          <p:cNvSpPr>
            <a:spLocks noGrp="1"/>
          </p:cNvSpPr>
          <p:nvPr>
            <p:ph type="title"/>
          </p:nvPr>
        </p:nvSpPr>
        <p:spPr>
          <a:xfrm>
            <a:off x="1185863" y="709469"/>
            <a:ext cx="7886700" cy="802608"/>
          </a:xfrm>
        </p:spPr>
        <p:txBody>
          <a:bodyPr>
            <a:normAutofit/>
          </a:bodyPr>
          <a:lstStyle/>
          <a:p>
            <a:r>
              <a:rPr lang="en-US" sz="3200" dirty="0"/>
              <a:t>Precipitation Types</a:t>
            </a:r>
          </a:p>
        </p:txBody>
      </p:sp>
      <p:pic>
        <p:nvPicPr>
          <p:cNvPr id="20" name="Content Placeholder 4" descr="Photographs of different forms of precipitation: rain on a leaf, marbles of hail, icy sleet, and piles of snow."/>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418816" y="1954080"/>
            <a:ext cx="4389801" cy="3961528"/>
          </a:xfrm>
        </p:spPr>
      </p:pic>
      <p:sp>
        <p:nvSpPr>
          <p:cNvPr id="21" name="TextBox 20"/>
          <p:cNvSpPr txBox="1"/>
          <p:nvPr/>
        </p:nvSpPr>
        <p:spPr>
          <a:xfrm>
            <a:off x="2388637" y="6078285"/>
            <a:ext cx="1928733" cy="276999"/>
          </a:xfrm>
          <a:prstGeom prst="rect">
            <a:avLst/>
          </a:prstGeom>
          <a:noFill/>
        </p:spPr>
        <p:txBody>
          <a:bodyPr wrap="none" rtlCol="0">
            <a:spAutoFit/>
          </a:bodyPr>
          <a:lstStyle/>
          <a:p>
            <a:r>
              <a:rPr lang="en-US" sz="1200" i="1" dirty="0"/>
              <a:t>Image: Wikipedia Commons</a:t>
            </a:r>
          </a:p>
        </p:txBody>
      </p:sp>
      <p:sp>
        <p:nvSpPr>
          <p:cNvPr id="7" name="TextBox 6" descr="Atmosphere Protocols: Aerosols, Air Temperature, Albedo, Barometric Pressure, Precipitation (hyperlinked), Relative Humidity, Surface Ozone, Surface Temperature, Water Vapor, Wind" title="List of Atmosphere protocols">
            <a:hlinkClick r:id="rId6"/>
          </p:cNvPr>
          <p:cNvSpPr txBox="1"/>
          <p:nvPr/>
        </p:nvSpPr>
        <p:spPr>
          <a:xfrm>
            <a:off x="6041571" y="1954080"/>
            <a:ext cx="2841172" cy="4262705"/>
          </a:xfrm>
          <a:prstGeom prst="rect">
            <a:avLst/>
          </a:prstGeom>
          <a:noFill/>
          <a:ln>
            <a:solidFill>
              <a:schemeClr val="accent1"/>
            </a:solidFill>
          </a:ln>
        </p:spPr>
        <p:txBody>
          <a:bodyPr wrap="square" rtlCol="0">
            <a:spAutoFit/>
          </a:bodyPr>
          <a:lstStyle/>
          <a:p>
            <a:pPr algn="ctr">
              <a:spcAft>
                <a:spcPts val="600"/>
              </a:spcAft>
            </a:pPr>
            <a:r>
              <a:rPr lang="en-US" b="1" dirty="0">
                <a:solidFill>
                  <a:schemeClr val="accent1">
                    <a:lumMod val="50000"/>
                  </a:schemeClr>
                </a:solidFill>
                <a:latin typeface="Arial" charset="0"/>
              </a:rPr>
              <a:t>Aerosols</a:t>
            </a:r>
          </a:p>
          <a:p>
            <a:pPr algn="ctr">
              <a:spcAft>
                <a:spcPts val="600"/>
              </a:spcAft>
            </a:pPr>
            <a:r>
              <a:rPr lang="en-US" b="1" dirty="0">
                <a:solidFill>
                  <a:schemeClr val="accent1">
                    <a:lumMod val="50000"/>
                  </a:schemeClr>
                </a:solidFill>
                <a:latin typeface="Arial" charset="0"/>
              </a:rPr>
              <a:t>Air Temperature</a:t>
            </a:r>
          </a:p>
          <a:p>
            <a:pPr algn="ctr">
              <a:spcAft>
                <a:spcPts val="600"/>
              </a:spcAft>
            </a:pPr>
            <a:r>
              <a:rPr lang="en-US" b="1" dirty="0">
                <a:solidFill>
                  <a:schemeClr val="accent1">
                    <a:lumMod val="50000"/>
                  </a:schemeClr>
                </a:solidFill>
                <a:latin typeface="Arial" charset="0"/>
              </a:rPr>
              <a:t>Albedo</a:t>
            </a:r>
          </a:p>
          <a:p>
            <a:pPr algn="ctr">
              <a:spcAft>
                <a:spcPts val="600"/>
              </a:spcAft>
            </a:pPr>
            <a:r>
              <a:rPr lang="en-US" b="1" dirty="0">
                <a:solidFill>
                  <a:schemeClr val="accent1">
                    <a:lumMod val="50000"/>
                  </a:schemeClr>
                </a:solidFill>
                <a:latin typeface="Arial" charset="0"/>
              </a:rPr>
              <a:t>Barometric Pressure</a:t>
            </a:r>
          </a:p>
          <a:p>
            <a:pPr algn="ctr">
              <a:spcAft>
                <a:spcPts val="600"/>
              </a:spcAft>
            </a:pPr>
            <a:r>
              <a:rPr lang="en-US" b="1" dirty="0">
                <a:solidFill>
                  <a:schemeClr val="accent1">
                    <a:lumMod val="50000"/>
                  </a:schemeClr>
                </a:solidFill>
                <a:latin typeface="Arial" charset="0"/>
              </a:rPr>
              <a:t>Clouds</a:t>
            </a:r>
          </a:p>
          <a:p>
            <a:pPr algn="ctr">
              <a:spcAft>
                <a:spcPts val="600"/>
              </a:spcAft>
            </a:pPr>
            <a:r>
              <a:rPr lang="en-US" b="1" i="1" dirty="0">
                <a:solidFill>
                  <a:schemeClr val="accent1">
                    <a:lumMod val="50000"/>
                  </a:schemeClr>
                </a:solidFill>
                <a:latin typeface="Arial" charset="0"/>
                <a:hlinkClick r:id="rId7"/>
              </a:rPr>
              <a:t>Precipitation</a:t>
            </a:r>
            <a:endParaRPr lang="en-US" b="1" i="1" dirty="0">
              <a:solidFill>
                <a:schemeClr val="accent1">
                  <a:lumMod val="50000"/>
                </a:schemeClr>
              </a:solidFill>
              <a:latin typeface="Arial" charset="0"/>
            </a:endParaRPr>
          </a:p>
          <a:p>
            <a:pPr algn="ctr">
              <a:spcAft>
                <a:spcPts val="600"/>
              </a:spcAft>
            </a:pPr>
            <a:r>
              <a:rPr lang="en-US" b="1" dirty="0">
                <a:solidFill>
                  <a:schemeClr val="accent1">
                    <a:lumMod val="50000"/>
                  </a:schemeClr>
                </a:solidFill>
                <a:latin typeface="Arial" charset="0"/>
              </a:rPr>
              <a:t>Relative Humidity</a:t>
            </a:r>
          </a:p>
          <a:p>
            <a:pPr algn="ctr">
              <a:spcAft>
                <a:spcPts val="600"/>
              </a:spcAft>
            </a:pPr>
            <a:r>
              <a:rPr lang="en-US" b="1" dirty="0">
                <a:solidFill>
                  <a:schemeClr val="accent1">
                    <a:lumMod val="50000"/>
                  </a:schemeClr>
                </a:solidFill>
                <a:latin typeface="Arial" charset="0"/>
              </a:rPr>
              <a:t>Surface Ozone</a:t>
            </a:r>
          </a:p>
          <a:p>
            <a:pPr algn="ctr">
              <a:spcAft>
                <a:spcPts val="600"/>
              </a:spcAft>
            </a:pPr>
            <a:r>
              <a:rPr lang="en-US" b="1" dirty="0">
                <a:solidFill>
                  <a:schemeClr val="accent1">
                    <a:lumMod val="50000"/>
                  </a:schemeClr>
                </a:solidFill>
                <a:latin typeface="Arial" charset="0"/>
              </a:rPr>
              <a:t>Surface Temperature</a:t>
            </a:r>
          </a:p>
          <a:p>
            <a:pPr algn="ctr">
              <a:spcAft>
                <a:spcPts val="600"/>
              </a:spcAft>
            </a:pPr>
            <a:r>
              <a:rPr lang="en-US" b="1" dirty="0">
                <a:solidFill>
                  <a:schemeClr val="accent1">
                    <a:lumMod val="50000"/>
                  </a:schemeClr>
                </a:solidFill>
                <a:latin typeface="Arial" charset="0"/>
              </a:rPr>
              <a:t>Water Vapor</a:t>
            </a:r>
          </a:p>
          <a:p>
            <a:pPr algn="ctr">
              <a:spcAft>
                <a:spcPts val="600"/>
              </a:spcAft>
            </a:pPr>
            <a:r>
              <a:rPr lang="en-US" b="1" dirty="0">
                <a:solidFill>
                  <a:schemeClr val="accent1">
                    <a:lumMod val="50000"/>
                  </a:schemeClr>
                </a:solidFill>
                <a:latin typeface="Arial" charset="0"/>
              </a:rPr>
              <a:t>Wind</a:t>
            </a:r>
          </a:p>
          <a:p>
            <a:endParaRPr lang="en-US" dirty="0">
              <a:latin typeface="Arial" charset="0"/>
            </a:endParaRPr>
          </a:p>
        </p:txBody>
      </p:sp>
      <p:sp>
        <p:nvSpPr>
          <p:cNvPr id="8" name="Oval 7" descr="circle around precipitation (this protocol)"/>
          <p:cNvSpPr/>
          <p:nvPr/>
        </p:nvSpPr>
        <p:spPr>
          <a:xfrm>
            <a:off x="6573327" y="3684635"/>
            <a:ext cx="1838930" cy="411856"/>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latin typeface="Arial" charset="0"/>
            </a:endParaRPr>
          </a:p>
        </p:txBody>
      </p:sp>
    </p:spTree>
    <p:extLst>
      <p:ext uri="{BB962C8B-B14F-4D97-AF65-F5344CB8AC3E}">
        <p14:creationId xmlns:p14="http://schemas.microsoft.com/office/powerpoint/2010/main" val="1192102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7CFCA447-C90C-A64D-B6AE-E891D0A3AEDB}" type="slidenum">
              <a:rPr lang="en-US" smtClean="0"/>
              <a:t>7</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6" name="Picture 5" descr="Menu Bar:  Why collect rain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2608"/>
            <a:ext cx="1173732" cy="6055392"/>
          </a:xfrm>
          <a:prstGeom prst="rect">
            <a:avLst/>
          </a:prstGeom>
        </p:spPr>
      </p:pic>
      <p:sp>
        <p:nvSpPr>
          <p:cNvPr id="2" name="Title 1"/>
          <p:cNvSpPr>
            <a:spLocks noGrp="1"/>
          </p:cNvSpPr>
          <p:nvPr>
            <p:ph type="title"/>
          </p:nvPr>
        </p:nvSpPr>
        <p:spPr>
          <a:xfrm>
            <a:off x="1173732" y="461993"/>
            <a:ext cx="9807121" cy="1325563"/>
          </a:xfrm>
        </p:spPr>
        <p:txBody>
          <a:bodyPr>
            <a:normAutofit/>
          </a:bodyPr>
          <a:lstStyle/>
          <a:p>
            <a:r>
              <a:rPr lang="en-US" sz="3200" b="1" dirty="0"/>
              <a:t>The importance of recording rainfall </a:t>
            </a:r>
            <a:r>
              <a:rPr lang="en-US" sz="3200" b="1" dirty="0">
                <a:solidFill>
                  <a:schemeClr val="bg1"/>
                </a:solidFill>
              </a:rPr>
              <a:t>1</a:t>
            </a:r>
            <a:endParaRPr lang="en-US" sz="3200" dirty="0">
              <a:solidFill>
                <a:schemeClr val="bg1"/>
              </a:solidFill>
            </a:endParaRPr>
          </a:p>
        </p:txBody>
      </p:sp>
      <p:sp>
        <p:nvSpPr>
          <p:cNvPr id="3" name="Content Placeholder 2"/>
          <p:cNvSpPr>
            <a:spLocks noGrp="1"/>
          </p:cNvSpPr>
          <p:nvPr>
            <p:ph idx="1"/>
          </p:nvPr>
        </p:nvSpPr>
        <p:spPr>
          <a:xfrm>
            <a:off x="1173732" y="1605216"/>
            <a:ext cx="3134499" cy="4351338"/>
          </a:xfrm>
        </p:spPr>
        <p:txBody>
          <a:bodyPr>
            <a:normAutofit fontScale="85000" lnSpcReduction="20000"/>
          </a:bodyPr>
          <a:lstStyle/>
          <a:p>
            <a:pPr marL="342900" indent="-342900">
              <a:lnSpc>
                <a:spcPct val="100000"/>
              </a:lnSpc>
              <a:spcBef>
                <a:spcPts val="0"/>
              </a:spcBef>
              <a:buFont typeface="Arial" charset="0"/>
              <a:buChar char="•"/>
            </a:pPr>
            <a:r>
              <a:rPr lang="en-US" dirty="0">
                <a:cs typeface="Arial" charset="0"/>
              </a:rPr>
              <a:t>Water is essential to life on Earth.</a:t>
            </a:r>
          </a:p>
          <a:p>
            <a:pPr marL="342900" indent="-342900">
              <a:lnSpc>
                <a:spcPct val="100000"/>
              </a:lnSpc>
              <a:spcBef>
                <a:spcPts val="0"/>
              </a:spcBef>
              <a:buFont typeface="Arial" charset="0"/>
              <a:buChar char="•"/>
            </a:pPr>
            <a:r>
              <a:rPr lang="en-US" dirty="0">
                <a:cs typeface="Arial" charset="0"/>
              </a:rPr>
              <a:t>Precipitation varies greatly from place to place.</a:t>
            </a:r>
          </a:p>
          <a:p>
            <a:pPr marL="342900" indent="-342900">
              <a:lnSpc>
                <a:spcPct val="100000"/>
              </a:lnSpc>
              <a:spcBef>
                <a:spcPts val="0"/>
              </a:spcBef>
              <a:buFont typeface="Arial" charset="0"/>
              <a:buChar char="•"/>
            </a:pPr>
            <a:r>
              <a:rPr lang="en-US" dirty="0">
                <a:cs typeface="Arial" charset="0"/>
              </a:rPr>
              <a:t>Measuring and mapping precipitation helps us understand weather, climate and ecological systems.</a:t>
            </a:r>
          </a:p>
          <a:p>
            <a:pPr marL="342900" indent="-342900">
              <a:lnSpc>
                <a:spcPct val="100000"/>
              </a:lnSpc>
              <a:spcBef>
                <a:spcPts val="0"/>
              </a:spcBef>
              <a:buFont typeface="Arial" charset="0"/>
              <a:buChar char="•"/>
            </a:pPr>
            <a:r>
              <a:rPr lang="en-US" dirty="0">
                <a:cs typeface="Arial" charset="0"/>
              </a:rPr>
              <a:t>Precipitation affects our daily life.</a:t>
            </a:r>
          </a:p>
        </p:txBody>
      </p:sp>
      <p:pic>
        <p:nvPicPr>
          <p:cNvPr id="7" name="Picture 6" descr="Map of United States: illustrates how drought has affected certain areas categorized as abnormally dry, moderate drought, sever drought, extreme drought, and exceptional drought.  ">
            <a:hlinkClick r:id="rId4"/>
          </p:cNvPr>
          <p:cNvPicPr>
            <a:picLocks noChangeAspect="1"/>
          </p:cNvPicPr>
          <p:nvPr/>
        </p:nvPicPr>
        <p:blipFill>
          <a:blip r:embed="rId5"/>
          <a:stretch>
            <a:fillRect/>
          </a:stretch>
        </p:blipFill>
        <p:spPr>
          <a:xfrm>
            <a:off x="4308231" y="1605216"/>
            <a:ext cx="4371814" cy="3377056"/>
          </a:xfrm>
          <a:prstGeom prst="rect">
            <a:avLst/>
          </a:prstGeom>
        </p:spPr>
      </p:pic>
      <p:sp>
        <p:nvSpPr>
          <p:cNvPr id="5" name="TextBox 4"/>
          <p:cNvSpPr txBox="1"/>
          <p:nvPr/>
        </p:nvSpPr>
        <p:spPr>
          <a:xfrm>
            <a:off x="5801065" y="5070354"/>
            <a:ext cx="3081678" cy="461665"/>
          </a:xfrm>
          <a:prstGeom prst="rect">
            <a:avLst/>
          </a:prstGeom>
          <a:noFill/>
        </p:spPr>
        <p:txBody>
          <a:bodyPr wrap="square" rtlCol="0">
            <a:spAutoFit/>
          </a:bodyPr>
          <a:lstStyle/>
          <a:p>
            <a:r>
              <a:rPr lang="en-US" sz="1200" i="1" dirty="0"/>
              <a:t>Source: National Drought Mitigation Center, University of Nebraska </a:t>
            </a:r>
          </a:p>
        </p:txBody>
      </p:sp>
    </p:spTree>
    <p:extLst>
      <p:ext uri="{BB962C8B-B14F-4D97-AF65-F5344CB8AC3E}">
        <p14:creationId xmlns:p14="http://schemas.microsoft.com/office/powerpoint/2010/main" val="1837277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CFCA447-C90C-A64D-B6AE-E891D0A3AEDB}" type="slidenum">
              <a:rPr lang="en-US" smtClean="0"/>
              <a:t>8</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6" name="Picture 5" descr="Menu Bar:  Why collect rain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2608"/>
            <a:ext cx="1173732" cy="6055392"/>
          </a:xfrm>
          <a:prstGeom prst="rect">
            <a:avLst/>
          </a:prstGeom>
        </p:spPr>
      </p:pic>
      <p:sp>
        <p:nvSpPr>
          <p:cNvPr id="2" name="Title 1"/>
          <p:cNvSpPr>
            <a:spLocks noGrp="1"/>
          </p:cNvSpPr>
          <p:nvPr>
            <p:ph type="title"/>
          </p:nvPr>
        </p:nvSpPr>
        <p:spPr>
          <a:xfrm>
            <a:off x="1173732" y="461993"/>
            <a:ext cx="9807121" cy="1325563"/>
          </a:xfrm>
        </p:spPr>
        <p:txBody>
          <a:bodyPr>
            <a:normAutofit/>
          </a:bodyPr>
          <a:lstStyle/>
          <a:p>
            <a:r>
              <a:rPr lang="en-US" sz="3200" b="1" dirty="0"/>
              <a:t>The importance of recording rainfall </a:t>
            </a:r>
            <a:r>
              <a:rPr lang="en-US" sz="3200" b="1" dirty="0">
                <a:solidFill>
                  <a:schemeClr val="bg1"/>
                </a:solidFill>
              </a:rPr>
              <a:t>2</a:t>
            </a:r>
            <a:endParaRPr lang="en-US" sz="3200" dirty="0">
              <a:solidFill>
                <a:schemeClr val="bg1"/>
              </a:solidFill>
            </a:endParaRPr>
          </a:p>
        </p:txBody>
      </p:sp>
      <p:sp>
        <p:nvSpPr>
          <p:cNvPr id="3" name="Content Placeholder 2"/>
          <p:cNvSpPr>
            <a:spLocks noGrp="1"/>
          </p:cNvSpPr>
          <p:nvPr>
            <p:ph idx="1"/>
          </p:nvPr>
        </p:nvSpPr>
        <p:spPr>
          <a:xfrm>
            <a:off x="1173731" y="1464538"/>
            <a:ext cx="3770533" cy="4717897"/>
          </a:xfrm>
        </p:spPr>
        <p:txBody>
          <a:bodyPr>
            <a:noAutofit/>
          </a:bodyPr>
          <a:lstStyle/>
          <a:p>
            <a:pPr marL="285750" indent="-285750">
              <a:lnSpc>
                <a:spcPct val="120000"/>
              </a:lnSpc>
              <a:spcBef>
                <a:spcPts val="0"/>
              </a:spcBef>
              <a:buFont typeface="Arial" charset="0"/>
              <a:buChar char="•"/>
            </a:pPr>
            <a:r>
              <a:rPr lang="en-US" sz="1800" dirty="0">
                <a:cs typeface="Arial" charset="0"/>
              </a:rPr>
              <a:t>Earth based measurements of precipitation assist the Global Precipitation Measurement program by providing </a:t>
            </a:r>
            <a:r>
              <a:rPr lang="en-US" sz="1800" i="1" dirty="0">
                <a:cs typeface="Arial" charset="0"/>
              </a:rPr>
              <a:t>in situ </a:t>
            </a:r>
            <a:r>
              <a:rPr lang="en-US" sz="1800" dirty="0">
                <a:cs typeface="Arial" charset="0"/>
              </a:rPr>
              <a:t>data.</a:t>
            </a:r>
          </a:p>
          <a:p>
            <a:pPr marL="285750" indent="-285750">
              <a:lnSpc>
                <a:spcPct val="120000"/>
              </a:lnSpc>
              <a:spcBef>
                <a:spcPts val="0"/>
              </a:spcBef>
              <a:buFont typeface="Arial" charset="0"/>
              <a:buChar char="•"/>
            </a:pPr>
            <a:r>
              <a:rPr lang="en-US" sz="1800" dirty="0">
                <a:cs typeface="Arial" charset="0"/>
              </a:rPr>
              <a:t>GPM aids in understanding water-borne diseases, weather forecasting, and freshwater availability.</a:t>
            </a:r>
          </a:p>
          <a:p>
            <a:pPr marL="285750" indent="-285750">
              <a:lnSpc>
                <a:spcPct val="120000"/>
              </a:lnSpc>
              <a:spcBef>
                <a:spcPts val="0"/>
              </a:spcBef>
              <a:buFont typeface="Arial" charset="0"/>
              <a:buChar char="•"/>
            </a:pPr>
            <a:r>
              <a:rPr lang="en-US" sz="1800" dirty="0">
                <a:cs typeface="Arial" charset="0"/>
              </a:rPr>
              <a:t>Knowing how much precipitation falls and where it falls helps to understand weather and climate.</a:t>
            </a:r>
          </a:p>
          <a:p>
            <a:pPr marL="285750" indent="-285750">
              <a:lnSpc>
                <a:spcPct val="120000"/>
              </a:lnSpc>
              <a:spcBef>
                <a:spcPts val="0"/>
              </a:spcBef>
              <a:buFont typeface="Arial" charset="0"/>
              <a:buChar char="•"/>
            </a:pPr>
            <a:r>
              <a:rPr lang="en-US" sz="1800" dirty="0">
                <a:cs typeface="Arial" charset="0"/>
              </a:rPr>
              <a:t>GLOBE students can take precipitation measurements to help with the GPM field campaign.</a:t>
            </a:r>
          </a:p>
        </p:txBody>
      </p:sp>
      <p:sp>
        <p:nvSpPr>
          <p:cNvPr id="8" name="Rectangle 7"/>
          <p:cNvSpPr/>
          <p:nvPr/>
        </p:nvSpPr>
        <p:spPr>
          <a:xfrm>
            <a:off x="4944264" y="4325871"/>
            <a:ext cx="5338010" cy="461665"/>
          </a:xfrm>
          <a:prstGeom prst="rect">
            <a:avLst/>
          </a:prstGeom>
        </p:spPr>
        <p:txBody>
          <a:bodyPr wrap="square">
            <a:spAutoFit/>
          </a:bodyPr>
          <a:lstStyle/>
          <a:p>
            <a:r>
              <a:rPr lang="en-US" sz="1200" dirty="0">
                <a:latin typeface="Arial" charset="0"/>
                <a:cs typeface="Arial" charset="0"/>
              </a:rPr>
              <a:t>Global Precipitation Measurement Core Observatory </a:t>
            </a:r>
          </a:p>
          <a:p>
            <a:r>
              <a:rPr lang="en-US" sz="1200" dirty="0">
                <a:latin typeface="Arial" charset="0"/>
                <a:cs typeface="Arial" charset="0"/>
              </a:rPr>
              <a:t>Image: NASA </a:t>
            </a:r>
          </a:p>
        </p:txBody>
      </p:sp>
      <p:pic>
        <p:nvPicPr>
          <p:cNvPr id="9" name="Picture 8" descr="Image of GPM satellite in space">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2405" y="1605216"/>
            <a:ext cx="3739826" cy="2615092"/>
          </a:xfrm>
          <a:prstGeom prst="rect">
            <a:avLst/>
          </a:prstGeom>
          <a:ln w="38100" cmpd="sng">
            <a:solidFill>
              <a:schemeClr val="tx1"/>
            </a:solidFill>
          </a:ln>
        </p:spPr>
      </p:pic>
    </p:spTree>
    <p:extLst>
      <p:ext uri="{BB962C8B-B14F-4D97-AF65-F5344CB8AC3E}">
        <p14:creationId xmlns:p14="http://schemas.microsoft.com/office/powerpoint/2010/main" val="943126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CFCA447-C90C-A64D-B6AE-E891D0A3AEDB}" type="slidenum">
              <a:rPr lang="en-US" smtClean="0"/>
              <a:t>9</a:t>
            </a:fld>
            <a:endParaRPr lang="en-US" dirty="0"/>
          </a:p>
        </p:txBody>
      </p:sp>
      <p:pic>
        <p:nvPicPr>
          <p:cNvPr id="4" name="Picture 3" descr="Banner: The GLOBE Program-Atmosphere, Precipit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2608"/>
          </a:xfrm>
          <a:prstGeom prst="rect">
            <a:avLst/>
          </a:prstGeom>
        </p:spPr>
      </p:pic>
      <p:pic>
        <p:nvPicPr>
          <p:cNvPr id="5" name="Picture 4" descr="Menu Bar: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2608"/>
            <a:ext cx="1181864" cy="6055392"/>
          </a:xfrm>
          <a:prstGeom prst="rect">
            <a:avLst/>
          </a:prstGeom>
        </p:spPr>
      </p:pic>
      <p:sp>
        <p:nvSpPr>
          <p:cNvPr id="2" name="Title 1"/>
          <p:cNvSpPr>
            <a:spLocks noGrp="1"/>
          </p:cNvSpPr>
          <p:nvPr>
            <p:ph type="title"/>
          </p:nvPr>
        </p:nvSpPr>
        <p:spPr>
          <a:xfrm>
            <a:off x="1160996" y="713244"/>
            <a:ext cx="7886700" cy="1325563"/>
          </a:xfrm>
        </p:spPr>
        <p:txBody>
          <a:bodyPr>
            <a:normAutofit/>
          </a:bodyPr>
          <a:lstStyle/>
          <a:p>
            <a:r>
              <a:rPr lang="en-US" sz="3600" b="1" dirty="0"/>
              <a:t>YOUR measurements can help NASA scientists understand and predict:</a:t>
            </a:r>
            <a:endParaRPr lang="en-US" sz="3600" dirty="0"/>
          </a:p>
        </p:txBody>
      </p:sp>
      <p:sp>
        <p:nvSpPr>
          <p:cNvPr id="3" name="Content Placeholder 2"/>
          <p:cNvSpPr>
            <a:spLocks noGrp="1"/>
          </p:cNvSpPr>
          <p:nvPr>
            <p:ph idx="1"/>
          </p:nvPr>
        </p:nvSpPr>
        <p:spPr>
          <a:xfrm>
            <a:off x="1181864" y="2128171"/>
            <a:ext cx="7399428" cy="4351338"/>
          </a:xfrm>
        </p:spPr>
        <p:txBody>
          <a:bodyPr>
            <a:noAutofit/>
          </a:bodyPr>
          <a:lstStyle/>
          <a:p>
            <a:pPr marL="342900" indent="-342900">
              <a:lnSpc>
                <a:spcPct val="100000"/>
              </a:lnSpc>
              <a:spcBef>
                <a:spcPts val="0"/>
              </a:spcBef>
              <a:buFont typeface="Arial" charset="0"/>
              <a:buChar char="•"/>
            </a:pPr>
            <a:r>
              <a:rPr lang="en-US" sz="2400" dirty="0"/>
              <a:t>The seasonal variation in precipitation </a:t>
            </a:r>
          </a:p>
          <a:p>
            <a:pPr marL="342900" indent="-342900">
              <a:lnSpc>
                <a:spcPct val="100000"/>
              </a:lnSpc>
              <a:spcBef>
                <a:spcPts val="0"/>
              </a:spcBef>
              <a:buFont typeface="Arial" charset="0"/>
              <a:buChar char="•"/>
            </a:pPr>
            <a:endParaRPr lang="en-US" sz="2400" dirty="0"/>
          </a:p>
          <a:p>
            <a:pPr marL="342900" indent="-342900">
              <a:lnSpc>
                <a:spcPct val="100000"/>
              </a:lnSpc>
              <a:spcBef>
                <a:spcPts val="0"/>
              </a:spcBef>
              <a:buFont typeface="Arial" charset="0"/>
              <a:buChar char="•"/>
            </a:pPr>
            <a:r>
              <a:rPr lang="en-US" sz="2400" dirty="0"/>
              <a:t>Wet or dry years for our location </a:t>
            </a:r>
          </a:p>
          <a:p>
            <a:pPr marL="342900" indent="-342900">
              <a:lnSpc>
                <a:spcPct val="100000"/>
              </a:lnSpc>
              <a:spcBef>
                <a:spcPts val="0"/>
              </a:spcBef>
              <a:buFont typeface="Arial" charset="0"/>
              <a:buChar char="•"/>
            </a:pPr>
            <a:endParaRPr lang="en-US" sz="2400" dirty="0"/>
          </a:p>
          <a:p>
            <a:pPr marL="342900" indent="-342900">
              <a:lnSpc>
                <a:spcPct val="100000"/>
              </a:lnSpc>
              <a:spcBef>
                <a:spcPts val="0"/>
              </a:spcBef>
              <a:buFont typeface="Arial" charset="0"/>
              <a:buChar char="•"/>
            </a:pPr>
            <a:r>
              <a:rPr lang="en-US" sz="2400" dirty="0"/>
              <a:t>The pH of rainfall and how it varies </a:t>
            </a:r>
          </a:p>
        </p:txBody>
      </p:sp>
    </p:spTree>
    <p:extLst>
      <p:ext uri="{BB962C8B-B14F-4D97-AF65-F5344CB8AC3E}">
        <p14:creationId xmlns:p14="http://schemas.microsoft.com/office/powerpoint/2010/main" val="15660900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1312</TotalTime>
  <Words>2232</Words>
  <Application>Microsoft Macintosh PowerPoint</Application>
  <PresentationFormat>On-screen Show (4:3)</PresentationFormat>
  <Paragraphs>242</Paragraphs>
  <Slides>34</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ＭＳ Ｐゴシック</vt:lpstr>
      <vt:lpstr>Arial</vt:lpstr>
      <vt:lpstr>Calibri</vt:lpstr>
      <vt:lpstr>Calibri Light</vt:lpstr>
      <vt:lpstr>Office Theme</vt:lpstr>
      <vt:lpstr>Protocol Training Slides Precipitation (Rain)</vt:lpstr>
      <vt:lpstr>Overview and Learning Objectives</vt:lpstr>
      <vt:lpstr>The Atmosphere</vt:lpstr>
      <vt:lpstr>The Hydrologic Cycle</vt:lpstr>
      <vt:lpstr>Rainfall across America, 2015</vt:lpstr>
      <vt:lpstr>Precipitation Types</vt:lpstr>
      <vt:lpstr>The importance of recording rainfall 1</vt:lpstr>
      <vt:lpstr>The importance of recording rainfall 2</vt:lpstr>
      <vt:lpstr>YOUR measurements can help NASA scientists understand and predict:</vt:lpstr>
      <vt:lpstr>What I Need to Collect Rain Data </vt:lpstr>
      <vt:lpstr>Rain Gauge Installation</vt:lpstr>
      <vt:lpstr>Data Sheet</vt:lpstr>
      <vt:lpstr>Collecting Data-Reading the Meniscus</vt:lpstr>
      <vt:lpstr>Collecting Data-Water in Overflow Tube-1</vt:lpstr>
      <vt:lpstr>Collecting Data-Water in Overflow Tube-2</vt:lpstr>
      <vt:lpstr>What I need to Collect pH Data</vt:lpstr>
      <vt:lpstr>Testing Precipitation for pH</vt:lpstr>
      <vt:lpstr>pH Testing, Continued.</vt:lpstr>
      <vt:lpstr>GLOBE Program Science Data Entry</vt:lpstr>
      <vt:lpstr>Entering Precipitation Data-Steps 1</vt:lpstr>
      <vt:lpstr>Entering Precipitation Data-Steps 2-3</vt:lpstr>
      <vt:lpstr>Entering Precipitation Data-Steps 4-5</vt:lpstr>
      <vt:lpstr>Data Entry- Steps 6 and 7</vt:lpstr>
      <vt:lpstr>Entering Precipitation Data-Steps 8-9</vt:lpstr>
      <vt:lpstr>Entering Precipitation Data-Steps 10</vt:lpstr>
      <vt:lpstr>Retrieving Data from the GLOBE Visualization System</vt:lpstr>
      <vt:lpstr>View data on a map in the GLOBE Visualization System</vt:lpstr>
      <vt:lpstr>Questions for YOU to Investigate</vt:lpstr>
      <vt:lpstr>What Have You Learned?</vt:lpstr>
      <vt:lpstr>Frequently Asked Questions-page 1 of 3</vt:lpstr>
      <vt:lpstr>Frequently Asked Questions-page 2 of 3</vt:lpstr>
      <vt:lpstr>Frequently Asked Questions-page 3 of 3</vt:lpstr>
      <vt:lpstr>Further Resources</vt:lpstr>
      <vt:lpstr>Please provide us with feedback about this module. This is a community project and we welcome your comments, suggestions and edits!  Comment here:  eTraining Feedback   Credits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Microsoft Office User</cp:lastModifiedBy>
  <cp:revision>69</cp:revision>
  <dcterms:created xsi:type="dcterms:W3CDTF">2016-03-16T23:39:24Z</dcterms:created>
  <dcterms:modified xsi:type="dcterms:W3CDTF">2019-11-18T22:37:12Z</dcterms:modified>
</cp:coreProperties>
</file>