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4BopC9D6MBDseSFE94w/y7lCx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CB1BEC-B8C5-4D4E-ACA3-4C796351F1F6}">
  <a:tblStyle styleId="{B9CB1BEC-B8C5-4D4E-ACA3-4C796351F1F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3887391" y="987426"/>
            <a:ext cx="4629150" cy="4873625"/>
          </a:xfrm>
          <a:prstGeom prst="rect">
            <a:avLst/>
          </a:prstGeom>
          <a:noFill/>
          <a:ln>
            <a:noFill/>
          </a:ln>
        </p:spPr>
      </p:sp>
      <p:sp>
        <p:nvSpPr>
          <p:cNvPr id="68" name="Google Shape;68;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66-i9mdzJAhXETCYKHaE_C6EQjRwIBw&amp;url=http://blog.acton.org/archives/75418-cant-settled-science-based-unsettled-data.html&amp;psig=AFQjCNH7LNfFyO7-8Nd5HDyifapL90wsRw&amp;ust=1450211635118112" TargetMode="External"/><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lobe.gov/documents/348614/b24c8410-2ed7-4fd2-9cf7-2e68168f40ff"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globe.gov/documents/348614/97b9939c-7fb5-4b12-8113-59f988781bf5"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data-entry-app" TargetMode="External"/><Relationship Id="rId4" Type="http://schemas.openxmlformats.org/officeDocument/2006/relationships/image" Target="../media/image21.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www.globe.gov/"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hyperlink" Target="http://www.globe.gov/get-trained/using-the-globe-website/retrieve-and-visualize-your-data"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3.jpeg"/><Relationship Id="rId7" Type="http://schemas.openxmlformats.org/officeDocument/2006/relationships/hyperlink" Target="https://mynasadata.larc.nasa.gov/basic-page/about-atmosphere-background-inform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ynasadata.larc.nasa.gov/weather-and-climate/" TargetMode="External"/><Relationship Id="rId11" Type="http://schemas.openxmlformats.org/officeDocument/2006/relationships/hyperlink" Target="mailto:help@globe.gov" TargetMode="External"/><Relationship Id="rId5" Type="http://schemas.openxmlformats.org/officeDocument/2006/relationships/hyperlink" Target="http://www.globe.gov/documents/348614/65d837c0-2487-47dc-a789-06f57de1c45e" TargetMode="External"/><Relationship Id="rId10" Type="http://schemas.openxmlformats.org/officeDocument/2006/relationships/hyperlink" Target="http://nasawavelength.org/" TargetMode="External"/><Relationship Id="rId4" Type="http://schemas.openxmlformats.org/officeDocument/2006/relationships/image" Target="../media/image36.jpeg"/><Relationship Id="rId9" Type="http://schemas.openxmlformats.org/officeDocument/2006/relationships/hyperlink" Target="http://www.globe.gov/web/north-america/resources/globe-equipment-supplier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pmm.nasa.gov/"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youtube.com/watch?v=7UT8B3Ix-HU&amp;feature=youtu.be"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lobe.gov/do-globe/globe-teachers-guide/atmosphere?p_p_id=globegovteacherguideportlet_WAR_globegovcmsportlet_INSTANCE_2Tcr&amp;p_p_lifecycle=0&amp;p_p_state=normal&amp;p_p_mode=view&amp;p_p_col_id=column-1&amp;p_p_col_count=1&amp;_globegovteacherguideportlet_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lobe.gov/documents/348614/97b9939c-7fb5-4b12-8113-59f988781bf5" TargetMode="External"/><Relationship Id="rId5" Type="http://schemas.openxmlformats.org/officeDocument/2006/relationships/image" Target="../media/image8.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ifyouonlynews.com/wp-content/uploads/2015/04/United-State-Drought-Map-1024x791.pn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nasa.gov/"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13013"/>
          </a:xfrm>
          <a:prstGeom prst="rect">
            <a:avLst/>
          </a:prstGeom>
          <a:noFill/>
          <a:ln>
            <a:noFill/>
          </a:ln>
        </p:spPr>
      </p:pic>
      <p:sp>
        <p:nvSpPr>
          <p:cNvPr id="90" name="Google Shape;90;p1"/>
          <p:cNvSpPr txBox="1">
            <a:spLocks noGrp="1"/>
          </p:cNvSpPr>
          <p:nvPr>
            <p:ph type="ctrTitle"/>
          </p:nvPr>
        </p:nvSpPr>
        <p:spPr>
          <a:xfrm>
            <a:off x="714829" y="1136878"/>
            <a:ext cx="7772400" cy="77900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3600"/>
              <a:t>Protocol Training Slides</a:t>
            </a:r>
            <a:br>
              <a:rPr lang="en-US" sz="3600"/>
            </a:br>
            <a:r>
              <a:rPr lang="en-US" sz="3600"/>
              <a:t>Precipitation (Rain)</a:t>
            </a:r>
            <a:endParaRPr/>
          </a:p>
        </p:txBody>
      </p:sp>
      <p:pic>
        <p:nvPicPr>
          <p:cNvPr id="91" name="Google Shape;91;p1" descr="Image of rainstorm in distance" title="Image of rainstorm in distance"/>
          <p:cNvPicPr preferRelativeResize="0"/>
          <p:nvPr/>
        </p:nvPicPr>
        <p:blipFill rotWithShape="1">
          <a:blip r:embed="rId4" cstate="email">
            <a:alphaModFix/>
            <a:extLst>
              <a:ext uri="{28A0092B-C50C-407E-A947-70E740481C1C}">
                <a14:useLocalDpi xmlns:a14="http://schemas.microsoft.com/office/drawing/2010/main"/>
              </a:ext>
            </a:extLst>
          </a:blip>
          <a:srcRect l="-17968" r="-17968"/>
          <a:stretch/>
        </p:blipFill>
        <p:spPr>
          <a:xfrm>
            <a:off x="600529" y="2084927"/>
            <a:ext cx="7886700" cy="4351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0"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84" name="Google Shape;184;p10" descr="Menu Bar:  How to Collect your Data" title="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85" name="Google Shape;185;p10"/>
          <p:cNvSpPr txBox="1">
            <a:spLocks noGrp="1"/>
          </p:cNvSpPr>
          <p:nvPr>
            <p:ph type="title"/>
          </p:nvPr>
        </p:nvSpPr>
        <p:spPr>
          <a:xfrm>
            <a:off x="1221585" y="545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Rain Data </a:t>
            </a:r>
            <a:endParaRPr sz="3200"/>
          </a:p>
        </p:txBody>
      </p:sp>
      <p:graphicFrame>
        <p:nvGraphicFramePr>
          <p:cNvPr id="186" name="Google Shape;186;p10" descr="Instruments:&#10;Large Capacity Metric Rain Gauge, Post for the Rain Gauge (0.6 m with angled top in open area; 1.5 m with angled top in developed area)&#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with logistical information, Precipitation Protocol"/>
          <p:cNvGraphicFramePr/>
          <p:nvPr/>
        </p:nvGraphicFramePr>
        <p:xfrm>
          <a:off x="1649185" y="1840734"/>
          <a:ext cx="3000000" cy="3000000"/>
        </p:xfrm>
        <a:graphic>
          <a:graphicData uri="http://schemas.openxmlformats.org/drawingml/2006/table">
            <a:tbl>
              <a:tblPr firstRow="1" bandRow="1">
                <a:noFill/>
                <a:tableStyleId>{B9CB1BEC-B8C5-4D4E-ACA3-4C796351F1F6}</a:tableStyleId>
              </a:tblPr>
              <a:tblGrid>
                <a:gridCol w="1440900">
                  <a:extLst>
                    <a:ext uri="{9D8B030D-6E8A-4147-A177-3AD203B41FA5}">
                      <a16:colId xmlns:a16="http://schemas.microsoft.com/office/drawing/2014/main" val="20000"/>
                    </a:ext>
                  </a:extLst>
                </a:gridCol>
                <a:gridCol w="5232800">
                  <a:extLst>
                    <a:ext uri="{9D8B030D-6E8A-4147-A177-3AD203B41FA5}">
                      <a16:colId xmlns:a16="http://schemas.microsoft.com/office/drawing/2014/main" val="20001"/>
                    </a:ext>
                  </a:extLst>
                </a:gridCol>
              </a:tblGrid>
              <a:tr h="11341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Large Capacity Metric Rain Gauge, Post for the Rain Gauge (0.6 m with angled top in open area; 1.5 m with angled top in developed area)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65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a:solidFill>
                            <a:schemeClr val="hlink"/>
                          </a:solidFill>
                          <a:latin typeface="Arial"/>
                          <a:ea typeface="Arial"/>
                          <a:cs typeface="Arial"/>
                          <a:sym typeface="Arial"/>
                          <a:hlinkClick r:id="rId5"/>
                        </a:rPr>
                        <a:t>Atmosphere Investigation Integrated 1-Day Data Sheet </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1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67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2" name="Google Shape;192;p1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93" name="Google Shape;193;p1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94" name="Google Shape;194;p11"/>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Rain Gauge Installation</a:t>
            </a:r>
            <a:endParaRPr sz="3200"/>
          </a:p>
        </p:txBody>
      </p:sp>
      <p:sp>
        <p:nvSpPr>
          <p:cNvPr id="195" name="Google Shape;195;p11"/>
          <p:cNvSpPr txBox="1"/>
          <p:nvPr/>
        </p:nvSpPr>
        <p:spPr>
          <a:xfrm>
            <a:off x="1185870" y="1348087"/>
            <a:ext cx="5212660" cy="5262979"/>
          </a:xfrm>
          <a:prstGeom prst="rect">
            <a:avLst/>
          </a:prstGeom>
          <a:noFill/>
          <a:ln>
            <a:noFill/>
          </a:ln>
        </p:spPr>
        <p:txBody>
          <a:bodyPr spcFirstLastPara="1" wrap="square" lIns="91425" tIns="45700" rIns="91425" bIns="45700" anchor="t" anchorCtr="0">
            <a:spAutoFit/>
          </a:bodyPr>
          <a:lstStyle/>
          <a:p>
            <a:pPr marL="288925" marR="0" lvl="0" indent="-288925" algn="l" rtl="0">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open areas, put the gauge </a:t>
            </a:r>
            <a:r>
              <a:rPr lang="en-US" sz="2400" u="sng">
                <a:solidFill>
                  <a:schemeClr val="dk1"/>
                </a:solidFill>
                <a:latin typeface="Calibri"/>
                <a:ea typeface="Calibri"/>
                <a:cs typeface="Calibri"/>
                <a:sym typeface="Calibri"/>
              </a:rPr>
              <a:t>twice as far</a:t>
            </a:r>
            <a:r>
              <a:rPr lang="en-US" sz="2400">
                <a:solidFill>
                  <a:schemeClr val="dk1"/>
                </a:solidFill>
                <a:latin typeface="Calibri"/>
                <a:ea typeface="Calibri"/>
                <a:cs typeface="Calibri"/>
                <a:sym typeface="Calibri"/>
              </a:rPr>
              <a:t> from obstacles as they are high. In developed areas, put it </a:t>
            </a:r>
            <a:r>
              <a:rPr lang="en-US" sz="2400" u="sng">
                <a:solidFill>
                  <a:schemeClr val="dk1"/>
                </a:solidFill>
                <a:latin typeface="Calibri"/>
                <a:ea typeface="Calibri"/>
                <a:cs typeface="Calibri"/>
                <a:sym typeface="Calibri"/>
              </a:rPr>
              <a:t>as far</a:t>
            </a:r>
            <a:r>
              <a:rPr lang="en-US" sz="2400">
                <a:solidFill>
                  <a:schemeClr val="dk1"/>
                </a:solidFill>
                <a:latin typeface="Calibri"/>
                <a:ea typeface="Calibri"/>
                <a:cs typeface="Calibri"/>
                <a:sym typeface="Calibri"/>
              </a:rPr>
              <a:t> from obstacles as they are high.</a:t>
            </a:r>
            <a:endParaRPr/>
          </a:p>
          <a:p>
            <a:pPr marL="288925" marR="0" lvl="0" indent="-288925" algn="l" rtl="0">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 not put the gauge near houses, fences, sprinkling systems, steep slopes, animal habitats, or under any structure.</a:t>
            </a:r>
            <a:endParaRPr/>
          </a:p>
          <a:p>
            <a:pPr marL="288925" marR="0" lvl="0" indent="-288925" algn="l" rtl="0">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Put the gauge equidistant between trees.</a:t>
            </a:r>
            <a:endParaRPr/>
          </a:p>
          <a:p>
            <a:pPr marL="288925" marR="0" lvl="0" indent="-288925" algn="l" rtl="0">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Make sure the gauge top is above the beveled post top. </a:t>
            </a:r>
            <a:endParaRPr/>
          </a:p>
          <a:p>
            <a:pPr marL="288925" marR="0" lvl="0" indent="-288925" algn="l" rtl="0">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Bury the post 0.2-0.3m based on height of the post.</a:t>
            </a:r>
            <a:endParaRPr/>
          </a:p>
        </p:txBody>
      </p:sp>
      <p:pic>
        <p:nvPicPr>
          <p:cNvPr id="196" name="Google Shape;196;p11" descr="Raingauge Rainbow Close-up.jpg" title="Raingauge photo, with rainbow in backgroun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0415" y="1467582"/>
            <a:ext cx="2233151" cy="1678998"/>
          </a:xfrm>
          <a:prstGeom prst="rect">
            <a:avLst/>
          </a:prstGeom>
          <a:noFill/>
          <a:ln>
            <a:noFill/>
          </a:ln>
        </p:spPr>
      </p:pic>
      <p:pic>
        <p:nvPicPr>
          <p:cNvPr id="197" name="Google Shape;197;p11" descr="The parts of the rain gauge include a top funnel, a measuring tube, an overflow tube, and a mounting bracket, connecting the gauge to a pole. measurerain_smgauge.jpg" title="Rain Gau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68340" y="3427940"/>
            <a:ext cx="1626297" cy="2398789"/>
          </a:xfrm>
          <a:prstGeom prst="rect">
            <a:avLst/>
          </a:prstGeom>
          <a:noFill/>
          <a:ln>
            <a:noFill/>
          </a:ln>
        </p:spPr>
      </p:pic>
      <p:sp>
        <p:nvSpPr>
          <p:cNvPr id="198" name="Google Shape;198;p11"/>
          <p:cNvSpPr txBox="1"/>
          <p:nvPr/>
        </p:nvSpPr>
        <p:spPr>
          <a:xfrm>
            <a:off x="6594979" y="5826729"/>
            <a:ext cx="20885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Installed Rain Gauge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4" name="Google Shape;204;p1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05" name="Google Shape;205;p1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06" name="Google Shape;206;p12"/>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Data Sheet</a:t>
            </a:r>
            <a:endParaRPr sz="3200"/>
          </a:p>
        </p:txBody>
      </p:sp>
      <p:sp>
        <p:nvSpPr>
          <p:cNvPr id="207" name="Google Shape;207;p12"/>
          <p:cNvSpPr txBox="1">
            <a:spLocks noGrp="1"/>
          </p:cNvSpPr>
          <p:nvPr>
            <p:ph type="body" idx="1"/>
          </p:nvPr>
        </p:nvSpPr>
        <p:spPr>
          <a:xfrm>
            <a:off x="1477501" y="1467582"/>
            <a:ext cx="3004457" cy="43808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t>Enter the data on the Integrated 1-Day Data Sheet</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r>
              <a:rPr lang="en-US" sz="2400"/>
              <a:t>Be sure to fill out the top: School Name, Study Site, Observer Names, Date and Time (local or UTC)</a:t>
            </a:r>
            <a:endParaRPr/>
          </a:p>
          <a:p>
            <a:pPr marL="228600" lvl="0" indent="-50800" algn="l" rtl="0">
              <a:lnSpc>
                <a:spcPct val="100000"/>
              </a:lnSpc>
              <a:spcBef>
                <a:spcPts val="0"/>
              </a:spcBef>
              <a:spcAft>
                <a:spcPts val="0"/>
              </a:spcAft>
              <a:buClr>
                <a:schemeClr val="dk1"/>
              </a:buClr>
              <a:buSzPts val="2800"/>
              <a:buNone/>
            </a:pPr>
            <a:endParaRPr/>
          </a:p>
        </p:txBody>
      </p:sp>
      <p:sp>
        <p:nvSpPr>
          <p:cNvPr id="208" name="Google Shape;208;p12"/>
          <p:cNvSpPr txBox="1"/>
          <p:nvPr/>
        </p:nvSpPr>
        <p:spPr>
          <a:xfrm>
            <a:off x="1499495" y="4949566"/>
            <a:ext cx="3543299" cy="1200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Atmosphere Investigation Integrated 1-Day Data Sheet</a:t>
            </a:r>
            <a:endParaRPr sz="2400" i="1">
              <a:solidFill>
                <a:schemeClr val="dk1"/>
              </a:solidFill>
              <a:latin typeface="Arial"/>
              <a:ea typeface="Arial"/>
              <a:cs typeface="Arial"/>
              <a:sym typeface="Arial"/>
            </a:endParaRPr>
          </a:p>
        </p:txBody>
      </p:sp>
      <p:pic>
        <p:nvPicPr>
          <p:cNvPr id="209" name="Google Shape;209;p12" descr="There are arrows pointing to where the school name, study site, observer names and dta and time are entered on the Atmosphere Investigation Integrated 1-Day Data Sheet.pdf" title="Screenshot of Atmosphere Investigation Integrated 1-Day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79598" y="1190850"/>
            <a:ext cx="3631046" cy="4699000"/>
          </a:xfrm>
          <a:prstGeom prst="rect">
            <a:avLst/>
          </a:prstGeom>
          <a:solidFill>
            <a:schemeClr val="lt1"/>
          </a:solidFill>
          <a:ln w="25400" cap="flat" cmpd="sng">
            <a:solidFill>
              <a:schemeClr val="dk1"/>
            </a:solidFill>
            <a:prstDash val="solid"/>
            <a:round/>
            <a:headEnd type="none" w="sm" len="sm"/>
            <a:tailEnd type="none" w="sm" len="sm"/>
          </a:ln>
        </p:spPr>
      </p:pic>
      <p:cxnSp>
        <p:nvCxnSpPr>
          <p:cNvPr id="210" name="Google Shape;210;p12" title="Arrow indicating that the user should fill in the top portion of the data sheet."/>
          <p:cNvCxnSpPr/>
          <p:nvPr/>
        </p:nvCxnSpPr>
        <p:spPr>
          <a:xfrm rot="10800000" flipH="1">
            <a:off x="4419154" y="1924524"/>
            <a:ext cx="784136" cy="1170993"/>
          </a:xfrm>
          <a:prstGeom prst="straightConnector1">
            <a:avLst/>
          </a:prstGeom>
          <a:noFill/>
          <a:ln w="38100" cap="flat" cmpd="sng">
            <a:solidFill>
              <a:srgbClr val="FF0000"/>
            </a:solidFill>
            <a:prstDash val="solid"/>
            <a:round/>
            <a:headEnd type="none" w="sm" len="sm"/>
            <a:tailEnd type="stealth" w="med" len="med"/>
          </a:ln>
        </p:spPr>
      </p:cxnSp>
      <p:cxnSp>
        <p:nvCxnSpPr>
          <p:cNvPr id="211" name="Google Shape;211;p12" descr="Arrow pointing from the tip to fill out school name, study site, etc. to the Atmosphere Data Sheet."/>
          <p:cNvCxnSpPr/>
          <p:nvPr/>
        </p:nvCxnSpPr>
        <p:spPr>
          <a:xfrm>
            <a:off x="4269525" y="3777161"/>
            <a:ext cx="1004947" cy="78792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7" name="Google Shape;217;p1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18" name="Google Shape;218;p1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19" name="Google Shape;219;p13"/>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Data-Reading the Meniscus</a:t>
            </a:r>
            <a:endParaRPr sz="3200"/>
          </a:p>
        </p:txBody>
      </p:sp>
      <p:sp>
        <p:nvSpPr>
          <p:cNvPr id="220" name="Google Shape;220;p13"/>
          <p:cNvSpPr txBox="1">
            <a:spLocks noGrp="1"/>
          </p:cNvSpPr>
          <p:nvPr>
            <p:ph type="body" idx="1"/>
          </p:nvPr>
        </p:nvSpPr>
        <p:spPr>
          <a:xfrm>
            <a:off x="1477501" y="1467582"/>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1600"/>
              <a:buFont typeface="Calibri"/>
              <a:buAutoNum type="arabicParenR"/>
            </a:pPr>
            <a:r>
              <a:rPr lang="en-US" sz="1600"/>
              <a:t>Take latitude and longitude coordinates with your GPS of your site the first time you enter data. Refer to </a:t>
            </a:r>
            <a:r>
              <a:rPr lang="en-US" sz="1600" u="sng">
                <a:solidFill>
                  <a:schemeClr val="hlink"/>
                </a:solidFill>
                <a:hlinkClick r:id="rId5"/>
              </a:rPr>
              <a:t>GPS protocol</a:t>
            </a:r>
            <a:r>
              <a:rPr lang="en-US" sz="1600"/>
              <a:t>.</a:t>
            </a:r>
            <a:endParaRPr/>
          </a:p>
          <a:p>
            <a:pPr marL="457200" lvl="0" indent="-457200" algn="l" rtl="0">
              <a:lnSpc>
                <a:spcPct val="120000"/>
              </a:lnSpc>
              <a:spcBef>
                <a:spcPts val="0"/>
              </a:spcBef>
              <a:spcAft>
                <a:spcPts val="0"/>
              </a:spcAft>
              <a:buClr>
                <a:schemeClr val="dk1"/>
              </a:buClr>
              <a:buSzPts val="1600"/>
              <a:buFont typeface="Calibri"/>
              <a:buAutoNum type="arabicParenR"/>
            </a:pPr>
            <a:r>
              <a:rPr lang="en-US" sz="1600"/>
              <a:t>Read the level of water in the rain gauge by reading the bottom of meniscus.</a:t>
            </a:r>
            <a:endParaRPr/>
          </a:p>
          <a:p>
            <a:pPr marL="457200" lvl="0" indent="-457200" algn="l" rtl="0">
              <a:lnSpc>
                <a:spcPct val="120000"/>
              </a:lnSpc>
              <a:spcBef>
                <a:spcPts val="0"/>
              </a:spcBef>
              <a:spcAft>
                <a:spcPts val="0"/>
              </a:spcAft>
              <a:buClr>
                <a:schemeClr val="dk1"/>
              </a:buClr>
              <a:buSzPts val="1600"/>
              <a:buFont typeface="Calibri"/>
              <a:buAutoNum type="arabicParenR"/>
            </a:pPr>
            <a:r>
              <a:rPr lang="en-US" sz="1600"/>
              <a:t>Record the rainfall amount to the nearest 0.1 of a millimeter.</a:t>
            </a:r>
            <a:endParaRPr/>
          </a:p>
          <a:p>
            <a:pPr marL="681038" lvl="1" indent="-223837" algn="l" rtl="0">
              <a:lnSpc>
                <a:spcPct val="120000"/>
              </a:lnSpc>
              <a:spcBef>
                <a:spcPts val="0"/>
              </a:spcBef>
              <a:spcAft>
                <a:spcPts val="0"/>
              </a:spcAft>
              <a:buClr>
                <a:schemeClr val="dk1"/>
              </a:buClr>
              <a:buSzPts val="1400"/>
              <a:buFont typeface="Arial"/>
              <a:buChar char="•"/>
            </a:pPr>
            <a:r>
              <a:rPr lang="en-US" sz="1400"/>
              <a:t>If no water in gauge, report 0.0 mm.</a:t>
            </a:r>
            <a:endParaRPr/>
          </a:p>
          <a:p>
            <a:pPr marL="681038" lvl="1" indent="-223837" algn="l" rtl="0">
              <a:lnSpc>
                <a:spcPct val="120000"/>
              </a:lnSpc>
              <a:spcBef>
                <a:spcPts val="0"/>
              </a:spcBef>
              <a:spcAft>
                <a:spcPts val="0"/>
              </a:spcAft>
              <a:buClr>
                <a:schemeClr val="dk1"/>
              </a:buClr>
              <a:buSzPts val="1400"/>
              <a:buFont typeface="Arial"/>
              <a:buChar char="•"/>
            </a:pPr>
            <a:r>
              <a:rPr lang="en-US" sz="1400"/>
              <a:t>If less than 0.5 mm, record “T” for trace.</a:t>
            </a:r>
            <a:endParaRPr/>
          </a:p>
          <a:p>
            <a:pPr marL="681038" lvl="1" indent="-223837" algn="l" rtl="0">
              <a:lnSpc>
                <a:spcPct val="120000"/>
              </a:lnSpc>
              <a:spcBef>
                <a:spcPts val="0"/>
              </a:spcBef>
              <a:spcAft>
                <a:spcPts val="0"/>
              </a:spcAft>
              <a:buClr>
                <a:schemeClr val="dk1"/>
              </a:buClr>
              <a:buSzPts val="1400"/>
              <a:buFont typeface="Arial"/>
              <a:buChar char="•"/>
            </a:pPr>
            <a:r>
              <a:rPr lang="en-US" sz="1400"/>
              <a:t>If you spill any water before measuring the rain, record “M” for missing as the amount.</a:t>
            </a:r>
            <a:endParaRPr/>
          </a:p>
          <a:p>
            <a:pPr marL="457200" lvl="0" indent="-457200" algn="l" rtl="0">
              <a:lnSpc>
                <a:spcPct val="120000"/>
              </a:lnSpc>
              <a:spcBef>
                <a:spcPts val="0"/>
              </a:spcBef>
              <a:spcAft>
                <a:spcPts val="0"/>
              </a:spcAft>
              <a:buClr>
                <a:schemeClr val="dk1"/>
              </a:buClr>
              <a:buSzPts val="1600"/>
              <a:buFont typeface="Calibri"/>
              <a:buAutoNum type="arabicParenR"/>
            </a:pPr>
            <a:r>
              <a:rPr lang="en-US" sz="1600"/>
              <a:t>An observation of “zero” is just as important as an observation of precipitation.</a:t>
            </a:r>
            <a:endParaRPr/>
          </a:p>
          <a:p>
            <a:pPr marL="457200" lvl="0" indent="-457200" algn="l" rtl="0">
              <a:lnSpc>
                <a:spcPct val="120000"/>
              </a:lnSpc>
              <a:spcBef>
                <a:spcPts val="0"/>
              </a:spcBef>
              <a:spcAft>
                <a:spcPts val="0"/>
              </a:spcAft>
              <a:buClr>
                <a:schemeClr val="dk1"/>
              </a:buClr>
              <a:buSzPts val="1600"/>
              <a:buFont typeface="Calibri"/>
              <a:buAutoNum type="arabicParenR"/>
            </a:pPr>
            <a:r>
              <a:rPr lang="en-US" sz="1600"/>
              <a:t>Check the rain gauge daily even if it did not rain in case debris gets into the gauge.</a:t>
            </a:r>
            <a:endParaRPr/>
          </a:p>
          <a:p>
            <a:pPr marL="228600" lvl="0" indent="-50800" algn="l" rtl="0">
              <a:lnSpc>
                <a:spcPct val="100000"/>
              </a:lnSpc>
              <a:spcBef>
                <a:spcPts val="0"/>
              </a:spcBef>
              <a:spcAft>
                <a:spcPts val="0"/>
              </a:spcAft>
              <a:buClr>
                <a:schemeClr val="dk1"/>
              </a:buClr>
              <a:buSzPts val="2800"/>
              <a:buNone/>
            </a:pPr>
            <a:endParaRPr/>
          </a:p>
        </p:txBody>
      </p:sp>
      <p:pic>
        <p:nvPicPr>
          <p:cNvPr id="221" name="Google Shape;221;p13" descr="Reading the meniscus when determining rainfall. You read the number on the cylinder that is at the bottom of the curve of water.  ">
            <a:hlinkClick r:id="rId6"/>
          </p:cNvPr>
          <p:cNvPicPr preferRelativeResize="0"/>
          <p:nvPr/>
        </p:nvPicPr>
        <p:blipFill rotWithShape="1">
          <a:blip r:embed="rId7">
            <a:alphaModFix/>
          </a:blip>
          <a:srcRect/>
          <a:stretch/>
        </p:blipFill>
        <p:spPr>
          <a:xfrm>
            <a:off x="6686239" y="1713805"/>
            <a:ext cx="1752600" cy="2241550"/>
          </a:xfrm>
          <a:prstGeom prst="rect">
            <a:avLst/>
          </a:prstGeom>
          <a:noFill/>
          <a:ln>
            <a:noFill/>
          </a:ln>
        </p:spPr>
      </p:pic>
      <p:sp>
        <p:nvSpPr>
          <p:cNvPr id="222" name="Google Shape;222;p13"/>
          <p:cNvSpPr txBox="1"/>
          <p:nvPr/>
        </p:nvSpPr>
        <p:spPr>
          <a:xfrm>
            <a:off x="6686239" y="4220221"/>
            <a:ext cx="17308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Reading the Rain Gauge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8" name="Google Shape;228;p1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29" name="Google Shape;229;p1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30" name="Google Shape;230;p14"/>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Tube-1</a:t>
            </a:r>
            <a:endParaRPr sz="3200"/>
          </a:p>
        </p:txBody>
      </p:sp>
      <p:sp>
        <p:nvSpPr>
          <p:cNvPr id="231" name="Google Shape;231;p14"/>
          <p:cNvSpPr txBox="1">
            <a:spLocks noGrp="1"/>
          </p:cNvSpPr>
          <p:nvPr>
            <p:ph type="body" idx="1"/>
          </p:nvPr>
        </p:nvSpPr>
        <p:spPr>
          <a:xfrm>
            <a:off x="1477501" y="1467582"/>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1800"/>
              <a:buFont typeface="Calibri"/>
              <a:buAutoNum type="arabicParenR"/>
            </a:pPr>
            <a:r>
              <a:rPr lang="en-US" sz="1800"/>
              <a:t>Remove the measuring tube from the overflow tube.</a:t>
            </a:r>
            <a:endParaRPr/>
          </a:p>
          <a:p>
            <a:pPr marL="457200" lvl="0" indent="-457200" algn="l" rtl="0">
              <a:lnSpc>
                <a:spcPct val="120000"/>
              </a:lnSpc>
              <a:spcBef>
                <a:spcPts val="0"/>
              </a:spcBef>
              <a:spcAft>
                <a:spcPts val="0"/>
              </a:spcAft>
              <a:buClr>
                <a:schemeClr val="dk1"/>
              </a:buClr>
              <a:buSzPts val="1800"/>
              <a:buFont typeface="Calibri"/>
              <a:buAutoNum type="arabicParenR"/>
            </a:pPr>
            <a:r>
              <a:rPr lang="en-US" sz="1800"/>
              <a:t>Read the level of water in the measuring tube holding it so that your eyes are level with the meniscus.</a:t>
            </a:r>
            <a:endParaRPr/>
          </a:p>
          <a:p>
            <a:pPr marL="457200" lvl="0" indent="-457200" algn="l" rtl="0">
              <a:lnSpc>
                <a:spcPct val="120000"/>
              </a:lnSpc>
              <a:spcBef>
                <a:spcPts val="0"/>
              </a:spcBef>
              <a:spcAft>
                <a:spcPts val="0"/>
              </a:spcAft>
              <a:buClr>
                <a:schemeClr val="dk1"/>
              </a:buClr>
              <a:buSzPts val="1800"/>
              <a:buFont typeface="Calibri"/>
              <a:buAutoNum type="arabicParenR"/>
            </a:pPr>
            <a:r>
              <a:rPr lang="en-US" sz="1800"/>
              <a:t>Record the amount to the nearest 0.1 millimeter.</a:t>
            </a:r>
            <a:endParaRPr/>
          </a:p>
          <a:p>
            <a:pPr marL="457200" lvl="0" indent="-457200" algn="l" rtl="0">
              <a:lnSpc>
                <a:spcPct val="120000"/>
              </a:lnSpc>
              <a:spcBef>
                <a:spcPts val="0"/>
              </a:spcBef>
              <a:spcAft>
                <a:spcPts val="0"/>
              </a:spcAft>
              <a:buClr>
                <a:schemeClr val="dk1"/>
              </a:buClr>
              <a:buSzPts val="1800"/>
              <a:buFont typeface="Calibri"/>
              <a:buAutoNum type="arabicParenR"/>
            </a:pPr>
            <a:r>
              <a:rPr lang="en-US" sz="1800"/>
              <a:t>Pour the water from the measuring tube out.</a:t>
            </a:r>
            <a:endParaRPr/>
          </a:p>
          <a:p>
            <a:pPr marL="457200" lvl="0" indent="-457200" algn="l" rtl="0">
              <a:lnSpc>
                <a:spcPct val="120000"/>
              </a:lnSpc>
              <a:spcBef>
                <a:spcPts val="0"/>
              </a:spcBef>
              <a:spcAft>
                <a:spcPts val="0"/>
              </a:spcAft>
              <a:buClr>
                <a:schemeClr val="dk1"/>
              </a:buClr>
              <a:buSzPts val="1800"/>
              <a:buFont typeface="Calibri"/>
              <a:buAutoNum type="arabicParenR"/>
            </a:pPr>
            <a:r>
              <a:rPr lang="en-US" sz="1800"/>
              <a:t>Pour water from the overflow tube into the measuring tube.</a:t>
            </a:r>
            <a:endParaRPr/>
          </a:p>
          <a:p>
            <a:pPr marL="457200" lvl="0" indent="-457200" algn="l" rtl="0">
              <a:lnSpc>
                <a:spcPct val="120000"/>
              </a:lnSpc>
              <a:spcBef>
                <a:spcPts val="0"/>
              </a:spcBef>
              <a:spcAft>
                <a:spcPts val="0"/>
              </a:spcAft>
              <a:buClr>
                <a:schemeClr val="dk1"/>
              </a:buClr>
              <a:buSzPts val="1800"/>
              <a:buFont typeface="Calibri"/>
              <a:buAutoNum type="arabicParenR"/>
            </a:pPr>
            <a:r>
              <a:rPr lang="en-US" sz="1800"/>
              <a:t>Repeat steps 2) through 5) until the over-flow tube is empty.</a:t>
            </a:r>
            <a:endParaRPr/>
          </a:p>
        </p:txBody>
      </p:sp>
      <p:pic>
        <p:nvPicPr>
          <p:cNvPr id="232" name="Google Shape;232;p14" descr="Pouring collected rain from the overflow tube into the measuring tub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3216" y="1944943"/>
            <a:ext cx="2157793" cy="1899582"/>
          </a:xfrm>
          <a:prstGeom prst="rect">
            <a:avLst/>
          </a:prstGeom>
          <a:noFill/>
          <a:ln>
            <a:noFill/>
          </a:ln>
        </p:spPr>
      </p:pic>
      <p:sp>
        <p:nvSpPr>
          <p:cNvPr id="233" name="Google Shape;233;p14"/>
          <p:cNvSpPr txBox="1"/>
          <p:nvPr/>
        </p:nvSpPr>
        <p:spPr>
          <a:xfrm>
            <a:off x="6383216" y="3960579"/>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39" name="Google Shape;239;p1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40" name="Google Shape;240;p1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41" name="Google Shape;241;p15"/>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Tube-2</a:t>
            </a:r>
            <a:endParaRPr sz="3200"/>
          </a:p>
        </p:txBody>
      </p:sp>
      <p:sp>
        <p:nvSpPr>
          <p:cNvPr id="242" name="Google Shape;242;p15"/>
          <p:cNvSpPr txBox="1">
            <a:spLocks noGrp="1"/>
          </p:cNvSpPr>
          <p:nvPr>
            <p:ph type="body" idx="1"/>
          </p:nvPr>
        </p:nvSpPr>
        <p:spPr>
          <a:xfrm>
            <a:off x="1477501" y="1467582"/>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800"/>
              <a:buFont typeface="Calibri"/>
              <a:buAutoNum type="arabicParenR" startAt="7"/>
            </a:pPr>
            <a:r>
              <a:rPr lang="en-US" sz="1800"/>
              <a:t>Add your measurements and record the sum as the rainfall amount.</a:t>
            </a:r>
            <a:endParaRPr/>
          </a:p>
          <a:p>
            <a:pPr marL="457200" lvl="0" indent="-457200" algn="l" rtl="0">
              <a:lnSpc>
                <a:spcPct val="100000"/>
              </a:lnSpc>
              <a:spcBef>
                <a:spcPts val="0"/>
              </a:spcBef>
              <a:spcAft>
                <a:spcPts val="0"/>
              </a:spcAft>
              <a:buClr>
                <a:schemeClr val="dk1"/>
              </a:buClr>
              <a:buSzPts val="1800"/>
              <a:buFont typeface="Calibri"/>
              <a:buAutoNum type="arabicParenR" startAt="7"/>
            </a:pPr>
            <a:r>
              <a:rPr lang="en-US" sz="1800"/>
              <a:t>Record the number of days rain has accumulated in the gauge. (The number of days since the rain gauge was last checked and emptied.)</a:t>
            </a:r>
            <a:endParaRPr/>
          </a:p>
          <a:p>
            <a:pPr marL="457200" lvl="0" indent="-457200" algn="l" rtl="0">
              <a:lnSpc>
                <a:spcPct val="100000"/>
              </a:lnSpc>
              <a:spcBef>
                <a:spcPts val="0"/>
              </a:spcBef>
              <a:spcAft>
                <a:spcPts val="0"/>
              </a:spcAft>
              <a:buClr>
                <a:schemeClr val="dk1"/>
              </a:buClr>
              <a:buSzPts val="1800"/>
              <a:buFont typeface="Calibri"/>
              <a:buAutoNum type="arabicParenR" startAt="7"/>
            </a:pPr>
            <a:r>
              <a:rPr lang="en-US" sz="1800"/>
              <a:t>Dry the rain gauge and remount it on the post.</a:t>
            </a:r>
            <a:endParaRPr/>
          </a:p>
          <a:p>
            <a:pPr marL="457200" lvl="0" indent="-457200" algn="l" rtl="0">
              <a:lnSpc>
                <a:spcPct val="100000"/>
              </a:lnSpc>
              <a:spcBef>
                <a:spcPts val="0"/>
              </a:spcBef>
              <a:spcAft>
                <a:spcPts val="0"/>
              </a:spcAft>
              <a:buClr>
                <a:schemeClr val="dk1"/>
              </a:buClr>
              <a:buSzPts val="1800"/>
              <a:buFont typeface="Calibri"/>
              <a:buAutoNum type="arabicParenR" startAt="7"/>
            </a:pPr>
            <a:r>
              <a:rPr lang="en-US" sz="1800"/>
              <a:t>You are now ready to enter your data on the GLOBE website.</a:t>
            </a:r>
            <a:endParaRPr/>
          </a:p>
        </p:txBody>
      </p:sp>
      <p:sp>
        <p:nvSpPr>
          <p:cNvPr id="243" name="Google Shape;243;p15"/>
          <p:cNvSpPr txBox="1"/>
          <p:nvPr/>
        </p:nvSpPr>
        <p:spPr>
          <a:xfrm>
            <a:off x="6568793" y="4365026"/>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pic>
        <p:nvPicPr>
          <p:cNvPr id="244" name="Google Shape;244;p15" descr="Image of water collected in rain gau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48591" y="1713290"/>
            <a:ext cx="2432169" cy="24894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0" name="Google Shape;250;p1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51" name="Google Shape;251;p1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52" name="Google Shape;252;p16"/>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pH Data</a:t>
            </a:r>
            <a:endParaRPr sz="3200"/>
          </a:p>
        </p:txBody>
      </p:sp>
      <p:graphicFrame>
        <p:nvGraphicFramePr>
          <p:cNvPr id="253" name="Google Shape;253;p16"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showing logistical information for the Precipitation Protocol"/>
          <p:cNvGraphicFramePr/>
          <p:nvPr/>
        </p:nvGraphicFramePr>
        <p:xfrm>
          <a:off x="1420585" y="1619447"/>
          <a:ext cx="3000000" cy="3000000"/>
        </p:xfrm>
        <a:graphic>
          <a:graphicData uri="http://schemas.openxmlformats.org/drawingml/2006/table">
            <a:tbl>
              <a:tblPr firstRow="1" bandRow="1">
                <a:noFill/>
                <a:tableStyleId>{B9CB1BEC-B8C5-4D4E-ACA3-4C796351F1F6}</a:tableStyleId>
              </a:tblPr>
              <a:tblGrid>
                <a:gridCol w="1514350">
                  <a:extLst>
                    <a:ext uri="{9D8B030D-6E8A-4147-A177-3AD203B41FA5}">
                      <a16:colId xmlns:a16="http://schemas.microsoft.com/office/drawing/2014/main" val="20000"/>
                    </a:ext>
                  </a:extLst>
                </a:gridCol>
                <a:gridCol w="5264175">
                  <a:extLst>
                    <a:ext uri="{9D8B030D-6E8A-4147-A177-3AD203B41FA5}">
                      <a16:colId xmlns:a16="http://schemas.microsoft.com/office/drawing/2014/main" val="20001"/>
                    </a:ext>
                  </a:extLst>
                </a:gridCol>
              </a:tblGrid>
              <a:tr h="14826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Materials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80000"/>
                        </a:lnSpc>
                        <a:spcBef>
                          <a:spcPts val="0"/>
                        </a:spcBef>
                        <a:spcAft>
                          <a:spcPts val="0"/>
                        </a:spcAft>
                        <a:buNone/>
                      </a:pPr>
                      <a:r>
                        <a:rPr lang="en-US" sz="1800" b="0">
                          <a:solidFill>
                            <a:schemeClr val="dk1"/>
                          </a:solidFill>
                          <a:latin typeface="Arial"/>
                          <a:ea typeface="Arial"/>
                          <a:cs typeface="Arial"/>
                          <a:sym typeface="Arial"/>
                        </a:rPr>
                        <a:t>Finely ground “table” salt, salt card with 4mm and 5mm circles, stirring rod or spoon, pH paper or meter, 3 clean 100 ml beakers or cups, covered sample jar with at least 30ml of rain or melted snow, latex gloves, distilled water in wash bottle.</a:t>
                      </a:r>
                      <a:endParaRPr sz="1800" b="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91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a:solidFill>
                            <a:schemeClr val="hlink"/>
                          </a:solidFill>
                          <a:latin typeface="Arial"/>
                          <a:ea typeface="Arial"/>
                          <a:cs typeface="Arial"/>
                          <a:sym typeface="Arial"/>
                          <a:hlinkClick r:id="rId5"/>
                        </a:rPr>
                        <a:t>Atmosphere Integrated 1-Day Data Sheet. </a:t>
                      </a:r>
                      <a:endParaRPr sz="1800" i="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97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After observing snow or rain.</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7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Documenting your atmosphere study site)</a:t>
                      </a:r>
                      <a:r>
                        <a:rPr lang="en-US" sz="1800" b="0" i="1" u="none" strike="noStrike" cap="none">
                          <a:solidFill>
                            <a:schemeClr val="dk1"/>
                          </a:solidFill>
                          <a:latin typeface="Arial"/>
                          <a:ea typeface="Arial"/>
                          <a:cs typeface="Arial"/>
                          <a:sym typeface="Arial"/>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9" name="Google Shape;259;p1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60" name="Google Shape;260;p1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61" name="Google Shape;261;p17"/>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Testing Precipitation for pH</a:t>
            </a:r>
            <a:endParaRPr sz="3200"/>
          </a:p>
        </p:txBody>
      </p:sp>
      <p:sp>
        <p:nvSpPr>
          <p:cNvPr id="262" name="Google Shape;262;p17"/>
          <p:cNvSpPr txBox="1">
            <a:spLocks noGrp="1"/>
          </p:cNvSpPr>
          <p:nvPr>
            <p:ph type="body" idx="1"/>
          </p:nvPr>
        </p:nvSpPr>
        <p:spPr>
          <a:xfrm>
            <a:off x="1185870" y="1605216"/>
            <a:ext cx="5355607" cy="5222256"/>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arenR"/>
            </a:pPr>
            <a:r>
              <a:rPr lang="en-US" sz="2000"/>
              <a:t>Put on latex gloves.</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Sprinkle salt onto the appropriate circle on your salt card. If your rain or snow sample is 40-50 ml, use the 5 mm circle on the salt circle. If your rain or melted snow sample is 30-40 ml, use the 4mm circle.</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Fill the appropriate circle with a single layer of salt. Remove any excess salt from the salt card.</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Pour the salt covering the circle on your salt card into the beaker.</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Stir the beaker’s contents thoroughly 	    with the stirring rod or spoon until the salt is dissolved.</a:t>
            </a:r>
            <a:endParaRPr/>
          </a:p>
          <a:p>
            <a:pPr marL="228600" lvl="0" indent="-82550" algn="l" rtl="0">
              <a:lnSpc>
                <a:spcPct val="90000"/>
              </a:lnSpc>
              <a:spcBef>
                <a:spcPts val="1000"/>
              </a:spcBef>
              <a:spcAft>
                <a:spcPts val="0"/>
              </a:spcAft>
              <a:buClr>
                <a:schemeClr val="dk1"/>
              </a:buClr>
              <a:buSzPts val="2300"/>
              <a:buNone/>
            </a:pPr>
            <a:endParaRPr sz="2300"/>
          </a:p>
        </p:txBody>
      </p:sp>
      <p:pic>
        <p:nvPicPr>
          <p:cNvPr id="263" name="Google Shape;263;p17" descr="Image showing the amount of salt that will be added prior to pH measurement.If you have 30-40 mL rain sample, use the amount of salt that covers a 4 mm circle. For 40-50 mL sample, use the amount of salt that will cover a 5 mm circl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4569" y="2429803"/>
            <a:ext cx="2255169" cy="20501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9" name="Google Shape;269;p1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0" name="Google Shape;270;p1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71" name="Google Shape;271;p18"/>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pH Testing, Continued.</a:t>
            </a:r>
            <a:endParaRPr sz="3200"/>
          </a:p>
        </p:txBody>
      </p:sp>
      <p:sp>
        <p:nvSpPr>
          <p:cNvPr id="272" name="Google Shape;272;p18"/>
          <p:cNvSpPr txBox="1">
            <a:spLocks noGrp="1"/>
          </p:cNvSpPr>
          <p:nvPr>
            <p:ph type="body" idx="1"/>
          </p:nvPr>
        </p:nvSpPr>
        <p:spPr>
          <a:xfrm>
            <a:off x="1379300" y="1635744"/>
            <a:ext cx="7289915" cy="5222256"/>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2000"/>
              <a:buFont typeface="Calibri"/>
              <a:buAutoNum type="arabicParenR" startAt="7"/>
            </a:pPr>
            <a:r>
              <a:rPr lang="en-US" sz="2000"/>
              <a:t>Follow the instructions that came with the pH paper to measure the pH of the sample. Record the pH value on your Data Sheet and in your log book.</a:t>
            </a:r>
            <a:endParaRPr/>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a:t>If you have at least 30 ml of rain or snow left in your sample jar, then repeat steps 1-7. Otherwise, repeat step 7. Continue until you have collected a total of 3 pH measurements.</a:t>
            </a:r>
            <a:endParaRPr/>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a:t>Calculate the average of the 3 pH measurements and record on your Data Sheet.</a:t>
            </a:r>
            <a:endParaRPr/>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a:t>Check to make sure that each measurement is within 1.0 pH unit of the average. If they are not, then repeat the measurements. If your measurements are still not within 1.0 pH unit of the average, discuss possible problems.</a:t>
            </a:r>
            <a:endParaRPr/>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a:t>Discard used pH paper in a waste container and rinse the beakers and sample jar.</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8" name="Google Shape;278;p1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280" name="Google Shape;280;p19"/>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GLOBE Program Science Data Entry</a:t>
            </a:r>
            <a:endParaRPr/>
          </a:p>
        </p:txBody>
      </p:sp>
      <p:sp>
        <p:nvSpPr>
          <p:cNvPr id="281" name="Google Shape;281;p19"/>
          <p:cNvSpPr txBox="1">
            <a:spLocks noGrp="1"/>
          </p:cNvSpPr>
          <p:nvPr>
            <p:ph type="body" idx="1"/>
          </p:nvPr>
        </p:nvSpPr>
        <p:spPr>
          <a:xfrm>
            <a:off x="1314449" y="1654635"/>
            <a:ext cx="4963258" cy="43513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800"/>
              <a:buNone/>
            </a:pPr>
            <a:r>
              <a:rPr lang="en-US" sz="3200" b="1" i="1">
                <a:solidFill>
                  <a:srgbClr val="000000"/>
                </a:solidFill>
              </a:rPr>
              <a:t>You have 3 options: </a:t>
            </a:r>
            <a:endParaRPr/>
          </a:p>
          <a:p>
            <a:pPr marL="228600" lvl="0" indent="-228600" algn="l" rtl="0">
              <a:lnSpc>
                <a:spcPct val="90000"/>
              </a:lnSpc>
              <a:spcBef>
                <a:spcPts val="1000"/>
              </a:spcBef>
              <a:spcAft>
                <a:spcPts val="0"/>
              </a:spcAft>
              <a:buClr>
                <a:schemeClr val="dk1"/>
              </a:buClr>
              <a:buSzPts val="1900"/>
              <a:buChar char="•"/>
            </a:pPr>
            <a:r>
              <a:rPr lang="en-US" sz="1900"/>
              <a:t>Download the Data Entry app from the </a:t>
            </a:r>
            <a:r>
              <a:rPr lang="en-US" sz="1900" b="1" u="sng">
                <a:solidFill>
                  <a:schemeClr val="hlink"/>
                </a:solidFill>
                <a:hlinkClick r:id="rId5"/>
              </a:rPr>
              <a:t>App Store</a:t>
            </a:r>
            <a:r>
              <a:rPr lang="en-US" sz="1900"/>
              <a:t>.</a:t>
            </a:r>
            <a:endParaRPr/>
          </a:p>
          <a:p>
            <a:pPr marL="228600" lvl="0" indent="-228600" algn="l" rtl="0">
              <a:lnSpc>
                <a:spcPct val="90000"/>
              </a:lnSpc>
              <a:spcBef>
                <a:spcPts val="1000"/>
              </a:spcBef>
              <a:spcAft>
                <a:spcPts val="0"/>
              </a:spcAft>
              <a:buClr>
                <a:schemeClr val="dk1"/>
              </a:buClr>
              <a:buSzPts val="1900"/>
              <a:buChar char="•"/>
            </a:pPr>
            <a:r>
              <a:rPr lang="en-US" sz="1900" b="1" u="sng">
                <a:solidFill>
                  <a:schemeClr val="hlink"/>
                </a:solidFill>
                <a:hlinkClick r:id="rId6"/>
              </a:rPr>
              <a:t>Live Data Entry</a:t>
            </a:r>
            <a:r>
              <a:rPr lang="en-US" sz="1900"/>
              <a:t>: These pages are for entering environmental data – collected at defined sites, according to protocol, and using approved instrumentation – for entry into the official GLOBE science database.</a:t>
            </a:r>
            <a:endParaRPr/>
          </a:p>
          <a:p>
            <a:pPr marL="228600" lvl="0" indent="-228600" algn="l" rtl="0">
              <a:lnSpc>
                <a:spcPct val="90000"/>
              </a:lnSpc>
              <a:spcBef>
                <a:spcPts val="1000"/>
              </a:spcBef>
              <a:spcAft>
                <a:spcPts val="0"/>
              </a:spcAft>
              <a:buClr>
                <a:schemeClr val="dk1"/>
              </a:buClr>
              <a:buSzPts val="1900"/>
              <a:buChar char="•"/>
            </a:pPr>
            <a:r>
              <a:rPr lang="en-US" sz="1900" b="1" u="sng">
                <a:solidFill>
                  <a:schemeClr val="hlink"/>
                </a:solidFill>
                <a:hlinkClick r:id="rId7"/>
              </a:rPr>
              <a:t>Email Data Entry</a:t>
            </a:r>
            <a:r>
              <a:rPr lang="en-US" sz="1900"/>
              <a:t> : If connectivity is an issue, data can also be entered via email.</a:t>
            </a:r>
            <a:endParaRPr/>
          </a:p>
          <a:p>
            <a:pPr marL="228600" lvl="0" indent="-177800" algn="l" rtl="0">
              <a:lnSpc>
                <a:spcPct val="120000"/>
              </a:lnSpc>
              <a:spcBef>
                <a:spcPts val="0"/>
              </a:spcBef>
              <a:spcAft>
                <a:spcPts val="0"/>
              </a:spcAft>
              <a:buClr>
                <a:schemeClr val="dk1"/>
              </a:buClr>
              <a:buSzPts val="800"/>
              <a:buNone/>
            </a:pPr>
            <a:endParaRPr sz="32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82" name="Google Shape;282;p19" descr="screenshot of the Science Data Entry App"/>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18345" y="2098633"/>
            <a:ext cx="1657440" cy="2421334"/>
          </a:xfrm>
          <a:prstGeom prst="rect">
            <a:avLst/>
          </a:prstGeom>
          <a:noFill/>
          <a:ln>
            <a:noFill/>
          </a:ln>
        </p:spPr>
      </p:pic>
      <p:pic>
        <p:nvPicPr>
          <p:cNvPr id="283" name="Google Shape;283;p19" descr="Screenshot of GLOBE's web site showing the GLOBE Data tab that includes Data Entry, Visualize and Retrieve Data and Science Honor Roll."/>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450778" y="4751906"/>
            <a:ext cx="2392574" cy="9075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98" name="Google Shape;98;p2" descr="Menu Bar:  What is Rain?" title="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99" name="Google Shape;99;p2"/>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Overview and Learning Objectives</a:t>
            </a:r>
            <a:endParaRPr/>
          </a:p>
        </p:txBody>
      </p:sp>
      <p:sp>
        <p:nvSpPr>
          <p:cNvPr id="100" name="Google Shape;100;p2"/>
          <p:cNvSpPr txBox="1">
            <a:spLocks noGrp="1"/>
          </p:cNvSpPr>
          <p:nvPr>
            <p:ph type="body" idx="1"/>
          </p:nvPr>
        </p:nvSpPr>
        <p:spPr>
          <a:xfrm>
            <a:off x="1221582" y="1605216"/>
            <a:ext cx="7886700" cy="503817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400" b="1"/>
              <a:t>Overview</a:t>
            </a:r>
            <a:endParaRPr/>
          </a:p>
          <a:p>
            <a:pPr marL="0" lvl="0" indent="0" algn="l" rtl="0">
              <a:lnSpc>
                <a:spcPct val="100000"/>
              </a:lnSpc>
              <a:spcBef>
                <a:spcPts val="0"/>
              </a:spcBef>
              <a:spcAft>
                <a:spcPts val="0"/>
              </a:spcAft>
              <a:buClr>
                <a:schemeClr val="dk1"/>
              </a:buClr>
              <a:buSzPct val="100000"/>
              <a:buNone/>
            </a:pPr>
            <a:r>
              <a:rPr lang="en-US" sz="2400" i="1"/>
              <a:t>This module:</a:t>
            </a:r>
            <a:endParaRPr/>
          </a:p>
          <a:p>
            <a:pPr marL="228600" lvl="0" indent="-228600" algn="l" rtl="0">
              <a:lnSpc>
                <a:spcPct val="100000"/>
              </a:lnSpc>
              <a:spcBef>
                <a:spcPts val="0"/>
              </a:spcBef>
              <a:spcAft>
                <a:spcPts val="0"/>
              </a:spcAft>
              <a:buClr>
                <a:schemeClr val="dk1"/>
              </a:buClr>
              <a:buSzPct val="100000"/>
              <a:buChar char="•"/>
            </a:pPr>
            <a:r>
              <a:rPr lang="en-US" sz="2400"/>
              <a:t>Describes the different types of precipitation </a:t>
            </a:r>
            <a:endParaRPr/>
          </a:p>
          <a:p>
            <a:pPr marL="228600" lvl="0" indent="-228600" algn="l" rtl="0">
              <a:lnSpc>
                <a:spcPct val="100000"/>
              </a:lnSpc>
              <a:spcBef>
                <a:spcPts val="0"/>
              </a:spcBef>
              <a:spcAft>
                <a:spcPts val="0"/>
              </a:spcAft>
              <a:buClr>
                <a:schemeClr val="dk1"/>
              </a:buClr>
              <a:buSzPct val="100000"/>
              <a:buChar char="•"/>
            </a:pPr>
            <a:r>
              <a:rPr lang="en-US" sz="2400"/>
              <a:t>Provides step-by-step protocol instructions for collecting rainfall</a:t>
            </a:r>
            <a:endParaRPr/>
          </a:p>
          <a:p>
            <a:pPr marL="0" lvl="0" indent="0" algn="l" rtl="0">
              <a:lnSpc>
                <a:spcPct val="100000"/>
              </a:lnSpc>
              <a:spcBef>
                <a:spcPts val="0"/>
              </a:spcBef>
              <a:spcAft>
                <a:spcPts val="0"/>
              </a:spcAft>
              <a:buClr>
                <a:schemeClr val="dk1"/>
              </a:buClr>
              <a:buSzPct val="100000"/>
              <a:buNone/>
            </a:pPr>
            <a:endParaRPr sz="2400"/>
          </a:p>
          <a:p>
            <a:pPr marL="0" lvl="0" indent="0" algn="l" rtl="0">
              <a:lnSpc>
                <a:spcPct val="100000"/>
              </a:lnSpc>
              <a:spcBef>
                <a:spcPts val="0"/>
              </a:spcBef>
              <a:spcAft>
                <a:spcPts val="0"/>
              </a:spcAft>
              <a:buClr>
                <a:schemeClr val="dk1"/>
              </a:buClr>
              <a:buSzPct val="100000"/>
              <a:buNone/>
            </a:pPr>
            <a:r>
              <a:rPr lang="en-US" sz="2400" b="1"/>
              <a:t>Learning Objectives</a:t>
            </a:r>
            <a:endParaRPr/>
          </a:p>
          <a:p>
            <a:pPr marL="0" lvl="0" indent="0" algn="l" rtl="0">
              <a:lnSpc>
                <a:spcPct val="100000"/>
              </a:lnSpc>
              <a:spcBef>
                <a:spcPts val="0"/>
              </a:spcBef>
              <a:spcAft>
                <a:spcPts val="0"/>
              </a:spcAft>
              <a:buClr>
                <a:schemeClr val="dk1"/>
              </a:buClr>
              <a:buSzPct val="100000"/>
              <a:buNone/>
            </a:pPr>
            <a:r>
              <a:rPr lang="en-US" sz="2400" i="1"/>
              <a:t>After completing this module, you will be able to: </a:t>
            </a:r>
            <a:endParaRPr/>
          </a:p>
          <a:p>
            <a:pPr marL="228600" lvl="0" indent="-228600" algn="l" rtl="0">
              <a:lnSpc>
                <a:spcPct val="100000"/>
              </a:lnSpc>
              <a:spcBef>
                <a:spcPts val="0"/>
              </a:spcBef>
              <a:spcAft>
                <a:spcPts val="0"/>
              </a:spcAft>
              <a:buClr>
                <a:schemeClr val="dk1"/>
              </a:buClr>
              <a:buSzPct val="100000"/>
              <a:buChar char="•"/>
            </a:pPr>
            <a:r>
              <a:rPr lang="en-US" sz="2400"/>
              <a:t>List the different types of precipitation</a:t>
            </a:r>
            <a:endParaRPr/>
          </a:p>
          <a:p>
            <a:pPr marL="228600" lvl="0" indent="-228600" algn="l" rtl="0">
              <a:lnSpc>
                <a:spcPct val="100000"/>
              </a:lnSpc>
              <a:spcBef>
                <a:spcPts val="0"/>
              </a:spcBef>
              <a:spcAft>
                <a:spcPts val="0"/>
              </a:spcAft>
              <a:buClr>
                <a:schemeClr val="dk1"/>
              </a:buClr>
              <a:buSzPct val="100000"/>
              <a:buChar char="•"/>
            </a:pPr>
            <a:r>
              <a:rPr lang="en-US" sz="2400"/>
              <a:t>Describe how, where, and when to collect each type</a:t>
            </a:r>
            <a:endParaRPr/>
          </a:p>
          <a:p>
            <a:pPr marL="228600" lvl="0" indent="-228600" algn="l" rtl="0">
              <a:lnSpc>
                <a:spcPct val="100000"/>
              </a:lnSpc>
              <a:spcBef>
                <a:spcPts val="0"/>
              </a:spcBef>
              <a:spcAft>
                <a:spcPts val="0"/>
              </a:spcAft>
              <a:buClr>
                <a:schemeClr val="dk1"/>
              </a:buClr>
              <a:buSzPct val="100000"/>
              <a:buChar char="•"/>
            </a:pPr>
            <a:r>
              <a:rPr lang="en-US" sz="2400"/>
              <a:t>Upload data to GLOBE website</a:t>
            </a:r>
            <a:endParaRPr/>
          </a:p>
          <a:p>
            <a:pPr marL="228600" lvl="0" indent="-228600" algn="l" rtl="0">
              <a:lnSpc>
                <a:spcPct val="100000"/>
              </a:lnSpc>
              <a:spcBef>
                <a:spcPts val="0"/>
              </a:spcBef>
              <a:spcAft>
                <a:spcPts val="0"/>
              </a:spcAft>
              <a:buClr>
                <a:schemeClr val="dk1"/>
              </a:buClr>
              <a:buSzPct val="100000"/>
              <a:buChar char="•"/>
            </a:pPr>
            <a:r>
              <a:rPr lang="en-US" sz="2400"/>
              <a:t>Visualize data using the GLOBE Visualization System and formulate your own questions about weather</a:t>
            </a:r>
            <a:endParaRPr/>
          </a:p>
          <a:p>
            <a:pPr marL="228600" lvl="0" indent="-87629" algn="l" rtl="0">
              <a:lnSpc>
                <a:spcPct val="100000"/>
              </a:lnSpc>
              <a:spcBef>
                <a:spcPts val="0"/>
              </a:spcBef>
              <a:spcAft>
                <a:spcPts val="0"/>
              </a:spcAft>
              <a:buClr>
                <a:schemeClr val="dk1"/>
              </a:buClr>
              <a:buSzPct val="100000"/>
              <a:buNone/>
            </a:pPr>
            <a:endParaRPr sz="2400"/>
          </a:p>
          <a:p>
            <a:pPr marL="228600" lvl="0" indent="-87629" algn="l" rtl="0">
              <a:lnSpc>
                <a:spcPct val="100000"/>
              </a:lnSpc>
              <a:spcBef>
                <a:spcPts val="0"/>
              </a:spcBef>
              <a:spcAft>
                <a:spcPts val="0"/>
              </a:spcAft>
              <a:buClr>
                <a:schemeClr val="dk1"/>
              </a:buClr>
              <a:buSzPct val="100000"/>
              <a:buNone/>
            </a:pPr>
            <a:endParaRPr sz="2400"/>
          </a:p>
          <a:p>
            <a:pPr marL="0" lvl="0" indent="0" algn="l" rtl="0">
              <a:lnSpc>
                <a:spcPct val="100000"/>
              </a:lnSpc>
              <a:spcBef>
                <a:spcPts val="0"/>
              </a:spcBef>
              <a:spcAft>
                <a:spcPts val="0"/>
              </a:spcAft>
              <a:buClr>
                <a:schemeClr val="dk1"/>
              </a:buClr>
              <a:buSzPct val="100000"/>
              <a:buNone/>
            </a:pPr>
            <a:r>
              <a:rPr lang="en-US" sz="2400" i="1"/>
              <a:t>Estimated time to complete this module: 1 hour</a:t>
            </a:r>
            <a:endParaRPr/>
          </a:p>
          <a:p>
            <a:pPr marL="228600" lvl="0" indent="-87629" algn="l" rtl="0">
              <a:lnSpc>
                <a:spcPct val="100000"/>
              </a:lnSpc>
              <a:spcBef>
                <a:spcPts val="0"/>
              </a:spcBef>
              <a:spcAft>
                <a:spcPts val="0"/>
              </a:spcAft>
              <a:buClr>
                <a:schemeClr val="dk1"/>
              </a:buClr>
              <a:buSzPct val="100000"/>
              <a:buNone/>
            </a:pPr>
            <a:endParaRPr sz="2400"/>
          </a:p>
          <a:p>
            <a:pPr marL="228600" lvl="0" indent="-64135" algn="l" rtl="0">
              <a:lnSpc>
                <a:spcPct val="100000"/>
              </a:lnSpc>
              <a:spcBef>
                <a:spcPts val="0"/>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9" name="Google Shape;289;p20"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90" name="Google Shape;290;p20"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291" name="Google Shape;291;p20"/>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Precipitation Data-Steps 1</a:t>
            </a:r>
            <a:endParaRPr/>
          </a:p>
        </p:txBody>
      </p:sp>
      <p:sp>
        <p:nvSpPr>
          <p:cNvPr id="292" name="Google Shape;292;p20"/>
          <p:cNvSpPr txBox="1">
            <a:spLocks noGrp="1"/>
          </p:cNvSpPr>
          <p:nvPr>
            <p:ph type="body" idx="1"/>
          </p:nvPr>
        </p:nvSpPr>
        <p:spPr>
          <a:xfrm>
            <a:off x="1632856" y="1926771"/>
            <a:ext cx="6882493" cy="42501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1) Go to the </a:t>
            </a:r>
            <a:r>
              <a:rPr lang="en-US" sz="2400" u="sng">
                <a:solidFill>
                  <a:schemeClr val="hlink"/>
                </a:solidFill>
                <a:hlinkClick r:id="rId5"/>
              </a:rPr>
              <a:t>GLOBE</a:t>
            </a:r>
            <a:r>
              <a:rPr lang="en-US" sz="2400"/>
              <a:t> website and press enter data. </a:t>
            </a:r>
            <a:endParaRPr/>
          </a:p>
        </p:txBody>
      </p:sp>
      <p:pic>
        <p:nvPicPr>
          <p:cNvPr id="293" name="Google Shape;293;p20" descr="Screen shot of website. In upper right hand corner, click on &quot;sign in&quot;.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32856" y="2608805"/>
            <a:ext cx="6428793" cy="378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00" name="Google Shape;300;p21"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01" name="Google Shape;301;p21"/>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Precipitation Data-Steps 2-3</a:t>
            </a:r>
            <a:endParaRPr/>
          </a:p>
        </p:txBody>
      </p:sp>
      <p:pic>
        <p:nvPicPr>
          <p:cNvPr id="302" name="Google Shape;302;p21" descr="Screen shot of Data Entry on GLOBE website. Choose Live Data Entry, and enter your Username and passwor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76919" y="2077704"/>
            <a:ext cx="6337300" cy="350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8" name="Google Shape;308;p2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09" name="Google Shape;309;p22"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10" name="Google Shape;310;p22"/>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Precipitation Data-Steps 4-5</a:t>
            </a:r>
            <a:endParaRPr/>
          </a:p>
        </p:txBody>
      </p:sp>
      <p:pic>
        <p:nvPicPr>
          <p:cNvPr id="311" name="Google Shape;311;p22" descr="Screenshot of Data Entry App page. Confirm that an Atmosphere Study Site has been define and choose it under &quot;My Organization and Sites&quot;.  If it is not defined, you will need to go to Site definition and describe your sit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32064" y="1576020"/>
            <a:ext cx="6479871" cy="4252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7" name="Google Shape;317;p23"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18" name="Google Shape;318;p23" descr="Menu: How to Report Data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19" name="Google Shape;319;p23"/>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Data Entry- Steps 6 and 7</a:t>
            </a:r>
            <a:endParaRPr/>
          </a:p>
        </p:txBody>
      </p:sp>
      <p:pic>
        <p:nvPicPr>
          <p:cNvPr id="320" name="Google Shape;320;p23" descr="Screenshot of data entry app. Select integrated 1-day from the atmosphere data entry site and choose new observation. Then  Enter date, Universal Time and choose the type of precipita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40636" y="1849624"/>
            <a:ext cx="6324600" cy="406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6" name="Google Shape;326;p2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27" name="Google Shape;327;p24"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28" name="Google Shape;328;p24"/>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Precipitation Data-Steps 8-9</a:t>
            </a:r>
            <a:endParaRPr/>
          </a:p>
        </p:txBody>
      </p:sp>
      <p:pic>
        <p:nvPicPr>
          <p:cNvPr id="329" name="Google Shape;329;p24" descr="Screenshot of Data Entry App. 8. Enter days of accumulation and choose either new snow or snowpack.  9. Enter data and comments from the data sheet. Then press &quot;send data&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3805" y="1697032"/>
            <a:ext cx="6795839" cy="4218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5" name="Google Shape;335;p2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36" name="Google Shape;336;p25"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37" name="Google Shape;337;p25"/>
          <p:cNvSpPr txBox="1">
            <a:spLocks noGrp="1"/>
          </p:cNvSpPr>
          <p:nvPr>
            <p:ph type="title"/>
          </p:nvPr>
        </p:nvSpPr>
        <p:spPr>
          <a:xfrm>
            <a:off x="1171152" y="541131"/>
            <a:ext cx="9253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Precipitation Data-Steps 10</a:t>
            </a:r>
            <a:endParaRPr/>
          </a:p>
        </p:txBody>
      </p:sp>
      <p:sp>
        <p:nvSpPr>
          <p:cNvPr id="338" name="Google Shape;338;p25"/>
          <p:cNvSpPr txBox="1">
            <a:spLocks noGrp="1"/>
          </p:cNvSpPr>
          <p:nvPr>
            <p:ph type="body" idx="1"/>
          </p:nvPr>
        </p:nvSpPr>
        <p:spPr>
          <a:xfrm>
            <a:off x="1214226" y="165463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10) If you have entered data correctly, you will get a smiley face.</a:t>
            </a:r>
            <a:endParaRPr/>
          </a:p>
          <a:p>
            <a:pPr marL="228600" lvl="0" indent="-50800" algn="l" rtl="0">
              <a:lnSpc>
                <a:spcPct val="90000"/>
              </a:lnSpc>
              <a:spcBef>
                <a:spcPts val="1000"/>
              </a:spcBef>
              <a:spcAft>
                <a:spcPts val="0"/>
              </a:spcAft>
              <a:buClr>
                <a:schemeClr val="dk1"/>
              </a:buClr>
              <a:buSzPts val="2800"/>
              <a:buNone/>
            </a:pPr>
            <a:endParaRPr/>
          </a:p>
        </p:txBody>
      </p:sp>
      <p:pic>
        <p:nvPicPr>
          <p:cNvPr id="339" name="Google Shape;339;p25" descr="Screenshot of data entry page in Data App. You will receive a message, &quot;Observations entered successfully&quot; and get a smiley face icon if correctly enter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3811" y="2718721"/>
            <a:ext cx="7147529" cy="36156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5" name="Google Shape;345;p2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46" name="Google Shape;346;p26"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347" name="Google Shape;347;p26"/>
          <p:cNvSpPr txBox="1">
            <a:spLocks noGrp="1"/>
          </p:cNvSpPr>
          <p:nvPr>
            <p:ph type="title"/>
          </p:nvPr>
        </p:nvSpPr>
        <p:spPr>
          <a:xfrm>
            <a:off x="1179278" y="4563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Retrieving Data from the GLOBE Visualization System</a:t>
            </a:r>
            <a:endParaRPr/>
          </a:p>
        </p:txBody>
      </p:sp>
      <p:sp>
        <p:nvSpPr>
          <p:cNvPr id="348" name="Google Shape;348;p26"/>
          <p:cNvSpPr txBox="1"/>
          <p:nvPr/>
        </p:nvSpPr>
        <p:spPr>
          <a:xfrm>
            <a:off x="1340624" y="5614823"/>
            <a:ext cx="7193280" cy="114891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28600" marR="0" lvl="0" indent="-228600" algn="ctr" rtl="0">
              <a:lnSpc>
                <a:spcPct val="90000"/>
              </a:lnSpc>
              <a:spcBef>
                <a:spcPts val="1000"/>
              </a:spcBef>
              <a:spcAft>
                <a:spcPts val="0"/>
              </a:spcAft>
              <a:buClr>
                <a:schemeClr val="dk1"/>
              </a:buClr>
              <a:buSzPts val="2200"/>
              <a:buFont typeface="Arial"/>
              <a:buChar char="•"/>
            </a:pPr>
            <a:r>
              <a:rPr lang="en-US" sz="2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E-training </a:t>
            </a:r>
            <a:r>
              <a:rPr lang="en-US" sz="2200">
                <a:solidFill>
                  <a:schemeClr val="dk1"/>
                </a:solidFill>
                <a:latin typeface="Calibri"/>
                <a:ea typeface="Calibri"/>
                <a:cs typeface="Calibri"/>
                <a:sym typeface="Calibri"/>
              </a:rPr>
              <a:t>is available to explore the full power of the visualization system.</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49" name="Google Shape;349;p26" descr="screenshot, GLOBE Website. Click on visualize data.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50877" y="1888650"/>
            <a:ext cx="6204078" cy="37261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5" name="Google Shape;355;p27"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56" name="Google Shape;356;p27"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357" name="Google Shape;357;p27"/>
          <p:cNvSpPr txBox="1">
            <a:spLocks noGrp="1"/>
          </p:cNvSpPr>
          <p:nvPr>
            <p:ph type="title"/>
          </p:nvPr>
        </p:nvSpPr>
        <p:spPr>
          <a:xfrm>
            <a:off x="1218289" y="62349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View data on a map in the GLOBE Visualization System</a:t>
            </a:r>
            <a:endParaRPr/>
          </a:p>
        </p:txBody>
      </p:sp>
      <p:sp>
        <p:nvSpPr>
          <p:cNvPr id="358" name="Google Shape;358;p27"/>
          <p:cNvSpPr txBox="1">
            <a:spLocks noGrp="1"/>
          </p:cNvSpPr>
          <p:nvPr>
            <p:ph type="body" idx="1"/>
          </p:nvPr>
        </p:nvSpPr>
        <p:spPr>
          <a:xfrm>
            <a:off x="1600200" y="2042159"/>
            <a:ext cx="6915150" cy="41348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Close the Welcome box and click on </a:t>
            </a:r>
            <a:r>
              <a:rPr lang="en-US" sz="2400" i="1"/>
              <a:t>Add + </a:t>
            </a:r>
            <a:r>
              <a:rPr lang="en-US" sz="2400"/>
              <a:t>to add a layer </a:t>
            </a:r>
            <a:endParaRPr/>
          </a:p>
          <a:p>
            <a:pPr marL="0" lvl="0" indent="0" algn="l" rtl="0">
              <a:lnSpc>
                <a:spcPct val="90000"/>
              </a:lnSpc>
              <a:spcBef>
                <a:spcPts val="1000"/>
              </a:spcBef>
              <a:spcAft>
                <a:spcPts val="0"/>
              </a:spcAft>
              <a:buClr>
                <a:schemeClr val="dk1"/>
              </a:buClr>
              <a:buSzPts val="2800"/>
              <a:buNone/>
            </a:pPr>
            <a:endParaRPr/>
          </a:p>
        </p:txBody>
      </p:sp>
      <p:pic>
        <p:nvPicPr>
          <p:cNvPr id="359" name="Google Shape;359;p27" descr="On the screen is a map of the world. Click on Add + to add a layer of data to look at what is happening around the world. " title="Sceenshot from GLOBE Visualization System"/>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29464" y="2894112"/>
            <a:ext cx="5585276" cy="3309230"/>
          </a:xfrm>
          <a:prstGeom prst="rect">
            <a:avLst/>
          </a:prstGeom>
          <a:noFill/>
          <a:ln>
            <a:noFill/>
          </a:ln>
        </p:spPr>
      </p:pic>
      <p:sp>
        <p:nvSpPr>
          <p:cNvPr id="360" name="Google Shape;360;p27" title="circle around &quot;data layers&quot;"/>
          <p:cNvSpPr/>
          <p:nvPr/>
        </p:nvSpPr>
        <p:spPr>
          <a:xfrm>
            <a:off x="1887961" y="3586941"/>
            <a:ext cx="398113" cy="218625"/>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1" name="Google Shape;361;p27" descr="Arrow indicating where to click to add a new layer." title="Arrow"/>
          <p:cNvCxnSpPr/>
          <p:nvPr/>
        </p:nvCxnSpPr>
        <p:spPr>
          <a:xfrm flipH="1">
            <a:off x="2359550" y="2550230"/>
            <a:ext cx="4404451" cy="1082191"/>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7" name="Google Shape;367;p2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68" name="Google Shape;368;p28"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369" name="Google Shape;369;p28"/>
          <p:cNvSpPr txBox="1">
            <a:spLocks noGrp="1"/>
          </p:cNvSpPr>
          <p:nvPr>
            <p:ph type="title"/>
          </p:nvPr>
        </p:nvSpPr>
        <p:spPr>
          <a:xfrm>
            <a:off x="1335322"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a:t>
            </a:r>
            <a:endParaRPr/>
          </a:p>
        </p:txBody>
      </p:sp>
      <p:sp>
        <p:nvSpPr>
          <p:cNvPr id="370" name="Google Shape;370;p28"/>
          <p:cNvSpPr txBox="1">
            <a:spLocks noGrp="1"/>
          </p:cNvSpPr>
          <p:nvPr>
            <p:ph type="body" idx="1"/>
          </p:nvPr>
        </p:nvSpPr>
        <p:spPr>
          <a:xfrm>
            <a:off x="125730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When does your area get precipitation? Why? </a:t>
            </a:r>
            <a:endParaRPr/>
          </a:p>
          <a:p>
            <a:pPr marL="342900" lvl="0" indent="-342900" algn="l" rtl="0">
              <a:lnSpc>
                <a:spcPct val="100000"/>
              </a:lnSpc>
              <a:spcBef>
                <a:spcPts val="600"/>
              </a:spcBef>
              <a:spcAft>
                <a:spcPts val="0"/>
              </a:spcAft>
              <a:buClr>
                <a:schemeClr val="dk1"/>
              </a:buClr>
              <a:buSzPct val="100000"/>
              <a:buFont typeface="Arial"/>
              <a:buChar char="•"/>
            </a:pPr>
            <a:r>
              <a:rPr lang="en-US"/>
              <a:t>What would happen if you got only half the average amount of precipitation in a given year? How would the effects vary if the lack of precipitation occurred in the summer or winter? </a:t>
            </a:r>
            <a:endParaRPr/>
          </a:p>
          <a:p>
            <a:pPr marL="342900" lvl="0" indent="-342900" algn="l" rtl="0">
              <a:lnSpc>
                <a:spcPct val="100000"/>
              </a:lnSpc>
              <a:spcBef>
                <a:spcPts val="600"/>
              </a:spcBef>
              <a:spcAft>
                <a:spcPts val="0"/>
              </a:spcAft>
              <a:buClr>
                <a:schemeClr val="dk1"/>
              </a:buClr>
              <a:buSzPct val="100000"/>
              <a:buFont typeface="Arial"/>
              <a:buChar char="•"/>
            </a:pPr>
            <a:r>
              <a:rPr lang="en-US"/>
              <a:t>Is the amount of precipitation you get at your school the same or different from the amount measured at the nearest GLOBE schools? What causes these differences or similarities? </a:t>
            </a:r>
            <a:endParaRPr/>
          </a:p>
          <a:p>
            <a:pPr marL="342900" lvl="0" indent="-342900" algn="l" rtl="0">
              <a:lnSpc>
                <a:spcPct val="100000"/>
              </a:lnSpc>
              <a:spcBef>
                <a:spcPts val="600"/>
              </a:spcBef>
              <a:spcAft>
                <a:spcPts val="0"/>
              </a:spcAft>
              <a:buClr>
                <a:schemeClr val="dk1"/>
              </a:buClr>
              <a:buSzPct val="100000"/>
              <a:buFont typeface="Arial"/>
              <a:buChar char="•"/>
            </a:pPr>
            <a:r>
              <a:rPr lang="en-US"/>
              <a:t>Does precipitation pH vary from storm to storm?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relate to budburst and other phenological measurements?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in your area relate to land cover? </a:t>
            </a:r>
            <a:endParaRPr/>
          </a:p>
          <a:p>
            <a:pPr marL="342900" lvl="0" indent="-342900" algn="l" rtl="0">
              <a:lnSpc>
                <a:spcPct val="100000"/>
              </a:lnSpc>
              <a:spcBef>
                <a:spcPts val="600"/>
              </a:spcBef>
              <a:spcAft>
                <a:spcPts val="0"/>
              </a:spcAft>
              <a:buClr>
                <a:schemeClr val="dk1"/>
              </a:buClr>
              <a:buSzPct val="100000"/>
              <a:buFont typeface="Arial"/>
              <a:buChar char="•"/>
            </a:pPr>
            <a:r>
              <a:rPr lang="en-US"/>
              <a:t>How does the pH of precipitation relate to the pH of nearby water bodies? </a:t>
            </a:r>
            <a:endParaRPr/>
          </a:p>
          <a:p>
            <a:pPr marL="228600" lvl="0" indent="-104140"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6" name="Google Shape;376;p29"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77" name="Google Shape;377;p29"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7"/>
            <a:ext cx="1190171" cy="6097955"/>
          </a:xfrm>
          <a:prstGeom prst="rect">
            <a:avLst/>
          </a:prstGeom>
          <a:noFill/>
          <a:ln>
            <a:noFill/>
          </a:ln>
        </p:spPr>
      </p:pic>
      <p:sp>
        <p:nvSpPr>
          <p:cNvPr id="378" name="Google Shape;378;p29"/>
          <p:cNvSpPr txBox="1">
            <a:spLocks noGrp="1"/>
          </p:cNvSpPr>
          <p:nvPr>
            <p:ph type="title"/>
          </p:nvPr>
        </p:nvSpPr>
        <p:spPr>
          <a:xfrm>
            <a:off x="1257300" y="57648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79" name="Google Shape;379;p29"/>
          <p:cNvSpPr txBox="1">
            <a:spLocks noGrp="1"/>
          </p:cNvSpPr>
          <p:nvPr>
            <p:ph type="body" idx="1"/>
          </p:nvPr>
        </p:nvSpPr>
        <p:spPr>
          <a:xfrm>
            <a:off x="1417020" y="1675915"/>
            <a:ext cx="7432999"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Calibri"/>
              <a:buAutoNum type="arabicParenR"/>
            </a:pPr>
            <a:r>
              <a:rPr lang="en-US"/>
              <a:t>Name the four types of precipitation.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Why is it important to collect rain and/or snow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Where should you place your rain gauge?</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Describe the procedure in collecting rain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unit of measure should precipitation be reported to the GLOBE website in?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if the rainfall fills the inner tube and water spills over into the outer tube?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07" name="Google Shape;107;p3"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08" name="Google Shape;108;p3"/>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09" name="Google Shape;109;p3"/>
          <p:cNvSpPr txBox="1">
            <a:spLocks noGrp="1"/>
          </p:cNvSpPr>
          <p:nvPr>
            <p:ph type="body" idx="1"/>
          </p:nvPr>
        </p:nvSpPr>
        <p:spPr>
          <a:xfrm>
            <a:off x="1221582" y="1605217"/>
            <a:ext cx="5106647" cy="4351338"/>
          </a:xfrm>
          <a:prstGeom prst="rect">
            <a:avLst/>
          </a:prstGeom>
          <a:noFill/>
          <a:ln>
            <a:noFill/>
          </a:ln>
        </p:spPr>
        <p:txBody>
          <a:bodyPr spcFirstLastPara="1" wrap="square" lIns="91425" tIns="45700" rIns="91425" bIns="45700" anchor="t" anchorCtr="0">
            <a:normAutofit fontScale="92500"/>
          </a:bodyPr>
          <a:lstStyle/>
          <a:p>
            <a:pPr marL="383540" lvl="0" indent="-383571" algn="l" rtl="0">
              <a:lnSpc>
                <a:spcPct val="80000"/>
              </a:lnSpc>
              <a:spcBef>
                <a:spcPts val="0"/>
              </a:spcBef>
              <a:spcAft>
                <a:spcPts val="0"/>
              </a:spcAft>
              <a:buClr>
                <a:schemeClr val="dk1"/>
              </a:buClr>
              <a:buSzPct val="100000"/>
              <a:buFont typeface="Arial"/>
              <a:buChar char="•"/>
            </a:pPr>
            <a:r>
              <a:rPr lang="en-US" sz="2100">
                <a:latin typeface="Arial"/>
                <a:ea typeface="Arial"/>
                <a:cs typeface="Arial"/>
                <a:sym typeface="Arial"/>
              </a:rPr>
              <a:t>Extremely thin sheet of air extending about 300 miles from Earth’s surface to edge of space.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Its composition has changed over time.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The water in the atmosphere plays an essential role in determining the weather. </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Temperature and precipitation in a given region vary over time when studying climate change.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When we study the history of Earth’s climate, we notice that temperature and precipitation in any given region vary over time and that the composition of the atmosphere has changed. </a:t>
            </a:r>
            <a:endParaRPr/>
          </a:p>
          <a:p>
            <a:pPr marL="383540" lvl="0" indent="-195580" algn="l" rtl="0">
              <a:lnSpc>
                <a:spcPct val="80000"/>
              </a:lnSpc>
              <a:spcBef>
                <a:spcPts val="1200"/>
              </a:spcBef>
              <a:spcAft>
                <a:spcPts val="0"/>
              </a:spcAft>
              <a:buClr>
                <a:schemeClr val="dk1"/>
              </a:buClr>
              <a:buSzPct val="100000"/>
              <a:buFont typeface="Arial"/>
              <a:buNone/>
            </a:pPr>
            <a:endParaRPr sz="3200"/>
          </a:p>
          <a:p>
            <a:pPr marL="228600" lvl="0" indent="-64135" algn="l" rtl="0">
              <a:lnSpc>
                <a:spcPct val="100000"/>
              </a:lnSpc>
              <a:spcBef>
                <a:spcPts val="1200"/>
              </a:spcBef>
              <a:spcAft>
                <a:spcPts val="0"/>
              </a:spcAft>
              <a:buClr>
                <a:schemeClr val="dk1"/>
              </a:buClr>
              <a:buSzPct val="100000"/>
              <a:buNone/>
            </a:pPr>
            <a:endParaRPr/>
          </a:p>
        </p:txBody>
      </p:sp>
      <p:pic>
        <p:nvPicPr>
          <p:cNvPr id="110" name="Google Shape;110;p3" descr="Image of storm cell from above clou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24522" y="1770204"/>
            <a:ext cx="2680909" cy="2010682"/>
          </a:xfrm>
          <a:prstGeom prst="rect">
            <a:avLst/>
          </a:prstGeom>
          <a:noFill/>
          <a:ln w="38100" cap="flat" cmpd="sng">
            <a:solidFill>
              <a:schemeClr val="dk1"/>
            </a:solidFill>
            <a:prstDash val="solid"/>
            <a:round/>
            <a:headEnd type="none" w="sm" len="sm"/>
            <a:tailEnd type="none" w="sm" len="sm"/>
          </a:ln>
        </p:spPr>
      </p:pic>
      <p:sp>
        <p:nvSpPr>
          <p:cNvPr id="111" name="Google Shape;111;p3"/>
          <p:cNvSpPr txBox="1"/>
          <p:nvPr/>
        </p:nvSpPr>
        <p:spPr>
          <a:xfrm>
            <a:off x="6703201" y="3847211"/>
            <a:ext cx="19191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Storm Cell. Image: NASA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5" name="Google Shape;385;p30"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86" name="Google Shape;386;p30"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87" name="Google Shape;387;p30"/>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1 of 3</a:t>
            </a:r>
            <a:endParaRPr/>
          </a:p>
        </p:txBody>
      </p:sp>
      <p:sp>
        <p:nvSpPr>
          <p:cNvPr id="388" name="Google Shape;388;p30"/>
          <p:cNvSpPr txBox="1">
            <a:spLocks noGrp="1"/>
          </p:cNvSpPr>
          <p:nvPr>
            <p:ph type="body" idx="1"/>
          </p:nvPr>
        </p:nvSpPr>
        <p:spPr>
          <a:xfrm>
            <a:off x="1337777" y="1654635"/>
            <a:ext cx="7265048" cy="459604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00000"/>
              </a:lnSpc>
              <a:spcBef>
                <a:spcPts val="0"/>
              </a:spcBef>
              <a:spcAft>
                <a:spcPts val="0"/>
              </a:spcAft>
              <a:buClr>
                <a:schemeClr val="dk1"/>
              </a:buClr>
              <a:buSzPct val="100000"/>
              <a:buAutoNum type="arabicPeriod"/>
            </a:pPr>
            <a:r>
              <a:rPr lang="en-US" b="1"/>
              <a:t>Why do we have to check the rain gauge every day, even if we know it hasn’t rained?                                                                          </a:t>
            </a:r>
            <a:endParaRPr/>
          </a:p>
          <a:p>
            <a:pPr marL="0" lvl="0" indent="0" algn="l" rtl="0">
              <a:lnSpc>
                <a:spcPct val="100000"/>
              </a:lnSpc>
              <a:spcBef>
                <a:spcPts val="600"/>
              </a:spcBef>
              <a:spcAft>
                <a:spcPts val="0"/>
              </a:spcAft>
              <a:buClr>
                <a:schemeClr val="dk1"/>
              </a:buClr>
              <a:buSzPct val="100000"/>
              <a:buNone/>
            </a:pPr>
            <a:r>
              <a:rPr lang="en-US"/>
              <a:t>The problem with containers like a rain gauge is that they tend to collect more than just rain. Leaves, dirt, and other debris can quickly spoil the rain gauge as a scientific instrument. This debris can block the funnel, causing rainwater to flow out of the gauge. Even if the debris isn’t large enough to block the funnel, it may become mixed in with the rainwater and affect the level of precipitation you read or the pH reading. Therefore, it is important that you check the gauge daily to make sure it is free of dust and debris. </a:t>
            </a:r>
            <a:endParaRPr/>
          </a:p>
          <a:p>
            <a:pPr marL="228600" lvl="0" indent="-117475" algn="l" rtl="0">
              <a:lnSpc>
                <a:spcPct val="100000"/>
              </a:lnSpc>
              <a:spcBef>
                <a:spcPts val="60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2. What is solar noon, and how do we figure out when it is in our area?</a:t>
            </a:r>
            <a:endParaRPr/>
          </a:p>
          <a:p>
            <a:pPr marL="0" lvl="0" indent="0" algn="l" rtl="0">
              <a:lnSpc>
                <a:spcPct val="100000"/>
              </a:lnSpc>
              <a:spcBef>
                <a:spcPts val="600"/>
              </a:spcBef>
              <a:spcAft>
                <a:spcPts val="0"/>
              </a:spcAft>
              <a:buClr>
                <a:schemeClr val="dk1"/>
              </a:buClr>
              <a:buSzPct val="100000"/>
              <a:buNone/>
            </a:pPr>
            <a:r>
              <a:rPr lang="en-US"/>
              <a:t>Local solar noon is a term used by scientists to indicate the time of day when the sun has reached its highest point in the sky in your particular location. The easiest way to determine local solar noon is to find the exact times of sunrise and sunset in your area, calculate the total number of hours of daylight between those times, divide the number of daylight hours by two, and add that number to the time of sunrise. See the examples in Solar Noon in the section on Measurement Logistics.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94" name="Google Shape;394;p3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95" name="Google Shape;395;p31"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96" name="Google Shape;396;p31"/>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2 of 3</a:t>
            </a:r>
            <a:endParaRPr/>
          </a:p>
        </p:txBody>
      </p:sp>
      <p:sp>
        <p:nvSpPr>
          <p:cNvPr id="397" name="Google Shape;397;p31"/>
          <p:cNvSpPr txBox="1">
            <a:spLocks noGrp="1"/>
          </p:cNvSpPr>
          <p:nvPr>
            <p:ph type="body" idx="1"/>
          </p:nvPr>
        </p:nvSpPr>
        <p:spPr>
          <a:xfrm>
            <a:off x="1171152" y="1313780"/>
            <a:ext cx="726504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3. Can we leave the overflow tube of our rain gauge out as a snow catcher? </a:t>
            </a:r>
            <a:r>
              <a:rPr lang="en-US"/>
              <a:t>Unfortunately, this won’t work. Snow blows around too much to get an accurate measure of its depth using a rain gauge. Plus, we need to get several measurements of snow depth and average them to get a more accurate measure of the depth of snow in a region. However, on days when the temperature will be both above and below freezing, leave the overflow tube out to catch both rain and snow. The snow on these days is usually wet and heavy and doesn’t blow as much and melts before local solar noon. You can measure the water in the overflow tube to get the rain equivalent of the snow plus any rainfall.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04" name="Google Shape;404;p3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05" name="Google Shape;405;p32"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06" name="Google Shape;406;p32"/>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3 of 3</a:t>
            </a:r>
            <a:endParaRPr/>
          </a:p>
        </p:txBody>
      </p:sp>
      <p:sp>
        <p:nvSpPr>
          <p:cNvPr id="407" name="Google Shape;407;p32"/>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r>
              <a:rPr lang="en-US" b="1"/>
              <a:t>4. What should we do if we are likely to get both rain and snow during certain times of year?</a:t>
            </a:r>
            <a:br>
              <a:rPr lang="en-US" b="1"/>
            </a:br>
            <a:r>
              <a:rPr lang="en-US"/>
              <a:t>There are many places where transition times (from Autumn to Winter, and then from Winter to Spring) mean temperature can fluctuate above and below freezing over relatively short times. Once there is a chance that overnight temperatures will be below freezing, bring the funnel top and measuring tube of the rain gauge indoors. Leave the overflow tube in place at your Atmosphere Study Site. The narrow measuring tube is much more likely to crack if ice forms in it after a rainfall than the larger overflow tube. The overflow tube will be able to catch any rain or snow that falls. </a:t>
            </a:r>
            <a:endParaRPr/>
          </a:p>
          <a:p>
            <a:pPr marL="0" lvl="0" indent="0" algn="l" rtl="0">
              <a:lnSpc>
                <a:spcPct val="100000"/>
              </a:lnSpc>
              <a:spcBef>
                <a:spcPts val="600"/>
              </a:spcBef>
              <a:spcAft>
                <a:spcPts val="0"/>
              </a:spcAft>
              <a:buClr>
                <a:schemeClr val="dk1"/>
              </a:buClr>
              <a:buSzPct val="100000"/>
              <a:buNone/>
            </a:pPr>
            <a:r>
              <a:rPr lang="en-US"/>
              <a:t>In some cases, you may get a snowfall that melts before your usual measurement time. If this happens, you can’t report a new snow depth, but you can report as metadata that there was snow on the ground but it melted before a measurement was made. </a:t>
            </a:r>
            <a:endParaRPr/>
          </a:p>
          <a:p>
            <a:pPr marL="0" lvl="0" indent="0" algn="l" rtl="0">
              <a:lnSpc>
                <a:spcPct val="100000"/>
              </a:lnSpc>
              <a:spcBef>
                <a:spcPts val="600"/>
              </a:spcBef>
              <a:spcAft>
                <a:spcPts val="0"/>
              </a:spcAft>
              <a:buClr>
                <a:schemeClr val="dk1"/>
              </a:buClr>
              <a:buSzPct val="100000"/>
              <a:buNone/>
            </a:pPr>
            <a:r>
              <a:rPr lang="en-US"/>
              <a:t>Bring the measuring tube outside with you and use it to measure the amount of rain plus melted snow present in your overflow tube. If the water in your overflow tube all fell as rain, report it as rain. If the water in your overflow tube is all from snow which has melted, report it as the water equivalent of new snow, and report the new snow depth as “M” for missing and the snowpack depth on the ground as whatever value you measure (including 0.0 in many cases). If the water in your overflow tube is a mix of rain and melted snow or you don’t know which it is, report it as rain and include in your comments that the sample included may have included melted snow.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13" name="Google Shape;413;p3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14" name="Google Shape;414;p33"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15" name="Google Shape;415;p33"/>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416" name="Google Shape;416;p33"/>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u="sng">
                <a:solidFill>
                  <a:schemeClr val="hlink"/>
                </a:solidFill>
                <a:hlinkClick r:id="rId5"/>
              </a:rPr>
              <a:t>GLOBE Learning Activities</a:t>
            </a:r>
            <a:endParaRPr/>
          </a:p>
          <a:p>
            <a:pPr marL="685800" lvl="1" indent="-76200" algn="l" rtl="0">
              <a:lnSpc>
                <a:spcPct val="90000"/>
              </a:lnSpc>
              <a:spcBef>
                <a:spcPts val="500"/>
              </a:spcBef>
              <a:spcAft>
                <a:spcPts val="0"/>
              </a:spcAft>
              <a:buClr>
                <a:schemeClr val="dk1"/>
              </a:buClr>
              <a:buSzPts val="2400"/>
              <a:buNone/>
            </a:pPr>
            <a:endParaRPr u="sng">
              <a:solidFill>
                <a:schemeClr val="hlink"/>
              </a:solidFill>
              <a:hlinkClick r:id="rId6"/>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7"/>
              </a:rPr>
              <a:t>My NASA Data activities Weather and Climate</a:t>
            </a:r>
            <a:endParaRPr/>
          </a:p>
          <a:p>
            <a:pPr marL="685800" lvl="1" indent="-2286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8"/>
              </a:rPr>
              <a:t>Information on purchasing GLOBE supplies</a:t>
            </a:r>
            <a:r>
              <a:rPr lang="en-US" u="sng">
                <a:solidFill>
                  <a:schemeClr val="hlink"/>
                </a:solidFill>
                <a:hlinkClick r:id="rId9"/>
              </a:rPr>
              <a:t> </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10"/>
              </a:rPr>
              <a:t>NASA Wavelength-  </a:t>
            </a:r>
            <a:r>
              <a:rPr lang="en-US"/>
              <a:t>NASA’s Digital Library of Earth and Space Education Resources</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Questions about this module? Contact GLOBE:  </a:t>
            </a:r>
            <a:r>
              <a:rPr lang="en-US" u="sng">
                <a:solidFill>
                  <a:schemeClr val="hlink"/>
                </a:solidFill>
                <a:hlinkClick r:id="rId11"/>
              </a:rPr>
              <a:t>help@nasaglobe.org</a:t>
            </a:r>
            <a:endParaRPr/>
          </a:p>
          <a:p>
            <a:pPr marL="457200" lvl="1" indent="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22" name="Google Shape;422;p3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23" name="Google Shape;423;p34"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1153" cy="6055392"/>
          </a:xfrm>
          <a:prstGeom prst="rect">
            <a:avLst/>
          </a:prstGeom>
          <a:noFill/>
          <a:ln>
            <a:noFill/>
          </a:ln>
        </p:spPr>
      </p:pic>
      <p:sp>
        <p:nvSpPr>
          <p:cNvPr id="424" name="Google Shape;424;p34"/>
          <p:cNvSpPr txBox="1">
            <a:spLocks noGrp="1"/>
          </p:cNvSpPr>
          <p:nvPr>
            <p:ph type="title"/>
          </p:nvPr>
        </p:nvSpPr>
        <p:spPr>
          <a:xfrm>
            <a:off x="1171153" y="93220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a:latin typeface="Calibri"/>
                <a:ea typeface="Calibri"/>
                <a:cs typeface="Calibri"/>
                <a:sym typeface="Calibri"/>
              </a:rPr>
              <a:t>Please provide us with feedback about this module. This is a community project and we welcome your comments, suggestions and edits! </a:t>
            </a:r>
            <a:br>
              <a:rPr lang="en-US" sz="2000">
                <a:latin typeface="Calibri"/>
                <a:ea typeface="Calibri"/>
                <a:cs typeface="Calibri"/>
                <a:sym typeface="Calibri"/>
              </a:rPr>
            </a:br>
            <a:r>
              <a:rPr lang="en-US" sz="2000">
                <a:latin typeface="Calibri"/>
                <a:ea typeface="Calibri"/>
                <a:cs typeface="Calibri"/>
                <a:sym typeface="Calibri"/>
              </a:rPr>
              <a:t>Comment here:  </a:t>
            </a:r>
            <a:r>
              <a:rPr lang="en-US" sz="2000" u="sng">
                <a:solidFill>
                  <a:schemeClr val="hlink"/>
                </a:solidFill>
                <a:latin typeface="Calibri"/>
                <a:ea typeface="Calibri"/>
                <a:cs typeface="Calibri"/>
                <a:sym typeface="Calibri"/>
                <a:hlinkClick r:id="rId5"/>
              </a:rPr>
              <a:t>eTraining Feedback </a:t>
            </a:r>
            <a:br>
              <a:rPr lang="en-US" sz="2000"/>
            </a:br>
            <a:br>
              <a:rPr lang="en-US" sz="3200"/>
            </a:br>
            <a:r>
              <a:rPr lang="en-US" sz="2000" b="1">
                <a:latin typeface="Calibri"/>
                <a:ea typeface="Calibri"/>
                <a:cs typeface="Calibri"/>
                <a:sym typeface="Calibri"/>
              </a:rPr>
              <a:t>Credits</a:t>
            </a:r>
            <a:endParaRPr sz="2000" b="1">
              <a:latin typeface="Calibri"/>
              <a:ea typeface="Calibri"/>
              <a:cs typeface="Calibri"/>
              <a:sym typeface="Calibri"/>
            </a:endParaRPr>
          </a:p>
        </p:txBody>
      </p:sp>
      <p:sp>
        <p:nvSpPr>
          <p:cNvPr id="425" name="Google Shape;425;p34"/>
          <p:cNvSpPr txBox="1">
            <a:spLocks noGrp="1"/>
          </p:cNvSpPr>
          <p:nvPr>
            <p:ph type="body" idx="1"/>
          </p:nvPr>
        </p:nvSpPr>
        <p:spPr>
          <a:xfrm>
            <a:off x="1201227" y="2387361"/>
            <a:ext cx="7596414"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None/>
            </a:pPr>
            <a:r>
              <a:rPr lang="en-US" sz="1800" b="1"/>
              <a:t>Slide Developers:</a:t>
            </a:r>
            <a:r>
              <a:rPr lang="en-US" sz="1800"/>
              <a:t>	</a:t>
            </a:r>
            <a:endParaRPr/>
          </a:p>
          <a:p>
            <a:pPr marL="228600" lvl="0" indent="-228600" algn="l" rtl="0">
              <a:lnSpc>
                <a:spcPct val="90000"/>
              </a:lnSpc>
              <a:spcBef>
                <a:spcPts val="1000"/>
              </a:spcBef>
              <a:spcAft>
                <a:spcPts val="0"/>
              </a:spcAft>
              <a:buClr>
                <a:schemeClr val="dk1"/>
              </a:buClr>
              <a:buSzPct val="100000"/>
              <a:buNone/>
            </a:pPr>
            <a:r>
              <a:rPr lang="en-US" sz="1800"/>
              <a:t>Kevin Czajkowski</a:t>
            </a:r>
            <a:endParaRPr/>
          </a:p>
          <a:p>
            <a:pPr marL="228600" lvl="0" indent="-228600" algn="l" rtl="0">
              <a:lnSpc>
                <a:spcPct val="90000"/>
              </a:lnSpc>
              <a:spcBef>
                <a:spcPts val="1000"/>
              </a:spcBef>
              <a:spcAft>
                <a:spcPts val="0"/>
              </a:spcAft>
              <a:buClr>
                <a:schemeClr val="dk1"/>
              </a:buClr>
              <a:buSzPct val="100000"/>
              <a:buNone/>
            </a:pPr>
            <a:r>
              <a:rPr lang="en-US" sz="1800"/>
              <a:t>Janet Struble</a:t>
            </a:r>
            <a:endParaRPr/>
          </a:p>
          <a:p>
            <a:pPr marL="228600" lvl="0" indent="-228600" algn="l" rtl="0">
              <a:lnSpc>
                <a:spcPct val="90000"/>
              </a:lnSpc>
              <a:spcBef>
                <a:spcPts val="1000"/>
              </a:spcBef>
              <a:spcAft>
                <a:spcPts val="0"/>
              </a:spcAft>
              <a:buClr>
                <a:schemeClr val="dk1"/>
              </a:buClr>
              <a:buSzPct val="100000"/>
              <a:buNone/>
            </a:pPr>
            <a:r>
              <a:rPr lang="en-US" sz="1800"/>
              <a:t>Mikell Lynne Hedley</a:t>
            </a:r>
            <a:endParaRPr/>
          </a:p>
          <a:p>
            <a:pPr marL="228600" lvl="0" indent="-228600" algn="l" rtl="0">
              <a:lnSpc>
                <a:spcPct val="90000"/>
              </a:lnSpc>
              <a:spcBef>
                <a:spcPts val="1000"/>
              </a:spcBef>
              <a:spcAft>
                <a:spcPts val="0"/>
              </a:spcAft>
              <a:buClr>
                <a:schemeClr val="dk1"/>
              </a:buClr>
              <a:buSzPct val="100000"/>
              <a:buNone/>
            </a:pPr>
            <a:r>
              <a:rPr lang="en-US" sz="1800"/>
              <a:t>Sara Mierzwiak </a:t>
            </a:r>
            <a:endParaRPr/>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r>
              <a:rPr lang="en-US" sz="1800" b="1"/>
              <a:t>Photos unless otherwise identified</a:t>
            </a:r>
            <a:r>
              <a:rPr lang="en-US" sz="1800"/>
              <a:t>: </a:t>
            </a:r>
            <a:endParaRPr/>
          </a:p>
          <a:p>
            <a:pPr marL="228600" lvl="0" indent="-228600" algn="l" rtl="0">
              <a:lnSpc>
                <a:spcPct val="90000"/>
              </a:lnSpc>
              <a:spcBef>
                <a:spcPts val="1000"/>
              </a:spcBef>
              <a:spcAft>
                <a:spcPts val="0"/>
              </a:spcAft>
              <a:buClr>
                <a:schemeClr val="dk1"/>
              </a:buClr>
              <a:buSzPct val="100000"/>
              <a:buNone/>
            </a:pPr>
            <a:r>
              <a:rPr lang="en-US" sz="1800"/>
              <a:t>Kevin Czajkowski</a:t>
            </a:r>
            <a:endParaRPr/>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r>
              <a:rPr lang="en-US" sz="1800"/>
              <a:t>Funding Provided by NASA </a:t>
            </a:r>
            <a:endParaRPr/>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endParaRPr sz="1800"/>
          </a:p>
          <a:p>
            <a:pPr marL="228600" lvl="0" indent="-228600" algn="l" rtl="0">
              <a:lnSpc>
                <a:spcPct val="90000"/>
              </a:lnSpc>
              <a:spcBef>
                <a:spcPts val="1000"/>
              </a:spcBef>
              <a:spcAft>
                <a:spcPts val="0"/>
              </a:spcAft>
              <a:buClr>
                <a:srgbClr val="000000"/>
              </a:buClr>
              <a:buSzPct val="100000"/>
              <a:buNone/>
            </a:pPr>
            <a:r>
              <a:rPr lang="en-US" sz="1800" i="1">
                <a:solidFill>
                  <a:srgbClr val="000000"/>
                </a:solidFill>
              </a:rPr>
              <a:t>Version  12/1/16. If you edit and modify this slide set for use for educational purposes,  please note “modified by (and your name and date) “  on this page. Thank you.</a:t>
            </a:r>
            <a:endParaRPr sz="1800" b="1"/>
          </a:p>
          <a:p>
            <a:pPr marL="228600" lvl="0" indent="-228600" algn="l" rtl="0">
              <a:lnSpc>
                <a:spcPct val="90000"/>
              </a:lnSpc>
              <a:spcBef>
                <a:spcPts val="1000"/>
              </a:spcBef>
              <a:spcAft>
                <a:spcPts val="0"/>
              </a:spcAft>
              <a:buClr>
                <a:schemeClr val="dk1"/>
              </a:buClr>
              <a:buSzPct val="100000"/>
              <a:buNone/>
            </a:pPr>
            <a:endParaRPr sz="1800"/>
          </a:p>
        </p:txBody>
      </p:sp>
      <p:pic>
        <p:nvPicPr>
          <p:cNvPr id="426" name="Google Shape;426;p34" descr="Crest, University of Toled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0522" y="5298548"/>
            <a:ext cx="746760" cy="802992"/>
          </a:xfrm>
          <a:prstGeom prst="rect">
            <a:avLst/>
          </a:prstGeom>
          <a:noFill/>
          <a:ln>
            <a:noFill/>
          </a:ln>
        </p:spPr>
      </p:pic>
      <p:pic>
        <p:nvPicPr>
          <p:cNvPr id="427" name="Google Shape;427;p34"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14056" y="5298548"/>
            <a:ext cx="729803" cy="6031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7" name="Google Shape;117;p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18" name="Google Shape;118;p4"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19" name="Google Shape;119;p4"/>
          <p:cNvSpPr txBox="1">
            <a:spLocks noGrp="1"/>
          </p:cNvSpPr>
          <p:nvPr>
            <p:ph type="title"/>
          </p:nvPr>
        </p:nvSpPr>
        <p:spPr>
          <a:xfrm>
            <a:off x="1221581" y="802608"/>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Hydrologic Cycle</a:t>
            </a:r>
            <a:endParaRPr/>
          </a:p>
        </p:txBody>
      </p:sp>
      <p:sp>
        <p:nvSpPr>
          <p:cNvPr id="120" name="Google Shape;120;p4"/>
          <p:cNvSpPr txBox="1">
            <a:spLocks noGrp="1"/>
          </p:cNvSpPr>
          <p:nvPr>
            <p:ph type="body" idx="1"/>
          </p:nvPr>
        </p:nvSpPr>
        <p:spPr>
          <a:xfrm>
            <a:off x="1221581" y="1437592"/>
            <a:ext cx="743694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Water evaporates from the oceans and land into the atmosphere, falls back to the surface as precipitation, and returns to the sea on the surface in rivers and streams, and underground. </a:t>
            </a:r>
            <a:endParaRPr/>
          </a:p>
          <a:p>
            <a:pPr marL="0" lvl="0" indent="0" algn="l" rtl="0">
              <a:lnSpc>
                <a:spcPct val="100000"/>
              </a:lnSpc>
              <a:spcBef>
                <a:spcPts val="0"/>
              </a:spcBef>
              <a:spcAft>
                <a:spcPts val="0"/>
              </a:spcAft>
              <a:buClr>
                <a:schemeClr val="dk1"/>
              </a:buClr>
              <a:buSzPts val="1800"/>
              <a:buNone/>
            </a:pPr>
            <a:endParaRPr sz="1800"/>
          </a:p>
          <a:p>
            <a:pPr marL="0" lvl="0" indent="0" algn="l" rtl="0">
              <a:lnSpc>
                <a:spcPct val="100000"/>
              </a:lnSpc>
              <a:spcBef>
                <a:spcPts val="0"/>
              </a:spcBef>
              <a:spcAft>
                <a:spcPts val="0"/>
              </a:spcAft>
              <a:buClr>
                <a:schemeClr val="dk1"/>
              </a:buClr>
              <a:buSzPts val="1800"/>
              <a:buNone/>
            </a:pPr>
            <a:r>
              <a:rPr lang="en-US" sz="1800"/>
              <a:t>Through this process, energy and chemicals are transported from place to place shaping our climate, giving us storms, and putting salt in our oceans and seas. </a:t>
            </a:r>
            <a:endParaRPr/>
          </a:p>
          <a:p>
            <a:pPr marL="228600" lvl="0" indent="-50800" algn="l" rtl="0">
              <a:lnSpc>
                <a:spcPct val="100000"/>
              </a:lnSpc>
              <a:spcBef>
                <a:spcPts val="0"/>
              </a:spcBef>
              <a:spcAft>
                <a:spcPts val="0"/>
              </a:spcAft>
              <a:buClr>
                <a:schemeClr val="dk1"/>
              </a:buClr>
              <a:buSzPts val="2800"/>
              <a:buNone/>
            </a:pPr>
            <a:endParaRPr/>
          </a:p>
        </p:txBody>
      </p:sp>
      <p:pic>
        <p:nvPicPr>
          <p:cNvPr id="121" name="Google Shape;121;p4" descr="Image of the water cycle shows rain on mountains, rolling down hill, running of surface and entering groundwater. Surface water evaporates from oceans, lakes and streams, cools and condenses forming clouds.  Trees transpire and putting moisture in the air. ">
            <a:hlinkClick r:id="rId5"/>
          </p:cNvPr>
          <p:cNvPicPr preferRelativeResize="0"/>
          <p:nvPr/>
        </p:nvPicPr>
        <p:blipFill rotWithShape="1">
          <a:blip r:embed="rId6">
            <a:alphaModFix/>
          </a:blip>
          <a:srcRect/>
          <a:stretch/>
        </p:blipFill>
        <p:spPr>
          <a:xfrm>
            <a:off x="2212884" y="3300595"/>
            <a:ext cx="5162800" cy="2969430"/>
          </a:xfrm>
          <a:prstGeom prst="rect">
            <a:avLst/>
          </a:prstGeom>
          <a:noFill/>
          <a:ln w="38100" cap="flat" cmpd="sng">
            <a:solidFill>
              <a:schemeClr val="dk1"/>
            </a:solidFill>
            <a:prstDash val="solid"/>
            <a:round/>
            <a:headEnd type="none" w="sm" len="sm"/>
            <a:tailEnd type="none" w="sm" len="sm"/>
          </a:ln>
        </p:spPr>
      </p:pic>
      <p:sp>
        <p:nvSpPr>
          <p:cNvPr id="122" name="Google Shape;122;p4"/>
          <p:cNvSpPr txBox="1"/>
          <p:nvPr/>
        </p:nvSpPr>
        <p:spPr>
          <a:xfrm>
            <a:off x="5164931" y="6270025"/>
            <a:ext cx="2203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Image: NASA GPM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8" name="Google Shape;128;p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29" name="Google Shape;129;p5"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30" name="Google Shape;130;p5"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Rainfall across America, 2015</a:t>
            </a:r>
            <a:endParaRPr/>
          </a:p>
        </p:txBody>
      </p:sp>
      <p:sp>
        <p:nvSpPr>
          <p:cNvPr id="131" name="Google Shape;131;p5"/>
          <p:cNvSpPr txBox="1"/>
          <p:nvPr/>
        </p:nvSpPr>
        <p:spPr>
          <a:xfrm>
            <a:off x="1528068" y="6136368"/>
            <a:ext cx="7615931" cy="2208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Rainfall across America, 2015</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https://www.youtube.com/watch?v=7UT8B3Ix-HU&amp;feature=youtu.be</a:t>
            </a:r>
            <a:r>
              <a:rPr lang="en-US" sz="1800">
                <a:solidFill>
                  <a:schemeClr val="dk1"/>
                </a:solidFill>
                <a:latin typeface="Calibri"/>
                <a:ea typeface="Calibri"/>
                <a:cs typeface="Calibri"/>
                <a:sym typeface="Calibri"/>
              </a:rPr>
              <a:t>)</a:t>
            </a:r>
            <a:endParaRPr/>
          </a:p>
        </p:txBody>
      </p:sp>
      <p:pic>
        <p:nvPicPr>
          <p:cNvPr id="132" name="Google Shape;132;p5"/>
          <p:cNvPicPr preferRelativeResize="0"/>
          <p:nvPr/>
        </p:nvPicPr>
        <p:blipFill rotWithShape="1">
          <a:blip r:embed="rId6">
            <a:alphaModFix/>
          </a:blip>
          <a:srcRect/>
          <a:stretch/>
        </p:blipFill>
        <p:spPr>
          <a:xfrm>
            <a:off x="1355726" y="1512077"/>
            <a:ext cx="7573461" cy="4446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9" name="Google Shape;139;p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40" name="Google Shape;140;p6"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41" name="Google Shape;141;p6"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Precipitation Types</a:t>
            </a:r>
            <a:endParaRPr/>
          </a:p>
        </p:txBody>
      </p:sp>
      <p:pic>
        <p:nvPicPr>
          <p:cNvPr id="142" name="Google Shape;142;p6" descr="Photographs of different forms of precipitation: rain on a leaf, marbles of hail, icy sleet, and piles of snow."/>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418816" y="1954080"/>
            <a:ext cx="4389801" cy="3961528"/>
          </a:xfrm>
          <a:prstGeom prst="rect">
            <a:avLst/>
          </a:prstGeom>
          <a:noFill/>
          <a:ln>
            <a:noFill/>
          </a:ln>
        </p:spPr>
      </p:pic>
      <p:sp>
        <p:nvSpPr>
          <p:cNvPr id="143" name="Google Shape;143;p6"/>
          <p:cNvSpPr txBox="1"/>
          <p:nvPr/>
        </p:nvSpPr>
        <p:spPr>
          <a:xfrm>
            <a:off x="2388637" y="6078285"/>
            <a:ext cx="19287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Wikipedia Commons</a:t>
            </a:r>
            <a:endParaRPr/>
          </a:p>
        </p:txBody>
      </p:sp>
      <p:sp>
        <p:nvSpPr>
          <p:cNvPr id="144" name="Google Shape;144;p6" descr="Atmosphere Protocols: Aerosols, Air Temperature, Albedo, Barometric Pressure, Precipitation (hyperlinked), Relative Humidity, Surface Ozone, Surface Temperature, Water Vapor, Wind" title="List of Atmosphere protocols">
            <a:hlinkClick r:id="rId6"/>
          </p:cNvPr>
          <p:cNvSpPr txBox="1"/>
          <p:nvPr/>
        </p:nvSpPr>
        <p:spPr>
          <a:xfrm>
            <a:off x="6041571" y="1954080"/>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Air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Albedo</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Precipitation</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
        <p:nvSpPr>
          <p:cNvPr id="145" name="Google Shape;145;p6" descr="circle around precipitation (this protocol)"/>
          <p:cNvSpPr/>
          <p:nvPr/>
        </p:nvSpPr>
        <p:spPr>
          <a:xfrm>
            <a:off x="6573327" y="3684635"/>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1" name="Google Shape;151;p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52" name="Google Shape;152;p7" descr="Menu Bar:  Why collect rain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53" name="Google Shape;153;p7"/>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The importance of recording rainfall </a:t>
            </a:r>
            <a:r>
              <a:rPr lang="en-US" sz="3200" b="1">
                <a:solidFill>
                  <a:schemeClr val="lt1"/>
                </a:solidFill>
              </a:rPr>
              <a:t>1</a:t>
            </a:r>
            <a:endParaRPr sz="3200">
              <a:solidFill>
                <a:schemeClr val="lt1"/>
              </a:solidFill>
            </a:endParaRPr>
          </a:p>
        </p:txBody>
      </p:sp>
      <p:sp>
        <p:nvSpPr>
          <p:cNvPr id="154" name="Google Shape;154;p7"/>
          <p:cNvSpPr txBox="1">
            <a:spLocks noGrp="1"/>
          </p:cNvSpPr>
          <p:nvPr>
            <p:ph type="body" idx="1"/>
          </p:nvPr>
        </p:nvSpPr>
        <p:spPr>
          <a:xfrm>
            <a:off x="1173732" y="1605216"/>
            <a:ext cx="3134499" cy="43513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Water is essential to life on Earth.</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varies greatly from place to place.</a:t>
            </a:r>
            <a:endParaRPr/>
          </a:p>
          <a:p>
            <a:pPr marL="342900" lvl="0" indent="-342900" algn="l" rtl="0">
              <a:lnSpc>
                <a:spcPct val="100000"/>
              </a:lnSpc>
              <a:spcBef>
                <a:spcPts val="0"/>
              </a:spcBef>
              <a:spcAft>
                <a:spcPts val="0"/>
              </a:spcAft>
              <a:buClr>
                <a:schemeClr val="dk1"/>
              </a:buClr>
              <a:buSzPct val="100000"/>
              <a:buFont typeface="Arial"/>
              <a:buChar char="•"/>
            </a:pPr>
            <a:r>
              <a:rPr lang="en-US"/>
              <a:t>Measuring and mapping precipitation helps us understand weather, climate and ecological systems.</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affects our daily life.</a:t>
            </a:r>
            <a:endParaRPr/>
          </a:p>
        </p:txBody>
      </p:sp>
      <p:pic>
        <p:nvPicPr>
          <p:cNvPr id="155" name="Google Shape;155;p7" descr="Map of United States: illustrates how drought has affected certain areas categorized as abnormally dry, moderate drought, sever drought, extreme drought, and exceptional drought.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08231" y="1605216"/>
            <a:ext cx="4371814" cy="3377056"/>
          </a:xfrm>
          <a:prstGeom prst="rect">
            <a:avLst/>
          </a:prstGeom>
          <a:noFill/>
          <a:ln>
            <a:noFill/>
          </a:ln>
        </p:spPr>
      </p:pic>
      <p:sp>
        <p:nvSpPr>
          <p:cNvPr id="156" name="Google Shape;156;p7"/>
          <p:cNvSpPr txBox="1"/>
          <p:nvPr/>
        </p:nvSpPr>
        <p:spPr>
          <a:xfrm>
            <a:off x="5801065" y="5070354"/>
            <a:ext cx="30816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National Drought Mitigation Center, University of Nebraska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2" name="Google Shape;162;p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63" name="Google Shape;163;p8" descr="Menu Bar:  Why collect rain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64" name="Google Shape;164;p8"/>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The importance of recording rainfall </a:t>
            </a:r>
            <a:r>
              <a:rPr lang="en-US" sz="3200" b="1">
                <a:solidFill>
                  <a:schemeClr val="lt1"/>
                </a:solidFill>
              </a:rPr>
              <a:t>2</a:t>
            </a:r>
            <a:endParaRPr sz="3200">
              <a:solidFill>
                <a:schemeClr val="lt1"/>
              </a:solidFill>
            </a:endParaRPr>
          </a:p>
        </p:txBody>
      </p:sp>
      <p:sp>
        <p:nvSpPr>
          <p:cNvPr id="165" name="Google Shape;165;p8"/>
          <p:cNvSpPr txBox="1">
            <a:spLocks noGrp="1"/>
          </p:cNvSpPr>
          <p:nvPr>
            <p:ph type="body" idx="1"/>
          </p:nvPr>
        </p:nvSpPr>
        <p:spPr>
          <a:xfrm>
            <a:off x="1173731" y="1464538"/>
            <a:ext cx="3770533" cy="4717897"/>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dk1"/>
              </a:buClr>
              <a:buSzPts val="1800"/>
              <a:buFont typeface="Arial"/>
              <a:buChar char="•"/>
            </a:pPr>
            <a:r>
              <a:rPr lang="en-US" sz="1800"/>
              <a:t>Earth based measurements of precipitation assist the Global Precipitation Measurement program by providing </a:t>
            </a:r>
            <a:r>
              <a:rPr lang="en-US" sz="1800" i="1"/>
              <a:t>in situ </a:t>
            </a:r>
            <a:r>
              <a:rPr lang="en-US" sz="1800"/>
              <a:t>data.</a:t>
            </a:r>
            <a:endParaRPr/>
          </a:p>
          <a:p>
            <a:pPr marL="285750" lvl="0" indent="-285750" algn="l" rtl="0">
              <a:lnSpc>
                <a:spcPct val="120000"/>
              </a:lnSpc>
              <a:spcBef>
                <a:spcPts val="0"/>
              </a:spcBef>
              <a:spcAft>
                <a:spcPts val="0"/>
              </a:spcAft>
              <a:buClr>
                <a:schemeClr val="dk1"/>
              </a:buClr>
              <a:buSzPts val="1800"/>
              <a:buFont typeface="Arial"/>
              <a:buChar char="•"/>
            </a:pPr>
            <a:r>
              <a:rPr lang="en-US" sz="1800"/>
              <a:t>GPM aids in understanding water-borne diseases, weather forecasting, and freshwater availability.</a:t>
            </a:r>
            <a:endParaRPr/>
          </a:p>
          <a:p>
            <a:pPr marL="285750" lvl="0" indent="-285750" algn="l" rtl="0">
              <a:lnSpc>
                <a:spcPct val="120000"/>
              </a:lnSpc>
              <a:spcBef>
                <a:spcPts val="0"/>
              </a:spcBef>
              <a:spcAft>
                <a:spcPts val="0"/>
              </a:spcAft>
              <a:buClr>
                <a:schemeClr val="dk1"/>
              </a:buClr>
              <a:buSzPts val="1800"/>
              <a:buFont typeface="Arial"/>
              <a:buChar char="•"/>
            </a:pPr>
            <a:r>
              <a:rPr lang="en-US" sz="1800"/>
              <a:t>Knowing how much precipitation falls and where it falls helps to understand weather and climate.</a:t>
            </a:r>
            <a:endParaRPr/>
          </a:p>
          <a:p>
            <a:pPr marL="228600" lvl="0" indent="0" algn="l" rtl="0">
              <a:lnSpc>
                <a:spcPct val="120000"/>
              </a:lnSpc>
              <a:spcBef>
                <a:spcPts val="0"/>
              </a:spcBef>
              <a:spcAft>
                <a:spcPts val="0"/>
              </a:spcAft>
              <a:buNone/>
            </a:pPr>
            <a:endParaRPr sz="3100"/>
          </a:p>
        </p:txBody>
      </p:sp>
      <p:sp>
        <p:nvSpPr>
          <p:cNvPr id="166" name="Google Shape;166;p8"/>
          <p:cNvSpPr/>
          <p:nvPr/>
        </p:nvSpPr>
        <p:spPr>
          <a:xfrm>
            <a:off x="4944264" y="4325871"/>
            <a:ext cx="533801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Global Precipitation Measurement Core Observatory </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Image: NASA </a:t>
            </a:r>
            <a:endParaRPr/>
          </a:p>
        </p:txBody>
      </p:sp>
      <p:pic>
        <p:nvPicPr>
          <p:cNvPr id="167" name="Google Shape;167;p8" descr="Image of GPM satellite in sp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12405" y="1605216"/>
            <a:ext cx="3739826" cy="2615092"/>
          </a:xfrm>
          <a:prstGeom prst="rect">
            <a:avLst/>
          </a:prstGeom>
          <a:noFill/>
          <a:ln w="38100" cap="flat" cmpd="sng">
            <a:solidFill>
              <a:schemeClr val="dk1"/>
            </a:solidFill>
            <a:prstDash val="solid"/>
            <a:round/>
            <a:headEnd type="none" w="sm" len="sm"/>
            <a:tailEnd type="none" w="sm" len="sm"/>
          </a:ln>
        </p:spPr>
      </p:pic>
      <p:sp>
        <p:nvSpPr>
          <p:cNvPr id="168" name="Google Shape;168;p8"/>
          <p:cNvSpPr txBox="1"/>
          <p:nvPr/>
        </p:nvSpPr>
        <p:spPr>
          <a:xfrm>
            <a:off x="1173725" y="5055038"/>
            <a:ext cx="7341600" cy="1033800"/>
          </a:xfrm>
          <a:prstGeom prst="rect">
            <a:avLst/>
          </a:prstGeom>
          <a:noFill/>
          <a:ln>
            <a:noFill/>
          </a:ln>
        </p:spPr>
        <p:txBody>
          <a:bodyPr spcFirstLastPara="1" wrap="square" lIns="91425" tIns="91425" rIns="91425" bIns="91425" anchor="t" anchorCtr="0">
            <a:noAutofit/>
          </a:bodyPr>
          <a:lstStyle/>
          <a:p>
            <a:pPr marL="285750" lvl="0" indent="-285750" algn="l" rtl="0">
              <a:lnSpc>
                <a:spcPct val="120000"/>
              </a:lnSpc>
              <a:spcBef>
                <a:spcPts val="0"/>
              </a:spcBef>
              <a:spcAft>
                <a:spcPts val="0"/>
              </a:spcAft>
              <a:buClr>
                <a:schemeClr val="dk1"/>
              </a:buClr>
              <a:buSzPts val="1800"/>
              <a:buFont typeface="Calibri"/>
              <a:buChar char="•"/>
            </a:pPr>
            <a:r>
              <a:rPr lang="en-US" sz="1800" i="1">
                <a:solidFill>
                  <a:schemeClr val="dk1"/>
                </a:solidFill>
                <a:highlight>
                  <a:srgbClr val="FFFFFF"/>
                </a:highlight>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75" name="Google Shape;175;p9"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1864" cy="6055392"/>
          </a:xfrm>
          <a:prstGeom prst="rect">
            <a:avLst/>
          </a:prstGeom>
          <a:noFill/>
          <a:ln>
            <a:noFill/>
          </a:ln>
        </p:spPr>
      </p:pic>
      <p:sp>
        <p:nvSpPr>
          <p:cNvPr id="176" name="Google Shape;176;p9"/>
          <p:cNvSpPr txBox="1">
            <a:spLocks noGrp="1"/>
          </p:cNvSpPr>
          <p:nvPr>
            <p:ph type="title"/>
          </p:nvPr>
        </p:nvSpPr>
        <p:spPr>
          <a:xfrm>
            <a:off x="1160996" y="7132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YOUR measurements can help NASA scientists understand and predict:</a:t>
            </a:r>
            <a:endParaRPr sz="3600"/>
          </a:p>
        </p:txBody>
      </p:sp>
      <p:sp>
        <p:nvSpPr>
          <p:cNvPr id="177" name="Google Shape;177;p9"/>
          <p:cNvSpPr txBox="1">
            <a:spLocks noGrp="1"/>
          </p:cNvSpPr>
          <p:nvPr>
            <p:ph type="body" idx="1"/>
          </p:nvPr>
        </p:nvSpPr>
        <p:spPr>
          <a:xfrm>
            <a:off x="1181864" y="2128171"/>
            <a:ext cx="7399428"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t>The seasonal variation in precipitation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Wet or dry years for our location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The pH of rainfall and how it varies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2646</Words>
  <Application>Microsoft Macintosh PowerPoint</Application>
  <PresentationFormat>On-screen Show (4:3)</PresentationFormat>
  <Paragraphs>242</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Protocol Training Slides Precipitation (Rain)</vt:lpstr>
      <vt:lpstr>Overview and Learning Objectives</vt:lpstr>
      <vt:lpstr>The Atmosphere</vt:lpstr>
      <vt:lpstr>The Hydrologic Cycle</vt:lpstr>
      <vt:lpstr>Rainfall across America, 2015</vt:lpstr>
      <vt:lpstr>Precipitation Types</vt:lpstr>
      <vt:lpstr>The importance of recording rainfall 1</vt:lpstr>
      <vt:lpstr>The importance of recording rainfall 2</vt:lpstr>
      <vt:lpstr>YOUR measurements can help NASA scientists understand and predict:</vt:lpstr>
      <vt:lpstr>What I Need to Collect Rain Data </vt:lpstr>
      <vt:lpstr>Rain Gauge Installation</vt:lpstr>
      <vt:lpstr>Data Sheet</vt:lpstr>
      <vt:lpstr>Collecting Data-Reading the Meniscus</vt:lpstr>
      <vt:lpstr>Collecting Data-Water in Overflow Tube-1</vt:lpstr>
      <vt:lpstr>Collecting Data-Water in Overflow Tube-2</vt:lpstr>
      <vt:lpstr>What I need to Collect pH Data</vt:lpstr>
      <vt:lpstr>Testing Precipitation for pH</vt:lpstr>
      <vt:lpstr>pH Testing, Continued.</vt:lpstr>
      <vt:lpstr>GLOBE Program Science Data Entry</vt:lpstr>
      <vt:lpstr>Entering Precipitation Data-Steps 1</vt:lpstr>
      <vt:lpstr>Entering Precipitation Data-Steps 2-3</vt:lpstr>
      <vt:lpstr>Entering Precipitation Data-Steps 4-5</vt:lpstr>
      <vt:lpstr>Data Entry- Steps 6 and 7</vt:lpstr>
      <vt:lpstr>Entering Precipitation Data-Steps 8-9</vt:lpstr>
      <vt:lpstr>Entering Precipitation Data-Steps 10</vt:lpstr>
      <vt:lpstr>Retrieving Data from the GLOBE Visualization System</vt:lpstr>
      <vt:lpstr>View data on a map in the GLOBE Visualization System</vt:lpstr>
      <vt:lpstr>Questions for YOU to Investigate</vt:lpstr>
      <vt:lpstr>What Have You Learned?</vt:lpstr>
      <vt:lpstr>Frequently Asked Questions-page 1 of 3</vt:lpstr>
      <vt:lpstr>Frequently Asked Questions-page 2 of 3</vt:lpstr>
      <vt:lpstr>Frequently Asked Questions-page 3 of 3</vt:lpstr>
      <vt:lpstr>Further Resources</vt:lpstr>
      <vt:lpstr>Please provide us with feedback about this module. This is a community project and we welcome your comments, suggestions and edits!  Comment here:  eTraining Feedback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2016-03-16T23:39:24Z</dcterms:created>
  <dcterms:modified xsi:type="dcterms:W3CDTF">2024-09-30T20:53:23Z</dcterms:modified>
</cp:coreProperties>
</file>