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OgW+MoExhUuytMQSV4/nEFjYw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EDECCC-A466-4F47-B225-FFA94C861E5A}">
  <a:tblStyle styleId="{62EDECCC-A466-4F47-B225-FFA94C861E5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3887391" y="987426"/>
            <a:ext cx="4629150" cy="4873625"/>
          </a:xfrm>
          <a:prstGeom prst="rect">
            <a:avLst/>
          </a:prstGeom>
          <a:noFill/>
          <a:ln>
            <a:noFill/>
          </a:ln>
        </p:spPr>
      </p:sp>
      <p:sp>
        <p:nvSpPr>
          <p:cNvPr id="68" name="Google Shape;68;p4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globe.gov/documents/348614/b24c8410-2ed7-4fd2-9cf7-2e68168f40ff"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348614/97b9939c-7fb5-4b12-8113-59f988781bf5"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e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data-entry-app" TargetMode="External"/><Relationship Id="rId4" Type="http://schemas.openxmlformats.org/officeDocument/2006/relationships/image" Target="../media/image22.jpe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www.globe.gov/"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www.globe.gov/globe-data/data-entry/email-data-entry"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globe.gov/do-globe/globe-teachers-guide/atmosphere"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get-trained/using-the-globe-website/retrieve-and-visualize-your-data" TargetMode="External"/><Relationship Id="rId5" Type="http://schemas.openxmlformats.org/officeDocument/2006/relationships/image" Target="../media/image34.jp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37.jpeg"/><Relationship Id="rId7" Type="http://schemas.openxmlformats.org/officeDocument/2006/relationships/hyperlink" Target="http://nasawavelength.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ynasadata.larc.nasa.gov/"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lobe.gov/do-globe/globe-teachers-guide/atmosphere?p_p_id=globegovteacherguideportlet_WAR_globegovcmsportlet_INSTANCE_2Tcr&amp;p_p_lifecycle=0&amp;p_p_state=normal&amp;p_p_mode=view&amp;p_p_col_id=column-1&amp;p_p_col_count=1&amp;_globegovteacherguideportlet_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lobe.gov/documents/348614/97b9939c-7fb5-4b12-8113-59f988781bf5" TargetMode="External"/><Relationship Id="rId5" Type="http://schemas.openxmlformats.org/officeDocument/2006/relationships/image" Target="../media/image8.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ifyouonlynews.com/wp-content/uploads/2015/04/United-State-Drought-Map-1024x791.png"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documents/348614/55b7f281-ca5d-4d99-ae0c-3a1a49a889ac" TargetMode="External"/><Relationship Id="rId3" Type="http://schemas.openxmlformats.org/officeDocument/2006/relationships/image" Target="../media/image3.jpe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nner: The GLOBE Program. Atmosphere- Precipitation-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58798"/>
          </a:xfrm>
          <a:prstGeom prst="rect">
            <a:avLst/>
          </a:prstGeom>
          <a:noFill/>
          <a:ln>
            <a:noFill/>
          </a:ln>
        </p:spPr>
      </p:pic>
      <p:sp>
        <p:nvSpPr>
          <p:cNvPr id="90" name="Google Shape;90;p1"/>
          <p:cNvSpPr txBox="1">
            <a:spLocks noGrp="1"/>
          </p:cNvSpPr>
          <p:nvPr>
            <p:ph type="ctrTitle"/>
          </p:nvPr>
        </p:nvSpPr>
        <p:spPr>
          <a:xfrm>
            <a:off x="685800" y="1122363"/>
            <a:ext cx="7772400" cy="73743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3600"/>
              <a:t>Protocol Training Slides</a:t>
            </a:r>
            <a:br>
              <a:rPr lang="en-US" sz="3600"/>
            </a:br>
            <a:r>
              <a:rPr lang="en-US" sz="3600"/>
              <a:t>Precipitation-Snow</a:t>
            </a:r>
            <a:endParaRPr/>
          </a:p>
        </p:txBody>
      </p:sp>
      <p:pic>
        <p:nvPicPr>
          <p:cNvPr id="91" name="Google Shape;91;p1" descr="Photo of snowy landscape"/>
          <p:cNvPicPr preferRelativeResize="0"/>
          <p:nvPr/>
        </p:nvPicPr>
        <p:blipFill rotWithShape="1">
          <a:blip r:embed="rId4" cstate="email">
            <a:alphaModFix/>
            <a:extLst>
              <a:ext uri="{28A0092B-C50C-407E-A947-70E740481C1C}">
                <a14:useLocalDpi xmlns:a14="http://schemas.microsoft.com/office/drawing/2010/main"/>
              </a:ext>
            </a:extLst>
          </a:blip>
          <a:srcRect l="-17968" r="-17968"/>
          <a:stretch/>
        </p:blipFill>
        <p:spPr>
          <a:xfrm>
            <a:off x="541039" y="1928130"/>
            <a:ext cx="8061921" cy="4448013"/>
          </a:xfrm>
          <a:prstGeom prst="rect">
            <a:avLst/>
          </a:prstGeom>
          <a:noFill/>
          <a:ln>
            <a:noFill/>
          </a:ln>
        </p:spPr>
      </p:pic>
      <p:sp>
        <p:nvSpPr>
          <p:cNvPr id="92" name="Google Shape;92;p1"/>
          <p:cNvSpPr txBox="1"/>
          <p:nvPr/>
        </p:nvSpPr>
        <p:spPr>
          <a:xfrm>
            <a:off x="3674534" y="6444477"/>
            <a:ext cx="21089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by Kevin Czajkowski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4" name="Google Shape;184;p10"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85" name="Google Shape;185;p1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186" name="Google Shape;186;p10"/>
          <p:cNvSpPr txBox="1">
            <a:spLocks noGrp="1"/>
          </p:cNvSpPr>
          <p:nvPr>
            <p:ph type="title"/>
          </p:nvPr>
        </p:nvSpPr>
        <p:spPr>
          <a:xfrm>
            <a:off x="1297857" y="52101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Data Sheet</a:t>
            </a:r>
            <a:endParaRPr sz="3200"/>
          </a:p>
        </p:txBody>
      </p:sp>
      <p:pic>
        <p:nvPicPr>
          <p:cNvPr id="187" name="Google Shape;187;p10" descr="Screenshot of Data Sheet page 2 of data sheet shows where to enter snow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17650" y="1505945"/>
            <a:ext cx="7009331" cy="4648600"/>
          </a:xfrm>
          <a:prstGeom prst="rect">
            <a:avLst/>
          </a:prstGeom>
          <a:noFill/>
          <a:ln>
            <a:noFill/>
          </a:ln>
        </p:spPr>
      </p:pic>
      <p:sp>
        <p:nvSpPr>
          <p:cNvPr id="188" name="Google Shape;188;p10" descr="http://www.globe.gov/documents/348614/81a42f5e-8f77-4d23-8fb0-9006b0b27063"/>
          <p:cNvSpPr txBox="1"/>
          <p:nvPr/>
        </p:nvSpPr>
        <p:spPr>
          <a:xfrm>
            <a:off x="969049" y="6154545"/>
            <a:ext cx="755793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Atmosphere Integrated 1-Day Data Sheet</a:t>
            </a:r>
            <a:endParaRPr sz="2400" i="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4" name="Google Shape;194;p11"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395"/>
            <a:ext cx="9144000" cy="806824"/>
          </a:xfrm>
          <a:prstGeom prst="rect">
            <a:avLst/>
          </a:prstGeom>
          <a:noFill/>
          <a:ln>
            <a:noFill/>
          </a:ln>
        </p:spPr>
      </p:pic>
      <p:pic>
        <p:nvPicPr>
          <p:cNvPr id="195" name="Google Shape;195;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196" name="Google Shape;196;p11"/>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Collecting Data-Snowpack</a:t>
            </a:r>
            <a:endParaRPr/>
          </a:p>
        </p:txBody>
      </p:sp>
      <p:sp>
        <p:nvSpPr>
          <p:cNvPr id="197" name="Google Shape;197;p11"/>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000"/>
              <a:buFont typeface="Calibri"/>
              <a:buAutoNum type="arabicParenR"/>
            </a:pPr>
            <a:r>
              <a:rPr lang="en-US" sz="2000"/>
              <a:t>Insert the measuring stick vertically into the snow until it rests on the </a:t>
            </a:r>
            <a:r>
              <a:rPr lang="en-US" sz="2000" b="1"/>
              <a:t>ground.</a:t>
            </a:r>
            <a:r>
              <a:rPr lang="en-US" sz="2000"/>
              <a:t> Be careful not to mistake an ice layer or crusted snow for the ground. Read and record the depth of the snowpack to the nearest millimeter. If not measurable but there is some snow, pick Trace. </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Repeat at least 2 more times in areas with little drifting snow.</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Report the observations on the data sheet.</a:t>
            </a:r>
            <a:endParaRPr sz="2000" b="1"/>
          </a:p>
        </p:txBody>
      </p:sp>
      <p:pic>
        <p:nvPicPr>
          <p:cNvPr id="198" name="Google Shape;198;p11" descr="Screenshot of snowpack data entry. For each of 3 samples, determine if snow is measurable, trace or missing. If measurable, record amount (mm):___."/>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06418" y="4228982"/>
            <a:ext cx="7195611" cy="20478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4" name="Google Shape;204;p12"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05" name="Google Shape;205;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06" name="Google Shape;206;p12"/>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Measuring Snow Depth</a:t>
            </a:r>
            <a:endParaRPr/>
          </a:p>
        </p:txBody>
      </p:sp>
      <p:sp>
        <p:nvSpPr>
          <p:cNvPr id="207" name="Google Shape;207;p12"/>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000"/>
              <a:buChar char="•"/>
            </a:pPr>
            <a:r>
              <a:rPr lang="en-US" sz="2000"/>
              <a:t>Use a measurement device such as a ruler that starts at 0 at the edge and read to the nearest millimeter.</a:t>
            </a:r>
            <a:endParaRPr sz="2000" b="1"/>
          </a:p>
        </p:txBody>
      </p:sp>
      <p:pic>
        <p:nvPicPr>
          <p:cNvPr id="208" name="Google Shape;208;p12" descr="Picture of ruler, where scale begins at end of ruler. Use this type of rul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03955" y="2831663"/>
            <a:ext cx="2792335" cy="2641203"/>
          </a:xfrm>
          <a:prstGeom prst="rect">
            <a:avLst/>
          </a:prstGeom>
          <a:noFill/>
          <a:ln>
            <a:noFill/>
          </a:ln>
        </p:spPr>
      </p:pic>
      <p:sp>
        <p:nvSpPr>
          <p:cNvPr id="209" name="Google Shape;209;p12"/>
          <p:cNvSpPr txBox="1"/>
          <p:nvPr/>
        </p:nvSpPr>
        <p:spPr>
          <a:xfrm>
            <a:off x="2267770" y="5656523"/>
            <a:ext cx="1445981"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Use this type						</a:t>
            </a:r>
            <a:endParaRPr sz="1800">
              <a:solidFill>
                <a:schemeClr val="dk1"/>
              </a:solidFill>
              <a:latin typeface="Calibri"/>
              <a:ea typeface="Calibri"/>
              <a:cs typeface="Calibri"/>
              <a:sym typeface="Calibri"/>
            </a:endParaRPr>
          </a:p>
        </p:txBody>
      </p:sp>
      <p:pic>
        <p:nvPicPr>
          <p:cNvPr id="210" name="Google Shape;210;p12" descr="picture of ruler where the scale begins a few mm after the end of the ruler. Do not use this type of rul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37110" y="2695024"/>
            <a:ext cx="3424672" cy="2961499"/>
          </a:xfrm>
          <a:prstGeom prst="rect">
            <a:avLst/>
          </a:prstGeom>
          <a:noFill/>
          <a:ln>
            <a:noFill/>
          </a:ln>
        </p:spPr>
      </p:pic>
      <p:sp>
        <p:nvSpPr>
          <p:cNvPr id="211" name="Google Shape;211;p12"/>
          <p:cNvSpPr txBox="1"/>
          <p:nvPr/>
        </p:nvSpPr>
        <p:spPr>
          <a:xfrm>
            <a:off x="6156412" y="5656523"/>
            <a:ext cx="1542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Not this type</a:t>
            </a:r>
            <a:endParaRPr/>
          </a:p>
        </p:txBody>
      </p:sp>
      <p:sp>
        <p:nvSpPr>
          <p:cNvPr id="212" name="Google Shape;212;p12"/>
          <p:cNvSpPr txBox="1"/>
          <p:nvPr/>
        </p:nvSpPr>
        <p:spPr>
          <a:xfrm>
            <a:off x="3641690" y="6249857"/>
            <a:ext cx="210346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Photos by Kevin Czajkowski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8" name="Google Shape;218;p13"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19" name="Google Shape;219;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20" name="Google Shape;220;p13"/>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Reading the Ruler</a:t>
            </a:r>
            <a:endParaRPr/>
          </a:p>
        </p:txBody>
      </p:sp>
      <p:sp>
        <p:nvSpPr>
          <p:cNvPr id="221" name="Google Shape;221;p13"/>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000"/>
              <a:buChar char="•"/>
            </a:pPr>
            <a:r>
              <a:rPr lang="en-US" sz="2000"/>
              <a:t>Read the ruler to the nearest millimeter.</a:t>
            </a:r>
            <a:endParaRPr sz="2000" b="1"/>
          </a:p>
        </p:txBody>
      </p:sp>
      <p:pic>
        <p:nvPicPr>
          <p:cNvPr id="222" name="Google Shape;222;p13" descr="image of ruler embedded in snow. the snowline rest on 61 mm mark of the rul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60677" y="2351456"/>
            <a:ext cx="4429016" cy="3849859"/>
          </a:xfrm>
          <a:prstGeom prst="rect">
            <a:avLst/>
          </a:prstGeom>
          <a:noFill/>
          <a:ln>
            <a:noFill/>
          </a:ln>
        </p:spPr>
      </p:pic>
      <p:sp>
        <p:nvSpPr>
          <p:cNvPr id="223" name="Google Shape;223;p13"/>
          <p:cNvSpPr txBox="1"/>
          <p:nvPr/>
        </p:nvSpPr>
        <p:spPr>
          <a:xfrm>
            <a:off x="7381277" y="3652294"/>
            <a:ext cx="146225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What depth is this?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61 mm</a:t>
            </a:r>
            <a:endParaRPr/>
          </a:p>
        </p:txBody>
      </p:sp>
      <p:cxnSp>
        <p:nvCxnSpPr>
          <p:cNvPr id="224" name="Google Shape;224;p13" descr="arrow pointing to the line where the ruler appears out of the snowbank."/>
          <p:cNvCxnSpPr/>
          <p:nvPr/>
        </p:nvCxnSpPr>
        <p:spPr>
          <a:xfrm flipH="1">
            <a:off x="5665770" y="3940950"/>
            <a:ext cx="1715507" cy="221303"/>
          </a:xfrm>
          <a:prstGeom prst="straightConnector1">
            <a:avLst/>
          </a:prstGeom>
          <a:noFill/>
          <a:ln w="57150" cap="flat" cmpd="sng">
            <a:solidFill>
              <a:srgbClr val="FF0000"/>
            </a:solidFill>
            <a:prstDash val="solid"/>
            <a:miter lim="800000"/>
            <a:headEnd type="none" w="sm" len="sm"/>
            <a:tailEnd type="stealth" w="med" len="med"/>
          </a:ln>
        </p:spPr>
      </p:cxnSp>
      <p:sp>
        <p:nvSpPr>
          <p:cNvPr id="225" name="Google Shape;225;p13"/>
          <p:cNvSpPr txBox="1"/>
          <p:nvPr/>
        </p:nvSpPr>
        <p:spPr>
          <a:xfrm>
            <a:off x="4069045" y="6336431"/>
            <a:ext cx="21089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1" name="Google Shape;231;p14"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32" name="Google Shape;232;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33" name="Google Shape;233;p14"/>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Collecting Data: New Snowfall</a:t>
            </a:r>
            <a:endParaRPr/>
          </a:p>
        </p:txBody>
      </p:sp>
      <p:sp>
        <p:nvSpPr>
          <p:cNvPr id="234" name="Google Shape;234;p14"/>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20000"/>
              </a:lnSpc>
              <a:spcBef>
                <a:spcPts val="0"/>
              </a:spcBef>
              <a:spcAft>
                <a:spcPts val="0"/>
              </a:spcAft>
              <a:buClr>
                <a:schemeClr val="dk1"/>
              </a:buClr>
              <a:buSzPct val="100000"/>
              <a:buFont typeface="Calibri"/>
              <a:buAutoNum type="arabicParenR"/>
            </a:pPr>
            <a:r>
              <a:rPr lang="en-US" sz="2000"/>
              <a:t>After a new snowfall, gently insert the measuring stick vertically into the snow until it touches the snowboard. Read and record the depth of new snow to the nearest millimeter. If no new snow has fallen, record 0 as the depth of new snow.</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If there is new snow, take at least two more measurements at different spots on the snowboard.</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Report these numbers as the depth of new snow. If the snowfall is so small that a depth can’t be read, record the letter “T” (for trace) for new snow. If the snow on the snowboard has been disturbed before you can take an accurate measurement, report “M” for missing.  </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Record the number of days since the last reading of snow on the snowboard.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0" name="Google Shape;240;p15" title="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41" name="Google Shape;241;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42" name="Google Shape;242;p15" descr="Banner: Atmosphere-Precipitation (snow)"/>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Collecting Data- New Snow and Snowpack Water Equivalent</a:t>
            </a:r>
            <a:endParaRPr/>
          </a:p>
        </p:txBody>
      </p:sp>
      <p:sp>
        <p:nvSpPr>
          <p:cNvPr id="243" name="Google Shape;243;p15"/>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000"/>
              <a:buFont typeface="Calibri"/>
              <a:buAutoNum type="arabicParenR"/>
            </a:pPr>
            <a:r>
              <a:rPr lang="en-US" sz="2000"/>
              <a:t>Take the overflow tube from the rain gauge. Choose a place where the snow has not been disturbed away from the snowboard for snowpack and on the snowboard for new snow. Push the tube into the snow with the opening facing down until it touches the ground. Use a flat object placed under the tube opening to trap the snow in the tube.</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Save this sample in your tube or another container, cover it, and label.</a:t>
            </a:r>
            <a:endParaRPr/>
          </a:p>
        </p:txBody>
      </p:sp>
      <p:pic>
        <p:nvPicPr>
          <p:cNvPr id="244" name="Google Shape;244;p15" descr="image of pushing overflow tube from a raingauge into the snow.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97423" y="4338562"/>
            <a:ext cx="1911362" cy="1930492"/>
          </a:xfrm>
          <a:prstGeom prst="rect">
            <a:avLst/>
          </a:prstGeom>
          <a:noFill/>
          <a:ln>
            <a:noFill/>
          </a:ln>
        </p:spPr>
      </p:pic>
      <p:pic>
        <p:nvPicPr>
          <p:cNvPr id="245" name="Google Shape;245;p15" descr="Image: Use a board to close the bottom of the tube. In this way the snow will not fall out the bottom when it is removed.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66724" y="4338562"/>
            <a:ext cx="2434487" cy="1930492"/>
          </a:xfrm>
          <a:prstGeom prst="rect">
            <a:avLst/>
          </a:prstGeom>
          <a:noFill/>
          <a:ln>
            <a:noFill/>
          </a:ln>
        </p:spPr>
      </p:pic>
      <p:sp>
        <p:nvSpPr>
          <p:cNvPr id="246" name="Google Shape;246;p15"/>
          <p:cNvSpPr txBox="1"/>
          <p:nvPr/>
        </p:nvSpPr>
        <p:spPr>
          <a:xfrm>
            <a:off x="5184386" y="6269054"/>
            <a:ext cx="257476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Pictures by Kevin Czajkowski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2" name="Google Shape;252;p16"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53" name="Google Shape;253;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54" name="Google Shape;254;p16"/>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Clear the Snowboard</a:t>
            </a:r>
            <a:endParaRPr/>
          </a:p>
        </p:txBody>
      </p:sp>
      <p:sp>
        <p:nvSpPr>
          <p:cNvPr id="255" name="Google Shape;255;p16"/>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80000"/>
              </a:lnSpc>
              <a:spcBef>
                <a:spcPts val="0"/>
              </a:spcBef>
              <a:spcAft>
                <a:spcPts val="0"/>
              </a:spcAft>
              <a:buClr>
                <a:schemeClr val="dk1"/>
              </a:buClr>
              <a:buSzPts val="2000"/>
              <a:buFont typeface="Calibri"/>
              <a:buAutoNum type="arabicParenR"/>
            </a:pPr>
            <a:r>
              <a:rPr lang="en-US" sz="2000"/>
              <a:t>Once you have taken all of your samples, clear off the snowboard. Place a flag or other marker nearby to help you locate the snowboard after the next snowfall.</a:t>
            </a:r>
            <a:endParaRPr/>
          </a:p>
          <a:p>
            <a:pPr marL="457200" lvl="0" indent="-457200" algn="l" rtl="0">
              <a:lnSpc>
                <a:spcPct val="80000"/>
              </a:lnSpc>
              <a:spcBef>
                <a:spcPts val="1200"/>
              </a:spcBef>
              <a:spcAft>
                <a:spcPts val="0"/>
              </a:spcAft>
              <a:buClr>
                <a:schemeClr val="dk1"/>
              </a:buClr>
              <a:buSzPts val="2000"/>
              <a:buFont typeface="Calibri"/>
              <a:buAutoNum type="arabicParenR"/>
            </a:pPr>
            <a:r>
              <a:rPr lang="en-US" sz="2000"/>
              <a:t>Take your labeled samples inside to melt and measure.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61" name="Google Shape;261;p17"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62" name="Google Shape;262;p1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63" name="Google Shape;263;p17"/>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Testing For Snow Water Equivalent</a:t>
            </a:r>
            <a:endParaRPr sz="3200"/>
          </a:p>
        </p:txBody>
      </p:sp>
      <p:sp>
        <p:nvSpPr>
          <p:cNvPr id="264" name="Google Shape;264;p17"/>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120000"/>
              </a:lnSpc>
              <a:spcBef>
                <a:spcPts val="0"/>
              </a:spcBef>
              <a:spcAft>
                <a:spcPts val="0"/>
              </a:spcAft>
              <a:buClr>
                <a:schemeClr val="dk1"/>
              </a:buClr>
              <a:buSzPct val="100000"/>
              <a:buFont typeface="Calibri"/>
              <a:buAutoNum type="arabicParenR"/>
            </a:pPr>
            <a:r>
              <a:rPr lang="en-US" sz="2000"/>
              <a:t>Once your snow samples are indoors, allow them to melt. Be sure they are covered to prevent evaporation.</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Pour the melt water from the “new snow” sample into the measuring tube of the rain gauge (you may want to use the rain gauge funnel to help).</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Repeat and record the rain equivalent in millimeters to the nearest 10</a:t>
            </a:r>
            <a:r>
              <a:rPr lang="en-US" sz="2000" baseline="30000"/>
              <a:t>th</a:t>
            </a:r>
            <a:r>
              <a:rPr lang="en-US" sz="2000"/>
              <a:t> of a meter.</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If there is more water that can fit into the measuring tube, empty the tube, repeat steps 2 and 3 and add the amounts.</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Record this and the rain equivalent on your Data Sheet and log book.</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Pour melted snow water back into the sample jar.</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Repeat steps 2-6 for the “snowpack” sample.</a:t>
            </a:r>
            <a:endParaRPr/>
          </a:p>
          <a:p>
            <a:pPr marL="457200" lvl="0" indent="-457200" algn="l" rtl="0">
              <a:lnSpc>
                <a:spcPct val="120000"/>
              </a:lnSpc>
              <a:spcBef>
                <a:spcPts val="0"/>
              </a:spcBef>
              <a:spcAft>
                <a:spcPts val="0"/>
              </a:spcAft>
              <a:buClr>
                <a:schemeClr val="dk1"/>
              </a:buClr>
              <a:buSzPct val="100000"/>
              <a:buFont typeface="Calibri"/>
              <a:buAutoNum type="arabicParenR"/>
            </a:pPr>
            <a:r>
              <a:rPr lang="en-US" sz="2000"/>
              <a:t>Save the liquid samples to do the pH tests.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0" name="Google Shape;270;p18"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71" name="Google Shape;271;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72" name="Google Shape;272;p18"/>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What I Need to Collect pH Data</a:t>
            </a:r>
            <a:endParaRPr sz="3200"/>
          </a:p>
        </p:txBody>
      </p:sp>
      <p:graphicFrame>
        <p:nvGraphicFramePr>
          <p:cNvPr id="273" name="Google Shape;273;p18"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Chart of logistical nees for snow pH "/>
          <p:cNvGraphicFramePr/>
          <p:nvPr/>
        </p:nvGraphicFramePr>
        <p:xfrm>
          <a:off x="1649185" y="1661160"/>
          <a:ext cx="3000000" cy="3000000"/>
        </p:xfrm>
        <a:graphic>
          <a:graphicData uri="http://schemas.openxmlformats.org/drawingml/2006/table">
            <a:tbl>
              <a:tblPr firstRow="1" bandRow="1">
                <a:noFill/>
                <a:tableStyleId>{62EDECCC-A466-4F47-B225-FFA94C861E5A}</a:tableStyleId>
              </a:tblPr>
              <a:tblGrid>
                <a:gridCol w="1514350">
                  <a:extLst>
                    <a:ext uri="{9D8B030D-6E8A-4147-A177-3AD203B41FA5}">
                      <a16:colId xmlns:a16="http://schemas.microsoft.com/office/drawing/2014/main" val="20000"/>
                    </a:ext>
                  </a:extLst>
                </a:gridCol>
                <a:gridCol w="5264175">
                  <a:extLst>
                    <a:ext uri="{9D8B030D-6E8A-4147-A177-3AD203B41FA5}">
                      <a16:colId xmlns:a16="http://schemas.microsoft.com/office/drawing/2014/main" val="20001"/>
                    </a:ext>
                  </a:extLst>
                </a:gridCol>
              </a:tblGrid>
              <a:tr h="14826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Materials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80000"/>
                        </a:lnSpc>
                        <a:spcBef>
                          <a:spcPts val="0"/>
                        </a:spcBef>
                        <a:spcAft>
                          <a:spcPts val="0"/>
                        </a:spcAft>
                        <a:buNone/>
                      </a:pPr>
                      <a:r>
                        <a:rPr lang="en-US" sz="1800" b="0">
                          <a:solidFill>
                            <a:schemeClr val="dk1"/>
                          </a:solidFill>
                          <a:latin typeface="Arial"/>
                          <a:ea typeface="Arial"/>
                          <a:cs typeface="Arial"/>
                          <a:sym typeface="Arial"/>
                        </a:rPr>
                        <a:t>Finely ground “table” salt, salt card with 4mm and 5mm circles, stirring rod or spoon, pH paper or meter, 3 clean 100 ml beakers or cups, covered sample jar with at least 30ml of rain or melted snow, latex gloves, distilled water in wash bottle</a:t>
                      </a:r>
                      <a:endParaRPr sz="1800" b="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91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a:solidFill>
                            <a:schemeClr val="hlink"/>
                          </a:solidFill>
                          <a:latin typeface="Arial"/>
                          <a:ea typeface="Arial"/>
                          <a:cs typeface="Arial"/>
                          <a:sym typeface="Arial"/>
                          <a:hlinkClick r:id="rId5"/>
                        </a:rPr>
                        <a:t>Atmosphere Integrated 1-Day Data Sheet </a:t>
                      </a:r>
                      <a:endParaRPr sz="1800" i="1"/>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97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After observing snow or rain</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7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9" name="Google Shape;279;p19"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80" name="Google Shape;280;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81" name="Google Shape;281;p19"/>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Testing for pH-1</a:t>
            </a:r>
            <a:endParaRPr sz="3200"/>
          </a:p>
        </p:txBody>
      </p:sp>
      <p:sp>
        <p:nvSpPr>
          <p:cNvPr id="282" name="Google Shape;282;p19"/>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000"/>
              <a:buFont typeface="Calibri"/>
              <a:buAutoNum type="arabicParenR"/>
            </a:pPr>
            <a:r>
              <a:rPr lang="en-US" sz="2000"/>
              <a:t>Put on latex gloves.</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Sprinkle salt onto the appropriate circle on your salt card. If your rain or snow sample is 40-50 ml, use the 5 mm circle on the salt circle. If your rain or melted snow sample is 30-40 ml, use the 4mm circle.</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Fill the appropriate circle with a single layer of salt. Remove any excess salt from the salt card.</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Pour the salt covering the circle on your salt card into the beaker.</a:t>
            </a:r>
            <a:endParaRPr/>
          </a:p>
          <a:p>
            <a:pPr marL="457200" lvl="0" indent="-457200" algn="l" rtl="0">
              <a:lnSpc>
                <a:spcPct val="100000"/>
              </a:lnSpc>
              <a:spcBef>
                <a:spcPts val="0"/>
              </a:spcBef>
              <a:spcAft>
                <a:spcPts val="0"/>
              </a:spcAft>
              <a:buClr>
                <a:schemeClr val="dk1"/>
              </a:buClr>
              <a:buSzPts val="2000"/>
              <a:buFont typeface="Calibri"/>
              <a:buAutoNum type="arabicParenR"/>
            </a:pPr>
            <a:r>
              <a:rPr lang="en-US" sz="2000"/>
              <a:t>Stir the beaker’s contents thoroughly with the stirring rod or spoon until the salt is dissolved.</a:t>
            </a:r>
            <a:endParaRPr/>
          </a:p>
        </p:txBody>
      </p:sp>
      <p:pic>
        <p:nvPicPr>
          <p:cNvPr id="283" name="Google Shape;283;p19" descr="Use a 4 mm circle  to measure amount of salt for 30-40 mL precipitated water sample, 5 mm circle for 40-50 mL precipitated water sample. Screen shot 2016-03-03 at 7.52.39 AM">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27705" y="4932443"/>
            <a:ext cx="1816100" cy="165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8" name="Google Shape;98;p2"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99" name="Google Shape;99;p2" descr="Menu Bar: What is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56664" cy="6051177"/>
          </a:xfrm>
          <a:prstGeom prst="rect">
            <a:avLst/>
          </a:prstGeom>
          <a:noFill/>
          <a:ln>
            <a:noFill/>
          </a:ln>
        </p:spPr>
      </p:pic>
      <p:sp>
        <p:nvSpPr>
          <p:cNvPr id="100" name="Google Shape;100;p2"/>
          <p:cNvSpPr txBox="1">
            <a:spLocks noGrp="1"/>
          </p:cNvSpPr>
          <p:nvPr>
            <p:ph type="title"/>
          </p:nvPr>
        </p:nvSpPr>
        <p:spPr>
          <a:xfrm>
            <a:off x="1156664"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Overview and Learning Objectives</a:t>
            </a:r>
            <a:endParaRPr/>
          </a:p>
        </p:txBody>
      </p:sp>
      <p:sp>
        <p:nvSpPr>
          <p:cNvPr id="101" name="Google Shape;101;p2"/>
          <p:cNvSpPr txBox="1">
            <a:spLocks noGrp="1"/>
          </p:cNvSpPr>
          <p:nvPr>
            <p:ph type="body" idx="1"/>
          </p:nvPr>
        </p:nvSpPr>
        <p:spPr>
          <a:xfrm>
            <a:off x="1345497" y="1656743"/>
            <a:ext cx="645300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b="1"/>
              <a:t>Overview</a:t>
            </a:r>
            <a:endParaRPr/>
          </a:p>
          <a:p>
            <a:pPr marL="0" lvl="0" indent="0" algn="l" rtl="0">
              <a:lnSpc>
                <a:spcPct val="100000"/>
              </a:lnSpc>
              <a:spcBef>
                <a:spcPts val="0"/>
              </a:spcBef>
              <a:spcAft>
                <a:spcPts val="0"/>
              </a:spcAft>
              <a:buClr>
                <a:schemeClr val="dk1"/>
              </a:buClr>
              <a:buSzPts val="2000"/>
              <a:buNone/>
            </a:pPr>
            <a:r>
              <a:rPr lang="en-US" sz="2000" i="1"/>
              <a:t>This module:</a:t>
            </a:r>
            <a:endParaRPr/>
          </a:p>
          <a:p>
            <a:pPr marL="228600" lvl="0" indent="-228600" algn="l" rtl="0">
              <a:lnSpc>
                <a:spcPct val="100000"/>
              </a:lnSpc>
              <a:spcBef>
                <a:spcPts val="0"/>
              </a:spcBef>
              <a:spcAft>
                <a:spcPts val="0"/>
              </a:spcAft>
              <a:buClr>
                <a:schemeClr val="dk1"/>
              </a:buClr>
              <a:buSzPts val="2000"/>
              <a:buChar char="•"/>
            </a:pPr>
            <a:r>
              <a:rPr lang="en-US" sz="2000"/>
              <a:t>Describes the different types of precipitation </a:t>
            </a:r>
            <a:endParaRPr/>
          </a:p>
          <a:p>
            <a:pPr marL="228600" lvl="0" indent="-228600" algn="l" rtl="0">
              <a:lnSpc>
                <a:spcPct val="100000"/>
              </a:lnSpc>
              <a:spcBef>
                <a:spcPts val="0"/>
              </a:spcBef>
              <a:spcAft>
                <a:spcPts val="0"/>
              </a:spcAft>
              <a:buClr>
                <a:schemeClr val="dk1"/>
              </a:buClr>
              <a:buSzPts val="2000"/>
              <a:buChar char="•"/>
            </a:pPr>
            <a:r>
              <a:rPr lang="en-US" sz="2000"/>
              <a:t>Provides step-by-step protocol instructions for collecting snow depth, water equivalent and pH</a:t>
            </a:r>
            <a:endParaRPr/>
          </a:p>
          <a:p>
            <a:pPr marL="228600" lvl="0" indent="-101600" algn="l" rtl="0">
              <a:lnSpc>
                <a:spcPct val="100000"/>
              </a:lnSpc>
              <a:spcBef>
                <a:spcPts val="0"/>
              </a:spcBef>
              <a:spcAft>
                <a:spcPts val="0"/>
              </a:spcAft>
              <a:buClr>
                <a:schemeClr val="dk1"/>
              </a:buClr>
              <a:buSzPts val="2000"/>
              <a:buNone/>
            </a:pPr>
            <a:endParaRPr sz="2000"/>
          </a:p>
          <a:p>
            <a:pPr marL="0" lvl="0" indent="0" algn="l" rtl="0">
              <a:lnSpc>
                <a:spcPct val="100000"/>
              </a:lnSpc>
              <a:spcBef>
                <a:spcPts val="0"/>
              </a:spcBef>
              <a:spcAft>
                <a:spcPts val="0"/>
              </a:spcAft>
              <a:buClr>
                <a:schemeClr val="dk1"/>
              </a:buClr>
              <a:buSzPts val="2000"/>
              <a:buNone/>
            </a:pPr>
            <a:r>
              <a:rPr lang="en-US" sz="2000" b="1"/>
              <a:t>Learning Objectives</a:t>
            </a:r>
            <a:endParaRPr/>
          </a:p>
          <a:p>
            <a:pPr marL="0" lvl="0" indent="0" algn="l" rtl="0">
              <a:lnSpc>
                <a:spcPct val="100000"/>
              </a:lnSpc>
              <a:spcBef>
                <a:spcPts val="0"/>
              </a:spcBef>
              <a:spcAft>
                <a:spcPts val="0"/>
              </a:spcAft>
              <a:buClr>
                <a:schemeClr val="dk1"/>
              </a:buClr>
              <a:buSzPts val="2000"/>
              <a:buNone/>
            </a:pPr>
            <a:r>
              <a:rPr lang="en-US" sz="2000" i="1"/>
              <a:t>After completing this module, you will be able to: </a:t>
            </a:r>
            <a:endParaRPr/>
          </a:p>
          <a:p>
            <a:pPr marL="228600" lvl="0" indent="-228600" algn="l" rtl="0">
              <a:lnSpc>
                <a:spcPct val="100000"/>
              </a:lnSpc>
              <a:spcBef>
                <a:spcPts val="0"/>
              </a:spcBef>
              <a:spcAft>
                <a:spcPts val="0"/>
              </a:spcAft>
              <a:buClr>
                <a:schemeClr val="dk1"/>
              </a:buClr>
              <a:buSzPts val="2000"/>
              <a:buChar char="•"/>
            </a:pPr>
            <a:r>
              <a:rPr lang="en-US" sz="2000"/>
              <a:t>Describe why snow observations are important</a:t>
            </a:r>
            <a:endParaRPr/>
          </a:p>
          <a:p>
            <a:pPr marL="228600" lvl="0" indent="-228600" algn="l" rtl="0">
              <a:lnSpc>
                <a:spcPct val="100000"/>
              </a:lnSpc>
              <a:spcBef>
                <a:spcPts val="0"/>
              </a:spcBef>
              <a:spcAft>
                <a:spcPts val="0"/>
              </a:spcAft>
              <a:buClr>
                <a:schemeClr val="dk1"/>
              </a:buClr>
              <a:buSzPts val="2000"/>
              <a:buChar char="•"/>
            </a:pPr>
            <a:r>
              <a:rPr lang="en-US" sz="2000"/>
              <a:t>Describe how, where, and when to collect snow observations</a:t>
            </a:r>
            <a:endParaRPr/>
          </a:p>
          <a:p>
            <a:pPr marL="228600" lvl="0" indent="-228600" algn="l" rtl="0">
              <a:lnSpc>
                <a:spcPct val="100000"/>
              </a:lnSpc>
              <a:spcBef>
                <a:spcPts val="0"/>
              </a:spcBef>
              <a:spcAft>
                <a:spcPts val="0"/>
              </a:spcAft>
              <a:buClr>
                <a:schemeClr val="dk1"/>
              </a:buClr>
              <a:buSzPts val="2000"/>
              <a:buChar char="•"/>
            </a:pPr>
            <a:r>
              <a:rPr lang="en-US" sz="2000"/>
              <a:t>Upload data to GLOBE website</a:t>
            </a:r>
            <a:endParaRPr/>
          </a:p>
          <a:p>
            <a:pPr marL="228600" lvl="0" indent="-228600" algn="l" rtl="0">
              <a:lnSpc>
                <a:spcPct val="100000"/>
              </a:lnSpc>
              <a:spcBef>
                <a:spcPts val="0"/>
              </a:spcBef>
              <a:spcAft>
                <a:spcPts val="0"/>
              </a:spcAft>
              <a:buClr>
                <a:schemeClr val="dk1"/>
              </a:buClr>
              <a:buSzPts val="2000"/>
              <a:buChar char="•"/>
            </a:pPr>
            <a:r>
              <a:rPr lang="en-US" sz="2000"/>
              <a:t>Visualize data using the GLOBE Visualization System and formulate your own questions about weather</a:t>
            </a:r>
            <a:endParaRPr/>
          </a:p>
          <a:p>
            <a:pPr marL="342900" lvl="0" indent="-215900" algn="l" rtl="0">
              <a:lnSpc>
                <a:spcPct val="90000"/>
              </a:lnSpc>
              <a:spcBef>
                <a:spcPts val="0"/>
              </a:spcBef>
              <a:spcAft>
                <a:spcPts val="0"/>
              </a:spcAft>
              <a:buClr>
                <a:schemeClr val="dk1"/>
              </a:buClr>
              <a:buSzPts val="2000"/>
              <a:buFont typeface="Arial"/>
              <a:buNone/>
            </a:pPr>
            <a:endParaRPr sz="2000" b="1" i="1">
              <a:solidFill>
                <a:srgbClr val="055000"/>
              </a:solidFill>
            </a:endParaRPr>
          </a:p>
          <a:p>
            <a:pPr marL="0" lvl="0" indent="0" algn="l" rtl="0">
              <a:lnSpc>
                <a:spcPct val="90000"/>
              </a:lnSpc>
              <a:spcBef>
                <a:spcPts val="0"/>
              </a:spcBef>
              <a:spcAft>
                <a:spcPts val="0"/>
              </a:spcAft>
              <a:buClr>
                <a:srgbClr val="055000"/>
              </a:buClr>
              <a:buSzPts val="2000"/>
              <a:buNone/>
            </a:pPr>
            <a:r>
              <a:rPr lang="en-US" sz="2000" b="1" i="1">
                <a:solidFill>
                  <a:srgbClr val="055000"/>
                </a:solidFill>
              </a:rPr>
              <a:t>Estimated time to complete module:  1 hour</a:t>
            </a:r>
            <a:endParaRPr sz="2000" i="1">
              <a:solidFill>
                <a:srgbClr val="055000"/>
              </a:solidFill>
            </a:endParaRPr>
          </a:p>
          <a:p>
            <a:pPr marL="228600" lvl="0" indent="-101600" algn="l" rtl="0">
              <a:lnSpc>
                <a:spcPct val="100000"/>
              </a:lnSpc>
              <a:spcBef>
                <a:spcPts val="0"/>
              </a:spcBef>
              <a:spcAft>
                <a:spcPts val="0"/>
              </a:spcAft>
              <a:buClr>
                <a:schemeClr val="dk1"/>
              </a:buClr>
              <a:buSzPts val="2000"/>
              <a:buNone/>
            </a:pPr>
            <a:endParaRPr sz="2000"/>
          </a:p>
          <a:p>
            <a:pPr marL="383540" lvl="0" indent="-256540" algn="l" rtl="0">
              <a:lnSpc>
                <a:spcPct val="80000"/>
              </a:lnSpc>
              <a:spcBef>
                <a:spcPts val="0"/>
              </a:spcBef>
              <a:spcAft>
                <a:spcPts val="0"/>
              </a:spcAft>
              <a:buClr>
                <a:schemeClr val="dk1"/>
              </a:buClr>
              <a:buSzPts val="2000"/>
              <a:buFont typeface="Arial"/>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0" name="Google Shape;290;p20"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291" name="Google Shape;291;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292" name="Google Shape;292;p20"/>
          <p:cNvSpPr txBox="1">
            <a:spLocks noGrp="1"/>
          </p:cNvSpPr>
          <p:nvPr>
            <p:ph type="title"/>
          </p:nvPr>
        </p:nvSpPr>
        <p:spPr>
          <a:xfrm>
            <a:off x="1257300" y="598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Testing for pH-2</a:t>
            </a:r>
            <a:endParaRPr sz="3200"/>
          </a:p>
        </p:txBody>
      </p:sp>
      <p:sp>
        <p:nvSpPr>
          <p:cNvPr id="293" name="Google Shape;293;p20"/>
          <p:cNvSpPr txBox="1">
            <a:spLocks noGrp="1"/>
          </p:cNvSpPr>
          <p:nvPr>
            <p:ph type="body" idx="1"/>
          </p:nvPr>
        </p:nvSpPr>
        <p:spPr>
          <a:xfrm>
            <a:off x="1257300" y="1714862"/>
            <a:ext cx="7235771"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6) Follow the instructions that came with the pH paper to measure the pH of the sample. Record the pH value on your Data Sheet and in your log book.</a:t>
            </a:r>
            <a:endParaRPr/>
          </a:p>
          <a:p>
            <a:pPr marL="0" lvl="0" indent="0" algn="l" rtl="0">
              <a:lnSpc>
                <a:spcPct val="80000"/>
              </a:lnSpc>
              <a:spcBef>
                <a:spcPts val="600"/>
              </a:spcBef>
              <a:spcAft>
                <a:spcPts val="0"/>
              </a:spcAft>
              <a:buClr>
                <a:schemeClr val="dk1"/>
              </a:buClr>
              <a:buSzPts val="2000"/>
              <a:buNone/>
            </a:pPr>
            <a:r>
              <a:rPr lang="en-US" sz="2000"/>
              <a:t>7) If you have at least 30 ml of rain or snow left in your sample jar then repeat steps 1-7. Otherwise, repeat step 7. Continue until you have collected a total of 3 pH measurements.</a:t>
            </a:r>
            <a:endParaRPr/>
          </a:p>
          <a:p>
            <a:pPr marL="0" lvl="0" indent="0" algn="l" rtl="0">
              <a:lnSpc>
                <a:spcPct val="80000"/>
              </a:lnSpc>
              <a:spcBef>
                <a:spcPts val="600"/>
              </a:spcBef>
              <a:spcAft>
                <a:spcPts val="0"/>
              </a:spcAft>
              <a:buClr>
                <a:schemeClr val="dk1"/>
              </a:buClr>
              <a:buSzPts val="2000"/>
              <a:buNone/>
            </a:pPr>
            <a:r>
              <a:rPr lang="en-US" sz="2000"/>
              <a:t>8) Calculate the average of the 3 pH measurements and record on your Data Sheet.</a:t>
            </a:r>
            <a:endParaRPr/>
          </a:p>
          <a:p>
            <a:pPr marL="0" lvl="0" indent="0" algn="l" rtl="0">
              <a:lnSpc>
                <a:spcPct val="80000"/>
              </a:lnSpc>
              <a:spcBef>
                <a:spcPts val="600"/>
              </a:spcBef>
              <a:spcAft>
                <a:spcPts val="0"/>
              </a:spcAft>
              <a:buClr>
                <a:schemeClr val="dk1"/>
              </a:buClr>
              <a:buSzPts val="2000"/>
              <a:buNone/>
            </a:pPr>
            <a:r>
              <a:rPr lang="en-US" sz="2000"/>
              <a:t>9) Check to make sure that each measurement is within 1.0 pH unit of the average. If they are not, then repeat the measurements. If your measurements are still not within 1.0 pH unit of the average, discuss possible problems.</a:t>
            </a:r>
            <a:endParaRPr/>
          </a:p>
          <a:p>
            <a:pPr marL="0" lvl="0" indent="0" algn="l" rtl="0">
              <a:lnSpc>
                <a:spcPct val="80000"/>
              </a:lnSpc>
              <a:spcBef>
                <a:spcPts val="600"/>
              </a:spcBef>
              <a:spcAft>
                <a:spcPts val="0"/>
              </a:spcAft>
              <a:buClr>
                <a:schemeClr val="dk1"/>
              </a:buClr>
              <a:buSzPts val="2000"/>
              <a:buNone/>
            </a:pPr>
            <a:r>
              <a:rPr lang="en-US" sz="2000"/>
              <a:t>10) Discard used pH paper in a waste container and rinse the beakers and sample jar three times with distilled water.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1"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00" name="Google Shape;300;p21" descr="Menu: How to Report Data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01" name="Google Shape;301;p21"/>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Entering Precipitation Data</a:t>
            </a:r>
            <a:endParaRPr/>
          </a:p>
        </p:txBody>
      </p:sp>
      <p:sp>
        <p:nvSpPr>
          <p:cNvPr id="302" name="Google Shape;302;p21"/>
          <p:cNvSpPr txBox="1">
            <a:spLocks noGrp="1"/>
          </p:cNvSpPr>
          <p:nvPr>
            <p:ph type="body" idx="1"/>
          </p:nvPr>
        </p:nvSpPr>
        <p:spPr>
          <a:xfrm>
            <a:off x="1257300" y="1656741"/>
            <a:ext cx="5143500" cy="4699609"/>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rgbClr val="000000"/>
              </a:buClr>
              <a:buSzPts val="620"/>
              <a:buNone/>
            </a:pPr>
            <a:r>
              <a:rPr lang="en-US" sz="3200" b="1" i="1">
                <a:solidFill>
                  <a:srgbClr val="000000"/>
                </a:solidFill>
              </a:rPr>
              <a:t>You have 3 options: </a:t>
            </a:r>
            <a:endParaRPr/>
          </a:p>
          <a:p>
            <a:pPr marL="228600" lvl="0" indent="-228600" algn="l" rtl="0">
              <a:lnSpc>
                <a:spcPct val="90000"/>
              </a:lnSpc>
              <a:spcBef>
                <a:spcPts val="1000"/>
              </a:spcBef>
              <a:spcAft>
                <a:spcPts val="0"/>
              </a:spcAft>
              <a:buClr>
                <a:schemeClr val="dk1"/>
              </a:buClr>
              <a:buSzPct val="100000"/>
              <a:buChar char="•"/>
            </a:pPr>
            <a:r>
              <a:rPr lang="en-US" sz="3200"/>
              <a:t>Download the Data Entry app from the </a:t>
            </a:r>
            <a:r>
              <a:rPr lang="en-US" sz="3200" b="1" u="sng">
                <a:solidFill>
                  <a:schemeClr val="hlink"/>
                </a:solidFill>
                <a:hlinkClick r:id="rId5"/>
              </a:rPr>
              <a:t>App Store</a:t>
            </a:r>
            <a:r>
              <a:rPr lang="en-US" sz="3200"/>
              <a:t>.</a:t>
            </a:r>
            <a:endParaRPr/>
          </a:p>
          <a:p>
            <a:pPr marL="228600" lvl="0" indent="-228600" algn="l" rtl="0">
              <a:lnSpc>
                <a:spcPct val="90000"/>
              </a:lnSpc>
              <a:spcBef>
                <a:spcPts val="1000"/>
              </a:spcBef>
              <a:spcAft>
                <a:spcPts val="0"/>
              </a:spcAft>
              <a:buClr>
                <a:schemeClr val="dk1"/>
              </a:buClr>
              <a:buSzPct val="100000"/>
              <a:buChar char="•"/>
            </a:pPr>
            <a:r>
              <a:rPr lang="en-US" sz="3200" b="1" u="sng">
                <a:solidFill>
                  <a:schemeClr val="hlink"/>
                </a:solidFill>
                <a:hlinkClick r:id="rId6"/>
              </a:rPr>
              <a:t>Live Data Entry</a:t>
            </a:r>
            <a:r>
              <a:rPr lang="en-US" sz="3200"/>
              <a:t>: These pages are for entering environmental data – collected at defined sites, according to protocol, and using approved instrumentation – for entry into the official GLOBE science database.</a:t>
            </a:r>
            <a:endParaRPr/>
          </a:p>
          <a:p>
            <a:pPr marL="228600" lvl="0" indent="-228600" algn="l" rtl="0">
              <a:lnSpc>
                <a:spcPct val="90000"/>
              </a:lnSpc>
              <a:spcBef>
                <a:spcPts val="1000"/>
              </a:spcBef>
              <a:spcAft>
                <a:spcPts val="0"/>
              </a:spcAft>
              <a:buClr>
                <a:schemeClr val="dk1"/>
              </a:buClr>
              <a:buSzPct val="100000"/>
              <a:buChar char="•"/>
            </a:pPr>
            <a:r>
              <a:rPr lang="en-US" sz="3200" b="1" u="sng">
                <a:solidFill>
                  <a:schemeClr val="hlink"/>
                </a:solidFill>
                <a:hlinkClick r:id="rId7"/>
              </a:rPr>
              <a:t>Email Data Entry</a:t>
            </a:r>
            <a:r>
              <a:rPr lang="en-US" sz="3200"/>
              <a:t> : If connectivity is an issue, data can also be entered via email.</a:t>
            </a:r>
            <a:endParaRPr/>
          </a:p>
          <a:p>
            <a:pPr marL="0" lvl="0" indent="0" algn="l" rtl="0">
              <a:lnSpc>
                <a:spcPct val="90000"/>
              </a:lnSpc>
              <a:spcBef>
                <a:spcPts val="1000"/>
              </a:spcBef>
              <a:spcAft>
                <a:spcPts val="0"/>
              </a:spcAft>
              <a:buClr>
                <a:schemeClr val="dk1"/>
              </a:buClr>
              <a:buSzPct val="100000"/>
              <a:buNone/>
            </a:pPr>
            <a:r>
              <a:rPr lang="en-US" sz="3200"/>
              <a:t> </a:t>
            </a:r>
            <a:endParaRPr/>
          </a:p>
          <a:p>
            <a:pPr marL="228600" lvl="0" indent="-189230" algn="l" rtl="0">
              <a:lnSpc>
                <a:spcPct val="120000"/>
              </a:lnSpc>
              <a:spcBef>
                <a:spcPts val="0"/>
              </a:spcBef>
              <a:spcAft>
                <a:spcPts val="0"/>
              </a:spcAft>
              <a:buClr>
                <a:schemeClr val="dk1"/>
              </a:buClr>
              <a:buSzPts val="620"/>
              <a:buNone/>
            </a:pPr>
            <a:endParaRPr sz="3200">
              <a:solidFill>
                <a:srgbClr val="000000"/>
              </a:solidFill>
            </a:endParaRPr>
          </a:p>
        </p:txBody>
      </p:sp>
      <p:pic>
        <p:nvPicPr>
          <p:cNvPr id="303" name="Google Shape;303;p21" descr="Image of GLOBE Science Data Entry App"/>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994083" y="2446959"/>
            <a:ext cx="1501775" cy="2193925"/>
          </a:xfrm>
          <a:prstGeom prst="rect">
            <a:avLst/>
          </a:prstGeom>
          <a:noFill/>
          <a:ln>
            <a:noFill/>
          </a:ln>
        </p:spPr>
      </p:pic>
      <p:pic>
        <p:nvPicPr>
          <p:cNvPr id="304" name="Google Shape;304;p21" descr="screen shot from www.globe.gov. This shows where on the menu you find the place for live data entry. "/>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596742" y="4823059"/>
            <a:ext cx="2302683" cy="87965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1361440" y="924560"/>
            <a:ext cx="6178550" cy="7559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Data Entry App</a:t>
            </a:r>
            <a:endParaRPr/>
          </a:p>
        </p:txBody>
      </p:sp>
      <p:sp>
        <p:nvSpPr>
          <p:cNvPr id="310" name="Google Shape;310;p22"/>
          <p:cNvSpPr txBox="1">
            <a:spLocks noGrp="1"/>
          </p:cNvSpPr>
          <p:nvPr>
            <p:ph type="body" idx="1"/>
          </p:nvPr>
        </p:nvSpPr>
        <p:spPr>
          <a:xfrm>
            <a:off x="1361440" y="2042159"/>
            <a:ext cx="3576320" cy="413480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r>
              <a:rPr lang="en-US" sz="2400"/>
              <a:t>After downloading the GLOBE Data Entry App, you will need to sign in with your GLOBE account. </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Then, your screen will display a series of steps to use the App.</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p:txBody>
      </p:sp>
      <p:pic>
        <p:nvPicPr>
          <p:cNvPr id="311" name="Google Shape;311;p22" descr="Screenshot of GLOBE Data Entry App showing step 1 of 4 on how to use the App."/>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5470786" y="1169785"/>
            <a:ext cx="2819774" cy="5015437"/>
          </a:xfrm>
          <a:prstGeom prst="rect">
            <a:avLst/>
          </a:prstGeom>
          <a:noFill/>
          <a:ln>
            <a:noFill/>
          </a:ln>
        </p:spPr>
      </p:pic>
      <p:sp>
        <p:nvSpPr>
          <p:cNvPr id="312" name="Google Shape;31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3" name="Google Shape;313;p22" descr="Banner: Atmosphere-Precipitation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14" name="Google Shape;314;p22" descr="Menu: How to Report Data to GLOBE " title="Menu Bar: How to Report Data to GLOB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0" name="Google Shape;320;p23"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21" name="Google Shape;321;p23" descr="Menu: How to Report Data to GLOBE " title="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22" name="Google Shape;322;p23"/>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Live Data Entry-1</a:t>
            </a:r>
            <a:endParaRPr/>
          </a:p>
        </p:txBody>
      </p:sp>
      <p:sp>
        <p:nvSpPr>
          <p:cNvPr id="323" name="Google Shape;323;p23"/>
          <p:cNvSpPr txBox="1">
            <a:spLocks noGrp="1"/>
          </p:cNvSpPr>
          <p:nvPr>
            <p:ph type="body" idx="1"/>
          </p:nvPr>
        </p:nvSpPr>
        <p:spPr>
          <a:xfrm>
            <a:off x="1257299" y="1656742"/>
            <a:ext cx="754573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1) Go to the </a:t>
            </a:r>
            <a:r>
              <a:rPr lang="en-US" sz="2400" u="sng">
                <a:solidFill>
                  <a:schemeClr val="hlink"/>
                </a:solidFill>
                <a:hlinkClick r:id="rId5"/>
              </a:rPr>
              <a:t>GLOBE</a:t>
            </a:r>
            <a:r>
              <a:rPr lang="en-US" sz="2400"/>
              <a:t> website and press enter data </a:t>
            </a:r>
            <a:endParaRPr/>
          </a:p>
        </p:txBody>
      </p:sp>
      <p:pic>
        <p:nvPicPr>
          <p:cNvPr id="324" name="Google Shape;324;p23" descr="Screen shot of website. In upper right hand corner, click on &quot;sign in&quot;. "/>
          <p:cNvPicPr preferRelativeResize="0"/>
          <p:nvPr/>
        </p:nvPicPr>
        <p:blipFill rotWithShape="1">
          <a:blip r:embed="rId6">
            <a:alphaModFix/>
          </a:blip>
          <a:srcRect/>
          <a:stretch/>
        </p:blipFill>
        <p:spPr>
          <a:xfrm>
            <a:off x="1586395" y="2140176"/>
            <a:ext cx="7231333" cy="42606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0" name="Google Shape;330;p24"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31" name="Google Shape;331;p24" descr="Menu: How to Report Data to GLOBE " title="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32" name="Google Shape;332;p24"/>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Live Data Entry - Steps 2 and 3</a:t>
            </a:r>
            <a:endParaRPr/>
          </a:p>
        </p:txBody>
      </p:sp>
      <p:pic>
        <p:nvPicPr>
          <p:cNvPr id="333" name="Google Shape;333;p24" descr="Screen shot of GLOBE homepage. Select Live data entry from list of actions and enter user name and passwor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07821" y="2079811"/>
            <a:ext cx="6337300" cy="3505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9" name="Google Shape;339;p25"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40" name="Google Shape;340;p25" descr="Menu: How to Report Data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41" name="Google Shape;341;p25"/>
          <p:cNvSpPr txBox="1">
            <a:spLocks noGrp="1"/>
          </p:cNvSpPr>
          <p:nvPr>
            <p:ph type="title"/>
          </p:nvPr>
        </p:nvSpPr>
        <p:spPr>
          <a:xfrm>
            <a:off x="1257300" y="5327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Live Data Entry - Steps 4 and 5</a:t>
            </a:r>
            <a:endParaRPr/>
          </a:p>
        </p:txBody>
      </p:sp>
      <p:pic>
        <p:nvPicPr>
          <p:cNvPr id="342" name="Google Shape;342;p25" descr="Screenshot of Data Entry App page. Confirm that an Atmosphere Study Site has been define and choose it under &quot;My Organization and Sites&quot;.  If it is not defined, you will need to go to Site definition and describe your sit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53143" y="1609868"/>
            <a:ext cx="7062207" cy="46349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8" name="Google Shape;348;p26"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49" name="Google Shape;349;p26" descr="Menu: How to Report Data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50" name="Google Shape;350;p26"/>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Live Data Entry - Steps 6 and 7</a:t>
            </a:r>
            <a:endParaRPr/>
          </a:p>
        </p:txBody>
      </p:sp>
      <p:pic>
        <p:nvPicPr>
          <p:cNvPr id="351" name="Google Shape;351;p26" descr="Screenshot of data entry app. Select integrated 1-day from the atmosphere data entry site and choose new observation. Then  Enter date, Universal Time and choose the type of precipita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40636" y="1849624"/>
            <a:ext cx="6324600" cy="4064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7" name="Google Shape;357;p27"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58" name="Google Shape;358;p27"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59" name="Google Shape;359;p27"/>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Live Data Entry - Steps 8 and 9</a:t>
            </a:r>
            <a:endParaRPr/>
          </a:p>
        </p:txBody>
      </p:sp>
      <p:pic>
        <p:nvPicPr>
          <p:cNvPr id="360" name="Google Shape;360;p27" descr="Screenshot of integrated one day data entry page. Enter the days of accumulation for rainfall. Add comments and then press send.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65300" y="1645920"/>
            <a:ext cx="6653216" cy="41300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6" name="Google Shape;366;p28"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67" name="Google Shape;367;p28"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68" name="Google Shape;368;p28"/>
          <p:cNvSpPr txBox="1">
            <a:spLocks noGrp="1"/>
          </p:cNvSpPr>
          <p:nvPr>
            <p:ph type="title"/>
          </p:nvPr>
        </p:nvSpPr>
        <p:spPr>
          <a:xfrm>
            <a:off x="1159586"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Live Data Entry - Step 10</a:t>
            </a:r>
            <a:endParaRPr/>
          </a:p>
        </p:txBody>
      </p:sp>
      <p:sp>
        <p:nvSpPr>
          <p:cNvPr id="369" name="Google Shape;369;p28"/>
          <p:cNvSpPr txBox="1">
            <a:spLocks noGrp="1"/>
          </p:cNvSpPr>
          <p:nvPr>
            <p:ph type="body" idx="1"/>
          </p:nvPr>
        </p:nvSpPr>
        <p:spPr>
          <a:xfrm>
            <a:off x="1567542" y="1845120"/>
            <a:ext cx="6786044" cy="432707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t>10) If you have entered data correctly, you will get a smiley face.</a:t>
            </a:r>
            <a:endParaRPr/>
          </a:p>
          <a:p>
            <a:pPr marL="0" lvl="0" indent="0" algn="l" rtl="0">
              <a:lnSpc>
                <a:spcPct val="100000"/>
              </a:lnSpc>
              <a:spcBef>
                <a:spcPts val="0"/>
              </a:spcBef>
              <a:spcAft>
                <a:spcPts val="0"/>
              </a:spcAft>
              <a:buClr>
                <a:schemeClr val="dk1"/>
              </a:buClr>
              <a:buSzPts val="2800"/>
              <a:buNone/>
            </a:pPr>
            <a:r>
              <a:rPr lang="en-US" sz="2800"/>
              <a:t>.</a:t>
            </a:r>
            <a:endParaRPr/>
          </a:p>
          <a:p>
            <a:pPr marL="228600" lvl="0" indent="-50800" algn="l" rtl="0">
              <a:lnSpc>
                <a:spcPct val="100000"/>
              </a:lnSpc>
              <a:spcBef>
                <a:spcPts val="0"/>
              </a:spcBef>
              <a:spcAft>
                <a:spcPts val="0"/>
              </a:spcAft>
              <a:buClr>
                <a:schemeClr val="dk1"/>
              </a:buClr>
              <a:buSzPts val="2800"/>
              <a:buNone/>
            </a:pPr>
            <a:endParaRPr/>
          </a:p>
        </p:txBody>
      </p:sp>
      <p:pic>
        <p:nvPicPr>
          <p:cNvPr id="370" name="Google Shape;370;p28" descr="screenshot of Integrated 1-day entry box, showing message &quot;observations entered successfully.&quo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60550" y="2982212"/>
            <a:ext cx="5422900" cy="27432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title"/>
          </p:nvPr>
        </p:nvSpPr>
        <p:spPr>
          <a:xfrm>
            <a:off x="1289050" y="796664"/>
            <a:ext cx="3760470" cy="843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Email Data Entry</a:t>
            </a:r>
            <a:endParaRPr/>
          </a:p>
        </p:txBody>
      </p:sp>
      <p:sp>
        <p:nvSpPr>
          <p:cNvPr id="376" name="Google Shape;376;p29"/>
          <p:cNvSpPr txBox="1">
            <a:spLocks noGrp="1"/>
          </p:cNvSpPr>
          <p:nvPr>
            <p:ph type="sldNum" idx="12"/>
          </p:nvPr>
        </p:nvSpPr>
        <p:spPr>
          <a:xfrm>
            <a:off x="6457950" y="634619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7" name="Google Shape;377;p29"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78" name="Google Shape;378;p29" descr="Menu: How to Report Data to GLOBE " title="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6823"/>
            <a:ext cx="1159587" cy="6051177"/>
          </a:xfrm>
          <a:prstGeom prst="rect">
            <a:avLst/>
          </a:prstGeom>
          <a:noFill/>
          <a:ln>
            <a:noFill/>
          </a:ln>
        </p:spPr>
      </p:pic>
      <p:sp>
        <p:nvSpPr>
          <p:cNvPr id="379" name="Google Shape;379;p29"/>
          <p:cNvSpPr txBox="1"/>
          <p:nvPr/>
        </p:nvSpPr>
        <p:spPr>
          <a:xfrm>
            <a:off x="1289050" y="1650738"/>
            <a:ext cx="67767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If you need to submit your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data by email</a:t>
            </a:r>
            <a:r>
              <a:rPr lang="en-US" sz="1800">
                <a:solidFill>
                  <a:schemeClr val="dk1"/>
                </a:solidFill>
                <a:latin typeface="Calibri"/>
                <a:ea typeface="Calibri"/>
                <a:cs typeface="Calibri"/>
                <a:sym typeface="Calibri"/>
              </a:rPr>
              <a:t>, select the “Precipitation Solid (PS)” data entry format, under “Atmosphere Reports”:</a:t>
            </a:r>
            <a:endParaRPr/>
          </a:p>
        </p:txBody>
      </p:sp>
      <p:pic>
        <p:nvPicPr>
          <p:cNvPr id="380" name="Google Shape;380;p29" descr="Screenshot of Email Data Entry site showing a list of atmosphere reports, and pointing to Precipitation Solid (P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42720" y="3018326"/>
            <a:ext cx="6975963" cy="31487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8" name="Google Shape;108;p3" title="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09" name="Google Shape;109;p3" descr="Menu Bar: What is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56664" cy="6051177"/>
          </a:xfrm>
          <a:prstGeom prst="rect">
            <a:avLst/>
          </a:prstGeom>
          <a:noFill/>
          <a:ln>
            <a:noFill/>
          </a:ln>
        </p:spPr>
      </p:pic>
      <p:sp>
        <p:nvSpPr>
          <p:cNvPr id="110" name="Google Shape;110;p3"/>
          <p:cNvSpPr txBox="1">
            <a:spLocks noGrp="1"/>
          </p:cNvSpPr>
          <p:nvPr>
            <p:ph type="title"/>
          </p:nvPr>
        </p:nvSpPr>
        <p:spPr>
          <a:xfrm>
            <a:off x="1156664"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The Atmosphere</a:t>
            </a:r>
            <a:endParaRPr/>
          </a:p>
        </p:txBody>
      </p:sp>
      <p:sp>
        <p:nvSpPr>
          <p:cNvPr id="111" name="Google Shape;111;p3"/>
          <p:cNvSpPr txBox="1">
            <a:spLocks noGrp="1"/>
          </p:cNvSpPr>
          <p:nvPr>
            <p:ph type="body" idx="1"/>
          </p:nvPr>
        </p:nvSpPr>
        <p:spPr>
          <a:xfrm>
            <a:off x="1156663" y="1656743"/>
            <a:ext cx="4763689" cy="4351338"/>
          </a:xfrm>
          <a:prstGeom prst="rect">
            <a:avLst/>
          </a:prstGeom>
          <a:noFill/>
          <a:ln>
            <a:noFill/>
          </a:ln>
        </p:spPr>
        <p:txBody>
          <a:bodyPr spcFirstLastPara="1" wrap="square" lIns="91425" tIns="45700" rIns="91425" bIns="45700" anchor="t" anchorCtr="0">
            <a:normAutofit fontScale="92500" lnSpcReduction="10000"/>
          </a:bodyPr>
          <a:lstStyle/>
          <a:p>
            <a:pPr marL="383540" lvl="0" indent="-383540" algn="l" rtl="0">
              <a:lnSpc>
                <a:spcPct val="80000"/>
              </a:lnSpc>
              <a:spcBef>
                <a:spcPts val="0"/>
              </a:spcBef>
              <a:spcAft>
                <a:spcPts val="0"/>
              </a:spcAft>
              <a:buClr>
                <a:schemeClr val="dk1"/>
              </a:buClr>
              <a:buSzPct val="100000"/>
              <a:buFont typeface="Arial"/>
              <a:buChar char="•"/>
            </a:pPr>
            <a:r>
              <a:rPr lang="en-US" sz="2200"/>
              <a:t>Extremely thin sheet of air extending about 300 miles from Earth’s surface to edge of space.</a:t>
            </a:r>
            <a:endParaRPr/>
          </a:p>
          <a:p>
            <a:pPr marL="383540" lvl="0" indent="-383540" algn="l" rtl="0">
              <a:lnSpc>
                <a:spcPct val="80000"/>
              </a:lnSpc>
              <a:spcBef>
                <a:spcPts val="1200"/>
              </a:spcBef>
              <a:spcAft>
                <a:spcPts val="0"/>
              </a:spcAft>
              <a:buClr>
                <a:schemeClr val="dk1"/>
              </a:buClr>
              <a:buSzPct val="100000"/>
              <a:buFont typeface="Arial"/>
              <a:buChar char="•"/>
            </a:pPr>
            <a:r>
              <a:rPr lang="en-US" sz="2200"/>
              <a:t>Its composition has changed over time.</a:t>
            </a:r>
            <a:endParaRPr/>
          </a:p>
          <a:p>
            <a:pPr marL="383540" lvl="0" indent="-383540" algn="l" rtl="0">
              <a:lnSpc>
                <a:spcPct val="80000"/>
              </a:lnSpc>
              <a:spcBef>
                <a:spcPts val="1200"/>
              </a:spcBef>
              <a:spcAft>
                <a:spcPts val="0"/>
              </a:spcAft>
              <a:buClr>
                <a:schemeClr val="dk1"/>
              </a:buClr>
              <a:buSzPct val="100000"/>
              <a:buFont typeface="Arial"/>
              <a:buChar char="•"/>
            </a:pPr>
            <a:r>
              <a:rPr lang="en-US" sz="2200"/>
              <a:t>The water in the atmosphere plays an essential role in determining the weather.</a:t>
            </a:r>
            <a:endParaRPr/>
          </a:p>
          <a:p>
            <a:pPr marL="383540" lvl="0" indent="-383540" algn="l" rtl="0">
              <a:lnSpc>
                <a:spcPct val="80000"/>
              </a:lnSpc>
              <a:spcBef>
                <a:spcPts val="1200"/>
              </a:spcBef>
              <a:spcAft>
                <a:spcPts val="0"/>
              </a:spcAft>
              <a:buClr>
                <a:schemeClr val="dk1"/>
              </a:buClr>
              <a:buSzPct val="100000"/>
              <a:buFont typeface="Arial"/>
              <a:buChar char="•"/>
            </a:pPr>
            <a:r>
              <a:rPr lang="en-US" sz="2200"/>
              <a:t>Temperature and precipitation in a given region vary over time when studying climate change.</a:t>
            </a:r>
            <a:endParaRPr/>
          </a:p>
          <a:p>
            <a:pPr marL="383540" lvl="0" indent="-383540" algn="l" rtl="0">
              <a:lnSpc>
                <a:spcPct val="80000"/>
              </a:lnSpc>
              <a:spcBef>
                <a:spcPts val="1200"/>
              </a:spcBef>
              <a:spcAft>
                <a:spcPts val="0"/>
              </a:spcAft>
              <a:buClr>
                <a:schemeClr val="dk1"/>
              </a:buClr>
              <a:buSzPct val="100000"/>
              <a:buFont typeface="Arial"/>
              <a:buChar char="•"/>
            </a:pPr>
            <a:r>
              <a:rPr lang="en-US" sz="2200"/>
              <a:t>When we study the history of Earth’s climate, we notice that temperature and precipitation in any given region vary over time and that the composition of the atmosphere has changed. </a:t>
            </a:r>
            <a:endParaRPr/>
          </a:p>
          <a:p>
            <a:pPr marL="383540" lvl="0" indent="-219075" algn="l" rtl="0">
              <a:lnSpc>
                <a:spcPct val="80000"/>
              </a:lnSpc>
              <a:spcBef>
                <a:spcPts val="1200"/>
              </a:spcBef>
              <a:spcAft>
                <a:spcPts val="0"/>
              </a:spcAft>
              <a:buClr>
                <a:schemeClr val="dk1"/>
              </a:buClr>
              <a:buSzPct val="100000"/>
              <a:buFont typeface="Arial"/>
              <a:buNone/>
            </a:pPr>
            <a:endParaRPr/>
          </a:p>
        </p:txBody>
      </p:sp>
      <p:sp>
        <p:nvSpPr>
          <p:cNvPr id="112" name="Google Shape;112;p3">
            <a:hlinkClick r:id="rId5"/>
          </p:cNvPr>
          <p:cNvSpPr txBox="1"/>
          <p:nvPr/>
        </p:nvSpPr>
        <p:spPr>
          <a:xfrm>
            <a:off x="6029896" y="4828778"/>
            <a:ext cx="30134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1E4E79"/>
                </a:solidFill>
                <a:latin typeface="Arial"/>
                <a:ea typeface="Arial"/>
                <a:cs typeface="Arial"/>
                <a:sym typeface="Arial"/>
              </a:rPr>
              <a:t>Atmosphere Protocol</a:t>
            </a:r>
            <a:endParaRPr/>
          </a:p>
        </p:txBody>
      </p:sp>
      <p:pic>
        <p:nvPicPr>
          <p:cNvPr id="113" name="Google Shape;113;p3" descr="Image of Atmosphere with Storm cell from abov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25636" y="1528574"/>
            <a:ext cx="2680909" cy="2010682"/>
          </a:xfrm>
          <a:prstGeom prst="rect">
            <a:avLst/>
          </a:prstGeom>
          <a:noFill/>
          <a:ln w="38100" cap="flat" cmpd="sng">
            <a:solidFill>
              <a:schemeClr val="dk1"/>
            </a:solidFill>
            <a:prstDash val="solid"/>
            <a:round/>
            <a:headEnd type="none" w="sm" len="sm"/>
            <a:tailEnd type="none" w="sm" len="sm"/>
          </a:ln>
        </p:spPr>
      </p:pic>
      <p:sp>
        <p:nvSpPr>
          <p:cNvPr id="114" name="Google Shape;114;p3"/>
          <p:cNvSpPr txBox="1"/>
          <p:nvPr/>
        </p:nvSpPr>
        <p:spPr>
          <a:xfrm>
            <a:off x="6604315" y="3539256"/>
            <a:ext cx="17235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Storm Cell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6" name="Google Shape;386;p30"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87" name="Google Shape;387;p30"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68839" cy="6051176"/>
          </a:xfrm>
          <a:prstGeom prst="rect">
            <a:avLst/>
          </a:prstGeom>
          <a:noFill/>
          <a:ln>
            <a:noFill/>
          </a:ln>
        </p:spPr>
      </p:pic>
      <p:sp>
        <p:nvSpPr>
          <p:cNvPr id="388" name="Google Shape;388;p30"/>
          <p:cNvSpPr txBox="1">
            <a:spLocks noGrp="1"/>
          </p:cNvSpPr>
          <p:nvPr>
            <p:ph type="title"/>
          </p:nvPr>
        </p:nvSpPr>
        <p:spPr>
          <a:xfrm>
            <a:off x="1168839" y="65701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Retrieving Data from the GLOBE Visualization System-Step 1</a:t>
            </a:r>
            <a:endParaRPr sz="3200"/>
          </a:p>
        </p:txBody>
      </p:sp>
      <p:pic>
        <p:nvPicPr>
          <p:cNvPr id="389" name="Google Shape;389;p30" descr="screenshot, GLOBE Website. Click on visualize data.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01904" y="2413453"/>
            <a:ext cx="5640015" cy="3387396"/>
          </a:xfrm>
          <a:prstGeom prst="rect">
            <a:avLst/>
          </a:prstGeom>
          <a:noFill/>
          <a:ln>
            <a:noFill/>
          </a:ln>
        </p:spPr>
      </p:pic>
      <p:sp>
        <p:nvSpPr>
          <p:cNvPr id="390" name="Google Shape;390;p30"/>
          <p:cNvSpPr txBox="1"/>
          <p:nvPr/>
        </p:nvSpPr>
        <p:spPr>
          <a:xfrm>
            <a:off x="1515549" y="1982574"/>
            <a:ext cx="7193280" cy="48158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28600" marR="0" lvl="0" indent="-228600" algn="ctr" rtl="0">
              <a:lnSpc>
                <a:spcPct val="90000"/>
              </a:lnSpc>
              <a:spcBef>
                <a:spcPts val="1000"/>
              </a:spcBef>
              <a:spcAft>
                <a:spcPts val="0"/>
              </a:spcAft>
              <a:buClr>
                <a:schemeClr val="dk1"/>
              </a:buClr>
              <a:buSzPts val="2200"/>
              <a:buFont typeface="Arial"/>
              <a:buChar char="•"/>
            </a:pPr>
            <a:r>
              <a:rPr lang="en-US" sz="2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E-training </a:t>
            </a:r>
            <a:r>
              <a:rPr lang="en-US" sz="2200">
                <a:solidFill>
                  <a:schemeClr val="dk1"/>
                </a:solidFill>
                <a:latin typeface="Calibri"/>
                <a:ea typeface="Calibri"/>
                <a:cs typeface="Calibri"/>
                <a:sym typeface="Calibri"/>
              </a:rPr>
              <a:t>is available to explore the full power of the visualization system.</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96" name="Google Shape;396;p31"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397" name="Google Shape;397;p31"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68839" cy="6051176"/>
          </a:xfrm>
          <a:prstGeom prst="rect">
            <a:avLst/>
          </a:prstGeom>
          <a:noFill/>
          <a:ln>
            <a:noFill/>
          </a:ln>
        </p:spPr>
      </p:pic>
      <p:sp>
        <p:nvSpPr>
          <p:cNvPr id="398" name="Google Shape;398;p31"/>
          <p:cNvSpPr txBox="1">
            <a:spLocks noGrp="1"/>
          </p:cNvSpPr>
          <p:nvPr>
            <p:ph type="title"/>
          </p:nvPr>
        </p:nvSpPr>
        <p:spPr>
          <a:xfrm>
            <a:off x="1168839" y="65701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Retrieving Data from the GLOBE Visualization System- Step 2</a:t>
            </a:r>
            <a:endParaRPr sz="3200"/>
          </a:p>
        </p:txBody>
      </p:sp>
      <p:sp>
        <p:nvSpPr>
          <p:cNvPr id="399" name="Google Shape;399;p31"/>
          <p:cNvSpPr txBox="1">
            <a:spLocks noGrp="1"/>
          </p:cNvSpPr>
          <p:nvPr>
            <p:ph type="body" idx="1"/>
          </p:nvPr>
        </p:nvSpPr>
        <p:spPr>
          <a:xfrm>
            <a:off x="1370317" y="1982574"/>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Close the Welcome box and click on </a:t>
            </a:r>
            <a:r>
              <a:rPr lang="en-US" sz="2400" i="1"/>
              <a:t>Add + </a:t>
            </a:r>
            <a:r>
              <a:rPr lang="en-US" sz="2400"/>
              <a:t>to add a layer </a:t>
            </a:r>
            <a:endParaRPr/>
          </a:p>
        </p:txBody>
      </p:sp>
      <p:pic>
        <p:nvPicPr>
          <p:cNvPr id="400" name="Google Shape;400;p31" descr="Screenshot, Map GLOBE Visualization System. Arrow points to selection, &quot;add&quot; to data layer in pop up box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9281" y="2653747"/>
            <a:ext cx="6490805" cy="40520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06" name="Google Shape;406;p32"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07" name="Google Shape;407;p32"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68839" cy="6051176"/>
          </a:xfrm>
          <a:prstGeom prst="rect">
            <a:avLst/>
          </a:prstGeom>
          <a:noFill/>
          <a:ln>
            <a:noFill/>
          </a:ln>
        </p:spPr>
      </p:pic>
      <p:sp>
        <p:nvSpPr>
          <p:cNvPr id="408" name="Google Shape;408;p32"/>
          <p:cNvSpPr txBox="1">
            <a:spLocks noGrp="1"/>
          </p:cNvSpPr>
          <p:nvPr>
            <p:ph type="title"/>
          </p:nvPr>
        </p:nvSpPr>
        <p:spPr>
          <a:xfrm>
            <a:off x="1168839" y="5006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 </a:t>
            </a:r>
            <a:endParaRPr sz="3200"/>
          </a:p>
        </p:txBody>
      </p:sp>
      <p:sp>
        <p:nvSpPr>
          <p:cNvPr id="409" name="Google Shape;409;p32"/>
          <p:cNvSpPr txBox="1">
            <a:spLocks noGrp="1"/>
          </p:cNvSpPr>
          <p:nvPr>
            <p:ph type="body" idx="1"/>
          </p:nvPr>
        </p:nvSpPr>
        <p:spPr>
          <a:xfrm>
            <a:off x="1257300" y="1656743"/>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When does your area get precipitation? Why? </a:t>
            </a:r>
            <a:endParaRPr/>
          </a:p>
          <a:p>
            <a:pPr marL="342900" lvl="0" indent="-342900" algn="l" rtl="0">
              <a:lnSpc>
                <a:spcPct val="100000"/>
              </a:lnSpc>
              <a:spcBef>
                <a:spcPts val="600"/>
              </a:spcBef>
              <a:spcAft>
                <a:spcPts val="0"/>
              </a:spcAft>
              <a:buClr>
                <a:schemeClr val="dk1"/>
              </a:buClr>
              <a:buSzPct val="100000"/>
              <a:buFont typeface="Arial"/>
              <a:buChar char="•"/>
            </a:pPr>
            <a:r>
              <a:rPr lang="en-US"/>
              <a:t>What would happen if you got only half the normal amount of precipitation in a given year? How would the effects vary depending on when within the year there was less precipitation? </a:t>
            </a:r>
            <a:endParaRPr/>
          </a:p>
          <a:p>
            <a:pPr marL="342900" lvl="0" indent="-342900" algn="l" rtl="0">
              <a:lnSpc>
                <a:spcPct val="100000"/>
              </a:lnSpc>
              <a:spcBef>
                <a:spcPts val="600"/>
              </a:spcBef>
              <a:spcAft>
                <a:spcPts val="0"/>
              </a:spcAft>
              <a:buClr>
                <a:schemeClr val="dk1"/>
              </a:buClr>
              <a:buSzPct val="100000"/>
              <a:buFont typeface="Arial"/>
              <a:buChar char="•"/>
            </a:pPr>
            <a:r>
              <a:rPr lang="en-US"/>
              <a:t>Is the amount of precipitation you get at your school the same or different from the amount measured at the five nearest GLOBE schools? What causes these differences or similarities? </a:t>
            </a:r>
            <a:endParaRPr/>
          </a:p>
          <a:p>
            <a:pPr marL="342900" lvl="0" indent="-342900" algn="l" rtl="0">
              <a:lnSpc>
                <a:spcPct val="100000"/>
              </a:lnSpc>
              <a:spcBef>
                <a:spcPts val="600"/>
              </a:spcBef>
              <a:spcAft>
                <a:spcPts val="0"/>
              </a:spcAft>
              <a:buClr>
                <a:schemeClr val="dk1"/>
              </a:buClr>
              <a:buSzPct val="100000"/>
              <a:buFont typeface="Arial"/>
              <a:buChar char="•"/>
            </a:pPr>
            <a:r>
              <a:rPr lang="en-US"/>
              <a:t>Does precipitation pH vary from storm to storm? Why?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relate to budburst and other phenology measurements?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in your area relate to land cover? </a:t>
            </a:r>
            <a:endParaRPr/>
          </a:p>
          <a:p>
            <a:pPr marL="342900" lvl="0" indent="-342900" algn="l" rtl="0">
              <a:lnSpc>
                <a:spcPct val="100000"/>
              </a:lnSpc>
              <a:spcBef>
                <a:spcPts val="600"/>
              </a:spcBef>
              <a:spcAft>
                <a:spcPts val="0"/>
              </a:spcAft>
              <a:buClr>
                <a:schemeClr val="dk1"/>
              </a:buClr>
              <a:buSzPct val="100000"/>
              <a:buFont typeface="Arial"/>
              <a:buChar char="•"/>
            </a:pPr>
            <a:r>
              <a:rPr lang="en-US"/>
              <a:t>How does the pH of precipitation relate to soil pH and the pH of nearby water bodies?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15" name="Google Shape;415;p33" title="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16" name="Google Shape;416;p33"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531" y="806824"/>
            <a:ext cx="1183395" cy="6051176"/>
          </a:xfrm>
          <a:prstGeom prst="rect">
            <a:avLst/>
          </a:prstGeom>
          <a:noFill/>
          <a:ln>
            <a:noFill/>
          </a:ln>
        </p:spPr>
      </p:pic>
      <p:sp>
        <p:nvSpPr>
          <p:cNvPr id="417" name="Google Shape;417;p33"/>
          <p:cNvSpPr txBox="1">
            <a:spLocks noGrp="1"/>
          </p:cNvSpPr>
          <p:nvPr>
            <p:ph type="title"/>
          </p:nvPr>
        </p:nvSpPr>
        <p:spPr>
          <a:xfrm>
            <a:off x="1151864"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sz="3200"/>
          </a:p>
        </p:txBody>
      </p:sp>
      <p:sp>
        <p:nvSpPr>
          <p:cNvPr id="418" name="Google Shape;418;p33"/>
          <p:cNvSpPr txBox="1">
            <a:spLocks noGrp="1"/>
          </p:cNvSpPr>
          <p:nvPr>
            <p:ph type="body" idx="1"/>
          </p:nvPr>
        </p:nvSpPr>
        <p:spPr>
          <a:xfrm>
            <a:off x="1204582" y="1656743"/>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Calibri"/>
              <a:buAutoNum type="arabicParenR"/>
            </a:pPr>
            <a:r>
              <a:rPr lang="en-US"/>
              <a:t>Name the four types of precipitation.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Why is it important to collect rain and/or snow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Where should you place your rain gauge?</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Describe the procedure in collecting rain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Where should you place your snow board?</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Describe the procedure to collect snow depth with your snow board.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24" name="Google Shape;424;p34" descr="Banner: Atmosphere-Precipitation (snow)" title="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25" name="Google Shape;425;p34"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76281" cy="6051176"/>
          </a:xfrm>
          <a:prstGeom prst="rect">
            <a:avLst/>
          </a:prstGeom>
          <a:noFill/>
          <a:ln>
            <a:noFill/>
          </a:ln>
        </p:spPr>
      </p:pic>
      <p:sp>
        <p:nvSpPr>
          <p:cNvPr id="426" name="Google Shape;426;p34"/>
          <p:cNvSpPr txBox="1">
            <a:spLocks noGrp="1"/>
          </p:cNvSpPr>
          <p:nvPr>
            <p:ph type="title"/>
          </p:nvPr>
        </p:nvSpPr>
        <p:spPr>
          <a:xfrm>
            <a:off x="1176281" y="4034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1</a:t>
            </a:r>
            <a:endParaRPr/>
          </a:p>
        </p:txBody>
      </p:sp>
      <p:sp>
        <p:nvSpPr>
          <p:cNvPr id="427" name="Google Shape;427;p34"/>
          <p:cNvSpPr txBox="1">
            <a:spLocks noGrp="1"/>
          </p:cNvSpPr>
          <p:nvPr>
            <p:ph type="body" idx="1"/>
          </p:nvPr>
        </p:nvSpPr>
        <p:spPr>
          <a:xfrm>
            <a:off x="1176281" y="1307493"/>
            <a:ext cx="762675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600"/>
              <a:buAutoNum type="arabicPeriod"/>
            </a:pPr>
            <a:r>
              <a:rPr lang="en-US" sz="1600" b="1"/>
              <a:t>Why do we have to check the rain gauge every day, even if we know it hasn’t rained? </a:t>
            </a:r>
            <a:endParaRPr/>
          </a:p>
          <a:p>
            <a:pPr marL="0" lvl="0" indent="0" algn="l" rtl="0">
              <a:lnSpc>
                <a:spcPct val="100000"/>
              </a:lnSpc>
              <a:spcBef>
                <a:spcPts val="600"/>
              </a:spcBef>
              <a:spcAft>
                <a:spcPts val="0"/>
              </a:spcAft>
              <a:buClr>
                <a:schemeClr val="dk1"/>
              </a:buClr>
              <a:buSzPts val="1600"/>
              <a:buNone/>
            </a:pPr>
            <a:r>
              <a:rPr lang="en-US" sz="1600"/>
              <a:t>The problem with containers like a rain gauge is that they tend to collect more than just rain. Leaves, dirt, and other debris can quickly spoil the rain gauge as a scientific instrument. This debris can block the funnel, causing rainwater to flow out of the gauge. Even if the debris isn’t large enough to block the funnel, it may become mixed in with the rainwater and affect the level of precipitation you read or the pH reading. Therefore, it is important that you check the gauge daily to make sure it is free of dust and debris. </a:t>
            </a:r>
            <a:endParaRPr/>
          </a:p>
          <a:p>
            <a:pPr marL="228600" lvl="0" indent="-127000" algn="l" rtl="0">
              <a:lnSpc>
                <a:spcPct val="100000"/>
              </a:lnSpc>
              <a:spcBef>
                <a:spcPts val="600"/>
              </a:spcBef>
              <a:spcAft>
                <a:spcPts val="0"/>
              </a:spcAft>
              <a:buClr>
                <a:schemeClr val="dk1"/>
              </a:buClr>
              <a:buSzPts val="1600"/>
              <a:buNone/>
            </a:pPr>
            <a:endParaRPr sz="1600"/>
          </a:p>
          <a:p>
            <a:pPr marL="0" lvl="0" indent="0" algn="l" rtl="0">
              <a:lnSpc>
                <a:spcPct val="100000"/>
              </a:lnSpc>
              <a:spcBef>
                <a:spcPts val="600"/>
              </a:spcBef>
              <a:spcAft>
                <a:spcPts val="0"/>
              </a:spcAft>
              <a:buClr>
                <a:schemeClr val="dk1"/>
              </a:buClr>
              <a:buSzPts val="1600"/>
              <a:buNone/>
            </a:pPr>
            <a:r>
              <a:rPr lang="en-US" sz="1600" b="1"/>
              <a:t>2. What is solar noon, and how do we figure out when it is in our area?</a:t>
            </a:r>
            <a:endParaRPr/>
          </a:p>
          <a:p>
            <a:pPr marL="0" lvl="0" indent="0" algn="l" rtl="0">
              <a:lnSpc>
                <a:spcPct val="100000"/>
              </a:lnSpc>
              <a:spcBef>
                <a:spcPts val="600"/>
              </a:spcBef>
              <a:spcAft>
                <a:spcPts val="0"/>
              </a:spcAft>
              <a:buClr>
                <a:schemeClr val="dk1"/>
              </a:buClr>
              <a:buSzPts val="1600"/>
              <a:buNone/>
            </a:pPr>
            <a:r>
              <a:rPr lang="en-US" sz="1600"/>
              <a:t>Local solar noon is a term used by scientists to indicate the time of day when the sun has reached its highest point in the sky in your particular location. The easiest way to determine local solar noon is to find out the exact times of sunrise and sunset in your area, calculate the total number of hours of daylight between those times, divide the number of daylight hours by two, and add that number to the time of sunrise. See the examples in Solar Noon in the section on Measurement Logistics. </a:t>
            </a:r>
            <a:endParaRPr/>
          </a:p>
          <a:p>
            <a:pPr marL="0" lvl="0" indent="0" algn="l" rtl="0">
              <a:lnSpc>
                <a:spcPct val="100000"/>
              </a:lnSpc>
              <a:spcBef>
                <a:spcPts val="600"/>
              </a:spcBef>
              <a:spcAft>
                <a:spcPts val="0"/>
              </a:spcAft>
              <a:buClr>
                <a:schemeClr val="dk1"/>
              </a:buClr>
              <a:buSzPts val="1800"/>
              <a:buNone/>
            </a:pP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33" name="Google Shape;433;p35"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34" name="Google Shape;434;p35"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76281" cy="6051176"/>
          </a:xfrm>
          <a:prstGeom prst="rect">
            <a:avLst/>
          </a:prstGeom>
          <a:noFill/>
          <a:ln>
            <a:noFill/>
          </a:ln>
        </p:spPr>
      </p:pic>
      <p:sp>
        <p:nvSpPr>
          <p:cNvPr id="435" name="Google Shape;435;p35"/>
          <p:cNvSpPr txBox="1">
            <a:spLocks noGrp="1"/>
          </p:cNvSpPr>
          <p:nvPr>
            <p:ph type="title"/>
          </p:nvPr>
        </p:nvSpPr>
        <p:spPr>
          <a:xfrm>
            <a:off x="1176281" y="4034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2</a:t>
            </a:r>
            <a:endParaRPr/>
          </a:p>
        </p:txBody>
      </p:sp>
      <p:sp>
        <p:nvSpPr>
          <p:cNvPr id="436" name="Google Shape;436;p35"/>
          <p:cNvSpPr txBox="1">
            <a:spLocks noGrp="1"/>
          </p:cNvSpPr>
          <p:nvPr>
            <p:ph type="body" idx="1"/>
          </p:nvPr>
        </p:nvSpPr>
        <p:spPr>
          <a:xfrm>
            <a:off x="1345171" y="1599080"/>
            <a:ext cx="7421751"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en-US" sz="1600" b="1"/>
              <a:t>3. Can we leave the overflow tube of our rain gauge out as a snow catcher? </a:t>
            </a:r>
            <a:endParaRPr/>
          </a:p>
          <a:p>
            <a:pPr marL="0" lvl="0" indent="0" algn="l" rtl="0">
              <a:lnSpc>
                <a:spcPct val="100000"/>
              </a:lnSpc>
              <a:spcBef>
                <a:spcPts val="600"/>
              </a:spcBef>
              <a:spcAft>
                <a:spcPts val="0"/>
              </a:spcAft>
              <a:buClr>
                <a:schemeClr val="dk1"/>
              </a:buClr>
              <a:buSzPts val="1600"/>
              <a:buNone/>
            </a:pPr>
            <a:r>
              <a:rPr lang="en-US" sz="1600"/>
              <a:t>Unfortunately, this won’t work. Snow blows around too much to get an accurate measure of its depth using a rain gauge. Plus, we need to get several measurements of snow depth and average them to get a more accurate measure of the depth of snow in a region. However, on days where the temperature will be both above and below freezing, leave the overflow tube out to catch both rain and snow. The snow on these days is usually wet and heavy and doesn’t blow as much and melts before local solar noon. You can measure the water in the overflow tube to get the rain equivalent of the snow plus any rainfall.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42" name="Google Shape;442;p36"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43" name="Google Shape;443;p36"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76281" cy="6051176"/>
          </a:xfrm>
          <a:prstGeom prst="rect">
            <a:avLst/>
          </a:prstGeom>
          <a:noFill/>
          <a:ln>
            <a:noFill/>
          </a:ln>
        </p:spPr>
      </p:pic>
      <p:sp>
        <p:nvSpPr>
          <p:cNvPr id="444" name="Google Shape;444;p36"/>
          <p:cNvSpPr txBox="1">
            <a:spLocks noGrp="1"/>
          </p:cNvSpPr>
          <p:nvPr>
            <p:ph type="title"/>
          </p:nvPr>
        </p:nvSpPr>
        <p:spPr>
          <a:xfrm>
            <a:off x="1176281" y="4034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3</a:t>
            </a:r>
            <a:endParaRPr/>
          </a:p>
        </p:txBody>
      </p:sp>
      <p:sp>
        <p:nvSpPr>
          <p:cNvPr id="445" name="Google Shape;445;p36"/>
          <p:cNvSpPr txBox="1">
            <a:spLocks noGrp="1"/>
          </p:cNvSpPr>
          <p:nvPr>
            <p:ph type="body" idx="1"/>
          </p:nvPr>
        </p:nvSpPr>
        <p:spPr>
          <a:xfrm>
            <a:off x="1298677" y="1351107"/>
            <a:ext cx="7421751"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en-US" sz="1600" b="1"/>
              <a:t>4. What should we do if we are likely to get both rain and snow during certain times of year?</a:t>
            </a:r>
            <a:br>
              <a:rPr lang="en-US" sz="1600" b="1"/>
            </a:br>
            <a:r>
              <a:rPr lang="en-US" sz="1600"/>
              <a:t>There are many places where transition times (from Autumn to Winter, and then from Winter to Spring) mean that temperature can fluctuate above and below freezing over relatively short times. Once there is a chance that overnight temperatures will be below freezing, bring the funnel top and measuring tube of the rain gauge indoors. Leave the overflow tube in place at your Atmosphere Study Site. The narrow measuring tube is much more likely to crack if ice forms in it after a rainfall than is the larger overflow tube. The overflow tube will be able to catch any rain or snow that falls. </a:t>
            </a:r>
            <a:endParaRPr/>
          </a:p>
          <a:p>
            <a:pPr marL="0" lvl="0" indent="0" algn="l" rtl="0">
              <a:lnSpc>
                <a:spcPct val="100000"/>
              </a:lnSpc>
              <a:spcBef>
                <a:spcPts val="600"/>
              </a:spcBef>
              <a:spcAft>
                <a:spcPts val="0"/>
              </a:spcAft>
              <a:buClr>
                <a:schemeClr val="dk1"/>
              </a:buClr>
              <a:buSzPts val="1600"/>
              <a:buNone/>
            </a:pPr>
            <a:r>
              <a:rPr lang="en-US" sz="1600"/>
              <a:t>In some cases, you may get a snowfall that melts before your usual measurement time. If this happens, you can’t report a new snow depth, but you can report as metadata that there was snow on the ground but it melted before a measurement was made. </a:t>
            </a:r>
            <a:endParaRPr/>
          </a:p>
          <a:p>
            <a:pPr marL="0" lvl="0" indent="0" algn="l" rtl="0">
              <a:lnSpc>
                <a:spcPct val="100000"/>
              </a:lnSpc>
              <a:spcBef>
                <a:spcPts val="600"/>
              </a:spcBef>
              <a:spcAft>
                <a:spcPts val="0"/>
              </a:spcAft>
              <a:buClr>
                <a:schemeClr val="dk1"/>
              </a:buClr>
              <a:buSzPts val="1600"/>
              <a:buNone/>
            </a:pPr>
            <a:r>
              <a:rPr lang="en-US" sz="1600"/>
              <a:t>Bring the measuring tube outside with you and use it to measure the amount of rain plus melted snow present in your overflow tube. If the water in your overflow tube all fell as rain, report it as rain. If the water in your overflow tube is all from snow which has melted, report it as the water equivalent of new snow, and report the new snow depth as “M” for missing and the snowpack depth on the ground as whatever value you measure (including 0.0 in many cases). If the water in your overflow tube is a mix of rain and melted snow or you don’t know which it is, report it as rain and include in your comments that the sample included or may have included melted snow. </a:t>
            </a:r>
            <a:endParaRPr/>
          </a:p>
          <a:p>
            <a:pPr marL="0" lvl="0" indent="0" algn="l" rtl="0">
              <a:lnSpc>
                <a:spcPct val="100000"/>
              </a:lnSpc>
              <a:spcBef>
                <a:spcPts val="600"/>
              </a:spcBef>
              <a:spcAft>
                <a:spcPts val="0"/>
              </a:spcAft>
              <a:buClr>
                <a:schemeClr val="dk1"/>
              </a:buClr>
              <a:buSzPts val="1800"/>
              <a:buNone/>
            </a:pPr>
            <a:endParaRPr sz="1800"/>
          </a:p>
          <a:p>
            <a:pPr marL="0" lvl="0" indent="0" algn="l" rtl="0">
              <a:lnSpc>
                <a:spcPct val="100000"/>
              </a:lnSpc>
              <a:spcBef>
                <a:spcPts val="600"/>
              </a:spcBef>
              <a:spcAft>
                <a:spcPts val="0"/>
              </a:spcAft>
              <a:buClr>
                <a:schemeClr val="dk1"/>
              </a:buClr>
              <a:buSzPts val="1800"/>
              <a:buNone/>
            </a:pP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51" name="Google Shape;451;p37" descr="Menu Bar: Further Resourc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06824"/>
            <a:ext cx="1176281" cy="6051176"/>
          </a:xfrm>
          <a:prstGeom prst="rect">
            <a:avLst/>
          </a:prstGeom>
          <a:noFill/>
          <a:ln>
            <a:noFill/>
          </a:ln>
        </p:spPr>
      </p:pic>
      <p:pic>
        <p:nvPicPr>
          <p:cNvPr id="452" name="Google Shape;452;p37" descr="Banner: Atmosphere-Precipitation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18"/>
            <a:ext cx="9144000" cy="806824"/>
          </a:xfrm>
          <a:prstGeom prst="rect">
            <a:avLst/>
          </a:prstGeom>
          <a:noFill/>
          <a:ln>
            <a:noFill/>
          </a:ln>
        </p:spPr>
      </p:pic>
      <p:sp>
        <p:nvSpPr>
          <p:cNvPr id="453" name="Google Shape;453;p37"/>
          <p:cNvSpPr txBox="1">
            <a:spLocks noGrp="1"/>
          </p:cNvSpPr>
          <p:nvPr>
            <p:ph type="title"/>
          </p:nvPr>
        </p:nvSpPr>
        <p:spPr>
          <a:xfrm>
            <a:off x="1176281" y="4034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454" name="Google Shape;454;p37"/>
          <p:cNvSpPr txBox="1">
            <a:spLocks noGrp="1"/>
          </p:cNvSpPr>
          <p:nvPr>
            <p:ph type="body" idx="1"/>
          </p:nvPr>
        </p:nvSpPr>
        <p:spPr>
          <a:xfrm>
            <a:off x="1408755" y="1728975"/>
            <a:ext cx="7421751" cy="4351338"/>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dk1"/>
              </a:buClr>
              <a:buSzPts val="2400"/>
              <a:buChar char="•"/>
            </a:pPr>
            <a:r>
              <a:rPr lang="en-US" u="sng">
                <a:solidFill>
                  <a:schemeClr val="hlink"/>
                </a:solidFill>
                <a:hlinkClick r:id="rId5"/>
              </a:rPr>
              <a:t>GLOBE Learning Activities</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6"/>
              </a:rPr>
              <a:t>My NASA Data Weather and Climate Activities</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7"/>
              </a:rPr>
              <a:t>NASA Wavelength</a:t>
            </a:r>
            <a:r>
              <a:rPr lang="en-US"/>
              <a:t> NASA’s Digital Library of K-16 Earth and Space Education Resource</a:t>
            </a:r>
            <a:endParaRPr/>
          </a:p>
          <a:p>
            <a:pPr marL="685800" lvl="1" indent="-7620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u="sng">
                <a:solidFill>
                  <a:schemeClr val="hlink"/>
                </a:solidFill>
                <a:hlinkClick r:id="rId8"/>
              </a:rPr>
              <a:t>Information on purchasing GLOBE supplies </a:t>
            </a:r>
            <a:endParaRPr/>
          </a:p>
          <a:p>
            <a:pPr marL="0" lvl="0" indent="0" algn="l" rtl="0">
              <a:lnSpc>
                <a:spcPct val="100000"/>
              </a:lnSpc>
              <a:spcBef>
                <a:spcPts val="0"/>
              </a:spcBef>
              <a:spcAft>
                <a:spcPts val="0"/>
              </a:spcAft>
              <a:buClr>
                <a:schemeClr val="dk1"/>
              </a:buClr>
              <a:buSzPts val="1800"/>
              <a:buNone/>
            </a:pPr>
            <a:endParaRPr sz="1800"/>
          </a:p>
          <a:p>
            <a:pPr marL="0" lvl="0" indent="0" algn="l" rtl="0">
              <a:lnSpc>
                <a:spcPct val="100000"/>
              </a:lnSpc>
              <a:spcBef>
                <a:spcPts val="600"/>
              </a:spcBef>
              <a:spcAft>
                <a:spcPts val="0"/>
              </a:spcAft>
              <a:buClr>
                <a:schemeClr val="dk1"/>
              </a:buClr>
              <a:buSzPts val="1800"/>
              <a:buNone/>
            </a:pP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61" name="Google Shape;461;p38"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462" name="Google Shape;462;p38"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76281" cy="6051176"/>
          </a:xfrm>
          <a:prstGeom prst="rect">
            <a:avLst/>
          </a:prstGeom>
          <a:noFill/>
          <a:ln>
            <a:noFill/>
          </a:ln>
        </p:spPr>
      </p:pic>
      <p:sp>
        <p:nvSpPr>
          <p:cNvPr id="463" name="Google Shape;463;p38"/>
          <p:cNvSpPr txBox="1">
            <a:spLocks noGrp="1"/>
          </p:cNvSpPr>
          <p:nvPr>
            <p:ph type="title"/>
          </p:nvPr>
        </p:nvSpPr>
        <p:spPr>
          <a:xfrm>
            <a:off x="1216790" y="158362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1800"/>
              <a:t>Please provide us with feedback about this module. This is a community project and we welcome your comments, suggestions and edits! </a:t>
            </a:r>
            <a:br>
              <a:rPr lang="en-US" sz="1800"/>
            </a:br>
            <a:r>
              <a:rPr lang="en-US" sz="1800"/>
              <a:t>Comment here:  </a:t>
            </a:r>
            <a:r>
              <a:rPr lang="en-US" sz="1800" u="sng">
                <a:solidFill>
                  <a:schemeClr val="hlink"/>
                </a:solidFill>
                <a:hlinkClick r:id="rId5"/>
              </a:rPr>
              <a:t>eTraining Feedback</a:t>
            </a:r>
            <a:br>
              <a:rPr lang="en-US" sz="1800"/>
            </a:br>
            <a:r>
              <a:rPr lang="en-US" sz="1800"/>
              <a:t>Questions about this module? Contact GLOBE: </a:t>
            </a:r>
            <a:r>
              <a:rPr lang="en-US" sz="1800" u="sng">
                <a:solidFill>
                  <a:schemeClr val="hlink"/>
                </a:solidFill>
                <a:hlinkClick r:id="rId6"/>
              </a:rPr>
              <a:t>help@nasaglobe.org</a:t>
            </a:r>
            <a:br>
              <a:rPr lang="en-US" sz="1800"/>
            </a:br>
            <a:br>
              <a:rPr lang="en-US" sz="1800"/>
            </a:br>
            <a:br>
              <a:rPr lang="en-US" sz="3200"/>
            </a:br>
            <a:br>
              <a:rPr lang="en-US" sz="3200"/>
            </a:br>
            <a:br>
              <a:rPr lang="en-US" sz="3200"/>
            </a:br>
            <a:endParaRPr sz="3200"/>
          </a:p>
        </p:txBody>
      </p:sp>
      <p:sp>
        <p:nvSpPr>
          <p:cNvPr id="464" name="Google Shape;464;p38"/>
          <p:cNvSpPr txBox="1"/>
          <p:nvPr/>
        </p:nvSpPr>
        <p:spPr>
          <a:xfrm>
            <a:off x="1257299" y="1973842"/>
            <a:ext cx="7886700" cy="512948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Credits</a:t>
            </a:r>
            <a:endParaRPr/>
          </a:p>
          <a:p>
            <a:pPr marL="228600" marR="0" lvl="0" indent="-22860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 Developers:</a:t>
            </a:r>
            <a:r>
              <a:rPr lang="en-US" sz="1800">
                <a:solidFill>
                  <a:schemeClr val="dk1"/>
                </a:solidFill>
                <a:latin typeface="Calibri"/>
                <a:ea typeface="Calibri"/>
                <a:cs typeface="Calibri"/>
                <a:sym typeface="Calibri"/>
              </a:rPr>
              <a:t>	</a:t>
            </a:r>
            <a:endParaRPr/>
          </a:p>
          <a:p>
            <a:pPr marL="228600" marR="0" lvl="0" indent="-22860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Kevin Czajkowski</a:t>
            </a:r>
            <a:endParaRPr/>
          </a:p>
          <a:p>
            <a:pPr marL="228600" marR="0" lvl="0" indent="-22860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Janet Struble</a:t>
            </a:r>
            <a:endParaRPr sz="1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Mikell Lynne Hedley</a:t>
            </a:r>
            <a:endParaRPr/>
          </a:p>
          <a:p>
            <a:pPr marL="228600" marR="0" lvl="0" indent="-22860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Sara Mierzwiak </a:t>
            </a:r>
            <a:endParaRPr/>
          </a:p>
          <a:p>
            <a:pPr marL="228600" marR="0" lvl="0" indent="-22860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Photos unless otherwise identified</a:t>
            </a:r>
            <a:r>
              <a:rPr lang="en-US" sz="1800">
                <a:solidFill>
                  <a:schemeClr val="dk1"/>
                </a:solidFill>
                <a:latin typeface="Calibri"/>
                <a:ea typeface="Calibri"/>
                <a:cs typeface="Calibri"/>
                <a:sym typeface="Calibri"/>
              </a:rPr>
              <a:t>: </a:t>
            </a:r>
            <a:endParaRPr/>
          </a:p>
          <a:p>
            <a:pPr marL="228600" marR="0" lvl="0" indent="-22860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Kevin Czajkowski</a:t>
            </a:r>
            <a:endParaRPr sz="1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Funding Provided by NASA</a:t>
            </a:r>
            <a:endParaRPr/>
          </a:p>
          <a:p>
            <a:pPr marL="228600" marR="0" lvl="0" indent="-228600" algn="l" rtl="0">
              <a:lnSpc>
                <a:spcPct val="90000"/>
              </a:lnSpc>
              <a:spcBef>
                <a:spcPts val="100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500"/>
              <a:buFont typeface="Arial"/>
              <a:buNone/>
            </a:pPr>
            <a:r>
              <a:rPr lang="en-US" sz="1500" i="1">
                <a:solidFill>
                  <a:srgbClr val="000000"/>
                </a:solidFill>
                <a:latin typeface="Calibri"/>
                <a:ea typeface="Calibri"/>
                <a:cs typeface="Calibri"/>
                <a:sym typeface="Calibri"/>
              </a:rPr>
              <a:t>Version  12/1/16. If you edit and modify this slide set for use for educational purposes,  please note “modified by (and your name and date) “  on this page. Thank you.</a:t>
            </a:r>
            <a:endParaRPr sz="1500" b="1">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pic>
        <p:nvPicPr>
          <p:cNvPr id="465" name="Google Shape;465;p38"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15215" y="4827144"/>
            <a:ext cx="696617" cy="575683"/>
          </a:xfrm>
          <a:prstGeom prst="rect">
            <a:avLst/>
          </a:prstGeom>
          <a:noFill/>
          <a:ln>
            <a:noFill/>
          </a:ln>
        </p:spPr>
      </p:pic>
      <p:pic>
        <p:nvPicPr>
          <p:cNvPr id="466" name="Google Shape;466;p38" descr="University of Toledo Logo" title="U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033183" y="4827144"/>
            <a:ext cx="854384" cy="9187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0" name="Google Shape;120;p4"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21" name="Google Shape;121;p4" descr="Menu Bar: What is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56664" cy="6051177"/>
          </a:xfrm>
          <a:prstGeom prst="rect">
            <a:avLst/>
          </a:prstGeom>
          <a:noFill/>
          <a:ln>
            <a:noFill/>
          </a:ln>
        </p:spPr>
      </p:pic>
      <p:sp>
        <p:nvSpPr>
          <p:cNvPr id="122" name="Google Shape;122;p4"/>
          <p:cNvSpPr txBox="1">
            <a:spLocks noGrp="1"/>
          </p:cNvSpPr>
          <p:nvPr>
            <p:ph type="title"/>
          </p:nvPr>
        </p:nvSpPr>
        <p:spPr>
          <a:xfrm>
            <a:off x="1257300" y="690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t>Snow Rollers: form when warm temperatures and very strong winds roll the snow</a:t>
            </a:r>
            <a:endParaRPr sz="2800"/>
          </a:p>
        </p:txBody>
      </p:sp>
      <p:pic>
        <p:nvPicPr>
          <p:cNvPr id="123" name="Google Shape;123;p4" descr="photograph of wind-pushed snowball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l="-17968" r="-17968"/>
          <a:stretch/>
        </p:blipFill>
        <p:spPr>
          <a:xfrm>
            <a:off x="578332" y="2016465"/>
            <a:ext cx="5958299" cy="3287379"/>
          </a:xfrm>
          <a:prstGeom prst="rect">
            <a:avLst/>
          </a:prstGeom>
          <a:noFill/>
          <a:ln>
            <a:noFill/>
          </a:ln>
        </p:spPr>
      </p:pic>
      <p:pic>
        <p:nvPicPr>
          <p:cNvPr id="124" name="Google Shape;124;p4" descr="close up of snow roller-wind created snow bal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00014" y="3602974"/>
            <a:ext cx="3225711" cy="2419283"/>
          </a:xfrm>
          <a:prstGeom prst="rect">
            <a:avLst/>
          </a:prstGeom>
          <a:noFill/>
          <a:ln>
            <a:noFill/>
          </a:ln>
        </p:spPr>
      </p:pic>
      <p:sp>
        <p:nvSpPr>
          <p:cNvPr id="125" name="Google Shape;125;p4"/>
          <p:cNvSpPr txBox="1"/>
          <p:nvPr/>
        </p:nvSpPr>
        <p:spPr>
          <a:xfrm>
            <a:off x="5945048" y="6022257"/>
            <a:ext cx="218589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Pictures by Kevin Czajkowski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1" name="Google Shape;131;p5"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32" name="Google Shape;132;p5" descr="Menu Bar: What is Snow?"/>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56664" cy="6051177"/>
          </a:xfrm>
          <a:prstGeom prst="rect">
            <a:avLst/>
          </a:prstGeom>
          <a:noFill/>
          <a:ln>
            <a:noFill/>
          </a:ln>
        </p:spPr>
      </p:pic>
      <p:sp>
        <p:nvSpPr>
          <p:cNvPr id="133" name="Google Shape;133;p5"/>
          <p:cNvSpPr txBox="1">
            <a:spLocks noGrp="1"/>
          </p:cNvSpPr>
          <p:nvPr>
            <p:ph type="title"/>
          </p:nvPr>
        </p:nvSpPr>
        <p:spPr>
          <a:xfrm>
            <a:off x="1156664" y="5240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Precipitation Types</a:t>
            </a:r>
            <a:endParaRPr sz="3200"/>
          </a:p>
        </p:txBody>
      </p:sp>
      <p:pic>
        <p:nvPicPr>
          <p:cNvPr id="134" name="Google Shape;134;p5" descr="Photographs of different forms of precipitation: rain on a leaf, marbles of hail, icy sleet, and piles of snow."/>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688419" y="1954079"/>
            <a:ext cx="4088892" cy="3689975"/>
          </a:xfrm>
          <a:prstGeom prst="rect">
            <a:avLst/>
          </a:prstGeom>
          <a:noFill/>
          <a:ln>
            <a:noFill/>
          </a:ln>
        </p:spPr>
      </p:pic>
      <p:sp>
        <p:nvSpPr>
          <p:cNvPr id="135" name="Google Shape;135;p5"/>
          <p:cNvSpPr txBox="1"/>
          <p:nvPr/>
        </p:nvSpPr>
        <p:spPr>
          <a:xfrm>
            <a:off x="2672416" y="5918116"/>
            <a:ext cx="19287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Wikipedia Commons</a:t>
            </a:r>
            <a:endParaRPr/>
          </a:p>
        </p:txBody>
      </p:sp>
      <p:sp>
        <p:nvSpPr>
          <p:cNvPr id="136" name="Google Shape;136;p5" descr="Atmosphere Protocols: Aerosols, Air Temperature, Albedo, Barometric Pressure, Precipitation (hyperlinked), Relative Humidity, Surface Ozone, Surface Temperature, Water Vapor, Wind" title="List of Atmosphere Protocols"/>
          <p:cNvSpPr txBox="1"/>
          <p:nvPr/>
        </p:nvSpPr>
        <p:spPr>
          <a:xfrm>
            <a:off x="6041571" y="1954080"/>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Air Temperature</a:t>
            </a:r>
            <a:endParaRPr/>
          </a:p>
          <a:p>
            <a:pPr marL="0" marR="0" lvl="0" indent="0" algn="ctr" rtl="0">
              <a:spcBef>
                <a:spcPts val="600"/>
              </a:spcBef>
              <a:spcAft>
                <a:spcPts val="0"/>
              </a:spcAft>
              <a:buNone/>
            </a:pPr>
            <a:r>
              <a:rPr lang="en-US" sz="1800" b="1" u="sng">
                <a:solidFill>
                  <a:srgbClr val="1E4E79"/>
                </a:solidFill>
                <a:latin typeface="Arial"/>
                <a:ea typeface="Arial"/>
                <a:cs typeface="Arial"/>
                <a:sym typeface="Arial"/>
                <a:hlinkClick r:id="rId6">
                  <a:extLst>
                    <a:ext uri="{A12FA001-AC4F-418D-AE19-62706E023703}">
                      <ahyp:hlinkClr xmlns:ahyp="http://schemas.microsoft.com/office/drawing/2018/hyperlinkcolor" val="tx"/>
                    </a:ext>
                  </a:extLst>
                </a:hlinkClick>
              </a:rPr>
              <a:t>Albedo</a:t>
            </a:r>
            <a:endParaRPr sz="1800" b="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Precipitation</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
        <p:nvSpPr>
          <p:cNvPr id="137" name="Google Shape;137;p5" descr="circle around precipitation, the topic of this tutorial"/>
          <p:cNvSpPr/>
          <p:nvPr/>
        </p:nvSpPr>
        <p:spPr>
          <a:xfrm>
            <a:off x="6573327" y="3684635"/>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3" name="Google Shape;143;p6"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
            <a:ext cx="9144000" cy="806824"/>
          </a:xfrm>
          <a:prstGeom prst="rect">
            <a:avLst/>
          </a:prstGeom>
          <a:noFill/>
          <a:ln>
            <a:noFill/>
          </a:ln>
        </p:spPr>
      </p:pic>
      <p:pic>
        <p:nvPicPr>
          <p:cNvPr id="144" name="Google Shape;144;p6" descr="Menu Bar: Why Collect Snow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61825" cy="6051177"/>
          </a:xfrm>
          <a:prstGeom prst="rect">
            <a:avLst/>
          </a:prstGeom>
          <a:noFill/>
          <a:ln>
            <a:noFill/>
          </a:ln>
        </p:spPr>
      </p:pic>
      <p:sp>
        <p:nvSpPr>
          <p:cNvPr id="145" name="Google Shape;145;p6"/>
          <p:cNvSpPr txBox="1">
            <a:spLocks noGrp="1"/>
          </p:cNvSpPr>
          <p:nvPr>
            <p:ph type="title"/>
          </p:nvPr>
        </p:nvSpPr>
        <p:spPr>
          <a:xfrm>
            <a:off x="1161825" y="620385"/>
            <a:ext cx="85246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The importance of recording snow </a:t>
            </a:r>
            <a:br>
              <a:rPr lang="en-US" sz="3600" b="1"/>
            </a:br>
            <a:r>
              <a:rPr lang="en-US" sz="3600" b="1"/>
              <a:t>observations</a:t>
            </a:r>
            <a:endParaRPr sz="3600"/>
          </a:p>
        </p:txBody>
      </p:sp>
      <p:sp>
        <p:nvSpPr>
          <p:cNvPr id="146" name="Google Shape;146;p6"/>
          <p:cNvSpPr txBox="1">
            <a:spLocks noGrp="1"/>
          </p:cNvSpPr>
          <p:nvPr>
            <p:ph type="body" idx="1"/>
          </p:nvPr>
        </p:nvSpPr>
        <p:spPr>
          <a:xfrm>
            <a:off x="1161826" y="2132385"/>
            <a:ext cx="3270690"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Font typeface="Arial"/>
              <a:buChar char="•"/>
            </a:pPr>
            <a:r>
              <a:rPr lang="en-US"/>
              <a:t>In the Western United States, snow melt is an important source of water. </a:t>
            </a:r>
            <a:endParaRPr/>
          </a:p>
          <a:p>
            <a:pPr marL="342900" lvl="0" indent="-178435" algn="l" rtl="0">
              <a:lnSpc>
                <a:spcPct val="100000"/>
              </a:lnSpc>
              <a:spcBef>
                <a:spcPts val="0"/>
              </a:spcBef>
              <a:spcAft>
                <a:spcPts val="0"/>
              </a:spcAft>
              <a:buClr>
                <a:schemeClr val="dk1"/>
              </a:buClr>
              <a:buSzPct val="100000"/>
              <a:buFont typeface="Arial"/>
              <a:buNone/>
            </a:pPr>
            <a:endParaRPr/>
          </a:p>
          <a:p>
            <a:pPr marL="342900" lvl="0" indent="-342900" algn="l" rtl="0">
              <a:lnSpc>
                <a:spcPct val="100000"/>
              </a:lnSpc>
              <a:spcBef>
                <a:spcPts val="0"/>
              </a:spcBef>
              <a:spcAft>
                <a:spcPts val="0"/>
              </a:spcAft>
              <a:buClr>
                <a:schemeClr val="dk1"/>
              </a:buClr>
              <a:buSzPct val="100000"/>
              <a:buFont typeface="Arial"/>
              <a:buChar char="•"/>
            </a:pPr>
            <a:r>
              <a:rPr lang="en-US"/>
              <a:t>Snow is an important source of water for springtime growth of some agricultural crops.</a:t>
            </a:r>
            <a:endParaRPr/>
          </a:p>
        </p:txBody>
      </p:sp>
      <p:pic>
        <p:nvPicPr>
          <p:cNvPr id="147" name="Google Shape;147;p6" descr="Image from the U.S. Drought Monitor, March 31 2015.Map of United States: illustrates how drought has affected certain areas categorized as abnormally dry, moderate drought, sever drought, extreme drought, and exceptional drought.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56502" y="2132385"/>
            <a:ext cx="4321192" cy="3337952"/>
          </a:xfrm>
          <a:prstGeom prst="rect">
            <a:avLst/>
          </a:prstGeom>
          <a:noFill/>
          <a:ln>
            <a:noFill/>
          </a:ln>
        </p:spPr>
      </p:pic>
      <p:sp>
        <p:nvSpPr>
          <p:cNvPr id="148" name="Google Shape;148;p6"/>
          <p:cNvSpPr txBox="1"/>
          <p:nvPr/>
        </p:nvSpPr>
        <p:spPr>
          <a:xfrm>
            <a:off x="4659698" y="5656774"/>
            <a:ext cx="4114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Image courtesy of National Drought Mitigation Center, UNL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4" name="Google Shape;154;p7"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
            <a:ext cx="9144000" cy="806824"/>
          </a:xfrm>
          <a:prstGeom prst="rect">
            <a:avLst/>
          </a:prstGeom>
          <a:noFill/>
          <a:ln>
            <a:noFill/>
          </a:ln>
        </p:spPr>
      </p:pic>
      <p:pic>
        <p:nvPicPr>
          <p:cNvPr id="155" name="Google Shape;155;p7" descr="Menu Bar: Why Collect Snow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3"/>
            <a:ext cx="1161825" cy="6051177"/>
          </a:xfrm>
          <a:prstGeom prst="rect">
            <a:avLst/>
          </a:prstGeom>
          <a:noFill/>
          <a:ln>
            <a:noFill/>
          </a:ln>
        </p:spPr>
      </p:pic>
      <p:sp>
        <p:nvSpPr>
          <p:cNvPr id="156" name="Google Shape;156;p7"/>
          <p:cNvSpPr txBox="1">
            <a:spLocks noGrp="1"/>
          </p:cNvSpPr>
          <p:nvPr>
            <p:ph type="title"/>
          </p:nvPr>
        </p:nvSpPr>
        <p:spPr>
          <a:xfrm>
            <a:off x="1161825" y="620385"/>
            <a:ext cx="85246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NASA uses many satellites to observe </a:t>
            </a:r>
            <a:br>
              <a:rPr lang="en-US" sz="3600" b="1"/>
            </a:br>
            <a:r>
              <a:rPr lang="en-US" sz="3600" b="1"/>
              <a:t>snow cover</a:t>
            </a:r>
            <a:endParaRPr sz="3600"/>
          </a:p>
        </p:txBody>
      </p:sp>
      <p:sp>
        <p:nvSpPr>
          <p:cNvPr id="157" name="Google Shape;157;p7"/>
          <p:cNvSpPr txBox="1">
            <a:spLocks noGrp="1"/>
          </p:cNvSpPr>
          <p:nvPr>
            <p:ph type="body" idx="1"/>
          </p:nvPr>
        </p:nvSpPr>
        <p:spPr>
          <a:xfrm>
            <a:off x="1238025" y="1791425"/>
            <a:ext cx="3987600" cy="4351200"/>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lnSpc>
                <a:spcPct val="120000"/>
              </a:lnSpc>
              <a:spcBef>
                <a:spcPts val="0"/>
              </a:spcBef>
              <a:spcAft>
                <a:spcPts val="0"/>
              </a:spcAft>
              <a:buClr>
                <a:schemeClr val="dk1"/>
              </a:buClr>
              <a:buSzPct val="100000"/>
              <a:buFont typeface="Arial"/>
              <a:buChar char="•"/>
            </a:pPr>
            <a:r>
              <a:rPr lang="en-US"/>
              <a:t>Advanced Very High Resolution Radiometer (AVHRR)</a:t>
            </a:r>
            <a:endParaRPr/>
          </a:p>
          <a:p>
            <a:pPr marL="285750" lvl="0" indent="-285750" algn="l" rtl="0">
              <a:lnSpc>
                <a:spcPct val="120000"/>
              </a:lnSpc>
              <a:spcBef>
                <a:spcPts val="0"/>
              </a:spcBef>
              <a:spcAft>
                <a:spcPts val="0"/>
              </a:spcAft>
              <a:buClr>
                <a:schemeClr val="dk1"/>
              </a:buClr>
              <a:buSzPct val="100000"/>
              <a:buFont typeface="Arial"/>
              <a:buChar char="•"/>
            </a:pPr>
            <a:r>
              <a:rPr lang="en-US"/>
              <a:t>Geostationary Operational Environmental Satellite (GOES)</a:t>
            </a:r>
            <a:endParaRPr/>
          </a:p>
          <a:p>
            <a:pPr marL="285750" lvl="0" indent="-285750" algn="l" rtl="0">
              <a:lnSpc>
                <a:spcPct val="120000"/>
              </a:lnSpc>
              <a:spcBef>
                <a:spcPts val="0"/>
              </a:spcBef>
              <a:spcAft>
                <a:spcPts val="0"/>
              </a:spcAft>
              <a:buClr>
                <a:schemeClr val="dk1"/>
              </a:buClr>
              <a:buSzPct val="100000"/>
              <a:buFont typeface="Arial"/>
              <a:buChar char="•"/>
            </a:pPr>
            <a:r>
              <a:rPr lang="en-US"/>
              <a:t>Moderate Resolution Imaging Spectroradiometer (MODIS)</a:t>
            </a:r>
            <a:endParaRPr/>
          </a:p>
        </p:txBody>
      </p:sp>
      <p:pic>
        <p:nvPicPr>
          <p:cNvPr id="158" name="Google Shape;158;p7" descr="Satellite image from MODIS.Snow cover image from midwes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16474" y="2146900"/>
            <a:ext cx="3614698" cy="2471473"/>
          </a:xfrm>
          <a:prstGeom prst="rect">
            <a:avLst/>
          </a:prstGeom>
          <a:noFill/>
          <a:ln>
            <a:noFill/>
          </a:ln>
        </p:spPr>
      </p:pic>
      <p:sp>
        <p:nvSpPr>
          <p:cNvPr id="159" name="Google Shape;159;p7"/>
          <p:cNvSpPr/>
          <p:nvPr/>
        </p:nvSpPr>
        <p:spPr>
          <a:xfrm>
            <a:off x="5525726" y="4618374"/>
            <a:ext cx="35010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Modis Image. Source: N</a:t>
            </a:r>
            <a:r>
              <a:rPr lang="en-US">
                <a:solidFill>
                  <a:schemeClr val="dk1"/>
                </a:solidFill>
              </a:rPr>
              <a:t>ASA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5" name="Google Shape;165;p8"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66" name="Google Shape;166;p8"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6824"/>
            <a:ext cx="1178643" cy="6051176"/>
          </a:xfrm>
          <a:prstGeom prst="rect">
            <a:avLst/>
          </a:prstGeom>
          <a:noFill/>
          <a:ln>
            <a:noFill/>
          </a:ln>
        </p:spPr>
      </p:pic>
      <p:sp>
        <p:nvSpPr>
          <p:cNvPr id="167" name="Google Shape;167;p8"/>
          <p:cNvSpPr txBox="1">
            <a:spLocks noGrp="1"/>
          </p:cNvSpPr>
          <p:nvPr>
            <p:ph type="title"/>
          </p:nvPr>
        </p:nvSpPr>
        <p:spPr>
          <a:xfrm>
            <a:off x="1178643" y="1951890"/>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00000"/>
              </a:lnSpc>
              <a:spcBef>
                <a:spcPts val="0"/>
              </a:spcBef>
              <a:spcAft>
                <a:spcPts val="0"/>
              </a:spcAft>
              <a:buClr>
                <a:schemeClr val="dk1"/>
              </a:buClr>
              <a:buSzPts val="802"/>
              <a:buFont typeface="Arial"/>
              <a:buNone/>
            </a:pPr>
            <a:r>
              <a:rPr lang="en-US" sz="2368" i="1">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a:t>
            </a:r>
            <a:endParaRPr sz="2368"/>
          </a:p>
          <a:p>
            <a:pPr marL="0" lvl="0" indent="0" algn="l" rtl="0">
              <a:lnSpc>
                <a:spcPct val="100000"/>
              </a:lnSpc>
              <a:spcBef>
                <a:spcPts val="0"/>
              </a:spcBef>
              <a:spcAft>
                <a:spcPts val="0"/>
              </a:spcAft>
              <a:buClr>
                <a:schemeClr val="dk1"/>
              </a:buClr>
              <a:buSzPts val="2268"/>
              <a:buFont typeface="Arial"/>
              <a:buNone/>
            </a:pPr>
            <a:endParaRPr sz="2838" b="1">
              <a:latin typeface="Arial"/>
              <a:ea typeface="Arial"/>
              <a:cs typeface="Arial"/>
              <a:sym typeface="Arial"/>
            </a:endParaRPr>
          </a:p>
          <a:p>
            <a:pPr marL="0" lvl="0" indent="0" algn="l" rtl="0">
              <a:lnSpc>
                <a:spcPct val="90000"/>
              </a:lnSpc>
              <a:spcBef>
                <a:spcPts val="0"/>
              </a:spcBef>
              <a:spcAft>
                <a:spcPts val="0"/>
              </a:spcAft>
              <a:buClr>
                <a:schemeClr val="dk1"/>
              </a:buClr>
              <a:buSzPts val="2880"/>
              <a:buFont typeface="Calibri"/>
              <a:buNone/>
            </a:pPr>
            <a:endParaRPr sz="3180" b="1"/>
          </a:p>
        </p:txBody>
      </p:sp>
      <p:sp>
        <p:nvSpPr>
          <p:cNvPr id="168" name="Google Shape;168;p8"/>
          <p:cNvSpPr txBox="1">
            <a:spLocks noGrp="1"/>
          </p:cNvSpPr>
          <p:nvPr>
            <p:ph type="body" idx="1"/>
          </p:nvPr>
        </p:nvSpPr>
        <p:spPr>
          <a:xfrm>
            <a:off x="1412151" y="3768828"/>
            <a:ext cx="7886700" cy="4351200"/>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chemeClr val="dk1"/>
              </a:buClr>
              <a:buSzPts val="2600"/>
              <a:buFont typeface="Arial"/>
              <a:buChar char="•"/>
            </a:pPr>
            <a:r>
              <a:rPr lang="en-US" sz="2600"/>
              <a:t>the year to year variation in snow cover.</a:t>
            </a:r>
            <a:endParaRPr sz="2600"/>
          </a:p>
          <a:p>
            <a:pPr marL="342900" lvl="0" indent="-330200" algn="l" rtl="0">
              <a:lnSpc>
                <a:spcPct val="100000"/>
              </a:lnSpc>
              <a:spcBef>
                <a:spcPts val="0"/>
              </a:spcBef>
              <a:spcAft>
                <a:spcPts val="0"/>
              </a:spcAft>
              <a:buClr>
                <a:schemeClr val="dk1"/>
              </a:buClr>
              <a:buSzPts val="2600"/>
              <a:buFont typeface="Arial"/>
              <a:buChar char="•"/>
            </a:pPr>
            <a:r>
              <a:rPr lang="en-US" sz="2600"/>
              <a:t>water available from snow melt. </a:t>
            </a:r>
            <a:endParaRPr sz="2600"/>
          </a:p>
          <a:p>
            <a:pPr marL="342900" lvl="0" indent="-330200" algn="l" rtl="0">
              <a:lnSpc>
                <a:spcPct val="100000"/>
              </a:lnSpc>
              <a:spcBef>
                <a:spcPts val="0"/>
              </a:spcBef>
              <a:spcAft>
                <a:spcPts val="0"/>
              </a:spcAft>
              <a:buClr>
                <a:schemeClr val="dk1"/>
              </a:buClr>
              <a:buSzPts val="2600"/>
              <a:buFont typeface="Arial"/>
              <a:buChar char="•"/>
            </a:pPr>
            <a:r>
              <a:rPr lang="en-US" sz="2600"/>
              <a:t>whether a year will be particularly wet or dry for our location. </a:t>
            </a:r>
            <a:endParaRPr sz="2600"/>
          </a:p>
          <a:p>
            <a:pPr marL="342900" lvl="0" indent="-330200" algn="l" rtl="0">
              <a:lnSpc>
                <a:spcPct val="100000"/>
              </a:lnSpc>
              <a:spcBef>
                <a:spcPts val="0"/>
              </a:spcBef>
              <a:spcAft>
                <a:spcPts val="0"/>
              </a:spcAft>
              <a:buClr>
                <a:schemeClr val="dk1"/>
              </a:buClr>
              <a:buSzPts val="2600"/>
              <a:buFont typeface="Arial"/>
              <a:buChar char="•"/>
            </a:pPr>
            <a:r>
              <a:rPr lang="en-US" sz="2600"/>
              <a:t>the pH of precipitation and how it varies.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9" descr="Banner: Atmosphere-Precipitation (sn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6824"/>
          </a:xfrm>
          <a:prstGeom prst="rect">
            <a:avLst/>
          </a:prstGeom>
          <a:noFill/>
          <a:ln>
            <a:noFill/>
          </a:ln>
        </p:spPr>
      </p:pic>
      <p:pic>
        <p:nvPicPr>
          <p:cNvPr id="175" name="Google Shape;175;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57" y="806824"/>
            <a:ext cx="1188899" cy="6167414"/>
          </a:xfrm>
          <a:prstGeom prst="rect">
            <a:avLst/>
          </a:prstGeom>
          <a:noFill/>
          <a:ln>
            <a:noFill/>
          </a:ln>
        </p:spPr>
      </p:pic>
      <p:sp>
        <p:nvSpPr>
          <p:cNvPr id="176" name="Google Shape;176;p9"/>
          <p:cNvSpPr txBox="1">
            <a:spLocks noGrp="1"/>
          </p:cNvSpPr>
          <p:nvPr>
            <p:ph type="title"/>
          </p:nvPr>
        </p:nvSpPr>
        <p:spPr>
          <a:xfrm>
            <a:off x="1148342" y="4034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What I Need to Collect Snow Data</a:t>
            </a:r>
            <a:endParaRPr sz="3200"/>
          </a:p>
        </p:txBody>
      </p:sp>
      <p:graphicFrame>
        <p:nvGraphicFramePr>
          <p:cNvPr id="177" name="Google Shape;177;p9"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of Logistical Decisions/Needs for this Protocol"/>
          <p:cNvGraphicFramePr/>
          <p:nvPr/>
        </p:nvGraphicFramePr>
        <p:xfrm>
          <a:off x="1702424" y="1506753"/>
          <a:ext cx="3000000" cy="3000000"/>
        </p:xfrm>
        <a:graphic>
          <a:graphicData uri="http://schemas.openxmlformats.org/drawingml/2006/table">
            <a:tbl>
              <a:tblPr firstRow="1" bandRow="1">
                <a:noFill/>
                <a:tableStyleId>{62EDECCC-A466-4F47-B225-FFA94C861E5A}</a:tableStyleId>
              </a:tblPr>
              <a:tblGrid>
                <a:gridCol w="1514350">
                  <a:extLst>
                    <a:ext uri="{9D8B030D-6E8A-4147-A177-3AD203B41FA5}">
                      <a16:colId xmlns:a16="http://schemas.microsoft.com/office/drawing/2014/main" val="20000"/>
                    </a:ext>
                  </a:extLst>
                </a:gridCol>
                <a:gridCol w="5264175">
                  <a:extLst>
                    <a:ext uri="{9D8B030D-6E8A-4147-A177-3AD203B41FA5}">
                      <a16:colId xmlns:a16="http://schemas.microsoft.com/office/drawing/2014/main" val="20001"/>
                    </a:ext>
                  </a:extLst>
                </a:gridCol>
              </a:tblGrid>
              <a:tr h="14826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Materials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8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Snow Board*, meter stick, straight sided container, overflow tube from your rain gauge, 2 clean sampling jars with covers, a container for the snowpack rain equivalent sample, something flat and clean to slide under inverted containers, labels for snow sample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42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a:solidFill>
                            <a:schemeClr val="hlink"/>
                          </a:solidFill>
                          <a:latin typeface="Arial"/>
                          <a:ea typeface="Arial"/>
                          <a:cs typeface="Arial"/>
                          <a:sym typeface="Arial"/>
                          <a:hlinkClick r:id="rId5"/>
                        </a:rPr>
                        <a:t>Atmosphere Investigation Integrated 1-Day Data Sheet </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97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7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Where the wind won’t drift the snow (See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8" name="Google Shape;178;p9" descr="http://www.globe.gov/documents/348614/55b7f281-ca5d-4d99-ae0c-3a1a49a889ac"/>
          <p:cNvSpPr txBox="1"/>
          <p:nvPr/>
        </p:nvSpPr>
        <p:spPr>
          <a:xfrm>
            <a:off x="2693736" y="6022077"/>
            <a:ext cx="43226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*Click here for </a:t>
            </a:r>
            <a:r>
              <a:rPr lang="en-US" sz="1800" i="1"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Snow Board Directions </a:t>
            </a:r>
            <a:endParaRPr sz="1800" i="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Macintosh PowerPoint</Application>
  <PresentationFormat>On-screen Show (4:3)</PresentationFormat>
  <Paragraphs>250</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Protocol Training Slides Precipitation-Snow</vt:lpstr>
      <vt:lpstr>Overview and Learning Objectives</vt:lpstr>
      <vt:lpstr>The Atmosphere</vt:lpstr>
      <vt:lpstr>Snow Rollers: form when warm temperatures and very strong winds roll the snow</vt:lpstr>
      <vt:lpstr>Precipitation Types</vt:lpstr>
      <vt:lpstr>The importance of recording snow  observations</vt:lpstr>
      <vt:lpstr>NASA uses many satellites to observe  snow cover</vt:lpstr>
      <vt:lpstr>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  </vt:lpstr>
      <vt:lpstr>What I Need to Collect Snow Data</vt:lpstr>
      <vt:lpstr>Data Sheet</vt:lpstr>
      <vt:lpstr>Collecting Data-Snowpack</vt:lpstr>
      <vt:lpstr>Measuring Snow Depth</vt:lpstr>
      <vt:lpstr>Reading the Ruler</vt:lpstr>
      <vt:lpstr>Collecting Data: New Snowfall</vt:lpstr>
      <vt:lpstr>Collecting Data- New Snow and Snowpack Water Equivalent</vt:lpstr>
      <vt:lpstr>Clear the Snowboard</vt:lpstr>
      <vt:lpstr>Testing For Snow Water Equivalent</vt:lpstr>
      <vt:lpstr>What I Need to Collect pH Data</vt:lpstr>
      <vt:lpstr>Testing for pH-1</vt:lpstr>
      <vt:lpstr>Testing for pH-2</vt:lpstr>
      <vt:lpstr>Entering Precipitation Data</vt:lpstr>
      <vt:lpstr>Data Entry App</vt:lpstr>
      <vt:lpstr>Live Data Entry-1</vt:lpstr>
      <vt:lpstr>Live Data Entry - Steps 2 and 3</vt:lpstr>
      <vt:lpstr>Live Data Entry - Steps 4 and 5</vt:lpstr>
      <vt:lpstr>Live Data Entry - Steps 6 and 7</vt:lpstr>
      <vt:lpstr>Live Data Entry - Steps 8 and 9</vt:lpstr>
      <vt:lpstr>Live Data Entry - Step 10</vt:lpstr>
      <vt:lpstr>Email Data Entry</vt:lpstr>
      <vt:lpstr>Retrieving Data from the GLOBE Visualization System-Step 1</vt:lpstr>
      <vt:lpstr>Retrieving Data from the GLOBE Visualization System- Step 2</vt:lpstr>
      <vt:lpstr>Questions for YOU to Investigate </vt:lpstr>
      <vt:lpstr>What Have You Learned?</vt:lpstr>
      <vt:lpstr>Frequently Asked Questions (FAQs) 1</vt:lpstr>
      <vt:lpstr>Frequently Asked Questions (FAQs) 2</vt:lpstr>
      <vt:lpstr>Frequently Asked Questions (FAQs) 3</vt:lpstr>
      <vt:lpstr>Further Resources</vt:lpstr>
      <vt:lpstr>Please provide us with feedback about this module. This is a community project and we welcome your comments, suggestions and edits!  Comment here:  eTraining Feedback Questions about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2016-03-17T01:59:03Z</dcterms:created>
  <dcterms:modified xsi:type="dcterms:W3CDTF">2024-09-30T20:53:40Z</dcterms:modified>
</cp:coreProperties>
</file>