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sldIdLst>
    <p:sldId id="256" r:id="rId2"/>
    <p:sldId id="258" r:id="rId3"/>
    <p:sldId id="268" r:id="rId4"/>
    <p:sldId id="266" r:id="rId5"/>
    <p:sldId id="267" r:id="rId6"/>
    <p:sldId id="259" r:id="rId7"/>
    <p:sldId id="270" r:id="rId8"/>
    <p:sldId id="26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61" r:id="rId22"/>
    <p:sldId id="283" r:id="rId23"/>
    <p:sldId id="297" r:id="rId24"/>
    <p:sldId id="285" r:id="rId25"/>
    <p:sldId id="286" r:id="rId26"/>
    <p:sldId id="288" r:id="rId27"/>
    <p:sldId id="287" r:id="rId28"/>
    <p:sldId id="289" r:id="rId29"/>
    <p:sldId id="298" r:id="rId30"/>
    <p:sldId id="263" r:id="rId31"/>
    <p:sldId id="291" r:id="rId32"/>
    <p:sldId id="290" r:id="rId33"/>
    <p:sldId id="292" r:id="rId34"/>
    <p:sldId id="264" r:id="rId35"/>
    <p:sldId id="293" r:id="rId36"/>
    <p:sldId id="294" r:id="rId37"/>
    <p:sldId id="295" r:id="rId38"/>
    <p:sldId id="29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76" autoAdjust="0"/>
    <p:restoredTop sz="86800" autoAdjust="0"/>
  </p:normalViewPr>
  <p:slideViewPr>
    <p:cSldViewPr snapToGrid="0" snapToObjects="1">
      <p:cViewPr varScale="1">
        <p:scale>
          <a:sx n="75" d="100"/>
          <a:sy n="75"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0D1BA-7D21-4262-A825-8145397D4157}" type="datetimeFigureOut">
              <a:rPr lang="en-US" smtClean="0"/>
              <a:t>8/17/2018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9CF19E-3814-4DA6-9A51-DD6CA7CFFB3C}" type="slidenum">
              <a:rPr lang="en-US" smtClean="0"/>
              <a:t>‹#›</a:t>
            </a:fld>
            <a:endParaRPr lang="en-US"/>
          </a:p>
        </p:txBody>
      </p:sp>
    </p:spTree>
    <p:extLst>
      <p:ext uri="{BB962C8B-B14F-4D97-AF65-F5344CB8AC3E}">
        <p14:creationId xmlns:p14="http://schemas.microsoft.com/office/powerpoint/2010/main" val="3298231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9CF19E-3814-4DA6-9A51-DD6CA7CFFB3C}" type="slidenum">
              <a:rPr lang="en-US" smtClean="0"/>
              <a:t>3</a:t>
            </a:fld>
            <a:endParaRPr lang="en-US"/>
          </a:p>
        </p:txBody>
      </p:sp>
    </p:spTree>
    <p:extLst>
      <p:ext uri="{BB962C8B-B14F-4D97-AF65-F5344CB8AC3E}">
        <p14:creationId xmlns:p14="http://schemas.microsoft.com/office/powerpoint/2010/main" val="155097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9CF19E-3814-4DA6-9A51-DD6CA7CFFB3C}" type="slidenum">
              <a:rPr lang="en-US" smtClean="0"/>
              <a:t>20</a:t>
            </a:fld>
            <a:endParaRPr lang="en-US"/>
          </a:p>
        </p:txBody>
      </p:sp>
    </p:spTree>
    <p:extLst>
      <p:ext uri="{BB962C8B-B14F-4D97-AF65-F5344CB8AC3E}">
        <p14:creationId xmlns:p14="http://schemas.microsoft.com/office/powerpoint/2010/main" val="89704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9CF19E-3814-4DA6-9A51-DD6CA7CFFB3C}" type="slidenum">
              <a:rPr lang="en-US" smtClean="0"/>
              <a:t>38</a:t>
            </a:fld>
            <a:endParaRPr lang="en-US"/>
          </a:p>
        </p:txBody>
      </p:sp>
    </p:spTree>
    <p:extLst>
      <p:ext uri="{BB962C8B-B14F-4D97-AF65-F5344CB8AC3E}">
        <p14:creationId xmlns:p14="http://schemas.microsoft.com/office/powerpoint/2010/main" val="998376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900146-D437-41D7-96DB-A82C2AD3E596}" type="datetime1">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1471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C51897-0439-49FD-A0EF-BAFED2959F92}" type="datetime1">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1361799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73D40A-07A8-4B12-A21D-61BEA072E5A2}" type="datetime1">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2034079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9B0E1D-3993-4E4B-AD8E-074891DD9A39}" type="datetime1">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111269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A37CD9-9900-4EF9-869F-8440662968AB}" type="datetime1">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74442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423675-EE7A-4FFB-A86E-C4A093FD8FE5}" type="datetime1">
              <a:rPr lang="en-US" smtClean="0"/>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328827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AC013B-80C0-41B8-AE47-613D9778E1CC}" type="datetime1">
              <a:rPr lang="en-US" smtClean="0"/>
              <a:t>8/17/2018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113173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207CEF-CE4A-4A8D-9C04-094BA39BBDF1}" type="datetime1">
              <a:rPr lang="en-US" smtClean="0"/>
              <a:t>8/17/2018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72628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AE710-5B9E-4032-9167-834B31B15CB4}" type="datetime1">
              <a:rPr lang="en-US" smtClean="0"/>
              <a:t>8/17/2018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44055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2B2CB04-D32F-46BE-A92F-A6033C0A959E}" type="datetime1">
              <a:rPr lang="en-US" smtClean="0"/>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2115452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1AF7D3-CE60-460C-A8E5-36741D01560D}" type="datetime1">
              <a:rPr lang="en-US" smtClean="0"/>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8837AE-6C64-0540-9941-3D18F59BB694}" type="slidenum">
              <a:rPr lang="en-US" smtClean="0"/>
              <a:t>‹#›</a:t>
            </a:fld>
            <a:endParaRPr lang="en-US"/>
          </a:p>
        </p:txBody>
      </p:sp>
    </p:spTree>
    <p:extLst>
      <p:ext uri="{BB962C8B-B14F-4D97-AF65-F5344CB8AC3E}">
        <p14:creationId xmlns:p14="http://schemas.microsoft.com/office/powerpoint/2010/main" val="673445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BE0CF2-B936-4FBE-AA81-EDB37C76E9C5}" type="datetime1">
              <a:rPr lang="en-US" smtClean="0"/>
              <a:t>8/17/2018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8837AE-6C64-0540-9941-3D18F59BB694}" type="slidenum">
              <a:rPr lang="en-US" smtClean="0"/>
              <a:t>‹#›</a:t>
            </a:fld>
            <a:endParaRPr lang="en-US"/>
          </a:p>
        </p:txBody>
      </p:sp>
    </p:spTree>
    <p:extLst>
      <p:ext uri="{BB962C8B-B14F-4D97-AF65-F5344CB8AC3E}">
        <p14:creationId xmlns:p14="http://schemas.microsoft.com/office/powerpoint/2010/main" val="550830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www.globe.gov/documents/348614/81a42f5e-8f77-4d23-8fb0-9006b0b27063"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www.globe.gov/documents/348614/b24c8410-2ed7-4fd2-9cf7-2e68168f40ff" TargetMode="External"/><Relationship Id="rId4" Type="http://schemas.openxmlformats.org/officeDocument/2006/relationships/hyperlink" Target="http://www.globe.gov/documents/348614/81a42f5e-8f77-4d23-8fb0-9006b0b27063"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globe.gov/documents/348614/97b9939c-7fb5-4b12-8113-59f988781bf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jpg"/><Relationship Id="rId7" Type="http://schemas.openxmlformats.org/officeDocument/2006/relationships/image" Target="../media/image23.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s://www.globe.gov/globe-data/data-entry/email-data-entry" TargetMode="External"/><Relationship Id="rId5" Type="http://schemas.openxmlformats.org/officeDocument/2006/relationships/hyperlink" Target="https://data.globe.gov/" TargetMode="External"/><Relationship Id="rId4" Type="http://schemas.openxmlformats.org/officeDocument/2006/relationships/hyperlink" Target="https://www.globe.gov/globe-data/data-entry/data-entry-ap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hyperlink" Target="http://www.globe.go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hyperlink" Target="https://www.globe.gov/globe-data/data-entry/email-data-entr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www.globe.gov/do-globe/globe-teachers-guide/atmosphere" TargetMode="Externa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hyperlink" Target="http://www.globe.gov/get-trained/using-the-globe-website/retrieve-and-visualize-your-data" TargetMode="Externa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www.globe.gov/do-globe/globe-teachers-guide/instruments" TargetMode="External"/><Relationship Id="rId2" Type="http://schemas.openxmlformats.org/officeDocument/2006/relationships/image" Target="../media/image37.jpg"/><Relationship Id="rId1" Type="http://schemas.openxmlformats.org/officeDocument/2006/relationships/slideLayout" Target="../slideLayouts/slideLayout2.xml"/><Relationship Id="rId6" Type="http://schemas.openxmlformats.org/officeDocument/2006/relationships/hyperlink" Target="http://nasawavelength.org/" TargetMode="External"/><Relationship Id="rId5" Type="http://schemas.openxmlformats.org/officeDocument/2006/relationships/hyperlink" Target="http://mynasadata.larc.nasa.gov/weather-and-climate/" TargetMode="External"/><Relationship Id="rId4" Type="http://schemas.openxmlformats.org/officeDocument/2006/relationships/hyperlink" Target="http://www.globe.gov/documents/348614/65d837c0-2487-47dc-a789-06f57de1c45e"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jpg"/><Relationship Id="rId7"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mailto:help@globe.gov" TargetMode="External"/><Relationship Id="rId5" Type="http://schemas.openxmlformats.org/officeDocument/2006/relationships/hyperlink" Target="https://docs.google.com/forms/d/1nF4DOebsUPFN2I3Sl73HZkrN_BzFnjAgCBdAQAt_E0I/viewform?c=0&amp;w=1" TargetMode="Externa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www.globe.gov/do-globe/globe-teachers-guide/atmosphere?p_p_id=globegovteacherguideportlet_WAR_globegovcmsportlet_INSTANCE_2Tcr&amp;p_p_lifecycle=0&amp;p_p_state=normal&amp;p_p_mode=view&amp;p_p_col_id=column-1&amp;p_p_col_count=1&amp;_globegovteacherguideportlet_W" TargetMode="External"/><Relationship Id="rId5" Type="http://schemas.openxmlformats.org/officeDocument/2006/relationships/hyperlink" Target="http://www.globe.gov/documents/348614/97b9939c-7fb5-4b12-8113-59f988781bf5"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hyperlink" Target="http://www.ifyouonlynews.com/wp-content/uploads/2015/04/United-State-Drought-Map-1024x791.p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hyperlink" Target="http://www.globe.gov/documents/348614/55b7f281-ca5d-4d99-ae0c-3a1a49a889ac"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hyperlink" Target="http://www.globe.gov/documents/348614/b24c8410-2ed7-4fd2-9cf7-2e68168f40ff" TargetMode="External"/><Relationship Id="rId5" Type="http://schemas.openxmlformats.org/officeDocument/2006/relationships/hyperlink" Target="http://www.globe.gov/search-results?p_p_auth=U5COsYBF&amp;p_p_id=15&amp;p_p_lifecycle=0&amp;p_p_state=maximized&amp;p_p_mode=view&amp;_15_struts_action=/journal/view_article&amp;_15_groupId=10157&amp;_15_articleId=2514809&amp;_15_version=1.4" TargetMode="External"/><Relationship Id="rId4" Type="http://schemas.openxmlformats.org/officeDocument/2006/relationships/hyperlink" Target="http://www.globe.gov/documents/348614/81a42f5e-8f77-4d23-8fb0-9006b0b270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1</a:t>
            </a:fld>
            <a:endParaRPr lang="en-US"/>
          </a:p>
        </p:txBody>
      </p:sp>
      <p:pic>
        <p:nvPicPr>
          <p:cNvPr id="4" name="Picture 3" descr="Banner: The GLOBE Program. Atmosphere- Precipitation-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58798"/>
          </a:xfrm>
          <a:prstGeom prst="rect">
            <a:avLst/>
          </a:prstGeom>
        </p:spPr>
      </p:pic>
      <p:sp>
        <p:nvSpPr>
          <p:cNvPr id="2" name="Title 1"/>
          <p:cNvSpPr>
            <a:spLocks noGrp="1"/>
          </p:cNvSpPr>
          <p:nvPr>
            <p:ph type="ctrTitle"/>
          </p:nvPr>
        </p:nvSpPr>
        <p:spPr>
          <a:xfrm>
            <a:off x="685800" y="1122363"/>
            <a:ext cx="7772400" cy="737434"/>
          </a:xfrm>
        </p:spPr>
        <p:txBody>
          <a:bodyPr>
            <a:normAutofit fontScale="90000"/>
          </a:bodyPr>
          <a:lstStyle/>
          <a:p>
            <a:r>
              <a:rPr lang="en-US" sz="3600" dirty="0"/>
              <a:t>Protocol Training Slides</a:t>
            </a:r>
            <a:br>
              <a:rPr lang="en-US" sz="3600" dirty="0"/>
            </a:br>
            <a:r>
              <a:rPr lang="en-US" sz="3600" dirty="0"/>
              <a:t>Precipitation-Snow</a:t>
            </a:r>
          </a:p>
        </p:txBody>
      </p:sp>
      <p:pic>
        <p:nvPicPr>
          <p:cNvPr id="5" name="Content Placeholder 13" descr="Photo of snowy landscape"/>
          <p:cNvPicPr>
            <a:picLocks noChangeAspect="1"/>
          </p:cNvPicPr>
          <p:nvPr/>
        </p:nvPicPr>
        <p:blipFill>
          <a:blip r:embed="rId3"/>
          <a:srcRect l="-17968" r="-17968"/>
          <a:stretch>
            <a:fillRect/>
          </a:stretch>
        </p:blipFill>
        <p:spPr>
          <a:xfrm>
            <a:off x="541039" y="1928130"/>
            <a:ext cx="8061921" cy="4448013"/>
          </a:xfrm>
          <a:prstGeom prst="rect">
            <a:avLst/>
          </a:prstGeom>
        </p:spPr>
      </p:pic>
      <p:sp>
        <p:nvSpPr>
          <p:cNvPr id="6" name="TextBox 5"/>
          <p:cNvSpPr txBox="1"/>
          <p:nvPr/>
        </p:nvSpPr>
        <p:spPr>
          <a:xfrm>
            <a:off x="3674534" y="6444477"/>
            <a:ext cx="2108946" cy="276999"/>
          </a:xfrm>
          <a:prstGeom prst="rect">
            <a:avLst/>
          </a:prstGeom>
          <a:noFill/>
        </p:spPr>
        <p:txBody>
          <a:bodyPr wrap="none" rtlCol="0">
            <a:spAutoFit/>
          </a:bodyPr>
          <a:lstStyle/>
          <a:p>
            <a:r>
              <a:rPr lang="en-US" sz="1200" dirty="0">
                <a:latin typeface="Arial"/>
                <a:cs typeface="Arial"/>
              </a:rPr>
              <a:t>Picture by Kevin Czajkowski</a:t>
            </a:r>
          </a:p>
        </p:txBody>
      </p:sp>
    </p:spTree>
    <p:extLst>
      <p:ext uri="{BB962C8B-B14F-4D97-AF65-F5344CB8AC3E}">
        <p14:creationId xmlns:p14="http://schemas.microsoft.com/office/powerpoint/2010/main" val="202768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10</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97857" y="521016"/>
            <a:ext cx="7886700" cy="1325563"/>
          </a:xfrm>
        </p:spPr>
        <p:txBody>
          <a:bodyPr>
            <a:normAutofit/>
          </a:bodyPr>
          <a:lstStyle/>
          <a:p>
            <a:r>
              <a:rPr lang="en-US" sz="3200" b="1" dirty="0"/>
              <a:t>Data Sheet</a:t>
            </a:r>
            <a:endParaRPr lang="en-US" sz="3200" dirty="0"/>
          </a:p>
        </p:txBody>
      </p:sp>
      <p:pic>
        <p:nvPicPr>
          <p:cNvPr id="4" name="Picture 3" descr="Screenshot of Data Sheet page 2 of data sheet shows where to enter snow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7650" y="1505945"/>
            <a:ext cx="7009331" cy="4648600"/>
          </a:xfrm>
          <a:prstGeom prst="rect">
            <a:avLst/>
          </a:prstGeom>
        </p:spPr>
      </p:pic>
      <p:sp>
        <p:nvSpPr>
          <p:cNvPr id="8" name="TextBox 7" descr="http://www.globe.gov/documents/348614/81a42f5e-8f77-4d23-8fb0-9006b0b27063"/>
          <p:cNvSpPr txBox="1"/>
          <p:nvPr/>
        </p:nvSpPr>
        <p:spPr>
          <a:xfrm>
            <a:off x="969049" y="6154545"/>
            <a:ext cx="7557932" cy="461665"/>
          </a:xfrm>
          <a:prstGeom prst="rect">
            <a:avLst/>
          </a:prstGeom>
          <a:noFill/>
        </p:spPr>
        <p:txBody>
          <a:bodyPr wrap="square" rtlCol="0">
            <a:spAutoFit/>
          </a:bodyPr>
          <a:lstStyle/>
          <a:p>
            <a:pPr algn="ctr"/>
            <a:r>
              <a:rPr lang="en-US" sz="2400" i="1" dirty="0">
                <a:latin typeface="Arial" charset="0"/>
                <a:hlinkClick r:id="rId5"/>
              </a:rPr>
              <a:t>Atmosphere Integrated 1-Day Data Sheet</a:t>
            </a:r>
            <a:endParaRPr lang="en-US" sz="2400" i="1" dirty="0">
              <a:latin typeface="Arial" charset="0"/>
            </a:endParaRPr>
          </a:p>
        </p:txBody>
      </p:sp>
    </p:spTree>
    <p:extLst>
      <p:ext uri="{BB962C8B-B14F-4D97-AF65-F5344CB8AC3E}">
        <p14:creationId xmlns:p14="http://schemas.microsoft.com/office/powerpoint/2010/main" val="1633576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38837AE-6C64-0540-9941-3D18F59BB694}" type="slidenum">
              <a:rPr lang="en-US" smtClean="0"/>
              <a:t>11</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5"/>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600" dirty="0"/>
              <a:t>Collecting Data-Snowpack</a:t>
            </a:r>
          </a:p>
        </p:txBody>
      </p:sp>
      <p:sp>
        <p:nvSpPr>
          <p:cNvPr id="3" name="Content Placeholder 2"/>
          <p:cNvSpPr>
            <a:spLocks noGrp="1"/>
          </p:cNvSpPr>
          <p:nvPr>
            <p:ph idx="1"/>
          </p:nvPr>
        </p:nvSpPr>
        <p:spPr>
          <a:xfrm>
            <a:off x="1257300" y="1714862"/>
            <a:ext cx="7235771" cy="4351338"/>
          </a:xfrm>
        </p:spPr>
        <p:txBody>
          <a:bodyPr>
            <a:normAutofit/>
          </a:bodyPr>
          <a:lstStyle/>
          <a:p>
            <a:pPr marL="457200" indent="-457200">
              <a:lnSpc>
                <a:spcPct val="100000"/>
              </a:lnSpc>
              <a:spcBef>
                <a:spcPts val="0"/>
              </a:spcBef>
              <a:buFont typeface="+mj-lt"/>
              <a:buAutoNum type="arabicParenR"/>
            </a:pPr>
            <a:r>
              <a:rPr lang="en-US" sz="2000" dirty="0">
                <a:cs typeface="Arial" charset="0"/>
              </a:rPr>
              <a:t>Insert the measuring stick vertically into the snow until it rests on the </a:t>
            </a:r>
            <a:r>
              <a:rPr lang="en-US" sz="2000" b="1" dirty="0">
                <a:cs typeface="Arial" charset="0"/>
              </a:rPr>
              <a:t>ground.</a:t>
            </a:r>
            <a:r>
              <a:rPr lang="en-US" sz="2000" dirty="0">
                <a:cs typeface="Arial" charset="0"/>
              </a:rPr>
              <a:t> Be careful not to mistake an ice layer or crusted snow for the ground. Read and record the depth of the snowpack to the nearest millimeter. If not measurable but there is some snow, pick Trace. </a:t>
            </a:r>
          </a:p>
          <a:p>
            <a:pPr marL="457200" indent="-457200">
              <a:lnSpc>
                <a:spcPct val="100000"/>
              </a:lnSpc>
              <a:spcBef>
                <a:spcPts val="0"/>
              </a:spcBef>
              <a:buFont typeface="+mj-lt"/>
              <a:buAutoNum type="arabicParenR"/>
            </a:pPr>
            <a:r>
              <a:rPr lang="en-US" sz="2000" dirty="0">
                <a:cs typeface="Arial" charset="0"/>
              </a:rPr>
              <a:t>Repeat at least 2 more times in areas with little drifting snow.</a:t>
            </a:r>
          </a:p>
          <a:p>
            <a:pPr marL="457200" indent="-457200">
              <a:lnSpc>
                <a:spcPct val="100000"/>
              </a:lnSpc>
              <a:spcBef>
                <a:spcPts val="0"/>
              </a:spcBef>
              <a:buFont typeface="+mj-lt"/>
              <a:buAutoNum type="arabicParenR"/>
            </a:pPr>
            <a:r>
              <a:rPr lang="en-US" sz="2000" dirty="0">
                <a:cs typeface="Arial" charset="0"/>
              </a:rPr>
              <a:t>Report the observations on the data sheet.</a:t>
            </a:r>
            <a:endParaRPr lang="en-US" sz="2000" b="1" dirty="0">
              <a:cs typeface="Arial" charset="0"/>
            </a:endParaRPr>
          </a:p>
        </p:txBody>
      </p:sp>
      <p:pic>
        <p:nvPicPr>
          <p:cNvPr id="6" name="Picture 5" descr="Screenshot of snowpack data entry. For each of 3 samples, determine if snow is measurable, trace or missing. If measurable, record amount (mm):___."/>
          <p:cNvPicPr>
            <a:picLocks noChangeAspect="1"/>
          </p:cNvPicPr>
          <p:nvPr/>
        </p:nvPicPr>
        <p:blipFill>
          <a:blip r:embed="rId4">
            <a:extLst>
              <a:ext uri="{28A0092B-C50C-407E-A947-70E740481C1C}">
                <a14:useLocalDpi xmlns:a14="http://schemas.microsoft.com/office/drawing/2010/main" val="0"/>
              </a:ext>
            </a:extLst>
          </a:blip>
          <a:srcRect l="5563" t="48293" r="12507" b="33689"/>
          <a:stretch>
            <a:fillRect/>
          </a:stretch>
        </p:blipFill>
        <p:spPr>
          <a:xfrm>
            <a:off x="1406418" y="4228982"/>
            <a:ext cx="7195611" cy="2047832"/>
          </a:xfrm>
          <a:prstGeom prst="rect">
            <a:avLst/>
          </a:prstGeom>
        </p:spPr>
      </p:pic>
    </p:spTree>
    <p:extLst>
      <p:ext uri="{BB962C8B-B14F-4D97-AF65-F5344CB8AC3E}">
        <p14:creationId xmlns:p14="http://schemas.microsoft.com/office/powerpoint/2010/main" val="1114585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38837AE-6C64-0540-9941-3D18F59BB694}" type="slidenum">
              <a:rPr lang="en-US" smtClean="0"/>
              <a:t>12</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600" dirty="0"/>
              <a:t>Measuring Snow Depth</a:t>
            </a:r>
          </a:p>
        </p:txBody>
      </p:sp>
      <p:sp>
        <p:nvSpPr>
          <p:cNvPr id="3" name="Content Placeholder 2"/>
          <p:cNvSpPr>
            <a:spLocks noGrp="1"/>
          </p:cNvSpPr>
          <p:nvPr>
            <p:ph idx="1"/>
          </p:nvPr>
        </p:nvSpPr>
        <p:spPr>
          <a:xfrm>
            <a:off x="1257300" y="1714862"/>
            <a:ext cx="7235771" cy="4351338"/>
          </a:xfrm>
        </p:spPr>
        <p:txBody>
          <a:bodyPr>
            <a:normAutofit/>
          </a:bodyPr>
          <a:lstStyle/>
          <a:p>
            <a:pPr marL="457200" indent="-457200">
              <a:lnSpc>
                <a:spcPct val="100000"/>
              </a:lnSpc>
              <a:spcBef>
                <a:spcPts val="0"/>
              </a:spcBef>
            </a:pPr>
            <a:r>
              <a:rPr lang="en-US" sz="2000" dirty="0">
                <a:cs typeface="Arial" charset="0"/>
              </a:rPr>
              <a:t>Use a measurement device such as a ruler that starts at 0 at the edge and read to the nearest millimeter.</a:t>
            </a:r>
            <a:endParaRPr lang="en-US" sz="2000" b="1" dirty="0">
              <a:cs typeface="Arial" charset="0"/>
            </a:endParaRPr>
          </a:p>
        </p:txBody>
      </p:sp>
      <p:pic>
        <p:nvPicPr>
          <p:cNvPr id="7" name="Picture 6" descr="Picture of ruler, where scale begins at end of ruler. Use this type of ruler"/>
          <p:cNvPicPr>
            <a:picLocks noChangeAspect="1"/>
          </p:cNvPicPr>
          <p:nvPr/>
        </p:nvPicPr>
        <p:blipFill>
          <a:blip r:embed="rId4"/>
          <a:srcRect l="38300" t="33999" r="20453" b="7479"/>
          <a:stretch>
            <a:fillRect/>
          </a:stretch>
        </p:blipFill>
        <p:spPr>
          <a:xfrm>
            <a:off x="1703955" y="2831663"/>
            <a:ext cx="2792335" cy="2641203"/>
          </a:xfrm>
          <a:prstGeom prst="rect">
            <a:avLst/>
          </a:prstGeom>
        </p:spPr>
      </p:pic>
      <p:sp>
        <p:nvSpPr>
          <p:cNvPr id="8" name="TextBox 7"/>
          <p:cNvSpPr txBox="1"/>
          <p:nvPr/>
        </p:nvSpPr>
        <p:spPr>
          <a:xfrm>
            <a:off x="2267770" y="5656523"/>
            <a:ext cx="1445981" cy="2031325"/>
          </a:xfrm>
          <a:prstGeom prst="rect">
            <a:avLst/>
          </a:prstGeom>
          <a:noFill/>
        </p:spPr>
        <p:txBody>
          <a:bodyPr wrap="square" rtlCol="0">
            <a:spAutoFit/>
          </a:bodyPr>
          <a:lstStyle/>
          <a:p>
            <a:r>
              <a:rPr lang="en-US" dirty="0"/>
              <a:t>Use this type					</a:t>
            </a:r>
            <a:r>
              <a:rPr lang="en-US"/>
              <a:t>	</a:t>
            </a:r>
            <a:endParaRPr lang="en-US" dirty="0"/>
          </a:p>
        </p:txBody>
      </p:sp>
      <p:pic>
        <p:nvPicPr>
          <p:cNvPr id="6" name="Picture 5" descr="picture of ruler where the scale begins a few mm after the end of the ruler. Do not use this type of rul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110" y="2695024"/>
            <a:ext cx="3424672" cy="2961499"/>
          </a:xfrm>
          <a:prstGeom prst="rect">
            <a:avLst/>
          </a:prstGeom>
        </p:spPr>
      </p:pic>
      <p:sp>
        <p:nvSpPr>
          <p:cNvPr id="14" name="TextBox 13"/>
          <p:cNvSpPr txBox="1"/>
          <p:nvPr/>
        </p:nvSpPr>
        <p:spPr>
          <a:xfrm>
            <a:off x="6156412" y="5656523"/>
            <a:ext cx="1542320" cy="369332"/>
          </a:xfrm>
          <a:prstGeom prst="rect">
            <a:avLst/>
          </a:prstGeom>
          <a:noFill/>
        </p:spPr>
        <p:txBody>
          <a:bodyPr wrap="square" rtlCol="0">
            <a:spAutoFit/>
          </a:bodyPr>
          <a:lstStyle/>
          <a:p>
            <a:r>
              <a:rPr lang="en-US"/>
              <a:t>Not this type</a:t>
            </a:r>
          </a:p>
        </p:txBody>
      </p:sp>
      <p:sp>
        <p:nvSpPr>
          <p:cNvPr id="12" name="TextBox 11"/>
          <p:cNvSpPr txBox="1"/>
          <p:nvPr/>
        </p:nvSpPr>
        <p:spPr>
          <a:xfrm>
            <a:off x="3641690" y="6249857"/>
            <a:ext cx="2103461" cy="276999"/>
          </a:xfrm>
          <a:prstGeom prst="rect">
            <a:avLst/>
          </a:prstGeom>
          <a:noFill/>
        </p:spPr>
        <p:txBody>
          <a:bodyPr wrap="none" rtlCol="0">
            <a:spAutoFit/>
          </a:bodyPr>
          <a:lstStyle/>
          <a:p>
            <a:r>
              <a:rPr lang="en-US" sz="1200" dirty="0">
                <a:latin typeface="Arial"/>
                <a:cs typeface="Arial"/>
              </a:rPr>
              <a:t>Photos by Kevin Czajkowski</a:t>
            </a:r>
          </a:p>
        </p:txBody>
      </p:sp>
    </p:spTree>
    <p:extLst>
      <p:ext uri="{BB962C8B-B14F-4D97-AF65-F5344CB8AC3E}">
        <p14:creationId xmlns:p14="http://schemas.microsoft.com/office/powerpoint/2010/main" val="1957229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13</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600" dirty="0"/>
              <a:t>Reading the Ruler</a:t>
            </a:r>
          </a:p>
        </p:txBody>
      </p:sp>
      <p:sp>
        <p:nvSpPr>
          <p:cNvPr id="3" name="Content Placeholder 2"/>
          <p:cNvSpPr>
            <a:spLocks noGrp="1"/>
          </p:cNvSpPr>
          <p:nvPr>
            <p:ph idx="1"/>
          </p:nvPr>
        </p:nvSpPr>
        <p:spPr>
          <a:xfrm>
            <a:off x="1257300" y="1714862"/>
            <a:ext cx="7235771" cy="4351338"/>
          </a:xfrm>
        </p:spPr>
        <p:txBody>
          <a:bodyPr>
            <a:normAutofit/>
          </a:bodyPr>
          <a:lstStyle/>
          <a:p>
            <a:pPr marL="457200" indent="-457200">
              <a:lnSpc>
                <a:spcPct val="100000"/>
              </a:lnSpc>
              <a:spcBef>
                <a:spcPts val="0"/>
              </a:spcBef>
            </a:pPr>
            <a:r>
              <a:rPr lang="en-US" sz="2000" dirty="0">
                <a:cs typeface="Arial" charset="0"/>
              </a:rPr>
              <a:t>Read the ruler to the nearest millimeter.</a:t>
            </a:r>
            <a:endParaRPr lang="en-US" sz="2000" b="1" dirty="0">
              <a:cs typeface="Arial" charset="0"/>
            </a:endParaRPr>
          </a:p>
        </p:txBody>
      </p:sp>
      <p:pic>
        <p:nvPicPr>
          <p:cNvPr id="15" name="Picture 14" descr="image of ruler embedded in snow. the snowline rest on 61 mm mark of the ruler. "/>
          <p:cNvPicPr>
            <a:picLocks noChangeAspect="1"/>
          </p:cNvPicPr>
          <p:nvPr/>
        </p:nvPicPr>
        <p:blipFill>
          <a:blip r:embed="rId4">
            <a:lum bright="10000" contrast="3000"/>
          </a:blip>
          <a:srcRect l="37459" t="40487" r="27444" b="13751"/>
          <a:stretch>
            <a:fillRect/>
          </a:stretch>
        </p:blipFill>
        <p:spPr>
          <a:xfrm>
            <a:off x="2660677" y="2351456"/>
            <a:ext cx="4429016" cy="3849859"/>
          </a:xfrm>
          <a:prstGeom prst="rect">
            <a:avLst/>
          </a:prstGeom>
        </p:spPr>
      </p:pic>
      <p:sp>
        <p:nvSpPr>
          <p:cNvPr id="17" name="TextBox 16"/>
          <p:cNvSpPr txBox="1"/>
          <p:nvPr/>
        </p:nvSpPr>
        <p:spPr>
          <a:xfrm>
            <a:off x="7381277" y="3652294"/>
            <a:ext cx="1462256" cy="923330"/>
          </a:xfrm>
          <a:prstGeom prst="rect">
            <a:avLst/>
          </a:prstGeom>
          <a:noFill/>
        </p:spPr>
        <p:txBody>
          <a:bodyPr wrap="square" rtlCol="0">
            <a:spAutoFit/>
          </a:bodyPr>
          <a:lstStyle/>
          <a:p>
            <a:r>
              <a:rPr lang="en-US" dirty="0"/>
              <a:t>What depth is this?</a:t>
            </a:r>
          </a:p>
          <a:p>
            <a:r>
              <a:rPr lang="en-US" dirty="0"/>
              <a:t>61 mm</a:t>
            </a:r>
          </a:p>
        </p:txBody>
      </p:sp>
      <p:cxnSp>
        <p:nvCxnSpPr>
          <p:cNvPr id="16" name="Straight Arrow Connector 15" descr="arrow pointing to the line where the ruler appears out of the snowbank."/>
          <p:cNvCxnSpPr/>
          <p:nvPr/>
        </p:nvCxnSpPr>
        <p:spPr>
          <a:xfrm rot="10800000" flipV="1">
            <a:off x="5665770" y="3940950"/>
            <a:ext cx="1715507" cy="221303"/>
          </a:xfrm>
          <a:prstGeom prst="straightConnector1">
            <a:avLst/>
          </a:prstGeom>
          <a:ln w="57150" cap="flat" cmpd="sng" algn="ctr">
            <a:solidFill>
              <a:srgbClr val="FF0000"/>
            </a:solidFill>
            <a:prstDash val="solid"/>
            <a:miter lim="80000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069045" y="6336431"/>
            <a:ext cx="2108946" cy="276999"/>
          </a:xfrm>
          <a:prstGeom prst="rect">
            <a:avLst/>
          </a:prstGeom>
          <a:noFill/>
        </p:spPr>
        <p:txBody>
          <a:bodyPr wrap="none" rtlCol="0">
            <a:spAutoFit/>
          </a:bodyPr>
          <a:lstStyle/>
          <a:p>
            <a:r>
              <a:rPr lang="en-US" sz="1200" dirty="0">
                <a:latin typeface="Arial"/>
                <a:cs typeface="Arial"/>
              </a:rPr>
              <a:t>Picture by Kevin Czajkowski</a:t>
            </a:r>
          </a:p>
        </p:txBody>
      </p:sp>
    </p:spTree>
    <p:extLst>
      <p:ext uri="{BB962C8B-B14F-4D97-AF65-F5344CB8AC3E}">
        <p14:creationId xmlns:p14="http://schemas.microsoft.com/office/powerpoint/2010/main" val="183035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14</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600" dirty="0"/>
              <a:t>Collecting Data: New Snowfall</a:t>
            </a:r>
          </a:p>
        </p:txBody>
      </p:sp>
      <p:sp>
        <p:nvSpPr>
          <p:cNvPr id="3" name="Content Placeholder 2"/>
          <p:cNvSpPr>
            <a:spLocks noGrp="1"/>
          </p:cNvSpPr>
          <p:nvPr>
            <p:ph idx="1"/>
          </p:nvPr>
        </p:nvSpPr>
        <p:spPr>
          <a:xfrm>
            <a:off x="1257300" y="1714862"/>
            <a:ext cx="7235771" cy="4351338"/>
          </a:xfrm>
        </p:spPr>
        <p:txBody>
          <a:bodyPr>
            <a:normAutofit fontScale="92500" lnSpcReduction="10000"/>
          </a:bodyPr>
          <a:lstStyle/>
          <a:p>
            <a:pPr marL="457200" indent="-457200">
              <a:lnSpc>
                <a:spcPct val="120000"/>
              </a:lnSpc>
              <a:spcBef>
                <a:spcPts val="0"/>
              </a:spcBef>
              <a:buFont typeface="+mj-lt"/>
              <a:buAutoNum type="arabicParenR"/>
            </a:pPr>
            <a:r>
              <a:rPr lang="en-US" sz="2000" dirty="0">
                <a:cs typeface="Arial" charset="0"/>
              </a:rPr>
              <a:t>After a new snowfall, gently insert the measuring stick vertically into the snow until it touches the snowboard. Read and record the depth of new snow to the nearest millimeter. If no new snow has fallen, record 0 as the depth of new snow.</a:t>
            </a:r>
          </a:p>
          <a:p>
            <a:pPr marL="457200" indent="-457200">
              <a:lnSpc>
                <a:spcPct val="120000"/>
              </a:lnSpc>
              <a:spcBef>
                <a:spcPts val="0"/>
              </a:spcBef>
              <a:buFont typeface="+mj-lt"/>
              <a:buAutoNum type="arabicParenR"/>
            </a:pPr>
            <a:r>
              <a:rPr lang="en-US" sz="2000" dirty="0">
                <a:cs typeface="Arial" charset="0"/>
              </a:rPr>
              <a:t>If there is new snow, take at least two more measurements at different spots on the snowboard.</a:t>
            </a:r>
          </a:p>
          <a:p>
            <a:pPr marL="457200" indent="-457200">
              <a:lnSpc>
                <a:spcPct val="120000"/>
              </a:lnSpc>
              <a:spcBef>
                <a:spcPts val="0"/>
              </a:spcBef>
              <a:buFont typeface="+mj-lt"/>
              <a:buAutoNum type="arabicParenR"/>
            </a:pPr>
            <a:r>
              <a:rPr lang="en-US" sz="2000" dirty="0">
                <a:cs typeface="Arial" charset="0"/>
              </a:rPr>
              <a:t>Report these numbers as the depth of new snow. If the snowfall is so small that a depth can’t be read, record the letter “T” (for trace) for new snow. If the snow on the snowboard has been disturbed before you can take an accurate measurement, report “M” for missing.  </a:t>
            </a:r>
          </a:p>
          <a:p>
            <a:pPr marL="457200" indent="-457200">
              <a:lnSpc>
                <a:spcPct val="120000"/>
              </a:lnSpc>
              <a:spcBef>
                <a:spcPts val="0"/>
              </a:spcBef>
              <a:buFont typeface="+mj-lt"/>
              <a:buAutoNum type="arabicParenR"/>
            </a:pPr>
            <a:r>
              <a:rPr lang="en-US" sz="2000" dirty="0">
                <a:cs typeface="Arial" charset="0"/>
              </a:rPr>
              <a:t>Record the number of days since the last reading of snow on the snowboard.</a:t>
            </a:r>
          </a:p>
        </p:txBody>
      </p:sp>
    </p:spTree>
    <p:extLst>
      <p:ext uri="{BB962C8B-B14F-4D97-AF65-F5344CB8AC3E}">
        <p14:creationId xmlns:p14="http://schemas.microsoft.com/office/powerpoint/2010/main" val="467860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38837AE-6C64-0540-9941-3D18F59BB694}" type="slidenum">
              <a:rPr lang="en-US" smtClean="0"/>
              <a:t>15</a:t>
            </a:fld>
            <a:endParaRPr lang="en-US"/>
          </a:p>
        </p:txBody>
      </p:sp>
      <p:pic>
        <p:nvPicPr>
          <p:cNvPr id="4" name="Picture 3" title="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descr="Banner: Atmosphere-Precipitation (snow)"/>
          <p:cNvSpPr>
            <a:spLocks noGrp="1"/>
          </p:cNvSpPr>
          <p:nvPr>
            <p:ph type="title"/>
          </p:nvPr>
        </p:nvSpPr>
        <p:spPr>
          <a:xfrm>
            <a:off x="1257300" y="598062"/>
            <a:ext cx="7886700" cy="1325563"/>
          </a:xfrm>
        </p:spPr>
        <p:txBody>
          <a:bodyPr>
            <a:normAutofit/>
          </a:bodyPr>
          <a:lstStyle/>
          <a:p>
            <a:r>
              <a:rPr lang="en-US" sz="3200" dirty="0"/>
              <a:t>Collecting Data- New Snow and Snowpack Water Equivalent</a:t>
            </a:r>
          </a:p>
        </p:txBody>
      </p:sp>
      <p:sp>
        <p:nvSpPr>
          <p:cNvPr id="3" name="Content Placeholder 2"/>
          <p:cNvSpPr>
            <a:spLocks noGrp="1"/>
          </p:cNvSpPr>
          <p:nvPr>
            <p:ph idx="1"/>
          </p:nvPr>
        </p:nvSpPr>
        <p:spPr>
          <a:xfrm>
            <a:off x="1257300" y="1714862"/>
            <a:ext cx="7235771" cy="4351338"/>
          </a:xfrm>
        </p:spPr>
        <p:txBody>
          <a:bodyPr>
            <a:normAutofit/>
          </a:bodyPr>
          <a:lstStyle/>
          <a:p>
            <a:pPr marL="457200" indent="-457200">
              <a:lnSpc>
                <a:spcPct val="100000"/>
              </a:lnSpc>
              <a:spcBef>
                <a:spcPts val="0"/>
              </a:spcBef>
              <a:buFont typeface="+mj-lt"/>
              <a:buAutoNum type="arabicParenR"/>
            </a:pPr>
            <a:r>
              <a:rPr lang="en-US" sz="2000" dirty="0"/>
              <a:t>Take the overflow tube from the rain gauge. Choose a place where the snow has not been disturbed away from the snowboard for snowpack and on the snowboard for new snow. Push the tube into the snow with the opening facing down until it touches the ground. Use a flat object placed under the tube opening to trap the snow in the tube.</a:t>
            </a:r>
          </a:p>
          <a:p>
            <a:pPr marL="457200" indent="-457200">
              <a:lnSpc>
                <a:spcPct val="100000"/>
              </a:lnSpc>
              <a:spcBef>
                <a:spcPts val="0"/>
              </a:spcBef>
              <a:buFont typeface="+mj-lt"/>
              <a:buAutoNum type="arabicParenR"/>
            </a:pPr>
            <a:r>
              <a:rPr lang="en-US" sz="2000" dirty="0"/>
              <a:t>Save this sample in your tube or another container, cover it, and label.</a:t>
            </a:r>
          </a:p>
        </p:txBody>
      </p:sp>
      <p:pic>
        <p:nvPicPr>
          <p:cNvPr id="6" name="Picture 5" descr="image of pushing overflow tube from a raingauge into the snow. "/>
          <p:cNvPicPr>
            <a:picLocks noChangeAspect="1"/>
          </p:cNvPicPr>
          <p:nvPr/>
        </p:nvPicPr>
        <p:blipFill>
          <a:blip r:embed="rId4"/>
          <a:srcRect l="22426" r="17852" b="9520"/>
          <a:stretch>
            <a:fillRect/>
          </a:stretch>
        </p:blipFill>
        <p:spPr>
          <a:xfrm>
            <a:off x="2297423" y="4338562"/>
            <a:ext cx="1911362" cy="1930492"/>
          </a:xfrm>
          <a:prstGeom prst="rect">
            <a:avLst/>
          </a:prstGeom>
        </p:spPr>
      </p:pic>
      <p:pic>
        <p:nvPicPr>
          <p:cNvPr id="7" name="Picture 6" descr="Image: Use a board to close the bottom of the tube. In this way the snow will not fall out the bottom when it is removed. "/>
          <p:cNvPicPr>
            <a:picLocks noChangeAspect="1"/>
          </p:cNvPicPr>
          <p:nvPr/>
        </p:nvPicPr>
        <p:blipFill>
          <a:blip r:embed="rId5"/>
          <a:srcRect l="14196" r="6347" b="5488"/>
          <a:stretch>
            <a:fillRect/>
          </a:stretch>
        </p:blipFill>
        <p:spPr>
          <a:xfrm>
            <a:off x="4766724" y="4338562"/>
            <a:ext cx="2434487" cy="1930492"/>
          </a:xfrm>
          <a:prstGeom prst="rect">
            <a:avLst/>
          </a:prstGeom>
        </p:spPr>
      </p:pic>
      <p:sp>
        <p:nvSpPr>
          <p:cNvPr id="8" name="TextBox 7"/>
          <p:cNvSpPr txBox="1"/>
          <p:nvPr/>
        </p:nvSpPr>
        <p:spPr>
          <a:xfrm>
            <a:off x="5184386" y="6269054"/>
            <a:ext cx="2574764" cy="276999"/>
          </a:xfrm>
          <a:prstGeom prst="rect">
            <a:avLst/>
          </a:prstGeom>
          <a:noFill/>
        </p:spPr>
        <p:txBody>
          <a:bodyPr wrap="square" rtlCol="0">
            <a:spAutoFit/>
          </a:bodyPr>
          <a:lstStyle/>
          <a:p>
            <a:r>
              <a:rPr lang="en-US" sz="1200" dirty="0">
                <a:latin typeface="Arial"/>
                <a:cs typeface="Arial"/>
              </a:rPr>
              <a:t>Pictures by Kevin Czajkowski</a:t>
            </a:r>
          </a:p>
        </p:txBody>
      </p:sp>
    </p:spTree>
    <p:extLst>
      <p:ext uri="{BB962C8B-B14F-4D97-AF65-F5344CB8AC3E}">
        <p14:creationId xmlns:p14="http://schemas.microsoft.com/office/powerpoint/2010/main" val="373073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16</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200" dirty="0"/>
              <a:t>Clear the Snowboard</a:t>
            </a:r>
          </a:p>
        </p:txBody>
      </p:sp>
      <p:sp>
        <p:nvSpPr>
          <p:cNvPr id="3" name="Content Placeholder 2"/>
          <p:cNvSpPr>
            <a:spLocks noGrp="1"/>
          </p:cNvSpPr>
          <p:nvPr>
            <p:ph idx="1"/>
          </p:nvPr>
        </p:nvSpPr>
        <p:spPr>
          <a:xfrm>
            <a:off x="1257300" y="1714862"/>
            <a:ext cx="7235771" cy="4351338"/>
          </a:xfrm>
        </p:spPr>
        <p:txBody>
          <a:bodyPr>
            <a:normAutofit/>
          </a:bodyPr>
          <a:lstStyle/>
          <a:p>
            <a:pPr marL="457200" indent="-457200">
              <a:lnSpc>
                <a:spcPct val="80000"/>
              </a:lnSpc>
              <a:spcBef>
                <a:spcPts val="0"/>
              </a:spcBef>
              <a:spcAft>
                <a:spcPts val="1200"/>
              </a:spcAft>
              <a:buFont typeface="+mj-lt"/>
              <a:buAutoNum type="arabicParenR"/>
            </a:pPr>
            <a:r>
              <a:rPr lang="en-US" sz="2000" dirty="0"/>
              <a:t>Once you have taken all of your samples, clear off the snowboard. Place a flag or other marker nearby to help you locate the snowboard after the next snowfall.</a:t>
            </a:r>
          </a:p>
          <a:p>
            <a:pPr marL="457200" indent="-457200">
              <a:lnSpc>
                <a:spcPct val="80000"/>
              </a:lnSpc>
              <a:spcBef>
                <a:spcPts val="0"/>
              </a:spcBef>
              <a:spcAft>
                <a:spcPts val="1200"/>
              </a:spcAft>
              <a:buFont typeface="+mj-lt"/>
              <a:buAutoNum type="arabicParenR"/>
            </a:pPr>
            <a:r>
              <a:rPr lang="en-US" sz="2000" dirty="0"/>
              <a:t>Take your labeled samples inside to melt and measure. </a:t>
            </a:r>
          </a:p>
        </p:txBody>
      </p:sp>
    </p:spTree>
    <p:extLst>
      <p:ext uri="{BB962C8B-B14F-4D97-AF65-F5344CB8AC3E}">
        <p14:creationId xmlns:p14="http://schemas.microsoft.com/office/powerpoint/2010/main" val="1553769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17</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200" b="1" dirty="0"/>
              <a:t>Testing For Snow Water Equivalent</a:t>
            </a:r>
            <a:endParaRPr lang="en-US" sz="3200" dirty="0"/>
          </a:p>
        </p:txBody>
      </p:sp>
      <p:sp>
        <p:nvSpPr>
          <p:cNvPr id="3" name="Content Placeholder 2"/>
          <p:cNvSpPr>
            <a:spLocks noGrp="1"/>
          </p:cNvSpPr>
          <p:nvPr>
            <p:ph idx="1"/>
          </p:nvPr>
        </p:nvSpPr>
        <p:spPr>
          <a:xfrm>
            <a:off x="1257300" y="1714862"/>
            <a:ext cx="7235771" cy="4351338"/>
          </a:xfrm>
        </p:spPr>
        <p:txBody>
          <a:bodyPr>
            <a:normAutofit fontScale="92500" lnSpcReduction="20000"/>
          </a:bodyPr>
          <a:lstStyle/>
          <a:p>
            <a:pPr marL="457200" indent="-457200">
              <a:lnSpc>
                <a:spcPct val="120000"/>
              </a:lnSpc>
              <a:spcBef>
                <a:spcPts val="0"/>
              </a:spcBef>
              <a:buFont typeface="+mj-lt"/>
              <a:buAutoNum type="arabicParenR"/>
            </a:pPr>
            <a:r>
              <a:rPr lang="en-US" sz="2000" dirty="0"/>
              <a:t>Once your snow samples are indoors, allow them to melt. Be sure they are covered to prevent evaporation.</a:t>
            </a:r>
          </a:p>
          <a:p>
            <a:pPr marL="457200" indent="-457200">
              <a:lnSpc>
                <a:spcPct val="120000"/>
              </a:lnSpc>
              <a:spcBef>
                <a:spcPts val="0"/>
              </a:spcBef>
              <a:buFont typeface="+mj-lt"/>
              <a:buAutoNum type="arabicParenR"/>
            </a:pPr>
            <a:r>
              <a:rPr lang="en-US" sz="2000" dirty="0"/>
              <a:t>Pour the melt water from the “new snow” sample into the measuring tube of the rain gauge (you may want to use the rain gauge funnel to help).</a:t>
            </a:r>
          </a:p>
          <a:p>
            <a:pPr marL="457200" indent="-457200">
              <a:lnSpc>
                <a:spcPct val="120000"/>
              </a:lnSpc>
              <a:spcBef>
                <a:spcPts val="0"/>
              </a:spcBef>
              <a:buFont typeface="+mj-lt"/>
              <a:buAutoNum type="arabicParenR"/>
            </a:pPr>
            <a:r>
              <a:rPr lang="en-US" sz="2000" dirty="0"/>
              <a:t>Repeat and record the rain equivalent in millimeters to the nearest 10</a:t>
            </a:r>
            <a:r>
              <a:rPr lang="en-US" sz="2000" baseline="30000" dirty="0"/>
              <a:t>th</a:t>
            </a:r>
            <a:r>
              <a:rPr lang="en-US" sz="2000" dirty="0"/>
              <a:t> of a meter.</a:t>
            </a:r>
          </a:p>
          <a:p>
            <a:pPr marL="457200" indent="-457200">
              <a:lnSpc>
                <a:spcPct val="120000"/>
              </a:lnSpc>
              <a:spcBef>
                <a:spcPts val="0"/>
              </a:spcBef>
              <a:buFont typeface="+mj-lt"/>
              <a:buAutoNum type="arabicParenR"/>
            </a:pPr>
            <a:r>
              <a:rPr lang="en-US" sz="2000" dirty="0"/>
              <a:t>If there is more water that can fit into the measuring tube, empty the tube, repeat steps 2 and 3 and add the amounts.</a:t>
            </a:r>
          </a:p>
          <a:p>
            <a:pPr marL="457200" indent="-457200">
              <a:lnSpc>
                <a:spcPct val="120000"/>
              </a:lnSpc>
              <a:spcBef>
                <a:spcPts val="0"/>
              </a:spcBef>
              <a:buFont typeface="+mj-lt"/>
              <a:buAutoNum type="arabicParenR"/>
            </a:pPr>
            <a:r>
              <a:rPr lang="en-US" sz="2000" dirty="0"/>
              <a:t>Record this and the rain equivalent on your Data Sheet and log book.</a:t>
            </a:r>
          </a:p>
          <a:p>
            <a:pPr marL="457200" indent="-457200">
              <a:lnSpc>
                <a:spcPct val="120000"/>
              </a:lnSpc>
              <a:spcBef>
                <a:spcPts val="0"/>
              </a:spcBef>
              <a:buFont typeface="+mj-lt"/>
              <a:buAutoNum type="arabicParenR"/>
            </a:pPr>
            <a:r>
              <a:rPr lang="en-US" sz="2000" dirty="0"/>
              <a:t>Pour melted snow water back into the sample jar.</a:t>
            </a:r>
          </a:p>
          <a:p>
            <a:pPr marL="457200" indent="-457200">
              <a:lnSpc>
                <a:spcPct val="120000"/>
              </a:lnSpc>
              <a:spcBef>
                <a:spcPts val="0"/>
              </a:spcBef>
              <a:buFont typeface="+mj-lt"/>
              <a:buAutoNum type="arabicParenR"/>
            </a:pPr>
            <a:r>
              <a:rPr lang="en-US" sz="2000" dirty="0"/>
              <a:t>Repeat steps 2-6 for the “snowpack” sample.</a:t>
            </a:r>
          </a:p>
          <a:p>
            <a:pPr marL="457200" indent="-457200">
              <a:lnSpc>
                <a:spcPct val="120000"/>
              </a:lnSpc>
              <a:spcBef>
                <a:spcPts val="0"/>
              </a:spcBef>
              <a:buFont typeface="+mj-lt"/>
              <a:buAutoNum type="arabicParenR"/>
            </a:pPr>
            <a:r>
              <a:rPr lang="en-US" sz="2000" dirty="0"/>
              <a:t>Save the liquid samples to do the pH tests.</a:t>
            </a:r>
          </a:p>
        </p:txBody>
      </p:sp>
    </p:spTree>
    <p:extLst>
      <p:ext uri="{BB962C8B-B14F-4D97-AF65-F5344CB8AC3E}">
        <p14:creationId xmlns:p14="http://schemas.microsoft.com/office/powerpoint/2010/main" val="76755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18</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200" b="1" dirty="0"/>
              <a:t>What I Need to Collect pH Data</a:t>
            </a:r>
            <a:endParaRPr lang="en-US" sz="3200" dirty="0"/>
          </a:p>
        </p:txBody>
      </p:sp>
      <p:graphicFrame>
        <p:nvGraphicFramePr>
          <p:cNvPr id="7" name="Content Placeholder 4" descr="Materials&#10;Snow Board*, meter stick, straight sided container, overflow tube from your rain gauge, 2 clean sampling jars with covers, a container for the snowpack rain equivalent sample, something flat and clean to slide under inverted containers, labels for snow sample&#10;Data Sheet&#10;Atmosphere Investigation Data Sheet &#10;When&#10;Good:  Any time&#10;Better: Within one hour of local solar noon&#10;Best: Within +/- 15 minutes of a satellite overpass&#10;Where&#10;A good observation site (See Documenting your atmosphere study site)&#10;Other&#10;Log book for data collection; Computer with internet connection to enter data&#10;" title="Chart of logistical nees for snow pH "/>
          <p:cNvGraphicFramePr>
            <a:graphicFrameLocks/>
          </p:cNvGraphicFramePr>
          <p:nvPr>
            <p:extLst>
              <p:ext uri="{D42A27DB-BD31-4B8C-83A1-F6EECF244321}">
                <p14:modId xmlns:p14="http://schemas.microsoft.com/office/powerpoint/2010/main" val="2135709795"/>
              </p:ext>
            </p:extLst>
          </p:nvPr>
        </p:nvGraphicFramePr>
        <p:xfrm>
          <a:off x="1649185" y="1661160"/>
          <a:ext cx="6778535" cy="4405791"/>
        </p:xfrm>
        <a:graphic>
          <a:graphicData uri="http://schemas.openxmlformats.org/drawingml/2006/table">
            <a:tbl>
              <a:tblPr firstRow="1" bandRow="1">
                <a:tableStyleId>{5C22544A-7EE6-4342-B048-85BDC9FD1C3A}</a:tableStyleId>
              </a:tblPr>
              <a:tblGrid>
                <a:gridCol w="1514354">
                  <a:extLst>
                    <a:ext uri="{9D8B030D-6E8A-4147-A177-3AD203B41FA5}">
                      <a16:colId xmlns:a16="http://schemas.microsoft.com/office/drawing/2014/main" val="20000"/>
                    </a:ext>
                  </a:extLst>
                </a:gridCol>
                <a:gridCol w="5264181">
                  <a:extLst>
                    <a:ext uri="{9D8B030D-6E8A-4147-A177-3AD203B41FA5}">
                      <a16:colId xmlns:a16="http://schemas.microsoft.com/office/drawing/2014/main" val="20001"/>
                    </a:ext>
                  </a:extLst>
                </a:gridCol>
              </a:tblGrid>
              <a:tr h="1482624">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Materials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algn="l">
                        <a:lnSpc>
                          <a:spcPct val="80000"/>
                        </a:lnSpc>
                        <a:spcBef>
                          <a:spcPts val="0"/>
                        </a:spcBef>
                        <a:spcAft>
                          <a:spcPts val="600"/>
                        </a:spcAft>
                      </a:pPr>
                      <a:r>
                        <a:rPr lang="en-US" sz="1800" b="0" dirty="0">
                          <a:solidFill>
                            <a:schemeClr val="tx1"/>
                          </a:solidFill>
                          <a:latin typeface="Arial" charset="0"/>
                        </a:rPr>
                        <a:t>Finely ground “table” salt,</a:t>
                      </a:r>
                      <a:r>
                        <a:rPr lang="en-US" sz="1800" b="0" baseline="0" dirty="0">
                          <a:solidFill>
                            <a:schemeClr val="tx1"/>
                          </a:solidFill>
                          <a:latin typeface="Arial" charset="0"/>
                        </a:rPr>
                        <a:t> </a:t>
                      </a:r>
                      <a:r>
                        <a:rPr lang="en-US" sz="1800" b="0" dirty="0">
                          <a:solidFill>
                            <a:schemeClr val="tx1"/>
                          </a:solidFill>
                          <a:latin typeface="Arial" charset="0"/>
                        </a:rPr>
                        <a:t>salt card with 4mm and 5mm circles,</a:t>
                      </a:r>
                      <a:r>
                        <a:rPr lang="en-US" sz="1800" b="0" baseline="0" dirty="0">
                          <a:solidFill>
                            <a:schemeClr val="tx1"/>
                          </a:solidFill>
                          <a:latin typeface="Arial" charset="0"/>
                        </a:rPr>
                        <a:t> </a:t>
                      </a:r>
                      <a:r>
                        <a:rPr lang="en-US" sz="1800" b="0" dirty="0">
                          <a:solidFill>
                            <a:schemeClr val="tx1"/>
                          </a:solidFill>
                          <a:latin typeface="Arial" charset="0"/>
                        </a:rPr>
                        <a:t>stirring rod or spoon,</a:t>
                      </a:r>
                      <a:r>
                        <a:rPr lang="en-US" sz="1800" b="0" baseline="0" dirty="0">
                          <a:solidFill>
                            <a:schemeClr val="tx1"/>
                          </a:solidFill>
                          <a:latin typeface="Arial" charset="0"/>
                        </a:rPr>
                        <a:t> </a:t>
                      </a:r>
                      <a:r>
                        <a:rPr lang="en-US" sz="1800" b="0" dirty="0">
                          <a:solidFill>
                            <a:schemeClr val="tx1"/>
                          </a:solidFill>
                          <a:latin typeface="Arial" charset="0"/>
                        </a:rPr>
                        <a:t>pH paper or meter,</a:t>
                      </a:r>
                      <a:r>
                        <a:rPr lang="en-US" sz="1800" b="0" baseline="0" dirty="0">
                          <a:solidFill>
                            <a:schemeClr val="tx1"/>
                          </a:solidFill>
                          <a:latin typeface="Arial" charset="0"/>
                        </a:rPr>
                        <a:t> </a:t>
                      </a:r>
                      <a:r>
                        <a:rPr lang="en-US" sz="1800" b="0" dirty="0">
                          <a:solidFill>
                            <a:schemeClr val="tx1"/>
                          </a:solidFill>
                          <a:latin typeface="Arial" charset="0"/>
                        </a:rPr>
                        <a:t>3 clean 100 ml beakers or cups, covered sample jar with at least 30ml of rain or melted snow, latex gloves,</a:t>
                      </a:r>
                      <a:r>
                        <a:rPr lang="en-US" sz="1800" b="0" baseline="0" dirty="0">
                          <a:solidFill>
                            <a:schemeClr val="tx1"/>
                          </a:solidFill>
                          <a:latin typeface="Arial" charset="0"/>
                        </a:rPr>
                        <a:t> d</a:t>
                      </a:r>
                      <a:r>
                        <a:rPr lang="en-US" sz="1800" b="0" dirty="0">
                          <a:solidFill>
                            <a:schemeClr val="tx1"/>
                          </a:solidFill>
                          <a:latin typeface="Arial" charset="0"/>
                        </a:rPr>
                        <a:t>istilled water in wash bottle</a:t>
                      </a:r>
                      <a:endParaRPr lang="en-US" sz="1800" b="0" dirty="0">
                        <a:solidFill>
                          <a:schemeClr val="tx1"/>
                        </a:solidFill>
                        <a:latin typeface="Arial" charset="0"/>
                        <a:cs typeface="Arial" charset="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9156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Data Sheet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i="1" dirty="0">
                          <a:latin typeface="Arial" charset="0"/>
                          <a:hlinkClick r:id="rId4"/>
                        </a:rPr>
                        <a:t>Atmosphere Integrated 1-Day Data Sheet </a:t>
                      </a:r>
                      <a:endParaRPr lang="en-US" sz="1800" i="1" dirty="0"/>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69751">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After observing snow or rain</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2176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A good observation site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5"/>
                        </a:rPr>
                        <a:t>Documenting your atmosphere study site)</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00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1" u="none" strike="noStrike" cap="none" normalizeH="0" baseline="0" dirty="0">
                          <a:ln>
                            <a:noFill/>
                          </a:ln>
                          <a:solidFill>
                            <a:schemeClr val="tx1"/>
                          </a:solidFill>
                          <a:effectLst/>
                          <a:latin typeface="Arial" charset="0"/>
                          <a:ea typeface="Arial" charset="0"/>
                          <a:cs typeface="Arial" charset="0"/>
                        </a:rPr>
                        <a:t>Other</a:t>
                      </a:r>
                    </a:p>
                    <a:p>
                      <a:endParaRPr lang="en-US" i="1"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i="0" dirty="0">
                          <a:latin typeface="Arial" charset="0"/>
                          <a:ea typeface="Arial" charset="0"/>
                          <a:cs typeface="Arial" charset="0"/>
                        </a:rPr>
                        <a:t>Log book for data collection; computer with internet connection to enter</a:t>
                      </a:r>
                      <a:r>
                        <a:rPr lang="en-US" sz="1800" i="0" baseline="0" dirty="0">
                          <a:latin typeface="Arial" charset="0"/>
                          <a:ea typeface="Arial" charset="0"/>
                          <a:cs typeface="Arial" charset="0"/>
                        </a:rPr>
                        <a:t> data</a:t>
                      </a:r>
                      <a:endParaRPr lang="en-US" sz="1800" i="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67132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C38837AE-6C64-0540-9941-3D18F59BB694}" type="slidenum">
              <a:rPr lang="en-US" smtClean="0"/>
              <a:t>19</a:t>
            </a:fld>
            <a:endParaRPr lang="en-US"/>
          </a:p>
        </p:txBody>
      </p:sp>
      <p:pic>
        <p:nvPicPr>
          <p:cNvPr id="4" name="Picture 3"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200" b="1" dirty="0"/>
              <a:t>Testing for pH-1</a:t>
            </a:r>
            <a:endParaRPr lang="en-US" sz="3200" dirty="0"/>
          </a:p>
        </p:txBody>
      </p:sp>
      <p:sp>
        <p:nvSpPr>
          <p:cNvPr id="3" name="Content Placeholder 2"/>
          <p:cNvSpPr>
            <a:spLocks noGrp="1"/>
          </p:cNvSpPr>
          <p:nvPr>
            <p:ph idx="1"/>
          </p:nvPr>
        </p:nvSpPr>
        <p:spPr>
          <a:xfrm>
            <a:off x="1257300" y="1714862"/>
            <a:ext cx="7235771" cy="4351338"/>
          </a:xfrm>
        </p:spPr>
        <p:txBody>
          <a:bodyPr>
            <a:normAutofit/>
          </a:bodyPr>
          <a:lstStyle/>
          <a:p>
            <a:pPr marL="457200" indent="-457200">
              <a:lnSpc>
                <a:spcPct val="100000"/>
              </a:lnSpc>
              <a:spcBef>
                <a:spcPts val="0"/>
              </a:spcBef>
              <a:buFont typeface="+mj-lt"/>
              <a:buAutoNum type="arabicParenR"/>
            </a:pPr>
            <a:r>
              <a:rPr lang="en-US" sz="2000" dirty="0"/>
              <a:t>Put on latex gloves.</a:t>
            </a:r>
          </a:p>
          <a:p>
            <a:pPr marL="457200" indent="-457200">
              <a:lnSpc>
                <a:spcPct val="100000"/>
              </a:lnSpc>
              <a:spcBef>
                <a:spcPts val="0"/>
              </a:spcBef>
              <a:buFont typeface="+mj-lt"/>
              <a:buAutoNum type="arabicParenR"/>
            </a:pPr>
            <a:r>
              <a:rPr lang="en-US" sz="2000" dirty="0"/>
              <a:t>Sprinkle salt onto the appropriate circle on your salt card. If your rain or snow sample is 40-50 ml, use the 5 mm circle on the salt circle. If your rain or melted snow sample is 30-40 ml, use the 4mm circle.</a:t>
            </a:r>
          </a:p>
          <a:p>
            <a:pPr marL="457200" indent="-457200">
              <a:lnSpc>
                <a:spcPct val="100000"/>
              </a:lnSpc>
              <a:spcBef>
                <a:spcPts val="0"/>
              </a:spcBef>
              <a:buFont typeface="+mj-lt"/>
              <a:buAutoNum type="arabicParenR"/>
            </a:pPr>
            <a:r>
              <a:rPr lang="en-US" sz="2000" dirty="0"/>
              <a:t>Fill the appropriate circle with a single layer of salt. Remove any excess salt from the salt card.</a:t>
            </a:r>
          </a:p>
          <a:p>
            <a:pPr marL="457200" indent="-457200">
              <a:lnSpc>
                <a:spcPct val="100000"/>
              </a:lnSpc>
              <a:spcBef>
                <a:spcPts val="0"/>
              </a:spcBef>
              <a:buFont typeface="+mj-lt"/>
              <a:buAutoNum type="arabicParenR"/>
            </a:pPr>
            <a:r>
              <a:rPr lang="en-US" sz="2000" dirty="0"/>
              <a:t>Pour the salt covering the circle on your salt card into the beaker.</a:t>
            </a:r>
          </a:p>
          <a:p>
            <a:pPr marL="457200" indent="-457200">
              <a:lnSpc>
                <a:spcPct val="100000"/>
              </a:lnSpc>
              <a:spcBef>
                <a:spcPts val="0"/>
              </a:spcBef>
              <a:buFont typeface="+mj-lt"/>
              <a:buAutoNum type="arabicParenR"/>
            </a:pPr>
            <a:r>
              <a:rPr lang="en-US" sz="2000" dirty="0"/>
              <a:t>Stir the beaker’s contents thoroughly with the stirring rod or spoon until the salt is dissolved.</a:t>
            </a:r>
          </a:p>
        </p:txBody>
      </p:sp>
      <p:pic>
        <p:nvPicPr>
          <p:cNvPr id="6" name="Picture 5" descr="Use a 4 mm circle  to measure amount of salt for 30-40 mL precipitated water sample, 5 mm circle for 40-50 mL precipitated water sample. Screen shot 2016-03-03 at 7.52.39 AM">
            <a:hlinkClick r:id="rId4"/>
          </p:cNvPr>
          <p:cNvPicPr>
            <a:picLocks noChangeAspect="1"/>
          </p:cNvPicPr>
          <p:nvPr/>
        </p:nvPicPr>
        <p:blipFill>
          <a:blip r:embed="rId5"/>
          <a:stretch>
            <a:fillRect/>
          </a:stretch>
        </p:blipFill>
        <p:spPr>
          <a:xfrm>
            <a:off x="6427705" y="4932443"/>
            <a:ext cx="1816100" cy="1651000"/>
          </a:xfrm>
          <a:prstGeom prst="rect">
            <a:avLst/>
          </a:prstGeom>
        </p:spPr>
      </p:pic>
    </p:spTree>
    <p:extLst>
      <p:ext uri="{BB962C8B-B14F-4D97-AF65-F5344CB8AC3E}">
        <p14:creationId xmlns:p14="http://schemas.microsoft.com/office/powerpoint/2010/main" val="260381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2</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What is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3"/>
            <a:ext cx="1156664" cy="6051177"/>
          </a:xfrm>
          <a:prstGeom prst="rect">
            <a:avLst/>
          </a:prstGeom>
        </p:spPr>
      </p:pic>
      <p:sp>
        <p:nvSpPr>
          <p:cNvPr id="2" name="Title 1"/>
          <p:cNvSpPr>
            <a:spLocks noGrp="1"/>
          </p:cNvSpPr>
          <p:nvPr>
            <p:ph type="title"/>
          </p:nvPr>
        </p:nvSpPr>
        <p:spPr>
          <a:xfrm>
            <a:off x="1156664" y="524061"/>
            <a:ext cx="7886700" cy="1325563"/>
          </a:xfrm>
        </p:spPr>
        <p:txBody>
          <a:bodyPr>
            <a:normAutofit/>
          </a:bodyPr>
          <a:lstStyle/>
          <a:p>
            <a:r>
              <a:rPr lang="en-US" sz="3600" dirty="0"/>
              <a:t>Overview and Learning Objectives</a:t>
            </a:r>
          </a:p>
        </p:txBody>
      </p:sp>
      <p:sp>
        <p:nvSpPr>
          <p:cNvPr id="3" name="Content Placeholder 2"/>
          <p:cNvSpPr>
            <a:spLocks noGrp="1"/>
          </p:cNvSpPr>
          <p:nvPr>
            <p:ph idx="1"/>
          </p:nvPr>
        </p:nvSpPr>
        <p:spPr>
          <a:xfrm>
            <a:off x="1345497" y="1656743"/>
            <a:ext cx="6453005" cy="4351338"/>
          </a:xfrm>
        </p:spPr>
        <p:txBody>
          <a:bodyPr>
            <a:noAutofit/>
          </a:bodyPr>
          <a:lstStyle/>
          <a:p>
            <a:pPr marL="0" indent="0">
              <a:lnSpc>
                <a:spcPct val="100000"/>
              </a:lnSpc>
              <a:spcBef>
                <a:spcPts val="0"/>
              </a:spcBef>
              <a:buNone/>
            </a:pPr>
            <a:r>
              <a:rPr lang="en-US" sz="2000" b="1" dirty="0"/>
              <a:t>Overview</a:t>
            </a:r>
          </a:p>
          <a:p>
            <a:pPr marL="0" indent="0">
              <a:lnSpc>
                <a:spcPct val="100000"/>
              </a:lnSpc>
              <a:spcBef>
                <a:spcPts val="0"/>
              </a:spcBef>
              <a:buNone/>
            </a:pPr>
            <a:r>
              <a:rPr lang="en-US" sz="2000" i="1" dirty="0"/>
              <a:t>This module:</a:t>
            </a:r>
          </a:p>
          <a:p>
            <a:pPr>
              <a:lnSpc>
                <a:spcPct val="100000"/>
              </a:lnSpc>
              <a:spcBef>
                <a:spcPts val="0"/>
              </a:spcBef>
            </a:pPr>
            <a:r>
              <a:rPr lang="en-US" sz="2000" dirty="0"/>
              <a:t>Describes the different types of precipitation </a:t>
            </a:r>
          </a:p>
          <a:p>
            <a:pPr>
              <a:lnSpc>
                <a:spcPct val="100000"/>
              </a:lnSpc>
              <a:spcBef>
                <a:spcPts val="0"/>
              </a:spcBef>
            </a:pPr>
            <a:r>
              <a:rPr lang="en-US" sz="2000" dirty="0"/>
              <a:t>Provides step-by-step protocol instructions for collecting snow depth, water equivalent and pH</a:t>
            </a:r>
          </a:p>
          <a:p>
            <a:pPr>
              <a:lnSpc>
                <a:spcPct val="100000"/>
              </a:lnSpc>
              <a:spcBef>
                <a:spcPts val="0"/>
              </a:spcBef>
            </a:pPr>
            <a:endParaRPr lang="en-US" sz="2000" dirty="0"/>
          </a:p>
          <a:p>
            <a:pPr marL="0" indent="0">
              <a:lnSpc>
                <a:spcPct val="100000"/>
              </a:lnSpc>
              <a:spcBef>
                <a:spcPts val="0"/>
              </a:spcBef>
              <a:buNone/>
            </a:pPr>
            <a:r>
              <a:rPr lang="en-US" sz="2000" b="1" dirty="0"/>
              <a:t>Learning Objectives</a:t>
            </a:r>
          </a:p>
          <a:p>
            <a:pPr marL="0" indent="0">
              <a:lnSpc>
                <a:spcPct val="100000"/>
              </a:lnSpc>
              <a:spcBef>
                <a:spcPts val="0"/>
              </a:spcBef>
              <a:buNone/>
            </a:pPr>
            <a:r>
              <a:rPr lang="en-US" sz="2000" i="1" dirty="0"/>
              <a:t>After completing this module, you will be able to: </a:t>
            </a:r>
          </a:p>
          <a:p>
            <a:pPr>
              <a:lnSpc>
                <a:spcPct val="100000"/>
              </a:lnSpc>
              <a:spcBef>
                <a:spcPts val="0"/>
              </a:spcBef>
            </a:pPr>
            <a:r>
              <a:rPr lang="en-US" sz="2000" dirty="0"/>
              <a:t>Describe why snow observations are important</a:t>
            </a:r>
          </a:p>
          <a:p>
            <a:pPr>
              <a:lnSpc>
                <a:spcPct val="100000"/>
              </a:lnSpc>
              <a:spcBef>
                <a:spcPts val="0"/>
              </a:spcBef>
            </a:pPr>
            <a:r>
              <a:rPr lang="en-US" sz="2000" dirty="0"/>
              <a:t>Describe how, where, and when to collect snow observations</a:t>
            </a:r>
          </a:p>
          <a:p>
            <a:pPr>
              <a:lnSpc>
                <a:spcPct val="100000"/>
              </a:lnSpc>
              <a:spcBef>
                <a:spcPts val="0"/>
              </a:spcBef>
            </a:pPr>
            <a:r>
              <a:rPr lang="en-US" sz="2000" dirty="0"/>
              <a:t>Upload data to GLOBE website</a:t>
            </a:r>
          </a:p>
          <a:p>
            <a:pPr>
              <a:lnSpc>
                <a:spcPct val="100000"/>
              </a:lnSpc>
              <a:spcBef>
                <a:spcPts val="0"/>
              </a:spcBef>
            </a:pPr>
            <a:r>
              <a:rPr lang="en-US" sz="2000" dirty="0"/>
              <a:t>Visualize data using the GLOBE Visualization System and formulate your own questions about weather</a:t>
            </a:r>
          </a:p>
          <a:p>
            <a:pPr marL="342900" lvl="0" indent="-342900">
              <a:spcBef>
                <a:spcPts val="0"/>
              </a:spcBef>
              <a:buFont typeface="Arial"/>
              <a:buChar char="•"/>
              <a:tabLst>
                <a:tab pos="457200" algn="l"/>
              </a:tabLst>
            </a:pPr>
            <a:endParaRPr lang="en-US" sz="2000" b="1" i="1" dirty="0">
              <a:solidFill>
                <a:srgbClr val="055000"/>
              </a:solidFill>
              <a:ea typeface="ＭＳ 明朝"/>
              <a:cs typeface="Times New Roman"/>
            </a:endParaRPr>
          </a:p>
          <a:p>
            <a:pPr marL="0" lvl="0" indent="0">
              <a:spcBef>
                <a:spcPts val="0"/>
              </a:spcBef>
              <a:buNone/>
              <a:tabLst>
                <a:tab pos="457200" algn="l"/>
              </a:tabLst>
            </a:pPr>
            <a:r>
              <a:rPr lang="en-US" sz="2000" b="1" i="1" dirty="0">
                <a:solidFill>
                  <a:srgbClr val="055000"/>
                </a:solidFill>
                <a:ea typeface="ＭＳ 明朝"/>
                <a:cs typeface="Times New Roman"/>
              </a:rPr>
              <a:t>Estimated time to complete module:  1 hour</a:t>
            </a:r>
            <a:endParaRPr lang="en-US" sz="2000" i="1" dirty="0">
              <a:solidFill>
                <a:srgbClr val="055000"/>
              </a:solidFill>
              <a:ea typeface="ＭＳ 明朝"/>
              <a:cs typeface="Times New Roman"/>
            </a:endParaRPr>
          </a:p>
          <a:p>
            <a:pPr>
              <a:lnSpc>
                <a:spcPct val="100000"/>
              </a:lnSpc>
              <a:spcBef>
                <a:spcPts val="0"/>
              </a:spcBef>
            </a:pPr>
            <a:endParaRPr lang="en-US" sz="2000" dirty="0"/>
          </a:p>
          <a:p>
            <a:pPr marL="383540" indent="-384810">
              <a:lnSpc>
                <a:spcPct val="80000"/>
              </a:lnSpc>
              <a:spcBef>
                <a:spcPts val="0"/>
              </a:spcBef>
              <a:spcAft>
                <a:spcPts val="1200"/>
              </a:spcAft>
              <a:buFont typeface="Arial" charset="0"/>
              <a:buChar char="•"/>
            </a:pPr>
            <a:endParaRPr lang="en-US" sz="2000" dirty="0"/>
          </a:p>
        </p:txBody>
      </p:sp>
    </p:spTree>
    <p:extLst>
      <p:ext uri="{BB962C8B-B14F-4D97-AF65-F5344CB8AC3E}">
        <p14:creationId xmlns:p14="http://schemas.microsoft.com/office/powerpoint/2010/main" val="225133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20</a:t>
            </a:fld>
            <a:endParaRPr lang="en-US"/>
          </a:p>
        </p:txBody>
      </p:sp>
      <p:pic>
        <p:nvPicPr>
          <p:cNvPr id="4" name="Picture 3" descr="Banner: Atmosphere-Precipitation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5" name="Picture 4" descr="Menu: How to collect your dat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257300" y="598062"/>
            <a:ext cx="7886700" cy="1325563"/>
          </a:xfrm>
        </p:spPr>
        <p:txBody>
          <a:bodyPr>
            <a:normAutofit/>
          </a:bodyPr>
          <a:lstStyle/>
          <a:p>
            <a:r>
              <a:rPr lang="en-US" sz="3200" b="1" dirty="0"/>
              <a:t>Testing for pH-2</a:t>
            </a:r>
            <a:endParaRPr lang="en-US" sz="3200" dirty="0"/>
          </a:p>
        </p:txBody>
      </p:sp>
      <p:sp>
        <p:nvSpPr>
          <p:cNvPr id="3" name="Content Placeholder 2"/>
          <p:cNvSpPr>
            <a:spLocks noGrp="1"/>
          </p:cNvSpPr>
          <p:nvPr>
            <p:ph idx="1"/>
          </p:nvPr>
        </p:nvSpPr>
        <p:spPr>
          <a:xfrm>
            <a:off x="1257300" y="1714862"/>
            <a:ext cx="7235771" cy="4351338"/>
          </a:xfrm>
        </p:spPr>
        <p:txBody>
          <a:bodyPr>
            <a:normAutofit/>
          </a:bodyPr>
          <a:lstStyle/>
          <a:p>
            <a:pPr marL="0" indent="0">
              <a:lnSpc>
                <a:spcPct val="80000"/>
              </a:lnSpc>
              <a:spcBef>
                <a:spcPts val="0"/>
              </a:spcBef>
              <a:spcAft>
                <a:spcPts val="600"/>
              </a:spcAft>
              <a:buNone/>
            </a:pPr>
            <a:r>
              <a:rPr lang="en-US" sz="2000" dirty="0"/>
              <a:t>6) Follow the instructions that came with the pH paper to measure the pH of the sample. Record the pH value on your Data Sheet and in your log book.</a:t>
            </a:r>
          </a:p>
          <a:p>
            <a:pPr marL="0" indent="0">
              <a:lnSpc>
                <a:spcPct val="80000"/>
              </a:lnSpc>
              <a:spcBef>
                <a:spcPts val="0"/>
              </a:spcBef>
              <a:spcAft>
                <a:spcPts val="600"/>
              </a:spcAft>
              <a:buNone/>
            </a:pPr>
            <a:r>
              <a:rPr lang="en-US" sz="2000" dirty="0"/>
              <a:t>7) If you have at least 30 ml of rain or snow left in your sample jar then repeat steps 1-7. Otherwise, repeat step 7. Continue until you have collected a total of 3 pH measurements.</a:t>
            </a:r>
          </a:p>
          <a:p>
            <a:pPr marL="0" indent="0">
              <a:lnSpc>
                <a:spcPct val="80000"/>
              </a:lnSpc>
              <a:spcBef>
                <a:spcPts val="0"/>
              </a:spcBef>
              <a:spcAft>
                <a:spcPts val="600"/>
              </a:spcAft>
              <a:buNone/>
            </a:pPr>
            <a:r>
              <a:rPr lang="en-US" sz="2000" dirty="0"/>
              <a:t>8) Calculate the average of the 3 pH measurements and record on your Data Sheet.</a:t>
            </a:r>
          </a:p>
          <a:p>
            <a:pPr marL="0" indent="0">
              <a:lnSpc>
                <a:spcPct val="80000"/>
              </a:lnSpc>
              <a:spcBef>
                <a:spcPts val="0"/>
              </a:spcBef>
              <a:spcAft>
                <a:spcPts val="600"/>
              </a:spcAft>
              <a:buNone/>
            </a:pPr>
            <a:r>
              <a:rPr lang="en-US" sz="2000" dirty="0"/>
              <a:t>9) Check to make sure that each measurement is within 1.0 pH unit of the average. If they are not, then repeat the measurements. If your measurements are still not within 1.0 pH unit of the average, discuss possible problems.</a:t>
            </a:r>
          </a:p>
          <a:p>
            <a:pPr marL="0" indent="0">
              <a:lnSpc>
                <a:spcPct val="80000"/>
              </a:lnSpc>
              <a:spcBef>
                <a:spcPts val="0"/>
              </a:spcBef>
              <a:spcAft>
                <a:spcPts val="600"/>
              </a:spcAft>
              <a:buNone/>
            </a:pPr>
            <a:r>
              <a:rPr lang="en-US" sz="2000" dirty="0"/>
              <a:t>10) Discard used pH paper in a waste container and rinse the beakers and sample jar three times with distilled water.</a:t>
            </a:r>
          </a:p>
        </p:txBody>
      </p:sp>
    </p:spTree>
    <p:extLst>
      <p:ext uri="{BB962C8B-B14F-4D97-AF65-F5344CB8AC3E}">
        <p14:creationId xmlns:p14="http://schemas.microsoft.com/office/powerpoint/2010/main" val="29090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21</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2" name="Title 1"/>
          <p:cNvSpPr>
            <a:spLocks noGrp="1"/>
          </p:cNvSpPr>
          <p:nvPr>
            <p:ph type="title"/>
          </p:nvPr>
        </p:nvSpPr>
        <p:spPr>
          <a:xfrm>
            <a:off x="1159586" y="524061"/>
            <a:ext cx="7886700" cy="1325563"/>
          </a:xfrm>
        </p:spPr>
        <p:txBody>
          <a:bodyPr>
            <a:normAutofit/>
          </a:bodyPr>
          <a:lstStyle/>
          <a:p>
            <a:r>
              <a:rPr lang="en-US" sz="3600" dirty="0"/>
              <a:t>Entering Precipitation Data</a:t>
            </a:r>
          </a:p>
        </p:txBody>
      </p:sp>
      <p:sp>
        <p:nvSpPr>
          <p:cNvPr id="3" name="Content Placeholder 2"/>
          <p:cNvSpPr>
            <a:spLocks noGrp="1"/>
          </p:cNvSpPr>
          <p:nvPr>
            <p:ph idx="1"/>
          </p:nvPr>
        </p:nvSpPr>
        <p:spPr>
          <a:xfrm>
            <a:off x="1257300" y="1656741"/>
            <a:ext cx="5143500" cy="4699609"/>
          </a:xfrm>
        </p:spPr>
        <p:txBody>
          <a:bodyPr>
            <a:normAutofit fontScale="77500" lnSpcReduction="20000"/>
          </a:bodyPr>
          <a:lstStyle/>
          <a:p>
            <a:pPr marL="0" indent="0">
              <a:lnSpc>
                <a:spcPct val="120000"/>
              </a:lnSpc>
              <a:spcBef>
                <a:spcPts val="0"/>
              </a:spcBef>
              <a:buSzPct val="25000"/>
              <a:buNone/>
            </a:pPr>
            <a:r>
              <a:rPr lang="en-US" altLang="en-US" sz="3200" b="1" i="1" dirty="0">
                <a:solidFill>
                  <a:srgbClr val="000000"/>
                </a:solidFill>
                <a:sym typeface="Calibri" charset="0"/>
              </a:rPr>
              <a:t>You have 3 options: </a:t>
            </a:r>
          </a:p>
          <a:p>
            <a:pPr lvl="0"/>
            <a:r>
              <a:rPr lang="en-US" sz="3200" dirty="0"/>
              <a:t>Download the Data Entry app from the </a:t>
            </a:r>
            <a:r>
              <a:rPr lang="en-US" sz="3200" b="1" u="sng" dirty="0">
                <a:hlinkClick r:id="rId4"/>
              </a:rPr>
              <a:t>App Store</a:t>
            </a:r>
            <a:r>
              <a:rPr lang="en-US" sz="3200" dirty="0"/>
              <a:t>.</a:t>
            </a:r>
          </a:p>
          <a:p>
            <a:pPr lvl="0"/>
            <a:r>
              <a:rPr lang="en-US" sz="3200" b="1" u="sng" dirty="0">
                <a:hlinkClick r:id="rId5"/>
              </a:rPr>
              <a:t>Live Data Entry</a:t>
            </a:r>
            <a:r>
              <a:rPr lang="en-US" sz="3200" dirty="0"/>
              <a:t>: These pages are for entering environmental data – collected at defined sites, according to protocol, and using approved instrumentation – for entry into the official GLOBE science database.</a:t>
            </a:r>
          </a:p>
          <a:p>
            <a:pPr lvl="0"/>
            <a:r>
              <a:rPr lang="en-US" sz="3200" b="1" u="sng" dirty="0">
                <a:hlinkClick r:id="rId6"/>
              </a:rPr>
              <a:t>Email Data Entry</a:t>
            </a:r>
            <a:r>
              <a:rPr lang="en-US" sz="3200" dirty="0"/>
              <a:t> : If connectivity is an issue, data can also be entered via email.</a:t>
            </a:r>
          </a:p>
          <a:p>
            <a:pPr marL="0" indent="0">
              <a:buNone/>
            </a:pPr>
            <a:r>
              <a:rPr lang="en-US" sz="3200" dirty="0"/>
              <a:t> </a:t>
            </a:r>
          </a:p>
          <a:p>
            <a:pPr>
              <a:lnSpc>
                <a:spcPct val="120000"/>
              </a:lnSpc>
              <a:spcBef>
                <a:spcPts val="0"/>
              </a:spcBef>
              <a:buSzPct val="25000"/>
            </a:pPr>
            <a:endParaRPr lang="en-US" altLang="en-US" sz="3200" dirty="0">
              <a:solidFill>
                <a:srgbClr val="000000"/>
              </a:solidFill>
              <a:sym typeface="Calibri" charset="0"/>
            </a:endParaRPr>
          </a:p>
        </p:txBody>
      </p:sp>
      <p:pic>
        <p:nvPicPr>
          <p:cNvPr id="9" name="Shape 220" descr="Image of GLOBE Science Data Entry App"/>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4083" y="2446959"/>
            <a:ext cx="150177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screen shot from www.globe.gov. This shows where on the menu you find the place for live data entry. "/>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96742" y="4823059"/>
            <a:ext cx="2302683" cy="87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826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1440" y="924560"/>
            <a:ext cx="6178550" cy="755969"/>
          </a:xfrm>
        </p:spPr>
        <p:txBody>
          <a:bodyPr>
            <a:normAutofit/>
          </a:bodyPr>
          <a:lstStyle/>
          <a:p>
            <a:r>
              <a:rPr lang="en-US" sz="3200" dirty="0"/>
              <a:t>Data Entry App</a:t>
            </a:r>
          </a:p>
        </p:txBody>
      </p:sp>
      <p:sp>
        <p:nvSpPr>
          <p:cNvPr id="3" name="Content Placeholder 2"/>
          <p:cNvSpPr>
            <a:spLocks noGrp="1"/>
          </p:cNvSpPr>
          <p:nvPr>
            <p:ph sz="half" idx="1"/>
          </p:nvPr>
        </p:nvSpPr>
        <p:spPr>
          <a:xfrm>
            <a:off x="1361440" y="2042159"/>
            <a:ext cx="3576320" cy="4134803"/>
          </a:xfrm>
        </p:spPr>
        <p:txBody>
          <a:bodyPr>
            <a:normAutofit/>
          </a:bodyPr>
          <a:lstStyle/>
          <a:p>
            <a:pPr marL="0" indent="0" algn="just">
              <a:buNone/>
            </a:pPr>
            <a:r>
              <a:rPr lang="en-US" sz="2400" dirty="0">
                <a:cs typeface="Arial" charset="0"/>
              </a:rPr>
              <a:t>After downloading the GLOBE Data Entry App, you will need to sign in with your GLOBE account. </a:t>
            </a:r>
          </a:p>
          <a:p>
            <a:pPr marL="0" indent="0" algn="just">
              <a:buNone/>
            </a:pPr>
            <a:endParaRPr lang="en-US" sz="2400" dirty="0">
              <a:cs typeface="Arial" charset="0"/>
            </a:endParaRPr>
          </a:p>
          <a:p>
            <a:pPr marL="0" indent="0" algn="just">
              <a:buNone/>
            </a:pPr>
            <a:r>
              <a:rPr lang="en-US" sz="2400" dirty="0">
                <a:cs typeface="Arial" charset="0"/>
              </a:rPr>
              <a:t>Then, your screen will display a series of steps to use the App.</a:t>
            </a:r>
          </a:p>
          <a:p>
            <a:pPr marL="0" indent="0">
              <a:buNone/>
            </a:pPr>
            <a:endParaRPr lang="en-US" sz="2400" dirty="0">
              <a:cs typeface="Arial" charset="0"/>
            </a:endParaRPr>
          </a:p>
          <a:p>
            <a:pPr marL="0" indent="0">
              <a:buNone/>
            </a:pPr>
            <a:endParaRPr lang="en-US" sz="2400" dirty="0">
              <a:cs typeface="Arial" charset="0"/>
            </a:endParaRPr>
          </a:p>
        </p:txBody>
      </p:sp>
      <p:pic>
        <p:nvPicPr>
          <p:cNvPr id="12" name="Content Placeholder 11" descr="Screenshot of GLOBE Data Entry App showing step 1 of 4 on how to use the App.">
            <a:extLst>
              <a:ext uri="{FF2B5EF4-FFF2-40B4-BE49-F238E27FC236}">
                <a16:creationId xmlns:a16="http://schemas.microsoft.com/office/drawing/2014/main" id="{1701391E-9CF1-4387-87DD-519BE8402D04}"/>
              </a:ext>
            </a:extLst>
          </p:cNvPr>
          <p:cNvPicPr>
            <a:picLocks noGrp="1" noChangeAspect="1"/>
          </p:cNvPicPr>
          <p:nvPr>
            <p:ph sz="half" idx="2"/>
          </p:nvPr>
        </p:nvPicPr>
        <p:blipFill>
          <a:blip r:embed="rId2"/>
          <a:stretch>
            <a:fillRect/>
          </a:stretch>
        </p:blipFill>
        <p:spPr>
          <a:xfrm>
            <a:off x="5470786" y="1169785"/>
            <a:ext cx="2819774" cy="5015437"/>
          </a:xfrm>
        </p:spPr>
      </p:pic>
      <p:sp>
        <p:nvSpPr>
          <p:cNvPr id="4" name="Slide Number Placeholder 3"/>
          <p:cNvSpPr>
            <a:spLocks noGrp="1"/>
          </p:cNvSpPr>
          <p:nvPr>
            <p:ph type="sldNum" sz="quarter" idx="12"/>
          </p:nvPr>
        </p:nvSpPr>
        <p:spPr/>
        <p:txBody>
          <a:bodyPr/>
          <a:lstStyle/>
          <a:p>
            <a:fld id="{C38837AE-6C64-0540-9941-3D18F59BB694}" type="slidenum">
              <a:rPr lang="en-US" smtClean="0"/>
              <a:t>22</a:t>
            </a:fld>
            <a:endParaRPr lang="en-US"/>
          </a:p>
        </p:txBody>
      </p:sp>
      <p:pic>
        <p:nvPicPr>
          <p:cNvPr id="5" name="Picture 4" descr="Banner: Atmosphere-Precipitation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title="Menu Bar: How to Report Data to GLOB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Tree>
    <p:extLst>
      <p:ext uri="{BB962C8B-B14F-4D97-AF65-F5344CB8AC3E}">
        <p14:creationId xmlns:p14="http://schemas.microsoft.com/office/powerpoint/2010/main" val="1084375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23</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title="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2" name="Title 1"/>
          <p:cNvSpPr>
            <a:spLocks noGrp="1"/>
          </p:cNvSpPr>
          <p:nvPr>
            <p:ph type="title"/>
          </p:nvPr>
        </p:nvSpPr>
        <p:spPr>
          <a:xfrm>
            <a:off x="1159586" y="524061"/>
            <a:ext cx="7886700" cy="1325563"/>
          </a:xfrm>
        </p:spPr>
        <p:txBody>
          <a:bodyPr>
            <a:normAutofit/>
          </a:bodyPr>
          <a:lstStyle/>
          <a:p>
            <a:r>
              <a:rPr lang="en-US" sz="3200" dirty="0"/>
              <a:t>Live Data Entry-1</a:t>
            </a:r>
          </a:p>
        </p:txBody>
      </p:sp>
      <p:sp>
        <p:nvSpPr>
          <p:cNvPr id="3" name="Content Placeholder 2"/>
          <p:cNvSpPr>
            <a:spLocks noGrp="1"/>
          </p:cNvSpPr>
          <p:nvPr>
            <p:ph idx="1"/>
          </p:nvPr>
        </p:nvSpPr>
        <p:spPr>
          <a:xfrm>
            <a:off x="1257299" y="1656742"/>
            <a:ext cx="7545737" cy="4351338"/>
          </a:xfrm>
        </p:spPr>
        <p:txBody>
          <a:bodyPr>
            <a:normAutofit/>
          </a:bodyPr>
          <a:lstStyle/>
          <a:p>
            <a:pPr marL="0" indent="0">
              <a:buNone/>
            </a:pPr>
            <a:r>
              <a:rPr lang="en-US" sz="2400" dirty="0">
                <a:cs typeface="Arial" charset="0"/>
              </a:rPr>
              <a:t>1) Go to the </a:t>
            </a:r>
            <a:r>
              <a:rPr lang="en-US" sz="2400" dirty="0">
                <a:cs typeface="Arial" charset="0"/>
                <a:hlinkClick r:id="rId4"/>
              </a:rPr>
              <a:t>GLOBE</a:t>
            </a:r>
            <a:r>
              <a:rPr lang="en-US" sz="2400" dirty="0">
                <a:cs typeface="Arial" charset="0"/>
              </a:rPr>
              <a:t> website and press enter data </a:t>
            </a:r>
          </a:p>
        </p:txBody>
      </p:sp>
      <p:pic>
        <p:nvPicPr>
          <p:cNvPr id="9" name="Picture 8" descr="Screen shot of website. In upper right hand corner, click on &quot;sign in&quo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395" y="2140176"/>
            <a:ext cx="7231333" cy="4260623"/>
          </a:xfrm>
          <a:prstGeom prst="rect">
            <a:avLst/>
          </a:prstGeom>
        </p:spPr>
      </p:pic>
    </p:spTree>
    <p:extLst>
      <p:ext uri="{BB962C8B-B14F-4D97-AF65-F5344CB8AC3E}">
        <p14:creationId xmlns:p14="http://schemas.microsoft.com/office/powerpoint/2010/main" val="742276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24</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title="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2" name="Title 1"/>
          <p:cNvSpPr>
            <a:spLocks noGrp="1"/>
          </p:cNvSpPr>
          <p:nvPr>
            <p:ph type="title"/>
          </p:nvPr>
        </p:nvSpPr>
        <p:spPr>
          <a:xfrm>
            <a:off x="1159586" y="524061"/>
            <a:ext cx="7886700" cy="1325563"/>
          </a:xfrm>
        </p:spPr>
        <p:txBody>
          <a:bodyPr>
            <a:normAutofit/>
          </a:bodyPr>
          <a:lstStyle/>
          <a:p>
            <a:r>
              <a:rPr lang="en-US" sz="3200" dirty="0"/>
              <a:t>Live Data Entry - Steps 2 and 3</a:t>
            </a:r>
          </a:p>
        </p:txBody>
      </p:sp>
      <p:pic>
        <p:nvPicPr>
          <p:cNvPr id="3" name="Picture 2" descr="Screen shot of GLOBE homepage. Select Live data entry from list of actions and enter user name and passwor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821" y="2079811"/>
            <a:ext cx="6337300" cy="3505200"/>
          </a:xfrm>
          <a:prstGeom prst="rect">
            <a:avLst/>
          </a:prstGeom>
        </p:spPr>
      </p:pic>
    </p:spTree>
    <p:extLst>
      <p:ext uri="{BB962C8B-B14F-4D97-AF65-F5344CB8AC3E}">
        <p14:creationId xmlns:p14="http://schemas.microsoft.com/office/powerpoint/2010/main" val="456736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38837AE-6C64-0540-9941-3D18F59BB694}" type="slidenum">
              <a:rPr lang="en-US" smtClean="0"/>
              <a:t>25</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6" name="Title 5"/>
          <p:cNvSpPr>
            <a:spLocks noGrp="1"/>
          </p:cNvSpPr>
          <p:nvPr>
            <p:ph type="title"/>
          </p:nvPr>
        </p:nvSpPr>
        <p:spPr>
          <a:xfrm>
            <a:off x="1257300" y="532766"/>
            <a:ext cx="7886700" cy="1325563"/>
          </a:xfrm>
        </p:spPr>
        <p:txBody>
          <a:bodyPr>
            <a:normAutofit/>
          </a:bodyPr>
          <a:lstStyle/>
          <a:p>
            <a:r>
              <a:rPr lang="en-US" sz="3600" dirty="0"/>
              <a:t>Live Data Entry - Steps 4 and 5</a:t>
            </a:r>
          </a:p>
        </p:txBody>
      </p:sp>
      <p:pic>
        <p:nvPicPr>
          <p:cNvPr id="7" name="Picture 6" descr="Screenshot of Data Entry App page. Confirm that an Atmosphere Study Site has been define and choose it under &quot;My Organization and Sites&quot;.  If it is not defined, you will need to go to Site definition and describe your site. ">
            <a:extLst>
              <a:ext uri="{FF2B5EF4-FFF2-40B4-BE49-F238E27FC236}">
                <a16:creationId xmlns:a16="http://schemas.microsoft.com/office/drawing/2014/main" id="{892B6745-F90E-4B9A-A4A5-BA33ECCE4E1B}"/>
              </a:ext>
            </a:extLst>
          </p:cNvPr>
          <p:cNvPicPr>
            <a:picLocks noChangeAspect="1"/>
          </p:cNvPicPr>
          <p:nvPr/>
        </p:nvPicPr>
        <p:blipFill>
          <a:blip r:embed="rId4"/>
          <a:stretch>
            <a:fillRect/>
          </a:stretch>
        </p:blipFill>
        <p:spPr>
          <a:xfrm>
            <a:off x="1453143" y="1609868"/>
            <a:ext cx="7062207" cy="4634965"/>
          </a:xfrm>
          <a:prstGeom prst="rect">
            <a:avLst/>
          </a:prstGeom>
        </p:spPr>
      </p:pic>
    </p:spTree>
    <p:extLst>
      <p:ext uri="{BB962C8B-B14F-4D97-AF65-F5344CB8AC3E}">
        <p14:creationId xmlns:p14="http://schemas.microsoft.com/office/powerpoint/2010/main" val="1435405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26</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2" name="Title 1"/>
          <p:cNvSpPr>
            <a:spLocks noGrp="1"/>
          </p:cNvSpPr>
          <p:nvPr>
            <p:ph type="title"/>
          </p:nvPr>
        </p:nvSpPr>
        <p:spPr>
          <a:xfrm>
            <a:off x="1159586" y="524061"/>
            <a:ext cx="7886700" cy="1325563"/>
          </a:xfrm>
        </p:spPr>
        <p:txBody>
          <a:bodyPr>
            <a:normAutofit/>
          </a:bodyPr>
          <a:lstStyle/>
          <a:p>
            <a:r>
              <a:rPr lang="en-US" sz="3200" dirty="0"/>
              <a:t>Live Data Entry - Steps 6 and 7</a:t>
            </a:r>
          </a:p>
        </p:txBody>
      </p:sp>
      <p:pic>
        <p:nvPicPr>
          <p:cNvPr id="3" name="Picture 2" descr="Screenshot of data entry app. Select integrated 1-day from the atmosphere data entry site and choose new observation. Then  Enter date, Universal Time and choose the type of precipitation.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636" y="1849624"/>
            <a:ext cx="6324600" cy="4064000"/>
          </a:xfrm>
          <a:prstGeom prst="rect">
            <a:avLst/>
          </a:prstGeom>
        </p:spPr>
      </p:pic>
    </p:spTree>
    <p:extLst>
      <p:ext uri="{BB962C8B-B14F-4D97-AF65-F5344CB8AC3E}">
        <p14:creationId xmlns:p14="http://schemas.microsoft.com/office/powerpoint/2010/main" val="916905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27</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2" name="Title 1"/>
          <p:cNvSpPr>
            <a:spLocks noGrp="1"/>
          </p:cNvSpPr>
          <p:nvPr>
            <p:ph type="title"/>
          </p:nvPr>
        </p:nvSpPr>
        <p:spPr>
          <a:xfrm>
            <a:off x="1159586" y="524061"/>
            <a:ext cx="7886700" cy="1325563"/>
          </a:xfrm>
        </p:spPr>
        <p:txBody>
          <a:bodyPr>
            <a:normAutofit/>
          </a:bodyPr>
          <a:lstStyle/>
          <a:p>
            <a:r>
              <a:rPr lang="en-US" sz="3200" dirty="0"/>
              <a:t>Live Data Entry - Steps 8 and 9</a:t>
            </a:r>
          </a:p>
        </p:txBody>
      </p:sp>
      <p:pic>
        <p:nvPicPr>
          <p:cNvPr id="4" name="Picture 3" descr="Screenshot of integrated one day data entry page. Enter the days of accumulation for rainfall. Add comments and then press send.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5300" y="1645920"/>
            <a:ext cx="6653216" cy="4130040"/>
          </a:xfrm>
          <a:prstGeom prst="rect">
            <a:avLst/>
          </a:prstGeom>
        </p:spPr>
      </p:pic>
    </p:spTree>
    <p:extLst>
      <p:ext uri="{BB962C8B-B14F-4D97-AF65-F5344CB8AC3E}">
        <p14:creationId xmlns:p14="http://schemas.microsoft.com/office/powerpoint/2010/main" val="250237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28</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2" name="Title 1"/>
          <p:cNvSpPr>
            <a:spLocks noGrp="1"/>
          </p:cNvSpPr>
          <p:nvPr>
            <p:ph type="title"/>
          </p:nvPr>
        </p:nvSpPr>
        <p:spPr>
          <a:xfrm>
            <a:off x="1159586" y="524061"/>
            <a:ext cx="7886700" cy="1325563"/>
          </a:xfrm>
        </p:spPr>
        <p:txBody>
          <a:bodyPr>
            <a:normAutofit/>
          </a:bodyPr>
          <a:lstStyle/>
          <a:p>
            <a:r>
              <a:rPr lang="en-US" sz="3200" dirty="0"/>
              <a:t>Live Data Entry - Step 10</a:t>
            </a:r>
          </a:p>
        </p:txBody>
      </p:sp>
      <p:sp>
        <p:nvSpPr>
          <p:cNvPr id="30" name="Content Placeholder 2"/>
          <p:cNvSpPr>
            <a:spLocks noGrp="1"/>
          </p:cNvSpPr>
          <p:nvPr>
            <p:ph sz="half" idx="1"/>
          </p:nvPr>
        </p:nvSpPr>
        <p:spPr>
          <a:xfrm>
            <a:off x="1567542" y="1845120"/>
            <a:ext cx="6786044" cy="4327071"/>
          </a:xfrm>
        </p:spPr>
        <p:txBody>
          <a:bodyPr/>
          <a:lstStyle/>
          <a:p>
            <a:pPr marL="0" indent="0">
              <a:lnSpc>
                <a:spcPct val="100000"/>
              </a:lnSpc>
              <a:spcBef>
                <a:spcPts val="0"/>
              </a:spcBef>
              <a:buNone/>
            </a:pPr>
            <a:r>
              <a:rPr lang="en-US" sz="2400" dirty="0">
                <a:cs typeface="Arial" charset="0"/>
              </a:rPr>
              <a:t>10) If you have entered data correctly, you will get a smiley face.</a:t>
            </a:r>
          </a:p>
          <a:p>
            <a:pPr marL="0" indent="0">
              <a:lnSpc>
                <a:spcPct val="100000"/>
              </a:lnSpc>
              <a:spcBef>
                <a:spcPts val="0"/>
              </a:spcBef>
              <a:buNone/>
            </a:pPr>
            <a:r>
              <a:rPr lang="en-US" sz="2800" dirty="0">
                <a:cs typeface="Arial" charset="0"/>
              </a:rPr>
              <a:t>.</a:t>
            </a:r>
          </a:p>
          <a:p>
            <a:pPr>
              <a:lnSpc>
                <a:spcPct val="100000"/>
              </a:lnSpc>
              <a:spcBef>
                <a:spcPts val="0"/>
              </a:spcBef>
            </a:pPr>
            <a:endParaRPr lang="en-US" dirty="0"/>
          </a:p>
        </p:txBody>
      </p:sp>
      <p:pic>
        <p:nvPicPr>
          <p:cNvPr id="3" name="Picture 2" descr="screenshot of Integrated 1-day entry box, showing message &quot;observations entered successfully.&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550" y="2982212"/>
            <a:ext cx="54229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588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9050" y="796664"/>
            <a:ext cx="3760470" cy="843914"/>
          </a:xfrm>
        </p:spPr>
        <p:txBody>
          <a:bodyPr>
            <a:normAutofit/>
          </a:bodyPr>
          <a:lstStyle/>
          <a:p>
            <a:r>
              <a:rPr lang="en-US" sz="3200" dirty="0"/>
              <a:t>Email Data Entry</a:t>
            </a:r>
          </a:p>
        </p:txBody>
      </p:sp>
      <p:sp>
        <p:nvSpPr>
          <p:cNvPr id="4" name="Slide Number Placeholder 3"/>
          <p:cNvSpPr>
            <a:spLocks noGrp="1"/>
          </p:cNvSpPr>
          <p:nvPr>
            <p:ph type="sldNum" sz="quarter" idx="12"/>
          </p:nvPr>
        </p:nvSpPr>
        <p:spPr>
          <a:xfrm>
            <a:off x="6457950" y="6346191"/>
            <a:ext cx="2057400" cy="365125"/>
          </a:xfrm>
        </p:spPr>
        <p:txBody>
          <a:bodyPr/>
          <a:lstStyle/>
          <a:p>
            <a:fld id="{C38837AE-6C64-0540-9941-3D18F59BB694}" type="slidenum">
              <a:rPr lang="en-US" smtClean="0"/>
              <a:t>29</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8" name="Picture 7" descr="Menu: How to Report Data to GLOBE " title="Menu Bar: How to Report Data to GLO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06823"/>
            <a:ext cx="1159587" cy="6051177"/>
          </a:xfrm>
          <a:prstGeom prst="rect">
            <a:avLst/>
          </a:prstGeom>
        </p:spPr>
      </p:pic>
      <p:sp>
        <p:nvSpPr>
          <p:cNvPr id="15" name="TextBox 14">
            <a:extLst>
              <a:ext uri="{FF2B5EF4-FFF2-40B4-BE49-F238E27FC236}">
                <a16:creationId xmlns:a16="http://schemas.microsoft.com/office/drawing/2014/main" id="{21119491-0B94-4CDD-92C3-BEE325325429}"/>
              </a:ext>
            </a:extLst>
          </p:cNvPr>
          <p:cNvSpPr txBox="1"/>
          <p:nvPr/>
        </p:nvSpPr>
        <p:spPr>
          <a:xfrm>
            <a:off x="1289050" y="1650738"/>
            <a:ext cx="6776720" cy="646331"/>
          </a:xfrm>
          <a:prstGeom prst="rect">
            <a:avLst/>
          </a:prstGeom>
          <a:noFill/>
        </p:spPr>
        <p:txBody>
          <a:bodyPr wrap="square" rtlCol="0">
            <a:spAutoFit/>
          </a:bodyPr>
          <a:lstStyle/>
          <a:p>
            <a:r>
              <a:rPr lang="en-US" dirty="0"/>
              <a:t>If you need to submit your </a:t>
            </a:r>
            <a:r>
              <a:rPr lang="en-US" dirty="0">
                <a:hlinkClick r:id="rId4"/>
              </a:rPr>
              <a:t>data by email</a:t>
            </a:r>
            <a:r>
              <a:rPr lang="en-US" dirty="0"/>
              <a:t>, select the “Precipitation Solid (PS)” data entry format, under “Atmosphere Reports”:</a:t>
            </a:r>
          </a:p>
        </p:txBody>
      </p:sp>
      <p:pic>
        <p:nvPicPr>
          <p:cNvPr id="13" name="Picture 12" descr="Screenshot of Email Data Entry site showing a list of atmosphere reports, and pointing to Precipitation Solid (PS).">
            <a:extLst>
              <a:ext uri="{FF2B5EF4-FFF2-40B4-BE49-F238E27FC236}">
                <a16:creationId xmlns:a16="http://schemas.microsoft.com/office/drawing/2014/main" id="{FEF95422-19F4-4FE9-81F9-6E6292A9C122}"/>
              </a:ext>
            </a:extLst>
          </p:cNvPr>
          <p:cNvPicPr>
            <a:picLocks noChangeAspect="1"/>
          </p:cNvPicPr>
          <p:nvPr/>
        </p:nvPicPr>
        <p:blipFill>
          <a:blip r:embed="rId5"/>
          <a:stretch>
            <a:fillRect/>
          </a:stretch>
        </p:blipFill>
        <p:spPr>
          <a:xfrm>
            <a:off x="1442720" y="3018326"/>
            <a:ext cx="6975963" cy="3148794"/>
          </a:xfrm>
          <a:prstGeom prst="rect">
            <a:avLst/>
          </a:prstGeom>
        </p:spPr>
      </p:pic>
    </p:spTree>
    <p:extLst>
      <p:ext uri="{BB962C8B-B14F-4D97-AF65-F5344CB8AC3E}">
        <p14:creationId xmlns:p14="http://schemas.microsoft.com/office/powerpoint/2010/main" val="177798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C38837AE-6C64-0540-9941-3D18F59BB694}" type="slidenum">
              <a:rPr lang="en-US" smtClean="0"/>
              <a:t>3</a:t>
            </a:fld>
            <a:endParaRPr lang="en-US"/>
          </a:p>
        </p:txBody>
      </p:sp>
      <p:pic>
        <p:nvPicPr>
          <p:cNvPr id="5" name="Picture 4" title="banner: Atmosphere-Precipitation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What is Snow?"/>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6823"/>
            <a:ext cx="1156664" cy="6051177"/>
          </a:xfrm>
          <a:prstGeom prst="rect">
            <a:avLst/>
          </a:prstGeom>
        </p:spPr>
      </p:pic>
      <p:sp>
        <p:nvSpPr>
          <p:cNvPr id="2" name="Title 1"/>
          <p:cNvSpPr>
            <a:spLocks noGrp="1"/>
          </p:cNvSpPr>
          <p:nvPr>
            <p:ph type="title"/>
          </p:nvPr>
        </p:nvSpPr>
        <p:spPr>
          <a:xfrm>
            <a:off x="1156664" y="524061"/>
            <a:ext cx="7886700" cy="1325563"/>
          </a:xfrm>
        </p:spPr>
        <p:txBody>
          <a:bodyPr>
            <a:normAutofit/>
          </a:bodyPr>
          <a:lstStyle/>
          <a:p>
            <a:r>
              <a:rPr lang="en-US" sz="3600" dirty="0"/>
              <a:t>The Atmosphere</a:t>
            </a:r>
          </a:p>
        </p:txBody>
      </p:sp>
      <p:sp>
        <p:nvSpPr>
          <p:cNvPr id="3" name="Content Placeholder 2"/>
          <p:cNvSpPr>
            <a:spLocks noGrp="1"/>
          </p:cNvSpPr>
          <p:nvPr>
            <p:ph idx="1"/>
          </p:nvPr>
        </p:nvSpPr>
        <p:spPr>
          <a:xfrm>
            <a:off x="1156663" y="1656743"/>
            <a:ext cx="4763689" cy="4351338"/>
          </a:xfrm>
        </p:spPr>
        <p:txBody>
          <a:bodyPr>
            <a:normAutofit fontScale="92500" lnSpcReduction="10000"/>
          </a:bodyPr>
          <a:lstStyle/>
          <a:p>
            <a:pPr marL="383540" indent="-384810">
              <a:lnSpc>
                <a:spcPct val="80000"/>
              </a:lnSpc>
              <a:spcBef>
                <a:spcPts val="0"/>
              </a:spcBef>
              <a:spcAft>
                <a:spcPts val="1200"/>
              </a:spcAft>
              <a:buFont typeface="Arial" charset="0"/>
              <a:buChar char="•"/>
            </a:pPr>
            <a:r>
              <a:rPr lang="en-US" altLang="en-US" sz="2200" dirty="0"/>
              <a:t>Extremely thin sheet of air extending about 300 miles from Earth’s surface to edge of space.</a:t>
            </a:r>
          </a:p>
          <a:p>
            <a:pPr marL="383540" indent="-384810">
              <a:lnSpc>
                <a:spcPct val="80000"/>
              </a:lnSpc>
              <a:spcBef>
                <a:spcPts val="0"/>
              </a:spcBef>
              <a:spcAft>
                <a:spcPts val="1200"/>
              </a:spcAft>
              <a:buFont typeface="Arial" charset="0"/>
              <a:buChar char="•"/>
            </a:pPr>
            <a:r>
              <a:rPr lang="en-US" sz="2200" dirty="0"/>
              <a:t>Its composition has changed over time.</a:t>
            </a:r>
          </a:p>
          <a:p>
            <a:pPr marL="383540" indent="-384810">
              <a:lnSpc>
                <a:spcPct val="80000"/>
              </a:lnSpc>
              <a:spcBef>
                <a:spcPts val="0"/>
              </a:spcBef>
              <a:spcAft>
                <a:spcPts val="1200"/>
              </a:spcAft>
              <a:buFont typeface="Arial" charset="0"/>
              <a:buChar char="•"/>
            </a:pPr>
            <a:r>
              <a:rPr lang="en-US" sz="2200" dirty="0"/>
              <a:t>The water in the atmosphere plays an essential role in determining the weather.</a:t>
            </a:r>
          </a:p>
          <a:p>
            <a:pPr marL="383540" indent="-384810">
              <a:lnSpc>
                <a:spcPct val="80000"/>
              </a:lnSpc>
              <a:spcBef>
                <a:spcPts val="0"/>
              </a:spcBef>
              <a:spcAft>
                <a:spcPts val="1200"/>
              </a:spcAft>
              <a:buFont typeface="Arial" charset="0"/>
              <a:buChar char="•"/>
            </a:pPr>
            <a:r>
              <a:rPr lang="en-US" sz="2200" dirty="0"/>
              <a:t>Temperature and precipitation in a given region vary over time when studying climate change.</a:t>
            </a:r>
          </a:p>
          <a:p>
            <a:pPr marL="383540" indent="-384810">
              <a:lnSpc>
                <a:spcPct val="80000"/>
              </a:lnSpc>
              <a:spcBef>
                <a:spcPts val="0"/>
              </a:spcBef>
              <a:spcAft>
                <a:spcPts val="1200"/>
              </a:spcAft>
              <a:buFont typeface="Arial" charset="0"/>
              <a:buChar char="•"/>
            </a:pPr>
            <a:r>
              <a:rPr lang="en-US" sz="2200" dirty="0"/>
              <a:t>When we study the history of Earth’s climate, we notice that temperature and precipitation in any given region vary over time and that the composition of the atmosphere has changed. </a:t>
            </a:r>
          </a:p>
          <a:p>
            <a:pPr marL="383540" indent="-384810">
              <a:lnSpc>
                <a:spcPct val="80000"/>
              </a:lnSpc>
              <a:spcBef>
                <a:spcPts val="0"/>
              </a:spcBef>
              <a:spcAft>
                <a:spcPts val="1200"/>
              </a:spcAft>
              <a:buFont typeface="Arial" charset="0"/>
              <a:buChar char="•"/>
            </a:pPr>
            <a:endParaRPr lang="en-US" dirty="0"/>
          </a:p>
        </p:txBody>
      </p:sp>
      <p:sp>
        <p:nvSpPr>
          <p:cNvPr id="6" name="TextBox 5">
            <a:hlinkClick r:id="rId5"/>
          </p:cNvPr>
          <p:cNvSpPr txBox="1"/>
          <p:nvPr/>
        </p:nvSpPr>
        <p:spPr>
          <a:xfrm>
            <a:off x="6029896" y="4828778"/>
            <a:ext cx="3013468" cy="400110"/>
          </a:xfrm>
          <a:prstGeom prst="rect">
            <a:avLst/>
          </a:prstGeom>
          <a:noFill/>
        </p:spPr>
        <p:txBody>
          <a:bodyPr wrap="square" rtlCol="0">
            <a:spAutoFit/>
          </a:bodyPr>
          <a:lstStyle/>
          <a:p>
            <a:r>
              <a:rPr lang="en-US" sz="2000" b="1" i="1" dirty="0">
                <a:solidFill>
                  <a:schemeClr val="accent1">
                    <a:lumMod val="50000"/>
                  </a:schemeClr>
                </a:solidFill>
                <a:latin typeface="Arial" charset="0"/>
              </a:rPr>
              <a:t>Atmosphere Protocol</a:t>
            </a:r>
          </a:p>
        </p:txBody>
      </p:sp>
      <p:pic>
        <p:nvPicPr>
          <p:cNvPr id="7" name="Picture 6" descr="Image of Atmosphere with Storm cell from abov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5636" y="1528574"/>
            <a:ext cx="2680909" cy="2010682"/>
          </a:xfrm>
          <a:prstGeom prst="rect">
            <a:avLst/>
          </a:prstGeom>
          <a:ln w="38100" cmpd="sng">
            <a:solidFill>
              <a:schemeClr val="tx1"/>
            </a:solidFill>
          </a:ln>
        </p:spPr>
      </p:pic>
      <p:sp>
        <p:nvSpPr>
          <p:cNvPr id="8" name="TextBox 7"/>
          <p:cNvSpPr txBox="1"/>
          <p:nvPr/>
        </p:nvSpPr>
        <p:spPr>
          <a:xfrm>
            <a:off x="6604315" y="3539256"/>
            <a:ext cx="1723549" cy="461665"/>
          </a:xfrm>
          <a:prstGeom prst="rect">
            <a:avLst/>
          </a:prstGeom>
          <a:noFill/>
        </p:spPr>
        <p:txBody>
          <a:bodyPr wrap="none" rtlCol="0">
            <a:spAutoFit/>
          </a:bodyPr>
          <a:lstStyle/>
          <a:p>
            <a:r>
              <a:rPr lang="en-US" sz="2400" b="1" dirty="0">
                <a:latin typeface="Arial" charset="0"/>
                <a:cs typeface="Arial" charset="0"/>
              </a:rPr>
              <a:t>Storm Cell</a:t>
            </a:r>
          </a:p>
        </p:txBody>
      </p:sp>
    </p:spTree>
    <p:extLst>
      <p:ext uri="{BB962C8B-B14F-4D97-AF65-F5344CB8AC3E}">
        <p14:creationId xmlns:p14="http://schemas.microsoft.com/office/powerpoint/2010/main" val="1091989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30</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4"/>
            <a:ext cx="1168839" cy="6051176"/>
          </a:xfrm>
          <a:prstGeom prst="rect">
            <a:avLst/>
          </a:prstGeom>
        </p:spPr>
      </p:pic>
      <p:sp>
        <p:nvSpPr>
          <p:cNvPr id="2" name="Title 1"/>
          <p:cNvSpPr>
            <a:spLocks noGrp="1"/>
          </p:cNvSpPr>
          <p:nvPr>
            <p:ph type="title"/>
          </p:nvPr>
        </p:nvSpPr>
        <p:spPr>
          <a:xfrm>
            <a:off x="1168839" y="657011"/>
            <a:ext cx="7886700" cy="1325563"/>
          </a:xfrm>
        </p:spPr>
        <p:txBody>
          <a:bodyPr>
            <a:normAutofit/>
          </a:bodyPr>
          <a:lstStyle/>
          <a:p>
            <a:r>
              <a:rPr lang="en-US" altLang="en-US" sz="3200" dirty="0"/>
              <a:t>Retrieving Data from the GLOBE Visualization System-Step 1</a:t>
            </a:r>
            <a:endParaRPr lang="en-US" sz="3200" dirty="0"/>
          </a:p>
        </p:txBody>
      </p:sp>
      <p:pic>
        <p:nvPicPr>
          <p:cNvPr id="12" name="Picture 11" descr="screenshot, GLOBE Website. Click on visualize dat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1904" y="2413453"/>
            <a:ext cx="5640015" cy="3387396"/>
          </a:xfrm>
          <a:prstGeom prst="rect">
            <a:avLst/>
          </a:prstGeom>
        </p:spPr>
      </p:pic>
      <p:sp>
        <p:nvSpPr>
          <p:cNvPr id="7" name="Content Placeholder 2"/>
          <p:cNvSpPr txBox="1">
            <a:spLocks/>
          </p:cNvSpPr>
          <p:nvPr/>
        </p:nvSpPr>
        <p:spPr>
          <a:xfrm>
            <a:off x="1515549" y="1982574"/>
            <a:ext cx="7193280" cy="48158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marL="0" indent="0">
              <a:buFont typeface="Arial" panose="020B0604020202020204" pitchFamily="34" charset="0"/>
              <a:buNone/>
            </a:pPr>
            <a:endParaRPr lang="en-US" altLang="en-US" sz="2400" dirty="0"/>
          </a:p>
          <a:p>
            <a:pPr algn="ctr"/>
            <a:r>
              <a:rPr lang="en-US" altLang="en-US" sz="2200" dirty="0">
                <a:hlinkClick r:id="rId5"/>
              </a:rPr>
              <a:t>E-training </a:t>
            </a:r>
            <a:r>
              <a:rPr lang="en-US" altLang="en-US" sz="2200" dirty="0"/>
              <a:t>is available to explore the full power of the visualization system.</a:t>
            </a:r>
          </a:p>
          <a:p>
            <a:endParaRPr lang="en-US" dirty="0"/>
          </a:p>
        </p:txBody>
      </p:sp>
    </p:spTree>
    <p:extLst>
      <p:ext uri="{BB962C8B-B14F-4D97-AF65-F5344CB8AC3E}">
        <p14:creationId xmlns:p14="http://schemas.microsoft.com/office/powerpoint/2010/main" val="1402801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31</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4"/>
            <a:ext cx="1168839" cy="6051176"/>
          </a:xfrm>
          <a:prstGeom prst="rect">
            <a:avLst/>
          </a:prstGeom>
        </p:spPr>
      </p:pic>
      <p:sp>
        <p:nvSpPr>
          <p:cNvPr id="2" name="Title 1"/>
          <p:cNvSpPr>
            <a:spLocks noGrp="1"/>
          </p:cNvSpPr>
          <p:nvPr>
            <p:ph type="title"/>
          </p:nvPr>
        </p:nvSpPr>
        <p:spPr>
          <a:xfrm>
            <a:off x="1168839" y="657011"/>
            <a:ext cx="7886700" cy="1325563"/>
          </a:xfrm>
        </p:spPr>
        <p:txBody>
          <a:bodyPr>
            <a:normAutofit/>
          </a:bodyPr>
          <a:lstStyle/>
          <a:p>
            <a:r>
              <a:rPr lang="en-US" altLang="en-US" sz="3200" dirty="0"/>
              <a:t>Retrieving Data from the GLOBE Visualization System- Step 2</a:t>
            </a:r>
            <a:endParaRPr lang="en-US" sz="3200" dirty="0"/>
          </a:p>
        </p:txBody>
      </p:sp>
      <p:sp>
        <p:nvSpPr>
          <p:cNvPr id="3" name="Content Placeholder 2"/>
          <p:cNvSpPr>
            <a:spLocks noGrp="1"/>
          </p:cNvSpPr>
          <p:nvPr>
            <p:ph idx="1"/>
          </p:nvPr>
        </p:nvSpPr>
        <p:spPr>
          <a:xfrm>
            <a:off x="1370317" y="1982574"/>
            <a:ext cx="7886700" cy="4351338"/>
          </a:xfrm>
        </p:spPr>
        <p:txBody>
          <a:bodyPr>
            <a:normAutofit/>
          </a:bodyPr>
          <a:lstStyle/>
          <a:p>
            <a:pPr marL="0" indent="0">
              <a:buNone/>
            </a:pPr>
            <a:r>
              <a:rPr lang="en-US" altLang="en-US" sz="2400" dirty="0"/>
              <a:t>Close the Welcome box and click on </a:t>
            </a:r>
            <a:r>
              <a:rPr lang="en-US" altLang="en-US" sz="2400" i="1" dirty="0"/>
              <a:t>Add + </a:t>
            </a:r>
            <a:r>
              <a:rPr lang="en-US" altLang="en-US" sz="2400" dirty="0"/>
              <a:t>to add a layer </a:t>
            </a:r>
          </a:p>
        </p:txBody>
      </p:sp>
      <p:pic>
        <p:nvPicPr>
          <p:cNvPr id="10" name="Picture 9" descr="Screenshot, Map GLOBE Visualization System. Arrow points to selection, &quot;add&quot; to data layer in pop up box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281" y="2653747"/>
            <a:ext cx="6490805" cy="4052063"/>
          </a:xfrm>
          <a:prstGeom prst="rect">
            <a:avLst/>
          </a:prstGeom>
        </p:spPr>
      </p:pic>
    </p:spTree>
    <p:extLst>
      <p:ext uri="{BB962C8B-B14F-4D97-AF65-F5344CB8AC3E}">
        <p14:creationId xmlns:p14="http://schemas.microsoft.com/office/powerpoint/2010/main" val="1663723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32</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Understand the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4"/>
            <a:ext cx="1168839" cy="6051176"/>
          </a:xfrm>
          <a:prstGeom prst="rect">
            <a:avLst/>
          </a:prstGeom>
        </p:spPr>
      </p:pic>
      <p:sp>
        <p:nvSpPr>
          <p:cNvPr id="2" name="Title 1"/>
          <p:cNvSpPr>
            <a:spLocks noGrp="1"/>
          </p:cNvSpPr>
          <p:nvPr>
            <p:ph type="title"/>
          </p:nvPr>
        </p:nvSpPr>
        <p:spPr>
          <a:xfrm>
            <a:off x="1168839" y="500669"/>
            <a:ext cx="7886700" cy="1325563"/>
          </a:xfrm>
        </p:spPr>
        <p:txBody>
          <a:bodyPr>
            <a:normAutofit/>
          </a:bodyPr>
          <a:lstStyle/>
          <a:p>
            <a:r>
              <a:rPr lang="en-US" sz="3200" dirty="0">
                <a:cs typeface="Arial" charset="0"/>
              </a:rPr>
              <a:t>Questions for YOU to Investigate </a:t>
            </a:r>
            <a:endParaRPr lang="en-US" sz="3200" dirty="0"/>
          </a:p>
        </p:txBody>
      </p:sp>
      <p:sp>
        <p:nvSpPr>
          <p:cNvPr id="3" name="Content Placeholder 2"/>
          <p:cNvSpPr>
            <a:spLocks noGrp="1"/>
          </p:cNvSpPr>
          <p:nvPr>
            <p:ph idx="1"/>
          </p:nvPr>
        </p:nvSpPr>
        <p:spPr>
          <a:xfrm>
            <a:off x="1257300" y="1656743"/>
            <a:ext cx="7886700" cy="4351338"/>
          </a:xfrm>
        </p:spPr>
        <p:txBody>
          <a:bodyPr>
            <a:normAutofit fontScale="77500" lnSpcReduction="20000"/>
          </a:bodyPr>
          <a:lstStyle/>
          <a:p>
            <a:pPr marL="342900" indent="-342900">
              <a:lnSpc>
                <a:spcPct val="100000"/>
              </a:lnSpc>
              <a:spcBef>
                <a:spcPts val="0"/>
              </a:spcBef>
              <a:spcAft>
                <a:spcPts val="600"/>
              </a:spcAft>
              <a:buFont typeface="Arial" charset="0"/>
              <a:buChar char="•"/>
            </a:pPr>
            <a:r>
              <a:rPr lang="en-US" dirty="0"/>
              <a:t>When does your area get precipitation? Why? </a:t>
            </a:r>
          </a:p>
          <a:p>
            <a:pPr marL="342900" indent="-342900">
              <a:lnSpc>
                <a:spcPct val="100000"/>
              </a:lnSpc>
              <a:spcBef>
                <a:spcPts val="0"/>
              </a:spcBef>
              <a:spcAft>
                <a:spcPts val="600"/>
              </a:spcAft>
              <a:buFont typeface="Arial" charset="0"/>
              <a:buChar char="•"/>
            </a:pPr>
            <a:r>
              <a:rPr lang="en-US" dirty="0"/>
              <a:t>What would happen if you got only half the normal amount of precipitation in a given year? How would the effects vary depending on when within the year there was less precipitation? </a:t>
            </a:r>
          </a:p>
          <a:p>
            <a:pPr marL="342900" indent="-342900">
              <a:lnSpc>
                <a:spcPct val="100000"/>
              </a:lnSpc>
              <a:spcBef>
                <a:spcPts val="0"/>
              </a:spcBef>
              <a:spcAft>
                <a:spcPts val="600"/>
              </a:spcAft>
              <a:buFont typeface="Arial" charset="0"/>
              <a:buChar char="•"/>
            </a:pPr>
            <a:r>
              <a:rPr lang="en-US" dirty="0"/>
              <a:t>Is the amount of precipitation you get at your school the same or different from the amount measured at the five nearest GLOBE schools? What causes these differences or similarities? </a:t>
            </a:r>
          </a:p>
          <a:p>
            <a:pPr marL="342900" indent="-342900">
              <a:lnSpc>
                <a:spcPct val="100000"/>
              </a:lnSpc>
              <a:spcBef>
                <a:spcPts val="0"/>
              </a:spcBef>
              <a:spcAft>
                <a:spcPts val="600"/>
              </a:spcAft>
              <a:buFont typeface="Arial" charset="0"/>
              <a:buChar char="•"/>
            </a:pPr>
            <a:r>
              <a:rPr lang="en-US" dirty="0"/>
              <a:t>Does precipitation pH vary from storm to storm? Why? </a:t>
            </a:r>
          </a:p>
          <a:p>
            <a:pPr marL="342900" indent="-342900">
              <a:lnSpc>
                <a:spcPct val="100000"/>
              </a:lnSpc>
              <a:spcBef>
                <a:spcPts val="0"/>
              </a:spcBef>
              <a:spcAft>
                <a:spcPts val="600"/>
              </a:spcAft>
              <a:buFont typeface="Arial" charset="0"/>
              <a:buChar char="•"/>
            </a:pPr>
            <a:r>
              <a:rPr lang="en-US" dirty="0"/>
              <a:t>How do the amount and timing of precipitation relate to budburst and other phenology measurements? </a:t>
            </a:r>
          </a:p>
          <a:p>
            <a:pPr marL="342900" indent="-342900">
              <a:lnSpc>
                <a:spcPct val="100000"/>
              </a:lnSpc>
              <a:spcBef>
                <a:spcPts val="0"/>
              </a:spcBef>
              <a:spcAft>
                <a:spcPts val="600"/>
              </a:spcAft>
              <a:buFont typeface="Arial" charset="0"/>
              <a:buChar char="•"/>
            </a:pPr>
            <a:r>
              <a:rPr lang="en-US" dirty="0"/>
              <a:t>How do the amount and timing of precipitation in your area relate to land cover? </a:t>
            </a:r>
          </a:p>
          <a:p>
            <a:pPr marL="342900" indent="-342900">
              <a:lnSpc>
                <a:spcPct val="100000"/>
              </a:lnSpc>
              <a:spcBef>
                <a:spcPts val="0"/>
              </a:spcBef>
              <a:spcAft>
                <a:spcPts val="600"/>
              </a:spcAft>
              <a:buFont typeface="Arial" charset="0"/>
              <a:buChar char="•"/>
            </a:pPr>
            <a:r>
              <a:rPr lang="en-US" dirty="0"/>
              <a:t>How does the pH of precipitation relate to soil pH and the pH of nearby water bodies? </a:t>
            </a:r>
          </a:p>
        </p:txBody>
      </p:sp>
    </p:spTree>
    <p:extLst>
      <p:ext uri="{BB962C8B-B14F-4D97-AF65-F5344CB8AC3E}">
        <p14:creationId xmlns:p14="http://schemas.microsoft.com/office/powerpoint/2010/main" val="5814823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33</a:t>
            </a:fld>
            <a:endParaRPr lang="en-US"/>
          </a:p>
        </p:txBody>
      </p:sp>
      <p:pic>
        <p:nvPicPr>
          <p:cNvPr id="5" name="Picture 4" title="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6" name="Picture 5" descr="Menu Bar: Quiz Yoursel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1" y="806824"/>
            <a:ext cx="1183395" cy="6051176"/>
          </a:xfrm>
          <a:prstGeom prst="rect">
            <a:avLst/>
          </a:prstGeom>
        </p:spPr>
      </p:pic>
      <p:sp>
        <p:nvSpPr>
          <p:cNvPr id="2" name="Title 1"/>
          <p:cNvSpPr>
            <a:spLocks noGrp="1"/>
          </p:cNvSpPr>
          <p:nvPr>
            <p:ph type="title"/>
          </p:nvPr>
        </p:nvSpPr>
        <p:spPr>
          <a:xfrm>
            <a:off x="1151864" y="524061"/>
            <a:ext cx="7886700" cy="1325563"/>
          </a:xfrm>
        </p:spPr>
        <p:txBody>
          <a:bodyPr>
            <a:normAutofit/>
          </a:bodyPr>
          <a:lstStyle/>
          <a:p>
            <a:r>
              <a:rPr lang="en-US" altLang="en-US" sz="3200" dirty="0"/>
              <a:t>What Have Your Learned?</a:t>
            </a:r>
            <a:endParaRPr lang="en-US" sz="3200" dirty="0"/>
          </a:p>
        </p:txBody>
      </p:sp>
      <p:sp>
        <p:nvSpPr>
          <p:cNvPr id="3" name="Content Placeholder 2"/>
          <p:cNvSpPr>
            <a:spLocks noGrp="1"/>
          </p:cNvSpPr>
          <p:nvPr>
            <p:ph idx="1"/>
          </p:nvPr>
        </p:nvSpPr>
        <p:spPr>
          <a:xfrm>
            <a:off x="1204582" y="1656743"/>
            <a:ext cx="7886700" cy="4351338"/>
          </a:xfrm>
        </p:spPr>
        <p:txBody>
          <a:bodyPr/>
          <a:lstStyle/>
          <a:p>
            <a:pPr marL="457200" indent="-457200">
              <a:buFont typeface="+mj-lt"/>
              <a:buAutoNum type="arabicParenR"/>
            </a:pPr>
            <a:r>
              <a:rPr lang="en-US" dirty="0"/>
              <a:t>Name the four types of precipitation.</a:t>
            </a:r>
          </a:p>
          <a:p>
            <a:pPr marL="457200" indent="-457200">
              <a:buFont typeface="+mj-lt"/>
              <a:buAutoNum type="arabicParenR"/>
            </a:pPr>
            <a:r>
              <a:rPr lang="en-US" dirty="0"/>
              <a:t>Why is it important to collect rain and/or snow data?</a:t>
            </a:r>
          </a:p>
          <a:p>
            <a:pPr marL="457200" indent="-457200">
              <a:buFont typeface="+mj-lt"/>
              <a:buAutoNum type="arabicParenR"/>
            </a:pPr>
            <a:r>
              <a:rPr lang="en-US" dirty="0"/>
              <a:t>Where should you place your rain gauge?</a:t>
            </a:r>
          </a:p>
          <a:p>
            <a:pPr marL="457200" indent="-457200">
              <a:buFont typeface="+mj-lt"/>
              <a:buAutoNum type="arabicParenR"/>
            </a:pPr>
            <a:r>
              <a:rPr lang="en-US" dirty="0"/>
              <a:t>Describe the procedure in collecting rain data.</a:t>
            </a:r>
          </a:p>
          <a:p>
            <a:pPr marL="457200" indent="-457200">
              <a:buFont typeface="+mj-lt"/>
              <a:buAutoNum type="arabicParenR"/>
            </a:pPr>
            <a:r>
              <a:rPr lang="en-US" dirty="0"/>
              <a:t>Where should you place your snow board?</a:t>
            </a:r>
          </a:p>
          <a:p>
            <a:pPr marL="457200" indent="-457200">
              <a:buFont typeface="+mj-lt"/>
              <a:buAutoNum type="arabicParenR"/>
            </a:pPr>
            <a:r>
              <a:rPr lang="en-US" dirty="0"/>
              <a:t>Describe the procedure to collect snow depth with your snow board.</a:t>
            </a:r>
          </a:p>
        </p:txBody>
      </p:sp>
    </p:spTree>
    <p:extLst>
      <p:ext uri="{BB962C8B-B14F-4D97-AF65-F5344CB8AC3E}">
        <p14:creationId xmlns:p14="http://schemas.microsoft.com/office/powerpoint/2010/main" val="4961825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34</a:t>
            </a:fld>
            <a:endParaRPr lang="en-US" dirty="0"/>
          </a:p>
        </p:txBody>
      </p:sp>
      <p:pic>
        <p:nvPicPr>
          <p:cNvPr id="5" name="Picture 4" descr="Banner: Atmosphere-Precipitation (snow)" title="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7" name="Picture 6"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4"/>
            <a:ext cx="1176281" cy="6051176"/>
          </a:xfrm>
          <a:prstGeom prst="rect">
            <a:avLst/>
          </a:prstGeom>
        </p:spPr>
      </p:pic>
      <p:sp>
        <p:nvSpPr>
          <p:cNvPr id="2" name="Title 1"/>
          <p:cNvSpPr>
            <a:spLocks noGrp="1"/>
          </p:cNvSpPr>
          <p:nvPr>
            <p:ph type="title"/>
          </p:nvPr>
        </p:nvSpPr>
        <p:spPr>
          <a:xfrm>
            <a:off x="1176281" y="403412"/>
            <a:ext cx="7886700" cy="1325563"/>
          </a:xfrm>
        </p:spPr>
        <p:txBody>
          <a:bodyPr>
            <a:normAutofit/>
          </a:bodyPr>
          <a:lstStyle/>
          <a:p>
            <a:r>
              <a:rPr lang="en-US" sz="3200" dirty="0"/>
              <a:t>Frequently Asked Questions (FAQs) </a:t>
            </a:r>
            <a:r>
              <a:rPr lang="en-US" sz="3200" dirty="0">
                <a:solidFill>
                  <a:schemeClr val="bg1"/>
                </a:solidFill>
              </a:rPr>
              <a:t>1</a:t>
            </a:r>
          </a:p>
        </p:txBody>
      </p:sp>
      <p:sp>
        <p:nvSpPr>
          <p:cNvPr id="3" name="Content Placeholder 2"/>
          <p:cNvSpPr>
            <a:spLocks noGrp="1"/>
          </p:cNvSpPr>
          <p:nvPr>
            <p:ph idx="1"/>
          </p:nvPr>
        </p:nvSpPr>
        <p:spPr>
          <a:xfrm>
            <a:off x="1176281" y="1307493"/>
            <a:ext cx="7626756" cy="4351338"/>
          </a:xfrm>
        </p:spPr>
        <p:txBody>
          <a:bodyPr>
            <a:noAutofit/>
          </a:bodyPr>
          <a:lstStyle/>
          <a:p>
            <a:pPr>
              <a:lnSpc>
                <a:spcPct val="100000"/>
              </a:lnSpc>
              <a:spcBef>
                <a:spcPts val="0"/>
              </a:spcBef>
              <a:spcAft>
                <a:spcPts val="600"/>
              </a:spcAft>
              <a:buAutoNum type="arabicPeriod"/>
            </a:pPr>
            <a:r>
              <a:rPr lang="en-US" sz="1600" b="1" dirty="0"/>
              <a:t>Why do we have to check the rain gauge every day, even if we know it hasn’t rained? </a:t>
            </a:r>
          </a:p>
          <a:p>
            <a:pPr marL="0" indent="0">
              <a:lnSpc>
                <a:spcPct val="100000"/>
              </a:lnSpc>
              <a:spcBef>
                <a:spcPts val="0"/>
              </a:spcBef>
              <a:spcAft>
                <a:spcPts val="600"/>
              </a:spcAft>
              <a:buNone/>
            </a:pPr>
            <a:r>
              <a:rPr lang="en-US" sz="1600" dirty="0"/>
              <a:t>The problem with containers like a rain gauge is that they tend to collect more than just rain. Leaves, dirt, and other debris can quickly spoil the rain gauge as a scientific instrument. This debris can block the funnel, causing rainwater to flow out of the gauge. Even if the debris isn’t large enough to block the funnel, it may become mixed in with the rainwater and affect the level of precipitation you read or the pH reading. Therefore, it is important that you check the gauge daily to make sure it is free of dust and debris. </a:t>
            </a:r>
          </a:p>
          <a:p>
            <a:pPr>
              <a:lnSpc>
                <a:spcPct val="100000"/>
              </a:lnSpc>
              <a:spcBef>
                <a:spcPts val="0"/>
              </a:spcBef>
              <a:spcAft>
                <a:spcPts val="600"/>
              </a:spcAft>
              <a:buAutoNum type="arabicPeriod"/>
            </a:pPr>
            <a:endParaRPr lang="en-US" sz="1600" dirty="0"/>
          </a:p>
          <a:p>
            <a:pPr marL="0" indent="0">
              <a:lnSpc>
                <a:spcPct val="100000"/>
              </a:lnSpc>
              <a:spcBef>
                <a:spcPts val="0"/>
              </a:spcBef>
              <a:spcAft>
                <a:spcPts val="600"/>
              </a:spcAft>
              <a:buNone/>
            </a:pPr>
            <a:r>
              <a:rPr lang="en-US" sz="1600" b="1" dirty="0"/>
              <a:t>2. What is solar noon, and how do we figure out when it is in our area?</a:t>
            </a:r>
          </a:p>
          <a:p>
            <a:pPr marL="0" indent="0">
              <a:lnSpc>
                <a:spcPct val="100000"/>
              </a:lnSpc>
              <a:spcBef>
                <a:spcPts val="0"/>
              </a:spcBef>
              <a:spcAft>
                <a:spcPts val="600"/>
              </a:spcAft>
              <a:buNone/>
            </a:pPr>
            <a:r>
              <a:rPr lang="en-US" sz="1600" dirty="0"/>
              <a:t>Local solar noon is a term used by scientists to indicate the time of day when the sun has reached its highest point in the sky in your particular location. The easiest way to determine local solar noon is to find out the exact times of sunrise and sunset in your area, calculate the total number of hours of daylight between those times, divide the number of daylight hours by two, and add that number to the time of sunrise. See the examples in Solar Noon in the section on Measurement Logistics. </a:t>
            </a:r>
          </a:p>
          <a:p>
            <a:pPr marL="0" indent="0">
              <a:lnSpc>
                <a:spcPct val="100000"/>
              </a:lnSpc>
              <a:spcBef>
                <a:spcPts val="0"/>
              </a:spcBef>
              <a:spcAft>
                <a:spcPts val="600"/>
              </a:spcAft>
              <a:buNone/>
            </a:pPr>
            <a:endParaRPr lang="en-US" sz="1800" dirty="0"/>
          </a:p>
        </p:txBody>
      </p:sp>
    </p:spTree>
    <p:extLst>
      <p:ext uri="{BB962C8B-B14F-4D97-AF65-F5344CB8AC3E}">
        <p14:creationId xmlns:p14="http://schemas.microsoft.com/office/powerpoint/2010/main" val="56299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35</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7" name="Picture 6"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4"/>
            <a:ext cx="1176281" cy="6051176"/>
          </a:xfrm>
          <a:prstGeom prst="rect">
            <a:avLst/>
          </a:prstGeom>
        </p:spPr>
      </p:pic>
      <p:sp>
        <p:nvSpPr>
          <p:cNvPr id="2" name="Title 1"/>
          <p:cNvSpPr>
            <a:spLocks noGrp="1"/>
          </p:cNvSpPr>
          <p:nvPr>
            <p:ph type="title"/>
          </p:nvPr>
        </p:nvSpPr>
        <p:spPr>
          <a:xfrm>
            <a:off x="1176281" y="403412"/>
            <a:ext cx="7886700" cy="1325563"/>
          </a:xfrm>
        </p:spPr>
        <p:txBody>
          <a:bodyPr>
            <a:normAutofit/>
          </a:bodyPr>
          <a:lstStyle/>
          <a:p>
            <a:r>
              <a:rPr lang="en-US" sz="3200" dirty="0"/>
              <a:t>Frequently Asked Questions (FAQs) </a:t>
            </a:r>
            <a:r>
              <a:rPr lang="en-US" sz="3200" dirty="0">
                <a:solidFill>
                  <a:schemeClr val="bg1"/>
                </a:solidFill>
              </a:rPr>
              <a:t>2</a:t>
            </a:r>
          </a:p>
        </p:txBody>
      </p:sp>
      <p:sp>
        <p:nvSpPr>
          <p:cNvPr id="3" name="Content Placeholder 2"/>
          <p:cNvSpPr>
            <a:spLocks noGrp="1"/>
          </p:cNvSpPr>
          <p:nvPr>
            <p:ph idx="1"/>
          </p:nvPr>
        </p:nvSpPr>
        <p:spPr>
          <a:xfrm>
            <a:off x="1345171" y="1599080"/>
            <a:ext cx="7421751" cy="4351338"/>
          </a:xfrm>
        </p:spPr>
        <p:txBody>
          <a:bodyPr>
            <a:noAutofit/>
          </a:bodyPr>
          <a:lstStyle/>
          <a:p>
            <a:pPr marL="0" indent="0">
              <a:lnSpc>
                <a:spcPct val="100000"/>
              </a:lnSpc>
              <a:spcBef>
                <a:spcPts val="0"/>
              </a:spcBef>
              <a:spcAft>
                <a:spcPts val="600"/>
              </a:spcAft>
              <a:buNone/>
            </a:pPr>
            <a:r>
              <a:rPr lang="en-US" sz="1600" b="1" dirty="0"/>
              <a:t>3. Can we leave the overflow tube of our rain gauge out as a snow catcher</a:t>
            </a:r>
            <a:r>
              <a:rPr lang="en-US" sz="1600" b="1"/>
              <a:t>? </a:t>
            </a:r>
          </a:p>
          <a:p>
            <a:pPr marL="0" indent="0">
              <a:lnSpc>
                <a:spcPct val="100000"/>
              </a:lnSpc>
              <a:spcBef>
                <a:spcPts val="0"/>
              </a:spcBef>
              <a:spcAft>
                <a:spcPts val="600"/>
              </a:spcAft>
              <a:buNone/>
            </a:pPr>
            <a:r>
              <a:rPr lang="en-US" sz="1600"/>
              <a:t>Unfortunately</a:t>
            </a:r>
            <a:r>
              <a:rPr lang="en-US" sz="1600" dirty="0"/>
              <a:t>, this won’t work. Snow blows around too much to get an accurate measure of its depth using a rain gauge. Plus, we need to get several measurements of snow depth and average them to get a more accurate measure of the depth of snow in a region. However, on days where the temperature will be both above and below freezing, leave the overflow tube out to catch both rain and snow. The snow on these days is usually wet and heavy and doesn’t blow as much and melts before local solar noon. You can measure the water in the overflow tube to get the rain equivalent of the snow plus any rainfall. </a:t>
            </a:r>
          </a:p>
        </p:txBody>
      </p:sp>
    </p:spTree>
    <p:extLst>
      <p:ext uri="{BB962C8B-B14F-4D97-AF65-F5344CB8AC3E}">
        <p14:creationId xmlns:p14="http://schemas.microsoft.com/office/powerpoint/2010/main" val="1613505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36</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7" name="Picture 6" descr="Menu Bar: Further Resourc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4"/>
            <a:ext cx="1176281" cy="6051176"/>
          </a:xfrm>
          <a:prstGeom prst="rect">
            <a:avLst/>
          </a:prstGeom>
        </p:spPr>
      </p:pic>
      <p:sp>
        <p:nvSpPr>
          <p:cNvPr id="2" name="Title 1"/>
          <p:cNvSpPr>
            <a:spLocks noGrp="1"/>
          </p:cNvSpPr>
          <p:nvPr>
            <p:ph type="title"/>
          </p:nvPr>
        </p:nvSpPr>
        <p:spPr>
          <a:xfrm>
            <a:off x="1176281" y="403412"/>
            <a:ext cx="7886700" cy="1325563"/>
          </a:xfrm>
        </p:spPr>
        <p:txBody>
          <a:bodyPr>
            <a:normAutofit/>
          </a:bodyPr>
          <a:lstStyle/>
          <a:p>
            <a:r>
              <a:rPr lang="en-US" sz="3200" dirty="0"/>
              <a:t>Frequently Asked Questions (FAQs) </a:t>
            </a:r>
            <a:r>
              <a:rPr lang="en-US" sz="3200" dirty="0">
                <a:solidFill>
                  <a:schemeClr val="bg1"/>
                </a:solidFill>
              </a:rPr>
              <a:t>3</a:t>
            </a:r>
          </a:p>
        </p:txBody>
      </p:sp>
      <p:sp>
        <p:nvSpPr>
          <p:cNvPr id="3" name="Content Placeholder 2"/>
          <p:cNvSpPr>
            <a:spLocks noGrp="1"/>
          </p:cNvSpPr>
          <p:nvPr>
            <p:ph idx="1"/>
          </p:nvPr>
        </p:nvSpPr>
        <p:spPr>
          <a:xfrm>
            <a:off x="1298677" y="1351107"/>
            <a:ext cx="7421751" cy="4351338"/>
          </a:xfrm>
        </p:spPr>
        <p:txBody>
          <a:bodyPr>
            <a:noAutofit/>
          </a:bodyPr>
          <a:lstStyle/>
          <a:p>
            <a:pPr marL="0" indent="0">
              <a:lnSpc>
                <a:spcPct val="100000"/>
              </a:lnSpc>
              <a:spcBef>
                <a:spcPts val="0"/>
              </a:spcBef>
              <a:spcAft>
                <a:spcPts val="600"/>
              </a:spcAft>
              <a:buNone/>
            </a:pPr>
            <a:r>
              <a:rPr lang="en-US" sz="1600" b="1" dirty="0"/>
              <a:t>4. What should we do if we are likely to get both rain and snow during certain times of year?</a:t>
            </a:r>
            <a:br>
              <a:rPr lang="en-US" sz="1600" b="1" dirty="0"/>
            </a:br>
            <a:r>
              <a:rPr lang="en-US" sz="1600" dirty="0"/>
              <a:t>There are many places where transition times (from Autumn to Winter, and then from Winter to Spring) mean that temperature can fluctuate above and below freezing over relatively short times. Once there is a chance that overnight temperatures will be below freezing, bring the funnel top and measuring tube of the rain gauge indoors. Leave the overflow tube in place at your Atmosphere Study Site. The narrow measuring tube is much more likely to crack if ice forms in it after a rainfall than is the larger overflow tube. The overflow tube will be able to catch any rain or snow that falls. </a:t>
            </a:r>
          </a:p>
          <a:p>
            <a:pPr marL="0" indent="0">
              <a:lnSpc>
                <a:spcPct val="100000"/>
              </a:lnSpc>
              <a:spcBef>
                <a:spcPts val="0"/>
              </a:spcBef>
              <a:spcAft>
                <a:spcPts val="600"/>
              </a:spcAft>
              <a:buNone/>
            </a:pPr>
            <a:r>
              <a:rPr lang="en-US" sz="1600" dirty="0"/>
              <a:t>In some cases, you may get a snowfall that melts before your usual measurement time. If this happens, you can’t report a new snow depth, but you can report as metadata that there was snow on the ground but it melted before a measurement was made. </a:t>
            </a:r>
          </a:p>
          <a:p>
            <a:pPr marL="0" indent="0">
              <a:lnSpc>
                <a:spcPct val="100000"/>
              </a:lnSpc>
              <a:spcBef>
                <a:spcPts val="0"/>
              </a:spcBef>
              <a:spcAft>
                <a:spcPts val="600"/>
              </a:spcAft>
              <a:buNone/>
            </a:pPr>
            <a:r>
              <a:rPr lang="en-US" sz="1600" dirty="0"/>
              <a:t>Bring the measuring tube outside with you and use it to measure the amount of rain plus melted snow present in your overflow tube. If the water in your overflow tube all fell as rain, report it as rain. If the water in your overflow tube is all from snow which has melted, report it as the water equivalent of new snow, and report the new snow depth as “M” for missing and the snowpack depth on the ground as whatever value you measure (including 0.0 in many cases). If the water in your overflow tube is a mix of rain and melted snow or you don’t know which it is, report it as rain and include in your comments that the sample included or may have included melted snow. </a:t>
            </a:r>
          </a:p>
          <a:p>
            <a:pPr marL="0" indent="0">
              <a:lnSpc>
                <a:spcPct val="100000"/>
              </a:lnSpc>
              <a:spcBef>
                <a:spcPts val="0"/>
              </a:spcBef>
              <a:spcAft>
                <a:spcPts val="600"/>
              </a:spcAft>
              <a:buNone/>
            </a:pPr>
            <a:endParaRPr lang="en-US" sz="1800" dirty="0"/>
          </a:p>
          <a:p>
            <a:pPr marL="0" indent="0">
              <a:lnSpc>
                <a:spcPct val="100000"/>
              </a:lnSpc>
              <a:spcBef>
                <a:spcPts val="0"/>
              </a:spcBef>
              <a:spcAft>
                <a:spcPts val="600"/>
              </a:spcAft>
              <a:buNone/>
            </a:pPr>
            <a:endParaRPr lang="en-US" sz="1800" dirty="0"/>
          </a:p>
        </p:txBody>
      </p:sp>
    </p:spTree>
    <p:extLst>
      <p:ext uri="{BB962C8B-B14F-4D97-AF65-F5344CB8AC3E}">
        <p14:creationId xmlns:p14="http://schemas.microsoft.com/office/powerpoint/2010/main" val="164091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37</a:t>
            </a:fld>
            <a:endParaRPr lang="en-US"/>
          </a:p>
        </p:txBody>
      </p:sp>
      <p:pic>
        <p:nvPicPr>
          <p:cNvPr id="7" name="Picture 6" descr="Menu Bar: Further Resourc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6824"/>
            <a:ext cx="1176281" cy="6051176"/>
          </a:xfrm>
          <a:prstGeom prst="rect">
            <a:avLst/>
          </a:prstGeom>
        </p:spPr>
      </p:pic>
      <p:pic>
        <p:nvPicPr>
          <p:cNvPr id="5" name="Picture 4" descr="Banner: Atmosphere-Precipitation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
            <a:ext cx="9144000" cy="806824"/>
          </a:xfrm>
          <a:prstGeom prst="rect">
            <a:avLst/>
          </a:prstGeom>
        </p:spPr>
      </p:pic>
      <p:sp>
        <p:nvSpPr>
          <p:cNvPr id="2" name="Title 1"/>
          <p:cNvSpPr>
            <a:spLocks noGrp="1"/>
          </p:cNvSpPr>
          <p:nvPr>
            <p:ph type="title"/>
          </p:nvPr>
        </p:nvSpPr>
        <p:spPr>
          <a:xfrm>
            <a:off x="1176281" y="403412"/>
            <a:ext cx="7886700" cy="1325563"/>
          </a:xfrm>
        </p:spPr>
        <p:txBody>
          <a:bodyPr>
            <a:normAutofit/>
          </a:bodyPr>
          <a:lstStyle/>
          <a:p>
            <a:r>
              <a:rPr lang="en-US" sz="3200" dirty="0"/>
              <a:t>Further Resources</a:t>
            </a:r>
          </a:p>
        </p:txBody>
      </p:sp>
      <p:sp>
        <p:nvSpPr>
          <p:cNvPr id="3" name="Content Placeholder 2"/>
          <p:cNvSpPr>
            <a:spLocks noGrp="1"/>
          </p:cNvSpPr>
          <p:nvPr>
            <p:ph idx="1"/>
          </p:nvPr>
        </p:nvSpPr>
        <p:spPr>
          <a:xfrm>
            <a:off x="1408755" y="1728975"/>
            <a:ext cx="7421751" cy="4351338"/>
          </a:xfrm>
        </p:spPr>
        <p:txBody>
          <a:bodyPr>
            <a:noAutofit/>
          </a:bodyPr>
          <a:lstStyle/>
          <a:p>
            <a:pPr lvl="1"/>
            <a:r>
              <a:rPr lang="en-US" dirty="0">
                <a:hlinkClick r:id="rId4"/>
              </a:rPr>
              <a:t>GLOBE Learning Activities</a:t>
            </a:r>
            <a:endParaRPr lang="en-US" dirty="0">
              <a:hlinkClick r:id="" action="ppaction://noaction"/>
            </a:endParaRPr>
          </a:p>
          <a:p>
            <a:pPr lvl="1"/>
            <a:endParaRPr lang="en-US" dirty="0">
              <a:hlinkClick r:id="" action="ppaction://noaction"/>
            </a:endParaRPr>
          </a:p>
          <a:p>
            <a:pPr lvl="1"/>
            <a:r>
              <a:rPr lang="en-US" dirty="0">
                <a:hlinkClick r:id="rId5"/>
              </a:rPr>
              <a:t>My NASA Data Weather and Climate Activities</a:t>
            </a:r>
            <a:endParaRPr lang="en-US" dirty="0"/>
          </a:p>
          <a:p>
            <a:pPr lvl="1"/>
            <a:endParaRPr lang="en-US" dirty="0"/>
          </a:p>
          <a:p>
            <a:pPr lvl="1"/>
            <a:r>
              <a:rPr lang="en-US" dirty="0">
                <a:hlinkClick r:id="rId6"/>
              </a:rPr>
              <a:t>NASA Wavelength</a:t>
            </a:r>
            <a:r>
              <a:rPr lang="en-US" dirty="0"/>
              <a:t> NASA’s Digital Library of K-16 Earth and Space Education Resource</a:t>
            </a:r>
          </a:p>
          <a:p>
            <a:pPr lvl="1"/>
            <a:endParaRPr lang="en-US" dirty="0"/>
          </a:p>
          <a:p>
            <a:pPr lvl="1"/>
            <a:r>
              <a:rPr lang="en-US" dirty="0">
                <a:hlinkClick r:id="rId7"/>
              </a:rPr>
              <a:t>Information on purchasing GLOBE supplies </a:t>
            </a:r>
            <a:endParaRPr lang="en-US" dirty="0"/>
          </a:p>
          <a:p>
            <a:pPr marL="0" indent="0">
              <a:lnSpc>
                <a:spcPct val="100000"/>
              </a:lnSpc>
              <a:spcBef>
                <a:spcPts val="0"/>
              </a:spcBef>
              <a:spcAft>
                <a:spcPts val="600"/>
              </a:spcAft>
              <a:buNone/>
            </a:pPr>
            <a:endParaRPr lang="en-US" sz="1800" dirty="0"/>
          </a:p>
          <a:p>
            <a:pPr marL="0" indent="0">
              <a:lnSpc>
                <a:spcPct val="100000"/>
              </a:lnSpc>
              <a:spcBef>
                <a:spcPts val="0"/>
              </a:spcBef>
              <a:spcAft>
                <a:spcPts val="600"/>
              </a:spcAft>
              <a:buNone/>
            </a:pPr>
            <a:endParaRPr lang="en-US" sz="1800" dirty="0"/>
          </a:p>
        </p:txBody>
      </p:sp>
    </p:spTree>
    <p:extLst>
      <p:ext uri="{BB962C8B-B14F-4D97-AF65-F5344CB8AC3E}">
        <p14:creationId xmlns:p14="http://schemas.microsoft.com/office/powerpoint/2010/main" val="1100093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38</a:t>
            </a:fld>
            <a:endParaRPr lang="en-US"/>
          </a:p>
        </p:txBody>
      </p:sp>
      <p:pic>
        <p:nvPicPr>
          <p:cNvPr id="5" name="Picture 4" descr="Banner: Atmosphere-Precipitation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7" name="Picture 6" descr="Menu Bar: Further Resourc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6824"/>
            <a:ext cx="1176281" cy="6051176"/>
          </a:xfrm>
          <a:prstGeom prst="rect">
            <a:avLst/>
          </a:prstGeom>
        </p:spPr>
      </p:pic>
      <p:sp>
        <p:nvSpPr>
          <p:cNvPr id="2" name="Title 1"/>
          <p:cNvSpPr>
            <a:spLocks noGrp="1"/>
          </p:cNvSpPr>
          <p:nvPr>
            <p:ph type="title"/>
          </p:nvPr>
        </p:nvSpPr>
        <p:spPr>
          <a:xfrm>
            <a:off x="1216790" y="1583626"/>
            <a:ext cx="7886700" cy="1325563"/>
          </a:xfrm>
        </p:spPr>
        <p:txBody>
          <a:bodyPr>
            <a:normAutofit fontScale="90000"/>
          </a:bodyPr>
          <a:lstStyle/>
          <a:p>
            <a:r>
              <a:rPr lang="en-US" sz="1800" dirty="0"/>
              <a:t>Please provide us with feedback about this module. This is a community project and we welcome your comments, suggestions and edits! </a:t>
            </a:r>
            <a:br>
              <a:rPr lang="en-US" sz="1800" dirty="0"/>
            </a:br>
            <a:r>
              <a:rPr lang="en-US" sz="1800" dirty="0"/>
              <a:t>Comment here:  </a:t>
            </a:r>
            <a:r>
              <a:rPr lang="en-US" sz="1800" dirty="0">
                <a:hlinkClick r:id="rId5"/>
              </a:rPr>
              <a:t>eTraining Feedback</a:t>
            </a:r>
            <a:br>
              <a:rPr lang="en-US" sz="1800" dirty="0"/>
            </a:br>
            <a:r>
              <a:rPr lang="en-US" sz="1800" dirty="0"/>
              <a:t>Questions about this module? Contact GLOBE: </a:t>
            </a:r>
            <a:r>
              <a:rPr lang="en-US" sz="1800" dirty="0">
                <a:hlinkClick r:id="rId6"/>
              </a:rPr>
              <a:t>help@globe.gov</a:t>
            </a:r>
            <a:br>
              <a:rPr lang="en-US" sz="1800" dirty="0"/>
            </a:br>
            <a:br>
              <a:rPr lang="en-US" sz="1800" dirty="0"/>
            </a:br>
            <a:br>
              <a:rPr lang="en-US" sz="3200" dirty="0"/>
            </a:br>
            <a:br>
              <a:rPr lang="en-US" sz="3200" dirty="0"/>
            </a:br>
            <a:br>
              <a:rPr lang="en-US" sz="3200" dirty="0"/>
            </a:br>
            <a:endParaRPr lang="en-US" sz="3200" dirty="0"/>
          </a:p>
        </p:txBody>
      </p:sp>
      <p:sp>
        <p:nvSpPr>
          <p:cNvPr id="6" name="Content Placeholder 2"/>
          <p:cNvSpPr txBox="1">
            <a:spLocks/>
          </p:cNvSpPr>
          <p:nvPr/>
        </p:nvSpPr>
        <p:spPr>
          <a:xfrm>
            <a:off x="1257299" y="1973842"/>
            <a:ext cx="7886700" cy="51294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1800" b="1" dirty="0"/>
              <a:t>Credits</a:t>
            </a:r>
          </a:p>
          <a:p>
            <a:pPr>
              <a:buFont typeface="Arial" panose="020B0604020202020204" pitchFamily="34" charset="0"/>
              <a:buNone/>
            </a:pPr>
            <a:r>
              <a:rPr lang="en-US" sz="1800" b="1" dirty="0"/>
              <a:t>Slide Developers:</a:t>
            </a:r>
            <a:r>
              <a:rPr lang="en-US" sz="1800" dirty="0"/>
              <a:t>	</a:t>
            </a:r>
          </a:p>
          <a:p>
            <a:pPr>
              <a:buFont typeface="Arial" panose="020B0604020202020204" pitchFamily="34" charset="0"/>
              <a:buNone/>
            </a:pPr>
            <a:r>
              <a:rPr lang="en-US" sz="1800" dirty="0"/>
              <a:t>Kevin Czajkowski</a:t>
            </a:r>
          </a:p>
          <a:p>
            <a:pPr>
              <a:buFont typeface="Arial" panose="020B0604020202020204" pitchFamily="34" charset="0"/>
              <a:buNone/>
            </a:pPr>
            <a:r>
              <a:rPr lang="en-US" sz="1800" dirty="0"/>
              <a:t>Janet </a:t>
            </a:r>
            <a:r>
              <a:rPr lang="en-US" sz="1800" dirty="0" err="1"/>
              <a:t>Struble</a:t>
            </a:r>
            <a:endParaRPr lang="en-US" sz="1800" dirty="0"/>
          </a:p>
          <a:p>
            <a:pPr>
              <a:buFont typeface="Arial" panose="020B0604020202020204" pitchFamily="34" charset="0"/>
              <a:buNone/>
            </a:pPr>
            <a:r>
              <a:rPr lang="en-US" sz="1800" dirty="0" err="1"/>
              <a:t>Mikell</a:t>
            </a:r>
            <a:r>
              <a:rPr lang="en-US" sz="1800" dirty="0"/>
              <a:t> Lynne Hedley</a:t>
            </a:r>
          </a:p>
          <a:p>
            <a:pPr>
              <a:buFont typeface="Arial" panose="020B0604020202020204" pitchFamily="34" charset="0"/>
              <a:buNone/>
            </a:pPr>
            <a:r>
              <a:rPr lang="en-US" sz="1800" dirty="0"/>
              <a:t>Sara </a:t>
            </a:r>
            <a:r>
              <a:rPr lang="en-US" sz="1800" dirty="0" err="1"/>
              <a:t>Mierzwiak</a:t>
            </a:r>
            <a:r>
              <a:rPr lang="en-US" sz="1800" dirty="0"/>
              <a:t> </a:t>
            </a:r>
          </a:p>
          <a:p>
            <a:pPr>
              <a:buNone/>
            </a:pPr>
            <a:r>
              <a:rPr lang="en-US" sz="1800" b="1" dirty="0"/>
              <a:t>Photos unless otherwise identified</a:t>
            </a:r>
            <a:r>
              <a:rPr lang="en-US" sz="1800" dirty="0"/>
              <a:t>: </a:t>
            </a:r>
          </a:p>
          <a:p>
            <a:pPr>
              <a:buNone/>
            </a:pPr>
            <a:r>
              <a:rPr lang="en-US" sz="1800" dirty="0"/>
              <a:t>Kevin </a:t>
            </a:r>
            <a:r>
              <a:rPr lang="en-US" sz="1800" dirty="0" err="1"/>
              <a:t>Czajkowski</a:t>
            </a:r>
            <a:endParaRPr lang="en-US" sz="1800" dirty="0"/>
          </a:p>
          <a:p>
            <a:pPr>
              <a:buNone/>
            </a:pPr>
            <a:endParaRPr lang="en-US" sz="1800" dirty="0"/>
          </a:p>
          <a:p>
            <a:pPr>
              <a:buFont typeface="Arial" panose="020B0604020202020204" pitchFamily="34" charset="0"/>
              <a:buNone/>
            </a:pPr>
            <a:r>
              <a:rPr lang="en-US" sz="1800" b="1" dirty="0"/>
              <a:t>Funding Provided by NASA</a:t>
            </a:r>
          </a:p>
          <a:p>
            <a:pPr>
              <a:buFont typeface="Arial" panose="020B0604020202020204" pitchFamily="34" charset="0"/>
              <a:buNone/>
            </a:pPr>
            <a:endParaRPr lang="en-US" sz="1800" b="1" dirty="0"/>
          </a:p>
          <a:p>
            <a:pPr marL="0" indent="0">
              <a:buNone/>
            </a:pPr>
            <a:r>
              <a:rPr lang="en-US" altLang="en-US" sz="1500" i="1" dirty="0">
                <a:solidFill>
                  <a:srgbClr val="000000"/>
                </a:solidFill>
              </a:rPr>
              <a:t>Version  12/1/16. If you edit and modify this slide set for use for educational purposes,  please note “modified by (and your name and date) “  on this page. Thank you.</a:t>
            </a:r>
            <a:endParaRPr lang="en-US" sz="1500" b="1" dirty="0"/>
          </a:p>
          <a:p>
            <a:endParaRPr lang="en-US" sz="1800" b="1" dirty="0"/>
          </a:p>
        </p:txBody>
      </p:sp>
      <p:pic>
        <p:nvPicPr>
          <p:cNvPr id="9" name="Picture 3" descr="NAS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215" y="4827144"/>
            <a:ext cx="696617" cy="5756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University of Toledo Logo" title="Un"/>
          <p:cNvPicPr>
            <a:picLocks noChangeAspect="1"/>
          </p:cNvPicPr>
          <p:nvPr/>
        </p:nvPicPr>
        <p:blipFill>
          <a:blip r:embed="rId8"/>
          <a:stretch>
            <a:fillRect/>
          </a:stretch>
        </p:blipFill>
        <p:spPr>
          <a:xfrm>
            <a:off x="5033183" y="4827144"/>
            <a:ext cx="854384" cy="918720"/>
          </a:xfrm>
          <a:prstGeom prst="rect">
            <a:avLst/>
          </a:prstGeom>
        </p:spPr>
      </p:pic>
    </p:spTree>
    <p:extLst>
      <p:ext uri="{BB962C8B-B14F-4D97-AF65-F5344CB8AC3E}">
        <p14:creationId xmlns:p14="http://schemas.microsoft.com/office/powerpoint/2010/main" val="181159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4</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What is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3"/>
            <a:ext cx="1156664" cy="6051177"/>
          </a:xfrm>
          <a:prstGeom prst="rect">
            <a:avLst/>
          </a:prstGeom>
        </p:spPr>
      </p:pic>
      <p:sp>
        <p:nvSpPr>
          <p:cNvPr id="2" name="Title 1"/>
          <p:cNvSpPr>
            <a:spLocks noGrp="1"/>
          </p:cNvSpPr>
          <p:nvPr>
            <p:ph type="title"/>
          </p:nvPr>
        </p:nvSpPr>
        <p:spPr>
          <a:xfrm>
            <a:off x="1257300" y="690902"/>
            <a:ext cx="7886700" cy="1325563"/>
          </a:xfrm>
        </p:spPr>
        <p:txBody>
          <a:bodyPr>
            <a:normAutofit/>
          </a:bodyPr>
          <a:lstStyle/>
          <a:p>
            <a:r>
              <a:rPr lang="en-US" sz="2800" b="1" dirty="0">
                <a:cs typeface="Arial" charset="0"/>
              </a:rPr>
              <a:t>Snow Rollers: form when warm temperatures and very strong winds roll the snow</a:t>
            </a:r>
            <a:endParaRPr lang="en-US" sz="2800" dirty="0"/>
          </a:p>
        </p:txBody>
      </p:sp>
      <p:pic>
        <p:nvPicPr>
          <p:cNvPr id="10" name="Content Placeholder 15" descr="photograph of wind-pushed snowballs"/>
          <p:cNvPicPr>
            <a:picLocks noGrp="1" noChangeAspect="1"/>
          </p:cNvPicPr>
          <p:nvPr>
            <p:ph idx="1"/>
          </p:nvPr>
        </p:nvPicPr>
        <p:blipFill>
          <a:blip r:embed="rId4"/>
          <a:srcRect l="-17968" r="-17968"/>
          <a:stretch>
            <a:fillRect/>
          </a:stretch>
        </p:blipFill>
        <p:spPr>
          <a:xfrm>
            <a:off x="578332" y="2016465"/>
            <a:ext cx="5958299" cy="3287379"/>
          </a:xfrm>
        </p:spPr>
      </p:pic>
      <p:pic>
        <p:nvPicPr>
          <p:cNvPr id="11" name="Picture 10" descr="close up of snow roller-wind created snow ball"/>
          <p:cNvPicPr>
            <a:picLocks noChangeAspect="1"/>
          </p:cNvPicPr>
          <p:nvPr/>
        </p:nvPicPr>
        <p:blipFill>
          <a:blip r:embed="rId5"/>
          <a:stretch>
            <a:fillRect/>
          </a:stretch>
        </p:blipFill>
        <p:spPr>
          <a:xfrm>
            <a:off x="5100014" y="3602974"/>
            <a:ext cx="3225711" cy="2419283"/>
          </a:xfrm>
          <a:prstGeom prst="rect">
            <a:avLst/>
          </a:prstGeom>
        </p:spPr>
      </p:pic>
      <p:sp>
        <p:nvSpPr>
          <p:cNvPr id="12" name="TextBox 11"/>
          <p:cNvSpPr txBox="1"/>
          <p:nvPr/>
        </p:nvSpPr>
        <p:spPr>
          <a:xfrm>
            <a:off x="5945048" y="6022257"/>
            <a:ext cx="2185890" cy="276999"/>
          </a:xfrm>
          <a:prstGeom prst="rect">
            <a:avLst/>
          </a:prstGeom>
          <a:noFill/>
        </p:spPr>
        <p:txBody>
          <a:bodyPr wrap="none" rtlCol="0">
            <a:spAutoFit/>
          </a:bodyPr>
          <a:lstStyle/>
          <a:p>
            <a:r>
              <a:rPr lang="en-US" sz="1200" dirty="0">
                <a:latin typeface="Arial"/>
                <a:cs typeface="Arial"/>
              </a:rPr>
              <a:t>Pictures by Kevin Czajkowski</a:t>
            </a:r>
          </a:p>
        </p:txBody>
      </p:sp>
    </p:spTree>
    <p:extLst>
      <p:ext uri="{BB962C8B-B14F-4D97-AF65-F5344CB8AC3E}">
        <p14:creationId xmlns:p14="http://schemas.microsoft.com/office/powerpoint/2010/main" val="491006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5</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What is Sno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3"/>
            <a:ext cx="1156664" cy="6051177"/>
          </a:xfrm>
          <a:prstGeom prst="rect">
            <a:avLst/>
          </a:prstGeom>
        </p:spPr>
      </p:pic>
      <p:sp>
        <p:nvSpPr>
          <p:cNvPr id="2" name="Title 1"/>
          <p:cNvSpPr>
            <a:spLocks noGrp="1"/>
          </p:cNvSpPr>
          <p:nvPr>
            <p:ph type="title"/>
          </p:nvPr>
        </p:nvSpPr>
        <p:spPr>
          <a:xfrm>
            <a:off x="1156664" y="524061"/>
            <a:ext cx="7886700" cy="1325563"/>
          </a:xfrm>
        </p:spPr>
        <p:txBody>
          <a:bodyPr>
            <a:normAutofit/>
          </a:bodyPr>
          <a:lstStyle/>
          <a:p>
            <a:r>
              <a:rPr lang="en-US" sz="3200" dirty="0">
                <a:cs typeface="Arial" charset="0"/>
              </a:rPr>
              <a:t>Precipitation Types</a:t>
            </a:r>
            <a:endParaRPr lang="en-US" sz="3200" dirty="0"/>
          </a:p>
        </p:txBody>
      </p:sp>
      <p:pic>
        <p:nvPicPr>
          <p:cNvPr id="19" name="Content Placeholder 4" descr="Photographs of different forms of precipitation: rain on a leaf, marbles of hail, icy sleet, and piles of snow."/>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688419" y="1954079"/>
            <a:ext cx="4088892" cy="3689975"/>
          </a:xfrm>
        </p:spPr>
      </p:pic>
      <p:sp>
        <p:nvSpPr>
          <p:cNvPr id="20" name="TextBox 19"/>
          <p:cNvSpPr txBox="1"/>
          <p:nvPr/>
        </p:nvSpPr>
        <p:spPr>
          <a:xfrm>
            <a:off x="2672416" y="5918116"/>
            <a:ext cx="1928733" cy="276999"/>
          </a:xfrm>
          <a:prstGeom prst="rect">
            <a:avLst/>
          </a:prstGeom>
          <a:noFill/>
        </p:spPr>
        <p:txBody>
          <a:bodyPr wrap="none" rtlCol="0">
            <a:spAutoFit/>
          </a:bodyPr>
          <a:lstStyle/>
          <a:p>
            <a:r>
              <a:rPr lang="en-US" sz="1200" i="1" dirty="0"/>
              <a:t>Image: Wikipedia Commons</a:t>
            </a:r>
          </a:p>
        </p:txBody>
      </p:sp>
      <p:sp>
        <p:nvSpPr>
          <p:cNvPr id="9" name="TextBox 8" descr="Atmosphere Protocols: Aerosols, Air Temperature, Albedo, Barometric Pressure, Precipitation (hyperlinked), Relative Humidity, Surface Ozone, Surface Temperature, Water Vapor, Wind" title="List of Atmosphere Protocols"/>
          <p:cNvSpPr txBox="1"/>
          <p:nvPr/>
        </p:nvSpPr>
        <p:spPr>
          <a:xfrm>
            <a:off x="6041571" y="1954080"/>
            <a:ext cx="2841172" cy="4262705"/>
          </a:xfrm>
          <a:prstGeom prst="rect">
            <a:avLst/>
          </a:prstGeom>
          <a:noFill/>
          <a:ln>
            <a:solidFill>
              <a:schemeClr val="accent1"/>
            </a:solidFill>
          </a:ln>
        </p:spPr>
        <p:txBody>
          <a:bodyPr wrap="square" rtlCol="0">
            <a:spAutoFit/>
          </a:bodyPr>
          <a:lstStyle/>
          <a:p>
            <a:pPr algn="ctr">
              <a:spcAft>
                <a:spcPts val="600"/>
              </a:spcAft>
            </a:pPr>
            <a:r>
              <a:rPr lang="en-US" b="1" dirty="0">
                <a:solidFill>
                  <a:schemeClr val="accent1">
                    <a:lumMod val="50000"/>
                  </a:schemeClr>
                </a:solidFill>
                <a:latin typeface="Arial" charset="0"/>
              </a:rPr>
              <a:t>Aerosols</a:t>
            </a:r>
          </a:p>
          <a:p>
            <a:pPr algn="ctr">
              <a:spcAft>
                <a:spcPts val="600"/>
              </a:spcAft>
            </a:pPr>
            <a:r>
              <a:rPr lang="en-US" b="1" dirty="0">
                <a:solidFill>
                  <a:schemeClr val="accent1">
                    <a:lumMod val="50000"/>
                  </a:schemeClr>
                </a:solidFill>
                <a:latin typeface="Arial" charset="0"/>
              </a:rPr>
              <a:t>Air Temperature</a:t>
            </a:r>
          </a:p>
          <a:p>
            <a:pPr algn="ctr">
              <a:spcAft>
                <a:spcPts val="600"/>
              </a:spcAft>
            </a:pPr>
            <a:r>
              <a:rPr lang="en-US" b="1" dirty="0">
                <a:solidFill>
                  <a:schemeClr val="accent1">
                    <a:lumMod val="50000"/>
                  </a:schemeClr>
                </a:solidFill>
                <a:latin typeface="Arial" charset="0"/>
                <a:hlinkClick r:id="rId5"/>
              </a:rPr>
              <a:t>Albedo</a:t>
            </a:r>
            <a:endParaRPr lang="en-US" b="1" dirty="0">
              <a:solidFill>
                <a:schemeClr val="accent1">
                  <a:lumMod val="50000"/>
                </a:schemeClr>
              </a:solidFill>
              <a:latin typeface="Arial" charset="0"/>
            </a:endParaRPr>
          </a:p>
          <a:p>
            <a:pPr algn="ctr">
              <a:spcAft>
                <a:spcPts val="600"/>
              </a:spcAft>
            </a:pPr>
            <a:r>
              <a:rPr lang="en-US" b="1" dirty="0">
                <a:solidFill>
                  <a:schemeClr val="accent1">
                    <a:lumMod val="50000"/>
                  </a:schemeClr>
                </a:solidFill>
                <a:latin typeface="Arial" charset="0"/>
              </a:rPr>
              <a:t>Barometric Pressure</a:t>
            </a:r>
          </a:p>
          <a:p>
            <a:pPr algn="ctr">
              <a:spcAft>
                <a:spcPts val="600"/>
              </a:spcAft>
            </a:pPr>
            <a:r>
              <a:rPr lang="en-US" b="1" dirty="0">
                <a:solidFill>
                  <a:schemeClr val="accent1">
                    <a:lumMod val="50000"/>
                  </a:schemeClr>
                </a:solidFill>
                <a:latin typeface="Arial" charset="0"/>
              </a:rPr>
              <a:t>Clouds</a:t>
            </a:r>
          </a:p>
          <a:p>
            <a:pPr algn="ctr">
              <a:spcAft>
                <a:spcPts val="600"/>
              </a:spcAft>
            </a:pPr>
            <a:r>
              <a:rPr lang="en-US" b="1" i="1" dirty="0">
                <a:solidFill>
                  <a:schemeClr val="accent1">
                    <a:lumMod val="50000"/>
                  </a:schemeClr>
                </a:solidFill>
                <a:latin typeface="Arial" charset="0"/>
                <a:hlinkClick r:id="rId6"/>
              </a:rPr>
              <a:t>Precipitation</a:t>
            </a:r>
            <a:endParaRPr lang="en-US" b="1" i="1" dirty="0">
              <a:solidFill>
                <a:schemeClr val="accent1">
                  <a:lumMod val="50000"/>
                </a:schemeClr>
              </a:solidFill>
              <a:latin typeface="Arial" charset="0"/>
            </a:endParaRPr>
          </a:p>
          <a:p>
            <a:pPr algn="ctr">
              <a:spcAft>
                <a:spcPts val="600"/>
              </a:spcAft>
            </a:pPr>
            <a:r>
              <a:rPr lang="en-US" b="1" dirty="0">
                <a:solidFill>
                  <a:schemeClr val="accent1">
                    <a:lumMod val="50000"/>
                  </a:schemeClr>
                </a:solidFill>
                <a:latin typeface="Arial" charset="0"/>
              </a:rPr>
              <a:t>Relative Humidity</a:t>
            </a:r>
          </a:p>
          <a:p>
            <a:pPr algn="ctr">
              <a:spcAft>
                <a:spcPts val="600"/>
              </a:spcAft>
            </a:pPr>
            <a:r>
              <a:rPr lang="en-US" b="1" dirty="0">
                <a:solidFill>
                  <a:schemeClr val="accent1">
                    <a:lumMod val="50000"/>
                  </a:schemeClr>
                </a:solidFill>
                <a:latin typeface="Arial" charset="0"/>
              </a:rPr>
              <a:t>Surface Ozone</a:t>
            </a:r>
          </a:p>
          <a:p>
            <a:pPr algn="ctr">
              <a:spcAft>
                <a:spcPts val="600"/>
              </a:spcAft>
            </a:pPr>
            <a:r>
              <a:rPr lang="en-US" b="1" dirty="0">
                <a:solidFill>
                  <a:schemeClr val="accent1">
                    <a:lumMod val="50000"/>
                  </a:schemeClr>
                </a:solidFill>
                <a:latin typeface="Arial" charset="0"/>
              </a:rPr>
              <a:t>Surface Temperature</a:t>
            </a:r>
          </a:p>
          <a:p>
            <a:pPr algn="ctr">
              <a:spcAft>
                <a:spcPts val="600"/>
              </a:spcAft>
            </a:pPr>
            <a:r>
              <a:rPr lang="en-US" b="1" dirty="0">
                <a:solidFill>
                  <a:schemeClr val="accent1">
                    <a:lumMod val="50000"/>
                  </a:schemeClr>
                </a:solidFill>
                <a:latin typeface="Arial" charset="0"/>
              </a:rPr>
              <a:t>Water Vapor</a:t>
            </a:r>
          </a:p>
          <a:p>
            <a:pPr algn="ctr">
              <a:spcAft>
                <a:spcPts val="600"/>
              </a:spcAft>
            </a:pPr>
            <a:r>
              <a:rPr lang="en-US" b="1" dirty="0">
                <a:solidFill>
                  <a:schemeClr val="accent1">
                    <a:lumMod val="50000"/>
                  </a:schemeClr>
                </a:solidFill>
                <a:latin typeface="Arial" charset="0"/>
              </a:rPr>
              <a:t>Wind</a:t>
            </a:r>
          </a:p>
          <a:p>
            <a:endParaRPr lang="en-US" dirty="0">
              <a:latin typeface="Arial" charset="0"/>
            </a:endParaRPr>
          </a:p>
        </p:txBody>
      </p:sp>
      <p:sp>
        <p:nvSpPr>
          <p:cNvPr id="10" name="Oval 9" descr="circle around precipitation, the topic of this tutorial"/>
          <p:cNvSpPr/>
          <p:nvPr/>
        </p:nvSpPr>
        <p:spPr>
          <a:xfrm>
            <a:off x="6573327" y="3684635"/>
            <a:ext cx="1838930" cy="411856"/>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833060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C38837AE-6C64-0540-9941-3D18F59BB694}" type="slidenum">
              <a:rPr lang="en-US" smtClean="0"/>
              <a:t>6</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9144000" cy="806824"/>
          </a:xfrm>
          <a:prstGeom prst="rect">
            <a:avLst/>
          </a:prstGeom>
        </p:spPr>
      </p:pic>
      <p:pic>
        <p:nvPicPr>
          <p:cNvPr id="6" name="Picture 5" descr="Menu Bar: Why Collect Snow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3"/>
            <a:ext cx="1161825" cy="6051177"/>
          </a:xfrm>
          <a:prstGeom prst="rect">
            <a:avLst/>
          </a:prstGeom>
        </p:spPr>
      </p:pic>
      <p:sp>
        <p:nvSpPr>
          <p:cNvPr id="2" name="Title 1"/>
          <p:cNvSpPr>
            <a:spLocks noGrp="1"/>
          </p:cNvSpPr>
          <p:nvPr>
            <p:ph type="title"/>
          </p:nvPr>
        </p:nvSpPr>
        <p:spPr>
          <a:xfrm>
            <a:off x="1161825" y="620385"/>
            <a:ext cx="8524616" cy="1325563"/>
          </a:xfrm>
        </p:spPr>
        <p:txBody>
          <a:bodyPr>
            <a:normAutofit/>
          </a:bodyPr>
          <a:lstStyle/>
          <a:p>
            <a:r>
              <a:rPr lang="en-US" sz="3600" b="1" dirty="0"/>
              <a:t>The importance of recording snow </a:t>
            </a:r>
            <a:br>
              <a:rPr lang="en-US" sz="3600" b="1" dirty="0"/>
            </a:br>
            <a:r>
              <a:rPr lang="en-US" sz="3600" b="1" dirty="0"/>
              <a:t>observations</a:t>
            </a:r>
            <a:endParaRPr lang="en-US" sz="3600" dirty="0"/>
          </a:p>
        </p:txBody>
      </p:sp>
      <p:sp>
        <p:nvSpPr>
          <p:cNvPr id="3" name="Content Placeholder 2"/>
          <p:cNvSpPr>
            <a:spLocks noGrp="1"/>
          </p:cNvSpPr>
          <p:nvPr>
            <p:ph idx="1"/>
          </p:nvPr>
        </p:nvSpPr>
        <p:spPr>
          <a:xfrm>
            <a:off x="1161826" y="2132385"/>
            <a:ext cx="3270690" cy="4351338"/>
          </a:xfrm>
        </p:spPr>
        <p:txBody>
          <a:bodyPr>
            <a:normAutofit fontScale="92500"/>
          </a:bodyPr>
          <a:lstStyle/>
          <a:p>
            <a:pPr marL="342900" indent="-342900">
              <a:lnSpc>
                <a:spcPct val="100000"/>
              </a:lnSpc>
              <a:spcBef>
                <a:spcPts val="0"/>
              </a:spcBef>
              <a:buFont typeface="Arial" charset="0"/>
              <a:buChar char="•"/>
            </a:pPr>
            <a:r>
              <a:rPr lang="en-US" dirty="0">
                <a:cs typeface="Arial" charset="0"/>
              </a:rPr>
              <a:t>In the Western United States, snow melt is an important source of water. </a:t>
            </a:r>
          </a:p>
          <a:p>
            <a:pPr marL="342900" indent="-342900">
              <a:lnSpc>
                <a:spcPct val="100000"/>
              </a:lnSpc>
              <a:spcBef>
                <a:spcPts val="0"/>
              </a:spcBef>
              <a:buFont typeface="Arial" charset="0"/>
              <a:buChar char="•"/>
            </a:pPr>
            <a:endParaRPr lang="en-US" dirty="0">
              <a:cs typeface="Arial" charset="0"/>
            </a:endParaRPr>
          </a:p>
          <a:p>
            <a:pPr marL="342900" indent="-342900">
              <a:lnSpc>
                <a:spcPct val="100000"/>
              </a:lnSpc>
              <a:spcBef>
                <a:spcPts val="0"/>
              </a:spcBef>
              <a:buFont typeface="Arial" charset="0"/>
              <a:buChar char="•"/>
            </a:pPr>
            <a:r>
              <a:rPr lang="en-US" dirty="0">
                <a:cs typeface="Arial" charset="0"/>
              </a:rPr>
              <a:t>Snow is an important source of water for springtime growth of some agricultural crops.</a:t>
            </a:r>
          </a:p>
        </p:txBody>
      </p:sp>
      <p:pic>
        <p:nvPicPr>
          <p:cNvPr id="7" name="Picture 6" descr="Image from the U.S. Drought Monitor, March 31 2015.Map of United States: illustrates how drought has affected certain areas categorized as abnormally dry, moderate drought, sever drought, extreme drought, and exceptional drought. ">
            <a:hlinkClick r:id="rId4"/>
          </p:cNvPr>
          <p:cNvPicPr>
            <a:picLocks noChangeAspect="1"/>
          </p:cNvPicPr>
          <p:nvPr/>
        </p:nvPicPr>
        <p:blipFill>
          <a:blip r:embed="rId5"/>
          <a:stretch>
            <a:fillRect/>
          </a:stretch>
        </p:blipFill>
        <p:spPr>
          <a:xfrm>
            <a:off x="4556502" y="2132385"/>
            <a:ext cx="4321192" cy="3337952"/>
          </a:xfrm>
          <a:prstGeom prst="rect">
            <a:avLst/>
          </a:prstGeom>
        </p:spPr>
      </p:pic>
      <p:sp>
        <p:nvSpPr>
          <p:cNvPr id="4" name="TextBox 3"/>
          <p:cNvSpPr txBox="1"/>
          <p:nvPr/>
        </p:nvSpPr>
        <p:spPr>
          <a:xfrm>
            <a:off x="4659698" y="5656774"/>
            <a:ext cx="4114800" cy="523220"/>
          </a:xfrm>
          <a:prstGeom prst="rect">
            <a:avLst/>
          </a:prstGeom>
          <a:noFill/>
        </p:spPr>
        <p:txBody>
          <a:bodyPr wrap="square" rtlCol="0">
            <a:spAutoFit/>
          </a:bodyPr>
          <a:lstStyle/>
          <a:p>
            <a:r>
              <a:rPr lang="en-US" sz="1400" dirty="0"/>
              <a:t>Image courtesy of National Drought Mitigation Center, UNL</a:t>
            </a:r>
          </a:p>
        </p:txBody>
      </p:sp>
    </p:spTree>
    <p:extLst>
      <p:ext uri="{BB962C8B-B14F-4D97-AF65-F5344CB8AC3E}">
        <p14:creationId xmlns:p14="http://schemas.microsoft.com/office/powerpoint/2010/main" val="1071794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38837AE-6C64-0540-9941-3D18F59BB694}" type="slidenum">
              <a:rPr lang="en-US" smtClean="0"/>
              <a:t>7</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9144000" cy="806824"/>
          </a:xfrm>
          <a:prstGeom prst="rect">
            <a:avLst/>
          </a:prstGeom>
        </p:spPr>
      </p:pic>
      <p:pic>
        <p:nvPicPr>
          <p:cNvPr id="6" name="Picture 5" descr="Menu Bar: Why Collect Snow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3"/>
            <a:ext cx="1161825" cy="6051177"/>
          </a:xfrm>
          <a:prstGeom prst="rect">
            <a:avLst/>
          </a:prstGeom>
        </p:spPr>
      </p:pic>
      <p:sp>
        <p:nvSpPr>
          <p:cNvPr id="2" name="Title 1"/>
          <p:cNvSpPr>
            <a:spLocks noGrp="1"/>
          </p:cNvSpPr>
          <p:nvPr>
            <p:ph type="title"/>
          </p:nvPr>
        </p:nvSpPr>
        <p:spPr>
          <a:xfrm>
            <a:off x="1161825" y="620385"/>
            <a:ext cx="8524616" cy="1325563"/>
          </a:xfrm>
        </p:spPr>
        <p:txBody>
          <a:bodyPr>
            <a:normAutofit/>
          </a:bodyPr>
          <a:lstStyle/>
          <a:p>
            <a:r>
              <a:rPr lang="en-US" sz="3600" b="1" dirty="0">
                <a:cs typeface="Arial" charset="0"/>
              </a:rPr>
              <a:t>NASA uses many satellites to observe </a:t>
            </a:r>
            <a:br>
              <a:rPr lang="en-US" sz="3600" b="1" dirty="0">
                <a:cs typeface="Arial" charset="0"/>
              </a:rPr>
            </a:br>
            <a:r>
              <a:rPr lang="en-US" sz="3600" b="1" dirty="0">
                <a:cs typeface="Arial" charset="0"/>
              </a:rPr>
              <a:t>snow cover</a:t>
            </a:r>
            <a:endParaRPr lang="en-US" sz="3600" dirty="0"/>
          </a:p>
        </p:txBody>
      </p:sp>
      <p:sp>
        <p:nvSpPr>
          <p:cNvPr id="3" name="Content Placeholder 2"/>
          <p:cNvSpPr>
            <a:spLocks noGrp="1"/>
          </p:cNvSpPr>
          <p:nvPr>
            <p:ph idx="1"/>
          </p:nvPr>
        </p:nvSpPr>
        <p:spPr>
          <a:xfrm>
            <a:off x="1223818" y="1791422"/>
            <a:ext cx="3270690" cy="4351338"/>
          </a:xfrm>
        </p:spPr>
        <p:txBody>
          <a:bodyPr>
            <a:normAutofit fontScale="85000" lnSpcReduction="20000"/>
          </a:bodyPr>
          <a:lstStyle/>
          <a:p>
            <a:pPr marL="285750" indent="-285750">
              <a:lnSpc>
                <a:spcPct val="120000"/>
              </a:lnSpc>
              <a:spcBef>
                <a:spcPts val="0"/>
              </a:spcBef>
              <a:buFont typeface="Arial" charset="0"/>
              <a:buChar char="•"/>
            </a:pPr>
            <a:r>
              <a:rPr lang="en-US" dirty="0">
                <a:cs typeface="Arial" charset="0"/>
              </a:rPr>
              <a:t>Advanced Very High Resolution Radiometer (AVHRR)</a:t>
            </a:r>
          </a:p>
          <a:p>
            <a:pPr marL="285750" indent="-285750">
              <a:lnSpc>
                <a:spcPct val="120000"/>
              </a:lnSpc>
              <a:spcBef>
                <a:spcPts val="0"/>
              </a:spcBef>
              <a:buFont typeface="Arial" charset="0"/>
              <a:buChar char="•"/>
            </a:pPr>
            <a:r>
              <a:rPr lang="en-US" dirty="0">
                <a:cs typeface="Arial" charset="0"/>
              </a:rPr>
              <a:t>Geostationary Operational Environmental Satellite (GOES)</a:t>
            </a:r>
          </a:p>
          <a:p>
            <a:pPr marL="285750" indent="-285750">
              <a:lnSpc>
                <a:spcPct val="120000"/>
              </a:lnSpc>
              <a:spcBef>
                <a:spcPts val="0"/>
              </a:spcBef>
              <a:buFont typeface="Arial" charset="0"/>
              <a:buChar char="•"/>
            </a:pPr>
            <a:r>
              <a:rPr lang="en-US" dirty="0">
                <a:cs typeface="Arial" charset="0"/>
              </a:rPr>
              <a:t>Moderate Resolution Imaging </a:t>
            </a:r>
            <a:r>
              <a:rPr lang="en-US" dirty="0" err="1">
                <a:cs typeface="Arial" charset="0"/>
              </a:rPr>
              <a:t>Spectroradiometer</a:t>
            </a:r>
            <a:r>
              <a:rPr lang="en-US" dirty="0">
                <a:cs typeface="Arial" charset="0"/>
              </a:rPr>
              <a:t> (MODIS)</a:t>
            </a:r>
          </a:p>
        </p:txBody>
      </p:sp>
      <p:pic>
        <p:nvPicPr>
          <p:cNvPr id="9" name="Picture 8" descr="Satellite image from MODIS.Snow cover image from midwest. "/>
          <p:cNvPicPr>
            <a:picLocks noChangeAspect="1"/>
          </p:cNvPicPr>
          <p:nvPr/>
        </p:nvPicPr>
        <p:blipFill>
          <a:blip r:embed="rId4"/>
          <a:srcRect l="14286" t="10149" r="6875" b="8994"/>
          <a:stretch>
            <a:fillRect/>
          </a:stretch>
        </p:blipFill>
        <p:spPr>
          <a:xfrm>
            <a:off x="4712316" y="1945948"/>
            <a:ext cx="3908620" cy="2672426"/>
          </a:xfrm>
          <a:prstGeom prst="rect">
            <a:avLst/>
          </a:prstGeom>
        </p:spPr>
      </p:pic>
      <p:sp>
        <p:nvSpPr>
          <p:cNvPr id="8" name="Rectangle 7"/>
          <p:cNvSpPr/>
          <p:nvPr/>
        </p:nvSpPr>
        <p:spPr>
          <a:xfrm>
            <a:off x="4916126" y="4618374"/>
            <a:ext cx="3501000" cy="307777"/>
          </a:xfrm>
          <a:prstGeom prst="rect">
            <a:avLst/>
          </a:prstGeom>
        </p:spPr>
        <p:txBody>
          <a:bodyPr wrap="square">
            <a:spAutoFit/>
          </a:bodyPr>
          <a:lstStyle/>
          <a:p>
            <a:pPr algn="ctr"/>
            <a:r>
              <a:rPr lang="en-US" sz="1400" dirty="0" err="1">
                <a:latin typeface="Arial" charset="0"/>
                <a:cs typeface="Arial" charset="0"/>
              </a:rPr>
              <a:t>Modis</a:t>
            </a:r>
            <a:r>
              <a:rPr lang="en-US" sz="1400" dirty="0">
                <a:latin typeface="Arial" charset="0"/>
                <a:cs typeface="Arial" charset="0"/>
              </a:rPr>
              <a:t> Image. Source: </a:t>
            </a:r>
            <a:r>
              <a:rPr lang="en-US" sz="1400" dirty="0" err="1">
                <a:latin typeface="Arial" charset="0"/>
                <a:cs typeface="Arial" charset="0"/>
              </a:rPr>
              <a:t>Nasa</a:t>
            </a:r>
            <a:r>
              <a:rPr lang="en-US" sz="1400" dirty="0">
                <a:latin typeface="Arial" charset="0"/>
                <a:cs typeface="Arial" charset="0"/>
              </a:rPr>
              <a:t>.</a:t>
            </a:r>
          </a:p>
        </p:txBody>
      </p:sp>
    </p:spTree>
    <p:extLst>
      <p:ext uri="{BB962C8B-B14F-4D97-AF65-F5344CB8AC3E}">
        <p14:creationId xmlns:p14="http://schemas.microsoft.com/office/powerpoint/2010/main" val="2067790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38837AE-6C64-0540-9941-3D18F59BB694}" type="slidenum">
              <a:rPr lang="en-US" smtClean="0"/>
              <a:t>8</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4" name="Picture 3" descr="Menu Bar: How your measurements can hel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6824"/>
            <a:ext cx="1178643" cy="6051176"/>
          </a:xfrm>
          <a:prstGeom prst="rect">
            <a:avLst/>
          </a:prstGeom>
        </p:spPr>
      </p:pic>
      <p:sp>
        <p:nvSpPr>
          <p:cNvPr id="2" name="Title 1"/>
          <p:cNvSpPr>
            <a:spLocks noGrp="1"/>
          </p:cNvSpPr>
          <p:nvPr>
            <p:ph type="title"/>
          </p:nvPr>
        </p:nvSpPr>
        <p:spPr>
          <a:xfrm>
            <a:off x="1178643" y="667340"/>
            <a:ext cx="7886700" cy="1325563"/>
          </a:xfrm>
        </p:spPr>
        <p:txBody>
          <a:bodyPr>
            <a:normAutofit/>
          </a:bodyPr>
          <a:lstStyle/>
          <a:p>
            <a:r>
              <a:rPr lang="en-US" sz="3200" b="1" dirty="0"/>
              <a:t>YOUR observations can help NASA scientists to understand and predict</a:t>
            </a:r>
            <a:endParaRPr lang="en-US" sz="3200" dirty="0"/>
          </a:p>
        </p:txBody>
      </p:sp>
      <p:sp>
        <p:nvSpPr>
          <p:cNvPr id="3" name="Content Placeholder 2"/>
          <p:cNvSpPr>
            <a:spLocks noGrp="1"/>
          </p:cNvSpPr>
          <p:nvPr>
            <p:ph idx="1"/>
          </p:nvPr>
        </p:nvSpPr>
        <p:spPr>
          <a:xfrm>
            <a:off x="1374376" y="1992903"/>
            <a:ext cx="7886700" cy="4351338"/>
          </a:xfrm>
        </p:spPr>
        <p:txBody>
          <a:bodyPr/>
          <a:lstStyle/>
          <a:p>
            <a:pPr marL="342900" indent="-342900">
              <a:lnSpc>
                <a:spcPct val="100000"/>
              </a:lnSpc>
              <a:spcBef>
                <a:spcPts val="0"/>
              </a:spcBef>
              <a:buFont typeface="Arial" charset="0"/>
              <a:buChar char="•"/>
            </a:pPr>
            <a:r>
              <a:rPr lang="en-US" dirty="0"/>
              <a:t>the year to year variation in snow cover.</a:t>
            </a:r>
          </a:p>
          <a:p>
            <a:pPr marL="342900" indent="-342900">
              <a:lnSpc>
                <a:spcPct val="100000"/>
              </a:lnSpc>
              <a:spcBef>
                <a:spcPts val="0"/>
              </a:spcBef>
              <a:buNone/>
            </a:pPr>
            <a:endParaRPr lang="en-US" dirty="0"/>
          </a:p>
          <a:p>
            <a:pPr marL="342900" indent="-342900">
              <a:lnSpc>
                <a:spcPct val="100000"/>
              </a:lnSpc>
              <a:spcBef>
                <a:spcPts val="0"/>
              </a:spcBef>
              <a:buFont typeface="Arial" charset="0"/>
              <a:buChar char="•"/>
            </a:pPr>
            <a:r>
              <a:rPr lang="en-US" dirty="0"/>
              <a:t>water available from snow melt. </a:t>
            </a:r>
          </a:p>
          <a:p>
            <a:pPr marL="342900" indent="-342900">
              <a:lnSpc>
                <a:spcPct val="100000"/>
              </a:lnSpc>
              <a:spcBef>
                <a:spcPts val="0"/>
              </a:spcBef>
              <a:buNone/>
            </a:pPr>
            <a:endParaRPr lang="en-US" dirty="0"/>
          </a:p>
          <a:p>
            <a:pPr marL="342900" indent="-342900">
              <a:lnSpc>
                <a:spcPct val="100000"/>
              </a:lnSpc>
              <a:spcBef>
                <a:spcPts val="0"/>
              </a:spcBef>
              <a:buFont typeface="Arial" charset="0"/>
              <a:buChar char="•"/>
            </a:pPr>
            <a:r>
              <a:rPr lang="en-US" dirty="0"/>
              <a:t>whether a year will be particularly wet or dry for our location. </a:t>
            </a:r>
          </a:p>
          <a:p>
            <a:pPr marL="342900" indent="-342900">
              <a:lnSpc>
                <a:spcPct val="100000"/>
              </a:lnSpc>
              <a:spcBef>
                <a:spcPts val="0"/>
              </a:spcBef>
              <a:buNone/>
            </a:pPr>
            <a:endParaRPr lang="en-US" dirty="0"/>
          </a:p>
          <a:p>
            <a:pPr marL="342900" indent="-342900">
              <a:lnSpc>
                <a:spcPct val="100000"/>
              </a:lnSpc>
              <a:spcBef>
                <a:spcPts val="0"/>
              </a:spcBef>
              <a:buFont typeface="Arial" charset="0"/>
              <a:buChar char="•"/>
            </a:pPr>
            <a:r>
              <a:rPr lang="en-US" dirty="0"/>
              <a:t>the pH of precipitation and how it varies.</a:t>
            </a:r>
          </a:p>
        </p:txBody>
      </p:sp>
    </p:spTree>
    <p:extLst>
      <p:ext uri="{BB962C8B-B14F-4D97-AF65-F5344CB8AC3E}">
        <p14:creationId xmlns:p14="http://schemas.microsoft.com/office/powerpoint/2010/main" val="149377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38837AE-6C64-0540-9941-3D18F59BB694}" type="slidenum">
              <a:rPr lang="en-US" smtClean="0"/>
              <a:t>9</a:t>
            </a:fld>
            <a:endParaRPr lang="en-US"/>
          </a:p>
        </p:txBody>
      </p:sp>
      <p:pic>
        <p:nvPicPr>
          <p:cNvPr id="5" name="Picture 4" descr="Banner: Atmosphere-Precipitation (snow)"/>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06824"/>
          </a:xfrm>
          <a:prstGeom prst="rect">
            <a:avLst/>
          </a:prstGeom>
        </p:spPr>
      </p:pic>
      <p:pic>
        <p:nvPicPr>
          <p:cNvPr id="6" name="Picture 5" descr="Menu: How to collect your d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7" y="806824"/>
            <a:ext cx="1188899" cy="6167414"/>
          </a:xfrm>
          <a:prstGeom prst="rect">
            <a:avLst/>
          </a:prstGeom>
        </p:spPr>
      </p:pic>
      <p:sp>
        <p:nvSpPr>
          <p:cNvPr id="2" name="Title 1"/>
          <p:cNvSpPr>
            <a:spLocks noGrp="1"/>
          </p:cNvSpPr>
          <p:nvPr>
            <p:ph type="title"/>
          </p:nvPr>
        </p:nvSpPr>
        <p:spPr>
          <a:xfrm>
            <a:off x="1148342" y="403412"/>
            <a:ext cx="7886700" cy="1325563"/>
          </a:xfrm>
        </p:spPr>
        <p:txBody>
          <a:bodyPr>
            <a:normAutofit/>
          </a:bodyPr>
          <a:lstStyle/>
          <a:p>
            <a:r>
              <a:rPr lang="en-US" sz="3200" b="1"/>
              <a:t>What I Need to Collect Snow Data</a:t>
            </a:r>
            <a:endParaRPr lang="en-US" sz="3200" dirty="0"/>
          </a:p>
        </p:txBody>
      </p:sp>
      <p:graphicFrame>
        <p:nvGraphicFramePr>
          <p:cNvPr id="11" name="Content Placeholder 4" descr="Materials&#10;Snow Board*, meter stick, straight sided container, overflow tube from your rain gauge, 2 clean sampling jars with covers, a container for the snowpack rain equivalent sample, something flat and clean to slide under inverted containers, labels for snow sample&#10;Data Sheet&#10;Atmosphere Investigation Data Sheet &#10;When&#10;Good:  Any time&#10;Better: Within one hour of local solar noon&#10;Best: Within +/- 15 minutes of a satellite overpass&#10;Where&#10;A good observation site (See Documenting your atmosphere study site)&#10;Other&#10;Log book for data collection; Computer with internet connection to enter data&#10;" title="Table of Logistical Decisions/Needs for this Protocol"/>
          <p:cNvGraphicFramePr>
            <a:graphicFrameLocks/>
          </p:cNvGraphicFramePr>
          <p:nvPr>
            <p:extLst>
              <p:ext uri="{D42A27DB-BD31-4B8C-83A1-F6EECF244321}">
                <p14:modId xmlns:p14="http://schemas.microsoft.com/office/powerpoint/2010/main" val="1149811817"/>
              </p:ext>
            </p:extLst>
          </p:nvPr>
        </p:nvGraphicFramePr>
        <p:xfrm>
          <a:off x="1702424" y="1506753"/>
          <a:ext cx="6778535" cy="4338438"/>
        </p:xfrm>
        <a:graphic>
          <a:graphicData uri="http://schemas.openxmlformats.org/drawingml/2006/table">
            <a:tbl>
              <a:tblPr firstRow="1" bandRow="1">
                <a:tableStyleId>{5C22544A-7EE6-4342-B048-85BDC9FD1C3A}</a:tableStyleId>
              </a:tblPr>
              <a:tblGrid>
                <a:gridCol w="1514354">
                  <a:extLst>
                    <a:ext uri="{9D8B030D-6E8A-4147-A177-3AD203B41FA5}">
                      <a16:colId xmlns:a16="http://schemas.microsoft.com/office/drawing/2014/main" val="20000"/>
                    </a:ext>
                  </a:extLst>
                </a:gridCol>
                <a:gridCol w="5264181">
                  <a:extLst>
                    <a:ext uri="{9D8B030D-6E8A-4147-A177-3AD203B41FA5}">
                      <a16:colId xmlns:a16="http://schemas.microsoft.com/office/drawing/2014/main" val="20001"/>
                    </a:ext>
                  </a:extLst>
                </a:gridCol>
              </a:tblGrid>
              <a:tr h="1482624">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Materials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80000"/>
                        </a:lnSpc>
                        <a:spcBef>
                          <a:spcPct val="0"/>
                        </a:spcBef>
                        <a:spcAft>
                          <a:spcPts val="60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Snow Board*, meter stick, straight sided container, overflow tube from your rain gauge, 2 clean sampling jars with covers, a container for the snowpack rain equivalent sample, something flat and clean to slide under inverted containers, labels for snow sample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24215">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Data Sheet</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i="1" dirty="0">
                          <a:latin typeface="Arial" charset="0"/>
                          <a:hlinkClick r:id="rId4"/>
                        </a:rPr>
                        <a:t>Atmosphere Investigation Integrated 1-Day Data Sheet </a:t>
                      </a:r>
                      <a:endParaRPr lang="en-US" sz="1800" i="1" dirty="0"/>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69751">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a:ln>
                            <a:noFill/>
                          </a:ln>
                          <a:solidFill>
                            <a:schemeClr val="tx1"/>
                          </a:solidFill>
                          <a:effectLst/>
                          <a:latin typeface="Arial" charset="0"/>
                          <a:ea typeface="ＭＳ Ｐゴシック" charset="-128"/>
                        </a:rPr>
                        <a:t>When</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Preferably within one hour of </a:t>
                      </a:r>
                      <a:r>
                        <a:rPr kumimoji="0" lang="en-US" altLang="en-US" sz="1800" b="0" i="1" u="none" strike="noStrike" cap="none" normalizeH="0" baseline="0" dirty="0">
                          <a:ln>
                            <a:noFill/>
                          </a:ln>
                          <a:solidFill>
                            <a:schemeClr val="tx1"/>
                          </a:solidFill>
                          <a:effectLst/>
                          <a:latin typeface="Arial" charset="0"/>
                          <a:ea typeface="ＭＳ Ｐゴシック" charset="-128"/>
                          <a:hlinkClick r:id="rId5"/>
                        </a:rPr>
                        <a:t>local solar noon</a:t>
                      </a:r>
                      <a:r>
                        <a:rPr kumimoji="0" lang="en-US" altLang="en-US" sz="1800" b="0" i="1" u="none" strike="noStrike" cap="none" normalizeH="0" baseline="0" dirty="0">
                          <a:ln>
                            <a:noFill/>
                          </a:ln>
                          <a:solidFill>
                            <a:schemeClr val="tx1"/>
                          </a:solidFill>
                          <a:effectLst/>
                          <a:latin typeface="Arial" charset="0"/>
                          <a:ea typeface="ＭＳ Ｐゴシック" charset="-128"/>
                        </a:rPr>
                        <a:t>; </a:t>
                      </a:r>
                      <a:r>
                        <a:rPr kumimoji="0" lang="en-US" altLang="en-US" sz="1800" b="0" i="0" u="none" strike="noStrike" cap="none" normalizeH="0" baseline="0" dirty="0">
                          <a:ln>
                            <a:noFill/>
                          </a:ln>
                          <a:solidFill>
                            <a:schemeClr val="tx1"/>
                          </a:solidFill>
                          <a:effectLst/>
                          <a:latin typeface="Arial" charset="0"/>
                          <a:ea typeface="ＭＳ Ｐゴシック" charset="-128"/>
                        </a:rPr>
                        <a:t>OK at other times</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2176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1" u="none" strike="noStrike" cap="none" normalizeH="0" baseline="0" dirty="0">
                          <a:ln>
                            <a:noFill/>
                          </a:ln>
                          <a:solidFill>
                            <a:schemeClr val="tx1"/>
                          </a:solidFill>
                          <a:effectLst/>
                          <a:latin typeface="Arial" charset="0"/>
                          <a:ea typeface="ＭＳ Ｐゴシック" charset="-128"/>
                        </a:rPr>
                        <a:t>Where</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charset="0"/>
                          <a:ea typeface="ＭＳ Ｐゴシック" charset="-128"/>
                        </a:rPr>
                        <a:t>Where the wind won’t drift the snow (See </a:t>
                      </a:r>
                      <a:r>
                        <a:rPr kumimoji="0" lang="en-US" altLang="en-US" sz="1800" b="0" i="1" u="none" strike="noStrike" cap="none" normalizeH="0" baseline="0" dirty="0">
                          <a:ln>
                            <a:noFill/>
                          </a:ln>
                          <a:solidFill>
                            <a:schemeClr val="tx1"/>
                          </a:solidFill>
                          <a:effectLst/>
                          <a:latin typeface="Arial" charset="0"/>
                          <a:ea typeface="ＭＳ Ｐゴシック" charset="-128"/>
                          <a:hlinkClick r:id="rId6"/>
                        </a:rPr>
                        <a:t>Documenting your atmosphere study site)</a:t>
                      </a:r>
                      <a:endParaRPr kumimoji="0" lang="en-US" altLang="en-US" sz="1800" b="0" i="1" u="none" strike="noStrike" cap="none" normalizeH="0" baseline="0" dirty="0">
                        <a:ln>
                          <a:noFill/>
                        </a:ln>
                        <a:solidFill>
                          <a:schemeClr val="tx1"/>
                        </a:solidFill>
                        <a:effectLst/>
                        <a:latin typeface="Arial" charset="0"/>
                        <a:ea typeface="ＭＳ Ｐゴシック" charset="-128"/>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400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0" i="1" u="none" strike="noStrike" cap="none" normalizeH="0" baseline="0" dirty="0">
                          <a:ln>
                            <a:noFill/>
                          </a:ln>
                          <a:solidFill>
                            <a:schemeClr val="tx1"/>
                          </a:solidFill>
                          <a:effectLst/>
                          <a:latin typeface="Arial" charset="0"/>
                          <a:ea typeface="Arial" charset="0"/>
                          <a:cs typeface="Arial" charset="0"/>
                        </a:rPr>
                        <a:t>Other</a:t>
                      </a:r>
                    </a:p>
                    <a:p>
                      <a:endParaRPr lang="en-US" i="1"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i="0" dirty="0">
                          <a:latin typeface="Arial" charset="0"/>
                          <a:ea typeface="Arial" charset="0"/>
                          <a:cs typeface="Arial" charset="0"/>
                        </a:rPr>
                        <a:t>Log book for data collection; computer with internet connection to enter</a:t>
                      </a:r>
                      <a:r>
                        <a:rPr lang="en-US" sz="1800" i="0" baseline="0" dirty="0">
                          <a:latin typeface="Arial" charset="0"/>
                          <a:ea typeface="Arial" charset="0"/>
                          <a:cs typeface="Arial" charset="0"/>
                        </a:rPr>
                        <a:t> data</a:t>
                      </a:r>
                      <a:endParaRPr lang="en-US" sz="1800" i="0" dirty="0">
                        <a:latin typeface="Arial" charset="0"/>
                        <a:ea typeface="Arial" charset="0"/>
                        <a:cs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2" name="TextBox 11" descr="http://www.globe.gov/documents/348614/55b7f281-ca5d-4d99-ae0c-3a1a49a889ac"/>
          <p:cNvSpPr txBox="1"/>
          <p:nvPr/>
        </p:nvSpPr>
        <p:spPr>
          <a:xfrm>
            <a:off x="2693736" y="6022077"/>
            <a:ext cx="4322618" cy="369332"/>
          </a:xfrm>
          <a:prstGeom prst="rect">
            <a:avLst/>
          </a:prstGeom>
          <a:noFill/>
        </p:spPr>
        <p:txBody>
          <a:bodyPr wrap="square" rtlCol="0">
            <a:spAutoFit/>
          </a:bodyPr>
          <a:lstStyle/>
          <a:p>
            <a:r>
              <a:rPr lang="en-US" dirty="0">
                <a:latin typeface="Arial" charset="0"/>
              </a:rPr>
              <a:t>*Click here for </a:t>
            </a:r>
            <a:r>
              <a:rPr lang="en-US" i="1" dirty="0">
                <a:latin typeface="Arial" charset="0"/>
                <a:hlinkClick r:id="rId7"/>
              </a:rPr>
              <a:t>Snow Board Directions </a:t>
            </a:r>
            <a:endParaRPr lang="en-US" i="1" dirty="0">
              <a:latin typeface="Arial" charset="0"/>
            </a:endParaRPr>
          </a:p>
        </p:txBody>
      </p:sp>
    </p:spTree>
    <p:extLst>
      <p:ext uri="{BB962C8B-B14F-4D97-AF65-F5344CB8AC3E}">
        <p14:creationId xmlns:p14="http://schemas.microsoft.com/office/powerpoint/2010/main" val="8670873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1811</TotalTime>
  <Words>2390</Words>
  <Application>Microsoft Office PowerPoint</Application>
  <PresentationFormat>On-screen Show (4:3)</PresentationFormat>
  <Paragraphs>253</Paragraphs>
  <Slides>38</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ＭＳ 明朝</vt:lpstr>
      <vt:lpstr>ＭＳ Ｐゴシック</vt:lpstr>
      <vt:lpstr>Arial</vt:lpstr>
      <vt:lpstr>Calibri</vt:lpstr>
      <vt:lpstr>Calibri Light</vt:lpstr>
      <vt:lpstr>Times New Roman</vt:lpstr>
      <vt:lpstr>Office Theme</vt:lpstr>
      <vt:lpstr>Protocol Training Slides Precipitation-Snow</vt:lpstr>
      <vt:lpstr>Overview and Learning Objectives</vt:lpstr>
      <vt:lpstr>The Atmosphere</vt:lpstr>
      <vt:lpstr>Snow Rollers: form when warm temperatures and very strong winds roll the snow</vt:lpstr>
      <vt:lpstr>Precipitation Types</vt:lpstr>
      <vt:lpstr>The importance of recording snow  observations</vt:lpstr>
      <vt:lpstr>NASA uses many satellites to observe  snow cover</vt:lpstr>
      <vt:lpstr>YOUR observations can help NASA scientists to understand and predict</vt:lpstr>
      <vt:lpstr>What I Need to Collect Snow Data</vt:lpstr>
      <vt:lpstr>Data Sheet</vt:lpstr>
      <vt:lpstr>Collecting Data-Snowpack</vt:lpstr>
      <vt:lpstr>Measuring Snow Depth</vt:lpstr>
      <vt:lpstr>Reading the Ruler</vt:lpstr>
      <vt:lpstr>Collecting Data: New Snowfall</vt:lpstr>
      <vt:lpstr>Collecting Data- New Snow and Snowpack Water Equivalent</vt:lpstr>
      <vt:lpstr>Clear the Snowboard</vt:lpstr>
      <vt:lpstr>Testing For Snow Water Equivalent</vt:lpstr>
      <vt:lpstr>What I Need to Collect pH Data</vt:lpstr>
      <vt:lpstr>Testing for pH-1</vt:lpstr>
      <vt:lpstr>Testing for pH-2</vt:lpstr>
      <vt:lpstr>Entering Precipitation Data</vt:lpstr>
      <vt:lpstr>Data Entry App</vt:lpstr>
      <vt:lpstr>Live Data Entry-1</vt:lpstr>
      <vt:lpstr>Live Data Entry - Steps 2 and 3</vt:lpstr>
      <vt:lpstr>Live Data Entry - Steps 4 and 5</vt:lpstr>
      <vt:lpstr>Live Data Entry - Steps 6 and 7</vt:lpstr>
      <vt:lpstr>Live Data Entry - Steps 8 and 9</vt:lpstr>
      <vt:lpstr>Live Data Entry - Step 10</vt:lpstr>
      <vt:lpstr>Email Data Entry</vt:lpstr>
      <vt:lpstr>Retrieving Data from the GLOBE Visualization System-Step 1</vt:lpstr>
      <vt:lpstr>Retrieving Data from the GLOBE Visualization System- Step 2</vt:lpstr>
      <vt:lpstr>Questions for YOU to Investigate </vt:lpstr>
      <vt:lpstr>What Have Your Learned?</vt:lpstr>
      <vt:lpstr>Frequently Asked Questions (FAQs) 1</vt:lpstr>
      <vt:lpstr>Frequently Asked Questions (FAQs) 2</vt:lpstr>
      <vt:lpstr>Frequently Asked Questions (FAQs) 3</vt:lpstr>
      <vt:lpstr>Further Resources</vt:lpstr>
      <vt:lpstr>Please provide us with feedback about this module. This is a community project and we welcome your comments, suggestions and edits!  Comment here:  eTraining Feedback Questions about this module? Contact GLOBE: help@globe.gov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Rosalba</cp:lastModifiedBy>
  <cp:revision>66</cp:revision>
  <dcterms:created xsi:type="dcterms:W3CDTF">2016-03-17T01:59:03Z</dcterms:created>
  <dcterms:modified xsi:type="dcterms:W3CDTF">2018-08-17T14:59:46Z</dcterms:modified>
</cp:coreProperties>
</file>