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RaHhRgDYGfPlTj5P2Ey7zkPDm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3133C9-8F3B-4E79-A735-F60E3FF5D153}">
  <a:tblStyle styleId="{8E3133C9-8F3B-4E79-A735-F60E3FF5D15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3887391" y="987426"/>
            <a:ext cx="4629150" cy="4873625"/>
          </a:xfrm>
          <a:prstGeom prst="rect">
            <a:avLst/>
          </a:prstGeom>
          <a:noFill/>
          <a:ln>
            <a:noFill/>
          </a:ln>
        </p:spPr>
      </p:sp>
      <p:sp>
        <p:nvSpPr>
          <p:cNvPr id="68" name="Google Shape;68;p4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goes.noa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www.gfdl.noaa.gov/pix/tools_and_data/gallery/goes-800.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ontrack-media.net/science8/s8m0l6image8.jpg" TargetMode="Externa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8" Type="http://schemas.openxmlformats.org/officeDocument/2006/relationships/hyperlink" Target="https://www.globe.gov/globe-data/data-entry/email-data-entry" TargetMode="External"/><Relationship Id="rId3" Type="http://schemas.openxmlformats.org/officeDocument/2006/relationships/image" Target="../media/image4.jpg"/><Relationship Id="rId7" Type="http://schemas.openxmlformats.org/officeDocument/2006/relationships/hyperlink" Target="https://data.globe.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itunes.apple.com/us/app/globe-data-entry/id980592274?ls=1&amp;mt=8" TargetMode="External"/><Relationship Id="rId5" Type="http://schemas.openxmlformats.org/officeDocument/2006/relationships/hyperlink" Target="https://www.globe.gov/globe-data/data-entry/data-entry-app" TargetMode="External"/><Relationship Id="rId10" Type="http://schemas.openxmlformats.org/officeDocument/2006/relationships/image" Target="../media/image18.png"/><Relationship Id="rId4" Type="http://schemas.openxmlformats.org/officeDocument/2006/relationships/image" Target="../media/image16.jp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globe.gov/" TargetMode="External"/><Relationship Id="rId5" Type="http://schemas.openxmlformats.org/officeDocument/2006/relationships/image" Target="../media/image19.pn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www.globe.gov/get-trained/using-the-globe-website/retrieve-and-visualize-your-data" TargetMode="Externa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8" Type="http://schemas.openxmlformats.org/officeDocument/2006/relationships/hyperlink" Target="https://mynasadata.larc.nasa.gov/" TargetMode="External"/><Relationship Id="rId3" Type="http://schemas.openxmlformats.org/officeDocument/2006/relationships/image" Target="../media/image4.jpg"/><Relationship Id="rId7" Type="http://schemas.openxmlformats.org/officeDocument/2006/relationships/hyperlink" Target="http://www.globe.gov/documents/348614/65d837c0-2487-47dc-a789-06f57de1c45e" TargetMode="External"/><Relationship Id="rId12" Type="http://schemas.openxmlformats.org/officeDocument/2006/relationships/hyperlink" Target="http://www.globe.gov/web/north-america/resources/globe-equipment-supplier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ontrack-media.net/science8/s8m0l6image8.jpg" TargetMode="External"/><Relationship Id="rId11" Type="http://schemas.openxmlformats.org/officeDocument/2006/relationships/hyperlink" Target="https://www.globe.gov/do-globe/resources/globe-equipment" TargetMode="External"/><Relationship Id="rId5" Type="http://schemas.openxmlformats.org/officeDocument/2006/relationships/hyperlink" Target="https://www.youtube.com/watch?v=JwwniT1EjOc" TargetMode="External"/><Relationship Id="rId10" Type="http://schemas.openxmlformats.org/officeDocument/2006/relationships/hyperlink" Target="http://nasawavelength.org/" TargetMode="External"/><Relationship Id="rId4" Type="http://schemas.openxmlformats.org/officeDocument/2006/relationships/image" Target="../media/image33.jpg"/><Relationship Id="rId9" Type="http://schemas.openxmlformats.org/officeDocument/2006/relationships/hyperlink" Target="http://mynasadata.larc.nasa.gov/weather-and-clima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www.globe.gov/do-globe/globe-teachers-guide/atmosphe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grc.nasa.gov/WWW/K-12/airplane/atmosphere.html" TargetMode="Externa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jpg"/><Relationship Id="rId7"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help@globe.gov" TargetMode="External"/><Relationship Id="rId5" Type="http://schemas.openxmlformats.org/officeDocument/2006/relationships/hyperlink" Target="https://docs.google.com/forms/d/1nF4DOebsUPFN2I3Sl73HZkrN_BzFnjAgCBdAQAt_E0I/viewform?c=0&amp;w=1" TargetMode="Externa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globe.gov/documents/348614/89f8c44d-4a99-494b-ba81-1853b80710b4"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hyperlink" Target="http://spaceplace.nasa.gov/earth-card-game/aqua-lrg.en.png" TargetMode="External"/><Relationship Id="rId3" Type="http://schemas.openxmlformats.org/officeDocument/2006/relationships/image" Target="../media/image4.jp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mynasadata.larc.nasa.gov/oyw/wp-content/uploads/2013/08/terra-lrg.en_1.png" TargetMode="External"/><Relationship Id="rId5" Type="http://schemas.openxmlformats.org/officeDocument/2006/relationships/hyperlink" Target="http://modis.gsfc.nasa.gov/gallery/showall.php" TargetMode="External"/><Relationship Id="rId4" Type="http://schemas.openxmlformats.org/officeDocument/2006/relationships/image" Target="../media/image5.jp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hyperlink" Target="http://www.globe.gov/" TargetMode="External"/><Relationship Id="rId3" Type="http://schemas.openxmlformats.org/officeDocument/2006/relationships/image" Target="../media/image4.jpg"/><Relationship Id="rId7" Type="http://schemas.openxmlformats.org/officeDocument/2006/relationships/hyperlink" Target="http://www.globe.gov/documents/348614/b24c8410-2ed7-4fd2-9cf7-2e68168f40f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5" Type="http://schemas.openxmlformats.org/officeDocument/2006/relationships/hyperlink" Target="http://www.globe.gov/documents/348614/81a42f5e-8f77-4d23-8fb0-9006b0b27063" TargetMode="External"/><Relationship Id="rId10" Type="http://schemas.openxmlformats.org/officeDocument/2006/relationships/image" Target="../media/image13.png"/><Relationship Id="rId4" Type="http://schemas.openxmlformats.org/officeDocument/2006/relationships/image" Target="../media/image11.jp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globe.gov/"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5524" cy="777240"/>
          </a:xfrm>
          <a:prstGeom prst="rect">
            <a:avLst/>
          </a:prstGeom>
          <a:noFill/>
          <a:ln>
            <a:noFill/>
          </a:ln>
        </p:spPr>
      </p:pic>
      <p:sp>
        <p:nvSpPr>
          <p:cNvPr id="90" name="Google Shape;90;p1"/>
          <p:cNvSpPr txBox="1">
            <a:spLocks noGrp="1"/>
          </p:cNvSpPr>
          <p:nvPr>
            <p:ph type="ctrTitle"/>
          </p:nvPr>
        </p:nvSpPr>
        <p:spPr>
          <a:xfrm>
            <a:off x="975360" y="659062"/>
            <a:ext cx="7772400" cy="1376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t>Protocol Training Slides:</a:t>
            </a:r>
            <a:br>
              <a:rPr lang="en-US" sz="4000"/>
            </a:br>
            <a:r>
              <a:rPr lang="en-US" sz="4000"/>
              <a:t>Relative Humidity</a:t>
            </a:r>
            <a:endParaRPr/>
          </a:p>
        </p:txBody>
      </p:sp>
      <p:pic>
        <p:nvPicPr>
          <p:cNvPr id="91" name="Google Shape;91;p1" descr="Satellite Image of Earth depiciting the humidity in the atmosphere with gray and white regions shown as clouds. " title="Scientific visualization of the Earth">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94481" y="1988845"/>
            <a:ext cx="3717561" cy="3717561"/>
          </a:xfrm>
          <a:prstGeom prst="rect">
            <a:avLst/>
          </a:prstGeom>
          <a:noFill/>
          <a:ln>
            <a:noFill/>
          </a:ln>
        </p:spPr>
      </p:pic>
      <p:pic>
        <p:nvPicPr>
          <p:cNvPr id="92" name="Google Shape;92;p1" descr="Legend for the image of relative humidity in the image, where red is 100% relative humidity, grading through yellow, 50% humidity, to blue, which is 0% humidity."/>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576601" y="2966578"/>
            <a:ext cx="1003300" cy="1955800"/>
          </a:xfrm>
          <a:prstGeom prst="rect">
            <a:avLst/>
          </a:prstGeom>
          <a:noFill/>
          <a:ln>
            <a:noFill/>
          </a:ln>
        </p:spPr>
      </p:pic>
      <p:sp>
        <p:nvSpPr>
          <p:cNvPr id="93" name="Google Shape;93;p1"/>
          <p:cNvSpPr txBox="1">
            <a:spLocks noGrp="1"/>
          </p:cNvSpPr>
          <p:nvPr>
            <p:ph type="subTitle" idx="1"/>
          </p:nvPr>
        </p:nvSpPr>
        <p:spPr>
          <a:xfrm>
            <a:off x="1124261" y="5727320"/>
            <a:ext cx="6858000" cy="78708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sz="1600">
                <a:latin typeface="Arial"/>
                <a:ea typeface="Arial"/>
                <a:cs typeface="Arial"/>
                <a:sym typeface="Arial"/>
              </a:rPr>
              <a:t>Relative humidity found in our atmosphere, </a:t>
            </a:r>
            <a:endParaRPr/>
          </a:p>
          <a:p>
            <a:pPr marL="0" lvl="0" indent="0" algn="ctr" rtl="0">
              <a:lnSpc>
                <a:spcPct val="90000"/>
              </a:lnSpc>
              <a:spcBef>
                <a:spcPts val="0"/>
              </a:spcBef>
              <a:spcAft>
                <a:spcPts val="0"/>
              </a:spcAft>
              <a:buClr>
                <a:schemeClr val="dk1"/>
              </a:buClr>
              <a:buSzPts val="1600"/>
              <a:buNone/>
            </a:pPr>
            <a:r>
              <a:rPr lang="en-US" sz="1600">
                <a:latin typeface="Arial"/>
                <a:ea typeface="Arial"/>
                <a:cs typeface="Arial"/>
                <a:sym typeface="Arial"/>
              </a:rPr>
              <a:t>as observed by satellites of the </a:t>
            </a:r>
            <a:r>
              <a:rPr lang="en-US" sz="1600" i="1" u="sng">
                <a:solidFill>
                  <a:schemeClr val="hlink"/>
                </a:solidFill>
                <a:latin typeface="Arial"/>
                <a:ea typeface="Arial"/>
                <a:cs typeface="Arial"/>
                <a:sym typeface="Arial"/>
                <a:hlinkClick r:id="rId7"/>
              </a:rPr>
              <a:t>GOES project</a:t>
            </a:r>
            <a:r>
              <a:rPr lang="en-US" sz="1600">
                <a:latin typeface="Arial"/>
                <a:ea typeface="Arial"/>
                <a:cs typeface="Arial"/>
                <a:sym typeface="Arial"/>
              </a:rPr>
              <a:t>. </a:t>
            </a:r>
            <a:endParaRPr/>
          </a:p>
          <a:p>
            <a:pPr marL="0" lvl="0" indent="0" algn="ctr" rtl="0">
              <a:lnSpc>
                <a:spcPct val="90000"/>
              </a:lnSpc>
              <a:spcBef>
                <a:spcPts val="0"/>
              </a:spcBef>
              <a:spcAft>
                <a:spcPts val="0"/>
              </a:spcAft>
              <a:buClr>
                <a:schemeClr val="dk1"/>
              </a:buClr>
              <a:buSzPts val="1600"/>
              <a:buNone/>
            </a:pPr>
            <a:r>
              <a:rPr lang="en-US" sz="1600">
                <a:latin typeface="Arial"/>
                <a:ea typeface="Arial"/>
                <a:cs typeface="Arial"/>
                <a:sym typeface="Arial"/>
              </a:rPr>
              <a:t>The gray and white regions are clouds. </a:t>
            </a:r>
            <a:r>
              <a:rPr lang="en-US" sz="1600" i="1">
                <a:latin typeface="Arial"/>
                <a:ea typeface="Arial"/>
                <a:cs typeface="Arial"/>
                <a:sym typeface="Arial"/>
              </a:rPr>
              <a:t>Image: NOAA </a:t>
            </a:r>
            <a:endParaRPr/>
          </a:p>
          <a:p>
            <a:pPr marL="0" lvl="0" indent="0" algn="ctr" rtl="0">
              <a:lnSpc>
                <a:spcPct val="90000"/>
              </a:lnSpc>
              <a:spcBef>
                <a:spcPts val="0"/>
              </a:spcBef>
              <a:spcAft>
                <a:spcPts val="0"/>
              </a:spcAft>
              <a:buClr>
                <a:schemeClr val="dk1"/>
              </a:buClr>
              <a:buSzPts val="1800"/>
              <a:buNone/>
            </a:pPr>
            <a:endParaRPr sz="1800">
              <a:latin typeface="Arial"/>
              <a:ea typeface="Arial"/>
              <a:cs typeface="Arial"/>
              <a:sym typeface="Arial"/>
            </a:endParaRPr>
          </a:p>
          <a:p>
            <a:pPr marL="0" lvl="0" indent="0" algn="ctr" rtl="0">
              <a:lnSpc>
                <a:spcPct val="90000"/>
              </a:lnSpc>
              <a:spcBef>
                <a:spcPts val="100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8" name="Google Shape;188;p10"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89" name="Google Shape;189;p10"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190" name="Google Shape;190;p10"/>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Instrument Shelter</a:t>
            </a:r>
            <a:endParaRPr sz="3200"/>
          </a:p>
        </p:txBody>
      </p:sp>
      <p:sp>
        <p:nvSpPr>
          <p:cNvPr id="191" name="Google Shape;191;p10"/>
          <p:cNvSpPr txBox="1"/>
          <p:nvPr/>
        </p:nvSpPr>
        <p:spPr>
          <a:xfrm>
            <a:off x="1584960" y="1649317"/>
            <a:ext cx="4922520" cy="2554545"/>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Your hygrometer is placed in the instrument shelter for 30 minutes.</a:t>
            </a:r>
            <a:endParaRPr/>
          </a:p>
          <a:p>
            <a:pPr marL="0" marR="0" lvl="0" indent="-127000" algn="l" rtl="0">
              <a:spcBef>
                <a:spcPts val="12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Your shelter should be located in an open area without obstructions such as trees and other buildings, and within walking distance.</a:t>
            </a:r>
            <a:endParaRPr/>
          </a:p>
          <a:p>
            <a:pPr marL="0" marR="0" lvl="0" indent="-127000" algn="l" rtl="0">
              <a:spcBef>
                <a:spcPts val="12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Your instrument shelter should be clean both inside and out.</a:t>
            </a:r>
            <a:endParaRPr/>
          </a:p>
        </p:txBody>
      </p:sp>
      <p:pic>
        <p:nvPicPr>
          <p:cNvPr id="192" name="Google Shape;192;p10" descr="Photo: Students looking into the instrument shelter and recording the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07480" y="1305669"/>
            <a:ext cx="2226995" cy="3064582"/>
          </a:xfrm>
          <a:prstGeom prst="rect">
            <a:avLst/>
          </a:prstGeom>
          <a:noFill/>
          <a:ln>
            <a:noFill/>
          </a:ln>
        </p:spPr>
      </p:pic>
      <p:sp>
        <p:nvSpPr>
          <p:cNvPr id="193" name="Google Shape;193;p10"/>
          <p:cNvSpPr txBox="1"/>
          <p:nvPr/>
        </p:nvSpPr>
        <p:spPr>
          <a:xfrm>
            <a:off x="6472238" y="4430192"/>
            <a:ext cx="231602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Installed Instrument Shelter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00" name="Google Shape;200;p11"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01" name="Google Shape;201;p11"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202" name="Google Shape;202;p11"/>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Collecting Data: Hygrometer</a:t>
            </a:r>
            <a:endParaRPr sz="3200"/>
          </a:p>
        </p:txBody>
      </p:sp>
      <p:sp>
        <p:nvSpPr>
          <p:cNvPr id="203" name="Google Shape;203;p11"/>
          <p:cNvSpPr txBox="1">
            <a:spLocks noGrp="1"/>
          </p:cNvSpPr>
          <p:nvPr>
            <p:ph type="body" idx="1"/>
          </p:nvPr>
        </p:nvSpPr>
        <p:spPr>
          <a:xfrm>
            <a:off x="1555844" y="1815152"/>
            <a:ext cx="6902356" cy="4361811"/>
          </a:xfrm>
          <a:prstGeom prst="rect">
            <a:avLst/>
          </a:prstGeom>
          <a:noFill/>
          <a:ln>
            <a:noFill/>
          </a:ln>
        </p:spPr>
        <p:txBody>
          <a:bodyPr spcFirstLastPara="1" wrap="square" lIns="91425" tIns="45700" rIns="91425" bIns="45700" anchor="t" anchorCtr="0">
            <a:normAutofit fontScale="92500"/>
          </a:bodyPr>
          <a:lstStyle/>
          <a:p>
            <a:pPr marL="390525" lvl="0" indent="-390525" algn="l" rtl="0">
              <a:lnSpc>
                <a:spcPct val="90000"/>
              </a:lnSpc>
              <a:spcBef>
                <a:spcPts val="0"/>
              </a:spcBef>
              <a:spcAft>
                <a:spcPts val="0"/>
              </a:spcAft>
              <a:buClr>
                <a:schemeClr val="dk1"/>
              </a:buClr>
              <a:buSzPct val="100000"/>
              <a:buFont typeface="Calibri"/>
              <a:buAutoNum type="arabicParenR"/>
            </a:pPr>
            <a:r>
              <a:rPr lang="en-US" sz="2400"/>
              <a:t>Preferably within an hour of local solar noon, open the instrument shelter and place the hygrometer in the instrument shelter. </a:t>
            </a:r>
            <a:endParaRPr/>
          </a:p>
          <a:p>
            <a:pPr marL="390525" lvl="0" indent="-390525" algn="l" rtl="0">
              <a:lnSpc>
                <a:spcPct val="90000"/>
              </a:lnSpc>
              <a:spcBef>
                <a:spcPts val="600"/>
              </a:spcBef>
              <a:spcAft>
                <a:spcPts val="0"/>
              </a:spcAft>
              <a:buClr>
                <a:schemeClr val="dk1"/>
              </a:buClr>
              <a:buSzPct val="100000"/>
              <a:buFont typeface="Calibri"/>
              <a:buAutoNum type="arabicParenR"/>
            </a:pPr>
            <a:r>
              <a:rPr lang="en-US" sz="2400"/>
              <a:t>After 30 minutes, record the time and date on your Atmosphere data sheet in both local and UT time. Note: GLOBE Website entry should be UT time. </a:t>
            </a:r>
            <a:endParaRPr/>
          </a:p>
          <a:p>
            <a:pPr marL="390525" lvl="0" indent="-390525" algn="l" rtl="0">
              <a:lnSpc>
                <a:spcPct val="90000"/>
              </a:lnSpc>
              <a:spcBef>
                <a:spcPts val="600"/>
              </a:spcBef>
              <a:spcAft>
                <a:spcPts val="0"/>
              </a:spcAft>
              <a:buClr>
                <a:schemeClr val="dk1"/>
              </a:buClr>
              <a:buSzPct val="100000"/>
              <a:buFont typeface="Calibri"/>
              <a:buAutoNum type="arabicParenR"/>
            </a:pPr>
            <a:r>
              <a:rPr lang="en-US" sz="2400"/>
              <a:t>Read the relative humidity to the nearest 1% and note the instrument used. </a:t>
            </a:r>
            <a:endParaRPr/>
          </a:p>
          <a:p>
            <a:pPr marL="390525" lvl="0" indent="-390525" algn="l" rtl="0">
              <a:lnSpc>
                <a:spcPct val="90000"/>
              </a:lnSpc>
              <a:spcBef>
                <a:spcPts val="600"/>
              </a:spcBef>
              <a:spcAft>
                <a:spcPts val="0"/>
              </a:spcAft>
              <a:buClr>
                <a:schemeClr val="dk1"/>
              </a:buClr>
              <a:buSzPct val="100000"/>
              <a:buFont typeface="Calibri"/>
              <a:buAutoNum type="arabicParenR"/>
            </a:pPr>
            <a:r>
              <a:rPr lang="en-US" sz="2400"/>
              <a:t>Read the current temperature (if your reading is not being taken at the same time as the daily reading of maximum, minimum, and current temperature). </a:t>
            </a:r>
            <a:endParaRPr/>
          </a:p>
          <a:p>
            <a:pPr marL="390525" lvl="0" indent="-390525" algn="l" rtl="0">
              <a:lnSpc>
                <a:spcPct val="90000"/>
              </a:lnSpc>
              <a:spcBef>
                <a:spcPts val="600"/>
              </a:spcBef>
              <a:spcAft>
                <a:spcPts val="0"/>
              </a:spcAft>
              <a:buClr>
                <a:schemeClr val="dk1"/>
              </a:buClr>
              <a:buSzPct val="100000"/>
              <a:buFont typeface="Calibri"/>
              <a:buAutoNum type="arabicParenR"/>
            </a:pPr>
            <a:r>
              <a:rPr lang="en-US" sz="2400"/>
              <a:t>Return the hygrometer to the classroom, and store it in a dry place. </a:t>
            </a:r>
            <a:endParaRPr/>
          </a:p>
          <a:p>
            <a:pPr marL="228600" lvl="0" indent="-64135" algn="l" rtl="0">
              <a:lnSpc>
                <a:spcPct val="90000"/>
              </a:lnSpc>
              <a:spcBef>
                <a:spcPts val="1600"/>
              </a:spcBef>
              <a:spcAft>
                <a:spcPts val="0"/>
              </a:spcAft>
              <a:buClr>
                <a:schemeClr val="dk1"/>
              </a:buClr>
              <a:buSzPct val="100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9" name="Google Shape;209;p12"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10" name="Google Shape;210;p12" descr="Menu Bar: How to Collect your Data" title="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211" name="Google Shape;211;p12"/>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When Not to Collect Data: Hygrometer</a:t>
            </a:r>
            <a:endParaRPr sz="3200"/>
          </a:p>
        </p:txBody>
      </p:sp>
      <p:sp>
        <p:nvSpPr>
          <p:cNvPr id="212" name="Google Shape;212;p12"/>
          <p:cNvSpPr txBox="1">
            <a:spLocks noGrp="1"/>
          </p:cNvSpPr>
          <p:nvPr>
            <p:ph type="body" idx="1"/>
          </p:nvPr>
        </p:nvSpPr>
        <p:spPr>
          <a:xfrm>
            <a:off x="1555844" y="1815152"/>
            <a:ext cx="6887116" cy="4361811"/>
          </a:xfrm>
          <a:prstGeom prst="rect">
            <a:avLst/>
          </a:prstGeom>
          <a:noFill/>
          <a:ln>
            <a:noFill/>
          </a:ln>
        </p:spPr>
        <p:txBody>
          <a:bodyPr spcFirstLastPara="1" wrap="square" lIns="91425" tIns="45700" rIns="91425" bIns="45700" anchor="t" anchorCtr="0">
            <a:normAutofit/>
          </a:bodyPr>
          <a:lstStyle/>
          <a:p>
            <a:pPr marL="390525" lvl="0" indent="-390525" algn="l" rtl="0">
              <a:lnSpc>
                <a:spcPct val="90000"/>
              </a:lnSpc>
              <a:spcBef>
                <a:spcPts val="0"/>
              </a:spcBef>
              <a:spcAft>
                <a:spcPts val="0"/>
              </a:spcAft>
              <a:buClr>
                <a:schemeClr val="dk1"/>
              </a:buClr>
              <a:buSzPts val="2400"/>
              <a:buNone/>
            </a:pPr>
            <a:r>
              <a:rPr lang="en-US" sz="2400"/>
              <a:t>	If precipitation is occurring outside or fog is present, do not take the digital hygrometer outside. Record 100% and put “condensation occurring” in comments </a:t>
            </a:r>
            <a:endParaRPr sz="2400"/>
          </a:p>
          <a:p>
            <a:pPr marL="228600" lvl="0" indent="-50800" algn="l" rtl="0">
              <a:lnSpc>
                <a:spcPct val="90000"/>
              </a:lnSpc>
              <a:spcBef>
                <a:spcPts val="1600"/>
              </a:spcBef>
              <a:spcAft>
                <a:spcPts val="0"/>
              </a:spcAft>
              <a:buClr>
                <a:schemeClr val="dk1"/>
              </a:buClr>
              <a:buSzPts val="2800"/>
              <a:buNone/>
            </a:pPr>
            <a:endParaRPr/>
          </a:p>
        </p:txBody>
      </p:sp>
      <p:pic>
        <p:nvPicPr>
          <p:cNvPr id="213" name="Google Shape;213;p12" descr="photo of street with cars driving in fo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31612" y="3339929"/>
            <a:ext cx="3813028" cy="30391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19" name="Google Shape;219;p13"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20" name="Google Shape;220;p13"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221" name="Google Shape;221;p13"/>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Collecting Data: Sling Psychrometer- Steps 1-5</a:t>
            </a:r>
            <a:endParaRPr sz="3200"/>
          </a:p>
        </p:txBody>
      </p:sp>
      <p:sp>
        <p:nvSpPr>
          <p:cNvPr id="222" name="Google Shape;222;p13"/>
          <p:cNvSpPr txBox="1">
            <a:spLocks noGrp="1"/>
          </p:cNvSpPr>
          <p:nvPr>
            <p:ph type="body" idx="1"/>
          </p:nvPr>
        </p:nvSpPr>
        <p:spPr>
          <a:xfrm>
            <a:off x="1403444" y="1525592"/>
            <a:ext cx="7298596" cy="5180008"/>
          </a:xfrm>
          <a:prstGeom prst="rect">
            <a:avLst/>
          </a:prstGeom>
          <a:noFill/>
          <a:ln>
            <a:noFill/>
          </a:ln>
        </p:spPr>
        <p:txBody>
          <a:bodyPr spcFirstLastPara="1" wrap="square" lIns="91425" tIns="45700" rIns="91425" bIns="45700" anchor="t" anchorCtr="0">
            <a:normAutofit fontScale="92500" lnSpcReduction="20000"/>
          </a:bodyPr>
          <a:lstStyle/>
          <a:p>
            <a:pPr marL="365760" lvl="0" indent="-365791" algn="l" rtl="0">
              <a:lnSpc>
                <a:spcPct val="100000"/>
              </a:lnSpc>
              <a:spcBef>
                <a:spcPts val="0"/>
              </a:spcBef>
              <a:spcAft>
                <a:spcPts val="0"/>
              </a:spcAft>
              <a:buClr>
                <a:schemeClr val="dk1"/>
              </a:buClr>
              <a:buSzPct val="100000"/>
              <a:buFont typeface="Calibri"/>
              <a:buAutoNum type="arabicParenR"/>
            </a:pPr>
            <a:r>
              <a:rPr lang="en-US" sz="2300"/>
              <a:t>Stand far enough away from other people and the instrument shelter so you will not hit them with the psychrometer. Stand in the shade if possible with your back to the sun. If there is no shade near the shelter, move to a shady spot nearby, but not too close to trees or buildings. </a:t>
            </a:r>
            <a:endParaRPr/>
          </a:p>
          <a:p>
            <a:pPr marL="365760" lvl="0" indent="-365791" algn="l" rtl="0">
              <a:lnSpc>
                <a:spcPct val="100000"/>
              </a:lnSpc>
              <a:spcBef>
                <a:spcPts val="600"/>
              </a:spcBef>
              <a:spcAft>
                <a:spcPts val="0"/>
              </a:spcAft>
              <a:buClr>
                <a:schemeClr val="dk1"/>
              </a:buClr>
              <a:buSzPct val="100000"/>
              <a:buFont typeface="Calibri"/>
              <a:buAutoNum type="arabicParenR"/>
            </a:pPr>
            <a:r>
              <a:rPr lang="en-US" sz="2300"/>
              <a:t>Keep the sling psychrometer as far away as possible from your body to prevent body heat from changing the temperature readings. This is very important in cold weather. Do not touch or breathe on the temperature-sensing parts of the thermometer as this, too, may affect the reading. </a:t>
            </a:r>
            <a:endParaRPr/>
          </a:p>
          <a:p>
            <a:pPr marL="365760" lvl="0" indent="-365791" algn="l" rtl="0">
              <a:lnSpc>
                <a:spcPct val="100000"/>
              </a:lnSpc>
              <a:spcBef>
                <a:spcPts val="600"/>
              </a:spcBef>
              <a:spcAft>
                <a:spcPts val="0"/>
              </a:spcAft>
              <a:buClr>
                <a:schemeClr val="dk1"/>
              </a:buClr>
              <a:buSzPct val="100000"/>
              <a:buFont typeface="Calibri"/>
              <a:buAutoNum type="arabicParenR"/>
            </a:pPr>
            <a:r>
              <a:rPr lang="en-US" sz="2300"/>
              <a:t>Open the sling psychrometer case by pulling out the slider, which contains the two thermometers. </a:t>
            </a:r>
            <a:endParaRPr/>
          </a:p>
          <a:p>
            <a:pPr marL="365760" lvl="0" indent="-365791" algn="l" rtl="0">
              <a:lnSpc>
                <a:spcPct val="100000"/>
              </a:lnSpc>
              <a:spcBef>
                <a:spcPts val="600"/>
              </a:spcBef>
              <a:spcAft>
                <a:spcPts val="0"/>
              </a:spcAft>
              <a:buClr>
                <a:schemeClr val="dk1"/>
              </a:buClr>
              <a:buSzPct val="100000"/>
              <a:buFont typeface="Calibri"/>
              <a:buAutoNum type="arabicParenR"/>
            </a:pPr>
            <a:r>
              <a:rPr lang="en-US" sz="2300"/>
              <a:t>Wait three minutes to allow the thermometer to read the current air temperature and then read the current dry bulb temperature to 0.5 ̊ C using the thermometer with no wick attached. Make sure your eyes are level with the instrument. </a:t>
            </a:r>
            <a:endParaRPr/>
          </a:p>
          <a:p>
            <a:pPr marL="365760" lvl="0" indent="-365791" algn="l" rtl="0">
              <a:lnSpc>
                <a:spcPct val="100000"/>
              </a:lnSpc>
              <a:spcBef>
                <a:spcPts val="600"/>
              </a:spcBef>
              <a:spcAft>
                <a:spcPts val="0"/>
              </a:spcAft>
              <a:buClr>
                <a:schemeClr val="dk1"/>
              </a:buClr>
              <a:buSzPct val="100000"/>
              <a:buFont typeface="Calibri"/>
              <a:buAutoNum type="arabicParenR"/>
            </a:pPr>
            <a:r>
              <a:rPr lang="en-US" sz="2300"/>
              <a:t>Record the dry bulb temperature. </a:t>
            </a:r>
            <a:endParaRPr/>
          </a:p>
          <a:p>
            <a:pPr marL="228600" lvl="0" indent="-64135" algn="l" rtl="0">
              <a:lnSpc>
                <a:spcPct val="90000"/>
              </a:lnSpc>
              <a:spcBef>
                <a:spcPts val="1600"/>
              </a:spcBef>
              <a:spcAft>
                <a:spcPts val="0"/>
              </a:spcAft>
              <a:buClr>
                <a:schemeClr val="dk1"/>
              </a:buClr>
              <a:buSzPct val="100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29" name="Google Shape;229;p14"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30" name="Google Shape;230;p14"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231" name="Google Shape;231;p14"/>
          <p:cNvSpPr txBox="1">
            <a:spLocks noGrp="1"/>
          </p:cNvSpPr>
          <p:nvPr>
            <p:ph type="title"/>
          </p:nvPr>
        </p:nvSpPr>
        <p:spPr>
          <a:xfrm>
            <a:off x="1188798" y="510539"/>
            <a:ext cx="795520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Collecting Data: Sling Psychrometer- Steps 6-12</a:t>
            </a:r>
            <a:endParaRPr/>
          </a:p>
        </p:txBody>
      </p:sp>
      <p:sp>
        <p:nvSpPr>
          <p:cNvPr id="232" name="Google Shape;232;p14"/>
          <p:cNvSpPr txBox="1">
            <a:spLocks noGrp="1"/>
          </p:cNvSpPr>
          <p:nvPr>
            <p:ph type="body" idx="1"/>
          </p:nvPr>
        </p:nvSpPr>
        <p:spPr>
          <a:xfrm>
            <a:off x="1403444" y="1677992"/>
            <a:ext cx="7298596" cy="5180008"/>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100000"/>
              </a:lnSpc>
              <a:spcBef>
                <a:spcPts val="0"/>
              </a:spcBef>
              <a:spcAft>
                <a:spcPts val="0"/>
              </a:spcAft>
              <a:buClr>
                <a:schemeClr val="dk1"/>
              </a:buClr>
              <a:buSzPct val="100000"/>
              <a:buFont typeface="Calibri"/>
              <a:buAutoNum type="arabicParenR" startAt="6"/>
            </a:pPr>
            <a:r>
              <a:rPr lang="en-US" sz="2400"/>
              <a:t>Check to be sure that there is still distilled water in the reservoir, and that the wick is wet. If it is dry, add distilled water to the reservoir. </a:t>
            </a:r>
            <a:endParaRPr/>
          </a:p>
          <a:p>
            <a:pPr marL="457200" lvl="0" indent="-457200" algn="l" rtl="0">
              <a:lnSpc>
                <a:spcPct val="100000"/>
              </a:lnSpc>
              <a:spcBef>
                <a:spcPts val="600"/>
              </a:spcBef>
              <a:spcAft>
                <a:spcPts val="0"/>
              </a:spcAft>
              <a:buClr>
                <a:schemeClr val="dk1"/>
              </a:buClr>
              <a:buSzPct val="100000"/>
              <a:buFont typeface="Calibri"/>
              <a:buAutoNum type="arabicParenR" startAt="6"/>
            </a:pPr>
            <a:r>
              <a:rPr lang="en-US" sz="2400"/>
              <a:t>Sling the psychrometer for 3 minutes. </a:t>
            </a:r>
            <a:endParaRPr/>
          </a:p>
          <a:p>
            <a:pPr marL="457200" lvl="0" indent="-457200" algn="l" rtl="0">
              <a:lnSpc>
                <a:spcPct val="100000"/>
              </a:lnSpc>
              <a:spcBef>
                <a:spcPts val="600"/>
              </a:spcBef>
              <a:spcAft>
                <a:spcPts val="0"/>
              </a:spcAft>
              <a:buClr>
                <a:schemeClr val="dk1"/>
              </a:buClr>
              <a:buSzPct val="100000"/>
              <a:buFont typeface="Calibri"/>
              <a:buAutoNum type="arabicParenR" startAt="6"/>
            </a:pPr>
            <a:r>
              <a:rPr lang="en-US" sz="2400"/>
              <a:t>Let the psychrometer stop whirling on its own! Do not stop it with your hand or other object. </a:t>
            </a:r>
            <a:endParaRPr/>
          </a:p>
          <a:p>
            <a:pPr marL="457200" lvl="0" indent="-457200" algn="l" rtl="0">
              <a:lnSpc>
                <a:spcPct val="100000"/>
              </a:lnSpc>
              <a:spcBef>
                <a:spcPts val="600"/>
              </a:spcBef>
              <a:spcAft>
                <a:spcPts val="0"/>
              </a:spcAft>
              <a:buClr>
                <a:schemeClr val="dk1"/>
              </a:buClr>
              <a:buSzPct val="100000"/>
              <a:buFont typeface="Calibri"/>
              <a:buAutoNum type="arabicParenR" startAt="6"/>
            </a:pPr>
            <a:r>
              <a:rPr lang="en-US" sz="2400"/>
              <a:t>Read the wet bulb temperature to 0.5 ̊ C (from the thermometer with the wick attached). </a:t>
            </a:r>
            <a:endParaRPr/>
          </a:p>
          <a:p>
            <a:pPr marL="457200" lvl="0" indent="-457200" algn="l" rtl="0">
              <a:lnSpc>
                <a:spcPct val="100000"/>
              </a:lnSpc>
              <a:spcBef>
                <a:spcPts val="600"/>
              </a:spcBef>
              <a:spcAft>
                <a:spcPts val="0"/>
              </a:spcAft>
              <a:buClr>
                <a:schemeClr val="dk1"/>
              </a:buClr>
              <a:buSzPct val="100000"/>
              <a:buFont typeface="Calibri"/>
              <a:buAutoNum type="arabicParenR" startAt="6"/>
            </a:pPr>
            <a:r>
              <a:rPr lang="en-US" sz="2400"/>
              <a:t>Record the wet bulb temperature. </a:t>
            </a:r>
            <a:endParaRPr/>
          </a:p>
          <a:p>
            <a:pPr marL="457200" lvl="0" indent="-457200" algn="l" rtl="0">
              <a:lnSpc>
                <a:spcPct val="100000"/>
              </a:lnSpc>
              <a:spcBef>
                <a:spcPts val="600"/>
              </a:spcBef>
              <a:spcAft>
                <a:spcPts val="0"/>
              </a:spcAft>
              <a:buClr>
                <a:schemeClr val="dk1"/>
              </a:buClr>
              <a:buSzPct val="100000"/>
              <a:buFont typeface="Calibri"/>
              <a:buAutoNum type="arabicParenR" startAt="6"/>
            </a:pPr>
            <a:r>
              <a:rPr lang="en-US" sz="2400"/>
              <a:t>Determine the relative humidity using a </a:t>
            </a:r>
            <a:r>
              <a:rPr lang="en-US" sz="2400" i="1" u="sng">
                <a:solidFill>
                  <a:schemeClr val="hlink"/>
                </a:solidFill>
                <a:hlinkClick r:id="rId5"/>
              </a:rPr>
              <a:t>psychrometric chart </a:t>
            </a:r>
            <a:r>
              <a:rPr lang="en-US" sz="2400"/>
              <a:t>or the sliding scale found on the cases of some psychrometers. You may also leave this blank as GLOBE can calculate relative humidity from your wet and dry bulb temperatures. </a:t>
            </a:r>
            <a:endParaRPr/>
          </a:p>
          <a:p>
            <a:pPr marL="457200" lvl="0" indent="-457200" algn="l" rtl="0">
              <a:lnSpc>
                <a:spcPct val="100000"/>
              </a:lnSpc>
              <a:spcBef>
                <a:spcPts val="600"/>
              </a:spcBef>
              <a:spcAft>
                <a:spcPts val="0"/>
              </a:spcAft>
              <a:buClr>
                <a:schemeClr val="dk1"/>
              </a:buClr>
              <a:buSzPct val="100000"/>
              <a:buFont typeface="Calibri"/>
              <a:buAutoNum type="arabicParenR" startAt="6"/>
            </a:pPr>
            <a:r>
              <a:rPr lang="en-US" sz="2400"/>
              <a:t>When you are done with the instrument, close it up and return it to the shelter properly.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9" name="Google Shape;239;p15"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40" name="Google Shape;240;p15"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241" name="Google Shape;241;p15"/>
          <p:cNvSpPr txBox="1">
            <a:spLocks noGrp="1"/>
          </p:cNvSpPr>
          <p:nvPr>
            <p:ph type="title"/>
          </p:nvPr>
        </p:nvSpPr>
        <p:spPr>
          <a:xfrm>
            <a:off x="1156244" y="5257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GLOBE Program Science Data Entry</a:t>
            </a:r>
            <a:endParaRPr sz="3200"/>
          </a:p>
        </p:txBody>
      </p:sp>
      <p:sp>
        <p:nvSpPr>
          <p:cNvPr id="242" name="Google Shape;242;p15"/>
          <p:cNvSpPr txBox="1">
            <a:spLocks noGrp="1"/>
          </p:cNvSpPr>
          <p:nvPr>
            <p:ph type="body" idx="1"/>
          </p:nvPr>
        </p:nvSpPr>
        <p:spPr>
          <a:xfrm>
            <a:off x="1206772" y="1851342"/>
            <a:ext cx="4950188"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rgbClr val="000000"/>
              </a:buClr>
              <a:buSzPts val="595"/>
              <a:buNone/>
            </a:pPr>
            <a:r>
              <a:rPr lang="en-US" b="1" i="1">
                <a:solidFill>
                  <a:srgbClr val="000000"/>
                </a:solidFill>
              </a:rPr>
              <a:t>You have 3 options: </a:t>
            </a:r>
            <a:endParaRPr/>
          </a:p>
          <a:p>
            <a:pPr marL="0" lvl="0" indent="0" algn="just" rtl="0">
              <a:lnSpc>
                <a:spcPct val="90000"/>
              </a:lnSpc>
              <a:spcBef>
                <a:spcPts val="1200"/>
              </a:spcBef>
              <a:spcAft>
                <a:spcPts val="0"/>
              </a:spcAft>
              <a:buClr>
                <a:schemeClr val="dk1"/>
              </a:buClr>
              <a:buSzPts val="595"/>
              <a:buNone/>
            </a:pPr>
            <a:endParaRPr>
              <a:solidFill>
                <a:srgbClr val="000000"/>
              </a:solidFill>
              <a:latin typeface="Calibri"/>
              <a:ea typeface="Calibri"/>
              <a:cs typeface="Calibri"/>
              <a:sym typeface="Calibri"/>
            </a:endParaRPr>
          </a:p>
          <a:p>
            <a:pPr marL="0" lvl="0" indent="0" algn="just" rtl="0">
              <a:lnSpc>
                <a:spcPct val="90000"/>
              </a:lnSpc>
              <a:spcBef>
                <a:spcPts val="0"/>
              </a:spcBef>
              <a:spcAft>
                <a:spcPts val="0"/>
              </a:spcAft>
              <a:buClr>
                <a:srgbClr val="000000"/>
              </a:buClr>
              <a:buSzPts val="595"/>
              <a:buNone/>
            </a:pPr>
            <a:r>
              <a:rPr lang="en-US">
                <a:solidFill>
                  <a:srgbClr val="000000"/>
                </a:solidFill>
                <a:latin typeface="Calibri"/>
                <a:ea typeface="Calibri"/>
                <a:cs typeface="Calibri"/>
                <a:sym typeface="Calibri"/>
              </a:rPr>
              <a:t>Download the Data Entry app from the </a:t>
            </a:r>
            <a:r>
              <a:rPr lang="en-US" b="1" u="sng">
                <a:solidFill>
                  <a:schemeClr val="hlink"/>
                </a:solidFill>
                <a:latin typeface="Calibri"/>
                <a:ea typeface="Calibri"/>
                <a:cs typeface="Calibri"/>
                <a:sym typeface="Calibri"/>
                <a:hlinkClick r:id="rId5"/>
              </a:rPr>
              <a:t>App Store</a:t>
            </a:r>
            <a:r>
              <a:rPr lang="en-US">
                <a:solidFill>
                  <a:srgbClr val="000000"/>
                </a:solidFill>
                <a:latin typeface="Calibri"/>
                <a:ea typeface="Calibri"/>
                <a:cs typeface="Calibri"/>
                <a:sym typeface="Calibri"/>
              </a:rPr>
              <a:t>.</a:t>
            </a:r>
            <a:endParaRPr b="1" u="sng">
              <a:solidFill>
                <a:schemeClr val="hlink"/>
              </a:solidFill>
              <a:latin typeface="Calibri"/>
              <a:ea typeface="Calibri"/>
              <a:cs typeface="Calibri"/>
              <a:sym typeface="Calibri"/>
              <a:hlinkClick r:id="rId6"/>
            </a:endParaRPr>
          </a:p>
          <a:p>
            <a:pPr marL="0" lvl="0" indent="0" algn="just" rtl="0">
              <a:lnSpc>
                <a:spcPct val="90000"/>
              </a:lnSpc>
              <a:spcBef>
                <a:spcPts val="0"/>
              </a:spcBef>
              <a:spcAft>
                <a:spcPts val="0"/>
              </a:spcAft>
              <a:buClr>
                <a:schemeClr val="dk1"/>
              </a:buClr>
              <a:buSzPct val="100000"/>
              <a:buNone/>
            </a:pPr>
            <a:endParaRPr>
              <a:solidFill>
                <a:srgbClr val="000000"/>
              </a:solidFill>
              <a:latin typeface="Calibri"/>
              <a:ea typeface="Calibri"/>
              <a:cs typeface="Calibri"/>
              <a:sym typeface="Calibri"/>
            </a:endParaRPr>
          </a:p>
          <a:p>
            <a:pPr marL="0" lvl="0" indent="0" algn="just" rtl="0">
              <a:lnSpc>
                <a:spcPct val="90000"/>
              </a:lnSpc>
              <a:spcBef>
                <a:spcPts val="0"/>
              </a:spcBef>
              <a:spcAft>
                <a:spcPts val="0"/>
              </a:spcAft>
              <a:buClr>
                <a:schemeClr val="hlink"/>
              </a:buClr>
              <a:buSzPts val="595"/>
              <a:buNone/>
            </a:pPr>
            <a:r>
              <a:rPr lang="en-US" b="1" u="sng">
                <a:solidFill>
                  <a:schemeClr val="hlink"/>
                </a:solidFill>
                <a:latin typeface="Calibri"/>
                <a:ea typeface="Calibri"/>
                <a:cs typeface="Calibri"/>
                <a:sym typeface="Calibri"/>
                <a:hlinkClick r:id="rId7"/>
              </a:rPr>
              <a:t>Live Data Entry</a:t>
            </a:r>
            <a:r>
              <a:rPr lang="en-US">
                <a:solidFill>
                  <a:srgbClr val="000000"/>
                </a:solidFill>
                <a:latin typeface="Calibri"/>
                <a:ea typeface="Calibri"/>
                <a:cs typeface="Calibri"/>
                <a:sym typeface="Calibri"/>
              </a:rPr>
              <a:t>: These pages are for entering environmental data – collected at defined sites, according to protocol, and using approved instrumentation – for entry into the official GLOBE science database.</a:t>
            </a:r>
            <a:endParaRPr/>
          </a:p>
          <a:p>
            <a:pPr marL="0" lvl="0" indent="0" algn="just" rtl="0">
              <a:lnSpc>
                <a:spcPct val="90000"/>
              </a:lnSpc>
              <a:spcBef>
                <a:spcPts val="0"/>
              </a:spcBef>
              <a:spcAft>
                <a:spcPts val="0"/>
              </a:spcAft>
              <a:buClr>
                <a:schemeClr val="dk1"/>
              </a:buClr>
              <a:buSzPct val="100000"/>
              <a:buNone/>
            </a:pPr>
            <a:endParaRPr>
              <a:solidFill>
                <a:srgbClr val="000000"/>
              </a:solidFill>
              <a:latin typeface="Calibri"/>
              <a:ea typeface="Calibri"/>
              <a:cs typeface="Calibri"/>
              <a:sym typeface="Calibri"/>
            </a:endParaRPr>
          </a:p>
          <a:p>
            <a:pPr marL="0" lvl="0" indent="0" algn="just" rtl="0">
              <a:lnSpc>
                <a:spcPct val="90000"/>
              </a:lnSpc>
              <a:spcBef>
                <a:spcPts val="0"/>
              </a:spcBef>
              <a:spcAft>
                <a:spcPts val="0"/>
              </a:spcAft>
              <a:buClr>
                <a:schemeClr val="hlink"/>
              </a:buClr>
              <a:buSzPts val="595"/>
              <a:buNone/>
            </a:pPr>
            <a:r>
              <a:rPr lang="en-US" b="1" u="sng">
                <a:solidFill>
                  <a:schemeClr val="hlink"/>
                </a:solidFill>
                <a:latin typeface="Calibri"/>
                <a:ea typeface="Calibri"/>
                <a:cs typeface="Calibri"/>
                <a:sym typeface="Calibri"/>
                <a:hlinkClick r:id="rId8"/>
              </a:rPr>
              <a:t>Email Data Entry</a:t>
            </a:r>
            <a:r>
              <a:rPr lang="en-US" b="1">
                <a:solidFill>
                  <a:srgbClr val="000000"/>
                </a:solidFill>
                <a:latin typeface="Calibri"/>
                <a:ea typeface="Calibri"/>
                <a:cs typeface="Calibri"/>
                <a:sym typeface="Calibri"/>
              </a:rPr>
              <a:t> </a:t>
            </a:r>
            <a:r>
              <a:rPr lang="en-US">
                <a:solidFill>
                  <a:srgbClr val="000000"/>
                </a:solidFill>
                <a:latin typeface="Calibri"/>
                <a:ea typeface="Calibri"/>
                <a:cs typeface="Calibri"/>
                <a:sym typeface="Calibri"/>
              </a:rPr>
              <a:t>– If connectivity is an issue, data can also be entered via email.</a:t>
            </a:r>
            <a:endParaRPr/>
          </a:p>
        </p:txBody>
      </p:sp>
      <p:pic>
        <p:nvPicPr>
          <p:cNvPr id="243" name="Google Shape;243;p15" descr="screenshot of Science Data Entry"/>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726748" y="1851342"/>
            <a:ext cx="1670491" cy="2440400"/>
          </a:xfrm>
          <a:prstGeom prst="rect">
            <a:avLst/>
          </a:prstGeom>
          <a:noFill/>
          <a:ln>
            <a:noFill/>
          </a:ln>
        </p:spPr>
      </p:pic>
      <p:pic>
        <p:nvPicPr>
          <p:cNvPr id="244" name="Google Shape;244;p15" descr="Screen Shot of GLOBE Data Entry"/>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259981" y="4626707"/>
            <a:ext cx="2688508" cy="10270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50" name="Google Shape;250;p16"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51" name="Google Shape;251;p16"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252" name="Google Shape;252;p16"/>
          <p:cNvSpPr txBox="1">
            <a:spLocks noGrp="1"/>
          </p:cNvSpPr>
          <p:nvPr>
            <p:ph type="title"/>
          </p:nvPr>
        </p:nvSpPr>
        <p:spPr>
          <a:xfrm>
            <a:off x="1156244" y="5257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Entering Relative Humidity Data- Step 1</a:t>
            </a:r>
            <a:endParaRPr sz="3200"/>
          </a:p>
        </p:txBody>
      </p:sp>
      <p:pic>
        <p:nvPicPr>
          <p:cNvPr id="253" name="Google Shape;253;p16" descr="screenshot of GLOBE website. An arrow points to the button on the right, which says, &quot;enter data.&quot;"/>
          <p:cNvPicPr preferRelativeResize="0">
            <a:picLocks noGrp="1"/>
          </p:cNvPicPr>
          <p:nvPr>
            <p:ph type="body" idx="4294967295"/>
          </p:nvPr>
        </p:nvPicPr>
        <p:blipFill rotWithShape="1">
          <a:blip r:embed="rId5" cstate="email">
            <a:alphaModFix/>
            <a:extLst>
              <a:ext uri="{28A0092B-C50C-407E-A947-70E740481C1C}">
                <a14:useLocalDpi xmlns:a14="http://schemas.microsoft.com/office/drawing/2010/main"/>
              </a:ext>
            </a:extLst>
          </a:blip>
          <a:srcRect/>
          <a:stretch/>
        </p:blipFill>
        <p:spPr>
          <a:xfrm>
            <a:off x="1498491" y="2226551"/>
            <a:ext cx="6961387" cy="3840236"/>
          </a:xfrm>
          <a:prstGeom prst="rect">
            <a:avLst/>
          </a:prstGeom>
          <a:noFill/>
          <a:ln>
            <a:noFill/>
          </a:ln>
        </p:spPr>
      </p:pic>
      <p:sp>
        <p:nvSpPr>
          <p:cNvPr id="254" name="Google Shape;254;p16"/>
          <p:cNvSpPr txBox="1"/>
          <p:nvPr/>
        </p:nvSpPr>
        <p:spPr>
          <a:xfrm>
            <a:off x="1236044" y="1704976"/>
            <a:ext cx="6918562" cy="436181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1) Go to </a:t>
            </a:r>
            <a:r>
              <a:rPr lang="en-US" sz="2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GLOBE.gov</a:t>
            </a:r>
            <a:r>
              <a:rPr lang="en-US" sz="2400">
                <a:solidFill>
                  <a:schemeClr val="dk1"/>
                </a:solidFill>
                <a:latin typeface="Calibri"/>
                <a:ea typeface="Calibri"/>
                <a:cs typeface="Calibri"/>
                <a:sym typeface="Calibri"/>
              </a:rPr>
              <a:t> and press enter data. </a:t>
            </a:r>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60" name="Google Shape;260;p17"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61" name="Google Shape;261;p17"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262" name="Google Shape;262;p17"/>
          <p:cNvSpPr txBox="1">
            <a:spLocks noGrp="1"/>
          </p:cNvSpPr>
          <p:nvPr>
            <p:ph type="title"/>
          </p:nvPr>
        </p:nvSpPr>
        <p:spPr>
          <a:xfrm>
            <a:off x="1156244" y="5257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Entering Relative Humidity Data- Steps 2 &amp; 3</a:t>
            </a:r>
            <a:endParaRPr sz="3200"/>
          </a:p>
        </p:txBody>
      </p:sp>
      <p:pic>
        <p:nvPicPr>
          <p:cNvPr id="263" name="Google Shape;263;p17" descr="screenshot of GLOBE webpage.  An arrow points to the words in the left menu bar, where you select &quot;Live data entry.&quot; You are prompted to enter your username and password."/>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156244" y="1851342"/>
            <a:ext cx="7549154" cy="37590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69" name="Google Shape;269;p18"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70" name="Google Shape;270;p18"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271" name="Google Shape;271;p18"/>
          <p:cNvSpPr txBox="1">
            <a:spLocks noGrp="1"/>
          </p:cNvSpPr>
          <p:nvPr>
            <p:ph type="title"/>
          </p:nvPr>
        </p:nvSpPr>
        <p:spPr>
          <a:xfrm>
            <a:off x="1156244" y="5257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Entering Relative Humidity Data- Steps 4 &amp; 5</a:t>
            </a:r>
            <a:endParaRPr sz="3200"/>
          </a:p>
        </p:txBody>
      </p:sp>
      <p:sp>
        <p:nvSpPr>
          <p:cNvPr id="272" name="Google Shape;272;p18"/>
          <p:cNvSpPr txBox="1">
            <a:spLocks noGrp="1"/>
          </p:cNvSpPr>
          <p:nvPr>
            <p:ph type="body" idx="1"/>
          </p:nvPr>
        </p:nvSpPr>
        <p:spPr>
          <a:xfrm>
            <a:off x="1555845" y="1815153"/>
            <a:ext cx="2959004" cy="43618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4) </a:t>
            </a:r>
            <a:r>
              <a:rPr lang="en-US" sz="2000" b="1" i="1"/>
              <a:t>Confirm that an Atmosphere Study Site has been defined</a:t>
            </a:r>
            <a:r>
              <a:rPr lang="en-US" sz="2000"/>
              <a:t>, and choose it under </a:t>
            </a:r>
            <a:r>
              <a:rPr lang="en-US" sz="2000" i="1"/>
              <a:t>My Organizations and Sites </a:t>
            </a:r>
            <a:r>
              <a:rPr lang="en-US" sz="2000"/>
              <a:t>list.</a:t>
            </a:r>
            <a:endParaRPr/>
          </a:p>
          <a:p>
            <a:pPr marL="0" lvl="0" indent="0" algn="l" rtl="0">
              <a:lnSpc>
                <a:spcPct val="90000"/>
              </a:lnSpc>
              <a:spcBef>
                <a:spcPts val="1000"/>
              </a:spcBef>
              <a:spcAft>
                <a:spcPts val="0"/>
              </a:spcAft>
              <a:buClr>
                <a:schemeClr val="dk1"/>
              </a:buClr>
              <a:buSzPts val="2800"/>
              <a:buNone/>
            </a:pPr>
            <a:endParaRPr/>
          </a:p>
        </p:txBody>
      </p:sp>
      <p:pic>
        <p:nvPicPr>
          <p:cNvPr id="273" name="Google Shape;273;p18" descr="screenshot of data entry: select your study site from the list provid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7397" y="3536904"/>
            <a:ext cx="2755900" cy="1816100"/>
          </a:xfrm>
          <a:prstGeom prst="rect">
            <a:avLst/>
          </a:prstGeom>
          <a:noFill/>
          <a:ln>
            <a:noFill/>
          </a:ln>
        </p:spPr>
      </p:pic>
      <p:sp>
        <p:nvSpPr>
          <p:cNvPr id="274" name="Google Shape;274;p18"/>
          <p:cNvSpPr txBox="1"/>
          <p:nvPr/>
        </p:nvSpPr>
        <p:spPr>
          <a:xfrm>
            <a:off x="5222543" y="1815153"/>
            <a:ext cx="3247314" cy="42799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5) If the Study Site is not defined, define it.</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275" name="Google Shape;275;p18" descr="screenshot of GLOBE Data Entry App: image showing where you define a new study site, input GPS coordinates and Screen Shot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25208" y="3028949"/>
            <a:ext cx="3063235" cy="215832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81" name="Google Shape;281;p19"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82" name="Google Shape;282;p19"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283" name="Google Shape;283;p19"/>
          <p:cNvSpPr txBox="1">
            <a:spLocks noGrp="1"/>
          </p:cNvSpPr>
          <p:nvPr>
            <p:ph type="title"/>
          </p:nvPr>
        </p:nvSpPr>
        <p:spPr>
          <a:xfrm>
            <a:off x="1156244" y="5257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Entering Relative Humidity Data- Steps 6 &amp; 7</a:t>
            </a:r>
            <a:endParaRPr sz="3200"/>
          </a:p>
        </p:txBody>
      </p:sp>
      <p:sp>
        <p:nvSpPr>
          <p:cNvPr id="284" name="Google Shape;284;p19"/>
          <p:cNvSpPr txBox="1">
            <a:spLocks noGrp="1"/>
          </p:cNvSpPr>
          <p:nvPr>
            <p:ph type="body" idx="1"/>
          </p:nvPr>
        </p:nvSpPr>
        <p:spPr>
          <a:xfrm>
            <a:off x="1555844" y="1828799"/>
            <a:ext cx="3398293" cy="43481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6 ) Select </a:t>
            </a:r>
            <a:r>
              <a:rPr lang="en-US" sz="2400" b="1" i="1"/>
              <a:t>Integrated 1-Day</a:t>
            </a:r>
            <a:r>
              <a:rPr lang="en-US" sz="2400" i="1"/>
              <a:t> </a:t>
            </a:r>
            <a:r>
              <a:rPr lang="en-US" sz="2400"/>
              <a:t>from the atmosphere data entry site and choose new observation.</a:t>
            </a:r>
            <a:endParaRPr/>
          </a:p>
          <a:p>
            <a:pPr marL="0" lvl="0" indent="0" algn="l" rtl="0">
              <a:lnSpc>
                <a:spcPct val="90000"/>
              </a:lnSpc>
              <a:spcBef>
                <a:spcPts val="1000"/>
              </a:spcBef>
              <a:spcAft>
                <a:spcPts val="0"/>
              </a:spcAft>
              <a:buClr>
                <a:schemeClr val="dk1"/>
              </a:buClr>
              <a:buSzPts val="2800"/>
              <a:buNone/>
            </a:pPr>
            <a:endParaRPr/>
          </a:p>
        </p:txBody>
      </p:sp>
      <p:pic>
        <p:nvPicPr>
          <p:cNvPr id="285" name="Google Shape;285;p19" descr="Screenshot has an arrow pointing to integrated 1-day and where you choose new observ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330" y="3245580"/>
            <a:ext cx="3373718" cy="2519789"/>
          </a:xfrm>
          <a:prstGeom prst="rect">
            <a:avLst/>
          </a:prstGeom>
          <a:noFill/>
          <a:ln>
            <a:noFill/>
          </a:ln>
        </p:spPr>
      </p:pic>
      <p:sp>
        <p:nvSpPr>
          <p:cNvPr id="286" name="Google Shape;286;p19"/>
          <p:cNvSpPr txBox="1"/>
          <p:nvPr/>
        </p:nvSpPr>
        <p:spPr>
          <a:xfrm>
            <a:off x="5353737" y="1851341"/>
            <a:ext cx="3161612" cy="424373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7) Enter </a:t>
            </a:r>
            <a:r>
              <a:rPr lang="en-US" sz="2400" b="1" i="1">
                <a:solidFill>
                  <a:schemeClr val="dk1"/>
                </a:solidFill>
                <a:latin typeface="Calibri"/>
                <a:ea typeface="Calibri"/>
                <a:cs typeface="Calibri"/>
                <a:sym typeface="Calibri"/>
              </a:rPr>
              <a:t>Date, local or UTC time, and choose relative humidity</a:t>
            </a:r>
            <a:r>
              <a:rPr lang="en-US" sz="2400">
                <a:solidFill>
                  <a:schemeClr val="dk1"/>
                </a:solidFill>
                <a:latin typeface="Calibri"/>
                <a:ea typeface="Calibri"/>
                <a:cs typeface="Calibri"/>
                <a:sym typeface="Calibri"/>
              </a:rPr>
              <a:t>. </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287" name="Google Shape;287;p19" descr="Screenshot has an arrow showing where to enter date, local or UTC time, and where to select the icon for relative humidity."/>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93289" y="3480290"/>
            <a:ext cx="3482508" cy="28519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9" name="Google Shape;99;p2"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00" name="Google Shape;100;p2" descr="Menu Bar: What is Relative Humidit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8240" cy="6065520"/>
          </a:xfrm>
          <a:prstGeom prst="rect">
            <a:avLst/>
          </a:prstGeom>
          <a:noFill/>
          <a:ln>
            <a:noFill/>
          </a:ln>
        </p:spPr>
      </p:pic>
      <p:sp>
        <p:nvSpPr>
          <p:cNvPr id="101" name="Google Shape;101;p2"/>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Overview and Learning Objectives</a:t>
            </a:r>
            <a:endParaRPr sz="2800"/>
          </a:p>
        </p:txBody>
      </p:sp>
      <p:sp>
        <p:nvSpPr>
          <p:cNvPr id="102" name="Google Shape;102;p2"/>
          <p:cNvSpPr txBox="1">
            <a:spLocks noGrp="1"/>
          </p:cNvSpPr>
          <p:nvPr>
            <p:ph type="body" idx="1"/>
          </p:nvPr>
        </p:nvSpPr>
        <p:spPr>
          <a:xfrm>
            <a:off x="1333500" y="1652221"/>
            <a:ext cx="7353300" cy="470413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00000"/>
              </a:lnSpc>
              <a:spcBef>
                <a:spcPts val="0"/>
              </a:spcBef>
              <a:spcAft>
                <a:spcPts val="0"/>
              </a:spcAft>
              <a:buClr>
                <a:srgbClr val="002060"/>
              </a:buClr>
              <a:buSzPct val="100000"/>
              <a:buNone/>
            </a:pPr>
            <a:r>
              <a:rPr lang="en-US" sz="3400" b="1">
                <a:solidFill>
                  <a:srgbClr val="002060"/>
                </a:solidFill>
              </a:rPr>
              <a:t>Overview</a:t>
            </a:r>
            <a:endParaRPr/>
          </a:p>
          <a:p>
            <a:pPr marL="0" lvl="0" indent="0" algn="l" rtl="0">
              <a:lnSpc>
                <a:spcPct val="100000"/>
              </a:lnSpc>
              <a:spcBef>
                <a:spcPts val="1200"/>
              </a:spcBef>
              <a:spcAft>
                <a:spcPts val="0"/>
              </a:spcAft>
              <a:buClr>
                <a:schemeClr val="dk1"/>
              </a:buClr>
              <a:buSzPct val="100000"/>
              <a:buNone/>
            </a:pPr>
            <a:r>
              <a:rPr lang="en-US" sz="3500" i="1"/>
              <a:t>This module:</a:t>
            </a:r>
            <a:endParaRPr/>
          </a:p>
          <a:p>
            <a:pPr marL="228600" lvl="0" indent="-228600" algn="l" rtl="0">
              <a:lnSpc>
                <a:spcPct val="100000"/>
              </a:lnSpc>
              <a:spcBef>
                <a:spcPts val="1200"/>
              </a:spcBef>
              <a:spcAft>
                <a:spcPts val="0"/>
              </a:spcAft>
              <a:buClr>
                <a:schemeClr val="dk1"/>
              </a:buClr>
              <a:buSzPct val="100000"/>
              <a:buChar char="•"/>
            </a:pPr>
            <a:r>
              <a:rPr lang="en-US" sz="3500"/>
              <a:t>Describes relative humidity </a:t>
            </a:r>
            <a:endParaRPr/>
          </a:p>
          <a:p>
            <a:pPr marL="228600" lvl="0" indent="-228600" algn="l" rtl="0">
              <a:lnSpc>
                <a:spcPct val="100000"/>
              </a:lnSpc>
              <a:spcBef>
                <a:spcPts val="1200"/>
              </a:spcBef>
              <a:spcAft>
                <a:spcPts val="0"/>
              </a:spcAft>
              <a:buClr>
                <a:schemeClr val="dk1"/>
              </a:buClr>
              <a:buSzPct val="100000"/>
              <a:buChar char="•"/>
            </a:pPr>
            <a:r>
              <a:rPr lang="en-US" sz="3500"/>
              <a:t>Provides step-by-step protocol instructions for collecting relative humidity</a:t>
            </a:r>
            <a:endParaRPr/>
          </a:p>
          <a:p>
            <a:pPr marL="0" lvl="0" indent="0" algn="l" rtl="0">
              <a:lnSpc>
                <a:spcPct val="100000"/>
              </a:lnSpc>
              <a:spcBef>
                <a:spcPts val="1200"/>
              </a:spcBef>
              <a:spcAft>
                <a:spcPts val="0"/>
              </a:spcAft>
              <a:buClr>
                <a:schemeClr val="dk1"/>
              </a:buClr>
              <a:buSzPct val="100000"/>
              <a:buNone/>
            </a:pPr>
            <a:endParaRPr sz="2400" b="1"/>
          </a:p>
          <a:p>
            <a:pPr marL="0" lvl="0" indent="0" algn="l" rtl="0">
              <a:lnSpc>
                <a:spcPct val="100000"/>
              </a:lnSpc>
              <a:spcBef>
                <a:spcPts val="600"/>
              </a:spcBef>
              <a:spcAft>
                <a:spcPts val="0"/>
              </a:spcAft>
              <a:buClr>
                <a:srgbClr val="002060"/>
              </a:buClr>
              <a:buSzPct val="100000"/>
              <a:buNone/>
            </a:pPr>
            <a:r>
              <a:rPr lang="en-US" sz="3400" b="1">
                <a:solidFill>
                  <a:srgbClr val="002060"/>
                </a:solidFill>
              </a:rPr>
              <a:t>Learning Objectives</a:t>
            </a:r>
            <a:endParaRPr/>
          </a:p>
          <a:p>
            <a:pPr marL="0" lvl="0" indent="0" algn="l" rtl="0">
              <a:lnSpc>
                <a:spcPct val="220000"/>
              </a:lnSpc>
              <a:spcBef>
                <a:spcPts val="600"/>
              </a:spcBef>
              <a:spcAft>
                <a:spcPts val="0"/>
              </a:spcAft>
              <a:buClr>
                <a:schemeClr val="dk1"/>
              </a:buClr>
              <a:buSzPct val="100000"/>
              <a:buNone/>
            </a:pPr>
            <a:r>
              <a:rPr lang="en-US" sz="3500" i="1"/>
              <a:t>After completing this module, you will be able to: </a:t>
            </a:r>
            <a:endParaRPr/>
          </a:p>
          <a:p>
            <a:pPr marL="228600" lvl="0" indent="-228600" algn="l" rtl="0">
              <a:lnSpc>
                <a:spcPct val="170000"/>
              </a:lnSpc>
              <a:spcBef>
                <a:spcPts val="600"/>
              </a:spcBef>
              <a:spcAft>
                <a:spcPts val="0"/>
              </a:spcAft>
              <a:buClr>
                <a:schemeClr val="dk1"/>
              </a:buClr>
              <a:buSzPct val="100000"/>
              <a:buChar char="•"/>
            </a:pPr>
            <a:r>
              <a:rPr lang="en-US" sz="3500"/>
              <a:t>List some reasons to collect relative humidity</a:t>
            </a:r>
            <a:endParaRPr/>
          </a:p>
          <a:p>
            <a:pPr marL="228600" lvl="0" indent="-228600" algn="l" rtl="0">
              <a:lnSpc>
                <a:spcPct val="170000"/>
              </a:lnSpc>
              <a:spcBef>
                <a:spcPts val="600"/>
              </a:spcBef>
              <a:spcAft>
                <a:spcPts val="0"/>
              </a:spcAft>
              <a:buClr>
                <a:schemeClr val="dk1"/>
              </a:buClr>
              <a:buSzPct val="100000"/>
              <a:buChar char="•"/>
            </a:pPr>
            <a:r>
              <a:rPr lang="en-US" sz="3500"/>
              <a:t>Describe how, where, and when to collect relative humidity</a:t>
            </a:r>
            <a:endParaRPr/>
          </a:p>
          <a:p>
            <a:pPr marL="228600" lvl="0" indent="-228600" algn="l" rtl="0">
              <a:lnSpc>
                <a:spcPct val="170000"/>
              </a:lnSpc>
              <a:spcBef>
                <a:spcPts val="600"/>
              </a:spcBef>
              <a:spcAft>
                <a:spcPts val="0"/>
              </a:spcAft>
              <a:buClr>
                <a:schemeClr val="dk1"/>
              </a:buClr>
              <a:buSzPct val="100000"/>
              <a:buChar char="•"/>
            </a:pPr>
            <a:r>
              <a:rPr lang="en-US" sz="3500"/>
              <a:t>Upload data to the GLOBE website</a:t>
            </a:r>
            <a:endParaRPr/>
          </a:p>
          <a:p>
            <a:pPr marL="228600" lvl="0" indent="-228600" algn="l" rtl="0">
              <a:lnSpc>
                <a:spcPct val="170000"/>
              </a:lnSpc>
              <a:spcBef>
                <a:spcPts val="600"/>
              </a:spcBef>
              <a:spcAft>
                <a:spcPts val="0"/>
              </a:spcAft>
              <a:buClr>
                <a:schemeClr val="dk1"/>
              </a:buClr>
              <a:buSzPct val="100000"/>
              <a:buChar char="•"/>
            </a:pPr>
            <a:r>
              <a:rPr lang="en-US" sz="3500"/>
              <a:t>Visualize data using the GLOBE Visualization Site and formulate your own questions about weather</a:t>
            </a:r>
            <a:endParaRPr/>
          </a:p>
          <a:p>
            <a:pPr marL="0" lvl="0" indent="0" algn="l" rtl="0">
              <a:lnSpc>
                <a:spcPct val="100000"/>
              </a:lnSpc>
              <a:spcBef>
                <a:spcPts val="600"/>
              </a:spcBef>
              <a:spcAft>
                <a:spcPts val="0"/>
              </a:spcAft>
              <a:buClr>
                <a:schemeClr val="dk1"/>
              </a:buClr>
              <a:buSzPct val="100000"/>
              <a:buNone/>
            </a:pPr>
            <a:endParaRPr sz="3500" i="1"/>
          </a:p>
          <a:p>
            <a:pPr marL="0" lvl="0" indent="0" algn="l" rtl="0">
              <a:lnSpc>
                <a:spcPct val="100000"/>
              </a:lnSpc>
              <a:spcBef>
                <a:spcPts val="600"/>
              </a:spcBef>
              <a:spcAft>
                <a:spcPts val="0"/>
              </a:spcAft>
              <a:buClr>
                <a:schemeClr val="dk1"/>
              </a:buClr>
              <a:buSzPct val="100000"/>
              <a:buNone/>
            </a:pPr>
            <a:r>
              <a:rPr lang="en-US" sz="3500" i="1"/>
              <a:t>Estimated time needed to complete this module: 1.5 hours</a:t>
            </a:r>
            <a:endParaRPr sz="3500" i="1">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93" name="Google Shape;293;p20"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94" name="Google Shape;294;p20"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295" name="Google Shape;295;p20"/>
          <p:cNvSpPr txBox="1">
            <a:spLocks noGrp="1"/>
          </p:cNvSpPr>
          <p:nvPr>
            <p:ph type="title"/>
          </p:nvPr>
        </p:nvSpPr>
        <p:spPr>
          <a:xfrm>
            <a:off x="1156244" y="5257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Entering Relative Humidity Data- Steps 8 &amp; 9</a:t>
            </a:r>
            <a:endParaRPr sz="3200"/>
          </a:p>
        </p:txBody>
      </p:sp>
      <p:sp>
        <p:nvSpPr>
          <p:cNvPr id="296" name="Google Shape;296;p20"/>
          <p:cNvSpPr txBox="1">
            <a:spLocks noGrp="1"/>
          </p:cNvSpPr>
          <p:nvPr>
            <p:ph type="body" idx="1"/>
          </p:nvPr>
        </p:nvSpPr>
        <p:spPr>
          <a:xfrm>
            <a:off x="1460310" y="1828799"/>
            <a:ext cx="3330054" cy="43481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8) Choose the method of observation (sling psychrometer or digital hydrometer) – </a:t>
            </a:r>
            <a:r>
              <a:rPr lang="en-US" sz="2000" i="1"/>
              <a:t>enter dry bulb and wet bulb for sling psychrometer and ambient air temperature and RH% for digital hydrometer.</a:t>
            </a:r>
            <a:endParaRPr/>
          </a:p>
          <a:p>
            <a:pPr marL="228600" lvl="0" indent="-50800" algn="l" rtl="0">
              <a:lnSpc>
                <a:spcPct val="90000"/>
              </a:lnSpc>
              <a:spcBef>
                <a:spcPts val="1000"/>
              </a:spcBef>
              <a:spcAft>
                <a:spcPts val="0"/>
              </a:spcAft>
              <a:buClr>
                <a:schemeClr val="dk1"/>
              </a:buClr>
              <a:buSzPts val="2800"/>
              <a:buNone/>
            </a:pPr>
            <a:endParaRPr/>
          </a:p>
        </p:txBody>
      </p:sp>
      <p:pic>
        <p:nvPicPr>
          <p:cNvPr id="297" name="Google Shape;297;p20" descr="Screen shot of Data Entry AppThis is where you  will enter your relative humidity data.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58474" y="4477074"/>
            <a:ext cx="3331890" cy="169988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98" name="Google Shape;298;p20"/>
          <p:cNvSpPr txBox="1"/>
          <p:nvPr/>
        </p:nvSpPr>
        <p:spPr>
          <a:xfrm>
            <a:off x="5308978" y="1828799"/>
            <a:ext cx="3370998" cy="43481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9) If you have entered data correctly, you will get a smiley face.</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299" name="Google Shape;299;p20" descr="Screen shot of data entry app: If you have entered your data correctly, you will see a green bar with a smiley face. " title="screen shot of Data Entry App"/>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354177" y="3130774"/>
            <a:ext cx="3235086" cy="165661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00" name="Google Shape;300;p20" descr="icon of smiley fac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61595" y="5072050"/>
            <a:ext cx="820249" cy="8202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06" name="Google Shape;306;p21"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07" name="Google Shape;307;p21"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308" name="Google Shape;308;p21"/>
          <p:cNvSpPr txBox="1">
            <a:spLocks noGrp="1"/>
          </p:cNvSpPr>
          <p:nvPr>
            <p:ph type="title"/>
          </p:nvPr>
        </p:nvSpPr>
        <p:spPr>
          <a:xfrm>
            <a:off x="1206772" y="64769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Retrieving Data from the GLOBE Visualization System</a:t>
            </a:r>
            <a:endParaRPr sz="3200"/>
          </a:p>
        </p:txBody>
      </p:sp>
      <p:sp>
        <p:nvSpPr>
          <p:cNvPr id="309" name="Google Shape;309;p21"/>
          <p:cNvSpPr txBox="1">
            <a:spLocks noGrp="1"/>
          </p:cNvSpPr>
          <p:nvPr>
            <p:ph type="body" idx="1"/>
          </p:nvPr>
        </p:nvSpPr>
        <p:spPr>
          <a:xfrm>
            <a:off x="1629295" y="1751099"/>
            <a:ext cx="6886055" cy="4605252"/>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20000"/>
              </a:lnSpc>
              <a:spcBef>
                <a:spcPts val="0"/>
              </a:spcBef>
              <a:spcAft>
                <a:spcPts val="0"/>
              </a:spcAft>
              <a:buClr>
                <a:schemeClr val="dk1"/>
              </a:buClr>
              <a:buSzPct val="100000"/>
              <a:buNone/>
            </a:pPr>
            <a:r>
              <a:rPr lang="en-US" sz="3200"/>
              <a:t>Click on Visualize Data</a:t>
            </a:r>
            <a:endParaRPr/>
          </a:p>
          <a:p>
            <a:pPr marL="228600" lvl="0" indent="-120650" algn="l" rtl="0">
              <a:lnSpc>
                <a:spcPct val="120000"/>
              </a:lnSpc>
              <a:spcBef>
                <a:spcPts val="0"/>
              </a:spcBef>
              <a:spcAft>
                <a:spcPts val="0"/>
              </a:spcAft>
              <a:buClr>
                <a:schemeClr val="dk1"/>
              </a:buClr>
              <a:buSzPct val="100000"/>
              <a:buNone/>
            </a:pPr>
            <a:endParaRPr sz="2000"/>
          </a:p>
          <a:p>
            <a:pPr marL="228600" lvl="0" indent="-120650" algn="l" rtl="0">
              <a:lnSpc>
                <a:spcPct val="120000"/>
              </a:lnSpc>
              <a:spcBef>
                <a:spcPts val="0"/>
              </a:spcBef>
              <a:spcAft>
                <a:spcPts val="0"/>
              </a:spcAft>
              <a:buClr>
                <a:schemeClr val="dk1"/>
              </a:buClr>
              <a:buSzPct val="100000"/>
              <a:buNone/>
            </a:pPr>
            <a:endParaRPr sz="2000"/>
          </a:p>
          <a:p>
            <a:pPr marL="228600" lvl="0" indent="-120650" algn="l" rtl="0">
              <a:lnSpc>
                <a:spcPct val="120000"/>
              </a:lnSpc>
              <a:spcBef>
                <a:spcPts val="0"/>
              </a:spcBef>
              <a:spcAft>
                <a:spcPts val="0"/>
              </a:spcAft>
              <a:buClr>
                <a:schemeClr val="dk1"/>
              </a:buClr>
              <a:buSzPct val="100000"/>
              <a:buNone/>
            </a:pPr>
            <a:endParaRPr sz="2000"/>
          </a:p>
          <a:p>
            <a:pPr marL="228600" lvl="0" indent="-120650" algn="l" rtl="0">
              <a:lnSpc>
                <a:spcPct val="120000"/>
              </a:lnSpc>
              <a:spcBef>
                <a:spcPts val="0"/>
              </a:spcBef>
              <a:spcAft>
                <a:spcPts val="0"/>
              </a:spcAft>
              <a:buClr>
                <a:schemeClr val="dk1"/>
              </a:buClr>
              <a:buSzPct val="100000"/>
              <a:buNone/>
            </a:pPr>
            <a:endParaRPr sz="2000"/>
          </a:p>
          <a:p>
            <a:pPr marL="228600" lvl="0" indent="-120650" algn="l" rtl="0">
              <a:lnSpc>
                <a:spcPct val="120000"/>
              </a:lnSpc>
              <a:spcBef>
                <a:spcPts val="0"/>
              </a:spcBef>
              <a:spcAft>
                <a:spcPts val="0"/>
              </a:spcAft>
              <a:buClr>
                <a:schemeClr val="dk1"/>
              </a:buClr>
              <a:buSzPct val="100000"/>
              <a:buNone/>
            </a:pPr>
            <a:endParaRPr sz="2000"/>
          </a:p>
          <a:p>
            <a:pPr marL="228600" lvl="0" indent="-120650" algn="l" rtl="0">
              <a:lnSpc>
                <a:spcPct val="120000"/>
              </a:lnSpc>
              <a:spcBef>
                <a:spcPts val="0"/>
              </a:spcBef>
              <a:spcAft>
                <a:spcPts val="0"/>
              </a:spcAft>
              <a:buClr>
                <a:schemeClr val="dk1"/>
              </a:buClr>
              <a:buSzPct val="100000"/>
              <a:buNone/>
            </a:pPr>
            <a:endParaRPr sz="2000"/>
          </a:p>
          <a:p>
            <a:pPr marL="228600" lvl="0" indent="-120650" algn="l" rtl="0">
              <a:lnSpc>
                <a:spcPct val="120000"/>
              </a:lnSpc>
              <a:spcBef>
                <a:spcPts val="0"/>
              </a:spcBef>
              <a:spcAft>
                <a:spcPts val="0"/>
              </a:spcAft>
              <a:buClr>
                <a:schemeClr val="dk1"/>
              </a:buClr>
              <a:buSzPct val="100000"/>
              <a:buNone/>
            </a:pPr>
            <a:endParaRPr sz="2000"/>
          </a:p>
          <a:p>
            <a:pPr marL="228600" lvl="0" indent="-120650" algn="l" rtl="0">
              <a:lnSpc>
                <a:spcPct val="120000"/>
              </a:lnSpc>
              <a:spcBef>
                <a:spcPts val="0"/>
              </a:spcBef>
              <a:spcAft>
                <a:spcPts val="0"/>
              </a:spcAft>
              <a:buClr>
                <a:schemeClr val="dk1"/>
              </a:buClr>
              <a:buSzPct val="100000"/>
              <a:buNone/>
            </a:pPr>
            <a:endParaRPr sz="2000"/>
          </a:p>
          <a:p>
            <a:pPr marL="228600" lvl="0" indent="-120650" algn="l" rtl="0">
              <a:lnSpc>
                <a:spcPct val="120000"/>
              </a:lnSpc>
              <a:spcBef>
                <a:spcPts val="0"/>
              </a:spcBef>
              <a:spcAft>
                <a:spcPts val="0"/>
              </a:spcAft>
              <a:buClr>
                <a:schemeClr val="dk1"/>
              </a:buClr>
              <a:buSzPct val="100000"/>
              <a:buNone/>
            </a:pPr>
            <a:endParaRPr sz="2000"/>
          </a:p>
          <a:p>
            <a:pPr marL="228600" lvl="0" indent="-120650" algn="l" rtl="0">
              <a:lnSpc>
                <a:spcPct val="120000"/>
              </a:lnSpc>
              <a:spcBef>
                <a:spcPts val="0"/>
              </a:spcBef>
              <a:spcAft>
                <a:spcPts val="0"/>
              </a:spcAft>
              <a:buClr>
                <a:schemeClr val="dk1"/>
              </a:buClr>
              <a:buSzPct val="100000"/>
              <a:buNone/>
            </a:pPr>
            <a:endParaRPr sz="2000"/>
          </a:p>
          <a:p>
            <a:pPr marL="228600" lvl="0" indent="-120650" algn="l" rtl="0">
              <a:lnSpc>
                <a:spcPct val="120000"/>
              </a:lnSpc>
              <a:spcBef>
                <a:spcPts val="0"/>
              </a:spcBef>
              <a:spcAft>
                <a:spcPts val="0"/>
              </a:spcAft>
              <a:buClr>
                <a:schemeClr val="dk1"/>
              </a:buClr>
              <a:buSzPct val="100000"/>
              <a:buNone/>
            </a:pPr>
            <a:endParaRPr sz="2000"/>
          </a:p>
          <a:p>
            <a:pPr marL="228600" lvl="0" indent="-120650" algn="l" rtl="0">
              <a:lnSpc>
                <a:spcPct val="120000"/>
              </a:lnSpc>
              <a:spcBef>
                <a:spcPts val="0"/>
              </a:spcBef>
              <a:spcAft>
                <a:spcPts val="0"/>
              </a:spcAft>
              <a:buClr>
                <a:schemeClr val="dk1"/>
              </a:buClr>
              <a:buSzPct val="100000"/>
              <a:buNone/>
            </a:pPr>
            <a:endParaRPr sz="2000"/>
          </a:p>
          <a:p>
            <a:pPr marL="0" lvl="0" indent="0" algn="l" rtl="0">
              <a:lnSpc>
                <a:spcPct val="120000"/>
              </a:lnSpc>
              <a:spcBef>
                <a:spcPts val="0"/>
              </a:spcBef>
              <a:spcAft>
                <a:spcPts val="0"/>
              </a:spcAft>
              <a:buClr>
                <a:schemeClr val="dk1"/>
              </a:buClr>
              <a:buSzPct val="100000"/>
              <a:buNone/>
            </a:pPr>
            <a:r>
              <a:rPr lang="en-US" sz="2200" u="sng">
                <a:solidFill>
                  <a:schemeClr val="hlink"/>
                </a:solidFill>
                <a:hlinkClick r:id="rId5"/>
              </a:rPr>
              <a:t>E-training </a:t>
            </a:r>
            <a:r>
              <a:rPr lang="en-US" sz="2200"/>
              <a:t>is available to explore the full power of the visualization system.</a:t>
            </a:r>
            <a:endParaRPr/>
          </a:p>
        </p:txBody>
      </p:sp>
      <p:pic>
        <p:nvPicPr>
          <p:cNvPr id="310" name="Google Shape;310;p21" descr="arrow in screenshot points to the button, &quot;visualize data&quot; on the right side of the GLOBE home pag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37782" y="2349747"/>
            <a:ext cx="6073364" cy="317597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16" name="Google Shape;316;p22"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17" name="Google Shape;317;p22"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318" name="Google Shape;318;p22"/>
          <p:cNvSpPr txBox="1">
            <a:spLocks noGrp="1"/>
          </p:cNvSpPr>
          <p:nvPr>
            <p:ph type="title"/>
          </p:nvPr>
        </p:nvSpPr>
        <p:spPr>
          <a:xfrm>
            <a:off x="1206772" y="64769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Viewing data on the map on the GLOBE Visualization System</a:t>
            </a:r>
            <a:endParaRPr sz="3200"/>
          </a:p>
        </p:txBody>
      </p:sp>
      <p:sp>
        <p:nvSpPr>
          <p:cNvPr id="319" name="Google Shape;319;p22"/>
          <p:cNvSpPr txBox="1">
            <a:spLocks noGrp="1"/>
          </p:cNvSpPr>
          <p:nvPr>
            <p:ph type="body" idx="1"/>
          </p:nvPr>
        </p:nvSpPr>
        <p:spPr>
          <a:xfrm>
            <a:off x="1778924" y="1931853"/>
            <a:ext cx="6736426" cy="43226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a:t>Close the Welcome box and click on </a:t>
            </a:r>
            <a:endParaRPr/>
          </a:p>
          <a:p>
            <a:pPr marL="0" lvl="0" indent="0" algn="l" rtl="0">
              <a:lnSpc>
                <a:spcPct val="90000"/>
              </a:lnSpc>
              <a:spcBef>
                <a:spcPts val="1000"/>
              </a:spcBef>
              <a:spcAft>
                <a:spcPts val="0"/>
              </a:spcAft>
              <a:buClr>
                <a:schemeClr val="dk1"/>
              </a:buClr>
              <a:buSzPts val="2800"/>
              <a:buNone/>
            </a:pPr>
            <a:r>
              <a:rPr lang="en-US" sz="2800" b="1" i="1"/>
              <a:t>Add +</a:t>
            </a:r>
            <a:r>
              <a:rPr lang="en-US" sz="2800" i="1"/>
              <a:t> </a:t>
            </a:r>
            <a:r>
              <a:rPr lang="en-US" sz="2800"/>
              <a:t>to add a layer </a:t>
            </a:r>
            <a:endParaRPr/>
          </a:p>
          <a:p>
            <a:pPr marL="228600" lvl="0" indent="-50800" algn="l" rtl="0">
              <a:lnSpc>
                <a:spcPct val="90000"/>
              </a:lnSpc>
              <a:spcBef>
                <a:spcPts val="1000"/>
              </a:spcBef>
              <a:spcAft>
                <a:spcPts val="0"/>
              </a:spcAft>
              <a:buClr>
                <a:schemeClr val="dk1"/>
              </a:buClr>
              <a:buSzPts val="2800"/>
              <a:buNone/>
            </a:pPr>
            <a:endParaRPr/>
          </a:p>
        </p:txBody>
      </p:sp>
      <p:pic>
        <p:nvPicPr>
          <p:cNvPr id="320" name="Google Shape;320;p22" descr="Image of GLOBE Visualization System: On the screen is a map of the world. Click on Add + to add a layer of data to look at what is happening around the world.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79362" y="3058319"/>
            <a:ext cx="5585276" cy="3309230"/>
          </a:xfrm>
          <a:prstGeom prst="rect">
            <a:avLst/>
          </a:prstGeom>
          <a:noFill/>
          <a:ln>
            <a:noFill/>
          </a:ln>
        </p:spPr>
      </p:pic>
      <p:sp>
        <p:nvSpPr>
          <p:cNvPr id="321" name="Google Shape;321;p22" descr="circle around the word &quot;add&quot;"/>
          <p:cNvSpPr/>
          <p:nvPr/>
        </p:nvSpPr>
        <p:spPr>
          <a:xfrm>
            <a:off x="2486473" y="3753195"/>
            <a:ext cx="398113" cy="218625"/>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22" name="Google Shape;322;p22" descr="arrow points to the menu where you click &quot;add&quot;. "/>
          <p:cNvCxnSpPr/>
          <p:nvPr/>
        </p:nvCxnSpPr>
        <p:spPr>
          <a:xfrm flipH="1">
            <a:off x="2926080" y="2959331"/>
            <a:ext cx="714895" cy="814647"/>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28" name="Google Shape;328;p23"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2661"/>
            <a:ext cx="9144000" cy="795130"/>
          </a:xfrm>
          <a:prstGeom prst="rect">
            <a:avLst/>
          </a:prstGeom>
          <a:noFill/>
          <a:ln>
            <a:noFill/>
          </a:ln>
        </p:spPr>
      </p:pic>
      <p:pic>
        <p:nvPicPr>
          <p:cNvPr id="329" name="Google Shape;329;p23" descr="Menu Bar: Understand the Data" title="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72469"/>
            <a:ext cx="1156244" cy="6085531"/>
          </a:xfrm>
          <a:prstGeom prst="rect">
            <a:avLst/>
          </a:prstGeom>
          <a:noFill/>
          <a:ln>
            <a:noFill/>
          </a:ln>
        </p:spPr>
      </p:pic>
      <p:sp>
        <p:nvSpPr>
          <p:cNvPr id="330" name="Google Shape;330;p23"/>
          <p:cNvSpPr txBox="1">
            <a:spLocks noGrp="1"/>
          </p:cNvSpPr>
          <p:nvPr>
            <p:ph type="title"/>
          </p:nvPr>
        </p:nvSpPr>
        <p:spPr>
          <a:xfrm>
            <a:off x="1257300" y="500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Understanding the Data</a:t>
            </a:r>
            <a:endParaRPr sz="3200"/>
          </a:p>
        </p:txBody>
      </p:sp>
      <p:sp>
        <p:nvSpPr>
          <p:cNvPr id="331" name="Google Shape;331;p23"/>
          <p:cNvSpPr txBox="1">
            <a:spLocks noGrp="1"/>
          </p:cNvSpPr>
          <p:nvPr>
            <p:ph type="body" idx="1"/>
          </p:nvPr>
        </p:nvSpPr>
        <p:spPr>
          <a:xfrm>
            <a:off x="1600200" y="1520643"/>
            <a:ext cx="6736426" cy="43226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This graphic from the GLOBE database shows the relationship between air temperature and relative humidity for Tallahassee, FL. Note that as air temperature goes up throughout the day, relative humidity goes down and the opposite occurs in the evening</a:t>
            </a:r>
            <a:r>
              <a:rPr lang="en-US" sz="1800">
                <a:latin typeface="Arial"/>
                <a:ea typeface="Arial"/>
                <a:cs typeface="Arial"/>
                <a:sym typeface="Arial"/>
              </a:rPr>
              <a:t>.</a:t>
            </a:r>
            <a:endParaRPr/>
          </a:p>
          <a:p>
            <a:pPr marL="228600" lvl="0" indent="-114300" algn="l" rtl="0">
              <a:lnSpc>
                <a:spcPct val="90000"/>
              </a:lnSpc>
              <a:spcBef>
                <a:spcPts val="1000"/>
              </a:spcBef>
              <a:spcAft>
                <a:spcPts val="0"/>
              </a:spcAft>
              <a:buClr>
                <a:schemeClr val="dk1"/>
              </a:buClr>
              <a:buSzPts val="1800"/>
              <a:buNone/>
            </a:pPr>
            <a:endParaRPr sz="1800"/>
          </a:p>
        </p:txBody>
      </p:sp>
      <p:pic>
        <p:nvPicPr>
          <p:cNvPr id="332" name="Google Shape;332;p23" descr="Graph of Data of  Temperature and Humidity,  Tallahassee FL - three days of data, showing anticorrelation between temperature and relative humidit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19784" y="2690060"/>
            <a:ext cx="5697258" cy="4025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39" name="Google Shape;339;p24"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40" name="Google Shape;340;p24"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341" name="Google Shape;341;p24"/>
          <p:cNvSpPr txBox="1">
            <a:spLocks noGrp="1"/>
          </p:cNvSpPr>
          <p:nvPr>
            <p:ph type="title"/>
          </p:nvPr>
        </p:nvSpPr>
        <p:spPr>
          <a:xfrm>
            <a:off x="1257300" y="500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Questions for YOU to Investigate </a:t>
            </a:r>
            <a:endParaRPr sz="3200"/>
          </a:p>
        </p:txBody>
      </p:sp>
      <p:sp>
        <p:nvSpPr>
          <p:cNvPr id="342" name="Google Shape;342;p24"/>
          <p:cNvSpPr txBox="1">
            <a:spLocks noGrp="1"/>
          </p:cNvSpPr>
          <p:nvPr>
            <p:ph type="body" idx="1"/>
          </p:nvPr>
        </p:nvSpPr>
        <p:spPr>
          <a:xfrm>
            <a:off x="1600200" y="1520643"/>
            <a:ext cx="6736426" cy="432261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800"/>
              <a:buFont typeface="Arial"/>
              <a:buChar char="•"/>
            </a:pPr>
            <a:r>
              <a:rPr lang="en-US" sz="1800"/>
              <a:t>How are </a:t>
            </a:r>
            <a:r>
              <a:rPr lang="en-US" sz="1800" i="1"/>
              <a:t>your </a:t>
            </a:r>
            <a:r>
              <a:rPr lang="en-US" sz="1800"/>
              <a:t>relative humidity observations related to air temperature? </a:t>
            </a:r>
            <a:endParaRPr/>
          </a:p>
          <a:p>
            <a:pPr marL="285750" lvl="0" indent="-285750" algn="l" rtl="0">
              <a:lnSpc>
                <a:spcPct val="90000"/>
              </a:lnSpc>
              <a:spcBef>
                <a:spcPts val="600"/>
              </a:spcBef>
              <a:spcAft>
                <a:spcPts val="0"/>
              </a:spcAft>
              <a:buClr>
                <a:schemeClr val="dk1"/>
              </a:buClr>
              <a:buSzPts val="1800"/>
              <a:buFont typeface="Arial"/>
              <a:buChar char="•"/>
            </a:pPr>
            <a:r>
              <a:rPr lang="en-US" sz="1800"/>
              <a:t>Can you find other GLOBE sites at your latitude which are closer to or further from large bodies of water? Do you see any systematic differences in relative humidity between your location and the others? </a:t>
            </a:r>
            <a:endParaRPr/>
          </a:p>
          <a:p>
            <a:pPr marL="285750" lvl="0" indent="-285750" algn="l" rtl="0">
              <a:lnSpc>
                <a:spcPct val="90000"/>
              </a:lnSpc>
              <a:spcBef>
                <a:spcPts val="600"/>
              </a:spcBef>
              <a:spcAft>
                <a:spcPts val="0"/>
              </a:spcAft>
              <a:buClr>
                <a:schemeClr val="dk1"/>
              </a:buClr>
              <a:buSzPts val="1800"/>
              <a:buFont typeface="Arial"/>
              <a:buChar char="•"/>
            </a:pPr>
            <a:r>
              <a:rPr lang="en-US" sz="1800"/>
              <a:t>Does relative humidity affect any non-atmosphere parts of your local environment? How? </a:t>
            </a:r>
            <a:endParaRPr/>
          </a:p>
          <a:p>
            <a:pPr marL="285750" lvl="0" indent="-285750" algn="l" rtl="0">
              <a:lnSpc>
                <a:spcPct val="90000"/>
              </a:lnSpc>
              <a:spcBef>
                <a:spcPts val="600"/>
              </a:spcBef>
              <a:spcAft>
                <a:spcPts val="0"/>
              </a:spcAft>
              <a:buClr>
                <a:schemeClr val="dk1"/>
              </a:buClr>
              <a:buSzPts val="1800"/>
              <a:buFont typeface="Arial"/>
              <a:buChar char="•"/>
            </a:pPr>
            <a:r>
              <a:rPr lang="en-US" sz="1800"/>
              <a:t>At what time of day will relative humidity normally be at a maximum? minimum? </a:t>
            </a:r>
            <a:endParaRPr/>
          </a:p>
          <a:p>
            <a:pPr marL="285750" lvl="0" indent="-285750" algn="l" rtl="0">
              <a:lnSpc>
                <a:spcPct val="90000"/>
              </a:lnSpc>
              <a:spcBef>
                <a:spcPts val="600"/>
              </a:spcBef>
              <a:spcAft>
                <a:spcPts val="0"/>
              </a:spcAft>
              <a:buClr>
                <a:schemeClr val="dk1"/>
              </a:buClr>
              <a:buSzPts val="1800"/>
              <a:buFont typeface="Arial"/>
              <a:buChar char="•"/>
            </a:pPr>
            <a:r>
              <a:rPr lang="en-US" sz="1800"/>
              <a:t>Are your relative humidity and phenology measurements related? </a:t>
            </a:r>
            <a:endParaRPr/>
          </a:p>
          <a:p>
            <a:pPr marL="228600" lvl="0" indent="-114300" algn="l" rtl="0">
              <a:lnSpc>
                <a:spcPct val="90000"/>
              </a:lnSpc>
              <a:spcBef>
                <a:spcPts val="1600"/>
              </a:spcBef>
              <a:spcAft>
                <a:spcPts val="0"/>
              </a:spcAft>
              <a:buClr>
                <a:schemeClr val="dk1"/>
              </a:buClr>
              <a:buSzPts val="1800"/>
              <a:buNone/>
            </a:pP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48" name="Google Shape;348;p25" title="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49" name="Google Shape;349;p25" descr="Menu Bar: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61926" cy="6062870"/>
          </a:xfrm>
          <a:prstGeom prst="rect">
            <a:avLst/>
          </a:prstGeom>
          <a:noFill/>
          <a:ln>
            <a:noFill/>
          </a:ln>
        </p:spPr>
      </p:pic>
      <p:sp>
        <p:nvSpPr>
          <p:cNvPr id="350" name="Google Shape;350;p25" descr="Banner: Atmosphere-Relative Humidity"/>
          <p:cNvSpPr txBox="1">
            <a:spLocks noGrp="1"/>
          </p:cNvSpPr>
          <p:nvPr>
            <p:ph type="title"/>
          </p:nvPr>
        </p:nvSpPr>
        <p:spPr>
          <a:xfrm>
            <a:off x="1161926" y="55625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What have you learned?</a:t>
            </a:r>
            <a:endParaRPr/>
          </a:p>
        </p:txBody>
      </p:sp>
      <p:sp>
        <p:nvSpPr>
          <p:cNvPr id="351" name="Google Shape;351;p25"/>
          <p:cNvSpPr txBox="1">
            <a:spLocks noGrp="1"/>
          </p:cNvSpPr>
          <p:nvPr>
            <p:ph type="body" idx="1"/>
          </p:nvPr>
        </p:nvSpPr>
        <p:spPr>
          <a:xfrm>
            <a:off x="1257300" y="1851023"/>
            <a:ext cx="78867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1800"/>
              <a:buFont typeface="Calibri"/>
              <a:buAutoNum type="arabicParenR"/>
            </a:pPr>
            <a:r>
              <a:rPr lang="en-US" sz="1800"/>
              <a:t>What is relative humidity?</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Why is it important to collect relative humidity data?</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What instruments can you use to collect relative humidity?</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Where should you place your instrument?</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When should you take your measurements?</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What data sheet will you use?</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Describe the procedure in collecting relative humidity.</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How do you enter data on the GLOBE website?</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What are some questions you could use to investigate relative humidity in the visualization part of GLOBE? </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What data layer would you need to add?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57" name="Google Shape;357;p26"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58" name="Google Shape;358;p26"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61926" cy="6062870"/>
          </a:xfrm>
          <a:prstGeom prst="rect">
            <a:avLst/>
          </a:prstGeom>
          <a:noFill/>
          <a:ln>
            <a:noFill/>
          </a:ln>
        </p:spPr>
      </p:pic>
      <p:sp>
        <p:nvSpPr>
          <p:cNvPr id="359" name="Google Shape;359;p26"/>
          <p:cNvSpPr txBox="1">
            <a:spLocks noGrp="1"/>
          </p:cNvSpPr>
          <p:nvPr>
            <p:ph type="title"/>
          </p:nvPr>
        </p:nvSpPr>
        <p:spPr>
          <a:xfrm>
            <a:off x="1161926"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 (FAQs) </a:t>
            </a:r>
            <a:r>
              <a:rPr lang="en-US" sz="3600">
                <a:solidFill>
                  <a:schemeClr val="lt1"/>
                </a:solidFill>
              </a:rPr>
              <a:t>1</a:t>
            </a:r>
            <a:endParaRPr/>
          </a:p>
        </p:txBody>
      </p:sp>
      <p:sp>
        <p:nvSpPr>
          <p:cNvPr id="360" name="Google Shape;360;p26"/>
          <p:cNvSpPr txBox="1">
            <a:spLocks noGrp="1"/>
          </p:cNvSpPr>
          <p:nvPr>
            <p:ph type="body" idx="1"/>
          </p:nvPr>
        </p:nvSpPr>
        <p:spPr>
          <a:xfrm>
            <a:off x="1161926" y="1495010"/>
            <a:ext cx="7420099" cy="435133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800"/>
              <a:buNone/>
            </a:pPr>
            <a:r>
              <a:rPr lang="en-US" sz="1800" b="1"/>
              <a:t>1. Why do you have two different methods of measuring relative humidity?</a:t>
            </a:r>
            <a:br>
              <a:rPr lang="en-US" sz="1800" b="1"/>
            </a:br>
            <a:r>
              <a:rPr lang="en-US" sz="1800"/>
              <a:t>Two methods are used to try to provide an incentive for the teacher and student to make a determination about how much time is desired taking the observations. One is more complex (and fun) than the other. Observations from either method are equally valuable to the GLOBE program and scientists, in general. </a:t>
            </a:r>
            <a:endParaRPr/>
          </a:p>
          <a:p>
            <a:pPr marL="0" lvl="0" indent="0" algn="just" rtl="0">
              <a:lnSpc>
                <a:spcPct val="100000"/>
              </a:lnSpc>
              <a:spcBef>
                <a:spcPts val="600"/>
              </a:spcBef>
              <a:spcAft>
                <a:spcPts val="0"/>
              </a:spcAft>
              <a:buClr>
                <a:schemeClr val="dk1"/>
              </a:buClr>
              <a:buSzPts val="1800"/>
              <a:buNone/>
            </a:pPr>
            <a:endParaRPr sz="1800"/>
          </a:p>
          <a:p>
            <a:pPr marL="0" lvl="0" indent="0" algn="just" rtl="0">
              <a:lnSpc>
                <a:spcPct val="100000"/>
              </a:lnSpc>
              <a:spcBef>
                <a:spcPts val="600"/>
              </a:spcBef>
              <a:spcAft>
                <a:spcPts val="0"/>
              </a:spcAft>
              <a:buClr>
                <a:schemeClr val="dk1"/>
              </a:buClr>
              <a:buSzPts val="1800"/>
              <a:buNone/>
            </a:pPr>
            <a:r>
              <a:rPr lang="en-US" sz="1800" b="1"/>
              <a:t>2. Why do we need to take the hygrometer inside each day, and bring</a:t>
            </a:r>
            <a:br>
              <a:rPr lang="en-US" sz="1800" b="1"/>
            </a:br>
            <a:r>
              <a:rPr lang="en-US" sz="1800" b="1"/>
              <a:t>it out to the weather shelter 30 minutes before we make our local solar noon observations?</a:t>
            </a:r>
            <a:endParaRPr/>
          </a:p>
          <a:p>
            <a:pPr marL="0" lvl="0" indent="0" algn="just" rtl="0">
              <a:lnSpc>
                <a:spcPct val="100000"/>
              </a:lnSpc>
              <a:spcBef>
                <a:spcPts val="600"/>
              </a:spcBef>
              <a:spcAft>
                <a:spcPts val="0"/>
              </a:spcAft>
              <a:buClr>
                <a:schemeClr val="dk1"/>
              </a:buClr>
              <a:buSzPts val="1800"/>
              <a:buNone/>
            </a:pPr>
            <a:r>
              <a:rPr lang="en-US" sz="1800"/>
              <a:t>The sensitive electronics inside the hygrometer cannot be exposed to condensation for long periods of time, so it is best to avoid all situations when condensation may be expected. If fog or persistent rainfall is occurring at the time of observation, it is best not to take the hygrometer outside; rather, the observer should report a relative humidity of 100%, but also should make a comment in the metadata that the observation was inferred based on visible condensation in the air (rain or fog).</a:t>
            </a:r>
            <a:endParaRPr/>
          </a:p>
          <a:p>
            <a:pPr marL="0" lvl="0" indent="0" algn="l" rtl="0">
              <a:lnSpc>
                <a:spcPct val="100000"/>
              </a:lnSpc>
              <a:spcBef>
                <a:spcPts val="600"/>
              </a:spcBef>
              <a:spcAft>
                <a:spcPts val="0"/>
              </a:spcAft>
              <a:buClr>
                <a:schemeClr val="dk1"/>
              </a:buClr>
              <a:buSzPts val="1800"/>
              <a:buNone/>
            </a:pPr>
            <a:r>
              <a:rPr lang="en-US" sz="1800"/>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66" name="Google Shape;366;p27"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67" name="Google Shape;367;p27"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61926" cy="6062870"/>
          </a:xfrm>
          <a:prstGeom prst="rect">
            <a:avLst/>
          </a:prstGeom>
          <a:noFill/>
          <a:ln>
            <a:noFill/>
          </a:ln>
        </p:spPr>
      </p:pic>
      <p:sp>
        <p:nvSpPr>
          <p:cNvPr id="368" name="Google Shape;368;p27"/>
          <p:cNvSpPr txBox="1">
            <a:spLocks noGrp="1"/>
          </p:cNvSpPr>
          <p:nvPr>
            <p:ph type="title"/>
          </p:nvPr>
        </p:nvSpPr>
        <p:spPr>
          <a:xfrm>
            <a:off x="1161926"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 (FAQs) </a:t>
            </a:r>
            <a:r>
              <a:rPr lang="en-US" sz="3200">
                <a:solidFill>
                  <a:schemeClr val="lt1"/>
                </a:solidFill>
              </a:rPr>
              <a:t>2</a:t>
            </a:r>
            <a:endParaRPr/>
          </a:p>
        </p:txBody>
      </p:sp>
      <p:sp>
        <p:nvSpPr>
          <p:cNvPr id="369" name="Google Shape;369;p27"/>
          <p:cNvSpPr txBox="1">
            <a:spLocks noGrp="1"/>
          </p:cNvSpPr>
          <p:nvPr>
            <p:ph type="body" idx="1"/>
          </p:nvPr>
        </p:nvSpPr>
        <p:spPr>
          <a:xfrm>
            <a:off x="1161926" y="1650895"/>
            <a:ext cx="7540114" cy="4705455"/>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100000"/>
              </a:lnSpc>
              <a:spcBef>
                <a:spcPts val="0"/>
              </a:spcBef>
              <a:spcAft>
                <a:spcPts val="0"/>
              </a:spcAft>
              <a:buClr>
                <a:schemeClr val="dk1"/>
              </a:buClr>
              <a:buSzPct val="100000"/>
              <a:buNone/>
            </a:pPr>
            <a:r>
              <a:rPr lang="en-US" b="1"/>
              <a:t>3. I see the definitions for wet-bulb and dry-bulb temperature; what is the dew point temperature?</a:t>
            </a:r>
            <a:endParaRPr/>
          </a:p>
          <a:p>
            <a:pPr marL="0" lvl="0" indent="0" algn="just" rtl="0">
              <a:lnSpc>
                <a:spcPct val="100000"/>
              </a:lnSpc>
              <a:spcBef>
                <a:spcPts val="600"/>
              </a:spcBef>
              <a:spcAft>
                <a:spcPts val="0"/>
              </a:spcAft>
              <a:buClr>
                <a:schemeClr val="dk1"/>
              </a:buClr>
              <a:buSzPct val="100000"/>
              <a:buNone/>
            </a:pPr>
            <a:r>
              <a:rPr lang="en-US"/>
              <a:t>The dew point temperature is the temperature to which air must be cooled to achieve saturation (relative humidity = 100%) given its current water content. Dew point is a measure of the actual water vapor content. On calm clear days followed by calm clear nights, the temperature will fall rapidly towards the dew point. Unless dew forms, if the air temperature reaches the dew point temperature, fog may form. Once dew or fog forms, the dew point temperature will fall, because there is less water vapor in the air. </a:t>
            </a:r>
            <a:endParaRPr/>
          </a:p>
          <a:p>
            <a:pPr marL="0" lvl="0" indent="0" algn="just" rtl="0">
              <a:lnSpc>
                <a:spcPct val="100000"/>
              </a:lnSpc>
              <a:spcBef>
                <a:spcPts val="600"/>
              </a:spcBef>
              <a:spcAft>
                <a:spcPts val="0"/>
              </a:spcAft>
              <a:buClr>
                <a:schemeClr val="dk1"/>
              </a:buClr>
              <a:buSzPct val="100000"/>
              <a:buNone/>
            </a:pPr>
            <a:endParaRPr b="1"/>
          </a:p>
          <a:p>
            <a:pPr marL="0" lvl="0" indent="0" algn="just" rtl="0">
              <a:lnSpc>
                <a:spcPct val="100000"/>
              </a:lnSpc>
              <a:spcBef>
                <a:spcPts val="600"/>
              </a:spcBef>
              <a:spcAft>
                <a:spcPts val="0"/>
              </a:spcAft>
              <a:buClr>
                <a:schemeClr val="dk1"/>
              </a:buClr>
              <a:buSzPct val="100000"/>
              <a:buNone/>
            </a:pPr>
            <a:r>
              <a:rPr lang="en-US" b="1"/>
              <a:t>4. Why can’t we use the sling psychrometer below freezing?</a:t>
            </a:r>
            <a:endParaRPr/>
          </a:p>
          <a:p>
            <a:pPr marL="0" lvl="0" indent="0" algn="just" rtl="0">
              <a:lnSpc>
                <a:spcPct val="100000"/>
              </a:lnSpc>
              <a:spcBef>
                <a:spcPts val="600"/>
              </a:spcBef>
              <a:spcAft>
                <a:spcPts val="0"/>
              </a:spcAft>
              <a:buClr>
                <a:schemeClr val="dk1"/>
              </a:buClr>
              <a:buSzPct val="100000"/>
              <a:buNone/>
            </a:pPr>
            <a:r>
              <a:rPr lang="en-US"/>
              <a:t>The relationship between evaporation rate and temperature is more complicated below freezing than above freezing, so the sling psychrometer will not be as practical. More expensive models that have greater ranges are available, but are beyond the reach of the expected school budgets for instruments. We recommend the use of a hygrometer for locations that have frequent temperatures below freezing.</a:t>
            </a:r>
            <a:endParaRPr/>
          </a:p>
          <a:p>
            <a:pPr marL="0" lvl="0" indent="0" algn="l" rtl="0">
              <a:lnSpc>
                <a:spcPct val="100000"/>
              </a:lnSpc>
              <a:spcBef>
                <a:spcPts val="600"/>
              </a:spcBef>
              <a:spcAft>
                <a:spcPts val="0"/>
              </a:spcAft>
              <a:buClr>
                <a:schemeClr val="dk1"/>
              </a:buClr>
              <a:buSzPct val="100000"/>
              <a:buNone/>
            </a:pPr>
            <a:r>
              <a:rPr lang="en-US"/>
              <a:t> </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75" name="Google Shape;375;p28"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76" name="Google Shape;376;p28"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61926" cy="6062870"/>
          </a:xfrm>
          <a:prstGeom prst="rect">
            <a:avLst/>
          </a:prstGeom>
          <a:noFill/>
          <a:ln>
            <a:noFill/>
          </a:ln>
        </p:spPr>
      </p:pic>
      <p:sp>
        <p:nvSpPr>
          <p:cNvPr id="377" name="Google Shape;377;p28"/>
          <p:cNvSpPr txBox="1">
            <a:spLocks noGrp="1"/>
          </p:cNvSpPr>
          <p:nvPr>
            <p:ph type="title"/>
          </p:nvPr>
        </p:nvSpPr>
        <p:spPr>
          <a:xfrm>
            <a:off x="1161926"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 (FAQs) </a:t>
            </a:r>
            <a:r>
              <a:rPr lang="en-US" sz="3600">
                <a:solidFill>
                  <a:schemeClr val="lt1"/>
                </a:solidFill>
              </a:rPr>
              <a:t>3</a:t>
            </a:r>
            <a:endParaRPr/>
          </a:p>
        </p:txBody>
      </p:sp>
      <p:sp>
        <p:nvSpPr>
          <p:cNvPr id="378" name="Google Shape;378;p28"/>
          <p:cNvSpPr txBox="1">
            <a:spLocks noGrp="1"/>
          </p:cNvSpPr>
          <p:nvPr>
            <p:ph type="body" idx="1"/>
          </p:nvPr>
        </p:nvSpPr>
        <p:spPr>
          <a:xfrm>
            <a:off x="1161927" y="1650895"/>
            <a:ext cx="7353424" cy="5070581"/>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100000"/>
              </a:lnSpc>
              <a:spcBef>
                <a:spcPts val="0"/>
              </a:spcBef>
              <a:spcAft>
                <a:spcPts val="0"/>
              </a:spcAft>
              <a:buClr>
                <a:schemeClr val="dk1"/>
              </a:buClr>
              <a:buSzPct val="100000"/>
              <a:buNone/>
            </a:pPr>
            <a:r>
              <a:rPr lang="en-US" b="1"/>
              <a:t>5. How accurate are these relative humidity readings, compared to those that might be taken with more expensive instruments?</a:t>
            </a:r>
            <a:endParaRPr/>
          </a:p>
          <a:p>
            <a:pPr marL="0" lvl="0" indent="0" algn="just" rtl="0">
              <a:lnSpc>
                <a:spcPct val="100000"/>
              </a:lnSpc>
              <a:spcBef>
                <a:spcPts val="600"/>
              </a:spcBef>
              <a:spcAft>
                <a:spcPts val="0"/>
              </a:spcAft>
              <a:buClr>
                <a:schemeClr val="dk1"/>
              </a:buClr>
              <a:buSzPct val="100000"/>
              <a:buNone/>
            </a:pPr>
            <a:r>
              <a:rPr lang="en-US"/>
              <a:t>The hygrometer will report relative humidity with an accuracy range of 2-4%, within the desired 5% figure. The sling psychrometer reports temperature to within an accuracy of approximately 0.5 ̊ C; provided the calibration on the thermometers is maintained, this also ensures accuracy better than 5% over the most common range of values of relative humidity, between 20-95%. </a:t>
            </a:r>
            <a:endParaRPr/>
          </a:p>
          <a:p>
            <a:pPr marL="0" lvl="0" indent="0" algn="just" rtl="0">
              <a:lnSpc>
                <a:spcPct val="100000"/>
              </a:lnSpc>
              <a:spcBef>
                <a:spcPts val="600"/>
              </a:spcBef>
              <a:spcAft>
                <a:spcPts val="0"/>
              </a:spcAft>
              <a:buClr>
                <a:schemeClr val="dk1"/>
              </a:buClr>
              <a:buSzPct val="100000"/>
              <a:buNone/>
            </a:pPr>
            <a:endParaRPr b="1"/>
          </a:p>
          <a:p>
            <a:pPr marL="0" lvl="0" indent="0" algn="just" rtl="0">
              <a:lnSpc>
                <a:spcPct val="100000"/>
              </a:lnSpc>
              <a:spcBef>
                <a:spcPts val="600"/>
              </a:spcBef>
              <a:spcAft>
                <a:spcPts val="0"/>
              </a:spcAft>
              <a:buClr>
                <a:schemeClr val="dk1"/>
              </a:buClr>
              <a:buSzPct val="100000"/>
              <a:buNone/>
            </a:pPr>
            <a:r>
              <a:rPr lang="en-US" b="1"/>
              <a:t>6. The reservoir on the left side of the instrument (holding the wick) is either broken or cracked (nearly broken); is there a way to still use it? </a:t>
            </a:r>
            <a:endParaRPr/>
          </a:p>
          <a:p>
            <a:pPr marL="0" lvl="0" indent="0" algn="just" rtl="0">
              <a:lnSpc>
                <a:spcPct val="100000"/>
              </a:lnSpc>
              <a:spcBef>
                <a:spcPts val="600"/>
              </a:spcBef>
              <a:spcAft>
                <a:spcPts val="0"/>
              </a:spcAft>
              <a:buClr>
                <a:schemeClr val="dk1"/>
              </a:buClr>
              <a:buSzPct val="100000"/>
              <a:buNone/>
            </a:pPr>
            <a:r>
              <a:rPr lang="en-US"/>
              <a:t>Yes. The plastic reservoir end cap that holds the wick inside can become weak. The instrument is still useable; however some simple repairs or precautionary effort must be done. Taping a piece of cardboard on the end will usually hold the wick inside and not affect the readings. </a:t>
            </a:r>
            <a:endParaRPr/>
          </a:p>
          <a:p>
            <a:pPr marL="0" lvl="0" indent="0" algn="just" rtl="0">
              <a:lnSpc>
                <a:spcPct val="100000"/>
              </a:lnSpc>
              <a:spcBef>
                <a:spcPts val="600"/>
              </a:spcBef>
              <a:spcAft>
                <a:spcPts val="0"/>
              </a:spcAft>
              <a:buClr>
                <a:schemeClr val="dk1"/>
              </a:buClr>
              <a:buSzPct val="100000"/>
              <a:buNone/>
            </a:pPr>
            <a:endParaRPr/>
          </a:p>
          <a:p>
            <a:pPr marL="0" lvl="0" indent="0" algn="just" rtl="0">
              <a:lnSpc>
                <a:spcPct val="100000"/>
              </a:lnSpc>
              <a:spcBef>
                <a:spcPts val="600"/>
              </a:spcBef>
              <a:spcAft>
                <a:spcPts val="0"/>
              </a:spcAft>
              <a:buClr>
                <a:schemeClr val="dk1"/>
              </a:buClr>
              <a:buSzPct val="100000"/>
              <a:buNone/>
            </a:pPr>
            <a:r>
              <a:rPr lang="en-US" b="1"/>
              <a:t>7. Is there a special way that we should store our sling psychrometer?</a:t>
            </a:r>
            <a:endParaRPr/>
          </a:p>
          <a:p>
            <a:pPr marL="0" lvl="0" indent="0" algn="just" rtl="0">
              <a:lnSpc>
                <a:spcPct val="100000"/>
              </a:lnSpc>
              <a:spcBef>
                <a:spcPts val="600"/>
              </a:spcBef>
              <a:spcAft>
                <a:spcPts val="0"/>
              </a:spcAft>
              <a:buClr>
                <a:schemeClr val="dk1"/>
              </a:buClr>
              <a:buSzPct val="100000"/>
              <a:buNone/>
            </a:pPr>
            <a:r>
              <a:rPr lang="en-US"/>
              <a:t>In order to prevent the liquid separating in the thermometers, it is suggested that you store the sling psychrometer in a jar or other receptacle so that the thermometers are resting with the lower temperatures at the bottom.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84" name="Google Shape;384;p29"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85" name="Google Shape;385;p29"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61926" cy="6062870"/>
          </a:xfrm>
          <a:prstGeom prst="rect">
            <a:avLst/>
          </a:prstGeom>
          <a:noFill/>
          <a:ln>
            <a:noFill/>
          </a:ln>
        </p:spPr>
      </p:pic>
      <p:sp>
        <p:nvSpPr>
          <p:cNvPr id="386" name="Google Shape;386;p29"/>
          <p:cNvSpPr txBox="1">
            <a:spLocks noGrp="1"/>
          </p:cNvSpPr>
          <p:nvPr>
            <p:ph type="title"/>
          </p:nvPr>
        </p:nvSpPr>
        <p:spPr>
          <a:xfrm>
            <a:off x="1161926"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Further Resources</a:t>
            </a:r>
            <a:endParaRPr/>
          </a:p>
        </p:txBody>
      </p:sp>
      <p:sp>
        <p:nvSpPr>
          <p:cNvPr id="387" name="Google Shape;387;p29"/>
          <p:cNvSpPr txBox="1">
            <a:spLocks noGrp="1"/>
          </p:cNvSpPr>
          <p:nvPr>
            <p:ph type="body" idx="1"/>
          </p:nvPr>
        </p:nvSpPr>
        <p:spPr>
          <a:xfrm>
            <a:off x="1161926" y="1650896"/>
            <a:ext cx="7540114" cy="4351338"/>
          </a:xfrm>
          <a:prstGeom prst="rect">
            <a:avLst/>
          </a:prstGeom>
          <a:noFill/>
          <a:ln>
            <a:noFill/>
          </a:ln>
        </p:spPr>
        <p:txBody>
          <a:bodyPr spcFirstLastPara="1" wrap="square" lIns="91425" tIns="45700" rIns="91425" bIns="45700" anchor="t" anchorCtr="0">
            <a:normAutofit/>
          </a:bodyPr>
          <a:lstStyle/>
          <a:p>
            <a:pPr marL="914400" lvl="1" indent="-457200" algn="l" rtl="0">
              <a:lnSpc>
                <a:spcPct val="80000"/>
              </a:lnSpc>
              <a:spcBef>
                <a:spcPts val="0"/>
              </a:spcBef>
              <a:spcAft>
                <a:spcPts val="0"/>
              </a:spcAft>
              <a:buClr>
                <a:schemeClr val="dk1"/>
              </a:buClr>
              <a:buSzPts val="2400"/>
              <a:buFont typeface="Arial"/>
              <a:buChar char="•"/>
            </a:pPr>
            <a:r>
              <a:rPr lang="en-US" u="sng">
                <a:solidFill>
                  <a:schemeClr val="hlink"/>
                </a:solidFill>
                <a:hlinkClick r:id="rId5"/>
              </a:rPr>
              <a:t>Video: How to use a sling psychrometer</a:t>
            </a:r>
            <a:endParaRPr/>
          </a:p>
          <a:p>
            <a:pPr marL="914400" lvl="1" indent="-457200" algn="l" rtl="0">
              <a:lnSpc>
                <a:spcPct val="80000"/>
              </a:lnSpc>
              <a:spcBef>
                <a:spcPts val="600"/>
              </a:spcBef>
              <a:spcAft>
                <a:spcPts val="0"/>
              </a:spcAft>
              <a:buClr>
                <a:schemeClr val="dk1"/>
              </a:buClr>
              <a:buSzPts val="2400"/>
              <a:buFont typeface="Arial"/>
              <a:buChar char="•"/>
            </a:pPr>
            <a:r>
              <a:rPr lang="en-US" u="sng">
                <a:solidFill>
                  <a:schemeClr val="hlink"/>
                </a:solidFill>
                <a:hlinkClick r:id="rId6"/>
              </a:rPr>
              <a:t>Sling Psychrometer Chart</a:t>
            </a:r>
            <a:endParaRPr u="sng">
              <a:solidFill>
                <a:schemeClr val="hlink"/>
              </a:solidFill>
              <a:hlinkClick r:id="rId7"/>
            </a:endParaRPr>
          </a:p>
          <a:p>
            <a:pPr marL="914400" lvl="1" indent="-457200" algn="l" rtl="0">
              <a:lnSpc>
                <a:spcPct val="80000"/>
              </a:lnSpc>
              <a:spcBef>
                <a:spcPts val="600"/>
              </a:spcBef>
              <a:spcAft>
                <a:spcPts val="0"/>
              </a:spcAft>
              <a:buClr>
                <a:schemeClr val="dk1"/>
              </a:buClr>
              <a:buSzPts val="2400"/>
              <a:buFont typeface="Arial"/>
              <a:buChar char="•"/>
            </a:pPr>
            <a:r>
              <a:rPr lang="en-US" u="sng">
                <a:solidFill>
                  <a:schemeClr val="hlink"/>
                </a:solidFill>
                <a:hlinkClick r:id="rId7"/>
              </a:rPr>
              <a:t>GLOBE Learning Activities</a:t>
            </a:r>
            <a:endParaRPr/>
          </a:p>
          <a:p>
            <a:pPr marL="914400" lvl="1" indent="-457200" algn="l" rtl="0">
              <a:lnSpc>
                <a:spcPct val="80000"/>
              </a:lnSpc>
              <a:spcBef>
                <a:spcPts val="600"/>
              </a:spcBef>
              <a:spcAft>
                <a:spcPts val="0"/>
              </a:spcAft>
              <a:buClr>
                <a:schemeClr val="dk1"/>
              </a:buClr>
              <a:buSzPts val="2400"/>
              <a:buFont typeface="Arial"/>
              <a:buChar char="•"/>
            </a:pPr>
            <a:r>
              <a:rPr lang="en-US" u="sng">
                <a:solidFill>
                  <a:schemeClr val="hlink"/>
                </a:solidFill>
                <a:hlinkClick r:id="rId8"/>
              </a:rPr>
              <a:t>My NASA Data</a:t>
            </a:r>
            <a:endParaRPr u="sng">
              <a:solidFill>
                <a:schemeClr val="hlink"/>
              </a:solidFill>
              <a:hlinkClick r:id="rId9"/>
            </a:endParaRPr>
          </a:p>
          <a:p>
            <a:pPr marL="914400" lvl="1" indent="-457200" algn="l" rtl="0">
              <a:lnSpc>
                <a:spcPct val="80000"/>
              </a:lnSpc>
              <a:spcBef>
                <a:spcPts val="600"/>
              </a:spcBef>
              <a:spcAft>
                <a:spcPts val="0"/>
              </a:spcAft>
              <a:buClr>
                <a:schemeClr val="dk1"/>
              </a:buClr>
              <a:buSzPts val="2400"/>
              <a:buFont typeface="Arial"/>
              <a:buChar char="•"/>
            </a:pPr>
            <a:r>
              <a:rPr lang="en-US" u="sng">
                <a:solidFill>
                  <a:schemeClr val="hlink"/>
                </a:solidFill>
                <a:hlinkClick r:id="rId10"/>
              </a:rPr>
              <a:t>NASA Wavelength</a:t>
            </a:r>
            <a:r>
              <a:rPr lang="en-US"/>
              <a:t> NASA’s Digital Library of K-16 Earth and Space Education Resources</a:t>
            </a:r>
            <a:endParaRPr u="sng">
              <a:solidFill>
                <a:schemeClr val="hlink"/>
              </a:solidFill>
              <a:hlinkClick r:id="rId9"/>
            </a:endParaRPr>
          </a:p>
          <a:p>
            <a:pPr marL="685800" lvl="1" indent="-76200" algn="l" rtl="0">
              <a:lnSpc>
                <a:spcPct val="90000"/>
              </a:lnSpc>
              <a:spcBef>
                <a:spcPts val="1100"/>
              </a:spcBef>
              <a:spcAft>
                <a:spcPts val="0"/>
              </a:spcAft>
              <a:buClr>
                <a:schemeClr val="dk1"/>
              </a:buClr>
              <a:buSzPts val="2400"/>
              <a:buNone/>
            </a:pPr>
            <a:endParaRPr/>
          </a:p>
          <a:p>
            <a:pPr marL="342900" lvl="1" indent="0" algn="l" rtl="0">
              <a:lnSpc>
                <a:spcPct val="90000"/>
              </a:lnSpc>
              <a:spcBef>
                <a:spcPts val="500"/>
              </a:spcBef>
              <a:spcAft>
                <a:spcPts val="0"/>
              </a:spcAft>
              <a:buClr>
                <a:schemeClr val="dk1"/>
              </a:buClr>
              <a:buSzPts val="2400"/>
              <a:buNone/>
            </a:pPr>
            <a:r>
              <a:rPr lang="en-US"/>
              <a:t>For information on purchasing GLOBE supplies go to: </a:t>
            </a:r>
            <a:endParaRPr/>
          </a:p>
          <a:p>
            <a:pPr marL="342900" lvl="1" indent="0" algn="l" rtl="0">
              <a:lnSpc>
                <a:spcPct val="90000"/>
              </a:lnSpc>
              <a:spcBef>
                <a:spcPts val="500"/>
              </a:spcBef>
              <a:spcAft>
                <a:spcPts val="0"/>
              </a:spcAft>
              <a:buClr>
                <a:schemeClr val="dk1"/>
              </a:buClr>
              <a:buSzPts val="2400"/>
              <a:buNone/>
            </a:pPr>
            <a:r>
              <a:rPr lang="en-US" u="sng">
                <a:solidFill>
                  <a:schemeClr val="hlink"/>
                </a:solidFill>
                <a:hlinkClick r:id="rId11"/>
              </a:rPr>
              <a:t>Equipment suppliers</a:t>
            </a:r>
            <a:endParaRPr/>
          </a:p>
          <a:p>
            <a:pPr marL="342900" lvl="1" indent="0" algn="l" rtl="0">
              <a:lnSpc>
                <a:spcPct val="90000"/>
              </a:lnSpc>
              <a:spcBef>
                <a:spcPts val="500"/>
              </a:spcBef>
              <a:spcAft>
                <a:spcPts val="0"/>
              </a:spcAft>
              <a:buClr>
                <a:schemeClr val="dk1"/>
              </a:buClr>
              <a:buSzPts val="2400"/>
              <a:buNone/>
            </a:pPr>
            <a:endParaRPr u="sng">
              <a:solidFill>
                <a:schemeClr val="hlink"/>
              </a:solidFill>
              <a:hlinkClick r:id="rId12"/>
            </a:endParaRPr>
          </a:p>
          <a:p>
            <a:pPr marL="342900" lvl="1" indent="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8" name="Google Shape;108;p3"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09" name="Google Shape;109;p3" descr="Menu Bar: What is Relative Humidit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8240" cy="6065520"/>
          </a:xfrm>
          <a:prstGeom prst="rect">
            <a:avLst/>
          </a:prstGeom>
          <a:noFill/>
          <a:ln>
            <a:noFill/>
          </a:ln>
        </p:spPr>
      </p:pic>
      <p:sp>
        <p:nvSpPr>
          <p:cNvPr id="110" name="Google Shape;110;p3"/>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The Atmosphere</a:t>
            </a:r>
            <a:endParaRPr/>
          </a:p>
        </p:txBody>
      </p:sp>
      <p:sp>
        <p:nvSpPr>
          <p:cNvPr id="111" name="Google Shape;111;p3"/>
          <p:cNvSpPr txBox="1">
            <a:spLocks noGrp="1"/>
          </p:cNvSpPr>
          <p:nvPr>
            <p:ph type="body" idx="1"/>
          </p:nvPr>
        </p:nvSpPr>
        <p:spPr>
          <a:xfrm>
            <a:off x="1257300" y="1841245"/>
            <a:ext cx="4259580" cy="4351338"/>
          </a:xfrm>
          <a:prstGeom prst="rect">
            <a:avLst/>
          </a:prstGeom>
          <a:noFill/>
          <a:ln>
            <a:noFill/>
          </a:ln>
        </p:spPr>
        <p:txBody>
          <a:bodyPr spcFirstLastPara="1" wrap="square" lIns="91425" tIns="45700" rIns="91425" bIns="45700" anchor="t" anchorCtr="0">
            <a:normAutofit/>
          </a:bodyPr>
          <a:lstStyle/>
          <a:p>
            <a:pPr marL="383540" lvl="0" indent="-383540" algn="l" rtl="0">
              <a:lnSpc>
                <a:spcPct val="90000"/>
              </a:lnSpc>
              <a:spcBef>
                <a:spcPts val="0"/>
              </a:spcBef>
              <a:spcAft>
                <a:spcPts val="0"/>
              </a:spcAft>
              <a:buClr>
                <a:schemeClr val="dk1"/>
              </a:buClr>
              <a:buSzPts val="2400"/>
              <a:buFont typeface="Arial"/>
              <a:buChar char="•"/>
            </a:pPr>
            <a:r>
              <a:rPr lang="en-US" sz="2400"/>
              <a:t>Extremely thin blanket of air extending about 300 miles from Earth’s surface to edge of space</a:t>
            </a:r>
            <a:endParaRPr/>
          </a:p>
          <a:p>
            <a:pPr marL="383540" lvl="0" indent="-383540" algn="l" rtl="0">
              <a:lnSpc>
                <a:spcPct val="90000"/>
              </a:lnSpc>
              <a:spcBef>
                <a:spcPts val="1200"/>
              </a:spcBef>
              <a:spcAft>
                <a:spcPts val="0"/>
              </a:spcAft>
              <a:buClr>
                <a:schemeClr val="dk1"/>
              </a:buClr>
              <a:buSzPts val="2400"/>
              <a:buFont typeface="Arial"/>
              <a:buChar char="•"/>
            </a:pPr>
            <a:r>
              <a:rPr lang="en-US" sz="2400"/>
              <a:t>Contains water vapor, an important part of hydrologic cycle</a:t>
            </a:r>
            <a:endParaRPr/>
          </a:p>
        </p:txBody>
      </p:sp>
      <p:pic>
        <p:nvPicPr>
          <p:cNvPr id="112" name="Google Shape;112;p3" descr="mage of thin cover of atmosphere hugging the Earth" title="I">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16880" y="1866582"/>
            <a:ext cx="3242824" cy="2432118"/>
          </a:xfrm>
          <a:prstGeom prst="rect">
            <a:avLst/>
          </a:prstGeom>
          <a:noFill/>
          <a:ln>
            <a:noFill/>
          </a:ln>
        </p:spPr>
      </p:pic>
      <p:sp>
        <p:nvSpPr>
          <p:cNvPr id="113" name="Google Shape;113;p3"/>
          <p:cNvSpPr txBox="1"/>
          <p:nvPr/>
        </p:nvSpPr>
        <p:spPr>
          <a:xfrm>
            <a:off x="7766227" y="4330040"/>
            <a:ext cx="9934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Image: NASA</a:t>
            </a:r>
            <a:endParaRPr/>
          </a:p>
        </p:txBody>
      </p:sp>
      <p:sp>
        <p:nvSpPr>
          <p:cNvPr id="114" name="Google Shape;114;p3">
            <a:hlinkClick r:id="rId7"/>
          </p:cNvPr>
          <p:cNvSpPr txBox="1"/>
          <p:nvPr/>
        </p:nvSpPr>
        <p:spPr>
          <a:xfrm>
            <a:off x="1809810" y="5678491"/>
            <a:ext cx="66826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u="sng">
                <a:solidFill>
                  <a:srgbClr val="1E4E79"/>
                </a:solidFill>
                <a:latin typeface="Arial"/>
                <a:ea typeface="Arial"/>
                <a:cs typeface="Arial"/>
                <a:sym typeface="Arial"/>
                <a:hlinkClick r:id="rId7">
                  <a:extLst>
                    <a:ext uri="{A12FA001-AC4F-418D-AE19-62706E023703}">
                      <ahyp:hlinkClr xmlns:ahyp="http://schemas.microsoft.com/office/drawing/2018/hyperlinkcolor" val="tx"/>
                    </a:ext>
                  </a:extLst>
                </a:hlinkClick>
              </a:rPr>
              <a:t>Link to the GLOBE Atmosphere Protocols</a:t>
            </a:r>
            <a:endParaRPr sz="2000" b="1" i="1">
              <a:solidFill>
                <a:srgbClr val="1E4E79"/>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93" name="Google Shape;393;p30"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94" name="Google Shape;394;p30"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61926" cy="6062870"/>
          </a:xfrm>
          <a:prstGeom prst="rect">
            <a:avLst/>
          </a:prstGeom>
          <a:noFill/>
          <a:ln>
            <a:noFill/>
          </a:ln>
        </p:spPr>
      </p:pic>
      <p:sp>
        <p:nvSpPr>
          <p:cNvPr id="395" name="Google Shape;395;p30"/>
          <p:cNvSpPr txBox="1">
            <a:spLocks noGrp="1"/>
          </p:cNvSpPr>
          <p:nvPr>
            <p:ph type="title"/>
          </p:nvPr>
        </p:nvSpPr>
        <p:spPr>
          <a:xfrm>
            <a:off x="1161926" y="1076327"/>
            <a:ext cx="7162738" cy="36512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2400" b="1">
                <a:solidFill>
                  <a:srgbClr val="002060"/>
                </a:solidFill>
              </a:rPr>
              <a:t>We want your Feedback! </a:t>
            </a:r>
            <a:br>
              <a:rPr lang="en-US" sz="2000"/>
            </a:br>
            <a:br>
              <a:rPr lang="en-US" sz="2000"/>
            </a:br>
            <a:endParaRPr sz="2000"/>
          </a:p>
        </p:txBody>
      </p:sp>
      <p:sp>
        <p:nvSpPr>
          <p:cNvPr id="396" name="Google Shape;396;p30"/>
          <p:cNvSpPr txBox="1">
            <a:spLocks noGrp="1"/>
          </p:cNvSpPr>
          <p:nvPr>
            <p:ph type="body" idx="1"/>
          </p:nvPr>
        </p:nvSpPr>
        <p:spPr>
          <a:xfrm>
            <a:off x="1161926" y="1241540"/>
            <a:ext cx="7639173" cy="5686205"/>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ct val="100000"/>
              <a:buNone/>
            </a:pPr>
            <a:r>
              <a:rPr lang="en-US" sz="1900"/>
              <a:t>Please provide us with feedback about this module. This is a community project and we welcome your comments, suggestions and edits! </a:t>
            </a:r>
            <a:endParaRPr/>
          </a:p>
          <a:p>
            <a:pPr marL="0" lvl="0" indent="0" algn="just" rtl="0">
              <a:lnSpc>
                <a:spcPct val="90000"/>
              </a:lnSpc>
              <a:spcBef>
                <a:spcPts val="1000"/>
              </a:spcBef>
              <a:spcAft>
                <a:spcPts val="0"/>
              </a:spcAft>
              <a:buClr>
                <a:schemeClr val="dk1"/>
              </a:buClr>
              <a:buSzPct val="100000"/>
              <a:buNone/>
            </a:pPr>
            <a:r>
              <a:rPr lang="en-US" sz="1900"/>
              <a:t>Comment here:  </a:t>
            </a:r>
            <a:r>
              <a:rPr lang="en-US" sz="1900" u="sng">
                <a:solidFill>
                  <a:schemeClr val="hlink"/>
                </a:solidFill>
                <a:hlinkClick r:id="rId5"/>
              </a:rPr>
              <a:t>eTraining Feedback</a:t>
            </a:r>
            <a:endParaRPr sz="1900"/>
          </a:p>
          <a:p>
            <a:pPr marL="0" lvl="0" indent="0" algn="just" rtl="0">
              <a:lnSpc>
                <a:spcPct val="90000"/>
              </a:lnSpc>
              <a:spcBef>
                <a:spcPts val="1000"/>
              </a:spcBef>
              <a:spcAft>
                <a:spcPts val="0"/>
              </a:spcAft>
              <a:buClr>
                <a:schemeClr val="dk1"/>
              </a:buClr>
              <a:buSzPct val="100000"/>
              <a:buNone/>
            </a:pPr>
            <a:r>
              <a:rPr lang="en-US" sz="1900"/>
              <a:t>Questions about module? Contact GLOBE: </a:t>
            </a:r>
            <a:r>
              <a:rPr lang="en-US" sz="1900" u="sng">
                <a:solidFill>
                  <a:schemeClr val="hlink"/>
                </a:solidFill>
                <a:hlinkClick r:id="rId6"/>
              </a:rPr>
              <a:t>help@nasaglobe.org</a:t>
            </a:r>
            <a:endParaRPr sz="1900"/>
          </a:p>
          <a:p>
            <a:pPr marL="0" lvl="0" indent="0" algn="l" rtl="0">
              <a:lnSpc>
                <a:spcPct val="90000"/>
              </a:lnSpc>
              <a:spcBef>
                <a:spcPts val="1000"/>
              </a:spcBef>
              <a:spcAft>
                <a:spcPts val="0"/>
              </a:spcAft>
              <a:buClr>
                <a:schemeClr val="dk1"/>
              </a:buClr>
              <a:buSzPct val="100000"/>
              <a:buNone/>
            </a:pPr>
            <a:r>
              <a:rPr lang="en-US" sz="1800" b="1"/>
              <a:t>Credits</a:t>
            </a:r>
            <a:endParaRPr/>
          </a:p>
          <a:p>
            <a:pPr marL="0" lvl="0" indent="0" algn="l" rtl="0">
              <a:lnSpc>
                <a:spcPct val="90000"/>
              </a:lnSpc>
              <a:spcBef>
                <a:spcPts val="1000"/>
              </a:spcBef>
              <a:spcAft>
                <a:spcPts val="0"/>
              </a:spcAft>
              <a:buClr>
                <a:schemeClr val="dk1"/>
              </a:buClr>
              <a:buSzPct val="100000"/>
              <a:buNone/>
            </a:pPr>
            <a:r>
              <a:rPr lang="en-US" sz="1500" b="1"/>
              <a:t>Power point Developers:</a:t>
            </a:r>
            <a:r>
              <a:rPr lang="en-US" sz="1500"/>
              <a:t>	</a:t>
            </a:r>
            <a:endParaRPr/>
          </a:p>
          <a:p>
            <a:pPr marL="0" lvl="0" indent="0" algn="l" rtl="0">
              <a:lnSpc>
                <a:spcPct val="90000"/>
              </a:lnSpc>
              <a:spcBef>
                <a:spcPts val="1000"/>
              </a:spcBef>
              <a:spcAft>
                <a:spcPts val="0"/>
              </a:spcAft>
              <a:buClr>
                <a:schemeClr val="dk1"/>
              </a:buClr>
              <a:buSzPct val="100000"/>
              <a:buNone/>
            </a:pPr>
            <a:r>
              <a:rPr lang="en-US" sz="1500"/>
              <a:t>Kevin Czajkowski</a:t>
            </a:r>
            <a:endParaRPr/>
          </a:p>
          <a:p>
            <a:pPr marL="0" lvl="0" indent="0" algn="l" rtl="0">
              <a:lnSpc>
                <a:spcPct val="90000"/>
              </a:lnSpc>
              <a:spcBef>
                <a:spcPts val="1000"/>
              </a:spcBef>
              <a:spcAft>
                <a:spcPts val="0"/>
              </a:spcAft>
              <a:buClr>
                <a:schemeClr val="dk1"/>
              </a:buClr>
              <a:buSzPct val="100000"/>
              <a:buNone/>
            </a:pPr>
            <a:r>
              <a:rPr lang="en-US" sz="1500"/>
              <a:t>Janet Struble</a:t>
            </a:r>
            <a:endParaRPr/>
          </a:p>
          <a:p>
            <a:pPr marL="0" lvl="0" indent="0" algn="l" rtl="0">
              <a:lnSpc>
                <a:spcPct val="90000"/>
              </a:lnSpc>
              <a:spcBef>
                <a:spcPts val="1000"/>
              </a:spcBef>
              <a:spcAft>
                <a:spcPts val="0"/>
              </a:spcAft>
              <a:buClr>
                <a:schemeClr val="dk1"/>
              </a:buClr>
              <a:buSzPct val="100000"/>
              <a:buNone/>
            </a:pPr>
            <a:r>
              <a:rPr lang="en-US" sz="1500"/>
              <a:t>Mikell Lynne Hedley</a:t>
            </a:r>
            <a:endParaRPr/>
          </a:p>
          <a:p>
            <a:pPr marL="0" lvl="0" indent="0" algn="l" rtl="0">
              <a:lnSpc>
                <a:spcPct val="90000"/>
              </a:lnSpc>
              <a:spcBef>
                <a:spcPts val="1000"/>
              </a:spcBef>
              <a:spcAft>
                <a:spcPts val="0"/>
              </a:spcAft>
              <a:buClr>
                <a:schemeClr val="dk1"/>
              </a:buClr>
              <a:buSzPct val="100000"/>
              <a:buNone/>
            </a:pPr>
            <a:r>
              <a:rPr lang="en-US" sz="1500"/>
              <a:t>Sara Mierzwiak </a:t>
            </a:r>
            <a:endParaRPr/>
          </a:p>
          <a:p>
            <a:pPr marL="0" lvl="0" indent="0" algn="l" rtl="0">
              <a:lnSpc>
                <a:spcPct val="90000"/>
              </a:lnSpc>
              <a:spcBef>
                <a:spcPts val="1000"/>
              </a:spcBef>
              <a:spcAft>
                <a:spcPts val="0"/>
              </a:spcAft>
              <a:buClr>
                <a:schemeClr val="dk1"/>
              </a:buClr>
              <a:buSzPct val="100000"/>
              <a:buNone/>
            </a:pPr>
            <a:r>
              <a:rPr lang="en-US" sz="1500" b="1"/>
              <a:t>Photos unless otherwise identified</a:t>
            </a:r>
            <a:r>
              <a:rPr lang="en-US" sz="1500"/>
              <a:t>: </a:t>
            </a:r>
            <a:endParaRPr/>
          </a:p>
          <a:p>
            <a:pPr marL="0" lvl="0" indent="0" algn="l" rtl="0">
              <a:lnSpc>
                <a:spcPct val="90000"/>
              </a:lnSpc>
              <a:spcBef>
                <a:spcPts val="1000"/>
              </a:spcBef>
              <a:spcAft>
                <a:spcPts val="0"/>
              </a:spcAft>
              <a:buClr>
                <a:schemeClr val="dk1"/>
              </a:buClr>
              <a:buSzPct val="100000"/>
              <a:buNone/>
            </a:pPr>
            <a:r>
              <a:rPr lang="en-US" sz="1500"/>
              <a:t>Kevin Czajkowski</a:t>
            </a:r>
            <a:endParaRPr sz="1800"/>
          </a:p>
          <a:p>
            <a:pPr marL="0" lvl="0" indent="0" algn="l" rtl="0">
              <a:lnSpc>
                <a:spcPct val="90000"/>
              </a:lnSpc>
              <a:spcBef>
                <a:spcPts val="1000"/>
              </a:spcBef>
              <a:spcAft>
                <a:spcPts val="0"/>
              </a:spcAft>
              <a:buClr>
                <a:schemeClr val="dk1"/>
              </a:buClr>
              <a:buSzPct val="100000"/>
              <a:buNone/>
            </a:pPr>
            <a:r>
              <a:rPr lang="en-US" sz="1400" b="1"/>
              <a:t>Funding Provided by NASA</a:t>
            </a:r>
            <a:endParaRPr/>
          </a:p>
          <a:p>
            <a:pPr marL="228600" lvl="0" indent="-139700" algn="l" rtl="0">
              <a:lnSpc>
                <a:spcPct val="90000"/>
              </a:lnSpc>
              <a:spcBef>
                <a:spcPts val="1000"/>
              </a:spcBef>
              <a:spcAft>
                <a:spcPts val="0"/>
              </a:spcAft>
              <a:buClr>
                <a:schemeClr val="dk1"/>
              </a:buClr>
              <a:buSzPct val="100000"/>
              <a:buNone/>
            </a:pPr>
            <a:endParaRPr sz="1400"/>
          </a:p>
          <a:p>
            <a:pPr marL="228600" lvl="0" indent="-139700" algn="l" rtl="0">
              <a:lnSpc>
                <a:spcPct val="90000"/>
              </a:lnSpc>
              <a:spcBef>
                <a:spcPts val="1000"/>
              </a:spcBef>
              <a:spcAft>
                <a:spcPts val="0"/>
              </a:spcAft>
              <a:buClr>
                <a:schemeClr val="dk1"/>
              </a:buClr>
              <a:buSzPct val="100000"/>
              <a:buNone/>
            </a:pPr>
            <a:endParaRPr sz="1400"/>
          </a:p>
          <a:p>
            <a:pPr marL="228600" lvl="0" indent="-13970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rgbClr val="000000"/>
              </a:buClr>
              <a:buSzPct val="100000"/>
              <a:buNone/>
            </a:pPr>
            <a:r>
              <a:rPr lang="en-US" sz="1200" i="1">
                <a:solidFill>
                  <a:srgbClr val="000000"/>
                </a:solidFill>
              </a:rPr>
              <a:t>Version 5-13-20. If you edit and modify this slide set for use for educational purposes, please note “modified by (and your name and date)“ on this page. Thank you.</a:t>
            </a:r>
            <a:endParaRPr sz="1200" b="1"/>
          </a:p>
          <a:p>
            <a:pPr marL="228600" lvl="0" indent="-114300" algn="l" rtl="0">
              <a:lnSpc>
                <a:spcPct val="90000"/>
              </a:lnSpc>
              <a:spcBef>
                <a:spcPts val="1000"/>
              </a:spcBef>
              <a:spcAft>
                <a:spcPts val="0"/>
              </a:spcAft>
              <a:buClr>
                <a:schemeClr val="dk1"/>
              </a:buClr>
              <a:buSzPct val="100000"/>
              <a:buNone/>
            </a:pPr>
            <a:endParaRPr sz="1800"/>
          </a:p>
          <a:p>
            <a:pPr marL="685800" lvl="1" indent="-190500" algn="l" rtl="0">
              <a:lnSpc>
                <a:spcPct val="90000"/>
              </a:lnSpc>
              <a:spcBef>
                <a:spcPts val="500"/>
              </a:spcBef>
              <a:spcAft>
                <a:spcPts val="0"/>
              </a:spcAft>
              <a:buClr>
                <a:schemeClr val="dk1"/>
              </a:buClr>
              <a:buSzPct val="100000"/>
              <a:buNone/>
            </a:pPr>
            <a:endParaRPr/>
          </a:p>
        </p:txBody>
      </p:sp>
      <p:pic>
        <p:nvPicPr>
          <p:cNvPr id="397" name="Google Shape;397;p30" descr="Crest, University of Toled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585686" y="5336865"/>
            <a:ext cx="646069" cy="694718"/>
          </a:xfrm>
          <a:prstGeom prst="rect">
            <a:avLst/>
          </a:prstGeom>
          <a:noFill/>
          <a:ln>
            <a:noFill/>
          </a:ln>
        </p:spPr>
      </p:pic>
      <p:pic>
        <p:nvPicPr>
          <p:cNvPr id="398" name="Google Shape;398;p30" descr="NASA Logo"/>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756208" y="5362414"/>
            <a:ext cx="618888" cy="5114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20" name="Google Shape;120;p4"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21" name="Google Shape;121;p4" descr="Menu Bar: What is Relative Humidit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8240" cy="6065520"/>
          </a:xfrm>
          <a:prstGeom prst="rect">
            <a:avLst/>
          </a:prstGeom>
          <a:noFill/>
          <a:ln>
            <a:noFill/>
          </a:ln>
        </p:spPr>
      </p:pic>
      <p:sp>
        <p:nvSpPr>
          <p:cNvPr id="122" name="Google Shape;122;p4"/>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Relative Humidity</a:t>
            </a:r>
            <a:endParaRPr/>
          </a:p>
        </p:txBody>
      </p:sp>
      <p:sp>
        <p:nvSpPr>
          <p:cNvPr id="123" name="Google Shape;123;p4"/>
          <p:cNvSpPr txBox="1">
            <a:spLocks noGrp="1"/>
          </p:cNvSpPr>
          <p:nvPr>
            <p:ph type="body" idx="1"/>
          </p:nvPr>
        </p:nvSpPr>
        <p:spPr>
          <a:xfrm>
            <a:off x="1257300" y="1652869"/>
            <a:ext cx="4259580" cy="4664112"/>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Clr>
                <a:schemeClr val="dk1"/>
              </a:buClr>
              <a:buSzPts val="1800"/>
              <a:buFont typeface="Arial"/>
              <a:buChar char="•"/>
            </a:pPr>
            <a:r>
              <a:rPr lang="en-US" sz="1800"/>
              <a:t>Measures the amount of water vapor in the atmosphere (humidity) relative to the maximum amount of water vapor that the atmosphere could hold at the same temperature</a:t>
            </a:r>
            <a:endParaRPr/>
          </a:p>
          <a:p>
            <a:pPr marL="342900" lvl="0" indent="-342900" algn="l" rtl="0">
              <a:lnSpc>
                <a:spcPct val="120000"/>
              </a:lnSpc>
              <a:spcBef>
                <a:spcPts val="600"/>
              </a:spcBef>
              <a:spcAft>
                <a:spcPts val="0"/>
              </a:spcAft>
              <a:buClr>
                <a:schemeClr val="dk1"/>
              </a:buClr>
              <a:buSzPts val="1800"/>
              <a:buFont typeface="Arial"/>
              <a:buChar char="•"/>
            </a:pPr>
            <a:r>
              <a:rPr lang="en-US" sz="1800"/>
              <a:t>Affects the heating and cooling of air</a:t>
            </a:r>
            <a:endParaRPr/>
          </a:p>
          <a:p>
            <a:pPr marL="342900" lvl="0" indent="-342900" algn="l" rtl="0">
              <a:lnSpc>
                <a:spcPct val="120000"/>
              </a:lnSpc>
              <a:spcBef>
                <a:spcPts val="0"/>
              </a:spcBef>
              <a:spcAft>
                <a:spcPts val="0"/>
              </a:spcAft>
              <a:buClr>
                <a:schemeClr val="dk1"/>
              </a:buClr>
              <a:buSzPts val="1800"/>
              <a:buFont typeface="Arial"/>
              <a:buChar char="•"/>
            </a:pPr>
            <a:r>
              <a:rPr lang="en-US" sz="1800"/>
              <a:t>Warm air can hold more water vapor and the saturation point of the air is higher than for cold air</a:t>
            </a:r>
            <a:endParaRPr/>
          </a:p>
          <a:p>
            <a:pPr marL="342900" lvl="0" indent="-342900" algn="l" rtl="0">
              <a:lnSpc>
                <a:spcPct val="120000"/>
              </a:lnSpc>
              <a:spcBef>
                <a:spcPts val="1000"/>
              </a:spcBef>
              <a:spcAft>
                <a:spcPts val="0"/>
              </a:spcAft>
              <a:buClr>
                <a:schemeClr val="dk1"/>
              </a:buClr>
              <a:buSzPts val="1800"/>
              <a:buFont typeface="Arial"/>
              <a:buChar char="•"/>
            </a:pPr>
            <a:r>
              <a:rPr lang="en-US" sz="1800"/>
              <a:t>Water vapor has the strongest impact as a greenhouse gas </a:t>
            </a:r>
            <a:endParaRPr/>
          </a:p>
          <a:p>
            <a:pPr marL="342900" lvl="0" indent="-342900" algn="l" rtl="0">
              <a:lnSpc>
                <a:spcPct val="120000"/>
              </a:lnSpc>
              <a:spcBef>
                <a:spcPts val="600"/>
              </a:spcBef>
              <a:spcAft>
                <a:spcPts val="0"/>
              </a:spcAft>
              <a:buClr>
                <a:schemeClr val="dk1"/>
              </a:buClr>
              <a:buSzPts val="1800"/>
              <a:buFont typeface="Arial"/>
              <a:buChar char="•"/>
            </a:pPr>
            <a:r>
              <a:rPr lang="en-US" sz="1800"/>
              <a:t>Specific humidity refers to the actual amount of water vapor in the air </a:t>
            </a:r>
            <a:endParaRPr sz="1800"/>
          </a:p>
        </p:txBody>
      </p:sp>
      <p:sp>
        <p:nvSpPr>
          <p:cNvPr id="124" name="Google Shape;124;p4" descr="Aerosols, Air Temperature, Albedo, Barometric Pressure, Precipitation, Relative Humidity (hyperlinked), Surface Ozone, Surface Temperature, Water Vapor, Wind" title="Atmosphere Protocols: "/>
          <p:cNvSpPr txBox="1"/>
          <p:nvPr/>
        </p:nvSpPr>
        <p:spPr>
          <a:xfrm>
            <a:off x="5885089" y="1727263"/>
            <a:ext cx="2841172" cy="42627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1E4E79"/>
                </a:solidFill>
                <a:latin typeface="Calibri"/>
                <a:ea typeface="Calibri"/>
                <a:cs typeface="Calibri"/>
                <a:sym typeface="Calibri"/>
              </a:rPr>
              <a:t>Aerosols</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Air Temperature</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Albedo</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Barometric Pressure</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Clouds</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Precipitation</a:t>
            </a:r>
            <a:endParaRPr/>
          </a:p>
          <a:p>
            <a:pPr marL="0" marR="0" lvl="0" indent="0" algn="ctr" rtl="0">
              <a:spcBef>
                <a:spcPts val="600"/>
              </a:spcBef>
              <a:spcAft>
                <a:spcPts val="0"/>
              </a:spcAft>
              <a:buNone/>
            </a:pPr>
            <a:r>
              <a:rPr lang="en-US" sz="1800" b="1" i="1" u="sng">
                <a:solidFill>
                  <a:srgbClr val="1E4E7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Relative Humidity</a:t>
            </a:r>
            <a:endParaRPr sz="1800" b="1" i="1">
              <a:solidFill>
                <a:srgbClr val="1E4E79"/>
              </a:solidFill>
              <a:latin typeface="Calibri"/>
              <a:ea typeface="Calibri"/>
              <a:cs typeface="Calibri"/>
              <a:sym typeface="Calibri"/>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Surface Ozone</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Surface Temperature</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Water Vapor</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Wind</a:t>
            </a:r>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sp>
        <p:nvSpPr>
          <p:cNvPr id="125" name="Google Shape;125;p4" title="Relative Humidity is circled"/>
          <p:cNvSpPr/>
          <p:nvPr/>
        </p:nvSpPr>
        <p:spPr>
          <a:xfrm>
            <a:off x="6397474" y="3834024"/>
            <a:ext cx="1838930" cy="41185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31" name="Google Shape;131;p5"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32" name="Google Shape;132;p5" descr="Menu Bar: What is Relative Humidit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8240" cy="6065520"/>
          </a:xfrm>
          <a:prstGeom prst="rect">
            <a:avLst/>
          </a:prstGeom>
          <a:noFill/>
          <a:ln>
            <a:noFill/>
          </a:ln>
        </p:spPr>
      </p:pic>
      <p:sp>
        <p:nvSpPr>
          <p:cNvPr id="133" name="Google Shape;133;p5"/>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Measuring Relative Humidity</a:t>
            </a:r>
            <a:endParaRPr/>
          </a:p>
        </p:txBody>
      </p:sp>
      <p:sp>
        <p:nvSpPr>
          <p:cNvPr id="134" name="Google Shape;134;p5"/>
          <p:cNvSpPr txBox="1">
            <a:spLocks noGrp="1"/>
          </p:cNvSpPr>
          <p:nvPr>
            <p:ph type="body" idx="1"/>
          </p:nvPr>
        </p:nvSpPr>
        <p:spPr>
          <a:xfrm>
            <a:off x="1257300" y="1727263"/>
            <a:ext cx="425958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sz="2400"/>
              <a:t>MODIS (or Moderate Resolution Imaging Spectroradiometer)</a:t>
            </a:r>
            <a:endParaRPr/>
          </a:p>
          <a:p>
            <a:pPr marL="228600" lvl="0" indent="-228600" algn="l" rtl="0">
              <a:lnSpc>
                <a:spcPct val="90000"/>
              </a:lnSpc>
              <a:spcBef>
                <a:spcPts val="1000"/>
              </a:spcBef>
              <a:spcAft>
                <a:spcPts val="0"/>
              </a:spcAft>
              <a:buClr>
                <a:schemeClr val="dk1"/>
              </a:buClr>
              <a:buSzPct val="100000"/>
              <a:buChar char="•"/>
            </a:pPr>
            <a:r>
              <a:rPr lang="en-US" sz="2400"/>
              <a:t>Key instrument on the Terra and Aqua Satellites</a:t>
            </a:r>
            <a:endParaRPr/>
          </a:p>
          <a:p>
            <a:pPr marL="228600" lvl="0" indent="-228600" algn="l" rtl="0">
              <a:lnSpc>
                <a:spcPct val="90000"/>
              </a:lnSpc>
              <a:spcBef>
                <a:spcPts val="1000"/>
              </a:spcBef>
              <a:spcAft>
                <a:spcPts val="0"/>
              </a:spcAft>
              <a:buClr>
                <a:schemeClr val="dk1"/>
              </a:buClr>
              <a:buSzPct val="100000"/>
              <a:buChar char="•"/>
            </a:pPr>
            <a:r>
              <a:rPr lang="en-US" sz="2400"/>
              <a:t>Views the entire Earth’s surface every 1 or 2 days</a:t>
            </a:r>
            <a:endParaRPr/>
          </a:p>
          <a:p>
            <a:pPr marL="228600" lvl="0" indent="-228600" algn="l" rtl="0">
              <a:lnSpc>
                <a:spcPct val="90000"/>
              </a:lnSpc>
              <a:spcBef>
                <a:spcPts val="1000"/>
              </a:spcBef>
              <a:spcAft>
                <a:spcPts val="0"/>
              </a:spcAft>
              <a:buClr>
                <a:schemeClr val="dk1"/>
              </a:buClr>
              <a:buSzPct val="100000"/>
              <a:buChar char="•"/>
            </a:pPr>
            <a:r>
              <a:rPr lang="en-US" sz="2400"/>
              <a:t>Helps in understanding the global dynamics and processes of the lower atmosphere over land and water</a:t>
            </a:r>
            <a:endParaRPr/>
          </a:p>
          <a:p>
            <a:pPr marL="228600" lvl="0" indent="-228600" algn="l" rtl="0">
              <a:lnSpc>
                <a:spcPct val="90000"/>
              </a:lnSpc>
              <a:spcBef>
                <a:spcPts val="1000"/>
              </a:spcBef>
              <a:spcAft>
                <a:spcPts val="0"/>
              </a:spcAft>
              <a:buClr>
                <a:schemeClr val="dk1"/>
              </a:buClr>
              <a:buSzPct val="100000"/>
              <a:buChar char="•"/>
            </a:pPr>
            <a:r>
              <a:rPr lang="en-US" sz="2400"/>
              <a:t>Check out the </a:t>
            </a:r>
            <a:r>
              <a:rPr lang="en-US" sz="2400" u="sng">
                <a:solidFill>
                  <a:schemeClr val="hlink"/>
                </a:solidFill>
                <a:hlinkClick r:id="rId5"/>
              </a:rPr>
              <a:t>MODIS Image of the Day</a:t>
            </a:r>
            <a:endParaRPr sz="2400"/>
          </a:p>
        </p:txBody>
      </p:sp>
      <p:pic>
        <p:nvPicPr>
          <p:cNvPr id="135" name="Google Shape;135;p5" descr="Artist's image of Terra Satellite in Space">
            <a:hlinkClick r:id="rId6"/>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852160" y="1527733"/>
            <a:ext cx="2640331" cy="2059457"/>
          </a:xfrm>
          <a:prstGeom prst="rect">
            <a:avLst/>
          </a:prstGeom>
          <a:noFill/>
          <a:ln>
            <a:noFill/>
          </a:ln>
        </p:spPr>
      </p:pic>
      <p:sp>
        <p:nvSpPr>
          <p:cNvPr id="136" name="Google Shape;136;p5" descr="&#10;"/>
          <p:cNvSpPr txBox="1"/>
          <p:nvPr/>
        </p:nvSpPr>
        <p:spPr>
          <a:xfrm>
            <a:off x="5583235" y="3651102"/>
            <a:ext cx="2909256" cy="3661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NASA’s Terra satellite</a:t>
            </a:r>
            <a:endParaRPr/>
          </a:p>
        </p:txBody>
      </p:sp>
      <p:pic>
        <p:nvPicPr>
          <p:cNvPr id="137" name="Google Shape;137;p5" descr="Artist's Image of Aqua Satellite">
            <a:hlinkClick r:id="rId8"/>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852160" y="4185492"/>
            <a:ext cx="2617470" cy="1616287"/>
          </a:xfrm>
          <a:prstGeom prst="rect">
            <a:avLst/>
          </a:prstGeom>
          <a:noFill/>
          <a:ln>
            <a:noFill/>
          </a:ln>
        </p:spPr>
      </p:pic>
      <p:sp>
        <p:nvSpPr>
          <p:cNvPr id="138" name="Google Shape;138;p5" descr="&#10;"/>
          <p:cNvSpPr txBox="1"/>
          <p:nvPr/>
        </p:nvSpPr>
        <p:spPr>
          <a:xfrm>
            <a:off x="5566410" y="5869347"/>
            <a:ext cx="2902280" cy="3774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NASA’s Aqua satellite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44" name="Google Shape;144;p6"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45" name="Google Shape;145;p6" descr="Menu Bar:  Why Collect Relative Humidity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73938" cy="6062870"/>
          </a:xfrm>
          <a:prstGeom prst="rect">
            <a:avLst/>
          </a:prstGeom>
          <a:noFill/>
          <a:ln>
            <a:noFill/>
          </a:ln>
        </p:spPr>
      </p:pic>
      <p:sp>
        <p:nvSpPr>
          <p:cNvPr id="146" name="Google Shape;146;p6"/>
          <p:cNvSpPr txBox="1">
            <a:spLocks noGrp="1"/>
          </p:cNvSpPr>
          <p:nvPr>
            <p:ph type="title"/>
          </p:nvPr>
        </p:nvSpPr>
        <p:spPr>
          <a:xfrm>
            <a:off x="1173938" y="5817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Recording Relative Humidity (RH) is important for many reasons:</a:t>
            </a:r>
            <a:endParaRPr sz="3200"/>
          </a:p>
        </p:txBody>
      </p:sp>
      <p:sp>
        <p:nvSpPr>
          <p:cNvPr id="147" name="Google Shape;147;p6"/>
          <p:cNvSpPr txBox="1">
            <a:spLocks noGrp="1"/>
          </p:cNvSpPr>
          <p:nvPr>
            <p:ph type="body" idx="1"/>
          </p:nvPr>
        </p:nvSpPr>
        <p:spPr>
          <a:xfrm>
            <a:off x="1390650" y="1881836"/>
            <a:ext cx="7326630" cy="4351338"/>
          </a:xfrm>
          <a:prstGeom prst="rect">
            <a:avLst/>
          </a:prstGeom>
          <a:noFill/>
          <a:ln>
            <a:noFill/>
          </a:ln>
        </p:spPr>
        <p:txBody>
          <a:bodyPr spcFirstLastPara="1" wrap="square" lIns="91425" tIns="45700" rIns="91425" bIns="45700" anchor="t" anchorCtr="0">
            <a:normAutofit fontScale="92500" lnSpcReduction="10000"/>
          </a:bodyPr>
          <a:lstStyle/>
          <a:p>
            <a:pPr marL="238125" lvl="0" indent="-238125" algn="l" rtl="0">
              <a:lnSpc>
                <a:spcPct val="100000"/>
              </a:lnSpc>
              <a:spcBef>
                <a:spcPts val="0"/>
              </a:spcBef>
              <a:spcAft>
                <a:spcPts val="0"/>
              </a:spcAft>
              <a:buClr>
                <a:schemeClr val="dk1"/>
              </a:buClr>
              <a:buSzPct val="100000"/>
              <a:buFont typeface="Arial"/>
              <a:buChar char="•"/>
            </a:pPr>
            <a:r>
              <a:rPr lang="en-US" sz="2400"/>
              <a:t>Taking RH measurements helps us understand how quickly water will move from the surface of the Earth to the atmosphere and then back to Earth.</a:t>
            </a:r>
            <a:endParaRPr/>
          </a:p>
          <a:p>
            <a:pPr marL="238125" lvl="0" indent="-238125" algn="l" rtl="0">
              <a:lnSpc>
                <a:spcPct val="100000"/>
              </a:lnSpc>
              <a:spcBef>
                <a:spcPts val="600"/>
              </a:spcBef>
              <a:spcAft>
                <a:spcPts val="0"/>
              </a:spcAft>
              <a:buClr>
                <a:schemeClr val="dk1"/>
              </a:buClr>
              <a:buSzPct val="100000"/>
              <a:buFont typeface="Arial"/>
              <a:buChar char="•"/>
            </a:pPr>
            <a:r>
              <a:rPr lang="en-US" sz="2400"/>
              <a:t>RH measurements are important in classifying an area as arid (dry), or humid (moist). </a:t>
            </a:r>
            <a:endParaRPr/>
          </a:p>
          <a:p>
            <a:pPr marL="238125" lvl="0" indent="-238125" algn="l" rtl="0">
              <a:lnSpc>
                <a:spcPct val="100000"/>
              </a:lnSpc>
              <a:spcBef>
                <a:spcPts val="600"/>
              </a:spcBef>
              <a:spcAft>
                <a:spcPts val="0"/>
              </a:spcAft>
              <a:buClr>
                <a:schemeClr val="dk1"/>
              </a:buClr>
              <a:buSzPct val="100000"/>
              <a:buFont typeface="Arial"/>
              <a:buChar char="•"/>
            </a:pPr>
            <a:r>
              <a:rPr lang="en-US" sz="2400"/>
              <a:t>RH influences when clouds will form and when precipitation will fall.</a:t>
            </a:r>
            <a:endParaRPr/>
          </a:p>
          <a:p>
            <a:pPr marL="238125" lvl="0" indent="-238125" algn="l" rtl="0">
              <a:lnSpc>
                <a:spcPct val="100000"/>
              </a:lnSpc>
              <a:spcBef>
                <a:spcPts val="600"/>
              </a:spcBef>
              <a:spcAft>
                <a:spcPts val="0"/>
              </a:spcAft>
              <a:buClr>
                <a:schemeClr val="dk1"/>
              </a:buClr>
              <a:buSzPct val="100000"/>
              <a:buFont typeface="Arial"/>
              <a:buChar char="•"/>
            </a:pPr>
            <a:r>
              <a:rPr lang="en-US" sz="2400"/>
              <a:t>The amount of water in the atmosphere is one of the determining factors in the weather and climate in an area.</a:t>
            </a:r>
            <a:endParaRPr/>
          </a:p>
          <a:p>
            <a:pPr marL="238125" lvl="0" indent="-238125" algn="l" rtl="0">
              <a:lnSpc>
                <a:spcPct val="100000"/>
              </a:lnSpc>
              <a:spcBef>
                <a:spcPts val="600"/>
              </a:spcBef>
              <a:spcAft>
                <a:spcPts val="0"/>
              </a:spcAft>
              <a:buClr>
                <a:schemeClr val="dk1"/>
              </a:buClr>
              <a:buSzPct val="100000"/>
              <a:buFont typeface="Arial"/>
              <a:buChar char="•"/>
            </a:pPr>
            <a:r>
              <a:rPr lang="en-US" sz="2400"/>
              <a:t>RH affects the heating and cooling of the air.</a:t>
            </a:r>
            <a:endParaRPr/>
          </a:p>
          <a:p>
            <a:pPr marL="238125" lvl="0" indent="-238125" algn="l" rtl="0">
              <a:lnSpc>
                <a:spcPct val="100000"/>
              </a:lnSpc>
              <a:spcBef>
                <a:spcPts val="600"/>
              </a:spcBef>
              <a:spcAft>
                <a:spcPts val="0"/>
              </a:spcAft>
              <a:buClr>
                <a:schemeClr val="dk1"/>
              </a:buClr>
              <a:buSzPct val="100000"/>
              <a:buFont typeface="Arial"/>
              <a:buChar char="•"/>
            </a:pPr>
            <a:r>
              <a:rPr lang="en-US" sz="2400"/>
              <a:t>Because of its high heat capacity, water vapor can greatly change the rate that air masses change temperature.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53" name="Google Shape;153;p7"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54" name="Google Shape;154;p7" descr="Menu Bar: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94654" cy="6062870"/>
          </a:xfrm>
          <a:prstGeom prst="rect">
            <a:avLst/>
          </a:prstGeom>
          <a:noFill/>
          <a:ln>
            <a:noFill/>
          </a:ln>
        </p:spPr>
      </p:pic>
      <p:sp>
        <p:nvSpPr>
          <p:cNvPr id="155" name="Google Shape;155;p7"/>
          <p:cNvSpPr txBox="1">
            <a:spLocks noGrp="1"/>
          </p:cNvSpPr>
          <p:nvPr>
            <p:ph type="body" idx="1"/>
          </p:nvPr>
        </p:nvSpPr>
        <p:spPr>
          <a:xfrm>
            <a:off x="1459154" y="1253334"/>
            <a:ext cx="7886700" cy="4351200"/>
          </a:xfrm>
          <a:prstGeom prst="rect">
            <a:avLst/>
          </a:prstGeom>
          <a:noFill/>
          <a:ln>
            <a:noFill/>
          </a:ln>
        </p:spPr>
        <p:txBody>
          <a:bodyPr spcFirstLastPara="1" wrap="square" lIns="91425" tIns="45700" rIns="91425" bIns="45700" anchor="t" anchorCtr="0">
            <a:noAutofit/>
          </a:bodyPr>
          <a:lstStyle/>
          <a:p>
            <a:pPr marL="228600" lvl="0" indent="-292100" algn="l" rtl="0">
              <a:lnSpc>
                <a:spcPct val="106999"/>
              </a:lnSpc>
              <a:spcBef>
                <a:spcPts val="0"/>
              </a:spcBef>
              <a:spcAft>
                <a:spcPts val="0"/>
              </a:spcAft>
              <a:buSzPts val="2800"/>
              <a:buChar char="•"/>
            </a:pPr>
            <a:r>
              <a:rPr lang="en-US" i="1">
                <a:highlight>
                  <a:srgbClr val="FFFFFF"/>
                </a:highlight>
                <a:latin typeface="Arial"/>
                <a:ea typeface="Arial"/>
                <a:cs typeface="Arial"/>
                <a:sym typeface="Arial"/>
              </a:rPr>
              <a:t>Your observations are valuable contributions to the scientific community and may be used by educators, students, researchers, and the general public to increase environmental awareness and STEM literacy, as well as advance Earth system science.</a:t>
            </a:r>
            <a:endParaRPr i="1">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2" name="Google Shape;162;p8"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63" name="Google Shape;163;p8"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164" name="Google Shape;164;p8"/>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What I Need to Collect RH Data </a:t>
            </a:r>
            <a:endParaRPr sz="3200"/>
          </a:p>
        </p:txBody>
      </p:sp>
      <p:graphicFrame>
        <p:nvGraphicFramePr>
          <p:cNvPr id="165" name="Google Shape;165;p8" descr="Instruments&#10;Digital Hygrometer or Sling Psychometer (with chart), Calibrated Thermometer, Watch or Timer&#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p:cNvGraphicFramePr/>
          <p:nvPr/>
        </p:nvGraphicFramePr>
        <p:xfrm>
          <a:off x="1557866" y="1659989"/>
          <a:ext cx="3000000" cy="3000000"/>
        </p:xfrm>
        <a:graphic>
          <a:graphicData uri="http://schemas.openxmlformats.org/drawingml/2006/table">
            <a:tbl>
              <a:tblPr firstRow="1" bandRow="1">
                <a:noFill/>
                <a:tableStyleId>{8E3133C9-8F3B-4E79-A735-F60E3FF5D153}</a:tableStyleId>
              </a:tblPr>
              <a:tblGrid>
                <a:gridCol w="1438600">
                  <a:extLst>
                    <a:ext uri="{9D8B030D-6E8A-4147-A177-3AD203B41FA5}">
                      <a16:colId xmlns:a16="http://schemas.microsoft.com/office/drawing/2014/main" val="20000"/>
                    </a:ext>
                  </a:extLst>
                </a:gridCol>
                <a:gridCol w="4023300">
                  <a:extLst>
                    <a:ext uri="{9D8B030D-6E8A-4147-A177-3AD203B41FA5}">
                      <a16:colId xmlns:a16="http://schemas.microsoft.com/office/drawing/2014/main" val="20001"/>
                    </a:ext>
                  </a:extLst>
                </a:gridCol>
              </a:tblGrid>
              <a:tr h="10375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Instruments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Digital Hygrometer or Sling Psychrometer (with chart), Calibrated Thermometer, Watch or Timer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665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strike="noStrike" cap="none">
                          <a:solidFill>
                            <a:schemeClr val="hlink"/>
                          </a:solidFill>
                          <a:latin typeface="Arial"/>
                          <a:ea typeface="Arial"/>
                          <a:cs typeface="Arial"/>
                          <a:sym typeface="Arial"/>
                          <a:hlinkClick r:id="rId5"/>
                        </a:rPr>
                        <a:t>Atmosphere Investigation Data Sheet </a:t>
                      </a:r>
                      <a:endParaRPr sz="18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482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Preferably within one hour of </a:t>
                      </a:r>
                      <a:r>
                        <a:rPr lang="en-US" sz="1800" b="0" i="1"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local solar noon</a:t>
                      </a:r>
                      <a:r>
                        <a:rPr lang="en-US" sz="1800" b="0" i="1"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OK at other times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125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 good observation site (See </a:t>
                      </a:r>
                      <a:r>
                        <a:rPr lang="en-US" sz="1800" b="0" i="1"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Documenting your atmosphere study site)</a:t>
                      </a:r>
                      <a:r>
                        <a:rPr lang="en-US" sz="1800" b="0" i="1"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at your Instrument Shelter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14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i="1">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i="0">
                          <a:latin typeface="Arial"/>
                          <a:ea typeface="Arial"/>
                          <a:cs typeface="Arial"/>
                          <a:sym typeface="Arial"/>
                        </a:rPr>
                        <a:t>Log book for data collection; Computer with internet connection to enter data</a:t>
                      </a:r>
                      <a:endParaRPr sz="1800" i="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66" name="Google Shape;166;p8" descr="Artist image of digital hydrometer">
            <a:hlinkClick r:id="rId8"/>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224787" y="1649317"/>
            <a:ext cx="1307050" cy="1642524"/>
          </a:xfrm>
          <a:prstGeom prst="rect">
            <a:avLst/>
          </a:prstGeom>
          <a:noFill/>
          <a:ln>
            <a:noFill/>
          </a:ln>
        </p:spPr>
      </p:pic>
      <p:sp>
        <p:nvSpPr>
          <p:cNvPr id="167" name="Google Shape;167;p8"/>
          <p:cNvSpPr txBox="1"/>
          <p:nvPr/>
        </p:nvSpPr>
        <p:spPr>
          <a:xfrm>
            <a:off x="6861462" y="3261772"/>
            <a:ext cx="204338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a:t>
            </a:r>
            <a:r>
              <a:rPr lang="en-US" sz="1400" b="1">
                <a:solidFill>
                  <a:schemeClr val="dk1"/>
                </a:solidFill>
                <a:latin typeface="Arial"/>
                <a:ea typeface="Arial"/>
                <a:cs typeface="Arial"/>
                <a:sym typeface="Arial"/>
              </a:rPr>
              <a:t>Digital Hygrometer</a:t>
            </a:r>
            <a:endParaRPr sz="1400">
              <a:solidFill>
                <a:schemeClr val="dk1"/>
              </a:solidFill>
              <a:latin typeface="Arial"/>
              <a:ea typeface="Arial"/>
              <a:cs typeface="Arial"/>
              <a:sym typeface="Arial"/>
            </a:endParaRPr>
          </a:p>
        </p:txBody>
      </p:sp>
      <p:pic>
        <p:nvPicPr>
          <p:cNvPr id="168" name="Google Shape;168;p8" descr="Artist's image of sling psychromete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259921" y="4100351"/>
            <a:ext cx="1526033" cy="1519112"/>
          </a:xfrm>
          <a:prstGeom prst="rect">
            <a:avLst/>
          </a:prstGeom>
          <a:noFill/>
          <a:ln>
            <a:noFill/>
          </a:ln>
        </p:spPr>
      </p:pic>
      <p:sp>
        <p:nvSpPr>
          <p:cNvPr id="169" name="Google Shape;169;p8"/>
          <p:cNvSpPr txBox="1"/>
          <p:nvPr/>
        </p:nvSpPr>
        <p:spPr>
          <a:xfrm>
            <a:off x="6955862" y="5667539"/>
            <a:ext cx="21318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a:t>
            </a:r>
            <a:r>
              <a:rPr lang="en-US" sz="1400" b="1">
                <a:solidFill>
                  <a:schemeClr val="dk1"/>
                </a:solidFill>
                <a:latin typeface="Arial"/>
                <a:ea typeface="Arial"/>
                <a:cs typeface="Arial"/>
                <a:sym typeface="Arial"/>
              </a:rPr>
              <a:t>Sling Psychrometer</a:t>
            </a:r>
            <a:endParaRPr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5" name="Google Shape;175;p9"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76" name="Google Shape;176;p9"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177" name="Google Shape;177;p9"/>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Which Instrument do I Use?</a:t>
            </a:r>
            <a:endParaRPr sz="3200"/>
          </a:p>
        </p:txBody>
      </p:sp>
      <p:sp>
        <p:nvSpPr>
          <p:cNvPr id="178" name="Google Shape;178;p9"/>
          <p:cNvSpPr txBox="1"/>
          <p:nvPr/>
        </p:nvSpPr>
        <p:spPr>
          <a:xfrm>
            <a:off x="1584960" y="1649317"/>
            <a:ext cx="4922520" cy="417652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2000">
                <a:solidFill>
                  <a:schemeClr val="dk1"/>
                </a:solidFill>
                <a:latin typeface="Calibri"/>
                <a:ea typeface="Calibri"/>
                <a:cs typeface="Calibri"/>
                <a:sym typeface="Calibri"/>
              </a:rPr>
              <a:t>You can use either a Digital Hygrometer or a Sling Psychrometer</a:t>
            </a:r>
            <a:endParaRPr/>
          </a:p>
          <a:p>
            <a:pPr marL="0" marR="0" lvl="0" indent="0" algn="l" rtl="0">
              <a:lnSpc>
                <a:spcPct val="80000"/>
              </a:lnSpc>
              <a:spcBef>
                <a:spcPts val="600"/>
              </a:spcBef>
              <a:spcAft>
                <a:spcPts val="0"/>
              </a:spcAft>
              <a:buNone/>
            </a:pPr>
            <a:endParaRPr sz="2000">
              <a:solidFill>
                <a:schemeClr val="dk1"/>
              </a:solidFill>
              <a:latin typeface="Calibri"/>
              <a:ea typeface="Calibri"/>
              <a:cs typeface="Calibri"/>
              <a:sym typeface="Calibri"/>
            </a:endParaRPr>
          </a:p>
          <a:p>
            <a:pPr marL="342900" marR="0" lvl="0" indent="-342900" algn="l" rtl="0">
              <a:lnSpc>
                <a:spcPct val="8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If the students have only a short period of time to take the measurements, use the digital hygrometer. </a:t>
            </a:r>
            <a:endParaRPr/>
          </a:p>
          <a:p>
            <a:pPr marL="342900" marR="0" lvl="0" indent="-342900" algn="l" rtl="0">
              <a:lnSpc>
                <a:spcPct val="8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If you have the time, the students will probably enjoy using the sling psychrometer. </a:t>
            </a:r>
            <a:endParaRPr/>
          </a:p>
          <a:p>
            <a:pPr marL="342900" marR="0" lvl="0" indent="-215900" algn="l" rtl="0">
              <a:lnSpc>
                <a:spcPct val="80000"/>
              </a:lnSpc>
              <a:spcBef>
                <a:spcPts val="6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80000"/>
              </a:lnSpc>
              <a:spcBef>
                <a:spcPts val="600"/>
              </a:spcBef>
              <a:spcAft>
                <a:spcPts val="0"/>
              </a:spcAft>
              <a:buNone/>
            </a:pPr>
            <a:r>
              <a:rPr lang="en-US" sz="2000" i="1">
                <a:solidFill>
                  <a:schemeClr val="dk1"/>
                </a:solidFill>
                <a:latin typeface="Calibri"/>
                <a:ea typeface="Calibri"/>
                <a:cs typeface="Calibri"/>
                <a:sym typeface="Calibri"/>
              </a:rPr>
              <a:t>It is important to note that either instrument will give data that is equally useful to scientists, teachers and student researchers.  It is the choice of the teacher and students to choose the instrument they want to use.</a:t>
            </a:r>
            <a:endParaRPr/>
          </a:p>
        </p:txBody>
      </p:sp>
      <p:pic>
        <p:nvPicPr>
          <p:cNvPr id="179" name="Google Shape;179;p9" descr="Artist image of digital hydrometer">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224787" y="1649317"/>
            <a:ext cx="1307050" cy="1642524"/>
          </a:xfrm>
          <a:prstGeom prst="rect">
            <a:avLst/>
          </a:prstGeom>
          <a:noFill/>
          <a:ln>
            <a:noFill/>
          </a:ln>
        </p:spPr>
      </p:pic>
      <p:sp>
        <p:nvSpPr>
          <p:cNvPr id="180" name="Google Shape;180;p9"/>
          <p:cNvSpPr txBox="1"/>
          <p:nvPr/>
        </p:nvSpPr>
        <p:spPr>
          <a:xfrm>
            <a:off x="6861462" y="3261772"/>
            <a:ext cx="204338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a:t>
            </a:r>
            <a:r>
              <a:rPr lang="en-US" sz="1400" b="1">
                <a:solidFill>
                  <a:schemeClr val="dk1"/>
                </a:solidFill>
                <a:latin typeface="Arial"/>
                <a:ea typeface="Arial"/>
                <a:cs typeface="Arial"/>
                <a:sym typeface="Arial"/>
              </a:rPr>
              <a:t>Digital Hygrometer</a:t>
            </a:r>
            <a:endParaRPr sz="1400">
              <a:solidFill>
                <a:schemeClr val="dk1"/>
              </a:solidFill>
              <a:latin typeface="Arial"/>
              <a:ea typeface="Arial"/>
              <a:cs typeface="Arial"/>
              <a:sym typeface="Arial"/>
            </a:endParaRPr>
          </a:p>
        </p:txBody>
      </p:sp>
      <p:pic>
        <p:nvPicPr>
          <p:cNvPr id="181" name="Google Shape;181;p9" descr="Artist's image of sling psychromete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259921" y="4100351"/>
            <a:ext cx="1526033" cy="1519112"/>
          </a:xfrm>
          <a:prstGeom prst="rect">
            <a:avLst/>
          </a:prstGeom>
          <a:noFill/>
          <a:ln>
            <a:noFill/>
          </a:ln>
        </p:spPr>
      </p:pic>
      <p:sp>
        <p:nvSpPr>
          <p:cNvPr id="182" name="Google Shape;182;p9"/>
          <p:cNvSpPr txBox="1"/>
          <p:nvPr/>
        </p:nvSpPr>
        <p:spPr>
          <a:xfrm>
            <a:off x="6955862" y="5667539"/>
            <a:ext cx="21318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a:t>
            </a:r>
            <a:r>
              <a:rPr lang="en-US" sz="1400" b="1">
                <a:solidFill>
                  <a:schemeClr val="dk1"/>
                </a:solidFill>
                <a:latin typeface="Arial"/>
                <a:ea typeface="Arial"/>
                <a:cs typeface="Arial"/>
                <a:sym typeface="Arial"/>
              </a:rPr>
              <a:t>Sling Psychrometer</a:t>
            </a:r>
            <a:endParaRPr sz="1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2543</Words>
  <Application>Microsoft Macintosh PowerPoint</Application>
  <PresentationFormat>On-screen Show (4:3)</PresentationFormat>
  <Paragraphs>245</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Protocol Training Slides: Relative Humidity</vt:lpstr>
      <vt:lpstr>Overview and Learning Objectives</vt:lpstr>
      <vt:lpstr>The Atmosphere</vt:lpstr>
      <vt:lpstr>Relative Humidity</vt:lpstr>
      <vt:lpstr>Measuring Relative Humidity</vt:lpstr>
      <vt:lpstr>Recording Relative Humidity (RH) is important for many reasons:</vt:lpstr>
      <vt:lpstr>PowerPoint Presentation</vt:lpstr>
      <vt:lpstr>What I Need to Collect RH Data </vt:lpstr>
      <vt:lpstr>Which Instrument do I Use?</vt:lpstr>
      <vt:lpstr>Instrument Shelter</vt:lpstr>
      <vt:lpstr>Collecting Data: Hygrometer</vt:lpstr>
      <vt:lpstr>When Not to Collect Data: Hygrometer</vt:lpstr>
      <vt:lpstr>Collecting Data: Sling Psychrometer- Steps 1-5</vt:lpstr>
      <vt:lpstr>Collecting Data: Sling Psychrometer- Steps 6-12</vt:lpstr>
      <vt:lpstr>GLOBE Program Science Data Entry</vt:lpstr>
      <vt:lpstr>Entering Relative Humidity Data- Step 1</vt:lpstr>
      <vt:lpstr>Entering Relative Humidity Data- Steps 2 &amp; 3</vt:lpstr>
      <vt:lpstr>Entering Relative Humidity Data- Steps 4 &amp; 5</vt:lpstr>
      <vt:lpstr>Entering Relative Humidity Data- Steps 6 &amp; 7</vt:lpstr>
      <vt:lpstr>Entering Relative Humidity Data- Steps 8 &amp; 9</vt:lpstr>
      <vt:lpstr>Retrieving Data from the GLOBE Visualization System</vt:lpstr>
      <vt:lpstr>Viewing data on the map on the GLOBE Visualization System</vt:lpstr>
      <vt:lpstr>Understanding the Data</vt:lpstr>
      <vt:lpstr>Questions for YOU to Investigate </vt:lpstr>
      <vt:lpstr>What have you learned?</vt:lpstr>
      <vt:lpstr>Frequently Asked Questions (FAQs) 1</vt:lpstr>
      <vt:lpstr>Frequently Asked Questions (FAQs) 2</vt:lpstr>
      <vt:lpstr>Frequently Asked Questions (FAQs) 3</vt:lpstr>
      <vt:lpstr>Further Resources</vt:lpstr>
      <vt:lpstr>We want your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David Overoye</cp:lastModifiedBy>
  <cp:revision>1</cp:revision>
  <dcterms:created xsi:type="dcterms:W3CDTF">2016-03-17T03:53:03Z</dcterms:created>
  <dcterms:modified xsi:type="dcterms:W3CDTF">2024-09-30T20:54:01Z</dcterms:modified>
</cp:coreProperties>
</file>