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32"/>
  </p:notesMasterIdLst>
  <p:sldIdLst>
    <p:sldId id="256" r:id="rId2"/>
    <p:sldId id="257" r:id="rId3"/>
    <p:sldId id="265" r:id="rId4"/>
    <p:sldId id="266" r:id="rId5"/>
    <p:sldId id="267" r:id="rId6"/>
    <p:sldId id="258" r:id="rId7"/>
    <p:sldId id="259" r:id="rId8"/>
    <p:sldId id="260" r:id="rId9"/>
    <p:sldId id="268" r:id="rId10"/>
    <p:sldId id="269" r:id="rId11"/>
    <p:sldId id="270" r:id="rId12"/>
    <p:sldId id="271" r:id="rId13"/>
    <p:sldId id="272" r:id="rId14"/>
    <p:sldId id="273" r:id="rId15"/>
    <p:sldId id="261" r:id="rId16"/>
    <p:sldId id="274" r:id="rId17"/>
    <p:sldId id="275" r:id="rId18"/>
    <p:sldId id="276" r:id="rId19"/>
    <p:sldId id="277" r:id="rId20"/>
    <p:sldId id="278" r:id="rId21"/>
    <p:sldId id="262" r:id="rId22"/>
    <p:sldId id="279" r:id="rId23"/>
    <p:sldId id="280" r:id="rId24"/>
    <p:sldId id="281" r:id="rId25"/>
    <p:sldId id="263" r:id="rId26"/>
    <p:sldId id="264" r:id="rId27"/>
    <p:sldId id="282" r:id="rId28"/>
    <p:sldId id="283" r:id="rId29"/>
    <p:sldId id="284" r:id="rId30"/>
    <p:sldId id="285"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32"/>
    <p:restoredTop sz="92897"/>
  </p:normalViewPr>
  <p:slideViewPr>
    <p:cSldViewPr snapToGrid="0" snapToObjects="1">
      <p:cViewPr varScale="1">
        <p:scale>
          <a:sx n="115" d="100"/>
          <a:sy n="115" d="100"/>
        </p:scale>
        <p:origin x="189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93EC-7AB8-3A43-81A9-F0A040917387}" type="datetimeFigureOut">
              <a:rPr lang="en-US" smtClean="0"/>
              <a:t>5/13/20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680CE3-73AD-7245-9346-43FB2950640C}" type="slidenum">
              <a:rPr lang="en-US" smtClean="0"/>
              <a:t>‹#›</a:t>
            </a:fld>
            <a:endParaRPr lang="en-US"/>
          </a:p>
        </p:txBody>
      </p:sp>
    </p:spTree>
    <p:extLst>
      <p:ext uri="{BB962C8B-B14F-4D97-AF65-F5344CB8AC3E}">
        <p14:creationId xmlns:p14="http://schemas.microsoft.com/office/powerpoint/2010/main" val="268029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E680CE3-73AD-7245-9346-43FB2950640C}" type="slidenum">
              <a:rPr lang="en-US" smtClean="0"/>
              <a:t>0</a:t>
            </a:fld>
            <a:endParaRPr lang="en-US"/>
          </a:p>
        </p:txBody>
      </p:sp>
    </p:spTree>
    <p:extLst>
      <p:ext uri="{BB962C8B-B14F-4D97-AF65-F5344CB8AC3E}">
        <p14:creationId xmlns:p14="http://schemas.microsoft.com/office/powerpoint/2010/main" val="1498262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80CE3-73AD-7245-9346-43FB2950640C}" type="slidenum">
              <a:rPr lang="en-US" smtClean="0"/>
              <a:t>7</a:t>
            </a:fld>
            <a:endParaRPr lang="en-US"/>
          </a:p>
        </p:txBody>
      </p:sp>
    </p:spTree>
    <p:extLst>
      <p:ext uri="{BB962C8B-B14F-4D97-AF65-F5344CB8AC3E}">
        <p14:creationId xmlns:p14="http://schemas.microsoft.com/office/powerpoint/2010/main" val="3154449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80CE3-73AD-7245-9346-43FB2950640C}" type="slidenum">
              <a:rPr lang="en-US" smtClean="0"/>
              <a:t>10</a:t>
            </a:fld>
            <a:endParaRPr lang="en-US"/>
          </a:p>
        </p:txBody>
      </p:sp>
    </p:spTree>
    <p:extLst>
      <p:ext uri="{BB962C8B-B14F-4D97-AF65-F5344CB8AC3E}">
        <p14:creationId xmlns:p14="http://schemas.microsoft.com/office/powerpoint/2010/main" val="317974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80CE3-73AD-7245-9346-43FB2950640C}" type="slidenum">
              <a:rPr lang="en-US" smtClean="0"/>
              <a:t>13</a:t>
            </a:fld>
            <a:endParaRPr lang="en-US"/>
          </a:p>
        </p:txBody>
      </p:sp>
    </p:spTree>
    <p:extLst>
      <p:ext uri="{BB962C8B-B14F-4D97-AF65-F5344CB8AC3E}">
        <p14:creationId xmlns:p14="http://schemas.microsoft.com/office/powerpoint/2010/main" val="210073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80CE3-73AD-7245-9346-43FB2950640C}" type="slidenum">
              <a:rPr lang="en-US" smtClean="0"/>
              <a:t>14</a:t>
            </a:fld>
            <a:endParaRPr lang="en-US"/>
          </a:p>
        </p:txBody>
      </p:sp>
    </p:spTree>
    <p:extLst>
      <p:ext uri="{BB962C8B-B14F-4D97-AF65-F5344CB8AC3E}">
        <p14:creationId xmlns:p14="http://schemas.microsoft.com/office/powerpoint/2010/main" val="706322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80CE3-73AD-7245-9346-43FB2950640C}" type="slidenum">
              <a:rPr lang="en-US" smtClean="0"/>
              <a:t>23</a:t>
            </a:fld>
            <a:endParaRPr lang="en-US"/>
          </a:p>
        </p:txBody>
      </p:sp>
    </p:spTree>
    <p:extLst>
      <p:ext uri="{BB962C8B-B14F-4D97-AF65-F5344CB8AC3E}">
        <p14:creationId xmlns:p14="http://schemas.microsoft.com/office/powerpoint/2010/main" val="3398672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EA4D47-2951-294B-A468-4E39571B29EA}" type="datetime1">
              <a:rPr lang="en-US" smtClean="0"/>
              <a:t>5/13/20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5FFB25-58D5-9C41-B25A-2A6C2E61A8F3}" type="slidenum">
              <a:rPr lang="en-US" smtClean="0"/>
              <a:t>‹#›</a:t>
            </a:fld>
            <a:endParaRPr lang="en-US" dirty="0"/>
          </a:p>
        </p:txBody>
      </p:sp>
    </p:spTree>
    <p:extLst>
      <p:ext uri="{BB962C8B-B14F-4D97-AF65-F5344CB8AC3E}">
        <p14:creationId xmlns:p14="http://schemas.microsoft.com/office/powerpoint/2010/main" val="134386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2AB49-3171-3848-AF86-8165F59EAD75}" type="datetime1">
              <a:rPr lang="en-US" smtClean="0"/>
              <a:t>5/13/20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5FFB25-58D5-9C41-B25A-2A6C2E61A8F3}" type="slidenum">
              <a:rPr lang="en-US" smtClean="0"/>
              <a:t>‹#›</a:t>
            </a:fld>
            <a:endParaRPr lang="en-US" dirty="0"/>
          </a:p>
        </p:txBody>
      </p:sp>
    </p:spTree>
    <p:extLst>
      <p:ext uri="{BB962C8B-B14F-4D97-AF65-F5344CB8AC3E}">
        <p14:creationId xmlns:p14="http://schemas.microsoft.com/office/powerpoint/2010/main" val="1698051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7F8E27-1CA7-1140-B072-90B2C0DEF9B3}" type="datetime1">
              <a:rPr lang="en-US" smtClean="0"/>
              <a:t>5/13/20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5FFB25-58D5-9C41-B25A-2A6C2E61A8F3}" type="slidenum">
              <a:rPr lang="en-US" smtClean="0"/>
              <a:t>‹#›</a:t>
            </a:fld>
            <a:endParaRPr lang="en-US" dirty="0"/>
          </a:p>
        </p:txBody>
      </p:sp>
    </p:spTree>
    <p:extLst>
      <p:ext uri="{BB962C8B-B14F-4D97-AF65-F5344CB8AC3E}">
        <p14:creationId xmlns:p14="http://schemas.microsoft.com/office/powerpoint/2010/main" val="1234467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2D5A9-6BC3-EA4D-88DC-D4C2F92F4B81}" type="datetime1">
              <a:rPr lang="en-US" smtClean="0"/>
              <a:t>5/13/20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5FFB25-58D5-9C41-B25A-2A6C2E61A8F3}" type="slidenum">
              <a:rPr lang="en-US" smtClean="0"/>
              <a:t>‹#›</a:t>
            </a:fld>
            <a:endParaRPr lang="en-US" dirty="0"/>
          </a:p>
        </p:txBody>
      </p:sp>
    </p:spTree>
    <p:extLst>
      <p:ext uri="{BB962C8B-B14F-4D97-AF65-F5344CB8AC3E}">
        <p14:creationId xmlns:p14="http://schemas.microsoft.com/office/powerpoint/2010/main" val="1625063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47B4D4-1131-244C-BAE1-2A31108BB61B}" type="datetime1">
              <a:rPr lang="en-US" smtClean="0"/>
              <a:t>5/13/20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5FFB25-58D5-9C41-B25A-2A6C2E61A8F3}" type="slidenum">
              <a:rPr lang="en-US" smtClean="0"/>
              <a:t>‹#›</a:t>
            </a:fld>
            <a:endParaRPr lang="en-US" dirty="0"/>
          </a:p>
        </p:txBody>
      </p:sp>
    </p:spTree>
    <p:extLst>
      <p:ext uri="{BB962C8B-B14F-4D97-AF65-F5344CB8AC3E}">
        <p14:creationId xmlns:p14="http://schemas.microsoft.com/office/powerpoint/2010/main" val="737373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F76385-CD42-6C4D-A4FD-0C03AC13705D}" type="datetime1">
              <a:rPr lang="en-US" smtClean="0"/>
              <a:t>5/13/20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5FFB25-58D5-9C41-B25A-2A6C2E61A8F3}" type="slidenum">
              <a:rPr lang="en-US" smtClean="0"/>
              <a:t>‹#›</a:t>
            </a:fld>
            <a:endParaRPr lang="en-US" dirty="0"/>
          </a:p>
        </p:txBody>
      </p:sp>
    </p:spTree>
    <p:extLst>
      <p:ext uri="{BB962C8B-B14F-4D97-AF65-F5344CB8AC3E}">
        <p14:creationId xmlns:p14="http://schemas.microsoft.com/office/powerpoint/2010/main" val="2048796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8159FE-F8D2-C045-88EF-E374C72F8EBA}" type="datetime1">
              <a:rPr lang="en-US" smtClean="0"/>
              <a:t>5/13/20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55FFB25-58D5-9C41-B25A-2A6C2E61A8F3}" type="slidenum">
              <a:rPr lang="en-US" smtClean="0"/>
              <a:t>‹#›</a:t>
            </a:fld>
            <a:endParaRPr lang="en-US" dirty="0"/>
          </a:p>
        </p:txBody>
      </p:sp>
    </p:spTree>
    <p:extLst>
      <p:ext uri="{BB962C8B-B14F-4D97-AF65-F5344CB8AC3E}">
        <p14:creationId xmlns:p14="http://schemas.microsoft.com/office/powerpoint/2010/main" val="136838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D033FD-E791-064A-ADF1-211173A25E8B}" type="datetime1">
              <a:rPr lang="en-US" smtClean="0"/>
              <a:t>5/13/20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55FFB25-58D5-9C41-B25A-2A6C2E61A8F3}" type="slidenum">
              <a:rPr lang="en-US" smtClean="0"/>
              <a:t>‹#›</a:t>
            </a:fld>
            <a:endParaRPr lang="en-US" dirty="0"/>
          </a:p>
        </p:txBody>
      </p:sp>
    </p:spTree>
    <p:extLst>
      <p:ext uri="{BB962C8B-B14F-4D97-AF65-F5344CB8AC3E}">
        <p14:creationId xmlns:p14="http://schemas.microsoft.com/office/powerpoint/2010/main" val="1007965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1C08C-4523-3A40-9944-4F2C3E7B7BE1}" type="datetime1">
              <a:rPr lang="en-US" smtClean="0"/>
              <a:t>5/13/20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55FFB25-58D5-9C41-B25A-2A6C2E61A8F3}" type="slidenum">
              <a:rPr lang="en-US" smtClean="0"/>
              <a:t>‹#›</a:t>
            </a:fld>
            <a:endParaRPr lang="en-US" dirty="0"/>
          </a:p>
        </p:txBody>
      </p:sp>
    </p:spTree>
    <p:extLst>
      <p:ext uri="{BB962C8B-B14F-4D97-AF65-F5344CB8AC3E}">
        <p14:creationId xmlns:p14="http://schemas.microsoft.com/office/powerpoint/2010/main" val="1529117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0FC512-F95C-ED45-B222-06EA9EE90B91}" type="datetime1">
              <a:rPr lang="en-US" smtClean="0"/>
              <a:t>5/13/20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5FFB25-58D5-9C41-B25A-2A6C2E61A8F3}" type="slidenum">
              <a:rPr lang="en-US" smtClean="0"/>
              <a:t>‹#›</a:t>
            </a:fld>
            <a:endParaRPr lang="en-US" dirty="0"/>
          </a:p>
        </p:txBody>
      </p:sp>
    </p:spTree>
    <p:extLst>
      <p:ext uri="{BB962C8B-B14F-4D97-AF65-F5344CB8AC3E}">
        <p14:creationId xmlns:p14="http://schemas.microsoft.com/office/powerpoint/2010/main" val="939607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FAF8EC-2B22-2C46-B670-4A17276C3ED6}" type="datetime1">
              <a:rPr lang="en-US" smtClean="0"/>
              <a:t>5/13/20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5FFB25-58D5-9C41-B25A-2A6C2E61A8F3}" type="slidenum">
              <a:rPr lang="en-US" smtClean="0"/>
              <a:t>‹#›</a:t>
            </a:fld>
            <a:endParaRPr lang="en-US" dirty="0"/>
          </a:p>
        </p:txBody>
      </p:sp>
    </p:spTree>
    <p:extLst>
      <p:ext uri="{BB962C8B-B14F-4D97-AF65-F5344CB8AC3E}">
        <p14:creationId xmlns:p14="http://schemas.microsoft.com/office/powerpoint/2010/main" val="1528651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93CE09-9C4A-5344-BD1F-FF8B70E81D7C}" type="datetime1">
              <a:rPr lang="en-US" smtClean="0"/>
              <a:t>5/13/20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5FFB25-58D5-9C41-B25A-2A6C2E61A8F3}" type="slidenum">
              <a:rPr lang="en-US" smtClean="0"/>
              <a:t>‹#›</a:t>
            </a:fld>
            <a:endParaRPr lang="en-US" dirty="0"/>
          </a:p>
        </p:txBody>
      </p:sp>
    </p:spTree>
    <p:extLst>
      <p:ext uri="{BB962C8B-B14F-4D97-AF65-F5344CB8AC3E}">
        <p14:creationId xmlns:p14="http://schemas.microsoft.com/office/powerpoint/2010/main" val="101587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www.goes.noaa.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tiff"/><Relationship Id="rId4" Type="http://schemas.openxmlformats.org/officeDocument/2006/relationships/hyperlink" Target="http://www.gfdl.noaa.gov/pix/tools_and_data/gallery/goes-800.p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ontrack-media.net/science8/s8m0l6image8.jpg" TargetMode="Externa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8" Type="http://schemas.openxmlformats.org/officeDocument/2006/relationships/hyperlink" Target="https://www.globe.gov/globe-data/data-entry/email-data-entry" TargetMode="External"/><Relationship Id="rId3" Type="http://schemas.openxmlformats.org/officeDocument/2006/relationships/image" Target="../media/image4.jpg"/><Relationship Id="rId7" Type="http://schemas.openxmlformats.org/officeDocument/2006/relationships/hyperlink" Target="https://data.globe.gov"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itunes.apple.com/us/app/globe-data-entry/id980592274?ls=1&amp;mt=8" TargetMode="External"/><Relationship Id="rId5" Type="http://schemas.openxmlformats.org/officeDocument/2006/relationships/hyperlink" Target="https://www.globe.gov/globe-data/data-entry/data-entry-app" TargetMode="External"/><Relationship Id="rId10" Type="http://schemas.openxmlformats.org/officeDocument/2006/relationships/image" Target="../media/image18.png"/><Relationship Id="rId4" Type="http://schemas.openxmlformats.org/officeDocument/2006/relationships/image" Target="../media/image16.jp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hyperlink" Target="http://www.globe.gov/" TargetMode="Externa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hyperlink" Target="http://www.globe.gov/get-trained/using-the-globe-website/retrieve-and-visualize-your-dat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mynasadata.larc.nasa.gov/weather-and-climate/" TargetMode="External"/><Relationship Id="rId3" Type="http://schemas.openxmlformats.org/officeDocument/2006/relationships/image" Target="../media/image33.jpg"/><Relationship Id="rId7" Type="http://schemas.openxmlformats.org/officeDocument/2006/relationships/hyperlink" Target="https://mynasadata.larc.nasa.gov/"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hyperlink" Target="http://www.globe.gov/documents/348614/65d837c0-2487-47dc-a789-06f57de1c45e" TargetMode="External"/><Relationship Id="rId11" Type="http://schemas.openxmlformats.org/officeDocument/2006/relationships/hyperlink" Target="http://www.globe.gov/web/north-america/resources/globe-equipment-suppliers" TargetMode="External"/><Relationship Id="rId5" Type="http://schemas.openxmlformats.org/officeDocument/2006/relationships/hyperlink" Target="http://www.ontrack-media.net/science8/s8m0l6image8.jpg" TargetMode="External"/><Relationship Id="rId10" Type="http://schemas.openxmlformats.org/officeDocument/2006/relationships/hyperlink" Target="https://www.globe.gov/do-globe/globe-teachers-guide/instruments" TargetMode="External"/><Relationship Id="rId4" Type="http://schemas.openxmlformats.org/officeDocument/2006/relationships/hyperlink" Target="https://www.youtube.com/watch?v=JwwniT1EjOc" TargetMode="External"/><Relationship Id="rId9" Type="http://schemas.openxmlformats.org/officeDocument/2006/relationships/hyperlink" Target="http://nasawavelength.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hyperlink" Target="http://www.globe.gov/do-globe/globe-teachers-guide/atmosphere" TargetMode="External"/><Relationship Id="rId5" Type="http://schemas.openxmlformats.org/officeDocument/2006/relationships/image" Target="../media/image6.tiff"/><Relationship Id="rId4" Type="http://schemas.openxmlformats.org/officeDocument/2006/relationships/hyperlink" Target="https://www.grc.nasa.gov/WWW/K-12/airplane/atmosphere.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5.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hyperlink" Target="mailto:help@globe.gov" TargetMode="External"/><Relationship Id="rId4" Type="http://schemas.openxmlformats.org/officeDocument/2006/relationships/hyperlink" Target="https://docs.google.com/forms/d/1nF4DOebsUPFN2I3Sl73HZkrN_BzFnjAgCBdAQAt_E0I/viewform?c=0&amp;w=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http://www.globe.gov/documents/348614/89f8c44d-4a99-494b-ba81-1853b80710b4"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5.jpg"/><Relationship Id="rId7" Type="http://schemas.openxmlformats.org/officeDocument/2006/relationships/hyperlink" Target="http://spaceplace.nasa.gov/earth-card-game/aqua-lrg.en.png"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hyperlink" Target="http://mynasadata.larc.nasa.gov/oyw/wp-content/uploads/2013/08/terra-lrg.en_1.png" TargetMode="External"/><Relationship Id="rId4" Type="http://schemas.openxmlformats.org/officeDocument/2006/relationships/hyperlink" Target="http://modis.gsfc.nasa.gov/gallery/showall.ph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www.globe.gov/" TargetMode="External"/><Relationship Id="rId3" Type="http://schemas.openxmlformats.org/officeDocument/2006/relationships/image" Target="../media/image4.jpg"/><Relationship Id="rId7" Type="http://schemas.openxmlformats.org/officeDocument/2006/relationships/hyperlink" Target="http://www.globe.gov/documents/348614/b24c8410-2ed7-4fd2-9cf7-2e68168f40f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globe.gov/search-results?p_p_auth=U5COsYBF&amp;p_p_id=15&amp;p_p_lifecycle=0&amp;p_p_state=maximized&amp;p_p_mode=view&amp;_15_struts_action=/journal/view_article&amp;_15_groupId=10157&amp;_15_articleId=2514809&amp;_15_version=1.4" TargetMode="External"/><Relationship Id="rId5" Type="http://schemas.openxmlformats.org/officeDocument/2006/relationships/hyperlink" Target="http://www.globe.gov/documents/348614/81a42f5e-8f77-4d23-8fb0-9006b0b27063" TargetMode="External"/><Relationship Id="rId10" Type="http://schemas.openxmlformats.org/officeDocument/2006/relationships/image" Target="../media/image13.png"/><Relationship Id="rId4" Type="http://schemas.openxmlformats.org/officeDocument/2006/relationships/image" Target="../media/image11.jp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www.globe.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GLOBE Program: Atmosphere-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5524" cy="777240"/>
          </a:xfrm>
          <a:prstGeom prst="rect">
            <a:avLst/>
          </a:prstGeom>
        </p:spPr>
      </p:pic>
      <p:sp>
        <p:nvSpPr>
          <p:cNvPr id="2" name="Title 1"/>
          <p:cNvSpPr>
            <a:spLocks noGrp="1"/>
          </p:cNvSpPr>
          <p:nvPr>
            <p:ph type="ctrTitle"/>
          </p:nvPr>
        </p:nvSpPr>
        <p:spPr>
          <a:xfrm>
            <a:off x="975360" y="659062"/>
            <a:ext cx="7772400" cy="1376997"/>
          </a:xfrm>
        </p:spPr>
        <p:txBody>
          <a:bodyPr>
            <a:normAutofit/>
          </a:bodyPr>
          <a:lstStyle/>
          <a:p>
            <a:r>
              <a:rPr lang="en-US" sz="4000" dirty="0"/>
              <a:t>Protocol Training Slides:</a:t>
            </a:r>
            <a:br>
              <a:rPr lang="en-US" sz="4000" dirty="0"/>
            </a:br>
            <a:r>
              <a:rPr lang="en-US" sz="4000" dirty="0"/>
              <a:t>Relative Humidity</a:t>
            </a:r>
          </a:p>
        </p:txBody>
      </p:sp>
      <p:pic>
        <p:nvPicPr>
          <p:cNvPr id="6" name="Picture 5" descr="Satellite Image of Earth depiciting the humidity in the atmosphere with gray and white regions shown as clouds. " title="Scientific visualization of the Earth">
            <a:hlinkClick r:id="rId4"/>
          </p:cNvPr>
          <p:cNvPicPr>
            <a:picLocks noChangeAspect="1"/>
          </p:cNvPicPr>
          <p:nvPr/>
        </p:nvPicPr>
        <p:blipFill>
          <a:blip r:embed="rId5"/>
          <a:stretch>
            <a:fillRect/>
          </a:stretch>
        </p:blipFill>
        <p:spPr>
          <a:xfrm>
            <a:off x="2694481" y="1988845"/>
            <a:ext cx="3717561" cy="3717561"/>
          </a:xfrm>
          <a:prstGeom prst="rect">
            <a:avLst/>
          </a:prstGeom>
        </p:spPr>
      </p:pic>
      <p:pic>
        <p:nvPicPr>
          <p:cNvPr id="11" name="Content Placeholder 4" descr="Legend for the image of relative humidity in the image, where red is 100% relative humidity, grading through yellow, 50% humidity, to blue, which is 0% humidit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6601" y="2966578"/>
            <a:ext cx="1003300" cy="1955800"/>
          </a:xfrm>
          <a:prstGeom prst="rect">
            <a:avLst/>
          </a:prstGeom>
        </p:spPr>
      </p:pic>
      <p:sp>
        <p:nvSpPr>
          <p:cNvPr id="5" name="Subtitle 4"/>
          <p:cNvSpPr>
            <a:spLocks noGrp="1"/>
          </p:cNvSpPr>
          <p:nvPr>
            <p:ph type="subTitle" idx="1"/>
          </p:nvPr>
        </p:nvSpPr>
        <p:spPr>
          <a:xfrm>
            <a:off x="1124261" y="5727320"/>
            <a:ext cx="6858000" cy="787082"/>
          </a:xfrm>
        </p:spPr>
        <p:txBody>
          <a:bodyPr>
            <a:normAutofit/>
          </a:bodyPr>
          <a:lstStyle/>
          <a:p>
            <a:pPr>
              <a:spcBef>
                <a:spcPts val="0"/>
              </a:spcBef>
            </a:pPr>
            <a:r>
              <a:rPr lang="en-US" sz="1600" dirty="0">
                <a:latin typeface="Arial" charset="0"/>
                <a:ea typeface="Arial" charset="0"/>
                <a:cs typeface="Arial" charset="0"/>
              </a:rPr>
              <a:t>Relative humidity found in our atmosphere, </a:t>
            </a:r>
          </a:p>
          <a:p>
            <a:pPr lvl="0">
              <a:spcBef>
                <a:spcPts val="0"/>
              </a:spcBef>
            </a:pPr>
            <a:r>
              <a:rPr lang="en-US" sz="1600" dirty="0">
                <a:latin typeface="Arial" charset="0"/>
                <a:ea typeface="Arial" charset="0"/>
                <a:cs typeface="Arial" charset="0"/>
              </a:rPr>
              <a:t>as observed by satellites of the </a:t>
            </a:r>
            <a:r>
              <a:rPr lang="en-US" sz="1600" i="1" dirty="0">
                <a:latin typeface="Arial" charset="0"/>
                <a:ea typeface="Arial" charset="0"/>
                <a:cs typeface="Arial" charset="0"/>
                <a:hlinkClick r:id="rId7"/>
              </a:rPr>
              <a:t>GOES project</a:t>
            </a:r>
            <a:r>
              <a:rPr lang="en-US" sz="1600" dirty="0">
                <a:latin typeface="Arial" charset="0"/>
                <a:ea typeface="Arial" charset="0"/>
                <a:cs typeface="Arial" charset="0"/>
              </a:rPr>
              <a:t>. </a:t>
            </a:r>
          </a:p>
          <a:p>
            <a:pPr lvl="0">
              <a:spcBef>
                <a:spcPts val="0"/>
              </a:spcBef>
            </a:pPr>
            <a:r>
              <a:rPr lang="en-US" sz="1600" dirty="0">
                <a:latin typeface="Arial" charset="0"/>
                <a:ea typeface="Arial" charset="0"/>
                <a:cs typeface="Arial" charset="0"/>
              </a:rPr>
              <a:t>The gray and white regions are clouds. </a:t>
            </a:r>
            <a:r>
              <a:rPr lang="en-US" sz="1600" i="1" dirty="0">
                <a:latin typeface="Arial" charset="0"/>
                <a:ea typeface="Arial" charset="0"/>
                <a:cs typeface="Arial" charset="0"/>
              </a:rPr>
              <a:t>Image: NOAA </a:t>
            </a:r>
          </a:p>
          <a:p>
            <a:pPr>
              <a:spcBef>
                <a:spcPts val="0"/>
              </a:spcBef>
            </a:pPr>
            <a:endParaRPr lang="en-US" sz="1800" dirty="0">
              <a:latin typeface="Arial" charset="0"/>
              <a:ea typeface="Arial" charset="0"/>
              <a:cs typeface="Arial" charset="0"/>
            </a:endParaRPr>
          </a:p>
          <a:p>
            <a:endParaRPr lang="en-US" dirty="0"/>
          </a:p>
        </p:txBody>
      </p:sp>
    </p:spTree>
    <p:extLst>
      <p:ext uri="{BB962C8B-B14F-4D97-AF65-F5344CB8AC3E}">
        <p14:creationId xmlns:p14="http://schemas.microsoft.com/office/powerpoint/2010/main" val="1517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5FFB25-58D5-9C41-B25A-2A6C2E61A8F3}" type="slidenum">
              <a:rPr lang="en-US" smtClean="0"/>
              <a:t>9</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88798" cy="6062870"/>
          </a:xfrm>
          <a:prstGeom prst="rect">
            <a:avLst/>
          </a:prstGeom>
        </p:spPr>
      </p:pic>
      <p:sp>
        <p:nvSpPr>
          <p:cNvPr id="2" name="Title 1"/>
          <p:cNvSpPr>
            <a:spLocks noGrp="1"/>
          </p:cNvSpPr>
          <p:nvPr>
            <p:ph type="title"/>
          </p:nvPr>
        </p:nvSpPr>
        <p:spPr>
          <a:xfrm>
            <a:off x="1257300" y="510539"/>
            <a:ext cx="7886700" cy="1325563"/>
          </a:xfrm>
        </p:spPr>
        <p:txBody>
          <a:bodyPr>
            <a:normAutofit/>
          </a:bodyPr>
          <a:lstStyle/>
          <a:p>
            <a:r>
              <a:rPr lang="en-US" sz="3200" dirty="0">
                <a:solidFill>
                  <a:srgbClr val="000000"/>
                </a:solidFill>
                <a:cs typeface="Calibri" charset="0"/>
              </a:rPr>
              <a:t>Instrument Shelter</a:t>
            </a:r>
            <a:endParaRPr lang="en-US" sz="3200" dirty="0"/>
          </a:p>
        </p:txBody>
      </p:sp>
      <p:sp>
        <p:nvSpPr>
          <p:cNvPr id="3" name="TextBox 2"/>
          <p:cNvSpPr txBox="1"/>
          <p:nvPr/>
        </p:nvSpPr>
        <p:spPr>
          <a:xfrm>
            <a:off x="1584960" y="1649317"/>
            <a:ext cx="4922520" cy="2554545"/>
          </a:xfrm>
          <a:prstGeom prst="rect">
            <a:avLst/>
          </a:prstGeom>
          <a:noFill/>
        </p:spPr>
        <p:txBody>
          <a:bodyPr wrap="square" rtlCol="0">
            <a:spAutoFit/>
          </a:bodyPr>
          <a:lstStyle/>
          <a:p>
            <a:pPr>
              <a:spcBef>
                <a:spcPts val="0"/>
              </a:spcBef>
              <a:spcAft>
                <a:spcPts val="1200"/>
              </a:spcAft>
              <a:buFont typeface="Arial" charset="0"/>
              <a:buChar char="•"/>
            </a:pPr>
            <a:r>
              <a:rPr lang="en-US" sz="2000" dirty="0">
                <a:ea typeface="Arial" charset="0"/>
                <a:cs typeface="Arial" charset="0"/>
              </a:rPr>
              <a:t>Your hygrometer is placed in the instrument shelter for 30 minutes.</a:t>
            </a:r>
          </a:p>
          <a:p>
            <a:pPr>
              <a:spcBef>
                <a:spcPts val="0"/>
              </a:spcBef>
              <a:spcAft>
                <a:spcPts val="1200"/>
              </a:spcAft>
              <a:buFont typeface="Arial" charset="0"/>
              <a:buChar char="•"/>
            </a:pPr>
            <a:r>
              <a:rPr lang="en-US" altLang="en-US" sz="2000" dirty="0">
                <a:ea typeface="Arial" charset="0"/>
                <a:cs typeface="Arial" charset="0"/>
              </a:rPr>
              <a:t>Your shelter should be located in an open area without obstructions such as trees and other buildings, and within walking distance.</a:t>
            </a:r>
          </a:p>
          <a:p>
            <a:pPr>
              <a:spcBef>
                <a:spcPts val="0"/>
              </a:spcBef>
              <a:spcAft>
                <a:spcPts val="1200"/>
              </a:spcAft>
              <a:buFont typeface="Arial" charset="0"/>
              <a:buChar char="•"/>
            </a:pPr>
            <a:r>
              <a:rPr lang="en-US" altLang="en-US" sz="2000" dirty="0">
                <a:ea typeface="Arial" charset="0"/>
                <a:cs typeface="Arial" charset="0"/>
              </a:rPr>
              <a:t>Your instrument shelter should be clean both inside and out.</a:t>
            </a:r>
          </a:p>
        </p:txBody>
      </p:sp>
      <p:pic>
        <p:nvPicPr>
          <p:cNvPr id="14" name="Picture 13" descr="Photo: Students looking into the instrument shelter and recording the data"/>
          <p:cNvPicPr>
            <a:picLocks noChangeAspect="1"/>
          </p:cNvPicPr>
          <p:nvPr/>
        </p:nvPicPr>
        <p:blipFill rotWithShape="1">
          <a:blip r:embed="rId4"/>
          <a:srcRect l="5" t="1" r="50385" b="48580"/>
          <a:stretch/>
        </p:blipFill>
        <p:spPr>
          <a:xfrm>
            <a:off x="6507480" y="1305669"/>
            <a:ext cx="2226995" cy="3064582"/>
          </a:xfrm>
          <a:prstGeom prst="rect">
            <a:avLst/>
          </a:prstGeom>
        </p:spPr>
      </p:pic>
      <p:sp>
        <p:nvSpPr>
          <p:cNvPr id="15" name="TextBox 14"/>
          <p:cNvSpPr txBox="1"/>
          <p:nvPr/>
        </p:nvSpPr>
        <p:spPr>
          <a:xfrm>
            <a:off x="6472238" y="4430192"/>
            <a:ext cx="2316026" cy="646331"/>
          </a:xfrm>
          <a:prstGeom prst="rect">
            <a:avLst/>
          </a:prstGeom>
          <a:noFill/>
        </p:spPr>
        <p:txBody>
          <a:bodyPr wrap="square" rtlCol="0">
            <a:spAutoFit/>
          </a:bodyPr>
          <a:lstStyle/>
          <a:p>
            <a:pPr algn="ctr"/>
            <a:r>
              <a:rPr lang="en-US" dirty="0">
                <a:latin typeface="Arial" charset="0"/>
                <a:ea typeface="Arial" charset="0"/>
                <a:cs typeface="Arial" charset="0"/>
              </a:rPr>
              <a:t>Installed Instrument Shelter</a:t>
            </a:r>
          </a:p>
        </p:txBody>
      </p:sp>
    </p:spTree>
    <p:extLst>
      <p:ext uri="{BB962C8B-B14F-4D97-AF65-F5344CB8AC3E}">
        <p14:creationId xmlns:p14="http://schemas.microsoft.com/office/powerpoint/2010/main" val="1336824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10</a:t>
            </a:fld>
            <a:endParaRPr lang="en-US" dirty="0"/>
          </a:p>
        </p:txBody>
      </p:sp>
      <p:pic>
        <p:nvPicPr>
          <p:cNvPr id="4" name="Picture 3" descr="Banner: Atmosphere-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5130"/>
            <a:ext cx="1188798" cy="6062870"/>
          </a:xfrm>
          <a:prstGeom prst="rect">
            <a:avLst/>
          </a:prstGeom>
        </p:spPr>
      </p:pic>
      <p:sp>
        <p:nvSpPr>
          <p:cNvPr id="2" name="Title 1"/>
          <p:cNvSpPr>
            <a:spLocks noGrp="1"/>
          </p:cNvSpPr>
          <p:nvPr>
            <p:ph type="title"/>
          </p:nvPr>
        </p:nvSpPr>
        <p:spPr>
          <a:xfrm>
            <a:off x="1257300" y="510539"/>
            <a:ext cx="7886700" cy="1325563"/>
          </a:xfrm>
        </p:spPr>
        <p:txBody>
          <a:bodyPr>
            <a:normAutofit/>
          </a:bodyPr>
          <a:lstStyle/>
          <a:p>
            <a:r>
              <a:rPr lang="en-US" sz="3200" dirty="0">
                <a:solidFill>
                  <a:srgbClr val="000000"/>
                </a:solidFill>
                <a:cs typeface="Calibri" charset="0"/>
              </a:rPr>
              <a:t>Collecting Data: Hygrometer</a:t>
            </a:r>
            <a:endParaRPr lang="en-US" sz="3200" dirty="0"/>
          </a:p>
        </p:txBody>
      </p:sp>
      <p:sp>
        <p:nvSpPr>
          <p:cNvPr id="8" name="Content Placeholder 4"/>
          <p:cNvSpPr>
            <a:spLocks noGrp="1"/>
          </p:cNvSpPr>
          <p:nvPr>
            <p:ph idx="1"/>
          </p:nvPr>
        </p:nvSpPr>
        <p:spPr>
          <a:xfrm>
            <a:off x="1555844" y="1815152"/>
            <a:ext cx="6902356" cy="4361811"/>
          </a:xfrm>
        </p:spPr>
        <p:txBody>
          <a:bodyPr>
            <a:normAutofit fontScale="92500" lnSpcReduction="10000"/>
          </a:bodyPr>
          <a:lstStyle/>
          <a:p>
            <a:pPr marL="390525" indent="-390525">
              <a:spcBef>
                <a:spcPts val="0"/>
              </a:spcBef>
              <a:spcAft>
                <a:spcPts val="600"/>
              </a:spcAft>
              <a:buFont typeface="+mj-lt"/>
              <a:buAutoNum type="arabicParenR"/>
            </a:pPr>
            <a:r>
              <a:rPr lang="en-US" sz="2400" dirty="0">
                <a:ea typeface="Arial" charset="0"/>
                <a:cs typeface="Arial" charset="0"/>
              </a:rPr>
              <a:t>Preferably within an hour of local solar noon, open the instrument shelter and place the hygrometer in the instrument shelter. </a:t>
            </a:r>
          </a:p>
          <a:p>
            <a:pPr marL="390525" indent="-390525">
              <a:spcBef>
                <a:spcPts val="0"/>
              </a:spcBef>
              <a:spcAft>
                <a:spcPts val="600"/>
              </a:spcAft>
              <a:buFont typeface="+mj-lt"/>
              <a:buAutoNum type="arabicParenR"/>
            </a:pPr>
            <a:r>
              <a:rPr lang="en-US" sz="2400" dirty="0">
                <a:ea typeface="Arial" charset="0"/>
                <a:cs typeface="Arial" charset="0"/>
              </a:rPr>
              <a:t>After 30 minutes, record the time and date on your Atmosphere data sheet in both local and UT time. Note: GLOBE Website entry should be UT time. </a:t>
            </a:r>
          </a:p>
          <a:p>
            <a:pPr marL="390525" indent="-390525">
              <a:spcBef>
                <a:spcPts val="0"/>
              </a:spcBef>
              <a:spcAft>
                <a:spcPts val="600"/>
              </a:spcAft>
              <a:buFont typeface="+mj-lt"/>
              <a:buAutoNum type="arabicParenR"/>
            </a:pPr>
            <a:r>
              <a:rPr lang="en-US" sz="2400" dirty="0">
                <a:ea typeface="Arial" charset="0"/>
                <a:cs typeface="Arial" charset="0"/>
              </a:rPr>
              <a:t>Read the relative humidity to the nearest 1% and note the instrument used. </a:t>
            </a:r>
          </a:p>
          <a:p>
            <a:pPr marL="390525" indent="-390525">
              <a:spcBef>
                <a:spcPts val="0"/>
              </a:spcBef>
              <a:spcAft>
                <a:spcPts val="600"/>
              </a:spcAft>
              <a:buFont typeface="+mj-lt"/>
              <a:buAutoNum type="arabicParenR"/>
            </a:pPr>
            <a:r>
              <a:rPr lang="en-US" sz="2400" dirty="0">
                <a:ea typeface="Arial" charset="0"/>
                <a:cs typeface="Arial" charset="0"/>
              </a:rPr>
              <a:t>Read the current temperature (if your reading is not being taken at the same time as the daily reading of maximum, minimum, and current temperature). </a:t>
            </a:r>
          </a:p>
          <a:p>
            <a:pPr marL="390525" indent="-390525">
              <a:spcBef>
                <a:spcPts val="0"/>
              </a:spcBef>
              <a:spcAft>
                <a:spcPts val="600"/>
              </a:spcAft>
              <a:buFont typeface="+mj-lt"/>
              <a:buAutoNum type="arabicParenR"/>
            </a:pPr>
            <a:r>
              <a:rPr lang="en-US" sz="2400" dirty="0">
                <a:ea typeface="Arial" charset="0"/>
                <a:cs typeface="Arial" charset="0"/>
              </a:rPr>
              <a:t>Return the hygrometer to the classroom, and store it in a dry place. </a:t>
            </a:r>
          </a:p>
          <a:p>
            <a:endParaRPr lang="en-US" dirty="0"/>
          </a:p>
        </p:txBody>
      </p:sp>
    </p:spTree>
    <p:extLst>
      <p:ext uri="{BB962C8B-B14F-4D97-AF65-F5344CB8AC3E}">
        <p14:creationId xmlns:p14="http://schemas.microsoft.com/office/powerpoint/2010/main" val="1316579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11</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How to Collect your Data" title="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88798" cy="6062870"/>
          </a:xfrm>
          <a:prstGeom prst="rect">
            <a:avLst/>
          </a:prstGeom>
        </p:spPr>
      </p:pic>
      <p:sp>
        <p:nvSpPr>
          <p:cNvPr id="2" name="Title 1"/>
          <p:cNvSpPr>
            <a:spLocks noGrp="1"/>
          </p:cNvSpPr>
          <p:nvPr>
            <p:ph type="title"/>
          </p:nvPr>
        </p:nvSpPr>
        <p:spPr>
          <a:xfrm>
            <a:off x="1257300" y="510539"/>
            <a:ext cx="7886700" cy="1325563"/>
          </a:xfrm>
        </p:spPr>
        <p:txBody>
          <a:bodyPr>
            <a:normAutofit/>
          </a:bodyPr>
          <a:lstStyle/>
          <a:p>
            <a:r>
              <a:rPr lang="en-US" sz="3200" dirty="0">
                <a:solidFill>
                  <a:srgbClr val="000000"/>
                </a:solidFill>
                <a:cs typeface="Calibri" charset="0"/>
              </a:rPr>
              <a:t>When Not to Collect Data: Hygrometer</a:t>
            </a:r>
            <a:endParaRPr lang="en-US" sz="3200" dirty="0"/>
          </a:p>
        </p:txBody>
      </p:sp>
      <p:sp>
        <p:nvSpPr>
          <p:cNvPr id="8" name="Content Placeholder 4"/>
          <p:cNvSpPr>
            <a:spLocks noGrp="1"/>
          </p:cNvSpPr>
          <p:nvPr>
            <p:ph idx="1"/>
          </p:nvPr>
        </p:nvSpPr>
        <p:spPr>
          <a:xfrm>
            <a:off x="1555844" y="1815152"/>
            <a:ext cx="6887116" cy="4361811"/>
          </a:xfrm>
        </p:spPr>
        <p:txBody>
          <a:bodyPr>
            <a:normAutofit/>
          </a:bodyPr>
          <a:lstStyle/>
          <a:p>
            <a:pPr marL="390525" indent="-390525">
              <a:spcBef>
                <a:spcPts val="0"/>
              </a:spcBef>
              <a:spcAft>
                <a:spcPts val="600"/>
              </a:spcAft>
              <a:buNone/>
            </a:pPr>
            <a:r>
              <a:rPr lang="en-US" sz="2400" dirty="0">
                <a:ea typeface="Arial" charset="0"/>
                <a:cs typeface="Arial" charset="0"/>
              </a:rPr>
              <a:t>	If precipitation is occurring outside or fog is present, do not take the digital hygrometer outside. Record </a:t>
            </a:r>
            <a:r>
              <a:rPr lang="en-US" sz="2400" dirty="0"/>
              <a:t>100% and put “condensation occurring” in comments </a:t>
            </a:r>
            <a:endParaRPr lang="en-US" sz="2400" dirty="0">
              <a:ea typeface="Arial" charset="0"/>
              <a:cs typeface="Arial" charset="0"/>
            </a:endParaRPr>
          </a:p>
          <a:p>
            <a:endParaRPr lang="en-US" dirty="0"/>
          </a:p>
        </p:txBody>
      </p:sp>
      <p:pic>
        <p:nvPicPr>
          <p:cNvPr id="7" name="Picture 3" descr="photo of street with cars driving in fog"/>
          <p:cNvPicPr>
            <a:picLocks noChangeAspect="1" noChangeArrowheads="1"/>
          </p:cNvPicPr>
          <p:nvPr/>
        </p:nvPicPr>
        <p:blipFill>
          <a:blip r:embed="rId4"/>
          <a:srcRect l="13785" t="15801" r="28444" b="8560"/>
          <a:stretch>
            <a:fillRect/>
          </a:stretch>
        </p:blipFill>
        <p:spPr bwMode="auto">
          <a:xfrm>
            <a:off x="2831612" y="3339929"/>
            <a:ext cx="3813028" cy="3039107"/>
          </a:xfrm>
          <a:prstGeom prst="rect">
            <a:avLst/>
          </a:prstGeom>
          <a:noFill/>
          <a:ln w="9525">
            <a:noFill/>
            <a:miter lim="800000"/>
            <a:headEnd/>
            <a:tailEnd/>
          </a:ln>
        </p:spPr>
      </p:pic>
    </p:spTree>
    <p:extLst>
      <p:ext uri="{BB962C8B-B14F-4D97-AF65-F5344CB8AC3E}">
        <p14:creationId xmlns:p14="http://schemas.microsoft.com/office/powerpoint/2010/main" val="47286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12</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88798" cy="6062870"/>
          </a:xfrm>
          <a:prstGeom prst="rect">
            <a:avLst/>
          </a:prstGeom>
        </p:spPr>
      </p:pic>
      <p:sp>
        <p:nvSpPr>
          <p:cNvPr id="2" name="Title 1"/>
          <p:cNvSpPr>
            <a:spLocks noGrp="1"/>
          </p:cNvSpPr>
          <p:nvPr>
            <p:ph type="title"/>
          </p:nvPr>
        </p:nvSpPr>
        <p:spPr>
          <a:xfrm>
            <a:off x="1257300" y="510539"/>
            <a:ext cx="7886700" cy="1325563"/>
          </a:xfrm>
        </p:spPr>
        <p:txBody>
          <a:bodyPr>
            <a:normAutofit/>
          </a:bodyPr>
          <a:lstStyle/>
          <a:p>
            <a:r>
              <a:rPr lang="en-US" sz="3200" dirty="0">
                <a:solidFill>
                  <a:srgbClr val="000000"/>
                </a:solidFill>
                <a:cs typeface="Calibri" charset="0"/>
              </a:rPr>
              <a:t>Collecting Data: Sling Psychrometer- Steps 1-5</a:t>
            </a:r>
            <a:endParaRPr lang="en-US" sz="3200" dirty="0"/>
          </a:p>
        </p:txBody>
      </p:sp>
      <p:sp>
        <p:nvSpPr>
          <p:cNvPr id="8" name="Content Placeholder 4"/>
          <p:cNvSpPr>
            <a:spLocks noGrp="1"/>
          </p:cNvSpPr>
          <p:nvPr>
            <p:ph idx="1"/>
          </p:nvPr>
        </p:nvSpPr>
        <p:spPr>
          <a:xfrm>
            <a:off x="1403444" y="1525592"/>
            <a:ext cx="7298596" cy="5180008"/>
          </a:xfrm>
        </p:spPr>
        <p:txBody>
          <a:bodyPr>
            <a:normAutofit fontScale="92500" lnSpcReduction="20000"/>
          </a:bodyPr>
          <a:lstStyle/>
          <a:p>
            <a:pPr marL="365760" indent="-365760">
              <a:lnSpc>
                <a:spcPct val="100000"/>
              </a:lnSpc>
              <a:spcBef>
                <a:spcPts val="0"/>
              </a:spcBef>
              <a:spcAft>
                <a:spcPts val="600"/>
              </a:spcAft>
              <a:buFont typeface="+mj-lt"/>
              <a:buAutoNum type="arabicParenR"/>
            </a:pPr>
            <a:r>
              <a:rPr lang="en-US" sz="2300" dirty="0">
                <a:ea typeface="Arial" charset="0"/>
                <a:cs typeface="Arial" charset="0"/>
              </a:rPr>
              <a:t>Stand far enough away from other people and the instrument shelter so you will not hit them with the psychrometer. Stand in the shade if possible with your back to the sun. If there is no shade near the shelter, move to a shady spot nearby, but not too close to trees or buildings. </a:t>
            </a:r>
          </a:p>
          <a:p>
            <a:pPr marL="365760" indent="-365760">
              <a:lnSpc>
                <a:spcPct val="100000"/>
              </a:lnSpc>
              <a:spcBef>
                <a:spcPts val="0"/>
              </a:spcBef>
              <a:spcAft>
                <a:spcPts val="600"/>
              </a:spcAft>
              <a:buFont typeface="+mj-lt"/>
              <a:buAutoNum type="arabicParenR"/>
            </a:pPr>
            <a:r>
              <a:rPr lang="en-US" sz="2300" dirty="0">
                <a:ea typeface="Arial" charset="0"/>
                <a:cs typeface="Arial" charset="0"/>
              </a:rPr>
              <a:t>Keep the sling psychrometer as far away as possible from your body to prevent body heat from changing the temperature readings. This is very important in cold weather. Do not touch or breathe on the temperature-sensing parts of the thermometer as this, too, may affect the reading. </a:t>
            </a:r>
          </a:p>
          <a:p>
            <a:pPr marL="365760" indent="-365760">
              <a:lnSpc>
                <a:spcPct val="100000"/>
              </a:lnSpc>
              <a:spcBef>
                <a:spcPts val="0"/>
              </a:spcBef>
              <a:spcAft>
                <a:spcPts val="600"/>
              </a:spcAft>
              <a:buFont typeface="+mj-lt"/>
              <a:buAutoNum type="arabicParenR"/>
            </a:pPr>
            <a:r>
              <a:rPr lang="en-US" sz="2300" dirty="0">
                <a:ea typeface="Arial" charset="0"/>
                <a:cs typeface="Arial" charset="0"/>
              </a:rPr>
              <a:t>Open the sling psychrometer case by pulling out the slider, which contains the two thermometers. </a:t>
            </a:r>
          </a:p>
          <a:p>
            <a:pPr marL="365760" indent="-365760">
              <a:lnSpc>
                <a:spcPct val="100000"/>
              </a:lnSpc>
              <a:spcBef>
                <a:spcPts val="0"/>
              </a:spcBef>
              <a:spcAft>
                <a:spcPts val="600"/>
              </a:spcAft>
              <a:buFont typeface="+mj-lt"/>
              <a:buAutoNum type="arabicParenR"/>
            </a:pPr>
            <a:r>
              <a:rPr lang="en-US" sz="2300" dirty="0">
                <a:ea typeface="Arial" charset="0"/>
                <a:cs typeface="Arial" charset="0"/>
              </a:rPr>
              <a:t>Wait three minutes to allow the thermometer to read the current air temperature and then read the current dry bulb temperature to 0.5 ̊ C using the thermometer with no wick attached. Make sure your eyes are level with the instrument. </a:t>
            </a:r>
          </a:p>
          <a:p>
            <a:pPr marL="365760" indent="-365760">
              <a:lnSpc>
                <a:spcPct val="100000"/>
              </a:lnSpc>
              <a:spcBef>
                <a:spcPts val="0"/>
              </a:spcBef>
              <a:spcAft>
                <a:spcPts val="600"/>
              </a:spcAft>
              <a:buFont typeface="+mj-lt"/>
              <a:buAutoNum type="arabicParenR"/>
            </a:pPr>
            <a:r>
              <a:rPr lang="en-US" sz="2300" dirty="0">
                <a:ea typeface="Arial" charset="0"/>
                <a:cs typeface="Arial" charset="0"/>
              </a:rPr>
              <a:t>Record the dry bulb temperature. </a:t>
            </a:r>
          </a:p>
          <a:p>
            <a:endParaRPr lang="en-US" dirty="0"/>
          </a:p>
        </p:txBody>
      </p:sp>
    </p:spTree>
    <p:extLst>
      <p:ext uri="{BB962C8B-B14F-4D97-AF65-F5344CB8AC3E}">
        <p14:creationId xmlns:p14="http://schemas.microsoft.com/office/powerpoint/2010/main" val="1324187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13</a:t>
            </a:fld>
            <a:endParaRPr lang="en-US" dirty="0"/>
          </a:p>
        </p:txBody>
      </p:sp>
      <p:pic>
        <p:nvPicPr>
          <p:cNvPr id="4" name="Picture 3" descr="Banner: Atmosphere-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5130"/>
            <a:ext cx="1188798" cy="6062870"/>
          </a:xfrm>
          <a:prstGeom prst="rect">
            <a:avLst/>
          </a:prstGeom>
        </p:spPr>
      </p:pic>
      <p:sp>
        <p:nvSpPr>
          <p:cNvPr id="2" name="Title 1"/>
          <p:cNvSpPr>
            <a:spLocks noGrp="1"/>
          </p:cNvSpPr>
          <p:nvPr>
            <p:ph type="title"/>
          </p:nvPr>
        </p:nvSpPr>
        <p:spPr>
          <a:xfrm>
            <a:off x="1188798" y="510539"/>
            <a:ext cx="7955202" cy="1325563"/>
          </a:xfrm>
        </p:spPr>
        <p:txBody>
          <a:bodyPr>
            <a:normAutofit/>
          </a:bodyPr>
          <a:lstStyle/>
          <a:p>
            <a:r>
              <a:rPr lang="en-US" sz="3200" dirty="0">
                <a:solidFill>
                  <a:srgbClr val="000000"/>
                </a:solidFill>
                <a:cs typeface="Calibri" charset="0"/>
              </a:rPr>
              <a:t>Collecting Data: Sling Psychrometer- Steps 6-12</a:t>
            </a:r>
          </a:p>
        </p:txBody>
      </p:sp>
      <p:sp>
        <p:nvSpPr>
          <p:cNvPr id="8" name="Content Placeholder 4"/>
          <p:cNvSpPr>
            <a:spLocks noGrp="1"/>
          </p:cNvSpPr>
          <p:nvPr>
            <p:ph idx="1"/>
          </p:nvPr>
        </p:nvSpPr>
        <p:spPr>
          <a:xfrm>
            <a:off x="1403444" y="1677992"/>
            <a:ext cx="7298596" cy="5180008"/>
          </a:xfrm>
        </p:spPr>
        <p:txBody>
          <a:bodyPr>
            <a:normAutofit fontScale="92500" lnSpcReduction="20000"/>
          </a:bodyPr>
          <a:lstStyle/>
          <a:p>
            <a:pPr marL="457200" indent="-457200">
              <a:lnSpc>
                <a:spcPct val="100000"/>
              </a:lnSpc>
              <a:spcBef>
                <a:spcPts val="0"/>
              </a:spcBef>
              <a:spcAft>
                <a:spcPts val="600"/>
              </a:spcAft>
              <a:buFont typeface="+mj-lt"/>
              <a:buAutoNum type="arabicParenR" startAt="6"/>
            </a:pPr>
            <a:r>
              <a:rPr lang="en-US" sz="2400" dirty="0">
                <a:ea typeface="Arial" charset="0"/>
                <a:cs typeface="Arial" charset="0"/>
              </a:rPr>
              <a:t>Check to be sure that there is still distilled water in the reservoir, and that the wick is wet. If it is dry, add distilled water to the reservoir. </a:t>
            </a:r>
          </a:p>
          <a:p>
            <a:pPr marL="457200" indent="-457200">
              <a:lnSpc>
                <a:spcPct val="100000"/>
              </a:lnSpc>
              <a:spcBef>
                <a:spcPts val="0"/>
              </a:spcBef>
              <a:spcAft>
                <a:spcPts val="600"/>
              </a:spcAft>
              <a:buFont typeface="+mj-lt"/>
              <a:buAutoNum type="arabicParenR" startAt="6"/>
            </a:pPr>
            <a:r>
              <a:rPr lang="en-US" sz="2400" dirty="0">
                <a:ea typeface="Arial" charset="0"/>
                <a:cs typeface="Arial" charset="0"/>
              </a:rPr>
              <a:t>Sling the psychrometer for 3 minutes. </a:t>
            </a:r>
          </a:p>
          <a:p>
            <a:pPr marL="457200" indent="-457200">
              <a:lnSpc>
                <a:spcPct val="100000"/>
              </a:lnSpc>
              <a:spcBef>
                <a:spcPts val="0"/>
              </a:spcBef>
              <a:spcAft>
                <a:spcPts val="600"/>
              </a:spcAft>
              <a:buFont typeface="+mj-lt"/>
              <a:buAutoNum type="arabicParenR" startAt="6"/>
            </a:pPr>
            <a:r>
              <a:rPr lang="en-US" sz="2400" dirty="0">
                <a:ea typeface="Arial" charset="0"/>
                <a:cs typeface="Arial" charset="0"/>
              </a:rPr>
              <a:t>Let the psychrometer stop whirling on its own! Do not stop it with your hand or other object. </a:t>
            </a:r>
          </a:p>
          <a:p>
            <a:pPr marL="457200" indent="-457200">
              <a:lnSpc>
                <a:spcPct val="100000"/>
              </a:lnSpc>
              <a:spcBef>
                <a:spcPts val="0"/>
              </a:spcBef>
              <a:spcAft>
                <a:spcPts val="600"/>
              </a:spcAft>
              <a:buFont typeface="+mj-lt"/>
              <a:buAutoNum type="arabicParenR" startAt="6"/>
            </a:pPr>
            <a:r>
              <a:rPr lang="en-US" sz="2400" dirty="0">
                <a:ea typeface="Arial" charset="0"/>
                <a:cs typeface="Arial" charset="0"/>
              </a:rPr>
              <a:t>Read the wet bulb temperature to 0.5 ̊ C (from the thermometer with the wick attached). </a:t>
            </a:r>
          </a:p>
          <a:p>
            <a:pPr marL="457200" indent="-457200">
              <a:lnSpc>
                <a:spcPct val="100000"/>
              </a:lnSpc>
              <a:spcBef>
                <a:spcPts val="0"/>
              </a:spcBef>
              <a:spcAft>
                <a:spcPts val="600"/>
              </a:spcAft>
              <a:buFont typeface="+mj-lt"/>
              <a:buAutoNum type="arabicParenR" startAt="6"/>
            </a:pPr>
            <a:r>
              <a:rPr lang="en-US" sz="2400" dirty="0">
                <a:ea typeface="Arial" charset="0"/>
                <a:cs typeface="Arial" charset="0"/>
              </a:rPr>
              <a:t>Record the wet bulb temperature. </a:t>
            </a:r>
          </a:p>
          <a:p>
            <a:pPr marL="457200" indent="-457200">
              <a:lnSpc>
                <a:spcPct val="100000"/>
              </a:lnSpc>
              <a:spcBef>
                <a:spcPts val="0"/>
              </a:spcBef>
              <a:spcAft>
                <a:spcPts val="600"/>
              </a:spcAft>
              <a:buFont typeface="+mj-lt"/>
              <a:buAutoNum type="arabicParenR" startAt="6"/>
            </a:pPr>
            <a:r>
              <a:rPr lang="en-US" sz="2400" dirty="0">
                <a:ea typeface="Arial" charset="0"/>
                <a:cs typeface="Arial" charset="0"/>
              </a:rPr>
              <a:t>Determine the relative humidity using a </a:t>
            </a:r>
            <a:r>
              <a:rPr lang="en-US" sz="2400" i="1" dirty="0">
                <a:ea typeface="Arial" charset="0"/>
                <a:cs typeface="Arial" charset="0"/>
                <a:hlinkClick r:id="rId5"/>
              </a:rPr>
              <a:t>psychrometric chart </a:t>
            </a:r>
            <a:r>
              <a:rPr lang="en-US" sz="2400" dirty="0">
                <a:ea typeface="Arial" charset="0"/>
                <a:cs typeface="Arial" charset="0"/>
              </a:rPr>
              <a:t>or the sliding scale found on the cases of some psychrometers. You may also leave this blank as GLOBE can calculate relative humidity from your wet and dry bulb temperatures. </a:t>
            </a:r>
          </a:p>
          <a:p>
            <a:pPr marL="457200" indent="-457200">
              <a:lnSpc>
                <a:spcPct val="100000"/>
              </a:lnSpc>
              <a:spcBef>
                <a:spcPts val="0"/>
              </a:spcBef>
              <a:spcAft>
                <a:spcPts val="600"/>
              </a:spcAft>
              <a:buFont typeface="+mj-lt"/>
              <a:buAutoNum type="arabicParenR" startAt="6"/>
            </a:pPr>
            <a:r>
              <a:rPr lang="en-US" sz="2400" dirty="0">
                <a:ea typeface="Arial" charset="0"/>
                <a:cs typeface="Arial" charset="0"/>
              </a:rPr>
              <a:t>When you are done with the instrument, close it up and return it to the shelter properly.</a:t>
            </a:r>
            <a:endParaRPr lang="en-US" dirty="0"/>
          </a:p>
        </p:txBody>
      </p:sp>
    </p:spTree>
    <p:extLst>
      <p:ext uri="{BB962C8B-B14F-4D97-AF65-F5344CB8AC3E}">
        <p14:creationId xmlns:p14="http://schemas.microsoft.com/office/powerpoint/2010/main" val="717567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55FFB25-58D5-9C41-B25A-2A6C2E61A8F3}" type="slidenum">
              <a:rPr lang="en-US" smtClean="0"/>
              <a:t>14</a:t>
            </a:fld>
            <a:endParaRPr lang="en-US" dirty="0"/>
          </a:p>
        </p:txBody>
      </p:sp>
      <p:pic>
        <p:nvPicPr>
          <p:cNvPr id="4" name="Picture 3" descr="Banner: Atmosphere-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How to report data to GLOB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156244" y="525779"/>
            <a:ext cx="7886700" cy="1325563"/>
          </a:xfrm>
        </p:spPr>
        <p:txBody>
          <a:bodyPr>
            <a:normAutofit/>
          </a:bodyPr>
          <a:lstStyle/>
          <a:p>
            <a:r>
              <a:rPr lang="en-US" sz="3200" dirty="0">
                <a:ea typeface="Arial" charset="0"/>
                <a:cs typeface="Arial" charset="0"/>
              </a:rPr>
              <a:t>GLOBE Program Science Data Entry</a:t>
            </a:r>
            <a:endParaRPr lang="en-US" sz="3200" dirty="0"/>
          </a:p>
        </p:txBody>
      </p:sp>
      <p:sp>
        <p:nvSpPr>
          <p:cNvPr id="3" name="Content Placeholder 2"/>
          <p:cNvSpPr>
            <a:spLocks noGrp="1"/>
          </p:cNvSpPr>
          <p:nvPr>
            <p:ph idx="1"/>
          </p:nvPr>
        </p:nvSpPr>
        <p:spPr>
          <a:xfrm>
            <a:off x="1206772" y="1851342"/>
            <a:ext cx="4950188" cy="4351338"/>
          </a:xfrm>
        </p:spPr>
        <p:txBody>
          <a:bodyPr>
            <a:normAutofit fontScale="85000" lnSpcReduction="20000"/>
          </a:bodyPr>
          <a:lstStyle/>
          <a:p>
            <a:pPr marL="0" indent="0">
              <a:lnSpc>
                <a:spcPct val="100000"/>
              </a:lnSpc>
              <a:spcBef>
                <a:spcPts val="0"/>
              </a:spcBef>
              <a:spcAft>
                <a:spcPts val="1200"/>
              </a:spcAft>
              <a:buSzPct val="25000"/>
              <a:buNone/>
            </a:pPr>
            <a:r>
              <a:rPr lang="en-US" altLang="en-US" b="1" i="1" dirty="0">
                <a:solidFill>
                  <a:srgbClr val="000000"/>
                </a:solidFill>
                <a:ea typeface="Arial" charset="0"/>
                <a:cs typeface="Arial" charset="0"/>
                <a:sym typeface="Calibri" charset="0"/>
              </a:rPr>
              <a:t>You have 3 options: </a:t>
            </a:r>
          </a:p>
          <a:p>
            <a:pPr marL="0" indent="0" algn="just">
              <a:spcBef>
                <a:spcPct val="0"/>
              </a:spcBef>
              <a:buSzPct val="25000"/>
              <a:buNone/>
              <a:defRPr/>
            </a:pPr>
            <a:endParaRPr lang="en-US" altLang="en-US" dirty="0">
              <a:solidFill>
                <a:srgbClr val="000000"/>
              </a:solidFill>
              <a:latin typeface="Calibri" charset="0"/>
              <a:sym typeface="Calibri" charset="0"/>
            </a:endParaRPr>
          </a:p>
          <a:p>
            <a:pPr marL="0" indent="0" algn="just">
              <a:spcBef>
                <a:spcPct val="0"/>
              </a:spcBef>
              <a:buSzPct val="25000"/>
              <a:buNone/>
              <a:defRPr/>
            </a:pPr>
            <a:r>
              <a:rPr lang="en-US" altLang="en-US" dirty="0">
                <a:solidFill>
                  <a:srgbClr val="000000"/>
                </a:solidFill>
                <a:latin typeface="Calibri" charset="0"/>
                <a:sym typeface="Calibri" charset="0"/>
              </a:rPr>
              <a:t>Download the Data Entry app from the </a:t>
            </a:r>
            <a:r>
              <a:rPr lang="en-US" altLang="en-US" b="1" u="sng" dirty="0">
                <a:latin typeface="Calibri" charset="0"/>
                <a:sym typeface="Calibri" charset="0"/>
                <a:hlinkClick r:id="rId5"/>
              </a:rPr>
              <a:t>App Store</a:t>
            </a:r>
            <a:r>
              <a:rPr lang="en-US" altLang="en-US" dirty="0">
                <a:solidFill>
                  <a:srgbClr val="000000"/>
                </a:solidFill>
                <a:latin typeface="Calibri" charset="0"/>
                <a:sym typeface="Calibri" charset="0"/>
              </a:rPr>
              <a:t>.</a:t>
            </a:r>
            <a:endParaRPr lang="en-US" altLang="en-US" b="1" dirty="0">
              <a:latin typeface="Calibri" charset="0"/>
              <a:sym typeface="Calibri" charset="0"/>
              <a:hlinkClick r:id="rId6"/>
            </a:endParaRPr>
          </a:p>
          <a:p>
            <a:pPr marL="0" indent="0" algn="just">
              <a:spcBef>
                <a:spcPct val="0"/>
              </a:spcBef>
              <a:buNone/>
              <a:defRPr/>
            </a:pPr>
            <a:endParaRPr lang="en-US" altLang="en-US" dirty="0">
              <a:solidFill>
                <a:srgbClr val="000000"/>
              </a:solidFill>
              <a:latin typeface="Calibri" charset="0"/>
              <a:sym typeface="Calibri" charset="0"/>
            </a:endParaRPr>
          </a:p>
          <a:p>
            <a:pPr marL="0" indent="0" algn="just">
              <a:spcBef>
                <a:spcPct val="0"/>
              </a:spcBef>
              <a:buSzPct val="25000"/>
              <a:buNone/>
              <a:defRPr/>
            </a:pPr>
            <a:r>
              <a:rPr lang="en-US" altLang="en-US" b="1" u="sng" dirty="0">
                <a:solidFill>
                  <a:schemeClr val="hlink"/>
                </a:solidFill>
                <a:latin typeface="Calibri" charset="0"/>
                <a:sym typeface="Calibri" charset="0"/>
                <a:hlinkClick r:id="rId7"/>
              </a:rPr>
              <a:t>Live Data Entry</a:t>
            </a:r>
            <a:r>
              <a:rPr lang="en-US" altLang="en-US" dirty="0">
                <a:solidFill>
                  <a:srgbClr val="000000"/>
                </a:solidFill>
                <a:latin typeface="Calibri" charset="0"/>
                <a:sym typeface="Calibri" charset="0"/>
              </a:rPr>
              <a:t>: These pages are for entering environmental data – collected at defined sites, according to protocol, and using approved instrumentation – for entry into the official GLOBE science database.</a:t>
            </a:r>
          </a:p>
          <a:p>
            <a:pPr marL="0" indent="0" algn="just">
              <a:spcBef>
                <a:spcPct val="0"/>
              </a:spcBef>
              <a:buNone/>
              <a:defRPr/>
            </a:pPr>
            <a:endParaRPr lang="en-US" altLang="en-US" dirty="0">
              <a:solidFill>
                <a:srgbClr val="000000"/>
              </a:solidFill>
              <a:latin typeface="Calibri" charset="0"/>
              <a:sym typeface="Calibri" charset="0"/>
            </a:endParaRPr>
          </a:p>
          <a:p>
            <a:pPr marL="0" indent="0" algn="just">
              <a:spcBef>
                <a:spcPct val="0"/>
              </a:spcBef>
              <a:buSzPct val="25000"/>
              <a:buNone/>
              <a:defRPr/>
            </a:pPr>
            <a:r>
              <a:rPr lang="en-US" altLang="en-US" b="1" u="sng" dirty="0">
                <a:solidFill>
                  <a:schemeClr val="hlink"/>
                </a:solidFill>
                <a:latin typeface="Calibri" charset="0"/>
                <a:sym typeface="Calibri" charset="0"/>
                <a:hlinkClick r:id="rId8"/>
              </a:rPr>
              <a:t>Email Data Entry</a:t>
            </a:r>
            <a:r>
              <a:rPr lang="en-US" altLang="en-US" b="1" dirty="0">
                <a:solidFill>
                  <a:srgbClr val="000000"/>
                </a:solidFill>
                <a:latin typeface="Calibri" charset="0"/>
                <a:sym typeface="Calibri" charset="0"/>
              </a:rPr>
              <a:t> </a:t>
            </a:r>
            <a:r>
              <a:rPr lang="en-US" altLang="en-US" dirty="0">
                <a:solidFill>
                  <a:srgbClr val="000000"/>
                </a:solidFill>
                <a:latin typeface="Calibri" charset="0"/>
                <a:sym typeface="Calibri" charset="0"/>
              </a:rPr>
              <a:t>– If connectivity is an issue, data can also be entered via email.</a:t>
            </a:r>
          </a:p>
        </p:txBody>
      </p:sp>
      <p:pic>
        <p:nvPicPr>
          <p:cNvPr id="7" name="Shape 220" descr="screenshot of Science Data Entry"/>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26748" y="1851342"/>
            <a:ext cx="1670491" cy="24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Screen Shot of GLOBE Data Entry"/>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59981" y="4626707"/>
            <a:ext cx="2688508" cy="102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977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15</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156244" y="525779"/>
            <a:ext cx="7886700" cy="1325563"/>
          </a:xfrm>
        </p:spPr>
        <p:txBody>
          <a:bodyPr>
            <a:normAutofit/>
          </a:bodyPr>
          <a:lstStyle/>
          <a:p>
            <a:r>
              <a:rPr lang="en-US" sz="3200" dirty="0">
                <a:ea typeface="Arial" charset="0"/>
                <a:cs typeface="Arial" charset="0"/>
              </a:rPr>
              <a:t>Entering Relative Humidity Data- Step 1</a:t>
            </a:r>
            <a:endParaRPr lang="en-US" sz="3200" dirty="0"/>
          </a:p>
        </p:txBody>
      </p:sp>
      <p:pic>
        <p:nvPicPr>
          <p:cNvPr id="13" name="Content Placeholder 4" descr="screenshot of GLOBE website. An arrow points to the button on the right, which says, &quot;enter data.&quot;"/>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1498491" y="2226551"/>
            <a:ext cx="6961387" cy="3840236"/>
          </a:xfrm>
          <a:prstGeom prst="rect">
            <a:avLst/>
          </a:prstGeom>
        </p:spPr>
      </p:pic>
      <p:sp>
        <p:nvSpPr>
          <p:cNvPr id="9" name="Content Placeholder 2"/>
          <p:cNvSpPr txBox="1">
            <a:spLocks/>
          </p:cNvSpPr>
          <p:nvPr/>
        </p:nvSpPr>
        <p:spPr>
          <a:xfrm>
            <a:off x="1236044" y="1704976"/>
            <a:ext cx="6918562" cy="43618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ea typeface="Arial" charset="0"/>
                <a:cs typeface="Arial" charset="0"/>
              </a:rPr>
              <a:t>1) Go to </a:t>
            </a:r>
            <a:r>
              <a:rPr lang="en-US" sz="2400" dirty="0">
                <a:ea typeface="Arial" charset="0"/>
                <a:cs typeface="Arial" charset="0"/>
                <a:hlinkClick r:id="rId5"/>
              </a:rPr>
              <a:t>GLOBE.gov</a:t>
            </a:r>
            <a:r>
              <a:rPr lang="en-US" sz="2400" dirty="0">
                <a:ea typeface="Arial" charset="0"/>
                <a:cs typeface="Arial" charset="0"/>
              </a:rPr>
              <a:t> and press enter data.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590028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55FFB25-58D5-9C41-B25A-2A6C2E61A8F3}" type="slidenum">
              <a:rPr lang="en-US" smtClean="0"/>
              <a:t>16</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156244" y="525779"/>
            <a:ext cx="7886700" cy="1325563"/>
          </a:xfrm>
        </p:spPr>
        <p:txBody>
          <a:bodyPr>
            <a:normAutofit/>
          </a:bodyPr>
          <a:lstStyle/>
          <a:p>
            <a:r>
              <a:rPr lang="en-US" sz="3200" dirty="0">
                <a:ea typeface="Arial" charset="0"/>
                <a:cs typeface="Arial" charset="0"/>
              </a:rPr>
              <a:t>Entering Relative Humidity Data- Steps 2 &amp; 3</a:t>
            </a:r>
            <a:endParaRPr lang="en-US" sz="3200" dirty="0"/>
          </a:p>
        </p:txBody>
      </p:sp>
      <p:pic>
        <p:nvPicPr>
          <p:cNvPr id="6" name="Content Placeholder 5" descr="screenshot of GLOBE webpage.  An arrow points to the words in the left menu bar, where you select &quot;Live data entry.&quot; You are prompted to enter your username and password."/>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56244" y="1851342"/>
            <a:ext cx="7549154" cy="3759044"/>
          </a:xfrm>
        </p:spPr>
      </p:pic>
    </p:spTree>
    <p:extLst>
      <p:ext uri="{BB962C8B-B14F-4D97-AF65-F5344CB8AC3E}">
        <p14:creationId xmlns:p14="http://schemas.microsoft.com/office/powerpoint/2010/main" val="1450041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17</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156244" y="525779"/>
            <a:ext cx="7886700" cy="1325563"/>
          </a:xfrm>
        </p:spPr>
        <p:txBody>
          <a:bodyPr>
            <a:normAutofit/>
          </a:bodyPr>
          <a:lstStyle/>
          <a:p>
            <a:r>
              <a:rPr lang="en-US" sz="3200" dirty="0">
                <a:ea typeface="Arial" charset="0"/>
                <a:cs typeface="Arial" charset="0"/>
              </a:rPr>
              <a:t>Entering Relative Humidity Data- Steps 4 &amp; 5</a:t>
            </a:r>
            <a:endParaRPr lang="en-US" sz="3200" dirty="0"/>
          </a:p>
        </p:txBody>
      </p:sp>
      <p:sp>
        <p:nvSpPr>
          <p:cNvPr id="23" name="Content Placeholder 5"/>
          <p:cNvSpPr>
            <a:spLocks noGrp="1"/>
          </p:cNvSpPr>
          <p:nvPr>
            <p:ph sz="half" idx="1"/>
          </p:nvPr>
        </p:nvSpPr>
        <p:spPr>
          <a:xfrm>
            <a:off x="1555845" y="1815153"/>
            <a:ext cx="2959004" cy="4361810"/>
          </a:xfrm>
        </p:spPr>
        <p:txBody>
          <a:bodyPr/>
          <a:lstStyle/>
          <a:p>
            <a:pPr marL="0" indent="0">
              <a:buNone/>
            </a:pPr>
            <a:r>
              <a:rPr lang="en-US" sz="2000" dirty="0">
                <a:ea typeface="Arial" charset="0"/>
                <a:cs typeface="Arial" charset="0"/>
              </a:rPr>
              <a:t>4) </a:t>
            </a:r>
            <a:r>
              <a:rPr lang="en-US" sz="2000" b="1" i="1" dirty="0">
                <a:ea typeface="Arial" charset="0"/>
                <a:cs typeface="Arial" charset="0"/>
              </a:rPr>
              <a:t>Confirm that an Atmosphere Study Site has been defined</a:t>
            </a:r>
            <a:r>
              <a:rPr lang="en-US" sz="2000" dirty="0">
                <a:ea typeface="Arial" charset="0"/>
                <a:cs typeface="Arial" charset="0"/>
              </a:rPr>
              <a:t>, and choose it under </a:t>
            </a:r>
            <a:r>
              <a:rPr lang="en-US" sz="2000" i="1" dirty="0">
                <a:ea typeface="Arial" charset="0"/>
                <a:cs typeface="Arial" charset="0"/>
              </a:rPr>
              <a:t>My Organizations and Sites </a:t>
            </a:r>
            <a:r>
              <a:rPr lang="en-US" sz="2000" dirty="0">
                <a:ea typeface="Arial" charset="0"/>
                <a:cs typeface="Arial" charset="0"/>
              </a:rPr>
              <a:t>list.</a:t>
            </a:r>
          </a:p>
          <a:p>
            <a:pPr marL="0" indent="0">
              <a:buNone/>
            </a:pPr>
            <a:endParaRPr lang="en-US" dirty="0"/>
          </a:p>
        </p:txBody>
      </p:sp>
      <p:pic>
        <p:nvPicPr>
          <p:cNvPr id="12" name="Content Placeholder 5" descr="screenshot of data entry: select your study site from the list provid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7397" y="3536904"/>
            <a:ext cx="2755900" cy="1816100"/>
          </a:xfrm>
          <a:prstGeom prst="rect">
            <a:avLst/>
          </a:prstGeom>
        </p:spPr>
      </p:pic>
      <p:sp>
        <p:nvSpPr>
          <p:cNvPr id="24" name="Content Placeholder 6"/>
          <p:cNvSpPr txBox="1">
            <a:spLocks/>
          </p:cNvSpPr>
          <p:nvPr/>
        </p:nvSpPr>
        <p:spPr>
          <a:xfrm>
            <a:off x="5222543" y="1815153"/>
            <a:ext cx="3247314" cy="42799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ea typeface="Arial" charset="0"/>
                <a:cs typeface="Arial" charset="0"/>
              </a:rPr>
              <a:t>5) If the Study Site is not defined, define it.</a:t>
            </a:r>
          </a:p>
          <a:p>
            <a:endParaRPr lang="en-US" dirty="0"/>
          </a:p>
        </p:txBody>
      </p:sp>
      <p:pic>
        <p:nvPicPr>
          <p:cNvPr id="27" name="Picture 26" descr="screenshot of GLOBE Data Entry App: image showing where you define a new study site, input GPS coordinates and Screen Shot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208" y="3028949"/>
            <a:ext cx="3063235" cy="2158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2523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18</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156244" y="525779"/>
            <a:ext cx="7886700" cy="1325563"/>
          </a:xfrm>
        </p:spPr>
        <p:txBody>
          <a:bodyPr>
            <a:normAutofit/>
          </a:bodyPr>
          <a:lstStyle/>
          <a:p>
            <a:r>
              <a:rPr lang="en-US" sz="3200" dirty="0">
                <a:ea typeface="Arial" charset="0"/>
                <a:cs typeface="Arial" charset="0"/>
              </a:rPr>
              <a:t>Entering Relative Humidity Data- Steps 6 &amp; 7</a:t>
            </a:r>
            <a:endParaRPr lang="en-US" sz="3200" dirty="0"/>
          </a:p>
        </p:txBody>
      </p:sp>
      <p:sp>
        <p:nvSpPr>
          <p:cNvPr id="14" name="Content Placeholder 4"/>
          <p:cNvSpPr>
            <a:spLocks noGrp="1"/>
          </p:cNvSpPr>
          <p:nvPr>
            <p:ph sz="half" idx="1"/>
          </p:nvPr>
        </p:nvSpPr>
        <p:spPr>
          <a:xfrm>
            <a:off x="1555844" y="1828799"/>
            <a:ext cx="3398293" cy="4348163"/>
          </a:xfrm>
        </p:spPr>
        <p:txBody>
          <a:bodyPr/>
          <a:lstStyle/>
          <a:p>
            <a:pPr marL="0" indent="0">
              <a:buNone/>
            </a:pPr>
            <a:r>
              <a:rPr lang="en-US" sz="2400" dirty="0">
                <a:ea typeface="Arial" charset="0"/>
                <a:cs typeface="Arial" charset="0"/>
              </a:rPr>
              <a:t>6 ) Select </a:t>
            </a:r>
            <a:r>
              <a:rPr lang="en-US" sz="2400" b="1" i="1" dirty="0">
                <a:ea typeface="Arial" charset="0"/>
                <a:cs typeface="Arial" charset="0"/>
              </a:rPr>
              <a:t>Integrated 1-Day</a:t>
            </a:r>
            <a:r>
              <a:rPr lang="en-US" sz="2400" i="1" dirty="0">
                <a:ea typeface="Arial" charset="0"/>
                <a:cs typeface="Arial" charset="0"/>
              </a:rPr>
              <a:t> </a:t>
            </a:r>
            <a:r>
              <a:rPr lang="en-US" sz="2400" dirty="0">
                <a:ea typeface="Arial" charset="0"/>
                <a:cs typeface="Arial" charset="0"/>
              </a:rPr>
              <a:t>from the atmosphere data entry site and choose new observation.</a:t>
            </a:r>
          </a:p>
          <a:p>
            <a:pPr marL="0" indent="0">
              <a:buNone/>
            </a:pPr>
            <a:endParaRPr lang="en-US" dirty="0"/>
          </a:p>
        </p:txBody>
      </p:sp>
      <p:pic>
        <p:nvPicPr>
          <p:cNvPr id="22" name="Content Placeholder 7" descr="Screenshot has an arrow pointing to integrated 1-day and where you choose new observat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330" y="3245580"/>
            <a:ext cx="3373718" cy="2519789"/>
          </a:xfrm>
          <a:prstGeom prst="rect">
            <a:avLst/>
          </a:prstGeom>
        </p:spPr>
      </p:pic>
      <p:sp>
        <p:nvSpPr>
          <p:cNvPr id="15" name="Content Placeholder 5"/>
          <p:cNvSpPr txBox="1">
            <a:spLocks/>
          </p:cNvSpPr>
          <p:nvPr/>
        </p:nvSpPr>
        <p:spPr>
          <a:xfrm>
            <a:off x="5353737" y="1851341"/>
            <a:ext cx="3161612" cy="42437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ea typeface="Arial" charset="0"/>
                <a:cs typeface="Arial" charset="0"/>
              </a:rPr>
              <a:t>7) Enter </a:t>
            </a:r>
            <a:r>
              <a:rPr lang="en-US" sz="2400" b="1" i="1" dirty="0">
                <a:ea typeface="Arial" charset="0"/>
                <a:cs typeface="Arial" charset="0"/>
              </a:rPr>
              <a:t>Date, local or UTC time, and choose relative humidity</a:t>
            </a:r>
            <a:r>
              <a:rPr lang="en-US" sz="2400" dirty="0">
                <a:ea typeface="Arial" charset="0"/>
                <a:cs typeface="Arial" charset="0"/>
              </a:rPr>
              <a:t>. </a:t>
            </a:r>
          </a:p>
          <a:p>
            <a:endParaRPr lang="en-US" dirty="0"/>
          </a:p>
        </p:txBody>
      </p:sp>
      <p:pic>
        <p:nvPicPr>
          <p:cNvPr id="23" name="Content Placeholder 9" descr="Screenshot has an arrow showing where to enter date, local or UTC time, and where to select the icon for relative humidit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3289" y="3480290"/>
            <a:ext cx="3482508" cy="2851931"/>
          </a:xfrm>
          <a:prstGeom prst="rect">
            <a:avLst/>
          </a:prstGeom>
        </p:spPr>
      </p:pic>
    </p:spTree>
    <p:extLst>
      <p:ext uri="{BB962C8B-B14F-4D97-AF65-F5344CB8AC3E}">
        <p14:creationId xmlns:p14="http://schemas.microsoft.com/office/powerpoint/2010/main" val="1524900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What is 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8240" cy="6065520"/>
          </a:xfrm>
          <a:prstGeom prst="rect">
            <a:avLst/>
          </a:prstGeom>
        </p:spPr>
      </p:pic>
      <p:sp>
        <p:nvSpPr>
          <p:cNvPr id="2" name="Title 1"/>
          <p:cNvSpPr>
            <a:spLocks noGrp="1"/>
          </p:cNvSpPr>
          <p:nvPr>
            <p:ph type="title"/>
          </p:nvPr>
        </p:nvSpPr>
        <p:spPr>
          <a:xfrm>
            <a:off x="1207770" y="541019"/>
            <a:ext cx="7886700" cy="1325563"/>
          </a:xfrm>
        </p:spPr>
        <p:txBody>
          <a:bodyPr>
            <a:normAutofit/>
          </a:bodyPr>
          <a:lstStyle/>
          <a:p>
            <a:r>
              <a:rPr lang="en-US" sz="2800" dirty="0">
                <a:latin typeface="Arial" charset="0"/>
                <a:ea typeface="Arial" charset="0"/>
                <a:cs typeface="Arial" charset="0"/>
              </a:rPr>
              <a:t>Overview and Learning Objectives</a:t>
            </a:r>
            <a:endParaRPr lang="en-US" sz="2800" dirty="0"/>
          </a:p>
        </p:txBody>
      </p:sp>
      <p:sp>
        <p:nvSpPr>
          <p:cNvPr id="9" name="Content Placeholder 8"/>
          <p:cNvSpPr>
            <a:spLocks noGrp="1"/>
          </p:cNvSpPr>
          <p:nvPr>
            <p:ph idx="1"/>
          </p:nvPr>
        </p:nvSpPr>
        <p:spPr>
          <a:xfrm>
            <a:off x="1333500" y="1652221"/>
            <a:ext cx="7353300" cy="4704130"/>
          </a:xfrm>
        </p:spPr>
        <p:txBody>
          <a:bodyPr>
            <a:normAutofit fontScale="40000" lnSpcReduction="20000"/>
          </a:bodyPr>
          <a:lstStyle/>
          <a:p>
            <a:pPr marL="0" indent="0">
              <a:lnSpc>
                <a:spcPct val="100000"/>
              </a:lnSpc>
              <a:spcBef>
                <a:spcPts val="0"/>
              </a:spcBef>
              <a:spcAft>
                <a:spcPts val="1200"/>
              </a:spcAft>
              <a:buNone/>
            </a:pPr>
            <a:r>
              <a:rPr lang="en-US" sz="3400" b="1" dirty="0">
                <a:solidFill>
                  <a:srgbClr val="002060"/>
                </a:solidFill>
                <a:ea typeface="Arial" charset="0"/>
                <a:cs typeface="Arial" charset="0"/>
              </a:rPr>
              <a:t>Overview</a:t>
            </a:r>
          </a:p>
          <a:p>
            <a:pPr marL="0" indent="0">
              <a:lnSpc>
                <a:spcPct val="100000"/>
              </a:lnSpc>
              <a:spcBef>
                <a:spcPts val="0"/>
              </a:spcBef>
              <a:spcAft>
                <a:spcPts val="1200"/>
              </a:spcAft>
              <a:buNone/>
            </a:pPr>
            <a:r>
              <a:rPr lang="en-US" sz="3500" i="1" dirty="0">
                <a:ea typeface="Arial" charset="0"/>
                <a:cs typeface="Arial" charset="0"/>
              </a:rPr>
              <a:t>This module:</a:t>
            </a:r>
          </a:p>
          <a:p>
            <a:pPr>
              <a:lnSpc>
                <a:spcPct val="100000"/>
              </a:lnSpc>
              <a:spcBef>
                <a:spcPts val="0"/>
              </a:spcBef>
              <a:spcAft>
                <a:spcPts val="1200"/>
              </a:spcAft>
            </a:pPr>
            <a:r>
              <a:rPr lang="en-US" sz="3500" dirty="0">
                <a:ea typeface="Arial" charset="0"/>
                <a:cs typeface="Arial" charset="0"/>
              </a:rPr>
              <a:t>Describes relative humidity </a:t>
            </a:r>
          </a:p>
          <a:p>
            <a:pPr>
              <a:lnSpc>
                <a:spcPct val="100000"/>
              </a:lnSpc>
              <a:spcBef>
                <a:spcPts val="0"/>
              </a:spcBef>
              <a:spcAft>
                <a:spcPts val="1200"/>
              </a:spcAft>
            </a:pPr>
            <a:r>
              <a:rPr lang="en-US" sz="3500" dirty="0">
                <a:ea typeface="Arial" charset="0"/>
                <a:cs typeface="Arial" charset="0"/>
              </a:rPr>
              <a:t>Provides step-by-step protocol instructions for collecting relative humidity</a:t>
            </a:r>
          </a:p>
          <a:p>
            <a:pPr marL="0" indent="0">
              <a:lnSpc>
                <a:spcPct val="100000"/>
              </a:lnSpc>
              <a:spcBef>
                <a:spcPts val="0"/>
              </a:spcBef>
              <a:spcAft>
                <a:spcPts val="600"/>
              </a:spcAft>
              <a:buNone/>
            </a:pPr>
            <a:endParaRPr lang="en-US" sz="2400" b="1" dirty="0">
              <a:ea typeface="Arial" charset="0"/>
              <a:cs typeface="Arial" charset="0"/>
            </a:endParaRPr>
          </a:p>
          <a:p>
            <a:pPr marL="0" indent="0">
              <a:lnSpc>
                <a:spcPct val="100000"/>
              </a:lnSpc>
              <a:spcBef>
                <a:spcPts val="0"/>
              </a:spcBef>
              <a:spcAft>
                <a:spcPts val="600"/>
              </a:spcAft>
              <a:buNone/>
            </a:pPr>
            <a:r>
              <a:rPr lang="en-US" sz="3400" b="1" dirty="0">
                <a:solidFill>
                  <a:srgbClr val="002060"/>
                </a:solidFill>
                <a:ea typeface="Arial" charset="0"/>
                <a:cs typeface="Arial" charset="0"/>
              </a:rPr>
              <a:t>Learning Objectives</a:t>
            </a:r>
          </a:p>
          <a:p>
            <a:pPr marL="0" indent="0">
              <a:lnSpc>
                <a:spcPct val="220000"/>
              </a:lnSpc>
              <a:spcBef>
                <a:spcPts val="0"/>
              </a:spcBef>
              <a:spcAft>
                <a:spcPts val="600"/>
              </a:spcAft>
              <a:buNone/>
            </a:pPr>
            <a:r>
              <a:rPr lang="en-US" sz="3500" i="1" dirty="0">
                <a:ea typeface="Arial" charset="0"/>
                <a:cs typeface="Arial" charset="0"/>
              </a:rPr>
              <a:t>After completing this module, you will be able to: </a:t>
            </a:r>
          </a:p>
          <a:p>
            <a:pPr>
              <a:lnSpc>
                <a:spcPct val="170000"/>
              </a:lnSpc>
              <a:spcBef>
                <a:spcPts val="0"/>
              </a:spcBef>
              <a:spcAft>
                <a:spcPts val="600"/>
              </a:spcAft>
            </a:pPr>
            <a:r>
              <a:rPr lang="en-US" sz="3500" dirty="0">
                <a:ea typeface="Arial" charset="0"/>
                <a:cs typeface="Arial" charset="0"/>
              </a:rPr>
              <a:t>List some reasons to collect relative humidity</a:t>
            </a:r>
          </a:p>
          <a:p>
            <a:pPr>
              <a:lnSpc>
                <a:spcPct val="170000"/>
              </a:lnSpc>
              <a:spcBef>
                <a:spcPts val="0"/>
              </a:spcBef>
              <a:spcAft>
                <a:spcPts val="600"/>
              </a:spcAft>
            </a:pPr>
            <a:r>
              <a:rPr lang="en-US" sz="3500" dirty="0">
                <a:ea typeface="Arial" charset="0"/>
                <a:cs typeface="Arial" charset="0"/>
              </a:rPr>
              <a:t>Describe how, where, and when to collect relative humidity</a:t>
            </a:r>
          </a:p>
          <a:p>
            <a:pPr>
              <a:lnSpc>
                <a:spcPct val="170000"/>
              </a:lnSpc>
              <a:spcBef>
                <a:spcPts val="0"/>
              </a:spcBef>
              <a:spcAft>
                <a:spcPts val="600"/>
              </a:spcAft>
            </a:pPr>
            <a:r>
              <a:rPr lang="en-US" sz="3500" dirty="0">
                <a:ea typeface="Arial" charset="0"/>
                <a:cs typeface="Arial" charset="0"/>
              </a:rPr>
              <a:t>Upload data to the GLOBE website</a:t>
            </a:r>
          </a:p>
          <a:p>
            <a:pPr>
              <a:lnSpc>
                <a:spcPct val="170000"/>
              </a:lnSpc>
              <a:spcBef>
                <a:spcPts val="0"/>
              </a:spcBef>
              <a:spcAft>
                <a:spcPts val="600"/>
              </a:spcAft>
            </a:pPr>
            <a:r>
              <a:rPr lang="en-US" sz="3500" dirty="0">
                <a:ea typeface="Arial" charset="0"/>
                <a:cs typeface="Arial" charset="0"/>
              </a:rPr>
              <a:t>Visualize data using the GLOBE Visualization Site and formulate your own questions about weather</a:t>
            </a:r>
          </a:p>
          <a:p>
            <a:pPr marL="0" indent="0">
              <a:lnSpc>
                <a:spcPct val="100000"/>
              </a:lnSpc>
              <a:spcBef>
                <a:spcPts val="0"/>
              </a:spcBef>
              <a:spcAft>
                <a:spcPts val="600"/>
              </a:spcAft>
              <a:buNone/>
            </a:pPr>
            <a:endParaRPr lang="en-US" sz="3500" i="1" dirty="0">
              <a:ea typeface="Arial" charset="0"/>
              <a:cs typeface="Arial" charset="0"/>
            </a:endParaRPr>
          </a:p>
          <a:p>
            <a:pPr marL="0" indent="0">
              <a:lnSpc>
                <a:spcPct val="100000"/>
              </a:lnSpc>
              <a:spcBef>
                <a:spcPts val="0"/>
              </a:spcBef>
              <a:spcAft>
                <a:spcPts val="600"/>
              </a:spcAft>
              <a:buNone/>
            </a:pPr>
            <a:r>
              <a:rPr lang="en-US" sz="3500" i="1" dirty="0">
                <a:ea typeface="Arial" charset="0"/>
                <a:cs typeface="Arial" charset="0"/>
              </a:rPr>
              <a:t>Estimated time needed to complete this module: 1.5 hours</a:t>
            </a:r>
            <a:endParaRPr lang="en-US" sz="3500" i="1" dirty="0">
              <a:latin typeface="Arial" charset="0"/>
              <a:ea typeface="Arial" charset="0"/>
              <a:cs typeface="Arial" charset="0"/>
            </a:endParaRPr>
          </a:p>
        </p:txBody>
      </p:sp>
    </p:spTree>
    <p:extLst>
      <p:ext uri="{BB962C8B-B14F-4D97-AF65-F5344CB8AC3E}">
        <p14:creationId xmlns:p14="http://schemas.microsoft.com/office/powerpoint/2010/main" val="1470264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19</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156244" y="525779"/>
            <a:ext cx="7886700" cy="1325563"/>
          </a:xfrm>
        </p:spPr>
        <p:txBody>
          <a:bodyPr>
            <a:normAutofit/>
          </a:bodyPr>
          <a:lstStyle/>
          <a:p>
            <a:r>
              <a:rPr lang="en-US" sz="3200" dirty="0">
                <a:ea typeface="Arial" charset="0"/>
                <a:cs typeface="Arial" charset="0"/>
              </a:rPr>
              <a:t>Entering Relative Humidity Data- Steps 8 &amp; 9</a:t>
            </a:r>
            <a:endParaRPr lang="en-US" sz="3200" dirty="0"/>
          </a:p>
        </p:txBody>
      </p:sp>
      <p:sp>
        <p:nvSpPr>
          <p:cNvPr id="22" name="Content Placeholder 2"/>
          <p:cNvSpPr>
            <a:spLocks noGrp="1"/>
          </p:cNvSpPr>
          <p:nvPr>
            <p:ph sz="half" idx="1"/>
          </p:nvPr>
        </p:nvSpPr>
        <p:spPr>
          <a:xfrm>
            <a:off x="1460310" y="1828799"/>
            <a:ext cx="3330054" cy="4348163"/>
          </a:xfrm>
        </p:spPr>
        <p:txBody>
          <a:bodyPr/>
          <a:lstStyle/>
          <a:p>
            <a:pPr marL="0" indent="0">
              <a:buNone/>
            </a:pPr>
            <a:r>
              <a:rPr lang="en-US" sz="2000" dirty="0">
                <a:ea typeface="Arial" charset="0"/>
                <a:cs typeface="Arial" charset="0"/>
              </a:rPr>
              <a:t>8) Choose the method of observation (sling psychrometer or digital hydrometer) – </a:t>
            </a:r>
            <a:r>
              <a:rPr lang="en-US" sz="2000" i="1" dirty="0">
                <a:ea typeface="Arial" charset="0"/>
                <a:cs typeface="Arial" charset="0"/>
              </a:rPr>
              <a:t>enter dry bulb and wet bulb for sling psychrometer and ambient air temperature and RH% for digital hydrometer.</a:t>
            </a:r>
          </a:p>
          <a:p>
            <a:endParaRPr lang="en-US" dirty="0"/>
          </a:p>
        </p:txBody>
      </p:sp>
      <p:pic>
        <p:nvPicPr>
          <p:cNvPr id="24" name="Picture 23" descr="Screen shot of Data Entry AppThis is where you  will enter your relative humidity data.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474" y="4477074"/>
            <a:ext cx="3331890" cy="1699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Content Placeholder 3"/>
          <p:cNvSpPr txBox="1">
            <a:spLocks/>
          </p:cNvSpPr>
          <p:nvPr/>
        </p:nvSpPr>
        <p:spPr>
          <a:xfrm>
            <a:off x="5308978" y="1828799"/>
            <a:ext cx="3370998" cy="43481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ea typeface="Arial" charset="0"/>
                <a:cs typeface="Arial" charset="0"/>
              </a:rPr>
              <a:t>9) If you have entered data correctly, you will get a smiley face.</a:t>
            </a:r>
          </a:p>
          <a:p>
            <a:endParaRPr lang="en-US" dirty="0"/>
          </a:p>
        </p:txBody>
      </p:sp>
      <p:pic>
        <p:nvPicPr>
          <p:cNvPr id="26" name="Picture 25" descr="Screen shot of data entry app: If you have entered your data correctly, you will see a green bar with a smiley face. " title="screen shot of Data Entry Ap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4177" y="3130774"/>
            <a:ext cx="3235086" cy="1656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3" descr="icon of smiley fa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61595" y="5072050"/>
            <a:ext cx="820249" cy="820249"/>
          </a:xfrm>
          <a:prstGeom prst="rect">
            <a:avLst/>
          </a:prstGeom>
          <a:noFill/>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Lst>
        </p:spPr>
      </p:pic>
    </p:spTree>
    <p:extLst>
      <p:ext uri="{BB962C8B-B14F-4D97-AF65-F5344CB8AC3E}">
        <p14:creationId xmlns:p14="http://schemas.microsoft.com/office/powerpoint/2010/main" val="169662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20</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206772" y="647699"/>
            <a:ext cx="7886700" cy="1325563"/>
          </a:xfrm>
        </p:spPr>
        <p:txBody>
          <a:bodyPr>
            <a:normAutofit/>
          </a:bodyPr>
          <a:lstStyle/>
          <a:p>
            <a:r>
              <a:rPr lang="en-US" altLang="en-US" sz="3200" dirty="0">
                <a:ea typeface="Arial" charset="0"/>
                <a:cs typeface="Arial" charset="0"/>
              </a:rPr>
              <a:t>Retrieving Data from the GLOBE Visualization System</a:t>
            </a:r>
            <a:endParaRPr lang="en-US" sz="3200" dirty="0"/>
          </a:p>
        </p:txBody>
      </p:sp>
      <p:sp>
        <p:nvSpPr>
          <p:cNvPr id="8" name="Content Placeholder 2"/>
          <p:cNvSpPr>
            <a:spLocks noGrp="1"/>
          </p:cNvSpPr>
          <p:nvPr>
            <p:ph idx="1"/>
          </p:nvPr>
        </p:nvSpPr>
        <p:spPr>
          <a:xfrm>
            <a:off x="1629295" y="1751099"/>
            <a:ext cx="6886055" cy="4605252"/>
          </a:xfrm>
        </p:spPr>
        <p:txBody>
          <a:bodyPr>
            <a:normAutofit fontScale="85000" lnSpcReduction="10000"/>
          </a:bodyPr>
          <a:lstStyle/>
          <a:p>
            <a:pPr marL="0" indent="0">
              <a:lnSpc>
                <a:spcPct val="120000"/>
              </a:lnSpc>
              <a:spcBef>
                <a:spcPts val="0"/>
              </a:spcBef>
              <a:buNone/>
            </a:pPr>
            <a:r>
              <a:rPr lang="en-US" altLang="en-US" sz="3200" dirty="0">
                <a:ea typeface="Arial" charset="0"/>
                <a:cs typeface="Arial" charset="0"/>
              </a:rPr>
              <a:t>Click on Visualize Data</a:t>
            </a:r>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a:lnSpc>
                <a:spcPct val="120000"/>
              </a:lnSpc>
              <a:spcBef>
                <a:spcPts val="0"/>
              </a:spcBef>
            </a:pPr>
            <a:endParaRPr lang="en-US" altLang="en-US" sz="2000" dirty="0"/>
          </a:p>
          <a:p>
            <a:pPr marL="0" indent="0">
              <a:lnSpc>
                <a:spcPct val="120000"/>
              </a:lnSpc>
              <a:spcBef>
                <a:spcPts val="0"/>
              </a:spcBef>
              <a:buNone/>
            </a:pPr>
            <a:r>
              <a:rPr lang="en-US" altLang="en-US" sz="2200" dirty="0">
                <a:ea typeface="Arial" charset="0"/>
                <a:cs typeface="Arial" charset="0"/>
                <a:hlinkClick r:id="rId4"/>
              </a:rPr>
              <a:t>E-training </a:t>
            </a:r>
            <a:r>
              <a:rPr lang="en-US" altLang="en-US" sz="2200" dirty="0">
                <a:ea typeface="Arial" charset="0"/>
                <a:cs typeface="Arial" charset="0"/>
              </a:rPr>
              <a:t>is available to explore the full power of the visualization system.</a:t>
            </a:r>
          </a:p>
        </p:txBody>
      </p:sp>
      <p:pic>
        <p:nvPicPr>
          <p:cNvPr id="12" name="Content Placeholder 11" descr="arrow in screenshot points to the button, &quot;visualize data&quot; on the right side of the GLOBE home p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7782" y="2349747"/>
            <a:ext cx="6073364" cy="3175979"/>
          </a:xfrm>
          <a:prstGeom prst="rect">
            <a:avLst/>
          </a:prstGeom>
        </p:spPr>
      </p:pic>
    </p:spTree>
    <p:extLst>
      <p:ext uri="{BB962C8B-B14F-4D97-AF65-F5344CB8AC3E}">
        <p14:creationId xmlns:p14="http://schemas.microsoft.com/office/powerpoint/2010/main" val="697584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21</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206772" y="647699"/>
            <a:ext cx="7886700" cy="1325563"/>
          </a:xfrm>
        </p:spPr>
        <p:txBody>
          <a:bodyPr>
            <a:normAutofit/>
          </a:bodyPr>
          <a:lstStyle/>
          <a:p>
            <a:r>
              <a:rPr lang="en-US" altLang="en-US" sz="3200" dirty="0">
                <a:ea typeface="Arial" charset="0"/>
                <a:cs typeface="Arial" charset="0"/>
              </a:rPr>
              <a:t>Viewing data on the map on the GLOBE Visualization System</a:t>
            </a:r>
            <a:endParaRPr lang="en-US" sz="3200" dirty="0"/>
          </a:p>
        </p:txBody>
      </p:sp>
      <p:sp>
        <p:nvSpPr>
          <p:cNvPr id="12" name="Content Placeholder 2"/>
          <p:cNvSpPr>
            <a:spLocks noGrp="1"/>
          </p:cNvSpPr>
          <p:nvPr>
            <p:ph idx="1"/>
          </p:nvPr>
        </p:nvSpPr>
        <p:spPr>
          <a:xfrm>
            <a:off x="1778924" y="1931853"/>
            <a:ext cx="6736426" cy="4322618"/>
          </a:xfrm>
        </p:spPr>
        <p:txBody>
          <a:bodyPr/>
          <a:lstStyle/>
          <a:p>
            <a:pPr marL="0" indent="0">
              <a:buNone/>
            </a:pPr>
            <a:r>
              <a:rPr lang="en-US" altLang="en-US" sz="2800" dirty="0">
                <a:ea typeface="Arial" charset="0"/>
                <a:cs typeface="Arial" charset="0"/>
              </a:rPr>
              <a:t>Close the Welcome box and click on </a:t>
            </a:r>
          </a:p>
          <a:p>
            <a:pPr marL="0" indent="0">
              <a:buNone/>
            </a:pPr>
            <a:r>
              <a:rPr lang="en-US" altLang="en-US" sz="2800" b="1" i="1" dirty="0">
                <a:ea typeface="Arial" charset="0"/>
                <a:cs typeface="Arial" charset="0"/>
              </a:rPr>
              <a:t>Add +</a:t>
            </a:r>
            <a:r>
              <a:rPr lang="en-US" altLang="en-US" sz="2800" i="1" dirty="0">
                <a:ea typeface="Arial" charset="0"/>
                <a:cs typeface="Arial" charset="0"/>
              </a:rPr>
              <a:t> </a:t>
            </a:r>
            <a:r>
              <a:rPr lang="en-US" altLang="en-US" sz="2800" dirty="0">
                <a:ea typeface="Arial" charset="0"/>
                <a:cs typeface="Arial" charset="0"/>
              </a:rPr>
              <a:t>to add a layer </a:t>
            </a:r>
          </a:p>
          <a:p>
            <a:endParaRPr lang="en-US" dirty="0"/>
          </a:p>
        </p:txBody>
      </p:sp>
      <p:pic>
        <p:nvPicPr>
          <p:cNvPr id="13" name="Picture 12" descr="Image of GLOBE Visualization System: On the screen is a map of the world. Click on Add + to add a layer of data to look at what is happening around the world. "/>
          <p:cNvPicPr>
            <a:picLocks noChangeAspect="1"/>
          </p:cNvPicPr>
          <p:nvPr/>
        </p:nvPicPr>
        <p:blipFill>
          <a:blip r:embed="rId4"/>
          <a:stretch>
            <a:fillRect/>
          </a:stretch>
        </p:blipFill>
        <p:spPr>
          <a:xfrm>
            <a:off x="1779362" y="3058319"/>
            <a:ext cx="5585276" cy="3309230"/>
          </a:xfrm>
          <a:prstGeom prst="rect">
            <a:avLst/>
          </a:prstGeom>
        </p:spPr>
      </p:pic>
      <p:sp>
        <p:nvSpPr>
          <p:cNvPr id="14" name="Oval 13" descr="circle around the word &quot;add&quot;"/>
          <p:cNvSpPr/>
          <p:nvPr/>
        </p:nvSpPr>
        <p:spPr>
          <a:xfrm>
            <a:off x="2486473" y="3753195"/>
            <a:ext cx="398113" cy="218625"/>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cxnSp>
        <p:nvCxnSpPr>
          <p:cNvPr id="15" name="Straight Arrow Connector 14" descr="arrow points to the menu where you click &quot;add&quot;. "/>
          <p:cNvCxnSpPr/>
          <p:nvPr/>
        </p:nvCxnSpPr>
        <p:spPr>
          <a:xfrm flipH="1">
            <a:off x="2926080" y="2959331"/>
            <a:ext cx="714895" cy="814647"/>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4278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22</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661"/>
            <a:ext cx="9144000" cy="795130"/>
          </a:xfrm>
          <a:prstGeom prst="rect">
            <a:avLst/>
          </a:prstGeom>
        </p:spPr>
      </p:pic>
      <p:pic>
        <p:nvPicPr>
          <p:cNvPr id="6" name="Picture 5" descr="Menu Bar: Understand the Data" title="Menu Bar: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72469"/>
            <a:ext cx="1156244" cy="6085531"/>
          </a:xfrm>
          <a:prstGeom prst="rect">
            <a:avLst/>
          </a:prstGeom>
        </p:spPr>
      </p:pic>
      <p:sp>
        <p:nvSpPr>
          <p:cNvPr id="2" name="Title 1"/>
          <p:cNvSpPr>
            <a:spLocks noGrp="1"/>
          </p:cNvSpPr>
          <p:nvPr>
            <p:ph type="title"/>
          </p:nvPr>
        </p:nvSpPr>
        <p:spPr>
          <a:xfrm>
            <a:off x="1257300" y="500062"/>
            <a:ext cx="7886700" cy="1325563"/>
          </a:xfrm>
        </p:spPr>
        <p:txBody>
          <a:bodyPr>
            <a:normAutofit/>
          </a:bodyPr>
          <a:lstStyle/>
          <a:p>
            <a:r>
              <a:rPr lang="en-US" altLang="en-US" sz="3200" dirty="0">
                <a:ea typeface="Arial" charset="0"/>
                <a:cs typeface="Arial" charset="0"/>
              </a:rPr>
              <a:t>Understanding the Data</a:t>
            </a:r>
            <a:endParaRPr lang="en-US" sz="3200" dirty="0"/>
          </a:p>
        </p:txBody>
      </p:sp>
      <p:sp>
        <p:nvSpPr>
          <p:cNvPr id="10" name="Content Placeholder 2"/>
          <p:cNvSpPr>
            <a:spLocks noGrp="1"/>
          </p:cNvSpPr>
          <p:nvPr>
            <p:ph idx="1"/>
          </p:nvPr>
        </p:nvSpPr>
        <p:spPr>
          <a:xfrm>
            <a:off x="1600200" y="1520643"/>
            <a:ext cx="6736426" cy="4322618"/>
          </a:xfrm>
        </p:spPr>
        <p:txBody>
          <a:bodyPr>
            <a:normAutofit/>
          </a:bodyPr>
          <a:lstStyle/>
          <a:p>
            <a:pPr marL="0" indent="0">
              <a:buNone/>
            </a:pPr>
            <a:r>
              <a:rPr lang="en-US" altLang="en-US" sz="1800" dirty="0">
                <a:ea typeface="Arial" charset="0"/>
                <a:cs typeface="Arial" charset="0"/>
              </a:rPr>
              <a:t>This graphic from the GLOBE database shows the relationship between air temperature and relative humidity for Tallahassee, FL. Note that as air temperature goes up throughout the day, relative humidity goes down and the opposite occurs in the evening</a:t>
            </a:r>
            <a:r>
              <a:rPr lang="en-US" altLang="en-US" sz="1800" dirty="0">
                <a:latin typeface="Arial" charset="0"/>
                <a:ea typeface="Arial" charset="0"/>
                <a:cs typeface="Arial" charset="0"/>
              </a:rPr>
              <a:t>.</a:t>
            </a:r>
          </a:p>
          <a:p>
            <a:endParaRPr lang="en-US" sz="1800" dirty="0"/>
          </a:p>
        </p:txBody>
      </p:sp>
      <p:pic>
        <p:nvPicPr>
          <p:cNvPr id="11" name="Picture 10" descr="Graph of Data of  Temperature and Humidity,  Tallahassee FL - three days of data, showing anticorrelation between temperature and relative humidity."/>
          <p:cNvPicPr/>
          <p:nvPr/>
        </p:nvPicPr>
        <p:blipFill>
          <a:blip r:embed="rId4">
            <a:extLst>
              <a:ext uri="{28A0092B-C50C-407E-A947-70E740481C1C}">
                <a14:useLocalDpi xmlns:a14="http://schemas.microsoft.com/office/drawing/2010/main" val="0"/>
              </a:ext>
            </a:extLst>
          </a:blip>
          <a:srcRect/>
          <a:stretch>
            <a:fillRect/>
          </a:stretch>
        </p:blipFill>
        <p:spPr bwMode="auto">
          <a:xfrm>
            <a:off x="2119784" y="2690060"/>
            <a:ext cx="5697258" cy="4025900"/>
          </a:xfrm>
          <a:prstGeom prst="rect">
            <a:avLst/>
          </a:prstGeom>
          <a:noFill/>
          <a:ln>
            <a:noFill/>
          </a:ln>
        </p:spPr>
      </p:pic>
    </p:spTree>
    <p:extLst>
      <p:ext uri="{BB962C8B-B14F-4D97-AF65-F5344CB8AC3E}">
        <p14:creationId xmlns:p14="http://schemas.microsoft.com/office/powerpoint/2010/main" val="13992378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23</a:t>
            </a:fld>
            <a:endParaRPr lang="en-US" dirty="0"/>
          </a:p>
        </p:txBody>
      </p:sp>
      <p:pic>
        <p:nvPicPr>
          <p:cNvPr id="4" name="Picture 3" descr="Banner: Atmosphere-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Understand the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5130"/>
            <a:ext cx="1156244" cy="6062870"/>
          </a:xfrm>
          <a:prstGeom prst="rect">
            <a:avLst/>
          </a:prstGeom>
        </p:spPr>
      </p:pic>
      <p:sp>
        <p:nvSpPr>
          <p:cNvPr id="2" name="Title 1"/>
          <p:cNvSpPr>
            <a:spLocks noGrp="1"/>
          </p:cNvSpPr>
          <p:nvPr>
            <p:ph type="title"/>
          </p:nvPr>
        </p:nvSpPr>
        <p:spPr>
          <a:xfrm>
            <a:off x="1257300" y="500062"/>
            <a:ext cx="7886700" cy="1325563"/>
          </a:xfrm>
        </p:spPr>
        <p:txBody>
          <a:bodyPr>
            <a:normAutofit/>
          </a:bodyPr>
          <a:lstStyle/>
          <a:p>
            <a:r>
              <a:rPr lang="en-US" sz="3200" dirty="0">
                <a:ea typeface="Arial" charset="0"/>
                <a:cs typeface="Arial" charset="0"/>
              </a:rPr>
              <a:t>Questions for YOU to Investigate </a:t>
            </a:r>
            <a:endParaRPr lang="en-US" sz="3200" dirty="0"/>
          </a:p>
        </p:txBody>
      </p:sp>
      <p:sp>
        <p:nvSpPr>
          <p:cNvPr id="10" name="Content Placeholder 2"/>
          <p:cNvSpPr>
            <a:spLocks noGrp="1"/>
          </p:cNvSpPr>
          <p:nvPr>
            <p:ph idx="1"/>
          </p:nvPr>
        </p:nvSpPr>
        <p:spPr>
          <a:xfrm>
            <a:off x="1600200" y="1520643"/>
            <a:ext cx="6736426" cy="4322618"/>
          </a:xfrm>
        </p:spPr>
        <p:txBody>
          <a:bodyPr>
            <a:normAutofit/>
          </a:bodyPr>
          <a:lstStyle/>
          <a:p>
            <a:pPr marL="285750" indent="-285750">
              <a:spcBef>
                <a:spcPts val="0"/>
              </a:spcBef>
              <a:spcAft>
                <a:spcPts val="600"/>
              </a:spcAft>
              <a:buFont typeface="Arial" charset="0"/>
              <a:buChar char="•"/>
            </a:pPr>
            <a:r>
              <a:rPr lang="en-US" sz="1800" dirty="0">
                <a:ea typeface="Arial" charset="0"/>
                <a:cs typeface="Arial" charset="0"/>
              </a:rPr>
              <a:t>How are </a:t>
            </a:r>
            <a:r>
              <a:rPr lang="en-US" sz="1800" i="1" dirty="0">
                <a:ea typeface="Arial" charset="0"/>
                <a:cs typeface="Arial" charset="0"/>
              </a:rPr>
              <a:t>your </a:t>
            </a:r>
            <a:r>
              <a:rPr lang="en-US" sz="1800" dirty="0">
                <a:ea typeface="Arial" charset="0"/>
                <a:cs typeface="Arial" charset="0"/>
              </a:rPr>
              <a:t>relative humidity observations related to air temperature? </a:t>
            </a:r>
          </a:p>
          <a:p>
            <a:pPr marL="285750" indent="-285750">
              <a:spcBef>
                <a:spcPts val="0"/>
              </a:spcBef>
              <a:spcAft>
                <a:spcPts val="600"/>
              </a:spcAft>
              <a:buFont typeface="Arial" charset="0"/>
              <a:buChar char="•"/>
            </a:pPr>
            <a:r>
              <a:rPr lang="en-US" sz="1800" dirty="0">
                <a:ea typeface="Arial" charset="0"/>
                <a:cs typeface="Arial" charset="0"/>
              </a:rPr>
              <a:t>Can you find other GLOBE sites at your latitude which are closer to or further from large bodies of water? Do you see any systematic differences in relative humidity between your location and the others? </a:t>
            </a:r>
          </a:p>
          <a:p>
            <a:pPr marL="285750" indent="-285750">
              <a:spcBef>
                <a:spcPts val="0"/>
              </a:spcBef>
              <a:spcAft>
                <a:spcPts val="600"/>
              </a:spcAft>
              <a:buFont typeface="Arial" charset="0"/>
              <a:buChar char="•"/>
            </a:pPr>
            <a:r>
              <a:rPr lang="en-US" sz="1800" dirty="0">
                <a:ea typeface="Arial" charset="0"/>
                <a:cs typeface="Arial" charset="0"/>
              </a:rPr>
              <a:t>Does relative humidity affect any non-atmosphere parts of your local environment? How? </a:t>
            </a:r>
          </a:p>
          <a:p>
            <a:pPr marL="285750" indent="-285750">
              <a:spcBef>
                <a:spcPts val="0"/>
              </a:spcBef>
              <a:spcAft>
                <a:spcPts val="600"/>
              </a:spcAft>
              <a:buFont typeface="Arial" charset="0"/>
              <a:buChar char="•"/>
            </a:pPr>
            <a:r>
              <a:rPr lang="en-US" sz="1800" dirty="0">
                <a:ea typeface="Arial" charset="0"/>
                <a:cs typeface="Arial" charset="0"/>
              </a:rPr>
              <a:t>At what time of day will relative humidity normally be at a maximum? minimum? </a:t>
            </a:r>
          </a:p>
          <a:p>
            <a:pPr marL="285750" indent="-285750">
              <a:spcBef>
                <a:spcPts val="0"/>
              </a:spcBef>
              <a:spcAft>
                <a:spcPts val="600"/>
              </a:spcAft>
              <a:buFont typeface="Arial" charset="0"/>
              <a:buChar char="•"/>
            </a:pPr>
            <a:r>
              <a:rPr lang="en-US" sz="1800" dirty="0">
                <a:ea typeface="Arial" charset="0"/>
                <a:cs typeface="Arial" charset="0"/>
              </a:rPr>
              <a:t>Are your relative humidity and phenology measurements related? </a:t>
            </a:r>
          </a:p>
          <a:p>
            <a:endParaRPr lang="en-US" sz="1800" dirty="0"/>
          </a:p>
        </p:txBody>
      </p:sp>
    </p:spTree>
    <p:extLst>
      <p:ext uri="{BB962C8B-B14F-4D97-AF65-F5344CB8AC3E}">
        <p14:creationId xmlns:p14="http://schemas.microsoft.com/office/powerpoint/2010/main" val="1162953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55FFB25-58D5-9C41-B25A-2A6C2E61A8F3}" type="slidenum">
              <a:rPr lang="en-US" smtClean="0"/>
              <a:t>24</a:t>
            </a:fld>
            <a:endParaRPr lang="en-US" dirty="0"/>
          </a:p>
        </p:txBody>
      </p:sp>
      <p:pic>
        <p:nvPicPr>
          <p:cNvPr id="4" name="Picture 3" title="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61926" cy="6062870"/>
          </a:xfrm>
          <a:prstGeom prst="rect">
            <a:avLst/>
          </a:prstGeom>
        </p:spPr>
      </p:pic>
      <p:sp>
        <p:nvSpPr>
          <p:cNvPr id="2" name="Title 1" descr="Banner: Atmosphere-Relative Humidity"/>
          <p:cNvSpPr>
            <a:spLocks noGrp="1"/>
          </p:cNvSpPr>
          <p:nvPr>
            <p:ph type="title"/>
          </p:nvPr>
        </p:nvSpPr>
        <p:spPr>
          <a:xfrm>
            <a:off x="1161926" y="556259"/>
            <a:ext cx="7886700" cy="1325563"/>
          </a:xfrm>
        </p:spPr>
        <p:txBody>
          <a:bodyPr>
            <a:normAutofit/>
          </a:bodyPr>
          <a:lstStyle/>
          <a:p>
            <a:r>
              <a:rPr lang="en-US" sz="3200" dirty="0"/>
              <a:t>What have you learned?</a:t>
            </a:r>
          </a:p>
        </p:txBody>
      </p:sp>
      <p:sp>
        <p:nvSpPr>
          <p:cNvPr id="3" name="Content Placeholder 2"/>
          <p:cNvSpPr>
            <a:spLocks noGrp="1"/>
          </p:cNvSpPr>
          <p:nvPr>
            <p:ph idx="1"/>
          </p:nvPr>
        </p:nvSpPr>
        <p:spPr>
          <a:xfrm>
            <a:off x="1257300" y="1851023"/>
            <a:ext cx="7886700" cy="4351338"/>
          </a:xfrm>
        </p:spPr>
        <p:txBody>
          <a:bodyPr>
            <a:normAutofit/>
          </a:bodyPr>
          <a:lstStyle/>
          <a:p>
            <a:pPr marL="457200" indent="-457200">
              <a:buFont typeface="+mj-lt"/>
              <a:buAutoNum type="arabicParenR"/>
            </a:pPr>
            <a:r>
              <a:rPr lang="en-US" sz="1800" dirty="0"/>
              <a:t>What is relative humidity?</a:t>
            </a:r>
          </a:p>
          <a:p>
            <a:pPr marL="457200" indent="-457200">
              <a:buFont typeface="+mj-lt"/>
              <a:buAutoNum type="arabicParenR"/>
            </a:pPr>
            <a:r>
              <a:rPr lang="en-US" sz="1800" dirty="0"/>
              <a:t>Why is it important to collect relative humidity data?</a:t>
            </a:r>
          </a:p>
          <a:p>
            <a:pPr marL="457200" indent="-457200">
              <a:buFont typeface="+mj-lt"/>
              <a:buAutoNum type="arabicParenR"/>
            </a:pPr>
            <a:r>
              <a:rPr lang="en-US" sz="1800" dirty="0"/>
              <a:t>What instruments can you use to collect relative humidity?</a:t>
            </a:r>
          </a:p>
          <a:p>
            <a:pPr marL="457200" indent="-457200">
              <a:buFont typeface="+mj-lt"/>
              <a:buAutoNum type="arabicParenR"/>
            </a:pPr>
            <a:r>
              <a:rPr lang="en-US" sz="1800" dirty="0"/>
              <a:t>Where should you place your instrument?</a:t>
            </a:r>
          </a:p>
          <a:p>
            <a:pPr marL="457200" indent="-457200">
              <a:buFont typeface="+mj-lt"/>
              <a:buAutoNum type="arabicParenR"/>
            </a:pPr>
            <a:r>
              <a:rPr lang="en-US" sz="1800" dirty="0"/>
              <a:t>When should you take your measurements?</a:t>
            </a:r>
          </a:p>
          <a:p>
            <a:pPr marL="457200" indent="-457200">
              <a:buFont typeface="+mj-lt"/>
              <a:buAutoNum type="arabicParenR"/>
            </a:pPr>
            <a:r>
              <a:rPr lang="en-US" sz="1800" dirty="0"/>
              <a:t>What data sheet will you use?</a:t>
            </a:r>
          </a:p>
          <a:p>
            <a:pPr marL="457200" indent="-457200">
              <a:buFont typeface="+mj-lt"/>
              <a:buAutoNum type="arabicParenR"/>
            </a:pPr>
            <a:r>
              <a:rPr lang="en-US" sz="1800" dirty="0"/>
              <a:t>Describe the procedure in collecting relative humidity.</a:t>
            </a:r>
          </a:p>
          <a:p>
            <a:pPr marL="457200" indent="-457200">
              <a:buFont typeface="+mj-lt"/>
              <a:buAutoNum type="arabicParenR"/>
            </a:pPr>
            <a:r>
              <a:rPr lang="en-US" sz="1800" dirty="0"/>
              <a:t>How do you enter data on the GLOBE website?</a:t>
            </a:r>
          </a:p>
          <a:p>
            <a:pPr marL="457200" indent="-457200">
              <a:buFont typeface="+mj-lt"/>
              <a:buAutoNum type="arabicParenR"/>
            </a:pPr>
            <a:r>
              <a:rPr lang="en-US" sz="1800" dirty="0"/>
              <a:t>What are some questions you could use to investigate relative humidity in the visualization part of GLOBE? </a:t>
            </a:r>
          </a:p>
          <a:p>
            <a:pPr marL="457200" indent="-457200">
              <a:buFont typeface="+mj-lt"/>
              <a:buAutoNum type="arabicParenR"/>
            </a:pPr>
            <a:r>
              <a:rPr lang="en-US" sz="1800" dirty="0"/>
              <a:t>What data layer would you need to add?</a:t>
            </a:r>
          </a:p>
        </p:txBody>
      </p:sp>
    </p:spTree>
    <p:extLst>
      <p:ext uri="{BB962C8B-B14F-4D97-AF65-F5344CB8AC3E}">
        <p14:creationId xmlns:p14="http://schemas.microsoft.com/office/powerpoint/2010/main" val="886370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5FFB25-58D5-9C41-B25A-2A6C2E61A8F3}" type="slidenum">
              <a:rPr lang="en-US" smtClean="0"/>
              <a:t>25</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61926" cy="6062870"/>
          </a:xfrm>
          <a:prstGeom prst="rect">
            <a:avLst/>
          </a:prstGeom>
        </p:spPr>
      </p:pic>
      <p:sp>
        <p:nvSpPr>
          <p:cNvPr id="2" name="Title 1"/>
          <p:cNvSpPr>
            <a:spLocks noGrp="1"/>
          </p:cNvSpPr>
          <p:nvPr>
            <p:ph type="title"/>
          </p:nvPr>
        </p:nvSpPr>
        <p:spPr>
          <a:xfrm>
            <a:off x="1161926" y="510539"/>
            <a:ext cx="7886700" cy="1325563"/>
          </a:xfrm>
        </p:spPr>
        <p:txBody>
          <a:bodyPr>
            <a:normAutofit/>
          </a:bodyPr>
          <a:lstStyle/>
          <a:p>
            <a:r>
              <a:rPr lang="en-US" sz="3200" dirty="0"/>
              <a:t>Frequently Asked Questions (FAQs) </a:t>
            </a:r>
            <a:r>
              <a:rPr lang="en-US" sz="3600" dirty="0">
                <a:solidFill>
                  <a:schemeClr val="bg1"/>
                </a:solidFill>
              </a:rPr>
              <a:t>1</a:t>
            </a:r>
          </a:p>
        </p:txBody>
      </p:sp>
      <p:sp>
        <p:nvSpPr>
          <p:cNvPr id="3" name="Content Placeholder 2"/>
          <p:cNvSpPr>
            <a:spLocks noGrp="1"/>
          </p:cNvSpPr>
          <p:nvPr>
            <p:ph idx="1"/>
          </p:nvPr>
        </p:nvSpPr>
        <p:spPr>
          <a:xfrm>
            <a:off x="1161926" y="1495010"/>
            <a:ext cx="7420099" cy="4351338"/>
          </a:xfrm>
        </p:spPr>
        <p:txBody>
          <a:bodyPr>
            <a:noAutofit/>
          </a:bodyPr>
          <a:lstStyle/>
          <a:p>
            <a:pPr marL="0" indent="0" algn="just">
              <a:lnSpc>
                <a:spcPct val="100000"/>
              </a:lnSpc>
              <a:spcBef>
                <a:spcPts val="0"/>
              </a:spcBef>
              <a:spcAft>
                <a:spcPts val="600"/>
              </a:spcAft>
              <a:buNone/>
            </a:pPr>
            <a:r>
              <a:rPr lang="en-US" sz="1800" b="1" dirty="0">
                <a:ea typeface="Arial" charset="0"/>
                <a:cs typeface="Arial" charset="0"/>
              </a:rPr>
              <a:t>1. Why do you have two different methods of measuring relative humidity?</a:t>
            </a:r>
            <a:br>
              <a:rPr lang="en-US" sz="1800" b="1" dirty="0">
                <a:ea typeface="Arial" charset="0"/>
                <a:cs typeface="Arial" charset="0"/>
              </a:rPr>
            </a:br>
            <a:r>
              <a:rPr lang="en-US" sz="1800" dirty="0">
                <a:ea typeface="Arial" charset="0"/>
                <a:cs typeface="Arial" charset="0"/>
              </a:rPr>
              <a:t>Two methods are used to try to provide an incentive for the teacher and student to make a determination about how much time is desired taking the observations. One is more complex (and fun) than the other. Observations from either method are equally valuable to the GLOBE program and scientists, in general. </a:t>
            </a:r>
          </a:p>
          <a:p>
            <a:pPr marL="0" indent="0" algn="just">
              <a:lnSpc>
                <a:spcPct val="100000"/>
              </a:lnSpc>
              <a:spcBef>
                <a:spcPts val="0"/>
              </a:spcBef>
              <a:spcAft>
                <a:spcPts val="600"/>
              </a:spcAft>
              <a:buNone/>
            </a:pPr>
            <a:endParaRPr lang="en-US" sz="1800" dirty="0">
              <a:ea typeface="Arial" charset="0"/>
              <a:cs typeface="Arial" charset="0"/>
            </a:endParaRPr>
          </a:p>
          <a:p>
            <a:pPr marL="0" indent="0" algn="just">
              <a:lnSpc>
                <a:spcPct val="100000"/>
              </a:lnSpc>
              <a:spcBef>
                <a:spcPts val="0"/>
              </a:spcBef>
              <a:spcAft>
                <a:spcPts val="600"/>
              </a:spcAft>
              <a:buNone/>
            </a:pPr>
            <a:r>
              <a:rPr lang="en-US" sz="1800" b="1" dirty="0">
                <a:ea typeface="Arial" charset="0"/>
                <a:cs typeface="Arial" charset="0"/>
              </a:rPr>
              <a:t>2. Why do we need to take the hygrometer inside each day, and bring</a:t>
            </a:r>
            <a:br>
              <a:rPr lang="en-US" sz="1800" b="1" dirty="0">
                <a:ea typeface="Arial" charset="0"/>
                <a:cs typeface="Arial" charset="0"/>
              </a:rPr>
            </a:br>
            <a:r>
              <a:rPr lang="en-US" sz="1800" b="1" dirty="0">
                <a:ea typeface="Arial" charset="0"/>
                <a:cs typeface="Arial" charset="0"/>
              </a:rPr>
              <a:t>it out to the weather shelter 30 minutes before we make our local solar noon observations?</a:t>
            </a:r>
          </a:p>
          <a:p>
            <a:pPr marL="0" indent="0" algn="just">
              <a:lnSpc>
                <a:spcPct val="100000"/>
              </a:lnSpc>
              <a:spcBef>
                <a:spcPts val="0"/>
              </a:spcBef>
              <a:spcAft>
                <a:spcPts val="600"/>
              </a:spcAft>
              <a:buNone/>
            </a:pPr>
            <a:r>
              <a:rPr lang="en-US" sz="1800" dirty="0">
                <a:ea typeface="Arial" charset="0"/>
                <a:cs typeface="Arial" charset="0"/>
              </a:rPr>
              <a:t>The sensitive electronics inside the hygrometer cannot be exposed to condensation for long periods of time, so it is best to avoid all situations when condensation may be expected. If fog or persistent rainfall is occurring at the time of observation, it is best not to take the hygrometer outside; rather, the observer should report a relative humidity of 100%, but also should make a comment in the metadata that the observation was inferred based on visible condensation in the air (rain or fog).</a:t>
            </a:r>
          </a:p>
          <a:p>
            <a:pPr marL="0" indent="0">
              <a:lnSpc>
                <a:spcPct val="100000"/>
              </a:lnSpc>
              <a:spcBef>
                <a:spcPts val="0"/>
              </a:spcBef>
              <a:spcAft>
                <a:spcPts val="600"/>
              </a:spcAft>
              <a:buNone/>
            </a:pPr>
            <a:r>
              <a:rPr lang="en-US" sz="1800" dirty="0">
                <a:ea typeface="Arial" charset="0"/>
                <a:cs typeface="Arial" charset="0"/>
              </a:rPr>
              <a:t> </a:t>
            </a:r>
          </a:p>
        </p:txBody>
      </p:sp>
    </p:spTree>
    <p:extLst>
      <p:ext uri="{BB962C8B-B14F-4D97-AF65-F5344CB8AC3E}">
        <p14:creationId xmlns:p14="http://schemas.microsoft.com/office/powerpoint/2010/main" val="3703361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5FFB25-58D5-9C41-B25A-2A6C2E61A8F3}" type="slidenum">
              <a:rPr lang="en-US" smtClean="0"/>
              <a:t>26</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61926" cy="6062870"/>
          </a:xfrm>
          <a:prstGeom prst="rect">
            <a:avLst/>
          </a:prstGeom>
        </p:spPr>
      </p:pic>
      <p:sp>
        <p:nvSpPr>
          <p:cNvPr id="2" name="Title 1"/>
          <p:cNvSpPr>
            <a:spLocks noGrp="1"/>
          </p:cNvSpPr>
          <p:nvPr>
            <p:ph type="title"/>
          </p:nvPr>
        </p:nvSpPr>
        <p:spPr>
          <a:xfrm>
            <a:off x="1161926" y="510539"/>
            <a:ext cx="7886700" cy="1325563"/>
          </a:xfrm>
        </p:spPr>
        <p:txBody>
          <a:bodyPr>
            <a:normAutofit/>
          </a:bodyPr>
          <a:lstStyle/>
          <a:p>
            <a:r>
              <a:rPr lang="en-US" sz="3200" dirty="0"/>
              <a:t>Frequently Asked Questions (FAQs) </a:t>
            </a:r>
            <a:r>
              <a:rPr lang="en-US" sz="3200" dirty="0">
                <a:solidFill>
                  <a:schemeClr val="bg1"/>
                </a:solidFill>
              </a:rPr>
              <a:t>2</a:t>
            </a:r>
          </a:p>
        </p:txBody>
      </p:sp>
      <p:sp>
        <p:nvSpPr>
          <p:cNvPr id="3" name="Content Placeholder 2"/>
          <p:cNvSpPr>
            <a:spLocks noGrp="1"/>
          </p:cNvSpPr>
          <p:nvPr>
            <p:ph idx="1"/>
          </p:nvPr>
        </p:nvSpPr>
        <p:spPr>
          <a:xfrm>
            <a:off x="1161926" y="1650895"/>
            <a:ext cx="7540114" cy="4705455"/>
          </a:xfrm>
        </p:spPr>
        <p:txBody>
          <a:bodyPr>
            <a:normAutofit fontScale="62500" lnSpcReduction="20000"/>
          </a:bodyPr>
          <a:lstStyle/>
          <a:p>
            <a:pPr marL="0" indent="0" algn="just">
              <a:lnSpc>
                <a:spcPct val="100000"/>
              </a:lnSpc>
              <a:spcBef>
                <a:spcPts val="0"/>
              </a:spcBef>
              <a:spcAft>
                <a:spcPts val="600"/>
              </a:spcAft>
              <a:buNone/>
            </a:pPr>
            <a:r>
              <a:rPr lang="en-US" b="1" dirty="0">
                <a:ea typeface="Arial" charset="0"/>
                <a:cs typeface="Arial" charset="0"/>
              </a:rPr>
              <a:t>3. I see the definitions for wet-bulb and dry-bulb temperature; what is the dew point temperature?</a:t>
            </a:r>
          </a:p>
          <a:p>
            <a:pPr marL="0" indent="0" algn="just">
              <a:lnSpc>
                <a:spcPct val="100000"/>
              </a:lnSpc>
              <a:spcBef>
                <a:spcPts val="0"/>
              </a:spcBef>
              <a:spcAft>
                <a:spcPts val="600"/>
              </a:spcAft>
              <a:buNone/>
            </a:pPr>
            <a:r>
              <a:rPr lang="en-US" dirty="0">
                <a:ea typeface="Arial" charset="0"/>
                <a:cs typeface="Arial" charset="0"/>
              </a:rPr>
              <a:t>The dew point temperature is the temperature to which air must be cooled to achieve saturation (relative humidity = 100%) given its current water content. Dew point is a measure of the actual water vapor content. On calm clear days followed by calm clear nights, the temperature will fall rapidly towards the dew point. Unless dew forms, if the air temperature reaches the dew point temperature, fog may form. Once dew or fog forms, the dew point temperature will fall, because there is less water vapor in the air. </a:t>
            </a:r>
          </a:p>
          <a:p>
            <a:pPr marL="0" indent="0" algn="just">
              <a:lnSpc>
                <a:spcPct val="100000"/>
              </a:lnSpc>
              <a:spcBef>
                <a:spcPts val="0"/>
              </a:spcBef>
              <a:spcAft>
                <a:spcPts val="600"/>
              </a:spcAft>
              <a:buNone/>
            </a:pPr>
            <a:endParaRPr lang="en-US" b="1" dirty="0">
              <a:ea typeface="Arial" charset="0"/>
              <a:cs typeface="Arial" charset="0"/>
            </a:endParaRPr>
          </a:p>
          <a:p>
            <a:pPr marL="0" indent="0" algn="just">
              <a:lnSpc>
                <a:spcPct val="100000"/>
              </a:lnSpc>
              <a:spcBef>
                <a:spcPts val="0"/>
              </a:spcBef>
              <a:spcAft>
                <a:spcPts val="600"/>
              </a:spcAft>
              <a:buNone/>
            </a:pPr>
            <a:r>
              <a:rPr lang="en-US" b="1" dirty="0">
                <a:ea typeface="Arial" charset="0"/>
                <a:cs typeface="Arial" charset="0"/>
              </a:rPr>
              <a:t>4. Why can’t we use the sling psychrometer below freezing?</a:t>
            </a:r>
          </a:p>
          <a:p>
            <a:pPr marL="0" indent="0" algn="just">
              <a:lnSpc>
                <a:spcPct val="100000"/>
              </a:lnSpc>
              <a:spcBef>
                <a:spcPts val="0"/>
              </a:spcBef>
              <a:spcAft>
                <a:spcPts val="600"/>
              </a:spcAft>
              <a:buNone/>
            </a:pPr>
            <a:r>
              <a:rPr lang="en-US" dirty="0">
                <a:ea typeface="Arial" charset="0"/>
                <a:cs typeface="Arial" charset="0"/>
              </a:rPr>
              <a:t>The relationship between evaporation rate and temperature is more complicated below freezing than above freezing, so the sling psychrometer will not be as practical. More expensive models that have greater ranges are available, but are beyond the reach of the expected school budgets for instruments. We recommend the use of a hygrometer for locations that have frequent temperatures below freezing.</a:t>
            </a:r>
          </a:p>
          <a:p>
            <a:pPr marL="0" indent="0">
              <a:lnSpc>
                <a:spcPct val="100000"/>
              </a:lnSpc>
              <a:spcBef>
                <a:spcPts val="0"/>
              </a:spcBef>
              <a:spcAft>
                <a:spcPts val="600"/>
              </a:spcAft>
              <a:buNone/>
            </a:pPr>
            <a:r>
              <a:rPr lang="en-US" dirty="0">
                <a:ea typeface="Arial" charset="0"/>
                <a:cs typeface="Arial" charset="0"/>
              </a:rPr>
              <a:t> </a:t>
            </a:r>
            <a:endParaRPr lang="en-US" b="1" dirty="0">
              <a:ea typeface="Arial" charset="0"/>
              <a:cs typeface="Arial" charset="0"/>
            </a:endParaRPr>
          </a:p>
        </p:txBody>
      </p:sp>
    </p:spTree>
    <p:extLst>
      <p:ext uri="{BB962C8B-B14F-4D97-AF65-F5344CB8AC3E}">
        <p14:creationId xmlns:p14="http://schemas.microsoft.com/office/powerpoint/2010/main" val="1259334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5FFB25-58D5-9C41-B25A-2A6C2E61A8F3}" type="slidenum">
              <a:rPr lang="en-US" smtClean="0"/>
              <a:t>27</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61926" cy="6062870"/>
          </a:xfrm>
          <a:prstGeom prst="rect">
            <a:avLst/>
          </a:prstGeom>
        </p:spPr>
      </p:pic>
      <p:sp>
        <p:nvSpPr>
          <p:cNvPr id="2" name="Title 1"/>
          <p:cNvSpPr>
            <a:spLocks noGrp="1"/>
          </p:cNvSpPr>
          <p:nvPr>
            <p:ph type="title"/>
          </p:nvPr>
        </p:nvSpPr>
        <p:spPr>
          <a:xfrm>
            <a:off x="1161926" y="510539"/>
            <a:ext cx="7886700" cy="1325563"/>
          </a:xfrm>
        </p:spPr>
        <p:txBody>
          <a:bodyPr>
            <a:normAutofit/>
          </a:bodyPr>
          <a:lstStyle/>
          <a:p>
            <a:r>
              <a:rPr lang="en-US" sz="3200" dirty="0"/>
              <a:t>Frequently Asked Questions (FAQs) </a:t>
            </a:r>
            <a:r>
              <a:rPr lang="en-US" sz="3600" dirty="0">
                <a:solidFill>
                  <a:schemeClr val="bg1"/>
                </a:solidFill>
              </a:rPr>
              <a:t>3</a:t>
            </a:r>
          </a:p>
        </p:txBody>
      </p:sp>
      <p:sp>
        <p:nvSpPr>
          <p:cNvPr id="3" name="Content Placeholder 2"/>
          <p:cNvSpPr>
            <a:spLocks noGrp="1"/>
          </p:cNvSpPr>
          <p:nvPr>
            <p:ph idx="1"/>
          </p:nvPr>
        </p:nvSpPr>
        <p:spPr>
          <a:xfrm>
            <a:off x="1161927" y="1650895"/>
            <a:ext cx="7353424" cy="5070581"/>
          </a:xfrm>
        </p:spPr>
        <p:txBody>
          <a:bodyPr>
            <a:normAutofit fontScale="62500" lnSpcReduction="20000"/>
          </a:bodyPr>
          <a:lstStyle/>
          <a:p>
            <a:pPr marL="0" indent="0" algn="just">
              <a:lnSpc>
                <a:spcPct val="100000"/>
              </a:lnSpc>
              <a:spcBef>
                <a:spcPts val="0"/>
              </a:spcBef>
              <a:spcAft>
                <a:spcPts val="600"/>
              </a:spcAft>
              <a:buNone/>
            </a:pPr>
            <a:r>
              <a:rPr lang="en-US" b="1" dirty="0">
                <a:ea typeface="Arial" charset="0"/>
                <a:cs typeface="Arial" charset="0"/>
              </a:rPr>
              <a:t>5. How accurate are these relative humidity readings, compared to those that might be taken with more expensive instruments?</a:t>
            </a:r>
          </a:p>
          <a:p>
            <a:pPr marL="0" indent="0" algn="just">
              <a:lnSpc>
                <a:spcPct val="100000"/>
              </a:lnSpc>
              <a:spcBef>
                <a:spcPts val="0"/>
              </a:spcBef>
              <a:spcAft>
                <a:spcPts val="600"/>
              </a:spcAft>
              <a:buNone/>
            </a:pPr>
            <a:r>
              <a:rPr lang="en-US" dirty="0">
                <a:ea typeface="Arial" charset="0"/>
                <a:cs typeface="Arial" charset="0"/>
              </a:rPr>
              <a:t>The hygrometer will report relative humidity with an accuracy range of 2-4%, within the desired 5% figure. The sling psychrometer reports temperature to within an accuracy of approximately 0.5 ̊ C; provided the calibration on the thermometers is maintained, this also ensures accuracy better than 5% over the most common range of values of relative humidity, between 20-95%. </a:t>
            </a:r>
          </a:p>
          <a:p>
            <a:pPr marL="0" indent="0" algn="just">
              <a:lnSpc>
                <a:spcPct val="100000"/>
              </a:lnSpc>
              <a:spcBef>
                <a:spcPts val="0"/>
              </a:spcBef>
              <a:spcAft>
                <a:spcPts val="600"/>
              </a:spcAft>
              <a:buNone/>
            </a:pPr>
            <a:endParaRPr lang="en-US" b="1" dirty="0">
              <a:ea typeface="Arial" charset="0"/>
              <a:cs typeface="Arial" charset="0"/>
            </a:endParaRPr>
          </a:p>
          <a:p>
            <a:pPr marL="0" indent="0" algn="just">
              <a:lnSpc>
                <a:spcPct val="100000"/>
              </a:lnSpc>
              <a:spcBef>
                <a:spcPts val="0"/>
              </a:spcBef>
              <a:spcAft>
                <a:spcPts val="600"/>
              </a:spcAft>
              <a:buNone/>
            </a:pPr>
            <a:r>
              <a:rPr lang="en-US" b="1" dirty="0">
                <a:ea typeface="Arial" charset="0"/>
                <a:cs typeface="Arial" charset="0"/>
              </a:rPr>
              <a:t>6. The reservoir on the left side of the instrument (holding the wick) is either broken or cracked (nearly broken); is there a way to still use it? </a:t>
            </a:r>
            <a:endParaRPr lang="en-US" dirty="0">
              <a:ea typeface="Arial" charset="0"/>
              <a:cs typeface="Arial" charset="0"/>
            </a:endParaRPr>
          </a:p>
          <a:p>
            <a:pPr marL="0" indent="0" algn="just">
              <a:lnSpc>
                <a:spcPct val="100000"/>
              </a:lnSpc>
              <a:spcBef>
                <a:spcPts val="0"/>
              </a:spcBef>
              <a:spcAft>
                <a:spcPts val="600"/>
              </a:spcAft>
              <a:buNone/>
            </a:pPr>
            <a:r>
              <a:rPr lang="en-US" dirty="0">
                <a:ea typeface="Arial" charset="0"/>
                <a:cs typeface="Arial" charset="0"/>
              </a:rPr>
              <a:t>Yes. The plastic reservoir end cap that holds the wick inside can become weak. The instrument is still useable; however some simple repairs or precautionary effort must be done. Taping a piece of cardboard on the end will usually hold the wick inside and not affect the readings. </a:t>
            </a:r>
          </a:p>
          <a:p>
            <a:pPr marL="0" indent="0" algn="just">
              <a:lnSpc>
                <a:spcPct val="100000"/>
              </a:lnSpc>
              <a:spcBef>
                <a:spcPts val="0"/>
              </a:spcBef>
              <a:spcAft>
                <a:spcPts val="600"/>
              </a:spcAft>
              <a:buNone/>
            </a:pPr>
            <a:endParaRPr lang="en-US" dirty="0">
              <a:ea typeface="Arial" charset="0"/>
              <a:cs typeface="Arial" charset="0"/>
            </a:endParaRPr>
          </a:p>
          <a:p>
            <a:pPr marL="0" indent="0" algn="just">
              <a:lnSpc>
                <a:spcPct val="100000"/>
              </a:lnSpc>
              <a:spcBef>
                <a:spcPts val="0"/>
              </a:spcBef>
              <a:spcAft>
                <a:spcPts val="600"/>
              </a:spcAft>
              <a:buNone/>
            </a:pPr>
            <a:r>
              <a:rPr lang="en-US" b="1" dirty="0">
                <a:ea typeface="Arial" charset="0"/>
                <a:cs typeface="Arial" charset="0"/>
              </a:rPr>
              <a:t>7. Is there a special way that we should store our sling psychrometer?</a:t>
            </a:r>
          </a:p>
          <a:p>
            <a:pPr marL="0" indent="0" algn="just">
              <a:lnSpc>
                <a:spcPct val="100000"/>
              </a:lnSpc>
              <a:spcBef>
                <a:spcPts val="0"/>
              </a:spcBef>
              <a:spcAft>
                <a:spcPts val="600"/>
              </a:spcAft>
              <a:buNone/>
            </a:pPr>
            <a:r>
              <a:rPr lang="en-US" dirty="0">
                <a:ea typeface="Arial" charset="0"/>
                <a:cs typeface="Arial" charset="0"/>
              </a:rPr>
              <a:t>In order to prevent the liquid separating in the thermometers, it is suggested that you store the sling psychrometer in a jar or other receptacle so that the thermometers are resting with the lower temperatures at the bottom. </a:t>
            </a:r>
          </a:p>
        </p:txBody>
      </p:sp>
    </p:spTree>
    <p:extLst>
      <p:ext uri="{BB962C8B-B14F-4D97-AF65-F5344CB8AC3E}">
        <p14:creationId xmlns:p14="http://schemas.microsoft.com/office/powerpoint/2010/main" val="573149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5FFB25-58D5-9C41-B25A-2A6C2E61A8F3}" type="slidenum">
              <a:rPr lang="en-US" smtClean="0"/>
              <a:t>28</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61926" cy="6062870"/>
          </a:xfrm>
          <a:prstGeom prst="rect">
            <a:avLst/>
          </a:prstGeom>
        </p:spPr>
      </p:pic>
      <p:sp>
        <p:nvSpPr>
          <p:cNvPr id="2" name="Title 1"/>
          <p:cNvSpPr>
            <a:spLocks noGrp="1"/>
          </p:cNvSpPr>
          <p:nvPr>
            <p:ph type="title"/>
          </p:nvPr>
        </p:nvSpPr>
        <p:spPr>
          <a:xfrm>
            <a:off x="1161926" y="510539"/>
            <a:ext cx="7886700" cy="1325563"/>
          </a:xfrm>
        </p:spPr>
        <p:txBody>
          <a:bodyPr>
            <a:normAutofit/>
          </a:bodyPr>
          <a:lstStyle/>
          <a:p>
            <a:r>
              <a:rPr lang="en-US" sz="3200" dirty="0"/>
              <a:t>Further Resources</a:t>
            </a:r>
          </a:p>
        </p:txBody>
      </p:sp>
      <p:sp>
        <p:nvSpPr>
          <p:cNvPr id="3" name="Content Placeholder 2"/>
          <p:cNvSpPr>
            <a:spLocks noGrp="1"/>
          </p:cNvSpPr>
          <p:nvPr>
            <p:ph idx="1"/>
          </p:nvPr>
        </p:nvSpPr>
        <p:spPr>
          <a:xfrm>
            <a:off x="1161926" y="1650896"/>
            <a:ext cx="7540114" cy="4351338"/>
          </a:xfrm>
        </p:spPr>
        <p:txBody>
          <a:bodyPr>
            <a:normAutofit/>
          </a:bodyPr>
          <a:lstStyle/>
          <a:p>
            <a:pPr marL="914400" lvl="1" indent="-457200">
              <a:lnSpc>
                <a:spcPct val="80000"/>
              </a:lnSpc>
              <a:spcBef>
                <a:spcPts val="0"/>
              </a:spcBef>
              <a:spcAft>
                <a:spcPts val="600"/>
              </a:spcAft>
              <a:buFont typeface="Arial" charset="0"/>
              <a:buChar char="•"/>
            </a:pPr>
            <a:r>
              <a:rPr lang="en-US" dirty="0">
                <a:hlinkClick r:id="rId4"/>
              </a:rPr>
              <a:t>Video: How to use a sling psychrometer</a:t>
            </a:r>
            <a:endParaRPr lang="en-US" dirty="0"/>
          </a:p>
          <a:p>
            <a:pPr marL="914400" lvl="1" indent="-457200">
              <a:lnSpc>
                <a:spcPct val="80000"/>
              </a:lnSpc>
              <a:spcBef>
                <a:spcPts val="0"/>
              </a:spcBef>
              <a:spcAft>
                <a:spcPts val="600"/>
              </a:spcAft>
              <a:buFont typeface="Arial" charset="0"/>
              <a:buChar char="•"/>
            </a:pPr>
            <a:r>
              <a:rPr lang="en-US" dirty="0">
                <a:hlinkClick r:id="rId5"/>
              </a:rPr>
              <a:t>Sling Psychrometer Chart</a:t>
            </a:r>
            <a:endParaRPr lang="en-US" dirty="0">
              <a:hlinkClick r:id="rId6"/>
            </a:endParaRPr>
          </a:p>
          <a:p>
            <a:pPr marL="914400" lvl="1" indent="-457200">
              <a:lnSpc>
                <a:spcPct val="80000"/>
              </a:lnSpc>
              <a:spcBef>
                <a:spcPts val="0"/>
              </a:spcBef>
              <a:spcAft>
                <a:spcPts val="600"/>
              </a:spcAft>
              <a:buFont typeface="Arial" charset="0"/>
              <a:buChar char="•"/>
            </a:pPr>
            <a:r>
              <a:rPr lang="en-US" dirty="0">
                <a:hlinkClick r:id="rId6"/>
              </a:rPr>
              <a:t>GLOBE Learning Activities</a:t>
            </a:r>
            <a:endParaRPr lang="en-US" dirty="0"/>
          </a:p>
          <a:p>
            <a:pPr marL="914400" lvl="1" indent="-457200">
              <a:lnSpc>
                <a:spcPct val="80000"/>
              </a:lnSpc>
              <a:spcBef>
                <a:spcPts val="0"/>
              </a:spcBef>
              <a:spcAft>
                <a:spcPts val="600"/>
              </a:spcAft>
              <a:buFont typeface="Arial" charset="0"/>
              <a:buChar char="•"/>
            </a:pPr>
            <a:r>
              <a:rPr lang="en-US" dirty="0">
                <a:hlinkClick r:id="rId7"/>
              </a:rPr>
              <a:t>My NASA Data</a:t>
            </a:r>
            <a:endParaRPr lang="en-US" dirty="0">
              <a:hlinkClick r:id="rId8"/>
            </a:endParaRPr>
          </a:p>
          <a:p>
            <a:pPr marL="914400" lvl="1" indent="-457200">
              <a:lnSpc>
                <a:spcPct val="80000"/>
              </a:lnSpc>
              <a:spcBef>
                <a:spcPts val="0"/>
              </a:spcBef>
              <a:spcAft>
                <a:spcPts val="600"/>
              </a:spcAft>
              <a:buFont typeface="Arial" charset="0"/>
              <a:buChar char="•"/>
            </a:pPr>
            <a:r>
              <a:rPr lang="en-US" dirty="0">
                <a:hlinkClick r:id="rId9"/>
              </a:rPr>
              <a:t>NASA Wavelength</a:t>
            </a:r>
            <a:r>
              <a:rPr lang="en-US" dirty="0"/>
              <a:t> NASA’s Digital Library of K-16 Earth and Space Education Resources</a:t>
            </a:r>
            <a:endParaRPr lang="en-US" dirty="0">
              <a:hlinkClick r:id="rId8"/>
            </a:endParaRPr>
          </a:p>
          <a:p>
            <a:pPr lvl="1"/>
            <a:endParaRPr lang="en-US" dirty="0"/>
          </a:p>
          <a:p>
            <a:pPr marL="342900" lvl="1" indent="0">
              <a:buNone/>
            </a:pPr>
            <a:r>
              <a:rPr lang="en-US" dirty="0"/>
              <a:t>For information on purchasing GLOBE supplies go to: </a:t>
            </a:r>
          </a:p>
          <a:p>
            <a:pPr marL="342900" lvl="1" indent="0">
              <a:buNone/>
            </a:pPr>
            <a:r>
              <a:rPr lang="en-US" dirty="0">
                <a:hlinkClick r:id="rId10"/>
              </a:rPr>
              <a:t>Equipment suppliers</a:t>
            </a:r>
            <a:endParaRPr lang="en-US" dirty="0"/>
          </a:p>
          <a:p>
            <a:pPr marL="342900" lvl="1" indent="0">
              <a:buNone/>
            </a:pPr>
            <a:endParaRPr lang="en-US" dirty="0">
              <a:hlinkClick r:id="rId11"/>
            </a:endParaRPr>
          </a:p>
          <a:p>
            <a:pPr marL="342900" lvl="1" indent="0">
              <a:buNone/>
            </a:pPr>
            <a:endParaRPr lang="en-US" dirty="0"/>
          </a:p>
        </p:txBody>
      </p:sp>
    </p:spTree>
    <p:extLst>
      <p:ext uri="{BB962C8B-B14F-4D97-AF65-F5344CB8AC3E}">
        <p14:creationId xmlns:p14="http://schemas.microsoft.com/office/powerpoint/2010/main" val="863628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55FFB25-58D5-9C41-B25A-2A6C2E61A8F3}" type="slidenum">
              <a:rPr lang="en-US" smtClean="0"/>
              <a:t>2</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What is 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8240" cy="6065520"/>
          </a:xfrm>
          <a:prstGeom prst="rect">
            <a:avLst/>
          </a:prstGeom>
        </p:spPr>
      </p:pic>
      <p:sp>
        <p:nvSpPr>
          <p:cNvPr id="2" name="Title 1"/>
          <p:cNvSpPr>
            <a:spLocks noGrp="1"/>
          </p:cNvSpPr>
          <p:nvPr>
            <p:ph type="title"/>
          </p:nvPr>
        </p:nvSpPr>
        <p:spPr>
          <a:xfrm>
            <a:off x="1207770" y="541019"/>
            <a:ext cx="7886700" cy="1325563"/>
          </a:xfrm>
        </p:spPr>
        <p:txBody>
          <a:bodyPr>
            <a:normAutofit/>
          </a:bodyPr>
          <a:lstStyle/>
          <a:p>
            <a:r>
              <a:rPr lang="en-US" sz="3200" dirty="0"/>
              <a:t>The Atmosphere</a:t>
            </a:r>
          </a:p>
        </p:txBody>
      </p:sp>
      <p:sp>
        <p:nvSpPr>
          <p:cNvPr id="9" name="Content Placeholder 8"/>
          <p:cNvSpPr>
            <a:spLocks noGrp="1"/>
          </p:cNvSpPr>
          <p:nvPr>
            <p:ph idx="1"/>
          </p:nvPr>
        </p:nvSpPr>
        <p:spPr>
          <a:xfrm>
            <a:off x="1257300" y="1841245"/>
            <a:ext cx="4259580" cy="4351338"/>
          </a:xfrm>
        </p:spPr>
        <p:txBody>
          <a:bodyPr>
            <a:normAutofit/>
          </a:bodyPr>
          <a:lstStyle/>
          <a:p>
            <a:pPr marL="383540" indent="-384810">
              <a:spcBef>
                <a:spcPts val="0"/>
              </a:spcBef>
              <a:spcAft>
                <a:spcPts val="1200"/>
              </a:spcAft>
              <a:buFont typeface="Arial" charset="0"/>
              <a:buChar char="•"/>
            </a:pPr>
            <a:r>
              <a:rPr lang="en-US" altLang="en-US" sz="2400" dirty="0">
                <a:ea typeface="Arial" charset="0"/>
                <a:cs typeface="Arial" charset="0"/>
              </a:rPr>
              <a:t>Extremely thin blanket of air extending about 300 miles from Earth’s surface to edge of space</a:t>
            </a:r>
          </a:p>
          <a:p>
            <a:pPr marL="383540" indent="-384810">
              <a:spcBef>
                <a:spcPts val="0"/>
              </a:spcBef>
              <a:spcAft>
                <a:spcPts val="1200"/>
              </a:spcAft>
              <a:buFont typeface="Arial" charset="0"/>
              <a:buChar char="•"/>
            </a:pPr>
            <a:r>
              <a:rPr lang="en-US" altLang="en-US" sz="2400" dirty="0">
                <a:ea typeface="Arial" charset="0"/>
                <a:cs typeface="Arial" charset="0"/>
              </a:rPr>
              <a:t>Contains water vapor, an important part of hydrologic cycle</a:t>
            </a:r>
          </a:p>
        </p:txBody>
      </p:sp>
      <p:pic>
        <p:nvPicPr>
          <p:cNvPr id="7" name="Picture 6" descr="mage of thin cover of atmosphere hugging the Earth" title="I">
            <a:hlinkClick r:id="rId4"/>
          </p:cNvPr>
          <p:cNvPicPr>
            <a:picLocks noChangeAspect="1"/>
          </p:cNvPicPr>
          <p:nvPr/>
        </p:nvPicPr>
        <p:blipFill>
          <a:blip r:embed="rId5"/>
          <a:stretch>
            <a:fillRect/>
          </a:stretch>
        </p:blipFill>
        <p:spPr>
          <a:xfrm>
            <a:off x="5516880" y="1866582"/>
            <a:ext cx="3242824" cy="2432118"/>
          </a:xfrm>
          <a:prstGeom prst="rect">
            <a:avLst/>
          </a:prstGeom>
        </p:spPr>
      </p:pic>
      <p:sp>
        <p:nvSpPr>
          <p:cNvPr id="3" name="TextBox 2"/>
          <p:cNvSpPr txBox="1"/>
          <p:nvPr/>
        </p:nvSpPr>
        <p:spPr>
          <a:xfrm>
            <a:off x="7766227" y="4330040"/>
            <a:ext cx="993477" cy="276999"/>
          </a:xfrm>
          <a:prstGeom prst="rect">
            <a:avLst/>
          </a:prstGeom>
          <a:noFill/>
        </p:spPr>
        <p:txBody>
          <a:bodyPr wrap="none" rtlCol="0">
            <a:spAutoFit/>
          </a:bodyPr>
          <a:lstStyle/>
          <a:p>
            <a:r>
              <a:rPr lang="en-US" sz="1200" dirty="0"/>
              <a:t>Image: NASA</a:t>
            </a:r>
          </a:p>
        </p:txBody>
      </p:sp>
      <p:sp>
        <p:nvSpPr>
          <p:cNvPr id="8" name="TextBox 7">
            <a:hlinkClick r:id="rId6"/>
          </p:cNvPr>
          <p:cNvSpPr txBox="1"/>
          <p:nvPr/>
        </p:nvSpPr>
        <p:spPr>
          <a:xfrm>
            <a:off x="1809810" y="5678491"/>
            <a:ext cx="6682620" cy="400110"/>
          </a:xfrm>
          <a:prstGeom prst="rect">
            <a:avLst/>
          </a:prstGeom>
          <a:noFill/>
        </p:spPr>
        <p:txBody>
          <a:bodyPr wrap="square" rtlCol="0">
            <a:spAutoFit/>
          </a:bodyPr>
          <a:lstStyle/>
          <a:p>
            <a:r>
              <a:rPr lang="en-US" sz="2000" b="1" i="1" dirty="0">
                <a:solidFill>
                  <a:schemeClr val="accent1">
                    <a:lumMod val="50000"/>
                  </a:schemeClr>
                </a:solidFill>
                <a:latin typeface="Arial" charset="0"/>
                <a:ea typeface="Arial" charset="0"/>
                <a:cs typeface="Arial" charset="0"/>
                <a:hlinkClick r:id="rId6"/>
              </a:rPr>
              <a:t>Link to the GLOBE Atmosphere Protocols</a:t>
            </a:r>
            <a:endParaRPr lang="en-US" sz="2000" b="1" i="1" dirty="0">
              <a:solidFill>
                <a:schemeClr val="accent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719096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5FFB25-58D5-9C41-B25A-2A6C2E61A8F3}" type="slidenum">
              <a:rPr lang="en-US" smtClean="0"/>
              <a:t>29</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61926" cy="6062870"/>
          </a:xfrm>
          <a:prstGeom prst="rect">
            <a:avLst/>
          </a:prstGeom>
        </p:spPr>
      </p:pic>
      <p:sp>
        <p:nvSpPr>
          <p:cNvPr id="2" name="Title 1"/>
          <p:cNvSpPr>
            <a:spLocks noGrp="1"/>
          </p:cNvSpPr>
          <p:nvPr>
            <p:ph type="title"/>
          </p:nvPr>
        </p:nvSpPr>
        <p:spPr>
          <a:xfrm>
            <a:off x="1161926" y="1076327"/>
            <a:ext cx="7162738" cy="365126"/>
          </a:xfrm>
        </p:spPr>
        <p:txBody>
          <a:bodyPr>
            <a:normAutofit fontScale="90000"/>
          </a:bodyPr>
          <a:lstStyle/>
          <a:p>
            <a:r>
              <a:rPr lang="en-US" sz="2400" b="1" dirty="0">
                <a:solidFill>
                  <a:srgbClr val="002060"/>
                </a:solidFill>
              </a:rPr>
              <a:t>We want your Feedback! </a:t>
            </a:r>
            <a:br>
              <a:rPr lang="en-US" sz="2000" dirty="0"/>
            </a:br>
            <a:br>
              <a:rPr lang="en-US" sz="2000" dirty="0"/>
            </a:br>
            <a:endParaRPr lang="en-US" sz="2000" dirty="0"/>
          </a:p>
        </p:txBody>
      </p:sp>
      <p:sp>
        <p:nvSpPr>
          <p:cNvPr id="3" name="Content Placeholder 2"/>
          <p:cNvSpPr>
            <a:spLocks noGrp="1"/>
          </p:cNvSpPr>
          <p:nvPr>
            <p:ph idx="1"/>
          </p:nvPr>
        </p:nvSpPr>
        <p:spPr>
          <a:xfrm>
            <a:off x="1161926" y="1241540"/>
            <a:ext cx="7639173" cy="5686205"/>
          </a:xfrm>
        </p:spPr>
        <p:txBody>
          <a:bodyPr numCol="1">
            <a:normAutofit lnSpcReduction="10000"/>
          </a:bodyPr>
          <a:lstStyle/>
          <a:p>
            <a:pPr marL="0" indent="0" algn="just">
              <a:buNone/>
            </a:pPr>
            <a:r>
              <a:rPr lang="en-US" sz="1900" dirty="0"/>
              <a:t>Please provide us with feedback about this module. This is a community project and we welcome your comments, suggestions and edits! </a:t>
            </a:r>
          </a:p>
          <a:p>
            <a:pPr marL="0" indent="0" algn="just">
              <a:buNone/>
            </a:pPr>
            <a:r>
              <a:rPr lang="en-US" sz="1900" dirty="0"/>
              <a:t>Comment here:  </a:t>
            </a:r>
            <a:r>
              <a:rPr lang="en-US" sz="1900" dirty="0" err="1">
                <a:hlinkClick r:id="rId4"/>
              </a:rPr>
              <a:t>eTraining</a:t>
            </a:r>
            <a:r>
              <a:rPr lang="en-US" sz="1900" dirty="0">
                <a:hlinkClick r:id="rId4"/>
              </a:rPr>
              <a:t> Feedback</a:t>
            </a:r>
            <a:endParaRPr lang="en-US" sz="1900" dirty="0"/>
          </a:p>
          <a:p>
            <a:pPr marL="0" indent="0" algn="just">
              <a:buNone/>
            </a:pPr>
            <a:r>
              <a:rPr lang="en-US" sz="1900" dirty="0"/>
              <a:t>Questions about module? Contact GLOBE: </a:t>
            </a:r>
            <a:r>
              <a:rPr lang="en-US" sz="1900" dirty="0">
                <a:hlinkClick r:id="rId5"/>
              </a:rPr>
              <a:t>help@globe.gov</a:t>
            </a:r>
            <a:endParaRPr lang="en-US" sz="1900" dirty="0"/>
          </a:p>
          <a:p>
            <a:pPr marL="0" indent="0">
              <a:buNone/>
            </a:pPr>
            <a:r>
              <a:rPr lang="en-US" sz="1800" b="1" dirty="0"/>
              <a:t>Credits</a:t>
            </a:r>
          </a:p>
          <a:p>
            <a:pPr marL="0" indent="0">
              <a:buNone/>
            </a:pPr>
            <a:r>
              <a:rPr lang="en-US" sz="1500" b="1" dirty="0"/>
              <a:t>Power point Developers:</a:t>
            </a:r>
            <a:r>
              <a:rPr lang="en-US" sz="1500" dirty="0"/>
              <a:t>	</a:t>
            </a:r>
          </a:p>
          <a:p>
            <a:pPr marL="0" indent="0">
              <a:buNone/>
            </a:pPr>
            <a:r>
              <a:rPr lang="en-US" sz="1500" dirty="0"/>
              <a:t>Kevin Czajkowski</a:t>
            </a:r>
          </a:p>
          <a:p>
            <a:pPr marL="0" indent="0">
              <a:buNone/>
            </a:pPr>
            <a:r>
              <a:rPr lang="en-US" sz="1500" dirty="0"/>
              <a:t>Janet Struble</a:t>
            </a:r>
          </a:p>
          <a:p>
            <a:pPr marL="0" indent="0">
              <a:buNone/>
            </a:pPr>
            <a:r>
              <a:rPr lang="en-US" sz="1500" dirty="0"/>
              <a:t>Mikell Lynne Hedley</a:t>
            </a:r>
          </a:p>
          <a:p>
            <a:pPr marL="0" indent="0">
              <a:buNone/>
            </a:pPr>
            <a:r>
              <a:rPr lang="en-US" sz="1500" dirty="0"/>
              <a:t>Sara </a:t>
            </a:r>
            <a:r>
              <a:rPr lang="en-US" sz="1500" dirty="0" err="1"/>
              <a:t>Mierzwiak</a:t>
            </a:r>
            <a:r>
              <a:rPr lang="en-US" sz="1500" dirty="0"/>
              <a:t> </a:t>
            </a:r>
          </a:p>
          <a:p>
            <a:pPr marL="0" indent="0">
              <a:buNone/>
            </a:pPr>
            <a:r>
              <a:rPr lang="en-US" sz="1500" b="1" dirty="0"/>
              <a:t>Photos unless otherwise identified</a:t>
            </a:r>
            <a:r>
              <a:rPr lang="en-US" sz="1500" dirty="0"/>
              <a:t>: </a:t>
            </a:r>
          </a:p>
          <a:p>
            <a:pPr marL="0" indent="0">
              <a:buNone/>
            </a:pPr>
            <a:r>
              <a:rPr lang="en-US" sz="1500" dirty="0"/>
              <a:t>Kevin </a:t>
            </a:r>
            <a:r>
              <a:rPr lang="en-US" sz="1500" dirty="0" err="1"/>
              <a:t>Czajkowski</a:t>
            </a:r>
            <a:endParaRPr lang="en-US" sz="1800" dirty="0"/>
          </a:p>
          <a:p>
            <a:pPr marL="0" indent="0">
              <a:buNone/>
            </a:pPr>
            <a:r>
              <a:rPr lang="en-US" sz="1400" b="1" dirty="0"/>
              <a:t>Funding Provided by NASA</a:t>
            </a:r>
          </a:p>
          <a:p>
            <a:endParaRPr lang="en-US" sz="1400" dirty="0"/>
          </a:p>
          <a:p>
            <a:endParaRPr lang="en-US" sz="1400" dirty="0"/>
          </a:p>
          <a:p>
            <a:endParaRPr lang="en-US" sz="1400" dirty="0"/>
          </a:p>
          <a:p>
            <a:pPr marL="0" indent="0">
              <a:buNone/>
            </a:pPr>
            <a:r>
              <a:rPr lang="en-US" altLang="en-US" sz="1200" i="1">
                <a:solidFill>
                  <a:srgbClr val="000000"/>
                </a:solidFill>
              </a:rPr>
              <a:t>Version 5-13-20. </a:t>
            </a:r>
            <a:r>
              <a:rPr lang="en-US" altLang="en-US" sz="1200" i="1" dirty="0">
                <a:solidFill>
                  <a:srgbClr val="000000"/>
                </a:solidFill>
              </a:rPr>
              <a:t>If you edit and modify this slide set for use for educational purposes, please note “modified by (and your name and date)“ on this page. Thank you.</a:t>
            </a:r>
            <a:endParaRPr lang="en-US" sz="1200" b="1" dirty="0"/>
          </a:p>
          <a:p>
            <a:endParaRPr lang="en-US" sz="1800" dirty="0"/>
          </a:p>
          <a:p>
            <a:pPr lvl="1" indent="-342900"/>
            <a:endParaRPr lang="en-US" dirty="0"/>
          </a:p>
        </p:txBody>
      </p:sp>
      <p:pic>
        <p:nvPicPr>
          <p:cNvPr id="7" name="Picture 6" descr="Crest, University of Toledo"/>
          <p:cNvPicPr>
            <a:picLocks noChangeAspect="1"/>
          </p:cNvPicPr>
          <p:nvPr/>
        </p:nvPicPr>
        <p:blipFill>
          <a:blip r:embed="rId6"/>
          <a:stretch>
            <a:fillRect/>
          </a:stretch>
        </p:blipFill>
        <p:spPr>
          <a:xfrm>
            <a:off x="1585686" y="5336865"/>
            <a:ext cx="646069" cy="694718"/>
          </a:xfrm>
          <a:prstGeom prst="rect">
            <a:avLst/>
          </a:prstGeom>
        </p:spPr>
      </p:pic>
      <p:pic>
        <p:nvPicPr>
          <p:cNvPr id="8" name="Picture 3" descr="NASA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6208" y="5362414"/>
            <a:ext cx="618888" cy="51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438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3</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What is 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8240" cy="6065520"/>
          </a:xfrm>
          <a:prstGeom prst="rect">
            <a:avLst/>
          </a:prstGeom>
        </p:spPr>
      </p:pic>
      <p:sp>
        <p:nvSpPr>
          <p:cNvPr id="2" name="Title 1"/>
          <p:cNvSpPr>
            <a:spLocks noGrp="1"/>
          </p:cNvSpPr>
          <p:nvPr>
            <p:ph type="title"/>
          </p:nvPr>
        </p:nvSpPr>
        <p:spPr>
          <a:xfrm>
            <a:off x="1207770" y="541019"/>
            <a:ext cx="7886700" cy="1325563"/>
          </a:xfrm>
        </p:spPr>
        <p:txBody>
          <a:bodyPr>
            <a:normAutofit/>
          </a:bodyPr>
          <a:lstStyle/>
          <a:p>
            <a:r>
              <a:rPr lang="en-US" sz="3200" dirty="0"/>
              <a:t>Relative Humidity</a:t>
            </a:r>
          </a:p>
        </p:txBody>
      </p:sp>
      <p:sp>
        <p:nvSpPr>
          <p:cNvPr id="9" name="Content Placeholder 8"/>
          <p:cNvSpPr>
            <a:spLocks noGrp="1"/>
          </p:cNvSpPr>
          <p:nvPr>
            <p:ph idx="1"/>
          </p:nvPr>
        </p:nvSpPr>
        <p:spPr>
          <a:xfrm>
            <a:off x="1257300" y="1652869"/>
            <a:ext cx="4259580" cy="4664112"/>
          </a:xfrm>
        </p:spPr>
        <p:txBody>
          <a:bodyPr>
            <a:normAutofit/>
          </a:bodyPr>
          <a:lstStyle/>
          <a:p>
            <a:pPr marL="342900" indent="-342900">
              <a:lnSpc>
                <a:spcPct val="120000"/>
              </a:lnSpc>
              <a:spcBef>
                <a:spcPts val="0"/>
              </a:spcBef>
              <a:spcAft>
                <a:spcPts val="600"/>
              </a:spcAft>
              <a:buFont typeface="Arial" charset="0"/>
              <a:buChar char="•"/>
            </a:pPr>
            <a:r>
              <a:rPr lang="en-US" altLang="en-US" sz="1800" dirty="0"/>
              <a:t>Measures </a:t>
            </a:r>
            <a:r>
              <a:rPr lang="en-US" sz="1800" dirty="0"/>
              <a:t>the amount of water vapor in the atmosphere (humidity) relative to the maximum amount of water vapor that the atmosphere could hold at the same temperature</a:t>
            </a:r>
          </a:p>
          <a:p>
            <a:pPr marL="342900" indent="-342900">
              <a:lnSpc>
                <a:spcPct val="120000"/>
              </a:lnSpc>
              <a:spcBef>
                <a:spcPts val="0"/>
              </a:spcBef>
              <a:buFont typeface="Arial" charset="0"/>
              <a:buChar char="•"/>
            </a:pPr>
            <a:r>
              <a:rPr lang="en-US" altLang="en-US" sz="1800" dirty="0"/>
              <a:t>Affects the heating and cooling of air</a:t>
            </a:r>
          </a:p>
          <a:p>
            <a:pPr marL="342900" indent="-342900">
              <a:lnSpc>
                <a:spcPct val="120000"/>
              </a:lnSpc>
              <a:spcBef>
                <a:spcPts val="0"/>
              </a:spcBef>
              <a:buFont typeface="Arial" charset="0"/>
              <a:buChar char="•"/>
            </a:pPr>
            <a:r>
              <a:rPr lang="en-US" sz="1800" dirty="0"/>
              <a:t>Warm air can hold more water vapor and the saturation point of the air is higher than for cold air</a:t>
            </a:r>
          </a:p>
          <a:p>
            <a:pPr marL="342900" indent="-342900">
              <a:lnSpc>
                <a:spcPct val="120000"/>
              </a:lnSpc>
              <a:spcAft>
                <a:spcPts val="600"/>
              </a:spcAft>
              <a:buFont typeface="Arial" charset="0"/>
              <a:buChar char="•"/>
            </a:pPr>
            <a:r>
              <a:rPr lang="en-US" sz="1800" dirty="0"/>
              <a:t>Water vapor has the strongest impact as a greenhouse gas </a:t>
            </a:r>
          </a:p>
          <a:p>
            <a:pPr marL="342900" indent="-342900">
              <a:lnSpc>
                <a:spcPct val="120000"/>
              </a:lnSpc>
              <a:spcBef>
                <a:spcPts val="0"/>
              </a:spcBef>
              <a:spcAft>
                <a:spcPts val="600"/>
              </a:spcAft>
              <a:buFont typeface="Arial" charset="0"/>
              <a:buChar char="•"/>
            </a:pPr>
            <a:r>
              <a:rPr lang="en-US" sz="1800" dirty="0"/>
              <a:t>Specific humidity refers to the actual amount of water vapor in the air </a:t>
            </a:r>
            <a:endParaRPr lang="en-US" altLang="en-US" sz="1800" dirty="0"/>
          </a:p>
        </p:txBody>
      </p:sp>
      <p:sp>
        <p:nvSpPr>
          <p:cNvPr id="10" name="TextBox 9" descr="Aerosols, Air Temperature, Albedo, Barometric Pressure, Precipitation, Relative Humidity (hyperlinked), Surface Ozone, Surface Temperature, Water Vapor, Wind" title="Atmosphere Protocols: "/>
          <p:cNvSpPr txBox="1"/>
          <p:nvPr/>
        </p:nvSpPr>
        <p:spPr>
          <a:xfrm>
            <a:off x="5885089" y="1727263"/>
            <a:ext cx="2841172" cy="4262705"/>
          </a:xfrm>
          <a:prstGeom prst="rect">
            <a:avLst/>
          </a:prstGeom>
          <a:noFill/>
          <a:ln>
            <a:solidFill>
              <a:schemeClr val="accent1"/>
            </a:solidFill>
          </a:ln>
        </p:spPr>
        <p:txBody>
          <a:bodyPr wrap="square" rtlCol="0">
            <a:spAutoFit/>
          </a:bodyPr>
          <a:lstStyle/>
          <a:p>
            <a:pPr algn="ctr">
              <a:spcAft>
                <a:spcPts val="600"/>
              </a:spcAft>
            </a:pPr>
            <a:r>
              <a:rPr lang="en-US" b="1" dirty="0">
                <a:solidFill>
                  <a:schemeClr val="accent1">
                    <a:lumMod val="50000"/>
                  </a:schemeClr>
                </a:solidFill>
              </a:rPr>
              <a:t>Aerosols</a:t>
            </a:r>
          </a:p>
          <a:p>
            <a:pPr algn="ctr">
              <a:spcAft>
                <a:spcPts val="600"/>
              </a:spcAft>
            </a:pPr>
            <a:r>
              <a:rPr lang="en-US" b="1" dirty="0">
                <a:solidFill>
                  <a:schemeClr val="accent1">
                    <a:lumMod val="50000"/>
                  </a:schemeClr>
                </a:solidFill>
              </a:rPr>
              <a:t>Air Temperature</a:t>
            </a:r>
          </a:p>
          <a:p>
            <a:pPr algn="ctr">
              <a:spcAft>
                <a:spcPts val="600"/>
              </a:spcAft>
            </a:pPr>
            <a:r>
              <a:rPr lang="en-US" b="1" dirty="0">
                <a:solidFill>
                  <a:schemeClr val="accent1">
                    <a:lumMod val="50000"/>
                  </a:schemeClr>
                </a:solidFill>
              </a:rPr>
              <a:t>Albedo</a:t>
            </a:r>
          </a:p>
          <a:p>
            <a:pPr algn="ctr">
              <a:spcAft>
                <a:spcPts val="600"/>
              </a:spcAft>
            </a:pPr>
            <a:r>
              <a:rPr lang="en-US" b="1" dirty="0">
                <a:solidFill>
                  <a:schemeClr val="accent1">
                    <a:lumMod val="50000"/>
                  </a:schemeClr>
                </a:solidFill>
              </a:rPr>
              <a:t>Barometric Pressure</a:t>
            </a:r>
          </a:p>
          <a:p>
            <a:pPr algn="ctr">
              <a:spcAft>
                <a:spcPts val="600"/>
              </a:spcAft>
            </a:pPr>
            <a:r>
              <a:rPr lang="en-US" b="1" dirty="0">
                <a:solidFill>
                  <a:schemeClr val="accent1">
                    <a:lumMod val="50000"/>
                  </a:schemeClr>
                </a:solidFill>
              </a:rPr>
              <a:t>Clouds</a:t>
            </a:r>
          </a:p>
          <a:p>
            <a:pPr algn="ctr">
              <a:spcAft>
                <a:spcPts val="600"/>
              </a:spcAft>
            </a:pPr>
            <a:r>
              <a:rPr lang="en-US" b="1" dirty="0">
                <a:solidFill>
                  <a:schemeClr val="accent1">
                    <a:lumMod val="50000"/>
                  </a:schemeClr>
                </a:solidFill>
              </a:rPr>
              <a:t>Precipitation</a:t>
            </a:r>
          </a:p>
          <a:p>
            <a:pPr algn="ctr">
              <a:spcAft>
                <a:spcPts val="600"/>
              </a:spcAft>
            </a:pPr>
            <a:r>
              <a:rPr lang="en-US" b="1" i="1" dirty="0">
                <a:solidFill>
                  <a:schemeClr val="accent1">
                    <a:lumMod val="50000"/>
                  </a:schemeClr>
                </a:solidFill>
                <a:hlinkClick r:id="rId4"/>
              </a:rPr>
              <a:t>Relative Humidity</a:t>
            </a:r>
            <a:endParaRPr lang="en-US" b="1" i="1" dirty="0">
              <a:solidFill>
                <a:schemeClr val="accent1">
                  <a:lumMod val="50000"/>
                </a:schemeClr>
              </a:solidFill>
            </a:endParaRPr>
          </a:p>
          <a:p>
            <a:pPr algn="ctr">
              <a:spcAft>
                <a:spcPts val="600"/>
              </a:spcAft>
            </a:pPr>
            <a:r>
              <a:rPr lang="en-US" b="1" dirty="0">
                <a:solidFill>
                  <a:schemeClr val="accent1">
                    <a:lumMod val="50000"/>
                  </a:schemeClr>
                </a:solidFill>
              </a:rPr>
              <a:t>Surface Ozone</a:t>
            </a:r>
          </a:p>
          <a:p>
            <a:pPr algn="ctr">
              <a:spcAft>
                <a:spcPts val="600"/>
              </a:spcAft>
            </a:pPr>
            <a:r>
              <a:rPr lang="en-US" b="1" dirty="0">
                <a:solidFill>
                  <a:schemeClr val="accent1">
                    <a:lumMod val="50000"/>
                  </a:schemeClr>
                </a:solidFill>
              </a:rPr>
              <a:t>Surface Temperature</a:t>
            </a:r>
          </a:p>
          <a:p>
            <a:pPr algn="ctr">
              <a:spcAft>
                <a:spcPts val="600"/>
              </a:spcAft>
            </a:pPr>
            <a:r>
              <a:rPr lang="en-US" b="1" dirty="0">
                <a:solidFill>
                  <a:schemeClr val="accent1">
                    <a:lumMod val="50000"/>
                  </a:schemeClr>
                </a:solidFill>
              </a:rPr>
              <a:t>Water Vapor</a:t>
            </a:r>
          </a:p>
          <a:p>
            <a:pPr algn="ctr">
              <a:spcAft>
                <a:spcPts val="600"/>
              </a:spcAft>
            </a:pPr>
            <a:r>
              <a:rPr lang="en-US" b="1" dirty="0">
                <a:solidFill>
                  <a:schemeClr val="accent1">
                    <a:lumMod val="50000"/>
                  </a:schemeClr>
                </a:solidFill>
              </a:rPr>
              <a:t>Wind</a:t>
            </a:r>
          </a:p>
          <a:p>
            <a:endParaRPr lang="en-US" dirty="0"/>
          </a:p>
        </p:txBody>
      </p:sp>
      <p:sp>
        <p:nvSpPr>
          <p:cNvPr id="11" name="Oval 10" title="Relative Humidity is circled"/>
          <p:cNvSpPr/>
          <p:nvPr/>
        </p:nvSpPr>
        <p:spPr>
          <a:xfrm>
            <a:off x="6397474" y="3834024"/>
            <a:ext cx="1838930" cy="411856"/>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01769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4</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What is 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58240" cy="6065520"/>
          </a:xfrm>
          <a:prstGeom prst="rect">
            <a:avLst/>
          </a:prstGeom>
        </p:spPr>
      </p:pic>
      <p:sp>
        <p:nvSpPr>
          <p:cNvPr id="2" name="Title 1"/>
          <p:cNvSpPr>
            <a:spLocks noGrp="1"/>
          </p:cNvSpPr>
          <p:nvPr>
            <p:ph type="title"/>
          </p:nvPr>
        </p:nvSpPr>
        <p:spPr>
          <a:xfrm>
            <a:off x="1207770" y="541019"/>
            <a:ext cx="7886700" cy="1325563"/>
          </a:xfrm>
        </p:spPr>
        <p:txBody>
          <a:bodyPr>
            <a:normAutofit/>
          </a:bodyPr>
          <a:lstStyle/>
          <a:p>
            <a:r>
              <a:rPr lang="en-US" sz="3200" dirty="0"/>
              <a:t>Measuring Relative Humidity</a:t>
            </a:r>
          </a:p>
        </p:txBody>
      </p:sp>
      <p:sp>
        <p:nvSpPr>
          <p:cNvPr id="9" name="Content Placeholder 8"/>
          <p:cNvSpPr>
            <a:spLocks noGrp="1"/>
          </p:cNvSpPr>
          <p:nvPr>
            <p:ph idx="1"/>
          </p:nvPr>
        </p:nvSpPr>
        <p:spPr>
          <a:xfrm>
            <a:off x="1257300" y="1727263"/>
            <a:ext cx="4259580" cy="4351338"/>
          </a:xfrm>
        </p:spPr>
        <p:txBody>
          <a:bodyPr>
            <a:normAutofit fontScale="92500"/>
          </a:bodyPr>
          <a:lstStyle/>
          <a:p>
            <a:r>
              <a:rPr lang="en-US" sz="2400" dirty="0">
                <a:ea typeface="Arial" charset="0"/>
                <a:cs typeface="Arial" charset="0"/>
              </a:rPr>
              <a:t>MODIS (or Moderate Resolution Imaging Spectroradiometer)</a:t>
            </a:r>
          </a:p>
          <a:p>
            <a:r>
              <a:rPr lang="en-US" sz="2400" dirty="0">
                <a:ea typeface="Arial" charset="0"/>
                <a:cs typeface="Arial" charset="0"/>
              </a:rPr>
              <a:t>Key instrument on the Terra and Aqua Satellites</a:t>
            </a:r>
          </a:p>
          <a:p>
            <a:r>
              <a:rPr lang="en-US" sz="2400" dirty="0">
                <a:ea typeface="Arial" charset="0"/>
                <a:cs typeface="Arial" charset="0"/>
              </a:rPr>
              <a:t>Views the entire Earth’s surface every 1 or 2 days</a:t>
            </a:r>
          </a:p>
          <a:p>
            <a:r>
              <a:rPr lang="en-US" sz="2400" dirty="0">
                <a:ea typeface="Arial" charset="0"/>
                <a:cs typeface="Arial" charset="0"/>
              </a:rPr>
              <a:t>Helps in understanding the global dynamics and processes of the lower atmosphere over land and water</a:t>
            </a:r>
          </a:p>
          <a:p>
            <a:r>
              <a:rPr lang="en-US" sz="2400" dirty="0">
                <a:ea typeface="Arial" charset="0"/>
                <a:cs typeface="Arial" charset="0"/>
              </a:rPr>
              <a:t>Check out the </a:t>
            </a:r>
            <a:r>
              <a:rPr lang="en-US" sz="2400" dirty="0">
                <a:ea typeface="Arial" charset="0"/>
                <a:cs typeface="Arial" charset="0"/>
                <a:hlinkClick r:id="rId4"/>
              </a:rPr>
              <a:t>MODIS Image of the Day</a:t>
            </a:r>
            <a:endParaRPr lang="en-US" sz="2400" dirty="0">
              <a:ea typeface="Arial" charset="0"/>
              <a:cs typeface="Arial" charset="0"/>
            </a:endParaRPr>
          </a:p>
        </p:txBody>
      </p:sp>
      <p:pic>
        <p:nvPicPr>
          <p:cNvPr id="12" name="Picture 11" descr="Artist's image of Terra Satellite in Space">
            <a:hlinkClick r:id="rId5"/>
          </p:cNvPr>
          <p:cNvPicPr>
            <a:picLocks noChangeAspect="1"/>
          </p:cNvPicPr>
          <p:nvPr/>
        </p:nvPicPr>
        <p:blipFill>
          <a:blip r:embed="rId6"/>
          <a:stretch>
            <a:fillRect/>
          </a:stretch>
        </p:blipFill>
        <p:spPr>
          <a:xfrm>
            <a:off x="5852160" y="1527733"/>
            <a:ext cx="2640331" cy="2059457"/>
          </a:xfrm>
          <a:prstGeom prst="rect">
            <a:avLst/>
          </a:prstGeom>
        </p:spPr>
      </p:pic>
      <p:sp>
        <p:nvSpPr>
          <p:cNvPr id="8" name="TextBox 7" descr="&#10;"/>
          <p:cNvSpPr txBox="1"/>
          <p:nvPr/>
        </p:nvSpPr>
        <p:spPr>
          <a:xfrm>
            <a:off x="5583235" y="3651102"/>
            <a:ext cx="2909256" cy="366157"/>
          </a:xfrm>
          <a:prstGeom prst="rect">
            <a:avLst/>
          </a:prstGeom>
          <a:noFill/>
        </p:spPr>
        <p:txBody>
          <a:bodyPr wrap="square" rtlCol="0">
            <a:spAutoFit/>
          </a:bodyPr>
          <a:lstStyle/>
          <a:p>
            <a:pPr algn="ctr"/>
            <a:r>
              <a:rPr lang="en-US" dirty="0">
                <a:latin typeface="Arial" charset="0"/>
                <a:ea typeface="Arial" charset="0"/>
                <a:cs typeface="Arial" charset="0"/>
              </a:rPr>
              <a:t>NASA’s Terra satellite</a:t>
            </a:r>
          </a:p>
        </p:txBody>
      </p:sp>
      <p:pic>
        <p:nvPicPr>
          <p:cNvPr id="14" name="Picture 13" descr="Artist's Image of Aqua Satellite">
            <a:hlinkClick r:id="rId7"/>
          </p:cNvPr>
          <p:cNvPicPr>
            <a:picLocks noChangeAspect="1"/>
          </p:cNvPicPr>
          <p:nvPr/>
        </p:nvPicPr>
        <p:blipFill>
          <a:blip r:embed="rId8"/>
          <a:stretch>
            <a:fillRect/>
          </a:stretch>
        </p:blipFill>
        <p:spPr>
          <a:xfrm>
            <a:off x="5852160" y="4185492"/>
            <a:ext cx="2617470" cy="1616287"/>
          </a:xfrm>
          <a:prstGeom prst="rect">
            <a:avLst/>
          </a:prstGeom>
        </p:spPr>
      </p:pic>
      <p:sp>
        <p:nvSpPr>
          <p:cNvPr id="13" name="TextBox 12" descr="&#10;"/>
          <p:cNvSpPr txBox="1"/>
          <p:nvPr/>
        </p:nvSpPr>
        <p:spPr>
          <a:xfrm>
            <a:off x="5566410" y="5869347"/>
            <a:ext cx="2902280" cy="377488"/>
          </a:xfrm>
          <a:prstGeom prst="rect">
            <a:avLst/>
          </a:prstGeom>
          <a:noFill/>
        </p:spPr>
        <p:txBody>
          <a:bodyPr wrap="square" rtlCol="0">
            <a:spAutoFit/>
          </a:bodyPr>
          <a:lstStyle/>
          <a:p>
            <a:pPr algn="ctr"/>
            <a:r>
              <a:rPr lang="en-US" dirty="0">
                <a:latin typeface="Arial" charset="0"/>
                <a:ea typeface="Arial" charset="0"/>
                <a:cs typeface="Arial" charset="0"/>
              </a:rPr>
              <a:t>NASA’s Aqua satellite</a:t>
            </a:r>
          </a:p>
        </p:txBody>
      </p:sp>
    </p:spTree>
    <p:extLst>
      <p:ext uri="{BB962C8B-B14F-4D97-AF65-F5344CB8AC3E}">
        <p14:creationId xmlns:p14="http://schemas.microsoft.com/office/powerpoint/2010/main" val="1099151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5FFB25-58D5-9C41-B25A-2A6C2E61A8F3}" type="slidenum">
              <a:rPr lang="en-US" smtClean="0"/>
              <a:t>5</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Why Collect Relative Humidity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73938" cy="6062870"/>
          </a:xfrm>
          <a:prstGeom prst="rect">
            <a:avLst/>
          </a:prstGeom>
        </p:spPr>
      </p:pic>
      <p:sp>
        <p:nvSpPr>
          <p:cNvPr id="2" name="Title 1"/>
          <p:cNvSpPr>
            <a:spLocks noGrp="1"/>
          </p:cNvSpPr>
          <p:nvPr>
            <p:ph type="title"/>
          </p:nvPr>
        </p:nvSpPr>
        <p:spPr>
          <a:xfrm>
            <a:off x="1173938" y="581770"/>
            <a:ext cx="7886700" cy="1325563"/>
          </a:xfrm>
        </p:spPr>
        <p:txBody>
          <a:bodyPr>
            <a:normAutofit/>
          </a:bodyPr>
          <a:lstStyle/>
          <a:p>
            <a:r>
              <a:rPr lang="en-US" sz="3200" dirty="0">
                <a:ea typeface="Arial" charset="0"/>
                <a:cs typeface="Arial" charset="0"/>
              </a:rPr>
              <a:t>Recording Relative Humidity (RH) is important for many reasons:</a:t>
            </a:r>
            <a:endParaRPr lang="en-US" sz="3200" dirty="0"/>
          </a:p>
        </p:txBody>
      </p:sp>
      <p:sp>
        <p:nvSpPr>
          <p:cNvPr id="3" name="Content Placeholder 2"/>
          <p:cNvSpPr>
            <a:spLocks noGrp="1"/>
          </p:cNvSpPr>
          <p:nvPr>
            <p:ph idx="1"/>
          </p:nvPr>
        </p:nvSpPr>
        <p:spPr>
          <a:xfrm>
            <a:off x="1390650" y="1881836"/>
            <a:ext cx="7326630" cy="4351338"/>
          </a:xfrm>
        </p:spPr>
        <p:txBody>
          <a:bodyPr>
            <a:normAutofit fontScale="92500" lnSpcReduction="10000"/>
          </a:bodyPr>
          <a:lstStyle/>
          <a:p>
            <a:pPr marL="238125" indent="-238125">
              <a:lnSpc>
                <a:spcPct val="100000"/>
              </a:lnSpc>
              <a:spcBef>
                <a:spcPts val="0"/>
              </a:spcBef>
              <a:spcAft>
                <a:spcPts val="600"/>
              </a:spcAft>
              <a:buFont typeface="Arial" charset="0"/>
              <a:buChar char="•"/>
            </a:pPr>
            <a:r>
              <a:rPr lang="en-US" sz="2400" dirty="0">
                <a:ea typeface="Arial" charset="0"/>
                <a:cs typeface="Arial" charset="0"/>
              </a:rPr>
              <a:t>Taking RH measurements helps us understand how quickly water will move from the surface of the Earth to the atmosphere and then back to Earth.</a:t>
            </a:r>
          </a:p>
          <a:p>
            <a:pPr marL="238125" indent="-238125">
              <a:lnSpc>
                <a:spcPct val="100000"/>
              </a:lnSpc>
              <a:spcBef>
                <a:spcPts val="0"/>
              </a:spcBef>
              <a:spcAft>
                <a:spcPts val="600"/>
              </a:spcAft>
              <a:buFont typeface="Arial" charset="0"/>
              <a:buChar char="•"/>
            </a:pPr>
            <a:r>
              <a:rPr lang="en-US" sz="2400" dirty="0">
                <a:ea typeface="Arial" charset="0"/>
                <a:cs typeface="Arial" charset="0"/>
              </a:rPr>
              <a:t>RH measurements are important in classifying an area as arid (dry), or humid (moist). </a:t>
            </a:r>
          </a:p>
          <a:p>
            <a:pPr marL="238125" indent="-238125">
              <a:lnSpc>
                <a:spcPct val="100000"/>
              </a:lnSpc>
              <a:spcBef>
                <a:spcPts val="0"/>
              </a:spcBef>
              <a:spcAft>
                <a:spcPts val="600"/>
              </a:spcAft>
              <a:buFont typeface="Arial" charset="0"/>
              <a:buChar char="•"/>
            </a:pPr>
            <a:r>
              <a:rPr lang="en-US" sz="2400" dirty="0">
                <a:ea typeface="Arial" charset="0"/>
                <a:cs typeface="Arial" charset="0"/>
              </a:rPr>
              <a:t>RH influences when clouds will form and when precipitation will fall.</a:t>
            </a:r>
          </a:p>
          <a:p>
            <a:pPr marL="238125" indent="-238125">
              <a:lnSpc>
                <a:spcPct val="100000"/>
              </a:lnSpc>
              <a:spcBef>
                <a:spcPts val="0"/>
              </a:spcBef>
              <a:spcAft>
                <a:spcPts val="600"/>
              </a:spcAft>
              <a:buFont typeface="Arial" charset="0"/>
              <a:buChar char="•"/>
            </a:pPr>
            <a:r>
              <a:rPr lang="en-US" sz="2400" dirty="0">
                <a:ea typeface="Arial" charset="0"/>
                <a:cs typeface="Arial" charset="0"/>
              </a:rPr>
              <a:t>The amount of water in the atmosphere is one of the determining factors in the weather and climate in an area.</a:t>
            </a:r>
          </a:p>
          <a:p>
            <a:pPr marL="238125" indent="-238125">
              <a:lnSpc>
                <a:spcPct val="100000"/>
              </a:lnSpc>
              <a:spcBef>
                <a:spcPts val="0"/>
              </a:spcBef>
              <a:spcAft>
                <a:spcPts val="600"/>
              </a:spcAft>
              <a:buFont typeface="Arial" charset="0"/>
              <a:buChar char="•"/>
            </a:pPr>
            <a:r>
              <a:rPr lang="en-US" sz="2400" dirty="0">
                <a:ea typeface="Arial" charset="0"/>
                <a:cs typeface="Arial" charset="0"/>
              </a:rPr>
              <a:t>RH affects the heating and cooling of the air.</a:t>
            </a:r>
          </a:p>
          <a:p>
            <a:pPr marL="238125" indent="-238125">
              <a:lnSpc>
                <a:spcPct val="100000"/>
              </a:lnSpc>
              <a:spcBef>
                <a:spcPts val="0"/>
              </a:spcBef>
              <a:spcAft>
                <a:spcPts val="600"/>
              </a:spcAft>
              <a:buFont typeface="Arial" charset="0"/>
              <a:buChar char="•"/>
            </a:pPr>
            <a:r>
              <a:rPr lang="en-US" sz="2400" dirty="0">
                <a:ea typeface="Arial" charset="0"/>
                <a:cs typeface="Arial" charset="0"/>
              </a:rPr>
              <a:t>Because of its high heat capacity, water vapor can greatly change the rate that air masses change temperature.</a:t>
            </a:r>
          </a:p>
        </p:txBody>
      </p:sp>
    </p:spTree>
    <p:extLst>
      <p:ext uri="{BB962C8B-B14F-4D97-AF65-F5344CB8AC3E}">
        <p14:creationId xmlns:p14="http://schemas.microsoft.com/office/powerpoint/2010/main" val="372398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55FFB25-58D5-9C41-B25A-2A6C2E61A8F3}" type="slidenum">
              <a:rPr lang="en-US" smtClean="0"/>
              <a:t>6</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5" name="Picture 4" descr="Menu Bar: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94654" cy="6062870"/>
          </a:xfrm>
          <a:prstGeom prst="rect">
            <a:avLst/>
          </a:prstGeom>
        </p:spPr>
      </p:pic>
      <p:sp>
        <p:nvSpPr>
          <p:cNvPr id="2" name="Title 1"/>
          <p:cNvSpPr>
            <a:spLocks noGrp="1"/>
          </p:cNvSpPr>
          <p:nvPr>
            <p:ph type="title"/>
          </p:nvPr>
        </p:nvSpPr>
        <p:spPr>
          <a:xfrm>
            <a:off x="1194654" y="584751"/>
            <a:ext cx="7886700" cy="1325563"/>
          </a:xfrm>
        </p:spPr>
        <p:txBody>
          <a:bodyPr>
            <a:normAutofit/>
          </a:bodyPr>
          <a:lstStyle/>
          <a:p>
            <a:r>
              <a:rPr lang="en-US" sz="3200" kern="0" spc="-100" dirty="0">
                <a:ea typeface="Arial" charset="0"/>
                <a:cs typeface="Arial" charset="0"/>
              </a:rPr>
              <a:t>YOUR measurements can help NASA scientists to:</a:t>
            </a:r>
            <a:endParaRPr lang="en-US" sz="3200" dirty="0"/>
          </a:p>
        </p:txBody>
      </p:sp>
      <p:sp>
        <p:nvSpPr>
          <p:cNvPr id="3" name="Content Placeholder 2"/>
          <p:cNvSpPr>
            <a:spLocks noGrp="1"/>
          </p:cNvSpPr>
          <p:nvPr>
            <p:ph idx="1"/>
          </p:nvPr>
        </p:nvSpPr>
        <p:spPr>
          <a:xfrm>
            <a:off x="1194654" y="1650896"/>
            <a:ext cx="7886700" cy="4351338"/>
          </a:xfrm>
        </p:spPr>
        <p:txBody>
          <a:bodyPr/>
          <a:lstStyle/>
          <a:p>
            <a:pPr marL="342900" indent="-342900">
              <a:spcBef>
                <a:spcPts val="0"/>
              </a:spcBef>
              <a:spcAft>
                <a:spcPts val="1200"/>
              </a:spcAft>
            </a:pPr>
            <a:r>
              <a:rPr lang="en-US" altLang="en-US" dirty="0">
                <a:ea typeface="Arial" charset="0"/>
                <a:cs typeface="Arial" charset="0"/>
              </a:rPr>
              <a:t>Forecast Weather </a:t>
            </a:r>
          </a:p>
          <a:p>
            <a:pPr marL="342900" indent="-342900">
              <a:spcBef>
                <a:spcPts val="0"/>
              </a:spcBef>
              <a:spcAft>
                <a:spcPts val="1200"/>
              </a:spcAft>
            </a:pPr>
            <a:r>
              <a:rPr lang="en-US" altLang="en-US" dirty="0">
                <a:ea typeface="Arial" charset="0"/>
                <a:cs typeface="Arial" charset="0"/>
              </a:rPr>
              <a:t>Understand Climate Change</a:t>
            </a:r>
          </a:p>
          <a:p>
            <a:pPr marL="342900" indent="-342900">
              <a:spcBef>
                <a:spcPts val="0"/>
              </a:spcBef>
              <a:spcAft>
                <a:spcPts val="1200"/>
              </a:spcAft>
            </a:pPr>
            <a:r>
              <a:rPr lang="en-US" dirty="0">
                <a:ea typeface="Arial" charset="0"/>
                <a:cs typeface="Arial" charset="0"/>
              </a:rPr>
              <a:t>Look at trends over different time periods</a:t>
            </a:r>
          </a:p>
          <a:p>
            <a:pPr marL="342900" indent="-342900">
              <a:spcBef>
                <a:spcPts val="0"/>
              </a:spcBef>
              <a:spcAft>
                <a:spcPts val="1200"/>
              </a:spcAft>
            </a:pPr>
            <a:r>
              <a:rPr lang="en-US" dirty="0">
                <a:ea typeface="Arial" charset="0"/>
                <a:cs typeface="Arial" charset="0"/>
              </a:rPr>
              <a:t>Observe the progression throughout the year</a:t>
            </a:r>
          </a:p>
          <a:p>
            <a:pPr marL="342900" indent="-342900">
              <a:spcBef>
                <a:spcPts val="0"/>
              </a:spcBef>
              <a:spcAft>
                <a:spcPts val="1200"/>
              </a:spcAft>
            </a:pPr>
            <a:r>
              <a:rPr lang="en-US" dirty="0">
                <a:ea typeface="Arial" charset="0"/>
                <a:cs typeface="Arial" charset="0"/>
              </a:rPr>
              <a:t>Find relationships to other meteorological variables</a:t>
            </a:r>
          </a:p>
        </p:txBody>
      </p:sp>
    </p:spTree>
    <p:extLst>
      <p:ext uri="{BB962C8B-B14F-4D97-AF65-F5344CB8AC3E}">
        <p14:creationId xmlns:p14="http://schemas.microsoft.com/office/powerpoint/2010/main" val="857072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5FFB25-58D5-9C41-B25A-2A6C2E61A8F3}" type="slidenum">
              <a:rPr lang="en-US" smtClean="0"/>
              <a:t>7</a:t>
            </a:fld>
            <a:endParaRPr lang="en-US" dirty="0"/>
          </a:p>
        </p:txBody>
      </p:sp>
      <p:pic>
        <p:nvPicPr>
          <p:cNvPr id="4" name="Picture 3" descr="Banner: Atmosphere-Relative Humidit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95130"/>
            <a:ext cx="1188798" cy="6062870"/>
          </a:xfrm>
          <a:prstGeom prst="rect">
            <a:avLst/>
          </a:prstGeom>
        </p:spPr>
      </p:pic>
      <p:sp>
        <p:nvSpPr>
          <p:cNvPr id="2" name="Title 1"/>
          <p:cNvSpPr>
            <a:spLocks noGrp="1"/>
          </p:cNvSpPr>
          <p:nvPr>
            <p:ph type="title"/>
          </p:nvPr>
        </p:nvSpPr>
        <p:spPr>
          <a:xfrm>
            <a:off x="1257300" y="510539"/>
            <a:ext cx="7886700" cy="1325563"/>
          </a:xfrm>
        </p:spPr>
        <p:txBody>
          <a:bodyPr>
            <a:normAutofit/>
          </a:bodyPr>
          <a:lstStyle/>
          <a:p>
            <a:r>
              <a:rPr lang="en-US" sz="3200" dirty="0">
                <a:solidFill>
                  <a:srgbClr val="000000"/>
                </a:solidFill>
                <a:cs typeface="Calibri" charset="0"/>
              </a:rPr>
              <a:t>What I Need to Collect RH Data </a:t>
            </a:r>
            <a:endParaRPr lang="en-US" sz="3200" dirty="0"/>
          </a:p>
        </p:txBody>
      </p:sp>
      <p:graphicFrame>
        <p:nvGraphicFramePr>
          <p:cNvPr id="15" name="Content Placeholder 4" descr="Instruments&#10;Digital Hygrometer or Sling Psychometer (with chart), Calibrated Thermometer, Watch or Timer&#10;Data Sheet&#10;Atmosphere Investigation Data Sheet &#10;When&#10;Good:  Any time&#10;Better: Within one hour of local solar noon&#10;Best: Within +/- 15 minutes of a satellite overpass&#10;Where&#10;A good observation site (See Documenting your atmosphere study site)&#10;Other&#10;Log book for data collection; Computer with internet connection to enter data&#10;"/>
          <p:cNvGraphicFramePr>
            <a:graphicFrameLocks/>
          </p:cNvGraphicFramePr>
          <p:nvPr>
            <p:extLst>
              <p:ext uri="{D42A27DB-BD31-4B8C-83A1-F6EECF244321}">
                <p14:modId xmlns:p14="http://schemas.microsoft.com/office/powerpoint/2010/main" val="690059511"/>
              </p:ext>
            </p:extLst>
          </p:nvPr>
        </p:nvGraphicFramePr>
        <p:xfrm>
          <a:off x="1557866" y="1659989"/>
          <a:ext cx="5461911" cy="4779235"/>
        </p:xfrm>
        <a:graphic>
          <a:graphicData uri="http://schemas.openxmlformats.org/drawingml/2006/table">
            <a:tbl>
              <a:tblPr firstRow="1" bandRow="1">
                <a:tableStyleId>{5C22544A-7EE6-4342-B048-85BDC9FD1C3A}</a:tableStyleId>
              </a:tblPr>
              <a:tblGrid>
                <a:gridCol w="1438606">
                  <a:extLst>
                    <a:ext uri="{9D8B030D-6E8A-4147-A177-3AD203B41FA5}">
                      <a16:colId xmlns:a16="http://schemas.microsoft.com/office/drawing/2014/main" val="20000"/>
                    </a:ext>
                  </a:extLst>
                </a:gridCol>
                <a:gridCol w="4023305">
                  <a:extLst>
                    <a:ext uri="{9D8B030D-6E8A-4147-A177-3AD203B41FA5}">
                      <a16:colId xmlns:a16="http://schemas.microsoft.com/office/drawing/2014/main" val="20001"/>
                    </a:ext>
                  </a:extLst>
                </a:gridCol>
              </a:tblGrid>
              <a:tr h="1037491">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Instruments</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Digital Hygrometer or Sling Psychrometer (with chart), Calibrated Thermometer, Watch or Timer</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866509">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Data Sheet</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i="1" dirty="0">
                          <a:latin typeface="Arial" charset="0"/>
                          <a:hlinkClick r:id="rId5"/>
                        </a:rPr>
                        <a:t>Atmosphere Investigation Data Sheet </a:t>
                      </a:r>
                      <a:endParaRPr lang="en-US" sz="1800" i="1" dirty="0"/>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48266">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When</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Preferably within one hour of </a:t>
                      </a:r>
                      <a:r>
                        <a:rPr kumimoji="0" lang="en-US" altLang="en-US" sz="1800" b="0" i="1" u="none" strike="noStrike" cap="none" normalizeH="0" baseline="0" dirty="0">
                          <a:ln>
                            <a:noFill/>
                          </a:ln>
                          <a:solidFill>
                            <a:schemeClr val="tx1"/>
                          </a:solidFill>
                          <a:effectLst/>
                          <a:latin typeface="Arial" charset="0"/>
                          <a:ea typeface="ＭＳ Ｐゴシック" charset="-128"/>
                          <a:hlinkClick r:id="rId6"/>
                        </a:rPr>
                        <a:t>local solar noon</a:t>
                      </a:r>
                      <a:r>
                        <a:rPr kumimoji="0" lang="en-US" altLang="en-US" sz="1800" b="0" i="1" u="none" strike="noStrike" cap="none" normalizeH="0" baseline="0" dirty="0">
                          <a:ln>
                            <a:noFill/>
                          </a:ln>
                          <a:solidFill>
                            <a:schemeClr val="tx1"/>
                          </a:solidFill>
                          <a:effectLst/>
                          <a:latin typeface="Arial" charset="0"/>
                          <a:ea typeface="ＭＳ Ｐゴシック" charset="-128"/>
                        </a:rPr>
                        <a:t>; </a:t>
                      </a:r>
                      <a:r>
                        <a:rPr kumimoji="0" lang="en-US" altLang="en-US" sz="1800" b="0" i="0" u="none" strike="noStrike" cap="none" normalizeH="0" baseline="0" dirty="0">
                          <a:ln>
                            <a:noFill/>
                          </a:ln>
                          <a:solidFill>
                            <a:schemeClr val="tx1"/>
                          </a:solidFill>
                          <a:effectLst/>
                          <a:latin typeface="Arial" charset="0"/>
                          <a:ea typeface="ＭＳ Ｐゴシック" charset="-128"/>
                        </a:rPr>
                        <a:t>OK at other times</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012569">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Where</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A good observation site (See </a:t>
                      </a:r>
                      <a:r>
                        <a:rPr kumimoji="0" lang="en-US" altLang="en-US" sz="1800" b="0" i="1" u="none" strike="noStrike" cap="none" normalizeH="0" baseline="0" dirty="0">
                          <a:ln>
                            <a:noFill/>
                          </a:ln>
                          <a:solidFill>
                            <a:schemeClr val="tx1"/>
                          </a:solidFill>
                          <a:effectLst/>
                          <a:latin typeface="Arial" charset="0"/>
                          <a:ea typeface="ＭＳ Ｐゴシック" charset="-128"/>
                          <a:hlinkClick r:id="rId7"/>
                        </a:rPr>
                        <a:t>Documenting your atmosphere study site)</a:t>
                      </a:r>
                      <a:r>
                        <a:rPr kumimoji="0" lang="en-US" altLang="en-US" sz="1800" b="0" i="1" u="none" strike="noStrike" cap="none" normalizeH="0" baseline="0" dirty="0">
                          <a:ln>
                            <a:noFill/>
                          </a:ln>
                          <a:solidFill>
                            <a:schemeClr val="tx1"/>
                          </a:solidFill>
                          <a:effectLst/>
                          <a:latin typeface="Arial" charset="0"/>
                          <a:ea typeface="ＭＳ Ｐゴシック" charset="-128"/>
                        </a:rPr>
                        <a:t> </a:t>
                      </a:r>
                      <a:r>
                        <a:rPr kumimoji="0" lang="en-US" altLang="en-US" sz="1800" b="0" i="0" u="none" strike="noStrike" cap="none" normalizeH="0" baseline="0" dirty="0">
                          <a:ln>
                            <a:noFill/>
                          </a:ln>
                          <a:solidFill>
                            <a:schemeClr val="tx1"/>
                          </a:solidFill>
                          <a:effectLst/>
                          <a:latin typeface="Arial" charset="0"/>
                          <a:ea typeface="ＭＳ Ｐゴシック" charset="-128"/>
                        </a:rPr>
                        <a:t>at your Instrument Shelter</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9144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0" i="1" u="none" strike="noStrike" cap="none" normalizeH="0" baseline="0" dirty="0">
                          <a:ln>
                            <a:noFill/>
                          </a:ln>
                          <a:solidFill>
                            <a:schemeClr val="tx1"/>
                          </a:solidFill>
                          <a:effectLst/>
                          <a:latin typeface="Arial" charset="0"/>
                          <a:ea typeface="Arial" charset="0"/>
                          <a:cs typeface="Arial" charset="0"/>
                        </a:rPr>
                        <a:t>Other</a:t>
                      </a:r>
                    </a:p>
                    <a:p>
                      <a:endParaRPr lang="en-US" i="1"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i="0" dirty="0">
                          <a:latin typeface="Arial" charset="0"/>
                          <a:ea typeface="Arial" charset="0"/>
                          <a:cs typeface="Arial" charset="0"/>
                        </a:rPr>
                        <a:t>Log book for data collection; Computer with internet connection to enter</a:t>
                      </a:r>
                      <a:r>
                        <a:rPr lang="en-US" sz="1800" i="0" baseline="0" dirty="0">
                          <a:latin typeface="Arial" charset="0"/>
                          <a:ea typeface="Arial" charset="0"/>
                          <a:cs typeface="Arial" charset="0"/>
                        </a:rPr>
                        <a:t> data</a:t>
                      </a:r>
                      <a:endParaRPr lang="en-US" sz="1800" i="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10" name="Picture 9" descr="Artist image of digital hydrometer">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4787" y="1649317"/>
            <a:ext cx="1307050" cy="1642524"/>
          </a:xfrm>
          <a:prstGeom prst="rect">
            <a:avLst/>
          </a:prstGeom>
        </p:spPr>
      </p:pic>
      <p:sp>
        <p:nvSpPr>
          <p:cNvPr id="11" name="TextBox 10"/>
          <p:cNvSpPr txBox="1"/>
          <p:nvPr/>
        </p:nvSpPr>
        <p:spPr>
          <a:xfrm>
            <a:off x="6861462" y="3261772"/>
            <a:ext cx="2043381" cy="369332"/>
          </a:xfrm>
          <a:prstGeom prst="rect">
            <a:avLst/>
          </a:prstGeom>
          <a:noFill/>
        </p:spPr>
        <p:txBody>
          <a:bodyPr wrap="square" rtlCol="0">
            <a:spAutoFit/>
          </a:bodyPr>
          <a:lstStyle/>
          <a:p>
            <a:pPr algn="ctr"/>
            <a:r>
              <a:rPr lang="en-US" dirty="0"/>
              <a:t>    </a:t>
            </a:r>
            <a:r>
              <a:rPr lang="en-US" sz="1400" b="1" dirty="0">
                <a:latin typeface="Arial" charset="0"/>
                <a:ea typeface="Arial" charset="0"/>
                <a:cs typeface="Arial" charset="0"/>
              </a:rPr>
              <a:t>Digital Hygrometer</a:t>
            </a:r>
            <a:endParaRPr lang="en-US" sz="1400" dirty="0">
              <a:latin typeface="Arial" charset="0"/>
              <a:ea typeface="Arial" charset="0"/>
              <a:cs typeface="Arial" charset="0"/>
            </a:endParaRPr>
          </a:p>
        </p:txBody>
      </p:sp>
      <p:pic>
        <p:nvPicPr>
          <p:cNvPr id="12" name="Picture 11" descr="Artist's image of sling psychromete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59921" y="4100351"/>
            <a:ext cx="1526033" cy="1519112"/>
          </a:xfrm>
          <a:prstGeom prst="rect">
            <a:avLst/>
          </a:prstGeom>
        </p:spPr>
      </p:pic>
      <p:sp>
        <p:nvSpPr>
          <p:cNvPr id="13" name="TextBox 12"/>
          <p:cNvSpPr txBox="1"/>
          <p:nvPr/>
        </p:nvSpPr>
        <p:spPr>
          <a:xfrm>
            <a:off x="6955862" y="5667539"/>
            <a:ext cx="2131866" cy="369332"/>
          </a:xfrm>
          <a:prstGeom prst="rect">
            <a:avLst/>
          </a:prstGeom>
          <a:noFill/>
        </p:spPr>
        <p:txBody>
          <a:bodyPr wrap="square" rtlCol="0">
            <a:spAutoFit/>
          </a:bodyPr>
          <a:lstStyle/>
          <a:p>
            <a:pPr algn="ctr"/>
            <a:r>
              <a:rPr lang="en-US" dirty="0"/>
              <a:t>    </a:t>
            </a:r>
            <a:r>
              <a:rPr lang="en-US" sz="1400" b="1" dirty="0">
                <a:latin typeface="Arial" charset="0"/>
                <a:ea typeface="Arial" charset="0"/>
                <a:cs typeface="Arial" charset="0"/>
              </a:rPr>
              <a:t>Sling Psychrometer</a:t>
            </a:r>
            <a:endParaRPr lang="en-US" sz="1400" dirty="0">
              <a:latin typeface="Arial" charset="0"/>
              <a:ea typeface="Arial" charset="0"/>
              <a:cs typeface="Arial" charset="0"/>
            </a:endParaRPr>
          </a:p>
        </p:txBody>
      </p:sp>
    </p:spTree>
    <p:extLst>
      <p:ext uri="{BB962C8B-B14F-4D97-AF65-F5344CB8AC3E}">
        <p14:creationId xmlns:p14="http://schemas.microsoft.com/office/powerpoint/2010/main" val="1438944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55FFB25-58D5-9C41-B25A-2A6C2E61A8F3}" type="slidenum">
              <a:rPr lang="en-US" smtClean="0"/>
              <a:t>8</a:t>
            </a:fld>
            <a:endParaRPr lang="en-US" dirty="0"/>
          </a:p>
        </p:txBody>
      </p:sp>
      <p:pic>
        <p:nvPicPr>
          <p:cNvPr id="4" name="Picture 3" descr="Banner: Atmosphere-Relative Humidit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95130"/>
          </a:xfrm>
          <a:prstGeom prst="rect">
            <a:avLst/>
          </a:prstGeom>
        </p:spPr>
      </p:pic>
      <p:pic>
        <p:nvPicPr>
          <p:cNvPr id="6" name="Picture 5" descr="Menu Bar: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5130"/>
            <a:ext cx="1188798" cy="6062870"/>
          </a:xfrm>
          <a:prstGeom prst="rect">
            <a:avLst/>
          </a:prstGeom>
        </p:spPr>
      </p:pic>
      <p:sp>
        <p:nvSpPr>
          <p:cNvPr id="2" name="Title 1"/>
          <p:cNvSpPr>
            <a:spLocks noGrp="1"/>
          </p:cNvSpPr>
          <p:nvPr>
            <p:ph type="title"/>
          </p:nvPr>
        </p:nvSpPr>
        <p:spPr>
          <a:xfrm>
            <a:off x="1257300" y="510539"/>
            <a:ext cx="7886700" cy="1325563"/>
          </a:xfrm>
        </p:spPr>
        <p:txBody>
          <a:bodyPr>
            <a:normAutofit/>
          </a:bodyPr>
          <a:lstStyle/>
          <a:p>
            <a:r>
              <a:rPr lang="en-US" sz="3200" dirty="0">
                <a:solidFill>
                  <a:srgbClr val="000000"/>
                </a:solidFill>
                <a:cs typeface="Calibri" charset="0"/>
              </a:rPr>
              <a:t>Which Instrument do I Use?</a:t>
            </a:r>
            <a:endParaRPr lang="en-US" sz="3200" dirty="0"/>
          </a:p>
        </p:txBody>
      </p:sp>
      <p:sp>
        <p:nvSpPr>
          <p:cNvPr id="3" name="TextBox 2"/>
          <p:cNvSpPr txBox="1"/>
          <p:nvPr/>
        </p:nvSpPr>
        <p:spPr>
          <a:xfrm>
            <a:off x="1584960" y="1649317"/>
            <a:ext cx="4922520" cy="4176528"/>
          </a:xfrm>
          <a:prstGeom prst="rect">
            <a:avLst/>
          </a:prstGeom>
          <a:noFill/>
        </p:spPr>
        <p:txBody>
          <a:bodyPr wrap="square" rtlCol="0">
            <a:spAutoFit/>
          </a:bodyPr>
          <a:lstStyle/>
          <a:p>
            <a:pPr>
              <a:lnSpc>
                <a:spcPct val="80000"/>
              </a:lnSpc>
              <a:spcAft>
                <a:spcPts val="600"/>
              </a:spcAft>
            </a:pPr>
            <a:r>
              <a:rPr lang="en-US" sz="2000" dirty="0">
                <a:ea typeface="Arial" charset="0"/>
                <a:cs typeface="Arial" charset="0"/>
              </a:rPr>
              <a:t>You can use either a Digital Hygrometer or a Sling Psychrometer</a:t>
            </a:r>
          </a:p>
          <a:p>
            <a:pPr>
              <a:lnSpc>
                <a:spcPct val="80000"/>
              </a:lnSpc>
              <a:spcAft>
                <a:spcPts val="600"/>
              </a:spcAft>
            </a:pPr>
            <a:endParaRPr lang="en-US" sz="2000" dirty="0">
              <a:ea typeface="Arial" charset="0"/>
              <a:cs typeface="Arial" charset="0"/>
            </a:endParaRPr>
          </a:p>
          <a:p>
            <a:pPr marL="342900" indent="-342900">
              <a:lnSpc>
                <a:spcPct val="80000"/>
              </a:lnSpc>
              <a:spcBef>
                <a:spcPts val="0"/>
              </a:spcBef>
              <a:spcAft>
                <a:spcPts val="600"/>
              </a:spcAft>
              <a:buFont typeface="Arial" charset="0"/>
              <a:buChar char="•"/>
            </a:pPr>
            <a:r>
              <a:rPr lang="en-US" sz="2000" dirty="0">
                <a:ea typeface="Arial" charset="0"/>
                <a:cs typeface="Arial" charset="0"/>
              </a:rPr>
              <a:t>If the students have only a short period of time to take the measurements, use the digital hygrometer. </a:t>
            </a:r>
          </a:p>
          <a:p>
            <a:pPr marL="342900" indent="-342900">
              <a:lnSpc>
                <a:spcPct val="80000"/>
              </a:lnSpc>
              <a:spcBef>
                <a:spcPts val="0"/>
              </a:spcBef>
              <a:spcAft>
                <a:spcPts val="600"/>
              </a:spcAft>
              <a:buFont typeface="Arial" charset="0"/>
              <a:buChar char="•"/>
            </a:pPr>
            <a:r>
              <a:rPr lang="en-US" sz="2000" dirty="0">
                <a:ea typeface="Arial" charset="0"/>
                <a:cs typeface="Arial" charset="0"/>
              </a:rPr>
              <a:t>If you have the time, the students will probably enjoy using the sling psychrometer. </a:t>
            </a:r>
          </a:p>
          <a:p>
            <a:pPr marL="342900" indent="-342900">
              <a:lnSpc>
                <a:spcPct val="80000"/>
              </a:lnSpc>
              <a:spcBef>
                <a:spcPts val="0"/>
              </a:spcBef>
              <a:spcAft>
                <a:spcPts val="600"/>
              </a:spcAft>
              <a:buFont typeface="Arial" charset="0"/>
              <a:buChar char="•"/>
            </a:pPr>
            <a:endParaRPr lang="en-US" sz="2000" dirty="0">
              <a:ea typeface="Arial" charset="0"/>
              <a:cs typeface="Arial" charset="0"/>
            </a:endParaRPr>
          </a:p>
          <a:p>
            <a:pPr>
              <a:lnSpc>
                <a:spcPct val="80000"/>
              </a:lnSpc>
              <a:spcAft>
                <a:spcPts val="600"/>
              </a:spcAft>
            </a:pPr>
            <a:r>
              <a:rPr lang="en-US" sz="2000" i="1" dirty="0">
                <a:ea typeface="Arial" charset="0"/>
                <a:cs typeface="Arial" charset="0"/>
              </a:rPr>
              <a:t>It is important to note that either instrument will give data that is equally useful to scientists, teachers and student researchers.  It is the choice of the teacher and students to choose the instrument they want to use.</a:t>
            </a:r>
          </a:p>
        </p:txBody>
      </p:sp>
      <p:pic>
        <p:nvPicPr>
          <p:cNvPr id="10" name="Picture 9" descr="Artist image of digital hydrometer">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4787" y="1649317"/>
            <a:ext cx="1307050" cy="1642524"/>
          </a:xfrm>
          <a:prstGeom prst="rect">
            <a:avLst/>
          </a:prstGeom>
        </p:spPr>
      </p:pic>
      <p:sp>
        <p:nvSpPr>
          <p:cNvPr id="11" name="TextBox 10"/>
          <p:cNvSpPr txBox="1"/>
          <p:nvPr/>
        </p:nvSpPr>
        <p:spPr>
          <a:xfrm>
            <a:off x="6861462" y="3261772"/>
            <a:ext cx="2043381" cy="369332"/>
          </a:xfrm>
          <a:prstGeom prst="rect">
            <a:avLst/>
          </a:prstGeom>
          <a:noFill/>
        </p:spPr>
        <p:txBody>
          <a:bodyPr wrap="square" rtlCol="0">
            <a:spAutoFit/>
          </a:bodyPr>
          <a:lstStyle/>
          <a:p>
            <a:pPr algn="ctr"/>
            <a:r>
              <a:rPr lang="en-US" dirty="0"/>
              <a:t>    </a:t>
            </a:r>
            <a:r>
              <a:rPr lang="en-US" sz="1400" b="1" dirty="0">
                <a:latin typeface="Arial" charset="0"/>
                <a:ea typeface="Arial" charset="0"/>
                <a:cs typeface="Arial" charset="0"/>
              </a:rPr>
              <a:t>Digital Hygrometer</a:t>
            </a:r>
            <a:endParaRPr lang="en-US" sz="1400" dirty="0">
              <a:latin typeface="Arial" charset="0"/>
              <a:ea typeface="Arial" charset="0"/>
              <a:cs typeface="Arial" charset="0"/>
            </a:endParaRPr>
          </a:p>
        </p:txBody>
      </p:sp>
      <p:pic>
        <p:nvPicPr>
          <p:cNvPr id="12" name="Picture 11" descr="Artist's image of sling psychromete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9921" y="4100351"/>
            <a:ext cx="1526033" cy="1519112"/>
          </a:xfrm>
          <a:prstGeom prst="rect">
            <a:avLst/>
          </a:prstGeom>
        </p:spPr>
      </p:pic>
      <p:sp>
        <p:nvSpPr>
          <p:cNvPr id="13" name="TextBox 12"/>
          <p:cNvSpPr txBox="1"/>
          <p:nvPr/>
        </p:nvSpPr>
        <p:spPr>
          <a:xfrm>
            <a:off x="6955862" y="5667539"/>
            <a:ext cx="2131866" cy="369332"/>
          </a:xfrm>
          <a:prstGeom prst="rect">
            <a:avLst/>
          </a:prstGeom>
          <a:noFill/>
        </p:spPr>
        <p:txBody>
          <a:bodyPr wrap="square" rtlCol="0">
            <a:spAutoFit/>
          </a:bodyPr>
          <a:lstStyle/>
          <a:p>
            <a:pPr algn="ctr"/>
            <a:r>
              <a:rPr lang="en-US" dirty="0"/>
              <a:t>    </a:t>
            </a:r>
            <a:r>
              <a:rPr lang="en-US" sz="1400" b="1" dirty="0">
                <a:latin typeface="Arial" charset="0"/>
                <a:ea typeface="Arial" charset="0"/>
                <a:cs typeface="Arial" charset="0"/>
              </a:rPr>
              <a:t>Sling Psychrometer</a:t>
            </a:r>
            <a:endParaRPr lang="en-US" sz="1400" dirty="0">
              <a:latin typeface="Arial" charset="0"/>
              <a:ea typeface="Arial" charset="0"/>
              <a:cs typeface="Arial" charset="0"/>
            </a:endParaRPr>
          </a:p>
        </p:txBody>
      </p:sp>
    </p:spTree>
    <p:extLst>
      <p:ext uri="{BB962C8B-B14F-4D97-AF65-F5344CB8AC3E}">
        <p14:creationId xmlns:p14="http://schemas.microsoft.com/office/powerpoint/2010/main" val="4479703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689</TotalTime>
  <Words>2535</Words>
  <Application>Microsoft Macintosh PowerPoint</Application>
  <PresentationFormat>On-screen Show (4:3)</PresentationFormat>
  <Paragraphs>250</Paragraphs>
  <Slides>30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ＭＳ Ｐゴシック</vt:lpstr>
      <vt:lpstr>Arial</vt:lpstr>
      <vt:lpstr>Calibri</vt:lpstr>
      <vt:lpstr>Calibri Light</vt:lpstr>
      <vt:lpstr>Office Theme</vt:lpstr>
      <vt:lpstr>Protocol Training Slides: Relative Humidity</vt:lpstr>
      <vt:lpstr>Overview and Learning Objectives</vt:lpstr>
      <vt:lpstr>The Atmosphere</vt:lpstr>
      <vt:lpstr>Relative Humidity</vt:lpstr>
      <vt:lpstr>Measuring Relative Humidity</vt:lpstr>
      <vt:lpstr>Recording Relative Humidity (RH) is important for many reasons:</vt:lpstr>
      <vt:lpstr>YOUR measurements can help NASA scientists to:</vt:lpstr>
      <vt:lpstr>What I Need to Collect RH Data </vt:lpstr>
      <vt:lpstr>Which Instrument do I Use?</vt:lpstr>
      <vt:lpstr>Instrument Shelter</vt:lpstr>
      <vt:lpstr>Collecting Data: Hygrometer</vt:lpstr>
      <vt:lpstr>When Not to Collect Data: Hygrometer</vt:lpstr>
      <vt:lpstr>Collecting Data: Sling Psychrometer- Steps 1-5</vt:lpstr>
      <vt:lpstr>Collecting Data: Sling Psychrometer- Steps 6-12</vt:lpstr>
      <vt:lpstr>GLOBE Program Science Data Entry</vt:lpstr>
      <vt:lpstr>Entering Relative Humidity Data- Step 1</vt:lpstr>
      <vt:lpstr>Entering Relative Humidity Data- Steps 2 &amp; 3</vt:lpstr>
      <vt:lpstr>Entering Relative Humidity Data- Steps 4 &amp; 5</vt:lpstr>
      <vt:lpstr>Entering Relative Humidity Data- Steps 6 &amp; 7</vt:lpstr>
      <vt:lpstr>Entering Relative Humidity Data- Steps 8 &amp; 9</vt:lpstr>
      <vt:lpstr>Retrieving Data from the GLOBE Visualization System</vt:lpstr>
      <vt:lpstr>Viewing data on the map on the GLOBE Visualization System</vt:lpstr>
      <vt:lpstr>Understanding the Data</vt:lpstr>
      <vt:lpstr>Questions for YOU to Investigate </vt:lpstr>
      <vt:lpstr>What have you learned?</vt:lpstr>
      <vt:lpstr>Frequently Asked Questions (FAQs) 1</vt:lpstr>
      <vt:lpstr>Frequently Asked Questions (FAQs) 2</vt:lpstr>
      <vt:lpstr>Frequently Asked Questions (FAQs) 3</vt:lpstr>
      <vt:lpstr>Further Resources</vt:lpstr>
      <vt:lpstr>We want your Feedback!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Microsoft Office User</cp:lastModifiedBy>
  <cp:revision>59</cp:revision>
  <dcterms:created xsi:type="dcterms:W3CDTF">2016-03-17T03:53:03Z</dcterms:created>
  <dcterms:modified xsi:type="dcterms:W3CDTF">2020-05-13T22:13:49Z</dcterms:modified>
</cp:coreProperties>
</file>