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sldIdLst>
    <p:sldId id="256" r:id="rId2"/>
    <p:sldId id="257" r:id="rId3"/>
    <p:sldId id="266" r:id="rId4"/>
    <p:sldId id="268" r:id="rId5"/>
    <p:sldId id="269" r:id="rId6"/>
    <p:sldId id="259" r:id="rId7"/>
    <p:sldId id="270" r:id="rId8"/>
    <p:sldId id="271" r:id="rId9"/>
    <p:sldId id="272" r:id="rId10"/>
    <p:sldId id="260" r:id="rId11"/>
    <p:sldId id="261" r:id="rId12"/>
    <p:sldId id="273" r:id="rId13"/>
    <p:sldId id="274" r:id="rId14"/>
    <p:sldId id="275" r:id="rId15"/>
    <p:sldId id="276" r:id="rId16"/>
    <p:sldId id="277" r:id="rId17"/>
    <p:sldId id="278" r:id="rId18"/>
    <p:sldId id="279" r:id="rId19"/>
    <p:sldId id="280" r:id="rId20"/>
    <p:sldId id="282" r:id="rId21"/>
    <p:sldId id="281" r:id="rId22"/>
    <p:sldId id="283" r:id="rId23"/>
    <p:sldId id="284" r:id="rId24"/>
    <p:sldId id="285" r:id="rId25"/>
    <p:sldId id="286" r:id="rId26"/>
    <p:sldId id="288" r:id="rId27"/>
    <p:sldId id="287" r:id="rId28"/>
    <p:sldId id="289" r:id="rId29"/>
    <p:sldId id="290" r:id="rId30"/>
    <p:sldId id="292" r:id="rId31"/>
    <p:sldId id="293" r:id="rId32"/>
    <p:sldId id="262" r:id="rId33"/>
    <p:sldId id="294" r:id="rId34"/>
    <p:sldId id="295" r:id="rId35"/>
    <p:sldId id="296" r:id="rId36"/>
    <p:sldId id="297" r:id="rId37"/>
    <p:sldId id="298" r:id="rId38"/>
    <p:sldId id="299" r:id="rId39"/>
    <p:sldId id="300" r:id="rId40"/>
    <p:sldId id="301" r:id="rId41"/>
    <p:sldId id="302" r:id="rId42"/>
    <p:sldId id="263" r:id="rId43"/>
    <p:sldId id="303" r:id="rId44"/>
    <p:sldId id="304" r:id="rId45"/>
    <p:sldId id="305" r:id="rId46"/>
    <p:sldId id="264" r:id="rId47"/>
    <p:sldId id="265" r:id="rId48"/>
    <p:sldId id="306" r:id="rId49"/>
    <p:sldId id="307"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5"/>
    <p:restoredTop sz="94614" autoAdjust="0"/>
  </p:normalViewPr>
  <p:slideViewPr>
    <p:cSldViewPr snapToGrid="0" snapToObjects="1">
      <p:cViewPr varScale="1">
        <p:scale>
          <a:sx n="82" d="100"/>
          <a:sy n="82" d="100"/>
        </p:scale>
        <p:origin x="1474" y="6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8" d="100"/>
          <a:sy n="68" d="100"/>
        </p:scale>
        <p:origin x="180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kevin:Kevins%20folder:proposals:GLOBE:2015:online%20modules:modules:surface%20temperature:Ida%20Ts%20data%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'multisitetable_03-09-2013-05-08'!$B$1</c:f>
              <c:strCache>
                <c:ptCount val="1"/>
                <c:pt idx="0">
                  <c:v>Concrete</c:v>
                </c:pt>
              </c:strCache>
            </c:strRef>
          </c:tx>
          <c:spPr>
            <a:ln w="60325"/>
          </c:spPr>
          <c:cat>
            <c:numRef>
              <c:f>'multisitetable_03-09-2013-05-08'!$A$2:$A$62</c:f>
              <c:numCache>
                <c:formatCode>m/d/yy</c:formatCode>
                <c:ptCount val="61"/>
                <c:pt idx="0">
                  <c:v>39880</c:v>
                </c:pt>
                <c:pt idx="1">
                  <c:v>39881</c:v>
                </c:pt>
                <c:pt idx="2">
                  <c:v>39882</c:v>
                </c:pt>
                <c:pt idx="3">
                  <c:v>39883</c:v>
                </c:pt>
                <c:pt idx="4">
                  <c:v>39884</c:v>
                </c:pt>
                <c:pt idx="5">
                  <c:v>39885</c:v>
                </c:pt>
                <c:pt idx="6">
                  <c:v>39886</c:v>
                </c:pt>
                <c:pt idx="7">
                  <c:v>39887</c:v>
                </c:pt>
                <c:pt idx="8">
                  <c:v>39888</c:v>
                </c:pt>
                <c:pt idx="9">
                  <c:v>39889</c:v>
                </c:pt>
                <c:pt idx="10">
                  <c:v>39890</c:v>
                </c:pt>
                <c:pt idx="11">
                  <c:v>39891</c:v>
                </c:pt>
                <c:pt idx="12">
                  <c:v>39892</c:v>
                </c:pt>
                <c:pt idx="13">
                  <c:v>39893</c:v>
                </c:pt>
                <c:pt idx="14">
                  <c:v>39894</c:v>
                </c:pt>
                <c:pt idx="15">
                  <c:v>39895</c:v>
                </c:pt>
                <c:pt idx="16">
                  <c:v>39896</c:v>
                </c:pt>
                <c:pt idx="17">
                  <c:v>39897</c:v>
                </c:pt>
                <c:pt idx="18">
                  <c:v>39898</c:v>
                </c:pt>
                <c:pt idx="19">
                  <c:v>39899</c:v>
                </c:pt>
                <c:pt idx="20">
                  <c:v>39900</c:v>
                </c:pt>
                <c:pt idx="21">
                  <c:v>39901</c:v>
                </c:pt>
                <c:pt idx="22">
                  <c:v>39902</c:v>
                </c:pt>
                <c:pt idx="23">
                  <c:v>39903</c:v>
                </c:pt>
                <c:pt idx="24">
                  <c:v>39904</c:v>
                </c:pt>
                <c:pt idx="25">
                  <c:v>39905</c:v>
                </c:pt>
                <c:pt idx="26">
                  <c:v>39906</c:v>
                </c:pt>
                <c:pt idx="27">
                  <c:v>39907</c:v>
                </c:pt>
                <c:pt idx="28">
                  <c:v>39908</c:v>
                </c:pt>
                <c:pt idx="29">
                  <c:v>39909</c:v>
                </c:pt>
                <c:pt idx="30">
                  <c:v>39910</c:v>
                </c:pt>
                <c:pt idx="31">
                  <c:v>39911</c:v>
                </c:pt>
                <c:pt idx="32">
                  <c:v>39912</c:v>
                </c:pt>
                <c:pt idx="33">
                  <c:v>39913</c:v>
                </c:pt>
                <c:pt idx="34">
                  <c:v>39914</c:v>
                </c:pt>
                <c:pt idx="35">
                  <c:v>39915</c:v>
                </c:pt>
                <c:pt idx="36">
                  <c:v>39916</c:v>
                </c:pt>
                <c:pt idx="37">
                  <c:v>39917</c:v>
                </c:pt>
                <c:pt idx="38">
                  <c:v>39918</c:v>
                </c:pt>
                <c:pt idx="39">
                  <c:v>39919</c:v>
                </c:pt>
                <c:pt idx="40">
                  <c:v>39920</c:v>
                </c:pt>
                <c:pt idx="41">
                  <c:v>39921</c:v>
                </c:pt>
                <c:pt idx="42">
                  <c:v>39922</c:v>
                </c:pt>
                <c:pt idx="43">
                  <c:v>39923</c:v>
                </c:pt>
                <c:pt idx="44">
                  <c:v>39924</c:v>
                </c:pt>
                <c:pt idx="45">
                  <c:v>39925</c:v>
                </c:pt>
                <c:pt idx="46">
                  <c:v>39926</c:v>
                </c:pt>
                <c:pt idx="47">
                  <c:v>39927</c:v>
                </c:pt>
                <c:pt idx="48">
                  <c:v>39928</c:v>
                </c:pt>
                <c:pt idx="49">
                  <c:v>39929</c:v>
                </c:pt>
                <c:pt idx="50">
                  <c:v>39930</c:v>
                </c:pt>
                <c:pt idx="51">
                  <c:v>39931</c:v>
                </c:pt>
                <c:pt idx="52">
                  <c:v>39932</c:v>
                </c:pt>
                <c:pt idx="53">
                  <c:v>39933</c:v>
                </c:pt>
                <c:pt idx="54">
                  <c:v>39934</c:v>
                </c:pt>
                <c:pt idx="55">
                  <c:v>39935</c:v>
                </c:pt>
                <c:pt idx="56">
                  <c:v>39936</c:v>
                </c:pt>
                <c:pt idx="57">
                  <c:v>39937</c:v>
                </c:pt>
                <c:pt idx="58">
                  <c:v>39938</c:v>
                </c:pt>
                <c:pt idx="59">
                  <c:v>39939</c:v>
                </c:pt>
                <c:pt idx="60">
                  <c:v>39940</c:v>
                </c:pt>
              </c:numCache>
            </c:numRef>
          </c:cat>
          <c:val>
            <c:numRef>
              <c:f>'multisitetable_03-09-2013-05-08'!$B$2:$B$62</c:f>
              <c:numCache>
                <c:formatCode>General</c:formatCode>
                <c:ptCount val="61"/>
                <c:pt idx="9">
                  <c:v>1.3</c:v>
                </c:pt>
                <c:pt idx="12">
                  <c:v>3.2</c:v>
                </c:pt>
                <c:pt idx="17">
                  <c:v>7.7</c:v>
                </c:pt>
                <c:pt idx="19">
                  <c:v>8.7000000000000011</c:v>
                </c:pt>
                <c:pt idx="30">
                  <c:v>11.1</c:v>
                </c:pt>
                <c:pt idx="32">
                  <c:v>9</c:v>
                </c:pt>
                <c:pt idx="38">
                  <c:v>15.6</c:v>
                </c:pt>
                <c:pt idx="45">
                  <c:v>18.399999999999999</c:v>
                </c:pt>
                <c:pt idx="47">
                  <c:v>9.2000000000000011</c:v>
                </c:pt>
                <c:pt idx="54">
                  <c:v>25.2</c:v>
                </c:pt>
                <c:pt idx="59">
                  <c:v>27.3</c:v>
                </c:pt>
              </c:numCache>
            </c:numRef>
          </c:val>
          <c:smooth val="0"/>
          <c:extLst>
            <c:ext xmlns:c16="http://schemas.microsoft.com/office/drawing/2014/chart" uri="{C3380CC4-5D6E-409C-BE32-E72D297353CC}">
              <c16:uniqueId val="{00000000-E548-43CF-8470-085831807138}"/>
            </c:ext>
          </c:extLst>
        </c:ser>
        <c:ser>
          <c:idx val="1"/>
          <c:order val="1"/>
          <c:tx>
            <c:strRef>
              <c:f>'multisitetable_03-09-2013-05-08'!$C$1</c:f>
              <c:strCache>
                <c:ptCount val="1"/>
                <c:pt idx="0">
                  <c:v>Asphalt</c:v>
                </c:pt>
              </c:strCache>
            </c:strRef>
          </c:tx>
          <c:spPr>
            <a:ln w="53975"/>
          </c:spPr>
          <c:cat>
            <c:numRef>
              <c:f>'multisitetable_03-09-2013-05-08'!$A$2:$A$62</c:f>
              <c:numCache>
                <c:formatCode>m/d/yy</c:formatCode>
                <c:ptCount val="61"/>
                <c:pt idx="0">
                  <c:v>39880</c:v>
                </c:pt>
                <c:pt idx="1">
                  <c:v>39881</c:v>
                </c:pt>
                <c:pt idx="2">
                  <c:v>39882</c:v>
                </c:pt>
                <c:pt idx="3">
                  <c:v>39883</c:v>
                </c:pt>
                <c:pt idx="4">
                  <c:v>39884</c:v>
                </c:pt>
                <c:pt idx="5">
                  <c:v>39885</c:v>
                </c:pt>
                <c:pt idx="6">
                  <c:v>39886</c:v>
                </c:pt>
                <c:pt idx="7">
                  <c:v>39887</c:v>
                </c:pt>
                <c:pt idx="8">
                  <c:v>39888</c:v>
                </c:pt>
                <c:pt idx="9">
                  <c:v>39889</c:v>
                </c:pt>
                <c:pt idx="10">
                  <c:v>39890</c:v>
                </c:pt>
                <c:pt idx="11">
                  <c:v>39891</c:v>
                </c:pt>
                <c:pt idx="12">
                  <c:v>39892</c:v>
                </c:pt>
                <c:pt idx="13">
                  <c:v>39893</c:v>
                </c:pt>
                <c:pt idx="14">
                  <c:v>39894</c:v>
                </c:pt>
                <c:pt idx="15">
                  <c:v>39895</c:v>
                </c:pt>
                <c:pt idx="16">
                  <c:v>39896</c:v>
                </c:pt>
                <c:pt idx="17">
                  <c:v>39897</c:v>
                </c:pt>
                <c:pt idx="18">
                  <c:v>39898</c:v>
                </c:pt>
                <c:pt idx="19">
                  <c:v>39899</c:v>
                </c:pt>
                <c:pt idx="20">
                  <c:v>39900</c:v>
                </c:pt>
                <c:pt idx="21">
                  <c:v>39901</c:v>
                </c:pt>
                <c:pt idx="22">
                  <c:v>39902</c:v>
                </c:pt>
                <c:pt idx="23">
                  <c:v>39903</c:v>
                </c:pt>
                <c:pt idx="24">
                  <c:v>39904</c:v>
                </c:pt>
                <c:pt idx="25">
                  <c:v>39905</c:v>
                </c:pt>
                <c:pt idx="26">
                  <c:v>39906</c:v>
                </c:pt>
                <c:pt idx="27">
                  <c:v>39907</c:v>
                </c:pt>
                <c:pt idx="28">
                  <c:v>39908</c:v>
                </c:pt>
                <c:pt idx="29">
                  <c:v>39909</c:v>
                </c:pt>
                <c:pt idx="30">
                  <c:v>39910</c:v>
                </c:pt>
                <c:pt idx="31">
                  <c:v>39911</c:v>
                </c:pt>
                <c:pt idx="32">
                  <c:v>39912</c:v>
                </c:pt>
                <c:pt idx="33">
                  <c:v>39913</c:v>
                </c:pt>
                <c:pt idx="34">
                  <c:v>39914</c:v>
                </c:pt>
                <c:pt idx="35">
                  <c:v>39915</c:v>
                </c:pt>
                <c:pt idx="36">
                  <c:v>39916</c:v>
                </c:pt>
                <c:pt idx="37">
                  <c:v>39917</c:v>
                </c:pt>
                <c:pt idx="38">
                  <c:v>39918</c:v>
                </c:pt>
                <c:pt idx="39">
                  <c:v>39919</c:v>
                </c:pt>
                <c:pt idx="40">
                  <c:v>39920</c:v>
                </c:pt>
                <c:pt idx="41">
                  <c:v>39921</c:v>
                </c:pt>
                <c:pt idx="42">
                  <c:v>39922</c:v>
                </c:pt>
                <c:pt idx="43">
                  <c:v>39923</c:v>
                </c:pt>
                <c:pt idx="44">
                  <c:v>39924</c:v>
                </c:pt>
                <c:pt idx="45">
                  <c:v>39925</c:v>
                </c:pt>
                <c:pt idx="46">
                  <c:v>39926</c:v>
                </c:pt>
                <c:pt idx="47">
                  <c:v>39927</c:v>
                </c:pt>
                <c:pt idx="48">
                  <c:v>39928</c:v>
                </c:pt>
                <c:pt idx="49">
                  <c:v>39929</c:v>
                </c:pt>
                <c:pt idx="50">
                  <c:v>39930</c:v>
                </c:pt>
                <c:pt idx="51">
                  <c:v>39931</c:v>
                </c:pt>
                <c:pt idx="52">
                  <c:v>39932</c:v>
                </c:pt>
                <c:pt idx="53">
                  <c:v>39933</c:v>
                </c:pt>
                <c:pt idx="54">
                  <c:v>39934</c:v>
                </c:pt>
                <c:pt idx="55">
                  <c:v>39935</c:v>
                </c:pt>
                <c:pt idx="56">
                  <c:v>39936</c:v>
                </c:pt>
                <c:pt idx="57">
                  <c:v>39937</c:v>
                </c:pt>
                <c:pt idx="58">
                  <c:v>39938</c:v>
                </c:pt>
                <c:pt idx="59">
                  <c:v>39939</c:v>
                </c:pt>
                <c:pt idx="60">
                  <c:v>39940</c:v>
                </c:pt>
              </c:numCache>
            </c:numRef>
          </c:cat>
          <c:val>
            <c:numRef>
              <c:f>'multisitetable_03-09-2013-05-08'!$C$2:$C$62</c:f>
              <c:numCache>
                <c:formatCode>General</c:formatCode>
                <c:ptCount val="61"/>
                <c:pt idx="9">
                  <c:v>3</c:v>
                </c:pt>
                <c:pt idx="12">
                  <c:v>6.7</c:v>
                </c:pt>
                <c:pt idx="17">
                  <c:v>16.5</c:v>
                </c:pt>
                <c:pt idx="19">
                  <c:v>18.7</c:v>
                </c:pt>
                <c:pt idx="30">
                  <c:v>12.6</c:v>
                </c:pt>
                <c:pt idx="32">
                  <c:v>9.2000000000000011</c:v>
                </c:pt>
                <c:pt idx="38">
                  <c:v>19.2</c:v>
                </c:pt>
                <c:pt idx="45">
                  <c:v>30</c:v>
                </c:pt>
                <c:pt idx="47">
                  <c:v>16.100000000000001</c:v>
                </c:pt>
                <c:pt idx="54">
                  <c:v>44</c:v>
                </c:pt>
              </c:numCache>
            </c:numRef>
          </c:val>
          <c:smooth val="0"/>
          <c:extLst>
            <c:ext xmlns:c16="http://schemas.microsoft.com/office/drawing/2014/chart" uri="{C3380CC4-5D6E-409C-BE32-E72D297353CC}">
              <c16:uniqueId val="{00000001-E548-43CF-8470-085831807138}"/>
            </c:ext>
          </c:extLst>
        </c:ser>
        <c:dLbls>
          <c:showLegendKey val="0"/>
          <c:showVal val="0"/>
          <c:showCatName val="0"/>
          <c:showSerName val="0"/>
          <c:showPercent val="0"/>
          <c:showBubbleSize val="0"/>
        </c:dLbls>
        <c:marker val="1"/>
        <c:smooth val="0"/>
        <c:axId val="-1319929232"/>
        <c:axId val="-1319935760"/>
      </c:lineChart>
      <c:dateAx>
        <c:axId val="-1319929232"/>
        <c:scaling>
          <c:orientation val="minMax"/>
        </c:scaling>
        <c:delete val="0"/>
        <c:axPos val="b"/>
        <c:title>
          <c:tx>
            <c:rich>
              <a:bodyPr/>
              <a:lstStyle/>
              <a:p>
                <a:pPr>
                  <a:defRPr sz="1400"/>
                </a:pPr>
                <a:r>
                  <a:rPr lang="en-US" sz="1400"/>
                  <a:t>Date</a:t>
                </a:r>
              </a:p>
            </c:rich>
          </c:tx>
          <c:overlay val="0"/>
        </c:title>
        <c:numFmt formatCode="m/d/yy" sourceLinked="1"/>
        <c:majorTickMark val="out"/>
        <c:minorTickMark val="none"/>
        <c:tickLblPos val="nextTo"/>
        <c:txPr>
          <a:bodyPr/>
          <a:lstStyle/>
          <a:p>
            <a:pPr>
              <a:defRPr sz="1200"/>
            </a:pPr>
            <a:endParaRPr lang="en-US"/>
          </a:p>
        </c:txPr>
        <c:crossAx val="-1319935760"/>
        <c:crosses val="autoZero"/>
        <c:auto val="1"/>
        <c:lblOffset val="100"/>
        <c:baseTimeUnit val="days"/>
      </c:dateAx>
      <c:valAx>
        <c:axId val="-1319935760"/>
        <c:scaling>
          <c:orientation val="minMax"/>
        </c:scaling>
        <c:delete val="0"/>
        <c:axPos val="l"/>
        <c:title>
          <c:tx>
            <c:rich>
              <a:bodyPr/>
              <a:lstStyle/>
              <a:p>
                <a:pPr>
                  <a:defRPr sz="1400"/>
                </a:pPr>
                <a:r>
                  <a:rPr lang="en-US" sz="1400"/>
                  <a:t>Surface Temperature (C)</a:t>
                </a:r>
              </a:p>
            </c:rich>
          </c:tx>
          <c:overlay val="0"/>
        </c:title>
        <c:numFmt formatCode="General" sourceLinked="1"/>
        <c:majorTickMark val="out"/>
        <c:minorTickMark val="none"/>
        <c:tickLblPos val="nextTo"/>
        <c:txPr>
          <a:bodyPr/>
          <a:lstStyle/>
          <a:p>
            <a:pPr>
              <a:defRPr sz="1400"/>
            </a:pPr>
            <a:endParaRPr lang="en-US"/>
          </a:p>
        </c:txPr>
        <c:crossAx val="-1319929232"/>
        <c:crosses val="autoZero"/>
        <c:crossBetween val="between"/>
      </c:valAx>
    </c:plotArea>
    <c:legend>
      <c:legendPos val="r"/>
      <c:layout>
        <c:manualLayout>
          <c:xMode val="edge"/>
          <c:yMode val="edge"/>
          <c:x val="0.28415982870562201"/>
          <c:y val="6.0957217847769002E-2"/>
          <c:w val="0.26907763503246301"/>
          <c:h val="0.120889919109125"/>
        </c:manualLayout>
      </c:layout>
      <c:overlay val="0"/>
      <c:txPr>
        <a:bodyPr/>
        <a:lstStyle/>
        <a:p>
          <a:pPr>
            <a:defRPr sz="160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7A4984-D08A-1849-8A67-9108C5B81E0D}" type="datetimeFigureOut">
              <a:rPr lang="en-US" smtClean="0"/>
              <a:t>8/14/2018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2770BD-B8EC-3B42-9C80-242BC4C7F5FC}" type="slidenum">
              <a:rPr lang="en-US" smtClean="0"/>
              <a:t>‹#›</a:t>
            </a:fld>
            <a:endParaRPr lang="en-US"/>
          </a:p>
        </p:txBody>
      </p:sp>
    </p:spTree>
    <p:extLst>
      <p:ext uri="{BB962C8B-B14F-4D97-AF65-F5344CB8AC3E}">
        <p14:creationId xmlns:p14="http://schemas.microsoft.com/office/powerpoint/2010/main" val="1100006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14</a:t>
            </a:fld>
            <a:endParaRPr lang="en-US"/>
          </a:p>
        </p:txBody>
      </p:sp>
    </p:spTree>
    <p:extLst>
      <p:ext uri="{BB962C8B-B14F-4D97-AF65-F5344CB8AC3E}">
        <p14:creationId xmlns:p14="http://schemas.microsoft.com/office/powerpoint/2010/main" val="120713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23</a:t>
            </a:fld>
            <a:endParaRPr lang="en-US"/>
          </a:p>
        </p:txBody>
      </p:sp>
    </p:spTree>
    <p:extLst>
      <p:ext uri="{BB962C8B-B14F-4D97-AF65-F5344CB8AC3E}">
        <p14:creationId xmlns:p14="http://schemas.microsoft.com/office/powerpoint/2010/main" val="927201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24</a:t>
            </a:fld>
            <a:endParaRPr lang="en-US"/>
          </a:p>
        </p:txBody>
      </p:sp>
    </p:spTree>
    <p:extLst>
      <p:ext uri="{BB962C8B-B14F-4D97-AF65-F5344CB8AC3E}">
        <p14:creationId xmlns:p14="http://schemas.microsoft.com/office/powerpoint/2010/main" val="348548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25</a:t>
            </a:fld>
            <a:endParaRPr lang="en-US"/>
          </a:p>
        </p:txBody>
      </p:sp>
    </p:spTree>
    <p:extLst>
      <p:ext uri="{BB962C8B-B14F-4D97-AF65-F5344CB8AC3E}">
        <p14:creationId xmlns:p14="http://schemas.microsoft.com/office/powerpoint/2010/main" val="1132124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26</a:t>
            </a:fld>
            <a:endParaRPr lang="en-US"/>
          </a:p>
        </p:txBody>
      </p:sp>
    </p:spTree>
    <p:extLst>
      <p:ext uri="{BB962C8B-B14F-4D97-AF65-F5344CB8AC3E}">
        <p14:creationId xmlns:p14="http://schemas.microsoft.com/office/powerpoint/2010/main" val="1316090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27</a:t>
            </a:fld>
            <a:endParaRPr lang="en-US"/>
          </a:p>
        </p:txBody>
      </p:sp>
    </p:spTree>
    <p:extLst>
      <p:ext uri="{BB962C8B-B14F-4D97-AF65-F5344CB8AC3E}">
        <p14:creationId xmlns:p14="http://schemas.microsoft.com/office/powerpoint/2010/main" val="1634630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28</a:t>
            </a:fld>
            <a:endParaRPr lang="en-US"/>
          </a:p>
        </p:txBody>
      </p:sp>
    </p:spTree>
    <p:extLst>
      <p:ext uri="{BB962C8B-B14F-4D97-AF65-F5344CB8AC3E}">
        <p14:creationId xmlns:p14="http://schemas.microsoft.com/office/powerpoint/2010/main" val="1338924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29</a:t>
            </a:fld>
            <a:endParaRPr lang="en-US"/>
          </a:p>
        </p:txBody>
      </p:sp>
    </p:spTree>
    <p:extLst>
      <p:ext uri="{BB962C8B-B14F-4D97-AF65-F5344CB8AC3E}">
        <p14:creationId xmlns:p14="http://schemas.microsoft.com/office/powerpoint/2010/main" val="510628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30</a:t>
            </a:fld>
            <a:endParaRPr lang="en-US"/>
          </a:p>
        </p:txBody>
      </p:sp>
    </p:spTree>
    <p:extLst>
      <p:ext uri="{BB962C8B-B14F-4D97-AF65-F5344CB8AC3E}">
        <p14:creationId xmlns:p14="http://schemas.microsoft.com/office/powerpoint/2010/main" val="688722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31</a:t>
            </a:fld>
            <a:endParaRPr lang="en-US"/>
          </a:p>
        </p:txBody>
      </p:sp>
    </p:spTree>
    <p:extLst>
      <p:ext uri="{BB962C8B-B14F-4D97-AF65-F5344CB8AC3E}">
        <p14:creationId xmlns:p14="http://schemas.microsoft.com/office/powerpoint/2010/main" val="1943892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15</a:t>
            </a:fld>
            <a:endParaRPr lang="en-US"/>
          </a:p>
        </p:txBody>
      </p:sp>
    </p:spTree>
    <p:extLst>
      <p:ext uri="{BB962C8B-B14F-4D97-AF65-F5344CB8AC3E}">
        <p14:creationId xmlns:p14="http://schemas.microsoft.com/office/powerpoint/2010/main" val="96147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16</a:t>
            </a:fld>
            <a:endParaRPr lang="en-US"/>
          </a:p>
        </p:txBody>
      </p:sp>
    </p:spTree>
    <p:extLst>
      <p:ext uri="{BB962C8B-B14F-4D97-AF65-F5344CB8AC3E}">
        <p14:creationId xmlns:p14="http://schemas.microsoft.com/office/powerpoint/2010/main" val="1130704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17</a:t>
            </a:fld>
            <a:endParaRPr lang="en-US"/>
          </a:p>
        </p:txBody>
      </p:sp>
    </p:spTree>
    <p:extLst>
      <p:ext uri="{BB962C8B-B14F-4D97-AF65-F5344CB8AC3E}">
        <p14:creationId xmlns:p14="http://schemas.microsoft.com/office/powerpoint/2010/main" val="1772226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18</a:t>
            </a:fld>
            <a:endParaRPr lang="en-US"/>
          </a:p>
        </p:txBody>
      </p:sp>
    </p:spTree>
    <p:extLst>
      <p:ext uri="{BB962C8B-B14F-4D97-AF65-F5344CB8AC3E}">
        <p14:creationId xmlns:p14="http://schemas.microsoft.com/office/powerpoint/2010/main" val="339198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19</a:t>
            </a:fld>
            <a:endParaRPr lang="en-US"/>
          </a:p>
        </p:txBody>
      </p:sp>
    </p:spTree>
    <p:extLst>
      <p:ext uri="{BB962C8B-B14F-4D97-AF65-F5344CB8AC3E}">
        <p14:creationId xmlns:p14="http://schemas.microsoft.com/office/powerpoint/2010/main" val="83398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20</a:t>
            </a:fld>
            <a:endParaRPr lang="en-US"/>
          </a:p>
        </p:txBody>
      </p:sp>
    </p:spTree>
    <p:extLst>
      <p:ext uri="{BB962C8B-B14F-4D97-AF65-F5344CB8AC3E}">
        <p14:creationId xmlns:p14="http://schemas.microsoft.com/office/powerpoint/2010/main" val="1964910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21</a:t>
            </a:fld>
            <a:endParaRPr lang="en-US"/>
          </a:p>
        </p:txBody>
      </p:sp>
    </p:spTree>
    <p:extLst>
      <p:ext uri="{BB962C8B-B14F-4D97-AF65-F5344CB8AC3E}">
        <p14:creationId xmlns:p14="http://schemas.microsoft.com/office/powerpoint/2010/main" val="794805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22</a:t>
            </a:fld>
            <a:endParaRPr lang="en-US"/>
          </a:p>
        </p:txBody>
      </p:sp>
    </p:spTree>
    <p:extLst>
      <p:ext uri="{BB962C8B-B14F-4D97-AF65-F5344CB8AC3E}">
        <p14:creationId xmlns:p14="http://schemas.microsoft.com/office/powerpoint/2010/main" val="1244017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AA826D-2D42-417C-B9CF-29013E7DF097}" type="datetime1">
              <a:rPr lang="en-US" smtClean="0"/>
              <a:t>8/14/2018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1DD921-6CB9-964E-866D-75B583083448}" type="slidenum">
              <a:rPr lang="en-US" smtClean="0"/>
              <a:t>‹#›</a:t>
            </a:fld>
            <a:endParaRPr lang="en-US" dirty="0"/>
          </a:p>
        </p:txBody>
      </p:sp>
    </p:spTree>
    <p:extLst>
      <p:ext uri="{BB962C8B-B14F-4D97-AF65-F5344CB8AC3E}">
        <p14:creationId xmlns:p14="http://schemas.microsoft.com/office/powerpoint/2010/main" val="454244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D83715-4515-4F2B-8F70-C9308AA9C26D}" type="datetime1">
              <a:rPr lang="en-US" smtClean="0"/>
              <a:t>8/14/2018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1DD921-6CB9-964E-866D-75B583083448}" type="slidenum">
              <a:rPr lang="en-US" smtClean="0"/>
              <a:t>‹#›</a:t>
            </a:fld>
            <a:endParaRPr lang="en-US" dirty="0"/>
          </a:p>
        </p:txBody>
      </p:sp>
    </p:spTree>
    <p:extLst>
      <p:ext uri="{BB962C8B-B14F-4D97-AF65-F5344CB8AC3E}">
        <p14:creationId xmlns:p14="http://schemas.microsoft.com/office/powerpoint/2010/main" val="1276726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FB8834-77E3-4FB8-BAF2-D48A4CDE5AAE}" type="datetime1">
              <a:rPr lang="en-US" smtClean="0"/>
              <a:t>8/14/2018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1DD921-6CB9-964E-866D-75B583083448}" type="slidenum">
              <a:rPr lang="en-US" smtClean="0"/>
              <a:t>‹#›</a:t>
            </a:fld>
            <a:endParaRPr lang="en-US" dirty="0"/>
          </a:p>
        </p:txBody>
      </p:sp>
    </p:spTree>
    <p:extLst>
      <p:ext uri="{BB962C8B-B14F-4D97-AF65-F5344CB8AC3E}">
        <p14:creationId xmlns:p14="http://schemas.microsoft.com/office/powerpoint/2010/main" val="286760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78930D-EA6B-441F-A492-05C7E70E8C47}" type="datetime1">
              <a:rPr lang="en-US" smtClean="0"/>
              <a:t>8/14/2018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1DD921-6CB9-964E-866D-75B583083448}" type="slidenum">
              <a:rPr lang="en-US" smtClean="0"/>
              <a:t>‹#›</a:t>
            </a:fld>
            <a:endParaRPr lang="en-US" dirty="0"/>
          </a:p>
        </p:txBody>
      </p:sp>
    </p:spTree>
    <p:extLst>
      <p:ext uri="{BB962C8B-B14F-4D97-AF65-F5344CB8AC3E}">
        <p14:creationId xmlns:p14="http://schemas.microsoft.com/office/powerpoint/2010/main" val="181669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F51794-A0C0-4AF9-875C-66C7851633DA}" type="datetime1">
              <a:rPr lang="en-US" smtClean="0"/>
              <a:t>8/14/2018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1DD921-6CB9-964E-866D-75B583083448}" type="slidenum">
              <a:rPr lang="en-US" smtClean="0"/>
              <a:t>‹#›</a:t>
            </a:fld>
            <a:endParaRPr lang="en-US" dirty="0"/>
          </a:p>
        </p:txBody>
      </p:sp>
    </p:spTree>
    <p:extLst>
      <p:ext uri="{BB962C8B-B14F-4D97-AF65-F5344CB8AC3E}">
        <p14:creationId xmlns:p14="http://schemas.microsoft.com/office/powerpoint/2010/main" val="1738015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E51C13-987A-4520-9E21-03234F66A61F}" type="datetime1">
              <a:rPr lang="en-US" smtClean="0"/>
              <a:t>8/14/2018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1DD921-6CB9-964E-866D-75B583083448}" type="slidenum">
              <a:rPr lang="en-US" smtClean="0"/>
              <a:t>‹#›</a:t>
            </a:fld>
            <a:endParaRPr lang="en-US" dirty="0"/>
          </a:p>
        </p:txBody>
      </p:sp>
    </p:spTree>
    <p:extLst>
      <p:ext uri="{BB962C8B-B14F-4D97-AF65-F5344CB8AC3E}">
        <p14:creationId xmlns:p14="http://schemas.microsoft.com/office/powerpoint/2010/main" val="755521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B6C157-B849-4890-B0BB-4CEE8E3EC60F}" type="datetime1">
              <a:rPr lang="en-US" smtClean="0"/>
              <a:t>8/14/2018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31DD921-6CB9-964E-866D-75B583083448}" type="slidenum">
              <a:rPr lang="en-US" smtClean="0"/>
              <a:t>‹#›</a:t>
            </a:fld>
            <a:endParaRPr lang="en-US" dirty="0"/>
          </a:p>
        </p:txBody>
      </p:sp>
    </p:spTree>
    <p:extLst>
      <p:ext uri="{BB962C8B-B14F-4D97-AF65-F5344CB8AC3E}">
        <p14:creationId xmlns:p14="http://schemas.microsoft.com/office/powerpoint/2010/main" val="2132647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943C60-7519-4170-84B7-5E11CF2F151C}" type="datetime1">
              <a:rPr lang="en-US" smtClean="0"/>
              <a:t>8/14/2018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31DD921-6CB9-964E-866D-75B583083448}" type="slidenum">
              <a:rPr lang="en-US" smtClean="0"/>
              <a:t>‹#›</a:t>
            </a:fld>
            <a:endParaRPr lang="en-US" dirty="0"/>
          </a:p>
        </p:txBody>
      </p:sp>
    </p:spTree>
    <p:extLst>
      <p:ext uri="{BB962C8B-B14F-4D97-AF65-F5344CB8AC3E}">
        <p14:creationId xmlns:p14="http://schemas.microsoft.com/office/powerpoint/2010/main" val="1899153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54AE9-1E20-46D6-AB71-7670ACE9C242}" type="datetime1">
              <a:rPr lang="en-US" smtClean="0"/>
              <a:t>8/14/2018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31DD921-6CB9-964E-866D-75B583083448}" type="slidenum">
              <a:rPr lang="en-US" smtClean="0"/>
              <a:t>‹#›</a:t>
            </a:fld>
            <a:endParaRPr lang="en-US" dirty="0"/>
          </a:p>
        </p:txBody>
      </p:sp>
    </p:spTree>
    <p:extLst>
      <p:ext uri="{BB962C8B-B14F-4D97-AF65-F5344CB8AC3E}">
        <p14:creationId xmlns:p14="http://schemas.microsoft.com/office/powerpoint/2010/main" val="1016000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8C637D-0089-401F-8D70-66C8909EDDC4}" type="datetime1">
              <a:rPr lang="en-US" smtClean="0"/>
              <a:t>8/14/2018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1DD921-6CB9-964E-866D-75B583083448}" type="slidenum">
              <a:rPr lang="en-US" smtClean="0"/>
              <a:t>‹#›</a:t>
            </a:fld>
            <a:endParaRPr lang="en-US" dirty="0"/>
          </a:p>
        </p:txBody>
      </p:sp>
    </p:spTree>
    <p:extLst>
      <p:ext uri="{BB962C8B-B14F-4D97-AF65-F5344CB8AC3E}">
        <p14:creationId xmlns:p14="http://schemas.microsoft.com/office/powerpoint/2010/main" val="1277001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04E22E-7703-4126-B182-CA0E689EBD4F}" type="datetime1">
              <a:rPr lang="en-US" smtClean="0"/>
              <a:t>8/14/2018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1DD921-6CB9-964E-866D-75B583083448}" type="slidenum">
              <a:rPr lang="en-US" smtClean="0"/>
              <a:t>‹#›</a:t>
            </a:fld>
            <a:endParaRPr lang="en-US" dirty="0"/>
          </a:p>
        </p:txBody>
      </p:sp>
    </p:spTree>
    <p:extLst>
      <p:ext uri="{BB962C8B-B14F-4D97-AF65-F5344CB8AC3E}">
        <p14:creationId xmlns:p14="http://schemas.microsoft.com/office/powerpoint/2010/main" val="617987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33662-5174-4E60-BAB5-D7798213767E}" type="datetime1">
              <a:rPr lang="en-US" smtClean="0"/>
              <a:t>8/14/2018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DD921-6CB9-964E-866D-75B583083448}" type="slidenum">
              <a:rPr lang="en-US" smtClean="0"/>
              <a:t>‹#›</a:t>
            </a:fld>
            <a:endParaRPr lang="en-US" dirty="0"/>
          </a:p>
        </p:txBody>
      </p:sp>
    </p:spTree>
    <p:extLst>
      <p:ext uri="{BB962C8B-B14F-4D97-AF65-F5344CB8AC3E}">
        <p14:creationId xmlns:p14="http://schemas.microsoft.com/office/powerpoint/2010/main" val="15969360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hyperlink" Target="http://www.globe.gov/documents/348614/57388c8d-4774-422c-a104-ba72012d7a66" TargetMode="External"/><Relationship Id="rId3" Type="http://schemas.openxmlformats.org/officeDocument/2006/relationships/image" Target="../media/image21.jpg"/><Relationship Id="rId7" Type="http://schemas.openxmlformats.org/officeDocument/2006/relationships/hyperlink" Target="http://www.globe.gov/documents/348614/b24c8410-2ed7-4fd2-9cf7-2e68168f40ff"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cool.larc.nasa.gov/en_rover_overpass.html" TargetMode="External"/><Relationship Id="rId5" Type="http://schemas.openxmlformats.org/officeDocument/2006/relationships/hyperlink" Target="http://www.globe.gov/search-results?p_p_auth=U5COsYBF&amp;p_p_id=15&amp;p_p_lifecycle=0&amp;p_p_state=maximized&amp;p_p_mode=view&amp;_15_struts_action=/journal/view_article&amp;_15_groupId=10157&amp;_15_articleId=2514809&amp;_15_version=1.4" TargetMode="External"/><Relationship Id="rId4" Type="http://schemas.openxmlformats.org/officeDocument/2006/relationships/hyperlink" Target="http://www.globe.gov/documents/10157/2872378/GLOBE+Cloud+Chart" TargetMode="External"/><Relationship Id="rId9"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www.globe.go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primexwireless.com/uploads/products/clock-custom-nasa.jpg" TargetMode="External"/><Relationship Id="rId5" Type="http://schemas.openxmlformats.org/officeDocument/2006/relationships/image" Target="../media/image29.jpe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globe.gov/" TargetMode="External"/><Relationship Id="rId5" Type="http://schemas.openxmlformats.org/officeDocument/2006/relationships/hyperlink" Target="https://www.globe.gov/do-globe/globe-teachers-guide/atmosphere?p_p_id=globegovteacherguideportlet_WAR_globegovcmsportlet_INSTANCE_2Tcr&amp;p_p_lifecycle=0&amp;p_p_state=normal&amp;p_p_mode=view&amp;p_p_col_id=column-1&amp;p_p_col_count=1&amp;_globegovteacherguideportlet_WAR_globegovcmsportlet_INSTANCE_2Tcr_protocolCat=12270#13326840" TargetMode="Externa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globe.gov/documents/10157/2209c9c4-96d7-46fe-acdd-eba84b73e5df" TargetMode="External"/><Relationship Id="rId5" Type="http://schemas.openxmlformats.org/officeDocument/2006/relationships/image" Target="../media/image32.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hyperlink" Target="http://i.telegraph.co.uk/multimedia/archive/02448/jerusalem-palm-tre_2448489k.jpg" TargetMode="External"/><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www.globe.gov/documents/348614/782194b1-b5c3-4416-b3aa-b4a208ea5812" TargetMode="Externa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jp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www.globe.gov/documents/348614/57388c8d-4774-422c-a104-ba72012d7a66" TargetMode="Externa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www.globe.gov/do-globe/globe-teachers-guide/atmosphere" TargetMode="External"/><Relationship Id="rId5" Type="http://schemas.openxmlformats.org/officeDocument/2006/relationships/image" Target="../media/image5.tiff"/><Relationship Id="rId4" Type="http://schemas.openxmlformats.org/officeDocument/2006/relationships/hyperlink" Target="http://www.nasa.gov/images/content/616664main_iss030e031275_1600_946-710.jp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www.globe.gov/documents/348614/1c29caf7-fb2f-4414-8b43-11fd64087ea8" TargetMode="External"/><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jpg"/><Relationship Id="rId7" Type="http://schemas.openxmlformats.org/officeDocument/2006/relationships/image" Target="../media/image49.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www.globe.gov/globe-data/data-entry/email-data-entry" TargetMode="External"/><Relationship Id="rId5" Type="http://schemas.openxmlformats.org/officeDocument/2006/relationships/hyperlink" Target="https://data.globe.gov/" TargetMode="External"/><Relationship Id="rId4" Type="http://schemas.openxmlformats.org/officeDocument/2006/relationships/hyperlink" Target="https://www.globe.gov/do-globe/app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hyperlink" Target="http://www.globe.gov/"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www.globe.gov/documents/348614/7537c1bd-ce82-4279-8cc6-4dbe1f2cc5b5"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hyperlink" Target="http://www.globe.gov/get-trained/using-the-globe-website/retrieve-and-visualize-your-data"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nasawavelength.org/" TargetMode="External"/><Relationship Id="rId3" Type="http://schemas.openxmlformats.org/officeDocument/2006/relationships/image" Target="../media/image64.jpg"/><Relationship Id="rId7" Type="http://schemas.openxmlformats.org/officeDocument/2006/relationships/hyperlink" Target="http://www.globe.gov/"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modis.gsfc.nasa.gov/" TargetMode="External"/><Relationship Id="rId5" Type="http://schemas.openxmlformats.org/officeDocument/2006/relationships/hyperlink" Target="http://www.grainger.com/content/qt-370-infrared-thermometers" TargetMode="External"/><Relationship Id="rId4" Type="http://schemas.openxmlformats.org/officeDocument/2006/relationships/hyperlink" Target="https://www.globe.gov/do-globe/globe-teachers-guide/instruments" TargetMode="External"/><Relationship Id="rId9" Type="http://schemas.openxmlformats.org/officeDocument/2006/relationships/hyperlink" Target="https://docs.google.com/forms/d/1nF4DOebsUPFN2I3Sl73HZkrN_BzFnjAgCBdAQAt_E0I/viewform?c=0&amp;w=1"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20.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hyperlink" Target="mailto:help@globe.gov" TargetMode="External"/><Relationship Id="rId4" Type="http://schemas.openxmlformats.org/officeDocument/2006/relationships/hyperlink" Target="https://docs.google.com/forms/d/1nF4DOebsUPFN2I3Sl73HZkrN_BzFnjAgCBdAQAt_E0I/viewform?c=0&amp;w=1"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www.invisiblestructures.com/images/grassThermoBig.jpg" TargetMode="External"/><Relationship Id="rId3" Type="http://schemas.openxmlformats.org/officeDocument/2006/relationships/image" Target="../media/image4.jpg"/><Relationship Id="rId7"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www.meted.ucar.edu/" TargetMode="External"/><Relationship Id="rId5" Type="http://schemas.openxmlformats.org/officeDocument/2006/relationships/image" Target="../media/image6.jpeg"/><Relationship Id="rId4" Type="http://schemas.openxmlformats.org/officeDocument/2006/relationships/hyperlink" Target="http://farm4.staticflickr.com/3831/9971653914_b18df224c2_z.jpg" TargetMode="External"/><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jpg"/><Relationship Id="rId7" Type="http://schemas.openxmlformats.org/officeDocument/2006/relationships/hyperlink" Target="http://www.windows2universe.org/earth/climate/climate_today.html"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www.ntsg.umt.edu/sites/ntsg.umt.edu/files/imce/EOS_AM1_scan.jpg" TargetMode="External"/><Relationship Id="rId9" Type="http://schemas.openxmlformats.org/officeDocument/2006/relationships/hyperlink" Target="http://modis.gsfc.nasa.gov/abou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hyperlink" Target="http://data.giss.nasa.gov/gistemp/2005/2005cal_fig3.gi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cience.nasa.gov/media/medialibrary/2010/03/31/water_cycle.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earthobservatory.nasa.gov/IOTD/view.php?id=86440" TargetMode="External"/><Relationship Id="rId5" Type="http://schemas.openxmlformats.org/officeDocument/2006/relationships/image" Target="../media/image15.jpeg"/><Relationship Id="rId4" Type="http://schemas.openxmlformats.org/officeDocument/2006/relationships/hyperlink" Target="http://globe-net.com/wp-content/uploads/Urban-Heat-Island-Effect.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1</a:t>
            </a:fld>
            <a:endParaRPr lang="en-US" dirty="0"/>
          </a:p>
        </p:txBody>
      </p:sp>
      <p:pic>
        <p:nvPicPr>
          <p:cNvPr id="4" name="Picture 3" descr="The GLOBE Program: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3014"/>
          </a:xfrm>
          <a:prstGeom prst="rect">
            <a:avLst/>
          </a:prstGeom>
        </p:spPr>
      </p:pic>
      <p:sp>
        <p:nvSpPr>
          <p:cNvPr id="2" name="Title 1"/>
          <p:cNvSpPr>
            <a:spLocks noGrp="1"/>
          </p:cNvSpPr>
          <p:nvPr>
            <p:ph type="ctrTitle"/>
          </p:nvPr>
        </p:nvSpPr>
        <p:spPr>
          <a:xfrm>
            <a:off x="685800" y="803015"/>
            <a:ext cx="7772400" cy="1363716"/>
          </a:xfrm>
        </p:spPr>
        <p:txBody>
          <a:bodyPr>
            <a:normAutofit/>
          </a:bodyPr>
          <a:lstStyle/>
          <a:p>
            <a:r>
              <a:rPr lang="en-US" sz="4400" dirty="0"/>
              <a:t>Protocol Training Slides for</a:t>
            </a:r>
            <a:br>
              <a:rPr lang="en-US" sz="4400" dirty="0"/>
            </a:br>
            <a:r>
              <a:rPr lang="en-US" sz="4400" dirty="0"/>
              <a:t>Surface Temperature</a:t>
            </a:r>
          </a:p>
        </p:txBody>
      </p:sp>
      <p:pic>
        <p:nvPicPr>
          <p:cNvPr id="5" name="Picture 4" descr="Photo of two students with instructor using the infared thermometer. Photo credit given to Dr. Kevin Czajkowski. "/>
          <p:cNvPicPr>
            <a:picLocks noChangeAspect="1"/>
          </p:cNvPicPr>
          <p:nvPr/>
        </p:nvPicPr>
        <p:blipFill>
          <a:blip r:embed="rId3"/>
          <a:srcRect l="25000" t="2608" r="30278" b="28646"/>
          <a:stretch>
            <a:fillRect/>
          </a:stretch>
        </p:blipFill>
        <p:spPr>
          <a:xfrm>
            <a:off x="2011507" y="2166731"/>
            <a:ext cx="5103254" cy="4237286"/>
          </a:xfrm>
          <a:prstGeom prst="rect">
            <a:avLst/>
          </a:prstGeom>
        </p:spPr>
      </p:pic>
      <p:sp>
        <p:nvSpPr>
          <p:cNvPr id="6" name="TextBox 5"/>
          <p:cNvSpPr txBox="1"/>
          <p:nvPr/>
        </p:nvSpPr>
        <p:spPr>
          <a:xfrm>
            <a:off x="3594775" y="6420824"/>
            <a:ext cx="1531085" cy="223845"/>
          </a:xfrm>
          <a:prstGeom prst="rect">
            <a:avLst/>
          </a:prstGeom>
          <a:noFill/>
        </p:spPr>
        <p:txBody>
          <a:bodyPr wrap="square" rtlCol="0">
            <a:spAutoFit/>
          </a:bodyPr>
          <a:lstStyle/>
          <a:p>
            <a:r>
              <a:rPr lang="en-US" sz="800" dirty="0"/>
              <a:t>Photo credit: Kevin Czajkowski</a:t>
            </a:r>
          </a:p>
        </p:txBody>
      </p:sp>
    </p:spTree>
    <p:extLst>
      <p:ext uri="{BB962C8B-B14F-4D97-AF65-F5344CB8AC3E}">
        <p14:creationId xmlns:p14="http://schemas.microsoft.com/office/powerpoint/2010/main" val="1873658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1DD921-6CB9-964E-866D-75B583083448}" type="slidenum">
              <a:rPr lang="en-US" smtClean="0"/>
              <a:t>10</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5" name="Picture 4" descr="Menu Bar: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50920" cy="6016171"/>
          </a:xfrm>
          <a:prstGeom prst="rect">
            <a:avLst/>
          </a:prstGeom>
        </p:spPr>
      </p:pic>
      <p:sp>
        <p:nvSpPr>
          <p:cNvPr id="2" name="Title 1"/>
          <p:cNvSpPr>
            <a:spLocks noGrp="1"/>
          </p:cNvSpPr>
          <p:nvPr>
            <p:ph type="title"/>
          </p:nvPr>
        </p:nvSpPr>
        <p:spPr>
          <a:xfrm>
            <a:off x="1229285" y="1041682"/>
            <a:ext cx="7886700" cy="662782"/>
          </a:xfrm>
        </p:spPr>
        <p:txBody>
          <a:bodyPr>
            <a:noAutofit/>
          </a:bodyPr>
          <a:lstStyle/>
          <a:p>
            <a:r>
              <a:rPr lang="en-US" sz="3200" b="1" dirty="0">
                <a:ea typeface="Arial" charset="0"/>
                <a:cs typeface="Arial" charset="0"/>
              </a:rPr>
              <a:t>YOUR measurements can help NASA scientists </a:t>
            </a:r>
            <a:br>
              <a:rPr lang="en-US" sz="3200" b="1" dirty="0">
                <a:ea typeface="Arial" charset="0"/>
                <a:cs typeface="Arial" charset="0"/>
              </a:rPr>
            </a:br>
            <a:r>
              <a:rPr lang="en-US" sz="3200" b="1" dirty="0">
                <a:ea typeface="Arial" charset="0"/>
                <a:cs typeface="Arial" charset="0"/>
              </a:rPr>
              <a:t>to understand and predict</a:t>
            </a:r>
            <a:endParaRPr lang="en-US" sz="3200" dirty="0"/>
          </a:p>
        </p:txBody>
      </p:sp>
      <p:sp>
        <p:nvSpPr>
          <p:cNvPr id="3" name="Content Placeholder 2"/>
          <p:cNvSpPr>
            <a:spLocks noGrp="1"/>
          </p:cNvSpPr>
          <p:nvPr>
            <p:ph idx="1"/>
          </p:nvPr>
        </p:nvSpPr>
        <p:spPr>
          <a:xfrm>
            <a:off x="1307651" y="1904317"/>
            <a:ext cx="7886700" cy="4351338"/>
          </a:xfrm>
        </p:spPr>
        <p:txBody>
          <a:bodyPr>
            <a:normAutofit/>
          </a:bodyPr>
          <a:lstStyle/>
          <a:p>
            <a:pPr marL="251460" indent="-251460">
              <a:spcBef>
                <a:spcPts val="0"/>
              </a:spcBef>
              <a:spcAft>
                <a:spcPts val="600"/>
              </a:spcAft>
            </a:pPr>
            <a:r>
              <a:rPr lang="en-US" altLang="en-US" sz="2000" dirty="0">
                <a:ea typeface="Arial" charset="0"/>
                <a:cs typeface="Arial" charset="0"/>
              </a:rPr>
              <a:t>How do urban areas affect the temperature around them?</a:t>
            </a:r>
          </a:p>
          <a:p>
            <a:pPr marL="251460" indent="-251460">
              <a:spcBef>
                <a:spcPts val="0"/>
              </a:spcBef>
              <a:spcAft>
                <a:spcPts val="600"/>
              </a:spcAft>
            </a:pPr>
            <a:r>
              <a:rPr lang="en-US" altLang="en-US" sz="2000" dirty="0">
                <a:ea typeface="Arial" charset="0"/>
                <a:cs typeface="Arial" charset="0"/>
              </a:rPr>
              <a:t>What is the contribution of changing land use and land cover on local energy budgets?</a:t>
            </a:r>
          </a:p>
          <a:p>
            <a:pPr marL="251460" indent="-251460">
              <a:spcBef>
                <a:spcPts val="0"/>
              </a:spcBef>
              <a:spcAft>
                <a:spcPts val="600"/>
              </a:spcAft>
            </a:pPr>
            <a:r>
              <a:rPr lang="en-US" altLang="en-US" sz="2000" dirty="0">
                <a:ea typeface="Arial" charset="0"/>
                <a:cs typeface="Arial" charset="0"/>
              </a:rPr>
              <a:t>How are land surface temperatures changing over the long-term?</a:t>
            </a:r>
          </a:p>
          <a:p>
            <a:pPr marL="251460" indent="-251460">
              <a:spcBef>
                <a:spcPts val="0"/>
              </a:spcBef>
              <a:spcAft>
                <a:spcPts val="600"/>
              </a:spcAft>
            </a:pPr>
            <a:r>
              <a:rPr lang="en-US" altLang="en-US" sz="2000" dirty="0">
                <a:ea typeface="Arial" charset="0"/>
                <a:cs typeface="Arial" charset="0"/>
              </a:rPr>
              <a:t>How accurate are data from NASA satellites?</a:t>
            </a:r>
          </a:p>
        </p:txBody>
      </p:sp>
      <p:pic>
        <p:nvPicPr>
          <p:cNvPr id="9" name="Picture 8" descr="Image of two students using an infrared Thermometer"/>
          <p:cNvPicPr>
            <a:picLocks noChangeAspect="1"/>
          </p:cNvPicPr>
          <p:nvPr/>
        </p:nvPicPr>
        <p:blipFill>
          <a:blip r:embed="rId4"/>
          <a:srcRect l="31667" t="4433" r="15833" b="14286"/>
          <a:stretch>
            <a:fillRect/>
          </a:stretch>
        </p:blipFill>
        <p:spPr>
          <a:xfrm>
            <a:off x="3181244" y="3689400"/>
            <a:ext cx="3229495" cy="2819400"/>
          </a:xfrm>
          <a:prstGeom prst="rect">
            <a:avLst/>
          </a:prstGeom>
        </p:spPr>
      </p:pic>
      <p:pic>
        <p:nvPicPr>
          <p:cNvPr id="7" name="Picture 2" descr="GLO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230" y="4908600"/>
            <a:ext cx="1305109" cy="1162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NASA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1269" y="4984800"/>
            <a:ext cx="1264043" cy="1044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212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11</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238365" y="888659"/>
            <a:ext cx="7886700" cy="662782"/>
          </a:xfrm>
        </p:spPr>
        <p:txBody>
          <a:bodyPr>
            <a:normAutofit/>
          </a:bodyPr>
          <a:lstStyle/>
          <a:p>
            <a:r>
              <a:rPr lang="en-US" sz="3600" dirty="0"/>
              <a:t>What you need to collect data: </a:t>
            </a:r>
          </a:p>
        </p:txBody>
      </p:sp>
      <p:graphicFrame>
        <p:nvGraphicFramePr>
          <p:cNvPr id="8" name="Content Placeholder 4" descr="Instruments&#10;Your eyes, GPS unit, Automated Weather Station&#10;References&#10;GLOBE cloud chart&#10;When&#10;Good:  Any time&#10;Better: Within one hour of local solar noon&#10;Best: Within +/- 15 minutes of a satellite overpass&#10;Where&#10;A good observation site (See Documenting your atmosphere study site)&#10;Form&#10;Atmosphere Investigation Data Sheet &#10;" title="Chart showing necessary instruments and time"/>
          <p:cNvGraphicFramePr>
            <a:graphicFrameLocks noGrp="1"/>
          </p:cNvGraphicFramePr>
          <p:nvPr>
            <p:ph idx="1"/>
            <p:extLst>
              <p:ext uri="{D42A27DB-BD31-4B8C-83A1-F6EECF244321}">
                <p14:modId xmlns:p14="http://schemas.microsoft.com/office/powerpoint/2010/main" val="400868307"/>
              </p:ext>
            </p:extLst>
          </p:nvPr>
        </p:nvGraphicFramePr>
        <p:xfrm>
          <a:off x="1388929" y="1590260"/>
          <a:ext cx="7162800" cy="3327903"/>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gridCol w="5562600">
                  <a:extLst>
                    <a:ext uri="{9D8B030D-6E8A-4147-A177-3AD203B41FA5}">
                      <a16:colId xmlns:a16="http://schemas.microsoft.com/office/drawing/2014/main" val="20001"/>
                    </a:ext>
                  </a:extLst>
                </a:gridCol>
              </a:tblGrid>
              <a:tr h="775251">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Instruments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Your eyes, GPS unit, Infrared Thermometer, Meter Stick</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3238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Arial" charset="0"/>
                          <a:ea typeface="ＭＳ Ｐゴシック" charset="-128"/>
                        </a:rPr>
                        <a:t>References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hlinkClick r:id="rId4"/>
                        </a:rPr>
                        <a:t>GLOBE cloud chart</a:t>
                      </a:r>
                      <a:endParaRPr kumimoji="0" lang="en-US" altLang="en-US" sz="1800" b="0" i="1" u="none" strike="noStrike" cap="none" normalizeH="0" baseline="0" dirty="0">
                        <a:ln>
                          <a:noFill/>
                        </a:ln>
                        <a:solidFill>
                          <a:schemeClr val="tx1"/>
                        </a:solidFill>
                        <a:effectLst/>
                        <a:latin typeface="Arial" charset="0"/>
                        <a:ea typeface="ＭＳ Ｐゴシック"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92869">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Arial" charset="0"/>
                          <a:ea typeface="ＭＳ Ｐゴシック" charset="-128"/>
                        </a:rPr>
                        <a:t>When</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9E73"/>
                          </a:solidFill>
                          <a:effectLst/>
                          <a:latin typeface="Arial" charset="0"/>
                          <a:ea typeface="ＭＳ Ｐゴシック" charset="-128"/>
                        </a:rPr>
                        <a:t>Good:  </a:t>
                      </a:r>
                      <a:r>
                        <a:rPr kumimoji="0" lang="en-US" altLang="en-US" sz="1800" b="0" i="0" u="none" strike="noStrike" cap="none" normalizeH="0" baseline="0" dirty="0">
                          <a:ln>
                            <a:noFill/>
                          </a:ln>
                          <a:solidFill>
                            <a:schemeClr val="tx1"/>
                          </a:solidFill>
                          <a:effectLst/>
                          <a:latin typeface="Arial" charset="0"/>
                          <a:ea typeface="ＭＳ Ｐゴシック" charset="-128"/>
                        </a:rPr>
                        <a:t>Any time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9E73"/>
                          </a:solidFill>
                          <a:effectLst/>
                          <a:latin typeface="Arial" charset="0"/>
                          <a:ea typeface="ＭＳ Ｐゴシック" charset="-128"/>
                        </a:rPr>
                        <a:t>Better</a:t>
                      </a:r>
                      <a:r>
                        <a:rPr kumimoji="0" lang="en-US" altLang="en-US" sz="1800" b="0" i="0" u="none" strike="noStrike" cap="none" normalizeH="0" baseline="0" dirty="0">
                          <a:ln>
                            <a:noFill/>
                          </a:ln>
                          <a:solidFill>
                            <a:srgbClr val="009E73"/>
                          </a:solidFill>
                          <a:effectLst/>
                          <a:latin typeface="Arial" charset="0"/>
                          <a:ea typeface="ＭＳ Ｐゴシック" charset="-128"/>
                        </a:rPr>
                        <a:t>: </a:t>
                      </a:r>
                      <a:r>
                        <a:rPr kumimoji="0" lang="en-US" altLang="en-US" sz="1800" b="0" i="0" u="none" strike="noStrike" cap="none" normalizeH="0" baseline="0" dirty="0">
                          <a:ln>
                            <a:noFill/>
                          </a:ln>
                          <a:solidFill>
                            <a:schemeClr val="tx1"/>
                          </a:solidFill>
                          <a:effectLst/>
                          <a:latin typeface="Arial" charset="0"/>
                          <a:ea typeface="ＭＳ Ｐゴシック" charset="-128"/>
                        </a:rPr>
                        <a:t>Within one hour of </a:t>
                      </a:r>
                      <a:r>
                        <a:rPr kumimoji="0" lang="en-US" altLang="en-US" sz="1800" b="0" i="1" u="none" strike="noStrike" cap="none" normalizeH="0" baseline="0" dirty="0">
                          <a:ln>
                            <a:noFill/>
                          </a:ln>
                          <a:solidFill>
                            <a:schemeClr val="tx1"/>
                          </a:solidFill>
                          <a:effectLst/>
                          <a:latin typeface="Arial" charset="0"/>
                          <a:ea typeface="ＭＳ Ｐゴシック" charset="-128"/>
                          <a:hlinkClick r:id="rId5"/>
                        </a:rPr>
                        <a:t>local solar noon</a:t>
                      </a:r>
                      <a:endParaRPr kumimoji="0" lang="en-US" altLang="en-US" sz="1800" b="0" i="1" u="none" strike="noStrike" cap="none" normalizeH="0" baseline="0" dirty="0">
                        <a:ln>
                          <a:noFill/>
                        </a:ln>
                        <a:solidFill>
                          <a:schemeClr val="tx1"/>
                        </a:solidFill>
                        <a:effectLst/>
                        <a:latin typeface="Arial" charset="0"/>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sng" strike="noStrike" cap="none" normalizeH="0" baseline="0" dirty="0">
                          <a:ln>
                            <a:noFill/>
                          </a:ln>
                          <a:solidFill>
                            <a:srgbClr val="009E73"/>
                          </a:solidFill>
                          <a:effectLst/>
                          <a:latin typeface="Arial" charset="0"/>
                          <a:ea typeface="ＭＳ Ｐゴシック" charset="-128"/>
                        </a:rPr>
                        <a:t>Best:</a:t>
                      </a:r>
                      <a:r>
                        <a:rPr kumimoji="0" lang="en-US" altLang="en-US" sz="1800" b="1" i="0" u="none" strike="noStrike" cap="none" normalizeH="0" baseline="0" dirty="0">
                          <a:ln>
                            <a:noFill/>
                          </a:ln>
                          <a:solidFill>
                            <a:srgbClr val="009E73"/>
                          </a:solidFill>
                          <a:effectLst/>
                          <a:latin typeface="Arial" charset="0"/>
                          <a:ea typeface="ＭＳ Ｐゴシック" charset="-128"/>
                        </a:rPr>
                        <a:t> </a:t>
                      </a:r>
                      <a:r>
                        <a:rPr kumimoji="0" lang="en-US" altLang="en-US" sz="1800" b="0" i="0" u="none" strike="noStrike" cap="none" normalizeH="0" baseline="0" dirty="0">
                          <a:ln>
                            <a:noFill/>
                          </a:ln>
                          <a:solidFill>
                            <a:schemeClr val="tx1"/>
                          </a:solidFill>
                          <a:effectLst/>
                          <a:latin typeface="Arial" charset="0"/>
                          <a:ea typeface="ＭＳ Ｐゴシック" charset="-128"/>
                        </a:rPr>
                        <a:t>Within +/- 15 minutes of a </a:t>
                      </a:r>
                      <a:r>
                        <a:rPr kumimoji="0" lang="en-US" altLang="en-US" sz="1800" b="0" i="1" u="none" strike="noStrike" cap="none" normalizeH="0" baseline="0" dirty="0">
                          <a:ln>
                            <a:noFill/>
                          </a:ln>
                          <a:solidFill>
                            <a:schemeClr val="tx1"/>
                          </a:solidFill>
                          <a:effectLst/>
                          <a:latin typeface="Arial" charset="0"/>
                          <a:ea typeface="ＭＳ Ｐゴシック" charset="-128"/>
                          <a:hlinkClick r:id="rId6"/>
                        </a:rPr>
                        <a:t>satellite overpass</a:t>
                      </a:r>
                      <a:endParaRPr kumimoji="0" lang="en-US" altLang="en-US" sz="1800" b="0" i="1" u="none" strike="noStrike" cap="none" normalizeH="0" baseline="0" dirty="0">
                        <a:ln>
                          <a:noFill/>
                        </a:ln>
                        <a:solidFill>
                          <a:schemeClr val="tx1"/>
                        </a:solidFill>
                        <a:effectLst/>
                        <a:latin typeface="Arial" charset="0"/>
                        <a:ea typeface="ＭＳ Ｐゴシック"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95007">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Where</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A good observation site (See </a:t>
                      </a:r>
                      <a:r>
                        <a:rPr kumimoji="0" lang="en-US" altLang="en-US" sz="1800" b="0" i="1" u="none" strike="noStrike" cap="none" normalizeH="0" baseline="0" dirty="0">
                          <a:ln>
                            <a:noFill/>
                          </a:ln>
                          <a:solidFill>
                            <a:schemeClr val="tx1"/>
                          </a:solidFill>
                          <a:effectLst/>
                          <a:latin typeface="Arial" charset="0"/>
                          <a:ea typeface="ＭＳ Ｐゴシック" charset="-128"/>
                          <a:hlinkClick r:id="rId7"/>
                        </a:rPr>
                        <a:t>Documenting your atmosphere study site)</a:t>
                      </a:r>
                      <a:endParaRPr kumimoji="0" lang="en-US" altLang="en-US" sz="1800" b="0" i="1" u="none" strike="noStrike" cap="none" normalizeH="0" baseline="0" dirty="0">
                        <a:ln>
                          <a:noFill/>
                        </a:ln>
                        <a:solidFill>
                          <a:schemeClr val="tx1"/>
                        </a:solidFill>
                        <a:effectLst/>
                        <a:latin typeface="Arial" charset="0"/>
                        <a:ea typeface="ＭＳ Ｐゴシック"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32388">
                <a:tc>
                  <a:txBody>
                    <a:bodyPr/>
                    <a:lstStyle/>
                    <a:p>
                      <a:r>
                        <a:rPr lang="en-US" i="1" dirty="0">
                          <a:latin typeface="Arial" charset="0"/>
                          <a:ea typeface="Arial" charset="0"/>
                          <a:cs typeface="Arial" charset="0"/>
                        </a:rPr>
                        <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a:latin typeface="Arial" charset="0"/>
                          <a:ea typeface="Arial" charset="0"/>
                          <a:cs typeface="Arial" charset="0"/>
                          <a:hlinkClick r:id="rId8"/>
                        </a:rPr>
                        <a:t>Surface Temperature Data Sheet </a:t>
                      </a:r>
                      <a:endParaRPr lang="en-US" sz="1800" i="1" dirty="0">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14" name="Picture 13" descr="Image of GPS receiver, infrared thermometer, cloud chart and GLOBE data sheet"/>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6087" y="5096565"/>
            <a:ext cx="6743148" cy="1517639"/>
          </a:xfrm>
          <a:prstGeom prst="rect">
            <a:avLst/>
          </a:prstGeom>
        </p:spPr>
      </p:pic>
    </p:spTree>
    <p:extLst>
      <p:ext uri="{BB962C8B-B14F-4D97-AF65-F5344CB8AC3E}">
        <p14:creationId xmlns:p14="http://schemas.microsoft.com/office/powerpoint/2010/main" val="390214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31DD921-6CB9-964E-866D-75B583083448}" type="slidenum">
              <a:rPr lang="en-US" smtClean="0"/>
              <a:t>12</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238365" y="888659"/>
            <a:ext cx="7886700" cy="662782"/>
          </a:xfrm>
        </p:spPr>
        <p:txBody>
          <a:bodyPr>
            <a:normAutofit/>
          </a:bodyPr>
          <a:lstStyle/>
          <a:p>
            <a:r>
              <a:rPr lang="en-US" altLang="en-US" sz="3600" dirty="0">
                <a:latin typeface="Arial" charset="0"/>
                <a:ea typeface="Arial" charset="0"/>
                <a:cs typeface="Arial" charset="0"/>
              </a:rPr>
              <a:t>Instrument: Infrared Thermometer</a:t>
            </a:r>
            <a:endParaRPr lang="en-US" sz="3600" dirty="0"/>
          </a:p>
        </p:txBody>
      </p:sp>
      <p:sp>
        <p:nvSpPr>
          <p:cNvPr id="3" name="Content Placeholder 2"/>
          <p:cNvSpPr>
            <a:spLocks noGrp="1"/>
          </p:cNvSpPr>
          <p:nvPr>
            <p:ph idx="1"/>
          </p:nvPr>
        </p:nvSpPr>
        <p:spPr>
          <a:xfrm>
            <a:off x="1307651" y="1674245"/>
            <a:ext cx="7379149" cy="4351338"/>
          </a:xfrm>
        </p:spPr>
        <p:txBody>
          <a:bodyPr/>
          <a:lstStyle/>
          <a:p>
            <a:pPr marL="0" indent="0">
              <a:buNone/>
            </a:pPr>
            <a:r>
              <a:rPr lang="en-US" altLang="en-US" dirty="0">
                <a:ea typeface="Arial" charset="0"/>
                <a:cs typeface="Arial" charset="0"/>
              </a:rPr>
              <a:t>Measures infrared (heat) radiation emanating from a surface and converts it to temperature</a:t>
            </a:r>
            <a:r>
              <a:rPr lang="en-US" altLang="en-US" dirty="0">
                <a:latin typeface="Arial" charset="0"/>
                <a:ea typeface="Arial" charset="0"/>
                <a:cs typeface="Arial" charset="0"/>
              </a:rPr>
              <a:t>.</a:t>
            </a:r>
          </a:p>
        </p:txBody>
      </p:sp>
      <p:grpSp>
        <p:nvGrpSpPr>
          <p:cNvPr id="7" name="Group 6" descr="Display screen, sensing eye, line of sight, release button, recording button. " title="Parts of the infrared thermometer"/>
          <p:cNvGrpSpPr/>
          <p:nvPr/>
        </p:nvGrpSpPr>
        <p:grpSpPr>
          <a:xfrm>
            <a:off x="1698749" y="2701653"/>
            <a:ext cx="3270593" cy="2502164"/>
            <a:chOff x="990600" y="3276600"/>
            <a:chExt cx="3672591" cy="2919608"/>
          </a:xfrm>
        </p:grpSpPr>
        <p:pic>
          <p:nvPicPr>
            <p:cNvPr id="8" name="Picture 11" descr="http://www.globe.gov/">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2983" y="3455255"/>
              <a:ext cx="2540208" cy="274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5" descr="Infrared thermometer display screen in Hold mode.  Displays 25.8 degrees celsius with a Max of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6141" y="3276600"/>
              <a:ext cx="810700" cy="103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rc 18"/>
            <p:cNvSpPr>
              <a:spLocks/>
            </p:cNvSpPr>
            <p:nvPr/>
          </p:nvSpPr>
          <p:spPr bwMode="auto">
            <a:xfrm flipH="1" flipV="1">
              <a:off x="1778004" y="3620214"/>
              <a:ext cx="651273" cy="811395"/>
            </a:xfrm>
            <a:custGeom>
              <a:avLst/>
              <a:gdLst>
                <a:gd name="T0" fmla="*/ 0 w 18858"/>
                <a:gd name="T1" fmla="*/ 0 h 21600"/>
                <a:gd name="T2" fmla="*/ 914400 w 18858"/>
                <a:gd name="T3" fmla="*/ 585682 h 21600"/>
                <a:gd name="T4" fmla="*/ 0 w 18858"/>
                <a:gd name="T5" fmla="*/ 1143000 h 21600"/>
                <a:gd name="T6" fmla="*/ 0 60000 65536"/>
                <a:gd name="T7" fmla="*/ 0 60000 65536"/>
                <a:gd name="T8" fmla="*/ 0 60000 65536"/>
              </a:gdLst>
              <a:ahLst/>
              <a:cxnLst>
                <a:cxn ang="T6">
                  <a:pos x="T0" y="T1"/>
                </a:cxn>
                <a:cxn ang="T7">
                  <a:pos x="T2" y="T3"/>
                </a:cxn>
                <a:cxn ang="T8">
                  <a:pos x="T4" y="T5"/>
                </a:cxn>
              </a:cxnLst>
              <a:rect l="0" t="0" r="r" b="b"/>
              <a:pathLst>
                <a:path w="18858" h="21600" fill="none" extrusionOk="0">
                  <a:moveTo>
                    <a:pt x="-1" y="0"/>
                  </a:moveTo>
                  <a:cubicBezTo>
                    <a:pt x="7827" y="0"/>
                    <a:pt x="15041" y="4234"/>
                    <a:pt x="18858" y="11067"/>
                  </a:cubicBezTo>
                </a:path>
                <a:path w="18858" h="21600" stroke="0" extrusionOk="0">
                  <a:moveTo>
                    <a:pt x="-1" y="0"/>
                  </a:moveTo>
                  <a:cubicBezTo>
                    <a:pt x="7827" y="0"/>
                    <a:pt x="15041" y="4234"/>
                    <a:pt x="18858" y="11067"/>
                  </a:cubicBezTo>
                  <a:lnTo>
                    <a:pt x="0" y="21600"/>
                  </a:lnTo>
                  <a:lnTo>
                    <a:pt x="-1" y="0"/>
                  </a:lnTo>
                  <a:close/>
                </a:path>
              </a:pathLst>
            </a:custGeom>
            <a:noFill/>
            <a:ln w="38100">
              <a:solidFill>
                <a:schemeClr val="accent2"/>
              </a:solidFill>
              <a:round/>
              <a:headEnd type="arrow"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23"/>
            <p:cNvSpPr>
              <a:spLocks noChangeShapeType="1"/>
            </p:cNvSpPr>
            <p:nvPr/>
          </p:nvSpPr>
          <p:spPr bwMode="auto">
            <a:xfrm>
              <a:off x="990600" y="3523560"/>
              <a:ext cx="254403" cy="0"/>
            </a:xfrm>
            <a:prstGeom prst="line">
              <a:avLst/>
            </a:prstGeom>
            <a:noFill/>
            <a:ln w="28575">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3" name="Picture 12" descr="image of infrared thermomete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8939" y="2672670"/>
            <a:ext cx="1715973" cy="2705518"/>
          </a:xfrm>
          <a:prstGeom prst="rect">
            <a:avLst/>
          </a:prstGeom>
        </p:spPr>
      </p:pic>
      <p:sp>
        <p:nvSpPr>
          <p:cNvPr id="5" name="TextBox 4"/>
          <p:cNvSpPr txBox="1"/>
          <p:nvPr/>
        </p:nvSpPr>
        <p:spPr>
          <a:xfrm>
            <a:off x="1486743" y="5196093"/>
            <a:ext cx="7338628" cy="1015663"/>
          </a:xfrm>
          <a:prstGeom prst="rect">
            <a:avLst/>
          </a:prstGeom>
          <a:noFill/>
        </p:spPr>
        <p:txBody>
          <a:bodyPr wrap="square" rtlCol="0">
            <a:spAutoFit/>
          </a:bodyPr>
          <a:lstStyle/>
          <a:p>
            <a:endParaRPr lang="en-US" altLang="en-US" sz="2000" dirty="0"/>
          </a:p>
          <a:p>
            <a:r>
              <a:rPr lang="en-US" altLang="en-US" sz="2000" dirty="0"/>
              <a:t>Surface temperature can be observed by sensing the infrared part of the electromagnetic spectrum.</a:t>
            </a:r>
          </a:p>
        </p:txBody>
      </p:sp>
    </p:spTree>
    <p:extLst>
      <p:ext uri="{BB962C8B-B14F-4D97-AF65-F5344CB8AC3E}">
        <p14:creationId xmlns:p14="http://schemas.microsoft.com/office/powerpoint/2010/main" val="1158589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31DD921-6CB9-964E-866D-75B583083448}" type="slidenum">
              <a:rPr lang="en-US" smtClean="0"/>
              <a:t>13</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238365" y="888659"/>
            <a:ext cx="7886700" cy="662782"/>
          </a:xfrm>
        </p:spPr>
        <p:txBody>
          <a:bodyPr>
            <a:normAutofit/>
          </a:bodyPr>
          <a:lstStyle/>
          <a:p>
            <a:r>
              <a:rPr lang="en-US" altLang="en-US" sz="3600" dirty="0">
                <a:ea typeface="Arial" charset="0"/>
                <a:cs typeface="Arial" charset="0"/>
              </a:rPr>
              <a:t>Infrared Thermometer Specifications</a:t>
            </a:r>
            <a:endParaRPr lang="en-US" sz="3600" dirty="0"/>
          </a:p>
        </p:txBody>
      </p:sp>
      <p:sp>
        <p:nvSpPr>
          <p:cNvPr id="3" name="Content Placeholder 2"/>
          <p:cNvSpPr>
            <a:spLocks noGrp="1"/>
          </p:cNvSpPr>
          <p:nvPr>
            <p:ph idx="1"/>
          </p:nvPr>
        </p:nvSpPr>
        <p:spPr>
          <a:xfrm>
            <a:off x="1238365" y="1631558"/>
            <a:ext cx="5510016" cy="4926993"/>
          </a:xfrm>
        </p:spPr>
        <p:txBody>
          <a:bodyPr>
            <a:normAutofit/>
          </a:bodyPr>
          <a:lstStyle/>
          <a:p>
            <a:pPr marL="0" indent="0">
              <a:lnSpc>
                <a:spcPct val="80000"/>
              </a:lnSpc>
              <a:spcBef>
                <a:spcPts val="0"/>
              </a:spcBef>
              <a:spcAft>
                <a:spcPts val="1800"/>
              </a:spcAft>
              <a:buNone/>
            </a:pPr>
            <a:r>
              <a:rPr lang="en-US" sz="2000" b="1" dirty="0">
                <a:ea typeface="Arial" charset="0"/>
                <a:cs typeface="Arial" charset="0"/>
              </a:rPr>
              <a:t>Accuracy</a:t>
            </a:r>
            <a:r>
              <a:rPr lang="en-US" sz="2000" dirty="0">
                <a:ea typeface="Arial" charset="0"/>
                <a:cs typeface="Arial" charset="0"/>
              </a:rPr>
              <a:t>: ±2 °C</a:t>
            </a:r>
            <a:endParaRPr lang="en-US" altLang="en-US" sz="2000" b="1" dirty="0">
              <a:ea typeface="Arial" charset="0"/>
              <a:cs typeface="Arial" charset="0"/>
            </a:endParaRPr>
          </a:p>
          <a:p>
            <a:pPr marL="0" indent="0">
              <a:lnSpc>
                <a:spcPct val="80000"/>
              </a:lnSpc>
              <a:spcBef>
                <a:spcPts val="0"/>
              </a:spcBef>
              <a:spcAft>
                <a:spcPts val="1800"/>
              </a:spcAft>
              <a:buNone/>
            </a:pPr>
            <a:r>
              <a:rPr lang="en-US" altLang="en-US" sz="2000" b="1" dirty="0">
                <a:ea typeface="Arial" charset="0"/>
                <a:cs typeface="Arial" charset="0"/>
              </a:rPr>
              <a:t>Range</a:t>
            </a:r>
            <a:r>
              <a:rPr lang="en-US" altLang="en-US" sz="2000" dirty="0">
                <a:ea typeface="Arial" charset="0"/>
                <a:cs typeface="Arial" charset="0"/>
              </a:rPr>
              <a:t>: make sure that the instrument’s temperature range is large enough to capture the variations in your area.</a:t>
            </a:r>
            <a:endParaRPr lang="en-US" sz="2000" b="1" i="1" dirty="0">
              <a:ea typeface="Arial" charset="0"/>
              <a:cs typeface="Arial" charset="0"/>
            </a:endParaRPr>
          </a:p>
          <a:p>
            <a:pPr marL="0" indent="0">
              <a:spcBef>
                <a:spcPts val="0"/>
              </a:spcBef>
              <a:buNone/>
            </a:pPr>
            <a:r>
              <a:rPr lang="en-US" sz="2000" b="1" i="1" dirty="0">
                <a:ea typeface="Arial" charset="0"/>
                <a:cs typeface="Arial" charset="0"/>
              </a:rPr>
              <a:t>Where do I get one?</a:t>
            </a:r>
            <a:r>
              <a:rPr lang="en-US" sz="2000" dirty="0">
                <a:ea typeface="Arial" charset="0"/>
                <a:cs typeface="Arial" charset="0"/>
              </a:rPr>
              <a:t> </a:t>
            </a:r>
          </a:p>
          <a:p>
            <a:pPr marL="0" indent="0">
              <a:spcBef>
                <a:spcPts val="0"/>
              </a:spcBef>
              <a:buNone/>
            </a:pPr>
            <a:r>
              <a:rPr lang="en-US" sz="2000" spc="-150" dirty="0">
                <a:ea typeface="Arial" charset="0"/>
                <a:cs typeface="Arial" charset="0"/>
              </a:rPr>
              <a:t>Handheld infrared thermometers can be purchased from a number of stores and online retailers. Prices range from $25-$300 USD</a:t>
            </a:r>
          </a:p>
          <a:p>
            <a:pPr marL="0" indent="0">
              <a:buNone/>
            </a:pPr>
            <a:r>
              <a:rPr lang="en-US" altLang="en-US" sz="2000" b="1" dirty="0"/>
              <a:t>Maintenance of instrument:</a:t>
            </a:r>
          </a:p>
          <a:p>
            <a:r>
              <a:rPr lang="en-US" altLang="en-US" sz="2000" dirty="0"/>
              <a:t>-proper cleaning of lenses is important since accumulated particles on the lens can reduce the accuracy</a:t>
            </a:r>
          </a:p>
          <a:p>
            <a:r>
              <a:rPr lang="en-US" altLang="en-US" sz="2000" dirty="0"/>
              <a:t>-do not use solvents to clean the lens</a:t>
            </a:r>
          </a:p>
          <a:p>
            <a:pPr marL="0" indent="0">
              <a:spcBef>
                <a:spcPts val="0"/>
              </a:spcBef>
              <a:buNone/>
            </a:pPr>
            <a:endParaRPr lang="en-US" sz="2000" spc="-150" dirty="0">
              <a:ea typeface="Arial" charset="0"/>
              <a:cs typeface="Arial" charset="0"/>
            </a:endParaRPr>
          </a:p>
          <a:p>
            <a:endParaRPr lang="en-US" altLang="en-US" dirty="0"/>
          </a:p>
        </p:txBody>
      </p:sp>
      <p:pic>
        <p:nvPicPr>
          <p:cNvPr id="13" name="Picture 12" descr="Photo of handheld infrared thermometer"/>
          <p:cNvPicPr>
            <a:picLocks noChangeAspect="1"/>
          </p:cNvPicPr>
          <p:nvPr/>
        </p:nvPicPr>
        <p:blipFill>
          <a:blip r:embed="rId4"/>
          <a:srcRect l="17816" t="37292" r="19130" b="19375"/>
          <a:stretch>
            <a:fillRect/>
          </a:stretch>
        </p:blipFill>
        <p:spPr>
          <a:xfrm>
            <a:off x="6748381" y="2026434"/>
            <a:ext cx="1958297" cy="2386673"/>
          </a:xfrm>
          <a:prstGeom prst="rect">
            <a:avLst/>
          </a:prstGeom>
        </p:spPr>
      </p:pic>
    </p:spTree>
    <p:extLst>
      <p:ext uri="{BB962C8B-B14F-4D97-AF65-F5344CB8AC3E}">
        <p14:creationId xmlns:p14="http://schemas.microsoft.com/office/powerpoint/2010/main" val="513150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31DD921-6CB9-964E-866D-75B583083448}" type="slidenum">
              <a:rPr lang="en-US" smtClean="0"/>
              <a:t>14</a:t>
            </a:fld>
            <a:endParaRPr lang="en-US" dirty="0"/>
          </a:p>
        </p:txBody>
      </p:sp>
      <p:pic>
        <p:nvPicPr>
          <p:cNvPr id="4" name="Picture 3" descr="Header: Atmosphere-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238365" y="888659"/>
            <a:ext cx="7886700" cy="662782"/>
          </a:xfrm>
        </p:spPr>
        <p:txBody>
          <a:bodyPr>
            <a:normAutofit/>
          </a:bodyPr>
          <a:lstStyle/>
          <a:p>
            <a:r>
              <a:rPr lang="en-US" altLang="en-US" sz="3600" dirty="0">
                <a:ea typeface="Arial" charset="0"/>
                <a:cs typeface="Arial" charset="0"/>
              </a:rPr>
              <a:t>Calibrate your Infrared Thermometer</a:t>
            </a:r>
            <a:endParaRPr lang="en-US" sz="3600" dirty="0"/>
          </a:p>
        </p:txBody>
      </p:sp>
      <p:sp>
        <p:nvSpPr>
          <p:cNvPr id="3" name="Content Placeholder 2"/>
          <p:cNvSpPr>
            <a:spLocks noGrp="1"/>
          </p:cNvSpPr>
          <p:nvPr>
            <p:ph idx="1"/>
          </p:nvPr>
        </p:nvSpPr>
        <p:spPr>
          <a:xfrm>
            <a:off x="1238365" y="1599206"/>
            <a:ext cx="7473793" cy="4926993"/>
          </a:xfrm>
        </p:spPr>
        <p:txBody>
          <a:bodyPr>
            <a:normAutofit/>
          </a:bodyPr>
          <a:lstStyle/>
          <a:p>
            <a:pPr marL="0" indent="0">
              <a:lnSpc>
                <a:spcPct val="80000"/>
              </a:lnSpc>
              <a:spcBef>
                <a:spcPts val="0"/>
              </a:spcBef>
              <a:spcAft>
                <a:spcPts val="600"/>
              </a:spcAft>
              <a:buNone/>
            </a:pPr>
            <a:r>
              <a:rPr lang="en-US" altLang="en-US" sz="2000" dirty="0">
                <a:ea typeface="Arial" charset="0"/>
                <a:cs typeface="Arial" charset="0"/>
              </a:rPr>
              <a:t>Calibrate once per year to ensure proper performance!</a:t>
            </a:r>
          </a:p>
          <a:p>
            <a:pPr marL="0" indent="0">
              <a:lnSpc>
                <a:spcPct val="80000"/>
              </a:lnSpc>
              <a:spcBef>
                <a:spcPts val="0"/>
              </a:spcBef>
              <a:spcAft>
                <a:spcPts val="600"/>
              </a:spcAft>
              <a:buNone/>
            </a:pPr>
            <a:endParaRPr lang="en-US" altLang="en-US" sz="2000" dirty="0">
              <a:ea typeface="Arial" charset="0"/>
              <a:cs typeface="Arial" charset="0"/>
            </a:endParaRPr>
          </a:p>
          <a:p>
            <a:pPr marL="0" indent="0">
              <a:lnSpc>
                <a:spcPct val="80000"/>
              </a:lnSpc>
              <a:spcBef>
                <a:spcPts val="0"/>
              </a:spcBef>
              <a:spcAft>
                <a:spcPts val="600"/>
              </a:spcAft>
              <a:buNone/>
            </a:pPr>
            <a:r>
              <a:rPr lang="en-US" sz="2000" dirty="0">
                <a:ea typeface="Arial" charset="0"/>
                <a:cs typeface="Arial" charset="0"/>
              </a:rPr>
              <a:t>Calibrate with an ice water bath. Wait until the water reaches 0° C, then see if the infrared thermometer shows a similar reading.</a:t>
            </a:r>
          </a:p>
          <a:p>
            <a:pPr marL="0" indent="0">
              <a:lnSpc>
                <a:spcPct val="80000"/>
              </a:lnSpc>
              <a:spcBef>
                <a:spcPts val="0"/>
              </a:spcBef>
              <a:spcAft>
                <a:spcPts val="600"/>
              </a:spcAft>
              <a:buNone/>
            </a:pPr>
            <a:endParaRPr lang="en-US" sz="2000" dirty="0">
              <a:ea typeface="Arial" charset="0"/>
              <a:cs typeface="Arial" charset="0"/>
            </a:endParaRPr>
          </a:p>
          <a:p>
            <a:pPr marL="0" indent="0">
              <a:lnSpc>
                <a:spcPct val="80000"/>
              </a:lnSpc>
              <a:spcBef>
                <a:spcPts val="0"/>
              </a:spcBef>
              <a:spcAft>
                <a:spcPts val="600"/>
              </a:spcAft>
              <a:buNone/>
            </a:pPr>
            <a:r>
              <a:rPr lang="en-US" sz="2000" dirty="0">
                <a:ea typeface="Arial" charset="0"/>
                <a:cs typeface="Arial" charset="0"/>
              </a:rPr>
              <a:t>If the temperature observed is more than +2° C or less than -2° C, try changing the battery. If the calibration still is off, the IRT needs to be replaced.</a:t>
            </a: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8" name="Picture 7" descr="Photo of callibrating infrared thermometer. Bucket of water and ice with thermometer in the mixture reading 0 degrees Celsius. Infrared Thermometer taking a reading of the ice water mixture. Overhead view. Photo credit: Sara Mierzwiak&#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2109" y="4061767"/>
            <a:ext cx="1719586" cy="2292782"/>
          </a:xfrm>
          <a:prstGeom prst="rect">
            <a:avLst/>
          </a:prstGeom>
        </p:spPr>
      </p:pic>
      <p:sp>
        <p:nvSpPr>
          <p:cNvPr id="9" name="TextBox 8"/>
          <p:cNvSpPr txBox="1"/>
          <p:nvPr/>
        </p:nvSpPr>
        <p:spPr>
          <a:xfrm>
            <a:off x="1968297" y="6402152"/>
            <a:ext cx="1813398" cy="246221"/>
          </a:xfrm>
          <a:prstGeom prst="rect">
            <a:avLst/>
          </a:prstGeom>
          <a:noFill/>
        </p:spPr>
        <p:txBody>
          <a:bodyPr wrap="square" rtlCol="0">
            <a:spAutoFit/>
          </a:bodyPr>
          <a:lstStyle/>
          <a:p>
            <a:r>
              <a:rPr lang="en-US" sz="1000" dirty="0">
                <a:latin typeface="Arial" charset="0"/>
                <a:ea typeface="Arial" charset="0"/>
                <a:cs typeface="Arial" charset="0"/>
              </a:rPr>
              <a:t>Photo credit: Sara Mierzwiak</a:t>
            </a:r>
          </a:p>
        </p:txBody>
      </p:sp>
      <p:pic>
        <p:nvPicPr>
          <p:cNvPr id="10" name="Picture 9" descr="Bucket of water and ice with thermometer in the mixture reading 0 degrees Celsius. Infrared Thermometer taking a reading of the ice water mixture. Side view. Photo credit: Sara Mierzwiak.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6396" y="4061767"/>
            <a:ext cx="3059382" cy="2294536"/>
          </a:xfrm>
          <a:prstGeom prst="rect">
            <a:avLst/>
          </a:prstGeom>
        </p:spPr>
      </p:pic>
      <p:sp>
        <p:nvSpPr>
          <p:cNvPr id="11" name="TextBox 10"/>
          <p:cNvSpPr txBox="1"/>
          <p:nvPr/>
        </p:nvSpPr>
        <p:spPr>
          <a:xfrm>
            <a:off x="6264813" y="6402153"/>
            <a:ext cx="1813398" cy="246221"/>
          </a:xfrm>
          <a:prstGeom prst="rect">
            <a:avLst/>
          </a:prstGeom>
          <a:noFill/>
        </p:spPr>
        <p:txBody>
          <a:bodyPr wrap="square" rtlCol="0">
            <a:spAutoFit/>
          </a:bodyPr>
          <a:lstStyle/>
          <a:p>
            <a:r>
              <a:rPr lang="en-US" sz="1000" dirty="0">
                <a:latin typeface="Arial" charset="0"/>
                <a:ea typeface="Arial" charset="0"/>
                <a:cs typeface="Arial" charset="0"/>
              </a:rPr>
              <a:t>Photo credit: Sara Mierzwiak</a:t>
            </a:r>
          </a:p>
        </p:txBody>
      </p:sp>
    </p:spTree>
    <p:extLst>
      <p:ext uri="{BB962C8B-B14F-4D97-AF65-F5344CB8AC3E}">
        <p14:creationId xmlns:p14="http://schemas.microsoft.com/office/powerpoint/2010/main" val="1436045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31DD921-6CB9-964E-866D-75B583083448}" type="slidenum">
              <a:rPr lang="en-US" smtClean="0"/>
              <a:t>15</a:t>
            </a:fld>
            <a:endParaRPr lang="en-US" dirty="0"/>
          </a:p>
        </p:txBody>
      </p:sp>
      <p:pic>
        <p:nvPicPr>
          <p:cNvPr id="4" name="Picture 3" descr="Header: Atmosphere-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169080" y="841827"/>
            <a:ext cx="7886700" cy="662782"/>
          </a:xfrm>
        </p:spPr>
        <p:txBody>
          <a:bodyPr>
            <a:normAutofit fontScale="90000"/>
          </a:bodyPr>
          <a:lstStyle/>
          <a:p>
            <a:r>
              <a:rPr lang="en-US" sz="3600" b="1" dirty="0">
                <a:ea typeface="Arial" charset="0"/>
                <a:cs typeface="Arial" charset="0"/>
              </a:rPr>
              <a:t>Collecting Data using an Infrared Thermometer</a:t>
            </a:r>
            <a:endParaRPr lang="en-US" sz="3600" dirty="0"/>
          </a:p>
        </p:txBody>
      </p:sp>
      <p:sp>
        <p:nvSpPr>
          <p:cNvPr id="3" name="Content Placeholder 2"/>
          <p:cNvSpPr>
            <a:spLocks noGrp="1"/>
          </p:cNvSpPr>
          <p:nvPr>
            <p:ph idx="1"/>
          </p:nvPr>
        </p:nvSpPr>
        <p:spPr>
          <a:xfrm>
            <a:off x="1169080" y="1683656"/>
            <a:ext cx="3711322" cy="4926993"/>
          </a:xfrm>
        </p:spPr>
        <p:txBody>
          <a:bodyPr>
            <a:normAutofit/>
          </a:bodyPr>
          <a:lstStyle/>
          <a:p>
            <a:pPr marL="0" indent="0" algn="ctr">
              <a:lnSpc>
                <a:spcPct val="80000"/>
              </a:lnSpc>
              <a:spcBef>
                <a:spcPts val="0"/>
              </a:spcBef>
              <a:spcAft>
                <a:spcPts val="600"/>
              </a:spcAft>
              <a:buNone/>
            </a:pPr>
            <a:r>
              <a:rPr lang="en-US" sz="2000" b="1" dirty="0">
                <a:ea typeface="Arial" charset="0"/>
                <a:cs typeface="Arial" charset="0"/>
              </a:rPr>
              <a:t>HOW? </a:t>
            </a:r>
          </a:p>
          <a:p>
            <a:pPr marL="0" indent="0" algn="ctr">
              <a:lnSpc>
                <a:spcPct val="80000"/>
              </a:lnSpc>
              <a:spcBef>
                <a:spcPts val="0"/>
              </a:spcBef>
              <a:spcAft>
                <a:spcPts val="600"/>
              </a:spcAft>
              <a:buNone/>
            </a:pPr>
            <a:r>
              <a:rPr lang="en-US" sz="2000" dirty="0">
                <a:ea typeface="Arial" charset="0"/>
                <a:cs typeface="Arial" charset="0"/>
              </a:rPr>
              <a:t>Hold your arm at arms length and point the instrument at the ground. After you pull the trigger then read the value including the tenths of a degree Celsius.</a:t>
            </a:r>
          </a:p>
          <a:p>
            <a:pPr marL="0" indent="0" algn="ctr">
              <a:lnSpc>
                <a:spcPct val="80000"/>
              </a:lnSpc>
              <a:spcBef>
                <a:spcPts val="0"/>
              </a:spcBef>
              <a:spcAft>
                <a:spcPts val="600"/>
              </a:spcAft>
              <a:buNone/>
            </a:pPr>
            <a:endParaRPr lang="en-US" sz="2000" dirty="0">
              <a:ea typeface="Arial" charset="0"/>
              <a:cs typeface="Arial" charset="0"/>
            </a:endParaRPr>
          </a:p>
          <a:p>
            <a:pPr marL="0" indent="0" algn="ctr">
              <a:lnSpc>
                <a:spcPct val="80000"/>
              </a:lnSpc>
              <a:spcBef>
                <a:spcPts val="0"/>
              </a:spcBef>
              <a:spcAft>
                <a:spcPts val="600"/>
              </a:spcAft>
              <a:buNone/>
            </a:pPr>
            <a:endParaRPr lang="en-US" sz="2000" dirty="0">
              <a:ea typeface="Arial" charset="0"/>
              <a:cs typeface="Arial" charset="0"/>
            </a:endParaRPr>
          </a:p>
          <a:p>
            <a:pPr marL="0" indent="0" algn="ctr">
              <a:lnSpc>
                <a:spcPct val="80000"/>
              </a:lnSpc>
              <a:spcBef>
                <a:spcPts val="0"/>
              </a:spcBef>
              <a:spcAft>
                <a:spcPts val="600"/>
              </a:spcAft>
              <a:buNone/>
            </a:pPr>
            <a:r>
              <a:rPr lang="en-US" sz="2000" b="1" dirty="0">
                <a:ea typeface="Arial" charset="0"/>
                <a:cs typeface="Arial" charset="0"/>
              </a:rPr>
              <a:t>WHEN? </a:t>
            </a:r>
          </a:p>
          <a:p>
            <a:pPr marL="0" indent="0" algn="ctr">
              <a:lnSpc>
                <a:spcPct val="80000"/>
              </a:lnSpc>
              <a:spcBef>
                <a:spcPts val="0"/>
              </a:spcBef>
              <a:spcAft>
                <a:spcPts val="600"/>
              </a:spcAft>
              <a:buNone/>
            </a:pPr>
            <a:r>
              <a:rPr lang="en-US" sz="2000" dirty="0">
                <a:ea typeface="Arial" charset="0"/>
                <a:cs typeface="Arial" charset="0"/>
              </a:rPr>
              <a:t>Surface temperature measurements can be taken any time during the day. </a:t>
            </a: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13" name="Picture 12" descr="Photo of instructor and student taking the surface temperature of a green area with the Infrared Thermometer."/>
          <p:cNvPicPr>
            <a:picLocks noChangeAspect="1"/>
          </p:cNvPicPr>
          <p:nvPr/>
        </p:nvPicPr>
        <p:blipFill>
          <a:blip r:embed="rId5"/>
          <a:srcRect l="28698" t="1878" r="18312" b="30142"/>
          <a:stretch>
            <a:fillRect/>
          </a:stretch>
        </p:blipFill>
        <p:spPr>
          <a:xfrm>
            <a:off x="5168348" y="1683656"/>
            <a:ext cx="3131471" cy="2265319"/>
          </a:xfrm>
          <a:prstGeom prst="rect">
            <a:avLst/>
          </a:prstGeom>
        </p:spPr>
      </p:pic>
      <p:sp>
        <p:nvSpPr>
          <p:cNvPr id="12" name="TextBox 11"/>
          <p:cNvSpPr txBox="1"/>
          <p:nvPr/>
        </p:nvSpPr>
        <p:spPr>
          <a:xfrm>
            <a:off x="6734083" y="3948975"/>
            <a:ext cx="1813398" cy="246221"/>
          </a:xfrm>
          <a:prstGeom prst="rect">
            <a:avLst/>
          </a:prstGeom>
          <a:noFill/>
        </p:spPr>
        <p:txBody>
          <a:bodyPr wrap="square" rtlCol="0">
            <a:spAutoFit/>
          </a:bodyPr>
          <a:lstStyle/>
          <a:p>
            <a:r>
              <a:rPr lang="en-US" sz="1000" dirty="0"/>
              <a:t>Photo credit: Kevin </a:t>
            </a:r>
            <a:r>
              <a:rPr lang="en-US" sz="1000" dirty="0" err="1"/>
              <a:t>Czajkowski</a:t>
            </a:r>
            <a:endParaRPr lang="en-US" sz="1000" dirty="0"/>
          </a:p>
        </p:txBody>
      </p:sp>
      <p:pic>
        <p:nvPicPr>
          <p:cNvPr id="14" name="Picture 13" descr="image of a  Clock with NASA logo in its face.">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8348" y="4290958"/>
            <a:ext cx="3131471" cy="2348604"/>
          </a:xfrm>
          <a:prstGeom prst="rect">
            <a:avLst/>
          </a:prstGeom>
        </p:spPr>
      </p:pic>
    </p:spTree>
    <p:extLst>
      <p:ext uri="{BB962C8B-B14F-4D97-AF65-F5344CB8AC3E}">
        <p14:creationId xmlns:p14="http://schemas.microsoft.com/office/powerpoint/2010/main" val="1017770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31DD921-6CB9-964E-866D-75B583083448}" type="slidenum">
              <a:rPr lang="en-US" smtClean="0"/>
              <a:t>16</a:t>
            </a:fld>
            <a:endParaRPr lang="en-US" dirty="0"/>
          </a:p>
        </p:txBody>
      </p:sp>
      <p:pic>
        <p:nvPicPr>
          <p:cNvPr id="4" name="Picture 3" descr="Header: Atmosphere-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169080" y="841827"/>
            <a:ext cx="7886700" cy="662782"/>
          </a:xfrm>
        </p:spPr>
        <p:txBody>
          <a:bodyPr>
            <a:normAutofit/>
          </a:bodyPr>
          <a:lstStyle/>
          <a:p>
            <a:r>
              <a:rPr lang="en-US" sz="3600" dirty="0">
                <a:ea typeface="Arial" charset="0"/>
                <a:cs typeface="Arial" charset="0"/>
              </a:rPr>
              <a:t>Data Collection: Overview</a:t>
            </a:r>
            <a:endParaRPr lang="en-US" sz="3600" dirty="0"/>
          </a:p>
        </p:txBody>
      </p:sp>
      <p:sp>
        <p:nvSpPr>
          <p:cNvPr id="3" name="Content Placeholder 2"/>
          <p:cNvSpPr>
            <a:spLocks noGrp="1"/>
          </p:cNvSpPr>
          <p:nvPr>
            <p:ph idx="1"/>
          </p:nvPr>
        </p:nvSpPr>
        <p:spPr>
          <a:xfrm>
            <a:off x="1169080" y="1683656"/>
            <a:ext cx="7378572" cy="4926993"/>
          </a:xfrm>
        </p:spPr>
        <p:txBody>
          <a:bodyPr>
            <a:normAutofit/>
          </a:bodyPr>
          <a:lstStyle/>
          <a:p>
            <a:pPr marL="457200" indent="-457200">
              <a:lnSpc>
                <a:spcPct val="80000"/>
              </a:lnSpc>
              <a:spcBef>
                <a:spcPts val="0"/>
              </a:spcBef>
              <a:spcAft>
                <a:spcPts val="600"/>
              </a:spcAft>
              <a:buFont typeface="+mj-lt"/>
              <a:buAutoNum type="arabicParenR"/>
            </a:pPr>
            <a:r>
              <a:rPr lang="en-US" altLang="en-US" sz="2200" dirty="0">
                <a:ea typeface="Arial" charset="0"/>
                <a:cs typeface="Arial" charset="0"/>
              </a:rPr>
              <a:t>Choose a site that is homogenous at least 30 meters square (if possible). Can be grass, asphalt, etc.</a:t>
            </a:r>
          </a:p>
          <a:p>
            <a:pPr marL="457200" indent="-457200">
              <a:lnSpc>
                <a:spcPct val="80000"/>
              </a:lnSpc>
              <a:spcBef>
                <a:spcPts val="0"/>
              </a:spcBef>
              <a:spcAft>
                <a:spcPts val="600"/>
              </a:spcAft>
              <a:buFont typeface="+mj-lt"/>
              <a:buAutoNum type="arabicParenR"/>
            </a:pPr>
            <a:r>
              <a:rPr lang="en-US" altLang="en-US" sz="2200" dirty="0">
                <a:ea typeface="Arial" charset="0"/>
                <a:cs typeface="Arial" charset="0"/>
              </a:rPr>
              <a:t>Collect GPS data for the </a:t>
            </a:r>
            <a:r>
              <a:rPr lang="en-US" altLang="en-US" sz="2200" b="1" dirty="0">
                <a:ea typeface="Arial" charset="0"/>
                <a:cs typeface="Arial" charset="0"/>
              </a:rPr>
              <a:t>center </a:t>
            </a:r>
            <a:r>
              <a:rPr lang="en-US" altLang="en-US" sz="2200" dirty="0">
                <a:ea typeface="Arial" charset="0"/>
                <a:cs typeface="Arial" charset="0"/>
              </a:rPr>
              <a:t>of the site (latitude, longitude and elevation).</a:t>
            </a:r>
          </a:p>
          <a:p>
            <a:pPr marL="457200" indent="-457200">
              <a:lnSpc>
                <a:spcPct val="80000"/>
              </a:lnSpc>
              <a:spcBef>
                <a:spcPts val="0"/>
              </a:spcBef>
              <a:spcAft>
                <a:spcPts val="600"/>
              </a:spcAft>
              <a:buFont typeface="+mj-lt"/>
              <a:buAutoNum type="arabicParenR"/>
            </a:pPr>
            <a:r>
              <a:rPr lang="en-US" altLang="en-US" sz="2200" dirty="0">
                <a:ea typeface="Arial" charset="0"/>
                <a:cs typeface="Arial" charset="0"/>
              </a:rPr>
              <a:t>Pick nine random observation spots in the study site:</a:t>
            </a:r>
          </a:p>
          <a:p>
            <a:pPr lvl="1">
              <a:lnSpc>
                <a:spcPct val="80000"/>
              </a:lnSpc>
              <a:spcBef>
                <a:spcPts val="0"/>
              </a:spcBef>
              <a:spcAft>
                <a:spcPts val="600"/>
              </a:spcAft>
              <a:buFont typeface="LucidaGrande" charset="0"/>
              <a:buChar char="-"/>
            </a:pPr>
            <a:r>
              <a:rPr lang="en-US" altLang="en-US" sz="2200" dirty="0">
                <a:ea typeface="Arial" charset="0"/>
                <a:cs typeface="Arial" charset="0"/>
              </a:rPr>
              <a:t>Read and record surface temperature</a:t>
            </a:r>
          </a:p>
          <a:p>
            <a:pPr lvl="1">
              <a:lnSpc>
                <a:spcPct val="80000"/>
              </a:lnSpc>
              <a:spcBef>
                <a:spcPts val="0"/>
              </a:spcBef>
              <a:spcAft>
                <a:spcPts val="600"/>
              </a:spcAft>
              <a:buFont typeface="LucidaGrande" charset="0"/>
              <a:buChar char="-"/>
            </a:pPr>
            <a:r>
              <a:rPr lang="en-US" altLang="en-US" sz="2200" dirty="0">
                <a:ea typeface="Arial" charset="0"/>
                <a:cs typeface="Arial" charset="0"/>
              </a:rPr>
              <a:t>Record the time</a:t>
            </a:r>
          </a:p>
          <a:p>
            <a:pPr lvl="1">
              <a:lnSpc>
                <a:spcPct val="80000"/>
              </a:lnSpc>
              <a:spcBef>
                <a:spcPts val="0"/>
              </a:spcBef>
              <a:spcAft>
                <a:spcPts val="600"/>
              </a:spcAft>
              <a:buFont typeface="LucidaGrande" charset="0"/>
              <a:buChar char="-"/>
            </a:pPr>
            <a:r>
              <a:rPr lang="en-US" altLang="en-US" sz="2200" dirty="0">
                <a:ea typeface="Arial" charset="0"/>
                <a:cs typeface="Arial" charset="0"/>
              </a:rPr>
              <a:t>Measure and record snow depth (if present)</a:t>
            </a:r>
          </a:p>
          <a:p>
            <a:pPr marL="457200" indent="-457200">
              <a:lnSpc>
                <a:spcPct val="80000"/>
              </a:lnSpc>
              <a:spcBef>
                <a:spcPts val="0"/>
              </a:spcBef>
              <a:spcAft>
                <a:spcPts val="600"/>
              </a:spcAft>
              <a:buFont typeface="+mj-lt"/>
              <a:buAutoNum type="arabicParenR"/>
            </a:pPr>
            <a:r>
              <a:rPr lang="en-US" altLang="en-US" sz="2200" dirty="0">
                <a:ea typeface="Arial" charset="0"/>
                <a:cs typeface="Arial" charset="0"/>
              </a:rPr>
              <a:t>Use the </a:t>
            </a:r>
            <a:r>
              <a:rPr lang="en-US" altLang="en-US" sz="2200" i="1" u="sng" dirty="0">
                <a:solidFill>
                  <a:srgbClr val="3333FF"/>
                </a:solidFill>
                <a:ea typeface="Arial" charset="0"/>
                <a:cs typeface="Arial" charset="0"/>
                <a:hlinkClick r:id="rId5"/>
              </a:rPr>
              <a:t>Cloud Protocol </a:t>
            </a:r>
            <a:r>
              <a:rPr lang="en-US" altLang="en-US" sz="2200" dirty="0">
                <a:ea typeface="Arial" charset="0"/>
                <a:cs typeface="Arial" charset="0"/>
              </a:rPr>
              <a:t>to record cloud observations.</a:t>
            </a:r>
          </a:p>
          <a:p>
            <a:pPr marL="457200" indent="-457200">
              <a:lnSpc>
                <a:spcPct val="80000"/>
              </a:lnSpc>
              <a:spcBef>
                <a:spcPts val="0"/>
              </a:spcBef>
              <a:spcAft>
                <a:spcPts val="600"/>
              </a:spcAft>
              <a:buFont typeface="+mj-lt"/>
              <a:buAutoNum type="arabicParenR"/>
            </a:pPr>
            <a:r>
              <a:rPr lang="en-US" altLang="en-US" sz="2200" dirty="0">
                <a:ea typeface="Arial" charset="0"/>
                <a:cs typeface="Arial" charset="0"/>
              </a:rPr>
              <a:t>Record your data on the Surface Temperature Data sheet.</a:t>
            </a:r>
          </a:p>
          <a:p>
            <a:pPr marL="457200" indent="-457200">
              <a:lnSpc>
                <a:spcPct val="80000"/>
              </a:lnSpc>
              <a:spcBef>
                <a:spcPts val="0"/>
              </a:spcBef>
              <a:spcAft>
                <a:spcPts val="600"/>
              </a:spcAft>
              <a:buFont typeface="+mj-lt"/>
              <a:buAutoNum type="arabicParenR"/>
            </a:pPr>
            <a:r>
              <a:rPr lang="en-US" altLang="en-US" sz="2200" dirty="0">
                <a:ea typeface="Arial" charset="0"/>
                <a:cs typeface="Arial" charset="0"/>
              </a:rPr>
              <a:t>Log into the </a:t>
            </a:r>
            <a:r>
              <a:rPr lang="en-US" altLang="en-US" sz="2200" i="1" dirty="0">
                <a:ea typeface="Arial" charset="0"/>
                <a:cs typeface="Arial" charset="0"/>
                <a:hlinkClick r:id="rId6"/>
              </a:rPr>
              <a:t>GLOBE website </a:t>
            </a:r>
            <a:r>
              <a:rPr lang="en-US" altLang="en-US" sz="2200" dirty="0">
                <a:ea typeface="Arial" charset="0"/>
                <a:cs typeface="Arial" charset="0"/>
              </a:rPr>
              <a:t>.  </a:t>
            </a:r>
          </a:p>
          <a:p>
            <a:pPr marL="457200" indent="-457200">
              <a:lnSpc>
                <a:spcPct val="80000"/>
              </a:lnSpc>
              <a:spcBef>
                <a:spcPts val="0"/>
              </a:spcBef>
              <a:spcAft>
                <a:spcPts val="600"/>
              </a:spcAft>
              <a:buFont typeface="+mj-lt"/>
              <a:buAutoNum type="arabicParenR"/>
            </a:pPr>
            <a:r>
              <a:rPr lang="en-US" altLang="en-US" sz="2200" dirty="0">
                <a:ea typeface="Arial" charset="0"/>
                <a:cs typeface="Arial" charset="0"/>
              </a:rPr>
              <a:t>Create a Surface Temperature site.</a:t>
            </a:r>
          </a:p>
          <a:p>
            <a:pPr marL="457200" indent="-457200">
              <a:lnSpc>
                <a:spcPct val="80000"/>
              </a:lnSpc>
              <a:spcBef>
                <a:spcPts val="0"/>
              </a:spcBef>
              <a:spcAft>
                <a:spcPts val="600"/>
              </a:spcAft>
              <a:buFont typeface="+mj-lt"/>
              <a:buAutoNum type="arabicParenR"/>
            </a:pPr>
            <a:r>
              <a:rPr lang="en-US" altLang="en-US" sz="2200" dirty="0">
                <a:ea typeface="Arial" charset="0"/>
                <a:cs typeface="Arial" charset="0"/>
              </a:rPr>
              <a:t>Go back to Data Entry, select the new Surface Temperature site you just created, and enter your data.</a:t>
            </a: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spTree>
    <p:extLst>
      <p:ext uri="{BB962C8B-B14F-4D97-AF65-F5344CB8AC3E}">
        <p14:creationId xmlns:p14="http://schemas.microsoft.com/office/powerpoint/2010/main" val="463628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31DD921-6CB9-964E-866D-75B583083448}" type="slidenum">
              <a:rPr lang="en-US" smtClean="0"/>
              <a:t>17</a:t>
            </a:fld>
            <a:endParaRPr lang="en-US" dirty="0"/>
          </a:p>
        </p:txBody>
      </p:sp>
      <p:pic>
        <p:nvPicPr>
          <p:cNvPr id="4" name="Picture 3" descr="Header: Atmosphere-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169080" y="841827"/>
            <a:ext cx="7886700" cy="662782"/>
          </a:xfrm>
        </p:spPr>
        <p:txBody>
          <a:bodyPr>
            <a:normAutofit/>
          </a:bodyPr>
          <a:lstStyle/>
          <a:p>
            <a:r>
              <a:rPr lang="en-US" altLang="en-US" sz="3200" dirty="0">
                <a:ea typeface="Arial" charset="0"/>
                <a:cs typeface="Arial" charset="0"/>
              </a:rPr>
              <a:t>1. Choose homogenous study areas.</a:t>
            </a:r>
            <a:endParaRPr lang="en-US" sz="3200" dirty="0"/>
          </a:p>
        </p:txBody>
      </p:sp>
      <p:sp>
        <p:nvSpPr>
          <p:cNvPr id="3" name="Content Placeholder 2"/>
          <p:cNvSpPr>
            <a:spLocks noGrp="1"/>
          </p:cNvSpPr>
          <p:nvPr>
            <p:ph idx="1"/>
          </p:nvPr>
        </p:nvSpPr>
        <p:spPr>
          <a:xfrm>
            <a:off x="1169080" y="1558248"/>
            <a:ext cx="7477963" cy="4926993"/>
          </a:xfrm>
        </p:spPr>
        <p:txBody>
          <a:bodyPr>
            <a:normAutofit/>
          </a:bodyPr>
          <a:lstStyle/>
          <a:p>
            <a:pPr marL="0" indent="0">
              <a:lnSpc>
                <a:spcPct val="120000"/>
              </a:lnSpc>
              <a:spcBef>
                <a:spcPts val="0"/>
              </a:spcBef>
              <a:buNone/>
            </a:pPr>
            <a:r>
              <a:rPr lang="en-US" sz="1800" dirty="0">
                <a:ea typeface="Arial" charset="0"/>
                <a:cs typeface="Arial" charset="0"/>
              </a:rPr>
              <a:t>Choose study areas that are as large as possible and that have homogeneous cover. If the only area you have is smaller, take observations there and measure the size of the area. At this school, students took surface temperature observations on the asphalt and the nearby grassy outfield of a softball field. </a:t>
            </a: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5" name="Picture 4" descr="image of baseball field with boxes around areas where there is only grass. These are homogeneous areas suitable for temperature read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700" y="3100783"/>
            <a:ext cx="5967343" cy="3757216"/>
          </a:xfrm>
          <a:prstGeom prst="rect">
            <a:avLst/>
          </a:prstGeom>
        </p:spPr>
      </p:pic>
    </p:spTree>
    <p:extLst>
      <p:ext uri="{BB962C8B-B14F-4D97-AF65-F5344CB8AC3E}">
        <p14:creationId xmlns:p14="http://schemas.microsoft.com/office/powerpoint/2010/main" val="169149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F31DD921-6CB9-964E-866D-75B583083448}" type="slidenum">
              <a:rPr lang="en-US" smtClean="0"/>
              <a:t>18</a:t>
            </a:fld>
            <a:endParaRPr lang="en-US" dirty="0"/>
          </a:p>
        </p:txBody>
      </p:sp>
      <p:pic>
        <p:nvPicPr>
          <p:cNvPr id="4" name="Picture 3" descr="Header: Atmosphere-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169080" y="841827"/>
            <a:ext cx="7886700" cy="662782"/>
          </a:xfrm>
        </p:spPr>
        <p:txBody>
          <a:bodyPr>
            <a:normAutofit/>
          </a:bodyPr>
          <a:lstStyle/>
          <a:p>
            <a:r>
              <a:rPr lang="en-US" altLang="en-US" sz="3200" b="1" spc="-150" dirty="0">
                <a:ea typeface="Arial" charset="0"/>
                <a:cs typeface="Arial" charset="0"/>
              </a:rPr>
              <a:t>2. Collect GPS data of the </a:t>
            </a:r>
            <a:r>
              <a:rPr lang="en-US" altLang="en-US" sz="3200" b="1" u="sng" spc="-150" dirty="0">
                <a:ea typeface="Arial" charset="0"/>
                <a:cs typeface="Arial" charset="0"/>
              </a:rPr>
              <a:t>center</a:t>
            </a:r>
            <a:r>
              <a:rPr lang="en-US" altLang="en-US" sz="3200" b="1" spc="-150" dirty="0">
                <a:ea typeface="Arial" charset="0"/>
                <a:cs typeface="Arial" charset="0"/>
              </a:rPr>
              <a:t> of each study area.</a:t>
            </a:r>
            <a:endParaRPr lang="en-US" sz="3200" dirty="0"/>
          </a:p>
        </p:txBody>
      </p:sp>
      <p:sp>
        <p:nvSpPr>
          <p:cNvPr id="3" name="Content Placeholder 2"/>
          <p:cNvSpPr>
            <a:spLocks noGrp="1"/>
          </p:cNvSpPr>
          <p:nvPr>
            <p:ph idx="1"/>
          </p:nvPr>
        </p:nvSpPr>
        <p:spPr>
          <a:xfrm>
            <a:off x="1373448" y="1504609"/>
            <a:ext cx="7477963" cy="4926993"/>
          </a:xfrm>
        </p:spPr>
        <p:txBody>
          <a:bodyPr>
            <a:normAutofit/>
          </a:bodyPr>
          <a:lstStyle/>
          <a:p>
            <a:pPr marL="0" indent="0">
              <a:buNone/>
            </a:pPr>
            <a:r>
              <a:rPr lang="en-US" sz="1800" dirty="0">
                <a:ea typeface="Arial" charset="0"/>
                <a:cs typeface="Arial" charset="0"/>
              </a:rPr>
              <a:t>Record latitude, longitude and elevation</a:t>
            </a:r>
            <a:r>
              <a:rPr lang="en-US" sz="1800" dirty="0">
                <a:latin typeface="Arial" charset="0"/>
                <a:ea typeface="Arial" charset="0"/>
                <a:cs typeface="Arial" charset="0"/>
              </a:rPr>
              <a:t>.</a:t>
            </a: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5" name="Picture 4" descr="The box located in the outfield  of the baseball diamond indicates where to take Surface Temperature readings. It is a grassy area. &quot;X&quot; indicates the spot to take your GPS read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0508" y="1898051"/>
            <a:ext cx="6163842" cy="4566505"/>
          </a:xfrm>
          <a:prstGeom prst="rect">
            <a:avLst/>
          </a:prstGeom>
        </p:spPr>
      </p:pic>
      <p:sp>
        <p:nvSpPr>
          <p:cNvPr id="7" name="TextBox 6"/>
          <p:cNvSpPr txBox="1"/>
          <p:nvPr/>
        </p:nvSpPr>
        <p:spPr>
          <a:xfrm>
            <a:off x="4257663" y="6238348"/>
            <a:ext cx="1709531" cy="646331"/>
          </a:xfrm>
          <a:prstGeom prst="rect">
            <a:avLst/>
          </a:prstGeom>
          <a:noFill/>
        </p:spPr>
        <p:txBody>
          <a:bodyPr wrap="square" rtlCol="0">
            <a:spAutoFit/>
          </a:bodyPr>
          <a:lstStyle/>
          <a:p>
            <a:r>
              <a:rPr lang="en-US" i="1">
                <a:hlinkClick r:id="rId6"/>
              </a:rPr>
              <a:t>GPS Protocol</a:t>
            </a:r>
            <a:endParaRPr lang="en-US" i="1"/>
          </a:p>
          <a:p>
            <a:endParaRPr lang="en-US" dirty="0"/>
          </a:p>
        </p:txBody>
      </p:sp>
    </p:spTree>
    <p:extLst>
      <p:ext uri="{BB962C8B-B14F-4D97-AF65-F5344CB8AC3E}">
        <p14:creationId xmlns:p14="http://schemas.microsoft.com/office/powerpoint/2010/main" val="885232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31DD921-6CB9-964E-866D-75B583083448}" type="slidenum">
              <a:rPr lang="en-US" smtClean="0"/>
              <a:t>19</a:t>
            </a:fld>
            <a:endParaRPr lang="en-US" dirty="0"/>
          </a:p>
        </p:txBody>
      </p:sp>
      <p:pic>
        <p:nvPicPr>
          <p:cNvPr id="4" name="Picture 3" descr="Header: Atmosphere-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169080" y="841827"/>
            <a:ext cx="7886700" cy="662782"/>
          </a:xfrm>
        </p:spPr>
        <p:txBody>
          <a:bodyPr>
            <a:normAutofit/>
          </a:bodyPr>
          <a:lstStyle/>
          <a:p>
            <a:r>
              <a:rPr lang="en-US" altLang="en-US" sz="3200" b="1" dirty="0">
                <a:ea typeface="Arial" charset="0"/>
                <a:cs typeface="Arial" charset="0"/>
              </a:rPr>
              <a:t>3. Take 9 random surface temperature readings</a:t>
            </a:r>
            <a:endParaRPr lang="en-US" sz="3200" dirty="0"/>
          </a:p>
        </p:txBody>
      </p:sp>
      <p:sp>
        <p:nvSpPr>
          <p:cNvPr id="3" name="Content Placeholder 2"/>
          <p:cNvSpPr>
            <a:spLocks noGrp="1"/>
          </p:cNvSpPr>
          <p:nvPr>
            <p:ph idx="1"/>
          </p:nvPr>
        </p:nvSpPr>
        <p:spPr>
          <a:xfrm>
            <a:off x="1373448" y="1504609"/>
            <a:ext cx="7477963" cy="4926993"/>
          </a:xfrm>
        </p:spPr>
        <p:txBody>
          <a:bodyPr>
            <a:normAutofit/>
          </a:bodyPr>
          <a:lstStyle/>
          <a:p>
            <a:pPr marL="0" indent="0">
              <a:lnSpc>
                <a:spcPct val="80000"/>
              </a:lnSpc>
              <a:spcBef>
                <a:spcPts val="0"/>
              </a:spcBef>
              <a:spcAft>
                <a:spcPts val="600"/>
              </a:spcAft>
              <a:buNone/>
            </a:pPr>
            <a:r>
              <a:rPr lang="en-US" sz="1800" dirty="0">
                <a:ea typeface="Arial" charset="0"/>
                <a:cs typeface="Arial" charset="0"/>
              </a:rPr>
              <a:t>Take 9 random surface temperature readings within </a:t>
            </a:r>
            <a:r>
              <a:rPr lang="en-US" sz="1800" b="1" dirty="0">
                <a:ea typeface="Arial" charset="0"/>
                <a:cs typeface="Arial" charset="0"/>
              </a:rPr>
              <a:t>each </a:t>
            </a:r>
            <a:r>
              <a:rPr lang="en-US" sz="1800" dirty="0">
                <a:ea typeface="Arial" charset="0"/>
                <a:cs typeface="Arial" charset="0"/>
              </a:rPr>
              <a:t>study area. The 9 random observations ensure a good average for the site is observed. </a:t>
            </a: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7" name="Picture 6" descr="Zoom in view of the section of previous photo. &quot;X&quot;s indicate where you should take the 9 random surface temperature readings on the grassy area. Infrared thermometer is pictured in the upper left hand corn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6529" y="2167389"/>
            <a:ext cx="6353313" cy="4241771"/>
          </a:xfrm>
          <a:prstGeom prst="rect">
            <a:avLst/>
          </a:prstGeom>
        </p:spPr>
      </p:pic>
    </p:spTree>
    <p:extLst>
      <p:ext uri="{BB962C8B-B14F-4D97-AF65-F5344CB8AC3E}">
        <p14:creationId xmlns:p14="http://schemas.microsoft.com/office/powerpoint/2010/main" val="24601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1DD921-6CB9-964E-866D-75B583083448}" type="slidenum">
              <a:rPr lang="en-US" smtClean="0"/>
              <a:t>2</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5" name="Picture 4" descr="Menu Bar: What is 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72817" cy="6048573"/>
          </a:xfrm>
          <a:prstGeom prst="rect">
            <a:avLst/>
          </a:prstGeom>
        </p:spPr>
      </p:pic>
      <p:sp>
        <p:nvSpPr>
          <p:cNvPr id="2" name="Title 1"/>
          <p:cNvSpPr>
            <a:spLocks noGrp="1"/>
          </p:cNvSpPr>
          <p:nvPr>
            <p:ph type="title"/>
          </p:nvPr>
        </p:nvSpPr>
        <p:spPr>
          <a:xfrm>
            <a:off x="1257300" y="888659"/>
            <a:ext cx="7886700" cy="662782"/>
          </a:xfrm>
        </p:spPr>
        <p:txBody>
          <a:bodyPr>
            <a:normAutofit fontScale="90000"/>
          </a:bodyPr>
          <a:lstStyle/>
          <a:p>
            <a:r>
              <a:rPr lang="en-US" dirty="0"/>
              <a:t>Overview and Learning Objectives</a:t>
            </a:r>
          </a:p>
        </p:txBody>
      </p:sp>
      <p:sp>
        <p:nvSpPr>
          <p:cNvPr id="3" name="Content Placeholder 2"/>
          <p:cNvSpPr>
            <a:spLocks noGrp="1"/>
          </p:cNvSpPr>
          <p:nvPr>
            <p:ph idx="1"/>
          </p:nvPr>
        </p:nvSpPr>
        <p:spPr>
          <a:xfrm>
            <a:off x="1257300" y="1551441"/>
            <a:ext cx="7577932" cy="5028406"/>
          </a:xfrm>
        </p:spPr>
        <p:txBody>
          <a:bodyPr>
            <a:normAutofit fontScale="70000" lnSpcReduction="20000"/>
          </a:bodyPr>
          <a:lstStyle/>
          <a:p>
            <a:pPr marL="0" indent="0">
              <a:buNone/>
            </a:pPr>
            <a:r>
              <a:rPr lang="en-US" sz="2600" b="1" dirty="0">
                <a:ea typeface="Arial" charset="0"/>
                <a:cs typeface="Arial" charset="0"/>
              </a:rPr>
              <a:t>Overview</a:t>
            </a:r>
          </a:p>
          <a:p>
            <a:pPr marL="0" indent="0">
              <a:buNone/>
            </a:pPr>
            <a:r>
              <a:rPr lang="en-US" sz="2600" i="1" dirty="0">
                <a:ea typeface="Arial" charset="0"/>
                <a:cs typeface="Arial" charset="0"/>
              </a:rPr>
              <a:t>This module:</a:t>
            </a:r>
          </a:p>
          <a:p>
            <a:r>
              <a:rPr lang="en-US" sz="2600" dirty="0">
                <a:ea typeface="Arial" charset="0"/>
                <a:cs typeface="Arial" charset="0"/>
              </a:rPr>
              <a:t>Describes how to take surface temperature measurements</a:t>
            </a:r>
          </a:p>
          <a:p>
            <a:r>
              <a:rPr lang="en-US" sz="2600" dirty="0">
                <a:ea typeface="Arial" charset="0"/>
                <a:cs typeface="Arial" charset="0"/>
              </a:rPr>
              <a:t>Provides instructions on how to enter your data on the GLOBE website</a:t>
            </a:r>
          </a:p>
          <a:p>
            <a:endParaRPr lang="en-US" sz="2600" dirty="0">
              <a:ea typeface="Arial" charset="0"/>
              <a:cs typeface="Arial" charset="0"/>
            </a:endParaRPr>
          </a:p>
          <a:p>
            <a:pPr marL="0" indent="0">
              <a:buNone/>
            </a:pPr>
            <a:r>
              <a:rPr lang="en-US" sz="2600" b="1" dirty="0">
                <a:ea typeface="Arial" charset="0"/>
                <a:cs typeface="Arial" charset="0"/>
              </a:rPr>
              <a:t>Learning Objectives</a:t>
            </a:r>
          </a:p>
          <a:p>
            <a:pPr marL="0" indent="0">
              <a:buNone/>
            </a:pPr>
            <a:endParaRPr lang="en-US" sz="2600" i="1" dirty="0">
              <a:ea typeface="Arial" charset="0"/>
              <a:cs typeface="Arial" charset="0"/>
            </a:endParaRPr>
          </a:p>
          <a:p>
            <a:pPr marL="0" indent="0">
              <a:spcBef>
                <a:spcPts val="0"/>
              </a:spcBef>
              <a:spcAft>
                <a:spcPts val="600"/>
              </a:spcAft>
              <a:buNone/>
            </a:pPr>
            <a:r>
              <a:rPr lang="en-US" sz="2600" i="1" dirty="0">
                <a:ea typeface="Arial" charset="0"/>
                <a:cs typeface="Arial" charset="0"/>
              </a:rPr>
              <a:t>After completing this module, you will be able to:</a:t>
            </a:r>
          </a:p>
          <a:p>
            <a:pPr>
              <a:spcBef>
                <a:spcPts val="0"/>
              </a:spcBef>
              <a:spcAft>
                <a:spcPts val="600"/>
              </a:spcAft>
            </a:pPr>
            <a:r>
              <a:rPr lang="en-US" sz="2600" dirty="0">
                <a:ea typeface="Arial" charset="0"/>
                <a:cs typeface="Arial" charset="0"/>
              </a:rPr>
              <a:t>Describe and define surface </a:t>
            </a:r>
            <a:r>
              <a:rPr lang="en-US" sz="2600">
                <a:ea typeface="Arial" charset="0"/>
                <a:cs typeface="Arial" charset="0"/>
              </a:rPr>
              <a:t>temperature </a:t>
            </a:r>
          </a:p>
          <a:p>
            <a:pPr>
              <a:spcBef>
                <a:spcPts val="0"/>
              </a:spcBef>
              <a:spcAft>
                <a:spcPts val="600"/>
              </a:spcAft>
            </a:pPr>
            <a:r>
              <a:rPr lang="en-US" sz="2600">
                <a:ea typeface="Arial" charset="0"/>
                <a:cs typeface="Arial" charset="0"/>
              </a:rPr>
              <a:t>List </a:t>
            </a:r>
            <a:r>
              <a:rPr lang="en-US" sz="2600" dirty="0">
                <a:ea typeface="Arial" charset="0"/>
                <a:cs typeface="Arial" charset="0"/>
              </a:rPr>
              <a:t>reasons why it is important to collect surface temperature data</a:t>
            </a:r>
          </a:p>
          <a:p>
            <a:pPr>
              <a:spcBef>
                <a:spcPts val="0"/>
              </a:spcBef>
              <a:spcAft>
                <a:spcPts val="600"/>
              </a:spcAft>
            </a:pPr>
            <a:r>
              <a:rPr lang="en-US" sz="2600" dirty="0">
                <a:ea typeface="Arial" charset="0"/>
                <a:cs typeface="Arial" charset="0"/>
              </a:rPr>
              <a:t>Determine the correct locations to take surface temperature readings</a:t>
            </a:r>
          </a:p>
          <a:p>
            <a:pPr>
              <a:spcBef>
                <a:spcPts val="0"/>
              </a:spcBef>
              <a:spcAft>
                <a:spcPts val="600"/>
              </a:spcAft>
            </a:pPr>
            <a:r>
              <a:rPr lang="en-US" sz="2600" dirty="0">
                <a:ea typeface="Arial" charset="0"/>
                <a:cs typeface="Arial" charset="0"/>
              </a:rPr>
              <a:t>Upload data to the GLOBE website</a:t>
            </a:r>
          </a:p>
          <a:p>
            <a:pPr>
              <a:spcBef>
                <a:spcPts val="0"/>
              </a:spcBef>
              <a:spcAft>
                <a:spcPts val="600"/>
              </a:spcAft>
            </a:pPr>
            <a:r>
              <a:rPr lang="en-US" sz="2600" dirty="0">
                <a:ea typeface="Arial" charset="0"/>
                <a:cs typeface="Arial" charset="0"/>
              </a:rPr>
              <a:t>Visualize data using GLOBE and formulate your own questions about weather</a:t>
            </a:r>
          </a:p>
          <a:p>
            <a:pPr>
              <a:spcBef>
                <a:spcPts val="0"/>
              </a:spcBef>
              <a:spcAft>
                <a:spcPts val="600"/>
              </a:spcAft>
            </a:pPr>
            <a:endParaRPr lang="en-US" sz="2600" dirty="0">
              <a:ea typeface="Arial" charset="0"/>
              <a:cs typeface="Arial" charset="0"/>
            </a:endParaRPr>
          </a:p>
          <a:p>
            <a:pPr marL="0" indent="0">
              <a:spcBef>
                <a:spcPts val="0"/>
              </a:spcBef>
              <a:spcAft>
                <a:spcPts val="600"/>
              </a:spcAft>
              <a:buNone/>
            </a:pPr>
            <a:r>
              <a:rPr lang="en-US" sz="2600" i="1" dirty="0">
                <a:ea typeface="Arial" charset="0"/>
                <a:cs typeface="Arial" charset="0"/>
              </a:rPr>
              <a:t>Estimated time needed for completion of this module: 1.5 hours</a:t>
            </a:r>
          </a:p>
          <a:p>
            <a:pPr marL="0" indent="0">
              <a:buNone/>
            </a:pPr>
            <a:endParaRPr lang="en-US" sz="2400" i="1" dirty="0">
              <a:latin typeface="Arial" charset="0"/>
              <a:ea typeface="Arial" charset="0"/>
              <a:cs typeface="Arial" charset="0"/>
            </a:endParaRPr>
          </a:p>
        </p:txBody>
      </p:sp>
    </p:spTree>
    <p:extLst>
      <p:ext uri="{BB962C8B-B14F-4D97-AF65-F5344CB8AC3E}">
        <p14:creationId xmlns:p14="http://schemas.microsoft.com/office/powerpoint/2010/main" val="1889857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31DD921-6CB9-964E-866D-75B583083448}" type="slidenum">
              <a:rPr lang="en-US" smtClean="0"/>
              <a:t>20</a:t>
            </a:fld>
            <a:endParaRPr lang="en-US" dirty="0"/>
          </a:p>
        </p:txBody>
      </p:sp>
      <p:pic>
        <p:nvPicPr>
          <p:cNvPr id="4" name="Picture 3" descr="Header: Atmosphere-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169080" y="841827"/>
            <a:ext cx="7886700" cy="662782"/>
          </a:xfrm>
        </p:spPr>
        <p:txBody>
          <a:bodyPr>
            <a:normAutofit/>
          </a:bodyPr>
          <a:lstStyle/>
          <a:p>
            <a:r>
              <a:rPr lang="en-US" altLang="en-US" sz="3200" b="1" dirty="0">
                <a:ea typeface="Arial" charset="0"/>
                <a:cs typeface="Arial" charset="0"/>
              </a:rPr>
              <a:t>Caution! </a:t>
            </a:r>
            <a:endParaRPr lang="en-US" sz="3200" dirty="0"/>
          </a:p>
        </p:txBody>
      </p:sp>
      <p:sp>
        <p:nvSpPr>
          <p:cNvPr id="3" name="Content Placeholder 2"/>
          <p:cNvSpPr>
            <a:spLocks noGrp="1"/>
          </p:cNvSpPr>
          <p:nvPr>
            <p:ph idx="1"/>
          </p:nvPr>
        </p:nvSpPr>
        <p:spPr>
          <a:xfrm>
            <a:off x="1373448" y="1386818"/>
            <a:ext cx="7477963" cy="4926993"/>
          </a:xfrm>
        </p:spPr>
        <p:txBody>
          <a:bodyPr>
            <a:normAutofit/>
          </a:bodyPr>
          <a:lstStyle/>
          <a:p>
            <a:pPr marL="0" indent="0">
              <a:spcBef>
                <a:spcPts val="0"/>
              </a:spcBef>
              <a:spcAft>
                <a:spcPts val="600"/>
              </a:spcAft>
              <a:buNone/>
            </a:pPr>
            <a:r>
              <a:rPr lang="en-US" sz="1800" dirty="0">
                <a:latin typeface="Arial" charset="0"/>
                <a:ea typeface="Arial" charset="0"/>
                <a:cs typeface="Arial" charset="0"/>
              </a:rPr>
              <a:t>Do not mix cover types in one study area. </a:t>
            </a:r>
            <a:br>
              <a:rPr lang="en-US" sz="1800" dirty="0">
                <a:latin typeface="Arial" charset="0"/>
                <a:ea typeface="Arial" charset="0"/>
                <a:cs typeface="Arial" charset="0"/>
              </a:rPr>
            </a:br>
            <a:endParaRPr lang="en-US" sz="1800" dirty="0">
              <a:latin typeface="Arial" charset="0"/>
              <a:ea typeface="Arial" charset="0"/>
              <a:cs typeface="Arial" charset="0"/>
            </a:endParaRPr>
          </a:p>
          <a:p>
            <a:pPr marL="0" indent="0">
              <a:spcBef>
                <a:spcPts val="0"/>
              </a:spcBef>
              <a:spcAft>
                <a:spcPts val="600"/>
              </a:spcAft>
              <a:buNone/>
            </a:pPr>
            <a:r>
              <a:rPr lang="en-US" sz="1800" dirty="0">
                <a:latin typeface="Arial" charset="0"/>
                <a:ea typeface="Arial" charset="0"/>
                <a:cs typeface="Arial" charset="0"/>
              </a:rPr>
              <a:t>In this case, the study area mistakenly has grass </a:t>
            </a:r>
            <a:r>
              <a:rPr lang="en-US" sz="1800" i="1" dirty="0">
                <a:latin typeface="Arial" charset="0"/>
                <a:ea typeface="Arial" charset="0"/>
                <a:cs typeface="Arial" charset="0"/>
              </a:rPr>
              <a:t>and</a:t>
            </a:r>
            <a:r>
              <a:rPr lang="en-US" sz="1800" dirty="0">
                <a:latin typeface="Arial" charset="0"/>
                <a:ea typeface="Arial" charset="0"/>
                <a:cs typeface="Arial" charset="0"/>
              </a:rPr>
              <a:t> bare ground. </a:t>
            </a:r>
          </a:p>
          <a:p>
            <a:pPr marL="0" indent="0">
              <a:buNone/>
            </a:pPr>
            <a:r>
              <a:rPr lang="en-US" sz="1800" dirty="0">
                <a:ea typeface="Arial" charset="0"/>
                <a:cs typeface="Arial" charset="0"/>
              </a:rPr>
              <a:t>.</a:t>
            </a: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5" name="Picture 4" descr="Image of heterogenous landscape with red circle and line through i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7261" y="2397795"/>
            <a:ext cx="4444223" cy="3916016"/>
          </a:xfrm>
          <a:prstGeom prst="rect">
            <a:avLst/>
          </a:prstGeom>
        </p:spPr>
      </p:pic>
    </p:spTree>
    <p:extLst>
      <p:ext uri="{BB962C8B-B14F-4D97-AF65-F5344CB8AC3E}">
        <p14:creationId xmlns:p14="http://schemas.microsoft.com/office/powerpoint/2010/main" val="324021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31DD921-6CB9-964E-866D-75B583083448}" type="slidenum">
              <a:rPr lang="en-US" smtClean="0"/>
              <a:t>21</a:t>
            </a:fld>
            <a:endParaRPr lang="en-US" dirty="0"/>
          </a:p>
        </p:txBody>
      </p:sp>
      <p:pic>
        <p:nvPicPr>
          <p:cNvPr id="4" name="Picture 3" descr="Header: Atmosphere-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169080" y="841827"/>
            <a:ext cx="7886700" cy="662782"/>
          </a:xfrm>
        </p:spPr>
        <p:txBody>
          <a:bodyPr>
            <a:normAutofit/>
          </a:bodyPr>
          <a:lstStyle/>
          <a:p>
            <a:r>
              <a:rPr lang="en-US" altLang="en-US" sz="3200" b="1" dirty="0">
                <a:ea typeface="Arial" charset="0"/>
                <a:cs typeface="Arial" charset="0"/>
              </a:rPr>
              <a:t>Caution! </a:t>
            </a:r>
            <a:r>
              <a:rPr lang="en-US" altLang="en-US" sz="3200" b="1" dirty="0">
                <a:solidFill>
                  <a:schemeClr val="bg1"/>
                </a:solidFill>
                <a:ea typeface="Arial" charset="0"/>
                <a:cs typeface="Arial" charset="0"/>
              </a:rPr>
              <a:t>1</a:t>
            </a:r>
            <a:endParaRPr lang="en-US" sz="3200" dirty="0">
              <a:solidFill>
                <a:schemeClr val="bg1"/>
              </a:solidFill>
            </a:endParaRPr>
          </a:p>
        </p:txBody>
      </p:sp>
      <p:sp>
        <p:nvSpPr>
          <p:cNvPr id="3" name="Content Placeholder 2"/>
          <p:cNvSpPr>
            <a:spLocks noGrp="1"/>
          </p:cNvSpPr>
          <p:nvPr>
            <p:ph idx="1"/>
          </p:nvPr>
        </p:nvSpPr>
        <p:spPr>
          <a:xfrm>
            <a:off x="1373448" y="1504609"/>
            <a:ext cx="7477963" cy="4926993"/>
          </a:xfrm>
        </p:spPr>
        <p:txBody>
          <a:bodyPr>
            <a:normAutofit/>
          </a:bodyPr>
          <a:lstStyle/>
          <a:p>
            <a:pPr marL="0" indent="0">
              <a:buNone/>
            </a:pPr>
            <a:r>
              <a:rPr lang="en-US" sz="1800" dirty="0">
                <a:ea typeface="Arial" charset="0"/>
                <a:cs typeface="Arial" charset="0"/>
              </a:rPr>
              <a:t>Do not take the temperature of shadowed areas including the shadow that your body may cast.</a:t>
            </a: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7" name="Picture 6" descr="Image of student taking reading in a shadow"/>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951" y="2167389"/>
            <a:ext cx="4698448" cy="4215430"/>
          </a:xfrm>
          <a:prstGeom prst="rect">
            <a:avLst/>
          </a:prstGeom>
        </p:spPr>
      </p:pic>
    </p:spTree>
    <p:extLst>
      <p:ext uri="{BB962C8B-B14F-4D97-AF65-F5344CB8AC3E}">
        <p14:creationId xmlns:p14="http://schemas.microsoft.com/office/powerpoint/2010/main" val="1419734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31DD921-6CB9-964E-866D-75B583083448}" type="slidenum">
              <a:rPr lang="en-US" smtClean="0"/>
              <a:t>22</a:t>
            </a:fld>
            <a:endParaRPr lang="en-US" dirty="0"/>
          </a:p>
        </p:txBody>
      </p:sp>
      <p:pic>
        <p:nvPicPr>
          <p:cNvPr id="4" name="Picture 3" descr="Header: Atmosphere-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373448" y="815811"/>
            <a:ext cx="7886700" cy="662782"/>
          </a:xfrm>
        </p:spPr>
        <p:txBody>
          <a:bodyPr>
            <a:normAutofit/>
          </a:bodyPr>
          <a:lstStyle/>
          <a:p>
            <a:r>
              <a:rPr lang="en-US" altLang="en-US" sz="3200" b="1" dirty="0">
                <a:ea typeface="Arial" charset="0"/>
                <a:cs typeface="Arial" charset="0"/>
              </a:rPr>
              <a:t>Caution! </a:t>
            </a:r>
            <a:r>
              <a:rPr lang="en-US" altLang="en-US" sz="3200" b="1" dirty="0">
                <a:solidFill>
                  <a:schemeClr val="bg1"/>
                </a:solidFill>
                <a:ea typeface="Arial" charset="0"/>
                <a:cs typeface="Arial" charset="0"/>
              </a:rPr>
              <a:t>2</a:t>
            </a:r>
            <a:endParaRPr lang="en-US" sz="3200" dirty="0">
              <a:solidFill>
                <a:schemeClr val="bg1"/>
              </a:solidFill>
            </a:endParaRPr>
          </a:p>
        </p:txBody>
      </p:sp>
      <p:sp>
        <p:nvSpPr>
          <p:cNvPr id="3" name="Content Placeholder 2"/>
          <p:cNvSpPr>
            <a:spLocks noGrp="1"/>
          </p:cNvSpPr>
          <p:nvPr>
            <p:ph idx="1"/>
          </p:nvPr>
        </p:nvSpPr>
        <p:spPr>
          <a:xfrm>
            <a:off x="1373448" y="1504609"/>
            <a:ext cx="7477963" cy="4926993"/>
          </a:xfrm>
        </p:spPr>
        <p:txBody>
          <a:bodyPr>
            <a:normAutofit/>
          </a:bodyPr>
          <a:lstStyle/>
          <a:p>
            <a:pPr marL="0" indent="0">
              <a:lnSpc>
                <a:spcPct val="80000"/>
              </a:lnSpc>
              <a:spcBef>
                <a:spcPts val="0"/>
              </a:spcBef>
              <a:spcAft>
                <a:spcPts val="600"/>
              </a:spcAft>
              <a:buNone/>
            </a:pPr>
            <a:r>
              <a:rPr lang="en-US" sz="2000" dirty="0">
                <a:ea typeface="Arial" charset="0"/>
                <a:cs typeface="Arial" charset="0"/>
              </a:rPr>
              <a:t>Extend your arm in front of you  to take the observations. You don’t want to measure the temperature of your feet</a:t>
            </a:r>
            <a:r>
              <a:rPr lang="en-US" sz="1800" dirty="0">
                <a:ea typeface="Arial" charset="0"/>
                <a:cs typeface="Arial" charset="0"/>
              </a:rPr>
              <a:t>.</a:t>
            </a:r>
          </a:p>
          <a:p>
            <a:pPr marL="0" indent="0">
              <a:buNone/>
            </a:pPr>
            <a:r>
              <a:rPr lang="en-US" sz="1800" dirty="0">
                <a:ea typeface="Arial" charset="0"/>
                <a:cs typeface="Arial" charset="0"/>
              </a:rPr>
              <a:t>.</a:t>
            </a: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7" name="Picture 6" descr="Photo of a student pointing the instrument at his feet, and a large circle with a line through it: this is not how to take the measuremen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2436" y="2097548"/>
            <a:ext cx="4519987" cy="4167511"/>
          </a:xfrm>
          <a:prstGeom prst="rect">
            <a:avLst/>
          </a:prstGeom>
        </p:spPr>
      </p:pic>
    </p:spTree>
    <p:extLst>
      <p:ext uri="{BB962C8B-B14F-4D97-AF65-F5344CB8AC3E}">
        <p14:creationId xmlns:p14="http://schemas.microsoft.com/office/powerpoint/2010/main" val="2035628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You can use the IRT with a thermal glove. Slide the instrument in the glove and operate the IRT from outside the glove. "/>
          <p:cNvGrpSpPr/>
          <p:nvPr/>
        </p:nvGrpSpPr>
        <p:grpSpPr>
          <a:xfrm>
            <a:off x="4509863" y="1478592"/>
            <a:ext cx="4139615" cy="5171063"/>
            <a:chOff x="1447800" y="1747684"/>
            <a:chExt cx="4168942" cy="5110316"/>
          </a:xfrm>
        </p:grpSpPr>
        <p:pic>
          <p:nvPicPr>
            <p:cNvPr id="9" name="Picture 8" descr="Hold the thermal glove so that thumb points down. Position the IRT in the finger section of the thermal glove with the sensing eye pointing out through the cut hole in the end of the finger section.  You will operate the IRT from outside the termal glove by placing your finger on the recording button and squeezing. Screen shot 2016-02-01 at 12.02.00 AM.png" title="Image of how t use a thermal glove."/>
            <p:cNvPicPr>
              <a:picLocks noChangeAspect="1"/>
            </p:cNvPicPr>
            <p:nvPr/>
          </p:nvPicPr>
          <p:blipFill>
            <a:blip r:embed="rId3"/>
            <a:stretch>
              <a:fillRect/>
            </a:stretch>
          </p:blipFill>
          <p:spPr>
            <a:xfrm>
              <a:off x="1447800" y="1747684"/>
              <a:ext cx="4168942" cy="5110316"/>
            </a:xfrm>
            <a:prstGeom prst="rect">
              <a:avLst/>
            </a:prstGeom>
          </p:spPr>
        </p:pic>
        <p:sp>
          <p:nvSpPr>
            <p:cNvPr id="10" name="Rectangle 9"/>
            <p:cNvSpPr/>
            <p:nvPr/>
          </p:nvSpPr>
          <p:spPr>
            <a:xfrm>
              <a:off x="1524000" y="1828800"/>
              <a:ext cx="457200" cy="22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Slide Number Placeholder 4"/>
          <p:cNvSpPr>
            <a:spLocks noGrp="1"/>
          </p:cNvSpPr>
          <p:nvPr>
            <p:ph type="sldNum" sz="quarter" idx="12"/>
          </p:nvPr>
        </p:nvSpPr>
        <p:spPr/>
        <p:txBody>
          <a:bodyPr/>
          <a:lstStyle/>
          <a:p>
            <a:fld id="{F31DD921-6CB9-964E-866D-75B583083448}" type="slidenum">
              <a:rPr lang="en-US" smtClean="0"/>
              <a:t>23</a:t>
            </a:fld>
            <a:endParaRPr lang="en-US" dirty="0"/>
          </a:p>
        </p:txBody>
      </p:sp>
      <p:pic>
        <p:nvPicPr>
          <p:cNvPr id="4" name="Picture 3" descr="Header: Atmosphere-Surface Temperature" title="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373448" y="815811"/>
            <a:ext cx="7886700" cy="662782"/>
          </a:xfrm>
        </p:spPr>
        <p:txBody>
          <a:bodyPr>
            <a:normAutofit/>
          </a:bodyPr>
          <a:lstStyle/>
          <a:p>
            <a:r>
              <a:rPr lang="en-US" altLang="en-US" sz="3200" b="1" dirty="0">
                <a:ea typeface="Arial" charset="0"/>
                <a:cs typeface="Arial" charset="0"/>
              </a:rPr>
              <a:t>Caution! Thermal Shock </a:t>
            </a:r>
            <a:endParaRPr lang="en-US" sz="3200" dirty="0"/>
          </a:p>
        </p:txBody>
      </p:sp>
      <p:sp>
        <p:nvSpPr>
          <p:cNvPr id="3" name="Content Placeholder 2"/>
          <p:cNvSpPr>
            <a:spLocks noGrp="1"/>
          </p:cNvSpPr>
          <p:nvPr>
            <p:ph idx="1"/>
          </p:nvPr>
        </p:nvSpPr>
        <p:spPr>
          <a:xfrm>
            <a:off x="1329648" y="1722663"/>
            <a:ext cx="3019648" cy="4926993"/>
          </a:xfrm>
        </p:spPr>
        <p:txBody>
          <a:bodyPr>
            <a:normAutofit/>
          </a:bodyPr>
          <a:lstStyle/>
          <a:p>
            <a:pPr marL="0" indent="0">
              <a:lnSpc>
                <a:spcPct val="80000"/>
              </a:lnSpc>
              <a:spcBef>
                <a:spcPts val="0"/>
              </a:spcBef>
              <a:spcAft>
                <a:spcPts val="1200"/>
              </a:spcAft>
              <a:buNone/>
            </a:pPr>
            <a:r>
              <a:rPr lang="en-US" sz="2000" dirty="0">
                <a:ea typeface="Arial" charset="0"/>
                <a:cs typeface="Arial" charset="0"/>
              </a:rPr>
              <a:t>When the air temperature at your study site varies more than 5° C from the air temperature of the storage location of the IRT, place the IRT outdoors for at least 60 minutes prior to data collection. </a:t>
            </a:r>
          </a:p>
          <a:p>
            <a:pPr marL="0" indent="0">
              <a:lnSpc>
                <a:spcPct val="80000"/>
              </a:lnSpc>
              <a:spcBef>
                <a:spcPts val="0"/>
              </a:spcBef>
              <a:spcAft>
                <a:spcPts val="1200"/>
              </a:spcAft>
              <a:buNone/>
            </a:pPr>
            <a:r>
              <a:rPr lang="en-US" sz="2000" dirty="0">
                <a:ea typeface="Arial" charset="0"/>
                <a:cs typeface="Arial" charset="0"/>
              </a:rPr>
              <a:t>Or, you can make a thermal glove using a terry cloth oven mitt.</a:t>
            </a:r>
          </a:p>
          <a:p>
            <a:pPr marL="0" indent="0">
              <a:lnSpc>
                <a:spcPct val="80000"/>
              </a:lnSpc>
              <a:spcBef>
                <a:spcPts val="0"/>
              </a:spcBef>
              <a:spcAft>
                <a:spcPts val="1200"/>
              </a:spcAft>
              <a:buNone/>
            </a:pPr>
            <a:endParaRPr lang="en-US" sz="2000" dirty="0">
              <a:ea typeface="Arial" charset="0"/>
              <a:cs typeface="Arial" charset="0"/>
            </a:endParaRPr>
          </a:p>
          <a:p>
            <a:pPr marL="0" indent="0">
              <a:lnSpc>
                <a:spcPct val="80000"/>
              </a:lnSpc>
              <a:spcBef>
                <a:spcPts val="0"/>
              </a:spcBef>
              <a:spcAft>
                <a:spcPts val="12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spTree>
    <p:extLst>
      <p:ext uri="{BB962C8B-B14F-4D97-AF65-F5344CB8AC3E}">
        <p14:creationId xmlns:p14="http://schemas.microsoft.com/office/powerpoint/2010/main" val="815886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31DD921-6CB9-964E-866D-75B583083448}" type="slidenum">
              <a:rPr lang="en-US" smtClean="0"/>
              <a:t>24</a:t>
            </a:fld>
            <a:endParaRPr lang="en-US" dirty="0"/>
          </a:p>
        </p:txBody>
      </p:sp>
      <p:pic>
        <p:nvPicPr>
          <p:cNvPr id="4" name="Picture 3" descr="Header: Atmosphere-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373448" y="815811"/>
            <a:ext cx="7886700" cy="662782"/>
          </a:xfrm>
        </p:spPr>
        <p:txBody>
          <a:bodyPr>
            <a:normAutofit/>
          </a:bodyPr>
          <a:lstStyle/>
          <a:p>
            <a:r>
              <a:rPr lang="en-US" altLang="en-US" sz="3200" b="1" dirty="0">
                <a:ea typeface="Arial" charset="0"/>
                <a:cs typeface="Arial" charset="0"/>
              </a:rPr>
              <a:t>Measuring Surface Temperature in Snow</a:t>
            </a:r>
            <a:endParaRPr lang="en-US" sz="3200" dirty="0"/>
          </a:p>
        </p:txBody>
      </p:sp>
      <p:sp>
        <p:nvSpPr>
          <p:cNvPr id="3" name="Content Placeholder 2"/>
          <p:cNvSpPr>
            <a:spLocks noGrp="1"/>
          </p:cNvSpPr>
          <p:nvPr>
            <p:ph idx="1"/>
          </p:nvPr>
        </p:nvSpPr>
        <p:spPr>
          <a:xfrm>
            <a:off x="1329648" y="1545789"/>
            <a:ext cx="2586369" cy="4926993"/>
          </a:xfrm>
        </p:spPr>
        <p:txBody>
          <a:bodyPr>
            <a:normAutofit/>
          </a:bodyPr>
          <a:lstStyle/>
          <a:p>
            <a:pPr marL="0" indent="0">
              <a:lnSpc>
                <a:spcPct val="80000"/>
              </a:lnSpc>
              <a:spcBef>
                <a:spcPts val="0"/>
              </a:spcBef>
              <a:spcAft>
                <a:spcPts val="1200"/>
              </a:spcAft>
              <a:buNone/>
            </a:pPr>
            <a:r>
              <a:rPr lang="en-US" sz="2000" dirty="0"/>
              <a:t>What if there is snow? Just measure the snow depth for each of the 9 observation locations, and then collect your surface temperature readings. </a:t>
            </a:r>
          </a:p>
          <a:p>
            <a:pPr marL="0" indent="0">
              <a:lnSpc>
                <a:spcPct val="80000"/>
              </a:lnSpc>
              <a:spcBef>
                <a:spcPts val="0"/>
              </a:spcBef>
              <a:spcAft>
                <a:spcPts val="1200"/>
              </a:spcAft>
              <a:buNone/>
            </a:pPr>
            <a:endParaRPr lang="en-US" sz="2000" dirty="0">
              <a:ea typeface="Arial" charset="0"/>
              <a:cs typeface="Arial" charset="0"/>
            </a:endParaRPr>
          </a:p>
          <a:p>
            <a:pPr marL="0" indent="0">
              <a:lnSpc>
                <a:spcPct val="80000"/>
              </a:lnSpc>
              <a:spcBef>
                <a:spcPts val="0"/>
              </a:spcBef>
              <a:spcAft>
                <a:spcPts val="1200"/>
              </a:spcAft>
              <a:buNone/>
            </a:pPr>
            <a:r>
              <a:rPr lang="en-US" sz="2000" dirty="0"/>
              <a:t>Your footprints will affect the snow but that is ok.</a:t>
            </a:r>
          </a:p>
          <a:p>
            <a:pPr marL="0" indent="0">
              <a:lnSpc>
                <a:spcPct val="80000"/>
              </a:lnSpc>
              <a:spcBef>
                <a:spcPts val="0"/>
              </a:spcBef>
              <a:spcAft>
                <a:spcPts val="1200"/>
              </a:spcAft>
              <a:buNone/>
            </a:pPr>
            <a:endParaRPr lang="en-US" sz="2000" dirty="0">
              <a:ea typeface="Arial" charset="0"/>
              <a:cs typeface="Arial" charset="0"/>
            </a:endParaRPr>
          </a:p>
          <a:p>
            <a:pPr marL="0" indent="0">
              <a:buNone/>
            </a:pPr>
            <a:r>
              <a:rPr lang="en-US" sz="1800" dirty="0">
                <a:ea typeface="Arial" charset="0"/>
                <a:cs typeface="Arial" charset="0"/>
              </a:rPr>
              <a:t>.</a:t>
            </a: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11" name="Picture 4" descr="Image of snow on palm tree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671" y="1816482"/>
            <a:ext cx="4156323" cy="25964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ages of footprints in sno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2304" y="4570703"/>
            <a:ext cx="1273713" cy="190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943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31DD921-6CB9-964E-866D-75B583083448}" type="slidenum">
              <a:rPr lang="en-US" smtClean="0"/>
              <a:t>25</a:t>
            </a:fld>
            <a:endParaRPr lang="en-US" dirty="0"/>
          </a:p>
        </p:txBody>
      </p:sp>
      <p:pic>
        <p:nvPicPr>
          <p:cNvPr id="4" name="Picture 3" descr="Header: Atmosphere-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302073" y="977683"/>
            <a:ext cx="7886700" cy="662782"/>
          </a:xfrm>
        </p:spPr>
        <p:txBody>
          <a:bodyPr>
            <a:normAutofit fontScale="90000"/>
          </a:bodyPr>
          <a:lstStyle/>
          <a:p>
            <a:r>
              <a:rPr lang="en-US" altLang="en-US" sz="3200" b="1" dirty="0">
                <a:ea typeface="Arial" charset="0"/>
                <a:cs typeface="Arial" charset="0"/>
              </a:rPr>
              <a:t>4. Record cloud and contrail data using the GLOBE Cloud Protocol</a:t>
            </a:r>
            <a:endParaRPr lang="en-US" sz="3200" dirty="0"/>
          </a:p>
        </p:txBody>
      </p:sp>
      <p:sp>
        <p:nvSpPr>
          <p:cNvPr id="3" name="Content Placeholder 2"/>
          <p:cNvSpPr>
            <a:spLocks noGrp="1"/>
          </p:cNvSpPr>
          <p:nvPr>
            <p:ph idx="1"/>
          </p:nvPr>
        </p:nvSpPr>
        <p:spPr>
          <a:xfrm>
            <a:off x="1500354" y="5961461"/>
            <a:ext cx="7357152" cy="4926993"/>
          </a:xfrm>
        </p:spPr>
        <p:txBody>
          <a:bodyPr>
            <a:normAutofit/>
          </a:bodyPr>
          <a:lstStyle/>
          <a:p>
            <a:pPr marL="0" indent="0">
              <a:buNone/>
            </a:pPr>
            <a:r>
              <a:rPr lang="en-US" altLang="en-US" sz="2000" dirty="0">
                <a:latin typeface="Arial" charset="0"/>
                <a:ea typeface="Arial" charset="0"/>
                <a:cs typeface="Arial" charset="0"/>
              </a:rPr>
              <a:t>The </a:t>
            </a:r>
            <a:r>
              <a:rPr lang="en-US" altLang="en-US" sz="2000" i="1" dirty="0">
                <a:latin typeface="Arial" charset="0"/>
                <a:ea typeface="Arial" charset="0"/>
                <a:cs typeface="Arial" charset="0"/>
                <a:hlinkClick r:id="rId5"/>
              </a:rPr>
              <a:t>GLOBE Cloud Chart </a:t>
            </a:r>
            <a:r>
              <a:rPr lang="en-US" altLang="en-US" sz="2000" dirty="0">
                <a:latin typeface="Arial" charset="0"/>
                <a:ea typeface="Arial" charset="0"/>
                <a:cs typeface="Arial" charset="0"/>
              </a:rPr>
              <a:t>can help you identify the clouds.</a:t>
            </a:r>
          </a:p>
          <a:p>
            <a:pPr marL="0" indent="0">
              <a:lnSpc>
                <a:spcPct val="80000"/>
              </a:lnSpc>
              <a:spcBef>
                <a:spcPts val="0"/>
              </a:spcBef>
              <a:spcAft>
                <a:spcPts val="1200"/>
              </a:spcAft>
              <a:buNone/>
            </a:pPr>
            <a:endParaRPr lang="en-US" sz="2000" dirty="0">
              <a:ea typeface="Arial" charset="0"/>
              <a:cs typeface="Arial" charset="0"/>
            </a:endParaRPr>
          </a:p>
          <a:p>
            <a:pPr marL="0" indent="0">
              <a:buNone/>
            </a:pPr>
            <a:r>
              <a:rPr lang="en-US" sz="1800" dirty="0">
                <a:ea typeface="Arial" charset="0"/>
                <a:cs typeface="Arial" charset="0"/>
              </a:rPr>
              <a:t>.</a:t>
            </a: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7" name="Picture 6" descr="Cloud Identification Chart shows images of clouds according to altitude of cloud base. High: Contrails (Short-lived, Persistent Non-Spreading, Persistent Spreading); Cirrus, Cirrocumulus, Cirrostratus. Mid: Altostratus, Altocumulus. Low: Stratus, Stratocumulus, Cumulonimbus, Nimbostratus, Fog, Cumulu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1672" y="1776319"/>
            <a:ext cx="3049925" cy="3969533"/>
          </a:xfrm>
          <a:prstGeom prst="rect">
            <a:avLst/>
          </a:prstGeom>
        </p:spPr>
      </p:pic>
      <p:pic>
        <p:nvPicPr>
          <p:cNvPr id="9" name="Picture 8" descr="Cloud Observation Basics: Cloud Type, Cloud Cover, Sky Color and Cloud Opacit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9857" y="1776319"/>
            <a:ext cx="3049140" cy="3951369"/>
          </a:xfrm>
          <a:prstGeom prst="rect">
            <a:avLst/>
          </a:prstGeom>
        </p:spPr>
      </p:pic>
    </p:spTree>
    <p:extLst>
      <p:ext uri="{BB962C8B-B14F-4D97-AF65-F5344CB8AC3E}">
        <p14:creationId xmlns:p14="http://schemas.microsoft.com/office/powerpoint/2010/main" val="1850478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26</a:t>
            </a:fld>
            <a:endParaRPr lang="en-US" dirty="0"/>
          </a:p>
        </p:txBody>
      </p:sp>
      <p:pic>
        <p:nvPicPr>
          <p:cNvPr id="4" name="Picture 3" descr="Header: Atmosphere-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302073" y="977683"/>
            <a:ext cx="7886700" cy="662782"/>
          </a:xfrm>
        </p:spPr>
        <p:txBody>
          <a:bodyPr>
            <a:noAutofit/>
          </a:bodyPr>
          <a:lstStyle/>
          <a:p>
            <a:r>
              <a:rPr lang="en-US" altLang="en-US" sz="3200" kern="0" spc="-150" dirty="0">
                <a:ea typeface="Arial" charset="0"/>
                <a:cs typeface="Arial" charset="0"/>
              </a:rPr>
              <a:t>5. Record your data on the </a:t>
            </a:r>
            <a:r>
              <a:rPr lang="en-US" altLang="en-US" sz="3200" i="1" kern="0" spc="-150" dirty="0">
                <a:ea typeface="Arial" charset="0"/>
                <a:cs typeface="Arial" charset="0"/>
                <a:hlinkClick r:id="rId5"/>
              </a:rPr>
              <a:t>Surface Temperature Data Sheet</a:t>
            </a:r>
            <a:endParaRPr lang="en-US" sz="3200" dirty="0"/>
          </a:p>
        </p:txBody>
      </p:sp>
      <p:pic>
        <p:nvPicPr>
          <p:cNvPr id="10" name="Picture 9" descr="Screenshot of Atmosphere Investigatio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1025" y="2130868"/>
            <a:ext cx="2438400" cy="34380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screenshot of page 2 of atmosphere investigation sheet, includes images of clouds and % cloud cove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3800" y="2929504"/>
            <a:ext cx="2459934"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screenshot of page 3 of atmosphere investigation, Here you indicate the % of sky covered by contrails and % of sky that is obscured by dust, haze, smoke or precipitatio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9770" y="1828801"/>
            <a:ext cx="240083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77822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31DD921-6CB9-964E-866D-75B583083448}" type="slidenum">
              <a:rPr lang="en-US" smtClean="0"/>
              <a:t>27</a:t>
            </a:fld>
            <a:endParaRPr lang="en-US" dirty="0"/>
          </a:p>
        </p:txBody>
      </p:sp>
      <p:pic>
        <p:nvPicPr>
          <p:cNvPr id="4" name="Picture 3" descr="Header: Atmosphere-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302073" y="977683"/>
            <a:ext cx="7886700" cy="662782"/>
          </a:xfrm>
        </p:spPr>
        <p:txBody>
          <a:bodyPr>
            <a:noAutofit/>
          </a:bodyPr>
          <a:lstStyle/>
          <a:p>
            <a:r>
              <a:rPr lang="en-US" altLang="en-US" sz="3200" kern="0" spc="-100" dirty="0">
                <a:ea typeface="Arial" charset="0"/>
                <a:cs typeface="Arial" charset="0"/>
              </a:rPr>
              <a:t>Be sure to enter your school, study site, observer names, date and time (local or UTC)</a:t>
            </a:r>
            <a:endParaRPr lang="en-US" sz="3200" dirty="0"/>
          </a:p>
        </p:txBody>
      </p:sp>
      <p:pic>
        <p:nvPicPr>
          <p:cNvPr id="3" name="Picture 2" descr="Screenshot: Atmosphere Investigaton Surface Temperature Data Sheet. Close up view with red circle at the top indicating to make sure you fill in the information needed.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190" y="1930399"/>
            <a:ext cx="6504009" cy="4410765"/>
          </a:xfrm>
          <a:prstGeom prst="rect">
            <a:avLst/>
          </a:prstGeom>
        </p:spPr>
      </p:pic>
    </p:spTree>
    <p:extLst>
      <p:ext uri="{BB962C8B-B14F-4D97-AF65-F5344CB8AC3E}">
        <p14:creationId xmlns:p14="http://schemas.microsoft.com/office/powerpoint/2010/main" val="1763750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31DD921-6CB9-964E-866D-75B583083448}" type="slidenum">
              <a:rPr lang="en-US" smtClean="0"/>
              <a:t>28</a:t>
            </a:fld>
            <a:endParaRPr lang="en-US" dirty="0"/>
          </a:p>
        </p:txBody>
      </p:sp>
      <p:pic>
        <p:nvPicPr>
          <p:cNvPr id="4" name="Picture 3" descr="Header: Atmosphere-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238365" y="1299028"/>
            <a:ext cx="7886700" cy="662782"/>
          </a:xfrm>
        </p:spPr>
        <p:txBody>
          <a:bodyPr>
            <a:noAutofit/>
          </a:bodyPr>
          <a:lstStyle/>
          <a:p>
            <a:r>
              <a:rPr lang="en-US" altLang="en-US" sz="3200" b="1" dirty="0">
                <a:solidFill>
                  <a:srgbClr val="FF0000"/>
                </a:solidFill>
                <a:ea typeface="Arial" charset="0"/>
                <a:cs typeface="Arial" charset="0"/>
              </a:rPr>
              <a:t>CAUTION</a:t>
            </a:r>
            <a:r>
              <a:rPr lang="en-US" altLang="en-US" sz="3200" dirty="0">
                <a:ea typeface="Arial" charset="0"/>
                <a:cs typeface="Arial" charset="0"/>
              </a:rPr>
              <a:t> – An observation without a date or time is worthless</a:t>
            </a:r>
            <a:br>
              <a:rPr lang="en-US" altLang="en-US" sz="3200" dirty="0"/>
            </a:br>
            <a:endParaRPr lang="en-US" sz="3200" dirty="0"/>
          </a:p>
        </p:txBody>
      </p:sp>
      <p:pic>
        <p:nvPicPr>
          <p:cNvPr id="3" name="Picture 2" descr="Screen shot; Close up view with red circle at the top indicating to make sure you fill in the information needed, including the date and tim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1426" y="1961810"/>
            <a:ext cx="6439542" cy="4311374"/>
          </a:xfrm>
          <a:prstGeom prst="rect">
            <a:avLst/>
          </a:prstGeom>
        </p:spPr>
      </p:pic>
    </p:spTree>
    <p:extLst>
      <p:ext uri="{BB962C8B-B14F-4D97-AF65-F5344CB8AC3E}">
        <p14:creationId xmlns:p14="http://schemas.microsoft.com/office/powerpoint/2010/main" val="318362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29</a:t>
            </a:fld>
            <a:endParaRPr lang="en-US" dirty="0"/>
          </a:p>
        </p:txBody>
      </p:sp>
      <p:pic>
        <p:nvPicPr>
          <p:cNvPr id="4" name="Picture 3" descr="Header: Atmosphere-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238365" y="1518273"/>
            <a:ext cx="7886700" cy="662782"/>
          </a:xfrm>
        </p:spPr>
        <p:txBody>
          <a:bodyPr>
            <a:noAutofit/>
          </a:bodyPr>
          <a:lstStyle/>
          <a:p>
            <a:r>
              <a:rPr lang="en-US" altLang="en-US" sz="3200" dirty="0">
                <a:ea typeface="Arial" charset="0"/>
                <a:cs typeface="Arial" charset="0"/>
              </a:rPr>
              <a:t>Enter the 9 surface temperature observations and snow depth, add comments of anything interesting about the observation. </a:t>
            </a:r>
            <a:br>
              <a:rPr lang="en-US" altLang="en-US" sz="3200" dirty="0"/>
            </a:br>
            <a:endParaRPr lang="en-US" sz="3200" dirty="0"/>
          </a:p>
        </p:txBody>
      </p:sp>
      <p:pic>
        <p:nvPicPr>
          <p:cNvPr id="5" name="Picture 4" descr="Screen shot of data sheet: Data 22.3 degrees C entered on the first line in red tells you to take measurements to the tenths place, to the right of the decimal. Be sure to enter the observations in celsius, and include precision of one decimal poin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2111" y="2601291"/>
            <a:ext cx="6097025" cy="3382065"/>
          </a:xfrm>
          <a:prstGeom prst="rect">
            <a:avLst/>
          </a:prstGeom>
        </p:spPr>
      </p:pic>
    </p:spTree>
    <p:extLst>
      <p:ext uri="{BB962C8B-B14F-4D97-AF65-F5344CB8AC3E}">
        <p14:creationId xmlns:p14="http://schemas.microsoft.com/office/powerpoint/2010/main" val="500645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31DD921-6CB9-964E-866D-75B583083448}" type="slidenum">
              <a:rPr lang="en-US" smtClean="0"/>
              <a:t>3</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275"/>
            <a:ext cx="9194351" cy="841829"/>
          </a:xfrm>
          <a:prstGeom prst="rect">
            <a:avLst/>
          </a:prstGeom>
        </p:spPr>
      </p:pic>
      <p:pic>
        <p:nvPicPr>
          <p:cNvPr id="5" name="Picture 4" descr="Menu Bar: What is 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72817" cy="6048573"/>
          </a:xfrm>
          <a:prstGeom prst="rect">
            <a:avLst/>
          </a:prstGeom>
        </p:spPr>
      </p:pic>
      <p:sp>
        <p:nvSpPr>
          <p:cNvPr id="2" name="Title 1"/>
          <p:cNvSpPr>
            <a:spLocks noGrp="1"/>
          </p:cNvSpPr>
          <p:nvPr>
            <p:ph type="title"/>
          </p:nvPr>
        </p:nvSpPr>
        <p:spPr>
          <a:xfrm>
            <a:off x="1257300" y="888659"/>
            <a:ext cx="7886700" cy="662782"/>
          </a:xfrm>
        </p:spPr>
        <p:txBody>
          <a:bodyPr>
            <a:normAutofit fontScale="90000"/>
          </a:bodyPr>
          <a:lstStyle/>
          <a:p>
            <a:r>
              <a:rPr lang="en-US" dirty="0"/>
              <a:t>The Atmosphere</a:t>
            </a:r>
          </a:p>
        </p:txBody>
      </p:sp>
      <p:sp>
        <p:nvSpPr>
          <p:cNvPr id="3" name="Content Placeholder 2"/>
          <p:cNvSpPr>
            <a:spLocks noGrp="1"/>
          </p:cNvSpPr>
          <p:nvPr>
            <p:ph idx="1"/>
          </p:nvPr>
        </p:nvSpPr>
        <p:spPr>
          <a:xfrm>
            <a:off x="1307651" y="1903245"/>
            <a:ext cx="4278140" cy="4351338"/>
          </a:xfrm>
        </p:spPr>
        <p:txBody>
          <a:bodyPr>
            <a:normAutofit/>
          </a:bodyPr>
          <a:lstStyle/>
          <a:p>
            <a:pPr marL="383540" indent="-384810">
              <a:spcBef>
                <a:spcPts val="0"/>
              </a:spcBef>
              <a:spcAft>
                <a:spcPts val="1200"/>
              </a:spcAft>
              <a:buFont typeface="Arial" charset="0"/>
              <a:buChar char="•"/>
            </a:pPr>
            <a:r>
              <a:rPr lang="en-US" altLang="en-US" sz="2400" dirty="0">
                <a:ea typeface="Arial" charset="0"/>
                <a:cs typeface="Arial" charset="0"/>
              </a:rPr>
              <a:t>Extremely thin blanket of air extending about 300 miles from Earth’s surface to edge of space</a:t>
            </a:r>
          </a:p>
          <a:p>
            <a:pPr marL="383540" indent="-384810">
              <a:spcBef>
                <a:spcPts val="0"/>
              </a:spcBef>
              <a:spcAft>
                <a:spcPts val="1200"/>
              </a:spcAft>
              <a:buFont typeface="Arial" charset="0"/>
              <a:buChar char="•"/>
            </a:pPr>
            <a:r>
              <a:rPr lang="en-US" altLang="en-US" sz="2400" dirty="0">
                <a:ea typeface="Arial" charset="0"/>
                <a:cs typeface="Arial" charset="0"/>
              </a:rPr>
              <a:t>Protects us from the blasts of heat and radiation coming from the Sun</a:t>
            </a:r>
          </a:p>
        </p:txBody>
      </p:sp>
      <p:pic>
        <p:nvPicPr>
          <p:cNvPr id="7" name="Picture 6" descr="Image of thin blanket of atmosphere as seen from space">
            <a:hlinkClick r:id="rId4"/>
          </p:cNvPr>
          <p:cNvPicPr>
            <a:picLocks noChangeAspect="1"/>
          </p:cNvPicPr>
          <p:nvPr/>
        </p:nvPicPr>
        <p:blipFill rotWithShape="1">
          <a:blip r:embed="rId5"/>
          <a:srcRect l="27500" t="1439"/>
          <a:stretch/>
        </p:blipFill>
        <p:spPr>
          <a:xfrm>
            <a:off x="5585791" y="1932510"/>
            <a:ext cx="3088947" cy="3151681"/>
          </a:xfrm>
          <a:prstGeom prst="rect">
            <a:avLst/>
          </a:prstGeom>
        </p:spPr>
      </p:pic>
      <p:sp>
        <p:nvSpPr>
          <p:cNvPr id="8" name="TextBox 7"/>
          <p:cNvSpPr txBox="1"/>
          <p:nvPr/>
        </p:nvSpPr>
        <p:spPr>
          <a:xfrm>
            <a:off x="7280061" y="5113456"/>
            <a:ext cx="1124539" cy="307777"/>
          </a:xfrm>
          <a:prstGeom prst="rect">
            <a:avLst/>
          </a:prstGeom>
          <a:noFill/>
        </p:spPr>
        <p:txBody>
          <a:bodyPr wrap="none" rtlCol="0">
            <a:spAutoFit/>
          </a:bodyPr>
          <a:lstStyle/>
          <a:p>
            <a:r>
              <a:rPr lang="en-US" sz="1400" dirty="0"/>
              <a:t>Image: NASA</a:t>
            </a:r>
          </a:p>
        </p:txBody>
      </p:sp>
      <p:sp>
        <p:nvSpPr>
          <p:cNvPr id="6" name="TextBox 5">
            <a:hlinkClick r:id="rId6"/>
          </p:cNvPr>
          <p:cNvSpPr txBox="1"/>
          <p:nvPr/>
        </p:nvSpPr>
        <p:spPr>
          <a:xfrm>
            <a:off x="1669849" y="5734977"/>
            <a:ext cx="6734751" cy="400110"/>
          </a:xfrm>
          <a:prstGeom prst="rect">
            <a:avLst/>
          </a:prstGeom>
          <a:noFill/>
        </p:spPr>
        <p:txBody>
          <a:bodyPr wrap="square" rtlCol="0">
            <a:spAutoFit/>
          </a:bodyPr>
          <a:lstStyle/>
          <a:p>
            <a:r>
              <a:rPr lang="en-US" sz="2000" b="1" i="1" dirty="0">
                <a:solidFill>
                  <a:schemeClr val="accent1">
                    <a:lumMod val="50000"/>
                  </a:schemeClr>
                </a:solidFill>
                <a:latin typeface="Arial" charset="0"/>
                <a:ea typeface="Arial" charset="0"/>
                <a:cs typeface="Arial" charset="0"/>
              </a:rPr>
              <a:t>Link to GLOBE Teacher’s Guide Atmosphere Protocol</a:t>
            </a:r>
          </a:p>
        </p:txBody>
      </p:sp>
    </p:spTree>
    <p:extLst>
      <p:ext uri="{BB962C8B-B14F-4D97-AF65-F5344CB8AC3E}">
        <p14:creationId xmlns:p14="http://schemas.microsoft.com/office/powerpoint/2010/main" val="1999607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30</a:t>
            </a:fld>
            <a:endParaRPr lang="en-US" dirty="0"/>
          </a:p>
        </p:txBody>
      </p:sp>
      <p:pic>
        <p:nvPicPr>
          <p:cNvPr id="4" name="Picture 3" descr="Header: Atmosphere-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238365" y="1042186"/>
            <a:ext cx="7886700" cy="662782"/>
          </a:xfrm>
        </p:spPr>
        <p:txBody>
          <a:bodyPr>
            <a:noAutofit/>
          </a:bodyPr>
          <a:lstStyle/>
          <a:p>
            <a:r>
              <a:rPr lang="en-US" altLang="en-US" sz="3200" dirty="0">
                <a:ea typeface="Arial" charset="0"/>
                <a:cs typeface="Arial" charset="0"/>
              </a:rPr>
              <a:t>Do the </a:t>
            </a:r>
            <a:r>
              <a:rPr lang="en-US" altLang="en-US" sz="3200" i="1" dirty="0">
                <a:ea typeface="Arial" charset="0"/>
                <a:cs typeface="Arial" charset="0"/>
                <a:hlinkClick r:id="rId5"/>
              </a:rPr>
              <a:t>cloud and contrail protocols</a:t>
            </a:r>
            <a:r>
              <a:rPr lang="en-US" altLang="en-US" sz="3200" dirty="0">
                <a:ea typeface="Arial" charset="0"/>
                <a:cs typeface="Arial" charset="0"/>
              </a:rPr>
              <a:t>. </a:t>
            </a:r>
            <a:br>
              <a:rPr lang="en-US" altLang="en-US" sz="3200" dirty="0"/>
            </a:br>
            <a:endParaRPr lang="en-US" sz="3200" dirty="0"/>
          </a:p>
        </p:txBody>
      </p:sp>
      <p:pic>
        <p:nvPicPr>
          <p:cNvPr id="13" name="Picture 12" descr="Screenshot of Surface Temperature Data Sheet. At this part of the data sheet, indicate sky conditions: clear, clouds visible, or obscured. "/>
          <p:cNvPicPr>
            <a:picLocks noChangeAspect="1"/>
          </p:cNvPicPr>
          <p:nvPr/>
        </p:nvPicPr>
        <p:blipFill>
          <a:blip r:embed="rId6">
            <a:extLst>
              <a:ext uri="{28A0092B-C50C-407E-A947-70E740481C1C}">
                <a14:useLocalDpi xmlns:a14="http://schemas.microsoft.com/office/drawing/2010/main" val="0"/>
              </a:ext>
            </a:extLst>
          </a:blip>
          <a:srcRect t="76309"/>
          <a:stretch>
            <a:fillRect/>
          </a:stretch>
        </p:blipFill>
        <p:spPr>
          <a:xfrm>
            <a:off x="1238365" y="2219739"/>
            <a:ext cx="3649953" cy="121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Screenshot of Surface Temperature data Sheet. On this page of the data sheet, you will enter the types of clouds, percent of sky covered by clouds, and indicate if there are contrails.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7800" y="1828800"/>
            <a:ext cx="2971800" cy="42977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5207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31</a:t>
            </a:fld>
            <a:endParaRPr lang="en-US" dirty="0"/>
          </a:p>
        </p:txBody>
      </p:sp>
      <p:pic>
        <p:nvPicPr>
          <p:cNvPr id="4" name="Picture 3" descr="Header: Atmosphere-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1828"/>
            <a:ext cx="1169081" cy="6016171"/>
          </a:xfrm>
          <a:prstGeom prst="rect">
            <a:avLst/>
          </a:prstGeom>
        </p:spPr>
      </p:pic>
      <p:sp>
        <p:nvSpPr>
          <p:cNvPr id="2" name="Title 1"/>
          <p:cNvSpPr>
            <a:spLocks noGrp="1"/>
          </p:cNvSpPr>
          <p:nvPr>
            <p:ph type="title"/>
          </p:nvPr>
        </p:nvSpPr>
        <p:spPr>
          <a:xfrm>
            <a:off x="1238365" y="1042186"/>
            <a:ext cx="7886700" cy="662782"/>
          </a:xfrm>
        </p:spPr>
        <p:txBody>
          <a:bodyPr>
            <a:noAutofit/>
          </a:bodyPr>
          <a:lstStyle/>
          <a:p>
            <a:r>
              <a:rPr lang="en-US" altLang="en-US" sz="3600" dirty="0">
                <a:ea typeface="Arial" charset="0"/>
                <a:cs typeface="Arial" charset="0"/>
              </a:rPr>
              <a:t>Record the sky condition</a:t>
            </a:r>
            <a:r>
              <a:rPr lang="en-US" altLang="en-US" sz="3600" dirty="0">
                <a:latin typeface="Arial" charset="0"/>
                <a:ea typeface="Arial" charset="0"/>
                <a:cs typeface="Arial" charset="0"/>
              </a:rPr>
              <a:t>.</a:t>
            </a:r>
            <a:br>
              <a:rPr lang="en-US" altLang="en-US" sz="3200" dirty="0"/>
            </a:br>
            <a:endParaRPr lang="en-US" sz="3200" dirty="0"/>
          </a:p>
        </p:txBody>
      </p:sp>
      <p:sp>
        <p:nvSpPr>
          <p:cNvPr id="7" name="Content Placeholder 2"/>
          <p:cNvSpPr>
            <a:spLocks noGrp="1"/>
          </p:cNvSpPr>
          <p:nvPr>
            <p:ph idx="1"/>
          </p:nvPr>
        </p:nvSpPr>
        <p:spPr>
          <a:xfrm>
            <a:off x="1600200" y="1933569"/>
            <a:ext cx="2362200" cy="1219199"/>
          </a:xfrm>
        </p:spPr>
        <p:txBody>
          <a:bodyPr/>
          <a:lstStyle/>
          <a:p>
            <a:pPr marL="0" indent="0">
              <a:buNone/>
            </a:pPr>
            <a:r>
              <a:rPr lang="en-US" sz="2400" dirty="0">
                <a:latin typeface="Arial" charset="0"/>
                <a:ea typeface="Arial" charset="0"/>
                <a:cs typeface="Arial" charset="0"/>
              </a:rPr>
              <a:t>If you can’t see the sky, check the reason. </a:t>
            </a:r>
          </a:p>
          <a:p>
            <a:endParaRPr lang="en-US" dirty="0"/>
          </a:p>
        </p:txBody>
      </p:sp>
      <p:pic>
        <p:nvPicPr>
          <p:cNvPr id="8" name="Picture 7" descr="Screenshot of Atmosphere investigation Surface temperature Data Sheet. Make sure to check the correct box stating why you cannot see the sky. You can also put comments in as metadata.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1704968"/>
            <a:ext cx="4495800" cy="6421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descr="If you click obscured, clouds cannot be entered.&#10;"/>
          <p:cNvSpPr txBox="1"/>
          <p:nvPr/>
        </p:nvSpPr>
        <p:spPr>
          <a:xfrm>
            <a:off x="1447800" y="3609968"/>
            <a:ext cx="2133600" cy="1200329"/>
          </a:xfrm>
          <a:prstGeom prst="rect">
            <a:avLst/>
          </a:prstGeom>
          <a:noFill/>
          <a:ln>
            <a:solidFill>
              <a:srgbClr val="000000"/>
            </a:solidFill>
          </a:ln>
          <a:effectLst>
            <a:innerShdw blurRad="63500" dist="50800" dir="2700000">
              <a:srgbClr val="000000">
                <a:alpha val="50000"/>
              </a:srgbClr>
            </a:innerShdw>
          </a:effectLst>
        </p:spPr>
        <p:txBody>
          <a:bodyPr wrap="square" rtlCol="0">
            <a:spAutoFit/>
          </a:bodyPr>
          <a:lstStyle/>
          <a:p>
            <a:r>
              <a:rPr lang="en-US" dirty="0">
                <a:latin typeface="Arial" charset="0"/>
                <a:ea typeface="Arial" charset="0"/>
                <a:cs typeface="Arial" charset="0"/>
              </a:rPr>
              <a:t>Caution – If you click obscured, clouds cannot be entered.</a:t>
            </a:r>
          </a:p>
        </p:txBody>
      </p:sp>
    </p:spTree>
    <p:extLst>
      <p:ext uri="{BB962C8B-B14F-4D97-AF65-F5344CB8AC3E}">
        <p14:creationId xmlns:p14="http://schemas.microsoft.com/office/powerpoint/2010/main" val="2062246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1DD921-6CB9-964E-866D-75B583083448}" type="slidenum">
              <a:rPr lang="en-US" smtClean="0"/>
              <a:t>32</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64688" cy="6074908"/>
          </a:xfrm>
          <a:prstGeom prst="rect">
            <a:avLst/>
          </a:prstGeom>
        </p:spPr>
      </p:pic>
      <p:sp>
        <p:nvSpPr>
          <p:cNvPr id="2" name="Title 1"/>
          <p:cNvSpPr>
            <a:spLocks noGrp="1"/>
          </p:cNvSpPr>
          <p:nvPr>
            <p:ph type="title"/>
          </p:nvPr>
        </p:nvSpPr>
        <p:spPr>
          <a:xfrm>
            <a:off x="1164688" y="888659"/>
            <a:ext cx="7886700" cy="662782"/>
          </a:xfrm>
        </p:spPr>
        <p:txBody>
          <a:bodyPr>
            <a:normAutofit fontScale="90000"/>
          </a:bodyPr>
          <a:lstStyle/>
          <a:p>
            <a:r>
              <a:rPr lang="en-US" dirty="0"/>
              <a:t>Entering Data</a:t>
            </a:r>
          </a:p>
        </p:txBody>
      </p:sp>
      <p:sp>
        <p:nvSpPr>
          <p:cNvPr id="3" name="Content Placeholder 2"/>
          <p:cNvSpPr>
            <a:spLocks noGrp="1"/>
          </p:cNvSpPr>
          <p:nvPr>
            <p:ph idx="1"/>
          </p:nvPr>
        </p:nvSpPr>
        <p:spPr>
          <a:xfrm>
            <a:off x="1236169" y="1703614"/>
            <a:ext cx="4661886" cy="4351338"/>
          </a:xfrm>
        </p:spPr>
        <p:txBody>
          <a:bodyPr>
            <a:normAutofit/>
          </a:bodyPr>
          <a:lstStyle/>
          <a:p>
            <a:pPr marL="0" indent="0">
              <a:lnSpc>
                <a:spcPct val="80000"/>
              </a:lnSpc>
              <a:spcAft>
                <a:spcPts val="1200"/>
              </a:spcAft>
              <a:buSzPct val="25000"/>
              <a:buNone/>
            </a:pPr>
            <a:r>
              <a:rPr lang="en-US" altLang="en-US" sz="2000" b="1" i="1" dirty="0">
                <a:solidFill>
                  <a:srgbClr val="000000"/>
                </a:solidFill>
                <a:ea typeface="Arial" charset="0"/>
                <a:cs typeface="Arial" charset="0"/>
                <a:sym typeface="Calibri" charset="0"/>
              </a:rPr>
              <a:t>You have 3 options: </a:t>
            </a:r>
          </a:p>
          <a:p>
            <a:pPr lvl="0"/>
            <a:r>
              <a:rPr lang="en-US" sz="2000" dirty="0"/>
              <a:t>Download the Data Entry app from the </a:t>
            </a:r>
            <a:r>
              <a:rPr lang="en-US" sz="2000" b="1" u="sng" dirty="0">
                <a:hlinkClick r:id="rId4"/>
              </a:rPr>
              <a:t>App Store</a:t>
            </a:r>
            <a:r>
              <a:rPr lang="en-US" sz="2000" dirty="0"/>
              <a:t>.</a:t>
            </a:r>
          </a:p>
          <a:p>
            <a:pPr lvl="0"/>
            <a:r>
              <a:rPr lang="en-US" sz="2000" b="1" u="sng" dirty="0">
                <a:hlinkClick r:id="rId5"/>
              </a:rPr>
              <a:t>Live Data Entry</a:t>
            </a:r>
            <a:r>
              <a:rPr lang="en-US" sz="2000" dirty="0"/>
              <a:t>: These pages are for entering environmental data – collected at defined sites, according to protocol, and using approved instrumentation – for entry into the official GLOBE science database.</a:t>
            </a:r>
          </a:p>
          <a:p>
            <a:pPr lvl="0"/>
            <a:r>
              <a:rPr lang="en-US" sz="2000" b="1" u="sng" dirty="0">
                <a:hlinkClick r:id="rId6"/>
              </a:rPr>
              <a:t>Email Data Entry</a:t>
            </a:r>
            <a:r>
              <a:rPr lang="en-US" sz="2000" dirty="0"/>
              <a:t> : If connectivity is an issue, data can also be entered via email.</a:t>
            </a:r>
          </a:p>
        </p:txBody>
      </p:sp>
      <p:pic>
        <p:nvPicPr>
          <p:cNvPr id="7" name="Shape 220" descr="Screenshot Science Data Entry App. You will need to sign into your account. "/>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9947" y="1703614"/>
            <a:ext cx="1908227" cy="278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Screen Shot: GLOBE data live entry on the website. Select GLOBE Data, and then select data entry. "/>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98055" y="4945319"/>
            <a:ext cx="2904701" cy="110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186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31DD921-6CB9-964E-866D-75B583083448}" type="slidenum">
              <a:rPr lang="en-US" smtClean="0"/>
              <a:t>33</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64688" cy="6074908"/>
          </a:xfrm>
          <a:prstGeom prst="rect">
            <a:avLst/>
          </a:prstGeom>
        </p:spPr>
      </p:pic>
      <p:sp>
        <p:nvSpPr>
          <p:cNvPr id="2" name="Title 1"/>
          <p:cNvSpPr>
            <a:spLocks noGrp="1"/>
          </p:cNvSpPr>
          <p:nvPr>
            <p:ph type="title"/>
          </p:nvPr>
        </p:nvSpPr>
        <p:spPr>
          <a:xfrm>
            <a:off x="1164688" y="888659"/>
            <a:ext cx="7886700" cy="662782"/>
          </a:xfrm>
        </p:spPr>
        <p:txBody>
          <a:bodyPr>
            <a:normAutofit fontScale="90000"/>
          </a:bodyPr>
          <a:lstStyle/>
          <a:p>
            <a:r>
              <a:rPr lang="en-US" dirty="0"/>
              <a:t>Entering Data-Step 1</a:t>
            </a:r>
          </a:p>
        </p:txBody>
      </p:sp>
      <p:sp>
        <p:nvSpPr>
          <p:cNvPr id="3" name="Content Placeholder 2"/>
          <p:cNvSpPr>
            <a:spLocks noGrp="1"/>
          </p:cNvSpPr>
          <p:nvPr>
            <p:ph idx="1"/>
          </p:nvPr>
        </p:nvSpPr>
        <p:spPr>
          <a:xfrm>
            <a:off x="1236168" y="1703614"/>
            <a:ext cx="5959761" cy="4351338"/>
          </a:xfrm>
        </p:spPr>
        <p:txBody>
          <a:bodyPr>
            <a:normAutofit/>
          </a:bodyPr>
          <a:lstStyle/>
          <a:p>
            <a:pPr marL="0" indent="0">
              <a:buNone/>
            </a:pPr>
            <a:r>
              <a:rPr lang="en-US" sz="2000" dirty="0">
                <a:latin typeface="Arial" charset="0"/>
                <a:ea typeface="Arial" charset="0"/>
                <a:cs typeface="Arial" charset="0"/>
              </a:rPr>
              <a:t>Go </a:t>
            </a:r>
            <a:r>
              <a:rPr lang="en-US" sz="2000">
                <a:latin typeface="Arial" charset="0"/>
                <a:ea typeface="Arial" charset="0"/>
                <a:cs typeface="Arial" charset="0"/>
              </a:rPr>
              <a:t>to </a:t>
            </a:r>
            <a:r>
              <a:rPr lang="en-US" sz="2000">
                <a:latin typeface="Arial" charset="0"/>
                <a:ea typeface="Arial" charset="0"/>
                <a:cs typeface="Arial" charset="0"/>
                <a:hlinkClick r:id="rId4"/>
              </a:rPr>
              <a:t>the GLOBE website</a:t>
            </a:r>
            <a:r>
              <a:rPr lang="en-US" sz="2000">
                <a:latin typeface="Arial" charset="0"/>
                <a:ea typeface="Arial" charset="0"/>
                <a:cs typeface="Arial" charset="0"/>
              </a:rPr>
              <a:t> </a:t>
            </a:r>
            <a:r>
              <a:rPr lang="en-US" sz="2000" dirty="0">
                <a:latin typeface="Arial" charset="0"/>
                <a:ea typeface="Arial" charset="0"/>
                <a:cs typeface="Arial" charset="0"/>
              </a:rPr>
              <a:t>and click sign in. </a:t>
            </a:r>
          </a:p>
        </p:txBody>
      </p:sp>
      <p:pic>
        <p:nvPicPr>
          <p:cNvPr id="6" name="Picture 5" descr="Screen shot of website. In upper right hand corner, click on &quot;sign in&quot;.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395" y="2140176"/>
            <a:ext cx="7231333" cy="4260623"/>
          </a:xfrm>
          <a:prstGeom prst="rect">
            <a:avLst/>
          </a:prstGeom>
        </p:spPr>
      </p:pic>
    </p:spTree>
    <p:extLst>
      <p:ext uri="{BB962C8B-B14F-4D97-AF65-F5344CB8AC3E}">
        <p14:creationId xmlns:p14="http://schemas.microsoft.com/office/powerpoint/2010/main" val="1512608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34</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64688" cy="6074908"/>
          </a:xfrm>
          <a:prstGeom prst="rect">
            <a:avLst/>
          </a:prstGeom>
        </p:spPr>
      </p:pic>
      <p:sp>
        <p:nvSpPr>
          <p:cNvPr id="2" name="Title 1"/>
          <p:cNvSpPr>
            <a:spLocks noGrp="1"/>
          </p:cNvSpPr>
          <p:nvPr>
            <p:ph type="title"/>
          </p:nvPr>
        </p:nvSpPr>
        <p:spPr>
          <a:xfrm>
            <a:off x="1164688" y="888659"/>
            <a:ext cx="7886700" cy="662782"/>
          </a:xfrm>
        </p:spPr>
        <p:txBody>
          <a:bodyPr>
            <a:normAutofit fontScale="90000"/>
          </a:bodyPr>
          <a:lstStyle/>
          <a:p>
            <a:r>
              <a:rPr lang="en-US" dirty="0"/>
              <a:t>Entering Data-Step 2 and 3</a:t>
            </a:r>
          </a:p>
        </p:txBody>
      </p:sp>
      <p:pic>
        <p:nvPicPr>
          <p:cNvPr id="6" name="Picture 5" descr="Screenshot of www.globe.gov website. Indicates in red circle where to find LIve Data Entry and the button that says Enter Data.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2076" y="2096590"/>
            <a:ext cx="7723290" cy="3489202"/>
          </a:xfrm>
          <a:prstGeom prst="rect">
            <a:avLst/>
          </a:prstGeom>
        </p:spPr>
      </p:pic>
    </p:spTree>
    <p:extLst>
      <p:ext uri="{BB962C8B-B14F-4D97-AF65-F5344CB8AC3E}">
        <p14:creationId xmlns:p14="http://schemas.microsoft.com/office/powerpoint/2010/main" val="826071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35</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64688" cy="6074908"/>
          </a:xfrm>
          <a:prstGeom prst="rect">
            <a:avLst/>
          </a:prstGeom>
        </p:spPr>
      </p:pic>
      <p:sp>
        <p:nvSpPr>
          <p:cNvPr id="2" name="Title 1"/>
          <p:cNvSpPr>
            <a:spLocks noGrp="1"/>
          </p:cNvSpPr>
          <p:nvPr>
            <p:ph type="title"/>
          </p:nvPr>
        </p:nvSpPr>
        <p:spPr>
          <a:xfrm>
            <a:off x="1236169" y="866127"/>
            <a:ext cx="7886700" cy="662782"/>
          </a:xfrm>
        </p:spPr>
        <p:txBody>
          <a:bodyPr>
            <a:normAutofit/>
          </a:bodyPr>
          <a:lstStyle/>
          <a:p>
            <a:r>
              <a:rPr lang="en-US" sz="3200" dirty="0"/>
              <a:t>Set up a new surface temperature site.</a:t>
            </a:r>
          </a:p>
        </p:txBody>
      </p:sp>
      <p:sp>
        <p:nvSpPr>
          <p:cNvPr id="6" name="TextBox 5"/>
          <p:cNvSpPr txBox="1"/>
          <p:nvPr/>
        </p:nvSpPr>
        <p:spPr>
          <a:xfrm>
            <a:off x="1490869" y="1709529"/>
            <a:ext cx="6659217" cy="3847207"/>
          </a:xfrm>
          <a:prstGeom prst="rect">
            <a:avLst/>
          </a:prstGeom>
          <a:noFill/>
        </p:spPr>
        <p:txBody>
          <a:bodyPr wrap="square" rtlCol="0">
            <a:spAutoFit/>
          </a:bodyPr>
          <a:lstStyle/>
          <a:p>
            <a:pPr>
              <a:lnSpc>
                <a:spcPct val="110000"/>
              </a:lnSpc>
              <a:spcAft>
                <a:spcPts val="1200"/>
              </a:spcAft>
            </a:pPr>
            <a:r>
              <a:rPr lang="en-US" altLang="en-US" sz="2000" i="1" kern="0" spc="-100" dirty="0">
                <a:ea typeface="Arial" charset="0"/>
                <a:cs typeface="Arial" charset="0"/>
              </a:rPr>
              <a:t>If you have already done this step, skip  to the next step. If you have not, set up a surface temperature site. You must first create one by following the steps below.</a:t>
            </a:r>
          </a:p>
          <a:p>
            <a:pPr>
              <a:lnSpc>
                <a:spcPct val="80000"/>
              </a:lnSpc>
              <a:spcAft>
                <a:spcPts val="1200"/>
              </a:spcAft>
            </a:pPr>
            <a:endParaRPr lang="en-US" altLang="en-US" sz="2000" kern="0" spc="-100" dirty="0">
              <a:ea typeface="Arial" charset="0"/>
              <a:cs typeface="Arial" charset="0"/>
            </a:endParaRPr>
          </a:p>
          <a:p>
            <a:pPr marL="333375" indent="-333375">
              <a:lnSpc>
                <a:spcPct val="80000"/>
              </a:lnSpc>
              <a:spcBef>
                <a:spcPts val="0"/>
              </a:spcBef>
              <a:spcAft>
                <a:spcPts val="1200"/>
              </a:spcAft>
              <a:buFont typeface="Arial"/>
              <a:buChar char="•"/>
            </a:pPr>
            <a:r>
              <a:rPr lang="en-US" altLang="en-US" sz="2000" dirty="0">
                <a:ea typeface="Arial" charset="0"/>
                <a:cs typeface="Arial" charset="0"/>
              </a:rPr>
              <a:t>Select “</a:t>
            </a:r>
            <a:r>
              <a:rPr lang="en-US" altLang="en-US" sz="2000" dirty="0">
                <a:solidFill>
                  <a:srgbClr val="CC0000"/>
                </a:solidFill>
                <a:ea typeface="Arial" charset="0"/>
                <a:cs typeface="Arial" charset="0"/>
              </a:rPr>
              <a:t>Surface Temperature Site Selection</a:t>
            </a:r>
            <a:r>
              <a:rPr lang="en-US" altLang="en-US" sz="2000" dirty="0">
                <a:ea typeface="Arial" charset="0"/>
                <a:cs typeface="Arial" charset="0"/>
              </a:rPr>
              <a:t>” from the atmosphere data entry menu.</a:t>
            </a:r>
          </a:p>
          <a:p>
            <a:pPr marL="333375" indent="-333375">
              <a:lnSpc>
                <a:spcPct val="80000"/>
              </a:lnSpc>
              <a:spcBef>
                <a:spcPts val="0"/>
              </a:spcBef>
              <a:spcAft>
                <a:spcPts val="1200"/>
              </a:spcAft>
              <a:buFont typeface="Arial"/>
              <a:buChar char="•"/>
            </a:pPr>
            <a:r>
              <a:rPr lang="en-US" altLang="en-US" sz="2000" dirty="0">
                <a:ea typeface="Arial" charset="0"/>
                <a:cs typeface="Arial" charset="0"/>
              </a:rPr>
              <a:t>Select site and initial, correcting, or updating information option.</a:t>
            </a:r>
          </a:p>
          <a:p>
            <a:pPr marL="333375" indent="-333375">
              <a:lnSpc>
                <a:spcPct val="80000"/>
              </a:lnSpc>
              <a:spcBef>
                <a:spcPts val="0"/>
              </a:spcBef>
              <a:spcAft>
                <a:spcPts val="1200"/>
              </a:spcAft>
              <a:buFont typeface="Arial"/>
              <a:buChar char="•"/>
            </a:pPr>
            <a:r>
              <a:rPr lang="en-US" altLang="en-US" sz="2000" dirty="0">
                <a:ea typeface="Arial" charset="0"/>
                <a:cs typeface="Arial" charset="0"/>
              </a:rPr>
              <a:t>Enter date &amp; supplemental site definition data from the surface temperature data sheet.</a:t>
            </a:r>
          </a:p>
          <a:p>
            <a:pPr marL="333375" indent="-333375">
              <a:lnSpc>
                <a:spcPct val="80000"/>
              </a:lnSpc>
              <a:spcBef>
                <a:spcPts val="0"/>
              </a:spcBef>
              <a:spcAft>
                <a:spcPts val="1200"/>
              </a:spcAft>
              <a:buFont typeface="Arial"/>
              <a:buChar char="•"/>
            </a:pPr>
            <a:r>
              <a:rPr lang="en-US" altLang="en-US" sz="2000" dirty="0">
                <a:ea typeface="Arial" charset="0"/>
                <a:cs typeface="Arial" charset="0"/>
              </a:rPr>
              <a:t>Confirm data entries on verification page.</a:t>
            </a:r>
          </a:p>
        </p:txBody>
      </p:sp>
    </p:spTree>
    <p:extLst>
      <p:ext uri="{BB962C8B-B14F-4D97-AF65-F5344CB8AC3E}">
        <p14:creationId xmlns:p14="http://schemas.microsoft.com/office/powerpoint/2010/main" val="114647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1DD921-6CB9-964E-866D-75B583083448}" type="slidenum">
              <a:rPr lang="en-US" smtClean="0"/>
              <a:t>36</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64688" cy="6074908"/>
          </a:xfrm>
          <a:prstGeom prst="rect">
            <a:avLst/>
          </a:prstGeom>
        </p:spPr>
      </p:pic>
      <p:sp>
        <p:nvSpPr>
          <p:cNvPr id="2" name="Title 1"/>
          <p:cNvSpPr>
            <a:spLocks noGrp="1"/>
          </p:cNvSpPr>
          <p:nvPr>
            <p:ph type="title"/>
          </p:nvPr>
        </p:nvSpPr>
        <p:spPr>
          <a:xfrm>
            <a:off x="1236169" y="866127"/>
            <a:ext cx="7886700" cy="662782"/>
          </a:xfrm>
        </p:spPr>
        <p:txBody>
          <a:bodyPr>
            <a:normAutofit/>
          </a:bodyPr>
          <a:lstStyle/>
          <a:p>
            <a:r>
              <a:rPr lang="en-US" sz="3200" dirty="0"/>
              <a:t>Create a New Surface Temperature Site-1 </a:t>
            </a:r>
          </a:p>
        </p:txBody>
      </p:sp>
      <p:sp>
        <p:nvSpPr>
          <p:cNvPr id="7" name="Content Placeholder 5"/>
          <p:cNvSpPr>
            <a:spLocks noGrp="1"/>
          </p:cNvSpPr>
          <p:nvPr>
            <p:ph sz="half" idx="1"/>
          </p:nvPr>
        </p:nvSpPr>
        <p:spPr>
          <a:xfrm>
            <a:off x="1164688" y="1683658"/>
            <a:ext cx="3972128" cy="4296012"/>
          </a:xfrm>
        </p:spPr>
        <p:txBody>
          <a:bodyPr/>
          <a:lstStyle/>
          <a:p>
            <a:pPr marL="0" indent="0">
              <a:buNone/>
            </a:pPr>
            <a:r>
              <a:rPr lang="en-US" sz="2400" dirty="0">
                <a:ea typeface="Arial" charset="0"/>
                <a:cs typeface="Arial" charset="0"/>
              </a:rPr>
              <a:t>6) Add a surface temperature site.</a:t>
            </a:r>
            <a:endParaRPr lang="en-US" sz="2400" b="1" i="1" dirty="0">
              <a:ea typeface="Arial" charset="0"/>
              <a:cs typeface="Arial" charset="0"/>
            </a:endParaRPr>
          </a:p>
          <a:p>
            <a:endParaRPr lang="en-US" dirty="0"/>
          </a:p>
        </p:txBody>
      </p:sp>
      <p:sp>
        <p:nvSpPr>
          <p:cNvPr id="8" name="Content Placeholder 6"/>
          <p:cNvSpPr txBox="1">
            <a:spLocks/>
          </p:cNvSpPr>
          <p:nvPr/>
        </p:nvSpPr>
        <p:spPr>
          <a:xfrm>
            <a:off x="4953000" y="1683658"/>
            <a:ext cx="4191000" cy="4144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ea typeface="Arial" charset="0"/>
                <a:cs typeface="Arial" charset="0"/>
              </a:rPr>
              <a:t>7) </a:t>
            </a:r>
            <a:r>
              <a:rPr lang="en-US" sz="2400" kern="0" dirty="0">
                <a:ea typeface="Arial" charset="0"/>
                <a:cs typeface="Arial" charset="0"/>
              </a:rPr>
              <a:t>Enter a site name, latitude and longitude for the center of your site, and click on </a:t>
            </a:r>
            <a:r>
              <a:rPr lang="en-US" sz="2400" b="1" i="1" kern="0" dirty="0">
                <a:ea typeface="Arial" charset="0"/>
                <a:cs typeface="Arial" charset="0"/>
              </a:rPr>
              <a:t>Create Site</a:t>
            </a:r>
            <a:r>
              <a:rPr lang="en-US" sz="2400" b="1" kern="0" dirty="0">
                <a:ea typeface="Arial" charset="0"/>
                <a:cs typeface="Arial" charset="0"/>
              </a:rPr>
              <a:t>.</a:t>
            </a:r>
            <a:endParaRPr lang="en-US" b="1" dirty="0">
              <a:ea typeface="Arial" charset="0"/>
              <a:cs typeface="Arial" charset="0"/>
            </a:endParaRPr>
          </a:p>
        </p:txBody>
      </p:sp>
      <p:pic>
        <p:nvPicPr>
          <p:cNvPr id="3" name="Picture 2" descr="Screensot of data entry online form. in the lower right, click on add site. By clicking this button you will go to another field where you create the site and add the GPS position.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276" y="3110330"/>
            <a:ext cx="5340222" cy="2985047"/>
          </a:xfrm>
          <a:prstGeom prst="rect">
            <a:avLst/>
          </a:prstGeom>
        </p:spPr>
      </p:pic>
    </p:spTree>
    <p:extLst>
      <p:ext uri="{BB962C8B-B14F-4D97-AF65-F5344CB8AC3E}">
        <p14:creationId xmlns:p14="http://schemas.microsoft.com/office/powerpoint/2010/main" val="896085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37</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64688" cy="6074908"/>
          </a:xfrm>
          <a:prstGeom prst="rect">
            <a:avLst/>
          </a:prstGeom>
        </p:spPr>
      </p:pic>
      <p:sp>
        <p:nvSpPr>
          <p:cNvPr id="2" name="Title 1"/>
          <p:cNvSpPr>
            <a:spLocks noGrp="1"/>
          </p:cNvSpPr>
          <p:nvPr>
            <p:ph type="title"/>
          </p:nvPr>
        </p:nvSpPr>
        <p:spPr>
          <a:xfrm>
            <a:off x="1236169" y="866127"/>
            <a:ext cx="7886700" cy="662782"/>
          </a:xfrm>
        </p:spPr>
        <p:txBody>
          <a:bodyPr>
            <a:normAutofit/>
          </a:bodyPr>
          <a:lstStyle/>
          <a:p>
            <a:r>
              <a:rPr lang="en-US" sz="3200" dirty="0"/>
              <a:t>Create a New Surface Temperature Site-2 </a:t>
            </a:r>
          </a:p>
        </p:txBody>
      </p:sp>
      <p:sp>
        <p:nvSpPr>
          <p:cNvPr id="7" name="Content Placeholder 5"/>
          <p:cNvSpPr>
            <a:spLocks noGrp="1"/>
          </p:cNvSpPr>
          <p:nvPr>
            <p:ph sz="half" idx="1"/>
          </p:nvPr>
        </p:nvSpPr>
        <p:spPr>
          <a:xfrm>
            <a:off x="1151684" y="2188151"/>
            <a:ext cx="3780185" cy="4296012"/>
          </a:xfrm>
        </p:spPr>
        <p:txBody>
          <a:bodyPr/>
          <a:lstStyle/>
          <a:p>
            <a:pPr marL="0" indent="0">
              <a:buNone/>
            </a:pPr>
            <a:r>
              <a:rPr lang="en-US" sz="2400" dirty="0">
                <a:ea typeface="Arial" charset="0"/>
                <a:cs typeface="Arial" charset="0"/>
              </a:rPr>
              <a:t>6) Add a surface temperature site.</a:t>
            </a:r>
            <a:endParaRPr lang="en-US" sz="2400" b="1" i="1" dirty="0">
              <a:ea typeface="Arial" charset="0"/>
              <a:cs typeface="Arial" charset="0"/>
            </a:endParaRPr>
          </a:p>
          <a:p>
            <a:endParaRPr lang="en-US" dirty="0"/>
          </a:p>
        </p:txBody>
      </p:sp>
      <p:sp>
        <p:nvSpPr>
          <p:cNvPr id="8" name="Content Placeholder 6"/>
          <p:cNvSpPr txBox="1">
            <a:spLocks/>
          </p:cNvSpPr>
          <p:nvPr/>
        </p:nvSpPr>
        <p:spPr>
          <a:xfrm>
            <a:off x="4931869" y="1525369"/>
            <a:ext cx="4191000" cy="4144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ea typeface="Arial" charset="0"/>
                <a:cs typeface="Arial" charset="0"/>
              </a:rPr>
              <a:t>7) </a:t>
            </a:r>
            <a:r>
              <a:rPr lang="en-US" sz="2400" kern="0" dirty="0">
                <a:ea typeface="Arial" charset="0"/>
                <a:cs typeface="Arial" charset="0"/>
              </a:rPr>
              <a:t>Enter a site name, latitude and longitude for the center of your site, and click on </a:t>
            </a:r>
            <a:r>
              <a:rPr lang="en-US" sz="2400" b="1" i="1" kern="0" dirty="0">
                <a:ea typeface="Arial" charset="0"/>
                <a:cs typeface="Arial" charset="0"/>
              </a:rPr>
              <a:t>Create Site</a:t>
            </a:r>
            <a:r>
              <a:rPr lang="en-US" sz="2400" b="1" kern="0" dirty="0">
                <a:ea typeface="Arial" charset="0"/>
                <a:cs typeface="Arial" charset="0"/>
              </a:rPr>
              <a:t>.</a:t>
            </a:r>
            <a:endParaRPr lang="en-US" b="1" dirty="0">
              <a:ea typeface="Arial" charset="0"/>
              <a:cs typeface="Arial" charset="0"/>
            </a:endParaRPr>
          </a:p>
        </p:txBody>
      </p:sp>
      <p:pic>
        <p:nvPicPr>
          <p:cNvPr id="6" name="Picture 5" descr="Screenshot of data entry, showing where you add the site and add the GPS coordinates. If you enter the data correctly you get a smiley fa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684" y="2837120"/>
            <a:ext cx="6990103" cy="3940849"/>
          </a:xfrm>
          <a:prstGeom prst="rect">
            <a:avLst/>
          </a:prstGeom>
        </p:spPr>
      </p:pic>
    </p:spTree>
    <p:extLst>
      <p:ext uri="{BB962C8B-B14F-4D97-AF65-F5344CB8AC3E}">
        <p14:creationId xmlns:p14="http://schemas.microsoft.com/office/powerpoint/2010/main" val="384398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38</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64688" cy="6074908"/>
          </a:xfrm>
          <a:prstGeom prst="rect">
            <a:avLst/>
          </a:prstGeom>
        </p:spPr>
      </p:pic>
      <p:sp>
        <p:nvSpPr>
          <p:cNvPr id="2" name="Title 1"/>
          <p:cNvSpPr>
            <a:spLocks noGrp="1"/>
          </p:cNvSpPr>
          <p:nvPr>
            <p:ph type="title"/>
          </p:nvPr>
        </p:nvSpPr>
        <p:spPr>
          <a:xfrm>
            <a:off x="1236169" y="866127"/>
            <a:ext cx="7886700" cy="662782"/>
          </a:xfrm>
        </p:spPr>
        <p:txBody>
          <a:bodyPr>
            <a:normAutofit/>
          </a:bodyPr>
          <a:lstStyle/>
          <a:p>
            <a:r>
              <a:rPr lang="en-US" sz="3200" dirty="0"/>
              <a:t>Continue to enter your data</a:t>
            </a:r>
          </a:p>
        </p:txBody>
      </p:sp>
      <p:sp>
        <p:nvSpPr>
          <p:cNvPr id="7" name="Content Placeholder 5"/>
          <p:cNvSpPr>
            <a:spLocks noGrp="1"/>
          </p:cNvSpPr>
          <p:nvPr>
            <p:ph sz="half" idx="1"/>
          </p:nvPr>
        </p:nvSpPr>
        <p:spPr>
          <a:xfrm>
            <a:off x="1209471" y="1664137"/>
            <a:ext cx="7913397" cy="4296012"/>
          </a:xfrm>
        </p:spPr>
        <p:txBody>
          <a:bodyPr/>
          <a:lstStyle/>
          <a:p>
            <a:pPr marL="0" indent="0">
              <a:buNone/>
            </a:pPr>
            <a:r>
              <a:rPr lang="en-US" sz="2400" dirty="0">
                <a:ea typeface="Arial" charset="0"/>
                <a:cs typeface="Arial" charset="0"/>
              </a:rPr>
              <a:t>Once you’ve created the Surface Temperature site, </a:t>
            </a:r>
            <a:r>
              <a:rPr lang="en-US" sz="2400" u="sng" dirty="0">
                <a:ea typeface="Arial" charset="0"/>
                <a:cs typeface="Arial" charset="0"/>
              </a:rPr>
              <a:t>go back to Data Entry</a:t>
            </a:r>
            <a:r>
              <a:rPr lang="en-US" sz="2400" dirty="0">
                <a:ea typeface="Arial" charset="0"/>
                <a:cs typeface="Arial" charset="0"/>
              </a:rPr>
              <a:t>, select the site you just created, and enter your data.</a:t>
            </a:r>
            <a:endParaRPr lang="en-US" dirty="0"/>
          </a:p>
        </p:txBody>
      </p:sp>
      <p:pic>
        <p:nvPicPr>
          <p:cNvPr id="16" name="Picture 15" descr="Screenshot of data entry:  enter the date and time ov observation and measurements."/>
          <p:cNvPicPr>
            <a:picLocks noChangeAspect="1"/>
          </p:cNvPicPr>
          <p:nvPr/>
        </p:nvPicPr>
        <p:blipFill>
          <a:blip r:embed="rId4"/>
          <a:stretch>
            <a:fillRect/>
          </a:stretch>
        </p:blipFill>
        <p:spPr>
          <a:xfrm>
            <a:off x="2312504" y="2628496"/>
            <a:ext cx="5201478" cy="3690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892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39</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64688" cy="6074908"/>
          </a:xfrm>
          <a:prstGeom prst="rect">
            <a:avLst/>
          </a:prstGeom>
        </p:spPr>
      </p:pic>
      <p:sp>
        <p:nvSpPr>
          <p:cNvPr id="2" name="Title 1"/>
          <p:cNvSpPr>
            <a:spLocks noGrp="1"/>
          </p:cNvSpPr>
          <p:nvPr>
            <p:ph type="title"/>
          </p:nvPr>
        </p:nvSpPr>
        <p:spPr>
          <a:xfrm>
            <a:off x="1222819" y="1143406"/>
            <a:ext cx="7886700" cy="662782"/>
          </a:xfrm>
        </p:spPr>
        <p:txBody>
          <a:bodyPr>
            <a:normAutofit fontScale="90000"/>
          </a:bodyPr>
          <a:lstStyle/>
          <a:p>
            <a:r>
              <a:rPr lang="en-US" sz="3200" dirty="0">
                <a:ea typeface="Arial" charset="0"/>
                <a:cs typeface="Arial" charset="0"/>
              </a:rPr>
              <a:t>Continue to enter all 9 of the random observations you collected within your Surface Temperature study area.</a:t>
            </a:r>
            <a:endParaRPr lang="en-US" sz="3200" dirty="0"/>
          </a:p>
        </p:txBody>
      </p:sp>
      <p:pic>
        <p:nvPicPr>
          <p:cNvPr id="8" name="Picture 7" descr="Screenshot, surface temperature data entry. You will enter all 9 surface temperature measurements to .1 degree C precision."/>
          <p:cNvPicPr>
            <a:picLocks noChangeAspect="1"/>
          </p:cNvPicPr>
          <p:nvPr/>
        </p:nvPicPr>
        <p:blipFill>
          <a:blip r:embed="rId4"/>
          <a:stretch>
            <a:fillRect/>
          </a:stretch>
        </p:blipFill>
        <p:spPr>
          <a:xfrm>
            <a:off x="1825488" y="2107765"/>
            <a:ext cx="6400800" cy="4235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616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1DD921-6CB9-964E-866D-75B583083448}" type="slidenum">
              <a:rPr lang="en-US" smtClean="0"/>
              <a:t>4</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5" name="Picture 4" descr="Menu Bar: What is 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72817" cy="6048573"/>
          </a:xfrm>
          <a:prstGeom prst="rect">
            <a:avLst/>
          </a:prstGeom>
        </p:spPr>
      </p:pic>
      <p:sp>
        <p:nvSpPr>
          <p:cNvPr id="2" name="Title 1"/>
          <p:cNvSpPr>
            <a:spLocks noGrp="1"/>
          </p:cNvSpPr>
          <p:nvPr>
            <p:ph type="title"/>
          </p:nvPr>
        </p:nvSpPr>
        <p:spPr>
          <a:xfrm>
            <a:off x="1307651" y="783939"/>
            <a:ext cx="7886700" cy="662782"/>
          </a:xfrm>
        </p:spPr>
        <p:txBody>
          <a:bodyPr>
            <a:normAutofit/>
          </a:bodyPr>
          <a:lstStyle/>
          <a:p>
            <a:r>
              <a:rPr lang="en-US" sz="3600" dirty="0"/>
              <a:t>Surface Temperature</a:t>
            </a:r>
          </a:p>
        </p:txBody>
      </p:sp>
      <p:sp>
        <p:nvSpPr>
          <p:cNvPr id="3" name="Content Placeholder 2"/>
          <p:cNvSpPr>
            <a:spLocks noGrp="1"/>
          </p:cNvSpPr>
          <p:nvPr>
            <p:ph idx="1"/>
          </p:nvPr>
        </p:nvSpPr>
        <p:spPr>
          <a:xfrm>
            <a:off x="1307651" y="1625768"/>
            <a:ext cx="4278140" cy="4987157"/>
          </a:xfrm>
        </p:spPr>
        <p:txBody>
          <a:bodyPr>
            <a:normAutofit/>
          </a:bodyPr>
          <a:lstStyle/>
          <a:p>
            <a:pPr marL="274320" indent="-274320">
              <a:spcBef>
                <a:spcPts val="0"/>
              </a:spcBef>
              <a:spcAft>
                <a:spcPts val="600"/>
              </a:spcAft>
              <a:buFont typeface="Arial" charset="0"/>
              <a:buChar char="•"/>
            </a:pPr>
            <a:r>
              <a:rPr lang="en-US" sz="2400" dirty="0">
                <a:ea typeface="Arial" charset="0"/>
                <a:cs typeface="Arial" charset="0"/>
              </a:rPr>
              <a:t>Is the radiating temperature emitted as electromagnetic energy of the Earth’s surface including vegetation, paved surfaces, and the ground, etc.</a:t>
            </a:r>
          </a:p>
          <a:p>
            <a:pPr marL="274320" indent="-274320">
              <a:spcBef>
                <a:spcPts val="0"/>
              </a:spcBef>
              <a:spcAft>
                <a:spcPts val="600"/>
              </a:spcAft>
              <a:buFont typeface="Arial" charset="0"/>
              <a:buChar char="•"/>
            </a:pPr>
            <a:r>
              <a:rPr lang="en-US" sz="2400" dirty="0">
                <a:ea typeface="Arial" charset="0"/>
                <a:cs typeface="Arial" charset="0"/>
              </a:rPr>
              <a:t>Varies depending on the ground cover and the time of day</a:t>
            </a:r>
          </a:p>
          <a:p>
            <a:pPr marL="274320" indent="-274320">
              <a:spcBef>
                <a:spcPts val="0"/>
              </a:spcBef>
              <a:spcAft>
                <a:spcPts val="600"/>
              </a:spcAft>
              <a:buFont typeface="Arial" charset="0"/>
              <a:buChar char="•"/>
            </a:pPr>
            <a:r>
              <a:rPr lang="en-US" sz="2400" dirty="0">
                <a:ea typeface="Arial" charset="0"/>
                <a:cs typeface="Arial" charset="0"/>
              </a:rPr>
              <a:t>Affects all aspects of the Earth’s Energy Budget</a:t>
            </a:r>
          </a:p>
        </p:txBody>
      </p:sp>
      <p:sp>
        <p:nvSpPr>
          <p:cNvPr id="8" name="TextBox 7" descr="Aerosols&#10;Air Temperature&#10;Albedo&#10;Barometric Pressure&#10;Clouds&#10;Precipitation&#10;Relative Humidity&#10;Surface Ozone&#10;Surface Temperature (hyperlinked)&#10;Water Vapor&#10;Wind&#10;" title="List of Atmosphere Protocols"/>
          <p:cNvSpPr txBox="1"/>
          <p:nvPr/>
        </p:nvSpPr>
        <p:spPr>
          <a:xfrm>
            <a:off x="5769428" y="1734762"/>
            <a:ext cx="2841172" cy="4262705"/>
          </a:xfrm>
          <a:prstGeom prst="rect">
            <a:avLst/>
          </a:prstGeom>
          <a:noFill/>
          <a:ln>
            <a:solidFill>
              <a:schemeClr val="accent1"/>
            </a:solidFill>
          </a:ln>
        </p:spPr>
        <p:txBody>
          <a:bodyPr wrap="square" rtlCol="0">
            <a:spAutoFit/>
          </a:bodyPr>
          <a:lstStyle/>
          <a:p>
            <a:pPr algn="ctr">
              <a:spcAft>
                <a:spcPts val="600"/>
              </a:spcAft>
            </a:pPr>
            <a:r>
              <a:rPr lang="en-US" b="1" dirty="0">
                <a:solidFill>
                  <a:schemeClr val="accent1">
                    <a:lumMod val="50000"/>
                  </a:schemeClr>
                </a:solidFill>
              </a:rPr>
              <a:t>Aerosols</a:t>
            </a:r>
          </a:p>
          <a:p>
            <a:pPr algn="ctr">
              <a:spcAft>
                <a:spcPts val="600"/>
              </a:spcAft>
            </a:pPr>
            <a:r>
              <a:rPr lang="en-US" b="1" dirty="0">
                <a:solidFill>
                  <a:schemeClr val="accent1">
                    <a:lumMod val="50000"/>
                  </a:schemeClr>
                </a:solidFill>
              </a:rPr>
              <a:t>Air Temperature</a:t>
            </a:r>
          </a:p>
          <a:p>
            <a:pPr algn="ctr">
              <a:spcAft>
                <a:spcPts val="600"/>
              </a:spcAft>
            </a:pPr>
            <a:r>
              <a:rPr lang="en-US" b="1" dirty="0">
                <a:solidFill>
                  <a:schemeClr val="accent1">
                    <a:lumMod val="50000"/>
                  </a:schemeClr>
                </a:solidFill>
              </a:rPr>
              <a:t>Albedo</a:t>
            </a:r>
          </a:p>
          <a:p>
            <a:pPr algn="ctr">
              <a:spcAft>
                <a:spcPts val="600"/>
              </a:spcAft>
            </a:pPr>
            <a:r>
              <a:rPr lang="en-US" b="1" dirty="0">
                <a:solidFill>
                  <a:schemeClr val="accent1">
                    <a:lumMod val="50000"/>
                  </a:schemeClr>
                </a:solidFill>
              </a:rPr>
              <a:t>Barometric Pressure</a:t>
            </a:r>
          </a:p>
          <a:p>
            <a:pPr algn="ctr">
              <a:spcAft>
                <a:spcPts val="600"/>
              </a:spcAft>
            </a:pPr>
            <a:r>
              <a:rPr lang="en-US" b="1" dirty="0">
                <a:solidFill>
                  <a:schemeClr val="accent1">
                    <a:lumMod val="50000"/>
                  </a:schemeClr>
                </a:solidFill>
              </a:rPr>
              <a:t>Clouds</a:t>
            </a:r>
          </a:p>
          <a:p>
            <a:pPr algn="ctr">
              <a:spcAft>
                <a:spcPts val="600"/>
              </a:spcAft>
            </a:pPr>
            <a:r>
              <a:rPr lang="en-US" b="1" dirty="0">
                <a:solidFill>
                  <a:schemeClr val="accent1">
                    <a:lumMod val="50000"/>
                  </a:schemeClr>
                </a:solidFill>
              </a:rPr>
              <a:t>Precipitation</a:t>
            </a:r>
          </a:p>
          <a:p>
            <a:pPr algn="ctr">
              <a:spcAft>
                <a:spcPts val="600"/>
              </a:spcAft>
            </a:pPr>
            <a:r>
              <a:rPr lang="en-US" b="1" dirty="0">
                <a:solidFill>
                  <a:schemeClr val="accent1">
                    <a:lumMod val="50000"/>
                  </a:schemeClr>
                </a:solidFill>
              </a:rPr>
              <a:t>Relative Humidity</a:t>
            </a:r>
          </a:p>
          <a:p>
            <a:pPr algn="ctr">
              <a:spcAft>
                <a:spcPts val="600"/>
              </a:spcAft>
            </a:pPr>
            <a:r>
              <a:rPr lang="en-US" b="1" dirty="0">
                <a:solidFill>
                  <a:schemeClr val="accent1">
                    <a:lumMod val="50000"/>
                  </a:schemeClr>
                </a:solidFill>
              </a:rPr>
              <a:t>Surface Ozone</a:t>
            </a:r>
          </a:p>
          <a:p>
            <a:pPr algn="ctr">
              <a:spcAft>
                <a:spcPts val="600"/>
              </a:spcAft>
            </a:pPr>
            <a:r>
              <a:rPr lang="en-US" b="1" i="1" dirty="0">
                <a:solidFill>
                  <a:schemeClr val="accent1">
                    <a:lumMod val="50000"/>
                  </a:schemeClr>
                </a:solidFill>
                <a:hlinkClick r:id="rId4"/>
              </a:rPr>
              <a:t>Surface Temperature</a:t>
            </a:r>
            <a:endParaRPr lang="en-US" b="1" i="1" dirty="0">
              <a:solidFill>
                <a:schemeClr val="accent1">
                  <a:lumMod val="50000"/>
                </a:schemeClr>
              </a:solidFill>
            </a:endParaRPr>
          </a:p>
          <a:p>
            <a:pPr algn="ctr">
              <a:spcAft>
                <a:spcPts val="600"/>
              </a:spcAft>
            </a:pPr>
            <a:r>
              <a:rPr lang="en-US" b="1" dirty="0">
                <a:solidFill>
                  <a:schemeClr val="accent1">
                    <a:lumMod val="50000"/>
                  </a:schemeClr>
                </a:solidFill>
              </a:rPr>
              <a:t>Water Vapor</a:t>
            </a:r>
          </a:p>
          <a:p>
            <a:pPr algn="ctr">
              <a:spcAft>
                <a:spcPts val="600"/>
              </a:spcAft>
            </a:pPr>
            <a:r>
              <a:rPr lang="en-US" b="1" dirty="0">
                <a:solidFill>
                  <a:schemeClr val="accent1">
                    <a:lumMod val="50000"/>
                  </a:schemeClr>
                </a:solidFill>
              </a:rPr>
              <a:t>Wind</a:t>
            </a:r>
          </a:p>
          <a:p>
            <a:endParaRPr lang="en-US" dirty="0"/>
          </a:p>
        </p:txBody>
      </p:sp>
      <p:sp>
        <p:nvSpPr>
          <p:cNvPr id="9" name="Oval 8" descr="circle is drawn around &quot;surface temperature&quot;"/>
          <p:cNvSpPr/>
          <p:nvPr/>
        </p:nvSpPr>
        <p:spPr>
          <a:xfrm>
            <a:off x="6047014" y="4525617"/>
            <a:ext cx="2286000" cy="457200"/>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45474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40</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64688" cy="6074908"/>
          </a:xfrm>
          <a:prstGeom prst="rect">
            <a:avLst/>
          </a:prstGeom>
        </p:spPr>
      </p:pic>
      <p:sp>
        <p:nvSpPr>
          <p:cNvPr id="2" name="Title 1"/>
          <p:cNvSpPr>
            <a:spLocks noGrp="1"/>
          </p:cNvSpPr>
          <p:nvPr>
            <p:ph type="title"/>
          </p:nvPr>
        </p:nvSpPr>
        <p:spPr>
          <a:xfrm>
            <a:off x="1169985" y="843343"/>
            <a:ext cx="7886700" cy="662782"/>
          </a:xfrm>
        </p:spPr>
        <p:txBody>
          <a:bodyPr>
            <a:normAutofit fontScale="90000"/>
          </a:bodyPr>
          <a:lstStyle/>
          <a:p>
            <a:r>
              <a:rPr lang="en-US" sz="3200" dirty="0">
                <a:ea typeface="Arial" charset="0"/>
                <a:cs typeface="Arial" charset="0"/>
              </a:rPr>
              <a:t>Then enter your Clouds and Contrails Observations.</a:t>
            </a:r>
            <a:endParaRPr lang="en-US" sz="3200" dirty="0"/>
          </a:p>
        </p:txBody>
      </p:sp>
      <p:pic>
        <p:nvPicPr>
          <p:cNvPr id="6" name="Picture 5" descr="Screenshot of surface temperature data entry. Check all cloud types visible in the sky."/>
          <p:cNvPicPr>
            <a:picLocks noChangeAspect="1"/>
          </p:cNvPicPr>
          <p:nvPr/>
        </p:nvPicPr>
        <p:blipFill>
          <a:blip r:embed="rId4"/>
          <a:stretch>
            <a:fillRect/>
          </a:stretch>
        </p:blipFill>
        <p:spPr>
          <a:xfrm>
            <a:off x="1331843" y="1506125"/>
            <a:ext cx="3999130" cy="2905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Screenshot, surface temperature data entry. identify if you have contrails in the sky. If there are, indicate % sky cover."/>
          <p:cNvPicPr>
            <a:picLocks noChangeAspect="1"/>
          </p:cNvPicPr>
          <p:nvPr/>
        </p:nvPicPr>
        <p:blipFill>
          <a:blip r:embed="rId5"/>
          <a:srcRect t="19243"/>
          <a:stretch>
            <a:fillRect/>
          </a:stretch>
        </p:blipFill>
        <p:spPr>
          <a:xfrm>
            <a:off x="4343400" y="4253799"/>
            <a:ext cx="4419600" cy="24406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3448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41</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64688" cy="6074908"/>
          </a:xfrm>
          <a:prstGeom prst="rect">
            <a:avLst/>
          </a:prstGeom>
        </p:spPr>
      </p:pic>
      <p:sp>
        <p:nvSpPr>
          <p:cNvPr id="2" name="Title 1"/>
          <p:cNvSpPr>
            <a:spLocks noGrp="1"/>
          </p:cNvSpPr>
          <p:nvPr>
            <p:ph type="title"/>
          </p:nvPr>
        </p:nvSpPr>
        <p:spPr>
          <a:xfrm>
            <a:off x="1236169" y="982491"/>
            <a:ext cx="7886700" cy="662782"/>
          </a:xfrm>
        </p:spPr>
        <p:txBody>
          <a:bodyPr>
            <a:noAutofit/>
          </a:bodyPr>
          <a:lstStyle/>
          <a:p>
            <a:r>
              <a:rPr lang="en-US" sz="3200" dirty="0">
                <a:ea typeface="Arial" charset="0"/>
                <a:cs typeface="Arial" charset="0"/>
              </a:rPr>
              <a:t>Once you’ve successfully entered your data, you can upload any photos you took of the sky.</a:t>
            </a:r>
            <a:endParaRPr lang="en-US" sz="3200" dirty="0"/>
          </a:p>
        </p:txBody>
      </p:sp>
      <p:sp>
        <p:nvSpPr>
          <p:cNvPr id="8" name="Content Placeholder 4"/>
          <p:cNvSpPr>
            <a:spLocks noGrp="1"/>
          </p:cNvSpPr>
          <p:nvPr>
            <p:ph idx="1"/>
          </p:nvPr>
        </p:nvSpPr>
        <p:spPr>
          <a:xfrm>
            <a:off x="1445719" y="5459313"/>
            <a:ext cx="7467600" cy="1066800"/>
          </a:xfrm>
        </p:spPr>
        <p:txBody>
          <a:bodyPr>
            <a:normAutofit/>
          </a:bodyPr>
          <a:lstStyle/>
          <a:p>
            <a:pPr marL="0" indent="0">
              <a:buNone/>
            </a:pPr>
            <a:r>
              <a:rPr lang="en-US" sz="2200" dirty="0">
                <a:ea typeface="Arial" charset="0"/>
                <a:cs typeface="Arial" charset="0"/>
              </a:rPr>
              <a:t>Adding photos to your site is a fun way to get others (students, family members, etc.) involved, AND it helps NASA scientists corroborate your data!</a:t>
            </a:r>
          </a:p>
          <a:p>
            <a:endParaRPr lang="en-US" dirty="0"/>
          </a:p>
        </p:txBody>
      </p:sp>
      <p:pic>
        <p:nvPicPr>
          <p:cNvPr id="9" name="Picture 8" descr="Screenshot, surface temperature data entry. You can upload photos. take photos in all cardinal directions, up and down. "/>
          <p:cNvPicPr>
            <a:picLocks noChangeAspect="1"/>
          </p:cNvPicPr>
          <p:nvPr/>
        </p:nvPicPr>
        <p:blipFill>
          <a:blip r:embed="rId4"/>
          <a:stretch>
            <a:fillRect/>
          </a:stretch>
        </p:blipFill>
        <p:spPr>
          <a:xfrm>
            <a:off x="1866900" y="1946337"/>
            <a:ext cx="6172200" cy="3211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0644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31DD921-6CB9-964E-866D-75B583083448}" type="slidenum">
              <a:rPr lang="en-US" smtClean="0"/>
              <a:t>42</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77923" cy="6074908"/>
          </a:xfrm>
          <a:prstGeom prst="rect">
            <a:avLst/>
          </a:prstGeom>
        </p:spPr>
      </p:pic>
      <p:sp>
        <p:nvSpPr>
          <p:cNvPr id="2" name="Title 1"/>
          <p:cNvSpPr>
            <a:spLocks noGrp="1"/>
          </p:cNvSpPr>
          <p:nvPr>
            <p:ph type="title"/>
          </p:nvPr>
        </p:nvSpPr>
        <p:spPr>
          <a:xfrm>
            <a:off x="1257300" y="1220050"/>
            <a:ext cx="7886700" cy="662782"/>
          </a:xfrm>
        </p:spPr>
        <p:txBody>
          <a:bodyPr>
            <a:normAutofit fontScale="90000"/>
          </a:bodyPr>
          <a:lstStyle/>
          <a:p>
            <a:r>
              <a:rPr lang="en-US" dirty="0"/>
              <a:t>Retrieving Data from the GLOBE</a:t>
            </a:r>
            <a:br>
              <a:rPr lang="en-US" dirty="0"/>
            </a:br>
            <a:r>
              <a:rPr lang="en-US" dirty="0"/>
              <a:t>Visualization System</a:t>
            </a:r>
          </a:p>
        </p:txBody>
      </p:sp>
      <p:sp>
        <p:nvSpPr>
          <p:cNvPr id="8" name="Content Placeholder 3"/>
          <p:cNvSpPr>
            <a:spLocks noGrp="1"/>
          </p:cNvSpPr>
          <p:nvPr>
            <p:ph idx="1"/>
          </p:nvPr>
        </p:nvSpPr>
        <p:spPr>
          <a:xfrm>
            <a:off x="1463933" y="5862041"/>
            <a:ext cx="7086600" cy="717664"/>
          </a:xfrm>
        </p:spPr>
        <p:txBody>
          <a:bodyPr>
            <a:normAutofit/>
          </a:bodyPr>
          <a:lstStyle/>
          <a:p>
            <a:pPr marL="0" indent="0">
              <a:buNone/>
            </a:pPr>
            <a:r>
              <a:rPr lang="en-US" altLang="en-US" sz="2000">
                <a:hlinkClick r:id="rId4"/>
              </a:rPr>
              <a:t>E-training </a:t>
            </a:r>
            <a:r>
              <a:rPr lang="en-US" altLang="en-US" sz="2000" dirty="0"/>
              <a:t>is available to explore the full power of the visualization system.</a:t>
            </a:r>
          </a:p>
          <a:p>
            <a:endParaRPr lang="en-US" dirty="0"/>
          </a:p>
          <a:p>
            <a:endParaRPr lang="en-US" dirty="0"/>
          </a:p>
        </p:txBody>
      </p:sp>
      <p:pic>
        <p:nvPicPr>
          <p:cNvPr id="3" name="Picture 2" descr="Screenshot, GLOBE Website. Click on visualize data.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4265" y="2261053"/>
            <a:ext cx="5242246" cy="3148496"/>
          </a:xfrm>
          <a:prstGeom prst="rect">
            <a:avLst/>
          </a:prstGeom>
        </p:spPr>
      </p:pic>
    </p:spTree>
    <p:extLst>
      <p:ext uri="{BB962C8B-B14F-4D97-AF65-F5344CB8AC3E}">
        <p14:creationId xmlns:p14="http://schemas.microsoft.com/office/powerpoint/2010/main" val="1737112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31DD921-6CB9-964E-866D-75B583083448}" type="slidenum">
              <a:rPr lang="en-US" smtClean="0"/>
              <a:t>43</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77923" cy="6074908"/>
          </a:xfrm>
          <a:prstGeom prst="rect">
            <a:avLst/>
          </a:prstGeom>
        </p:spPr>
      </p:pic>
      <p:sp>
        <p:nvSpPr>
          <p:cNvPr id="2" name="Title 1"/>
          <p:cNvSpPr>
            <a:spLocks noGrp="1"/>
          </p:cNvSpPr>
          <p:nvPr>
            <p:ph type="title"/>
          </p:nvPr>
        </p:nvSpPr>
        <p:spPr>
          <a:xfrm>
            <a:off x="1177923" y="1020876"/>
            <a:ext cx="8721587" cy="662782"/>
          </a:xfrm>
        </p:spPr>
        <p:txBody>
          <a:bodyPr>
            <a:noAutofit/>
          </a:bodyPr>
          <a:lstStyle/>
          <a:p>
            <a:r>
              <a:rPr lang="en-US" sz="3200" dirty="0"/>
              <a:t>View data on a map in the GLOBE</a:t>
            </a:r>
            <a:br>
              <a:rPr lang="en-US" sz="3200" dirty="0"/>
            </a:br>
            <a:r>
              <a:rPr lang="en-US" sz="3200" dirty="0"/>
              <a:t>Visualization System</a:t>
            </a:r>
          </a:p>
        </p:txBody>
      </p:sp>
      <p:sp>
        <p:nvSpPr>
          <p:cNvPr id="7" name="Content Placeholder 3"/>
          <p:cNvSpPr>
            <a:spLocks noGrp="1"/>
          </p:cNvSpPr>
          <p:nvPr>
            <p:ph idx="1"/>
          </p:nvPr>
        </p:nvSpPr>
        <p:spPr>
          <a:xfrm>
            <a:off x="1490437" y="2110546"/>
            <a:ext cx="7391400" cy="4297363"/>
          </a:xfrm>
        </p:spPr>
        <p:txBody>
          <a:bodyPr/>
          <a:lstStyle/>
          <a:p>
            <a:pPr marL="0" indent="0">
              <a:buNone/>
            </a:pPr>
            <a:r>
              <a:rPr lang="en-US" altLang="en-US" sz="2400" dirty="0"/>
              <a:t>Close the </a:t>
            </a:r>
            <a:r>
              <a:rPr lang="en-US" altLang="en-US" sz="2400" b="1" dirty="0"/>
              <a:t>Welcome</a:t>
            </a:r>
            <a:r>
              <a:rPr lang="en-US" altLang="en-US" sz="2400" dirty="0"/>
              <a:t> box and click on </a:t>
            </a:r>
            <a:r>
              <a:rPr lang="en-US" altLang="en-US" sz="2400" b="1" i="1" dirty="0"/>
              <a:t>Add +</a:t>
            </a:r>
            <a:r>
              <a:rPr lang="en-US" altLang="en-US" sz="2400" i="1" dirty="0"/>
              <a:t> </a:t>
            </a:r>
            <a:r>
              <a:rPr lang="en-US" altLang="en-US" sz="2400" dirty="0"/>
              <a:t>to add a layer </a:t>
            </a:r>
          </a:p>
          <a:p>
            <a:endParaRPr lang="en-US" dirty="0"/>
          </a:p>
        </p:txBody>
      </p:sp>
      <p:pic>
        <p:nvPicPr>
          <p:cNvPr id="3" name="Picture 2" descr="Screenshot, Map GLOBE Visualization System. Arrow points to selection, &quot;add&quot; to data layer in pop up box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9281" y="2653747"/>
            <a:ext cx="6490805" cy="4052063"/>
          </a:xfrm>
          <a:prstGeom prst="rect">
            <a:avLst/>
          </a:prstGeom>
        </p:spPr>
      </p:pic>
    </p:spTree>
    <p:extLst>
      <p:ext uri="{BB962C8B-B14F-4D97-AF65-F5344CB8AC3E}">
        <p14:creationId xmlns:p14="http://schemas.microsoft.com/office/powerpoint/2010/main" val="1345803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44</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77923" cy="6074908"/>
          </a:xfrm>
          <a:prstGeom prst="rect">
            <a:avLst/>
          </a:prstGeom>
        </p:spPr>
      </p:pic>
      <p:sp>
        <p:nvSpPr>
          <p:cNvPr id="2" name="Title 1"/>
          <p:cNvSpPr>
            <a:spLocks noGrp="1"/>
          </p:cNvSpPr>
          <p:nvPr>
            <p:ph type="title"/>
          </p:nvPr>
        </p:nvSpPr>
        <p:spPr>
          <a:xfrm>
            <a:off x="1257300" y="1220050"/>
            <a:ext cx="7886700" cy="662782"/>
          </a:xfrm>
        </p:spPr>
        <p:txBody>
          <a:bodyPr>
            <a:normAutofit fontScale="90000"/>
          </a:bodyPr>
          <a:lstStyle/>
          <a:p>
            <a:r>
              <a:rPr lang="en-US" dirty="0"/>
              <a:t>Once the data is entered, you can view it.</a:t>
            </a:r>
          </a:p>
        </p:txBody>
      </p:sp>
      <p:graphicFrame>
        <p:nvGraphicFramePr>
          <p:cNvPr id="12" name="Chart 11" descr="Asphalt temperatures can be as much as 20 degrees hotter than concrete temperatures taken at the same time. " title="Graph of Asphalt and Concrete temperatures in degrees C"/>
          <p:cNvGraphicFramePr/>
          <p:nvPr>
            <p:extLst>
              <p:ext uri="{D42A27DB-BD31-4B8C-83A1-F6EECF244321}">
                <p14:modId xmlns:p14="http://schemas.microsoft.com/office/powerpoint/2010/main" val="261710776"/>
              </p:ext>
            </p:extLst>
          </p:nvPr>
        </p:nvGraphicFramePr>
        <p:xfrm>
          <a:off x="1813511" y="2744911"/>
          <a:ext cx="6199981" cy="277346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2840581" y="1853942"/>
            <a:ext cx="4720138" cy="984885"/>
          </a:xfrm>
          <a:prstGeom prst="rect">
            <a:avLst/>
          </a:prstGeom>
          <a:noFill/>
        </p:spPr>
        <p:txBody>
          <a:bodyPr wrap="none" rtlCol="0">
            <a:spAutoFit/>
          </a:bodyPr>
          <a:lstStyle/>
          <a:p>
            <a:pPr algn="ctr"/>
            <a:r>
              <a:rPr lang="en-US" altLang="en-US" sz="2000" i="1" spc="-150" dirty="0"/>
              <a:t>Comparison of Asphalt versus concrete temperature, </a:t>
            </a:r>
          </a:p>
          <a:p>
            <a:pPr algn="ctr"/>
            <a:r>
              <a:rPr lang="en-US" altLang="en-US" sz="2000" i="1" spc="-150" dirty="0"/>
              <a:t>Ida Elementary School, Michigan</a:t>
            </a:r>
          </a:p>
          <a:p>
            <a:endParaRPr lang="en-US" dirty="0"/>
          </a:p>
        </p:txBody>
      </p:sp>
      <p:sp>
        <p:nvSpPr>
          <p:cNvPr id="13" name="TextBox 12"/>
          <p:cNvSpPr txBox="1"/>
          <p:nvPr/>
        </p:nvSpPr>
        <p:spPr>
          <a:xfrm>
            <a:off x="1731961" y="5636046"/>
            <a:ext cx="6281531" cy="923330"/>
          </a:xfrm>
          <a:prstGeom prst="rect">
            <a:avLst/>
          </a:prstGeom>
          <a:noFill/>
        </p:spPr>
        <p:txBody>
          <a:bodyPr wrap="square" rtlCol="0">
            <a:spAutoFit/>
          </a:bodyPr>
          <a:lstStyle/>
          <a:p>
            <a:pPr algn="ctr"/>
            <a:r>
              <a:rPr lang="en-US" altLang="en-US" dirty="0">
                <a:latin typeface="Arial" charset="0"/>
                <a:ea typeface="Arial" charset="0"/>
                <a:cs typeface="Arial" charset="0"/>
              </a:rPr>
              <a:t>GLOBE allows you to analyze your data. For example, surface temperatures of different surface materials can be very different! </a:t>
            </a:r>
            <a:endParaRPr lang="en-US" dirty="0">
              <a:latin typeface="Arial" charset="0"/>
              <a:ea typeface="Arial" charset="0"/>
              <a:cs typeface="Arial" charset="0"/>
            </a:endParaRPr>
          </a:p>
        </p:txBody>
      </p:sp>
    </p:spTree>
    <p:extLst>
      <p:ext uri="{BB962C8B-B14F-4D97-AF65-F5344CB8AC3E}">
        <p14:creationId xmlns:p14="http://schemas.microsoft.com/office/powerpoint/2010/main" val="1215974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45</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77923" cy="6074908"/>
          </a:xfrm>
          <a:prstGeom prst="rect">
            <a:avLst/>
          </a:prstGeom>
        </p:spPr>
      </p:pic>
      <p:sp>
        <p:nvSpPr>
          <p:cNvPr id="2" name="Title 1"/>
          <p:cNvSpPr>
            <a:spLocks noGrp="1"/>
          </p:cNvSpPr>
          <p:nvPr>
            <p:ph type="title"/>
          </p:nvPr>
        </p:nvSpPr>
        <p:spPr>
          <a:xfrm>
            <a:off x="1242787" y="911229"/>
            <a:ext cx="7886700" cy="662782"/>
          </a:xfrm>
        </p:spPr>
        <p:txBody>
          <a:bodyPr>
            <a:normAutofit fontScale="90000"/>
          </a:bodyPr>
          <a:lstStyle/>
          <a:p>
            <a:r>
              <a:rPr lang="en-US" dirty="0"/>
              <a:t>Questions for you to investigate:</a:t>
            </a:r>
          </a:p>
        </p:txBody>
      </p:sp>
      <p:sp>
        <p:nvSpPr>
          <p:cNvPr id="10" name="Content Placeholder 8"/>
          <p:cNvSpPr txBox="1">
            <a:spLocks/>
          </p:cNvSpPr>
          <p:nvPr/>
        </p:nvSpPr>
        <p:spPr>
          <a:xfrm>
            <a:off x="1252329" y="1643411"/>
            <a:ext cx="7633253" cy="4953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4310" indent="-194310">
              <a:spcBef>
                <a:spcPts val="0"/>
              </a:spcBef>
              <a:spcAft>
                <a:spcPts val="600"/>
              </a:spcAft>
              <a:buFont typeface="Arial" charset="0"/>
              <a:buChar char="•"/>
            </a:pPr>
            <a:r>
              <a:rPr lang="en-US" sz="2000" dirty="0">
                <a:ea typeface="Arial" charset="0"/>
                <a:cs typeface="Arial" charset="0"/>
              </a:rPr>
              <a:t>How does surface temperature compare with current air temperature? How does surface temperature compare with soil temperature at 5 cm and 10 cm? </a:t>
            </a:r>
          </a:p>
          <a:p>
            <a:pPr marL="194310" indent="-194310">
              <a:spcBef>
                <a:spcPts val="0"/>
              </a:spcBef>
              <a:spcAft>
                <a:spcPts val="600"/>
              </a:spcAft>
              <a:buFont typeface="Arial" charset="0"/>
              <a:buChar char="•"/>
            </a:pPr>
            <a:r>
              <a:rPr lang="en-US" sz="2000" dirty="0">
                <a:ea typeface="Arial" charset="0"/>
                <a:cs typeface="Arial" charset="0"/>
              </a:rPr>
              <a:t>How does surface temperature vary with land cover (e.g., bare soil, short grass, tall grass, concrete, asphalt, sand, forest litter)? </a:t>
            </a:r>
          </a:p>
          <a:p>
            <a:pPr marL="194310" indent="-194310">
              <a:spcBef>
                <a:spcPts val="0"/>
              </a:spcBef>
              <a:spcAft>
                <a:spcPts val="600"/>
              </a:spcAft>
              <a:buFont typeface="Arial" charset="0"/>
              <a:buChar char="•"/>
            </a:pPr>
            <a:r>
              <a:rPr lang="en-US" sz="2000" dirty="0">
                <a:ea typeface="Arial" charset="0"/>
                <a:cs typeface="Arial" charset="0"/>
              </a:rPr>
              <a:t>How does surface temperature vary with surface soil color? </a:t>
            </a:r>
          </a:p>
          <a:p>
            <a:pPr marL="194310" indent="-194310">
              <a:spcBef>
                <a:spcPts val="0"/>
              </a:spcBef>
              <a:spcAft>
                <a:spcPts val="600"/>
              </a:spcAft>
              <a:buFont typeface="Arial" charset="0"/>
              <a:buChar char="•"/>
            </a:pPr>
            <a:r>
              <a:rPr lang="en-US" sz="2000" dirty="0">
                <a:ea typeface="Arial" charset="0"/>
                <a:cs typeface="Arial" charset="0"/>
              </a:rPr>
              <a:t>How does the surface temperature of the ground, near the outside of the atmosphere shelter, compare with the current air temperature measured inside the shelter? </a:t>
            </a:r>
          </a:p>
          <a:p>
            <a:pPr marL="194310" indent="-194310">
              <a:spcBef>
                <a:spcPts val="0"/>
              </a:spcBef>
              <a:spcAft>
                <a:spcPts val="600"/>
              </a:spcAft>
              <a:buFont typeface="Arial" charset="0"/>
              <a:buChar char="•"/>
            </a:pPr>
            <a:r>
              <a:rPr lang="en-US" sz="2000" dirty="0">
                <a:ea typeface="Arial" charset="0"/>
                <a:cs typeface="Arial" charset="0"/>
              </a:rPr>
              <a:t>How does surface temperature change for different cover types (grass vs. asphalt for instance) on a cloudy day? </a:t>
            </a:r>
          </a:p>
          <a:p>
            <a:pPr marL="194310" indent="-194310">
              <a:spcBef>
                <a:spcPts val="0"/>
              </a:spcBef>
              <a:spcAft>
                <a:spcPts val="600"/>
              </a:spcAft>
              <a:buFont typeface="Arial" charset="0"/>
              <a:buChar char="•"/>
            </a:pPr>
            <a:r>
              <a:rPr lang="en-US" sz="2000" dirty="0">
                <a:ea typeface="Arial" charset="0"/>
                <a:cs typeface="Arial" charset="0"/>
              </a:rPr>
              <a:t>How does the time of year affect the surface temperature? </a:t>
            </a:r>
          </a:p>
          <a:p>
            <a:pPr marL="194310" indent="-194310">
              <a:spcBef>
                <a:spcPts val="0"/>
              </a:spcBef>
              <a:spcAft>
                <a:spcPts val="600"/>
              </a:spcAft>
              <a:buFont typeface="Arial" charset="0"/>
              <a:buChar char="•"/>
            </a:pPr>
            <a:r>
              <a:rPr lang="en-US" sz="2000" dirty="0">
                <a:ea typeface="Arial" charset="0"/>
                <a:cs typeface="Arial" charset="0"/>
              </a:rPr>
              <a:t>How does the surface temperature change for different cover types when it is wet versus when it is dry? </a:t>
            </a:r>
          </a:p>
          <a:p>
            <a:endParaRPr lang="en-US" dirty="0"/>
          </a:p>
        </p:txBody>
      </p:sp>
    </p:spTree>
    <p:extLst>
      <p:ext uri="{BB962C8B-B14F-4D97-AF65-F5344CB8AC3E}">
        <p14:creationId xmlns:p14="http://schemas.microsoft.com/office/powerpoint/2010/main" val="394439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1DD921-6CB9-964E-866D-75B583083448}" type="slidenum">
              <a:rPr lang="en-US" smtClean="0"/>
              <a:t>46</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5" name="Picture 4" descr="Menu Bar: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41828"/>
            <a:ext cx="1145937" cy="6016171"/>
          </a:xfrm>
          <a:prstGeom prst="rect">
            <a:avLst/>
          </a:prstGeom>
        </p:spPr>
      </p:pic>
      <p:sp>
        <p:nvSpPr>
          <p:cNvPr id="2" name="Title 1"/>
          <p:cNvSpPr>
            <a:spLocks noGrp="1"/>
          </p:cNvSpPr>
          <p:nvPr>
            <p:ph type="title"/>
          </p:nvPr>
        </p:nvSpPr>
        <p:spPr>
          <a:xfrm>
            <a:off x="1226793" y="888659"/>
            <a:ext cx="7886700" cy="662782"/>
          </a:xfrm>
        </p:spPr>
        <p:txBody>
          <a:bodyPr>
            <a:normAutofit/>
          </a:bodyPr>
          <a:lstStyle/>
          <a:p>
            <a:r>
              <a:rPr lang="en-US" sz="3600" dirty="0"/>
              <a:t>What have you learned?</a:t>
            </a:r>
          </a:p>
        </p:txBody>
      </p:sp>
      <p:sp>
        <p:nvSpPr>
          <p:cNvPr id="3" name="Content Placeholder 2"/>
          <p:cNvSpPr>
            <a:spLocks noGrp="1"/>
          </p:cNvSpPr>
          <p:nvPr>
            <p:ph idx="1"/>
          </p:nvPr>
        </p:nvSpPr>
        <p:spPr>
          <a:xfrm>
            <a:off x="1307651" y="1823733"/>
            <a:ext cx="7886700" cy="4351338"/>
          </a:xfrm>
        </p:spPr>
        <p:txBody>
          <a:bodyPr>
            <a:noAutofit/>
          </a:bodyPr>
          <a:lstStyle/>
          <a:p>
            <a:pPr>
              <a:lnSpc>
                <a:spcPct val="80000"/>
              </a:lnSpc>
              <a:spcBef>
                <a:spcPts val="0"/>
              </a:spcBef>
              <a:spcAft>
                <a:spcPts val="600"/>
              </a:spcAft>
            </a:pPr>
            <a:r>
              <a:rPr lang="en-US" sz="2000" dirty="0"/>
              <a:t>What does surface temperature mean?</a:t>
            </a:r>
          </a:p>
          <a:p>
            <a:pPr>
              <a:lnSpc>
                <a:spcPct val="80000"/>
              </a:lnSpc>
              <a:spcBef>
                <a:spcPts val="0"/>
              </a:spcBef>
              <a:spcAft>
                <a:spcPts val="600"/>
              </a:spcAft>
            </a:pPr>
            <a:r>
              <a:rPr lang="en-US" sz="2000" dirty="0"/>
              <a:t>Why it is it important to collect surface temperature  data?</a:t>
            </a:r>
          </a:p>
          <a:p>
            <a:pPr>
              <a:lnSpc>
                <a:spcPct val="80000"/>
              </a:lnSpc>
              <a:spcBef>
                <a:spcPts val="0"/>
              </a:spcBef>
              <a:spcAft>
                <a:spcPts val="600"/>
              </a:spcAft>
            </a:pPr>
            <a:r>
              <a:rPr lang="en-US" sz="2000" dirty="0"/>
              <a:t>What instruments are needed to collect surface temperature data?</a:t>
            </a:r>
          </a:p>
          <a:p>
            <a:pPr>
              <a:lnSpc>
                <a:spcPct val="80000"/>
              </a:lnSpc>
              <a:spcBef>
                <a:spcPts val="0"/>
              </a:spcBef>
              <a:spcAft>
                <a:spcPts val="600"/>
              </a:spcAft>
            </a:pPr>
            <a:r>
              <a:rPr lang="en-US" sz="2000" dirty="0"/>
              <a:t>Where can I purchase the instruments?</a:t>
            </a:r>
          </a:p>
          <a:p>
            <a:pPr>
              <a:lnSpc>
                <a:spcPct val="80000"/>
              </a:lnSpc>
              <a:spcBef>
                <a:spcPts val="0"/>
              </a:spcBef>
              <a:spcAft>
                <a:spcPts val="600"/>
              </a:spcAft>
            </a:pPr>
            <a:r>
              <a:rPr lang="en-US" sz="2000" dirty="0"/>
              <a:t>Where should I take my surface temperature measurements?</a:t>
            </a:r>
          </a:p>
          <a:p>
            <a:pPr>
              <a:lnSpc>
                <a:spcPct val="80000"/>
              </a:lnSpc>
              <a:spcBef>
                <a:spcPts val="0"/>
              </a:spcBef>
              <a:spcAft>
                <a:spcPts val="600"/>
              </a:spcAft>
            </a:pPr>
            <a:r>
              <a:rPr lang="en-US" sz="2000" dirty="0"/>
              <a:t>What data is collected?</a:t>
            </a:r>
          </a:p>
          <a:p>
            <a:pPr>
              <a:lnSpc>
                <a:spcPct val="80000"/>
              </a:lnSpc>
              <a:spcBef>
                <a:spcPts val="0"/>
              </a:spcBef>
              <a:spcAft>
                <a:spcPts val="600"/>
              </a:spcAft>
            </a:pPr>
            <a:r>
              <a:rPr lang="en-US" sz="2000" dirty="0"/>
              <a:t>How do I submit data to GLOBE?</a:t>
            </a:r>
          </a:p>
          <a:p>
            <a:pPr>
              <a:lnSpc>
                <a:spcPct val="80000"/>
              </a:lnSpc>
              <a:spcBef>
                <a:spcPts val="0"/>
              </a:spcBef>
              <a:spcAft>
                <a:spcPts val="600"/>
              </a:spcAft>
            </a:pPr>
            <a:r>
              <a:rPr lang="en-US" sz="2000" dirty="0"/>
              <a:t>What can I do with the data submitted to GLOBE? </a:t>
            </a:r>
          </a:p>
        </p:txBody>
      </p:sp>
    </p:spTree>
    <p:extLst>
      <p:ext uri="{BB962C8B-B14F-4D97-AF65-F5344CB8AC3E}">
        <p14:creationId xmlns:p14="http://schemas.microsoft.com/office/powerpoint/2010/main" val="1999472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31DD921-6CB9-964E-866D-75B583083448}" type="slidenum">
              <a:rPr lang="en-US" smtClean="0"/>
              <a:t>47</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50920" cy="6016171"/>
          </a:xfrm>
          <a:prstGeom prst="rect">
            <a:avLst/>
          </a:prstGeom>
        </p:spPr>
      </p:pic>
      <p:sp>
        <p:nvSpPr>
          <p:cNvPr id="2" name="Title 1"/>
          <p:cNvSpPr>
            <a:spLocks noGrp="1"/>
          </p:cNvSpPr>
          <p:nvPr>
            <p:ph type="title"/>
          </p:nvPr>
        </p:nvSpPr>
        <p:spPr>
          <a:xfrm>
            <a:off x="1150920" y="888659"/>
            <a:ext cx="7886700" cy="662782"/>
          </a:xfrm>
        </p:spPr>
        <p:txBody>
          <a:bodyPr>
            <a:normAutofit fontScale="90000"/>
          </a:bodyPr>
          <a:lstStyle/>
          <a:p>
            <a:r>
              <a:rPr lang="en-US"/>
              <a:t>Frequently Asked Questions (FAQs)</a:t>
            </a:r>
            <a:endParaRPr lang="en-US" dirty="0"/>
          </a:p>
        </p:txBody>
      </p:sp>
      <p:sp>
        <p:nvSpPr>
          <p:cNvPr id="3" name="Content Placeholder 2"/>
          <p:cNvSpPr>
            <a:spLocks noGrp="1"/>
          </p:cNvSpPr>
          <p:nvPr>
            <p:ph idx="1"/>
          </p:nvPr>
        </p:nvSpPr>
        <p:spPr>
          <a:xfrm>
            <a:off x="1307651" y="1823732"/>
            <a:ext cx="7359271" cy="4351338"/>
          </a:xfrm>
        </p:spPr>
        <p:txBody>
          <a:bodyPr>
            <a:normAutofit/>
          </a:bodyPr>
          <a:lstStyle/>
          <a:p>
            <a:pPr marL="0" indent="0">
              <a:spcBef>
                <a:spcPts val="0"/>
              </a:spcBef>
              <a:spcAft>
                <a:spcPts val="600"/>
              </a:spcAft>
              <a:buNone/>
            </a:pPr>
            <a:r>
              <a:rPr lang="en-US" sz="1800" b="1" dirty="0">
                <a:ea typeface="Arial" charset="0"/>
                <a:cs typeface="Arial" charset="0"/>
              </a:rPr>
              <a:t>Should I turn on the red laser on the IRT to do my measurement?</a:t>
            </a:r>
          </a:p>
          <a:p>
            <a:pPr marL="0" indent="0">
              <a:spcBef>
                <a:spcPts val="0"/>
              </a:spcBef>
              <a:spcAft>
                <a:spcPts val="600"/>
              </a:spcAft>
              <a:buNone/>
            </a:pPr>
            <a:r>
              <a:rPr lang="en-US" sz="1800" dirty="0">
                <a:ea typeface="Arial" charset="0"/>
                <a:cs typeface="Arial" charset="0"/>
              </a:rPr>
              <a:t>Some IRT units are equipped with a laser and backlight. You can choose whether or not to activate these. If you choose to put them on, a red laser will shine from the sensing eye area along the approximate line of sight of the instrument when the recording button is pressed. This will cause a red dot to appear where the surface temperature is being measured. A backlight for the digital display screen will remain lit for seven seconds after the recording button is pressed and released. </a:t>
            </a:r>
          </a:p>
          <a:p>
            <a:pPr marL="0" indent="0">
              <a:spcBef>
                <a:spcPts val="0"/>
              </a:spcBef>
              <a:spcAft>
                <a:spcPts val="600"/>
              </a:spcAft>
              <a:buNone/>
            </a:pPr>
            <a:endParaRPr lang="en-US" sz="1800" dirty="0">
              <a:ea typeface="Arial" charset="0"/>
              <a:cs typeface="Arial" charset="0"/>
            </a:endParaRPr>
          </a:p>
          <a:p>
            <a:pPr marL="0" indent="0">
              <a:spcBef>
                <a:spcPts val="0"/>
              </a:spcBef>
              <a:spcAft>
                <a:spcPts val="600"/>
              </a:spcAft>
              <a:buNone/>
            </a:pPr>
            <a:r>
              <a:rPr lang="en-US" sz="1800" dirty="0">
                <a:ea typeface="Arial" charset="0"/>
                <a:cs typeface="Arial" charset="0"/>
              </a:rPr>
              <a:t>Using the laser can help you more accurately locate the point where you are measuring the surface temperature. However, it will also reduce battery life and could possibly be a distraction to students. It is imperative that the </a:t>
            </a:r>
            <a:r>
              <a:rPr lang="en-US" sz="1800" b="1" dirty="0">
                <a:ea typeface="Arial" charset="0"/>
                <a:cs typeface="Arial" charset="0"/>
              </a:rPr>
              <a:t>laser beam NOT be aimed directly at eyes</a:t>
            </a:r>
            <a:r>
              <a:rPr lang="en-US" sz="1800" dirty="0">
                <a:ea typeface="Arial" charset="0"/>
                <a:cs typeface="Arial" charset="0"/>
              </a:rPr>
              <a:t> or off surfaces where it could reflect into anyone’s eyes. The laser and backlight option is controlled by a switch located above the battery in the battery compartment. </a:t>
            </a:r>
          </a:p>
        </p:txBody>
      </p:sp>
    </p:spTree>
    <p:extLst>
      <p:ext uri="{BB962C8B-B14F-4D97-AF65-F5344CB8AC3E}">
        <p14:creationId xmlns:p14="http://schemas.microsoft.com/office/powerpoint/2010/main" val="1124461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31DD921-6CB9-964E-866D-75B583083448}" type="slidenum">
              <a:rPr lang="en-US" smtClean="0"/>
              <a:t>48</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50920" cy="6016171"/>
          </a:xfrm>
          <a:prstGeom prst="rect">
            <a:avLst/>
          </a:prstGeom>
        </p:spPr>
      </p:pic>
      <p:sp>
        <p:nvSpPr>
          <p:cNvPr id="2" name="Title 1"/>
          <p:cNvSpPr>
            <a:spLocks noGrp="1"/>
          </p:cNvSpPr>
          <p:nvPr>
            <p:ph type="title"/>
          </p:nvPr>
        </p:nvSpPr>
        <p:spPr>
          <a:xfrm>
            <a:off x="1150920" y="888659"/>
            <a:ext cx="7886700" cy="662782"/>
          </a:xfrm>
        </p:spPr>
        <p:txBody>
          <a:bodyPr>
            <a:normAutofit fontScale="90000"/>
          </a:bodyPr>
          <a:lstStyle/>
          <a:p>
            <a:r>
              <a:rPr lang="en-US" dirty="0"/>
              <a:t>Further Resources</a:t>
            </a:r>
          </a:p>
        </p:txBody>
      </p:sp>
      <p:sp>
        <p:nvSpPr>
          <p:cNvPr id="3" name="Content Placeholder 2"/>
          <p:cNvSpPr>
            <a:spLocks noGrp="1"/>
          </p:cNvSpPr>
          <p:nvPr>
            <p:ph idx="1"/>
          </p:nvPr>
        </p:nvSpPr>
        <p:spPr>
          <a:xfrm>
            <a:off x="1307651" y="1823732"/>
            <a:ext cx="7359271" cy="4351338"/>
          </a:xfrm>
        </p:spPr>
        <p:txBody>
          <a:bodyPr>
            <a:normAutofit/>
          </a:bodyPr>
          <a:lstStyle/>
          <a:p>
            <a:pPr marL="0" lvl="1" indent="0">
              <a:lnSpc>
                <a:spcPct val="80000"/>
              </a:lnSpc>
              <a:spcAft>
                <a:spcPts val="600"/>
              </a:spcAft>
              <a:buNone/>
            </a:pPr>
            <a:r>
              <a:rPr lang="en-US" sz="2000" dirty="0">
                <a:ea typeface="Arial" charset="0"/>
                <a:cs typeface="Arial" charset="0"/>
                <a:hlinkClick r:id="rId4"/>
              </a:rPr>
              <a:t>For information on purchasing GLOBE supplies </a:t>
            </a:r>
            <a:endParaRPr lang="en-US" sz="2000" dirty="0">
              <a:ea typeface="Arial" charset="0"/>
              <a:cs typeface="Arial" charset="0"/>
            </a:endParaRPr>
          </a:p>
          <a:p>
            <a:pPr marL="0" lvl="1" indent="0">
              <a:lnSpc>
                <a:spcPct val="80000"/>
              </a:lnSpc>
              <a:spcAft>
                <a:spcPts val="600"/>
              </a:spcAft>
              <a:buNone/>
            </a:pPr>
            <a:endParaRPr lang="en-US" sz="2000" dirty="0">
              <a:ea typeface="Arial" charset="0"/>
              <a:cs typeface="Arial" charset="0"/>
            </a:endParaRPr>
          </a:p>
          <a:p>
            <a:pPr marL="0" lvl="1" indent="0">
              <a:lnSpc>
                <a:spcPct val="80000"/>
              </a:lnSpc>
              <a:spcAft>
                <a:spcPts val="600"/>
              </a:spcAft>
              <a:buNone/>
            </a:pPr>
            <a:r>
              <a:rPr lang="en-US" sz="2000" dirty="0">
                <a:ea typeface="Arial" charset="0"/>
                <a:cs typeface="Arial" charset="0"/>
                <a:hlinkClick r:id="rId5"/>
              </a:rPr>
              <a:t>For information on infrared thermometers and how they work</a:t>
            </a:r>
            <a:endParaRPr lang="en-US" sz="2000" dirty="0">
              <a:ea typeface="Arial" charset="0"/>
              <a:cs typeface="Arial" charset="0"/>
            </a:endParaRPr>
          </a:p>
          <a:p>
            <a:pPr marL="0" lvl="1" indent="0">
              <a:lnSpc>
                <a:spcPct val="80000"/>
              </a:lnSpc>
              <a:spcAft>
                <a:spcPts val="600"/>
              </a:spcAft>
              <a:buNone/>
            </a:pPr>
            <a:endParaRPr lang="en-US" sz="2000" dirty="0">
              <a:ea typeface="Arial" charset="0"/>
              <a:cs typeface="Arial" charset="0"/>
            </a:endParaRPr>
          </a:p>
          <a:p>
            <a:pPr marL="0" lvl="1" indent="0">
              <a:lnSpc>
                <a:spcPct val="80000"/>
              </a:lnSpc>
              <a:spcAft>
                <a:spcPts val="600"/>
              </a:spcAft>
              <a:buNone/>
            </a:pPr>
            <a:r>
              <a:rPr lang="en-US" sz="2000" dirty="0">
                <a:ea typeface="Arial" charset="0"/>
                <a:cs typeface="Arial" charset="0"/>
                <a:hlinkClick r:id="rId6"/>
              </a:rPr>
              <a:t>For information about the NASA MODIS Satellite Mission </a:t>
            </a:r>
            <a:endParaRPr lang="en-US" sz="2000" dirty="0">
              <a:ea typeface="Arial" charset="0"/>
              <a:cs typeface="Arial" charset="0"/>
            </a:endParaRPr>
          </a:p>
          <a:p>
            <a:pPr marL="0" lvl="1" indent="0">
              <a:lnSpc>
                <a:spcPct val="80000"/>
              </a:lnSpc>
              <a:spcAft>
                <a:spcPts val="600"/>
              </a:spcAft>
              <a:buNone/>
            </a:pPr>
            <a:endParaRPr lang="en-US" sz="2000" dirty="0">
              <a:ea typeface="Arial" charset="0"/>
              <a:cs typeface="Arial" charset="0"/>
            </a:endParaRPr>
          </a:p>
          <a:p>
            <a:pPr marL="0" lvl="1" indent="0">
              <a:lnSpc>
                <a:spcPct val="80000"/>
              </a:lnSpc>
              <a:spcAft>
                <a:spcPts val="600"/>
              </a:spcAft>
              <a:buNone/>
            </a:pPr>
            <a:r>
              <a:rPr lang="en-US" sz="2000" dirty="0">
                <a:ea typeface="Arial" charset="0"/>
                <a:cs typeface="Arial" charset="0"/>
                <a:hlinkClick r:id="rId7"/>
              </a:rPr>
              <a:t>For information about GLOBE</a:t>
            </a:r>
            <a:endParaRPr lang="en-US" sz="2000" dirty="0">
              <a:ea typeface="Arial" charset="0"/>
              <a:cs typeface="Arial" charset="0"/>
            </a:endParaRPr>
          </a:p>
          <a:p>
            <a:pPr marL="0" lvl="1" indent="0">
              <a:lnSpc>
                <a:spcPct val="80000"/>
              </a:lnSpc>
              <a:spcAft>
                <a:spcPts val="600"/>
              </a:spcAft>
              <a:buNone/>
            </a:pPr>
            <a:endParaRPr lang="en-US" sz="2000" dirty="0">
              <a:ea typeface="Arial" charset="0"/>
              <a:cs typeface="Arial" charset="0"/>
            </a:endParaRPr>
          </a:p>
          <a:p>
            <a:pPr marL="0" lvl="1" indent="0">
              <a:lnSpc>
                <a:spcPct val="80000"/>
              </a:lnSpc>
              <a:spcAft>
                <a:spcPts val="600"/>
              </a:spcAft>
              <a:buNone/>
            </a:pPr>
            <a:r>
              <a:rPr lang="en-US" sz="2000" dirty="0">
                <a:hlinkClick r:id="rId8"/>
              </a:rPr>
              <a:t>NASA Wavelength: NASA’s Digital Library for Earth and Space Education</a:t>
            </a:r>
            <a:br>
              <a:rPr lang="en-US" sz="2000" dirty="0">
                <a:hlinkClick r:id="rId9"/>
              </a:rPr>
            </a:br>
            <a:endParaRPr lang="en-US" sz="2000" dirty="0">
              <a:ea typeface="Arial" charset="0"/>
              <a:cs typeface="Arial" charset="0"/>
            </a:endParaRPr>
          </a:p>
          <a:p>
            <a:pPr marL="0" lvl="1" indent="0">
              <a:lnSpc>
                <a:spcPct val="80000"/>
              </a:lnSpc>
              <a:spcAft>
                <a:spcPts val="600"/>
              </a:spcAft>
              <a:buNone/>
            </a:pPr>
            <a:endParaRPr lang="en-US" sz="2000" dirty="0">
              <a:ea typeface="Arial" charset="0"/>
              <a:cs typeface="Arial" charset="0"/>
            </a:endParaRPr>
          </a:p>
        </p:txBody>
      </p:sp>
    </p:spTree>
    <p:extLst>
      <p:ext uri="{BB962C8B-B14F-4D97-AF65-F5344CB8AC3E}">
        <p14:creationId xmlns:p14="http://schemas.microsoft.com/office/powerpoint/2010/main" val="968436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1DD921-6CB9-964E-866D-75B583083448}" type="slidenum">
              <a:rPr lang="en-US" smtClean="0"/>
              <a:t>49</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title="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50920" cy="6016171"/>
          </a:xfrm>
          <a:prstGeom prst="rect">
            <a:avLst/>
          </a:prstGeom>
        </p:spPr>
      </p:pic>
      <p:sp>
        <p:nvSpPr>
          <p:cNvPr id="8" name="Title 1"/>
          <p:cNvSpPr>
            <a:spLocks noGrp="1"/>
          </p:cNvSpPr>
          <p:nvPr>
            <p:ph type="title"/>
          </p:nvPr>
        </p:nvSpPr>
        <p:spPr>
          <a:xfrm>
            <a:off x="1201227" y="854825"/>
            <a:ext cx="7886700" cy="1325563"/>
          </a:xfrm>
        </p:spPr>
        <p:txBody>
          <a:bodyPr>
            <a:normAutofit fontScale="90000"/>
          </a:bodyPr>
          <a:lstStyle/>
          <a:p>
            <a:r>
              <a:rPr lang="en-US" sz="1800" b="1" dirty="0"/>
              <a:t>Please provide us with feedback about this module. This is a community project and we welcome your comments, suggestions and edits! </a:t>
            </a:r>
            <a:br>
              <a:rPr lang="en-US" sz="1800" b="1" dirty="0"/>
            </a:br>
            <a:r>
              <a:rPr lang="en-US" sz="1800" b="1" dirty="0"/>
              <a:t>Comment here:  </a:t>
            </a:r>
            <a:r>
              <a:rPr lang="en-US" sz="1600" b="1" dirty="0">
                <a:hlinkClick r:id="rId4"/>
              </a:rPr>
              <a:t>eTraining Feedback</a:t>
            </a:r>
            <a:br>
              <a:rPr lang="en-US" sz="1600" b="1" dirty="0"/>
            </a:br>
            <a:r>
              <a:rPr lang="en-US" sz="1600" b="1" dirty="0"/>
              <a:t>Questions about Module? Contact GLOBE: </a:t>
            </a:r>
            <a:r>
              <a:rPr lang="en-US" sz="1600" b="1">
                <a:hlinkClick r:id="rId5"/>
              </a:rPr>
              <a:t>help@globe.gov</a:t>
            </a:r>
            <a:br>
              <a:rPr lang="en-US" sz="1600" b="1"/>
            </a:br>
            <a:br>
              <a:rPr lang="en-US" sz="1600" dirty="0"/>
            </a:br>
            <a:endParaRPr lang="en-US" sz="1600" dirty="0"/>
          </a:p>
        </p:txBody>
      </p:sp>
      <p:sp>
        <p:nvSpPr>
          <p:cNvPr id="9" name="Content Placeholder 8"/>
          <p:cNvSpPr>
            <a:spLocks noGrp="1"/>
          </p:cNvSpPr>
          <p:nvPr>
            <p:ph idx="1"/>
          </p:nvPr>
        </p:nvSpPr>
        <p:spPr>
          <a:xfrm>
            <a:off x="1201227" y="1890598"/>
            <a:ext cx="7596414" cy="4967401"/>
          </a:xfrm>
        </p:spPr>
        <p:txBody>
          <a:bodyPr>
            <a:normAutofit/>
          </a:bodyPr>
          <a:lstStyle/>
          <a:p>
            <a:pPr>
              <a:buNone/>
            </a:pPr>
            <a:r>
              <a:rPr lang="en-US" sz="1800" b="1" dirty="0"/>
              <a:t>Power point Developers:</a:t>
            </a:r>
            <a:r>
              <a:rPr lang="en-US" sz="1800" dirty="0"/>
              <a:t>	</a:t>
            </a:r>
          </a:p>
          <a:p>
            <a:pPr>
              <a:buNone/>
            </a:pPr>
            <a:r>
              <a:rPr lang="en-US" sz="1800" dirty="0"/>
              <a:t>Kevin Czajkowski</a:t>
            </a:r>
          </a:p>
          <a:p>
            <a:pPr>
              <a:buNone/>
            </a:pPr>
            <a:r>
              <a:rPr lang="en-US" sz="1800" dirty="0"/>
              <a:t>Janet </a:t>
            </a:r>
            <a:r>
              <a:rPr lang="en-US" sz="1800" dirty="0" err="1"/>
              <a:t>Struble</a:t>
            </a:r>
            <a:endParaRPr lang="en-US" sz="1800" dirty="0"/>
          </a:p>
          <a:p>
            <a:pPr>
              <a:buNone/>
            </a:pPr>
            <a:r>
              <a:rPr lang="en-US" sz="1800" dirty="0" err="1"/>
              <a:t>Mikell</a:t>
            </a:r>
            <a:r>
              <a:rPr lang="en-US" sz="1800" dirty="0"/>
              <a:t> Lynne Hedley</a:t>
            </a:r>
          </a:p>
          <a:p>
            <a:pPr>
              <a:buNone/>
            </a:pPr>
            <a:r>
              <a:rPr lang="en-US" sz="1800" dirty="0"/>
              <a:t>Sara </a:t>
            </a:r>
            <a:r>
              <a:rPr lang="en-US" sz="1800" dirty="0" err="1"/>
              <a:t>Mierzwiak</a:t>
            </a:r>
            <a:r>
              <a:rPr lang="en-US" sz="1800" dirty="0"/>
              <a:t> </a:t>
            </a:r>
          </a:p>
          <a:p>
            <a:pPr>
              <a:buNone/>
            </a:pPr>
            <a:r>
              <a:rPr lang="en-US" sz="1800" b="1" dirty="0"/>
              <a:t>Photos unless otherwise identified</a:t>
            </a:r>
            <a:r>
              <a:rPr lang="en-US" sz="1800" dirty="0"/>
              <a:t>: </a:t>
            </a:r>
          </a:p>
          <a:p>
            <a:pPr>
              <a:buNone/>
            </a:pPr>
            <a:r>
              <a:rPr lang="en-US" sz="1800" dirty="0"/>
              <a:t>Kevin </a:t>
            </a:r>
            <a:r>
              <a:rPr lang="en-US" sz="1800" dirty="0" err="1"/>
              <a:t>Czajkowski</a:t>
            </a:r>
            <a:endParaRPr lang="en-US" sz="1800" dirty="0"/>
          </a:p>
          <a:p>
            <a:pPr>
              <a:buNone/>
            </a:pPr>
            <a:r>
              <a:rPr lang="en-US" sz="1800" dirty="0"/>
              <a:t>Funding Provided by NASA</a:t>
            </a:r>
          </a:p>
          <a:p>
            <a:pPr>
              <a:buNone/>
            </a:pPr>
            <a:endParaRPr lang="en-US" sz="1800" dirty="0"/>
          </a:p>
          <a:p>
            <a:pPr>
              <a:buNone/>
            </a:pPr>
            <a:endParaRPr lang="en-US" sz="1800" dirty="0"/>
          </a:p>
          <a:p>
            <a:pPr>
              <a:buNone/>
            </a:pPr>
            <a:endParaRPr lang="en-US" sz="1800" dirty="0"/>
          </a:p>
          <a:p>
            <a:pPr>
              <a:buNone/>
            </a:pPr>
            <a:r>
              <a:rPr lang="en-US" altLang="en-US" sz="1400" i="1" dirty="0">
                <a:solidFill>
                  <a:srgbClr val="000000"/>
                </a:solidFill>
              </a:rPr>
              <a:t>Version  12/1/16. If you edit and modify this slide set for use for educational purposes,  please note “modified by (and your name and date) “  on this page. Thank you.</a:t>
            </a:r>
            <a:endParaRPr lang="en-US" sz="1400" b="1" dirty="0"/>
          </a:p>
        </p:txBody>
      </p:sp>
      <p:pic>
        <p:nvPicPr>
          <p:cNvPr id="10" name="Picture 9" descr="Crest, University of Toledo"/>
          <p:cNvPicPr>
            <a:picLocks noChangeAspect="1"/>
          </p:cNvPicPr>
          <p:nvPr/>
        </p:nvPicPr>
        <p:blipFill>
          <a:blip r:embed="rId6"/>
          <a:stretch>
            <a:fillRect/>
          </a:stretch>
        </p:blipFill>
        <p:spPr>
          <a:xfrm>
            <a:off x="1585687" y="4965871"/>
            <a:ext cx="746760" cy="802992"/>
          </a:xfrm>
          <a:prstGeom prst="rect">
            <a:avLst/>
          </a:prstGeom>
        </p:spPr>
      </p:pic>
      <p:pic>
        <p:nvPicPr>
          <p:cNvPr id="11" name="Picture 3" descr="NASA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0286" y="5031944"/>
            <a:ext cx="574177" cy="474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457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5</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5" name="Picture 4" descr="Menu Bar: What is surface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9"/>
            <a:ext cx="1172817" cy="6048573"/>
          </a:xfrm>
          <a:prstGeom prst="rect">
            <a:avLst/>
          </a:prstGeom>
        </p:spPr>
      </p:pic>
      <p:sp>
        <p:nvSpPr>
          <p:cNvPr id="2" name="Title 1"/>
          <p:cNvSpPr>
            <a:spLocks noGrp="1"/>
          </p:cNvSpPr>
          <p:nvPr>
            <p:ph type="title"/>
          </p:nvPr>
        </p:nvSpPr>
        <p:spPr>
          <a:xfrm>
            <a:off x="1172817" y="1060856"/>
            <a:ext cx="7886700" cy="662782"/>
          </a:xfrm>
        </p:spPr>
        <p:txBody>
          <a:bodyPr>
            <a:noAutofit/>
          </a:bodyPr>
          <a:lstStyle/>
          <a:p>
            <a:r>
              <a:rPr lang="en-US" sz="2800" b="1" dirty="0">
                <a:ea typeface="Arial" charset="0"/>
                <a:cs typeface="Arial" charset="0"/>
              </a:rPr>
              <a:t>Surface temperature is the temperature at the Earth’s surface, including the land, water and structures</a:t>
            </a:r>
            <a:endParaRPr lang="en-US" sz="2800" dirty="0"/>
          </a:p>
        </p:txBody>
      </p:sp>
      <p:pic>
        <p:nvPicPr>
          <p:cNvPr id="10" name="Picture 4" descr="Infrared image of cityscape, showing heat emitted from buildings. " title="I">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2133600"/>
            <a:ext cx="5042240" cy="3781679"/>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3"/>
          <p:cNvSpPr>
            <a:spLocks noGrp="1"/>
          </p:cNvSpPr>
          <p:nvPr>
            <p:ph idx="1"/>
          </p:nvPr>
        </p:nvSpPr>
        <p:spPr>
          <a:xfrm>
            <a:off x="1600200" y="6080444"/>
            <a:ext cx="7086600" cy="548956"/>
          </a:xfrm>
        </p:spPr>
        <p:txBody>
          <a:bodyPr>
            <a:normAutofit/>
          </a:bodyPr>
          <a:lstStyle/>
          <a:p>
            <a:pPr marL="0" indent="0">
              <a:buNone/>
            </a:pPr>
            <a:r>
              <a:rPr lang="en-US" sz="2200" dirty="0">
                <a:latin typeface="Arial" charset="0"/>
                <a:ea typeface="Arial" charset="0"/>
                <a:cs typeface="Arial" charset="0"/>
              </a:rPr>
              <a:t>Not all surfaces have the same temperature</a:t>
            </a:r>
            <a:r>
              <a:rPr lang="en-US" dirty="0">
                <a:latin typeface="Arial" charset="0"/>
                <a:ea typeface="Arial" charset="0"/>
                <a:cs typeface="Arial" charset="0"/>
              </a:rPr>
              <a:t>!</a:t>
            </a:r>
          </a:p>
        </p:txBody>
      </p:sp>
      <p:pic>
        <p:nvPicPr>
          <p:cNvPr id="12" name="Picture 2" descr="asphalt on left is heating up faster than the grass on the right. ">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1905000"/>
            <a:ext cx="2592407" cy="18185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nfrared image shows the heat loss in the house. " title=" ">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6400" y="3810000"/>
            <a:ext cx="1486264" cy="2126895"/>
          </a:xfrm>
          <a:prstGeom prst="rect">
            <a:avLst/>
          </a:prstGeom>
        </p:spPr>
      </p:pic>
    </p:spTree>
    <p:extLst>
      <p:ext uri="{BB962C8B-B14F-4D97-AF65-F5344CB8AC3E}">
        <p14:creationId xmlns:p14="http://schemas.microsoft.com/office/powerpoint/2010/main" val="876600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F31DD921-6CB9-964E-866D-75B583083448}" type="slidenum">
              <a:rPr lang="en-US" smtClean="0"/>
              <a:t>6</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Why collect surface temperatur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8"/>
            <a:ext cx="1163998" cy="6016171"/>
          </a:xfrm>
          <a:prstGeom prst="rect">
            <a:avLst/>
          </a:prstGeom>
        </p:spPr>
      </p:pic>
      <p:sp>
        <p:nvSpPr>
          <p:cNvPr id="2" name="Title 1"/>
          <p:cNvSpPr>
            <a:spLocks noGrp="1"/>
          </p:cNvSpPr>
          <p:nvPr>
            <p:ph type="title"/>
          </p:nvPr>
        </p:nvSpPr>
        <p:spPr>
          <a:xfrm>
            <a:off x="1163998" y="888659"/>
            <a:ext cx="7886700" cy="662782"/>
          </a:xfrm>
        </p:spPr>
        <p:txBody>
          <a:bodyPr>
            <a:normAutofit/>
          </a:bodyPr>
          <a:lstStyle/>
          <a:p>
            <a:r>
              <a:rPr lang="en-US" sz="3200" dirty="0"/>
              <a:t>Recording surface temperature is important-1</a:t>
            </a:r>
          </a:p>
        </p:txBody>
      </p:sp>
      <p:sp>
        <p:nvSpPr>
          <p:cNvPr id="3" name="Content Placeholder 2"/>
          <p:cNvSpPr>
            <a:spLocks noGrp="1"/>
          </p:cNvSpPr>
          <p:nvPr>
            <p:ph idx="1"/>
          </p:nvPr>
        </p:nvSpPr>
        <p:spPr>
          <a:xfrm>
            <a:off x="1307651" y="1674245"/>
            <a:ext cx="7886700" cy="4351338"/>
          </a:xfrm>
        </p:spPr>
        <p:txBody>
          <a:bodyPr>
            <a:normAutofit/>
          </a:bodyPr>
          <a:lstStyle/>
          <a:p>
            <a:pPr marL="0" indent="0">
              <a:buNone/>
            </a:pPr>
            <a:r>
              <a:rPr lang="en-US" altLang="en-US" sz="2000" kern="0" spc="-100" dirty="0">
                <a:ea typeface="Arial" charset="0"/>
                <a:cs typeface="Arial" charset="0"/>
              </a:rPr>
              <a:t>1. To help verify surface temperature readings collected by NASA satellites.</a:t>
            </a:r>
            <a:endParaRPr lang="en-US" sz="2000" dirty="0"/>
          </a:p>
        </p:txBody>
      </p:sp>
      <p:pic>
        <p:nvPicPr>
          <p:cNvPr id="7" name="Picture 6" descr="Artist image of Modis instrument on Terra" title="Artist image of Modis instrument on Terra">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651" y="1967949"/>
            <a:ext cx="3839370" cy="3200400"/>
          </a:xfrm>
          <a:prstGeom prst="rect">
            <a:avLst/>
          </a:prstGeom>
        </p:spPr>
      </p:pic>
      <p:sp>
        <p:nvSpPr>
          <p:cNvPr id="5" name="TextBox 4"/>
          <p:cNvSpPr txBox="1"/>
          <p:nvPr/>
        </p:nvSpPr>
        <p:spPr>
          <a:xfrm>
            <a:off x="4253167" y="5331557"/>
            <a:ext cx="993477" cy="276999"/>
          </a:xfrm>
          <a:prstGeom prst="rect">
            <a:avLst/>
          </a:prstGeom>
          <a:noFill/>
        </p:spPr>
        <p:txBody>
          <a:bodyPr wrap="none" rtlCol="0">
            <a:spAutoFit/>
          </a:bodyPr>
          <a:lstStyle/>
          <a:p>
            <a:r>
              <a:rPr lang="en-US" sz="1200" dirty="0"/>
              <a:t>Image: NASA</a:t>
            </a:r>
          </a:p>
        </p:txBody>
      </p:sp>
      <p:pic>
        <p:nvPicPr>
          <p:cNvPr id="9" name="Picture 8" descr="Student pointing with infrared thermometer to take a reading."/>
          <p:cNvPicPr>
            <a:picLocks noChangeAspect="1"/>
          </p:cNvPicPr>
          <p:nvPr/>
        </p:nvPicPr>
        <p:blipFill>
          <a:blip r:embed="rId6"/>
          <a:srcRect l="24844" t="1697" r="33782"/>
          <a:stretch>
            <a:fillRect/>
          </a:stretch>
        </p:blipFill>
        <p:spPr>
          <a:xfrm>
            <a:off x="6001250" y="4743159"/>
            <a:ext cx="1438630" cy="1798562"/>
          </a:xfrm>
          <a:prstGeom prst="rect">
            <a:avLst/>
          </a:prstGeom>
        </p:spPr>
      </p:pic>
      <p:sp>
        <p:nvSpPr>
          <p:cNvPr id="10" name="TextBox 9"/>
          <p:cNvSpPr txBox="1"/>
          <p:nvPr/>
        </p:nvSpPr>
        <p:spPr>
          <a:xfrm>
            <a:off x="6247413" y="6512923"/>
            <a:ext cx="1419025" cy="215444"/>
          </a:xfrm>
          <a:prstGeom prst="rect">
            <a:avLst/>
          </a:prstGeom>
          <a:noFill/>
        </p:spPr>
        <p:txBody>
          <a:bodyPr wrap="square" rtlCol="0">
            <a:spAutoFit/>
          </a:bodyPr>
          <a:lstStyle/>
          <a:p>
            <a:pPr algn="ctr"/>
            <a:r>
              <a:rPr lang="en-US" sz="800" dirty="0"/>
              <a:t>Image: </a:t>
            </a:r>
            <a:r>
              <a:rPr lang="en-US" sz="800" dirty="0" err="1"/>
              <a:t>Kevn</a:t>
            </a:r>
            <a:r>
              <a:rPr lang="en-US" sz="800" dirty="0"/>
              <a:t> </a:t>
            </a:r>
            <a:r>
              <a:rPr lang="en-US" sz="800" dirty="0" err="1"/>
              <a:t>Czajkowski</a:t>
            </a:r>
            <a:endParaRPr lang="en-US" sz="800" dirty="0"/>
          </a:p>
        </p:txBody>
      </p:sp>
      <p:pic>
        <p:nvPicPr>
          <p:cNvPr id="11" name="Picture 10" descr="map of Earth's temperature, warmer at the equator " title="map of Earth's temperature, warmer at the equator ">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2709" y="2171197"/>
            <a:ext cx="3325965" cy="2261656"/>
          </a:xfrm>
          <a:prstGeom prst="rect">
            <a:avLst/>
          </a:prstGeom>
        </p:spPr>
      </p:pic>
      <p:sp>
        <p:nvSpPr>
          <p:cNvPr id="13" name="TextBox 12"/>
          <p:cNvSpPr txBox="1"/>
          <p:nvPr/>
        </p:nvSpPr>
        <p:spPr>
          <a:xfrm>
            <a:off x="6720565" y="4401020"/>
            <a:ext cx="2221762" cy="276999"/>
          </a:xfrm>
          <a:prstGeom prst="rect">
            <a:avLst/>
          </a:prstGeom>
          <a:noFill/>
        </p:spPr>
        <p:txBody>
          <a:bodyPr wrap="none" rtlCol="0">
            <a:spAutoFit/>
          </a:bodyPr>
          <a:lstStyle/>
          <a:p>
            <a:r>
              <a:rPr lang="en-US" sz="1200" dirty="0"/>
              <a:t>Image: Windows to the Universe</a:t>
            </a:r>
          </a:p>
        </p:txBody>
      </p:sp>
      <p:sp>
        <p:nvSpPr>
          <p:cNvPr id="12" name="Content Placeholder 6"/>
          <p:cNvSpPr txBox="1">
            <a:spLocks/>
          </p:cNvSpPr>
          <p:nvPr/>
        </p:nvSpPr>
        <p:spPr>
          <a:xfrm>
            <a:off x="1254874" y="5652053"/>
            <a:ext cx="4038600" cy="7921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atin typeface="Arial" charset="0"/>
                <a:ea typeface="Arial" charset="0"/>
                <a:cs typeface="Arial" charset="0"/>
              </a:rPr>
              <a:t>Find out more about </a:t>
            </a:r>
            <a:br>
              <a:rPr lang="en-US">
                <a:latin typeface="Arial" charset="0"/>
                <a:ea typeface="Arial" charset="0"/>
                <a:cs typeface="Arial" charset="0"/>
              </a:rPr>
            </a:br>
            <a:r>
              <a:rPr lang="en-US" i="1">
                <a:latin typeface="Arial" charset="0"/>
                <a:ea typeface="Arial" charset="0"/>
                <a:cs typeface="Arial" charset="0"/>
                <a:hlinkClick r:id="rId9"/>
              </a:rPr>
              <a:t>NASA’s MODIS Imagery</a:t>
            </a:r>
            <a:endParaRPr lang="en-US" dirty="0">
              <a:latin typeface="Arial" charset="0"/>
              <a:ea typeface="Arial" charset="0"/>
              <a:cs typeface="Arial" charset="0"/>
            </a:endParaRPr>
          </a:p>
        </p:txBody>
      </p:sp>
    </p:spTree>
    <p:extLst>
      <p:ext uri="{BB962C8B-B14F-4D97-AF65-F5344CB8AC3E}">
        <p14:creationId xmlns:p14="http://schemas.microsoft.com/office/powerpoint/2010/main" val="1855135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31DD921-6CB9-964E-866D-75B583083448}" type="slidenum">
              <a:rPr lang="en-US" smtClean="0"/>
              <a:t>7</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Why collect surface temperatur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8"/>
            <a:ext cx="1163998" cy="6016171"/>
          </a:xfrm>
          <a:prstGeom prst="rect">
            <a:avLst/>
          </a:prstGeom>
        </p:spPr>
      </p:pic>
      <p:sp>
        <p:nvSpPr>
          <p:cNvPr id="2" name="Title 1"/>
          <p:cNvSpPr>
            <a:spLocks noGrp="1"/>
          </p:cNvSpPr>
          <p:nvPr>
            <p:ph type="title"/>
          </p:nvPr>
        </p:nvSpPr>
        <p:spPr>
          <a:xfrm>
            <a:off x="1163998" y="888659"/>
            <a:ext cx="7886700" cy="662782"/>
          </a:xfrm>
        </p:spPr>
        <p:txBody>
          <a:bodyPr>
            <a:normAutofit/>
          </a:bodyPr>
          <a:lstStyle/>
          <a:p>
            <a:r>
              <a:rPr lang="en-US" sz="3200" dirty="0"/>
              <a:t>Recording surface temperature is important-2</a:t>
            </a:r>
          </a:p>
        </p:txBody>
      </p:sp>
      <p:sp>
        <p:nvSpPr>
          <p:cNvPr id="3" name="Content Placeholder 2"/>
          <p:cNvSpPr>
            <a:spLocks noGrp="1"/>
          </p:cNvSpPr>
          <p:nvPr>
            <p:ph idx="1"/>
          </p:nvPr>
        </p:nvSpPr>
        <p:spPr>
          <a:xfrm>
            <a:off x="1307651" y="1674245"/>
            <a:ext cx="7886700" cy="4351338"/>
          </a:xfrm>
        </p:spPr>
        <p:txBody>
          <a:bodyPr>
            <a:normAutofit/>
          </a:bodyPr>
          <a:lstStyle/>
          <a:p>
            <a:pPr marL="0" indent="0">
              <a:buNone/>
            </a:pPr>
            <a:r>
              <a:rPr lang="en-US" sz="2000" dirty="0">
                <a:ea typeface="Arial" charset="0"/>
                <a:cs typeface="Arial" charset="0"/>
              </a:rPr>
              <a:t>2. To help understand seasonal changes in Earth’s surface.</a:t>
            </a:r>
            <a:endParaRPr lang="en-US" sz="2000" dirty="0"/>
          </a:p>
        </p:txBody>
      </p:sp>
      <p:pic>
        <p:nvPicPr>
          <p:cNvPr id="13" name="Picture 12" descr="Scientific visualizations of 50 years of surface temperature change, 1955-2005 Annual Mean in degrees C. Five world maps showing changes in surface temperature over the course of a year. ">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3077" y="2215607"/>
            <a:ext cx="4124739" cy="4391358"/>
          </a:xfrm>
          <a:prstGeom prst="rect">
            <a:avLst/>
          </a:prstGeom>
        </p:spPr>
      </p:pic>
      <p:sp>
        <p:nvSpPr>
          <p:cNvPr id="5" name="TextBox 4"/>
          <p:cNvSpPr txBox="1"/>
          <p:nvPr/>
        </p:nvSpPr>
        <p:spPr>
          <a:xfrm>
            <a:off x="6887816" y="6197613"/>
            <a:ext cx="1306063" cy="276999"/>
          </a:xfrm>
          <a:prstGeom prst="rect">
            <a:avLst/>
          </a:prstGeom>
          <a:noFill/>
        </p:spPr>
        <p:txBody>
          <a:bodyPr wrap="none" rtlCol="0">
            <a:spAutoFit/>
          </a:bodyPr>
          <a:lstStyle/>
          <a:p>
            <a:r>
              <a:rPr lang="en-US" sz="1200" dirty="0"/>
              <a:t>Image: NASA GISS</a:t>
            </a:r>
          </a:p>
        </p:txBody>
      </p:sp>
    </p:spTree>
    <p:extLst>
      <p:ext uri="{BB962C8B-B14F-4D97-AF65-F5344CB8AC3E}">
        <p14:creationId xmlns:p14="http://schemas.microsoft.com/office/powerpoint/2010/main" val="365286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F31DD921-6CB9-964E-866D-75B583083448}" type="slidenum">
              <a:rPr lang="en-US" smtClean="0"/>
              <a:t>8</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Why collect surface temperatur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8"/>
            <a:ext cx="1163998" cy="6016171"/>
          </a:xfrm>
          <a:prstGeom prst="rect">
            <a:avLst/>
          </a:prstGeom>
        </p:spPr>
      </p:pic>
      <p:sp>
        <p:nvSpPr>
          <p:cNvPr id="2" name="Title 1"/>
          <p:cNvSpPr>
            <a:spLocks noGrp="1"/>
          </p:cNvSpPr>
          <p:nvPr>
            <p:ph type="title"/>
          </p:nvPr>
        </p:nvSpPr>
        <p:spPr>
          <a:xfrm>
            <a:off x="1163998" y="888659"/>
            <a:ext cx="7886700" cy="662782"/>
          </a:xfrm>
        </p:spPr>
        <p:txBody>
          <a:bodyPr>
            <a:normAutofit/>
          </a:bodyPr>
          <a:lstStyle/>
          <a:p>
            <a:r>
              <a:rPr lang="en-US" sz="3200" dirty="0"/>
              <a:t>Recording surface temperature is important-3</a:t>
            </a:r>
          </a:p>
        </p:txBody>
      </p:sp>
      <p:sp>
        <p:nvSpPr>
          <p:cNvPr id="3" name="Content Placeholder 2"/>
          <p:cNvSpPr>
            <a:spLocks noGrp="1"/>
          </p:cNvSpPr>
          <p:nvPr>
            <p:ph idx="1"/>
          </p:nvPr>
        </p:nvSpPr>
        <p:spPr>
          <a:xfrm>
            <a:off x="1307651" y="1674245"/>
            <a:ext cx="7886700" cy="4351338"/>
          </a:xfrm>
        </p:spPr>
        <p:txBody>
          <a:bodyPr>
            <a:normAutofit/>
          </a:bodyPr>
          <a:lstStyle/>
          <a:p>
            <a:pPr marL="0" indent="0">
              <a:buNone/>
            </a:pPr>
            <a:r>
              <a:rPr lang="en-US" sz="2000" dirty="0">
                <a:latin typeface="Arial" charset="0"/>
                <a:ea typeface="Arial" charset="0"/>
                <a:cs typeface="Arial" charset="0"/>
              </a:rPr>
              <a:t>3. </a:t>
            </a:r>
            <a:r>
              <a:rPr lang="en-US" altLang="en-US" sz="2000" dirty="0">
                <a:latin typeface="Arial" charset="0"/>
                <a:ea typeface="Arial" charset="0"/>
                <a:cs typeface="Arial" charset="0"/>
              </a:rPr>
              <a:t>To help understand the rate of heat and moisture exchange between the atmosphere and Earth.</a:t>
            </a:r>
            <a:endParaRPr lang="en-US" sz="2000" dirty="0"/>
          </a:p>
        </p:txBody>
      </p:sp>
      <p:pic>
        <p:nvPicPr>
          <p:cNvPr id="7" name="Picture 6" descr=" Diagram of the Water Cycle and its role in heat exhange:Trace condensation, precipitation, evaporation and transpiration through the atmosphere, hydrosphere, lithosphere and biosphere. ">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3068" y="2383857"/>
            <a:ext cx="4970914" cy="3936153"/>
          </a:xfrm>
          <a:prstGeom prst="rect">
            <a:avLst/>
          </a:prstGeom>
        </p:spPr>
      </p:pic>
      <p:sp>
        <p:nvSpPr>
          <p:cNvPr id="5" name="TextBox 4"/>
          <p:cNvSpPr txBox="1"/>
          <p:nvPr/>
        </p:nvSpPr>
        <p:spPr>
          <a:xfrm>
            <a:off x="6520505" y="6320010"/>
            <a:ext cx="993477" cy="276999"/>
          </a:xfrm>
          <a:prstGeom prst="rect">
            <a:avLst/>
          </a:prstGeom>
          <a:noFill/>
        </p:spPr>
        <p:txBody>
          <a:bodyPr wrap="none" rtlCol="0">
            <a:spAutoFit/>
          </a:bodyPr>
          <a:lstStyle/>
          <a:p>
            <a:r>
              <a:rPr lang="en-US" sz="1200" dirty="0"/>
              <a:t>Image: NASA</a:t>
            </a:r>
          </a:p>
        </p:txBody>
      </p:sp>
    </p:spTree>
    <p:extLst>
      <p:ext uri="{BB962C8B-B14F-4D97-AF65-F5344CB8AC3E}">
        <p14:creationId xmlns:p14="http://schemas.microsoft.com/office/powerpoint/2010/main" val="717749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31DD921-6CB9-964E-866D-75B583083448}" type="slidenum">
              <a:rPr lang="en-US" smtClean="0"/>
              <a:t>9</a:t>
            </a:fld>
            <a:endParaRPr lang="en-US" dirty="0"/>
          </a:p>
        </p:txBody>
      </p:sp>
      <p:pic>
        <p:nvPicPr>
          <p:cNvPr id="4" name="Picture 3" descr="Header: Atmosphere-Surface Tempera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351" cy="841829"/>
          </a:xfrm>
          <a:prstGeom prst="rect">
            <a:avLst/>
          </a:prstGeom>
        </p:spPr>
      </p:pic>
      <p:pic>
        <p:nvPicPr>
          <p:cNvPr id="6" name="Picture 5" descr="Menu Bar: Why collect surface temperatur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828"/>
            <a:ext cx="1163998" cy="6016171"/>
          </a:xfrm>
          <a:prstGeom prst="rect">
            <a:avLst/>
          </a:prstGeom>
        </p:spPr>
      </p:pic>
      <p:pic>
        <p:nvPicPr>
          <p:cNvPr id="8" name="Picture 7" descr="Graph of the late afternoon temperature, showing heat maximum downtown and temperatures lower toward the rural regions: Downtown has a higher temperature than commercial and urban residential. The lower temperature areas are rural farmland.   Source of image: http://globe-net.com/wp-content/uploads/Urban-Heat-Island-Effect.">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1008" y="2270444"/>
            <a:ext cx="5351586" cy="2552768"/>
          </a:xfrm>
          <a:prstGeom prst="rect">
            <a:avLst/>
          </a:prstGeom>
        </p:spPr>
      </p:pic>
      <p:sp>
        <p:nvSpPr>
          <p:cNvPr id="2" name="Title 1"/>
          <p:cNvSpPr>
            <a:spLocks noGrp="1"/>
          </p:cNvSpPr>
          <p:nvPr>
            <p:ph type="title"/>
          </p:nvPr>
        </p:nvSpPr>
        <p:spPr>
          <a:xfrm>
            <a:off x="1163998" y="888659"/>
            <a:ext cx="7886700" cy="662782"/>
          </a:xfrm>
        </p:spPr>
        <p:txBody>
          <a:bodyPr>
            <a:normAutofit/>
          </a:bodyPr>
          <a:lstStyle/>
          <a:p>
            <a:r>
              <a:rPr lang="en-US" sz="3200" dirty="0"/>
              <a:t>Recording surface temperature is important-4</a:t>
            </a:r>
          </a:p>
        </p:txBody>
      </p:sp>
      <p:sp>
        <p:nvSpPr>
          <p:cNvPr id="3" name="Content Placeholder 2"/>
          <p:cNvSpPr>
            <a:spLocks noGrp="1"/>
          </p:cNvSpPr>
          <p:nvPr>
            <p:ph idx="1"/>
          </p:nvPr>
        </p:nvSpPr>
        <p:spPr>
          <a:xfrm>
            <a:off x="1307651" y="1674245"/>
            <a:ext cx="7886700" cy="414614"/>
          </a:xfrm>
        </p:spPr>
        <p:txBody>
          <a:bodyPr>
            <a:normAutofit/>
          </a:bodyPr>
          <a:lstStyle/>
          <a:p>
            <a:pPr marL="0" indent="0">
              <a:buNone/>
            </a:pPr>
            <a:r>
              <a:rPr lang="en-US" sz="2000" spc="-100" dirty="0">
                <a:ea typeface="Arial" charset="0"/>
                <a:cs typeface="Arial" charset="0"/>
              </a:rPr>
              <a:t>4. To assist in urban planning and to help understand the </a:t>
            </a:r>
            <a:r>
              <a:rPr lang="en-US" sz="2000" i="1" spc="-100" dirty="0">
                <a:ea typeface="Arial" charset="0"/>
                <a:cs typeface="Arial" charset="0"/>
              </a:rPr>
              <a:t>Urban Heat Island Effect.</a:t>
            </a:r>
            <a:endParaRPr lang="en-US" sz="2000" dirty="0"/>
          </a:p>
        </p:txBody>
      </p:sp>
      <p:pic>
        <p:nvPicPr>
          <p:cNvPr id="9" name="Picture 8" descr="Map of the US showing urban heat lsland Effect. map showing the temperature difference between urban and vegetated land due to impervious surface area. ">
            <a:hlinkClick r:id="rId6"/>
          </p:cNvPr>
          <p:cNvPicPr>
            <a:picLocks noChangeAspect="1"/>
          </p:cNvPicPr>
          <p:nvPr/>
        </p:nvPicPr>
        <p:blipFill>
          <a:blip r:embed="rId7"/>
          <a:srcRect l="5000" t="15333" r="33333" b="12667"/>
          <a:stretch>
            <a:fillRect/>
          </a:stretch>
        </p:blipFill>
        <p:spPr>
          <a:xfrm>
            <a:off x="1671451" y="4431883"/>
            <a:ext cx="2895600" cy="2113005"/>
          </a:xfrm>
          <a:prstGeom prst="rect">
            <a:avLst/>
          </a:prstGeom>
        </p:spPr>
      </p:pic>
    </p:spTree>
    <p:extLst>
      <p:ext uri="{BB962C8B-B14F-4D97-AF65-F5344CB8AC3E}">
        <p14:creationId xmlns:p14="http://schemas.microsoft.com/office/powerpoint/2010/main" val="10621028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488</TotalTime>
  <Words>6618</Words>
  <Application>Microsoft Office PowerPoint</Application>
  <PresentationFormat>On-screen Show (4:3)</PresentationFormat>
  <Paragraphs>430</Paragraphs>
  <Slides>49</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ＭＳ Ｐゴシック</vt:lpstr>
      <vt:lpstr>Arial</vt:lpstr>
      <vt:lpstr>Calibri</vt:lpstr>
      <vt:lpstr>Calibri Light</vt:lpstr>
      <vt:lpstr>Geneva</vt:lpstr>
      <vt:lpstr>LucidaGrande</vt:lpstr>
      <vt:lpstr>Times</vt:lpstr>
      <vt:lpstr>Office Theme</vt:lpstr>
      <vt:lpstr>Protocol Training Slides for Surface Temperature</vt:lpstr>
      <vt:lpstr>Overview and Learning Objectives</vt:lpstr>
      <vt:lpstr>The Atmosphere</vt:lpstr>
      <vt:lpstr>Surface Temperature</vt:lpstr>
      <vt:lpstr>Surface temperature is the temperature at the Earth’s surface, including the land, water and structures</vt:lpstr>
      <vt:lpstr>Recording surface temperature is important-1</vt:lpstr>
      <vt:lpstr>Recording surface temperature is important-2</vt:lpstr>
      <vt:lpstr>Recording surface temperature is important-3</vt:lpstr>
      <vt:lpstr>Recording surface temperature is important-4</vt:lpstr>
      <vt:lpstr>YOUR measurements can help NASA scientists  to understand and predict</vt:lpstr>
      <vt:lpstr>What you need to collect data: </vt:lpstr>
      <vt:lpstr>Instrument: Infrared Thermometer</vt:lpstr>
      <vt:lpstr>Infrared Thermometer Specifications</vt:lpstr>
      <vt:lpstr>Calibrate your Infrared Thermometer</vt:lpstr>
      <vt:lpstr>Collecting Data using an Infrared Thermometer</vt:lpstr>
      <vt:lpstr>Data Collection: Overview</vt:lpstr>
      <vt:lpstr>1. Choose homogenous study areas.</vt:lpstr>
      <vt:lpstr>2. Collect GPS data of the center of each study area.</vt:lpstr>
      <vt:lpstr>3. Take 9 random surface temperature readings</vt:lpstr>
      <vt:lpstr>Caution! </vt:lpstr>
      <vt:lpstr>Caution! 1</vt:lpstr>
      <vt:lpstr>Caution! 2</vt:lpstr>
      <vt:lpstr>Caution! Thermal Shock </vt:lpstr>
      <vt:lpstr>Measuring Surface Temperature in Snow</vt:lpstr>
      <vt:lpstr>4. Record cloud and contrail data using the GLOBE Cloud Protocol</vt:lpstr>
      <vt:lpstr>5. Record your data on the Surface Temperature Data Sheet</vt:lpstr>
      <vt:lpstr>Be sure to enter your school, study site, observer names, date and time (local or UTC)</vt:lpstr>
      <vt:lpstr>CAUTION – An observation without a date or time is worthless </vt:lpstr>
      <vt:lpstr>Enter the 9 surface temperature observations and snow depth, add comments of anything interesting about the observation.  </vt:lpstr>
      <vt:lpstr>Do the cloud and contrail protocols.  </vt:lpstr>
      <vt:lpstr>Record the sky condition. </vt:lpstr>
      <vt:lpstr>Entering Data</vt:lpstr>
      <vt:lpstr>Entering Data-Step 1</vt:lpstr>
      <vt:lpstr>Entering Data-Step 2 and 3</vt:lpstr>
      <vt:lpstr>Set up a new surface temperature site.</vt:lpstr>
      <vt:lpstr>Create a New Surface Temperature Site-1 </vt:lpstr>
      <vt:lpstr>Create a New Surface Temperature Site-2 </vt:lpstr>
      <vt:lpstr>Continue to enter your data</vt:lpstr>
      <vt:lpstr>Continue to enter all 9 of the random observations you collected within your Surface Temperature study area.</vt:lpstr>
      <vt:lpstr>Then enter your Clouds and Contrails Observations.</vt:lpstr>
      <vt:lpstr>Once you’ve successfully entered your data, you can upload any photos you took of the sky.</vt:lpstr>
      <vt:lpstr>Retrieving Data from the GLOBE Visualization System</vt:lpstr>
      <vt:lpstr>View data on a map in the GLOBE Visualization System</vt:lpstr>
      <vt:lpstr>Once the data is entered, you can view it.</vt:lpstr>
      <vt:lpstr>Questions for you to investigate:</vt:lpstr>
      <vt:lpstr>What have you learned?</vt:lpstr>
      <vt:lpstr>Frequently Asked Questions (FAQs)</vt:lpstr>
      <vt:lpstr>Further Resources</vt:lpstr>
      <vt:lpstr>Please provide us with feedback about this module. This is a community project and we welcome your comments, suggestions and edits!  Comment here:  eTraining Feedback Questions about Module? Contact GLOBE: help@globe.gov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Rosalba</cp:lastModifiedBy>
  <cp:revision>56</cp:revision>
  <dcterms:created xsi:type="dcterms:W3CDTF">2016-03-17T05:17:31Z</dcterms:created>
  <dcterms:modified xsi:type="dcterms:W3CDTF">2018-08-14T21:35:42Z</dcterms:modified>
</cp:coreProperties>
</file>