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embeddedFontLst>
    <p:embeddedFont>
      <p:font typeface="Arimo" panose="020B0604020202020204" pitchFamily="34" charset="0"/>
      <p:regular r:id="rId52"/>
      <p:bold r:id="rId53"/>
      <p:italic r:id="rId54"/>
      <p:boldItalic r:id="rId55"/>
    </p:embeddedFont>
    <p:embeddedFont>
      <p:font typeface="Merriweather Sans" pitchFamily="2" charset="77"/>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joYHvCEA8PE15g40P7IP7vujA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A97F57-7269-41AC-BBF3-5D0BA7E13A89}">
  <a:tblStyle styleId="{0BA97F57-7269-41AC-BBF3-5D0BA7E13A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evin:Kevins%20folder:proposals:GLOBE:2015:online%20modules:modules:surface%20temperature:Ida%20Ts%20dat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'multisitetable_03-09-2013-05-08'!$B$1</c:f>
              <c:strCache>
                <c:ptCount val="1"/>
                <c:pt idx="0">
                  <c:v>Concrete</c:v>
                </c:pt>
              </c:strCache>
            </c:strRef>
          </c:tx>
          <c:spPr>
            <a:ln w="60325"/>
          </c:spPr>
          <c:cat>
            <c:numRef>
              <c:f>'multisitetable_03-09-2013-05-08'!$A$2:$A$62</c:f>
              <c:numCache>
                <c:formatCode>m/d/yy</c:formatCode>
                <c:ptCount val="61"/>
                <c:pt idx="0">
                  <c:v>39880</c:v>
                </c:pt>
                <c:pt idx="1">
                  <c:v>39881</c:v>
                </c:pt>
                <c:pt idx="2">
                  <c:v>39882</c:v>
                </c:pt>
                <c:pt idx="3">
                  <c:v>39883</c:v>
                </c:pt>
                <c:pt idx="4">
                  <c:v>39884</c:v>
                </c:pt>
                <c:pt idx="5">
                  <c:v>39885</c:v>
                </c:pt>
                <c:pt idx="6">
                  <c:v>39886</c:v>
                </c:pt>
                <c:pt idx="7">
                  <c:v>39887</c:v>
                </c:pt>
                <c:pt idx="8">
                  <c:v>39888</c:v>
                </c:pt>
                <c:pt idx="9">
                  <c:v>39889</c:v>
                </c:pt>
                <c:pt idx="10">
                  <c:v>39890</c:v>
                </c:pt>
                <c:pt idx="11">
                  <c:v>39891</c:v>
                </c:pt>
                <c:pt idx="12">
                  <c:v>39892</c:v>
                </c:pt>
                <c:pt idx="13">
                  <c:v>39893</c:v>
                </c:pt>
                <c:pt idx="14">
                  <c:v>39894</c:v>
                </c:pt>
                <c:pt idx="15">
                  <c:v>39895</c:v>
                </c:pt>
                <c:pt idx="16">
                  <c:v>39896</c:v>
                </c:pt>
                <c:pt idx="17">
                  <c:v>39897</c:v>
                </c:pt>
                <c:pt idx="18">
                  <c:v>39898</c:v>
                </c:pt>
                <c:pt idx="19">
                  <c:v>39899</c:v>
                </c:pt>
                <c:pt idx="20">
                  <c:v>39900</c:v>
                </c:pt>
                <c:pt idx="21">
                  <c:v>39901</c:v>
                </c:pt>
                <c:pt idx="22">
                  <c:v>39902</c:v>
                </c:pt>
                <c:pt idx="23">
                  <c:v>39903</c:v>
                </c:pt>
                <c:pt idx="24">
                  <c:v>39904</c:v>
                </c:pt>
                <c:pt idx="25">
                  <c:v>39905</c:v>
                </c:pt>
                <c:pt idx="26">
                  <c:v>39906</c:v>
                </c:pt>
                <c:pt idx="27">
                  <c:v>39907</c:v>
                </c:pt>
                <c:pt idx="28">
                  <c:v>39908</c:v>
                </c:pt>
                <c:pt idx="29">
                  <c:v>39909</c:v>
                </c:pt>
                <c:pt idx="30">
                  <c:v>39910</c:v>
                </c:pt>
                <c:pt idx="31">
                  <c:v>39911</c:v>
                </c:pt>
                <c:pt idx="32">
                  <c:v>39912</c:v>
                </c:pt>
                <c:pt idx="33">
                  <c:v>39913</c:v>
                </c:pt>
                <c:pt idx="34">
                  <c:v>39914</c:v>
                </c:pt>
                <c:pt idx="35">
                  <c:v>39915</c:v>
                </c:pt>
                <c:pt idx="36">
                  <c:v>39916</c:v>
                </c:pt>
                <c:pt idx="37">
                  <c:v>39917</c:v>
                </c:pt>
                <c:pt idx="38">
                  <c:v>39918</c:v>
                </c:pt>
                <c:pt idx="39">
                  <c:v>39919</c:v>
                </c:pt>
                <c:pt idx="40">
                  <c:v>39920</c:v>
                </c:pt>
                <c:pt idx="41">
                  <c:v>39921</c:v>
                </c:pt>
                <c:pt idx="42">
                  <c:v>39922</c:v>
                </c:pt>
                <c:pt idx="43">
                  <c:v>39923</c:v>
                </c:pt>
                <c:pt idx="44">
                  <c:v>39924</c:v>
                </c:pt>
                <c:pt idx="45">
                  <c:v>39925</c:v>
                </c:pt>
                <c:pt idx="46">
                  <c:v>39926</c:v>
                </c:pt>
                <c:pt idx="47">
                  <c:v>39927</c:v>
                </c:pt>
                <c:pt idx="48">
                  <c:v>39928</c:v>
                </c:pt>
                <c:pt idx="49">
                  <c:v>39929</c:v>
                </c:pt>
                <c:pt idx="50">
                  <c:v>39930</c:v>
                </c:pt>
                <c:pt idx="51">
                  <c:v>39931</c:v>
                </c:pt>
                <c:pt idx="52">
                  <c:v>39932</c:v>
                </c:pt>
                <c:pt idx="53">
                  <c:v>39933</c:v>
                </c:pt>
                <c:pt idx="54">
                  <c:v>39934</c:v>
                </c:pt>
                <c:pt idx="55">
                  <c:v>39935</c:v>
                </c:pt>
                <c:pt idx="56">
                  <c:v>39936</c:v>
                </c:pt>
                <c:pt idx="57">
                  <c:v>39937</c:v>
                </c:pt>
                <c:pt idx="58">
                  <c:v>39938</c:v>
                </c:pt>
                <c:pt idx="59">
                  <c:v>39939</c:v>
                </c:pt>
                <c:pt idx="60">
                  <c:v>39940</c:v>
                </c:pt>
              </c:numCache>
            </c:numRef>
          </c:cat>
          <c:val>
            <c:numRef>
              <c:f>'multisitetable_03-09-2013-05-08'!$B$2:$B$62</c:f>
              <c:numCache>
                <c:formatCode>General</c:formatCode>
                <c:ptCount val="61"/>
                <c:pt idx="9">
                  <c:v>1.3</c:v>
                </c:pt>
                <c:pt idx="12">
                  <c:v>3.2</c:v>
                </c:pt>
                <c:pt idx="17">
                  <c:v>7.7</c:v>
                </c:pt>
                <c:pt idx="19">
                  <c:v>8.7000000000000011</c:v>
                </c:pt>
                <c:pt idx="30">
                  <c:v>11.1</c:v>
                </c:pt>
                <c:pt idx="32">
                  <c:v>9</c:v>
                </c:pt>
                <c:pt idx="38">
                  <c:v>15.6</c:v>
                </c:pt>
                <c:pt idx="45">
                  <c:v>18.399999999999999</c:v>
                </c:pt>
                <c:pt idx="47">
                  <c:v>9.2000000000000011</c:v>
                </c:pt>
                <c:pt idx="54">
                  <c:v>25.2</c:v>
                </c:pt>
                <c:pt idx="59">
                  <c:v>27.3</c:v>
                </c:pt>
              </c:numCache>
            </c:numRef>
          </c:val>
          <c:smooth val="0"/>
          <c:extLst>
            <c:ext xmlns:c16="http://schemas.microsoft.com/office/drawing/2014/chart" uri="{C3380CC4-5D6E-409C-BE32-E72D297353CC}">
              <c16:uniqueId val="{00000000-E548-43CF-8470-085831807138}"/>
            </c:ext>
          </c:extLst>
        </c:ser>
        <c:ser>
          <c:idx val="1"/>
          <c:order val="1"/>
          <c:tx>
            <c:strRef>
              <c:f>'multisitetable_03-09-2013-05-08'!$C$1</c:f>
              <c:strCache>
                <c:ptCount val="1"/>
                <c:pt idx="0">
                  <c:v>Asphalt</c:v>
                </c:pt>
              </c:strCache>
            </c:strRef>
          </c:tx>
          <c:spPr>
            <a:ln w="53975"/>
          </c:spPr>
          <c:cat>
            <c:numRef>
              <c:f>'multisitetable_03-09-2013-05-08'!$A$2:$A$62</c:f>
              <c:numCache>
                <c:formatCode>m/d/yy</c:formatCode>
                <c:ptCount val="61"/>
                <c:pt idx="0">
                  <c:v>39880</c:v>
                </c:pt>
                <c:pt idx="1">
                  <c:v>39881</c:v>
                </c:pt>
                <c:pt idx="2">
                  <c:v>39882</c:v>
                </c:pt>
                <c:pt idx="3">
                  <c:v>39883</c:v>
                </c:pt>
                <c:pt idx="4">
                  <c:v>39884</c:v>
                </c:pt>
                <c:pt idx="5">
                  <c:v>39885</c:v>
                </c:pt>
                <c:pt idx="6">
                  <c:v>39886</c:v>
                </c:pt>
                <c:pt idx="7">
                  <c:v>39887</c:v>
                </c:pt>
                <c:pt idx="8">
                  <c:v>39888</c:v>
                </c:pt>
                <c:pt idx="9">
                  <c:v>39889</c:v>
                </c:pt>
                <c:pt idx="10">
                  <c:v>39890</c:v>
                </c:pt>
                <c:pt idx="11">
                  <c:v>39891</c:v>
                </c:pt>
                <c:pt idx="12">
                  <c:v>39892</c:v>
                </c:pt>
                <c:pt idx="13">
                  <c:v>39893</c:v>
                </c:pt>
                <c:pt idx="14">
                  <c:v>39894</c:v>
                </c:pt>
                <c:pt idx="15">
                  <c:v>39895</c:v>
                </c:pt>
                <c:pt idx="16">
                  <c:v>39896</c:v>
                </c:pt>
                <c:pt idx="17">
                  <c:v>39897</c:v>
                </c:pt>
                <c:pt idx="18">
                  <c:v>39898</c:v>
                </c:pt>
                <c:pt idx="19">
                  <c:v>39899</c:v>
                </c:pt>
                <c:pt idx="20">
                  <c:v>39900</c:v>
                </c:pt>
                <c:pt idx="21">
                  <c:v>39901</c:v>
                </c:pt>
                <c:pt idx="22">
                  <c:v>39902</c:v>
                </c:pt>
                <c:pt idx="23">
                  <c:v>39903</c:v>
                </c:pt>
                <c:pt idx="24">
                  <c:v>39904</c:v>
                </c:pt>
                <c:pt idx="25">
                  <c:v>39905</c:v>
                </c:pt>
                <c:pt idx="26">
                  <c:v>39906</c:v>
                </c:pt>
                <c:pt idx="27">
                  <c:v>39907</c:v>
                </c:pt>
                <c:pt idx="28">
                  <c:v>39908</c:v>
                </c:pt>
                <c:pt idx="29">
                  <c:v>39909</c:v>
                </c:pt>
                <c:pt idx="30">
                  <c:v>39910</c:v>
                </c:pt>
                <c:pt idx="31">
                  <c:v>39911</c:v>
                </c:pt>
                <c:pt idx="32">
                  <c:v>39912</c:v>
                </c:pt>
                <c:pt idx="33">
                  <c:v>39913</c:v>
                </c:pt>
                <c:pt idx="34">
                  <c:v>39914</c:v>
                </c:pt>
                <c:pt idx="35">
                  <c:v>39915</c:v>
                </c:pt>
                <c:pt idx="36">
                  <c:v>39916</c:v>
                </c:pt>
                <c:pt idx="37">
                  <c:v>39917</c:v>
                </c:pt>
                <c:pt idx="38">
                  <c:v>39918</c:v>
                </c:pt>
                <c:pt idx="39">
                  <c:v>39919</c:v>
                </c:pt>
                <c:pt idx="40">
                  <c:v>39920</c:v>
                </c:pt>
                <c:pt idx="41">
                  <c:v>39921</c:v>
                </c:pt>
                <c:pt idx="42">
                  <c:v>39922</c:v>
                </c:pt>
                <c:pt idx="43">
                  <c:v>39923</c:v>
                </c:pt>
                <c:pt idx="44">
                  <c:v>39924</c:v>
                </c:pt>
                <c:pt idx="45">
                  <c:v>39925</c:v>
                </c:pt>
                <c:pt idx="46">
                  <c:v>39926</c:v>
                </c:pt>
                <c:pt idx="47">
                  <c:v>39927</c:v>
                </c:pt>
                <c:pt idx="48">
                  <c:v>39928</c:v>
                </c:pt>
                <c:pt idx="49">
                  <c:v>39929</c:v>
                </c:pt>
                <c:pt idx="50">
                  <c:v>39930</c:v>
                </c:pt>
                <c:pt idx="51">
                  <c:v>39931</c:v>
                </c:pt>
                <c:pt idx="52">
                  <c:v>39932</c:v>
                </c:pt>
                <c:pt idx="53">
                  <c:v>39933</c:v>
                </c:pt>
                <c:pt idx="54">
                  <c:v>39934</c:v>
                </c:pt>
                <c:pt idx="55">
                  <c:v>39935</c:v>
                </c:pt>
                <c:pt idx="56">
                  <c:v>39936</c:v>
                </c:pt>
                <c:pt idx="57">
                  <c:v>39937</c:v>
                </c:pt>
                <c:pt idx="58">
                  <c:v>39938</c:v>
                </c:pt>
                <c:pt idx="59">
                  <c:v>39939</c:v>
                </c:pt>
                <c:pt idx="60">
                  <c:v>39940</c:v>
                </c:pt>
              </c:numCache>
            </c:numRef>
          </c:cat>
          <c:val>
            <c:numRef>
              <c:f>'multisitetable_03-09-2013-05-08'!$C$2:$C$62</c:f>
              <c:numCache>
                <c:formatCode>General</c:formatCode>
                <c:ptCount val="61"/>
                <c:pt idx="9">
                  <c:v>3</c:v>
                </c:pt>
                <c:pt idx="12">
                  <c:v>6.7</c:v>
                </c:pt>
                <c:pt idx="17">
                  <c:v>16.5</c:v>
                </c:pt>
                <c:pt idx="19">
                  <c:v>18.7</c:v>
                </c:pt>
                <c:pt idx="30">
                  <c:v>12.6</c:v>
                </c:pt>
                <c:pt idx="32">
                  <c:v>9.2000000000000011</c:v>
                </c:pt>
                <c:pt idx="38">
                  <c:v>19.2</c:v>
                </c:pt>
                <c:pt idx="45">
                  <c:v>30</c:v>
                </c:pt>
                <c:pt idx="47">
                  <c:v>16.100000000000001</c:v>
                </c:pt>
                <c:pt idx="54">
                  <c:v>44</c:v>
                </c:pt>
              </c:numCache>
            </c:numRef>
          </c:val>
          <c:smooth val="0"/>
          <c:extLst>
            <c:ext xmlns:c16="http://schemas.microsoft.com/office/drawing/2014/chart" uri="{C3380CC4-5D6E-409C-BE32-E72D297353CC}">
              <c16:uniqueId val="{00000001-E548-43CF-8470-085831807138}"/>
            </c:ext>
          </c:extLst>
        </c:ser>
        <c:dLbls>
          <c:showLegendKey val="0"/>
          <c:showVal val="0"/>
          <c:showCatName val="0"/>
          <c:showSerName val="0"/>
          <c:showPercent val="0"/>
          <c:showBubbleSize val="0"/>
        </c:dLbls>
        <c:marker val="1"/>
        <c:smooth val="0"/>
        <c:axId val="-1319929232"/>
        <c:axId val="-1319935760"/>
      </c:lineChart>
      <c:dateAx>
        <c:axId val="-1319929232"/>
        <c:scaling>
          <c:orientation val="minMax"/>
        </c:scaling>
        <c:delete val="0"/>
        <c:axPos val="b"/>
        <c:title>
          <c:tx>
            <c:rich>
              <a:bodyPr/>
              <a:lstStyle/>
              <a:p>
                <a:pPr>
                  <a:defRPr sz="1400"/>
                </a:pPr>
                <a:r>
                  <a:rPr lang="en-US" sz="1400"/>
                  <a:t>Date</a:t>
                </a:r>
              </a:p>
            </c:rich>
          </c:tx>
          <c:overlay val="0"/>
        </c:title>
        <c:numFmt formatCode="m/d/yy" sourceLinked="1"/>
        <c:majorTickMark val="out"/>
        <c:minorTickMark val="none"/>
        <c:tickLblPos val="nextTo"/>
        <c:txPr>
          <a:bodyPr/>
          <a:lstStyle/>
          <a:p>
            <a:pPr>
              <a:defRPr sz="1200"/>
            </a:pPr>
            <a:endParaRPr lang="en-US"/>
          </a:p>
        </c:txPr>
        <c:crossAx val="-1319935760"/>
        <c:crosses val="autoZero"/>
        <c:auto val="1"/>
        <c:lblOffset val="100"/>
        <c:baseTimeUnit val="days"/>
      </c:dateAx>
      <c:valAx>
        <c:axId val="-1319935760"/>
        <c:scaling>
          <c:orientation val="minMax"/>
        </c:scaling>
        <c:delete val="0"/>
        <c:axPos val="l"/>
        <c:title>
          <c:tx>
            <c:rich>
              <a:bodyPr/>
              <a:lstStyle/>
              <a:p>
                <a:pPr>
                  <a:defRPr sz="1400"/>
                </a:pPr>
                <a:r>
                  <a:rPr lang="en-US" sz="1400"/>
                  <a:t>Surface Temperature (C)</a:t>
                </a:r>
              </a:p>
            </c:rich>
          </c:tx>
          <c:overlay val="0"/>
        </c:title>
        <c:numFmt formatCode="General" sourceLinked="1"/>
        <c:majorTickMark val="out"/>
        <c:minorTickMark val="none"/>
        <c:tickLblPos val="nextTo"/>
        <c:txPr>
          <a:bodyPr/>
          <a:lstStyle/>
          <a:p>
            <a:pPr>
              <a:defRPr sz="1400"/>
            </a:pPr>
            <a:endParaRPr lang="en-US"/>
          </a:p>
        </c:txPr>
        <c:crossAx val="-1319929232"/>
        <c:crosses val="autoZero"/>
        <c:crossBetween val="between"/>
      </c:valAx>
    </c:plotArea>
    <c:legend>
      <c:legendPos val="r"/>
      <c:layout>
        <c:manualLayout>
          <c:xMode val="edge"/>
          <c:yMode val="edge"/>
          <c:x val="0.28415982870562201"/>
          <c:y val="6.0957217847769002E-2"/>
          <c:w val="0.26907763503246301"/>
          <c:h val="0.120889919109125"/>
        </c:manualLayout>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37" name="Google Shape;23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64" name="Google Shape;2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85" name="Google Shape;28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297" name="Google Shape;29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08" name="Google Shape;3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19" name="Google Shape;3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30" name="Google Shape;33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41" name="Google Shape;3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54" name="Google Shape;3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78" name="Google Shape;3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390" name="Google Shape;39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00" name="Google Shape;40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10" name="Google Shape;41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20" name="Google Shape;4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Calibrate with bucket of ice water</a:t>
            </a:r>
            <a:endParaRPr/>
          </a:p>
          <a:p>
            <a:pPr marL="0" lvl="0" indent="0" algn="l" rtl="0">
              <a:spcBef>
                <a:spcPts val="0"/>
              </a:spcBef>
              <a:spcAft>
                <a:spcPts val="0"/>
              </a:spcAft>
              <a:buNone/>
            </a:pPr>
            <a:r>
              <a:rPr lang="en-US"/>
              <a:t>-point IRT perpendicular to water surface about 5 cm away</a:t>
            </a:r>
            <a:endParaRPr/>
          </a:p>
          <a:p>
            <a:pPr marL="0" lvl="0" indent="0" algn="l" rtl="0">
              <a:spcBef>
                <a:spcPts val="0"/>
              </a:spcBef>
              <a:spcAft>
                <a:spcPts val="0"/>
              </a:spcAft>
              <a:buNone/>
            </a:pPr>
            <a:r>
              <a:rPr lang="en-US"/>
              <a:t>-reading should be within –2° C to +2° C</a:t>
            </a:r>
            <a:endParaRPr/>
          </a:p>
          <a:p>
            <a:pPr marL="0" lvl="0" indent="0" algn="l" rtl="0">
              <a:spcBef>
                <a:spcPts val="0"/>
              </a:spcBef>
              <a:spcAft>
                <a:spcPts val="0"/>
              </a:spcAft>
              <a:buNone/>
            </a:pPr>
            <a:r>
              <a:rPr lang="en-US"/>
              <a:t>The IRT sensor is susceptible to large differences in air temperature.  If you enclose the IRT in the adapted oven mitt (thermal glove), this will ensure the IRT stays insulated and will provide accurate readings.</a:t>
            </a:r>
            <a:endParaRPr/>
          </a:p>
          <a:p>
            <a:pPr marL="0" lvl="0" indent="0" algn="l" rtl="0">
              <a:spcBef>
                <a:spcPts val="0"/>
              </a:spcBef>
              <a:spcAft>
                <a:spcPts val="0"/>
              </a:spcAft>
              <a:buNone/>
            </a:pPr>
            <a:r>
              <a:rPr lang="en-US"/>
              <a:t>Some IRT units are equipped with a laser that will shine from the front of the thermometer along the approximate line of sight, causing a red dot to appear where the surface temperature is measured.  Make sure students do not aim this laser beam directly at eyes or off surfaces that could reflect in someone’s eyes.</a:t>
            </a:r>
            <a:endParaRPr/>
          </a:p>
          <a:p>
            <a:pPr marL="0" lvl="0" indent="0" algn="l" rtl="0">
              <a:spcBef>
                <a:spcPts val="0"/>
              </a:spcBef>
              <a:spcAft>
                <a:spcPts val="0"/>
              </a:spcAft>
              <a:buNone/>
            </a:pPr>
            <a:r>
              <a:rPr lang="en-US"/>
              <a:t>Wrap your IRT in the Thermal Glove when the air temperature at your study site varies more than 5 degrees Celsius from the air temperature of where the IRT has been stored.  The IRT with the thermal glove has been tested to work for 30 minutes. </a:t>
            </a:r>
            <a:r>
              <a:rPr lang="en-US">
                <a:solidFill>
                  <a:srgbClr val="000000"/>
                </a:solidFill>
                <a:latin typeface="Arimo"/>
                <a:ea typeface="Arimo"/>
                <a:cs typeface="Arimo"/>
                <a:sym typeface="Arimo"/>
              </a:rPr>
              <a:t>The thermal glove is made from a standard oven mitt.  The oven mitt used to make the thermal glove MUST be constructed of 100% terry cloth; inside and outside.  An actual-size pattern of the thermal glove with hole designations for the IRT’s sensing eye and digital display screen is shown in the Surface Temperature Protocol section of the 2003 Teacher’s Guide.</a:t>
            </a:r>
            <a:r>
              <a:rPr lang="en-US"/>
              <a:t> </a:t>
            </a:r>
            <a:endParaRPr/>
          </a:p>
        </p:txBody>
      </p:sp>
      <p:sp>
        <p:nvSpPr>
          <p:cNvPr id="431" name="Google Shape;4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3887391" y="987426"/>
            <a:ext cx="4629150" cy="4873625"/>
          </a:xfrm>
          <a:prstGeom prst="rect">
            <a:avLst/>
          </a:prstGeom>
          <a:noFill/>
          <a:ln>
            <a:noFill/>
          </a:ln>
        </p:spPr>
      </p:sp>
      <p:sp>
        <p:nvSpPr>
          <p:cNvPr id="68" name="Google Shape;68;p5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hyperlink" Target="http://www.globe.gov/documents/348614/b24c8410-2ed7-4fd2-9cf7-2e68168f40ff" TargetMode="External"/><Relationship Id="rId3" Type="http://schemas.openxmlformats.org/officeDocument/2006/relationships/image" Target="../media/image3.jpg"/><Relationship Id="rId7" Type="http://schemas.openxmlformats.org/officeDocument/2006/relationships/hyperlink" Target="http://scool.larc.nasa.gov/en_rover_overpas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10157/2872378/GLOBE+Cloud+Chart" TargetMode="External"/><Relationship Id="rId10" Type="http://schemas.openxmlformats.org/officeDocument/2006/relationships/image" Target="../media/image22.jpg"/><Relationship Id="rId4" Type="http://schemas.openxmlformats.org/officeDocument/2006/relationships/image" Target="../media/image21.jpeg"/><Relationship Id="rId9" Type="http://schemas.openxmlformats.org/officeDocument/2006/relationships/hyperlink" Target="http://www.globe.gov/documents/348614/57388c8d-4774-422c-a104-ba72012d7a6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jp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globe.gov/"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primexwireless.com/uploads/products/clock-custom-nasa.jpg" TargetMode="External"/><Relationship Id="rId5" Type="http://schemas.openxmlformats.org/officeDocument/2006/relationships/image" Target="../media/image29.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lobe.gov/" TargetMode="External"/><Relationship Id="rId5" Type="http://schemas.openxmlformats.org/officeDocument/2006/relationships/hyperlink" Target="https://www.globe.gov/web/atmosphere/protocols/clouds" TargetMode="Externa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globe.gov/documents/10157/2209c9c4-96d7-46fe-acdd-eba84b73e5df" TargetMode="External"/><Relationship Id="rId5" Type="http://schemas.openxmlformats.org/officeDocument/2006/relationships/image" Target="../media/image3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i.telegraph.co.uk/multimedia/archive/02448/jerusalem-palm-tre_2448489k.jpg"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www.globe.gov/documents/348614/782194b1-b5c3-4416-b3aa-b4a208ea5812"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globe.gov/documents/348614/57388c8d-4774-422c-a104-ba72012d7a66" TargetMode="Externa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nasa.gov/images/content/616664main_iss030e031275_1600_946-710.jpg"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www.globe.gov/documents/348614/1c29caf7-fb2f-4414-8b43-11fd64087ea8" TargetMode="Externa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jp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do-globe/apps" TargetMode="External"/><Relationship Id="rId4" Type="http://schemas.openxmlformats.org/officeDocument/2006/relationships/image" Target="../media/image51.jpe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hyperlink" Target="http://www.globe.gov/" TargetMode="Externa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cuments/348614/7537c1bd-ce82-4279-8cc6-4dbe1f2cc5b5"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hyperlink" Target="http://www.globe.gov/get-trained/using-the-globe-website/retrieve-and-visualize-your-data" TargetMode="Externa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3.jpg"/><Relationship Id="rId7" Type="http://schemas.openxmlformats.org/officeDocument/2006/relationships/hyperlink" Target="http://modis.gsfc.nasa.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grainger.com/content/qt-370-infrared-thermometers" TargetMode="External"/><Relationship Id="rId5" Type="http://schemas.openxmlformats.org/officeDocument/2006/relationships/hyperlink" Target="https://www.globe.gov/do-globe/resources/globe-equipment" TargetMode="External"/><Relationship Id="rId10"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67.jpeg"/><Relationship Id="rId9" Type="http://schemas.openxmlformats.org/officeDocument/2006/relationships/hyperlink" Target="http://nasawavelength.org/"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3.jpg"/><Relationship Id="rId7"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hyperlink" Target="http://www.meted.ucar.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farm4.staticflickr.com/3831/9971653914_b18df224c2_z.jpg" TargetMode="External"/><Relationship Id="rId10" Type="http://schemas.openxmlformats.org/officeDocument/2006/relationships/image" Target="../media/image8.jpg"/><Relationship Id="rId4" Type="http://schemas.openxmlformats.org/officeDocument/2006/relationships/image" Target="../media/image4.jpeg"/><Relationship Id="rId9" Type="http://schemas.openxmlformats.org/officeDocument/2006/relationships/hyperlink" Target="http://www.invisiblestructures.com/images/grassThermoBig.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windows2universe.org/earth/climate/climate_today.html" TargetMode="External"/><Relationship Id="rId3" Type="http://schemas.openxmlformats.org/officeDocument/2006/relationships/image" Target="../media/image3.jp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ntsg.umt.edu/sites/ntsg.umt.edu/files/imce/EOS_AM1_scan.jpg" TargetMode="External"/><Relationship Id="rId10" Type="http://schemas.openxmlformats.org/officeDocument/2006/relationships/hyperlink" Target="http://modis.gsfc.nasa.gov/about/"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hyperlink" Target="http://data.giss.nasa.gov/gistemp/2005/2005cal_fig3.gif"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ience.nasa.gov/media/medialibrary/2010/03/31/water_cycle.jpg"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hyperlink" Target="http://earthobservatory.nasa.gov/IOTD/view.php?id=864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globe-net.com/wp-content/uploads/Urban-Heat-Island-Effect.pn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The GLOBE Program: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3014"/>
          </a:xfrm>
          <a:prstGeom prst="rect">
            <a:avLst/>
          </a:prstGeom>
          <a:noFill/>
          <a:ln>
            <a:noFill/>
          </a:ln>
        </p:spPr>
      </p:pic>
      <p:sp>
        <p:nvSpPr>
          <p:cNvPr id="90" name="Google Shape;90;p1"/>
          <p:cNvSpPr txBox="1">
            <a:spLocks noGrp="1"/>
          </p:cNvSpPr>
          <p:nvPr>
            <p:ph type="ctrTitle"/>
          </p:nvPr>
        </p:nvSpPr>
        <p:spPr>
          <a:xfrm>
            <a:off x="685800" y="803015"/>
            <a:ext cx="7772400" cy="136371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a:t>Protocol Training Slides for</a:t>
            </a:r>
            <a:br>
              <a:rPr lang="en-US" sz="4400"/>
            </a:br>
            <a:r>
              <a:rPr lang="en-US" sz="4400"/>
              <a:t>Surface Temperature</a:t>
            </a:r>
            <a:endParaRPr/>
          </a:p>
        </p:txBody>
      </p:sp>
      <p:pic>
        <p:nvPicPr>
          <p:cNvPr id="91" name="Google Shape;91;p1" descr="Photo of two students with instructor using the infared thermometer. Photo credit given to Dr. Kevin Czajkowski.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1507" y="2166731"/>
            <a:ext cx="5103254" cy="4237286"/>
          </a:xfrm>
          <a:prstGeom prst="rect">
            <a:avLst/>
          </a:prstGeom>
          <a:noFill/>
          <a:ln>
            <a:noFill/>
          </a:ln>
        </p:spPr>
      </p:pic>
      <p:sp>
        <p:nvSpPr>
          <p:cNvPr id="92" name="Google Shape;92;p1"/>
          <p:cNvSpPr txBox="1"/>
          <p:nvPr/>
        </p:nvSpPr>
        <p:spPr>
          <a:xfrm>
            <a:off x="3594775" y="6420824"/>
            <a:ext cx="1531085" cy="223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Calibri"/>
                <a:ea typeface="Calibri"/>
                <a:cs typeface="Calibri"/>
                <a:sym typeface="Calibri"/>
              </a:rPr>
              <a:t>Photo credit: Kevin Czajkowski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1" name="Google Shape;191;p10"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92" name="Google Shape;192;p10"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50920" cy="6016171"/>
          </a:xfrm>
          <a:prstGeom prst="rect">
            <a:avLst/>
          </a:prstGeom>
          <a:noFill/>
          <a:ln>
            <a:noFill/>
          </a:ln>
        </p:spPr>
      </p:pic>
      <p:sp>
        <p:nvSpPr>
          <p:cNvPr id="193" name="Google Shape;193;p10"/>
          <p:cNvSpPr txBox="1">
            <a:spLocks noGrp="1"/>
          </p:cNvSpPr>
          <p:nvPr>
            <p:ph type="title"/>
          </p:nvPr>
        </p:nvSpPr>
        <p:spPr>
          <a:xfrm>
            <a:off x="1229285" y="1041682"/>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t>YOUR measurements can help researchers understand and predict</a:t>
            </a:r>
            <a:endParaRPr sz="3200"/>
          </a:p>
        </p:txBody>
      </p:sp>
      <p:sp>
        <p:nvSpPr>
          <p:cNvPr id="194" name="Google Shape;194;p10"/>
          <p:cNvSpPr txBox="1">
            <a:spLocks noGrp="1"/>
          </p:cNvSpPr>
          <p:nvPr>
            <p:ph type="body" idx="1"/>
          </p:nvPr>
        </p:nvSpPr>
        <p:spPr>
          <a:xfrm>
            <a:off x="1307651" y="1904317"/>
            <a:ext cx="7886700" cy="4351338"/>
          </a:xfrm>
          <a:prstGeom prst="rect">
            <a:avLst/>
          </a:prstGeom>
          <a:noFill/>
          <a:ln>
            <a:noFill/>
          </a:ln>
        </p:spPr>
        <p:txBody>
          <a:bodyPr spcFirstLastPara="1" wrap="square" lIns="91425" tIns="45700" rIns="91425" bIns="45700" anchor="t" anchorCtr="0">
            <a:normAutofit/>
          </a:bodyPr>
          <a:lstStyle/>
          <a:p>
            <a:pPr marL="251459" lvl="0" indent="-251459" algn="l" rtl="0">
              <a:lnSpc>
                <a:spcPct val="90000"/>
              </a:lnSpc>
              <a:spcBef>
                <a:spcPts val="0"/>
              </a:spcBef>
              <a:spcAft>
                <a:spcPts val="0"/>
              </a:spcAft>
              <a:buClr>
                <a:schemeClr val="dk1"/>
              </a:buClr>
              <a:buSzPts val="2000"/>
              <a:buChar char="•"/>
            </a:pPr>
            <a:r>
              <a:rPr lang="en-US" sz="2000"/>
              <a:t>How do urban areas affect the temperature around them?</a:t>
            </a:r>
            <a:endParaRPr/>
          </a:p>
          <a:p>
            <a:pPr marL="251459" lvl="0" indent="-251459" algn="l" rtl="0">
              <a:lnSpc>
                <a:spcPct val="90000"/>
              </a:lnSpc>
              <a:spcBef>
                <a:spcPts val="600"/>
              </a:spcBef>
              <a:spcAft>
                <a:spcPts val="0"/>
              </a:spcAft>
              <a:buClr>
                <a:schemeClr val="dk1"/>
              </a:buClr>
              <a:buSzPts val="2000"/>
              <a:buChar char="•"/>
            </a:pPr>
            <a:r>
              <a:rPr lang="en-US" sz="2000"/>
              <a:t>What is the contribution of changing land use and land cover on local energy budgets?</a:t>
            </a:r>
            <a:endParaRPr/>
          </a:p>
          <a:p>
            <a:pPr marL="251459" lvl="0" indent="-251459" algn="l" rtl="0">
              <a:lnSpc>
                <a:spcPct val="90000"/>
              </a:lnSpc>
              <a:spcBef>
                <a:spcPts val="600"/>
              </a:spcBef>
              <a:spcAft>
                <a:spcPts val="0"/>
              </a:spcAft>
              <a:buClr>
                <a:schemeClr val="dk1"/>
              </a:buClr>
              <a:buSzPts val="2000"/>
              <a:buChar char="•"/>
            </a:pPr>
            <a:r>
              <a:rPr lang="en-US" sz="2000"/>
              <a:t>How are land surface temperatures changing over the long-term?</a:t>
            </a:r>
            <a:endParaRPr/>
          </a:p>
          <a:p>
            <a:pPr marL="251459" lvl="0" indent="-251459" algn="l" rtl="0">
              <a:lnSpc>
                <a:spcPct val="90000"/>
              </a:lnSpc>
              <a:spcBef>
                <a:spcPts val="600"/>
              </a:spcBef>
              <a:spcAft>
                <a:spcPts val="0"/>
              </a:spcAft>
              <a:buClr>
                <a:schemeClr val="dk1"/>
              </a:buClr>
              <a:buSzPts val="2000"/>
              <a:buChar char="•"/>
            </a:pPr>
            <a:r>
              <a:rPr lang="en-US" sz="2000"/>
              <a:t>How your data compares with data from NASA satellites?</a:t>
            </a:r>
            <a:endParaRPr/>
          </a:p>
        </p:txBody>
      </p:sp>
      <p:pic>
        <p:nvPicPr>
          <p:cNvPr id="195" name="Google Shape;195;p10" descr="Image of two students using an infrared Thermo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81244" y="3689400"/>
            <a:ext cx="3229495" cy="2819400"/>
          </a:xfrm>
          <a:prstGeom prst="rect">
            <a:avLst/>
          </a:prstGeom>
          <a:noFill/>
          <a:ln>
            <a:noFill/>
          </a:ln>
        </p:spPr>
      </p:pic>
      <p:pic>
        <p:nvPicPr>
          <p:cNvPr id="196" name="Google Shape;196;p10" descr="GLOBE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4230" y="4908600"/>
            <a:ext cx="1305109" cy="1162397"/>
          </a:xfrm>
          <a:prstGeom prst="rect">
            <a:avLst/>
          </a:prstGeom>
          <a:noFill/>
          <a:ln>
            <a:noFill/>
          </a:ln>
        </p:spPr>
      </p:pic>
      <p:pic>
        <p:nvPicPr>
          <p:cNvPr id="197" name="Google Shape;197;p10"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31269" y="4984800"/>
            <a:ext cx="1264043" cy="10446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3" name="Google Shape;203;p11"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04" name="Google Shape;204;p1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05" name="Google Shape;205;p11"/>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you need to collect data: </a:t>
            </a:r>
            <a:endParaRPr/>
          </a:p>
        </p:txBody>
      </p:sp>
      <p:graphicFrame>
        <p:nvGraphicFramePr>
          <p:cNvPr id="206" name="Google Shape;206;p11" descr="Instruments&#10;Your eyes, GPS unit, Automated Weather Station&#10;References&#10;GLOBE cloud chart&#10;When&#10;Good:  Any time&#10;Better: Within one hour of local solar noon&#10;Best: Within +/- 15 minutes of a satellite overpass&#10;Where&#10;A good observation site (See Documenting your atmosphere study site)&#10;Form&#10;Atmosphere Investigation Data Sheet &#10;" title="Chart showing necessary instruments and time"/>
          <p:cNvGraphicFramePr/>
          <p:nvPr/>
        </p:nvGraphicFramePr>
        <p:xfrm>
          <a:off x="1388929" y="1590260"/>
          <a:ext cx="3000000" cy="3000000"/>
        </p:xfrm>
        <a:graphic>
          <a:graphicData uri="http://schemas.openxmlformats.org/drawingml/2006/table">
            <a:tbl>
              <a:tblPr firstRow="1" bandRow="1">
                <a:noFill/>
                <a:tableStyleId>{0BA97F57-7269-41AC-BBF3-5D0BA7E13A89}</a:tableStyleId>
              </a:tblPr>
              <a:tblGrid>
                <a:gridCol w="1600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7752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Your eyes, GPS unit, Infrared Thermometer, Meter Stick</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2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References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GLOBE cloud chart</a:t>
                      </a:r>
                      <a:endParaRPr sz="1800" b="0" i="1"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928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9E73"/>
                        </a:buClr>
                        <a:buSzPts val="1800"/>
                        <a:buFont typeface="Arial"/>
                        <a:buNone/>
                      </a:pPr>
                      <a:r>
                        <a:rPr lang="en-US" sz="1800" b="0" i="0" u="none" strike="noStrike" cap="none">
                          <a:solidFill>
                            <a:srgbClr val="009E73"/>
                          </a:solidFill>
                          <a:latin typeface="Arial"/>
                          <a:ea typeface="Arial"/>
                          <a:cs typeface="Arial"/>
                          <a:sym typeface="Arial"/>
                        </a:rPr>
                        <a:t>Good:  </a:t>
                      </a:r>
                      <a:r>
                        <a:rPr lang="en-US" sz="1800" b="0" i="0" u="none" strike="noStrike" cap="none">
                          <a:solidFill>
                            <a:schemeClr val="dk1"/>
                          </a:solidFill>
                          <a:latin typeface="Arial"/>
                          <a:ea typeface="Arial"/>
                          <a:cs typeface="Arial"/>
                          <a:sym typeface="Arial"/>
                        </a:rPr>
                        <a:t>Any time</a:t>
                      </a:r>
                      <a:endParaRPr/>
                    </a:p>
                    <a:p>
                      <a:pPr marL="0" marR="0" lvl="0" indent="0" algn="l" rtl="0">
                        <a:lnSpc>
                          <a:spcPct val="100000"/>
                        </a:lnSpc>
                        <a:spcBef>
                          <a:spcPts val="0"/>
                        </a:spcBef>
                        <a:spcAft>
                          <a:spcPts val="0"/>
                        </a:spcAft>
                        <a:buClr>
                          <a:srgbClr val="009E73"/>
                        </a:buClr>
                        <a:buSzPts val="1800"/>
                        <a:buFont typeface="Arial"/>
                        <a:buNone/>
                      </a:pPr>
                      <a:r>
                        <a:rPr lang="en-US" sz="1800" b="1" i="0" u="none" strike="noStrike" cap="none">
                          <a:solidFill>
                            <a:srgbClr val="009E73"/>
                          </a:solidFill>
                          <a:latin typeface="Arial"/>
                          <a:ea typeface="Arial"/>
                          <a:cs typeface="Arial"/>
                          <a:sym typeface="Arial"/>
                        </a:rPr>
                        <a:t>Better</a:t>
                      </a:r>
                      <a:r>
                        <a:rPr lang="en-US" sz="1800" b="0" i="0" u="none" strike="noStrike" cap="none">
                          <a:solidFill>
                            <a:srgbClr val="009E73"/>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9E73"/>
                        </a:buClr>
                        <a:buSzPts val="1800"/>
                        <a:buFont typeface="Arial"/>
                        <a:buNone/>
                      </a:pPr>
                      <a:r>
                        <a:rPr lang="en-US" sz="1800" b="1" i="0" u="sng" strike="noStrike" cap="none">
                          <a:solidFill>
                            <a:srgbClr val="009E73"/>
                          </a:solidFill>
                          <a:latin typeface="Arial"/>
                          <a:ea typeface="Arial"/>
                          <a:cs typeface="Arial"/>
                          <a:sym typeface="Arial"/>
                        </a:rPr>
                        <a:t>Best:</a:t>
                      </a:r>
                      <a:r>
                        <a:rPr lang="en-US" sz="1800" b="1" i="0" u="none" strike="noStrike" cap="none">
                          <a:solidFill>
                            <a:srgbClr val="009E73"/>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Within +/- 15 minutes of a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satellite overpass</a:t>
                      </a:r>
                      <a:endParaRPr sz="1800" b="0" i="1"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950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Documenting your atmosphere study site)</a:t>
                      </a:r>
                      <a:endParaRPr sz="1800" b="0" i="1"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32400">
                <a:tc>
                  <a:txBody>
                    <a:bodyPr/>
                    <a:lstStyle/>
                    <a:p>
                      <a:pPr marL="0" marR="0" lvl="0" indent="0" algn="l" rtl="0">
                        <a:spcBef>
                          <a:spcPts val="0"/>
                        </a:spcBef>
                        <a:spcAft>
                          <a:spcPts val="0"/>
                        </a:spcAft>
                        <a:buNone/>
                      </a:pPr>
                      <a:r>
                        <a:rPr lang="en-US" sz="1800" i="1" u="none" strike="noStrike" cap="none">
                          <a:latin typeface="Arial"/>
                          <a:ea typeface="Arial"/>
                          <a:cs typeface="Arial"/>
                          <a:sym typeface="Arial"/>
                        </a:rPr>
                        <a:t>Form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a:solidFill>
                            <a:schemeClr val="hlink"/>
                          </a:solidFill>
                          <a:latin typeface="Arial"/>
                          <a:ea typeface="Arial"/>
                          <a:cs typeface="Arial"/>
                          <a:sym typeface="Arial"/>
                          <a:hlinkClick r:id="rId9"/>
                        </a:rPr>
                        <a:t>Surface Temperature Data Sheet </a:t>
                      </a:r>
                      <a:endParaRPr sz="1800" i="1">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207" name="Google Shape;207;p11" descr="Image of GPS receiver, infrared thermometer, cloud chart and GLOBE data sheet"/>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546087" y="5096565"/>
            <a:ext cx="6743148" cy="15176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13" name="Google Shape;213;p12"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14" name="Google Shape;214;p1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15" name="Google Shape;215;p12"/>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Instrument: Infrared Thermometer</a:t>
            </a:r>
            <a:endParaRPr sz="3600"/>
          </a:p>
        </p:txBody>
      </p:sp>
      <p:sp>
        <p:nvSpPr>
          <p:cNvPr id="216" name="Google Shape;216;p12"/>
          <p:cNvSpPr txBox="1">
            <a:spLocks noGrp="1"/>
          </p:cNvSpPr>
          <p:nvPr>
            <p:ph type="body" idx="1"/>
          </p:nvPr>
        </p:nvSpPr>
        <p:spPr>
          <a:xfrm>
            <a:off x="1307651" y="1674245"/>
            <a:ext cx="737914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Measures infrared (heat) radiation emanating from a surface and converts it to temperature</a:t>
            </a:r>
            <a:r>
              <a:rPr lang="en-US">
                <a:latin typeface="Arial"/>
                <a:ea typeface="Arial"/>
                <a:cs typeface="Arial"/>
                <a:sym typeface="Arial"/>
              </a:rPr>
              <a:t>.</a:t>
            </a:r>
            <a:endParaRPr/>
          </a:p>
        </p:txBody>
      </p:sp>
      <p:grpSp>
        <p:nvGrpSpPr>
          <p:cNvPr id="217" name="Google Shape;217;p12" descr="Display screen, sensing eye, line of sight, release button, recording button. " title="Parts of the infrared thermometer"/>
          <p:cNvGrpSpPr/>
          <p:nvPr/>
        </p:nvGrpSpPr>
        <p:grpSpPr>
          <a:xfrm>
            <a:off x="1698749" y="2701653"/>
            <a:ext cx="3270593" cy="2502164"/>
            <a:chOff x="990600" y="3276600"/>
            <a:chExt cx="3672591" cy="2919608"/>
          </a:xfrm>
        </p:grpSpPr>
        <p:pic>
          <p:nvPicPr>
            <p:cNvPr id="218" name="Google Shape;218;p12" descr="http://www.globe.gov/">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22983" y="3455255"/>
              <a:ext cx="2540208" cy="2740953"/>
            </a:xfrm>
            <a:prstGeom prst="rect">
              <a:avLst/>
            </a:prstGeom>
            <a:noFill/>
            <a:ln>
              <a:noFill/>
            </a:ln>
          </p:spPr>
        </p:pic>
        <p:pic>
          <p:nvPicPr>
            <p:cNvPr id="219" name="Google Shape;219;p12" descr="Infrared thermometer display screen in Hold mode.  Displays 25.8 degrees celsius with a Max of 2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66141" y="3276600"/>
              <a:ext cx="810700" cy="1031183"/>
            </a:xfrm>
            <a:prstGeom prst="rect">
              <a:avLst/>
            </a:prstGeom>
            <a:noFill/>
            <a:ln>
              <a:noFill/>
            </a:ln>
          </p:spPr>
        </p:pic>
        <p:sp>
          <p:nvSpPr>
            <p:cNvPr id="220" name="Google Shape;220;p12"/>
            <p:cNvSpPr/>
            <p:nvPr/>
          </p:nvSpPr>
          <p:spPr>
            <a:xfrm rot="10800000">
              <a:off x="1778004" y="3620214"/>
              <a:ext cx="651273" cy="811395"/>
            </a:xfrm>
            <a:custGeom>
              <a:avLst/>
              <a:gdLst/>
              <a:ahLst/>
              <a:cxnLst/>
              <a:rect l="l" t="t" r="r" b="b"/>
              <a:pathLst>
                <a:path w="18858" h="21600" fill="none" extrusionOk="0">
                  <a:moveTo>
                    <a:pt x="-1" y="0"/>
                  </a:moveTo>
                  <a:cubicBezTo>
                    <a:pt x="7827" y="0"/>
                    <a:pt x="15041" y="4234"/>
                    <a:pt x="18858" y="11067"/>
                  </a:cubicBezTo>
                </a:path>
                <a:path w="18858" h="21600" extrusionOk="0">
                  <a:moveTo>
                    <a:pt x="-1" y="0"/>
                  </a:moveTo>
                  <a:cubicBezTo>
                    <a:pt x="7827" y="0"/>
                    <a:pt x="15041" y="4234"/>
                    <a:pt x="18858" y="11067"/>
                  </a:cubicBezTo>
                  <a:lnTo>
                    <a:pt x="0" y="21600"/>
                  </a:lnTo>
                  <a:lnTo>
                    <a:pt x="-1" y="0"/>
                  </a:lnTo>
                  <a:close/>
                </a:path>
              </a:pathLst>
            </a:cu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21" name="Google Shape;221;p12"/>
            <p:cNvCxnSpPr/>
            <p:nvPr/>
          </p:nvCxnSpPr>
          <p:spPr>
            <a:xfrm>
              <a:off x="990600" y="3523560"/>
              <a:ext cx="254403" cy="0"/>
            </a:xfrm>
            <a:prstGeom prst="straightConnector1">
              <a:avLst/>
            </a:prstGeom>
            <a:noFill/>
            <a:ln w="28575" cap="flat" cmpd="sng">
              <a:solidFill>
                <a:schemeClr val="accent2"/>
              </a:solidFill>
              <a:prstDash val="solid"/>
              <a:round/>
              <a:headEnd type="none" w="med" len="med"/>
              <a:tailEnd type="stealth" w="med" len="med"/>
            </a:ln>
          </p:spPr>
        </p:cxnSp>
      </p:grpSp>
      <p:pic>
        <p:nvPicPr>
          <p:cNvPr id="222" name="Google Shape;222;p12" descr="image of infrared thermomet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28939" y="2672670"/>
            <a:ext cx="1715973" cy="2705518"/>
          </a:xfrm>
          <a:prstGeom prst="rect">
            <a:avLst/>
          </a:prstGeom>
          <a:noFill/>
          <a:ln>
            <a:noFill/>
          </a:ln>
        </p:spPr>
      </p:pic>
      <p:sp>
        <p:nvSpPr>
          <p:cNvPr id="223" name="Google Shape;223;p12"/>
          <p:cNvSpPr txBox="1"/>
          <p:nvPr/>
        </p:nvSpPr>
        <p:spPr>
          <a:xfrm>
            <a:off x="1486743" y="5196093"/>
            <a:ext cx="733862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Surface temperature can be observed by sensing the infrared part of the electromagnetic spectrum.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29" name="Google Shape;229;p13"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30" name="Google Shape;230;p1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31" name="Google Shape;231;p13"/>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Infrared Thermometer Specifications</a:t>
            </a:r>
            <a:endParaRPr sz="3600"/>
          </a:p>
        </p:txBody>
      </p:sp>
      <p:sp>
        <p:nvSpPr>
          <p:cNvPr id="232" name="Google Shape;232;p13"/>
          <p:cNvSpPr txBox="1">
            <a:spLocks noGrp="1"/>
          </p:cNvSpPr>
          <p:nvPr>
            <p:ph type="body" idx="1"/>
          </p:nvPr>
        </p:nvSpPr>
        <p:spPr>
          <a:xfrm>
            <a:off x="1238365" y="1631558"/>
            <a:ext cx="5510016"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b="1"/>
              <a:t>Accuracy</a:t>
            </a:r>
            <a:r>
              <a:rPr lang="en-US" sz="2000"/>
              <a:t>: ±2 °C</a:t>
            </a:r>
            <a:endParaRPr sz="2000" b="1"/>
          </a:p>
          <a:p>
            <a:pPr marL="0" lvl="0" indent="0" algn="l" rtl="0">
              <a:lnSpc>
                <a:spcPct val="80000"/>
              </a:lnSpc>
              <a:spcBef>
                <a:spcPts val="1800"/>
              </a:spcBef>
              <a:spcAft>
                <a:spcPts val="0"/>
              </a:spcAft>
              <a:buClr>
                <a:schemeClr val="dk1"/>
              </a:buClr>
              <a:buSzPts val="2000"/>
              <a:buNone/>
            </a:pPr>
            <a:r>
              <a:rPr lang="en-US" sz="2000" b="1"/>
              <a:t>Range</a:t>
            </a:r>
            <a:r>
              <a:rPr lang="en-US" sz="2000"/>
              <a:t>: make sure that the instrument’s temperature range is large enough to capture the variations in your area.</a:t>
            </a:r>
            <a:endParaRPr sz="2000" b="1" i="1"/>
          </a:p>
          <a:p>
            <a:pPr marL="0" lvl="0" indent="0" algn="l" rtl="0">
              <a:lnSpc>
                <a:spcPct val="90000"/>
              </a:lnSpc>
              <a:spcBef>
                <a:spcPts val="1800"/>
              </a:spcBef>
              <a:spcAft>
                <a:spcPts val="0"/>
              </a:spcAft>
              <a:buClr>
                <a:schemeClr val="dk1"/>
              </a:buClr>
              <a:buSzPts val="2000"/>
              <a:buNone/>
            </a:pPr>
            <a:r>
              <a:rPr lang="en-US" sz="2000" b="1" i="1"/>
              <a:t>Where do I get one?</a:t>
            </a:r>
            <a:r>
              <a:rPr lang="en-US" sz="2000"/>
              <a:t> </a:t>
            </a:r>
            <a:endParaRPr/>
          </a:p>
          <a:p>
            <a:pPr marL="0" lvl="0" indent="0" algn="l" rtl="0">
              <a:lnSpc>
                <a:spcPct val="90000"/>
              </a:lnSpc>
              <a:spcBef>
                <a:spcPts val="0"/>
              </a:spcBef>
              <a:spcAft>
                <a:spcPts val="0"/>
              </a:spcAft>
              <a:buClr>
                <a:schemeClr val="dk1"/>
              </a:buClr>
              <a:buSzPts val="2000"/>
              <a:buNone/>
            </a:pPr>
            <a:r>
              <a:rPr lang="en-US" sz="2000"/>
              <a:t>Handheld infrared thermometers can be purchased from a number of stores and online retailers. Prices range from $25-$300 USD</a:t>
            </a:r>
            <a:endParaRPr/>
          </a:p>
          <a:p>
            <a:pPr marL="0" lvl="0" indent="0" algn="l" rtl="0">
              <a:lnSpc>
                <a:spcPct val="90000"/>
              </a:lnSpc>
              <a:spcBef>
                <a:spcPts val="1000"/>
              </a:spcBef>
              <a:spcAft>
                <a:spcPts val="0"/>
              </a:spcAft>
              <a:buClr>
                <a:schemeClr val="dk1"/>
              </a:buClr>
              <a:buSzPts val="2000"/>
              <a:buNone/>
            </a:pPr>
            <a:r>
              <a:rPr lang="en-US" sz="2000" b="1"/>
              <a:t>Maintenance of instrument:</a:t>
            </a:r>
            <a:endParaRPr/>
          </a:p>
          <a:p>
            <a:pPr marL="228600" lvl="0" indent="-228600" algn="l" rtl="0">
              <a:lnSpc>
                <a:spcPct val="90000"/>
              </a:lnSpc>
              <a:spcBef>
                <a:spcPts val="1000"/>
              </a:spcBef>
              <a:spcAft>
                <a:spcPts val="0"/>
              </a:spcAft>
              <a:buClr>
                <a:schemeClr val="dk1"/>
              </a:buClr>
              <a:buSzPts val="2000"/>
              <a:buChar char="•"/>
            </a:pPr>
            <a:r>
              <a:rPr lang="en-US" sz="2000"/>
              <a:t>-proper cleaning of lenses is important since accumulated particles on the lens can reduce the accuracy</a:t>
            </a:r>
            <a:endParaRPr/>
          </a:p>
          <a:p>
            <a:pPr marL="228600" lvl="0" indent="-228600" algn="l" rtl="0">
              <a:lnSpc>
                <a:spcPct val="90000"/>
              </a:lnSpc>
              <a:spcBef>
                <a:spcPts val="1000"/>
              </a:spcBef>
              <a:spcAft>
                <a:spcPts val="0"/>
              </a:spcAft>
              <a:buClr>
                <a:schemeClr val="dk1"/>
              </a:buClr>
              <a:buSzPts val="2000"/>
              <a:buChar char="•"/>
            </a:pPr>
            <a:r>
              <a:rPr lang="en-US" sz="2000"/>
              <a:t>-do not use solvents to clean the lens</a:t>
            </a:r>
            <a:endParaRPr/>
          </a:p>
          <a:p>
            <a:pPr marL="0" lvl="0" indent="0" algn="l" rtl="0">
              <a:lnSpc>
                <a:spcPct val="90000"/>
              </a:lnSpc>
              <a:spcBef>
                <a:spcPts val="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33" name="Google Shape;233;p13" descr="Photo of handheld infrared thermo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48381" y="2026434"/>
            <a:ext cx="1958297" cy="2386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0" name="Google Shape;240;p14"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41" name="Google Shape;241;p1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42" name="Google Shape;242;p14"/>
          <p:cNvSpPr txBox="1">
            <a:spLocks noGrp="1"/>
          </p:cNvSpPr>
          <p:nvPr>
            <p:ph type="title"/>
          </p:nvPr>
        </p:nvSpPr>
        <p:spPr>
          <a:xfrm>
            <a:off x="1238365"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Calibrate your Infrared Thermometer</a:t>
            </a:r>
            <a:endParaRPr sz="3600"/>
          </a:p>
        </p:txBody>
      </p:sp>
      <p:sp>
        <p:nvSpPr>
          <p:cNvPr id="243" name="Google Shape;243;p14"/>
          <p:cNvSpPr txBox="1">
            <a:spLocks noGrp="1"/>
          </p:cNvSpPr>
          <p:nvPr>
            <p:ph type="body" idx="1"/>
          </p:nvPr>
        </p:nvSpPr>
        <p:spPr>
          <a:xfrm>
            <a:off x="1238365" y="1599206"/>
            <a:ext cx="7473793"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Calibrate once per year to ensure proper performance!</a:t>
            </a:r>
            <a:endParaRPr/>
          </a:p>
          <a:p>
            <a:pPr marL="0" lvl="0" indent="0" algn="l" rtl="0">
              <a:lnSpc>
                <a:spcPct val="80000"/>
              </a:lnSpc>
              <a:spcBef>
                <a:spcPts val="600"/>
              </a:spcBef>
              <a:spcAft>
                <a:spcPts val="0"/>
              </a:spcAft>
              <a:buClr>
                <a:schemeClr val="dk1"/>
              </a:buClr>
              <a:buSzPts val="2000"/>
              <a:buNone/>
            </a:pPr>
            <a:endParaRPr sz="2000"/>
          </a:p>
          <a:p>
            <a:pPr marL="0" lvl="0" indent="0" algn="l" rtl="0">
              <a:lnSpc>
                <a:spcPct val="80000"/>
              </a:lnSpc>
              <a:spcBef>
                <a:spcPts val="600"/>
              </a:spcBef>
              <a:spcAft>
                <a:spcPts val="0"/>
              </a:spcAft>
              <a:buClr>
                <a:schemeClr val="dk1"/>
              </a:buClr>
              <a:buSzPts val="2000"/>
              <a:buNone/>
            </a:pPr>
            <a:r>
              <a:rPr lang="en-US" sz="2000"/>
              <a:t>Calibrate with an ice water bath. Wait until the water reaches 0° C, then see if the infrared thermometer shows a similar reading.</a:t>
            </a:r>
            <a:endParaRPr/>
          </a:p>
          <a:p>
            <a:pPr marL="0" lvl="0" indent="0" algn="l" rtl="0">
              <a:lnSpc>
                <a:spcPct val="80000"/>
              </a:lnSpc>
              <a:spcBef>
                <a:spcPts val="600"/>
              </a:spcBef>
              <a:spcAft>
                <a:spcPts val="0"/>
              </a:spcAft>
              <a:buClr>
                <a:schemeClr val="dk1"/>
              </a:buClr>
              <a:buSzPts val="2000"/>
              <a:buNone/>
            </a:pPr>
            <a:endParaRPr sz="2000"/>
          </a:p>
          <a:p>
            <a:pPr marL="0" lvl="0" indent="0" algn="l" rtl="0">
              <a:lnSpc>
                <a:spcPct val="80000"/>
              </a:lnSpc>
              <a:spcBef>
                <a:spcPts val="600"/>
              </a:spcBef>
              <a:spcAft>
                <a:spcPts val="0"/>
              </a:spcAft>
              <a:buClr>
                <a:schemeClr val="dk1"/>
              </a:buClr>
              <a:buSzPts val="2000"/>
              <a:buNone/>
            </a:pPr>
            <a:r>
              <a:rPr lang="en-US" sz="2000"/>
              <a:t>If the temperature observed is more than +2° C or less than -2° C, try changing the battery. If the calibration still is off, the IRT needs to be replaced.</a:t>
            </a:r>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44" name="Google Shape;244;p14" descr="Photo of callibrating infrared thermometer. Bucket of water and ice with thermometer in the mixture reading 0 degrees Celsius. Infrared Thermometer taking a reading of the ice water mixture. Overhead view. Photo credit: Sara Mierzwiak&#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62109" y="4061767"/>
            <a:ext cx="1719586" cy="2292782"/>
          </a:xfrm>
          <a:prstGeom prst="rect">
            <a:avLst/>
          </a:prstGeom>
          <a:noFill/>
          <a:ln>
            <a:noFill/>
          </a:ln>
        </p:spPr>
      </p:pic>
      <p:sp>
        <p:nvSpPr>
          <p:cNvPr id="245" name="Google Shape;245;p14"/>
          <p:cNvSpPr txBox="1"/>
          <p:nvPr/>
        </p:nvSpPr>
        <p:spPr>
          <a:xfrm>
            <a:off x="1968297" y="6402152"/>
            <a:ext cx="181339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Photo credit: Sara Mierzwiak</a:t>
            </a:r>
            <a:endParaRPr/>
          </a:p>
        </p:txBody>
      </p:sp>
      <p:pic>
        <p:nvPicPr>
          <p:cNvPr id="246" name="Google Shape;246;p14" descr="Bucket of water and ice with thermometer in the mixture reading 0 degrees Celsius. Infrared Thermometer taking a reading of the ice water mixture. Side view. Photo credit: Sara Mierzwiak.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6396" y="4061767"/>
            <a:ext cx="3059382" cy="2294536"/>
          </a:xfrm>
          <a:prstGeom prst="rect">
            <a:avLst/>
          </a:prstGeom>
          <a:noFill/>
          <a:ln>
            <a:noFill/>
          </a:ln>
        </p:spPr>
      </p:pic>
      <p:sp>
        <p:nvSpPr>
          <p:cNvPr id="247" name="Google Shape;247;p14"/>
          <p:cNvSpPr txBox="1"/>
          <p:nvPr/>
        </p:nvSpPr>
        <p:spPr>
          <a:xfrm>
            <a:off x="6264813" y="6402153"/>
            <a:ext cx="181339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Photo credit: Sara Mierzwiak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4" name="Google Shape;254;p15"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55" name="Google Shape;255;p1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56" name="Google Shape;256;p15"/>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a:t>Collecting Data using an Infrared Thermometer</a:t>
            </a:r>
            <a:endParaRPr sz="3600"/>
          </a:p>
        </p:txBody>
      </p:sp>
      <p:sp>
        <p:nvSpPr>
          <p:cNvPr id="257" name="Google Shape;257;p15"/>
          <p:cNvSpPr txBox="1">
            <a:spLocks noGrp="1"/>
          </p:cNvSpPr>
          <p:nvPr>
            <p:ph type="body" idx="1"/>
          </p:nvPr>
        </p:nvSpPr>
        <p:spPr>
          <a:xfrm>
            <a:off x="1169080" y="1683656"/>
            <a:ext cx="3711322" cy="4926993"/>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000"/>
              <a:buNone/>
            </a:pPr>
            <a:r>
              <a:rPr lang="en-US" sz="2000" b="1"/>
              <a:t>HOW? </a:t>
            </a:r>
            <a:endParaRPr/>
          </a:p>
          <a:p>
            <a:pPr marL="0" lvl="0" indent="0" algn="ctr" rtl="0">
              <a:lnSpc>
                <a:spcPct val="80000"/>
              </a:lnSpc>
              <a:spcBef>
                <a:spcPts val="600"/>
              </a:spcBef>
              <a:spcAft>
                <a:spcPts val="0"/>
              </a:spcAft>
              <a:buClr>
                <a:schemeClr val="dk1"/>
              </a:buClr>
              <a:buSzPts val="2000"/>
              <a:buNone/>
            </a:pPr>
            <a:r>
              <a:rPr lang="en-US" sz="2000"/>
              <a:t>Hold your arm at arms length and point the instrument at the ground. After you pull the trigger then read the value including the tenths of a degree Celsius.</a:t>
            </a:r>
            <a:endParaRPr/>
          </a:p>
          <a:p>
            <a:pPr marL="0" lvl="0" indent="0" algn="ctr" rtl="0">
              <a:lnSpc>
                <a:spcPct val="80000"/>
              </a:lnSpc>
              <a:spcBef>
                <a:spcPts val="600"/>
              </a:spcBef>
              <a:spcAft>
                <a:spcPts val="0"/>
              </a:spcAft>
              <a:buClr>
                <a:schemeClr val="dk1"/>
              </a:buClr>
              <a:buSzPts val="2000"/>
              <a:buNone/>
            </a:pPr>
            <a:endParaRPr sz="2000"/>
          </a:p>
          <a:p>
            <a:pPr marL="0" lvl="0" indent="0" algn="ctr" rtl="0">
              <a:lnSpc>
                <a:spcPct val="80000"/>
              </a:lnSpc>
              <a:spcBef>
                <a:spcPts val="600"/>
              </a:spcBef>
              <a:spcAft>
                <a:spcPts val="0"/>
              </a:spcAft>
              <a:buClr>
                <a:schemeClr val="dk1"/>
              </a:buClr>
              <a:buSzPts val="2000"/>
              <a:buNone/>
            </a:pPr>
            <a:endParaRPr sz="2000"/>
          </a:p>
          <a:p>
            <a:pPr marL="0" lvl="0" indent="0" algn="ctr" rtl="0">
              <a:lnSpc>
                <a:spcPct val="80000"/>
              </a:lnSpc>
              <a:spcBef>
                <a:spcPts val="600"/>
              </a:spcBef>
              <a:spcAft>
                <a:spcPts val="0"/>
              </a:spcAft>
              <a:buClr>
                <a:schemeClr val="dk1"/>
              </a:buClr>
              <a:buSzPts val="2000"/>
              <a:buNone/>
            </a:pPr>
            <a:r>
              <a:rPr lang="en-US" sz="2000" b="1"/>
              <a:t>WHEN? </a:t>
            </a:r>
            <a:endParaRPr/>
          </a:p>
          <a:p>
            <a:pPr marL="0" lvl="0" indent="0" algn="ctr" rtl="0">
              <a:lnSpc>
                <a:spcPct val="80000"/>
              </a:lnSpc>
              <a:spcBef>
                <a:spcPts val="600"/>
              </a:spcBef>
              <a:spcAft>
                <a:spcPts val="0"/>
              </a:spcAft>
              <a:buClr>
                <a:schemeClr val="dk1"/>
              </a:buClr>
              <a:buSzPts val="2000"/>
              <a:buNone/>
            </a:pPr>
            <a:r>
              <a:rPr lang="en-US" sz="2000"/>
              <a:t>Surface temperature measurements can be taken any time during the day. </a:t>
            </a:r>
            <a:endParaRPr/>
          </a:p>
          <a:p>
            <a:pPr marL="0" lvl="0" indent="0" algn="ctr"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58" name="Google Shape;258;p15" descr="Photo of instructor and student taking the surface temperature of a green area with the Infrared Thermo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68348" y="1683656"/>
            <a:ext cx="3131471" cy="2265319"/>
          </a:xfrm>
          <a:prstGeom prst="rect">
            <a:avLst/>
          </a:prstGeom>
          <a:noFill/>
          <a:ln>
            <a:noFill/>
          </a:ln>
        </p:spPr>
      </p:pic>
      <p:sp>
        <p:nvSpPr>
          <p:cNvPr id="259" name="Google Shape;259;p15"/>
          <p:cNvSpPr txBox="1"/>
          <p:nvPr/>
        </p:nvSpPr>
        <p:spPr>
          <a:xfrm>
            <a:off x="6734083" y="3948975"/>
            <a:ext cx="181339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Photo credit: Kevin Czajkowski</a:t>
            </a:r>
            <a:endParaRPr sz="1000">
              <a:solidFill>
                <a:schemeClr val="dk1"/>
              </a:solidFill>
              <a:latin typeface="Calibri"/>
              <a:ea typeface="Calibri"/>
              <a:cs typeface="Calibri"/>
              <a:sym typeface="Calibri"/>
            </a:endParaRPr>
          </a:p>
        </p:txBody>
      </p:sp>
      <p:pic>
        <p:nvPicPr>
          <p:cNvPr id="260" name="Google Shape;260;p15" descr="image of a  Clock with NASA logo in its fac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68348" y="4290958"/>
            <a:ext cx="3131471" cy="23486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7" name="Google Shape;267;p16"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68" name="Google Shape;268;p1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69" name="Google Shape;269;p16"/>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Data Collection: Overview</a:t>
            </a:r>
            <a:endParaRPr sz="3600"/>
          </a:p>
        </p:txBody>
      </p:sp>
      <p:sp>
        <p:nvSpPr>
          <p:cNvPr id="270" name="Google Shape;270;p16"/>
          <p:cNvSpPr txBox="1">
            <a:spLocks noGrp="1"/>
          </p:cNvSpPr>
          <p:nvPr>
            <p:ph type="body" idx="1"/>
          </p:nvPr>
        </p:nvSpPr>
        <p:spPr>
          <a:xfrm>
            <a:off x="1301330" y="1683656"/>
            <a:ext cx="7378500" cy="4926900"/>
          </a:xfrm>
          <a:prstGeom prst="rect">
            <a:avLst/>
          </a:prstGeom>
          <a:noFill/>
          <a:ln>
            <a:noFill/>
          </a:ln>
        </p:spPr>
        <p:txBody>
          <a:bodyPr spcFirstLastPara="1" wrap="square" lIns="91425" tIns="45700" rIns="91425" bIns="45700" anchor="t" anchorCtr="0">
            <a:noAutofit/>
          </a:bodyPr>
          <a:lstStyle/>
          <a:p>
            <a:pPr marL="457200" lvl="0" indent="-472122" algn="l" rtl="0">
              <a:lnSpc>
                <a:spcPct val="60000"/>
              </a:lnSpc>
              <a:spcBef>
                <a:spcPts val="0"/>
              </a:spcBef>
              <a:spcAft>
                <a:spcPts val="0"/>
              </a:spcAft>
              <a:buClr>
                <a:schemeClr val="dk1"/>
              </a:buClr>
              <a:buSzPts val="2435"/>
              <a:buFont typeface="Calibri"/>
              <a:buAutoNum type="arabicParenR"/>
            </a:pPr>
            <a:r>
              <a:rPr lang="en-US" sz="2435"/>
              <a:t>Choose a site that is homogenous at least 30 meters square (if possible). Can be grass, asphalt, etc.</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Collect GPS data for the </a:t>
            </a:r>
            <a:r>
              <a:rPr lang="en-US" sz="2435" b="1"/>
              <a:t>center </a:t>
            </a:r>
            <a:r>
              <a:rPr lang="en-US" sz="2435"/>
              <a:t>of the site (latitude, longitude and elevation).</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Pick nine random observation spots in the study site:</a:t>
            </a:r>
            <a:endParaRPr sz="2990"/>
          </a:p>
          <a:p>
            <a:pPr marL="685800" lvl="1" indent="-243522" algn="l" rtl="0">
              <a:lnSpc>
                <a:spcPct val="60000"/>
              </a:lnSpc>
              <a:spcBef>
                <a:spcPts val="600"/>
              </a:spcBef>
              <a:spcAft>
                <a:spcPts val="0"/>
              </a:spcAft>
              <a:buClr>
                <a:schemeClr val="dk1"/>
              </a:buClr>
              <a:buSzPts val="2435"/>
              <a:buFont typeface="Merriweather Sans"/>
              <a:buChar char="-"/>
            </a:pPr>
            <a:r>
              <a:rPr lang="en-US" sz="2435"/>
              <a:t>Read and record surface temperature</a:t>
            </a:r>
            <a:endParaRPr sz="2620"/>
          </a:p>
          <a:p>
            <a:pPr marL="685800" lvl="1" indent="-243522" algn="l" rtl="0">
              <a:lnSpc>
                <a:spcPct val="60000"/>
              </a:lnSpc>
              <a:spcBef>
                <a:spcPts val="600"/>
              </a:spcBef>
              <a:spcAft>
                <a:spcPts val="0"/>
              </a:spcAft>
              <a:buClr>
                <a:schemeClr val="dk1"/>
              </a:buClr>
              <a:buSzPts val="2435"/>
              <a:buFont typeface="Merriweather Sans"/>
              <a:buChar char="-"/>
            </a:pPr>
            <a:r>
              <a:rPr lang="en-US" sz="2435"/>
              <a:t>Record the time</a:t>
            </a:r>
            <a:endParaRPr sz="2620"/>
          </a:p>
          <a:p>
            <a:pPr marL="685800" lvl="1" indent="-243522" algn="l" rtl="0">
              <a:lnSpc>
                <a:spcPct val="60000"/>
              </a:lnSpc>
              <a:spcBef>
                <a:spcPts val="600"/>
              </a:spcBef>
              <a:spcAft>
                <a:spcPts val="0"/>
              </a:spcAft>
              <a:buClr>
                <a:schemeClr val="dk1"/>
              </a:buClr>
              <a:buSzPts val="2435"/>
              <a:buFont typeface="Merriweather Sans"/>
              <a:buChar char="-"/>
            </a:pPr>
            <a:r>
              <a:rPr lang="en-US" sz="2435"/>
              <a:t>Measure and record snow depth (if present)</a:t>
            </a:r>
            <a:endParaRPr sz="2620"/>
          </a:p>
          <a:p>
            <a:pPr marL="457200" lvl="0" indent="-472122" algn="l" rtl="0">
              <a:lnSpc>
                <a:spcPct val="60000"/>
              </a:lnSpc>
              <a:spcBef>
                <a:spcPts val="600"/>
              </a:spcBef>
              <a:spcAft>
                <a:spcPts val="0"/>
              </a:spcAft>
              <a:buClr>
                <a:schemeClr val="dk1"/>
              </a:buClr>
              <a:buSzPts val="2435"/>
              <a:buFont typeface="Calibri"/>
              <a:buAutoNum type="arabicParenR"/>
            </a:pPr>
            <a:r>
              <a:rPr lang="en-US" sz="2435"/>
              <a:t>Use the </a:t>
            </a:r>
            <a:r>
              <a:rPr lang="en-US" sz="2435" i="1" u="sng">
                <a:solidFill>
                  <a:schemeClr val="hlink"/>
                </a:solidFill>
                <a:hlinkClick r:id="rId5"/>
              </a:rPr>
              <a:t>Cloud Protocol </a:t>
            </a:r>
            <a:r>
              <a:rPr lang="en-US" sz="2435"/>
              <a:t>to record cloud observations.</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Record your data on the Surface Temperature Data sheet.</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Log into the </a:t>
            </a:r>
            <a:r>
              <a:rPr lang="en-US" sz="2435" i="1" u="sng">
                <a:solidFill>
                  <a:schemeClr val="hlink"/>
                </a:solidFill>
                <a:hlinkClick r:id="rId6"/>
              </a:rPr>
              <a:t>GLOBE website </a:t>
            </a:r>
            <a:r>
              <a:rPr lang="en-US" sz="2435"/>
              <a:t>.  </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Create a Surface Temperature site.</a:t>
            </a:r>
            <a:endParaRPr sz="2990"/>
          </a:p>
          <a:p>
            <a:pPr marL="457200" lvl="0" indent="-472122" algn="l" rtl="0">
              <a:lnSpc>
                <a:spcPct val="60000"/>
              </a:lnSpc>
              <a:spcBef>
                <a:spcPts val="600"/>
              </a:spcBef>
              <a:spcAft>
                <a:spcPts val="0"/>
              </a:spcAft>
              <a:buClr>
                <a:schemeClr val="dk1"/>
              </a:buClr>
              <a:buSzPts val="2435"/>
              <a:buFont typeface="Calibri"/>
              <a:buAutoNum type="arabicParenR"/>
            </a:pPr>
            <a:r>
              <a:rPr lang="en-US" sz="2435"/>
              <a:t>Go back to Data Entry, select the new Surface Temperature site you just created, and enter your data.</a:t>
            </a:r>
            <a:endParaRPr sz="2990"/>
          </a:p>
          <a:p>
            <a:pPr marL="0" lvl="0" indent="0" algn="ctr" rtl="0">
              <a:lnSpc>
                <a:spcPct val="60000"/>
              </a:lnSpc>
              <a:spcBef>
                <a:spcPts val="600"/>
              </a:spcBef>
              <a:spcAft>
                <a:spcPts val="0"/>
              </a:spcAft>
              <a:buClr>
                <a:schemeClr val="dk1"/>
              </a:buClr>
              <a:buSzPts val="1850"/>
              <a:buNone/>
            </a:pPr>
            <a:endParaRPr sz="2250">
              <a:latin typeface="Arial"/>
              <a:ea typeface="Arial"/>
              <a:cs typeface="Arial"/>
              <a:sym typeface="Arial"/>
            </a:endParaRPr>
          </a:p>
          <a:p>
            <a:pPr marL="0" lvl="0" indent="0" algn="l" rtl="0">
              <a:lnSpc>
                <a:spcPct val="60000"/>
              </a:lnSpc>
              <a:spcBef>
                <a:spcPts val="600"/>
              </a:spcBef>
              <a:spcAft>
                <a:spcPts val="0"/>
              </a:spcAft>
              <a:buClr>
                <a:schemeClr val="dk1"/>
              </a:buClr>
              <a:buSzPts val="1850"/>
              <a:buNone/>
            </a:pPr>
            <a:endParaRPr sz="2250">
              <a:latin typeface="Arial"/>
              <a:ea typeface="Arial"/>
              <a:cs typeface="Arial"/>
              <a:sym typeface="Arial"/>
            </a:endParaRPr>
          </a:p>
          <a:p>
            <a:pPr marL="0" lvl="0" indent="0" algn="l" rtl="0">
              <a:lnSpc>
                <a:spcPct val="70000"/>
              </a:lnSpc>
              <a:spcBef>
                <a:spcPts val="600"/>
              </a:spcBef>
              <a:spcAft>
                <a:spcPts val="0"/>
              </a:spcAft>
              <a:buClr>
                <a:schemeClr val="dk1"/>
              </a:buClr>
              <a:buSzPts val="1850"/>
              <a:buNone/>
            </a:pPr>
            <a:endParaRPr sz="2250"/>
          </a:p>
          <a:p>
            <a:pPr marL="228600" lvl="0" indent="-50800" algn="l" rtl="0">
              <a:lnSpc>
                <a:spcPct val="70000"/>
              </a:lnSpc>
              <a:spcBef>
                <a:spcPts val="1000"/>
              </a:spcBef>
              <a:spcAft>
                <a:spcPts val="0"/>
              </a:spcAft>
              <a:buClr>
                <a:schemeClr val="dk1"/>
              </a:buClr>
              <a:buSzPts val="2590"/>
              <a:buNone/>
            </a:pPr>
            <a:endParaRPr sz="299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7" name="Google Shape;277;p17"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78" name="Google Shape;278;p1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79" name="Google Shape;279;p17"/>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1. Choose homogenous study areas.</a:t>
            </a:r>
            <a:endParaRPr sz="3200"/>
          </a:p>
        </p:txBody>
      </p:sp>
      <p:sp>
        <p:nvSpPr>
          <p:cNvPr id="280" name="Google Shape;280;p17"/>
          <p:cNvSpPr txBox="1">
            <a:spLocks noGrp="1"/>
          </p:cNvSpPr>
          <p:nvPr>
            <p:ph type="body" idx="1"/>
          </p:nvPr>
        </p:nvSpPr>
        <p:spPr>
          <a:xfrm>
            <a:off x="1169080" y="1558248"/>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ts val="1800"/>
              <a:buNone/>
            </a:pPr>
            <a:r>
              <a:rPr lang="en-US" sz="1800"/>
              <a:t>Choose study areas that are as large as possible and that have homogeneous cover. If the only area you have is smaller, take observations there and measure the size of the area. At this school, students took surface temperature observations on the asphalt and the nearby grassy outfield of a softball field. </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81" name="Google Shape;281;p17" descr="image of baseball field with boxes around areas where there is only grass. These are homogeneous areas suitable for temperature reading"/>
          <p:cNvPicPr preferRelativeResize="0"/>
          <p:nvPr/>
        </p:nvPicPr>
        <p:blipFill rotWithShape="1">
          <a:blip r:embed="rId5">
            <a:alphaModFix/>
          </a:blip>
          <a:srcRect/>
          <a:stretch/>
        </p:blipFill>
        <p:spPr>
          <a:xfrm>
            <a:off x="2679700" y="3100783"/>
            <a:ext cx="5967343" cy="3757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8" name="Google Shape;288;p18"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289" name="Google Shape;289;p1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290" name="Google Shape;290;p18"/>
          <p:cNvSpPr txBox="1">
            <a:spLocks noGrp="1"/>
          </p:cNvSpPr>
          <p:nvPr>
            <p:ph type="title"/>
          </p:nvPr>
        </p:nvSpPr>
        <p:spPr>
          <a:xfrm>
            <a:off x="1169080" y="994227"/>
            <a:ext cx="7886700" cy="66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80"/>
              <a:buFont typeface="Calibri"/>
              <a:buNone/>
            </a:pPr>
            <a:r>
              <a:rPr lang="en-US" sz="2080" b="1"/>
              <a:t>2. Collect GPS data of the </a:t>
            </a:r>
            <a:r>
              <a:rPr lang="en-US" sz="2080" b="1" u="sng"/>
              <a:t>center</a:t>
            </a:r>
            <a:r>
              <a:rPr lang="en-US" sz="2080" b="1"/>
              <a:t> of each study area. If you are using the GLOBE Observer app on your phone, the latitude and longitude are automatically recorded.</a:t>
            </a:r>
            <a:endParaRPr sz="2080"/>
          </a:p>
        </p:txBody>
      </p:sp>
      <p:sp>
        <p:nvSpPr>
          <p:cNvPr id="291" name="Google Shape;291;p18"/>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a:p>
          <a:p>
            <a:pPr marL="0" lvl="0" indent="0" algn="l" rtl="0">
              <a:lnSpc>
                <a:spcPct val="90000"/>
              </a:lnSpc>
              <a:spcBef>
                <a:spcPts val="0"/>
              </a:spcBef>
              <a:spcAft>
                <a:spcPts val="0"/>
              </a:spcAft>
              <a:buClr>
                <a:schemeClr val="dk1"/>
              </a:buClr>
              <a:buSzPts val="1800"/>
              <a:buNone/>
            </a:pPr>
            <a:r>
              <a:rPr lang="en-US" sz="1800"/>
              <a:t>Record latitude, longitude and elevation</a:t>
            </a:r>
            <a:r>
              <a:rPr lang="en-US" sz="1800">
                <a:latin typeface="Arial"/>
                <a:ea typeface="Arial"/>
                <a:cs typeface="Arial"/>
                <a:sym typeface="Arial"/>
              </a:rPr>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292" name="Google Shape;292;p18" descr="The box located in the outfield  of the baseball diamond indicates where to take Surface Temperature readings. It is a grassy area. &quot;X&quot; indicates the spot to take your GPS readi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39426" y="2240950"/>
            <a:ext cx="5634950" cy="4174650"/>
          </a:xfrm>
          <a:prstGeom prst="rect">
            <a:avLst/>
          </a:prstGeom>
          <a:noFill/>
          <a:ln>
            <a:noFill/>
          </a:ln>
        </p:spPr>
      </p:pic>
      <p:sp>
        <p:nvSpPr>
          <p:cNvPr id="293" name="Google Shape;293;p18"/>
          <p:cNvSpPr txBox="1"/>
          <p:nvPr/>
        </p:nvSpPr>
        <p:spPr>
          <a:xfrm>
            <a:off x="4257663" y="6238348"/>
            <a:ext cx="17095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GPS Protocol</a:t>
            </a: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0" name="Google Shape;300;p19"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01" name="Google Shape;301;p1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02" name="Google Shape;302;p19"/>
          <p:cNvSpPr txBox="1">
            <a:spLocks noGrp="1"/>
          </p:cNvSpPr>
          <p:nvPr>
            <p:ph type="title"/>
          </p:nvPr>
        </p:nvSpPr>
        <p:spPr>
          <a:xfrm>
            <a:off x="1169075" y="768475"/>
            <a:ext cx="7886700" cy="99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3. Take 9 random surface temperature readings</a:t>
            </a:r>
            <a:endParaRPr sz="3200"/>
          </a:p>
        </p:txBody>
      </p:sp>
      <p:sp>
        <p:nvSpPr>
          <p:cNvPr id="303" name="Google Shape;303;p19"/>
          <p:cNvSpPr txBox="1">
            <a:spLocks noGrp="1"/>
          </p:cNvSpPr>
          <p:nvPr>
            <p:ph type="body" idx="1"/>
          </p:nvPr>
        </p:nvSpPr>
        <p:spPr>
          <a:xfrm>
            <a:off x="1373448" y="1580809"/>
            <a:ext cx="7478100" cy="49269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800"/>
              <a:buNone/>
            </a:pPr>
            <a:endParaRPr sz="1800"/>
          </a:p>
          <a:p>
            <a:pPr marL="0" lvl="0" indent="0" algn="l" rtl="0">
              <a:lnSpc>
                <a:spcPct val="80000"/>
              </a:lnSpc>
              <a:spcBef>
                <a:spcPts val="0"/>
              </a:spcBef>
              <a:spcAft>
                <a:spcPts val="0"/>
              </a:spcAft>
              <a:buClr>
                <a:schemeClr val="dk1"/>
              </a:buClr>
              <a:buSzPts val="1800"/>
              <a:buNone/>
            </a:pPr>
            <a:r>
              <a:rPr lang="en-US" sz="1800"/>
              <a:t>Take 9 random surface temperature readings within </a:t>
            </a:r>
            <a:r>
              <a:rPr lang="en-US" sz="1800" b="1"/>
              <a:t>each </a:t>
            </a:r>
            <a:r>
              <a:rPr lang="en-US" sz="1800"/>
              <a:t>study area. The 9 random observations ensure a good average for the site is observed. </a:t>
            </a:r>
            <a:endParaRPr/>
          </a:p>
          <a:p>
            <a:pPr marL="0" lvl="0" indent="0" algn="ctr"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04" name="Google Shape;304;p19" descr="Zoom in view of the section of previous photo. &quot;X&quot;s indicate where you should take the 9 random surface temperature readings on the grassy area. Infrared thermometer is pictured in the upper left hand corn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36529" y="2319789"/>
            <a:ext cx="6353313" cy="42417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8" name="Google Shape;98;p2"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99" name="Google Shape;99;p2" descr="Menu Bar: What is surface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2817" cy="6048573"/>
          </a:xfrm>
          <a:prstGeom prst="rect">
            <a:avLst/>
          </a:prstGeom>
          <a:noFill/>
          <a:ln>
            <a:noFill/>
          </a:ln>
        </p:spPr>
      </p:pic>
      <p:sp>
        <p:nvSpPr>
          <p:cNvPr id="100" name="Google Shape;100;p2"/>
          <p:cNvSpPr txBox="1">
            <a:spLocks noGrp="1"/>
          </p:cNvSpPr>
          <p:nvPr>
            <p:ph type="title"/>
          </p:nvPr>
        </p:nvSpPr>
        <p:spPr>
          <a:xfrm>
            <a:off x="125730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Overview and Learning Objectives</a:t>
            </a:r>
            <a:endParaRPr/>
          </a:p>
        </p:txBody>
      </p:sp>
      <p:sp>
        <p:nvSpPr>
          <p:cNvPr id="101" name="Google Shape;101;p2"/>
          <p:cNvSpPr txBox="1">
            <a:spLocks noGrp="1"/>
          </p:cNvSpPr>
          <p:nvPr>
            <p:ph type="body" idx="1"/>
          </p:nvPr>
        </p:nvSpPr>
        <p:spPr>
          <a:xfrm>
            <a:off x="1257300" y="1551441"/>
            <a:ext cx="7577932" cy="502840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600" b="1"/>
              <a:t>Overview</a:t>
            </a:r>
            <a:endParaRPr/>
          </a:p>
          <a:p>
            <a:pPr marL="0" lvl="0" indent="0" algn="l" rtl="0">
              <a:lnSpc>
                <a:spcPct val="90000"/>
              </a:lnSpc>
              <a:spcBef>
                <a:spcPts val="1000"/>
              </a:spcBef>
              <a:spcAft>
                <a:spcPts val="0"/>
              </a:spcAft>
              <a:buClr>
                <a:schemeClr val="dk1"/>
              </a:buClr>
              <a:buSzPct val="100000"/>
              <a:buNone/>
            </a:pPr>
            <a:r>
              <a:rPr lang="en-US" sz="2600" i="1"/>
              <a:t>This module:</a:t>
            </a:r>
            <a:endParaRPr/>
          </a:p>
          <a:p>
            <a:pPr marL="228600" lvl="0" indent="-228600" algn="l" rtl="0">
              <a:lnSpc>
                <a:spcPct val="90000"/>
              </a:lnSpc>
              <a:spcBef>
                <a:spcPts val="1000"/>
              </a:spcBef>
              <a:spcAft>
                <a:spcPts val="0"/>
              </a:spcAft>
              <a:buClr>
                <a:schemeClr val="dk1"/>
              </a:buClr>
              <a:buSzPct val="100000"/>
              <a:buChar char="•"/>
            </a:pPr>
            <a:r>
              <a:rPr lang="en-US" sz="2600"/>
              <a:t>Describes how to take surface temperature measurements</a:t>
            </a:r>
            <a:endParaRPr/>
          </a:p>
          <a:p>
            <a:pPr marL="228600" lvl="0" indent="-228600" algn="l" rtl="0">
              <a:lnSpc>
                <a:spcPct val="90000"/>
              </a:lnSpc>
              <a:spcBef>
                <a:spcPts val="1000"/>
              </a:spcBef>
              <a:spcAft>
                <a:spcPts val="0"/>
              </a:spcAft>
              <a:buClr>
                <a:schemeClr val="dk1"/>
              </a:buClr>
              <a:buSzPct val="100000"/>
              <a:buChar char="•"/>
            </a:pPr>
            <a:r>
              <a:rPr lang="en-US" sz="2600"/>
              <a:t>Provides instructions on how to enter your data on the GLOBE website</a:t>
            </a:r>
            <a:endParaRPr/>
          </a:p>
          <a:p>
            <a:pPr marL="228600" lvl="0" indent="-113029" algn="l" rtl="0">
              <a:lnSpc>
                <a:spcPct val="90000"/>
              </a:lnSpc>
              <a:spcBef>
                <a:spcPts val="1000"/>
              </a:spcBef>
              <a:spcAft>
                <a:spcPts val="0"/>
              </a:spcAft>
              <a:buClr>
                <a:schemeClr val="dk1"/>
              </a:buClr>
              <a:buSzPct val="100000"/>
              <a:buNone/>
            </a:pPr>
            <a:endParaRPr sz="2600"/>
          </a:p>
          <a:p>
            <a:pPr marL="0" lvl="0" indent="0" algn="l" rtl="0">
              <a:lnSpc>
                <a:spcPct val="90000"/>
              </a:lnSpc>
              <a:spcBef>
                <a:spcPts val="1000"/>
              </a:spcBef>
              <a:spcAft>
                <a:spcPts val="0"/>
              </a:spcAft>
              <a:buClr>
                <a:schemeClr val="dk1"/>
              </a:buClr>
              <a:buSzPct val="100000"/>
              <a:buNone/>
            </a:pPr>
            <a:r>
              <a:rPr lang="en-US" sz="2600" b="1"/>
              <a:t>Learning Objectives</a:t>
            </a:r>
            <a:endParaRPr/>
          </a:p>
          <a:p>
            <a:pPr marL="0" lvl="0" indent="0" algn="l" rtl="0">
              <a:lnSpc>
                <a:spcPct val="90000"/>
              </a:lnSpc>
              <a:spcBef>
                <a:spcPts val="1000"/>
              </a:spcBef>
              <a:spcAft>
                <a:spcPts val="0"/>
              </a:spcAft>
              <a:buClr>
                <a:schemeClr val="dk1"/>
              </a:buClr>
              <a:buSzPct val="100000"/>
              <a:buNone/>
            </a:pPr>
            <a:endParaRPr sz="2600" i="1"/>
          </a:p>
          <a:p>
            <a:pPr marL="0" lvl="0" indent="0" algn="l" rtl="0">
              <a:lnSpc>
                <a:spcPct val="90000"/>
              </a:lnSpc>
              <a:spcBef>
                <a:spcPts val="0"/>
              </a:spcBef>
              <a:spcAft>
                <a:spcPts val="0"/>
              </a:spcAft>
              <a:buClr>
                <a:schemeClr val="dk1"/>
              </a:buClr>
              <a:buSzPct val="100000"/>
              <a:buNone/>
            </a:pPr>
            <a:r>
              <a:rPr lang="en-US" sz="2600" i="1"/>
              <a:t>After completing this module, you will be able to:</a:t>
            </a:r>
            <a:endParaRPr/>
          </a:p>
          <a:p>
            <a:pPr marL="228600" lvl="0" indent="-228600" algn="l" rtl="0">
              <a:lnSpc>
                <a:spcPct val="90000"/>
              </a:lnSpc>
              <a:spcBef>
                <a:spcPts val="600"/>
              </a:spcBef>
              <a:spcAft>
                <a:spcPts val="0"/>
              </a:spcAft>
              <a:buClr>
                <a:schemeClr val="dk1"/>
              </a:buClr>
              <a:buSzPct val="100000"/>
              <a:buChar char="•"/>
            </a:pPr>
            <a:r>
              <a:rPr lang="en-US" sz="2600"/>
              <a:t>Describe and define surface temperature </a:t>
            </a:r>
            <a:endParaRPr/>
          </a:p>
          <a:p>
            <a:pPr marL="228600" lvl="0" indent="-228600" algn="l" rtl="0">
              <a:lnSpc>
                <a:spcPct val="90000"/>
              </a:lnSpc>
              <a:spcBef>
                <a:spcPts val="600"/>
              </a:spcBef>
              <a:spcAft>
                <a:spcPts val="0"/>
              </a:spcAft>
              <a:buClr>
                <a:schemeClr val="dk1"/>
              </a:buClr>
              <a:buSzPct val="100000"/>
              <a:buChar char="•"/>
            </a:pPr>
            <a:r>
              <a:rPr lang="en-US" sz="2600"/>
              <a:t>List reasons why it is important to collect surface temperature data</a:t>
            </a:r>
            <a:endParaRPr/>
          </a:p>
          <a:p>
            <a:pPr marL="228600" lvl="0" indent="-228600" algn="l" rtl="0">
              <a:lnSpc>
                <a:spcPct val="90000"/>
              </a:lnSpc>
              <a:spcBef>
                <a:spcPts val="600"/>
              </a:spcBef>
              <a:spcAft>
                <a:spcPts val="0"/>
              </a:spcAft>
              <a:buClr>
                <a:schemeClr val="dk1"/>
              </a:buClr>
              <a:buSzPct val="100000"/>
              <a:buChar char="•"/>
            </a:pPr>
            <a:r>
              <a:rPr lang="en-US" sz="2600"/>
              <a:t>Determine the correct locations to take surface temperature readings</a:t>
            </a:r>
            <a:endParaRPr/>
          </a:p>
          <a:p>
            <a:pPr marL="228600" lvl="0" indent="-228600" algn="l" rtl="0">
              <a:lnSpc>
                <a:spcPct val="90000"/>
              </a:lnSpc>
              <a:spcBef>
                <a:spcPts val="600"/>
              </a:spcBef>
              <a:spcAft>
                <a:spcPts val="0"/>
              </a:spcAft>
              <a:buClr>
                <a:schemeClr val="dk1"/>
              </a:buClr>
              <a:buSzPct val="100000"/>
              <a:buChar char="•"/>
            </a:pPr>
            <a:r>
              <a:rPr lang="en-US" sz="2600"/>
              <a:t>Upload data to the GLOBE website</a:t>
            </a:r>
            <a:endParaRPr/>
          </a:p>
          <a:p>
            <a:pPr marL="228600" lvl="0" indent="-228600" algn="l" rtl="0">
              <a:lnSpc>
                <a:spcPct val="90000"/>
              </a:lnSpc>
              <a:spcBef>
                <a:spcPts val="600"/>
              </a:spcBef>
              <a:spcAft>
                <a:spcPts val="0"/>
              </a:spcAft>
              <a:buClr>
                <a:schemeClr val="dk1"/>
              </a:buClr>
              <a:buSzPct val="100000"/>
              <a:buChar char="•"/>
            </a:pPr>
            <a:r>
              <a:rPr lang="en-US" sz="2600"/>
              <a:t>Visualize data using GLOBE and formulate your own questions about weather</a:t>
            </a:r>
            <a:endParaRPr/>
          </a:p>
          <a:p>
            <a:pPr marL="228600" lvl="0" indent="-113029" algn="l" rtl="0">
              <a:lnSpc>
                <a:spcPct val="90000"/>
              </a:lnSpc>
              <a:spcBef>
                <a:spcPts val="600"/>
              </a:spcBef>
              <a:spcAft>
                <a:spcPts val="0"/>
              </a:spcAft>
              <a:buClr>
                <a:schemeClr val="dk1"/>
              </a:buClr>
              <a:buSzPct val="100000"/>
              <a:buNone/>
            </a:pPr>
            <a:endParaRPr sz="2600"/>
          </a:p>
          <a:p>
            <a:pPr marL="0" lvl="0" indent="0" algn="l" rtl="0">
              <a:lnSpc>
                <a:spcPct val="90000"/>
              </a:lnSpc>
              <a:spcBef>
                <a:spcPts val="600"/>
              </a:spcBef>
              <a:spcAft>
                <a:spcPts val="0"/>
              </a:spcAft>
              <a:buClr>
                <a:schemeClr val="dk1"/>
              </a:buClr>
              <a:buSzPct val="100000"/>
              <a:buNone/>
            </a:pPr>
            <a:r>
              <a:rPr lang="en-US" sz="2600" i="1"/>
              <a:t>Estimated time needed for completion of this module: 1.5 hours</a:t>
            </a:r>
            <a:endParaRPr/>
          </a:p>
          <a:p>
            <a:pPr marL="0" lvl="0" indent="0" algn="l" rtl="0">
              <a:lnSpc>
                <a:spcPct val="90000"/>
              </a:lnSpc>
              <a:spcBef>
                <a:spcPts val="1600"/>
              </a:spcBef>
              <a:spcAft>
                <a:spcPts val="0"/>
              </a:spcAft>
              <a:buClr>
                <a:schemeClr val="dk1"/>
              </a:buClr>
              <a:buSzPct val="100000"/>
              <a:buNone/>
            </a:pPr>
            <a:endParaRPr sz="2400" i="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1" name="Google Shape;311;p20"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12" name="Google Shape;312;p2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13" name="Google Shape;313;p20"/>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endParaRPr sz="3200"/>
          </a:p>
        </p:txBody>
      </p:sp>
      <p:sp>
        <p:nvSpPr>
          <p:cNvPr id="314" name="Google Shape;314;p20"/>
          <p:cNvSpPr txBox="1">
            <a:spLocks noGrp="1"/>
          </p:cNvSpPr>
          <p:nvPr>
            <p:ph type="body" idx="1"/>
          </p:nvPr>
        </p:nvSpPr>
        <p:spPr>
          <a:xfrm>
            <a:off x="1373448" y="1386818"/>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latin typeface="Arial"/>
                <a:ea typeface="Arial"/>
                <a:cs typeface="Arial"/>
                <a:sym typeface="Arial"/>
              </a:rPr>
              <a:t>Do not mix cover types in one study area. </a:t>
            </a:r>
            <a:br>
              <a:rPr lang="en-US" sz="1800">
                <a:latin typeface="Arial"/>
                <a:ea typeface="Arial"/>
                <a:cs typeface="Arial"/>
                <a:sym typeface="Arial"/>
              </a:rPr>
            </a:br>
            <a:endParaRPr sz="1800">
              <a:latin typeface="Arial"/>
              <a:ea typeface="Arial"/>
              <a:cs typeface="Arial"/>
              <a:sym typeface="Arial"/>
            </a:endParaRPr>
          </a:p>
          <a:p>
            <a:pPr marL="0" lvl="0" indent="0" algn="l" rtl="0">
              <a:lnSpc>
                <a:spcPct val="90000"/>
              </a:lnSpc>
              <a:spcBef>
                <a:spcPts val="600"/>
              </a:spcBef>
              <a:spcAft>
                <a:spcPts val="0"/>
              </a:spcAft>
              <a:buClr>
                <a:schemeClr val="dk1"/>
              </a:buClr>
              <a:buSzPts val="1800"/>
              <a:buNone/>
            </a:pPr>
            <a:r>
              <a:rPr lang="en-US" sz="1800">
                <a:latin typeface="Arial"/>
                <a:ea typeface="Arial"/>
                <a:cs typeface="Arial"/>
                <a:sym typeface="Arial"/>
              </a:rPr>
              <a:t>In this case, the study area mistakenly has grass </a:t>
            </a:r>
            <a:r>
              <a:rPr lang="en-US" sz="1800" i="1">
                <a:latin typeface="Arial"/>
                <a:ea typeface="Arial"/>
                <a:cs typeface="Arial"/>
                <a:sym typeface="Arial"/>
              </a:rPr>
              <a:t>and</a:t>
            </a:r>
            <a:r>
              <a:rPr lang="en-US" sz="1800">
                <a:latin typeface="Arial"/>
                <a:ea typeface="Arial"/>
                <a:cs typeface="Arial"/>
                <a:sym typeface="Arial"/>
              </a:rPr>
              <a:t> bare ground. </a:t>
            </a:r>
            <a:endParaRPr/>
          </a:p>
          <a:p>
            <a:pPr marL="0" lvl="0" indent="0" algn="l" rtl="0">
              <a:lnSpc>
                <a:spcPct val="90000"/>
              </a:lnSpc>
              <a:spcBef>
                <a:spcPts val="16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15" name="Google Shape;315;p20" descr="Image of heterogenous landscape with red circle and line through i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7261" y="2397795"/>
            <a:ext cx="4444223" cy="39160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2" name="Google Shape;322;p21"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23" name="Google Shape;323;p2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24" name="Google Shape;324;p21"/>
          <p:cNvSpPr txBox="1">
            <a:spLocks noGrp="1"/>
          </p:cNvSpPr>
          <p:nvPr>
            <p:ph type="title"/>
          </p:nvPr>
        </p:nvSpPr>
        <p:spPr>
          <a:xfrm>
            <a:off x="1169080" y="8418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r>
              <a:rPr lang="en-US" sz="3200" b="1">
                <a:solidFill>
                  <a:schemeClr val="lt1"/>
                </a:solidFill>
              </a:rPr>
              <a:t>1</a:t>
            </a:r>
            <a:endParaRPr sz="3200">
              <a:solidFill>
                <a:schemeClr val="lt1"/>
              </a:solidFill>
            </a:endParaRPr>
          </a:p>
        </p:txBody>
      </p:sp>
      <p:sp>
        <p:nvSpPr>
          <p:cNvPr id="325" name="Google Shape;325;p21"/>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Do not take the temperature of shadowed areas including the shadow that your body may cast.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26" name="Google Shape;326;p21" descr="Image of student taking reading in a shadow"/>
          <p:cNvPicPr preferRelativeResize="0"/>
          <p:nvPr/>
        </p:nvPicPr>
        <p:blipFill rotWithShape="1">
          <a:blip r:embed="rId5">
            <a:alphaModFix/>
          </a:blip>
          <a:srcRect/>
          <a:stretch/>
        </p:blipFill>
        <p:spPr>
          <a:xfrm>
            <a:off x="2247951" y="2167389"/>
            <a:ext cx="4698448" cy="42154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3" name="Google Shape;333;p22"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34" name="Google Shape;334;p2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35" name="Google Shape;335;p22"/>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a:t>
            </a:r>
            <a:r>
              <a:rPr lang="en-US" sz="3200" b="1">
                <a:solidFill>
                  <a:schemeClr val="lt1"/>
                </a:solidFill>
              </a:rPr>
              <a:t>2</a:t>
            </a:r>
            <a:endParaRPr sz="3200">
              <a:solidFill>
                <a:schemeClr val="lt1"/>
              </a:solidFill>
            </a:endParaRPr>
          </a:p>
        </p:txBody>
      </p:sp>
      <p:sp>
        <p:nvSpPr>
          <p:cNvPr id="336" name="Google Shape;336;p22"/>
          <p:cNvSpPr txBox="1">
            <a:spLocks noGrp="1"/>
          </p:cNvSpPr>
          <p:nvPr>
            <p:ph type="body" idx="1"/>
          </p:nvPr>
        </p:nvSpPr>
        <p:spPr>
          <a:xfrm>
            <a:off x="1373448" y="1504609"/>
            <a:ext cx="7477963"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Extend your arm in front of you  to take the observations. You don’t want to measure the temperature of your feet</a:t>
            </a:r>
            <a:r>
              <a:rPr lang="en-US" sz="1800"/>
              <a:t>.</a:t>
            </a:r>
            <a:endParaRPr/>
          </a:p>
          <a:p>
            <a:pPr marL="0" lvl="0" indent="0" algn="l" rtl="0">
              <a:lnSpc>
                <a:spcPct val="90000"/>
              </a:lnSpc>
              <a:spcBef>
                <a:spcPts val="16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37" name="Google Shape;337;p22" descr="Photo of a student pointing the instrument at his feet, and a large circle with a line through it: this is not how to take the measurement!"/>
          <p:cNvPicPr preferRelativeResize="0"/>
          <p:nvPr/>
        </p:nvPicPr>
        <p:blipFill rotWithShape="1">
          <a:blip r:embed="rId5">
            <a:alphaModFix/>
          </a:blip>
          <a:srcRect/>
          <a:stretch/>
        </p:blipFill>
        <p:spPr>
          <a:xfrm>
            <a:off x="2852436" y="2097548"/>
            <a:ext cx="4519987" cy="41675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p23" descr="You can use the IRT with a thermal glove. Slide the instrument in the glove and operate the IRT from outside the glove. "/>
          <p:cNvGrpSpPr/>
          <p:nvPr/>
        </p:nvGrpSpPr>
        <p:grpSpPr>
          <a:xfrm>
            <a:off x="4509863" y="1478592"/>
            <a:ext cx="4139615" cy="5171063"/>
            <a:chOff x="1447800" y="1747684"/>
            <a:chExt cx="4168942" cy="5110316"/>
          </a:xfrm>
        </p:grpSpPr>
        <p:pic>
          <p:nvPicPr>
            <p:cNvPr id="344" name="Google Shape;344;p23" descr="Hold the thermal glove so that thumb points down. Position the IRT in the finger section of the thermal glove with the sensing eye pointing out through the cut hole in the end of the finger section.  You will operate the IRT from outside the termal glove by placing your finger on the recording button and squeezing. Screen shot 2016-02-01 at 12.02.00 AM.png" title="Image of how t use a thermal glov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7800" y="1747684"/>
              <a:ext cx="4168942" cy="5110316"/>
            </a:xfrm>
            <a:prstGeom prst="rect">
              <a:avLst/>
            </a:prstGeom>
            <a:noFill/>
            <a:ln>
              <a:noFill/>
            </a:ln>
          </p:spPr>
        </p:pic>
        <p:sp>
          <p:nvSpPr>
            <p:cNvPr id="345" name="Google Shape;345;p23"/>
            <p:cNvSpPr/>
            <p:nvPr/>
          </p:nvSpPr>
          <p:spPr>
            <a:xfrm>
              <a:off x="1524000" y="1828800"/>
              <a:ext cx="457200" cy="22860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6" name="Google Shape;34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7" name="Google Shape;347;p23" descr="Header: Atmosphere-Surface Temperature" title="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48" name="Google Shape;348;p23" descr="Menu Bar-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49" name="Google Shape;349;p23"/>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Caution! Thermal Shock </a:t>
            </a:r>
            <a:endParaRPr sz="3200"/>
          </a:p>
        </p:txBody>
      </p:sp>
      <p:sp>
        <p:nvSpPr>
          <p:cNvPr id="350" name="Google Shape;350;p23"/>
          <p:cNvSpPr txBox="1">
            <a:spLocks noGrp="1"/>
          </p:cNvSpPr>
          <p:nvPr>
            <p:ph type="body" idx="1"/>
          </p:nvPr>
        </p:nvSpPr>
        <p:spPr>
          <a:xfrm>
            <a:off x="1329648" y="1722663"/>
            <a:ext cx="3019648"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When the air temperature at your study site varies more than 5° C from the air temperature of the storage location of the IRT, place the IRT outdoors for at least 60 minutes prior to data collection. </a:t>
            </a:r>
            <a:endParaRPr/>
          </a:p>
          <a:p>
            <a:pPr marL="0" lvl="0" indent="0" algn="l" rtl="0">
              <a:lnSpc>
                <a:spcPct val="80000"/>
              </a:lnSpc>
              <a:spcBef>
                <a:spcPts val="1200"/>
              </a:spcBef>
              <a:spcAft>
                <a:spcPts val="0"/>
              </a:spcAft>
              <a:buClr>
                <a:schemeClr val="dk1"/>
              </a:buClr>
              <a:buSzPts val="2000"/>
              <a:buNone/>
            </a:pPr>
            <a:r>
              <a:rPr lang="en-US" sz="2000"/>
              <a:t>Or, you can make a thermal glove using a terry cloth oven mitt.</a:t>
            </a:r>
            <a:endParaRPr/>
          </a:p>
          <a:p>
            <a:pPr marL="0" lvl="0" indent="0" algn="l" rtl="0">
              <a:lnSpc>
                <a:spcPct val="80000"/>
              </a:lnSpc>
              <a:spcBef>
                <a:spcPts val="1200"/>
              </a:spcBef>
              <a:spcAft>
                <a:spcPts val="0"/>
              </a:spcAft>
              <a:buClr>
                <a:schemeClr val="dk1"/>
              </a:buClr>
              <a:buSzPts val="2000"/>
              <a:buNone/>
            </a:pPr>
            <a:endParaRPr sz="2000"/>
          </a:p>
          <a:p>
            <a:pPr marL="0" lvl="0" indent="0" algn="l" rtl="0">
              <a:lnSpc>
                <a:spcPct val="80000"/>
              </a:lnSpc>
              <a:spcBef>
                <a:spcPts val="120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12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7" name="Google Shape;357;p24"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58" name="Google Shape;358;p2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59" name="Google Shape;359;p24"/>
          <p:cNvSpPr txBox="1">
            <a:spLocks noGrp="1"/>
          </p:cNvSpPr>
          <p:nvPr>
            <p:ph type="title"/>
          </p:nvPr>
        </p:nvSpPr>
        <p:spPr>
          <a:xfrm>
            <a:off x="1373448" y="815811"/>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Measuring Surface Temperature in Snow</a:t>
            </a:r>
            <a:endParaRPr sz="3200"/>
          </a:p>
        </p:txBody>
      </p:sp>
      <p:sp>
        <p:nvSpPr>
          <p:cNvPr id="360" name="Google Shape;360;p24"/>
          <p:cNvSpPr txBox="1">
            <a:spLocks noGrp="1"/>
          </p:cNvSpPr>
          <p:nvPr>
            <p:ph type="body" idx="1"/>
          </p:nvPr>
        </p:nvSpPr>
        <p:spPr>
          <a:xfrm>
            <a:off x="1329648" y="1545789"/>
            <a:ext cx="2586369" cy="492699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000"/>
              <a:t>What if there is snow? Just measure the snow depth for each of the 9 observation locations, and then collect your surface temperature readings. </a:t>
            </a:r>
            <a:endParaRPr/>
          </a:p>
          <a:p>
            <a:pPr marL="0" lvl="0" indent="0" algn="l" rtl="0">
              <a:lnSpc>
                <a:spcPct val="80000"/>
              </a:lnSpc>
              <a:spcBef>
                <a:spcPts val="1200"/>
              </a:spcBef>
              <a:spcAft>
                <a:spcPts val="0"/>
              </a:spcAft>
              <a:buClr>
                <a:schemeClr val="dk1"/>
              </a:buClr>
              <a:buSzPts val="2000"/>
              <a:buNone/>
            </a:pPr>
            <a:endParaRPr sz="2000"/>
          </a:p>
          <a:p>
            <a:pPr marL="0" lvl="0" indent="0" algn="l" rtl="0">
              <a:lnSpc>
                <a:spcPct val="80000"/>
              </a:lnSpc>
              <a:spcBef>
                <a:spcPts val="1200"/>
              </a:spcBef>
              <a:spcAft>
                <a:spcPts val="0"/>
              </a:spcAft>
              <a:buClr>
                <a:schemeClr val="dk1"/>
              </a:buClr>
              <a:buSzPts val="2000"/>
              <a:buNone/>
            </a:pPr>
            <a:r>
              <a:rPr lang="en-US" sz="2000"/>
              <a:t>Your footprints will affect the snow but that is ok.</a:t>
            </a:r>
            <a:endParaRPr/>
          </a:p>
          <a:p>
            <a:pPr marL="0" lvl="0" indent="0" algn="l" rtl="0">
              <a:lnSpc>
                <a:spcPct val="80000"/>
              </a:lnSpc>
              <a:spcBef>
                <a:spcPts val="1200"/>
              </a:spcBef>
              <a:spcAft>
                <a:spcPts val="0"/>
              </a:spcAft>
              <a:buClr>
                <a:schemeClr val="dk1"/>
              </a:buClr>
              <a:buSzPts val="2000"/>
              <a:buNone/>
            </a:pPr>
            <a:endParaRPr sz="2000"/>
          </a:p>
          <a:p>
            <a:pPr marL="0" lvl="0" indent="0" algn="l" rtl="0">
              <a:lnSpc>
                <a:spcPct val="90000"/>
              </a:lnSpc>
              <a:spcBef>
                <a:spcPts val="22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61" name="Google Shape;361;p24" descr="Image of snow on palm trees">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67671" y="1816482"/>
            <a:ext cx="4156323" cy="2596491"/>
          </a:xfrm>
          <a:prstGeom prst="rect">
            <a:avLst/>
          </a:prstGeom>
          <a:noFill/>
          <a:ln>
            <a:noFill/>
          </a:ln>
        </p:spPr>
      </p:pic>
      <p:pic>
        <p:nvPicPr>
          <p:cNvPr id="362" name="Google Shape;362;p24" descr="Images of footprints in snow"/>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42304" y="4570703"/>
            <a:ext cx="1273713" cy="19020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9" name="Google Shape;369;p25"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70" name="Google Shape;370;p2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71" name="Google Shape;371;p25"/>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b="1"/>
              <a:t>4. Record cloud and contrail data using the GLOBE Cloud Protocol</a:t>
            </a:r>
            <a:endParaRPr sz="3200"/>
          </a:p>
        </p:txBody>
      </p:sp>
      <p:sp>
        <p:nvSpPr>
          <p:cNvPr id="372" name="Google Shape;372;p25"/>
          <p:cNvSpPr txBox="1">
            <a:spLocks noGrp="1"/>
          </p:cNvSpPr>
          <p:nvPr>
            <p:ph type="body" idx="1"/>
          </p:nvPr>
        </p:nvSpPr>
        <p:spPr>
          <a:xfrm>
            <a:off x="1500354" y="5961461"/>
            <a:ext cx="7357152" cy="4926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latin typeface="Arial"/>
                <a:ea typeface="Arial"/>
                <a:cs typeface="Arial"/>
                <a:sym typeface="Arial"/>
              </a:rPr>
              <a:t>The </a:t>
            </a:r>
            <a:r>
              <a:rPr lang="en-US" sz="2000" i="1" u="sng">
                <a:solidFill>
                  <a:schemeClr val="hlink"/>
                </a:solidFill>
                <a:latin typeface="Arial"/>
                <a:ea typeface="Arial"/>
                <a:cs typeface="Arial"/>
                <a:sym typeface="Arial"/>
                <a:hlinkClick r:id="rId5"/>
              </a:rPr>
              <a:t>GLOBE Cloud Chart </a:t>
            </a:r>
            <a:r>
              <a:rPr lang="en-US" sz="2000">
                <a:latin typeface="Arial"/>
                <a:ea typeface="Arial"/>
                <a:cs typeface="Arial"/>
                <a:sym typeface="Arial"/>
              </a:rPr>
              <a:t>can help you identify the clouds.</a:t>
            </a:r>
            <a:endParaRPr/>
          </a:p>
          <a:p>
            <a:pPr marL="0" lvl="0" indent="0" algn="l" rtl="0">
              <a:lnSpc>
                <a:spcPct val="80000"/>
              </a:lnSpc>
              <a:spcBef>
                <a:spcPts val="0"/>
              </a:spcBef>
              <a:spcAft>
                <a:spcPts val="0"/>
              </a:spcAft>
              <a:buClr>
                <a:schemeClr val="dk1"/>
              </a:buClr>
              <a:buSzPts val="2000"/>
              <a:buNone/>
            </a:pPr>
            <a:endParaRPr sz="2000"/>
          </a:p>
          <a:p>
            <a:pPr marL="0" lvl="0" indent="0" algn="l" rtl="0">
              <a:lnSpc>
                <a:spcPct val="90000"/>
              </a:lnSpc>
              <a:spcBef>
                <a:spcPts val="2200"/>
              </a:spcBef>
              <a:spcAft>
                <a:spcPts val="0"/>
              </a:spcAft>
              <a:buClr>
                <a:schemeClr val="dk1"/>
              </a:buClr>
              <a:buSzPts val="1800"/>
              <a:buNone/>
            </a:pPr>
            <a:r>
              <a:rPr lang="en-US" sz="1800"/>
              <a:t>.</a:t>
            </a:r>
            <a:endParaRPr/>
          </a:p>
          <a:p>
            <a:pPr marL="0" lvl="0" indent="0" algn="ctr" rtl="0">
              <a:lnSpc>
                <a:spcPct val="80000"/>
              </a:lnSpc>
              <a:spcBef>
                <a:spcPts val="0"/>
              </a:spcBef>
              <a:spcAft>
                <a:spcPts val="0"/>
              </a:spcAft>
              <a:buClr>
                <a:schemeClr val="dk1"/>
              </a:buClr>
              <a:buSzPts val="2000"/>
              <a:buNone/>
            </a:pPr>
            <a:endParaRPr sz="2000">
              <a:latin typeface="Arial"/>
              <a:ea typeface="Arial"/>
              <a:cs typeface="Arial"/>
              <a:sym typeface="Arial"/>
            </a:endParaRPr>
          </a:p>
          <a:p>
            <a:pPr marL="0" lvl="0" indent="0" algn="l" rtl="0">
              <a:lnSpc>
                <a:spcPct val="80000"/>
              </a:lnSpc>
              <a:spcBef>
                <a:spcPts val="600"/>
              </a:spcBef>
              <a:spcAft>
                <a:spcPts val="0"/>
              </a:spcAft>
              <a:buClr>
                <a:schemeClr val="dk1"/>
              </a:buClr>
              <a:buSzPts val="2000"/>
              <a:buNone/>
            </a:pPr>
            <a:endParaRPr sz="2000">
              <a:latin typeface="Arial"/>
              <a:ea typeface="Arial"/>
              <a:cs typeface="Arial"/>
              <a:sym typeface="Arial"/>
            </a:endParaRPr>
          </a:p>
          <a:p>
            <a:pPr marL="0" lvl="0" indent="0" algn="l" rtl="0">
              <a:lnSpc>
                <a:spcPct val="90000"/>
              </a:lnSpc>
              <a:spcBef>
                <a:spcPts val="600"/>
              </a:spcBef>
              <a:spcAft>
                <a:spcPts val="0"/>
              </a:spcAft>
              <a:buClr>
                <a:schemeClr val="dk1"/>
              </a:buClr>
              <a:buSzPts val="2000"/>
              <a:buNone/>
            </a:pPr>
            <a:endParaRPr sz="2000"/>
          </a:p>
          <a:p>
            <a:pPr marL="228600" lvl="0" indent="-50800" algn="l" rtl="0">
              <a:lnSpc>
                <a:spcPct val="90000"/>
              </a:lnSpc>
              <a:spcBef>
                <a:spcPts val="1000"/>
              </a:spcBef>
              <a:spcAft>
                <a:spcPts val="0"/>
              </a:spcAft>
              <a:buClr>
                <a:schemeClr val="dk1"/>
              </a:buClr>
              <a:buSzPts val="2800"/>
              <a:buNone/>
            </a:pPr>
            <a:endParaRPr/>
          </a:p>
        </p:txBody>
      </p:sp>
      <p:pic>
        <p:nvPicPr>
          <p:cNvPr id="373" name="Google Shape;373;p25" descr="Cloud Identification Chart shows images of clouds according to altitude of cloud base. High: Contrails (Short-lived, Persistent Non-Spreading, Persistent Spreading); Cirrus, Cirrocumulus, Cirrostratus. Mid: Altostratus, Altocumulus. Low: Stratus, Stratocumulus, Cumulonimbus, Nimbostratus, Fog, Cumul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11672" y="1776319"/>
            <a:ext cx="3049925" cy="3969533"/>
          </a:xfrm>
          <a:prstGeom prst="rect">
            <a:avLst/>
          </a:prstGeom>
          <a:noFill/>
          <a:ln>
            <a:noFill/>
          </a:ln>
        </p:spPr>
      </p:pic>
      <p:pic>
        <p:nvPicPr>
          <p:cNvPr id="374" name="Google Shape;374;p25" descr="Cloud Observation Basics: Cloud Type, Cloud Cover, Sky Color and Cloud Opacit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949857" y="1776319"/>
            <a:ext cx="3049140" cy="39513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81" name="Google Shape;381;p26"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82" name="Google Shape;382;p2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83" name="Google Shape;383;p26"/>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5. Record your data on the </a:t>
            </a:r>
            <a:r>
              <a:rPr lang="en-US" sz="3200" i="1" u="sng">
                <a:solidFill>
                  <a:schemeClr val="hlink"/>
                </a:solidFill>
                <a:hlinkClick r:id="rId5"/>
              </a:rPr>
              <a:t>Surface Temperature Data Sheet</a:t>
            </a:r>
            <a:endParaRPr sz="3200"/>
          </a:p>
        </p:txBody>
      </p:sp>
      <p:pic>
        <p:nvPicPr>
          <p:cNvPr id="384" name="Google Shape;384;p26" descr="Screenshot of Atmosphere Investigati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51025" y="2130868"/>
            <a:ext cx="2438400" cy="343809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85" name="Google Shape;385;p26" descr="screenshot of page 2 of atmosphere investigation sheet, includes images of clouds and % cloud cov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733800" y="2929504"/>
            <a:ext cx="2459934" cy="3429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86" name="Google Shape;386;p26" descr="screenshot of page 3 of atmosphere investigation, Here you indicate the % of sky covered by contrails and % of sky that is obscured by dust, haze, smoke or precipitati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209770" y="1828801"/>
            <a:ext cx="2400830" cy="3429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93" name="Google Shape;393;p27"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394" name="Google Shape;394;p2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395" name="Google Shape;395;p27"/>
          <p:cNvSpPr txBox="1">
            <a:spLocks noGrp="1"/>
          </p:cNvSpPr>
          <p:nvPr>
            <p:ph type="title"/>
          </p:nvPr>
        </p:nvSpPr>
        <p:spPr>
          <a:xfrm>
            <a:off x="1302073" y="97768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Be sure to enter your school, study site, observer names, date and time (local or UTC)</a:t>
            </a:r>
            <a:endParaRPr sz="3200"/>
          </a:p>
        </p:txBody>
      </p:sp>
      <p:pic>
        <p:nvPicPr>
          <p:cNvPr id="396" name="Google Shape;396;p27" descr="Screenshot: Atmosphere Investigaton Surface Temperature Data Sheet. Close up view with red circle at the top indicating to make sure you fill in the information needed.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47190" y="1930399"/>
            <a:ext cx="6504009" cy="4410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403" name="Google Shape;403;p28"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04" name="Google Shape;404;p2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405" name="Google Shape;405;p28"/>
          <p:cNvSpPr txBox="1">
            <a:spLocks noGrp="1"/>
          </p:cNvSpPr>
          <p:nvPr>
            <p:ph type="title"/>
          </p:nvPr>
        </p:nvSpPr>
        <p:spPr>
          <a:xfrm>
            <a:off x="1238365" y="1299028"/>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200"/>
              <a:buFont typeface="Calibri"/>
              <a:buNone/>
            </a:pPr>
            <a:r>
              <a:rPr lang="en-US" sz="3200" b="1">
                <a:solidFill>
                  <a:srgbClr val="FF0000"/>
                </a:solidFill>
              </a:rPr>
              <a:t>CAUTION</a:t>
            </a:r>
            <a:r>
              <a:rPr lang="en-US" sz="3200"/>
              <a:t> – An observation without a date or time is worthless</a:t>
            </a:r>
            <a:br>
              <a:rPr lang="en-US" sz="3200"/>
            </a:br>
            <a:endParaRPr sz="3200"/>
          </a:p>
        </p:txBody>
      </p:sp>
      <p:pic>
        <p:nvPicPr>
          <p:cNvPr id="406" name="Google Shape;406;p28" descr="Screen shot; Close up view with red circle at the top indicating to make sure you fill in the information needed, including the date and tim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1426" y="1961810"/>
            <a:ext cx="6439542" cy="43113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13" name="Google Shape;413;p29"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14" name="Google Shape;414;p2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415" name="Google Shape;415;p29"/>
          <p:cNvSpPr txBox="1">
            <a:spLocks noGrp="1"/>
          </p:cNvSpPr>
          <p:nvPr>
            <p:ph type="title"/>
          </p:nvPr>
        </p:nvSpPr>
        <p:spPr>
          <a:xfrm>
            <a:off x="1238365" y="1518273"/>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Enter the 9 surface temperature observations and snow depth, add comments of anything interesting about the observation. </a:t>
            </a:r>
            <a:br>
              <a:rPr lang="en-US" sz="3200"/>
            </a:br>
            <a:endParaRPr sz="3200"/>
          </a:p>
        </p:txBody>
      </p:sp>
      <p:pic>
        <p:nvPicPr>
          <p:cNvPr id="416" name="Google Shape;416;p29" descr="Screen shot of data sheet: Data 22.3 degrees C entered on the first line in red tells you to take measurements to the tenths place, to the right of the decimal. Be sure to enter the observations in celsius, and include precision of one decimal poi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22111" y="2601291"/>
            <a:ext cx="6097025" cy="33820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7" name="Google Shape;107;p3"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9275"/>
            <a:ext cx="9194351" cy="841829"/>
          </a:xfrm>
          <a:prstGeom prst="rect">
            <a:avLst/>
          </a:prstGeom>
          <a:noFill/>
          <a:ln>
            <a:noFill/>
          </a:ln>
        </p:spPr>
      </p:pic>
      <p:pic>
        <p:nvPicPr>
          <p:cNvPr id="108" name="Google Shape;108;p3" descr="Menu Bar: What is surface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2817" cy="6048573"/>
          </a:xfrm>
          <a:prstGeom prst="rect">
            <a:avLst/>
          </a:prstGeom>
          <a:noFill/>
          <a:ln>
            <a:noFill/>
          </a:ln>
        </p:spPr>
      </p:pic>
      <p:sp>
        <p:nvSpPr>
          <p:cNvPr id="109" name="Google Shape;109;p3"/>
          <p:cNvSpPr txBox="1">
            <a:spLocks noGrp="1"/>
          </p:cNvSpPr>
          <p:nvPr>
            <p:ph type="title"/>
          </p:nvPr>
        </p:nvSpPr>
        <p:spPr>
          <a:xfrm>
            <a:off x="125730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The Atmosphere</a:t>
            </a:r>
            <a:endParaRPr/>
          </a:p>
        </p:txBody>
      </p:sp>
      <p:sp>
        <p:nvSpPr>
          <p:cNvPr id="110" name="Google Shape;110;p3"/>
          <p:cNvSpPr txBox="1">
            <a:spLocks noGrp="1"/>
          </p:cNvSpPr>
          <p:nvPr>
            <p:ph type="body" idx="1"/>
          </p:nvPr>
        </p:nvSpPr>
        <p:spPr>
          <a:xfrm>
            <a:off x="1307651" y="1903245"/>
            <a:ext cx="4278140"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400"/>
              <a:buFont typeface="Arial"/>
              <a:buChar char="•"/>
            </a:pPr>
            <a:r>
              <a:rPr lang="en-US" sz="2400"/>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400"/>
              <a:buFont typeface="Arial"/>
              <a:buChar char="•"/>
            </a:pPr>
            <a:r>
              <a:rPr lang="en-US" sz="2400"/>
              <a:t>Protects us from the blasts of heat and radiation coming from the Sun</a:t>
            </a:r>
            <a:endParaRPr/>
          </a:p>
        </p:txBody>
      </p:sp>
      <p:pic>
        <p:nvPicPr>
          <p:cNvPr id="111" name="Google Shape;111;p3" descr="Image of thin blanket of atmosphere as seen from sp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85791" y="1932510"/>
            <a:ext cx="3088947" cy="3151681"/>
          </a:xfrm>
          <a:prstGeom prst="rect">
            <a:avLst/>
          </a:prstGeom>
          <a:noFill/>
          <a:ln>
            <a:noFill/>
          </a:ln>
        </p:spPr>
      </p:pic>
      <p:sp>
        <p:nvSpPr>
          <p:cNvPr id="112" name="Google Shape;112;p3"/>
          <p:cNvSpPr txBox="1"/>
          <p:nvPr/>
        </p:nvSpPr>
        <p:spPr>
          <a:xfrm>
            <a:off x="7280061" y="5113456"/>
            <a:ext cx="112453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Image: NASA</a:t>
            </a:r>
            <a:endParaRPr/>
          </a:p>
        </p:txBody>
      </p:sp>
      <p:sp>
        <p:nvSpPr>
          <p:cNvPr id="113" name="Google Shape;113;p3">
            <a:hlinkClick r:id="rId7"/>
          </p:cNvPr>
          <p:cNvSpPr txBox="1"/>
          <p:nvPr/>
        </p:nvSpPr>
        <p:spPr>
          <a:xfrm>
            <a:off x="1669849" y="5734977"/>
            <a:ext cx="67347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1E4E79"/>
                </a:solidFill>
                <a:latin typeface="Arial"/>
                <a:ea typeface="Arial"/>
                <a:cs typeface="Arial"/>
                <a:sym typeface="Arial"/>
              </a:rPr>
              <a:t>Link to GLOBE Teacher’s Guide Atmosphere Protocol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23" name="Google Shape;423;p30"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24" name="Google Shape;424;p3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425" name="Google Shape;425;p30"/>
          <p:cNvSpPr txBox="1">
            <a:spLocks noGrp="1"/>
          </p:cNvSpPr>
          <p:nvPr>
            <p:ph type="title"/>
          </p:nvPr>
        </p:nvSpPr>
        <p:spPr>
          <a:xfrm>
            <a:off x="1238365" y="104218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Do the </a:t>
            </a:r>
            <a:r>
              <a:rPr lang="en-US" sz="3200" i="1" u="sng">
                <a:solidFill>
                  <a:schemeClr val="hlink"/>
                </a:solidFill>
                <a:hlinkClick r:id="rId5"/>
              </a:rPr>
              <a:t>cloud and contrail protocols</a:t>
            </a:r>
            <a:r>
              <a:rPr lang="en-US" sz="3200"/>
              <a:t>. </a:t>
            </a:r>
            <a:br>
              <a:rPr lang="en-US" sz="3200"/>
            </a:br>
            <a:endParaRPr sz="3200"/>
          </a:p>
        </p:txBody>
      </p:sp>
      <p:pic>
        <p:nvPicPr>
          <p:cNvPr id="426" name="Google Shape;426;p30" descr="Screenshot of Surface Temperature Data Sheet. At this part of the data sheet, indicate sky conditions: clear, clouds visible, or obscured.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38365" y="2219739"/>
            <a:ext cx="3649953" cy="1219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27" name="Google Shape;427;p30" descr="Screenshot of Surface Temperature data Sheet. On this page of the data sheet, you will enter the types of clouds, percent of sky covered by clouds, and indicate if there are contrails. "/>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257800" y="1828800"/>
            <a:ext cx="2971800" cy="429778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34" name="Google Shape;434;p31"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35" name="Google Shape;435;p3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69081" cy="6016171"/>
          </a:xfrm>
          <a:prstGeom prst="rect">
            <a:avLst/>
          </a:prstGeom>
          <a:noFill/>
          <a:ln>
            <a:noFill/>
          </a:ln>
        </p:spPr>
      </p:pic>
      <p:sp>
        <p:nvSpPr>
          <p:cNvPr id="436" name="Google Shape;436;p31"/>
          <p:cNvSpPr txBox="1">
            <a:spLocks noGrp="1"/>
          </p:cNvSpPr>
          <p:nvPr>
            <p:ph type="title"/>
          </p:nvPr>
        </p:nvSpPr>
        <p:spPr>
          <a:xfrm>
            <a:off x="1238365" y="104218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Record the sky condition</a:t>
            </a:r>
            <a:r>
              <a:rPr lang="en-US" sz="3600">
                <a:latin typeface="Arial"/>
                <a:ea typeface="Arial"/>
                <a:cs typeface="Arial"/>
                <a:sym typeface="Arial"/>
              </a:rPr>
              <a:t>.</a:t>
            </a:r>
            <a:br>
              <a:rPr lang="en-US" sz="3200"/>
            </a:br>
            <a:endParaRPr sz="3200"/>
          </a:p>
        </p:txBody>
      </p:sp>
      <p:sp>
        <p:nvSpPr>
          <p:cNvPr id="437" name="Google Shape;437;p31"/>
          <p:cNvSpPr txBox="1">
            <a:spLocks noGrp="1"/>
          </p:cNvSpPr>
          <p:nvPr>
            <p:ph type="body" idx="1"/>
          </p:nvPr>
        </p:nvSpPr>
        <p:spPr>
          <a:xfrm>
            <a:off x="1600200" y="1933569"/>
            <a:ext cx="2362200" cy="12191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latin typeface="Arial"/>
                <a:ea typeface="Arial"/>
                <a:cs typeface="Arial"/>
                <a:sym typeface="Arial"/>
              </a:rPr>
              <a:t>If you can’t see the sky, check the reason. </a:t>
            </a:r>
            <a:endParaRPr/>
          </a:p>
          <a:p>
            <a:pPr marL="228600" lvl="0" indent="-50800" algn="l" rtl="0">
              <a:lnSpc>
                <a:spcPct val="90000"/>
              </a:lnSpc>
              <a:spcBef>
                <a:spcPts val="1000"/>
              </a:spcBef>
              <a:spcAft>
                <a:spcPts val="0"/>
              </a:spcAft>
              <a:buClr>
                <a:schemeClr val="dk1"/>
              </a:buClr>
              <a:buSzPts val="2800"/>
              <a:buNone/>
            </a:pPr>
            <a:endParaRPr/>
          </a:p>
        </p:txBody>
      </p:sp>
      <p:pic>
        <p:nvPicPr>
          <p:cNvPr id="438" name="Google Shape;438;p31" descr="Screenshot of Atmosphere investigation Surface temperature Data Sheet. Make sure to check the correct box stating why you cannot see the sky. You can also put comments in as metadata. "/>
          <p:cNvPicPr preferRelativeResize="0"/>
          <p:nvPr/>
        </p:nvPicPr>
        <p:blipFill rotWithShape="1">
          <a:blip r:embed="rId5">
            <a:alphaModFix/>
          </a:blip>
          <a:srcRect/>
          <a:stretch/>
        </p:blipFill>
        <p:spPr>
          <a:xfrm>
            <a:off x="3810000" y="1552568"/>
            <a:ext cx="4495800" cy="642115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39" name="Google Shape;439;p31" descr="If you click obscured, clouds cannot be entered.&#10;"/>
          <p:cNvSpPr txBox="1"/>
          <p:nvPr/>
        </p:nvSpPr>
        <p:spPr>
          <a:xfrm>
            <a:off x="1447800" y="3609968"/>
            <a:ext cx="2133600" cy="1200329"/>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Caution – If you click obscured, clouds cannot be entered.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45" name="Google Shape;445;p32"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46" name="Google Shape;446;p32"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47" name="Google Shape;447;p32"/>
          <p:cNvSpPr txBox="1">
            <a:spLocks noGrp="1"/>
          </p:cNvSpPr>
          <p:nvPr>
            <p:ph type="title"/>
          </p:nvPr>
        </p:nvSpPr>
        <p:spPr>
          <a:xfrm>
            <a:off x="1164688"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Entering Data</a:t>
            </a:r>
            <a:endParaRPr/>
          </a:p>
        </p:txBody>
      </p:sp>
      <p:sp>
        <p:nvSpPr>
          <p:cNvPr id="448" name="Google Shape;448;p32"/>
          <p:cNvSpPr txBox="1">
            <a:spLocks noGrp="1"/>
          </p:cNvSpPr>
          <p:nvPr>
            <p:ph type="body" idx="1"/>
          </p:nvPr>
        </p:nvSpPr>
        <p:spPr>
          <a:xfrm>
            <a:off x="1236169" y="1703614"/>
            <a:ext cx="4661886"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00000"/>
              </a:buClr>
              <a:buSzPts val="500"/>
              <a:buNone/>
            </a:pPr>
            <a:r>
              <a:rPr lang="en-US" sz="2000" b="1" i="1">
                <a:solidFill>
                  <a:srgbClr val="000000"/>
                </a:solidFill>
              </a:rPr>
              <a:t>You have 3 options: </a:t>
            </a:r>
            <a:endParaRPr/>
          </a:p>
          <a:p>
            <a:pPr marL="228600" lvl="0" indent="-228600" algn="l" rtl="0">
              <a:lnSpc>
                <a:spcPct val="90000"/>
              </a:lnSpc>
              <a:spcBef>
                <a:spcPts val="2200"/>
              </a:spcBef>
              <a:spcAft>
                <a:spcPts val="0"/>
              </a:spcAft>
              <a:buClr>
                <a:schemeClr val="dk1"/>
              </a:buClr>
              <a:buSzPts val="2000"/>
              <a:buChar char="•"/>
            </a:pPr>
            <a:r>
              <a:rPr lang="en-US" sz="2000"/>
              <a:t>Download the Data Entry app from the </a:t>
            </a:r>
            <a:r>
              <a:rPr lang="en-US" sz="2000" b="1" u="sng">
                <a:solidFill>
                  <a:schemeClr val="hlink"/>
                </a:solidFill>
                <a:hlinkClick r:id="rId5"/>
              </a:rPr>
              <a:t>App Store</a:t>
            </a:r>
            <a:r>
              <a:rPr lang="en-US" sz="2000"/>
              <a:t>.</a:t>
            </a:r>
            <a:endParaRPr/>
          </a:p>
          <a:p>
            <a:pPr marL="228600" lvl="0" indent="-228600" algn="l" rtl="0">
              <a:lnSpc>
                <a:spcPct val="90000"/>
              </a:lnSpc>
              <a:spcBef>
                <a:spcPts val="1000"/>
              </a:spcBef>
              <a:spcAft>
                <a:spcPts val="0"/>
              </a:spcAft>
              <a:buClr>
                <a:schemeClr val="dk1"/>
              </a:buClr>
              <a:buSzPts val="2000"/>
              <a:buChar char="•"/>
            </a:pPr>
            <a:r>
              <a:rPr lang="en-US" sz="2000" b="1" u="sng">
                <a:solidFill>
                  <a:schemeClr val="hlink"/>
                </a:solidFill>
                <a:hlinkClick r:id="rId6"/>
              </a:rPr>
              <a:t>Live Data Entry</a:t>
            </a:r>
            <a:r>
              <a:rPr lang="en-US" sz="2000"/>
              <a:t>: These pages are for entering environmental data – collected at defined sites, according to protocol, and using approved instrumentation – for entry into the official GLOBE science database.</a:t>
            </a:r>
            <a:endParaRPr/>
          </a:p>
          <a:p>
            <a:pPr marL="228600" lvl="0" indent="-228600" algn="l" rtl="0">
              <a:lnSpc>
                <a:spcPct val="90000"/>
              </a:lnSpc>
              <a:spcBef>
                <a:spcPts val="1000"/>
              </a:spcBef>
              <a:spcAft>
                <a:spcPts val="0"/>
              </a:spcAft>
              <a:buClr>
                <a:schemeClr val="dk1"/>
              </a:buClr>
              <a:buSzPts val="2000"/>
              <a:buChar char="•"/>
            </a:pPr>
            <a:r>
              <a:rPr lang="en-US" sz="2000" b="1" u="sng">
                <a:solidFill>
                  <a:schemeClr val="hlink"/>
                </a:solidFill>
                <a:hlinkClick r:id="rId7"/>
              </a:rPr>
              <a:t>Email Data Entry</a:t>
            </a:r>
            <a:r>
              <a:rPr lang="en-US" sz="2000"/>
              <a:t> : If connectivity is an issue, data can also be entered via email.</a:t>
            </a:r>
            <a:endParaRPr/>
          </a:p>
        </p:txBody>
      </p:sp>
      <p:pic>
        <p:nvPicPr>
          <p:cNvPr id="449" name="Google Shape;449;p32" descr="Screenshot Science Data Entry App. You will need to sign into your account. "/>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539947" y="1703614"/>
            <a:ext cx="1908227" cy="2787706"/>
          </a:xfrm>
          <a:prstGeom prst="rect">
            <a:avLst/>
          </a:prstGeom>
          <a:noFill/>
          <a:ln>
            <a:noFill/>
          </a:ln>
        </p:spPr>
      </p:pic>
      <p:pic>
        <p:nvPicPr>
          <p:cNvPr id="450" name="Google Shape;450;p32" descr="Screen Shot: GLOBE data live entry on the website. Select GLOBE Data, and then select data entry. "/>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898055" y="4945319"/>
            <a:ext cx="2904701" cy="11096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56" name="Google Shape;456;p33"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57" name="Google Shape;457;p33"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58" name="Google Shape;458;p33"/>
          <p:cNvSpPr txBox="1">
            <a:spLocks noGrp="1"/>
          </p:cNvSpPr>
          <p:nvPr>
            <p:ph type="title"/>
          </p:nvPr>
        </p:nvSpPr>
        <p:spPr>
          <a:xfrm>
            <a:off x="1164688"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Entering Data-Step 1</a:t>
            </a:r>
            <a:endParaRPr/>
          </a:p>
        </p:txBody>
      </p:sp>
      <p:sp>
        <p:nvSpPr>
          <p:cNvPr id="459" name="Google Shape;459;p33"/>
          <p:cNvSpPr txBox="1">
            <a:spLocks noGrp="1"/>
          </p:cNvSpPr>
          <p:nvPr>
            <p:ph type="body" idx="1"/>
          </p:nvPr>
        </p:nvSpPr>
        <p:spPr>
          <a:xfrm>
            <a:off x="1236168" y="1703614"/>
            <a:ext cx="595976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latin typeface="Arial"/>
                <a:ea typeface="Arial"/>
                <a:cs typeface="Arial"/>
                <a:sym typeface="Arial"/>
              </a:rPr>
              <a:t>Go to </a:t>
            </a:r>
            <a:r>
              <a:rPr lang="en-US" sz="2000" u="sng">
                <a:solidFill>
                  <a:schemeClr val="hlink"/>
                </a:solidFill>
                <a:latin typeface="Arial"/>
                <a:ea typeface="Arial"/>
                <a:cs typeface="Arial"/>
                <a:sym typeface="Arial"/>
                <a:hlinkClick r:id="rId5"/>
              </a:rPr>
              <a:t>the GLOBE website</a:t>
            </a:r>
            <a:r>
              <a:rPr lang="en-US" sz="2000">
                <a:latin typeface="Arial"/>
                <a:ea typeface="Arial"/>
                <a:cs typeface="Arial"/>
                <a:sym typeface="Arial"/>
              </a:rPr>
              <a:t> and click sign in. </a:t>
            </a:r>
            <a:endParaRPr/>
          </a:p>
        </p:txBody>
      </p:sp>
      <p:pic>
        <p:nvPicPr>
          <p:cNvPr id="460" name="Google Shape;460;p33" descr="Screen shot of website. In upper right hand corner, click on &quot;sign in&quot;. "/>
          <p:cNvPicPr preferRelativeResize="0"/>
          <p:nvPr/>
        </p:nvPicPr>
        <p:blipFill rotWithShape="1">
          <a:blip r:embed="rId6">
            <a:alphaModFix/>
          </a:blip>
          <a:srcRect/>
          <a:stretch/>
        </p:blipFill>
        <p:spPr>
          <a:xfrm>
            <a:off x="1586395" y="2140176"/>
            <a:ext cx="7231333" cy="42606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66" name="Google Shape;466;p34"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67" name="Google Shape;467;p34"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68" name="Google Shape;468;p34"/>
          <p:cNvSpPr txBox="1">
            <a:spLocks noGrp="1"/>
          </p:cNvSpPr>
          <p:nvPr>
            <p:ph type="title"/>
          </p:nvPr>
        </p:nvSpPr>
        <p:spPr>
          <a:xfrm>
            <a:off x="1164688"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Entering Data-Step 2 and 3</a:t>
            </a:r>
            <a:endParaRPr/>
          </a:p>
        </p:txBody>
      </p:sp>
      <p:pic>
        <p:nvPicPr>
          <p:cNvPr id="469" name="Google Shape;469;p34" descr="Screenshot of www.globe.gov website. Indicates in red circle where to find LIve Data Entry and the button that says Enter Data. "/>
          <p:cNvPicPr preferRelativeResize="0"/>
          <p:nvPr/>
        </p:nvPicPr>
        <p:blipFill rotWithShape="1">
          <a:blip r:embed="rId5">
            <a:alphaModFix/>
          </a:blip>
          <a:srcRect/>
          <a:stretch/>
        </p:blipFill>
        <p:spPr>
          <a:xfrm>
            <a:off x="1252076" y="2096590"/>
            <a:ext cx="7723290" cy="348920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75" name="Google Shape;475;p35"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76" name="Google Shape;476;p35"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77" name="Google Shape;477;p35"/>
          <p:cNvSpPr txBox="1">
            <a:spLocks noGrp="1"/>
          </p:cNvSpPr>
          <p:nvPr>
            <p:ph type="title"/>
          </p:nvPr>
        </p:nvSpPr>
        <p:spPr>
          <a:xfrm>
            <a:off x="1236169" y="8661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Set up a new surface temperature site.</a:t>
            </a:r>
            <a:endParaRPr/>
          </a:p>
        </p:txBody>
      </p:sp>
      <p:sp>
        <p:nvSpPr>
          <p:cNvPr id="478" name="Google Shape;478;p35"/>
          <p:cNvSpPr txBox="1"/>
          <p:nvPr/>
        </p:nvSpPr>
        <p:spPr>
          <a:xfrm>
            <a:off x="1490869" y="1709529"/>
            <a:ext cx="6659217" cy="384720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2000" i="1">
                <a:solidFill>
                  <a:schemeClr val="dk1"/>
                </a:solidFill>
                <a:latin typeface="Calibri"/>
                <a:ea typeface="Calibri"/>
                <a:cs typeface="Calibri"/>
                <a:sym typeface="Calibri"/>
              </a:rPr>
              <a:t>If you have already done this step, skip  to the next step. If you have not, set up a surface temperature site. You must first create one by following the steps below.</a:t>
            </a:r>
            <a:endParaRPr/>
          </a:p>
          <a:p>
            <a:pPr marL="0" marR="0" lvl="0" indent="0" algn="l" rtl="0">
              <a:lnSpc>
                <a:spcPct val="80000"/>
              </a:lnSpc>
              <a:spcBef>
                <a:spcPts val="1200"/>
              </a:spcBef>
              <a:spcAft>
                <a:spcPts val="0"/>
              </a:spcAft>
              <a:buNone/>
            </a:pPr>
            <a:endParaRPr sz="2000">
              <a:solidFill>
                <a:schemeClr val="dk1"/>
              </a:solidFill>
              <a:latin typeface="Calibri"/>
              <a:ea typeface="Calibri"/>
              <a:cs typeface="Calibri"/>
              <a:sym typeface="Calibri"/>
            </a:endParaRPr>
          </a:p>
          <a:p>
            <a:pPr marL="333375" marR="0" lvl="0" indent="-333375" algn="l" rtl="0">
              <a:lnSpc>
                <a:spcPct val="8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Select “</a:t>
            </a:r>
            <a:r>
              <a:rPr lang="en-US" sz="2000">
                <a:solidFill>
                  <a:srgbClr val="CC0000"/>
                </a:solidFill>
                <a:latin typeface="Calibri"/>
                <a:ea typeface="Calibri"/>
                <a:cs typeface="Calibri"/>
                <a:sym typeface="Calibri"/>
              </a:rPr>
              <a:t>Surface Temperature Site Selection</a:t>
            </a:r>
            <a:r>
              <a:rPr lang="en-US" sz="2000">
                <a:solidFill>
                  <a:schemeClr val="dk1"/>
                </a:solidFill>
                <a:latin typeface="Calibri"/>
                <a:ea typeface="Calibri"/>
                <a:cs typeface="Calibri"/>
                <a:sym typeface="Calibri"/>
              </a:rPr>
              <a:t>” from the atmosphere data entry menu.</a:t>
            </a:r>
            <a:endParaRPr/>
          </a:p>
          <a:p>
            <a:pPr marL="333375" marR="0" lvl="0" indent="-333375" algn="l" rtl="0">
              <a:lnSpc>
                <a:spcPct val="8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Select site and initial, correcting, or updating information option.</a:t>
            </a:r>
            <a:endParaRPr/>
          </a:p>
          <a:p>
            <a:pPr marL="333375" marR="0" lvl="0" indent="-333375" algn="l" rtl="0">
              <a:lnSpc>
                <a:spcPct val="8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Enter date &amp; supplemental site definition data from the surface temperature data sheet.</a:t>
            </a:r>
            <a:endParaRPr/>
          </a:p>
          <a:p>
            <a:pPr marL="333375" marR="0" lvl="0" indent="-333375" algn="l" rtl="0">
              <a:lnSpc>
                <a:spcPct val="80000"/>
              </a:lnSpc>
              <a:spcBef>
                <a:spcPts val="12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Confirm data entries on verification page.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84" name="Google Shape;484;p36"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85" name="Google Shape;485;p36"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86" name="Google Shape;486;p36"/>
          <p:cNvSpPr txBox="1">
            <a:spLocks noGrp="1"/>
          </p:cNvSpPr>
          <p:nvPr>
            <p:ph type="title"/>
          </p:nvPr>
        </p:nvSpPr>
        <p:spPr>
          <a:xfrm>
            <a:off x="1236169" y="8661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Create a New Surface Temperature Site-1 </a:t>
            </a:r>
            <a:endParaRPr/>
          </a:p>
        </p:txBody>
      </p:sp>
      <p:sp>
        <p:nvSpPr>
          <p:cNvPr id="487" name="Google Shape;487;p36"/>
          <p:cNvSpPr txBox="1">
            <a:spLocks noGrp="1"/>
          </p:cNvSpPr>
          <p:nvPr>
            <p:ph type="body" idx="1"/>
          </p:nvPr>
        </p:nvSpPr>
        <p:spPr>
          <a:xfrm>
            <a:off x="1164688" y="1683658"/>
            <a:ext cx="3972128" cy="4296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6) Add a surface temperature site.</a:t>
            </a:r>
            <a:endParaRPr sz="2400" b="1" i="1"/>
          </a:p>
          <a:p>
            <a:pPr marL="228600" lvl="0" indent="-50800" algn="l" rtl="0">
              <a:lnSpc>
                <a:spcPct val="90000"/>
              </a:lnSpc>
              <a:spcBef>
                <a:spcPts val="1000"/>
              </a:spcBef>
              <a:spcAft>
                <a:spcPts val="0"/>
              </a:spcAft>
              <a:buClr>
                <a:schemeClr val="dk1"/>
              </a:buClr>
              <a:buSzPts val="2800"/>
              <a:buNone/>
            </a:pPr>
            <a:endParaRPr/>
          </a:p>
        </p:txBody>
      </p:sp>
      <p:sp>
        <p:nvSpPr>
          <p:cNvPr id="488" name="Google Shape;488;p36"/>
          <p:cNvSpPr txBox="1"/>
          <p:nvPr/>
        </p:nvSpPr>
        <p:spPr>
          <a:xfrm>
            <a:off x="4953000" y="1683658"/>
            <a:ext cx="4191000" cy="4144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7) Enter a site name, latitude and longitude for the center of your site, and click on </a:t>
            </a:r>
            <a:r>
              <a:rPr lang="en-US" sz="2400" b="1" i="1">
                <a:solidFill>
                  <a:schemeClr val="dk1"/>
                </a:solidFill>
                <a:latin typeface="Calibri"/>
                <a:ea typeface="Calibri"/>
                <a:cs typeface="Calibri"/>
                <a:sym typeface="Calibri"/>
              </a:rPr>
              <a:t>Create Site</a:t>
            </a:r>
            <a:r>
              <a:rPr lang="en-US" sz="2400" b="1">
                <a:solidFill>
                  <a:schemeClr val="dk1"/>
                </a:solidFill>
                <a:latin typeface="Calibri"/>
                <a:ea typeface="Calibri"/>
                <a:cs typeface="Calibri"/>
                <a:sym typeface="Calibri"/>
              </a:rPr>
              <a:t>.</a:t>
            </a:r>
            <a:endParaRPr sz="2800" b="1">
              <a:solidFill>
                <a:schemeClr val="dk1"/>
              </a:solidFill>
              <a:latin typeface="Calibri"/>
              <a:ea typeface="Calibri"/>
              <a:cs typeface="Calibri"/>
              <a:sym typeface="Calibri"/>
            </a:endParaRPr>
          </a:p>
        </p:txBody>
      </p:sp>
      <p:pic>
        <p:nvPicPr>
          <p:cNvPr id="489" name="Google Shape;489;p36" descr="Screensot of data entry online form. in the lower right, click on add site. By clicking this button you will go to another field where you create the site and add the GPS posi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90276" y="3110330"/>
            <a:ext cx="5340222" cy="29850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95" name="Google Shape;495;p37"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496" name="Google Shape;496;p37"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497" name="Google Shape;497;p37"/>
          <p:cNvSpPr txBox="1">
            <a:spLocks noGrp="1"/>
          </p:cNvSpPr>
          <p:nvPr>
            <p:ph type="title"/>
          </p:nvPr>
        </p:nvSpPr>
        <p:spPr>
          <a:xfrm>
            <a:off x="1236169" y="8661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Create a New Surface Temperature Site-2 </a:t>
            </a:r>
            <a:endParaRPr/>
          </a:p>
        </p:txBody>
      </p:sp>
      <p:sp>
        <p:nvSpPr>
          <p:cNvPr id="498" name="Google Shape;498;p37"/>
          <p:cNvSpPr txBox="1">
            <a:spLocks noGrp="1"/>
          </p:cNvSpPr>
          <p:nvPr>
            <p:ph type="body" idx="1"/>
          </p:nvPr>
        </p:nvSpPr>
        <p:spPr>
          <a:xfrm>
            <a:off x="1151684" y="2188151"/>
            <a:ext cx="3780185" cy="4296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6) Add a surface temperature site.</a:t>
            </a:r>
            <a:endParaRPr sz="2400" b="1" i="1"/>
          </a:p>
          <a:p>
            <a:pPr marL="228600" lvl="0" indent="-50800" algn="l" rtl="0">
              <a:lnSpc>
                <a:spcPct val="90000"/>
              </a:lnSpc>
              <a:spcBef>
                <a:spcPts val="1000"/>
              </a:spcBef>
              <a:spcAft>
                <a:spcPts val="0"/>
              </a:spcAft>
              <a:buClr>
                <a:schemeClr val="dk1"/>
              </a:buClr>
              <a:buSzPts val="2800"/>
              <a:buNone/>
            </a:pPr>
            <a:endParaRPr/>
          </a:p>
        </p:txBody>
      </p:sp>
      <p:sp>
        <p:nvSpPr>
          <p:cNvPr id="499" name="Google Shape;499;p37"/>
          <p:cNvSpPr txBox="1"/>
          <p:nvPr/>
        </p:nvSpPr>
        <p:spPr>
          <a:xfrm>
            <a:off x="4931869" y="1525369"/>
            <a:ext cx="4191000" cy="41449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7) Enter a site name, latitude and longitude for the center of your site, and click on </a:t>
            </a:r>
            <a:r>
              <a:rPr lang="en-US" sz="2400" b="1" i="1">
                <a:solidFill>
                  <a:schemeClr val="dk1"/>
                </a:solidFill>
                <a:latin typeface="Calibri"/>
                <a:ea typeface="Calibri"/>
                <a:cs typeface="Calibri"/>
                <a:sym typeface="Calibri"/>
              </a:rPr>
              <a:t>Create Site</a:t>
            </a:r>
            <a:r>
              <a:rPr lang="en-US" sz="2400" b="1">
                <a:solidFill>
                  <a:schemeClr val="dk1"/>
                </a:solidFill>
                <a:latin typeface="Calibri"/>
                <a:ea typeface="Calibri"/>
                <a:cs typeface="Calibri"/>
                <a:sym typeface="Calibri"/>
              </a:rPr>
              <a:t>.</a:t>
            </a:r>
            <a:endParaRPr sz="2800" b="1">
              <a:solidFill>
                <a:schemeClr val="dk1"/>
              </a:solidFill>
              <a:latin typeface="Calibri"/>
              <a:ea typeface="Calibri"/>
              <a:cs typeface="Calibri"/>
              <a:sym typeface="Calibri"/>
            </a:endParaRPr>
          </a:p>
        </p:txBody>
      </p:sp>
      <p:pic>
        <p:nvPicPr>
          <p:cNvPr id="500" name="Google Shape;500;p37" descr="Screenshot of data entry, showing where you add the site and add the GPS coordinates. If you enter the data correctly you get a smiley fa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51684" y="2837120"/>
            <a:ext cx="6990103" cy="39408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506" name="Google Shape;506;p38"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07" name="Google Shape;507;p38"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508" name="Google Shape;508;p38"/>
          <p:cNvSpPr txBox="1">
            <a:spLocks noGrp="1"/>
          </p:cNvSpPr>
          <p:nvPr>
            <p:ph type="title"/>
          </p:nvPr>
        </p:nvSpPr>
        <p:spPr>
          <a:xfrm>
            <a:off x="1236169" y="866127"/>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Continue to enter your data</a:t>
            </a:r>
            <a:endParaRPr/>
          </a:p>
        </p:txBody>
      </p:sp>
      <p:sp>
        <p:nvSpPr>
          <p:cNvPr id="509" name="Google Shape;509;p38"/>
          <p:cNvSpPr txBox="1">
            <a:spLocks noGrp="1"/>
          </p:cNvSpPr>
          <p:nvPr>
            <p:ph type="body" idx="1"/>
          </p:nvPr>
        </p:nvSpPr>
        <p:spPr>
          <a:xfrm>
            <a:off x="1209471" y="1664137"/>
            <a:ext cx="7913397" cy="4296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Once you’ve created the Surface Temperature site, </a:t>
            </a:r>
            <a:r>
              <a:rPr lang="en-US" sz="2400" u="sng"/>
              <a:t>go back to Data Entry</a:t>
            </a:r>
            <a:r>
              <a:rPr lang="en-US" sz="2400"/>
              <a:t>, select the site you just created, and enter your data.</a:t>
            </a:r>
            <a:endParaRPr/>
          </a:p>
        </p:txBody>
      </p:sp>
      <p:pic>
        <p:nvPicPr>
          <p:cNvPr id="510" name="Google Shape;510;p38" descr="Screenshot of data entry:  enter the date and time ov observation and measurement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12504" y="2628496"/>
            <a:ext cx="5201478" cy="36906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16" name="Google Shape;516;p39"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17" name="Google Shape;517;p3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518" name="Google Shape;518;p39"/>
          <p:cNvSpPr txBox="1">
            <a:spLocks noGrp="1"/>
          </p:cNvSpPr>
          <p:nvPr>
            <p:ph type="title"/>
          </p:nvPr>
        </p:nvSpPr>
        <p:spPr>
          <a:xfrm>
            <a:off x="1222819" y="1143406"/>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a:t>Continue to enter all 9 of the random observations you collected within your Surface Temperature study area.</a:t>
            </a:r>
            <a:endParaRPr sz="3200"/>
          </a:p>
        </p:txBody>
      </p:sp>
      <p:pic>
        <p:nvPicPr>
          <p:cNvPr id="519" name="Google Shape;519;p39" descr="Screenshot, surface temperature data entry. You will enter all 9 surface temperature measurements to .1 degree C precis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25488" y="2107765"/>
            <a:ext cx="6400800" cy="42350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9" name="Google Shape;119;p4"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20" name="Google Shape;120;p4" descr="Menu Bar: What is surface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2817" cy="6048573"/>
          </a:xfrm>
          <a:prstGeom prst="rect">
            <a:avLst/>
          </a:prstGeom>
          <a:noFill/>
          <a:ln>
            <a:noFill/>
          </a:ln>
        </p:spPr>
      </p:pic>
      <p:sp>
        <p:nvSpPr>
          <p:cNvPr id="121" name="Google Shape;121;p4"/>
          <p:cNvSpPr txBox="1">
            <a:spLocks noGrp="1"/>
          </p:cNvSpPr>
          <p:nvPr>
            <p:ph type="title"/>
          </p:nvPr>
        </p:nvSpPr>
        <p:spPr>
          <a:xfrm>
            <a:off x="1307651" y="78393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Surface Temperature</a:t>
            </a:r>
            <a:endParaRPr/>
          </a:p>
        </p:txBody>
      </p:sp>
      <p:sp>
        <p:nvSpPr>
          <p:cNvPr id="122" name="Google Shape;122;p4"/>
          <p:cNvSpPr txBox="1">
            <a:spLocks noGrp="1"/>
          </p:cNvSpPr>
          <p:nvPr>
            <p:ph type="body" idx="1"/>
          </p:nvPr>
        </p:nvSpPr>
        <p:spPr>
          <a:xfrm>
            <a:off x="1307651" y="1625768"/>
            <a:ext cx="4278140" cy="4987157"/>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Clr>
                <a:schemeClr val="dk1"/>
              </a:buClr>
              <a:buSzPts val="2400"/>
              <a:buFont typeface="Arial"/>
              <a:buChar char="•"/>
            </a:pPr>
            <a:r>
              <a:rPr lang="en-US" sz="2400"/>
              <a:t>Is the radiating temperature emitted as electromagnetic energy of the Earth’s surface including vegetation, paved surfaces, and the ground, etc.</a:t>
            </a:r>
            <a:endParaRPr/>
          </a:p>
          <a:p>
            <a:pPr marL="274320" lvl="0" indent="-274320" algn="l" rtl="0">
              <a:lnSpc>
                <a:spcPct val="90000"/>
              </a:lnSpc>
              <a:spcBef>
                <a:spcPts val="600"/>
              </a:spcBef>
              <a:spcAft>
                <a:spcPts val="0"/>
              </a:spcAft>
              <a:buClr>
                <a:schemeClr val="dk1"/>
              </a:buClr>
              <a:buSzPts val="2400"/>
              <a:buFont typeface="Arial"/>
              <a:buChar char="•"/>
            </a:pPr>
            <a:r>
              <a:rPr lang="en-US" sz="2400"/>
              <a:t>Varies depending on the ground cover and the time of day</a:t>
            </a:r>
            <a:endParaRPr/>
          </a:p>
          <a:p>
            <a:pPr marL="274320" lvl="0" indent="-274320" algn="l" rtl="0">
              <a:lnSpc>
                <a:spcPct val="90000"/>
              </a:lnSpc>
              <a:spcBef>
                <a:spcPts val="600"/>
              </a:spcBef>
              <a:spcAft>
                <a:spcPts val="0"/>
              </a:spcAft>
              <a:buClr>
                <a:schemeClr val="dk1"/>
              </a:buClr>
              <a:buSzPts val="2400"/>
              <a:buFont typeface="Arial"/>
              <a:buChar char="•"/>
            </a:pPr>
            <a:r>
              <a:rPr lang="en-US" sz="2400"/>
              <a:t>Affects all aspects of the Earth’s Energy Budget</a:t>
            </a:r>
            <a:endParaRPr/>
          </a:p>
        </p:txBody>
      </p:sp>
      <p:sp>
        <p:nvSpPr>
          <p:cNvPr id="123" name="Google Shape;123;p4" descr="Aerosols&#10;Air Temperature&#10;Albedo&#10;Barometric Pressure&#10;Clouds&#10;Precipitation&#10;Relative Humidity&#10;Surface Ozone&#10;Surface Temperature (hyperlinked)&#10;Water Vapor&#10;Wind&#10;" title="List of Atmosphere Protocols"/>
          <p:cNvSpPr txBox="1"/>
          <p:nvPr/>
        </p:nvSpPr>
        <p:spPr>
          <a:xfrm>
            <a:off x="5769428" y="1734762"/>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Calibri"/>
                <a:ea typeface="Calibri"/>
                <a:cs typeface="Calibri"/>
                <a:sym typeface="Calibri"/>
              </a:rPr>
              <a:t>Aerosols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Air Temperature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Albedo</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Barometric Pressure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Clouds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Precipitation</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Relative Humidity</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Surface Ozone</a:t>
            </a:r>
            <a:endParaRPr/>
          </a:p>
          <a:p>
            <a:pPr marL="0" marR="0" lvl="0" indent="0" algn="ctr" rtl="0">
              <a:spcBef>
                <a:spcPts val="600"/>
              </a:spcBef>
              <a:spcAft>
                <a:spcPts val="0"/>
              </a:spcAft>
              <a:buNone/>
            </a:pPr>
            <a:r>
              <a:rPr lang="en-US" sz="1800" b="1" i="1" u="sng">
                <a:solidFill>
                  <a:srgbClr val="1E4E7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Surface Temperature</a:t>
            </a:r>
            <a:endParaRPr sz="1800" b="1" i="1">
              <a:solidFill>
                <a:srgbClr val="1E4E79"/>
              </a:solidFill>
              <a:latin typeface="Calibri"/>
              <a:ea typeface="Calibri"/>
              <a:cs typeface="Calibri"/>
              <a:sym typeface="Calibri"/>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Water Vapor</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Wind</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24" name="Google Shape;124;p4" descr="circle is drawn around &quot;surface temperature&quot;"/>
          <p:cNvSpPr/>
          <p:nvPr/>
        </p:nvSpPr>
        <p:spPr>
          <a:xfrm>
            <a:off x="6047014" y="4525617"/>
            <a:ext cx="2286000" cy="4572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25" name="Google Shape;525;p40"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26" name="Google Shape;526;p40"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527" name="Google Shape;527;p40"/>
          <p:cNvSpPr txBox="1">
            <a:spLocks noGrp="1"/>
          </p:cNvSpPr>
          <p:nvPr>
            <p:ph type="title"/>
          </p:nvPr>
        </p:nvSpPr>
        <p:spPr>
          <a:xfrm>
            <a:off x="1169985" y="843343"/>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a:t>Then enter your Clouds and Contrails Observations.</a:t>
            </a:r>
            <a:endParaRPr sz="3200"/>
          </a:p>
        </p:txBody>
      </p:sp>
      <p:pic>
        <p:nvPicPr>
          <p:cNvPr id="528" name="Google Shape;528;p40" descr="Screenshot of surface temperature data entry. Check all cloud types visible in the sk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31843" y="1506125"/>
            <a:ext cx="3999130" cy="29052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529" name="Google Shape;529;p40" descr="Screenshot, surface temperature data entry. identify if you have contrails in the sky. If there are, indicate % sky cov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43400" y="4253799"/>
            <a:ext cx="4419600" cy="244066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5" name="Google Shape;535;p41"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36" name="Google Shape;536;p41"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64688" cy="6074908"/>
          </a:xfrm>
          <a:prstGeom prst="rect">
            <a:avLst/>
          </a:prstGeom>
          <a:noFill/>
          <a:ln>
            <a:noFill/>
          </a:ln>
        </p:spPr>
      </p:pic>
      <p:sp>
        <p:nvSpPr>
          <p:cNvPr id="537" name="Google Shape;537;p41"/>
          <p:cNvSpPr txBox="1">
            <a:spLocks noGrp="1"/>
          </p:cNvSpPr>
          <p:nvPr>
            <p:ph type="title"/>
          </p:nvPr>
        </p:nvSpPr>
        <p:spPr>
          <a:xfrm>
            <a:off x="1236169" y="982491"/>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a:t>Once you’ve successfully entered your data, you can upload any photos you took of the sky.</a:t>
            </a:r>
            <a:endParaRPr sz="2800"/>
          </a:p>
        </p:txBody>
      </p:sp>
      <p:sp>
        <p:nvSpPr>
          <p:cNvPr id="538" name="Google Shape;538;p41"/>
          <p:cNvSpPr txBox="1">
            <a:spLocks noGrp="1"/>
          </p:cNvSpPr>
          <p:nvPr>
            <p:ph type="body" idx="1"/>
          </p:nvPr>
        </p:nvSpPr>
        <p:spPr>
          <a:xfrm>
            <a:off x="1445719" y="5459313"/>
            <a:ext cx="7467600" cy="106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t>Adding photos to your site is a fun way to get others (students, family members, etc.) involved, AND it helps NASA scientists corroborate your data!</a:t>
            </a:r>
            <a:endParaRPr/>
          </a:p>
          <a:p>
            <a:pPr marL="228600" lvl="0" indent="-50800" algn="l" rtl="0">
              <a:lnSpc>
                <a:spcPct val="90000"/>
              </a:lnSpc>
              <a:spcBef>
                <a:spcPts val="1000"/>
              </a:spcBef>
              <a:spcAft>
                <a:spcPts val="0"/>
              </a:spcAft>
              <a:buClr>
                <a:schemeClr val="dk1"/>
              </a:buClr>
              <a:buSzPts val="2800"/>
              <a:buNone/>
            </a:pPr>
            <a:endParaRPr/>
          </a:p>
        </p:txBody>
      </p:sp>
      <p:pic>
        <p:nvPicPr>
          <p:cNvPr id="539" name="Google Shape;539;p41" descr="Screenshot, surface temperature data entry. You can upload photos. take photos in all cardinal directions, up and dow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66900" y="1946337"/>
            <a:ext cx="6172200" cy="32119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5" name="Google Shape;545;p42"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46" name="Google Shape;546;p42"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7923" cy="6074908"/>
          </a:xfrm>
          <a:prstGeom prst="rect">
            <a:avLst/>
          </a:prstGeom>
          <a:noFill/>
          <a:ln>
            <a:noFill/>
          </a:ln>
        </p:spPr>
      </p:pic>
      <p:sp>
        <p:nvSpPr>
          <p:cNvPr id="547" name="Google Shape;547;p42"/>
          <p:cNvSpPr txBox="1">
            <a:spLocks noGrp="1"/>
          </p:cNvSpPr>
          <p:nvPr>
            <p:ph type="title"/>
          </p:nvPr>
        </p:nvSpPr>
        <p:spPr>
          <a:xfrm>
            <a:off x="1257300" y="1220050"/>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Retrieving Data from the GLOBE</a:t>
            </a:r>
            <a:br>
              <a:rPr lang="en-US"/>
            </a:br>
            <a:r>
              <a:rPr lang="en-US"/>
              <a:t>Visualization System</a:t>
            </a:r>
            <a:endParaRPr/>
          </a:p>
        </p:txBody>
      </p:sp>
      <p:sp>
        <p:nvSpPr>
          <p:cNvPr id="548" name="Google Shape;548;p42"/>
          <p:cNvSpPr txBox="1">
            <a:spLocks noGrp="1"/>
          </p:cNvSpPr>
          <p:nvPr>
            <p:ph type="body" idx="1"/>
          </p:nvPr>
        </p:nvSpPr>
        <p:spPr>
          <a:xfrm>
            <a:off x="1463933" y="5862041"/>
            <a:ext cx="7086600" cy="7176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u="sng">
                <a:solidFill>
                  <a:schemeClr val="hlink"/>
                </a:solidFill>
                <a:hlinkClick r:id="rId5"/>
              </a:rPr>
              <a:t>E-training </a:t>
            </a:r>
            <a:r>
              <a:rPr lang="en-US" sz="2000"/>
              <a:t>is available to explore the full power of the visualization system.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549" name="Google Shape;549;p42" descr="Screenshot, GLOBE Website. Click on visualize data.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934265" y="2261053"/>
            <a:ext cx="5242246" cy="31484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55" name="Google Shape;555;p43"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56" name="Google Shape;556;p43"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7923" cy="6074908"/>
          </a:xfrm>
          <a:prstGeom prst="rect">
            <a:avLst/>
          </a:prstGeom>
          <a:noFill/>
          <a:ln>
            <a:noFill/>
          </a:ln>
        </p:spPr>
      </p:pic>
      <p:sp>
        <p:nvSpPr>
          <p:cNvPr id="557" name="Google Shape;557;p43"/>
          <p:cNvSpPr txBox="1">
            <a:spLocks noGrp="1"/>
          </p:cNvSpPr>
          <p:nvPr>
            <p:ph type="title"/>
          </p:nvPr>
        </p:nvSpPr>
        <p:spPr>
          <a:xfrm>
            <a:off x="1177923" y="1020876"/>
            <a:ext cx="8721587"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View data on a map in the GLOBE</a:t>
            </a:r>
            <a:br>
              <a:rPr lang="en-US" sz="3200"/>
            </a:br>
            <a:r>
              <a:rPr lang="en-US" sz="3200"/>
              <a:t>Visualization System</a:t>
            </a:r>
            <a:endParaRPr/>
          </a:p>
        </p:txBody>
      </p:sp>
      <p:sp>
        <p:nvSpPr>
          <p:cNvPr id="558" name="Google Shape;558;p43"/>
          <p:cNvSpPr txBox="1">
            <a:spLocks noGrp="1"/>
          </p:cNvSpPr>
          <p:nvPr>
            <p:ph type="body" idx="1"/>
          </p:nvPr>
        </p:nvSpPr>
        <p:spPr>
          <a:xfrm>
            <a:off x="1490437" y="2110546"/>
            <a:ext cx="7391400" cy="4297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Close the </a:t>
            </a:r>
            <a:r>
              <a:rPr lang="en-US" sz="2400" b="1"/>
              <a:t>Welcome</a:t>
            </a:r>
            <a:r>
              <a:rPr lang="en-US" sz="2400"/>
              <a:t> box and click on </a:t>
            </a:r>
            <a:r>
              <a:rPr lang="en-US" sz="2400" b="1" i="1"/>
              <a:t>Add +</a:t>
            </a:r>
            <a:r>
              <a:rPr lang="en-US" sz="2400" i="1"/>
              <a:t> </a:t>
            </a:r>
            <a:r>
              <a:rPr lang="en-US" sz="2400"/>
              <a:t>to add a layer </a:t>
            </a:r>
            <a:endParaRPr/>
          </a:p>
          <a:p>
            <a:pPr marL="228600" lvl="0" indent="-50800" algn="l" rtl="0">
              <a:lnSpc>
                <a:spcPct val="90000"/>
              </a:lnSpc>
              <a:spcBef>
                <a:spcPts val="1000"/>
              </a:spcBef>
              <a:spcAft>
                <a:spcPts val="0"/>
              </a:spcAft>
              <a:buClr>
                <a:schemeClr val="dk1"/>
              </a:buClr>
              <a:buSzPts val="2800"/>
              <a:buNone/>
            </a:pPr>
            <a:endParaRPr/>
          </a:p>
        </p:txBody>
      </p:sp>
      <p:pic>
        <p:nvPicPr>
          <p:cNvPr id="559" name="Google Shape;559;p43" descr="Screenshot, Map GLOBE Visualization System. Arrow points to selection, &quot;add&quot; to data layer in pop up box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9281" y="2653747"/>
            <a:ext cx="6490805" cy="405206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65" name="Google Shape;565;p44"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66" name="Google Shape;566;p44"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7923" cy="6074908"/>
          </a:xfrm>
          <a:prstGeom prst="rect">
            <a:avLst/>
          </a:prstGeom>
          <a:noFill/>
          <a:ln>
            <a:noFill/>
          </a:ln>
        </p:spPr>
      </p:pic>
      <p:sp>
        <p:nvSpPr>
          <p:cNvPr id="567" name="Google Shape;567;p44"/>
          <p:cNvSpPr txBox="1">
            <a:spLocks noGrp="1"/>
          </p:cNvSpPr>
          <p:nvPr>
            <p:ph type="title"/>
          </p:nvPr>
        </p:nvSpPr>
        <p:spPr>
          <a:xfrm>
            <a:off x="1257300" y="1220050"/>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3559"/>
              <a:t>Once the data is entered, you can view it.</a:t>
            </a:r>
            <a:endParaRPr sz="3559"/>
          </a:p>
        </p:txBody>
      </p:sp>
      <p:graphicFrame>
        <p:nvGraphicFramePr>
          <p:cNvPr id="568" name="Google Shape;568;p44" descr="Asphalt temperatures can be as much as 20 degrees hotter than concrete temperatures taken at the same time. " title="Graph of Asphalt and Concrete temperatures in degrees C"/>
          <p:cNvGraphicFramePr/>
          <p:nvPr/>
        </p:nvGraphicFramePr>
        <p:xfrm>
          <a:off x="1813511" y="2744911"/>
          <a:ext cx="6199981" cy="2773463"/>
        </p:xfrm>
        <a:graphic>
          <a:graphicData uri="http://schemas.openxmlformats.org/drawingml/2006/chart">
            <c:chart xmlns:c="http://schemas.openxmlformats.org/drawingml/2006/chart" xmlns:r="http://schemas.openxmlformats.org/officeDocument/2006/relationships" r:id="rId5"/>
          </a:graphicData>
        </a:graphic>
      </p:graphicFrame>
      <p:sp>
        <p:nvSpPr>
          <p:cNvPr id="569" name="Google Shape;569;p44"/>
          <p:cNvSpPr txBox="1"/>
          <p:nvPr/>
        </p:nvSpPr>
        <p:spPr>
          <a:xfrm>
            <a:off x="2708331" y="2080642"/>
            <a:ext cx="47202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i="1">
                <a:solidFill>
                  <a:schemeClr val="dk1"/>
                </a:solidFill>
                <a:latin typeface="Calibri"/>
                <a:ea typeface="Calibri"/>
                <a:cs typeface="Calibri"/>
                <a:sym typeface="Calibri"/>
              </a:rPr>
              <a:t>Comparison of Asphalt versus concrete temperature, </a:t>
            </a:r>
            <a:endParaRPr sz="1000"/>
          </a:p>
          <a:p>
            <a:pPr marL="0" marR="0" lvl="0" indent="0" algn="ctr" rtl="0">
              <a:spcBef>
                <a:spcPts val="0"/>
              </a:spcBef>
              <a:spcAft>
                <a:spcPts val="0"/>
              </a:spcAft>
              <a:buNone/>
            </a:pPr>
            <a:r>
              <a:rPr lang="en-US" sz="1600" i="1">
                <a:solidFill>
                  <a:schemeClr val="dk1"/>
                </a:solidFill>
                <a:latin typeface="Calibri"/>
                <a:ea typeface="Calibri"/>
                <a:cs typeface="Calibri"/>
                <a:sym typeface="Calibri"/>
              </a:rPr>
              <a:t>Ida Elementary School, Michigan</a:t>
            </a:r>
            <a:endParaRPr sz="1000"/>
          </a:p>
          <a:p>
            <a:pPr marL="0" marR="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570" name="Google Shape;570;p44"/>
          <p:cNvSpPr txBox="1"/>
          <p:nvPr/>
        </p:nvSpPr>
        <p:spPr>
          <a:xfrm>
            <a:off x="1731961" y="5636046"/>
            <a:ext cx="628153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GLOBE allows you to analyze your data. For example, surface temperatures of different surface materials can be very different! </a:t>
            </a:r>
            <a:endParaRPr sz="1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76" name="Google Shape;576;p45"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77" name="Google Shape;577;p45"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7923" cy="6074908"/>
          </a:xfrm>
          <a:prstGeom prst="rect">
            <a:avLst/>
          </a:prstGeom>
          <a:noFill/>
          <a:ln>
            <a:noFill/>
          </a:ln>
        </p:spPr>
      </p:pic>
      <p:sp>
        <p:nvSpPr>
          <p:cNvPr id="578" name="Google Shape;578;p45"/>
          <p:cNvSpPr txBox="1">
            <a:spLocks noGrp="1"/>
          </p:cNvSpPr>
          <p:nvPr>
            <p:ph type="title"/>
          </p:nvPr>
        </p:nvSpPr>
        <p:spPr>
          <a:xfrm>
            <a:off x="1242787" y="91122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Questions for you to investigate:</a:t>
            </a:r>
            <a:endParaRPr/>
          </a:p>
        </p:txBody>
      </p:sp>
      <p:sp>
        <p:nvSpPr>
          <p:cNvPr id="579" name="Google Shape;579;p45"/>
          <p:cNvSpPr txBox="1"/>
          <p:nvPr/>
        </p:nvSpPr>
        <p:spPr>
          <a:xfrm>
            <a:off x="1252329" y="1643411"/>
            <a:ext cx="7633253" cy="4953000"/>
          </a:xfrm>
          <a:prstGeom prst="rect">
            <a:avLst/>
          </a:prstGeom>
          <a:noFill/>
          <a:ln>
            <a:noFill/>
          </a:ln>
        </p:spPr>
        <p:txBody>
          <a:bodyPr spcFirstLastPara="1" wrap="square" lIns="91425" tIns="45700" rIns="91425" bIns="45700" anchor="t" anchorCtr="0">
            <a:normAutofit/>
          </a:bodyPr>
          <a:lstStyle/>
          <a:p>
            <a:pPr marL="194310" marR="0" lvl="0" indent="-19431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surface temperature compare with current air temperature? How does surface temperature compare with soil temperature at 5 cm and 10 cm?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surface temperature vary with land cover (e.g., bare soil, short grass, tall grass, concrete, asphalt, sand, forest litter)?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surface temperature vary with surface soil color?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the surface temperature of the ground, near the outside of the atmosphere shelter, compare with the current air temperature measured inside the shelter?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surface temperature change for different cover types (grass vs. asphalt for instance) on a cloudy day?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the time of year affect the surface temperature? </a:t>
            </a:r>
            <a:endParaRPr/>
          </a:p>
          <a:p>
            <a:pPr marL="194310" marR="0" lvl="0" indent="-194310" algn="l" rtl="0">
              <a:lnSpc>
                <a:spcPct val="90000"/>
              </a:lnSpc>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does the surface temperature change for different cover types when it is wet versus when it is dry? </a:t>
            </a:r>
            <a:endParaRPr/>
          </a:p>
          <a:p>
            <a:pPr marL="228600" marR="0" lvl="0" indent="-50800" algn="l" rtl="0">
              <a:lnSpc>
                <a:spcPct val="90000"/>
              </a:lnSpc>
              <a:spcBef>
                <a:spcPts val="16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85" name="Google Shape;585;p46"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86" name="Google Shape;586;p46"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41828"/>
            <a:ext cx="1145937" cy="6016171"/>
          </a:xfrm>
          <a:prstGeom prst="rect">
            <a:avLst/>
          </a:prstGeom>
          <a:noFill/>
          <a:ln>
            <a:noFill/>
          </a:ln>
        </p:spPr>
      </p:pic>
      <p:sp>
        <p:nvSpPr>
          <p:cNvPr id="587" name="Google Shape;587;p46"/>
          <p:cNvSpPr txBox="1">
            <a:spLocks noGrp="1"/>
          </p:cNvSpPr>
          <p:nvPr>
            <p:ph type="title"/>
          </p:nvPr>
        </p:nvSpPr>
        <p:spPr>
          <a:xfrm>
            <a:off x="1226793"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What have you learned?</a:t>
            </a:r>
            <a:endParaRPr/>
          </a:p>
        </p:txBody>
      </p:sp>
      <p:sp>
        <p:nvSpPr>
          <p:cNvPr id="588" name="Google Shape;588;p46"/>
          <p:cNvSpPr txBox="1">
            <a:spLocks noGrp="1"/>
          </p:cNvSpPr>
          <p:nvPr>
            <p:ph type="body" idx="1"/>
          </p:nvPr>
        </p:nvSpPr>
        <p:spPr>
          <a:xfrm>
            <a:off x="1307651" y="1823733"/>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000"/>
              <a:buChar char="•"/>
            </a:pPr>
            <a:r>
              <a:rPr lang="en-US" sz="2000"/>
              <a:t>What does surface temperature mean?</a:t>
            </a:r>
            <a:endParaRPr/>
          </a:p>
          <a:p>
            <a:pPr marL="228600" lvl="0" indent="-228600" algn="l" rtl="0">
              <a:lnSpc>
                <a:spcPct val="80000"/>
              </a:lnSpc>
              <a:spcBef>
                <a:spcPts val="600"/>
              </a:spcBef>
              <a:spcAft>
                <a:spcPts val="0"/>
              </a:spcAft>
              <a:buClr>
                <a:schemeClr val="dk1"/>
              </a:buClr>
              <a:buSzPts val="2000"/>
              <a:buChar char="•"/>
            </a:pPr>
            <a:r>
              <a:rPr lang="en-US" sz="2000"/>
              <a:t>Why it is it important to collect surface temperature  data?</a:t>
            </a:r>
            <a:endParaRPr/>
          </a:p>
          <a:p>
            <a:pPr marL="228600" lvl="0" indent="-228600" algn="l" rtl="0">
              <a:lnSpc>
                <a:spcPct val="80000"/>
              </a:lnSpc>
              <a:spcBef>
                <a:spcPts val="600"/>
              </a:spcBef>
              <a:spcAft>
                <a:spcPts val="0"/>
              </a:spcAft>
              <a:buClr>
                <a:schemeClr val="dk1"/>
              </a:buClr>
              <a:buSzPts val="2000"/>
              <a:buChar char="•"/>
            </a:pPr>
            <a:r>
              <a:rPr lang="en-US" sz="2000"/>
              <a:t>What instruments are needed to collect surface temperature data?</a:t>
            </a:r>
            <a:endParaRPr/>
          </a:p>
          <a:p>
            <a:pPr marL="228600" lvl="0" indent="-228600" algn="l" rtl="0">
              <a:lnSpc>
                <a:spcPct val="80000"/>
              </a:lnSpc>
              <a:spcBef>
                <a:spcPts val="600"/>
              </a:spcBef>
              <a:spcAft>
                <a:spcPts val="0"/>
              </a:spcAft>
              <a:buClr>
                <a:schemeClr val="dk1"/>
              </a:buClr>
              <a:buSzPts val="2000"/>
              <a:buChar char="•"/>
            </a:pPr>
            <a:r>
              <a:rPr lang="en-US" sz="2000"/>
              <a:t>Where can I purchase the instruments?</a:t>
            </a:r>
            <a:endParaRPr/>
          </a:p>
          <a:p>
            <a:pPr marL="228600" lvl="0" indent="-228600" algn="l" rtl="0">
              <a:lnSpc>
                <a:spcPct val="80000"/>
              </a:lnSpc>
              <a:spcBef>
                <a:spcPts val="600"/>
              </a:spcBef>
              <a:spcAft>
                <a:spcPts val="0"/>
              </a:spcAft>
              <a:buClr>
                <a:schemeClr val="dk1"/>
              </a:buClr>
              <a:buSzPts val="2000"/>
              <a:buChar char="•"/>
            </a:pPr>
            <a:r>
              <a:rPr lang="en-US" sz="2000"/>
              <a:t>Where should I take my surface temperature measurements?</a:t>
            </a:r>
            <a:endParaRPr/>
          </a:p>
          <a:p>
            <a:pPr marL="228600" lvl="0" indent="-228600" algn="l" rtl="0">
              <a:lnSpc>
                <a:spcPct val="80000"/>
              </a:lnSpc>
              <a:spcBef>
                <a:spcPts val="600"/>
              </a:spcBef>
              <a:spcAft>
                <a:spcPts val="0"/>
              </a:spcAft>
              <a:buClr>
                <a:schemeClr val="dk1"/>
              </a:buClr>
              <a:buSzPts val="2000"/>
              <a:buChar char="•"/>
            </a:pPr>
            <a:r>
              <a:rPr lang="en-US" sz="2000"/>
              <a:t>What data is collected?</a:t>
            </a:r>
            <a:endParaRPr/>
          </a:p>
          <a:p>
            <a:pPr marL="228600" lvl="0" indent="-228600" algn="l" rtl="0">
              <a:lnSpc>
                <a:spcPct val="80000"/>
              </a:lnSpc>
              <a:spcBef>
                <a:spcPts val="600"/>
              </a:spcBef>
              <a:spcAft>
                <a:spcPts val="0"/>
              </a:spcAft>
              <a:buClr>
                <a:schemeClr val="dk1"/>
              </a:buClr>
              <a:buSzPts val="2000"/>
              <a:buChar char="•"/>
            </a:pPr>
            <a:r>
              <a:rPr lang="en-US" sz="2000"/>
              <a:t>How do I submit data to GLOBE?</a:t>
            </a:r>
            <a:endParaRPr/>
          </a:p>
          <a:p>
            <a:pPr marL="228600" lvl="0" indent="-228600" algn="l" rtl="0">
              <a:lnSpc>
                <a:spcPct val="80000"/>
              </a:lnSpc>
              <a:spcBef>
                <a:spcPts val="600"/>
              </a:spcBef>
              <a:spcAft>
                <a:spcPts val="0"/>
              </a:spcAft>
              <a:buClr>
                <a:schemeClr val="dk1"/>
              </a:buClr>
              <a:buSzPts val="2000"/>
              <a:buChar char="•"/>
            </a:pPr>
            <a:r>
              <a:rPr lang="en-US" sz="2000"/>
              <a:t>What can I do with the data submitted to GLOBE?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94" name="Google Shape;594;p47"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595" name="Google Shape;595;p47"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50920" cy="6016171"/>
          </a:xfrm>
          <a:prstGeom prst="rect">
            <a:avLst/>
          </a:prstGeom>
          <a:noFill/>
          <a:ln>
            <a:noFill/>
          </a:ln>
        </p:spPr>
      </p:pic>
      <p:sp>
        <p:nvSpPr>
          <p:cNvPr id="596" name="Google Shape;596;p47"/>
          <p:cNvSpPr txBox="1">
            <a:spLocks noGrp="1"/>
          </p:cNvSpPr>
          <p:nvPr>
            <p:ph type="title"/>
          </p:nvPr>
        </p:nvSpPr>
        <p:spPr>
          <a:xfrm>
            <a:off x="115092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Frequently Asked Questions (FAQs)</a:t>
            </a:r>
            <a:endParaRPr/>
          </a:p>
        </p:txBody>
      </p:sp>
      <p:sp>
        <p:nvSpPr>
          <p:cNvPr id="597" name="Google Shape;597;p47"/>
          <p:cNvSpPr txBox="1">
            <a:spLocks noGrp="1"/>
          </p:cNvSpPr>
          <p:nvPr>
            <p:ph type="body" idx="1"/>
          </p:nvPr>
        </p:nvSpPr>
        <p:spPr>
          <a:xfrm>
            <a:off x="1307651" y="1823732"/>
            <a:ext cx="735927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b="1"/>
              <a:t>Should I turn on the red laser on the IRT to do my measurement?</a:t>
            </a:r>
            <a:endParaRPr/>
          </a:p>
          <a:p>
            <a:pPr marL="0" lvl="0" indent="0" algn="l" rtl="0">
              <a:lnSpc>
                <a:spcPct val="90000"/>
              </a:lnSpc>
              <a:spcBef>
                <a:spcPts val="600"/>
              </a:spcBef>
              <a:spcAft>
                <a:spcPts val="0"/>
              </a:spcAft>
              <a:buClr>
                <a:schemeClr val="dk1"/>
              </a:buClr>
              <a:buSzPts val="1800"/>
              <a:buNone/>
            </a:pPr>
            <a:r>
              <a:rPr lang="en-US" sz="1800"/>
              <a:t>Some IRT units are equipped with a laser and backlight. You can choose whether or not to activate these. If you choose to put them on, a red laser will shine from the sensing eye area along the approximate line of sight of the instrument when the recording button is pressed. This will cause a red dot to appear where the surface temperature is being measured. A backlight for the digital display screen will remain lit for seven seconds after the recording button is pressed and released. </a:t>
            </a:r>
            <a:endParaRPr/>
          </a:p>
          <a:p>
            <a:pPr marL="0" lvl="0" indent="0" algn="l" rtl="0">
              <a:lnSpc>
                <a:spcPct val="90000"/>
              </a:lnSpc>
              <a:spcBef>
                <a:spcPts val="600"/>
              </a:spcBef>
              <a:spcAft>
                <a:spcPts val="0"/>
              </a:spcAft>
              <a:buClr>
                <a:schemeClr val="dk1"/>
              </a:buClr>
              <a:buSzPts val="1800"/>
              <a:buNone/>
            </a:pPr>
            <a:endParaRPr sz="1800"/>
          </a:p>
          <a:p>
            <a:pPr marL="0" lvl="0" indent="0" algn="l" rtl="0">
              <a:lnSpc>
                <a:spcPct val="90000"/>
              </a:lnSpc>
              <a:spcBef>
                <a:spcPts val="600"/>
              </a:spcBef>
              <a:spcAft>
                <a:spcPts val="0"/>
              </a:spcAft>
              <a:buClr>
                <a:schemeClr val="dk1"/>
              </a:buClr>
              <a:buSzPts val="1800"/>
              <a:buNone/>
            </a:pPr>
            <a:r>
              <a:rPr lang="en-US" sz="1800"/>
              <a:t>Using the laser can help you more accurately locate the point where you are measuring the surface temperature. However, it will also reduce battery life and could possibly be a distraction to students. It is imperative that the </a:t>
            </a:r>
            <a:r>
              <a:rPr lang="en-US" sz="1800" b="1"/>
              <a:t>laser beam NOT be aimed directly at eyes</a:t>
            </a:r>
            <a:r>
              <a:rPr lang="en-US" sz="1800"/>
              <a:t> or off surfaces where it could reflect into anyone’s eyes. The laser and backlight option is controlled by a switch located above the battery in the battery compartment.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03" name="Google Shape;603;p48"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604" name="Google Shape;604;p48"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50920" cy="6016171"/>
          </a:xfrm>
          <a:prstGeom prst="rect">
            <a:avLst/>
          </a:prstGeom>
          <a:noFill/>
          <a:ln>
            <a:noFill/>
          </a:ln>
        </p:spPr>
      </p:pic>
      <p:sp>
        <p:nvSpPr>
          <p:cNvPr id="605" name="Google Shape;605;p48"/>
          <p:cNvSpPr txBox="1">
            <a:spLocks noGrp="1"/>
          </p:cNvSpPr>
          <p:nvPr>
            <p:ph type="title"/>
          </p:nvPr>
        </p:nvSpPr>
        <p:spPr>
          <a:xfrm>
            <a:off x="1150920" y="888659"/>
            <a:ext cx="78867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Further Resources</a:t>
            </a:r>
            <a:endParaRPr/>
          </a:p>
        </p:txBody>
      </p:sp>
      <p:sp>
        <p:nvSpPr>
          <p:cNvPr id="606" name="Google Shape;606;p48"/>
          <p:cNvSpPr txBox="1">
            <a:spLocks noGrp="1"/>
          </p:cNvSpPr>
          <p:nvPr>
            <p:ph type="body" idx="1"/>
          </p:nvPr>
        </p:nvSpPr>
        <p:spPr>
          <a:xfrm>
            <a:off x="1307651" y="1823732"/>
            <a:ext cx="7359271" cy="4351338"/>
          </a:xfrm>
          <a:prstGeom prst="rect">
            <a:avLst/>
          </a:prstGeom>
          <a:noFill/>
          <a:ln>
            <a:noFill/>
          </a:ln>
        </p:spPr>
        <p:txBody>
          <a:bodyPr spcFirstLastPara="1" wrap="square" lIns="91425" tIns="45700" rIns="91425" bIns="45700" anchor="t" anchorCtr="0">
            <a:normAutofit/>
          </a:bodyPr>
          <a:lstStyle/>
          <a:p>
            <a:pPr marL="0" lvl="1" indent="0" algn="l" rtl="0">
              <a:lnSpc>
                <a:spcPct val="80000"/>
              </a:lnSpc>
              <a:spcBef>
                <a:spcPts val="0"/>
              </a:spcBef>
              <a:spcAft>
                <a:spcPts val="0"/>
              </a:spcAft>
              <a:buClr>
                <a:schemeClr val="dk1"/>
              </a:buClr>
              <a:buSzPts val="2000"/>
              <a:buNone/>
            </a:pPr>
            <a:r>
              <a:rPr lang="en-US" sz="2000" u="sng">
                <a:solidFill>
                  <a:schemeClr val="hlink"/>
                </a:solidFill>
                <a:hlinkClick r:id="rId5"/>
              </a:rPr>
              <a:t>For information on purchasing GLOBE supplies </a:t>
            </a:r>
            <a:endParaRPr sz="2000"/>
          </a:p>
          <a:p>
            <a:pPr marL="0" lvl="1" indent="0" algn="l" rtl="0">
              <a:lnSpc>
                <a:spcPct val="80000"/>
              </a:lnSpc>
              <a:spcBef>
                <a:spcPts val="1100"/>
              </a:spcBef>
              <a:spcAft>
                <a:spcPts val="0"/>
              </a:spcAft>
              <a:buClr>
                <a:schemeClr val="dk1"/>
              </a:buClr>
              <a:buSzPts val="2000"/>
              <a:buNone/>
            </a:pPr>
            <a:endParaRPr sz="2000"/>
          </a:p>
          <a:p>
            <a:pPr marL="0" lvl="1" indent="0" algn="l" rtl="0">
              <a:lnSpc>
                <a:spcPct val="80000"/>
              </a:lnSpc>
              <a:spcBef>
                <a:spcPts val="1100"/>
              </a:spcBef>
              <a:spcAft>
                <a:spcPts val="0"/>
              </a:spcAft>
              <a:buClr>
                <a:schemeClr val="dk1"/>
              </a:buClr>
              <a:buSzPts val="2000"/>
              <a:buNone/>
            </a:pPr>
            <a:r>
              <a:rPr lang="en-US" sz="2000" u="sng">
                <a:solidFill>
                  <a:schemeClr val="hlink"/>
                </a:solidFill>
                <a:hlinkClick r:id="rId6"/>
              </a:rPr>
              <a:t>For information on infrared thermometers and how they work</a:t>
            </a:r>
            <a:endParaRPr sz="2000"/>
          </a:p>
          <a:p>
            <a:pPr marL="0" lvl="1" indent="0" algn="l" rtl="0">
              <a:lnSpc>
                <a:spcPct val="80000"/>
              </a:lnSpc>
              <a:spcBef>
                <a:spcPts val="1100"/>
              </a:spcBef>
              <a:spcAft>
                <a:spcPts val="0"/>
              </a:spcAft>
              <a:buClr>
                <a:schemeClr val="dk1"/>
              </a:buClr>
              <a:buSzPts val="2000"/>
              <a:buNone/>
            </a:pPr>
            <a:endParaRPr sz="2000"/>
          </a:p>
          <a:p>
            <a:pPr marL="0" lvl="1" indent="0" algn="l" rtl="0">
              <a:lnSpc>
                <a:spcPct val="80000"/>
              </a:lnSpc>
              <a:spcBef>
                <a:spcPts val="1100"/>
              </a:spcBef>
              <a:spcAft>
                <a:spcPts val="0"/>
              </a:spcAft>
              <a:buClr>
                <a:schemeClr val="dk1"/>
              </a:buClr>
              <a:buSzPts val="2000"/>
              <a:buNone/>
            </a:pPr>
            <a:r>
              <a:rPr lang="en-US" sz="2000" u="sng">
                <a:solidFill>
                  <a:schemeClr val="hlink"/>
                </a:solidFill>
                <a:hlinkClick r:id="rId7"/>
              </a:rPr>
              <a:t>For information about the NASA MODIS Satellite Mission </a:t>
            </a:r>
            <a:endParaRPr sz="2000"/>
          </a:p>
          <a:p>
            <a:pPr marL="0" lvl="1" indent="0" algn="l" rtl="0">
              <a:lnSpc>
                <a:spcPct val="80000"/>
              </a:lnSpc>
              <a:spcBef>
                <a:spcPts val="1100"/>
              </a:spcBef>
              <a:spcAft>
                <a:spcPts val="0"/>
              </a:spcAft>
              <a:buClr>
                <a:schemeClr val="dk1"/>
              </a:buClr>
              <a:buSzPts val="2000"/>
              <a:buNone/>
            </a:pPr>
            <a:endParaRPr sz="2000"/>
          </a:p>
          <a:p>
            <a:pPr marL="0" lvl="1" indent="0" algn="l" rtl="0">
              <a:lnSpc>
                <a:spcPct val="80000"/>
              </a:lnSpc>
              <a:spcBef>
                <a:spcPts val="1100"/>
              </a:spcBef>
              <a:spcAft>
                <a:spcPts val="0"/>
              </a:spcAft>
              <a:buClr>
                <a:schemeClr val="dk1"/>
              </a:buClr>
              <a:buSzPts val="2000"/>
              <a:buNone/>
            </a:pPr>
            <a:r>
              <a:rPr lang="en-US" sz="2000" u="sng">
                <a:solidFill>
                  <a:schemeClr val="hlink"/>
                </a:solidFill>
                <a:hlinkClick r:id="rId8"/>
              </a:rPr>
              <a:t>For information about GLOBE</a:t>
            </a:r>
            <a:endParaRPr sz="2000"/>
          </a:p>
          <a:p>
            <a:pPr marL="0" lvl="1" indent="0" algn="l" rtl="0">
              <a:lnSpc>
                <a:spcPct val="80000"/>
              </a:lnSpc>
              <a:spcBef>
                <a:spcPts val="1100"/>
              </a:spcBef>
              <a:spcAft>
                <a:spcPts val="0"/>
              </a:spcAft>
              <a:buClr>
                <a:schemeClr val="dk1"/>
              </a:buClr>
              <a:buSzPts val="2000"/>
              <a:buNone/>
            </a:pPr>
            <a:endParaRPr sz="2000"/>
          </a:p>
          <a:p>
            <a:pPr marL="0" lvl="1" indent="0" algn="l" rtl="0">
              <a:lnSpc>
                <a:spcPct val="80000"/>
              </a:lnSpc>
              <a:spcBef>
                <a:spcPts val="1100"/>
              </a:spcBef>
              <a:spcAft>
                <a:spcPts val="0"/>
              </a:spcAft>
              <a:buClr>
                <a:schemeClr val="dk1"/>
              </a:buClr>
              <a:buSzPts val="2000"/>
              <a:buNone/>
            </a:pPr>
            <a:r>
              <a:rPr lang="en-US" sz="2000" u="sng">
                <a:solidFill>
                  <a:schemeClr val="hlink"/>
                </a:solidFill>
                <a:hlinkClick r:id="rId9"/>
              </a:rPr>
              <a:t>NASA Wavelength: NASA’s Digital Library for Earth and Space Education</a:t>
            </a:r>
            <a:br>
              <a:rPr lang="en-US" sz="2000" u="sng">
                <a:solidFill>
                  <a:schemeClr val="hlink"/>
                </a:solidFill>
                <a:hlinkClick r:id="rId10"/>
              </a:rPr>
            </a:br>
            <a:endParaRPr sz="2000"/>
          </a:p>
          <a:p>
            <a:pPr marL="0" lvl="1" indent="0" algn="l" rtl="0">
              <a:lnSpc>
                <a:spcPct val="80000"/>
              </a:lnSpc>
              <a:spcBef>
                <a:spcPts val="1100"/>
              </a:spcBef>
              <a:spcAft>
                <a:spcPts val="0"/>
              </a:spcAft>
              <a:buClr>
                <a:schemeClr val="dk1"/>
              </a:buClr>
              <a:buSzPts val="2000"/>
              <a:buNone/>
            </a:pPr>
            <a:endParaRP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12" name="Google Shape;612;p49"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613" name="Google Shape;613;p49" title="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50920" cy="6016171"/>
          </a:xfrm>
          <a:prstGeom prst="rect">
            <a:avLst/>
          </a:prstGeom>
          <a:noFill/>
          <a:ln>
            <a:noFill/>
          </a:ln>
        </p:spPr>
      </p:pic>
      <p:sp>
        <p:nvSpPr>
          <p:cNvPr id="614" name="Google Shape;614;p49"/>
          <p:cNvSpPr txBox="1">
            <a:spLocks noGrp="1"/>
          </p:cNvSpPr>
          <p:nvPr>
            <p:ph type="title"/>
          </p:nvPr>
        </p:nvSpPr>
        <p:spPr>
          <a:xfrm>
            <a:off x="1201227" y="85482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1800" b="1"/>
              <a:t>Please provide us with feedback about this module. This is a community project and we welcome your comments, suggestions and edits! </a:t>
            </a:r>
            <a:br>
              <a:rPr lang="en-US" sz="1800" b="1"/>
            </a:br>
            <a:r>
              <a:rPr lang="en-US" sz="1800" b="1"/>
              <a:t>Comment here:  </a:t>
            </a:r>
            <a:r>
              <a:rPr lang="en-US" sz="1600" b="1" u="sng">
                <a:solidFill>
                  <a:schemeClr val="hlink"/>
                </a:solidFill>
                <a:hlinkClick r:id="rId5"/>
              </a:rPr>
              <a:t>eTraining Feedback</a:t>
            </a:r>
            <a:br>
              <a:rPr lang="en-US" sz="1600" b="1"/>
            </a:br>
            <a:r>
              <a:rPr lang="en-US" sz="1600" b="1"/>
              <a:t>Questions about Module? Contact GLOBE: </a:t>
            </a:r>
            <a:r>
              <a:rPr lang="en-US" sz="1600" b="1" u="sng">
                <a:solidFill>
                  <a:schemeClr val="hlink"/>
                </a:solidFill>
                <a:hlinkClick r:id="rId6"/>
              </a:rPr>
              <a:t>help@nasaglobe.org</a:t>
            </a:r>
            <a:br>
              <a:rPr lang="en-US" sz="1600" b="1"/>
            </a:br>
            <a:br>
              <a:rPr lang="en-US" sz="1600"/>
            </a:br>
            <a:endParaRPr sz="1600"/>
          </a:p>
        </p:txBody>
      </p:sp>
      <p:sp>
        <p:nvSpPr>
          <p:cNvPr id="615" name="Google Shape;615;p49"/>
          <p:cNvSpPr txBox="1">
            <a:spLocks noGrp="1"/>
          </p:cNvSpPr>
          <p:nvPr>
            <p:ph type="body" idx="1"/>
          </p:nvPr>
        </p:nvSpPr>
        <p:spPr>
          <a:xfrm>
            <a:off x="1201227" y="1890598"/>
            <a:ext cx="7596414" cy="49674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None/>
            </a:pPr>
            <a:r>
              <a:rPr lang="en-US" sz="1800" b="1"/>
              <a:t>Power point Developers:</a:t>
            </a:r>
            <a:r>
              <a:rPr lang="en-US" sz="1800"/>
              <a:t>	</a:t>
            </a:r>
            <a:endParaRPr/>
          </a:p>
          <a:p>
            <a:pPr marL="228600" lvl="0" indent="-228600" algn="l" rtl="0">
              <a:lnSpc>
                <a:spcPct val="90000"/>
              </a:lnSpc>
              <a:spcBef>
                <a:spcPts val="1000"/>
              </a:spcBef>
              <a:spcAft>
                <a:spcPts val="0"/>
              </a:spcAft>
              <a:buClr>
                <a:schemeClr val="dk1"/>
              </a:buClr>
              <a:buSzPts val="1800"/>
              <a:buNone/>
            </a:pPr>
            <a:r>
              <a:rPr lang="en-US" sz="1800"/>
              <a:t>Kevin Czajkowski</a:t>
            </a:r>
            <a:endParaRPr/>
          </a:p>
          <a:p>
            <a:pPr marL="228600" lvl="0" indent="-228600" algn="l" rtl="0">
              <a:lnSpc>
                <a:spcPct val="90000"/>
              </a:lnSpc>
              <a:spcBef>
                <a:spcPts val="1000"/>
              </a:spcBef>
              <a:spcAft>
                <a:spcPts val="0"/>
              </a:spcAft>
              <a:buClr>
                <a:schemeClr val="dk1"/>
              </a:buClr>
              <a:buSzPts val="1800"/>
              <a:buNone/>
            </a:pPr>
            <a:r>
              <a:rPr lang="en-US" sz="1800"/>
              <a:t>Janet Struble</a:t>
            </a:r>
            <a:endParaRPr sz="1800"/>
          </a:p>
          <a:p>
            <a:pPr marL="228600" lvl="0" indent="-228600" algn="l" rtl="0">
              <a:lnSpc>
                <a:spcPct val="90000"/>
              </a:lnSpc>
              <a:spcBef>
                <a:spcPts val="1000"/>
              </a:spcBef>
              <a:spcAft>
                <a:spcPts val="0"/>
              </a:spcAft>
              <a:buClr>
                <a:schemeClr val="dk1"/>
              </a:buClr>
              <a:buSzPts val="1800"/>
              <a:buNone/>
            </a:pPr>
            <a:r>
              <a:rPr lang="en-US" sz="1800"/>
              <a:t>Mikell Lynne Hedley</a:t>
            </a:r>
            <a:endParaRPr/>
          </a:p>
          <a:p>
            <a:pPr marL="228600" lvl="0" indent="-228600" algn="l" rtl="0">
              <a:lnSpc>
                <a:spcPct val="90000"/>
              </a:lnSpc>
              <a:spcBef>
                <a:spcPts val="1000"/>
              </a:spcBef>
              <a:spcAft>
                <a:spcPts val="0"/>
              </a:spcAft>
              <a:buClr>
                <a:schemeClr val="dk1"/>
              </a:buClr>
              <a:buSzPts val="1800"/>
              <a:buNone/>
            </a:pPr>
            <a:r>
              <a:rPr lang="en-US" sz="1800"/>
              <a:t>Sara Mierzwiak </a:t>
            </a:r>
            <a:endParaRPr/>
          </a:p>
          <a:p>
            <a:pPr marL="228600" lvl="0" indent="-228600" algn="l" rtl="0">
              <a:lnSpc>
                <a:spcPct val="90000"/>
              </a:lnSpc>
              <a:spcBef>
                <a:spcPts val="1000"/>
              </a:spcBef>
              <a:spcAft>
                <a:spcPts val="0"/>
              </a:spcAft>
              <a:buClr>
                <a:schemeClr val="dk1"/>
              </a:buClr>
              <a:buSzPts val="1800"/>
              <a:buNone/>
            </a:pPr>
            <a:r>
              <a:rPr lang="en-US" sz="1800" b="1"/>
              <a:t>Photos unless otherwise identified</a:t>
            </a:r>
            <a:r>
              <a:rPr lang="en-US" sz="1800"/>
              <a:t>: </a:t>
            </a:r>
            <a:endParaRPr/>
          </a:p>
          <a:p>
            <a:pPr marL="228600" lvl="0" indent="-228600" algn="l" rtl="0">
              <a:lnSpc>
                <a:spcPct val="90000"/>
              </a:lnSpc>
              <a:spcBef>
                <a:spcPts val="1000"/>
              </a:spcBef>
              <a:spcAft>
                <a:spcPts val="0"/>
              </a:spcAft>
              <a:buClr>
                <a:schemeClr val="dk1"/>
              </a:buClr>
              <a:buSzPts val="1800"/>
              <a:buNone/>
            </a:pPr>
            <a:r>
              <a:rPr lang="en-US" sz="1800"/>
              <a:t>Kevin Czajkowski</a:t>
            </a:r>
            <a:endParaRPr sz="1800"/>
          </a:p>
          <a:p>
            <a:pPr marL="228600" lvl="0" indent="-228600" algn="l" rtl="0">
              <a:lnSpc>
                <a:spcPct val="90000"/>
              </a:lnSpc>
              <a:spcBef>
                <a:spcPts val="1000"/>
              </a:spcBef>
              <a:spcAft>
                <a:spcPts val="0"/>
              </a:spcAft>
              <a:buClr>
                <a:schemeClr val="dk1"/>
              </a:buClr>
              <a:buSzPts val="1800"/>
              <a:buNone/>
            </a:pPr>
            <a:r>
              <a:rPr lang="en-US" sz="1800"/>
              <a:t>Funding Provided by NASA</a:t>
            </a:r>
            <a:endParaRPr/>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rgbClr val="000000"/>
              </a:buClr>
              <a:buSzPts val="1400"/>
              <a:buNone/>
            </a:pPr>
            <a:r>
              <a:rPr lang="en-US" sz="1400" i="1">
                <a:solidFill>
                  <a:srgbClr val="000000"/>
                </a:solidFill>
              </a:rPr>
              <a:t>Version  12/1/16. If you edit and modify this slide set for use for educational purposes,  please note “modified by (and your name and date) “  on this page. Thank you.</a:t>
            </a:r>
            <a:endParaRPr sz="1400" b="1"/>
          </a:p>
        </p:txBody>
      </p:sp>
      <p:pic>
        <p:nvPicPr>
          <p:cNvPr id="616" name="Google Shape;616;p49" descr="Crest, University of Toled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85687" y="4965871"/>
            <a:ext cx="746760" cy="802992"/>
          </a:xfrm>
          <a:prstGeom prst="rect">
            <a:avLst/>
          </a:prstGeom>
          <a:noFill/>
          <a:ln>
            <a:noFill/>
          </a:ln>
        </p:spPr>
      </p:pic>
      <p:pic>
        <p:nvPicPr>
          <p:cNvPr id="617" name="Google Shape;617;p49" descr="NASA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40286" y="5031944"/>
            <a:ext cx="574177" cy="474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0" name="Google Shape;130;p5"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31" name="Google Shape;131;p5" descr="Menu Bar: What is surface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9"/>
            <a:ext cx="1172817" cy="6048573"/>
          </a:xfrm>
          <a:prstGeom prst="rect">
            <a:avLst/>
          </a:prstGeom>
          <a:noFill/>
          <a:ln>
            <a:noFill/>
          </a:ln>
        </p:spPr>
      </p:pic>
      <p:sp>
        <p:nvSpPr>
          <p:cNvPr id="132" name="Google Shape;132;p5"/>
          <p:cNvSpPr txBox="1">
            <a:spLocks noGrp="1"/>
          </p:cNvSpPr>
          <p:nvPr>
            <p:ph type="title"/>
          </p:nvPr>
        </p:nvSpPr>
        <p:spPr>
          <a:xfrm>
            <a:off x="1172817" y="1060856"/>
            <a:ext cx="7886700" cy="6627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a:t>Surface temperature is the temperature at the Earth’s surface, including the land, water and structures</a:t>
            </a:r>
            <a:endParaRPr sz="2800"/>
          </a:p>
        </p:txBody>
      </p:sp>
      <p:pic>
        <p:nvPicPr>
          <p:cNvPr id="133" name="Google Shape;133;p5" descr="Infrared image of cityscape, showing heat emitted from buildings. " title="I">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86200" y="2133600"/>
            <a:ext cx="5042240" cy="3781679"/>
          </a:xfrm>
          <a:prstGeom prst="rect">
            <a:avLst/>
          </a:prstGeom>
          <a:noFill/>
          <a:ln>
            <a:noFill/>
          </a:ln>
        </p:spPr>
      </p:pic>
      <p:sp>
        <p:nvSpPr>
          <p:cNvPr id="134" name="Google Shape;134;p5"/>
          <p:cNvSpPr txBox="1">
            <a:spLocks noGrp="1"/>
          </p:cNvSpPr>
          <p:nvPr>
            <p:ph type="body" idx="1"/>
          </p:nvPr>
        </p:nvSpPr>
        <p:spPr>
          <a:xfrm>
            <a:off x="1600200" y="6080444"/>
            <a:ext cx="7086600" cy="5489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a:latin typeface="Arial"/>
                <a:ea typeface="Arial"/>
                <a:cs typeface="Arial"/>
                <a:sym typeface="Arial"/>
              </a:rPr>
              <a:t>Not all surfaces have the same temperature</a:t>
            </a:r>
            <a:r>
              <a:rPr lang="en-US">
                <a:latin typeface="Arial"/>
                <a:ea typeface="Arial"/>
                <a:cs typeface="Arial"/>
                <a:sym typeface="Arial"/>
              </a:rPr>
              <a:t>!</a:t>
            </a:r>
            <a:endParaRPr/>
          </a:p>
        </p:txBody>
      </p:sp>
      <p:pic>
        <p:nvPicPr>
          <p:cNvPr id="135" name="Google Shape;135;p5" descr="asphalt on left is heating up faster than the grass on the right. ">
            <a:hlinkClick r:id="rId7"/>
          </p:cNvPr>
          <p:cNvPicPr preferRelativeResize="0"/>
          <p:nvPr/>
        </p:nvPicPr>
        <p:blipFill rotWithShape="1">
          <a:blip r:embed="rId8">
            <a:alphaModFix/>
          </a:blip>
          <a:srcRect/>
          <a:stretch/>
        </p:blipFill>
        <p:spPr>
          <a:xfrm>
            <a:off x="1143000" y="1905000"/>
            <a:ext cx="2592407" cy="1818554"/>
          </a:xfrm>
          <a:prstGeom prst="rect">
            <a:avLst/>
          </a:prstGeom>
          <a:noFill/>
          <a:ln>
            <a:noFill/>
          </a:ln>
        </p:spPr>
      </p:pic>
      <p:pic>
        <p:nvPicPr>
          <p:cNvPr id="136" name="Google Shape;136;p5" descr="Infrared image shows the heat loss in the house. " title=" ">
            <a:hlinkClick r:id="rId9"/>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676400" y="3810000"/>
            <a:ext cx="1486264" cy="21268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2" name="Google Shape;142;p6"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43" name="Google Shape;143;p6" descr="Menu Bar: Why collect surface temperatur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8"/>
            <a:ext cx="1163998" cy="6016171"/>
          </a:xfrm>
          <a:prstGeom prst="rect">
            <a:avLst/>
          </a:prstGeom>
          <a:noFill/>
          <a:ln>
            <a:noFill/>
          </a:ln>
        </p:spPr>
      </p:pic>
      <p:sp>
        <p:nvSpPr>
          <p:cNvPr id="144" name="Google Shape;144;p6"/>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important-1</a:t>
            </a:r>
            <a:endParaRPr/>
          </a:p>
        </p:txBody>
      </p:sp>
      <p:sp>
        <p:nvSpPr>
          <p:cNvPr id="145" name="Google Shape;145;p6"/>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1. </a:t>
            </a:r>
            <a:r>
              <a:rPr lang="en-US" sz="1500" i="1">
                <a:highlight>
                  <a:srgbClr val="FFFFFF"/>
                </a:highlight>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sz="2400"/>
          </a:p>
        </p:txBody>
      </p:sp>
      <p:pic>
        <p:nvPicPr>
          <p:cNvPr id="146" name="Google Shape;146;p6" descr="Artist image of Modis instrument on Terra" title="Artist image of Modis instrument on Terra">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60050" y="2585450"/>
            <a:ext cx="3242175" cy="2702601"/>
          </a:xfrm>
          <a:prstGeom prst="rect">
            <a:avLst/>
          </a:prstGeom>
          <a:noFill/>
          <a:ln>
            <a:noFill/>
          </a:ln>
        </p:spPr>
      </p:pic>
      <p:sp>
        <p:nvSpPr>
          <p:cNvPr id="147" name="Google Shape;147;p6"/>
          <p:cNvSpPr txBox="1"/>
          <p:nvPr/>
        </p:nvSpPr>
        <p:spPr>
          <a:xfrm>
            <a:off x="4253167" y="5331557"/>
            <a:ext cx="9934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Image: NASA</a:t>
            </a:r>
            <a:endParaRPr/>
          </a:p>
        </p:txBody>
      </p:sp>
      <p:pic>
        <p:nvPicPr>
          <p:cNvPr id="148" name="Google Shape;148;p6" descr="Student pointing with infrared thermometer to take a readi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01250" y="4743159"/>
            <a:ext cx="1438630" cy="1798562"/>
          </a:xfrm>
          <a:prstGeom prst="rect">
            <a:avLst/>
          </a:prstGeom>
          <a:noFill/>
          <a:ln>
            <a:noFill/>
          </a:ln>
        </p:spPr>
      </p:pic>
      <p:sp>
        <p:nvSpPr>
          <p:cNvPr id="149" name="Google Shape;149;p6"/>
          <p:cNvSpPr txBox="1"/>
          <p:nvPr/>
        </p:nvSpPr>
        <p:spPr>
          <a:xfrm>
            <a:off x="6247413" y="6512923"/>
            <a:ext cx="1419025"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dk1"/>
                </a:solidFill>
                <a:latin typeface="Calibri"/>
                <a:ea typeface="Calibri"/>
                <a:cs typeface="Calibri"/>
                <a:sym typeface="Calibri"/>
              </a:rPr>
              <a:t>Image: Kevn Czajkowski</a:t>
            </a:r>
            <a:endParaRPr sz="800">
              <a:solidFill>
                <a:schemeClr val="dk1"/>
              </a:solidFill>
              <a:latin typeface="Calibri"/>
              <a:ea typeface="Calibri"/>
              <a:cs typeface="Calibri"/>
              <a:sym typeface="Calibri"/>
            </a:endParaRPr>
          </a:p>
        </p:txBody>
      </p:sp>
      <p:pic>
        <p:nvPicPr>
          <p:cNvPr id="150" name="Google Shape;150;p6" descr="map of Earth's temperature, warmer at the equator " title="map of Earth's temperature, warmer at the equator ">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369852" y="2498951"/>
            <a:ext cx="2701425" cy="1836950"/>
          </a:xfrm>
          <a:prstGeom prst="rect">
            <a:avLst/>
          </a:prstGeom>
          <a:noFill/>
          <a:ln>
            <a:noFill/>
          </a:ln>
        </p:spPr>
      </p:pic>
      <p:sp>
        <p:nvSpPr>
          <p:cNvPr id="151" name="Google Shape;151;p6"/>
          <p:cNvSpPr txBox="1"/>
          <p:nvPr/>
        </p:nvSpPr>
        <p:spPr>
          <a:xfrm>
            <a:off x="6720565" y="4401020"/>
            <a:ext cx="2221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Image: Windows to the Universe</a:t>
            </a:r>
            <a:endParaRPr/>
          </a:p>
        </p:txBody>
      </p:sp>
      <p:sp>
        <p:nvSpPr>
          <p:cNvPr id="152" name="Google Shape;152;p6"/>
          <p:cNvSpPr txBox="1"/>
          <p:nvPr/>
        </p:nvSpPr>
        <p:spPr>
          <a:xfrm>
            <a:off x="1254874" y="5652053"/>
            <a:ext cx="4038600" cy="792163"/>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Arial"/>
                <a:ea typeface="Arial"/>
                <a:cs typeface="Arial"/>
                <a:sym typeface="Arial"/>
              </a:rPr>
              <a:t>Find out more about </a:t>
            </a:r>
            <a:br>
              <a:rPr lang="en-US" sz="2800">
                <a:solidFill>
                  <a:schemeClr val="dk1"/>
                </a:solidFill>
                <a:latin typeface="Arial"/>
                <a:ea typeface="Arial"/>
                <a:cs typeface="Arial"/>
                <a:sym typeface="Arial"/>
              </a:rPr>
            </a:br>
            <a:r>
              <a:rPr lang="en-US" sz="2800" i="1"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NASA’s MODIS Imagery</a:t>
            </a:r>
            <a:endParaRPr sz="2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8" name="Google Shape;158;p7"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59" name="Google Shape;159;p7" descr="Menu Bar: Why collect surface temperatur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8"/>
            <a:ext cx="1163998" cy="6016171"/>
          </a:xfrm>
          <a:prstGeom prst="rect">
            <a:avLst/>
          </a:prstGeom>
          <a:noFill/>
          <a:ln>
            <a:noFill/>
          </a:ln>
        </p:spPr>
      </p:pic>
      <p:sp>
        <p:nvSpPr>
          <p:cNvPr id="160" name="Google Shape;160;p7"/>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important-2</a:t>
            </a:r>
            <a:endParaRPr/>
          </a:p>
        </p:txBody>
      </p:sp>
      <p:sp>
        <p:nvSpPr>
          <p:cNvPr id="161" name="Google Shape;161;p7"/>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2. To help understand seasonal changes in Earth’s surface.</a:t>
            </a:r>
            <a:endParaRPr sz="2000"/>
          </a:p>
        </p:txBody>
      </p:sp>
      <p:pic>
        <p:nvPicPr>
          <p:cNvPr id="162" name="Google Shape;162;p7" descr="Scientific visualizations of 50 years of surface temperature change, 1955-2005 Annual Mean in degrees C. Five world maps showing changes in surface temperature over the course of a year.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63077" y="2215607"/>
            <a:ext cx="4124739" cy="4391358"/>
          </a:xfrm>
          <a:prstGeom prst="rect">
            <a:avLst/>
          </a:prstGeom>
          <a:noFill/>
          <a:ln>
            <a:noFill/>
          </a:ln>
        </p:spPr>
      </p:pic>
      <p:sp>
        <p:nvSpPr>
          <p:cNvPr id="163" name="Google Shape;163;p7"/>
          <p:cNvSpPr txBox="1"/>
          <p:nvPr/>
        </p:nvSpPr>
        <p:spPr>
          <a:xfrm>
            <a:off x="6887816" y="6197613"/>
            <a:ext cx="130606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Image: NASA GISS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9" name="Google Shape;169;p8"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70" name="Google Shape;170;p8" descr="Menu Bar: Why collect surface temperatur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8"/>
            <a:ext cx="1163998" cy="6016171"/>
          </a:xfrm>
          <a:prstGeom prst="rect">
            <a:avLst/>
          </a:prstGeom>
          <a:noFill/>
          <a:ln>
            <a:noFill/>
          </a:ln>
        </p:spPr>
      </p:pic>
      <p:sp>
        <p:nvSpPr>
          <p:cNvPr id="171" name="Google Shape;171;p8"/>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important-3</a:t>
            </a:r>
            <a:endParaRPr/>
          </a:p>
        </p:txBody>
      </p:sp>
      <p:sp>
        <p:nvSpPr>
          <p:cNvPr id="172" name="Google Shape;172;p8"/>
          <p:cNvSpPr txBox="1">
            <a:spLocks noGrp="1"/>
          </p:cNvSpPr>
          <p:nvPr>
            <p:ph type="body" idx="1"/>
          </p:nvPr>
        </p:nvSpPr>
        <p:spPr>
          <a:xfrm>
            <a:off x="1307651" y="167424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latin typeface="Arial"/>
                <a:ea typeface="Arial"/>
                <a:cs typeface="Arial"/>
                <a:sym typeface="Arial"/>
              </a:rPr>
              <a:t>3. To help understand the rate of heat and moisture exchange between the atmosphere and Earth.</a:t>
            </a:r>
            <a:endParaRPr sz="2000"/>
          </a:p>
        </p:txBody>
      </p:sp>
      <p:pic>
        <p:nvPicPr>
          <p:cNvPr id="173" name="Google Shape;173;p8" descr=" Diagram of the Water Cycle and its role in heat exhange:Trace condensation, precipitation, evaporation and transpiration through the atmosphere, hydrosphere, lithosphere and biosphere. ">
            <a:hlinkClick r:id="rId5"/>
          </p:cNvPr>
          <p:cNvPicPr preferRelativeResize="0"/>
          <p:nvPr/>
        </p:nvPicPr>
        <p:blipFill rotWithShape="1">
          <a:blip r:embed="rId6">
            <a:alphaModFix/>
          </a:blip>
          <a:srcRect/>
          <a:stretch/>
        </p:blipFill>
        <p:spPr>
          <a:xfrm>
            <a:off x="2543068" y="2383857"/>
            <a:ext cx="4970914" cy="3936153"/>
          </a:xfrm>
          <a:prstGeom prst="rect">
            <a:avLst/>
          </a:prstGeom>
          <a:noFill/>
          <a:ln>
            <a:noFill/>
          </a:ln>
        </p:spPr>
      </p:pic>
      <p:sp>
        <p:nvSpPr>
          <p:cNvPr id="174" name="Google Shape;174;p8"/>
          <p:cNvSpPr txBox="1"/>
          <p:nvPr/>
        </p:nvSpPr>
        <p:spPr>
          <a:xfrm>
            <a:off x="6520505" y="6320010"/>
            <a:ext cx="9934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Image: NASA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0" name="Google Shape;180;p9" descr="Header: Atmosphere-Surface T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94351" cy="841829"/>
          </a:xfrm>
          <a:prstGeom prst="rect">
            <a:avLst/>
          </a:prstGeom>
          <a:noFill/>
          <a:ln>
            <a:noFill/>
          </a:ln>
        </p:spPr>
      </p:pic>
      <p:pic>
        <p:nvPicPr>
          <p:cNvPr id="181" name="Google Shape;181;p9" descr="Menu Bar: Why collect surface temperatur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41828"/>
            <a:ext cx="1163998" cy="6016171"/>
          </a:xfrm>
          <a:prstGeom prst="rect">
            <a:avLst/>
          </a:prstGeom>
          <a:noFill/>
          <a:ln>
            <a:noFill/>
          </a:ln>
        </p:spPr>
      </p:pic>
      <p:pic>
        <p:nvPicPr>
          <p:cNvPr id="182" name="Google Shape;182;p9" descr="Graph of the late afternoon temperature, showing heat maximum downtown and temperatures lower toward the rural regions: Downtown has a higher temperature than commercial and urban residential. The lower temperature areas are rural farmland.   Source of image: http://globe-net.com/wp-content/uploads/Urban-Heat-Island-Effect.">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481008" y="2270444"/>
            <a:ext cx="5351586" cy="2552768"/>
          </a:xfrm>
          <a:prstGeom prst="rect">
            <a:avLst/>
          </a:prstGeom>
          <a:noFill/>
          <a:ln>
            <a:noFill/>
          </a:ln>
        </p:spPr>
      </p:pic>
      <p:sp>
        <p:nvSpPr>
          <p:cNvPr id="183" name="Google Shape;183;p9"/>
          <p:cNvSpPr txBox="1">
            <a:spLocks noGrp="1"/>
          </p:cNvSpPr>
          <p:nvPr>
            <p:ph type="title"/>
          </p:nvPr>
        </p:nvSpPr>
        <p:spPr>
          <a:xfrm>
            <a:off x="1163998" y="888659"/>
            <a:ext cx="78867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surface temperature is important-4</a:t>
            </a:r>
            <a:endParaRPr/>
          </a:p>
        </p:txBody>
      </p:sp>
      <p:sp>
        <p:nvSpPr>
          <p:cNvPr id="184" name="Google Shape;184;p9"/>
          <p:cNvSpPr txBox="1">
            <a:spLocks noGrp="1"/>
          </p:cNvSpPr>
          <p:nvPr>
            <p:ph type="body" idx="1"/>
          </p:nvPr>
        </p:nvSpPr>
        <p:spPr>
          <a:xfrm>
            <a:off x="1307651" y="1674245"/>
            <a:ext cx="7886700" cy="41461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ts val="2000"/>
              <a:buNone/>
            </a:pPr>
            <a:r>
              <a:rPr lang="en-US" sz="2000"/>
              <a:t>4. To assist in urban planning and to help understand the </a:t>
            </a:r>
            <a:r>
              <a:rPr lang="en-US" sz="2000" i="1"/>
              <a:t>Urban Heat Island Effect.</a:t>
            </a:r>
            <a:endParaRPr sz="2000"/>
          </a:p>
        </p:txBody>
      </p:sp>
      <p:pic>
        <p:nvPicPr>
          <p:cNvPr id="185" name="Google Shape;185;p9" descr="Map of the US showing urban heat lsland Effect. map showing the temperature difference between urban and vegetated land due to impervious surface area. ">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71451" y="4431883"/>
            <a:ext cx="2895600" cy="21130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6784</Words>
  <Application>Microsoft Macintosh PowerPoint</Application>
  <PresentationFormat>On-screen Show (4:3)</PresentationFormat>
  <Paragraphs>432</Paragraphs>
  <Slides>49</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Arimo</vt:lpstr>
      <vt:lpstr>Merriweather Sans</vt:lpstr>
      <vt:lpstr>Arial</vt:lpstr>
      <vt:lpstr>Office Theme</vt:lpstr>
      <vt:lpstr>Protocol Training Slides for Surface Temperature</vt:lpstr>
      <vt:lpstr>Overview and Learning Objectives</vt:lpstr>
      <vt:lpstr>The Atmosphere</vt:lpstr>
      <vt:lpstr>Surface Temperature</vt:lpstr>
      <vt:lpstr>Surface temperature is the temperature at the Earth’s surface, including the land, water and structures</vt:lpstr>
      <vt:lpstr>Recording surface temperature is important-1</vt:lpstr>
      <vt:lpstr>Recording surface temperature is important-2</vt:lpstr>
      <vt:lpstr>Recording surface temperature is important-3</vt:lpstr>
      <vt:lpstr>Recording surface temperature is important-4</vt:lpstr>
      <vt:lpstr>YOUR measurements can help researchers understand and predict</vt:lpstr>
      <vt:lpstr>What you need to collect data: </vt:lpstr>
      <vt:lpstr>Instrument: Infrared Thermometer</vt:lpstr>
      <vt:lpstr>Infrared Thermometer Specifications</vt:lpstr>
      <vt:lpstr>Calibrate your Infrared Thermometer</vt:lpstr>
      <vt:lpstr>Collecting Data using an Infrared Thermometer</vt:lpstr>
      <vt:lpstr>Data Collection: Overview</vt:lpstr>
      <vt:lpstr>1. Choose homogenous study areas.</vt:lpstr>
      <vt:lpstr>2. Collect GPS data of the center of each study area. If you are using the GLOBE Observer app on your phone, the latitude and longitude are automatically recorded.</vt:lpstr>
      <vt:lpstr>3. Take 9 random surface temperature readings</vt:lpstr>
      <vt:lpstr>Caution! </vt:lpstr>
      <vt:lpstr>Caution! 1</vt:lpstr>
      <vt:lpstr>Caution! 2</vt:lpstr>
      <vt:lpstr>Caution! Thermal Shock </vt:lpstr>
      <vt:lpstr>Measuring Surface Temperature in Snow</vt:lpstr>
      <vt:lpstr>4. Record cloud and contrail data using the GLOBE Cloud Protocol</vt:lpstr>
      <vt:lpstr>5. Record your data on the Surface Temperature Data Sheet</vt:lpstr>
      <vt:lpstr>Be sure to enter your school, study site, observer names, date and time (local or UTC)</vt:lpstr>
      <vt:lpstr>CAUTION – An observation without a date or time is worthless </vt:lpstr>
      <vt:lpstr>Enter the 9 surface temperature observations and snow depth, add comments of anything interesting about the observation.  </vt:lpstr>
      <vt:lpstr>Do the cloud and contrail protocols.  </vt:lpstr>
      <vt:lpstr>Record the sky condition. </vt:lpstr>
      <vt:lpstr>Entering Data</vt:lpstr>
      <vt:lpstr>Entering Data-Step 1</vt:lpstr>
      <vt:lpstr>Entering Data-Step 2 and 3</vt:lpstr>
      <vt:lpstr>Set up a new surface temperature site.</vt:lpstr>
      <vt:lpstr>Create a New Surface Temperature Site-1 </vt:lpstr>
      <vt:lpstr>Create a New Surface Temperature Site-2 </vt:lpstr>
      <vt:lpstr>Continue to enter your data</vt:lpstr>
      <vt:lpstr>Continue to enter all 9 of the random observations you collected within your Surface Temperature study area.</vt:lpstr>
      <vt:lpstr>Then enter your Clouds and Contrails Observations.</vt:lpstr>
      <vt:lpstr>Once you’ve successfully entered your data, you can upload any photos you took of the sky.</vt:lpstr>
      <vt:lpstr>Retrieving Data from the GLOBE Visualization System</vt:lpstr>
      <vt:lpstr>View data on a map in the GLOBE Visualization System</vt:lpstr>
      <vt:lpstr>Once the data is entered, you can view it.</vt:lpstr>
      <vt:lpstr>Questions for you to investigate:</vt:lpstr>
      <vt:lpstr>What have you learned?</vt:lpstr>
      <vt:lpstr>Frequently Asked Questions (FAQs)</vt:lpstr>
      <vt:lpstr>Further Resources</vt:lpstr>
      <vt:lpstr>Please provide us with feedback about this module. This is a community project and we welcome your comments, suggestions and edits!  Comment here:  eTraining Feedback Questions about Module? Contact GLOBE: help@nasaglobe.org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2016-03-17T05:17:31Z</dcterms:created>
  <dcterms:modified xsi:type="dcterms:W3CDTF">2024-09-30T20:54:20Z</dcterms:modified>
</cp:coreProperties>
</file>