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9"/>
  </p:sldMasterIdLst>
  <p:notesMasterIdLst>
    <p:notesMasterId r:id="rId85"/>
  </p:notesMasterIdLst>
  <p:sldIdLst>
    <p:sldId id="256" r:id="rId50"/>
    <p:sldId id="389" r:id="rId51"/>
    <p:sldId id="412" r:id="rId52"/>
    <p:sldId id="408" r:id="rId53"/>
    <p:sldId id="413" r:id="rId54"/>
    <p:sldId id="390" r:id="rId55"/>
    <p:sldId id="397" r:id="rId56"/>
    <p:sldId id="414" r:id="rId57"/>
    <p:sldId id="299" r:id="rId58"/>
    <p:sldId id="404" r:id="rId59"/>
    <p:sldId id="415" r:id="rId60"/>
    <p:sldId id="399" r:id="rId61"/>
    <p:sldId id="391" r:id="rId62"/>
    <p:sldId id="416" r:id="rId63"/>
    <p:sldId id="394" r:id="rId64"/>
    <p:sldId id="405" r:id="rId65"/>
    <p:sldId id="406" r:id="rId66"/>
    <p:sldId id="388" r:id="rId67"/>
    <p:sldId id="392" r:id="rId68"/>
    <p:sldId id="417" r:id="rId69"/>
    <p:sldId id="303" r:id="rId70"/>
    <p:sldId id="431" r:id="rId71"/>
    <p:sldId id="432" r:id="rId72"/>
    <p:sldId id="435" r:id="rId73"/>
    <p:sldId id="440" r:id="rId74"/>
    <p:sldId id="441" r:id="rId75"/>
    <p:sldId id="442" r:id="rId76"/>
    <p:sldId id="421" r:id="rId77"/>
    <p:sldId id="436" r:id="rId78"/>
    <p:sldId id="407" r:id="rId79"/>
    <p:sldId id="423" r:id="rId80"/>
    <p:sldId id="427" r:id="rId81"/>
    <p:sldId id="425" r:id="rId82"/>
    <p:sldId id="426" r:id="rId83"/>
    <p:sldId id="43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9E9E7"/>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58"/>
    <p:restoredTop sz="94932" autoAdjust="0"/>
  </p:normalViewPr>
  <p:slideViewPr>
    <p:cSldViewPr>
      <p:cViewPr varScale="1">
        <p:scale>
          <a:sx n="120" d="100"/>
          <a:sy n="120" d="100"/>
        </p:scale>
        <p:origin x="1616" y="192"/>
      </p:cViewPr>
      <p:guideLst>
        <p:guide orient="horz" pos="2160"/>
        <p:guide pos="2880"/>
      </p:guideLst>
    </p:cSldViewPr>
  </p:slideViewPr>
  <p:outlineViewPr>
    <p:cViewPr>
      <p:scale>
        <a:sx n="33" d="100"/>
        <a:sy n="33" d="100"/>
      </p:scale>
      <p:origin x="0" y="-302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222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tableStyles" Target="tableStyle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5" Type="http://schemas.openxmlformats.org/officeDocument/2006/relationships/customXml" Target="../customXml/item5.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8" Type="http://schemas.openxmlformats.org/officeDocument/2006/relationships/customXml" Target="../customXml/item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1.xml"/><Relationship Id="rId57" Type="http://schemas.openxmlformats.org/officeDocument/2006/relationships/slide" Target="slides/slide8.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7" Type="http://schemas.openxmlformats.org/officeDocument/2006/relationships/customXml" Target="../customXml/item7.xml"/><Relationship Id="rId71" Type="http://schemas.openxmlformats.org/officeDocument/2006/relationships/slide" Target="slides/slide2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7.xml"/><Relationship Id="rId87" Type="http://schemas.openxmlformats.org/officeDocument/2006/relationships/viewProps" Target="viewProps.xml"/><Relationship Id="rId61" Type="http://schemas.openxmlformats.org/officeDocument/2006/relationships/slide" Target="slides/slide12.xml"/><Relationship Id="rId82" Type="http://schemas.openxmlformats.org/officeDocument/2006/relationships/slide" Target="slides/slide33.xml"/><Relationship Id="rId19" Type="http://schemas.openxmlformats.org/officeDocument/2006/relationships/customXml" Target="../customXml/item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fld id="{438A865C-BC1B-4CA8-9102-F8EC6EE3F47C}" type="datetimeFigureOut">
              <a:rPr lang="en-US" smtClean="0"/>
              <a:pPr/>
              <a:t>11/15/25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fld id="{56DCD196-C559-43A0-A5EC-DD405966F978}" type="slidenum">
              <a:rPr lang="en-US" smtClean="0"/>
              <a:pPr/>
              <a:t>‹#›</a:t>
            </a:fld>
            <a:endParaRPr lang="en-US" dirty="0"/>
          </a:p>
        </p:txBody>
      </p:sp>
    </p:spTree>
    <p:extLst>
      <p:ext uri="{BB962C8B-B14F-4D97-AF65-F5344CB8AC3E}">
        <p14:creationId xmlns:p14="http://schemas.microsoft.com/office/powerpoint/2010/main" val="227734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12</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13</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14</a:t>
            </a:fld>
            <a:endParaRPr lang="en-US"/>
          </a:p>
        </p:txBody>
      </p:sp>
    </p:spTree>
    <p:extLst>
      <p:ext uri="{BB962C8B-B14F-4D97-AF65-F5344CB8AC3E}">
        <p14:creationId xmlns:p14="http://schemas.microsoft.com/office/powerpoint/2010/main" val="18804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15</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16</a:t>
            </a:fld>
            <a:endParaRPr lang="en-US"/>
          </a:p>
        </p:txBody>
      </p:sp>
    </p:spTree>
    <p:extLst>
      <p:ext uri="{BB962C8B-B14F-4D97-AF65-F5344CB8AC3E}">
        <p14:creationId xmlns:p14="http://schemas.microsoft.com/office/powerpoint/2010/main" val="307608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17</a:t>
            </a:fld>
            <a:endParaRPr lang="en-US"/>
          </a:p>
        </p:txBody>
      </p:sp>
    </p:spTree>
    <p:extLst>
      <p:ext uri="{BB962C8B-B14F-4D97-AF65-F5344CB8AC3E}">
        <p14:creationId xmlns:p14="http://schemas.microsoft.com/office/powerpoint/2010/main" val="307608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18</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20</a:t>
            </a:fld>
            <a:endParaRPr lang="en-US"/>
          </a:p>
        </p:txBody>
      </p:sp>
    </p:spTree>
    <p:extLst>
      <p:ext uri="{BB962C8B-B14F-4D97-AF65-F5344CB8AC3E}">
        <p14:creationId xmlns:p14="http://schemas.microsoft.com/office/powerpoint/2010/main" val="258944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21</a:t>
            </a:fld>
            <a:endParaRPr lang="en-US"/>
          </a:p>
        </p:txBody>
      </p:sp>
    </p:spTree>
    <p:extLst>
      <p:ext uri="{BB962C8B-B14F-4D97-AF65-F5344CB8AC3E}">
        <p14:creationId xmlns:p14="http://schemas.microsoft.com/office/powerpoint/2010/main" val="307608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22</a:t>
            </a:fld>
            <a:endParaRPr lang="en-US"/>
          </a:p>
        </p:txBody>
      </p:sp>
    </p:spTree>
    <p:extLst>
      <p:ext uri="{BB962C8B-B14F-4D97-AF65-F5344CB8AC3E}">
        <p14:creationId xmlns:p14="http://schemas.microsoft.com/office/powerpoint/2010/main" val="25894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23</a:t>
            </a:fld>
            <a:endParaRPr lang="en-US"/>
          </a:p>
        </p:txBody>
      </p:sp>
    </p:spTree>
    <p:extLst>
      <p:ext uri="{BB962C8B-B14F-4D97-AF65-F5344CB8AC3E}">
        <p14:creationId xmlns:p14="http://schemas.microsoft.com/office/powerpoint/2010/main" val="3076087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24</a:t>
            </a:fld>
            <a:endParaRPr lang="en-US"/>
          </a:p>
        </p:txBody>
      </p:sp>
    </p:spTree>
    <p:extLst>
      <p:ext uri="{BB962C8B-B14F-4D97-AF65-F5344CB8AC3E}">
        <p14:creationId xmlns:p14="http://schemas.microsoft.com/office/powerpoint/2010/main" val="144752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5C0A1-E041-7C83-11DE-9503A9E35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1ACC5-FA7A-F5E5-968E-92C78E019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89C8B-2387-5724-491E-A4717E1FDF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36FB37-5E3B-1F07-60C4-320BDA77F6E2}"/>
              </a:ext>
            </a:extLst>
          </p:cNvPr>
          <p:cNvSpPr>
            <a:spLocks noGrp="1"/>
          </p:cNvSpPr>
          <p:nvPr>
            <p:ph type="sldNum" sz="quarter" idx="10"/>
          </p:nvPr>
        </p:nvSpPr>
        <p:spPr/>
        <p:txBody>
          <a:bodyPr/>
          <a:lstStyle/>
          <a:p>
            <a:fld id="{56DCD196-C559-43A0-A5EC-DD405966F978}" type="slidenum">
              <a:rPr lang="en-US" smtClean="0"/>
              <a:pPr/>
              <a:t>25</a:t>
            </a:fld>
            <a:endParaRPr lang="en-US"/>
          </a:p>
        </p:txBody>
      </p:sp>
    </p:spTree>
    <p:extLst>
      <p:ext uri="{BB962C8B-B14F-4D97-AF65-F5344CB8AC3E}">
        <p14:creationId xmlns:p14="http://schemas.microsoft.com/office/powerpoint/2010/main" val="3140933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CA19-7B51-DB3D-AEDC-C6E57CB83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A85B7-4E4B-31B0-F4E3-7375B04CD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BEC32-C199-6C6F-C507-9E8561B492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70AD2-0E05-46D4-82CD-8E5C7EA4D302}"/>
              </a:ext>
            </a:extLst>
          </p:cNvPr>
          <p:cNvSpPr>
            <a:spLocks noGrp="1"/>
          </p:cNvSpPr>
          <p:nvPr>
            <p:ph type="sldNum" sz="quarter" idx="10"/>
          </p:nvPr>
        </p:nvSpPr>
        <p:spPr/>
        <p:txBody>
          <a:bodyPr/>
          <a:lstStyle/>
          <a:p>
            <a:fld id="{56DCD196-C559-43A0-A5EC-DD405966F978}" type="slidenum">
              <a:rPr lang="en-US" smtClean="0"/>
              <a:pPr/>
              <a:t>26</a:t>
            </a:fld>
            <a:endParaRPr lang="en-US"/>
          </a:p>
        </p:txBody>
      </p:sp>
    </p:spTree>
    <p:extLst>
      <p:ext uri="{BB962C8B-B14F-4D97-AF65-F5344CB8AC3E}">
        <p14:creationId xmlns:p14="http://schemas.microsoft.com/office/powerpoint/2010/main" val="3063717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EA0DD-F2F1-492F-EF66-C21D34D80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ADC36-DB2F-996F-CA3D-C33831400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C28B2F-496F-89C9-8DE9-E272EE984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CEA33-9EC7-240A-1B50-4357DAF2BBCC}"/>
              </a:ext>
            </a:extLst>
          </p:cNvPr>
          <p:cNvSpPr>
            <a:spLocks noGrp="1"/>
          </p:cNvSpPr>
          <p:nvPr>
            <p:ph type="sldNum" sz="quarter" idx="10"/>
          </p:nvPr>
        </p:nvSpPr>
        <p:spPr/>
        <p:txBody>
          <a:bodyPr/>
          <a:lstStyle/>
          <a:p>
            <a:fld id="{56DCD196-C559-43A0-A5EC-DD405966F978}" type="slidenum">
              <a:rPr lang="en-US" smtClean="0"/>
              <a:pPr/>
              <a:t>27</a:t>
            </a:fld>
            <a:endParaRPr lang="en-US"/>
          </a:p>
        </p:txBody>
      </p:sp>
    </p:spTree>
    <p:extLst>
      <p:ext uri="{BB962C8B-B14F-4D97-AF65-F5344CB8AC3E}">
        <p14:creationId xmlns:p14="http://schemas.microsoft.com/office/powerpoint/2010/main" val="1720118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28</a:t>
            </a:fld>
            <a:endParaRPr lang="en-US"/>
          </a:p>
        </p:txBody>
      </p:sp>
    </p:spTree>
    <p:extLst>
      <p:ext uri="{BB962C8B-B14F-4D97-AF65-F5344CB8AC3E}">
        <p14:creationId xmlns:p14="http://schemas.microsoft.com/office/powerpoint/2010/main" val="65363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29</a:t>
            </a:fld>
            <a:endParaRPr lang="en-US"/>
          </a:p>
        </p:txBody>
      </p:sp>
    </p:spTree>
    <p:extLst>
      <p:ext uri="{BB962C8B-B14F-4D97-AF65-F5344CB8AC3E}">
        <p14:creationId xmlns:p14="http://schemas.microsoft.com/office/powerpoint/2010/main" val="65363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31</a:t>
            </a:fld>
            <a:endParaRPr lang="en-US"/>
          </a:p>
        </p:txBody>
      </p:sp>
    </p:spTree>
    <p:extLst>
      <p:ext uri="{BB962C8B-B14F-4D97-AF65-F5344CB8AC3E}">
        <p14:creationId xmlns:p14="http://schemas.microsoft.com/office/powerpoint/2010/main" val="71616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3</a:t>
            </a:fld>
            <a:endParaRPr lang="en-US"/>
          </a:p>
        </p:txBody>
      </p:sp>
    </p:spTree>
    <p:extLst>
      <p:ext uri="{BB962C8B-B14F-4D97-AF65-F5344CB8AC3E}">
        <p14:creationId xmlns:p14="http://schemas.microsoft.com/office/powerpoint/2010/main" val="153802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	       	       		</a:t>
            </a:r>
          </a:p>
          <a:p>
            <a:r>
              <a:rPr lang="en-US" dirty="0">
                <a:latin typeface="Arial" charset="0"/>
              </a:rPr>
              <a:t>		</a:t>
            </a:r>
          </a:p>
          <a:p>
            <a:r>
              <a:rPr lang="en-US" dirty="0">
                <a:latin typeface="Arial" charset="0"/>
              </a:rPr>
              <a:t>	       	       		       	</a:t>
            </a:r>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4</a:t>
            </a:fld>
            <a:endParaRPr lang="en-US"/>
          </a:p>
        </p:txBody>
      </p:sp>
    </p:spTree>
    <p:extLst>
      <p:ext uri="{BB962C8B-B14F-4D97-AF65-F5344CB8AC3E}">
        <p14:creationId xmlns:p14="http://schemas.microsoft.com/office/powerpoint/2010/main" val="126004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5</a:t>
            </a:fld>
            <a:endParaRPr lang="en-US"/>
          </a:p>
        </p:txBody>
      </p:sp>
    </p:spTree>
    <p:extLst>
      <p:ext uri="{BB962C8B-B14F-4D97-AF65-F5344CB8AC3E}">
        <p14:creationId xmlns:p14="http://schemas.microsoft.com/office/powerpoint/2010/main" val="184571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6</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instruments in a weather station</a:t>
            </a:r>
          </a:p>
          <a:p>
            <a:pPr marL="171450" indent="-171450">
              <a:buFont typeface="Arial" charset="0"/>
              <a:buChar char="•"/>
            </a:pPr>
            <a:r>
              <a:rPr lang="en-US" dirty="0"/>
              <a:t>Solar panels</a:t>
            </a:r>
          </a:p>
          <a:p>
            <a:pPr marL="171450" indent="-171450">
              <a:buFont typeface="Arial" charset="0"/>
              <a:buChar char="•"/>
            </a:pPr>
            <a:r>
              <a:rPr lang="en-US" dirty="0"/>
              <a:t>High speed anemometer </a:t>
            </a:r>
          </a:p>
          <a:p>
            <a:pPr marL="171450" indent="-171450">
              <a:buFont typeface="Arial" charset="0"/>
              <a:buChar char="•"/>
            </a:pPr>
            <a:r>
              <a:rPr lang="en-US" dirty="0"/>
              <a:t>Optical sensors to track wind direction</a:t>
            </a:r>
          </a:p>
          <a:p>
            <a:pPr marL="171450" indent="-171450">
              <a:buFont typeface="Arial" charset="0"/>
              <a:buChar char="•"/>
            </a:pPr>
            <a:r>
              <a:rPr lang="en-US" dirty="0"/>
              <a:t>Wind vane</a:t>
            </a:r>
          </a:p>
          <a:p>
            <a:pPr marL="171450" indent="-171450">
              <a:buFont typeface="Arial" charset="0"/>
              <a:buChar char="•"/>
            </a:pPr>
            <a:r>
              <a:rPr lang="en-US" dirty="0"/>
              <a:t>Fan draws in air for an accurate reading</a:t>
            </a:r>
          </a:p>
          <a:p>
            <a:pPr marL="171450" indent="-171450">
              <a:buFont typeface="Arial" charset="0"/>
              <a:buChar char="•"/>
            </a:pPr>
            <a:r>
              <a:rPr lang="en-US" dirty="0"/>
              <a:t>Rain collector</a:t>
            </a:r>
          </a:p>
          <a:p>
            <a:pPr marL="171450" indent="-171450">
              <a:buFont typeface="Arial" charset="0"/>
              <a:buChar char="•"/>
            </a:pPr>
            <a:r>
              <a:rPr lang="en-US" dirty="0"/>
              <a:t>Self emptying digital rain collector with calibration feature</a:t>
            </a:r>
          </a:p>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7</a:t>
            </a:fld>
            <a:endParaRPr lang="en-US"/>
          </a:p>
        </p:txBody>
      </p:sp>
    </p:spTree>
    <p:extLst>
      <p:ext uri="{BB962C8B-B14F-4D97-AF65-F5344CB8AC3E}">
        <p14:creationId xmlns:p14="http://schemas.microsoft.com/office/powerpoint/2010/main" val="81720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8</a:t>
            </a:fld>
            <a:endParaRPr lang="en-US"/>
          </a:p>
        </p:txBody>
      </p:sp>
    </p:spTree>
    <p:extLst>
      <p:ext uri="{BB962C8B-B14F-4D97-AF65-F5344CB8AC3E}">
        <p14:creationId xmlns:p14="http://schemas.microsoft.com/office/powerpoint/2010/main" val="182794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56DCD196-C559-43A0-A5EC-DD405966F978}" type="slidenum">
              <a:rPr lang="en-US" smtClean="0"/>
              <a:pPr/>
              <a:t>10</a:t>
            </a:fld>
            <a:endParaRPr lang="en-US"/>
          </a:p>
        </p:txBody>
      </p:sp>
    </p:spTree>
    <p:extLst>
      <p:ext uri="{BB962C8B-B14F-4D97-AF65-F5344CB8AC3E}">
        <p14:creationId xmlns:p14="http://schemas.microsoft.com/office/powerpoint/2010/main" val="307608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15DEE0-B8F0-D345-AA0E-16570D7C6745}"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401608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ED1D6A-6BD4-B94D-B6A8-B2180B29CD01}"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132330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4BFF98-E111-6446-89D6-A47935F41F37}"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3525431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85800"/>
          </a:xfrm>
          <a:prstGeom prst="rect">
            <a:avLst/>
          </a:prstGeom>
        </p:spPr>
        <p:txBody>
          <a:bodyPr/>
          <a:lstStyle>
            <a:lvl1pPr>
              <a:defRPr>
                <a:latin typeface="Arial" charset="0"/>
              </a:defRPr>
            </a:lvl1pPr>
          </a:lstStyle>
          <a:p>
            <a:r>
              <a:rPr lang="en-US" dirty="0"/>
              <a:t>Click to edit Master title style</a:t>
            </a:r>
          </a:p>
        </p:txBody>
      </p:sp>
      <p:sp>
        <p:nvSpPr>
          <p:cNvPr id="3" name="Content Placeholder 2"/>
          <p:cNvSpPr>
            <a:spLocks noGrp="1"/>
          </p:cNvSpPr>
          <p:nvPr>
            <p:ph sz="half" idx="1"/>
          </p:nvPr>
        </p:nvSpPr>
        <p:spPr>
          <a:xfrm>
            <a:off x="685800" y="2057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057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873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5BFA1-FFB8-524D-9C9A-F8654929B6A2}"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368145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E0467-5E50-A144-AE12-A7A071D7DA00}"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166402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4A95C3-A0AB-654B-92F7-3692F54F12F0}" type="datetime1">
              <a:rPr lang="en-US" smtClean="0"/>
              <a:pPr/>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340053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C195F4-8A12-2E45-A137-A26644CD7330}" type="datetime1">
              <a:rPr lang="en-US" smtClean="0"/>
              <a:pPr/>
              <a:t>11/15/25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22571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1D5FF8C-A591-A944-A0B3-A7B31C7366B5}" type="datetime1">
              <a:rPr lang="en-US" smtClean="0"/>
              <a:pPr/>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273784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50652-778B-C44D-B411-461718954936}" type="datetime1">
              <a:rPr lang="en-US" smtClean="0"/>
              <a:pPr/>
              <a:t>11/15/25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384584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EA4B78-9701-EE48-A907-6CAA6A3CC107}" type="datetime1">
              <a:rPr lang="en-US" smtClean="0"/>
              <a:pPr/>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227254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99136-4F80-6545-8661-61A664CD0B5C}" type="datetime1">
              <a:rPr lang="en-US" smtClean="0"/>
              <a:pPr/>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AE6DB-C34F-4AA3-AE93-6985052762CD}" type="slidenum">
              <a:rPr lang="en-US" smtClean="0"/>
              <a:pPr/>
              <a:t>‹#›</a:t>
            </a:fld>
            <a:endParaRPr lang="en-US"/>
          </a:p>
        </p:txBody>
      </p:sp>
    </p:spTree>
    <p:extLst>
      <p:ext uri="{BB962C8B-B14F-4D97-AF65-F5344CB8AC3E}">
        <p14:creationId xmlns:p14="http://schemas.microsoft.com/office/powerpoint/2010/main" val="8221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earth-www.larc.nasa.gov/cwg/pagepix/Cloudwg.jp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globe.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fld id="{88479BC1-59A0-7549-A90C-C7AE24E858E4}" type="datetime1">
              <a:rPr lang="en-US" smtClean="0"/>
              <a:pPr/>
              <a:t>11/15/25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fld id="{08FAE6DB-C34F-4AA3-AE93-6985052762CD}" type="slidenum">
              <a:rPr lang="en-US" smtClean="0"/>
              <a:pPr/>
              <a:t>‹#›</a:t>
            </a:fld>
            <a:endParaRPr lang="en-US" dirty="0"/>
          </a:p>
        </p:txBody>
      </p:sp>
      <p:grpSp>
        <p:nvGrpSpPr>
          <p:cNvPr id="7" name="Group 6"/>
          <p:cNvGrpSpPr/>
          <p:nvPr userDrawn="1"/>
        </p:nvGrpSpPr>
        <p:grpSpPr>
          <a:xfrm>
            <a:off x="0" y="0"/>
            <a:ext cx="9144000" cy="902564"/>
            <a:chOff x="0" y="0"/>
            <a:chExt cx="9144000" cy="902564"/>
          </a:xfrm>
        </p:grpSpPr>
        <p:sp>
          <p:nvSpPr>
            <p:cNvPr id="8" name="Rectangle 7"/>
            <p:cNvSpPr/>
            <p:nvPr/>
          </p:nvSpPr>
          <p:spPr>
            <a:xfrm>
              <a:off x="0" y="0"/>
              <a:ext cx="3674533" cy="821267"/>
            </a:xfrm>
            <a:prstGeom prst="rect">
              <a:avLst/>
            </a:prstGeom>
            <a:solidFill>
              <a:srgbClr val="1A2659"/>
            </a:solidFill>
            <a:effectLst>
              <a:outerShdw blurRad="346075" dist="635000" dir="2520000" sx="43000" sy="43000" algn="tl"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ndParaRPr>
            </a:p>
          </p:txBody>
        </p:sp>
        <p:sp>
          <p:nvSpPr>
            <p:cNvPr id="9" name="TextBox 8"/>
            <p:cNvSpPr txBox="1"/>
            <p:nvPr/>
          </p:nvSpPr>
          <p:spPr>
            <a:xfrm>
              <a:off x="601120" y="451743"/>
              <a:ext cx="2768613" cy="430887"/>
            </a:xfrm>
            <a:prstGeom prst="rect">
              <a:avLst/>
            </a:prstGeom>
            <a:noFill/>
          </p:spPr>
          <p:txBody>
            <a:bodyPr wrap="square" rtlCol="0">
              <a:spAutoFit/>
            </a:bodyPr>
            <a:lstStyle/>
            <a:p>
              <a:pPr algn="l"/>
              <a:r>
                <a:rPr lang="en-US" sz="1100" kern="1000" spc="0" dirty="0">
                  <a:solidFill>
                    <a:schemeClr val="bg1"/>
                  </a:solidFill>
                  <a:latin typeface="Arial" charset="0"/>
                </a:rPr>
                <a:t>A worldwide science and education program</a:t>
              </a:r>
            </a:p>
          </p:txBody>
        </p:sp>
        <p:pic>
          <p:nvPicPr>
            <p:cNvPr id="10" name="Picture 9" descr="1b_GLOBE_FULL2011White.png">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0879" y="101600"/>
              <a:ext cx="3073388" cy="401229"/>
            </a:xfrm>
            <a:prstGeom prst="rect">
              <a:avLst/>
            </a:prstGeom>
          </p:spPr>
        </p:pic>
        <p:pic>
          <p:nvPicPr>
            <p:cNvPr id="11" name="Picture 10" descr="2_HydrosphereBannerOpt.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sp>
          <p:nvSpPr>
            <p:cNvPr id="12" name="TextBox 11"/>
            <p:cNvSpPr txBox="1"/>
            <p:nvPr/>
          </p:nvSpPr>
          <p:spPr>
            <a:xfrm>
              <a:off x="4775227" y="194678"/>
              <a:ext cx="4368773" cy="707886"/>
            </a:xfrm>
            <a:prstGeom prst="rect">
              <a:avLst/>
            </a:prstGeom>
            <a:noFill/>
          </p:spPr>
          <p:txBody>
            <a:bodyPr wrap="square" rtlCol="0">
              <a:spAutoFit/>
            </a:bodyPr>
            <a:lstStyle/>
            <a:p>
              <a:r>
                <a:rPr lang="en-US" sz="2000" b="1" kern="1800" spc="90" dirty="0">
                  <a:solidFill>
                    <a:srgbClr val="1A2659"/>
                  </a:solidFill>
                  <a:latin typeface="Arial" charset="0"/>
                </a:rPr>
                <a:t>Atmosphere</a:t>
              </a:r>
              <a:r>
                <a:rPr lang="en-US" sz="2000" b="1" kern="1800" spc="90" dirty="0">
                  <a:latin typeface="Arial" charset="0"/>
                </a:rPr>
                <a:t>     </a:t>
              </a:r>
              <a:r>
                <a:rPr lang="en-US" sz="2000" b="1" kern="1800" spc="90" dirty="0">
                  <a:solidFill>
                    <a:srgbClr val="1A2659"/>
                  </a:solidFill>
                  <a:latin typeface="Arial" charset="0"/>
                </a:rPr>
                <a:t>Surface Temperature</a:t>
              </a:r>
            </a:p>
          </p:txBody>
        </p:sp>
        <p:pic>
          <p:nvPicPr>
            <p:cNvPr id="13" name="Picture 8" descr="http://earth-www.larc.nasa.gov/cwg/pagepix/Cloudwg.jpg">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wms.png"/>
            <p:cNvPicPr>
              <a:picLocks noChangeAspect="1"/>
            </p:cNvPicPr>
            <p:nvPr/>
          </p:nvPicPr>
          <p:blipFill>
            <a:blip r:embed="rId19"/>
            <a:srcRect l="18333" t="41593" r="80000" b="55044"/>
            <a:stretch>
              <a:fillRect/>
            </a:stretch>
          </p:blipFill>
          <p:spPr>
            <a:xfrm>
              <a:off x="6248400" y="228600"/>
              <a:ext cx="381000" cy="381000"/>
            </a:xfrm>
            <a:prstGeom prst="rect">
              <a:avLst/>
            </a:prstGeom>
          </p:spPr>
        </p:pic>
      </p:grpSp>
    </p:spTree>
    <p:extLst>
      <p:ext uri="{BB962C8B-B14F-4D97-AF65-F5344CB8AC3E}">
        <p14:creationId xmlns:p14="http://schemas.microsoft.com/office/powerpoint/2010/main" val="256702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weatherhawk.com/weather-stations" TargetMode="External"/><Relationship Id="rId13" Type="http://schemas.openxmlformats.org/officeDocument/2006/relationships/image" Target="../media/image9.jpeg"/><Relationship Id="rId3" Type="http://schemas.openxmlformats.org/officeDocument/2006/relationships/hyperlink" Target="http://www.delta-t.co.uk/imagesMCL/mcl-16-01-2014-16-37-40.jpg" TargetMode="Externa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arth-www.larc.nasa.gov/cwg/pagepix/Cloudwg.jpg" TargetMode="External"/><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hyperlink" Target="http://www.weathershop.com/images/cellular_weather_station_top_detail_1024.jpg" TargetMode="External"/><Relationship Id="rId4" Type="http://schemas.openxmlformats.org/officeDocument/2006/relationships/image" Target="../media/image5.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www.globe.gov/documents/348614/b24c8410-2ed7-4fd2-9cf7-2e68168f40ff" TargetMode="External"/><Relationship Id="rId3" Type="http://schemas.openxmlformats.org/officeDocument/2006/relationships/image" Target="../media/image2.png"/><Relationship Id="rId7" Type="http://schemas.openxmlformats.org/officeDocument/2006/relationships/hyperlink" Target="http://earth-www.larc.nasa.gov/cwg/pagepix/Cloudwg.jpg" TargetMode="External"/><Relationship Id="rId12" Type="http://schemas.openxmlformats.org/officeDocument/2006/relationships/hyperlink" Target="http://www.globe.gov/documents/10157/2872378/GLOBE+Cloud+Chart" TargetMode="External"/><Relationship Id="rId2" Type="http://schemas.openxmlformats.org/officeDocument/2006/relationships/notesSlide" Target="../notesSlides/notesSlide9.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6.png"/><Relationship Id="rId5" Type="http://schemas.openxmlformats.org/officeDocument/2006/relationships/hyperlink" Target="https://static.garmincdn.com/en/products/010-00632-00/g/cf-lg.jpg" TargetMode="External"/><Relationship Id="rId15" Type="http://schemas.openxmlformats.org/officeDocument/2006/relationships/image" Target="../media/image9.jpeg"/><Relationship Id="rId10" Type="http://schemas.openxmlformats.org/officeDocument/2006/relationships/hyperlink" Target="http://www.weatherhawk.com/weather-stations" TargetMode="External"/><Relationship Id="rId4" Type="http://schemas.openxmlformats.org/officeDocument/2006/relationships/image" Target="../media/image11.jpeg"/><Relationship Id="rId9" Type="http://schemas.openxmlformats.org/officeDocument/2006/relationships/image" Target="../media/image21.jpeg"/><Relationship Id="rId14" Type="http://schemas.openxmlformats.org/officeDocument/2006/relationships/hyperlink" Target="http://www.globe.gov/do-globe/globe-teachers-guide/atmospher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weatherhawk.com/weather-stations" TargetMode="External"/><Relationship Id="rId5" Type="http://schemas.openxmlformats.org/officeDocument/2006/relationships/image" Target="../media/image3.jpeg"/><Relationship Id="rId4" Type="http://schemas.openxmlformats.org/officeDocument/2006/relationships/hyperlink" Target="http://earth-www.larc.nasa.gov/cwg/pagepix/Cloudwg.jpg" TargetMode="Externa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hyperlink" Target="http://www.weatherhawk.com/weather-stations" TargetMode="External"/><Relationship Id="rId3" Type="http://schemas.openxmlformats.org/officeDocument/2006/relationships/image" Target="../media/image11.jpeg"/><Relationship Id="rId7" Type="http://schemas.openxmlformats.org/officeDocument/2006/relationships/hyperlink" Target="http://www.wunderground.com/weatherstation/buyingguide.asp" TargetMode="External"/><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24.gif"/><Relationship Id="rId4" Type="http://schemas.openxmlformats.org/officeDocument/2006/relationships/image" Target="../media/image2.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hyperlink" Target="http://dronesforag.com/wp-content/uploads/2014/04/vantage-pro-1024x745.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www.weatherhawk.com/weather-station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weatherhawk.com/weather-stations" TargetMode="External"/><Relationship Id="rId13"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hyperlink" Target="http://www.wunderground.com/weatherstation/installationguide.asp" TargetMode="External"/><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jpeg"/><Relationship Id="rId11" Type="http://schemas.openxmlformats.org/officeDocument/2006/relationships/image" Target="../media/image28.png"/><Relationship Id="rId5" Type="http://schemas.openxmlformats.org/officeDocument/2006/relationships/hyperlink" Target="http://earth-www.larc.nasa.gov/cwg/pagepix/Cloudwg.jpg" TargetMode="External"/><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hyperlink" Target="http://www.weatherhawk.com/weather-station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30.jpeg"/><Relationship Id="rId4" Type="http://schemas.openxmlformats.org/officeDocument/2006/relationships/image" Target="../media/image2.png"/><Relationship Id="rId9" Type="http://schemas.openxmlformats.org/officeDocument/2006/relationships/hyperlink" Target="https://upload.wikimedia.org/wikipedia/commons/e/ef/Bunch_of_flowers_at_sunset_in_the_field_of_wheat_(8111777751).jp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www.weatherhawk.com/weather-stations" TargetMode="External"/><Relationship Id="rId3" Type="http://schemas.openxmlformats.org/officeDocument/2006/relationships/image" Target="../media/image2.png"/><Relationship Id="rId7" Type="http://schemas.openxmlformats.org/officeDocument/2006/relationships/hyperlink" Target="http://www.uib.no/sites/w3.uib.no/files/w2/bi/bilde027.jpg" TargetMode="External"/><Relationship Id="rId12"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s://upload.wikimedia.org/wikipedia/commons/d/d8/Lace_Webbed_Spider,_Amaurobius_Similis,_2009.jpg" TargetMode="External"/><Relationship Id="rId5" Type="http://schemas.openxmlformats.org/officeDocument/2006/relationships/hyperlink" Target="http://earth-www.larc.nasa.gov/cwg/pagepix/Cloudwg.jpg" TargetMode="External"/><Relationship Id="rId15" Type="http://schemas.openxmlformats.org/officeDocument/2006/relationships/image" Target="../media/image9.jpeg"/><Relationship Id="rId10" Type="http://schemas.openxmlformats.org/officeDocument/2006/relationships/image" Target="../media/image32.jpeg"/><Relationship Id="rId4" Type="http://schemas.openxmlformats.org/officeDocument/2006/relationships/image" Target="../media/image11.jpeg"/><Relationship Id="rId9" Type="http://schemas.openxmlformats.org/officeDocument/2006/relationships/hyperlink" Target="https://upload.wikimedia.org/wikipedia/commons/9/97/Wasp_March_2008-3.jpg" TargetMode="Externa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hyperlink" Target="https://upload.wikimedia.org/wikipedia/commons/d/d6/CathedralofLearningLawinWinter.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hyperlink" Target="http://www.weatherhawk.com/weather-station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hyperlink" Target="https://washingtondnr.files.wordpress.com/2011/05/view-from-west.jpg" TargetMode="External"/><Relationship Id="rId12"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weatherhawk.com/weather-stations" TargetMode="External"/><Relationship Id="rId5" Type="http://schemas.openxmlformats.org/officeDocument/2006/relationships/hyperlink" Target="http://earth-www.larc.nasa.gov/cwg/pagepix/Cloudwg.jpg" TargetMode="External"/><Relationship Id="rId10" Type="http://schemas.openxmlformats.org/officeDocument/2006/relationships/image" Target="../media/image36.jpeg"/><Relationship Id="rId4" Type="http://schemas.openxmlformats.org/officeDocument/2006/relationships/image" Target="../media/image2.png"/><Relationship Id="rId9" Type="http://schemas.openxmlformats.org/officeDocument/2006/relationships/hyperlink" Target="http://jornada.nmsu.edu/files/weatherstation2.jp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weatherhawk.com/weather-stations" TargetMode="External"/><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icons.wxug.com/i/PWSassets/overview1.png" TargetMode="External"/><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hyperlink" Target="http://earth-www.larc.nasa.gov/cwg/pagepix/Cloudwg.jpg"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hyperlink" Target="http://earth-www.larc.nasa.gov/cwg/pagepix/Cloudwg.jpg" TargetMode="External"/><Relationship Id="rId7" Type="http://schemas.openxmlformats.org/officeDocument/2006/relationships/hyperlink" Target="https://www.grc.nasa.gov/WWW/K-12/airplane/atmosphere.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hyperlink" Target="http://www.weatherhawk.com/weather-stations" TargetMode="Externa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hyperlink" Target="http://www.globe.gov/do-globe/globe-teachers-guide/atmosphere"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hyperlink" Target="http://www.globe.gov/documents/348614/f7e29c2a-2cc2-41ee-9ebf-e744b2d9754d" TargetMode="External"/><Relationship Id="rId4" Type="http://schemas.openxmlformats.org/officeDocument/2006/relationships/image" Target="../media/image11.jpeg"/><Relationship Id="rId9" Type="http://schemas.openxmlformats.org/officeDocument/2006/relationships/hyperlink" Target="https://www.globe.gov/documents/348614/3278c504-8141-75f1-5b6e-f7cc4bd067e3"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weatherhawk.com/weather-stations" TargetMode="External"/><Relationship Id="rId3" Type="http://schemas.openxmlformats.org/officeDocument/2006/relationships/image" Target="../media/image2.png"/><Relationship Id="rId7" Type="http://schemas.openxmlformats.org/officeDocument/2006/relationships/hyperlink" Target="https://www.globe.gov/web/atmosphere/protocols/cloud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earth-www.larc.nasa.gov/cwg/pagepix/Cloudwg.jpg" TargetMode="External"/><Relationship Id="rId10" Type="http://schemas.openxmlformats.org/officeDocument/2006/relationships/image" Target="../media/image9.jpeg"/><Relationship Id="rId4" Type="http://schemas.openxmlformats.org/officeDocument/2006/relationships/image" Target="../media/image11.jpe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hyperlink" Target="https://www.weatherbug.com/" TargetMode="External"/><Relationship Id="rId3" Type="http://schemas.openxmlformats.org/officeDocument/2006/relationships/image" Target="../media/image2.png"/><Relationship Id="rId7" Type="http://schemas.openxmlformats.org/officeDocument/2006/relationships/hyperlink" Target="https://www.globe.gov/documents/348614/3278c504-8141-75f1-5b6e-f7cc4bd067e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hyperlink" Target="http://www.weatherhawk.com/weather-station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12"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38.jpeg"/><Relationship Id="rId5" Type="http://schemas.openxmlformats.org/officeDocument/2006/relationships/hyperlink" Target="http://earth-www.larc.nasa.gov/cwg/pagepix/Cloudwg.jpg" TargetMode="External"/><Relationship Id="rId10" Type="http://schemas.openxmlformats.org/officeDocument/2006/relationships/hyperlink" Target="https://www.globe.gov/globe-data/data-entry/globe-observer" TargetMode="External"/><Relationship Id="rId4" Type="http://schemas.openxmlformats.org/officeDocument/2006/relationships/image" Target="../media/image11.jpeg"/><Relationship Id="rId9" Type="http://schemas.openxmlformats.org/officeDocument/2006/relationships/image" Target="../media/image9.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41.jpeg"/><Relationship Id="rId5" Type="http://schemas.openxmlformats.org/officeDocument/2006/relationships/hyperlink" Target="http://earth-www.larc.nasa.gov/cwg/pagepix/Cloudwg.jpg" TargetMode="External"/><Relationship Id="rId10" Type="http://schemas.openxmlformats.org/officeDocument/2006/relationships/image" Target="../media/image40.jpeg"/><Relationship Id="rId4" Type="http://schemas.openxmlformats.org/officeDocument/2006/relationships/image" Target="../media/image11.jpeg"/><Relationship Id="rId9" Type="http://schemas.openxmlformats.org/officeDocument/2006/relationships/image" Target="../media/image9.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43.jpg"/><Relationship Id="rId5" Type="http://schemas.openxmlformats.org/officeDocument/2006/relationships/hyperlink" Target="http://earth-www.larc.nasa.gov/cwg/pagepix/Cloudwg.jpg" TargetMode="External"/><Relationship Id="rId10" Type="http://schemas.openxmlformats.org/officeDocument/2006/relationships/image" Target="../media/image42.jpg"/><Relationship Id="rId4" Type="http://schemas.openxmlformats.org/officeDocument/2006/relationships/image" Target="../media/image11.jpeg"/><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8" Type="http://schemas.openxmlformats.org/officeDocument/2006/relationships/hyperlink" Target="http://www.weatherhawk.com/weather-stations" TargetMode="External"/><Relationship Id="rId3" Type="http://schemas.openxmlformats.org/officeDocument/2006/relationships/image" Target="../media/image44.jpeg"/><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earth-www.larc.nasa.gov/cwg/pagepix/Cloudwg.jpg" TargetMode="External"/><Relationship Id="rId5" Type="http://schemas.openxmlformats.org/officeDocument/2006/relationships/image" Target="../media/image11.jpeg"/><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earth-www.larc.nasa.gov/cwg/pagepix/Cloudwg.jpg" TargetMode="External"/><Relationship Id="rId10" Type="http://schemas.openxmlformats.org/officeDocument/2006/relationships/image" Target="../media/image45.png"/><Relationship Id="rId4" Type="http://schemas.openxmlformats.org/officeDocument/2006/relationships/image" Target="../media/image11.jpeg"/><Relationship Id="rId9" Type="http://schemas.openxmlformats.org/officeDocument/2006/relationships/image" Target="../media/image9.jpe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earth-www.larc.nasa.gov/cwg/pagepix/Cloudwg.jpg" TargetMode="External"/><Relationship Id="rId10" Type="http://schemas.openxmlformats.org/officeDocument/2006/relationships/image" Target="../media/image44.jpeg"/><Relationship Id="rId4" Type="http://schemas.openxmlformats.org/officeDocument/2006/relationships/image" Target="../media/image11.jpeg"/><Relationship Id="rId9" Type="http://schemas.openxmlformats.org/officeDocument/2006/relationships/image" Target="../media/image9.jpe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s://www.weatherbug.com/" TargetMode="External"/><Relationship Id="rId5" Type="http://schemas.openxmlformats.org/officeDocument/2006/relationships/hyperlink" Target="http://earth-www.larc.nasa.gov/cwg/pagepix/Cloudwg.jpg" TargetMode="External"/><Relationship Id="rId10" Type="http://schemas.openxmlformats.org/officeDocument/2006/relationships/hyperlink" Target="https://www.globe.gov/documents/348614/3278c504-8141-75f1-5b6e-f7cc4bd067e3" TargetMode="External"/><Relationship Id="rId4" Type="http://schemas.openxmlformats.org/officeDocument/2006/relationships/image" Target="../media/image11.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www.weatherhawk.com/weather-stations" TargetMode="External"/><Relationship Id="rId5" Type="http://schemas.openxmlformats.org/officeDocument/2006/relationships/image" Target="../media/image3.jpeg"/><Relationship Id="rId4" Type="http://schemas.openxmlformats.org/officeDocument/2006/relationships/hyperlink" Target="http://earth-www.larc.nasa.gov/cwg/pagepix/Cloudwg.jpg"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weatherhawk.com/weather-stations" TargetMode="External"/><Relationship Id="rId3" Type="http://schemas.openxmlformats.org/officeDocument/2006/relationships/image" Target="../media/image11.jpeg"/><Relationship Id="rId7" Type="http://schemas.openxmlformats.org/officeDocument/2006/relationships/hyperlink" Target="http://www.globe.gov/get-trained/using-the-globe-website/retrieve-and-visualize-your-data"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earth-www.larc.nasa.gov/cwg/pagepix/Cloudwg.jpg" TargetMode="External"/><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47.png"/><Relationship Id="rId4" Type="http://schemas.openxmlformats.org/officeDocument/2006/relationships/image" Target="../media/image11.jpeg"/><Relationship Id="rId9" Type="http://schemas.openxmlformats.org/officeDocument/2006/relationships/hyperlink" Target="http://www.mdpi.com/sensors/sensors-10-05827/article_deploy/html/images/sensors-10-05827f3-1024.p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weatherhawk.com/weather-stations" TargetMode="External"/><Relationship Id="rId5" Type="http://schemas.openxmlformats.org/officeDocument/2006/relationships/image" Target="../media/image3.jpeg"/><Relationship Id="rId4" Type="http://schemas.openxmlformats.org/officeDocument/2006/relationships/hyperlink" Target="http://earth-www.larc.nasa.gov/cwg/pagepix/Cloudwg.jp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weatherhawk.com/weather-stations"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www.globe.gov/documents/348614/3278c504-8141-75f1-5b6e-f7cc4bd067e3" TargetMode="External"/><Relationship Id="rId5" Type="http://schemas.openxmlformats.org/officeDocument/2006/relationships/image" Target="../media/image3.jpeg"/><Relationship Id="rId4" Type="http://schemas.openxmlformats.org/officeDocument/2006/relationships/hyperlink" Target="http://earth-www.larc.nasa.gov/cwg/pagepix/Cloudwg.jpg" TargetMode="External"/><Relationship Id="rId9" Type="http://schemas.openxmlformats.org/officeDocument/2006/relationships/image" Target="../media/image9.jpeg"/></Relationships>
</file>

<file path=ppt/slides/_rels/slide34.xml.rels><?xml version="1.0" encoding="UTF-8" standalone="yes"?>
<Relationships xmlns="http://schemas.openxmlformats.org/package/2006/relationships"><Relationship Id="rId8" Type="http://schemas.openxmlformats.org/officeDocument/2006/relationships/hyperlink" Target="http://www.wunderground.com/weatherstation/whatispws.asp" TargetMode="External"/><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youtu.be/TFvoFvGHpPc?si=MD3JFNwVqgYQxNuX" TargetMode="External"/><Relationship Id="rId12" Type="http://schemas.openxmlformats.org/officeDocument/2006/relationships/hyperlink" Target="http://www.weatherhawk.com/weather-stations"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www.globe.gov/get-trained/protocol-etraining/protocol-etraining-modules" TargetMode="External"/><Relationship Id="rId11" Type="http://schemas.openxmlformats.org/officeDocument/2006/relationships/hyperlink" Target="http://celebrating200years.noaa.gov/edufun/book/BuildyourownWeatherStation.pdf" TargetMode="External"/><Relationship Id="rId5" Type="http://schemas.openxmlformats.org/officeDocument/2006/relationships/image" Target="../media/image3.jpeg"/><Relationship Id="rId10" Type="http://schemas.openxmlformats.org/officeDocument/2006/relationships/hyperlink" Target="https://www.youtube.com/user/davisinstruments/videos" TargetMode="External"/><Relationship Id="rId4" Type="http://schemas.openxmlformats.org/officeDocument/2006/relationships/hyperlink" Target="http://earth-www.larc.nasa.gov/cwg/pagepix/Cloudwg.jpg" TargetMode="External"/><Relationship Id="rId9" Type="http://schemas.openxmlformats.org/officeDocument/2006/relationships/hyperlink" Target="http://www.eol.ucar.edu/projects/hydrometnet/" TargetMode="External"/><Relationship Id="rId14" Type="http://schemas.openxmlformats.org/officeDocument/2006/relationships/image" Target="../media/image9.jpeg"/></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weatherhawk.com/weather-stations" TargetMode="External"/><Relationship Id="rId5" Type="http://schemas.openxmlformats.org/officeDocument/2006/relationships/image" Target="../media/image3.jpeg"/><Relationship Id="rId10" Type="http://schemas.openxmlformats.org/officeDocument/2006/relationships/image" Target="../media/image48.png"/><Relationship Id="rId4" Type="http://schemas.openxmlformats.org/officeDocument/2006/relationships/hyperlink" Target="http://earth-www.larc.nasa.gov/cwg/pagepix/Cloudwg.jpg" TargetMode="External"/><Relationship Id="rId9" Type="http://schemas.openxmlformats.org/officeDocument/2006/relationships/hyperlink" Target="mailto:help@globe.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hyperlink" Target="http://www.weatherhawk.com/weather-st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12.gif"/><Relationship Id="rId4" Type="http://schemas.openxmlformats.org/officeDocument/2006/relationships/image" Target="../media/image2.png"/><Relationship Id="rId9" Type="http://schemas.openxmlformats.org/officeDocument/2006/relationships/hyperlink" Target="http://s.campbellsci.com/images/tripod.gi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hyperlink" Target="http://www.weatherhawk.com/weather-station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hyperlink" Target="http://g-ecx.images-amazon.com/images/G/01/aplusautomation/vendorimages/4f284671-36ae-4526-8783-945bd56c5fcb._CB323485186__SR970,300_.jp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www.weatherhawk.com/weather-stations" TargetMode="External"/><Relationship Id="rId3" Type="http://schemas.openxmlformats.org/officeDocument/2006/relationships/image" Target="../media/image11.jpeg"/><Relationship Id="rId7" Type="http://schemas.openxmlformats.org/officeDocument/2006/relationships/hyperlink" Target="https://www.polartrec.com/files/members/michelle-brown/images/dsc_0403.jpg" TargetMode="External"/><Relationship Id="rId12"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bgs.ac.uk/research/glaciermonitoring/images/SDC10508.JPG" TargetMode="External"/><Relationship Id="rId5" Type="http://schemas.openxmlformats.org/officeDocument/2006/relationships/hyperlink" Target="http://earth-www.larc.nasa.gov/cwg/pagepix/Cloudwg.jpg" TargetMode="External"/><Relationship Id="rId15" Type="http://schemas.openxmlformats.org/officeDocument/2006/relationships/image" Target="../media/image9.jpeg"/><Relationship Id="rId10" Type="http://schemas.openxmlformats.org/officeDocument/2006/relationships/image" Target="../media/image15.gif"/><Relationship Id="rId4" Type="http://schemas.openxmlformats.org/officeDocument/2006/relationships/image" Target="../media/image2.png"/><Relationship Id="rId9" Type="http://schemas.openxmlformats.org/officeDocument/2006/relationships/hyperlink" Target="http://www.opticalscientific.com/images/OWI-650_AWOS_System_2.gif" TargetMode="Externa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hyperlink" Target="http://www.weatherhawk.com/weather-station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hyperlink" Target="http://g-ecx.images-amazon.com/images/G/01/aplusautomation/vendorimages/89e32d7a-0fbe-4bfc-9993-1884eb9cbcf3._CB325026610_.jp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hyperlink" Target="http://www.weatherhawk.com/weather-station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jpeg"/><Relationship Id="rId11" Type="http://schemas.openxmlformats.org/officeDocument/2006/relationships/image" Target="../media/image9.jpeg"/><Relationship Id="rId5" Type="http://schemas.openxmlformats.org/officeDocument/2006/relationships/hyperlink" Target="http://earth-www.larc.nasa.gov/cwg/pagepix/Cloudwg.jpg" TargetMode="External"/><Relationship Id="rId10" Type="http://schemas.openxmlformats.org/officeDocument/2006/relationships/image" Target="../media/image18.jpeg"/><Relationship Id="rId4" Type="http://schemas.openxmlformats.org/officeDocument/2006/relationships/image" Target="../media/image2.png"/><Relationship Id="rId9" Type="http://schemas.openxmlformats.org/officeDocument/2006/relationships/hyperlink" Target="https://upload.wikimedia.org/wikipedia/commons/4/4e/Visualization_of_the_GPM_Core_Observatory_and_Partner_Satellites.jp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upload.wikimedia.org/wikipedia/commons/3/3c/Weather_station_on_Mount_Vesuvius_(2437693238).jpg" TargetMode="External"/><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www.weatherhawk.com/weather-stations" TargetMode="External"/><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hyperlink" Target="http://earth-www.larc.nasa.gov/cwg/pagepix/Cloudwg.jpg" TargetMode="Externa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 descr="http://www.delta-t.co.uk/imagesMCL/mcl-16-01-2014-16-37-4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186" y="2164025"/>
            <a:ext cx="4753252" cy="3398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73402" y="4585156"/>
            <a:ext cx="1813398" cy="215444"/>
          </a:xfrm>
          <a:prstGeom prst="rect">
            <a:avLst/>
          </a:prstGeom>
          <a:noFill/>
        </p:spPr>
        <p:txBody>
          <a:bodyPr wrap="square" rtlCol="0">
            <a:spAutoFit/>
          </a:bodyPr>
          <a:lstStyle/>
          <a:p>
            <a:r>
              <a:rPr lang="en-US" sz="800" dirty="0">
                <a:solidFill>
                  <a:srgbClr val="3333FF"/>
                </a:solidFill>
                <a:latin typeface="Arial" charset="0"/>
              </a:rPr>
              <a:t>Photo credit:  Daniel Miller</a:t>
            </a:r>
          </a:p>
        </p:txBody>
      </p:sp>
      <p:pic>
        <p:nvPicPr>
          <p:cNvPr id="9" name="Picture 8" descr="2_HydrosphereBannerO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819058"/>
          </a:xfrm>
          <a:prstGeom prst="rect">
            <a:avLst/>
          </a:prstGeom>
        </p:spPr>
      </p:pic>
      <p:pic>
        <p:nvPicPr>
          <p:cNvPr id="10" name="Picture 8" descr="http://earth-www.larc.nasa.gov/cwg/pagepix/Cloudwg.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026" name="Picture 2" descr="http://www.weatherhawk.com/images/d-6.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of an automated weather system mounted on pole outsid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2082799"/>
            <a:ext cx="1981200" cy="2641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hoto of Dr. Kevin Czajkowski and his son taking reading from an automated weather system "/>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126" r="21194"/>
          <a:stretch/>
        </p:blipFill>
        <p:spPr bwMode="auto">
          <a:xfrm>
            <a:off x="6493994" y="2138054"/>
            <a:ext cx="2351240" cy="24261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a:xfrm>
            <a:off x="685800" y="838200"/>
            <a:ext cx="7772400" cy="1470025"/>
          </a:xfrm>
        </p:spPr>
        <p:txBody>
          <a:bodyPr/>
          <a:lstStyle/>
          <a:p>
            <a:r>
              <a:rPr lang="en-US" sz="3200" b="1" dirty="0"/>
              <a:t>Protocol Training Slides for: </a:t>
            </a:r>
            <a:br>
              <a:rPr lang="en-US" sz="3200" b="1" dirty="0"/>
            </a:br>
            <a:r>
              <a:rPr lang="en-US" sz="3200" b="1" dirty="0">
                <a:solidFill>
                  <a:srgbClr val="FF0000"/>
                </a:solidFill>
              </a:rPr>
              <a:t>Automated Weather  Stations (AWS)</a:t>
            </a:r>
            <a:br>
              <a:rPr lang="en-US" b="1" dirty="0">
                <a:solidFill>
                  <a:srgbClr val="FF0000"/>
                </a:solidFill>
              </a:rPr>
            </a:br>
            <a:endParaRPr lang="en-US" dirty="0"/>
          </a:p>
        </p:txBody>
      </p:sp>
      <p:sp>
        <p:nvSpPr>
          <p:cNvPr id="8" name="Subtitle 7"/>
          <p:cNvSpPr>
            <a:spLocks noGrp="1"/>
          </p:cNvSpPr>
          <p:nvPr>
            <p:ph type="subTitle" idx="1"/>
          </p:nvPr>
        </p:nvSpPr>
        <p:spPr>
          <a:xfrm>
            <a:off x="457200" y="5867400"/>
            <a:ext cx="8229600" cy="914400"/>
          </a:xfrm>
        </p:spPr>
        <p:txBody>
          <a:bodyPr>
            <a:normAutofit/>
          </a:bodyPr>
          <a:lstStyle/>
          <a:p>
            <a:r>
              <a:rPr lang="en-US" sz="1800" dirty="0">
                <a:solidFill>
                  <a:schemeClr val="tx1"/>
                </a:solidFill>
              </a:rPr>
              <a:t>Automated Weather Stations (AWSs) can collect a variety of data for upload to GLOBE. They are also known as Personal Weather Stations (PWSs).</a:t>
            </a:r>
          </a:p>
        </p:txBody>
      </p:sp>
      <p:sp>
        <p:nvSpPr>
          <p:cNvPr id="5" name="Slide Number Placeholder 4"/>
          <p:cNvSpPr>
            <a:spLocks noGrp="1"/>
          </p:cNvSpPr>
          <p:nvPr>
            <p:ph type="sldNum" sz="quarter" idx="12"/>
          </p:nvPr>
        </p:nvSpPr>
        <p:spPr/>
        <p:txBody>
          <a:bodyPr/>
          <a:lstStyle/>
          <a:p>
            <a:fld id="{08FAE6DB-C34F-4AA3-AE93-6985052762CD}" type="slidenum">
              <a:rPr lang="en-US" smtClean="0"/>
              <a:pPr/>
              <a:t>1</a:t>
            </a:fld>
            <a:endParaRPr lang="en-US" dirty="0"/>
          </a:p>
        </p:txBody>
      </p:sp>
      <p:pic>
        <p:nvPicPr>
          <p:cNvPr id="6" name="Picture 4">
            <a:extLst>
              <a:ext uri="{FF2B5EF4-FFF2-40B4-BE49-F238E27FC236}">
                <a16:creationId xmlns:a16="http://schemas.microsoft.com/office/drawing/2014/main" id="{603C5A00-69FD-FE6F-6AE0-A6D065D6CA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1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31" name="Picture 30" descr="https://static.garmincdn.com/en/products/010-00632-00/g/cf-lg.jpg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200" y="4724400"/>
            <a:ext cx="1524000" cy="1524000"/>
          </a:xfrm>
          <a:prstGeom prst="rect">
            <a:avLst/>
          </a:prstGeom>
        </p:spPr>
      </p:pic>
      <p:pic>
        <p:nvPicPr>
          <p:cNvPr id="24" name="Picture 23"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26" name="Picture 8" descr="http://earth-www.larc.nasa.gov/cwg/pagepix/Cloudwg.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descr="http://the-gadgeteer.com/wp-content/uploads/2011/10/oregonsci-wmr8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0400" y="4724400"/>
            <a:ext cx="1872096"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8FAE6DB-C34F-4AA3-AE93-6985052762CD}" type="slidenum">
              <a:rPr lang="en-US" smtClean="0"/>
              <a:pPr/>
              <a:t>10</a:t>
            </a:fld>
            <a:endParaRPr lang="en-US"/>
          </a:p>
        </p:txBody>
      </p:sp>
      <p:grpSp>
        <p:nvGrpSpPr>
          <p:cNvPr id="30" name="Group 29"/>
          <p:cNvGrpSpPr/>
          <p:nvPr/>
        </p:nvGrpSpPr>
        <p:grpSpPr>
          <a:xfrm>
            <a:off x="3" y="548640"/>
            <a:ext cx="1371597" cy="6309360"/>
            <a:chOff x="3" y="548640"/>
            <a:chExt cx="1371597" cy="6309360"/>
          </a:xfrm>
        </p:grpSpPr>
        <p:pic>
          <p:nvPicPr>
            <p:cNvPr id="32" name="Picture 31"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4" name="Rectangle 33"/>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8" name="TextBox 37"/>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40" name="Picture 39" descr="http://www.weatherhawk.com/images/d-6.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2"/>
          <p:cNvSpPr>
            <a:spLocks noGrp="1"/>
          </p:cNvSpPr>
          <p:nvPr>
            <p:ph type="title"/>
          </p:nvPr>
        </p:nvSpPr>
        <p:spPr>
          <a:xfrm>
            <a:off x="1371600" y="838200"/>
            <a:ext cx="7315200" cy="567766"/>
          </a:xfrm>
        </p:spPr>
        <p:txBody>
          <a:bodyPr/>
          <a:lstStyle/>
          <a:p>
            <a:r>
              <a:rPr lang="en-US" sz="4000" b="1" dirty="0">
                <a:cs typeface="Calibri"/>
              </a:rPr>
              <a:t>What I Need to Collect Data </a:t>
            </a:r>
            <a:br>
              <a:rPr lang="en-US" b="1" dirty="0">
                <a:cs typeface="Calibri"/>
              </a:rPr>
            </a:br>
            <a:endParaRPr lang="en-US" dirty="0"/>
          </a:p>
        </p:txBody>
      </p:sp>
      <p:graphicFrame>
        <p:nvGraphicFramePr>
          <p:cNvPr id="42" name="Content Placeholder 4" descr="Instruments&#10;Your eyes, GPS unit, Automated Weather Station&#10;References&#10;GLOBE cloud chart&#10;When&#10;Good:  Any time&#10;Better: Within one hour of local solar noon&#10;Best: Within +/- 15 minutes of a satellite overpass&#10;Where&#10;A good observation site (See Documenting your atmosphere study site)&#10;Form&#10;Atmosphere Investigation Data Sheet &#10;"/>
          <p:cNvGraphicFramePr>
            <a:graphicFrameLocks noGrp="1"/>
          </p:cNvGraphicFramePr>
          <p:nvPr>
            <p:ph idx="1"/>
            <p:extLst>
              <p:ext uri="{D42A27DB-BD31-4B8C-83A1-F6EECF244321}">
                <p14:modId xmlns:p14="http://schemas.microsoft.com/office/powerpoint/2010/main" val="243444543"/>
              </p:ext>
            </p:extLst>
          </p:nvPr>
        </p:nvGraphicFramePr>
        <p:xfrm>
          <a:off x="1524000" y="1828801"/>
          <a:ext cx="7162800" cy="2733864"/>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533399">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Instruments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ea typeface="ＭＳ Ｐゴシック" charset="-128"/>
                        </a:rPr>
                        <a:t>Your eyes, GPS unit, Automated Weather Station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2506">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References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hlinkClick r:id="rId12"/>
                        </a:rPr>
                        <a:t>GLOBE cloud chart</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340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When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ea typeface="ＭＳ Ｐゴシック" charset="-128"/>
                        </a:rPr>
                        <a:t>AWS take weather observations continuously (typically every 15 minutes)</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599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Where</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ea typeface="ＭＳ Ｐゴシック" charset="-128"/>
                        </a:rPr>
                        <a:t>A good observation site (See </a:t>
                      </a:r>
                      <a:r>
                        <a:rPr kumimoji="0" lang="en-US" altLang="en-US" sz="1800" b="0" i="1" u="none" strike="noStrike" cap="none" normalizeH="0" baseline="0" dirty="0">
                          <a:ln>
                            <a:noFill/>
                          </a:ln>
                          <a:solidFill>
                            <a:schemeClr val="tx1"/>
                          </a:solidFill>
                          <a:effectLst/>
                          <a:latin typeface="Arial" charset="0"/>
                          <a:ea typeface="ＭＳ Ｐゴシック" charset="-128"/>
                          <a:hlinkClick r:id="rId13"/>
                        </a:rPr>
                        <a:t>Documenting your atmosphere study site)</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1893">
                <a:tc>
                  <a:txBody>
                    <a:bodyPr/>
                    <a:lstStyle/>
                    <a:p>
                      <a:r>
                        <a:rPr lang="en-US" i="1" dirty="0">
                          <a:latin typeface="Arial" charset="0"/>
                          <a:ea typeface="Arial" charset="0"/>
                          <a:cs typeface="Arial" charset="0"/>
                        </a:rPr>
                        <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i="1" dirty="0">
                          <a:latin typeface="Arial" charset="0"/>
                          <a:hlinkClick r:id="rId14"/>
                        </a:rPr>
                        <a:t>Atmosphere Investigation Data Sheet </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3" name="Picture 4">
            <a:extLst>
              <a:ext uri="{FF2B5EF4-FFF2-40B4-BE49-F238E27FC236}">
                <a16:creationId xmlns:a16="http://schemas.microsoft.com/office/drawing/2014/main" id="{39AD8C92-800A-88CE-99A6-84D77913879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weather diagram&#10;&#10;AI-generated content may be incorrect.">
            <a:extLst>
              <a:ext uri="{FF2B5EF4-FFF2-40B4-BE49-F238E27FC236}">
                <a16:creationId xmlns:a16="http://schemas.microsoft.com/office/drawing/2014/main" id="{E166FB40-2192-CE32-2040-583B42A0E2B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58834" y="4731614"/>
            <a:ext cx="1332566" cy="1725353"/>
          </a:xfrm>
          <a:prstGeom prst="rect">
            <a:avLst/>
          </a:prstGeom>
        </p:spPr>
      </p:pic>
      <p:sp>
        <p:nvSpPr>
          <p:cNvPr id="8" name="TextBox 7">
            <a:extLst>
              <a:ext uri="{FF2B5EF4-FFF2-40B4-BE49-F238E27FC236}">
                <a16:creationId xmlns:a16="http://schemas.microsoft.com/office/drawing/2014/main" id="{2C3C197C-6D3C-D1D2-60A8-7D21AC4C2206}"/>
              </a:ext>
            </a:extLst>
          </p:cNvPr>
          <p:cNvSpPr txBox="1"/>
          <p:nvPr/>
        </p:nvSpPr>
        <p:spPr>
          <a:xfrm>
            <a:off x="5943600" y="65048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56858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2_HydrosphereBannerO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4" name="Picture 13" descr="2_HydrosphereBannerO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9" name="Picture 8" descr="http://earth-www.larc.nasa.gov/cwg/pagepix/Cloudwg.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8FAE6DB-C34F-4AA3-AE93-6985052762CD}" type="slidenum">
              <a:rPr lang="en-US" smtClean="0"/>
              <a:pPr/>
              <a:t>11</a:t>
            </a:fld>
            <a:endParaRPr lang="en-US" dirty="0"/>
          </a:p>
        </p:txBody>
      </p:sp>
      <p:sp>
        <p:nvSpPr>
          <p:cNvPr id="38" name="Title 1"/>
          <p:cNvSpPr txBox="1">
            <a:spLocks/>
          </p:cNvSpPr>
          <p:nvPr/>
        </p:nvSpPr>
        <p:spPr>
          <a:xfrm>
            <a:off x="1270000" y="883320"/>
            <a:ext cx="7416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sz="3600" b="1" dirty="0">
              <a:latin typeface="Arial" charset="0"/>
            </a:endParaRPr>
          </a:p>
        </p:txBody>
      </p:sp>
      <p:grpSp>
        <p:nvGrpSpPr>
          <p:cNvPr id="22" name="Group 21"/>
          <p:cNvGrpSpPr/>
          <p:nvPr/>
        </p:nvGrpSpPr>
        <p:grpSpPr>
          <a:xfrm>
            <a:off x="3" y="548640"/>
            <a:ext cx="1371597" cy="6309360"/>
            <a:chOff x="3" y="548640"/>
            <a:chExt cx="1371597" cy="6309360"/>
          </a:xfrm>
        </p:grpSpPr>
        <p:pic>
          <p:nvPicPr>
            <p:cNvPr id="23" name="Picture 22" descr="2_HydrosphereBannerO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4" name="Rectangle 23"/>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5" name="TextBox 24"/>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6" name="Picture 25" descr="http://www.weatherhawk.com/images/d-6.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371600" y="868362"/>
            <a:ext cx="7315200" cy="579438"/>
          </a:xfrm>
        </p:spPr>
        <p:txBody>
          <a:bodyPr/>
          <a:lstStyle/>
          <a:p>
            <a:r>
              <a:rPr lang="en-US" sz="3600" b="1" dirty="0"/>
              <a:t>What Type of AWS Should I Get?</a:t>
            </a:r>
          </a:p>
        </p:txBody>
      </p:sp>
      <p:sp>
        <p:nvSpPr>
          <p:cNvPr id="7" name="Content Placeholder 6"/>
          <p:cNvSpPr>
            <a:spLocks noGrp="1"/>
          </p:cNvSpPr>
          <p:nvPr>
            <p:ph idx="1"/>
          </p:nvPr>
        </p:nvSpPr>
        <p:spPr>
          <a:xfrm>
            <a:off x="1600200" y="1828801"/>
            <a:ext cx="3886200" cy="4190999"/>
          </a:xfrm>
        </p:spPr>
        <p:txBody>
          <a:bodyPr>
            <a:normAutofit fontScale="62500" lnSpcReduction="20000"/>
          </a:bodyPr>
          <a:lstStyle/>
          <a:p>
            <a:pPr marL="0" indent="0">
              <a:lnSpc>
                <a:spcPct val="120000"/>
              </a:lnSpc>
              <a:spcBef>
                <a:spcPts val="0"/>
              </a:spcBef>
              <a:buFont typeface="Arial"/>
              <a:buChar char="•"/>
            </a:pPr>
            <a:r>
              <a:rPr lang="en-US" sz="2800" dirty="0"/>
              <a:t>There are many different types of </a:t>
            </a:r>
            <a:r>
              <a:rPr lang="en-US" sz="2800" dirty="0" err="1"/>
              <a:t>AWSs</a:t>
            </a:r>
            <a:r>
              <a:rPr lang="en-US" sz="2800" dirty="0"/>
              <a:t>:</a:t>
            </a:r>
          </a:p>
          <a:p>
            <a:pPr marL="0" indent="0">
              <a:lnSpc>
                <a:spcPct val="120000"/>
              </a:lnSpc>
              <a:spcBef>
                <a:spcPts val="0"/>
              </a:spcBef>
              <a:buFont typeface="Arial"/>
              <a:buChar char="•"/>
            </a:pPr>
            <a:endParaRPr lang="en-US" sz="2800" dirty="0"/>
          </a:p>
          <a:p>
            <a:pPr marL="0" indent="0">
              <a:lnSpc>
                <a:spcPct val="120000"/>
              </a:lnSpc>
              <a:spcBef>
                <a:spcPts val="0"/>
              </a:spcBef>
              <a:buFont typeface="Arial"/>
              <a:buChar char="•"/>
            </a:pPr>
            <a:r>
              <a:rPr lang="en-US" sz="2800" dirty="0"/>
              <a:t>$ Very simple ones with only two or three instruments</a:t>
            </a:r>
          </a:p>
          <a:p>
            <a:pPr marL="0" indent="0">
              <a:lnSpc>
                <a:spcPct val="120000"/>
              </a:lnSpc>
              <a:spcBef>
                <a:spcPts val="0"/>
              </a:spcBef>
              <a:buFont typeface="Arial"/>
              <a:buChar char="•"/>
            </a:pPr>
            <a:endParaRPr lang="en-US" sz="2800" dirty="0"/>
          </a:p>
          <a:p>
            <a:pPr marL="0" indent="0">
              <a:lnSpc>
                <a:spcPct val="120000"/>
              </a:lnSpc>
              <a:spcBef>
                <a:spcPts val="0"/>
              </a:spcBef>
              <a:buFont typeface="Arial"/>
              <a:buChar char="•"/>
            </a:pPr>
            <a:r>
              <a:rPr lang="en-US" sz="2800" dirty="0"/>
              <a:t>$$$ Very expensive ones with lots of instruments</a:t>
            </a:r>
          </a:p>
          <a:p>
            <a:pPr marL="0" indent="0">
              <a:lnSpc>
                <a:spcPct val="120000"/>
              </a:lnSpc>
              <a:spcBef>
                <a:spcPts val="0"/>
              </a:spcBef>
              <a:buFont typeface="Arial"/>
              <a:buChar char="•"/>
            </a:pPr>
            <a:endParaRPr lang="en-US" sz="2800" dirty="0"/>
          </a:p>
          <a:p>
            <a:pPr marL="0" indent="0">
              <a:lnSpc>
                <a:spcPct val="120000"/>
              </a:lnSpc>
              <a:spcBef>
                <a:spcPts val="0"/>
              </a:spcBef>
              <a:buFont typeface="Arial"/>
              <a:buChar char="•"/>
            </a:pPr>
            <a:r>
              <a:rPr lang="en-US" sz="2800" dirty="0"/>
              <a:t>Which one you get depends on your interests and budget</a:t>
            </a:r>
          </a:p>
          <a:p>
            <a:pPr marL="0" indent="0">
              <a:lnSpc>
                <a:spcPct val="120000"/>
              </a:lnSpc>
              <a:spcBef>
                <a:spcPts val="0"/>
              </a:spcBef>
              <a:buFont typeface="Arial"/>
              <a:buChar char="•"/>
            </a:pPr>
            <a:endParaRPr lang="en-US" sz="2800" dirty="0"/>
          </a:p>
          <a:p>
            <a:pPr marL="0" indent="0">
              <a:lnSpc>
                <a:spcPct val="120000"/>
              </a:lnSpc>
              <a:spcBef>
                <a:spcPts val="0"/>
              </a:spcBef>
              <a:buFont typeface="Arial"/>
              <a:buChar char="•"/>
            </a:pPr>
            <a:r>
              <a:rPr lang="en-US" sz="2800" dirty="0"/>
              <a:t>An AWS can be permanently installed or set up temporarily</a:t>
            </a:r>
          </a:p>
          <a:p>
            <a:pPr>
              <a:lnSpc>
                <a:spcPct val="120000"/>
              </a:lnSpc>
              <a:spcBef>
                <a:spcPts val="0"/>
              </a:spcBef>
              <a:buFont typeface="Arial"/>
              <a:buChar char="•"/>
            </a:pPr>
            <a:endParaRPr lang="en-US" dirty="0"/>
          </a:p>
        </p:txBody>
      </p:sp>
      <p:pic>
        <p:nvPicPr>
          <p:cNvPr id="21" name="Picture 2" descr="C:\Users\sara.mierzwiak\Dropbox\Czajkowski - GLOBE Updates\Images\12162015-306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4115" y="2743200"/>
            <a:ext cx="3196804" cy="21336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638800" y="4953000"/>
            <a:ext cx="2939199" cy="215444"/>
          </a:xfrm>
          <a:prstGeom prst="rect">
            <a:avLst/>
          </a:prstGeom>
          <a:noFill/>
        </p:spPr>
        <p:txBody>
          <a:bodyPr wrap="square" rtlCol="0">
            <a:spAutoFit/>
          </a:bodyPr>
          <a:lstStyle/>
          <a:p>
            <a:pPr algn="ctr"/>
            <a:r>
              <a:rPr lang="en-US" sz="800" dirty="0">
                <a:solidFill>
                  <a:srgbClr val="3333FF"/>
                </a:solidFill>
                <a:latin typeface="Arial" charset="0"/>
              </a:rPr>
              <a:t>Photo Credit: Daniel Miller</a:t>
            </a:r>
          </a:p>
        </p:txBody>
      </p:sp>
      <p:pic>
        <p:nvPicPr>
          <p:cNvPr id="3" name="Picture 4">
            <a:extLst>
              <a:ext uri="{FF2B5EF4-FFF2-40B4-BE49-F238E27FC236}">
                <a16:creationId xmlns:a16="http://schemas.microsoft.com/office/drawing/2014/main" id="{6B1A50A8-7E07-D3BD-A1C7-83609E84A5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08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447800" y="838200"/>
            <a:ext cx="7239000" cy="762000"/>
          </a:xfrm>
        </p:spPr>
        <p:txBody>
          <a:bodyPr/>
          <a:lstStyle/>
          <a:p>
            <a:r>
              <a:rPr lang="en-US" b="1" dirty="0"/>
              <a:t>Where can I get an AWS?</a:t>
            </a:r>
            <a:br>
              <a:rPr lang="en-US" b="1" dirty="0"/>
            </a:br>
            <a:endParaRPr lang="en-US" dirty="0"/>
          </a:p>
        </p:txBody>
      </p:sp>
      <p:sp>
        <p:nvSpPr>
          <p:cNvPr id="4" name="Content Placeholder 3"/>
          <p:cNvSpPr>
            <a:spLocks noGrp="1"/>
          </p:cNvSpPr>
          <p:nvPr>
            <p:ph idx="1"/>
          </p:nvPr>
        </p:nvSpPr>
        <p:spPr>
          <a:xfrm>
            <a:off x="1524000" y="1867463"/>
            <a:ext cx="3494280" cy="3886199"/>
          </a:xfrm>
        </p:spPr>
        <p:txBody>
          <a:bodyPr>
            <a:normAutofit fontScale="47500" lnSpcReduction="20000"/>
          </a:bodyPr>
          <a:lstStyle/>
          <a:p>
            <a:pPr>
              <a:lnSpc>
                <a:spcPct val="120000"/>
              </a:lnSpc>
              <a:spcBef>
                <a:spcPts val="0"/>
              </a:spcBef>
            </a:pPr>
            <a:r>
              <a:rPr lang="en-US" sz="3800" dirty="0"/>
              <a:t>You can purchase an AWS from many different vendors</a:t>
            </a:r>
          </a:p>
          <a:p>
            <a:pPr>
              <a:lnSpc>
                <a:spcPct val="120000"/>
              </a:lnSpc>
              <a:spcBef>
                <a:spcPts val="0"/>
              </a:spcBef>
            </a:pPr>
            <a:endParaRPr lang="en-US" sz="3800" dirty="0"/>
          </a:p>
          <a:p>
            <a:pPr>
              <a:lnSpc>
                <a:spcPct val="120000"/>
              </a:lnSpc>
              <a:spcBef>
                <a:spcPts val="0"/>
              </a:spcBef>
            </a:pPr>
            <a:r>
              <a:rPr lang="en-US" sz="3800" dirty="0"/>
              <a:t>Davis Weather Stations are easy to set up to send data to GLOBE and its </a:t>
            </a:r>
            <a:r>
              <a:rPr lang="en-US" sz="3800" dirty="0" err="1"/>
              <a:t>Weatherlink</a:t>
            </a:r>
            <a:r>
              <a:rPr lang="en-US" sz="3800" dirty="0"/>
              <a:t> site</a:t>
            </a:r>
          </a:p>
          <a:p>
            <a:pPr>
              <a:lnSpc>
                <a:spcPct val="120000"/>
              </a:lnSpc>
              <a:spcBef>
                <a:spcPts val="0"/>
              </a:spcBef>
            </a:pPr>
            <a:endParaRPr lang="en-US" sz="3800" dirty="0"/>
          </a:p>
          <a:p>
            <a:pPr>
              <a:lnSpc>
                <a:spcPct val="120000"/>
              </a:lnSpc>
              <a:spcBef>
                <a:spcPts val="0"/>
              </a:spcBef>
            </a:pPr>
            <a:r>
              <a:rPr lang="en-US" sz="3800" dirty="0"/>
              <a:t>You can use this link to comparison shop: at the </a:t>
            </a:r>
            <a:r>
              <a:rPr lang="en-US" sz="3800" dirty="0">
                <a:hlinkClick r:id="rId7"/>
              </a:rPr>
              <a:t>Weather Underground.com</a:t>
            </a:r>
            <a:endParaRPr lang="en-US" sz="3800" dirty="0"/>
          </a:p>
          <a:p>
            <a:pPr>
              <a:lnSpc>
                <a:spcPct val="120000"/>
              </a:lnSpc>
            </a:pPr>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12</a:t>
            </a:fld>
            <a:endParaRPr lang="en-US" dirty="0"/>
          </a:p>
        </p:txBody>
      </p:sp>
      <p:grpSp>
        <p:nvGrpSpPr>
          <p:cNvPr id="18" name="Group 17"/>
          <p:cNvGrpSpPr/>
          <p:nvPr/>
        </p:nvGrpSpPr>
        <p:grpSpPr>
          <a:xfrm>
            <a:off x="3" y="548640"/>
            <a:ext cx="1371597" cy="6309360"/>
            <a:chOff x="3" y="548640"/>
            <a:chExt cx="1371597" cy="6309360"/>
          </a:xfrm>
        </p:grpSpPr>
        <p:pic>
          <p:nvPicPr>
            <p:cNvPr id="19" name="Picture 1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0" name="Rectangle 1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2" name="TextBox 21"/>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3" name="Picture 22" descr="http://www.weatherhawk.com/images/d-6.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1295400" y="5867400"/>
            <a:ext cx="7848600" cy="457200"/>
          </a:xfrm>
          <a:prstGeom prst="rect">
            <a:avLst/>
          </a:prstGeom>
          <a:solidFill>
            <a:schemeClr val="bg1">
              <a:lumMod val="85000"/>
              <a:alpha val="43000"/>
            </a:schemeClr>
          </a:solidFill>
        </p:spPr>
        <p:txBody>
          <a:bodyPr>
            <a:no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marL="514350" indent="-514350" algn="r"/>
            <a:r>
              <a:rPr lang="en-US" sz="1400" b="1" i="1" dirty="0"/>
              <a:t>You can start with a simple version and then add sensors and instruments as you like!</a:t>
            </a:r>
          </a:p>
        </p:txBody>
      </p:sp>
      <p:pic>
        <p:nvPicPr>
          <p:cNvPr id="26" name="Picture 25" descr="C:\Users\sara.mierzwiak\AppData\Local\Microsoft\Windows\Temporary Internet Files\Content.IE5\72CN6GFR\ideasBulb[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29559" y="5895348"/>
            <a:ext cx="382167" cy="380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4406B1-1CCF-D234-9F91-195680E189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2.png">
            <a:extLst>
              <a:ext uri="{FF2B5EF4-FFF2-40B4-BE49-F238E27FC236}">
                <a16:creationId xmlns:a16="http://schemas.microsoft.com/office/drawing/2014/main" id="{C11A79CC-0FEC-8582-1AF0-30703624389F}"/>
              </a:ext>
            </a:extLst>
          </p:cNvPr>
          <p:cNvPicPr/>
          <p:nvPr/>
        </p:nvPicPr>
        <p:blipFill>
          <a:blip r:embed="rId12"/>
          <a:srcRect/>
          <a:stretch>
            <a:fillRect/>
          </a:stretch>
        </p:blipFill>
        <p:spPr>
          <a:xfrm>
            <a:off x="5235649" y="1784216"/>
            <a:ext cx="3274834" cy="2082800"/>
          </a:xfrm>
          <a:prstGeom prst="rect">
            <a:avLst/>
          </a:prstGeom>
          <a:ln/>
        </p:spPr>
      </p:pic>
      <p:sp>
        <p:nvSpPr>
          <p:cNvPr id="7" name="TextBox 6">
            <a:extLst>
              <a:ext uri="{FF2B5EF4-FFF2-40B4-BE49-F238E27FC236}">
                <a16:creationId xmlns:a16="http://schemas.microsoft.com/office/drawing/2014/main" id="{8691E2EB-B1CD-F5CF-A6B0-7A9F2C296B4A}"/>
              </a:ext>
            </a:extLst>
          </p:cNvPr>
          <p:cNvSpPr txBox="1"/>
          <p:nvPr/>
        </p:nvSpPr>
        <p:spPr>
          <a:xfrm>
            <a:off x="5249826" y="3980754"/>
            <a:ext cx="3494280" cy="1200329"/>
          </a:xfrm>
          <a:prstGeom prst="rect">
            <a:avLst/>
          </a:prstGeom>
          <a:noFill/>
        </p:spPr>
        <p:txBody>
          <a:bodyPr wrap="square" rtlCol="0">
            <a:spAutoFit/>
          </a:bodyPr>
          <a:lstStyle/>
          <a:p>
            <a:r>
              <a:rPr lang="en-US" dirty="0"/>
              <a:t>Davis operates a </a:t>
            </a:r>
            <a:r>
              <a:rPr lang="en-US" dirty="0" err="1"/>
              <a:t>weatherlink.com</a:t>
            </a:r>
            <a:r>
              <a:rPr lang="en-US" dirty="0"/>
              <a:t> site to view your data. This is where you set up your data to automatically send to GLOBE</a:t>
            </a:r>
          </a:p>
        </p:txBody>
      </p:sp>
      <p:sp>
        <p:nvSpPr>
          <p:cNvPr id="8" name="TextBox 7">
            <a:extLst>
              <a:ext uri="{FF2B5EF4-FFF2-40B4-BE49-F238E27FC236}">
                <a16:creationId xmlns:a16="http://schemas.microsoft.com/office/drawing/2014/main" id="{3D5E519B-7593-F063-32A1-5994F0F871DA}"/>
              </a:ext>
            </a:extLst>
          </p:cNvPr>
          <p:cNvSpPr txBox="1"/>
          <p:nvPr/>
        </p:nvSpPr>
        <p:spPr>
          <a:xfrm>
            <a:off x="5943600" y="6356350"/>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406968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http://dronesforag.com/wp-content/uploads/2014/04/vantage-pro-1024x745.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1905000"/>
            <a:ext cx="4503676"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868362"/>
            <a:ext cx="7315200" cy="579438"/>
          </a:xfrm>
        </p:spPr>
        <p:txBody>
          <a:bodyPr/>
          <a:lstStyle/>
          <a:p>
            <a:r>
              <a:rPr lang="en-US" b="1"/>
              <a:t>Assembling your AWS</a:t>
            </a:r>
            <a:br>
              <a:rPr lang="en-US" b="1">
                <a:solidFill>
                  <a:srgbClr val="FF0000"/>
                </a:solidFill>
              </a:rPr>
            </a:br>
            <a:endParaRPr lang="en-US" dirty="0"/>
          </a:p>
        </p:txBody>
      </p:sp>
      <p:sp>
        <p:nvSpPr>
          <p:cNvPr id="4" name="Content Placeholder 3"/>
          <p:cNvSpPr>
            <a:spLocks noGrp="1"/>
          </p:cNvSpPr>
          <p:nvPr>
            <p:ph idx="1"/>
          </p:nvPr>
        </p:nvSpPr>
        <p:spPr>
          <a:xfrm>
            <a:off x="1600200" y="1828800"/>
            <a:ext cx="2743200" cy="4495800"/>
          </a:xfrm>
        </p:spPr>
        <p:txBody>
          <a:bodyPr>
            <a:normAutofit/>
          </a:bodyPr>
          <a:lstStyle/>
          <a:p>
            <a:pPr algn="ctr">
              <a:spcBef>
                <a:spcPts val="0"/>
              </a:spcBef>
            </a:pPr>
            <a:endParaRPr lang="en-US" sz="2000" dirty="0"/>
          </a:p>
          <a:p>
            <a:pPr marL="0" indent="0">
              <a:spcBef>
                <a:spcPts val="0"/>
              </a:spcBef>
              <a:buNone/>
            </a:pPr>
            <a:r>
              <a:rPr lang="en-US" sz="2000" dirty="0"/>
              <a:t>Once you receive your AWS, it will take approximately one hour to assemble using the manufacturer’s instructions.</a:t>
            </a:r>
          </a:p>
          <a:p>
            <a:pPr>
              <a:spcBef>
                <a:spcPts val="0"/>
              </a:spcBef>
            </a:pPr>
            <a:endParaRPr lang="en-US" sz="2000"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13</a:t>
            </a:fld>
            <a:endParaRPr lang="en-US"/>
          </a:p>
        </p:txBody>
      </p:sp>
      <p:grpSp>
        <p:nvGrpSpPr>
          <p:cNvPr id="17" name="Group 16"/>
          <p:cNvGrpSpPr/>
          <p:nvPr/>
        </p:nvGrpSpPr>
        <p:grpSpPr>
          <a:xfrm>
            <a:off x="3" y="548640"/>
            <a:ext cx="1371597" cy="6309360"/>
            <a:chOff x="3" y="548640"/>
            <a:chExt cx="1371597" cy="6309360"/>
          </a:xfrm>
        </p:grpSpPr>
        <p:pic>
          <p:nvPicPr>
            <p:cNvPr id="18" name="Picture 17"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9" name="Rectangle 18"/>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0" name="TextBox 19"/>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2" name="Picture 21" descr="http://www.weatherhawk.com/images/d-6.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30679F-1087-C537-7100-7C805E2D8E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6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620000" cy="503238"/>
          </a:xfrm>
        </p:spPr>
        <p:txBody>
          <a:bodyPr/>
          <a:lstStyle/>
          <a:p>
            <a:r>
              <a:rPr lang="en-US" sz="4000" b="1" kern="0" spc="-100" dirty="0"/>
              <a:t>Where should I install my AWS?</a:t>
            </a:r>
            <a:br>
              <a:rPr lang="en-US" sz="4000" b="1" kern="0" spc="-100" dirty="0">
                <a:solidFill>
                  <a:srgbClr val="FF0000"/>
                </a:solidFill>
              </a:rPr>
            </a:br>
            <a:endParaRPr lang="en-US" sz="4000" kern="0" spc="-100" dirty="0"/>
          </a:p>
        </p:txBody>
      </p:sp>
      <p:sp>
        <p:nvSpPr>
          <p:cNvPr id="4" name="Content Placeholder 3"/>
          <p:cNvSpPr>
            <a:spLocks noGrp="1"/>
          </p:cNvSpPr>
          <p:nvPr>
            <p:ph sz="half" idx="1"/>
          </p:nvPr>
        </p:nvSpPr>
        <p:spPr>
          <a:xfrm>
            <a:off x="1600200" y="1752599"/>
            <a:ext cx="7315200" cy="2057401"/>
          </a:xfrm>
        </p:spPr>
        <p:txBody>
          <a:bodyPr>
            <a:noAutofit/>
          </a:bodyPr>
          <a:lstStyle/>
          <a:p>
            <a:pPr marL="0" indent="0">
              <a:lnSpc>
                <a:spcPct val="120000"/>
              </a:lnSpc>
              <a:spcBef>
                <a:spcPts val="0"/>
              </a:spcBef>
            </a:pPr>
            <a:r>
              <a:rPr lang="en-US" sz="1800" dirty="0"/>
              <a:t>You should install your AWS in a place that is easily accessible to you. </a:t>
            </a:r>
          </a:p>
          <a:p>
            <a:pPr marL="0" indent="0">
              <a:lnSpc>
                <a:spcPct val="120000"/>
              </a:lnSpc>
              <a:spcBef>
                <a:spcPts val="0"/>
              </a:spcBef>
            </a:pPr>
            <a:r>
              <a:rPr lang="en-US" sz="1800" dirty="0"/>
              <a:t>However, it should not be installed between buildings or under trees.</a:t>
            </a:r>
          </a:p>
          <a:p>
            <a:pPr marL="0" indent="0">
              <a:lnSpc>
                <a:spcPct val="120000"/>
              </a:lnSpc>
              <a:spcBef>
                <a:spcPts val="0"/>
              </a:spcBef>
            </a:pPr>
            <a:r>
              <a:rPr lang="en-US" sz="1800" dirty="0"/>
              <a:t>A location near your home or school in an open area that is grassy is best.</a:t>
            </a:r>
          </a:p>
          <a:p>
            <a:pPr>
              <a:lnSpc>
                <a:spcPct val="120000"/>
              </a:lnSpc>
            </a:pPr>
            <a:endParaRPr lang="en-US" sz="1800" dirty="0"/>
          </a:p>
        </p:txBody>
      </p:sp>
      <p:sp>
        <p:nvSpPr>
          <p:cNvPr id="5" name="Content Placeholder 4"/>
          <p:cNvSpPr>
            <a:spLocks noGrp="1"/>
          </p:cNvSpPr>
          <p:nvPr>
            <p:ph sz="half" idx="2"/>
          </p:nvPr>
        </p:nvSpPr>
        <p:spPr>
          <a:xfrm>
            <a:off x="1600200" y="6218237"/>
            <a:ext cx="7086600" cy="487363"/>
          </a:xfrm>
        </p:spPr>
        <p:txBody>
          <a:bodyPr>
            <a:normAutofit fontScale="55000" lnSpcReduction="20000"/>
          </a:bodyPr>
          <a:lstStyle/>
          <a:p>
            <a:pPr marL="0" indent="0">
              <a:buNone/>
            </a:pPr>
            <a:r>
              <a:rPr lang="en-US" dirty="0"/>
              <a:t>Go here for a good installation guide: </a:t>
            </a:r>
            <a:r>
              <a:rPr lang="en-US" dirty="0">
                <a:hlinkClick r:id="rId7"/>
              </a:rPr>
              <a:t>http://www.wunderground.com/weatherstation/installationguide.asp</a:t>
            </a:r>
            <a:r>
              <a:rPr lang="en-US" dirty="0"/>
              <a:t> </a:t>
            </a:r>
          </a:p>
          <a:p>
            <a:pPr marL="0" indent="0">
              <a:buNone/>
            </a:pPr>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14</a:t>
            </a:fld>
            <a:endParaRPr lang="en-US" dirty="0"/>
          </a:p>
        </p:txBody>
      </p:sp>
      <p:grpSp>
        <p:nvGrpSpPr>
          <p:cNvPr id="17" name="Group 16"/>
          <p:cNvGrpSpPr/>
          <p:nvPr/>
        </p:nvGrpSpPr>
        <p:grpSpPr>
          <a:xfrm>
            <a:off x="3" y="548640"/>
            <a:ext cx="1371597" cy="6309360"/>
            <a:chOff x="3" y="548640"/>
            <a:chExt cx="1371597" cy="6309360"/>
          </a:xfrm>
        </p:grpSpPr>
        <p:pic>
          <p:nvPicPr>
            <p:cNvPr id="18" name="Picture 17"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9" name="Rectangle 18"/>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0" name="TextBox 19"/>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2" name="Picture 21" descr="http://www.weatherhawk.com/images/d-6.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cons.wxug.com/i/PWSassets/InstallationGuideImages/Wrong2.png">
            <a:hlinkClick r:id="rId7"/>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3657917"/>
            <a:ext cx="2352892"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icons.wxug.com/i/PWSassets/InstallationGuideImages/Wrong1.png">
            <a:hlinkClick r:id="rId7"/>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657917"/>
            <a:ext cx="2352892"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icons.wxug.com/i/PWSassets/InstallationGuideImages/Right.png">
            <a:hlinkClick r:id="rId7"/>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7391" y="3627437"/>
            <a:ext cx="2361178" cy="2468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C165C50-3E9C-DDE1-0ECD-DD418417D3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pPr>
              <a:lnSpc>
                <a:spcPct val="80000"/>
              </a:lnSpc>
              <a:spcAft>
                <a:spcPts val="600"/>
              </a:spcAft>
            </a:pPr>
            <a:r>
              <a:rPr lang="en-US" sz="3600" b="1" dirty="0"/>
              <a:t>What are some things that </a:t>
            </a:r>
            <a:br>
              <a:rPr lang="en-US" sz="3600" b="1" dirty="0"/>
            </a:br>
            <a:r>
              <a:rPr lang="en-US" sz="3600" b="1" dirty="0"/>
              <a:t>can interfere with the AWS?</a:t>
            </a:r>
            <a:br>
              <a:rPr lang="en-US" sz="3600" b="1" dirty="0">
                <a:solidFill>
                  <a:srgbClr val="FF0000"/>
                </a:solidFill>
              </a:rPr>
            </a:br>
            <a:endParaRPr lang="en-US" sz="3600" dirty="0"/>
          </a:p>
        </p:txBody>
      </p:sp>
      <p:sp>
        <p:nvSpPr>
          <p:cNvPr id="4" name="Content Placeholder 3"/>
          <p:cNvSpPr>
            <a:spLocks noGrp="1"/>
          </p:cNvSpPr>
          <p:nvPr>
            <p:ph sz="half" idx="1"/>
          </p:nvPr>
        </p:nvSpPr>
        <p:spPr>
          <a:xfrm>
            <a:off x="1600200" y="2133600"/>
            <a:ext cx="7239000" cy="1981201"/>
          </a:xfrm>
        </p:spPr>
        <p:txBody>
          <a:bodyPr>
            <a:normAutofit fontScale="92500" lnSpcReduction="20000"/>
          </a:bodyPr>
          <a:lstStyle/>
          <a:p>
            <a:pPr>
              <a:lnSpc>
                <a:spcPct val="110000"/>
              </a:lnSpc>
              <a:spcBef>
                <a:spcPts val="0"/>
              </a:spcBef>
            </a:pPr>
            <a:r>
              <a:rPr lang="en-US" sz="2600" dirty="0"/>
              <a:t>Obstructions to wind (ex. buildings)</a:t>
            </a:r>
          </a:p>
          <a:p>
            <a:pPr>
              <a:lnSpc>
                <a:spcPct val="110000"/>
              </a:lnSpc>
              <a:spcBef>
                <a:spcPts val="0"/>
              </a:spcBef>
            </a:pPr>
            <a:r>
              <a:rPr lang="en-US" sz="2600" dirty="0"/>
              <a:t>Things that give off humidity (ex. trees) </a:t>
            </a:r>
          </a:p>
          <a:p>
            <a:pPr>
              <a:lnSpc>
                <a:spcPct val="110000"/>
              </a:lnSpc>
              <a:spcBef>
                <a:spcPts val="0"/>
              </a:spcBef>
            </a:pPr>
            <a:r>
              <a:rPr lang="en-US" sz="2600" dirty="0"/>
              <a:t>Things that give off heat (ex. pavement and rooftops)</a:t>
            </a:r>
          </a:p>
        </p:txBody>
      </p:sp>
      <p:sp>
        <p:nvSpPr>
          <p:cNvPr id="5" name="Content Placeholder 4"/>
          <p:cNvSpPr>
            <a:spLocks noGrp="1"/>
          </p:cNvSpPr>
          <p:nvPr>
            <p:ph sz="half" idx="2"/>
          </p:nvPr>
        </p:nvSpPr>
        <p:spPr>
          <a:xfrm>
            <a:off x="1600200" y="4038600"/>
            <a:ext cx="3810000" cy="2087563"/>
          </a:xfrm>
          <a:solidFill>
            <a:schemeClr val="bg1">
              <a:lumMod val="95000"/>
            </a:schemeClr>
          </a:solidFill>
        </p:spPr>
        <p:txBody>
          <a:bodyPr>
            <a:normAutofit fontScale="92500" lnSpcReduction="20000"/>
          </a:bodyPr>
          <a:lstStyle/>
          <a:p>
            <a:pPr marL="0" indent="0">
              <a:lnSpc>
                <a:spcPct val="110000"/>
              </a:lnSpc>
              <a:spcBef>
                <a:spcPts val="0"/>
              </a:spcBef>
              <a:buNone/>
            </a:pPr>
            <a:r>
              <a:rPr lang="en-US" sz="2600" dirty="0"/>
              <a:t>Therefore, place your AWS in an area that is away from trees, pavement and rooftops and that has open access to wind flow.</a:t>
            </a:r>
          </a:p>
          <a:p>
            <a:pPr>
              <a:lnSpc>
                <a:spcPct val="110000"/>
              </a:lnSpc>
            </a:pPr>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15</a:t>
            </a:fld>
            <a:endParaRPr lang="en-US"/>
          </a:p>
        </p:txBody>
      </p:sp>
      <p:grpSp>
        <p:nvGrpSpPr>
          <p:cNvPr id="18" name="Group 17"/>
          <p:cNvGrpSpPr/>
          <p:nvPr/>
        </p:nvGrpSpPr>
        <p:grpSpPr>
          <a:xfrm>
            <a:off x="3" y="548640"/>
            <a:ext cx="1371597" cy="6309360"/>
            <a:chOff x="3" y="548640"/>
            <a:chExt cx="1371597" cy="6309360"/>
          </a:xfrm>
        </p:grpSpPr>
        <p:pic>
          <p:nvPicPr>
            <p:cNvPr id="19" name="Picture 1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0" name="Rectangle 1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2" name="TextBox 21"/>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3" name="Picture 22"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upload.wikimedia.org/wikipedia/commons/e/ef/Bunch_of_flowers_at_sunset_in_the_field_of_wheat_(8111777751).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6400" y="3987800"/>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B0610F9-7EE1-AAA2-2AF1-732A201EFB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7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4724400" y="1920845"/>
            <a:ext cx="4114799" cy="2117755"/>
          </a:xfrm>
          <a:noFill/>
        </p:spPr>
        <p:txBody>
          <a:bodyPr>
            <a:normAutofit fontScale="92500"/>
          </a:bodyPr>
          <a:lstStyle/>
          <a:p>
            <a:pPr marL="0" indent="0" algn="ctr">
              <a:buNone/>
            </a:pPr>
            <a:r>
              <a:rPr lang="en-US" dirty="0"/>
              <a:t>Wasps or spiders may try to set up a home inside of the protective casing of your AWS! </a:t>
            </a:r>
          </a:p>
        </p:txBody>
      </p:sp>
      <p:pic>
        <p:nvPicPr>
          <p:cNvPr id="34" name="Picture 33"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36" name="Picture 35"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4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http://www.uib.no/sites/w3.uib.no/files/w2/bi/bilde027.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1854200"/>
            <a:ext cx="2895600" cy="38608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s://upload.wikimedia.org/wikipedia/commons/9/97/Wasp_March_2008-3.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3000" y="4332249"/>
            <a:ext cx="1932709" cy="1382751"/>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https://upload.wikimedia.org/wikipedia/commons/d/d8/Lace_Webbed_Spider,_Amaurobius_Similis,_2009.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9000" y="419100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8FAE6DB-C34F-4AA3-AE93-6985052762CD}" type="slidenum">
              <a:rPr lang="en-US" smtClean="0"/>
              <a:pPr/>
              <a:t>16</a:t>
            </a:fld>
            <a:endParaRPr lang="en-US"/>
          </a:p>
        </p:txBody>
      </p:sp>
      <p:grpSp>
        <p:nvGrpSpPr>
          <p:cNvPr id="21" name="Group 20"/>
          <p:cNvGrpSpPr/>
          <p:nvPr/>
        </p:nvGrpSpPr>
        <p:grpSpPr>
          <a:xfrm>
            <a:off x="3" y="548640"/>
            <a:ext cx="1371597" cy="6309360"/>
            <a:chOff x="3" y="548640"/>
            <a:chExt cx="1371597" cy="6309360"/>
          </a:xfrm>
        </p:grpSpPr>
        <p:pic>
          <p:nvPicPr>
            <p:cNvPr id="22" name="Picture 21"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3" name="Rectangle 22"/>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4" name="TextBox 23"/>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5" name="Picture 24" descr="http://www.weatherhawk.com/images/d-6.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dirty="0"/>
              <a:t>CAUTIONS!</a:t>
            </a:r>
          </a:p>
        </p:txBody>
      </p:sp>
      <p:pic>
        <p:nvPicPr>
          <p:cNvPr id="4" name="Picture 4">
            <a:extLst>
              <a:ext uri="{FF2B5EF4-FFF2-40B4-BE49-F238E27FC236}">
                <a16:creationId xmlns:a16="http://schemas.microsoft.com/office/drawing/2014/main" id="{B6DA3490-D4D5-B514-21CF-7F377F1331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37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6553200" y="2057401"/>
            <a:ext cx="2247900" cy="3657600"/>
          </a:xfrm>
          <a:noFill/>
        </p:spPr>
        <p:txBody>
          <a:bodyPr>
            <a:normAutofit fontScale="77500" lnSpcReduction="20000"/>
          </a:bodyPr>
          <a:lstStyle/>
          <a:p>
            <a:pPr marL="0" indent="0" algn="ctr">
              <a:lnSpc>
                <a:spcPct val="120000"/>
              </a:lnSpc>
              <a:spcBef>
                <a:spcPts val="0"/>
              </a:spcBef>
              <a:buNone/>
            </a:pPr>
            <a:r>
              <a:rPr lang="en-US" sz="2800" dirty="0"/>
              <a:t>Check the operating temperatures of your AWS in the manufacturer’s instructions. Some AWS will not operate in extremely cold environments!</a:t>
            </a:r>
          </a:p>
        </p:txBody>
      </p:sp>
      <p:pic>
        <p:nvPicPr>
          <p:cNvPr id="16" name="Picture 15"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3" name="Picture 12"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5"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descr="https://upload.wikimedia.org/wikipedia/commons/d/d6/CathedralofLearningLawinWinter.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8600" y="20574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8FAE6DB-C34F-4AA3-AE93-6985052762CD}" type="slidenum">
              <a:rPr lang="en-US" smtClean="0"/>
              <a:pPr/>
              <a:t>17</a:t>
            </a:fld>
            <a:endParaRPr lang="en-US"/>
          </a:p>
        </p:txBody>
      </p:sp>
      <p:grpSp>
        <p:nvGrpSpPr>
          <p:cNvPr id="22" name="Group 21"/>
          <p:cNvGrpSpPr/>
          <p:nvPr/>
        </p:nvGrpSpPr>
        <p:grpSpPr>
          <a:xfrm>
            <a:off x="3" y="548640"/>
            <a:ext cx="1371597" cy="6309360"/>
            <a:chOff x="3" y="548640"/>
            <a:chExt cx="1371597" cy="6309360"/>
          </a:xfrm>
        </p:grpSpPr>
        <p:pic>
          <p:nvPicPr>
            <p:cNvPr id="24" name="Picture 23"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5" name="Rectangle 24"/>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6" name="TextBox 25"/>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7" name="Picture 26" descr="http://www.weatherhawk.com/images/d-6.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dirty="0"/>
              <a:t>CAUTIONS!</a:t>
            </a:r>
          </a:p>
        </p:txBody>
      </p:sp>
      <p:pic>
        <p:nvPicPr>
          <p:cNvPr id="4" name="Picture 4">
            <a:extLst>
              <a:ext uri="{FF2B5EF4-FFF2-40B4-BE49-F238E27FC236}">
                <a16:creationId xmlns:a16="http://schemas.microsoft.com/office/drawing/2014/main" id="{A1B45A84-F126-BACC-DCC7-F0C7765538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6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https://washingtondnr.files.wordpress.com/2011/05/view-from-west.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352800"/>
            <a:ext cx="3331028"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dirty="0"/>
              <a:t>Protecting Your AWS</a:t>
            </a:r>
            <a:br>
              <a:rPr lang="en-US" b="1" dirty="0">
                <a:solidFill>
                  <a:srgbClr val="FF0000"/>
                </a:solidFill>
              </a:rPr>
            </a:br>
            <a:endParaRPr lang="en-US" dirty="0"/>
          </a:p>
        </p:txBody>
      </p:sp>
      <p:sp>
        <p:nvSpPr>
          <p:cNvPr id="4" name="Content Placeholder 3"/>
          <p:cNvSpPr>
            <a:spLocks noGrp="1"/>
          </p:cNvSpPr>
          <p:nvPr>
            <p:ph idx="1"/>
          </p:nvPr>
        </p:nvSpPr>
        <p:spPr>
          <a:xfrm>
            <a:off x="1600200" y="1828800"/>
            <a:ext cx="7086600" cy="1143000"/>
          </a:xfrm>
        </p:spPr>
        <p:txBody>
          <a:bodyPr>
            <a:normAutofit fontScale="62500" lnSpcReduction="20000"/>
          </a:bodyPr>
          <a:lstStyle/>
          <a:p>
            <a:pPr marL="0" indent="0">
              <a:lnSpc>
                <a:spcPct val="120000"/>
              </a:lnSpc>
              <a:spcBef>
                <a:spcPts val="0"/>
              </a:spcBef>
              <a:buNone/>
            </a:pPr>
            <a:r>
              <a:rPr lang="en-US" sz="4400" dirty="0"/>
              <a:t>You can protect your AWS from people and animals by placing fencing around it.</a:t>
            </a:r>
          </a:p>
        </p:txBody>
      </p:sp>
      <p:sp>
        <p:nvSpPr>
          <p:cNvPr id="2" name="Slide Number Placeholder 1"/>
          <p:cNvSpPr>
            <a:spLocks noGrp="1"/>
          </p:cNvSpPr>
          <p:nvPr>
            <p:ph type="sldNum" sz="quarter" idx="12"/>
          </p:nvPr>
        </p:nvSpPr>
        <p:spPr/>
        <p:txBody>
          <a:bodyPr/>
          <a:lstStyle/>
          <a:p>
            <a:fld id="{08FAE6DB-C34F-4AA3-AE93-6985052762CD}" type="slidenum">
              <a:rPr lang="en-US" smtClean="0"/>
              <a:pPr/>
              <a:t>18</a:t>
            </a:fld>
            <a:endParaRPr lang="en-US"/>
          </a:p>
        </p:txBody>
      </p:sp>
      <p:pic>
        <p:nvPicPr>
          <p:cNvPr id="27652" name="Picture 4" descr="http://jornada.nmsu.edu/files/weatherstation2.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7800" y="3352800"/>
            <a:ext cx="3454399" cy="25908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 y="548640"/>
            <a:ext cx="1371597" cy="6309360"/>
            <a:chOff x="3" y="548640"/>
            <a:chExt cx="1371597" cy="6309360"/>
          </a:xfrm>
        </p:grpSpPr>
        <p:pic>
          <p:nvPicPr>
            <p:cNvPr id="20" name="Picture 19"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2" name="Rectangle 21"/>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3" name="TextBox 22"/>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4" name="Picture 23" descr="http://www.weatherhawk.com/images/d-6.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1403BA-8618-D872-ACCA-A360E869C9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18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4" name="Picture 13"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21" name="Picture 8" descr="http://earth-www.larc.nasa.gov/cwg/pagepix/Cloudwg.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http://icons.wxug.com/i/PWSassets/overview1.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1981200"/>
            <a:ext cx="462713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371600" y="914400"/>
            <a:ext cx="7315200" cy="503238"/>
          </a:xfrm>
        </p:spPr>
        <p:txBody>
          <a:bodyPr/>
          <a:lstStyle/>
          <a:p>
            <a:r>
              <a:rPr lang="en-US" b="1" dirty="0"/>
              <a:t>Data from your AWS</a:t>
            </a:r>
            <a:br>
              <a:rPr lang="en-US" b="1" dirty="0"/>
            </a:br>
            <a:endParaRPr lang="en-US" dirty="0"/>
          </a:p>
        </p:txBody>
      </p:sp>
      <p:sp>
        <p:nvSpPr>
          <p:cNvPr id="7" name="Content Placeholder 6"/>
          <p:cNvSpPr>
            <a:spLocks noGrp="1"/>
          </p:cNvSpPr>
          <p:nvPr>
            <p:ph sz="half" idx="1"/>
          </p:nvPr>
        </p:nvSpPr>
        <p:spPr>
          <a:xfrm>
            <a:off x="1600200" y="1676401"/>
            <a:ext cx="2438400" cy="3505200"/>
          </a:xfrm>
        </p:spPr>
        <p:txBody>
          <a:bodyPr>
            <a:normAutofit fontScale="77500" lnSpcReduction="20000"/>
          </a:bodyPr>
          <a:lstStyle/>
          <a:p>
            <a:pPr marL="0" indent="0">
              <a:lnSpc>
                <a:spcPct val="110000"/>
              </a:lnSpc>
              <a:spcBef>
                <a:spcPts val="0"/>
              </a:spcBef>
              <a:buNone/>
            </a:pPr>
            <a:endParaRPr lang="en-US" sz="1100" dirty="0"/>
          </a:p>
          <a:p>
            <a:pPr marL="0" indent="0">
              <a:lnSpc>
                <a:spcPct val="110000"/>
              </a:lnSpc>
              <a:spcBef>
                <a:spcPts val="0"/>
              </a:spcBef>
              <a:spcAft>
                <a:spcPts val="600"/>
              </a:spcAft>
              <a:buNone/>
            </a:pPr>
            <a:r>
              <a:rPr lang="en-US" dirty="0"/>
              <a:t>You can view data from your AWS directly on your smart phone or tablet; however, you should also share it with the GLOBE community.</a:t>
            </a:r>
          </a:p>
          <a:p>
            <a:pPr>
              <a:lnSpc>
                <a:spcPct val="110000"/>
              </a:lnSpc>
              <a:spcBef>
                <a:spcPts val="0"/>
              </a:spcBef>
            </a:pPr>
            <a:endParaRPr lang="en-US" dirty="0"/>
          </a:p>
        </p:txBody>
      </p:sp>
      <p:sp>
        <p:nvSpPr>
          <p:cNvPr id="8" name="Content Placeholder 7"/>
          <p:cNvSpPr>
            <a:spLocks noGrp="1"/>
          </p:cNvSpPr>
          <p:nvPr>
            <p:ph sz="half" idx="2"/>
          </p:nvPr>
        </p:nvSpPr>
        <p:spPr>
          <a:xfrm>
            <a:off x="1600200" y="5181600"/>
            <a:ext cx="7086600" cy="1066800"/>
          </a:xfrm>
          <a:solidFill>
            <a:schemeClr val="bg1">
              <a:lumMod val="95000"/>
            </a:schemeClr>
          </a:solidFill>
        </p:spPr>
        <p:txBody>
          <a:bodyPr>
            <a:noAutofit/>
          </a:bodyPr>
          <a:lstStyle/>
          <a:p>
            <a:pPr marL="0" indent="0">
              <a:spcBef>
                <a:spcPts val="0"/>
              </a:spcBef>
              <a:buNone/>
            </a:pPr>
            <a:r>
              <a:rPr lang="en-US" sz="2000" dirty="0"/>
              <a:t>For your AWS data to be available to teachers and students around the world, you will need to upload your data to the GLOBE website or use the email approach to send the data to the GLOBE database.</a:t>
            </a:r>
          </a:p>
        </p:txBody>
      </p:sp>
      <p:sp>
        <p:nvSpPr>
          <p:cNvPr id="2" name="Slide Number Placeholder 1"/>
          <p:cNvSpPr>
            <a:spLocks noGrp="1"/>
          </p:cNvSpPr>
          <p:nvPr>
            <p:ph type="sldNum" sz="quarter" idx="12"/>
          </p:nvPr>
        </p:nvSpPr>
        <p:spPr/>
        <p:txBody>
          <a:bodyPr/>
          <a:lstStyle/>
          <a:p>
            <a:fld id="{08FAE6DB-C34F-4AA3-AE93-6985052762CD}" type="slidenum">
              <a:rPr lang="en-US" smtClean="0"/>
              <a:pPr/>
              <a:t>19</a:t>
            </a:fld>
            <a:endParaRPr lang="en-US"/>
          </a:p>
        </p:txBody>
      </p:sp>
      <p:grpSp>
        <p:nvGrpSpPr>
          <p:cNvPr id="18" name="Group 17"/>
          <p:cNvGrpSpPr/>
          <p:nvPr/>
        </p:nvGrpSpPr>
        <p:grpSpPr>
          <a:xfrm>
            <a:off x="3" y="548640"/>
            <a:ext cx="1371597" cy="6309360"/>
            <a:chOff x="3" y="548640"/>
            <a:chExt cx="1371597" cy="6309360"/>
          </a:xfrm>
        </p:grpSpPr>
        <p:pic>
          <p:nvPicPr>
            <p:cNvPr id="20" name="Picture 19"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5" name="Rectangle 24"/>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6" name="TextBox 25"/>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7" name="Picture 26" descr="http://www.weatherhawk.com/images/d-6.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EE8D283-D427-2C79-9820-B404689F89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37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8" descr="http://earth-www.larc.nasa.gov/cwg/pagepix/Cloudwg.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22"/>
          <p:cNvSpPr>
            <a:spLocks noGrp="1"/>
          </p:cNvSpPr>
          <p:nvPr>
            <p:ph type="title"/>
          </p:nvPr>
        </p:nvSpPr>
        <p:spPr>
          <a:xfrm>
            <a:off x="457200" y="838200"/>
            <a:ext cx="8229600" cy="685800"/>
          </a:xfrm>
        </p:spPr>
        <p:txBody>
          <a:bodyPr/>
          <a:lstStyle/>
          <a:p>
            <a:r>
              <a:rPr lang="en-US" b="1" dirty="0">
                <a:cs typeface="Arial" charset="0"/>
              </a:rPr>
              <a:t>The Weather</a:t>
            </a:r>
            <a:br>
              <a:rPr lang="en-US" b="1" dirty="0">
                <a:cs typeface="Arial" charset="0"/>
              </a:rPr>
            </a:br>
            <a:endParaRPr lang="en-US" dirty="0"/>
          </a:p>
        </p:txBody>
      </p:sp>
      <p:sp>
        <p:nvSpPr>
          <p:cNvPr id="24" name="Content Placeholder 23"/>
          <p:cNvSpPr>
            <a:spLocks noGrp="1"/>
          </p:cNvSpPr>
          <p:nvPr>
            <p:ph sz="half" idx="1"/>
          </p:nvPr>
        </p:nvSpPr>
        <p:spPr>
          <a:xfrm>
            <a:off x="457200" y="1600200"/>
            <a:ext cx="4572000" cy="4525963"/>
          </a:xfrm>
        </p:spPr>
        <p:txBody>
          <a:bodyPr>
            <a:normAutofit fontScale="85000" lnSpcReduction="10000"/>
          </a:bodyPr>
          <a:lstStyle/>
          <a:p>
            <a:pPr marL="383540" indent="-384810">
              <a:lnSpc>
                <a:spcPct val="120000"/>
              </a:lnSpc>
              <a:spcBef>
                <a:spcPts val="0"/>
              </a:spcBef>
              <a:buFont typeface="Arial" charset="0"/>
              <a:buChar char="•"/>
            </a:pPr>
            <a:r>
              <a:rPr lang="en-US" dirty="0"/>
              <a:t>Describes the state of the atmosphere at a given point in time and geographic location</a:t>
            </a:r>
          </a:p>
          <a:p>
            <a:pPr marL="383540" indent="-384810">
              <a:lnSpc>
                <a:spcPct val="120000"/>
              </a:lnSpc>
              <a:spcBef>
                <a:spcPts val="0"/>
              </a:spcBef>
              <a:buFont typeface="Arial" charset="0"/>
              <a:buChar char="•"/>
            </a:pPr>
            <a:r>
              <a:rPr lang="en-US" dirty="0"/>
              <a:t>Caused by the interactions of solar radiation, Earth's large ocean, diverse landscapes and motion in space</a:t>
            </a:r>
          </a:p>
          <a:p>
            <a:pPr marL="383540" indent="-384810">
              <a:lnSpc>
                <a:spcPct val="120000"/>
              </a:lnSpc>
              <a:spcBef>
                <a:spcPts val="0"/>
              </a:spcBef>
              <a:buFont typeface="Arial" charset="0"/>
              <a:buChar char="•"/>
            </a:pPr>
            <a:r>
              <a:rPr lang="en-US" dirty="0"/>
              <a:t>Is crucial in gaining an understanding of the Earth system</a:t>
            </a:r>
          </a:p>
        </p:txBody>
      </p:sp>
      <p:sp>
        <p:nvSpPr>
          <p:cNvPr id="2" name="Slide Number Placeholder 1"/>
          <p:cNvSpPr>
            <a:spLocks noGrp="1"/>
          </p:cNvSpPr>
          <p:nvPr>
            <p:ph type="sldNum" sz="quarter" idx="12"/>
          </p:nvPr>
        </p:nvSpPr>
        <p:spPr/>
        <p:txBody>
          <a:bodyPr/>
          <a:lstStyle/>
          <a:p>
            <a:fld id="{08FAE6DB-C34F-4AA3-AE93-6985052762CD}" type="slidenum">
              <a:rPr lang="en-US" smtClean="0"/>
              <a:pPr/>
              <a:t>2</a:t>
            </a:fld>
            <a:endParaRPr lang="en-US"/>
          </a:p>
        </p:txBody>
      </p:sp>
      <p:sp>
        <p:nvSpPr>
          <p:cNvPr id="18" name="TextBox 17"/>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9" name="Picture 18" descr="http://www.weatherhawk.com/images/d-6.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7" name="Content Placeholder 26" descr="In this picture, taken from a spacecraft orbiting at 200 miles above the surface, we can see the atmosphere as the thin blue band between the surface and the blackness of space. ">
            <a:hlinkClick r:id="rId7"/>
          </p:cNvPr>
          <p:cNvPicPr>
            <a:picLocks noGrp="1" noChangeAspect="1"/>
          </p:cNvPicPr>
          <p:nvPr>
            <p:ph sz="half" idx="2"/>
          </p:nvPr>
        </p:nvPicPr>
        <p:blipFill>
          <a:blip r:embed="rId8"/>
          <a:stretch>
            <a:fillRect/>
          </a:stretch>
        </p:blipFill>
        <p:spPr>
          <a:xfrm>
            <a:off x="5410200" y="2133600"/>
            <a:ext cx="3276600" cy="2457450"/>
          </a:xfrm>
          <a:prstGeom prst="rect">
            <a:avLst/>
          </a:prstGeom>
        </p:spPr>
      </p:pic>
      <p:sp>
        <p:nvSpPr>
          <p:cNvPr id="28" name="TextBox 27" descr="http://www.globe.gov/do-globe/globe-teachers-guide/atmosphere">
            <a:hlinkClick r:id="rId9"/>
          </p:cNvPr>
          <p:cNvSpPr txBox="1"/>
          <p:nvPr/>
        </p:nvSpPr>
        <p:spPr>
          <a:xfrm>
            <a:off x="5486400" y="5029200"/>
            <a:ext cx="3352800" cy="400110"/>
          </a:xfrm>
          <a:prstGeom prst="rect">
            <a:avLst/>
          </a:prstGeom>
          <a:noFill/>
        </p:spPr>
        <p:txBody>
          <a:bodyPr wrap="square" rtlCol="0">
            <a:spAutoFit/>
          </a:bodyPr>
          <a:lstStyle/>
          <a:p>
            <a:r>
              <a:rPr lang="en-US" sz="2000" b="1" i="1" dirty="0">
                <a:solidFill>
                  <a:schemeClr val="accent1">
                    <a:lumMod val="50000"/>
                  </a:schemeClr>
                </a:solidFill>
                <a:latin typeface="Arial" charset="0"/>
              </a:rPr>
              <a:t>Atmosphere Protocol</a:t>
            </a:r>
          </a:p>
        </p:txBody>
      </p:sp>
      <p:pic>
        <p:nvPicPr>
          <p:cNvPr id="4" name="Picture 4">
            <a:extLst>
              <a:ext uri="{FF2B5EF4-FFF2-40B4-BE49-F238E27FC236}">
                <a16:creationId xmlns:a16="http://schemas.microsoft.com/office/drawing/2014/main" id="{B8A662BB-D9A7-304D-7DC4-18FEF92A43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_HydrosphereBannerOpt.png">
            <a:extLst>
              <a:ext uri="{FF2B5EF4-FFF2-40B4-BE49-F238E27FC236}">
                <a16:creationId xmlns:a16="http://schemas.microsoft.com/office/drawing/2014/main" id="{9E31118F-0D5E-C17C-3909-4EC31D3FB3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819058"/>
          </a:xfrm>
          <a:prstGeom prst="rect">
            <a:avLst/>
          </a:prstGeom>
        </p:spPr>
      </p:pic>
    </p:spTree>
    <p:extLst>
      <p:ext uri="{BB962C8B-B14F-4D97-AF65-F5344CB8AC3E}">
        <p14:creationId xmlns:p14="http://schemas.microsoft.com/office/powerpoint/2010/main" val="427305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dirty="0"/>
              <a:t>Entering Data</a:t>
            </a:r>
          </a:p>
        </p:txBody>
      </p:sp>
      <p:sp>
        <p:nvSpPr>
          <p:cNvPr id="4" name="Content Placeholder 3"/>
          <p:cNvSpPr>
            <a:spLocks noGrp="1"/>
          </p:cNvSpPr>
          <p:nvPr>
            <p:ph idx="1"/>
          </p:nvPr>
        </p:nvSpPr>
        <p:spPr>
          <a:xfrm>
            <a:off x="1600200" y="1905000"/>
            <a:ext cx="6553200" cy="4648200"/>
          </a:xfrm>
        </p:spPr>
        <p:txBody>
          <a:bodyPr>
            <a:noAutofit/>
          </a:bodyPr>
          <a:lstStyle/>
          <a:p>
            <a:pPr marL="0" indent="0">
              <a:lnSpc>
                <a:spcPct val="80000"/>
              </a:lnSpc>
              <a:spcAft>
                <a:spcPts val="1200"/>
              </a:spcAft>
              <a:buSzPct val="25000"/>
              <a:buNone/>
            </a:pPr>
            <a:r>
              <a:rPr lang="en-US" altLang="en-US" sz="2000" b="1" i="1" dirty="0">
                <a:solidFill>
                  <a:srgbClr val="000000"/>
                </a:solidFill>
                <a:sym typeface="Calibri" charset="0"/>
              </a:rPr>
              <a:t>Click on the AWS name below to go to the GLOBE Guide for each type. </a:t>
            </a:r>
          </a:p>
        </p:txBody>
      </p:sp>
      <p:sp>
        <p:nvSpPr>
          <p:cNvPr id="2" name="Slide Number Placeholder 1"/>
          <p:cNvSpPr>
            <a:spLocks noGrp="1"/>
          </p:cNvSpPr>
          <p:nvPr>
            <p:ph type="sldNum" sz="quarter" idx="12"/>
          </p:nvPr>
        </p:nvSpPr>
        <p:spPr/>
        <p:txBody>
          <a:bodyPr/>
          <a:lstStyle/>
          <a:p>
            <a:fld id="{08FAE6DB-C34F-4AA3-AE93-6985052762CD}" type="slidenum">
              <a:rPr lang="en-US" smtClean="0"/>
              <a:pPr/>
              <a:t>20</a:t>
            </a:fld>
            <a:endParaRPr lang="en-US"/>
          </a:p>
        </p:txBody>
      </p:sp>
      <p:grpSp>
        <p:nvGrpSpPr>
          <p:cNvPr id="17" name="Group 16"/>
          <p:cNvGrpSpPr/>
          <p:nvPr/>
        </p:nvGrpSpPr>
        <p:grpSpPr>
          <a:xfrm>
            <a:off x="3" y="548640"/>
            <a:ext cx="1371597" cy="6309360"/>
            <a:chOff x="3" y="548640"/>
            <a:chExt cx="1371597" cy="630936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0" name="Rectangle 1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1" name="TextBox 2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2" name="Picture 21"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p:cNvGraphicFramePr>
            <a:graphicFrameLocks noGrp="1"/>
          </p:cNvGraphicFramePr>
          <p:nvPr>
            <p:extLst>
              <p:ext uri="{D42A27DB-BD31-4B8C-83A1-F6EECF244321}">
                <p14:modId xmlns:p14="http://schemas.microsoft.com/office/powerpoint/2010/main" val="160515611"/>
              </p:ext>
            </p:extLst>
          </p:nvPr>
        </p:nvGraphicFramePr>
        <p:xfrm>
          <a:off x="2133600" y="3048000"/>
          <a:ext cx="6096000" cy="135890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58900">
                <a:tc>
                  <a:txBody>
                    <a:bodyPr/>
                    <a:lstStyle/>
                    <a:p>
                      <a:pPr algn="ctr"/>
                      <a:r>
                        <a:rPr lang="en-US" sz="2400" b="1" dirty="0">
                          <a:hlinkClick r:id="rId9"/>
                        </a:rPr>
                        <a:t>Davis</a:t>
                      </a:r>
                      <a:endParaRPr lang="en-US" sz="2400" b="1" dirty="0"/>
                    </a:p>
                  </a:txBody>
                  <a:tcPr anchor="ctr"/>
                </a:tc>
                <a:tc>
                  <a:txBody>
                    <a:bodyPr/>
                    <a:lstStyle/>
                    <a:p>
                      <a:pPr algn="ctr"/>
                      <a:r>
                        <a:rPr lang="en-US" sz="2400" b="1" dirty="0">
                          <a:hlinkClick r:id="rId10"/>
                        </a:rPr>
                        <a:t>WeatherBug</a:t>
                      </a:r>
                      <a:endParaRPr lang="en-US" sz="2400" b="1" dirty="0"/>
                    </a:p>
                  </a:txBody>
                  <a:tcPr anchor="ct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2B68A313-21EE-02DC-D6BD-AAFA406B92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9AFE53-3F59-67FF-048F-4EAE9BD60466}"/>
              </a:ext>
            </a:extLst>
          </p:cNvPr>
          <p:cNvSpPr txBox="1"/>
          <p:nvPr/>
        </p:nvSpPr>
        <p:spPr>
          <a:xfrm>
            <a:off x="5943600" y="6400800"/>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126358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295400" y="914400"/>
            <a:ext cx="7391400" cy="503238"/>
          </a:xfrm>
        </p:spPr>
        <p:txBody>
          <a:bodyPr/>
          <a:lstStyle/>
          <a:p>
            <a:r>
              <a:rPr lang="en-US" b="1" dirty="0"/>
              <a:t>Collecting Data</a:t>
            </a:r>
          </a:p>
        </p:txBody>
      </p:sp>
      <p:sp>
        <p:nvSpPr>
          <p:cNvPr id="4" name="Content Placeholder 3"/>
          <p:cNvSpPr>
            <a:spLocks noGrp="1"/>
          </p:cNvSpPr>
          <p:nvPr>
            <p:ph idx="1"/>
          </p:nvPr>
        </p:nvSpPr>
        <p:spPr>
          <a:xfrm>
            <a:off x="1600200" y="1676400"/>
            <a:ext cx="7315200" cy="4297363"/>
          </a:xfrm>
        </p:spPr>
        <p:txBody>
          <a:bodyPr>
            <a:normAutofit fontScale="25000" lnSpcReduction="20000"/>
          </a:bodyPr>
          <a:lstStyle/>
          <a:p>
            <a:pPr marL="457200" indent="-457200">
              <a:lnSpc>
                <a:spcPct val="120000"/>
              </a:lnSpc>
              <a:spcBef>
                <a:spcPts val="0"/>
              </a:spcBef>
              <a:buFont typeface="+mj-lt"/>
              <a:buAutoNum type="arabicParenR"/>
            </a:pPr>
            <a:r>
              <a:rPr lang="en-US" altLang="en-US" sz="7200" dirty="0"/>
              <a:t>Choose and purchase an AWS according to your budget and predicted use.</a:t>
            </a:r>
          </a:p>
          <a:p>
            <a:pPr marL="457200" indent="-457200">
              <a:lnSpc>
                <a:spcPct val="120000"/>
              </a:lnSpc>
              <a:spcBef>
                <a:spcPts val="0"/>
              </a:spcBef>
              <a:buFont typeface="+mj-lt"/>
              <a:buAutoNum type="arabicParenR"/>
            </a:pPr>
            <a:r>
              <a:rPr lang="en-US" altLang="en-US" sz="7200" dirty="0"/>
              <a:t>Set up your AWS in an open area following the manufacturer’s instructions. Install each of the sensors you purchased.</a:t>
            </a:r>
          </a:p>
          <a:p>
            <a:pPr marL="457200" indent="-457200">
              <a:lnSpc>
                <a:spcPct val="120000"/>
              </a:lnSpc>
              <a:spcBef>
                <a:spcPts val="0"/>
              </a:spcBef>
              <a:buFont typeface="+mj-lt"/>
              <a:buAutoNum type="arabicParenR"/>
            </a:pPr>
            <a:r>
              <a:rPr lang="en-US" altLang="en-US" sz="7200" dirty="0"/>
              <a:t>Collect GPS data for the </a:t>
            </a:r>
            <a:r>
              <a:rPr lang="en-US" altLang="en-US" sz="7200" b="1" dirty="0"/>
              <a:t>center </a:t>
            </a:r>
            <a:r>
              <a:rPr lang="en-US" altLang="en-US" sz="7200" dirty="0"/>
              <a:t>of the site (latitude, longitude and elevation).</a:t>
            </a:r>
          </a:p>
          <a:p>
            <a:pPr marL="457200" indent="-457200">
              <a:lnSpc>
                <a:spcPct val="120000"/>
              </a:lnSpc>
              <a:spcBef>
                <a:spcPts val="0"/>
              </a:spcBef>
              <a:buFont typeface="+mj-lt"/>
              <a:buAutoNum type="arabicParenR"/>
            </a:pPr>
            <a:r>
              <a:rPr lang="en-US" altLang="en-US" sz="7200" dirty="0"/>
              <a:t>Record your site data on an Atmosphere Investigation data sheet and in the GLOBE Observer app or web data entry.</a:t>
            </a:r>
          </a:p>
          <a:p>
            <a:pPr marL="457200" indent="-457200">
              <a:lnSpc>
                <a:spcPct val="120000"/>
              </a:lnSpc>
              <a:spcBef>
                <a:spcPts val="0"/>
              </a:spcBef>
              <a:buFont typeface="+mj-lt"/>
              <a:buAutoNum type="arabicParenR"/>
            </a:pPr>
            <a:r>
              <a:rPr lang="en-US" altLang="en-US" sz="7200" dirty="0"/>
              <a:t>Use the </a:t>
            </a:r>
            <a:r>
              <a:rPr lang="en-US" altLang="en-US" sz="7200" u="sng" dirty="0">
                <a:solidFill>
                  <a:srgbClr val="3333FF"/>
                </a:solidFill>
                <a:hlinkClick r:id="rId7"/>
              </a:rPr>
              <a:t>Cloud Protocol </a:t>
            </a:r>
            <a:r>
              <a:rPr lang="en-US" altLang="en-US" sz="7200" dirty="0"/>
              <a:t>to record cloud observations.</a:t>
            </a:r>
          </a:p>
          <a:p>
            <a:pPr marL="457200" indent="-457200">
              <a:lnSpc>
                <a:spcPct val="120000"/>
              </a:lnSpc>
              <a:spcBef>
                <a:spcPts val="0"/>
              </a:spcBef>
              <a:buFont typeface="+mj-lt"/>
              <a:buAutoNum type="arabicParenR"/>
            </a:pPr>
            <a:r>
              <a:rPr lang="en-US" altLang="en-US" sz="7200" dirty="0"/>
              <a:t>Set up your AWS to log readings in 15-minute intervals. Transfer the data to your computer using the directions included with the AWS data software.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21</a:t>
            </a:fld>
            <a:endParaRPr lang="en-US"/>
          </a:p>
        </p:txBody>
      </p:sp>
      <p:grpSp>
        <p:nvGrpSpPr>
          <p:cNvPr id="17" name="Group 16"/>
          <p:cNvGrpSpPr/>
          <p:nvPr/>
        </p:nvGrpSpPr>
        <p:grpSpPr>
          <a:xfrm>
            <a:off x="3" y="548640"/>
            <a:ext cx="1371597" cy="6309360"/>
            <a:chOff x="3" y="548640"/>
            <a:chExt cx="1371597" cy="630936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0" name="Rectangle 1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solidFill>
                    <a:srgbClr val="FF0000"/>
                  </a:solidFill>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1" name="TextBox 2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2" name="Picture 21" descr="http://www.weatherhawk.com/images/d-6.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9ED312-9E57-CF29-68C6-3E0DA33948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A58054-928B-DB1E-F39E-D4E93BCDAEDF}"/>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753497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dirty="0"/>
              <a:t>Entering Data</a:t>
            </a:r>
          </a:p>
        </p:txBody>
      </p:sp>
      <p:sp>
        <p:nvSpPr>
          <p:cNvPr id="4" name="Content Placeholder 3"/>
          <p:cNvSpPr>
            <a:spLocks noGrp="1"/>
          </p:cNvSpPr>
          <p:nvPr>
            <p:ph idx="1"/>
          </p:nvPr>
        </p:nvSpPr>
        <p:spPr>
          <a:xfrm>
            <a:off x="1600200" y="1905000"/>
            <a:ext cx="7239000" cy="4648200"/>
          </a:xfrm>
        </p:spPr>
        <p:txBody>
          <a:bodyPr>
            <a:noAutofit/>
          </a:bodyPr>
          <a:lstStyle/>
          <a:p>
            <a:pPr marL="457200" indent="-457200">
              <a:lnSpc>
                <a:spcPct val="120000"/>
              </a:lnSpc>
              <a:spcBef>
                <a:spcPts val="0"/>
              </a:spcBef>
              <a:buAutoNum type="arabicParenR" startAt="10"/>
            </a:pPr>
            <a:r>
              <a:rPr lang="en-US" sz="1800" dirty="0"/>
              <a:t>Log into the GLOBE website.</a:t>
            </a:r>
          </a:p>
          <a:p>
            <a:pPr marL="457200" indent="-457200">
              <a:lnSpc>
                <a:spcPct val="120000"/>
              </a:lnSpc>
              <a:spcBef>
                <a:spcPts val="0"/>
              </a:spcBef>
              <a:buAutoNum type="arabicParenR" startAt="10"/>
            </a:pPr>
            <a:r>
              <a:rPr lang="en-US" sz="1800" dirty="0"/>
              <a:t>Set up an Atmosphere Site</a:t>
            </a:r>
          </a:p>
          <a:p>
            <a:pPr marL="457200" indent="-457200">
              <a:lnSpc>
                <a:spcPct val="120000"/>
              </a:lnSpc>
              <a:spcBef>
                <a:spcPts val="0"/>
              </a:spcBef>
              <a:buAutoNum type="arabicParenR" startAt="10"/>
            </a:pPr>
            <a:r>
              <a:rPr lang="en-US" sz="1800" dirty="0"/>
              <a:t>Under </a:t>
            </a:r>
            <a:r>
              <a:rPr lang="en-US" sz="1800" dirty="0">
                <a:solidFill>
                  <a:srgbClr val="FF0000"/>
                </a:solidFill>
              </a:rPr>
              <a:t>*</a:t>
            </a:r>
            <a:r>
              <a:rPr lang="en-US" sz="1800" dirty="0"/>
              <a:t>Thermometer Type choose the type of AWS you have: Davis or AWS WeatherBug Station.</a:t>
            </a:r>
          </a:p>
          <a:p>
            <a:pPr marL="457200" indent="-457200">
              <a:lnSpc>
                <a:spcPct val="120000"/>
              </a:lnSpc>
              <a:spcBef>
                <a:spcPts val="0"/>
              </a:spcBef>
              <a:buAutoNum type="arabicParenR" startAt="10"/>
            </a:pPr>
            <a:r>
              <a:rPr lang="en-US" sz="1800" dirty="0"/>
              <a:t>For Davis, set up through the </a:t>
            </a:r>
            <a:r>
              <a:rPr lang="en-US" sz="1800" dirty="0">
                <a:hlinkClick r:id="rId7"/>
              </a:rPr>
              <a:t>Sharing your Davis Weather Station Data with GLOBE</a:t>
            </a:r>
            <a:r>
              <a:rPr lang="en-US" sz="1800" dirty="0"/>
              <a:t> instructions. </a:t>
            </a:r>
          </a:p>
          <a:p>
            <a:pPr marL="457200" indent="-457200">
              <a:lnSpc>
                <a:spcPct val="120000"/>
              </a:lnSpc>
              <a:spcBef>
                <a:spcPts val="0"/>
              </a:spcBef>
              <a:buAutoNum type="arabicParenR" startAt="10"/>
            </a:pPr>
            <a:r>
              <a:rPr lang="en-US" sz="1800" dirty="0"/>
              <a:t>For WeatherBug, set up and connect your AWS through </a:t>
            </a:r>
            <a:r>
              <a:rPr lang="en-US" sz="1800" dirty="0">
                <a:hlinkClick r:id="rId8"/>
              </a:rPr>
              <a:t>https://www.weatherbug.com/</a:t>
            </a:r>
            <a:endParaRPr lang="en-US" sz="1800" dirty="0"/>
          </a:p>
          <a:p>
            <a:pPr marL="400050" lvl="1" indent="0">
              <a:lnSpc>
                <a:spcPct val="120000"/>
              </a:lnSpc>
              <a:spcBef>
                <a:spcPts val="0"/>
              </a:spcBef>
              <a:buNone/>
            </a:pPr>
            <a:r>
              <a:rPr lang="en-US" sz="1400" dirty="0"/>
              <a:t> </a:t>
            </a:r>
            <a:r>
              <a:rPr lang="en-US" sz="1800" dirty="0"/>
              <a:t>Get a WeatherBug ID</a:t>
            </a:r>
          </a:p>
          <a:p>
            <a:pPr marL="400050" lvl="1" indent="0">
              <a:lnSpc>
                <a:spcPct val="120000"/>
              </a:lnSpc>
              <a:spcBef>
                <a:spcPts val="0"/>
              </a:spcBef>
              <a:buNone/>
            </a:pPr>
            <a:r>
              <a:rPr lang="en-US" sz="1800" dirty="0"/>
              <a:t> Enter the Station ID that you got from WeatherBug.</a:t>
            </a:r>
          </a:p>
          <a:p>
            <a:pPr marL="457200" indent="-457200">
              <a:lnSpc>
                <a:spcPct val="120000"/>
              </a:lnSpc>
              <a:spcBef>
                <a:spcPts val="0"/>
              </a:spcBef>
              <a:buAutoNum type="arabicParenR" startAt="10"/>
            </a:pPr>
            <a:r>
              <a:rPr lang="en-US" altLang="en-US" sz="1800" dirty="0"/>
              <a:t>Add other descriptions of your site including pictures. </a:t>
            </a:r>
          </a:p>
          <a:p>
            <a:pPr fontAlgn="base">
              <a:buNone/>
            </a:pPr>
            <a:endParaRPr lang="en-US" sz="1800" dirty="0"/>
          </a:p>
          <a:p>
            <a:pPr fontAlgn="base">
              <a:buNone/>
            </a:pPr>
            <a:r>
              <a:rPr lang="en-US" sz="1800" dirty="0"/>
              <a:t>Everything should be ready for GLOBE to pull your data from your AWS to the GLOBE website.</a:t>
            </a:r>
          </a:p>
        </p:txBody>
      </p:sp>
      <p:sp>
        <p:nvSpPr>
          <p:cNvPr id="2" name="Slide Number Placeholder 1"/>
          <p:cNvSpPr>
            <a:spLocks noGrp="1"/>
          </p:cNvSpPr>
          <p:nvPr>
            <p:ph type="sldNum" sz="quarter" idx="12"/>
          </p:nvPr>
        </p:nvSpPr>
        <p:spPr/>
        <p:txBody>
          <a:bodyPr/>
          <a:lstStyle/>
          <a:p>
            <a:fld id="{08FAE6DB-C34F-4AA3-AE93-6985052762CD}" type="slidenum">
              <a:rPr lang="en-US" smtClean="0"/>
              <a:pPr/>
              <a:t>22</a:t>
            </a:fld>
            <a:endParaRPr lang="en-US"/>
          </a:p>
        </p:txBody>
      </p:sp>
      <p:grpSp>
        <p:nvGrpSpPr>
          <p:cNvPr id="5" name="Group 16"/>
          <p:cNvGrpSpPr/>
          <p:nvPr/>
        </p:nvGrpSpPr>
        <p:grpSpPr>
          <a:xfrm>
            <a:off x="3" y="548640"/>
            <a:ext cx="1371597" cy="6309360"/>
            <a:chOff x="3" y="548640"/>
            <a:chExt cx="1371597" cy="630936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0" name="Rectangle 1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1" name="TextBox 2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2" name="Picture 21" descr="http://www.weatherhawk.com/images/d-6.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8FCE51C-DC5F-15D2-710A-E939E28F15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D88B9B-AD4B-8D8E-15A7-6FC2482EA5B5}"/>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1263580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1" name="Picture 10"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2"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dirty="0">
                <a:cs typeface="Arial" charset="0"/>
              </a:rPr>
              <a:t>Entering Data</a:t>
            </a:r>
            <a:br>
              <a:rPr lang="en-US" b="1" dirty="0">
                <a:cs typeface="Arial" charset="0"/>
              </a:rPr>
            </a:br>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23</a:t>
            </a:fld>
            <a:endParaRPr lang="en-US"/>
          </a:p>
        </p:txBody>
      </p:sp>
      <p:grpSp>
        <p:nvGrpSpPr>
          <p:cNvPr id="5" name="Group 17"/>
          <p:cNvGrpSpPr/>
          <p:nvPr/>
        </p:nvGrpSpPr>
        <p:grpSpPr>
          <a:xfrm>
            <a:off x="3" y="548640"/>
            <a:ext cx="1371597" cy="6309360"/>
            <a:chOff x="3" y="548640"/>
            <a:chExt cx="1371597" cy="6309360"/>
          </a:xfrm>
        </p:grpSpPr>
        <p:pic>
          <p:nvPicPr>
            <p:cNvPr id="29" name="Picture 2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0" name="Rectangle 2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1" name="TextBox 3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32" name="Picture 31"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379F48B6-2E1A-31E3-0D9C-90B3A89E7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596;p55">
            <a:extLst>
              <a:ext uri="{FF2B5EF4-FFF2-40B4-BE49-F238E27FC236}">
                <a16:creationId xmlns:a16="http://schemas.microsoft.com/office/drawing/2014/main" id="{402EBCE4-BAD5-E58F-3AE8-A81A0608908C}"/>
              </a:ext>
            </a:extLst>
          </p:cNvPr>
          <p:cNvSpPr/>
          <p:nvPr/>
        </p:nvSpPr>
        <p:spPr>
          <a:xfrm>
            <a:off x="1458555" y="1799564"/>
            <a:ext cx="8672995" cy="646290"/>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en-US" sz="1800" b="1" dirty="0">
                <a:solidFill>
                  <a:schemeClr val="dk1"/>
                </a:solidFill>
              </a:rPr>
              <a:t>Two Options for Uploading Data:</a:t>
            </a:r>
          </a:p>
          <a:p>
            <a:pPr lvl="0" algn="just">
              <a:buClr>
                <a:schemeClr val="dk1"/>
              </a:buClr>
              <a:buSzPts val="3200"/>
            </a:pPr>
            <a:endParaRPr lang="en-US" sz="1800" dirty="0"/>
          </a:p>
        </p:txBody>
      </p:sp>
      <p:sp>
        <p:nvSpPr>
          <p:cNvPr id="14" name="TextBox 13">
            <a:extLst>
              <a:ext uri="{FF2B5EF4-FFF2-40B4-BE49-F238E27FC236}">
                <a16:creationId xmlns:a16="http://schemas.microsoft.com/office/drawing/2014/main" id="{90765034-BD1A-6176-7D97-51D3560B07DE}"/>
              </a:ext>
            </a:extLst>
          </p:cNvPr>
          <p:cNvSpPr txBox="1"/>
          <p:nvPr/>
        </p:nvSpPr>
        <p:spPr>
          <a:xfrm>
            <a:off x="1529621" y="2827780"/>
            <a:ext cx="2998902"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latin typeface="Calibri"/>
                <a:ea typeface="Calibri"/>
                <a:cs typeface="Calibri"/>
                <a:sym typeface="Calibri"/>
              </a:rPr>
              <a:t>1a) </a:t>
            </a:r>
            <a:r>
              <a:rPr lang="en-US" sz="1800" u="sng" dirty="0">
                <a:solidFill>
                  <a:schemeClr val="dk1"/>
                </a:solidFill>
                <a:latin typeface="Calibri"/>
                <a:ea typeface="Calibri"/>
                <a:cs typeface="Calibri"/>
                <a:sym typeface="Calibri"/>
              </a:rPr>
              <a:t>App Data Entry</a:t>
            </a:r>
            <a:r>
              <a:rPr lang="en-US" sz="1800" dirty="0">
                <a:solidFill>
                  <a:schemeClr val="dk1"/>
                </a:solidFill>
                <a:latin typeface="Calibri"/>
                <a:ea typeface="Calibri"/>
                <a:cs typeface="Calibri"/>
                <a:sym typeface="Calibri"/>
              </a:rPr>
              <a:t>: Download the GLOBE Observer app from the </a:t>
            </a:r>
            <a:r>
              <a:rPr lang="en-US" sz="1800" dirty="0">
                <a:solidFill>
                  <a:schemeClr val="dk1"/>
                </a:solidFill>
                <a:latin typeface="Calibri"/>
                <a:ea typeface="Calibri"/>
                <a:cs typeface="Calibri"/>
                <a:sym typeface="Calibri"/>
                <a:hlinkClick r:id="rId10"/>
              </a:rPr>
              <a:t>App Store</a:t>
            </a:r>
            <a:r>
              <a:rPr lang="en-US" sz="1800" dirty="0">
                <a:solidFill>
                  <a:schemeClr val="dk1"/>
                </a:solidFill>
                <a:latin typeface="Calibri"/>
                <a:ea typeface="Calibri"/>
                <a:cs typeface="Calibri"/>
                <a:sym typeface="Calibri"/>
              </a:rPr>
              <a:t>. Sign in and go to “Data Entry” at the top.</a:t>
            </a:r>
          </a:p>
        </p:txBody>
      </p:sp>
      <p:pic>
        <p:nvPicPr>
          <p:cNvPr id="15" name="Picture 2">
            <a:extLst>
              <a:ext uri="{FF2B5EF4-FFF2-40B4-BE49-F238E27FC236}">
                <a16:creationId xmlns:a16="http://schemas.microsoft.com/office/drawing/2014/main" id="{339E3E67-0F3E-6CCB-36E0-50458FF8A180}"/>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9196" y="4645824"/>
            <a:ext cx="1681165" cy="168116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3FD79CFF-EFF2-F3C3-2A2C-F2F7E95418A8}"/>
              </a:ext>
            </a:extLst>
          </p:cNvPr>
          <p:cNvCxnSpPr>
            <a:cxnSpLocks/>
          </p:cNvCxnSpPr>
          <p:nvPr/>
        </p:nvCxnSpPr>
        <p:spPr>
          <a:xfrm>
            <a:off x="2421091" y="4187983"/>
            <a:ext cx="0" cy="365842"/>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18" name="Picture 17">
            <a:extLst>
              <a:ext uri="{FF2B5EF4-FFF2-40B4-BE49-F238E27FC236}">
                <a16:creationId xmlns:a16="http://schemas.microsoft.com/office/drawing/2014/main" id="{F86CEB74-ABF8-02F8-F68E-07AB3CF46954}"/>
              </a:ext>
              <a:ext uri="{C183D7F6-B498-43B3-948B-1728B52AA6E4}">
                <adec:decorative xmlns:adec="http://schemas.microsoft.com/office/drawing/2017/decorative" val="1"/>
              </a:ext>
            </a:extLst>
          </p:cNvPr>
          <p:cNvPicPr>
            <a:picLocks noChangeAspect="1"/>
          </p:cNvPicPr>
          <p:nvPr/>
        </p:nvPicPr>
        <p:blipFill>
          <a:blip r:embed="rId12"/>
          <a:srcRect l="3108" t="7598" r="36738" b="8779"/>
          <a:stretch>
            <a:fillRect/>
          </a:stretch>
        </p:blipFill>
        <p:spPr>
          <a:xfrm>
            <a:off x="4618890" y="4481219"/>
            <a:ext cx="4383467" cy="1901153"/>
          </a:xfrm>
          <a:prstGeom prst="rect">
            <a:avLst/>
          </a:prstGeom>
        </p:spPr>
      </p:pic>
      <p:sp>
        <p:nvSpPr>
          <p:cNvPr id="21" name="Google Shape;281;p18" descr="circle around button, Live Data Entry">
            <a:extLst>
              <a:ext uri="{FF2B5EF4-FFF2-40B4-BE49-F238E27FC236}">
                <a16:creationId xmlns:a16="http://schemas.microsoft.com/office/drawing/2014/main" id="{7A7918C2-8A9A-D28E-733F-63D4C951C295}"/>
              </a:ext>
            </a:extLst>
          </p:cNvPr>
          <p:cNvSpPr/>
          <p:nvPr/>
        </p:nvSpPr>
        <p:spPr>
          <a:xfrm>
            <a:off x="5908124" y="5475099"/>
            <a:ext cx="1452395" cy="171517"/>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2" name="Straight Arrow Connector 21">
            <a:extLst>
              <a:ext uri="{FF2B5EF4-FFF2-40B4-BE49-F238E27FC236}">
                <a16:creationId xmlns:a16="http://schemas.microsoft.com/office/drawing/2014/main" id="{9D5BD1A4-3514-7AE8-6D90-010E85B03F75}"/>
              </a:ext>
            </a:extLst>
          </p:cNvPr>
          <p:cNvCxnSpPr>
            <a:cxnSpLocks/>
          </p:cNvCxnSpPr>
          <p:nvPr/>
        </p:nvCxnSpPr>
        <p:spPr>
          <a:xfrm>
            <a:off x="5795053" y="4282054"/>
            <a:ext cx="113071" cy="114974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6EDFE719-1620-D948-06E5-51549ABF828A}"/>
              </a:ext>
            </a:extLst>
          </p:cNvPr>
          <p:cNvSpPr txBox="1"/>
          <p:nvPr/>
        </p:nvSpPr>
        <p:spPr>
          <a:xfrm>
            <a:off x="4731192" y="2581559"/>
            <a:ext cx="4305032" cy="144655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endParaRPr lang="en-US" sz="16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dirty="0">
                <a:solidFill>
                  <a:schemeClr val="dk1"/>
                </a:solidFill>
                <a:latin typeface="Calibri"/>
                <a:ea typeface="Calibri"/>
                <a:cs typeface="Calibri"/>
                <a:sym typeface="Calibri"/>
              </a:rPr>
              <a:t>1b) </a:t>
            </a:r>
            <a:r>
              <a:rPr lang="en-US" u="sng" dirty="0">
                <a:solidFill>
                  <a:schemeClr val="dk1"/>
                </a:solidFill>
                <a:latin typeface="Calibri"/>
                <a:ea typeface="Calibri"/>
                <a:cs typeface="Calibri"/>
                <a:sym typeface="Calibri"/>
              </a:rPr>
              <a:t>Website Data Entry</a:t>
            </a:r>
            <a:r>
              <a:rPr lang="en-US" dirty="0">
                <a:solidFill>
                  <a:schemeClr val="dk1"/>
                </a:solidFill>
                <a:latin typeface="Calibri"/>
                <a:ea typeface="Calibri"/>
                <a:cs typeface="Calibri"/>
                <a:sym typeface="Calibri"/>
              </a:rPr>
              <a:t>: Visit </a:t>
            </a:r>
            <a:r>
              <a:rPr lang="en-US" dirty="0">
                <a:solidFill>
                  <a:schemeClr val="dk1"/>
                </a:solidFill>
                <a:latin typeface="Calibri"/>
                <a:ea typeface="Calibri"/>
                <a:cs typeface="Calibri"/>
                <a:sym typeface="Calibri"/>
                <a:hlinkClick r:id="rId10"/>
              </a:rPr>
              <a:t>globe.gov</a:t>
            </a:r>
            <a:r>
              <a:rPr lang="en-US" dirty="0">
                <a:solidFill>
                  <a:schemeClr val="dk1"/>
                </a:solidFill>
                <a:latin typeface="Calibri"/>
                <a:ea typeface="Calibri"/>
                <a:cs typeface="Calibri"/>
                <a:sym typeface="Calibri"/>
              </a:rPr>
              <a:t>, sign in, then click on the “GLOBE Data” tab, then underneath “Data Entry” click on “Data Entry – New Desktop Forms”.</a:t>
            </a:r>
          </a:p>
        </p:txBody>
      </p:sp>
      <p:sp>
        <p:nvSpPr>
          <p:cNvPr id="25" name="TextBox 24">
            <a:extLst>
              <a:ext uri="{FF2B5EF4-FFF2-40B4-BE49-F238E27FC236}">
                <a16:creationId xmlns:a16="http://schemas.microsoft.com/office/drawing/2014/main" id="{3692114D-DEDC-FC05-75E5-7D7F30279C9B}"/>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272237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1" name="Picture 10"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2"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8FAE6DB-C34F-4AA3-AE93-6985052762CD}" type="slidenum">
              <a:rPr lang="en-US" smtClean="0"/>
              <a:pPr/>
              <a:t>24</a:t>
            </a:fld>
            <a:endParaRPr lang="en-US"/>
          </a:p>
        </p:txBody>
      </p:sp>
      <p:grpSp>
        <p:nvGrpSpPr>
          <p:cNvPr id="5" name="Group 17"/>
          <p:cNvGrpSpPr/>
          <p:nvPr/>
        </p:nvGrpSpPr>
        <p:grpSpPr>
          <a:xfrm>
            <a:off x="3" y="548640"/>
            <a:ext cx="1371597" cy="6309360"/>
            <a:chOff x="3" y="548640"/>
            <a:chExt cx="1371597" cy="6309360"/>
          </a:xfrm>
        </p:grpSpPr>
        <p:pic>
          <p:nvPicPr>
            <p:cNvPr id="29" name="Picture 2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0" name="Rectangle 2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1" name="TextBox 3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32" name="Picture 31"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342E72FD-FF28-D612-6613-5B8BB84EEB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588;p55">
            <a:extLst>
              <a:ext uri="{FF2B5EF4-FFF2-40B4-BE49-F238E27FC236}">
                <a16:creationId xmlns:a16="http://schemas.microsoft.com/office/drawing/2014/main" id="{39E64F03-1349-E407-BF90-F2829FB841CE}"/>
              </a:ext>
            </a:extLst>
          </p:cNvPr>
          <p:cNvSpPr txBox="1">
            <a:spLocks/>
          </p:cNvSpPr>
          <p:nvPr/>
        </p:nvSpPr>
        <p:spPr>
          <a:xfrm>
            <a:off x="1231898" y="939286"/>
            <a:ext cx="7886700" cy="1325563"/>
          </a:xfrm>
          <a:prstGeom prst="rect">
            <a:avLst/>
          </a:prstGeom>
          <a:noFill/>
          <a:ln>
            <a:noFill/>
          </a:ln>
        </p:spPr>
        <p:txBody>
          <a:bodyPr spcFirstLastPara="1" wrap="square" lIns="91425" tIns="45700" rIns="91425" bIns="45700" anchor="ctr" anchorCtr="0">
            <a:normAutofit fontScale="92500" lnSpcReduction="20000"/>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a:buSzPts val="2400"/>
            </a:pPr>
            <a:r>
              <a:rPr lang="en-US" sz="3200" b="1" dirty="0"/>
              <a:t>Entering Atmosphere Study Site Information in the GLOBE Observer Data Entry System</a:t>
            </a:r>
            <a:endParaRPr lang="en-US" sz="1800" dirty="0">
              <a:solidFill>
                <a:srgbClr val="000000"/>
              </a:solidFill>
              <a:latin typeface="Arial"/>
              <a:ea typeface="Arial"/>
              <a:cs typeface="Arial"/>
              <a:sym typeface="Arial"/>
            </a:endParaRPr>
          </a:p>
        </p:txBody>
      </p:sp>
      <p:sp>
        <p:nvSpPr>
          <p:cNvPr id="13" name="Google Shape;596;p55">
            <a:extLst>
              <a:ext uri="{FF2B5EF4-FFF2-40B4-BE49-F238E27FC236}">
                <a16:creationId xmlns:a16="http://schemas.microsoft.com/office/drawing/2014/main" id="{F813ABEF-4484-3A13-A016-708383DADADD}"/>
              </a:ext>
            </a:extLst>
          </p:cNvPr>
          <p:cNvSpPr/>
          <p:nvPr/>
        </p:nvSpPr>
        <p:spPr>
          <a:xfrm>
            <a:off x="1409698" y="2215541"/>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i="0" strike="noStrike" cap="none" dirty="0">
              <a:solidFill>
                <a:schemeClr val="dk1"/>
              </a:solidFill>
              <a:latin typeface="Calibri"/>
              <a:ea typeface="Calibri"/>
              <a:cs typeface="Calibri"/>
              <a:sym typeface="Calibri"/>
            </a:endParaRPr>
          </a:p>
        </p:txBody>
      </p:sp>
      <p:pic>
        <p:nvPicPr>
          <p:cNvPr id="16" name="Picture 2" descr="Screenshot showing the GLOBE Observer app Data Entry page. Select “New Observation” to enter data.">
            <a:extLst>
              <a:ext uri="{FF2B5EF4-FFF2-40B4-BE49-F238E27FC236}">
                <a16:creationId xmlns:a16="http://schemas.microsoft.com/office/drawing/2014/main" id="{F3CBE8A0-553A-71CE-3412-1FED9571E6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2794" y="3124200"/>
            <a:ext cx="1948090" cy="36797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creenshot showing the GLOBE Observer App homepage. Select “Data Entry” to record data.">
            <a:extLst>
              <a:ext uri="{FF2B5EF4-FFF2-40B4-BE49-F238E27FC236}">
                <a16:creationId xmlns:a16="http://schemas.microsoft.com/office/drawing/2014/main" id="{6D09C681-E2FA-F5A0-E96D-56C9AC810B2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6572"/>
          <a:stretch>
            <a:fillRect/>
          </a:stretch>
        </p:blipFill>
        <p:spPr bwMode="auto">
          <a:xfrm>
            <a:off x="2075468" y="3178282"/>
            <a:ext cx="1896672" cy="360072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ECFD01BD-6B09-A79D-58A9-2B435302C192}"/>
              </a:ext>
            </a:extLst>
          </p:cNvPr>
          <p:cNvCxnSpPr>
            <a:cxnSpLocks/>
          </p:cNvCxnSpPr>
          <p:nvPr/>
        </p:nvCxnSpPr>
        <p:spPr>
          <a:xfrm>
            <a:off x="2032575" y="4099411"/>
            <a:ext cx="226531" cy="28662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3D91BC06-C599-4ED9-41AD-64F51589666C}"/>
              </a:ext>
            </a:extLst>
          </p:cNvPr>
          <p:cNvCxnSpPr>
            <a:cxnSpLocks/>
          </p:cNvCxnSpPr>
          <p:nvPr/>
        </p:nvCxnSpPr>
        <p:spPr>
          <a:xfrm>
            <a:off x="5892794" y="4254962"/>
            <a:ext cx="226531" cy="28662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6" name="Google Shape;596;p55">
            <a:extLst>
              <a:ext uri="{FF2B5EF4-FFF2-40B4-BE49-F238E27FC236}">
                <a16:creationId xmlns:a16="http://schemas.microsoft.com/office/drawing/2014/main" id="{6CCCA181-90A1-0BAA-6EF3-A4743DC553AA}"/>
              </a:ext>
            </a:extLst>
          </p:cNvPr>
          <p:cNvSpPr/>
          <p:nvPr/>
        </p:nvSpPr>
        <p:spPr>
          <a:xfrm>
            <a:off x="2075468" y="2785686"/>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1. Click “Data Entry”</a:t>
            </a:r>
            <a:endParaRPr sz="1600" i="0" strike="noStrike" cap="none" dirty="0">
              <a:solidFill>
                <a:schemeClr val="dk1"/>
              </a:solidFill>
              <a:latin typeface="Calibri"/>
              <a:ea typeface="Calibri"/>
              <a:cs typeface="Calibri"/>
              <a:sym typeface="Calibri"/>
            </a:endParaRPr>
          </a:p>
        </p:txBody>
      </p:sp>
      <p:sp>
        <p:nvSpPr>
          <p:cNvPr id="27" name="Google Shape;596;p55">
            <a:extLst>
              <a:ext uri="{FF2B5EF4-FFF2-40B4-BE49-F238E27FC236}">
                <a16:creationId xmlns:a16="http://schemas.microsoft.com/office/drawing/2014/main" id="{79CD39B4-85BA-45AC-0AFE-E411111A778C}"/>
              </a:ext>
            </a:extLst>
          </p:cNvPr>
          <p:cNvSpPr/>
          <p:nvPr/>
        </p:nvSpPr>
        <p:spPr>
          <a:xfrm>
            <a:off x="5600001" y="2785686"/>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2. Click "Create/Edit My Sites" </a:t>
            </a:r>
            <a:endParaRPr sz="1600" i="0" strike="noStrike" cap="none" dirty="0">
              <a:solidFill>
                <a:schemeClr val="dk1"/>
              </a:solidFill>
              <a:latin typeface="Calibri"/>
              <a:ea typeface="Calibri"/>
              <a:cs typeface="Calibri"/>
              <a:sym typeface="Calibri"/>
            </a:endParaRPr>
          </a:p>
        </p:txBody>
      </p:sp>
      <p:sp>
        <p:nvSpPr>
          <p:cNvPr id="28" name="TextBox 27">
            <a:extLst>
              <a:ext uri="{FF2B5EF4-FFF2-40B4-BE49-F238E27FC236}">
                <a16:creationId xmlns:a16="http://schemas.microsoft.com/office/drawing/2014/main" id="{9A8CA8EF-35C3-0DC0-1C5E-D2D079A68AA0}"/>
              </a:ext>
            </a:extLst>
          </p:cNvPr>
          <p:cNvSpPr txBox="1"/>
          <p:nvPr/>
        </p:nvSpPr>
        <p:spPr>
          <a:xfrm>
            <a:off x="4105062" y="6492429"/>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135053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77953-E531-0CF9-9DE5-E8974C248313}"/>
            </a:ext>
          </a:extLst>
        </p:cNvPr>
        <p:cNvGrpSpPr/>
        <p:nvPr/>
      </p:nvGrpSpPr>
      <p:grpSpPr>
        <a:xfrm>
          <a:off x="0" y="0"/>
          <a:ext cx="0" cy="0"/>
          <a:chOff x="0" y="0"/>
          <a:chExt cx="0" cy="0"/>
        </a:xfrm>
      </p:grpSpPr>
      <p:pic>
        <p:nvPicPr>
          <p:cNvPr id="19" name="Picture 18" descr="2_HydrosphereBannerOpt.png">
            <a:extLst>
              <a:ext uri="{FF2B5EF4-FFF2-40B4-BE49-F238E27FC236}">
                <a16:creationId xmlns:a16="http://schemas.microsoft.com/office/drawing/2014/main" id="{CDBEEC36-3060-5971-796B-2102DD43E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a:extLst>
              <a:ext uri="{FF2B5EF4-FFF2-40B4-BE49-F238E27FC236}">
                <a16:creationId xmlns:a16="http://schemas.microsoft.com/office/drawing/2014/main" id="{B51E60B5-0E06-4A6E-81C5-9A7707626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1" name="Picture 10" descr="2_HydrosphereBannerOpt.png">
            <a:extLst>
              <a:ext uri="{FF2B5EF4-FFF2-40B4-BE49-F238E27FC236}">
                <a16:creationId xmlns:a16="http://schemas.microsoft.com/office/drawing/2014/main" id="{D956BE83-8DDD-74BB-7463-1B73A7FA4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2" name="Picture 8" descr="http://earth-www.larc.nasa.gov/cwg/pagepix/Cloudwg.jpg">
            <a:hlinkClick r:id="rId5"/>
            <a:extLst>
              <a:ext uri="{FF2B5EF4-FFF2-40B4-BE49-F238E27FC236}">
                <a16:creationId xmlns:a16="http://schemas.microsoft.com/office/drawing/2014/main" id="{AEA7B24C-C90D-761B-31A5-C5982B4BAA4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_HydrosphereBannerOpt.png">
            <a:extLst>
              <a:ext uri="{FF2B5EF4-FFF2-40B4-BE49-F238E27FC236}">
                <a16:creationId xmlns:a16="http://schemas.microsoft.com/office/drawing/2014/main" id="{2B31A971-EBAE-01EB-7D5E-76DE4ECFA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0" name="Picture 8" descr="http://earth-www.larc.nasa.gov/cwg/pagepix/Cloudwg.jpg">
            <a:hlinkClick r:id="rId5"/>
            <a:extLst>
              <a:ext uri="{FF2B5EF4-FFF2-40B4-BE49-F238E27FC236}">
                <a16:creationId xmlns:a16="http://schemas.microsoft.com/office/drawing/2014/main" id="{883A7728-A9AB-9AAC-EB52-D3538CABE7F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C35D20C-AE17-588D-3FAF-FCFAC3D85C6C}"/>
              </a:ext>
            </a:extLst>
          </p:cNvPr>
          <p:cNvSpPr>
            <a:spLocks noGrp="1"/>
          </p:cNvSpPr>
          <p:nvPr>
            <p:ph type="sldNum" sz="quarter" idx="12"/>
          </p:nvPr>
        </p:nvSpPr>
        <p:spPr/>
        <p:txBody>
          <a:bodyPr/>
          <a:lstStyle/>
          <a:p>
            <a:fld id="{08FAE6DB-C34F-4AA3-AE93-6985052762CD}" type="slidenum">
              <a:rPr lang="en-US" smtClean="0"/>
              <a:pPr/>
              <a:t>25</a:t>
            </a:fld>
            <a:endParaRPr lang="en-US"/>
          </a:p>
        </p:txBody>
      </p:sp>
      <p:grpSp>
        <p:nvGrpSpPr>
          <p:cNvPr id="5" name="Group 17">
            <a:extLst>
              <a:ext uri="{FF2B5EF4-FFF2-40B4-BE49-F238E27FC236}">
                <a16:creationId xmlns:a16="http://schemas.microsoft.com/office/drawing/2014/main" id="{8D0A3886-CA28-64F2-749B-E1AAD8DC41FB}"/>
              </a:ext>
            </a:extLst>
          </p:cNvPr>
          <p:cNvGrpSpPr/>
          <p:nvPr/>
        </p:nvGrpSpPr>
        <p:grpSpPr>
          <a:xfrm>
            <a:off x="3" y="548640"/>
            <a:ext cx="1371597" cy="6309360"/>
            <a:chOff x="3" y="548640"/>
            <a:chExt cx="1371597" cy="6309360"/>
          </a:xfrm>
        </p:grpSpPr>
        <p:pic>
          <p:nvPicPr>
            <p:cNvPr id="29" name="Picture 28" descr="2_HydrosphereBannerOpt.png">
              <a:extLst>
                <a:ext uri="{FF2B5EF4-FFF2-40B4-BE49-F238E27FC236}">
                  <a16:creationId xmlns:a16="http://schemas.microsoft.com/office/drawing/2014/main" id="{0BAE15F0-D82C-7AB2-CF2E-D1F23C822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0" name="Rectangle 29">
              <a:extLst>
                <a:ext uri="{FF2B5EF4-FFF2-40B4-BE49-F238E27FC236}">
                  <a16:creationId xmlns:a16="http://schemas.microsoft.com/office/drawing/2014/main" id="{4747F230-E5E1-1702-BFF1-03F2EDA37366}"/>
                </a:ext>
              </a:extLst>
            </p:cNvPr>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1" name="TextBox 30">
            <a:extLst>
              <a:ext uri="{FF2B5EF4-FFF2-40B4-BE49-F238E27FC236}">
                <a16:creationId xmlns:a16="http://schemas.microsoft.com/office/drawing/2014/main" id="{5497EFDC-1B4F-7D46-10AF-F8F73E8CB137}"/>
              </a:ext>
            </a:extLst>
          </p:cNvPr>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32" name="Picture 31" descr="http://www.weatherhawk.com/images/d-6.png">
            <a:hlinkClick r:id="rId7"/>
            <a:extLst>
              <a:ext uri="{FF2B5EF4-FFF2-40B4-BE49-F238E27FC236}">
                <a16:creationId xmlns:a16="http://schemas.microsoft.com/office/drawing/2014/main" id="{E524E695-15CA-C3DE-3CB9-AFD5832BF8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28ACCDB-E7B4-0BF6-AC86-A281D68C00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588;p55">
            <a:extLst>
              <a:ext uri="{FF2B5EF4-FFF2-40B4-BE49-F238E27FC236}">
                <a16:creationId xmlns:a16="http://schemas.microsoft.com/office/drawing/2014/main" id="{EEA07339-E9D3-7A95-5FF7-B83A55F714DA}"/>
              </a:ext>
            </a:extLst>
          </p:cNvPr>
          <p:cNvSpPr txBox="1">
            <a:spLocks/>
          </p:cNvSpPr>
          <p:nvPr/>
        </p:nvSpPr>
        <p:spPr>
          <a:xfrm>
            <a:off x="1231898" y="939286"/>
            <a:ext cx="7886700" cy="1325563"/>
          </a:xfrm>
          <a:prstGeom prst="rect">
            <a:avLst/>
          </a:prstGeom>
          <a:noFill/>
          <a:ln>
            <a:noFill/>
          </a:ln>
        </p:spPr>
        <p:txBody>
          <a:bodyPr spcFirstLastPara="1" wrap="square" lIns="91425" tIns="45700" rIns="91425" bIns="45700" anchor="ctr" anchorCtr="0">
            <a:normAutofit fontScale="92500" lnSpcReduction="20000"/>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a:buSzPts val="2400"/>
            </a:pPr>
            <a:r>
              <a:rPr lang="en-US" sz="3200" b="1" dirty="0"/>
              <a:t>Entering Atmosphere Study Site Information in the GLOBE Observer Data Entry System</a:t>
            </a:r>
            <a:endParaRPr lang="en-US" sz="1800"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75DC11A4-602B-CC76-6FE4-7CEE6B59622C}"/>
              </a:ext>
            </a:extLst>
          </p:cNvPr>
          <p:cNvSpPr txBox="1"/>
          <p:nvPr/>
        </p:nvSpPr>
        <p:spPr>
          <a:xfrm>
            <a:off x="1487465" y="2566893"/>
            <a:ext cx="3670850" cy="830997"/>
          </a:xfrm>
          <a:prstGeom prst="rect">
            <a:avLst/>
          </a:prstGeom>
          <a:noFill/>
        </p:spPr>
        <p:txBody>
          <a:bodyPr wrap="square">
            <a:spAutoFit/>
          </a:bodyPr>
          <a:lstStyle/>
          <a:p>
            <a:r>
              <a:rPr lang="en-US" sz="1600" b="0" i="0" dirty="0">
                <a:solidFill>
                  <a:srgbClr val="171717"/>
                </a:solidFill>
                <a:effectLst/>
                <a:latin typeface="Calibri" panose="020F0502020204030204" pitchFamily="34" charset="0"/>
                <a:ea typeface="Calibri" panose="020F0502020204030204" pitchFamily="34" charset="0"/>
                <a:cs typeface="Calibri" panose="020F0502020204030204" pitchFamily="34" charset="0"/>
              </a:rPr>
              <a:t>3. Choose a site from your list of existing sites or click "Add Site +" to enter a New Site name. </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Screenshot showing site location page, with the option to add a new site.">
            <a:extLst>
              <a:ext uri="{FF2B5EF4-FFF2-40B4-BE49-F238E27FC236}">
                <a16:creationId xmlns:a16="http://schemas.microsoft.com/office/drawing/2014/main" id="{45D2E9D0-1F85-A484-803B-650264E571DF}"/>
              </a:ext>
            </a:extLst>
          </p:cNvPr>
          <p:cNvPicPr>
            <a:picLocks noChangeAspect="1"/>
          </p:cNvPicPr>
          <p:nvPr/>
        </p:nvPicPr>
        <p:blipFill>
          <a:blip r:embed="rId10"/>
          <a:stretch>
            <a:fillRect/>
          </a:stretch>
        </p:blipFill>
        <p:spPr>
          <a:xfrm>
            <a:off x="2219686" y="3733800"/>
            <a:ext cx="2115819" cy="1088443"/>
          </a:xfrm>
          <a:prstGeom prst="rect">
            <a:avLst/>
          </a:prstGeom>
        </p:spPr>
      </p:pic>
      <p:pic>
        <p:nvPicPr>
          <p:cNvPr id="8" name="Picture 7" descr="Screenshot showing new site creation page. If you do not already have a site created, make one now.">
            <a:extLst>
              <a:ext uri="{FF2B5EF4-FFF2-40B4-BE49-F238E27FC236}">
                <a16:creationId xmlns:a16="http://schemas.microsoft.com/office/drawing/2014/main" id="{23893746-18FC-E858-40C5-28D1DD8B6D52}"/>
              </a:ext>
            </a:extLst>
          </p:cNvPr>
          <p:cNvPicPr>
            <a:picLocks noChangeAspect="1"/>
          </p:cNvPicPr>
          <p:nvPr/>
        </p:nvPicPr>
        <p:blipFill>
          <a:blip r:embed="rId11"/>
          <a:stretch>
            <a:fillRect/>
          </a:stretch>
        </p:blipFill>
        <p:spPr>
          <a:xfrm>
            <a:off x="6118860" y="3272478"/>
            <a:ext cx="1741170" cy="3293306"/>
          </a:xfrm>
          <a:prstGeom prst="rect">
            <a:avLst/>
          </a:prstGeom>
        </p:spPr>
      </p:pic>
      <p:sp>
        <p:nvSpPr>
          <p:cNvPr id="14" name="TextBox 13">
            <a:extLst>
              <a:ext uri="{FF2B5EF4-FFF2-40B4-BE49-F238E27FC236}">
                <a16:creationId xmlns:a16="http://schemas.microsoft.com/office/drawing/2014/main" id="{30B70D9C-244F-E901-57C3-18EC65979B5C}"/>
              </a:ext>
            </a:extLst>
          </p:cNvPr>
          <p:cNvSpPr txBox="1"/>
          <p:nvPr/>
        </p:nvSpPr>
        <p:spPr>
          <a:xfrm>
            <a:off x="5486400" y="2554122"/>
            <a:ext cx="3307079" cy="584775"/>
          </a:xfrm>
          <a:prstGeom prst="rect">
            <a:avLst/>
          </a:prstGeom>
          <a:noFill/>
        </p:spPr>
        <p:txBody>
          <a:bodyPr wrap="square">
            <a:spAutoFit/>
          </a:bodyPr>
          <a:lstStyle/>
          <a:p>
            <a:r>
              <a:rPr lang="en-US" sz="1600" b="0" i="0" dirty="0">
                <a:solidFill>
                  <a:srgbClr val="171717"/>
                </a:solidFill>
                <a:effectLst/>
                <a:latin typeface="Calibri" panose="020F0502020204030204" pitchFamily="34" charset="0"/>
                <a:ea typeface="Calibri" panose="020F0502020204030204" pitchFamily="34" charset="0"/>
                <a:cs typeface="Calibri" panose="020F0502020204030204" pitchFamily="34" charset="0"/>
              </a:rPr>
              <a:t>4. Enter any Site Specific Comments in the space below the map.</a:t>
            </a:r>
            <a:endParaRPr lang="en-US" sz="1600" dirty="0"/>
          </a:p>
        </p:txBody>
      </p:sp>
      <p:cxnSp>
        <p:nvCxnSpPr>
          <p:cNvPr id="15" name="Straight Arrow Connector 14">
            <a:extLst>
              <a:ext uri="{FF2B5EF4-FFF2-40B4-BE49-F238E27FC236}">
                <a16:creationId xmlns:a16="http://schemas.microsoft.com/office/drawing/2014/main" id="{60F2869F-9AB6-A97F-E449-03776BA8C529}"/>
              </a:ext>
            </a:extLst>
          </p:cNvPr>
          <p:cNvCxnSpPr>
            <a:cxnSpLocks/>
          </p:cNvCxnSpPr>
          <p:nvPr/>
        </p:nvCxnSpPr>
        <p:spPr>
          <a:xfrm flipV="1">
            <a:off x="3573780" y="4758830"/>
            <a:ext cx="342900" cy="16030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5" name="TextBox 34">
            <a:extLst>
              <a:ext uri="{FF2B5EF4-FFF2-40B4-BE49-F238E27FC236}">
                <a16:creationId xmlns:a16="http://schemas.microsoft.com/office/drawing/2014/main" id="{3DFAE827-AF1E-F493-6436-B86DC88775B4}"/>
              </a:ext>
            </a:extLst>
          </p:cNvPr>
          <p:cNvSpPr txBox="1"/>
          <p:nvPr/>
        </p:nvSpPr>
        <p:spPr>
          <a:xfrm>
            <a:off x="4160383" y="6366630"/>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383480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70E76-892E-180C-E5B6-62D3ECC62E72}"/>
            </a:ext>
          </a:extLst>
        </p:cNvPr>
        <p:cNvGrpSpPr/>
        <p:nvPr/>
      </p:nvGrpSpPr>
      <p:grpSpPr>
        <a:xfrm>
          <a:off x="0" y="0"/>
          <a:ext cx="0" cy="0"/>
          <a:chOff x="0" y="0"/>
          <a:chExt cx="0" cy="0"/>
        </a:xfrm>
      </p:grpSpPr>
      <p:pic>
        <p:nvPicPr>
          <p:cNvPr id="18" name="Picture 2" descr="A screenshot of the protocol selection page. Atmosphere, the first in the list of protocols is highlighted.">
            <a:extLst>
              <a:ext uri="{FF2B5EF4-FFF2-40B4-BE49-F238E27FC236}">
                <a16:creationId xmlns:a16="http://schemas.microsoft.com/office/drawing/2014/main" id="{14B28083-E355-9980-694C-E5E5212911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700"/>
          <a:stretch>
            <a:fillRect/>
          </a:stretch>
        </p:blipFill>
        <p:spPr bwMode="auto">
          <a:xfrm>
            <a:off x="3818635" y="2570206"/>
            <a:ext cx="2430265" cy="41534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2_HydrosphereBannerOpt.png">
            <a:extLst>
              <a:ext uri="{FF2B5EF4-FFF2-40B4-BE49-F238E27FC236}">
                <a16:creationId xmlns:a16="http://schemas.microsoft.com/office/drawing/2014/main" id="{D8541DAE-1BA6-F26C-A972-BBDDA6A76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a:extLst>
              <a:ext uri="{FF2B5EF4-FFF2-40B4-BE49-F238E27FC236}">
                <a16:creationId xmlns:a16="http://schemas.microsoft.com/office/drawing/2014/main" id="{3358E502-95E0-91F2-0D39-F24ACD2E8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1" name="Picture 10" descr="2_HydrosphereBannerOpt.png">
            <a:extLst>
              <a:ext uri="{FF2B5EF4-FFF2-40B4-BE49-F238E27FC236}">
                <a16:creationId xmlns:a16="http://schemas.microsoft.com/office/drawing/2014/main" id="{C6F81BEE-620D-CC1F-548E-F5EBFD1BB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2" name="Picture 8" descr="http://earth-www.larc.nasa.gov/cwg/pagepix/Cloudwg.jpg">
            <a:hlinkClick r:id="rId6"/>
            <a:extLst>
              <a:ext uri="{FF2B5EF4-FFF2-40B4-BE49-F238E27FC236}">
                <a16:creationId xmlns:a16="http://schemas.microsoft.com/office/drawing/2014/main" id="{D7F70CD6-5CF5-F750-BD89-C69DFAD8A9E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_HydrosphereBannerOpt.png">
            <a:extLst>
              <a:ext uri="{FF2B5EF4-FFF2-40B4-BE49-F238E27FC236}">
                <a16:creationId xmlns:a16="http://schemas.microsoft.com/office/drawing/2014/main" id="{8B7F7AF1-2AA6-0F29-A38A-E28FD0EA2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0" name="Picture 8" descr="http://earth-www.larc.nasa.gov/cwg/pagepix/Cloudwg.jpg">
            <a:hlinkClick r:id="rId6"/>
            <a:extLst>
              <a:ext uri="{FF2B5EF4-FFF2-40B4-BE49-F238E27FC236}">
                <a16:creationId xmlns:a16="http://schemas.microsoft.com/office/drawing/2014/main" id="{15676434-B2A0-5846-DE38-20D7AC9A176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402D4B-6B61-BE91-8CBC-2221E7BBCC46}"/>
              </a:ext>
            </a:extLst>
          </p:cNvPr>
          <p:cNvSpPr>
            <a:spLocks noGrp="1"/>
          </p:cNvSpPr>
          <p:nvPr>
            <p:ph type="sldNum" sz="quarter" idx="12"/>
          </p:nvPr>
        </p:nvSpPr>
        <p:spPr/>
        <p:txBody>
          <a:bodyPr/>
          <a:lstStyle/>
          <a:p>
            <a:fld id="{08FAE6DB-C34F-4AA3-AE93-6985052762CD}" type="slidenum">
              <a:rPr lang="en-US" smtClean="0"/>
              <a:pPr/>
              <a:t>26</a:t>
            </a:fld>
            <a:endParaRPr lang="en-US"/>
          </a:p>
        </p:txBody>
      </p:sp>
      <p:grpSp>
        <p:nvGrpSpPr>
          <p:cNvPr id="5" name="Group 17">
            <a:extLst>
              <a:ext uri="{FF2B5EF4-FFF2-40B4-BE49-F238E27FC236}">
                <a16:creationId xmlns:a16="http://schemas.microsoft.com/office/drawing/2014/main" id="{7C7BED5C-5364-4B9C-D50B-3A6EE161BB93}"/>
              </a:ext>
            </a:extLst>
          </p:cNvPr>
          <p:cNvGrpSpPr/>
          <p:nvPr/>
        </p:nvGrpSpPr>
        <p:grpSpPr>
          <a:xfrm>
            <a:off x="3" y="548640"/>
            <a:ext cx="1371597" cy="6309360"/>
            <a:chOff x="3" y="548640"/>
            <a:chExt cx="1371597" cy="6309360"/>
          </a:xfrm>
        </p:grpSpPr>
        <p:pic>
          <p:nvPicPr>
            <p:cNvPr id="29" name="Picture 28" descr="2_HydrosphereBannerOpt.png">
              <a:extLst>
                <a:ext uri="{FF2B5EF4-FFF2-40B4-BE49-F238E27FC236}">
                  <a16:creationId xmlns:a16="http://schemas.microsoft.com/office/drawing/2014/main" id="{742CA71A-77A2-D414-73C7-5B6028C77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0" name="Rectangle 29">
              <a:extLst>
                <a:ext uri="{FF2B5EF4-FFF2-40B4-BE49-F238E27FC236}">
                  <a16:creationId xmlns:a16="http://schemas.microsoft.com/office/drawing/2014/main" id="{76A73D81-53E0-FC5F-5E99-65F2546C28D7}"/>
                </a:ext>
              </a:extLst>
            </p:cNvPr>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1" name="TextBox 30">
            <a:extLst>
              <a:ext uri="{FF2B5EF4-FFF2-40B4-BE49-F238E27FC236}">
                <a16:creationId xmlns:a16="http://schemas.microsoft.com/office/drawing/2014/main" id="{9D8BD245-9AEC-1DEE-7CF1-C7BC2909C709}"/>
              </a:ext>
            </a:extLst>
          </p:cNvPr>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32" name="Picture 31" descr="http://www.weatherhawk.com/images/d-6.png">
            <a:hlinkClick r:id="rId8"/>
            <a:extLst>
              <a:ext uri="{FF2B5EF4-FFF2-40B4-BE49-F238E27FC236}">
                <a16:creationId xmlns:a16="http://schemas.microsoft.com/office/drawing/2014/main" id="{97B2C9AD-8C9C-B26E-30D8-2A01367247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1F59177-706D-624E-B456-B4260637B6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588;p55">
            <a:extLst>
              <a:ext uri="{FF2B5EF4-FFF2-40B4-BE49-F238E27FC236}">
                <a16:creationId xmlns:a16="http://schemas.microsoft.com/office/drawing/2014/main" id="{AE0A84CC-5FAA-6981-A0EC-6255AD02F272}"/>
              </a:ext>
            </a:extLst>
          </p:cNvPr>
          <p:cNvSpPr txBox="1">
            <a:spLocks/>
          </p:cNvSpPr>
          <p:nvPr/>
        </p:nvSpPr>
        <p:spPr>
          <a:xfrm>
            <a:off x="1231898" y="939286"/>
            <a:ext cx="7886700" cy="1325563"/>
          </a:xfrm>
          <a:prstGeom prst="rect">
            <a:avLst/>
          </a:prstGeom>
          <a:noFill/>
          <a:ln>
            <a:noFill/>
          </a:ln>
        </p:spPr>
        <p:txBody>
          <a:bodyPr spcFirstLastPara="1" wrap="square" lIns="91425" tIns="45700" rIns="91425" bIns="45700" anchor="ctr" anchorCtr="0">
            <a:normAutofit fontScale="92500" lnSpcReduction="20000"/>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a:buSzPts val="2400"/>
            </a:pPr>
            <a:r>
              <a:rPr lang="en-US" sz="3200" b="1" dirty="0"/>
              <a:t>Entering Atmosphere Study Site Information in the GLOBE Observer Data Entry System</a:t>
            </a:r>
            <a:endParaRPr lang="en-US" sz="1800"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E477F902-D398-F341-3D96-B0A2E594CCB4}"/>
              </a:ext>
            </a:extLst>
          </p:cNvPr>
          <p:cNvSpPr txBox="1"/>
          <p:nvPr/>
        </p:nvSpPr>
        <p:spPr>
          <a:xfrm>
            <a:off x="1779209" y="2124788"/>
            <a:ext cx="6747875" cy="338554"/>
          </a:xfrm>
          <a:prstGeom prst="rect">
            <a:avLst/>
          </a:prstGeom>
          <a:noFill/>
        </p:spPr>
        <p:txBody>
          <a:bodyPr wrap="square">
            <a:spAutoFit/>
          </a:bodyPr>
          <a:lstStyle/>
          <a:p>
            <a:r>
              <a:rPr lang="en-US" sz="1600" dirty="0">
                <a:solidFill>
                  <a:srgbClr val="171717"/>
                </a:solidFill>
                <a:latin typeface="Mulish"/>
              </a:rPr>
              <a:t>5</a:t>
            </a:r>
            <a:r>
              <a:rPr lang="en-US" sz="1600" b="0" i="0" dirty="0">
                <a:solidFill>
                  <a:srgbClr val="171717"/>
                </a:solidFill>
                <a:effectLst/>
                <a:latin typeface="Mulish"/>
              </a:rPr>
              <a:t>. Click on the arrow next to "Atmosphere" and select "Atmosphere Setup."</a:t>
            </a:r>
            <a:endParaRPr lang="en-US" sz="1600" dirty="0"/>
          </a:p>
        </p:txBody>
      </p:sp>
      <p:cxnSp>
        <p:nvCxnSpPr>
          <p:cNvPr id="13" name="Straight Arrow Connector 12">
            <a:extLst>
              <a:ext uri="{FF2B5EF4-FFF2-40B4-BE49-F238E27FC236}">
                <a16:creationId xmlns:a16="http://schemas.microsoft.com/office/drawing/2014/main" id="{8812C1CA-105F-13CE-246D-361459DD003F}"/>
              </a:ext>
            </a:extLst>
          </p:cNvPr>
          <p:cNvCxnSpPr>
            <a:cxnSpLocks/>
          </p:cNvCxnSpPr>
          <p:nvPr/>
        </p:nvCxnSpPr>
        <p:spPr>
          <a:xfrm>
            <a:off x="3731981" y="3838121"/>
            <a:ext cx="226531" cy="28662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6" name="Google Shape;281;p18" descr="circle around button, Live Data Entry">
            <a:extLst>
              <a:ext uri="{FF2B5EF4-FFF2-40B4-BE49-F238E27FC236}">
                <a16:creationId xmlns:a16="http://schemas.microsoft.com/office/drawing/2014/main" id="{405CB97C-3AA1-CB5C-92E2-7F29AF49FA9B}"/>
              </a:ext>
            </a:extLst>
          </p:cNvPr>
          <p:cNvSpPr/>
          <p:nvPr/>
        </p:nvSpPr>
        <p:spPr>
          <a:xfrm>
            <a:off x="3958512" y="4088298"/>
            <a:ext cx="173308" cy="15518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1" name="TextBox 20">
            <a:extLst>
              <a:ext uri="{FF2B5EF4-FFF2-40B4-BE49-F238E27FC236}">
                <a16:creationId xmlns:a16="http://schemas.microsoft.com/office/drawing/2014/main" id="{D22E0EB3-6B1C-8609-BDEC-6DB949127C10}"/>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400460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2AFE3-FC0A-B1D9-9720-1E0F4ED9EC42}"/>
            </a:ext>
          </a:extLst>
        </p:cNvPr>
        <p:cNvGrpSpPr/>
        <p:nvPr/>
      </p:nvGrpSpPr>
      <p:grpSpPr>
        <a:xfrm>
          <a:off x="0" y="0"/>
          <a:ext cx="0" cy="0"/>
          <a:chOff x="0" y="0"/>
          <a:chExt cx="0" cy="0"/>
        </a:xfrm>
      </p:grpSpPr>
      <p:pic>
        <p:nvPicPr>
          <p:cNvPr id="19" name="Picture 18" descr="2_HydrosphereBannerOpt.png">
            <a:extLst>
              <a:ext uri="{FF2B5EF4-FFF2-40B4-BE49-F238E27FC236}">
                <a16:creationId xmlns:a16="http://schemas.microsoft.com/office/drawing/2014/main" id="{156B58F1-6FE5-181A-B1D2-E0ACCA832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a:extLst>
              <a:ext uri="{FF2B5EF4-FFF2-40B4-BE49-F238E27FC236}">
                <a16:creationId xmlns:a16="http://schemas.microsoft.com/office/drawing/2014/main" id="{A154C9F5-1F98-7BAA-5FBB-2FCB099A9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1" name="Picture 10" descr="2_HydrosphereBannerOpt.png">
            <a:extLst>
              <a:ext uri="{FF2B5EF4-FFF2-40B4-BE49-F238E27FC236}">
                <a16:creationId xmlns:a16="http://schemas.microsoft.com/office/drawing/2014/main" id="{E2714F78-66A3-2D9A-B157-81B29DB6B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2" name="Picture 8" descr="http://earth-www.larc.nasa.gov/cwg/pagepix/Cloudwg.jpg">
            <a:hlinkClick r:id="rId5"/>
            <a:extLst>
              <a:ext uri="{FF2B5EF4-FFF2-40B4-BE49-F238E27FC236}">
                <a16:creationId xmlns:a16="http://schemas.microsoft.com/office/drawing/2014/main" id="{D3FCA1B7-1D85-B4A4-6BE0-BC91515A39C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_HydrosphereBannerOpt.png">
            <a:extLst>
              <a:ext uri="{FF2B5EF4-FFF2-40B4-BE49-F238E27FC236}">
                <a16:creationId xmlns:a16="http://schemas.microsoft.com/office/drawing/2014/main" id="{4F05E6D7-072F-55FF-B5C8-8745DB787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0" name="Picture 8" descr="http://earth-www.larc.nasa.gov/cwg/pagepix/Cloudwg.jpg">
            <a:hlinkClick r:id="rId5"/>
            <a:extLst>
              <a:ext uri="{FF2B5EF4-FFF2-40B4-BE49-F238E27FC236}">
                <a16:creationId xmlns:a16="http://schemas.microsoft.com/office/drawing/2014/main" id="{887A07F7-6B32-7AF2-4CF3-7088E78294D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8647194-FF9C-FFEB-5E7A-14B9F1C69C34}"/>
              </a:ext>
            </a:extLst>
          </p:cNvPr>
          <p:cNvSpPr>
            <a:spLocks noGrp="1"/>
          </p:cNvSpPr>
          <p:nvPr>
            <p:ph type="sldNum" sz="quarter" idx="12"/>
          </p:nvPr>
        </p:nvSpPr>
        <p:spPr/>
        <p:txBody>
          <a:bodyPr/>
          <a:lstStyle/>
          <a:p>
            <a:fld id="{08FAE6DB-C34F-4AA3-AE93-6985052762CD}" type="slidenum">
              <a:rPr lang="en-US" smtClean="0"/>
              <a:pPr/>
              <a:t>27</a:t>
            </a:fld>
            <a:endParaRPr lang="en-US"/>
          </a:p>
        </p:txBody>
      </p:sp>
      <p:grpSp>
        <p:nvGrpSpPr>
          <p:cNvPr id="5" name="Group 17">
            <a:extLst>
              <a:ext uri="{FF2B5EF4-FFF2-40B4-BE49-F238E27FC236}">
                <a16:creationId xmlns:a16="http://schemas.microsoft.com/office/drawing/2014/main" id="{A79246F6-AEA9-B0A8-EF0A-7B796BB06B82}"/>
              </a:ext>
            </a:extLst>
          </p:cNvPr>
          <p:cNvGrpSpPr/>
          <p:nvPr/>
        </p:nvGrpSpPr>
        <p:grpSpPr>
          <a:xfrm>
            <a:off x="3" y="548640"/>
            <a:ext cx="1371597" cy="6309360"/>
            <a:chOff x="3" y="548640"/>
            <a:chExt cx="1371597" cy="6309360"/>
          </a:xfrm>
        </p:grpSpPr>
        <p:pic>
          <p:nvPicPr>
            <p:cNvPr id="29" name="Picture 28" descr="2_HydrosphereBannerOpt.png">
              <a:extLst>
                <a:ext uri="{FF2B5EF4-FFF2-40B4-BE49-F238E27FC236}">
                  <a16:creationId xmlns:a16="http://schemas.microsoft.com/office/drawing/2014/main" id="{E2524D36-FFBA-D8B6-CC0D-A80A0DE7D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0" name="Rectangle 29">
              <a:extLst>
                <a:ext uri="{FF2B5EF4-FFF2-40B4-BE49-F238E27FC236}">
                  <a16:creationId xmlns:a16="http://schemas.microsoft.com/office/drawing/2014/main" id="{0190D3F7-5788-AF7C-87C4-108A40D5E53B}"/>
                </a:ext>
              </a:extLst>
            </p:cNvPr>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1" name="TextBox 30">
            <a:extLst>
              <a:ext uri="{FF2B5EF4-FFF2-40B4-BE49-F238E27FC236}">
                <a16:creationId xmlns:a16="http://schemas.microsoft.com/office/drawing/2014/main" id="{6B5AA273-8C00-89E9-EA0B-0EF9B9E594FA}"/>
              </a:ext>
            </a:extLst>
          </p:cNvPr>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32" name="Picture 31" descr="http://www.weatherhawk.com/images/d-6.png">
            <a:hlinkClick r:id="rId7"/>
            <a:extLst>
              <a:ext uri="{FF2B5EF4-FFF2-40B4-BE49-F238E27FC236}">
                <a16:creationId xmlns:a16="http://schemas.microsoft.com/office/drawing/2014/main" id="{81FE930E-7DBF-D1E2-B6BE-A90393F082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09945393-EF5F-4264-792C-3AA951BC9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588;p55">
            <a:extLst>
              <a:ext uri="{FF2B5EF4-FFF2-40B4-BE49-F238E27FC236}">
                <a16:creationId xmlns:a16="http://schemas.microsoft.com/office/drawing/2014/main" id="{29E9449F-126D-2839-E84D-D90827F3C90C}"/>
              </a:ext>
            </a:extLst>
          </p:cNvPr>
          <p:cNvSpPr txBox="1">
            <a:spLocks/>
          </p:cNvSpPr>
          <p:nvPr/>
        </p:nvSpPr>
        <p:spPr>
          <a:xfrm>
            <a:off x="1231898" y="939286"/>
            <a:ext cx="7886700" cy="1325563"/>
          </a:xfrm>
          <a:prstGeom prst="rect">
            <a:avLst/>
          </a:prstGeom>
          <a:noFill/>
          <a:ln>
            <a:noFill/>
          </a:ln>
        </p:spPr>
        <p:txBody>
          <a:bodyPr spcFirstLastPara="1" wrap="square" lIns="91425" tIns="45700" rIns="91425" bIns="45700" anchor="ctr" anchorCtr="0">
            <a:normAutofit fontScale="92500" lnSpcReduction="20000"/>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a:buSzPts val="2400"/>
            </a:pPr>
            <a:r>
              <a:rPr lang="en-US" sz="3200" b="1" dirty="0"/>
              <a:t>Entering Atmosphere Study Site Information in the GLOBE Observer Data Entry System</a:t>
            </a:r>
            <a:endParaRPr lang="en-US" sz="1800" dirty="0">
              <a:solidFill>
                <a:srgbClr val="000000"/>
              </a:solidFill>
              <a:latin typeface="Arial"/>
              <a:ea typeface="Arial"/>
              <a:cs typeface="Arial"/>
              <a:sym typeface="Arial"/>
            </a:endParaRPr>
          </a:p>
        </p:txBody>
      </p:sp>
      <p:pic>
        <p:nvPicPr>
          <p:cNvPr id="7" name="image4.png">
            <a:extLst>
              <a:ext uri="{FF2B5EF4-FFF2-40B4-BE49-F238E27FC236}">
                <a16:creationId xmlns:a16="http://schemas.microsoft.com/office/drawing/2014/main" id="{5DFDF4A6-4C1C-903E-E47D-259CA15945B5}"/>
              </a:ext>
            </a:extLst>
          </p:cNvPr>
          <p:cNvPicPr/>
          <p:nvPr/>
        </p:nvPicPr>
        <p:blipFill>
          <a:blip r:embed="rId10"/>
          <a:srcRect/>
          <a:stretch>
            <a:fillRect/>
          </a:stretch>
        </p:blipFill>
        <p:spPr>
          <a:xfrm>
            <a:off x="3429000" y="3961644"/>
            <a:ext cx="2985770" cy="1957070"/>
          </a:xfrm>
          <a:prstGeom prst="rect">
            <a:avLst/>
          </a:prstGeom>
          <a:ln/>
        </p:spPr>
      </p:pic>
      <p:sp>
        <p:nvSpPr>
          <p:cNvPr id="8" name="TextBox 7">
            <a:extLst>
              <a:ext uri="{FF2B5EF4-FFF2-40B4-BE49-F238E27FC236}">
                <a16:creationId xmlns:a16="http://schemas.microsoft.com/office/drawing/2014/main" id="{70C1FE06-500C-609A-F7D5-1416E924A974}"/>
              </a:ext>
            </a:extLst>
          </p:cNvPr>
          <p:cNvSpPr txBox="1"/>
          <p:nvPr/>
        </p:nvSpPr>
        <p:spPr>
          <a:xfrm>
            <a:off x="1686377" y="2344434"/>
            <a:ext cx="6747875" cy="1477328"/>
          </a:xfrm>
          <a:prstGeom prst="rect">
            <a:avLst/>
          </a:prstGeom>
          <a:noFill/>
        </p:spPr>
        <p:txBody>
          <a:bodyPr wrap="square">
            <a:spAutoFit/>
          </a:bodyPr>
          <a:lstStyle/>
          <a:p>
            <a:r>
              <a:rPr lang="en-US" sz="1600" dirty="0">
                <a:solidFill>
                  <a:srgbClr val="171717"/>
                </a:solidFill>
                <a:latin typeface="Mulish"/>
              </a:rPr>
              <a:t>6. </a:t>
            </a:r>
            <a:r>
              <a:rPr lang="en-US" dirty="0"/>
              <a:t>Select the Davis or </a:t>
            </a:r>
            <a:r>
              <a:rPr lang="en-US" dirty="0" err="1"/>
              <a:t>Weatherbug</a:t>
            </a:r>
            <a:r>
              <a:rPr lang="en-US" dirty="0"/>
              <a:t> option from the Thermometer Types and enter your </a:t>
            </a:r>
            <a:r>
              <a:rPr lang="en-US" dirty="0" err="1"/>
              <a:t>DeviceID</a:t>
            </a:r>
            <a:r>
              <a:rPr lang="en-US" dirty="0"/>
              <a:t> in the appropriate field. </a:t>
            </a:r>
          </a:p>
          <a:p>
            <a:endParaRPr lang="en-US" dirty="0"/>
          </a:p>
          <a:p>
            <a:r>
              <a:rPr lang="en-US" dirty="0"/>
              <a:t>For Davis AWS, make sure this is entered exactly as shown on the </a:t>
            </a:r>
            <a:r>
              <a:rPr lang="en-US" dirty="0" err="1"/>
              <a:t>WeatherLink</a:t>
            </a:r>
            <a:r>
              <a:rPr lang="en-US" dirty="0"/>
              <a:t> site. Save the new site.</a:t>
            </a:r>
            <a:r>
              <a:rPr lang="en-US" sz="1600" dirty="0"/>
              <a:t> </a:t>
            </a:r>
          </a:p>
        </p:txBody>
      </p:sp>
      <p:sp>
        <p:nvSpPr>
          <p:cNvPr id="14" name="TextBox 13">
            <a:extLst>
              <a:ext uri="{FF2B5EF4-FFF2-40B4-BE49-F238E27FC236}">
                <a16:creationId xmlns:a16="http://schemas.microsoft.com/office/drawing/2014/main" id="{12C6E0B4-0C89-9B2A-A0AC-2495A561B453}"/>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199219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1" name="Picture 10"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2"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8FAE6DB-C34F-4AA3-AE93-6985052762CD}" type="slidenum">
              <a:rPr lang="en-US" smtClean="0"/>
              <a:pPr/>
              <a:t>28</a:t>
            </a:fld>
            <a:endParaRPr lang="en-US"/>
          </a:p>
        </p:txBody>
      </p:sp>
      <p:grpSp>
        <p:nvGrpSpPr>
          <p:cNvPr id="18" name="Group 17"/>
          <p:cNvGrpSpPr/>
          <p:nvPr/>
        </p:nvGrpSpPr>
        <p:grpSpPr>
          <a:xfrm>
            <a:off x="3" y="548640"/>
            <a:ext cx="1371597" cy="6309360"/>
            <a:chOff x="3" y="548640"/>
            <a:chExt cx="1371597" cy="6309360"/>
          </a:xfrm>
        </p:grpSpPr>
        <p:pic>
          <p:nvPicPr>
            <p:cNvPr id="29" name="Picture 2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0" name="Rectangle 2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1" name="TextBox 3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32" name="Picture 31"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6FB4C7-E76D-D204-F3C8-F9A08E900F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B8E1F7-EE8B-8BF7-3FD8-7FD56D432686}"/>
              </a:ext>
            </a:extLst>
          </p:cNvPr>
          <p:cNvSpPr txBox="1"/>
          <p:nvPr/>
        </p:nvSpPr>
        <p:spPr>
          <a:xfrm>
            <a:off x="3419673" y="2122034"/>
            <a:ext cx="3133527" cy="830997"/>
          </a:xfrm>
          <a:prstGeom prst="rect">
            <a:avLst/>
          </a:prstGeom>
          <a:noFill/>
        </p:spPr>
        <p:txBody>
          <a:bodyPr wrap="square">
            <a:spAutoFit/>
          </a:bodyPr>
          <a:lstStyle/>
          <a:p>
            <a:r>
              <a:rPr lang="en-US" sz="1600" b="0" i="0" dirty="0">
                <a:solidFill>
                  <a:srgbClr val="171717"/>
                </a:solidFill>
                <a:effectLst/>
                <a:latin typeface="Mulish"/>
              </a:rPr>
              <a:t>7. Select the Surface Cover type from the dropdown list. </a:t>
            </a:r>
            <a:r>
              <a:rPr lang="en-US" sz="1600" i="0" u="sng" dirty="0">
                <a:solidFill>
                  <a:srgbClr val="171717"/>
                </a:solidFill>
                <a:effectLst/>
                <a:latin typeface="Mulish"/>
              </a:rPr>
              <a:t>Click "Save Site" at the bottom of the screen. </a:t>
            </a:r>
            <a:endParaRPr lang="en-US" sz="1600" u="sng" dirty="0"/>
          </a:p>
        </p:txBody>
      </p:sp>
      <p:pic>
        <p:nvPicPr>
          <p:cNvPr id="10" name="Picture 2" descr="Beneath the &quot;Buildings&quot; space, there is a box that says &quot;Surface Cover&quot; that gives multiple options when selected.">
            <a:extLst>
              <a:ext uri="{FF2B5EF4-FFF2-40B4-BE49-F238E27FC236}">
                <a16:creationId xmlns:a16="http://schemas.microsoft.com/office/drawing/2014/main" id="{2AC5F90C-0161-3B0B-A040-ABDE586558D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7400"/>
          <a:stretch>
            <a:fillRect/>
          </a:stretch>
        </p:blipFill>
        <p:spPr bwMode="auto">
          <a:xfrm>
            <a:off x="3899907" y="2953031"/>
            <a:ext cx="2076882" cy="3734577"/>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8;p55">
            <a:extLst>
              <a:ext uri="{FF2B5EF4-FFF2-40B4-BE49-F238E27FC236}">
                <a16:creationId xmlns:a16="http://schemas.microsoft.com/office/drawing/2014/main" id="{2BFFF223-D687-AE57-94C5-3D98A9A41892}"/>
              </a:ext>
            </a:extLst>
          </p:cNvPr>
          <p:cNvSpPr txBox="1">
            <a:spLocks/>
          </p:cNvSpPr>
          <p:nvPr/>
        </p:nvSpPr>
        <p:spPr>
          <a:xfrm>
            <a:off x="1227667" y="862944"/>
            <a:ext cx="7886700" cy="1325563"/>
          </a:xfrm>
          <a:prstGeom prst="rect">
            <a:avLst/>
          </a:prstGeom>
          <a:noFill/>
          <a:ln>
            <a:noFill/>
          </a:ln>
        </p:spPr>
        <p:txBody>
          <a:bodyPr spcFirstLastPara="1" wrap="square" lIns="91425" tIns="45700" rIns="91425" bIns="45700" anchor="ctr" anchorCtr="0">
            <a:normAutofit fontScale="92500" lnSpcReduction="20000"/>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a:buSzPts val="2400"/>
            </a:pPr>
            <a:r>
              <a:rPr lang="en-US" sz="3200" b="1" dirty="0"/>
              <a:t>Entering Atmosphere Study Site Information in the GLOBE Observer Data Entry System</a:t>
            </a:r>
            <a:endParaRPr lang="en-US" sz="1800" dirty="0">
              <a:solidFill>
                <a:srgbClr val="000000"/>
              </a:solidFill>
              <a:latin typeface="Arial"/>
              <a:ea typeface="Arial"/>
              <a:cs typeface="Arial"/>
              <a:sym typeface="Arial"/>
            </a:endParaRPr>
          </a:p>
        </p:txBody>
      </p:sp>
      <p:sp>
        <p:nvSpPr>
          <p:cNvPr id="16" name="TextBox 15">
            <a:extLst>
              <a:ext uri="{FF2B5EF4-FFF2-40B4-BE49-F238E27FC236}">
                <a16:creationId xmlns:a16="http://schemas.microsoft.com/office/drawing/2014/main" id="{19C8AD5E-C323-763F-2A74-98DE8F71BE27}"/>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53207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1" name="Picture 10"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2"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2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dirty="0">
                <a:cs typeface="Arial" charset="0"/>
              </a:rPr>
              <a:t>Entering Data</a:t>
            </a:r>
            <a:br>
              <a:rPr lang="en-US" b="1" dirty="0">
                <a:cs typeface="Arial" charset="0"/>
              </a:rPr>
            </a:br>
            <a:endParaRPr lang="en-US" dirty="0"/>
          </a:p>
        </p:txBody>
      </p:sp>
      <p:sp>
        <p:nvSpPr>
          <p:cNvPr id="4" name="Content Placeholder 3"/>
          <p:cNvSpPr>
            <a:spLocks noGrp="1"/>
          </p:cNvSpPr>
          <p:nvPr>
            <p:ph idx="1"/>
          </p:nvPr>
        </p:nvSpPr>
        <p:spPr>
          <a:xfrm>
            <a:off x="1676400" y="1752600"/>
            <a:ext cx="7010400" cy="1066800"/>
          </a:xfrm>
        </p:spPr>
        <p:txBody>
          <a:bodyPr>
            <a:noAutofit/>
          </a:bodyPr>
          <a:lstStyle/>
          <a:p>
            <a:pPr marL="0" indent="0">
              <a:buNone/>
            </a:pPr>
            <a:r>
              <a:rPr lang="en-US" sz="2400" dirty="0"/>
              <a:t>The next step is to hook up a Davis or Weather Bug AWS through WeatherBug to the GLOBE website. It can take 24 hours for data to appear.</a:t>
            </a:r>
          </a:p>
          <a:p>
            <a:pPr marL="0" indent="0">
              <a:buNone/>
            </a:pPr>
            <a:endParaRPr lang="en-US" sz="2400" dirty="0"/>
          </a:p>
          <a:p>
            <a:pPr marL="0" indent="0">
              <a:buNone/>
            </a:pPr>
            <a:endParaRPr lang="en-US" sz="1800" dirty="0"/>
          </a:p>
          <a:p>
            <a:pPr marL="0" indent="0">
              <a:buNone/>
            </a:pPr>
            <a:endParaRPr lang="en-US" sz="1800"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29</a:t>
            </a:fld>
            <a:endParaRPr lang="en-US" dirty="0"/>
          </a:p>
        </p:txBody>
      </p:sp>
      <p:grpSp>
        <p:nvGrpSpPr>
          <p:cNvPr id="5" name="Group 17"/>
          <p:cNvGrpSpPr/>
          <p:nvPr/>
        </p:nvGrpSpPr>
        <p:grpSpPr>
          <a:xfrm>
            <a:off x="3" y="548640"/>
            <a:ext cx="1371597" cy="6309360"/>
            <a:chOff x="3" y="548640"/>
            <a:chExt cx="1371597" cy="6309360"/>
          </a:xfrm>
        </p:grpSpPr>
        <p:pic>
          <p:nvPicPr>
            <p:cNvPr id="29" name="Picture 2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30" name="Rectangle 29"/>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solidFill>
                    <a:srgbClr val="FF0000"/>
                  </a:solidFill>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31" name="TextBox 30"/>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32" name="Picture 31"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1A061B3-909D-6613-B9A4-E88FB903E8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169390-8E7B-4506-0579-02D43A3257E9}"/>
              </a:ext>
            </a:extLst>
          </p:cNvPr>
          <p:cNvSpPr txBox="1"/>
          <p:nvPr/>
        </p:nvSpPr>
        <p:spPr>
          <a:xfrm>
            <a:off x="1684867" y="3154362"/>
            <a:ext cx="6705600" cy="2729337"/>
          </a:xfrm>
          <a:prstGeom prst="rect">
            <a:avLst/>
          </a:prstGeom>
          <a:noFill/>
        </p:spPr>
        <p:txBody>
          <a:bodyPr wrap="square">
            <a:spAutoFit/>
          </a:bodyPr>
          <a:lstStyle/>
          <a:p>
            <a:pPr>
              <a:lnSpc>
                <a:spcPct val="120000"/>
              </a:lnSpc>
            </a:pPr>
            <a:r>
              <a:rPr lang="en-US" sz="1800" dirty="0"/>
              <a:t>For Davis, set up through the </a:t>
            </a:r>
            <a:r>
              <a:rPr lang="en-US" sz="1800" dirty="0">
                <a:hlinkClick r:id="rId10"/>
              </a:rPr>
              <a:t>Sharing your Davis Weather Station Data with GLOBE</a:t>
            </a:r>
            <a:r>
              <a:rPr lang="en-US" sz="1800" dirty="0"/>
              <a:t> instructions. </a:t>
            </a:r>
            <a:r>
              <a:rPr lang="en-US" dirty="0"/>
              <a:t>If the </a:t>
            </a:r>
            <a:r>
              <a:rPr lang="en-US" dirty="0" err="1"/>
              <a:t>DeviceID</a:t>
            </a:r>
            <a:r>
              <a:rPr lang="en-US" dirty="0"/>
              <a:t> entered into the form matches the </a:t>
            </a:r>
            <a:r>
              <a:rPr lang="en-US" dirty="0" err="1"/>
              <a:t>DeviceID</a:t>
            </a:r>
            <a:r>
              <a:rPr lang="en-US" dirty="0"/>
              <a:t> shown in your Davis </a:t>
            </a:r>
            <a:r>
              <a:rPr lang="en-US" dirty="0" err="1"/>
              <a:t>WeatherLink</a:t>
            </a:r>
            <a:r>
              <a:rPr lang="en-US" dirty="0"/>
              <a:t> Console, and if you are sharing your data with the GLOBE-Davis Data collection account, then your data will begin to appear on the GLOBE website. </a:t>
            </a:r>
          </a:p>
          <a:p>
            <a:pPr>
              <a:lnSpc>
                <a:spcPct val="120000"/>
              </a:lnSpc>
              <a:spcBef>
                <a:spcPts val="0"/>
              </a:spcBef>
            </a:pPr>
            <a:endParaRPr lang="en-US" sz="1800" dirty="0"/>
          </a:p>
          <a:p>
            <a:pPr>
              <a:lnSpc>
                <a:spcPct val="120000"/>
              </a:lnSpc>
              <a:spcBef>
                <a:spcPts val="0"/>
              </a:spcBef>
            </a:pPr>
            <a:r>
              <a:rPr lang="en-US" sz="1800" dirty="0"/>
              <a:t>For WeatherBug, set up and connect your AWS through </a:t>
            </a:r>
            <a:r>
              <a:rPr lang="en-US" sz="1800" dirty="0">
                <a:hlinkClick r:id="rId11"/>
              </a:rPr>
              <a:t>https://www.weatherbug.com/</a:t>
            </a:r>
            <a:endParaRPr lang="en-US" sz="1800" dirty="0"/>
          </a:p>
        </p:txBody>
      </p:sp>
      <p:sp>
        <p:nvSpPr>
          <p:cNvPr id="10" name="TextBox 9">
            <a:extLst>
              <a:ext uri="{FF2B5EF4-FFF2-40B4-BE49-F238E27FC236}">
                <a16:creationId xmlns:a16="http://schemas.microsoft.com/office/drawing/2014/main" id="{88CB445D-84D0-B2A6-E685-6643EAD33533}"/>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53207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342"/>
            <a:ext cx="9144000" cy="819058"/>
          </a:xfrm>
          <a:prstGeom prst="rect">
            <a:avLst/>
          </a:prstGeom>
        </p:spPr>
      </p:pic>
      <p:pic>
        <p:nvPicPr>
          <p:cNvPr id="10" name="Picture 8" descr="http://earth-www.larc.nasa.gov/cwg/pagepix/Cloudwg.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57200" y="82617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latin typeface="Arial" charset="0"/>
              <a:cs typeface="Arial" charset="0"/>
            </a:endParaRPr>
          </a:p>
        </p:txBody>
      </p:sp>
      <p:sp>
        <p:nvSpPr>
          <p:cNvPr id="5" name="Title 4"/>
          <p:cNvSpPr>
            <a:spLocks noGrp="1"/>
          </p:cNvSpPr>
          <p:nvPr>
            <p:ph type="title"/>
          </p:nvPr>
        </p:nvSpPr>
        <p:spPr>
          <a:xfrm>
            <a:off x="457200" y="762000"/>
            <a:ext cx="8229600" cy="655638"/>
          </a:xfrm>
        </p:spPr>
        <p:txBody>
          <a:bodyPr/>
          <a:lstStyle/>
          <a:p>
            <a:r>
              <a:rPr lang="en-US" dirty="0"/>
              <a:t>Automated Weather Stations</a:t>
            </a:r>
          </a:p>
        </p:txBody>
      </p:sp>
      <p:sp>
        <p:nvSpPr>
          <p:cNvPr id="6" name="Text Placeholder 5"/>
          <p:cNvSpPr>
            <a:spLocks noGrp="1"/>
          </p:cNvSpPr>
          <p:nvPr>
            <p:ph type="body" idx="1"/>
          </p:nvPr>
        </p:nvSpPr>
        <p:spPr/>
        <p:txBody>
          <a:bodyPr/>
          <a:lstStyle/>
          <a:p>
            <a:r>
              <a:rPr lang="en-US" dirty="0"/>
              <a:t>Overview</a:t>
            </a:r>
          </a:p>
        </p:txBody>
      </p:sp>
      <p:sp>
        <p:nvSpPr>
          <p:cNvPr id="7" name="Content Placeholder 6"/>
          <p:cNvSpPr>
            <a:spLocks noGrp="1"/>
          </p:cNvSpPr>
          <p:nvPr>
            <p:ph sz="half" idx="2"/>
          </p:nvPr>
        </p:nvSpPr>
        <p:spPr>
          <a:xfrm>
            <a:off x="457200" y="2174875"/>
            <a:ext cx="3505200" cy="3951288"/>
          </a:xfrm>
        </p:spPr>
        <p:txBody>
          <a:bodyPr/>
          <a:lstStyle/>
          <a:p>
            <a:pPr marL="0" indent="0">
              <a:spcBef>
                <a:spcPts val="0"/>
              </a:spcBef>
              <a:buNone/>
            </a:pPr>
            <a:r>
              <a:rPr lang="en-US" dirty="0"/>
              <a:t>This module</a:t>
            </a:r>
          </a:p>
          <a:p>
            <a:pPr>
              <a:spcBef>
                <a:spcPts val="0"/>
              </a:spcBef>
            </a:pPr>
            <a:r>
              <a:rPr lang="en-US" dirty="0"/>
              <a:t>Describes the different types of automated weather stations</a:t>
            </a:r>
          </a:p>
          <a:p>
            <a:pPr>
              <a:spcBef>
                <a:spcPts val="0"/>
              </a:spcBef>
            </a:pPr>
            <a:r>
              <a:rPr lang="en-US" dirty="0"/>
              <a:t>Provides an introduction to collecting and entering your data on the GLOBE website</a:t>
            </a:r>
          </a:p>
          <a:p>
            <a:pPr>
              <a:spcBef>
                <a:spcPts val="0"/>
              </a:spcBef>
            </a:pPr>
            <a:endParaRPr lang="en-US" dirty="0"/>
          </a:p>
        </p:txBody>
      </p:sp>
      <p:sp>
        <p:nvSpPr>
          <p:cNvPr id="8" name="Text Placeholder 7"/>
          <p:cNvSpPr>
            <a:spLocks noGrp="1"/>
          </p:cNvSpPr>
          <p:nvPr>
            <p:ph type="body" sz="quarter" idx="3"/>
          </p:nvPr>
        </p:nvSpPr>
        <p:spPr>
          <a:xfrm>
            <a:off x="4114801" y="1535113"/>
            <a:ext cx="4572000" cy="639762"/>
          </a:xfrm>
        </p:spPr>
        <p:txBody>
          <a:bodyPr/>
          <a:lstStyle/>
          <a:p>
            <a:r>
              <a:rPr lang="en-US" dirty="0"/>
              <a:t>Learning Objectives</a:t>
            </a:r>
          </a:p>
        </p:txBody>
      </p:sp>
      <p:sp>
        <p:nvSpPr>
          <p:cNvPr id="11" name="Content Placeholder 10"/>
          <p:cNvSpPr>
            <a:spLocks noGrp="1"/>
          </p:cNvSpPr>
          <p:nvPr>
            <p:ph sz="quarter" idx="4"/>
          </p:nvPr>
        </p:nvSpPr>
        <p:spPr>
          <a:xfrm>
            <a:off x="4191001" y="2133601"/>
            <a:ext cx="4724399" cy="4572000"/>
          </a:xfrm>
        </p:spPr>
        <p:txBody>
          <a:bodyPr>
            <a:normAutofit fontScale="85000" lnSpcReduction="10000"/>
          </a:bodyPr>
          <a:lstStyle/>
          <a:p>
            <a:pPr marL="0" indent="0">
              <a:lnSpc>
                <a:spcPct val="120000"/>
              </a:lnSpc>
              <a:spcBef>
                <a:spcPts val="0"/>
              </a:spcBef>
              <a:buNone/>
            </a:pPr>
            <a:r>
              <a:rPr lang="en-US" dirty="0"/>
              <a:t>After completing this module, you will be able to do </a:t>
            </a:r>
          </a:p>
          <a:p>
            <a:pPr>
              <a:lnSpc>
                <a:spcPct val="120000"/>
              </a:lnSpc>
              <a:spcBef>
                <a:spcPts val="0"/>
              </a:spcBef>
            </a:pPr>
            <a:r>
              <a:rPr lang="en-US" dirty="0"/>
              <a:t>Describe the different automated weather stations (AWS)</a:t>
            </a:r>
          </a:p>
          <a:p>
            <a:pPr>
              <a:lnSpc>
                <a:spcPct val="120000"/>
              </a:lnSpc>
              <a:spcBef>
                <a:spcPts val="0"/>
              </a:spcBef>
            </a:pPr>
            <a:r>
              <a:rPr lang="en-US" dirty="0"/>
              <a:t>List the instruments contained in AWS and the data each collects</a:t>
            </a:r>
          </a:p>
          <a:p>
            <a:pPr>
              <a:lnSpc>
                <a:spcPct val="120000"/>
              </a:lnSpc>
              <a:spcBef>
                <a:spcPts val="0"/>
              </a:spcBef>
            </a:pPr>
            <a:r>
              <a:rPr lang="en-US" dirty="0"/>
              <a:t>Determine the correct location of AWS</a:t>
            </a:r>
          </a:p>
          <a:p>
            <a:pPr>
              <a:lnSpc>
                <a:spcPct val="120000"/>
              </a:lnSpc>
              <a:spcBef>
                <a:spcPts val="0"/>
              </a:spcBef>
            </a:pPr>
            <a:r>
              <a:rPr lang="en-US" dirty="0"/>
              <a:t>Upload data to GLOBE website</a:t>
            </a:r>
          </a:p>
          <a:p>
            <a:pPr>
              <a:lnSpc>
                <a:spcPct val="120000"/>
              </a:lnSpc>
              <a:spcBef>
                <a:spcPts val="0"/>
              </a:spcBef>
            </a:pPr>
            <a:r>
              <a:rPr lang="en-US" dirty="0"/>
              <a:t>Visualize data using GLOBE Visualization Site and formulate your own questions about weather</a:t>
            </a:r>
          </a:p>
          <a:p>
            <a:pPr marL="0" indent="0">
              <a:lnSpc>
                <a:spcPct val="120000"/>
              </a:lnSpc>
              <a:spcBef>
                <a:spcPts val="0"/>
              </a:spcBef>
              <a:buNone/>
            </a:pPr>
            <a:r>
              <a:rPr lang="en-US" dirty="0"/>
              <a:t> </a:t>
            </a:r>
          </a:p>
        </p:txBody>
      </p:sp>
      <p:sp>
        <p:nvSpPr>
          <p:cNvPr id="2" name="Slide Number Placeholder 1"/>
          <p:cNvSpPr>
            <a:spLocks noGrp="1"/>
          </p:cNvSpPr>
          <p:nvPr>
            <p:ph type="sldNum" sz="quarter" idx="12"/>
          </p:nvPr>
        </p:nvSpPr>
        <p:spPr/>
        <p:txBody>
          <a:bodyPr/>
          <a:lstStyle/>
          <a:p>
            <a:fld id="{08FAE6DB-C34F-4AA3-AE93-6985052762CD}" type="slidenum">
              <a:rPr lang="en-US" smtClean="0"/>
              <a:pPr/>
              <a:t>3</a:t>
            </a:fld>
            <a:endParaRPr lang="en-US"/>
          </a:p>
        </p:txBody>
      </p:sp>
      <p:sp>
        <p:nvSpPr>
          <p:cNvPr id="18" name="TextBox 17"/>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9" name="Picture 18" descr="http://www.weatherhawk.com/images/d-6.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00E9A0D6-50A9-3D10-8F46-EE35A2B006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25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14CAFBA8-774A-5384-420A-DAA678DEE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2420685"/>
            <a:ext cx="4572000" cy="30197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altLang="en-US" sz="2800" b="1" dirty="0"/>
              <a:t>Retrieving Data from the </a:t>
            </a:r>
            <a:br>
              <a:rPr lang="en-US" altLang="en-US" sz="2800" b="1" dirty="0"/>
            </a:br>
            <a:r>
              <a:rPr lang="en-US" altLang="en-US" sz="2800" b="1" dirty="0"/>
              <a:t>GLOBE Visualization</a:t>
            </a:r>
            <a:br>
              <a:rPr lang="en-US" altLang="en-US" sz="2800" b="1" dirty="0"/>
            </a:br>
            <a:endParaRPr lang="en-US" sz="2800" dirty="0"/>
          </a:p>
        </p:txBody>
      </p:sp>
      <p:sp>
        <p:nvSpPr>
          <p:cNvPr id="4" name="Content Placeholder 3"/>
          <p:cNvSpPr>
            <a:spLocks noGrp="1"/>
          </p:cNvSpPr>
          <p:nvPr>
            <p:ph idx="1"/>
          </p:nvPr>
        </p:nvSpPr>
        <p:spPr>
          <a:xfrm>
            <a:off x="1600200" y="1828800"/>
            <a:ext cx="7086600" cy="4495799"/>
          </a:xfrm>
        </p:spPr>
        <p:txBody>
          <a:bodyPr>
            <a:normAutofit lnSpcReduction="10000"/>
          </a:bodyPr>
          <a:lstStyle/>
          <a:p>
            <a:pPr marL="0" indent="0">
              <a:buNone/>
            </a:pPr>
            <a:r>
              <a:rPr lang="en-US" altLang="en-US" sz="2400" dirty="0"/>
              <a:t>Click on </a:t>
            </a:r>
            <a:r>
              <a:rPr lang="en-US" altLang="en-US" sz="2400" b="1" dirty="0"/>
              <a:t>Enter the GLOBE Visualization System</a:t>
            </a:r>
          </a:p>
          <a:p>
            <a:pPr marL="0" indent="0">
              <a:buNone/>
            </a:pPr>
            <a:endParaRPr lang="en-US" altLang="en-US" sz="2000" dirty="0">
              <a:hlinkClick r:id="rId7"/>
            </a:endParaRPr>
          </a:p>
          <a:p>
            <a:pPr marL="0" indent="0">
              <a:buNone/>
            </a:pPr>
            <a:endParaRPr lang="en-US" altLang="en-US" sz="2000" dirty="0">
              <a:hlinkClick r:id="rId7"/>
            </a:endParaRPr>
          </a:p>
          <a:p>
            <a:pPr marL="0" indent="0">
              <a:buNone/>
            </a:pPr>
            <a:endParaRPr lang="en-US" altLang="en-US" sz="2000" dirty="0">
              <a:hlinkClick r:id="rId7"/>
            </a:endParaRPr>
          </a:p>
          <a:p>
            <a:pPr marL="0" indent="0">
              <a:buNone/>
            </a:pPr>
            <a:endParaRPr lang="en-US" altLang="en-US" sz="2000" dirty="0">
              <a:hlinkClick r:id="rId7"/>
            </a:endParaRPr>
          </a:p>
          <a:p>
            <a:pPr marL="0" indent="0">
              <a:buNone/>
            </a:pPr>
            <a:endParaRPr lang="en-US" altLang="en-US" sz="2000" dirty="0">
              <a:hlinkClick r:id="rId7"/>
            </a:endParaRPr>
          </a:p>
          <a:p>
            <a:pPr marL="0" indent="0">
              <a:buNone/>
            </a:pPr>
            <a:endParaRPr lang="en-US" altLang="en-US" sz="2000" dirty="0">
              <a:hlinkClick r:id="rId7"/>
            </a:endParaRPr>
          </a:p>
          <a:p>
            <a:pPr marL="0" indent="0">
              <a:buNone/>
            </a:pPr>
            <a:endParaRPr lang="en-US" altLang="en-US" sz="2000" dirty="0">
              <a:hlinkClick r:id="rId7"/>
            </a:endParaRPr>
          </a:p>
          <a:p>
            <a:pPr marL="0" indent="0">
              <a:buNone/>
            </a:pPr>
            <a:endParaRPr lang="en-US" altLang="en-US" sz="2000" dirty="0">
              <a:hlinkClick r:id="rId7"/>
            </a:endParaRPr>
          </a:p>
          <a:p>
            <a:pPr marL="0" indent="0">
              <a:buNone/>
            </a:pPr>
            <a:endParaRPr lang="en-US" altLang="en-US" sz="2000" dirty="0">
              <a:hlinkClick r:id="rId7"/>
            </a:endParaRPr>
          </a:p>
          <a:p>
            <a:pPr marL="0" indent="0">
              <a:lnSpc>
                <a:spcPct val="110000"/>
              </a:lnSpc>
              <a:spcBef>
                <a:spcPts val="0"/>
              </a:spcBef>
              <a:buNone/>
            </a:pPr>
            <a:endParaRPr lang="en-US" altLang="en-US" sz="2000" dirty="0">
              <a:hlinkClick r:id="rId7"/>
            </a:endParaRPr>
          </a:p>
          <a:p>
            <a:pPr marL="0" indent="0">
              <a:lnSpc>
                <a:spcPct val="110000"/>
              </a:lnSpc>
              <a:spcBef>
                <a:spcPts val="0"/>
              </a:spcBef>
              <a:buNone/>
            </a:pPr>
            <a:r>
              <a:rPr lang="en-US" altLang="en-US" sz="2000" dirty="0">
                <a:hlinkClick r:id="rId7"/>
              </a:rPr>
              <a:t>The Tutorial Center</a:t>
            </a:r>
            <a:r>
              <a:rPr lang="en-US" altLang="en-US" sz="2000" dirty="0"/>
              <a:t> is available to explore the full power of the visualization system.</a:t>
            </a:r>
          </a:p>
          <a:p>
            <a:endParaRPr lang="en-US" dirty="0"/>
          </a:p>
          <a:p>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30</a:t>
            </a:fld>
            <a:endParaRPr lang="en-US"/>
          </a:p>
        </p:txBody>
      </p:sp>
      <p:grpSp>
        <p:nvGrpSpPr>
          <p:cNvPr id="14" name="Group 13"/>
          <p:cNvGrpSpPr/>
          <p:nvPr/>
        </p:nvGrpSpPr>
        <p:grpSpPr>
          <a:xfrm>
            <a:off x="3" y="548640"/>
            <a:ext cx="1371597" cy="6309360"/>
            <a:chOff x="3" y="548640"/>
            <a:chExt cx="1371597" cy="6309360"/>
          </a:xfrm>
        </p:grpSpPr>
        <p:pic>
          <p:nvPicPr>
            <p:cNvPr id="15" name="Picture 14"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6" name="Rectangle 15"/>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solidFill>
                    <a:srgbClr val="FF0000"/>
                  </a:solidFill>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17" name="TextBox 16"/>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8" name="Picture 17" descr="http://www.weatherhawk.com/images/d-6.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a:cxnSpLocks/>
          </p:cNvCxnSpPr>
          <p:nvPr/>
        </p:nvCxnSpPr>
        <p:spPr>
          <a:xfrm>
            <a:off x="2558878" y="2286000"/>
            <a:ext cx="2123188" cy="198652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4682066" y="4272528"/>
            <a:ext cx="1109133" cy="228599"/>
          </a:xfrm>
          <a:prstGeom prst="ellipse">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15CB6C-3339-F1F4-1A68-8515669880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E208DAE-B640-13F4-75B0-DCFC1D2F98D6}"/>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1371705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a:spLocks noGrp="1"/>
          </p:cNvSpPr>
          <p:nvPr>
            <p:ph type="title"/>
          </p:nvPr>
        </p:nvSpPr>
        <p:spPr>
          <a:xfrm>
            <a:off x="1371600" y="914400"/>
            <a:ext cx="7223700" cy="914399"/>
          </a:xfrm>
        </p:spPr>
        <p:txBody>
          <a:bodyPr>
            <a:noAutofit/>
          </a:bodyPr>
          <a:lstStyle/>
          <a:p>
            <a:r>
              <a:rPr lang="en-US" altLang="en-US" sz="2400" dirty="0"/>
              <a:t>Once you’ve entered your data, you can view it.</a:t>
            </a:r>
            <a:br>
              <a:rPr lang="en-US" altLang="en-US" sz="2400" dirty="0"/>
            </a:br>
            <a:endParaRPr lang="en-US" sz="2400" dirty="0"/>
          </a:p>
        </p:txBody>
      </p:sp>
      <p:pic>
        <p:nvPicPr>
          <p:cNvPr id="25" name="Picture 24"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7" name="Picture 6"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8FAE6DB-C34F-4AA3-AE93-6985052762CD}" type="slidenum">
              <a:rPr lang="en-US" smtClean="0"/>
              <a:pPr/>
              <a:t>31</a:t>
            </a:fld>
            <a:endParaRPr lang="en-US" dirty="0"/>
          </a:p>
        </p:txBody>
      </p:sp>
      <p:grpSp>
        <p:nvGrpSpPr>
          <p:cNvPr id="13" name="Group 12"/>
          <p:cNvGrpSpPr/>
          <p:nvPr/>
        </p:nvGrpSpPr>
        <p:grpSpPr>
          <a:xfrm>
            <a:off x="3" y="548640"/>
            <a:ext cx="1371597" cy="6309360"/>
            <a:chOff x="3" y="548640"/>
            <a:chExt cx="1371597" cy="6309360"/>
          </a:xfrm>
        </p:grpSpPr>
        <p:pic>
          <p:nvPicPr>
            <p:cNvPr id="14" name="Picture 13"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5" name="Rectangle 14"/>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solidFill>
                  <a:srgbClr val="FF0000"/>
                </a:solidFill>
                <a:latin typeface="Arial" charset="0"/>
              </a:endParaRPr>
            </a:p>
            <a:p>
              <a:r>
                <a:rPr lang="en-US" sz="1200" dirty="0">
                  <a:solidFill>
                    <a:srgbClr val="FF0000"/>
                  </a:solidFill>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17" name="TextBox 16"/>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8" name="Picture 17"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676400" y="5257800"/>
            <a:ext cx="7010400" cy="868363"/>
          </a:xfrm>
        </p:spPr>
        <p:txBody>
          <a:bodyPr>
            <a:normAutofit/>
          </a:bodyPr>
          <a:lstStyle/>
          <a:p>
            <a:pPr marL="0" indent="0">
              <a:buNone/>
            </a:pPr>
            <a:r>
              <a:rPr lang="en-US" altLang="en-US" sz="2600" dirty="0"/>
              <a:t>GLOBE allows you to analyze your data. </a:t>
            </a:r>
            <a:endParaRPr lang="en-US" sz="2600" dirty="0"/>
          </a:p>
          <a:p>
            <a:endParaRPr lang="en-US" dirty="0"/>
          </a:p>
        </p:txBody>
      </p:sp>
      <p:pic>
        <p:nvPicPr>
          <p:cNvPr id="19" name="Picture 2" descr="Graph of Daily Averages of temperatures taken by AWSs for 2 sites from June, 2003 to October, 2003; temperatures fluctuate from 3 degrees Celsius to 10 degrees Celsuis. http://www.mdpi.com/sensors/sensors-10-05827/article_deploy/html/images/sensors-10-05827f3-1024.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9784" y="1524000"/>
            <a:ext cx="6247416" cy="35622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D4CD4EAA-103F-807E-FC26-64994EFA3A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5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descr="http://earth-www.larc.nasa.gov/cwg/pagepix/Cloudwg.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a:t>What Have I Learned?</a:t>
            </a:r>
            <a:endParaRPr lang="en-US" b="1" dirty="0"/>
          </a:p>
        </p:txBody>
      </p:sp>
      <p:sp>
        <p:nvSpPr>
          <p:cNvPr id="4" name="Content Placeholder 3"/>
          <p:cNvSpPr>
            <a:spLocks noGrp="1"/>
          </p:cNvSpPr>
          <p:nvPr>
            <p:ph idx="1"/>
          </p:nvPr>
        </p:nvSpPr>
        <p:spPr>
          <a:xfrm>
            <a:off x="1600200" y="1828800"/>
            <a:ext cx="7086600" cy="4297363"/>
          </a:xfrm>
        </p:spPr>
        <p:txBody>
          <a:bodyPr>
            <a:noAutofit/>
          </a:bodyPr>
          <a:lstStyle/>
          <a:p>
            <a:pPr>
              <a:spcBef>
                <a:spcPts val="0"/>
              </a:spcBef>
            </a:pPr>
            <a:r>
              <a:rPr lang="en-US" sz="2400" dirty="0"/>
              <a:t>What is an automated weather station (AWS)?</a:t>
            </a:r>
          </a:p>
          <a:p>
            <a:pPr>
              <a:spcBef>
                <a:spcPts val="0"/>
              </a:spcBef>
            </a:pPr>
            <a:r>
              <a:rPr lang="en-US" sz="2400" dirty="0"/>
              <a:t>What instruments does an AWS contain?</a:t>
            </a:r>
          </a:p>
          <a:p>
            <a:pPr>
              <a:spcBef>
                <a:spcPts val="0"/>
              </a:spcBef>
            </a:pPr>
            <a:r>
              <a:rPr lang="en-US" sz="2400" dirty="0"/>
              <a:t>What data is collected by each instrument in AWS?</a:t>
            </a:r>
          </a:p>
          <a:p>
            <a:pPr>
              <a:spcBef>
                <a:spcPts val="0"/>
              </a:spcBef>
            </a:pPr>
            <a:r>
              <a:rPr lang="en-US" sz="2400" dirty="0"/>
              <a:t>Why it is it important to collect weather data?</a:t>
            </a:r>
          </a:p>
          <a:p>
            <a:pPr>
              <a:spcBef>
                <a:spcPts val="0"/>
              </a:spcBef>
            </a:pPr>
            <a:r>
              <a:rPr lang="en-US" sz="2400" dirty="0"/>
              <a:t>Where can I purchase an AWS?</a:t>
            </a:r>
          </a:p>
          <a:p>
            <a:pPr>
              <a:spcBef>
                <a:spcPts val="0"/>
              </a:spcBef>
            </a:pPr>
            <a:r>
              <a:rPr lang="en-US" sz="2400" dirty="0"/>
              <a:t>Where should I place my AWS?</a:t>
            </a:r>
          </a:p>
          <a:p>
            <a:pPr>
              <a:spcBef>
                <a:spcPts val="0"/>
              </a:spcBef>
            </a:pPr>
            <a:r>
              <a:rPr lang="en-US" sz="2400" dirty="0"/>
              <a:t>What do I need to collect data?</a:t>
            </a:r>
          </a:p>
          <a:p>
            <a:pPr>
              <a:spcBef>
                <a:spcPts val="0"/>
              </a:spcBef>
            </a:pPr>
            <a:r>
              <a:rPr lang="en-US" sz="2400" dirty="0"/>
              <a:t>How do I submit data to GLOBE?</a:t>
            </a:r>
          </a:p>
          <a:p>
            <a:pPr>
              <a:spcBef>
                <a:spcPts val="0"/>
              </a:spcBef>
            </a:pPr>
            <a:r>
              <a:rPr lang="en-US" sz="2400" dirty="0"/>
              <a:t>What can I do with the data submitted to GLOBE? </a:t>
            </a:r>
          </a:p>
        </p:txBody>
      </p:sp>
      <p:sp>
        <p:nvSpPr>
          <p:cNvPr id="2" name="Slide Number Placeholder 1"/>
          <p:cNvSpPr>
            <a:spLocks noGrp="1"/>
          </p:cNvSpPr>
          <p:nvPr>
            <p:ph type="sldNum" sz="quarter" idx="12"/>
          </p:nvPr>
        </p:nvSpPr>
        <p:spPr/>
        <p:txBody>
          <a:bodyPr/>
          <a:lstStyle/>
          <a:p>
            <a:fld id="{08FAE6DB-C34F-4AA3-AE93-6985052762CD}" type="slidenum">
              <a:rPr lang="en-US" smtClean="0"/>
              <a:pPr/>
              <a:t>32</a:t>
            </a:fld>
            <a:endParaRPr lang="en-US"/>
          </a:p>
        </p:txBody>
      </p:sp>
      <p:grpSp>
        <p:nvGrpSpPr>
          <p:cNvPr id="14" name="Group 13"/>
          <p:cNvGrpSpPr/>
          <p:nvPr/>
        </p:nvGrpSpPr>
        <p:grpSpPr>
          <a:xfrm>
            <a:off x="3" y="548640"/>
            <a:ext cx="1371597" cy="6309360"/>
            <a:chOff x="3" y="548640"/>
            <a:chExt cx="1371597" cy="6309360"/>
          </a:xfrm>
        </p:grpSpPr>
        <p:pic>
          <p:nvPicPr>
            <p:cNvPr id="15" name="Picture 14"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6" name="Rectangle 15"/>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solidFill>
                    <a:srgbClr val="FF0000"/>
                  </a:solidFill>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17" name="TextBox 16"/>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8" name="Picture 17" descr="http://www.weatherhawk.com/images/d-6.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581070A-5BC5-8BDB-B74C-CFDB51987D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1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descr="http://earth-www.larc.nasa.gov/cwg/pagepix/Cloudwg.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dirty="0"/>
              <a:t>FAQs</a:t>
            </a:r>
          </a:p>
        </p:txBody>
      </p:sp>
      <p:sp>
        <p:nvSpPr>
          <p:cNvPr id="4" name="Content Placeholder 3"/>
          <p:cNvSpPr>
            <a:spLocks noGrp="1"/>
          </p:cNvSpPr>
          <p:nvPr>
            <p:ph idx="1"/>
          </p:nvPr>
        </p:nvSpPr>
        <p:spPr>
          <a:xfrm>
            <a:off x="1600200" y="1828800"/>
            <a:ext cx="7315200" cy="4297363"/>
          </a:xfrm>
        </p:spPr>
        <p:txBody>
          <a:bodyPr>
            <a:noAutofit/>
          </a:bodyPr>
          <a:lstStyle/>
          <a:p>
            <a:pPr marL="0" indent="0">
              <a:lnSpc>
                <a:spcPct val="120000"/>
              </a:lnSpc>
              <a:spcBef>
                <a:spcPts val="0"/>
              </a:spcBef>
              <a:buNone/>
            </a:pPr>
            <a:r>
              <a:rPr lang="en-US" sz="1600" b="1" i="1" dirty="0"/>
              <a:t>Can I submit data to GLOBE from my AWS WeatherBug weather station?</a:t>
            </a:r>
          </a:p>
          <a:p>
            <a:pPr marL="0" indent="0">
              <a:lnSpc>
                <a:spcPct val="120000"/>
              </a:lnSpc>
              <a:spcBef>
                <a:spcPts val="0"/>
              </a:spcBef>
              <a:buNone/>
            </a:pPr>
            <a:r>
              <a:rPr lang="en-US" sz="1600" dirty="0"/>
              <a:t>If you are a GLOBE Certified Teacher/School: If your weather station meets GLOBE specifications (see below), and you have the appropriate logging ability, all you need to do is define a site and indicate the thermometer type as "AWS". This generates an email to our systems support team that tells us that a school wants their AWS WeatherBug data sent to GLOBE. The GLOBE systems team looks up your information in the AWS </a:t>
            </a:r>
            <a:r>
              <a:rPr lang="en-US" sz="1600" dirty="0" err="1"/>
              <a:t>WeatherBug</a:t>
            </a:r>
            <a:r>
              <a:rPr lang="en-US" sz="1600" dirty="0"/>
              <a:t> list of schools and verifies your status. They define that to the GLOBE database, indicating you want your data sent to GLOBE and that's it!</a:t>
            </a:r>
          </a:p>
          <a:p>
            <a:pPr marL="0" indent="0">
              <a:lnSpc>
                <a:spcPct val="120000"/>
              </a:lnSpc>
              <a:spcBef>
                <a:spcPts val="0"/>
              </a:spcBef>
              <a:buNone/>
            </a:pPr>
            <a:endParaRPr lang="en-US" sz="1600" b="1" i="1" dirty="0"/>
          </a:p>
          <a:p>
            <a:pPr marL="0" indent="0">
              <a:lnSpc>
                <a:spcPct val="120000"/>
              </a:lnSpc>
              <a:spcBef>
                <a:spcPts val="0"/>
              </a:spcBef>
              <a:buNone/>
            </a:pPr>
            <a:r>
              <a:rPr lang="en-US" sz="1600" b="1" i="1" dirty="0"/>
              <a:t>Is there additional help on the GLOBE website on how to set up a Davis automated weather station?</a:t>
            </a:r>
          </a:p>
          <a:p>
            <a:pPr marL="0" indent="0">
              <a:lnSpc>
                <a:spcPct val="120000"/>
              </a:lnSpc>
              <a:spcBef>
                <a:spcPts val="0"/>
              </a:spcBef>
              <a:buNone/>
            </a:pPr>
            <a:r>
              <a:rPr lang="en-US" sz="1600" dirty="0"/>
              <a:t>Yes. Read the step-by-step instructions in </a:t>
            </a:r>
            <a:r>
              <a:rPr lang="en-US" sz="1600" dirty="0">
                <a:hlinkClick r:id="rId6"/>
              </a:rPr>
              <a:t>Sharing your Davis Weather Station Data with GLOBE</a:t>
            </a:r>
            <a:r>
              <a:rPr lang="en-US" sz="1600" dirty="0"/>
              <a:t> </a:t>
            </a:r>
          </a:p>
        </p:txBody>
      </p:sp>
      <p:sp>
        <p:nvSpPr>
          <p:cNvPr id="2" name="Slide Number Placeholder 1"/>
          <p:cNvSpPr>
            <a:spLocks noGrp="1"/>
          </p:cNvSpPr>
          <p:nvPr>
            <p:ph type="sldNum" sz="quarter" idx="12"/>
          </p:nvPr>
        </p:nvSpPr>
        <p:spPr/>
        <p:txBody>
          <a:bodyPr/>
          <a:lstStyle/>
          <a:p>
            <a:fld id="{08FAE6DB-C34F-4AA3-AE93-6985052762CD}" type="slidenum">
              <a:rPr lang="en-US" smtClean="0"/>
              <a:pPr/>
              <a:t>33</a:t>
            </a:fld>
            <a:endParaRPr lang="en-US"/>
          </a:p>
        </p:txBody>
      </p:sp>
      <p:grpSp>
        <p:nvGrpSpPr>
          <p:cNvPr id="14" name="Group 13"/>
          <p:cNvGrpSpPr/>
          <p:nvPr/>
        </p:nvGrpSpPr>
        <p:grpSpPr>
          <a:xfrm>
            <a:off x="3" y="548640"/>
            <a:ext cx="1371597" cy="6309360"/>
            <a:chOff x="3" y="548640"/>
            <a:chExt cx="1371597" cy="6309360"/>
          </a:xfrm>
        </p:grpSpPr>
        <p:pic>
          <p:nvPicPr>
            <p:cNvPr id="15" name="Picture 14"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6" name="Rectangle 15"/>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solidFill>
                    <a:srgbClr val="FF0000"/>
                  </a:solidFill>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17" name="TextBox 16"/>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8" name="Picture 17"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1F0CFC1-3702-9A4B-B803-A546242E02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9537AF-4164-EF9E-4511-53140E5985FA}"/>
              </a:ext>
            </a:extLst>
          </p:cNvPr>
          <p:cNvSpPr txBox="1"/>
          <p:nvPr/>
        </p:nvSpPr>
        <p:spPr>
          <a:xfrm>
            <a:off x="5943600" y="6428601"/>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5176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descr="http://earth-www.larc.nasa.gov/cwg/pagepix/Cloudwg.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914400"/>
            <a:ext cx="7315200" cy="503238"/>
          </a:xfrm>
        </p:spPr>
        <p:txBody>
          <a:bodyPr/>
          <a:lstStyle/>
          <a:p>
            <a:r>
              <a:rPr lang="en-US" b="1" dirty="0"/>
              <a:t>Further Resources</a:t>
            </a:r>
          </a:p>
        </p:txBody>
      </p:sp>
      <p:sp>
        <p:nvSpPr>
          <p:cNvPr id="4" name="Content Placeholder 3"/>
          <p:cNvSpPr>
            <a:spLocks noGrp="1"/>
          </p:cNvSpPr>
          <p:nvPr>
            <p:ph idx="1"/>
          </p:nvPr>
        </p:nvSpPr>
        <p:spPr>
          <a:xfrm>
            <a:off x="1600200" y="1828800"/>
            <a:ext cx="7086600" cy="4297363"/>
          </a:xfrm>
        </p:spPr>
        <p:txBody>
          <a:bodyPr>
            <a:noAutofit/>
          </a:bodyPr>
          <a:lstStyle/>
          <a:p>
            <a:pPr marL="160020" indent="-160020">
              <a:lnSpc>
                <a:spcPct val="120000"/>
              </a:lnSpc>
              <a:spcBef>
                <a:spcPts val="0"/>
              </a:spcBef>
            </a:pPr>
            <a:r>
              <a:rPr lang="en-US" sz="1300" dirty="0">
                <a:solidFill>
                  <a:srgbClr val="000000"/>
                </a:solidFill>
              </a:rPr>
              <a:t>For GLOBE E-training go to: </a:t>
            </a:r>
            <a:r>
              <a:rPr lang="en-US" sz="1300" dirty="0">
                <a:solidFill>
                  <a:srgbClr val="000000"/>
                </a:solidFill>
                <a:hlinkClick r:id="rId6"/>
              </a:rPr>
              <a:t>https://www.globe.gov/get-trained/protocol-etraining/protocol-etraining-modules</a:t>
            </a:r>
            <a:r>
              <a:rPr lang="en-US" sz="1300" dirty="0">
                <a:solidFill>
                  <a:srgbClr val="000000"/>
                </a:solidFill>
              </a:rPr>
              <a:t> </a:t>
            </a:r>
          </a:p>
          <a:p>
            <a:pPr marL="160020" indent="-160020">
              <a:lnSpc>
                <a:spcPct val="120000"/>
              </a:lnSpc>
              <a:spcBef>
                <a:spcPts val="0"/>
              </a:spcBef>
            </a:pPr>
            <a:endParaRPr lang="en-US" sz="1300" dirty="0">
              <a:solidFill>
                <a:srgbClr val="000000"/>
              </a:solidFill>
            </a:endParaRPr>
          </a:p>
          <a:p>
            <a:pPr marL="160020" indent="-160020">
              <a:lnSpc>
                <a:spcPct val="120000"/>
              </a:lnSpc>
              <a:spcBef>
                <a:spcPts val="0"/>
              </a:spcBef>
            </a:pPr>
            <a:r>
              <a:rPr lang="en-US" sz="1300" dirty="0"/>
              <a:t>Video: Alaska National Park Service Automated Weather Stations by Kenai Fjords National Park Service </a:t>
            </a:r>
            <a:r>
              <a:rPr lang="en-US" sz="1300" dirty="0">
                <a:hlinkClick r:id="rId7"/>
              </a:rPr>
              <a:t>https://youtu.be/TFvoFvGHpPc?si=MD3JFNwVqgYQxNuX</a:t>
            </a:r>
            <a:r>
              <a:rPr lang="en-US" sz="1300" dirty="0"/>
              <a:t> </a:t>
            </a:r>
          </a:p>
          <a:p>
            <a:pPr marL="160020" indent="-160020">
              <a:lnSpc>
                <a:spcPct val="120000"/>
              </a:lnSpc>
              <a:spcBef>
                <a:spcPts val="0"/>
              </a:spcBef>
            </a:pPr>
            <a:endParaRPr lang="en-US" sz="1300" dirty="0">
              <a:solidFill>
                <a:srgbClr val="000000"/>
              </a:solidFill>
            </a:endParaRPr>
          </a:p>
          <a:p>
            <a:pPr marL="160020" indent="-160020">
              <a:lnSpc>
                <a:spcPct val="120000"/>
              </a:lnSpc>
              <a:spcBef>
                <a:spcPts val="0"/>
              </a:spcBef>
            </a:pPr>
            <a:r>
              <a:rPr lang="en-US" sz="1300" dirty="0"/>
              <a:t>What is a Personal Weather Station? </a:t>
            </a:r>
            <a:r>
              <a:rPr lang="en-US" sz="1300" dirty="0">
                <a:hlinkClick r:id="rId8"/>
              </a:rPr>
              <a:t>http://www.wunderground.com/weatherstation/whatispws.asp</a:t>
            </a:r>
            <a:r>
              <a:rPr lang="en-US" sz="1300" dirty="0"/>
              <a:t> </a:t>
            </a:r>
          </a:p>
          <a:p>
            <a:pPr marL="160020" indent="-160020">
              <a:lnSpc>
                <a:spcPct val="120000"/>
              </a:lnSpc>
              <a:spcBef>
                <a:spcPts val="0"/>
              </a:spcBef>
            </a:pPr>
            <a:endParaRPr lang="en-US" sz="1300" dirty="0"/>
          </a:p>
          <a:p>
            <a:pPr marL="160020" indent="-160020">
              <a:lnSpc>
                <a:spcPct val="120000"/>
              </a:lnSpc>
              <a:spcBef>
                <a:spcPts val="0"/>
              </a:spcBef>
            </a:pPr>
            <a:r>
              <a:rPr lang="en-US" sz="1300" dirty="0" err="1"/>
              <a:t>Hydrometeorlogical</a:t>
            </a:r>
            <a:r>
              <a:rPr lang="en-US" sz="1300" dirty="0"/>
              <a:t> Networks in the U.S.: </a:t>
            </a:r>
            <a:r>
              <a:rPr lang="en-US" sz="1300" dirty="0">
                <a:hlinkClick r:id="rId9"/>
              </a:rPr>
              <a:t>http://www.eol.ucar.edu/projects/hydrometnet/</a:t>
            </a:r>
            <a:endParaRPr lang="en-US" sz="1300" dirty="0"/>
          </a:p>
          <a:p>
            <a:pPr marL="0" indent="0">
              <a:lnSpc>
                <a:spcPct val="120000"/>
              </a:lnSpc>
              <a:spcBef>
                <a:spcPts val="0"/>
              </a:spcBef>
              <a:buNone/>
            </a:pPr>
            <a:r>
              <a:rPr lang="en-US" sz="1300" dirty="0"/>
              <a:t> </a:t>
            </a:r>
          </a:p>
          <a:p>
            <a:pPr marL="160020" indent="-160020">
              <a:lnSpc>
                <a:spcPct val="120000"/>
              </a:lnSpc>
              <a:spcBef>
                <a:spcPts val="0"/>
              </a:spcBef>
            </a:pPr>
            <a:r>
              <a:rPr lang="en-US" sz="1300" dirty="0"/>
              <a:t>Davis Weather Stations videos: </a:t>
            </a:r>
            <a:r>
              <a:rPr lang="en-US" sz="1300" dirty="0">
                <a:hlinkClick r:id="rId10"/>
              </a:rPr>
              <a:t>https://www.youtube.com/user/davisinstruments/videos</a:t>
            </a:r>
            <a:endParaRPr lang="en-US" sz="1300" dirty="0"/>
          </a:p>
          <a:p>
            <a:pPr marL="0" indent="0">
              <a:lnSpc>
                <a:spcPct val="120000"/>
              </a:lnSpc>
              <a:spcBef>
                <a:spcPts val="0"/>
              </a:spcBef>
              <a:buNone/>
            </a:pPr>
            <a:r>
              <a:rPr lang="en-US" sz="1300" dirty="0"/>
              <a:t> </a:t>
            </a:r>
          </a:p>
          <a:p>
            <a:pPr marL="160020" indent="-160020">
              <a:lnSpc>
                <a:spcPct val="120000"/>
              </a:lnSpc>
              <a:spcBef>
                <a:spcPts val="0"/>
              </a:spcBef>
            </a:pPr>
            <a:r>
              <a:rPr lang="en-US" sz="1300" dirty="0"/>
              <a:t>Simple Homemade Weather Station for Kids: </a:t>
            </a:r>
            <a:r>
              <a:rPr lang="en-US" sz="1300" dirty="0">
                <a:hlinkClick r:id="rId11"/>
              </a:rPr>
              <a:t>http://celebrating200years.noaa.gov/edufun/book/BuildyourownWeatherStation.pdf</a:t>
            </a:r>
            <a:r>
              <a:rPr lang="en-US" sz="1300" dirty="0"/>
              <a:t> </a:t>
            </a:r>
          </a:p>
          <a:p>
            <a:pPr marL="160020" indent="-160020">
              <a:lnSpc>
                <a:spcPct val="120000"/>
              </a:lnSpc>
              <a:spcBef>
                <a:spcPts val="0"/>
              </a:spcBef>
            </a:pPr>
            <a:endParaRPr lang="en-US" sz="1300" dirty="0"/>
          </a:p>
          <a:p>
            <a:pPr marL="160020" indent="-160020">
              <a:lnSpc>
                <a:spcPct val="120000"/>
              </a:lnSpc>
              <a:spcBef>
                <a:spcPts val="0"/>
              </a:spcBef>
            </a:pPr>
            <a:endParaRPr lang="en-US" sz="1300" dirty="0"/>
          </a:p>
          <a:p>
            <a:pPr>
              <a:lnSpc>
                <a:spcPct val="120000"/>
              </a:lnSpc>
            </a:pPr>
            <a:endParaRPr lang="en-US" sz="1300"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34</a:t>
            </a:fld>
            <a:endParaRPr lang="en-US"/>
          </a:p>
        </p:txBody>
      </p:sp>
      <p:grpSp>
        <p:nvGrpSpPr>
          <p:cNvPr id="14" name="Group 13"/>
          <p:cNvGrpSpPr/>
          <p:nvPr/>
        </p:nvGrpSpPr>
        <p:grpSpPr>
          <a:xfrm>
            <a:off x="3" y="548640"/>
            <a:ext cx="1371597" cy="6309360"/>
            <a:chOff x="3" y="548640"/>
            <a:chExt cx="1371597" cy="6309360"/>
          </a:xfrm>
        </p:grpSpPr>
        <p:pic>
          <p:nvPicPr>
            <p:cNvPr id="15" name="Picture 14" descr="2_HydrosphereBanner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6" name="Rectangle 15"/>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solidFill>
                    <a:srgbClr val="FF0000"/>
                  </a:solidFill>
                  <a:latin typeface="Arial" charset="0"/>
                </a:rPr>
                <a:t>I. Further Resources</a:t>
              </a:r>
            </a:p>
          </p:txBody>
        </p:sp>
      </p:grpSp>
      <p:sp>
        <p:nvSpPr>
          <p:cNvPr id="17" name="TextBox 16"/>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8" name="Picture 17" descr="http://www.weatherhawk.com/images/d-6.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61AAD1-0FDD-5990-E8F0-B6A0903177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2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02ABA-817B-186E-6234-8DB2C1BFE45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61D0186-5EC9-881A-3701-9E9C87AD8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8" name="Picture 7" descr="2_HydrosphereBannerOpt.png">
            <a:extLst>
              <a:ext uri="{FF2B5EF4-FFF2-40B4-BE49-F238E27FC236}">
                <a16:creationId xmlns:a16="http://schemas.microsoft.com/office/drawing/2014/main" id="{377894AC-CDD4-BA12-3E7F-29D77DB30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9" name="Picture 8" descr="http://earth-www.larc.nasa.gov/cwg/pagepix/Cloudwg.jpg">
            <a:hlinkClick r:id="rId4"/>
            <a:extLst>
              <a:ext uri="{FF2B5EF4-FFF2-40B4-BE49-F238E27FC236}">
                <a16:creationId xmlns:a16="http://schemas.microsoft.com/office/drawing/2014/main" id="{5BD05C04-DDEB-7188-23F3-3FB68EBC602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5DC34CE-C08B-B484-26C6-4F0E7A813341}"/>
              </a:ext>
            </a:extLst>
          </p:cNvPr>
          <p:cNvSpPr>
            <a:spLocks noGrp="1"/>
          </p:cNvSpPr>
          <p:nvPr>
            <p:ph type="sldNum" sz="quarter" idx="12"/>
          </p:nvPr>
        </p:nvSpPr>
        <p:spPr/>
        <p:txBody>
          <a:bodyPr/>
          <a:lstStyle/>
          <a:p>
            <a:fld id="{08FAE6DB-C34F-4AA3-AE93-6985052762CD}" type="slidenum">
              <a:rPr lang="en-US" smtClean="0"/>
              <a:pPr/>
              <a:t>35</a:t>
            </a:fld>
            <a:endParaRPr lang="en-US" dirty="0"/>
          </a:p>
        </p:txBody>
      </p:sp>
      <p:grpSp>
        <p:nvGrpSpPr>
          <p:cNvPr id="14" name="Group 13">
            <a:extLst>
              <a:ext uri="{FF2B5EF4-FFF2-40B4-BE49-F238E27FC236}">
                <a16:creationId xmlns:a16="http://schemas.microsoft.com/office/drawing/2014/main" id="{7C78B9AD-29E7-D4B0-58AF-83BEFC570767}"/>
              </a:ext>
            </a:extLst>
          </p:cNvPr>
          <p:cNvGrpSpPr/>
          <p:nvPr/>
        </p:nvGrpSpPr>
        <p:grpSpPr>
          <a:xfrm>
            <a:off x="3" y="548640"/>
            <a:ext cx="1371597" cy="6309360"/>
            <a:chOff x="3" y="548640"/>
            <a:chExt cx="1371597" cy="6309360"/>
          </a:xfrm>
        </p:grpSpPr>
        <p:pic>
          <p:nvPicPr>
            <p:cNvPr id="15" name="Picture 14" descr="2_HydrosphereBannerOpt.png">
              <a:extLst>
                <a:ext uri="{FF2B5EF4-FFF2-40B4-BE49-F238E27FC236}">
                  <a16:creationId xmlns:a16="http://schemas.microsoft.com/office/drawing/2014/main" id="{5CA9F374-9BB3-77E9-FB74-6ED3F272E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6" name="Rectangle 15">
              <a:extLst>
                <a:ext uri="{FF2B5EF4-FFF2-40B4-BE49-F238E27FC236}">
                  <a16:creationId xmlns:a16="http://schemas.microsoft.com/office/drawing/2014/main" id="{C1A4E0A5-54ED-4968-193F-C7A0EE522581}"/>
                </a:ext>
              </a:extLst>
            </p:cNvPr>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solidFill>
                    <a:srgbClr val="FF0000"/>
                  </a:solidFill>
                  <a:latin typeface="Arial" charset="0"/>
                </a:rPr>
                <a:t>I. Further Resources</a:t>
              </a:r>
            </a:p>
          </p:txBody>
        </p:sp>
      </p:grpSp>
      <p:sp>
        <p:nvSpPr>
          <p:cNvPr id="17" name="TextBox 16">
            <a:extLst>
              <a:ext uri="{FF2B5EF4-FFF2-40B4-BE49-F238E27FC236}">
                <a16:creationId xmlns:a16="http://schemas.microsoft.com/office/drawing/2014/main" id="{089EA841-34AC-E46C-9FB2-54B7D4520049}"/>
              </a:ext>
            </a:extLst>
          </p:cNvPr>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8" name="Picture 17" descr="http://www.weatherhawk.com/images/d-6.png">
            <a:hlinkClick r:id="rId6"/>
            <a:extLst>
              <a:ext uri="{FF2B5EF4-FFF2-40B4-BE49-F238E27FC236}">
                <a16:creationId xmlns:a16="http://schemas.microsoft.com/office/drawing/2014/main" id="{B4FF7E77-EA76-F940-6FDD-1E76F44B74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CA310A6-1735-AB13-E581-4063972BBA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775;p74">
            <a:extLst>
              <a:ext uri="{FF2B5EF4-FFF2-40B4-BE49-F238E27FC236}">
                <a16:creationId xmlns:a16="http://schemas.microsoft.com/office/drawing/2014/main" id="{D22A86A8-B07B-3746-8F7B-5582CB78F6F2}"/>
              </a:ext>
            </a:extLst>
          </p:cNvPr>
          <p:cNvSpPr txBox="1">
            <a:spLocks noGrp="1"/>
          </p:cNvSpPr>
          <p:nvPr>
            <p:ph type="title"/>
          </p:nvPr>
        </p:nvSpPr>
        <p:spPr>
          <a:xfrm>
            <a:off x="1435731" y="2531905"/>
            <a:ext cx="7581902" cy="735948"/>
          </a:xfrm>
          <a:prstGeom prst="rect">
            <a:avLst/>
          </a:prstGeom>
          <a:noFill/>
          <a:ln>
            <a:noFill/>
          </a:ln>
        </p:spPr>
        <p:txBody>
          <a:bodyPr spcFirstLastPara="1" wrap="square" lIns="91425" tIns="45700" rIns="91425" bIns="45700" anchor="ctr" anchorCtr="0">
            <a:noAutofit/>
          </a:bodyPr>
          <a:lstStyle/>
          <a:p>
            <a:pPr lvl="0" algn="l">
              <a:lnSpc>
                <a:spcPct val="90000"/>
              </a:lnSpc>
              <a:spcBef>
                <a:spcPts val="0"/>
              </a:spcBef>
              <a:buClr>
                <a:schemeClr val="dk1"/>
              </a:buClr>
              <a:buSzPts val="2400"/>
            </a:pPr>
            <a:r>
              <a:rPr lang="en-US" sz="2400" b="1" dirty="0">
                <a:latin typeface="Calibri"/>
                <a:ea typeface="Calibri"/>
                <a:cs typeface="Calibri"/>
                <a:sym typeface="Calibri"/>
              </a:rPr>
              <a:t>Thank you to GLOBE Mission Earth, Sara Mierzwiak for producing these slides in 2016 and for David </a:t>
            </a:r>
            <a:r>
              <a:rPr lang="en-US" sz="2400" b="1" dirty="0" err="1">
                <a:latin typeface="Calibri"/>
                <a:ea typeface="Calibri"/>
                <a:cs typeface="Calibri"/>
                <a:sym typeface="Calibri"/>
              </a:rPr>
              <a:t>Overoye</a:t>
            </a:r>
            <a:r>
              <a:rPr lang="en-US" sz="2400" b="1" dirty="0">
                <a:latin typeface="Calibri"/>
                <a:ea typeface="Calibri"/>
                <a:cs typeface="Calibri"/>
                <a:sym typeface="Calibri"/>
              </a:rPr>
              <a:t> for producing the updated instructions for sharing Davis weather station data with GLOBE. </a:t>
            </a:r>
            <a:br>
              <a:rPr lang="en-US" sz="2400" b="1" dirty="0">
                <a:latin typeface="Calibri"/>
                <a:ea typeface="Calibri"/>
                <a:cs typeface="Calibri"/>
                <a:sym typeface="Calibri"/>
              </a:rPr>
            </a:br>
            <a:br>
              <a:rPr lang="en-US" sz="2400" b="1" dirty="0">
                <a:latin typeface="Calibri"/>
                <a:ea typeface="Calibri"/>
                <a:cs typeface="Calibri"/>
                <a:sym typeface="Calibri"/>
              </a:rPr>
            </a:br>
            <a:r>
              <a:rPr lang="en-US" sz="2400" b="1" dirty="0">
                <a:latin typeface="Calibri"/>
                <a:ea typeface="Calibri"/>
                <a:cs typeface="Calibri"/>
                <a:sym typeface="Calibri"/>
              </a:rPr>
              <a:t>Please provide us with feedback. This is a community project and we welcome your comments, suggestions and edits! Questions? Contact </a:t>
            </a:r>
            <a:r>
              <a:rPr lang="en-US" sz="2400" b="1" u="sng" dirty="0">
                <a:solidFill>
                  <a:schemeClr val="hlink"/>
                </a:solidFill>
                <a:hlinkClick r:id="rId9"/>
              </a:rPr>
              <a:t>help@nasaglobe.org</a:t>
            </a:r>
            <a:br>
              <a:rPr lang="en-US" sz="2400" b="1" dirty="0">
                <a:latin typeface="Calibri"/>
                <a:ea typeface="Calibri"/>
                <a:cs typeface="Calibri"/>
                <a:sym typeface="Calibri"/>
              </a:rPr>
            </a:br>
            <a:br>
              <a:rPr lang="en-US" sz="2400" b="1" dirty="0">
                <a:latin typeface="Calibri"/>
                <a:ea typeface="Calibri"/>
                <a:cs typeface="Calibri"/>
                <a:sym typeface="Calibri"/>
              </a:rPr>
            </a:br>
            <a:br>
              <a:rPr lang="en-US" sz="2400" b="1" dirty="0">
                <a:latin typeface="Calibri"/>
                <a:ea typeface="Calibri"/>
                <a:cs typeface="Calibri"/>
                <a:sym typeface="Calibri"/>
              </a:rPr>
            </a:br>
            <a:endParaRPr sz="2400" b="1" dirty="0">
              <a:solidFill>
                <a:srgbClr val="002060"/>
              </a:solidFill>
              <a:latin typeface="Calibri"/>
              <a:ea typeface="Calibri"/>
              <a:cs typeface="Calibri"/>
              <a:sym typeface="Calibri"/>
            </a:endParaRPr>
          </a:p>
        </p:txBody>
      </p:sp>
      <p:sp>
        <p:nvSpPr>
          <p:cNvPr id="19" name="Google Shape;776;p74">
            <a:extLst>
              <a:ext uri="{FF2B5EF4-FFF2-40B4-BE49-F238E27FC236}">
                <a16:creationId xmlns:a16="http://schemas.microsoft.com/office/drawing/2014/main" id="{E723E629-1372-0C62-E71B-EE8DBA003D6D}"/>
              </a:ext>
            </a:extLst>
          </p:cNvPr>
          <p:cNvSpPr txBox="1">
            <a:spLocks/>
          </p:cNvSpPr>
          <p:nvPr/>
        </p:nvSpPr>
        <p:spPr>
          <a:xfrm>
            <a:off x="1435731" y="3795711"/>
            <a:ext cx="7708267" cy="2743201"/>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000"/>
              </a:spcBef>
              <a:buClr>
                <a:schemeClr val="dk1"/>
              </a:buClr>
              <a:buSzPts val="2400"/>
              <a:buFont typeface="Arial" panose="020B0604020202020204" pitchFamily="34" charset="0"/>
              <a:buNone/>
            </a:pPr>
            <a:r>
              <a:rPr lang="en-US" sz="2400" b="1" dirty="0"/>
              <a:t>The GLOBE Program is sponsored by these organizations:</a:t>
            </a:r>
            <a:endParaRPr lang="en-US" dirty="0"/>
          </a:p>
          <a:p>
            <a:pPr marL="0" indent="0">
              <a:lnSpc>
                <a:spcPct val="90000"/>
              </a:lnSpc>
              <a:spcBef>
                <a:spcPts val="1000"/>
              </a:spcBef>
              <a:buClr>
                <a:schemeClr val="dk1"/>
              </a:buClr>
              <a:buSzPts val="3600"/>
              <a:buFont typeface="Arial" panose="020B0604020202020204" pitchFamily="34" charset="0"/>
              <a:buNone/>
            </a:pPr>
            <a:br>
              <a:rPr lang="en-US" sz="3600" b="1" dirty="0"/>
            </a:br>
            <a:endParaRPr lang="en-US" sz="3600" b="1" dirty="0"/>
          </a:p>
          <a:p>
            <a:pPr marL="0" indent="0">
              <a:lnSpc>
                <a:spcPct val="90000"/>
              </a:lnSpc>
              <a:spcBef>
                <a:spcPts val="1000"/>
              </a:spcBef>
              <a:buClr>
                <a:srgbClr val="000000"/>
              </a:buClr>
              <a:buSzPts val="1200"/>
              <a:buFont typeface="Arial" panose="020B0604020202020204" pitchFamily="34" charset="0"/>
              <a:buNone/>
            </a:pPr>
            <a:r>
              <a:rPr lang="en-US" sz="1200" i="1" dirty="0">
                <a:solidFill>
                  <a:srgbClr val="000000"/>
                </a:solidFill>
              </a:rPr>
              <a:t>Version 11/14/25. If you edit and modify this slide set for use for educational purposes,  please note “modified by (and your name and date)“ on this page. Thank you.</a:t>
            </a:r>
          </a:p>
          <a:p>
            <a:pPr marL="0" indent="0">
              <a:lnSpc>
                <a:spcPct val="90000"/>
              </a:lnSpc>
              <a:spcBef>
                <a:spcPts val="1000"/>
              </a:spcBef>
              <a:buClr>
                <a:srgbClr val="000000"/>
              </a:buClr>
              <a:buSzPts val="1200"/>
              <a:buFont typeface="Arial" panose="020B0604020202020204" pitchFamily="34" charset="0"/>
              <a:buNone/>
            </a:pPr>
            <a:r>
              <a:rPr lang="en-US" sz="1200" b="1" dirty="0">
                <a:solidFill>
                  <a:srgbClr val="000000"/>
                </a:solidFill>
              </a:rPr>
              <a:t>Modified by GLOBE Implementation Office – Science, Training, Education and Public Engagement</a:t>
            </a:r>
            <a:endParaRPr lang="en-US" dirty="0"/>
          </a:p>
        </p:txBody>
      </p:sp>
      <p:pic>
        <p:nvPicPr>
          <p:cNvPr id="20" name="Google Shape;777;p74" descr="Logos for NASA, NOAA, NSF and the U.S. Department of State.">
            <a:extLst>
              <a:ext uri="{FF2B5EF4-FFF2-40B4-BE49-F238E27FC236}">
                <a16:creationId xmlns:a16="http://schemas.microsoft.com/office/drawing/2014/main" id="{68D9181C-687F-48E4-1501-0CC2276D203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971800" y="4724795"/>
            <a:ext cx="4229029" cy="885032"/>
          </a:xfrm>
          <a:prstGeom prst="rect">
            <a:avLst/>
          </a:prstGeom>
          <a:noFill/>
          <a:ln>
            <a:noFill/>
          </a:ln>
        </p:spPr>
      </p:pic>
    </p:spTree>
    <p:extLst>
      <p:ext uri="{BB962C8B-B14F-4D97-AF65-F5344CB8AC3E}">
        <p14:creationId xmlns:p14="http://schemas.microsoft.com/office/powerpoint/2010/main" val="25717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2" y="13641"/>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 y="548640"/>
            <a:ext cx="1371597" cy="6309360"/>
            <a:chOff x="3" y="548640"/>
            <a:chExt cx="1371597" cy="6309360"/>
          </a:xfrm>
        </p:grpSpPr>
        <p:pic>
          <p:nvPicPr>
            <p:cNvPr id="13" name="Picture 12"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4" name="Rectangle 13"/>
            <p:cNvSpPr/>
            <p:nvPr/>
          </p:nvSpPr>
          <p:spPr>
            <a:xfrm>
              <a:off x="38100" y="914401"/>
              <a:ext cx="1333500" cy="5078313"/>
            </a:xfrm>
            <a:prstGeom prst="rect">
              <a:avLst/>
            </a:prstGeom>
          </p:spPr>
          <p:txBody>
            <a:bodyPr wrap="square">
              <a:spAutoFit/>
            </a:bodyPr>
            <a:lstStyle/>
            <a:p>
              <a:r>
                <a:rPr lang="en-US" sz="1200" dirty="0">
                  <a:solidFill>
                    <a:srgbClr val="FF0000"/>
                  </a:solidFill>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8" name="Title 7"/>
          <p:cNvSpPr>
            <a:spLocks noGrp="1"/>
          </p:cNvSpPr>
          <p:nvPr>
            <p:ph type="title"/>
          </p:nvPr>
        </p:nvSpPr>
        <p:spPr>
          <a:xfrm>
            <a:off x="1371600" y="838200"/>
            <a:ext cx="7620000" cy="609600"/>
          </a:xfrm>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b="1" kern="0" spc="-100" dirty="0"/>
              <a:t>What is an Automated Weather Station (AWS)?</a:t>
            </a:r>
            <a:br>
              <a:rPr lang="en-US" sz="2800" b="1" kern="0" spc="-100" dirty="0">
                <a:solidFill>
                  <a:srgbClr val="FF0000"/>
                </a:solidFill>
              </a:rPr>
            </a:br>
            <a:endParaRPr lang="en-US" sz="2800" dirty="0">
              <a:effectLst/>
            </a:endParaRPr>
          </a:p>
          <a:p>
            <a:pPr algn="l"/>
            <a:r>
              <a:rPr lang="en-US" sz="1800" b="1" dirty="0"/>
              <a:t>An AWS can collect meteorological data from multiple instruments.</a:t>
            </a:r>
            <a:endParaRPr lang="en-US" sz="1800" dirty="0"/>
          </a:p>
        </p:txBody>
      </p:sp>
      <p:graphicFrame>
        <p:nvGraphicFramePr>
          <p:cNvPr id="19" name="Content Placeholder 18" descr="Temperature use a thermometer to measure. Precipitation - a rain guage. Humidity - a hygrometer. Atmospheric Pressure - a barometer. Wind Speed - an anemometer. Wind direction - wind vane. Solar radiation - pyranometer. Soil Moisture - a soil hygrometer. Soil temperature - soil thermometer."/>
          <p:cNvGraphicFramePr>
            <a:graphicFrameLocks noGrp="1"/>
          </p:cNvGraphicFramePr>
          <p:nvPr>
            <p:ph idx="1"/>
            <p:extLst>
              <p:ext uri="{D42A27DB-BD31-4B8C-83A1-F6EECF244321}">
                <p14:modId xmlns:p14="http://schemas.microsoft.com/office/powerpoint/2010/main" val="1433572996"/>
              </p:ext>
            </p:extLst>
          </p:nvPr>
        </p:nvGraphicFramePr>
        <p:xfrm>
          <a:off x="1371600" y="2286000"/>
          <a:ext cx="4343400" cy="3937000"/>
        </p:xfrm>
        <a:graphic>
          <a:graphicData uri="http://schemas.openxmlformats.org/drawingml/2006/table">
            <a:tbl>
              <a:tblPr firstRow="1" bandRow="1">
                <a:tableStyleId>{6E25E649-3F16-4E02-A733-19D2CDBF48F0}</a:tableStyleId>
              </a:tblPr>
              <a:tblGrid>
                <a:gridCol w="23241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93700">
                <a:tc>
                  <a:txBody>
                    <a:bodyPr/>
                    <a:lstStyle/>
                    <a:p>
                      <a:r>
                        <a:rPr lang="en-US" dirty="0">
                          <a:solidFill>
                            <a:schemeClr val="tx1"/>
                          </a:solidFill>
                        </a:rPr>
                        <a:t>Parameter</a:t>
                      </a:r>
                    </a:p>
                  </a:txBody>
                  <a:tcPr>
                    <a:solidFill>
                      <a:schemeClr val="accent1">
                        <a:lumMod val="40000"/>
                        <a:lumOff val="60000"/>
                      </a:schemeClr>
                    </a:solidFill>
                  </a:tcPr>
                </a:tc>
                <a:tc>
                  <a:txBody>
                    <a:bodyPr/>
                    <a:lstStyle/>
                    <a:p>
                      <a:r>
                        <a:rPr lang="en-US" dirty="0">
                          <a:solidFill>
                            <a:schemeClr val="tx1"/>
                          </a:solidFill>
                        </a:rPr>
                        <a:t>Instrument</a:t>
                      </a:r>
                    </a:p>
                  </a:txBody>
                  <a:tcPr>
                    <a:solidFill>
                      <a:schemeClr val="accent1">
                        <a:lumMod val="40000"/>
                        <a:lumOff val="60000"/>
                      </a:schemeClr>
                    </a:solidFill>
                  </a:tcPr>
                </a:tc>
                <a:extLst>
                  <a:ext uri="{0D108BD9-81ED-4DB2-BD59-A6C34878D82A}">
                    <a16:rowId xmlns:a16="http://schemas.microsoft.com/office/drawing/2014/main" val="10000"/>
                  </a:ext>
                </a:extLst>
              </a:tr>
              <a:tr h="393700">
                <a:tc>
                  <a:txBody>
                    <a:bodyPr/>
                    <a:lstStyle/>
                    <a:p>
                      <a:r>
                        <a:rPr lang="en-US" sz="1600" dirty="0">
                          <a:latin typeface="Arial" charset="0"/>
                        </a:rPr>
                        <a:t>Temperature</a:t>
                      </a:r>
                      <a:endParaRPr lang="en-U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charset="0"/>
                        </a:rPr>
                        <a:t>Thermometer</a:t>
                      </a:r>
                    </a:p>
                  </a:txBody>
                  <a:tcPr>
                    <a:noFill/>
                  </a:tcPr>
                </a:tc>
                <a:extLst>
                  <a:ext uri="{0D108BD9-81ED-4DB2-BD59-A6C34878D82A}">
                    <a16:rowId xmlns:a16="http://schemas.microsoft.com/office/drawing/2014/main" val="10001"/>
                  </a:ext>
                </a:extLst>
              </a:tr>
              <a:tr h="393700">
                <a:tc>
                  <a:txBody>
                    <a:bodyPr/>
                    <a:lstStyle/>
                    <a:p>
                      <a:r>
                        <a:rPr lang="en-US" sz="1600" dirty="0">
                          <a:latin typeface="Arial" charset="0"/>
                        </a:rPr>
                        <a:t>Precipitation</a:t>
                      </a:r>
                      <a:endParaRPr lang="en-US" sz="1600" dirty="0"/>
                    </a:p>
                  </a:txBody>
                  <a:tcPr>
                    <a:noFill/>
                  </a:tcPr>
                </a:tc>
                <a:tc>
                  <a:txBody>
                    <a:bodyPr/>
                    <a:lstStyle/>
                    <a:p>
                      <a:r>
                        <a:rPr lang="en-US" sz="1600" dirty="0">
                          <a:latin typeface="Arial" charset="0"/>
                        </a:rPr>
                        <a:t>Rain Gauge</a:t>
                      </a:r>
                      <a:endParaRPr lang="en-US" sz="1600" dirty="0"/>
                    </a:p>
                  </a:txBody>
                  <a:tcPr>
                    <a:noFill/>
                  </a:tcPr>
                </a:tc>
                <a:extLst>
                  <a:ext uri="{0D108BD9-81ED-4DB2-BD59-A6C34878D82A}">
                    <a16:rowId xmlns:a16="http://schemas.microsoft.com/office/drawing/2014/main" val="10002"/>
                  </a:ext>
                </a:extLst>
              </a:tr>
              <a:tr h="393700">
                <a:tc>
                  <a:txBody>
                    <a:bodyPr/>
                    <a:lstStyle/>
                    <a:p>
                      <a:r>
                        <a:rPr lang="en-US" sz="1600" dirty="0">
                          <a:latin typeface="Arial" charset="0"/>
                        </a:rPr>
                        <a:t>Humidity</a:t>
                      </a:r>
                      <a:endParaRPr lang="en-U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charset="0"/>
                        </a:rPr>
                        <a:t>Hygrometer</a:t>
                      </a:r>
                    </a:p>
                  </a:txBody>
                  <a:tcPr>
                    <a:noFill/>
                  </a:tcPr>
                </a:tc>
                <a:extLst>
                  <a:ext uri="{0D108BD9-81ED-4DB2-BD59-A6C34878D82A}">
                    <a16:rowId xmlns:a16="http://schemas.microsoft.com/office/drawing/2014/main" val="10003"/>
                  </a:ext>
                </a:extLst>
              </a:tr>
              <a:tr h="393700">
                <a:tc>
                  <a:txBody>
                    <a:bodyPr/>
                    <a:lstStyle/>
                    <a:p>
                      <a:r>
                        <a:rPr lang="en-US" sz="1600" dirty="0">
                          <a:latin typeface="Arial" charset="0"/>
                        </a:rPr>
                        <a:t>Atmospheric Pressure </a:t>
                      </a:r>
                      <a:endParaRPr lang="en-US" sz="1600" dirty="0"/>
                    </a:p>
                  </a:txBody>
                  <a:tcPr>
                    <a:noFill/>
                  </a:tcPr>
                </a:tc>
                <a:tc>
                  <a:txBody>
                    <a:bodyPr/>
                    <a:lstStyle/>
                    <a:p>
                      <a:r>
                        <a:rPr lang="en-US" sz="1600" dirty="0">
                          <a:latin typeface="Arial" charset="0"/>
                        </a:rPr>
                        <a:t>Barometer</a:t>
                      </a:r>
                      <a:endParaRPr lang="en-US" sz="1600" dirty="0"/>
                    </a:p>
                  </a:txBody>
                  <a:tcPr>
                    <a:noFill/>
                  </a:tcPr>
                </a:tc>
                <a:extLst>
                  <a:ext uri="{0D108BD9-81ED-4DB2-BD59-A6C34878D82A}">
                    <a16:rowId xmlns:a16="http://schemas.microsoft.com/office/drawing/2014/main" val="10004"/>
                  </a:ext>
                </a:extLst>
              </a:tr>
              <a:tr h="393700">
                <a:tc>
                  <a:txBody>
                    <a:bodyPr/>
                    <a:lstStyle/>
                    <a:p>
                      <a:r>
                        <a:rPr lang="en-US" sz="1600" dirty="0">
                          <a:latin typeface="Arial" charset="0"/>
                        </a:rPr>
                        <a:t>Wind Speed</a:t>
                      </a:r>
                      <a:endParaRPr lang="en-U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charset="0"/>
                        </a:rPr>
                        <a:t>Anemometer</a:t>
                      </a:r>
                    </a:p>
                  </a:txBody>
                  <a:tcPr>
                    <a:noFill/>
                  </a:tcPr>
                </a:tc>
                <a:extLst>
                  <a:ext uri="{0D108BD9-81ED-4DB2-BD59-A6C34878D82A}">
                    <a16:rowId xmlns:a16="http://schemas.microsoft.com/office/drawing/2014/main" val="10005"/>
                  </a:ext>
                </a:extLst>
              </a:tr>
              <a:tr h="393700">
                <a:tc>
                  <a:txBody>
                    <a:bodyPr/>
                    <a:lstStyle/>
                    <a:p>
                      <a:r>
                        <a:rPr lang="en-US" sz="1600" dirty="0">
                          <a:latin typeface="Arial" charset="0"/>
                        </a:rPr>
                        <a:t>Wind Direction</a:t>
                      </a:r>
                      <a:endParaRPr lang="en-U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charset="0"/>
                        </a:rPr>
                        <a:t>Wind Vane</a:t>
                      </a:r>
                    </a:p>
                  </a:txBody>
                  <a:tcPr>
                    <a:noFill/>
                  </a:tcPr>
                </a:tc>
                <a:extLst>
                  <a:ext uri="{0D108BD9-81ED-4DB2-BD59-A6C34878D82A}">
                    <a16:rowId xmlns:a16="http://schemas.microsoft.com/office/drawing/2014/main" val="10006"/>
                  </a:ext>
                </a:extLst>
              </a:tr>
              <a:tr h="393700">
                <a:tc>
                  <a:txBody>
                    <a:bodyPr/>
                    <a:lstStyle/>
                    <a:p>
                      <a:r>
                        <a:rPr lang="en-US" sz="1600" dirty="0">
                          <a:latin typeface="Arial" charset="0"/>
                        </a:rPr>
                        <a:t>Solar Radiation</a:t>
                      </a:r>
                      <a:endParaRPr lang="en-U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latin typeface="Arial" charset="0"/>
                        </a:rPr>
                        <a:t>Pyranometer</a:t>
                      </a:r>
                      <a:endParaRPr lang="en-US" sz="1600" dirty="0">
                        <a:latin typeface="Arial" charset="0"/>
                      </a:endParaRPr>
                    </a:p>
                  </a:txBody>
                  <a:tcPr>
                    <a:noFill/>
                  </a:tcPr>
                </a:tc>
                <a:extLst>
                  <a:ext uri="{0D108BD9-81ED-4DB2-BD59-A6C34878D82A}">
                    <a16:rowId xmlns:a16="http://schemas.microsoft.com/office/drawing/2014/main" val="10007"/>
                  </a:ext>
                </a:extLst>
              </a:tr>
              <a:tr h="393700">
                <a:tc>
                  <a:txBody>
                    <a:bodyPr/>
                    <a:lstStyle/>
                    <a:p>
                      <a:r>
                        <a:rPr lang="en-US" sz="1600" dirty="0">
                          <a:latin typeface="Arial" charset="0"/>
                        </a:rPr>
                        <a:t>Soil Moisture</a:t>
                      </a:r>
                      <a:endParaRPr lang="en-U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charset="0"/>
                        </a:rPr>
                        <a:t>Soil Hygrometer</a:t>
                      </a:r>
                    </a:p>
                  </a:txBody>
                  <a:tcPr>
                    <a:noFill/>
                  </a:tcPr>
                </a:tc>
                <a:extLst>
                  <a:ext uri="{0D108BD9-81ED-4DB2-BD59-A6C34878D82A}">
                    <a16:rowId xmlns:a16="http://schemas.microsoft.com/office/drawing/2014/main" val="10008"/>
                  </a:ext>
                </a:extLst>
              </a:tr>
              <a:tr h="393700">
                <a:tc>
                  <a:txBody>
                    <a:bodyPr/>
                    <a:lstStyle/>
                    <a:p>
                      <a:r>
                        <a:rPr lang="en-US" sz="1600" dirty="0">
                          <a:latin typeface="Arial" charset="0"/>
                        </a:rPr>
                        <a:t>Soil Temperature</a:t>
                      </a:r>
                      <a:endParaRPr lang="en-U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charset="0"/>
                        </a:rPr>
                        <a:t>Soil Thermometer</a:t>
                      </a:r>
                    </a:p>
                  </a:txBody>
                  <a:tcPr>
                    <a:noFill/>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08FAE6DB-C34F-4AA3-AE93-6985052762CD}" type="slidenum">
              <a:rPr lang="en-US" smtClean="0"/>
              <a:pPr/>
              <a:t>4</a:t>
            </a:fld>
            <a:endParaRPr lang="en-US"/>
          </a:p>
        </p:txBody>
      </p:sp>
      <p:sp>
        <p:nvSpPr>
          <p:cNvPr id="15" name="TextBox 14"/>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7" name="Picture 16"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campbellsci.com/images/tripod.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2895600"/>
            <a:ext cx="3087468" cy="29718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6030B291-A1AE-132B-9F98-D4F1188BA4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7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 y="548640"/>
            <a:ext cx="1371597" cy="6309360"/>
            <a:chOff x="3" y="548640"/>
            <a:chExt cx="1371597" cy="6309360"/>
          </a:xfrm>
        </p:grpSpPr>
        <p:pic>
          <p:nvPicPr>
            <p:cNvPr id="13" name="Picture 12"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4" name="Rectangle 13"/>
            <p:cNvSpPr/>
            <p:nvPr/>
          </p:nvSpPr>
          <p:spPr>
            <a:xfrm>
              <a:off x="38100" y="914401"/>
              <a:ext cx="1333500" cy="5078313"/>
            </a:xfrm>
            <a:prstGeom prst="rect">
              <a:avLst/>
            </a:prstGeom>
          </p:spPr>
          <p:txBody>
            <a:bodyPr wrap="square">
              <a:spAutoFit/>
            </a:bodyPr>
            <a:lstStyle/>
            <a:p>
              <a:r>
                <a:rPr lang="en-US" sz="1200" dirty="0">
                  <a:solidFill>
                    <a:srgbClr val="FF0000"/>
                  </a:solidFill>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8" name="Title 7"/>
          <p:cNvSpPr>
            <a:spLocks noGrp="1"/>
          </p:cNvSpPr>
          <p:nvPr>
            <p:ph type="title"/>
          </p:nvPr>
        </p:nvSpPr>
        <p:spPr>
          <a:xfrm>
            <a:off x="1371600" y="990600"/>
            <a:ext cx="7086600" cy="990600"/>
          </a:xfrm>
        </p:spPr>
        <p:txBody>
          <a:bodyPr/>
          <a:lstStyle/>
          <a:p>
            <a:r>
              <a:rPr lang="en-US" b="1" dirty="0"/>
              <a:t>How does an AWS work?</a:t>
            </a:r>
            <a:br>
              <a:rPr lang="en-US" b="1" dirty="0">
                <a:solidFill>
                  <a:srgbClr val="FF0000"/>
                </a:solidFill>
              </a:rPr>
            </a:br>
            <a:endParaRPr lang="en-US" dirty="0"/>
          </a:p>
        </p:txBody>
      </p:sp>
      <p:sp>
        <p:nvSpPr>
          <p:cNvPr id="12" name="Text Placeholder 11"/>
          <p:cNvSpPr>
            <a:spLocks noGrp="1"/>
          </p:cNvSpPr>
          <p:nvPr>
            <p:ph type="body" sz="half" idx="2"/>
          </p:nvPr>
        </p:nvSpPr>
        <p:spPr>
          <a:xfrm>
            <a:off x="1447800" y="1828800"/>
            <a:ext cx="7010400" cy="1981200"/>
          </a:xfrm>
        </p:spPr>
        <p:txBody>
          <a:bodyPr>
            <a:normAutofit/>
          </a:bodyPr>
          <a:lstStyle/>
          <a:p>
            <a:pPr marL="0" indent="0" algn="ctr">
              <a:spcBef>
                <a:spcPts val="0"/>
              </a:spcBef>
              <a:buNone/>
            </a:pPr>
            <a:r>
              <a:rPr lang="en-US" sz="2600" dirty="0"/>
              <a:t>Data collected by the AWS is contained in a </a:t>
            </a:r>
            <a:r>
              <a:rPr lang="en-US" sz="2600" b="1" dirty="0"/>
              <a:t>data logger </a:t>
            </a:r>
            <a:r>
              <a:rPr lang="en-US" sz="2600" dirty="0"/>
              <a:t>and can be emailed directly to GLOBE. AWSs are often powered by </a:t>
            </a:r>
            <a:r>
              <a:rPr lang="en-US" sz="2600" b="1" dirty="0"/>
              <a:t>solar panels </a:t>
            </a:r>
            <a:r>
              <a:rPr lang="en-US" sz="2600" dirty="0"/>
              <a:t>and accessible via </a:t>
            </a:r>
            <a:r>
              <a:rPr lang="en-US" sz="2600" b="1" dirty="0"/>
              <a:t>mobile phone</a:t>
            </a:r>
            <a:r>
              <a:rPr lang="en-US" sz="2600" dirty="0"/>
              <a:t>.</a:t>
            </a:r>
          </a:p>
          <a:p>
            <a:pPr marL="0" indent="0">
              <a:buNone/>
            </a:pPr>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08FAE6DB-C34F-4AA3-AE93-6985052762CD}" type="slidenum">
              <a:rPr lang="en-US" smtClean="0"/>
              <a:pPr/>
              <a:t>5</a:t>
            </a:fld>
            <a:endParaRPr lang="en-US"/>
          </a:p>
        </p:txBody>
      </p:sp>
      <p:sp>
        <p:nvSpPr>
          <p:cNvPr id="15" name="TextBox 14"/>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17" name="Picture 16"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g-ecx.images-amazon.com/images/G/01/aplusautomation/vendorimages/4f284671-36ae-4526-8783-945bd56c5fcb._CB323485186__SR970,300_.jpg">
            <a:hlinkClick r:id="rId9"/>
          </p:cNvPr>
          <p:cNvPicPr>
            <a:picLocks noGrp="1" noChangeAspect="1" noChangeArrowheads="1"/>
          </p:cNvPicPr>
          <p:nvPr>
            <p:ph sz="half" idx="1"/>
          </p:nvPr>
        </p:nvPicPr>
        <p:blipFill>
          <a:blip r:embed="rId10">
            <a:extLst>
              <a:ext uri="{28A0092B-C50C-407E-A947-70E740481C1C}">
                <a14:useLocalDpi xmlns:a14="http://schemas.microsoft.com/office/drawing/2010/main" val="0"/>
              </a:ext>
            </a:extLst>
          </a:blip>
          <a:srcRect/>
          <a:stretch>
            <a:fillRect/>
          </a:stretch>
        </p:blipFill>
        <p:spPr bwMode="auto">
          <a:xfrm>
            <a:off x="1676400" y="3904268"/>
            <a:ext cx="6858000" cy="2121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1667623-3995-4013-823B-AC726052BD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1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https://www.polartrec.com/files/members/michelle-brown/images/dsc_0403.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1730" y="1981200"/>
            <a:ext cx="2805470" cy="4237871"/>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www.opticalscientific.com/images/OWI-650_AWOS_System_2.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7009" y="3414389"/>
            <a:ext cx="2066466" cy="2834011"/>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www.bgs.ac.uk/research/glaciermonitoring/images/SDC10508.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3475929"/>
            <a:ext cx="2079354" cy="277247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1600" y="838200"/>
            <a:ext cx="7315200" cy="762000"/>
          </a:xfrm>
        </p:spPr>
        <p:txBody>
          <a:bodyPr/>
          <a:lstStyle/>
          <a:p>
            <a:r>
              <a:rPr lang="en-US" b="1" dirty="0"/>
              <a:t>Where are AWSs used?</a:t>
            </a:r>
            <a:br>
              <a:rPr lang="en-US" b="1" dirty="0">
                <a:solidFill>
                  <a:srgbClr val="FF0000"/>
                </a:solidFill>
              </a:rPr>
            </a:br>
            <a:endParaRPr lang="en-US" dirty="0"/>
          </a:p>
        </p:txBody>
      </p:sp>
      <p:sp>
        <p:nvSpPr>
          <p:cNvPr id="4" name="Content Placeholder 3"/>
          <p:cNvSpPr>
            <a:spLocks noGrp="1"/>
          </p:cNvSpPr>
          <p:nvPr>
            <p:ph idx="1"/>
          </p:nvPr>
        </p:nvSpPr>
        <p:spPr>
          <a:xfrm>
            <a:off x="4267200" y="2209801"/>
            <a:ext cx="4419600" cy="838199"/>
          </a:xfrm>
        </p:spPr>
        <p:txBody>
          <a:bodyPr>
            <a:normAutofit fontScale="85000" lnSpcReduction="10000"/>
          </a:bodyPr>
          <a:lstStyle/>
          <a:p>
            <a:pPr marL="0" indent="0" algn="ctr">
              <a:buNone/>
            </a:pPr>
            <a:r>
              <a:rPr lang="en-US" sz="2400" dirty="0"/>
              <a:t>Scientists use AWSs around the world, in all types of environments!</a:t>
            </a:r>
          </a:p>
          <a:p>
            <a:endParaRPr lang="en-US" sz="1200" dirty="0"/>
          </a:p>
          <a:p>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6</a:t>
            </a:fld>
            <a:endParaRPr lang="en-US"/>
          </a:p>
        </p:txBody>
      </p:sp>
      <p:grpSp>
        <p:nvGrpSpPr>
          <p:cNvPr id="19" name="Group 18"/>
          <p:cNvGrpSpPr/>
          <p:nvPr/>
        </p:nvGrpSpPr>
        <p:grpSpPr>
          <a:xfrm>
            <a:off x="3" y="548640"/>
            <a:ext cx="1371597" cy="6309360"/>
            <a:chOff x="3" y="548640"/>
            <a:chExt cx="1371597" cy="6309360"/>
          </a:xfrm>
        </p:grpSpPr>
        <p:pic>
          <p:nvPicPr>
            <p:cNvPr id="20" name="Picture 19"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2" name="Rectangle 21"/>
            <p:cNvSpPr/>
            <p:nvPr/>
          </p:nvSpPr>
          <p:spPr>
            <a:xfrm>
              <a:off x="38100" y="914401"/>
              <a:ext cx="1333500" cy="5078313"/>
            </a:xfrm>
            <a:prstGeom prst="rect">
              <a:avLst/>
            </a:prstGeom>
          </p:spPr>
          <p:txBody>
            <a:bodyPr wrap="square">
              <a:spAutoFit/>
            </a:bodyPr>
            <a:lstStyle/>
            <a:p>
              <a:r>
                <a:rPr lang="en-US" sz="1200" dirty="0">
                  <a:solidFill>
                    <a:srgbClr val="FF0000"/>
                  </a:solidFill>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3" name="TextBox 22"/>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4" name="Picture 23" descr="http://www.weatherhawk.com/images/d-6.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402B21-270F-969C-BEA6-79C4C5D3FD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4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a:xfrm>
            <a:off x="1371600" y="838200"/>
            <a:ext cx="7315200" cy="762000"/>
          </a:xfrm>
        </p:spPr>
        <p:txBody>
          <a:bodyPr/>
          <a:lstStyle/>
          <a:p>
            <a:r>
              <a:rPr lang="en-US" b="1"/>
              <a:t>What’s inside of the AWS?</a:t>
            </a:r>
            <a:br>
              <a:rPr lang="en-US" b="1">
                <a:solidFill>
                  <a:srgbClr val="FF0000"/>
                </a:solidFill>
              </a:rPr>
            </a:br>
            <a:endParaRPr lang="en-US" dirty="0"/>
          </a:p>
        </p:txBody>
      </p:sp>
      <p:sp>
        <p:nvSpPr>
          <p:cNvPr id="23" name="Content Placeholder 22"/>
          <p:cNvSpPr>
            <a:spLocks noGrp="1"/>
          </p:cNvSpPr>
          <p:nvPr>
            <p:ph sz="half" idx="1"/>
          </p:nvPr>
        </p:nvSpPr>
        <p:spPr>
          <a:xfrm>
            <a:off x="1447800" y="1828800"/>
            <a:ext cx="3352800" cy="4572000"/>
          </a:xfrm>
        </p:spPr>
        <p:txBody>
          <a:bodyPr>
            <a:normAutofit/>
          </a:bodyPr>
          <a:lstStyle/>
          <a:p>
            <a:pPr marL="0" indent="0">
              <a:spcBef>
                <a:spcPts val="0"/>
              </a:spcBef>
              <a:buNone/>
            </a:pPr>
            <a:r>
              <a:rPr lang="en-US" sz="2400" dirty="0"/>
              <a:t>Inside the AWS are some delicate instruments that are protected from the elements by a protective casing.</a:t>
            </a:r>
          </a:p>
          <a:p>
            <a:pPr marL="0" indent="0">
              <a:spcBef>
                <a:spcPts val="0"/>
              </a:spcBef>
              <a:buNone/>
            </a:pPr>
            <a:r>
              <a:rPr lang="en-US" sz="2400" dirty="0"/>
              <a:t>Batteries are also stored inside. Many AWS have solar panels for power in addition to batteries.</a:t>
            </a:r>
          </a:p>
          <a:p>
            <a:pPr>
              <a:spcBef>
                <a:spcPts val="0"/>
              </a:spcBef>
            </a:pPr>
            <a:endParaRPr lang="en-US" sz="2400"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7</a:t>
            </a:fld>
            <a:endParaRPr lang="en-US"/>
          </a:p>
        </p:txBody>
      </p:sp>
      <p:grpSp>
        <p:nvGrpSpPr>
          <p:cNvPr id="17" name="Group 16"/>
          <p:cNvGrpSpPr/>
          <p:nvPr/>
        </p:nvGrpSpPr>
        <p:grpSpPr>
          <a:xfrm>
            <a:off x="3" y="548640"/>
            <a:ext cx="1371597" cy="6309360"/>
            <a:chOff x="3" y="548640"/>
            <a:chExt cx="1371597" cy="6309360"/>
          </a:xfrm>
        </p:grpSpPr>
        <p:pic>
          <p:nvPicPr>
            <p:cNvPr id="18" name="Picture 17"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9" name="Rectangle 18"/>
            <p:cNvSpPr/>
            <p:nvPr/>
          </p:nvSpPr>
          <p:spPr>
            <a:xfrm>
              <a:off x="38100" y="914401"/>
              <a:ext cx="1333500" cy="5078313"/>
            </a:xfrm>
            <a:prstGeom prst="rect">
              <a:avLst/>
            </a:prstGeom>
          </p:spPr>
          <p:txBody>
            <a:bodyPr wrap="square">
              <a:spAutoFit/>
            </a:bodyPr>
            <a:lstStyle/>
            <a:p>
              <a:r>
                <a:rPr lang="en-US" sz="1200" dirty="0">
                  <a:solidFill>
                    <a:srgbClr val="FF0000"/>
                  </a:solidFill>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0" name="TextBox 19"/>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2" name="Picture 21"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g-ecx.images-amazon.com/images/G/01/aplusautomation/vendorimages/89e32d7a-0fbe-4bfc-9993-1884eb9cbcf3._CB325026610_.jpg">
            <a:hlinkClick r:id="rId9"/>
          </p:cNvPr>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bwMode="auto">
          <a:xfrm>
            <a:off x="4953000" y="190500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BEB01B1-A3C0-E0AE-124E-308CBA5CBF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6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9" name="Picture 8"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8" descr="http://earth-www.larc.nasa.gov/cwg/pagepix/Cloudw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295400" y="1020762"/>
            <a:ext cx="7391400" cy="579438"/>
          </a:xfrm>
        </p:spPr>
        <p:txBody>
          <a:bodyPr/>
          <a:lstStyle/>
          <a:p>
            <a:r>
              <a:rPr lang="en-US" sz="2400" b="1" kern="0" spc="-100" dirty="0"/>
              <a:t>Your data can also assist with NASA and NOAA weather observations</a:t>
            </a:r>
            <a:endParaRPr lang="en-US" dirty="0"/>
          </a:p>
        </p:txBody>
      </p:sp>
      <p:sp>
        <p:nvSpPr>
          <p:cNvPr id="4" name="Content Placeholder 3"/>
          <p:cNvSpPr>
            <a:spLocks noGrp="1"/>
          </p:cNvSpPr>
          <p:nvPr>
            <p:ph sz="half" idx="1"/>
          </p:nvPr>
        </p:nvSpPr>
        <p:spPr>
          <a:xfrm>
            <a:off x="1366823" y="1828800"/>
            <a:ext cx="4729177" cy="4495800"/>
          </a:xfrm>
        </p:spPr>
        <p:txBody>
          <a:bodyPr>
            <a:noAutofit/>
          </a:bodyPr>
          <a:lstStyle/>
          <a:p>
            <a:pPr>
              <a:lnSpc>
                <a:spcPct val="120000"/>
              </a:lnSpc>
              <a:spcBef>
                <a:spcPts val="0"/>
              </a:spcBef>
            </a:pPr>
            <a:r>
              <a:rPr lang="en-US" sz="1800" dirty="0">
                <a:cs typeface="Arial" charset="0"/>
              </a:rPr>
              <a:t>Earth based measurements of precipitation can assist the Global Precipitation Measurement Mission (GPM) by providing </a:t>
            </a:r>
            <a:r>
              <a:rPr lang="en-US" sz="1800" i="1" dirty="0">
                <a:cs typeface="Arial" charset="0"/>
              </a:rPr>
              <a:t>in situ </a:t>
            </a:r>
            <a:r>
              <a:rPr lang="en-US" sz="1800" dirty="0">
                <a:cs typeface="Arial" charset="0"/>
              </a:rPr>
              <a:t>data.</a:t>
            </a:r>
          </a:p>
          <a:p>
            <a:pPr>
              <a:lnSpc>
                <a:spcPct val="120000"/>
              </a:lnSpc>
              <a:spcBef>
                <a:spcPts val="0"/>
              </a:spcBef>
            </a:pPr>
            <a:r>
              <a:rPr lang="en-US" sz="1800" dirty="0">
                <a:cs typeface="Arial" charset="0"/>
              </a:rPr>
              <a:t>GPM aids in understanding water-borne diseases and freshwater availability.</a:t>
            </a:r>
          </a:p>
          <a:p>
            <a:pPr>
              <a:lnSpc>
                <a:spcPct val="120000"/>
              </a:lnSpc>
              <a:spcBef>
                <a:spcPts val="0"/>
              </a:spcBef>
            </a:pPr>
            <a:r>
              <a:rPr lang="en-US" sz="1800" dirty="0">
                <a:cs typeface="Arial" charset="0"/>
              </a:rPr>
              <a:t>Knowing how much precipitation falls and where it falls helps to understand weather and climate impacts.</a:t>
            </a:r>
          </a:p>
          <a:p>
            <a:pPr>
              <a:lnSpc>
                <a:spcPct val="120000"/>
              </a:lnSpc>
              <a:spcBef>
                <a:spcPts val="0"/>
              </a:spcBef>
            </a:pPr>
            <a:r>
              <a:rPr lang="en-US" sz="1800" dirty="0">
                <a:cs typeface="Arial" charset="0"/>
              </a:rPr>
              <a:t>GLOBE students have taken precipitation observations for a GPM field campaign.</a:t>
            </a:r>
          </a:p>
          <a:p>
            <a:pPr>
              <a:lnSpc>
                <a:spcPct val="120000"/>
              </a:lnSpc>
              <a:spcBef>
                <a:spcPts val="0"/>
              </a:spcBef>
            </a:pPr>
            <a:r>
              <a:rPr lang="en-US" sz="1800" dirty="0">
                <a:cs typeface="Arial" charset="0"/>
              </a:rPr>
              <a:t>GLOBE weather data is provided to NOAA Meteorological Data  Assimilation System (MADIS) </a:t>
            </a:r>
          </a:p>
          <a:p>
            <a:pPr marL="0" indent="0">
              <a:lnSpc>
                <a:spcPct val="120000"/>
              </a:lnSpc>
              <a:spcBef>
                <a:spcPts val="0"/>
              </a:spcBef>
              <a:buNone/>
            </a:pPr>
            <a:r>
              <a:rPr lang="en-US" sz="1800" dirty="0"/>
              <a:t> </a:t>
            </a:r>
          </a:p>
        </p:txBody>
      </p:sp>
      <p:sp>
        <p:nvSpPr>
          <p:cNvPr id="5" name="Content Placeholder 4"/>
          <p:cNvSpPr>
            <a:spLocks noGrp="1"/>
          </p:cNvSpPr>
          <p:nvPr>
            <p:ph sz="half" idx="2"/>
          </p:nvPr>
        </p:nvSpPr>
        <p:spPr>
          <a:xfrm>
            <a:off x="6248400" y="4419600"/>
            <a:ext cx="2590800" cy="838200"/>
          </a:xfrm>
        </p:spPr>
        <p:txBody>
          <a:bodyPr>
            <a:normAutofit fontScale="40000" lnSpcReduction="20000"/>
          </a:bodyPr>
          <a:lstStyle/>
          <a:p>
            <a:pPr marL="0" indent="0" algn="ctr">
              <a:lnSpc>
                <a:spcPct val="120000"/>
              </a:lnSpc>
              <a:spcBef>
                <a:spcPts val="0"/>
              </a:spcBef>
              <a:buNone/>
            </a:pPr>
            <a:r>
              <a:rPr lang="en-US" b="1" dirty="0">
                <a:cs typeface="Arial" charset="0"/>
              </a:rPr>
              <a:t>NASA’S GLOBAL PRECIPITATION MEASUREMENT MISSION (GPM</a:t>
            </a:r>
            <a:r>
              <a:rPr lang="en-US" sz="3200" b="1" dirty="0">
                <a:cs typeface="Arial" charset="0"/>
              </a:rPr>
              <a:t>)</a:t>
            </a:r>
          </a:p>
          <a:p>
            <a:pPr marL="0" indent="0" algn="ctr">
              <a:lnSpc>
                <a:spcPct val="120000"/>
              </a:lnSpc>
              <a:spcBef>
                <a:spcPts val="0"/>
              </a:spcBef>
              <a:buNone/>
            </a:pPr>
            <a:endParaRPr lang="en-US" sz="3200" b="1" dirty="0">
              <a:cs typeface="Arial" charset="0"/>
            </a:endParaRPr>
          </a:p>
          <a:p>
            <a:pPr marL="0" indent="0" algn="ctr">
              <a:lnSpc>
                <a:spcPct val="120000"/>
              </a:lnSpc>
              <a:spcBef>
                <a:spcPts val="0"/>
              </a:spcBef>
              <a:buNone/>
            </a:pPr>
            <a:endParaRPr lang="en-US" sz="3200" b="1" dirty="0">
              <a:cs typeface="Arial" charset="0"/>
            </a:endParaRPr>
          </a:p>
        </p:txBody>
      </p:sp>
      <p:sp>
        <p:nvSpPr>
          <p:cNvPr id="2" name="Slide Number Placeholder 1"/>
          <p:cNvSpPr>
            <a:spLocks noGrp="1"/>
          </p:cNvSpPr>
          <p:nvPr>
            <p:ph type="sldNum" sz="quarter" idx="12"/>
          </p:nvPr>
        </p:nvSpPr>
        <p:spPr/>
        <p:txBody>
          <a:bodyPr/>
          <a:lstStyle/>
          <a:p>
            <a:fld id="{08FAE6DB-C34F-4AA3-AE93-6985052762CD}" type="slidenum">
              <a:rPr lang="en-US" smtClean="0"/>
              <a:pPr/>
              <a:t>8</a:t>
            </a:fld>
            <a:endParaRPr lang="en-US"/>
          </a:p>
        </p:txBody>
      </p:sp>
      <p:grpSp>
        <p:nvGrpSpPr>
          <p:cNvPr id="17" name="Group 16"/>
          <p:cNvGrpSpPr/>
          <p:nvPr/>
        </p:nvGrpSpPr>
        <p:grpSpPr>
          <a:xfrm>
            <a:off x="3" y="548640"/>
            <a:ext cx="1371597" cy="6309360"/>
            <a:chOff x="3" y="548640"/>
            <a:chExt cx="1371597" cy="6309360"/>
          </a:xfrm>
        </p:grpSpPr>
        <p:pic>
          <p:nvPicPr>
            <p:cNvPr id="18" name="Picture 17" descr="2_HydrosphereBannerO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19" name="Rectangle 18"/>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solidFill>
                    <a:srgbClr val="FF0000"/>
                  </a:solidFill>
                  <a:latin typeface="Arial" charset="0"/>
                </a:rPr>
                <a:t>B. Why collect data using AWS?</a:t>
              </a:r>
              <a:br>
                <a:rPr lang="en-US" sz="1200" dirty="0">
                  <a:latin typeface="Arial" charset="0"/>
                </a:rPr>
              </a:br>
              <a:endParaRPr lang="en-US" sz="1200" dirty="0">
                <a:latin typeface="Arial" charset="0"/>
              </a:endParaRPr>
            </a:p>
            <a:p>
              <a:r>
                <a:rPr lang="en-US" sz="1200" dirty="0">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0" name="TextBox 19"/>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2" name="Picture 21" descr="http://www.weatherhawk.com/images/d-6.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pm_1.jp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3520" y="2426494"/>
            <a:ext cx="2615355" cy="1828800"/>
          </a:xfrm>
          <a:prstGeom prst="rect">
            <a:avLst/>
          </a:prstGeom>
          <a:ln w="38100" cmpd="sng">
            <a:solidFill>
              <a:schemeClr val="tx1"/>
            </a:solidFill>
          </a:ln>
        </p:spPr>
      </p:pic>
      <p:pic>
        <p:nvPicPr>
          <p:cNvPr id="6" name="Picture 4">
            <a:extLst>
              <a:ext uri="{FF2B5EF4-FFF2-40B4-BE49-F238E27FC236}">
                <a16:creationId xmlns:a16="http://schemas.microsoft.com/office/drawing/2014/main" id="{7A9CCA82-B0E2-8B8F-BB41-E435220F71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A6C6FD-584A-3CD1-8B87-D298A4FD80DC}"/>
              </a:ext>
            </a:extLst>
          </p:cNvPr>
          <p:cNvSpPr txBox="1"/>
          <p:nvPr/>
        </p:nvSpPr>
        <p:spPr>
          <a:xfrm>
            <a:off x="5943600" y="6356350"/>
            <a:ext cx="2133600" cy="276999"/>
          </a:xfrm>
          <a:prstGeom prst="rect">
            <a:avLst/>
          </a:prstGeom>
          <a:noFill/>
        </p:spPr>
        <p:txBody>
          <a:bodyPr wrap="square" rtlCol="0">
            <a:spAutoFit/>
          </a:bodyPr>
          <a:lstStyle/>
          <a:p>
            <a:r>
              <a:rPr lang="en-US" sz="1200" dirty="0"/>
              <a:t>Slide updated 11/14/2025</a:t>
            </a:r>
          </a:p>
        </p:txBody>
      </p:sp>
    </p:spTree>
    <p:extLst>
      <p:ext uri="{BB962C8B-B14F-4D97-AF65-F5344CB8AC3E}">
        <p14:creationId xmlns:p14="http://schemas.microsoft.com/office/powerpoint/2010/main" val="199124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2_HydrosphereBannerO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4" name="Picture 13" descr="2_HydrosphereBannerO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
            <a:ext cx="9144000" cy="81905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6" y="-1"/>
            <a:ext cx="3707005" cy="821267"/>
          </a:xfrm>
          <a:prstGeom prst="rect">
            <a:avLst/>
          </a:prstGeom>
        </p:spPr>
      </p:pic>
      <p:pic>
        <p:nvPicPr>
          <p:cNvPr id="19" name="Picture 8" descr="http://earth-www.larc.nasa.gov/cwg/pagepix/Cloudwg.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13" r="24083" b="619"/>
          <a:stretch/>
        </p:blipFill>
        <p:spPr bwMode="auto">
          <a:xfrm>
            <a:off x="3674534" y="1"/>
            <a:ext cx="1100694" cy="8212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295400" y="838200"/>
            <a:ext cx="7391400" cy="579438"/>
          </a:xfrm>
        </p:spPr>
        <p:txBody>
          <a:bodyPr/>
          <a:lstStyle/>
          <a:p>
            <a:r>
              <a:rPr lang="en-US" sz="2800" b="1" dirty="0"/>
              <a:t>YOUR measurements can help scientists answer questions</a:t>
            </a:r>
            <a:br>
              <a:rPr lang="en-US" b="1" dirty="0"/>
            </a:br>
            <a:endParaRPr lang="en-US" dirty="0"/>
          </a:p>
        </p:txBody>
      </p:sp>
      <p:sp>
        <p:nvSpPr>
          <p:cNvPr id="4" name="Content Placeholder 3"/>
          <p:cNvSpPr>
            <a:spLocks noGrp="1"/>
          </p:cNvSpPr>
          <p:nvPr>
            <p:ph sz="half" idx="1"/>
          </p:nvPr>
        </p:nvSpPr>
        <p:spPr>
          <a:xfrm>
            <a:off x="1371600" y="2057400"/>
            <a:ext cx="4572000" cy="4419600"/>
          </a:xfrm>
        </p:spPr>
        <p:txBody>
          <a:bodyPr>
            <a:normAutofit fontScale="92500" lnSpcReduction="10000"/>
          </a:bodyPr>
          <a:lstStyle/>
          <a:p>
            <a:pPr>
              <a:spcBef>
                <a:spcPts val="0"/>
              </a:spcBef>
              <a:buFont typeface="Arial" charset="0"/>
              <a:buChar char="•"/>
            </a:pPr>
            <a:r>
              <a:rPr lang="en-US" altLang="en-US" dirty="0"/>
              <a:t>How do urban areas affect the temperature around them?</a:t>
            </a:r>
          </a:p>
          <a:p>
            <a:pPr>
              <a:spcBef>
                <a:spcPts val="0"/>
              </a:spcBef>
              <a:buFont typeface="Arial" charset="0"/>
              <a:buChar char="•"/>
            </a:pPr>
            <a:r>
              <a:rPr lang="en-US" altLang="en-US" dirty="0"/>
              <a:t>How does daily weather change seasonal and yearly averages?</a:t>
            </a:r>
          </a:p>
          <a:p>
            <a:pPr>
              <a:spcBef>
                <a:spcPts val="0"/>
              </a:spcBef>
              <a:buFont typeface="Arial" charset="0"/>
              <a:buChar char="•"/>
            </a:pPr>
            <a:r>
              <a:rPr lang="en-US" altLang="en-US" dirty="0"/>
              <a:t>How do local factors such as elevation and water bodies affect the weather?</a:t>
            </a:r>
          </a:p>
          <a:p>
            <a:pPr>
              <a:spcBef>
                <a:spcPts val="0"/>
              </a:spcBef>
              <a:buFont typeface="Arial" charset="0"/>
              <a:buChar char="•"/>
            </a:pPr>
            <a:r>
              <a:rPr lang="en-US" altLang="en-US" dirty="0"/>
              <a:t>How does El Nino affect your weather?</a:t>
            </a:r>
          </a:p>
          <a:p>
            <a:pPr>
              <a:spcBef>
                <a:spcPts val="0"/>
              </a:spcBef>
            </a:pPr>
            <a:endParaRPr lang="en-US" dirty="0"/>
          </a:p>
        </p:txBody>
      </p:sp>
      <p:sp>
        <p:nvSpPr>
          <p:cNvPr id="2" name="Slide Number Placeholder 1"/>
          <p:cNvSpPr>
            <a:spLocks noGrp="1"/>
          </p:cNvSpPr>
          <p:nvPr>
            <p:ph type="sldNum" sz="quarter" idx="12"/>
          </p:nvPr>
        </p:nvSpPr>
        <p:spPr/>
        <p:txBody>
          <a:bodyPr/>
          <a:lstStyle/>
          <a:p>
            <a:fld id="{08FAE6DB-C34F-4AA3-AE93-6985052762CD}" type="slidenum">
              <a:rPr lang="en-US" smtClean="0"/>
              <a:pPr/>
              <a:t>9</a:t>
            </a:fld>
            <a:endParaRPr lang="en-US"/>
          </a:p>
        </p:txBody>
      </p:sp>
      <p:grpSp>
        <p:nvGrpSpPr>
          <p:cNvPr id="22" name="Group 21"/>
          <p:cNvGrpSpPr/>
          <p:nvPr/>
        </p:nvGrpSpPr>
        <p:grpSpPr>
          <a:xfrm>
            <a:off x="3" y="548640"/>
            <a:ext cx="1371597" cy="6309360"/>
            <a:chOff x="3" y="548640"/>
            <a:chExt cx="1371597" cy="6309360"/>
          </a:xfrm>
        </p:grpSpPr>
        <p:pic>
          <p:nvPicPr>
            <p:cNvPr id="23" name="Picture 22" descr="2_HydrosphereBannerO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90316" y="3038959"/>
              <a:ext cx="6309360" cy="1328722"/>
            </a:xfrm>
            <a:prstGeom prst="rect">
              <a:avLst/>
            </a:prstGeom>
          </p:spPr>
        </p:pic>
        <p:sp>
          <p:nvSpPr>
            <p:cNvPr id="24" name="Rectangle 23"/>
            <p:cNvSpPr/>
            <p:nvPr/>
          </p:nvSpPr>
          <p:spPr>
            <a:xfrm>
              <a:off x="38100" y="914401"/>
              <a:ext cx="1333500" cy="5078313"/>
            </a:xfrm>
            <a:prstGeom prst="rect">
              <a:avLst/>
            </a:prstGeom>
          </p:spPr>
          <p:txBody>
            <a:bodyPr wrap="square">
              <a:spAutoFit/>
            </a:bodyPr>
            <a:lstStyle/>
            <a:p>
              <a:r>
                <a:rPr lang="en-US" sz="1200" dirty="0">
                  <a:latin typeface="Arial" charset="0"/>
                </a:rPr>
                <a:t>A. What is AWS?</a:t>
              </a:r>
              <a:br>
                <a:rPr lang="en-US" sz="1200" dirty="0">
                  <a:solidFill>
                    <a:srgbClr val="FF0000"/>
                  </a:solidFill>
                  <a:latin typeface="Arial" charset="0"/>
                </a:rPr>
              </a:br>
              <a:endParaRPr lang="en-US" sz="1200" dirty="0">
                <a:solidFill>
                  <a:srgbClr val="FF0000"/>
                </a:solidFill>
                <a:latin typeface="Arial" charset="0"/>
              </a:endParaRPr>
            </a:p>
            <a:p>
              <a:r>
                <a:rPr lang="en-US" sz="1200" dirty="0">
                  <a:latin typeface="Arial" charset="0"/>
                </a:rPr>
                <a:t>B. Why collect data using AWS?</a:t>
              </a:r>
              <a:br>
                <a:rPr lang="en-US" sz="1200" dirty="0">
                  <a:latin typeface="Arial" charset="0"/>
                </a:rPr>
              </a:br>
              <a:endParaRPr lang="en-US" sz="1200" dirty="0">
                <a:latin typeface="Arial" charset="0"/>
              </a:endParaRPr>
            </a:p>
            <a:p>
              <a:r>
                <a:rPr lang="en-US" sz="1200" dirty="0">
                  <a:solidFill>
                    <a:srgbClr val="FF0000"/>
                  </a:solidFill>
                  <a:latin typeface="Arial" charset="0"/>
                </a:rPr>
                <a:t>C. How your measurements can help!</a:t>
              </a:r>
              <a:br>
                <a:rPr lang="en-US" sz="1200" dirty="0">
                  <a:latin typeface="Arial" charset="0"/>
                </a:rPr>
              </a:br>
              <a:endParaRPr lang="en-US" sz="1200" dirty="0">
                <a:latin typeface="Arial" charset="0"/>
              </a:endParaRPr>
            </a:p>
            <a:p>
              <a:r>
                <a:rPr lang="en-US" sz="1200" dirty="0">
                  <a:latin typeface="Arial" charset="0"/>
                </a:rPr>
                <a:t>D. How to collect your data</a:t>
              </a:r>
              <a:br>
                <a:rPr lang="en-US" sz="1200" dirty="0">
                  <a:latin typeface="Arial" charset="0"/>
                </a:rPr>
              </a:br>
              <a:endParaRPr lang="en-US" sz="1200" dirty="0">
                <a:latin typeface="Arial" charset="0"/>
              </a:endParaRPr>
            </a:p>
            <a:p>
              <a:r>
                <a:rPr lang="en-US" sz="1200" dirty="0">
                  <a:latin typeface="Arial" charset="0"/>
                </a:rPr>
                <a:t>E. Entering your data</a:t>
              </a:r>
              <a:br>
                <a:rPr lang="en-US" sz="1200" dirty="0">
                  <a:latin typeface="Arial" charset="0"/>
                </a:rPr>
              </a:br>
              <a:endParaRPr lang="en-US" sz="1200" dirty="0">
                <a:latin typeface="Arial" charset="0"/>
              </a:endParaRPr>
            </a:p>
            <a:p>
              <a:r>
                <a:rPr lang="en-US" sz="1200" dirty="0">
                  <a:latin typeface="Arial" charset="0"/>
                </a:rPr>
                <a:t>F. Understanding the data</a:t>
              </a:r>
            </a:p>
            <a:p>
              <a:endParaRPr lang="en-US" sz="1200" dirty="0">
                <a:latin typeface="Arial" charset="0"/>
              </a:endParaRPr>
            </a:p>
            <a:p>
              <a:r>
                <a:rPr lang="en-US" sz="1200" dirty="0">
                  <a:latin typeface="Arial" charset="0"/>
                </a:rPr>
                <a:t>G. Quiz Yourself</a:t>
              </a:r>
              <a:br>
                <a:rPr lang="en-US" sz="1200" dirty="0">
                  <a:latin typeface="Arial" charset="0"/>
                </a:rPr>
              </a:br>
              <a:endParaRPr lang="en-US" sz="1200" dirty="0">
                <a:latin typeface="Arial" charset="0"/>
              </a:endParaRPr>
            </a:p>
            <a:p>
              <a:r>
                <a:rPr lang="en-US" sz="1200" dirty="0">
                  <a:latin typeface="Arial" charset="0"/>
                </a:rPr>
                <a:t>H. Frequently Asked Questions</a:t>
              </a:r>
            </a:p>
            <a:p>
              <a:endParaRPr lang="en-US" sz="1200" dirty="0">
                <a:latin typeface="Arial" charset="0"/>
              </a:endParaRPr>
            </a:p>
            <a:p>
              <a:r>
                <a:rPr lang="en-US" sz="1200" dirty="0">
                  <a:latin typeface="Arial" charset="0"/>
                </a:rPr>
                <a:t>I. Further Resources</a:t>
              </a:r>
            </a:p>
          </p:txBody>
        </p:sp>
      </p:grpSp>
      <p:sp>
        <p:nvSpPr>
          <p:cNvPr id="25" name="TextBox 24"/>
          <p:cNvSpPr txBox="1"/>
          <p:nvPr/>
        </p:nvSpPr>
        <p:spPr>
          <a:xfrm>
            <a:off x="4775228" y="88572"/>
            <a:ext cx="4368772" cy="584775"/>
          </a:xfrm>
          <a:prstGeom prst="rect">
            <a:avLst/>
          </a:prstGeom>
          <a:noFill/>
        </p:spPr>
        <p:txBody>
          <a:bodyPr wrap="square" rtlCol="0">
            <a:spAutoFit/>
          </a:bodyPr>
          <a:lstStyle/>
          <a:p>
            <a:r>
              <a:rPr lang="en-US" b="1" kern="1800" spc="90" dirty="0">
                <a:solidFill>
                  <a:srgbClr val="1A2659"/>
                </a:solidFill>
                <a:latin typeface="Arial" charset="0"/>
              </a:rPr>
              <a:t>Atmosphere</a:t>
            </a:r>
            <a:r>
              <a:rPr lang="en-US" b="1" kern="1800" spc="90" dirty="0">
                <a:latin typeface="Arial" charset="0"/>
              </a:rPr>
              <a:t>       </a:t>
            </a:r>
            <a:r>
              <a:rPr lang="en-US" sz="1400" b="1" kern="1800" spc="90" dirty="0">
                <a:latin typeface="Arial" charset="0"/>
              </a:rPr>
              <a:t> </a:t>
            </a:r>
            <a:r>
              <a:rPr lang="en-US" sz="1400" b="1" kern="1800" spc="90" dirty="0">
                <a:solidFill>
                  <a:srgbClr val="1A2659"/>
                </a:solidFill>
                <a:latin typeface="Arial" charset="0"/>
              </a:rPr>
              <a:t>Automated Weather     		            Stations</a:t>
            </a:r>
          </a:p>
        </p:txBody>
      </p:sp>
      <p:pic>
        <p:nvPicPr>
          <p:cNvPr id="26" name="Picture 25" descr="http://www.weatherhawk.com/images/d-6.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036" y="15520"/>
            <a:ext cx="473964" cy="8171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upload.wikimedia.org/wikipedia/commons/3/3c/Weather_station_on_Mount_Vesuvius_(2437693238).jpg">
            <a:hlinkClick r:id="rId8"/>
          </p:cNvPr>
          <p:cNvPicPr>
            <a:picLocks noGrp="1" noChangeAspect="1" noChangeArrowheads="1"/>
          </p:cNvPicPr>
          <p:nvPr>
            <p:ph sz="half" idx="2"/>
          </p:nvPr>
        </p:nvPicPr>
        <p:blipFill>
          <a:blip r:embed="rId9" cstate="print">
            <a:extLst>
              <a:ext uri="{28A0092B-C50C-407E-A947-70E740481C1C}">
                <a14:useLocalDpi xmlns:a14="http://schemas.microsoft.com/office/drawing/2010/main" val="0"/>
              </a:ext>
            </a:extLst>
          </a:blip>
          <a:srcRect/>
          <a:stretch>
            <a:fillRect/>
          </a:stretch>
        </p:blipFill>
        <p:spPr bwMode="auto">
          <a:xfrm>
            <a:off x="5982538" y="2819400"/>
            <a:ext cx="2856662" cy="1905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4E3B883-283E-B535-EF15-0F45F40541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5" y="-1"/>
            <a:ext cx="3697309" cy="8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44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8CCE181-703E-4B92-A22F-1539FC92F272}">
  <ds:schemaRefs>
    <ds:schemaRef ds:uri="ESRI.ArcGIS.Mapping.OfficeIntegration.PowerPointInfo"/>
  </ds:schemaRefs>
</ds:datastoreItem>
</file>

<file path=customXml/itemProps10.xml><?xml version="1.0" encoding="utf-8"?>
<ds:datastoreItem xmlns:ds="http://schemas.openxmlformats.org/officeDocument/2006/customXml" ds:itemID="{F6FF41AA-FA54-4B11-87DB-90864A6AE0D5}">
  <ds:schemaRefs>
    <ds:schemaRef ds:uri="ESRI.ArcGIS.Mapping.OfficeIntegration.PowerPointInfo"/>
  </ds:schemaRefs>
</ds:datastoreItem>
</file>

<file path=customXml/itemProps11.xml><?xml version="1.0" encoding="utf-8"?>
<ds:datastoreItem xmlns:ds="http://schemas.openxmlformats.org/officeDocument/2006/customXml" ds:itemID="{5B41764A-399B-4598-8FBF-B674C50731AF}">
  <ds:schemaRefs>
    <ds:schemaRef ds:uri="ESRI.ArcGIS.Mapping.OfficeIntegration.PowerPointInfo"/>
  </ds:schemaRefs>
</ds:datastoreItem>
</file>

<file path=customXml/itemProps12.xml><?xml version="1.0" encoding="utf-8"?>
<ds:datastoreItem xmlns:ds="http://schemas.openxmlformats.org/officeDocument/2006/customXml" ds:itemID="{A3692546-59B4-470E-B92F-E86DF8AFD3E2}">
  <ds:schemaRefs>
    <ds:schemaRef ds:uri="ESRI.ArcGIS.Mapping.OfficeIntegration.PowerPointInfo"/>
  </ds:schemaRefs>
</ds:datastoreItem>
</file>

<file path=customXml/itemProps13.xml><?xml version="1.0" encoding="utf-8"?>
<ds:datastoreItem xmlns:ds="http://schemas.openxmlformats.org/officeDocument/2006/customXml" ds:itemID="{187BC2ED-43DC-4FB2-A29B-9B1F3940F06D}">
  <ds:schemaRefs>
    <ds:schemaRef ds:uri="ESRI.ArcGIS.Mapping.OfficeIntegration.PowerPointInfo"/>
  </ds:schemaRefs>
</ds:datastoreItem>
</file>

<file path=customXml/itemProps14.xml><?xml version="1.0" encoding="utf-8"?>
<ds:datastoreItem xmlns:ds="http://schemas.openxmlformats.org/officeDocument/2006/customXml" ds:itemID="{4BEE66FF-0456-4F3C-91AD-4960DEB73DDF}">
  <ds:schemaRefs>
    <ds:schemaRef ds:uri="ESRI.ArcGIS.Mapping.OfficeIntegration.PowerPointInfo"/>
  </ds:schemaRefs>
</ds:datastoreItem>
</file>

<file path=customXml/itemProps15.xml><?xml version="1.0" encoding="utf-8"?>
<ds:datastoreItem xmlns:ds="http://schemas.openxmlformats.org/officeDocument/2006/customXml" ds:itemID="{461E4FA1-C6B4-4FF9-872F-CAFE2BCE0B24}">
  <ds:schemaRefs>
    <ds:schemaRef ds:uri="ESRI.ArcGIS.Mapping.OfficeIntegration.PowerPointInfo"/>
  </ds:schemaRefs>
</ds:datastoreItem>
</file>

<file path=customXml/itemProps16.xml><?xml version="1.0" encoding="utf-8"?>
<ds:datastoreItem xmlns:ds="http://schemas.openxmlformats.org/officeDocument/2006/customXml" ds:itemID="{B5684B92-4BCF-4778-B48B-8F0CB761555B}">
  <ds:schemaRefs>
    <ds:schemaRef ds:uri="ESRI.ArcGIS.Mapping.OfficeIntegration.PowerPointInfo"/>
  </ds:schemaRefs>
</ds:datastoreItem>
</file>

<file path=customXml/itemProps17.xml><?xml version="1.0" encoding="utf-8"?>
<ds:datastoreItem xmlns:ds="http://schemas.openxmlformats.org/officeDocument/2006/customXml" ds:itemID="{AECAC3DD-F233-4B70-B292-860AB35C10A6}">
  <ds:schemaRefs>
    <ds:schemaRef ds:uri="ESRI.ArcGIS.Mapping.OfficeIntegration.PowerPointInfo"/>
  </ds:schemaRefs>
</ds:datastoreItem>
</file>

<file path=customXml/itemProps18.xml><?xml version="1.0" encoding="utf-8"?>
<ds:datastoreItem xmlns:ds="http://schemas.openxmlformats.org/officeDocument/2006/customXml" ds:itemID="{E570F6C1-6D06-46DC-B8AE-9D3056024159}">
  <ds:schemaRefs>
    <ds:schemaRef ds:uri="ESRI.ArcGIS.Mapping.OfficeIntegration.PowerPointInfo"/>
  </ds:schemaRefs>
</ds:datastoreItem>
</file>

<file path=customXml/itemProps19.xml><?xml version="1.0" encoding="utf-8"?>
<ds:datastoreItem xmlns:ds="http://schemas.openxmlformats.org/officeDocument/2006/customXml" ds:itemID="{167D0815-8229-49CE-988A-E6F39BC96D57}">
  <ds:schemaRefs>
    <ds:schemaRef ds:uri="ESRI.ArcGIS.Mapping.OfficeIntegration.PowerPointInfo"/>
  </ds:schemaRefs>
</ds:datastoreItem>
</file>

<file path=customXml/itemProps2.xml><?xml version="1.0" encoding="utf-8"?>
<ds:datastoreItem xmlns:ds="http://schemas.openxmlformats.org/officeDocument/2006/customXml" ds:itemID="{F534A235-46D1-44DD-ACEA-310528A7AFE3}">
  <ds:schemaRefs>
    <ds:schemaRef ds:uri="ESRI.ArcGIS.Mapping.OfficeIntegration.PowerPointInfo"/>
  </ds:schemaRefs>
</ds:datastoreItem>
</file>

<file path=customXml/itemProps20.xml><?xml version="1.0" encoding="utf-8"?>
<ds:datastoreItem xmlns:ds="http://schemas.openxmlformats.org/officeDocument/2006/customXml" ds:itemID="{15535A6C-7729-44AB-89F8-883C98A576CF}">
  <ds:schemaRefs>
    <ds:schemaRef ds:uri="ESRI.ArcGIS.Mapping.OfficeIntegration.PowerPointInfo"/>
  </ds:schemaRefs>
</ds:datastoreItem>
</file>

<file path=customXml/itemProps21.xml><?xml version="1.0" encoding="utf-8"?>
<ds:datastoreItem xmlns:ds="http://schemas.openxmlformats.org/officeDocument/2006/customXml" ds:itemID="{C0D4748B-C698-4FEA-88D3-1F00480A5027}">
  <ds:schemaRefs>
    <ds:schemaRef ds:uri="ESRI.ArcGIS.Mapping.OfficeIntegration.PowerPointInfo"/>
  </ds:schemaRefs>
</ds:datastoreItem>
</file>

<file path=customXml/itemProps22.xml><?xml version="1.0" encoding="utf-8"?>
<ds:datastoreItem xmlns:ds="http://schemas.openxmlformats.org/officeDocument/2006/customXml" ds:itemID="{F963D68F-B823-490D-AF93-64B7B05A0207}">
  <ds:schemaRefs>
    <ds:schemaRef ds:uri="ESRI.ArcGIS.Mapping.OfficeIntegration.PowerPointInfo"/>
  </ds:schemaRefs>
</ds:datastoreItem>
</file>

<file path=customXml/itemProps23.xml><?xml version="1.0" encoding="utf-8"?>
<ds:datastoreItem xmlns:ds="http://schemas.openxmlformats.org/officeDocument/2006/customXml" ds:itemID="{DA3B1217-0C4F-4415-87C1-97C3FDFDD1F3}">
  <ds:schemaRefs>
    <ds:schemaRef ds:uri="ESRI.ArcGIS.Mapping.OfficeIntegration.PowerPointInfo"/>
  </ds:schemaRefs>
</ds:datastoreItem>
</file>

<file path=customXml/itemProps24.xml><?xml version="1.0" encoding="utf-8"?>
<ds:datastoreItem xmlns:ds="http://schemas.openxmlformats.org/officeDocument/2006/customXml" ds:itemID="{DFF1DE6E-3CCF-4467-8DBC-DC0BDA75D263}">
  <ds:schemaRefs>
    <ds:schemaRef ds:uri="ESRI.ArcGIS.Mapping.OfficeIntegration.PowerPointInfo"/>
  </ds:schemaRefs>
</ds:datastoreItem>
</file>

<file path=customXml/itemProps25.xml><?xml version="1.0" encoding="utf-8"?>
<ds:datastoreItem xmlns:ds="http://schemas.openxmlformats.org/officeDocument/2006/customXml" ds:itemID="{97CC71B8-38E8-4916-B47C-77F771A8206B}">
  <ds:schemaRefs>
    <ds:schemaRef ds:uri="ESRI.ArcGIS.Mapping.OfficeIntegration.PowerPointInfo"/>
  </ds:schemaRefs>
</ds:datastoreItem>
</file>

<file path=customXml/itemProps26.xml><?xml version="1.0" encoding="utf-8"?>
<ds:datastoreItem xmlns:ds="http://schemas.openxmlformats.org/officeDocument/2006/customXml" ds:itemID="{A8E365C0-50AD-4AA2-B9F7-7AC754B41276}">
  <ds:schemaRefs>
    <ds:schemaRef ds:uri="ESRI.ArcGIS.Mapping.OfficeIntegration.PowerPointInfo"/>
  </ds:schemaRefs>
</ds:datastoreItem>
</file>

<file path=customXml/itemProps27.xml><?xml version="1.0" encoding="utf-8"?>
<ds:datastoreItem xmlns:ds="http://schemas.openxmlformats.org/officeDocument/2006/customXml" ds:itemID="{DC0CADA4-97AC-412F-9EEB-D40BB083DAE9}">
  <ds:schemaRefs>
    <ds:schemaRef ds:uri="ESRI.ArcGIS.Mapping.OfficeIntegration.PowerPointInfo"/>
  </ds:schemaRefs>
</ds:datastoreItem>
</file>

<file path=customXml/itemProps28.xml><?xml version="1.0" encoding="utf-8"?>
<ds:datastoreItem xmlns:ds="http://schemas.openxmlformats.org/officeDocument/2006/customXml" ds:itemID="{5A7F8B7E-7F46-4C58-8715-166DD3D12A0B}">
  <ds:schemaRefs>
    <ds:schemaRef ds:uri="ESRI.ArcGIS.Mapping.OfficeIntegration.PowerPointInfo"/>
  </ds:schemaRefs>
</ds:datastoreItem>
</file>

<file path=customXml/itemProps29.xml><?xml version="1.0" encoding="utf-8"?>
<ds:datastoreItem xmlns:ds="http://schemas.openxmlformats.org/officeDocument/2006/customXml" ds:itemID="{3F1BC8E5-DA93-4CAE-9359-9A9DA12065B8}">
  <ds:schemaRefs>
    <ds:schemaRef ds:uri="ESRI.ArcGIS.Mapping.OfficeIntegration.PowerPointInfo"/>
  </ds:schemaRefs>
</ds:datastoreItem>
</file>

<file path=customXml/itemProps3.xml><?xml version="1.0" encoding="utf-8"?>
<ds:datastoreItem xmlns:ds="http://schemas.openxmlformats.org/officeDocument/2006/customXml" ds:itemID="{B64A09AB-83C8-4DD3-8054-F72A72D15D4A}">
  <ds:schemaRefs>
    <ds:schemaRef ds:uri="ESRI.ArcGIS.Mapping.OfficeIntegration.PowerPointInfo"/>
  </ds:schemaRefs>
</ds:datastoreItem>
</file>

<file path=customXml/itemProps30.xml><?xml version="1.0" encoding="utf-8"?>
<ds:datastoreItem xmlns:ds="http://schemas.openxmlformats.org/officeDocument/2006/customXml" ds:itemID="{62947C6A-7D06-48D1-B5C7-002FA78F9EEC}">
  <ds:schemaRefs>
    <ds:schemaRef ds:uri="ESRI.ArcGIS.Mapping.OfficeIntegration.PowerPointInfo"/>
  </ds:schemaRefs>
</ds:datastoreItem>
</file>

<file path=customXml/itemProps31.xml><?xml version="1.0" encoding="utf-8"?>
<ds:datastoreItem xmlns:ds="http://schemas.openxmlformats.org/officeDocument/2006/customXml" ds:itemID="{34B9CC8B-A693-43D3-9F3D-F9F2FCB198F7}">
  <ds:schemaRefs>
    <ds:schemaRef ds:uri="ESRI.ArcGIS.Mapping.OfficeIntegration.PowerPointInfo"/>
  </ds:schemaRefs>
</ds:datastoreItem>
</file>

<file path=customXml/itemProps32.xml><?xml version="1.0" encoding="utf-8"?>
<ds:datastoreItem xmlns:ds="http://schemas.openxmlformats.org/officeDocument/2006/customXml" ds:itemID="{9FD44F6E-9D2B-4831-B5A5-94FDD933D586}">
  <ds:schemaRefs>
    <ds:schemaRef ds:uri="ESRI.ArcGIS.Mapping.OfficeIntegration.PowerPointInfo"/>
  </ds:schemaRefs>
</ds:datastoreItem>
</file>

<file path=customXml/itemProps33.xml><?xml version="1.0" encoding="utf-8"?>
<ds:datastoreItem xmlns:ds="http://schemas.openxmlformats.org/officeDocument/2006/customXml" ds:itemID="{477B038C-0512-40C6-8A8A-D32214CB1BBF}">
  <ds:schemaRefs>
    <ds:schemaRef ds:uri="ESRI.ArcGIS.Mapping.OfficeIntegration.PowerPointInfo"/>
  </ds:schemaRefs>
</ds:datastoreItem>
</file>

<file path=customXml/itemProps34.xml><?xml version="1.0" encoding="utf-8"?>
<ds:datastoreItem xmlns:ds="http://schemas.openxmlformats.org/officeDocument/2006/customXml" ds:itemID="{AED7193C-4C2F-40E7-87AD-69C272217449}">
  <ds:schemaRefs>
    <ds:schemaRef ds:uri="ESRI.ArcGIS.Mapping.OfficeIntegration.PowerPointInfo"/>
  </ds:schemaRefs>
</ds:datastoreItem>
</file>

<file path=customXml/itemProps35.xml><?xml version="1.0" encoding="utf-8"?>
<ds:datastoreItem xmlns:ds="http://schemas.openxmlformats.org/officeDocument/2006/customXml" ds:itemID="{AB85218B-7C61-4B4F-B15A-7A01790D44FC}">
  <ds:schemaRefs>
    <ds:schemaRef ds:uri="ESRI.ArcGIS.Mapping.OfficeIntegration.PowerPointInfo"/>
  </ds:schemaRefs>
</ds:datastoreItem>
</file>

<file path=customXml/itemProps36.xml><?xml version="1.0" encoding="utf-8"?>
<ds:datastoreItem xmlns:ds="http://schemas.openxmlformats.org/officeDocument/2006/customXml" ds:itemID="{21D40F9B-BA8A-4CAD-88FB-B92EA2EE20CB}">
  <ds:schemaRefs>
    <ds:schemaRef ds:uri="ESRI.ArcGIS.Mapping.OfficeIntegration.PowerPointInfo"/>
  </ds:schemaRefs>
</ds:datastoreItem>
</file>

<file path=customXml/itemProps37.xml><?xml version="1.0" encoding="utf-8"?>
<ds:datastoreItem xmlns:ds="http://schemas.openxmlformats.org/officeDocument/2006/customXml" ds:itemID="{50AF5FE3-D384-420E-9860-FD919DC7104A}">
  <ds:schemaRefs>
    <ds:schemaRef ds:uri="ESRI.ArcGIS.Mapping.OfficeIntegration.PowerPointInfo"/>
  </ds:schemaRefs>
</ds:datastoreItem>
</file>

<file path=customXml/itemProps38.xml><?xml version="1.0" encoding="utf-8"?>
<ds:datastoreItem xmlns:ds="http://schemas.openxmlformats.org/officeDocument/2006/customXml" ds:itemID="{49D3D73E-8B1A-4087-B9BB-0D8132AF13C9}">
  <ds:schemaRefs>
    <ds:schemaRef ds:uri="ESRI.ArcGIS.Mapping.OfficeIntegration.PowerPointInfo"/>
  </ds:schemaRefs>
</ds:datastoreItem>
</file>

<file path=customXml/itemProps39.xml><?xml version="1.0" encoding="utf-8"?>
<ds:datastoreItem xmlns:ds="http://schemas.openxmlformats.org/officeDocument/2006/customXml" ds:itemID="{49DD029E-5F9A-4705-A630-0C84ADB7FE82}">
  <ds:schemaRefs>
    <ds:schemaRef ds:uri="ESRI.ArcGIS.Mapping.OfficeIntegration.PowerPointInfo"/>
  </ds:schemaRefs>
</ds:datastoreItem>
</file>

<file path=customXml/itemProps4.xml><?xml version="1.0" encoding="utf-8"?>
<ds:datastoreItem xmlns:ds="http://schemas.openxmlformats.org/officeDocument/2006/customXml" ds:itemID="{6F322AC7-426A-4DD8-B714-DB3ACDCD1358}">
  <ds:schemaRefs>
    <ds:schemaRef ds:uri="ESRI.ArcGIS.Mapping.OfficeIntegration.PowerPointInfo"/>
  </ds:schemaRefs>
</ds:datastoreItem>
</file>

<file path=customXml/itemProps40.xml><?xml version="1.0" encoding="utf-8"?>
<ds:datastoreItem xmlns:ds="http://schemas.openxmlformats.org/officeDocument/2006/customXml" ds:itemID="{328BBAF3-B5A4-46B2-9437-2997EDE74F13}">
  <ds:schemaRefs>
    <ds:schemaRef ds:uri="ESRI.ArcGIS.Mapping.OfficeIntegration.PowerPointInfo"/>
  </ds:schemaRefs>
</ds:datastoreItem>
</file>

<file path=customXml/itemProps41.xml><?xml version="1.0" encoding="utf-8"?>
<ds:datastoreItem xmlns:ds="http://schemas.openxmlformats.org/officeDocument/2006/customXml" ds:itemID="{7F88CB78-89B4-46D4-9B45-762B1C5AC0B7}">
  <ds:schemaRefs>
    <ds:schemaRef ds:uri="ESRI.ArcGIS.Mapping.OfficeIntegration.PowerPointInfo"/>
  </ds:schemaRefs>
</ds:datastoreItem>
</file>

<file path=customXml/itemProps42.xml><?xml version="1.0" encoding="utf-8"?>
<ds:datastoreItem xmlns:ds="http://schemas.openxmlformats.org/officeDocument/2006/customXml" ds:itemID="{20D6C7C3-4986-42D5-BCD1-5EE667C5FC4D}">
  <ds:schemaRefs>
    <ds:schemaRef ds:uri="ESRI.ArcGIS.Mapping.OfficeIntegration.PowerPointInfo"/>
  </ds:schemaRefs>
</ds:datastoreItem>
</file>

<file path=customXml/itemProps43.xml><?xml version="1.0" encoding="utf-8"?>
<ds:datastoreItem xmlns:ds="http://schemas.openxmlformats.org/officeDocument/2006/customXml" ds:itemID="{E1412EAF-BCA6-4E11-9CCF-F2F7CB70B13A}">
  <ds:schemaRefs>
    <ds:schemaRef ds:uri="ESRI.ArcGIS.Mapping.OfficeIntegration.PowerPointInfo"/>
  </ds:schemaRefs>
</ds:datastoreItem>
</file>

<file path=customXml/itemProps44.xml><?xml version="1.0" encoding="utf-8"?>
<ds:datastoreItem xmlns:ds="http://schemas.openxmlformats.org/officeDocument/2006/customXml" ds:itemID="{0DADD528-9B43-47D3-B218-706771595746}">
  <ds:schemaRefs>
    <ds:schemaRef ds:uri="ESRI.ArcGIS.Mapping.OfficeIntegration.PowerPointInfo"/>
  </ds:schemaRefs>
</ds:datastoreItem>
</file>

<file path=customXml/itemProps45.xml><?xml version="1.0" encoding="utf-8"?>
<ds:datastoreItem xmlns:ds="http://schemas.openxmlformats.org/officeDocument/2006/customXml" ds:itemID="{1478E1FE-11D7-4D1B-AB47-954D97EE3638}">
  <ds:schemaRefs>
    <ds:schemaRef ds:uri="ESRI.ArcGIS.Mapping.OfficeIntegration.PowerPointInfo"/>
  </ds:schemaRefs>
</ds:datastoreItem>
</file>

<file path=customXml/itemProps46.xml><?xml version="1.0" encoding="utf-8"?>
<ds:datastoreItem xmlns:ds="http://schemas.openxmlformats.org/officeDocument/2006/customXml" ds:itemID="{3345FE90-3505-44A3-BC5B-F55C37C6841A}">
  <ds:schemaRefs>
    <ds:schemaRef ds:uri="ESRI.ArcGIS.Mapping.OfficeIntegration.PowerPointInfo"/>
  </ds:schemaRefs>
</ds:datastoreItem>
</file>

<file path=customXml/itemProps47.xml><?xml version="1.0" encoding="utf-8"?>
<ds:datastoreItem xmlns:ds="http://schemas.openxmlformats.org/officeDocument/2006/customXml" ds:itemID="{8E2BCDC9-EF22-47C6-9ECD-453362BC7FD0}">
  <ds:schemaRefs>
    <ds:schemaRef ds:uri="ESRI.ArcGIS.Mapping.OfficeIntegration.PowerPointInfo"/>
  </ds:schemaRefs>
</ds:datastoreItem>
</file>

<file path=customXml/itemProps48.xml><?xml version="1.0" encoding="utf-8"?>
<ds:datastoreItem xmlns:ds="http://schemas.openxmlformats.org/officeDocument/2006/customXml" ds:itemID="{FCEEB59E-7498-49ED-AE86-A0FBE7947401}">
  <ds:schemaRefs>
    <ds:schemaRef ds:uri="ESRI.ArcGIS.Mapping.OfficeIntegration.PowerPointInfo"/>
  </ds:schemaRefs>
</ds:datastoreItem>
</file>

<file path=customXml/itemProps5.xml><?xml version="1.0" encoding="utf-8"?>
<ds:datastoreItem xmlns:ds="http://schemas.openxmlformats.org/officeDocument/2006/customXml" ds:itemID="{7F3A4307-A7AC-45C4-A1B3-CEAE6151D793}">
  <ds:schemaRefs>
    <ds:schemaRef ds:uri="ESRI.ArcGIS.Mapping.OfficeIntegration.PowerPointInfo"/>
  </ds:schemaRefs>
</ds:datastoreItem>
</file>

<file path=customXml/itemProps6.xml><?xml version="1.0" encoding="utf-8"?>
<ds:datastoreItem xmlns:ds="http://schemas.openxmlformats.org/officeDocument/2006/customXml" ds:itemID="{FDEEDD3D-304C-4BB2-A0E9-B5AAFA53F9C6}">
  <ds:schemaRefs>
    <ds:schemaRef ds:uri="ESRI.ArcGIS.Mapping.OfficeIntegration.PowerPointInfo"/>
  </ds:schemaRefs>
</ds:datastoreItem>
</file>

<file path=customXml/itemProps7.xml><?xml version="1.0" encoding="utf-8"?>
<ds:datastoreItem xmlns:ds="http://schemas.openxmlformats.org/officeDocument/2006/customXml" ds:itemID="{318BAAD5-8A22-4C94-B5E7-D2E867258583}">
  <ds:schemaRefs>
    <ds:schemaRef ds:uri="ESRI.ArcGIS.Mapping.OfficeIntegration.PowerPointInfo"/>
  </ds:schemaRefs>
</ds:datastoreItem>
</file>

<file path=customXml/itemProps8.xml><?xml version="1.0" encoding="utf-8"?>
<ds:datastoreItem xmlns:ds="http://schemas.openxmlformats.org/officeDocument/2006/customXml" ds:itemID="{A484B93B-8DE3-41B1-A56C-98D5E7D86A27}">
  <ds:schemaRefs>
    <ds:schemaRef ds:uri="ESRI.ArcGIS.Mapping.OfficeIntegration.PowerPointInfo"/>
  </ds:schemaRefs>
</ds:datastoreItem>
</file>

<file path=customXml/itemProps9.xml><?xml version="1.0" encoding="utf-8"?>
<ds:datastoreItem xmlns:ds="http://schemas.openxmlformats.org/officeDocument/2006/customXml" ds:itemID="{9D86574B-347E-4BDC-B9E3-108A7185608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7894</TotalTime>
  <Words>4445</Words>
  <Application>Microsoft Macintosh PowerPoint</Application>
  <PresentationFormat>On-screen Show (4:3)</PresentationFormat>
  <Paragraphs>688</Paragraphs>
  <Slides>35</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Mulish</vt:lpstr>
      <vt:lpstr>Office Theme</vt:lpstr>
      <vt:lpstr>Protocol Training Slides for:  Automated Weather  Stations (AWS) </vt:lpstr>
      <vt:lpstr>The Weather </vt:lpstr>
      <vt:lpstr>Automated Weather Stations</vt:lpstr>
      <vt:lpstr>What is an Automated Weather Station (AWS)?  An AWS can collect meteorological data from multiple instruments.</vt:lpstr>
      <vt:lpstr>How does an AWS work? </vt:lpstr>
      <vt:lpstr>Where are AWSs used? </vt:lpstr>
      <vt:lpstr>What’s inside of the AWS? </vt:lpstr>
      <vt:lpstr>Your data can also assist with NASA and NOAA weather observations</vt:lpstr>
      <vt:lpstr>YOUR measurements can help scientists answer questions </vt:lpstr>
      <vt:lpstr>What I Need to Collect Data  </vt:lpstr>
      <vt:lpstr>What Type of AWS Should I Get?</vt:lpstr>
      <vt:lpstr>Where can I get an AWS? </vt:lpstr>
      <vt:lpstr>Assembling your AWS </vt:lpstr>
      <vt:lpstr>Where should I install my AWS? </vt:lpstr>
      <vt:lpstr>What are some things that  can interfere with the AWS? </vt:lpstr>
      <vt:lpstr>CAUTIONS!</vt:lpstr>
      <vt:lpstr>CAUTIONS!</vt:lpstr>
      <vt:lpstr>Protecting Your AWS </vt:lpstr>
      <vt:lpstr>Data from your AWS </vt:lpstr>
      <vt:lpstr>Entering Data</vt:lpstr>
      <vt:lpstr>Collecting Data</vt:lpstr>
      <vt:lpstr>Entering Data</vt:lpstr>
      <vt:lpstr>Entering Data </vt:lpstr>
      <vt:lpstr>PowerPoint Presentation</vt:lpstr>
      <vt:lpstr>PowerPoint Presentation</vt:lpstr>
      <vt:lpstr>PowerPoint Presentation</vt:lpstr>
      <vt:lpstr>PowerPoint Presentation</vt:lpstr>
      <vt:lpstr>PowerPoint Presentation</vt:lpstr>
      <vt:lpstr>Entering Data </vt:lpstr>
      <vt:lpstr>Retrieving Data from the  GLOBE Visualization </vt:lpstr>
      <vt:lpstr>Once you’ve entered your data, you can view it. </vt:lpstr>
      <vt:lpstr>What Have I Learned?</vt:lpstr>
      <vt:lpstr>FAQs</vt:lpstr>
      <vt:lpstr>Further Resources</vt:lpstr>
      <vt:lpstr>Thank you to GLOBE Mission Earth, Sara Mierzwiak for producing these slides in 2016 and for David Overoye for producing the updated instructions for sharing Davis weather station data with GLOBE.   Please provide us with feedback. This is a community project and we welcome your comments, suggestions and edits! Questions? Contact help@nasaglobe.org   </vt:lpstr>
    </vt:vector>
  </TitlesOfParts>
  <Manager/>
  <Company>LTC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 Mierzwiak</dc:creator>
  <cp:keywords/>
  <dc:description/>
  <cp:lastModifiedBy>Christina Buffington</cp:lastModifiedBy>
  <cp:revision>363</cp:revision>
  <dcterms:created xsi:type="dcterms:W3CDTF">2016-03-17T23:20:13Z</dcterms:created>
  <dcterms:modified xsi:type="dcterms:W3CDTF">2025-11-15T21:55:46Z</dcterms:modified>
  <cp:category/>
</cp:coreProperties>
</file>