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handoutMasterIdLst>
    <p:handoutMasterId r:id="rId42"/>
  </p:handoutMasterIdLst>
  <p:sldIdLst>
    <p:sldId id="380" r:id="rId3"/>
    <p:sldId id="381" r:id="rId4"/>
    <p:sldId id="382" r:id="rId5"/>
    <p:sldId id="383" r:id="rId6"/>
    <p:sldId id="384" r:id="rId7"/>
    <p:sldId id="385" r:id="rId8"/>
    <p:sldId id="386" r:id="rId9"/>
    <p:sldId id="370" r:id="rId10"/>
    <p:sldId id="289" r:id="rId11"/>
    <p:sldId id="335" r:id="rId12"/>
    <p:sldId id="280" r:id="rId13"/>
    <p:sldId id="341" r:id="rId14"/>
    <p:sldId id="344" r:id="rId15"/>
    <p:sldId id="261" r:id="rId16"/>
    <p:sldId id="284" r:id="rId17"/>
    <p:sldId id="363" r:id="rId18"/>
    <p:sldId id="364" r:id="rId19"/>
    <p:sldId id="366" r:id="rId20"/>
    <p:sldId id="345" r:id="rId21"/>
    <p:sldId id="276" r:id="rId22"/>
    <p:sldId id="379" r:id="rId23"/>
    <p:sldId id="294" r:id="rId24"/>
    <p:sldId id="305" r:id="rId25"/>
    <p:sldId id="306" r:id="rId26"/>
    <p:sldId id="303" r:id="rId27"/>
    <p:sldId id="304" r:id="rId28"/>
    <p:sldId id="295" r:id="rId29"/>
    <p:sldId id="296" r:id="rId30"/>
    <p:sldId id="299" r:id="rId31"/>
    <p:sldId id="300" r:id="rId32"/>
    <p:sldId id="301" r:id="rId33"/>
    <p:sldId id="302" r:id="rId34"/>
    <p:sldId id="297" r:id="rId35"/>
    <p:sldId id="298" r:id="rId36"/>
    <p:sldId id="398" r:id="rId37"/>
    <p:sldId id="396" r:id="rId38"/>
    <p:sldId id="399" r:id="rId39"/>
    <p:sldId id="361" r:id="rId40"/>
  </p:sldIdLst>
  <p:sldSz cx="9144000" cy="6858000" type="screen4x3"/>
  <p:notesSz cx="7010400" cy="92964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7" algn="l" defTabSz="914286" rtl="0" eaLnBrk="1" latinLnBrk="0" hangingPunct="1">
      <a:defRPr sz="1800" kern="1200">
        <a:solidFill>
          <a:schemeClr val="tx1"/>
        </a:solidFill>
        <a:latin typeface="+mn-lt"/>
        <a:ea typeface="+mn-ea"/>
        <a:cs typeface="+mn-cs"/>
      </a:defRPr>
    </a:lvl4pPr>
    <a:lvl5pPr marL="1828570" algn="l" defTabSz="914286" rtl="0" eaLnBrk="1" latinLnBrk="0" hangingPunct="1">
      <a:defRPr sz="1800" kern="1200">
        <a:solidFill>
          <a:schemeClr val="tx1"/>
        </a:solidFill>
        <a:latin typeface="+mn-lt"/>
        <a:ea typeface="+mn-ea"/>
        <a:cs typeface="+mn-cs"/>
      </a:defRPr>
    </a:lvl5pPr>
    <a:lvl6pPr marL="2285713" algn="l" defTabSz="914286" rtl="0" eaLnBrk="1" latinLnBrk="0" hangingPunct="1">
      <a:defRPr sz="1800" kern="1200">
        <a:solidFill>
          <a:schemeClr val="tx1"/>
        </a:solidFill>
        <a:latin typeface="+mn-lt"/>
        <a:ea typeface="+mn-ea"/>
        <a:cs typeface="+mn-cs"/>
      </a:defRPr>
    </a:lvl6pPr>
    <a:lvl7pPr marL="2742856" algn="l" defTabSz="914286" rtl="0" eaLnBrk="1" latinLnBrk="0" hangingPunct="1">
      <a:defRPr sz="1800" kern="1200">
        <a:solidFill>
          <a:schemeClr val="tx1"/>
        </a:solidFill>
        <a:latin typeface="+mn-lt"/>
        <a:ea typeface="+mn-ea"/>
        <a:cs typeface="+mn-cs"/>
      </a:defRPr>
    </a:lvl7pPr>
    <a:lvl8pPr marL="3199998" algn="l" defTabSz="914286" rtl="0" eaLnBrk="1" latinLnBrk="0" hangingPunct="1">
      <a:defRPr sz="1800" kern="1200">
        <a:solidFill>
          <a:schemeClr val="tx1"/>
        </a:solidFill>
        <a:latin typeface="+mn-lt"/>
        <a:ea typeface="+mn-ea"/>
        <a:cs typeface="+mn-cs"/>
      </a:defRPr>
    </a:lvl8pPr>
    <a:lvl9pPr marL="3657140"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D87"/>
    <a:srgbClr val="AFC4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13" autoAdjust="0"/>
  </p:normalViewPr>
  <p:slideViewPr>
    <p:cSldViewPr>
      <p:cViewPr varScale="1">
        <p:scale>
          <a:sx n="73" d="100"/>
          <a:sy n="73" d="100"/>
        </p:scale>
        <p:origin x="173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0A8789E-447B-46B2-ACD2-BA5EF4B596E8}" type="datetimeFigureOut">
              <a:rPr lang="en-US" smtClean="0"/>
              <a:t>7/16/2016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62D8E1B-FEDF-402F-97DC-E7E090CD0043}" type="slidenum">
              <a:rPr lang="en-US" smtClean="0"/>
              <a:t>‹#›</a:t>
            </a:fld>
            <a:endParaRPr lang="en-US"/>
          </a:p>
        </p:txBody>
      </p:sp>
    </p:spTree>
    <p:extLst>
      <p:ext uri="{BB962C8B-B14F-4D97-AF65-F5344CB8AC3E}">
        <p14:creationId xmlns:p14="http://schemas.microsoft.com/office/powerpoint/2010/main" val="4249685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CE95730-4043-44B8-A366-61E3D330A95C}" type="datetimeFigureOut">
              <a:rPr lang="en-US" smtClean="0"/>
              <a:t>7/16/2016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B62D4AD-39C7-4B6D-8CC7-687673C25CF8}" type="slidenum">
              <a:rPr lang="en-US" smtClean="0"/>
              <a:t>‹#›</a:t>
            </a:fld>
            <a:endParaRPr lang="en-US"/>
          </a:p>
        </p:txBody>
      </p:sp>
    </p:spTree>
    <p:extLst>
      <p:ext uri="{BB962C8B-B14F-4D97-AF65-F5344CB8AC3E}">
        <p14:creationId xmlns:p14="http://schemas.microsoft.com/office/powerpoint/2010/main" val="235972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ience-edu.larc.nasa.gov/skycolo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set was created by NASA Langley Research Center.</a:t>
            </a:r>
            <a:r>
              <a:rPr lang="en-US" baseline="0" dirty="0" smtClean="0"/>
              <a:t>  GLOBE Facilitators can use and edit these slides as needed to </a:t>
            </a:r>
            <a:r>
              <a:rPr lang="en-US" baseline="0" smtClean="0"/>
              <a:t>conduct Elementary </a:t>
            </a:r>
            <a:r>
              <a:rPr lang="en-US" baseline="0" dirty="0" smtClean="0"/>
              <a:t>GLOBE Training.</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a:t>
            </a:fld>
            <a:endParaRPr lang="en-US"/>
          </a:p>
        </p:txBody>
      </p:sp>
    </p:spTree>
    <p:extLst>
      <p:ext uri="{BB962C8B-B14F-4D97-AF65-F5344CB8AC3E}">
        <p14:creationId xmlns:p14="http://schemas.microsoft.com/office/powerpoint/2010/main" val="107254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NGSS</a:t>
            </a:r>
            <a:r>
              <a:rPr lang="en-US" baseline="0" dirty="0" smtClean="0"/>
              <a:t> </a:t>
            </a:r>
            <a:r>
              <a:rPr lang="en-US" baseline="0" dirty="0" smtClean="0"/>
              <a:t>(Next Generation Science Standards): http://www.nextgenscience.org/ </a:t>
            </a:r>
            <a:endParaRPr lang="en-US" dirty="0" smtClean="0"/>
          </a:p>
          <a:p>
            <a:r>
              <a:rPr lang="en-US" dirty="0" smtClean="0"/>
              <a:t>Full appendix of NGSS Practices: http://www.nextgenscience.org/sites/default/files/Appendix%20F%20%20Science%20and%20Engineering%20Practices%20in%20the%20NGSS%20-%20FINAL%20060513.pdf</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13</a:t>
            </a:fld>
            <a:endParaRPr lang="en-US"/>
          </a:p>
        </p:txBody>
      </p:sp>
    </p:spTree>
    <p:extLst>
      <p:ext uri="{BB962C8B-B14F-4D97-AF65-F5344CB8AC3E}">
        <p14:creationId xmlns:p14="http://schemas.microsoft.com/office/powerpoint/2010/main" val="371633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14</a:t>
            </a:fld>
            <a:endParaRPr lang="en-US"/>
          </a:p>
        </p:txBody>
      </p:sp>
    </p:spTree>
    <p:extLst>
      <p:ext uri="{BB962C8B-B14F-4D97-AF65-F5344CB8AC3E}">
        <p14:creationId xmlns:p14="http://schemas.microsoft.com/office/powerpoint/2010/main" val="89064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16</a:t>
            </a:fld>
            <a:endParaRPr lang="en-US"/>
          </a:p>
        </p:txBody>
      </p:sp>
    </p:spTree>
    <p:extLst>
      <p:ext uri="{BB962C8B-B14F-4D97-AF65-F5344CB8AC3E}">
        <p14:creationId xmlns:p14="http://schemas.microsoft.com/office/powerpoint/2010/main" val="3436635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Picture Walk: </a:t>
            </a:r>
            <a:r>
              <a:rPr lang="en-US" sz="1200" b="0" i="0" u="none" strike="noStrike" kern="1200" baseline="0" dirty="0" smtClean="0">
                <a:solidFill>
                  <a:schemeClr val="tx1"/>
                </a:solidFill>
                <a:latin typeface="+mn-lt"/>
                <a:ea typeface="+mn-ea"/>
                <a:cs typeface="+mn-cs"/>
              </a:rPr>
              <a:t>The illustrations in the Elementary GLOBE storybooks were meant to engage young learners. In many instances, the illustrations provide information to enhance and enrich the science content of the storybooks and also to introduce new words. For example, on page 19 of the Discoveries at Willow Creek storybook, Simon’s journal includes a water strider, a whirligig beetle, and a water boatman. On page 2 of The Scoop on Soils storybook, the GLOBE Kids’ journals provide useful information on “soil profiles” and also includes centimeters and inches as ways to record measurement. When reading the storybooks, pause periodically and ask your students to discuss what is going on in the storybook illustration. Ask your students to use vocabulary words from the word wall to describe what they see in the storybook illustrations.</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18</a:t>
            </a:fld>
            <a:endParaRPr lang="en-US"/>
          </a:p>
        </p:txBody>
      </p:sp>
    </p:spTree>
    <p:extLst>
      <p:ext uri="{BB962C8B-B14F-4D97-AF65-F5344CB8AC3E}">
        <p14:creationId xmlns:p14="http://schemas.microsoft.com/office/powerpoint/2010/main" val="1854598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Word Wall: </a:t>
            </a:r>
            <a:r>
              <a:rPr lang="en-US" sz="1200" b="0" i="1" u="none" strike="noStrike" kern="1200" baseline="0" dirty="0" smtClean="0">
                <a:solidFill>
                  <a:schemeClr val="tx1"/>
                </a:solidFill>
                <a:latin typeface="+mn-lt"/>
                <a:ea typeface="+mn-ea"/>
                <a:cs typeface="+mn-cs"/>
              </a:rPr>
              <a:t>Before</a:t>
            </a:r>
            <a:r>
              <a:rPr lang="en-US" sz="1200" b="0" i="0" u="none" strike="noStrike" kern="1200" baseline="0" dirty="0" smtClean="0">
                <a:solidFill>
                  <a:schemeClr val="tx1"/>
                </a:solidFill>
                <a:latin typeface="+mn-lt"/>
                <a:ea typeface="+mn-ea"/>
                <a:cs typeface="+mn-cs"/>
              </a:rPr>
              <a:t> reading the Elementary GLOBE storybooks or working through one of the learning activities with your students, </a:t>
            </a:r>
            <a:r>
              <a:rPr lang="en-US" sz="1200" b="0" i="1" u="none" strike="noStrike" kern="1200" baseline="0" dirty="0" smtClean="0">
                <a:solidFill>
                  <a:schemeClr val="tx1"/>
                </a:solidFill>
                <a:latin typeface="+mn-lt"/>
                <a:ea typeface="+mn-ea"/>
                <a:cs typeface="+mn-cs"/>
              </a:rPr>
              <a:t>list key vocabulary </a:t>
            </a:r>
            <a:r>
              <a:rPr lang="en-US" sz="1200" b="0" i="0" u="none" strike="noStrike" kern="1200" baseline="0" dirty="0" smtClean="0">
                <a:solidFill>
                  <a:schemeClr val="tx1"/>
                </a:solidFill>
                <a:latin typeface="+mn-lt"/>
                <a:ea typeface="+mn-ea"/>
                <a:cs typeface="+mn-cs"/>
              </a:rPr>
              <a:t>words on the board or on a piece of chart paper. Introduce these words to your students before you read the storybooks or work on the learning activities. </a:t>
            </a:r>
            <a:r>
              <a:rPr lang="en-US" sz="1200" b="0" i="1" u="none" strike="noStrike" kern="1200" baseline="0" dirty="0" smtClean="0">
                <a:solidFill>
                  <a:schemeClr val="tx1"/>
                </a:solidFill>
                <a:latin typeface="+mn-lt"/>
                <a:ea typeface="+mn-ea"/>
                <a:cs typeface="+mn-cs"/>
              </a:rPr>
              <a:t>As you read </a:t>
            </a:r>
            <a:r>
              <a:rPr lang="en-US" sz="1200" b="0" i="0" u="none" strike="noStrike" kern="1200" baseline="0" dirty="0" smtClean="0">
                <a:solidFill>
                  <a:schemeClr val="tx1"/>
                </a:solidFill>
                <a:latin typeface="+mn-lt"/>
                <a:ea typeface="+mn-ea"/>
                <a:cs typeface="+mn-cs"/>
              </a:rPr>
              <a:t>the storybooks or learning activities, continue to </a:t>
            </a:r>
            <a:r>
              <a:rPr lang="en-US" sz="1200" b="0" i="1" u="none" strike="noStrike" kern="1200" baseline="0" dirty="0" smtClean="0">
                <a:solidFill>
                  <a:schemeClr val="tx1"/>
                </a:solidFill>
                <a:latin typeface="+mn-lt"/>
                <a:ea typeface="+mn-ea"/>
                <a:cs typeface="+mn-cs"/>
              </a:rPr>
              <a:t>add to the word </a:t>
            </a:r>
            <a:r>
              <a:rPr lang="en-US" sz="1200" b="0" i="0" u="none" strike="noStrike" kern="1200" baseline="0" dirty="0" smtClean="0">
                <a:solidFill>
                  <a:schemeClr val="tx1"/>
                </a:solidFill>
                <a:latin typeface="+mn-lt"/>
                <a:ea typeface="+mn-ea"/>
                <a:cs typeface="+mn-cs"/>
              </a:rPr>
              <a:t>wall as you and your students encounter new and relevant vocabulary words. Encourage your students to refer to the word wall when they read the storybooks, write in their journals, or record information on the Student Activity Sheets.</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19</a:t>
            </a:fld>
            <a:endParaRPr lang="en-US"/>
          </a:p>
        </p:txBody>
      </p:sp>
    </p:spTree>
    <p:extLst>
      <p:ext uri="{BB962C8B-B14F-4D97-AF65-F5344CB8AC3E}">
        <p14:creationId xmlns:p14="http://schemas.microsoft.com/office/powerpoint/2010/main" val="1282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Journaling -</a:t>
            </a:r>
            <a:r>
              <a:rPr lang="en-US" sz="1200" b="0" i="0" u="none" strike="noStrike" kern="1200" baseline="0" dirty="0" smtClean="0">
                <a:solidFill>
                  <a:schemeClr val="tx1"/>
                </a:solidFill>
                <a:latin typeface="+mn-lt"/>
                <a:ea typeface="+mn-ea"/>
                <a:cs typeface="+mn-cs"/>
              </a:rPr>
              <a:t> The GLOBE Kids make frequent use of their science journals. They write and draw in their journals as they investigate the world around them. In The Mystery of the Missing Hummingbirds, the students use their journals to record observations in their school garden. Simon, Dennis, and Anita record information about the soil profiles they find in The Scoop on Soils. And in Discoveries at Willow Creek, the GLOBE Kids compare information in their journals from visits during two different seasons to the creek to learn how that environment has changed.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Keeping a science journal provides a place for students to record information and helps them focus their observations. Student journals allow for literacy connections in your science curriculum by encouraging students to write and communicate their thoughts.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Elementary GLOBE Student Activity Sheets found in the learning activities can be used individually or made into a notebook or journal. These notebooks can also include blank pages where students have space for recording information in freeform style. You can also use composition books as journals and insert the Student Activity Sheets into the composition book once they are complete.</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21</a:t>
            </a:fld>
            <a:endParaRPr lang="en-US"/>
          </a:p>
        </p:txBody>
      </p:sp>
    </p:spTree>
    <p:extLst>
      <p:ext uri="{BB962C8B-B14F-4D97-AF65-F5344CB8AC3E}">
        <p14:creationId xmlns:p14="http://schemas.microsoft.com/office/powerpoint/2010/main" val="369338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22</a:t>
            </a:fld>
            <a:endParaRPr lang="en-US"/>
          </a:p>
        </p:txBody>
      </p:sp>
    </p:spTree>
    <p:extLst>
      <p:ext uri="{BB962C8B-B14F-4D97-AF65-F5344CB8AC3E}">
        <p14:creationId xmlns:p14="http://schemas.microsoft.com/office/powerpoint/2010/main" val="212515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fontAlgn="t">
              <a:buFont typeface="+mj-lt"/>
              <a:buAutoNum type="arabicPeriod"/>
            </a:pPr>
            <a:r>
              <a:rPr lang="en-US" sz="1200" b="1" dirty="0" smtClean="0"/>
              <a:t>Sky Observers. </a:t>
            </a:r>
            <a:r>
              <a:rPr lang="en-US" sz="1200" dirty="0" smtClean="0"/>
              <a:t>Students will make observations of the sky, record their findings and share their observation reports with their peers. View </a:t>
            </a:r>
            <a:r>
              <a:rPr lang="en-US" sz="1200" dirty="0" err="1" smtClean="0"/>
              <a:t>webstory</a:t>
            </a:r>
            <a:r>
              <a:rPr lang="en-US" sz="1200" dirty="0" smtClean="0"/>
              <a:t>, </a:t>
            </a:r>
            <a:r>
              <a:rPr lang="en-US" sz="1200" i="1" dirty="0" smtClean="0"/>
              <a:t>Become an Atmosphere Observer</a:t>
            </a:r>
            <a:r>
              <a:rPr lang="en-US" sz="1200" dirty="0" smtClean="0"/>
              <a:t>: </a:t>
            </a:r>
            <a:r>
              <a:rPr lang="en-US" sz="1200" dirty="0" smtClean="0">
                <a:hlinkClick r:id="rId3"/>
              </a:rPr>
              <a:t>http://science-edu.larc.nasa.gov/skycolor/</a:t>
            </a:r>
            <a:endParaRPr lang="en-US" sz="1200" dirty="0" smtClean="0"/>
          </a:p>
          <a:p>
            <a:pPr marL="514350" indent="-514350" fontAlgn="t">
              <a:buFont typeface="+mj-lt"/>
              <a:buAutoNum type="arabicPeriod"/>
            </a:pPr>
            <a:r>
              <a:rPr lang="en-US" sz="1200" b="1" dirty="0" smtClean="0"/>
              <a:t>Why (Not) So Blue? </a:t>
            </a:r>
            <a:r>
              <a:rPr lang="en-US" sz="1200" dirty="0" smtClean="0"/>
              <a:t>Students will conduct an experiment to see how drops of milk will affect color and visibility in cups of water representing the atmosphere. </a:t>
            </a:r>
          </a:p>
          <a:p>
            <a:pPr marL="514350" indent="-514350" fontAlgn="t">
              <a:buFont typeface="+mj-lt"/>
              <a:buAutoNum type="arabicPeriod"/>
            </a:pPr>
            <a:r>
              <a:rPr lang="en-US" sz="1200" b="1" dirty="0" smtClean="0"/>
              <a:t>See the Light. </a:t>
            </a:r>
            <a:r>
              <a:rPr lang="en-US" sz="1200" dirty="0" smtClean="0"/>
              <a:t>Students will use prisms and glue sticks to explore the properties of light. </a:t>
            </a:r>
          </a:p>
          <a:p>
            <a:pPr marL="514350" indent="-514350" fontAlgn="t">
              <a:buFont typeface="+mj-lt"/>
              <a:buAutoNum type="arabicPeriod"/>
            </a:pPr>
            <a:r>
              <a:rPr lang="en-US" sz="1200" b="1" dirty="0" smtClean="0"/>
              <a:t>Up in the Air. </a:t>
            </a:r>
            <a:r>
              <a:rPr lang="en-US" sz="1200" dirty="0" smtClean="0"/>
              <a:t>Students will work in groups to make an aerosol sampler, a simple adhesive tool that allows students to collect data and estimate the extent of aerosols present at their school. </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24</a:t>
            </a:fld>
            <a:endParaRPr lang="en-US"/>
          </a:p>
        </p:txBody>
      </p:sp>
    </p:spTree>
    <p:extLst>
      <p:ext uri="{BB962C8B-B14F-4D97-AF65-F5344CB8AC3E}">
        <p14:creationId xmlns:p14="http://schemas.microsoft.com/office/powerpoint/2010/main" val="379272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1: </a:t>
            </a:r>
            <a:r>
              <a:rPr lang="en-US" b="1" i="1" dirty="0" smtClean="0"/>
              <a:t>Earth System in a Bottle</a:t>
            </a:r>
            <a:r>
              <a:rPr lang="en-US" b="1" dirty="0" smtClean="0"/>
              <a:t>. </a:t>
            </a:r>
            <a:r>
              <a:rPr lang="en-US" dirty="0" smtClean="0"/>
              <a:t>Students will be able to conduct an experiment designed to test a plant’s need for water, sunlight, and soil. </a:t>
            </a:r>
          </a:p>
          <a:p>
            <a:r>
              <a:rPr lang="en-US" b="1" dirty="0" smtClean="0"/>
              <a:t>Activity 2: </a:t>
            </a:r>
            <a:r>
              <a:rPr lang="en-US" b="1" i="1" dirty="0" smtClean="0"/>
              <a:t>We’re All Connected</a:t>
            </a:r>
            <a:r>
              <a:rPr lang="en-US" b="1" dirty="0" smtClean="0"/>
              <a:t>. </a:t>
            </a:r>
            <a:r>
              <a:rPr lang="en-US" dirty="0" smtClean="0"/>
              <a:t>Students will be able to explain how the Earth’s processes and components are interconnected.</a:t>
            </a:r>
          </a:p>
          <a:p>
            <a:r>
              <a:rPr lang="en-US" b="1" dirty="0" smtClean="0"/>
              <a:t>Activity 3: </a:t>
            </a:r>
            <a:r>
              <a:rPr lang="en-US" b="1" i="1" dirty="0" smtClean="0"/>
              <a:t>Earth System Play</a:t>
            </a:r>
            <a:r>
              <a:rPr lang="en-US" b="1" dirty="0" smtClean="0"/>
              <a:t>. </a:t>
            </a:r>
            <a:r>
              <a:rPr lang="en-US" dirty="0" smtClean="0"/>
              <a:t>Students will be able to demonstrate their knowledge of how water, air, soil, and living things interact in the Earth system.</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26</a:t>
            </a:fld>
            <a:endParaRPr lang="en-US"/>
          </a:p>
        </p:txBody>
      </p:sp>
    </p:spTree>
    <p:extLst>
      <p:ext uri="{BB962C8B-B14F-4D97-AF65-F5344CB8AC3E}">
        <p14:creationId xmlns:p14="http://schemas.microsoft.com/office/powerpoint/2010/main" val="2602897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1: </a:t>
            </a:r>
            <a:r>
              <a:rPr lang="en-US" b="1" i="1" dirty="0" smtClean="0"/>
              <a:t>Magnify That</a:t>
            </a:r>
            <a:r>
              <a:rPr lang="en-US" b="1" dirty="0" smtClean="0"/>
              <a:t>. </a:t>
            </a:r>
            <a:r>
              <a:rPr lang="en-US" dirty="0" smtClean="0"/>
              <a:t>Students will be able to identify a magnifying lens and explain its purpose. They will be able to explain why an object looks different.</a:t>
            </a:r>
          </a:p>
          <a:p>
            <a:r>
              <a:rPr lang="en-US" b="1" dirty="0" smtClean="0"/>
              <a:t>Activity 2: </a:t>
            </a:r>
            <a:r>
              <a:rPr lang="en-US" b="1" i="1" dirty="0" smtClean="0"/>
              <a:t>Measure Up</a:t>
            </a:r>
            <a:r>
              <a:rPr lang="en-US" b="1" dirty="0" smtClean="0"/>
              <a:t>. </a:t>
            </a:r>
            <a:r>
              <a:rPr lang="en-US" dirty="0" smtClean="0"/>
              <a:t>Students will be able to make nonstandard and standard linear measurements.</a:t>
            </a:r>
          </a:p>
          <a:p>
            <a:r>
              <a:rPr lang="en-US" b="1" dirty="0" smtClean="0"/>
              <a:t>Activity 3: </a:t>
            </a:r>
            <a:r>
              <a:rPr lang="en-US" b="1" i="1" dirty="0" smtClean="0"/>
              <a:t>Water Wonders</a:t>
            </a:r>
            <a:r>
              <a:rPr lang="en-US" b="1" dirty="0" smtClean="0"/>
              <a:t>. </a:t>
            </a:r>
            <a:r>
              <a:rPr lang="en-US" dirty="0" smtClean="0"/>
              <a:t>Students will be able to describe adaptive features of aquatic </a:t>
            </a:r>
            <a:r>
              <a:rPr lang="en-US" dirty="0" err="1" smtClean="0"/>
              <a:t>macroinvertebrates</a:t>
            </a:r>
            <a:r>
              <a:rPr lang="en-US" dirty="0" smtClean="0"/>
              <a:t> and their importance in the scientific study of waterbodies.</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28</a:t>
            </a:fld>
            <a:endParaRPr lang="en-US"/>
          </a:p>
        </p:txBody>
      </p:sp>
    </p:spTree>
    <p:extLst>
      <p:ext uri="{BB962C8B-B14F-4D97-AF65-F5344CB8AC3E}">
        <p14:creationId xmlns:p14="http://schemas.microsoft.com/office/powerpoint/2010/main" val="43824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a:t>
            </a:fld>
            <a:endParaRPr lang="en-US"/>
          </a:p>
        </p:txBody>
      </p:sp>
    </p:spTree>
    <p:extLst>
      <p:ext uri="{BB962C8B-B14F-4D97-AF65-F5344CB8AC3E}">
        <p14:creationId xmlns:p14="http://schemas.microsoft.com/office/powerpoint/2010/main" val="1013327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1: </a:t>
            </a:r>
            <a:r>
              <a:rPr lang="en-US" b="1" i="1" dirty="0" smtClean="0"/>
              <a:t>Getting to Know Soil</a:t>
            </a:r>
            <a:r>
              <a:rPr lang="en-US" b="1" dirty="0" smtClean="0"/>
              <a:t>. </a:t>
            </a:r>
            <a:r>
              <a:rPr lang="en-US" dirty="0" smtClean="0"/>
              <a:t>Students will be able to describe a soil profile and will be able to explain the different properties of soil, including texture, color, and size. </a:t>
            </a:r>
          </a:p>
          <a:p>
            <a:r>
              <a:rPr lang="en-US" b="1" dirty="0" smtClean="0"/>
              <a:t>Activity 2: </a:t>
            </a:r>
            <a:r>
              <a:rPr lang="en-US" b="1" i="1" dirty="0" smtClean="0"/>
              <a:t>Soil Treasure Hunt</a:t>
            </a:r>
            <a:r>
              <a:rPr lang="en-US" b="1" dirty="0" smtClean="0"/>
              <a:t>. </a:t>
            </a:r>
            <a:r>
              <a:rPr lang="en-US" dirty="0" smtClean="0"/>
              <a:t>Students will be able to list things found in soil such as rocks, roots, critters, and organic materials. </a:t>
            </a:r>
          </a:p>
          <a:p>
            <a:r>
              <a:rPr lang="en-US" b="1" dirty="0" smtClean="0"/>
              <a:t>Activity 3: </a:t>
            </a:r>
            <a:r>
              <a:rPr lang="en-US" b="1" i="1" dirty="0" smtClean="0"/>
              <a:t>We All Need Soil! </a:t>
            </a:r>
            <a:r>
              <a:rPr lang="en-US" dirty="0" smtClean="0"/>
              <a:t>Students will be able to explain soil’s function for plants and animals and the overall importance of soil science.</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30</a:t>
            </a:fld>
            <a:endParaRPr lang="en-US"/>
          </a:p>
        </p:txBody>
      </p:sp>
    </p:spTree>
    <p:extLst>
      <p:ext uri="{BB962C8B-B14F-4D97-AF65-F5344CB8AC3E}">
        <p14:creationId xmlns:p14="http://schemas.microsoft.com/office/powerpoint/2010/main" val="247014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1: </a:t>
            </a:r>
            <a:r>
              <a:rPr lang="en-US" b="1" i="1" dirty="0" smtClean="0"/>
              <a:t>Cloud Fun</a:t>
            </a:r>
            <a:r>
              <a:rPr lang="en-US" b="1" dirty="0" smtClean="0"/>
              <a:t>. </a:t>
            </a:r>
            <a:r>
              <a:rPr lang="en-US" dirty="0" smtClean="0"/>
              <a:t>Students will be able to describe the shape and appearance of cumulus clouds. They will be able to explain what kind of weather is to be expected when cumulus clouds are present.</a:t>
            </a:r>
          </a:p>
          <a:p>
            <a:r>
              <a:rPr lang="en-US" b="1" dirty="0" smtClean="0"/>
              <a:t>Activity 2: </a:t>
            </a:r>
            <a:r>
              <a:rPr lang="en-US" b="1" i="1" dirty="0" smtClean="0"/>
              <a:t>Cloudscape</a:t>
            </a:r>
            <a:r>
              <a:rPr lang="en-US" b="1" dirty="0" smtClean="0"/>
              <a:t>. </a:t>
            </a:r>
            <a:r>
              <a:rPr lang="en-US" dirty="0" smtClean="0"/>
              <a:t>Students will be able to identify cloud types using cloud classification names. </a:t>
            </a:r>
          </a:p>
          <a:p>
            <a:r>
              <a:rPr lang="en-US" b="1" dirty="0" smtClean="0"/>
              <a:t>Activity 3: </a:t>
            </a:r>
            <a:r>
              <a:rPr lang="en-US" b="1" i="1" dirty="0" smtClean="0"/>
              <a:t>To Spread or Not to Spread</a:t>
            </a:r>
            <a:r>
              <a:rPr lang="en-US" b="1" dirty="0" smtClean="0"/>
              <a:t>. </a:t>
            </a:r>
            <a:r>
              <a:rPr lang="en-US" dirty="0" smtClean="0"/>
              <a:t>Students will be able to identify the three types of contrails.</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32</a:t>
            </a:fld>
            <a:endParaRPr lang="en-US"/>
          </a:p>
        </p:txBody>
      </p:sp>
    </p:spTree>
    <p:extLst>
      <p:ext uri="{BB962C8B-B14F-4D97-AF65-F5344CB8AC3E}">
        <p14:creationId xmlns:p14="http://schemas.microsoft.com/office/powerpoint/2010/main" val="3971095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1: </a:t>
            </a:r>
            <a:r>
              <a:rPr lang="en-US" b="1" i="1" dirty="0" smtClean="0"/>
              <a:t>All Year Long</a:t>
            </a:r>
            <a:r>
              <a:rPr lang="en-US" b="1" dirty="0" smtClean="0"/>
              <a:t>. </a:t>
            </a:r>
            <a:r>
              <a:rPr lang="en-US" dirty="0" smtClean="0"/>
              <a:t>Students will be able to describe the seasonal changes in a local habitat by making detailed observations, recording their results, making comparisons, and sharing information with others.</a:t>
            </a:r>
          </a:p>
          <a:p>
            <a:r>
              <a:rPr lang="en-US" b="1" dirty="0" smtClean="0"/>
              <a:t>Activity 2: </a:t>
            </a:r>
            <a:r>
              <a:rPr lang="en-US" b="1" i="1" dirty="0" smtClean="0"/>
              <a:t>The Colors of the Seasons</a:t>
            </a:r>
            <a:r>
              <a:rPr lang="en-US" b="1" dirty="0" smtClean="0"/>
              <a:t>. </a:t>
            </a:r>
            <a:r>
              <a:rPr lang="en-US" dirty="0" smtClean="0"/>
              <a:t>Students will be able to explain how colors in nature relate to their local environment and to seasonal changes within that environment.</a:t>
            </a:r>
          </a:p>
          <a:p>
            <a:r>
              <a:rPr lang="en-US" b="1" dirty="0" smtClean="0"/>
              <a:t>Activity 3: </a:t>
            </a:r>
            <a:r>
              <a:rPr lang="en-US" b="1" i="1" dirty="0" smtClean="0"/>
              <a:t>Honing in on Hummingbirds</a:t>
            </a:r>
            <a:r>
              <a:rPr lang="en-US" b="1" dirty="0" smtClean="0"/>
              <a:t>. </a:t>
            </a:r>
            <a:r>
              <a:rPr lang="en-US" dirty="0" smtClean="0"/>
              <a:t>Students will be able to conduct a research project related to ruby-throated hummingbirds and will be able to communicate their results using different formats.</a:t>
            </a:r>
          </a:p>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34</a:t>
            </a:fld>
            <a:endParaRPr lang="en-US"/>
          </a:p>
        </p:txBody>
      </p:sp>
    </p:spTree>
    <p:extLst>
      <p:ext uri="{BB962C8B-B14F-4D97-AF65-F5344CB8AC3E}">
        <p14:creationId xmlns:p14="http://schemas.microsoft.com/office/powerpoint/2010/main" val="159995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Elementary GLOBE Resources with the Community.  Must be signed-in</a:t>
            </a:r>
            <a:r>
              <a:rPr lang="en-US" baseline="0" dirty="0" smtClean="0"/>
              <a:t> to view.</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37</a:t>
            </a:fld>
            <a:endParaRPr lang="en-US"/>
          </a:p>
        </p:txBody>
      </p:sp>
    </p:spTree>
    <p:extLst>
      <p:ext uri="{BB962C8B-B14F-4D97-AF65-F5344CB8AC3E}">
        <p14:creationId xmlns:p14="http://schemas.microsoft.com/office/powerpoint/2010/main" val="209308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07035" rtl="0" eaLnBrk="1" fontAlgn="auto" latinLnBrk="0" hangingPunct="1">
              <a:lnSpc>
                <a:spcPct val="100000"/>
              </a:lnSpc>
              <a:spcBef>
                <a:spcPts val="0"/>
              </a:spcBef>
              <a:spcAft>
                <a:spcPts val="0"/>
              </a:spcAft>
              <a:buClr>
                <a:schemeClr val="accent5"/>
              </a:buClr>
              <a:buSzTx/>
              <a:buFont typeface="Arial"/>
              <a:buNone/>
              <a:tabLst/>
              <a:defRPr/>
            </a:pPr>
            <a:r>
              <a:rPr lang="en-US" sz="1200" b="0" i="0" kern="1200" dirty="0" smtClean="0">
                <a:solidFill>
                  <a:schemeClr val="tx1"/>
                </a:solidFill>
                <a:effectLst/>
                <a:latin typeface="+mn-lt"/>
                <a:ea typeface="+mn-ea"/>
                <a:cs typeface="+mn-cs"/>
              </a:rPr>
              <a:t>The international GLOBE network has grown to include representatives from over 110 participating countries and over 100 U.S. Partners coordinating GLOBE activities that are integrated into their local and regional communities. Due to their efforts, there are tens of thousands of GLOBE-trained teachers representing schools around the world. GLOBE students have contributed over 100 million measurements to the GLOBE database for use in their inquiry-based science projects.</a:t>
            </a:r>
          </a:p>
          <a:p>
            <a:pPr marL="0" indent="0" defTabSz="507035">
              <a:buClr>
                <a:schemeClr val="accent5"/>
              </a:buClr>
              <a:buFont typeface="Arial"/>
              <a:buNone/>
              <a:defRPr/>
            </a:pPr>
            <a:endParaRPr lang="en-US" dirty="0" smtClean="0"/>
          </a:p>
          <a:p>
            <a:pPr marL="380276" indent="-380276" defTabSz="507035">
              <a:buClr>
                <a:schemeClr val="accent5"/>
              </a:buClr>
              <a:buFont typeface="Arial"/>
              <a:buChar char="•"/>
              <a:defRPr/>
            </a:pPr>
            <a:r>
              <a:rPr lang="en-US" dirty="0" smtClean="0"/>
              <a:t>Scientific protocols are developed by scientists, tested by teachers in classrooms around the world and executed by students</a:t>
            </a:r>
          </a:p>
          <a:p>
            <a:pPr marL="380276" indent="-380276" defTabSz="507035">
              <a:buClr>
                <a:schemeClr val="accent5"/>
              </a:buClr>
              <a:buFont typeface="Arial"/>
              <a:buChar char="•"/>
              <a:defRPr/>
            </a:pPr>
            <a:r>
              <a:rPr lang="en-US" dirty="0" smtClean="0"/>
              <a:t>Produces meaningful, standardized research-quality data that can be used in support of student and professional scientific research</a:t>
            </a:r>
          </a:p>
          <a:p>
            <a:pPr marL="380276" indent="-380276" defTabSz="507035">
              <a:buClr>
                <a:schemeClr val="accent5"/>
              </a:buClr>
              <a:buFont typeface="Arial"/>
              <a:buChar char="•"/>
              <a:defRPr/>
            </a:pPr>
            <a:r>
              <a:rPr lang="en-US" dirty="0" smtClean="0"/>
              <a:t>Global data sets; students across the world are conducting consistent, common inquiry-based science projects and uploading their measurements to the GLOBE database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ABDF904-09E2-45A7-8FAF-205DFEA98679}" type="slidenum">
              <a:rPr lang="en-US" smtClean="0"/>
              <a:t>3</a:t>
            </a:fld>
            <a:endParaRPr lang="en-US"/>
          </a:p>
        </p:txBody>
      </p:sp>
    </p:spTree>
    <p:extLst>
      <p:ext uri="{BB962C8B-B14F-4D97-AF65-F5344CB8AC3E}">
        <p14:creationId xmlns:p14="http://schemas.microsoft.com/office/powerpoint/2010/main" val="244577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GLOBE Program has a YouTube channel with various videos that you can show during training, or provide the links for teachers to access after the training.  </a:t>
            </a:r>
          </a:p>
          <a:p>
            <a:r>
              <a:rPr lang="en-US" dirty="0" smtClean="0"/>
              <a:t>The GLOBE Implementation Office channel: https://www.youtube.com/c/theglobeimplementationofficegio </a:t>
            </a:r>
            <a:endParaRPr lang="en-US" dirty="0"/>
          </a:p>
        </p:txBody>
      </p:sp>
      <p:sp>
        <p:nvSpPr>
          <p:cNvPr id="4" name="Slide Number Placeholder 3"/>
          <p:cNvSpPr>
            <a:spLocks noGrp="1"/>
          </p:cNvSpPr>
          <p:nvPr>
            <p:ph type="sldNum" sz="quarter" idx="10"/>
          </p:nvPr>
        </p:nvSpPr>
        <p:spPr/>
        <p:txBody>
          <a:bodyPr/>
          <a:lstStyle/>
          <a:p>
            <a:fld id="{4ABDF904-09E2-45A7-8FAF-205DFEA98679}" type="slidenum">
              <a:rPr lang="en-US" smtClean="0"/>
              <a:t>4</a:t>
            </a:fld>
            <a:endParaRPr lang="en-US"/>
          </a:p>
        </p:txBody>
      </p:sp>
    </p:spTree>
    <p:extLst>
      <p:ext uri="{BB962C8B-B14F-4D97-AF65-F5344CB8AC3E}">
        <p14:creationId xmlns:p14="http://schemas.microsoft.com/office/powerpoint/2010/main" val="208094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DF904-09E2-45A7-8FAF-205DFEA98679}" type="slidenum">
              <a:rPr lang="en-US" smtClean="0"/>
              <a:t>5</a:t>
            </a:fld>
            <a:endParaRPr lang="en-US"/>
          </a:p>
        </p:txBody>
      </p:sp>
    </p:spTree>
    <p:extLst>
      <p:ext uri="{BB962C8B-B14F-4D97-AF65-F5344CB8AC3E}">
        <p14:creationId xmlns:p14="http://schemas.microsoft.com/office/powerpoint/2010/main" val="313443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DF904-09E2-45A7-8FAF-205DFEA98679}" type="slidenum">
              <a:rPr lang="en-US" smtClean="0"/>
              <a:t>6</a:t>
            </a:fld>
            <a:endParaRPr lang="en-US"/>
          </a:p>
        </p:txBody>
      </p:sp>
    </p:spTree>
    <p:extLst>
      <p:ext uri="{BB962C8B-B14F-4D97-AF65-F5344CB8AC3E}">
        <p14:creationId xmlns:p14="http://schemas.microsoft.com/office/powerpoint/2010/main" val="268376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GLOBE Sponsors a number of events throughout the year to encourage active participation in the program.</a:t>
            </a:r>
          </a:p>
          <a:p>
            <a:pPr marL="171450" indent="-171450">
              <a:buFontTx/>
              <a:buChar char="-"/>
            </a:pPr>
            <a:r>
              <a:rPr lang="en-US" baseline="0" dirty="0" smtClean="0"/>
              <a:t>Data Challenges</a:t>
            </a:r>
          </a:p>
          <a:p>
            <a:pPr marL="171450" indent="-171450">
              <a:buFontTx/>
              <a:buChar char="-"/>
            </a:pPr>
            <a:r>
              <a:rPr lang="en-US" baseline="0" dirty="0" smtClean="0"/>
              <a:t>Virtual and Local Science fairs</a:t>
            </a:r>
          </a:p>
          <a:p>
            <a:pPr marL="171450" indent="-171450">
              <a:buFontTx/>
              <a:buChar char="-"/>
            </a:pPr>
            <a:r>
              <a:rPr lang="en-US" baseline="0" dirty="0" smtClean="0"/>
              <a:t>Mt </a:t>
            </a:r>
            <a:r>
              <a:rPr lang="en-US" baseline="0" dirty="0" err="1" smtClean="0"/>
              <a:t>Kilamanjaro</a:t>
            </a:r>
            <a:r>
              <a:rPr lang="en-US" baseline="0" dirty="0" smtClean="0"/>
              <a:t> Expedition</a:t>
            </a:r>
          </a:p>
          <a:p>
            <a:pPr marL="171450" indent="-171450">
              <a:buFontTx/>
              <a:buChar char="-"/>
            </a:pPr>
            <a:r>
              <a:rPr lang="en-US" baseline="0" dirty="0" smtClean="0"/>
              <a:t>Field campaigns (by any scientist but NASA sponsors some)</a:t>
            </a:r>
          </a:p>
          <a:p>
            <a:pPr marL="171450" indent="-171450">
              <a:buFontTx/>
              <a:buChar char="-"/>
            </a:pPr>
            <a:r>
              <a:rPr lang="en-US" baseline="0" dirty="0" smtClean="0"/>
              <a:t>Student field research and research presentation at the GLOBE Annual Meeting</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ABDF904-09E2-45A7-8FAF-205DFEA98679}" type="slidenum">
              <a:rPr lang="en-US" smtClean="0"/>
              <a:t>7</a:t>
            </a:fld>
            <a:endParaRPr lang="en-US"/>
          </a:p>
        </p:txBody>
      </p:sp>
    </p:spTree>
    <p:extLst>
      <p:ext uri="{BB962C8B-B14F-4D97-AF65-F5344CB8AC3E}">
        <p14:creationId xmlns:p14="http://schemas.microsoft.com/office/powerpoint/2010/main" val="118351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9</a:t>
            </a:fld>
            <a:endParaRPr lang="en-US"/>
          </a:p>
        </p:txBody>
      </p:sp>
    </p:spTree>
    <p:extLst>
      <p:ext uri="{BB962C8B-B14F-4D97-AF65-F5344CB8AC3E}">
        <p14:creationId xmlns:p14="http://schemas.microsoft.com/office/powerpoint/2010/main" val="3155107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11</a:t>
            </a:fld>
            <a:endParaRPr lang="en-US"/>
          </a:p>
        </p:txBody>
      </p:sp>
    </p:spTree>
    <p:extLst>
      <p:ext uri="{BB962C8B-B14F-4D97-AF65-F5344CB8AC3E}">
        <p14:creationId xmlns:p14="http://schemas.microsoft.com/office/powerpoint/2010/main" val="3846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9" descr="left_glo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393" y="540200"/>
            <a:ext cx="2725503" cy="5202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58866" y="2419096"/>
            <a:ext cx="3933106" cy="703737"/>
          </a:xfrm>
        </p:spPr>
        <p:txBody>
          <a:bodyPr/>
          <a:lstStyle>
            <a:lvl1pPr>
              <a:defRPr baseline="0"/>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Opening Slide</a:t>
            </a:r>
          </a:p>
        </p:txBody>
      </p:sp>
    </p:spTree>
    <p:extLst>
      <p:ext uri="{BB962C8B-B14F-4D97-AF65-F5344CB8AC3E}">
        <p14:creationId xmlns:p14="http://schemas.microsoft.com/office/powerpoint/2010/main" val="158991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9" descr="rt_glo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59111" y="365760"/>
            <a:ext cx="2834292" cy="5445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1693367"/>
            <a:ext cx="6357083" cy="874249"/>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1" y="3196461"/>
            <a:ext cx="6357083" cy="2615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Final slide</a:t>
            </a:r>
          </a:p>
        </p:txBody>
      </p:sp>
    </p:spTree>
    <p:extLst>
      <p:ext uri="{BB962C8B-B14F-4D97-AF65-F5344CB8AC3E}">
        <p14:creationId xmlns:p14="http://schemas.microsoft.com/office/powerpoint/2010/main" val="190580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0" indent="0" algn="ctr">
              <a:buNone/>
              <a:defRPr>
                <a:solidFill>
                  <a:schemeClr val="tx1">
                    <a:tint val="75000"/>
                  </a:schemeClr>
                </a:solidFill>
              </a:defRPr>
            </a:lvl5pPr>
            <a:lvl6pPr marL="2285713" indent="0" algn="ctr">
              <a:buNone/>
              <a:defRPr>
                <a:solidFill>
                  <a:schemeClr val="tx1">
                    <a:tint val="75000"/>
                  </a:schemeClr>
                </a:solidFill>
              </a:defRPr>
            </a:lvl6pPr>
            <a:lvl7pPr marL="2742856" indent="0" algn="ctr">
              <a:buNone/>
              <a:defRPr>
                <a:solidFill>
                  <a:schemeClr val="tx1">
                    <a:tint val="75000"/>
                  </a:schemeClr>
                </a:solidFill>
              </a:defRPr>
            </a:lvl7pPr>
            <a:lvl8pPr marL="3199998" indent="0" algn="ctr">
              <a:buNone/>
              <a:defRPr>
                <a:solidFill>
                  <a:schemeClr val="tx1">
                    <a:tint val="75000"/>
                  </a:schemeClr>
                </a:solidFill>
              </a:defRPr>
            </a:lvl8pPr>
            <a:lvl9pPr marL="365714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824423" eaLnBrk="0" hangingPunct="0">
              <a:defRPr/>
            </a:lvl1pPr>
          </a:lstStyle>
          <a:p>
            <a:fld id="{99379C14-3D23-4571-862E-7BAC0745E319}" type="datetime1">
              <a:rPr lang="en-US"/>
              <a:pPr/>
              <a:t>7/16/2016</a:t>
            </a:fld>
            <a:endParaRPr lang="en-US"/>
          </a:p>
        </p:txBody>
      </p:sp>
      <p:sp>
        <p:nvSpPr>
          <p:cNvPr id="5" name="Footer Placeholder 4"/>
          <p:cNvSpPr>
            <a:spLocks noGrp="1"/>
          </p:cNvSpPr>
          <p:nvPr>
            <p:ph type="ftr" sz="quarter" idx="11"/>
          </p:nvPr>
        </p:nvSpPr>
        <p:spPr/>
        <p:txBody>
          <a:bodyPr/>
          <a:lstStyle>
            <a:lvl1pPr defTabSz="824423" eaLnBrk="0" fontAlgn="base" hangingPunct="0">
              <a:spcBef>
                <a:spcPct val="0"/>
              </a:spcBef>
              <a:spcAft>
                <a:spcPct val="0"/>
              </a:spcAft>
              <a:defRPr>
                <a:ea typeface="ヒラギノ角ゴ Pro W3" charset="0"/>
                <a:cs typeface="ヒラギノ角ゴ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24423" eaLnBrk="0" hangingPunct="0">
              <a:defRPr/>
            </a:lvl1pPr>
          </a:lstStyle>
          <a:p>
            <a:fld id="{F8176B8A-F832-4DC8-B763-2D746427F5CB}" type="slidenum">
              <a:rPr lang="en-US"/>
              <a:pPr/>
              <a:t>‹#›</a:t>
            </a:fld>
            <a:endParaRPr lang="en-US"/>
          </a:p>
        </p:txBody>
      </p:sp>
    </p:spTree>
    <p:extLst>
      <p:ext uri="{BB962C8B-B14F-4D97-AF65-F5344CB8AC3E}">
        <p14:creationId xmlns:p14="http://schemas.microsoft.com/office/powerpoint/2010/main" val="29601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84E9A4-C334-4681-9B0C-6D307CBC0179}" type="datetimeFigureOut">
              <a:rPr lang="en-US" smtClean="0"/>
              <a:t>7/16/2016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4246006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AFC4E1"/>
          </a:solidFill>
        </p:spPr>
        <p:txBody>
          <a:bodyPr>
            <a:normAutofit/>
          </a:bodyPr>
          <a:lstStyle>
            <a:lvl1pPr>
              <a:defRPr sz="40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371600"/>
            <a:ext cx="8534400" cy="4525963"/>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2" descr="http://static.shopify.com/s/files/1/0042/5012/files/eg_header.jpg?12635089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795"/>
            <a:ext cx="6019800" cy="78720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userDrawn="1"/>
        </p:nvSpPr>
        <p:spPr>
          <a:xfrm>
            <a:off x="6019801" y="6070795"/>
            <a:ext cx="3124200" cy="787205"/>
          </a:xfrm>
          <a:prstGeom prst="rect">
            <a:avLst/>
          </a:prstGeom>
          <a:solidFill>
            <a:srgbClr val="A2C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46006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84E9A4-C334-4681-9B0C-6D307CBC0179}" type="datetimeFigureOut">
              <a:rPr lang="en-US" smtClean="0"/>
              <a:t>7/16/2016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375490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84E9A4-C334-4681-9B0C-6D307CBC0179}" type="datetimeFigureOut">
              <a:rPr lang="en-US" smtClean="0"/>
              <a:t>7/16/2016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742744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84E9A4-C334-4681-9B0C-6D307CBC0179}" type="datetimeFigureOut">
              <a:rPr lang="en-US" smtClean="0"/>
              <a:t>7/16/2016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04781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84E9A4-C334-4681-9B0C-6D307CBC0179}" type="datetimeFigureOut">
              <a:rPr lang="en-US" smtClean="0"/>
              <a:t>7/16/2016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20544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4E9A4-C334-4681-9B0C-6D307CBC0179}" type="datetimeFigureOut">
              <a:rPr lang="en-US" smtClean="0"/>
              <a:t>7/16/2016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35937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4E9A4-C334-4681-9B0C-6D307CBC0179}" type="datetimeFigureOut">
              <a:rPr lang="en-US" smtClean="0"/>
              <a:t>7/16/2016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37820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068" y="1239365"/>
            <a:ext cx="8459360" cy="4097918"/>
          </a:xfrm>
          <a:prstGeom prst="rect">
            <a:avLst/>
          </a:prstGeom>
          <a:solidFill>
            <a:schemeClr val="accent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P</a:t>
            </a:r>
          </a:p>
        </p:txBody>
      </p:sp>
    </p:spTree>
    <p:extLst>
      <p:ext uri="{BB962C8B-B14F-4D97-AF65-F5344CB8AC3E}">
        <p14:creationId xmlns:p14="http://schemas.microsoft.com/office/powerpoint/2010/main" val="1063413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4E9A4-C334-4681-9B0C-6D307CBC0179}" type="datetimeFigureOut">
              <a:rPr lang="en-US" smtClean="0"/>
              <a:t>7/16/2016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2018836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4E9A4-C334-4681-9B0C-6D307CBC0179}" type="datetimeFigureOut">
              <a:rPr lang="en-US" smtClean="0"/>
              <a:t>7/16/2016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67774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4E9A4-C334-4681-9B0C-6D307CBC0179}" type="datetimeFigureOut">
              <a:rPr lang="en-US" smtClean="0"/>
              <a:t>7/16/2016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42704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472" y="2912012"/>
            <a:ext cx="3626269" cy="2574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7426" y="1043382"/>
            <a:ext cx="7369458" cy="874249"/>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428284" y="2182159"/>
            <a:ext cx="4038600" cy="3197336"/>
          </a:xfrm>
          <a:solidFill>
            <a:schemeClr val="accent4">
              <a:lumMod val="60000"/>
              <a:lumOff val="40000"/>
            </a:scheme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57" tIns="137142" rIns="182857" bIns="13714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S</a:t>
            </a:r>
          </a:p>
        </p:txBody>
      </p:sp>
    </p:spTree>
    <p:extLst>
      <p:ext uri="{BB962C8B-B14F-4D97-AF65-F5344CB8AC3E}">
        <p14:creationId xmlns:p14="http://schemas.microsoft.com/office/powerpoint/2010/main" val="372916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9025" y="2909199"/>
            <a:ext cx="3199820" cy="2513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52615" y="906253"/>
            <a:ext cx="7530439" cy="874249"/>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418431" y="2027142"/>
            <a:ext cx="3964623" cy="3459672"/>
          </a:xfrm>
          <a:solidFill>
            <a:srgbClr val="C74D39">
              <a:alpha val="7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57" tIns="128000" rIns="182857" bIns="137142"/>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S</a:t>
            </a:r>
          </a:p>
        </p:txBody>
      </p:sp>
    </p:spTree>
    <p:extLst>
      <p:ext uri="{BB962C8B-B14F-4D97-AF65-F5344CB8AC3E}">
        <p14:creationId xmlns:p14="http://schemas.microsoft.com/office/powerpoint/2010/main" val="18978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srcRect/>
          <a:stretch>
            <a:fillRect/>
          </a:stretch>
        </p:blipFill>
        <p:spPr bwMode="auto">
          <a:xfrm>
            <a:off x="895439" y="1156663"/>
            <a:ext cx="2074861" cy="4252642"/>
          </a:xfrm>
          <a:prstGeom prst="rect">
            <a:avLst/>
          </a:prstGeom>
          <a:noFill/>
          <a:ln w="9525">
            <a:noFill/>
            <a:miter lim="800000"/>
            <a:headEnd/>
            <a:tailEnd/>
          </a:ln>
          <a:effectLst>
            <a:softEdge rad="76200"/>
          </a:effectLst>
        </p:spPr>
      </p:pic>
      <p:sp>
        <p:nvSpPr>
          <p:cNvPr id="2" name="Title 1"/>
          <p:cNvSpPr>
            <a:spLocks noGrp="1"/>
          </p:cNvSpPr>
          <p:nvPr>
            <p:ph type="title"/>
          </p:nvPr>
        </p:nvSpPr>
        <p:spPr>
          <a:xfrm>
            <a:off x="3193532" y="1156664"/>
            <a:ext cx="4766197" cy="780923"/>
          </a:xfrm>
        </p:spPr>
        <p:txBody>
          <a:bodyPr/>
          <a:lstStyle>
            <a:lvl1pPr>
              <a:defRPr baseline="0"/>
            </a:lvl1pPr>
          </a:lstStyle>
          <a:p>
            <a:r>
              <a:rPr lang="en-US" smtClean="0"/>
              <a:t>Click to edit Master title style</a:t>
            </a:r>
            <a:endParaRPr lang="en-US" dirty="0"/>
          </a:p>
        </p:txBody>
      </p:sp>
      <p:sp>
        <p:nvSpPr>
          <p:cNvPr id="4" name="Content Placeholder 3"/>
          <p:cNvSpPr>
            <a:spLocks noGrp="1"/>
          </p:cNvSpPr>
          <p:nvPr>
            <p:ph sz="half" idx="2"/>
          </p:nvPr>
        </p:nvSpPr>
        <p:spPr>
          <a:xfrm>
            <a:off x="3193531" y="2045804"/>
            <a:ext cx="4843708" cy="3363502"/>
          </a:xfrm>
          <a:solidFill>
            <a:srgbClr val="88B5B5">
              <a:alpha val="5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57" tIns="137142" rIns="182857" bIns="13714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S</a:t>
            </a:r>
          </a:p>
        </p:txBody>
      </p:sp>
    </p:spTree>
    <p:extLst>
      <p:ext uri="{BB962C8B-B14F-4D97-AF65-F5344CB8AC3E}">
        <p14:creationId xmlns:p14="http://schemas.microsoft.com/office/powerpoint/2010/main" val="376073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T</a:t>
            </a:r>
          </a:p>
        </p:txBody>
      </p:sp>
    </p:spTree>
    <p:extLst>
      <p:ext uri="{BB962C8B-B14F-4D97-AF65-F5344CB8AC3E}">
        <p14:creationId xmlns:p14="http://schemas.microsoft.com/office/powerpoint/2010/main" val="251962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4829" y="1281567"/>
            <a:ext cx="3945381" cy="3909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71386" y="725951"/>
            <a:ext cx="4915414" cy="87424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771386" y="1727798"/>
            <a:ext cx="4915414" cy="42402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T</a:t>
            </a:r>
          </a:p>
        </p:txBody>
      </p:sp>
    </p:spTree>
    <p:extLst>
      <p:ext uri="{BB962C8B-B14F-4D97-AF65-F5344CB8AC3E}">
        <p14:creationId xmlns:p14="http://schemas.microsoft.com/office/powerpoint/2010/main" val="152364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151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74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6911" y="725894"/>
            <a:ext cx="8230180" cy="875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6911" y="1727513"/>
            <a:ext cx="8230180" cy="4240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6910" y="6355783"/>
            <a:ext cx="2133696" cy="365760"/>
          </a:xfrm>
          <a:prstGeom prst="rect">
            <a:avLst/>
          </a:prstGeom>
        </p:spPr>
        <p:txBody>
          <a:bodyPr vert="horz" wrap="square" lIns="91429" tIns="45714" rIns="91429" bIns="45714" numCol="1" anchor="ctr" anchorCtr="0" compatLnSpc="1">
            <a:prstTxWarp prst="textNoShape">
              <a:avLst/>
            </a:prstTxWarp>
          </a:bodyPr>
          <a:lstStyle>
            <a:lvl1pPr defTabSz="456582" eaLnBrk="1" hangingPunct="1">
              <a:defRPr sz="1200">
                <a:solidFill>
                  <a:srgbClr val="898989"/>
                </a:solidFill>
                <a:latin typeface="Calibri" pitchFamily="34" charset="0"/>
              </a:defRPr>
            </a:lvl1pPr>
          </a:lstStyle>
          <a:p>
            <a:pPr fontAlgn="base">
              <a:spcBef>
                <a:spcPct val="0"/>
              </a:spcBef>
              <a:spcAft>
                <a:spcPct val="0"/>
              </a:spcAft>
            </a:pPr>
            <a:fld id="{D5840B64-F700-4883-868F-ED166EDE6B0C}" type="datetimeFigureOut">
              <a:rPr lang="en-US"/>
              <a:pPr fontAlgn="base">
                <a:spcBef>
                  <a:spcPct val="0"/>
                </a:spcBef>
                <a:spcAft>
                  <a:spcPct val="0"/>
                </a:spcAft>
              </a:pPr>
              <a:t>7/16/2016</a:t>
            </a:fld>
            <a:endParaRPr lang="en-US"/>
          </a:p>
        </p:txBody>
      </p:sp>
      <p:sp>
        <p:nvSpPr>
          <p:cNvPr id="5" name="Footer Placeholder 4"/>
          <p:cNvSpPr>
            <a:spLocks noGrp="1"/>
          </p:cNvSpPr>
          <p:nvPr>
            <p:ph type="ftr" sz="quarter" idx="3"/>
          </p:nvPr>
        </p:nvSpPr>
        <p:spPr>
          <a:xfrm>
            <a:off x="3124394" y="6355783"/>
            <a:ext cx="2895213" cy="365760"/>
          </a:xfrm>
          <a:prstGeom prst="rect">
            <a:avLst/>
          </a:prstGeom>
        </p:spPr>
        <p:txBody>
          <a:bodyPr vert="horz" lIns="91429" tIns="45714" rIns="91429" bIns="45714" rtlCol="0" anchor="ctr"/>
          <a:lstStyle>
            <a:lvl1pPr algn="ctr" defTabSz="457143" eaLnBrk="1" fontAlgn="auto" hangingPunct="1">
              <a:spcBef>
                <a:spcPts val="0"/>
              </a:spcBef>
              <a:spcAft>
                <a:spcPts val="0"/>
              </a:spcAft>
              <a:defRPr sz="1200">
                <a:solidFill>
                  <a:srgbClr val="000000">
                    <a:tint val="75000"/>
                  </a:srgb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394" y="6355783"/>
            <a:ext cx="2133697" cy="365760"/>
          </a:xfrm>
          <a:prstGeom prst="rect">
            <a:avLst/>
          </a:prstGeom>
        </p:spPr>
        <p:txBody>
          <a:bodyPr vert="horz" wrap="square" lIns="91429" tIns="45714" rIns="91429" bIns="45714" numCol="1" anchor="ctr" anchorCtr="0" compatLnSpc="1">
            <a:prstTxWarp prst="textNoShape">
              <a:avLst/>
            </a:prstTxWarp>
          </a:bodyPr>
          <a:lstStyle>
            <a:lvl1pPr algn="r" defTabSz="456582" eaLnBrk="1" hangingPunct="1">
              <a:defRPr sz="1200">
                <a:solidFill>
                  <a:srgbClr val="898989"/>
                </a:solidFill>
                <a:latin typeface="Calibri" pitchFamily="34" charset="0"/>
              </a:defRPr>
            </a:lvl1pPr>
          </a:lstStyle>
          <a:p>
            <a:pPr fontAlgn="base">
              <a:spcBef>
                <a:spcPct val="0"/>
              </a:spcBef>
              <a:spcAft>
                <a:spcPct val="0"/>
              </a:spcAft>
            </a:pPr>
            <a:fld id="{90A1A562-8511-495B-9FB4-D2BF2AB6C678}" type="slidenum">
              <a:rPr lang="en-US"/>
              <a:pPr fontAlgn="base">
                <a:spcBef>
                  <a:spcPct val="0"/>
                </a:spcBef>
                <a:spcAft>
                  <a:spcPct val="0"/>
                </a:spcAft>
              </a:pPr>
              <a:t>‹#›</a:t>
            </a:fld>
            <a:endParaRPr lang="en-US"/>
          </a:p>
        </p:txBody>
      </p:sp>
      <p:pic>
        <p:nvPicPr>
          <p:cNvPr id="17415" name="Picture 6" descr="GLOBE_logoOfficial-_Blu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208523" y="151931"/>
            <a:ext cx="2731306"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158106" y="6314988"/>
            <a:ext cx="8833591" cy="445945"/>
          </a:xfrm>
          <a:prstGeom prst="rect">
            <a:avLst/>
          </a:prstGeom>
          <a:gradFill flip="none" rotWithShape="1">
            <a:gsLst>
              <a:gs pos="0">
                <a:srgbClr val="86A5AD"/>
              </a:gs>
              <a:gs pos="100000">
                <a:srgbClr val="FFFFFF"/>
              </a:gs>
            </a:gsLst>
            <a:path path="shape">
              <a:fillToRect l="50000" t="50000" r="50000" b="50000"/>
            </a:path>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wrap="none" lIns="91429" tIns="45714" rIns="91429" bIns="45714" anchor="ctr"/>
          <a:lstStyle/>
          <a:p>
            <a:pPr defTabSz="457143">
              <a:defRPr/>
            </a:pPr>
            <a:endParaRPr lang="en-US" dirty="0">
              <a:solidFill>
                <a:prstClr val="white"/>
              </a:solidFill>
            </a:endParaRPr>
          </a:p>
        </p:txBody>
      </p:sp>
      <p:pic>
        <p:nvPicPr>
          <p:cNvPr id="17417" name="Picture 8" descr="SponsorStrip2011LARGE copy.psd"/>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476017" y="5967515"/>
            <a:ext cx="4199219" cy="347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704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6582" rtl="0" eaLnBrk="0" fontAlgn="base" hangingPunct="0">
        <a:spcBef>
          <a:spcPct val="0"/>
        </a:spcBef>
        <a:spcAft>
          <a:spcPct val="0"/>
        </a:spcAft>
        <a:defRPr sz="3200" kern="1200">
          <a:solidFill>
            <a:srgbClr val="595959"/>
          </a:solidFill>
          <a:latin typeface="+mj-lt"/>
          <a:ea typeface="MS PGothic" pitchFamily="34" charset="-128"/>
          <a:cs typeface="ＭＳ Ｐゴシック" charset="0"/>
        </a:defRPr>
      </a:lvl1pPr>
      <a:lvl2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2pPr>
      <a:lvl3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3pPr>
      <a:lvl4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4pPr>
      <a:lvl5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5pPr>
      <a:lvl6pPr marL="412212"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6pPr>
      <a:lvl7pPr marL="824423"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7pPr>
      <a:lvl8pPr marL="1236635"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8pPr>
      <a:lvl9pPr marL="1648846"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9pPr>
    </p:titleStyle>
    <p:bodyStyle>
      <a:lvl1pPr marL="342079" indent="-342079" algn="l" defTabSz="456582" rtl="0" eaLnBrk="0" fontAlgn="base" hangingPunct="0">
        <a:spcBef>
          <a:spcPct val="20000"/>
        </a:spcBef>
        <a:spcAft>
          <a:spcPct val="0"/>
        </a:spcAft>
        <a:buClr>
          <a:srgbClr val="C76402"/>
        </a:buClr>
        <a:buFont typeface="Arial" pitchFamily="34" charset="0"/>
        <a:buChar char="•"/>
        <a:defRPr sz="2400" kern="1200">
          <a:solidFill>
            <a:srgbClr val="595959"/>
          </a:solidFill>
          <a:latin typeface="+mn-lt"/>
          <a:ea typeface="MS PGothic" pitchFamily="34" charset="-128"/>
          <a:cs typeface="ＭＳ Ｐゴシック" charset="0"/>
        </a:defRPr>
      </a:lvl1pPr>
      <a:lvl2pPr marL="742840" indent="-284827" algn="l" defTabSz="456582" rtl="0" eaLnBrk="0" fontAlgn="base" hangingPunct="0">
        <a:spcBef>
          <a:spcPct val="20000"/>
        </a:spcBef>
        <a:spcAft>
          <a:spcPct val="0"/>
        </a:spcAft>
        <a:buClr>
          <a:srgbClr val="FFCC00"/>
        </a:buClr>
        <a:buFont typeface="Arial" pitchFamily="34" charset="0"/>
        <a:buChar char="•"/>
        <a:defRPr sz="2000" kern="1200">
          <a:solidFill>
            <a:srgbClr val="595959"/>
          </a:solidFill>
          <a:latin typeface="+mn-lt"/>
          <a:ea typeface="MS PGothic" pitchFamily="34" charset="-128"/>
          <a:cs typeface="+mn-cs"/>
        </a:defRPr>
      </a:lvl2pPr>
      <a:lvl3pPr marL="1142169" indent="-227576" algn="l" defTabSz="456582" rtl="0" eaLnBrk="0" fontAlgn="base" hangingPunct="0">
        <a:spcBef>
          <a:spcPct val="20000"/>
        </a:spcBef>
        <a:spcAft>
          <a:spcPct val="0"/>
        </a:spcAft>
        <a:buClr>
          <a:schemeClr val="bg2"/>
        </a:buClr>
        <a:buFont typeface="Arial" pitchFamily="34" charset="0"/>
        <a:buChar char="•"/>
        <a:defRPr sz="1800" kern="1200">
          <a:solidFill>
            <a:srgbClr val="595959"/>
          </a:solidFill>
          <a:latin typeface="+mn-lt"/>
          <a:ea typeface="MS PGothic" pitchFamily="34" charset="-128"/>
          <a:cs typeface="+mn-cs"/>
        </a:defRPr>
      </a:lvl3pPr>
      <a:lvl4pPr marL="1598751" indent="-227576" algn="l" defTabSz="456582" rtl="0" eaLnBrk="0" fontAlgn="base" hangingPunct="0">
        <a:spcBef>
          <a:spcPct val="20000"/>
        </a:spcBef>
        <a:spcAft>
          <a:spcPct val="0"/>
        </a:spcAft>
        <a:buClr>
          <a:srgbClr val="BCB575"/>
        </a:buClr>
        <a:buFont typeface="Arial" pitchFamily="34" charset="0"/>
        <a:buChar char="•"/>
        <a:defRPr kern="1200">
          <a:solidFill>
            <a:srgbClr val="595959"/>
          </a:solidFill>
          <a:latin typeface="+mn-lt"/>
          <a:ea typeface="MS PGothic" pitchFamily="34" charset="-128"/>
          <a:cs typeface="+mn-cs"/>
        </a:defRPr>
      </a:lvl4pPr>
      <a:lvl5pPr marL="2056764" indent="-227576" algn="l" defTabSz="456582" rtl="0" eaLnBrk="0" fontAlgn="base" hangingPunct="0">
        <a:spcBef>
          <a:spcPct val="20000"/>
        </a:spcBef>
        <a:spcAft>
          <a:spcPct val="0"/>
        </a:spcAft>
        <a:buClr>
          <a:schemeClr val="accent2"/>
        </a:buClr>
        <a:buFont typeface="Arial" pitchFamily="34" charset="0"/>
        <a:buChar char="•"/>
        <a:defRPr kern="1200">
          <a:solidFill>
            <a:srgbClr val="595959"/>
          </a:solidFill>
          <a:latin typeface="+mn-lt"/>
          <a:ea typeface="MS PGothic" pitchFamily="34" charset="-128"/>
          <a:cs typeface="+mn-cs"/>
        </a:defRPr>
      </a:lvl5pPr>
      <a:lvl6pPr marL="2514284" indent="-228571" algn="l" defTabSz="457143" rtl="0" eaLnBrk="1" latinLnBrk="0" hangingPunct="1">
        <a:spcBef>
          <a:spcPct val="20000"/>
        </a:spcBef>
        <a:buFont typeface="Arial"/>
        <a:buChar char="•"/>
        <a:defRPr sz="2000" kern="1200">
          <a:solidFill>
            <a:schemeClr val="tx1"/>
          </a:solidFill>
          <a:latin typeface="+mn-lt"/>
          <a:ea typeface="+mn-ea"/>
          <a:cs typeface="+mn-cs"/>
        </a:defRPr>
      </a:lvl6pPr>
      <a:lvl7pPr marL="2971427" indent="-228571" algn="l" defTabSz="457143" rtl="0" eaLnBrk="1" latinLnBrk="0" hangingPunct="1">
        <a:spcBef>
          <a:spcPct val="20000"/>
        </a:spcBef>
        <a:buFont typeface="Arial"/>
        <a:buChar char="•"/>
        <a:defRPr sz="2000" kern="1200">
          <a:solidFill>
            <a:schemeClr val="tx1"/>
          </a:solidFill>
          <a:latin typeface="+mn-lt"/>
          <a:ea typeface="+mn-ea"/>
          <a:cs typeface="+mn-cs"/>
        </a:defRPr>
      </a:lvl7pPr>
      <a:lvl8pPr marL="3428569" indent="-228571" algn="l" defTabSz="457143" rtl="0" eaLnBrk="1" latinLnBrk="0" hangingPunct="1">
        <a:spcBef>
          <a:spcPct val="20000"/>
        </a:spcBef>
        <a:buFont typeface="Arial"/>
        <a:buChar char="•"/>
        <a:defRPr sz="2000" kern="1200">
          <a:solidFill>
            <a:schemeClr val="tx1"/>
          </a:solidFill>
          <a:latin typeface="+mn-lt"/>
          <a:ea typeface="+mn-ea"/>
          <a:cs typeface="+mn-cs"/>
        </a:defRPr>
      </a:lvl8pPr>
      <a:lvl9pPr marL="3885712" indent="-228571" algn="l" defTabSz="4571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7" algn="l" defTabSz="457143" rtl="0" eaLnBrk="1" latinLnBrk="0" hangingPunct="1">
        <a:defRPr sz="1800" kern="1200">
          <a:solidFill>
            <a:schemeClr val="tx1"/>
          </a:solidFill>
          <a:latin typeface="+mn-lt"/>
          <a:ea typeface="+mn-ea"/>
          <a:cs typeface="+mn-cs"/>
        </a:defRPr>
      </a:lvl4pPr>
      <a:lvl5pPr marL="1828570" algn="l" defTabSz="457143" rtl="0" eaLnBrk="1" latinLnBrk="0" hangingPunct="1">
        <a:defRPr sz="1800" kern="1200">
          <a:solidFill>
            <a:schemeClr val="tx1"/>
          </a:solidFill>
          <a:latin typeface="+mn-lt"/>
          <a:ea typeface="+mn-ea"/>
          <a:cs typeface="+mn-cs"/>
        </a:defRPr>
      </a:lvl5pPr>
      <a:lvl6pPr marL="2285713" algn="l" defTabSz="457143" rtl="0" eaLnBrk="1" latinLnBrk="0" hangingPunct="1">
        <a:defRPr sz="1800" kern="1200">
          <a:solidFill>
            <a:schemeClr val="tx1"/>
          </a:solidFill>
          <a:latin typeface="+mn-lt"/>
          <a:ea typeface="+mn-ea"/>
          <a:cs typeface="+mn-cs"/>
        </a:defRPr>
      </a:lvl6pPr>
      <a:lvl7pPr marL="2742856" algn="l" defTabSz="457143" rtl="0" eaLnBrk="1" latinLnBrk="0" hangingPunct="1">
        <a:defRPr sz="1800" kern="1200">
          <a:solidFill>
            <a:schemeClr val="tx1"/>
          </a:solidFill>
          <a:latin typeface="+mn-lt"/>
          <a:ea typeface="+mn-ea"/>
          <a:cs typeface="+mn-cs"/>
        </a:defRPr>
      </a:lvl7pPr>
      <a:lvl8pPr marL="3199998" algn="l" defTabSz="457143" rtl="0" eaLnBrk="1" latinLnBrk="0" hangingPunct="1">
        <a:defRPr sz="1800" kern="1200">
          <a:solidFill>
            <a:schemeClr val="tx1"/>
          </a:solidFill>
          <a:latin typeface="+mn-lt"/>
          <a:ea typeface="+mn-ea"/>
          <a:cs typeface="+mn-cs"/>
        </a:defRPr>
      </a:lvl8pPr>
      <a:lvl9pPr marL="3657140" algn="l" defTabSz="4571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4E9A4-C334-4681-9B0C-6D307CBC0179}" type="datetimeFigureOut">
              <a:rPr lang="en-US" smtClean="0"/>
              <a:t>7/16/2016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83622-94A0-4040-AEC8-0347759FA11B}" type="slidenum">
              <a:rPr lang="en-US" smtClean="0"/>
              <a:t>‹#›</a:t>
            </a:fld>
            <a:endParaRPr lang="en-US"/>
          </a:p>
        </p:txBody>
      </p:sp>
    </p:spTree>
    <p:extLst>
      <p:ext uri="{BB962C8B-B14F-4D97-AF65-F5344CB8AC3E}">
        <p14:creationId xmlns:p14="http://schemas.microsoft.com/office/powerpoint/2010/main" val="315684760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wmf"/></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bEzdkvwSDn8"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http://files.ctctcdn.com/707c022f301/19253573-ee8e-4f02-999f-cc56eccdd03a.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nasawavelength.org/" TargetMode="External"/><Relationship Id="rId7" Type="http://schemas.openxmlformats.org/officeDocument/2006/relationships/hyperlink" Target="http://www.globe.gov/web/elementary-globe" TargetMode="External"/><Relationship Id="rId2" Type="http://schemas.openxmlformats.org/officeDocument/2006/relationships/hyperlink" Target="http://www.nasa.gov/audience/foreducators/k-4/index.html" TargetMode="External"/><Relationship Id="rId1" Type="http://schemas.openxmlformats.org/officeDocument/2006/relationships/slideLayout" Target="../slideLayouts/slideLayout13.xml"/><Relationship Id="rId6" Type="http://schemas.openxmlformats.org/officeDocument/2006/relationships/hyperlink" Target="http://nasaeclips.arc.nasa.gov/playlists/ourworld" TargetMode="External"/><Relationship Id="rId5" Type="http://schemas.openxmlformats.org/officeDocument/2006/relationships/hyperlink" Target="http://climatekids.nasa.gov/" TargetMode="External"/><Relationship Id="rId4" Type="http://schemas.openxmlformats.org/officeDocument/2006/relationships/hyperlink" Target="http://spaceplace.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0"/>
          </a:xfrm>
        </p:spPr>
        <p:txBody>
          <a:bodyPr>
            <a:normAutofit/>
          </a:bodyPr>
          <a:lstStyle/>
          <a:p>
            <a:r>
              <a:rPr lang="en-US" dirty="0" smtClean="0"/>
              <a:t>Elementary GLOBE Workshop</a:t>
            </a:r>
            <a:br>
              <a:rPr lang="en-US" dirty="0" smtClean="0"/>
            </a:br>
            <a:r>
              <a:rPr lang="en-US" dirty="0"/>
              <a:t/>
            </a:r>
            <a:br>
              <a:rPr lang="en-US" dirty="0"/>
            </a:br>
            <a:r>
              <a:rPr lang="en-US" b="0" i="1" dirty="0" smtClean="0">
                <a:solidFill>
                  <a:schemeClr val="tx2"/>
                </a:solidFill>
              </a:rPr>
              <a:t>Insert Organization and Trainer Name</a:t>
            </a:r>
            <a:endParaRPr lang="en-US" b="0" i="1" dirty="0">
              <a:solidFill>
                <a:schemeClr val="tx2"/>
              </a:solidFill>
            </a:endParaRPr>
          </a:p>
        </p:txBody>
      </p:sp>
    </p:spTree>
    <p:extLst>
      <p:ext uri="{BB962C8B-B14F-4D97-AF65-F5344CB8AC3E}">
        <p14:creationId xmlns:p14="http://schemas.microsoft.com/office/powerpoint/2010/main" val="177116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Exploring Earth Science through </a:t>
            </a:r>
            <a:r>
              <a:rPr lang="en-US" dirty="0" smtClean="0"/>
              <a:t>GLOBE Elementary </a:t>
            </a:r>
            <a:r>
              <a:rPr lang="en-US" dirty="0"/>
              <a:t>Story Books</a:t>
            </a:r>
          </a:p>
        </p:txBody>
      </p:sp>
      <p:pic>
        <p:nvPicPr>
          <p:cNvPr id="3" name="Picture 2" descr="Screen Shot 2015-09-29 at 11.39.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95400"/>
            <a:ext cx="7162800" cy="4724400"/>
          </a:xfrm>
          <a:prstGeom prst="rect">
            <a:avLst/>
          </a:prstGeom>
        </p:spPr>
      </p:pic>
      <p:sp>
        <p:nvSpPr>
          <p:cNvPr id="4" name="TextBox 3"/>
          <p:cNvSpPr txBox="1"/>
          <p:nvPr/>
        </p:nvSpPr>
        <p:spPr>
          <a:xfrm>
            <a:off x="5231524" y="6115955"/>
            <a:ext cx="3886200" cy="707886"/>
          </a:xfrm>
          <a:prstGeom prst="rect">
            <a:avLst/>
          </a:prstGeom>
          <a:noFill/>
        </p:spPr>
        <p:txBody>
          <a:bodyPr wrap="square" rtlCol="0">
            <a:spAutoFit/>
          </a:bodyPr>
          <a:lstStyle/>
          <a:p>
            <a:pPr algn="ctr"/>
            <a:r>
              <a:rPr lang="en-US" sz="2000" i="1" dirty="0" smtClean="0">
                <a:solidFill>
                  <a:schemeClr val="accent1">
                    <a:lumMod val="50000"/>
                  </a:schemeClr>
                </a:solidFill>
              </a:rPr>
              <a:t>Join the GLOBE Kids as they explore and investigate the natural world!</a:t>
            </a:r>
            <a:endParaRPr lang="en-US" sz="2000" i="1" dirty="0">
              <a:solidFill>
                <a:schemeClr val="accent1">
                  <a:lumMod val="50000"/>
                </a:schemeClr>
              </a:solidFill>
            </a:endParaRPr>
          </a:p>
        </p:txBody>
      </p:sp>
    </p:spTree>
    <p:extLst>
      <p:ext uri="{BB962C8B-B14F-4D97-AF65-F5344CB8AC3E}">
        <p14:creationId xmlns:p14="http://schemas.microsoft.com/office/powerpoint/2010/main" val="208659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GLOBE Resources</a:t>
            </a:r>
            <a:endParaRPr lang="en-US" dirty="0"/>
          </a:p>
        </p:txBody>
      </p:sp>
      <p:sp>
        <p:nvSpPr>
          <p:cNvPr id="3" name="Content Placeholder 2"/>
          <p:cNvSpPr>
            <a:spLocks noGrp="1"/>
          </p:cNvSpPr>
          <p:nvPr>
            <p:ph idx="1"/>
          </p:nvPr>
        </p:nvSpPr>
        <p:spPr>
          <a:xfrm>
            <a:off x="457200" y="1371601"/>
            <a:ext cx="8229600" cy="4267200"/>
          </a:xfrm>
        </p:spPr>
        <p:txBody>
          <a:bodyPr>
            <a:normAutofit/>
          </a:bodyPr>
          <a:lstStyle/>
          <a:p>
            <a:pPr marL="514350" indent="-514350">
              <a:buFont typeface="+mj-lt"/>
              <a:buAutoNum type="arabicPeriod"/>
            </a:pPr>
            <a:r>
              <a:rPr lang="en-US" sz="2800" dirty="0"/>
              <a:t>Teacher Implementation Guide </a:t>
            </a:r>
          </a:p>
          <a:p>
            <a:pPr marL="514350" indent="-514350">
              <a:buFont typeface="+mj-lt"/>
              <a:buAutoNum type="arabicPeriod"/>
            </a:pPr>
            <a:r>
              <a:rPr lang="en-US" sz="2800" dirty="0" smtClean="0"/>
              <a:t>Storybooks </a:t>
            </a:r>
          </a:p>
          <a:p>
            <a:pPr marL="514350" indent="-514350">
              <a:buFont typeface="+mj-lt"/>
              <a:buAutoNum type="arabicPeriod"/>
            </a:pPr>
            <a:r>
              <a:rPr lang="en-US" sz="2800" dirty="0" smtClean="0"/>
              <a:t>Learning Activities</a:t>
            </a:r>
          </a:p>
          <a:p>
            <a:pPr marL="0" indent="0">
              <a:buNone/>
            </a:pPr>
            <a:r>
              <a:rPr lang="en-US" sz="2800" dirty="0" smtClean="0"/>
              <a:t>*    All are </a:t>
            </a:r>
            <a:r>
              <a:rPr lang="en-US" sz="2800" b="1" i="1" dirty="0" smtClean="0"/>
              <a:t>FREE</a:t>
            </a:r>
            <a:r>
              <a:rPr lang="en-US" sz="2800" dirty="0" smtClean="0"/>
              <a:t> online – </a:t>
            </a:r>
            <a:r>
              <a:rPr lang="en-US" sz="2800" i="1" dirty="0" smtClean="0"/>
              <a:t>View or Print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910" y="3612016"/>
            <a:ext cx="1981200" cy="2302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3622014" y="3622156"/>
            <a:ext cx="1899973" cy="2282312"/>
          </a:xfrm>
          <a:prstGeom prst="rect">
            <a:avLst/>
          </a:prstGeom>
        </p:spPr>
      </p:pic>
      <p:pic>
        <p:nvPicPr>
          <p:cNvPr id="6" name="Picture 5"/>
          <p:cNvPicPr>
            <a:picLocks noChangeAspect="1"/>
          </p:cNvPicPr>
          <p:nvPr/>
        </p:nvPicPr>
        <p:blipFill>
          <a:blip r:embed="rId5"/>
          <a:stretch>
            <a:fillRect/>
          </a:stretch>
        </p:blipFill>
        <p:spPr>
          <a:xfrm>
            <a:off x="6084891" y="3622156"/>
            <a:ext cx="2132405" cy="2302590"/>
          </a:xfrm>
          <a:prstGeom prst="rect">
            <a:avLst/>
          </a:prstGeom>
        </p:spPr>
      </p:pic>
      <p:sp>
        <p:nvSpPr>
          <p:cNvPr id="5" name="TextBox 4"/>
          <p:cNvSpPr txBox="1"/>
          <p:nvPr/>
        </p:nvSpPr>
        <p:spPr>
          <a:xfrm>
            <a:off x="5181600" y="6324600"/>
            <a:ext cx="3962400" cy="323165"/>
          </a:xfrm>
          <a:prstGeom prst="rect">
            <a:avLst/>
          </a:prstGeom>
          <a:noFill/>
        </p:spPr>
        <p:txBody>
          <a:bodyPr wrap="square" rtlCol="0">
            <a:spAutoFit/>
          </a:bodyPr>
          <a:lstStyle/>
          <a:p>
            <a:pPr algn="r"/>
            <a:r>
              <a:rPr lang="en-US" sz="1500" b="1" dirty="0"/>
              <a:t>http://</a:t>
            </a:r>
            <a:r>
              <a:rPr lang="en-US" sz="1500" b="1" dirty="0" smtClean="0"/>
              <a:t>www.globe.gov/web/elementary-globe </a:t>
            </a:r>
            <a:endParaRPr lang="en-US" sz="1500" b="1" dirty="0"/>
          </a:p>
        </p:txBody>
      </p:sp>
    </p:spTree>
    <p:extLst>
      <p:ext uri="{BB962C8B-B14F-4D97-AF65-F5344CB8AC3E}">
        <p14:creationId xmlns:p14="http://schemas.microsoft.com/office/powerpoint/2010/main" val="23068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50000"/>
                  </a:schemeClr>
                </a:solidFill>
              </a:rPr>
              <a:t>Available Languages</a:t>
            </a:r>
            <a:endParaRPr lang="en-US" dirty="0">
              <a:solidFill>
                <a:schemeClr val="accent1">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US" dirty="0" smtClean="0"/>
              <a:t>Elementary GLOBE Books, Activities, and the Teacher’s Guide available in:</a:t>
            </a:r>
          </a:p>
          <a:p>
            <a:r>
              <a:rPr lang="en-US" dirty="0" smtClean="0"/>
              <a:t>Arabic</a:t>
            </a:r>
          </a:p>
          <a:p>
            <a:r>
              <a:rPr lang="en-US" dirty="0" smtClean="0"/>
              <a:t>English </a:t>
            </a:r>
          </a:p>
          <a:p>
            <a:r>
              <a:rPr lang="en-US" dirty="0" smtClean="0"/>
              <a:t>French</a:t>
            </a:r>
          </a:p>
          <a:p>
            <a:r>
              <a:rPr lang="en-US" dirty="0" smtClean="0"/>
              <a:t>German</a:t>
            </a:r>
          </a:p>
          <a:p>
            <a:r>
              <a:rPr lang="en-US" dirty="0" smtClean="0"/>
              <a:t>Spanish</a:t>
            </a:r>
          </a:p>
        </p:txBody>
      </p:sp>
    </p:spTree>
    <p:extLst>
      <p:ext uri="{BB962C8B-B14F-4D97-AF65-F5344CB8AC3E}">
        <p14:creationId xmlns:p14="http://schemas.microsoft.com/office/powerpoint/2010/main" val="1851106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Science and Engineering Practice Skills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smtClean="0"/>
              <a:t>Asking Questions</a:t>
            </a:r>
          </a:p>
          <a:p>
            <a:pPr marL="514350" indent="-514350">
              <a:buFont typeface="+mj-lt"/>
              <a:buAutoNum type="arabicPeriod"/>
            </a:pPr>
            <a:r>
              <a:rPr lang="en-US" dirty="0" smtClean="0"/>
              <a:t>Developing and using models</a:t>
            </a:r>
          </a:p>
          <a:p>
            <a:pPr marL="514350" indent="-514350">
              <a:buFont typeface="+mj-lt"/>
              <a:buAutoNum type="arabicPeriod"/>
            </a:pPr>
            <a:r>
              <a:rPr lang="en-US" dirty="0" smtClean="0"/>
              <a:t>Planning and carrying out investigations</a:t>
            </a:r>
          </a:p>
          <a:p>
            <a:pPr marL="514350" indent="-514350">
              <a:buFont typeface="+mj-lt"/>
              <a:buAutoNum type="arabicPeriod"/>
            </a:pPr>
            <a:r>
              <a:rPr lang="en-US" dirty="0" smtClean="0"/>
              <a:t>Analyzing and interpreting data</a:t>
            </a:r>
          </a:p>
          <a:p>
            <a:pPr marL="514350" indent="-514350">
              <a:buFont typeface="+mj-lt"/>
              <a:buAutoNum type="arabicPeriod"/>
            </a:pPr>
            <a:r>
              <a:rPr lang="en-US" dirty="0" smtClean="0"/>
              <a:t>Using mathematics and computational thinking</a:t>
            </a:r>
          </a:p>
          <a:p>
            <a:pPr marL="514350" indent="-514350">
              <a:buFont typeface="+mj-lt"/>
              <a:buAutoNum type="arabicPeriod"/>
            </a:pPr>
            <a:r>
              <a:rPr lang="en-US" dirty="0" smtClean="0"/>
              <a:t>Constructing explanations</a:t>
            </a:r>
          </a:p>
          <a:p>
            <a:pPr marL="514350" indent="-514350">
              <a:buFont typeface="+mj-lt"/>
              <a:buAutoNum type="arabicPeriod"/>
            </a:pPr>
            <a:r>
              <a:rPr lang="en-US" dirty="0" smtClean="0"/>
              <a:t>Engaging in argument from evidence</a:t>
            </a:r>
          </a:p>
          <a:p>
            <a:pPr marL="514350" indent="-514350">
              <a:buFont typeface="+mj-lt"/>
              <a:buAutoNum type="arabicPeriod"/>
            </a:pPr>
            <a:r>
              <a:rPr lang="en-US" dirty="0" smtClean="0"/>
              <a:t>Obtaining, evaluating and communicating information</a:t>
            </a:r>
          </a:p>
        </p:txBody>
      </p:sp>
      <p:pic>
        <p:nvPicPr>
          <p:cNvPr id="5" name="Picture 4"/>
          <p:cNvPicPr>
            <a:picLocks noChangeAspect="1"/>
          </p:cNvPicPr>
          <p:nvPr/>
        </p:nvPicPr>
        <p:blipFill>
          <a:blip r:embed="rId3"/>
          <a:stretch>
            <a:fillRect/>
          </a:stretch>
        </p:blipFill>
        <p:spPr>
          <a:xfrm>
            <a:off x="6858000" y="1295400"/>
            <a:ext cx="2145324" cy="1032933"/>
          </a:xfrm>
          <a:prstGeom prst="rect">
            <a:avLst/>
          </a:prstGeom>
        </p:spPr>
      </p:pic>
    </p:spTree>
    <p:extLst>
      <p:ext uri="{BB962C8B-B14F-4D97-AF65-F5344CB8AC3E}">
        <p14:creationId xmlns:p14="http://schemas.microsoft.com/office/powerpoint/2010/main" val="104536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Science Inquiry &amp; Literacy Skills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Overlapping skills and behaviors:</a:t>
            </a:r>
          </a:p>
          <a:p>
            <a:pPr lvl="1"/>
            <a:r>
              <a:rPr lang="en-US" dirty="0" smtClean="0"/>
              <a:t>note </a:t>
            </a:r>
            <a:r>
              <a:rPr lang="en-US" dirty="0"/>
              <a:t>details</a:t>
            </a:r>
          </a:p>
          <a:p>
            <a:pPr lvl="1"/>
            <a:r>
              <a:rPr lang="en-US" dirty="0" smtClean="0"/>
              <a:t>compare </a:t>
            </a:r>
            <a:r>
              <a:rPr lang="en-US" dirty="0"/>
              <a:t>and contrast</a:t>
            </a:r>
          </a:p>
          <a:p>
            <a:pPr lvl="1"/>
            <a:r>
              <a:rPr lang="en-US" dirty="0" smtClean="0"/>
              <a:t>predict </a:t>
            </a:r>
            <a:endParaRPr lang="en-US" dirty="0"/>
          </a:p>
          <a:p>
            <a:pPr lvl="1"/>
            <a:r>
              <a:rPr lang="en-US" dirty="0" smtClean="0"/>
              <a:t>sequence </a:t>
            </a:r>
            <a:r>
              <a:rPr lang="en-US" dirty="0"/>
              <a:t>events</a:t>
            </a:r>
          </a:p>
          <a:p>
            <a:pPr lvl="1"/>
            <a:r>
              <a:rPr lang="en-US" dirty="0" smtClean="0"/>
              <a:t>link </a:t>
            </a:r>
            <a:r>
              <a:rPr lang="en-US" dirty="0"/>
              <a:t>cause and effect</a:t>
            </a:r>
          </a:p>
          <a:p>
            <a:pPr lvl="1"/>
            <a:r>
              <a:rPr lang="en-US" dirty="0" smtClean="0"/>
              <a:t>distinguish </a:t>
            </a:r>
            <a:r>
              <a:rPr lang="en-US" dirty="0"/>
              <a:t>fact from opinions</a:t>
            </a:r>
          </a:p>
          <a:p>
            <a:pPr lvl="1"/>
            <a:r>
              <a:rPr lang="en-US" dirty="0" smtClean="0"/>
              <a:t>link </a:t>
            </a:r>
            <a:r>
              <a:rPr lang="en-US" dirty="0"/>
              <a:t>words with precise meanings</a:t>
            </a:r>
          </a:p>
          <a:p>
            <a:pPr lvl="1"/>
            <a:r>
              <a:rPr lang="en-US" dirty="0" smtClean="0"/>
              <a:t>make </a:t>
            </a:r>
            <a:r>
              <a:rPr lang="en-US" dirty="0"/>
              <a:t>inferences</a:t>
            </a:r>
          </a:p>
          <a:p>
            <a:pPr lvl="1"/>
            <a:r>
              <a:rPr lang="en-US" dirty="0" smtClean="0"/>
              <a:t>draw </a:t>
            </a:r>
            <a:r>
              <a:rPr lang="en-US" dirty="0"/>
              <a:t>conclusions</a:t>
            </a:r>
          </a:p>
        </p:txBody>
      </p:sp>
      <p:pic>
        <p:nvPicPr>
          <p:cNvPr id="2050" name="Picture 2" descr="C:\Users\jetaylo6\AppData\Local\Microsoft\Windows\Temporary Internet Files\Content.IE5\UQ6U44S2\MC90044173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349" y="4016375"/>
            <a:ext cx="1973263" cy="1973263"/>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Program Files (x86)\Microsoft Office\MEDIA\CAGCAT10\j0305257.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0863" y="2187575"/>
            <a:ext cx="1138237" cy="1828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7631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Storybooks &amp; Inquiry</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610600" cy="4019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934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Strategies</a:t>
            </a:r>
            <a:endParaRPr lang="en-US" dirty="0"/>
          </a:p>
        </p:txBody>
      </p:sp>
      <p:pic>
        <p:nvPicPr>
          <p:cNvPr id="4" name="Picture 3"/>
          <p:cNvPicPr>
            <a:picLocks noChangeAspect="1"/>
          </p:cNvPicPr>
          <p:nvPr/>
        </p:nvPicPr>
        <p:blipFill>
          <a:blip r:embed="rId3"/>
          <a:stretch>
            <a:fillRect/>
          </a:stretch>
        </p:blipFill>
        <p:spPr>
          <a:xfrm>
            <a:off x="257175" y="1676400"/>
            <a:ext cx="8629650" cy="3820959"/>
          </a:xfrm>
          <a:prstGeom prst="rect">
            <a:avLst/>
          </a:prstGeom>
        </p:spPr>
      </p:pic>
    </p:spTree>
    <p:extLst>
      <p:ext uri="{BB962C8B-B14F-4D97-AF65-F5344CB8AC3E}">
        <p14:creationId xmlns:p14="http://schemas.microsoft.com/office/powerpoint/2010/main" val="342819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Strategies</a:t>
            </a:r>
            <a:endParaRPr lang="en-US" dirty="0"/>
          </a:p>
        </p:txBody>
      </p:sp>
      <p:sp>
        <p:nvSpPr>
          <p:cNvPr id="3" name="Content Placeholder 2"/>
          <p:cNvSpPr>
            <a:spLocks noGrp="1"/>
          </p:cNvSpPr>
          <p:nvPr>
            <p:ph idx="1"/>
          </p:nvPr>
        </p:nvSpPr>
        <p:spPr/>
        <p:txBody>
          <a:bodyPr/>
          <a:lstStyle/>
          <a:p>
            <a:r>
              <a:rPr lang="en-US" dirty="0"/>
              <a:t>Picture Walk</a:t>
            </a:r>
          </a:p>
          <a:p>
            <a:r>
              <a:rPr lang="en-US" dirty="0" smtClean="0"/>
              <a:t>Word Wall</a:t>
            </a:r>
          </a:p>
          <a:p>
            <a:r>
              <a:rPr lang="en-US" dirty="0" smtClean="0"/>
              <a:t>5 Finger Retell</a:t>
            </a:r>
          </a:p>
          <a:p>
            <a:r>
              <a:rPr lang="en-US" dirty="0" smtClean="0"/>
              <a:t>Inquiry Skills Checklist</a:t>
            </a:r>
          </a:p>
          <a:p>
            <a:r>
              <a:rPr lang="en-US" dirty="0" smtClean="0"/>
              <a:t>Journals</a:t>
            </a:r>
          </a:p>
          <a:p>
            <a:endParaRPr lang="en-US" dirty="0"/>
          </a:p>
        </p:txBody>
      </p:sp>
    </p:spTree>
    <p:extLst>
      <p:ext uri="{BB962C8B-B14F-4D97-AF65-F5344CB8AC3E}">
        <p14:creationId xmlns:p14="http://schemas.microsoft.com/office/powerpoint/2010/main" val="61253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Aerosols Storybook – Picture Walk</a:t>
            </a:r>
            <a:endParaRPr lang="en-US" dirty="0"/>
          </a:p>
        </p:txBody>
      </p:sp>
      <p:pic>
        <p:nvPicPr>
          <p:cNvPr id="6" name="Picture 5" descr="Screen Shot 2015-07-20 at 7.41.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36" y="1021900"/>
            <a:ext cx="2006561" cy="25908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1195" y="3575914"/>
            <a:ext cx="2314306" cy="257024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57992" y="1053547"/>
            <a:ext cx="2328348" cy="25908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2166" y="3479155"/>
            <a:ext cx="2394953" cy="2667000"/>
          </a:xfrm>
          <a:prstGeom prst="rect">
            <a:avLst/>
          </a:prstGeom>
        </p:spPr>
      </p:pic>
      <p:pic>
        <p:nvPicPr>
          <p:cNvPr id="9" name="Picture 8" descr="Screen Shot 2015-07-20 at 7.45.36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28500" y="1021900"/>
            <a:ext cx="2341194" cy="2700904"/>
          </a:xfrm>
          <a:prstGeom prst="rect">
            <a:avLst/>
          </a:prstGeom>
        </p:spPr>
      </p:pic>
      <p:pic>
        <p:nvPicPr>
          <p:cNvPr id="10" name="Picture 9" descr="Screen Shot 2015-07-20 at 7.46.21 P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59279" y="3479155"/>
            <a:ext cx="2063700" cy="2667000"/>
          </a:xfrm>
          <a:prstGeom prst="rect">
            <a:avLst/>
          </a:prstGeom>
        </p:spPr>
      </p:pic>
    </p:spTree>
    <p:extLst>
      <p:ext uri="{BB962C8B-B14F-4D97-AF65-F5344CB8AC3E}">
        <p14:creationId xmlns:p14="http://schemas.microsoft.com/office/powerpoint/2010/main" val="54092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 y="-1438"/>
            <a:ext cx="9144000" cy="1143000"/>
          </a:xfrm>
        </p:spPr>
        <p:txBody>
          <a:bodyPr/>
          <a:lstStyle/>
          <a:p>
            <a:r>
              <a:rPr lang="en-US" dirty="0" smtClean="0"/>
              <a:t>Vocabulary Development - Word Wall</a:t>
            </a:r>
            <a:endParaRPr lang="en-US" dirty="0"/>
          </a:p>
        </p:txBody>
      </p:sp>
      <p:pic>
        <p:nvPicPr>
          <p:cNvPr id="6" name="Picture 5"/>
          <p:cNvPicPr>
            <a:picLocks noChangeAspect="1"/>
          </p:cNvPicPr>
          <p:nvPr/>
        </p:nvPicPr>
        <p:blipFill>
          <a:blip r:embed="rId3"/>
          <a:stretch>
            <a:fillRect/>
          </a:stretch>
        </p:blipFill>
        <p:spPr>
          <a:xfrm>
            <a:off x="762000" y="1371600"/>
            <a:ext cx="3276600" cy="1895475"/>
          </a:xfrm>
          <a:prstGeom prst="rect">
            <a:avLst/>
          </a:prstGeom>
        </p:spPr>
      </p:pic>
      <p:pic>
        <p:nvPicPr>
          <p:cNvPr id="1028" name="Picture 4" descr="http://i1307.photobucket.com/albums/s592/TeacherKirra/DSC03810_zps57dfa8ad.jpg"/>
          <p:cNvPicPr>
            <a:picLocks noChangeAspect="1" noChangeArrowheads="1"/>
          </p:cNvPicPr>
          <p:nvPr/>
        </p:nvPicPr>
        <p:blipFill rotWithShape="1">
          <a:blip r:embed="rId4">
            <a:extLst>
              <a:ext uri="{28A0092B-C50C-407E-A947-70E740481C1C}">
                <a14:useLocalDpi xmlns:a14="http://schemas.microsoft.com/office/drawing/2010/main" val="0"/>
              </a:ext>
            </a:extLst>
          </a:blip>
          <a:srcRect l="7759" t="21428" r="27955"/>
          <a:stretch/>
        </p:blipFill>
        <p:spPr bwMode="auto">
          <a:xfrm>
            <a:off x="762000" y="3497113"/>
            <a:ext cx="3276600" cy="2514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953000" y="1792128"/>
            <a:ext cx="3810000" cy="4227673"/>
          </a:xfrm>
          <a:prstGeom prst="rect">
            <a:avLst/>
          </a:prstGeom>
        </p:spPr>
      </p:pic>
      <p:pic>
        <p:nvPicPr>
          <p:cNvPr id="8" name="Picture 7"/>
          <p:cNvPicPr>
            <a:picLocks noChangeAspect="1"/>
          </p:cNvPicPr>
          <p:nvPr/>
        </p:nvPicPr>
        <p:blipFill>
          <a:blip r:embed="rId6"/>
          <a:stretch>
            <a:fillRect/>
          </a:stretch>
        </p:blipFill>
        <p:spPr>
          <a:xfrm>
            <a:off x="4953000" y="1516116"/>
            <a:ext cx="3810000" cy="335717"/>
          </a:xfrm>
          <a:prstGeom prst="rect">
            <a:avLst/>
          </a:prstGeom>
        </p:spPr>
      </p:pic>
    </p:spTree>
    <p:extLst>
      <p:ext uri="{BB962C8B-B14F-4D97-AF65-F5344CB8AC3E}">
        <p14:creationId xmlns:p14="http://schemas.microsoft.com/office/powerpoint/2010/main" val="2834856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81000" y="1143000"/>
            <a:ext cx="8534400" cy="5029200"/>
          </a:xfrm>
        </p:spPr>
        <p:txBody>
          <a:bodyPr>
            <a:normAutofit/>
          </a:bodyPr>
          <a:lstStyle/>
          <a:p>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3200400"/>
            <a:ext cx="2209800" cy="272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565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t>Inquiry Skills Checklist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98" y="1443860"/>
            <a:ext cx="7239001" cy="4466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991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5078" y="3809999"/>
            <a:ext cx="2210712" cy="215035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3040" y="3827736"/>
            <a:ext cx="2822386" cy="2132614"/>
          </a:xfrm>
          <a:prstGeom prst="rect">
            <a:avLst/>
          </a:prstGeom>
        </p:spPr>
      </p:pic>
      <p:pic>
        <p:nvPicPr>
          <p:cNvPr id="6" name="Picture 5"/>
          <p:cNvPicPr>
            <a:picLocks noChangeAspect="1"/>
          </p:cNvPicPr>
          <p:nvPr/>
        </p:nvPicPr>
        <p:blipFill>
          <a:blip r:embed="rId5"/>
          <a:stretch>
            <a:fillRect/>
          </a:stretch>
        </p:blipFill>
        <p:spPr>
          <a:xfrm>
            <a:off x="28903" y="1169277"/>
            <a:ext cx="3784137" cy="479009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3986" r="5594" b="2098"/>
          <a:stretch/>
        </p:blipFill>
        <p:spPr>
          <a:xfrm>
            <a:off x="4343400" y="1381783"/>
            <a:ext cx="4038600" cy="2286000"/>
          </a:xfrm>
          <a:prstGeom prst="rect">
            <a:avLst/>
          </a:prstGeom>
        </p:spPr>
      </p:pic>
    </p:spTree>
    <p:extLst>
      <p:ext uri="{BB962C8B-B14F-4D97-AF65-F5344CB8AC3E}">
        <p14:creationId xmlns:p14="http://schemas.microsoft.com/office/powerpoint/2010/main" val="415692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Storybooks</a:t>
            </a:r>
            <a:endParaRPr lang="en-US" dirty="0"/>
          </a:p>
        </p:txBody>
      </p:sp>
      <p:sp>
        <p:nvSpPr>
          <p:cNvPr id="3" name="Content Placeholder 2"/>
          <p:cNvSpPr>
            <a:spLocks noGrp="1"/>
          </p:cNvSpPr>
          <p:nvPr>
            <p:ph idx="1"/>
          </p:nvPr>
        </p:nvSpPr>
        <p:spPr/>
        <p:txBody>
          <a:bodyPr>
            <a:normAutofit/>
          </a:bodyPr>
          <a:lstStyle/>
          <a:p>
            <a:r>
              <a:rPr lang="en-US" dirty="0" smtClean="0"/>
              <a:t>Main Characters: GLOBE Kids and Teacher</a:t>
            </a:r>
          </a:p>
          <a:p>
            <a:r>
              <a:rPr lang="en-US" dirty="0" smtClean="0"/>
              <a:t>Teacher’s Notes &amp; Glossary</a:t>
            </a:r>
          </a:p>
          <a:p>
            <a:pPr lvl="1">
              <a:buFont typeface="Courier New" panose="02070309020205020404" pitchFamily="49" charset="0"/>
              <a:buChar char="o"/>
            </a:pPr>
            <a:r>
              <a:rPr lang="en-US" dirty="0" smtClean="0"/>
              <a:t>Aerosols</a:t>
            </a:r>
            <a:endParaRPr lang="en-US" dirty="0"/>
          </a:p>
          <a:p>
            <a:pPr lvl="1">
              <a:buFont typeface="Courier New" panose="02070309020205020404" pitchFamily="49" charset="0"/>
              <a:buChar char="o"/>
            </a:pPr>
            <a:r>
              <a:rPr lang="en-US" dirty="0" smtClean="0"/>
              <a:t>Seasons</a:t>
            </a:r>
          </a:p>
          <a:p>
            <a:pPr lvl="1">
              <a:buFont typeface="Courier New" panose="02070309020205020404" pitchFamily="49" charset="0"/>
              <a:buChar char="o"/>
            </a:pPr>
            <a:r>
              <a:rPr lang="en-US" dirty="0" smtClean="0"/>
              <a:t>Water</a:t>
            </a:r>
          </a:p>
          <a:p>
            <a:pPr lvl="1">
              <a:buFont typeface="Courier New" panose="02070309020205020404" pitchFamily="49" charset="0"/>
              <a:buChar char="o"/>
            </a:pPr>
            <a:r>
              <a:rPr lang="en-US" dirty="0" smtClean="0"/>
              <a:t>Soil</a:t>
            </a:r>
          </a:p>
          <a:p>
            <a:pPr lvl="1">
              <a:buFont typeface="Courier New" panose="02070309020205020404" pitchFamily="49" charset="0"/>
              <a:buChar char="o"/>
            </a:pPr>
            <a:r>
              <a:rPr lang="en-US" dirty="0" smtClean="0"/>
              <a:t>Clouds</a:t>
            </a:r>
          </a:p>
          <a:p>
            <a:pPr lvl="1">
              <a:buFont typeface="Courier New" panose="02070309020205020404" pitchFamily="49" charset="0"/>
              <a:buChar char="o"/>
            </a:pPr>
            <a:r>
              <a:rPr lang="en-US" dirty="0" smtClean="0"/>
              <a:t>Earth as a System</a:t>
            </a:r>
          </a:p>
          <a:p>
            <a:endParaRPr lang="en-US" dirty="0"/>
          </a:p>
        </p:txBody>
      </p:sp>
      <p:pic>
        <p:nvPicPr>
          <p:cNvPr id="4" name="Picture 3"/>
          <p:cNvPicPr>
            <a:picLocks noChangeAspect="1"/>
          </p:cNvPicPr>
          <p:nvPr/>
        </p:nvPicPr>
        <p:blipFill>
          <a:blip r:embed="rId3"/>
          <a:stretch>
            <a:fillRect/>
          </a:stretch>
        </p:blipFill>
        <p:spPr>
          <a:xfrm>
            <a:off x="4267200" y="2514600"/>
            <a:ext cx="4166969" cy="3252787"/>
          </a:xfrm>
          <a:prstGeom prst="rect">
            <a:avLst/>
          </a:prstGeom>
        </p:spPr>
      </p:pic>
    </p:spTree>
    <p:extLst>
      <p:ext uri="{BB962C8B-B14F-4D97-AF65-F5344CB8AC3E}">
        <p14:creationId xmlns:p14="http://schemas.microsoft.com/office/powerpoint/2010/main" val="60387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Aerosols Storybook</a:t>
            </a:r>
            <a:endParaRPr lang="en-US" dirty="0"/>
          </a:p>
        </p:txBody>
      </p:sp>
      <p:sp>
        <p:nvSpPr>
          <p:cNvPr id="3" name="Content Placeholder 2"/>
          <p:cNvSpPr>
            <a:spLocks noGrp="1"/>
          </p:cNvSpPr>
          <p:nvPr>
            <p:ph idx="1"/>
          </p:nvPr>
        </p:nvSpPr>
        <p:spPr>
          <a:xfrm>
            <a:off x="3962400" y="1447800"/>
            <a:ext cx="4953000" cy="4525963"/>
          </a:xfrm>
        </p:spPr>
        <p:txBody>
          <a:bodyPr/>
          <a:lstStyle/>
          <a:p>
            <a:pPr marL="0" indent="0">
              <a:buNone/>
            </a:pPr>
            <a:r>
              <a:rPr lang="en-US" dirty="0"/>
              <a:t>What color is the sky today? Anita, Simon, and Dennis want to know why the sky isn't always blue. They learn that there's a lot more than air in the atmosphere, which can affect the colors we see in the sky. </a:t>
            </a:r>
          </a:p>
        </p:txBody>
      </p:sp>
      <p:pic>
        <p:nvPicPr>
          <p:cNvPr id="8194" name="Picture 2" descr="Aerosols 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3110948" cy="36795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53811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Aerosols – Learning Activities</a:t>
            </a:r>
            <a:endParaRPr lang="en-US" dirty="0"/>
          </a:p>
        </p:txBody>
      </p:sp>
      <p:sp>
        <p:nvSpPr>
          <p:cNvPr id="3" name="Content Placeholder 2"/>
          <p:cNvSpPr>
            <a:spLocks noGrp="1"/>
          </p:cNvSpPr>
          <p:nvPr>
            <p:ph idx="1"/>
          </p:nvPr>
        </p:nvSpPr>
        <p:spPr>
          <a:xfrm>
            <a:off x="381000" y="1181113"/>
            <a:ext cx="8610600" cy="4724400"/>
          </a:xfrm>
        </p:spPr>
        <p:txBody>
          <a:bodyPr>
            <a:noAutofit/>
          </a:bodyPr>
          <a:lstStyle/>
          <a:p>
            <a:pPr fontAlgn="t"/>
            <a:r>
              <a:rPr lang="en-US" b="1" i="1" dirty="0"/>
              <a:t>Sky </a:t>
            </a:r>
            <a:r>
              <a:rPr lang="en-US" b="1" i="1" dirty="0" smtClean="0"/>
              <a:t>Observers</a:t>
            </a:r>
          </a:p>
          <a:p>
            <a:pPr fontAlgn="t"/>
            <a:r>
              <a:rPr lang="en-US" b="1" i="1" dirty="0" smtClean="0"/>
              <a:t>Why </a:t>
            </a:r>
            <a:r>
              <a:rPr lang="en-US" b="1" i="1" dirty="0"/>
              <a:t>(Not) So Blue</a:t>
            </a:r>
            <a:r>
              <a:rPr lang="en-US" b="1" i="1" dirty="0" smtClean="0"/>
              <a:t>? </a:t>
            </a:r>
          </a:p>
          <a:p>
            <a:pPr fontAlgn="t"/>
            <a:r>
              <a:rPr lang="en-US" b="1" i="1" dirty="0" smtClean="0"/>
              <a:t>See </a:t>
            </a:r>
            <a:r>
              <a:rPr lang="en-US" b="1" i="1" dirty="0"/>
              <a:t>the </a:t>
            </a:r>
            <a:r>
              <a:rPr lang="en-US" b="1" i="1" dirty="0" smtClean="0"/>
              <a:t>Light</a:t>
            </a:r>
            <a:endParaRPr lang="en-US" i="1" dirty="0"/>
          </a:p>
          <a:p>
            <a:pPr fontAlgn="t"/>
            <a:r>
              <a:rPr lang="en-US" b="1" i="1" dirty="0" smtClean="0"/>
              <a:t>Up </a:t>
            </a:r>
            <a:r>
              <a:rPr lang="en-US" b="1" i="1" dirty="0"/>
              <a:t>in the </a:t>
            </a:r>
            <a:r>
              <a:rPr lang="en-US" b="1" i="1" dirty="0" smtClean="0"/>
              <a:t>Air</a:t>
            </a:r>
            <a:endParaRPr lang="en-US" i="1" dirty="0"/>
          </a:p>
        </p:txBody>
      </p:sp>
      <p:pic>
        <p:nvPicPr>
          <p:cNvPr id="4" name="Picture 3"/>
          <p:cNvPicPr>
            <a:picLocks noChangeAspect="1"/>
          </p:cNvPicPr>
          <p:nvPr/>
        </p:nvPicPr>
        <p:blipFill rotWithShape="1">
          <a:blip r:embed="rId3"/>
          <a:srcRect b="3876"/>
          <a:stretch/>
        </p:blipFill>
        <p:spPr>
          <a:xfrm>
            <a:off x="6197573" y="2237365"/>
            <a:ext cx="2872855" cy="381407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891" t="7341" r="17640" b="14413"/>
          <a:stretch/>
        </p:blipFill>
        <p:spPr>
          <a:xfrm>
            <a:off x="2033752" y="3543313"/>
            <a:ext cx="2029974" cy="252461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5005" t="17143"/>
          <a:stretch/>
        </p:blipFill>
        <p:spPr>
          <a:xfrm>
            <a:off x="60434" y="3543313"/>
            <a:ext cx="1881352" cy="250812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28" t="3494" r="3518" b="11140"/>
          <a:stretch/>
        </p:blipFill>
        <p:spPr>
          <a:xfrm>
            <a:off x="4158320" y="3532082"/>
            <a:ext cx="2057400" cy="2524614"/>
          </a:xfrm>
          <a:prstGeom prst="rect">
            <a:avLst/>
          </a:prstGeom>
        </p:spPr>
      </p:pic>
    </p:spTree>
    <p:extLst>
      <p:ext uri="{BB962C8B-B14F-4D97-AF65-F5344CB8AC3E}">
        <p14:creationId xmlns:p14="http://schemas.microsoft.com/office/powerpoint/2010/main" val="2179350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System - Storybook</a:t>
            </a:r>
            <a:endParaRPr lang="en-US" dirty="0"/>
          </a:p>
        </p:txBody>
      </p:sp>
      <p:sp>
        <p:nvSpPr>
          <p:cNvPr id="3" name="Content Placeholder 2"/>
          <p:cNvSpPr>
            <a:spLocks noGrp="1"/>
          </p:cNvSpPr>
          <p:nvPr>
            <p:ph idx="1"/>
          </p:nvPr>
        </p:nvSpPr>
        <p:spPr>
          <a:xfrm>
            <a:off x="4191000" y="1295400"/>
            <a:ext cx="4953000" cy="4800600"/>
          </a:xfrm>
        </p:spPr>
        <p:txBody>
          <a:bodyPr>
            <a:normAutofit fontScale="85000" lnSpcReduction="20000"/>
          </a:bodyPr>
          <a:lstStyle/>
          <a:p>
            <a:pPr marL="0" indent="0">
              <a:buNone/>
            </a:pPr>
            <a:r>
              <a:rPr lang="en-US" dirty="0"/>
              <a:t>The GLOBE Kids are excited to perform a play demonstrating what they have learned about the Earth and its parts. A problem comes up when the Kids start to argue about which component of the Earth system is most important and should have the lead role in the play. As the Kids work through the components, they come to understand the importance and interconnectedness of the sun, water, air, soil, and living things.</a:t>
            </a:r>
          </a:p>
        </p:txBody>
      </p:sp>
      <p:pic>
        <p:nvPicPr>
          <p:cNvPr id="7170" name="Picture 2" descr="All About Earth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39" y="1447800"/>
            <a:ext cx="3810000" cy="41243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2545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System – Learning Activities</a:t>
            </a:r>
            <a:endParaRPr lang="en-US" dirty="0"/>
          </a:p>
        </p:txBody>
      </p:sp>
      <p:sp>
        <p:nvSpPr>
          <p:cNvPr id="3" name="Content Placeholder 2"/>
          <p:cNvSpPr>
            <a:spLocks noGrp="1"/>
          </p:cNvSpPr>
          <p:nvPr>
            <p:ph idx="1"/>
          </p:nvPr>
        </p:nvSpPr>
        <p:spPr>
          <a:xfrm>
            <a:off x="346841" y="1295400"/>
            <a:ext cx="8534400" cy="4525963"/>
          </a:xfrm>
        </p:spPr>
        <p:txBody>
          <a:bodyPr>
            <a:normAutofit/>
          </a:bodyPr>
          <a:lstStyle/>
          <a:p>
            <a:r>
              <a:rPr lang="en-US" b="1" i="1" dirty="0" smtClean="0"/>
              <a:t>Earth </a:t>
            </a:r>
            <a:r>
              <a:rPr lang="en-US" b="1" i="1" dirty="0"/>
              <a:t>System in a </a:t>
            </a:r>
            <a:r>
              <a:rPr lang="en-US" b="1" i="1" dirty="0" smtClean="0"/>
              <a:t>Bottle</a:t>
            </a:r>
          </a:p>
          <a:p>
            <a:r>
              <a:rPr lang="en-US" b="1" i="1" dirty="0" smtClean="0"/>
              <a:t>We’re </a:t>
            </a:r>
            <a:r>
              <a:rPr lang="en-US" b="1" i="1" dirty="0"/>
              <a:t>All </a:t>
            </a:r>
            <a:r>
              <a:rPr lang="en-US" b="1" i="1" dirty="0" smtClean="0"/>
              <a:t>Connected</a:t>
            </a:r>
            <a:endParaRPr lang="en-US" b="1" dirty="0" smtClean="0"/>
          </a:p>
          <a:p>
            <a:r>
              <a:rPr lang="en-US" b="1" i="1" dirty="0" smtClean="0"/>
              <a:t>Earth </a:t>
            </a:r>
            <a:r>
              <a:rPr lang="en-US" b="1" i="1" dirty="0"/>
              <a:t>System </a:t>
            </a:r>
            <a:r>
              <a:rPr lang="en-US" b="1" i="1" dirty="0" smtClean="0"/>
              <a:t>Play</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636113" y="3026979"/>
            <a:ext cx="2236386" cy="29599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30" y="3124200"/>
            <a:ext cx="2289272" cy="282591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5088513" y="1652752"/>
            <a:ext cx="3792728" cy="4297363"/>
          </a:xfrm>
          <a:prstGeom prst="rect">
            <a:avLst/>
          </a:prstGeom>
        </p:spPr>
      </p:pic>
    </p:spTree>
    <p:extLst>
      <p:ext uri="{BB962C8B-B14F-4D97-AF65-F5344CB8AC3E}">
        <p14:creationId xmlns:p14="http://schemas.microsoft.com/office/powerpoint/2010/main" val="3804819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 Storybook</a:t>
            </a:r>
            <a:endParaRPr lang="en-US" dirty="0"/>
          </a:p>
        </p:txBody>
      </p:sp>
      <p:sp>
        <p:nvSpPr>
          <p:cNvPr id="3" name="Content Placeholder 2"/>
          <p:cNvSpPr>
            <a:spLocks noGrp="1"/>
          </p:cNvSpPr>
          <p:nvPr>
            <p:ph idx="1"/>
          </p:nvPr>
        </p:nvSpPr>
        <p:spPr>
          <a:xfrm>
            <a:off x="4495800" y="1371600"/>
            <a:ext cx="4419600" cy="4525963"/>
          </a:xfrm>
        </p:spPr>
        <p:txBody>
          <a:bodyPr/>
          <a:lstStyle/>
          <a:p>
            <a:pPr marL="0" indent="0">
              <a:buNone/>
            </a:pPr>
            <a:r>
              <a:rPr lang="en-US" dirty="0"/>
              <a:t>On their second visit to Willow Creek, the GLOBE Kids discover why the creek looks different from their previous visit. They make observations, take measurements, and look for critters in the water.</a:t>
            </a:r>
          </a:p>
        </p:txBody>
      </p:sp>
      <p:pic>
        <p:nvPicPr>
          <p:cNvPr id="3076" name="Picture 4" descr="Discoveries at Willow Creek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2418"/>
            <a:ext cx="3810000" cy="41243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0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 Learning Activities</a:t>
            </a:r>
            <a:endParaRPr lang="en-US" dirty="0"/>
          </a:p>
        </p:txBody>
      </p:sp>
      <p:sp>
        <p:nvSpPr>
          <p:cNvPr id="3" name="Content Placeholder 2"/>
          <p:cNvSpPr>
            <a:spLocks noGrp="1"/>
          </p:cNvSpPr>
          <p:nvPr>
            <p:ph idx="1"/>
          </p:nvPr>
        </p:nvSpPr>
        <p:spPr/>
        <p:txBody>
          <a:bodyPr>
            <a:normAutofit/>
          </a:bodyPr>
          <a:lstStyle/>
          <a:p>
            <a:r>
              <a:rPr lang="en-US" b="1" i="1" dirty="0" smtClean="0"/>
              <a:t>Magnify </a:t>
            </a:r>
            <a:r>
              <a:rPr lang="en-US" b="1" i="1" dirty="0" smtClean="0"/>
              <a:t>That</a:t>
            </a:r>
            <a:r>
              <a:rPr lang="en-US" b="1" dirty="0" smtClean="0"/>
              <a:t> </a:t>
            </a:r>
          </a:p>
          <a:p>
            <a:r>
              <a:rPr lang="en-US" b="1" i="1" dirty="0" smtClean="0"/>
              <a:t>Measure Up</a:t>
            </a:r>
            <a:endParaRPr lang="en-US" b="1" dirty="0" smtClean="0"/>
          </a:p>
          <a:p>
            <a:r>
              <a:rPr lang="en-US" b="1" i="1" dirty="0" smtClean="0"/>
              <a:t>Water Wonders</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95" y="3276600"/>
            <a:ext cx="2356830" cy="2761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904" y="1388508"/>
            <a:ext cx="2939143" cy="4572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2592877" y="3276600"/>
            <a:ext cx="3419475" cy="2746853"/>
          </a:xfrm>
          <a:prstGeom prst="rect">
            <a:avLst/>
          </a:prstGeom>
        </p:spPr>
      </p:pic>
    </p:spTree>
    <p:extLst>
      <p:ext uri="{BB962C8B-B14F-4D97-AF65-F5344CB8AC3E}">
        <p14:creationId xmlns:p14="http://schemas.microsoft.com/office/powerpoint/2010/main" val="1229782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Soils - Storybook</a:t>
            </a:r>
            <a:endParaRPr lang="en-US" dirty="0"/>
          </a:p>
        </p:txBody>
      </p:sp>
      <p:sp>
        <p:nvSpPr>
          <p:cNvPr id="3" name="Content Placeholder 2"/>
          <p:cNvSpPr>
            <a:spLocks noGrp="1"/>
          </p:cNvSpPr>
          <p:nvPr>
            <p:ph idx="1"/>
          </p:nvPr>
        </p:nvSpPr>
        <p:spPr>
          <a:xfrm>
            <a:off x="4724400" y="1371600"/>
            <a:ext cx="4191000" cy="4525963"/>
          </a:xfrm>
        </p:spPr>
        <p:txBody>
          <a:bodyPr/>
          <a:lstStyle/>
          <a:p>
            <a:pPr marL="0" indent="0">
              <a:buNone/>
            </a:pPr>
            <a:r>
              <a:rPr lang="en-US" dirty="0"/>
              <a:t>The GLOBE Kids are on the trail of Scoop, an eager dog who loves to dig holes in the soil. At each hole Scoop has dug, the Kids use their journals to record the soil color, texture, and structure.</a:t>
            </a:r>
          </a:p>
        </p:txBody>
      </p:sp>
      <p:pic>
        <p:nvPicPr>
          <p:cNvPr id="5122" name="Picture 2" descr="The Scoop on Soils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72418"/>
            <a:ext cx="3810000" cy="41243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238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90829"/>
          </a:xfrm>
        </p:spPr>
        <p:txBody>
          <a:bodyPr>
            <a:normAutofit fontScale="90000"/>
          </a:bodyPr>
          <a:lstStyle/>
          <a:p>
            <a:pPr algn="ctr"/>
            <a:r>
              <a:rPr lang="en-US" b="1" dirty="0" smtClean="0">
                <a:solidFill>
                  <a:schemeClr val="accent4">
                    <a:lumMod val="50000"/>
                  </a:schemeClr>
                </a:solidFill>
              </a:rPr>
              <a:t>G</a:t>
            </a:r>
            <a:r>
              <a:rPr lang="en-US" dirty="0" smtClean="0"/>
              <a:t>lobal </a:t>
            </a:r>
            <a:r>
              <a:rPr lang="en-US" b="1" dirty="0" smtClean="0">
                <a:solidFill>
                  <a:schemeClr val="accent4">
                    <a:lumMod val="50000"/>
                  </a:schemeClr>
                </a:solidFill>
              </a:rPr>
              <a:t>L</a:t>
            </a:r>
            <a:r>
              <a:rPr lang="en-US" dirty="0" smtClean="0"/>
              <a:t>earning and </a:t>
            </a:r>
            <a:r>
              <a:rPr lang="en-US" b="1" dirty="0" smtClean="0">
                <a:solidFill>
                  <a:schemeClr val="accent4">
                    <a:lumMod val="50000"/>
                  </a:schemeClr>
                </a:solidFill>
              </a:rPr>
              <a:t>O</a:t>
            </a:r>
            <a:r>
              <a:rPr lang="en-US" dirty="0" smtClean="0"/>
              <a:t>bservations to </a:t>
            </a:r>
            <a:r>
              <a:rPr lang="en-US" b="1" dirty="0" smtClean="0">
                <a:solidFill>
                  <a:schemeClr val="accent4">
                    <a:lumMod val="50000"/>
                  </a:schemeClr>
                </a:solidFill>
              </a:rPr>
              <a:t>B</a:t>
            </a:r>
            <a:r>
              <a:rPr lang="en-US" dirty="0" smtClean="0"/>
              <a:t>enefit the </a:t>
            </a:r>
            <a:r>
              <a:rPr lang="en-US" b="1" dirty="0" smtClean="0">
                <a:solidFill>
                  <a:schemeClr val="accent4">
                    <a:lumMod val="50000"/>
                  </a:schemeClr>
                </a:solidFill>
              </a:rPr>
              <a:t>E</a:t>
            </a:r>
            <a:r>
              <a:rPr lang="en-US" dirty="0" smtClean="0"/>
              <a:t>nvironment</a:t>
            </a:r>
            <a:endParaRPr lang="en-US" dirty="0"/>
          </a:p>
        </p:txBody>
      </p:sp>
      <p:sp>
        <p:nvSpPr>
          <p:cNvPr id="3" name="Content Placeholder 2"/>
          <p:cNvSpPr>
            <a:spLocks noGrp="1"/>
          </p:cNvSpPr>
          <p:nvPr>
            <p:ph idx="1"/>
          </p:nvPr>
        </p:nvSpPr>
        <p:spPr>
          <a:xfrm>
            <a:off x="426583" y="1300641"/>
            <a:ext cx="8290831" cy="3263504"/>
          </a:xfrm>
        </p:spPr>
        <p:txBody>
          <a:bodyPr/>
          <a:lstStyle/>
          <a:p>
            <a:pPr marL="0" indent="0">
              <a:buNone/>
            </a:pPr>
            <a:r>
              <a:rPr lang="en-US" b="1" i="1" dirty="0">
                <a:solidFill>
                  <a:schemeClr val="accent4">
                    <a:lumMod val="50000"/>
                  </a:schemeClr>
                </a:solidFill>
              </a:rPr>
              <a:t>Vision</a:t>
            </a:r>
            <a:r>
              <a:rPr lang="en-US" i="1" dirty="0">
                <a:solidFill>
                  <a:schemeClr val="accent4">
                    <a:lumMod val="50000"/>
                  </a:schemeClr>
                </a:solidFill>
              </a:rPr>
              <a:t>: </a:t>
            </a:r>
            <a:endParaRPr lang="en-US" i="1" dirty="0" smtClean="0">
              <a:solidFill>
                <a:schemeClr val="accent4">
                  <a:lumMod val="50000"/>
                </a:schemeClr>
              </a:solidFill>
            </a:endParaRPr>
          </a:p>
          <a:p>
            <a:pPr lvl="1"/>
            <a:r>
              <a:rPr lang="en-US" sz="2100" i="1" dirty="0">
                <a:solidFill>
                  <a:schemeClr val="tx1"/>
                </a:solidFill>
              </a:rPr>
              <a:t>A worldwide community of students, teachers, scientists, and citizens working together to better understand, sustain,  and improve Earth's environment at local, regional, and global scales.</a:t>
            </a:r>
            <a:endParaRPr lang="en-US" sz="2100" dirty="0">
              <a:solidFill>
                <a:schemeClr val="tx1"/>
              </a:solidFill>
            </a:endParaRPr>
          </a:p>
          <a:p>
            <a:pPr marL="0" indent="0">
              <a:buNone/>
            </a:pPr>
            <a:r>
              <a:rPr lang="en-US" b="1" i="1" dirty="0">
                <a:solidFill>
                  <a:schemeClr val="accent4">
                    <a:lumMod val="50000"/>
                  </a:schemeClr>
                </a:solidFill>
              </a:rPr>
              <a:t>Mission</a:t>
            </a:r>
            <a:r>
              <a:rPr lang="en-US" i="1" dirty="0">
                <a:solidFill>
                  <a:schemeClr val="accent4">
                    <a:lumMod val="50000"/>
                  </a:schemeClr>
                </a:solidFill>
              </a:rPr>
              <a:t>: </a:t>
            </a:r>
            <a:endParaRPr lang="en-US" i="1" dirty="0" smtClean="0">
              <a:solidFill>
                <a:schemeClr val="accent4">
                  <a:lumMod val="50000"/>
                </a:schemeClr>
              </a:solidFill>
            </a:endParaRPr>
          </a:p>
          <a:p>
            <a:pPr lvl="1"/>
            <a:r>
              <a:rPr lang="en-US" sz="2100" i="1" dirty="0">
                <a:solidFill>
                  <a:schemeClr val="tx1"/>
                </a:solidFill>
              </a:rPr>
              <a:t>To promote the teaching and learning of science, enhance environmental literacy and stewardship, and promote scientific discovery.</a:t>
            </a:r>
            <a:endParaRPr lang="en-US" sz="2100" dirty="0">
              <a:solidFill>
                <a:schemeClr val="tx1"/>
              </a:solidFill>
            </a:endParaRPr>
          </a:p>
          <a:p>
            <a:endParaRPr lang="en-US" dirty="0"/>
          </a:p>
        </p:txBody>
      </p:sp>
      <p:sp>
        <p:nvSpPr>
          <p:cNvPr id="8" name="Rectangle 7"/>
          <p:cNvSpPr/>
          <p:nvPr/>
        </p:nvSpPr>
        <p:spPr>
          <a:xfrm>
            <a:off x="0" y="4953000"/>
            <a:ext cx="9144000" cy="1905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ttp://www.globe.gov/image/image_gallery?width=225&amp;uuid=ce869e11-39fa-4d30-b105-15176678ae0c&amp;groupId=383724&amp;t=13422043958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52" y="5289345"/>
            <a:ext cx="1772606" cy="1213251"/>
          </a:xfrm>
          <a:prstGeom prst="rect">
            <a:avLst/>
          </a:prstGeom>
          <a:noFill/>
          <a:ln>
            <a:solidFill>
              <a:schemeClr val="accent6">
                <a:lumMod val="20000"/>
                <a:lumOff val="80000"/>
              </a:schemeClr>
            </a:solidFill>
          </a:ln>
          <a:extLst>
            <a:ext uri="{909E8E84-426E-40DD-AFC4-6F175D3DCCD1}">
              <a14:hiddenFill xmlns:a14="http://schemas.microsoft.com/office/drawing/2010/main">
                <a:solidFill>
                  <a:srgbClr val="FFFFFF"/>
                </a:solidFill>
              </a14:hiddenFill>
            </a:ext>
          </a:extLst>
        </p:spPr>
      </p:pic>
      <p:pic>
        <p:nvPicPr>
          <p:cNvPr id="5" name="Picture 8" descr="hydrology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1503" y="5289345"/>
            <a:ext cx="1654285" cy="1213251"/>
          </a:xfrm>
          <a:prstGeom prst="rect">
            <a:avLst/>
          </a:prstGeom>
          <a:noFill/>
          <a:ln w="9525">
            <a:solidFill>
              <a:schemeClr val="accent6">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http://www.globe.gov/image/image_gallery?width=225&amp;uuid=b19fd121-f247-4a30-9591-dc4337e0c516&amp;groupId=383724&amp;t=13310709528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542" y="5271306"/>
            <a:ext cx="1935352" cy="1213251"/>
          </a:xfrm>
          <a:prstGeom prst="rect">
            <a:avLst/>
          </a:prstGeom>
          <a:noFill/>
          <a:ln>
            <a:solidFill>
              <a:schemeClr val="accent6">
                <a:lumMod val="20000"/>
                <a:lumOff val="80000"/>
              </a:schemeClr>
            </a:solidFill>
          </a:ln>
          <a:extLst>
            <a:ext uri="{909E8E84-426E-40DD-AFC4-6F175D3DCCD1}">
              <a14:hiddenFill xmlns:a14="http://schemas.microsoft.com/office/drawing/2010/main">
                <a:solidFill>
                  <a:srgbClr val="FFFFFF"/>
                </a:solidFill>
              </a14:hiddenFill>
            </a:ext>
          </a:extLst>
        </p:spPr>
      </p:pic>
      <p:pic>
        <p:nvPicPr>
          <p:cNvPr id="7" name="Picture 9" descr="broch-students-so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5434" y="5271306"/>
            <a:ext cx="1671127" cy="1213251"/>
          </a:xfrm>
          <a:prstGeom prst="rect">
            <a:avLst/>
          </a:prstGeom>
          <a:noFill/>
          <a:ln w="9525">
            <a:solidFill>
              <a:schemeClr val="accent6">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4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Soils – Learning Activities</a:t>
            </a:r>
            <a:endParaRPr lang="en-US" dirty="0"/>
          </a:p>
        </p:txBody>
      </p:sp>
      <p:sp>
        <p:nvSpPr>
          <p:cNvPr id="3" name="Content Placeholder 2"/>
          <p:cNvSpPr>
            <a:spLocks noGrp="1"/>
          </p:cNvSpPr>
          <p:nvPr>
            <p:ph idx="1"/>
          </p:nvPr>
        </p:nvSpPr>
        <p:spPr/>
        <p:txBody>
          <a:bodyPr>
            <a:normAutofit/>
          </a:bodyPr>
          <a:lstStyle/>
          <a:p>
            <a:r>
              <a:rPr lang="en-US" b="1" i="1" dirty="0" smtClean="0"/>
              <a:t>Getting </a:t>
            </a:r>
            <a:r>
              <a:rPr lang="en-US" b="1" i="1" dirty="0"/>
              <a:t>to Know </a:t>
            </a:r>
            <a:r>
              <a:rPr lang="en-US" b="1" i="1" dirty="0" smtClean="0"/>
              <a:t>Soil</a:t>
            </a:r>
            <a:endParaRPr lang="en-US" b="1" dirty="0" smtClean="0"/>
          </a:p>
          <a:p>
            <a:r>
              <a:rPr lang="en-US" b="1" i="1" dirty="0" smtClean="0"/>
              <a:t>Soil </a:t>
            </a:r>
            <a:r>
              <a:rPr lang="en-US" b="1" i="1" dirty="0"/>
              <a:t>Treasure </a:t>
            </a:r>
            <a:r>
              <a:rPr lang="en-US" b="1" i="1" dirty="0" smtClean="0"/>
              <a:t>Hunt</a:t>
            </a:r>
            <a:r>
              <a:rPr lang="en-US" dirty="0" smtClean="0"/>
              <a:t> </a:t>
            </a:r>
            <a:endParaRPr lang="en-US" dirty="0"/>
          </a:p>
          <a:p>
            <a:r>
              <a:rPr lang="en-US" b="1" i="1" dirty="0" smtClean="0"/>
              <a:t>We </a:t>
            </a:r>
            <a:r>
              <a:rPr lang="en-US" b="1" i="1" dirty="0"/>
              <a:t>All Need Soil! </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557" y="1164937"/>
            <a:ext cx="3886200" cy="2196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657" y="3423112"/>
            <a:ext cx="1942320" cy="2538300"/>
          </a:xfrm>
          <a:prstGeom prst="rect">
            <a:avLst/>
          </a:prstGeom>
        </p:spPr>
      </p:pic>
      <p:pic>
        <p:nvPicPr>
          <p:cNvPr id="11" name="Picture 10"/>
          <p:cNvPicPr>
            <a:picLocks noChangeAspect="1"/>
          </p:cNvPicPr>
          <p:nvPr/>
        </p:nvPicPr>
        <p:blipFill>
          <a:blip r:embed="rId5"/>
          <a:stretch>
            <a:fillRect/>
          </a:stretch>
        </p:blipFill>
        <p:spPr>
          <a:xfrm>
            <a:off x="4168419" y="3647719"/>
            <a:ext cx="2528010" cy="2406471"/>
          </a:xfrm>
          <a:prstGeom prst="rect">
            <a:avLst/>
          </a:prstGeom>
        </p:spPr>
      </p:pic>
      <p:pic>
        <p:nvPicPr>
          <p:cNvPr id="12" name="Picture 11"/>
          <p:cNvPicPr>
            <a:picLocks noChangeAspect="1"/>
          </p:cNvPicPr>
          <p:nvPr/>
        </p:nvPicPr>
        <p:blipFill>
          <a:blip r:embed="rId6"/>
          <a:stretch>
            <a:fillRect/>
          </a:stretch>
        </p:blipFill>
        <p:spPr>
          <a:xfrm>
            <a:off x="391510" y="3277670"/>
            <a:ext cx="3733800" cy="2747591"/>
          </a:xfrm>
          <a:prstGeom prst="rect">
            <a:avLst/>
          </a:prstGeom>
        </p:spPr>
      </p:pic>
    </p:spTree>
    <p:extLst>
      <p:ext uri="{BB962C8B-B14F-4D97-AF65-F5344CB8AC3E}">
        <p14:creationId xmlns:p14="http://schemas.microsoft.com/office/powerpoint/2010/main" val="44736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 Storybook</a:t>
            </a:r>
            <a:endParaRPr lang="en-US" dirty="0"/>
          </a:p>
        </p:txBody>
      </p:sp>
      <p:sp>
        <p:nvSpPr>
          <p:cNvPr id="3" name="Content Placeholder 2"/>
          <p:cNvSpPr>
            <a:spLocks noGrp="1"/>
          </p:cNvSpPr>
          <p:nvPr>
            <p:ph idx="1"/>
          </p:nvPr>
        </p:nvSpPr>
        <p:spPr>
          <a:xfrm>
            <a:off x="5105400" y="1572419"/>
            <a:ext cx="3581400" cy="4294982"/>
          </a:xfrm>
        </p:spPr>
        <p:txBody>
          <a:bodyPr/>
          <a:lstStyle/>
          <a:p>
            <a:pPr marL="0" indent="0">
              <a:buNone/>
            </a:pPr>
            <a:r>
              <a:rPr lang="en-US" dirty="0"/>
              <a:t>The GLOBE Kids share information about the different cloud types by acting out analogies related to cloud shapes.</a:t>
            </a:r>
          </a:p>
        </p:txBody>
      </p:sp>
      <p:pic>
        <p:nvPicPr>
          <p:cNvPr id="6146" name="Picture 2" descr="Clouds Have Names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72418"/>
            <a:ext cx="3810000" cy="41243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3147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 – Learning Activities</a:t>
            </a:r>
            <a:endParaRPr lang="en-US" dirty="0"/>
          </a:p>
        </p:txBody>
      </p:sp>
      <p:sp>
        <p:nvSpPr>
          <p:cNvPr id="3" name="Content Placeholder 2"/>
          <p:cNvSpPr>
            <a:spLocks noGrp="1"/>
          </p:cNvSpPr>
          <p:nvPr>
            <p:ph idx="1"/>
          </p:nvPr>
        </p:nvSpPr>
        <p:spPr>
          <a:xfrm>
            <a:off x="266700" y="1219200"/>
            <a:ext cx="8610600" cy="4602163"/>
          </a:xfrm>
        </p:spPr>
        <p:txBody>
          <a:bodyPr>
            <a:normAutofit/>
          </a:bodyPr>
          <a:lstStyle/>
          <a:p>
            <a:r>
              <a:rPr lang="en-US" b="1" i="1" dirty="0" smtClean="0"/>
              <a:t>Cloud </a:t>
            </a:r>
            <a:r>
              <a:rPr lang="en-US" b="1" i="1" dirty="0" smtClean="0"/>
              <a:t>Fun</a:t>
            </a:r>
            <a:endParaRPr lang="en-US" b="1" dirty="0" smtClean="0"/>
          </a:p>
          <a:p>
            <a:r>
              <a:rPr lang="en-US" b="1" i="1" dirty="0" smtClean="0"/>
              <a:t>Cloudscape</a:t>
            </a:r>
            <a:r>
              <a:rPr lang="en-US" b="1" dirty="0" smtClean="0"/>
              <a:t> </a:t>
            </a:r>
            <a:endParaRPr lang="en-US" dirty="0" smtClean="0"/>
          </a:p>
          <a:p>
            <a:r>
              <a:rPr lang="en-US" b="1" i="1" dirty="0" smtClean="0"/>
              <a:t>To </a:t>
            </a:r>
            <a:r>
              <a:rPr lang="en-US" b="1" i="1" dirty="0"/>
              <a:t>Spread or Not to </a:t>
            </a:r>
            <a:r>
              <a:rPr lang="en-US" b="1" i="1" dirty="0" smtClean="0"/>
              <a:t>Spread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29651"/>
            <a:ext cx="2895601" cy="217170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8997" r="21165" b="14475"/>
          <a:stretch/>
        </p:blipFill>
        <p:spPr>
          <a:xfrm>
            <a:off x="3227333" y="3061083"/>
            <a:ext cx="2613133" cy="2940269"/>
          </a:xfrm>
          <a:prstGeom prst="rect">
            <a:avLst/>
          </a:prstGeom>
        </p:spPr>
      </p:pic>
      <p:pic>
        <p:nvPicPr>
          <p:cNvPr id="9" name="Picture 8"/>
          <p:cNvPicPr>
            <a:picLocks noChangeAspect="1"/>
          </p:cNvPicPr>
          <p:nvPr/>
        </p:nvPicPr>
        <p:blipFill>
          <a:blip r:embed="rId5"/>
          <a:stretch>
            <a:fillRect/>
          </a:stretch>
        </p:blipFill>
        <p:spPr>
          <a:xfrm>
            <a:off x="5916994" y="1936476"/>
            <a:ext cx="3088072" cy="4096352"/>
          </a:xfrm>
          <a:prstGeom prst="rect">
            <a:avLst/>
          </a:prstGeom>
        </p:spPr>
      </p:pic>
    </p:spTree>
    <p:extLst>
      <p:ext uri="{BB962C8B-B14F-4D97-AF65-F5344CB8AC3E}">
        <p14:creationId xmlns:p14="http://schemas.microsoft.com/office/powerpoint/2010/main" val="4187566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Seasons - Storybook</a:t>
            </a:r>
            <a:endParaRPr lang="en-US" dirty="0"/>
          </a:p>
        </p:txBody>
      </p:sp>
      <p:sp>
        <p:nvSpPr>
          <p:cNvPr id="3" name="Content Placeholder 2"/>
          <p:cNvSpPr>
            <a:spLocks noGrp="1"/>
          </p:cNvSpPr>
          <p:nvPr>
            <p:ph idx="1"/>
          </p:nvPr>
        </p:nvSpPr>
        <p:spPr>
          <a:xfrm>
            <a:off x="4572000" y="1371600"/>
            <a:ext cx="4343400" cy="4525963"/>
          </a:xfrm>
        </p:spPr>
        <p:txBody>
          <a:bodyPr>
            <a:normAutofit fontScale="77500" lnSpcReduction="20000"/>
          </a:bodyPr>
          <a:lstStyle/>
          <a:p>
            <a:pPr marL="0" indent="0">
              <a:buNone/>
            </a:pPr>
            <a:r>
              <a:rPr lang="en-US" dirty="0"/>
              <a:t>The GLOBE Kids wonder why the ruby-throated hummingbirds have stopped visiting the school garden. The Kids conduct an investigation, learning more about the needs of the ruby-throated hummingbirds and the seasonal changes where they live. During their investigation, they learn about the natural environment in Costa Rica, where the hummingbirds spend the winter.</a:t>
            </a:r>
          </a:p>
        </p:txBody>
      </p:sp>
      <p:pic>
        <p:nvPicPr>
          <p:cNvPr id="4098" name="Picture 2" descr="Mystery of the Missing Hummingbirds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810000" cy="41243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65387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Seasons – Learning Activities</a:t>
            </a:r>
            <a:endParaRPr lang="en-US" dirty="0"/>
          </a:p>
        </p:txBody>
      </p:sp>
      <p:sp>
        <p:nvSpPr>
          <p:cNvPr id="3" name="Content Placeholder 2"/>
          <p:cNvSpPr>
            <a:spLocks noGrp="1"/>
          </p:cNvSpPr>
          <p:nvPr>
            <p:ph idx="1"/>
          </p:nvPr>
        </p:nvSpPr>
        <p:spPr>
          <a:xfrm>
            <a:off x="381000" y="1371600"/>
            <a:ext cx="8610600" cy="4525963"/>
          </a:xfrm>
        </p:spPr>
        <p:txBody>
          <a:bodyPr>
            <a:normAutofit/>
          </a:bodyPr>
          <a:lstStyle/>
          <a:p>
            <a:r>
              <a:rPr lang="en-US" b="1" dirty="0" smtClean="0"/>
              <a:t> </a:t>
            </a:r>
            <a:r>
              <a:rPr lang="en-US" b="1" i="1" dirty="0"/>
              <a:t>All Year </a:t>
            </a:r>
            <a:r>
              <a:rPr lang="en-US" b="1" i="1" dirty="0" smtClean="0"/>
              <a:t>Long</a:t>
            </a:r>
            <a:endParaRPr lang="en-US" b="1" i="1" dirty="0" smtClean="0"/>
          </a:p>
          <a:p>
            <a:r>
              <a:rPr lang="en-US" b="1" dirty="0" smtClean="0"/>
              <a:t> </a:t>
            </a:r>
            <a:r>
              <a:rPr lang="en-US" b="1" i="1" dirty="0"/>
              <a:t>The Colors of the </a:t>
            </a:r>
            <a:r>
              <a:rPr lang="en-US" b="1" i="1" dirty="0" smtClean="0"/>
              <a:t>Seasons</a:t>
            </a:r>
            <a:r>
              <a:rPr lang="en-US" b="1" dirty="0" smtClean="0"/>
              <a:t> </a:t>
            </a:r>
            <a:endParaRPr lang="en-US" b="1" dirty="0" smtClean="0"/>
          </a:p>
          <a:p>
            <a:r>
              <a:rPr lang="en-US" b="1" i="1" dirty="0" smtClean="0"/>
              <a:t>Honing </a:t>
            </a:r>
            <a:r>
              <a:rPr lang="en-US" b="1" i="1" dirty="0"/>
              <a:t>in on </a:t>
            </a:r>
            <a:r>
              <a:rPr lang="en-US" b="1" i="1" dirty="0" smtClean="0"/>
              <a:t>Hummingbirds</a:t>
            </a:r>
            <a:r>
              <a:rPr lang="en-US" b="1" dirty="0" smtClean="0"/>
              <a:t>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091" r="18182"/>
          <a:stretch/>
        </p:blipFill>
        <p:spPr>
          <a:xfrm>
            <a:off x="6781800" y="1215420"/>
            <a:ext cx="2209800" cy="2545645"/>
          </a:xfrm>
          <a:prstGeom prst="rect">
            <a:avLst/>
          </a:prstGeom>
        </p:spPr>
      </p:pic>
      <p:pic>
        <p:nvPicPr>
          <p:cNvPr id="11" name="Picture 10"/>
          <p:cNvPicPr>
            <a:picLocks noChangeAspect="1"/>
          </p:cNvPicPr>
          <p:nvPr/>
        </p:nvPicPr>
        <p:blipFill>
          <a:blip r:embed="rId4"/>
          <a:stretch>
            <a:fillRect/>
          </a:stretch>
        </p:blipFill>
        <p:spPr>
          <a:xfrm>
            <a:off x="152400" y="3132910"/>
            <a:ext cx="3505200" cy="290506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2489" b="5078"/>
          <a:stretch/>
        </p:blipFill>
        <p:spPr>
          <a:xfrm>
            <a:off x="373117" y="3810000"/>
            <a:ext cx="3081338" cy="1981200"/>
          </a:xfrm>
          <a:prstGeom prst="rect">
            <a:avLst/>
          </a:prstGeom>
        </p:spPr>
      </p:pic>
      <p:pic>
        <p:nvPicPr>
          <p:cNvPr id="13" name="Picture 12"/>
          <p:cNvPicPr>
            <a:picLocks noChangeAspect="1"/>
          </p:cNvPicPr>
          <p:nvPr/>
        </p:nvPicPr>
        <p:blipFill>
          <a:blip r:embed="rId6"/>
          <a:stretch>
            <a:fillRect/>
          </a:stretch>
        </p:blipFill>
        <p:spPr>
          <a:xfrm>
            <a:off x="3675172" y="3132910"/>
            <a:ext cx="3411428" cy="2897170"/>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4433" t="14197" r="4457" b="19859"/>
          <a:stretch/>
        </p:blipFill>
        <p:spPr>
          <a:xfrm>
            <a:off x="3803035" y="3805994"/>
            <a:ext cx="3139814" cy="1985206"/>
          </a:xfrm>
          <a:prstGeom prst="rect">
            <a:avLst/>
          </a:prstGeom>
        </p:spPr>
      </p:pic>
    </p:spTree>
    <p:extLst>
      <p:ext uri="{BB962C8B-B14F-4D97-AF65-F5344CB8AC3E}">
        <p14:creationId xmlns:p14="http://schemas.microsoft.com/office/powerpoint/2010/main" val="702952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Elementary GLOBE Progression Example</a:t>
            </a:r>
            <a:br>
              <a:rPr lang="en-US" dirty="0" smtClean="0"/>
            </a:br>
            <a:r>
              <a:rPr lang="en-US" dirty="0" smtClean="0"/>
              <a:t>Book -&gt; Activities -&gt; GLOBE Data Collection</a:t>
            </a:r>
            <a:endParaRPr lang="en-US" dirty="0"/>
          </a:p>
        </p:txBody>
      </p:sp>
      <p:pic>
        <p:nvPicPr>
          <p:cNvPr id="5" name="Picture 4"/>
          <p:cNvPicPr>
            <a:picLocks noChangeAspect="1"/>
          </p:cNvPicPr>
          <p:nvPr/>
        </p:nvPicPr>
        <p:blipFill>
          <a:blip r:embed="rId2"/>
          <a:stretch>
            <a:fillRect/>
          </a:stretch>
        </p:blipFill>
        <p:spPr>
          <a:xfrm>
            <a:off x="5894129" y="1141728"/>
            <a:ext cx="2929228" cy="3125327"/>
          </a:xfrm>
          <a:prstGeom prst="rect">
            <a:avLst/>
          </a:prstGeom>
        </p:spPr>
      </p:pic>
      <p:pic>
        <p:nvPicPr>
          <p:cNvPr id="6" name="Picture 5"/>
          <p:cNvPicPr>
            <a:picLocks noChangeAspect="1"/>
          </p:cNvPicPr>
          <p:nvPr/>
        </p:nvPicPr>
        <p:blipFill rotWithShape="1">
          <a:blip r:embed="rId3"/>
          <a:srcRect l="41140" r="2100"/>
          <a:stretch/>
        </p:blipFill>
        <p:spPr>
          <a:xfrm>
            <a:off x="2381736" y="1415974"/>
            <a:ext cx="3333264" cy="2231571"/>
          </a:xfrm>
          <a:prstGeom prst="rect">
            <a:avLst/>
          </a:prstGeom>
        </p:spPr>
      </p:pic>
      <p:pic>
        <p:nvPicPr>
          <p:cNvPr id="8" name="Picture 7"/>
          <p:cNvPicPr>
            <a:picLocks noChangeAspect="1"/>
          </p:cNvPicPr>
          <p:nvPr/>
        </p:nvPicPr>
        <p:blipFill>
          <a:blip r:embed="rId4"/>
          <a:stretch>
            <a:fillRect/>
          </a:stretch>
        </p:blipFill>
        <p:spPr>
          <a:xfrm>
            <a:off x="-12211" y="3876218"/>
            <a:ext cx="2596686" cy="2981325"/>
          </a:xfrm>
          <a:prstGeom prst="rect">
            <a:avLst/>
          </a:prstGeom>
        </p:spPr>
      </p:pic>
      <p:pic>
        <p:nvPicPr>
          <p:cNvPr id="1026" name="Picture 2" descr="The Mystery of the Missing Hummingbirds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950" y="1417471"/>
            <a:ext cx="1974786" cy="2231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7452" y="4724400"/>
            <a:ext cx="1676400" cy="1981200"/>
          </a:xfrm>
          <a:prstGeom prst="rect">
            <a:avLst/>
          </a:prstGeom>
          <a:ln>
            <a:solidFill>
              <a:schemeClr val="tx1"/>
            </a:solidFill>
          </a:ln>
        </p:spPr>
      </p:pic>
      <p:pic>
        <p:nvPicPr>
          <p:cNvPr id="11" name="Picture 24" descr="P1010141-s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3852" y="4724400"/>
            <a:ext cx="1504409"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3293" y="4355363"/>
            <a:ext cx="3284017" cy="369332"/>
          </a:xfrm>
          <a:prstGeom prst="rect">
            <a:avLst/>
          </a:prstGeom>
          <a:noFill/>
        </p:spPr>
        <p:txBody>
          <a:bodyPr wrap="square" rtlCol="0">
            <a:spAutoFit/>
          </a:bodyPr>
          <a:lstStyle/>
          <a:p>
            <a:pPr algn="ctr"/>
            <a:r>
              <a:rPr lang="en-US" dirty="0" smtClean="0"/>
              <a:t>Green-Up/Green Down Protocol</a:t>
            </a:r>
            <a:endParaRPr lang="en-US" dirty="0"/>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30770" t="27432" r="21153" b="19794"/>
          <a:stretch/>
        </p:blipFill>
        <p:spPr>
          <a:xfrm>
            <a:off x="2536828" y="3920519"/>
            <a:ext cx="2744111" cy="2958502"/>
          </a:xfrm>
          <a:prstGeom prst="rect">
            <a:avLst/>
          </a:prstGeom>
        </p:spPr>
      </p:pic>
    </p:spTree>
    <p:extLst>
      <p:ext uri="{BB962C8B-B14F-4D97-AF65-F5344CB8AC3E}">
        <p14:creationId xmlns:p14="http://schemas.microsoft.com/office/powerpoint/2010/main" val="3307965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Become GLOBE Certified through </a:t>
            </a:r>
            <a:r>
              <a:rPr lang="en-US" dirty="0" err="1" smtClean="0"/>
              <a:t>eTraining</a:t>
            </a:r>
            <a:endParaRPr lang="en-US" dirty="0"/>
          </a:p>
        </p:txBody>
      </p:sp>
      <p:pic>
        <p:nvPicPr>
          <p:cNvPr id="4" name="Picture 3"/>
          <p:cNvPicPr>
            <a:picLocks noChangeAspect="1"/>
          </p:cNvPicPr>
          <p:nvPr/>
        </p:nvPicPr>
        <p:blipFill>
          <a:blip r:embed="rId2"/>
          <a:stretch>
            <a:fillRect/>
          </a:stretch>
        </p:blipFill>
        <p:spPr>
          <a:xfrm>
            <a:off x="0" y="990600"/>
            <a:ext cx="9144000" cy="5867400"/>
          </a:xfrm>
          <a:prstGeom prst="rect">
            <a:avLst/>
          </a:prstGeom>
        </p:spPr>
      </p:pic>
    </p:spTree>
    <p:extLst>
      <p:ext uri="{BB962C8B-B14F-4D97-AF65-F5344CB8AC3E}">
        <p14:creationId xmlns:p14="http://schemas.microsoft.com/office/powerpoint/2010/main" val="3779950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Oval 2"/>
          <p:cNvSpPr/>
          <p:nvPr/>
        </p:nvSpPr>
        <p:spPr>
          <a:xfrm>
            <a:off x="304800" y="5562600"/>
            <a:ext cx="1676400" cy="68580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rgbClr val="FFC000"/>
                </a:solidFill>
              </a:ln>
              <a:noFill/>
            </a:endParaRPr>
          </a:p>
        </p:txBody>
      </p:sp>
    </p:spTree>
    <p:extLst>
      <p:ext uri="{BB962C8B-B14F-4D97-AF65-F5344CB8AC3E}">
        <p14:creationId xmlns:p14="http://schemas.microsoft.com/office/powerpoint/2010/main" val="2974926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 y="0"/>
            <a:ext cx="9148313" cy="1143000"/>
          </a:xfrm>
        </p:spPr>
        <p:txBody>
          <a:bodyPr>
            <a:normAutofit/>
          </a:bodyPr>
          <a:lstStyle/>
          <a:p>
            <a:r>
              <a:rPr lang="en-US" dirty="0" smtClean="0">
                <a:solidFill>
                  <a:schemeClr val="accent1">
                    <a:lumMod val="50000"/>
                  </a:schemeClr>
                </a:solidFill>
              </a:rPr>
              <a:t>Contact Information</a:t>
            </a:r>
            <a:endParaRPr lang="en-US" dirty="0">
              <a:solidFill>
                <a:schemeClr val="accent1">
                  <a:lumMod val="50000"/>
                </a:schemeClr>
              </a:solidFill>
            </a:endParaRPr>
          </a:p>
        </p:txBody>
      </p:sp>
      <p:sp>
        <p:nvSpPr>
          <p:cNvPr id="3" name="Content Placeholder 2"/>
          <p:cNvSpPr>
            <a:spLocks noGrp="1"/>
          </p:cNvSpPr>
          <p:nvPr>
            <p:ph idx="1"/>
          </p:nvPr>
        </p:nvSpPr>
        <p:spPr>
          <a:xfrm>
            <a:off x="76200" y="1295400"/>
            <a:ext cx="8686800" cy="5105400"/>
          </a:xfrm>
        </p:spPr>
        <p:txBody>
          <a:bodyPr>
            <a:normAutofit/>
          </a:bodyPr>
          <a:lstStyle/>
          <a:p>
            <a:pPr marL="0" indent="0">
              <a:buNone/>
            </a:pPr>
            <a:endParaRPr lang="en-US" dirty="0"/>
          </a:p>
        </p:txBody>
      </p:sp>
    </p:spTree>
    <p:extLst>
      <p:ext uri="{BB962C8B-B14F-4D97-AF65-F5344CB8AC3E}">
        <p14:creationId xmlns:p14="http://schemas.microsoft.com/office/powerpoint/2010/main" val="4223410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90829"/>
          </a:xfrm>
        </p:spPr>
        <p:txBody>
          <a:bodyPr>
            <a:normAutofit/>
          </a:bodyPr>
          <a:lstStyle/>
          <a:p>
            <a:pPr algn="ctr"/>
            <a:r>
              <a:rPr lang="en-US" dirty="0" smtClean="0"/>
              <a:t>Introduction to GLOBE</a:t>
            </a:r>
            <a:endParaRPr lang="en-US" dirty="0"/>
          </a:p>
        </p:txBody>
      </p:sp>
      <p:sp>
        <p:nvSpPr>
          <p:cNvPr id="8" name="Rectangle 7"/>
          <p:cNvSpPr/>
          <p:nvPr/>
        </p:nvSpPr>
        <p:spPr>
          <a:xfrm>
            <a:off x="0" y="6019800"/>
            <a:ext cx="9144000" cy="838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19200" y="6254234"/>
            <a:ext cx="7086600" cy="461665"/>
          </a:xfrm>
          <a:prstGeom prst="rect">
            <a:avLst/>
          </a:prstGeom>
          <a:noFill/>
        </p:spPr>
        <p:txBody>
          <a:bodyPr wrap="square" rtlCol="0">
            <a:spAutoFit/>
          </a:bodyPr>
          <a:lstStyle/>
          <a:p>
            <a:pPr algn="ctr"/>
            <a:r>
              <a:rPr lang="en-US" sz="2400" dirty="0">
                <a:solidFill>
                  <a:schemeClr val="bg1"/>
                </a:solidFill>
                <a:hlinkClick r:id="rId3"/>
              </a:rPr>
              <a:t>https://</a:t>
            </a:r>
            <a:r>
              <a:rPr lang="en-US" sz="2400" dirty="0" smtClean="0">
                <a:solidFill>
                  <a:schemeClr val="bg1"/>
                </a:solidFill>
                <a:hlinkClick r:id="rId3"/>
              </a:rPr>
              <a:t>www.youtube.com/watch?v=bEzdkvwSDn8</a:t>
            </a:r>
            <a:r>
              <a:rPr lang="en-US" sz="2400" dirty="0" smtClean="0">
                <a:solidFill>
                  <a:schemeClr val="bg1"/>
                </a:solidFill>
              </a:rPr>
              <a:t> </a:t>
            </a:r>
            <a:endParaRPr lang="en-US" sz="2400" dirty="0">
              <a:solidFill>
                <a:schemeClr val="bg1"/>
              </a:solidFill>
            </a:endParaRPr>
          </a:p>
        </p:txBody>
      </p:sp>
      <p:pic>
        <p:nvPicPr>
          <p:cNvPr id="10" name="Picture 9"/>
          <p:cNvPicPr>
            <a:picLocks noChangeAspect="1"/>
          </p:cNvPicPr>
          <p:nvPr/>
        </p:nvPicPr>
        <p:blipFill>
          <a:blip r:embed="rId4"/>
          <a:stretch>
            <a:fillRect/>
          </a:stretch>
        </p:blipFill>
        <p:spPr>
          <a:xfrm>
            <a:off x="1219200" y="1425263"/>
            <a:ext cx="6781800" cy="4420729"/>
          </a:xfrm>
          <a:prstGeom prst="rect">
            <a:avLst/>
          </a:prstGeom>
        </p:spPr>
      </p:pic>
    </p:spTree>
    <p:extLst>
      <p:ext uri="{BB962C8B-B14F-4D97-AF65-F5344CB8AC3E}">
        <p14:creationId xmlns:p14="http://schemas.microsoft.com/office/powerpoint/2010/main" val="175041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90829"/>
          </a:xfrm>
        </p:spPr>
        <p:txBody>
          <a:bodyPr>
            <a:normAutofit/>
          </a:bodyPr>
          <a:lstStyle/>
          <a:p>
            <a:pPr algn="ctr"/>
            <a:r>
              <a:rPr lang="en-US" dirty="0" smtClean="0"/>
              <a:t>Do GLOBE</a:t>
            </a:r>
            <a:endParaRPr lang="en-US" dirty="0"/>
          </a:p>
        </p:txBody>
      </p:sp>
      <p:sp>
        <p:nvSpPr>
          <p:cNvPr id="8" name="Rectangle 7"/>
          <p:cNvSpPr/>
          <p:nvPr/>
        </p:nvSpPr>
        <p:spPr>
          <a:xfrm>
            <a:off x="0" y="6019800"/>
            <a:ext cx="9144000" cy="838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903" y="1525194"/>
            <a:ext cx="7115503" cy="4154984"/>
          </a:xfrm>
          <a:prstGeom prst="rect">
            <a:avLst/>
          </a:prstGeom>
        </p:spPr>
        <p:txBody>
          <a:bodyPr wrap="square">
            <a:spAutoFit/>
          </a:bodyPr>
          <a:lstStyle/>
          <a:p>
            <a:pPr marL="342900" lvl="1" indent="0">
              <a:buNone/>
            </a:pPr>
            <a:r>
              <a:rPr lang="en-US" sz="2400" dirty="0"/>
              <a:t>Students:</a:t>
            </a:r>
          </a:p>
          <a:p>
            <a:pPr marL="800043" lvl="1" indent="-342900">
              <a:buClr>
                <a:schemeClr val="accent1">
                  <a:lumMod val="50000"/>
                </a:schemeClr>
              </a:buClr>
              <a:buFont typeface="Arial" panose="020B0604020202020204" pitchFamily="34" charset="0"/>
              <a:buChar char="•"/>
            </a:pPr>
            <a:r>
              <a:rPr lang="en-US" sz="2400" b="1" i="1" dirty="0">
                <a:solidFill>
                  <a:schemeClr val="bg2">
                    <a:lumMod val="50000"/>
                  </a:schemeClr>
                </a:solidFill>
              </a:rPr>
              <a:t>Observe</a:t>
            </a:r>
            <a:r>
              <a:rPr lang="en-US" sz="2400" i="1" dirty="0">
                <a:solidFill>
                  <a:schemeClr val="accent6">
                    <a:lumMod val="40000"/>
                    <a:lumOff val="60000"/>
                  </a:schemeClr>
                </a:solidFill>
              </a:rPr>
              <a:t> </a:t>
            </a:r>
            <a:r>
              <a:rPr lang="en-US" sz="2400" dirty="0">
                <a:solidFill>
                  <a:schemeClr val="tx1">
                    <a:lumMod val="95000"/>
                  </a:schemeClr>
                </a:solidFill>
              </a:rPr>
              <a:t>their environment and </a:t>
            </a:r>
            <a:r>
              <a:rPr lang="en-US" sz="2400" b="1" i="1" dirty="0">
                <a:solidFill>
                  <a:schemeClr val="bg2">
                    <a:lumMod val="50000"/>
                  </a:schemeClr>
                </a:solidFill>
              </a:rPr>
              <a:t>ask questions</a:t>
            </a:r>
          </a:p>
          <a:p>
            <a:pPr marL="800043" lvl="1" indent="-342900">
              <a:buClr>
                <a:schemeClr val="accent1">
                  <a:lumMod val="50000"/>
                </a:schemeClr>
              </a:buClr>
              <a:buFont typeface="Arial" panose="020B0604020202020204" pitchFamily="34" charset="0"/>
              <a:buChar char="•"/>
            </a:pPr>
            <a:r>
              <a:rPr lang="en-US" sz="2400" b="1" i="1" dirty="0">
                <a:solidFill>
                  <a:schemeClr val="bg2">
                    <a:lumMod val="50000"/>
                  </a:schemeClr>
                </a:solidFill>
              </a:rPr>
              <a:t>Collect</a:t>
            </a:r>
            <a:r>
              <a:rPr lang="en-US" sz="2400" b="1" dirty="0">
                <a:solidFill>
                  <a:schemeClr val="bg2">
                    <a:lumMod val="50000"/>
                  </a:schemeClr>
                </a:solidFill>
              </a:rPr>
              <a:t> </a:t>
            </a:r>
            <a:r>
              <a:rPr lang="en-US" sz="2400" dirty="0"/>
              <a:t>environmental </a:t>
            </a:r>
            <a:r>
              <a:rPr lang="en-US" sz="2400" b="1" i="1" dirty="0">
                <a:solidFill>
                  <a:schemeClr val="bg2">
                    <a:lumMod val="50000"/>
                  </a:schemeClr>
                </a:solidFill>
              </a:rPr>
              <a:t>data</a:t>
            </a:r>
            <a:r>
              <a:rPr lang="en-US" sz="2400" dirty="0"/>
              <a:t> and report their </a:t>
            </a:r>
            <a:r>
              <a:rPr lang="en-US" sz="2400" i="1" dirty="0"/>
              <a:t>observations</a:t>
            </a:r>
            <a:r>
              <a:rPr lang="en-US" sz="2400" dirty="0"/>
              <a:t> to the GLOBE data base </a:t>
            </a:r>
          </a:p>
          <a:p>
            <a:pPr marL="800043" lvl="1" indent="-342900">
              <a:buClr>
                <a:schemeClr val="accent1">
                  <a:lumMod val="50000"/>
                </a:schemeClr>
              </a:buClr>
              <a:buFont typeface="Arial" panose="020B0604020202020204" pitchFamily="34" charset="0"/>
              <a:buChar char="•"/>
            </a:pPr>
            <a:r>
              <a:rPr lang="en-US" sz="2400" b="1" i="1" dirty="0">
                <a:solidFill>
                  <a:schemeClr val="bg2">
                    <a:lumMod val="50000"/>
                  </a:schemeClr>
                </a:solidFill>
              </a:rPr>
              <a:t>Create maps </a:t>
            </a:r>
            <a:r>
              <a:rPr lang="en-US" sz="2400" dirty="0"/>
              <a:t>and graphs on the GLOBE Web site </a:t>
            </a:r>
          </a:p>
          <a:p>
            <a:pPr marL="800043" lvl="1" indent="-342900">
              <a:buClr>
                <a:schemeClr val="accent1">
                  <a:lumMod val="50000"/>
                </a:schemeClr>
              </a:buClr>
              <a:buFont typeface="Arial" panose="020B0604020202020204" pitchFamily="34" charset="0"/>
              <a:buChar char="•"/>
            </a:pPr>
            <a:r>
              <a:rPr lang="en-US" sz="2400" b="1" i="1" dirty="0">
                <a:solidFill>
                  <a:schemeClr val="bg2">
                    <a:lumMod val="50000"/>
                  </a:schemeClr>
                </a:solidFill>
              </a:rPr>
              <a:t>Analyze data</a:t>
            </a:r>
            <a:r>
              <a:rPr lang="en-US" sz="2400" b="1" dirty="0">
                <a:solidFill>
                  <a:schemeClr val="bg2">
                    <a:lumMod val="50000"/>
                  </a:schemeClr>
                </a:solidFill>
              </a:rPr>
              <a:t> </a:t>
            </a:r>
            <a:r>
              <a:rPr lang="en-US" sz="2400" dirty="0"/>
              <a:t>and </a:t>
            </a:r>
            <a:r>
              <a:rPr lang="en-US" sz="2400" b="1" i="1" dirty="0">
                <a:solidFill>
                  <a:schemeClr val="bg2">
                    <a:lumMod val="50000"/>
                  </a:schemeClr>
                </a:solidFill>
              </a:rPr>
              <a:t>conduct research </a:t>
            </a:r>
            <a:r>
              <a:rPr lang="en-US" sz="2400" dirty="0"/>
              <a:t>with scientists and other students </a:t>
            </a:r>
          </a:p>
          <a:p>
            <a:pPr marL="800043" lvl="1" indent="-342900">
              <a:buClr>
                <a:schemeClr val="accent1">
                  <a:lumMod val="50000"/>
                </a:schemeClr>
              </a:buClr>
              <a:buFont typeface="Arial" panose="020B0604020202020204" pitchFamily="34" charset="0"/>
              <a:buChar char="•"/>
            </a:pPr>
            <a:r>
              <a:rPr lang="en-US" sz="2400" b="1" i="1" dirty="0">
                <a:solidFill>
                  <a:schemeClr val="bg2">
                    <a:lumMod val="50000"/>
                  </a:schemeClr>
                </a:solidFill>
              </a:rPr>
              <a:t>Publish </a:t>
            </a:r>
            <a:r>
              <a:rPr lang="en-US" sz="2400" dirty="0"/>
              <a:t>research</a:t>
            </a:r>
            <a:r>
              <a:rPr lang="en-US" sz="2400" i="1" dirty="0"/>
              <a:t> </a:t>
            </a:r>
            <a:r>
              <a:rPr lang="en-US" sz="2400" b="1" i="1" dirty="0">
                <a:solidFill>
                  <a:schemeClr val="bg2">
                    <a:lumMod val="50000"/>
                  </a:schemeClr>
                </a:solidFill>
              </a:rPr>
              <a:t>results </a:t>
            </a:r>
            <a:r>
              <a:rPr lang="en-US" sz="2400" dirty="0"/>
              <a:t>and </a:t>
            </a:r>
            <a:r>
              <a:rPr lang="en-US" sz="2400" b="1" i="1" dirty="0">
                <a:solidFill>
                  <a:schemeClr val="bg2">
                    <a:lumMod val="50000"/>
                  </a:schemeClr>
                </a:solidFill>
              </a:rPr>
              <a:t>share</a:t>
            </a:r>
            <a:r>
              <a:rPr lang="en-US" sz="2400" b="1" dirty="0">
                <a:solidFill>
                  <a:schemeClr val="bg2">
                    <a:lumMod val="50000"/>
                  </a:schemeClr>
                </a:solidFill>
              </a:rPr>
              <a:t> </a:t>
            </a:r>
            <a:r>
              <a:rPr lang="en-US" sz="2400" dirty="0"/>
              <a:t>their </a:t>
            </a:r>
            <a:r>
              <a:rPr lang="en-US" sz="2400" b="1" i="1" dirty="0">
                <a:solidFill>
                  <a:schemeClr val="bg2">
                    <a:lumMod val="50000"/>
                  </a:schemeClr>
                </a:solidFill>
              </a:rPr>
              <a:t>data &amp; findings</a:t>
            </a:r>
            <a:r>
              <a:rPr lang="en-US" sz="2400" dirty="0">
                <a:solidFill>
                  <a:schemeClr val="accent1">
                    <a:lumMod val="50000"/>
                  </a:schemeClr>
                </a:solidFill>
              </a:rPr>
              <a:t> </a:t>
            </a:r>
            <a:r>
              <a:rPr lang="en-US" sz="2400" dirty="0"/>
              <a:t>with others via the Internet </a:t>
            </a:r>
          </a:p>
          <a:p>
            <a:pPr marL="800043" lvl="1" indent="-342900">
              <a:buClr>
                <a:schemeClr val="accent1">
                  <a:lumMod val="50000"/>
                </a:schemeClr>
              </a:buClr>
              <a:buFont typeface="Arial" panose="020B0604020202020204" pitchFamily="34" charset="0"/>
              <a:buChar char="•"/>
            </a:pPr>
            <a:r>
              <a:rPr lang="en-US" sz="2400" b="1" i="1" dirty="0">
                <a:solidFill>
                  <a:schemeClr val="bg2">
                    <a:lumMod val="50000"/>
                  </a:schemeClr>
                </a:solidFill>
              </a:rPr>
              <a:t>Collaborate</a:t>
            </a:r>
            <a:r>
              <a:rPr lang="en-US" sz="2400" dirty="0">
                <a:solidFill>
                  <a:schemeClr val="accent1">
                    <a:lumMod val="50000"/>
                  </a:schemeClr>
                </a:solidFill>
              </a:rPr>
              <a:t> </a:t>
            </a:r>
            <a:r>
              <a:rPr lang="en-US" sz="2400" dirty="0"/>
              <a:t>with other students and scientists around the world </a:t>
            </a:r>
          </a:p>
        </p:txBody>
      </p:sp>
      <p:pic>
        <p:nvPicPr>
          <p:cNvPr id="7" name="Picture 6" descr="42-16912928"/>
          <p:cNvPicPr>
            <a:picLocks noChangeAspect="1" noChangeArrowheads="1"/>
          </p:cNvPicPr>
          <p:nvPr/>
        </p:nvPicPr>
        <p:blipFill>
          <a:blip r:embed="rId3" cstate="print"/>
          <a:srcRect/>
          <a:stretch>
            <a:fillRect/>
          </a:stretch>
        </p:blipFill>
        <p:spPr bwMode="auto">
          <a:xfrm>
            <a:off x="6934200" y="1849118"/>
            <a:ext cx="1946877" cy="3512393"/>
          </a:xfrm>
          <a:prstGeom prst="rect">
            <a:avLst/>
          </a:prstGeom>
          <a:noFill/>
          <a:ln w="19050">
            <a:solidFill>
              <a:srgbClr val="00006E"/>
            </a:solidFill>
            <a:miter lim="800000"/>
            <a:headEnd/>
            <a:tailEnd/>
          </a:ln>
        </p:spPr>
      </p:pic>
    </p:spTree>
    <p:extLst>
      <p:ext uri="{BB962C8B-B14F-4D97-AF65-F5344CB8AC3E}">
        <p14:creationId xmlns:p14="http://schemas.microsoft.com/office/powerpoint/2010/main" val="2551300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90829"/>
          </a:xfrm>
        </p:spPr>
        <p:txBody>
          <a:bodyPr>
            <a:normAutofit/>
          </a:bodyPr>
          <a:lstStyle/>
          <a:p>
            <a:r>
              <a:rPr lang="en-US" dirty="0"/>
              <a:t>GLOBE Science Investigation Protocols</a:t>
            </a:r>
          </a:p>
        </p:txBody>
      </p:sp>
      <p:sp>
        <p:nvSpPr>
          <p:cNvPr id="8" name="Rectangle 7"/>
          <p:cNvSpPr/>
          <p:nvPr/>
        </p:nvSpPr>
        <p:spPr>
          <a:xfrm>
            <a:off x="0" y="1190829"/>
            <a:ext cx="9144000" cy="56671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434019" y="1447800"/>
            <a:ext cx="6275960" cy="4828971"/>
          </a:xfrm>
          <a:prstGeom prst="rect">
            <a:avLst/>
          </a:prstGeom>
        </p:spPr>
      </p:pic>
    </p:spTree>
    <p:extLst>
      <p:ext uri="{BB962C8B-B14F-4D97-AF65-F5344CB8AC3E}">
        <p14:creationId xmlns:p14="http://schemas.microsoft.com/office/powerpoint/2010/main" val="266909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99277"/>
            <a:ext cx="9144000" cy="58587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5105"/>
            <a:ext cx="9144000" cy="994172"/>
          </a:xfrm>
        </p:spPr>
        <p:txBody>
          <a:bodyPr/>
          <a:lstStyle/>
          <a:p>
            <a:pPr algn="ctr"/>
            <a:r>
              <a:rPr lang="en-US" dirty="0" smtClean="0"/>
              <a:t>GLOBE Engagement Events</a:t>
            </a:r>
            <a:endParaRPr lang="en-US" dirty="0"/>
          </a:p>
        </p:txBody>
      </p:sp>
      <p:pic>
        <p:nvPicPr>
          <p:cNvPr id="4" name="Picture 3"/>
          <p:cNvPicPr>
            <a:picLocks noChangeAspect="1"/>
          </p:cNvPicPr>
          <p:nvPr/>
        </p:nvPicPr>
        <p:blipFill>
          <a:blip r:embed="rId3"/>
          <a:stretch>
            <a:fillRect/>
          </a:stretch>
        </p:blipFill>
        <p:spPr>
          <a:xfrm>
            <a:off x="5990137" y="1330990"/>
            <a:ext cx="2936612" cy="1922689"/>
          </a:xfrm>
          <a:prstGeom prst="rect">
            <a:avLst/>
          </a:prstGeom>
        </p:spPr>
      </p:pic>
      <p:pic>
        <p:nvPicPr>
          <p:cNvPr id="3074" name="Picture 2" descr="http://files.ctctcdn.com/707c022f301/19253573-ee8e-4f02-999f-cc56eccdd03a.jpg"/>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2988934" y="2246752"/>
            <a:ext cx="2853183" cy="213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www.globe.gov/documents/10157/13340843/0/27452de0-d7f3-4e22-b933-5ef1eae788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23" y="4251817"/>
            <a:ext cx="3216766" cy="13455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group of people hike on a mount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6205" y="5349810"/>
            <a:ext cx="2388317" cy="1345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13670" y="5342692"/>
            <a:ext cx="2116660" cy="507831"/>
          </a:xfrm>
          <a:prstGeom prst="rect">
            <a:avLst/>
          </a:prstGeom>
          <a:noFill/>
        </p:spPr>
        <p:txBody>
          <a:bodyPr wrap="square" rtlCol="0">
            <a:spAutoFit/>
          </a:bodyPr>
          <a:lstStyle/>
          <a:p>
            <a:r>
              <a:rPr lang="en-US" sz="1350" b="1" dirty="0">
                <a:solidFill>
                  <a:schemeClr val="bg1"/>
                </a:solidFill>
              </a:rPr>
              <a:t>Mt. Kilimanjaro Student Expedition</a:t>
            </a:r>
          </a:p>
        </p:txBody>
      </p:sp>
      <p:pic>
        <p:nvPicPr>
          <p:cNvPr id="3080" name="Picture 8" descr="http://www.globe.gov/image/image_gallery?uuid=279739f3-bf29-4192-8438-654016230db6&amp;groupId=12426089&amp;t=14437329807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95" y="1452009"/>
            <a:ext cx="2708001" cy="15894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ndia GLE bann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7795" y="4260607"/>
            <a:ext cx="3276974" cy="13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97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Resources in Elementary</a:t>
            </a:r>
            <a:endParaRPr lang="en-US" dirty="0"/>
          </a:p>
        </p:txBody>
      </p:sp>
      <p:sp>
        <p:nvSpPr>
          <p:cNvPr id="3" name="Content Placeholder 2"/>
          <p:cNvSpPr>
            <a:spLocks noGrp="1"/>
          </p:cNvSpPr>
          <p:nvPr>
            <p:ph idx="1"/>
          </p:nvPr>
        </p:nvSpPr>
        <p:spPr>
          <a:xfrm>
            <a:off x="152400" y="1371600"/>
            <a:ext cx="8991600" cy="4724400"/>
          </a:xfrm>
        </p:spPr>
        <p:txBody>
          <a:bodyPr>
            <a:normAutofit fontScale="92500" lnSpcReduction="20000"/>
          </a:bodyPr>
          <a:lstStyle/>
          <a:p>
            <a:r>
              <a:rPr lang="en-US" dirty="0" smtClean="0"/>
              <a:t>NASA </a:t>
            </a:r>
            <a:r>
              <a:rPr lang="en-US" dirty="0"/>
              <a:t>Education Website </a:t>
            </a:r>
            <a:r>
              <a:rPr lang="en-US" dirty="0">
                <a:hlinkClick r:id="rId2"/>
              </a:rPr>
              <a:t>http://</a:t>
            </a:r>
            <a:r>
              <a:rPr lang="en-US" dirty="0" smtClean="0">
                <a:hlinkClick r:id="rId2"/>
              </a:rPr>
              <a:t>www.nasa.gov/audience/foreducators/k-4/index.html</a:t>
            </a:r>
            <a:r>
              <a:rPr lang="en-US" dirty="0" smtClean="0"/>
              <a:t> </a:t>
            </a:r>
          </a:p>
          <a:p>
            <a:r>
              <a:rPr lang="en-US" dirty="0"/>
              <a:t>NASA Science Education Lessons: </a:t>
            </a:r>
            <a:r>
              <a:rPr lang="en-US" dirty="0">
                <a:hlinkClick r:id="rId3"/>
              </a:rPr>
              <a:t>http://nasawavelength.org/</a:t>
            </a:r>
            <a:endParaRPr lang="en-US" dirty="0"/>
          </a:p>
          <a:p>
            <a:r>
              <a:rPr lang="en-US" dirty="0" smtClean="0"/>
              <a:t>The </a:t>
            </a:r>
            <a:r>
              <a:rPr lang="en-US" dirty="0"/>
              <a:t>Space Place: </a:t>
            </a:r>
            <a:r>
              <a:rPr lang="en-US" dirty="0">
                <a:hlinkClick r:id="rId4"/>
              </a:rPr>
              <a:t>http://spaceplace.nasa.gov</a:t>
            </a:r>
            <a:r>
              <a:rPr lang="en-US" dirty="0" smtClean="0">
                <a:hlinkClick r:id="rId4"/>
              </a:rPr>
              <a:t>/</a:t>
            </a:r>
            <a:r>
              <a:rPr lang="en-US" dirty="0" smtClean="0"/>
              <a:t> </a:t>
            </a:r>
          </a:p>
          <a:p>
            <a:r>
              <a:rPr lang="en-US" dirty="0"/>
              <a:t>Climate Kids: </a:t>
            </a:r>
            <a:r>
              <a:rPr lang="en-US" dirty="0">
                <a:hlinkClick r:id="rId5"/>
              </a:rPr>
              <a:t>http://climatekids.nasa.gov</a:t>
            </a:r>
            <a:r>
              <a:rPr lang="en-US" dirty="0" smtClean="0">
                <a:hlinkClick r:id="rId5"/>
              </a:rPr>
              <a:t>/</a:t>
            </a:r>
            <a:r>
              <a:rPr lang="en-US" dirty="0" smtClean="0"/>
              <a:t> </a:t>
            </a:r>
          </a:p>
          <a:p>
            <a:r>
              <a:rPr lang="en-US" dirty="0" smtClean="0"/>
              <a:t>NASA e-Clips, </a:t>
            </a:r>
            <a:r>
              <a:rPr lang="en-US" dirty="0"/>
              <a:t>Our World: </a:t>
            </a:r>
            <a:r>
              <a:rPr lang="en-US" dirty="0">
                <a:hlinkClick r:id="rId6"/>
              </a:rPr>
              <a:t>http://</a:t>
            </a:r>
            <a:r>
              <a:rPr lang="en-US" dirty="0" smtClean="0">
                <a:hlinkClick r:id="rId6"/>
              </a:rPr>
              <a:t>nasaeclips.arc.nasa.gov/playlists/ourworld</a:t>
            </a:r>
            <a:endParaRPr lang="en-US" dirty="0" smtClean="0"/>
          </a:p>
          <a:p>
            <a:r>
              <a:rPr lang="en-US" dirty="0" smtClean="0"/>
              <a:t>Elementary GLOBE: </a:t>
            </a:r>
            <a:r>
              <a:rPr lang="en-US" dirty="0">
                <a:hlinkClick r:id="rId7"/>
              </a:rPr>
              <a:t>http://</a:t>
            </a:r>
            <a:r>
              <a:rPr lang="en-US" dirty="0" smtClean="0">
                <a:hlinkClick r:id="rId7"/>
              </a:rPr>
              <a:t>www.globe.gov/web/elementary-globe</a:t>
            </a:r>
            <a:r>
              <a:rPr lang="en-US" dirty="0" smtClean="0"/>
              <a:t>  </a:t>
            </a:r>
            <a:endParaRPr lang="en-US" dirty="0"/>
          </a:p>
        </p:txBody>
      </p:sp>
    </p:spTree>
    <p:extLst>
      <p:ext uri="{BB962C8B-B14F-4D97-AF65-F5344CB8AC3E}">
        <p14:creationId xmlns:p14="http://schemas.microsoft.com/office/powerpoint/2010/main" val="154108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200400"/>
            <a:ext cx="2209800" cy="272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smtClean="0"/>
              <a:t>Elementary GLOBE</a:t>
            </a:r>
            <a:endParaRPr lang="en-US" dirty="0"/>
          </a:p>
        </p:txBody>
      </p:sp>
      <p:sp>
        <p:nvSpPr>
          <p:cNvPr id="3" name="Content Placeholder 2"/>
          <p:cNvSpPr>
            <a:spLocks noGrp="1"/>
          </p:cNvSpPr>
          <p:nvPr>
            <p:ph idx="1"/>
          </p:nvPr>
        </p:nvSpPr>
        <p:spPr>
          <a:xfrm>
            <a:off x="23191" y="1466850"/>
            <a:ext cx="7086600" cy="4476750"/>
          </a:xfrm>
        </p:spPr>
        <p:txBody>
          <a:bodyPr>
            <a:normAutofit/>
          </a:bodyPr>
          <a:lstStyle/>
          <a:p>
            <a:r>
              <a:rPr lang="en-US" b="1" dirty="0"/>
              <a:t> </a:t>
            </a:r>
            <a:r>
              <a:rPr lang="en-US" sz="3600" i="1" dirty="0" smtClean="0"/>
              <a:t>Elementary </a:t>
            </a:r>
            <a:r>
              <a:rPr lang="en-US" sz="3600" i="1" dirty="0"/>
              <a:t>GLOBE offers storybooks and lessons that enhance literacy skills while encouraging scientific exploration. </a:t>
            </a:r>
            <a:endParaRPr lang="en-US" sz="3600" dirty="0"/>
          </a:p>
        </p:txBody>
      </p:sp>
    </p:spTree>
    <p:extLst>
      <p:ext uri="{BB962C8B-B14F-4D97-AF65-F5344CB8AC3E}">
        <p14:creationId xmlns:p14="http://schemas.microsoft.com/office/powerpoint/2010/main" val="849599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3">
      <a:dk1>
        <a:srgbClr val="000000"/>
      </a:dk1>
      <a:lt1>
        <a:sysClr val="window" lastClr="FFFFFF"/>
      </a:lt1>
      <a:dk2>
        <a:srgbClr val="E7E9DA"/>
      </a:dk2>
      <a:lt2>
        <a:srgbClr val="6496D7"/>
      </a:lt2>
      <a:accent1>
        <a:srgbClr val="073E8B"/>
      </a:accent1>
      <a:accent2>
        <a:srgbClr val="4D8677"/>
      </a:accent2>
      <a:accent3>
        <a:srgbClr val="FFCC00"/>
      </a:accent3>
      <a:accent4>
        <a:srgbClr val="BCB575"/>
      </a:accent4>
      <a:accent5>
        <a:srgbClr val="C76402"/>
      </a:accent5>
      <a:accent6>
        <a:srgbClr val="9E5A3B"/>
      </a:accent6>
      <a:hlink>
        <a:srgbClr val="FFDE26"/>
      </a:hlink>
      <a:folHlink>
        <a:srgbClr val="DEBE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3855</TotalTime>
  <Words>1919</Words>
  <Application>Microsoft Office PowerPoint</Application>
  <PresentationFormat>On-screen Show (4:3)</PresentationFormat>
  <Paragraphs>192</Paragraphs>
  <Slides>38</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MS PGothic</vt:lpstr>
      <vt:lpstr>MS PGothic</vt:lpstr>
      <vt:lpstr>Arial</vt:lpstr>
      <vt:lpstr>Calibri</vt:lpstr>
      <vt:lpstr>Corbel</vt:lpstr>
      <vt:lpstr>Courier New</vt:lpstr>
      <vt:lpstr>ヒラギノ角ゴ Pro W3</vt:lpstr>
      <vt:lpstr>1_Office Theme</vt:lpstr>
      <vt:lpstr>Office Theme</vt:lpstr>
      <vt:lpstr>Elementary GLOBE Workshop  Insert Organization and Trainer Name</vt:lpstr>
      <vt:lpstr>Agenda</vt:lpstr>
      <vt:lpstr>Global Learning and Observations to Benefit the Environment</vt:lpstr>
      <vt:lpstr>Introduction to GLOBE</vt:lpstr>
      <vt:lpstr>Do GLOBE</vt:lpstr>
      <vt:lpstr>GLOBE Science Investigation Protocols</vt:lpstr>
      <vt:lpstr>GLOBE Engagement Events</vt:lpstr>
      <vt:lpstr>NASA Resources in Elementary</vt:lpstr>
      <vt:lpstr>Elementary GLOBE</vt:lpstr>
      <vt:lpstr>Exploring Earth Science through GLOBE Elementary Story Books</vt:lpstr>
      <vt:lpstr>Elementary GLOBE Resources</vt:lpstr>
      <vt:lpstr>Available Languages</vt:lpstr>
      <vt:lpstr>Science and Engineering Practice Skills</vt:lpstr>
      <vt:lpstr>Building Science Inquiry &amp; Literacy Skills</vt:lpstr>
      <vt:lpstr>Storybooks &amp; Inquiry</vt:lpstr>
      <vt:lpstr>Implementation Strategies</vt:lpstr>
      <vt:lpstr>Elementary Strategies</vt:lpstr>
      <vt:lpstr>Aerosols Storybook – Picture Walk</vt:lpstr>
      <vt:lpstr>Vocabulary Development - Word Wall</vt:lpstr>
      <vt:lpstr>Inquiry Skills Checklist</vt:lpstr>
      <vt:lpstr>Journaling</vt:lpstr>
      <vt:lpstr>Storybooks</vt:lpstr>
      <vt:lpstr>Aerosols Storybook</vt:lpstr>
      <vt:lpstr>Aerosols – Learning Activities</vt:lpstr>
      <vt:lpstr>Earth System - Storybook</vt:lpstr>
      <vt:lpstr>Earth System – Learning Activities</vt:lpstr>
      <vt:lpstr>Water - Storybook</vt:lpstr>
      <vt:lpstr>Water – Learning Activities</vt:lpstr>
      <vt:lpstr>Soils - Storybook</vt:lpstr>
      <vt:lpstr>Soils – Learning Activities</vt:lpstr>
      <vt:lpstr>Clouds - Storybook</vt:lpstr>
      <vt:lpstr>Clouds – Learning Activities</vt:lpstr>
      <vt:lpstr>Seasons - Storybook</vt:lpstr>
      <vt:lpstr>Seasons – Learning Activities</vt:lpstr>
      <vt:lpstr>Elementary GLOBE Progression Example Book -&gt; Activities -&gt; GLOBE Data Collection</vt:lpstr>
      <vt:lpstr>Become GLOBE Certified through eTraining</vt:lpstr>
      <vt:lpstr>PowerPoint Presentation</vt:lpstr>
      <vt:lpstr>Contact Information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Earth Science through GLOBE Elementary Story Books</dc:title>
  <dc:creator>TAYLOR, JESSICA E. (LARC-E304)</dc:creator>
  <cp:lastModifiedBy>TAYLOR, JESSICA E. (LARC-E304)</cp:lastModifiedBy>
  <cp:revision>146</cp:revision>
  <dcterms:created xsi:type="dcterms:W3CDTF">2012-11-05T20:36:24Z</dcterms:created>
  <dcterms:modified xsi:type="dcterms:W3CDTF">2016-07-17T03:48:28Z</dcterms:modified>
</cp:coreProperties>
</file>