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hJ3u8H9zR6rZioVMmt/YsflVkWv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F61AF0-A066-46F6-A70E-1E413B3223FA}" v="2" dt="2024-10-01T13:07:13.365"/>
  </p1510:revLst>
</p1510:revInfo>
</file>

<file path=ppt/tableStyles.xml><?xml version="1.0" encoding="utf-8"?>
<a:tblStyleLst xmlns:a="http://schemas.openxmlformats.org/drawingml/2006/main" def="{944C4BF7-3FD1-45CD-8F15-CB6469523D7A}">
  <a:tblStyle styleId="{944C4BF7-3FD1-45CD-8F15-CB6469523D7A}"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1598" y="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customschemas.google.com/relationships/presentationmetadata" Target="metadata"/><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 name="Google Shape;9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0</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6" name="Google Shape;196;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0" name="Google Shape;210;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4" name="Google Shape;234;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8" name="Google Shape;248;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1" name="Google Shape;271;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6" name="Google Shape;286;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1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13" name="Google Shape;313;p18: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sz="14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1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25" name="Google Shape;325;p19: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 name="Google Shape;98;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2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36" name="Google Shape;336;p20: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sz="14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2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48" name="Google Shape;348;p21: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sz="14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2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added “be” stored</a:t>
            </a:r>
            <a:endParaRPr/>
          </a:p>
        </p:txBody>
      </p:sp>
      <p:sp>
        <p:nvSpPr>
          <p:cNvPr id="358" name="Google Shape;358;p22: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21</a:t>
            </a:fld>
            <a:endParaRPr sz="14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2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69" name="Google Shape;369;p23: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22</a:t>
            </a:fld>
            <a:endParaRPr sz="14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2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82" name="Google Shape;382;p24: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23</a:t>
            </a:fld>
            <a:endParaRPr sz="14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p2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95" name="Google Shape;395;p25: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24</a:t>
            </a:fld>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 name="Google Shape;110;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1" name="Google Shape;121;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 </a:t>
            </a:r>
            <a:endParaRPr/>
          </a:p>
        </p:txBody>
      </p:sp>
      <p:sp>
        <p:nvSpPr>
          <p:cNvPr id="134" name="Google Shape;134;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0" algn="l" rtl="0">
              <a:lnSpc>
                <a:spcPct val="93000"/>
              </a:lnSpc>
              <a:spcBef>
                <a:spcPts val="0"/>
              </a:spcBef>
              <a:spcAft>
                <a:spcPts val="0"/>
              </a:spcAft>
              <a:buClr>
                <a:schemeClr val="dk1"/>
              </a:buClr>
              <a:buSzPts val="1100"/>
              <a:buFont typeface="Arial"/>
              <a:buNone/>
            </a:pPr>
            <a:endParaRPr/>
          </a:p>
        </p:txBody>
      </p:sp>
      <p:sp>
        <p:nvSpPr>
          <p:cNvPr id="148" name="Google Shape;148;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0" name="Google Shape;160;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2" name="Google Shape;172;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7"/>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7"/>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36"/>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6"/>
          <p:cNvSpPr>
            <a:spLocks noGrp="1"/>
          </p:cNvSpPr>
          <p:nvPr>
            <p:ph type="pic" idx="2"/>
          </p:nvPr>
        </p:nvSpPr>
        <p:spPr>
          <a:xfrm>
            <a:off x="3887391" y="987426"/>
            <a:ext cx="4629150" cy="4873625"/>
          </a:xfrm>
          <a:prstGeom prst="rect">
            <a:avLst/>
          </a:prstGeom>
          <a:noFill/>
          <a:ln>
            <a:noFill/>
          </a:ln>
        </p:spPr>
      </p:sp>
      <p:sp>
        <p:nvSpPr>
          <p:cNvPr id="72" name="Google Shape;72;p36"/>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3" name="Google Shape;73;p3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3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7"/>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3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38"/>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8"/>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3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3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28"/>
          <p:cNvSpPr txBox="1">
            <a:spLocks noGrp="1"/>
          </p:cNvSpPr>
          <p:nvPr>
            <p:ph type="title"/>
          </p:nvPr>
        </p:nvSpPr>
        <p:spPr>
          <a:xfrm>
            <a:off x="1155122" y="766907"/>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2800"/>
              <a:buFont typeface="Calibri"/>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8"/>
          <p:cNvSpPr txBox="1">
            <a:spLocks noGrp="1"/>
          </p:cNvSpPr>
          <p:nvPr>
            <p:ph type="body" idx="1"/>
          </p:nvPr>
        </p:nvSpPr>
        <p:spPr>
          <a:xfrm>
            <a:off x="1155122" y="1649204"/>
            <a:ext cx="3886200" cy="435133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000"/>
              <a:buNone/>
              <a:defRPr sz="20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8"/>
          <p:cNvSpPr txBox="1">
            <a:spLocks noGrp="1"/>
          </p:cNvSpPr>
          <p:nvPr>
            <p:ph type="body" idx="2"/>
          </p:nvPr>
        </p:nvSpPr>
        <p:spPr>
          <a:xfrm>
            <a:off x="4629150" y="1649204"/>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2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4"/>
        <p:cNvGrpSpPr/>
        <p:nvPr/>
      </p:nvGrpSpPr>
      <p:grpSpPr>
        <a:xfrm>
          <a:off x="0" y="0"/>
          <a:ext cx="0" cy="0"/>
          <a:chOff x="0" y="0"/>
          <a:chExt cx="0" cy="0"/>
        </a:xfrm>
      </p:grpSpPr>
      <p:sp>
        <p:nvSpPr>
          <p:cNvPr id="35" name="Google Shape;35;p30"/>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chemeClr val="dk1"/>
              </a:buClr>
              <a:buSzPts val="2800"/>
              <a:buFont typeface="Calibri"/>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6" name="Google Shape;36;p30"/>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90000"/>
              </a:lnSpc>
              <a:spcBef>
                <a:spcPts val="0"/>
              </a:spcBef>
              <a:spcAft>
                <a:spcPts val="0"/>
              </a:spcAft>
              <a:buClr>
                <a:schemeClr val="dk1"/>
              </a:buClr>
              <a:buSzPts val="1800"/>
              <a:buChar char="●"/>
              <a:defRPr/>
            </a:lvl1pPr>
            <a:lvl2pPr marL="914400" lvl="1" indent="-317500" algn="l">
              <a:lnSpc>
                <a:spcPct val="90000"/>
              </a:lnSpc>
              <a:spcBef>
                <a:spcPts val="1600"/>
              </a:spcBef>
              <a:spcAft>
                <a:spcPts val="0"/>
              </a:spcAft>
              <a:buClr>
                <a:schemeClr val="dk1"/>
              </a:buClr>
              <a:buSzPts val="1400"/>
              <a:buChar char="○"/>
              <a:defRPr/>
            </a:lvl2pPr>
            <a:lvl3pPr marL="1371600" lvl="2" indent="-317500" algn="l">
              <a:lnSpc>
                <a:spcPct val="90000"/>
              </a:lnSpc>
              <a:spcBef>
                <a:spcPts val="1600"/>
              </a:spcBef>
              <a:spcAft>
                <a:spcPts val="0"/>
              </a:spcAft>
              <a:buClr>
                <a:schemeClr val="dk1"/>
              </a:buClr>
              <a:buSzPts val="1400"/>
              <a:buChar char="■"/>
              <a:defRPr/>
            </a:lvl3pPr>
            <a:lvl4pPr marL="1828800" lvl="3" indent="-317500" algn="l">
              <a:lnSpc>
                <a:spcPct val="90000"/>
              </a:lnSpc>
              <a:spcBef>
                <a:spcPts val="1600"/>
              </a:spcBef>
              <a:spcAft>
                <a:spcPts val="0"/>
              </a:spcAft>
              <a:buClr>
                <a:schemeClr val="dk1"/>
              </a:buClr>
              <a:buSzPts val="1400"/>
              <a:buChar char="●"/>
              <a:defRPr/>
            </a:lvl4pPr>
            <a:lvl5pPr marL="2286000" lvl="4" indent="-317500" algn="l">
              <a:lnSpc>
                <a:spcPct val="90000"/>
              </a:lnSpc>
              <a:spcBef>
                <a:spcPts val="1600"/>
              </a:spcBef>
              <a:spcAft>
                <a:spcPts val="0"/>
              </a:spcAft>
              <a:buClr>
                <a:schemeClr val="dk1"/>
              </a:buClr>
              <a:buSzPts val="1400"/>
              <a:buChar char="○"/>
              <a:defRPr/>
            </a:lvl5pPr>
            <a:lvl6pPr marL="2743200" lvl="5" indent="-317500" algn="l">
              <a:lnSpc>
                <a:spcPct val="90000"/>
              </a:lnSpc>
              <a:spcBef>
                <a:spcPts val="1600"/>
              </a:spcBef>
              <a:spcAft>
                <a:spcPts val="0"/>
              </a:spcAft>
              <a:buClr>
                <a:schemeClr val="dk1"/>
              </a:buClr>
              <a:buSzPts val="1400"/>
              <a:buChar char="■"/>
              <a:defRPr/>
            </a:lvl6pPr>
            <a:lvl7pPr marL="3200400" lvl="6" indent="-317500" algn="l">
              <a:lnSpc>
                <a:spcPct val="90000"/>
              </a:lnSpc>
              <a:spcBef>
                <a:spcPts val="1600"/>
              </a:spcBef>
              <a:spcAft>
                <a:spcPts val="0"/>
              </a:spcAft>
              <a:buClr>
                <a:schemeClr val="dk1"/>
              </a:buClr>
              <a:buSzPts val="1400"/>
              <a:buChar char="●"/>
              <a:defRPr/>
            </a:lvl7pPr>
            <a:lvl8pPr marL="3657600" lvl="7" indent="-317500" algn="l">
              <a:lnSpc>
                <a:spcPct val="90000"/>
              </a:lnSpc>
              <a:spcBef>
                <a:spcPts val="1600"/>
              </a:spcBef>
              <a:spcAft>
                <a:spcPts val="0"/>
              </a:spcAft>
              <a:buClr>
                <a:schemeClr val="dk1"/>
              </a:buClr>
              <a:buSzPts val="1400"/>
              <a:buChar char="○"/>
              <a:defRPr/>
            </a:lvl8pPr>
            <a:lvl9pPr marL="4114800" lvl="8" indent="-317500" algn="l">
              <a:lnSpc>
                <a:spcPct val="90000"/>
              </a:lnSpc>
              <a:spcBef>
                <a:spcPts val="1600"/>
              </a:spcBef>
              <a:spcAft>
                <a:spcPts val="1600"/>
              </a:spcAft>
              <a:buClr>
                <a:schemeClr val="dk1"/>
              </a:buClr>
              <a:buSzPts val="1400"/>
              <a:buChar char="■"/>
              <a:defRPr/>
            </a:lvl9pPr>
          </a:lstStyle>
          <a:p>
            <a:endParaRPr/>
          </a:p>
        </p:txBody>
      </p:sp>
      <p:sp>
        <p:nvSpPr>
          <p:cNvPr id="37" name="Google Shape;37;p30"/>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31"/>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1"/>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1" name="Google Shape;41;p3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2"/>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2"/>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32"/>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2"/>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32"/>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3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35"/>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5"/>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5" name="Google Shape;65;p35"/>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3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www.youtube.com/watch?v=uu-_K_S4IOA&amp;list=PL2aBZuCeDwlQqXdZ_hXEX0OSI1vX_p9Cj&amp;index=12&amp;t=150s" TargetMode="Externa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hyperlink" Target="https://www.globe.gov/globe-data/data-entry"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8" Type="http://schemas.openxmlformats.org/officeDocument/2006/relationships/hyperlink" Target="https://www.youtube.com/watch?reload=9&amp;v=uu-_K_S4IOA" TargetMode="External"/><Relationship Id="rId3" Type="http://schemas.openxmlformats.org/officeDocument/2006/relationships/image" Target="../media/image31.jpeg"/><Relationship Id="rId7" Type="http://schemas.openxmlformats.org/officeDocument/2006/relationships/hyperlink" Target="https://www.globe.gov/do-globe/globe-teachers-guide/soil-pedosphere?p_p_id=globegovteacherguideportlet_WAR_globegovcmsportlet_INSTANCE_5esR&amp;_globegovteacherguideportlet_WAR_globegovcmsportlet_INSTANCE_5esR_protocolCat=35409462"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hyperlink" Target="http://www.globe.gov/" TargetMode="External"/><Relationship Id="rId11" Type="http://schemas.openxmlformats.org/officeDocument/2006/relationships/image" Target="../media/image5.jpeg"/><Relationship Id="rId5" Type="http://schemas.openxmlformats.org/officeDocument/2006/relationships/hyperlink" Target="mailto:help@globe.gov" TargetMode="External"/><Relationship Id="rId10" Type="http://schemas.openxmlformats.org/officeDocument/2006/relationships/image" Target="../media/image4.png"/><Relationship Id="rId4" Type="http://schemas.openxmlformats.org/officeDocument/2006/relationships/hyperlink" Target="https://docs.google.com/forms/d/1nF4DOebsUPFN2I3Sl73HZkrN_BzFnjAgCBdAQAt_E0I/viewform?c=0&amp;w=1" TargetMode="External"/><Relationship Id="rId9"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
          <p:cNvSpPr txBox="1"/>
          <p:nvPr/>
        </p:nvSpPr>
        <p:spPr>
          <a:xfrm>
            <a:off x="0" y="855389"/>
            <a:ext cx="1304365" cy="6002611"/>
          </a:xfrm>
          <a:prstGeom prst="rect">
            <a:avLst/>
          </a:prstGeom>
          <a:solidFill>
            <a:srgbClr val="9A8C7D">
              <a:alpha val="75294"/>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A. Why measure frost depth? </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B</a:t>
            </a:r>
            <a:r>
              <a:rPr lang="en-US" sz="1100" b="1" i="0" u="none" strike="noStrike" cap="none">
                <a:solidFill>
                  <a:srgbClr val="35250D"/>
                </a:solidFill>
                <a:latin typeface="Arial"/>
                <a:ea typeface="Arial"/>
                <a:cs typeface="Arial"/>
                <a:sym typeface="Arial"/>
              </a:rPr>
              <a:t>. Properties that affect frost depth</a:t>
            </a:r>
            <a:r>
              <a:rPr lang="en-US" sz="1100" b="1" i="0" u="none" strike="noStrike" cap="none">
                <a:solidFill>
                  <a:srgbClr val="34240D"/>
                </a:solidFill>
                <a:latin typeface="Arial"/>
                <a:ea typeface="Arial"/>
                <a:cs typeface="Arial"/>
                <a:sym typeface="Arial"/>
              </a:rPr>
              <a:t>.</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C. When &amp; where to measure.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D. Required materials.</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E. Making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F. Installing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G. Measuring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H. Report data to GLOBE.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I. Data Visualization.</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J. Additional Information.</a:t>
            </a:r>
            <a:endParaRPr sz="1100" b="0" i="0" u="none" strike="noStrike" cap="none">
              <a:solidFill>
                <a:srgbClr val="000000"/>
              </a:solidFill>
              <a:latin typeface="Arial"/>
              <a:ea typeface="Arial"/>
              <a:cs typeface="Arial"/>
              <a:sym typeface="Arial"/>
            </a:endParaRPr>
          </a:p>
        </p:txBody>
      </p:sp>
      <p:pic>
        <p:nvPicPr>
          <p:cNvPr id="94" name="Google Shape;94;p1" descr="P7020678.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6114" y="942323"/>
            <a:ext cx="7691686" cy="582995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95" name="Google Shape;95;p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0"/>
            <a:ext cx="9163050" cy="86641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0"/>
          <p:cNvSpPr txBox="1"/>
          <p:nvPr/>
        </p:nvSpPr>
        <p:spPr>
          <a:xfrm>
            <a:off x="1291834" y="0"/>
            <a:ext cx="7871216" cy="1038225"/>
          </a:xfrm>
          <a:prstGeom prst="rect">
            <a:avLst/>
          </a:prstGeom>
          <a:solidFill>
            <a:srgbClr val="9A8C7D">
              <a:alpha val="75294"/>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r>
              <a:rPr lang="en-US" sz="2500" b="1" i="0" u="none" strike="noStrike" cap="none">
                <a:solidFill>
                  <a:srgbClr val="44300F"/>
                </a:solidFill>
                <a:latin typeface="Arial"/>
                <a:ea typeface="Arial"/>
                <a:cs typeface="Arial"/>
                <a:sym typeface="Arial"/>
              </a:rPr>
              <a:t>Soil (Pedosphere)                  Frost Tube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a:solidFill>
                <a:srgbClr val="44300F"/>
              </a:solidFill>
              <a:latin typeface="Arial Rounded"/>
              <a:ea typeface="Arial Rounded"/>
              <a:cs typeface="Arial Rounded"/>
              <a:sym typeface="Arial Rounded"/>
            </a:endParaRPr>
          </a:p>
        </p:txBody>
      </p:sp>
      <p:sp>
        <p:nvSpPr>
          <p:cNvPr id="199" name="Google Shape;199;p10"/>
          <p:cNvSpPr txBox="1">
            <a:spLocks noGrp="1"/>
          </p:cNvSpPr>
          <p:nvPr>
            <p:ph type="title"/>
          </p:nvPr>
        </p:nvSpPr>
        <p:spPr>
          <a:xfrm>
            <a:off x="1504390" y="995033"/>
            <a:ext cx="7886700" cy="67757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Calibri"/>
              <a:buNone/>
            </a:pPr>
            <a:r>
              <a:rPr lang="en-US" b="1"/>
              <a:t>Step 1: Determine the Length of the Frost Tube</a:t>
            </a:r>
            <a:endParaRPr b="1"/>
          </a:p>
        </p:txBody>
      </p:sp>
      <p:sp>
        <p:nvSpPr>
          <p:cNvPr id="200" name="Google Shape;200;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a:t>
            </a:fld>
            <a:endParaRPr/>
          </a:p>
        </p:txBody>
      </p:sp>
      <p:sp>
        <p:nvSpPr>
          <p:cNvPr id="201" name="Google Shape;201;p10"/>
          <p:cNvSpPr txBox="1"/>
          <p:nvPr/>
        </p:nvSpPr>
        <p:spPr>
          <a:xfrm>
            <a:off x="1304365" y="1605929"/>
            <a:ext cx="7615076" cy="5682415"/>
          </a:xfrm>
          <a:prstGeom prst="rect">
            <a:avLst/>
          </a:prstGeom>
          <a:noFill/>
          <a:ln>
            <a:noFill/>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Clr>
                <a:schemeClr val="dk1"/>
              </a:buClr>
              <a:buSzPts val="2200"/>
              <a:buFont typeface="Arial"/>
              <a:buNone/>
            </a:pPr>
            <a:endParaRPr sz="2200" b="0" i="0" u="none" strike="noStrike" cap="none">
              <a:solidFill>
                <a:srgbClr val="000000"/>
              </a:solidFill>
              <a:latin typeface="Calibri"/>
              <a:ea typeface="Calibri"/>
              <a:cs typeface="Calibri"/>
              <a:sym typeface="Calibri"/>
            </a:endParaRPr>
          </a:p>
          <a:p>
            <a:pPr marL="0" marR="0" lvl="0" indent="0" algn="l" rtl="0">
              <a:lnSpc>
                <a:spcPct val="93000"/>
              </a:lnSpc>
              <a:spcBef>
                <a:spcPts val="100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93000"/>
              </a:lnSpc>
              <a:spcBef>
                <a:spcPts val="100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2" name="Google Shape;202;p10"/>
          <p:cNvSpPr txBox="1"/>
          <p:nvPr/>
        </p:nvSpPr>
        <p:spPr>
          <a:xfrm>
            <a:off x="1530190" y="1539361"/>
            <a:ext cx="7513075" cy="45552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000"/>
              <a:buFont typeface="Arial"/>
              <a:buNone/>
            </a:pPr>
            <a:r>
              <a:rPr lang="en-US" sz="2000" b="0" i="1" u="none" strike="noStrike" cap="none">
                <a:solidFill>
                  <a:schemeClr val="dk1"/>
                </a:solidFill>
                <a:latin typeface="Calibri"/>
                <a:ea typeface="Calibri"/>
                <a:cs typeface="Calibri"/>
                <a:sym typeface="Calibri"/>
              </a:rPr>
              <a:t>In areas of seasonally frozen ground: </a:t>
            </a:r>
            <a:r>
              <a:rPr lang="en-US" sz="2000" b="0" i="0" u="none" strike="noStrike" cap="none">
                <a:solidFill>
                  <a:schemeClr val="dk1"/>
                </a:solidFill>
                <a:latin typeface="Calibri"/>
                <a:ea typeface="Calibri"/>
                <a:cs typeface="Calibri"/>
                <a:sym typeface="Calibri"/>
              </a:rPr>
              <a:t>The length of the Frost Tube should be a little longer than the depth to which the ground freezes in winter.  A length of 1 m below the ground may be long enough.</a:t>
            </a:r>
            <a:br>
              <a:rPr lang="en-US" sz="2000" b="0" i="0" u="none" strike="noStrike" cap="none">
                <a:solidFill>
                  <a:schemeClr val="dk1"/>
                </a:solidFill>
                <a:latin typeface="Calibri"/>
                <a:ea typeface="Calibri"/>
                <a:cs typeface="Calibri"/>
                <a:sym typeface="Calibri"/>
              </a:rPr>
            </a:br>
            <a:endParaRPr sz="2000" b="0" i="0" u="none" strike="noStrike" cap="none">
              <a:solidFill>
                <a:schemeClr val="dk1"/>
              </a:solidFill>
              <a:latin typeface="Calibri"/>
              <a:ea typeface="Calibri"/>
              <a:cs typeface="Calibri"/>
              <a:sym typeface="Calibri"/>
            </a:endParaRPr>
          </a:p>
          <a:p>
            <a:pPr marL="0" marR="0" lvl="0" indent="0" algn="l" rtl="0">
              <a:lnSpc>
                <a:spcPct val="90000"/>
              </a:lnSpc>
              <a:spcBef>
                <a:spcPts val="1600"/>
              </a:spcBef>
              <a:spcAft>
                <a:spcPts val="0"/>
              </a:spcAft>
              <a:buClr>
                <a:schemeClr val="dk1"/>
              </a:buClr>
              <a:buSzPts val="2000"/>
              <a:buFont typeface="Arial"/>
              <a:buNone/>
            </a:pPr>
            <a:endParaRPr sz="2000" b="0" i="1" u="none" strike="noStrike" cap="none">
              <a:solidFill>
                <a:schemeClr val="dk1"/>
              </a:solidFill>
              <a:latin typeface="Calibri"/>
              <a:ea typeface="Calibri"/>
              <a:cs typeface="Calibri"/>
              <a:sym typeface="Calibri"/>
            </a:endParaRPr>
          </a:p>
          <a:p>
            <a:pPr marL="0" marR="0" lvl="0" indent="0" algn="l" rtl="0">
              <a:lnSpc>
                <a:spcPct val="90000"/>
              </a:lnSpc>
              <a:spcBef>
                <a:spcPts val="1600"/>
              </a:spcBef>
              <a:spcAft>
                <a:spcPts val="0"/>
              </a:spcAft>
              <a:buClr>
                <a:schemeClr val="dk1"/>
              </a:buClr>
              <a:buSzPts val="2000"/>
              <a:buFont typeface="Arial"/>
              <a:buNone/>
            </a:pPr>
            <a:endParaRPr sz="2000" b="0" i="1" u="none" strike="noStrike" cap="none">
              <a:solidFill>
                <a:schemeClr val="dk1"/>
              </a:solidFill>
              <a:latin typeface="Calibri"/>
              <a:ea typeface="Calibri"/>
              <a:cs typeface="Calibri"/>
              <a:sym typeface="Calibri"/>
            </a:endParaRPr>
          </a:p>
          <a:p>
            <a:pPr marL="0" marR="0" lvl="0" indent="0" algn="l" rtl="0">
              <a:lnSpc>
                <a:spcPct val="90000"/>
              </a:lnSpc>
              <a:spcBef>
                <a:spcPts val="1600"/>
              </a:spcBef>
              <a:spcAft>
                <a:spcPts val="1600"/>
              </a:spcAft>
              <a:buClr>
                <a:schemeClr val="dk1"/>
              </a:buClr>
              <a:buSzPts val="2000"/>
              <a:buFont typeface="Arial"/>
              <a:buNone/>
            </a:pPr>
            <a:endParaRPr sz="2000" b="0" i="1" u="none" strike="noStrike" cap="none">
              <a:solidFill>
                <a:schemeClr val="dk1"/>
              </a:solidFill>
              <a:latin typeface="Calibri"/>
              <a:ea typeface="Calibri"/>
              <a:cs typeface="Calibri"/>
              <a:sym typeface="Calibri"/>
            </a:endParaRPr>
          </a:p>
        </p:txBody>
      </p:sp>
      <p:pic>
        <p:nvPicPr>
          <p:cNvPr id="203" name="Google Shape;203;p1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794606" y="2531052"/>
            <a:ext cx="5721205" cy="3650674"/>
          </a:xfrm>
          <a:prstGeom prst="rect">
            <a:avLst/>
          </a:prstGeom>
          <a:noFill/>
          <a:ln>
            <a:noFill/>
          </a:ln>
        </p:spPr>
      </p:pic>
      <p:sp>
        <p:nvSpPr>
          <p:cNvPr id="204" name="Google Shape;204;p10"/>
          <p:cNvSpPr txBox="1"/>
          <p:nvPr/>
        </p:nvSpPr>
        <p:spPr>
          <a:xfrm>
            <a:off x="1727931" y="6273224"/>
            <a:ext cx="6611924" cy="58477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Source:  National Snow &amp; Ice Data Center https://nsidc.org/sites/nsidc.org/files/images/NA_permafrost_0.jpg</a:t>
            </a:r>
            <a:endParaRPr sz="1400" b="0" i="0" u="none" strike="noStrike" cap="none">
              <a:solidFill>
                <a:srgbClr val="000000"/>
              </a:solidFill>
              <a:latin typeface="Arial"/>
              <a:ea typeface="Arial"/>
              <a:cs typeface="Arial"/>
              <a:sym typeface="Arial"/>
            </a:endParaRPr>
          </a:p>
        </p:txBody>
      </p:sp>
      <p:pic>
        <p:nvPicPr>
          <p:cNvPr id="205" name="Google Shape;205;p10" descr="Frost Tube 2.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867274" y="219075"/>
            <a:ext cx="731817" cy="661658"/>
          </a:xfrm>
          <a:prstGeom prst="rect">
            <a:avLst/>
          </a:prstGeom>
          <a:noFill/>
          <a:ln>
            <a:noFill/>
          </a:ln>
        </p:spPr>
      </p:pic>
      <p:pic>
        <p:nvPicPr>
          <p:cNvPr id="206" name="Google Shape;206;p1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0" y="0"/>
            <a:ext cx="1314449" cy="1048657"/>
          </a:xfrm>
          <a:prstGeom prst="rect">
            <a:avLst/>
          </a:prstGeom>
          <a:noFill/>
          <a:ln>
            <a:noFill/>
          </a:ln>
        </p:spPr>
      </p:pic>
      <p:sp>
        <p:nvSpPr>
          <p:cNvPr id="207" name="Google Shape;207;p10"/>
          <p:cNvSpPr txBox="1"/>
          <p:nvPr/>
        </p:nvSpPr>
        <p:spPr>
          <a:xfrm>
            <a:off x="0" y="1038225"/>
            <a:ext cx="1304365" cy="5819775"/>
          </a:xfrm>
          <a:prstGeom prst="rect">
            <a:avLst/>
          </a:prstGeom>
          <a:solidFill>
            <a:srgbClr val="9A8C7D">
              <a:alpha val="75294"/>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A. Why measure frost depth? </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B. Properties that affect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C. When &amp; where to measure.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D. Required materials.</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chemeClr val="lt1"/>
                </a:solidFill>
                <a:latin typeface="Arial"/>
                <a:ea typeface="Arial"/>
                <a:cs typeface="Arial"/>
                <a:sym typeface="Arial"/>
              </a:rPr>
              <a:t>E. Making a frost tube.</a:t>
            </a:r>
            <a:endParaRPr sz="1100" b="0" i="0" u="none" strike="noStrike" cap="none">
              <a:solidFill>
                <a:schemeClr val="lt1"/>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F. Installing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G. Measuring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H. Report data to GLOBE.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I. Data Visualization.</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J. Additional Information.</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1"/>
          <p:cNvSpPr txBox="1"/>
          <p:nvPr/>
        </p:nvSpPr>
        <p:spPr>
          <a:xfrm>
            <a:off x="1291834" y="0"/>
            <a:ext cx="7871216" cy="1038225"/>
          </a:xfrm>
          <a:prstGeom prst="rect">
            <a:avLst/>
          </a:prstGeom>
          <a:solidFill>
            <a:srgbClr val="9A8C7D">
              <a:alpha val="75294"/>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r>
              <a:rPr lang="en-US" sz="2500" b="1" i="0" u="none" strike="noStrike" cap="none">
                <a:solidFill>
                  <a:srgbClr val="44300F"/>
                </a:solidFill>
                <a:latin typeface="Arial"/>
                <a:ea typeface="Arial"/>
                <a:cs typeface="Arial"/>
                <a:sym typeface="Arial"/>
              </a:rPr>
              <a:t>Soil (Pedosphere)                  Frost Tube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a:solidFill>
                <a:srgbClr val="44300F"/>
              </a:solidFill>
              <a:latin typeface="Arial Rounded"/>
              <a:ea typeface="Arial Rounded"/>
              <a:cs typeface="Arial Rounded"/>
              <a:sym typeface="Arial Rounded"/>
            </a:endParaRPr>
          </a:p>
        </p:txBody>
      </p:sp>
      <p:sp>
        <p:nvSpPr>
          <p:cNvPr id="213" name="Google Shape;213;p11"/>
          <p:cNvSpPr txBox="1">
            <a:spLocks noGrp="1"/>
          </p:cNvSpPr>
          <p:nvPr>
            <p:ph type="title"/>
          </p:nvPr>
        </p:nvSpPr>
        <p:spPr>
          <a:xfrm>
            <a:off x="1447240" y="1137908"/>
            <a:ext cx="7886700" cy="67757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Calibri"/>
              <a:buNone/>
            </a:pPr>
            <a:r>
              <a:rPr lang="en-US" b="1"/>
              <a:t>Step 1: Determine the Length of the Frost Tube</a:t>
            </a:r>
            <a:endParaRPr b="1"/>
          </a:p>
        </p:txBody>
      </p:sp>
      <p:sp>
        <p:nvSpPr>
          <p:cNvPr id="214" name="Google Shape;214;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a:t>
            </a:fld>
            <a:endParaRPr/>
          </a:p>
        </p:txBody>
      </p:sp>
      <p:sp>
        <p:nvSpPr>
          <p:cNvPr id="215" name="Google Shape;215;p11"/>
          <p:cNvSpPr txBox="1"/>
          <p:nvPr/>
        </p:nvSpPr>
        <p:spPr>
          <a:xfrm>
            <a:off x="1304365" y="1605929"/>
            <a:ext cx="7615076" cy="5682415"/>
          </a:xfrm>
          <a:prstGeom prst="rect">
            <a:avLst/>
          </a:prstGeom>
          <a:noFill/>
          <a:ln>
            <a:noFill/>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Clr>
                <a:schemeClr val="dk1"/>
              </a:buClr>
              <a:buSzPts val="2200"/>
              <a:buFont typeface="Arial"/>
              <a:buNone/>
            </a:pPr>
            <a:endParaRPr sz="2200" b="0" i="0" u="none" strike="noStrike" cap="none">
              <a:solidFill>
                <a:srgbClr val="000000"/>
              </a:solidFill>
              <a:latin typeface="Calibri"/>
              <a:ea typeface="Calibri"/>
              <a:cs typeface="Calibri"/>
              <a:sym typeface="Calibri"/>
            </a:endParaRPr>
          </a:p>
          <a:p>
            <a:pPr marL="0" marR="0" lvl="0" indent="0" algn="l" rtl="0">
              <a:lnSpc>
                <a:spcPct val="93000"/>
              </a:lnSpc>
              <a:spcBef>
                <a:spcPts val="100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93000"/>
              </a:lnSpc>
              <a:spcBef>
                <a:spcPts val="100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6" name="Google Shape;216;p11"/>
          <p:cNvSpPr txBox="1"/>
          <p:nvPr/>
        </p:nvSpPr>
        <p:spPr>
          <a:xfrm>
            <a:off x="1415891" y="1898583"/>
            <a:ext cx="4135134" cy="45552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000"/>
              <a:buFont typeface="Arial"/>
              <a:buNone/>
            </a:pPr>
            <a:r>
              <a:rPr lang="en-US" sz="2000" b="0" i="1" u="none" strike="noStrike" cap="none">
                <a:solidFill>
                  <a:schemeClr val="dk1"/>
                </a:solidFill>
                <a:latin typeface="Calibri"/>
                <a:ea typeface="Calibri"/>
                <a:cs typeface="Calibri"/>
                <a:sym typeface="Calibri"/>
              </a:rPr>
              <a:t>In areas with permafrost: </a:t>
            </a:r>
            <a:r>
              <a:rPr lang="en-US" sz="2000" b="0" i="0" u="none" strike="noStrike" cap="none">
                <a:solidFill>
                  <a:schemeClr val="dk1"/>
                </a:solidFill>
                <a:latin typeface="Calibri"/>
                <a:ea typeface="Calibri"/>
                <a:cs typeface="Calibri"/>
                <a:sym typeface="Calibri"/>
              </a:rPr>
              <a:t>The length of the Frost Tube depends on the depth of the active layer. </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16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The layer of soil above permafrost that seasonally freezes and thaws is called the active layer.</a:t>
            </a:r>
            <a:endParaRPr sz="20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16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Check the thickness of the active layer using a steel stick (thaw probe) at the end of the summer. </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16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Pound the probe into the ground until you hit permafrost. It will feel like you have hit rock or something very hard.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600"/>
              </a:spcBef>
              <a:spcAft>
                <a:spcPts val="1600"/>
              </a:spcAft>
              <a:buClr>
                <a:schemeClr val="dk1"/>
              </a:buClr>
              <a:buSzPts val="2000"/>
              <a:buFont typeface="Arial"/>
              <a:buNone/>
            </a:pPr>
            <a:br>
              <a:rPr lang="en-US" sz="2000" b="0" i="0" u="none" strike="noStrike" cap="none">
                <a:solidFill>
                  <a:schemeClr val="dk1"/>
                </a:solidFill>
                <a:latin typeface="Calibri"/>
                <a:ea typeface="Calibri"/>
                <a:cs typeface="Calibri"/>
                <a:sym typeface="Calibri"/>
              </a:rPr>
            </a:br>
            <a:endParaRPr sz="2000" b="0" i="0" u="none" strike="noStrike" cap="none">
              <a:solidFill>
                <a:schemeClr val="dk1"/>
              </a:solidFill>
              <a:latin typeface="Calibri"/>
              <a:ea typeface="Calibri"/>
              <a:cs typeface="Calibri"/>
              <a:sym typeface="Calibri"/>
            </a:endParaRPr>
          </a:p>
        </p:txBody>
      </p:sp>
      <p:pic>
        <p:nvPicPr>
          <p:cNvPr id="217" name="Google Shape;217;p11" descr="Screen Shot 2019-07-15 at 5.22.27 PM.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000750" y="1811533"/>
            <a:ext cx="2918691" cy="4732515"/>
          </a:xfrm>
          <a:prstGeom prst="rect">
            <a:avLst/>
          </a:prstGeom>
          <a:noFill/>
          <a:ln>
            <a:noFill/>
          </a:ln>
        </p:spPr>
      </p:pic>
      <p:pic>
        <p:nvPicPr>
          <p:cNvPr id="218" name="Google Shape;218;p11" descr="Frost Tube 2.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867274" y="219075"/>
            <a:ext cx="731817" cy="661658"/>
          </a:xfrm>
          <a:prstGeom prst="rect">
            <a:avLst/>
          </a:prstGeom>
          <a:noFill/>
          <a:ln>
            <a:noFill/>
          </a:ln>
        </p:spPr>
      </p:pic>
      <p:pic>
        <p:nvPicPr>
          <p:cNvPr id="219" name="Google Shape;219;p1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0" y="0"/>
            <a:ext cx="1314449" cy="1048657"/>
          </a:xfrm>
          <a:prstGeom prst="rect">
            <a:avLst/>
          </a:prstGeom>
          <a:noFill/>
          <a:ln>
            <a:noFill/>
          </a:ln>
        </p:spPr>
      </p:pic>
      <p:sp>
        <p:nvSpPr>
          <p:cNvPr id="220" name="Google Shape;220;p11"/>
          <p:cNvSpPr txBox="1"/>
          <p:nvPr/>
        </p:nvSpPr>
        <p:spPr>
          <a:xfrm>
            <a:off x="0" y="1038225"/>
            <a:ext cx="1304365" cy="5819775"/>
          </a:xfrm>
          <a:prstGeom prst="rect">
            <a:avLst/>
          </a:prstGeom>
          <a:solidFill>
            <a:srgbClr val="9A8C7D">
              <a:alpha val="75294"/>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A. Why measure frost depth? </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B. Properties that affect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C. When &amp; where to measure.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D. Required materials.</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chemeClr val="lt1"/>
                </a:solidFill>
                <a:latin typeface="Arial"/>
                <a:ea typeface="Arial"/>
                <a:cs typeface="Arial"/>
                <a:sym typeface="Arial"/>
              </a:rPr>
              <a:t>E. Making a frost tube.</a:t>
            </a:r>
            <a:endParaRPr sz="1100" b="0" i="0" u="none" strike="noStrike" cap="none">
              <a:solidFill>
                <a:schemeClr val="lt1"/>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F. Installing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G. Measuring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H. Report data to GLOBE.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I. Data Visualization.</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J. Additional Information.</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2"/>
          <p:cNvSpPr txBox="1"/>
          <p:nvPr/>
        </p:nvSpPr>
        <p:spPr>
          <a:xfrm>
            <a:off x="1291834" y="0"/>
            <a:ext cx="7871216" cy="1038225"/>
          </a:xfrm>
          <a:prstGeom prst="rect">
            <a:avLst/>
          </a:prstGeom>
          <a:solidFill>
            <a:srgbClr val="9A8C7D">
              <a:alpha val="75294"/>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r>
              <a:rPr lang="en-US" sz="2500" b="1" i="0" u="none" strike="noStrike" cap="none">
                <a:solidFill>
                  <a:srgbClr val="44300F"/>
                </a:solidFill>
                <a:latin typeface="Arial"/>
                <a:ea typeface="Arial"/>
                <a:cs typeface="Arial"/>
                <a:sym typeface="Arial"/>
              </a:rPr>
              <a:t>Soil (Pedosphere)                  Frost Tube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a:solidFill>
                <a:srgbClr val="44300F"/>
              </a:solidFill>
              <a:latin typeface="Arial Rounded"/>
              <a:ea typeface="Arial Rounded"/>
              <a:cs typeface="Arial Rounded"/>
              <a:sym typeface="Arial Rounded"/>
            </a:endParaRPr>
          </a:p>
        </p:txBody>
      </p:sp>
      <p:sp>
        <p:nvSpPr>
          <p:cNvPr id="226" name="Google Shape;226;p12"/>
          <p:cNvSpPr txBox="1">
            <a:spLocks noGrp="1"/>
          </p:cNvSpPr>
          <p:nvPr>
            <p:ph type="title"/>
          </p:nvPr>
        </p:nvSpPr>
        <p:spPr>
          <a:xfrm>
            <a:off x="1542490" y="1223633"/>
            <a:ext cx="7886700" cy="67757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Calibri"/>
              <a:buNone/>
            </a:pPr>
            <a:r>
              <a:rPr lang="en-US" b="1"/>
              <a:t>Step 2 &amp; 3: Cut &amp; Seal Outer Tube</a:t>
            </a:r>
            <a:endParaRPr b="1"/>
          </a:p>
        </p:txBody>
      </p:sp>
      <p:sp>
        <p:nvSpPr>
          <p:cNvPr id="227" name="Google Shape;227;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11</a:t>
            </a:fld>
            <a:endParaRPr/>
          </a:p>
        </p:txBody>
      </p:sp>
      <p:sp>
        <p:nvSpPr>
          <p:cNvPr id="228" name="Google Shape;228;p12"/>
          <p:cNvSpPr/>
          <p:nvPr/>
        </p:nvSpPr>
        <p:spPr>
          <a:xfrm>
            <a:off x="1597059" y="2114731"/>
            <a:ext cx="7241700" cy="29622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rgbClr val="000000"/>
              </a:buClr>
              <a:buSzPts val="3000"/>
              <a:buFont typeface="Arial"/>
              <a:buChar char="•"/>
            </a:pPr>
            <a:r>
              <a:rPr lang="en-US" sz="3000" b="0" i="0" u="none" strike="noStrike" cap="none" baseline="30000">
                <a:solidFill>
                  <a:srgbClr val="000000"/>
                </a:solidFill>
                <a:latin typeface="Calibri"/>
                <a:ea typeface="Calibri"/>
                <a:cs typeface="Calibri"/>
                <a:sym typeface="Calibri"/>
              </a:rPr>
              <a:t>Add</a:t>
            </a:r>
            <a:r>
              <a:rPr lang="en-US" sz="3000" b="0" i="0" u="none" strike="noStrike" cap="none">
                <a:solidFill>
                  <a:srgbClr val="000000"/>
                </a:solidFill>
                <a:latin typeface="Calibri"/>
                <a:ea typeface="Calibri"/>
                <a:cs typeface="Calibri"/>
                <a:sym typeface="Calibri"/>
              </a:rPr>
              <a:t> </a:t>
            </a:r>
            <a:r>
              <a:rPr lang="en-US" sz="3000" b="0" i="0" u="none" strike="noStrike" cap="none" baseline="30000">
                <a:solidFill>
                  <a:srgbClr val="000000"/>
                </a:solidFill>
                <a:latin typeface="Calibri"/>
                <a:ea typeface="Calibri"/>
                <a:cs typeface="Calibri"/>
                <a:sym typeface="Calibri"/>
              </a:rPr>
              <a:t>1 meter to the estimated below-ground length. The height of 1 m above ground allows the top of the Frost Tube to stick out of the snow (in most areas), be protected from runoff and animals, and be accessible.  </a:t>
            </a:r>
            <a:endParaRPr sz="30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3000"/>
              <a:buFont typeface="Arial"/>
              <a:buChar char="•"/>
            </a:pPr>
            <a:r>
              <a:rPr lang="en-US" sz="3000" b="0" i="0" u="none" strike="noStrike" cap="none" baseline="30000">
                <a:solidFill>
                  <a:srgbClr val="000000"/>
                </a:solidFill>
                <a:latin typeface="Calibri"/>
                <a:ea typeface="Calibri"/>
                <a:cs typeface="Calibri"/>
                <a:sym typeface="Calibri"/>
              </a:rPr>
              <a:t>Cut both tubes (inner and outer tubes) to the final length. </a:t>
            </a:r>
            <a:endParaRPr sz="3000" b="0" i="0" u="none" strike="noStrike" cap="none" baseline="30000">
              <a:solidFill>
                <a:srgbClr val="000000"/>
              </a:solidFill>
              <a:latin typeface="Calibri"/>
              <a:ea typeface="Calibri"/>
              <a:cs typeface="Calibri"/>
              <a:sym typeface="Calibri"/>
            </a:endParaRPr>
          </a:p>
          <a:p>
            <a:pPr marL="457200" marR="0" lvl="0" indent="-457200" algn="l" rtl="0">
              <a:lnSpc>
                <a:spcPct val="100000"/>
              </a:lnSpc>
              <a:spcBef>
                <a:spcPts val="0"/>
              </a:spcBef>
              <a:spcAft>
                <a:spcPts val="0"/>
              </a:spcAft>
              <a:buClr>
                <a:srgbClr val="000000"/>
              </a:buClr>
              <a:buSzPts val="3000"/>
              <a:buFont typeface="Arial"/>
              <a:buChar char="•"/>
            </a:pPr>
            <a:r>
              <a:rPr lang="en-US" sz="3000" baseline="30000">
                <a:latin typeface="Calibri"/>
                <a:ea typeface="Calibri"/>
                <a:cs typeface="Calibri"/>
                <a:sym typeface="Calibri"/>
              </a:rPr>
              <a:t>U</a:t>
            </a:r>
            <a:r>
              <a:rPr lang="en-US" sz="3000" b="0" i="0" u="none" strike="noStrike" cap="none" baseline="30000">
                <a:solidFill>
                  <a:srgbClr val="000000"/>
                </a:solidFill>
                <a:latin typeface="Calibri"/>
                <a:ea typeface="Calibri"/>
                <a:cs typeface="Calibri"/>
                <a:sym typeface="Calibri"/>
              </a:rPr>
              <a:t>se a PVC end plug or cap and/or epoxy to seal the bottom of the outer tube.  Wear gloves.  Secure the end plug/cap to the pipe with PVC cement.</a:t>
            </a:r>
            <a:endParaRPr sz="3000" b="0" i="0" u="none" strike="noStrike" cap="none">
              <a:solidFill>
                <a:srgbClr val="000000"/>
              </a:solidFill>
              <a:latin typeface="Arial"/>
              <a:ea typeface="Arial"/>
              <a:cs typeface="Arial"/>
              <a:sym typeface="Arial"/>
            </a:endParaRPr>
          </a:p>
          <a:p>
            <a:pPr marL="457200" marR="0" lvl="0" indent="-279400" algn="l" rtl="0">
              <a:lnSpc>
                <a:spcPct val="100000"/>
              </a:lnSpc>
              <a:spcBef>
                <a:spcPts val="0"/>
              </a:spcBef>
              <a:spcAft>
                <a:spcPts val="0"/>
              </a:spcAft>
              <a:buClr>
                <a:srgbClr val="000000"/>
              </a:buClr>
              <a:buSzPts val="2800"/>
              <a:buFont typeface="Arial"/>
              <a:buNone/>
            </a:pPr>
            <a:endParaRPr sz="2800" b="0" i="0" u="none" strike="noStrike" cap="none" baseline="3000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baseline="3000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3000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3000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30000">
              <a:solidFill>
                <a:srgbClr val="000000"/>
              </a:solidFill>
              <a:latin typeface="Calibri"/>
              <a:ea typeface="Calibri"/>
              <a:cs typeface="Calibri"/>
              <a:sym typeface="Calibri"/>
            </a:endParaRPr>
          </a:p>
        </p:txBody>
      </p:sp>
      <p:pic>
        <p:nvPicPr>
          <p:cNvPr id="229" name="Google Shape;229;p1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314449" cy="1048657"/>
          </a:xfrm>
          <a:prstGeom prst="rect">
            <a:avLst/>
          </a:prstGeom>
          <a:noFill/>
          <a:ln>
            <a:noFill/>
          </a:ln>
        </p:spPr>
      </p:pic>
      <p:sp>
        <p:nvSpPr>
          <p:cNvPr id="230" name="Google Shape;230;p12"/>
          <p:cNvSpPr txBox="1"/>
          <p:nvPr/>
        </p:nvSpPr>
        <p:spPr>
          <a:xfrm>
            <a:off x="0" y="1038225"/>
            <a:ext cx="1304365" cy="5819775"/>
          </a:xfrm>
          <a:prstGeom prst="rect">
            <a:avLst/>
          </a:prstGeom>
          <a:solidFill>
            <a:srgbClr val="9A8C7D">
              <a:alpha val="75294"/>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A. Why measure frost depth? </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B. Properties that affect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C. When &amp; where to measure.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D. Required materials.</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chemeClr val="lt1"/>
                </a:solidFill>
                <a:latin typeface="Arial"/>
                <a:ea typeface="Arial"/>
                <a:cs typeface="Arial"/>
                <a:sym typeface="Arial"/>
              </a:rPr>
              <a:t>E. Making a frost tube.</a:t>
            </a:r>
            <a:endParaRPr sz="1100" b="0" i="0" u="none" strike="noStrike" cap="none">
              <a:solidFill>
                <a:schemeClr val="lt1"/>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F. Installing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G. Measuring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H. Report data to GLOBE.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I. Data Visualization.</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J. Additional Information.</a:t>
            </a:r>
            <a:endParaRPr sz="1100" b="0" i="0" u="none" strike="noStrike" cap="none">
              <a:solidFill>
                <a:srgbClr val="000000"/>
              </a:solidFill>
              <a:latin typeface="Arial"/>
              <a:ea typeface="Arial"/>
              <a:cs typeface="Arial"/>
              <a:sym typeface="Arial"/>
            </a:endParaRPr>
          </a:p>
        </p:txBody>
      </p:sp>
      <p:pic>
        <p:nvPicPr>
          <p:cNvPr id="231" name="Google Shape;231;p12" descr="Frost Tube 2.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867274" y="219075"/>
            <a:ext cx="731817" cy="66165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3"/>
          <p:cNvSpPr txBox="1"/>
          <p:nvPr/>
        </p:nvSpPr>
        <p:spPr>
          <a:xfrm>
            <a:off x="1291834" y="0"/>
            <a:ext cx="7871216" cy="1038225"/>
          </a:xfrm>
          <a:prstGeom prst="rect">
            <a:avLst/>
          </a:prstGeom>
          <a:solidFill>
            <a:srgbClr val="9A8C7D">
              <a:alpha val="75294"/>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r>
              <a:rPr lang="en-US" sz="2500" b="1" i="0" u="none" strike="noStrike" cap="none">
                <a:solidFill>
                  <a:srgbClr val="44300F"/>
                </a:solidFill>
                <a:latin typeface="Arial"/>
                <a:ea typeface="Arial"/>
                <a:cs typeface="Arial"/>
                <a:sym typeface="Arial"/>
              </a:rPr>
              <a:t>Soil (Pedosphere)                  Frost Tube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a:solidFill>
                <a:srgbClr val="44300F"/>
              </a:solidFill>
              <a:latin typeface="Arial Rounded"/>
              <a:ea typeface="Arial Rounded"/>
              <a:cs typeface="Arial Rounded"/>
              <a:sym typeface="Arial Rounded"/>
            </a:endParaRPr>
          </a:p>
        </p:txBody>
      </p:sp>
      <p:sp>
        <p:nvSpPr>
          <p:cNvPr id="237" name="Google Shape;237;p13"/>
          <p:cNvSpPr txBox="1">
            <a:spLocks noGrp="1"/>
          </p:cNvSpPr>
          <p:nvPr>
            <p:ph type="title"/>
          </p:nvPr>
        </p:nvSpPr>
        <p:spPr>
          <a:xfrm>
            <a:off x="1390090" y="1090283"/>
            <a:ext cx="7886700" cy="677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Calibri"/>
              <a:buNone/>
            </a:pPr>
            <a:r>
              <a:rPr lang="en-US" b="1"/>
              <a:t>Step 4-8: Add colored water &amp; seal inner tube</a:t>
            </a:r>
            <a:endParaRPr b="1"/>
          </a:p>
        </p:txBody>
      </p:sp>
      <p:sp>
        <p:nvSpPr>
          <p:cNvPr id="238" name="Google Shape;238;p13"/>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12</a:t>
            </a:fld>
            <a:endParaRPr/>
          </a:p>
        </p:txBody>
      </p:sp>
      <p:sp>
        <p:nvSpPr>
          <p:cNvPr id="239" name="Google Shape;239;p13"/>
          <p:cNvSpPr txBox="1"/>
          <p:nvPr/>
        </p:nvSpPr>
        <p:spPr>
          <a:xfrm>
            <a:off x="1304365" y="1605929"/>
            <a:ext cx="7615200" cy="5682300"/>
          </a:xfrm>
          <a:prstGeom prst="rect">
            <a:avLst/>
          </a:prstGeom>
          <a:noFill/>
          <a:ln>
            <a:noFill/>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Clr>
                <a:schemeClr val="dk1"/>
              </a:buClr>
              <a:buSzPts val="2200"/>
              <a:buFont typeface="Arial"/>
              <a:buNone/>
            </a:pPr>
            <a:endParaRPr sz="2200" b="0" i="0" u="none" strike="noStrike" cap="none">
              <a:solidFill>
                <a:srgbClr val="000000"/>
              </a:solidFill>
              <a:latin typeface="Calibri"/>
              <a:ea typeface="Calibri"/>
              <a:cs typeface="Calibri"/>
              <a:sym typeface="Calibri"/>
            </a:endParaRPr>
          </a:p>
          <a:p>
            <a:pPr marL="0" marR="0" lvl="0" indent="0" algn="l" rtl="0">
              <a:lnSpc>
                <a:spcPct val="93000"/>
              </a:lnSpc>
              <a:spcBef>
                <a:spcPts val="100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93000"/>
              </a:lnSpc>
              <a:spcBef>
                <a:spcPts val="100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0" name="Google Shape;240;p13"/>
          <p:cNvSpPr/>
          <p:nvPr/>
        </p:nvSpPr>
        <p:spPr>
          <a:xfrm>
            <a:off x="1400722" y="1901299"/>
            <a:ext cx="3662700" cy="4470926"/>
          </a:xfrm>
          <a:prstGeom prst="rect">
            <a:avLst/>
          </a:prstGeom>
          <a:noFill/>
          <a:ln>
            <a:noFill/>
          </a:ln>
        </p:spPr>
        <p:txBody>
          <a:bodyPr spcFirstLastPara="1" wrap="square" lIns="91425" tIns="45700" rIns="91425" bIns="45700" anchor="t" anchorCtr="0">
            <a:noAutofit/>
          </a:bodyPr>
          <a:lstStyle/>
          <a:p>
            <a:pPr marL="342900" marR="0" lvl="0" indent="-330200" algn="l" rtl="0">
              <a:lnSpc>
                <a:spcPct val="100000"/>
              </a:lnSpc>
              <a:spcBef>
                <a:spcPts val="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In a large bowl mix water and food coloring to make bright but transparent color. </a:t>
            </a:r>
            <a:endParaRPr sz="2200" b="0" i="0" u="none" strike="noStrike" cap="none">
              <a:solidFill>
                <a:schemeClr val="dk1"/>
              </a:solidFill>
              <a:latin typeface="Calibri"/>
              <a:ea typeface="Calibri"/>
              <a:cs typeface="Calibri"/>
              <a:sym typeface="Calibri"/>
            </a:endParaRPr>
          </a:p>
          <a:p>
            <a:pPr marL="342900" marR="0" lvl="0" indent="-330200" algn="l" rtl="0">
              <a:lnSpc>
                <a:spcPct val="100000"/>
              </a:lnSpc>
              <a:spcBef>
                <a:spcPts val="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Fill inner tube with the colored water up to 15 cm from the top. (careful to keep it from pouring out)</a:t>
            </a:r>
            <a:endParaRPr sz="2200" b="0" i="0" u="none" strike="noStrike" cap="none">
              <a:solidFill>
                <a:srgbClr val="000000"/>
              </a:solidFill>
              <a:latin typeface="Arial"/>
              <a:ea typeface="Arial"/>
              <a:cs typeface="Arial"/>
              <a:sym typeface="Arial"/>
            </a:endParaRPr>
          </a:p>
          <a:p>
            <a:pPr marL="342900" marR="0" lvl="0" indent="-330200" algn="l" rtl="0">
              <a:lnSpc>
                <a:spcPct val="100000"/>
              </a:lnSpc>
              <a:spcBef>
                <a:spcPts val="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Seal both ends using gas burner, clamping with pliers</a:t>
            </a:r>
            <a:endParaRPr sz="2200" b="0" i="0" u="none" strike="noStrike" cap="none">
              <a:solidFill>
                <a:srgbClr val="000000"/>
              </a:solidFill>
              <a:latin typeface="Arial"/>
              <a:ea typeface="Arial"/>
              <a:cs typeface="Arial"/>
              <a:sym typeface="Arial"/>
            </a:endParaRPr>
          </a:p>
          <a:p>
            <a:pPr marL="342900" marR="0" lvl="0" indent="-330200" algn="l" rtl="0">
              <a:lnSpc>
                <a:spcPct val="100000"/>
              </a:lnSpc>
              <a:spcBef>
                <a:spcPts val="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Cap top of outer tube</a:t>
            </a:r>
            <a:endParaRPr sz="2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baseline="300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baseline="300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300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300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30000">
              <a:solidFill>
                <a:schemeClr val="dk1"/>
              </a:solidFill>
              <a:latin typeface="Calibri"/>
              <a:ea typeface="Calibri"/>
              <a:cs typeface="Calibri"/>
              <a:sym typeface="Calibri"/>
            </a:endParaRPr>
          </a:p>
        </p:txBody>
      </p:sp>
      <p:pic>
        <p:nvPicPr>
          <p:cNvPr id="241" name="Google Shape;241;p1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958975" y="2536825"/>
            <a:ext cx="3805770" cy="2854325"/>
          </a:xfrm>
          <a:prstGeom prst="rect">
            <a:avLst/>
          </a:prstGeom>
          <a:noFill/>
          <a:ln>
            <a:noFill/>
          </a:ln>
        </p:spPr>
      </p:pic>
      <p:pic>
        <p:nvPicPr>
          <p:cNvPr id="242" name="Google Shape;242;p1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296025" y="1821917"/>
            <a:ext cx="2714025" cy="2035526"/>
          </a:xfrm>
          <a:prstGeom prst="rect">
            <a:avLst/>
          </a:prstGeom>
          <a:noFill/>
          <a:ln>
            <a:noFill/>
          </a:ln>
        </p:spPr>
      </p:pic>
      <p:pic>
        <p:nvPicPr>
          <p:cNvPr id="243" name="Google Shape;243;p13" descr="Frost Tube 2.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867274" y="219075"/>
            <a:ext cx="731817" cy="661658"/>
          </a:xfrm>
          <a:prstGeom prst="rect">
            <a:avLst/>
          </a:prstGeom>
          <a:noFill/>
          <a:ln>
            <a:noFill/>
          </a:ln>
        </p:spPr>
      </p:pic>
      <p:pic>
        <p:nvPicPr>
          <p:cNvPr id="244" name="Google Shape;244;p13"/>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0" y="0"/>
            <a:ext cx="1314449" cy="1048657"/>
          </a:xfrm>
          <a:prstGeom prst="rect">
            <a:avLst/>
          </a:prstGeom>
          <a:noFill/>
          <a:ln>
            <a:noFill/>
          </a:ln>
        </p:spPr>
      </p:pic>
      <p:sp>
        <p:nvSpPr>
          <p:cNvPr id="245" name="Google Shape;245;p13"/>
          <p:cNvSpPr txBox="1"/>
          <p:nvPr/>
        </p:nvSpPr>
        <p:spPr>
          <a:xfrm>
            <a:off x="0" y="1038225"/>
            <a:ext cx="1304365" cy="5819775"/>
          </a:xfrm>
          <a:prstGeom prst="rect">
            <a:avLst/>
          </a:prstGeom>
          <a:solidFill>
            <a:srgbClr val="9A8C7D">
              <a:alpha val="75294"/>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A. Why measure frost depth? </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B. Properties that affect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C. When &amp; where to measure.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D. Required materials.</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chemeClr val="lt1"/>
                </a:solidFill>
                <a:latin typeface="Arial"/>
                <a:ea typeface="Arial"/>
                <a:cs typeface="Arial"/>
                <a:sym typeface="Arial"/>
              </a:rPr>
              <a:t>E. Making a frost tube.</a:t>
            </a:r>
            <a:endParaRPr sz="1100" b="0" i="0" u="none" strike="noStrike" cap="none">
              <a:solidFill>
                <a:schemeClr val="lt1"/>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F. Installing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G. Measuring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H. Report data to GLOBE.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I. Data Visualization.</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J. Additional Information.</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4"/>
          <p:cNvSpPr txBox="1"/>
          <p:nvPr/>
        </p:nvSpPr>
        <p:spPr>
          <a:xfrm>
            <a:off x="1291834" y="0"/>
            <a:ext cx="7871216" cy="1038225"/>
          </a:xfrm>
          <a:prstGeom prst="rect">
            <a:avLst/>
          </a:prstGeom>
          <a:solidFill>
            <a:srgbClr val="9A8C7D">
              <a:alpha val="75294"/>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r>
              <a:rPr lang="en-US" sz="2500" b="1" i="0" u="none" strike="noStrike" cap="none">
                <a:solidFill>
                  <a:srgbClr val="44300F"/>
                </a:solidFill>
                <a:latin typeface="Arial"/>
                <a:ea typeface="Arial"/>
                <a:cs typeface="Arial"/>
                <a:sym typeface="Arial"/>
              </a:rPr>
              <a:t>Soil (Pedosphere)                  Frost Tube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a:solidFill>
                <a:srgbClr val="44300F"/>
              </a:solidFill>
              <a:latin typeface="Arial Rounded"/>
              <a:ea typeface="Arial Rounded"/>
              <a:cs typeface="Arial Rounded"/>
              <a:sym typeface="Arial Rounded"/>
            </a:endParaRPr>
          </a:p>
        </p:txBody>
      </p:sp>
      <p:pic>
        <p:nvPicPr>
          <p:cNvPr id="251" name="Google Shape;251;p14" descr="P7020694.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3999527" y="1806995"/>
            <a:ext cx="5736590" cy="4302443"/>
          </a:xfrm>
          <a:prstGeom prst="rect">
            <a:avLst/>
          </a:prstGeom>
          <a:noFill/>
          <a:ln>
            <a:noFill/>
          </a:ln>
        </p:spPr>
      </p:pic>
      <p:sp>
        <p:nvSpPr>
          <p:cNvPr id="252" name="Google Shape;252;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13</a:t>
            </a:fld>
            <a:endParaRPr/>
          </a:p>
        </p:txBody>
      </p:sp>
      <p:sp>
        <p:nvSpPr>
          <p:cNvPr id="253" name="Google Shape;253;p14"/>
          <p:cNvSpPr txBox="1"/>
          <p:nvPr/>
        </p:nvSpPr>
        <p:spPr>
          <a:xfrm>
            <a:off x="1304365" y="1605929"/>
            <a:ext cx="7615076" cy="5682415"/>
          </a:xfrm>
          <a:prstGeom prst="rect">
            <a:avLst/>
          </a:prstGeom>
          <a:noFill/>
          <a:ln>
            <a:noFill/>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Clr>
                <a:schemeClr val="dk1"/>
              </a:buClr>
              <a:buSzPts val="2200"/>
              <a:buFont typeface="Arial"/>
              <a:buNone/>
            </a:pPr>
            <a:endParaRPr sz="2200" b="0" i="0" u="none" strike="noStrike" cap="none">
              <a:solidFill>
                <a:srgbClr val="000000"/>
              </a:solidFill>
              <a:latin typeface="Calibri"/>
              <a:ea typeface="Calibri"/>
              <a:cs typeface="Calibri"/>
              <a:sym typeface="Calibri"/>
            </a:endParaRPr>
          </a:p>
          <a:p>
            <a:pPr marL="0" marR="0" lvl="0" indent="0" algn="l" rtl="0">
              <a:lnSpc>
                <a:spcPct val="93000"/>
              </a:lnSpc>
              <a:spcBef>
                <a:spcPts val="100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93000"/>
              </a:lnSpc>
              <a:spcBef>
                <a:spcPts val="100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4" name="Google Shape;254;p14"/>
          <p:cNvSpPr/>
          <p:nvPr/>
        </p:nvSpPr>
        <p:spPr>
          <a:xfrm>
            <a:off x="1317082" y="1089921"/>
            <a:ext cx="4914275" cy="5768079"/>
          </a:xfrm>
          <a:prstGeom prst="rect">
            <a:avLst/>
          </a:prstGeom>
          <a:solidFill>
            <a:schemeClr val="lt1"/>
          </a:solid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Make hole in ground with probe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Insert Frost Tube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Label ground surface on outer tube</a:t>
            </a:r>
            <a:endParaRPr sz="1400" b="0" i="0" u="none" strike="noStrike" cap="none">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19050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19050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19050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19050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19050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19050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19050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19050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19050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Pull out inner tube, mark ground surface &amp; 5 cm increments</a:t>
            </a:r>
            <a:endParaRPr sz="2400" b="0" i="0" u="none" strike="noStrike" cap="none" baseline="300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30000">
              <a:solidFill>
                <a:schemeClr val="dk1"/>
              </a:solidFill>
              <a:latin typeface="Calibri"/>
              <a:ea typeface="Calibri"/>
              <a:cs typeface="Calibri"/>
              <a:sym typeface="Calibri"/>
            </a:endParaRPr>
          </a:p>
        </p:txBody>
      </p:sp>
      <p:pic>
        <p:nvPicPr>
          <p:cNvPr id="255" name="Google Shape;255;p14" descr="Frost Tube 2.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398383" y="2313185"/>
            <a:ext cx="3100828" cy="3550223"/>
          </a:xfrm>
          <a:prstGeom prst="rect">
            <a:avLst/>
          </a:prstGeom>
          <a:noFill/>
          <a:ln>
            <a:noFill/>
          </a:ln>
        </p:spPr>
      </p:pic>
      <p:grpSp>
        <p:nvGrpSpPr>
          <p:cNvPr id="256" name="Google Shape;256;p14"/>
          <p:cNvGrpSpPr/>
          <p:nvPr/>
        </p:nvGrpSpPr>
        <p:grpSpPr>
          <a:xfrm>
            <a:off x="4226241" y="2733873"/>
            <a:ext cx="152400" cy="455485"/>
            <a:chOff x="4226241" y="2733873"/>
            <a:chExt cx="152400" cy="455485"/>
          </a:xfrm>
        </p:grpSpPr>
        <p:cxnSp>
          <p:nvCxnSpPr>
            <p:cNvPr id="257" name="Google Shape;257;p14"/>
            <p:cNvCxnSpPr/>
            <p:nvPr/>
          </p:nvCxnSpPr>
          <p:spPr>
            <a:xfrm rot="10800000">
              <a:off x="4226241" y="2733873"/>
              <a:ext cx="150682" cy="0"/>
            </a:xfrm>
            <a:prstGeom prst="straightConnector1">
              <a:avLst/>
            </a:prstGeom>
            <a:noFill/>
            <a:ln w="28575" cap="flat" cmpd="sng">
              <a:solidFill>
                <a:schemeClr val="dk1"/>
              </a:solidFill>
              <a:prstDash val="solid"/>
              <a:miter lim="800000"/>
              <a:headEnd type="none" w="sm" len="sm"/>
              <a:tailEnd type="none" w="sm" len="sm"/>
            </a:ln>
          </p:spPr>
        </p:cxnSp>
        <p:cxnSp>
          <p:nvCxnSpPr>
            <p:cNvPr id="258" name="Google Shape;258;p14"/>
            <p:cNvCxnSpPr/>
            <p:nvPr/>
          </p:nvCxnSpPr>
          <p:spPr>
            <a:xfrm rot="10800000">
              <a:off x="4227959" y="2886273"/>
              <a:ext cx="150682" cy="0"/>
            </a:xfrm>
            <a:prstGeom prst="straightConnector1">
              <a:avLst/>
            </a:prstGeom>
            <a:noFill/>
            <a:ln w="28575" cap="flat" cmpd="sng">
              <a:solidFill>
                <a:schemeClr val="dk1"/>
              </a:solidFill>
              <a:prstDash val="solid"/>
              <a:miter lim="800000"/>
              <a:headEnd type="none" w="sm" len="sm"/>
              <a:tailEnd type="none" w="sm" len="sm"/>
            </a:ln>
          </p:spPr>
        </p:cxnSp>
        <p:cxnSp>
          <p:nvCxnSpPr>
            <p:cNvPr id="259" name="Google Shape;259;p14"/>
            <p:cNvCxnSpPr/>
            <p:nvPr/>
          </p:nvCxnSpPr>
          <p:spPr>
            <a:xfrm rot="10800000">
              <a:off x="4227959" y="3026037"/>
              <a:ext cx="150682" cy="0"/>
            </a:xfrm>
            <a:prstGeom prst="straightConnector1">
              <a:avLst/>
            </a:prstGeom>
            <a:noFill/>
            <a:ln w="28575" cap="flat" cmpd="sng">
              <a:solidFill>
                <a:schemeClr val="dk1"/>
              </a:solidFill>
              <a:prstDash val="solid"/>
              <a:miter lim="800000"/>
              <a:headEnd type="none" w="sm" len="sm"/>
              <a:tailEnd type="none" w="sm" len="sm"/>
            </a:ln>
          </p:spPr>
        </p:cxnSp>
        <p:cxnSp>
          <p:nvCxnSpPr>
            <p:cNvPr id="260" name="Google Shape;260;p14"/>
            <p:cNvCxnSpPr/>
            <p:nvPr/>
          </p:nvCxnSpPr>
          <p:spPr>
            <a:xfrm rot="10800000">
              <a:off x="4227959" y="3189358"/>
              <a:ext cx="150682" cy="0"/>
            </a:xfrm>
            <a:prstGeom prst="straightConnector1">
              <a:avLst/>
            </a:prstGeom>
            <a:noFill/>
            <a:ln w="28575" cap="flat" cmpd="sng">
              <a:solidFill>
                <a:schemeClr val="dk1"/>
              </a:solidFill>
              <a:prstDash val="solid"/>
              <a:miter lim="800000"/>
              <a:headEnd type="none" w="sm" len="sm"/>
              <a:tailEnd type="none" w="sm" len="sm"/>
            </a:ln>
          </p:spPr>
        </p:cxnSp>
      </p:grpSp>
      <p:grpSp>
        <p:nvGrpSpPr>
          <p:cNvPr id="261" name="Google Shape;261;p14"/>
          <p:cNvGrpSpPr/>
          <p:nvPr/>
        </p:nvGrpSpPr>
        <p:grpSpPr>
          <a:xfrm>
            <a:off x="4201680" y="3510543"/>
            <a:ext cx="152400" cy="455485"/>
            <a:chOff x="4226241" y="2733873"/>
            <a:chExt cx="152400" cy="455485"/>
          </a:xfrm>
        </p:grpSpPr>
        <p:cxnSp>
          <p:nvCxnSpPr>
            <p:cNvPr id="262" name="Google Shape;262;p14"/>
            <p:cNvCxnSpPr/>
            <p:nvPr/>
          </p:nvCxnSpPr>
          <p:spPr>
            <a:xfrm rot="10800000">
              <a:off x="4226241" y="2733873"/>
              <a:ext cx="150682" cy="0"/>
            </a:xfrm>
            <a:prstGeom prst="straightConnector1">
              <a:avLst/>
            </a:prstGeom>
            <a:noFill/>
            <a:ln w="28575" cap="flat" cmpd="sng">
              <a:solidFill>
                <a:schemeClr val="dk1"/>
              </a:solidFill>
              <a:prstDash val="solid"/>
              <a:miter lim="800000"/>
              <a:headEnd type="none" w="sm" len="sm"/>
              <a:tailEnd type="none" w="sm" len="sm"/>
            </a:ln>
          </p:spPr>
        </p:cxnSp>
        <p:cxnSp>
          <p:nvCxnSpPr>
            <p:cNvPr id="263" name="Google Shape;263;p14"/>
            <p:cNvCxnSpPr/>
            <p:nvPr/>
          </p:nvCxnSpPr>
          <p:spPr>
            <a:xfrm rot="10800000">
              <a:off x="4227959" y="2886273"/>
              <a:ext cx="150682" cy="0"/>
            </a:xfrm>
            <a:prstGeom prst="straightConnector1">
              <a:avLst/>
            </a:prstGeom>
            <a:noFill/>
            <a:ln w="28575" cap="flat" cmpd="sng">
              <a:solidFill>
                <a:schemeClr val="dk1"/>
              </a:solidFill>
              <a:prstDash val="solid"/>
              <a:miter lim="800000"/>
              <a:headEnd type="none" w="sm" len="sm"/>
              <a:tailEnd type="none" w="sm" len="sm"/>
            </a:ln>
          </p:spPr>
        </p:cxnSp>
        <p:cxnSp>
          <p:nvCxnSpPr>
            <p:cNvPr id="264" name="Google Shape;264;p14"/>
            <p:cNvCxnSpPr/>
            <p:nvPr/>
          </p:nvCxnSpPr>
          <p:spPr>
            <a:xfrm rot="10800000">
              <a:off x="4227959" y="3026037"/>
              <a:ext cx="150682" cy="0"/>
            </a:xfrm>
            <a:prstGeom prst="straightConnector1">
              <a:avLst/>
            </a:prstGeom>
            <a:noFill/>
            <a:ln w="28575" cap="flat" cmpd="sng">
              <a:solidFill>
                <a:schemeClr val="dk1"/>
              </a:solidFill>
              <a:prstDash val="solid"/>
              <a:miter lim="800000"/>
              <a:headEnd type="none" w="sm" len="sm"/>
              <a:tailEnd type="none" w="sm" len="sm"/>
            </a:ln>
          </p:spPr>
        </p:cxnSp>
        <p:cxnSp>
          <p:nvCxnSpPr>
            <p:cNvPr id="265" name="Google Shape;265;p14"/>
            <p:cNvCxnSpPr/>
            <p:nvPr/>
          </p:nvCxnSpPr>
          <p:spPr>
            <a:xfrm rot="10800000">
              <a:off x="4227959" y="3189358"/>
              <a:ext cx="150682" cy="0"/>
            </a:xfrm>
            <a:prstGeom prst="straightConnector1">
              <a:avLst/>
            </a:prstGeom>
            <a:noFill/>
            <a:ln w="28575" cap="flat" cmpd="sng">
              <a:solidFill>
                <a:schemeClr val="dk1"/>
              </a:solidFill>
              <a:prstDash val="solid"/>
              <a:miter lim="800000"/>
              <a:headEnd type="none" w="sm" len="sm"/>
              <a:tailEnd type="none" w="sm" len="sm"/>
            </a:ln>
          </p:spPr>
        </p:cxnSp>
      </p:grpSp>
      <p:pic>
        <p:nvPicPr>
          <p:cNvPr id="266" name="Google Shape;266;p14" descr="Frost Tube 2.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867274" y="219075"/>
            <a:ext cx="731817" cy="661658"/>
          </a:xfrm>
          <a:prstGeom prst="rect">
            <a:avLst/>
          </a:prstGeom>
          <a:noFill/>
          <a:ln>
            <a:noFill/>
          </a:ln>
        </p:spPr>
      </p:pic>
      <p:pic>
        <p:nvPicPr>
          <p:cNvPr id="267" name="Google Shape;267;p14"/>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0" y="0"/>
            <a:ext cx="1314449" cy="1048657"/>
          </a:xfrm>
          <a:prstGeom prst="rect">
            <a:avLst/>
          </a:prstGeom>
          <a:noFill/>
          <a:ln>
            <a:noFill/>
          </a:ln>
        </p:spPr>
      </p:pic>
      <p:sp>
        <p:nvSpPr>
          <p:cNvPr id="268" name="Google Shape;268;p14"/>
          <p:cNvSpPr txBox="1"/>
          <p:nvPr/>
        </p:nvSpPr>
        <p:spPr>
          <a:xfrm>
            <a:off x="0" y="1038225"/>
            <a:ext cx="1304365" cy="5819775"/>
          </a:xfrm>
          <a:prstGeom prst="rect">
            <a:avLst/>
          </a:prstGeom>
          <a:solidFill>
            <a:srgbClr val="9A8C7D">
              <a:alpha val="75294"/>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chemeClr val="dk1"/>
                </a:solidFill>
                <a:latin typeface="Arial"/>
                <a:ea typeface="Arial"/>
                <a:cs typeface="Arial"/>
                <a:sym typeface="Arial"/>
              </a:rPr>
              <a:t>A. Why measure frost depth? </a:t>
            </a:r>
            <a:endParaRPr sz="1100" b="0" i="0" u="none" strike="noStrike" cap="none">
              <a:solidFill>
                <a:schemeClr val="dk1"/>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B. Properties that affect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C. When &amp; where to measure.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D. Required materials.</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E. Making a frost tube.</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chemeClr val="lt1"/>
                </a:solidFill>
                <a:latin typeface="Arial"/>
                <a:ea typeface="Arial"/>
                <a:cs typeface="Arial"/>
                <a:sym typeface="Arial"/>
              </a:rPr>
              <a:t>F. Installing a frost tube.</a:t>
            </a:r>
            <a:endParaRPr sz="1100" b="0" i="0" u="none" strike="noStrike" cap="none">
              <a:solidFill>
                <a:schemeClr val="lt1"/>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G. Measuring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H. Report data to GLOBE.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I. Data Visualization.</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J. Additional Information.</a:t>
            </a:r>
            <a:endParaRPr sz="11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fade">
                                      <p:cBhvr>
                                        <p:cTn id="7" dur="500"/>
                                        <p:tgtEl>
                                          <p:spTgt spid="256"/>
                                        </p:tgtEl>
                                      </p:cBhvr>
                                    </p:animEffect>
                                  </p:childTnLst>
                                </p:cTn>
                              </p:par>
                              <p:par>
                                <p:cTn id="8" presetID="10" presetClass="entr" presetSubtype="0" fill="hold" nodeType="withEffect">
                                  <p:stCondLst>
                                    <p:cond delay="0"/>
                                  </p:stCondLst>
                                  <p:childTnLst>
                                    <p:set>
                                      <p:cBhvr>
                                        <p:cTn id="9" dur="1" fill="hold">
                                          <p:stCondLst>
                                            <p:cond delay="0"/>
                                          </p:stCondLst>
                                        </p:cTn>
                                        <p:tgtEl>
                                          <p:spTgt spid="261"/>
                                        </p:tgtEl>
                                        <p:attrNameLst>
                                          <p:attrName>style.visibility</p:attrName>
                                        </p:attrNameLst>
                                      </p:cBhvr>
                                      <p:to>
                                        <p:strVal val="visible"/>
                                      </p:to>
                                    </p:set>
                                    <p:animEffect transition="in" filter="fade">
                                      <p:cBhvr>
                                        <p:cTn id="10" dur="5000"/>
                                        <p:tgtEl>
                                          <p:spTgt spid="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15"/>
          <p:cNvSpPr txBox="1"/>
          <p:nvPr/>
        </p:nvSpPr>
        <p:spPr>
          <a:xfrm>
            <a:off x="1291834" y="0"/>
            <a:ext cx="7871216" cy="1038225"/>
          </a:xfrm>
          <a:prstGeom prst="rect">
            <a:avLst/>
          </a:prstGeom>
          <a:solidFill>
            <a:srgbClr val="9A8C7D">
              <a:alpha val="75294"/>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r>
              <a:rPr lang="en-US" sz="2500" b="1" i="0" u="none" strike="noStrike" cap="none">
                <a:solidFill>
                  <a:srgbClr val="44300F"/>
                </a:solidFill>
                <a:latin typeface="Arial"/>
                <a:ea typeface="Arial"/>
                <a:cs typeface="Arial"/>
                <a:sym typeface="Arial"/>
              </a:rPr>
              <a:t>Soil (Pedosphere)                  Frost Tube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a:solidFill>
                <a:srgbClr val="44300F"/>
              </a:solidFill>
              <a:latin typeface="Arial Rounded"/>
              <a:ea typeface="Arial Rounded"/>
              <a:cs typeface="Arial Rounded"/>
              <a:sym typeface="Arial Rounded"/>
            </a:endParaRPr>
          </a:p>
        </p:txBody>
      </p:sp>
      <p:sp>
        <p:nvSpPr>
          <p:cNvPr id="274" name="Google Shape;274;p15"/>
          <p:cNvSpPr txBox="1">
            <a:spLocks noGrp="1"/>
          </p:cNvSpPr>
          <p:nvPr>
            <p:ph type="title"/>
          </p:nvPr>
        </p:nvSpPr>
        <p:spPr>
          <a:xfrm>
            <a:off x="1390090" y="1052183"/>
            <a:ext cx="7886700" cy="67757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Calibri"/>
              <a:buNone/>
            </a:pPr>
            <a:r>
              <a:rPr lang="en-US" b="1"/>
              <a:t>Install in Summer, Measure in Fall, Winter, Spring</a:t>
            </a:r>
            <a:endParaRPr b="1"/>
          </a:p>
        </p:txBody>
      </p:sp>
      <p:sp>
        <p:nvSpPr>
          <p:cNvPr id="275" name="Google Shape;275;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14</a:t>
            </a:fld>
            <a:endParaRPr/>
          </a:p>
        </p:txBody>
      </p:sp>
      <p:sp>
        <p:nvSpPr>
          <p:cNvPr id="276" name="Google Shape;276;p15"/>
          <p:cNvSpPr txBox="1"/>
          <p:nvPr/>
        </p:nvSpPr>
        <p:spPr>
          <a:xfrm>
            <a:off x="1304365" y="1605929"/>
            <a:ext cx="7615076" cy="5682415"/>
          </a:xfrm>
          <a:prstGeom prst="rect">
            <a:avLst/>
          </a:prstGeom>
          <a:noFill/>
          <a:ln>
            <a:noFill/>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Clr>
                <a:schemeClr val="dk1"/>
              </a:buClr>
              <a:buSzPts val="2200"/>
              <a:buFont typeface="Arial"/>
              <a:buNone/>
            </a:pPr>
            <a:endParaRPr sz="2200" b="0" i="0" u="none" strike="noStrike" cap="none">
              <a:solidFill>
                <a:srgbClr val="000000"/>
              </a:solidFill>
              <a:latin typeface="Calibri"/>
              <a:ea typeface="Calibri"/>
              <a:cs typeface="Calibri"/>
              <a:sym typeface="Calibri"/>
            </a:endParaRPr>
          </a:p>
          <a:p>
            <a:pPr marL="0" marR="0" lvl="0" indent="0" algn="l" rtl="0">
              <a:lnSpc>
                <a:spcPct val="93000"/>
              </a:lnSpc>
              <a:spcBef>
                <a:spcPts val="100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93000"/>
              </a:lnSpc>
              <a:spcBef>
                <a:spcPts val="100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277" name="Google Shape;277;p15" descr="frost tube 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485957" y="1758329"/>
            <a:ext cx="4401668" cy="3684711"/>
          </a:xfrm>
          <a:prstGeom prst="rect">
            <a:avLst/>
          </a:prstGeom>
          <a:noFill/>
          <a:ln>
            <a:noFill/>
          </a:ln>
        </p:spPr>
      </p:pic>
      <p:pic>
        <p:nvPicPr>
          <p:cNvPr id="278" name="Google Shape;278;p15" descr="Screen Shot 2019-07-15 at 6.31.57 PM.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204056" y="3127108"/>
            <a:ext cx="4799177" cy="2483118"/>
          </a:xfrm>
          <a:prstGeom prst="rect">
            <a:avLst/>
          </a:prstGeom>
          <a:noFill/>
          <a:ln>
            <a:noFill/>
          </a:ln>
        </p:spPr>
      </p:pic>
      <p:sp>
        <p:nvSpPr>
          <p:cNvPr id="279" name="Google Shape;279;p15"/>
          <p:cNvSpPr txBox="1"/>
          <p:nvPr/>
        </p:nvSpPr>
        <p:spPr>
          <a:xfrm>
            <a:off x="1409140" y="5824657"/>
            <a:ext cx="7466786" cy="9233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NASA Explorers: CryoKids bonus episode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chemeClr val="hlink"/>
                </a:solidFill>
                <a:latin typeface="Calibri"/>
                <a:ea typeface="Calibri"/>
                <a:cs typeface="Calibri"/>
                <a:sym typeface="Calibri"/>
                <a:hlinkClick r:id="rId5"/>
              </a:rPr>
              <a:t>https://www.youtube.com/watch?v=uu-_K_S4IOA&amp;list=PL2aBZuCeDwlQqXdZ_hXEX0OSI1vX_p9Cj&amp;index=12&amp;t=150s</a:t>
            </a:r>
            <a:r>
              <a:rPr lang="en-US"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280" name="Google Shape;280;p15"/>
          <p:cNvSpPr txBox="1"/>
          <p:nvPr/>
        </p:nvSpPr>
        <p:spPr>
          <a:xfrm>
            <a:off x="6068929" y="1713115"/>
            <a:ext cx="2850512" cy="9233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Venetie, Alaska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GLOBE students checking Frost Tube</a:t>
            </a:r>
            <a:endParaRPr sz="1800" b="0" i="0" u="none" strike="noStrike" cap="none">
              <a:solidFill>
                <a:schemeClr val="dk1"/>
              </a:solidFill>
              <a:latin typeface="Calibri"/>
              <a:ea typeface="Calibri"/>
              <a:cs typeface="Calibri"/>
              <a:sym typeface="Calibri"/>
            </a:endParaRPr>
          </a:p>
        </p:txBody>
      </p:sp>
      <p:pic>
        <p:nvPicPr>
          <p:cNvPr id="281" name="Google Shape;281;p15" descr="Frost Tube 2.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867274" y="219075"/>
            <a:ext cx="731817" cy="661658"/>
          </a:xfrm>
          <a:prstGeom prst="rect">
            <a:avLst/>
          </a:prstGeom>
          <a:noFill/>
          <a:ln>
            <a:noFill/>
          </a:ln>
        </p:spPr>
      </p:pic>
      <p:pic>
        <p:nvPicPr>
          <p:cNvPr id="282" name="Google Shape;282;p15"/>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0" y="0"/>
            <a:ext cx="1314449" cy="1048657"/>
          </a:xfrm>
          <a:prstGeom prst="rect">
            <a:avLst/>
          </a:prstGeom>
          <a:noFill/>
          <a:ln>
            <a:noFill/>
          </a:ln>
        </p:spPr>
      </p:pic>
      <p:sp>
        <p:nvSpPr>
          <p:cNvPr id="283" name="Google Shape;283;p15"/>
          <p:cNvSpPr txBox="1"/>
          <p:nvPr/>
        </p:nvSpPr>
        <p:spPr>
          <a:xfrm>
            <a:off x="0" y="1038225"/>
            <a:ext cx="1304365" cy="5819775"/>
          </a:xfrm>
          <a:prstGeom prst="rect">
            <a:avLst/>
          </a:prstGeom>
          <a:solidFill>
            <a:srgbClr val="9A8C7D">
              <a:alpha val="75294"/>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A. Why measure frost depth? </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B. Properties that affect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C. When &amp; where to measure.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D. Required materials.</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E. Making a frost tube.</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F. Installing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chemeClr val="lt1"/>
                </a:solidFill>
                <a:latin typeface="Arial"/>
                <a:ea typeface="Arial"/>
                <a:cs typeface="Arial"/>
                <a:sym typeface="Arial"/>
              </a:rPr>
              <a:t>G. Measuring frost depth.</a:t>
            </a:r>
            <a:endParaRPr sz="1100" b="0" i="0" u="none" strike="noStrike" cap="none">
              <a:solidFill>
                <a:schemeClr val="lt1"/>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H. Report data to GLOBE.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I. Data Visualization.</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J. Additional Information.</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6"/>
          <p:cNvSpPr txBox="1"/>
          <p:nvPr/>
        </p:nvSpPr>
        <p:spPr>
          <a:xfrm>
            <a:off x="1291834" y="0"/>
            <a:ext cx="7871216" cy="1038225"/>
          </a:xfrm>
          <a:prstGeom prst="rect">
            <a:avLst/>
          </a:prstGeom>
          <a:solidFill>
            <a:srgbClr val="9A8C7D">
              <a:alpha val="75294"/>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r>
              <a:rPr lang="en-US" sz="2500" b="1" i="0" u="none" strike="noStrike" cap="none">
                <a:solidFill>
                  <a:srgbClr val="44300F"/>
                </a:solidFill>
                <a:latin typeface="Arial"/>
                <a:ea typeface="Arial"/>
                <a:cs typeface="Arial"/>
                <a:sym typeface="Arial"/>
              </a:rPr>
              <a:t>Soil (Pedosphere)                  Frost Tube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a:solidFill>
                <a:srgbClr val="44300F"/>
              </a:solidFill>
              <a:latin typeface="Arial Rounded"/>
              <a:ea typeface="Arial Rounded"/>
              <a:cs typeface="Arial Rounded"/>
              <a:sym typeface="Arial Rounded"/>
            </a:endParaRPr>
          </a:p>
        </p:txBody>
      </p:sp>
      <p:sp>
        <p:nvSpPr>
          <p:cNvPr id="289" name="Google Shape;289;p16"/>
          <p:cNvSpPr txBox="1">
            <a:spLocks noGrp="1"/>
          </p:cNvSpPr>
          <p:nvPr>
            <p:ph type="title"/>
          </p:nvPr>
        </p:nvSpPr>
        <p:spPr>
          <a:xfrm>
            <a:off x="1494865" y="1109333"/>
            <a:ext cx="7886700" cy="67757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Calibri"/>
              <a:buNone/>
            </a:pPr>
            <a:r>
              <a:rPr lang="en-US" b="1"/>
              <a:t>Install in Summer. Measure in Fall, Winter, Spring</a:t>
            </a:r>
            <a:endParaRPr b="1"/>
          </a:p>
        </p:txBody>
      </p:sp>
      <p:sp>
        <p:nvSpPr>
          <p:cNvPr id="290" name="Google Shape;290;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15</a:t>
            </a:fld>
            <a:endParaRPr/>
          </a:p>
        </p:txBody>
      </p:sp>
      <p:sp>
        <p:nvSpPr>
          <p:cNvPr id="291" name="Google Shape;291;p16"/>
          <p:cNvSpPr txBox="1"/>
          <p:nvPr/>
        </p:nvSpPr>
        <p:spPr>
          <a:xfrm>
            <a:off x="1304365" y="1605929"/>
            <a:ext cx="7615076" cy="5682415"/>
          </a:xfrm>
          <a:prstGeom prst="rect">
            <a:avLst/>
          </a:prstGeom>
          <a:noFill/>
          <a:ln>
            <a:noFill/>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Clr>
                <a:schemeClr val="dk1"/>
              </a:buClr>
              <a:buSzPts val="2200"/>
              <a:buFont typeface="Arial"/>
              <a:buNone/>
            </a:pPr>
            <a:endParaRPr sz="2200" b="0" i="0" u="none" strike="noStrike" cap="none">
              <a:solidFill>
                <a:srgbClr val="000000"/>
              </a:solidFill>
              <a:latin typeface="Calibri"/>
              <a:ea typeface="Calibri"/>
              <a:cs typeface="Calibri"/>
              <a:sym typeface="Calibri"/>
            </a:endParaRPr>
          </a:p>
          <a:p>
            <a:pPr marL="0" marR="0" lvl="0" indent="0" algn="l" rtl="0">
              <a:lnSpc>
                <a:spcPct val="93000"/>
              </a:lnSpc>
              <a:spcBef>
                <a:spcPts val="100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93000"/>
              </a:lnSpc>
              <a:spcBef>
                <a:spcPts val="100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292" name="Google Shape;292;p16" descr="P7020678.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135961" y="2234580"/>
            <a:ext cx="4665139" cy="2573902"/>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293" name="Google Shape;293;p16"/>
          <p:cNvSpPr txBox="1"/>
          <p:nvPr/>
        </p:nvSpPr>
        <p:spPr>
          <a:xfrm>
            <a:off x="1509484" y="1815479"/>
            <a:ext cx="2421665" cy="3477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chemeClr val="dk1"/>
                </a:solidFill>
                <a:latin typeface="Calibri"/>
                <a:ea typeface="Calibri"/>
                <a:cs typeface="Calibri"/>
                <a:sym typeface="Calibri"/>
              </a:rPr>
              <a:t>Find the boundary between the ice at the top of the clear tubing and the water below 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chemeClr val="dk1"/>
                </a:solidFill>
                <a:latin typeface="Calibri"/>
                <a:ea typeface="Calibri"/>
                <a:cs typeface="Calibri"/>
                <a:sym typeface="Calibri"/>
              </a:rPr>
              <a:t>The ice appears relatively clear while the water is colored. </a:t>
            </a:r>
            <a:endParaRPr sz="2200" b="0" i="0" u="none" strike="noStrike" cap="none">
              <a:solidFill>
                <a:schemeClr val="dk1"/>
              </a:solidFill>
              <a:latin typeface="Calibri"/>
              <a:ea typeface="Calibri"/>
              <a:cs typeface="Calibri"/>
              <a:sym typeface="Calibri"/>
            </a:endParaRPr>
          </a:p>
        </p:txBody>
      </p:sp>
      <p:sp>
        <p:nvSpPr>
          <p:cNvPr id="294" name="Google Shape;294;p16"/>
          <p:cNvSpPr txBox="1"/>
          <p:nvPr/>
        </p:nvSpPr>
        <p:spPr>
          <a:xfrm>
            <a:off x="1509484" y="5477945"/>
            <a:ext cx="6792474" cy="104644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chemeClr val="dk1"/>
                </a:solidFill>
                <a:latin typeface="Calibri"/>
                <a:ea typeface="Calibri"/>
                <a:cs typeface="Calibri"/>
                <a:sym typeface="Calibri"/>
              </a:rPr>
              <a:t>Measure the depth of this boundary to the nearest centimeter (by holding meter stick next to the inner tube)</a:t>
            </a:r>
            <a:r>
              <a:rPr lang="en-US" sz="18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95" name="Google Shape;295;p16" descr="Frost Tube 2.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867274" y="219075"/>
            <a:ext cx="731817" cy="661658"/>
          </a:xfrm>
          <a:prstGeom prst="rect">
            <a:avLst/>
          </a:prstGeom>
          <a:noFill/>
          <a:ln>
            <a:noFill/>
          </a:ln>
        </p:spPr>
      </p:pic>
      <p:pic>
        <p:nvPicPr>
          <p:cNvPr id="296" name="Google Shape;296;p1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0" y="0"/>
            <a:ext cx="1314449" cy="1048657"/>
          </a:xfrm>
          <a:prstGeom prst="rect">
            <a:avLst/>
          </a:prstGeom>
          <a:noFill/>
          <a:ln>
            <a:noFill/>
          </a:ln>
        </p:spPr>
      </p:pic>
      <p:sp>
        <p:nvSpPr>
          <p:cNvPr id="297" name="Google Shape;297;p16"/>
          <p:cNvSpPr txBox="1"/>
          <p:nvPr/>
        </p:nvSpPr>
        <p:spPr>
          <a:xfrm>
            <a:off x="0" y="1038225"/>
            <a:ext cx="1304365" cy="5819775"/>
          </a:xfrm>
          <a:prstGeom prst="rect">
            <a:avLst/>
          </a:prstGeom>
          <a:solidFill>
            <a:srgbClr val="9A8C7D">
              <a:alpha val="75294"/>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A. Why measure frost depth? </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B. Properties that affect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C. When &amp; where to measure.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D. Required materials.</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E. Making a frost tube.</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F. Installing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chemeClr val="lt1"/>
                </a:solidFill>
                <a:latin typeface="Arial"/>
                <a:ea typeface="Arial"/>
                <a:cs typeface="Arial"/>
                <a:sym typeface="Arial"/>
              </a:rPr>
              <a:t>G. Measuring frost depth.</a:t>
            </a:r>
            <a:endParaRPr sz="1100" b="0" i="0" u="none" strike="noStrike" cap="none">
              <a:solidFill>
                <a:schemeClr val="lt1"/>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H. Report data to GLOBE.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I. Data Visualization.</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J. Additional Information.</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7"/>
          <p:cNvSpPr txBox="1"/>
          <p:nvPr/>
        </p:nvSpPr>
        <p:spPr>
          <a:xfrm>
            <a:off x="1291834" y="0"/>
            <a:ext cx="7871216" cy="1038225"/>
          </a:xfrm>
          <a:prstGeom prst="rect">
            <a:avLst/>
          </a:prstGeom>
          <a:solidFill>
            <a:srgbClr val="9A8C7D">
              <a:alpha val="75294"/>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r>
              <a:rPr lang="en-US" sz="2500" b="1" i="0" u="none" strike="noStrike" cap="none">
                <a:solidFill>
                  <a:srgbClr val="44300F"/>
                </a:solidFill>
                <a:latin typeface="Arial"/>
                <a:ea typeface="Arial"/>
                <a:cs typeface="Arial"/>
                <a:sym typeface="Arial"/>
              </a:rPr>
              <a:t>Soil (Pedosphere)                  Frost Tube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a:solidFill>
                <a:srgbClr val="44300F"/>
              </a:solidFill>
              <a:latin typeface="Arial Rounded"/>
              <a:ea typeface="Arial Rounded"/>
              <a:cs typeface="Arial Rounded"/>
              <a:sym typeface="Arial Rounded"/>
            </a:endParaRPr>
          </a:p>
        </p:txBody>
      </p:sp>
      <p:sp>
        <p:nvSpPr>
          <p:cNvPr id="303" name="Google Shape;303;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16</a:t>
            </a:fld>
            <a:endParaRPr/>
          </a:p>
        </p:txBody>
      </p:sp>
      <p:sp>
        <p:nvSpPr>
          <p:cNvPr id="304" name="Google Shape;304;p17"/>
          <p:cNvSpPr txBox="1"/>
          <p:nvPr/>
        </p:nvSpPr>
        <p:spPr>
          <a:xfrm>
            <a:off x="1304365" y="1605929"/>
            <a:ext cx="7615076" cy="5682415"/>
          </a:xfrm>
          <a:prstGeom prst="rect">
            <a:avLst/>
          </a:prstGeom>
          <a:noFill/>
          <a:ln>
            <a:noFill/>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Clr>
                <a:schemeClr val="dk1"/>
              </a:buClr>
              <a:buSzPts val="2200"/>
              <a:buFont typeface="Arial"/>
              <a:buNone/>
            </a:pPr>
            <a:endParaRPr sz="2200" b="0" i="0" u="none" strike="noStrike" cap="none">
              <a:solidFill>
                <a:srgbClr val="000000"/>
              </a:solidFill>
              <a:latin typeface="Calibri"/>
              <a:ea typeface="Calibri"/>
              <a:cs typeface="Calibri"/>
              <a:sym typeface="Calibri"/>
            </a:endParaRPr>
          </a:p>
          <a:p>
            <a:pPr marL="0" marR="0" lvl="0" indent="0" algn="l" rtl="0">
              <a:lnSpc>
                <a:spcPct val="93000"/>
              </a:lnSpc>
              <a:spcBef>
                <a:spcPts val="100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93000"/>
              </a:lnSpc>
              <a:spcBef>
                <a:spcPts val="100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5" name="Google Shape;305;p17"/>
          <p:cNvSpPr txBox="1"/>
          <p:nvPr/>
        </p:nvSpPr>
        <p:spPr>
          <a:xfrm>
            <a:off x="1531725" y="1312464"/>
            <a:ext cx="7488450" cy="417223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800" b="0" i="0" u="none" strike="noStrike" cap="none">
                <a:solidFill>
                  <a:srgbClr val="222222"/>
                </a:solidFill>
                <a:latin typeface="Calibri"/>
                <a:ea typeface="Calibri"/>
                <a:cs typeface="Calibri"/>
                <a:sym typeface="Calibri"/>
              </a:rPr>
              <a:t>Step 1: Go to data entry: </a:t>
            </a:r>
            <a:r>
              <a:rPr lang="en-US" sz="1800" b="0" i="0" u="sng" strike="noStrike" cap="none">
                <a:solidFill>
                  <a:schemeClr val="hlink"/>
                </a:solidFill>
                <a:latin typeface="Calibri"/>
                <a:ea typeface="Calibri"/>
                <a:cs typeface="Calibri"/>
                <a:sym typeface="Calibri"/>
                <a:hlinkClick r:id="rId3"/>
              </a:rPr>
              <a:t>https://www.globe.gov/globe-data/data-entry</a:t>
            </a:r>
            <a:endParaRPr sz="1800" b="0" i="0" u="sng" strike="noStrike" cap="none">
              <a:solidFill>
                <a:srgbClr val="1155CC"/>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800" b="0" i="0" u="sng" strike="noStrike" cap="none">
              <a:solidFill>
                <a:srgbClr val="1155CC"/>
              </a:solidFill>
              <a:latin typeface="Calibri"/>
              <a:ea typeface="Calibri"/>
              <a:cs typeface="Calibri"/>
              <a:sym typeface="Calibri"/>
            </a:endParaRPr>
          </a:p>
          <a:p>
            <a:pPr marL="0" marR="0" lvl="0" indent="0" algn="l" rtl="0">
              <a:lnSpc>
                <a:spcPct val="100000"/>
              </a:lnSpc>
              <a:spcBef>
                <a:spcPts val="0"/>
              </a:spcBef>
              <a:spcAft>
                <a:spcPts val="0"/>
              </a:spcAft>
              <a:buClr>
                <a:srgbClr val="222222"/>
              </a:buClr>
              <a:buSzPts val="1800"/>
              <a:buFont typeface="Calibri"/>
              <a:buNone/>
            </a:pPr>
            <a:r>
              <a:rPr lang="en-US" sz="1800" b="0" i="0" u="none" strike="noStrike" cap="none">
                <a:solidFill>
                  <a:srgbClr val="222222"/>
                </a:solidFill>
                <a:latin typeface="Calibri"/>
                <a:ea typeface="Calibri"/>
                <a:cs typeface="Calibri"/>
                <a:sym typeface="Calibri"/>
              </a:rPr>
              <a:t>Step 2: Click on “Data Entry - Desktop Forms.”   </a:t>
            </a:r>
            <a:endParaRPr sz="1800" b="0" i="0" u="none" strike="noStrike" cap="none">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US" sz="1800" b="0" i="0" u="none" strike="noStrike" cap="none">
                <a:solidFill>
                  <a:srgbClr val="222222"/>
                </a:solidFill>
                <a:latin typeface="Calibri"/>
                <a:ea typeface="Calibri"/>
                <a:cs typeface="Calibri"/>
                <a:sym typeface="Calibri"/>
              </a:rPr>
              <a:t>Once your site is established, you can click on Live Data Entry from the GLOBE Data page.   </a:t>
            </a:r>
            <a:endParaRPr sz="1800" b="0" i="0" u="none" strike="noStrike" cap="none">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pic>
        <p:nvPicPr>
          <p:cNvPr id="306" name="Google Shape;306;p1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504390" y="2514341"/>
            <a:ext cx="7501251" cy="2758633"/>
          </a:xfrm>
          <a:prstGeom prst="rect">
            <a:avLst/>
          </a:prstGeom>
          <a:noFill/>
          <a:ln w="9525" cap="flat" cmpd="sng">
            <a:solidFill>
              <a:srgbClr val="A5A5A5"/>
            </a:solidFill>
            <a:prstDash val="solid"/>
            <a:round/>
            <a:headEnd type="none" w="sm" len="sm"/>
            <a:tailEnd type="none" w="sm" len="sm"/>
          </a:ln>
        </p:spPr>
      </p:pic>
      <p:pic>
        <p:nvPicPr>
          <p:cNvPr id="307" name="Google Shape;307;p17" descr="Frost Tube 2.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867274" y="219075"/>
            <a:ext cx="731817" cy="661658"/>
          </a:xfrm>
          <a:prstGeom prst="rect">
            <a:avLst/>
          </a:prstGeom>
          <a:noFill/>
          <a:ln>
            <a:noFill/>
          </a:ln>
        </p:spPr>
      </p:pic>
      <p:pic>
        <p:nvPicPr>
          <p:cNvPr id="308" name="Google Shape;308;p17"/>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0" y="0"/>
            <a:ext cx="1314449" cy="1048657"/>
          </a:xfrm>
          <a:prstGeom prst="rect">
            <a:avLst/>
          </a:prstGeom>
          <a:noFill/>
          <a:ln>
            <a:noFill/>
          </a:ln>
        </p:spPr>
      </p:pic>
      <p:sp>
        <p:nvSpPr>
          <p:cNvPr id="309" name="Google Shape;309;p17"/>
          <p:cNvSpPr txBox="1"/>
          <p:nvPr/>
        </p:nvSpPr>
        <p:spPr>
          <a:xfrm>
            <a:off x="0" y="1038225"/>
            <a:ext cx="1304365" cy="5819775"/>
          </a:xfrm>
          <a:prstGeom prst="rect">
            <a:avLst/>
          </a:prstGeom>
          <a:solidFill>
            <a:srgbClr val="9A8C7D">
              <a:alpha val="75294"/>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A. Why measure frost depth? </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B. Properties that affect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C. When &amp; where to measure.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D. Required materials.</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E. Making a frost tube.</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F. Installing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G. Measuring frost depth.</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chemeClr val="lt1"/>
                </a:solidFill>
                <a:latin typeface="Arial"/>
                <a:ea typeface="Arial"/>
                <a:cs typeface="Arial"/>
                <a:sym typeface="Arial"/>
              </a:rPr>
              <a:t>H. Report data to GLOBE.</a:t>
            </a:r>
            <a:endParaRPr sz="1100" b="0" i="0" u="none" strike="noStrike" cap="none">
              <a:solidFill>
                <a:schemeClr val="lt1"/>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I. Data Visualization.</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J. Additional Information.</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18"/>
          <p:cNvSpPr txBox="1"/>
          <p:nvPr/>
        </p:nvSpPr>
        <p:spPr>
          <a:xfrm>
            <a:off x="1291834" y="0"/>
            <a:ext cx="7871216" cy="1038225"/>
          </a:xfrm>
          <a:prstGeom prst="rect">
            <a:avLst/>
          </a:prstGeom>
          <a:solidFill>
            <a:srgbClr val="9A8C7D">
              <a:alpha val="75294"/>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r>
              <a:rPr lang="en-US" sz="2500" b="1" i="0" u="none" strike="noStrike" cap="none">
                <a:solidFill>
                  <a:srgbClr val="44300F"/>
                </a:solidFill>
                <a:latin typeface="Arial"/>
                <a:ea typeface="Arial"/>
                <a:cs typeface="Arial"/>
                <a:sym typeface="Arial"/>
              </a:rPr>
              <a:t>Soil (Pedosphere)                  Frost Tube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a:solidFill>
                <a:srgbClr val="44300F"/>
              </a:solidFill>
              <a:latin typeface="Arial Rounded"/>
              <a:ea typeface="Arial Rounded"/>
              <a:cs typeface="Arial Rounded"/>
              <a:sym typeface="Arial Rounded"/>
            </a:endParaRPr>
          </a:p>
        </p:txBody>
      </p:sp>
      <p:pic>
        <p:nvPicPr>
          <p:cNvPr id="316" name="Google Shape;316;p1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095500" y="1282456"/>
            <a:ext cx="6772335" cy="5435359"/>
          </a:xfrm>
          <a:prstGeom prst="rect">
            <a:avLst/>
          </a:prstGeom>
          <a:noFill/>
          <a:ln>
            <a:noFill/>
          </a:ln>
        </p:spPr>
      </p:pic>
      <p:sp>
        <p:nvSpPr>
          <p:cNvPr id="317" name="Google Shape;317;p18"/>
          <p:cNvSpPr txBox="1"/>
          <p:nvPr/>
        </p:nvSpPr>
        <p:spPr>
          <a:xfrm>
            <a:off x="1509143" y="4846225"/>
            <a:ext cx="1652100" cy="81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Select Frost Tube under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Pedosphere</a:t>
            </a:r>
            <a:endParaRPr sz="1800" b="0" i="0" u="none" strike="noStrike" cap="none">
              <a:solidFill>
                <a:schemeClr val="dk1"/>
              </a:solidFill>
              <a:latin typeface="Calibri"/>
              <a:ea typeface="Calibri"/>
              <a:cs typeface="Calibri"/>
              <a:sym typeface="Calibri"/>
            </a:endParaRPr>
          </a:p>
        </p:txBody>
      </p:sp>
      <p:pic>
        <p:nvPicPr>
          <p:cNvPr id="318" name="Google Shape;318;p18" descr="Frost Tube 2.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867274" y="219075"/>
            <a:ext cx="731817" cy="661658"/>
          </a:xfrm>
          <a:prstGeom prst="rect">
            <a:avLst/>
          </a:prstGeom>
          <a:noFill/>
          <a:ln>
            <a:noFill/>
          </a:ln>
        </p:spPr>
      </p:pic>
      <p:pic>
        <p:nvPicPr>
          <p:cNvPr id="319" name="Google Shape;319;p1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0" y="0"/>
            <a:ext cx="1314449" cy="1048657"/>
          </a:xfrm>
          <a:prstGeom prst="rect">
            <a:avLst/>
          </a:prstGeom>
          <a:noFill/>
          <a:ln>
            <a:noFill/>
          </a:ln>
        </p:spPr>
      </p:pic>
      <p:sp>
        <p:nvSpPr>
          <p:cNvPr id="320" name="Google Shape;320;p18"/>
          <p:cNvSpPr txBox="1"/>
          <p:nvPr/>
        </p:nvSpPr>
        <p:spPr>
          <a:xfrm>
            <a:off x="0" y="1038225"/>
            <a:ext cx="1304365" cy="5819775"/>
          </a:xfrm>
          <a:prstGeom prst="rect">
            <a:avLst/>
          </a:prstGeom>
          <a:solidFill>
            <a:srgbClr val="9A8C7D">
              <a:alpha val="75294"/>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A. Why measure frost depth? </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B. Properties that affect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C. When &amp; where to measure.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D. Required materials.</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E. Making a frost tube.</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F. Installing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G. Measuring frost depth.</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chemeClr val="lt1"/>
                </a:solidFill>
                <a:latin typeface="Arial"/>
                <a:ea typeface="Arial"/>
                <a:cs typeface="Arial"/>
                <a:sym typeface="Arial"/>
              </a:rPr>
              <a:t>H. Report data to GLOBE.</a:t>
            </a:r>
            <a:endParaRPr sz="1100" b="0" i="0" u="none" strike="noStrike" cap="none">
              <a:solidFill>
                <a:schemeClr val="lt1"/>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I. Data Visualization.</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J. Additional Information.</a:t>
            </a:r>
            <a:endParaRPr sz="1100" b="0" i="0" u="none" strike="noStrike" cap="none">
              <a:solidFill>
                <a:srgbClr val="000000"/>
              </a:solidFill>
              <a:latin typeface="Arial"/>
              <a:ea typeface="Arial"/>
              <a:cs typeface="Arial"/>
              <a:sym typeface="Arial"/>
            </a:endParaRPr>
          </a:p>
        </p:txBody>
      </p:sp>
      <p:cxnSp>
        <p:nvCxnSpPr>
          <p:cNvPr id="321" name="Google Shape;321;p18"/>
          <p:cNvCxnSpPr/>
          <p:nvPr/>
        </p:nvCxnSpPr>
        <p:spPr>
          <a:xfrm rot="10800000" flipH="1">
            <a:off x="1704975" y="3933826"/>
            <a:ext cx="561975" cy="952499"/>
          </a:xfrm>
          <a:prstGeom prst="straightConnector1">
            <a:avLst/>
          </a:prstGeom>
          <a:noFill/>
          <a:ln w="15875" cap="flat" cmpd="sng">
            <a:solidFill>
              <a:srgbClr val="FF0000"/>
            </a:solidFill>
            <a:prstDash val="solid"/>
            <a:round/>
            <a:headEnd type="none" w="sm" len="sm"/>
            <a:tailEnd type="triangle"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19"/>
          <p:cNvSpPr txBox="1"/>
          <p:nvPr/>
        </p:nvSpPr>
        <p:spPr>
          <a:xfrm>
            <a:off x="1291834" y="0"/>
            <a:ext cx="7871216" cy="1038225"/>
          </a:xfrm>
          <a:prstGeom prst="rect">
            <a:avLst/>
          </a:prstGeom>
          <a:solidFill>
            <a:srgbClr val="9A8C7D">
              <a:alpha val="75294"/>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r>
              <a:rPr lang="en-US" sz="2500" b="1" i="0" u="none" strike="noStrike" cap="none">
                <a:solidFill>
                  <a:srgbClr val="44300F"/>
                </a:solidFill>
                <a:latin typeface="Arial"/>
                <a:ea typeface="Arial"/>
                <a:cs typeface="Arial"/>
                <a:sym typeface="Arial"/>
              </a:rPr>
              <a:t>Soil (Pedosphere)                  Frost Tube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a:solidFill>
                <a:srgbClr val="44300F"/>
              </a:solidFill>
              <a:latin typeface="Arial Rounded"/>
              <a:ea typeface="Arial Rounded"/>
              <a:cs typeface="Arial Rounded"/>
              <a:sym typeface="Arial Rounded"/>
            </a:endParaRPr>
          </a:p>
        </p:txBody>
      </p:sp>
      <p:sp>
        <p:nvSpPr>
          <p:cNvPr id="328" name="Google Shape;328;p19"/>
          <p:cNvSpPr txBox="1"/>
          <p:nvPr/>
        </p:nvSpPr>
        <p:spPr>
          <a:xfrm>
            <a:off x="1609521" y="1178950"/>
            <a:ext cx="7160004" cy="2801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222222"/>
              </a:buClr>
              <a:buSzPts val="1800"/>
              <a:buFont typeface="Calibri"/>
              <a:buNone/>
            </a:pPr>
            <a:r>
              <a:rPr lang="en-US" sz="1800" b="0" i="0" u="none" strike="noStrike" cap="none">
                <a:solidFill>
                  <a:srgbClr val="222222"/>
                </a:solidFill>
                <a:latin typeface="Calibri"/>
                <a:ea typeface="Calibri"/>
                <a:cs typeface="Calibri"/>
                <a:sym typeface="Calibri"/>
              </a:rPr>
              <a:t>Although many fields can be left blank, the thermometer type for the air temperature protocol must be recorded.  If your site does not have a weather shelter with a thermometer, enter “no thermometer.”  </a:t>
            </a:r>
            <a:endParaRPr sz="1800" b="0" i="0" u="none" strike="noStrike" cap="none">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1" u="none" strike="noStrike" cap="none">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rgbClr val="222222"/>
              </a:buClr>
              <a:buSzPts val="1800"/>
              <a:buFont typeface="Calibri"/>
              <a:buNone/>
            </a:pPr>
            <a:r>
              <a:rPr lang="en-US" sz="1800" b="0" i="1" u="none" strike="noStrike" cap="none">
                <a:solidFill>
                  <a:srgbClr val="222222"/>
                </a:solidFill>
                <a:latin typeface="Calibri"/>
                <a:ea typeface="Calibri"/>
                <a:cs typeface="Calibri"/>
                <a:sym typeface="Calibri"/>
              </a:rPr>
              <a:t>Note: the thermometer type does not refer to ground surface or soil temperatures.</a:t>
            </a:r>
            <a:endParaRPr sz="1800" b="0" i="1" u="none" strike="noStrike" cap="none">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rgbClr val="222222"/>
              </a:buClr>
              <a:buSzPts val="1800"/>
              <a:buFont typeface="Calibri"/>
              <a:buNone/>
            </a:pPr>
            <a:r>
              <a:rPr lang="en-US" sz="1800" b="0" i="0" u="none" strike="noStrike" cap="none">
                <a:solidFill>
                  <a:srgbClr val="222222"/>
                </a:solidFill>
                <a:latin typeface="Calibri"/>
                <a:ea typeface="Calibri"/>
                <a:cs typeface="Calibri"/>
                <a:sym typeface="Calibri"/>
              </a:rPr>
              <a:t>Click </a:t>
            </a:r>
            <a:r>
              <a:rPr lang="en-US" sz="1800" b="0" i="0" u="none" strike="noStrike" cap="none">
                <a:solidFill>
                  <a:srgbClr val="222222"/>
                </a:solidFill>
                <a:highlight>
                  <a:srgbClr val="6D9EEB"/>
                </a:highlight>
                <a:latin typeface="Calibri"/>
                <a:ea typeface="Calibri"/>
                <a:cs typeface="Calibri"/>
                <a:sym typeface="Calibri"/>
              </a:rPr>
              <a:t>Create Site</a:t>
            </a:r>
            <a:r>
              <a:rPr lang="en-US" sz="1800" b="0" i="0" u="none" strike="noStrike" cap="none">
                <a:solidFill>
                  <a:srgbClr val="222222"/>
                </a:solidFill>
                <a:latin typeface="Calibri"/>
                <a:ea typeface="Calibri"/>
                <a:cs typeface="Calibri"/>
                <a:sym typeface="Calibri"/>
              </a:rPr>
              <a:t> at the bottom when done.</a:t>
            </a:r>
            <a:endParaRPr sz="1800" b="0" i="0" u="none" strike="noStrike" cap="none">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rgbClr val="222222"/>
              </a:buClr>
              <a:buSzPts val="1800"/>
              <a:buFont typeface="Calibri"/>
              <a:buNone/>
            </a:pPr>
            <a:r>
              <a:rPr lang="en-US" sz="1800" b="0" i="0" u="none" strike="noStrike" cap="none">
                <a:solidFill>
                  <a:srgbClr val="222222"/>
                </a:solidFill>
                <a:latin typeface="Calibri"/>
                <a:ea typeface="Calibri"/>
                <a:cs typeface="Calibri"/>
                <a:sym typeface="Calibri"/>
              </a:rPr>
              <a:t> </a:t>
            </a:r>
            <a:endParaRPr sz="1800" b="0" i="0" u="none" strike="noStrike" cap="none">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pic>
        <p:nvPicPr>
          <p:cNvPr id="329" name="Google Shape;329;p19"/>
          <p:cNvPicPr preferRelativeResize="0"/>
          <p:nvPr/>
        </p:nvPicPr>
        <p:blipFill rotWithShape="1">
          <a:blip r:embed="rId3">
            <a:alphaModFix/>
          </a:blip>
          <a:srcRect/>
          <a:stretch/>
        </p:blipFill>
        <p:spPr>
          <a:xfrm>
            <a:off x="1560687" y="2923896"/>
            <a:ext cx="7460150" cy="3068525"/>
          </a:xfrm>
          <a:prstGeom prst="rect">
            <a:avLst/>
          </a:prstGeom>
          <a:noFill/>
          <a:ln>
            <a:noFill/>
          </a:ln>
        </p:spPr>
      </p:pic>
      <p:pic>
        <p:nvPicPr>
          <p:cNvPr id="330" name="Google Shape;330;p19" descr="Frost Tube 2.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867274" y="219075"/>
            <a:ext cx="731817" cy="661658"/>
          </a:xfrm>
          <a:prstGeom prst="rect">
            <a:avLst/>
          </a:prstGeom>
          <a:noFill/>
          <a:ln>
            <a:noFill/>
          </a:ln>
        </p:spPr>
      </p:pic>
      <p:pic>
        <p:nvPicPr>
          <p:cNvPr id="331" name="Google Shape;331;p1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0" y="0"/>
            <a:ext cx="1314449" cy="1048657"/>
          </a:xfrm>
          <a:prstGeom prst="rect">
            <a:avLst/>
          </a:prstGeom>
          <a:noFill/>
          <a:ln>
            <a:noFill/>
          </a:ln>
        </p:spPr>
      </p:pic>
      <p:sp>
        <p:nvSpPr>
          <p:cNvPr id="332" name="Google Shape;332;p19"/>
          <p:cNvSpPr txBox="1"/>
          <p:nvPr/>
        </p:nvSpPr>
        <p:spPr>
          <a:xfrm>
            <a:off x="0" y="1038225"/>
            <a:ext cx="1304365" cy="5819775"/>
          </a:xfrm>
          <a:prstGeom prst="rect">
            <a:avLst/>
          </a:prstGeom>
          <a:solidFill>
            <a:srgbClr val="9A8C7D">
              <a:alpha val="75294"/>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A. Why measure frost depth? </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B. Properties that affect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C. When &amp; where to measure.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D. Required materials.</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E. Making a frost tube.</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F. Installing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G. Measuring frost depth.</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chemeClr val="lt1"/>
                </a:solidFill>
                <a:latin typeface="Arial"/>
                <a:ea typeface="Arial"/>
                <a:cs typeface="Arial"/>
                <a:sym typeface="Arial"/>
              </a:rPr>
              <a:t>H. Report data to GLOBE.</a:t>
            </a:r>
            <a:endParaRPr sz="1100" b="0" i="0" u="none" strike="noStrike" cap="none">
              <a:solidFill>
                <a:schemeClr val="lt1"/>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I. Data Visualization.</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J. Additional Information.</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2" descr="P7020678.JPG"/>
          <p:cNvPicPr preferRelativeResize="0"/>
          <p:nvPr/>
        </p:nvPicPr>
        <p:blipFill rotWithShape="1">
          <a:blip r:embed="rId3" cstate="email">
            <a:alphaModFix amt="17000"/>
            <a:extLst>
              <a:ext uri="{28A0092B-C50C-407E-A947-70E740481C1C}">
                <a14:useLocalDpi xmlns:a14="http://schemas.microsoft.com/office/drawing/2010/main"/>
              </a:ext>
            </a:extLst>
          </a:blip>
          <a:srcRect/>
          <a:stretch/>
        </p:blipFill>
        <p:spPr>
          <a:xfrm>
            <a:off x="1390090" y="1095377"/>
            <a:ext cx="7668185" cy="5653086"/>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101" name="Google Shape;101;p2"/>
          <p:cNvSpPr txBox="1">
            <a:spLocks noGrp="1"/>
          </p:cNvSpPr>
          <p:nvPr>
            <p:ph type="title"/>
          </p:nvPr>
        </p:nvSpPr>
        <p:spPr>
          <a:xfrm>
            <a:off x="1599640" y="1033133"/>
            <a:ext cx="7886700" cy="67757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Calibri"/>
              <a:buNone/>
            </a:pPr>
            <a:r>
              <a:rPr lang="en-US" b="1"/>
              <a:t>Frost Tube Overview &amp; Learning Objectives</a:t>
            </a:r>
            <a:endParaRPr b="1"/>
          </a:p>
        </p:txBody>
      </p:sp>
      <p:sp>
        <p:nvSpPr>
          <p:cNvPr id="102" name="Google Shape;102;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a:t>
            </a:fld>
            <a:endParaRPr/>
          </a:p>
        </p:txBody>
      </p:sp>
      <p:sp>
        <p:nvSpPr>
          <p:cNvPr id="103" name="Google Shape;103;p2"/>
          <p:cNvSpPr txBox="1"/>
          <p:nvPr/>
        </p:nvSpPr>
        <p:spPr>
          <a:xfrm>
            <a:off x="1633500" y="1619250"/>
            <a:ext cx="7257300" cy="5619750"/>
          </a:xfrm>
          <a:prstGeom prst="rect">
            <a:avLst/>
          </a:prstGeom>
          <a:noFill/>
          <a:ln>
            <a:noFill/>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Frost tube measures the depth of freezing in soils that seasonally freeze and thaw.</a:t>
            </a:r>
            <a:endParaRPr sz="1800" b="0" i="0" u="none" strike="noStrike" cap="none">
              <a:solidFill>
                <a:schemeClr val="dk1"/>
              </a:solidFill>
              <a:latin typeface="Calibri"/>
              <a:ea typeface="Calibri"/>
              <a:cs typeface="Calibri"/>
              <a:sym typeface="Calibri"/>
            </a:endParaRPr>
          </a:p>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93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The soil frost tube protocol allows GLOBE students and scientists to see what part of the soil freezes and when the freezing starts and thaws in different seasons and parts of the world.  </a:t>
            </a:r>
            <a:endParaRPr sz="1800" b="0" i="0" u="none" strike="noStrike" cap="none">
              <a:solidFill>
                <a:srgbClr val="000000"/>
              </a:solidFill>
              <a:latin typeface="Calibri"/>
              <a:ea typeface="Calibri"/>
              <a:cs typeface="Calibri"/>
              <a:sym typeface="Calibri"/>
            </a:endParaRPr>
          </a:p>
          <a:p>
            <a:pPr marL="0" marR="0" lvl="0" indent="0" algn="l" rtl="0">
              <a:lnSpc>
                <a:spcPct val="93000"/>
              </a:lnSpc>
              <a:spcBef>
                <a:spcPts val="100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Learning Objectives: </a:t>
            </a:r>
            <a:endParaRPr sz="1400" b="0" i="0" u="none" strike="noStrike" cap="none">
              <a:solidFill>
                <a:srgbClr val="000000"/>
              </a:solidFill>
              <a:latin typeface="Arial"/>
              <a:ea typeface="Arial"/>
              <a:cs typeface="Arial"/>
              <a:sym typeface="Arial"/>
            </a:endParaRPr>
          </a:p>
          <a:p>
            <a:pPr marL="0" marR="0" lvl="0" indent="0" algn="l" rtl="0">
              <a:lnSpc>
                <a:spcPct val="93000"/>
              </a:lnSpc>
              <a:spcBef>
                <a:spcPts val="100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After completing this module, you will be able to</a:t>
            </a:r>
            <a:endParaRPr sz="1400" b="0" i="0" u="none" strike="noStrike" cap="none">
              <a:solidFill>
                <a:srgbClr val="000000"/>
              </a:solidFill>
              <a:latin typeface="Arial"/>
              <a:ea typeface="Arial"/>
              <a:cs typeface="Arial"/>
              <a:sym typeface="Arial"/>
            </a:endParaRPr>
          </a:p>
          <a:p>
            <a:pPr marL="342900" marR="0" lvl="0" indent="-342900" algn="l" rtl="0">
              <a:lnSpc>
                <a:spcPct val="93000"/>
              </a:lnSpc>
              <a:spcBef>
                <a:spcPts val="100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Explain why depth of freezing is worth measuring</a:t>
            </a:r>
            <a:endParaRPr sz="1400" b="0" i="0" u="none" strike="noStrike" cap="none">
              <a:solidFill>
                <a:srgbClr val="000000"/>
              </a:solidFill>
              <a:latin typeface="Arial"/>
              <a:ea typeface="Arial"/>
              <a:cs typeface="Arial"/>
              <a:sym typeface="Arial"/>
            </a:endParaRPr>
          </a:p>
          <a:p>
            <a:pPr marL="342900" marR="0" lvl="0" indent="-342900" algn="l" rtl="0">
              <a:lnSpc>
                <a:spcPct val="93000"/>
              </a:lnSpc>
              <a:spcBef>
                <a:spcPts val="100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Decide where to install a Frost Tube</a:t>
            </a:r>
            <a:endParaRPr sz="1800" b="0" i="0" u="none" strike="noStrike" cap="none">
              <a:solidFill>
                <a:srgbClr val="000000"/>
              </a:solidFill>
              <a:latin typeface="Calibri"/>
              <a:ea typeface="Calibri"/>
              <a:cs typeface="Calibri"/>
              <a:sym typeface="Calibri"/>
            </a:endParaRPr>
          </a:p>
          <a:p>
            <a:pPr marL="342900" marR="0" lvl="0" indent="-342900" algn="l" rtl="0">
              <a:lnSpc>
                <a:spcPct val="93000"/>
              </a:lnSpc>
              <a:spcBef>
                <a:spcPts val="100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Determine a schedule for taking Frost Tube measurements</a:t>
            </a:r>
            <a:endParaRPr sz="1400" b="0" i="0" u="none" strike="noStrike" cap="none">
              <a:solidFill>
                <a:srgbClr val="000000"/>
              </a:solidFill>
              <a:latin typeface="Arial"/>
              <a:ea typeface="Arial"/>
              <a:cs typeface="Arial"/>
              <a:sym typeface="Arial"/>
            </a:endParaRPr>
          </a:p>
          <a:p>
            <a:pPr marL="342900" marR="0" lvl="0" indent="-342900" algn="l" rtl="0">
              <a:lnSpc>
                <a:spcPct val="93000"/>
              </a:lnSpc>
              <a:spcBef>
                <a:spcPts val="100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Measure frost depth using a Frost Tube</a:t>
            </a:r>
            <a:endParaRPr sz="1800" b="0" i="0" u="none" strike="noStrike" cap="none">
              <a:solidFill>
                <a:srgbClr val="000000"/>
              </a:solidFill>
              <a:latin typeface="Calibri"/>
              <a:ea typeface="Calibri"/>
              <a:cs typeface="Calibri"/>
              <a:sym typeface="Calibri"/>
            </a:endParaRPr>
          </a:p>
          <a:p>
            <a:pPr marL="342900" marR="0" lvl="0" indent="-342900" algn="l" rtl="0">
              <a:lnSpc>
                <a:spcPct val="93000"/>
              </a:lnSpc>
              <a:spcBef>
                <a:spcPts val="100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Report these data to GLOBE</a:t>
            </a:r>
            <a:endParaRPr sz="1400" b="0" i="0" u="none" strike="noStrike" cap="none">
              <a:solidFill>
                <a:srgbClr val="000000"/>
              </a:solidFill>
              <a:latin typeface="Arial"/>
              <a:ea typeface="Arial"/>
              <a:cs typeface="Arial"/>
              <a:sym typeface="Arial"/>
            </a:endParaRPr>
          </a:p>
          <a:p>
            <a:pPr marL="0" marR="0" lvl="0" indent="0" algn="l" rtl="0">
              <a:lnSpc>
                <a:spcPct val="93000"/>
              </a:lnSpc>
              <a:spcBef>
                <a:spcPts val="1000"/>
              </a:spcBef>
              <a:spcAft>
                <a:spcPts val="0"/>
              </a:spcAft>
              <a:buClr>
                <a:schemeClr val="dk1"/>
              </a:buClr>
              <a:buSzPts val="1800"/>
              <a:buFont typeface="Arial"/>
              <a:buNone/>
            </a:pPr>
            <a:endParaRPr sz="1800" b="0" i="1" u="none" strike="noStrike" cap="none">
              <a:solidFill>
                <a:srgbClr val="000000"/>
              </a:solidFill>
              <a:latin typeface="Calibri"/>
              <a:ea typeface="Calibri"/>
              <a:cs typeface="Calibri"/>
              <a:sym typeface="Calibri"/>
            </a:endParaRPr>
          </a:p>
          <a:p>
            <a:pPr marL="0" marR="0" lvl="0" indent="0" algn="l" rtl="0">
              <a:lnSpc>
                <a:spcPct val="93000"/>
              </a:lnSpc>
              <a:spcBef>
                <a:spcPts val="1000"/>
              </a:spcBef>
              <a:spcAft>
                <a:spcPts val="0"/>
              </a:spcAft>
              <a:buClr>
                <a:srgbClr val="000000"/>
              </a:buClr>
              <a:buSzPts val="1800"/>
              <a:buFont typeface="Arial"/>
              <a:buNone/>
            </a:pPr>
            <a:r>
              <a:rPr lang="en-US" sz="1800" b="0" i="1" u="none" strike="noStrike" cap="none">
                <a:solidFill>
                  <a:srgbClr val="000000"/>
                </a:solidFill>
                <a:latin typeface="Calibri"/>
                <a:ea typeface="Calibri"/>
                <a:cs typeface="Calibri"/>
                <a:sym typeface="Calibri"/>
              </a:rPr>
              <a:t>Estimated time needed for completion of this module: 1.5 hours</a:t>
            </a:r>
            <a:endParaRPr sz="1400" b="0" i="0" u="none" strike="noStrike" cap="none">
              <a:solidFill>
                <a:srgbClr val="000000"/>
              </a:solidFill>
              <a:latin typeface="Arial"/>
              <a:ea typeface="Arial"/>
              <a:cs typeface="Arial"/>
              <a:sym typeface="Arial"/>
            </a:endParaRPr>
          </a:p>
        </p:txBody>
      </p:sp>
      <p:sp>
        <p:nvSpPr>
          <p:cNvPr id="104" name="Google Shape;104;p2"/>
          <p:cNvSpPr txBox="1"/>
          <p:nvPr/>
        </p:nvSpPr>
        <p:spPr>
          <a:xfrm>
            <a:off x="1291834" y="0"/>
            <a:ext cx="7871216" cy="1038225"/>
          </a:xfrm>
          <a:prstGeom prst="rect">
            <a:avLst/>
          </a:prstGeom>
          <a:solidFill>
            <a:srgbClr val="9A8C7D">
              <a:alpha val="75294"/>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r>
              <a:rPr lang="en-US" sz="2500" b="1" i="0" u="none" strike="noStrike" cap="none">
                <a:solidFill>
                  <a:srgbClr val="44300F"/>
                </a:solidFill>
                <a:latin typeface="Arial"/>
                <a:ea typeface="Arial"/>
                <a:cs typeface="Arial"/>
                <a:sym typeface="Arial"/>
              </a:rPr>
              <a:t>Soil (Pedosphere)                  Frost Tube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a:solidFill>
                <a:srgbClr val="44300F"/>
              </a:solidFill>
              <a:latin typeface="Arial Rounded"/>
              <a:ea typeface="Arial Rounded"/>
              <a:cs typeface="Arial Rounded"/>
              <a:sym typeface="Arial Rounded"/>
            </a:endParaRPr>
          </a:p>
        </p:txBody>
      </p:sp>
      <p:pic>
        <p:nvPicPr>
          <p:cNvPr id="105" name="Google Shape;105;p2" descr="Frost Tube 2.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867274" y="219075"/>
            <a:ext cx="731817" cy="661658"/>
          </a:xfrm>
          <a:prstGeom prst="rect">
            <a:avLst/>
          </a:prstGeom>
          <a:noFill/>
          <a:ln>
            <a:noFill/>
          </a:ln>
        </p:spPr>
      </p:pic>
      <p:pic>
        <p:nvPicPr>
          <p:cNvPr id="106" name="Google Shape;106;p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0" y="0"/>
            <a:ext cx="1314449" cy="1048657"/>
          </a:xfrm>
          <a:prstGeom prst="rect">
            <a:avLst/>
          </a:prstGeom>
          <a:noFill/>
          <a:ln>
            <a:noFill/>
          </a:ln>
        </p:spPr>
      </p:pic>
      <p:sp>
        <p:nvSpPr>
          <p:cNvPr id="107" name="Google Shape;107;p2"/>
          <p:cNvSpPr txBox="1"/>
          <p:nvPr/>
        </p:nvSpPr>
        <p:spPr>
          <a:xfrm>
            <a:off x="0" y="1038225"/>
            <a:ext cx="1304365" cy="5819775"/>
          </a:xfrm>
          <a:prstGeom prst="rect">
            <a:avLst/>
          </a:prstGeom>
          <a:solidFill>
            <a:srgbClr val="9A8C7D">
              <a:alpha val="75294"/>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A. Why measure frost depth? </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B. Properties that affect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C. When &amp; where to measure.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D. Required materials.</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E. Making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F. Installing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G. Measuring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H. Report data to GLOBE.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I. Data Visualization.</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J. Additional Information.</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0"/>
          <p:cNvSpPr txBox="1"/>
          <p:nvPr/>
        </p:nvSpPr>
        <p:spPr>
          <a:xfrm>
            <a:off x="1291834" y="0"/>
            <a:ext cx="7871216" cy="1038225"/>
          </a:xfrm>
          <a:prstGeom prst="rect">
            <a:avLst/>
          </a:prstGeom>
          <a:solidFill>
            <a:srgbClr val="9A8C7D">
              <a:alpha val="75294"/>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r>
              <a:rPr lang="en-US" sz="2500" b="1" i="0" u="none" strike="noStrike" cap="none">
                <a:solidFill>
                  <a:srgbClr val="44300F"/>
                </a:solidFill>
                <a:latin typeface="Arial"/>
                <a:ea typeface="Arial"/>
                <a:cs typeface="Arial"/>
                <a:sym typeface="Arial"/>
              </a:rPr>
              <a:t>Soil (Pedosphere)                  Frost Tube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a:solidFill>
                <a:srgbClr val="44300F"/>
              </a:solidFill>
              <a:latin typeface="Arial Rounded"/>
              <a:ea typeface="Arial Rounded"/>
              <a:cs typeface="Arial Rounded"/>
              <a:sym typeface="Arial Rounded"/>
            </a:endParaRPr>
          </a:p>
        </p:txBody>
      </p:sp>
      <p:sp>
        <p:nvSpPr>
          <p:cNvPr id="339" name="Google Shape;339;p20"/>
          <p:cNvSpPr txBox="1"/>
          <p:nvPr/>
        </p:nvSpPr>
        <p:spPr>
          <a:xfrm>
            <a:off x="1609521" y="1178950"/>
            <a:ext cx="7160004" cy="2801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rgbClr val="222222"/>
              </a:buClr>
              <a:buSzPts val="1800"/>
              <a:buFont typeface="Calibri"/>
              <a:buNone/>
            </a:pPr>
            <a:r>
              <a:rPr lang="en-US" sz="1800" b="0" i="0" u="none" strike="noStrike" cap="none">
                <a:solidFill>
                  <a:srgbClr val="222222"/>
                </a:solidFill>
                <a:latin typeface="Calibri"/>
                <a:ea typeface="Calibri"/>
                <a:cs typeface="Calibri"/>
                <a:sym typeface="Calibri"/>
              </a:rPr>
              <a:t> </a:t>
            </a:r>
            <a:endParaRPr sz="1800" b="0" i="0" u="none" strike="noStrike" cap="none">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pic>
        <p:nvPicPr>
          <p:cNvPr id="340" name="Google Shape;340;p2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48179" y="2686731"/>
            <a:ext cx="7595821" cy="3024319"/>
          </a:xfrm>
          <a:prstGeom prst="rect">
            <a:avLst/>
          </a:prstGeom>
          <a:noFill/>
          <a:ln>
            <a:noFill/>
          </a:ln>
        </p:spPr>
      </p:pic>
      <p:sp>
        <p:nvSpPr>
          <p:cNvPr id="341" name="Google Shape;341;p20"/>
          <p:cNvSpPr/>
          <p:nvPr/>
        </p:nvSpPr>
        <p:spPr>
          <a:xfrm>
            <a:off x="1801483" y="1373447"/>
            <a:ext cx="6968042" cy="147732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222222"/>
                </a:solidFill>
                <a:latin typeface="Calibri"/>
                <a:ea typeface="Calibri"/>
                <a:cs typeface="Calibri"/>
                <a:sym typeface="Calibri"/>
              </a:rPr>
              <a:t>Enter depth of freezing.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222222"/>
                </a:solidFill>
                <a:latin typeface="Calibri"/>
                <a:ea typeface="Calibri"/>
                <a:cs typeface="Calibri"/>
                <a:sym typeface="Calibri"/>
              </a:rPr>
              <a:t>IMPORTANT!  Put “Unknown” if you do not  know whether there is permafrost on your frost tube site.</a:t>
            </a:r>
            <a:endParaRPr sz="1800" b="0" i="0" u="none" strike="noStrike" cap="none">
              <a:solidFill>
                <a:srgbClr val="222222"/>
              </a:solidFill>
              <a:latin typeface="Calibri"/>
              <a:ea typeface="Calibri"/>
              <a:cs typeface="Calibri"/>
              <a:sym typeface="Calibri"/>
            </a:endParaRPr>
          </a:p>
        </p:txBody>
      </p:sp>
      <p:pic>
        <p:nvPicPr>
          <p:cNvPr id="342" name="Google Shape;342;p20" descr="Frost Tube 2.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867274" y="219075"/>
            <a:ext cx="731817" cy="661658"/>
          </a:xfrm>
          <a:prstGeom prst="rect">
            <a:avLst/>
          </a:prstGeom>
          <a:noFill/>
          <a:ln>
            <a:noFill/>
          </a:ln>
        </p:spPr>
      </p:pic>
      <p:pic>
        <p:nvPicPr>
          <p:cNvPr id="343" name="Google Shape;343;p2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0" y="0"/>
            <a:ext cx="1314449" cy="1048657"/>
          </a:xfrm>
          <a:prstGeom prst="rect">
            <a:avLst/>
          </a:prstGeom>
          <a:noFill/>
          <a:ln>
            <a:noFill/>
          </a:ln>
        </p:spPr>
      </p:pic>
      <p:sp>
        <p:nvSpPr>
          <p:cNvPr id="344" name="Google Shape;344;p20"/>
          <p:cNvSpPr txBox="1"/>
          <p:nvPr/>
        </p:nvSpPr>
        <p:spPr>
          <a:xfrm>
            <a:off x="0" y="1038225"/>
            <a:ext cx="1304365" cy="5819775"/>
          </a:xfrm>
          <a:prstGeom prst="rect">
            <a:avLst/>
          </a:prstGeom>
          <a:solidFill>
            <a:srgbClr val="9A8C7D">
              <a:alpha val="75294"/>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A. Why measure frost depth? </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B. Properties that affect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C. When &amp; where to measure.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D. Required materials.</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E. Making a frost tube.</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F. Installing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G. Measuring frost depth.</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chemeClr val="lt1"/>
                </a:solidFill>
                <a:latin typeface="Arial"/>
                <a:ea typeface="Arial"/>
                <a:cs typeface="Arial"/>
                <a:sym typeface="Arial"/>
              </a:rPr>
              <a:t>H. Report data to GLOBE.</a:t>
            </a:r>
            <a:endParaRPr sz="1100" b="0" i="0" u="none" strike="noStrike" cap="none">
              <a:solidFill>
                <a:schemeClr val="lt1"/>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I. Data Visualization.</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J. Additional Information.</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21"/>
          <p:cNvSpPr txBox="1"/>
          <p:nvPr/>
        </p:nvSpPr>
        <p:spPr>
          <a:xfrm>
            <a:off x="1291834" y="0"/>
            <a:ext cx="7871216" cy="1038225"/>
          </a:xfrm>
          <a:prstGeom prst="rect">
            <a:avLst/>
          </a:prstGeom>
          <a:solidFill>
            <a:srgbClr val="9A8C7D">
              <a:alpha val="75294"/>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r>
              <a:rPr lang="en-US" sz="2500" b="1" i="0" u="none" strike="noStrike" cap="none">
                <a:solidFill>
                  <a:srgbClr val="44300F"/>
                </a:solidFill>
                <a:latin typeface="Arial"/>
                <a:ea typeface="Arial"/>
                <a:cs typeface="Arial"/>
                <a:sym typeface="Arial"/>
              </a:rPr>
              <a:t>Soil (Pedosphere)                  Frost Tube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a:solidFill>
                <a:srgbClr val="44300F"/>
              </a:solidFill>
              <a:latin typeface="Arial Rounded"/>
              <a:ea typeface="Arial Rounded"/>
              <a:cs typeface="Arial Rounded"/>
              <a:sym typeface="Arial Rounded"/>
            </a:endParaRPr>
          </a:p>
        </p:txBody>
      </p:sp>
      <p:pic>
        <p:nvPicPr>
          <p:cNvPr id="351" name="Google Shape;351;p21"/>
          <p:cNvPicPr preferRelativeResize="0"/>
          <p:nvPr/>
        </p:nvPicPr>
        <p:blipFill rotWithShape="1">
          <a:blip r:embed="rId3">
            <a:alphaModFix/>
          </a:blip>
          <a:srcRect/>
          <a:stretch/>
        </p:blipFill>
        <p:spPr>
          <a:xfrm>
            <a:off x="1543538" y="1436077"/>
            <a:ext cx="6981634" cy="4251296"/>
          </a:xfrm>
          <a:prstGeom prst="rect">
            <a:avLst/>
          </a:prstGeom>
          <a:noFill/>
          <a:ln>
            <a:noFill/>
          </a:ln>
        </p:spPr>
      </p:pic>
      <p:pic>
        <p:nvPicPr>
          <p:cNvPr id="352" name="Google Shape;352;p21" descr="Frost Tube 2.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867274" y="219075"/>
            <a:ext cx="731817" cy="661658"/>
          </a:xfrm>
          <a:prstGeom prst="rect">
            <a:avLst/>
          </a:prstGeom>
          <a:noFill/>
          <a:ln>
            <a:noFill/>
          </a:ln>
        </p:spPr>
      </p:pic>
      <p:pic>
        <p:nvPicPr>
          <p:cNvPr id="353" name="Google Shape;353;p2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0" y="0"/>
            <a:ext cx="1314449" cy="1048657"/>
          </a:xfrm>
          <a:prstGeom prst="rect">
            <a:avLst/>
          </a:prstGeom>
          <a:noFill/>
          <a:ln>
            <a:noFill/>
          </a:ln>
        </p:spPr>
      </p:pic>
      <p:sp>
        <p:nvSpPr>
          <p:cNvPr id="354" name="Google Shape;354;p21"/>
          <p:cNvSpPr txBox="1"/>
          <p:nvPr/>
        </p:nvSpPr>
        <p:spPr>
          <a:xfrm>
            <a:off x="0" y="1038225"/>
            <a:ext cx="1304365" cy="5819775"/>
          </a:xfrm>
          <a:prstGeom prst="rect">
            <a:avLst/>
          </a:prstGeom>
          <a:solidFill>
            <a:srgbClr val="9A8C7D">
              <a:alpha val="75294"/>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A. Why measure frost depth? </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B. Properties that affect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C. When &amp; where to measure.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D. Required materials.</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E. Making a frost tube.</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F. Installing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G. Measuring frost depth.</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chemeClr val="lt1"/>
                </a:solidFill>
                <a:latin typeface="Arial"/>
                <a:ea typeface="Arial"/>
                <a:cs typeface="Arial"/>
                <a:sym typeface="Arial"/>
              </a:rPr>
              <a:t>H. Report data to GLOBE.</a:t>
            </a:r>
            <a:endParaRPr sz="1100" b="0" i="0" u="none" strike="noStrike" cap="none">
              <a:solidFill>
                <a:schemeClr val="lt1"/>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I. Data Visualization.</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J. Additional Information.</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22"/>
          <p:cNvSpPr txBox="1"/>
          <p:nvPr/>
        </p:nvSpPr>
        <p:spPr>
          <a:xfrm>
            <a:off x="1291834" y="0"/>
            <a:ext cx="7871216" cy="1038225"/>
          </a:xfrm>
          <a:prstGeom prst="rect">
            <a:avLst/>
          </a:prstGeom>
          <a:solidFill>
            <a:srgbClr val="9A8C7D">
              <a:alpha val="75294"/>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r>
              <a:rPr lang="en-US" sz="2500" b="1" i="0" u="none" strike="noStrike" cap="none">
                <a:solidFill>
                  <a:srgbClr val="44300F"/>
                </a:solidFill>
                <a:latin typeface="Arial"/>
                <a:ea typeface="Arial"/>
                <a:cs typeface="Arial"/>
                <a:sym typeface="Arial"/>
              </a:rPr>
              <a:t>Soil (Pedosphere)                  Frost Tube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a:solidFill>
                <a:srgbClr val="44300F"/>
              </a:solidFill>
              <a:latin typeface="Arial Rounded"/>
              <a:ea typeface="Arial Rounded"/>
              <a:cs typeface="Arial Rounded"/>
              <a:sym typeface="Arial Rounded"/>
            </a:endParaRPr>
          </a:p>
        </p:txBody>
      </p:sp>
      <p:pic>
        <p:nvPicPr>
          <p:cNvPr id="361" name="Google Shape;361;p22" descr="Menu: Why measure soil temperat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0258"/>
            <a:ext cx="1304365" cy="995144"/>
          </a:xfrm>
          <a:prstGeom prst="rect">
            <a:avLst/>
          </a:prstGeom>
          <a:noFill/>
          <a:ln>
            <a:noFill/>
          </a:ln>
        </p:spPr>
      </p:pic>
      <p:pic>
        <p:nvPicPr>
          <p:cNvPr id="362" name="Google Shape;362;p22" descr="Frost Tube 2.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547812" y="77734"/>
            <a:ext cx="742950" cy="850624"/>
          </a:xfrm>
          <a:prstGeom prst="rect">
            <a:avLst/>
          </a:prstGeom>
          <a:noFill/>
          <a:ln>
            <a:noFill/>
          </a:ln>
        </p:spPr>
      </p:pic>
      <p:sp>
        <p:nvSpPr>
          <p:cNvPr id="363" name="Google Shape;363;p22"/>
          <p:cNvSpPr txBox="1"/>
          <p:nvPr/>
        </p:nvSpPr>
        <p:spPr>
          <a:xfrm>
            <a:off x="1371600" y="1308933"/>
            <a:ext cx="7772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360"/>
              </a:spcBef>
              <a:spcAft>
                <a:spcPts val="0"/>
              </a:spcAft>
              <a:buClr>
                <a:schemeClr val="dk1"/>
              </a:buClr>
              <a:buSzPts val="1100"/>
              <a:buFont typeface="Arial"/>
              <a:buNone/>
            </a:pPr>
            <a:r>
              <a:rPr lang="en-US" sz="2800" b="0" i="0" u="none" strike="noStrike" cap="none">
                <a:solidFill>
                  <a:srgbClr val="000000"/>
                </a:solidFill>
                <a:latin typeface="Calibri"/>
                <a:ea typeface="Calibri"/>
                <a:cs typeface="Calibri"/>
                <a:sym typeface="Calibri"/>
              </a:rPr>
              <a:t>Once the site definition has been completed, new observations and past observations will be stored under the Data Entry page for your organization and sites.  </a:t>
            </a:r>
            <a:endParaRPr sz="2800" b="0" i="0" u="none" strike="noStrike" cap="none">
              <a:solidFill>
                <a:srgbClr val="000000"/>
              </a:solidFill>
              <a:latin typeface="Calibri"/>
              <a:ea typeface="Calibri"/>
              <a:cs typeface="Calibri"/>
              <a:sym typeface="Calibri"/>
            </a:endParaRPr>
          </a:p>
        </p:txBody>
      </p:sp>
      <p:pic>
        <p:nvPicPr>
          <p:cNvPr id="364" name="Google Shape;364;p22"/>
          <p:cNvPicPr preferRelativeResize="0"/>
          <p:nvPr/>
        </p:nvPicPr>
        <p:blipFill rotWithShape="1">
          <a:blip r:embed="rId5">
            <a:alphaModFix/>
          </a:blip>
          <a:srcRect/>
          <a:stretch/>
        </p:blipFill>
        <p:spPr>
          <a:xfrm>
            <a:off x="1418665" y="3322551"/>
            <a:ext cx="7420535" cy="967477"/>
          </a:xfrm>
          <a:prstGeom prst="rect">
            <a:avLst/>
          </a:prstGeom>
          <a:noFill/>
          <a:ln>
            <a:noFill/>
          </a:ln>
        </p:spPr>
      </p:pic>
      <p:sp>
        <p:nvSpPr>
          <p:cNvPr id="365" name="Google Shape;365;p22"/>
          <p:cNvSpPr txBox="1"/>
          <p:nvPr/>
        </p:nvSpPr>
        <p:spPr>
          <a:xfrm>
            <a:off x="0" y="981075"/>
            <a:ext cx="1304365" cy="5819775"/>
          </a:xfrm>
          <a:prstGeom prst="rect">
            <a:avLst/>
          </a:prstGeom>
          <a:solidFill>
            <a:srgbClr val="9A8C7D">
              <a:alpha val="75294"/>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A. Why measure frost depth? </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B. Properties that affect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C. When &amp; where to measure.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D. Required materials.</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E. Making a frost tube.</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F. Installing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G. Measuring frost depth.</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chemeClr val="lt1"/>
                </a:solidFill>
                <a:latin typeface="Arial"/>
                <a:ea typeface="Arial"/>
                <a:cs typeface="Arial"/>
                <a:sym typeface="Arial"/>
              </a:rPr>
              <a:t>H. Report data to GLOBE.</a:t>
            </a:r>
            <a:endParaRPr sz="1100" b="0" i="0" u="none" strike="noStrike" cap="none">
              <a:solidFill>
                <a:schemeClr val="lt1"/>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I. Data Visualization.</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J. Additional Information.</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23"/>
          <p:cNvSpPr txBox="1"/>
          <p:nvPr/>
        </p:nvSpPr>
        <p:spPr>
          <a:xfrm>
            <a:off x="1291834" y="0"/>
            <a:ext cx="7871216" cy="1038225"/>
          </a:xfrm>
          <a:prstGeom prst="rect">
            <a:avLst/>
          </a:prstGeom>
          <a:solidFill>
            <a:srgbClr val="9A8C7D">
              <a:alpha val="75294"/>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r>
              <a:rPr lang="en-US" sz="2500" b="1" i="0" u="none" strike="noStrike" cap="none">
                <a:solidFill>
                  <a:srgbClr val="44300F"/>
                </a:solidFill>
                <a:latin typeface="Arial"/>
                <a:ea typeface="Arial"/>
                <a:cs typeface="Arial"/>
                <a:sym typeface="Arial"/>
              </a:rPr>
              <a:t>Soil (Pedosphere)                  Frost Tube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a:solidFill>
                <a:srgbClr val="44300F"/>
              </a:solidFill>
              <a:latin typeface="Arial Rounded"/>
              <a:ea typeface="Arial Rounded"/>
              <a:cs typeface="Arial Rounded"/>
              <a:sym typeface="Arial Rounded"/>
            </a:endParaRPr>
          </a:p>
        </p:txBody>
      </p:sp>
      <p:sp>
        <p:nvSpPr>
          <p:cNvPr id="372" name="Google Shape;372;p23"/>
          <p:cNvSpPr txBox="1">
            <a:spLocks noGrp="1"/>
          </p:cNvSpPr>
          <p:nvPr>
            <p:ph type="body" idx="1"/>
          </p:nvPr>
        </p:nvSpPr>
        <p:spPr>
          <a:xfrm>
            <a:off x="1558533" y="1914966"/>
            <a:ext cx="8004567" cy="1571184"/>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1800"/>
              <a:buNone/>
            </a:pPr>
            <a:r>
              <a:rPr lang="en-US"/>
              <a:t>Frost Tube is a Protocol under Pedosphere.  </a:t>
            </a:r>
            <a:endParaRPr/>
          </a:p>
          <a:p>
            <a:pPr marL="0" lvl="0" indent="0" algn="l" rtl="0">
              <a:lnSpc>
                <a:spcPct val="90000"/>
              </a:lnSpc>
              <a:spcBef>
                <a:spcPts val="1600"/>
              </a:spcBef>
              <a:spcAft>
                <a:spcPts val="0"/>
              </a:spcAft>
              <a:buClr>
                <a:schemeClr val="dk1"/>
              </a:buClr>
              <a:buSzPts val="1800"/>
              <a:buNone/>
            </a:pPr>
            <a:r>
              <a:rPr lang="en-US"/>
              <a:t>See Frost Tube measurements for the day selected.</a:t>
            </a:r>
            <a:endParaRPr/>
          </a:p>
          <a:p>
            <a:pPr marL="0" lvl="0" indent="0" algn="l" rtl="0">
              <a:lnSpc>
                <a:spcPct val="90000"/>
              </a:lnSpc>
              <a:spcBef>
                <a:spcPts val="1600"/>
              </a:spcBef>
              <a:spcAft>
                <a:spcPts val="1600"/>
              </a:spcAft>
              <a:buClr>
                <a:schemeClr val="dk1"/>
              </a:buClr>
              <a:buSzPts val="1800"/>
              <a:buNone/>
            </a:pPr>
            <a:r>
              <a:rPr lang="en-US"/>
              <a:t> </a:t>
            </a:r>
            <a:endParaRPr/>
          </a:p>
        </p:txBody>
      </p:sp>
      <p:cxnSp>
        <p:nvCxnSpPr>
          <p:cNvPr id="373" name="Google Shape;373;p23"/>
          <p:cNvCxnSpPr/>
          <p:nvPr/>
        </p:nvCxnSpPr>
        <p:spPr>
          <a:xfrm>
            <a:off x="5580650" y="5978200"/>
            <a:ext cx="117900" cy="117900"/>
          </a:xfrm>
          <a:prstGeom prst="straightConnector1">
            <a:avLst/>
          </a:prstGeom>
          <a:noFill/>
          <a:ln w="9525" cap="flat" cmpd="sng">
            <a:solidFill>
              <a:srgbClr val="FF0000"/>
            </a:solidFill>
            <a:prstDash val="solid"/>
            <a:round/>
            <a:headEnd type="none" w="sm" len="sm"/>
            <a:tailEnd type="triangle" w="med" len="med"/>
          </a:ln>
        </p:spPr>
      </p:cxnSp>
      <p:pic>
        <p:nvPicPr>
          <p:cNvPr id="374" name="Google Shape;374;p23" descr="Frost Tube 2.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867274" y="219075"/>
            <a:ext cx="731817" cy="661658"/>
          </a:xfrm>
          <a:prstGeom prst="rect">
            <a:avLst/>
          </a:prstGeom>
          <a:noFill/>
          <a:ln>
            <a:noFill/>
          </a:ln>
        </p:spPr>
      </p:pic>
      <p:pic>
        <p:nvPicPr>
          <p:cNvPr id="375" name="Google Shape;375;p2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0"/>
            <a:ext cx="1314449" cy="1048657"/>
          </a:xfrm>
          <a:prstGeom prst="rect">
            <a:avLst/>
          </a:prstGeom>
          <a:noFill/>
          <a:ln>
            <a:noFill/>
          </a:ln>
        </p:spPr>
      </p:pic>
      <p:sp>
        <p:nvSpPr>
          <p:cNvPr id="376" name="Google Shape;376;p23"/>
          <p:cNvSpPr txBox="1"/>
          <p:nvPr/>
        </p:nvSpPr>
        <p:spPr>
          <a:xfrm>
            <a:off x="0" y="1038225"/>
            <a:ext cx="1304365" cy="5819775"/>
          </a:xfrm>
          <a:prstGeom prst="rect">
            <a:avLst/>
          </a:prstGeom>
          <a:solidFill>
            <a:srgbClr val="9A8C7D">
              <a:alpha val="75294"/>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A. Why measure frost depth? </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B. Properties that affect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C. When &amp; where to measure.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D. Required materials.</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E. Making a frost tube.</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F. Installing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G. Measuring frost depth.</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H. Report data to GLOBE.</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None/>
            </a:pPr>
            <a:r>
              <a:rPr lang="en-US" sz="1100" b="1" i="0" u="none" strike="noStrike" cap="none">
                <a:solidFill>
                  <a:schemeClr val="lt1"/>
                </a:solidFill>
                <a:latin typeface="Arial"/>
                <a:ea typeface="Arial"/>
                <a:cs typeface="Arial"/>
                <a:sym typeface="Arial"/>
              </a:rPr>
              <a:t>I. Data Visualization.</a:t>
            </a:r>
            <a:endParaRPr sz="1100" b="0" i="0" u="none" strike="noStrike" cap="none">
              <a:solidFill>
                <a:schemeClr val="lt1"/>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J. Additional Information.</a:t>
            </a:r>
            <a:endParaRPr sz="1100" b="0" i="0" u="none" strike="noStrike" cap="none">
              <a:solidFill>
                <a:srgbClr val="000000"/>
              </a:solidFill>
              <a:latin typeface="Arial"/>
              <a:ea typeface="Arial"/>
              <a:cs typeface="Arial"/>
              <a:sym typeface="Arial"/>
            </a:endParaRPr>
          </a:p>
        </p:txBody>
      </p:sp>
      <p:pic>
        <p:nvPicPr>
          <p:cNvPr id="377" name="Google Shape;377;p2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666874" y="3154372"/>
            <a:ext cx="6752543" cy="3494078"/>
          </a:xfrm>
          <a:prstGeom prst="rect">
            <a:avLst/>
          </a:prstGeom>
          <a:noFill/>
          <a:ln>
            <a:noFill/>
          </a:ln>
        </p:spPr>
      </p:pic>
      <p:sp>
        <p:nvSpPr>
          <p:cNvPr id="378" name="Google Shape;378;p23"/>
          <p:cNvSpPr txBox="1"/>
          <p:nvPr/>
        </p:nvSpPr>
        <p:spPr>
          <a:xfrm>
            <a:off x="1523975" y="1211950"/>
            <a:ext cx="8520600" cy="7635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800"/>
              <a:buFont typeface="Calibri"/>
              <a:buNone/>
            </a:pPr>
            <a:r>
              <a:rPr lang="en-US" sz="4400" b="0" i="0" u="none" strike="noStrike" cap="none">
                <a:solidFill>
                  <a:schemeClr val="dk1"/>
                </a:solidFill>
                <a:latin typeface="Calibri"/>
                <a:ea typeface="Calibri"/>
                <a:cs typeface="Calibri"/>
                <a:sym typeface="Calibri"/>
              </a:rPr>
              <a:t>Visualizing Data</a:t>
            </a:r>
            <a:endParaRPr sz="4400" b="0" i="0" u="none" strike="noStrike" cap="non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24"/>
          <p:cNvSpPr txBox="1"/>
          <p:nvPr/>
        </p:nvSpPr>
        <p:spPr>
          <a:xfrm>
            <a:off x="1291834" y="0"/>
            <a:ext cx="7871216" cy="1038225"/>
          </a:xfrm>
          <a:prstGeom prst="rect">
            <a:avLst/>
          </a:prstGeom>
          <a:solidFill>
            <a:srgbClr val="9A8C7D">
              <a:alpha val="75294"/>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r>
              <a:rPr lang="en-US" sz="2500" b="1" i="0" u="none" strike="noStrike" cap="none">
                <a:solidFill>
                  <a:srgbClr val="44300F"/>
                </a:solidFill>
                <a:latin typeface="Arial"/>
                <a:ea typeface="Arial"/>
                <a:cs typeface="Arial"/>
                <a:sym typeface="Arial"/>
              </a:rPr>
              <a:t>Soil (Pedosphere)                  Frost Tube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a:solidFill>
                <a:srgbClr val="44300F"/>
              </a:solidFill>
              <a:latin typeface="Arial Rounded"/>
              <a:ea typeface="Arial Rounded"/>
              <a:cs typeface="Arial Rounded"/>
              <a:sym typeface="Arial Rounded"/>
            </a:endParaRPr>
          </a:p>
        </p:txBody>
      </p:sp>
      <p:sp>
        <p:nvSpPr>
          <p:cNvPr id="385" name="Google Shape;385;p24"/>
          <p:cNvSpPr txBox="1">
            <a:spLocks noGrp="1"/>
          </p:cNvSpPr>
          <p:nvPr>
            <p:ph type="title"/>
          </p:nvPr>
        </p:nvSpPr>
        <p:spPr>
          <a:xfrm>
            <a:off x="1523975" y="1211950"/>
            <a:ext cx="8520600" cy="7635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800"/>
              <a:buFont typeface="Calibri"/>
              <a:buNone/>
            </a:pPr>
            <a:r>
              <a:rPr lang="en-US"/>
              <a:t>Visualizing Data</a:t>
            </a:r>
            <a:endParaRPr/>
          </a:p>
        </p:txBody>
      </p:sp>
      <p:sp>
        <p:nvSpPr>
          <p:cNvPr id="386" name="Google Shape;386;p24"/>
          <p:cNvSpPr txBox="1">
            <a:spLocks noGrp="1"/>
          </p:cNvSpPr>
          <p:nvPr>
            <p:ph type="body" idx="1"/>
          </p:nvPr>
        </p:nvSpPr>
        <p:spPr>
          <a:xfrm>
            <a:off x="1587108" y="1743516"/>
            <a:ext cx="7633092" cy="1171134"/>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600"/>
              </a:spcBef>
              <a:spcAft>
                <a:spcPts val="0"/>
              </a:spcAft>
              <a:buClr>
                <a:schemeClr val="dk1"/>
              </a:buClr>
              <a:buSzPts val="1800"/>
              <a:buNone/>
            </a:pPr>
            <a:r>
              <a:rPr lang="en-US"/>
              <a:t>You can see all the places monitoring frost depth by entering a date range.  </a:t>
            </a:r>
            <a:endParaRPr/>
          </a:p>
          <a:p>
            <a:pPr marL="0" lvl="0" indent="0" algn="l" rtl="0">
              <a:lnSpc>
                <a:spcPct val="90000"/>
              </a:lnSpc>
              <a:spcBef>
                <a:spcPts val="1600"/>
              </a:spcBef>
              <a:spcAft>
                <a:spcPts val="1600"/>
              </a:spcAft>
              <a:buClr>
                <a:schemeClr val="dk1"/>
              </a:buClr>
              <a:buSzPts val="1800"/>
              <a:buNone/>
            </a:pPr>
            <a:r>
              <a:rPr lang="en-US"/>
              <a:t> </a:t>
            </a:r>
            <a:endParaRPr/>
          </a:p>
        </p:txBody>
      </p:sp>
      <p:cxnSp>
        <p:nvCxnSpPr>
          <p:cNvPr id="387" name="Google Shape;387;p24"/>
          <p:cNvCxnSpPr/>
          <p:nvPr/>
        </p:nvCxnSpPr>
        <p:spPr>
          <a:xfrm>
            <a:off x="5580650" y="5978200"/>
            <a:ext cx="117900" cy="117900"/>
          </a:xfrm>
          <a:prstGeom prst="straightConnector1">
            <a:avLst/>
          </a:prstGeom>
          <a:noFill/>
          <a:ln w="9525" cap="flat" cmpd="sng">
            <a:solidFill>
              <a:srgbClr val="FF0000"/>
            </a:solidFill>
            <a:prstDash val="solid"/>
            <a:round/>
            <a:headEnd type="none" w="sm" len="sm"/>
            <a:tailEnd type="triangle" w="med" len="med"/>
          </a:ln>
        </p:spPr>
      </p:cxnSp>
      <p:pic>
        <p:nvPicPr>
          <p:cNvPr id="388" name="Google Shape;388;p24" descr="Frost Tube 2.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867274" y="219075"/>
            <a:ext cx="731817" cy="661658"/>
          </a:xfrm>
          <a:prstGeom prst="rect">
            <a:avLst/>
          </a:prstGeom>
          <a:noFill/>
          <a:ln>
            <a:noFill/>
          </a:ln>
        </p:spPr>
      </p:pic>
      <p:pic>
        <p:nvPicPr>
          <p:cNvPr id="389" name="Google Shape;389;p2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0"/>
            <a:ext cx="1314449" cy="1048657"/>
          </a:xfrm>
          <a:prstGeom prst="rect">
            <a:avLst/>
          </a:prstGeom>
          <a:noFill/>
          <a:ln>
            <a:noFill/>
          </a:ln>
        </p:spPr>
      </p:pic>
      <p:sp>
        <p:nvSpPr>
          <p:cNvPr id="390" name="Google Shape;390;p24"/>
          <p:cNvSpPr txBox="1"/>
          <p:nvPr/>
        </p:nvSpPr>
        <p:spPr>
          <a:xfrm>
            <a:off x="0" y="1038225"/>
            <a:ext cx="1304365" cy="5819775"/>
          </a:xfrm>
          <a:prstGeom prst="rect">
            <a:avLst/>
          </a:prstGeom>
          <a:solidFill>
            <a:srgbClr val="9A8C7D">
              <a:alpha val="75294"/>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A. Why measure frost depth? </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B. Properties that affect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C. When &amp; where to measure.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D. Required materials.</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E. Making a frost tube.</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F. Installing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G. Measuring frost depth.</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H. Report data to GLOBE.</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None/>
            </a:pPr>
            <a:r>
              <a:rPr lang="en-US" sz="1100" b="1" i="0" u="none" strike="noStrike" cap="none">
                <a:solidFill>
                  <a:schemeClr val="lt1"/>
                </a:solidFill>
                <a:latin typeface="Arial"/>
                <a:ea typeface="Arial"/>
                <a:cs typeface="Arial"/>
                <a:sym typeface="Arial"/>
              </a:rPr>
              <a:t>I. Data Visualization.</a:t>
            </a:r>
            <a:endParaRPr sz="1100" b="0" i="0" u="none" strike="noStrike" cap="none">
              <a:solidFill>
                <a:schemeClr val="lt1"/>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J. Additional Information.</a:t>
            </a:r>
            <a:endParaRPr sz="1100" b="0" i="0" u="none" strike="noStrike" cap="none">
              <a:solidFill>
                <a:srgbClr val="000000"/>
              </a:solidFill>
              <a:latin typeface="Arial"/>
              <a:ea typeface="Arial"/>
              <a:cs typeface="Arial"/>
              <a:sym typeface="Arial"/>
            </a:endParaRPr>
          </a:p>
        </p:txBody>
      </p:sp>
      <p:pic>
        <p:nvPicPr>
          <p:cNvPr id="391" name="Google Shape;391;p2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704975" y="2986911"/>
            <a:ext cx="6427258" cy="369011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25"/>
          <p:cNvSpPr txBox="1"/>
          <p:nvPr/>
        </p:nvSpPr>
        <p:spPr>
          <a:xfrm>
            <a:off x="1291834" y="0"/>
            <a:ext cx="7871216" cy="1038225"/>
          </a:xfrm>
          <a:prstGeom prst="rect">
            <a:avLst/>
          </a:prstGeom>
          <a:solidFill>
            <a:srgbClr val="9A8C7D">
              <a:alpha val="75294"/>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r>
              <a:rPr lang="en-US" sz="2500" b="1" i="0" u="none" strike="noStrike" cap="none">
                <a:solidFill>
                  <a:srgbClr val="44300F"/>
                </a:solidFill>
                <a:latin typeface="Arial"/>
                <a:ea typeface="Arial"/>
                <a:cs typeface="Arial"/>
                <a:sym typeface="Arial"/>
              </a:rPr>
              <a:t>Soil (Pedosphere)                  Frost Tube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a:solidFill>
                <a:srgbClr val="44300F"/>
              </a:solidFill>
              <a:latin typeface="Arial Rounded"/>
              <a:ea typeface="Arial Rounded"/>
              <a:cs typeface="Arial Rounded"/>
              <a:sym typeface="Arial Rounded"/>
            </a:endParaRPr>
          </a:p>
        </p:txBody>
      </p:sp>
      <p:sp>
        <p:nvSpPr>
          <p:cNvPr id="398" name="Google Shape;398;p25"/>
          <p:cNvSpPr txBox="1"/>
          <p:nvPr/>
        </p:nvSpPr>
        <p:spPr>
          <a:xfrm>
            <a:off x="1371600" y="1308933"/>
            <a:ext cx="7772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360"/>
              </a:spcBef>
              <a:spcAft>
                <a:spcPts val="0"/>
              </a:spcAft>
              <a:buClr>
                <a:schemeClr val="dk1"/>
              </a:buClr>
              <a:buSzPts val="1100"/>
              <a:buFont typeface="Arial"/>
              <a:buNone/>
            </a:pPr>
            <a:r>
              <a:rPr lang="en-US" sz="2800" b="0" i="0" u="none" strike="noStrike" cap="none">
                <a:solidFill>
                  <a:srgbClr val="000000"/>
                </a:solidFill>
                <a:latin typeface="Calibri"/>
                <a:ea typeface="Calibri"/>
                <a:cs typeface="Calibri"/>
                <a:sym typeface="Calibri"/>
              </a:rPr>
              <a:t> </a:t>
            </a:r>
            <a:endParaRPr sz="2800" b="0" i="0" u="none" strike="noStrike" cap="none">
              <a:solidFill>
                <a:srgbClr val="000000"/>
              </a:solidFill>
              <a:latin typeface="Calibri"/>
              <a:ea typeface="Calibri"/>
              <a:cs typeface="Calibri"/>
              <a:sym typeface="Calibri"/>
            </a:endParaRPr>
          </a:p>
        </p:txBody>
      </p:sp>
      <p:pic>
        <p:nvPicPr>
          <p:cNvPr id="399" name="Google Shape;399;p25" descr="watermark of hands holding a clump of soil"/>
          <p:cNvPicPr preferRelativeResize="0"/>
          <p:nvPr/>
        </p:nvPicPr>
        <p:blipFill rotWithShape="1">
          <a:blip r:embed="rId3" cstate="email">
            <a:alphaModFix amt="20000"/>
            <a:extLst>
              <a:ext uri="{28A0092B-C50C-407E-A947-70E740481C1C}">
                <a14:useLocalDpi xmlns:a14="http://schemas.microsoft.com/office/drawing/2010/main"/>
              </a:ext>
            </a:extLst>
          </a:blip>
          <a:srcRect/>
          <a:stretch/>
        </p:blipFill>
        <p:spPr>
          <a:xfrm>
            <a:off x="1304399" y="1047751"/>
            <a:ext cx="7839602" cy="5276850"/>
          </a:xfrm>
          <a:prstGeom prst="rect">
            <a:avLst/>
          </a:prstGeom>
          <a:noFill/>
          <a:ln>
            <a:noFill/>
          </a:ln>
        </p:spPr>
      </p:pic>
      <p:sp>
        <p:nvSpPr>
          <p:cNvPr id="400" name="Google Shape;400;p25"/>
          <p:cNvSpPr txBox="1">
            <a:spLocks noGrp="1"/>
          </p:cNvSpPr>
          <p:nvPr>
            <p:ph type="title"/>
          </p:nvPr>
        </p:nvSpPr>
        <p:spPr>
          <a:xfrm>
            <a:off x="1387848" y="1157063"/>
            <a:ext cx="7886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Font typeface="Calibri"/>
              <a:buNone/>
            </a:pPr>
            <a:r>
              <a:rPr lang="en-US" sz="1600" b="1">
                <a:latin typeface="Calibri"/>
                <a:ea typeface="Calibri"/>
                <a:cs typeface="Calibri"/>
                <a:sym typeface="Calibri"/>
              </a:rPr>
              <a:t>Please provide us with feedback about this module. This is a community project and we welcome your comments, suggestions and edits! Comment here: </a:t>
            </a:r>
            <a:r>
              <a:rPr lang="en-US" sz="1600" b="1" u="sng">
                <a:solidFill>
                  <a:schemeClr val="hlink"/>
                </a:solidFill>
                <a:latin typeface="Calibri"/>
                <a:ea typeface="Calibri"/>
                <a:cs typeface="Calibri"/>
                <a:sym typeface="Calibri"/>
                <a:hlinkClick r:id="rId4"/>
              </a:rPr>
              <a:t>eTraining Feedback</a:t>
            </a:r>
            <a:br>
              <a:rPr lang="en-US" sz="1600" b="1">
                <a:latin typeface="Calibri"/>
                <a:ea typeface="Calibri"/>
                <a:cs typeface="Calibri"/>
                <a:sym typeface="Calibri"/>
              </a:rPr>
            </a:br>
            <a:r>
              <a:rPr lang="en-US" sz="1600" b="1">
                <a:latin typeface="Calibri"/>
                <a:ea typeface="Calibri"/>
                <a:cs typeface="Calibri"/>
                <a:sym typeface="Calibri"/>
              </a:rPr>
              <a:t>Questions after reviewing this module? Contact GLOBE: </a:t>
            </a:r>
            <a:r>
              <a:rPr lang="en-US" sz="1600" b="1" u="sng">
                <a:solidFill>
                  <a:schemeClr val="hlink"/>
                </a:solidFill>
                <a:hlinkClick r:id="rId5"/>
              </a:rPr>
              <a:t>help@nasaglobe.org</a:t>
            </a:r>
            <a:br>
              <a:rPr lang="en-US" sz="1800" b="1" i="1"/>
            </a:br>
            <a:endParaRPr sz="1800" b="1">
              <a:latin typeface="Calibri"/>
              <a:ea typeface="Calibri"/>
              <a:cs typeface="Calibri"/>
              <a:sym typeface="Calibri"/>
            </a:endParaRPr>
          </a:p>
        </p:txBody>
      </p:sp>
      <p:sp>
        <p:nvSpPr>
          <p:cNvPr id="401" name="Google Shape;401;p25"/>
          <p:cNvSpPr txBox="1">
            <a:spLocks noGrp="1"/>
          </p:cNvSpPr>
          <p:nvPr>
            <p:ph type="body" idx="1"/>
          </p:nvPr>
        </p:nvSpPr>
        <p:spPr>
          <a:xfrm>
            <a:off x="1409698" y="2155036"/>
            <a:ext cx="7425300" cy="414098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en-US" sz="2400" b="1"/>
              <a:t>Credits </a:t>
            </a:r>
            <a:endParaRPr/>
          </a:p>
          <a:p>
            <a:pPr marL="0" lvl="0" indent="0" algn="l" rtl="0">
              <a:lnSpc>
                <a:spcPct val="90000"/>
              </a:lnSpc>
              <a:spcBef>
                <a:spcPts val="1000"/>
              </a:spcBef>
              <a:spcAft>
                <a:spcPts val="0"/>
              </a:spcAft>
              <a:buClr>
                <a:schemeClr val="dk1"/>
              </a:buClr>
              <a:buSzPts val="1800"/>
              <a:buNone/>
            </a:pPr>
            <a:r>
              <a:rPr lang="en-US" sz="1800" b="1"/>
              <a:t>Slides: </a:t>
            </a:r>
            <a:r>
              <a:rPr lang="en-US" sz="1800"/>
              <a:t>Christina Buffington, Elena Sparrow, Kenji Yoshikawa, Amy Barfield</a:t>
            </a:r>
            <a:endParaRPr/>
          </a:p>
          <a:p>
            <a:pPr marL="0" lvl="0" indent="0" algn="l" rtl="0">
              <a:lnSpc>
                <a:spcPct val="90000"/>
              </a:lnSpc>
              <a:spcBef>
                <a:spcPts val="1000"/>
              </a:spcBef>
              <a:spcAft>
                <a:spcPts val="0"/>
              </a:spcAft>
              <a:buClr>
                <a:schemeClr val="dk1"/>
              </a:buClr>
              <a:buSzPts val="1800"/>
              <a:buNone/>
            </a:pPr>
            <a:r>
              <a:rPr lang="en-US" sz="1800" b="1"/>
              <a:t>Photographs: </a:t>
            </a:r>
            <a:r>
              <a:rPr lang="en-US" sz="1800"/>
              <a:t>Robin Ellis, Christina Buffington</a:t>
            </a:r>
            <a:endParaRPr/>
          </a:p>
          <a:p>
            <a:pPr marL="0" lvl="0" indent="0" algn="l" rtl="0">
              <a:lnSpc>
                <a:spcPct val="90000"/>
              </a:lnSpc>
              <a:spcBef>
                <a:spcPts val="1000"/>
              </a:spcBef>
              <a:spcAft>
                <a:spcPts val="0"/>
              </a:spcAft>
              <a:buClr>
                <a:schemeClr val="dk1"/>
              </a:buClr>
              <a:buSzPts val="1800"/>
              <a:buNone/>
            </a:pPr>
            <a:r>
              <a:rPr lang="en-US" sz="1800" b="1"/>
              <a:t>Cover Art: </a:t>
            </a:r>
            <a:r>
              <a:rPr lang="en-US" sz="1800"/>
              <a:t>Christina Buffington</a:t>
            </a:r>
            <a:endParaRPr sz="1800"/>
          </a:p>
          <a:p>
            <a:pPr marL="0" lvl="0" indent="0" algn="l" rtl="0">
              <a:lnSpc>
                <a:spcPct val="90000"/>
              </a:lnSpc>
              <a:spcBef>
                <a:spcPts val="1000"/>
              </a:spcBef>
              <a:spcAft>
                <a:spcPts val="0"/>
              </a:spcAft>
              <a:buClr>
                <a:schemeClr val="dk1"/>
              </a:buClr>
              <a:buSzPts val="1800"/>
              <a:buNone/>
            </a:pPr>
            <a:r>
              <a:rPr lang="en-US" sz="1800" b="1"/>
              <a:t>Graphics:</a:t>
            </a:r>
            <a:r>
              <a:rPr lang="en-US" sz="1800"/>
              <a:t> Kenji Yoshikawa, Robin Ellis, Jenn Glaser, </a:t>
            </a:r>
            <a:r>
              <a:rPr lang="en-US" sz="1800" i="1"/>
              <a:t>ScribeArts</a:t>
            </a:r>
            <a:endParaRPr/>
          </a:p>
          <a:p>
            <a:pPr marL="0" lvl="0" indent="0" algn="l" rtl="0">
              <a:lnSpc>
                <a:spcPct val="90000"/>
              </a:lnSpc>
              <a:spcBef>
                <a:spcPts val="1000"/>
              </a:spcBef>
              <a:spcAft>
                <a:spcPts val="0"/>
              </a:spcAft>
              <a:buClr>
                <a:schemeClr val="dk1"/>
              </a:buClr>
              <a:buSzPts val="2400"/>
              <a:buNone/>
            </a:pPr>
            <a:r>
              <a:rPr lang="en-US" sz="2400" b="1"/>
              <a:t>More Information</a:t>
            </a:r>
            <a:r>
              <a:rPr lang="en-US" sz="1800" b="1"/>
              <a:t>:</a:t>
            </a:r>
            <a:endParaRPr/>
          </a:p>
          <a:p>
            <a:pPr marL="0" lvl="0" indent="0" algn="l" rtl="0">
              <a:lnSpc>
                <a:spcPct val="90000"/>
              </a:lnSpc>
              <a:spcBef>
                <a:spcPts val="1000"/>
              </a:spcBef>
              <a:spcAft>
                <a:spcPts val="0"/>
              </a:spcAft>
              <a:buClr>
                <a:schemeClr val="dk1"/>
              </a:buClr>
              <a:buSzPts val="1800"/>
              <a:buNone/>
            </a:pPr>
            <a:r>
              <a:rPr lang="en-US" sz="1800" u="sng">
                <a:solidFill>
                  <a:schemeClr val="hlink"/>
                </a:solidFill>
                <a:hlinkClick r:id="rId6"/>
              </a:rPr>
              <a:t>The GLOBE Program</a:t>
            </a:r>
            <a:endParaRPr sz="1800"/>
          </a:p>
          <a:p>
            <a:pPr marL="0" lvl="0" indent="0" algn="l" rtl="0">
              <a:lnSpc>
                <a:spcPct val="90000"/>
              </a:lnSpc>
              <a:spcBef>
                <a:spcPts val="1000"/>
              </a:spcBef>
              <a:spcAft>
                <a:spcPts val="0"/>
              </a:spcAft>
              <a:buClr>
                <a:schemeClr val="dk1"/>
              </a:buClr>
              <a:buSzPts val="1800"/>
              <a:buNone/>
            </a:pPr>
            <a:r>
              <a:rPr lang="en-US" sz="1800" u="sng">
                <a:solidFill>
                  <a:schemeClr val="hlink"/>
                </a:solidFill>
                <a:hlinkClick r:id="rId7"/>
              </a:rPr>
              <a:t>Frost Tube Protocol, Field Guides, Data Sheet</a:t>
            </a:r>
            <a:endParaRPr sz="1800"/>
          </a:p>
          <a:p>
            <a:pPr marL="0" lvl="0" indent="0" algn="l" rtl="0">
              <a:lnSpc>
                <a:spcPct val="90000"/>
              </a:lnSpc>
              <a:spcBef>
                <a:spcPts val="1000"/>
              </a:spcBef>
              <a:spcAft>
                <a:spcPts val="0"/>
              </a:spcAft>
              <a:buClr>
                <a:schemeClr val="dk1"/>
              </a:buClr>
              <a:buSzPts val="1800"/>
              <a:buNone/>
            </a:pPr>
            <a:r>
              <a:rPr lang="en-US" sz="1800" u="sng">
                <a:solidFill>
                  <a:schemeClr val="hlink"/>
                </a:solidFill>
                <a:hlinkClick r:id="rId8"/>
              </a:rPr>
              <a:t>NASA Explorers: Cryokids</a:t>
            </a:r>
            <a:endParaRPr sz="1800"/>
          </a:p>
          <a:p>
            <a:pPr marL="0" lvl="0" indent="0" algn="l" rtl="0">
              <a:lnSpc>
                <a:spcPct val="90000"/>
              </a:lnSpc>
              <a:spcBef>
                <a:spcPts val="1000"/>
              </a:spcBef>
              <a:spcAft>
                <a:spcPts val="0"/>
              </a:spcAft>
              <a:buClr>
                <a:schemeClr val="dk1"/>
              </a:buClr>
              <a:buSzPts val="1800"/>
              <a:buNone/>
            </a:pPr>
            <a:r>
              <a:rPr lang="en-US" sz="1800"/>
              <a:t>The GLOBE Program is sponsored by these organizations:</a:t>
            </a:r>
            <a:endParaRPr/>
          </a:p>
          <a:p>
            <a:pPr marL="0" lvl="0" indent="0" algn="l" rtl="0">
              <a:lnSpc>
                <a:spcPct val="90000"/>
              </a:lnSpc>
              <a:spcBef>
                <a:spcPts val="1000"/>
              </a:spcBef>
              <a:spcAft>
                <a:spcPts val="0"/>
              </a:spcAft>
              <a:buClr>
                <a:schemeClr val="dk1"/>
              </a:buClr>
              <a:buSzPts val="1400"/>
              <a:buNone/>
            </a:pPr>
            <a:endParaRPr sz="1400"/>
          </a:p>
          <a:p>
            <a:pPr marL="0" lvl="0" indent="0" algn="l" rtl="0">
              <a:lnSpc>
                <a:spcPct val="90000"/>
              </a:lnSpc>
              <a:spcBef>
                <a:spcPts val="1000"/>
              </a:spcBef>
              <a:spcAft>
                <a:spcPts val="0"/>
              </a:spcAft>
              <a:buClr>
                <a:srgbClr val="000000"/>
              </a:buClr>
              <a:buSzPts val="1400"/>
              <a:buNone/>
            </a:pPr>
            <a:r>
              <a:rPr lang="en-US" sz="1400" i="1">
                <a:solidFill>
                  <a:srgbClr val="000000"/>
                </a:solidFill>
              </a:rPr>
              <a:t>Version  9/9/19. If you edit and modify this slide set for use for educational purposes,  please note “modified by (and your name and date)” on this page. Thank you.</a:t>
            </a:r>
            <a:endParaRPr sz="1400" b="1"/>
          </a:p>
          <a:p>
            <a:pPr marL="0" lvl="0" indent="0" algn="l" rtl="0">
              <a:lnSpc>
                <a:spcPct val="90000"/>
              </a:lnSpc>
              <a:spcBef>
                <a:spcPts val="1000"/>
              </a:spcBef>
              <a:spcAft>
                <a:spcPts val="0"/>
              </a:spcAft>
              <a:buClr>
                <a:schemeClr val="dk1"/>
              </a:buClr>
              <a:buSzPts val="1800"/>
              <a:buNone/>
            </a:pPr>
            <a:r>
              <a:rPr lang="en-US" sz="1800"/>
              <a:t> </a:t>
            </a:r>
            <a:endParaRPr/>
          </a:p>
        </p:txBody>
      </p:sp>
      <p:pic>
        <p:nvPicPr>
          <p:cNvPr id="402" name="Google Shape;402;p25" descr="Logos for NASA, NOAA, NSF and the U.S. Department of State."/>
          <p:cNvPicPr preferRelativeResize="0">
            <a:picLocks noGrp="1"/>
          </p:cNvPicPr>
          <p:nvPr>
            <p:ph type="body" idx="4294967295"/>
          </p:nvPr>
        </p:nvPicPr>
        <p:blipFill rotWithShape="1">
          <a:blip r:embed="rId9" cstate="email">
            <a:alphaModFix/>
            <a:extLst>
              <a:ext uri="{28A0092B-C50C-407E-A947-70E740481C1C}">
                <a14:useLocalDpi xmlns:a14="http://schemas.microsoft.com/office/drawing/2010/main"/>
              </a:ext>
            </a:extLst>
          </a:blip>
          <a:srcRect/>
          <a:stretch/>
        </p:blipFill>
        <p:spPr>
          <a:xfrm>
            <a:off x="6685368" y="5747757"/>
            <a:ext cx="2458500" cy="514500"/>
          </a:xfrm>
          <a:prstGeom prst="rect">
            <a:avLst/>
          </a:prstGeom>
          <a:noFill/>
          <a:ln>
            <a:noFill/>
          </a:ln>
        </p:spPr>
      </p:pic>
      <p:pic>
        <p:nvPicPr>
          <p:cNvPr id="403" name="Google Shape;403;p25" descr="Frost Tube 2.png"/>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4867274" y="219075"/>
            <a:ext cx="731817" cy="661658"/>
          </a:xfrm>
          <a:prstGeom prst="rect">
            <a:avLst/>
          </a:prstGeom>
          <a:noFill/>
          <a:ln>
            <a:noFill/>
          </a:ln>
        </p:spPr>
      </p:pic>
      <p:pic>
        <p:nvPicPr>
          <p:cNvPr id="404" name="Google Shape;404;p25"/>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0" y="0"/>
            <a:ext cx="1314449" cy="1048657"/>
          </a:xfrm>
          <a:prstGeom prst="rect">
            <a:avLst/>
          </a:prstGeom>
          <a:noFill/>
          <a:ln>
            <a:noFill/>
          </a:ln>
        </p:spPr>
      </p:pic>
      <p:sp>
        <p:nvSpPr>
          <p:cNvPr id="405" name="Google Shape;405;p25"/>
          <p:cNvSpPr txBox="1"/>
          <p:nvPr/>
        </p:nvSpPr>
        <p:spPr>
          <a:xfrm>
            <a:off x="0" y="1038225"/>
            <a:ext cx="1304365" cy="5819775"/>
          </a:xfrm>
          <a:prstGeom prst="rect">
            <a:avLst/>
          </a:prstGeom>
          <a:solidFill>
            <a:srgbClr val="9A8C7D">
              <a:alpha val="75294"/>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A. Why measure frost depth? </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B. Properties that affect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C. When &amp; where to measure.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D. Required materials.</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E. Making a frost tube.</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F. Installing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G. Measuring frost depth.</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H. Report data to GLOBE.</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I. Data Visualization.</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chemeClr val="lt1"/>
                </a:solidFill>
                <a:latin typeface="Arial"/>
                <a:ea typeface="Arial"/>
                <a:cs typeface="Arial"/>
                <a:sym typeface="Arial"/>
              </a:rPr>
              <a:t>J. Additional Information.</a:t>
            </a:r>
            <a:endParaRPr sz="1100" b="0" i="0" u="none" strike="noStrike" cap="non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3"/>
          <p:cNvSpPr txBox="1"/>
          <p:nvPr/>
        </p:nvSpPr>
        <p:spPr>
          <a:xfrm>
            <a:off x="1291834" y="0"/>
            <a:ext cx="7871216" cy="1038225"/>
          </a:xfrm>
          <a:prstGeom prst="rect">
            <a:avLst/>
          </a:prstGeom>
          <a:solidFill>
            <a:srgbClr val="9A8C7D">
              <a:alpha val="75294"/>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r>
              <a:rPr lang="en-US" sz="2500" b="1" i="0" u="none" strike="noStrike" cap="none">
                <a:solidFill>
                  <a:srgbClr val="44300F"/>
                </a:solidFill>
                <a:latin typeface="Arial"/>
                <a:ea typeface="Arial"/>
                <a:cs typeface="Arial"/>
                <a:sym typeface="Arial"/>
              </a:rPr>
              <a:t>Soil (Pedosphere)                  Frost Tube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a:solidFill>
                <a:srgbClr val="44300F"/>
              </a:solidFill>
              <a:latin typeface="Arial Rounded"/>
              <a:ea typeface="Arial Rounded"/>
              <a:cs typeface="Arial Rounded"/>
              <a:sym typeface="Arial Rounded"/>
            </a:endParaRPr>
          </a:p>
        </p:txBody>
      </p:sp>
      <p:sp>
        <p:nvSpPr>
          <p:cNvPr id="113" name="Google Shape;113;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sp>
        <p:nvSpPr>
          <p:cNvPr id="114" name="Google Shape;114;p3"/>
          <p:cNvSpPr/>
          <p:nvPr/>
        </p:nvSpPr>
        <p:spPr>
          <a:xfrm>
            <a:off x="1584431" y="1164135"/>
            <a:ext cx="6549919" cy="56938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What is frost depth?</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Frost depth </a:t>
            </a:r>
            <a:r>
              <a:rPr lang="en-US" sz="2400" b="0" i="0" u="none" strike="noStrike" cap="none">
                <a:solidFill>
                  <a:schemeClr val="dk1"/>
                </a:solidFill>
                <a:latin typeface="Calibri"/>
                <a:ea typeface="Calibri"/>
                <a:cs typeface="Calibri"/>
                <a:sym typeface="Calibri"/>
              </a:rPr>
              <a:t>(also known as the depth of freezing) is the depth below the soil surface to which soil is frozen.  The soil underneath this depth is unfrozen.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Students use a Frost Tube to measure the depth of freezing as the ground cools.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The boundary in the inner tube between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clear ice and colored unfrozen water </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indicates depth of freezing measured </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from the soil surface to the underlying </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unfrozen soil.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 </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115" name="Google Shape;115;p3" descr="P7020678.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918169" y="4311853"/>
            <a:ext cx="1987706" cy="1559782"/>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116" name="Google Shape;116;p3" descr="Frost Tube 2.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867274" y="219075"/>
            <a:ext cx="731817" cy="661658"/>
          </a:xfrm>
          <a:prstGeom prst="rect">
            <a:avLst/>
          </a:prstGeom>
          <a:noFill/>
          <a:ln>
            <a:noFill/>
          </a:ln>
        </p:spPr>
      </p:pic>
      <p:pic>
        <p:nvPicPr>
          <p:cNvPr id="117" name="Google Shape;117;p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0" y="0"/>
            <a:ext cx="1314449" cy="1048657"/>
          </a:xfrm>
          <a:prstGeom prst="rect">
            <a:avLst/>
          </a:prstGeom>
          <a:noFill/>
          <a:ln>
            <a:noFill/>
          </a:ln>
        </p:spPr>
      </p:pic>
      <p:sp>
        <p:nvSpPr>
          <p:cNvPr id="118" name="Google Shape;118;p3"/>
          <p:cNvSpPr txBox="1"/>
          <p:nvPr/>
        </p:nvSpPr>
        <p:spPr>
          <a:xfrm>
            <a:off x="0" y="1038225"/>
            <a:ext cx="1304365" cy="5819775"/>
          </a:xfrm>
          <a:prstGeom prst="rect">
            <a:avLst/>
          </a:prstGeom>
          <a:solidFill>
            <a:srgbClr val="9A8C7D">
              <a:alpha val="75294"/>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33300"/>
                </a:solidFill>
                <a:latin typeface="Arial"/>
                <a:ea typeface="Arial"/>
                <a:cs typeface="Arial"/>
                <a:sym typeface="Arial"/>
              </a:rPr>
              <a:t>A. Why measure frost depth? </a:t>
            </a:r>
            <a:endParaRPr sz="1100" b="0" i="0" u="none" strike="noStrike" cap="none">
              <a:solidFill>
                <a:srgbClr val="3333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B. Properties that affect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C. When &amp; where to measure.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D. Required materials.</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E. Making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F. Installing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G. Measuring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H. Report data to GLOBE.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I. Data Visualization.</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J. Additional Information.</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4"/>
          <p:cNvSpPr txBox="1"/>
          <p:nvPr/>
        </p:nvSpPr>
        <p:spPr>
          <a:xfrm>
            <a:off x="1291834" y="0"/>
            <a:ext cx="7871216" cy="1038225"/>
          </a:xfrm>
          <a:prstGeom prst="rect">
            <a:avLst/>
          </a:prstGeom>
          <a:solidFill>
            <a:srgbClr val="9A8C7D">
              <a:alpha val="75294"/>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r>
              <a:rPr lang="en-US" sz="2500" b="1" i="0" u="none" strike="noStrike" cap="none">
                <a:solidFill>
                  <a:srgbClr val="44300F"/>
                </a:solidFill>
                <a:latin typeface="Arial"/>
                <a:ea typeface="Arial"/>
                <a:cs typeface="Arial"/>
                <a:sym typeface="Arial"/>
              </a:rPr>
              <a:t>Soil (Pedosphere)                  Frost Tube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a:solidFill>
                <a:srgbClr val="44300F"/>
              </a:solidFill>
              <a:latin typeface="Arial Rounded"/>
              <a:ea typeface="Arial Rounded"/>
              <a:cs typeface="Arial Rounded"/>
              <a:sym typeface="Arial Rounded"/>
            </a:endParaRPr>
          </a:p>
        </p:txBody>
      </p:sp>
      <p:pic>
        <p:nvPicPr>
          <p:cNvPr id="124" name="Google Shape;124;p4" descr="P7020678.JPG"/>
          <p:cNvPicPr preferRelativeResize="0"/>
          <p:nvPr/>
        </p:nvPicPr>
        <p:blipFill rotWithShape="1">
          <a:blip r:embed="rId3" cstate="email">
            <a:alphaModFix amt="17000"/>
            <a:extLst>
              <a:ext uri="{28A0092B-C50C-407E-A947-70E740481C1C}">
                <a14:useLocalDpi xmlns:a14="http://schemas.microsoft.com/office/drawing/2010/main"/>
              </a:ext>
            </a:extLst>
          </a:blip>
          <a:srcRect/>
          <a:stretch/>
        </p:blipFill>
        <p:spPr>
          <a:xfrm>
            <a:off x="1371041" y="1095374"/>
            <a:ext cx="7696759" cy="5667375"/>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125" name="Google Shape;125;p4"/>
          <p:cNvSpPr txBox="1">
            <a:spLocks noGrp="1"/>
          </p:cNvSpPr>
          <p:nvPr>
            <p:ph type="title"/>
          </p:nvPr>
        </p:nvSpPr>
        <p:spPr>
          <a:xfrm>
            <a:off x="1475815" y="1052183"/>
            <a:ext cx="7886700" cy="67757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Calibri"/>
              <a:buNone/>
            </a:pPr>
            <a:r>
              <a:rPr lang="en-US" b="1"/>
              <a:t>Why measure frost depth?</a:t>
            </a:r>
            <a:endParaRPr b="1"/>
          </a:p>
        </p:txBody>
      </p:sp>
      <p:sp>
        <p:nvSpPr>
          <p:cNvPr id="126" name="Google Shape;126;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sp>
        <p:nvSpPr>
          <p:cNvPr id="127" name="Google Shape;127;p4"/>
          <p:cNvSpPr txBox="1"/>
          <p:nvPr/>
        </p:nvSpPr>
        <p:spPr>
          <a:xfrm>
            <a:off x="1528924" y="1644029"/>
            <a:ext cx="7615076" cy="5682415"/>
          </a:xfrm>
          <a:prstGeom prst="rect">
            <a:avLst/>
          </a:prstGeom>
          <a:noFill/>
          <a:ln>
            <a:noFill/>
          </a:ln>
        </p:spPr>
        <p:txBody>
          <a:bodyPr spcFirstLastPara="1" wrap="square" lIns="91425" tIns="45700" rIns="91425" bIns="45700" anchor="t" anchorCtr="0">
            <a:noAutofit/>
          </a:bodyPr>
          <a:lstStyle/>
          <a:p>
            <a:pPr marL="285750" marR="0" lvl="0" indent="-285750" algn="l" rtl="0">
              <a:lnSpc>
                <a:spcPct val="93000"/>
              </a:lnSpc>
              <a:spcBef>
                <a:spcPts val="0"/>
              </a:spcBef>
              <a:spcAft>
                <a:spcPts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Changes in frost depth, timing of freezing, and length of freezing period are important because of their effects on </a:t>
            </a:r>
            <a:endParaRPr sz="2200" b="0" i="0" u="none" strike="noStrike" cap="none">
              <a:solidFill>
                <a:srgbClr val="000000"/>
              </a:solidFill>
              <a:latin typeface="Calibri"/>
              <a:ea typeface="Calibri"/>
              <a:cs typeface="Calibri"/>
              <a:sym typeface="Calibri"/>
            </a:endParaRPr>
          </a:p>
          <a:p>
            <a:pPr marL="971550" marR="0" lvl="1" indent="-285750" algn="l" rtl="0">
              <a:lnSpc>
                <a:spcPct val="93000"/>
              </a:lnSpc>
              <a:spcBef>
                <a:spcPts val="50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Plant growth and stability of vegetation</a:t>
            </a:r>
            <a:endParaRPr sz="1400" b="0" i="0" u="none" strike="noStrike" cap="none">
              <a:solidFill>
                <a:srgbClr val="000000"/>
              </a:solidFill>
              <a:latin typeface="Arial"/>
              <a:ea typeface="Arial"/>
              <a:cs typeface="Arial"/>
              <a:sym typeface="Arial"/>
            </a:endParaRPr>
          </a:p>
          <a:p>
            <a:pPr marL="971550" marR="0" lvl="1" indent="-285750" algn="l" rtl="0">
              <a:lnSpc>
                <a:spcPct val="93000"/>
              </a:lnSpc>
              <a:spcBef>
                <a:spcPts val="50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Floods</a:t>
            </a:r>
            <a:endParaRPr sz="1400" b="0" i="0" u="none" strike="noStrike" cap="none">
              <a:solidFill>
                <a:srgbClr val="000000"/>
              </a:solidFill>
              <a:latin typeface="Arial"/>
              <a:ea typeface="Arial"/>
              <a:cs typeface="Arial"/>
              <a:sym typeface="Arial"/>
            </a:endParaRPr>
          </a:p>
          <a:p>
            <a:pPr marL="971550" marR="0" lvl="1" indent="-285750" algn="l" rtl="0">
              <a:lnSpc>
                <a:spcPct val="93000"/>
              </a:lnSpc>
              <a:spcBef>
                <a:spcPts val="50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Construction</a:t>
            </a:r>
            <a:endParaRPr sz="1400" b="0" i="0" u="none" strike="noStrike" cap="none">
              <a:solidFill>
                <a:srgbClr val="000000"/>
              </a:solidFill>
              <a:latin typeface="Arial"/>
              <a:ea typeface="Arial"/>
              <a:cs typeface="Arial"/>
              <a:sym typeface="Arial"/>
            </a:endParaRPr>
          </a:p>
          <a:p>
            <a:pPr marL="971550" marR="0" lvl="1" indent="-285750" algn="l" rtl="0">
              <a:lnSpc>
                <a:spcPct val="93000"/>
              </a:lnSpc>
              <a:spcBef>
                <a:spcPts val="50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Transportation</a:t>
            </a:r>
            <a:endParaRPr sz="1400" b="0" i="0" u="none" strike="noStrike" cap="none">
              <a:solidFill>
                <a:srgbClr val="000000"/>
              </a:solidFill>
              <a:latin typeface="Arial"/>
              <a:ea typeface="Arial"/>
              <a:cs typeface="Arial"/>
              <a:sym typeface="Arial"/>
            </a:endParaRPr>
          </a:p>
          <a:p>
            <a:pPr marL="971550" marR="0" lvl="1" indent="-285750" algn="l" rtl="0">
              <a:lnSpc>
                <a:spcPct val="93000"/>
              </a:lnSpc>
              <a:spcBef>
                <a:spcPts val="50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Frost heave</a:t>
            </a:r>
            <a:endParaRPr sz="1400" b="0" i="0" u="none" strike="noStrike" cap="none">
              <a:solidFill>
                <a:srgbClr val="000000"/>
              </a:solidFill>
              <a:latin typeface="Arial"/>
              <a:ea typeface="Arial"/>
              <a:cs typeface="Arial"/>
              <a:sym typeface="Arial"/>
            </a:endParaRPr>
          </a:p>
          <a:p>
            <a:pPr marL="971550" marR="0" lvl="1" indent="-285750" algn="l" rtl="0">
              <a:lnSpc>
                <a:spcPct val="93000"/>
              </a:lnSpc>
              <a:spcBef>
                <a:spcPts val="50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Grave digging </a:t>
            </a:r>
            <a:endParaRPr sz="1800" b="0" i="0" u="none" strike="noStrike" cap="none">
              <a:solidFill>
                <a:srgbClr val="000000"/>
              </a:solidFill>
              <a:latin typeface="Calibri"/>
              <a:ea typeface="Calibri"/>
              <a:cs typeface="Calibri"/>
              <a:sym typeface="Calibri"/>
            </a:endParaRPr>
          </a:p>
          <a:p>
            <a:pPr marL="971550" marR="0" lvl="1" indent="-285750" algn="l" rtl="0">
              <a:lnSpc>
                <a:spcPct val="93000"/>
              </a:lnSpc>
              <a:spcBef>
                <a:spcPts val="50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Permafrost </a:t>
            </a:r>
            <a:endParaRPr sz="1400" b="0" i="0" u="none" strike="noStrike" cap="none">
              <a:solidFill>
                <a:srgbClr val="000000"/>
              </a:solidFill>
              <a:latin typeface="Arial"/>
              <a:ea typeface="Arial"/>
              <a:cs typeface="Arial"/>
              <a:sym typeface="Arial"/>
            </a:endParaRPr>
          </a:p>
        </p:txBody>
      </p:sp>
      <p:pic>
        <p:nvPicPr>
          <p:cNvPr id="128" name="Google Shape;128;p4" descr="Frost Tube 1.png"/>
          <p:cNvPicPr preferRelativeResize="0"/>
          <p:nvPr/>
        </p:nvPicPr>
        <p:blipFill rotWithShape="1">
          <a:blip r:embed="rId4">
            <a:alphaModFix/>
          </a:blip>
          <a:srcRect/>
          <a:stretch/>
        </p:blipFill>
        <p:spPr>
          <a:xfrm>
            <a:off x="4746589" y="3089177"/>
            <a:ext cx="3806862" cy="3178274"/>
          </a:xfrm>
          <a:prstGeom prst="rect">
            <a:avLst/>
          </a:prstGeom>
          <a:noFill/>
          <a:ln>
            <a:noFill/>
          </a:ln>
        </p:spPr>
      </p:pic>
      <p:pic>
        <p:nvPicPr>
          <p:cNvPr id="129" name="Google Shape;129;p4" descr="Frost Tube 2.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867274" y="219075"/>
            <a:ext cx="731817" cy="661658"/>
          </a:xfrm>
          <a:prstGeom prst="rect">
            <a:avLst/>
          </a:prstGeom>
          <a:noFill/>
          <a:ln>
            <a:noFill/>
          </a:ln>
        </p:spPr>
      </p:pic>
      <p:pic>
        <p:nvPicPr>
          <p:cNvPr id="130" name="Google Shape;130;p4"/>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0" y="0"/>
            <a:ext cx="1314449" cy="1048657"/>
          </a:xfrm>
          <a:prstGeom prst="rect">
            <a:avLst/>
          </a:prstGeom>
          <a:noFill/>
          <a:ln>
            <a:noFill/>
          </a:ln>
        </p:spPr>
      </p:pic>
      <p:sp>
        <p:nvSpPr>
          <p:cNvPr id="131" name="Google Shape;131;p4"/>
          <p:cNvSpPr txBox="1"/>
          <p:nvPr/>
        </p:nvSpPr>
        <p:spPr>
          <a:xfrm>
            <a:off x="0" y="1038225"/>
            <a:ext cx="1304365" cy="5819775"/>
          </a:xfrm>
          <a:prstGeom prst="rect">
            <a:avLst/>
          </a:prstGeom>
          <a:solidFill>
            <a:srgbClr val="9A8C7D">
              <a:alpha val="75294"/>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chemeClr val="lt1"/>
                </a:solidFill>
                <a:latin typeface="Arial"/>
                <a:ea typeface="Arial"/>
                <a:cs typeface="Arial"/>
                <a:sym typeface="Arial"/>
              </a:rPr>
              <a:t>A. Why measure frost depth? </a:t>
            </a:r>
            <a:endParaRPr sz="1100" b="0" i="0" u="none" strike="noStrike" cap="none">
              <a:solidFill>
                <a:schemeClr val="lt1"/>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B. Properties that affect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C. When &amp; where to measure.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D. Required materials.</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E. Making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F. Installing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G. Measuring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H. Report data to GLOBE.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I. Data Visualization.</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J. Additional Information.</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5"/>
          <p:cNvSpPr txBox="1"/>
          <p:nvPr/>
        </p:nvSpPr>
        <p:spPr>
          <a:xfrm>
            <a:off x="1291834" y="0"/>
            <a:ext cx="7871216" cy="1038225"/>
          </a:xfrm>
          <a:prstGeom prst="rect">
            <a:avLst/>
          </a:prstGeom>
          <a:solidFill>
            <a:srgbClr val="9A8C7D">
              <a:alpha val="75294"/>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r>
              <a:rPr lang="en-US" sz="2500" b="1" i="0" u="none" strike="noStrike" cap="none">
                <a:solidFill>
                  <a:srgbClr val="44300F"/>
                </a:solidFill>
                <a:latin typeface="Arial"/>
                <a:ea typeface="Arial"/>
                <a:cs typeface="Arial"/>
                <a:sym typeface="Arial"/>
              </a:rPr>
              <a:t>Soil (Pedosphere)                  Frost Tube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a:solidFill>
                <a:srgbClr val="44300F"/>
              </a:solidFill>
              <a:latin typeface="Arial Rounded"/>
              <a:ea typeface="Arial Rounded"/>
              <a:cs typeface="Arial Rounded"/>
              <a:sym typeface="Arial Rounded"/>
            </a:endParaRPr>
          </a:p>
        </p:txBody>
      </p:sp>
      <p:sp>
        <p:nvSpPr>
          <p:cNvPr id="137" name="Google Shape;137;p5"/>
          <p:cNvSpPr txBox="1">
            <a:spLocks noGrp="1"/>
          </p:cNvSpPr>
          <p:nvPr>
            <p:ph type="title"/>
          </p:nvPr>
        </p:nvSpPr>
        <p:spPr>
          <a:xfrm>
            <a:off x="1485340" y="1261137"/>
            <a:ext cx="7886700" cy="67757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520"/>
              <a:buFont typeface="Calibri"/>
              <a:buNone/>
            </a:pPr>
            <a:r>
              <a:rPr lang="en-US" sz="2520" b="1">
                <a:solidFill>
                  <a:srgbClr val="000000"/>
                </a:solidFill>
              </a:rPr>
              <a:t>In areas with permafrost , almost all biological activity takes place in the active layer.  </a:t>
            </a:r>
            <a:br>
              <a:rPr lang="en-US" sz="2520">
                <a:solidFill>
                  <a:srgbClr val="000000"/>
                </a:solidFill>
              </a:rPr>
            </a:br>
            <a:endParaRPr sz="2520" b="1"/>
          </a:p>
        </p:txBody>
      </p:sp>
      <p:sp>
        <p:nvSpPr>
          <p:cNvPr id="138" name="Google Shape;138;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sp>
        <p:nvSpPr>
          <p:cNvPr id="139" name="Google Shape;139;p5"/>
          <p:cNvSpPr txBox="1"/>
          <p:nvPr/>
        </p:nvSpPr>
        <p:spPr>
          <a:xfrm>
            <a:off x="1501384" y="1802257"/>
            <a:ext cx="7175891" cy="4884293"/>
          </a:xfrm>
          <a:prstGeom prst="rect">
            <a:avLst/>
          </a:prstGeom>
          <a:noFill/>
          <a:ln>
            <a:noFill/>
          </a:ln>
        </p:spPr>
        <p:txBody>
          <a:bodyPr spcFirstLastPara="1" wrap="square" lIns="91425" tIns="45700" rIns="91425" bIns="45700" anchor="t" anchorCtr="0">
            <a:noAutofit/>
          </a:bodyPr>
          <a:lstStyle/>
          <a:p>
            <a:pPr marL="285750" marR="0" lvl="0" indent="-285750" algn="l" rtl="0">
              <a:lnSpc>
                <a:spcPct val="93000"/>
              </a:lnSpc>
              <a:spcBef>
                <a:spcPts val="0"/>
              </a:spcBef>
              <a:spcAft>
                <a:spcPts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As permafrost thaws, the active layer above it becomes larger, releasing carbon that had been stored for hundreds of thousands of years.  </a:t>
            </a:r>
            <a:endParaRPr sz="2200" b="0" i="0" u="none" strike="noStrike" cap="none">
              <a:solidFill>
                <a:srgbClr val="000000"/>
              </a:solidFill>
              <a:latin typeface="Calibri"/>
              <a:ea typeface="Calibri"/>
              <a:cs typeface="Calibri"/>
              <a:sym typeface="Calibri"/>
            </a:endParaRPr>
          </a:p>
          <a:p>
            <a:pPr marL="285750" marR="0" lvl="0" indent="-285750" algn="l" rtl="0">
              <a:lnSpc>
                <a:spcPct val="93000"/>
              </a:lnSpc>
              <a:spcBef>
                <a:spcPts val="1000"/>
              </a:spcBef>
              <a:spcAft>
                <a:spcPts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Studying the active layer helps scientists predict feedbacks and rates of climate change.</a:t>
            </a:r>
            <a:endParaRPr sz="2200" b="0" i="0" u="none" strike="noStrike" cap="none">
              <a:solidFill>
                <a:srgbClr val="000000"/>
              </a:solidFill>
              <a:latin typeface="Calibri"/>
              <a:ea typeface="Calibri"/>
              <a:cs typeface="Calibri"/>
              <a:sym typeface="Calibri"/>
            </a:endParaRPr>
          </a:p>
        </p:txBody>
      </p:sp>
      <p:pic>
        <p:nvPicPr>
          <p:cNvPr id="140" name="Google Shape;140;p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962150" y="3572121"/>
            <a:ext cx="6086475" cy="3047759"/>
          </a:xfrm>
          <a:prstGeom prst="rect">
            <a:avLst/>
          </a:prstGeom>
          <a:noFill/>
          <a:ln>
            <a:noFill/>
          </a:ln>
        </p:spPr>
      </p:pic>
      <p:sp>
        <p:nvSpPr>
          <p:cNvPr id="141" name="Google Shape;141;p5"/>
          <p:cNvSpPr txBox="1"/>
          <p:nvPr/>
        </p:nvSpPr>
        <p:spPr>
          <a:xfrm>
            <a:off x="6056075" y="4040850"/>
            <a:ext cx="1821100" cy="1035975"/>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1600"/>
              </a:spcBef>
              <a:spcAft>
                <a:spcPts val="0"/>
              </a:spcAft>
              <a:buClr>
                <a:srgbClr val="000000"/>
              </a:buClr>
              <a:buSzPts val="1400"/>
              <a:buFont typeface="Arial"/>
              <a:buNone/>
            </a:pPr>
            <a:r>
              <a:rPr lang="en-US" sz="1400" b="0" i="0" u="none" strike="noStrike" cap="none">
                <a:solidFill>
                  <a:srgbClr val="FFFFFF"/>
                </a:solidFill>
                <a:latin typeface="Calibri"/>
                <a:ea typeface="Calibri"/>
                <a:cs typeface="Calibri"/>
                <a:sym typeface="Calibri"/>
              </a:rPr>
              <a:t>The layer of soil that seasonally freezes and thaws underlain by permafrost is called the </a:t>
            </a:r>
            <a:endParaRPr sz="1400" b="0" i="0" u="none" strike="noStrike" cap="none">
              <a:solidFill>
                <a:srgbClr val="FFFFFF"/>
              </a:solidFill>
              <a:latin typeface="Calibri"/>
              <a:ea typeface="Calibri"/>
              <a:cs typeface="Calibri"/>
              <a:sym typeface="Calibri"/>
            </a:endParaRPr>
          </a:p>
        </p:txBody>
      </p:sp>
      <p:sp>
        <p:nvSpPr>
          <p:cNvPr id="142" name="Google Shape;142;p5"/>
          <p:cNvSpPr txBox="1"/>
          <p:nvPr/>
        </p:nvSpPr>
        <p:spPr>
          <a:xfrm>
            <a:off x="6066525" y="5542050"/>
            <a:ext cx="2172600" cy="1296900"/>
          </a:xfrm>
          <a:prstGeom prst="rect">
            <a:avLst/>
          </a:prstGeom>
          <a:noFill/>
          <a:ln>
            <a:noFill/>
          </a:ln>
          <a:effectLst>
            <a:outerShdw blurRad="57150" dist="19050" dir="5400000" algn="bl" rotWithShape="0">
              <a:srgbClr val="000000">
                <a:alpha val="49803"/>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rgbClr val="FFFFFF"/>
                </a:solidFill>
                <a:latin typeface="Calibri"/>
                <a:ea typeface="Calibri"/>
                <a:cs typeface="Calibri"/>
                <a:sym typeface="Calibri"/>
              </a:rPr>
              <a:t>Earth materials that remain at or below 0°C for at least two consecutive years is </a:t>
            </a:r>
            <a:endParaRPr sz="1300" b="0" i="0" u="none" strike="noStrike" cap="none">
              <a:solidFill>
                <a:srgbClr val="FFFFFF"/>
              </a:solidFill>
              <a:latin typeface="Calibri"/>
              <a:ea typeface="Calibri"/>
              <a:cs typeface="Calibri"/>
              <a:sym typeface="Calibri"/>
            </a:endParaRPr>
          </a:p>
        </p:txBody>
      </p:sp>
      <p:pic>
        <p:nvPicPr>
          <p:cNvPr id="143" name="Google Shape;143;p5" descr="Frost Tube 2.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867274" y="219075"/>
            <a:ext cx="731817" cy="661658"/>
          </a:xfrm>
          <a:prstGeom prst="rect">
            <a:avLst/>
          </a:prstGeom>
          <a:noFill/>
          <a:ln>
            <a:noFill/>
          </a:ln>
        </p:spPr>
      </p:pic>
      <p:pic>
        <p:nvPicPr>
          <p:cNvPr id="144" name="Google Shape;144;p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0" y="0"/>
            <a:ext cx="1314449" cy="1048657"/>
          </a:xfrm>
          <a:prstGeom prst="rect">
            <a:avLst/>
          </a:prstGeom>
          <a:noFill/>
          <a:ln>
            <a:noFill/>
          </a:ln>
        </p:spPr>
      </p:pic>
      <p:sp>
        <p:nvSpPr>
          <p:cNvPr id="145" name="Google Shape;145;p5"/>
          <p:cNvSpPr txBox="1"/>
          <p:nvPr/>
        </p:nvSpPr>
        <p:spPr>
          <a:xfrm>
            <a:off x="0" y="1038225"/>
            <a:ext cx="1304365" cy="5819775"/>
          </a:xfrm>
          <a:prstGeom prst="rect">
            <a:avLst/>
          </a:prstGeom>
          <a:solidFill>
            <a:srgbClr val="9A8C7D">
              <a:alpha val="75294"/>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chemeClr val="lt1"/>
                </a:solidFill>
                <a:latin typeface="Arial"/>
                <a:ea typeface="Arial"/>
                <a:cs typeface="Arial"/>
                <a:sym typeface="Arial"/>
              </a:rPr>
              <a:t>A. Why measure frost depth? </a:t>
            </a:r>
            <a:endParaRPr sz="1100" b="0" i="0" u="none" strike="noStrike" cap="none">
              <a:solidFill>
                <a:schemeClr val="lt1"/>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B. Properties that affect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C. When &amp; where to measure.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D. Required materials.</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E. Making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F. Installing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G. Measuring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H. Report data to GLOBE.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I. Data Visualization.</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J. Additional Information.</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6"/>
          <p:cNvSpPr txBox="1"/>
          <p:nvPr/>
        </p:nvSpPr>
        <p:spPr>
          <a:xfrm>
            <a:off x="1291834" y="0"/>
            <a:ext cx="7871216" cy="1038225"/>
          </a:xfrm>
          <a:prstGeom prst="rect">
            <a:avLst/>
          </a:prstGeom>
          <a:solidFill>
            <a:srgbClr val="9A8C7D">
              <a:alpha val="75294"/>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r>
              <a:rPr lang="en-US" sz="2500" b="1" i="0" u="none" strike="noStrike" cap="none">
                <a:solidFill>
                  <a:srgbClr val="44300F"/>
                </a:solidFill>
                <a:latin typeface="Arial"/>
                <a:ea typeface="Arial"/>
                <a:cs typeface="Arial"/>
                <a:sym typeface="Arial"/>
              </a:rPr>
              <a:t>Soil (Pedosphere)                  Frost Tube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a:solidFill>
                <a:srgbClr val="44300F"/>
              </a:solidFill>
              <a:latin typeface="Arial Rounded"/>
              <a:ea typeface="Arial Rounded"/>
              <a:cs typeface="Arial Rounded"/>
              <a:sym typeface="Arial Rounded"/>
            </a:endParaRPr>
          </a:p>
        </p:txBody>
      </p:sp>
      <p:sp>
        <p:nvSpPr>
          <p:cNvPr id="151" name="Google Shape;151;p6"/>
          <p:cNvSpPr txBox="1">
            <a:spLocks noGrp="1"/>
          </p:cNvSpPr>
          <p:nvPr>
            <p:ph type="title"/>
          </p:nvPr>
        </p:nvSpPr>
        <p:spPr>
          <a:xfrm>
            <a:off x="1523440" y="1033133"/>
            <a:ext cx="7886700" cy="67757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Calibri"/>
              <a:buNone/>
            </a:pPr>
            <a:r>
              <a:rPr lang="en-US" b="1"/>
              <a:t>Properties that affect frost depth</a:t>
            </a:r>
            <a:endParaRPr b="1"/>
          </a:p>
        </p:txBody>
      </p:sp>
      <p:sp>
        <p:nvSpPr>
          <p:cNvPr id="152" name="Google Shape;152;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sp>
        <p:nvSpPr>
          <p:cNvPr id="153" name="Google Shape;153;p6"/>
          <p:cNvSpPr txBox="1"/>
          <p:nvPr/>
        </p:nvSpPr>
        <p:spPr>
          <a:xfrm>
            <a:off x="1528924" y="1545544"/>
            <a:ext cx="7615076" cy="5682415"/>
          </a:xfrm>
          <a:prstGeom prst="rect">
            <a:avLst/>
          </a:prstGeom>
          <a:noFill/>
          <a:ln>
            <a:noFill/>
          </a:ln>
        </p:spPr>
        <p:txBody>
          <a:bodyPr spcFirstLastPara="1" wrap="square" lIns="91425" tIns="45700" rIns="91425" bIns="45700" anchor="t" anchorCtr="0">
            <a:noAutofit/>
          </a:bodyPr>
          <a:lstStyle/>
          <a:p>
            <a:pPr marL="342900" marR="0" lvl="0" indent="-342900" algn="l" rtl="0">
              <a:lnSpc>
                <a:spcPct val="93000"/>
              </a:lnSpc>
              <a:spcBef>
                <a:spcPts val="0"/>
              </a:spcBef>
              <a:spcAft>
                <a:spcPts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Temperature of the atmosphere. When air temperatures are </a:t>
            </a:r>
            <a:endParaRPr sz="2200" b="0" i="0" u="none" strike="noStrike" cap="none">
              <a:solidFill>
                <a:srgbClr val="000000"/>
              </a:solidFill>
              <a:latin typeface="Calibri"/>
              <a:ea typeface="Calibri"/>
              <a:cs typeface="Calibri"/>
              <a:sym typeface="Calibri"/>
            </a:endParaRPr>
          </a:p>
          <a:p>
            <a:pPr marL="457200" marR="0" lvl="0" indent="0" algn="l" rtl="0">
              <a:lnSpc>
                <a:spcPct val="93000"/>
              </a:lnSpc>
              <a:spcBef>
                <a:spcPts val="0"/>
              </a:spcBef>
              <a:spcAft>
                <a:spcPts val="0"/>
              </a:spcAft>
              <a:buClr>
                <a:srgbClr val="000000"/>
              </a:buClr>
              <a:buSzPts val="2200"/>
              <a:buFont typeface="Arial"/>
              <a:buNone/>
            </a:pPr>
            <a:r>
              <a:rPr lang="en-US" sz="2200" b="0" i="0" u="none" strike="noStrike" cap="none">
                <a:solidFill>
                  <a:srgbClr val="000000"/>
                </a:solidFill>
                <a:latin typeface="Calibri"/>
                <a:ea typeface="Calibri"/>
                <a:cs typeface="Calibri"/>
                <a:sym typeface="Calibri"/>
              </a:rPr>
              <a:t>&lt; or = 0°C, soils freeze from the top down.    </a:t>
            </a:r>
            <a:endParaRPr sz="1400" b="0" i="0" u="none" strike="noStrike" cap="none">
              <a:solidFill>
                <a:srgbClr val="000000"/>
              </a:solidFill>
              <a:latin typeface="Arial"/>
              <a:ea typeface="Arial"/>
              <a:cs typeface="Arial"/>
              <a:sym typeface="Arial"/>
            </a:endParaRPr>
          </a:p>
          <a:p>
            <a:pPr marL="342900" marR="0" lvl="0" indent="-342900" algn="l" rtl="0">
              <a:lnSpc>
                <a:spcPct val="93000"/>
              </a:lnSpc>
              <a:spcBef>
                <a:spcPts val="1000"/>
              </a:spcBef>
              <a:spcAft>
                <a:spcPts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Aspect (e.g. North-facing slope)</a:t>
            </a:r>
            <a:endParaRPr sz="1400" b="0" i="0" u="none" strike="noStrike" cap="none">
              <a:solidFill>
                <a:srgbClr val="000000"/>
              </a:solidFill>
              <a:latin typeface="Arial"/>
              <a:ea typeface="Arial"/>
              <a:cs typeface="Arial"/>
              <a:sym typeface="Arial"/>
            </a:endParaRPr>
          </a:p>
          <a:p>
            <a:pPr marL="342900" marR="0" lvl="0" indent="-342900" algn="l" rtl="0">
              <a:lnSpc>
                <a:spcPct val="93000"/>
              </a:lnSpc>
              <a:spcBef>
                <a:spcPts val="1000"/>
              </a:spcBef>
              <a:spcAft>
                <a:spcPts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Moss, leaf litter, organic layer thickness </a:t>
            </a:r>
            <a:endParaRPr sz="2200" b="0" i="0" u="none" strike="noStrike" cap="none">
              <a:solidFill>
                <a:srgbClr val="000000"/>
              </a:solidFill>
              <a:latin typeface="Calibri"/>
              <a:ea typeface="Calibri"/>
              <a:cs typeface="Calibri"/>
              <a:sym typeface="Calibri"/>
            </a:endParaRPr>
          </a:p>
          <a:p>
            <a:pPr marL="342900" marR="0" lvl="0" indent="-342900" algn="l" rtl="0">
              <a:lnSpc>
                <a:spcPct val="93000"/>
              </a:lnSpc>
              <a:spcBef>
                <a:spcPts val="1000"/>
              </a:spcBef>
              <a:spcAft>
                <a:spcPts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Snow depth</a:t>
            </a:r>
            <a:endParaRPr sz="1400" b="0" i="0" u="none" strike="noStrike" cap="none">
              <a:solidFill>
                <a:srgbClr val="000000"/>
              </a:solidFill>
              <a:latin typeface="Arial"/>
              <a:ea typeface="Arial"/>
              <a:cs typeface="Arial"/>
              <a:sym typeface="Arial"/>
            </a:endParaRPr>
          </a:p>
          <a:p>
            <a:pPr marL="342900" marR="0" lvl="0" indent="-342900" algn="l" rtl="0">
              <a:lnSpc>
                <a:spcPct val="93000"/>
              </a:lnSpc>
              <a:spcBef>
                <a:spcPts val="1000"/>
              </a:spcBef>
              <a:spcAft>
                <a:spcPts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Soil texture</a:t>
            </a:r>
            <a:endParaRPr sz="1400" b="0" i="0" u="none" strike="noStrike" cap="none">
              <a:solidFill>
                <a:srgbClr val="000000"/>
              </a:solidFill>
              <a:latin typeface="Arial"/>
              <a:ea typeface="Arial"/>
              <a:cs typeface="Arial"/>
              <a:sym typeface="Arial"/>
            </a:endParaRPr>
          </a:p>
          <a:p>
            <a:pPr marL="342900" marR="0" lvl="0" indent="-342900" algn="l" rtl="0">
              <a:lnSpc>
                <a:spcPct val="93000"/>
              </a:lnSpc>
              <a:spcBef>
                <a:spcPts val="1000"/>
              </a:spcBef>
              <a:spcAft>
                <a:spcPts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Soil moisture content</a:t>
            </a:r>
            <a:endParaRPr sz="1400" b="0" i="0" u="none" strike="noStrike" cap="none">
              <a:solidFill>
                <a:srgbClr val="000000"/>
              </a:solidFill>
              <a:latin typeface="Arial"/>
              <a:ea typeface="Arial"/>
              <a:cs typeface="Arial"/>
              <a:sym typeface="Arial"/>
            </a:endParaRPr>
          </a:p>
          <a:p>
            <a:pPr marL="342900" marR="0" lvl="0" indent="-342900" algn="l" rtl="0">
              <a:lnSpc>
                <a:spcPct val="93000"/>
              </a:lnSpc>
              <a:spcBef>
                <a:spcPts val="1000"/>
              </a:spcBef>
              <a:spcAft>
                <a:spcPts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Bulk density</a:t>
            </a:r>
            <a:endParaRPr sz="1400" b="0" i="0" u="none" strike="noStrike" cap="none">
              <a:solidFill>
                <a:srgbClr val="000000"/>
              </a:solidFill>
              <a:latin typeface="Arial"/>
              <a:ea typeface="Arial"/>
              <a:cs typeface="Arial"/>
              <a:sym typeface="Arial"/>
            </a:endParaRPr>
          </a:p>
          <a:p>
            <a:pPr marL="342900" marR="0" lvl="0" indent="-342900" algn="l" rtl="0">
              <a:lnSpc>
                <a:spcPct val="93000"/>
              </a:lnSpc>
              <a:spcBef>
                <a:spcPts val="1000"/>
              </a:spcBef>
              <a:spcAft>
                <a:spcPts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Permafrost</a:t>
            </a:r>
            <a:endParaRPr sz="1400" b="0" i="0" u="none" strike="noStrike" cap="none">
              <a:solidFill>
                <a:srgbClr val="000000"/>
              </a:solidFill>
              <a:latin typeface="Arial"/>
              <a:ea typeface="Arial"/>
              <a:cs typeface="Arial"/>
              <a:sym typeface="Arial"/>
            </a:endParaRPr>
          </a:p>
          <a:p>
            <a:pPr marL="342900" marR="0" lvl="0" indent="-342900" algn="l" rtl="0">
              <a:lnSpc>
                <a:spcPct val="93000"/>
              </a:lnSpc>
              <a:spcBef>
                <a:spcPts val="1000"/>
              </a:spcBef>
              <a:spcAft>
                <a:spcPts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Salinity</a:t>
            </a:r>
            <a:endParaRPr sz="1400" b="0" i="0" u="none" strike="noStrike" cap="none">
              <a:solidFill>
                <a:srgbClr val="000000"/>
              </a:solidFill>
              <a:latin typeface="Arial"/>
              <a:ea typeface="Arial"/>
              <a:cs typeface="Arial"/>
              <a:sym typeface="Arial"/>
            </a:endParaRPr>
          </a:p>
          <a:p>
            <a:pPr marL="0" marR="0" lvl="0" indent="0" algn="l" rtl="0">
              <a:lnSpc>
                <a:spcPct val="93000"/>
              </a:lnSpc>
              <a:spcBef>
                <a:spcPts val="1000"/>
              </a:spcBef>
              <a:spcAft>
                <a:spcPts val="0"/>
              </a:spcAft>
              <a:buClr>
                <a:schemeClr val="dk1"/>
              </a:buClr>
              <a:buSzPts val="2200"/>
              <a:buFont typeface="Arial"/>
              <a:buNone/>
            </a:pPr>
            <a:endParaRPr sz="2200" b="0" i="0" u="none" strike="noStrike" cap="none">
              <a:solidFill>
                <a:srgbClr val="000000"/>
              </a:solidFill>
              <a:latin typeface="Calibri"/>
              <a:ea typeface="Calibri"/>
              <a:cs typeface="Calibri"/>
              <a:sym typeface="Calibri"/>
            </a:endParaRPr>
          </a:p>
          <a:p>
            <a:pPr marL="0" marR="0" lvl="0" indent="0" algn="l" rtl="0">
              <a:lnSpc>
                <a:spcPct val="93000"/>
              </a:lnSpc>
              <a:spcBef>
                <a:spcPts val="100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rgbClr val="000000"/>
              </a:solidFill>
              <a:latin typeface="Calibri"/>
              <a:ea typeface="Calibri"/>
              <a:cs typeface="Calibri"/>
              <a:sym typeface="Calibri"/>
            </a:endParaRPr>
          </a:p>
        </p:txBody>
      </p:sp>
      <p:pic>
        <p:nvPicPr>
          <p:cNvPr id="154" name="Google Shape;154;p6" descr="Illustration of two hands holding a a handful of soi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555590" y="3411143"/>
            <a:ext cx="4302660" cy="2755212"/>
          </a:xfrm>
          <a:prstGeom prst="rect">
            <a:avLst/>
          </a:prstGeom>
          <a:noFill/>
          <a:ln>
            <a:noFill/>
          </a:ln>
        </p:spPr>
      </p:pic>
      <p:pic>
        <p:nvPicPr>
          <p:cNvPr id="155" name="Google Shape;155;p6" descr="Frost Tube 2.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867274" y="219075"/>
            <a:ext cx="731817" cy="661658"/>
          </a:xfrm>
          <a:prstGeom prst="rect">
            <a:avLst/>
          </a:prstGeom>
          <a:noFill/>
          <a:ln>
            <a:noFill/>
          </a:ln>
        </p:spPr>
      </p:pic>
      <p:pic>
        <p:nvPicPr>
          <p:cNvPr id="156" name="Google Shape;156;p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0" y="0"/>
            <a:ext cx="1314449" cy="1048657"/>
          </a:xfrm>
          <a:prstGeom prst="rect">
            <a:avLst/>
          </a:prstGeom>
          <a:noFill/>
          <a:ln>
            <a:noFill/>
          </a:ln>
        </p:spPr>
      </p:pic>
      <p:sp>
        <p:nvSpPr>
          <p:cNvPr id="157" name="Google Shape;157;p6"/>
          <p:cNvSpPr txBox="1"/>
          <p:nvPr/>
        </p:nvSpPr>
        <p:spPr>
          <a:xfrm>
            <a:off x="0" y="1038225"/>
            <a:ext cx="1304365" cy="5819775"/>
          </a:xfrm>
          <a:prstGeom prst="rect">
            <a:avLst/>
          </a:prstGeom>
          <a:solidFill>
            <a:srgbClr val="9A8C7D">
              <a:alpha val="75294"/>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33300"/>
                </a:solidFill>
                <a:latin typeface="Arial"/>
                <a:ea typeface="Arial"/>
                <a:cs typeface="Arial"/>
                <a:sym typeface="Arial"/>
              </a:rPr>
              <a:t>A. Why measure frost depth? </a:t>
            </a:r>
            <a:endParaRPr sz="1100" b="0" i="0" u="none" strike="noStrike" cap="none">
              <a:solidFill>
                <a:srgbClr val="3333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chemeClr val="lt1"/>
                </a:solidFill>
                <a:latin typeface="Arial"/>
                <a:ea typeface="Arial"/>
                <a:cs typeface="Arial"/>
                <a:sym typeface="Arial"/>
              </a:rPr>
              <a:t>B. Properties that affect frost depth.</a:t>
            </a:r>
            <a:endParaRPr sz="1100" b="0" i="0" u="none" strike="noStrike" cap="none">
              <a:solidFill>
                <a:schemeClr val="lt1"/>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C. When &amp; where to measure.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D. Required materials.</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E. Making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F. Installing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G. Measuring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H. Report data to GLOBE.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I. Data Visualization.</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J. Additional Information.</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7"/>
          <p:cNvSpPr txBox="1"/>
          <p:nvPr/>
        </p:nvSpPr>
        <p:spPr>
          <a:xfrm>
            <a:off x="1291834" y="0"/>
            <a:ext cx="7871216" cy="1038225"/>
          </a:xfrm>
          <a:prstGeom prst="rect">
            <a:avLst/>
          </a:prstGeom>
          <a:solidFill>
            <a:srgbClr val="9A8C7D">
              <a:alpha val="75294"/>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r>
              <a:rPr lang="en-US" sz="2500" b="1" i="0" u="none" strike="noStrike" cap="none">
                <a:solidFill>
                  <a:srgbClr val="44300F"/>
                </a:solidFill>
                <a:latin typeface="Arial"/>
                <a:ea typeface="Arial"/>
                <a:cs typeface="Arial"/>
                <a:sym typeface="Arial"/>
              </a:rPr>
              <a:t>Soil (Pedosphere)                  Frost Tube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a:solidFill>
                <a:srgbClr val="44300F"/>
              </a:solidFill>
              <a:latin typeface="Arial Rounded"/>
              <a:ea typeface="Arial Rounded"/>
              <a:cs typeface="Arial Rounded"/>
              <a:sym typeface="Arial Rounded"/>
            </a:endParaRPr>
          </a:p>
        </p:txBody>
      </p:sp>
      <p:pic>
        <p:nvPicPr>
          <p:cNvPr id="163" name="Google Shape;163;p7" descr="P7020678.JPG"/>
          <p:cNvPicPr preferRelativeResize="0"/>
          <p:nvPr/>
        </p:nvPicPr>
        <p:blipFill rotWithShape="1">
          <a:blip r:embed="rId3" cstate="email">
            <a:alphaModFix amt="17000"/>
            <a:extLst>
              <a:ext uri="{28A0092B-C50C-407E-A947-70E740481C1C}">
                <a14:useLocalDpi xmlns:a14="http://schemas.microsoft.com/office/drawing/2010/main"/>
              </a:ext>
            </a:extLst>
          </a:blip>
          <a:srcRect/>
          <a:stretch/>
        </p:blipFill>
        <p:spPr>
          <a:xfrm>
            <a:off x="1400175" y="1114425"/>
            <a:ext cx="7667625" cy="5652785"/>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164" name="Google Shape;164;p7"/>
          <p:cNvSpPr txBox="1">
            <a:spLocks noGrp="1"/>
          </p:cNvSpPr>
          <p:nvPr>
            <p:ph type="title"/>
          </p:nvPr>
        </p:nvSpPr>
        <p:spPr>
          <a:xfrm>
            <a:off x="1456765" y="1007286"/>
            <a:ext cx="7886700" cy="67757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Calibri"/>
              <a:buNone/>
            </a:pPr>
            <a:r>
              <a:rPr lang="en-US" b="1"/>
              <a:t>Overview of Protocol</a:t>
            </a:r>
            <a:endParaRPr b="1"/>
          </a:p>
        </p:txBody>
      </p:sp>
      <p:sp>
        <p:nvSpPr>
          <p:cNvPr id="165" name="Google Shape;165;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graphicFrame>
        <p:nvGraphicFramePr>
          <p:cNvPr id="166" name="Google Shape;166;p7"/>
          <p:cNvGraphicFramePr/>
          <p:nvPr/>
        </p:nvGraphicFramePr>
        <p:xfrm>
          <a:off x="1533493" y="1548915"/>
          <a:ext cx="3000000" cy="3000000"/>
        </p:xfrm>
        <a:graphic>
          <a:graphicData uri="http://schemas.openxmlformats.org/drawingml/2006/table">
            <a:tbl>
              <a:tblPr>
                <a:noFill/>
                <a:tableStyleId>{944C4BF7-3FD1-45CD-8F15-CB6469523D7A}</a:tableStyleId>
              </a:tblPr>
              <a:tblGrid>
                <a:gridCol w="1068125">
                  <a:extLst>
                    <a:ext uri="{9D8B030D-6E8A-4147-A177-3AD203B41FA5}">
                      <a16:colId xmlns:a16="http://schemas.microsoft.com/office/drawing/2014/main" val="20000"/>
                    </a:ext>
                  </a:extLst>
                </a:gridCol>
                <a:gridCol w="6466175">
                  <a:extLst>
                    <a:ext uri="{9D8B030D-6E8A-4147-A177-3AD203B41FA5}">
                      <a16:colId xmlns:a16="http://schemas.microsoft.com/office/drawing/2014/main" val="20001"/>
                    </a:ext>
                  </a:extLst>
                </a:gridCol>
              </a:tblGrid>
              <a:tr h="691000">
                <a:tc>
                  <a:txBody>
                    <a:bodyPr/>
                    <a:lstStyle/>
                    <a:p>
                      <a:pPr marL="0" marR="0" lvl="0" indent="0" algn="l" rtl="0">
                        <a:lnSpc>
                          <a:spcPct val="100000"/>
                        </a:lnSpc>
                        <a:spcBef>
                          <a:spcPts val="0"/>
                        </a:spcBef>
                        <a:spcAft>
                          <a:spcPts val="0"/>
                        </a:spcAft>
                        <a:buClr>
                          <a:srgbClr val="000000"/>
                        </a:buClr>
                        <a:buSzPts val="1200"/>
                        <a:buFont typeface="Calibri"/>
                        <a:buNone/>
                      </a:pPr>
                      <a:r>
                        <a:rPr lang="en-US" sz="1200" b="1" u="none" strike="noStrike" cap="none"/>
                        <a:t>Where</a:t>
                      </a:r>
                      <a:endParaRPr sz="1200" b="1" u="none" strike="noStrike" cap="none"/>
                    </a:p>
                  </a:txBody>
                  <a:tcPr marL="91425" marR="141050" marT="68575" marB="68575"/>
                </a:tc>
                <a:tc>
                  <a:txBody>
                    <a:bodyPr/>
                    <a:lstStyle/>
                    <a:p>
                      <a:pPr marL="215900" marR="0" lvl="0" indent="-215900" algn="l" rtl="0">
                        <a:lnSpc>
                          <a:spcPct val="100000"/>
                        </a:lnSpc>
                        <a:spcBef>
                          <a:spcPts val="0"/>
                        </a:spcBef>
                        <a:spcAft>
                          <a:spcPts val="0"/>
                        </a:spcAft>
                        <a:buClr>
                          <a:srgbClr val="000000"/>
                        </a:buClr>
                        <a:buSzPts val="1400"/>
                        <a:buFont typeface="Arial"/>
                        <a:buChar char="•"/>
                      </a:pPr>
                      <a:r>
                        <a:rPr lang="en-US" sz="1400" u="none" strike="noStrike" cap="none"/>
                        <a:t>Anywhere that soil or ground  seasonally freezes and thaws.</a:t>
                      </a:r>
                      <a:endParaRPr sz="1100" u="none" strike="noStrike" cap="none"/>
                    </a:p>
                    <a:p>
                      <a:pPr marL="215900" marR="0" lvl="0" indent="-215900" algn="l" rtl="0">
                        <a:lnSpc>
                          <a:spcPct val="100000"/>
                        </a:lnSpc>
                        <a:spcBef>
                          <a:spcPts val="0"/>
                        </a:spcBef>
                        <a:spcAft>
                          <a:spcPts val="0"/>
                        </a:spcAft>
                        <a:buClr>
                          <a:srgbClr val="000000"/>
                        </a:buClr>
                        <a:buSzPts val="1400"/>
                        <a:buFont typeface="Arial"/>
                        <a:buChar char="•"/>
                      </a:pPr>
                      <a:r>
                        <a:rPr lang="en-US" sz="1400" u="none" strike="noStrike" cap="none"/>
                        <a:t>Undisturbed and un-compacted soil on a flat slope.</a:t>
                      </a:r>
                      <a:endParaRPr sz="1400" u="none" strike="noStrike" cap="none"/>
                    </a:p>
                  </a:txBody>
                  <a:tcPr marL="91425" marR="91425" marT="68575" marB="68575"/>
                </a:tc>
                <a:extLst>
                  <a:ext uri="{0D108BD9-81ED-4DB2-BD59-A6C34878D82A}">
                    <a16:rowId xmlns:a16="http://schemas.microsoft.com/office/drawing/2014/main" val="10000"/>
                  </a:ext>
                </a:extLst>
              </a:tr>
              <a:tr h="1481075">
                <a:tc>
                  <a:txBody>
                    <a:bodyPr/>
                    <a:lstStyle/>
                    <a:p>
                      <a:pPr marL="0" marR="0" lvl="0" indent="0" algn="l" rtl="0">
                        <a:lnSpc>
                          <a:spcPct val="100000"/>
                        </a:lnSpc>
                        <a:spcBef>
                          <a:spcPts val="0"/>
                        </a:spcBef>
                        <a:spcAft>
                          <a:spcPts val="0"/>
                        </a:spcAft>
                        <a:buClr>
                          <a:srgbClr val="000000"/>
                        </a:buClr>
                        <a:buSzPts val="1200"/>
                        <a:buFont typeface="Calibri"/>
                        <a:buNone/>
                      </a:pPr>
                      <a:r>
                        <a:rPr lang="en-US" sz="1200" b="1" u="none" strike="noStrike" cap="none"/>
                        <a:t>Time</a:t>
                      </a:r>
                      <a:endParaRPr sz="1200" b="1" u="none" strike="noStrike" cap="none"/>
                    </a:p>
                  </a:txBody>
                  <a:tcPr marL="91425" marR="91425" marT="68575" marB="68575"/>
                </a:tc>
                <a:tc>
                  <a:txBody>
                    <a:bodyPr/>
                    <a:lstStyle/>
                    <a:p>
                      <a:pPr marL="0" marR="0" lvl="0" indent="0" algn="l" rtl="0">
                        <a:lnSpc>
                          <a:spcPct val="100000"/>
                        </a:lnSpc>
                        <a:spcBef>
                          <a:spcPts val="0"/>
                        </a:spcBef>
                        <a:spcAft>
                          <a:spcPts val="0"/>
                        </a:spcAft>
                        <a:buClr>
                          <a:srgbClr val="000000"/>
                        </a:buClr>
                        <a:buSzPts val="1400"/>
                        <a:buFont typeface="Calibri"/>
                        <a:buNone/>
                      </a:pPr>
                      <a:r>
                        <a:rPr lang="en-US" sz="1400" u="none" strike="noStrike" cap="none"/>
                        <a:t>Construction of Frost Tube: 1 hour</a:t>
                      </a:r>
                      <a:br>
                        <a:rPr lang="en-US" sz="1400" u="none" strike="noStrike" cap="none"/>
                      </a:br>
                      <a:r>
                        <a:rPr lang="en-US" sz="1400" u="none" strike="noStrike" cap="none"/>
                        <a:t>Selection of site, set up, installation of Frost Tube </a:t>
                      </a:r>
                      <a:r>
                        <a:rPr lang="en-US" sz="1400" u="sng" strike="noStrike" cap="none"/>
                        <a:t>i</a:t>
                      </a:r>
                      <a:r>
                        <a:rPr lang="en-US" sz="1400" u="sng" strike="noStrike" cap="none">
                          <a:solidFill>
                            <a:schemeClr val="dk1"/>
                          </a:solidFill>
                        </a:rPr>
                        <a:t>n summer/early fall</a:t>
                      </a:r>
                      <a:r>
                        <a:rPr lang="en-US" sz="1400" u="none" strike="noStrike" cap="none"/>
                        <a:t>: 1 - 2 hrs. </a:t>
                      </a:r>
                      <a:endParaRPr sz="1100" u="none" strike="noStrike" cap="none"/>
                    </a:p>
                    <a:p>
                      <a:pPr marL="0" marR="0" lvl="0" indent="0" algn="l" rtl="0">
                        <a:lnSpc>
                          <a:spcPct val="100000"/>
                        </a:lnSpc>
                        <a:spcBef>
                          <a:spcPts val="0"/>
                        </a:spcBef>
                        <a:spcAft>
                          <a:spcPts val="0"/>
                        </a:spcAft>
                        <a:buClr>
                          <a:srgbClr val="000000"/>
                        </a:buClr>
                        <a:buSzPts val="1400"/>
                        <a:buFont typeface="Calibri"/>
                        <a:buNone/>
                      </a:pPr>
                      <a:r>
                        <a:rPr lang="en-US" sz="1400" u="none" strike="noStrike" cap="none"/>
                        <a:t>Visits to and from site: 10 minutes (5 minutes to the site and 5 minutes to return)</a:t>
                      </a:r>
                      <a:br>
                        <a:rPr lang="en-US" sz="1400" u="none" strike="noStrike" cap="none"/>
                      </a:br>
                      <a:r>
                        <a:rPr lang="en-US" sz="1400" u="none" strike="noStrike" cap="none"/>
                        <a:t>Time to read measurements: 5 minutes</a:t>
                      </a:r>
                      <a:endParaRPr sz="1400" u="none" strike="noStrike" cap="none"/>
                    </a:p>
                  </a:txBody>
                  <a:tcPr marL="91425" marR="91425" marT="68575" marB="68575"/>
                </a:tc>
                <a:extLst>
                  <a:ext uri="{0D108BD9-81ED-4DB2-BD59-A6C34878D82A}">
                    <a16:rowId xmlns:a16="http://schemas.microsoft.com/office/drawing/2014/main" val="10001"/>
                  </a:ext>
                </a:extLst>
              </a:tr>
              <a:tr h="950175">
                <a:tc>
                  <a:txBody>
                    <a:bodyPr/>
                    <a:lstStyle/>
                    <a:p>
                      <a:pPr marL="0" marR="0" lvl="0" indent="0" algn="l" rtl="0">
                        <a:lnSpc>
                          <a:spcPct val="100000"/>
                        </a:lnSpc>
                        <a:spcBef>
                          <a:spcPts val="0"/>
                        </a:spcBef>
                        <a:spcAft>
                          <a:spcPts val="0"/>
                        </a:spcAft>
                        <a:buClr>
                          <a:srgbClr val="000000"/>
                        </a:buClr>
                        <a:buSzPts val="1200"/>
                        <a:buFont typeface="Calibri"/>
                        <a:buNone/>
                      </a:pPr>
                      <a:r>
                        <a:rPr lang="en-US" sz="1200" b="1" u="none" strike="noStrike" cap="none"/>
                        <a:t>Frequency</a:t>
                      </a:r>
                      <a:endParaRPr sz="1200" b="1" u="none" strike="noStrike" cap="none"/>
                    </a:p>
                  </a:txBody>
                  <a:tcPr marL="91425" marR="91425" marT="68575" marB="68575"/>
                </a:tc>
                <a:tc>
                  <a:txBody>
                    <a:bodyPr/>
                    <a:lstStyle/>
                    <a:p>
                      <a:pPr marL="0" marR="0" lvl="0" indent="0" algn="l" rtl="0">
                        <a:lnSpc>
                          <a:spcPct val="100000"/>
                        </a:lnSpc>
                        <a:spcBef>
                          <a:spcPts val="0"/>
                        </a:spcBef>
                        <a:spcAft>
                          <a:spcPts val="0"/>
                        </a:spcAft>
                        <a:buClr>
                          <a:srgbClr val="000000"/>
                        </a:buClr>
                        <a:buSzPts val="800"/>
                        <a:buFont typeface="Arial"/>
                        <a:buNone/>
                      </a:pPr>
                      <a:r>
                        <a:rPr lang="en-US" sz="1400" u="none" strike="noStrike" cap="none">
                          <a:solidFill>
                            <a:srgbClr val="000000"/>
                          </a:solidFill>
                        </a:rPr>
                        <a:t>Measure at the same time of day (preferably within one hour of solar noon) </a:t>
                      </a:r>
                      <a:r>
                        <a:rPr lang="en-US" sz="1400" u="sng" strike="noStrike" cap="none">
                          <a:solidFill>
                            <a:srgbClr val="000000"/>
                          </a:solidFill>
                        </a:rPr>
                        <a:t>once a week</a:t>
                      </a:r>
                      <a:r>
                        <a:rPr lang="en-US" sz="1400" u="none" strike="noStrike" cap="none">
                          <a:solidFill>
                            <a:srgbClr val="000000"/>
                          </a:solidFill>
                        </a:rPr>
                        <a:t> beginning when air temperatures reach freezing</a:t>
                      </a:r>
                      <a:endParaRPr sz="1400" u="none" strike="noStrike" cap="none"/>
                    </a:p>
                  </a:txBody>
                  <a:tcPr marL="91425" marR="91425" marT="68575" marB="68575"/>
                </a:tc>
                <a:extLst>
                  <a:ext uri="{0D108BD9-81ED-4DB2-BD59-A6C34878D82A}">
                    <a16:rowId xmlns:a16="http://schemas.microsoft.com/office/drawing/2014/main" val="10002"/>
                  </a:ext>
                </a:extLst>
              </a:tr>
              <a:tr h="1986800">
                <a:tc>
                  <a:txBody>
                    <a:bodyPr/>
                    <a:lstStyle/>
                    <a:p>
                      <a:pPr marL="0" marR="0" lvl="0" indent="0" algn="l" rtl="0">
                        <a:lnSpc>
                          <a:spcPct val="100000"/>
                        </a:lnSpc>
                        <a:spcBef>
                          <a:spcPts val="0"/>
                        </a:spcBef>
                        <a:spcAft>
                          <a:spcPts val="0"/>
                        </a:spcAft>
                        <a:buClr>
                          <a:srgbClr val="000000"/>
                        </a:buClr>
                        <a:buSzPts val="1100"/>
                        <a:buFont typeface="Calibri"/>
                        <a:buNone/>
                      </a:pPr>
                      <a:r>
                        <a:rPr lang="en-US" sz="1100" b="1" u="none" strike="noStrike" cap="none"/>
                        <a:t>Documents</a:t>
                      </a:r>
                      <a:r>
                        <a:rPr lang="en-US" sz="1200" b="1" u="none" strike="noStrike" cap="none"/>
                        <a:t> Needed</a:t>
                      </a:r>
                      <a:endParaRPr sz="1200" b="1" u="none" strike="noStrike" cap="none"/>
                    </a:p>
                  </a:txBody>
                  <a:tcPr marL="91425" marR="91425" marT="68575" marB="68575"/>
                </a:tc>
                <a:tc>
                  <a:txBody>
                    <a:bodyPr/>
                    <a:lstStyle/>
                    <a:p>
                      <a:pPr marL="215900" marR="0" lvl="0" indent="-215900" algn="l" rtl="0">
                        <a:lnSpc>
                          <a:spcPct val="100000"/>
                        </a:lnSpc>
                        <a:spcBef>
                          <a:spcPts val="0"/>
                        </a:spcBef>
                        <a:spcAft>
                          <a:spcPts val="0"/>
                        </a:spcAft>
                        <a:buClr>
                          <a:srgbClr val="000000"/>
                        </a:buClr>
                        <a:buSzPts val="1400"/>
                        <a:buFont typeface="Arial"/>
                        <a:buChar char="•"/>
                      </a:pPr>
                      <a:r>
                        <a:rPr lang="en-US" sz="1400" u="none" strike="noStrike" cap="none"/>
                        <a:t>Frost Tube Site Definition Field Guide, </a:t>
                      </a:r>
                      <a:endParaRPr sz="1400" u="none" strike="noStrike" cap="none"/>
                    </a:p>
                    <a:p>
                      <a:pPr marL="215900" marR="0" lvl="0" indent="-215900" algn="l" rtl="0">
                        <a:lnSpc>
                          <a:spcPct val="100000"/>
                        </a:lnSpc>
                        <a:spcBef>
                          <a:spcPts val="0"/>
                        </a:spcBef>
                        <a:spcAft>
                          <a:spcPts val="0"/>
                        </a:spcAft>
                        <a:buClr>
                          <a:srgbClr val="000000"/>
                        </a:buClr>
                        <a:buSzPts val="1400"/>
                        <a:buFont typeface="Arial"/>
                        <a:buChar char="•"/>
                      </a:pPr>
                      <a:r>
                        <a:rPr lang="en-US" sz="1400" u="none" strike="noStrike" cap="none"/>
                        <a:t>Frost Tube Site Definition Sheet, </a:t>
                      </a:r>
                      <a:endParaRPr sz="1400" u="none" strike="noStrike" cap="none"/>
                    </a:p>
                    <a:p>
                      <a:pPr marL="215900" marR="0" lvl="0" indent="-215900" algn="l" rtl="0">
                        <a:lnSpc>
                          <a:spcPct val="100000"/>
                        </a:lnSpc>
                        <a:spcBef>
                          <a:spcPts val="0"/>
                        </a:spcBef>
                        <a:spcAft>
                          <a:spcPts val="0"/>
                        </a:spcAft>
                        <a:buClr>
                          <a:srgbClr val="000000"/>
                        </a:buClr>
                        <a:buSzPts val="1400"/>
                        <a:buFont typeface="Arial"/>
                        <a:buChar char="•"/>
                      </a:pPr>
                      <a:r>
                        <a:rPr lang="en-US" sz="1400" u="none" strike="noStrike" cap="none"/>
                        <a:t>Frost Tube Field Guide at Air Temperatures Warmer Than -20 C, Frost Tube Field Guide at Air Temperatures Colder Than -20 C, </a:t>
                      </a:r>
                      <a:endParaRPr sz="1400" u="none" strike="noStrike" cap="none"/>
                    </a:p>
                    <a:p>
                      <a:pPr marL="215900" marR="0" lvl="0" indent="-215900" algn="l" rtl="0">
                        <a:lnSpc>
                          <a:spcPct val="100000"/>
                        </a:lnSpc>
                        <a:spcBef>
                          <a:spcPts val="0"/>
                        </a:spcBef>
                        <a:spcAft>
                          <a:spcPts val="0"/>
                        </a:spcAft>
                        <a:buClr>
                          <a:srgbClr val="000000"/>
                        </a:buClr>
                        <a:buSzPts val="1400"/>
                        <a:buFont typeface="Arial"/>
                        <a:buChar char="•"/>
                      </a:pPr>
                      <a:r>
                        <a:rPr lang="en-US" sz="1400" u="none" strike="noStrike" cap="none"/>
                        <a:t>Frost Tube Data Sheet, </a:t>
                      </a:r>
                      <a:endParaRPr sz="1400" u="none" strike="noStrike" cap="none"/>
                    </a:p>
                    <a:p>
                      <a:pPr marL="215900" marR="0" lvl="0" indent="-215900" algn="l" rtl="0">
                        <a:lnSpc>
                          <a:spcPct val="100000"/>
                        </a:lnSpc>
                        <a:spcBef>
                          <a:spcPts val="0"/>
                        </a:spcBef>
                        <a:spcAft>
                          <a:spcPts val="0"/>
                        </a:spcAft>
                        <a:buClr>
                          <a:srgbClr val="000000"/>
                        </a:buClr>
                        <a:buSzPts val="1400"/>
                        <a:buFont typeface="Arial"/>
                        <a:buChar char="•"/>
                      </a:pPr>
                      <a:r>
                        <a:rPr lang="en-US" sz="1400" u="none" strike="noStrike" cap="none"/>
                        <a:t>GPS Protocol Field Guide (if using a new site), GPS Protocol Data Sheet, Optional protocols (air temp, surface temp, snowpack)</a:t>
                      </a:r>
                      <a:endParaRPr sz="1400" u="none" strike="noStrike" cap="none"/>
                    </a:p>
                  </a:txBody>
                  <a:tcPr marL="91425" marR="91425" marT="68575" marB="68575"/>
                </a:tc>
                <a:extLst>
                  <a:ext uri="{0D108BD9-81ED-4DB2-BD59-A6C34878D82A}">
                    <a16:rowId xmlns:a16="http://schemas.microsoft.com/office/drawing/2014/main" val="10003"/>
                  </a:ext>
                </a:extLst>
              </a:tr>
            </a:tbl>
          </a:graphicData>
        </a:graphic>
      </p:graphicFrame>
      <p:pic>
        <p:nvPicPr>
          <p:cNvPr id="167" name="Google Shape;167;p7" descr="Frost Tube 2.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867274" y="219075"/>
            <a:ext cx="731817" cy="661658"/>
          </a:xfrm>
          <a:prstGeom prst="rect">
            <a:avLst/>
          </a:prstGeom>
          <a:noFill/>
          <a:ln>
            <a:noFill/>
          </a:ln>
        </p:spPr>
      </p:pic>
      <p:pic>
        <p:nvPicPr>
          <p:cNvPr id="168" name="Google Shape;168;p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0" y="0"/>
            <a:ext cx="1314449" cy="1048657"/>
          </a:xfrm>
          <a:prstGeom prst="rect">
            <a:avLst/>
          </a:prstGeom>
          <a:noFill/>
          <a:ln>
            <a:noFill/>
          </a:ln>
        </p:spPr>
      </p:pic>
      <p:sp>
        <p:nvSpPr>
          <p:cNvPr id="169" name="Google Shape;169;p7"/>
          <p:cNvSpPr txBox="1"/>
          <p:nvPr/>
        </p:nvSpPr>
        <p:spPr>
          <a:xfrm>
            <a:off x="0" y="1038225"/>
            <a:ext cx="1304365" cy="5819775"/>
          </a:xfrm>
          <a:prstGeom prst="rect">
            <a:avLst/>
          </a:prstGeom>
          <a:solidFill>
            <a:srgbClr val="9A8C7D">
              <a:alpha val="75294"/>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A. Why measure frost depth? </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B. Properties that affect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chemeClr val="lt1"/>
                </a:solidFill>
                <a:latin typeface="Arial"/>
                <a:ea typeface="Arial"/>
                <a:cs typeface="Arial"/>
                <a:sym typeface="Arial"/>
              </a:rPr>
              <a:t>C. When &amp; where to measure.</a:t>
            </a:r>
            <a:endParaRPr sz="1100" b="0" i="0" u="none" strike="noStrike" cap="none">
              <a:solidFill>
                <a:schemeClr val="lt1"/>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D. Required materials.</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E. Making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F. Installing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G. Measuring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H. Report data to GLOBE.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I. Data Visualization.</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J. Additional Information.</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8"/>
          <p:cNvSpPr txBox="1"/>
          <p:nvPr/>
        </p:nvSpPr>
        <p:spPr>
          <a:xfrm>
            <a:off x="1291834" y="0"/>
            <a:ext cx="7871216" cy="1038225"/>
          </a:xfrm>
          <a:prstGeom prst="rect">
            <a:avLst/>
          </a:prstGeom>
          <a:solidFill>
            <a:srgbClr val="9A8C7D">
              <a:alpha val="75294"/>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r>
              <a:rPr lang="en-US" sz="2500" b="1" i="0" u="none" strike="noStrike" cap="none">
                <a:solidFill>
                  <a:srgbClr val="44300F"/>
                </a:solidFill>
                <a:latin typeface="Arial"/>
                <a:ea typeface="Arial"/>
                <a:cs typeface="Arial"/>
                <a:sym typeface="Arial"/>
              </a:rPr>
              <a:t>Soil (Pedosphere)                  Frost Tube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a:solidFill>
                <a:srgbClr val="44300F"/>
              </a:solidFill>
              <a:latin typeface="Arial Rounded"/>
              <a:ea typeface="Arial Rounded"/>
              <a:cs typeface="Arial Rounded"/>
              <a:sym typeface="Arial Rounded"/>
            </a:endParaRPr>
          </a:p>
        </p:txBody>
      </p:sp>
      <p:pic>
        <p:nvPicPr>
          <p:cNvPr id="175" name="Google Shape;175;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04426" y="1870625"/>
            <a:ext cx="5097052" cy="3822801"/>
          </a:xfrm>
          <a:prstGeom prst="rect">
            <a:avLst/>
          </a:prstGeom>
          <a:noFill/>
          <a:ln>
            <a:noFill/>
          </a:ln>
        </p:spPr>
      </p:pic>
      <p:sp>
        <p:nvSpPr>
          <p:cNvPr id="176" name="Google Shape;176;p8"/>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a:p>
        </p:txBody>
      </p:sp>
      <p:sp>
        <p:nvSpPr>
          <p:cNvPr id="177" name="Google Shape;177;p8"/>
          <p:cNvSpPr txBox="1"/>
          <p:nvPr/>
        </p:nvSpPr>
        <p:spPr>
          <a:xfrm>
            <a:off x="826150" y="1089675"/>
            <a:ext cx="3464400" cy="479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Calibri"/>
                <a:ea typeface="Calibri"/>
                <a:cs typeface="Calibri"/>
                <a:sym typeface="Calibri"/>
              </a:rPr>
              <a:t>Materials</a:t>
            </a:r>
            <a:endParaRPr sz="3600" b="0" i="0" u="none" strike="noStrike" cap="none">
              <a:solidFill>
                <a:srgbClr val="000000"/>
              </a:solidFill>
              <a:latin typeface="Calibri"/>
              <a:ea typeface="Calibri"/>
              <a:cs typeface="Calibri"/>
              <a:sym typeface="Calibri"/>
            </a:endParaRPr>
          </a:p>
        </p:txBody>
      </p:sp>
      <p:sp>
        <p:nvSpPr>
          <p:cNvPr id="178" name="Google Shape;178;p8"/>
          <p:cNvSpPr txBox="1"/>
          <p:nvPr/>
        </p:nvSpPr>
        <p:spPr>
          <a:xfrm>
            <a:off x="6544450" y="1970475"/>
            <a:ext cx="2599550" cy="35394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Calibri"/>
              <a:buChar char="❏"/>
            </a:pPr>
            <a:r>
              <a:rPr lang="en-US" sz="1400" b="0" i="0" u="none" strike="noStrike" cap="none">
                <a:solidFill>
                  <a:srgbClr val="000000"/>
                </a:solidFill>
                <a:latin typeface="Calibri"/>
                <a:ea typeface="Calibri"/>
                <a:cs typeface="Calibri"/>
                <a:sym typeface="Calibri"/>
              </a:rPr>
              <a:t>Inner tube of clear tubing</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Char char="❏"/>
            </a:pPr>
            <a:r>
              <a:rPr lang="en-US" sz="1400" b="0" i="0" u="none" strike="noStrike" cap="none">
                <a:solidFill>
                  <a:srgbClr val="000000"/>
                </a:solidFill>
                <a:latin typeface="Calibri"/>
                <a:ea typeface="Calibri"/>
                <a:cs typeface="Calibri"/>
                <a:sym typeface="Calibri"/>
              </a:rPr>
              <a:t>Outer tube of PVC pipe</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Char char="❏"/>
            </a:pPr>
            <a:r>
              <a:rPr lang="en-US" sz="1400" b="0" i="0" u="none" strike="noStrike" cap="none">
                <a:solidFill>
                  <a:srgbClr val="000000"/>
                </a:solidFill>
                <a:latin typeface="Calibri"/>
                <a:ea typeface="Calibri"/>
                <a:cs typeface="Calibri"/>
                <a:sym typeface="Calibri"/>
              </a:rPr>
              <a:t>PVC cap for top </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Char char="❏"/>
            </a:pPr>
            <a:r>
              <a:rPr lang="en-US" sz="1400" b="0" i="0" u="none" strike="noStrike" cap="none">
                <a:solidFill>
                  <a:srgbClr val="000000"/>
                </a:solidFill>
                <a:latin typeface="Calibri"/>
                <a:ea typeface="Calibri"/>
                <a:cs typeface="Calibri"/>
                <a:sym typeface="Calibri"/>
              </a:rPr>
              <a:t>PVC or epoxy plug for bottom</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Char char="❏"/>
            </a:pPr>
            <a:r>
              <a:rPr lang="en-US" sz="1400" b="0" i="0" u="none" strike="noStrike" cap="none">
                <a:solidFill>
                  <a:srgbClr val="000000"/>
                </a:solidFill>
                <a:latin typeface="Calibri"/>
                <a:ea typeface="Calibri"/>
                <a:cs typeface="Calibri"/>
                <a:sym typeface="Calibri"/>
              </a:rPr>
              <a:t>PVC cement</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Char char="❏"/>
            </a:pPr>
            <a:r>
              <a:rPr lang="en-US" sz="1400" b="0" i="0" u="none" strike="noStrike" cap="none">
                <a:solidFill>
                  <a:srgbClr val="000000"/>
                </a:solidFill>
                <a:latin typeface="Calibri"/>
                <a:ea typeface="Calibri"/>
                <a:cs typeface="Calibri"/>
                <a:sym typeface="Calibri"/>
              </a:rPr>
              <a:t>Gas burner, alcohol lamp, or lighter</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Char char="❏"/>
            </a:pPr>
            <a:r>
              <a:rPr lang="en-US" sz="1400" b="0" i="0" u="none" strike="noStrike" cap="none">
                <a:solidFill>
                  <a:srgbClr val="000000"/>
                </a:solidFill>
                <a:latin typeface="Calibri"/>
                <a:ea typeface="Calibri"/>
                <a:cs typeface="Calibri"/>
                <a:sym typeface="Calibri"/>
              </a:rPr>
              <a:t>Pliers</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Char char="❏"/>
            </a:pPr>
            <a:r>
              <a:rPr lang="en-US" sz="1400" b="0" i="0" u="none" strike="noStrike" cap="none">
                <a:solidFill>
                  <a:srgbClr val="000000"/>
                </a:solidFill>
                <a:latin typeface="Calibri"/>
                <a:ea typeface="Calibri"/>
                <a:cs typeface="Calibri"/>
                <a:sym typeface="Calibri"/>
              </a:rPr>
              <a:t>Gloves</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Char char="❏"/>
            </a:pPr>
            <a:r>
              <a:rPr lang="en-US" sz="1400" b="0" i="0" u="none" strike="noStrike" cap="none">
                <a:solidFill>
                  <a:srgbClr val="000000"/>
                </a:solidFill>
                <a:latin typeface="Calibri"/>
                <a:ea typeface="Calibri"/>
                <a:cs typeface="Calibri"/>
                <a:sym typeface="Calibri"/>
              </a:rPr>
              <a:t>Food coloring and water</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Char char="❏"/>
            </a:pPr>
            <a:r>
              <a:rPr lang="en-US" sz="1400" b="0" i="0" u="none" strike="noStrike" cap="none">
                <a:solidFill>
                  <a:srgbClr val="000000"/>
                </a:solidFill>
                <a:latin typeface="Calibri"/>
                <a:ea typeface="Calibri"/>
                <a:cs typeface="Calibri"/>
                <a:sym typeface="Calibri"/>
              </a:rPr>
              <a:t>Black waterproof marker</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Char char="❏"/>
            </a:pPr>
            <a:r>
              <a:rPr lang="en-US" sz="1400" b="0" i="0" u="none" strike="noStrike" cap="none">
                <a:solidFill>
                  <a:srgbClr val="000000"/>
                </a:solidFill>
                <a:latin typeface="Calibri"/>
                <a:ea typeface="Calibri"/>
                <a:cs typeface="Calibri"/>
                <a:sym typeface="Calibri"/>
              </a:rPr>
              <a:t>Meter stick</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Char char="❏"/>
            </a:pPr>
            <a:r>
              <a:rPr lang="en-US" sz="1400" b="0" i="0" u="none" strike="noStrike" cap="none">
                <a:solidFill>
                  <a:srgbClr val="000000"/>
                </a:solidFill>
                <a:latin typeface="Calibri"/>
                <a:ea typeface="Calibri"/>
                <a:cs typeface="Calibri"/>
                <a:sym typeface="Calibri"/>
              </a:rPr>
              <a:t>Soil probe or steel rod</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Char char="❏"/>
            </a:pPr>
            <a:r>
              <a:rPr lang="en-US" sz="1400" b="0" i="0" u="none" strike="noStrike" cap="none">
                <a:solidFill>
                  <a:srgbClr val="000000"/>
                </a:solidFill>
                <a:latin typeface="Calibri"/>
                <a:ea typeface="Calibri"/>
                <a:cs typeface="Calibri"/>
                <a:sym typeface="Calibri"/>
              </a:rPr>
              <a:t>Flag</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Char char="❏"/>
            </a:pPr>
            <a:r>
              <a:rPr lang="en-US" sz="1400" b="0" i="0" u="none" strike="noStrike" cap="none">
                <a:solidFill>
                  <a:srgbClr val="000000"/>
                </a:solidFill>
                <a:latin typeface="Calibri"/>
                <a:ea typeface="Calibri"/>
                <a:cs typeface="Calibri"/>
                <a:sym typeface="Calibri"/>
              </a:rPr>
              <a:t>Frost Tube Definition Sheet</a:t>
            </a:r>
            <a:endParaRPr sz="1400" b="0" i="0" u="none" strike="noStrike" cap="none">
              <a:solidFill>
                <a:srgbClr val="000000"/>
              </a:solidFill>
              <a:latin typeface="Calibri"/>
              <a:ea typeface="Calibri"/>
              <a:cs typeface="Calibri"/>
              <a:sym typeface="Calibri"/>
            </a:endParaRPr>
          </a:p>
        </p:txBody>
      </p:sp>
      <p:pic>
        <p:nvPicPr>
          <p:cNvPr id="179" name="Google Shape;179;p8" descr="Frost Tube 2.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867274" y="219075"/>
            <a:ext cx="731817" cy="661658"/>
          </a:xfrm>
          <a:prstGeom prst="rect">
            <a:avLst/>
          </a:prstGeom>
          <a:noFill/>
          <a:ln>
            <a:noFill/>
          </a:ln>
        </p:spPr>
      </p:pic>
      <p:pic>
        <p:nvPicPr>
          <p:cNvPr id="180" name="Google Shape;180;p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0" y="0"/>
            <a:ext cx="1314449" cy="1048657"/>
          </a:xfrm>
          <a:prstGeom prst="rect">
            <a:avLst/>
          </a:prstGeom>
          <a:noFill/>
          <a:ln>
            <a:noFill/>
          </a:ln>
        </p:spPr>
      </p:pic>
      <p:sp>
        <p:nvSpPr>
          <p:cNvPr id="181" name="Google Shape;181;p8"/>
          <p:cNvSpPr txBox="1"/>
          <p:nvPr/>
        </p:nvSpPr>
        <p:spPr>
          <a:xfrm>
            <a:off x="0" y="1038225"/>
            <a:ext cx="1304365" cy="5819775"/>
          </a:xfrm>
          <a:prstGeom prst="rect">
            <a:avLst/>
          </a:prstGeom>
          <a:solidFill>
            <a:srgbClr val="9A8C7D">
              <a:alpha val="75294"/>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A. Why measure frost depth? </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B. Properties that affect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C. When &amp; where to measure.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chemeClr val="lt1"/>
                </a:solidFill>
                <a:latin typeface="Arial"/>
                <a:ea typeface="Arial"/>
                <a:cs typeface="Arial"/>
                <a:sym typeface="Arial"/>
              </a:rPr>
              <a:t>D. Required materials.</a:t>
            </a:r>
            <a:endParaRPr sz="1100" b="0" i="0" u="none" strike="noStrike" cap="none">
              <a:solidFill>
                <a:schemeClr val="lt1"/>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E. Making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F. Installing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G. Measuring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H. Report data to GLOBE.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I. Data Visualization.</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J. Additional Information.</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9"/>
          <p:cNvSpPr txBox="1"/>
          <p:nvPr/>
        </p:nvSpPr>
        <p:spPr>
          <a:xfrm>
            <a:off x="1291834" y="0"/>
            <a:ext cx="7871216" cy="1038225"/>
          </a:xfrm>
          <a:prstGeom prst="rect">
            <a:avLst/>
          </a:prstGeom>
          <a:solidFill>
            <a:srgbClr val="9A8C7D">
              <a:alpha val="75294"/>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r>
              <a:rPr lang="en-US" sz="2500" b="1" i="0" u="none" strike="noStrike" cap="none">
                <a:solidFill>
                  <a:srgbClr val="44300F"/>
                </a:solidFill>
                <a:latin typeface="Arial"/>
                <a:ea typeface="Arial"/>
                <a:cs typeface="Arial"/>
                <a:sym typeface="Arial"/>
              </a:rPr>
              <a:t>Soil (Pedosphere)                  Frost Tube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a:solidFill>
                <a:srgbClr val="44300F"/>
              </a:solidFill>
              <a:latin typeface="Arial Rounded"/>
              <a:ea typeface="Arial Rounded"/>
              <a:cs typeface="Arial Rounded"/>
              <a:sym typeface="Arial Rounded"/>
            </a:endParaRPr>
          </a:p>
        </p:txBody>
      </p:sp>
      <p:sp>
        <p:nvSpPr>
          <p:cNvPr id="187" name="Google Shape;187;p9"/>
          <p:cNvSpPr txBox="1">
            <a:spLocks noGrp="1"/>
          </p:cNvSpPr>
          <p:nvPr>
            <p:ph type="title"/>
          </p:nvPr>
        </p:nvSpPr>
        <p:spPr>
          <a:xfrm>
            <a:off x="1590115" y="1128383"/>
            <a:ext cx="7886700" cy="67757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Calibri"/>
              <a:buNone/>
            </a:pPr>
            <a:r>
              <a:rPr lang="en-US" b="1"/>
              <a:t>Make a Frost Tube</a:t>
            </a:r>
            <a:endParaRPr b="1"/>
          </a:p>
        </p:txBody>
      </p:sp>
      <p:sp>
        <p:nvSpPr>
          <p:cNvPr id="188" name="Google Shape;188;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sp>
        <p:nvSpPr>
          <p:cNvPr id="189" name="Google Shape;189;p9"/>
          <p:cNvSpPr txBox="1"/>
          <p:nvPr/>
        </p:nvSpPr>
        <p:spPr>
          <a:xfrm>
            <a:off x="1304365" y="1605929"/>
            <a:ext cx="7615076" cy="5682415"/>
          </a:xfrm>
          <a:prstGeom prst="rect">
            <a:avLst/>
          </a:prstGeom>
          <a:noFill/>
          <a:ln>
            <a:noFill/>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Clr>
                <a:schemeClr val="dk1"/>
              </a:buClr>
              <a:buSzPts val="2200"/>
              <a:buFont typeface="Arial"/>
              <a:buNone/>
            </a:pPr>
            <a:endParaRPr sz="2200" b="0" i="0" u="none" strike="noStrike" cap="none">
              <a:solidFill>
                <a:srgbClr val="000000"/>
              </a:solidFill>
              <a:latin typeface="Calibri"/>
              <a:ea typeface="Calibri"/>
              <a:cs typeface="Calibri"/>
              <a:sym typeface="Calibri"/>
            </a:endParaRPr>
          </a:p>
          <a:p>
            <a:pPr marL="0" marR="0" lvl="0" indent="0" algn="l" rtl="0">
              <a:lnSpc>
                <a:spcPct val="93000"/>
              </a:lnSpc>
              <a:spcBef>
                <a:spcPts val="100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93000"/>
              </a:lnSpc>
              <a:spcBef>
                <a:spcPts val="100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190" name="Google Shape;190;p9" descr="Frost Tube 1.png"/>
          <p:cNvPicPr preferRelativeResize="0"/>
          <p:nvPr/>
        </p:nvPicPr>
        <p:blipFill rotWithShape="1">
          <a:blip r:embed="rId3">
            <a:alphaModFix/>
          </a:blip>
          <a:srcRect/>
          <a:stretch/>
        </p:blipFill>
        <p:spPr>
          <a:xfrm>
            <a:off x="2569307" y="1738923"/>
            <a:ext cx="4797131" cy="4798977"/>
          </a:xfrm>
          <a:prstGeom prst="rect">
            <a:avLst/>
          </a:prstGeom>
          <a:noFill/>
          <a:ln>
            <a:noFill/>
          </a:ln>
        </p:spPr>
      </p:pic>
      <p:pic>
        <p:nvPicPr>
          <p:cNvPr id="191" name="Google Shape;191;p9" descr="Frost Tube 2.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867274" y="219075"/>
            <a:ext cx="731817" cy="661658"/>
          </a:xfrm>
          <a:prstGeom prst="rect">
            <a:avLst/>
          </a:prstGeom>
          <a:noFill/>
          <a:ln>
            <a:noFill/>
          </a:ln>
        </p:spPr>
      </p:pic>
      <p:pic>
        <p:nvPicPr>
          <p:cNvPr id="192" name="Google Shape;192;p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0" y="0"/>
            <a:ext cx="1314449" cy="1048657"/>
          </a:xfrm>
          <a:prstGeom prst="rect">
            <a:avLst/>
          </a:prstGeom>
          <a:noFill/>
          <a:ln>
            <a:noFill/>
          </a:ln>
        </p:spPr>
      </p:pic>
      <p:sp>
        <p:nvSpPr>
          <p:cNvPr id="193" name="Google Shape;193;p9"/>
          <p:cNvSpPr txBox="1"/>
          <p:nvPr/>
        </p:nvSpPr>
        <p:spPr>
          <a:xfrm>
            <a:off x="0" y="1038225"/>
            <a:ext cx="1304365" cy="5819775"/>
          </a:xfrm>
          <a:prstGeom prst="rect">
            <a:avLst/>
          </a:prstGeom>
          <a:solidFill>
            <a:srgbClr val="9A8C7D">
              <a:alpha val="75294"/>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A. Why measure frost depth? </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B. Properties that affect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C. When &amp; where to measure.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D. Required materials.</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chemeClr val="lt1"/>
                </a:solidFill>
                <a:latin typeface="Arial"/>
                <a:ea typeface="Arial"/>
                <a:cs typeface="Arial"/>
                <a:sym typeface="Arial"/>
              </a:rPr>
              <a:t>E. Making a frost tube.</a:t>
            </a:r>
            <a:endParaRPr sz="1100" b="0" i="0" u="none" strike="noStrike" cap="none">
              <a:solidFill>
                <a:schemeClr val="lt1"/>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F. Installing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G. Measuring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H. Report data to GLOBE.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I. Data Visualization.</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None/>
            </a:pPr>
            <a:r>
              <a:rPr lang="en-US" sz="1100" b="1" i="0" u="none" strike="noStrike" cap="none">
                <a:solidFill>
                  <a:srgbClr val="34240D"/>
                </a:solidFill>
                <a:latin typeface="Arial"/>
                <a:ea typeface="Arial"/>
                <a:cs typeface="Arial"/>
                <a:sym typeface="Arial"/>
              </a:rPr>
              <a:t>J. Additional Information.</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3328</Words>
  <Application>Microsoft Office PowerPoint</Application>
  <PresentationFormat>On-screen Show (4:3)</PresentationFormat>
  <Paragraphs>795</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Arial Rounded</vt:lpstr>
      <vt:lpstr>Calibri</vt:lpstr>
      <vt:lpstr>Office Theme</vt:lpstr>
      <vt:lpstr>PowerPoint Presentation</vt:lpstr>
      <vt:lpstr>Frost Tube Overview &amp; Learning Objectives</vt:lpstr>
      <vt:lpstr>PowerPoint Presentation</vt:lpstr>
      <vt:lpstr>Why measure frost depth?</vt:lpstr>
      <vt:lpstr>In areas with permafrost , almost all biological activity takes place in the active layer.   </vt:lpstr>
      <vt:lpstr>Properties that affect frost depth</vt:lpstr>
      <vt:lpstr>Overview of Protocol</vt:lpstr>
      <vt:lpstr>PowerPoint Presentation</vt:lpstr>
      <vt:lpstr>Make a Frost Tube</vt:lpstr>
      <vt:lpstr>Step 1: Determine the Length of the Frost Tube</vt:lpstr>
      <vt:lpstr>Step 1: Determine the Length of the Frost Tube</vt:lpstr>
      <vt:lpstr>Step 2 &amp; 3: Cut &amp; Seal Outer Tube</vt:lpstr>
      <vt:lpstr>Step 4-8: Add colored water &amp; seal inner tube</vt:lpstr>
      <vt:lpstr>PowerPoint Presentation</vt:lpstr>
      <vt:lpstr>Install in Summer, Measure in Fall, Winter, Spring</vt:lpstr>
      <vt:lpstr>Install in Summer. Measure in Fall, Winter, Spring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Visualizing Data</vt:lpstr>
      <vt:lpstr>Please provide us with feedback about this module. This is a community project and we welcome your comments, suggestions and edits! Comment here: eTraining Feedback Questions after reviewing this module? Contact GLOBE: help@nasaglobe.org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cornlew</dc:creator>
  <cp:lastModifiedBy>Cornell Lewis</cp:lastModifiedBy>
  <cp:revision>1</cp:revision>
  <dcterms:modified xsi:type="dcterms:W3CDTF">2024-10-01T13:07:18Z</dcterms:modified>
</cp:coreProperties>
</file>