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58"/>
  </p:notesMasterIdLst>
  <p:sldIdLst>
    <p:sldId id="256" r:id="rId2"/>
    <p:sldId id="264" r:id="rId3"/>
    <p:sldId id="317" r:id="rId4"/>
    <p:sldId id="271" r:id="rId5"/>
    <p:sldId id="272" r:id="rId6"/>
    <p:sldId id="273" r:id="rId7"/>
    <p:sldId id="274" r:id="rId8"/>
    <p:sldId id="265" r:id="rId9"/>
    <p:sldId id="319" r:id="rId10"/>
    <p:sldId id="277" r:id="rId11"/>
    <p:sldId id="278" r:id="rId12"/>
    <p:sldId id="266" r:id="rId13"/>
    <p:sldId id="320" r:id="rId14"/>
    <p:sldId id="279" r:id="rId15"/>
    <p:sldId id="280" r:id="rId16"/>
    <p:sldId id="308" r:id="rId17"/>
    <p:sldId id="309" r:id="rId18"/>
    <p:sldId id="310" r:id="rId19"/>
    <p:sldId id="311" r:id="rId20"/>
    <p:sldId id="313" r:id="rId21"/>
    <p:sldId id="315" r:id="rId22"/>
    <p:sldId id="267" r:id="rId23"/>
    <p:sldId id="321" r:id="rId24"/>
    <p:sldId id="281" r:id="rId25"/>
    <p:sldId id="282" r:id="rId26"/>
    <p:sldId id="268" r:id="rId27"/>
    <p:sldId id="32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23" r:id="rId44"/>
    <p:sldId id="269" r:id="rId45"/>
    <p:sldId id="298" r:id="rId46"/>
    <p:sldId id="300" r:id="rId47"/>
    <p:sldId id="301" r:id="rId48"/>
    <p:sldId id="302" r:id="rId49"/>
    <p:sldId id="303" r:id="rId50"/>
    <p:sldId id="299" r:id="rId51"/>
    <p:sldId id="305" r:id="rId52"/>
    <p:sldId id="306" r:id="rId53"/>
    <p:sldId id="270" r:id="rId54"/>
    <p:sldId id="307" r:id="rId55"/>
    <p:sldId id="316"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E95"/>
    <a:srgbClr val="00A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4" autoAdjust="0"/>
    <p:restoredTop sz="84327" autoAdjust="0"/>
  </p:normalViewPr>
  <p:slideViewPr>
    <p:cSldViewPr snapToGrid="0" snapToObjects="1">
      <p:cViewPr varScale="1">
        <p:scale>
          <a:sx n="154" d="100"/>
          <a:sy n="154" d="100"/>
        </p:scale>
        <p:origin x="1744" y="208"/>
      </p:cViewPr>
      <p:guideLst/>
    </p:cSldViewPr>
  </p:slideViewPr>
  <p:outlineViewPr>
    <p:cViewPr>
      <p:scale>
        <a:sx n="33" d="100"/>
        <a:sy n="33" d="100"/>
      </p:scale>
      <p:origin x="0" y="-9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50257-E5FA-5A4B-A9EF-F79E504B74A8}"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61D8E-C836-ED44-ADD3-4AD0B02D21DC}" type="slidenum">
              <a:rPr lang="en-US" smtClean="0"/>
              <a:t>‹#›</a:t>
            </a:fld>
            <a:endParaRPr lang="en-US"/>
          </a:p>
        </p:txBody>
      </p:sp>
    </p:spTree>
    <p:extLst>
      <p:ext uri="{BB962C8B-B14F-4D97-AF65-F5344CB8AC3E}">
        <p14:creationId xmlns:p14="http://schemas.microsoft.com/office/powerpoint/2010/main" val="138182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61D8E-C836-ED44-ADD3-4AD0B02D21DC}" type="slidenum">
              <a:rPr lang="en-US" smtClean="0"/>
              <a:t>0</a:t>
            </a:fld>
            <a:endParaRPr lang="en-US"/>
          </a:p>
        </p:txBody>
      </p:sp>
    </p:spTree>
    <p:extLst>
      <p:ext uri="{BB962C8B-B14F-4D97-AF65-F5344CB8AC3E}">
        <p14:creationId xmlns:p14="http://schemas.microsoft.com/office/powerpoint/2010/main" val="151382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16</a:t>
            </a:fld>
            <a:endParaRPr lang="en-US"/>
          </a:p>
        </p:txBody>
      </p:sp>
    </p:spTree>
    <p:extLst>
      <p:ext uri="{BB962C8B-B14F-4D97-AF65-F5344CB8AC3E}">
        <p14:creationId xmlns:p14="http://schemas.microsoft.com/office/powerpoint/2010/main" val="191386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18</a:t>
            </a:fld>
            <a:endParaRPr lang="en-US"/>
          </a:p>
        </p:txBody>
      </p:sp>
    </p:spTree>
    <p:extLst>
      <p:ext uri="{BB962C8B-B14F-4D97-AF65-F5344CB8AC3E}">
        <p14:creationId xmlns:p14="http://schemas.microsoft.com/office/powerpoint/2010/main" val="840690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21</a:t>
            </a:fld>
            <a:endParaRPr lang="en-US"/>
          </a:p>
        </p:txBody>
      </p:sp>
    </p:spTree>
    <p:extLst>
      <p:ext uri="{BB962C8B-B14F-4D97-AF65-F5344CB8AC3E}">
        <p14:creationId xmlns:p14="http://schemas.microsoft.com/office/powerpoint/2010/main" val="1433055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25</a:t>
            </a:fld>
            <a:endParaRPr lang="en-US"/>
          </a:p>
        </p:txBody>
      </p:sp>
    </p:spTree>
    <p:extLst>
      <p:ext uri="{BB962C8B-B14F-4D97-AF65-F5344CB8AC3E}">
        <p14:creationId xmlns:p14="http://schemas.microsoft.com/office/powerpoint/2010/main" val="278387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26</a:t>
            </a:fld>
            <a:endParaRPr lang="en-US"/>
          </a:p>
        </p:txBody>
      </p:sp>
    </p:spTree>
    <p:extLst>
      <p:ext uri="{BB962C8B-B14F-4D97-AF65-F5344CB8AC3E}">
        <p14:creationId xmlns:p14="http://schemas.microsoft.com/office/powerpoint/2010/main" val="88630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29</a:t>
            </a:fld>
            <a:endParaRPr lang="en-US"/>
          </a:p>
        </p:txBody>
      </p:sp>
    </p:spTree>
    <p:extLst>
      <p:ext uri="{BB962C8B-B14F-4D97-AF65-F5344CB8AC3E}">
        <p14:creationId xmlns:p14="http://schemas.microsoft.com/office/powerpoint/2010/main" val="310753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31</a:t>
            </a:fld>
            <a:endParaRPr lang="en-US"/>
          </a:p>
        </p:txBody>
      </p:sp>
    </p:spTree>
    <p:extLst>
      <p:ext uri="{BB962C8B-B14F-4D97-AF65-F5344CB8AC3E}">
        <p14:creationId xmlns:p14="http://schemas.microsoft.com/office/powerpoint/2010/main" val="253094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40</a:t>
            </a:fld>
            <a:endParaRPr lang="en-US"/>
          </a:p>
        </p:txBody>
      </p:sp>
    </p:spTree>
    <p:extLst>
      <p:ext uri="{BB962C8B-B14F-4D97-AF65-F5344CB8AC3E}">
        <p14:creationId xmlns:p14="http://schemas.microsoft.com/office/powerpoint/2010/main" val="3270132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47</a:t>
            </a:fld>
            <a:endParaRPr lang="en-US"/>
          </a:p>
        </p:txBody>
      </p:sp>
    </p:spTree>
    <p:extLst>
      <p:ext uri="{BB962C8B-B14F-4D97-AF65-F5344CB8AC3E}">
        <p14:creationId xmlns:p14="http://schemas.microsoft.com/office/powerpoint/2010/main" val="119554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48</a:t>
            </a:fld>
            <a:endParaRPr lang="en-US"/>
          </a:p>
        </p:txBody>
      </p:sp>
    </p:spTree>
    <p:extLst>
      <p:ext uri="{BB962C8B-B14F-4D97-AF65-F5344CB8AC3E}">
        <p14:creationId xmlns:p14="http://schemas.microsoft.com/office/powerpoint/2010/main" val="382823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1</a:t>
            </a:fld>
            <a:endParaRPr lang="en-US"/>
          </a:p>
        </p:txBody>
      </p:sp>
    </p:spTree>
    <p:extLst>
      <p:ext uri="{BB962C8B-B14F-4D97-AF65-F5344CB8AC3E}">
        <p14:creationId xmlns:p14="http://schemas.microsoft.com/office/powerpoint/2010/main" val="645487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51</a:t>
            </a:fld>
            <a:endParaRPr lang="en-US"/>
          </a:p>
        </p:txBody>
      </p:sp>
    </p:spTree>
    <p:extLst>
      <p:ext uri="{BB962C8B-B14F-4D97-AF65-F5344CB8AC3E}">
        <p14:creationId xmlns:p14="http://schemas.microsoft.com/office/powerpoint/2010/main" val="350075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53</a:t>
            </a:fld>
            <a:endParaRPr lang="en-US"/>
          </a:p>
        </p:txBody>
      </p:sp>
    </p:spTree>
    <p:extLst>
      <p:ext uri="{BB962C8B-B14F-4D97-AF65-F5344CB8AC3E}">
        <p14:creationId xmlns:p14="http://schemas.microsoft.com/office/powerpoint/2010/main" val="279992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61D8E-C836-ED44-ADD3-4AD0B02D21DC}" type="slidenum">
              <a:rPr lang="en-US" smtClean="0"/>
              <a:t>54</a:t>
            </a:fld>
            <a:endParaRPr lang="en-US"/>
          </a:p>
        </p:txBody>
      </p:sp>
    </p:spTree>
    <p:extLst>
      <p:ext uri="{BB962C8B-B14F-4D97-AF65-F5344CB8AC3E}">
        <p14:creationId xmlns:p14="http://schemas.microsoft.com/office/powerpoint/2010/main" val="191102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2</a:t>
            </a:fld>
            <a:endParaRPr lang="en-US"/>
          </a:p>
        </p:txBody>
      </p:sp>
    </p:spTree>
    <p:extLst>
      <p:ext uri="{BB962C8B-B14F-4D97-AF65-F5344CB8AC3E}">
        <p14:creationId xmlns:p14="http://schemas.microsoft.com/office/powerpoint/2010/main" val="205937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7</a:t>
            </a:fld>
            <a:endParaRPr lang="en-US"/>
          </a:p>
        </p:txBody>
      </p:sp>
    </p:spTree>
    <p:extLst>
      <p:ext uri="{BB962C8B-B14F-4D97-AF65-F5344CB8AC3E}">
        <p14:creationId xmlns:p14="http://schemas.microsoft.com/office/powerpoint/2010/main" val="225960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8</a:t>
            </a:fld>
            <a:endParaRPr lang="en-US"/>
          </a:p>
        </p:txBody>
      </p:sp>
    </p:spTree>
    <p:extLst>
      <p:ext uri="{BB962C8B-B14F-4D97-AF65-F5344CB8AC3E}">
        <p14:creationId xmlns:p14="http://schemas.microsoft.com/office/powerpoint/2010/main" val="367187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9</a:t>
            </a:fld>
            <a:endParaRPr lang="en-US"/>
          </a:p>
        </p:txBody>
      </p:sp>
    </p:spTree>
    <p:extLst>
      <p:ext uri="{BB962C8B-B14F-4D97-AF65-F5344CB8AC3E}">
        <p14:creationId xmlns:p14="http://schemas.microsoft.com/office/powerpoint/2010/main" val="335061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10</a:t>
            </a:fld>
            <a:endParaRPr lang="en-US"/>
          </a:p>
        </p:txBody>
      </p:sp>
    </p:spTree>
    <p:extLst>
      <p:ext uri="{BB962C8B-B14F-4D97-AF65-F5344CB8AC3E}">
        <p14:creationId xmlns:p14="http://schemas.microsoft.com/office/powerpoint/2010/main" val="211549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11</a:t>
            </a:fld>
            <a:endParaRPr lang="en-US"/>
          </a:p>
        </p:txBody>
      </p:sp>
    </p:spTree>
    <p:extLst>
      <p:ext uri="{BB962C8B-B14F-4D97-AF65-F5344CB8AC3E}">
        <p14:creationId xmlns:p14="http://schemas.microsoft.com/office/powerpoint/2010/main" val="178341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61D8E-C836-ED44-ADD3-4AD0B02D21DC}" type="slidenum">
              <a:rPr lang="en-US" smtClean="0"/>
              <a:t>12</a:t>
            </a:fld>
            <a:endParaRPr lang="en-US"/>
          </a:p>
        </p:txBody>
      </p:sp>
    </p:spTree>
    <p:extLst>
      <p:ext uri="{BB962C8B-B14F-4D97-AF65-F5344CB8AC3E}">
        <p14:creationId xmlns:p14="http://schemas.microsoft.com/office/powerpoint/2010/main" val="194055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16C9C5-B4EA-154C-9ABA-C5FB2199AD98}"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900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F3F079-0B18-EF4E-9C8B-67DDFC60C91F}"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010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D36EF-CCBE-024C-90F2-335C12393CF4}"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9324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908A1-64A5-3D41-B7A3-9FB8830F3549}"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821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B1911-EC22-D741-9F70-442195F27729}" type="datetime1">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827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AD6B0-155D-B045-8A4D-D5BDB420E7B1}"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82930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D1DCB-B621-8B45-9BB2-D8C1714D9907}" type="datetime1">
              <a:rPr lang="en-US" smtClean="0"/>
              <a:t>3/6/20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7593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0A7AAD-A60B-804D-B343-9232B61F4642}" type="datetime1">
              <a:rPr lang="en-US" smtClean="0"/>
              <a:t>3/6/20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9977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05813-81D3-BD4D-BB0D-C45473CFB2EE}" type="datetime1">
              <a:rPr lang="en-US" smtClean="0"/>
              <a:t>3/6/20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20579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F9D7A-5D3D-AA4E-8C95-33917FB44F06}"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1314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39427-C4C3-EE44-832D-912416C99041}" type="datetime1">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69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AA71E-AD4E-1C47-BD52-035F24346952}" type="datetime1">
              <a:rPr lang="en-US" smtClean="0"/>
              <a:t>3/6/20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2239-1292-C749-8343-A6DE4C9B54BD}" type="slidenum">
              <a:rPr lang="en-US" smtClean="0"/>
              <a:t>‹#›</a:t>
            </a:fld>
            <a:endParaRPr lang="en-US" dirty="0"/>
          </a:p>
        </p:txBody>
      </p:sp>
    </p:spTree>
    <p:extLst>
      <p:ext uri="{BB962C8B-B14F-4D97-AF65-F5344CB8AC3E}">
        <p14:creationId xmlns:p14="http://schemas.microsoft.com/office/powerpoint/2010/main" val="42844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tiff"/><Relationship Id="rId5" Type="http://schemas.openxmlformats.org/officeDocument/2006/relationships/image" Target="../media/image19.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hyperlink" Target="http://www.globe.gov/do-globe/globe-teachers-guide/soil-pedosphere"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7.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6.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2.jpg"/><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6.jpg"/><Relationship Id="rId4" Type="http://schemas.openxmlformats.org/officeDocument/2006/relationships/image" Target="../media/image47.jp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7.jp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8" Type="http://schemas.openxmlformats.org/officeDocument/2006/relationships/hyperlink" Target="http://nasawavelength.org/" TargetMode="External"/><Relationship Id="rId3" Type="http://schemas.openxmlformats.org/officeDocument/2006/relationships/image" Target="../media/image1.jpg"/><Relationship Id="rId7" Type="http://schemas.openxmlformats.org/officeDocument/2006/relationships/hyperlink" Target="http://www.globe.go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globe.gov/documents/10157/2660220/implementation_guide-intro.pdf" TargetMode="External"/><Relationship Id="rId5" Type="http://schemas.openxmlformats.org/officeDocument/2006/relationships/image" Target="../media/image57.jpg"/><Relationship Id="rId4" Type="http://schemas.openxmlformats.org/officeDocument/2006/relationships/image" Target="../media/image3.jpg"/><Relationship Id="rId9" Type="http://schemas.openxmlformats.org/officeDocument/2006/relationships/hyperlink" Target="http://climate.nasa.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9.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57.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tion of two hands holding a a handful of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2632"/>
            <a:ext cx="9144000" cy="5855368"/>
          </a:xfrm>
          <a:prstGeom prst="rect">
            <a:avLst/>
          </a:prstGeom>
        </p:spPr>
      </p:pic>
      <p:pic>
        <p:nvPicPr>
          <p:cNvPr id="5" name="Picture 4" descr="Banner: introduction to Soil (Pedosphe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02632"/>
          </a:xfrm>
          <a:prstGeom prst="rect">
            <a:avLst/>
          </a:prstGeom>
          <a:solidFill>
            <a:srgbClr val="A29E95"/>
          </a:solidFill>
        </p:spPr>
      </p:pic>
      <p:sp>
        <p:nvSpPr>
          <p:cNvPr id="2" name="Title 1" hidden="1"/>
          <p:cNvSpPr>
            <a:spLocks noGrp="1"/>
          </p:cNvSpPr>
          <p:nvPr>
            <p:ph type="ctrTitle"/>
          </p:nvPr>
        </p:nvSpPr>
        <p:spPr/>
        <p:txBody>
          <a:bodyPr/>
          <a:lstStyle/>
          <a:p>
            <a:r>
              <a:rPr lang="en-US" dirty="0"/>
              <a:t>Slide One</a:t>
            </a:r>
          </a:p>
        </p:txBody>
      </p:sp>
    </p:spTree>
    <p:extLst>
      <p:ext uri="{BB962C8B-B14F-4D97-AF65-F5344CB8AC3E}">
        <p14:creationId xmlns:p14="http://schemas.microsoft.com/office/powerpoint/2010/main" val="120186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412239-1292-C749-8343-A6DE4C9B54BD}" type="slidenum">
              <a:rPr lang="en-US" smtClean="0"/>
              <a:t>9</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What is a soil profi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5913"/>
            <a:ext cx="1257300" cy="5993853"/>
          </a:xfrm>
          <a:prstGeom prst="rect">
            <a:avLst/>
          </a:prstGeom>
        </p:spPr>
      </p:pic>
      <p:sp>
        <p:nvSpPr>
          <p:cNvPr id="2" name="Title 1"/>
          <p:cNvSpPr>
            <a:spLocks noGrp="1"/>
          </p:cNvSpPr>
          <p:nvPr>
            <p:ph type="title"/>
          </p:nvPr>
        </p:nvSpPr>
        <p:spPr>
          <a:xfrm>
            <a:off x="1390650" y="690586"/>
            <a:ext cx="7886700" cy="1325563"/>
          </a:xfrm>
        </p:spPr>
        <p:txBody>
          <a:bodyPr>
            <a:normAutofit/>
          </a:bodyPr>
          <a:lstStyle/>
          <a:p>
            <a:r>
              <a:rPr lang="en-US" sz="3600" dirty="0"/>
              <a:t>A Soil’s Story </a:t>
            </a:r>
            <a:r>
              <a:rPr lang="en-US" sz="3600" dirty="0">
                <a:solidFill>
                  <a:schemeClr val="bg1"/>
                </a:solidFill>
              </a:rPr>
              <a:t>1</a:t>
            </a:r>
          </a:p>
        </p:txBody>
      </p:sp>
      <p:sp>
        <p:nvSpPr>
          <p:cNvPr id="3" name="Content Placeholder 2"/>
          <p:cNvSpPr>
            <a:spLocks noGrp="1"/>
          </p:cNvSpPr>
          <p:nvPr>
            <p:ph sz="half" idx="1"/>
          </p:nvPr>
        </p:nvSpPr>
        <p:spPr>
          <a:xfrm>
            <a:off x="1488624" y="1757229"/>
            <a:ext cx="3886200" cy="4725214"/>
          </a:xfrm>
        </p:spPr>
        <p:txBody>
          <a:bodyPr>
            <a:normAutofit fontScale="92500"/>
          </a:bodyPr>
          <a:lstStyle/>
          <a:p>
            <a:pPr algn="just">
              <a:spcAft>
                <a:spcPct val="0"/>
              </a:spcAft>
            </a:pPr>
            <a:r>
              <a:rPr lang="en-US" sz="1600" dirty="0"/>
              <a:t>If we look at the horizons in this soil profile, we can understand something about the history of what happened here. Notice that there are some layers at the top and then a dark layer called 3C3 in the middle. This soil is located near a stream and each of the horizons above the 3C3 were deposited on top of it when the stream flooded.</a:t>
            </a:r>
          </a:p>
          <a:p>
            <a:pPr algn="just">
              <a:spcAft>
                <a:spcPct val="0"/>
              </a:spcAft>
            </a:pPr>
            <a:endParaRPr lang="en-US" sz="1600" dirty="0"/>
          </a:p>
          <a:p>
            <a:pPr algn="just">
              <a:spcAft>
                <a:spcPct val="0"/>
              </a:spcAft>
            </a:pPr>
            <a:r>
              <a:rPr lang="en-US" altLang="en-US" sz="1600" b="1" dirty="0">
                <a:solidFill>
                  <a:srgbClr val="FF0000"/>
                </a:solidFill>
              </a:rPr>
              <a:t>Question: </a:t>
            </a:r>
            <a:r>
              <a:rPr lang="en-US" sz="1600" dirty="0"/>
              <a:t>We know from special dating techniques that the dark </a:t>
            </a:r>
            <a:r>
              <a:rPr lang="en-US" altLang="en-US" sz="1600" dirty="0"/>
              <a:t> gray substance visible at Horizon 3C3 was deposited here approximately 150-250 years ago over a period of 100 years.  What do you think it is?</a:t>
            </a:r>
          </a:p>
          <a:p>
            <a:pPr algn="just">
              <a:spcAft>
                <a:spcPct val="0"/>
              </a:spcAft>
            </a:pPr>
            <a:endParaRPr lang="en-US" altLang="en-US" sz="1600" dirty="0"/>
          </a:p>
          <a:p>
            <a:pPr algn="just">
              <a:spcAft>
                <a:spcPct val="0"/>
              </a:spcAft>
            </a:pPr>
            <a:r>
              <a:rPr lang="en-US" altLang="en-US" sz="1600" b="1" dirty="0">
                <a:solidFill>
                  <a:srgbClr val="FF0000"/>
                </a:solidFill>
              </a:rPr>
              <a:t>Answer: </a:t>
            </a:r>
            <a:r>
              <a:rPr lang="en-US" altLang="en-US" sz="1600" dirty="0">
                <a:solidFill>
                  <a:srgbClr val="000000"/>
                </a:solidFill>
              </a:rPr>
              <a:t>It’s ash from forest fires set by farmers practicing slash and burn agriculture. The results of some of that practice of burning down forest to make room for farms were deposited in this soil.</a:t>
            </a:r>
          </a:p>
          <a:p>
            <a:pPr>
              <a:spcAft>
                <a:spcPct val="0"/>
              </a:spcAft>
              <a:buNone/>
            </a:pPr>
            <a:endParaRPr lang="en-US" altLang="en-US" sz="2400" dirty="0"/>
          </a:p>
          <a:p>
            <a:pPr marL="0" indent="0">
              <a:buNone/>
            </a:pPr>
            <a:endParaRPr lang="en-US" dirty="0"/>
          </a:p>
        </p:txBody>
      </p:sp>
      <p:pic>
        <p:nvPicPr>
          <p:cNvPr id="9" name="Content Placeholder 8" descr="photo of a soil profile. Dark soil is in the upper A horizon. A series of buried dark horizons are separated light horizons. You read the story from the bottom up.  The arrow is pointing to a buried burned horizon."/>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606148" y="1353367"/>
            <a:ext cx="3063555" cy="4621121"/>
          </a:xfrm>
        </p:spPr>
      </p:pic>
      <p:sp>
        <p:nvSpPr>
          <p:cNvPr id="4" name="TextBox 3"/>
          <p:cNvSpPr txBox="1"/>
          <p:nvPr/>
        </p:nvSpPr>
        <p:spPr>
          <a:xfrm>
            <a:off x="5606148" y="6085856"/>
            <a:ext cx="3238500" cy="523220"/>
          </a:xfrm>
          <a:prstGeom prst="rect">
            <a:avLst/>
          </a:prstGeom>
          <a:noFill/>
        </p:spPr>
        <p:txBody>
          <a:bodyPr wrap="square" rtlCol="0">
            <a:spAutoFit/>
          </a:bodyPr>
          <a:lstStyle/>
          <a:p>
            <a:pPr>
              <a:spcBef>
                <a:spcPts val="1000"/>
              </a:spcBef>
            </a:pPr>
            <a:r>
              <a:rPr lang="en-US" altLang="en-US" sz="1400" b="0" i="1" dirty="0">
                <a:solidFill>
                  <a:srgbClr val="000000"/>
                </a:solidFill>
              </a:rPr>
              <a:t>A Maryland Soil (Photo © Dr. Ray Weil, University of Maryland) </a:t>
            </a:r>
          </a:p>
        </p:txBody>
      </p:sp>
      <p:cxnSp>
        <p:nvCxnSpPr>
          <p:cNvPr id="6" name="Straight Arrow Connector 5" descr="arrow pointing to a buried burned horizon."/>
          <p:cNvCxnSpPr/>
          <p:nvPr/>
        </p:nvCxnSpPr>
        <p:spPr>
          <a:xfrm>
            <a:off x="4171950" y="3676650"/>
            <a:ext cx="25146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79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412239-1292-C749-8343-A6DE4C9B54BD}" type="slidenum">
              <a:rPr lang="en-US" smtClean="0"/>
              <a:t>10</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What is a soil profi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5913"/>
            <a:ext cx="1257300" cy="5993853"/>
          </a:xfrm>
          <a:prstGeom prst="rect">
            <a:avLst/>
          </a:prstGeom>
        </p:spPr>
      </p:pic>
      <p:sp>
        <p:nvSpPr>
          <p:cNvPr id="2" name="Title 1"/>
          <p:cNvSpPr>
            <a:spLocks noGrp="1"/>
          </p:cNvSpPr>
          <p:nvPr>
            <p:ph type="title"/>
          </p:nvPr>
        </p:nvSpPr>
        <p:spPr>
          <a:xfrm>
            <a:off x="1390650" y="690586"/>
            <a:ext cx="7886700" cy="1325563"/>
          </a:xfrm>
        </p:spPr>
        <p:txBody>
          <a:bodyPr>
            <a:normAutofit/>
          </a:bodyPr>
          <a:lstStyle/>
          <a:p>
            <a:r>
              <a:rPr lang="en-US" sz="3600" dirty="0"/>
              <a:t>A Soil’s Story </a:t>
            </a:r>
            <a:r>
              <a:rPr lang="en-US" sz="3600" dirty="0">
                <a:solidFill>
                  <a:schemeClr val="bg1"/>
                </a:solidFill>
              </a:rPr>
              <a:t>2</a:t>
            </a:r>
          </a:p>
        </p:txBody>
      </p:sp>
      <p:sp>
        <p:nvSpPr>
          <p:cNvPr id="3" name="Content Placeholder 2"/>
          <p:cNvSpPr>
            <a:spLocks noGrp="1"/>
          </p:cNvSpPr>
          <p:nvPr>
            <p:ph sz="half" idx="1"/>
          </p:nvPr>
        </p:nvSpPr>
        <p:spPr>
          <a:xfrm>
            <a:off x="1488624" y="1757229"/>
            <a:ext cx="3984174" cy="4351338"/>
          </a:xfrm>
        </p:spPr>
        <p:txBody>
          <a:bodyPr>
            <a:normAutofit/>
          </a:bodyPr>
          <a:lstStyle/>
          <a:p>
            <a:pPr algn="just">
              <a:spcAft>
                <a:spcPct val="0"/>
              </a:spcAft>
            </a:pPr>
            <a:r>
              <a:rPr lang="en-US" altLang="en-US" sz="1600" dirty="0"/>
              <a:t>The nodules showing in the horizon labeled 4C4 were deposited  in this stream bed about 250-350 years ago. They are clam and oyster shells.</a:t>
            </a:r>
          </a:p>
          <a:p>
            <a:pPr algn="just">
              <a:spcAft>
                <a:spcPct val="0"/>
              </a:spcAft>
            </a:pPr>
            <a:r>
              <a:rPr lang="en-US" altLang="en-US" sz="1600" dirty="0"/>
              <a:t>The people living in  this area caught clams, oysters, and fish. These shells were what they left behind.</a:t>
            </a:r>
          </a:p>
          <a:p>
            <a:pPr algn="just">
              <a:spcAft>
                <a:spcPct val="0"/>
              </a:spcAft>
            </a:pPr>
            <a:r>
              <a:rPr lang="en-US" sz="1600" dirty="0"/>
              <a:t>By reading the horizons in this soil, we have learned that this location was a place where people fished, burned down trees and farmed, and was sometimes flooded by the nearby stream. </a:t>
            </a:r>
            <a:endParaRPr lang="en-US" altLang="en-US" sz="1600" dirty="0"/>
          </a:p>
          <a:p>
            <a:pPr>
              <a:spcAft>
                <a:spcPct val="0"/>
              </a:spcAft>
              <a:buNone/>
            </a:pPr>
            <a:endParaRPr lang="en-US" altLang="en-US" sz="2400" dirty="0"/>
          </a:p>
          <a:p>
            <a:pPr marL="0" indent="0">
              <a:buNone/>
            </a:pPr>
            <a:endParaRPr lang="en-US" dirty="0"/>
          </a:p>
        </p:txBody>
      </p:sp>
      <p:pic>
        <p:nvPicPr>
          <p:cNvPr id="9" name="Content Placeholder 8" descr="photo of a soil profile. Dark soil is in the upper A horizon. A series of buried dark horizons are separated light horizons. You read the story from the bottom up.  The arrow is pointing to a buried shells."/>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606148" y="1353367"/>
            <a:ext cx="3063555" cy="4621121"/>
          </a:xfrm>
        </p:spPr>
      </p:pic>
      <p:sp>
        <p:nvSpPr>
          <p:cNvPr id="4" name="TextBox 3"/>
          <p:cNvSpPr txBox="1"/>
          <p:nvPr/>
        </p:nvSpPr>
        <p:spPr>
          <a:xfrm>
            <a:off x="5606148" y="6085856"/>
            <a:ext cx="3238500" cy="523220"/>
          </a:xfrm>
          <a:prstGeom prst="rect">
            <a:avLst/>
          </a:prstGeom>
          <a:noFill/>
        </p:spPr>
        <p:txBody>
          <a:bodyPr wrap="square" rtlCol="0">
            <a:spAutoFit/>
          </a:bodyPr>
          <a:lstStyle/>
          <a:p>
            <a:pPr>
              <a:spcBef>
                <a:spcPts val="1000"/>
              </a:spcBef>
            </a:pPr>
            <a:r>
              <a:rPr lang="en-US" altLang="en-US" sz="1400" b="0" i="1" dirty="0">
                <a:solidFill>
                  <a:srgbClr val="000000"/>
                </a:solidFill>
              </a:rPr>
              <a:t>A Maryland Soil (Photo © Dr. Ray Weil, University of Maryland) </a:t>
            </a:r>
          </a:p>
        </p:txBody>
      </p:sp>
      <p:cxnSp>
        <p:nvCxnSpPr>
          <p:cNvPr id="10" name="Straight Arrow Connector 9" descr="arrow pointing to shells in a soil horizon"/>
          <p:cNvCxnSpPr/>
          <p:nvPr/>
        </p:nvCxnSpPr>
        <p:spPr>
          <a:xfrm>
            <a:off x="4494447" y="3376558"/>
            <a:ext cx="241935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0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11</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2514600" y="4076405"/>
            <a:ext cx="7886700" cy="1325563"/>
          </a:xfrm>
        </p:spPr>
        <p:txBody>
          <a:bodyPr>
            <a:normAutofit/>
          </a:bodyPr>
          <a:lstStyle/>
          <a:p>
            <a:r>
              <a:rPr lang="en-US" sz="3600" b="1" dirty="0">
                <a:solidFill>
                  <a:srgbClr val="FFFF00"/>
                </a:solidFill>
              </a:rPr>
              <a:t>How Does Soil Form?</a:t>
            </a:r>
          </a:p>
        </p:txBody>
      </p:sp>
      <p:pic>
        <p:nvPicPr>
          <p:cNvPr id="17" name="Content Placeholder 16" descr="Illustration of two hands holding a a handful of soil."/>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270086" y="936031"/>
            <a:ext cx="7873914" cy="5920547"/>
          </a:xfrm>
          <a:prstGeom prst="rect">
            <a:avLst/>
          </a:prstGeom>
        </p:spPr>
      </p:pic>
    </p:spTree>
    <p:extLst>
      <p:ext uri="{BB962C8B-B14F-4D97-AF65-F5344CB8AC3E}">
        <p14:creationId xmlns:p14="http://schemas.microsoft.com/office/powerpoint/2010/main" val="82304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12</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457325" y="609055"/>
            <a:ext cx="7886700" cy="1325563"/>
          </a:xfrm>
        </p:spPr>
        <p:txBody>
          <a:bodyPr>
            <a:normAutofit/>
          </a:bodyPr>
          <a:lstStyle/>
          <a:p>
            <a:r>
              <a:rPr lang="en-US" sz="3600" dirty="0"/>
              <a:t>Soil Forming Factors</a:t>
            </a:r>
          </a:p>
        </p:txBody>
      </p:sp>
      <p:pic>
        <p:nvPicPr>
          <p:cNvPr id="16" name="Content Placeholder 7" descr="Diagram of the 5 soil forming factors: climate, parent material, topography, biota, and time. These are responsible for the soil's characteristic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4420" y="1824943"/>
            <a:ext cx="3886200" cy="3068714"/>
          </a:xfrm>
          <a:prstGeom prst="rect">
            <a:avLst/>
          </a:prstGeom>
        </p:spPr>
      </p:pic>
      <p:sp>
        <p:nvSpPr>
          <p:cNvPr id="3" name="Content Placeholder 2"/>
          <p:cNvSpPr>
            <a:spLocks noGrp="1"/>
          </p:cNvSpPr>
          <p:nvPr>
            <p:ph sz="half" idx="1"/>
          </p:nvPr>
        </p:nvSpPr>
        <p:spPr>
          <a:xfrm>
            <a:off x="1723715" y="5221008"/>
            <a:ext cx="6791635" cy="1223425"/>
          </a:xfrm>
        </p:spPr>
        <p:txBody>
          <a:bodyPr>
            <a:normAutofit/>
          </a:bodyPr>
          <a:lstStyle/>
          <a:p>
            <a:pPr marL="0" indent="0">
              <a:buNone/>
            </a:pPr>
            <a:r>
              <a:rPr lang="en-US" altLang="en-US" sz="1600" dirty="0">
                <a:solidFill>
                  <a:srgbClr val="000000"/>
                </a:solidFill>
              </a:rPr>
              <a:t>These five factors work together to create a unique soil profile made of layers called horizons. </a:t>
            </a:r>
            <a:r>
              <a:rPr lang="en-US" sz="1600" dirty="0"/>
              <a:t>The characteristics of the soil profile and horizons and the story the soil tells is based on these five soil forming factors. Soil characterization is the way we measure the soil profile characteristics and this information is important to study soil moisture and each of the other parts of the ecosystem. </a:t>
            </a:r>
            <a:endParaRPr lang="en-US" altLang="en-US" sz="1600" dirty="0">
              <a:solidFill>
                <a:srgbClr val="000000"/>
              </a:solidFill>
            </a:endParaRPr>
          </a:p>
        </p:txBody>
      </p:sp>
      <p:pic>
        <p:nvPicPr>
          <p:cNvPr id="13" name="Content Placeholder 12" descr="Image of a soil profile, which has a large, grey leached horizon "/>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377714" y="1227708"/>
            <a:ext cx="2559735" cy="3556273"/>
          </a:xfrm>
        </p:spPr>
      </p:pic>
      <p:sp>
        <p:nvSpPr>
          <p:cNvPr id="14" name="TextBox 13"/>
          <p:cNvSpPr txBox="1"/>
          <p:nvPr/>
        </p:nvSpPr>
        <p:spPr>
          <a:xfrm>
            <a:off x="6558690" y="4851676"/>
            <a:ext cx="2857500" cy="369332"/>
          </a:xfrm>
          <a:prstGeom prst="rect">
            <a:avLst/>
          </a:prstGeom>
          <a:noFill/>
        </p:spPr>
        <p:txBody>
          <a:bodyPr wrap="square" rtlCol="0">
            <a:spAutoFit/>
          </a:bodyPr>
          <a:lstStyle/>
          <a:p>
            <a:r>
              <a:rPr lang="en-US" i="1" dirty="0"/>
              <a:t>Forest soil, Florida USA</a:t>
            </a:r>
          </a:p>
        </p:txBody>
      </p:sp>
    </p:spTree>
    <p:extLst>
      <p:ext uri="{BB962C8B-B14F-4D97-AF65-F5344CB8AC3E}">
        <p14:creationId xmlns:p14="http://schemas.microsoft.com/office/powerpoint/2010/main" val="10054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13</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914400" y="619623"/>
            <a:ext cx="7886700" cy="1325563"/>
          </a:xfrm>
        </p:spPr>
        <p:txBody>
          <a:bodyPr>
            <a:normAutofit/>
          </a:bodyPr>
          <a:lstStyle/>
          <a:p>
            <a:pPr algn="ctr">
              <a:buClr>
                <a:srgbClr val="000000"/>
              </a:buClr>
              <a:buSzPct val="100000"/>
            </a:pPr>
            <a:r>
              <a:rPr lang="en-US" altLang="en-US" sz="3600" dirty="0"/>
              <a:t>The Importance of Soil Characteristics</a:t>
            </a:r>
          </a:p>
        </p:txBody>
      </p:sp>
      <p:sp>
        <p:nvSpPr>
          <p:cNvPr id="3" name="Content Placeholder 2"/>
          <p:cNvSpPr>
            <a:spLocks noGrp="1"/>
          </p:cNvSpPr>
          <p:nvPr>
            <p:ph sz="half" idx="1"/>
          </p:nvPr>
        </p:nvSpPr>
        <p:spPr>
          <a:xfrm>
            <a:off x="1504951" y="1634036"/>
            <a:ext cx="6991349" cy="3188976"/>
          </a:xfrm>
        </p:spPr>
        <p:txBody>
          <a:bodyPr>
            <a:normAutofit/>
          </a:bodyPr>
          <a:lstStyle/>
          <a:p>
            <a:pPr marL="0" indent="0">
              <a:lnSpc>
                <a:spcPct val="93000"/>
              </a:lnSpc>
              <a:buNone/>
            </a:pPr>
            <a:r>
              <a:rPr lang="en-US" sz="1600" dirty="0"/>
              <a:t>The way the soil forming factor interacts to create a soil profile varies greatly. Each soil profile will have different characteristics and different ways it can be used to grow food, store and filter water, retain heat, produce and exchange gases, build on, and other uses. </a:t>
            </a:r>
            <a:r>
              <a:rPr lang="en-US" altLang="en-US" sz="1600" dirty="0">
                <a:solidFill>
                  <a:srgbClr val="000000"/>
                </a:solidFill>
              </a:rPr>
              <a:t>It is important to know and understand the soil forming factors in order to study soil characterization and soil moisture.</a:t>
            </a:r>
          </a:p>
          <a:p>
            <a:pPr marL="0" indent="0">
              <a:lnSpc>
                <a:spcPct val="93000"/>
              </a:lnSpc>
              <a:buNone/>
            </a:pPr>
            <a:r>
              <a:rPr lang="en-US" altLang="en-US" sz="1600" dirty="0">
                <a:solidFill>
                  <a:srgbClr val="000000"/>
                </a:solidFill>
              </a:rPr>
              <a:t>The degree to which the various soil forming factors affect the soil produces the different soil horizons.</a:t>
            </a:r>
          </a:p>
        </p:txBody>
      </p:sp>
      <p:pic>
        <p:nvPicPr>
          <p:cNvPr id="5" name="Content Placeholder 4" descr="Photos of a grassy field and a dry field with less vegeta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388394" y="3814053"/>
            <a:ext cx="5403056" cy="2831054"/>
          </a:xfrm>
        </p:spPr>
      </p:pic>
    </p:spTree>
    <p:extLst>
      <p:ext uri="{BB962C8B-B14F-4D97-AF65-F5344CB8AC3E}">
        <p14:creationId xmlns:p14="http://schemas.microsoft.com/office/powerpoint/2010/main" val="132124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14</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371601" y="758082"/>
            <a:ext cx="7886700" cy="1325563"/>
          </a:xfrm>
        </p:spPr>
        <p:txBody>
          <a:bodyPr>
            <a:normAutofit/>
          </a:bodyPr>
          <a:lstStyle/>
          <a:p>
            <a:pPr>
              <a:lnSpc>
                <a:spcPct val="93000"/>
              </a:lnSpc>
            </a:pPr>
            <a:r>
              <a:rPr lang="en-US" altLang="en-US" sz="3200" dirty="0">
                <a:solidFill>
                  <a:srgbClr val="000000"/>
                </a:solidFill>
              </a:rPr>
              <a:t>The Five Soil Forming Factors Produce Great Variations in Soils.</a:t>
            </a:r>
          </a:p>
        </p:txBody>
      </p:sp>
      <p:sp>
        <p:nvSpPr>
          <p:cNvPr id="3" name="Content Placeholder 2"/>
          <p:cNvSpPr>
            <a:spLocks noGrp="1"/>
          </p:cNvSpPr>
          <p:nvPr>
            <p:ph sz="half" idx="1"/>
          </p:nvPr>
        </p:nvSpPr>
        <p:spPr>
          <a:xfrm>
            <a:off x="1371601" y="2083644"/>
            <a:ext cx="3714749" cy="4292213"/>
          </a:xfrm>
        </p:spPr>
        <p:txBody>
          <a:bodyPr>
            <a:normAutofit/>
          </a:bodyPr>
          <a:lstStyle/>
          <a:p>
            <a:pPr marL="0" indent="0" algn="just">
              <a:buNone/>
            </a:pPr>
            <a:r>
              <a:rPr lang="en-US" altLang="en-US" sz="1800" dirty="0">
                <a:solidFill>
                  <a:srgbClr val="000000"/>
                </a:solidFill>
              </a:rPr>
              <a:t>The degree to which each soil forming factor affects soil formation will vary greatly. That will yield a large variety of soil types. Each soil type will have different characteristics and potential to grow food, store and filter water, retain heat, and produce and exchange gases.</a:t>
            </a:r>
          </a:p>
          <a:p>
            <a:pPr marL="0" indent="0" algn="just">
              <a:buNone/>
            </a:pPr>
            <a:endParaRPr lang="en-US" altLang="en-US" sz="1800" dirty="0">
              <a:solidFill>
                <a:srgbClr val="000000"/>
              </a:solidFill>
            </a:endParaRPr>
          </a:p>
          <a:p>
            <a:pPr marL="0" indent="0" algn="just">
              <a:buNone/>
            </a:pPr>
            <a:r>
              <a:rPr lang="en-US" sz="1800" dirty="0"/>
              <a:t>In GLOBE, you can measure the soil characteristics as well as measure the soil temperature, moisture, and the rate at which water infiltrates into the soil.</a:t>
            </a:r>
            <a:endParaRPr lang="en-US" altLang="en-US" sz="1800" dirty="0">
              <a:solidFill>
                <a:srgbClr val="000000"/>
              </a:solidFill>
            </a:endParaRPr>
          </a:p>
        </p:txBody>
      </p:sp>
      <p:pic>
        <p:nvPicPr>
          <p:cNvPr id="6" name="Content Placeholder 5" descr="A picture of a soil profile with a thick zone of leaching which is ashy colored Soil profiles can look very different, and are the result of different soil forming factor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14951" y="1616521"/>
            <a:ext cx="3009899" cy="4759336"/>
          </a:xfrm>
        </p:spPr>
      </p:pic>
      <p:sp>
        <p:nvSpPr>
          <p:cNvPr id="12" name="Text Box 4"/>
          <p:cNvSpPr txBox="1">
            <a:spLocks noChangeArrowheads="1"/>
          </p:cNvSpPr>
          <p:nvPr/>
        </p:nvSpPr>
        <p:spPr bwMode="auto">
          <a:xfrm>
            <a:off x="4608513" y="6480726"/>
            <a:ext cx="4535487"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1200" b="0" i="1" dirty="0"/>
              <a:t>Courtesy of the Natural Resources Conservation Service</a:t>
            </a:r>
          </a:p>
        </p:txBody>
      </p:sp>
    </p:spTree>
    <p:extLst>
      <p:ext uri="{BB962C8B-B14F-4D97-AF65-F5344CB8AC3E}">
        <p14:creationId xmlns:p14="http://schemas.microsoft.com/office/powerpoint/2010/main" val="195477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15</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371601" y="601914"/>
            <a:ext cx="7886700" cy="1325563"/>
          </a:xfrm>
        </p:spPr>
        <p:txBody>
          <a:bodyPr>
            <a:normAutofit/>
          </a:bodyPr>
          <a:lstStyle/>
          <a:p>
            <a:pPr>
              <a:lnSpc>
                <a:spcPct val="93000"/>
              </a:lnSpc>
            </a:pPr>
            <a:r>
              <a:rPr lang="en-US" altLang="en-US" sz="3200" dirty="0">
                <a:solidFill>
                  <a:srgbClr val="000000"/>
                </a:solidFill>
              </a:rPr>
              <a:t>Example of a Grassland Soil Profile</a:t>
            </a:r>
          </a:p>
        </p:txBody>
      </p:sp>
      <p:sp>
        <p:nvSpPr>
          <p:cNvPr id="3" name="Content Placeholder 2"/>
          <p:cNvSpPr>
            <a:spLocks noGrp="1"/>
          </p:cNvSpPr>
          <p:nvPr>
            <p:ph sz="half" idx="1"/>
          </p:nvPr>
        </p:nvSpPr>
        <p:spPr>
          <a:xfrm>
            <a:off x="1371601" y="1623644"/>
            <a:ext cx="4314824" cy="4292213"/>
          </a:xfrm>
        </p:spPr>
        <p:txBody>
          <a:bodyPr>
            <a:normAutofit/>
          </a:bodyPr>
          <a:lstStyle/>
          <a:p>
            <a:pPr marL="0" indent="0">
              <a:buNone/>
            </a:pPr>
            <a:r>
              <a:rPr lang="en-US" sz="1800" dirty="0"/>
              <a:t>These soils are common in the mid-western USA, and in the grasslands of Argentina and Ukraine. They are usually deep and dark in color, and are among the best soils for growing crops. Their dark color is caused by many years of grass roots dying, decomposing, and building up the organic matter content that allows the soil to hold the water and nutrients needed for excellent plant growth. </a:t>
            </a:r>
            <a:endParaRPr lang="en-US" altLang="en-US" sz="1800" dirty="0">
              <a:solidFill>
                <a:srgbClr val="000000"/>
              </a:solidFill>
            </a:endParaRPr>
          </a:p>
        </p:txBody>
      </p:sp>
      <p:pic>
        <p:nvPicPr>
          <p:cNvPr id="7" name="Content Placeholder 6" descr="The photo shows an obvious and very thick black soil layer on top. Grassland soil is characterized by a thick and dark A horizon at the top, which is organic rich and good for growing crop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30890" y="1577675"/>
            <a:ext cx="2864876" cy="4604266"/>
          </a:xfrm>
        </p:spPr>
      </p:pic>
      <p:sp>
        <p:nvSpPr>
          <p:cNvPr id="12" name="Text Box 4" descr="Photo of a grassland soil profile, with a thick black A horizon with lots of organic matter. "/>
          <p:cNvSpPr txBox="1">
            <a:spLocks noChangeArrowheads="1"/>
          </p:cNvSpPr>
          <p:nvPr/>
        </p:nvSpPr>
        <p:spPr bwMode="auto">
          <a:xfrm>
            <a:off x="5830889" y="6258176"/>
            <a:ext cx="2573339"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a:lnSpc>
                <a:spcPct val="100000"/>
              </a:lnSpc>
              <a:spcAft>
                <a:spcPct val="0"/>
              </a:spcAft>
              <a:buClrTx/>
            </a:pPr>
            <a:r>
              <a:rPr lang="en-US" sz="1200" i="1" dirty="0"/>
              <a:t>Grassland soils sampled in the southern part of Texas in the USA</a:t>
            </a:r>
            <a:endParaRPr lang="en-US" altLang="en-US" sz="1200" b="0" i="1" dirty="0"/>
          </a:p>
        </p:txBody>
      </p:sp>
      <p:pic>
        <p:nvPicPr>
          <p:cNvPr id="8" name="Picture 7" descr="Photo of a grassland landscape, where such soils would be fo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091" y="4353037"/>
            <a:ext cx="3057522" cy="2160206"/>
          </a:xfrm>
          <a:prstGeom prst="rect">
            <a:avLst/>
          </a:prstGeom>
        </p:spPr>
      </p:pic>
    </p:spTree>
    <p:extLst>
      <p:ext uri="{BB962C8B-B14F-4D97-AF65-F5344CB8AC3E}">
        <p14:creationId xmlns:p14="http://schemas.microsoft.com/office/powerpoint/2010/main" val="282330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16</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329915" y="587115"/>
            <a:ext cx="7886700" cy="1325563"/>
          </a:xfrm>
        </p:spPr>
        <p:txBody>
          <a:bodyPr>
            <a:normAutofit/>
          </a:bodyPr>
          <a:lstStyle/>
          <a:p>
            <a:pPr>
              <a:lnSpc>
                <a:spcPct val="93000"/>
              </a:lnSpc>
            </a:pPr>
            <a:r>
              <a:rPr lang="en-US" altLang="en-US" sz="2800" dirty="0">
                <a:solidFill>
                  <a:srgbClr val="000000"/>
                </a:solidFill>
              </a:rPr>
              <a:t>Example of a Forest Soil Profile</a:t>
            </a:r>
          </a:p>
        </p:txBody>
      </p:sp>
      <p:sp>
        <p:nvSpPr>
          <p:cNvPr id="3" name="Content Placeholder 2"/>
          <p:cNvSpPr>
            <a:spLocks noGrp="1"/>
          </p:cNvSpPr>
          <p:nvPr>
            <p:ph sz="half" idx="1"/>
          </p:nvPr>
        </p:nvSpPr>
        <p:spPr>
          <a:xfrm>
            <a:off x="1348964" y="1561908"/>
            <a:ext cx="5036371" cy="4292213"/>
          </a:xfrm>
        </p:spPr>
        <p:txBody>
          <a:bodyPr>
            <a:noAutofit/>
          </a:bodyPr>
          <a:lstStyle/>
          <a:p>
            <a:pPr algn="just"/>
            <a:r>
              <a:rPr lang="en-US" sz="1400" dirty="0"/>
              <a:t>Most of the organic matter in this soil comes from the leaves and roots of coniferous trees that die and decompose near the surface. When this decomposed organic matter mixes with rain, acids form that </a:t>
            </a:r>
            <a:r>
              <a:rPr lang="en-US" sz="1400" i="1" dirty="0"/>
              <a:t>leach</a:t>
            </a:r>
            <a:r>
              <a:rPr lang="en-US" sz="1400" dirty="0"/>
              <a:t>, or remove, materials from the top horizons of the soil.</a:t>
            </a:r>
          </a:p>
          <a:p>
            <a:pPr algn="just"/>
            <a:r>
              <a:rPr lang="en-US" sz="1400" dirty="0"/>
              <a:t>The white layer you see below the dark surface layer was caused by organic acids that removed the nutrients, organics, clays, iron, and other materials in the layer and left behind soil particles that are only mineral in composition. </a:t>
            </a:r>
          </a:p>
          <a:p>
            <a:pPr algn="just"/>
            <a:r>
              <a:rPr lang="en-US" sz="1400" dirty="0"/>
              <a:t>Below this horizon is a dark horizon that contains materials that were leached from the horizon above and deposited or </a:t>
            </a:r>
            <a:r>
              <a:rPr lang="en-US" sz="1400" b="1" dirty="0"/>
              <a:t>illuviated</a:t>
            </a:r>
            <a:r>
              <a:rPr lang="en-US" sz="1400" dirty="0"/>
              <a:t>. This horizon has a dark color because of the organic matter deposited there. </a:t>
            </a:r>
          </a:p>
          <a:p>
            <a:pPr algn="just"/>
            <a:r>
              <a:rPr lang="en-US" sz="1400" dirty="0"/>
              <a:t>The next horizon has a red color due to iron oxide brought in from the horizon above and coating the soil particles. The horizon below this one has fewer or different types of iron oxides coating the inorganic soil particles creating a yellow color. </a:t>
            </a:r>
          </a:p>
          <a:p>
            <a:pPr algn="just"/>
            <a:r>
              <a:rPr lang="en-US" sz="1400" dirty="0"/>
              <a:t>The lowest horizon in the profile is the original parent material from which the soil formed. At this site, the parent material is a sandy deposit from glaciers. At one time, the whole soil looked like this bottom horizon, but over time, soil-forming processes changed its properties</a:t>
            </a:r>
            <a:r>
              <a:rPr lang="en-US" sz="1600" dirty="0"/>
              <a:t>. </a:t>
            </a:r>
            <a:endParaRPr lang="en-US" altLang="en-US" sz="1600" dirty="0">
              <a:solidFill>
                <a:srgbClr val="000000"/>
              </a:solidFill>
            </a:endParaRPr>
          </a:p>
        </p:txBody>
      </p:sp>
      <p:pic>
        <p:nvPicPr>
          <p:cNvPr id="5" name="Content Placeholder 4" descr="Photo of Forest soil with a thick ashy leached horizon. Leaching is accelerated by the acidity of the coniferous needles that deposit and decompose on the forest floo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6370" y="1037762"/>
            <a:ext cx="2352517" cy="3447253"/>
          </a:xfrm>
        </p:spPr>
      </p:pic>
      <p:sp>
        <p:nvSpPr>
          <p:cNvPr id="12" name="Text Box 4" descr="Photo of a grassland soil profile, with a thick black A horizon with lots of organic matter. "/>
          <p:cNvSpPr txBox="1">
            <a:spLocks noChangeArrowheads="1"/>
          </p:cNvSpPr>
          <p:nvPr/>
        </p:nvSpPr>
        <p:spPr bwMode="auto">
          <a:xfrm>
            <a:off x="6119344" y="4494130"/>
            <a:ext cx="3159126"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a:lnSpc>
                <a:spcPct val="100000"/>
              </a:lnSpc>
              <a:spcAft>
                <a:spcPct val="0"/>
              </a:spcAft>
              <a:buClrTx/>
            </a:pPr>
            <a:r>
              <a:rPr lang="en-US" sz="1100" i="1" dirty="0"/>
              <a:t>Soil formed under a forest in </a:t>
            </a:r>
            <a:r>
              <a:rPr lang="en-US" sz="1100" i="1"/>
              <a:t>far eastern </a:t>
            </a:r>
            <a:endParaRPr lang="en-US" sz="1100" i="1" dirty="0"/>
          </a:p>
          <a:p>
            <a:pPr algn="ctr">
              <a:lnSpc>
                <a:spcPct val="100000"/>
              </a:lnSpc>
              <a:spcAft>
                <a:spcPct val="0"/>
              </a:spcAft>
              <a:buClrTx/>
            </a:pPr>
            <a:r>
              <a:rPr lang="en-US" sz="1100" i="1" dirty="0"/>
              <a:t>Russia, near the city of </a:t>
            </a:r>
            <a:r>
              <a:rPr lang="en-US" sz="1100" i="1" dirty="0" err="1"/>
              <a:t>Magadan</a:t>
            </a:r>
            <a:endParaRPr lang="en-US" altLang="en-US" sz="1100" b="0" i="1" dirty="0"/>
          </a:p>
        </p:txBody>
      </p:sp>
      <p:pic>
        <p:nvPicPr>
          <p:cNvPr id="6" name="Picture 5" descr="A forest view where such soils can be found."/>
          <p:cNvPicPr>
            <a:picLocks noChangeAspect="1"/>
          </p:cNvPicPr>
          <p:nvPr/>
        </p:nvPicPr>
        <p:blipFill>
          <a:blip r:embed="rId6"/>
          <a:stretch>
            <a:fillRect/>
          </a:stretch>
        </p:blipFill>
        <p:spPr>
          <a:xfrm>
            <a:off x="6522649" y="5087122"/>
            <a:ext cx="2352517" cy="1563593"/>
          </a:xfrm>
          <a:prstGeom prst="rect">
            <a:avLst/>
          </a:prstGeom>
        </p:spPr>
      </p:pic>
    </p:spTree>
    <p:extLst>
      <p:ext uri="{BB962C8B-B14F-4D97-AF65-F5344CB8AC3E}">
        <p14:creationId xmlns:p14="http://schemas.microsoft.com/office/powerpoint/2010/main" val="18506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7412239-1292-C749-8343-A6DE4C9B54BD}" type="slidenum">
              <a:rPr lang="en-US" smtClean="0"/>
              <a:t>17</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371601" y="601914"/>
            <a:ext cx="7886700" cy="1325563"/>
          </a:xfrm>
        </p:spPr>
        <p:txBody>
          <a:bodyPr>
            <a:normAutofit/>
          </a:bodyPr>
          <a:lstStyle/>
          <a:p>
            <a:pPr>
              <a:lnSpc>
                <a:spcPct val="93000"/>
              </a:lnSpc>
            </a:pPr>
            <a:r>
              <a:rPr lang="en-US" altLang="en-US" sz="3200" dirty="0">
                <a:solidFill>
                  <a:srgbClr val="000000"/>
                </a:solidFill>
              </a:rPr>
              <a:t>Example of a Tropical Soil Profile</a:t>
            </a:r>
          </a:p>
        </p:txBody>
      </p:sp>
      <p:sp>
        <p:nvSpPr>
          <p:cNvPr id="3" name="Content Placeholder 2"/>
          <p:cNvSpPr>
            <a:spLocks noGrp="1"/>
          </p:cNvSpPr>
          <p:nvPr>
            <p:ph sz="half" idx="1"/>
          </p:nvPr>
        </p:nvSpPr>
        <p:spPr>
          <a:xfrm>
            <a:off x="1689255" y="1623102"/>
            <a:ext cx="4070505" cy="4292213"/>
          </a:xfrm>
        </p:spPr>
        <p:txBody>
          <a:bodyPr>
            <a:noAutofit/>
          </a:bodyPr>
          <a:lstStyle/>
          <a:p>
            <a:pPr marL="0" indent="0">
              <a:buNone/>
            </a:pPr>
            <a:r>
              <a:rPr lang="en-US" sz="1400" dirty="0"/>
              <a:t>Notice the bright red colors and the depth to which the soil is uniform. It is very difficult to distinguish unique horizons. Hot temperatures and lots of rain help to form weathered soils like this. In tropical climates, organic matter decomposes very quickly and transforms into inactive material that binds with clay. Most of the nutrients have been leached from this soil by intense rainfall. Left behind are weathered minerals coated by iron oxides giving the soil its bright red color. </a:t>
            </a:r>
            <a:endParaRPr lang="en-US" altLang="en-US" sz="1400" dirty="0">
              <a:solidFill>
                <a:srgbClr val="000000"/>
              </a:solidFill>
            </a:endParaRPr>
          </a:p>
        </p:txBody>
      </p:sp>
      <p:sp>
        <p:nvSpPr>
          <p:cNvPr id="12" name="Text Box 4" descr="Photo of a grassland soil profile, with a thick black A horizon with lots of organic matter. "/>
          <p:cNvSpPr txBox="1">
            <a:spLocks noChangeArrowheads="1"/>
          </p:cNvSpPr>
          <p:nvPr/>
        </p:nvSpPr>
        <p:spPr bwMode="auto">
          <a:xfrm>
            <a:off x="1736802" y="6141334"/>
            <a:ext cx="3159126"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a:lnSpc>
                <a:spcPct val="100000"/>
              </a:lnSpc>
              <a:spcAft>
                <a:spcPct val="0"/>
              </a:spcAft>
              <a:buClrTx/>
            </a:pPr>
            <a:r>
              <a:rPr lang="en-US" sz="1200" i="1" dirty="0"/>
              <a:t>Tropical environment in Northern Queensland, Australia</a:t>
            </a:r>
            <a:endParaRPr lang="en-US" altLang="en-US" sz="1200" b="0" i="1" dirty="0"/>
          </a:p>
        </p:txBody>
      </p:sp>
      <p:pic>
        <p:nvPicPr>
          <p:cNvPr id="4" name="Picture 3" descr="Photo of a tropical landscape from Queensland, Austral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869" y="3709084"/>
            <a:ext cx="3672315" cy="2218960"/>
          </a:xfrm>
          <a:prstGeom prst="rect">
            <a:avLst/>
          </a:prstGeom>
        </p:spPr>
      </p:pic>
      <p:pic>
        <p:nvPicPr>
          <p:cNvPr id="14" name="Content Placeholder 13" descr="Photo of a bright red, highly weathered soil profile from Australia.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945506" y="1397083"/>
            <a:ext cx="2911153" cy="4381583"/>
          </a:xfrm>
        </p:spPr>
      </p:pic>
    </p:spTree>
    <p:extLst>
      <p:ext uri="{BB962C8B-B14F-4D97-AF65-F5344CB8AC3E}">
        <p14:creationId xmlns:p14="http://schemas.microsoft.com/office/powerpoint/2010/main" val="214323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18</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354677" y="585009"/>
            <a:ext cx="7886700" cy="1325563"/>
          </a:xfrm>
        </p:spPr>
        <p:txBody>
          <a:bodyPr>
            <a:normAutofit/>
          </a:bodyPr>
          <a:lstStyle/>
          <a:p>
            <a:pPr>
              <a:lnSpc>
                <a:spcPct val="93000"/>
              </a:lnSpc>
            </a:pPr>
            <a:r>
              <a:rPr lang="en-US" altLang="en-US" sz="2400" dirty="0">
                <a:solidFill>
                  <a:srgbClr val="000000"/>
                </a:solidFill>
              </a:rPr>
              <a:t>Example of a Soil Profile Formed under Very Dry Conditions </a:t>
            </a:r>
          </a:p>
        </p:txBody>
      </p:sp>
      <p:sp>
        <p:nvSpPr>
          <p:cNvPr id="3" name="Content Placeholder 2"/>
          <p:cNvSpPr>
            <a:spLocks noGrp="1"/>
          </p:cNvSpPr>
          <p:nvPr>
            <p:ph sz="half" idx="1"/>
          </p:nvPr>
        </p:nvSpPr>
        <p:spPr>
          <a:xfrm>
            <a:off x="1471104" y="1581789"/>
            <a:ext cx="4070505" cy="4292213"/>
          </a:xfrm>
        </p:spPr>
        <p:txBody>
          <a:bodyPr>
            <a:noAutofit/>
          </a:bodyPr>
          <a:lstStyle/>
          <a:p>
            <a:r>
              <a:rPr lang="en-US" sz="1400" dirty="0"/>
              <a:t>A light brown horizon at the surface is often found in environments where organic matter is limited. High amounts of organic matter form dark soils. In dry places, organic matter is not returned to the soil because very little vegetation grows there. When rainfall does occur in this environment, the sandy texture of the soils allow materials to be carried downward into the lower horizons of the profile. The white streaks near the bottom of this profile are formed from deposits of calcium carbonate that can become very hard as they accumulate over time. </a:t>
            </a:r>
          </a:p>
        </p:txBody>
      </p:sp>
      <p:pic>
        <p:nvPicPr>
          <p:cNvPr id="6" name="Content Placeholder 5" descr="The photo shows a soil formed under very dry conditions. Less vegetation means that the organic material is not replenished in the soil as rapidly as it is moved out of the soil. The uppermost part of the soil column is not dark, black or brown but more reddish, because of its low organic content"/>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855011" y="1623102"/>
            <a:ext cx="3089888" cy="4518232"/>
          </a:xfrm>
        </p:spPr>
      </p:pic>
      <p:sp>
        <p:nvSpPr>
          <p:cNvPr id="12" name="Text Box 4" descr="Photo of a grassland soil profile, with a thick black A horizon with lots of organic matter. "/>
          <p:cNvSpPr txBox="1">
            <a:spLocks noChangeArrowheads="1"/>
          </p:cNvSpPr>
          <p:nvPr/>
        </p:nvSpPr>
        <p:spPr bwMode="auto">
          <a:xfrm>
            <a:off x="5785773" y="6197496"/>
            <a:ext cx="3159126"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a:lnSpc>
                <a:spcPct val="100000"/>
              </a:lnSpc>
              <a:spcAft>
                <a:spcPct val="0"/>
              </a:spcAft>
              <a:buClrTx/>
            </a:pPr>
            <a:r>
              <a:rPr lang="en-US" sz="1200" i="1" dirty="0"/>
              <a:t>Soil formed under very dry or arid conditions in New Mexico, USA </a:t>
            </a:r>
            <a:endParaRPr lang="en-US" altLang="en-US" sz="1200" b="0" i="1" dirty="0"/>
          </a:p>
        </p:txBody>
      </p:sp>
      <p:pic>
        <p:nvPicPr>
          <p:cNvPr id="7" name="Picture 6" descr="Photo of dryland landscap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5302" y="4166603"/>
            <a:ext cx="3493431" cy="2272543"/>
          </a:xfrm>
          <a:prstGeom prst="rect">
            <a:avLst/>
          </a:prstGeom>
        </p:spPr>
      </p:pic>
    </p:spTree>
    <p:extLst>
      <p:ext uri="{BB962C8B-B14F-4D97-AF65-F5344CB8AC3E}">
        <p14:creationId xmlns:p14="http://schemas.microsoft.com/office/powerpoint/2010/main" val="118004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llustration of two hands holding soil clod."/>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257300" y="936030"/>
            <a:ext cx="78867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1</a:t>
            </a:fld>
            <a:endParaRPr lang="en-US" dirty="0"/>
          </a:p>
        </p:txBody>
      </p:sp>
      <p:pic>
        <p:nvPicPr>
          <p:cNvPr id="6" name="Content Placeholder 12" descr="Banner: Introduction to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5" name="Content Placeholder 13" descr="Menu: why study so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6031"/>
            <a:ext cx="1257300" cy="5921969"/>
          </a:xfrm>
          <a:prstGeom prst="rect">
            <a:avLst/>
          </a:prstGeom>
        </p:spPr>
      </p:pic>
      <p:sp>
        <p:nvSpPr>
          <p:cNvPr id="2" name="Title 1"/>
          <p:cNvSpPr>
            <a:spLocks noGrp="1"/>
          </p:cNvSpPr>
          <p:nvPr>
            <p:ph type="title"/>
          </p:nvPr>
        </p:nvSpPr>
        <p:spPr>
          <a:xfrm>
            <a:off x="1381124" y="613554"/>
            <a:ext cx="7886700" cy="1325563"/>
          </a:xfrm>
        </p:spPr>
        <p:txBody>
          <a:bodyPr>
            <a:normAutofit/>
          </a:bodyPr>
          <a:lstStyle/>
          <a:p>
            <a:r>
              <a:rPr lang="en-US" sz="3600" dirty="0"/>
              <a:t>Overview</a:t>
            </a:r>
          </a:p>
        </p:txBody>
      </p:sp>
      <p:sp>
        <p:nvSpPr>
          <p:cNvPr id="3" name="Content Placeholder 2"/>
          <p:cNvSpPr>
            <a:spLocks noGrp="1"/>
          </p:cNvSpPr>
          <p:nvPr>
            <p:ph sz="half" idx="1"/>
          </p:nvPr>
        </p:nvSpPr>
        <p:spPr>
          <a:xfrm>
            <a:off x="1381124" y="1647931"/>
            <a:ext cx="7391401" cy="4941041"/>
          </a:xfrm>
        </p:spPr>
        <p:txBody>
          <a:bodyPr>
            <a:normAutofit fontScale="40000" lnSpcReduction="20000"/>
          </a:bodyPr>
          <a:lstStyle/>
          <a:p>
            <a:pPr marL="0" indent="0">
              <a:buClr>
                <a:srgbClr val="000000"/>
              </a:buClr>
              <a:buSzPct val="100000"/>
              <a:buNone/>
              <a:defRPr/>
            </a:pPr>
            <a:r>
              <a:rPr lang="en-US" sz="3400" b="1" dirty="0"/>
              <a:t>This module:</a:t>
            </a:r>
          </a:p>
          <a:p>
            <a:pPr>
              <a:buClr>
                <a:srgbClr val="000000"/>
              </a:buClr>
              <a:buSzPct val="100000"/>
              <a:defRPr/>
            </a:pPr>
            <a:r>
              <a:rPr lang="en-US" sz="3400" dirty="0"/>
              <a:t>Introduces the Soil (Pedosphere) Investigation</a:t>
            </a:r>
          </a:p>
          <a:p>
            <a:pPr>
              <a:buClr>
                <a:srgbClr val="000000"/>
              </a:buClr>
              <a:buSzPct val="100000"/>
              <a:defRPr/>
            </a:pPr>
            <a:r>
              <a:rPr lang="en-US" sz="3400" dirty="0"/>
              <a:t>Describes soil’s role in the Earth System</a:t>
            </a:r>
          </a:p>
          <a:p>
            <a:pPr>
              <a:buClr>
                <a:srgbClr val="000000"/>
              </a:buClr>
              <a:buSzPct val="100000"/>
              <a:defRPr/>
            </a:pPr>
            <a:r>
              <a:rPr lang="en-US" sz="3400" dirty="0"/>
              <a:t>Explains how soils form</a:t>
            </a:r>
          </a:p>
          <a:p>
            <a:pPr>
              <a:buClr>
                <a:srgbClr val="000000"/>
              </a:buClr>
              <a:buSzPct val="100000"/>
              <a:defRPr/>
            </a:pPr>
            <a:r>
              <a:rPr lang="en-US" sz="3400" dirty="0"/>
              <a:t>Provides instructions on how to define soil sites</a:t>
            </a:r>
          </a:p>
          <a:p>
            <a:pPr>
              <a:buClr>
                <a:srgbClr val="000000"/>
              </a:buClr>
              <a:buSzPct val="100000"/>
              <a:defRPr/>
            </a:pPr>
            <a:r>
              <a:rPr lang="en-US" sz="3400" dirty="0"/>
              <a:t>Explains how to report soil site definitions to GLOBE</a:t>
            </a:r>
          </a:p>
          <a:p>
            <a:pPr marL="0" indent="0">
              <a:buClr>
                <a:srgbClr val="000000"/>
              </a:buClr>
              <a:buSzPct val="100000"/>
              <a:buNone/>
              <a:defRPr/>
            </a:pPr>
            <a:endParaRPr lang="en-US" sz="3400" dirty="0"/>
          </a:p>
          <a:p>
            <a:pPr marL="0" indent="0">
              <a:buClr>
                <a:srgbClr val="000000"/>
              </a:buClr>
              <a:buSzPct val="100000"/>
              <a:buNone/>
              <a:defRPr/>
            </a:pPr>
            <a:r>
              <a:rPr lang="en-US" sz="3400" b="1" dirty="0"/>
              <a:t>Learning Objectives:</a:t>
            </a:r>
          </a:p>
          <a:p>
            <a:pPr marL="0" indent="0">
              <a:buClr>
                <a:srgbClr val="000000"/>
              </a:buClr>
              <a:buSzPct val="100000"/>
              <a:buNone/>
              <a:defRPr/>
            </a:pPr>
            <a:r>
              <a:rPr lang="en-US" sz="3400" dirty="0"/>
              <a:t>After completing this module, you will be able to:</a:t>
            </a:r>
          </a:p>
          <a:p>
            <a:pPr>
              <a:buClr>
                <a:srgbClr val="000000"/>
              </a:buClr>
              <a:buSzPct val="100000"/>
              <a:defRPr/>
            </a:pPr>
            <a:r>
              <a:rPr lang="en-US" sz="3400" dirty="0"/>
              <a:t>Explain soils important role in the Earth system</a:t>
            </a:r>
          </a:p>
          <a:p>
            <a:pPr>
              <a:buClr>
                <a:srgbClr val="000000"/>
              </a:buClr>
              <a:buSzPct val="100000"/>
              <a:defRPr/>
            </a:pPr>
            <a:r>
              <a:rPr lang="en-US" sz="3400" dirty="0"/>
              <a:t>Identify soil horizons</a:t>
            </a:r>
          </a:p>
          <a:p>
            <a:pPr>
              <a:buClr>
                <a:srgbClr val="000000"/>
              </a:buClr>
              <a:buSzPct val="100000"/>
              <a:defRPr/>
            </a:pPr>
            <a:r>
              <a:rPr lang="en-US" sz="3400" dirty="0"/>
              <a:t>Explain the soil forming factors</a:t>
            </a:r>
          </a:p>
          <a:p>
            <a:pPr>
              <a:buClr>
                <a:srgbClr val="000000"/>
              </a:buClr>
              <a:buSzPct val="100000"/>
              <a:defRPr/>
            </a:pPr>
            <a:r>
              <a:rPr lang="en-US" sz="3400" dirty="0"/>
              <a:t>Define soil moisture and temperature sites</a:t>
            </a:r>
          </a:p>
          <a:p>
            <a:pPr>
              <a:buClr>
                <a:srgbClr val="000000"/>
              </a:buClr>
              <a:buSzPct val="100000"/>
              <a:defRPr/>
            </a:pPr>
            <a:r>
              <a:rPr lang="en-US" sz="3400" dirty="0"/>
              <a:t>Define soil characterization sites</a:t>
            </a:r>
          </a:p>
          <a:p>
            <a:pPr>
              <a:buClr>
                <a:srgbClr val="000000"/>
              </a:buClr>
              <a:buSzPct val="100000"/>
              <a:defRPr/>
            </a:pPr>
            <a:r>
              <a:rPr lang="en-US" sz="3400" dirty="0"/>
              <a:t>Report soil site definitions to GLOBE </a:t>
            </a:r>
          </a:p>
          <a:p>
            <a:pPr>
              <a:buClr>
                <a:srgbClr val="000000"/>
              </a:buClr>
              <a:buSzPct val="100000"/>
              <a:defRPr/>
            </a:pPr>
            <a:endParaRPr lang="en-US" sz="3400" dirty="0"/>
          </a:p>
          <a:p>
            <a:pPr marL="0" indent="0">
              <a:buClr>
                <a:srgbClr val="000000"/>
              </a:buClr>
              <a:buSzPct val="100000"/>
              <a:buNone/>
              <a:defRPr/>
            </a:pPr>
            <a:r>
              <a:rPr lang="en-US" sz="3400" b="1" i="1" dirty="0"/>
              <a:t>Estimated Time for Completion of Module: 1.5 Hours</a:t>
            </a:r>
          </a:p>
          <a:p>
            <a:pPr>
              <a:buClr>
                <a:srgbClr val="000000"/>
              </a:buClr>
              <a:buSzPct val="100000"/>
              <a:buNone/>
              <a:defRPr/>
            </a:pPr>
            <a:endParaRPr lang="en-US" dirty="0"/>
          </a:p>
        </p:txBody>
      </p:sp>
    </p:spTree>
    <p:extLst>
      <p:ext uri="{BB962C8B-B14F-4D97-AF65-F5344CB8AC3E}">
        <p14:creationId xmlns:p14="http://schemas.microsoft.com/office/powerpoint/2010/main" val="22885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19</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76350" cy="5920549"/>
          </a:xfrm>
          <a:prstGeom prst="rect">
            <a:avLst/>
          </a:prstGeom>
        </p:spPr>
      </p:pic>
      <p:sp>
        <p:nvSpPr>
          <p:cNvPr id="2" name="Title 1"/>
          <p:cNvSpPr>
            <a:spLocks noGrp="1"/>
          </p:cNvSpPr>
          <p:nvPr>
            <p:ph type="title"/>
          </p:nvPr>
        </p:nvSpPr>
        <p:spPr>
          <a:xfrm>
            <a:off x="1371601" y="601914"/>
            <a:ext cx="7886700" cy="1325563"/>
          </a:xfrm>
        </p:spPr>
        <p:txBody>
          <a:bodyPr>
            <a:normAutofit/>
          </a:bodyPr>
          <a:lstStyle/>
          <a:p>
            <a:pPr>
              <a:lnSpc>
                <a:spcPct val="93000"/>
              </a:lnSpc>
            </a:pPr>
            <a:r>
              <a:rPr lang="en-US" altLang="en-US" sz="2400" dirty="0">
                <a:solidFill>
                  <a:srgbClr val="000000"/>
                </a:solidFill>
              </a:rPr>
              <a:t>Example of a Soil Profile Formed under Wet Conditions </a:t>
            </a:r>
          </a:p>
        </p:txBody>
      </p:sp>
      <p:sp>
        <p:nvSpPr>
          <p:cNvPr id="3" name="Content Placeholder 2"/>
          <p:cNvSpPr>
            <a:spLocks noGrp="1"/>
          </p:cNvSpPr>
          <p:nvPr>
            <p:ph sz="half" idx="1"/>
          </p:nvPr>
        </p:nvSpPr>
        <p:spPr>
          <a:xfrm>
            <a:off x="1471104" y="1581789"/>
            <a:ext cx="3929571" cy="4292213"/>
          </a:xfrm>
        </p:spPr>
        <p:txBody>
          <a:bodyPr>
            <a:noAutofit/>
          </a:bodyPr>
          <a:lstStyle/>
          <a:p>
            <a:pPr algn="just"/>
            <a:r>
              <a:rPr lang="en-US" sz="1600" dirty="0"/>
              <a:t>Wet soils are found in many parts of the world. The surface horizon is usually dark because organic matter accumulates when the soil is saturated with water. When these conditions occur, there is not enough oxygen for organisms to decompose the organic material. </a:t>
            </a:r>
          </a:p>
          <a:p>
            <a:pPr algn="just"/>
            <a:r>
              <a:rPr lang="en-US" sz="1600" dirty="0"/>
              <a:t>Colors of the lower horizon are usually grayish. Sometimes, as in this picture, the gray soil color has orange or brown streaks within it, which are called </a:t>
            </a:r>
            <a:r>
              <a:rPr lang="en-US" sz="1600" i="1" dirty="0"/>
              <a:t>mottles</a:t>
            </a:r>
            <a:r>
              <a:rPr lang="en-US" sz="1600" dirty="0"/>
              <a:t>. </a:t>
            </a:r>
          </a:p>
          <a:p>
            <a:pPr algn="just"/>
            <a:r>
              <a:rPr lang="en-US" sz="1600" dirty="0"/>
              <a:t>The gray colors indicate that the soil was wet for a long period of time, while the mottles show us where some oxygen was present in the soil.</a:t>
            </a:r>
            <a:endParaRPr lang="en-US" altLang="en-US" sz="1600" dirty="0">
              <a:solidFill>
                <a:srgbClr val="000000"/>
              </a:solidFill>
            </a:endParaRPr>
          </a:p>
        </p:txBody>
      </p:sp>
      <p:pic>
        <p:nvPicPr>
          <p:cNvPr id="5" name="Content Placeholder 4" descr="Photo of a mottled soil profile formed under wet conditions. Oxidation and reduction of the soils under wet and dry conditions result in the mottling and the grey (gleyed) soil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95926" y="1454990"/>
            <a:ext cx="3361203" cy="4999438"/>
          </a:xfrm>
        </p:spPr>
      </p:pic>
      <p:sp>
        <p:nvSpPr>
          <p:cNvPr id="12" name="Text Box 4" descr="Photo of a grassland soil profile, with a thick black A horizon with lots of organic matter. "/>
          <p:cNvSpPr txBox="1">
            <a:spLocks noChangeArrowheads="1"/>
          </p:cNvSpPr>
          <p:nvPr/>
        </p:nvSpPr>
        <p:spPr bwMode="auto">
          <a:xfrm>
            <a:off x="5314951" y="6454428"/>
            <a:ext cx="3159126"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a:lnSpc>
                <a:spcPct val="100000"/>
              </a:lnSpc>
              <a:spcAft>
                <a:spcPct val="0"/>
              </a:spcAft>
              <a:buClrTx/>
            </a:pPr>
            <a:r>
              <a:rPr lang="en-US" sz="1200" i="1"/>
              <a:t>Wet soil sampled in Louisiana, USA </a:t>
            </a:r>
            <a:endParaRPr lang="en-US" altLang="en-US" sz="1200" b="0" i="1" dirty="0"/>
          </a:p>
        </p:txBody>
      </p:sp>
    </p:spTree>
    <p:extLst>
      <p:ext uri="{BB962C8B-B14F-4D97-AF65-F5344CB8AC3E}">
        <p14:creationId xmlns:p14="http://schemas.microsoft.com/office/powerpoint/2010/main" val="196443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20</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does soil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 y="931099"/>
            <a:ext cx="1276350" cy="5926901"/>
          </a:xfrm>
          <a:prstGeom prst="rect">
            <a:avLst/>
          </a:prstGeom>
        </p:spPr>
      </p:pic>
      <p:sp>
        <p:nvSpPr>
          <p:cNvPr id="2" name="Title 1"/>
          <p:cNvSpPr>
            <a:spLocks noGrp="1"/>
          </p:cNvSpPr>
          <p:nvPr>
            <p:ph type="title"/>
          </p:nvPr>
        </p:nvSpPr>
        <p:spPr>
          <a:xfrm>
            <a:off x="1447005" y="600775"/>
            <a:ext cx="7886700" cy="1325563"/>
          </a:xfrm>
        </p:spPr>
        <p:txBody>
          <a:bodyPr>
            <a:normAutofit/>
          </a:bodyPr>
          <a:lstStyle/>
          <a:p>
            <a:pPr>
              <a:lnSpc>
                <a:spcPct val="93000"/>
              </a:lnSpc>
            </a:pPr>
            <a:r>
              <a:rPr lang="en-US" altLang="en-US" sz="2400" dirty="0">
                <a:solidFill>
                  <a:srgbClr val="000000"/>
                </a:solidFill>
              </a:rPr>
              <a:t>Example of a Soil Profile Formed in a Very Cold Climate</a:t>
            </a:r>
          </a:p>
        </p:txBody>
      </p:sp>
      <p:sp>
        <p:nvSpPr>
          <p:cNvPr id="3" name="Content Placeholder 2"/>
          <p:cNvSpPr>
            <a:spLocks noGrp="1"/>
          </p:cNvSpPr>
          <p:nvPr>
            <p:ph sz="half" idx="1"/>
          </p:nvPr>
        </p:nvSpPr>
        <p:spPr>
          <a:xfrm>
            <a:off x="1471105" y="1581789"/>
            <a:ext cx="3629534" cy="4292213"/>
          </a:xfrm>
        </p:spPr>
        <p:txBody>
          <a:bodyPr>
            <a:noAutofit/>
          </a:bodyPr>
          <a:lstStyle/>
          <a:p>
            <a:pPr marL="0" indent="0" algn="just">
              <a:buNone/>
            </a:pPr>
            <a:r>
              <a:rPr lang="en-US" sz="1600" dirty="0"/>
              <a:t>The “hummocky” or wavy surface of this soil is caused by freezing and thawing of water stored in the soil year after year. The black zones indicate places where organic materials have accumulated during freezing and thawing cycles. The process of freezing and thawing and churning of the soil is called </a:t>
            </a:r>
            <a:r>
              <a:rPr lang="en-US" sz="1600" i="1" dirty="0"/>
              <a:t>cryoturbation</a:t>
            </a:r>
            <a:r>
              <a:rPr lang="en-US" sz="1600" dirty="0"/>
              <a:t>. This soil is not very developed and has only slight indications of horizons that can be seen by faint color differences. At the bottom of the profile is a layer called </a:t>
            </a:r>
            <a:r>
              <a:rPr lang="en-US" sz="1600" i="1" dirty="0"/>
              <a:t>permafrost</a:t>
            </a:r>
            <a:r>
              <a:rPr lang="en-US" sz="1600" dirty="0"/>
              <a:t>, which consists of ice, soil, or a mixture of both. The permafrost layer stays below 0˚C throughout the year. The dark, thick organic material in this soil accumulates because decomposition is very slow in cold climates. </a:t>
            </a:r>
            <a:endParaRPr lang="en-US" altLang="en-US" sz="1600" dirty="0">
              <a:solidFill>
                <a:srgbClr val="000000"/>
              </a:solidFill>
            </a:endParaRPr>
          </a:p>
        </p:txBody>
      </p:sp>
      <p:pic>
        <p:nvPicPr>
          <p:cNvPr id="6" name="Content Placeholder 5" descr="Photo of a cryoturbated soil: a soil that has been disturbed by freeze-thaw cycles. Note that the soil horizons evidenced in the previous soil profiles are not as clear here, because of the mixing.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00675" y="1500346"/>
            <a:ext cx="3352800" cy="2260600"/>
          </a:xfrm>
        </p:spPr>
      </p:pic>
      <p:sp>
        <p:nvSpPr>
          <p:cNvPr id="12" name="Text Box 4" descr="Photo of a grassland soil profile, with a thick black A horizon with lots of organic matter. "/>
          <p:cNvSpPr txBox="1">
            <a:spLocks noChangeArrowheads="1"/>
          </p:cNvSpPr>
          <p:nvPr/>
        </p:nvSpPr>
        <p:spPr bwMode="auto">
          <a:xfrm>
            <a:off x="5390355" y="3755862"/>
            <a:ext cx="3159126" cy="3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a:lnSpc>
                <a:spcPct val="100000"/>
              </a:lnSpc>
              <a:spcAft>
                <a:spcPct val="0"/>
              </a:spcAft>
              <a:buClrTx/>
            </a:pPr>
            <a:r>
              <a:rPr lang="en-US" sz="1200" i="1"/>
              <a:t>Soil formed </a:t>
            </a:r>
            <a:r>
              <a:rPr lang="en-US" sz="1200" i="1" dirty="0"/>
              <a:t>under a very cold climate near Inuvik in the Northwest Territory of Canada</a:t>
            </a:r>
            <a:endParaRPr lang="en-US" altLang="en-US" sz="1200" b="0" i="1" dirty="0"/>
          </a:p>
        </p:txBody>
      </p:sp>
      <p:pic>
        <p:nvPicPr>
          <p:cNvPr id="7" name="Picture 6" descr="Photo of a boreal fores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675" y="4325261"/>
            <a:ext cx="3352800" cy="2306726"/>
          </a:xfrm>
          <a:prstGeom prst="rect">
            <a:avLst/>
          </a:prstGeom>
        </p:spPr>
      </p:pic>
    </p:spTree>
    <p:extLst>
      <p:ext uri="{BB962C8B-B14F-4D97-AF65-F5344CB8AC3E}">
        <p14:creationId xmlns:p14="http://schemas.microsoft.com/office/powerpoint/2010/main" val="64249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21</a:t>
            </a:fld>
            <a:endParaRPr lang="en-US" dirty="0"/>
          </a:p>
        </p:txBody>
      </p:sp>
      <p:sp>
        <p:nvSpPr>
          <p:cNvPr id="2" name="Title 1"/>
          <p:cNvSpPr>
            <a:spLocks noGrp="1"/>
          </p:cNvSpPr>
          <p:nvPr>
            <p:ph type="title"/>
          </p:nvPr>
        </p:nvSpPr>
        <p:spPr>
          <a:xfrm>
            <a:off x="1428750" y="613768"/>
            <a:ext cx="7886700" cy="1325563"/>
          </a:xfrm>
        </p:spPr>
        <p:txBody>
          <a:bodyPr>
            <a:normAutofit/>
          </a:bodyPr>
          <a:lstStyle/>
          <a:p>
            <a:pPr>
              <a:lnSpc>
                <a:spcPct val="93000"/>
              </a:lnSpc>
            </a:pPr>
            <a:r>
              <a:rPr lang="en-US" altLang="en-US" sz="3600" dirty="0">
                <a:solidFill>
                  <a:srgbClr val="000000"/>
                </a:solidFill>
              </a:rPr>
              <a:t>GLOBE Soil Protocols </a:t>
            </a:r>
            <a:r>
              <a:rPr lang="en-US" altLang="en-US" sz="3600" dirty="0">
                <a:solidFill>
                  <a:schemeClr val="bg1"/>
                </a:solidFill>
              </a:rPr>
              <a:t>1</a:t>
            </a:r>
          </a:p>
        </p:txBody>
      </p:sp>
      <p:sp>
        <p:nvSpPr>
          <p:cNvPr id="3" name="Content Placeholder 2"/>
          <p:cNvSpPr>
            <a:spLocks noGrp="1"/>
          </p:cNvSpPr>
          <p:nvPr>
            <p:ph sz="half" idx="1"/>
          </p:nvPr>
        </p:nvSpPr>
        <p:spPr>
          <a:xfrm>
            <a:off x="1276350" y="1413728"/>
            <a:ext cx="3924300" cy="4351338"/>
          </a:xfrm>
        </p:spPr>
        <p:txBody>
          <a:bodyPr>
            <a:normAutofit/>
          </a:bodyPr>
          <a:lstStyle/>
          <a:p>
            <a:pPr marL="0" indent="0">
              <a:buClr>
                <a:srgbClr val="000000"/>
              </a:buClr>
              <a:buSzPct val="100000"/>
              <a:buNone/>
            </a:pPr>
            <a:endParaRPr lang="en-US" altLang="en-US" sz="1800" dirty="0"/>
          </a:p>
          <a:p>
            <a:pPr algn="just">
              <a:buClr>
                <a:srgbClr val="000000"/>
              </a:buClr>
              <a:buSzPct val="100000"/>
            </a:pPr>
            <a:r>
              <a:rPr lang="en-US" altLang="en-US" sz="1800" dirty="0"/>
              <a:t>The characteristics of a soil profile usually change slowly over centuries as the soil forms, but human activity can cause rapid changes.</a:t>
            </a:r>
          </a:p>
          <a:p>
            <a:pPr algn="just">
              <a:buClr>
                <a:srgbClr val="000000"/>
              </a:buClr>
              <a:buSzPct val="100000"/>
            </a:pPr>
            <a:endParaRPr lang="en-US" altLang="en-US" sz="1800" dirty="0"/>
          </a:p>
          <a:p>
            <a:pPr algn="just">
              <a:buClr>
                <a:srgbClr val="000000"/>
              </a:buClr>
              <a:buSzPct val="100000"/>
            </a:pPr>
            <a:r>
              <a:rPr lang="en-US" altLang="en-US" sz="1800" dirty="0"/>
              <a:t>Soil properties such as temperature and moisture content can change quickly, particularly near the surface.</a:t>
            </a:r>
          </a:p>
          <a:p>
            <a:pPr algn="just">
              <a:buClr>
                <a:srgbClr val="000000"/>
              </a:buClr>
              <a:buSzPct val="100000"/>
            </a:pPr>
            <a:endParaRPr lang="en-US" altLang="en-US" sz="1800" dirty="0"/>
          </a:p>
          <a:p>
            <a:pPr algn="just">
              <a:buClr>
                <a:srgbClr val="000000"/>
              </a:buClr>
              <a:buSzPct val="100000"/>
            </a:pPr>
            <a:r>
              <a:rPr lang="en-US" altLang="en-US" sz="1800" dirty="0"/>
              <a:t>GLOBE protocols are different depending on the rate at which the property being measured changes.</a:t>
            </a:r>
          </a:p>
        </p:txBody>
      </p:sp>
      <p:pic>
        <p:nvPicPr>
          <p:cNvPr id="5" name="Content Placeholder 4" descr="photo of a soil profile. Dark soil is in the upper A horizon. A series of buried dark horizons are separated light horizons. You read the story from the bottom up.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48300" y="1413728"/>
            <a:ext cx="3462618" cy="5223075"/>
          </a:xfrm>
        </p:spPr>
      </p:pic>
      <p:pic>
        <p:nvPicPr>
          <p:cNvPr id="7" name="Content Placeholder 12" descr="Banner: Introduction to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Soil Protoco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16981"/>
            <a:ext cx="1276350" cy="5941019"/>
          </a:xfrm>
          <a:prstGeom prst="rect">
            <a:avLst/>
          </a:prstGeom>
        </p:spPr>
      </p:pic>
    </p:spTree>
    <p:extLst>
      <p:ext uri="{BB962C8B-B14F-4D97-AF65-F5344CB8AC3E}">
        <p14:creationId xmlns:p14="http://schemas.microsoft.com/office/powerpoint/2010/main" val="79014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22</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sp>
        <p:nvSpPr>
          <p:cNvPr id="2" name="Title 1"/>
          <p:cNvSpPr>
            <a:spLocks noGrp="1"/>
          </p:cNvSpPr>
          <p:nvPr>
            <p:ph type="title"/>
          </p:nvPr>
        </p:nvSpPr>
        <p:spPr>
          <a:xfrm>
            <a:off x="1428750" y="613768"/>
            <a:ext cx="7886700" cy="1325563"/>
          </a:xfrm>
        </p:spPr>
        <p:txBody>
          <a:bodyPr>
            <a:normAutofit/>
          </a:bodyPr>
          <a:lstStyle/>
          <a:p>
            <a:pPr>
              <a:lnSpc>
                <a:spcPct val="93000"/>
              </a:lnSpc>
            </a:pPr>
            <a:r>
              <a:rPr lang="en-US" altLang="en-US" sz="3600" dirty="0">
                <a:solidFill>
                  <a:srgbClr val="000000"/>
                </a:solidFill>
              </a:rPr>
              <a:t>GLOBE Soil Protocols </a:t>
            </a:r>
            <a:r>
              <a:rPr lang="en-US" altLang="en-US" sz="3600" dirty="0">
                <a:solidFill>
                  <a:schemeClr val="bg2"/>
                </a:solidFill>
              </a:rPr>
              <a:t>2</a:t>
            </a:r>
          </a:p>
        </p:txBody>
      </p:sp>
      <p:pic>
        <p:nvPicPr>
          <p:cNvPr id="10" name="Content Placeholder 9" descr="illustration of two students preparing to measure the depth of soil horizons using  a tape measur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6350" y="936030"/>
            <a:ext cx="7867650" cy="5921970"/>
          </a:xfrm>
        </p:spPr>
      </p:pic>
      <p:pic>
        <p:nvPicPr>
          <p:cNvPr id="8" name="Content Placeholder 3" descr="Menu: Soil Protoc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6981"/>
            <a:ext cx="1276350" cy="5941019"/>
          </a:xfrm>
          <a:prstGeom prst="rect">
            <a:avLst/>
          </a:prstGeom>
        </p:spPr>
      </p:pic>
    </p:spTree>
    <p:extLst>
      <p:ext uri="{BB962C8B-B14F-4D97-AF65-F5344CB8AC3E}">
        <p14:creationId xmlns:p14="http://schemas.microsoft.com/office/powerpoint/2010/main" val="104833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23</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Soil Protoc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981"/>
            <a:ext cx="1276350" cy="5941019"/>
          </a:xfrm>
          <a:prstGeom prst="rect">
            <a:avLst/>
          </a:prstGeom>
        </p:spPr>
      </p:pic>
      <p:sp>
        <p:nvSpPr>
          <p:cNvPr id="2" name="Title 1"/>
          <p:cNvSpPr>
            <a:spLocks noGrp="1"/>
          </p:cNvSpPr>
          <p:nvPr>
            <p:ph type="title"/>
          </p:nvPr>
        </p:nvSpPr>
        <p:spPr>
          <a:xfrm>
            <a:off x="1428750" y="613768"/>
            <a:ext cx="7886700" cy="1325563"/>
          </a:xfrm>
        </p:spPr>
        <p:txBody>
          <a:bodyPr>
            <a:normAutofit/>
          </a:bodyPr>
          <a:lstStyle/>
          <a:p>
            <a:pPr>
              <a:lnSpc>
                <a:spcPct val="93000"/>
              </a:lnSpc>
            </a:pPr>
            <a:r>
              <a:rPr lang="en-US" altLang="en-US" sz="3600" dirty="0">
                <a:solidFill>
                  <a:srgbClr val="000000"/>
                </a:solidFill>
              </a:rPr>
              <a:t>Soil Protocols</a:t>
            </a:r>
            <a:endParaRPr lang="en-US" altLang="en-US" sz="2800" dirty="0">
              <a:solidFill>
                <a:srgbClr val="000000"/>
              </a:solidFill>
            </a:endParaRPr>
          </a:p>
        </p:txBody>
      </p:sp>
      <p:sp>
        <p:nvSpPr>
          <p:cNvPr id="3" name="Content Placeholder 2"/>
          <p:cNvSpPr>
            <a:spLocks noGrp="1"/>
          </p:cNvSpPr>
          <p:nvPr>
            <p:ph sz="half" idx="1"/>
          </p:nvPr>
        </p:nvSpPr>
        <p:spPr>
          <a:xfrm>
            <a:off x="1428750" y="1711821"/>
            <a:ext cx="4933950" cy="4351338"/>
          </a:xfrm>
        </p:spPr>
        <p:txBody>
          <a:bodyPr>
            <a:noAutofit/>
          </a:bodyPr>
          <a:lstStyle/>
          <a:p>
            <a:pPr marL="0" indent="0">
              <a:buClr>
                <a:srgbClr val="000000"/>
              </a:buClr>
              <a:buSzPct val="100000"/>
              <a:buNone/>
              <a:defRPr/>
            </a:pPr>
            <a:r>
              <a:rPr lang="en-US" sz="2000" b="1" dirty="0"/>
              <a:t>Soil Characterization</a:t>
            </a:r>
          </a:p>
          <a:p>
            <a:pPr>
              <a:buClr>
                <a:srgbClr val="000000"/>
              </a:buClr>
              <a:buSzPct val="100000"/>
              <a:defRPr/>
            </a:pPr>
            <a:r>
              <a:rPr lang="en-US" sz="2000" dirty="0"/>
              <a:t>Usually measured only once at Soil Characterization Sites with horizon definition, field observations, sample collection, and lab measurements</a:t>
            </a:r>
            <a:endParaRPr lang="en-US" sz="2000" b="1" dirty="0"/>
          </a:p>
          <a:p>
            <a:pPr marL="0" indent="0">
              <a:buClr>
                <a:srgbClr val="000000"/>
              </a:buClr>
              <a:buSzPct val="100000"/>
              <a:buNone/>
              <a:defRPr/>
            </a:pPr>
            <a:r>
              <a:rPr lang="en-US" sz="2000" b="1" dirty="0"/>
              <a:t>Soil Temperature &amp; Soil Moisture</a:t>
            </a:r>
          </a:p>
          <a:p>
            <a:pPr>
              <a:buClr>
                <a:srgbClr val="000000"/>
              </a:buClr>
              <a:buSzPct val="100000"/>
              <a:defRPr/>
            </a:pPr>
            <a:r>
              <a:rPr lang="en-US" sz="2000" dirty="0"/>
              <a:t>Measured repeatedly at Soil Moisture and Temperature Sites</a:t>
            </a:r>
          </a:p>
          <a:p>
            <a:pPr>
              <a:buClr>
                <a:srgbClr val="000000"/>
              </a:buClr>
              <a:buSzPct val="100000"/>
              <a:defRPr/>
            </a:pPr>
            <a:r>
              <a:rPr lang="en-US" sz="2000" dirty="0"/>
              <a:t>Different protocols for different measurement techniques</a:t>
            </a:r>
          </a:p>
          <a:p>
            <a:pPr marL="0" indent="0">
              <a:buClr>
                <a:srgbClr val="000000"/>
              </a:buClr>
              <a:buSzPct val="100000"/>
              <a:buNone/>
              <a:defRPr/>
            </a:pPr>
            <a:r>
              <a:rPr lang="en-US" sz="2000" b="1" dirty="0"/>
              <a:t>Infiltration</a:t>
            </a:r>
          </a:p>
          <a:p>
            <a:pPr>
              <a:buClr>
                <a:srgbClr val="000000"/>
              </a:buClr>
              <a:buSzPct val="100000"/>
              <a:defRPr/>
            </a:pPr>
            <a:r>
              <a:rPr lang="en-US" sz="2000" dirty="0"/>
              <a:t>Measured: Occasionally at Soil Moisture and Temperature Sites and once at Soil Characterization Sites</a:t>
            </a:r>
            <a:endParaRPr lang="en-US" sz="2000" b="1" dirty="0"/>
          </a:p>
        </p:txBody>
      </p:sp>
      <p:pic>
        <p:nvPicPr>
          <p:cNvPr id="9" name="Content Placeholder 8" descr="diagram of a soil profile, showing the organic rich upper horizon, and a blocky structurebelow the root zon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15100" y="1475268"/>
            <a:ext cx="1712913" cy="4824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806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24</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Soil Protoc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981"/>
            <a:ext cx="1276350" cy="5941019"/>
          </a:xfrm>
          <a:prstGeom prst="rect">
            <a:avLst/>
          </a:prstGeom>
        </p:spPr>
      </p:pic>
      <p:sp>
        <p:nvSpPr>
          <p:cNvPr id="2" name="Title 1"/>
          <p:cNvSpPr>
            <a:spLocks noGrp="1"/>
          </p:cNvSpPr>
          <p:nvPr>
            <p:ph type="title"/>
          </p:nvPr>
        </p:nvSpPr>
        <p:spPr>
          <a:xfrm>
            <a:off x="1428750" y="613768"/>
            <a:ext cx="7886700" cy="1325563"/>
          </a:xfrm>
        </p:spPr>
        <p:txBody>
          <a:bodyPr>
            <a:normAutofit/>
          </a:bodyPr>
          <a:lstStyle/>
          <a:p>
            <a:r>
              <a:rPr lang="en-US" altLang="en-US" sz="3600" dirty="0">
                <a:solidFill>
                  <a:srgbClr val="000000"/>
                </a:solidFill>
              </a:rPr>
              <a:t>Soil Characterization Sampling Options</a:t>
            </a:r>
          </a:p>
        </p:txBody>
      </p:sp>
      <p:pic>
        <p:nvPicPr>
          <p:cNvPr id="10" name="Content Placeholder 9" descr="Illustrations of ways to sample soil to conduct characterization of soil. You can dig a pit, look at an exposed profile by the side of the road, use an auger to punch a hole in the ground, or use a trowel to get a surface sampl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000250" y="1588561"/>
            <a:ext cx="6381750" cy="5014230"/>
          </a:xfrm>
        </p:spPr>
      </p:pic>
    </p:spTree>
    <p:extLst>
      <p:ext uri="{BB962C8B-B14F-4D97-AF65-F5344CB8AC3E}">
        <p14:creationId xmlns:p14="http://schemas.microsoft.com/office/powerpoint/2010/main" val="55587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25</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613768"/>
            <a:ext cx="7886700" cy="1325563"/>
          </a:xfrm>
        </p:spPr>
        <p:txBody>
          <a:bodyPr>
            <a:normAutofit/>
          </a:bodyPr>
          <a:lstStyle/>
          <a:p>
            <a:pPr>
              <a:lnSpc>
                <a:spcPct val="93000"/>
              </a:lnSpc>
            </a:pPr>
            <a:r>
              <a:rPr lang="en-US" altLang="en-US" sz="3600" dirty="0">
                <a:solidFill>
                  <a:srgbClr val="000000"/>
                </a:solidFill>
              </a:rPr>
              <a:t>Defining a Soil Site Introduction</a:t>
            </a:r>
          </a:p>
        </p:txBody>
      </p:sp>
      <p:sp>
        <p:nvSpPr>
          <p:cNvPr id="11" name="Content Placeholder 10"/>
          <p:cNvSpPr>
            <a:spLocks noGrp="1"/>
          </p:cNvSpPr>
          <p:nvPr>
            <p:ph sz="half" idx="1"/>
          </p:nvPr>
        </p:nvSpPr>
        <p:spPr>
          <a:xfrm>
            <a:off x="1371600" y="1695184"/>
            <a:ext cx="4152900" cy="4351338"/>
          </a:xfrm>
        </p:spPr>
        <p:txBody>
          <a:bodyPr>
            <a:normAutofit/>
          </a:bodyPr>
          <a:lstStyle/>
          <a:p>
            <a:pPr marL="0" indent="0">
              <a:lnSpc>
                <a:spcPct val="100000"/>
              </a:lnSpc>
              <a:spcAft>
                <a:spcPct val="0"/>
              </a:spcAft>
              <a:buNone/>
            </a:pPr>
            <a:r>
              <a:rPr lang="en-US" altLang="en-US" sz="1800" dirty="0"/>
              <a:t>Before you conduct your Soil Investigation, you must define either your: </a:t>
            </a:r>
          </a:p>
          <a:p>
            <a:pPr marL="0" indent="0">
              <a:lnSpc>
                <a:spcPct val="100000"/>
              </a:lnSpc>
              <a:spcAft>
                <a:spcPct val="0"/>
              </a:spcAft>
              <a:buNone/>
            </a:pPr>
            <a:r>
              <a:rPr lang="en-US" altLang="en-US" sz="1800" dirty="0">
                <a:ea typeface="ＭＳ Ｐゴシック" charset="-128"/>
              </a:rPr>
              <a:t>Soil Characterization Site or Soil Moisture and Temperature Site.</a:t>
            </a:r>
          </a:p>
          <a:p>
            <a:pPr marL="0" indent="0">
              <a:lnSpc>
                <a:spcPct val="100000"/>
              </a:lnSpc>
              <a:spcAft>
                <a:spcPct val="0"/>
              </a:spcAft>
              <a:buNone/>
            </a:pPr>
            <a:r>
              <a:rPr lang="en-US" altLang="en-US" sz="1800" dirty="0"/>
              <a:t>In both cases, in GLOBE you can provide either </a:t>
            </a:r>
            <a:r>
              <a:rPr lang="en-US" altLang="en-US" sz="1800" b="1" dirty="0"/>
              <a:t>basic</a:t>
            </a:r>
            <a:r>
              <a:rPr lang="en-US" altLang="en-US" sz="1800" dirty="0"/>
              <a:t> or more detailed, </a:t>
            </a:r>
            <a:r>
              <a:rPr lang="en-US" altLang="en-US" sz="1800" b="1" dirty="0"/>
              <a:t>supplemental </a:t>
            </a:r>
            <a:r>
              <a:rPr lang="en-US" altLang="en-US" sz="1800" dirty="0"/>
              <a:t>information describing your study site. </a:t>
            </a:r>
          </a:p>
          <a:p>
            <a:endParaRPr lang="en-US" dirty="0"/>
          </a:p>
        </p:txBody>
      </p:sp>
      <p:pic>
        <p:nvPicPr>
          <p:cNvPr id="12" name="Content Placeholder 11" descr="Photo of sundrenched landscap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676900" y="1695184"/>
            <a:ext cx="2819400" cy="4256209"/>
          </a:xfrm>
        </p:spPr>
      </p:pic>
      <p:sp>
        <p:nvSpPr>
          <p:cNvPr id="13" name="Text Box 8"/>
          <p:cNvSpPr txBox="1">
            <a:spLocks noChangeArrowheads="1"/>
          </p:cNvSpPr>
          <p:nvPr/>
        </p:nvSpPr>
        <p:spPr bwMode="auto">
          <a:xfrm>
            <a:off x="5676900" y="6046522"/>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800" dirty="0"/>
              <a:t>Image courtesy, Izolda Trakhtenberg</a:t>
            </a:r>
          </a:p>
        </p:txBody>
      </p:sp>
    </p:spTree>
    <p:extLst>
      <p:ext uri="{BB962C8B-B14F-4D97-AF65-F5344CB8AC3E}">
        <p14:creationId xmlns:p14="http://schemas.microsoft.com/office/powerpoint/2010/main" val="120270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26</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345324" cy="5921970"/>
          </a:xfrm>
          <a:prstGeom prst="rect">
            <a:avLst/>
          </a:prstGeom>
        </p:spPr>
      </p:pic>
      <p:sp>
        <p:nvSpPr>
          <p:cNvPr id="2" name="Title 1"/>
          <p:cNvSpPr>
            <a:spLocks noGrp="1"/>
          </p:cNvSpPr>
          <p:nvPr>
            <p:ph type="title"/>
          </p:nvPr>
        </p:nvSpPr>
        <p:spPr>
          <a:xfrm>
            <a:off x="1257300" y="613768"/>
            <a:ext cx="7886700" cy="1325563"/>
          </a:xfrm>
        </p:spPr>
        <p:txBody>
          <a:bodyPr>
            <a:normAutofit/>
          </a:bodyPr>
          <a:lstStyle/>
          <a:p>
            <a:pPr>
              <a:lnSpc>
                <a:spcPct val="93000"/>
              </a:lnSpc>
            </a:pPr>
            <a:r>
              <a:rPr lang="en-US" altLang="en-US" sz="3600" dirty="0">
                <a:solidFill>
                  <a:srgbClr val="000000"/>
                </a:solidFill>
              </a:rPr>
              <a:t>How to Define a Soil Site</a:t>
            </a:r>
          </a:p>
        </p:txBody>
      </p:sp>
      <p:pic>
        <p:nvPicPr>
          <p:cNvPr id="6" name="Content Placeholder 5" descr="illustration of two students preparing to measure the depth of soil horizons using  a tape measure.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257300" y="936029"/>
            <a:ext cx="7886700" cy="5921971"/>
          </a:xfrm>
        </p:spPr>
      </p:pic>
    </p:spTree>
    <p:extLst>
      <p:ext uri="{BB962C8B-B14F-4D97-AF65-F5344CB8AC3E}">
        <p14:creationId xmlns:p14="http://schemas.microsoft.com/office/powerpoint/2010/main" val="1491341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27</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613768"/>
            <a:ext cx="7886700" cy="1325563"/>
          </a:xfrm>
        </p:spPr>
        <p:txBody>
          <a:bodyPr>
            <a:normAutofit/>
          </a:bodyPr>
          <a:lstStyle/>
          <a:p>
            <a:pPr>
              <a:lnSpc>
                <a:spcPct val="93000"/>
              </a:lnSpc>
            </a:pPr>
            <a:r>
              <a:rPr lang="en-US" altLang="en-US" sz="3600" dirty="0">
                <a:solidFill>
                  <a:srgbClr val="000000"/>
                </a:solidFill>
              </a:rPr>
              <a:t>Choosing a Location: Considerations</a:t>
            </a:r>
          </a:p>
        </p:txBody>
      </p:sp>
      <p:sp>
        <p:nvSpPr>
          <p:cNvPr id="11" name="Content Placeholder 10"/>
          <p:cNvSpPr>
            <a:spLocks noGrp="1"/>
          </p:cNvSpPr>
          <p:nvPr>
            <p:ph sz="half" idx="1"/>
          </p:nvPr>
        </p:nvSpPr>
        <p:spPr>
          <a:xfrm>
            <a:off x="1457325" y="1806545"/>
            <a:ext cx="3962400" cy="4953266"/>
          </a:xfrm>
        </p:spPr>
        <p:txBody>
          <a:bodyPr>
            <a:normAutofit/>
          </a:bodyPr>
          <a:lstStyle/>
          <a:p>
            <a:pPr marL="0" indent="0">
              <a:lnSpc>
                <a:spcPct val="100000"/>
              </a:lnSpc>
              <a:spcAft>
                <a:spcPct val="0"/>
              </a:spcAft>
              <a:buNone/>
            </a:pPr>
            <a:r>
              <a:rPr lang="en-US" altLang="en-US" sz="1800" dirty="0"/>
              <a:t>What is near your site? </a:t>
            </a:r>
          </a:p>
          <a:p>
            <a:pPr marL="0" indent="0">
              <a:lnSpc>
                <a:spcPct val="100000"/>
              </a:lnSpc>
              <a:spcAft>
                <a:spcPct val="0"/>
              </a:spcAft>
              <a:buNone/>
            </a:pPr>
            <a:r>
              <a:rPr lang="en-US" altLang="en-US" sz="1800" dirty="0"/>
              <a:t>Is the site under ground cover similar to the rest of the landscape and relatively undisturbed?</a:t>
            </a:r>
          </a:p>
          <a:p>
            <a:pPr marL="0" indent="0">
              <a:lnSpc>
                <a:spcPct val="100000"/>
              </a:lnSpc>
              <a:spcAft>
                <a:spcPct val="0"/>
              </a:spcAft>
              <a:buNone/>
            </a:pPr>
            <a:r>
              <a:rPr lang="en-US" altLang="en-US" sz="1800" dirty="0"/>
              <a:t>Is it at least 3 meters from buildings, roads, paths, and playing fields?</a:t>
            </a:r>
          </a:p>
          <a:p>
            <a:pPr marL="0" indent="0">
              <a:lnSpc>
                <a:spcPct val="100000"/>
              </a:lnSpc>
              <a:spcAft>
                <a:spcPct val="0"/>
              </a:spcAft>
              <a:buNone/>
            </a:pPr>
            <a:r>
              <a:rPr lang="en-US" altLang="en-US" sz="1800" dirty="0"/>
              <a:t>If so, good. If not, be sure to report the exceptions as part of your site definition.</a:t>
            </a:r>
          </a:p>
          <a:p>
            <a:pPr marL="0" indent="0">
              <a:lnSpc>
                <a:spcPct val="100000"/>
              </a:lnSpc>
              <a:spcAft>
                <a:spcPct val="0"/>
              </a:spcAft>
              <a:buNone/>
            </a:pPr>
            <a:r>
              <a:rPr lang="en-US" altLang="en-US" sz="1800" dirty="0"/>
              <a:t>Lawns, agricultural sites, or other managed landscapes are acceptable if this is the cover that is located at the atmosphere and/or soil moisture and temperature measurement sites.</a:t>
            </a:r>
          </a:p>
          <a:p>
            <a:pPr>
              <a:lnSpc>
                <a:spcPct val="100000"/>
              </a:lnSpc>
              <a:spcAft>
                <a:spcPct val="0"/>
              </a:spcAft>
              <a:buNone/>
            </a:pPr>
            <a:endParaRPr lang="en-US" altLang="en-US" sz="1800" dirty="0"/>
          </a:p>
          <a:p>
            <a:endParaRPr lang="en-US" dirty="0"/>
          </a:p>
        </p:txBody>
      </p:sp>
      <p:pic>
        <p:nvPicPr>
          <p:cNvPr id="4" name="Content Placeholder 3" descr="Photo of a river next to a grassy fiel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67350" y="1806545"/>
            <a:ext cx="3243324" cy="2439754"/>
          </a:xfrm>
        </p:spPr>
      </p:pic>
      <p:sp>
        <p:nvSpPr>
          <p:cNvPr id="13" name="Text Box 8"/>
          <p:cNvSpPr txBox="1">
            <a:spLocks noChangeArrowheads="1"/>
          </p:cNvSpPr>
          <p:nvPr/>
        </p:nvSpPr>
        <p:spPr bwMode="auto">
          <a:xfrm>
            <a:off x="6022212" y="4427272"/>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800" dirty="0"/>
              <a:t>Image courtesy, Izolda Trakhtenberg</a:t>
            </a:r>
          </a:p>
        </p:txBody>
      </p:sp>
    </p:spTree>
    <p:extLst>
      <p:ext uri="{BB962C8B-B14F-4D97-AF65-F5344CB8AC3E}">
        <p14:creationId xmlns:p14="http://schemas.microsoft.com/office/powerpoint/2010/main" val="110947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28</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Determine Slope of a Site</a:t>
            </a:r>
          </a:p>
        </p:txBody>
      </p:sp>
      <p:sp>
        <p:nvSpPr>
          <p:cNvPr id="11" name="Content Placeholder 10"/>
          <p:cNvSpPr>
            <a:spLocks noGrp="1"/>
          </p:cNvSpPr>
          <p:nvPr>
            <p:ph sz="half" idx="1"/>
          </p:nvPr>
        </p:nvSpPr>
        <p:spPr>
          <a:xfrm>
            <a:off x="1396381" y="1553964"/>
            <a:ext cx="7608537" cy="4953266"/>
          </a:xfrm>
        </p:spPr>
        <p:txBody>
          <a:bodyPr>
            <a:normAutofit/>
          </a:bodyPr>
          <a:lstStyle/>
          <a:p>
            <a:pPr marL="0" indent="0">
              <a:buNone/>
            </a:pPr>
            <a:r>
              <a:rPr lang="en-US" altLang="en-US" sz="1800" dirty="0">
                <a:solidFill>
                  <a:srgbClr val="000000"/>
                </a:solidFill>
              </a:rPr>
              <a:t>To identify the greatest slope across your site’s location use a clinometer.</a:t>
            </a:r>
          </a:p>
          <a:p>
            <a:pPr marL="0" indent="0">
              <a:buNone/>
            </a:pPr>
            <a:r>
              <a:rPr lang="en-US" altLang="en-US" sz="1800" dirty="0">
                <a:solidFill>
                  <a:srgbClr val="000000"/>
                </a:solidFill>
              </a:rPr>
              <a:t>Two people whose eyes are at about the same height should measure the slope.</a:t>
            </a:r>
          </a:p>
          <a:p>
            <a:r>
              <a:rPr lang="en-US" altLang="en-US" sz="1800" dirty="0">
                <a:solidFill>
                  <a:srgbClr val="000000"/>
                </a:solidFill>
              </a:rPr>
              <a:t>Two people whose eyes are at about the same height standing on a horizontal plane looking at each other through the straw on a clinometer should get a 0° angle reading. </a:t>
            </a:r>
          </a:p>
          <a:p>
            <a:r>
              <a:rPr lang="en-US" altLang="en-US" sz="1800" dirty="0"/>
              <a:t>If those same people stand on the greatest slope across the Soil Sample Site, the reading on the clinometer will give the angle of slope.</a:t>
            </a:r>
          </a:p>
          <a:p>
            <a:pPr marL="0" indent="0">
              <a:buNone/>
            </a:pPr>
            <a:endParaRPr lang="en-US" altLang="en-US" sz="1800" dirty="0">
              <a:solidFill>
                <a:srgbClr val="000000"/>
              </a:solidFill>
            </a:endParaRPr>
          </a:p>
          <a:p>
            <a:pPr marL="0" indent="0">
              <a:buNone/>
            </a:pPr>
            <a:endParaRPr lang="en-US" altLang="en-US" sz="1800" dirty="0">
              <a:solidFill>
                <a:srgbClr val="000000"/>
              </a:solidFill>
            </a:endParaRPr>
          </a:p>
          <a:p>
            <a:pPr marL="0" indent="0">
              <a:lnSpc>
                <a:spcPct val="100000"/>
              </a:lnSpc>
              <a:spcAft>
                <a:spcPct val="0"/>
              </a:spcAft>
              <a:buNone/>
            </a:pPr>
            <a:endParaRPr lang="en-US" altLang="en-US" sz="1800" dirty="0"/>
          </a:p>
          <a:p>
            <a:endParaRPr lang="en-US" dirty="0"/>
          </a:p>
        </p:txBody>
      </p:sp>
      <p:pic>
        <p:nvPicPr>
          <p:cNvPr id="7" name="Content Placeholder 6" descr="Cartoon demonstrating proper way to site the angle of the slope using a clinometer. Line up the line of sight with the eye of your partn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74489" y="4030597"/>
            <a:ext cx="7252320" cy="2368914"/>
          </a:xfrm>
        </p:spPr>
      </p:pic>
      <p:sp>
        <p:nvSpPr>
          <p:cNvPr id="12" name="Text Box 9"/>
          <p:cNvSpPr txBox="1">
            <a:spLocks noChangeArrowheads="1"/>
          </p:cNvSpPr>
          <p:nvPr/>
        </p:nvSpPr>
        <p:spPr bwMode="auto">
          <a:xfrm>
            <a:off x="6939271" y="6507230"/>
            <a:ext cx="18875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800"/>
              <a:t>Illustrations courtesy, Rich Potter</a:t>
            </a:r>
          </a:p>
        </p:txBody>
      </p:sp>
    </p:spTree>
    <p:extLst>
      <p:ext uri="{BB962C8B-B14F-4D97-AF65-F5344CB8AC3E}">
        <p14:creationId xmlns:p14="http://schemas.microsoft.com/office/powerpoint/2010/main" val="13721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a:t>
            </a:fld>
            <a:endParaRPr lang="en-US" dirty="0"/>
          </a:p>
        </p:txBody>
      </p:sp>
      <p:pic>
        <p:nvPicPr>
          <p:cNvPr id="6"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5" name="Content Placeholder 13" descr="Menu: why study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1"/>
            <a:ext cx="1257300" cy="5921969"/>
          </a:xfrm>
          <a:prstGeom prst="rect">
            <a:avLst/>
          </a:prstGeom>
        </p:spPr>
      </p:pic>
      <p:sp>
        <p:nvSpPr>
          <p:cNvPr id="2" name="Title 1"/>
          <p:cNvSpPr>
            <a:spLocks noGrp="1"/>
          </p:cNvSpPr>
          <p:nvPr>
            <p:ph type="title"/>
          </p:nvPr>
        </p:nvSpPr>
        <p:spPr>
          <a:xfrm>
            <a:off x="1381124" y="613554"/>
            <a:ext cx="7886700" cy="1325563"/>
          </a:xfrm>
        </p:spPr>
        <p:txBody>
          <a:bodyPr>
            <a:normAutofit/>
          </a:bodyPr>
          <a:lstStyle/>
          <a:p>
            <a:r>
              <a:rPr lang="en-US" sz="3200" dirty="0"/>
              <a:t>Introduction to the GLOBE Soil Investigation</a:t>
            </a:r>
          </a:p>
        </p:txBody>
      </p:sp>
      <p:sp>
        <p:nvSpPr>
          <p:cNvPr id="3" name="Content Placeholder 2"/>
          <p:cNvSpPr>
            <a:spLocks noGrp="1"/>
          </p:cNvSpPr>
          <p:nvPr>
            <p:ph sz="half" idx="1"/>
          </p:nvPr>
        </p:nvSpPr>
        <p:spPr>
          <a:xfrm>
            <a:off x="1381124" y="1647931"/>
            <a:ext cx="7391401" cy="4941041"/>
          </a:xfrm>
        </p:spPr>
        <p:txBody>
          <a:bodyPr>
            <a:normAutofit/>
          </a:bodyPr>
          <a:lstStyle/>
          <a:p>
            <a:pPr>
              <a:buClr>
                <a:srgbClr val="000000"/>
              </a:buClr>
              <a:buSzPct val="100000"/>
              <a:buNone/>
              <a:defRPr/>
            </a:pPr>
            <a:r>
              <a:rPr lang="en-US" sz="2000" dirty="0"/>
              <a:t>This slide set supports the GLOBE Soil Investigation protocol area.</a:t>
            </a:r>
          </a:p>
          <a:p>
            <a:pPr>
              <a:buClr>
                <a:srgbClr val="000000"/>
              </a:buClr>
              <a:buSzPct val="100000"/>
              <a:buNone/>
              <a:defRPr/>
            </a:pPr>
            <a:r>
              <a:rPr lang="en-US" sz="2000" dirty="0"/>
              <a:t> You will find all the relevant documents in the GLOBE Teacher’s Guide </a:t>
            </a:r>
            <a:r>
              <a:rPr lang="en-US" sz="2000" dirty="0">
                <a:hlinkClick r:id="rId5"/>
              </a:rPr>
              <a:t>here</a:t>
            </a:r>
            <a:r>
              <a:rPr lang="en-US" sz="2000" dirty="0"/>
              <a:t>.</a:t>
            </a:r>
          </a:p>
        </p:txBody>
      </p:sp>
      <p:pic>
        <p:nvPicPr>
          <p:cNvPr id="9" name="Picture 8" descr="Illustration of two hands holding a a handful of soi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5450" y="3013076"/>
            <a:ext cx="5791200" cy="3708400"/>
          </a:xfrm>
          <a:prstGeom prst="rect">
            <a:avLst/>
          </a:prstGeom>
        </p:spPr>
      </p:pic>
    </p:spTree>
    <p:extLst>
      <p:ext uri="{BB962C8B-B14F-4D97-AF65-F5344CB8AC3E}">
        <p14:creationId xmlns:p14="http://schemas.microsoft.com/office/powerpoint/2010/main" val="109601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29</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Defining the Aspect of a Soil Site</a:t>
            </a:r>
          </a:p>
        </p:txBody>
      </p:sp>
      <p:sp>
        <p:nvSpPr>
          <p:cNvPr id="11" name="Content Placeholder 10"/>
          <p:cNvSpPr>
            <a:spLocks noGrp="1"/>
          </p:cNvSpPr>
          <p:nvPr>
            <p:ph sz="half" idx="1"/>
          </p:nvPr>
        </p:nvSpPr>
        <p:spPr>
          <a:xfrm>
            <a:off x="1396381" y="1553964"/>
            <a:ext cx="3632819" cy="4953266"/>
          </a:xfrm>
        </p:spPr>
        <p:txBody>
          <a:bodyPr>
            <a:normAutofit/>
          </a:bodyPr>
          <a:lstStyle/>
          <a:p>
            <a:pPr marL="0" indent="0">
              <a:lnSpc>
                <a:spcPct val="100000"/>
              </a:lnSpc>
              <a:spcAft>
                <a:spcPct val="0"/>
              </a:spcAft>
              <a:buNone/>
            </a:pPr>
            <a:r>
              <a:rPr lang="en-US" altLang="en-US" sz="1800" dirty="0"/>
              <a:t>Aspect is the direction of the steepest slope across the soil site. </a:t>
            </a:r>
            <a:endParaRPr lang="en-US" altLang="en-US" sz="1200" dirty="0"/>
          </a:p>
          <a:p>
            <a:pPr marL="0" indent="0">
              <a:lnSpc>
                <a:spcPct val="100000"/>
              </a:lnSpc>
              <a:spcAft>
                <a:spcPct val="0"/>
              </a:spcAft>
              <a:buNone/>
            </a:pPr>
            <a:r>
              <a:rPr lang="en-US" altLang="en-US" sz="1800" dirty="0"/>
              <a:t>This information indicates how the sun will influence soil properties. </a:t>
            </a:r>
            <a:endParaRPr lang="en-US" altLang="en-US" sz="1200" dirty="0"/>
          </a:p>
          <a:p>
            <a:pPr marL="0" indent="0">
              <a:lnSpc>
                <a:spcPct val="100000"/>
              </a:lnSpc>
              <a:spcAft>
                <a:spcPct val="0"/>
              </a:spcAft>
              <a:buNone/>
            </a:pPr>
            <a:r>
              <a:rPr lang="en-US" altLang="en-US" sz="1800" dirty="0"/>
              <a:t>To determine aspect:</a:t>
            </a:r>
          </a:p>
          <a:p>
            <a:pPr marL="0" indent="0">
              <a:lnSpc>
                <a:spcPct val="100000"/>
              </a:lnSpc>
              <a:spcAft>
                <a:spcPct val="0"/>
              </a:spcAft>
              <a:buNone/>
            </a:pPr>
            <a:r>
              <a:rPr lang="en-US" altLang="en-US" sz="1800" dirty="0"/>
              <a:t>1. Face up the steepest slope across the exposed soil area.</a:t>
            </a:r>
          </a:p>
          <a:p>
            <a:pPr>
              <a:lnSpc>
                <a:spcPct val="100000"/>
              </a:lnSpc>
              <a:spcAft>
                <a:spcPct val="0"/>
              </a:spcAft>
              <a:buNone/>
            </a:pPr>
            <a:endParaRPr lang="en-US" altLang="en-US" sz="1800" dirty="0"/>
          </a:p>
          <a:p>
            <a:pPr marL="0" indent="0">
              <a:buNone/>
            </a:pPr>
            <a:endParaRPr lang="en-US" altLang="en-US" sz="1800" dirty="0">
              <a:solidFill>
                <a:srgbClr val="000000"/>
              </a:solidFill>
            </a:endParaRPr>
          </a:p>
          <a:p>
            <a:pPr marL="0" indent="0">
              <a:buNone/>
            </a:pPr>
            <a:endParaRPr lang="en-US" altLang="en-US" sz="1800" dirty="0">
              <a:solidFill>
                <a:srgbClr val="000000"/>
              </a:solidFill>
            </a:endParaRPr>
          </a:p>
          <a:p>
            <a:pPr marL="0" indent="0">
              <a:lnSpc>
                <a:spcPct val="100000"/>
              </a:lnSpc>
              <a:spcAft>
                <a:spcPct val="0"/>
              </a:spcAft>
              <a:buNone/>
            </a:pPr>
            <a:endParaRPr lang="en-US" altLang="en-US" sz="1800" dirty="0"/>
          </a:p>
          <a:p>
            <a:endParaRPr lang="en-US" dirty="0"/>
          </a:p>
        </p:txBody>
      </p:sp>
      <p:pic>
        <p:nvPicPr>
          <p:cNvPr id="4" name="Content Placeholder 3" descr="Cartoon of girl standing downslope next to a soil pit"/>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126191" y="1687458"/>
            <a:ext cx="3626159" cy="3082235"/>
          </a:xfrm>
        </p:spPr>
      </p:pic>
      <p:sp>
        <p:nvSpPr>
          <p:cNvPr id="12" name="Text Box 9"/>
          <p:cNvSpPr txBox="1">
            <a:spLocks noChangeArrowheads="1"/>
          </p:cNvSpPr>
          <p:nvPr/>
        </p:nvSpPr>
        <p:spPr bwMode="auto">
          <a:xfrm>
            <a:off x="6939271" y="6507230"/>
            <a:ext cx="18875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800"/>
              <a:t>Illustrations courtesy, Rich Potter</a:t>
            </a:r>
          </a:p>
        </p:txBody>
      </p:sp>
    </p:spTree>
    <p:extLst>
      <p:ext uri="{BB962C8B-B14F-4D97-AF65-F5344CB8AC3E}">
        <p14:creationId xmlns:p14="http://schemas.microsoft.com/office/powerpoint/2010/main" val="206497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30</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Reading a Compass</a:t>
            </a:r>
          </a:p>
        </p:txBody>
      </p:sp>
      <p:sp>
        <p:nvSpPr>
          <p:cNvPr id="11" name="Content Placeholder 10"/>
          <p:cNvSpPr>
            <a:spLocks noGrp="1"/>
          </p:cNvSpPr>
          <p:nvPr>
            <p:ph sz="half" idx="1"/>
          </p:nvPr>
        </p:nvSpPr>
        <p:spPr>
          <a:xfrm>
            <a:off x="1396381" y="1553964"/>
            <a:ext cx="3118469" cy="4953266"/>
          </a:xfrm>
        </p:spPr>
        <p:txBody>
          <a:bodyPr>
            <a:normAutofit/>
          </a:bodyPr>
          <a:lstStyle/>
          <a:p>
            <a:pPr>
              <a:lnSpc>
                <a:spcPct val="100000"/>
              </a:lnSpc>
              <a:spcAft>
                <a:spcPct val="0"/>
              </a:spcAft>
              <a:buNone/>
            </a:pPr>
            <a:r>
              <a:rPr lang="en-US" altLang="en-US" sz="1800" dirty="0"/>
              <a:t>2. Hold the compass in your hand so that the red arrow is lined up with the North position on the compass.</a:t>
            </a:r>
          </a:p>
          <a:p>
            <a:pPr>
              <a:lnSpc>
                <a:spcPct val="100000"/>
              </a:lnSpc>
              <a:spcAft>
                <a:spcPct val="0"/>
              </a:spcAft>
              <a:buNone/>
            </a:pPr>
            <a:endParaRPr lang="en-US" altLang="en-US" sz="1800" dirty="0"/>
          </a:p>
          <a:p>
            <a:pPr>
              <a:lnSpc>
                <a:spcPct val="100000"/>
              </a:lnSpc>
              <a:spcAft>
                <a:spcPct val="0"/>
              </a:spcAft>
              <a:buNone/>
            </a:pPr>
            <a:endParaRPr lang="en-US" altLang="en-US" sz="1800" dirty="0"/>
          </a:p>
          <a:p>
            <a:pPr>
              <a:lnSpc>
                <a:spcPct val="100000"/>
              </a:lnSpc>
              <a:spcAft>
                <a:spcPct val="0"/>
              </a:spcAft>
              <a:buNone/>
            </a:pPr>
            <a:endParaRPr lang="en-US" altLang="en-US" sz="1800" dirty="0"/>
          </a:p>
          <a:p>
            <a:pPr>
              <a:lnSpc>
                <a:spcPct val="100000"/>
              </a:lnSpc>
              <a:spcAft>
                <a:spcPct val="0"/>
              </a:spcAft>
              <a:buNone/>
            </a:pPr>
            <a:endParaRPr lang="en-US" altLang="en-US" sz="1800" dirty="0"/>
          </a:p>
          <a:p>
            <a:pPr>
              <a:lnSpc>
                <a:spcPct val="100000"/>
              </a:lnSpc>
              <a:spcAft>
                <a:spcPct val="0"/>
              </a:spcAft>
              <a:buNone/>
            </a:pPr>
            <a:r>
              <a:rPr lang="en-US" altLang="en-US" sz="1800" dirty="0"/>
              <a:t>3. Read the number on the edge of the compass housing (which can range from 0 to 360). This aspect is </a:t>
            </a:r>
            <a:r>
              <a:rPr lang="en-US" altLang="en-US" sz="1800" dirty="0">
                <a:solidFill>
                  <a:srgbClr val="000000"/>
                </a:solidFill>
              </a:rPr>
              <a:t>28°.</a:t>
            </a:r>
            <a:endParaRPr lang="en-US" altLang="en-US" sz="1800" dirty="0"/>
          </a:p>
          <a:p>
            <a:pPr>
              <a:lnSpc>
                <a:spcPct val="100000"/>
              </a:lnSpc>
              <a:spcAft>
                <a:spcPct val="0"/>
              </a:spcAft>
              <a:buNone/>
            </a:pPr>
            <a:endParaRPr lang="en-US" altLang="en-US" sz="1800" dirty="0"/>
          </a:p>
          <a:p>
            <a:pPr marL="0" indent="0">
              <a:buNone/>
            </a:pPr>
            <a:endParaRPr lang="en-US" altLang="en-US" sz="1800" dirty="0">
              <a:solidFill>
                <a:srgbClr val="000000"/>
              </a:solidFill>
            </a:endParaRPr>
          </a:p>
          <a:p>
            <a:pPr marL="0" indent="0">
              <a:buNone/>
            </a:pPr>
            <a:endParaRPr lang="en-US" altLang="en-US" sz="1800" dirty="0">
              <a:solidFill>
                <a:srgbClr val="000000"/>
              </a:solidFill>
            </a:endParaRPr>
          </a:p>
          <a:p>
            <a:pPr marL="0" indent="0">
              <a:lnSpc>
                <a:spcPct val="100000"/>
              </a:lnSpc>
              <a:spcAft>
                <a:spcPct val="0"/>
              </a:spcAft>
              <a:buNone/>
            </a:pPr>
            <a:endParaRPr lang="en-US" altLang="en-US" sz="1800" dirty="0"/>
          </a:p>
          <a:p>
            <a:endParaRPr lang="en-US" dirty="0"/>
          </a:p>
        </p:txBody>
      </p:sp>
      <p:pic>
        <p:nvPicPr>
          <p:cNvPr id="5" name="Content Placeholder 4" descr="Photo of a compass, with red pointer pointing to the north, and the compass direction  reading 28 degree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0820" y="1471766"/>
            <a:ext cx="3128830" cy="4736303"/>
          </a:xfrm>
        </p:spPr>
      </p:pic>
      <p:cxnSp>
        <p:nvCxnSpPr>
          <p:cNvPr id="14" name="Straight Connector 12" descr="Arrow pointing to North on the compass."/>
          <p:cNvCxnSpPr>
            <a:cxnSpLocks noChangeShapeType="1"/>
          </p:cNvCxnSpPr>
          <p:nvPr/>
        </p:nvCxnSpPr>
        <p:spPr bwMode="auto">
          <a:xfrm>
            <a:off x="4150155" y="2616712"/>
            <a:ext cx="2389187" cy="1374348"/>
          </a:xfrm>
          <a:prstGeom prst="line">
            <a:avLst/>
          </a:prstGeom>
          <a:noFill/>
          <a:ln w="571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2" descr="Arrow pointing to the number to read on the edge of the compass housing."/>
          <p:cNvCxnSpPr>
            <a:cxnSpLocks noChangeShapeType="1"/>
          </p:cNvCxnSpPr>
          <p:nvPr/>
        </p:nvCxnSpPr>
        <p:spPr bwMode="auto">
          <a:xfrm flipV="1">
            <a:off x="5029200" y="4095752"/>
            <a:ext cx="1952801" cy="1507932"/>
          </a:xfrm>
          <a:prstGeom prst="line">
            <a:avLst/>
          </a:prstGeom>
          <a:noFill/>
          <a:ln w="571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557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31</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Defining Soil Site Landscape Position</a:t>
            </a:r>
          </a:p>
        </p:txBody>
      </p:sp>
      <p:sp>
        <p:nvSpPr>
          <p:cNvPr id="11" name="Content Placeholder 10"/>
          <p:cNvSpPr>
            <a:spLocks noGrp="1"/>
          </p:cNvSpPr>
          <p:nvPr>
            <p:ph sz="half" idx="1"/>
          </p:nvPr>
        </p:nvSpPr>
        <p:spPr>
          <a:xfrm>
            <a:off x="1053481" y="1553964"/>
            <a:ext cx="7910905" cy="4953266"/>
          </a:xfrm>
        </p:spPr>
        <p:txBody>
          <a:bodyPr>
            <a:normAutofit/>
          </a:bodyPr>
          <a:lstStyle/>
          <a:p>
            <a:pPr marL="514350" indent="-285750" algn="just">
              <a:lnSpc>
                <a:spcPct val="100000"/>
              </a:lnSpc>
              <a:spcAft>
                <a:spcPct val="0"/>
              </a:spcAft>
            </a:pPr>
            <a:r>
              <a:rPr lang="en-US" sz="1600" dirty="0"/>
              <a:t>The Landscape position, along with slope and aspect, give information about the soil forming factor </a:t>
            </a:r>
            <a:r>
              <a:rPr lang="en-US" sz="1600" b="1" i="1" dirty="0"/>
              <a:t>topography</a:t>
            </a:r>
            <a:r>
              <a:rPr lang="en-US" sz="1600" i="1" dirty="0"/>
              <a:t> </a:t>
            </a:r>
            <a:r>
              <a:rPr lang="en-US" sz="1600" dirty="0"/>
              <a:t>that greatly influences the formation of the soil. </a:t>
            </a:r>
            <a:endParaRPr lang="en-US" altLang="en-US" sz="1600" dirty="0"/>
          </a:p>
          <a:p>
            <a:pPr marL="514350" indent="-285750" algn="just">
              <a:lnSpc>
                <a:spcPct val="100000"/>
              </a:lnSpc>
              <a:spcAft>
                <a:spcPct val="0"/>
              </a:spcAft>
            </a:pPr>
            <a:r>
              <a:rPr lang="en-US" altLang="en-US" sz="1600" dirty="0"/>
              <a:t>The landscape position describes where a site is located on the contours of the land. </a:t>
            </a:r>
          </a:p>
          <a:p>
            <a:pPr marL="514350" indent="-285750" algn="just">
              <a:lnSpc>
                <a:spcPct val="100000"/>
              </a:lnSpc>
              <a:spcAft>
                <a:spcPct val="0"/>
              </a:spcAft>
            </a:pPr>
            <a:r>
              <a:rPr lang="en-US" altLang="en-US" sz="1600" dirty="0"/>
              <a:t>Landscape position, along with slope and aspect give information about the processes that formed this soil.</a:t>
            </a:r>
          </a:p>
          <a:p>
            <a:pPr marL="514350" indent="-285750" algn="just">
              <a:lnSpc>
                <a:spcPct val="100000"/>
              </a:lnSpc>
              <a:spcAft>
                <a:spcPct val="0"/>
              </a:spcAft>
            </a:pPr>
            <a:r>
              <a:rPr lang="en-US" altLang="en-US" sz="1600" dirty="0"/>
              <a:t>In your site description your will identify on which part of the landscape your soil site is located, and report this as part of your Soil Site definition.</a:t>
            </a:r>
          </a:p>
          <a:p>
            <a:pPr>
              <a:lnSpc>
                <a:spcPct val="100000"/>
              </a:lnSpc>
              <a:spcAft>
                <a:spcPct val="0"/>
              </a:spcAft>
              <a:buNone/>
            </a:pPr>
            <a:endParaRPr lang="en-US" altLang="en-US" sz="1800" dirty="0"/>
          </a:p>
          <a:p>
            <a:pPr marL="0" indent="0">
              <a:buNone/>
            </a:pPr>
            <a:endParaRPr lang="en-US" altLang="en-US" sz="1800" dirty="0">
              <a:solidFill>
                <a:srgbClr val="000000"/>
              </a:solidFill>
            </a:endParaRPr>
          </a:p>
          <a:p>
            <a:pPr marL="0" indent="0">
              <a:buNone/>
            </a:pPr>
            <a:endParaRPr lang="en-US" altLang="en-US" sz="1800" dirty="0">
              <a:solidFill>
                <a:srgbClr val="000000"/>
              </a:solidFill>
            </a:endParaRPr>
          </a:p>
          <a:p>
            <a:pPr marL="0" indent="0">
              <a:lnSpc>
                <a:spcPct val="100000"/>
              </a:lnSpc>
              <a:spcAft>
                <a:spcPct val="0"/>
              </a:spcAft>
              <a:buNone/>
            </a:pPr>
            <a:endParaRPr lang="en-US" altLang="en-US" sz="1800" dirty="0"/>
          </a:p>
          <a:p>
            <a:endParaRPr lang="en-US" dirty="0"/>
          </a:p>
        </p:txBody>
      </p:sp>
      <p:pic>
        <p:nvPicPr>
          <p:cNvPr id="8" name="Content Placeholder 7" descr="Illustration of topography of a hill, showing the summit at the top, the side slope, a depression, a stream bank and a large flat area by the stream. ">
            <a:extLst>
              <a:ext uri="{FF2B5EF4-FFF2-40B4-BE49-F238E27FC236}">
                <a16:creationId xmlns:a16="http://schemas.microsoft.com/office/drawing/2014/main" id="{AEAA7A80-BE7F-4936-87C4-06936D165AC5}"/>
              </a:ext>
            </a:extLst>
          </p:cNvPr>
          <p:cNvPicPr>
            <a:picLocks noGrp="1" noChangeAspect="1"/>
          </p:cNvPicPr>
          <p:nvPr>
            <p:ph sz="half" idx="2"/>
          </p:nvPr>
        </p:nvPicPr>
        <p:blipFill>
          <a:blip r:embed="rId5"/>
          <a:stretch>
            <a:fillRect/>
          </a:stretch>
        </p:blipFill>
        <p:spPr>
          <a:xfrm>
            <a:off x="3021067" y="3867944"/>
            <a:ext cx="4456424" cy="2853532"/>
          </a:xfrm>
        </p:spPr>
      </p:pic>
    </p:spTree>
    <p:extLst>
      <p:ext uri="{BB962C8B-B14F-4D97-AF65-F5344CB8AC3E}">
        <p14:creationId xmlns:p14="http://schemas.microsoft.com/office/powerpoint/2010/main" val="135015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32</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Defining the Cover Type of a Soil Site</a:t>
            </a:r>
          </a:p>
        </p:txBody>
      </p:sp>
      <p:sp>
        <p:nvSpPr>
          <p:cNvPr id="11" name="Content Placeholder 10"/>
          <p:cNvSpPr>
            <a:spLocks noGrp="1"/>
          </p:cNvSpPr>
          <p:nvPr>
            <p:ph sz="half" idx="1"/>
          </p:nvPr>
        </p:nvSpPr>
        <p:spPr>
          <a:xfrm>
            <a:off x="1396381" y="1553964"/>
            <a:ext cx="7561881" cy="4953266"/>
          </a:xfrm>
        </p:spPr>
        <p:txBody>
          <a:bodyPr>
            <a:normAutofit/>
          </a:bodyPr>
          <a:lstStyle/>
          <a:p>
            <a:pPr marL="0" indent="0">
              <a:lnSpc>
                <a:spcPct val="100000"/>
              </a:lnSpc>
              <a:spcAft>
                <a:spcPct val="0"/>
              </a:spcAft>
              <a:buNone/>
            </a:pPr>
            <a:r>
              <a:rPr lang="en-US" sz="1800" dirty="0"/>
              <a:t>Cover type is a description of the vegetation (another important soil forming factor) or other material (such as gravel, cement, mulch, etc.) on the surface. </a:t>
            </a:r>
            <a:r>
              <a:rPr lang="en-US" altLang="en-US" sz="1800" dirty="0"/>
              <a:t>Describe and record the cover type of the site (Bare Soil, Rocks, Grass, Shrubs, Trees, or Other).</a:t>
            </a:r>
          </a:p>
          <a:p>
            <a:pPr>
              <a:lnSpc>
                <a:spcPct val="100000"/>
              </a:lnSpc>
              <a:spcAft>
                <a:spcPct val="0"/>
              </a:spcAft>
              <a:buNone/>
            </a:pPr>
            <a:endParaRPr lang="en-US" altLang="en-US" sz="1800" dirty="0"/>
          </a:p>
          <a:p>
            <a:pPr marL="0" indent="0">
              <a:buNone/>
            </a:pPr>
            <a:endParaRPr lang="en-US" altLang="en-US" sz="1800" dirty="0">
              <a:solidFill>
                <a:srgbClr val="000000"/>
              </a:solidFill>
            </a:endParaRPr>
          </a:p>
          <a:p>
            <a:pPr marL="0" indent="0">
              <a:buNone/>
            </a:pPr>
            <a:endParaRPr lang="en-US" altLang="en-US" sz="1800" dirty="0">
              <a:solidFill>
                <a:srgbClr val="000000"/>
              </a:solidFill>
            </a:endParaRPr>
          </a:p>
          <a:p>
            <a:pPr marL="0" indent="0">
              <a:lnSpc>
                <a:spcPct val="100000"/>
              </a:lnSpc>
              <a:spcAft>
                <a:spcPct val="0"/>
              </a:spcAft>
              <a:buNone/>
            </a:pPr>
            <a:endParaRPr lang="en-US" altLang="en-US" sz="1800" dirty="0"/>
          </a:p>
          <a:p>
            <a:endParaRPr lang="en-US" dirty="0"/>
          </a:p>
        </p:txBody>
      </p:sp>
      <p:pic>
        <p:nvPicPr>
          <p:cNvPr id="5" name="Content Placeholder 4" descr="Photos of possible cover types for your soil site: bare soil, rocks, grass, shrubs, trees, or other, in this case, leaf litter.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69739" y="2728127"/>
            <a:ext cx="6786563" cy="3583502"/>
          </a:xfrm>
        </p:spPr>
      </p:pic>
    </p:spTree>
    <p:extLst>
      <p:ext uri="{BB962C8B-B14F-4D97-AF65-F5344CB8AC3E}">
        <p14:creationId xmlns:p14="http://schemas.microsoft.com/office/powerpoint/2010/main" val="66719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33</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Landscape Photos</a:t>
            </a:r>
          </a:p>
        </p:txBody>
      </p:sp>
      <p:sp>
        <p:nvSpPr>
          <p:cNvPr id="11" name="Content Placeholder 10"/>
          <p:cNvSpPr>
            <a:spLocks noGrp="1"/>
          </p:cNvSpPr>
          <p:nvPr>
            <p:ph sz="half" idx="1"/>
          </p:nvPr>
        </p:nvSpPr>
        <p:spPr>
          <a:xfrm>
            <a:off x="1396381" y="1553964"/>
            <a:ext cx="7476157" cy="4953266"/>
          </a:xfrm>
        </p:spPr>
        <p:txBody>
          <a:bodyPr>
            <a:normAutofit/>
          </a:bodyPr>
          <a:lstStyle/>
          <a:p>
            <a:pPr>
              <a:lnSpc>
                <a:spcPct val="100000"/>
              </a:lnSpc>
              <a:spcAft>
                <a:spcPct val="0"/>
              </a:spcAft>
              <a:buNone/>
            </a:pPr>
            <a:r>
              <a:rPr lang="en-US" altLang="en-US" sz="1800" dirty="0"/>
              <a:t>Observe and describe your site. Record its characteristics and take some photos. </a:t>
            </a:r>
          </a:p>
          <a:p>
            <a:pPr>
              <a:lnSpc>
                <a:spcPct val="100000"/>
              </a:lnSpc>
              <a:spcAft>
                <a:spcPct val="0"/>
              </a:spcAft>
              <a:buNone/>
            </a:pPr>
            <a:r>
              <a:rPr lang="en-US" altLang="en-US" sz="1800" dirty="0"/>
              <a:t>Take landscape photographs of the site to the North, East, South, and West of the profile.</a:t>
            </a:r>
          </a:p>
          <a:p>
            <a:pPr>
              <a:lnSpc>
                <a:spcPct val="100000"/>
              </a:lnSpc>
              <a:spcAft>
                <a:spcPct val="0"/>
              </a:spcAft>
              <a:buNone/>
            </a:pPr>
            <a:endParaRPr lang="en-US" altLang="en-US" sz="1800" dirty="0"/>
          </a:p>
          <a:p>
            <a:pPr>
              <a:lnSpc>
                <a:spcPct val="100000"/>
              </a:lnSpc>
              <a:spcAft>
                <a:spcPct val="0"/>
              </a:spcAft>
              <a:buNone/>
            </a:pPr>
            <a:endParaRPr lang="en-US" altLang="en-US" sz="1800" dirty="0"/>
          </a:p>
          <a:p>
            <a:pPr marL="0" indent="0">
              <a:buNone/>
            </a:pPr>
            <a:endParaRPr lang="en-US" altLang="en-US" sz="1800" dirty="0">
              <a:solidFill>
                <a:srgbClr val="000000"/>
              </a:solidFill>
            </a:endParaRPr>
          </a:p>
          <a:p>
            <a:pPr marL="0" indent="0">
              <a:buNone/>
            </a:pPr>
            <a:endParaRPr lang="en-US" altLang="en-US" sz="1800" dirty="0">
              <a:solidFill>
                <a:srgbClr val="000000"/>
              </a:solidFill>
            </a:endParaRPr>
          </a:p>
          <a:p>
            <a:pPr marL="0" indent="0">
              <a:lnSpc>
                <a:spcPct val="100000"/>
              </a:lnSpc>
              <a:spcAft>
                <a:spcPct val="0"/>
              </a:spcAft>
              <a:buNone/>
            </a:pPr>
            <a:endParaRPr lang="en-US" altLang="en-US" sz="1800" dirty="0"/>
          </a:p>
          <a:p>
            <a:endParaRPr lang="en-US" dirty="0"/>
          </a:p>
        </p:txBody>
      </p:sp>
      <p:pic>
        <p:nvPicPr>
          <p:cNvPr id="5" name="Content Placeholder 4" descr="Photos of a study site with camera facing in the 4 cardinal direction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14513" y="2906658"/>
            <a:ext cx="6700837" cy="3725612"/>
          </a:xfrm>
        </p:spPr>
      </p:pic>
    </p:spTree>
    <p:extLst>
      <p:ext uri="{BB962C8B-B14F-4D97-AF65-F5344CB8AC3E}">
        <p14:creationId xmlns:p14="http://schemas.microsoft.com/office/powerpoint/2010/main" val="1456702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34</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Defining a </a:t>
            </a:r>
            <a:r>
              <a:rPr lang="en-US" altLang="en-US" sz="3200">
                <a:solidFill>
                  <a:srgbClr val="000000"/>
                </a:solidFill>
              </a:rPr>
              <a:t>Soil Characterization Site</a:t>
            </a:r>
            <a:endParaRPr lang="en-US" altLang="en-US" sz="3200" dirty="0">
              <a:solidFill>
                <a:srgbClr val="000000"/>
              </a:solidFill>
            </a:endParaRPr>
          </a:p>
        </p:txBody>
      </p:sp>
      <p:pic>
        <p:nvPicPr>
          <p:cNvPr id="6" name="Content Placeholder 5" descr="photo of grassy slope by a rive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85951" y="1676134"/>
            <a:ext cx="6229350" cy="4887454"/>
          </a:xfrm>
        </p:spPr>
      </p:pic>
    </p:spTree>
    <p:extLst>
      <p:ext uri="{BB962C8B-B14F-4D97-AF65-F5344CB8AC3E}">
        <p14:creationId xmlns:p14="http://schemas.microsoft.com/office/powerpoint/2010/main" val="1110937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35</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Choosing a Soil Characterization Site</a:t>
            </a:r>
          </a:p>
        </p:txBody>
      </p:sp>
      <p:sp>
        <p:nvSpPr>
          <p:cNvPr id="3" name="Content Placeholder 2"/>
          <p:cNvSpPr>
            <a:spLocks noGrp="1"/>
          </p:cNvSpPr>
          <p:nvPr>
            <p:ph sz="half" idx="1"/>
          </p:nvPr>
        </p:nvSpPr>
        <p:spPr>
          <a:xfrm>
            <a:off x="1357313" y="1517649"/>
            <a:ext cx="7358063" cy="4351338"/>
          </a:xfrm>
        </p:spPr>
        <p:txBody>
          <a:bodyPr>
            <a:normAutofit/>
          </a:bodyPr>
          <a:lstStyle/>
          <a:p>
            <a:pPr marL="0" indent="0">
              <a:buNone/>
            </a:pPr>
            <a:r>
              <a:rPr lang="en-US" altLang="en-US" sz="1600" dirty="0"/>
              <a:t>A Soil Characterization Study Site may be located anywhere you can safely expose the soil profile. It is useful to have a site near your Soil Moisture and Temperature Study Site and within your Land Cover study site. </a:t>
            </a:r>
          </a:p>
          <a:p>
            <a:pPr marL="0" indent="0">
              <a:buNone/>
            </a:pPr>
            <a:endParaRPr lang="en-US" altLang="en-US" sz="1800" dirty="0"/>
          </a:p>
          <a:p>
            <a:endParaRPr lang="en-US" dirty="0"/>
          </a:p>
        </p:txBody>
      </p:sp>
      <p:pic>
        <p:nvPicPr>
          <p:cNvPr id="5" name="Content Placeholder 4" descr="The first photo shows flags stuck into the ground, marking soil moisture sampling in a star pattern. Second photo is of trees in a land cover sit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75789" y="2522667"/>
            <a:ext cx="7058566" cy="3045376"/>
          </a:xfrm>
        </p:spPr>
      </p:pic>
      <p:sp>
        <p:nvSpPr>
          <p:cNvPr id="8" name="Text Box 9"/>
          <p:cNvSpPr txBox="1">
            <a:spLocks noChangeArrowheads="1"/>
          </p:cNvSpPr>
          <p:nvPr/>
        </p:nvSpPr>
        <p:spPr bwMode="auto">
          <a:xfrm>
            <a:off x="5792989" y="6285857"/>
            <a:ext cx="26003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800" dirty="0"/>
              <a:t>Images courtesy, Izolda Trakhtenberg</a:t>
            </a:r>
          </a:p>
        </p:txBody>
      </p:sp>
    </p:spTree>
    <p:extLst>
      <p:ext uri="{BB962C8B-B14F-4D97-AF65-F5344CB8AC3E}">
        <p14:creationId xmlns:p14="http://schemas.microsoft.com/office/powerpoint/2010/main" val="1699328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36</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Orienting your Site Relative to the Sun</a:t>
            </a:r>
          </a:p>
        </p:txBody>
      </p:sp>
      <p:sp>
        <p:nvSpPr>
          <p:cNvPr id="3" name="Content Placeholder 2"/>
          <p:cNvSpPr>
            <a:spLocks noGrp="1"/>
          </p:cNvSpPr>
          <p:nvPr>
            <p:ph sz="half" idx="1"/>
          </p:nvPr>
        </p:nvSpPr>
        <p:spPr>
          <a:xfrm>
            <a:off x="1384357" y="2075424"/>
            <a:ext cx="4227058" cy="4351338"/>
          </a:xfrm>
        </p:spPr>
        <p:txBody>
          <a:bodyPr>
            <a:normAutofit/>
          </a:bodyPr>
          <a:lstStyle/>
          <a:p>
            <a:pPr indent="0" algn="just">
              <a:lnSpc>
                <a:spcPct val="100000"/>
              </a:lnSpc>
              <a:spcAft>
                <a:spcPct val="0"/>
              </a:spcAft>
              <a:buNone/>
            </a:pPr>
            <a:r>
              <a:rPr lang="en-US" altLang="en-US" sz="2000" dirty="0"/>
              <a:t>When you choose a location for your soil profile, pick an orientation so that the sun will shine on the profile when you conduct your observations and make measurements. Check to make sure there are no shadows on the profile.</a:t>
            </a:r>
          </a:p>
          <a:p>
            <a:pPr marL="0" indent="0">
              <a:buNone/>
            </a:pPr>
            <a:endParaRPr lang="en-US" altLang="en-US" sz="1800" dirty="0"/>
          </a:p>
          <a:p>
            <a:endParaRPr lang="en-US" dirty="0"/>
          </a:p>
        </p:txBody>
      </p:sp>
      <p:pic>
        <p:nvPicPr>
          <p:cNvPr id="6" name="Content Placeholder 5" descr="Photo of a well-lit soil profile facing the su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38472" y="2025284"/>
            <a:ext cx="3076916" cy="4210516"/>
          </a:xfrm>
        </p:spPr>
      </p:pic>
    </p:spTree>
    <p:extLst>
      <p:ext uri="{BB962C8B-B14F-4D97-AF65-F5344CB8AC3E}">
        <p14:creationId xmlns:p14="http://schemas.microsoft.com/office/powerpoint/2010/main" val="952673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37</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Describe Land Use</a:t>
            </a:r>
          </a:p>
        </p:txBody>
      </p:sp>
      <p:sp>
        <p:nvSpPr>
          <p:cNvPr id="3" name="Content Placeholder 2"/>
          <p:cNvSpPr>
            <a:spLocks noGrp="1"/>
          </p:cNvSpPr>
          <p:nvPr>
            <p:ph sz="half" idx="1"/>
          </p:nvPr>
        </p:nvSpPr>
        <p:spPr>
          <a:xfrm>
            <a:off x="1357313" y="1517649"/>
            <a:ext cx="7358063" cy="4351338"/>
          </a:xfrm>
        </p:spPr>
        <p:txBody>
          <a:bodyPr>
            <a:normAutofit/>
          </a:bodyPr>
          <a:lstStyle/>
          <a:p>
            <a:pPr marL="0" indent="0">
              <a:buNone/>
            </a:pPr>
            <a:r>
              <a:rPr lang="en-US" altLang="en-US" sz="1800" dirty="0"/>
              <a:t>How is the land used? Is it a natural or wilderness environment, urban, agricultural, recreational or other?</a:t>
            </a:r>
          </a:p>
          <a:p>
            <a:endParaRPr lang="en-US" dirty="0"/>
          </a:p>
        </p:txBody>
      </p:sp>
      <p:pic>
        <p:nvPicPr>
          <p:cNvPr id="5" name="Content Placeholder 4" descr="Photos of cover type: Urban, agricultural, recreational, wilderness, and other (other is the ocea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63350" y="2392098"/>
            <a:ext cx="6515100" cy="3834533"/>
          </a:xfrm>
        </p:spPr>
      </p:pic>
    </p:spTree>
    <p:extLst>
      <p:ext uri="{BB962C8B-B14F-4D97-AF65-F5344CB8AC3E}">
        <p14:creationId xmlns:p14="http://schemas.microsoft.com/office/powerpoint/2010/main" val="220676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38</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Recording other Features</a:t>
            </a:r>
          </a:p>
        </p:txBody>
      </p:sp>
      <p:sp>
        <p:nvSpPr>
          <p:cNvPr id="3" name="Content Placeholder 2"/>
          <p:cNvSpPr>
            <a:spLocks noGrp="1"/>
          </p:cNvSpPr>
          <p:nvPr>
            <p:ph sz="half" idx="1"/>
          </p:nvPr>
        </p:nvSpPr>
        <p:spPr>
          <a:xfrm>
            <a:off x="1183821" y="1414997"/>
            <a:ext cx="7656058" cy="4351338"/>
          </a:xfrm>
        </p:spPr>
        <p:txBody>
          <a:bodyPr>
            <a:normAutofit/>
          </a:bodyPr>
          <a:lstStyle/>
          <a:p>
            <a:pPr indent="0" algn="just">
              <a:lnSpc>
                <a:spcPct val="100000"/>
              </a:lnSpc>
              <a:spcAft>
                <a:spcPct val="0"/>
              </a:spcAft>
              <a:buNone/>
            </a:pPr>
            <a:r>
              <a:rPr lang="en-US" sz="1800" dirty="0"/>
              <a:t>Measure and record the distance between the soil profile and major features at the site (such as a house or swing set or basketball court or any other feature). Any other information or metadata about the site that does not fit into any of the above categories should also be recorded as metadata.</a:t>
            </a:r>
          </a:p>
          <a:p>
            <a:pPr indent="0" algn="just">
              <a:lnSpc>
                <a:spcPct val="100000"/>
              </a:lnSpc>
              <a:spcAft>
                <a:spcPct val="0"/>
              </a:spcAft>
              <a:buNone/>
            </a:pPr>
            <a:r>
              <a:rPr lang="en-US" sz="1800" dirty="0"/>
              <a:t>Once you have completed the Supplemental Information, you can continue to explore and make observations about the properties of your soil profile. If you are also conducting Land Cover and/or Soil Moisture measurements, you may want to select another position to perform an additional soil profile characterization. </a:t>
            </a:r>
            <a:endParaRPr lang="en-US" altLang="en-US" sz="1800" dirty="0"/>
          </a:p>
          <a:p>
            <a:endParaRPr lang="en-US" dirty="0"/>
          </a:p>
        </p:txBody>
      </p:sp>
      <p:pic>
        <p:nvPicPr>
          <p:cNvPr id="8" name="Content Placeholder 4" descr="photos of two potential soil sampling sites- one with a park-like grassland and one characterized by erosion and a devegetated surfac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53476" y="4250029"/>
            <a:ext cx="4716747" cy="2471447"/>
          </a:xfrm>
        </p:spPr>
      </p:pic>
    </p:spTree>
    <p:extLst>
      <p:ext uri="{BB962C8B-B14F-4D97-AF65-F5344CB8AC3E}">
        <p14:creationId xmlns:p14="http://schemas.microsoft.com/office/powerpoint/2010/main" val="83931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a:t>
            </a:fld>
            <a:endParaRPr lang="en-US" dirty="0"/>
          </a:p>
        </p:txBody>
      </p:sp>
      <p:pic>
        <p:nvPicPr>
          <p:cNvPr id="6"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5" name="Content Placeholder 13" descr="Menu: Why study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7300" cy="5921969"/>
          </a:xfrm>
          <a:prstGeom prst="rect">
            <a:avLst/>
          </a:prstGeom>
        </p:spPr>
      </p:pic>
      <p:sp>
        <p:nvSpPr>
          <p:cNvPr id="2" name="Title 1"/>
          <p:cNvSpPr>
            <a:spLocks noGrp="1"/>
          </p:cNvSpPr>
          <p:nvPr>
            <p:ph type="title"/>
          </p:nvPr>
        </p:nvSpPr>
        <p:spPr>
          <a:xfrm>
            <a:off x="809624" y="551081"/>
            <a:ext cx="7886700" cy="1325563"/>
          </a:xfrm>
        </p:spPr>
        <p:txBody>
          <a:bodyPr>
            <a:normAutofit/>
          </a:bodyPr>
          <a:lstStyle/>
          <a:p>
            <a:pPr algn="ctr">
              <a:lnSpc>
                <a:spcPct val="100000"/>
              </a:lnSpc>
              <a:spcAft>
                <a:spcPct val="0"/>
              </a:spcAft>
            </a:pPr>
            <a:r>
              <a:rPr lang="en-US" altLang="en-US" sz="2800" dirty="0"/>
              <a:t>Looking at Earth from Space, what do we see?</a:t>
            </a:r>
          </a:p>
        </p:txBody>
      </p:sp>
      <p:pic>
        <p:nvPicPr>
          <p:cNvPr id="4" name="Content Placeholder 3" descr="Terra/Modis satellite image of Earth from space, with land, water, clouds, atmosphere, snow and plants identifed."/>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81125" y="1701116"/>
            <a:ext cx="7762875" cy="4749580"/>
          </a:xfrm>
        </p:spPr>
      </p:pic>
    </p:spTree>
    <p:extLst>
      <p:ext uri="{BB962C8B-B14F-4D97-AF65-F5344CB8AC3E}">
        <p14:creationId xmlns:p14="http://schemas.microsoft.com/office/powerpoint/2010/main" val="25936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llustration of a dessicated landscape, with cracks in the soil, now being pelted with rai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8303" y="936028"/>
            <a:ext cx="8985697" cy="5921971"/>
          </a:xfrm>
        </p:spPr>
      </p:pic>
      <p:sp>
        <p:nvSpPr>
          <p:cNvPr id="3" name="Slide Number Placeholder 2"/>
          <p:cNvSpPr>
            <a:spLocks noGrp="1"/>
          </p:cNvSpPr>
          <p:nvPr>
            <p:ph type="sldNum" sz="quarter" idx="12"/>
          </p:nvPr>
        </p:nvSpPr>
        <p:spPr/>
        <p:txBody>
          <a:bodyPr/>
          <a:lstStyle/>
          <a:p>
            <a:fld id="{17412239-1292-C749-8343-A6DE4C9B54BD}" type="slidenum">
              <a:rPr lang="en-US" smtClean="0"/>
              <a:t>39</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86580"/>
            <a:ext cx="7886700" cy="1325563"/>
          </a:xfrm>
        </p:spPr>
        <p:txBody>
          <a:bodyPr>
            <a:normAutofit/>
          </a:bodyPr>
          <a:lstStyle/>
          <a:p>
            <a:r>
              <a:rPr lang="en-US" altLang="en-US" sz="2800" dirty="0">
                <a:solidFill>
                  <a:schemeClr val="bg1"/>
                </a:solidFill>
              </a:rPr>
              <a:t>Defining a Soil Moisture and Temperature Study Site</a:t>
            </a:r>
          </a:p>
        </p:txBody>
      </p:sp>
    </p:spTree>
    <p:extLst>
      <p:ext uri="{BB962C8B-B14F-4D97-AF65-F5344CB8AC3E}">
        <p14:creationId xmlns:p14="http://schemas.microsoft.com/office/powerpoint/2010/main" val="20621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40</a:t>
            </a:fld>
            <a:endParaRPr lang="en-US" dirty="0"/>
          </a:p>
        </p:txBody>
      </p:sp>
      <p:pic>
        <p:nvPicPr>
          <p:cNvPr id="9"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Defining a Soil Moisture Study Site</a:t>
            </a:r>
          </a:p>
        </p:txBody>
      </p:sp>
      <p:sp>
        <p:nvSpPr>
          <p:cNvPr id="3" name="Content Placeholder 2"/>
          <p:cNvSpPr>
            <a:spLocks noGrp="1"/>
          </p:cNvSpPr>
          <p:nvPr>
            <p:ph sz="half" idx="1"/>
          </p:nvPr>
        </p:nvSpPr>
        <p:spPr>
          <a:xfrm>
            <a:off x="1500188" y="1650271"/>
            <a:ext cx="3128962" cy="4351338"/>
          </a:xfrm>
        </p:spPr>
        <p:txBody>
          <a:bodyPr>
            <a:normAutofit/>
          </a:bodyPr>
          <a:lstStyle/>
          <a:p>
            <a:pPr marL="0" indent="0">
              <a:lnSpc>
                <a:spcPct val="100000"/>
              </a:lnSpc>
              <a:spcAft>
                <a:spcPct val="0"/>
              </a:spcAft>
              <a:buNone/>
            </a:pPr>
            <a:r>
              <a:rPr lang="en-US" sz="2000" dirty="0"/>
              <a:t>Record these properties at your Soil Moisture Study Site :</a:t>
            </a:r>
          </a:p>
          <a:p>
            <a:pPr marL="457200" indent="-457200">
              <a:lnSpc>
                <a:spcPct val="100000"/>
              </a:lnSpc>
              <a:spcAft>
                <a:spcPct val="0"/>
              </a:spcAft>
              <a:buAutoNum type="arabicPeriod"/>
            </a:pPr>
            <a:r>
              <a:rPr lang="en-US" sz="2000" dirty="0"/>
              <a:t>Describe the surface: vegetation, plowed, etc. </a:t>
            </a:r>
          </a:p>
          <a:p>
            <a:pPr marL="457200" indent="-457200">
              <a:lnSpc>
                <a:spcPct val="100000"/>
              </a:lnSpc>
              <a:spcAft>
                <a:spcPct val="0"/>
              </a:spcAft>
              <a:buAutoNum type="arabicPeriod"/>
            </a:pPr>
            <a:r>
              <a:rPr lang="en-US" sz="2000" dirty="0"/>
              <a:t>Describe Canopy Cover.</a:t>
            </a:r>
          </a:p>
          <a:p>
            <a:pPr marL="457200" indent="-457200">
              <a:lnSpc>
                <a:spcPct val="100000"/>
              </a:lnSpc>
              <a:spcAft>
                <a:spcPct val="0"/>
              </a:spcAft>
              <a:buAutoNum type="arabicPeriod"/>
            </a:pPr>
            <a:r>
              <a:rPr lang="en-US" sz="2000" dirty="0"/>
              <a:t>Describe surface vegetation cover.</a:t>
            </a:r>
            <a:endParaRPr lang="en-US" altLang="en-US" sz="2000" dirty="0"/>
          </a:p>
          <a:p>
            <a:pPr marL="0" indent="0">
              <a:buNone/>
            </a:pPr>
            <a:endParaRPr lang="en-US" altLang="en-US" sz="1800" dirty="0"/>
          </a:p>
          <a:p>
            <a:endParaRPr lang="en-US" dirty="0"/>
          </a:p>
        </p:txBody>
      </p:sp>
      <p:pic>
        <p:nvPicPr>
          <p:cNvPr id="5" name="Content Placeholder 4" descr="Photo of open field covered with grass"/>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807627" y="1639490"/>
            <a:ext cx="3636286" cy="4107656"/>
          </a:xfrm>
        </p:spPr>
      </p:pic>
    </p:spTree>
    <p:extLst>
      <p:ext uri="{BB962C8B-B14F-4D97-AF65-F5344CB8AC3E}">
        <p14:creationId xmlns:p14="http://schemas.microsoft.com/office/powerpoint/2010/main" val="1594835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41</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How to define soil si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21970"/>
          </a:xfrm>
          <a:prstGeom prst="rect">
            <a:avLst/>
          </a:prstGeom>
        </p:spPr>
      </p:pic>
      <p:sp>
        <p:nvSpPr>
          <p:cNvPr id="2" name="Title 1"/>
          <p:cNvSpPr>
            <a:spLocks noGrp="1"/>
          </p:cNvSpPr>
          <p:nvPr>
            <p:ph type="title"/>
          </p:nvPr>
        </p:nvSpPr>
        <p:spPr>
          <a:xfrm>
            <a:off x="1257300" y="579171"/>
            <a:ext cx="7886700" cy="1325563"/>
          </a:xfrm>
        </p:spPr>
        <p:txBody>
          <a:bodyPr>
            <a:normAutofit/>
          </a:bodyPr>
          <a:lstStyle/>
          <a:p>
            <a:r>
              <a:rPr lang="en-US" altLang="en-US" sz="3200" dirty="0">
                <a:solidFill>
                  <a:srgbClr val="000000"/>
                </a:solidFill>
              </a:rPr>
              <a:t>Soil Moisture Sampling Options</a:t>
            </a:r>
          </a:p>
        </p:txBody>
      </p:sp>
      <p:pic>
        <p:nvPicPr>
          <p:cNvPr id="7" name="Content Placeholder 6" descr=" Diagram showing different sampling options for soil moisture: a gravimetric star surface and depth; a SMAP (Soil Moisture Active Passive satellite) sampling grid, with flags every 25 cm in a 3 m grid, a 50 m transect with samples every 5 m, and a example of a Soil moisture Watermark sensor in the soil."/>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57337" y="1586350"/>
            <a:ext cx="7286625" cy="4789449"/>
          </a:xfrm>
        </p:spPr>
      </p:pic>
    </p:spTree>
    <p:extLst>
      <p:ext uri="{BB962C8B-B14F-4D97-AF65-F5344CB8AC3E}">
        <p14:creationId xmlns:p14="http://schemas.microsoft.com/office/powerpoint/2010/main" val="59921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llustration of two hands holding a a handful of soi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0751" y="847793"/>
            <a:ext cx="8953249" cy="6010208"/>
          </a:xfrm>
          <a:prstGeom prst="rect">
            <a:avLst/>
          </a:prstGeom>
        </p:spPr>
      </p:pic>
      <p:sp>
        <p:nvSpPr>
          <p:cNvPr id="3" name="Slide Number Placeholder 2"/>
          <p:cNvSpPr>
            <a:spLocks noGrp="1"/>
          </p:cNvSpPr>
          <p:nvPr>
            <p:ph type="sldNum" sz="quarter" idx="12"/>
          </p:nvPr>
        </p:nvSpPr>
        <p:spPr/>
        <p:txBody>
          <a:bodyPr/>
          <a:lstStyle/>
          <a:p>
            <a:fld id="{17412239-1292-C749-8343-A6DE4C9B54BD}" type="slidenum">
              <a:rPr lang="en-US" smtClean="0"/>
              <a:t>42</a:t>
            </a:fld>
            <a:endParaRPr lang="en-US" dirty="0"/>
          </a:p>
        </p:txBody>
      </p:sp>
      <p:sp>
        <p:nvSpPr>
          <p:cNvPr id="2" name="Title 1"/>
          <p:cNvSpPr>
            <a:spLocks noGrp="1"/>
          </p:cNvSpPr>
          <p:nvPr>
            <p:ph type="title"/>
          </p:nvPr>
        </p:nvSpPr>
        <p:spPr>
          <a:xfrm>
            <a:off x="2131414" y="3574476"/>
            <a:ext cx="8653071" cy="1325563"/>
          </a:xfrm>
        </p:spPr>
        <p:txBody>
          <a:bodyPr>
            <a:normAutofit/>
          </a:bodyPr>
          <a:lstStyle/>
          <a:p>
            <a:r>
              <a:rPr lang="en-US" altLang="en-US" sz="3200" b="1" dirty="0">
                <a:solidFill>
                  <a:srgbClr val="FFFF00"/>
                </a:solidFill>
                <a:latin typeface="+mn-lt"/>
              </a:rPr>
              <a:t>How to Report Data to GLOBE</a:t>
            </a:r>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Tree>
    <p:extLst>
      <p:ext uri="{BB962C8B-B14F-4D97-AF65-F5344CB8AC3E}">
        <p14:creationId xmlns:p14="http://schemas.microsoft.com/office/powerpoint/2010/main" val="17172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43</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252929" y="585261"/>
            <a:ext cx="8653071" cy="1325563"/>
          </a:xfrm>
        </p:spPr>
        <p:txBody>
          <a:bodyPr>
            <a:normAutofit/>
          </a:bodyPr>
          <a:lstStyle/>
          <a:p>
            <a:r>
              <a:rPr lang="en-US" altLang="en-US" sz="3200" dirty="0">
                <a:solidFill>
                  <a:srgbClr val="000000"/>
                </a:solidFill>
              </a:rPr>
              <a:t>Entering a Soil Sample Site Definition  - Step 1</a:t>
            </a:r>
          </a:p>
        </p:txBody>
      </p:sp>
      <p:pic>
        <p:nvPicPr>
          <p:cNvPr id="6" name="Content Placeholder 5" descr="Screenshot of the data entry screen on the GLOBE web site. Click on the Enter data butto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85900" y="1560054"/>
            <a:ext cx="7251192" cy="4397834"/>
          </a:xfrm>
        </p:spPr>
      </p:pic>
    </p:spTree>
    <p:extLst>
      <p:ext uri="{BB962C8B-B14F-4D97-AF65-F5344CB8AC3E}">
        <p14:creationId xmlns:p14="http://schemas.microsoft.com/office/powerpoint/2010/main" val="1629856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44</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252929" y="585261"/>
            <a:ext cx="8653071" cy="1325563"/>
          </a:xfrm>
        </p:spPr>
        <p:txBody>
          <a:bodyPr>
            <a:normAutofit/>
          </a:bodyPr>
          <a:lstStyle/>
          <a:p>
            <a:r>
              <a:rPr lang="en-US" altLang="en-US" sz="3200" dirty="0">
                <a:solidFill>
                  <a:srgbClr val="000000"/>
                </a:solidFill>
              </a:rPr>
              <a:t>Entering a Soil Sample Site Definition  - Step 2</a:t>
            </a:r>
          </a:p>
        </p:txBody>
      </p:sp>
      <p:pic>
        <p:nvPicPr>
          <p:cNvPr id="3" name="Content Placeholder 2" descr="Screenshot: Click on the Live Data Entry link."/>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52929" y="1944672"/>
            <a:ext cx="7701662" cy="3904688"/>
          </a:xfrm>
        </p:spPr>
      </p:pic>
    </p:spTree>
    <p:extLst>
      <p:ext uri="{BB962C8B-B14F-4D97-AF65-F5344CB8AC3E}">
        <p14:creationId xmlns:p14="http://schemas.microsoft.com/office/powerpoint/2010/main" val="1140961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45</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252929" y="585261"/>
            <a:ext cx="8653071" cy="1325563"/>
          </a:xfrm>
        </p:spPr>
        <p:txBody>
          <a:bodyPr>
            <a:normAutofit/>
          </a:bodyPr>
          <a:lstStyle/>
          <a:p>
            <a:r>
              <a:rPr lang="en-US" altLang="en-US" sz="3200" dirty="0">
                <a:solidFill>
                  <a:srgbClr val="000000"/>
                </a:solidFill>
              </a:rPr>
              <a:t>Entering a Soil Sample Site Definition  - Step 3</a:t>
            </a:r>
          </a:p>
        </p:txBody>
      </p:sp>
      <p:pic>
        <p:nvPicPr>
          <p:cNvPr id="9" name="Content Placeholder 8" descr="Screenshot: Site Definition screen. On the left check the box that describes the soil site you wish to define. There is a box where you input the name of a soil sample site. There is a box where you enter your site's GPS coordinates, and identify whethere you used a GPS or other metho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28761" y="1662667"/>
            <a:ext cx="6915151" cy="4763493"/>
          </a:xfrm>
        </p:spPr>
      </p:pic>
    </p:spTree>
    <p:extLst>
      <p:ext uri="{BB962C8B-B14F-4D97-AF65-F5344CB8AC3E}">
        <p14:creationId xmlns:p14="http://schemas.microsoft.com/office/powerpoint/2010/main" val="650208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46</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2" y="936030"/>
            <a:ext cx="1252929" cy="5921970"/>
          </a:xfrm>
          <a:prstGeom prst="rect">
            <a:avLst/>
          </a:prstGeom>
        </p:spPr>
      </p:pic>
      <p:sp>
        <p:nvSpPr>
          <p:cNvPr id="2" name="Title 1"/>
          <p:cNvSpPr>
            <a:spLocks noGrp="1"/>
          </p:cNvSpPr>
          <p:nvPr>
            <p:ph type="title"/>
          </p:nvPr>
        </p:nvSpPr>
        <p:spPr>
          <a:xfrm>
            <a:off x="1278991" y="669420"/>
            <a:ext cx="8060148" cy="1022745"/>
          </a:xfrm>
        </p:spPr>
        <p:txBody>
          <a:bodyPr>
            <a:normAutofit/>
          </a:bodyPr>
          <a:lstStyle/>
          <a:p>
            <a:r>
              <a:rPr lang="en-US" altLang="en-US" sz="3200" dirty="0">
                <a:solidFill>
                  <a:srgbClr val="000000"/>
                </a:solidFill>
              </a:rPr>
              <a:t>Entering a Soil Sample Site Definition – Step 4</a:t>
            </a:r>
          </a:p>
        </p:txBody>
      </p:sp>
      <p:pic>
        <p:nvPicPr>
          <p:cNvPr id="6" name="Content Placeholder 5" descr="Soil Moisture and Temperature Entry Screen. Use the drop down menu to select the surface state, the surface cover and the canopy cover.  There is a box where you can enter comments and metadata.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56818" y="1481667"/>
            <a:ext cx="7082685" cy="4976308"/>
          </a:xfrm>
        </p:spPr>
      </p:pic>
    </p:spTree>
    <p:extLst>
      <p:ext uri="{BB962C8B-B14F-4D97-AF65-F5344CB8AC3E}">
        <p14:creationId xmlns:p14="http://schemas.microsoft.com/office/powerpoint/2010/main" val="2103280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47</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357313" y="738722"/>
            <a:ext cx="8653071" cy="1325563"/>
          </a:xfrm>
        </p:spPr>
        <p:txBody>
          <a:bodyPr>
            <a:normAutofit/>
          </a:bodyPr>
          <a:lstStyle/>
          <a:p>
            <a:r>
              <a:rPr lang="en-US" altLang="en-US" sz="3200" dirty="0">
                <a:solidFill>
                  <a:srgbClr val="000000"/>
                </a:solidFill>
              </a:rPr>
              <a:t>Entering a Soil Sample Site Definition – Step 5</a:t>
            </a:r>
            <a:br>
              <a:rPr lang="en-US" altLang="en-US" sz="3200" dirty="0">
                <a:solidFill>
                  <a:srgbClr val="000000"/>
                </a:solidFill>
              </a:rPr>
            </a:br>
            <a:endParaRPr lang="en-US" altLang="en-US" sz="3200" dirty="0">
              <a:solidFill>
                <a:srgbClr val="000000"/>
              </a:solidFill>
            </a:endParaRPr>
          </a:p>
        </p:txBody>
      </p:sp>
      <p:pic>
        <p:nvPicPr>
          <p:cNvPr id="10" name="Content Placeholder 9" descr="Screenshot of data entry form showing where photo dates are entered and uploaded. Your photos are taken to the north, south, west, east, upward and downward of your site. When you are done, click the button, &quot;create site.&quot;">
            <a:extLst>
              <a:ext uri="{FF2B5EF4-FFF2-40B4-BE49-F238E27FC236}">
                <a16:creationId xmlns:a16="http://schemas.microsoft.com/office/drawing/2014/main" id="{D1A84EFA-0A3E-40E0-8C0C-22FDFBD5E53B}"/>
              </a:ext>
            </a:extLst>
          </p:cNvPr>
          <p:cNvPicPr>
            <a:picLocks noGrp="1" noChangeAspect="1"/>
          </p:cNvPicPr>
          <p:nvPr>
            <p:ph sz="half" idx="2"/>
          </p:nvPr>
        </p:nvPicPr>
        <p:blipFill>
          <a:blip r:embed="rId5"/>
          <a:stretch>
            <a:fillRect/>
          </a:stretch>
        </p:blipFill>
        <p:spPr>
          <a:xfrm>
            <a:off x="1357312" y="1443717"/>
            <a:ext cx="7158037" cy="4703675"/>
          </a:xfrm>
        </p:spPr>
      </p:pic>
    </p:spTree>
    <p:extLst>
      <p:ext uri="{BB962C8B-B14F-4D97-AF65-F5344CB8AC3E}">
        <p14:creationId xmlns:p14="http://schemas.microsoft.com/office/powerpoint/2010/main" val="2109315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48</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357313" y="860322"/>
            <a:ext cx="8653071" cy="1325563"/>
          </a:xfrm>
        </p:spPr>
        <p:txBody>
          <a:bodyPr>
            <a:normAutofit/>
          </a:bodyPr>
          <a:lstStyle/>
          <a:p>
            <a:r>
              <a:rPr lang="en-US" altLang="en-US" sz="2800" dirty="0">
                <a:solidFill>
                  <a:srgbClr val="000000"/>
                </a:solidFill>
              </a:rPr>
              <a:t>Soil Characterization Site Definition Example</a:t>
            </a:r>
            <a:br>
              <a:rPr lang="en-US" altLang="en-US" sz="2800" dirty="0">
                <a:solidFill>
                  <a:srgbClr val="000000"/>
                </a:solidFill>
              </a:rPr>
            </a:br>
            <a:br>
              <a:rPr lang="en-US" altLang="en-US" sz="2000" dirty="0">
                <a:solidFill>
                  <a:srgbClr val="000000"/>
                </a:solidFill>
              </a:rPr>
            </a:br>
            <a:endParaRPr lang="en-US" altLang="en-US" sz="2000" dirty="0">
              <a:solidFill>
                <a:srgbClr val="000000"/>
              </a:solidFill>
            </a:endParaRPr>
          </a:p>
        </p:txBody>
      </p:sp>
      <p:pic>
        <p:nvPicPr>
          <p:cNvPr id="10" name="Content Placeholder 9" descr="Screenshot of date entry page, filled out with data so it can be compared with your entries. ">
            <a:extLst>
              <a:ext uri="{FF2B5EF4-FFF2-40B4-BE49-F238E27FC236}">
                <a16:creationId xmlns:a16="http://schemas.microsoft.com/office/drawing/2014/main" id="{AA2750A4-11B3-4F76-B5E3-CA92F9A3EAFE}"/>
              </a:ext>
            </a:extLst>
          </p:cNvPr>
          <p:cNvPicPr>
            <a:picLocks noGrp="1" noChangeAspect="1"/>
          </p:cNvPicPr>
          <p:nvPr>
            <p:ph sz="half" idx="2"/>
          </p:nvPr>
        </p:nvPicPr>
        <p:blipFill>
          <a:blip r:embed="rId5"/>
          <a:stretch>
            <a:fillRect/>
          </a:stretch>
        </p:blipFill>
        <p:spPr>
          <a:xfrm>
            <a:off x="1439916" y="1447559"/>
            <a:ext cx="6663559" cy="4514948"/>
          </a:xfrm>
        </p:spPr>
      </p:pic>
    </p:spTree>
    <p:extLst>
      <p:ext uri="{BB962C8B-B14F-4D97-AF65-F5344CB8AC3E}">
        <p14:creationId xmlns:p14="http://schemas.microsoft.com/office/powerpoint/2010/main" val="132675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a:t>
            </a:fld>
            <a:endParaRPr lang="en-US" dirty="0"/>
          </a:p>
        </p:txBody>
      </p:sp>
      <p:pic>
        <p:nvPicPr>
          <p:cNvPr id="6"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5" name="Content Placeholder 13" descr="Menu: Why study soi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7300" cy="5921969"/>
          </a:xfrm>
          <a:prstGeom prst="rect">
            <a:avLst/>
          </a:prstGeom>
        </p:spPr>
      </p:pic>
      <p:sp>
        <p:nvSpPr>
          <p:cNvPr id="2" name="Title 1"/>
          <p:cNvSpPr>
            <a:spLocks noGrp="1"/>
          </p:cNvSpPr>
          <p:nvPr>
            <p:ph type="title"/>
          </p:nvPr>
        </p:nvSpPr>
        <p:spPr>
          <a:xfrm>
            <a:off x="809624" y="551081"/>
            <a:ext cx="7886700" cy="1325563"/>
          </a:xfrm>
        </p:spPr>
        <p:txBody>
          <a:bodyPr>
            <a:normAutofit/>
          </a:bodyPr>
          <a:lstStyle/>
          <a:p>
            <a:pPr algn="ctr">
              <a:lnSpc>
                <a:spcPct val="100000"/>
              </a:lnSpc>
              <a:spcAft>
                <a:spcPct val="0"/>
              </a:spcAft>
            </a:pPr>
            <a:r>
              <a:rPr lang="en-US" altLang="en-US" sz="2800" dirty="0"/>
              <a:t>Let’s Zoom In!</a:t>
            </a:r>
          </a:p>
        </p:txBody>
      </p:sp>
      <p:sp>
        <p:nvSpPr>
          <p:cNvPr id="3" name="Content Placeholder 2"/>
          <p:cNvSpPr>
            <a:spLocks noGrp="1"/>
          </p:cNvSpPr>
          <p:nvPr>
            <p:ph sz="half" idx="1"/>
          </p:nvPr>
        </p:nvSpPr>
        <p:spPr>
          <a:xfrm>
            <a:off x="1447798" y="1631626"/>
            <a:ext cx="3305176" cy="5471392"/>
          </a:xfrm>
        </p:spPr>
        <p:txBody>
          <a:bodyPr>
            <a:normAutofit/>
          </a:bodyPr>
          <a:lstStyle/>
          <a:p>
            <a:pPr marL="0" indent="0">
              <a:buNone/>
            </a:pPr>
            <a:r>
              <a:rPr lang="en-US" altLang="en-US" sz="2100" dirty="0">
                <a:solidFill>
                  <a:srgbClr val="000000"/>
                </a:solidFill>
              </a:rPr>
              <a:t>To study soil, scientists need to be up close and personal. </a:t>
            </a:r>
          </a:p>
          <a:p>
            <a:pPr marL="0" indent="0">
              <a:buNone/>
            </a:pPr>
            <a:endParaRPr lang="en-US" altLang="en-US" sz="2100" dirty="0">
              <a:solidFill>
                <a:srgbClr val="000000"/>
              </a:solidFill>
            </a:endParaRPr>
          </a:p>
          <a:p>
            <a:pPr marL="0" indent="0">
              <a:buNone/>
            </a:pPr>
            <a:r>
              <a:rPr lang="en-US" altLang="en-US" sz="2100" dirty="0">
                <a:solidFill>
                  <a:srgbClr val="000000"/>
                </a:solidFill>
              </a:rPr>
              <a:t>That’s where you come in.</a:t>
            </a:r>
          </a:p>
          <a:p>
            <a:pPr marL="0" indent="0">
              <a:buNone/>
            </a:pPr>
            <a:endParaRPr lang="en-US" altLang="en-US" sz="2100" dirty="0">
              <a:solidFill>
                <a:srgbClr val="000000"/>
              </a:solidFill>
            </a:endParaRPr>
          </a:p>
          <a:p>
            <a:pPr marL="0" indent="0">
              <a:buNone/>
            </a:pPr>
            <a:r>
              <a:rPr lang="en-US" altLang="en-US" sz="2100" dirty="0"/>
              <a:t>With the Pedosphere investigation, you provide the data that no one else can. You help see below the surface.</a:t>
            </a:r>
          </a:p>
          <a:p>
            <a:pPr marL="0" indent="0">
              <a:buNone/>
            </a:pPr>
            <a:endParaRPr lang="en-US" altLang="en-US" sz="2100" dirty="0"/>
          </a:p>
          <a:p>
            <a:pPr marL="0" indent="0">
              <a:buNone/>
            </a:pPr>
            <a:r>
              <a:rPr lang="en-US" altLang="en-US" sz="2100" dirty="0"/>
              <a:t>Without plant cover, most of what we see is soil.</a:t>
            </a:r>
          </a:p>
          <a:p>
            <a:pPr marL="0" indent="0">
              <a:buNone/>
            </a:pPr>
            <a:endParaRPr lang="en-US" altLang="en-US" sz="2100" dirty="0"/>
          </a:p>
          <a:p>
            <a:pPr>
              <a:buNone/>
            </a:pPr>
            <a:endParaRPr lang="en-US" altLang="en-US" dirty="0">
              <a:solidFill>
                <a:srgbClr val="000000"/>
              </a:solidFill>
            </a:endParaRPr>
          </a:p>
        </p:txBody>
      </p:sp>
      <p:pic>
        <p:nvPicPr>
          <p:cNvPr id="8" name="Content Placeholder 7" descr="SeaWifFS satellite image of the Arabian Penninsula.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943472" y="1660254"/>
            <a:ext cx="3886200" cy="3532909"/>
          </a:xfrm>
        </p:spPr>
      </p:pic>
      <p:sp>
        <p:nvSpPr>
          <p:cNvPr id="10" name="Text Box 2"/>
          <p:cNvSpPr txBox="1">
            <a:spLocks noChangeArrowheads="1"/>
          </p:cNvSpPr>
          <p:nvPr/>
        </p:nvSpPr>
        <p:spPr bwMode="auto">
          <a:xfrm>
            <a:off x="4867272" y="5272104"/>
            <a:ext cx="3962400" cy="45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93000"/>
              </a:lnSpc>
              <a:spcAft>
                <a:spcPts val="142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charset="0"/>
                <a:ea typeface="ＭＳ Ｐゴシック" charset="-128"/>
                <a:cs typeface="Arial Unicode MS" charset="0"/>
              </a:defRPr>
            </a:lvl1pPr>
            <a:lvl2pPr>
              <a:lnSpc>
                <a:spcPct val="93000"/>
              </a:lnSpc>
              <a:spcAft>
                <a:spcPts val="113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charset="0"/>
                <a:ea typeface="Arial Unicode MS" charset="0"/>
                <a:cs typeface="Arial Unicode MS" charset="0"/>
              </a:defRPr>
            </a:lvl2pPr>
            <a:lvl3pPr>
              <a:lnSpc>
                <a:spcPct val="93000"/>
              </a:lnSpc>
              <a:spcAft>
                <a:spcPts val="85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charset="0"/>
                <a:ea typeface="Arial Unicode MS" charset="0"/>
                <a:cs typeface="Arial Unicode MS" charset="0"/>
              </a:defRPr>
            </a:lvl3pPr>
            <a:lvl4pPr>
              <a:lnSpc>
                <a:spcPct val="93000"/>
              </a:lnSpc>
              <a:spcAft>
                <a:spcPts val="575"/>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charset="0"/>
                <a:ea typeface="Arial Unicode MS" charset="0"/>
                <a:cs typeface="Arial Unicode MS" charset="0"/>
              </a:defRPr>
            </a:lvl9pPr>
          </a:lstStyle>
          <a:p>
            <a:pPr algn="ctr" eaLnBrk="1">
              <a:lnSpc>
                <a:spcPct val="100000"/>
              </a:lnSpc>
              <a:spcAft>
                <a:spcPct val="0"/>
              </a:spcAft>
              <a:buClrTx/>
              <a:buFontTx/>
              <a:buNone/>
            </a:pPr>
            <a:r>
              <a:rPr lang="en-US" altLang="en-US" sz="1200" b="0" dirty="0"/>
              <a:t>Arabian Peninsula: NASA Sea-viewing Wide </a:t>
            </a:r>
          </a:p>
          <a:p>
            <a:pPr algn="ctr" eaLnBrk="1">
              <a:lnSpc>
                <a:spcPct val="100000"/>
              </a:lnSpc>
              <a:spcAft>
                <a:spcPct val="0"/>
              </a:spcAft>
              <a:buClrTx/>
              <a:buFontTx/>
              <a:buNone/>
            </a:pPr>
            <a:r>
              <a:rPr lang="en-US" altLang="en-US" sz="1200" b="0" dirty="0"/>
              <a:t>Field-of-View Sensor (SeaWiFS) image</a:t>
            </a:r>
          </a:p>
        </p:txBody>
      </p:sp>
    </p:spTree>
    <p:extLst>
      <p:ext uri="{BB962C8B-B14F-4D97-AF65-F5344CB8AC3E}">
        <p14:creationId xmlns:p14="http://schemas.microsoft.com/office/powerpoint/2010/main" val="777735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49</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252929" y="585261"/>
            <a:ext cx="8653071" cy="1325563"/>
          </a:xfrm>
        </p:spPr>
        <p:txBody>
          <a:bodyPr>
            <a:normAutofit/>
          </a:bodyPr>
          <a:lstStyle/>
          <a:p>
            <a:r>
              <a:rPr lang="en-US" altLang="en-US" sz="3200" dirty="0">
                <a:solidFill>
                  <a:srgbClr val="000000"/>
                </a:solidFill>
              </a:rPr>
              <a:t>Entering Supplementary Information</a:t>
            </a:r>
          </a:p>
        </p:txBody>
      </p:sp>
      <p:pic>
        <p:nvPicPr>
          <p:cNvPr id="3" name="Content Placeholder 2" descr="Additional information you can enter includes metadata in the comment box and the distance from major features. Select from drop down menus the sample collection method. There is other supplementary information, such as landscape position, cover type, land use and parent material, but these can be entered at a later date. Select &quot;no&quot; if you are not ready to describe the soil horizon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43088" y="1531479"/>
            <a:ext cx="6600825" cy="5064125"/>
          </a:xfrm>
        </p:spPr>
      </p:pic>
    </p:spTree>
    <p:extLst>
      <p:ext uri="{BB962C8B-B14F-4D97-AF65-F5344CB8AC3E}">
        <p14:creationId xmlns:p14="http://schemas.microsoft.com/office/powerpoint/2010/main" val="1954278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50</a:t>
            </a:fld>
            <a:endParaRPr lang="en-US" dirty="0"/>
          </a:p>
        </p:txBody>
      </p:sp>
      <p:pic>
        <p:nvPicPr>
          <p:cNvPr id="7"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252929" y="585261"/>
            <a:ext cx="8653071" cy="1325563"/>
          </a:xfrm>
        </p:spPr>
        <p:txBody>
          <a:bodyPr>
            <a:normAutofit/>
          </a:bodyPr>
          <a:lstStyle/>
          <a:p>
            <a:r>
              <a:rPr lang="en-US" altLang="en-US" sz="3200" dirty="0">
                <a:solidFill>
                  <a:srgbClr val="000000"/>
                </a:solidFill>
              </a:rPr>
              <a:t>Entering Supplementary Information-2</a:t>
            </a:r>
          </a:p>
        </p:txBody>
      </p:sp>
      <p:pic>
        <p:nvPicPr>
          <p:cNvPr id="5" name="Content Placeholder 4" descr="When you are done entering supplementary information, select and click on &quot;create site.&quo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43088" y="1560054"/>
            <a:ext cx="6586537" cy="5259577"/>
          </a:xfrm>
        </p:spPr>
      </p:pic>
    </p:spTree>
    <p:extLst>
      <p:ext uri="{BB962C8B-B14F-4D97-AF65-F5344CB8AC3E}">
        <p14:creationId xmlns:p14="http://schemas.microsoft.com/office/powerpoint/2010/main" val="622687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51</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031"/>
            <a:ext cx="1252929" cy="5921970"/>
          </a:xfrm>
          <a:prstGeom prst="rect">
            <a:avLst/>
          </a:prstGeom>
        </p:spPr>
      </p:pic>
      <p:sp>
        <p:nvSpPr>
          <p:cNvPr id="2" name="Title 1"/>
          <p:cNvSpPr>
            <a:spLocks noGrp="1"/>
          </p:cNvSpPr>
          <p:nvPr>
            <p:ph type="title"/>
          </p:nvPr>
        </p:nvSpPr>
        <p:spPr>
          <a:xfrm>
            <a:off x="1252929" y="585261"/>
            <a:ext cx="8653071" cy="1325563"/>
          </a:xfrm>
        </p:spPr>
        <p:txBody>
          <a:bodyPr>
            <a:normAutofit/>
          </a:bodyPr>
          <a:lstStyle/>
          <a:p>
            <a:r>
              <a:rPr lang="en-US" altLang="en-US" sz="3200" dirty="0">
                <a:solidFill>
                  <a:srgbClr val="000000"/>
                </a:solidFill>
              </a:rPr>
              <a:t>Response to Data Entry</a:t>
            </a:r>
          </a:p>
        </p:txBody>
      </p:sp>
      <p:pic>
        <p:nvPicPr>
          <p:cNvPr id="10" name="Content Placeholder 9" descr="If you submit your data correctly, you are rewarded with a smiley face icon. If there are errors, you will get a messge that says your observation creation failed with 7 errors. Addess the errors and resubmit your data.">
            <a:extLst>
              <a:ext uri="{FF2B5EF4-FFF2-40B4-BE49-F238E27FC236}">
                <a16:creationId xmlns:a16="http://schemas.microsoft.com/office/drawing/2014/main" id="{63D8478A-8640-4E18-85D6-EAE2290008F2}"/>
              </a:ext>
            </a:extLst>
          </p:cNvPr>
          <p:cNvPicPr>
            <a:picLocks noGrp="1" noChangeAspect="1"/>
          </p:cNvPicPr>
          <p:nvPr>
            <p:ph sz="half" idx="2"/>
          </p:nvPr>
        </p:nvPicPr>
        <p:blipFill>
          <a:blip r:embed="rId5"/>
          <a:stretch>
            <a:fillRect/>
          </a:stretch>
        </p:blipFill>
        <p:spPr>
          <a:xfrm>
            <a:off x="1545021" y="1761213"/>
            <a:ext cx="6633998" cy="4074689"/>
          </a:xfrm>
        </p:spPr>
      </p:pic>
    </p:spTree>
    <p:extLst>
      <p:ext uri="{BB962C8B-B14F-4D97-AF65-F5344CB8AC3E}">
        <p14:creationId xmlns:p14="http://schemas.microsoft.com/office/powerpoint/2010/main" val="1412906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52</a:t>
            </a:fld>
            <a:endParaRPr lang="en-US" dirty="0"/>
          </a:p>
        </p:txBody>
      </p:sp>
      <p:pic>
        <p:nvPicPr>
          <p:cNvPr id="9"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10" name="Content Placeholder 4" descr="Menu: Further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0"/>
            <a:ext cx="1257300" cy="5934885"/>
          </a:xfrm>
          <a:prstGeom prst="rect">
            <a:avLst/>
          </a:prstGeom>
        </p:spPr>
      </p:pic>
      <p:sp>
        <p:nvSpPr>
          <p:cNvPr id="2" name="Title 1"/>
          <p:cNvSpPr>
            <a:spLocks noGrp="1"/>
          </p:cNvSpPr>
          <p:nvPr>
            <p:ph type="title"/>
          </p:nvPr>
        </p:nvSpPr>
        <p:spPr>
          <a:xfrm>
            <a:off x="1404937" y="718047"/>
            <a:ext cx="7886700" cy="1325563"/>
          </a:xfrm>
        </p:spPr>
        <p:txBody>
          <a:bodyPr>
            <a:normAutofit/>
          </a:bodyPr>
          <a:lstStyle/>
          <a:p>
            <a:r>
              <a:rPr lang="en-US" altLang="en-US" sz="3200" dirty="0">
                <a:solidFill>
                  <a:srgbClr val="000000"/>
                </a:solidFill>
              </a:rPr>
              <a:t>The Soils on Planet Earth</a:t>
            </a:r>
            <a:endParaRPr lang="en-US" sz="3200" dirty="0"/>
          </a:p>
        </p:txBody>
      </p:sp>
      <p:sp>
        <p:nvSpPr>
          <p:cNvPr id="3" name="Content Placeholder 2"/>
          <p:cNvSpPr>
            <a:spLocks noGrp="1"/>
          </p:cNvSpPr>
          <p:nvPr>
            <p:ph sz="half" idx="1"/>
          </p:nvPr>
        </p:nvSpPr>
        <p:spPr>
          <a:xfrm>
            <a:off x="1404936" y="1822450"/>
            <a:ext cx="4716917" cy="4349750"/>
          </a:xfrm>
        </p:spPr>
        <p:txBody>
          <a:bodyPr>
            <a:normAutofit/>
          </a:bodyPr>
          <a:lstStyle/>
          <a:p>
            <a:pPr marL="0" indent="0">
              <a:buNone/>
            </a:pPr>
            <a:r>
              <a:rPr lang="en-US" altLang="en-US" sz="1800" dirty="0">
                <a:solidFill>
                  <a:srgbClr val="000000"/>
                </a:solidFill>
              </a:rPr>
              <a:t>By studying the soil in your area and reporting these data to GLOBE, you will make an invaluable contribution to our knowledge of planet Earth. </a:t>
            </a:r>
          </a:p>
          <a:p>
            <a:pPr marL="0" indent="0">
              <a:buNone/>
            </a:pPr>
            <a:endParaRPr lang="en-US" altLang="en-US" sz="1800" dirty="0">
              <a:solidFill>
                <a:srgbClr val="000000"/>
              </a:solidFill>
            </a:endParaRPr>
          </a:p>
          <a:p>
            <a:pPr marL="0" indent="0">
              <a:buNone/>
            </a:pPr>
            <a:r>
              <a:rPr lang="en-US" altLang="en-US" sz="1800" dirty="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p>
        </p:txBody>
      </p:sp>
      <p:pic>
        <p:nvPicPr>
          <p:cNvPr id="5" name="Content Placeholder 4" descr="Photo image of a soil profile. Taken together, the different profiles in this presentation show how very different soils can be, because of differences in the soil formation factors at any one locatio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69491" y="1078930"/>
            <a:ext cx="2533850" cy="5497166"/>
          </a:xfrm>
        </p:spPr>
      </p:pic>
    </p:spTree>
    <p:extLst>
      <p:ext uri="{BB962C8B-B14F-4D97-AF65-F5344CB8AC3E}">
        <p14:creationId xmlns:p14="http://schemas.microsoft.com/office/powerpoint/2010/main" val="149439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905080"/>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53</a:t>
            </a:fld>
            <a:endParaRPr lang="en-US" dirty="0"/>
          </a:p>
        </p:txBody>
      </p:sp>
      <p:pic>
        <p:nvPicPr>
          <p:cNvPr id="6" name="Content Placeholder 12" descr="Banner: Introduction to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 y="-69711"/>
            <a:ext cx="9144000" cy="974793"/>
          </a:xfrm>
          <a:prstGeom prst="rect">
            <a:avLst/>
          </a:prstGeom>
        </p:spPr>
      </p:pic>
      <p:pic>
        <p:nvPicPr>
          <p:cNvPr id="7" name="Content Placeholder 4" descr="Menu: Further Resourc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 y="905081"/>
            <a:ext cx="1257300" cy="5934885"/>
          </a:xfrm>
          <a:prstGeom prst="rect">
            <a:avLst/>
          </a:prstGeom>
        </p:spPr>
      </p:pic>
      <p:sp>
        <p:nvSpPr>
          <p:cNvPr id="2" name="Title 1"/>
          <p:cNvSpPr>
            <a:spLocks noGrp="1"/>
          </p:cNvSpPr>
          <p:nvPr>
            <p:ph type="title"/>
          </p:nvPr>
        </p:nvSpPr>
        <p:spPr>
          <a:xfrm>
            <a:off x="1228728" y="693813"/>
            <a:ext cx="7886700" cy="1325563"/>
          </a:xfrm>
        </p:spPr>
        <p:txBody>
          <a:bodyPr>
            <a:normAutofit/>
          </a:bodyPr>
          <a:lstStyle/>
          <a:p>
            <a:r>
              <a:rPr lang="en-US" sz="3600" dirty="0"/>
              <a:t>Frequently Asked Questions (FAQs) </a:t>
            </a:r>
            <a:r>
              <a:rPr lang="en-US" sz="3600" dirty="0">
                <a:solidFill>
                  <a:schemeClr val="bg2"/>
                </a:solidFill>
              </a:rPr>
              <a:t>1</a:t>
            </a:r>
          </a:p>
        </p:txBody>
      </p:sp>
      <p:sp>
        <p:nvSpPr>
          <p:cNvPr id="3" name="Content Placeholder 2"/>
          <p:cNvSpPr>
            <a:spLocks noGrp="1"/>
          </p:cNvSpPr>
          <p:nvPr>
            <p:ph sz="half" idx="1"/>
          </p:nvPr>
        </p:nvSpPr>
        <p:spPr>
          <a:xfrm>
            <a:off x="1378747" y="1736542"/>
            <a:ext cx="7169830" cy="4351338"/>
          </a:xfrm>
        </p:spPr>
        <p:txBody>
          <a:bodyPr>
            <a:noAutofit/>
          </a:bodyPr>
          <a:lstStyle/>
          <a:p>
            <a:pPr marL="0" indent="0">
              <a:buNone/>
            </a:pPr>
            <a:r>
              <a:rPr lang="en-US" sz="2400" b="1" dirty="0"/>
              <a:t>How often should I conduct the soil protocols?</a:t>
            </a:r>
          </a:p>
          <a:p>
            <a:pPr marL="0" indent="0">
              <a:buNone/>
            </a:pPr>
            <a:r>
              <a:rPr lang="en-US" sz="2400" dirty="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p>
        </p:txBody>
      </p:sp>
    </p:spTree>
    <p:extLst>
      <p:ext uri="{BB962C8B-B14F-4D97-AF65-F5344CB8AC3E}">
        <p14:creationId xmlns:p14="http://schemas.microsoft.com/office/powerpoint/2010/main" val="2122255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28572" y="905081"/>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54</a:t>
            </a:fld>
            <a:endParaRPr lang="en-US" dirty="0"/>
          </a:p>
        </p:txBody>
      </p:sp>
      <p:pic>
        <p:nvPicPr>
          <p:cNvPr id="6" name="Content Placeholder 12" descr="Banner: Introduction to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 y="-69711"/>
            <a:ext cx="9144000" cy="974793"/>
          </a:xfrm>
          <a:prstGeom prst="rect">
            <a:avLst/>
          </a:prstGeom>
        </p:spPr>
      </p:pic>
      <p:pic>
        <p:nvPicPr>
          <p:cNvPr id="7" name="Content Placeholder 4" descr="Menu: Further Resourc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 y="905081"/>
            <a:ext cx="1257300" cy="5934885"/>
          </a:xfrm>
          <a:prstGeom prst="rect">
            <a:avLst/>
          </a:prstGeom>
        </p:spPr>
      </p:pic>
      <p:sp>
        <p:nvSpPr>
          <p:cNvPr id="2" name="Title 1"/>
          <p:cNvSpPr>
            <a:spLocks noGrp="1"/>
          </p:cNvSpPr>
          <p:nvPr>
            <p:ph type="title"/>
          </p:nvPr>
        </p:nvSpPr>
        <p:spPr>
          <a:xfrm>
            <a:off x="1228728" y="693813"/>
            <a:ext cx="7886700" cy="1325563"/>
          </a:xfrm>
        </p:spPr>
        <p:txBody>
          <a:bodyPr>
            <a:normAutofit/>
          </a:bodyPr>
          <a:lstStyle/>
          <a:p>
            <a:r>
              <a:rPr lang="en-US" sz="3600" dirty="0"/>
              <a:t>Frequently Asked Questions (FAQs) </a:t>
            </a:r>
            <a:r>
              <a:rPr lang="en-US" sz="3600" dirty="0">
                <a:solidFill>
                  <a:schemeClr val="bg2"/>
                </a:solidFill>
              </a:rPr>
              <a:t>2</a:t>
            </a:r>
          </a:p>
        </p:txBody>
      </p:sp>
      <p:sp>
        <p:nvSpPr>
          <p:cNvPr id="3" name="Content Placeholder 2"/>
          <p:cNvSpPr>
            <a:spLocks noGrp="1"/>
          </p:cNvSpPr>
          <p:nvPr>
            <p:ph sz="half" idx="1"/>
          </p:nvPr>
        </p:nvSpPr>
        <p:spPr>
          <a:xfrm>
            <a:off x="1378747" y="1736542"/>
            <a:ext cx="7169830" cy="4351338"/>
          </a:xfrm>
        </p:spPr>
        <p:txBody>
          <a:bodyPr>
            <a:noAutofit/>
          </a:bodyPr>
          <a:lstStyle/>
          <a:p>
            <a:pPr marL="0" indent="0">
              <a:buNone/>
            </a:pPr>
            <a:r>
              <a:rPr lang="en-US" sz="2400" b="1" dirty="0"/>
              <a:t>How can I use soil protocols in my classroom?</a:t>
            </a:r>
          </a:p>
          <a:p>
            <a:pPr marL="0" indent="0">
              <a:buNone/>
            </a:pPr>
            <a:r>
              <a:rPr lang="en-US" sz="2400" dirty="0"/>
              <a:t>The </a:t>
            </a:r>
            <a:r>
              <a:rPr lang="en-US" sz="2400" dirty="0">
                <a:hlinkClick r:id="rId6"/>
              </a:rPr>
              <a:t>GLOBE Implementation Guide</a:t>
            </a:r>
            <a:r>
              <a:rPr lang="en-US" sz="2400" dirty="0"/>
              <a:t> provides an example of a classroom soil unit and many tips for using GLOBE investigations to meet your curriculum requirements.</a:t>
            </a:r>
          </a:p>
          <a:p>
            <a:pPr marL="0" indent="0">
              <a:buNone/>
            </a:pPr>
            <a:endParaRPr lang="en-US" sz="2400" dirty="0"/>
          </a:p>
          <a:p>
            <a:pPr marL="0" indent="0">
              <a:buNone/>
            </a:pPr>
            <a:r>
              <a:rPr lang="en-US" sz="3200" b="1" dirty="0"/>
              <a:t>More Information:</a:t>
            </a:r>
          </a:p>
          <a:p>
            <a:pPr marL="0" indent="0">
              <a:buNone/>
            </a:pPr>
            <a:r>
              <a:rPr lang="en-US" sz="2400" dirty="0">
                <a:hlinkClick r:id="rId7"/>
              </a:rPr>
              <a:t>The GLOBE Program</a:t>
            </a:r>
            <a:endParaRPr lang="en-US" sz="2400" dirty="0"/>
          </a:p>
          <a:p>
            <a:pPr marL="0" indent="0">
              <a:buNone/>
            </a:pPr>
            <a:r>
              <a:rPr lang="en-US" sz="2400" dirty="0">
                <a:hlinkClick r:id="rId8"/>
              </a:rPr>
              <a:t>NASA Wavelength </a:t>
            </a:r>
            <a:r>
              <a:rPr lang="en-US" sz="2400" dirty="0"/>
              <a:t> NASA’s Digital Library for Earth and Space Science Education</a:t>
            </a:r>
          </a:p>
          <a:p>
            <a:pPr marL="0" indent="0">
              <a:buNone/>
            </a:pPr>
            <a:r>
              <a:rPr lang="en-US" sz="2400" dirty="0">
                <a:hlinkClick r:id="rId9"/>
              </a:rPr>
              <a:t>NASA Global Climate Change: Vital Signs of the Planet</a:t>
            </a:r>
            <a:endParaRPr lang="en-US" sz="2400" dirty="0"/>
          </a:p>
          <a:p>
            <a:pPr marL="0" indent="0">
              <a:buNone/>
            </a:pPr>
            <a:r>
              <a:rPr lang="en-US" sz="2400" dirty="0"/>
              <a:t> </a:t>
            </a:r>
          </a:p>
        </p:txBody>
      </p:sp>
    </p:spTree>
    <p:extLst>
      <p:ext uri="{BB962C8B-B14F-4D97-AF65-F5344CB8AC3E}">
        <p14:creationId xmlns:p14="http://schemas.microsoft.com/office/powerpoint/2010/main" val="1406914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8572" y="905080"/>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55</a:t>
            </a:fld>
            <a:endParaRPr lang="en-US" dirty="0"/>
          </a:p>
        </p:txBody>
      </p:sp>
      <p:pic>
        <p:nvPicPr>
          <p:cNvPr id="6"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 y="-69711"/>
            <a:ext cx="9144000" cy="974793"/>
          </a:xfrm>
          <a:prstGeom prst="rect">
            <a:avLst/>
          </a:prstGeom>
        </p:spPr>
      </p:pic>
      <p:pic>
        <p:nvPicPr>
          <p:cNvPr id="7" name="Content Placeholder 4" descr="Menu: Further Resour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 y="905081"/>
            <a:ext cx="1257300" cy="5934885"/>
          </a:xfrm>
          <a:prstGeom prst="rect">
            <a:avLst/>
          </a:prstGeom>
        </p:spPr>
      </p:pic>
      <p:sp>
        <p:nvSpPr>
          <p:cNvPr id="2" name="Title 1"/>
          <p:cNvSpPr>
            <a:spLocks noGrp="1"/>
          </p:cNvSpPr>
          <p:nvPr>
            <p:ph type="title"/>
          </p:nvPr>
        </p:nvSpPr>
        <p:spPr>
          <a:xfrm>
            <a:off x="1285872" y="871152"/>
            <a:ext cx="7886700" cy="1325563"/>
          </a:xfrm>
        </p:spPr>
        <p:txBody>
          <a:bodyPr>
            <a:normAutofit/>
          </a:bodyPr>
          <a:lstStyle/>
          <a:p>
            <a:r>
              <a:rPr lang="en-US" sz="1600" b="1" dirty="0">
                <a:latin typeface="+mn-lt"/>
              </a:rPr>
              <a:t>Please provide us with feedback about this module. This is a community project and we welcome your comments, suggestions and edits! Comment here: </a:t>
            </a:r>
            <a:r>
              <a:rPr lang="en-US" sz="1600" b="1" dirty="0">
                <a:latin typeface="+mn-lt"/>
                <a:hlinkClick r:id="rId5"/>
              </a:rPr>
              <a:t>eTraining Feedback</a:t>
            </a:r>
            <a:r>
              <a:rPr lang="en-US" sz="1600" b="1" dirty="0">
                <a:latin typeface="+mn-lt"/>
              </a:rPr>
              <a:t> </a:t>
            </a:r>
            <a:br>
              <a:rPr lang="en-US" sz="1600" b="1" dirty="0">
                <a:latin typeface="+mn-lt"/>
              </a:rPr>
            </a:br>
            <a:r>
              <a:rPr lang="en-US" sz="1600" b="1" dirty="0">
                <a:latin typeface="+mn-lt"/>
              </a:rPr>
              <a:t>Questions  after reviewing this module? Contact GLOBE: </a:t>
            </a:r>
            <a:r>
              <a:rPr lang="en-US" sz="1600" b="1" dirty="0">
                <a:latin typeface="+mn-lt"/>
                <a:hlinkClick r:id="rId6"/>
              </a:rPr>
              <a:t>help@globe.gov</a:t>
            </a:r>
            <a:br>
              <a:rPr lang="en-US" sz="1600" b="1" dirty="0">
                <a:solidFill>
                  <a:srgbClr val="E5E5E5"/>
                </a:solidFill>
              </a:rPr>
            </a:br>
            <a:endParaRPr lang="en-US" sz="1600" dirty="0"/>
          </a:p>
        </p:txBody>
      </p:sp>
      <p:sp>
        <p:nvSpPr>
          <p:cNvPr id="3" name="Content Placeholder 2"/>
          <p:cNvSpPr>
            <a:spLocks noGrp="1"/>
          </p:cNvSpPr>
          <p:nvPr>
            <p:ph sz="half" idx="1"/>
          </p:nvPr>
        </p:nvSpPr>
        <p:spPr>
          <a:xfrm>
            <a:off x="1285872" y="2100864"/>
            <a:ext cx="7379494" cy="4351338"/>
          </a:xfrm>
        </p:spPr>
        <p:txBody>
          <a:bodyPr>
            <a:normAutofit fontScale="92500"/>
          </a:bodyPr>
          <a:lstStyle/>
          <a:p>
            <a:pPr marL="0" indent="0">
              <a:buNone/>
            </a:pPr>
            <a:r>
              <a:rPr lang="en-US" sz="2400" b="1" dirty="0"/>
              <a:t>Credits: </a:t>
            </a:r>
          </a:p>
          <a:p>
            <a:pPr marL="0" indent="0">
              <a:buNone/>
            </a:pPr>
            <a:r>
              <a:rPr lang="en-US" sz="1800" b="1" dirty="0"/>
              <a:t>Slides: </a:t>
            </a:r>
            <a:r>
              <a:rPr lang="en-US" sz="1800" dirty="0"/>
              <a:t>Izolda</a:t>
            </a:r>
            <a:r>
              <a:rPr lang="en-US" sz="1800" b="1" dirty="0"/>
              <a:t> </a:t>
            </a:r>
            <a:r>
              <a:rPr lang="en-US" sz="1800" dirty="0"/>
              <a:t>Trachtenberg, Dixon Butler, Russanne Low</a:t>
            </a:r>
          </a:p>
          <a:p>
            <a:pPr marL="0" indent="0">
              <a:buNone/>
            </a:pPr>
            <a:r>
              <a:rPr lang="en-US" sz="1800" b="1" dirty="0"/>
              <a:t>Photographs: </a:t>
            </a:r>
            <a:r>
              <a:rPr lang="en-US" sz="1800" dirty="0"/>
              <a:t>Izolda Trachtenberg</a:t>
            </a:r>
          </a:p>
          <a:p>
            <a:pPr marL="0" indent="0">
              <a:buNone/>
            </a:pPr>
            <a:r>
              <a:rPr lang="en-US" sz="1800" b="1" dirty="0"/>
              <a:t>Soil Profile Photos: </a:t>
            </a:r>
            <a:r>
              <a:rPr lang="en-US" sz="1800" dirty="0"/>
              <a:t>Dr. John Kimble and Sharon </a:t>
            </a:r>
            <a:r>
              <a:rPr lang="en-US" sz="1800" dirty="0" err="1"/>
              <a:t>Waltman</a:t>
            </a:r>
            <a:r>
              <a:rPr lang="en-US" sz="1800" dirty="0"/>
              <a:t>, USDA Natural Resources Conservation Service, National Soil Survey Center, Lincoln, Nebraska ,</a:t>
            </a:r>
          </a:p>
          <a:p>
            <a:pPr marL="0" indent="0">
              <a:buNone/>
            </a:pPr>
            <a:r>
              <a:rPr lang="en-US" sz="1800" b="1" dirty="0"/>
              <a:t>Illustrations: </a:t>
            </a:r>
            <a:r>
              <a:rPr lang="en-US" sz="1800" dirty="0"/>
              <a:t>Rich Potter</a:t>
            </a:r>
          </a:p>
          <a:p>
            <a:pPr marL="0" indent="0">
              <a:buNone/>
            </a:pPr>
            <a:r>
              <a:rPr lang="en-US" sz="1800" b="1" dirty="0"/>
              <a:t>Cover Art: </a:t>
            </a:r>
            <a:r>
              <a:rPr lang="en-US" sz="1800" dirty="0" err="1"/>
              <a:t>Jenn</a:t>
            </a:r>
            <a:r>
              <a:rPr lang="en-US" sz="1800" dirty="0"/>
              <a:t> Glaser, </a:t>
            </a:r>
            <a:r>
              <a:rPr lang="en-US" sz="1800" i="1" dirty="0" err="1"/>
              <a:t>ScribeArts</a:t>
            </a:r>
            <a:endParaRPr lang="en-US" sz="1800" i="1" dirty="0"/>
          </a:p>
          <a:p>
            <a:pPr marL="0" indent="0">
              <a:buNone/>
            </a:pPr>
            <a:r>
              <a:rPr lang="en-US" sz="1800" dirty="0"/>
              <a:t>The GLOBE Program is sponsored by these organizations: </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altLang="en-US" sz="1300" i="1" dirty="0">
                <a:solidFill>
                  <a:srgbClr val="000000"/>
                </a:solidFill>
              </a:rPr>
              <a:t>Version 3/6/20. If you edit and modify this slide set for use for educational purposes,  please note “modified by (and your name and date)“ on this page. Thank you.</a:t>
            </a:r>
            <a:endParaRPr lang="en-US" sz="1300" b="1" dirty="0"/>
          </a:p>
          <a:p>
            <a:endParaRPr lang="en-US" sz="1800" i="1" dirty="0"/>
          </a:p>
          <a:p>
            <a:pPr marL="0" indent="0">
              <a:buNone/>
            </a:pPr>
            <a:endParaRPr lang="en-US" sz="1800" dirty="0"/>
          </a:p>
          <a:p>
            <a:pPr marL="0" indent="0">
              <a:buNone/>
            </a:pPr>
            <a:endParaRPr lang="en-US" sz="2400" b="1" dirty="0"/>
          </a:p>
          <a:p>
            <a:pPr marL="0" indent="0">
              <a:buNone/>
            </a:pPr>
            <a:endParaRPr lang="en-US" sz="2000" dirty="0"/>
          </a:p>
        </p:txBody>
      </p:sp>
      <p:pic>
        <p:nvPicPr>
          <p:cNvPr id="8" name="Picture 7" descr="Logos for NASA, NOAA, NSF and the U.S. Department of Stat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365" y="5152214"/>
            <a:ext cx="2674508" cy="559709"/>
          </a:xfrm>
          <a:prstGeom prst="rect">
            <a:avLst/>
          </a:prstGeom>
        </p:spPr>
      </p:pic>
    </p:spTree>
    <p:extLst>
      <p:ext uri="{BB962C8B-B14F-4D97-AF65-F5344CB8AC3E}">
        <p14:creationId xmlns:p14="http://schemas.microsoft.com/office/powerpoint/2010/main" val="1593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12239-1292-C749-8343-A6DE4C9B54BD}" type="slidenum">
              <a:rPr lang="en-US" smtClean="0"/>
              <a:pPr/>
              <a:t>5</a:t>
            </a:fld>
            <a:endParaRPr lang="en-US" dirty="0"/>
          </a:p>
        </p:txBody>
      </p:sp>
      <p:pic>
        <p:nvPicPr>
          <p:cNvPr id="6"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5" name="Content Placeholder 13" descr="Menu: Why study soi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7300" cy="5921969"/>
          </a:xfrm>
          <a:prstGeom prst="rect">
            <a:avLst/>
          </a:prstGeom>
        </p:spPr>
      </p:pic>
      <p:sp>
        <p:nvSpPr>
          <p:cNvPr id="8" name="Title 7" hidden="1"/>
          <p:cNvSpPr>
            <a:spLocks noGrp="1"/>
          </p:cNvSpPr>
          <p:nvPr>
            <p:ph type="title"/>
          </p:nvPr>
        </p:nvSpPr>
        <p:spPr/>
        <p:txBody>
          <a:bodyPr/>
          <a:lstStyle/>
          <a:p>
            <a:r>
              <a:rPr lang="en-US" dirty="0"/>
              <a:t>Why Study Soil</a:t>
            </a:r>
          </a:p>
        </p:txBody>
      </p:sp>
      <p:pic>
        <p:nvPicPr>
          <p:cNvPr id="7" name="Content Placeholder 6" descr="Image of soil and a shovel. We study soil because it's the great integrator. It is an essential natural resource, a medium of crop production and plant growth and support, a producer and absorber of gases. It is home to organisms: plants, animals and others. It provides a snapshot of geologic, climatic, biological and human history. It decomposes waste and is a filter and storehouse of water and wastes. It is also source material for construction, medicines, art, and other thing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49765" y="927368"/>
            <a:ext cx="7557927" cy="5882087"/>
          </a:xfrm>
        </p:spPr>
      </p:pic>
    </p:spTree>
    <p:extLst>
      <p:ext uri="{BB962C8B-B14F-4D97-AF65-F5344CB8AC3E}">
        <p14:creationId xmlns:p14="http://schemas.microsoft.com/office/powerpoint/2010/main" val="162599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6</a:t>
            </a:fld>
            <a:endParaRPr lang="en-US" dirty="0"/>
          </a:p>
        </p:txBody>
      </p:sp>
      <p:pic>
        <p:nvPicPr>
          <p:cNvPr id="6" name="Content Placeholder 12" descr="Banner: Introduction to So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5" name="Content Placeholder 13" descr="Menu: Why study soi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6031"/>
            <a:ext cx="1257300" cy="5921969"/>
          </a:xfrm>
          <a:prstGeom prst="rect">
            <a:avLst/>
          </a:prstGeom>
        </p:spPr>
      </p:pic>
      <p:sp>
        <p:nvSpPr>
          <p:cNvPr id="2" name="Title 1"/>
          <p:cNvSpPr>
            <a:spLocks noGrp="1"/>
          </p:cNvSpPr>
          <p:nvPr>
            <p:ph type="title"/>
          </p:nvPr>
        </p:nvSpPr>
        <p:spPr>
          <a:xfrm>
            <a:off x="904873" y="649675"/>
            <a:ext cx="7886700" cy="1325563"/>
          </a:xfrm>
        </p:spPr>
        <p:txBody>
          <a:bodyPr>
            <a:normAutofit/>
          </a:bodyPr>
          <a:lstStyle/>
          <a:p>
            <a:pPr algn="ctr">
              <a:lnSpc>
                <a:spcPct val="100000"/>
              </a:lnSpc>
              <a:spcAft>
                <a:spcPct val="0"/>
              </a:spcAft>
            </a:pPr>
            <a:r>
              <a:rPr lang="en-US" altLang="en-US" sz="3600" dirty="0"/>
              <a:t>Soil and Water</a:t>
            </a:r>
          </a:p>
        </p:txBody>
      </p:sp>
      <p:sp>
        <p:nvSpPr>
          <p:cNvPr id="3" name="Content Placeholder 2"/>
          <p:cNvSpPr>
            <a:spLocks noGrp="1"/>
          </p:cNvSpPr>
          <p:nvPr>
            <p:ph sz="half" idx="1"/>
          </p:nvPr>
        </p:nvSpPr>
        <p:spPr>
          <a:xfrm>
            <a:off x="1447798" y="1631626"/>
            <a:ext cx="7696202" cy="5471392"/>
          </a:xfrm>
        </p:spPr>
        <p:txBody>
          <a:bodyPr>
            <a:normAutofit/>
          </a:bodyPr>
          <a:lstStyle/>
          <a:p>
            <a:pPr marL="0" indent="0">
              <a:lnSpc>
                <a:spcPct val="85000"/>
              </a:lnSpc>
              <a:buNone/>
            </a:pPr>
            <a:r>
              <a:rPr lang="en-US" altLang="en-US" sz="2100" dirty="0">
                <a:solidFill>
                  <a:srgbClr val="000000"/>
                </a:solidFill>
              </a:rPr>
              <a:t>The amount of water in the soil and how well the soil filters water through greatly affect plant growth, water quality, relative humidity, evaporation, and many other aspects of the Earth System.</a:t>
            </a:r>
          </a:p>
          <a:p>
            <a:pPr marL="0" indent="0">
              <a:lnSpc>
                <a:spcPct val="85000"/>
              </a:lnSpc>
              <a:buNone/>
            </a:pPr>
            <a:r>
              <a:rPr lang="en-US" altLang="en-US" sz="2100" dirty="0">
                <a:solidFill>
                  <a:srgbClr val="000000"/>
                </a:solidFill>
              </a:rPr>
              <a:t>The absorbed water is held on soil particle surfaces and in pore spaces between particles. This water is available for use by plants during times of little precipitation. </a:t>
            </a:r>
          </a:p>
          <a:p>
            <a:pPr marL="0" indent="0">
              <a:lnSpc>
                <a:spcPct val="93000"/>
              </a:lnSpc>
              <a:buNone/>
            </a:pPr>
            <a:r>
              <a:rPr lang="en-US" altLang="en-US" sz="2100" dirty="0">
                <a:solidFill>
                  <a:srgbClr val="000000"/>
                </a:solidFill>
              </a:rPr>
              <a:t>Some of this water evaporates back into the air; some is transpired by plants; some drains through the soil into groundwater, and some runs off, carrying with it surface particles, causing erosion. </a:t>
            </a:r>
          </a:p>
          <a:p>
            <a:pPr marL="0" indent="0">
              <a:lnSpc>
                <a:spcPct val="93000"/>
              </a:lnSpc>
              <a:buNone/>
            </a:pPr>
            <a:r>
              <a:rPr lang="en-US" altLang="en-US" sz="2400" dirty="0">
                <a:solidFill>
                  <a:srgbClr val="000000"/>
                </a:solidFill>
              </a:rPr>
              <a:t> </a:t>
            </a:r>
          </a:p>
          <a:p>
            <a:pPr marL="0" indent="0">
              <a:buNone/>
            </a:pPr>
            <a:endParaRPr lang="en-US" altLang="en-US" sz="2100" dirty="0"/>
          </a:p>
          <a:p>
            <a:pPr>
              <a:buNone/>
            </a:pPr>
            <a:endParaRPr lang="en-US" altLang="en-US" dirty="0">
              <a:solidFill>
                <a:srgbClr val="000000"/>
              </a:solidFill>
            </a:endParaRPr>
          </a:p>
        </p:txBody>
      </p:sp>
      <p:pic>
        <p:nvPicPr>
          <p:cNvPr id="7" name="Content Placeholder 6" descr="images showing a plant, who obtains water from soil, a picture of a pump indicating that water is stored in soil, clouds showing atmospheric humidity, and a cracked soil surface resulting from evaporation and dessication."/>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25827" y="4519332"/>
            <a:ext cx="7049521" cy="2129118"/>
          </a:xfrm>
        </p:spPr>
      </p:pic>
    </p:spTree>
    <p:extLst>
      <p:ext uri="{BB962C8B-B14F-4D97-AF65-F5344CB8AC3E}">
        <p14:creationId xmlns:p14="http://schemas.microsoft.com/office/powerpoint/2010/main" val="162568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7</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What is a soil profi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5913"/>
            <a:ext cx="1242246" cy="5922087"/>
          </a:xfrm>
          <a:prstGeom prst="rect">
            <a:avLst/>
          </a:prstGeom>
        </p:spPr>
      </p:pic>
      <p:sp>
        <p:nvSpPr>
          <p:cNvPr id="2" name="Title 1">
            <a:extLst>
              <a:ext uri="{FF2B5EF4-FFF2-40B4-BE49-F238E27FC236}">
                <a16:creationId xmlns:a16="http://schemas.microsoft.com/office/drawing/2014/main" id="{DBD9D3AE-9F7C-44D6-9178-B2120C4A0DD1}"/>
              </a:ext>
            </a:extLst>
          </p:cNvPr>
          <p:cNvSpPr>
            <a:spLocks noGrp="1"/>
          </p:cNvSpPr>
          <p:nvPr>
            <p:ph type="title"/>
          </p:nvPr>
        </p:nvSpPr>
        <p:spPr>
          <a:xfrm>
            <a:off x="1933903" y="1092391"/>
            <a:ext cx="5425309" cy="495355"/>
          </a:xfrm>
        </p:spPr>
        <p:txBody>
          <a:bodyPr>
            <a:normAutofit fontScale="90000"/>
          </a:bodyPr>
          <a:lstStyle/>
          <a:p>
            <a:r>
              <a:rPr lang="en-US" sz="3600" dirty="0"/>
              <a:t>What is a soil profile?</a:t>
            </a:r>
          </a:p>
        </p:txBody>
      </p:sp>
      <p:pic>
        <p:nvPicPr>
          <p:cNvPr id="13" name="Content Placeholder 12" descr="Drawing of a boy and a girl holding a tape measure up against a soil profile to measure the thickness of the horizons.  The Title of the image is &quot;What is a soil profile&quot;."/>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242246" y="955867"/>
            <a:ext cx="7969659" cy="5902133"/>
          </a:xfrm>
        </p:spPr>
      </p:pic>
    </p:spTree>
    <p:extLst>
      <p:ext uri="{BB962C8B-B14F-4D97-AF65-F5344CB8AC3E}">
        <p14:creationId xmlns:p14="http://schemas.microsoft.com/office/powerpoint/2010/main" val="188744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8</a:t>
            </a:fld>
            <a:endParaRPr lang="en-US" dirty="0"/>
          </a:p>
        </p:txBody>
      </p:sp>
      <p:pic>
        <p:nvPicPr>
          <p:cNvPr id="7" name="Content Placeholder 12" descr="Banner: Introduction to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62"/>
            <a:ext cx="9144000" cy="974793"/>
          </a:xfrm>
          <a:prstGeom prst="rect">
            <a:avLst/>
          </a:prstGeom>
        </p:spPr>
      </p:pic>
      <p:pic>
        <p:nvPicPr>
          <p:cNvPr id="8" name="Content Placeholder 3" descr="Menu: What is a soil profi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5913"/>
            <a:ext cx="1257300" cy="5993853"/>
          </a:xfrm>
          <a:prstGeom prst="rect">
            <a:avLst/>
          </a:prstGeom>
        </p:spPr>
      </p:pic>
      <p:sp>
        <p:nvSpPr>
          <p:cNvPr id="2" name="Title 1"/>
          <p:cNvSpPr>
            <a:spLocks noGrp="1"/>
          </p:cNvSpPr>
          <p:nvPr>
            <p:ph type="title"/>
          </p:nvPr>
        </p:nvSpPr>
        <p:spPr>
          <a:xfrm>
            <a:off x="1390650" y="690586"/>
            <a:ext cx="7886700" cy="1325563"/>
          </a:xfrm>
        </p:spPr>
        <p:txBody>
          <a:bodyPr>
            <a:normAutofit/>
          </a:bodyPr>
          <a:lstStyle/>
          <a:p>
            <a:r>
              <a:rPr lang="en-US" sz="3600" dirty="0"/>
              <a:t>What is a soil profile? </a:t>
            </a:r>
            <a:r>
              <a:rPr lang="en-US" sz="3600" dirty="0">
                <a:solidFill>
                  <a:schemeClr val="bg1"/>
                </a:solidFill>
              </a:rPr>
              <a:t>2</a:t>
            </a:r>
          </a:p>
        </p:txBody>
      </p:sp>
      <p:sp>
        <p:nvSpPr>
          <p:cNvPr id="3" name="Content Placeholder 2"/>
          <p:cNvSpPr>
            <a:spLocks noGrp="1"/>
          </p:cNvSpPr>
          <p:nvPr>
            <p:ph sz="half" idx="1"/>
          </p:nvPr>
        </p:nvSpPr>
        <p:spPr>
          <a:xfrm>
            <a:off x="1257300" y="1757229"/>
            <a:ext cx="4117524" cy="4351338"/>
          </a:xfrm>
        </p:spPr>
        <p:txBody>
          <a:bodyPr>
            <a:noAutofit/>
          </a:bodyPr>
          <a:lstStyle/>
          <a:p>
            <a:pPr algn="just"/>
            <a:r>
              <a:rPr lang="en-US" sz="1800" dirty="0"/>
              <a:t>This is an example of a soil profile. A soil profile is a series of soil layers below the soil surface that have certain properties because of how the soil was formed.</a:t>
            </a:r>
          </a:p>
          <a:p>
            <a:pPr algn="just"/>
            <a:endParaRPr lang="en-US" sz="1800" dirty="0"/>
          </a:p>
          <a:p>
            <a:pPr algn="just"/>
            <a:r>
              <a:rPr lang="en-US" sz="1800" dirty="0"/>
              <a:t>The layers of a soil are called </a:t>
            </a:r>
            <a:r>
              <a:rPr lang="en-US" sz="1800" dirty="0">
                <a:solidFill>
                  <a:srgbClr val="FF0000"/>
                </a:solidFill>
              </a:rPr>
              <a:t>horizons</a:t>
            </a:r>
            <a:r>
              <a:rPr lang="en-US" sz="1800" dirty="0"/>
              <a:t>. Horizons differ from each other by their characteristics such as color, texture, structure, consistence, thickness, and other properties. </a:t>
            </a:r>
          </a:p>
          <a:p>
            <a:pPr algn="just"/>
            <a:endParaRPr lang="en-US" sz="1800" dirty="0"/>
          </a:p>
          <a:p>
            <a:pPr algn="just"/>
            <a:r>
              <a:rPr lang="en-US" sz="1800" dirty="0"/>
              <a:t>Because every soil forms differently, looking closely at them can help us read a story of what has happened at its location. </a:t>
            </a:r>
          </a:p>
        </p:txBody>
      </p:sp>
      <p:pic>
        <p:nvPicPr>
          <p:cNvPr id="9" name="Content Placeholder 8" descr="photo of a soil profile. Dark soil is in the upper A horizon. A series of buried dark horizons are separated light horizons. You read the story from the bottom up.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606148" y="1089479"/>
            <a:ext cx="3238499" cy="4885010"/>
          </a:xfrm>
        </p:spPr>
      </p:pic>
      <p:sp>
        <p:nvSpPr>
          <p:cNvPr id="10" name="TextBox 9"/>
          <p:cNvSpPr txBox="1"/>
          <p:nvPr/>
        </p:nvSpPr>
        <p:spPr>
          <a:xfrm>
            <a:off x="5606148" y="6006105"/>
            <a:ext cx="3238500" cy="523220"/>
          </a:xfrm>
          <a:prstGeom prst="rect">
            <a:avLst/>
          </a:prstGeom>
          <a:noFill/>
        </p:spPr>
        <p:txBody>
          <a:bodyPr wrap="square" rtlCol="0">
            <a:spAutoFit/>
          </a:bodyPr>
          <a:lstStyle/>
          <a:p>
            <a:pPr>
              <a:spcBef>
                <a:spcPts val="1000"/>
              </a:spcBef>
            </a:pPr>
            <a:r>
              <a:rPr lang="en-US" altLang="en-US" sz="1400" b="0" i="1" dirty="0">
                <a:solidFill>
                  <a:srgbClr val="000000"/>
                </a:solidFill>
              </a:rPr>
              <a:t>A Maryland Soil (Photo © Dr. Ray Weil, University of Maryland) </a:t>
            </a:r>
          </a:p>
        </p:txBody>
      </p:sp>
    </p:spTree>
    <p:extLst>
      <p:ext uri="{BB962C8B-B14F-4D97-AF65-F5344CB8AC3E}">
        <p14:creationId xmlns:p14="http://schemas.microsoft.com/office/powerpoint/2010/main" val="2124352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3263</TotalTime>
  <Words>3408</Words>
  <Application>Microsoft Macintosh PowerPoint</Application>
  <PresentationFormat>On-screen Show (4:3)</PresentationFormat>
  <Paragraphs>308</Paragraphs>
  <Slides>56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 Unicode MS</vt:lpstr>
      <vt:lpstr>ＭＳ Ｐゴシック</vt:lpstr>
      <vt:lpstr>Arial</vt:lpstr>
      <vt:lpstr>Calibri</vt:lpstr>
      <vt:lpstr>Calibri Light</vt:lpstr>
      <vt:lpstr>Times New Roman</vt:lpstr>
      <vt:lpstr>Office Theme</vt:lpstr>
      <vt:lpstr>Slide One</vt:lpstr>
      <vt:lpstr>Overview</vt:lpstr>
      <vt:lpstr>Introduction to the GLOBE Soil Investigation</vt:lpstr>
      <vt:lpstr>Looking at Earth from Space, what do we see?</vt:lpstr>
      <vt:lpstr>Let’s Zoom In!</vt:lpstr>
      <vt:lpstr>Why Study Soil</vt:lpstr>
      <vt:lpstr>Soil and Water</vt:lpstr>
      <vt:lpstr>What is a soil profile?</vt:lpstr>
      <vt:lpstr>What is a soil profile? 2</vt:lpstr>
      <vt:lpstr>A Soil’s Story 1</vt:lpstr>
      <vt:lpstr>A Soil’s Story 2</vt:lpstr>
      <vt:lpstr>How Does Soil Form?</vt:lpstr>
      <vt:lpstr>Soil Forming Factors</vt:lpstr>
      <vt:lpstr>The Importance of Soil Characteristics</vt:lpstr>
      <vt:lpstr>The Five Soil Forming Factors Produce Great Variations in Soils.</vt:lpstr>
      <vt:lpstr>Example of a Grassland Soil Profile</vt:lpstr>
      <vt:lpstr>Example of a Forest Soil Profile</vt:lpstr>
      <vt:lpstr>Example of a Tropical Soil Profile</vt:lpstr>
      <vt:lpstr>Example of a Soil Profile Formed under Very Dry Conditions </vt:lpstr>
      <vt:lpstr>Example of a Soil Profile Formed under Wet Conditions </vt:lpstr>
      <vt:lpstr>Example of a Soil Profile Formed in a Very Cold Climate</vt:lpstr>
      <vt:lpstr>GLOBE Soil Protocols 1</vt:lpstr>
      <vt:lpstr>GLOBE Soil Protocols 2</vt:lpstr>
      <vt:lpstr>Soil Protocols</vt:lpstr>
      <vt:lpstr>Soil Characterization Sampling Options</vt:lpstr>
      <vt:lpstr>Defining a Soil Site Introduction</vt:lpstr>
      <vt:lpstr>How to Define a Soil Site</vt:lpstr>
      <vt:lpstr>Choosing a Location: Considerations</vt:lpstr>
      <vt:lpstr>Determine Slope of a Site</vt:lpstr>
      <vt:lpstr>Defining the Aspect of a Soil Site</vt:lpstr>
      <vt:lpstr>Reading a Compass</vt:lpstr>
      <vt:lpstr>Defining Soil Site Landscape Position</vt:lpstr>
      <vt:lpstr>Defining the Cover Type of a Soil Site</vt:lpstr>
      <vt:lpstr>Landscape Photos</vt:lpstr>
      <vt:lpstr>Defining a Soil Characterization Site</vt:lpstr>
      <vt:lpstr>Choosing a Soil Characterization Site</vt:lpstr>
      <vt:lpstr>Orienting your Site Relative to the Sun</vt:lpstr>
      <vt:lpstr>Describe Land Use</vt:lpstr>
      <vt:lpstr>Recording other Features</vt:lpstr>
      <vt:lpstr>Defining a Soil Moisture and Temperature Study Site</vt:lpstr>
      <vt:lpstr>Defining a Soil Moisture Study Site</vt:lpstr>
      <vt:lpstr>Soil Moisture Sampling Options</vt:lpstr>
      <vt:lpstr>How to Report Data to GLOBE</vt:lpstr>
      <vt:lpstr>Entering a Soil Sample Site Definition  - Step 1</vt:lpstr>
      <vt:lpstr>Entering a Soil Sample Site Definition  - Step 2</vt:lpstr>
      <vt:lpstr>Entering a Soil Sample Site Definition  - Step 3</vt:lpstr>
      <vt:lpstr>Entering a Soil Sample Site Definition – Step 4</vt:lpstr>
      <vt:lpstr>Entering a Soil Sample Site Definition – Step 5 </vt:lpstr>
      <vt:lpstr>Soil Characterization Site Definition Example  </vt:lpstr>
      <vt:lpstr>Entering Supplementary Information</vt:lpstr>
      <vt:lpstr>Entering Supplementary Information-2</vt:lpstr>
      <vt:lpstr>Response to Data Entry</vt:lpstr>
      <vt:lpstr>The Soils on Planet Earth</vt:lpstr>
      <vt:lpstr>Frequently Asked Questions (FAQs) 1</vt:lpstr>
      <vt:lpstr>Frequently Asked Questions (FAQs) 2</vt:lpstr>
      <vt:lpstr>Please provide us with feedback about this module. This is a community project and we welcome your comments, suggestions and edits! Comment here: eTraining Feedback  Questions  after reviewing this module? Contact GLOBE: help@globe.gov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Microsoft Office User</cp:lastModifiedBy>
  <cp:revision>130</cp:revision>
  <dcterms:created xsi:type="dcterms:W3CDTF">2016-04-01T00:37:38Z</dcterms:created>
  <dcterms:modified xsi:type="dcterms:W3CDTF">2020-03-06T22:32:55Z</dcterms:modified>
</cp:coreProperties>
</file>