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gx7AzHK2c/fbLdLUEPlqOwnvBVx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C57254-74C7-4CF5-B657-AC051F4E5562}" v="1" dt="2025-05-30T18:20:49.6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8" d="100"/>
          <a:sy n="128" d="100"/>
        </p:scale>
        <p:origin x="36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microsoft.com/office/2016/11/relationships/changesInfo" Target="changesInfos/changesInfo1.xml"/><Relationship Id="rId5" Type="http://schemas.openxmlformats.org/officeDocument/2006/relationships/slide" Target="slides/slide4.xml"/><Relationship Id="rId61" Type="http://customschemas.google.com/relationships/presentationmetadata" Target="meta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ell Lewis" userId="e239aa25-49bf-4627-a3d4-bea2d9d8fbb0" providerId="ADAL" clId="{7DC57254-74C7-4CF5-B657-AC051F4E5562}"/>
    <pc:docChg chg="modSld">
      <pc:chgData name="Cornell Lewis" userId="e239aa25-49bf-4627-a3d4-bea2d9d8fbb0" providerId="ADAL" clId="{7DC57254-74C7-4CF5-B657-AC051F4E5562}" dt="2025-05-30T18:20:34.710" v="0" actId="20577"/>
      <pc:docMkLst>
        <pc:docMk/>
      </pc:docMkLst>
      <pc:sldChg chg="modSp mod">
        <pc:chgData name="Cornell Lewis" userId="e239aa25-49bf-4627-a3d4-bea2d9d8fbb0" providerId="ADAL" clId="{7DC57254-74C7-4CF5-B657-AC051F4E5562}" dt="2025-05-30T18:20:34.710" v="0" actId="20577"/>
        <pc:sldMkLst>
          <pc:docMk/>
          <pc:sldMk cId="0" sldId="311"/>
        </pc:sldMkLst>
        <pc:spChg chg="mod">
          <ac:chgData name="Cornell Lewis" userId="e239aa25-49bf-4627-a3d4-bea2d9d8fbb0" providerId="ADAL" clId="{7DC57254-74C7-4CF5-B657-AC051F4E5562}" dt="2025-05-30T18:20:34.710" v="0" actId="20577"/>
          <ac:spMkLst>
            <pc:docMk/>
            <pc:sldMk cId="0" sldId="311"/>
            <ac:spMk id="66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3" name="Google Shape;553;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1" name="Google Shape;571;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1" name="Google Shape;581;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1" name="Google Shape;591;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0" name="Google Shape;600;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9" name="Google Shape;609;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9" name="Google Shape;619;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8" name="Google Shape;628;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9" name="Google Shape;639;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9" name="Google Shape;649;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0" name="Google Shape;650;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0" name="Google Shape;660;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8"/>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8"/>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6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67"/>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6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68"/>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8"/>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6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5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9"/>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9"/>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5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6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6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6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6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6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61"/>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1"/>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6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2"/>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2"/>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2"/>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6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6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6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6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65"/>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65"/>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6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6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66"/>
          <p:cNvSpPr>
            <a:spLocks noGrp="1"/>
          </p:cNvSpPr>
          <p:nvPr>
            <p:ph type="pic" idx="2"/>
          </p:nvPr>
        </p:nvSpPr>
        <p:spPr>
          <a:xfrm>
            <a:off x="3887391" y="987426"/>
            <a:ext cx="4629150" cy="4873625"/>
          </a:xfrm>
          <a:prstGeom prst="rect">
            <a:avLst/>
          </a:prstGeom>
          <a:noFill/>
          <a:ln>
            <a:noFill/>
          </a:ln>
        </p:spPr>
      </p:sp>
      <p:sp>
        <p:nvSpPr>
          <p:cNvPr id="68" name="Google Shape;68;p66"/>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6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1.jp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hyperlink" Target="http://www.globe.gov/do-globe/globe-teachers-guide/soil-pedosphere" TargetMode="Externa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image" Target="../media/image31.jpg"/></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jpg"/></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31.jpg"/></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6.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7.jpg"/><Relationship Id="rId4" Type="http://schemas.openxmlformats.org/officeDocument/2006/relationships/image" Target="../media/image3.jpg"/></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8.jpg"/><Relationship Id="rId4" Type="http://schemas.openxmlformats.org/officeDocument/2006/relationships/image" Target="../media/image47.jpg"/></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49.jpg"/><Relationship Id="rId4" Type="http://schemas.openxmlformats.org/officeDocument/2006/relationships/image" Target="../media/image47.jpg"/></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50.jpg"/><Relationship Id="rId4" Type="http://schemas.openxmlformats.org/officeDocument/2006/relationships/image" Target="../media/image47.jpg"/></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51.jpg"/><Relationship Id="rId4" Type="http://schemas.openxmlformats.org/officeDocument/2006/relationships/image" Target="../media/image47.jpg"/></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52.jpg"/><Relationship Id="rId4" Type="http://schemas.openxmlformats.org/officeDocument/2006/relationships/image" Target="../media/image47.jpg"/></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53.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54.jpg"/><Relationship Id="rId4" Type="http://schemas.openxmlformats.org/officeDocument/2006/relationships/image" Target="../media/image47.jpg"/></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55.jpg"/><Relationship Id="rId4" Type="http://schemas.openxmlformats.org/officeDocument/2006/relationships/image" Target="../media/image47.jpg"/></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56.jpg"/><Relationship Id="rId4" Type="http://schemas.openxmlformats.org/officeDocument/2006/relationships/image" Target="../media/image47.jpg"/></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58.jpg"/><Relationship Id="rId4" Type="http://schemas.openxmlformats.org/officeDocument/2006/relationships/image" Target="../media/image57.jpg"/></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57.jpg"/><Relationship Id="rId4" Type="http://schemas.openxmlformats.org/officeDocument/2006/relationships/image" Target="../media/image3.jpg"/></Relationships>
</file>

<file path=ppt/slides/_rels/slide55.xml.rels><?xml version="1.0" encoding="UTF-8" standalone="yes"?>
<Relationships xmlns="http://schemas.openxmlformats.org/package/2006/relationships"><Relationship Id="rId8" Type="http://schemas.openxmlformats.org/officeDocument/2006/relationships/hyperlink" Target="http://nasawavelength.org/" TargetMode="External"/><Relationship Id="rId3" Type="http://schemas.openxmlformats.org/officeDocument/2006/relationships/image" Target="../media/image1.jpg"/><Relationship Id="rId7" Type="http://schemas.openxmlformats.org/officeDocument/2006/relationships/hyperlink" Target="http://www.globe.gov/"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www.globe.gov/documents/10157/2660220/implementation_guide-intro.pdf" TargetMode="External"/><Relationship Id="rId5" Type="http://schemas.openxmlformats.org/officeDocument/2006/relationships/image" Target="../media/image57.jpg"/><Relationship Id="rId4" Type="http://schemas.openxmlformats.org/officeDocument/2006/relationships/image" Target="../media/image3.jpg"/><Relationship Id="rId9" Type="http://schemas.openxmlformats.org/officeDocument/2006/relationships/hyperlink" Target="http://climate.nasa.gov/"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9.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mailto:help@nasaglobe.org" TargetMode="External"/><Relationship Id="rId5" Type="http://schemas.openxmlformats.org/officeDocument/2006/relationships/image" Target="../media/image57.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Illustration of two hands holding a a handful of soil."/>
          <p:cNvPicPr preferRelativeResize="0"/>
          <p:nvPr/>
        </p:nvPicPr>
        <p:blipFill rotWithShape="1">
          <a:blip r:embed="rId3">
            <a:alphaModFix/>
          </a:blip>
          <a:srcRect/>
          <a:stretch/>
        </p:blipFill>
        <p:spPr>
          <a:xfrm>
            <a:off x="0" y="1002632"/>
            <a:ext cx="9144000" cy="5855368"/>
          </a:xfrm>
          <a:prstGeom prst="rect">
            <a:avLst/>
          </a:prstGeom>
          <a:noFill/>
          <a:ln>
            <a:noFill/>
          </a:ln>
        </p:spPr>
      </p:pic>
      <p:pic>
        <p:nvPicPr>
          <p:cNvPr id="90" name="Google Shape;90;p1" descr="Banner: introduction to Soil (Pedosphere)"/>
          <p:cNvPicPr preferRelativeResize="0"/>
          <p:nvPr/>
        </p:nvPicPr>
        <p:blipFill rotWithShape="1">
          <a:blip r:embed="rId4">
            <a:alphaModFix/>
          </a:blip>
          <a:srcRect/>
          <a:stretch/>
        </p:blipFill>
        <p:spPr>
          <a:xfrm>
            <a:off x="0" y="0"/>
            <a:ext cx="9144000" cy="1002632"/>
          </a:xfrm>
          <a:prstGeom prst="rect">
            <a:avLst/>
          </a:prstGeom>
          <a:solidFill>
            <a:srgbClr val="A29E95"/>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79" name="Google Shape;179;p10"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180" name="Google Shape;180;p10" descr="Menu: What is a soil profile?"/>
          <p:cNvPicPr preferRelativeResize="0"/>
          <p:nvPr/>
        </p:nvPicPr>
        <p:blipFill rotWithShape="1">
          <a:blip r:embed="rId4">
            <a:alphaModFix/>
          </a:blip>
          <a:srcRect/>
          <a:stretch/>
        </p:blipFill>
        <p:spPr>
          <a:xfrm>
            <a:off x="0" y="935913"/>
            <a:ext cx="1257300" cy="5993853"/>
          </a:xfrm>
          <a:prstGeom prst="rect">
            <a:avLst/>
          </a:prstGeom>
          <a:noFill/>
          <a:ln>
            <a:noFill/>
          </a:ln>
        </p:spPr>
      </p:pic>
      <p:sp>
        <p:nvSpPr>
          <p:cNvPr id="181" name="Google Shape;181;p10"/>
          <p:cNvSpPr txBox="1">
            <a:spLocks noGrp="1"/>
          </p:cNvSpPr>
          <p:nvPr>
            <p:ph type="title"/>
          </p:nvPr>
        </p:nvSpPr>
        <p:spPr>
          <a:xfrm>
            <a:off x="1390650" y="6905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A Soil’s Story </a:t>
            </a:r>
            <a:r>
              <a:rPr lang="en-US" sz="3600">
                <a:solidFill>
                  <a:schemeClr val="lt1"/>
                </a:solidFill>
              </a:rPr>
              <a:t>1</a:t>
            </a:r>
            <a:endParaRPr/>
          </a:p>
        </p:txBody>
      </p:sp>
      <p:sp>
        <p:nvSpPr>
          <p:cNvPr id="182" name="Google Shape;182;p10"/>
          <p:cNvSpPr txBox="1">
            <a:spLocks noGrp="1"/>
          </p:cNvSpPr>
          <p:nvPr>
            <p:ph type="body" idx="1"/>
          </p:nvPr>
        </p:nvSpPr>
        <p:spPr>
          <a:xfrm>
            <a:off x="1488624" y="1757229"/>
            <a:ext cx="3886200" cy="4725214"/>
          </a:xfrm>
          <a:prstGeom prst="rect">
            <a:avLst/>
          </a:prstGeom>
          <a:noFill/>
          <a:ln>
            <a:noFill/>
          </a:ln>
        </p:spPr>
        <p:txBody>
          <a:bodyPr spcFirstLastPara="1" wrap="square" lIns="91425" tIns="45700" rIns="91425" bIns="45700" anchor="t" anchorCtr="0">
            <a:normAutofit fontScale="92500"/>
          </a:bodyPr>
          <a:lstStyle/>
          <a:p>
            <a:pPr marL="228600" lvl="0" indent="-228600" algn="just" rtl="0">
              <a:lnSpc>
                <a:spcPct val="90000"/>
              </a:lnSpc>
              <a:spcBef>
                <a:spcPts val="0"/>
              </a:spcBef>
              <a:spcAft>
                <a:spcPts val="0"/>
              </a:spcAft>
              <a:buClr>
                <a:schemeClr val="dk1"/>
              </a:buClr>
              <a:buSzPct val="100000"/>
              <a:buChar char="•"/>
            </a:pPr>
            <a:r>
              <a:rPr lang="en-US" sz="1600"/>
              <a:t>If we look at the horizons in this soil profile, we can understand something about the history of what happened here. Notice that there are some layers at the top and then a dark layer called 3C3 in the middle. This soil is located near a stream and each of the horizons above the 3C3 were deposited on top of it when the stream flooded.</a:t>
            </a:r>
            <a:endParaRPr/>
          </a:p>
          <a:p>
            <a:pPr marL="228600" lvl="0" indent="-134620" algn="just" rtl="0">
              <a:lnSpc>
                <a:spcPct val="90000"/>
              </a:lnSpc>
              <a:spcBef>
                <a:spcPts val="1000"/>
              </a:spcBef>
              <a:spcAft>
                <a:spcPts val="0"/>
              </a:spcAft>
              <a:buClr>
                <a:schemeClr val="dk1"/>
              </a:buClr>
              <a:buSzPct val="100000"/>
              <a:buNone/>
            </a:pPr>
            <a:endParaRPr sz="1600"/>
          </a:p>
          <a:p>
            <a:pPr marL="228600" lvl="0" indent="-228600" algn="just" rtl="0">
              <a:lnSpc>
                <a:spcPct val="90000"/>
              </a:lnSpc>
              <a:spcBef>
                <a:spcPts val="1000"/>
              </a:spcBef>
              <a:spcAft>
                <a:spcPts val="0"/>
              </a:spcAft>
              <a:buClr>
                <a:srgbClr val="FF0000"/>
              </a:buClr>
              <a:buSzPct val="100000"/>
              <a:buChar char="•"/>
            </a:pPr>
            <a:r>
              <a:rPr lang="en-US" sz="1600" b="1">
                <a:solidFill>
                  <a:srgbClr val="FF0000"/>
                </a:solidFill>
              </a:rPr>
              <a:t>Question: </a:t>
            </a:r>
            <a:r>
              <a:rPr lang="en-US" sz="1600"/>
              <a:t>We know from special dating techniques that the dark  gray substance visible at Horizon 3C3 was deposited here approximately 150-250 years ago over a period of 100 years.  What do you think it is?</a:t>
            </a:r>
            <a:endParaRPr/>
          </a:p>
          <a:p>
            <a:pPr marL="228600" lvl="0" indent="-134620" algn="just" rtl="0">
              <a:lnSpc>
                <a:spcPct val="90000"/>
              </a:lnSpc>
              <a:spcBef>
                <a:spcPts val="1000"/>
              </a:spcBef>
              <a:spcAft>
                <a:spcPts val="0"/>
              </a:spcAft>
              <a:buClr>
                <a:schemeClr val="dk1"/>
              </a:buClr>
              <a:buSzPct val="100000"/>
              <a:buNone/>
            </a:pPr>
            <a:endParaRPr sz="1600"/>
          </a:p>
          <a:p>
            <a:pPr marL="228600" lvl="0" indent="-228600" algn="just" rtl="0">
              <a:lnSpc>
                <a:spcPct val="90000"/>
              </a:lnSpc>
              <a:spcBef>
                <a:spcPts val="1000"/>
              </a:spcBef>
              <a:spcAft>
                <a:spcPts val="0"/>
              </a:spcAft>
              <a:buClr>
                <a:srgbClr val="FF0000"/>
              </a:buClr>
              <a:buSzPct val="100000"/>
              <a:buChar char="•"/>
            </a:pPr>
            <a:r>
              <a:rPr lang="en-US" sz="1600" b="1">
                <a:solidFill>
                  <a:srgbClr val="FF0000"/>
                </a:solidFill>
              </a:rPr>
              <a:t>Answer: </a:t>
            </a:r>
            <a:r>
              <a:rPr lang="en-US" sz="1600">
                <a:solidFill>
                  <a:srgbClr val="000000"/>
                </a:solidFill>
              </a:rPr>
              <a:t>It’s ash from forest fires set by farmers practicing slash and burn agriculture. The results of some of that practice of burning down forest to make room for farms were deposited in this soil.</a:t>
            </a:r>
            <a:endParaRPr/>
          </a:p>
          <a:p>
            <a:pPr marL="228600" lvl="0" indent="-228600" algn="l" rtl="0">
              <a:lnSpc>
                <a:spcPct val="90000"/>
              </a:lnSpc>
              <a:spcBef>
                <a:spcPts val="1000"/>
              </a:spcBef>
              <a:spcAft>
                <a:spcPts val="0"/>
              </a:spcAft>
              <a:buClr>
                <a:schemeClr val="dk1"/>
              </a:buClr>
              <a:buSzPct val="100000"/>
              <a:buNone/>
            </a:pPr>
            <a:endParaRPr sz="2400"/>
          </a:p>
          <a:p>
            <a:pPr marL="0" lvl="0" indent="0" algn="l" rtl="0">
              <a:lnSpc>
                <a:spcPct val="90000"/>
              </a:lnSpc>
              <a:spcBef>
                <a:spcPts val="1000"/>
              </a:spcBef>
              <a:spcAft>
                <a:spcPts val="0"/>
              </a:spcAft>
              <a:buClr>
                <a:schemeClr val="dk1"/>
              </a:buClr>
              <a:buSzPct val="100000"/>
              <a:buNone/>
            </a:pPr>
            <a:endParaRPr/>
          </a:p>
        </p:txBody>
      </p:sp>
      <p:pic>
        <p:nvPicPr>
          <p:cNvPr id="183" name="Google Shape;183;p10" descr="photo of a soil profile. Dark soil is in the upper A horizon. A series of buried dark horizons are separated light horizons. You read the story from the bottom up.  The arrow is pointing to a buried burned horizon."/>
          <p:cNvPicPr preferRelativeResize="0">
            <a:picLocks noGrp="1"/>
          </p:cNvPicPr>
          <p:nvPr>
            <p:ph type="body" idx="2"/>
          </p:nvPr>
        </p:nvPicPr>
        <p:blipFill rotWithShape="1">
          <a:blip r:embed="rId5">
            <a:alphaModFix/>
          </a:blip>
          <a:srcRect/>
          <a:stretch/>
        </p:blipFill>
        <p:spPr>
          <a:xfrm>
            <a:off x="5606148" y="1353367"/>
            <a:ext cx="3063555" cy="4621121"/>
          </a:xfrm>
          <a:prstGeom prst="rect">
            <a:avLst/>
          </a:prstGeom>
          <a:noFill/>
          <a:ln>
            <a:noFill/>
          </a:ln>
        </p:spPr>
      </p:pic>
      <p:sp>
        <p:nvSpPr>
          <p:cNvPr id="184" name="Google Shape;184;p10"/>
          <p:cNvSpPr txBox="1"/>
          <p:nvPr/>
        </p:nvSpPr>
        <p:spPr>
          <a:xfrm>
            <a:off x="5606148" y="6085856"/>
            <a:ext cx="32385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1" u="none" strike="noStrike" cap="none">
                <a:solidFill>
                  <a:srgbClr val="000000"/>
                </a:solidFill>
                <a:latin typeface="Calibri"/>
                <a:ea typeface="Calibri"/>
                <a:cs typeface="Calibri"/>
                <a:sym typeface="Calibri"/>
              </a:rPr>
              <a:t>A Maryland Soil (Photo © Dr. Ray Weil, University of Maryland) </a:t>
            </a:r>
            <a:endParaRPr/>
          </a:p>
        </p:txBody>
      </p:sp>
      <p:cxnSp>
        <p:nvCxnSpPr>
          <p:cNvPr id="185" name="Google Shape;185;p10" descr="arrow pointing to a buried burned horizon."/>
          <p:cNvCxnSpPr/>
          <p:nvPr/>
        </p:nvCxnSpPr>
        <p:spPr>
          <a:xfrm>
            <a:off x="4171950" y="3676650"/>
            <a:ext cx="2514600" cy="76200"/>
          </a:xfrm>
          <a:prstGeom prst="straightConnector1">
            <a:avLst/>
          </a:prstGeom>
          <a:noFill/>
          <a:ln w="38100" cap="flat" cmpd="sng">
            <a:solidFill>
              <a:srgbClr val="FF0000"/>
            </a:solidFill>
            <a:prstDash val="solid"/>
            <a:miter lim="800000"/>
            <a:headEnd type="none" w="sm" len="sm"/>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92" name="Google Shape;192;p11"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193" name="Google Shape;193;p11" descr="Menu: What is a soil profile?"/>
          <p:cNvPicPr preferRelativeResize="0"/>
          <p:nvPr/>
        </p:nvPicPr>
        <p:blipFill rotWithShape="1">
          <a:blip r:embed="rId4">
            <a:alphaModFix/>
          </a:blip>
          <a:srcRect/>
          <a:stretch/>
        </p:blipFill>
        <p:spPr>
          <a:xfrm>
            <a:off x="0" y="935913"/>
            <a:ext cx="1257300" cy="5993853"/>
          </a:xfrm>
          <a:prstGeom prst="rect">
            <a:avLst/>
          </a:prstGeom>
          <a:noFill/>
          <a:ln>
            <a:noFill/>
          </a:ln>
        </p:spPr>
      </p:pic>
      <p:sp>
        <p:nvSpPr>
          <p:cNvPr id="194" name="Google Shape;194;p11"/>
          <p:cNvSpPr txBox="1">
            <a:spLocks noGrp="1"/>
          </p:cNvSpPr>
          <p:nvPr>
            <p:ph type="title"/>
          </p:nvPr>
        </p:nvSpPr>
        <p:spPr>
          <a:xfrm>
            <a:off x="1390650" y="6905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A Soil’s Story </a:t>
            </a:r>
            <a:r>
              <a:rPr lang="en-US" sz="3600">
                <a:solidFill>
                  <a:schemeClr val="lt1"/>
                </a:solidFill>
              </a:rPr>
              <a:t>2</a:t>
            </a:r>
            <a:endParaRPr/>
          </a:p>
        </p:txBody>
      </p:sp>
      <p:sp>
        <p:nvSpPr>
          <p:cNvPr id="195" name="Google Shape;195;p11"/>
          <p:cNvSpPr txBox="1">
            <a:spLocks noGrp="1"/>
          </p:cNvSpPr>
          <p:nvPr>
            <p:ph type="body" idx="1"/>
          </p:nvPr>
        </p:nvSpPr>
        <p:spPr>
          <a:xfrm>
            <a:off x="1488624" y="1757229"/>
            <a:ext cx="3984174"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1600"/>
              <a:buChar char="•"/>
            </a:pPr>
            <a:r>
              <a:rPr lang="en-US" sz="1600"/>
              <a:t>The nodules showing in the horizon labeled 4C4 were deposited  in this stream bed about 250-350 years ago. They are clam and oyster shells.</a:t>
            </a:r>
            <a:endParaRPr/>
          </a:p>
          <a:p>
            <a:pPr marL="228600" lvl="0" indent="-228600" algn="just" rtl="0">
              <a:lnSpc>
                <a:spcPct val="90000"/>
              </a:lnSpc>
              <a:spcBef>
                <a:spcPts val="1000"/>
              </a:spcBef>
              <a:spcAft>
                <a:spcPts val="0"/>
              </a:spcAft>
              <a:buClr>
                <a:schemeClr val="dk1"/>
              </a:buClr>
              <a:buSzPts val="1600"/>
              <a:buChar char="•"/>
            </a:pPr>
            <a:r>
              <a:rPr lang="en-US" sz="1600"/>
              <a:t>The people living in  this area caught clams, oysters, and fish. These shells were what they left behind.</a:t>
            </a:r>
            <a:endParaRPr/>
          </a:p>
          <a:p>
            <a:pPr marL="228600" lvl="0" indent="-228600" algn="just" rtl="0">
              <a:lnSpc>
                <a:spcPct val="90000"/>
              </a:lnSpc>
              <a:spcBef>
                <a:spcPts val="1000"/>
              </a:spcBef>
              <a:spcAft>
                <a:spcPts val="0"/>
              </a:spcAft>
              <a:buClr>
                <a:schemeClr val="dk1"/>
              </a:buClr>
              <a:buSzPts val="1600"/>
              <a:buChar char="•"/>
            </a:pPr>
            <a:r>
              <a:rPr lang="en-US" sz="1600"/>
              <a:t>By reading the horizons in this soil, we have learned that this location was a place where people fished, burned down trees and farmed, and was sometimes flooded by the nearby stream. </a:t>
            </a:r>
            <a:endParaRPr sz="1600"/>
          </a:p>
          <a:p>
            <a:pPr marL="228600" lvl="0" indent="-228600"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800"/>
              <a:buNone/>
            </a:pPr>
            <a:endParaRPr/>
          </a:p>
        </p:txBody>
      </p:sp>
      <p:pic>
        <p:nvPicPr>
          <p:cNvPr id="196" name="Google Shape;196;p11" descr="photo of a soil profile. Dark soil is in the upper A horizon. A series of buried dark horizons are separated light horizons. You read the story from the bottom up.  The arrow is pointing to a buried shells."/>
          <p:cNvPicPr preferRelativeResize="0">
            <a:picLocks noGrp="1"/>
          </p:cNvPicPr>
          <p:nvPr>
            <p:ph type="body" idx="2"/>
          </p:nvPr>
        </p:nvPicPr>
        <p:blipFill rotWithShape="1">
          <a:blip r:embed="rId5">
            <a:alphaModFix/>
          </a:blip>
          <a:srcRect/>
          <a:stretch/>
        </p:blipFill>
        <p:spPr>
          <a:xfrm>
            <a:off x="5606148" y="1353367"/>
            <a:ext cx="3063555" cy="4621121"/>
          </a:xfrm>
          <a:prstGeom prst="rect">
            <a:avLst/>
          </a:prstGeom>
          <a:noFill/>
          <a:ln>
            <a:noFill/>
          </a:ln>
        </p:spPr>
      </p:pic>
      <p:sp>
        <p:nvSpPr>
          <p:cNvPr id="197" name="Google Shape;197;p11"/>
          <p:cNvSpPr txBox="1"/>
          <p:nvPr/>
        </p:nvSpPr>
        <p:spPr>
          <a:xfrm>
            <a:off x="5606148" y="6085856"/>
            <a:ext cx="32385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1" u="none" strike="noStrike" cap="none">
                <a:solidFill>
                  <a:srgbClr val="000000"/>
                </a:solidFill>
                <a:latin typeface="Calibri"/>
                <a:ea typeface="Calibri"/>
                <a:cs typeface="Calibri"/>
                <a:sym typeface="Calibri"/>
              </a:rPr>
              <a:t>A Maryland Soil (Photo © Dr. Ray Weil, University of Maryland) </a:t>
            </a:r>
            <a:endParaRPr/>
          </a:p>
        </p:txBody>
      </p:sp>
      <p:cxnSp>
        <p:nvCxnSpPr>
          <p:cNvPr id="198" name="Google Shape;198;p11" descr="arrow pointing to shells in a soil horizon"/>
          <p:cNvCxnSpPr/>
          <p:nvPr/>
        </p:nvCxnSpPr>
        <p:spPr>
          <a:xfrm>
            <a:off x="4494447" y="3376558"/>
            <a:ext cx="2419350" cy="685800"/>
          </a:xfrm>
          <a:prstGeom prst="straightConnector1">
            <a:avLst/>
          </a:prstGeom>
          <a:noFill/>
          <a:ln w="38100" cap="flat" cmpd="sng">
            <a:solidFill>
              <a:srgbClr val="FF0000"/>
            </a:solidFill>
            <a:prstDash val="solid"/>
            <a:miter lim="800000"/>
            <a:headEnd type="none" w="sm" len="sm"/>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205" name="Google Shape;205;p12"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206" name="Google Shape;206;p12" descr="Menu: How does soil form?"/>
          <p:cNvPicPr preferRelativeResize="0"/>
          <p:nvPr/>
        </p:nvPicPr>
        <p:blipFill rotWithShape="1">
          <a:blip r:embed="rId4">
            <a:alphaModFix/>
          </a:blip>
          <a:srcRect/>
          <a:stretch/>
        </p:blipFill>
        <p:spPr>
          <a:xfrm>
            <a:off x="0" y="936030"/>
            <a:ext cx="1276350" cy="5920549"/>
          </a:xfrm>
          <a:prstGeom prst="rect">
            <a:avLst/>
          </a:prstGeom>
          <a:noFill/>
          <a:ln>
            <a:noFill/>
          </a:ln>
        </p:spPr>
      </p:pic>
      <p:sp>
        <p:nvSpPr>
          <p:cNvPr id="207" name="Google Shape;207;p12"/>
          <p:cNvSpPr txBox="1">
            <a:spLocks noGrp="1"/>
          </p:cNvSpPr>
          <p:nvPr>
            <p:ph type="title"/>
          </p:nvPr>
        </p:nvSpPr>
        <p:spPr>
          <a:xfrm>
            <a:off x="2514600" y="407640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3600"/>
              <a:buFont typeface="Calibri"/>
              <a:buNone/>
            </a:pPr>
            <a:r>
              <a:rPr lang="en-US" sz="3600" b="1">
                <a:solidFill>
                  <a:srgbClr val="FFFF00"/>
                </a:solidFill>
              </a:rPr>
              <a:t>How Does Soil Form?</a:t>
            </a:r>
            <a:endParaRPr/>
          </a:p>
        </p:txBody>
      </p:sp>
      <p:pic>
        <p:nvPicPr>
          <p:cNvPr id="208" name="Google Shape;208;p12" descr="Illustration of two hands holding a a handful of soil."/>
          <p:cNvPicPr preferRelativeResize="0">
            <a:picLocks noGrp="1"/>
          </p:cNvPicPr>
          <p:nvPr>
            <p:ph type="body" idx="2"/>
          </p:nvPr>
        </p:nvPicPr>
        <p:blipFill rotWithShape="1">
          <a:blip r:embed="rId5">
            <a:alphaModFix/>
          </a:blip>
          <a:srcRect/>
          <a:stretch/>
        </p:blipFill>
        <p:spPr>
          <a:xfrm>
            <a:off x="1270086" y="936031"/>
            <a:ext cx="7873914" cy="592054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15" name="Google Shape;215;p13"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216" name="Google Shape;216;p13" descr="Menu: How does soil form?"/>
          <p:cNvPicPr preferRelativeResize="0"/>
          <p:nvPr/>
        </p:nvPicPr>
        <p:blipFill rotWithShape="1">
          <a:blip r:embed="rId4">
            <a:alphaModFix/>
          </a:blip>
          <a:srcRect/>
          <a:stretch/>
        </p:blipFill>
        <p:spPr>
          <a:xfrm>
            <a:off x="0" y="936030"/>
            <a:ext cx="1276350" cy="5920549"/>
          </a:xfrm>
          <a:prstGeom prst="rect">
            <a:avLst/>
          </a:prstGeom>
          <a:noFill/>
          <a:ln>
            <a:noFill/>
          </a:ln>
        </p:spPr>
      </p:pic>
      <p:sp>
        <p:nvSpPr>
          <p:cNvPr id="217" name="Google Shape;217;p13"/>
          <p:cNvSpPr txBox="1">
            <a:spLocks noGrp="1"/>
          </p:cNvSpPr>
          <p:nvPr>
            <p:ph type="title"/>
          </p:nvPr>
        </p:nvSpPr>
        <p:spPr>
          <a:xfrm>
            <a:off x="1457325" y="60905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Soil Forming Factors</a:t>
            </a:r>
            <a:endParaRPr/>
          </a:p>
        </p:txBody>
      </p:sp>
      <p:pic>
        <p:nvPicPr>
          <p:cNvPr id="218" name="Google Shape;218;p13" descr="Diagram of the 5 soil forming factors: climate, parent material, topography, biota, and time. These are responsible for the soil's characteristics."/>
          <p:cNvPicPr preferRelativeResize="0"/>
          <p:nvPr/>
        </p:nvPicPr>
        <p:blipFill rotWithShape="1">
          <a:blip r:embed="rId5">
            <a:alphaModFix/>
          </a:blip>
          <a:srcRect/>
          <a:stretch/>
        </p:blipFill>
        <p:spPr>
          <a:xfrm>
            <a:off x="1974420" y="1824943"/>
            <a:ext cx="3886200" cy="3068714"/>
          </a:xfrm>
          <a:prstGeom prst="rect">
            <a:avLst/>
          </a:prstGeom>
          <a:noFill/>
          <a:ln>
            <a:noFill/>
          </a:ln>
        </p:spPr>
      </p:pic>
      <p:sp>
        <p:nvSpPr>
          <p:cNvPr id="219" name="Google Shape;219;p13"/>
          <p:cNvSpPr txBox="1">
            <a:spLocks noGrp="1"/>
          </p:cNvSpPr>
          <p:nvPr>
            <p:ph type="body" idx="1"/>
          </p:nvPr>
        </p:nvSpPr>
        <p:spPr>
          <a:xfrm>
            <a:off x="1723715" y="5221008"/>
            <a:ext cx="6791635" cy="12234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600"/>
              <a:buNone/>
            </a:pPr>
            <a:r>
              <a:rPr lang="en-US" sz="1600">
                <a:solidFill>
                  <a:srgbClr val="000000"/>
                </a:solidFill>
              </a:rPr>
              <a:t>These five factors work together to create a unique soil profile made of layers called horizons. </a:t>
            </a:r>
            <a:r>
              <a:rPr lang="en-US" sz="1600"/>
              <a:t>The characteristics of the soil profile and horizons and the story the soil tells is based on these five soil forming factors. Soil characterization is the way we measure the soil profile characteristics and this information is important to study soil moisture and each of the other parts of the ecosystem. </a:t>
            </a:r>
            <a:endParaRPr sz="1600">
              <a:solidFill>
                <a:srgbClr val="000000"/>
              </a:solidFill>
            </a:endParaRPr>
          </a:p>
        </p:txBody>
      </p:sp>
      <p:pic>
        <p:nvPicPr>
          <p:cNvPr id="220" name="Google Shape;220;p13" descr="Image of a soil profile, which has a large, grey leached horizon "/>
          <p:cNvPicPr preferRelativeResize="0">
            <a:picLocks noGrp="1"/>
          </p:cNvPicPr>
          <p:nvPr>
            <p:ph type="body" idx="2"/>
          </p:nvPr>
        </p:nvPicPr>
        <p:blipFill rotWithShape="1">
          <a:blip r:embed="rId6">
            <a:alphaModFix/>
          </a:blip>
          <a:srcRect/>
          <a:stretch/>
        </p:blipFill>
        <p:spPr>
          <a:xfrm>
            <a:off x="6377714" y="1227708"/>
            <a:ext cx="2559735" cy="3556273"/>
          </a:xfrm>
          <a:prstGeom prst="rect">
            <a:avLst/>
          </a:prstGeom>
          <a:noFill/>
          <a:ln>
            <a:noFill/>
          </a:ln>
        </p:spPr>
      </p:pic>
      <p:sp>
        <p:nvSpPr>
          <p:cNvPr id="221" name="Google Shape;221;p13"/>
          <p:cNvSpPr txBox="1"/>
          <p:nvPr/>
        </p:nvSpPr>
        <p:spPr>
          <a:xfrm>
            <a:off x="6558690" y="4851676"/>
            <a:ext cx="28575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1" u="none" strike="noStrike" cap="none">
                <a:solidFill>
                  <a:schemeClr val="dk1"/>
                </a:solidFill>
                <a:latin typeface="Calibri"/>
                <a:ea typeface="Calibri"/>
                <a:cs typeface="Calibri"/>
                <a:sym typeface="Calibri"/>
              </a:rPr>
              <a:t>Forest soil, Florida USA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27" name="Google Shape;227;p14"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228" name="Google Shape;228;p14" descr="Menu: How does soil form?"/>
          <p:cNvPicPr preferRelativeResize="0"/>
          <p:nvPr/>
        </p:nvPicPr>
        <p:blipFill rotWithShape="1">
          <a:blip r:embed="rId4">
            <a:alphaModFix/>
          </a:blip>
          <a:srcRect/>
          <a:stretch/>
        </p:blipFill>
        <p:spPr>
          <a:xfrm>
            <a:off x="0" y="936030"/>
            <a:ext cx="1276350" cy="5920549"/>
          </a:xfrm>
          <a:prstGeom prst="rect">
            <a:avLst/>
          </a:prstGeom>
          <a:noFill/>
          <a:ln>
            <a:noFill/>
          </a:ln>
        </p:spPr>
      </p:pic>
      <p:sp>
        <p:nvSpPr>
          <p:cNvPr id="229" name="Google Shape;229;p14"/>
          <p:cNvSpPr txBox="1">
            <a:spLocks noGrp="1"/>
          </p:cNvSpPr>
          <p:nvPr>
            <p:ph type="title"/>
          </p:nvPr>
        </p:nvSpPr>
        <p:spPr>
          <a:xfrm>
            <a:off x="914400" y="619623"/>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Font typeface="Calibri"/>
              <a:buNone/>
            </a:pPr>
            <a:r>
              <a:rPr lang="en-US" sz="3600"/>
              <a:t>The Importance of Soil Characteristics</a:t>
            </a:r>
            <a:endParaRPr/>
          </a:p>
        </p:txBody>
      </p:sp>
      <p:sp>
        <p:nvSpPr>
          <p:cNvPr id="230" name="Google Shape;230;p14"/>
          <p:cNvSpPr txBox="1">
            <a:spLocks noGrp="1"/>
          </p:cNvSpPr>
          <p:nvPr>
            <p:ph type="body" idx="1"/>
          </p:nvPr>
        </p:nvSpPr>
        <p:spPr>
          <a:xfrm>
            <a:off x="1504951" y="1634036"/>
            <a:ext cx="6991349" cy="3188976"/>
          </a:xfrm>
          <a:prstGeom prst="rect">
            <a:avLst/>
          </a:prstGeom>
          <a:noFill/>
          <a:ln>
            <a:noFill/>
          </a:ln>
        </p:spPr>
        <p:txBody>
          <a:bodyPr spcFirstLastPara="1" wrap="square" lIns="91425" tIns="45700" rIns="91425" bIns="45700" anchor="t" anchorCtr="0">
            <a:normAutofit/>
          </a:bodyPr>
          <a:lstStyle/>
          <a:p>
            <a:pPr marL="0" lvl="0" indent="0" algn="l" rtl="0">
              <a:lnSpc>
                <a:spcPct val="93000"/>
              </a:lnSpc>
              <a:spcBef>
                <a:spcPts val="0"/>
              </a:spcBef>
              <a:spcAft>
                <a:spcPts val="0"/>
              </a:spcAft>
              <a:buClr>
                <a:schemeClr val="dk1"/>
              </a:buClr>
              <a:buSzPts val="1600"/>
              <a:buNone/>
            </a:pPr>
            <a:r>
              <a:rPr lang="en-US" sz="1600"/>
              <a:t>The way the soil forming factor interacts to create a soil profile varies greatly. Each soil profile will have different characteristics and different ways it can be used to grow food, store and filter water, retain heat, produce and exchange gases, build on, and other uses. </a:t>
            </a:r>
            <a:r>
              <a:rPr lang="en-US" sz="1600">
                <a:solidFill>
                  <a:srgbClr val="000000"/>
                </a:solidFill>
              </a:rPr>
              <a:t>It is important to know and understand the soil forming factors in order to study soil characterization and soil moisture.</a:t>
            </a:r>
            <a:endParaRPr/>
          </a:p>
          <a:p>
            <a:pPr marL="0" lvl="0" indent="0" algn="l" rtl="0">
              <a:lnSpc>
                <a:spcPct val="93000"/>
              </a:lnSpc>
              <a:spcBef>
                <a:spcPts val="1000"/>
              </a:spcBef>
              <a:spcAft>
                <a:spcPts val="0"/>
              </a:spcAft>
              <a:buClr>
                <a:srgbClr val="000000"/>
              </a:buClr>
              <a:buSzPts val="1600"/>
              <a:buNone/>
            </a:pPr>
            <a:r>
              <a:rPr lang="en-US" sz="1600">
                <a:solidFill>
                  <a:srgbClr val="000000"/>
                </a:solidFill>
              </a:rPr>
              <a:t>The degree to which the various soil forming factors affect the soil produces the different soil horizons.</a:t>
            </a:r>
            <a:endParaRPr/>
          </a:p>
        </p:txBody>
      </p:sp>
      <p:pic>
        <p:nvPicPr>
          <p:cNvPr id="231" name="Google Shape;231;p14" descr="Photos of a grassy field and a dry field with less vegetation."/>
          <p:cNvPicPr preferRelativeResize="0">
            <a:picLocks noGrp="1"/>
          </p:cNvPicPr>
          <p:nvPr>
            <p:ph type="body" idx="2"/>
          </p:nvPr>
        </p:nvPicPr>
        <p:blipFill rotWithShape="1">
          <a:blip r:embed="rId5">
            <a:alphaModFix/>
          </a:blip>
          <a:srcRect/>
          <a:stretch/>
        </p:blipFill>
        <p:spPr>
          <a:xfrm>
            <a:off x="2388394" y="3814053"/>
            <a:ext cx="5403056" cy="283105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37" name="Google Shape;237;p15"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238" name="Google Shape;238;p15" descr="Menu: How does soil form?"/>
          <p:cNvPicPr preferRelativeResize="0"/>
          <p:nvPr/>
        </p:nvPicPr>
        <p:blipFill rotWithShape="1">
          <a:blip r:embed="rId4">
            <a:alphaModFix/>
          </a:blip>
          <a:srcRect/>
          <a:stretch/>
        </p:blipFill>
        <p:spPr>
          <a:xfrm>
            <a:off x="0" y="936030"/>
            <a:ext cx="1276350" cy="5920549"/>
          </a:xfrm>
          <a:prstGeom prst="rect">
            <a:avLst/>
          </a:prstGeom>
          <a:noFill/>
          <a:ln>
            <a:noFill/>
          </a:ln>
        </p:spPr>
      </p:pic>
      <p:sp>
        <p:nvSpPr>
          <p:cNvPr id="239" name="Google Shape;239;p15"/>
          <p:cNvSpPr txBox="1">
            <a:spLocks noGrp="1"/>
          </p:cNvSpPr>
          <p:nvPr>
            <p:ph type="title"/>
          </p:nvPr>
        </p:nvSpPr>
        <p:spPr>
          <a:xfrm>
            <a:off x="1371601" y="75808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3000"/>
              </a:lnSpc>
              <a:spcBef>
                <a:spcPts val="0"/>
              </a:spcBef>
              <a:spcAft>
                <a:spcPts val="0"/>
              </a:spcAft>
              <a:buClr>
                <a:srgbClr val="000000"/>
              </a:buClr>
              <a:buSzPts val="3200"/>
              <a:buFont typeface="Calibri"/>
              <a:buNone/>
            </a:pPr>
            <a:r>
              <a:rPr lang="en-US" sz="3200">
                <a:solidFill>
                  <a:srgbClr val="000000"/>
                </a:solidFill>
              </a:rPr>
              <a:t>The Five Soil Forming Factors Produce Great Variations in Soils.</a:t>
            </a:r>
            <a:endParaRPr/>
          </a:p>
        </p:txBody>
      </p:sp>
      <p:sp>
        <p:nvSpPr>
          <p:cNvPr id="240" name="Google Shape;240;p15"/>
          <p:cNvSpPr txBox="1">
            <a:spLocks noGrp="1"/>
          </p:cNvSpPr>
          <p:nvPr>
            <p:ph type="body" idx="1"/>
          </p:nvPr>
        </p:nvSpPr>
        <p:spPr>
          <a:xfrm>
            <a:off x="1371601" y="2083644"/>
            <a:ext cx="3714749" cy="4292213"/>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000000"/>
              </a:buClr>
              <a:buSzPts val="1800"/>
              <a:buNone/>
            </a:pPr>
            <a:r>
              <a:rPr lang="en-US" sz="1800">
                <a:solidFill>
                  <a:srgbClr val="000000"/>
                </a:solidFill>
              </a:rPr>
              <a:t>The degree to which each soil forming factor affects soil formation will vary greatly. That will yield a large variety of soil types. Each soil type will have different characteristics and potential to grow food, store and filter water, retain heat, and produce and exchange gases.</a:t>
            </a:r>
            <a:endParaRPr/>
          </a:p>
          <a:p>
            <a:pPr marL="0" lvl="0" indent="0" algn="just" rtl="0">
              <a:lnSpc>
                <a:spcPct val="90000"/>
              </a:lnSpc>
              <a:spcBef>
                <a:spcPts val="1000"/>
              </a:spcBef>
              <a:spcAft>
                <a:spcPts val="0"/>
              </a:spcAft>
              <a:buClr>
                <a:schemeClr val="dk1"/>
              </a:buClr>
              <a:buSzPts val="1800"/>
              <a:buNone/>
            </a:pPr>
            <a:endParaRPr sz="1800">
              <a:solidFill>
                <a:srgbClr val="000000"/>
              </a:solidFill>
            </a:endParaRPr>
          </a:p>
          <a:p>
            <a:pPr marL="0" lvl="0" indent="0" algn="just" rtl="0">
              <a:lnSpc>
                <a:spcPct val="90000"/>
              </a:lnSpc>
              <a:spcBef>
                <a:spcPts val="1000"/>
              </a:spcBef>
              <a:spcAft>
                <a:spcPts val="0"/>
              </a:spcAft>
              <a:buClr>
                <a:schemeClr val="dk1"/>
              </a:buClr>
              <a:buSzPts val="1800"/>
              <a:buNone/>
            </a:pPr>
            <a:r>
              <a:rPr lang="en-US" sz="1800"/>
              <a:t>In GLOBE, you can measure the soil characteristics as well as measure the soil temperature, moisture, and the rate at which water infiltrates into the soil.</a:t>
            </a:r>
            <a:endParaRPr sz="1800">
              <a:solidFill>
                <a:srgbClr val="000000"/>
              </a:solidFill>
            </a:endParaRPr>
          </a:p>
        </p:txBody>
      </p:sp>
      <p:pic>
        <p:nvPicPr>
          <p:cNvPr id="241" name="Google Shape;241;p15" descr="A picture of a soil profile with a thick zone of leaching which is ashy colored Soil profiles can look very different, and are the result of different soil forming factors. "/>
          <p:cNvPicPr preferRelativeResize="0">
            <a:picLocks noGrp="1"/>
          </p:cNvPicPr>
          <p:nvPr>
            <p:ph type="body" idx="2"/>
          </p:nvPr>
        </p:nvPicPr>
        <p:blipFill rotWithShape="1">
          <a:blip r:embed="rId5">
            <a:alphaModFix/>
          </a:blip>
          <a:srcRect/>
          <a:stretch/>
        </p:blipFill>
        <p:spPr>
          <a:xfrm>
            <a:off x="5314951" y="1616521"/>
            <a:ext cx="3009899" cy="4759336"/>
          </a:xfrm>
          <a:prstGeom prst="rect">
            <a:avLst/>
          </a:prstGeom>
          <a:noFill/>
          <a:ln>
            <a:noFill/>
          </a:ln>
        </p:spPr>
      </p:pic>
      <p:sp>
        <p:nvSpPr>
          <p:cNvPr id="242" name="Google Shape;242;p15"/>
          <p:cNvSpPr txBox="1"/>
          <p:nvPr/>
        </p:nvSpPr>
        <p:spPr>
          <a:xfrm>
            <a:off x="4608513" y="6480726"/>
            <a:ext cx="4535487" cy="377273"/>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200"/>
              <a:buFont typeface="Times New Roman"/>
              <a:buNone/>
            </a:pPr>
            <a:r>
              <a:rPr lang="en-US" sz="1200" b="0" i="1">
                <a:solidFill>
                  <a:srgbClr val="000000"/>
                </a:solidFill>
                <a:latin typeface="Arial"/>
                <a:ea typeface="Arial"/>
                <a:cs typeface="Arial"/>
                <a:sym typeface="Arial"/>
              </a:rPr>
              <a:t>Courtesy of the Natural Resources Conservation Service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48" name="Google Shape;248;p16"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249" name="Google Shape;249;p16" descr="Menu: How does soil form?"/>
          <p:cNvPicPr preferRelativeResize="0"/>
          <p:nvPr/>
        </p:nvPicPr>
        <p:blipFill rotWithShape="1">
          <a:blip r:embed="rId4">
            <a:alphaModFix/>
          </a:blip>
          <a:srcRect/>
          <a:stretch/>
        </p:blipFill>
        <p:spPr>
          <a:xfrm>
            <a:off x="0" y="936030"/>
            <a:ext cx="1276350" cy="5920549"/>
          </a:xfrm>
          <a:prstGeom prst="rect">
            <a:avLst/>
          </a:prstGeom>
          <a:noFill/>
          <a:ln>
            <a:noFill/>
          </a:ln>
        </p:spPr>
      </p:pic>
      <p:sp>
        <p:nvSpPr>
          <p:cNvPr id="250" name="Google Shape;250;p16"/>
          <p:cNvSpPr txBox="1">
            <a:spLocks noGrp="1"/>
          </p:cNvSpPr>
          <p:nvPr>
            <p:ph type="title"/>
          </p:nvPr>
        </p:nvSpPr>
        <p:spPr>
          <a:xfrm>
            <a:off x="1371601" y="60191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3000"/>
              </a:lnSpc>
              <a:spcBef>
                <a:spcPts val="0"/>
              </a:spcBef>
              <a:spcAft>
                <a:spcPts val="0"/>
              </a:spcAft>
              <a:buClr>
                <a:srgbClr val="000000"/>
              </a:buClr>
              <a:buSzPts val="3200"/>
              <a:buFont typeface="Calibri"/>
              <a:buNone/>
            </a:pPr>
            <a:r>
              <a:rPr lang="en-US" sz="3200">
                <a:solidFill>
                  <a:srgbClr val="000000"/>
                </a:solidFill>
              </a:rPr>
              <a:t>Example of a Grassland Soil Profile</a:t>
            </a:r>
            <a:endParaRPr/>
          </a:p>
        </p:txBody>
      </p:sp>
      <p:sp>
        <p:nvSpPr>
          <p:cNvPr id="251" name="Google Shape;251;p16"/>
          <p:cNvSpPr txBox="1">
            <a:spLocks noGrp="1"/>
          </p:cNvSpPr>
          <p:nvPr>
            <p:ph type="body" idx="1"/>
          </p:nvPr>
        </p:nvSpPr>
        <p:spPr>
          <a:xfrm>
            <a:off x="1371601" y="1623644"/>
            <a:ext cx="4314824" cy="429221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a:t>These soils are common in the mid-western USA, and in the grasslands of Argentina and Ukraine. They are usually deep and dark in color, and are among the best soils for growing crops. Their dark color is caused by many years of grass roots dying, decomposing, and building up the organic matter content that allows the soil to hold the water and nutrients needed for excellent plant growth. </a:t>
            </a:r>
            <a:endParaRPr sz="1800">
              <a:solidFill>
                <a:srgbClr val="000000"/>
              </a:solidFill>
            </a:endParaRPr>
          </a:p>
        </p:txBody>
      </p:sp>
      <p:pic>
        <p:nvPicPr>
          <p:cNvPr id="252" name="Google Shape;252;p16" descr="The photo shows an obvious and very thick black soil layer on top. Grassland soil is characterized by a thick and dark A horizon at the top, which is organic rich and good for growing crops. "/>
          <p:cNvPicPr preferRelativeResize="0">
            <a:picLocks noGrp="1"/>
          </p:cNvPicPr>
          <p:nvPr>
            <p:ph type="body" idx="2"/>
          </p:nvPr>
        </p:nvPicPr>
        <p:blipFill rotWithShape="1">
          <a:blip r:embed="rId5">
            <a:alphaModFix/>
          </a:blip>
          <a:srcRect/>
          <a:stretch/>
        </p:blipFill>
        <p:spPr>
          <a:xfrm>
            <a:off x="5830890" y="1577675"/>
            <a:ext cx="2864876" cy="4604266"/>
          </a:xfrm>
          <a:prstGeom prst="rect">
            <a:avLst/>
          </a:prstGeom>
          <a:noFill/>
          <a:ln>
            <a:noFill/>
          </a:ln>
        </p:spPr>
      </p:pic>
      <p:sp>
        <p:nvSpPr>
          <p:cNvPr id="253" name="Google Shape;253;p16" descr="Photo of a grassland soil profile, with a thick black A horizon with lots of organic matter. "/>
          <p:cNvSpPr txBox="1"/>
          <p:nvPr/>
        </p:nvSpPr>
        <p:spPr>
          <a:xfrm>
            <a:off x="5830889" y="6258176"/>
            <a:ext cx="2573339" cy="377273"/>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200" i="1">
                <a:solidFill>
                  <a:srgbClr val="000000"/>
                </a:solidFill>
                <a:latin typeface="Arial"/>
                <a:ea typeface="Arial"/>
                <a:cs typeface="Arial"/>
                <a:sym typeface="Arial"/>
              </a:rPr>
              <a:t>Grassland soils sampled in the southern part of Texas in the USA</a:t>
            </a:r>
            <a:endParaRPr sz="1200" b="0" i="1">
              <a:solidFill>
                <a:srgbClr val="000000"/>
              </a:solidFill>
              <a:latin typeface="Arial"/>
              <a:ea typeface="Arial"/>
              <a:cs typeface="Arial"/>
              <a:sym typeface="Arial"/>
            </a:endParaRPr>
          </a:p>
        </p:txBody>
      </p:sp>
      <p:pic>
        <p:nvPicPr>
          <p:cNvPr id="254" name="Google Shape;254;p16" descr="Photo of a grassland landscape, where such soils would be found."/>
          <p:cNvPicPr preferRelativeResize="0"/>
          <p:nvPr/>
        </p:nvPicPr>
        <p:blipFill rotWithShape="1">
          <a:blip r:embed="rId6">
            <a:alphaModFix/>
          </a:blip>
          <a:srcRect/>
          <a:stretch/>
        </p:blipFill>
        <p:spPr>
          <a:xfrm>
            <a:off x="1843091" y="4353037"/>
            <a:ext cx="3057522" cy="216020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61" name="Google Shape;261;p17"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262" name="Google Shape;262;p17" descr="Menu: How does soil form?"/>
          <p:cNvPicPr preferRelativeResize="0"/>
          <p:nvPr/>
        </p:nvPicPr>
        <p:blipFill rotWithShape="1">
          <a:blip r:embed="rId4">
            <a:alphaModFix/>
          </a:blip>
          <a:srcRect/>
          <a:stretch/>
        </p:blipFill>
        <p:spPr>
          <a:xfrm>
            <a:off x="0" y="936030"/>
            <a:ext cx="1276350" cy="5920549"/>
          </a:xfrm>
          <a:prstGeom prst="rect">
            <a:avLst/>
          </a:prstGeom>
          <a:noFill/>
          <a:ln>
            <a:noFill/>
          </a:ln>
        </p:spPr>
      </p:pic>
      <p:sp>
        <p:nvSpPr>
          <p:cNvPr id="263" name="Google Shape;263;p17"/>
          <p:cNvSpPr txBox="1">
            <a:spLocks noGrp="1"/>
          </p:cNvSpPr>
          <p:nvPr>
            <p:ph type="title"/>
          </p:nvPr>
        </p:nvSpPr>
        <p:spPr>
          <a:xfrm>
            <a:off x="1329915" y="58711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3000"/>
              </a:lnSpc>
              <a:spcBef>
                <a:spcPts val="0"/>
              </a:spcBef>
              <a:spcAft>
                <a:spcPts val="0"/>
              </a:spcAft>
              <a:buClr>
                <a:srgbClr val="000000"/>
              </a:buClr>
              <a:buSzPts val="2800"/>
              <a:buFont typeface="Calibri"/>
              <a:buNone/>
            </a:pPr>
            <a:r>
              <a:rPr lang="en-US" sz="2800">
                <a:solidFill>
                  <a:srgbClr val="000000"/>
                </a:solidFill>
              </a:rPr>
              <a:t>Example of a Forest Soil Profile</a:t>
            </a:r>
            <a:endParaRPr/>
          </a:p>
        </p:txBody>
      </p:sp>
      <p:sp>
        <p:nvSpPr>
          <p:cNvPr id="264" name="Google Shape;264;p17"/>
          <p:cNvSpPr txBox="1">
            <a:spLocks noGrp="1"/>
          </p:cNvSpPr>
          <p:nvPr>
            <p:ph type="body" idx="1"/>
          </p:nvPr>
        </p:nvSpPr>
        <p:spPr>
          <a:xfrm>
            <a:off x="1348964" y="1561908"/>
            <a:ext cx="5036371" cy="4292213"/>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1400"/>
              <a:buChar char="•"/>
            </a:pPr>
            <a:r>
              <a:rPr lang="en-US" sz="1400"/>
              <a:t>Most of the organic matter in this soil comes from the leaves and roots of coniferous trees that die and decompose near the surface. When this decomposed organic matter mixes with rain, acids form that </a:t>
            </a:r>
            <a:r>
              <a:rPr lang="en-US" sz="1400" i="1"/>
              <a:t>leach</a:t>
            </a:r>
            <a:r>
              <a:rPr lang="en-US" sz="1400"/>
              <a:t>, or remove, materials from the top horizons of the soil.</a:t>
            </a:r>
            <a:endParaRPr/>
          </a:p>
          <a:p>
            <a:pPr marL="228600" lvl="0" indent="-228600" algn="just" rtl="0">
              <a:lnSpc>
                <a:spcPct val="90000"/>
              </a:lnSpc>
              <a:spcBef>
                <a:spcPts val="1000"/>
              </a:spcBef>
              <a:spcAft>
                <a:spcPts val="0"/>
              </a:spcAft>
              <a:buClr>
                <a:schemeClr val="dk1"/>
              </a:buClr>
              <a:buSzPts val="1400"/>
              <a:buChar char="•"/>
            </a:pPr>
            <a:r>
              <a:rPr lang="en-US" sz="1400"/>
              <a:t>The white layer you see below the dark surface layer was caused by organic acids that removed the nutrients, organics, clays, iron, and other materials in the layer and left behind soil particles that are only mineral in composition. </a:t>
            </a:r>
            <a:endParaRPr/>
          </a:p>
          <a:p>
            <a:pPr marL="228600" lvl="0" indent="-228600" algn="just" rtl="0">
              <a:lnSpc>
                <a:spcPct val="90000"/>
              </a:lnSpc>
              <a:spcBef>
                <a:spcPts val="1000"/>
              </a:spcBef>
              <a:spcAft>
                <a:spcPts val="0"/>
              </a:spcAft>
              <a:buClr>
                <a:schemeClr val="dk1"/>
              </a:buClr>
              <a:buSzPts val="1400"/>
              <a:buChar char="•"/>
            </a:pPr>
            <a:r>
              <a:rPr lang="en-US" sz="1400"/>
              <a:t>Below this horizon is a dark horizon that contains materials that were leached from the horizon above and deposited or </a:t>
            </a:r>
            <a:r>
              <a:rPr lang="en-US" sz="1400" b="1"/>
              <a:t>illuviated</a:t>
            </a:r>
            <a:r>
              <a:rPr lang="en-US" sz="1400"/>
              <a:t>. This horizon has a dark color because of the organic matter deposited there. </a:t>
            </a:r>
            <a:endParaRPr/>
          </a:p>
          <a:p>
            <a:pPr marL="228600" lvl="0" indent="-228600" algn="just" rtl="0">
              <a:lnSpc>
                <a:spcPct val="90000"/>
              </a:lnSpc>
              <a:spcBef>
                <a:spcPts val="1000"/>
              </a:spcBef>
              <a:spcAft>
                <a:spcPts val="0"/>
              </a:spcAft>
              <a:buClr>
                <a:schemeClr val="dk1"/>
              </a:buClr>
              <a:buSzPts val="1400"/>
              <a:buChar char="•"/>
            </a:pPr>
            <a:r>
              <a:rPr lang="en-US" sz="1400"/>
              <a:t>The next horizon has a red color due to iron oxide brought in from the horizon above and coating the soil particles. The horizon below this one has fewer or different types of iron oxides coating the inorganic soil particles creating a yellow color. </a:t>
            </a:r>
            <a:endParaRPr/>
          </a:p>
          <a:p>
            <a:pPr marL="228600" lvl="0" indent="-228600" algn="just" rtl="0">
              <a:lnSpc>
                <a:spcPct val="90000"/>
              </a:lnSpc>
              <a:spcBef>
                <a:spcPts val="1000"/>
              </a:spcBef>
              <a:spcAft>
                <a:spcPts val="0"/>
              </a:spcAft>
              <a:buClr>
                <a:schemeClr val="dk1"/>
              </a:buClr>
              <a:buSzPts val="1400"/>
              <a:buChar char="•"/>
            </a:pPr>
            <a:r>
              <a:rPr lang="en-US" sz="1400"/>
              <a:t>The lowest horizon in the profile is the original parent material from which the soil formed. At this site, the parent material is a sandy deposit from glaciers. At one time, the whole soil looked like this bottom horizon, but over time, soil-forming processes changed its properties</a:t>
            </a:r>
            <a:r>
              <a:rPr lang="en-US" sz="1600"/>
              <a:t>. </a:t>
            </a:r>
            <a:endParaRPr sz="1600">
              <a:solidFill>
                <a:srgbClr val="000000"/>
              </a:solidFill>
            </a:endParaRPr>
          </a:p>
        </p:txBody>
      </p:sp>
      <p:pic>
        <p:nvPicPr>
          <p:cNvPr id="265" name="Google Shape;265;p17" descr="Photo of Forest soil with a thick ashy leached horizon. Leaching is accelerated by the acidity of the coniferous needles that deposit and decompose on the forest floor."/>
          <p:cNvPicPr preferRelativeResize="0">
            <a:picLocks noGrp="1"/>
          </p:cNvPicPr>
          <p:nvPr>
            <p:ph type="body" idx="2"/>
          </p:nvPr>
        </p:nvPicPr>
        <p:blipFill rotWithShape="1">
          <a:blip r:embed="rId5">
            <a:alphaModFix/>
          </a:blip>
          <a:srcRect/>
          <a:stretch/>
        </p:blipFill>
        <p:spPr>
          <a:xfrm>
            <a:off x="6526370" y="1037762"/>
            <a:ext cx="2352517" cy="3447253"/>
          </a:xfrm>
          <a:prstGeom prst="rect">
            <a:avLst/>
          </a:prstGeom>
          <a:noFill/>
          <a:ln>
            <a:noFill/>
          </a:ln>
        </p:spPr>
      </p:pic>
      <p:sp>
        <p:nvSpPr>
          <p:cNvPr id="266" name="Google Shape;266;p17" descr="Photo of a grassland soil profile, with a thick black A horizon with lots of organic matter. "/>
          <p:cNvSpPr txBox="1"/>
          <p:nvPr/>
        </p:nvSpPr>
        <p:spPr>
          <a:xfrm>
            <a:off x="6119344" y="4494130"/>
            <a:ext cx="3159126" cy="377273"/>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100" i="1">
                <a:solidFill>
                  <a:srgbClr val="000000"/>
                </a:solidFill>
                <a:latin typeface="Arial"/>
                <a:ea typeface="Arial"/>
                <a:cs typeface="Arial"/>
                <a:sym typeface="Arial"/>
              </a:rPr>
              <a:t>Soil formed under a forest in far eastern </a:t>
            </a:r>
            <a:endParaRPr sz="1100" i="1">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100" i="1">
                <a:solidFill>
                  <a:srgbClr val="000000"/>
                </a:solidFill>
                <a:latin typeface="Arial"/>
                <a:ea typeface="Arial"/>
                <a:cs typeface="Arial"/>
                <a:sym typeface="Arial"/>
              </a:rPr>
              <a:t>Russia, near the city of Magadan</a:t>
            </a:r>
            <a:endParaRPr sz="1100" b="0" i="1">
              <a:solidFill>
                <a:srgbClr val="000000"/>
              </a:solidFill>
              <a:latin typeface="Arial"/>
              <a:ea typeface="Arial"/>
              <a:cs typeface="Arial"/>
              <a:sym typeface="Arial"/>
            </a:endParaRPr>
          </a:p>
        </p:txBody>
      </p:sp>
      <p:pic>
        <p:nvPicPr>
          <p:cNvPr id="267" name="Google Shape;267;p17" descr="A forest view where such soils can be found."/>
          <p:cNvPicPr preferRelativeResize="0"/>
          <p:nvPr/>
        </p:nvPicPr>
        <p:blipFill rotWithShape="1">
          <a:blip r:embed="rId6">
            <a:alphaModFix/>
          </a:blip>
          <a:srcRect/>
          <a:stretch/>
        </p:blipFill>
        <p:spPr>
          <a:xfrm>
            <a:off x="6522649" y="5087122"/>
            <a:ext cx="2352517" cy="156359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73" name="Google Shape;273;p18"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274" name="Google Shape;274;p18" descr="Menu: How does soil form?"/>
          <p:cNvPicPr preferRelativeResize="0"/>
          <p:nvPr/>
        </p:nvPicPr>
        <p:blipFill rotWithShape="1">
          <a:blip r:embed="rId4">
            <a:alphaModFix/>
          </a:blip>
          <a:srcRect/>
          <a:stretch/>
        </p:blipFill>
        <p:spPr>
          <a:xfrm>
            <a:off x="0" y="936030"/>
            <a:ext cx="1276350" cy="5920549"/>
          </a:xfrm>
          <a:prstGeom prst="rect">
            <a:avLst/>
          </a:prstGeom>
          <a:noFill/>
          <a:ln>
            <a:noFill/>
          </a:ln>
        </p:spPr>
      </p:pic>
      <p:sp>
        <p:nvSpPr>
          <p:cNvPr id="275" name="Google Shape;275;p18"/>
          <p:cNvSpPr txBox="1">
            <a:spLocks noGrp="1"/>
          </p:cNvSpPr>
          <p:nvPr>
            <p:ph type="title"/>
          </p:nvPr>
        </p:nvSpPr>
        <p:spPr>
          <a:xfrm>
            <a:off x="1371601" y="60191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3000"/>
              </a:lnSpc>
              <a:spcBef>
                <a:spcPts val="0"/>
              </a:spcBef>
              <a:spcAft>
                <a:spcPts val="0"/>
              </a:spcAft>
              <a:buClr>
                <a:srgbClr val="000000"/>
              </a:buClr>
              <a:buSzPts val="3200"/>
              <a:buFont typeface="Calibri"/>
              <a:buNone/>
            </a:pPr>
            <a:r>
              <a:rPr lang="en-US" sz="3200">
                <a:solidFill>
                  <a:srgbClr val="000000"/>
                </a:solidFill>
              </a:rPr>
              <a:t>Example of a Tropical Soil Profile</a:t>
            </a:r>
            <a:endParaRPr/>
          </a:p>
        </p:txBody>
      </p:sp>
      <p:sp>
        <p:nvSpPr>
          <p:cNvPr id="276" name="Google Shape;276;p18"/>
          <p:cNvSpPr txBox="1">
            <a:spLocks noGrp="1"/>
          </p:cNvSpPr>
          <p:nvPr>
            <p:ph type="body" idx="1"/>
          </p:nvPr>
        </p:nvSpPr>
        <p:spPr>
          <a:xfrm>
            <a:off x="1689255" y="1623102"/>
            <a:ext cx="4070505" cy="429221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400"/>
              <a:buNone/>
            </a:pPr>
            <a:r>
              <a:rPr lang="en-US" sz="1400"/>
              <a:t>Notice the bright red colors and the depth to which the soil is uniform. It is very difficult to distinguish unique horizons. Hot temperatures and lots of rain help to form weathered soils like this. In tropical climates, organic matter decomposes very quickly and transforms into inactive material that binds with clay. Most of the nutrients have been leached from this soil by intense rainfall. Left behind are weathered minerals coated by iron oxides giving the soil its bright red color. </a:t>
            </a:r>
            <a:endParaRPr sz="1400">
              <a:solidFill>
                <a:srgbClr val="000000"/>
              </a:solidFill>
            </a:endParaRPr>
          </a:p>
        </p:txBody>
      </p:sp>
      <p:sp>
        <p:nvSpPr>
          <p:cNvPr id="277" name="Google Shape;277;p18" descr="Photo of a grassland soil profile, with a thick black A horizon with lots of organic matter. "/>
          <p:cNvSpPr txBox="1"/>
          <p:nvPr/>
        </p:nvSpPr>
        <p:spPr>
          <a:xfrm>
            <a:off x="1736802" y="6141334"/>
            <a:ext cx="3159126" cy="377273"/>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200" i="1">
                <a:solidFill>
                  <a:srgbClr val="000000"/>
                </a:solidFill>
                <a:latin typeface="Arial"/>
                <a:ea typeface="Arial"/>
                <a:cs typeface="Arial"/>
                <a:sym typeface="Arial"/>
              </a:rPr>
              <a:t>Tropical environment in Northern Queensland, Australia</a:t>
            </a:r>
            <a:endParaRPr sz="1200" b="0" i="1">
              <a:solidFill>
                <a:srgbClr val="000000"/>
              </a:solidFill>
              <a:latin typeface="Arial"/>
              <a:ea typeface="Arial"/>
              <a:cs typeface="Arial"/>
              <a:sym typeface="Arial"/>
            </a:endParaRPr>
          </a:p>
        </p:txBody>
      </p:sp>
      <p:pic>
        <p:nvPicPr>
          <p:cNvPr id="278" name="Google Shape;278;p18" descr="Photo of a tropical landscape from Queensland, Australia."/>
          <p:cNvPicPr preferRelativeResize="0"/>
          <p:nvPr/>
        </p:nvPicPr>
        <p:blipFill rotWithShape="1">
          <a:blip r:embed="rId5">
            <a:alphaModFix/>
          </a:blip>
          <a:srcRect/>
          <a:stretch/>
        </p:blipFill>
        <p:spPr>
          <a:xfrm>
            <a:off x="1695869" y="3709084"/>
            <a:ext cx="3672315" cy="2218960"/>
          </a:xfrm>
          <a:prstGeom prst="rect">
            <a:avLst/>
          </a:prstGeom>
          <a:noFill/>
          <a:ln>
            <a:noFill/>
          </a:ln>
        </p:spPr>
      </p:pic>
      <p:pic>
        <p:nvPicPr>
          <p:cNvPr id="279" name="Google Shape;279;p18" descr="Photo of a bright red, highly weathered soil profile from Australia. "/>
          <p:cNvPicPr preferRelativeResize="0">
            <a:picLocks noGrp="1"/>
          </p:cNvPicPr>
          <p:nvPr>
            <p:ph type="body" idx="2"/>
          </p:nvPr>
        </p:nvPicPr>
        <p:blipFill rotWithShape="1">
          <a:blip r:embed="rId6">
            <a:alphaModFix/>
          </a:blip>
          <a:srcRect/>
          <a:stretch/>
        </p:blipFill>
        <p:spPr>
          <a:xfrm>
            <a:off x="5945506" y="1397083"/>
            <a:ext cx="2911153" cy="438158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86" name="Google Shape;286;p19"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287" name="Google Shape;287;p19" descr="Menu: How does soil form?"/>
          <p:cNvPicPr preferRelativeResize="0"/>
          <p:nvPr/>
        </p:nvPicPr>
        <p:blipFill rotWithShape="1">
          <a:blip r:embed="rId4">
            <a:alphaModFix/>
          </a:blip>
          <a:srcRect/>
          <a:stretch/>
        </p:blipFill>
        <p:spPr>
          <a:xfrm>
            <a:off x="0" y="936030"/>
            <a:ext cx="1276350" cy="5920549"/>
          </a:xfrm>
          <a:prstGeom prst="rect">
            <a:avLst/>
          </a:prstGeom>
          <a:noFill/>
          <a:ln>
            <a:noFill/>
          </a:ln>
        </p:spPr>
      </p:pic>
      <p:sp>
        <p:nvSpPr>
          <p:cNvPr id="288" name="Google Shape;288;p19"/>
          <p:cNvSpPr txBox="1">
            <a:spLocks noGrp="1"/>
          </p:cNvSpPr>
          <p:nvPr>
            <p:ph type="title"/>
          </p:nvPr>
        </p:nvSpPr>
        <p:spPr>
          <a:xfrm>
            <a:off x="1354677" y="58500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3000"/>
              </a:lnSpc>
              <a:spcBef>
                <a:spcPts val="0"/>
              </a:spcBef>
              <a:spcAft>
                <a:spcPts val="0"/>
              </a:spcAft>
              <a:buClr>
                <a:srgbClr val="000000"/>
              </a:buClr>
              <a:buSzPts val="2400"/>
              <a:buFont typeface="Calibri"/>
              <a:buNone/>
            </a:pPr>
            <a:r>
              <a:rPr lang="en-US" sz="2400">
                <a:solidFill>
                  <a:srgbClr val="000000"/>
                </a:solidFill>
              </a:rPr>
              <a:t>Example of a Soil Profile Formed under Very Dry Conditions </a:t>
            </a:r>
            <a:endParaRPr/>
          </a:p>
        </p:txBody>
      </p:sp>
      <p:sp>
        <p:nvSpPr>
          <p:cNvPr id="289" name="Google Shape;289;p19"/>
          <p:cNvSpPr txBox="1">
            <a:spLocks noGrp="1"/>
          </p:cNvSpPr>
          <p:nvPr>
            <p:ph type="body" idx="1"/>
          </p:nvPr>
        </p:nvSpPr>
        <p:spPr>
          <a:xfrm>
            <a:off x="1471104" y="1581789"/>
            <a:ext cx="4070505" cy="429221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400"/>
              <a:buChar char="•"/>
            </a:pPr>
            <a:r>
              <a:rPr lang="en-US" sz="1400"/>
              <a:t>A light brown horizon at the surface is often found in environments where organic matter is limited. High amounts of organic matter form dark soils. In dry places, organic matter is not returned to the soil because very little vegetation grows there. When rainfall does occur in this environment, the sandy texture of the soils allow materials to be carried downward into the lower horizons of the profile. The white streaks near the bottom of this profile are formed from deposits of calcium carbonate that can become very hard as they accumulate over time. </a:t>
            </a:r>
            <a:endParaRPr/>
          </a:p>
        </p:txBody>
      </p:sp>
      <p:pic>
        <p:nvPicPr>
          <p:cNvPr id="290" name="Google Shape;290;p19" descr="The photo shows a soil formed under very dry conditions. Less vegetation means that the organic material is not replenished in the soil as rapidly as it is moved out of the soil. The uppermost part of the soil column is not dark, black or brown but more reddish, because of its low organic content"/>
          <p:cNvPicPr preferRelativeResize="0">
            <a:picLocks noGrp="1"/>
          </p:cNvPicPr>
          <p:nvPr>
            <p:ph type="body" idx="2"/>
          </p:nvPr>
        </p:nvPicPr>
        <p:blipFill rotWithShape="1">
          <a:blip r:embed="rId5">
            <a:alphaModFix/>
          </a:blip>
          <a:srcRect/>
          <a:stretch/>
        </p:blipFill>
        <p:spPr>
          <a:xfrm>
            <a:off x="5855011" y="1623102"/>
            <a:ext cx="3089888" cy="4518232"/>
          </a:xfrm>
          <a:prstGeom prst="rect">
            <a:avLst/>
          </a:prstGeom>
          <a:noFill/>
          <a:ln>
            <a:noFill/>
          </a:ln>
        </p:spPr>
      </p:pic>
      <p:sp>
        <p:nvSpPr>
          <p:cNvPr id="291" name="Google Shape;291;p19" descr="Photo of a grassland soil profile, with a thick black A horizon with lots of organic matter. "/>
          <p:cNvSpPr txBox="1"/>
          <p:nvPr/>
        </p:nvSpPr>
        <p:spPr>
          <a:xfrm>
            <a:off x="5785773" y="6197496"/>
            <a:ext cx="3159126" cy="377273"/>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200" i="1">
                <a:solidFill>
                  <a:srgbClr val="000000"/>
                </a:solidFill>
                <a:latin typeface="Arial"/>
                <a:ea typeface="Arial"/>
                <a:cs typeface="Arial"/>
                <a:sym typeface="Arial"/>
              </a:rPr>
              <a:t>Soil formed under very dry or arid conditions in New Mexico, USA </a:t>
            </a:r>
            <a:endParaRPr sz="1200" b="0" i="1">
              <a:solidFill>
                <a:srgbClr val="000000"/>
              </a:solidFill>
              <a:latin typeface="Arial"/>
              <a:ea typeface="Arial"/>
              <a:cs typeface="Arial"/>
              <a:sym typeface="Arial"/>
            </a:endParaRPr>
          </a:p>
        </p:txBody>
      </p:sp>
      <p:pic>
        <p:nvPicPr>
          <p:cNvPr id="292" name="Google Shape;292;p19" descr="Photo of dryland landscape. "/>
          <p:cNvPicPr preferRelativeResize="0"/>
          <p:nvPr/>
        </p:nvPicPr>
        <p:blipFill rotWithShape="1">
          <a:blip r:embed="rId6">
            <a:alphaModFix/>
          </a:blip>
          <a:srcRect/>
          <a:stretch/>
        </p:blipFill>
        <p:spPr>
          <a:xfrm>
            <a:off x="1865302" y="4166603"/>
            <a:ext cx="3493431" cy="227254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 descr="Illustration of two hands holding soil clod."/>
          <p:cNvPicPr preferRelativeResize="0"/>
          <p:nvPr/>
        </p:nvPicPr>
        <p:blipFill rotWithShape="1">
          <a:blip r:embed="rId3">
            <a:alphaModFix amt="20000"/>
          </a:blip>
          <a:srcRect/>
          <a:stretch/>
        </p:blipFill>
        <p:spPr>
          <a:xfrm>
            <a:off x="1257300" y="936030"/>
            <a:ext cx="7886700" cy="5921969"/>
          </a:xfrm>
          <a:prstGeom prst="rect">
            <a:avLst/>
          </a:prstGeom>
          <a:noFill/>
          <a:ln>
            <a:noFill/>
          </a:ln>
        </p:spPr>
      </p:pic>
      <p:sp>
        <p:nvSpPr>
          <p:cNvPr id="97" name="Google Shape;97;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98" name="Google Shape;98;p2" descr="Banner: Introduction to Soil"/>
          <p:cNvPicPr preferRelativeResize="0"/>
          <p:nvPr/>
        </p:nvPicPr>
        <p:blipFill rotWithShape="1">
          <a:blip r:embed="rId4">
            <a:alphaModFix/>
          </a:blip>
          <a:srcRect/>
          <a:stretch/>
        </p:blipFill>
        <p:spPr>
          <a:xfrm>
            <a:off x="0" y="-38762"/>
            <a:ext cx="9144000" cy="974793"/>
          </a:xfrm>
          <a:prstGeom prst="rect">
            <a:avLst/>
          </a:prstGeom>
          <a:noFill/>
          <a:ln>
            <a:noFill/>
          </a:ln>
        </p:spPr>
      </p:pic>
      <p:pic>
        <p:nvPicPr>
          <p:cNvPr id="99" name="Google Shape;99;p2" descr="Menu: why study soil?"/>
          <p:cNvPicPr preferRelativeResize="0"/>
          <p:nvPr/>
        </p:nvPicPr>
        <p:blipFill rotWithShape="1">
          <a:blip r:embed="rId5">
            <a:alphaModFix/>
          </a:blip>
          <a:srcRect/>
          <a:stretch/>
        </p:blipFill>
        <p:spPr>
          <a:xfrm>
            <a:off x="0" y="936031"/>
            <a:ext cx="1257300" cy="5921969"/>
          </a:xfrm>
          <a:prstGeom prst="rect">
            <a:avLst/>
          </a:prstGeom>
          <a:noFill/>
          <a:ln>
            <a:noFill/>
          </a:ln>
        </p:spPr>
      </p:pic>
      <p:sp>
        <p:nvSpPr>
          <p:cNvPr id="100" name="Google Shape;100;p2"/>
          <p:cNvSpPr txBox="1">
            <a:spLocks noGrp="1"/>
          </p:cNvSpPr>
          <p:nvPr>
            <p:ph type="title"/>
          </p:nvPr>
        </p:nvSpPr>
        <p:spPr>
          <a:xfrm>
            <a:off x="1381124" y="61355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Overview</a:t>
            </a:r>
            <a:endParaRPr/>
          </a:p>
        </p:txBody>
      </p:sp>
      <p:sp>
        <p:nvSpPr>
          <p:cNvPr id="101" name="Google Shape;101;p2"/>
          <p:cNvSpPr txBox="1">
            <a:spLocks noGrp="1"/>
          </p:cNvSpPr>
          <p:nvPr>
            <p:ph type="body" idx="1"/>
          </p:nvPr>
        </p:nvSpPr>
        <p:spPr>
          <a:xfrm>
            <a:off x="1381124" y="1647931"/>
            <a:ext cx="7391401" cy="4941041"/>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90000"/>
              </a:lnSpc>
              <a:spcBef>
                <a:spcPts val="0"/>
              </a:spcBef>
              <a:spcAft>
                <a:spcPts val="0"/>
              </a:spcAft>
              <a:buClr>
                <a:srgbClr val="000000"/>
              </a:buClr>
              <a:buSzPct val="100000"/>
              <a:buNone/>
            </a:pPr>
            <a:r>
              <a:rPr lang="en-US" sz="3400" b="1"/>
              <a:t>This module:</a:t>
            </a:r>
            <a:endParaRPr/>
          </a:p>
          <a:p>
            <a:pPr marL="228600" lvl="0" indent="-228600" algn="l" rtl="0">
              <a:lnSpc>
                <a:spcPct val="90000"/>
              </a:lnSpc>
              <a:spcBef>
                <a:spcPts val="1000"/>
              </a:spcBef>
              <a:spcAft>
                <a:spcPts val="0"/>
              </a:spcAft>
              <a:buClr>
                <a:srgbClr val="000000"/>
              </a:buClr>
              <a:buSzPct val="100000"/>
              <a:buChar char="•"/>
            </a:pPr>
            <a:r>
              <a:rPr lang="en-US" sz="3400"/>
              <a:t>Introduces the Soil (Pedosphere) Investigation</a:t>
            </a:r>
            <a:endParaRPr/>
          </a:p>
          <a:p>
            <a:pPr marL="228600" lvl="0" indent="-228600" algn="l" rtl="0">
              <a:lnSpc>
                <a:spcPct val="90000"/>
              </a:lnSpc>
              <a:spcBef>
                <a:spcPts val="1000"/>
              </a:spcBef>
              <a:spcAft>
                <a:spcPts val="0"/>
              </a:spcAft>
              <a:buClr>
                <a:srgbClr val="000000"/>
              </a:buClr>
              <a:buSzPct val="100000"/>
              <a:buChar char="•"/>
            </a:pPr>
            <a:r>
              <a:rPr lang="en-US" sz="3400"/>
              <a:t>Describes soil’s role in the Earth System</a:t>
            </a:r>
            <a:endParaRPr/>
          </a:p>
          <a:p>
            <a:pPr marL="228600" lvl="0" indent="-228600" algn="l" rtl="0">
              <a:lnSpc>
                <a:spcPct val="90000"/>
              </a:lnSpc>
              <a:spcBef>
                <a:spcPts val="1000"/>
              </a:spcBef>
              <a:spcAft>
                <a:spcPts val="0"/>
              </a:spcAft>
              <a:buClr>
                <a:srgbClr val="000000"/>
              </a:buClr>
              <a:buSzPct val="100000"/>
              <a:buChar char="•"/>
            </a:pPr>
            <a:r>
              <a:rPr lang="en-US" sz="3400"/>
              <a:t>Explains how soils form</a:t>
            </a:r>
            <a:endParaRPr/>
          </a:p>
          <a:p>
            <a:pPr marL="228600" lvl="0" indent="-228600" algn="l" rtl="0">
              <a:lnSpc>
                <a:spcPct val="90000"/>
              </a:lnSpc>
              <a:spcBef>
                <a:spcPts val="1000"/>
              </a:spcBef>
              <a:spcAft>
                <a:spcPts val="0"/>
              </a:spcAft>
              <a:buClr>
                <a:srgbClr val="000000"/>
              </a:buClr>
              <a:buSzPct val="100000"/>
              <a:buChar char="•"/>
            </a:pPr>
            <a:r>
              <a:rPr lang="en-US" sz="3400"/>
              <a:t>Provides instructions on how to define soil sites</a:t>
            </a:r>
            <a:endParaRPr/>
          </a:p>
          <a:p>
            <a:pPr marL="228600" lvl="0" indent="-228600" algn="l" rtl="0">
              <a:lnSpc>
                <a:spcPct val="90000"/>
              </a:lnSpc>
              <a:spcBef>
                <a:spcPts val="1000"/>
              </a:spcBef>
              <a:spcAft>
                <a:spcPts val="0"/>
              </a:spcAft>
              <a:buClr>
                <a:srgbClr val="000000"/>
              </a:buClr>
              <a:buSzPct val="100000"/>
              <a:buChar char="•"/>
            </a:pPr>
            <a:r>
              <a:rPr lang="en-US" sz="3400"/>
              <a:t>Explains how to report soil site definitions to GLOBE</a:t>
            </a:r>
            <a:endParaRPr/>
          </a:p>
          <a:p>
            <a:pPr marL="0" lvl="0" indent="0" algn="l" rtl="0">
              <a:lnSpc>
                <a:spcPct val="90000"/>
              </a:lnSpc>
              <a:spcBef>
                <a:spcPts val="1000"/>
              </a:spcBef>
              <a:spcAft>
                <a:spcPts val="0"/>
              </a:spcAft>
              <a:buClr>
                <a:srgbClr val="000000"/>
              </a:buClr>
              <a:buSzPct val="100000"/>
              <a:buNone/>
            </a:pPr>
            <a:endParaRPr sz="3400"/>
          </a:p>
          <a:p>
            <a:pPr marL="0" lvl="0" indent="0" algn="l" rtl="0">
              <a:lnSpc>
                <a:spcPct val="90000"/>
              </a:lnSpc>
              <a:spcBef>
                <a:spcPts val="1000"/>
              </a:spcBef>
              <a:spcAft>
                <a:spcPts val="0"/>
              </a:spcAft>
              <a:buClr>
                <a:srgbClr val="000000"/>
              </a:buClr>
              <a:buSzPct val="100000"/>
              <a:buNone/>
            </a:pPr>
            <a:r>
              <a:rPr lang="en-US" sz="3400" b="1"/>
              <a:t>Learning Objectives:</a:t>
            </a:r>
            <a:endParaRPr/>
          </a:p>
          <a:p>
            <a:pPr marL="0" lvl="0" indent="0" algn="l" rtl="0">
              <a:lnSpc>
                <a:spcPct val="90000"/>
              </a:lnSpc>
              <a:spcBef>
                <a:spcPts val="1000"/>
              </a:spcBef>
              <a:spcAft>
                <a:spcPts val="0"/>
              </a:spcAft>
              <a:buClr>
                <a:srgbClr val="000000"/>
              </a:buClr>
              <a:buSzPct val="100000"/>
              <a:buNone/>
            </a:pPr>
            <a:r>
              <a:rPr lang="en-US" sz="3400"/>
              <a:t>After completing this module, you will be able to:</a:t>
            </a:r>
            <a:endParaRPr/>
          </a:p>
          <a:p>
            <a:pPr marL="228600" lvl="0" indent="-228600" algn="l" rtl="0">
              <a:lnSpc>
                <a:spcPct val="90000"/>
              </a:lnSpc>
              <a:spcBef>
                <a:spcPts val="1000"/>
              </a:spcBef>
              <a:spcAft>
                <a:spcPts val="0"/>
              </a:spcAft>
              <a:buClr>
                <a:srgbClr val="000000"/>
              </a:buClr>
              <a:buSzPct val="100000"/>
              <a:buChar char="•"/>
            </a:pPr>
            <a:r>
              <a:rPr lang="en-US" sz="3400"/>
              <a:t>Explain soils important role in the Earth system</a:t>
            </a:r>
            <a:endParaRPr/>
          </a:p>
          <a:p>
            <a:pPr marL="228600" lvl="0" indent="-228600" algn="l" rtl="0">
              <a:lnSpc>
                <a:spcPct val="90000"/>
              </a:lnSpc>
              <a:spcBef>
                <a:spcPts val="1000"/>
              </a:spcBef>
              <a:spcAft>
                <a:spcPts val="0"/>
              </a:spcAft>
              <a:buClr>
                <a:srgbClr val="000000"/>
              </a:buClr>
              <a:buSzPct val="100000"/>
              <a:buChar char="•"/>
            </a:pPr>
            <a:r>
              <a:rPr lang="en-US" sz="3400"/>
              <a:t>Identify soil horizons</a:t>
            </a:r>
            <a:endParaRPr/>
          </a:p>
          <a:p>
            <a:pPr marL="228600" lvl="0" indent="-228600" algn="l" rtl="0">
              <a:lnSpc>
                <a:spcPct val="90000"/>
              </a:lnSpc>
              <a:spcBef>
                <a:spcPts val="1000"/>
              </a:spcBef>
              <a:spcAft>
                <a:spcPts val="0"/>
              </a:spcAft>
              <a:buClr>
                <a:srgbClr val="000000"/>
              </a:buClr>
              <a:buSzPct val="100000"/>
              <a:buChar char="•"/>
            </a:pPr>
            <a:r>
              <a:rPr lang="en-US" sz="3400"/>
              <a:t>Explain the soil forming factors</a:t>
            </a:r>
            <a:endParaRPr/>
          </a:p>
          <a:p>
            <a:pPr marL="228600" lvl="0" indent="-228600" algn="l" rtl="0">
              <a:lnSpc>
                <a:spcPct val="90000"/>
              </a:lnSpc>
              <a:spcBef>
                <a:spcPts val="1000"/>
              </a:spcBef>
              <a:spcAft>
                <a:spcPts val="0"/>
              </a:spcAft>
              <a:buClr>
                <a:srgbClr val="000000"/>
              </a:buClr>
              <a:buSzPct val="100000"/>
              <a:buChar char="•"/>
            </a:pPr>
            <a:r>
              <a:rPr lang="en-US" sz="3400"/>
              <a:t>Define soil moisture and temperature sites</a:t>
            </a:r>
            <a:endParaRPr/>
          </a:p>
          <a:p>
            <a:pPr marL="228600" lvl="0" indent="-228600" algn="l" rtl="0">
              <a:lnSpc>
                <a:spcPct val="90000"/>
              </a:lnSpc>
              <a:spcBef>
                <a:spcPts val="1000"/>
              </a:spcBef>
              <a:spcAft>
                <a:spcPts val="0"/>
              </a:spcAft>
              <a:buClr>
                <a:srgbClr val="000000"/>
              </a:buClr>
              <a:buSzPct val="100000"/>
              <a:buChar char="•"/>
            </a:pPr>
            <a:r>
              <a:rPr lang="en-US" sz="3400"/>
              <a:t>Define soil characterization sites</a:t>
            </a:r>
            <a:endParaRPr/>
          </a:p>
          <a:p>
            <a:pPr marL="228600" lvl="0" indent="-228600" algn="l" rtl="0">
              <a:lnSpc>
                <a:spcPct val="90000"/>
              </a:lnSpc>
              <a:spcBef>
                <a:spcPts val="1000"/>
              </a:spcBef>
              <a:spcAft>
                <a:spcPts val="0"/>
              </a:spcAft>
              <a:buClr>
                <a:srgbClr val="000000"/>
              </a:buClr>
              <a:buSzPct val="100000"/>
              <a:buChar char="•"/>
            </a:pPr>
            <a:r>
              <a:rPr lang="en-US" sz="3400"/>
              <a:t>Report soil site definitions to GLOBE </a:t>
            </a:r>
            <a:endParaRPr/>
          </a:p>
          <a:p>
            <a:pPr marL="228600" lvl="0" indent="-142240" algn="l" rtl="0">
              <a:lnSpc>
                <a:spcPct val="90000"/>
              </a:lnSpc>
              <a:spcBef>
                <a:spcPts val="1000"/>
              </a:spcBef>
              <a:spcAft>
                <a:spcPts val="0"/>
              </a:spcAft>
              <a:buClr>
                <a:srgbClr val="000000"/>
              </a:buClr>
              <a:buSzPct val="100000"/>
              <a:buNone/>
            </a:pPr>
            <a:endParaRPr sz="3400"/>
          </a:p>
          <a:p>
            <a:pPr marL="0" lvl="0" indent="0" algn="l" rtl="0">
              <a:lnSpc>
                <a:spcPct val="90000"/>
              </a:lnSpc>
              <a:spcBef>
                <a:spcPts val="1000"/>
              </a:spcBef>
              <a:spcAft>
                <a:spcPts val="0"/>
              </a:spcAft>
              <a:buClr>
                <a:srgbClr val="000000"/>
              </a:buClr>
              <a:buSzPct val="100000"/>
              <a:buNone/>
            </a:pPr>
            <a:r>
              <a:rPr lang="en-US" sz="3400" b="1" i="1"/>
              <a:t>Estimated Time for Completion of Module: 1.5 Hours</a:t>
            </a:r>
            <a:endParaRPr/>
          </a:p>
          <a:p>
            <a:pPr marL="228600" lvl="0" indent="-228600" algn="l" rtl="0">
              <a:lnSpc>
                <a:spcPct val="90000"/>
              </a:lnSpc>
              <a:spcBef>
                <a:spcPts val="1000"/>
              </a:spcBef>
              <a:spcAft>
                <a:spcPts val="0"/>
              </a:spcAft>
              <a:buClr>
                <a:srgbClr val="000000"/>
              </a:buClr>
              <a:buSzPct val="1000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98" name="Google Shape;298;p20"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299" name="Google Shape;299;p20" descr="Menu: How does soil form?"/>
          <p:cNvPicPr preferRelativeResize="0"/>
          <p:nvPr/>
        </p:nvPicPr>
        <p:blipFill rotWithShape="1">
          <a:blip r:embed="rId4">
            <a:alphaModFix/>
          </a:blip>
          <a:srcRect/>
          <a:stretch/>
        </p:blipFill>
        <p:spPr>
          <a:xfrm>
            <a:off x="0" y="936030"/>
            <a:ext cx="1276350" cy="5920549"/>
          </a:xfrm>
          <a:prstGeom prst="rect">
            <a:avLst/>
          </a:prstGeom>
          <a:noFill/>
          <a:ln>
            <a:noFill/>
          </a:ln>
        </p:spPr>
      </p:pic>
      <p:sp>
        <p:nvSpPr>
          <p:cNvPr id="300" name="Google Shape;300;p20"/>
          <p:cNvSpPr txBox="1">
            <a:spLocks noGrp="1"/>
          </p:cNvSpPr>
          <p:nvPr>
            <p:ph type="title"/>
          </p:nvPr>
        </p:nvSpPr>
        <p:spPr>
          <a:xfrm>
            <a:off x="1371601" y="60191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3000"/>
              </a:lnSpc>
              <a:spcBef>
                <a:spcPts val="0"/>
              </a:spcBef>
              <a:spcAft>
                <a:spcPts val="0"/>
              </a:spcAft>
              <a:buClr>
                <a:srgbClr val="000000"/>
              </a:buClr>
              <a:buSzPts val="2400"/>
              <a:buFont typeface="Calibri"/>
              <a:buNone/>
            </a:pPr>
            <a:r>
              <a:rPr lang="en-US" sz="2400">
                <a:solidFill>
                  <a:srgbClr val="000000"/>
                </a:solidFill>
              </a:rPr>
              <a:t>Example of a Soil Profile Formed under Wet Conditions </a:t>
            </a:r>
            <a:endParaRPr/>
          </a:p>
        </p:txBody>
      </p:sp>
      <p:sp>
        <p:nvSpPr>
          <p:cNvPr id="301" name="Google Shape;301;p20"/>
          <p:cNvSpPr txBox="1">
            <a:spLocks noGrp="1"/>
          </p:cNvSpPr>
          <p:nvPr>
            <p:ph type="body" idx="1"/>
          </p:nvPr>
        </p:nvSpPr>
        <p:spPr>
          <a:xfrm>
            <a:off x="1471104" y="1581789"/>
            <a:ext cx="3929571" cy="4292213"/>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1600"/>
              <a:buChar char="•"/>
            </a:pPr>
            <a:r>
              <a:rPr lang="en-US" sz="1600"/>
              <a:t>Wet soils are found in many parts of the world. The surface horizon is usually dark because organic matter accumulates when the soil is saturated with water. When these conditions occur, there is not enough oxygen for organisms to decompose the organic material. </a:t>
            </a:r>
            <a:endParaRPr/>
          </a:p>
          <a:p>
            <a:pPr marL="228600" lvl="0" indent="-228600" algn="just" rtl="0">
              <a:lnSpc>
                <a:spcPct val="90000"/>
              </a:lnSpc>
              <a:spcBef>
                <a:spcPts val="1000"/>
              </a:spcBef>
              <a:spcAft>
                <a:spcPts val="0"/>
              </a:spcAft>
              <a:buClr>
                <a:schemeClr val="dk1"/>
              </a:buClr>
              <a:buSzPts val="1600"/>
              <a:buChar char="•"/>
            </a:pPr>
            <a:r>
              <a:rPr lang="en-US" sz="1600"/>
              <a:t>Colors of the lower horizon are usually grayish. Sometimes, as in this picture, the gray soil color has orange or brown streaks within it, which are called </a:t>
            </a:r>
            <a:r>
              <a:rPr lang="en-US" sz="1600" i="1"/>
              <a:t>mottles</a:t>
            </a:r>
            <a:r>
              <a:rPr lang="en-US" sz="1600"/>
              <a:t>. </a:t>
            </a:r>
            <a:endParaRPr/>
          </a:p>
          <a:p>
            <a:pPr marL="228600" lvl="0" indent="-228600" algn="just" rtl="0">
              <a:lnSpc>
                <a:spcPct val="90000"/>
              </a:lnSpc>
              <a:spcBef>
                <a:spcPts val="1000"/>
              </a:spcBef>
              <a:spcAft>
                <a:spcPts val="0"/>
              </a:spcAft>
              <a:buClr>
                <a:schemeClr val="dk1"/>
              </a:buClr>
              <a:buSzPts val="1600"/>
              <a:buChar char="•"/>
            </a:pPr>
            <a:r>
              <a:rPr lang="en-US" sz="1600"/>
              <a:t>The gray colors indicate that the soil was wet for a long period of time, while the mottles show us where some oxygen was present in the soil.</a:t>
            </a:r>
            <a:endParaRPr sz="1600">
              <a:solidFill>
                <a:srgbClr val="000000"/>
              </a:solidFill>
            </a:endParaRPr>
          </a:p>
        </p:txBody>
      </p:sp>
      <p:pic>
        <p:nvPicPr>
          <p:cNvPr id="302" name="Google Shape;302;p20" descr="Photo of a mottled soil profile formed under wet conditions. Oxidation and reduction of the soils under wet and dry conditions result in the mottling and the grey (gleyed) soils."/>
          <p:cNvPicPr preferRelativeResize="0">
            <a:picLocks noGrp="1"/>
          </p:cNvPicPr>
          <p:nvPr>
            <p:ph type="body" idx="2"/>
          </p:nvPr>
        </p:nvPicPr>
        <p:blipFill rotWithShape="1">
          <a:blip r:embed="rId5">
            <a:alphaModFix/>
          </a:blip>
          <a:srcRect/>
          <a:stretch/>
        </p:blipFill>
        <p:spPr>
          <a:xfrm>
            <a:off x="5495926" y="1454990"/>
            <a:ext cx="3361203" cy="4999438"/>
          </a:xfrm>
          <a:prstGeom prst="rect">
            <a:avLst/>
          </a:prstGeom>
          <a:noFill/>
          <a:ln>
            <a:noFill/>
          </a:ln>
        </p:spPr>
      </p:pic>
      <p:sp>
        <p:nvSpPr>
          <p:cNvPr id="303" name="Google Shape;303;p20" descr="Photo of a grassland soil profile, with a thick black A horizon with lots of organic matter. "/>
          <p:cNvSpPr txBox="1"/>
          <p:nvPr/>
        </p:nvSpPr>
        <p:spPr>
          <a:xfrm>
            <a:off x="5314951" y="6454428"/>
            <a:ext cx="3159126" cy="377273"/>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200" i="1">
                <a:solidFill>
                  <a:srgbClr val="000000"/>
                </a:solidFill>
                <a:latin typeface="Arial"/>
                <a:ea typeface="Arial"/>
                <a:cs typeface="Arial"/>
                <a:sym typeface="Arial"/>
              </a:rPr>
              <a:t>Wet soil sampled in Louisiana, USA </a:t>
            </a:r>
            <a:endParaRPr sz="1200" b="0" i="1">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309" name="Google Shape;309;p21"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310" name="Google Shape;310;p21" descr="Menu: How does soil form?"/>
          <p:cNvPicPr preferRelativeResize="0"/>
          <p:nvPr/>
        </p:nvPicPr>
        <p:blipFill rotWithShape="1">
          <a:blip r:embed="rId4">
            <a:alphaModFix/>
          </a:blip>
          <a:srcRect/>
          <a:stretch/>
        </p:blipFill>
        <p:spPr>
          <a:xfrm>
            <a:off x="20637" y="931099"/>
            <a:ext cx="1276350" cy="5926901"/>
          </a:xfrm>
          <a:prstGeom prst="rect">
            <a:avLst/>
          </a:prstGeom>
          <a:noFill/>
          <a:ln>
            <a:noFill/>
          </a:ln>
        </p:spPr>
      </p:pic>
      <p:sp>
        <p:nvSpPr>
          <p:cNvPr id="311" name="Google Shape;311;p21"/>
          <p:cNvSpPr txBox="1">
            <a:spLocks noGrp="1"/>
          </p:cNvSpPr>
          <p:nvPr>
            <p:ph type="title"/>
          </p:nvPr>
        </p:nvSpPr>
        <p:spPr>
          <a:xfrm>
            <a:off x="1447005" y="60077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3000"/>
              </a:lnSpc>
              <a:spcBef>
                <a:spcPts val="0"/>
              </a:spcBef>
              <a:spcAft>
                <a:spcPts val="0"/>
              </a:spcAft>
              <a:buClr>
                <a:srgbClr val="000000"/>
              </a:buClr>
              <a:buSzPts val="2400"/>
              <a:buFont typeface="Calibri"/>
              <a:buNone/>
            </a:pPr>
            <a:r>
              <a:rPr lang="en-US" sz="2400">
                <a:solidFill>
                  <a:srgbClr val="000000"/>
                </a:solidFill>
              </a:rPr>
              <a:t>Example of a Soil Profile Formed in a Very Cold Climate</a:t>
            </a:r>
            <a:endParaRPr/>
          </a:p>
        </p:txBody>
      </p:sp>
      <p:sp>
        <p:nvSpPr>
          <p:cNvPr id="312" name="Google Shape;312;p21"/>
          <p:cNvSpPr txBox="1">
            <a:spLocks noGrp="1"/>
          </p:cNvSpPr>
          <p:nvPr>
            <p:ph type="body" idx="1"/>
          </p:nvPr>
        </p:nvSpPr>
        <p:spPr>
          <a:xfrm>
            <a:off x="1471105" y="1581789"/>
            <a:ext cx="3629534" cy="429221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600"/>
              <a:buNone/>
            </a:pPr>
            <a:r>
              <a:rPr lang="en-US" sz="1600"/>
              <a:t>The “hummocky” or wavy surface of this soil is caused by freezing and thawing of water stored in the soil year after year. The black zones indicate places where organic materials have accumulated during freezing and thawing cycles. The process of freezing and thawing and churning of the soil is called </a:t>
            </a:r>
            <a:r>
              <a:rPr lang="en-US" sz="1600" i="1"/>
              <a:t>cryoturbation</a:t>
            </a:r>
            <a:r>
              <a:rPr lang="en-US" sz="1600"/>
              <a:t>. This soil is not very developed and has only slight indications of horizons that can be seen by faint color differences. At the bottom of the profile is a layer called </a:t>
            </a:r>
            <a:r>
              <a:rPr lang="en-US" sz="1600" i="1"/>
              <a:t>permafrost</a:t>
            </a:r>
            <a:r>
              <a:rPr lang="en-US" sz="1600"/>
              <a:t>, which consists of ice, soil, or a mixture of both. The permafrost layer stays below 0˚C throughout the year. The dark, thick organic material in this soil accumulates because decomposition is very slow in cold climates. </a:t>
            </a:r>
            <a:endParaRPr sz="1600">
              <a:solidFill>
                <a:srgbClr val="000000"/>
              </a:solidFill>
            </a:endParaRPr>
          </a:p>
        </p:txBody>
      </p:sp>
      <p:pic>
        <p:nvPicPr>
          <p:cNvPr id="313" name="Google Shape;313;p21" descr="Photo of a cryoturbated soil: a soil that has been disturbed by freeze-thaw cycles. Note that the soil horizons evidenced in the previous soil profiles are not as clear here, because of the mixing. "/>
          <p:cNvPicPr preferRelativeResize="0">
            <a:picLocks noGrp="1"/>
          </p:cNvPicPr>
          <p:nvPr>
            <p:ph type="body" idx="2"/>
          </p:nvPr>
        </p:nvPicPr>
        <p:blipFill rotWithShape="1">
          <a:blip r:embed="rId5">
            <a:alphaModFix/>
          </a:blip>
          <a:srcRect/>
          <a:stretch/>
        </p:blipFill>
        <p:spPr>
          <a:xfrm>
            <a:off x="5400675" y="1500346"/>
            <a:ext cx="3352800" cy="2260600"/>
          </a:xfrm>
          <a:prstGeom prst="rect">
            <a:avLst/>
          </a:prstGeom>
          <a:noFill/>
          <a:ln>
            <a:noFill/>
          </a:ln>
        </p:spPr>
      </p:pic>
      <p:sp>
        <p:nvSpPr>
          <p:cNvPr id="314" name="Google Shape;314;p21" descr="Photo of a grassland soil profile, with a thick black A horizon with lots of organic matter. "/>
          <p:cNvSpPr txBox="1"/>
          <p:nvPr/>
        </p:nvSpPr>
        <p:spPr>
          <a:xfrm>
            <a:off x="5390355" y="3755862"/>
            <a:ext cx="3159126" cy="377273"/>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200" i="1">
                <a:solidFill>
                  <a:srgbClr val="000000"/>
                </a:solidFill>
                <a:latin typeface="Arial"/>
                <a:ea typeface="Arial"/>
                <a:cs typeface="Arial"/>
                <a:sym typeface="Arial"/>
              </a:rPr>
              <a:t>Soil formed under a very cold climate near Inuvik in the Northwest Territory of Canada</a:t>
            </a:r>
            <a:endParaRPr sz="1200" b="0" i="1">
              <a:solidFill>
                <a:srgbClr val="000000"/>
              </a:solidFill>
              <a:latin typeface="Arial"/>
              <a:ea typeface="Arial"/>
              <a:cs typeface="Arial"/>
              <a:sym typeface="Arial"/>
            </a:endParaRPr>
          </a:p>
        </p:txBody>
      </p:sp>
      <p:pic>
        <p:nvPicPr>
          <p:cNvPr id="315" name="Google Shape;315;p21" descr="Photo of a boreal forest. "/>
          <p:cNvPicPr preferRelativeResize="0"/>
          <p:nvPr/>
        </p:nvPicPr>
        <p:blipFill rotWithShape="1">
          <a:blip r:embed="rId6">
            <a:alphaModFix/>
          </a:blip>
          <a:srcRect/>
          <a:stretch/>
        </p:blipFill>
        <p:spPr>
          <a:xfrm>
            <a:off x="5400675" y="4325261"/>
            <a:ext cx="3352800" cy="23067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322" name="Google Shape;322;p22"/>
          <p:cNvSpPr txBox="1">
            <a:spLocks noGrp="1"/>
          </p:cNvSpPr>
          <p:nvPr>
            <p:ph type="title"/>
          </p:nvPr>
        </p:nvSpPr>
        <p:spPr>
          <a:xfrm>
            <a:off x="1428750" y="61376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3000"/>
              </a:lnSpc>
              <a:spcBef>
                <a:spcPts val="0"/>
              </a:spcBef>
              <a:spcAft>
                <a:spcPts val="0"/>
              </a:spcAft>
              <a:buClr>
                <a:srgbClr val="000000"/>
              </a:buClr>
              <a:buSzPts val="3600"/>
              <a:buFont typeface="Calibri"/>
              <a:buNone/>
            </a:pPr>
            <a:r>
              <a:rPr lang="en-US" sz="3600">
                <a:solidFill>
                  <a:srgbClr val="000000"/>
                </a:solidFill>
              </a:rPr>
              <a:t>GLOBE Soil Protocols </a:t>
            </a:r>
            <a:r>
              <a:rPr lang="en-US" sz="3600">
                <a:solidFill>
                  <a:schemeClr val="lt1"/>
                </a:solidFill>
              </a:rPr>
              <a:t>1</a:t>
            </a:r>
            <a:endParaRPr/>
          </a:p>
        </p:txBody>
      </p:sp>
      <p:sp>
        <p:nvSpPr>
          <p:cNvPr id="323" name="Google Shape;323;p22"/>
          <p:cNvSpPr txBox="1">
            <a:spLocks noGrp="1"/>
          </p:cNvSpPr>
          <p:nvPr>
            <p:ph type="body" idx="1"/>
          </p:nvPr>
        </p:nvSpPr>
        <p:spPr>
          <a:xfrm>
            <a:off x="1276350" y="1413728"/>
            <a:ext cx="39243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endParaRPr sz="1800"/>
          </a:p>
          <a:p>
            <a:pPr marL="228600" lvl="0" indent="-228600" algn="just" rtl="0">
              <a:lnSpc>
                <a:spcPct val="90000"/>
              </a:lnSpc>
              <a:spcBef>
                <a:spcPts val="1000"/>
              </a:spcBef>
              <a:spcAft>
                <a:spcPts val="0"/>
              </a:spcAft>
              <a:buClr>
                <a:srgbClr val="000000"/>
              </a:buClr>
              <a:buSzPts val="1800"/>
              <a:buChar char="•"/>
            </a:pPr>
            <a:r>
              <a:rPr lang="en-US" sz="1800"/>
              <a:t>The characteristics of a soil profile usually change slowly over centuries as the soil forms, but human activity can cause rapid changes.</a:t>
            </a:r>
            <a:endParaRPr/>
          </a:p>
          <a:p>
            <a:pPr marL="228600" lvl="0" indent="-114300" algn="just" rtl="0">
              <a:lnSpc>
                <a:spcPct val="90000"/>
              </a:lnSpc>
              <a:spcBef>
                <a:spcPts val="1000"/>
              </a:spcBef>
              <a:spcAft>
                <a:spcPts val="0"/>
              </a:spcAft>
              <a:buClr>
                <a:srgbClr val="000000"/>
              </a:buClr>
              <a:buSzPts val="1800"/>
              <a:buNone/>
            </a:pPr>
            <a:endParaRPr sz="1800"/>
          </a:p>
          <a:p>
            <a:pPr marL="228600" lvl="0" indent="-228600" algn="just" rtl="0">
              <a:lnSpc>
                <a:spcPct val="90000"/>
              </a:lnSpc>
              <a:spcBef>
                <a:spcPts val="1000"/>
              </a:spcBef>
              <a:spcAft>
                <a:spcPts val="0"/>
              </a:spcAft>
              <a:buClr>
                <a:srgbClr val="000000"/>
              </a:buClr>
              <a:buSzPts val="1800"/>
              <a:buChar char="•"/>
            </a:pPr>
            <a:r>
              <a:rPr lang="en-US" sz="1800"/>
              <a:t>Soil properties such as temperature and moisture content can change quickly, particularly near the surface.</a:t>
            </a:r>
            <a:endParaRPr/>
          </a:p>
          <a:p>
            <a:pPr marL="228600" lvl="0" indent="-114300" algn="just" rtl="0">
              <a:lnSpc>
                <a:spcPct val="90000"/>
              </a:lnSpc>
              <a:spcBef>
                <a:spcPts val="1000"/>
              </a:spcBef>
              <a:spcAft>
                <a:spcPts val="0"/>
              </a:spcAft>
              <a:buClr>
                <a:srgbClr val="000000"/>
              </a:buClr>
              <a:buSzPts val="1800"/>
              <a:buNone/>
            </a:pPr>
            <a:endParaRPr sz="1800"/>
          </a:p>
          <a:p>
            <a:pPr marL="228600" lvl="0" indent="-228600" algn="just" rtl="0">
              <a:lnSpc>
                <a:spcPct val="90000"/>
              </a:lnSpc>
              <a:spcBef>
                <a:spcPts val="1000"/>
              </a:spcBef>
              <a:spcAft>
                <a:spcPts val="0"/>
              </a:spcAft>
              <a:buClr>
                <a:srgbClr val="000000"/>
              </a:buClr>
              <a:buSzPts val="1800"/>
              <a:buChar char="•"/>
            </a:pPr>
            <a:r>
              <a:rPr lang="en-US" sz="1800"/>
              <a:t>GLOBE protocols are different depending on the rate at which the property being measured changes.</a:t>
            </a:r>
            <a:endParaRPr/>
          </a:p>
        </p:txBody>
      </p:sp>
      <p:pic>
        <p:nvPicPr>
          <p:cNvPr id="324" name="Google Shape;324;p22" descr="photo of a soil profile. Dark soil is in the upper A horizon. A series of buried dark horizons are separated light horizons. You read the story from the bottom up. "/>
          <p:cNvPicPr preferRelativeResize="0">
            <a:picLocks noGrp="1"/>
          </p:cNvPicPr>
          <p:nvPr>
            <p:ph type="body" idx="2"/>
          </p:nvPr>
        </p:nvPicPr>
        <p:blipFill rotWithShape="1">
          <a:blip r:embed="rId3">
            <a:alphaModFix/>
          </a:blip>
          <a:srcRect/>
          <a:stretch/>
        </p:blipFill>
        <p:spPr>
          <a:xfrm>
            <a:off x="5448300" y="1413728"/>
            <a:ext cx="3462618" cy="5223075"/>
          </a:xfrm>
          <a:prstGeom prst="rect">
            <a:avLst/>
          </a:prstGeom>
          <a:noFill/>
          <a:ln>
            <a:noFill/>
          </a:ln>
        </p:spPr>
      </p:pic>
      <p:pic>
        <p:nvPicPr>
          <p:cNvPr id="325" name="Google Shape;325;p22" descr="Banner: Introduction to Soil"/>
          <p:cNvPicPr preferRelativeResize="0"/>
          <p:nvPr/>
        </p:nvPicPr>
        <p:blipFill rotWithShape="1">
          <a:blip r:embed="rId4">
            <a:alphaModFix/>
          </a:blip>
          <a:srcRect/>
          <a:stretch/>
        </p:blipFill>
        <p:spPr>
          <a:xfrm>
            <a:off x="0" y="-38762"/>
            <a:ext cx="9144000" cy="974793"/>
          </a:xfrm>
          <a:prstGeom prst="rect">
            <a:avLst/>
          </a:prstGeom>
          <a:noFill/>
          <a:ln>
            <a:noFill/>
          </a:ln>
        </p:spPr>
      </p:pic>
      <p:pic>
        <p:nvPicPr>
          <p:cNvPr id="326" name="Google Shape;326;p22" descr="Menu: Soil Protocols"/>
          <p:cNvPicPr preferRelativeResize="0"/>
          <p:nvPr/>
        </p:nvPicPr>
        <p:blipFill rotWithShape="1">
          <a:blip r:embed="rId5">
            <a:alphaModFix/>
          </a:blip>
          <a:srcRect/>
          <a:stretch/>
        </p:blipFill>
        <p:spPr>
          <a:xfrm>
            <a:off x="0" y="916981"/>
            <a:ext cx="1276350" cy="594101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332" name="Google Shape;332;p23"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sp>
        <p:nvSpPr>
          <p:cNvPr id="333" name="Google Shape;333;p23"/>
          <p:cNvSpPr txBox="1">
            <a:spLocks noGrp="1"/>
          </p:cNvSpPr>
          <p:nvPr>
            <p:ph type="title"/>
          </p:nvPr>
        </p:nvSpPr>
        <p:spPr>
          <a:xfrm>
            <a:off x="1428750" y="61376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3000"/>
              </a:lnSpc>
              <a:spcBef>
                <a:spcPts val="0"/>
              </a:spcBef>
              <a:spcAft>
                <a:spcPts val="0"/>
              </a:spcAft>
              <a:buClr>
                <a:srgbClr val="000000"/>
              </a:buClr>
              <a:buSzPts val="3600"/>
              <a:buFont typeface="Calibri"/>
              <a:buNone/>
            </a:pPr>
            <a:r>
              <a:rPr lang="en-US" sz="3600">
                <a:solidFill>
                  <a:srgbClr val="000000"/>
                </a:solidFill>
              </a:rPr>
              <a:t>GLOBE Soil Protocols </a:t>
            </a:r>
            <a:r>
              <a:rPr lang="en-US" sz="3600">
                <a:solidFill>
                  <a:schemeClr val="lt2"/>
                </a:solidFill>
              </a:rPr>
              <a:t>2</a:t>
            </a:r>
            <a:endParaRPr/>
          </a:p>
        </p:txBody>
      </p:sp>
      <p:pic>
        <p:nvPicPr>
          <p:cNvPr id="334" name="Google Shape;334;p23" descr="illustration of two students preparing to measure the depth of soil horizons using  a tape measure. "/>
          <p:cNvPicPr preferRelativeResize="0">
            <a:picLocks noGrp="1"/>
          </p:cNvPicPr>
          <p:nvPr>
            <p:ph type="body" idx="2"/>
          </p:nvPr>
        </p:nvPicPr>
        <p:blipFill rotWithShape="1">
          <a:blip r:embed="rId4">
            <a:alphaModFix/>
          </a:blip>
          <a:srcRect/>
          <a:stretch/>
        </p:blipFill>
        <p:spPr>
          <a:xfrm>
            <a:off x="1276350" y="936030"/>
            <a:ext cx="7867650" cy="5921970"/>
          </a:xfrm>
          <a:prstGeom prst="rect">
            <a:avLst/>
          </a:prstGeom>
          <a:noFill/>
          <a:ln>
            <a:noFill/>
          </a:ln>
        </p:spPr>
      </p:pic>
      <p:pic>
        <p:nvPicPr>
          <p:cNvPr id="335" name="Google Shape;335;p23" descr="Menu: Soil Protocols"/>
          <p:cNvPicPr preferRelativeResize="0"/>
          <p:nvPr/>
        </p:nvPicPr>
        <p:blipFill rotWithShape="1">
          <a:blip r:embed="rId5">
            <a:alphaModFix/>
          </a:blip>
          <a:srcRect/>
          <a:stretch/>
        </p:blipFill>
        <p:spPr>
          <a:xfrm>
            <a:off x="0" y="916981"/>
            <a:ext cx="1276350" cy="594101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41" name="Google Shape;341;p24"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342" name="Google Shape;342;p24" descr="Menu: Soil Protocols"/>
          <p:cNvPicPr preferRelativeResize="0"/>
          <p:nvPr/>
        </p:nvPicPr>
        <p:blipFill rotWithShape="1">
          <a:blip r:embed="rId4">
            <a:alphaModFix/>
          </a:blip>
          <a:srcRect/>
          <a:stretch/>
        </p:blipFill>
        <p:spPr>
          <a:xfrm>
            <a:off x="0" y="916981"/>
            <a:ext cx="1276350" cy="5941019"/>
          </a:xfrm>
          <a:prstGeom prst="rect">
            <a:avLst/>
          </a:prstGeom>
          <a:noFill/>
          <a:ln>
            <a:noFill/>
          </a:ln>
        </p:spPr>
      </p:pic>
      <p:sp>
        <p:nvSpPr>
          <p:cNvPr id="343" name="Google Shape;343;p24"/>
          <p:cNvSpPr txBox="1">
            <a:spLocks noGrp="1"/>
          </p:cNvSpPr>
          <p:nvPr>
            <p:ph type="title"/>
          </p:nvPr>
        </p:nvSpPr>
        <p:spPr>
          <a:xfrm>
            <a:off x="1428750" y="61376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3000"/>
              </a:lnSpc>
              <a:spcBef>
                <a:spcPts val="0"/>
              </a:spcBef>
              <a:spcAft>
                <a:spcPts val="0"/>
              </a:spcAft>
              <a:buClr>
                <a:srgbClr val="000000"/>
              </a:buClr>
              <a:buSzPts val="3600"/>
              <a:buFont typeface="Calibri"/>
              <a:buNone/>
            </a:pPr>
            <a:r>
              <a:rPr lang="en-US" sz="3600">
                <a:solidFill>
                  <a:srgbClr val="000000"/>
                </a:solidFill>
              </a:rPr>
              <a:t>Soil Protocols</a:t>
            </a:r>
            <a:endParaRPr sz="2800">
              <a:solidFill>
                <a:srgbClr val="000000"/>
              </a:solidFill>
            </a:endParaRPr>
          </a:p>
        </p:txBody>
      </p:sp>
      <p:sp>
        <p:nvSpPr>
          <p:cNvPr id="344" name="Google Shape;344;p24"/>
          <p:cNvSpPr txBox="1">
            <a:spLocks noGrp="1"/>
          </p:cNvSpPr>
          <p:nvPr>
            <p:ph type="body" idx="1"/>
          </p:nvPr>
        </p:nvSpPr>
        <p:spPr>
          <a:xfrm>
            <a:off x="1428750" y="1711821"/>
            <a:ext cx="493395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000"/>
              <a:buNone/>
            </a:pPr>
            <a:r>
              <a:rPr lang="en-US" sz="2000" b="1"/>
              <a:t>Soil Characterization</a:t>
            </a:r>
            <a:endParaRPr/>
          </a:p>
          <a:p>
            <a:pPr marL="228600" lvl="0" indent="-228600" algn="l" rtl="0">
              <a:lnSpc>
                <a:spcPct val="90000"/>
              </a:lnSpc>
              <a:spcBef>
                <a:spcPts val="1000"/>
              </a:spcBef>
              <a:spcAft>
                <a:spcPts val="0"/>
              </a:spcAft>
              <a:buClr>
                <a:srgbClr val="000000"/>
              </a:buClr>
              <a:buSzPts val="2000"/>
              <a:buChar char="•"/>
            </a:pPr>
            <a:r>
              <a:rPr lang="en-US" sz="2000"/>
              <a:t>Usually measured only once at Soil Characterization Sites with horizon definition, field observations, sample collection, and lab measurements</a:t>
            </a:r>
            <a:endParaRPr sz="2000" b="1"/>
          </a:p>
          <a:p>
            <a:pPr marL="0" lvl="0" indent="0" algn="l" rtl="0">
              <a:lnSpc>
                <a:spcPct val="90000"/>
              </a:lnSpc>
              <a:spcBef>
                <a:spcPts val="1000"/>
              </a:spcBef>
              <a:spcAft>
                <a:spcPts val="0"/>
              </a:spcAft>
              <a:buClr>
                <a:srgbClr val="000000"/>
              </a:buClr>
              <a:buSzPts val="2000"/>
              <a:buNone/>
            </a:pPr>
            <a:r>
              <a:rPr lang="en-US" sz="2000" b="1"/>
              <a:t>Soil Temperature &amp; Soil Moisture</a:t>
            </a:r>
            <a:endParaRPr/>
          </a:p>
          <a:p>
            <a:pPr marL="228600" lvl="0" indent="-228600" algn="l" rtl="0">
              <a:lnSpc>
                <a:spcPct val="90000"/>
              </a:lnSpc>
              <a:spcBef>
                <a:spcPts val="1000"/>
              </a:spcBef>
              <a:spcAft>
                <a:spcPts val="0"/>
              </a:spcAft>
              <a:buClr>
                <a:srgbClr val="000000"/>
              </a:buClr>
              <a:buSzPts val="2000"/>
              <a:buChar char="•"/>
            </a:pPr>
            <a:r>
              <a:rPr lang="en-US" sz="2000"/>
              <a:t>Measured repeatedly at Soil Moisture and Temperature Sites</a:t>
            </a:r>
            <a:endParaRPr/>
          </a:p>
          <a:p>
            <a:pPr marL="228600" lvl="0" indent="-228600" algn="l" rtl="0">
              <a:lnSpc>
                <a:spcPct val="90000"/>
              </a:lnSpc>
              <a:spcBef>
                <a:spcPts val="1000"/>
              </a:spcBef>
              <a:spcAft>
                <a:spcPts val="0"/>
              </a:spcAft>
              <a:buClr>
                <a:srgbClr val="000000"/>
              </a:buClr>
              <a:buSzPts val="2000"/>
              <a:buChar char="•"/>
            </a:pPr>
            <a:r>
              <a:rPr lang="en-US" sz="2000"/>
              <a:t>Different protocols for different measurement techniques</a:t>
            </a:r>
            <a:endParaRPr/>
          </a:p>
          <a:p>
            <a:pPr marL="0" lvl="0" indent="0" algn="l" rtl="0">
              <a:lnSpc>
                <a:spcPct val="90000"/>
              </a:lnSpc>
              <a:spcBef>
                <a:spcPts val="1000"/>
              </a:spcBef>
              <a:spcAft>
                <a:spcPts val="0"/>
              </a:spcAft>
              <a:buClr>
                <a:srgbClr val="000000"/>
              </a:buClr>
              <a:buSzPts val="2000"/>
              <a:buNone/>
            </a:pPr>
            <a:r>
              <a:rPr lang="en-US" sz="2000" b="1"/>
              <a:t>Infiltration</a:t>
            </a:r>
            <a:endParaRPr/>
          </a:p>
          <a:p>
            <a:pPr marL="228600" lvl="0" indent="-228600" algn="l" rtl="0">
              <a:lnSpc>
                <a:spcPct val="90000"/>
              </a:lnSpc>
              <a:spcBef>
                <a:spcPts val="1000"/>
              </a:spcBef>
              <a:spcAft>
                <a:spcPts val="0"/>
              </a:spcAft>
              <a:buClr>
                <a:srgbClr val="000000"/>
              </a:buClr>
              <a:buSzPts val="2000"/>
              <a:buChar char="•"/>
            </a:pPr>
            <a:r>
              <a:rPr lang="en-US" sz="2000"/>
              <a:t>Measured: Occasionally at Soil Moisture and Temperature Sites and once at Soil Characterization Sites</a:t>
            </a:r>
            <a:endParaRPr sz="2000" b="1"/>
          </a:p>
        </p:txBody>
      </p:sp>
      <p:pic>
        <p:nvPicPr>
          <p:cNvPr id="345" name="Google Shape;345;p24" descr="diagram of a soil profile, showing the organic rich upper horizon, and a blocky structurebelow the root zone. "/>
          <p:cNvPicPr preferRelativeResize="0">
            <a:picLocks noGrp="1"/>
          </p:cNvPicPr>
          <p:nvPr>
            <p:ph type="body" idx="2"/>
          </p:nvPr>
        </p:nvPicPr>
        <p:blipFill rotWithShape="1">
          <a:blip r:embed="rId5">
            <a:alphaModFix/>
          </a:blip>
          <a:srcRect/>
          <a:stretch/>
        </p:blipFill>
        <p:spPr>
          <a:xfrm>
            <a:off x="6515100" y="1475268"/>
            <a:ext cx="1712913" cy="482444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51" name="Google Shape;351;p25"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352" name="Google Shape;352;p25" descr="Menu: Soil Protocols"/>
          <p:cNvPicPr preferRelativeResize="0"/>
          <p:nvPr/>
        </p:nvPicPr>
        <p:blipFill rotWithShape="1">
          <a:blip r:embed="rId4">
            <a:alphaModFix/>
          </a:blip>
          <a:srcRect/>
          <a:stretch/>
        </p:blipFill>
        <p:spPr>
          <a:xfrm>
            <a:off x="0" y="916981"/>
            <a:ext cx="1276350" cy="5941019"/>
          </a:xfrm>
          <a:prstGeom prst="rect">
            <a:avLst/>
          </a:prstGeom>
          <a:noFill/>
          <a:ln>
            <a:noFill/>
          </a:ln>
        </p:spPr>
      </p:pic>
      <p:sp>
        <p:nvSpPr>
          <p:cNvPr id="353" name="Google Shape;353;p25"/>
          <p:cNvSpPr txBox="1">
            <a:spLocks noGrp="1"/>
          </p:cNvSpPr>
          <p:nvPr>
            <p:ph type="title"/>
          </p:nvPr>
        </p:nvSpPr>
        <p:spPr>
          <a:xfrm>
            <a:off x="1428750" y="61376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Calibri"/>
              <a:buNone/>
            </a:pPr>
            <a:r>
              <a:rPr lang="en-US" sz="3600">
                <a:solidFill>
                  <a:srgbClr val="000000"/>
                </a:solidFill>
              </a:rPr>
              <a:t>Soil Characterization Sampling Options</a:t>
            </a:r>
            <a:endParaRPr/>
          </a:p>
        </p:txBody>
      </p:sp>
      <p:pic>
        <p:nvPicPr>
          <p:cNvPr id="354" name="Google Shape;354;p25" descr="Illustrations of ways to sample soil to conduct characterization of soil. You can dig a pit, look at an exposed profile by the side of the road, use an auger to punch a hole in the ground, or use a trowel to get a surface sample."/>
          <p:cNvPicPr preferRelativeResize="0">
            <a:picLocks noGrp="1"/>
          </p:cNvPicPr>
          <p:nvPr>
            <p:ph type="body" idx="1"/>
          </p:nvPr>
        </p:nvPicPr>
        <p:blipFill rotWithShape="1">
          <a:blip r:embed="rId5">
            <a:alphaModFix/>
          </a:blip>
          <a:srcRect/>
          <a:stretch/>
        </p:blipFill>
        <p:spPr>
          <a:xfrm>
            <a:off x="2000250" y="1588561"/>
            <a:ext cx="6381750" cy="501423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61" name="Google Shape;361;p26"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362" name="Google Shape;362;p26" descr="Menu: How to define soil sites"/>
          <p:cNvPicPr preferRelativeResize="0"/>
          <p:nvPr/>
        </p:nvPicPr>
        <p:blipFill rotWithShape="1">
          <a:blip r:embed="rId4">
            <a:alphaModFix/>
          </a:blip>
          <a:srcRect/>
          <a:stretch/>
        </p:blipFill>
        <p:spPr>
          <a:xfrm>
            <a:off x="0" y="936030"/>
            <a:ext cx="1257300" cy="5921970"/>
          </a:xfrm>
          <a:prstGeom prst="rect">
            <a:avLst/>
          </a:prstGeom>
          <a:noFill/>
          <a:ln>
            <a:noFill/>
          </a:ln>
        </p:spPr>
      </p:pic>
      <p:sp>
        <p:nvSpPr>
          <p:cNvPr id="363" name="Google Shape;363;p26"/>
          <p:cNvSpPr txBox="1">
            <a:spLocks noGrp="1"/>
          </p:cNvSpPr>
          <p:nvPr>
            <p:ph type="title"/>
          </p:nvPr>
        </p:nvSpPr>
        <p:spPr>
          <a:xfrm>
            <a:off x="1257300" y="61376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3000"/>
              </a:lnSpc>
              <a:spcBef>
                <a:spcPts val="0"/>
              </a:spcBef>
              <a:spcAft>
                <a:spcPts val="0"/>
              </a:spcAft>
              <a:buClr>
                <a:srgbClr val="000000"/>
              </a:buClr>
              <a:buSzPts val="3600"/>
              <a:buFont typeface="Calibri"/>
              <a:buNone/>
            </a:pPr>
            <a:r>
              <a:rPr lang="en-US" sz="3600">
                <a:solidFill>
                  <a:srgbClr val="000000"/>
                </a:solidFill>
              </a:rPr>
              <a:t>Defining a Soil Site Introduction</a:t>
            </a:r>
            <a:endParaRPr/>
          </a:p>
        </p:txBody>
      </p:sp>
      <p:sp>
        <p:nvSpPr>
          <p:cNvPr id="364" name="Google Shape;364;p26"/>
          <p:cNvSpPr txBox="1">
            <a:spLocks noGrp="1"/>
          </p:cNvSpPr>
          <p:nvPr>
            <p:ph type="body" idx="1"/>
          </p:nvPr>
        </p:nvSpPr>
        <p:spPr>
          <a:xfrm>
            <a:off x="1371600" y="1695184"/>
            <a:ext cx="415290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800"/>
              <a:buNone/>
            </a:pPr>
            <a:r>
              <a:rPr lang="en-US" sz="1800"/>
              <a:t>Before you conduct your Soil Investigation, you must define either your: </a:t>
            </a:r>
            <a:endParaRPr/>
          </a:p>
          <a:p>
            <a:pPr marL="0" lvl="0" indent="0" algn="l" rtl="0">
              <a:lnSpc>
                <a:spcPct val="100000"/>
              </a:lnSpc>
              <a:spcBef>
                <a:spcPts val="1000"/>
              </a:spcBef>
              <a:spcAft>
                <a:spcPts val="0"/>
              </a:spcAft>
              <a:buClr>
                <a:schemeClr val="dk1"/>
              </a:buClr>
              <a:buSzPts val="1800"/>
              <a:buNone/>
            </a:pPr>
            <a:r>
              <a:rPr lang="en-US" sz="1800"/>
              <a:t>Soil Characterization Site or Soil Moisture and Temperature Site.</a:t>
            </a:r>
            <a:endParaRPr/>
          </a:p>
          <a:p>
            <a:pPr marL="0" lvl="0" indent="0" algn="l" rtl="0">
              <a:lnSpc>
                <a:spcPct val="100000"/>
              </a:lnSpc>
              <a:spcBef>
                <a:spcPts val="1000"/>
              </a:spcBef>
              <a:spcAft>
                <a:spcPts val="0"/>
              </a:spcAft>
              <a:buClr>
                <a:schemeClr val="dk1"/>
              </a:buClr>
              <a:buSzPts val="1800"/>
              <a:buNone/>
            </a:pPr>
            <a:r>
              <a:rPr lang="en-US" sz="1800"/>
              <a:t>In both cases, in GLOBE you can provide either </a:t>
            </a:r>
            <a:r>
              <a:rPr lang="en-US" sz="1800" b="1"/>
              <a:t>basic</a:t>
            </a:r>
            <a:r>
              <a:rPr lang="en-US" sz="1800"/>
              <a:t> or more detailed, </a:t>
            </a:r>
            <a:r>
              <a:rPr lang="en-US" sz="1800" b="1"/>
              <a:t>supplemental </a:t>
            </a:r>
            <a:r>
              <a:rPr lang="en-US" sz="1800"/>
              <a:t>information describing your study site. </a:t>
            </a:r>
            <a:endParaRPr/>
          </a:p>
          <a:p>
            <a:pPr marL="228600" lvl="0" indent="-50800" algn="l" rtl="0">
              <a:lnSpc>
                <a:spcPct val="90000"/>
              </a:lnSpc>
              <a:spcBef>
                <a:spcPts val="1000"/>
              </a:spcBef>
              <a:spcAft>
                <a:spcPts val="0"/>
              </a:spcAft>
              <a:buClr>
                <a:schemeClr val="dk1"/>
              </a:buClr>
              <a:buSzPts val="2800"/>
              <a:buNone/>
            </a:pPr>
            <a:endParaRPr/>
          </a:p>
        </p:txBody>
      </p:sp>
      <p:pic>
        <p:nvPicPr>
          <p:cNvPr id="365" name="Google Shape;365;p26" descr="Photo of sundrenched landscape"/>
          <p:cNvPicPr preferRelativeResize="0">
            <a:picLocks noGrp="1"/>
          </p:cNvPicPr>
          <p:nvPr>
            <p:ph type="body" idx="2"/>
          </p:nvPr>
        </p:nvPicPr>
        <p:blipFill rotWithShape="1">
          <a:blip r:embed="rId5">
            <a:alphaModFix/>
          </a:blip>
          <a:srcRect/>
          <a:stretch/>
        </p:blipFill>
        <p:spPr>
          <a:xfrm>
            <a:off x="5676900" y="1695184"/>
            <a:ext cx="2819400" cy="4256209"/>
          </a:xfrm>
          <a:prstGeom prst="rect">
            <a:avLst/>
          </a:prstGeom>
          <a:noFill/>
          <a:ln>
            <a:noFill/>
          </a:ln>
        </p:spPr>
      </p:pic>
      <p:sp>
        <p:nvSpPr>
          <p:cNvPr id="366" name="Google Shape;366;p26"/>
          <p:cNvSpPr txBox="1"/>
          <p:nvPr/>
        </p:nvSpPr>
        <p:spPr>
          <a:xfrm>
            <a:off x="5676900" y="6046522"/>
            <a:ext cx="2133600" cy="2286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800"/>
              <a:buFont typeface="Times New Roman"/>
              <a:buNone/>
            </a:pPr>
            <a:r>
              <a:rPr lang="en-US" sz="800">
                <a:solidFill>
                  <a:srgbClr val="000000"/>
                </a:solidFill>
                <a:latin typeface="Arial"/>
                <a:ea typeface="Arial"/>
                <a:cs typeface="Arial"/>
                <a:sym typeface="Arial"/>
              </a:rPr>
              <a:t>Image courtesy, Izolda Trakhtenberg</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373" name="Google Shape;373;p27"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374" name="Google Shape;374;p27" descr="Menu: How to define soil sites"/>
          <p:cNvPicPr preferRelativeResize="0"/>
          <p:nvPr/>
        </p:nvPicPr>
        <p:blipFill rotWithShape="1">
          <a:blip r:embed="rId4">
            <a:alphaModFix/>
          </a:blip>
          <a:srcRect/>
          <a:stretch/>
        </p:blipFill>
        <p:spPr>
          <a:xfrm>
            <a:off x="0" y="936030"/>
            <a:ext cx="1345324" cy="5921970"/>
          </a:xfrm>
          <a:prstGeom prst="rect">
            <a:avLst/>
          </a:prstGeom>
          <a:noFill/>
          <a:ln>
            <a:noFill/>
          </a:ln>
        </p:spPr>
      </p:pic>
      <p:sp>
        <p:nvSpPr>
          <p:cNvPr id="375" name="Google Shape;375;p27"/>
          <p:cNvSpPr txBox="1">
            <a:spLocks noGrp="1"/>
          </p:cNvSpPr>
          <p:nvPr>
            <p:ph type="title"/>
          </p:nvPr>
        </p:nvSpPr>
        <p:spPr>
          <a:xfrm>
            <a:off x="1257300" y="61376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3000"/>
              </a:lnSpc>
              <a:spcBef>
                <a:spcPts val="0"/>
              </a:spcBef>
              <a:spcAft>
                <a:spcPts val="0"/>
              </a:spcAft>
              <a:buClr>
                <a:srgbClr val="000000"/>
              </a:buClr>
              <a:buSzPts val="3600"/>
              <a:buFont typeface="Calibri"/>
              <a:buNone/>
            </a:pPr>
            <a:r>
              <a:rPr lang="en-US" sz="3600">
                <a:solidFill>
                  <a:srgbClr val="000000"/>
                </a:solidFill>
              </a:rPr>
              <a:t>How to Define a Soil Site</a:t>
            </a:r>
            <a:endParaRPr/>
          </a:p>
        </p:txBody>
      </p:sp>
      <p:pic>
        <p:nvPicPr>
          <p:cNvPr id="376" name="Google Shape;376;p27" descr="illustration of two students preparing to measure the depth of soil horizons using  a tape measure. "/>
          <p:cNvPicPr preferRelativeResize="0">
            <a:picLocks noGrp="1"/>
          </p:cNvPicPr>
          <p:nvPr>
            <p:ph type="body" idx="2"/>
          </p:nvPr>
        </p:nvPicPr>
        <p:blipFill rotWithShape="1">
          <a:blip r:embed="rId5">
            <a:alphaModFix/>
          </a:blip>
          <a:srcRect/>
          <a:stretch/>
        </p:blipFill>
        <p:spPr>
          <a:xfrm>
            <a:off x="1257300" y="936029"/>
            <a:ext cx="7886700" cy="592197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382" name="Google Shape;382;p28"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383" name="Google Shape;383;p28" descr="Menu: How to define soil sites"/>
          <p:cNvPicPr preferRelativeResize="0"/>
          <p:nvPr/>
        </p:nvPicPr>
        <p:blipFill rotWithShape="1">
          <a:blip r:embed="rId4">
            <a:alphaModFix/>
          </a:blip>
          <a:srcRect/>
          <a:stretch/>
        </p:blipFill>
        <p:spPr>
          <a:xfrm>
            <a:off x="0" y="936030"/>
            <a:ext cx="1257300" cy="5921970"/>
          </a:xfrm>
          <a:prstGeom prst="rect">
            <a:avLst/>
          </a:prstGeom>
          <a:noFill/>
          <a:ln>
            <a:noFill/>
          </a:ln>
        </p:spPr>
      </p:pic>
      <p:sp>
        <p:nvSpPr>
          <p:cNvPr id="384" name="Google Shape;384;p28"/>
          <p:cNvSpPr txBox="1">
            <a:spLocks noGrp="1"/>
          </p:cNvSpPr>
          <p:nvPr>
            <p:ph type="title"/>
          </p:nvPr>
        </p:nvSpPr>
        <p:spPr>
          <a:xfrm>
            <a:off x="1257300" y="61376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3000"/>
              </a:lnSpc>
              <a:spcBef>
                <a:spcPts val="0"/>
              </a:spcBef>
              <a:spcAft>
                <a:spcPts val="0"/>
              </a:spcAft>
              <a:buClr>
                <a:srgbClr val="000000"/>
              </a:buClr>
              <a:buSzPts val="3600"/>
              <a:buFont typeface="Calibri"/>
              <a:buNone/>
            </a:pPr>
            <a:r>
              <a:rPr lang="en-US" sz="3600">
                <a:solidFill>
                  <a:srgbClr val="000000"/>
                </a:solidFill>
              </a:rPr>
              <a:t>Choosing a Location: Considerations</a:t>
            </a:r>
            <a:endParaRPr/>
          </a:p>
        </p:txBody>
      </p:sp>
      <p:sp>
        <p:nvSpPr>
          <p:cNvPr id="385" name="Google Shape;385;p28"/>
          <p:cNvSpPr txBox="1">
            <a:spLocks noGrp="1"/>
          </p:cNvSpPr>
          <p:nvPr>
            <p:ph type="body" idx="1"/>
          </p:nvPr>
        </p:nvSpPr>
        <p:spPr>
          <a:xfrm>
            <a:off x="1457325" y="1806545"/>
            <a:ext cx="3962400" cy="495326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800"/>
              <a:buNone/>
            </a:pPr>
            <a:r>
              <a:rPr lang="en-US" sz="1800"/>
              <a:t>What is near your site? </a:t>
            </a:r>
            <a:endParaRPr/>
          </a:p>
          <a:p>
            <a:pPr marL="0" lvl="0" indent="0" algn="l" rtl="0">
              <a:lnSpc>
                <a:spcPct val="100000"/>
              </a:lnSpc>
              <a:spcBef>
                <a:spcPts val="1000"/>
              </a:spcBef>
              <a:spcAft>
                <a:spcPts val="0"/>
              </a:spcAft>
              <a:buClr>
                <a:schemeClr val="dk1"/>
              </a:buClr>
              <a:buSzPts val="1800"/>
              <a:buNone/>
            </a:pPr>
            <a:r>
              <a:rPr lang="en-US" sz="1800"/>
              <a:t>Is the site under ground cover similar to the rest of the landscape and relatively undisturbed?</a:t>
            </a:r>
            <a:endParaRPr/>
          </a:p>
          <a:p>
            <a:pPr marL="0" lvl="0" indent="0" algn="l" rtl="0">
              <a:lnSpc>
                <a:spcPct val="100000"/>
              </a:lnSpc>
              <a:spcBef>
                <a:spcPts val="1000"/>
              </a:spcBef>
              <a:spcAft>
                <a:spcPts val="0"/>
              </a:spcAft>
              <a:buClr>
                <a:schemeClr val="dk1"/>
              </a:buClr>
              <a:buSzPts val="1800"/>
              <a:buNone/>
            </a:pPr>
            <a:r>
              <a:rPr lang="en-US" sz="1800"/>
              <a:t>Is it at least 3 meters from buildings, roads, paths, and playing fields?</a:t>
            </a:r>
            <a:endParaRPr/>
          </a:p>
          <a:p>
            <a:pPr marL="0" lvl="0" indent="0" algn="l" rtl="0">
              <a:lnSpc>
                <a:spcPct val="100000"/>
              </a:lnSpc>
              <a:spcBef>
                <a:spcPts val="1000"/>
              </a:spcBef>
              <a:spcAft>
                <a:spcPts val="0"/>
              </a:spcAft>
              <a:buClr>
                <a:schemeClr val="dk1"/>
              </a:buClr>
              <a:buSzPts val="1800"/>
              <a:buNone/>
            </a:pPr>
            <a:r>
              <a:rPr lang="en-US" sz="1800"/>
              <a:t>If so, good. If not, be sure to report the exceptions as part of your site definition.</a:t>
            </a:r>
            <a:endParaRPr/>
          </a:p>
          <a:p>
            <a:pPr marL="0" lvl="0" indent="0" algn="l" rtl="0">
              <a:lnSpc>
                <a:spcPct val="100000"/>
              </a:lnSpc>
              <a:spcBef>
                <a:spcPts val="1000"/>
              </a:spcBef>
              <a:spcAft>
                <a:spcPts val="0"/>
              </a:spcAft>
              <a:buClr>
                <a:schemeClr val="dk1"/>
              </a:buClr>
              <a:buSzPts val="1800"/>
              <a:buNone/>
            </a:pPr>
            <a:r>
              <a:rPr lang="en-US" sz="1800"/>
              <a:t>Lawns, agricultural sites, or other managed landscapes are acceptable if this is the cover that is located at the atmosphere and/or soil moisture and temperature measurement sites.</a:t>
            </a:r>
            <a:endParaRPr/>
          </a:p>
          <a:p>
            <a:pPr marL="228600" lvl="0" indent="-228600" algn="l" rtl="0">
              <a:lnSpc>
                <a:spcPct val="100000"/>
              </a:lnSpc>
              <a:spcBef>
                <a:spcPts val="1000"/>
              </a:spcBef>
              <a:spcAft>
                <a:spcPts val="0"/>
              </a:spcAft>
              <a:buClr>
                <a:schemeClr val="dk1"/>
              </a:buClr>
              <a:buSzPts val="1800"/>
              <a:buNone/>
            </a:pPr>
            <a:endParaRPr sz="1800"/>
          </a:p>
          <a:p>
            <a:pPr marL="228600" lvl="0" indent="-50800" algn="l" rtl="0">
              <a:lnSpc>
                <a:spcPct val="90000"/>
              </a:lnSpc>
              <a:spcBef>
                <a:spcPts val="1000"/>
              </a:spcBef>
              <a:spcAft>
                <a:spcPts val="0"/>
              </a:spcAft>
              <a:buClr>
                <a:schemeClr val="dk1"/>
              </a:buClr>
              <a:buSzPts val="2800"/>
              <a:buNone/>
            </a:pPr>
            <a:endParaRPr/>
          </a:p>
        </p:txBody>
      </p:sp>
      <p:pic>
        <p:nvPicPr>
          <p:cNvPr id="386" name="Google Shape;386;p28" descr="Photo of a river next to a grassy field."/>
          <p:cNvPicPr preferRelativeResize="0">
            <a:picLocks noGrp="1"/>
          </p:cNvPicPr>
          <p:nvPr>
            <p:ph type="body" idx="2"/>
          </p:nvPr>
        </p:nvPicPr>
        <p:blipFill rotWithShape="1">
          <a:blip r:embed="rId5">
            <a:alphaModFix/>
          </a:blip>
          <a:srcRect/>
          <a:stretch/>
        </p:blipFill>
        <p:spPr>
          <a:xfrm>
            <a:off x="5467350" y="1806545"/>
            <a:ext cx="3243324" cy="2439754"/>
          </a:xfrm>
          <a:prstGeom prst="rect">
            <a:avLst/>
          </a:prstGeom>
          <a:noFill/>
          <a:ln>
            <a:noFill/>
          </a:ln>
        </p:spPr>
      </p:pic>
      <p:sp>
        <p:nvSpPr>
          <p:cNvPr id="387" name="Google Shape;387;p28"/>
          <p:cNvSpPr txBox="1"/>
          <p:nvPr/>
        </p:nvSpPr>
        <p:spPr>
          <a:xfrm>
            <a:off x="6022212" y="4427272"/>
            <a:ext cx="2133600" cy="2286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800"/>
              <a:buFont typeface="Times New Roman"/>
              <a:buNone/>
            </a:pPr>
            <a:r>
              <a:rPr lang="en-US" sz="800">
                <a:solidFill>
                  <a:srgbClr val="000000"/>
                </a:solidFill>
                <a:latin typeface="Arial"/>
                <a:ea typeface="Arial"/>
                <a:cs typeface="Arial"/>
                <a:sym typeface="Arial"/>
              </a:rPr>
              <a:t>Image courtesy, Izolda Trakhtenberg</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393" name="Google Shape;393;p29"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394" name="Google Shape;394;p29" descr="Menu: How to define soil sites"/>
          <p:cNvPicPr preferRelativeResize="0"/>
          <p:nvPr/>
        </p:nvPicPr>
        <p:blipFill rotWithShape="1">
          <a:blip r:embed="rId4">
            <a:alphaModFix/>
          </a:blip>
          <a:srcRect/>
          <a:stretch/>
        </p:blipFill>
        <p:spPr>
          <a:xfrm>
            <a:off x="0" y="936030"/>
            <a:ext cx="1257300" cy="5921970"/>
          </a:xfrm>
          <a:prstGeom prst="rect">
            <a:avLst/>
          </a:prstGeom>
          <a:noFill/>
          <a:ln>
            <a:noFill/>
          </a:ln>
        </p:spPr>
      </p:pic>
      <p:sp>
        <p:nvSpPr>
          <p:cNvPr id="395" name="Google Shape;395;p29"/>
          <p:cNvSpPr txBox="1">
            <a:spLocks noGrp="1"/>
          </p:cNvSpPr>
          <p:nvPr>
            <p:ph type="title"/>
          </p:nvPr>
        </p:nvSpPr>
        <p:spPr>
          <a:xfrm>
            <a:off x="1257300" y="57917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Determine Slope of a Site</a:t>
            </a:r>
            <a:endParaRPr/>
          </a:p>
        </p:txBody>
      </p:sp>
      <p:sp>
        <p:nvSpPr>
          <p:cNvPr id="396" name="Google Shape;396;p29"/>
          <p:cNvSpPr txBox="1">
            <a:spLocks noGrp="1"/>
          </p:cNvSpPr>
          <p:nvPr>
            <p:ph type="body" idx="1"/>
          </p:nvPr>
        </p:nvSpPr>
        <p:spPr>
          <a:xfrm>
            <a:off x="1396381" y="1553964"/>
            <a:ext cx="7608537" cy="4953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sz="1800">
                <a:solidFill>
                  <a:srgbClr val="000000"/>
                </a:solidFill>
              </a:rPr>
              <a:t>To identify the greatest slope across your site’s location use a clinometer.</a:t>
            </a:r>
            <a:endParaRPr/>
          </a:p>
          <a:p>
            <a:pPr marL="0" lvl="0" indent="0" algn="l" rtl="0">
              <a:lnSpc>
                <a:spcPct val="90000"/>
              </a:lnSpc>
              <a:spcBef>
                <a:spcPts val="1000"/>
              </a:spcBef>
              <a:spcAft>
                <a:spcPts val="0"/>
              </a:spcAft>
              <a:buClr>
                <a:srgbClr val="000000"/>
              </a:buClr>
              <a:buSzPts val="1800"/>
              <a:buNone/>
            </a:pPr>
            <a:r>
              <a:rPr lang="en-US" sz="1800">
                <a:solidFill>
                  <a:srgbClr val="000000"/>
                </a:solidFill>
              </a:rPr>
              <a:t>Two people whose eyes are at about the same height should measure the slope.</a:t>
            </a:r>
            <a:endParaRPr/>
          </a:p>
          <a:p>
            <a:pPr marL="228600" lvl="0" indent="-228600" algn="l" rtl="0">
              <a:lnSpc>
                <a:spcPct val="90000"/>
              </a:lnSpc>
              <a:spcBef>
                <a:spcPts val="1000"/>
              </a:spcBef>
              <a:spcAft>
                <a:spcPts val="0"/>
              </a:spcAft>
              <a:buClr>
                <a:srgbClr val="000000"/>
              </a:buClr>
              <a:buSzPts val="1800"/>
              <a:buChar char="•"/>
            </a:pPr>
            <a:r>
              <a:rPr lang="en-US" sz="1800">
                <a:solidFill>
                  <a:srgbClr val="000000"/>
                </a:solidFill>
              </a:rPr>
              <a:t>Two people whose eyes are at about the same height standing on a horizontal plane looking at each other through the straw on a clinometer should get a 0° angle reading. </a:t>
            </a:r>
            <a:endParaRPr/>
          </a:p>
          <a:p>
            <a:pPr marL="228600" lvl="0" indent="-228600" algn="l" rtl="0">
              <a:lnSpc>
                <a:spcPct val="90000"/>
              </a:lnSpc>
              <a:spcBef>
                <a:spcPts val="1000"/>
              </a:spcBef>
              <a:spcAft>
                <a:spcPts val="0"/>
              </a:spcAft>
              <a:buClr>
                <a:schemeClr val="dk1"/>
              </a:buClr>
              <a:buSzPts val="1800"/>
              <a:buChar char="•"/>
            </a:pPr>
            <a:r>
              <a:rPr lang="en-US" sz="1800"/>
              <a:t>If those same people stand on the greatest slope across the Soil Sample Site, the reading on the clinometer will give the angle of slope.</a:t>
            </a:r>
            <a:endParaRPr/>
          </a:p>
          <a:p>
            <a:pPr marL="0" lvl="0" indent="0" algn="l" rtl="0">
              <a:lnSpc>
                <a:spcPct val="90000"/>
              </a:lnSpc>
              <a:spcBef>
                <a:spcPts val="1000"/>
              </a:spcBef>
              <a:spcAft>
                <a:spcPts val="0"/>
              </a:spcAft>
              <a:buClr>
                <a:schemeClr val="dk1"/>
              </a:buClr>
              <a:buSzPts val="1800"/>
              <a:buNone/>
            </a:pPr>
            <a:endParaRPr sz="1800">
              <a:solidFill>
                <a:srgbClr val="000000"/>
              </a:solidFill>
            </a:endParaRPr>
          </a:p>
          <a:p>
            <a:pPr marL="0" lvl="0" indent="0" algn="l" rtl="0">
              <a:lnSpc>
                <a:spcPct val="90000"/>
              </a:lnSpc>
              <a:spcBef>
                <a:spcPts val="1000"/>
              </a:spcBef>
              <a:spcAft>
                <a:spcPts val="0"/>
              </a:spcAft>
              <a:buClr>
                <a:schemeClr val="dk1"/>
              </a:buClr>
              <a:buSzPts val="1800"/>
              <a:buNone/>
            </a:pPr>
            <a:endParaRPr sz="1800">
              <a:solidFill>
                <a:srgbClr val="000000"/>
              </a:solidFill>
            </a:endParaRPr>
          </a:p>
          <a:p>
            <a:pPr marL="0" lvl="0" indent="0" algn="l" rtl="0">
              <a:lnSpc>
                <a:spcPct val="100000"/>
              </a:lnSpc>
              <a:spcBef>
                <a:spcPts val="1000"/>
              </a:spcBef>
              <a:spcAft>
                <a:spcPts val="0"/>
              </a:spcAft>
              <a:buClr>
                <a:schemeClr val="dk1"/>
              </a:buClr>
              <a:buSzPts val="1800"/>
              <a:buNone/>
            </a:pPr>
            <a:endParaRPr sz="1800"/>
          </a:p>
          <a:p>
            <a:pPr marL="228600" lvl="0" indent="-50800" algn="l" rtl="0">
              <a:lnSpc>
                <a:spcPct val="90000"/>
              </a:lnSpc>
              <a:spcBef>
                <a:spcPts val="1000"/>
              </a:spcBef>
              <a:spcAft>
                <a:spcPts val="0"/>
              </a:spcAft>
              <a:buClr>
                <a:schemeClr val="dk1"/>
              </a:buClr>
              <a:buSzPts val="2800"/>
              <a:buNone/>
            </a:pPr>
            <a:endParaRPr/>
          </a:p>
        </p:txBody>
      </p:sp>
      <p:pic>
        <p:nvPicPr>
          <p:cNvPr id="397" name="Google Shape;397;p29" descr="Cartoon demonstrating proper way to site the angle of the slope using a clinometer. Line up the line of sight with the eye of your partner."/>
          <p:cNvPicPr preferRelativeResize="0">
            <a:picLocks noGrp="1"/>
          </p:cNvPicPr>
          <p:nvPr>
            <p:ph type="body" idx="2"/>
          </p:nvPr>
        </p:nvPicPr>
        <p:blipFill rotWithShape="1">
          <a:blip r:embed="rId5">
            <a:alphaModFix/>
          </a:blip>
          <a:srcRect/>
          <a:stretch/>
        </p:blipFill>
        <p:spPr>
          <a:xfrm>
            <a:off x="1574489" y="4030597"/>
            <a:ext cx="7252320" cy="2368914"/>
          </a:xfrm>
          <a:prstGeom prst="rect">
            <a:avLst/>
          </a:prstGeom>
          <a:noFill/>
          <a:ln>
            <a:noFill/>
          </a:ln>
        </p:spPr>
      </p:pic>
      <p:sp>
        <p:nvSpPr>
          <p:cNvPr id="398" name="Google Shape;398;p29"/>
          <p:cNvSpPr txBox="1"/>
          <p:nvPr/>
        </p:nvSpPr>
        <p:spPr>
          <a:xfrm>
            <a:off x="6939271" y="6507230"/>
            <a:ext cx="1887538" cy="198438"/>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800"/>
              <a:buFont typeface="Times New Roman"/>
              <a:buNone/>
            </a:pPr>
            <a:r>
              <a:rPr lang="en-US" sz="800">
                <a:solidFill>
                  <a:srgbClr val="000000"/>
                </a:solidFill>
                <a:latin typeface="Arial"/>
                <a:ea typeface="Arial"/>
                <a:cs typeface="Arial"/>
                <a:sym typeface="Arial"/>
              </a:rPr>
              <a:t>Illustrations courtesy, Rich Potter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108" name="Google Shape;108;p3"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109" name="Google Shape;109;p3" descr="Menu: why study soil?"/>
          <p:cNvPicPr preferRelativeResize="0"/>
          <p:nvPr/>
        </p:nvPicPr>
        <p:blipFill rotWithShape="1">
          <a:blip r:embed="rId4">
            <a:alphaModFix/>
          </a:blip>
          <a:srcRect/>
          <a:stretch/>
        </p:blipFill>
        <p:spPr>
          <a:xfrm>
            <a:off x="0" y="936031"/>
            <a:ext cx="1257300" cy="5921969"/>
          </a:xfrm>
          <a:prstGeom prst="rect">
            <a:avLst/>
          </a:prstGeom>
          <a:noFill/>
          <a:ln>
            <a:noFill/>
          </a:ln>
        </p:spPr>
      </p:pic>
      <p:sp>
        <p:nvSpPr>
          <p:cNvPr id="110" name="Google Shape;110;p3"/>
          <p:cNvSpPr txBox="1">
            <a:spLocks noGrp="1"/>
          </p:cNvSpPr>
          <p:nvPr>
            <p:ph type="title"/>
          </p:nvPr>
        </p:nvSpPr>
        <p:spPr>
          <a:xfrm>
            <a:off x="1381124" y="61355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Introduction to the GLOBE Soil Investigation</a:t>
            </a:r>
            <a:endParaRPr/>
          </a:p>
        </p:txBody>
      </p:sp>
      <p:sp>
        <p:nvSpPr>
          <p:cNvPr id="111" name="Google Shape;111;p3"/>
          <p:cNvSpPr txBox="1">
            <a:spLocks noGrp="1"/>
          </p:cNvSpPr>
          <p:nvPr>
            <p:ph type="body" idx="1"/>
          </p:nvPr>
        </p:nvSpPr>
        <p:spPr>
          <a:xfrm>
            <a:off x="1381124" y="1647931"/>
            <a:ext cx="7391401" cy="494104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2000"/>
              <a:buNone/>
            </a:pPr>
            <a:r>
              <a:rPr lang="en-US" sz="2000"/>
              <a:t>This slide set supports the GLOBE Soil Investigation protocol area.</a:t>
            </a:r>
            <a:endParaRPr/>
          </a:p>
          <a:p>
            <a:pPr marL="228600" lvl="0" indent="-228600" algn="l" rtl="0">
              <a:lnSpc>
                <a:spcPct val="90000"/>
              </a:lnSpc>
              <a:spcBef>
                <a:spcPts val="1000"/>
              </a:spcBef>
              <a:spcAft>
                <a:spcPts val="0"/>
              </a:spcAft>
              <a:buClr>
                <a:srgbClr val="000000"/>
              </a:buClr>
              <a:buSzPts val="2000"/>
              <a:buNone/>
            </a:pPr>
            <a:r>
              <a:rPr lang="en-US" sz="2000"/>
              <a:t> You will find all the relevant documents in the GLOBE Teacher’s Guide </a:t>
            </a:r>
            <a:r>
              <a:rPr lang="en-US" sz="2000" u="sng">
                <a:solidFill>
                  <a:schemeClr val="hlink"/>
                </a:solidFill>
                <a:hlinkClick r:id="rId5"/>
              </a:rPr>
              <a:t>here</a:t>
            </a:r>
            <a:r>
              <a:rPr lang="en-US" sz="2000"/>
              <a:t>.</a:t>
            </a:r>
            <a:endParaRPr/>
          </a:p>
        </p:txBody>
      </p:sp>
      <p:pic>
        <p:nvPicPr>
          <p:cNvPr id="112" name="Google Shape;112;p3" descr="Illustration of two hands holding a a handful of soil."/>
          <p:cNvPicPr preferRelativeResize="0"/>
          <p:nvPr/>
        </p:nvPicPr>
        <p:blipFill rotWithShape="1">
          <a:blip r:embed="rId6">
            <a:alphaModFix/>
          </a:blip>
          <a:srcRect/>
          <a:stretch/>
        </p:blipFill>
        <p:spPr>
          <a:xfrm>
            <a:off x="1695450" y="3013076"/>
            <a:ext cx="5791200" cy="37084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405" name="Google Shape;405;p30"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406" name="Google Shape;406;p30" descr="Menu: How to define soil sites"/>
          <p:cNvPicPr preferRelativeResize="0"/>
          <p:nvPr/>
        </p:nvPicPr>
        <p:blipFill rotWithShape="1">
          <a:blip r:embed="rId4">
            <a:alphaModFix/>
          </a:blip>
          <a:srcRect/>
          <a:stretch/>
        </p:blipFill>
        <p:spPr>
          <a:xfrm>
            <a:off x="0" y="936030"/>
            <a:ext cx="1257300" cy="5921970"/>
          </a:xfrm>
          <a:prstGeom prst="rect">
            <a:avLst/>
          </a:prstGeom>
          <a:noFill/>
          <a:ln>
            <a:noFill/>
          </a:ln>
        </p:spPr>
      </p:pic>
      <p:sp>
        <p:nvSpPr>
          <p:cNvPr id="407" name="Google Shape;407;p30"/>
          <p:cNvSpPr txBox="1">
            <a:spLocks noGrp="1"/>
          </p:cNvSpPr>
          <p:nvPr>
            <p:ph type="title"/>
          </p:nvPr>
        </p:nvSpPr>
        <p:spPr>
          <a:xfrm>
            <a:off x="1257300" y="57917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Defining the Aspect of a Soil Site</a:t>
            </a:r>
            <a:endParaRPr/>
          </a:p>
        </p:txBody>
      </p:sp>
      <p:sp>
        <p:nvSpPr>
          <p:cNvPr id="408" name="Google Shape;408;p30"/>
          <p:cNvSpPr txBox="1">
            <a:spLocks noGrp="1"/>
          </p:cNvSpPr>
          <p:nvPr>
            <p:ph type="body" idx="1"/>
          </p:nvPr>
        </p:nvSpPr>
        <p:spPr>
          <a:xfrm>
            <a:off x="1396381" y="1553964"/>
            <a:ext cx="3632819" cy="495326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800"/>
              <a:buNone/>
            </a:pPr>
            <a:r>
              <a:rPr lang="en-US" sz="1800"/>
              <a:t>Aspect is the direction of the steepest slope across the soil site. </a:t>
            </a:r>
            <a:endParaRPr sz="1200"/>
          </a:p>
          <a:p>
            <a:pPr marL="0" lvl="0" indent="0" algn="l" rtl="0">
              <a:lnSpc>
                <a:spcPct val="100000"/>
              </a:lnSpc>
              <a:spcBef>
                <a:spcPts val="1000"/>
              </a:spcBef>
              <a:spcAft>
                <a:spcPts val="0"/>
              </a:spcAft>
              <a:buClr>
                <a:schemeClr val="dk1"/>
              </a:buClr>
              <a:buSzPts val="1800"/>
              <a:buNone/>
            </a:pPr>
            <a:r>
              <a:rPr lang="en-US" sz="1800"/>
              <a:t>This information indicates how the sun will influence soil properties. </a:t>
            </a:r>
            <a:endParaRPr sz="1200"/>
          </a:p>
          <a:p>
            <a:pPr marL="0" lvl="0" indent="0" algn="l" rtl="0">
              <a:lnSpc>
                <a:spcPct val="100000"/>
              </a:lnSpc>
              <a:spcBef>
                <a:spcPts val="1000"/>
              </a:spcBef>
              <a:spcAft>
                <a:spcPts val="0"/>
              </a:spcAft>
              <a:buClr>
                <a:schemeClr val="dk1"/>
              </a:buClr>
              <a:buSzPts val="1800"/>
              <a:buNone/>
            </a:pPr>
            <a:r>
              <a:rPr lang="en-US" sz="1800"/>
              <a:t>To determine aspect:</a:t>
            </a:r>
            <a:endParaRPr/>
          </a:p>
          <a:p>
            <a:pPr marL="0" lvl="0" indent="0" algn="l" rtl="0">
              <a:lnSpc>
                <a:spcPct val="100000"/>
              </a:lnSpc>
              <a:spcBef>
                <a:spcPts val="1000"/>
              </a:spcBef>
              <a:spcAft>
                <a:spcPts val="0"/>
              </a:spcAft>
              <a:buClr>
                <a:schemeClr val="dk1"/>
              </a:buClr>
              <a:buSzPts val="1800"/>
              <a:buNone/>
            </a:pPr>
            <a:r>
              <a:rPr lang="en-US" sz="1800"/>
              <a:t>1. Face up the steepest slope across the exposed soil area.</a:t>
            </a:r>
            <a:endParaRPr/>
          </a:p>
          <a:p>
            <a:pPr marL="228600" lvl="0" indent="-228600" algn="l" rtl="0">
              <a:lnSpc>
                <a:spcPct val="100000"/>
              </a:lnSpc>
              <a:spcBef>
                <a:spcPts val="1000"/>
              </a:spcBef>
              <a:spcAft>
                <a:spcPts val="0"/>
              </a:spcAft>
              <a:buClr>
                <a:schemeClr val="dk1"/>
              </a:buClr>
              <a:buSzPts val="1800"/>
              <a:buNone/>
            </a:pPr>
            <a:endParaRPr sz="1800"/>
          </a:p>
          <a:p>
            <a:pPr marL="0" lvl="0" indent="0" algn="l" rtl="0">
              <a:lnSpc>
                <a:spcPct val="90000"/>
              </a:lnSpc>
              <a:spcBef>
                <a:spcPts val="1000"/>
              </a:spcBef>
              <a:spcAft>
                <a:spcPts val="0"/>
              </a:spcAft>
              <a:buClr>
                <a:schemeClr val="dk1"/>
              </a:buClr>
              <a:buSzPts val="1800"/>
              <a:buNone/>
            </a:pPr>
            <a:endParaRPr sz="1800">
              <a:solidFill>
                <a:srgbClr val="000000"/>
              </a:solidFill>
            </a:endParaRPr>
          </a:p>
          <a:p>
            <a:pPr marL="0" lvl="0" indent="0" algn="l" rtl="0">
              <a:lnSpc>
                <a:spcPct val="90000"/>
              </a:lnSpc>
              <a:spcBef>
                <a:spcPts val="1000"/>
              </a:spcBef>
              <a:spcAft>
                <a:spcPts val="0"/>
              </a:spcAft>
              <a:buClr>
                <a:schemeClr val="dk1"/>
              </a:buClr>
              <a:buSzPts val="1800"/>
              <a:buNone/>
            </a:pPr>
            <a:endParaRPr sz="1800">
              <a:solidFill>
                <a:srgbClr val="000000"/>
              </a:solidFill>
            </a:endParaRPr>
          </a:p>
          <a:p>
            <a:pPr marL="0" lvl="0" indent="0" algn="l" rtl="0">
              <a:lnSpc>
                <a:spcPct val="100000"/>
              </a:lnSpc>
              <a:spcBef>
                <a:spcPts val="1000"/>
              </a:spcBef>
              <a:spcAft>
                <a:spcPts val="0"/>
              </a:spcAft>
              <a:buClr>
                <a:schemeClr val="dk1"/>
              </a:buClr>
              <a:buSzPts val="1800"/>
              <a:buNone/>
            </a:pPr>
            <a:endParaRPr sz="1800"/>
          </a:p>
          <a:p>
            <a:pPr marL="228600" lvl="0" indent="-50800" algn="l" rtl="0">
              <a:lnSpc>
                <a:spcPct val="90000"/>
              </a:lnSpc>
              <a:spcBef>
                <a:spcPts val="1000"/>
              </a:spcBef>
              <a:spcAft>
                <a:spcPts val="0"/>
              </a:spcAft>
              <a:buClr>
                <a:schemeClr val="dk1"/>
              </a:buClr>
              <a:buSzPts val="2800"/>
              <a:buNone/>
            </a:pPr>
            <a:endParaRPr/>
          </a:p>
        </p:txBody>
      </p:sp>
      <p:pic>
        <p:nvPicPr>
          <p:cNvPr id="409" name="Google Shape;409;p30" descr="Cartoon of girl standing downslope next to a soil pit"/>
          <p:cNvPicPr preferRelativeResize="0">
            <a:picLocks noGrp="1"/>
          </p:cNvPicPr>
          <p:nvPr>
            <p:ph type="body" idx="2"/>
          </p:nvPr>
        </p:nvPicPr>
        <p:blipFill rotWithShape="1">
          <a:blip r:embed="rId5">
            <a:alphaModFix/>
          </a:blip>
          <a:srcRect/>
          <a:stretch/>
        </p:blipFill>
        <p:spPr>
          <a:xfrm>
            <a:off x="5126191" y="1687458"/>
            <a:ext cx="3626159" cy="3082235"/>
          </a:xfrm>
          <a:prstGeom prst="rect">
            <a:avLst/>
          </a:prstGeom>
          <a:noFill/>
          <a:ln>
            <a:noFill/>
          </a:ln>
        </p:spPr>
      </p:pic>
      <p:sp>
        <p:nvSpPr>
          <p:cNvPr id="410" name="Google Shape;410;p30"/>
          <p:cNvSpPr txBox="1"/>
          <p:nvPr/>
        </p:nvSpPr>
        <p:spPr>
          <a:xfrm>
            <a:off x="6939271" y="6507230"/>
            <a:ext cx="1887538" cy="198438"/>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800"/>
              <a:buFont typeface="Times New Roman"/>
              <a:buNone/>
            </a:pPr>
            <a:r>
              <a:rPr lang="en-US" sz="800">
                <a:solidFill>
                  <a:srgbClr val="000000"/>
                </a:solidFill>
                <a:latin typeface="Arial"/>
                <a:ea typeface="Arial"/>
                <a:cs typeface="Arial"/>
                <a:sym typeface="Arial"/>
              </a:rPr>
              <a:t>Illustrations courtesy, Rich Potter</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pic>
        <p:nvPicPr>
          <p:cNvPr id="416" name="Google Shape;416;p31"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417" name="Google Shape;417;p31" descr="Menu: How to define soil sites"/>
          <p:cNvPicPr preferRelativeResize="0"/>
          <p:nvPr/>
        </p:nvPicPr>
        <p:blipFill rotWithShape="1">
          <a:blip r:embed="rId4">
            <a:alphaModFix/>
          </a:blip>
          <a:srcRect/>
          <a:stretch/>
        </p:blipFill>
        <p:spPr>
          <a:xfrm>
            <a:off x="0" y="936030"/>
            <a:ext cx="1257300" cy="5921970"/>
          </a:xfrm>
          <a:prstGeom prst="rect">
            <a:avLst/>
          </a:prstGeom>
          <a:noFill/>
          <a:ln>
            <a:noFill/>
          </a:ln>
        </p:spPr>
      </p:pic>
      <p:sp>
        <p:nvSpPr>
          <p:cNvPr id="418" name="Google Shape;418;p31"/>
          <p:cNvSpPr txBox="1">
            <a:spLocks noGrp="1"/>
          </p:cNvSpPr>
          <p:nvPr>
            <p:ph type="title"/>
          </p:nvPr>
        </p:nvSpPr>
        <p:spPr>
          <a:xfrm>
            <a:off x="1257300" y="57917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Reading a Compass</a:t>
            </a:r>
            <a:endParaRPr/>
          </a:p>
        </p:txBody>
      </p:sp>
      <p:sp>
        <p:nvSpPr>
          <p:cNvPr id="419" name="Google Shape;419;p31"/>
          <p:cNvSpPr txBox="1">
            <a:spLocks noGrp="1"/>
          </p:cNvSpPr>
          <p:nvPr>
            <p:ph type="body" idx="1"/>
          </p:nvPr>
        </p:nvSpPr>
        <p:spPr>
          <a:xfrm>
            <a:off x="1396381" y="1553964"/>
            <a:ext cx="3118469" cy="495326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1800"/>
              <a:buNone/>
            </a:pPr>
            <a:r>
              <a:rPr lang="en-US" sz="1800"/>
              <a:t>2. Hold the compass in your hand so that the red arrow is lined up with the North position on the compass.</a:t>
            </a:r>
            <a:endParaRPr/>
          </a:p>
          <a:p>
            <a:pPr marL="228600" lvl="0" indent="-228600" algn="l" rtl="0">
              <a:lnSpc>
                <a:spcPct val="100000"/>
              </a:lnSpc>
              <a:spcBef>
                <a:spcPts val="1000"/>
              </a:spcBef>
              <a:spcAft>
                <a:spcPts val="0"/>
              </a:spcAft>
              <a:buClr>
                <a:schemeClr val="dk1"/>
              </a:buClr>
              <a:buSzPts val="1800"/>
              <a:buNone/>
            </a:pPr>
            <a:endParaRPr sz="1800"/>
          </a:p>
          <a:p>
            <a:pPr marL="228600" lvl="0" indent="-228600" algn="l" rtl="0">
              <a:lnSpc>
                <a:spcPct val="100000"/>
              </a:lnSpc>
              <a:spcBef>
                <a:spcPts val="1000"/>
              </a:spcBef>
              <a:spcAft>
                <a:spcPts val="0"/>
              </a:spcAft>
              <a:buClr>
                <a:schemeClr val="dk1"/>
              </a:buClr>
              <a:buSzPts val="1800"/>
              <a:buNone/>
            </a:pPr>
            <a:endParaRPr sz="1800"/>
          </a:p>
          <a:p>
            <a:pPr marL="228600" lvl="0" indent="-228600" algn="l" rtl="0">
              <a:lnSpc>
                <a:spcPct val="100000"/>
              </a:lnSpc>
              <a:spcBef>
                <a:spcPts val="1000"/>
              </a:spcBef>
              <a:spcAft>
                <a:spcPts val="0"/>
              </a:spcAft>
              <a:buClr>
                <a:schemeClr val="dk1"/>
              </a:buClr>
              <a:buSzPts val="1800"/>
              <a:buNone/>
            </a:pPr>
            <a:endParaRPr sz="1800"/>
          </a:p>
          <a:p>
            <a:pPr marL="228600" lvl="0" indent="-228600" algn="l" rtl="0">
              <a:lnSpc>
                <a:spcPct val="100000"/>
              </a:lnSpc>
              <a:spcBef>
                <a:spcPts val="1000"/>
              </a:spcBef>
              <a:spcAft>
                <a:spcPts val="0"/>
              </a:spcAft>
              <a:buClr>
                <a:schemeClr val="dk1"/>
              </a:buClr>
              <a:buSzPts val="1800"/>
              <a:buNone/>
            </a:pPr>
            <a:endParaRPr sz="1800"/>
          </a:p>
          <a:p>
            <a:pPr marL="228600" lvl="0" indent="-228600" algn="l" rtl="0">
              <a:lnSpc>
                <a:spcPct val="100000"/>
              </a:lnSpc>
              <a:spcBef>
                <a:spcPts val="1000"/>
              </a:spcBef>
              <a:spcAft>
                <a:spcPts val="0"/>
              </a:spcAft>
              <a:buClr>
                <a:schemeClr val="dk1"/>
              </a:buClr>
              <a:buSzPts val="1800"/>
              <a:buNone/>
            </a:pPr>
            <a:r>
              <a:rPr lang="en-US" sz="1800"/>
              <a:t>3. Read the number on the edge of the compass housing (which can range from 0 to 360). This aspect is </a:t>
            </a:r>
            <a:r>
              <a:rPr lang="en-US" sz="1800">
                <a:solidFill>
                  <a:srgbClr val="000000"/>
                </a:solidFill>
              </a:rPr>
              <a:t>28°.</a:t>
            </a:r>
            <a:endParaRPr sz="1800"/>
          </a:p>
          <a:p>
            <a:pPr marL="228600" lvl="0" indent="-228600" algn="l" rtl="0">
              <a:lnSpc>
                <a:spcPct val="100000"/>
              </a:lnSpc>
              <a:spcBef>
                <a:spcPts val="1000"/>
              </a:spcBef>
              <a:spcAft>
                <a:spcPts val="0"/>
              </a:spcAft>
              <a:buClr>
                <a:schemeClr val="dk1"/>
              </a:buClr>
              <a:buSzPts val="1800"/>
              <a:buNone/>
            </a:pPr>
            <a:endParaRPr sz="1800"/>
          </a:p>
          <a:p>
            <a:pPr marL="0" lvl="0" indent="0" algn="l" rtl="0">
              <a:lnSpc>
                <a:spcPct val="90000"/>
              </a:lnSpc>
              <a:spcBef>
                <a:spcPts val="1000"/>
              </a:spcBef>
              <a:spcAft>
                <a:spcPts val="0"/>
              </a:spcAft>
              <a:buClr>
                <a:schemeClr val="dk1"/>
              </a:buClr>
              <a:buSzPts val="1800"/>
              <a:buNone/>
            </a:pPr>
            <a:endParaRPr sz="1800">
              <a:solidFill>
                <a:srgbClr val="000000"/>
              </a:solidFill>
            </a:endParaRPr>
          </a:p>
          <a:p>
            <a:pPr marL="0" lvl="0" indent="0" algn="l" rtl="0">
              <a:lnSpc>
                <a:spcPct val="90000"/>
              </a:lnSpc>
              <a:spcBef>
                <a:spcPts val="1000"/>
              </a:spcBef>
              <a:spcAft>
                <a:spcPts val="0"/>
              </a:spcAft>
              <a:buClr>
                <a:schemeClr val="dk1"/>
              </a:buClr>
              <a:buSzPts val="1800"/>
              <a:buNone/>
            </a:pPr>
            <a:endParaRPr sz="1800">
              <a:solidFill>
                <a:srgbClr val="000000"/>
              </a:solidFill>
            </a:endParaRPr>
          </a:p>
          <a:p>
            <a:pPr marL="0" lvl="0" indent="0" algn="l" rtl="0">
              <a:lnSpc>
                <a:spcPct val="100000"/>
              </a:lnSpc>
              <a:spcBef>
                <a:spcPts val="1000"/>
              </a:spcBef>
              <a:spcAft>
                <a:spcPts val="0"/>
              </a:spcAft>
              <a:buClr>
                <a:schemeClr val="dk1"/>
              </a:buClr>
              <a:buSzPts val="1800"/>
              <a:buNone/>
            </a:pPr>
            <a:endParaRPr sz="1800"/>
          </a:p>
          <a:p>
            <a:pPr marL="228600" lvl="0" indent="-50800" algn="l" rtl="0">
              <a:lnSpc>
                <a:spcPct val="90000"/>
              </a:lnSpc>
              <a:spcBef>
                <a:spcPts val="1000"/>
              </a:spcBef>
              <a:spcAft>
                <a:spcPts val="0"/>
              </a:spcAft>
              <a:buClr>
                <a:schemeClr val="dk1"/>
              </a:buClr>
              <a:buSzPts val="2800"/>
              <a:buNone/>
            </a:pPr>
            <a:endParaRPr/>
          </a:p>
        </p:txBody>
      </p:sp>
      <p:pic>
        <p:nvPicPr>
          <p:cNvPr id="420" name="Google Shape;420;p31" descr="Photo of a compass, with red pointer pointing to the north, and the compass direction  reading 28 degrees. "/>
          <p:cNvPicPr preferRelativeResize="0">
            <a:picLocks noGrp="1"/>
          </p:cNvPicPr>
          <p:nvPr>
            <p:ph type="body" idx="2"/>
          </p:nvPr>
        </p:nvPicPr>
        <p:blipFill rotWithShape="1">
          <a:blip r:embed="rId5">
            <a:alphaModFix/>
          </a:blip>
          <a:srcRect/>
          <a:stretch/>
        </p:blipFill>
        <p:spPr>
          <a:xfrm>
            <a:off x="5500820" y="1471766"/>
            <a:ext cx="3128830" cy="4736303"/>
          </a:xfrm>
          <a:prstGeom prst="rect">
            <a:avLst/>
          </a:prstGeom>
          <a:noFill/>
          <a:ln>
            <a:noFill/>
          </a:ln>
        </p:spPr>
      </p:pic>
      <p:cxnSp>
        <p:nvCxnSpPr>
          <p:cNvPr id="421" name="Google Shape;421;p31" descr="Arrow pointing to North on the compass."/>
          <p:cNvCxnSpPr/>
          <p:nvPr/>
        </p:nvCxnSpPr>
        <p:spPr>
          <a:xfrm>
            <a:off x="4150155" y="2616712"/>
            <a:ext cx="2389187" cy="1374348"/>
          </a:xfrm>
          <a:prstGeom prst="straightConnector1">
            <a:avLst/>
          </a:prstGeom>
          <a:noFill/>
          <a:ln w="57150" cap="flat" cmpd="sng">
            <a:solidFill>
              <a:srgbClr val="FF0000"/>
            </a:solidFill>
            <a:prstDash val="solid"/>
            <a:round/>
            <a:headEnd type="none" w="med" len="med"/>
            <a:tailEnd type="triangle" w="med" len="med"/>
          </a:ln>
        </p:spPr>
      </p:cxnSp>
      <p:cxnSp>
        <p:nvCxnSpPr>
          <p:cNvPr id="422" name="Google Shape;422;p31" descr="Arrow pointing to the number to read on the edge of the compass housing."/>
          <p:cNvCxnSpPr/>
          <p:nvPr/>
        </p:nvCxnSpPr>
        <p:spPr>
          <a:xfrm rot="10800000" flipH="1">
            <a:off x="5029200" y="4095752"/>
            <a:ext cx="1952801" cy="1507932"/>
          </a:xfrm>
          <a:prstGeom prst="straightConnector1">
            <a:avLst/>
          </a:prstGeom>
          <a:noFill/>
          <a:ln w="57150" cap="flat" cmpd="sng">
            <a:solidFill>
              <a:srgbClr val="FF0000"/>
            </a:solidFill>
            <a:prstDash val="solid"/>
            <a:round/>
            <a:headEnd type="none" w="med" len="med"/>
            <a:tailEnd type="triangle"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429" name="Google Shape;429;p32"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430" name="Google Shape;430;p32" descr="Menu: How to define soil sites"/>
          <p:cNvPicPr preferRelativeResize="0"/>
          <p:nvPr/>
        </p:nvPicPr>
        <p:blipFill rotWithShape="1">
          <a:blip r:embed="rId4">
            <a:alphaModFix/>
          </a:blip>
          <a:srcRect/>
          <a:stretch/>
        </p:blipFill>
        <p:spPr>
          <a:xfrm>
            <a:off x="0" y="936030"/>
            <a:ext cx="1257300" cy="5921970"/>
          </a:xfrm>
          <a:prstGeom prst="rect">
            <a:avLst/>
          </a:prstGeom>
          <a:noFill/>
          <a:ln>
            <a:noFill/>
          </a:ln>
        </p:spPr>
      </p:pic>
      <p:sp>
        <p:nvSpPr>
          <p:cNvPr id="431" name="Google Shape;431;p32"/>
          <p:cNvSpPr txBox="1">
            <a:spLocks noGrp="1"/>
          </p:cNvSpPr>
          <p:nvPr>
            <p:ph type="title"/>
          </p:nvPr>
        </p:nvSpPr>
        <p:spPr>
          <a:xfrm>
            <a:off x="1257300" y="57917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Defining Soil Site Landscape Position</a:t>
            </a:r>
            <a:endParaRPr/>
          </a:p>
        </p:txBody>
      </p:sp>
      <p:sp>
        <p:nvSpPr>
          <p:cNvPr id="432" name="Google Shape;432;p32"/>
          <p:cNvSpPr txBox="1">
            <a:spLocks noGrp="1"/>
          </p:cNvSpPr>
          <p:nvPr>
            <p:ph type="body" idx="1"/>
          </p:nvPr>
        </p:nvSpPr>
        <p:spPr>
          <a:xfrm>
            <a:off x="1053481" y="1553964"/>
            <a:ext cx="7910905" cy="4953266"/>
          </a:xfrm>
          <a:prstGeom prst="rect">
            <a:avLst/>
          </a:prstGeom>
          <a:noFill/>
          <a:ln>
            <a:noFill/>
          </a:ln>
        </p:spPr>
        <p:txBody>
          <a:bodyPr spcFirstLastPara="1" wrap="square" lIns="91425" tIns="45700" rIns="91425" bIns="45700" anchor="t" anchorCtr="0">
            <a:normAutofit/>
          </a:bodyPr>
          <a:lstStyle/>
          <a:p>
            <a:pPr marL="514350" lvl="0" indent="-285750" algn="just" rtl="0">
              <a:lnSpc>
                <a:spcPct val="100000"/>
              </a:lnSpc>
              <a:spcBef>
                <a:spcPts val="0"/>
              </a:spcBef>
              <a:spcAft>
                <a:spcPts val="0"/>
              </a:spcAft>
              <a:buClr>
                <a:schemeClr val="dk1"/>
              </a:buClr>
              <a:buSzPts val="1600"/>
              <a:buChar char="•"/>
            </a:pPr>
            <a:r>
              <a:rPr lang="en-US" sz="1600"/>
              <a:t>The Landscape position, along with slope and aspect, give information about the soil forming factor </a:t>
            </a:r>
            <a:r>
              <a:rPr lang="en-US" sz="1600" b="1" i="1"/>
              <a:t>topography</a:t>
            </a:r>
            <a:r>
              <a:rPr lang="en-US" sz="1600" i="1"/>
              <a:t> </a:t>
            </a:r>
            <a:r>
              <a:rPr lang="en-US" sz="1600"/>
              <a:t>that greatly influences the formation of the soil. </a:t>
            </a:r>
            <a:endParaRPr sz="1600"/>
          </a:p>
          <a:p>
            <a:pPr marL="514350" lvl="0" indent="-285750" algn="just" rtl="0">
              <a:lnSpc>
                <a:spcPct val="100000"/>
              </a:lnSpc>
              <a:spcBef>
                <a:spcPts val="1000"/>
              </a:spcBef>
              <a:spcAft>
                <a:spcPts val="0"/>
              </a:spcAft>
              <a:buClr>
                <a:schemeClr val="dk1"/>
              </a:buClr>
              <a:buSzPts val="1600"/>
              <a:buChar char="•"/>
            </a:pPr>
            <a:r>
              <a:rPr lang="en-US" sz="1600"/>
              <a:t>The landscape position describes where a site is located on the contours of the land. </a:t>
            </a:r>
            <a:endParaRPr/>
          </a:p>
          <a:p>
            <a:pPr marL="514350" lvl="0" indent="-285750" algn="just" rtl="0">
              <a:lnSpc>
                <a:spcPct val="100000"/>
              </a:lnSpc>
              <a:spcBef>
                <a:spcPts val="1000"/>
              </a:spcBef>
              <a:spcAft>
                <a:spcPts val="0"/>
              </a:spcAft>
              <a:buClr>
                <a:schemeClr val="dk1"/>
              </a:buClr>
              <a:buSzPts val="1600"/>
              <a:buChar char="•"/>
            </a:pPr>
            <a:r>
              <a:rPr lang="en-US" sz="1600"/>
              <a:t>Landscape position, along with slope and aspect give information about the processes that formed this soil.</a:t>
            </a:r>
            <a:endParaRPr/>
          </a:p>
          <a:p>
            <a:pPr marL="514350" lvl="0" indent="-285750" algn="just" rtl="0">
              <a:lnSpc>
                <a:spcPct val="100000"/>
              </a:lnSpc>
              <a:spcBef>
                <a:spcPts val="1000"/>
              </a:spcBef>
              <a:spcAft>
                <a:spcPts val="0"/>
              </a:spcAft>
              <a:buClr>
                <a:schemeClr val="dk1"/>
              </a:buClr>
              <a:buSzPts val="1600"/>
              <a:buChar char="•"/>
            </a:pPr>
            <a:r>
              <a:rPr lang="en-US" sz="1600"/>
              <a:t>In your site description your will identify on which part of the landscape your soil site is located, and report this as part of your Soil Site definition.</a:t>
            </a:r>
            <a:endParaRPr/>
          </a:p>
          <a:p>
            <a:pPr marL="228600" lvl="0" indent="-228600" algn="l" rtl="0">
              <a:lnSpc>
                <a:spcPct val="100000"/>
              </a:lnSpc>
              <a:spcBef>
                <a:spcPts val="1000"/>
              </a:spcBef>
              <a:spcAft>
                <a:spcPts val="0"/>
              </a:spcAft>
              <a:buClr>
                <a:schemeClr val="dk1"/>
              </a:buClr>
              <a:buSzPts val="1800"/>
              <a:buNone/>
            </a:pPr>
            <a:endParaRPr sz="1800"/>
          </a:p>
          <a:p>
            <a:pPr marL="0" lvl="0" indent="0" algn="l" rtl="0">
              <a:lnSpc>
                <a:spcPct val="90000"/>
              </a:lnSpc>
              <a:spcBef>
                <a:spcPts val="1000"/>
              </a:spcBef>
              <a:spcAft>
                <a:spcPts val="0"/>
              </a:spcAft>
              <a:buClr>
                <a:schemeClr val="dk1"/>
              </a:buClr>
              <a:buSzPts val="1800"/>
              <a:buNone/>
            </a:pPr>
            <a:endParaRPr sz="1800">
              <a:solidFill>
                <a:srgbClr val="000000"/>
              </a:solidFill>
            </a:endParaRPr>
          </a:p>
          <a:p>
            <a:pPr marL="0" lvl="0" indent="0" algn="l" rtl="0">
              <a:lnSpc>
                <a:spcPct val="90000"/>
              </a:lnSpc>
              <a:spcBef>
                <a:spcPts val="1000"/>
              </a:spcBef>
              <a:spcAft>
                <a:spcPts val="0"/>
              </a:spcAft>
              <a:buClr>
                <a:schemeClr val="dk1"/>
              </a:buClr>
              <a:buSzPts val="1800"/>
              <a:buNone/>
            </a:pPr>
            <a:endParaRPr sz="1800">
              <a:solidFill>
                <a:srgbClr val="000000"/>
              </a:solidFill>
            </a:endParaRPr>
          </a:p>
          <a:p>
            <a:pPr marL="0" lvl="0" indent="0" algn="l" rtl="0">
              <a:lnSpc>
                <a:spcPct val="100000"/>
              </a:lnSpc>
              <a:spcBef>
                <a:spcPts val="1000"/>
              </a:spcBef>
              <a:spcAft>
                <a:spcPts val="0"/>
              </a:spcAft>
              <a:buClr>
                <a:schemeClr val="dk1"/>
              </a:buClr>
              <a:buSzPts val="1800"/>
              <a:buNone/>
            </a:pPr>
            <a:endParaRPr sz="1800"/>
          </a:p>
          <a:p>
            <a:pPr marL="228600" lvl="0" indent="-50800" algn="l" rtl="0">
              <a:lnSpc>
                <a:spcPct val="90000"/>
              </a:lnSpc>
              <a:spcBef>
                <a:spcPts val="1000"/>
              </a:spcBef>
              <a:spcAft>
                <a:spcPts val="0"/>
              </a:spcAft>
              <a:buClr>
                <a:schemeClr val="dk1"/>
              </a:buClr>
              <a:buSzPts val="2800"/>
              <a:buNone/>
            </a:pPr>
            <a:endParaRPr/>
          </a:p>
        </p:txBody>
      </p:sp>
      <p:pic>
        <p:nvPicPr>
          <p:cNvPr id="433" name="Google Shape;433;p32" descr="Illustration of topography of a hill, showing the summit at the top, the side slope, a depression, a stream bank and a large flat area by the stream. "/>
          <p:cNvPicPr preferRelativeResize="0">
            <a:picLocks noGrp="1"/>
          </p:cNvPicPr>
          <p:nvPr>
            <p:ph type="body" idx="2"/>
          </p:nvPr>
        </p:nvPicPr>
        <p:blipFill rotWithShape="1">
          <a:blip r:embed="rId5">
            <a:alphaModFix/>
          </a:blip>
          <a:srcRect/>
          <a:stretch/>
        </p:blipFill>
        <p:spPr>
          <a:xfrm>
            <a:off x="3021067" y="3867944"/>
            <a:ext cx="4456424" cy="285353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pic>
        <p:nvPicPr>
          <p:cNvPr id="439" name="Google Shape;439;p33"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440" name="Google Shape;440;p33" descr="Menu: How to define soil sites"/>
          <p:cNvPicPr preferRelativeResize="0"/>
          <p:nvPr/>
        </p:nvPicPr>
        <p:blipFill rotWithShape="1">
          <a:blip r:embed="rId4">
            <a:alphaModFix/>
          </a:blip>
          <a:srcRect/>
          <a:stretch/>
        </p:blipFill>
        <p:spPr>
          <a:xfrm>
            <a:off x="0" y="936030"/>
            <a:ext cx="1257300" cy="5921970"/>
          </a:xfrm>
          <a:prstGeom prst="rect">
            <a:avLst/>
          </a:prstGeom>
          <a:noFill/>
          <a:ln>
            <a:noFill/>
          </a:ln>
        </p:spPr>
      </p:pic>
      <p:sp>
        <p:nvSpPr>
          <p:cNvPr id="441" name="Google Shape;441;p33"/>
          <p:cNvSpPr txBox="1">
            <a:spLocks noGrp="1"/>
          </p:cNvSpPr>
          <p:nvPr>
            <p:ph type="title"/>
          </p:nvPr>
        </p:nvSpPr>
        <p:spPr>
          <a:xfrm>
            <a:off x="1257300" y="57917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Defining the Cover Type of a Soil Site</a:t>
            </a:r>
            <a:endParaRPr/>
          </a:p>
        </p:txBody>
      </p:sp>
      <p:sp>
        <p:nvSpPr>
          <p:cNvPr id="442" name="Google Shape;442;p33"/>
          <p:cNvSpPr txBox="1">
            <a:spLocks noGrp="1"/>
          </p:cNvSpPr>
          <p:nvPr>
            <p:ph type="body" idx="1"/>
          </p:nvPr>
        </p:nvSpPr>
        <p:spPr>
          <a:xfrm>
            <a:off x="1396381" y="1553964"/>
            <a:ext cx="7561881" cy="495326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800"/>
              <a:buNone/>
            </a:pPr>
            <a:r>
              <a:rPr lang="en-US" sz="1800"/>
              <a:t>Cover type is a description of the vegetation (another important soil forming factor) or other material (such as gravel, cement, mulch, etc.) on the surface. Describe and record the cover type of the site (Bare Soil, Rocks, Grass, Shrubs, Trees, or Other).</a:t>
            </a:r>
            <a:endParaRPr/>
          </a:p>
          <a:p>
            <a:pPr marL="228600" lvl="0" indent="-228600" algn="l" rtl="0">
              <a:lnSpc>
                <a:spcPct val="100000"/>
              </a:lnSpc>
              <a:spcBef>
                <a:spcPts val="1000"/>
              </a:spcBef>
              <a:spcAft>
                <a:spcPts val="0"/>
              </a:spcAft>
              <a:buClr>
                <a:schemeClr val="dk1"/>
              </a:buClr>
              <a:buSzPts val="1800"/>
              <a:buNone/>
            </a:pPr>
            <a:endParaRPr sz="1800"/>
          </a:p>
          <a:p>
            <a:pPr marL="0" lvl="0" indent="0" algn="l" rtl="0">
              <a:lnSpc>
                <a:spcPct val="90000"/>
              </a:lnSpc>
              <a:spcBef>
                <a:spcPts val="1000"/>
              </a:spcBef>
              <a:spcAft>
                <a:spcPts val="0"/>
              </a:spcAft>
              <a:buClr>
                <a:schemeClr val="dk1"/>
              </a:buClr>
              <a:buSzPts val="1800"/>
              <a:buNone/>
            </a:pPr>
            <a:endParaRPr sz="1800">
              <a:solidFill>
                <a:srgbClr val="000000"/>
              </a:solidFill>
            </a:endParaRPr>
          </a:p>
          <a:p>
            <a:pPr marL="0" lvl="0" indent="0" algn="l" rtl="0">
              <a:lnSpc>
                <a:spcPct val="90000"/>
              </a:lnSpc>
              <a:spcBef>
                <a:spcPts val="1000"/>
              </a:spcBef>
              <a:spcAft>
                <a:spcPts val="0"/>
              </a:spcAft>
              <a:buClr>
                <a:schemeClr val="dk1"/>
              </a:buClr>
              <a:buSzPts val="1800"/>
              <a:buNone/>
            </a:pPr>
            <a:endParaRPr sz="1800">
              <a:solidFill>
                <a:srgbClr val="000000"/>
              </a:solidFill>
            </a:endParaRPr>
          </a:p>
          <a:p>
            <a:pPr marL="0" lvl="0" indent="0" algn="l" rtl="0">
              <a:lnSpc>
                <a:spcPct val="100000"/>
              </a:lnSpc>
              <a:spcBef>
                <a:spcPts val="1000"/>
              </a:spcBef>
              <a:spcAft>
                <a:spcPts val="0"/>
              </a:spcAft>
              <a:buClr>
                <a:schemeClr val="dk1"/>
              </a:buClr>
              <a:buSzPts val="1800"/>
              <a:buNone/>
            </a:pPr>
            <a:endParaRPr sz="1800"/>
          </a:p>
          <a:p>
            <a:pPr marL="228600" lvl="0" indent="-50800" algn="l" rtl="0">
              <a:lnSpc>
                <a:spcPct val="90000"/>
              </a:lnSpc>
              <a:spcBef>
                <a:spcPts val="1000"/>
              </a:spcBef>
              <a:spcAft>
                <a:spcPts val="0"/>
              </a:spcAft>
              <a:buClr>
                <a:schemeClr val="dk1"/>
              </a:buClr>
              <a:buSzPts val="2800"/>
              <a:buNone/>
            </a:pPr>
            <a:endParaRPr/>
          </a:p>
        </p:txBody>
      </p:sp>
      <p:pic>
        <p:nvPicPr>
          <p:cNvPr id="443" name="Google Shape;443;p33" descr="Photos of possible cover types for your soil site: bare soil, rocks, grass, shrubs, trees, or other, in this case, leaf litter. "/>
          <p:cNvPicPr preferRelativeResize="0">
            <a:picLocks noGrp="1"/>
          </p:cNvPicPr>
          <p:nvPr>
            <p:ph type="body" idx="2"/>
          </p:nvPr>
        </p:nvPicPr>
        <p:blipFill rotWithShape="1">
          <a:blip r:embed="rId5">
            <a:alphaModFix/>
          </a:blip>
          <a:srcRect/>
          <a:stretch/>
        </p:blipFill>
        <p:spPr>
          <a:xfrm>
            <a:off x="1669739" y="2728127"/>
            <a:ext cx="6786563" cy="358350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pic>
        <p:nvPicPr>
          <p:cNvPr id="449" name="Google Shape;449;p34"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450" name="Google Shape;450;p34" descr="Menu: How to define soil sites"/>
          <p:cNvPicPr preferRelativeResize="0"/>
          <p:nvPr/>
        </p:nvPicPr>
        <p:blipFill rotWithShape="1">
          <a:blip r:embed="rId4">
            <a:alphaModFix/>
          </a:blip>
          <a:srcRect/>
          <a:stretch/>
        </p:blipFill>
        <p:spPr>
          <a:xfrm>
            <a:off x="0" y="936030"/>
            <a:ext cx="1257300" cy="5921970"/>
          </a:xfrm>
          <a:prstGeom prst="rect">
            <a:avLst/>
          </a:prstGeom>
          <a:noFill/>
          <a:ln>
            <a:noFill/>
          </a:ln>
        </p:spPr>
      </p:pic>
      <p:sp>
        <p:nvSpPr>
          <p:cNvPr id="451" name="Google Shape;451;p34"/>
          <p:cNvSpPr txBox="1">
            <a:spLocks noGrp="1"/>
          </p:cNvSpPr>
          <p:nvPr>
            <p:ph type="title"/>
          </p:nvPr>
        </p:nvSpPr>
        <p:spPr>
          <a:xfrm>
            <a:off x="1257300" y="57917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Landscape Photos</a:t>
            </a:r>
            <a:endParaRPr/>
          </a:p>
        </p:txBody>
      </p:sp>
      <p:sp>
        <p:nvSpPr>
          <p:cNvPr id="452" name="Google Shape;452;p34"/>
          <p:cNvSpPr txBox="1">
            <a:spLocks noGrp="1"/>
          </p:cNvSpPr>
          <p:nvPr>
            <p:ph type="body" idx="1"/>
          </p:nvPr>
        </p:nvSpPr>
        <p:spPr>
          <a:xfrm>
            <a:off x="1396381" y="1553964"/>
            <a:ext cx="7476157" cy="495326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1800"/>
              <a:buNone/>
            </a:pPr>
            <a:r>
              <a:rPr lang="en-US" sz="1800"/>
              <a:t>Observe and describe your site. Record its characteristics and take some photos. </a:t>
            </a:r>
            <a:endParaRPr/>
          </a:p>
          <a:p>
            <a:pPr marL="228600" lvl="0" indent="-228600" algn="l" rtl="0">
              <a:lnSpc>
                <a:spcPct val="100000"/>
              </a:lnSpc>
              <a:spcBef>
                <a:spcPts val="1000"/>
              </a:spcBef>
              <a:spcAft>
                <a:spcPts val="0"/>
              </a:spcAft>
              <a:buClr>
                <a:schemeClr val="dk1"/>
              </a:buClr>
              <a:buSzPts val="1800"/>
              <a:buNone/>
            </a:pPr>
            <a:r>
              <a:rPr lang="en-US" sz="1800"/>
              <a:t>Take landscape photographs of the site to the North, East, South, and West of the profile.</a:t>
            </a:r>
            <a:endParaRPr/>
          </a:p>
          <a:p>
            <a:pPr marL="228600" lvl="0" indent="-228600" algn="l" rtl="0">
              <a:lnSpc>
                <a:spcPct val="100000"/>
              </a:lnSpc>
              <a:spcBef>
                <a:spcPts val="1000"/>
              </a:spcBef>
              <a:spcAft>
                <a:spcPts val="0"/>
              </a:spcAft>
              <a:buClr>
                <a:schemeClr val="dk1"/>
              </a:buClr>
              <a:buSzPts val="1800"/>
              <a:buNone/>
            </a:pPr>
            <a:endParaRPr sz="1800"/>
          </a:p>
          <a:p>
            <a:pPr marL="228600" lvl="0" indent="-228600" algn="l" rtl="0">
              <a:lnSpc>
                <a:spcPct val="100000"/>
              </a:lnSpc>
              <a:spcBef>
                <a:spcPts val="1000"/>
              </a:spcBef>
              <a:spcAft>
                <a:spcPts val="0"/>
              </a:spcAft>
              <a:buClr>
                <a:schemeClr val="dk1"/>
              </a:buClr>
              <a:buSzPts val="1800"/>
              <a:buNone/>
            </a:pPr>
            <a:endParaRPr sz="1800"/>
          </a:p>
          <a:p>
            <a:pPr marL="0" lvl="0" indent="0" algn="l" rtl="0">
              <a:lnSpc>
                <a:spcPct val="90000"/>
              </a:lnSpc>
              <a:spcBef>
                <a:spcPts val="1000"/>
              </a:spcBef>
              <a:spcAft>
                <a:spcPts val="0"/>
              </a:spcAft>
              <a:buClr>
                <a:schemeClr val="dk1"/>
              </a:buClr>
              <a:buSzPts val="1800"/>
              <a:buNone/>
            </a:pPr>
            <a:endParaRPr sz="1800">
              <a:solidFill>
                <a:srgbClr val="000000"/>
              </a:solidFill>
            </a:endParaRPr>
          </a:p>
          <a:p>
            <a:pPr marL="0" lvl="0" indent="0" algn="l" rtl="0">
              <a:lnSpc>
                <a:spcPct val="90000"/>
              </a:lnSpc>
              <a:spcBef>
                <a:spcPts val="1000"/>
              </a:spcBef>
              <a:spcAft>
                <a:spcPts val="0"/>
              </a:spcAft>
              <a:buClr>
                <a:schemeClr val="dk1"/>
              </a:buClr>
              <a:buSzPts val="1800"/>
              <a:buNone/>
            </a:pPr>
            <a:endParaRPr sz="1800">
              <a:solidFill>
                <a:srgbClr val="000000"/>
              </a:solidFill>
            </a:endParaRPr>
          </a:p>
          <a:p>
            <a:pPr marL="0" lvl="0" indent="0" algn="l" rtl="0">
              <a:lnSpc>
                <a:spcPct val="100000"/>
              </a:lnSpc>
              <a:spcBef>
                <a:spcPts val="1000"/>
              </a:spcBef>
              <a:spcAft>
                <a:spcPts val="0"/>
              </a:spcAft>
              <a:buClr>
                <a:schemeClr val="dk1"/>
              </a:buClr>
              <a:buSzPts val="1800"/>
              <a:buNone/>
            </a:pPr>
            <a:endParaRPr sz="1800"/>
          </a:p>
          <a:p>
            <a:pPr marL="228600" lvl="0" indent="-50800" algn="l" rtl="0">
              <a:lnSpc>
                <a:spcPct val="90000"/>
              </a:lnSpc>
              <a:spcBef>
                <a:spcPts val="1000"/>
              </a:spcBef>
              <a:spcAft>
                <a:spcPts val="0"/>
              </a:spcAft>
              <a:buClr>
                <a:schemeClr val="dk1"/>
              </a:buClr>
              <a:buSzPts val="2800"/>
              <a:buNone/>
            </a:pPr>
            <a:endParaRPr/>
          </a:p>
        </p:txBody>
      </p:sp>
      <p:pic>
        <p:nvPicPr>
          <p:cNvPr id="453" name="Google Shape;453;p34" descr="Photos of a study site with camera facing in the 4 cardinal directions."/>
          <p:cNvPicPr preferRelativeResize="0">
            <a:picLocks noGrp="1"/>
          </p:cNvPicPr>
          <p:nvPr>
            <p:ph type="body" idx="2"/>
          </p:nvPr>
        </p:nvPicPr>
        <p:blipFill rotWithShape="1">
          <a:blip r:embed="rId5">
            <a:alphaModFix/>
          </a:blip>
          <a:srcRect/>
          <a:stretch/>
        </p:blipFill>
        <p:spPr>
          <a:xfrm>
            <a:off x="1814513" y="2906658"/>
            <a:ext cx="6700837" cy="372561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459" name="Google Shape;459;p35"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460" name="Google Shape;460;p35" descr="Menu: How to define soil sites"/>
          <p:cNvPicPr preferRelativeResize="0"/>
          <p:nvPr/>
        </p:nvPicPr>
        <p:blipFill rotWithShape="1">
          <a:blip r:embed="rId4">
            <a:alphaModFix/>
          </a:blip>
          <a:srcRect/>
          <a:stretch/>
        </p:blipFill>
        <p:spPr>
          <a:xfrm>
            <a:off x="0" y="936030"/>
            <a:ext cx="1257300" cy="5921970"/>
          </a:xfrm>
          <a:prstGeom prst="rect">
            <a:avLst/>
          </a:prstGeom>
          <a:noFill/>
          <a:ln>
            <a:noFill/>
          </a:ln>
        </p:spPr>
      </p:pic>
      <p:sp>
        <p:nvSpPr>
          <p:cNvPr id="461" name="Google Shape;461;p35"/>
          <p:cNvSpPr txBox="1">
            <a:spLocks noGrp="1"/>
          </p:cNvSpPr>
          <p:nvPr>
            <p:ph type="title"/>
          </p:nvPr>
        </p:nvSpPr>
        <p:spPr>
          <a:xfrm>
            <a:off x="1257300" y="57917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Defining a Soil Characterization Site</a:t>
            </a:r>
            <a:endParaRPr sz="3200">
              <a:solidFill>
                <a:srgbClr val="000000"/>
              </a:solidFill>
            </a:endParaRPr>
          </a:p>
        </p:txBody>
      </p:sp>
      <p:pic>
        <p:nvPicPr>
          <p:cNvPr id="462" name="Google Shape;462;p35" descr="photo of grassy slope by a river"/>
          <p:cNvPicPr preferRelativeResize="0">
            <a:picLocks noGrp="1"/>
          </p:cNvPicPr>
          <p:nvPr>
            <p:ph type="body" idx="1"/>
          </p:nvPr>
        </p:nvPicPr>
        <p:blipFill rotWithShape="1">
          <a:blip r:embed="rId5">
            <a:alphaModFix/>
          </a:blip>
          <a:srcRect/>
          <a:stretch/>
        </p:blipFill>
        <p:spPr>
          <a:xfrm>
            <a:off x="1885951" y="1676134"/>
            <a:ext cx="6229350" cy="488745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pic>
        <p:nvPicPr>
          <p:cNvPr id="468" name="Google Shape;468;p36"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469" name="Google Shape;469;p36" descr="Menu: How to define soil sites"/>
          <p:cNvPicPr preferRelativeResize="0"/>
          <p:nvPr/>
        </p:nvPicPr>
        <p:blipFill rotWithShape="1">
          <a:blip r:embed="rId4">
            <a:alphaModFix/>
          </a:blip>
          <a:srcRect/>
          <a:stretch/>
        </p:blipFill>
        <p:spPr>
          <a:xfrm>
            <a:off x="0" y="936030"/>
            <a:ext cx="1257300" cy="5921970"/>
          </a:xfrm>
          <a:prstGeom prst="rect">
            <a:avLst/>
          </a:prstGeom>
          <a:noFill/>
          <a:ln>
            <a:noFill/>
          </a:ln>
        </p:spPr>
      </p:pic>
      <p:sp>
        <p:nvSpPr>
          <p:cNvPr id="470" name="Google Shape;470;p36"/>
          <p:cNvSpPr txBox="1">
            <a:spLocks noGrp="1"/>
          </p:cNvSpPr>
          <p:nvPr>
            <p:ph type="title"/>
          </p:nvPr>
        </p:nvSpPr>
        <p:spPr>
          <a:xfrm>
            <a:off x="1257300" y="57917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Choosing a Soil Characterization Site</a:t>
            </a:r>
            <a:endParaRPr/>
          </a:p>
        </p:txBody>
      </p:sp>
      <p:sp>
        <p:nvSpPr>
          <p:cNvPr id="471" name="Google Shape;471;p36"/>
          <p:cNvSpPr txBox="1">
            <a:spLocks noGrp="1"/>
          </p:cNvSpPr>
          <p:nvPr>
            <p:ph type="body" idx="1"/>
          </p:nvPr>
        </p:nvSpPr>
        <p:spPr>
          <a:xfrm>
            <a:off x="1357313" y="1517649"/>
            <a:ext cx="7358063"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en-US" sz="1600"/>
              <a:t>A Soil Characterization Study Site may be located anywhere you can safely expose the soil profile. It is useful to have a site near your Soil Moisture and Temperature Study Site and within your Land Cover study site. </a:t>
            </a:r>
            <a:endParaRPr/>
          </a:p>
          <a:p>
            <a:pPr marL="0" lvl="0" indent="0" algn="l" rtl="0">
              <a:lnSpc>
                <a:spcPct val="90000"/>
              </a:lnSpc>
              <a:spcBef>
                <a:spcPts val="1000"/>
              </a:spcBef>
              <a:spcAft>
                <a:spcPts val="0"/>
              </a:spcAft>
              <a:buClr>
                <a:schemeClr val="dk1"/>
              </a:buClr>
              <a:buSzPts val="1800"/>
              <a:buNone/>
            </a:pPr>
            <a:endParaRPr sz="1800"/>
          </a:p>
          <a:p>
            <a:pPr marL="228600" lvl="0" indent="-50800" algn="l" rtl="0">
              <a:lnSpc>
                <a:spcPct val="90000"/>
              </a:lnSpc>
              <a:spcBef>
                <a:spcPts val="1000"/>
              </a:spcBef>
              <a:spcAft>
                <a:spcPts val="0"/>
              </a:spcAft>
              <a:buClr>
                <a:schemeClr val="dk1"/>
              </a:buClr>
              <a:buSzPts val="2800"/>
              <a:buNone/>
            </a:pPr>
            <a:endParaRPr/>
          </a:p>
        </p:txBody>
      </p:sp>
      <p:pic>
        <p:nvPicPr>
          <p:cNvPr id="472" name="Google Shape;472;p36" descr="The first photo shows flags stuck into the ground, marking soil moisture sampling in a star pattern. Second photo is of trees in a land cover site. "/>
          <p:cNvPicPr preferRelativeResize="0">
            <a:picLocks noGrp="1"/>
          </p:cNvPicPr>
          <p:nvPr>
            <p:ph type="body" idx="2"/>
          </p:nvPr>
        </p:nvPicPr>
        <p:blipFill rotWithShape="1">
          <a:blip r:embed="rId5">
            <a:alphaModFix/>
          </a:blip>
          <a:srcRect/>
          <a:stretch/>
        </p:blipFill>
        <p:spPr>
          <a:xfrm>
            <a:off x="1575789" y="2522667"/>
            <a:ext cx="7058566" cy="3045376"/>
          </a:xfrm>
          <a:prstGeom prst="rect">
            <a:avLst/>
          </a:prstGeom>
          <a:noFill/>
          <a:ln>
            <a:noFill/>
          </a:ln>
        </p:spPr>
      </p:pic>
      <p:sp>
        <p:nvSpPr>
          <p:cNvPr id="473" name="Google Shape;473;p36"/>
          <p:cNvSpPr txBox="1"/>
          <p:nvPr/>
        </p:nvSpPr>
        <p:spPr>
          <a:xfrm>
            <a:off x="5792989" y="6285857"/>
            <a:ext cx="2600325" cy="198437"/>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800"/>
              <a:buFont typeface="Times New Roman"/>
              <a:buNone/>
            </a:pPr>
            <a:r>
              <a:rPr lang="en-US" sz="800">
                <a:solidFill>
                  <a:srgbClr val="000000"/>
                </a:solidFill>
                <a:latin typeface="Arial"/>
                <a:ea typeface="Arial"/>
                <a:cs typeface="Arial"/>
                <a:sym typeface="Arial"/>
              </a:rPr>
              <a:t>Images courtesy, Izolda Trakhtenberg</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pic>
        <p:nvPicPr>
          <p:cNvPr id="479" name="Google Shape;479;p37"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480" name="Google Shape;480;p37" descr="Menu: How to define soil sites"/>
          <p:cNvPicPr preferRelativeResize="0"/>
          <p:nvPr/>
        </p:nvPicPr>
        <p:blipFill rotWithShape="1">
          <a:blip r:embed="rId4">
            <a:alphaModFix/>
          </a:blip>
          <a:srcRect/>
          <a:stretch/>
        </p:blipFill>
        <p:spPr>
          <a:xfrm>
            <a:off x="0" y="936030"/>
            <a:ext cx="1257300" cy="5921970"/>
          </a:xfrm>
          <a:prstGeom prst="rect">
            <a:avLst/>
          </a:prstGeom>
          <a:noFill/>
          <a:ln>
            <a:noFill/>
          </a:ln>
        </p:spPr>
      </p:pic>
      <p:sp>
        <p:nvSpPr>
          <p:cNvPr id="481" name="Google Shape;481;p37"/>
          <p:cNvSpPr txBox="1">
            <a:spLocks noGrp="1"/>
          </p:cNvSpPr>
          <p:nvPr>
            <p:ph type="title"/>
          </p:nvPr>
        </p:nvSpPr>
        <p:spPr>
          <a:xfrm>
            <a:off x="1257300" y="57917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Orienting your Site Relative to the Sun</a:t>
            </a:r>
            <a:endParaRPr/>
          </a:p>
        </p:txBody>
      </p:sp>
      <p:sp>
        <p:nvSpPr>
          <p:cNvPr id="482" name="Google Shape;482;p37"/>
          <p:cNvSpPr txBox="1">
            <a:spLocks noGrp="1"/>
          </p:cNvSpPr>
          <p:nvPr>
            <p:ph type="body" idx="1"/>
          </p:nvPr>
        </p:nvSpPr>
        <p:spPr>
          <a:xfrm>
            <a:off x="1384357" y="2075424"/>
            <a:ext cx="4227058" cy="4351338"/>
          </a:xfrm>
          <a:prstGeom prst="rect">
            <a:avLst/>
          </a:prstGeom>
          <a:noFill/>
          <a:ln>
            <a:noFill/>
          </a:ln>
        </p:spPr>
        <p:txBody>
          <a:bodyPr spcFirstLastPara="1" wrap="square" lIns="91425" tIns="45700" rIns="91425" bIns="45700" anchor="t" anchorCtr="0">
            <a:normAutofit/>
          </a:bodyPr>
          <a:lstStyle/>
          <a:p>
            <a:pPr marL="228600" lvl="0" indent="0" algn="just" rtl="0">
              <a:lnSpc>
                <a:spcPct val="100000"/>
              </a:lnSpc>
              <a:spcBef>
                <a:spcPts val="0"/>
              </a:spcBef>
              <a:spcAft>
                <a:spcPts val="0"/>
              </a:spcAft>
              <a:buClr>
                <a:schemeClr val="dk1"/>
              </a:buClr>
              <a:buSzPts val="2000"/>
              <a:buNone/>
            </a:pPr>
            <a:r>
              <a:rPr lang="en-US" sz="2000"/>
              <a:t>When you choose a location for your soil profile, pick an orientation so that the sun will shine on the profile when you conduct your observations and make measurements. Check to make sure there are no shadows on the profile.</a:t>
            </a:r>
            <a:endParaRPr/>
          </a:p>
          <a:p>
            <a:pPr marL="0" lvl="0" indent="0" algn="l" rtl="0">
              <a:lnSpc>
                <a:spcPct val="90000"/>
              </a:lnSpc>
              <a:spcBef>
                <a:spcPts val="1000"/>
              </a:spcBef>
              <a:spcAft>
                <a:spcPts val="0"/>
              </a:spcAft>
              <a:buClr>
                <a:schemeClr val="dk1"/>
              </a:buClr>
              <a:buSzPts val="1800"/>
              <a:buNone/>
            </a:pPr>
            <a:endParaRPr sz="1800"/>
          </a:p>
          <a:p>
            <a:pPr marL="228600" lvl="0" indent="-50800" algn="l" rtl="0">
              <a:lnSpc>
                <a:spcPct val="90000"/>
              </a:lnSpc>
              <a:spcBef>
                <a:spcPts val="1000"/>
              </a:spcBef>
              <a:spcAft>
                <a:spcPts val="0"/>
              </a:spcAft>
              <a:buClr>
                <a:schemeClr val="dk1"/>
              </a:buClr>
              <a:buSzPts val="2800"/>
              <a:buNone/>
            </a:pPr>
            <a:endParaRPr/>
          </a:p>
        </p:txBody>
      </p:sp>
      <p:pic>
        <p:nvPicPr>
          <p:cNvPr id="483" name="Google Shape;483;p37" descr="Photo of a well-lit soil profile facing the sun."/>
          <p:cNvPicPr preferRelativeResize="0">
            <a:picLocks noGrp="1"/>
          </p:cNvPicPr>
          <p:nvPr>
            <p:ph type="body" idx="2"/>
          </p:nvPr>
        </p:nvPicPr>
        <p:blipFill rotWithShape="1">
          <a:blip r:embed="rId5">
            <a:alphaModFix/>
          </a:blip>
          <a:srcRect/>
          <a:stretch/>
        </p:blipFill>
        <p:spPr>
          <a:xfrm>
            <a:off x="5738472" y="2025284"/>
            <a:ext cx="3076916" cy="421051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pic>
        <p:nvPicPr>
          <p:cNvPr id="489" name="Google Shape;489;p38"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490" name="Google Shape;490;p38" descr="Menu: How to define soil sites"/>
          <p:cNvPicPr preferRelativeResize="0"/>
          <p:nvPr/>
        </p:nvPicPr>
        <p:blipFill rotWithShape="1">
          <a:blip r:embed="rId4">
            <a:alphaModFix/>
          </a:blip>
          <a:srcRect/>
          <a:stretch/>
        </p:blipFill>
        <p:spPr>
          <a:xfrm>
            <a:off x="0" y="936030"/>
            <a:ext cx="1257300" cy="5921970"/>
          </a:xfrm>
          <a:prstGeom prst="rect">
            <a:avLst/>
          </a:prstGeom>
          <a:noFill/>
          <a:ln>
            <a:noFill/>
          </a:ln>
        </p:spPr>
      </p:pic>
      <p:sp>
        <p:nvSpPr>
          <p:cNvPr id="491" name="Google Shape;491;p38"/>
          <p:cNvSpPr txBox="1">
            <a:spLocks noGrp="1"/>
          </p:cNvSpPr>
          <p:nvPr>
            <p:ph type="title"/>
          </p:nvPr>
        </p:nvSpPr>
        <p:spPr>
          <a:xfrm>
            <a:off x="1257300" y="57917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Describe Land Use</a:t>
            </a:r>
            <a:endParaRPr/>
          </a:p>
        </p:txBody>
      </p:sp>
      <p:sp>
        <p:nvSpPr>
          <p:cNvPr id="492" name="Google Shape;492;p38"/>
          <p:cNvSpPr txBox="1">
            <a:spLocks noGrp="1"/>
          </p:cNvSpPr>
          <p:nvPr>
            <p:ph type="body" idx="1"/>
          </p:nvPr>
        </p:nvSpPr>
        <p:spPr>
          <a:xfrm>
            <a:off x="1357313" y="1517649"/>
            <a:ext cx="7358063"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a:t>How is the land used? Is it a natural or wilderness environment, urban, agricultural, recreational or other?</a:t>
            </a:r>
            <a:endParaRPr/>
          </a:p>
          <a:p>
            <a:pPr marL="228600" lvl="0" indent="-50800" algn="l" rtl="0">
              <a:lnSpc>
                <a:spcPct val="90000"/>
              </a:lnSpc>
              <a:spcBef>
                <a:spcPts val="1000"/>
              </a:spcBef>
              <a:spcAft>
                <a:spcPts val="0"/>
              </a:spcAft>
              <a:buClr>
                <a:schemeClr val="dk1"/>
              </a:buClr>
              <a:buSzPts val="2800"/>
              <a:buNone/>
            </a:pPr>
            <a:endParaRPr/>
          </a:p>
        </p:txBody>
      </p:sp>
      <p:pic>
        <p:nvPicPr>
          <p:cNvPr id="493" name="Google Shape;493;p38" descr="Photos of cover type: Urban, agricultural, recreational, wilderness, and other (other is the ocean). "/>
          <p:cNvPicPr preferRelativeResize="0">
            <a:picLocks noGrp="1"/>
          </p:cNvPicPr>
          <p:nvPr>
            <p:ph type="body" idx="2"/>
          </p:nvPr>
        </p:nvPicPr>
        <p:blipFill rotWithShape="1">
          <a:blip r:embed="rId5">
            <a:alphaModFix/>
          </a:blip>
          <a:srcRect/>
          <a:stretch/>
        </p:blipFill>
        <p:spPr>
          <a:xfrm>
            <a:off x="1863350" y="2392098"/>
            <a:ext cx="6515100" cy="383453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pic>
        <p:nvPicPr>
          <p:cNvPr id="499" name="Google Shape;499;p39"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500" name="Google Shape;500;p39" descr="Menu: How to define soil sites"/>
          <p:cNvPicPr preferRelativeResize="0"/>
          <p:nvPr/>
        </p:nvPicPr>
        <p:blipFill rotWithShape="1">
          <a:blip r:embed="rId4">
            <a:alphaModFix/>
          </a:blip>
          <a:srcRect/>
          <a:stretch/>
        </p:blipFill>
        <p:spPr>
          <a:xfrm>
            <a:off x="0" y="936030"/>
            <a:ext cx="1257300" cy="5921970"/>
          </a:xfrm>
          <a:prstGeom prst="rect">
            <a:avLst/>
          </a:prstGeom>
          <a:noFill/>
          <a:ln>
            <a:noFill/>
          </a:ln>
        </p:spPr>
      </p:pic>
      <p:sp>
        <p:nvSpPr>
          <p:cNvPr id="501" name="Google Shape;501;p39"/>
          <p:cNvSpPr txBox="1">
            <a:spLocks noGrp="1"/>
          </p:cNvSpPr>
          <p:nvPr>
            <p:ph type="title"/>
          </p:nvPr>
        </p:nvSpPr>
        <p:spPr>
          <a:xfrm>
            <a:off x="1257300" y="57917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Recording other Features</a:t>
            </a:r>
            <a:endParaRPr/>
          </a:p>
        </p:txBody>
      </p:sp>
      <p:sp>
        <p:nvSpPr>
          <p:cNvPr id="502" name="Google Shape;502;p39"/>
          <p:cNvSpPr txBox="1">
            <a:spLocks noGrp="1"/>
          </p:cNvSpPr>
          <p:nvPr>
            <p:ph type="body" idx="1"/>
          </p:nvPr>
        </p:nvSpPr>
        <p:spPr>
          <a:xfrm>
            <a:off x="1183821" y="1414997"/>
            <a:ext cx="7656058" cy="4351338"/>
          </a:xfrm>
          <a:prstGeom prst="rect">
            <a:avLst/>
          </a:prstGeom>
          <a:noFill/>
          <a:ln>
            <a:noFill/>
          </a:ln>
        </p:spPr>
        <p:txBody>
          <a:bodyPr spcFirstLastPara="1" wrap="square" lIns="91425" tIns="45700" rIns="91425" bIns="45700" anchor="t" anchorCtr="0">
            <a:normAutofit/>
          </a:bodyPr>
          <a:lstStyle/>
          <a:p>
            <a:pPr marL="228600" lvl="0" indent="0" algn="just" rtl="0">
              <a:lnSpc>
                <a:spcPct val="100000"/>
              </a:lnSpc>
              <a:spcBef>
                <a:spcPts val="0"/>
              </a:spcBef>
              <a:spcAft>
                <a:spcPts val="0"/>
              </a:spcAft>
              <a:buClr>
                <a:schemeClr val="dk1"/>
              </a:buClr>
              <a:buSzPts val="1800"/>
              <a:buNone/>
            </a:pPr>
            <a:r>
              <a:rPr lang="en-US" sz="1800"/>
              <a:t>Measure and record the distance between the soil profile and major features at the site (such as a house or swing set or basketball court or any other feature). Any other information or metadata about the site that does not fit into any of the above categories should also be recorded as metadata.</a:t>
            </a:r>
            <a:endParaRPr/>
          </a:p>
          <a:p>
            <a:pPr marL="228600" lvl="0" indent="0" algn="just" rtl="0">
              <a:lnSpc>
                <a:spcPct val="100000"/>
              </a:lnSpc>
              <a:spcBef>
                <a:spcPts val="1000"/>
              </a:spcBef>
              <a:spcAft>
                <a:spcPts val="0"/>
              </a:spcAft>
              <a:buClr>
                <a:schemeClr val="dk1"/>
              </a:buClr>
              <a:buSzPts val="1800"/>
              <a:buNone/>
            </a:pPr>
            <a:r>
              <a:rPr lang="en-US" sz="1800"/>
              <a:t>Once you have completed the Supplemental Information, you can continue to explore and make observations about the properties of your soil profile. If you are also conducting Land Cover and/or Soil Moisture measurements, you may want to select another position to perform an additional soil profile characterization. </a:t>
            </a:r>
            <a:endParaRPr sz="1800"/>
          </a:p>
          <a:p>
            <a:pPr marL="228600" lvl="0" indent="-50800" algn="l" rtl="0">
              <a:lnSpc>
                <a:spcPct val="90000"/>
              </a:lnSpc>
              <a:spcBef>
                <a:spcPts val="1000"/>
              </a:spcBef>
              <a:spcAft>
                <a:spcPts val="0"/>
              </a:spcAft>
              <a:buClr>
                <a:schemeClr val="dk1"/>
              </a:buClr>
              <a:buSzPts val="2800"/>
              <a:buNone/>
            </a:pPr>
            <a:endParaRPr/>
          </a:p>
        </p:txBody>
      </p:sp>
      <p:pic>
        <p:nvPicPr>
          <p:cNvPr id="503" name="Google Shape;503;p39" descr="photos of two potential soil sampling sites- one with a park-like grassland and one characterized by erosion and a devegetated surface."/>
          <p:cNvPicPr preferRelativeResize="0">
            <a:picLocks noGrp="1"/>
          </p:cNvPicPr>
          <p:nvPr>
            <p:ph type="body" idx="2"/>
          </p:nvPr>
        </p:nvPicPr>
        <p:blipFill rotWithShape="1">
          <a:blip r:embed="rId5">
            <a:alphaModFix/>
          </a:blip>
          <a:srcRect/>
          <a:stretch/>
        </p:blipFill>
        <p:spPr>
          <a:xfrm>
            <a:off x="2653476" y="4250029"/>
            <a:ext cx="4716747" cy="247144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18" name="Google Shape;118;p4"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119" name="Google Shape;119;p4" descr="Menu: Why study soil?"/>
          <p:cNvPicPr preferRelativeResize="0"/>
          <p:nvPr/>
        </p:nvPicPr>
        <p:blipFill rotWithShape="1">
          <a:blip r:embed="rId4">
            <a:alphaModFix/>
          </a:blip>
          <a:srcRect/>
          <a:stretch/>
        </p:blipFill>
        <p:spPr>
          <a:xfrm>
            <a:off x="0" y="936031"/>
            <a:ext cx="1257300" cy="5921969"/>
          </a:xfrm>
          <a:prstGeom prst="rect">
            <a:avLst/>
          </a:prstGeom>
          <a:noFill/>
          <a:ln>
            <a:noFill/>
          </a:ln>
        </p:spPr>
      </p:pic>
      <p:sp>
        <p:nvSpPr>
          <p:cNvPr id="120" name="Google Shape;120;p4"/>
          <p:cNvSpPr txBox="1">
            <a:spLocks noGrp="1"/>
          </p:cNvSpPr>
          <p:nvPr>
            <p:ph type="title"/>
          </p:nvPr>
        </p:nvSpPr>
        <p:spPr>
          <a:xfrm>
            <a:off x="809624" y="55108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2800"/>
              <a:buFont typeface="Calibri"/>
              <a:buNone/>
            </a:pPr>
            <a:r>
              <a:rPr lang="en-US" sz="2800"/>
              <a:t>Looking at Earth from Space, what do we see?</a:t>
            </a:r>
            <a:endParaRPr/>
          </a:p>
        </p:txBody>
      </p:sp>
      <p:pic>
        <p:nvPicPr>
          <p:cNvPr id="121" name="Google Shape;121;p4" descr="Terra/Modis satellite image of Earth from space, with land, water, clouds, atmosphere, snow and plants identifed."/>
          <p:cNvPicPr preferRelativeResize="0">
            <a:picLocks noGrp="1"/>
          </p:cNvPicPr>
          <p:nvPr>
            <p:ph type="body" idx="1"/>
          </p:nvPr>
        </p:nvPicPr>
        <p:blipFill rotWithShape="1">
          <a:blip r:embed="rId5">
            <a:alphaModFix/>
          </a:blip>
          <a:srcRect/>
          <a:stretch/>
        </p:blipFill>
        <p:spPr>
          <a:xfrm>
            <a:off x="1381125" y="1701116"/>
            <a:ext cx="7762875" cy="474958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Google Shape;508;p40" descr="Illustration of a dessicated landscape, with cracks in the soil, now being pelted with rain. "/>
          <p:cNvPicPr preferRelativeResize="0">
            <a:picLocks noGrp="1"/>
          </p:cNvPicPr>
          <p:nvPr>
            <p:ph type="body" idx="2"/>
          </p:nvPr>
        </p:nvPicPr>
        <p:blipFill rotWithShape="1">
          <a:blip r:embed="rId3">
            <a:alphaModFix/>
          </a:blip>
          <a:srcRect/>
          <a:stretch/>
        </p:blipFill>
        <p:spPr>
          <a:xfrm>
            <a:off x="158303" y="936028"/>
            <a:ext cx="8985697" cy="5921971"/>
          </a:xfrm>
          <a:prstGeom prst="rect">
            <a:avLst/>
          </a:prstGeom>
          <a:noFill/>
          <a:ln>
            <a:noFill/>
          </a:ln>
        </p:spPr>
      </p:pic>
      <p:sp>
        <p:nvSpPr>
          <p:cNvPr id="509" name="Google Shape;509;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pic>
        <p:nvPicPr>
          <p:cNvPr id="510" name="Google Shape;510;p40" descr="Banner: Introduction to Soil"/>
          <p:cNvPicPr preferRelativeResize="0"/>
          <p:nvPr/>
        </p:nvPicPr>
        <p:blipFill rotWithShape="1">
          <a:blip r:embed="rId4">
            <a:alphaModFix/>
          </a:blip>
          <a:srcRect/>
          <a:stretch/>
        </p:blipFill>
        <p:spPr>
          <a:xfrm>
            <a:off x="0" y="-38762"/>
            <a:ext cx="9144000" cy="974793"/>
          </a:xfrm>
          <a:prstGeom prst="rect">
            <a:avLst/>
          </a:prstGeom>
          <a:noFill/>
          <a:ln>
            <a:noFill/>
          </a:ln>
        </p:spPr>
      </p:pic>
      <p:pic>
        <p:nvPicPr>
          <p:cNvPr id="511" name="Google Shape;511;p40" descr="Menu: How to define soil sites"/>
          <p:cNvPicPr preferRelativeResize="0"/>
          <p:nvPr/>
        </p:nvPicPr>
        <p:blipFill rotWithShape="1">
          <a:blip r:embed="rId5">
            <a:alphaModFix/>
          </a:blip>
          <a:srcRect/>
          <a:stretch/>
        </p:blipFill>
        <p:spPr>
          <a:xfrm>
            <a:off x="0" y="936030"/>
            <a:ext cx="1257300" cy="5921970"/>
          </a:xfrm>
          <a:prstGeom prst="rect">
            <a:avLst/>
          </a:prstGeom>
          <a:noFill/>
          <a:ln>
            <a:noFill/>
          </a:ln>
        </p:spPr>
      </p:pic>
      <p:sp>
        <p:nvSpPr>
          <p:cNvPr id="512" name="Google Shape;512;p40"/>
          <p:cNvSpPr txBox="1">
            <a:spLocks noGrp="1"/>
          </p:cNvSpPr>
          <p:nvPr>
            <p:ph type="title"/>
          </p:nvPr>
        </p:nvSpPr>
        <p:spPr>
          <a:xfrm>
            <a:off x="1257300" y="58658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Calibri"/>
              <a:buNone/>
            </a:pPr>
            <a:r>
              <a:rPr lang="en-US" sz="2800">
                <a:solidFill>
                  <a:schemeClr val="lt1"/>
                </a:solidFill>
              </a:rPr>
              <a:t>Defining a Soil Moisture and Temperature Study Site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pic>
        <p:nvPicPr>
          <p:cNvPr id="519" name="Google Shape;519;p41"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520" name="Google Shape;520;p41" descr="Menu: How to define soil sites"/>
          <p:cNvPicPr preferRelativeResize="0"/>
          <p:nvPr/>
        </p:nvPicPr>
        <p:blipFill rotWithShape="1">
          <a:blip r:embed="rId4">
            <a:alphaModFix/>
          </a:blip>
          <a:srcRect/>
          <a:stretch/>
        </p:blipFill>
        <p:spPr>
          <a:xfrm>
            <a:off x="0" y="936030"/>
            <a:ext cx="1257300" cy="5921970"/>
          </a:xfrm>
          <a:prstGeom prst="rect">
            <a:avLst/>
          </a:prstGeom>
          <a:noFill/>
          <a:ln>
            <a:noFill/>
          </a:ln>
        </p:spPr>
      </p:pic>
      <p:sp>
        <p:nvSpPr>
          <p:cNvPr id="521" name="Google Shape;521;p41"/>
          <p:cNvSpPr txBox="1">
            <a:spLocks noGrp="1"/>
          </p:cNvSpPr>
          <p:nvPr>
            <p:ph type="title"/>
          </p:nvPr>
        </p:nvSpPr>
        <p:spPr>
          <a:xfrm>
            <a:off x="1257300" y="57917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Defining a Soil Moisture Study Site</a:t>
            </a:r>
            <a:endParaRPr/>
          </a:p>
        </p:txBody>
      </p:sp>
      <p:sp>
        <p:nvSpPr>
          <p:cNvPr id="522" name="Google Shape;522;p41"/>
          <p:cNvSpPr txBox="1">
            <a:spLocks noGrp="1"/>
          </p:cNvSpPr>
          <p:nvPr>
            <p:ph type="body" idx="1"/>
          </p:nvPr>
        </p:nvSpPr>
        <p:spPr>
          <a:xfrm>
            <a:off x="1500188" y="1650271"/>
            <a:ext cx="3128962"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000"/>
              <a:buNone/>
            </a:pPr>
            <a:r>
              <a:rPr lang="en-US" sz="2000"/>
              <a:t>Record these properties at your Soil Moisture Study Site :</a:t>
            </a:r>
            <a:endParaRPr/>
          </a:p>
          <a:p>
            <a:pPr marL="457200" lvl="0" indent="-457200" algn="l" rtl="0">
              <a:lnSpc>
                <a:spcPct val="100000"/>
              </a:lnSpc>
              <a:spcBef>
                <a:spcPts val="1000"/>
              </a:spcBef>
              <a:spcAft>
                <a:spcPts val="0"/>
              </a:spcAft>
              <a:buClr>
                <a:schemeClr val="dk1"/>
              </a:buClr>
              <a:buSzPts val="2000"/>
              <a:buAutoNum type="arabicPeriod"/>
            </a:pPr>
            <a:r>
              <a:rPr lang="en-US" sz="2000"/>
              <a:t>Describe the surface: vegetation, plowed, etc. </a:t>
            </a:r>
            <a:endParaRPr/>
          </a:p>
          <a:p>
            <a:pPr marL="457200" lvl="0" indent="-457200" algn="l" rtl="0">
              <a:lnSpc>
                <a:spcPct val="100000"/>
              </a:lnSpc>
              <a:spcBef>
                <a:spcPts val="1000"/>
              </a:spcBef>
              <a:spcAft>
                <a:spcPts val="0"/>
              </a:spcAft>
              <a:buClr>
                <a:schemeClr val="dk1"/>
              </a:buClr>
              <a:buSzPts val="2000"/>
              <a:buAutoNum type="arabicPeriod"/>
            </a:pPr>
            <a:r>
              <a:rPr lang="en-US" sz="2000"/>
              <a:t>Describe Canopy Cover.</a:t>
            </a:r>
            <a:endParaRPr/>
          </a:p>
          <a:p>
            <a:pPr marL="457200" lvl="0" indent="-457200" algn="l" rtl="0">
              <a:lnSpc>
                <a:spcPct val="100000"/>
              </a:lnSpc>
              <a:spcBef>
                <a:spcPts val="1000"/>
              </a:spcBef>
              <a:spcAft>
                <a:spcPts val="0"/>
              </a:spcAft>
              <a:buClr>
                <a:schemeClr val="dk1"/>
              </a:buClr>
              <a:buSzPts val="2000"/>
              <a:buAutoNum type="arabicPeriod"/>
            </a:pPr>
            <a:r>
              <a:rPr lang="en-US" sz="2000"/>
              <a:t>Describe surface vegetation cover.</a:t>
            </a:r>
            <a:endParaRPr sz="2000"/>
          </a:p>
          <a:p>
            <a:pPr marL="0" lvl="0" indent="0" algn="l" rtl="0">
              <a:lnSpc>
                <a:spcPct val="90000"/>
              </a:lnSpc>
              <a:spcBef>
                <a:spcPts val="1000"/>
              </a:spcBef>
              <a:spcAft>
                <a:spcPts val="0"/>
              </a:spcAft>
              <a:buClr>
                <a:schemeClr val="dk1"/>
              </a:buClr>
              <a:buSzPts val="1800"/>
              <a:buNone/>
            </a:pPr>
            <a:endParaRPr sz="1800"/>
          </a:p>
          <a:p>
            <a:pPr marL="228600" lvl="0" indent="-50800" algn="l" rtl="0">
              <a:lnSpc>
                <a:spcPct val="90000"/>
              </a:lnSpc>
              <a:spcBef>
                <a:spcPts val="1000"/>
              </a:spcBef>
              <a:spcAft>
                <a:spcPts val="0"/>
              </a:spcAft>
              <a:buClr>
                <a:schemeClr val="dk1"/>
              </a:buClr>
              <a:buSzPts val="2800"/>
              <a:buNone/>
            </a:pPr>
            <a:endParaRPr/>
          </a:p>
        </p:txBody>
      </p:sp>
      <p:pic>
        <p:nvPicPr>
          <p:cNvPr id="523" name="Google Shape;523;p41" descr="Photo of open field covered with grass"/>
          <p:cNvPicPr preferRelativeResize="0">
            <a:picLocks noGrp="1"/>
          </p:cNvPicPr>
          <p:nvPr>
            <p:ph type="body" idx="2"/>
          </p:nvPr>
        </p:nvPicPr>
        <p:blipFill rotWithShape="1">
          <a:blip r:embed="rId5">
            <a:alphaModFix/>
          </a:blip>
          <a:srcRect/>
          <a:stretch/>
        </p:blipFill>
        <p:spPr>
          <a:xfrm>
            <a:off x="4807627" y="1639490"/>
            <a:ext cx="3636286" cy="410765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pic>
        <p:nvPicPr>
          <p:cNvPr id="529" name="Google Shape;529;p42"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530" name="Google Shape;530;p42" descr="Menu: How to define soil sites"/>
          <p:cNvPicPr preferRelativeResize="0"/>
          <p:nvPr/>
        </p:nvPicPr>
        <p:blipFill rotWithShape="1">
          <a:blip r:embed="rId4">
            <a:alphaModFix/>
          </a:blip>
          <a:srcRect/>
          <a:stretch/>
        </p:blipFill>
        <p:spPr>
          <a:xfrm>
            <a:off x="0" y="936030"/>
            <a:ext cx="1257300" cy="5921970"/>
          </a:xfrm>
          <a:prstGeom prst="rect">
            <a:avLst/>
          </a:prstGeom>
          <a:noFill/>
          <a:ln>
            <a:noFill/>
          </a:ln>
        </p:spPr>
      </p:pic>
      <p:sp>
        <p:nvSpPr>
          <p:cNvPr id="531" name="Google Shape;531;p42"/>
          <p:cNvSpPr txBox="1">
            <a:spLocks noGrp="1"/>
          </p:cNvSpPr>
          <p:nvPr>
            <p:ph type="title"/>
          </p:nvPr>
        </p:nvSpPr>
        <p:spPr>
          <a:xfrm>
            <a:off x="1257300" y="57917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Soil Moisture Sampling Options</a:t>
            </a:r>
            <a:endParaRPr/>
          </a:p>
        </p:txBody>
      </p:sp>
      <p:pic>
        <p:nvPicPr>
          <p:cNvPr id="532" name="Google Shape;532;p42" descr=" Diagram showing different sampling options for soil moisture: a gravimetric star surface and depth; a SMAP (Soil Moisture Active Passive satellite) sampling grid, with flags every 25 cm in a 3 m grid, a 50 m transect with samples every 5 m, and a example of a Soil moisture Watermark sensor in the soil."/>
          <p:cNvPicPr preferRelativeResize="0">
            <a:picLocks noGrp="1"/>
          </p:cNvPicPr>
          <p:nvPr>
            <p:ph type="body" idx="2"/>
          </p:nvPr>
        </p:nvPicPr>
        <p:blipFill rotWithShape="1">
          <a:blip r:embed="rId5">
            <a:alphaModFix/>
          </a:blip>
          <a:srcRect/>
          <a:stretch/>
        </p:blipFill>
        <p:spPr>
          <a:xfrm>
            <a:off x="1557337" y="1586350"/>
            <a:ext cx="7286625" cy="478944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pic>
        <p:nvPicPr>
          <p:cNvPr id="537" name="Google Shape;537;p43" descr="Illustration of two hands holding a a handful of soil."/>
          <p:cNvPicPr preferRelativeResize="0">
            <a:picLocks noGrp="1"/>
          </p:cNvPicPr>
          <p:nvPr>
            <p:ph type="body" idx="2"/>
          </p:nvPr>
        </p:nvPicPr>
        <p:blipFill rotWithShape="1">
          <a:blip r:embed="rId3">
            <a:alphaModFix/>
          </a:blip>
          <a:srcRect/>
          <a:stretch/>
        </p:blipFill>
        <p:spPr>
          <a:xfrm>
            <a:off x="190751" y="847793"/>
            <a:ext cx="8953249" cy="6010208"/>
          </a:xfrm>
          <a:prstGeom prst="rect">
            <a:avLst/>
          </a:prstGeom>
          <a:noFill/>
          <a:ln>
            <a:noFill/>
          </a:ln>
        </p:spPr>
      </p:pic>
      <p:sp>
        <p:nvSpPr>
          <p:cNvPr id="538" name="Google Shape;538;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sp>
        <p:nvSpPr>
          <p:cNvPr id="539" name="Google Shape;539;p43"/>
          <p:cNvSpPr txBox="1">
            <a:spLocks noGrp="1"/>
          </p:cNvSpPr>
          <p:nvPr>
            <p:ph type="title"/>
          </p:nvPr>
        </p:nvSpPr>
        <p:spPr>
          <a:xfrm>
            <a:off x="2131414" y="3574476"/>
            <a:ext cx="865307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3200"/>
              <a:buFont typeface="Calibri"/>
              <a:buNone/>
            </a:pPr>
            <a:r>
              <a:rPr lang="en-US" sz="3200" b="1">
                <a:solidFill>
                  <a:srgbClr val="FFFF00"/>
                </a:solidFill>
                <a:latin typeface="Calibri"/>
                <a:ea typeface="Calibri"/>
                <a:cs typeface="Calibri"/>
                <a:sym typeface="Calibri"/>
              </a:rPr>
              <a:t>How to Report Data to GLOBE</a:t>
            </a:r>
            <a:endParaRPr/>
          </a:p>
        </p:txBody>
      </p:sp>
      <p:pic>
        <p:nvPicPr>
          <p:cNvPr id="540" name="Google Shape;540;p43" descr="Banner: Introduction to Soil"/>
          <p:cNvPicPr preferRelativeResize="0"/>
          <p:nvPr/>
        </p:nvPicPr>
        <p:blipFill rotWithShape="1">
          <a:blip r:embed="rId4">
            <a:alphaModFix/>
          </a:blip>
          <a:srcRect/>
          <a:stretch/>
        </p:blipFill>
        <p:spPr>
          <a:xfrm>
            <a:off x="0" y="-38762"/>
            <a:ext cx="9144000" cy="974793"/>
          </a:xfrm>
          <a:prstGeom prst="rect">
            <a:avLst/>
          </a:prstGeom>
          <a:noFill/>
          <a:ln>
            <a:noFill/>
          </a:ln>
        </p:spPr>
      </p:pic>
      <p:pic>
        <p:nvPicPr>
          <p:cNvPr id="541" name="Google Shape;541;p43" descr="Menu:How to report data to GLOBE"/>
          <p:cNvPicPr preferRelativeResize="0"/>
          <p:nvPr/>
        </p:nvPicPr>
        <p:blipFill rotWithShape="1">
          <a:blip r:embed="rId5">
            <a:alphaModFix/>
          </a:blip>
          <a:srcRect/>
          <a:stretch/>
        </p:blipFill>
        <p:spPr>
          <a:xfrm>
            <a:off x="0" y="936031"/>
            <a:ext cx="1252929" cy="592197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pic>
        <p:nvPicPr>
          <p:cNvPr id="547" name="Google Shape;547;p44"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548" name="Google Shape;548;p44" descr="Menu:How to report data to GLOBE"/>
          <p:cNvPicPr preferRelativeResize="0"/>
          <p:nvPr/>
        </p:nvPicPr>
        <p:blipFill rotWithShape="1">
          <a:blip r:embed="rId4">
            <a:alphaModFix/>
          </a:blip>
          <a:srcRect/>
          <a:stretch/>
        </p:blipFill>
        <p:spPr>
          <a:xfrm>
            <a:off x="0" y="936031"/>
            <a:ext cx="1252929" cy="5921970"/>
          </a:xfrm>
          <a:prstGeom prst="rect">
            <a:avLst/>
          </a:prstGeom>
          <a:noFill/>
          <a:ln>
            <a:noFill/>
          </a:ln>
        </p:spPr>
      </p:pic>
      <p:sp>
        <p:nvSpPr>
          <p:cNvPr id="549" name="Google Shape;549;p44"/>
          <p:cNvSpPr txBox="1">
            <a:spLocks noGrp="1"/>
          </p:cNvSpPr>
          <p:nvPr>
            <p:ph type="title"/>
          </p:nvPr>
        </p:nvSpPr>
        <p:spPr>
          <a:xfrm>
            <a:off x="1252929" y="585261"/>
            <a:ext cx="865307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Entering a Soil Sample Site Definition  - Step 1</a:t>
            </a:r>
            <a:endParaRPr/>
          </a:p>
        </p:txBody>
      </p:sp>
      <p:pic>
        <p:nvPicPr>
          <p:cNvPr id="550" name="Google Shape;550;p44" descr="Screenshot of the data entry screen on the GLOBE web site. Click on the Enter data button. "/>
          <p:cNvPicPr preferRelativeResize="0">
            <a:picLocks noGrp="1"/>
          </p:cNvPicPr>
          <p:nvPr>
            <p:ph type="body" idx="2"/>
          </p:nvPr>
        </p:nvPicPr>
        <p:blipFill rotWithShape="1">
          <a:blip r:embed="rId5">
            <a:alphaModFix/>
          </a:blip>
          <a:srcRect/>
          <a:stretch/>
        </p:blipFill>
        <p:spPr>
          <a:xfrm>
            <a:off x="1485900" y="1560054"/>
            <a:ext cx="7251192" cy="439783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pic>
        <p:nvPicPr>
          <p:cNvPr id="556" name="Google Shape;556;p45"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557" name="Google Shape;557;p45" descr="Menu: How to report data to GLOBE"/>
          <p:cNvPicPr preferRelativeResize="0"/>
          <p:nvPr/>
        </p:nvPicPr>
        <p:blipFill rotWithShape="1">
          <a:blip r:embed="rId4">
            <a:alphaModFix/>
          </a:blip>
          <a:srcRect/>
          <a:stretch/>
        </p:blipFill>
        <p:spPr>
          <a:xfrm>
            <a:off x="0" y="936031"/>
            <a:ext cx="1252929" cy="5921970"/>
          </a:xfrm>
          <a:prstGeom prst="rect">
            <a:avLst/>
          </a:prstGeom>
          <a:noFill/>
          <a:ln>
            <a:noFill/>
          </a:ln>
        </p:spPr>
      </p:pic>
      <p:sp>
        <p:nvSpPr>
          <p:cNvPr id="558" name="Google Shape;558;p45"/>
          <p:cNvSpPr txBox="1">
            <a:spLocks noGrp="1"/>
          </p:cNvSpPr>
          <p:nvPr>
            <p:ph type="title"/>
          </p:nvPr>
        </p:nvSpPr>
        <p:spPr>
          <a:xfrm>
            <a:off x="1252929" y="585261"/>
            <a:ext cx="865307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Entering a Soil Sample Site Definition  - Step 2</a:t>
            </a:r>
            <a:endParaRPr/>
          </a:p>
        </p:txBody>
      </p:sp>
      <p:pic>
        <p:nvPicPr>
          <p:cNvPr id="559" name="Google Shape;559;p45" descr="Screenshot: Click on the Live Data Entry link."/>
          <p:cNvPicPr preferRelativeResize="0">
            <a:picLocks noGrp="1"/>
          </p:cNvPicPr>
          <p:nvPr>
            <p:ph type="body" idx="2"/>
          </p:nvPr>
        </p:nvPicPr>
        <p:blipFill rotWithShape="1">
          <a:blip r:embed="rId5">
            <a:alphaModFix/>
          </a:blip>
          <a:srcRect/>
          <a:stretch/>
        </p:blipFill>
        <p:spPr>
          <a:xfrm>
            <a:off x="1252929" y="1944672"/>
            <a:ext cx="7701662" cy="390468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pic>
        <p:nvPicPr>
          <p:cNvPr id="565" name="Google Shape;565;p46"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566" name="Google Shape;566;p46" descr="Menu:How to report data to GLOBE"/>
          <p:cNvPicPr preferRelativeResize="0"/>
          <p:nvPr/>
        </p:nvPicPr>
        <p:blipFill rotWithShape="1">
          <a:blip r:embed="rId4">
            <a:alphaModFix/>
          </a:blip>
          <a:srcRect/>
          <a:stretch/>
        </p:blipFill>
        <p:spPr>
          <a:xfrm>
            <a:off x="0" y="936031"/>
            <a:ext cx="1252929" cy="5921970"/>
          </a:xfrm>
          <a:prstGeom prst="rect">
            <a:avLst/>
          </a:prstGeom>
          <a:noFill/>
          <a:ln>
            <a:noFill/>
          </a:ln>
        </p:spPr>
      </p:pic>
      <p:sp>
        <p:nvSpPr>
          <p:cNvPr id="567" name="Google Shape;567;p46"/>
          <p:cNvSpPr txBox="1">
            <a:spLocks noGrp="1"/>
          </p:cNvSpPr>
          <p:nvPr>
            <p:ph type="title"/>
          </p:nvPr>
        </p:nvSpPr>
        <p:spPr>
          <a:xfrm>
            <a:off x="1252929" y="585261"/>
            <a:ext cx="865307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Entering a Soil Sample Site Definition  - Step 3</a:t>
            </a:r>
            <a:endParaRPr/>
          </a:p>
        </p:txBody>
      </p:sp>
      <p:pic>
        <p:nvPicPr>
          <p:cNvPr id="568" name="Google Shape;568;p46" descr="Screenshot: Site Definition screen. On the left check the box that describes the soil site you wish to define. There is a box where you input the name of a soil sample site. There is a box where you enter your site's GPS coordinates, and identify whethere you used a GPS or other method."/>
          <p:cNvPicPr preferRelativeResize="0">
            <a:picLocks noGrp="1"/>
          </p:cNvPicPr>
          <p:nvPr>
            <p:ph type="body" idx="2"/>
          </p:nvPr>
        </p:nvPicPr>
        <p:blipFill rotWithShape="1">
          <a:blip r:embed="rId5">
            <a:alphaModFix/>
          </a:blip>
          <a:srcRect/>
          <a:stretch/>
        </p:blipFill>
        <p:spPr>
          <a:xfrm>
            <a:off x="1528761" y="1662667"/>
            <a:ext cx="6915151" cy="4763493"/>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pic>
        <p:nvPicPr>
          <p:cNvPr id="574" name="Google Shape;574;p47"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575" name="Google Shape;575;p47" descr="Menu: How to report data to GLOBE"/>
          <p:cNvPicPr preferRelativeResize="0"/>
          <p:nvPr/>
        </p:nvPicPr>
        <p:blipFill rotWithShape="1">
          <a:blip r:embed="rId4">
            <a:alphaModFix/>
          </a:blip>
          <a:srcRect/>
          <a:stretch/>
        </p:blipFill>
        <p:spPr>
          <a:xfrm>
            <a:off x="26062" y="936030"/>
            <a:ext cx="1252929" cy="5921970"/>
          </a:xfrm>
          <a:prstGeom prst="rect">
            <a:avLst/>
          </a:prstGeom>
          <a:noFill/>
          <a:ln>
            <a:noFill/>
          </a:ln>
        </p:spPr>
      </p:pic>
      <p:sp>
        <p:nvSpPr>
          <p:cNvPr id="576" name="Google Shape;576;p47"/>
          <p:cNvSpPr txBox="1">
            <a:spLocks noGrp="1"/>
          </p:cNvSpPr>
          <p:nvPr>
            <p:ph type="title"/>
          </p:nvPr>
        </p:nvSpPr>
        <p:spPr>
          <a:xfrm>
            <a:off x="1278991" y="669420"/>
            <a:ext cx="8060148" cy="102274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Entering a Soil Sample Site Definition – Step 4</a:t>
            </a:r>
            <a:endParaRPr/>
          </a:p>
        </p:txBody>
      </p:sp>
      <p:pic>
        <p:nvPicPr>
          <p:cNvPr id="577" name="Google Shape;577;p47" descr="Soil Moisture and Temperature Entry Screen. Use the drop down menu to select the surface state, the surface cover and the canopy cover.  There is a box where you can enter comments and metadata. "/>
          <p:cNvPicPr preferRelativeResize="0">
            <a:picLocks noGrp="1"/>
          </p:cNvPicPr>
          <p:nvPr>
            <p:ph type="body" idx="2"/>
          </p:nvPr>
        </p:nvPicPr>
        <p:blipFill rotWithShape="1">
          <a:blip r:embed="rId5">
            <a:alphaModFix/>
          </a:blip>
          <a:srcRect/>
          <a:stretch/>
        </p:blipFill>
        <p:spPr>
          <a:xfrm>
            <a:off x="1556818" y="1481667"/>
            <a:ext cx="7082685" cy="4976308"/>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pic>
        <p:nvPicPr>
          <p:cNvPr id="584" name="Google Shape;584;p48"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585" name="Google Shape;585;p48" descr="Menu: How to report data to GLOBE"/>
          <p:cNvPicPr preferRelativeResize="0"/>
          <p:nvPr/>
        </p:nvPicPr>
        <p:blipFill rotWithShape="1">
          <a:blip r:embed="rId4">
            <a:alphaModFix/>
          </a:blip>
          <a:srcRect/>
          <a:stretch/>
        </p:blipFill>
        <p:spPr>
          <a:xfrm>
            <a:off x="0" y="936031"/>
            <a:ext cx="1252929" cy="5921970"/>
          </a:xfrm>
          <a:prstGeom prst="rect">
            <a:avLst/>
          </a:prstGeom>
          <a:noFill/>
          <a:ln>
            <a:noFill/>
          </a:ln>
        </p:spPr>
      </p:pic>
      <p:sp>
        <p:nvSpPr>
          <p:cNvPr id="586" name="Google Shape;586;p48"/>
          <p:cNvSpPr txBox="1">
            <a:spLocks noGrp="1"/>
          </p:cNvSpPr>
          <p:nvPr>
            <p:ph type="title"/>
          </p:nvPr>
        </p:nvSpPr>
        <p:spPr>
          <a:xfrm>
            <a:off x="1357313" y="738722"/>
            <a:ext cx="865307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Entering a Soil Sample Site Definition – Step 5</a:t>
            </a:r>
            <a:br>
              <a:rPr lang="en-US" sz="3200">
                <a:solidFill>
                  <a:srgbClr val="000000"/>
                </a:solidFill>
              </a:rPr>
            </a:br>
            <a:endParaRPr sz="3200">
              <a:solidFill>
                <a:srgbClr val="000000"/>
              </a:solidFill>
            </a:endParaRPr>
          </a:p>
        </p:txBody>
      </p:sp>
      <p:pic>
        <p:nvPicPr>
          <p:cNvPr id="587" name="Google Shape;587;p48" descr="Screenshot of data entry form showing where photo dates are entered and uploaded. Your photos are taken to the north, south, west, east, upward and downward of your site. When you are done, click the button, &quot;create site.&quot;"/>
          <p:cNvPicPr preferRelativeResize="0">
            <a:picLocks noGrp="1"/>
          </p:cNvPicPr>
          <p:nvPr>
            <p:ph type="body" idx="2"/>
          </p:nvPr>
        </p:nvPicPr>
        <p:blipFill rotWithShape="1">
          <a:blip r:embed="rId5">
            <a:alphaModFix/>
          </a:blip>
          <a:srcRect/>
          <a:stretch/>
        </p:blipFill>
        <p:spPr>
          <a:xfrm>
            <a:off x="1357312" y="1443717"/>
            <a:ext cx="7158037" cy="47036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pic>
        <p:nvPicPr>
          <p:cNvPr id="594" name="Google Shape;594;p49"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595" name="Google Shape;595;p49" descr="Menu:How to report data to GLOBE"/>
          <p:cNvPicPr preferRelativeResize="0"/>
          <p:nvPr/>
        </p:nvPicPr>
        <p:blipFill rotWithShape="1">
          <a:blip r:embed="rId4">
            <a:alphaModFix/>
          </a:blip>
          <a:srcRect/>
          <a:stretch/>
        </p:blipFill>
        <p:spPr>
          <a:xfrm>
            <a:off x="0" y="936031"/>
            <a:ext cx="1252929" cy="5921970"/>
          </a:xfrm>
          <a:prstGeom prst="rect">
            <a:avLst/>
          </a:prstGeom>
          <a:noFill/>
          <a:ln>
            <a:noFill/>
          </a:ln>
        </p:spPr>
      </p:pic>
      <p:sp>
        <p:nvSpPr>
          <p:cNvPr id="596" name="Google Shape;596;p49"/>
          <p:cNvSpPr txBox="1">
            <a:spLocks noGrp="1"/>
          </p:cNvSpPr>
          <p:nvPr>
            <p:ph type="title"/>
          </p:nvPr>
        </p:nvSpPr>
        <p:spPr>
          <a:xfrm>
            <a:off x="1357313" y="860322"/>
            <a:ext cx="865307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800"/>
              <a:buFont typeface="Calibri"/>
              <a:buNone/>
            </a:pPr>
            <a:r>
              <a:rPr lang="en-US" sz="2800">
                <a:solidFill>
                  <a:srgbClr val="000000"/>
                </a:solidFill>
              </a:rPr>
              <a:t>Soil Characterization Site Definition Example</a:t>
            </a:r>
            <a:br>
              <a:rPr lang="en-US" sz="2800">
                <a:solidFill>
                  <a:srgbClr val="000000"/>
                </a:solidFill>
              </a:rPr>
            </a:br>
            <a:br>
              <a:rPr lang="en-US" sz="2000">
                <a:solidFill>
                  <a:srgbClr val="000000"/>
                </a:solidFill>
              </a:rPr>
            </a:br>
            <a:endParaRPr sz="2000">
              <a:solidFill>
                <a:srgbClr val="000000"/>
              </a:solidFill>
            </a:endParaRPr>
          </a:p>
        </p:txBody>
      </p:sp>
      <p:pic>
        <p:nvPicPr>
          <p:cNvPr id="597" name="Google Shape;597;p49" descr="Screenshot of date entry page, filled out with data so it can be compared with your entries. "/>
          <p:cNvPicPr preferRelativeResize="0">
            <a:picLocks noGrp="1"/>
          </p:cNvPicPr>
          <p:nvPr>
            <p:ph type="body" idx="2"/>
          </p:nvPr>
        </p:nvPicPr>
        <p:blipFill rotWithShape="1">
          <a:blip r:embed="rId5">
            <a:alphaModFix/>
          </a:blip>
          <a:srcRect/>
          <a:stretch/>
        </p:blipFill>
        <p:spPr>
          <a:xfrm>
            <a:off x="1439916" y="1447559"/>
            <a:ext cx="6663559" cy="45149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27" name="Google Shape;127;p5"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128" name="Google Shape;128;p5" descr="Menu: Why study soil? "/>
          <p:cNvPicPr preferRelativeResize="0"/>
          <p:nvPr/>
        </p:nvPicPr>
        <p:blipFill rotWithShape="1">
          <a:blip r:embed="rId4">
            <a:alphaModFix/>
          </a:blip>
          <a:srcRect/>
          <a:stretch/>
        </p:blipFill>
        <p:spPr>
          <a:xfrm>
            <a:off x="0" y="936031"/>
            <a:ext cx="1257300" cy="5921969"/>
          </a:xfrm>
          <a:prstGeom prst="rect">
            <a:avLst/>
          </a:prstGeom>
          <a:noFill/>
          <a:ln>
            <a:noFill/>
          </a:ln>
        </p:spPr>
      </p:pic>
      <p:sp>
        <p:nvSpPr>
          <p:cNvPr id="129" name="Google Shape;129;p5"/>
          <p:cNvSpPr txBox="1">
            <a:spLocks noGrp="1"/>
          </p:cNvSpPr>
          <p:nvPr>
            <p:ph type="title"/>
          </p:nvPr>
        </p:nvSpPr>
        <p:spPr>
          <a:xfrm>
            <a:off x="809624" y="55108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2800"/>
              <a:buFont typeface="Calibri"/>
              <a:buNone/>
            </a:pPr>
            <a:r>
              <a:rPr lang="en-US" sz="2800"/>
              <a:t>Let’s Zoom In!</a:t>
            </a:r>
            <a:endParaRPr/>
          </a:p>
        </p:txBody>
      </p:sp>
      <p:sp>
        <p:nvSpPr>
          <p:cNvPr id="130" name="Google Shape;130;p5"/>
          <p:cNvSpPr txBox="1">
            <a:spLocks noGrp="1"/>
          </p:cNvSpPr>
          <p:nvPr>
            <p:ph type="body" idx="1"/>
          </p:nvPr>
        </p:nvSpPr>
        <p:spPr>
          <a:xfrm>
            <a:off x="1447798" y="1631626"/>
            <a:ext cx="3305176" cy="54713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100"/>
              <a:buNone/>
            </a:pPr>
            <a:r>
              <a:rPr lang="en-US" sz="2100">
                <a:solidFill>
                  <a:srgbClr val="000000"/>
                </a:solidFill>
              </a:rPr>
              <a:t>To study soil, scientists need to be up close and personal. </a:t>
            </a:r>
            <a:endParaRPr/>
          </a:p>
          <a:p>
            <a:pPr marL="0" lvl="0" indent="0" algn="l" rtl="0">
              <a:lnSpc>
                <a:spcPct val="90000"/>
              </a:lnSpc>
              <a:spcBef>
                <a:spcPts val="1000"/>
              </a:spcBef>
              <a:spcAft>
                <a:spcPts val="0"/>
              </a:spcAft>
              <a:buClr>
                <a:schemeClr val="dk1"/>
              </a:buClr>
              <a:buSzPts val="2100"/>
              <a:buNone/>
            </a:pPr>
            <a:endParaRPr sz="2100">
              <a:solidFill>
                <a:srgbClr val="000000"/>
              </a:solidFill>
            </a:endParaRPr>
          </a:p>
          <a:p>
            <a:pPr marL="0" lvl="0" indent="0" algn="l" rtl="0">
              <a:lnSpc>
                <a:spcPct val="90000"/>
              </a:lnSpc>
              <a:spcBef>
                <a:spcPts val="1000"/>
              </a:spcBef>
              <a:spcAft>
                <a:spcPts val="0"/>
              </a:spcAft>
              <a:buClr>
                <a:srgbClr val="000000"/>
              </a:buClr>
              <a:buSzPts val="2100"/>
              <a:buNone/>
            </a:pPr>
            <a:r>
              <a:rPr lang="en-US" sz="2100">
                <a:solidFill>
                  <a:srgbClr val="000000"/>
                </a:solidFill>
              </a:rPr>
              <a:t>That’s where you come in.</a:t>
            </a:r>
            <a:endParaRPr/>
          </a:p>
          <a:p>
            <a:pPr marL="0" lvl="0" indent="0" algn="l" rtl="0">
              <a:lnSpc>
                <a:spcPct val="90000"/>
              </a:lnSpc>
              <a:spcBef>
                <a:spcPts val="1000"/>
              </a:spcBef>
              <a:spcAft>
                <a:spcPts val="0"/>
              </a:spcAft>
              <a:buClr>
                <a:schemeClr val="dk1"/>
              </a:buClr>
              <a:buSzPts val="2100"/>
              <a:buNone/>
            </a:pPr>
            <a:endParaRPr sz="2100">
              <a:solidFill>
                <a:srgbClr val="000000"/>
              </a:solidFill>
            </a:endParaRPr>
          </a:p>
          <a:p>
            <a:pPr marL="0" lvl="0" indent="0" algn="l" rtl="0">
              <a:lnSpc>
                <a:spcPct val="90000"/>
              </a:lnSpc>
              <a:spcBef>
                <a:spcPts val="1000"/>
              </a:spcBef>
              <a:spcAft>
                <a:spcPts val="0"/>
              </a:spcAft>
              <a:buClr>
                <a:schemeClr val="dk1"/>
              </a:buClr>
              <a:buSzPts val="2100"/>
              <a:buNone/>
            </a:pPr>
            <a:r>
              <a:rPr lang="en-US" sz="2100"/>
              <a:t>With the Pedosphere investigation, you provide the data that no one else can. You help see below the surface.</a:t>
            </a:r>
            <a:endParaRPr/>
          </a:p>
          <a:p>
            <a:pPr marL="0" lvl="0" indent="0" algn="l" rtl="0">
              <a:lnSpc>
                <a:spcPct val="90000"/>
              </a:lnSpc>
              <a:spcBef>
                <a:spcPts val="1000"/>
              </a:spcBef>
              <a:spcAft>
                <a:spcPts val="0"/>
              </a:spcAft>
              <a:buClr>
                <a:schemeClr val="dk1"/>
              </a:buClr>
              <a:buSzPts val="2100"/>
              <a:buNone/>
            </a:pPr>
            <a:endParaRPr sz="2100"/>
          </a:p>
          <a:p>
            <a:pPr marL="0" lvl="0" indent="0" algn="l" rtl="0">
              <a:lnSpc>
                <a:spcPct val="90000"/>
              </a:lnSpc>
              <a:spcBef>
                <a:spcPts val="1000"/>
              </a:spcBef>
              <a:spcAft>
                <a:spcPts val="0"/>
              </a:spcAft>
              <a:buClr>
                <a:schemeClr val="dk1"/>
              </a:buClr>
              <a:buSzPts val="2100"/>
              <a:buNone/>
            </a:pPr>
            <a:r>
              <a:rPr lang="en-US" sz="2100"/>
              <a:t>Without plant cover, most of what we see is soil.</a:t>
            </a:r>
            <a:endParaRPr/>
          </a:p>
          <a:p>
            <a:pPr marL="0" lvl="0" indent="0" algn="l" rtl="0">
              <a:lnSpc>
                <a:spcPct val="90000"/>
              </a:lnSpc>
              <a:spcBef>
                <a:spcPts val="1000"/>
              </a:spcBef>
              <a:spcAft>
                <a:spcPts val="0"/>
              </a:spcAft>
              <a:buClr>
                <a:schemeClr val="dk1"/>
              </a:buClr>
              <a:buSzPts val="2100"/>
              <a:buNone/>
            </a:pPr>
            <a:endParaRPr sz="2100"/>
          </a:p>
          <a:p>
            <a:pPr marL="228600" lvl="0" indent="-228600" algn="l" rtl="0">
              <a:lnSpc>
                <a:spcPct val="90000"/>
              </a:lnSpc>
              <a:spcBef>
                <a:spcPts val="1000"/>
              </a:spcBef>
              <a:spcAft>
                <a:spcPts val="0"/>
              </a:spcAft>
              <a:buClr>
                <a:schemeClr val="dk1"/>
              </a:buClr>
              <a:buSzPts val="2800"/>
              <a:buNone/>
            </a:pPr>
            <a:endParaRPr>
              <a:solidFill>
                <a:srgbClr val="000000"/>
              </a:solidFill>
            </a:endParaRPr>
          </a:p>
        </p:txBody>
      </p:sp>
      <p:pic>
        <p:nvPicPr>
          <p:cNvPr id="131" name="Google Shape;131;p5" descr="SeaWifFS satellite image of the Arabian Penninsula. "/>
          <p:cNvPicPr preferRelativeResize="0">
            <a:picLocks noGrp="1"/>
          </p:cNvPicPr>
          <p:nvPr>
            <p:ph type="body" idx="1"/>
          </p:nvPr>
        </p:nvPicPr>
        <p:blipFill rotWithShape="1">
          <a:blip r:embed="rId5">
            <a:alphaModFix/>
          </a:blip>
          <a:srcRect/>
          <a:stretch/>
        </p:blipFill>
        <p:spPr>
          <a:xfrm>
            <a:off x="4943472" y="1660254"/>
            <a:ext cx="3886200" cy="3532909"/>
          </a:xfrm>
          <a:prstGeom prst="rect">
            <a:avLst/>
          </a:prstGeom>
          <a:noFill/>
          <a:ln>
            <a:noFill/>
          </a:ln>
        </p:spPr>
      </p:pic>
      <p:sp>
        <p:nvSpPr>
          <p:cNvPr id="132" name="Google Shape;132;p5"/>
          <p:cNvSpPr txBox="1"/>
          <p:nvPr/>
        </p:nvSpPr>
        <p:spPr>
          <a:xfrm>
            <a:off x="4867272" y="5272104"/>
            <a:ext cx="3962400" cy="454459"/>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200"/>
              <a:buFont typeface="Times New Roman"/>
              <a:buNone/>
            </a:pPr>
            <a:r>
              <a:rPr lang="en-US" sz="1200" b="0" i="0" u="none" strike="noStrike" cap="none">
                <a:solidFill>
                  <a:srgbClr val="000000"/>
                </a:solidFill>
                <a:latin typeface="Arial"/>
                <a:ea typeface="Arial"/>
                <a:cs typeface="Arial"/>
                <a:sym typeface="Arial"/>
              </a:rPr>
              <a:t>Arabian Peninsula: NASA Sea-viewing Wide </a:t>
            </a:r>
            <a:endParaRPr/>
          </a:p>
          <a:p>
            <a:pPr marL="0" marR="0" lvl="0" indent="0" algn="ctr" rtl="0">
              <a:lnSpc>
                <a:spcPct val="100000"/>
              </a:lnSpc>
              <a:spcBef>
                <a:spcPts val="0"/>
              </a:spcBef>
              <a:spcAft>
                <a:spcPts val="0"/>
              </a:spcAft>
              <a:buClr>
                <a:srgbClr val="000000"/>
              </a:buClr>
              <a:buSzPts val="1200"/>
              <a:buFont typeface="Times New Roman"/>
              <a:buNone/>
            </a:pPr>
            <a:r>
              <a:rPr lang="en-US" sz="1200" b="0" i="0" u="none" strike="noStrike" cap="none">
                <a:solidFill>
                  <a:srgbClr val="000000"/>
                </a:solidFill>
                <a:latin typeface="Arial"/>
                <a:ea typeface="Arial"/>
                <a:cs typeface="Arial"/>
                <a:sym typeface="Arial"/>
              </a:rPr>
              <a:t>Field-of-View Sensor (SeaWiFS) image</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pic>
        <p:nvPicPr>
          <p:cNvPr id="603" name="Google Shape;603;p50"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604" name="Google Shape;604;p50" descr="Menu:How to report data to GLOBE"/>
          <p:cNvPicPr preferRelativeResize="0"/>
          <p:nvPr/>
        </p:nvPicPr>
        <p:blipFill rotWithShape="1">
          <a:blip r:embed="rId4">
            <a:alphaModFix/>
          </a:blip>
          <a:srcRect/>
          <a:stretch/>
        </p:blipFill>
        <p:spPr>
          <a:xfrm>
            <a:off x="0" y="936031"/>
            <a:ext cx="1252929" cy="5921970"/>
          </a:xfrm>
          <a:prstGeom prst="rect">
            <a:avLst/>
          </a:prstGeom>
          <a:noFill/>
          <a:ln>
            <a:noFill/>
          </a:ln>
        </p:spPr>
      </p:pic>
      <p:sp>
        <p:nvSpPr>
          <p:cNvPr id="605" name="Google Shape;605;p50"/>
          <p:cNvSpPr txBox="1">
            <a:spLocks noGrp="1"/>
          </p:cNvSpPr>
          <p:nvPr>
            <p:ph type="title"/>
          </p:nvPr>
        </p:nvSpPr>
        <p:spPr>
          <a:xfrm>
            <a:off x="1252929" y="585261"/>
            <a:ext cx="865307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Entering Supplementary Information</a:t>
            </a:r>
            <a:endParaRPr/>
          </a:p>
        </p:txBody>
      </p:sp>
      <p:pic>
        <p:nvPicPr>
          <p:cNvPr id="606" name="Google Shape;606;p50" descr="Additional information you can enter includes metadata in the comment box and the distance from major features. Select from drop down menus the sample collection method. There is other supplementary information, such as landscape position, cover type, land use and parent material, but these can be entered at a later date. Select &quot;no&quot; if you are not ready to describe the soil horizons. "/>
          <p:cNvPicPr preferRelativeResize="0">
            <a:picLocks noGrp="1"/>
          </p:cNvPicPr>
          <p:nvPr>
            <p:ph type="body" idx="2"/>
          </p:nvPr>
        </p:nvPicPr>
        <p:blipFill rotWithShape="1">
          <a:blip r:embed="rId5">
            <a:alphaModFix/>
          </a:blip>
          <a:srcRect/>
          <a:stretch/>
        </p:blipFill>
        <p:spPr>
          <a:xfrm>
            <a:off x="1843088" y="1531479"/>
            <a:ext cx="6600825" cy="506412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pic>
        <p:nvPicPr>
          <p:cNvPr id="612" name="Google Shape;612;p51"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613" name="Google Shape;613;p51" descr="Menu: How to report data to GLOBE"/>
          <p:cNvPicPr preferRelativeResize="0"/>
          <p:nvPr/>
        </p:nvPicPr>
        <p:blipFill rotWithShape="1">
          <a:blip r:embed="rId4">
            <a:alphaModFix/>
          </a:blip>
          <a:srcRect/>
          <a:stretch/>
        </p:blipFill>
        <p:spPr>
          <a:xfrm>
            <a:off x="0" y="936031"/>
            <a:ext cx="1252929" cy="5921970"/>
          </a:xfrm>
          <a:prstGeom prst="rect">
            <a:avLst/>
          </a:prstGeom>
          <a:noFill/>
          <a:ln>
            <a:noFill/>
          </a:ln>
        </p:spPr>
      </p:pic>
      <p:sp>
        <p:nvSpPr>
          <p:cNvPr id="614" name="Google Shape;614;p51"/>
          <p:cNvSpPr txBox="1">
            <a:spLocks noGrp="1"/>
          </p:cNvSpPr>
          <p:nvPr>
            <p:ph type="title"/>
          </p:nvPr>
        </p:nvSpPr>
        <p:spPr>
          <a:xfrm>
            <a:off x="1252929" y="585261"/>
            <a:ext cx="865307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Entering Supplementary Information-2</a:t>
            </a:r>
            <a:endParaRPr/>
          </a:p>
        </p:txBody>
      </p:sp>
      <p:pic>
        <p:nvPicPr>
          <p:cNvPr id="615" name="Google Shape;615;p51" descr="When you are done entering supplementary information, select and click on &quot;create site.&quot;"/>
          <p:cNvPicPr preferRelativeResize="0">
            <a:picLocks noGrp="1"/>
          </p:cNvPicPr>
          <p:nvPr>
            <p:ph type="body" idx="2"/>
          </p:nvPr>
        </p:nvPicPr>
        <p:blipFill rotWithShape="1">
          <a:blip r:embed="rId5">
            <a:alphaModFix/>
          </a:blip>
          <a:srcRect/>
          <a:stretch/>
        </p:blipFill>
        <p:spPr>
          <a:xfrm>
            <a:off x="1843088" y="1560054"/>
            <a:ext cx="6586537" cy="5259577"/>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a:p>
        </p:txBody>
      </p:sp>
      <p:pic>
        <p:nvPicPr>
          <p:cNvPr id="622" name="Google Shape;622;p52"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623" name="Google Shape;623;p52" descr="Menu:How to report data to GLOBE"/>
          <p:cNvPicPr preferRelativeResize="0"/>
          <p:nvPr/>
        </p:nvPicPr>
        <p:blipFill rotWithShape="1">
          <a:blip r:embed="rId4">
            <a:alphaModFix/>
          </a:blip>
          <a:srcRect/>
          <a:stretch/>
        </p:blipFill>
        <p:spPr>
          <a:xfrm>
            <a:off x="0" y="936031"/>
            <a:ext cx="1252929" cy="5921970"/>
          </a:xfrm>
          <a:prstGeom prst="rect">
            <a:avLst/>
          </a:prstGeom>
          <a:noFill/>
          <a:ln>
            <a:noFill/>
          </a:ln>
        </p:spPr>
      </p:pic>
      <p:sp>
        <p:nvSpPr>
          <p:cNvPr id="624" name="Google Shape;624;p52"/>
          <p:cNvSpPr txBox="1">
            <a:spLocks noGrp="1"/>
          </p:cNvSpPr>
          <p:nvPr>
            <p:ph type="title"/>
          </p:nvPr>
        </p:nvSpPr>
        <p:spPr>
          <a:xfrm>
            <a:off x="1252929" y="585261"/>
            <a:ext cx="865307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Response to Data Entry</a:t>
            </a:r>
            <a:endParaRPr/>
          </a:p>
        </p:txBody>
      </p:sp>
      <p:pic>
        <p:nvPicPr>
          <p:cNvPr id="625" name="Google Shape;625;p52" descr="If you submit your data correctly, you are rewarded with a smiley face icon. If there are errors, you will get a messge that says your observation creation failed with 7 errors. Addess the errors and resubmit your data."/>
          <p:cNvPicPr preferRelativeResize="0">
            <a:picLocks noGrp="1"/>
          </p:cNvPicPr>
          <p:nvPr>
            <p:ph type="body" idx="2"/>
          </p:nvPr>
        </p:nvPicPr>
        <p:blipFill rotWithShape="1">
          <a:blip r:embed="rId5">
            <a:alphaModFix/>
          </a:blip>
          <a:srcRect/>
          <a:stretch/>
        </p:blipFill>
        <p:spPr>
          <a:xfrm>
            <a:off x="1545021" y="1761213"/>
            <a:ext cx="6633998" cy="4074689"/>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a:p>
        </p:txBody>
      </p:sp>
      <p:pic>
        <p:nvPicPr>
          <p:cNvPr id="631" name="Google Shape;631;p53"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632" name="Google Shape;632;p53" descr="Menu: Further Resources"/>
          <p:cNvPicPr preferRelativeResize="0"/>
          <p:nvPr/>
        </p:nvPicPr>
        <p:blipFill rotWithShape="1">
          <a:blip r:embed="rId4">
            <a:alphaModFix/>
          </a:blip>
          <a:srcRect/>
          <a:stretch/>
        </p:blipFill>
        <p:spPr>
          <a:xfrm>
            <a:off x="0" y="936030"/>
            <a:ext cx="1257300" cy="5934885"/>
          </a:xfrm>
          <a:prstGeom prst="rect">
            <a:avLst/>
          </a:prstGeom>
          <a:noFill/>
          <a:ln>
            <a:noFill/>
          </a:ln>
        </p:spPr>
      </p:pic>
      <p:sp>
        <p:nvSpPr>
          <p:cNvPr id="633" name="Google Shape;633;p53"/>
          <p:cNvSpPr txBox="1">
            <a:spLocks noGrp="1"/>
          </p:cNvSpPr>
          <p:nvPr>
            <p:ph type="title"/>
          </p:nvPr>
        </p:nvSpPr>
        <p:spPr>
          <a:xfrm>
            <a:off x="1404937" y="7180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The Soils on Planet Earth</a:t>
            </a:r>
            <a:endParaRPr sz="3200"/>
          </a:p>
        </p:txBody>
      </p:sp>
      <p:sp>
        <p:nvSpPr>
          <p:cNvPr id="634" name="Google Shape;634;p53"/>
          <p:cNvSpPr txBox="1">
            <a:spLocks noGrp="1"/>
          </p:cNvSpPr>
          <p:nvPr>
            <p:ph type="body" idx="1"/>
          </p:nvPr>
        </p:nvSpPr>
        <p:spPr>
          <a:xfrm>
            <a:off x="1404936" y="1822450"/>
            <a:ext cx="4716917" cy="43497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sz="1800">
                <a:solidFill>
                  <a:srgbClr val="000000"/>
                </a:solidFill>
              </a:rPr>
              <a:t>By studying the soil in your area and reporting these data to GLOBE, you will make an invaluable contribution to our knowledge of planet Earth. </a:t>
            </a:r>
            <a:endParaRPr/>
          </a:p>
          <a:p>
            <a:pPr marL="0" lvl="0" indent="0" algn="l" rtl="0">
              <a:lnSpc>
                <a:spcPct val="90000"/>
              </a:lnSpc>
              <a:spcBef>
                <a:spcPts val="1000"/>
              </a:spcBef>
              <a:spcAft>
                <a:spcPts val="0"/>
              </a:spcAft>
              <a:buClr>
                <a:schemeClr val="dk1"/>
              </a:buClr>
              <a:buSzPts val="1800"/>
              <a:buNone/>
            </a:pPr>
            <a:endParaRPr sz="1800">
              <a:solidFill>
                <a:srgbClr val="000000"/>
              </a:solidFill>
            </a:endParaRPr>
          </a:p>
          <a:p>
            <a:pPr marL="0" lvl="0" indent="0" algn="l" rtl="0">
              <a:lnSpc>
                <a:spcPct val="90000"/>
              </a:lnSpc>
              <a:spcBef>
                <a:spcPts val="1000"/>
              </a:spcBef>
              <a:spcAft>
                <a:spcPts val="0"/>
              </a:spcAft>
              <a:buClr>
                <a:srgbClr val="000000"/>
              </a:buClr>
              <a:buSzPts val="1800"/>
              <a:buNone/>
            </a:pPr>
            <a:r>
              <a:rPr lang="en-US" sz="1800">
                <a:solidFill>
                  <a:srgbClr val="000000"/>
                </a:solidFill>
              </a:rPr>
              <a:t>As you take your soil measurements, remember that you are likely the only ones who will study your specific soil. For much of this critical information, there exists no other way to study the soil in your community. Your contribution to science will be important and unique.</a:t>
            </a:r>
            <a:endParaRPr/>
          </a:p>
        </p:txBody>
      </p:sp>
      <p:pic>
        <p:nvPicPr>
          <p:cNvPr id="635" name="Google Shape;635;p53" descr="Photo image of a soil profile. Taken together, the different profiles in this presentation show how very different soils can be, because of differences in the soil formation factors at any one location. "/>
          <p:cNvPicPr preferRelativeResize="0">
            <a:picLocks noGrp="1"/>
          </p:cNvPicPr>
          <p:nvPr>
            <p:ph type="body" idx="2"/>
          </p:nvPr>
        </p:nvPicPr>
        <p:blipFill rotWithShape="1">
          <a:blip r:embed="rId5">
            <a:alphaModFix/>
          </a:blip>
          <a:srcRect/>
          <a:stretch/>
        </p:blipFill>
        <p:spPr>
          <a:xfrm>
            <a:off x="6269491" y="1078930"/>
            <a:ext cx="2533850" cy="549716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pic>
        <p:nvPicPr>
          <p:cNvPr id="641" name="Google Shape;641;p54" descr="Watermark of hands holding a clump of soil"/>
          <p:cNvPicPr preferRelativeResize="0"/>
          <p:nvPr/>
        </p:nvPicPr>
        <p:blipFill rotWithShape="1">
          <a:blip r:embed="rId3">
            <a:alphaModFix amt="18000"/>
          </a:blip>
          <a:srcRect/>
          <a:stretch/>
        </p:blipFill>
        <p:spPr>
          <a:xfrm>
            <a:off x="0" y="905080"/>
            <a:ext cx="9144000" cy="5921969"/>
          </a:xfrm>
          <a:prstGeom prst="rect">
            <a:avLst/>
          </a:prstGeom>
          <a:noFill/>
          <a:ln>
            <a:noFill/>
          </a:ln>
        </p:spPr>
      </p:pic>
      <p:sp>
        <p:nvSpPr>
          <p:cNvPr id="642" name="Google Shape;642;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53</a:t>
            </a:fld>
            <a:endParaRPr/>
          </a:p>
        </p:txBody>
      </p:sp>
      <p:pic>
        <p:nvPicPr>
          <p:cNvPr id="643" name="Google Shape;643;p54" descr="Banner: Introduction to Soil"/>
          <p:cNvPicPr preferRelativeResize="0"/>
          <p:nvPr/>
        </p:nvPicPr>
        <p:blipFill rotWithShape="1">
          <a:blip r:embed="rId4">
            <a:alphaModFix/>
          </a:blip>
          <a:srcRect/>
          <a:stretch/>
        </p:blipFill>
        <p:spPr>
          <a:xfrm>
            <a:off x="-28572" y="-69711"/>
            <a:ext cx="9144000" cy="974793"/>
          </a:xfrm>
          <a:prstGeom prst="rect">
            <a:avLst/>
          </a:prstGeom>
          <a:noFill/>
          <a:ln>
            <a:noFill/>
          </a:ln>
        </p:spPr>
      </p:pic>
      <p:pic>
        <p:nvPicPr>
          <p:cNvPr id="644" name="Google Shape;644;p54" descr="Menu: Further Resources"/>
          <p:cNvPicPr preferRelativeResize="0"/>
          <p:nvPr/>
        </p:nvPicPr>
        <p:blipFill rotWithShape="1">
          <a:blip r:embed="rId5">
            <a:alphaModFix/>
          </a:blip>
          <a:srcRect/>
          <a:stretch/>
        </p:blipFill>
        <p:spPr>
          <a:xfrm>
            <a:off x="-28572" y="905081"/>
            <a:ext cx="1257300" cy="5934885"/>
          </a:xfrm>
          <a:prstGeom prst="rect">
            <a:avLst/>
          </a:prstGeom>
          <a:noFill/>
          <a:ln>
            <a:noFill/>
          </a:ln>
        </p:spPr>
      </p:pic>
      <p:sp>
        <p:nvSpPr>
          <p:cNvPr id="645" name="Google Shape;645;p54"/>
          <p:cNvSpPr txBox="1">
            <a:spLocks noGrp="1"/>
          </p:cNvSpPr>
          <p:nvPr>
            <p:ph type="title"/>
          </p:nvPr>
        </p:nvSpPr>
        <p:spPr>
          <a:xfrm>
            <a:off x="1228728" y="69381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Frequently Asked Questions (FAQs) </a:t>
            </a:r>
            <a:r>
              <a:rPr lang="en-US" sz="3600">
                <a:solidFill>
                  <a:schemeClr val="lt2"/>
                </a:solidFill>
              </a:rPr>
              <a:t>1</a:t>
            </a:r>
            <a:endParaRPr/>
          </a:p>
        </p:txBody>
      </p:sp>
      <p:sp>
        <p:nvSpPr>
          <p:cNvPr id="646" name="Google Shape;646;p54"/>
          <p:cNvSpPr txBox="1">
            <a:spLocks noGrp="1"/>
          </p:cNvSpPr>
          <p:nvPr>
            <p:ph type="body" idx="1"/>
          </p:nvPr>
        </p:nvSpPr>
        <p:spPr>
          <a:xfrm>
            <a:off x="1378747" y="1736542"/>
            <a:ext cx="716983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US" sz="2400" b="1"/>
              <a:t>How often should I conduct the soil protocols?</a:t>
            </a:r>
            <a:endParaRPr/>
          </a:p>
          <a:p>
            <a:pPr marL="0" lvl="0" indent="0" algn="l" rtl="0">
              <a:lnSpc>
                <a:spcPct val="90000"/>
              </a:lnSpc>
              <a:spcBef>
                <a:spcPts val="1000"/>
              </a:spcBef>
              <a:spcAft>
                <a:spcPts val="0"/>
              </a:spcAft>
              <a:buClr>
                <a:schemeClr val="dk1"/>
              </a:buClr>
              <a:buSzPts val="2400"/>
              <a:buNone/>
            </a:pPr>
            <a:r>
              <a:rPr lang="en-US" sz="2400"/>
              <a:t>It depends on which soil property you are examining. Soil properties change over time on different timescales. Properties such as temperature, moisture content, and local composition of air change over a period of minutes or hours. Other properties change over months or years, including soil pH, soil color, soil structure, bulk density, soil organic matter, soil fertility, and the microorganisms, animals and plants in the soil. Over much longer timescales, that is, tens to hundreds and thousands of years, changes in mineral content, particle size distribution, horizons and particle density take place. These last measurements you need to do only once.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pic>
        <p:nvPicPr>
          <p:cNvPr id="652" name="Google Shape;652;p55" descr="Watermark of hands holding a clump of soil"/>
          <p:cNvPicPr preferRelativeResize="0"/>
          <p:nvPr/>
        </p:nvPicPr>
        <p:blipFill rotWithShape="1">
          <a:blip r:embed="rId3">
            <a:alphaModFix amt="18000"/>
          </a:blip>
          <a:srcRect/>
          <a:stretch/>
        </p:blipFill>
        <p:spPr>
          <a:xfrm>
            <a:off x="-28572" y="905081"/>
            <a:ext cx="9144000" cy="5921969"/>
          </a:xfrm>
          <a:prstGeom prst="rect">
            <a:avLst/>
          </a:prstGeom>
          <a:noFill/>
          <a:ln>
            <a:noFill/>
          </a:ln>
        </p:spPr>
      </p:pic>
      <p:sp>
        <p:nvSpPr>
          <p:cNvPr id="653" name="Google Shape;653;p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pic>
        <p:nvPicPr>
          <p:cNvPr id="654" name="Google Shape;654;p55" descr="Banner: Introduction to Soil"/>
          <p:cNvPicPr preferRelativeResize="0"/>
          <p:nvPr/>
        </p:nvPicPr>
        <p:blipFill rotWithShape="1">
          <a:blip r:embed="rId4">
            <a:alphaModFix/>
          </a:blip>
          <a:srcRect/>
          <a:stretch/>
        </p:blipFill>
        <p:spPr>
          <a:xfrm>
            <a:off x="-28572" y="-69711"/>
            <a:ext cx="9144000" cy="974793"/>
          </a:xfrm>
          <a:prstGeom prst="rect">
            <a:avLst/>
          </a:prstGeom>
          <a:noFill/>
          <a:ln>
            <a:noFill/>
          </a:ln>
        </p:spPr>
      </p:pic>
      <p:pic>
        <p:nvPicPr>
          <p:cNvPr id="655" name="Google Shape;655;p55" descr="Menu: Further Resources"/>
          <p:cNvPicPr preferRelativeResize="0"/>
          <p:nvPr/>
        </p:nvPicPr>
        <p:blipFill rotWithShape="1">
          <a:blip r:embed="rId5">
            <a:alphaModFix/>
          </a:blip>
          <a:srcRect/>
          <a:stretch/>
        </p:blipFill>
        <p:spPr>
          <a:xfrm>
            <a:off x="-28572" y="905081"/>
            <a:ext cx="1257300" cy="5934885"/>
          </a:xfrm>
          <a:prstGeom prst="rect">
            <a:avLst/>
          </a:prstGeom>
          <a:noFill/>
          <a:ln>
            <a:noFill/>
          </a:ln>
        </p:spPr>
      </p:pic>
      <p:sp>
        <p:nvSpPr>
          <p:cNvPr id="656" name="Google Shape;656;p55"/>
          <p:cNvSpPr txBox="1">
            <a:spLocks noGrp="1"/>
          </p:cNvSpPr>
          <p:nvPr>
            <p:ph type="title"/>
          </p:nvPr>
        </p:nvSpPr>
        <p:spPr>
          <a:xfrm>
            <a:off x="1228728" y="69381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Frequently Asked Questions (FAQs) </a:t>
            </a:r>
            <a:r>
              <a:rPr lang="en-US" sz="3600">
                <a:solidFill>
                  <a:schemeClr val="lt2"/>
                </a:solidFill>
              </a:rPr>
              <a:t>2</a:t>
            </a:r>
            <a:endParaRPr/>
          </a:p>
        </p:txBody>
      </p:sp>
      <p:sp>
        <p:nvSpPr>
          <p:cNvPr id="657" name="Google Shape;657;p55"/>
          <p:cNvSpPr txBox="1">
            <a:spLocks noGrp="1"/>
          </p:cNvSpPr>
          <p:nvPr>
            <p:ph type="body" idx="1"/>
          </p:nvPr>
        </p:nvSpPr>
        <p:spPr>
          <a:xfrm>
            <a:off x="1378747" y="1736542"/>
            <a:ext cx="716983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US" sz="2400" b="1"/>
              <a:t>How can I use soil protocols in my classroom?</a:t>
            </a:r>
            <a:endParaRPr/>
          </a:p>
          <a:p>
            <a:pPr marL="0" lvl="0" indent="0" algn="l" rtl="0">
              <a:lnSpc>
                <a:spcPct val="90000"/>
              </a:lnSpc>
              <a:spcBef>
                <a:spcPts val="1000"/>
              </a:spcBef>
              <a:spcAft>
                <a:spcPts val="0"/>
              </a:spcAft>
              <a:buClr>
                <a:schemeClr val="dk1"/>
              </a:buClr>
              <a:buSzPts val="2400"/>
              <a:buNone/>
            </a:pPr>
            <a:r>
              <a:rPr lang="en-US" sz="2400"/>
              <a:t>The </a:t>
            </a:r>
            <a:r>
              <a:rPr lang="en-US" sz="2400" u="sng">
                <a:solidFill>
                  <a:schemeClr val="hlink"/>
                </a:solidFill>
                <a:hlinkClick r:id="rId6"/>
              </a:rPr>
              <a:t>GLOBE Implementation Guide</a:t>
            </a:r>
            <a:r>
              <a:rPr lang="en-US" sz="2400"/>
              <a:t> provides an example of a classroom soil unit and many tips for using GLOBE investigations to meet your curriculum requirements.</a:t>
            </a:r>
            <a:endParaRPr/>
          </a:p>
          <a:p>
            <a:pPr marL="0" lvl="0" indent="0"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3200"/>
              <a:buNone/>
            </a:pPr>
            <a:r>
              <a:rPr lang="en-US" sz="3200" b="1"/>
              <a:t>More Information:</a:t>
            </a:r>
            <a:endParaRPr/>
          </a:p>
          <a:p>
            <a:pPr marL="0" lvl="0" indent="0" algn="l" rtl="0">
              <a:lnSpc>
                <a:spcPct val="90000"/>
              </a:lnSpc>
              <a:spcBef>
                <a:spcPts val="1000"/>
              </a:spcBef>
              <a:spcAft>
                <a:spcPts val="0"/>
              </a:spcAft>
              <a:buClr>
                <a:schemeClr val="dk1"/>
              </a:buClr>
              <a:buSzPts val="2400"/>
              <a:buNone/>
            </a:pPr>
            <a:r>
              <a:rPr lang="en-US" sz="2400" u="sng">
                <a:solidFill>
                  <a:schemeClr val="hlink"/>
                </a:solidFill>
                <a:hlinkClick r:id="rId7"/>
              </a:rPr>
              <a:t>The GLOBE Program</a:t>
            </a:r>
            <a:endParaRPr sz="2400"/>
          </a:p>
          <a:p>
            <a:pPr marL="0" lvl="0" indent="0" algn="l" rtl="0">
              <a:lnSpc>
                <a:spcPct val="90000"/>
              </a:lnSpc>
              <a:spcBef>
                <a:spcPts val="1000"/>
              </a:spcBef>
              <a:spcAft>
                <a:spcPts val="0"/>
              </a:spcAft>
              <a:buClr>
                <a:schemeClr val="dk1"/>
              </a:buClr>
              <a:buSzPts val="2400"/>
              <a:buNone/>
            </a:pPr>
            <a:r>
              <a:rPr lang="en-US" sz="2400" u="sng">
                <a:solidFill>
                  <a:schemeClr val="hlink"/>
                </a:solidFill>
                <a:hlinkClick r:id="rId8"/>
              </a:rPr>
              <a:t>NASA Wavelength </a:t>
            </a:r>
            <a:r>
              <a:rPr lang="en-US" sz="2400"/>
              <a:t> NASA’s Digital Library for Earth and Space Science Education</a:t>
            </a:r>
            <a:endParaRPr/>
          </a:p>
          <a:p>
            <a:pPr marL="0" lvl="0" indent="0" algn="l" rtl="0">
              <a:lnSpc>
                <a:spcPct val="90000"/>
              </a:lnSpc>
              <a:spcBef>
                <a:spcPts val="1000"/>
              </a:spcBef>
              <a:spcAft>
                <a:spcPts val="0"/>
              </a:spcAft>
              <a:buClr>
                <a:schemeClr val="dk1"/>
              </a:buClr>
              <a:buSzPts val="2400"/>
              <a:buNone/>
            </a:pPr>
            <a:r>
              <a:rPr lang="en-US" sz="2400" u="sng">
                <a:solidFill>
                  <a:schemeClr val="hlink"/>
                </a:solidFill>
                <a:hlinkClick r:id="rId9"/>
              </a:rPr>
              <a:t>NASA Global Climate Change: Vital Signs of the Planet</a:t>
            </a:r>
            <a:endParaRPr sz="2400"/>
          </a:p>
          <a:p>
            <a:pPr marL="0" lvl="0" indent="0" algn="l" rtl="0">
              <a:lnSpc>
                <a:spcPct val="90000"/>
              </a:lnSpc>
              <a:spcBef>
                <a:spcPts val="1000"/>
              </a:spcBef>
              <a:spcAft>
                <a:spcPts val="0"/>
              </a:spcAft>
              <a:buClr>
                <a:schemeClr val="dk1"/>
              </a:buClr>
              <a:buSzPts val="2400"/>
              <a:buNone/>
            </a:pPr>
            <a:r>
              <a:rPr lang="en-US" sz="2400"/>
              <a:t>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pic>
        <p:nvPicPr>
          <p:cNvPr id="662" name="Google Shape;662;p56" descr="watermark of hands holding a clump of soil"/>
          <p:cNvPicPr preferRelativeResize="0"/>
          <p:nvPr/>
        </p:nvPicPr>
        <p:blipFill rotWithShape="1">
          <a:blip r:embed="rId3">
            <a:alphaModFix amt="20000"/>
          </a:blip>
          <a:srcRect/>
          <a:stretch/>
        </p:blipFill>
        <p:spPr>
          <a:xfrm>
            <a:off x="28572" y="905080"/>
            <a:ext cx="9144000" cy="5921969"/>
          </a:xfrm>
          <a:prstGeom prst="rect">
            <a:avLst/>
          </a:prstGeom>
          <a:noFill/>
          <a:ln>
            <a:noFill/>
          </a:ln>
        </p:spPr>
      </p:pic>
      <p:sp>
        <p:nvSpPr>
          <p:cNvPr id="663" name="Google Shape;663;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55</a:t>
            </a:fld>
            <a:endParaRPr/>
          </a:p>
        </p:txBody>
      </p:sp>
      <p:pic>
        <p:nvPicPr>
          <p:cNvPr id="664" name="Google Shape;664;p56" descr="Banner: Introduction to Soil"/>
          <p:cNvPicPr preferRelativeResize="0"/>
          <p:nvPr/>
        </p:nvPicPr>
        <p:blipFill rotWithShape="1">
          <a:blip r:embed="rId4">
            <a:alphaModFix/>
          </a:blip>
          <a:srcRect/>
          <a:stretch/>
        </p:blipFill>
        <p:spPr>
          <a:xfrm>
            <a:off x="-28572" y="-69711"/>
            <a:ext cx="9144000" cy="974793"/>
          </a:xfrm>
          <a:prstGeom prst="rect">
            <a:avLst/>
          </a:prstGeom>
          <a:noFill/>
          <a:ln>
            <a:noFill/>
          </a:ln>
        </p:spPr>
      </p:pic>
      <p:pic>
        <p:nvPicPr>
          <p:cNvPr id="665" name="Google Shape;665;p56" descr="Menu: Further Resources"/>
          <p:cNvPicPr preferRelativeResize="0"/>
          <p:nvPr/>
        </p:nvPicPr>
        <p:blipFill rotWithShape="1">
          <a:blip r:embed="rId5">
            <a:alphaModFix/>
          </a:blip>
          <a:srcRect/>
          <a:stretch/>
        </p:blipFill>
        <p:spPr>
          <a:xfrm>
            <a:off x="-28572" y="905081"/>
            <a:ext cx="1257300" cy="5934885"/>
          </a:xfrm>
          <a:prstGeom prst="rect">
            <a:avLst/>
          </a:prstGeom>
          <a:noFill/>
          <a:ln>
            <a:noFill/>
          </a:ln>
        </p:spPr>
      </p:pic>
      <p:sp>
        <p:nvSpPr>
          <p:cNvPr id="666" name="Google Shape;666;p56"/>
          <p:cNvSpPr txBox="1">
            <a:spLocks noGrp="1"/>
          </p:cNvSpPr>
          <p:nvPr>
            <p:ph type="title"/>
          </p:nvPr>
        </p:nvSpPr>
        <p:spPr>
          <a:xfrm>
            <a:off x="1285872" y="87115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Font typeface="Calibri"/>
              <a:buNone/>
            </a:pPr>
            <a:r>
              <a:rPr lang="en-US" sz="1600" b="1" dirty="0">
                <a:latin typeface="Calibri"/>
                <a:ea typeface="Calibri"/>
                <a:cs typeface="Calibri"/>
                <a:sym typeface="Calibri"/>
              </a:rPr>
              <a:t>Please provide us with feedback about this module. This is a community project and we welcome your comments, suggestions and edits! </a:t>
            </a:r>
            <a:br>
              <a:rPr lang="en-US" sz="1600" b="1" dirty="0">
                <a:latin typeface="Calibri"/>
                <a:ea typeface="Calibri"/>
                <a:cs typeface="Calibri"/>
                <a:sym typeface="Calibri"/>
              </a:rPr>
            </a:br>
            <a:r>
              <a:rPr lang="en-US" sz="1600" b="1" dirty="0">
                <a:latin typeface="Calibri"/>
                <a:ea typeface="Calibri"/>
                <a:cs typeface="Calibri"/>
                <a:sym typeface="Calibri"/>
              </a:rPr>
              <a:t>Questions  after reviewing this module? Contact GLOBE: </a:t>
            </a:r>
            <a:r>
              <a:rPr lang="en-US" sz="1600" b="1" u="sng" dirty="0">
                <a:solidFill>
                  <a:schemeClr val="hlink"/>
                </a:solidFill>
                <a:hlinkClick r:id="rId6"/>
              </a:rPr>
              <a:t>help@nasaglobe.org</a:t>
            </a:r>
            <a:br>
              <a:rPr lang="en-US" sz="1600" b="1" dirty="0">
                <a:solidFill>
                  <a:srgbClr val="E5E5E5"/>
                </a:solidFill>
              </a:rPr>
            </a:br>
            <a:endParaRPr sz="1600" dirty="0"/>
          </a:p>
        </p:txBody>
      </p:sp>
      <p:sp>
        <p:nvSpPr>
          <p:cNvPr id="667" name="Google Shape;667;p56"/>
          <p:cNvSpPr txBox="1">
            <a:spLocks noGrp="1"/>
          </p:cNvSpPr>
          <p:nvPr>
            <p:ph type="body" idx="1"/>
          </p:nvPr>
        </p:nvSpPr>
        <p:spPr>
          <a:xfrm>
            <a:off x="1285872" y="2100864"/>
            <a:ext cx="7379494" cy="4351338"/>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ct val="100000"/>
              <a:buNone/>
            </a:pPr>
            <a:r>
              <a:rPr lang="en-US" sz="2400" b="1"/>
              <a:t>Credits: </a:t>
            </a:r>
            <a:endParaRPr/>
          </a:p>
          <a:p>
            <a:pPr marL="0" lvl="0" indent="0" algn="l" rtl="0">
              <a:lnSpc>
                <a:spcPct val="90000"/>
              </a:lnSpc>
              <a:spcBef>
                <a:spcPts val="1000"/>
              </a:spcBef>
              <a:spcAft>
                <a:spcPts val="0"/>
              </a:spcAft>
              <a:buClr>
                <a:schemeClr val="dk1"/>
              </a:buClr>
              <a:buSzPct val="100000"/>
              <a:buNone/>
            </a:pPr>
            <a:r>
              <a:rPr lang="en-US" sz="1800" b="1"/>
              <a:t>Slides: </a:t>
            </a:r>
            <a:r>
              <a:rPr lang="en-US" sz="1800"/>
              <a:t>Izolda</a:t>
            </a:r>
            <a:r>
              <a:rPr lang="en-US" sz="1800" b="1"/>
              <a:t> </a:t>
            </a:r>
            <a:r>
              <a:rPr lang="en-US" sz="1800"/>
              <a:t>Trachtenberg, Dixon Butler, Russanne Low</a:t>
            </a:r>
            <a:endParaRPr/>
          </a:p>
          <a:p>
            <a:pPr marL="0" lvl="0" indent="0" algn="l" rtl="0">
              <a:lnSpc>
                <a:spcPct val="90000"/>
              </a:lnSpc>
              <a:spcBef>
                <a:spcPts val="1000"/>
              </a:spcBef>
              <a:spcAft>
                <a:spcPts val="0"/>
              </a:spcAft>
              <a:buClr>
                <a:schemeClr val="dk1"/>
              </a:buClr>
              <a:buSzPct val="100000"/>
              <a:buNone/>
            </a:pPr>
            <a:r>
              <a:rPr lang="en-US" sz="1800" b="1"/>
              <a:t>Photographs: </a:t>
            </a:r>
            <a:r>
              <a:rPr lang="en-US" sz="1800"/>
              <a:t>Izolda Trachtenberg</a:t>
            </a:r>
            <a:endParaRPr/>
          </a:p>
          <a:p>
            <a:pPr marL="0" lvl="0" indent="0" algn="l" rtl="0">
              <a:lnSpc>
                <a:spcPct val="90000"/>
              </a:lnSpc>
              <a:spcBef>
                <a:spcPts val="1000"/>
              </a:spcBef>
              <a:spcAft>
                <a:spcPts val="0"/>
              </a:spcAft>
              <a:buClr>
                <a:schemeClr val="dk1"/>
              </a:buClr>
              <a:buSzPct val="100000"/>
              <a:buNone/>
            </a:pPr>
            <a:r>
              <a:rPr lang="en-US" sz="1800" b="1"/>
              <a:t>Soil Profile Photos: </a:t>
            </a:r>
            <a:r>
              <a:rPr lang="en-US" sz="1800"/>
              <a:t>Dr. John Kimble and Sharon Waltman, USDA Natural Resources Conservation Service, National Soil Survey Center, Lincoln, Nebraska ,</a:t>
            </a:r>
            <a:endParaRPr/>
          </a:p>
          <a:p>
            <a:pPr marL="0" lvl="0" indent="0" algn="l" rtl="0">
              <a:lnSpc>
                <a:spcPct val="90000"/>
              </a:lnSpc>
              <a:spcBef>
                <a:spcPts val="1000"/>
              </a:spcBef>
              <a:spcAft>
                <a:spcPts val="0"/>
              </a:spcAft>
              <a:buClr>
                <a:schemeClr val="dk1"/>
              </a:buClr>
              <a:buSzPct val="100000"/>
              <a:buNone/>
            </a:pPr>
            <a:r>
              <a:rPr lang="en-US" sz="1800" b="1"/>
              <a:t>Illustrations: </a:t>
            </a:r>
            <a:r>
              <a:rPr lang="en-US" sz="1800"/>
              <a:t>Rich Potter</a:t>
            </a:r>
            <a:endParaRPr/>
          </a:p>
          <a:p>
            <a:pPr marL="0" lvl="0" indent="0" algn="l" rtl="0">
              <a:lnSpc>
                <a:spcPct val="90000"/>
              </a:lnSpc>
              <a:spcBef>
                <a:spcPts val="1000"/>
              </a:spcBef>
              <a:spcAft>
                <a:spcPts val="0"/>
              </a:spcAft>
              <a:buClr>
                <a:schemeClr val="dk1"/>
              </a:buClr>
              <a:buSzPct val="100000"/>
              <a:buNone/>
            </a:pPr>
            <a:r>
              <a:rPr lang="en-US" sz="1800" b="1"/>
              <a:t>Cover Art: </a:t>
            </a:r>
            <a:r>
              <a:rPr lang="en-US" sz="1800"/>
              <a:t>Jenn Glaser, </a:t>
            </a:r>
            <a:r>
              <a:rPr lang="en-US" sz="1800" i="1"/>
              <a:t>ScribeArts</a:t>
            </a:r>
            <a:endParaRPr sz="1800" i="1"/>
          </a:p>
          <a:p>
            <a:pPr marL="0" lvl="0" indent="0" algn="l" rtl="0">
              <a:lnSpc>
                <a:spcPct val="90000"/>
              </a:lnSpc>
              <a:spcBef>
                <a:spcPts val="1000"/>
              </a:spcBef>
              <a:spcAft>
                <a:spcPts val="0"/>
              </a:spcAft>
              <a:buClr>
                <a:schemeClr val="dk1"/>
              </a:buClr>
              <a:buSzPct val="100000"/>
              <a:buNone/>
            </a:pPr>
            <a:r>
              <a:rPr lang="en-US" sz="1800"/>
              <a:t>The GLOBE Program is sponsored by these organizations: </a:t>
            </a:r>
            <a:endParaRPr/>
          </a:p>
          <a:p>
            <a:pPr marL="0" lvl="0" indent="0" algn="l" rtl="0">
              <a:lnSpc>
                <a:spcPct val="90000"/>
              </a:lnSpc>
              <a:spcBef>
                <a:spcPts val="1000"/>
              </a:spcBef>
              <a:spcAft>
                <a:spcPts val="0"/>
              </a:spcAft>
              <a:buClr>
                <a:schemeClr val="dk1"/>
              </a:buClr>
              <a:buSzPct val="100000"/>
              <a:buNone/>
            </a:pPr>
            <a:endParaRPr sz="1800"/>
          </a:p>
          <a:p>
            <a:pPr marL="0" lvl="0" indent="0" algn="l" rtl="0">
              <a:lnSpc>
                <a:spcPct val="90000"/>
              </a:lnSpc>
              <a:spcBef>
                <a:spcPts val="1000"/>
              </a:spcBef>
              <a:spcAft>
                <a:spcPts val="0"/>
              </a:spcAft>
              <a:buClr>
                <a:schemeClr val="dk1"/>
              </a:buClr>
              <a:buSzPct val="100000"/>
              <a:buNone/>
            </a:pPr>
            <a:endParaRPr sz="1800"/>
          </a:p>
          <a:p>
            <a:pPr marL="0" lvl="0" indent="0" algn="l" rtl="0">
              <a:lnSpc>
                <a:spcPct val="90000"/>
              </a:lnSpc>
              <a:spcBef>
                <a:spcPts val="1000"/>
              </a:spcBef>
              <a:spcAft>
                <a:spcPts val="0"/>
              </a:spcAft>
              <a:buClr>
                <a:schemeClr val="dk1"/>
              </a:buClr>
              <a:buSzPct val="100000"/>
              <a:buNone/>
            </a:pPr>
            <a:endParaRPr sz="1800"/>
          </a:p>
          <a:p>
            <a:pPr marL="0" lvl="0" indent="0" algn="l" rtl="0">
              <a:lnSpc>
                <a:spcPct val="90000"/>
              </a:lnSpc>
              <a:spcBef>
                <a:spcPts val="1000"/>
              </a:spcBef>
              <a:spcAft>
                <a:spcPts val="0"/>
              </a:spcAft>
              <a:buClr>
                <a:srgbClr val="000000"/>
              </a:buClr>
              <a:buSzPct val="100000"/>
              <a:buNone/>
            </a:pPr>
            <a:r>
              <a:rPr lang="en-US" sz="1300" i="1">
                <a:solidFill>
                  <a:srgbClr val="000000"/>
                </a:solidFill>
              </a:rPr>
              <a:t>Version 3/6/20. If you edit and modify this slide set for use for educational purposes,  please note “modified by (and your name and date)“ on this page. Thank you.</a:t>
            </a:r>
            <a:endParaRPr sz="1300" b="1"/>
          </a:p>
          <a:p>
            <a:pPr marL="228600" lvl="0" indent="-122872" algn="l" rtl="0">
              <a:lnSpc>
                <a:spcPct val="90000"/>
              </a:lnSpc>
              <a:spcBef>
                <a:spcPts val="1000"/>
              </a:spcBef>
              <a:spcAft>
                <a:spcPts val="0"/>
              </a:spcAft>
              <a:buClr>
                <a:schemeClr val="dk1"/>
              </a:buClr>
              <a:buSzPct val="100000"/>
              <a:buNone/>
            </a:pPr>
            <a:endParaRPr sz="1800" i="1"/>
          </a:p>
          <a:p>
            <a:pPr marL="0" lvl="0" indent="0" algn="l" rtl="0">
              <a:lnSpc>
                <a:spcPct val="90000"/>
              </a:lnSpc>
              <a:spcBef>
                <a:spcPts val="1000"/>
              </a:spcBef>
              <a:spcAft>
                <a:spcPts val="0"/>
              </a:spcAft>
              <a:buClr>
                <a:schemeClr val="dk1"/>
              </a:buClr>
              <a:buSzPct val="100000"/>
              <a:buNone/>
            </a:pPr>
            <a:endParaRPr sz="1800"/>
          </a:p>
          <a:p>
            <a:pPr marL="0" lvl="0" indent="0" algn="l" rtl="0">
              <a:lnSpc>
                <a:spcPct val="90000"/>
              </a:lnSpc>
              <a:spcBef>
                <a:spcPts val="1000"/>
              </a:spcBef>
              <a:spcAft>
                <a:spcPts val="0"/>
              </a:spcAft>
              <a:buClr>
                <a:schemeClr val="dk1"/>
              </a:buClr>
              <a:buSzPct val="100000"/>
              <a:buNone/>
            </a:pPr>
            <a:endParaRPr sz="2400" b="1"/>
          </a:p>
          <a:p>
            <a:pPr marL="0" lvl="0" indent="0" algn="l" rtl="0">
              <a:lnSpc>
                <a:spcPct val="90000"/>
              </a:lnSpc>
              <a:spcBef>
                <a:spcPts val="1000"/>
              </a:spcBef>
              <a:spcAft>
                <a:spcPts val="0"/>
              </a:spcAft>
              <a:buClr>
                <a:schemeClr val="dk1"/>
              </a:buClr>
              <a:buSzPct val="100000"/>
              <a:buNone/>
            </a:pPr>
            <a:endParaRPr sz="2000"/>
          </a:p>
        </p:txBody>
      </p:sp>
      <p:pic>
        <p:nvPicPr>
          <p:cNvPr id="668" name="Google Shape;668;p56" descr="Logos for NASA, NOAA, NSF and the U.S. Department of State."/>
          <p:cNvPicPr preferRelativeResize="0"/>
          <p:nvPr/>
        </p:nvPicPr>
        <p:blipFill rotWithShape="1">
          <a:blip r:embed="rId7">
            <a:alphaModFix/>
          </a:blip>
          <a:srcRect/>
          <a:stretch/>
        </p:blipFill>
        <p:spPr>
          <a:xfrm>
            <a:off x="3638365" y="5152214"/>
            <a:ext cx="2674508" cy="55970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38" name="Google Shape;138;p6"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139" name="Google Shape;139;p6" descr="Menu: Why study soil? "/>
          <p:cNvPicPr preferRelativeResize="0"/>
          <p:nvPr/>
        </p:nvPicPr>
        <p:blipFill rotWithShape="1">
          <a:blip r:embed="rId4">
            <a:alphaModFix/>
          </a:blip>
          <a:srcRect/>
          <a:stretch/>
        </p:blipFill>
        <p:spPr>
          <a:xfrm>
            <a:off x="0" y="936031"/>
            <a:ext cx="1257300" cy="5921969"/>
          </a:xfrm>
          <a:prstGeom prst="rect">
            <a:avLst/>
          </a:prstGeom>
          <a:noFill/>
          <a:ln>
            <a:noFill/>
          </a:ln>
        </p:spPr>
      </p:pic>
      <p:pic>
        <p:nvPicPr>
          <p:cNvPr id="140" name="Google Shape;140;p6" descr="Image of soil and a shovel. We study soil because it's the great integrator. It is an essential natural resource, a medium of crop production and plant growth and support, a producer and absorber of gases. It is home to organisms: plants, animals and others. It provides a snapshot of geologic, climatic, biological and human history. It decomposes waste and is a filter and storehouse of water and wastes. It is also source material for construction, medicines, art, and other things."/>
          <p:cNvPicPr preferRelativeResize="0">
            <a:picLocks noGrp="1"/>
          </p:cNvPicPr>
          <p:nvPr>
            <p:ph type="body" idx="1"/>
          </p:nvPr>
        </p:nvPicPr>
        <p:blipFill rotWithShape="1">
          <a:blip r:embed="rId5">
            <a:alphaModFix/>
          </a:blip>
          <a:srcRect/>
          <a:stretch/>
        </p:blipFill>
        <p:spPr>
          <a:xfrm>
            <a:off x="1349765" y="927368"/>
            <a:ext cx="7557927" cy="58820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46" name="Google Shape;146;p7"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147" name="Google Shape;147;p7" descr="Menu: Why study soil? "/>
          <p:cNvPicPr preferRelativeResize="0"/>
          <p:nvPr/>
        </p:nvPicPr>
        <p:blipFill rotWithShape="1">
          <a:blip r:embed="rId4">
            <a:alphaModFix/>
          </a:blip>
          <a:srcRect/>
          <a:stretch/>
        </p:blipFill>
        <p:spPr>
          <a:xfrm>
            <a:off x="0" y="936031"/>
            <a:ext cx="1257300" cy="5921969"/>
          </a:xfrm>
          <a:prstGeom prst="rect">
            <a:avLst/>
          </a:prstGeom>
          <a:noFill/>
          <a:ln>
            <a:noFill/>
          </a:ln>
        </p:spPr>
      </p:pic>
      <p:sp>
        <p:nvSpPr>
          <p:cNvPr id="148" name="Google Shape;148;p7"/>
          <p:cNvSpPr txBox="1">
            <a:spLocks noGrp="1"/>
          </p:cNvSpPr>
          <p:nvPr>
            <p:ph type="title"/>
          </p:nvPr>
        </p:nvSpPr>
        <p:spPr>
          <a:xfrm>
            <a:off x="904873" y="649675"/>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Calibri"/>
              <a:buNone/>
            </a:pPr>
            <a:r>
              <a:rPr lang="en-US" sz="3600"/>
              <a:t>Soil and Water</a:t>
            </a:r>
            <a:endParaRPr/>
          </a:p>
        </p:txBody>
      </p:sp>
      <p:sp>
        <p:nvSpPr>
          <p:cNvPr id="149" name="Google Shape;149;p7"/>
          <p:cNvSpPr txBox="1">
            <a:spLocks noGrp="1"/>
          </p:cNvSpPr>
          <p:nvPr>
            <p:ph type="body" idx="1"/>
          </p:nvPr>
        </p:nvSpPr>
        <p:spPr>
          <a:xfrm>
            <a:off x="1447798" y="1631626"/>
            <a:ext cx="7696202" cy="5471392"/>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rgbClr val="000000"/>
              </a:buClr>
              <a:buSzPts val="2100"/>
              <a:buNone/>
            </a:pPr>
            <a:r>
              <a:rPr lang="en-US" sz="2100">
                <a:solidFill>
                  <a:srgbClr val="000000"/>
                </a:solidFill>
              </a:rPr>
              <a:t>The amount of water in the soil and how well the soil filters water through greatly affect plant growth, water quality, relative humidity, evaporation, and many other aspects of the Earth System.</a:t>
            </a:r>
            <a:endParaRPr/>
          </a:p>
          <a:p>
            <a:pPr marL="0" lvl="0" indent="0" algn="l" rtl="0">
              <a:lnSpc>
                <a:spcPct val="85000"/>
              </a:lnSpc>
              <a:spcBef>
                <a:spcPts val="1000"/>
              </a:spcBef>
              <a:spcAft>
                <a:spcPts val="0"/>
              </a:spcAft>
              <a:buClr>
                <a:srgbClr val="000000"/>
              </a:buClr>
              <a:buSzPts val="2100"/>
              <a:buNone/>
            </a:pPr>
            <a:r>
              <a:rPr lang="en-US" sz="2100">
                <a:solidFill>
                  <a:srgbClr val="000000"/>
                </a:solidFill>
              </a:rPr>
              <a:t>The absorbed water is held on soil particle surfaces and in pore spaces between particles. This water is available for use by plants during times of little precipitation. </a:t>
            </a:r>
            <a:endParaRPr/>
          </a:p>
          <a:p>
            <a:pPr marL="0" lvl="0" indent="0" algn="l" rtl="0">
              <a:lnSpc>
                <a:spcPct val="93000"/>
              </a:lnSpc>
              <a:spcBef>
                <a:spcPts val="1000"/>
              </a:spcBef>
              <a:spcAft>
                <a:spcPts val="0"/>
              </a:spcAft>
              <a:buClr>
                <a:srgbClr val="000000"/>
              </a:buClr>
              <a:buSzPts val="2100"/>
              <a:buNone/>
            </a:pPr>
            <a:r>
              <a:rPr lang="en-US" sz="2100">
                <a:solidFill>
                  <a:srgbClr val="000000"/>
                </a:solidFill>
              </a:rPr>
              <a:t>Some of this water evaporates back into the air; some is transpired by plants; some drains through the soil into groundwater, and some runs off, carrying with it surface particles, causing erosion. </a:t>
            </a:r>
            <a:endParaRPr/>
          </a:p>
          <a:p>
            <a:pPr marL="0" lvl="0" indent="0" algn="l" rtl="0">
              <a:lnSpc>
                <a:spcPct val="93000"/>
              </a:lnSpc>
              <a:spcBef>
                <a:spcPts val="1000"/>
              </a:spcBef>
              <a:spcAft>
                <a:spcPts val="0"/>
              </a:spcAft>
              <a:buClr>
                <a:srgbClr val="000000"/>
              </a:buClr>
              <a:buSzPts val="2400"/>
              <a:buNone/>
            </a:pPr>
            <a:r>
              <a:rPr lang="en-US" sz="2400">
                <a:solidFill>
                  <a:srgbClr val="000000"/>
                </a:solidFill>
              </a:rPr>
              <a:t> </a:t>
            </a:r>
            <a:endParaRPr/>
          </a:p>
          <a:p>
            <a:pPr marL="0" lvl="0" indent="0" algn="l" rtl="0">
              <a:lnSpc>
                <a:spcPct val="90000"/>
              </a:lnSpc>
              <a:spcBef>
                <a:spcPts val="1000"/>
              </a:spcBef>
              <a:spcAft>
                <a:spcPts val="0"/>
              </a:spcAft>
              <a:buClr>
                <a:schemeClr val="dk1"/>
              </a:buClr>
              <a:buSzPts val="2100"/>
              <a:buNone/>
            </a:pPr>
            <a:endParaRPr sz="2100"/>
          </a:p>
          <a:p>
            <a:pPr marL="228600" lvl="0" indent="-228600" algn="l" rtl="0">
              <a:lnSpc>
                <a:spcPct val="90000"/>
              </a:lnSpc>
              <a:spcBef>
                <a:spcPts val="1000"/>
              </a:spcBef>
              <a:spcAft>
                <a:spcPts val="0"/>
              </a:spcAft>
              <a:buClr>
                <a:schemeClr val="dk1"/>
              </a:buClr>
              <a:buSzPts val="2800"/>
              <a:buNone/>
            </a:pPr>
            <a:endParaRPr>
              <a:solidFill>
                <a:srgbClr val="000000"/>
              </a:solidFill>
            </a:endParaRPr>
          </a:p>
        </p:txBody>
      </p:sp>
      <p:pic>
        <p:nvPicPr>
          <p:cNvPr id="150" name="Google Shape;150;p7" descr="images showing a plant, who obtains water from soil, a picture of a pump indicating that water is stored in soil, clouds showing atmospheric humidity, and a cracked soil surface resulting from evaporation and dessication."/>
          <p:cNvPicPr preferRelativeResize="0">
            <a:picLocks noGrp="1"/>
          </p:cNvPicPr>
          <p:nvPr>
            <p:ph type="body" idx="1"/>
          </p:nvPr>
        </p:nvPicPr>
        <p:blipFill rotWithShape="1">
          <a:blip r:embed="rId5">
            <a:alphaModFix/>
          </a:blip>
          <a:srcRect/>
          <a:stretch/>
        </p:blipFill>
        <p:spPr>
          <a:xfrm>
            <a:off x="1625827" y="4519332"/>
            <a:ext cx="7049521" cy="212911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57" name="Google Shape;157;p8"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158" name="Google Shape;158;p8" descr="Menu: What is a soil profile?"/>
          <p:cNvPicPr preferRelativeResize="0"/>
          <p:nvPr/>
        </p:nvPicPr>
        <p:blipFill rotWithShape="1">
          <a:blip r:embed="rId4">
            <a:alphaModFix/>
          </a:blip>
          <a:srcRect/>
          <a:stretch/>
        </p:blipFill>
        <p:spPr>
          <a:xfrm>
            <a:off x="0" y="935913"/>
            <a:ext cx="1242246" cy="5922087"/>
          </a:xfrm>
          <a:prstGeom prst="rect">
            <a:avLst/>
          </a:prstGeom>
          <a:noFill/>
          <a:ln>
            <a:noFill/>
          </a:ln>
        </p:spPr>
      </p:pic>
      <p:sp>
        <p:nvSpPr>
          <p:cNvPr id="159" name="Google Shape;159;p8"/>
          <p:cNvSpPr txBox="1">
            <a:spLocks noGrp="1"/>
          </p:cNvSpPr>
          <p:nvPr>
            <p:ph type="title"/>
          </p:nvPr>
        </p:nvSpPr>
        <p:spPr>
          <a:xfrm>
            <a:off x="1933903" y="1092391"/>
            <a:ext cx="5425309" cy="49535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3600"/>
              <a:t>What is a soil profile?</a:t>
            </a:r>
            <a:endParaRPr/>
          </a:p>
        </p:txBody>
      </p:sp>
      <p:pic>
        <p:nvPicPr>
          <p:cNvPr id="160" name="Google Shape;160;p8" descr="Drawing of a boy and a girl holding a tape measure up against a soil profile to measure the thickness of the horizons.  The Title of the image is &quot;What is a soil profile&quot;."/>
          <p:cNvPicPr preferRelativeResize="0">
            <a:picLocks noGrp="1"/>
          </p:cNvPicPr>
          <p:nvPr>
            <p:ph type="body" idx="2"/>
          </p:nvPr>
        </p:nvPicPr>
        <p:blipFill rotWithShape="1">
          <a:blip r:embed="rId5">
            <a:alphaModFix/>
          </a:blip>
          <a:srcRect/>
          <a:stretch/>
        </p:blipFill>
        <p:spPr>
          <a:xfrm>
            <a:off x="1242246" y="955867"/>
            <a:ext cx="7969659" cy="590213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67" name="Google Shape;167;p9"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168" name="Google Shape;168;p9" descr="Menu: What is a soil profile?"/>
          <p:cNvPicPr preferRelativeResize="0"/>
          <p:nvPr/>
        </p:nvPicPr>
        <p:blipFill rotWithShape="1">
          <a:blip r:embed="rId4">
            <a:alphaModFix/>
          </a:blip>
          <a:srcRect/>
          <a:stretch/>
        </p:blipFill>
        <p:spPr>
          <a:xfrm>
            <a:off x="0" y="935913"/>
            <a:ext cx="1257300" cy="5993853"/>
          </a:xfrm>
          <a:prstGeom prst="rect">
            <a:avLst/>
          </a:prstGeom>
          <a:noFill/>
          <a:ln>
            <a:noFill/>
          </a:ln>
        </p:spPr>
      </p:pic>
      <p:sp>
        <p:nvSpPr>
          <p:cNvPr id="169" name="Google Shape;169;p9"/>
          <p:cNvSpPr txBox="1">
            <a:spLocks noGrp="1"/>
          </p:cNvSpPr>
          <p:nvPr>
            <p:ph type="title"/>
          </p:nvPr>
        </p:nvSpPr>
        <p:spPr>
          <a:xfrm>
            <a:off x="1390650" y="6905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What is a soil profile? </a:t>
            </a:r>
            <a:r>
              <a:rPr lang="en-US" sz="3600">
                <a:solidFill>
                  <a:schemeClr val="lt1"/>
                </a:solidFill>
              </a:rPr>
              <a:t>2</a:t>
            </a:r>
            <a:endParaRPr/>
          </a:p>
        </p:txBody>
      </p:sp>
      <p:sp>
        <p:nvSpPr>
          <p:cNvPr id="170" name="Google Shape;170;p9"/>
          <p:cNvSpPr txBox="1">
            <a:spLocks noGrp="1"/>
          </p:cNvSpPr>
          <p:nvPr>
            <p:ph type="body" idx="1"/>
          </p:nvPr>
        </p:nvSpPr>
        <p:spPr>
          <a:xfrm>
            <a:off x="1257300" y="1757229"/>
            <a:ext cx="4117524" cy="4351338"/>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1800"/>
              <a:buChar char="•"/>
            </a:pPr>
            <a:r>
              <a:rPr lang="en-US" sz="1800"/>
              <a:t>This is an example of a soil profile. A soil profile is a series of soil layers below the soil surface that have certain properties because of how the soil was formed.</a:t>
            </a:r>
            <a:endParaRPr/>
          </a:p>
          <a:p>
            <a:pPr marL="228600" lvl="0" indent="-114300" algn="just" rtl="0">
              <a:lnSpc>
                <a:spcPct val="90000"/>
              </a:lnSpc>
              <a:spcBef>
                <a:spcPts val="1000"/>
              </a:spcBef>
              <a:spcAft>
                <a:spcPts val="0"/>
              </a:spcAft>
              <a:buClr>
                <a:schemeClr val="dk1"/>
              </a:buClr>
              <a:buSzPts val="1800"/>
              <a:buNone/>
            </a:pPr>
            <a:endParaRPr sz="1800"/>
          </a:p>
          <a:p>
            <a:pPr marL="228600" lvl="0" indent="-228600" algn="just" rtl="0">
              <a:lnSpc>
                <a:spcPct val="90000"/>
              </a:lnSpc>
              <a:spcBef>
                <a:spcPts val="1000"/>
              </a:spcBef>
              <a:spcAft>
                <a:spcPts val="0"/>
              </a:spcAft>
              <a:buClr>
                <a:schemeClr val="dk1"/>
              </a:buClr>
              <a:buSzPts val="1800"/>
              <a:buChar char="•"/>
            </a:pPr>
            <a:r>
              <a:rPr lang="en-US" sz="1800"/>
              <a:t>The layers of a soil are called </a:t>
            </a:r>
            <a:r>
              <a:rPr lang="en-US" sz="1800">
                <a:solidFill>
                  <a:srgbClr val="FF0000"/>
                </a:solidFill>
              </a:rPr>
              <a:t>horizons</a:t>
            </a:r>
            <a:r>
              <a:rPr lang="en-US" sz="1800"/>
              <a:t>. Horizons differ from each other by their characteristics such as color, texture, structure, consistence, thickness, and other properties. </a:t>
            </a:r>
            <a:endParaRPr/>
          </a:p>
          <a:p>
            <a:pPr marL="228600" lvl="0" indent="-114300" algn="just" rtl="0">
              <a:lnSpc>
                <a:spcPct val="90000"/>
              </a:lnSpc>
              <a:spcBef>
                <a:spcPts val="1000"/>
              </a:spcBef>
              <a:spcAft>
                <a:spcPts val="0"/>
              </a:spcAft>
              <a:buClr>
                <a:schemeClr val="dk1"/>
              </a:buClr>
              <a:buSzPts val="1800"/>
              <a:buNone/>
            </a:pPr>
            <a:endParaRPr sz="1800"/>
          </a:p>
          <a:p>
            <a:pPr marL="228600" lvl="0" indent="-228600" algn="just" rtl="0">
              <a:lnSpc>
                <a:spcPct val="90000"/>
              </a:lnSpc>
              <a:spcBef>
                <a:spcPts val="1000"/>
              </a:spcBef>
              <a:spcAft>
                <a:spcPts val="0"/>
              </a:spcAft>
              <a:buClr>
                <a:schemeClr val="dk1"/>
              </a:buClr>
              <a:buSzPts val="1800"/>
              <a:buChar char="•"/>
            </a:pPr>
            <a:r>
              <a:rPr lang="en-US" sz="1800"/>
              <a:t>Because every soil forms differently, looking closely at them can help us read a story of what has happened at its location. </a:t>
            </a:r>
            <a:endParaRPr/>
          </a:p>
        </p:txBody>
      </p:sp>
      <p:pic>
        <p:nvPicPr>
          <p:cNvPr id="171" name="Google Shape;171;p9" descr="photo of a soil profile. Dark soil is in the upper A horizon. A series of buried dark horizons are separated light horizons. You read the story from the bottom up.  "/>
          <p:cNvPicPr preferRelativeResize="0">
            <a:picLocks noGrp="1"/>
          </p:cNvPicPr>
          <p:nvPr>
            <p:ph type="body" idx="2"/>
          </p:nvPr>
        </p:nvPicPr>
        <p:blipFill rotWithShape="1">
          <a:blip r:embed="rId5">
            <a:alphaModFix/>
          </a:blip>
          <a:srcRect/>
          <a:stretch/>
        </p:blipFill>
        <p:spPr>
          <a:xfrm>
            <a:off x="5606148" y="1089479"/>
            <a:ext cx="3238499" cy="4885010"/>
          </a:xfrm>
          <a:prstGeom prst="rect">
            <a:avLst/>
          </a:prstGeom>
          <a:noFill/>
          <a:ln>
            <a:noFill/>
          </a:ln>
        </p:spPr>
      </p:pic>
      <p:sp>
        <p:nvSpPr>
          <p:cNvPr id="172" name="Google Shape;172;p9"/>
          <p:cNvSpPr txBox="1"/>
          <p:nvPr/>
        </p:nvSpPr>
        <p:spPr>
          <a:xfrm>
            <a:off x="5606148" y="6006105"/>
            <a:ext cx="32385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1" u="none" strike="noStrike" cap="none">
                <a:solidFill>
                  <a:srgbClr val="000000"/>
                </a:solidFill>
                <a:latin typeface="Calibri"/>
                <a:ea typeface="Calibri"/>
                <a:cs typeface="Calibri"/>
                <a:sym typeface="Calibri"/>
              </a:rPr>
              <a:t>A Maryland Soil (Photo © Dr. Ray Weil, University of Maryland) </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3398</Words>
  <Application>Microsoft Office PowerPoint</Application>
  <PresentationFormat>On-screen Show (4:3)</PresentationFormat>
  <Paragraphs>306</Paragraphs>
  <Slides>56</Slides>
  <Notes>56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Times New Roman</vt:lpstr>
      <vt:lpstr>Office Theme</vt:lpstr>
      <vt:lpstr>PowerPoint Presentation</vt:lpstr>
      <vt:lpstr>Overview</vt:lpstr>
      <vt:lpstr>Introduction to the GLOBE Soil Investigation</vt:lpstr>
      <vt:lpstr>Looking at Earth from Space, what do we see?</vt:lpstr>
      <vt:lpstr>Let’s Zoom In!</vt:lpstr>
      <vt:lpstr>PowerPoint Presentation</vt:lpstr>
      <vt:lpstr>Soil and Water</vt:lpstr>
      <vt:lpstr>What is a soil profile?</vt:lpstr>
      <vt:lpstr>What is a soil profile? 2</vt:lpstr>
      <vt:lpstr>A Soil’s Story 1</vt:lpstr>
      <vt:lpstr>A Soil’s Story 2</vt:lpstr>
      <vt:lpstr>How Does Soil Form?</vt:lpstr>
      <vt:lpstr>Soil Forming Factors</vt:lpstr>
      <vt:lpstr>The Importance of Soil Characteristics</vt:lpstr>
      <vt:lpstr>The Five Soil Forming Factors Produce Great Variations in Soils.</vt:lpstr>
      <vt:lpstr>Example of a Grassland Soil Profile</vt:lpstr>
      <vt:lpstr>Example of a Forest Soil Profile</vt:lpstr>
      <vt:lpstr>Example of a Tropical Soil Profile</vt:lpstr>
      <vt:lpstr>Example of a Soil Profile Formed under Very Dry Conditions </vt:lpstr>
      <vt:lpstr>Example of a Soil Profile Formed under Wet Conditions </vt:lpstr>
      <vt:lpstr>Example of a Soil Profile Formed in a Very Cold Climate</vt:lpstr>
      <vt:lpstr>GLOBE Soil Protocols 1</vt:lpstr>
      <vt:lpstr>GLOBE Soil Protocols 2</vt:lpstr>
      <vt:lpstr>Soil Protocols</vt:lpstr>
      <vt:lpstr>Soil Characterization Sampling Options</vt:lpstr>
      <vt:lpstr>Defining a Soil Site Introduction</vt:lpstr>
      <vt:lpstr>How to Define a Soil Site</vt:lpstr>
      <vt:lpstr>Choosing a Location: Considerations</vt:lpstr>
      <vt:lpstr>Determine Slope of a Site</vt:lpstr>
      <vt:lpstr>Defining the Aspect of a Soil Site</vt:lpstr>
      <vt:lpstr>Reading a Compass</vt:lpstr>
      <vt:lpstr>Defining Soil Site Landscape Position</vt:lpstr>
      <vt:lpstr>Defining the Cover Type of a Soil Site</vt:lpstr>
      <vt:lpstr>Landscape Photos</vt:lpstr>
      <vt:lpstr>Defining a Soil Characterization Site</vt:lpstr>
      <vt:lpstr>Choosing a Soil Characterization Site</vt:lpstr>
      <vt:lpstr>Orienting your Site Relative to the Sun</vt:lpstr>
      <vt:lpstr>Describe Land Use</vt:lpstr>
      <vt:lpstr>Recording other Features</vt:lpstr>
      <vt:lpstr>Defining a Soil Moisture and Temperature Study Site</vt:lpstr>
      <vt:lpstr>Defining a Soil Moisture Study Site</vt:lpstr>
      <vt:lpstr>Soil Moisture Sampling Options</vt:lpstr>
      <vt:lpstr>How to Report Data to GLOBE</vt:lpstr>
      <vt:lpstr>Entering a Soil Sample Site Definition  - Step 1</vt:lpstr>
      <vt:lpstr>Entering a Soil Sample Site Definition  - Step 2</vt:lpstr>
      <vt:lpstr>Entering a Soil Sample Site Definition  - Step 3</vt:lpstr>
      <vt:lpstr>Entering a Soil Sample Site Definition – Step 4</vt:lpstr>
      <vt:lpstr>Entering a Soil Sample Site Definition – Step 5 </vt:lpstr>
      <vt:lpstr>Soil Characterization Site Definition Example  </vt:lpstr>
      <vt:lpstr>Entering Supplementary Information</vt:lpstr>
      <vt:lpstr>Entering Supplementary Information-2</vt:lpstr>
      <vt:lpstr>Response to Data Entry</vt:lpstr>
      <vt:lpstr>The Soils on Planet Earth</vt:lpstr>
      <vt:lpstr>Frequently Asked Questions (FAQs) 1</vt:lpstr>
      <vt:lpstr>Frequently Asked Questions (FAQs) 2</vt:lpstr>
      <vt:lpstr>Please provide us with feedback about this module. This is a community project and we welcome your comments, suggestions and edits!  Questions  after reviewing this module? Contact GLOBE: help@nasaglobe.org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Cornell Lewis</cp:lastModifiedBy>
  <cp:revision>1</cp:revision>
  <dcterms:created xsi:type="dcterms:W3CDTF">2016-04-01T00:37:38Z</dcterms:created>
  <dcterms:modified xsi:type="dcterms:W3CDTF">2025-05-30T18:20:53Z</dcterms:modified>
</cp:coreProperties>
</file>