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3"/>
  </p:notesMasterIdLst>
  <p:sldIdLst>
    <p:sldId id="256" r:id="rId2"/>
    <p:sldId id="257" r:id="rId3"/>
    <p:sldId id="268" r:id="rId4"/>
    <p:sldId id="265" r:id="rId5"/>
    <p:sldId id="269" r:id="rId6"/>
    <p:sldId id="289" r:id="rId7"/>
    <p:sldId id="259" r:id="rId8"/>
    <p:sldId id="271" r:id="rId9"/>
    <p:sldId id="290" r:id="rId10"/>
    <p:sldId id="272" r:id="rId11"/>
    <p:sldId id="260" r:id="rId12"/>
    <p:sldId id="274" r:id="rId13"/>
    <p:sldId id="275" r:id="rId14"/>
    <p:sldId id="276" r:id="rId15"/>
    <p:sldId id="277" r:id="rId16"/>
    <p:sldId id="278" r:id="rId17"/>
    <p:sldId id="279" r:id="rId18"/>
    <p:sldId id="281" r:id="rId19"/>
    <p:sldId id="282" r:id="rId20"/>
    <p:sldId id="283" r:id="rId21"/>
    <p:sldId id="284" r:id="rId22"/>
    <p:sldId id="261" r:id="rId23"/>
    <p:sldId id="262" r:id="rId24"/>
    <p:sldId id="285" r:id="rId25"/>
    <p:sldId id="286" r:id="rId26"/>
    <p:sldId id="263" r:id="rId27"/>
    <p:sldId id="266" r:id="rId28"/>
    <p:sldId id="287" r:id="rId29"/>
    <p:sldId id="291" r:id="rId30"/>
    <p:sldId id="288" r:id="rId31"/>
    <p:sldId id="267" r:id="rId3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32B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912"/>
    <p:restoredTop sz="94624"/>
  </p:normalViewPr>
  <p:slideViewPr>
    <p:cSldViewPr snapToGrid="0" snapToObjects="1">
      <p:cViewPr varScale="1">
        <p:scale>
          <a:sx n="127" d="100"/>
          <a:sy n="127" d="100"/>
        </p:scale>
        <p:origin x="552"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10F703-6E2D-8F41-BE52-B0A7C1BBBC39}" type="datetimeFigureOut">
              <a:rPr lang="en-US" smtClean="0"/>
              <a:t>4/22/20</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4A2D04B-B1EC-D445-A411-34AD5540F841}" type="slidenum">
              <a:rPr lang="en-US" smtClean="0"/>
              <a:t>‹#›</a:t>
            </a:fld>
            <a:endParaRPr lang="en-US"/>
          </a:p>
        </p:txBody>
      </p:sp>
    </p:spTree>
    <p:extLst>
      <p:ext uri="{BB962C8B-B14F-4D97-AF65-F5344CB8AC3E}">
        <p14:creationId xmlns:p14="http://schemas.microsoft.com/office/powerpoint/2010/main" val="4118998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4A2D04B-B1EC-D445-A411-34AD5540F841}" type="slidenum">
              <a:rPr lang="en-US" smtClean="0"/>
              <a:t>31</a:t>
            </a:fld>
            <a:endParaRPr lang="en-US"/>
          </a:p>
        </p:txBody>
      </p:sp>
    </p:spTree>
    <p:extLst>
      <p:ext uri="{BB962C8B-B14F-4D97-AF65-F5344CB8AC3E}">
        <p14:creationId xmlns:p14="http://schemas.microsoft.com/office/powerpoint/2010/main" val="14605308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6414005-43FE-A148-92D6-CD156D74E439}" type="datetime1">
              <a:rPr lang="en-US" smtClean="0"/>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16565495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B034457-3DDF-474F-A7DF-F813A898FFD7}" type="datetime1">
              <a:rPr lang="en-US" smtClean="0"/>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15153965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E0ED439-AAF0-1949-88A4-F552FC302D24}" type="datetime1">
              <a:rPr lang="en-US" smtClean="0"/>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1135607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DD761F6F-3610-0948-9EC6-87E7B593A78C}" type="datetime1">
              <a:rPr lang="en-US" smtClean="0"/>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16497997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3D30EA0-476A-2D46-B0FA-03D81AB982BC}" type="datetime1">
              <a:rPr lang="en-US" smtClean="0"/>
              <a:t>4/22/20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20228469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F7BF912-BEFF-A744-AF25-F36ED56586A7}" type="datetime1">
              <a:rPr lang="en-US" smtClean="0"/>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11751738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D3AB0CEF-E566-3644-A3FB-BACB1FC1879D}" type="datetime1">
              <a:rPr lang="en-US" smtClean="0"/>
              <a:t>4/22/20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739543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930D5EB-46B3-854B-9CD9-A113A02F3E55}" type="datetime1">
              <a:rPr lang="en-US" smtClean="0"/>
              <a:t>4/22/20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20178233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D53DE41-3CD2-194E-A55E-F32AC356DB01}" type="datetime1">
              <a:rPr lang="en-US" smtClean="0"/>
              <a:t>4/22/20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494668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56BAB30-67A2-894B-A854-481E1C023720}" type="datetime1">
              <a:rPr lang="en-US" smtClean="0"/>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9786852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B2ACB83-F3A2-7D46-A72A-23E8A9A4F2DC}" type="datetime1">
              <a:rPr lang="en-US" smtClean="0"/>
              <a:t>4/22/20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FDAA85-E8A1-3440-BC14-D9C7CD2B27D7}" type="slidenum">
              <a:rPr lang="en-US" smtClean="0"/>
              <a:t>‹#›</a:t>
            </a:fld>
            <a:endParaRPr lang="en-US" dirty="0"/>
          </a:p>
        </p:txBody>
      </p:sp>
    </p:spTree>
    <p:extLst>
      <p:ext uri="{BB962C8B-B14F-4D97-AF65-F5344CB8AC3E}">
        <p14:creationId xmlns:p14="http://schemas.microsoft.com/office/powerpoint/2010/main" val="11854418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A0E655F-E6F6-C640-93B1-F684879CD64E}" type="datetime1">
              <a:rPr lang="en-US" smtClean="0"/>
              <a:t>4/22/20</a:t>
            </a:fld>
            <a:endParaRPr lang="en-US" dirty="0"/>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FDAA85-E8A1-3440-BC14-D9C7CD2B27D7}" type="slidenum">
              <a:rPr lang="en-US" smtClean="0"/>
              <a:t>‹#›</a:t>
            </a:fld>
            <a:endParaRPr lang="en-US" dirty="0"/>
          </a:p>
        </p:txBody>
      </p:sp>
    </p:spTree>
    <p:extLst>
      <p:ext uri="{BB962C8B-B14F-4D97-AF65-F5344CB8AC3E}">
        <p14:creationId xmlns:p14="http://schemas.microsoft.com/office/powerpoint/2010/main" val="105409943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2.jpg"/></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4.jpg"/></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5.jpg"/></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6.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7.jpg"/></Relationships>
</file>

<file path=ppt/slides/_rels/slide15.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8.jpg"/></Relationships>
</file>

<file path=ppt/slides/_rels/slide16.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9.jpg"/></Relationships>
</file>

<file path=ppt/slides/_rels/slide1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18.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4.jpg"/></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2.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5.jpe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8.jpg"/></Relationships>
</file>

<file path=ppt/slides/_rels/slide2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31.png"/></Relationships>
</file>

<file path=ppt/slides/_rels/slide27.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4.xml"/><Relationship Id="rId4" Type="http://schemas.openxmlformats.org/officeDocument/2006/relationships/image" Target="../media/image32.jpg"/></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hyperlink" Target="http://www.globe.gov/documents/352961/5b9110c4-e026-4ad1-914d-237e1219fb40"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2.jpg"/></Relationships>
</file>

<file path=ppt/slides/_rels/slide31.xml.rels><?xml version="1.0" encoding="UTF-8" standalone="yes"?>
<Relationships xmlns="http://schemas.openxmlformats.org/package/2006/relationships"><Relationship Id="rId8" Type="http://schemas.openxmlformats.org/officeDocument/2006/relationships/hyperlink" Target="http://www.globe.gov/" TargetMode="External"/><Relationship Id="rId3" Type="http://schemas.openxmlformats.org/officeDocument/2006/relationships/image" Target="../media/image2.jpg"/><Relationship Id="rId7" Type="http://schemas.openxmlformats.org/officeDocument/2006/relationships/hyperlink" Target="mailto:help@globe.gov"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docs.google.com/forms/d/1nF4DOebsUPFN2I3Sl73HZkrN_BzFnjAgCBdAQAt_E0I/viewform?c=0&amp;w=1" TargetMode="External"/><Relationship Id="rId11" Type="http://schemas.openxmlformats.org/officeDocument/2006/relationships/image" Target="../media/image34.png"/><Relationship Id="rId5" Type="http://schemas.openxmlformats.org/officeDocument/2006/relationships/image" Target="../media/image33.jpg"/><Relationship Id="rId10" Type="http://schemas.openxmlformats.org/officeDocument/2006/relationships/hyperlink" Target="http://climate.nasa.gov/" TargetMode="External"/><Relationship Id="rId4" Type="http://schemas.openxmlformats.org/officeDocument/2006/relationships/image" Target="../media/image3.jpg"/><Relationship Id="rId9" Type="http://schemas.openxmlformats.org/officeDocument/2006/relationships/hyperlink" Target="http://nasawavelength.org/"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8" Type="http://schemas.openxmlformats.org/officeDocument/2006/relationships/hyperlink" Target="http://www.globe.gov/documents/352961/d759b444-cdfa-4123-a78f-b92b82dfa4ab" TargetMode="External"/><Relationship Id="rId3" Type="http://schemas.openxmlformats.org/officeDocument/2006/relationships/image" Target="../media/image6.jpg"/><Relationship Id="rId7" Type="http://schemas.openxmlformats.org/officeDocument/2006/relationships/hyperlink" Target="http://www.globe.gov/documents/352961/2e8a655a-3f5b-442b-be16-d32d2953e899" TargetMode="External"/><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hyperlink" Target="http://www.globe.gov/documents/352961/5b9110c4-e026-4ad1-914d-237e1219fb40" TargetMode="External"/><Relationship Id="rId5" Type="http://schemas.openxmlformats.org/officeDocument/2006/relationships/hyperlink" Target="http://www.globe.gov/documents/352961/e5d46e27-2ac0-4a34-8fbf-7a871c66a4be" TargetMode="External"/><Relationship Id="rId4" Type="http://schemas.openxmlformats.org/officeDocument/2006/relationships/hyperlink" Target="http://www.globe.gov/documents/352961/a3624505-f6c3-4f22-be4c-75d2b6e98d78"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3.jpg"/><Relationship Id="rId1" Type="http://schemas.openxmlformats.org/officeDocument/2006/relationships/slideLayout" Target="../slideLayouts/slideLayout4.xml"/><Relationship Id="rId6" Type="http://schemas.openxmlformats.org/officeDocument/2006/relationships/image" Target="../media/image7.jpg"/><Relationship Id="rId5" Type="http://schemas.openxmlformats.org/officeDocument/2006/relationships/hyperlink" Target="http://www.globe.gov/do-globe/globe-teachers-guide/instruments" TargetMode="External"/><Relationship Id="rId4" Type="http://schemas.openxmlformats.org/officeDocument/2006/relationships/hyperlink" Target="http://www.globe.gov/documents/10157/380993/Tool+Kit"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3.jpg"/><Relationship Id="rId1" Type="http://schemas.openxmlformats.org/officeDocument/2006/relationships/slideLayout" Target="../slideLayouts/slideLayout4.xml"/><Relationship Id="rId4" Type="http://schemas.openxmlformats.org/officeDocument/2006/relationships/image" Target="../media/image10.jpg"/></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1.jpg"/><Relationship Id="rId1" Type="http://schemas.openxmlformats.org/officeDocument/2006/relationships/slideLayout" Target="../slideLayouts/slideLayout4.xml"/><Relationship Id="rId4" Type="http://schemas.openxmlformats.org/officeDocument/2006/relationships/image" Target="../media/image6.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1022057"/>
          </a:xfrm>
          <a:prstGeom prst="rect">
            <a:avLst/>
          </a:prstGeom>
        </p:spPr>
      </p:pic>
      <p:sp>
        <p:nvSpPr>
          <p:cNvPr id="2" name="Title 1"/>
          <p:cNvSpPr>
            <a:spLocks noGrp="1"/>
          </p:cNvSpPr>
          <p:nvPr>
            <p:ph type="ctrTitle"/>
          </p:nvPr>
        </p:nvSpPr>
        <p:spPr/>
        <p:txBody>
          <a:bodyPr/>
          <a:lstStyle/>
          <a:p>
            <a:r>
              <a:rPr lang="en-US" dirty="0"/>
              <a:t>Slide One</a:t>
            </a:r>
          </a:p>
        </p:txBody>
      </p:sp>
      <p:pic>
        <p:nvPicPr>
          <p:cNvPr id="4" name="Picture 3" descr="Illustration of two hands holding a a handful of soi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002632"/>
            <a:ext cx="9144000" cy="5855368"/>
          </a:xfrm>
          <a:prstGeom prst="rect">
            <a:avLst/>
          </a:prstGeom>
        </p:spPr>
      </p:pic>
    </p:spTree>
    <p:extLst>
      <p:ext uri="{BB962C8B-B14F-4D97-AF65-F5344CB8AC3E}">
        <p14:creationId xmlns:p14="http://schemas.microsoft.com/office/powerpoint/2010/main" val="2338904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10</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526" y="0"/>
            <a:ext cx="7953348" cy="1022023"/>
          </a:xfrm>
          <a:prstGeom prst="rect">
            <a:avLst/>
          </a:prstGeom>
        </p:spPr>
      </p:pic>
      <p:pic>
        <p:nvPicPr>
          <p:cNvPr id="6" name="Picture 5" descr="Menu: D.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96"/>
            <a:ext cx="1244450" cy="7158791"/>
          </a:xfrm>
          <a:prstGeom prst="rect">
            <a:avLst/>
          </a:prstGeom>
        </p:spPr>
      </p:pic>
      <p:sp>
        <p:nvSpPr>
          <p:cNvPr id="2" name="Title 1"/>
          <p:cNvSpPr>
            <a:spLocks noGrp="1"/>
          </p:cNvSpPr>
          <p:nvPr>
            <p:ph type="title"/>
          </p:nvPr>
        </p:nvSpPr>
        <p:spPr>
          <a:xfrm>
            <a:off x="1257300" y="698275"/>
            <a:ext cx="7886700" cy="1325563"/>
          </a:xfrm>
        </p:spPr>
        <p:txBody>
          <a:bodyPr>
            <a:normAutofit/>
          </a:bodyPr>
          <a:lstStyle/>
          <a:p>
            <a:r>
              <a:rPr lang="en-US" sz="2400" b="1" dirty="0">
                <a:solidFill>
                  <a:srgbClr val="432B01"/>
                </a:solidFill>
                <a:latin typeface="+mn-lt"/>
              </a:rPr>
              <a:t>Labeling Sample Cans for Transport to the Lab</a:t>
            </a:r>
          </a:p>
        </p:txBody>
      </p:sp>
      <p:sp>
        <p:nvSpPr>
          <p:cNvPr id="3" name="Content Placeholder 2"/>
          <p:cNvSpPr>
            <a:spLocks noGrp="1"/>
          </p:cNvSpPr>
          <p:nvPr>
            <p:ph sz="half" idx="1"/>
          </p:nvPr>
        </p:nvSpPr>
        <p:spPr>
          <a:xfrm>
            <a:off x="1244450" y="1896690"/>
            <a:ext cx="3762448" cy="4351338"/>
          </a:xfrm>
        </p:spPr>
        <p:txBody>
          <a:bodyPr>
            <a:normAutofit/>
          </a:bodyPr>
          <a:lstStyle/>
          <a:p>
            <a:pPr>
              <a:spcBef>
                <a:spcPts val="1200"/>
              </a:spcBef>
              <a:spcAft>
                <a:spcPts val="1000"/>
              </a:spcAft>
            </a:pPr>
            <a:r>
              <a:rPr lang="en-US" sz="1800" dirty="0">
                <a:cs typeface="Times New Roman" pitchFamily="16" charset="0"/>
              </a:rPr>
              <a:t>Label the side of each can with its sample location, sample number, sample date, horizon number, and top and bottom horizon depths.</a:t>
            </a:r>
          </a:p>
          <a:p>
            <a:pPr>
              <a:spcBef>
                <a:spcPts val="1200"/>
              </a:spcBef>
              <a:spcAft>
                <a:spcPts val="1000"/>
              </a:spcAft>
            </a:pPr>
            <a:r>
              <a:rPr lang="en-US" sz="1800" dirty="0">
                <a:cs typeface="Times New Roman" pitchFamily="16" charset="0"/>
              </a:rPr>
              <a:t>Take 3 samples of each horizon. </a:t>
            </a:r>
          </a:p>
          <a:p>
            <a:pPr>
              <a:spcBef>
                <a:spcPts val="1200"/>
              </a:spcBef>
              <a:spcAft>
                <a:spcPts val="1000"/>
              </a:spcAft>
            </a:pPr>
            <a:r>
              <a:rPr lang="en-US" sz="1800" dirty="0">
                <a:cs typeface="Times New Roman" pitchFamily="16" charset="0"/>
              </a:rPr>
              <a:t>Cover the labeled cans with the lids or other covers and return them to the classroom. </a:t>
            </a:r>
          </a:p>
          <a:p>
            <a:pPr marL="63500" indent="0"/>
            <a:endParaRPr lang="en-US" sz="1800" dirty="0">
              <a:cs typeface="Times New Roman" pitchFamily="16" charset="0"/>
            </a:endParaRPr>
          </a:p>
          <a:p>
            <a:pPr marL="63500" indent="0">
              <a:buClrTx/>
            </a:pPr>
            <a:endParaRPr lang="en-US" sz="1800" dirty="0">
              <a:cs typeface="Times New Roman" pitchFamily="16" charset="0"/>
            </a:endParaRPr>
          </a:p>
        </p:txBody>
      </p:sp>
      <p:pic>
        <p:nvPicPr>
          <p:cNvPr id="7" name="Content Placeholder 6" descr="Two photographs showing 1. a soil sample can with label describing the sample and sample date; 2. three soil cans filled with soil from different sol horizons.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151026" y="1953728"/>
            <a:ext cx="3295245" cy="4230577"/>
          </a:xfrm>
        </p:spPr>
      </p:pic>
    </p:spTree>
    <p:extLst>
      <p:ext uri="{BB962C8B-B14F-4D97-AF65-F5344CB8AC3E}">
        <p14:creationId xmlns:p14="http://schemas.microsoft.com/office/powerpoint/2010/main" val="12416062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11</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847876"/>
            <a:ext cx="7886700" cy="1325563"/>
          </a:xfrm>
        </p:spPr>
        <p:txBody>
          <a:bodyPr>
            <a:normAutofit/>
          </a:bodyPr>
          <a:lstStyle/>
          <a:p>
            <a:r>
              <a:rPr lang="en-US" sz="2800" b="1" dirty="0">
                <a:solidFill>
                  <a:srgbClr val="432B01"/>
                </a:solidFill>
                <a:latin typeface="+mn-lt"/>
              </a:rPr>
              <a:t>Measuring Wet Mass</a:t>
            </a:r>
          </a:p>
        </p:txBody>
      </p:sp>
      <p:sp>
        <p:nvSpPr>
          <p:cNvPr id="3" name="Content Placeholder 2"/>
          <p:cNvSpPr>
            <a:spLocks noGrp="1"/>
          </p:cNvSpPr>
          <p:nvPr>
            <p:ph sz="half" idx="1"/>
          </p:nvPr>
        </p:nvSpPr>
        <p:spPr>
          <a:xfrm>
            <a:off x="1505803" y="2016836"/>
            <a:ext cx="3886200" cy="4351338"/>
          </a:xfrm>
        </p:spPr>
        <p:txBody>
          <a:bodyPr>
            <a:normAutofit/>
          </a:bodyPr>
          <a:lstStyle/>
          <a:p>
            <a:pPr marL="0" indent="0">
              <a:buNone/>
            </a:pPr>
            <a:r>
              <a:rPr lang="en-US" sz="1800" dirty="0"/>
              <a:t>Calibrate the balance according to the manufacturer’s instructions. </a:t>
            </a:r>
          </a:p>
          <a:p>
            <a:pPr marL="0" indent="0">
              <a:buNone/>
            </a:pPr>
            <a:endParaRPr lang="en-US" sz="1800" dirty="0"/>
          </a:p>
          <a:p>
            <a:pPr marL="0" indent="0">
              <a:buNone/>
            </a:pPr>
            <a:r>
              <a:rPr lang="en-US" sz="1800" dirty="0"/>
              <a:t>Zero the balance.</a:t>
            </a:r>
          </a:p>
          <a:p>
            <a:pPr marL="0" indent="0">
              <a:buNone/>
            </a:pPr>
            <a:endParaRPr lang="en-US" sz="1800" dirty="0"/>
          </a:p>
          <a:p>
            <a:pPr marL="0" indent="0">
              <a:buNone/>
            </a:pPr>
            <a:r>
              <a:rPr lang="en-US" sz="1800" dirty="0"/>
              <a:t>Measure the wet mass of each sample (soil + water) by weighing it in its can (without the lid). </a:t>
            </a:r>
          </a:p>
          <a:p>
            <a:pPr marL="0" indent="0">
              <a:buNone/>
            </a:pPr>
            <a:endParaRPr lang="en-US" sz="1800" dirty="0"/>
          </a:p>
          <a:p>
            <a:pPr marL="0" indent="0">
              <a:buNone/>
            </a:pPr>
            <a:endParaRPr lang="en-US" sz="1800" dirty="0"/>
          </a:p>
          <a:p>
            <a:pPr marL="0" indent="0">
              <a:buNone/>
            </a:pPr>
            <a:r>
              <a:rPr lang="en-US" sz="1800" dirty="0"/>
              <a:t>Record this wet mass on the Data Entry App or Bulk Density Data Sheet.</a:t>
            </a:r>
          </a:p>
        </p:txBody>
      </p:sp>
      <p:pic>
        <p:nvPicPr>
          <p:cNvPr id="7" name="Content Placeholder 6" descr="2 Photographs, 1. close up of the balance and the digital display reading 0.0; 2. photo of a can with soil on the balenc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707154" y="1869899"/>
            <a:ext cx="2901588" cy="4270262"/>
          </a:xfrm>
        </p:spPr>
      </p:pic>
    </p:spTree>
    <p:extLst>
      <p:ext uri="{BB962C8B-B14F-4D97-AF65-F5344CB8AC3E}">
        <p14:creationId xmlns:p14="http://schemas.microsoft.com/office/powerpoint/2010/main" val="15050828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12</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158039" y="882484"/>
            <a:ext cx="7886700" cy="1325563"/>
          </a:xfrm>
        </p:spPr>
        <p:txBody>
          <a:bodyPr>
            <a:normAutofit/>
          </a:bodyPr>
          <a:lstStyle/>
          <a:p>
            <a:r>
              <a:rPr lang="en-US" sz="2800" b="1" dirty="0">
                <a:solidFill>
                  <a:srgbClr val="432B01"/>
                </a:solidFill>
              </a:rPr>
              <a:t>Drying Soil Samples in a Soil Drying Oven</a:t>
            </a:r>
            <a:endParaRPr lang="en-US" sz="2800" b="1" dirty="0">
              <a:solidFill>
                <a:srgbClr val="432B01"/>
              </a:solidFill>
              <a:latin typeface="+mn-lt"/>
            </a:endParaRPr>
          </a:p>
        </p:txBody>
      </p:sp>
      <p:sp>
        <p:nvSpPr>
          <p:cNvPr id="3" name="Content Placeholder 2"/>
          <p:cNvSpPr>
            <a:spLocks noGrp="1"/>
          </p:cNvSpPr>
          <p:nvPr>
            <p:ph sz="half" idx="1"/>
          </p:nvPr>
        </p:nvSpPr>
        <p:spPr>
          <a:xfrm>
            <a:off x="1481848" y="2109027"/>
            <a:ext cx="3886200" cy="4351338"/>
          </a:xfrm>
        </p:spPr>
        <p:txBody>
          <a:bodyPr>
            <a:normAutofit/>
          </a:bodyPr>
          <a:lstStyle/>
          <a:p>
            <a:pPr marL="0" indent="0">
              <a:buClrTx/>
              <a:buFontTx/>
              <a:buNone/>
            </a:pPr>
            <a:r>
              <a:rPr lang="en-US" sz="1800" dirty="0"/>
              <a:t>Place the samples in the soil drying oven until the soils are dry (at least 10 hours at 105° C).</a:t>
            </a:r>
          </a:p>
          <a:p>
            <a:pPr marL="0" indent="0">
              <a:buClrTx/>
              <a:buFontTx/>
              <a:buNone/>
            </a:pPr>
            <a:endParaRPr lang="en-US" sz="1800" dirty="0"/>
          </a:p>
          <a:p>
            <a:pPr marL="0" indent="0">
              <a:buClrTx/>
              <a:buFontTx/>
              <a:buNone/>
            </a:pPr>
            <a:endParaRPr lang="en-US" sz="1800" dirty="0"/>
          </a:p>
          <a:p>
            <a:pPr marL="0" indent="0">
              <a:buClrTx/>
              <a:buFontTx/>
              <a:buNone/>
            </a:pPr>
            <a:endParaRPr lang="en-US" sz="1800" dirty="0"/>
          </a:p>
          <a:p>
            <a:pPr marL="0" indent="0">
              <a:buClrTx/>
              <a:buFontTx/>
              <a:buNone/>
            </a:pPr>
            <a:endParaRPr lang="en-US" sz="1800" dirty="0"/>
          </a:p>
          <a:p>
            <a:pPr marL="0" indent="0">
              <a:buClrTx/>
              <a:buFontTx/>
              <a:buNone/>
            </a:pPr>
            <a:r>
              <a:rPr lang="en-US" sz="1800" dirty="0"/>
              <a:t>Weigh the dry sample.</a:t>
            </a:r>
          </a:p>
        </p:txBody>
      </p:sp>
      <p:pic>
        <p:nvPicPr>
          <p:cNvPr id="8" name="Content Placeholder 7" descr="2 Photographs. Photo 1: open soil can filled iwith soil placed in drying oven.  Photo 2. can of dry soil on the balanc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33505" y="1904507"/>
            <a:ext cx="2297178" cy="4555858"/>
          </a:xfrm>
        </p:spPr>
      </p:pic>
    </p:spTree>
    <p:extLst>
      <p:ext uri="{BB962C8B-B14F-4D97-AF65-F5344CB8AC3E}">
        <p14:creationId xmlns:p14="http://schemas.microsoft.com/office/powerpoint/2010/main" val="37265995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13</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158039" y="882484"/>
            <a:ext cx="7886700" cy="1325563"/>
          </a:xfrm>
        </p:spPr>
        <p:txBody>
          <a:bodyPr>
            <a:normAutofit/>
          </a:bodyPr>
          <a:lstStyle/>
          <a:p>
            <a:r>
              <a:rPr lang="en-US" sz="2800" b="1" dirty="0">
                <a:solidFill>
                  <a:srgbClr val="432B01"/>
                </a:solidFill>
              </a:rPr>
              <a:t>Drying Soil Samples using a heat lamp</a:t>
            </a:r>
            <a:endParaRPr lang="en-US" sz="2800" b="1" dirty="0">
              <a:solidFill>
                <a:srgbClr val="432B01"/>
              </a:solidFill>
              <a:latin typeface="+mn-lt"/>
            </a:endParaRPr>
          </a:p>
        </p:txBody>
      </p:sp>
      <p:sp>
        <p:nvSpPr>
          <p:cNvPr id="3" name="Content Placeholder 2"/>
          <p:cNvSpPr>
            <a:spLocks noGrp="1"/>
          </p:cNvSpPr>
          <p:nvPr>
            <p:ph sz="half" idx="1"/>
          </p:nvPr>
        </p:nvSpPr>
        <p:spPr>
          <a:xfrm>
            <a:off x="1398665" y="2016836"/>
            <a:ext cx="4974708" cy="4351338"/>
          </a:xfrm>
        </p:spPr>
        <p:txBody>
          <a:bodyPr>
            <a:normAutofit/>
          </a:bodyPr>
          <a:lstStyle/>
          <a:p>
            <a:pPr marL="0" indent="0">
              <a:buClrTx/>
              <a:buFontTx/>
              <a:buNone/>
            </a:pPr>
            <a:r>
              <a:rPr lang="en-US" sz="1800" dirty="0"/>
              <a:t>If using heat lamps to dry the sample transfer all the soil sample to a clear plastic bag and label the bag. </a:t>
            </a:r>
          </a:p>
          <a:p>
            <a:pPr marL="0" indent="0">
              <a:buClrTx/>
              <a:buFontTx/>
              <a:buNone/>
            </a:pPr>
            <a:endParaRPr lang="en-US" sz="1800" dirty="0"/>
          </a:p>
          <a:p>
            <a:pPr marL="0" indent="0">
              <a:buClrTx/>
              <a:buFontTx/>
              <a:buNone/>
            </a:pPr>
            <a:r>
              <a:rPr lang="en-US" sz="1800" dirty="0"/>
              <a:t>Dry the sample under the lights for two to three days.</a:t>
            </a:r>
          </a:p>
          <a:p>
            <a:pPr marL="0" indent="0">
              <a:buClrTx/>
              <a:buFontTx/>
              <a:buNone/>
            </a:pPr>
            <a:endParaRPr lang="en-US" sz="1800" dirty="0"/>
          </a:p>
          <a:p>
            <a:pPr marL="0" indent="0">
              <a:buClrTx/>
              <a:buFontTx/>
              <a:buNone/>
            </a:pPr>
            <a:r>
              <a:rPr lang="en-US" sz="1800" dirty="0"/>
              <a:t>Weigh the dried sample.</a:t>
            </a:r>
          </a:p>
          <a:p>
            <a:pPr marL="0" indent="0">
              <a:buClrTx/>
              <a:buFontTx/>
              <a:buNone/>
            </a:pPr>
            <a:endParaRPr lang="en-US" sz="1800" dirty="0"/>
          </a:p>
          <a:p>
            <a:pPr marL="0" indent="0">
              <a:buClrTx/>
              <a:buFontTx/>
              <a:buNone/>
            </a:pPr>
            <a:r>
              <a:rPr lang="en-US" sz="1800" dirty="0"/>
              <a:t>Check that the sample is dry by drying it for another hour and weighing it again. If the mass changes by 0.3 g or less, consider it dry.</a:t>
            </a:r>
          </a:p>
        </p:txBody>
      </p:sp>
      <p:pic>
        <p:nvPicPr>
          <p:cNvPr id="7" name="Content Placeholder 6" descr="Two photographs. Photo 1 is a heat lamp with a plastic sample bag of soil open so it can dry. Photo 2 is an image of a dry soil sample bag being weighed on a balanc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81387" y="1996496"/>
            <a:ext cx="1815481" cy="4371678"/>
          </a:xfrm>
        </p:spPr>
      </p:pic>
    </p:spTree>
    <p:extLst>
      <p:ext uri="{BB962C8B-B14F-4D97-AF65-F5344CB8AC3E}">
        <p14:creationId xmlns:p14="http://schemas.microsoft.com/office/powerpoint/2010/main" val="7719147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14</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Measuring Dry Mass and Sieving Dry Soil</a:t>
            </a:r>
          </a:p>
        </p:txBody>
      </p:sp>
      <p:sp>
        <p:nvSpPr>
          <p:cNvPr id="3" name="Content Placeholder 2"/>
          <p:cNvSpPr>
            <a:spLocks noGrp="1"/>
          </p:cNvSpPr>
          <p:nvPr>
            <p:ph sz="half" idx="1"/>
          </p:nvPr>
        </p:nvSpPr>
        <p:spPr>
          <a:xfrm>
            <a:off x="1190652" y="1828209"/>
            <a:ext cx="5192119" cy="4351338"/>
          </a:xfrm>
        </p:spPr>
        <p:txBody>
          <a:bodyPr>
            <a:normAutofit/>
          </a:bodyPr>
          <a:lstStyle/>
          <a:p>
            <a:pPr marL="100584" indent="0" algn="just">
              <a:buNone/>
            </a:pPr>
            <a:r>
              <a:rPr lang="en-US" sz="1500" dirty="0"/>
              <a:t>Get the mass of each dry bulk density sample in its container and record this dry weight on the Data Entry app or the Bulk Density Data Work Sheet.</a:t>
            </a:r>
          </a:p>
          <a:p>
            <a:pPr marL="100584" indent="0" algn="just">
              <a:buNone/>
            </a:pPr>
            <a:r>
              <a:rPr lang="en-US" sz="1500" dirty="0"/>
              <a:t>Place a sieve (#10, 2 mm mesh) on a large piece of paper (such as newspaper) and pour one sample into the sieve. Put on rubber gloves to avoid contaminating your sample with acids from your skin. </a:t>
            </a:r>
          </a:p>
          <a:p>
            <a:pPr marL="100584" indent="0" algn="just">
              <a:buNone/>
            </a:pPr>
            <a:r>
              <a:rPr lang="en-US" sz="1500" dirty="0"/>
              <a:t>Rocks are defined as 2 mm or larger in diameter. The size of the holes in the mesh of a #10 sieve is 2.0 mm.</a:t>
            </a:r>
          </a:p>
          <a:p>
            <a:pPr marL="100584" indent="0" algn="just">
              <a:buNone/>
            </a:pPr>
            <a:r>
              <a:rPr lang="en-US" sz="1500" dirty="0"/>
              <a:t>Carefully push the dried soil material through the mesh onto the paper. Be careful not to bend the wire mesh by forcing the soil through. Rocks will stay on top of the sieve. (If no sieve is available, carefully remove the rocks by hand.) Save the sieved soil from each sample for the other lab analyses.</a:t>
            </a:r>
          </a:p>
          <a:p>
            <a:pPr marL="100584" indent="0" algn="just">
              <a:buNone/>
            </a:pPr>
            <a:r>
              <a:rPr lang="en-US" sz="1500" dirty="0"/>
              <a:t>If the soil sample is too hard to sieve easily, use a mortar and pestle to break it up. Be sure not to break any of the larger particles into smaller ones.</a:t>
            </a:r>
          </a:p>
          <a:p>
            <a:pPr marL="0" indent="0">
              <a:buClrTx/>
            </a:pPr>
            <a:endParaRPr lang="en-US" sz="1800" dirty="0"/>
          </a:p>
          <a:p>
            <a:pPr marL="457200" indent="-356616">
              <a:buClrTx/>
              <a:buFontTx/>
              <a:buNone/>
            </a:pPr>
            <a:endParaRPr lang="en-US" sz="1800" dirty="0"/>
          </a:p>
        </p:txBody>
      </p:sp>
      <p:pic>
        <p:nvPicPr>
          <p:cNvPr id="8" name="Content Placeholder 7" descr="Two photos. Photo 1 shows gloved hands shaking the soil sample through the sieve onto a piece of newspaper. Photo 2 shows the hands gently breaking and pushing soil clods through the screen."/>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39892" y="1815728"/>
            <a:ext cx="2005028" cy="4351338"/>
          </a:xfrm>
        </p:spPr>
      </p:pic>
    </p:spTree>
    <p:extLst>
      <p:ext uri="{BB962C8B-B14F-4D97-AF65-F5344CB8AC3E}">
        <p14:creationId xmlns:p14="http://schemas.microsoft.com/office/powerpoint/2010/main" val="10521176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15</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Saving the Dry Sieved Soil</a:t>
            </a:r>
          </a:p>
        </p:txBody>
      </p:sp>
      <p:sp>
        <p:nvSpPr>
          <p:cNvPr id="3" name="Content Placeholder 2"/>
          <p:cNvSpPr>
            <a:spLocks noGrp="1"/>
          </p:cNvSpPr>
          <p:nvPr>
            <p:ph sz="half" idx="1"/>
          </p:nvPr>
        </p:nvSpPr>
        <p:spPr>
          <a:xfrm>
            <a:off x="1257300" y="1815727"/>
            <a:ext cx="3886200" cy="4964213"/>
          </a:xfrm>
        </p:spPr>
        <p:txBody>
          <a:bodyPr>
            <a:normAutofit/>
          </a:bodyPr>
          <a:lstStyle/>
          <a:p>
            <a:pPr marL="0" indent="0">
              <a:spcBef>
                <a:spcPts val="1200"/>
              </a:spcBef>
              <a:spcAft>
                <a:spcPts val="1000"/>
              </a:spcAft>
              <a:buClrTx/>
              <a:buFontTx/>
              <a:buNone/>
            </a:pPr>
            <a:r>
              <a:rPr lang="en-US" sz="1600" dirty="0"/>
              <a:t>Transfer the rock-free, dry soil from the paper under the sieve to clean dry plastic bags or containers. Seal the containers, and label them with the following:</a:t>
            </a:r>
          </a:p>
          <a:p>
            <a:pPr marL="369887" indent="0">
              <a:buSzPct val="45000"/>
              <a:buNone/>
            </a:pPr>
            <a:r>
              <a:rPr lang="en-US" sz="1600" dirty="0"/>
              <a:t>Date</a:t>
            </a:r>
          </a:p>
          <a:p>
            <a:pPr marL="369887" indent="0">
              <a:buSzPct val="45000"/>
              <a:buNone/>
            </a:pPr>
            <a:r>
              <a:rPr lang="en-US" sz="1600" dirty="0"/>
              <a:t>Site name</a:t>
            </a:r>
          </a:p>
          <a:p>
            <a:pPr marL="369887" indent="0">
              <a:buSzPct val="45000"/>
              <a:buNone/>
            </a:pPr>
            <a:r>
              <a:rPr lang="en-US" sz="1600" dirty="0"/>
              <a:t>Site location</a:t>
            </a:r>
          </a:p>
          <a:p>
            <a:pPr marL="369887" indent="0">
              <a:buSzPct val="45000"/>
              <a:buNone/>
            </a:pPr>
            <a:r>
              <a:rPr lang="en-US" sz="1600" dirty="0"/>
              <a:t>Sample number</a:t>
            </a:r>
          </a:p>
          <a:p>
            <a:pPr marL="369887" indent="0">
              <a:buSzPct val="45000"/>
              <a:buNone/>
            </a:pPr>
            <a:r>
              <a:rPr lang="en-US" sz="1600" dirty="0"/>
              <a:t>Horizon number</a:t>
            </a:r>
          </a:p>
          <a:p>
            <a:pPr marL="369887" indent="0">
              <a:buSzPct val="45000"/>
              <a:buNone/>
            </a:pPr>
            <a:r>
              <a:rPr lang="en-US" sz="1600" dirty="0"/>
              <a:t>Top and bottom depth in cm</a:t>
            </a:r>
          </a:p>
          <a:p>
            <a:pPr marL="369887" indent="0">
              <a:buSzPct val="45000"/>
              <a:buNone/>
            </a:pPr>
            <a:endParaRPr lang="en-US" sz="1600" dirty="0"/>
          </a:p>
          <a:p>
            <a:pPr marL="0" indent="0">
              <a:spcBef>
                <a:spcPts val="1200"/>
              </a:spcBef>
              <a:spcAft>
                <a:spcPts val="1000"/>
              </a:spcAft>
              <a:buClrTx/>
              <a:buFontTx/>
              <a:buNone/>
            </a:pPr>
            <a:r>
              <a:rPr lang="en-US" sz="1600" dirty="0"/>
              <a:t>This soil can now be used for other lab analyses. </a:t>
            </a:r>
          </a:p>
          <a:p>
            <a:pPr marL="0" indent="0">
              <a:spcBef>
                <a:spcPts val="1200"/>
              </a:spcBef>
              <a:spcAft>
                <a:spcPts val="1000"/>
              </a:spcAft>
              <a:buClrTx/>
              <a:buFontTx/>
              <a:buNone/>
            </a:pPr>
            <a:r>
              <a:rPr lang="en-US" sz="1600" dirty="0"/>
              <a:t>Store these samples in a safe, dry place until they are used.</a:t>
            </a:r>
          </a:p>
          <a:p>
            <a:pPr marL="0" indent="0">
              <a:buClrTx/>
            </a:pPr>
            <a:endParaRPr lang="en-US" sz="1800" dirty="0"/>
          </a:p>
          <a:p>
            <a:pPr marL="457200" indent="-356616">
              <a:buClrTx/>
              <a:buFontTx/>
              <a:buNone/>
            </a:pPr>
            <a:endParaRPr lang="en-US" sz="1800" dirty="0"/>
          </a:p>
        </p:txBody>
      </p:sp>
      <p:pic>
        <p:nvPicPr>
          <p:cNvPr id="7" name="Content Placeholder 6" descr="photograph of sieved, dry soil sample in a labeled plastic bag."/>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283200" y="1899599"/>
            <a:ext cx="3721100" cy="3378200"/>
          </a:xfrm>
        </p:spPr>
      </p:pic>
    </p:spTree>
    <p:extLst>
      <p:ext uri="{BB962C8B-B14F-4D97-AF65-F5344CB8AC3E}">
        <p14:creationId xmlns:p14="http://schemas.microsoft.com/office/powerpoint/2010/main" val="168673888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16</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Measuring Sampling Can Mass</a:t>
            </a:r>
          </a:p>
        </p:txBody>
      </p:sp>
      <p:sp>
        <p:nvSpPr>
          <p:cNvPr id="3" name="Content Placeholder 2"/>
          <p:cNvSpPr>
            <a:spLocks noGrp="1"/>
          </p:cNvSpPr>
          <p:nvPr>
            <p:ph sz="half" idx="1"/>
          </p:nvPr>
        </p:nvSpPr>
        <p:spPr>
          <a:xfrm>
            <a:off x="1314449" y="1759231"/>
            <a:ext cx="4659659" cy="4351338"/>
          </a:xfrm>
        </p:spPr>
        <p:txBody>
          <a:bodyPr>
            <a:normAutofit fontScale="85000" lnSpcReduction="10000"/>
          </a:bodyPr>
          <a:lstStyle/>
          <a:p>
            <a:pPr marL="0" indent="0">
              <a:buClrTx/>
              <a:buFontTx/>
              <a:buNone/>
            </a:pPr>
            <a:r>
              <a:rPr lang="en-US" sz="1900" dirty="0"/>
              <a:t>Calibrate the balance according to the manufacturer’s directions. </a:t>
            </a:r>
          </a:p>
          <a:p>
            <a:pPr marL="0" indent="0">
              <a:buClrTx/>
              <a:buFontTx/>
              <a:buNone/>
            </a:pPr>
            <a:endParaRPr lang="en-US" sz="1900" dirty="0"/>
          </a:p>
          <a:p>
            <a:pPr marL="0" indent="0">
              <a:buClrTx/>
              <a:buFontTx/>
              <a:buNone/>
            </a:pPr>
            <a:r>
              <a:rPr lang="en-US" sz="1900" dirty="0"/>
              <a:t>If using an electronic balance, check that the balance is measuring in grams and is zeroed properly.</a:t>
            </a:r>
          </a:p>
          <a:p>
            <a:pPr marL="0" indent="0">
              <a:buClrTx/>
              <a:buFontTx/>
              <a:buNone/>
            </a:pPr>
            <a:endParaRPr lang="en-US" sz="1900" dirty="0"/>
          </a:p>
          <a:p>
            <a:pPr marL="0" indent="0">
              <a:buClrTx/>
              <a:buFontTx/>
              <a:buNone/>
            </a:pPr>
            <a:r>
              <a:rPr lang="en-US" sz="1900" dirty="0"/>
              <a:t>Wipe the inside of the can or pipe with a wipe towel. Measure the mass of the can or pipe without the lid on and record this mass on the Data Entry app or Data Sheet.</a:t>
            </a:r>
          </a:p>
          <a:p>
            <a:pPr marL="0" indent="0">
              <a:buClrTx/>
              <a:buFontTx/>
              <a:buNone/>
            </a:pPr>
            <a:endParaRPr lang="en-US" sz="1900" dirty="0"/>
          </a:p>
          <a:p>
            <a:pPr marL="0" indent="0">
              <a:buClrTx/>
              <a:buFontTx/>
              <a:buNone/>
            </a:pPr>
            <a:r>
              <a:rPr lang="en-US" sz="1900" dirty="0"/>
              <a:t>Obtain the mass in grams of each sampling can/pipe to the nearest 0.1 g. </a:t>
            </a:r>
          </a:p>
          <a:p>
            <a:pPr marL="0" indent="0">
              <a:buClrTx/>
              <a:buFontTx/>
              <a:buNone/>
            </a:pPr>
            <a:endParaRPr lang="en-US" sz="1900" dirty="0"/>
          </a:p>
          <a:p>
            <a:pPr marL="0" indent="0">
              <a:buClrTx/>
              <a:buFontTx/>
              <a:buNone/>
            </a:pPr>
            <a:r>
              <a:rPr lang="en-US" sz="1900" dirty="0"/>
              <a:t>Write the mass of the empty can on the outside of the can in permanent marker.</a:t>
            </a:r>
          </a:p>
          <a:p>
            <a:pPr marL="0" indent="0">
              <a:buClrTx/>
            </a:pPr>
            <a:endParaRPr lang="en-US" sz="1800" dirty="0"/>
          </a:p>
          <a:p>
            <a:pPr marL="457200" indent="-356616">
              <a:buClrTx/>
              <a:buFontTx/>
              <a:buNone/>
            </a:pPr>
            <a:endParaRPr lang="en-US" sz="1800" dirty="0"/>
          </a:p>
        </p:txBody>
      </p:sp>
      <p:pic>
        <p:nvPicPr>
          <p:cNvPr id="8" name="Content Placeholder 7" descr="Two photographs. Photograph 1 is of a digital balance with the display reading 0.0. Photo 2 is of an empty can being weighed on the balance.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097905" y="1759231"/>
            <a:ext cx="2675344" cy="4351338"/>
          </a:xfrm>
        </p:spPr>
      </p:pic>
    </p:spTree>
    <p:extLst>
      <p:ext uri="{BB962C8B-B14F-4D97-AF65-F5344CB8AC3E}">
        <p14:creationId xmlns:p14="http://schemas.microsoft.com/office/powerpoint/2010/main" val="414613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11"/>
          <p:cNvSpPr>
            <a:spLocks noGrp="1"/>
          </p:cNvSpPr>
          <p:nvPr>
            <p:ph type="sldNum" sz="quarter" idx="12"/>
          </p:nvPr>
        </p:nvSpPr>
        <p:spPr/>
        <p:txBody>
          <a:bodyPr/>
          <a:lstStyle/>
          <a:p>
            <a:fld id="{6DFDAA85-E8A1-3440-BC14-D9C7CD2B27D7}" type="slidenum">
              <a:rPr lang="en-US" smtClean="0"/>
              <a:t>17</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Measuring Sampling Can Volume</a:t>
            </a:r>
          </a:p>
        </p:txBody>
      </p:sp>
      <p:sp>
        <p:nvSpPr>
          <p:cNvPr id="3" name="Content Placeholder 2"/>
          <p:cNvSpPr>
            <a:spLocks noGrp="1"/>
          </p:cNvSpPr>
          <p:nvPr>
            <p:ph sz="half" idx="1"/>
          </p:nvPr>
        </p:nvSpPr>
        <p:spPr>
          <a:xfrm>
            <a:off x="1416205" y="1739794"/>
            <a:ext cx="4917688" cy="4351338"/>
          </a:xfrm>
        </p:spPr>
        <p:txBody>
          <a:bodyPr>
            <a:normAutofit/>
          </a:bodyPr>
          <a:lstStyle/>
          <a:p>
            <a:r>
              <a:rPr lang="en-US" sz="1800" dirty="0"/>
              <a:t>Clean off the rim of the graduated cylinder to avoid unaccounted water drops entering your can.</a:t>
            </a:r>
          </a:p>
          <a:p>
            <a:endParaRPr lang="en-US" sz="1800" dirty="0"/>
          </a:p>
          <a:p>
            <a:r>
              <a:rPr lang="en-US" sz="1800" dirty="0"/>
              <a:t>To find the volume of the clean, dry can:  fill a graduated cylinder with water. Record the initial volume.</a:t>
            </a:r>
          </a:p>
          <a:p>
            <a:endParaRPr lang="en-US" sz="1800" dirty="0"/>
          </a:p>
          <a:p>
            <a:r>
              <a:rPr lang="en-US" sz="1800" dirty="0"/>
              <a:t>Pour the water into the can until it fills the can to the brim. Make sure the can has a flat surface.</a:t>
            </a:r>
          </a:p>
          <a:p>
            <a:endParaRPr lang="en-US" sz="1800" dirty="0"/>
          </a:p>
          <a:p>
            <a:r>
              <a:rPr lang="en-US" sz="1800" dirty="0"/>
              <a:t>Remember to read the bottom of the meniscus.</a:t>
            </a:r>
          </a:p>
          <a:p>
            <a:endParaRPr lang="en-US" sz="18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11" name="Content Placeholder 10" descr="Three photographs. Photograph 1 shows water being poured from the graduated cylinder into the can. Photo 2 shows that the can is completely full with water up to the brim. Photo 3 shows the remaining water in the graduated cylinder and the volume of this example is 500 mL."/>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532598" y="1716161"/>
            <a:ext cx="1944344" cy="4891821"/>
          </a:xfrm>
        </p:spPr>
      </p:pic>
    </p:spTree>
    <p:extLst>
      <p:ext uri="{BB962C8B-B14F-4D97-AF65-F5344CB8AC3E}">
        <p14:creationId xmlns:p14="http://schemas.microsoft.com/office/powerpoint/2010/main" val="41387227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18</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808565"/>
            <a:ext cx="7886700" cy="1325563"/>
          </a:xfrm>
        </p:spPr>
        <p:txBody>
          <a:bodyPr>
            <a:normAutofit/>
          </a:bodyPr>
          <a:lstStyle/>
          <a:p>
            <a:r>
              <a:rPr lang="en-US" sz="2400" b="1" dirty="0">
                <a:solidFill>
                  <a:srgbClr val="432B01"/>
                </a:solidFill>
                <a:latin typeface="+mn-lt"/>
              </a:rPr>
              <a:t>How to Determine Volume If Filling the Container Requires More Than One Cylinder Full of Water</a:t>
            </a:r>
          </a:p>
        </p:txBody>
      </p:sp>
      <p:sp>
        <p:nvSpPr>
          <p:cNvPr id="3" name="Content Placeholder 2"/>
          <p:cNvSpPr>
            <a:spLocks noGrp="1"/>
          </p:cNvSpPr>
          <p:nvPr>
            <p:ph sz="half" idx="1"/>
          </p:nvPr>
        </p:nvSpPr>
        <p:spPr>
          <a:xfrm>
            <a:off x="1356477" y="1931821"/>
            <a:ext cx="6951182" cy="4390920"/>
          </a:xfrm>
        </p:spPr>
        <p:txBody>
          <a:bodyPr>
            <a:normAutofit fontScale="47500" lnSpcReduction="20000"/>
          </a:bodyPr>
          <a:lstStyle/>
          <a:p>
            <a:pPr marL="0" indent="0" algn="just">
              <a:spcBef>
                <a:spcPts val="1200"/>
              </a:spcBef>
              <a:spcAft>
                <a:spcPts val="1000"/>
              </a:spcAft>
              <a:buClrTx/>
              <a:buFontTx/>
              <a:buNone/>
            </a:pPr>
            <a:r>
              <a:rPr lang="en-US" sz="4000" dirty="0"/>
              <a:t>If the water in the graduated cylinder does not fill the can entirely, record the first volume of the graduated cylinder as volume 1. Refill the graduated cylinder, and pour this additional water into the sample can. Record this value as volume 2. Repeat if necessary, recording initial volume 3, etc. Fill the can to the brim and record the final volume of water left in the graduated cylinder. Use the equation below to find the volume of the can.</a:t>
            </a:r>
          </a:p>
          <a:p>
            <a:pPr algn="ctr">
              <a:spcBef>
                <a:spcPts val="1200"/>
              </a:spcBef>
              <a:spcAft>
                <a:spcPts val="1000"/>
              </a:spcAft>
              <a:buClrTx/>
              <a:buFontTx/>
              <a:buNone/>
            </a:pPr>
            <a:r>
              <a:rPr lang="en-US" sz="4000" dirty="0"/>
              <a:t>Volume of Can formula:</a:t>
            </a:r>
          </a:p>
          <a:p>
            <a:pPr algn="ctr">
              <a:spcBef>
                <a:spcPts val="1200"/>
              </a:spcBef>
              <a:spcAft>
                <a:spcPts val="1000"/>
              </a:spcAft>
              <a:buClrTx/>
              <a:buFontTx/>
              <a:buNone/>
            </a:pPr>
            <a:r>
              <a:rPr lang="en-US" sz="6200" b="1"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can </a:t>
            </a:r>
            <a:r>
              <a:rPr lang="en-US" sz="6200" b="1" dirty="0">
                <a:solidFill>
                  <a:srgbClr val="FF0000"/>
                </a:solidFill>
                <a:cs typeface="Arial Unicode MS" charset="0"/>
              </a:rPr>
              <a:t>= V</a:t>
            </a:r>
            <a:r>
              <a:rPr lang="en-US" sz="6200" b="1" baseline="-40000" dirty="0">
                <a:solidFill>
                  <a:srgbClr val="FF0000"/>
                </a:solidFill>
              </a:rPr>
              <a:t>1 </a:t>
            </a:r>
            <a:r>
              <a:rPr lang="en-US" sz="6200" b="1" dirty="0">
                <a:solidFill>
                  <a:srgbClr val="FF0000"/>
                </a:solidFill>
              </a:rPr>
              <a:t>+</a:t>
            </a:r>
            <a:r>
              <a:rPr lang="en-US" sz="6200" b="1" baseline="-40000"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2 </a:t>
            </a:r>
            <a:r>
              <a:rPr lang="en-US" sz="6200" b="1" dirty="0">
                <a:solidFill>
                  <a:srgbClr val="FF0000"/>
                </a:solidFill>
                <a:cs typeface="Arial Unicode MS" charset="0"/>
              </a:rPr>
              <a:t> – V</a:t>
            </a:r>
            <a:r>
              <a:rPr lang="en-US" sz="6200" b="1" baseline="-40000" dirty="0">
                <a:solidFill>
                  <a:srgbClr val="FF0000"/>
                </a:solidFill>
              </a:rPr>
              <a:t>f</a:t>
            </a:r>
            <a:r>
              <a:rPr lang="en-US" sz="6200" b="1" dirty="0">
                <a:solidFill>
                  <a:srgbClr val="FF0000"/>
                </a:solidFill>
                <a:cs typeface="Arial Unicode MS" charset="0"/>
              </a:rPr>
              <a:t> or V</a:t>
            </a:r>
            <a:r>
              <a:rPr lang="en-US" sz="6200" b="1" baseline="-40000" dirty="0">
                <a:solidFill>
                  <a:srgbClr val="FF0000"/>
                </a:solidFill>
              </a:rPr>
              <a:t>can </a:t>
            </a:r>
            <a:r>
              <a:rPr lang="en-US" sz="6200" b="1" dirty="0">
                <a:solidFill>
                  <a:srgbClr val="FF0000"/>
                </a:solidFill>
                <a:cs typeface="Arial Unicode MS" charset="0"/>
              </a:rPr>
              <a:t>= V</a:t>
            </a:r>
            <a:r>
              <a:rPr lang="en-US" sz="6200" b="1" baseline="-40000" dirty="0">
                <a:solidFill>
                  <a:srgbClr val="FF0000"/>
                </a:solidFill>
              </a:rPr>
              <a:t>1 </a:t>
            </a:r>
            <a:r>
              <a:rPr lang="en-US" sz="6200" b="1" dirty="0">
                <a:solidFill>
                  <a:srgbClr val="FF0000"/>
                </a:solidFill>
              </a:rPr>
              <a:t>+</a:t>
            </a:r>
            <a:r>
              <a:rPr lang="en-US" sz="6200" b="1" baseline="-40000"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2 </a:t>
            </a:r>
            <a:r>
              <a:rPr lang="en-US" sz="6200" b="1" dirty="0">
                <a:solidFill>
                  <a:srgbClr val="FF0000"/>
                </a:solidFill>
                <a:cs typeface="Arial Unicode MS" charset="0"/>
              </a:rPr>
              <a:t> </a:t>
            </a:r>
            <a:r>
              <a:rPr lang="en-US" sz="6200" b="1" dirty="0">
                <a:solidFill>
                  <a:srgbClr val="FF0000"/>
                </a:solidFill>
              </a:rPr>
              <a:t>+</a:t>
            </a:r>
            <a:r>
              <a:rPr lang="en-US" sz="6200" b="1" baseline="-40000" dirty="0">
                <a:solidFill>
                  <a:srgbClr val="FF0000"/>
                </a:solidFill>
              </a:rPr>
              <a:t> </a:t>
            </a:r>
            <a:r>
              <a:rPr lang="en-US" sz="6200" b="1" dirty="0">
                <a:solidFill>
                  <a:srgbClr val="FF0000"/>
                </a:solidFill>
                <a:cs typeface="Arial Unicode MS" charset="0"/>
              </a:rPr>
              <a:t>V</a:t>
            </a:r>
            <a:r>
              <a:rPr lang="en-US" sz="6200" b="1" baseline="-40000" dirty="0">
                <a:solidFill>
                  <a:srgbClr val="FF0000"/>
                </a:solidFill>
              </a:rPr>
              <a:t>3 </a:t>
            </a:r>
            <a:r>
              <a:rPr lang="en-US" sz="6200" b="1" dirty="0">
                <a:solidFill>
                  <a:srgbClr val="FF0000"/>
                </a:solidFill>
                <a:cs typeface="Arial Unicode MS" charset="0"/>
              </a:rPr>
              <a:t> – V</a:t>
            </a:r>
            <a:r>
              <a:rPr lang="en-US" sz="6200" b="1" baseline="-40000" dirty="0">
                <a:solidFill>
                  <a:srgbClr val="FF0000"/>
                </a:solidFill>
              </a:rPr>
              <a:t>f</a:t>
            </a:r>
          </a:p>
          <a:p>
            <a:pPr marL="0" indent="0" algn="just">
              <a:spcBef>
                <a:spcPts val="1200"/>
              </a:spcBef>
              <a:spcAft>
                <a:spcPts val="1000"/>
              </a:spcAft>
              <a:buNone/>
            </a:pPr>
            <a:r>
              <a:rPr lang="en-US" sz="4900" dirty="0"/>
              <a:t>Measure the volume of each can 3 times and record the results on the Data Entry app or Data Sheet.</a:t>
            </a:r>
          </a:p>
          <a:p>
            <a:pPr algn="ctr">
              <a:spcBef>
                <a:spcPts val="1200"/>
              </a:spcBef>
              <a:spcAft>
                <a:spcPts val="1000"/>
              </a:spcAft>
              <a:buClrTx/>
              <a:buFontTx/>
              <a:buNone/>
            </a:pP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7" name="Content Placeholder 6" descr="Photo shows a graduated cylinder with a measured water volume of 270 mL."/>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83174" y="5199129"/>
            <a:ext cx="1842655" cy="1413545"/>
          </a:xfrm>
        </p:spPr>
      </p:pic>
    </p:spTree>
    <p:extLst>
      <p:ext uri="{BB962C8B-B14F-4D97-AF65-F5344CB8AC3E}">
        <p14:creationId xmlns:p14="http://schemas.microsoft.com/office/powerpoint/2010/main" val="142004468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19</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Measuring Sampling Pipe Mass and Volume</a:t>
            </a:r>
          </a:p>
        </p:txBody>
      </p:sp>
      <p:sp>
        <p:nvSpPr>
          <p:cNvPr id="3" name="Content Placeholder 2"/>
          <p:cNvSpPr>
            <a:spLocks noGrp="1"/>
          </p:cNvSpPr>
          <p:nvPr>
            <p:ph sz="half" idx="1"/>
          </p:nvPr>
        </p:nvSpPr>
        <p:spPr>
          <a:xfrm>
            <a:off x="1397919" y="1728642"/>
            <a:ext cx="7645720" cy="4351338"/>
          </a:xfrm>
        </p:spPr>
        <p:txBody>
          <a:bodyPr>
            <a:normAutofit lnSpcReduction="10000"/>
          </a:bodyPr>
          <a:lstStyle/>
          <a:p>
            <a:pPr marL="0" indent="0">
              <a:buClrTx/>
              <a:buFontTx/>
              <a:buNone/>
            </a:pPr>
            <a:r>
              <a:rPr lang="en-US" sz="1900" dirty="0"/>
              <a:t>If you are using a sampling pipe, get its mass by following the mass instructions for the can. </a:t>
            </a:r>
          </a:p>
          <a:p>
            <a:pPr marL="0" indent="0">
              <a:buClrTx/>
              <a:buFontTx/>
              <a:buNone/>
            </a:pPr>
            <a:endParaRPr lang="en-US" sz="1900" dirty="0"/>
          </a:p>
          <a:p>
            <a:pPr marL="0" indent="0">
              <a:buClrTx/>
              <a:buFontTx/>
              <a:buNone/>
            </a:pPr>
            <a:r>
              <a:rPr lang="en-US" sz="1900" dirty="0"/>
              <a:t>Then, calculate the pipe’s volume using the following equation:</a:t>
            </a:r>
          </a:p>
          <a:p>
            <a:pPr marL="0" indent="0">
              <a:buClrTx/>
              <a:buFontTx/>
              <a:buNone/>
            </a:pPr>
            <a:endParaRPr lang="en-US" sz="1900" dirty="0"/>
          </a:p>
          <a:p>
            <a:pPr marL="0" indent="0">
              <a:buClrTx/>
              <a:buFontTx/>
              <a:buNone/>
            </a:pPr>
            <a:r>
              <a:rPr lang="en-US" b="1" dirty="0">
                <a:solidFill>
                  <a:srgbClr val="FF0000"/>
                </a:solidFill>
              </a:rPr>
              <a:t>Volume pipe = π x r</a:t>
            </a:r>
            <a:r>
              <a:rPr lang="en-US" b="1" baseline="30000" dirty="0">
                <a:solidFill>
                  <a:srgbClr val="FF0000"/>
                </a:solidFill>
              </a:rPr>
              <a:t>2</a:t>
            </a:r>
            <a:r>
              <a:rPr lang="en-US" b="1" dirty="0">
                <a:solidFill>
                  <a:srgbClr val="FF0000"/>
                </a:solidFill>
              </a:rPr>
              <a:t> x h</a:t>
            </a:r>
          </a:p>
          <a:p>
            <a:pPr marL="0" indent="0">
              <a:buClrTx/>
              <a:buFontTx/>
              <a:buNone/>
            </a:pPr>
            <a:endParaRPr lang="en-US" sz="1900" dirty="0"/>
          </a:p>
          <a:p>
            <a:r>
              <a:rPr lang="en-US" sz="1900" dirty="0"/>
              <a:t>where π is the mathematical constant approximately equal to 3.141592654</a:t>
            </a:r>
          </a:p>
          <a:p>
            <a:r>
              <a:rPr lang="en-US" sz="1900" dirty="0"/>
              <a:t>r is the radius of the base of the pipe (cm)</a:t>
            </a:r>
          </a:p>
          <a:p>
            <a:r>
              <a:rPr lang="en-US" sz="1900" dirty="0"/>
              <a:t>h is the height of the pipe (cm)</a:t>
            </a:r>
          </a:p>
          <a:p>
            <a:r>
              <a:rPr lang="en-US" sz="1900" dirty="0"/>
              <a:t>1 cm</a:t>
            </a:r>
            <a:r>
              <a:rPr lang="en-US" sz="1900" baseline="30000" dirty="0"/>
              <a:t>3 </a:t>
            </a:r>
            <a:r>
              <a:rPr lang="en-US" sz="1900" dirty="0"/>
              <a:t>= 1 mL so your answer is the same in either unit of measurement.</a:t>
            </a:r>
          </a:p>
          <a:p>
            <a:pPr>
              <a:buClrTx/>
              <a:buFontTx/>
              <a:buNone/>
            </a:pPr>
            <a:endParaRPr lang="en-US" sz="800" dirty="0"/>
          </a:p>
          <a:p>
            <a:pPr algn="ctr">
              <a:spcBef>
                <a:spcPts val="1200"/>
              </a:spcBef>
              <a:spcAft>
                <a:spcPts val="1000"/>
              </a:spcAft>
              <a:buClrTx/>
              <a:buFontTx/>
              <a:buNone/>
            </a:pP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spTree>
    <p:extLst>
      <p:ext uri="{BB962C8B-B14F-4D97-AF65-F5344CB8AC3E}">
        <p14:creationId xmlns:p14="http://schemas.microsoft.com/office/powerpoint/2010/main" val="2663832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Illustration of two hands holding a a handful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0" y="1002632"/>
            <a:ext cx="9144000" cy="5855368"/>
          </a:xfrm>
          <a:prstGeom prst="rect">
            <a:avLst/>
          </a:prstGeom>
        </p:spPr>
      </p:pic>
      <p:sp>
        <p:nvSpPr>
          <p:cNvPr id="9" name="Slide Number Placeholder 8"/>
          <p:cNvSpPr>
            <a:spLocks noGrp="1"/>
          </p:cNvSpPr>
          <p:nvPr>
            <p:ph type="sldNum" sz="quarter" idx="12"/>
          </p:nvPr>
        </p:nvSpPr>
        <p:spPr/>
        <p:txBody>
          <a:bodyPr/>
          <a:lstStyle/>
          <a:p>
            <a:fld id="{6DFDAA85-E8A1-3440-BC14-D9C7CD2B27D7}" type="slidenum">
              <a:rPr lang="en-US" smtClean="0"/>
              <a:t>2</a:t>
            </a:fld>
            <a:endParaRPr lang="en-US" dirty="0"/>
          </a:p>
        </p:txBody>
      </p:sp>
      <p:pic>
        <p:nvPicPr>
          <p:cNvPr id="5" name="Picture 4" descr="banner: Soil Bulk Den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A. Introductio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04" y="-17545"/>
            <a:ext cx="1227776" cy="6875545"/>
          </a:xfrm>
          <a:prstGeom prst="rect">
            <a:avLst/>
          </a:prstGeom>
        </p:spPr>
      </p:pic>
      <p:sp>
        <p:nvSpPr>
          <p:cNvPr id="2" name="Title 1"/>
          <p:cNvSpPr>
            <a:spLocks noGrp="1"/>
          </p:cNvSpPr>
          <p:nvPr>
            <p:ph type="title"/>
          </p:nvPr>
        </p:nvSpPr>
        <p:spPr>
          <a:xfrm>
            <a:off x="1371599" y="788376"/>
            <a:ext cx="7886700" cy="1325563"/>
          </a:xfrm>
        </p:spPr>
        <p:txBody>
          <a:bodyPr>
            <a:normAutofit/>
          </a:bodyPr>
          <a:lstStyle/>
          <a:p>
            <a:r>
              <a:rPr lang="en-US" sz="2800" b="1" dirty="0">
                <a:solidFill>
                  <a:srgbClr val="432B01"/>
                </a:solidFill>
                <a:latin typeface="+mn-lt"/>
              </a:rPr>
              <a:t>Overview</a:t>
            </a:r>
          </a:p>
        </p:txBody>
      </p:sp>
      <p:sp>
        <p:nvSpPr>
          <p:cNvPr id="3" name="Content Placeholder 2"/>
          <p:cNvSpPr>
            <a:spLocks noGrp="1"/>
          </p:cNvSpPr>
          <p:nvPr>
            <p:ph sz="half" idx="1"/>
          </p:nvPr>
        </p:nvSpPr>
        <p:spPr>
          <a:xfrm>
            <a:off x="1371599" y="2024655"/>
            <a:ext cx="7091083" cy="4351338"/>
          </a:xfrm>
        </p:spPr>
        <p:txBody>
          <a:bodyPr>
            <a:normAutofit fontScale="92500" lnSpcReduction="10000"/>
          </a:bodyPr>
          <a:lstStyle/>
          <a:p>
            <a:pPr marL="0" indent="0">
              <a:buNone/>
            </a:pPr>
            <a:r>
              <a:rPr lang="en-US" sz="2000" dirty="0">
                <a:solidFill>
                  <a:srgbClr val="000000"/>
                </a:solidFill>
              </a:rPr>
              <a:t>This module provides step-by-step instructions in how to do the Bulk Density Protocol.</a:t>
            </a:r>
          </a:p>
          <a:p>
            <a:pPr>
              <a:buFont typeface="Arial" charset="0"/>
              <a:buChar char="•"/>
            </a:pPr>
            <a:endParaRPr lang="en-US" sz="1400" dirty="0">
              <a:solidFill>
                <a:srgbClr val="000000"/>
              </a:solidFill>
            </a:endParaRPr>
          </a:p>
          <a:p>
            <a:pPr marL="0" indent="0">
              <a:buNone/>
            </a:pPr>
            <a:r>
              <a:rPr lang="en-US" b="1" dirty="0">
                <a:solidFill>
                  <a:srgbClr val="432B01"/>
                </a:solidFill>
              </a:rPr>
              <a:t>Learning Objectives:</a:t>
            </a:r>
            <a:endParaRPr lang="en-US" dirty="0">
              <a:solidFill>
                <a:srgbClr val="432B01"/>
              </a:solidFill>
            </a:endParaRPr>
          </a:p>
          <a:p>
            <a:endParaRPr lang="en-US" sz="1400" b="1" dirty="0">
              <a:solidFill>
                <a:srgbClr val="000000"/>
              </a:solidFill>
            </a:endParaRPr>
          </a:p>
          <a:p>
            <a:pPr marL="0" indent="0">
              <a:buNone/>
            </a:pPr>
            <a:r>
              <a:rPr lang="en-US" sz="2000" dirty="0">
                <a:solidFill>
                  <a:srgbClr val="000000"/>
                </a:solidFill>
              </a:rPr>
              <a:t>After completing this module, you will be able to:</a:t>
            </a:r>
          </a:p>
          <a:p>
            <a:pPr>
              <a:buFont typeface="Arial" charset="0"/>
              <a:buChar char="•"/>
            </a:pPr>
            <a:r>
              <a:rPr lang="en-US" sz="2000" dirty="0">
                <a:solidFill>
                  <a:srgbClr val="000000"/>
                </a:solidFill>
              </a:rPr>
              <a:t>Explain why bulk density is worth measuring</a:t>
            </a:r>
          </a:p>
          <a:p>
            <a:pPr>
              <a:buFont typeface="Arial" charset="0"/>
              <a:buChar char="•"/>
            </a:pPr>
            <a:r>
              <a:rPr lang="en-US" sz="2000" dirty="0">
                <a:solidFill>
                  <a:srgbClr val="000000"/>
                </a:solidFill>
              </a:rPr>
              <a:t>Take samples of known volume correctly</a:t>
            </a:r>
          </a:p>
          <a:p>
            <a:pPr>
              <a:buFont typeface="Arial" charset="0"/>
              <a:buChar char="•"/>
            </a:pPr>
            <a:r>
              <a:rPr lang="en-US" sz="2000" dirty="0">
                <a:solidFill>
                  <a:srgbClr val="000000"/>
                </a:solidFill>
              </a:rPr>
              <a:t>Measure bulk density</a:t>
            </a:r>
          </a:p>
          <a:p>
            <a:pPr>
              <a:buFont typeface="Arial" charset="0"/>
              <a:buChar char="•"/>
            </a:pPr>
            <a:r>
              <a:rPr lang="en-US" sz="2000" dirty="0">
                <a:solidFill>
                  <a:srgbClr val="000000"/>
                </a:solidFill>
              </a:rPr>
              <a:t>Relate bulk density measurements to soil particle density and porosity</a:t>
            </a:r>
          </a:p>
          <a:p>
            <a:pPr>
              <a:buFont typeface="Arial" charset="0"/>
              <a:buChar char="•"/>
            </a:pPr>
            <a:r>
              <a:rPr lang="en-US" sz="2000" dirty="0">
                <a:solidFill>
                  <a:srgbClr val="000000"/>
                </a:solidFill>
              </a:rPr>
              <a:t>Report these data to GLOBE</a:t>
            </a:r>
          </a:p>
          <a:p>
            <a:pPr>
              <a:buFont typeface="Arial" charset="0"/>
              <a:buChar char="•"/>
            </a:pPr>
            <a:r>
              <a:rPr lang="en-US" sz="2000" dirty="0">
                <a:solidFill>
                  <a:srgbClr val="000000"/>
                </a:solidFill>
              </a:rPr>
              <a:t>Visualize these data using GLOBE’s Visualization Site</a:t>
            </a:r>
          </a:p>
          <a:p>
            <a:pPr>
              <a:buFont typeface="Arial" charset="0"/>
              <a:buChar char="•"/>
            </a:pPr>
            <a:endParaRPr lang="en-US" sz="1800" dirty="0">
              <a:solidFill>
                <a:srgbClr val="000000"/>
              </a:solidFill>
            </a:endParaRPr>
          </a:p>
          <a:p>
            <a:pPr>
              <a:buFont typeface="Arial" charset="0"/>
              <a:buChar char="•"/>
            </a:pPr>
            <a:endParaRPr lang="en-US" sz="1800" dirty="0">
              <a:solidFill>
                <a:srgbClr val="000000"/>
              </a:solidFill>
            </a:endParaRPr>
          </a:p>
          <a:p>
            <a:pPr>
              <a:buFont typeface="Arial" charset="0"/>
              <a:buChar char="•"/>
            </a:pPr>
            <a:endParaRPr lang="en-US" sz="1800" dirty="0">
              <a:solidFill>
                <a:srgbClr val="000000"/>
              </a:solidFill>
            </a:endParaRPr>
          </a:p>
          <a:p>
            <a:pPr>
              <a:buFont typeface="Arial" charset="0"/>
              <a:buChar char="•"/>
            </a:pPr>
            <a:endParaRPr lang="en-US" sz="1800" dirty="0">
              <a:solidFill>
                <a:srgbClr val="000000"/>
              </a:solidFill>
            </a:endParaRPr>
          </a:p>
        </p:txBody>
      </p:sp>
    </p:spTree>
    <p:extLst>
      <p:ext uri="{BB962C8B-B14F-4D97-AF65-F5344CB8AC3E}">
        <p14:creationId xmlns:p14="http://schemas.microsoft.com/office/powerpoint/2010/main" val="7488874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20</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Measuring the Mass of Rocks</a:t>
            </a:r>
          </a:p>
        </p:txBody>
      </p:sp>
      <p:sp>
        <p:nvSpPr>
          <p:cNvPr id="3" name="Content Placeholder 2"/>
          <p:cNvSpPr>
            <a:spLocks noGrp="1"/>
          </p:cNvSpPr>
          <p:nvPr>
            <p:ph sz="half" idx="1"/>
          </p:nvPr>
        </p:nvSpPr>
        <p:spPr>
          <a:xfrm>
            <a:off x="1314450" y="1914835"/>
            <a:ext cx="3886200" cy="4351338"/>
          </a:xfrm>
        </p:spPr>
        <p:txBody>
          <a:bodyPr>
            <a:normAutofit/>
          </a:bodyPr>
          <a:lstStyle/>
          <a:p>
            <a:pPr marL="0" indent="0">
              <a:buNone/>
            </a:pPr>
            <a:r>
              <a:rPr lang="en-US" sz="2000" dirty="0"/>
              <a:t>Weigh the rocks that are left on top of the sieve, and record this weight on the Data Entry app or the Bulk Density Data Entry Sheet.</a:t>
            </a:r>
          </a:p>
          <a:p>
            <a:pPr marL="0" indent="0">
              <a:buNone/>
            </a:pPr>
            <a:endParaRPr lang="en-US" sz="2000" dirty="0"/>
          </a:p>
          <a:p>
            <a:pPr marL="0" indent="0">
              <a:buNone/>
            </a:pPr>
            <a:r>
              <a:rPr lang="en-US" sz="2000" dirty="0"/>
              <a:t>If your sample contains roots or sticks, weigh these together with the rocks.</a:t>
            </a:r>
          </a:p>
          <a:p>
            <a:pPr>
              <a:buClrTx/>
              <a:buFontTx/>
              <a:buNone/>
            </a:pPr>
            <a:endParaRPr lang="en-US" sz="2000" dirty="0"/>
          </a:p>
          <a:p>
            <a:pPr algn="ctr">
              <a:spcBef>
                <a:spcPts val="1200"/>
              </a:spcBef>
              <a:spcAft>
                <a:spcPts val="1000"/>
              </a:spcAft>
              <a:buClrTx/>
              <a:buFontTx/>
              <a:buNone/>
            </a:pP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7" name="Content Placeholder 6" descr="Photograph of a digital balance with rocks being weighed."/>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5409425" y="2019701"/>
            <a:ext cx="3276085" cy="2054999"/>
          </a:xfrm>
        </p:spPr>
      </p:pic>
    </p:spTree>
    <p:extLst>
      <p:ext uri="{BB962C8B-B14F-4D97-AF65-F5344CB8AC3E}">
        <p14:creationId xmlns:p14="http://schemas.microsoft.com/office/powerpoint/2010/main" val="7747749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21</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0"/>
            <a:ext cx="7953348" cy="1022023"/>
          </a:xfrm>
          <a:prstGeom prst="rect">
            <a:avLst/>
          </a:prstGeom>
        </p:spPr>
      </p:pic>
      <p:pic>
        <p:nvPicPr>
          <p:cNvPr id="6" name="Picture 5" descr="Menu: E. How to take measurement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 y="-17545"/>
            <a:ext cx="1190653" cy="6978316"/>
          </a:xfrm>
          <a:prstGeom prst="rect">
            <a:avLst/>
          </a:prstGeom>
        </p:spPr>
      </p:pic>
      <p:sp>
        <p:nvSpPr>
          <p:cNvPr id="2" name="Title 1"/>
          <p:cNvSpPr>
            <a:spLocks noGrp="1"/>
          </p:cNvSpPr>
          <p:nvPr>
            <p:ph type="title"/>
          </p:nvPr>
        </p:nvSpPr>
        <p:spPr>
          <a:xfrm>
            <a:off x="1257300" y="694138"/>
            <a:ext cx="7886700" cy="1325563"/>
          </a:xfrm>
        </p:spPr>
        <p:txBody>
          <a:bodyPr>
            <a:normAutofit/>
          </a:bodyPr>
          <a:lstStyle/>
          <a:p>
            <a:r>
              <a:rPr lang="en-US" sz="2400" b="1" dirty="0">
                <a:solidFill>
                  <a:srgbClr val="432B01"/>
                </a:solidFill>
                <a:latin typeface="+mn-lt"/>
              </a:rPr>
              <a:t>Measuring the Volume of Rocks</a:t>
            </a:r>
          </a:p>
        </p:txBody>
      </p:sp>
      <p:sp>
        <p:nvSpPr>
          <p:cNvPr id="3" name="Content Placeholder 2"/>
          <p:cNvSpPr>
            <a:spLocks noGrp="1"/>
          </p:cNvSpPr>
          <p:nvPr>
            <p:ph sz="half" idx="1"/>
          </p:nvPr>
        </p:nvSpPr>
        <p:spPr>
          <a:xfrm>
            <a:off x="1257299" y="1716160"/>
            <a:ext cx="5123074" cy="4907663"/>
          </a:xfrm>
        </p:spPr>
        <p:txBody>
          <a:bodyPr>
            <a:normAutofit/>
          </a:bodyPr>
          <a:lstStyle/>
          <a:p>
            <a:pPr marL="64008" indent="0">
              <a:buNone/>
            </a:pPr>
            <a:r>
              <a:rPr lang="en-US" sz="1700" dirty="0"/>
              <a:t>Place 30 mL of water in a 100 mL graduated cylinder.</a:t>
            </a:r>
          </a:p>
          <a:p>
            <a:pPr marL="64008" indent="0">
              <a:buNone/>
            </a:pPr>
            <a:r>
              <a:rPr lang="en-US" sz="1700" dirty="0"/>
              <a:t>Without spilling, add the rocks to the water. </a:t>
            </a:r>
          </a:p>
          <a:p>
            <a:pPr marL="64008" indent="0">
              <a:buNone/>
            </a:pPr>
            <a:r>
              <a:rPr lang="en-US" sz="1700" dirty="0"/>
              <a:t>After all the rocks have been added, read the level of the water and enter this value and the original volume of water on the Bulk Density Data Sheet of the Data Entry app.</a:t>
            </a:r>
          </a:p>
          <a:p>
            <a:pPr marL="64008" indent="0">
              <a:buNone/>
            </a:pPr>
            <a:r>
              <a:rPr lang="en-US" sz="1700" dirty="0"/>
              <a:t>As you add the rocks, if the volume of the water comes close to 100 mL, record the volume, empty the cylinder and repeat the procedure for the remaining rocks. In this case, you must record the sum of the water volumes with the rocks and the sum of the water volumes without the rocks.</a:t>
            </a:r>
          </a:p>
          <a:p>
            <a:pPr marL="64008" indent="0">
              <a:buNone/>
            </a:pPr>
            <a:r>
              <a:rPr lang="en-US" sz="1700" dirty="0"/>
              <a:t>If your sample contains roots or sticks, they usually will float in water. To measure their volume, substitute alcohol for water in the graduated cylinder. (Alcohol has a lighter density than water.)</a:t>
            </a:r>
          </a:p>
          <a:p>
            <a:pPr marL="365760" indent="-301752"/>
            <a:endParaRPr lang="en-US" sz="2000" dirty="0"/>
          </a:p>
          <a:p>
            <a:pPr marL="365760" indent="-301752"/>
            <a:endParaRPr lang="en-US" sz="2000" dirty="0"/>
          </a:p>
          <a:p>
            <a:pPr>
              <a:buClrTx/>
              <a:buFontTx/>
              <a:buNone/>
            </a:pPr>
            <a:endParaRPr lang="en-US" sz="2000" dirty="0"/>
          </a:p>
          <a:p>
            <a:pPr>
              <a:buClrTx/>
              <a:buFontTx/>
              <a:buNone/>
            </a:pPr>
            <a:endParaRPr lang="en-US" sz="2000" dirty="0"/>
          </a:p>
          <a:p>
            <a:pPr algn="ctr">
              <a:spcBef>
                <a:spcPts val="1200"/>
              </a:spcBef>
              <a:spcAft>
                <a:spcPts val="1000"/>
              </a:spcAft>
              <a:buClrTx/>
              <a:buFontTx/>
              <a:buNone/>
            </a:pPr>
            <a:endParaRPr lang="en-US" sz="6200" baseline="-40000" dirty="0"/>
          </a:p>
          <a:p>
            <a:pPr algn="ctr">
              <a:spcBef>
                <a:spcPts val="1200"/>
              </a:spcBef>
              <a:spcAft>
                <a:spcPts val="1000"/>
              </a:spcAft>
              <a:buClrTx/>
              <a:buFontTx/>
              <a:buNone/>
            </a:pPr>
            <a:endParaRPr lang="en-US" sz="1000" baseline="-40000" dirty="0"/>
          </a:p>
          <a:p>
            <a:pPr>
              <a:spcBef>
                <a:spcPts val="1200"/>
              </a:spcBef>
              <a:spcAft>
                <a:spcPts val="1000"/>
              </a:spcAft>
              <a:buClrTx/>
              <a:buFontTx/>
              <a:buNone/>
            </a:pPr>
            <a:endParaRPr lang="en-US" sz="2000" dirty="0"/>
          </a:p>
          <a:p>
            <a:endParaRPr lang="en-US" sz="1200" dirty="0"/>
          </a:p>
          <a:p>
            <a:endParaRPr lang="en-US" sz="1200" dirty="0"/>
          </a:p>
          <a:p>
            <a:endParaRPr lang="en-US" sz="1200" dirty="0"/>
          </a:p>
          <a:p>
            <a:endParaRPr lang="en-US" sz="1200" dirty="0"/>
          </a:p>
          <a:p>
            <a:pPr eaLnBrk="0">
              <a:lnSpc>
                <a:spcPct val="100000"/>
              </a:lnSpc>
              <a:buClrTx/>
              <a:buFontTx/>
              <a:buNone/>
            </a:pPr>
            <a:endParaRPr lang="en-US" sz="1200" dirty="0"/>
          </a:p>
          <a:p>
            <a:endParaRPr lang="en-US" sz="1200" dirty="0"/>
          </a:p>
          <a:p>
            <a:endParaRPr lang="en-US" sz="1200" dirty="0"/>
          </a:p>
          <a:p>
            <a:endParaRPr lang="en-US" sz="1200" dirty="0"/>
          </a:p>
          <a:p>
            <a:pPr marL="0" indent="0">
              <a:buClrTx/>
            </a:pPr>
            <a:endParaRPr lang="en-US" sz="1800" dirty="0"/>
          </a:p>
          <a:p>
            <a:pPr marL="457200" indent="-356616">
              <a:buClrTx/>
              <a:buFontTx/>
              <a:buNone/>
            </a:pPr>
            <a:endParaRPr lang="en-US" sz="1800" dirty="0"/>
          </a:p>
        </p:txBody>
      </p:sp>
      <p:pic>
        <p:nvPicPr>
          <p:cNvPr id="8" name="Content Placeholder 7" descr="Two photographs. Photograph 1 is of a graduated cylinder with water in it. Photo 2 shows how the water level increases as the water is displaced by rocks."/>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447021" y="1716161"/>
            <a:ext cx="1633209" cy="4351338"/>
          </a:xfrm>
        </p:spPr>
      </p:pic>
    </p:spTree>
    <p:extLst>
      <p:ext uri="{BB962C8B-B14F-4D97-AF65-F5344CB8AC3E}">
        <p14:creationId xmlns:p14="http://schemas.microsoft.com/office/powerpoint/2010/main" val="128666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22</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F. How to calculate bulk den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371" y="0"/>
            <a:ext cx="1297023" cy="6954253"/>
          </a:xfrm>
          <a:prstGeom prst="rect">
            <a:avLst/>
          </a:prstGeom>
        </p:spPr>
      </p:pic>
      <p:sp>
        <p:nvSpPr>
          <p:cNvPr id="2" name="Title 1"/>
          <p:cNvSpPr>
            <a:spLocks noGrp="1"/>
          </p:cNvSpPr>
          <p:nvPr>
            <p:ph type="title"/>
          </p:nvPr>
        </p:nvSpPr>
        <p:spPr>
          <a:xfrm>
            <a:off x="1257300" y="652243"/>
            <a:ext cx="7886700" cy="1325563"/>
          </a:xfrm>
        </p:spPr>
        <p:txBody>
          <a:bodyPr>
            <a:normAutofit/>
          </a:bodyPr>
          <a:lstStyle/>
          <a:p>
            <a:r>
              <a:rPr lang="en-US" sz="2800" dirty="0">
                <a:solidFill>
                  <a:srgbClr val="432B01"/>
                </a:solidFill>
                <a:latin typeface="+mn-lt"/>
              </a:rPr>
              <a:t>Bulk Density Calculation</a:t>
            </a:r>
          </a:p>
        </p:txBody>
      </p:sp>
      <p:pic>
        <p:nvPicPr>
          <p:cNvPr id="7" name="Picture 5" descr="Table with Bulk Density formula and instructions. A. Container number. B, Wet mass of soil and container. &#10;C. Dry mass of soil and container. D, Container volume (mL). E Container mass. F, Mass of rocks (g). &#10;G Volume of water without rocks (mL). H, Volume of water with rocks (mL). I Mass of dry soil (g) = C - E. &#10;J Volume of rocks (mL or cm cubed) = H-G. K Bulk Density (g/mL or g/cm3) = (I – F)/(D – J).&#10;"/>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1699461" y="2843666"/>
            <a:ext cx="6420530" cy="3641832"/>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 name="Content Placeholder 7"/>
          <p:cNvSpPr>
            <a:spLocks noGrp="1"/>
          </p:cNvSpPr>
          <p:nvPr>
            <p:ph sz="half" idx="1"/>
          </p:nvPr>
        </p:nvSpPr>
        <p:spPr>
          <a:xfrm>
            <a:off x="1284187" y="1747566"/>
            <a:ext cx="7634404" cy="4351338"/>
          </a:xfrm>
        </p:spPr>
        <p:txBody>
          <a:bodyPr>
            <a:normAutofit/>
          </a:bodyPr>
          <a:lstStyle/>
          <a:p>
            <a:pPr marL="0" indent="0">
              <a:buNone/>
            </a:pPr>
            <a:r>
              <a:rPr lang="en-US" sz="1800" dirty="0"/>
              <a:t>The GLOBE Field Guide provides a chart to assist you in keeping your data organized, so you can plug the correct values into the formula and calculate bulk density. </a:t>
            </a:r>
          </a:p>
        </p:txBody>
      </p:sp>
    </p:spTree>
    <p:extLst>
      <p:ext uri="{BB962C8B-B14F-4D97-AF65-F5344CB8AC3E}">
        <p14:creationId xmlns:p14="http://schemas.microsoft.com/office/powerpoint/2010/main" val="2287340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23</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G.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 y="-1"/>
            <a:ext cx="1280684" cy="6954253"/>
          </a:xfrm>
          <a:prstGeom prst="rect">
            <a:avLst/>
          </a:prstGeom>
        </p:spPr>
      </p:pic>
      <p:sp>
        <p:nvSpPr>
          <p:cNvPr id="2" name="Title 1"/>
          <p:cNvSpPr>
            <a:spLocks noGrp="1"/>
          </p:cNvSpPr>
          <p:nvPr>
            <p:ph type="title"/>
          </p:nvPr>
        </p:nvSpPr>
        <p:spPr>
          <a:xfrm>
            <a:off x="-742479" y="687785"/>
            <a:ext cx="7886700" cy="1325563"/>
          </a:xfrm>
        </p:spPr>
        <p:txBody>
          <a:bodyPr>
            <a:normAutofit/>
          </a:bodyPr>
          <a:lstStyle/>
          <a:p>
            <a:pPr algn="ctr"/>
            <a:r>
              <a:rPr lang="en-US" sz="2800" b="1" dirty="0">
                <a:solidFill>
                  <a:srgbClr val="432B01"/>
                </a:solidFill>
                <a:latin typeface="+mn-lt"/>
              </a:rPr>
              <a:t>Bulk Density Data Entry</a:t>
            </a:r>
            <a:endParaRPr lang="en-US" sz="2800" dirty="0">
              <a:solidFill>
                <a:srgbClr val="432B01"/>
              </a:solidFill>
              <a:latin typeface="+mn-lt"/>
            </a:endParaRPr>
          </a:p>
        </p:txBody>
      </p:sp>
      <p:sp>
        <p:nvSpPr>
          <p:cNvPr id="3" name="Content Placeholder 2"/>
          <p:cNvSpPr>
            <a:spLocks noGrp="1"/>
          </p:cNvSpPr>
          <p:nvPr>
            <p:ph sz="half" idx="1"/>
          </p:nvPr>
        </p:nvSpPr>
        <p:spPr>
          <a:xfrm>
            <a:off x="1386639" y="1671062"/>
            <a:ext cx="7344766" cy="4351338"/>
          </a:xfrm>
        </p:spPr>
        <p:txBody>
          <a:bodyPr>
            <a:normAutofit/>
          </a:bodyPr>
          <a:lstStyle/>
          <a:p>
            <a:r>
              <a:rPr lang="en-US" sz="1800" dirty="0"/>
              <a:t>Select “Live Data Entry.” Under Soil Characterization, click “New Observation.”</a:t>
            </a:r>
          </a:p>
          <a:p>
            <a:r>
              <a:rPr lang="en-US" sz="1800" dirty="0"/>
              <a:t>This will bring up the Data Entry page on the GLOBE website.</a:t>
            </a:r>
          </a:p>
          <a:p>
            <a:endParaRPr lang="en-US" sz="1800" dirty="0"/>
          </a:p>
        </p:txBody>
      </p:sp>
      <p:pic>
        <p:nvPicPr>
          <p:cNvPr id="8" name="Content Placeholder 7" descr="Screenshot of GLOBE data entry. Navigate to Soil Caracterization and select &quot;Soil Bulk Density&quot; and &quot;new observation&quo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719774" y="2849030"/>
            <a:ext cx="6785457" cy="2559311"/>
          </a:xfrm>
        </p:spPr>
      </p:pic>
    </p:spTree>
    <p:extLst>
      <p:ext uri="{BB962C8B-B14F-4D97-AF65-F5344CB8AC3E}">
        <p14:creationId xmlns:p14="http://schemas.microsoft.com/office/powerpoint/2010/main" val="109359825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6DFDAA85-E8A1-3440-BC14-D9C7CD2B27D7}" type="slidenum">
              <a:rPr lang="en-US" smtClean="0"/>
              <a:t>24</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G.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 y="-1"/>
            <a:ext cx="1280684" cy="6954253"/>
          </a:xfrm>
          <a:prstGeom prst="rect">
            <a:avLst/>
          </a:prstGeom>
        </p:spPr>
      </p:pic>
      <p:sp>
        <p:nvSpPr>
          <p:cNvPr id="2" name="Title 1"/>
          <p:cNvSpPr>
            <a:spLocks noGrp="1"/>
          </p:cNvSpPr>
          <p:nvPr>
            <p:ph type="title"/>
          </p:nvPr>
        </p:nvSpPr>
        <p:spPr>
          <a:xfrm>
            <a:off x="-20317" y="651230"/>
            <a:ext cx="7886700" cy="1325563"/>
          </a:xfrm>
        </p:spPr>
        <p:txBody>
          <a:bodyPr>
            <a:normAutofit/>
          </a:bodyPr>
          <a:lstStyle/>
          <a:p>
            <a:pPr algn="ctr"/>
            <a:r>
              <a:rPr lang="en-US" sz="2800" b="1" dirty="0">
                <a:solidFill>
                  <a:srgbClr val="432B01"/>
                </a:solidFill>
                <a:latin typeface="+mn-lt"/>
              </a:rPr>
              <a:t>Bulk Density Data Entry Example</a:t>
            </a:r>
          </a:p>
        </p:txBody>
      </p:sp>
      <p:sp>
        <p:nvSpPr>
          <p:cNvPr id="3" name="Content Placeholder 2" descr="Screenshot of GLOBE Data Entry. To enter additional data for the same horizon, and click &quot;add sample.&quot;  To enter data for a different horizon select that horizon and enter its data. "/>
          <p:cNvSpPr>
            <a:spLocks noGrp="1"/>
          </p:cNvSpPr>
          <p:nvPr>
            <p:ph sz="half" idx="1"/>
          </p:nvPr>
        </p:nvSpPr>
        <p:spPr>
          <a:xfrm>
            <a:off x="1386638" y="1671062"/>
            <a:ext cx="5270639" cy="469972"/>
          </a:xfrm>
        </p:spPr>
        <p:txBody>
          <a:bodyPr>
            <a:normAutofit/>
          </a:bodyPr>
          <a:lstStyle/>
          <a:p>
            <a:r>
              <a:rPr lang="en-US" sz="1800" dirty="0"/>
              <a:t>Enter the Bulk Density Data on this page.</a:t>
            </a:r>
          </a:p>
        </p:txBody>
      </p:sp>
      <p:pic>
        <p:nvPicPr>
          <p:cNvPr id="10" name="Content Placeholder 6" descr="Image of the Bulk Density data entry page - arrow point from &quot;To enter additional data for the same horizon, click, &quot;add sample&quot; to green button with text + Add Sample"/>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98806" y="2451015"/>
            <a:ext cx="6287893" cy="3928435"/>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42729083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Slide Number Placeholder 10"/>
          <p:cNvSpPr>
            <a:spLocks noGrp="1"/>
          </p:cNvSpPr>
          <p:nvPr>
            <p:ph type="sldNum" sz="quarter" idx="12"/>
          </p:nvPr>
        </p:nvSpPr>
        <p:spPr/>
        <p:txBody>
          <a:bodyPr/>
          <a:lstStyle/>
          <a:p>
            <a:fld id="{6DFDAA85-E8A1-3440-BC14-D9C7CD2B27D7}" type="slidenum">
              <a:rPr lang="en-US" smtClean="0"/>
              <a:t>25</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G. How to report data to GLOB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17" y="-1"/>
            <a:ext cx="1280684" cy="6954253"/>
          </a:xfrm>
          <a:prstGeom prst="rect">
            <a:avLst/>
          </a:prstGeom>
        </p:spPr>
      </p:pic>
      <p:sp>
        <p:nvSpPr>
          <p:cNvPr id="2" name="Title 1"/>
          <p:cNvSpPr>
            <a:spLocks noGrp="1"/>
          </p:cNvSpPr>
          <p:nvPr>
            <p:ph type="title"/>
          </p:nvPr>
        </p:nvSpPr>
        <p:spPr>
          <a:xfrm>
            <a:off x="-1594624" y="698976"/>
            <a:ext cx="7886700" cy="1325563"/>
          </a:xfrm>
        </p:spPr>
        <p:txBody>
          <a:bodyPr>
            <a:normAutofit/>
          </a:bodyPr>
          <a:lstStyle/>
          <a:p>
            <a:pPr algn="ctr"/>
            <a:r>
              <a:rPr lang="en-US" sz="2800" b="1" dirty="0">
                <a:solidFill>
                  <a:srgbClr val="432B01"/>
                </a:solidFill>
                <a:latin typeface="+mn-lt"/>
              </a:rPr>
              <a:t>Submit Data</a:t>
            </a:r>
          </a:p>
        </p:txBody>
      </p:sp>
      <p:sp>
        <p:nvSpPr>
          <p:cNvPr id="3" name="Content Placeholder 2"/>
          <p:cNvSpPr>
            <a:spLocks noGrp="1"/>
          </p:cNvSpPr>
          <p:nvPr>
            <p:ph sz="half" idx="1"/>
          </p:nvPr>
        </p:nvSpPr>
        <p:spPr>
          <a:xfrm>
            <a:off x="1386638" y="1671062"/>
            <a:ext cx="5962015" cy="4351338"/>
          </a:xfrm>
        </p:spPr>
        <p:txBody>
          <a:bodyPr>
            <a:normAutofit/>
          </a:bodyPr>
          <a:lstStyle/>
          <a:p>
            <a:r>
              <a:rPr lang="en-US" sz="1800" b="1" dirty="0"/>
              <a:t>If your data are entered correctly, click Send Data.</a:t>
            </a:r>
            <a:endParaRPr lang="en-US" sz="1800" dirty="0"/>
          </a:p>
        </p:txBody>
      </p:sp>
      <p:pic>
        <p:nvPicPr>
          <p:cNvPr id="10" name="Content Placeholder 9" descr="Screenshot of GLOBE data entry. If your data is entered correctly, click the button, &quot;send data.&quot; If your data are within the appropriate ranges for bulk density, you will see the image of a smiley face. If your data are not within the appropriate range or have other issues, you will see a frowning face. Address the errors and resubmit your data. If you don't get data within a certain range, contact GLOBE Community Support."/>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1904351" y="2307591"/>
            <a:ext cx="5982349" cy="426353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7986310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26</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H. Data Visual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361" y="-17546"/>
            <a:ext cx="1255060" cy="6875545"/>
          </a:xfrm>
          <a:prstGeom prst="rect">
            <a:avLst/>
          </a:prstGeom>
        </p:spPr>
      </p:pic>
      <p:sp>
        <p:nvSpPr>
          <p:cNvPr id="2" name="Title 1"/>
          <p:cNvSpPr>
            <a:spLocks noGrp="1"/>
          </p:cNvSpPr>
          <p:nvPr>
            <p:ph type="title"/>
          </p:nvPr>
        </p:nvSpPr>
        <p:spPr>
          <a:xfrm>
            <a:off x="1414517" y="663845"/>
            <a:ext cx="7886700" cy="1325563"/>
          </a:xfrm>
        </p:spPr>
        <p:txBody>
          <a:bodyPr>
            <a:normAutofit/>
          </a:bodyPr>
          <a:lstStyle/>
          <a:p>
            <a:r>
              <a:rPr lang="en-US" sz="2800" b="1" dirty="0">
                <a:solidFill>
                  <a:srgbClr val="432B01"/>
                </a:solidFill>
                <a:latin typeface="+mn-lt"/>
              </a:rPr>
              <a:t>Bulk Density Data Visualization</a:t>
            </a:r>
          </a:p>
        </p:txBody>
      </p:sp>
      <p:sp>
        <p:nvSpPr>
          <p:cNvPr id="3" name="Content Placeholder 2"/>
          <p:cNvSpPr>
            <a:spLocks noGrp="1"/>
          </p:cNvSpPr>
          <p:nvPr>
            <p:ph sz="half" idx="1"/>
          </p:nvPr>
        </p:nvSpPr>
        <p:spPr>
          <a:xfrm>
            <a:off x="1500498" y="1658133"/>
            <a:ext cx="6327657" cy="4351338"/>
          </a:xfrm>
        </p:spPr>
        <p:txBody>
          <a:bodyPr>
            <a:normAutofit/>
          </a:bodyPr>
          <a:lstStyle/>
          <a:p>
            <a:r>
              <a:rPr lang="en-US" sz="1800" dirty="0">
                <a:solidFill>
                  <a:srgbClr val="000000"/>
                </a:solidFill>
              </a:rPr>
              <a:t>Visualization for the first horizon shows the Bulk Density Values</a:t>
            </a:r>
            <a:endParaRPr lang="en-US" sz="1800" dirty="0"/>
          </a:p>
        </p:txBody>
      </p:sp>
      <p:pic>
        <p:nvPicPr>
          <p:cNvPr id="7" name="Picture 3" descr="Screenshot, Map interface, GLOBE Visualization System. Icons indicate locations where samples have been taken."/>
          <p:cNvPicPr>
            <a:picLocks noGrp="1" noChangeAspect="1" noChangeArrowheads="1"/>
          </p:cNvPicPr>
          <p:nvPr>
            <p:ph sz="half" idx="2"/>
          </p:nvPr>
        </p:nvPicPr>
        <p:blipFill>
          <a:blip r:embed="rId4">
            <a:extLst>
              <a:ext uri="{28A0092B-C50C-407E-A947-70E740481C1C}">
                <a14:useLocalDpi xmlns:a14="http://schemas.microsoft.com/office/drawing/2010/main" val="0"/>
              </a:ext>
            </a:extLst>
          </a:blip>
          <a:srcRect/>
          <a:stretch>
            <a:fillRect/>
          </a:stretch>
        </p:blipFill>
        <p:spPr bwMode="auto">
          <a:xfrm>
            <a:off x="2219796" y="2187394"/>
            <a:ext cx="5496847" cy="428627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cap="flat">
                <a:solidFill>
                  <a:srgbClr val="80808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048963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6DFDAA85-E8A1-3440-BC14-D9C7CD2B27D7}" type="slidenum">
              <a:rPr lang="en-US" smtClean="0"/>
              <a:t>27</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7" name="Picture 6" descr="Menu: I. Quiz Yoursel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 y="-17545"/>
            <a:ext cx="1181100" cy="6959766"/>
          </a:xfrm>
          <a:prstGeom prst="rect">
            <a:avLst/>
          </a:prstGeom>
        </p:spPr>
      </p:pic>
      <p:sp>
        <p:nvSpPr>
          <p:cNvPr id="2" name="Title 1"/>
          <p:cNvSpPr>
            <a:spLocks noGrp="1"/>
          </p:cNvSpPr>
          <p:nvPr>
            <p:ph type="title"/>
          </p:nvPr>
        </p:nvSpPr>
        <p:spPr>
          <a:xfrm>
            <a:off x="1257300" y="764698"/>
            <a:ext cx="2210729" cy="1325563"/>
          </a:xfrm>
        </p:spPr>
        <p:txBody>
          <a:bodyPr>
            <a:normAutofit/>
          </a:bodyPr>
          <a:lstStyle/>
          <a:p>
            <a:r>
              <a:rPr lang="en-US" sz="2800" b="1" dirty="0">
                <a:solidFill>
                  <a:srgbClr val="432B01"/>
                </a:solidFill>
                <a:latin typeface="+mn-lt"/>
              </a:rPr>
              <a:t>Quiz Yourself</a:t>
            </a:r>
          </a:p>
        </p:txBody>
      </p:sp>
      <p:pic>
        <p:nvPicPr>
          <p:cNvPr id="9" name="Content Placeholder 8" descr="Illustration of two hands holding a a handful of soil."/>
          <p:cNvPicPr>
            <a:picLocks noGrp="1" noChangeAspect="1"/>
          </p:cNvPicPr>
          <p:nvPr>
            <p:ph sz="half" idx="2"/>
          </p:nvPr>
        </p:nvPicPr>
        <p:blipFill>
          <a:blip r:embed="rId4">
            <a:alphaModFix amt="20000"/>
            <a:extLst>
              <a:ext uri="{28A0092B-C50C-407E-A947-70E740481C1C}">
                <a14:useLocalDpi xmlns:a14="http://schemas.microsoft.com/office/drawing/2010/main" val="0"/>
              </a:ext>
            </a:extLst>
          </a:blip>
          <a:stretch>
            <a:fillRect/>
          </a:stretch>
        </p:blipFill>
        <p:spPr>
          <a:xfrm>
            <a:off x="295620" y="918189"/>
            <a:ext cx="8848380" cy="5939811"/>
          </a:xfrm>
          <a:prstGeom prst="rect">
            <a:avLst/>
          </a:prstGeom>
        </p:spPr>
      </p:pic>
      <p:sp>
        <p:nvSpPr>
          <p:cNvPr id="3" name="Content Placeholder 2"/>
          <p:cNvSpPr>
            <a:spLocks noGrp="1"/>
          </p:cNvSpPr>
          <p:nvPr>
            <p:ph sz="half" idx="1"/>
          </p:nvPr>
        </p:nvSpPr>
        <p:spPr>
          <a:xfrm>
            <a:off x="1257300" y="1786721"/>
            <a:ext cx="7440392" cy="4351338"/>
          </a:xfrm>
        </p:spPr>
        <p:txBody>
          <a:bodyPr>
            <a:normAutofit fontScale="92500" lnSpcReduction="10000"/>
          </a:bodyPr>
          <a:lstStyle/>
          <a:p>
            <a:pPr marL="0" indent="0">
              <a:buNone/>
            </a:pPr>
            <a:r>
              <a:rPr lang="en-US" sz="1800" dirty="0">
                <a:solidFill>
                  <a:srgbClr val="432B01"/>
                </a:solidFill>
              </a:rPr>
              <a:t>Are you ready for your quiz? Test your knowledge with some sample questions. When you are ready to take the quiz, click on the quiz box next to where you downloaded this slide set.</a:t>
            </a:r>
          </a:p>
          <a:p>
            <a:pPr marL="0" indent="0">
              <a:buNone/>
            </a:pPr>
            <a:r>
              <a:rPr lang="en-US" sz="1800" dirty="0">
                <a:solidFill>
                  <a:srgbClr val="432B01"/>
                </a:solidFill>
              </a:rPr>
              <a:t> </a:t>
            </a:r>
            <a:endParaRPr lang="en-US" sz="1800" dirty="0"/>
          </a:p>
          <a:p>
            <a:pPr marL="342900" indent="-342900">
              <a:buFont typeface="+mj-lt"/>
              <a:buAutoNum type="arabicPeriod"/>
            </a:pPr>
            <a:r>
              <a:rPr lang="en-US" sz="1800" dirty="0"/>
              <a:t>What are some of the factors that contribute to the bulk density measurement of a soil?</a:t>
            </a:r>
          </a:p>
          <a:p>
            <a:pPr marL="342900" indent="-342900">
              <a:buFont typeface="+mj-lt"/>
              <a:buAutoNum type="arabicPeriod"/>
            </a:pPr>
            <a:r>
              <a:rPr lang="en-US" sz="1800" dirty="0"/>
              <a:t>T/F Bulk density is a factor that influences how easily roots can grow through soil and influences how water filters down a soil profile.</a:t>
            </a:r>
          </a:p>
          <a:p>
            <a:pPr marL="342900" indent="-342900">
              <a:buFont typeface="+mj-lt"/>
              <a:buAutoNum type="arabicPeriod"/>
            </a:pPr>
            <a:r>
              <a:rPr lang="en-US" sz="1800" dirty="0"/>
              <a:t>How many samples do you take of each horizon? </a:t>
            </a:r>
          </a:p>
          <a:p>
            <a:pPr marL="342900" indent="-342900">
              <a:buFont typeface="+mj-lt"/>
              <a:buAutoNum type="arabicPeriod"/>
            </a:pPr>
            <a:r>
              <a:rPr lang="en-US" sz="1800" dirty="0"/>
              <a:t>How do you determine the volume of your sampling can? </a:t>
            </a:r>
          </a:p>
          <a:p>
            <a:pPr marL="342900" indent="-342900">
              <a:buFont typeface="+mj-lt"/>
              <a:buAutoNum type="arabicPeriod"/>
            </a:pPr>
            <a:r>
              <a:rPr lang="en-US" sz="1800" dirty="0"/>
              <a:t>How do you measure the volume of rocks in your sample? </a:t>
            </a:r>
          </a:p>
          <a:p>
            <a:pPr marL="342900" indent="-342900">
              <a:buFont typeface="+mj-lt"/>
              <a:buAutoNum type="arabicPeriod"/>
            </a:pPr>
            <a:r>
              <a:rPr lang="en-US" sz="1800" dirty="0"/>
              <a:t>Would you expect a horizon with high organic content to have high or low bulk density?</a:t>
            </a:r>
          </a:p>
          <a:p>
            <a:pPr marL="342900" indent="-342900">
              <a:buFont typeface="+mj-lt"/>
              <a:buAutoNum type="arabicPeriod"/>
            </a:pPr>
            <a:r>
              <a:rPr lang="en-US" sz="1800" dirty="0"/>
              <a:t>Why do you want to sample in areas that are not driven on by cars or on a path? </a:t>
            </a:r>
          </a:p>
        </p:txBody>
      </p:sp>
    </p:spTree>
    <p:extLst>
      <p:ext uri="{BB962C8B-B14F-4D97-AF65-F5344CB8AC3E}">
        <p14:creationId xmlns:p14="http://schemas.microsoft.com/office/powerpoint/2010/main" val="1343768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Illustration of two hands holding a a handful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82175" y="774907"/>
            <a:ext cx="9061825" cy="6083093"/>
          </a:xfrm>
          <a:prstGeom prst="rect">
            <a:avLst/>
          </a:prstGeom>
        </p:spPr>
      </p:pic>
      <p:sp>
        <p:nvSpPr>
          <p:cNvPr id="6" name="Slide Number Placeholder 5"/>
          <p:cNvSpPr>
            <a:spLocks noGrp="1"/>
          </p:cNvSpPr>
          <p:nvPr>
            <p:ph type="sldNum" sz="quarter" idx="12"/>
          </p:nvPr>
        </p:nvSpPr>
        <p:spPr/>
        <p:txBody>
          <a:bodyPr/>
          <a:lstStyle/>
          <a:p>
            <a:fld id="{6DFDAA85-E8A1-3440-BC14-D9C7CD2B27D7}" type="slidenum">
              <a:rPr lang="en-US" smtClean="0"/>
              <a:t>28</a:t>
            </a:fld>
            <a:endParaRPr lang="en-US" dirty="0"/>
          </a:p>
        </p:txBody>
      </p:sp>
      <p:pic>
        <p:nvPicPr>
          <p:cNvPr id="5" name="Picture 4" descr="banner: Soil Bulk Den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7" name="Picture 6" descr="Menu: I. Quiz Yoursel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 y="-17545"/>
            <a:ext cx="1181100" cy="6959766"/>
          </a:xfrm>
          <a:prstGeom prst="rect">
            <a:avLst/>
          </a:prstGeom>
        </p:spPr>
      </p:pic>
      <p:sp>
        <p:nvSpPr>
          <p:cNvPr id="2" name="Title 1"/>
          <p:cNvSpPr>
            <a:spLocks noGrp="1"/>
          </p:cNvSpPr>
          <p:nvPr>
            <p:ph type="title"/>
          </p:nvPr>
        </p:nvSpPr>
        <p:spPr>
          <a:xfrm>
            <a:off x="1263275" y="662888"/>
            <a:ext cx="7886700" cy="1325563"/>
          </a:xfrm>
        </p:spPr>
        <p:txBody>
          <a:bodyPr>
            <a:normAutofit/>
          </a:bodyPr>
          <a:lstStyle/>
          <a:p>
            <a:r>
              <a:rPr lang="en-US" sz="2400" b="1" dirty="0">
                <a:solidFill>
                  <a:srgbClr val="432B01"/>
                </a:solidFill>
                <a:latin typeface="+mn-lt"/>
              </a:rPr>
              <a:t>Frequently Asked Questions-1</a:t>
            </a:r>
          </a:p>
        </p:txBody>
      </p:sp>
      <p:sp>
        <p:nvSpPr>
          <p:cNvPr id="3" name="Content Placeholder 2"/>
          <p:cNvSpPr>
            <a:spLocks noGrp="1"/>
          </p:cNvSpPr>
          <p:nvPr>
            <p:ph sz="half" idx="1"/>
          </p:nvPr>
        </p:nvSpPr>
        <p:spPr>
          <a:xfrm>
            <a:off x="1263275" y="1640784"/>
            <a:ext cx="7560609" cy="4351338"/>
          </a:xfrm>
        </p:spPr>
        <p:txBody>
          <a:bodyPr>
            <a:noAutofit/>
          </a:bodyPr>
          <a:lstStyle/>
          <a:p>
            <a:pPr marL="0" indent="0">
              <a:buNone/>
            </a:pPr>
            <a:r>
              <a:rPr lang="en-US" sz="1600" b="1" dirty="0"/>
              <a:t>What were the results of your data? </a:t>
            </a:r>
            <a:endParaRPr lang="en-US" sz="1600" dirty="0"/>
          </a:p>
          <a:p>
            <a:pPr marL="0" indent="0">
              <a:buNone/>
            </a:pPr>
            <a:r>
              <a:rPr lang="en-US" sz="1600" dirty="0"/>
              <a:t>If the bulk density for a soil sample is &lt;1.0, it has a very low density and may have a high organic matter content. In order to identify organic matter, look for a dark color and the presence of roots. Many times, soil horizons on the surface are high in organic matter. </a:t>
            </a:r>
          </a:p>
          <a:p>
            <a:pPr marL="0" indent="0">
              <a:buNone/>
            </a:pPr>
            <a:r>
              <a:rPr lang="en-US" sz="1600" dirty="0"/>
              <a:t>If the bulk density for a soil sample is near 2.0 or greater, it is a very dense soil. Soils become dense if they have been compacted and do not have a high organic matter content. This is common in surface soils on which people walk or where machinery has compressed the soil. Soils with massive or single grained structure will have higher densities than soils with granular or blocky structure. The texture of the soil can also affect the bulk density. In general, sandy soils have a higher bulk density than clayey or silty soils, because the porosity is lower although the size of the pores is larger in sandy soils. </a:t>
            </a:r>
          </a:p>
          <a:p>
            <a:pPr marL="0" indent="0">
              <a:buNone/>
            </a:pPr>
            <a:r>
              <a:rPr lang="en-US" sz="1600" dirty="0"/>
              <a:t>If the bulk densities of soil samples do not seem to be consistent with the other properties of the same horizon (color, structure, texture, depth in the profile, root content), then there may be an error in the measurement. The methodology and calculations should be checked for errors. </a:t>
            </a:r>
          </a:p>
        </p:txBody>
      </p:sp>
    </p:spTree>
    <p:extLst>
      <p:ext uri="{BB962C8B-B14F-4D97-AF65-F5344CB8AC3E}">
        <p14:creationId xmlns:p14="http://schemas.microsoft.com/office/powerpoint/2010/main" val="173149858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8" descr="Illustration of two hands holding a a handful of soil."/>
          <p:cNvPicPr>
            <a:picLocks noChangeAspect="1"/>
          </p:cNvPicPr>
          <p:nvPr/>
        </p:nvPicPr>
        <p:blipFill>
          <a:blip r:embed="rId2">
            <a:alphaModFix amt="20000"/>
            <a:extLst>
              <a:ext uri="{28A0092B-C50C-407E-A947-70E740481C1C}">
                <a14:useLocalDpi xmlns:a14="http://schemas.microsoft.com/office/drawing/2010/main" val="0"/>
              </a:ext>
            </a:extLst>
          </a:blip>
          <a:stretch>
            <a:fillRect/>
          </a:stretch>
        </p:blipFill>
        <p:spPr>
          <a:xfrm>
            <a:off x="82175" y="774907"/>
            <a:ext cx="9061825" cy="6083093"/>
          </a:xfrm>
          <a:prstGeom prst="rect">
            <a:avLst/>
          </a:prstGeom>
        </p:spPr>
      </p:pic>
      <p:sp>
        <p:nvSpPr>
          <p:cNvPr id="6" name="Slide Number Placeholder 5"/>
          <p:cNvSpPr>
            <a:spLocks noGrp="1"/>
          </p:cNvSpPr>
          <p:nvPr>
            <p:ph type="sldNum" sz="quarter" idx="12"/>
          </p:nvPr>
        </p:nvSpPr>
        <p:spPr/>
        <p:txBody>
          <a:bodyPr/>
          <a:lstStyle/>
          <a:p>
            <a:fld id="{6DFDAA85-E8A1-3440-BC14-D9C7CD2B27D7}" type="slidenum">
              <a:rPr lang="en-US" smtClean="0"/>
              <a:t>29</a:t>
            </a:fld>
            <a:endParaRPr lang="en-US" dirty="0"/>
          </a:p>
        </p:txBody>
      </p:sp>
      <p:pic>
        <p:nvPicPr>
          <p:cNvPr id="5" name="Picture 4" descr="banner: Soil Bulk Den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7" name="Picture 6" descr="Menu: I. Quiz Yoursel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52" y="-17545"/>
            <a:ext cx="1181100" cy="6959766"/>
          </a:xfrm>
          <a:prstGeom prst="rect">
            <a:avLst/>
          </a:prstGeom>
        </p:spPr>
      </p:pic>
      <p:sp>
        <p:nvSpPr>
          <p:cNvPr id="2" name="Title 1"/>
          <p:cNvSpPr>
            <a:spLocks noGrp="1"/>
          </p:cNvSpPr>
          <p:nvPr>
            <p:ph type="title"/>
          </p:nvPr>
        </p:nvSpPr>
        <p:spPr>
          <a:xfrm>
            <a:off x="1263275" y="662888"/>
            <a:ext cx="7886700" cy="1325563"/>
          </a:xfrm>
        </p:spPr>
        <p:txBody>
          <a:bodyPr>
            <a:normAutofit/>
          </a:bodyPr>
          <a:lstStyle/>
          <a:p>
            <a:r>
              <a:rPr lang="en-US" sz="2400" b="1" dirty="0">
                <a:solidFill>
                  <a:srgbClr val="432B01"/>
                </a:solidFill>
                <a:latin typeface="+mn-lt"/>
              </a:rPr>
              <a:t>Frequently Asked Questions-2</a:t>
            </a:r>
          </a:p>
        </p:txBody>
      </p:sp>
      <p:sp>
        <p:nvSpPr>
          <p:cNvPr id="3" name="Content Placeholder 2"/>
          <p:cNvSpPr>
            <a:spLocks noGrp="1"/>
          </p:cNvSpPr>
          <p:nvPr>
            <p:ph sz="half" idx="1"/>
          </p:nvPr>
        </p:nvSpPr>
        <p:spPr>
          <a:xfrm>
            <a:off x="1263275" y="1640784"/>
            <a:ext cx="7560609" cy="4351338"/>
          </a:xfrm>
        </p:spPr>
        <p:txBody>
          <a:bodyPr>
            <a:noAutofit/>
          </a:bodyPr>
          <a:lstStyle/>
          <a:p>
            <a:pPr marL="0" indent="0">
              <a:buNone/>
            </a:pPr>
            <a:r>
              <a:rPr lang="en-US" sz="1600" b="1" dirty="0"/>
              <a:t>Are the data reasonable? </a:t>
            </a:r>
            <a:endParaRPr lang="en-US" sz="1600" dirty="0"/>
          </a:p>
          <a:p>
            <a:pPr marL="0" indent="0">
              <a:buNone/>
            </a:pPr>
            <a:r>
              <a:rPr lang="en-US" sz="1600" dirty="0"/>
              <a:t>Typical bulk density values for soils average around 1.3 g/mL (g/cm3) for soils composed mostly of mineral particles. However, they can be as high as 2.0 g/mL (g/cm3) for very dense horizons, and as low as 0.5 g/mL (g/cm3) or lower for organic soils. </a:t>
            </a:r>
          </a:p>
          <a:p>
            <a:pPr marL="0" indent="0">
              <a:buNone/>
            </a:pPr>
            <a:r>
              <a:rPr lang="en-US" sz="1600" dirty="0"/>
              <a:t>To calculate the bulk density of a soil sample, complete the calculations on the </a:t>
            </a:r>
            <a:r>
              <a:rPr lang="en-US" sz="1600" i="1" dirty="0"/>
              <a:t>Soil Bulk Density Data Sheet</a:t>
            </a:r>
            <a:r>
              <a:rPr lang="en-US" sz="1600" dirty="0"/>
              <a:t>. </a:t>
            </a:r>
          </a:p>
          <a:p>
            <a:pPr marL="0" indent="0">
              <a:buNone/>
            </a:pPr>
            <a:endParaRPr lang="en-US" sz="1600" b="1" i="1" dirty="0"/>
          </a:p>
          <a:p>
            <a:pPr marL="0" indent="0">
              <a:buNone/>
            </a:pPr>
            <a:r>
              <a:rPr lang="en-US" sz="1600" b="1" dirty="0"/>
              <a:t>What do scientists look for in these data? </a:t>
            </a:r>
            <a:endParaRPr lang="en-US" sz="1600" dirty="0"/>
          </a:p>
          <a:p>
            <a:pPr marL="0" indent="0">
              <a:buNone/>
            </a:pPr>
            <a:r>
              <a:rPr lang="en-US" sz="1600" dirty="0"/>
              <a:t>Many different scientists use information about soil bulk density, particle density, and porosity. They use bulk density to estimate how tightly packed the soil components are in each horizon. </a:t>
            </a:r>
            <a:endParaRPr lang="en-US" sz="1600" dirty="0">
              <a:latin typeface="Palatino" pitchFamily="16" charset="0"/>
            </a:endParaRPr>
          </a:p>
        </p:txBody>
      </p:sp>
    </p:spTree>
    <p:extLst>
      <p:ext uri="{BB962C8B-B14F-4D97-AF65-F5344CB8AC3E}">
        <p14:creationId xmlns:p14="http://schemas.microsoft.com/office/powerpoint/2010/main" val="20501857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DFDAA85-E8A1-3440-BC14-D9C7CD2B27D7}" type="slidenum">
              <a:rPr lang="en-US" smtClean="0"/>
              <a:t>3</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A. Introduc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04" y="-17542"/>
            <a:ext cx="1227776" cy="6875545"/>
          </a:xfrm>
          <a:prstGeom prst="rect">
            <a:avLst/>
          </a:prstGeom>
        </p:spPr>
      </p:pic>
      <p:sp>
        <p:nvSpPr>
          <p:cNvPr id="2" name="Title 1"/>
          <p:cNvSpPr>
            <a:spLocks noGrp="1"/>
          </p:cNvSpPr>
          <p:nvPr>
            <p:ph type="title"/>
          </p:nvPr>
        </p:nvSpPr>
        <p:spPr>
          <a:xfrm>
            <a:off x="1371599" y="744657"/>
            <a:ext cx="7886700" cy="1325563"/>
          </a:xfrm>
        </p:spPr>
        <p:txBody>
          <a:bodyPr>
            <a:normAutofit/>
          </a:bodyPr>
          <a:lstStyle/>
          <a:p>
            <a:r>
              <a:rPr lang="en-US" sz="2800" b="1" dirty="0">
                <a:solidFill>
                  <a:srgbClr val="432B01"/>
                </a:solidFill>
                <a:latin typeface="+mn-lt"/>
              </a:rPr>
              <a:t>Introduction to Soil Bulk Density</a:t>
            </a:r>
          </a:p>
        </p:txBody>
      </p:sp>
      <p:sp>
        <p:nvSpPr>
          <p:cNvPr id="3" name="Content Placeholder 2"/>
          <p:cNvSpPr>
            <a:spLocks noGrp="1"/>
          </p:cNvSpPr>
          <p:nvPr>
            <p:ph sz="half" idx="1"/>
          </p:nvPr>
        </p:nvSpPr>
        <p:spPr>
          <a:xfrm>
            <a:off x="1371599" y="1810399"/>
            <a:ext cx="7539319" cy="4351338"/>
          </a:xfrm>
        </p:spPr>
        <p:txBody>
          <a:bodyPr>
            <a:noAutofit/>
          </a:bodyPr>
          <a:lstStyle/>
          <a:p>
            <a:pPr marL="0" indent="0">
              <a:buNone/>
            </a:pPr>
            <a:r>
              <a:rPr lang="en-US" sz="1600" dirty="0"/>
              <a:t>Soil bulk density is a measure of how tightly packed or dense the soil is and is measured by the mass of dry soil in a unit of volume (g/mL or g/cm3). Soil bulk density depends on the composition of the soil, structure of the soil peds, </a:t>
            </a:r>
            <a:r>
              <a:rPr lang="en-US" sz="1600" dirty="0">
                <a:cs typeface="Arial" charset="0"/>
              </a:rPr>
              <a:t>the distribution of sand, silt, and clay particles, the volume of pore space, and how tightly the particles are packed.</a:t>
            </a:r>
          </a:p>
          <a:p>
            <a:pPr marL="0" indent="0">
              <a:buNone/>
            </a:pPr>
            <a:endParaRPr lang="en-US" sz="1600" dirty="0">
              <a:cs typeface="Arial" charset="0"/>
            </a:endParaRPr>
          </a:p>
          <a:p>
            <a:pPr marL="0" indent="0">
              <a:buNone/>
            </a:pPr>
            <a:r>
              <a:rPr lang="en-US" sz="1600" dirty="0">
                <a:cs typeface="Arial" charset="0"/>
              </a:rPr>
              <a:t>The bulk density measured using this protocol is a property of the soil. It differs from the </a:t>
            </a:r>
            <a:r>
              <a:rPr lang="en-US" sz="1600" u="sng" dirty="0">
                <a:cs typeface="Arial" charset="0"/>
              </a:rPr>
              <a:t>sample</a:t>
            </a:r>
            <a:r>
              <a:rPr lang="en-US" sz="1600" dirty="0">
                <a:cs typeface="Arial" charset="0"/>
              </a:rPr>
              <a:t> bulk density measured in the SMAP Block Pattern Soil Moisture Protocol that is used to convert gravimetric soil moisture measurements to volumetric soil moisture measurements. In this protocol the rocks and roots are removed from the soil sample.</a:t>
            </a:r>
          </a:p>
          <a:p>
            <a:pPr marL="0" indent="0">
              <a:buNone/>
            </a:pPr>
            <a:endParaRPr lang="en-US" sz="1600" dirty="0">
              <a:cs typeface="Arial" charset="0"/>
            </a:endParaRPr>
          </a:p>
          <a:p>
            <a:pPr marL="0" indent="0">
              <a:buClrTx/>
              <a:buNone/>
            </a:pPr>
            <a:r>
              <a:rPr lang="en-US" sz="1600" dirty="0">
                <a:cs typeface="Arial" charset="0"/>
              </a:rPr>
              <a:t>To determine bulk density, a sample of known volume must be collected. This requires that one be able to push a can into a soil horizon. To do this requires the horizon to be exposed. So, one cannot measure bulk density for subsurface horizons in auger profiles. Bulk density determination for soil layers below the surface requires a soil pit of other exposed profiles such as a road cut.</a:t>
            </a:r>
          </a:p>
          <a:p>
            <a:pPr>
              <a:buClrTx/>
              <a:buFontTx/>
              <a:buNone/>
            </a:pPr>
            <a:endParaRPr lang="en-US" sz="1600" dirty="0">
              <a:cs typeface="Arial" charset="0"/>
            </a:endParaRPr>
          </a:p>
          <a:p>
            <a:pPr>
              <a:buClrTx/>
              <a:buFontTx/>
              <a:buNone/>
            </a:pPr>
            <a:r>
              <a:rPr lang="en-US" sz="1600" dirty="0">
                <a:cs typeface="Arial" charset="0"/>
              </a:rPr>
              <a:t>To access the Bulk Density Protocol on the GLOBE website, </a:t>
            </a:r>
            <a:r>
              <a:rPr lang="en-US" sz="1600" dirty="0">
                <a:solidFill>
                  <a:srgbClr val="CCCCFF"/>
                </a:solidFill>
                <a:cs typeface="Arial" charset="0"/>
                <a:hlinkClick r:id="rId4"/>
              </a:rPr>
              <a:t>click on this link</a:t>
            </a:r>
            <a:r>
              <a:rPr lang="en-US" sz="1600" dirty="0">
                <a:cs typeface="Arial" charset="0"/>
                <a:hlinkClick r:id="rId4"/>
              </a:rPr>
              <a:t>. </a:t>
            </a:r>
            <a:endParaRPr lang="en-US" sz="1600" dirty="0">
              <a:cs typeface="Arial" charset="0"/>
            </a:endParaRPr>
          </a:p>
        </p:txBody>
      </p:sp>
    </p:spTree>
    <p:extLst>
      <p:ext uri="{BB962C8B-B14F-4D97-AF65-F5344CB8AC3E}">
        <p14:creationId xmlns:p14="http://schemas.microsoft.com/office/powerpoint/2010/main" val="4983968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sz="quarter" idx="12"/>
          </p:nvPr>
        </p:nvSpPr>
        <p:spPr/>
        <p:txBody>
          <a:bodyPr/>
          <a:lstStyle/>
          <a:p>
            <a:fld id="{6DFDAA85-E8A1-3440-BC14-D9C7CD2B27D7}" type="slidenum">
              <a:rPr lang="en-US" smtClean="0"/>
              <a:t>30</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7" name="Picture 6" descr="Menu: I. Quiz Yoursel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52" y="-17545"/>
            <a:ext cx="1181100" cy="6959766"/>
          </a:xfrm>
          <a:prstGeom prst="rect">
            <a:avLst/>
          </a:prstGeom>
        </p:spPr>
      </p:pic>
      <p:sp>
        <p:nvSpPr>
          <p:cNvPr id="2" name="Title 1"/>
          <p:cNvSpPr>
            <a:spLocks noGrp="1"/>
          </p:cNvSpPr>
          <p:nvPr>
            <p:ph type="title"/>
          </p:nvPr>
        </p:nvSpPr>
        <p:spPr>
          <a:xfrm>
            <a:off x="1263275" y="690686"/>
            <a:ext cx="7886700" cy="1325563"/>
          </a:xfrm>
        </p:spPr>
        <p:txBody>
          <a:bodyPr>
            <a:normAutofit/>
          </a:bodyPr>
          <a:lstStyle/>
          <a:p>
            <a:r>
              <a:rPr lang="en-US" sz="2400" b="1" dirty="0">
                <a:solidFill>
                  <a:srgbClr val="432B01"/>
                </a:solidFill>
                <a:latin typeface="+mn-lt"/>
              </a:rPr>
              <a:t>Some Questions for Further Investigation</a:t>
            </a:r>
          </a:p>
        </p:txBody>
      </p:sp>
      <p:sp>
        <p:nvSpPr>
          <p:cNvPr id="3" name="Content Placeholder 2"/>
          <p:cNvSpPr>
            <a:spLocks noGrp="1"/>
          </p:cNvSpPr>
          <p:nvPr>
            <p:ph sz="half" idx="1"/>
          </p:nvPr>
        </p:nvSpPr>
        <p:spPr>
          <a:xfrm>
            <a:off x="1263275" y="1712709"/>
            <a:ext cx="7560609" cy="2758930"/>
          </a:xfrm>
        </p:spPr>
        <p:txBody>
          <a:bodyPr>
            <a:normAutofit/>
          </a:bodyPr>
          <a:lstStyle/>
          <a:p>
            <a:pPr>
              <a:buFont typeface="+mj-lt"/>
              <a:buAutoNum type="arabicPeriod"/>
            </a:pPr>
            <a:r>
              <a:rPr lang="en-US" sz="1800" dirty="0"/>
              <a:t>What human activities could change the bulk density of the soil? </a:t>
            </a:r>
          </a:p>
          <a:p>
            <a:pPr>
              <a:buFont typeface="+mj-lt"/>
              <a:buAutoNum type="arabicPeriod"/>
            </a:pPr>
            <a:r>
              <a:rPr lang="en-US" sz="1800" dirty="0"/>
              <a:t>What natural changes could alter the bulk density of a horizon? </a:t>
            </a:r>
          </a:p>
          <a:p>
            <a:pPr>
              <a:buFont typeface="+mj-lt"/>
              <a:buAutoNum type="arabicPeriod"/>
            </a:pPr>
            <a:r>
              <a:rPr lang="en-US" sz="1800" dirty="0"/>
              <a:t>How does bulk density affect the types of vegetation that can grow on a soil? </a:t>
            </a:r>
          </a:p>
          <a:p>
            <a:pPr>
              <a:buFont typeface="+mj-lt"/>
              <a:buAutoNum type="arabicPeriod"/>
            </a:pPr>
            <a:r>
              <a:rPr lang="en-US" sz="1800" dirty="0"/>
              <a:t>How does bulk density affect root growth and distribution? </a:t>
            </a:r>
          </a:p>
          <a:p>
            <a:pPr>
              <a:buFont typeface="+mj-lt"/>
              <a:buAutoNum type="arabicPeriod"/>
            </a:pPr>
            <a:r>
              <a:rPr lang="en-US" sz="1800" dirty="0"/>
              <a:t>How are soil texture and bulk density related? </a:t>
            </a:r>
          </a:p>
          <a:p>
            <a:pPr>
              <a:buFont typeface="+mj-lt"/>
              <a:buAutoNum type="arabicPeriod"/>
            </a:pPr>
            <a:r>
              <a:rPr lang="en-US" sz="1800" dirty="0"/>
              <a:t>How are soil structure and bulk density related? </a:t>
            </a:r>
          </a:p>
          <a:p>
            <a:pPr>
              <a:buFont typeface="+mj-lt"/>
              <a:buAutoNum type="arabicPeriod"/>
            </a:pPr>
            <a:r>
              <a:rPr lang="en-US" sz="1800" dirty="0"/>
              <a:t>How does bulk density affect the flow of water or heat in soil?</a:t>
            </a:r>
            <a:endParaRPr lang="en-US" sz="1800" dirty="0">
              <a:latin typeface="Palatino" pitchFamily="16" charset="0"/>
            </a:endParaRPr>
          </a:p>
        </p:txBody>
      </p:sp>
      <p:pic>
        <p:nvPicPr>
          <p:cNvPr id="9" name="Content Placeholder 8" descr="Illustration of two hands holding a a handful of soil."/>
          <p:cNvPicPr>
            <a:picLocks noGrp="1" noChangeAspect="1"/>
          </p:cNvPicPr>
          <p:nvPr>
            <p:ph sz="half" idx="2"/>
          </p:nvPr>
        </p:nvPicPr>
        <p:blipFill>
          <a:blip r:embed="rId4">
            <a:alphaModFix amt="20000"/>
            <a:extLst>
              <a:ext uri="{28A0092B-C50C-407E-A947-70E740481C1C}">
                <a14:useLocalDpi xmlns:a14="http://schemas.microsoft.com/office/drawing/2010/main" val="0"/>
              </a:ext>
            </a:extLst>
          </a:blip>
          <a:stretch>
            <a:fillRect/>
          </a:stretch>
        </p:blipFill>
        <p:spPr>
          <a:xfrm>
            <a:off x="82175" y="774907"/>
            <a:ext cx="9061825" cy="6083093"/>
          </a:xfrm>
          <a:prstGeom prst="rect">
            <a:avLst/>
          </a:prstGeom>
        </p:spPr>
      </p:pic>
    </p:spTree>
    <p:extLst>
      <p:ext uri="{BB962C8B-B14F-4D97-AF65-F5344CB8AC3E}">
        <p14:creationId xmlns:p14="http://schemas.microsoft.com/office/powerpoint/2010/main" val="82831153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watermark of hands holding a clump of soil"/>
          <p:cNvPicPr>
            <a:picLocks noChangeAspect="1"/>
          </p:cNvPicPr>
          <p:nvPr/>
        </p:nvPicPr>
        <p:blipFill>
          <a:blip r:embed="rId3">
            <a:alphaModFix amt="20000"/>
            <a:extLst>
              <a:ext uri="{28A0092B-C50C-407E-A947-70E740481C1C}">
                <a14:useLocalDpi xmlns:a14="http://schemas.microsoft.com/office/drawing/2010/main" val="0"/>
              </a:ext>
            </a:extLst>
          </a:blip>
          <a:stretch>
            <a:fillRect/>
          </a:stretch>
        </p:blipFill>
        <p:spPr>
          <a:xfrm>
            <a:off x="28572" y="905080"/>
            <a:ext cx="9144000" cy="5921969"/>
          </a:xfrm>
          <a:prstGeom prst="rect">
            <a:avLst/>
          </a:prstGeom>
        </p:spPr>
      </p:pic>
      <p:sp>
        <p:nvSpPr>
          <p:cNvPr id="10" name="Slide Number Placeholder 9"/>
          <p:cNvSpPr>
            <a:spLocks noGrp="1"/>
          </p:cNvSpPr>
          <p:nvPr>
            <p:ph type="sldNum" sz="quarter" idx="12"/>
          </p:nvPr>
        </p:nvSpPr>
        <p:spPr/>
        <p:txBody>
          <a:bodyPr/>
          <a:lstStyle/>
          <a:p>
            <a:fld id="{6DFDAA85-E8A1-3440-BC14-D9C7CD2B27D7}" type="slidenum">
              <a:rPr lang="en-US" smtClean="0"/>
              <a:t>31</a:t>
            </a:fld>
            <a:endParaRPr lang="en-US" dirty="0"/>
          </a:p>
        </p:txBody>
      </p:sp>
      <p:pic>
        <p:nvPicPr>
          <p:cNvPr id="5" name="Picture 4" descr="banner: Soil Bulk Density"/>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J. Additional Informatio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0" y="0"/>
            <a:ext cx="1193800" cy="6858000"/>
          </a:xfrm>
          <a:prstGeom prst="rect">
            <a:avLst/>
          </a:prstGeom>
        </p:spPr>
      </p:pic>
      <p:sp>
        <p:nvSpPr>
          <p:cNvPr id="2" name="Title 1"/>
          <p:cNvSpPr>
            <a:spLocks noGrp="1"/>
          </p:cNvSpPr>
          <p:nvPr>
            <p:ph type="title"/>
          </p:nvPr>
        </p:nvSpPr>
        <p:spPr>
          <a:xfrm>
            <a:off x="1314444" y="1162843"/>
            <a:ext cx="7635592" cy="1325563"/>
          </a:xfrm>
        </p:spPr>
        <p:txBody>
          <a:bodyPr>
            <a:normAutofit fontScale="90000"/>
          </a:bodyPr>
          <a:lstStyle/>
          <a:p>
            <a:r>
              <a:rPr lang="en-US" sz="2000" b="1" dirty="0"/>
              <a:t>Please provide us with feedback about this module. This is a community project and we welcome your comments, suggestions and edits! Comment here: </a:t>
            </a:r>
            <a:r>
              <a:rPr lang="en-US" sz="2000" b="1" dirty="0">
                <a:hlinkClick r:id="rId6"/>
              </a:rPr>
              <a:t>eTraining Feedback</a:t>
            </a:r>
            <a:r>
              <a:rPr lang="en-US" sz="2000" b="1" dirty="0"/>
              <a:t> </a:t>
            </a:r>
            <a:br>
              <a:rPr lang="en-US" sz="2000" b="1" dirty="0"/>
            </a:br>
            <a:r>
              <a:rPr lang="en-US" sz="2000" b="1" dirty="0"/>
              <a:t>Questions about this module? Contact GLOBE: </a:t>
            </a:r>
            <a:r>
              <a:rPr lang="en-US" sz="2000" b="1" dirty="0">
                <a:hlinkClick r:id="rId7"/>
              </a:rPr>
              <a:t>help@globe.gov</a:t>
            </a:r>
            <a:br>
              <a:rPr lang="en-US" sz="2800" b="1" dirty="0">
                <a:solidFill>
                  <a:srgbClr val="E5E5E5"/>
                </a:solidFill>
              </a:rPr>
            </a:br>
            <a:endParaRPr lang="en-US" sz="2800" dirty="0">
              <a:solidFill>
                <a:srgbClr val="432B01"/>
              </a:solidFill>
              <a:latin typeface="+mn-lt"/>
            </a:endParaRPr>
          </a:p>
        </p:txBody>
      </p:sp>
      <p:sp>
        <p:nvSpPr>
          <p:cNvPr id="3" name="Content Placeholder 2"/>
          <p:cNvSpPr>
            <a:spLocks noGrp="1"/>
          </p:cNvSpPr>
          <p:nvPr>
            <p:ph sz="half" idx="1"/>
          </p:nvPr>
        </p:nvSpPr>
        <p:spPr>
          <a:xfrm>
            <a:off x="1401669" y="2181682"/>
            <a:ext cx="6586772" cy="4539794"/>
          </a:xfrm>
        </p:spPr>
        <p:txBody>
          <a:bodyPr>
            <a:normAutofit fontScale="92500" lnSpcReduction="20000"/>
          </a:bodyPr>
          <a:lstStyle/>
          <a:p>
            <a:pPr marL="0" indent="0">
              <a:buNone/>
            </a:pPr>
            <a:r>
              <a:rPr lang="en-US" sz="2400" b="1" dirty="0"/>
              <a:t>Credits: </a:t>
            </a:r>
          </a:p>
          <a:p>
            <a:pPr marL="0" indent="0">
              <a:buNone/>
            </a:pPr>
            <a:r>
              <a:rPr lang="en-US" sz="1800" b="1" dirty="0"/>
              <a:t>Slides: Izolda </a:t>
            </a:r>
            <a:r>
              <a:rPr lang="en-US" sz="1800" dirty="0"/>
              <a:t>Trachtenberg, Dixon Butler, Russanne Low</a:t>
            </a:r>
          </a:p>
          <a:p>
            <a:pPr marL="0" indent="0">
              <a:buNone/>
            </a:pPr>
            <a:r>
              <a:rPr lang="en-US" sz="1800" b="1" dirty="0"/>
              <a:t>Photographs: </a:t>
            </a:r>
            <a:r>
              <a:rPr lang="en-US" sz="1800" dirty="0"/>
              <a:t>Izolda Trachtenberg</a:t>
            </a:r>
          </a:p>
          <a:p>
            <a:pPr marL="0" indent="0">
              <a:buNone/>
            </a:pPr>
            <a:r>
              <a:rPr lang="en-US" sz="1800" b="1" dirty="0"/>
              <a:t>Cover Art: </a:t>
            </a:r>
            <a:r>
              <a:rPr lang="en-US" sz="1800" dirty="0"/>
              <a:t>Jenn Glaser, </a:t>
            </a:r>
            <a:r>
              <a:rPr lang="en-US" sz="1800" i="1" dirty="0"/>
              <a:t>ScribeArts</a:t>
            </a:r>
          </a:p>
          <a:p>
            <a:pPr marL="0" indent="0">
              <a:buNone/>
            </a:pPr>
            <a:r>
              <a:rPr lang="en-US" sz="2400" b="1" dirty="0"/>
              <a:t>More Information:</a:t>
            </a:r>
          </a:p>
          <a:p>
            <a:pPr marL="0" indent="0">
              <a:buNone/>
            </a:pPr>
            <a:r>
              <a:rPr lang="en-US" sz="1800" dirty="0">
                <a:hlinkClick r:id="rId8"/>
              </a:rPr>
              <a:t>The GLOBE Program</a:t>
            </a:r>
            <a:endParaRPr lang="en-US" sz="1800" dirty="0"/>
          </a:p>
          <a:p>
            <a:pPr marL="0" indent="0">
              <a:buNone/>
            </a:pPr>
            <a:r>
              <a:rPr lang="en-US" sz="1800" dirty="0">
                <a:hlinkClick r:id="rId9"/>
              </a:rPr>
              <a:t>NASA Wavelength </a:t>
            </a:r>
            <a:r>
              <a:rPr lang="en-US" sz="1800" dirty="0"/>
              <a:t> NASA’s Digital Library for Earth and Space Science Education</a:t>
            </a:r>
          </a:p>
          <a:p>
            <a:pPr marL="0" indent="0">
              <a:buNone/>
            </a:pPr>
            <a:r>
              <a:rPr lang="en-US" sz="1800" dirty="0">
                <a:hlinkClick r:id="rId10"/>
              </a:rPr>
              <a:t>NASA Global Climate Change: Vital Signs of the Planet</a:t>
            </a:r>
            <a:endParaRPr lang="en-US" sz="1800" dirty="0"/>
          </a:p>
          <a:p>
            <a:pPr marL="0" indent="0">
              <a:buNone/>
            </a:pPr>
            <a:r>
              <a:rPr lang="en-US" sz="1800" dirty="0"/>
              <a:t>The GLOBE Program is sponsored by these organizations: </a:t>
            </a:r>
          </a:p>
          <a:p>
            <a:pPr marL="0" indent="0">
              <a:buNone/>
            </a:pPr>
            <a:endParaRPr lang="en-US" sz="1800" dirty="0"/>
          </a:p>
          <a:p>
            <a:pPr marL="0" indent="0">
              <a:buNone/>
            </a:pPr>
            <a:endParaRPr lang="en-US" sz="1800" dirty="0"/>
          </a:p>
          <a:p>
            <a:pPr marL="0" indent="0">
              <a:buNone/>
            </a:pPr>
            <a:endParaRPr lang="en-US" sz="1800" dirty="0"/>
          </a:p>
          <a:p>
            <a:pPr marL="0" indent="0">
              <a:buNone/>
            </a:pPr>
            <a:r>
              <a:rPr lang="en-US" altLang="en-US" sz="1400" i="1" dirty="0">
                <a:solidFill>
                  <a:srgbClr val="000000"/>
                </a:solidFill>
              </a:rPr>
              <a:t>Version 4/22/20. If you edit and modify this slide set for use for educational purposes,  please note “modified by (and your name and date)“  on this page. Thank you.</a:t>
            </a:r>
            <a:endParaRPr lang="en-US" sz="1400" b="1" dirty="0"/>
          </a:p>
          <a:p>
            <a:pPr marL="0" indent="0">
              <a:buNone/>
            </a:pPr>
            <a:endParaRPr lang="en-US" sz="1800" dirty="0"/>
          </a:p>
        </p:txBody>
      </p:sp>
      <p:pic>
        <p:nvPicPr>
          <p:cNvPr id="9" name="Content Placeholder 8" descr="Logos for NASA, NOAA, NSF and the U.S. Department of State."/>
          <p:cNvPicPr>
            <a:picLocks noGrp="1" noChangeAspect="1"/>
          </p:cNvPicPr>
          <p:nvPr>
            <p:ph sz="half" idx="2"/>
          </p:nvPr>
        </p:nvPicPr>
        <p:blipFill>
          <a:blip r:embed="rId11">
            <a:extLst>
              <a:ext uri="{28A0092B-C50C-407E-A947-70E740481C1C}">
                <a14:useLocalDpi xmlns:a14="http://schemas.microsoft.com/office/drawing/2010/main" val="0"/>
              </a:ext>
            </a:extLst>
          </a:blip>
          <a:stretch>
            <a:fillRect/>
          </a:stretch>
        </p:blipFill>
        <p:spPr>
          <a:xfrm>
            <a:off x="3477536" y="5371613"/>
            <a:ext cx="2435038" cy="505841"/>
          </a:xfrm>
          <a:prstGeom prst="rect">
            <a:avLst/>
          </a:prstGeom>
        </p:spPr>
      </p:pic>
    </p:spTree>
    <p:extLst>
      <p:ext uri="{BB962C8B-B14F-4D97-AF65-F5344CB8AC3E}">
        <p14:creationId xmlns:p14="http://schemas.microsoft.com/office/powerpoint/2010/main" val="1885339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4</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B. Why measure bulk den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205" y="0"/>
            <a:ext cx="1262787" cy="6843491"/>
          </a:xfrm>
          <a:prstGeom prst="rect">
            <a:avLst/>
          </a:prstGeom>
        </p:spPr>
      </p:pic>
      <p:sp>
        <p:nvSpPr>
          <p:cNvPr id="2" name="Title 1"/>
          <p:cNvSpPr>
            <a:spLocks noGrp="1"/>
          </p:cNvSpPr>
          <p:nvPr>
            <p:ph type="title"/>
          </p:nvPr>
        </p:nvSpPr>
        <p:spPr>
          <a:xfrm>
            <a:off x="1318844" y="749095"/>
            <a:ext cx="7886700" cy="1325563"/>
          </a:xfrm>
        </p:spPr>
        <p:txBody>
          <a:bodyPr>
            <a:normAutofit/>
          </a:bodyPr>
          <a:lstStyle/>
          <a:p>
            <a:r>
              <a:rPr lang="en-US" sz="2800" b="1" dirty="0">
                <a:solidFill>
                  <a:srgbClr val="432B01"/>
                </a:solidFill>
                <a:latin typeface="+mn-lt"/>
              </a:rPr>
              <a:t>Why Measure Bulk Density?</a:t>
            </a:r>
          </a:p>
        </p:txBody>
      </p:sp>
      <p:sp>
        <p:nvSpPr>
          <p:cNvPr id="3" name="Content Placeholder 2"/>
          <p:cNvSpPr>
            <a:spLocks noGrp="1"/>
          </p:cNvSpPr>
          <p:nvPr>
            <p:ph sz="half" idx="1"/>
          </p:nvPr>
        </p:nvSpPr>
        <p:spPr>
          <a:xfrm>
            <a:off x="1281126" y="1822450"/>
            <a:ext cx="7683580" cy="4351338"/>
          </a:xfrm>
        </p:spPr>
        <p:txBody>
          <a:bodyPr>
            <a:normAutofit/>
          </a:bodyPr>
          <a:lstStyle/>
          <a:p>
            <a:pPr marL="0" indent="0">
              <a:buClrTx/>
              <a:buFontTx/>
              <a:buNone/>
            </a:pPr>
            <a:r>
              <a:rPr lang="en-US" sz="1800" dirty="0">
                <a:cs typeface="Arial" charset="0"/>
              </a:rPr>
              <a:t>Bulk density gives information on the ease with which roots can grow and water will filter through the different soil horizons of a profile. </a:t>
            </a:r>
          </a:p>
          <a:p>
            <a:pPr marL="0" indent="0">
              <a:buClrTx/>
              <a:buFontTx/>
              <a:buNone/>
            </a:pPr>
            <a:endParaRPr lang="en-US" sz="1800" dirty="0">
              <a:cs typeface="Arial" charset="0"/>
            </a:endParaRPr>
          </a:p>
          <a:p>
            <a:pPr marL="0" indent="0">
              <a:buClrTx/>
              <a:buFontTx/>
              <a:buNone/>
            </a:pPr>
            <a:r>
              <a:rPr lang="en-US" sz="1800" dirty="0">
                <a:cs typeface="Arial" charset="0"/>
              </a:rPr>
              <a:t>Bulk density is also used when converting between mass and volume for a soil sample. If we know the mass of a soil sample, we can calculate its volume and learn a great deal about the composition of that soil and its individual horizons.</a:t>
            </a:r>
          </a:p>
          <a:p>
            <a:pPr>
              <a:buClrTx/>
              <a:buFontTx/>
              <a:buNone/>
            </a:pPr>
            <a:endParaRPr lang="en-US" sz="1800" dirty="0">
              <a:cs typeface="Arial" charset="0"/>
            </a:endParaRPr>
          </a:p>
        </p:txBody>
      </p:sp>
    </p:spTree>
    <p:extLst>
      <p:ext uri="{BB962C8B-B14F-4D97-AF65-F5344CB8AC3E}">
        <p14:creationId xmlns:p14="http://schemas.microsoft.com/office/powerpoint/2010/main" val="21256298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lide Number Placeholder 9"/>
          <p:cNvSpPr>
            <a:spLocks noGrp="1"/>
          </p:cNvSpPr>
          <p:nvPr>
            <p:ph type="sldNum" sz="quarter" idx="12"/>
          </p:nvPr>
        </p:nvSpPr>
        <p:spPr/>
        <p:txBody>
          <a:bodyPr/>
          <a:lstStyle/>
          <a:p>
            <a:fld id="{6DFDAA85-E8A1-3440-BC14-D9C7CD2B27D7}" type="slidenum">
              <a:rPr lang="en-US" smtClean="0"/>
              <a:t>5</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C. Preparations for the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1126" cy="6929101"/>
          </a:xfrm>
          <a:prstGeom prst="rect">
            <a:avLst/>
          </a:prstGeom>
        </p:spPr>
      </p:pic>
      <p:sp>
        <p:nvSpPr>
          <p:cNvPr id="2" name="Title 1"/>
          <p:cNvSpPr>
            <a:spLocks noGrp="1"/>
          </p:cNvSpPr>
          <p:nvPr>
            <p:ph type="title"/>
          </p:nvPr>
        </p:nvSpPr>
        <p:spPr>
          <a:xfrm>
            <a:off x="1388401" y="657405"/>
            <a:ext cx="7886700" cy="1325563"/>
          </a:xfrm>
        </p:spPr>
        <p:txBody>
          <a:bodyPr>
            <a:normAutofit/>
          </a:bodyPr>
          <a:lstStyle/>
          <a:p>
            <a:r>
              <a:rPr lang="en-US" sz="3200" b="1" dirty="0">
                <a:solidFill>
                  <a:srgbClr val="432B01"/>
                </a:solidFill>
                <a:latin typeface="+mn-lt"/>
              </a:rPr>
              <a:t>Protocol at a Glance</a:t>
            </a:r>
          </a:p>
        </p:txBody>
      </p:sp>
      <p:graphicFrame>
        <p:nvGraphicFramePr>
          <p:cNvPr id="9" name="Content Placeholder 8" descr="Table of what is needed to do this protocol:  Where: Soil Characterization Site; Time Required 2 or 3 (50 minte) class periods; Frequency: once for a soil profile (collected and prepared soil samples can be stored for study and analyses at any time during the school year. Prerequisistes: Soil Characterization Protocol. This Protocol= Bulk Denisty Protocol; Field Guides, Soil Bulk Density Field and Lab Guide. Data Sheets- Bulk density Data Sheet and Soil Characterization Site Definition Sheet."/>
          <p:cNvGraphicFramePr>
            <a:graphicFrameLocks noGrp="1"/>
          </p:cNvGraphicFramePr>
          <p:nvPr>
            <p:ph sz="half" idx="1"/>
            <p:extLst>
              <p:ext uri="{D42A27DB-BD31-4B8C-83A1-F6EECF244321}">
                <p14:modId xmlns:p14="http://schemas.microsoft.com/office/powerpoint/2010/main" val="1394775152"/>
              </p:ext>
            </p:extLst>
          </p:nvPr>
        </p:nvGraphicFramePr>
        <p:xfrm>
          <a:off x="1587038" y="1679428"/>
          <a:ext cx="6985189" cy="4101657"/>
        </p:xfrm>
        <a:graphic>
          <a:graphicData uri="http://schemas.openxmlformats.org/drawingml/2006/table">
            <a:tbl>
              <a:tblPr firstRow="1" bandRow="1">
                <a:tableStyleId>{0505E3EF-67EA-436B-97B2-0124C06EBD24}</a:tableStyleId>
              </a:tblPr>
              <a:tblGrid>
                <a:gridCol w="1500370">
                  <a:extLst>
                    <a:ext uri="{9D8B030D-6E8A-4147-A177-3AD203B41FA5}">
                      <a16:colId xmlns:a16="http://schemas.microsoft.com/office/drawing/2014/main" val="20000"/>
                    </a:ext>
                  </a:extLst>
                </a:gridCol>
                <a:gridCol w="5484819">
                  <a:extLst>
                    <a:ext uri="{9D8B030D-6E8A-4147-A177-3AD203B41FA5}">
                      <a16:colId xmlns:a16="http://schemas.microsoft.com/office/drawing/2014/main" val="20001"/>
                    </a:ext>
                  </a:extLst>
                </a:gridCol>
              </a:tblGrid>
              <a:tr h="537903">
                <a:tc>
                  <a:txBody>
                    <a:bodyPr/>
                    <a:lstStyle/>
                    <a:p>
                      <a:r>
                        <a:rPr lang="en-US" b="0" dirty="0"/>
                        <a:t>Where </a:t>
                      </a:r>
                    </a:p>
                  </a:txBody>
                  <a:tcPr/>
                </a:tc>
                <a:tc>
                  <a:txBody>
                    <a:bodyPr/>
                    <a:lstStyle/>
                    <a:p>
                      <a:r>
                        <a:rPr lang="en-US" dirty="0">
                          <a:hlinkClick r:id="rId4"/>
                        </a:rPr>
                        <a:t>Soil Characterization</a:t>
                      </a:r>
                      <a:r>
                        <a:rPr lang="en-US" baseline="0" dirty="0">
                          <a:hlinkClick r:id="rId4"/>
                        </a:rPr>
                        <a:t> Site</a:t>
                      </a:r>
                      <a:endParaRPr lang="en-US" dirty="0"/>
                    </a:p>
                  </a:txBody>
                  <a:tcPr/>
                </a:tc>
                <a:extLst>
                  <a:ext uri="{0D108BD9-81ED-4DB2-BD59-A6C34878D82A}">
                    <a16:rowId xmlns:a16="http://schemas.microsoft.com/office/drawing/2014/main" val="10000"/>
                  </a:ext>
                </a:extLst>
              </a:tr>
              <a:tr h="505326">
                <a:tc>
                  <a:txBody>
                    <a:bodyPr/>
                    <a:lstStyle/>
                    <a:p>
                      <a:r>
                        <a:rPr lang="en-US" dirty="0"/>
                        <a:t>Time</a:t>
                      </a:r>
                    </a:p>
                  </a:txBody>
                  <a:tcPr/>
                </a:tc>
                <a:tc>
                  <a:txBody>
                    <a:bodyPr/>
                    <a:lstStyle/>
                    <a:p>
                      <a:r>
                        <a:rPr lang="en-US" dirty="0"/>
                        <a:t>2 or 3 (50 minute) class periods</a:t>
                      </a:r>
                    </a:p>
                  </a:txBody>
                  <a:tcPr/>
                </a:tc>
                <a:extLst>
                  <a:ext uri="{0D108BD9-81ED-4DB2-BD59-A6C34878D82A}">
                    <a16:rowId xmlns:a16="http://schemas.microsoft.com/office/drawing/2014/main" val="10001"/>
                  </a:ext>
                </a:extLst>
              </a:tr>
              <a:tr h="914400">
                <a:tc>
                  <a:txBody>
                    <a:bodyPr/>
                    <a:lstStyle/>
                    <a:p>
                      <a:r>
                        <a:rPr lang="en-US" dirty="0"/>
                        <a:t>Frequency</a:t>
                      </a:r>
                    </a:p>
                  </a:txBody>
                  <a:tcPr/>
                </a:tc>
                <a:tc>
                  <a:txBody>
                    <a:bodyPr/>
                    <a:lstStyle/>
                    <a:p>
                      <a:r>
                        <a:rPr lang="en-US" dirty="0"/>
                        <a:t>Once for a soil profile</a:t>
                      </a:r>
                    </a:p>
                    <a:p>
                      <a:r>
                        <a:rPr lang="en-US" dirty="0"/>
                        <a:t>Collected and prepared soil samples can be stored for</a:t>
                      </a:r>
                      <a:r>
                        <a:rPr lang="en-US" baseline="0" dirty="0"/>
                        <a:t> study and analyses at any time during the school year</a:t>
                      </a:r>
                      <a:endParaRPr lang="en-US" dirty="0"/>
                    </a:p>
                  </a:txBody>
                  <a:tcPr/>
                </a:tc>
                <a:extLst>
                  <a:ext uri="{0D108BD9-81ED-4DB2-BD59-A6C34878D82A}">
                    <a16:rowId xmlns:a16="http://schemas.microsoft.com/office/drawing/2014/main" val="10002"/>
                  </a:ext>
                </a:extLst>
              </a:tr>
              <a:tr h="493295">
                <a:tc>
                  <a:txBody>
                    <a:bodyPr/>
                    <a:lstStyle/>
                    <a:p>
                      <a:r>
                        <a:rPr lang="en-US" dirty="0"/>
                        <a:t>Prerequisites</a:t>
                      </a:r>
                    </a:p>
                  </a:txBody>
                  <a:tcPr/>
                </a:tc>
                <a:tc>
                  <a:txBody>
                    <a:bodyPr/>
                    <a:lstStyle/>
                    <a:p>
                      <a:r>
                        <a:rPr lang="en-US" dirty="0">
                          <a:hlinkClick r:id="rId5"/>
                        </a:rPr>
                        <a:t>Soil</a:t>
                      </a:r>
                      <a:r>
                        <a:rPr lang="en-US" baseline="0" dirty="0">
                          <a:hlinkClick r:id="rId5"/>
                        </a:rPr>
                        <a:t> Characterization Protocol</a:t>
                      </a:r>
                      <a:endParaRPr lang="en-US" dirty="0"/>
                    </a:p>
                  </a:txBody>
                  <a:tcPr/>
                </a:tc>
                <a:extLst>
                  <a:ext uri="{0D108BD9-81ED-4DB2-BD59-A6C34878D82A}">
                    <a16:rowId xmlns:a16="http://schemas.microsoft.com/office/drawing/2014/main" val="10003"/>
                  </a:ext>
                </a:extLst>
              </a:tr>
              <a:tr h="541421">
                <a:tc>
                  <a:txBody>
                    <a:bodyPr/>
                    <a:lstStyle/>
                    <a:p>
                      <a:r>
                        <a:rPr lang="en-US" dirty="0"/>
                        <a:t>Protocol</a:t>
                      </a:r>
                    </a:p>
                  </a:txBody>
                  <a:tcPr/>
                </a:tc>
                <a:tc>
                  <a:txBody>
                    <a:bodyPr/>
                    <a:lstStyle/>
                    <a:p>
                      <a:r>
                        <a:rPr lang="en-US" dirty="0">
                          <a:hlinkClick r:id="rId6"/>
                        </a:rPr>
                        <a:t>Bulk Density</a:t>
                      </a:r>
                      <a:r>
                        <a:rPr lang="en-US" baseline="0" dirty="0">
                          <a:hlinkClick r:id="rId6"/>
                        </a:rPr>
                        <a:t> Protocol</a:t>
                      </a:r>
                      <a:endParaRPr lang="en-US" dirty="0"/>
                    </a:p>
                  </a:txBody>
                  <a:tcPr/>
                </a:tc>
                <a:extLst>
                  <a:ext uri="{0D108BD9-81ED-4DB2-BD59-A6C34878D82A}">
                    <a16:rowId xmlns:a16="http://schemas.microsoft.com/office/drawing/2014/main" val="10004"/>
                  </a:ext>
                </a:extLst>
              </a:tr>
              <a:tr h="469232">
                <a:tc>
                  <a:txBody>
                    <a:bodyPr/>
                    <a:lstStyle/>
                    <a:p>
                      <a:r>
                        <a:rPr lang="en-US" dirty="0"/>
                        <a:t>Field Guides</a:t>
                      </a:r>
                    </a:p>
                  </a:txBody>
                  <a:tcPr/>
                </a:tc>
                <a:tc>
                  <a:txBody>
                    <a:bodyPr/>
                    <a:lstStyle/>
                    <a:p>
                      <a:r>
                        <a:rPr lang="en-US" dirty="0">
                          <a:hlinkClick r:id="rId7"/>
                        </a:rPr>
                        <a:t>Soil Bulk Density Field</a:t>
                      </a:r>
                      <a:r>
                        <a:rPr lang="en-US" baseline="0" dirty="0">
                          <a:hlinkClick r:id="rId7"/>
                        </a:rPr>
                        <a:t> and Lab Guide</a:t>
                      </a:r>
                      <a:endParaRPr lang="en-US" dirty="0"/>
                    </a:p>
                  </a:txBody>
                  <a:tcPr/>
                </a:tc>
                <a:extLst>
                  <a:ext uri="{0D108BD9-81ED-4DB2-BD59-A6C34878D82A}">
                    <a16:rowId xmlns:a16="http://schemas.microsoft.com/office/drawing/2014/main" val="10005"/>
                  </a:ext>
                </a:extLst>
              </a:tr>
              <a:tr h="640080">
                <a:tc>
                  <a:txBody>
                    <a:bodyPr/>
                    <a:lstStyle/>
                    <a:p>
                      <a:r>
                        <a:rPr lang="en-US" dirty="0"/>
                        <a:t>Data Sheets</a:t>
                      </a:r>
                    </a:p>
                  </a:txBody>
                  <a:tcPr/>
                </a:tc>
                <a:tc>
                  <a:txBody>
                    <a:bodyPr/>
                    <a:lstStyle/>
                    <a:p>
                      <a:r>
                        <a:rPr lang="en-US" dirty="0">
                          <a:hlinkClick r:id="rId8"/>
                        </a:rPr>
                        <a:t>Bulk Density</a:t>
                      </a:r>
                      <a:r>
                        <a:rPr lang="en-US" baseline="0" dirty="0">
                          <a:hlinkClick r:id="rId8"/>
                        </a:rPr>
                        <a:t> Data Sheet</a:t>
                      </a:r>
                      <a:endParaRPr lang="en-US" baseline="0" dirty="0"/>
                    </a:p>
                    <a:p>
                      <a:r>
                        <a:rPr lang="en-US" baseline="0" dirty="0">
                          <a:hlinkClick r:id="rId4"/>
                        </a:rPr>
                        <a:t>Soil Characterization Site Definition Sheet</a:t>
                      </a:r>
                      <a:endParaRPr lang="en-US" dirty="0"/>
                    </a:p>
                  </a:txBody>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5214387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6</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C. Preparations for the Protocol"/>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
            <a:ext cx="1281126" cy="6929101"/>
          </a:xfrm>
          <a:prstGeom prst="rect">
            <a:avLst/>
          </a:prstGeom>
        </p:spPr>
      </p:pic>
      <p:sp>
        <p:nvSpPr>
          <p:cNvPr id="2" name="Title 1"/>
          <p:cNvSpPr>
            <a:spLocks noGrp="1"/>
          </p:cNvSpPr>
          <p:nvPr>
            <p:ph type="title"/>
          </p:nvPr>
        </p:nvSpPr>
        <p:spPr>
          <a:xfrm>
            <a:off x="1269213" y="703613"/>
            <a:ext cx="7886700" cy="1325563"/>
          </a:xfrm>
        </p:spPr>
        <p:txBody>
          <a:bodyPr>
            <a:normAutofit/>
          </a:bodyPr>
          <a:lstStyle/>
          <a:p>
            <a:r>
              <a:rPr lang="en-US" sz="2400" b="1" dirty="0">
                <a:solidFill>
                  <a:srgbClr val="432B01"/>
                </a:solidFill>
                <a:latin typeface="+mn-lt"/>
              </a:rPr>
              <a:t>Materials and Instruments Required for Fieldwork</a:t>
            </a:r>
          </a:p>
        </p:txBody>
      </p:sp>
      <p:sp>
        <p:nvSpPr>
          <p:cNvPr id="3" name="Content Placeholder 2"/>
          <p:cNvSpPr>
            <a:spLocks noGrp="1"/>
          </p:cNvSpPr>
          <p:nvPr>
            <p:ph sz="half" idx="1"/>
          </p:nvPr>
        </p:nvSpPr>
        <p:spPr>
          <a:xfrm>
            <a:off x="1419489" y="1708092"/>
            <a:ext cx="4479506" cy="4718437"/>
          </a:xfrm>
        </p:spPr>
        <p:txBody>
          <a:bodyPr>
            <a:normAutofit lnSpcReduction="10000"/>
          </a:bodyPr>
          <a:lstStyle/>
          <a:p>
            <a:r>
              <a:rPr lang="en-US" sz="1800" dirty="0">
                <a:cs typeface="Times New Roman" pitchFamily="16" charset="0"/>
              </a:rPr>
              <a:t>4-Liter (1 quart) size sealable bags or containers</a:t>
            </a:r>
          </a:p>
          <a:p>
            <a:r>
              <a:rPr lang="en-US" sz="1800" dirty="0">
                <a:cs typeface="Times New Roman" pitchFamily="16" charset="0"/>
              </a:rPr>
              <a:t>3 or more Sampling Cans</a:t>
            </a:r>
          </a:p>
          <a:p>
            <a:r>
              <a:rPr lang="en-US" sz="1800" dirty="0">
                <a:cs typeface="Times New Roman" pitchFamily="16" charset="0"/>
              </a:rPr>
              <a:t>Wood Block </a:t>
            </a:r>
          </a:p>
          <a:p>
            <a:r>
              <a:rPr lang="en-US" sz="1800" dirty="0">
                <a:cs typeface="Times New Roman" pitchFamily="16" charset="0"/>
              </a:rPr>
              <a:t>Hammer</a:t>
            </a:r>
          </a:p>
          <a:p>
            <a:r>
              <a:rPr lang="en-US" sz="1800" dirty="0">
                <a:cs typeface="Times New Roman" pitchFamily="16" charset="0"/>
              </a:rPr>
              <a:t>Trowel or shovel</a:t>
            </a:r>
          </a:p>
          <a:p>
            <a:r>
              <a:rPr lang="en-US" sz="1800" dirty="0">
                <a:cs typeface="Times New Roman" pitchFamily="16" charset="0"/>
              </a:rPr>
              <a:t>Marker</a:t>
            </a:r>
          </a:p>
          <a:p>
            <a:pPr>
              <a:buClrTx/>
              <a:buFontTx/>
              <a:buNone/>
            </a:pPr>
            <a:endParaRPr lang="en-US" sz="1500" dirty="0">
              <a:cs typeface="Times New Roman" pitchFamily="16" charset="0"/>
            </a:endParaRPr>
          </a:p>
          <a:p>
            <a:pPr marL="0" indent="0">
              <a:buClrTx/>
              <a:buFontTx/>
              <a:buNone/>
            </a:pPr>
            <a:r>
              <a:rPr lang="en-US" sz="1500" dirty="0">
                <a:cs typeface="Times New Roman" pitchFamily="16" charset="0"/>
              </a:rPr>
              <a:t>See the Defining a Soil Characterization Sample Site Slide Set for a complete list of all required equipment for soil characterization field work and sampling for lab analysis.</a:t>
            </a:r>
          </a:p>
          <a:p>
            <a:pPr marL="0" indent="0">
              <a:buClrTx/>
              <a:buFontTx/>
              <a:buNone/>
            </a:pPr>
            <a:r>
              <a:rPr lang="en-US" sz="1500" dirty="0"/>
              <a:t>Where to find </a:t>
            </a:r>
            <a:r>
              <a:rPr lang="en-US" sz="1500" dirty="0">
                <a:hlinkClick r:id="rId4"/>
              </a:rPr>
              <a:t>specifications for instruments </a:t>
            </a:r>
            <a:r>
              <a:rPr lang="en-US" sz="1500" dirty="0"/>
              <a:t>used in GLOBE investigations.</a:t>
            </a:r>
          </a:p>
          <a:p>
            <a:pPr marL="0" indent="0">
              <a:buClrTx/>
              <a:buFontTx/>
              <a:buNone/>
            </a:pPr>
            <a:r>
              <a:rPr lang="en-US" sz="1500" dirty="0">
                <a:hlinkClick r:id="rId5"/>
              </a:rPr>
              <a:t>Where to find scientific instruments</a:t>
            </a:r>
            <a:r>
              <a:rPr lang="en-US" sz="1500" dirty="0"/>
              <a:t> needed for this protocol.</a:t>
            </a:r>
          </a:p>
          <a:p>
            <a:pPr>
              <a:buClrTx/>
              <a:buFontTx/>
              <a:buNone/>
            </a:pPr>
            <a:endParaRPr lang="en-US" sz="1800" dirty="0">
              <a:cs typeface="Times New Roman" pitchFamily="16" charset="0"/>
            </a:endParaRPr>
          </a:p>
          <a:p>
            <a:pPr>
              <a:buClrTx/>
              <a:buFontTx/>
              <a:buNone/>
            </a:pPr>
            <a:endParaRPr lang="en-US" sz="1800" dirty="0">
              <a:cs typeface="Times New Roman" pitchFamily="16" charset="0"/>
            </a:endParaRPr>
          </a:p>
          <a:p>
            <a:pPr>
              <a:buClrTx/>
              <a:buFontTx/>
              <a:buNone/>
            </a:pPr>
            <a:endParaRPr lang="en-US" sz="1800" dirty="0">
              <a:cs typeface="Times New Roman" pitchFamily="16" charset="0"/>
            </a:endParaRPr>
          </a:p>
        </p:txBody>
      </p:sp>
      <p:pic>
        <p:nvPicPr>
          <p:cNvPr id="4" name="Content Placeholder 3" descr="Illustration of equipment needed for fieldwork and listed on this page"/>
          <p:cNvPicPr>
            <a:picLocks noGrp="1" noChangeAspect="1"/>
          </p:cNvPicPr>
          <p:nvPr>
            <p:ph sz="half" idx="2"/>
          </p:nvPr>
        </p:nvPicPr>
        <p:blipFill>
          <a:blip r:embed="rId6">
            <a:extLst>
              <a:ext uri="{28A0092B-C50C-407E-A947-70E740481C1C}">
                <a14:useLocalDpi xmlns:a14="http://schemas.microsoft.com/office/drawing/2010/main" val="0"/>
              </a:ext>
            </a:extLst>
          </a:blip>
          <a:stretch>
            <a:fillRect/>
          </a:stretch>
        </p:blipFill>
        <p:spPr>
          <a:xfrm>
            <a:off x="5799136" y="2029176"/>
            <a:ext cx="3166444" cy="3267861"/>
          </a:xfrm>
        </p:spPr>
      </p:pic>
    </p:spTree>
    <p:extLst>
      <p:ext uri="{BB962C8B-B14F-4D97-AF65-F5344CB8AC3E}">
        <p14:creationId xmlns:p14="http://schemas.microsoft.com/office/powerpoint/2010/main" val="199781310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Slide Number Placeholder 7"/>
          <p:cNvSpPr>
            <a:spLocks noGrp="1"/>
          </p:cNvSpPr>
          <p:nvPr>
            <p:ph type="sldNum" sz="quarter" idx="12"/>
          </p:nvPr>
        </p:nvSpPr>
        <p:spPr/>
        <p:txBody>
          <a:bodyPr/>
          <a:lstStyle/>
          <a:p>
            <a:fld id="{6DFDAA85-E8A1-3440-BC14-D9C7CD2B27D7}" type="slidenum">
              <a:rPr lang="en-US" smtClean="0"/>
              <a:t>7</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526" y="0"/>
            <a:ext cx="7953348" cy="1022023"/>
          </a:xfrm>
          <a:prstGeom prst="rect">
            <a:avLst/>
          </a:prstGeom>
        </p:spPr>
      </p:pic>
      <p:pic>
        <p:nvPicPr>
          <p:cNvPr id="6" name="Picture 5" descr="Menu: D.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96"/>
            <a:ext cx="1244450" cy="7158791"/>
          </a:xfrm>
          <a:prstGeom prst="rect">
            <a:avLst/>
          </a:prstGeom>
        </p:spPr>
      </p:pic>
      <p:sp>
        <p:nvSpPr>
          <p:cNvPr id="2" name="Title 1"/>
          <p:cNvSpPr>
            <a:spLocks noGrp="1"/>
          </p:cNvSpPr>
          <p:nvPr>
            <p:ph type="title"/>
          </p:nvPr>
        </p:nvSpPr>
        <p:spPr>
          <a:xfrm>
            <a:off x="1246174" y="761043"/>
            <a:ext cx="7886700" cy="1325563"/>
          </a:xfrm>
        </p:spPr>
        <p:txBody>
          <a:bodyPr>
            <a:normAutofit/>
          </a:bodyPr>
          <a:lstStyle/>
          <a:p>
            <a:r>
              <a:rPr lang="en-US" sz="2800" b="1" dirty="0">
                <a:solidFill>
                  <a:srgbClr val="432B01"/>
                </a:solidFill>
                <a:latin typeface="+mn-lt"/>
              </a:rPr>
              <a:t>Taking Samples of Known Volume</a:t>
            </a:r>
          </a:p>
        </p:txBody>
      </p:sp>
      <p:sp>
        <p:nvSpPr>
          <p:cNvPr id="3" name="Content Placeholder 2"/>
          <p:cNvSpPr>
            <a:spLocks noGrp="1"/>
          </p:cNvSpPr>
          <p:nvPr>
            <p:ph sz="half" idx="1"/>
          </p:nvPr>
        </p:nvSpPr>
        <p:spPr>
          <a:xfrm>
            <a:off x="1244450" y="1700089"/>
            <a:ext cx="5586656" cy="4351338"/>
          </a:xfrm>
        </p:spPr>
        <p:txBody>
          <a:bodyPr>
            <a:normAutofit lnSpcReduction="10000"/>
          </a:bodyPr>
          <a:lstStyle/>
          <a:p>
            <a:pPr marL="63500" indent="0">
              <a:buClrTx/>
              <a:buNone/>
            </a:pPr>
            <a:r>
              <a:rPr lang="en-US" sz="1800" dirty="0">
                <a:cs typeface="Times New Roman" pitchFamily="16" charset="0"/>
              </a:rPr>
              <a:t>For each horizon in your soil profile, push a can or pipe (you will measure the cans’ mass and volume later) into the side of the horizon. If necessary, wet the soil first so that the can will go in easily. Stop when the can is even with the soil’s surface. (Remember, you will collect three samples from each horizon in your profile.)</a:t>
            </a:r>
          </a:p>
          <a:p>
            <a:pPr marL="63500" indent="0">
              <a:buClrTx/>
              <a:buNone/>
            </a:pPr>
            <a:endParaRPr lang="en-US" sz="1800" dirty="0">
              <a:cs typeface="Times New Roman" pitchFamily="16" charset="0"/>
            </a:endParaRPr>
          </a:p>
          <a:p>
            <a:pPr marL="63500" indent="0">
              <a:buNone/>
            </a:pPr>
            <a:r>
              <a:rPr lang="en-US" sz="1800" dirty="0">
                <a:cs typeface="Times New Roman" pitchFamily="16" charset="0"/>
              </a:rPr>
              <a:t>If it is still difficult to push the can into the soil, you may need to place a piece of wood over the can and hit the wood with the hammer to spread the force of the hammer blow to all edges of the can at once and to minimize denting the can.</a:t>
            </a:r>
          </a:p>
          <a:p>
            <a:pPr marL="63500" indent="0">
              <a:buNone/>
            </a:pPr>
            <a:endParaRPr lang="en-US" sz="1800" dirty="0">
              <a:cs typeface="Times New Roman" pitchFamily="16" charset="0"/>
            </a:endParaRPr>
          </a:p>
          <a:p>
            <a:pPr marL="63500" indent="0">
              <a:buNone/>
            </a:pPr>
            <a:r>
              <a:rPr lang="en-US" sz="1800" dirty="0"/>
              <a:t>Some denting is allowed in the procedure, but if the can dents too badly, consider taking only a surface bulk density sample or wait until after rain when the soil might be softer.</a:t>
            </a:r>
          </a:p>
          <a:p>
            <a:pPr marL="63500" indent="0"/>
            <a:endParaRPr lang="en-US" sz="1800" dirty="0">
              <a:cs typeface="Times New Roman" pitchFamily="16" charset="0"/>
            </a:endParaRPr>
          </a:p>
          <a:p>
            <a:pPr marL="63500" indent="0">
              <a:buClrTx/>
            </a:pPr>
            <a:endParaRPr lang="en-US" sz="1800" dirty="0">
              <a:cs typeface="Times New Roman" pitchFamily="16" charset="0"/>
            </a:endParaRPr>
          </a:p>
        </p:txBody>
      </p:sp>
      <p:pic>
        <p:nvPicPr>
          <p:cNvPr id="7" name="Content Placeholder 6" descr="Three photographs showing the steps in taking samples:  1. push can into soil, open end down. 2. Same can with a board over it. 3. If it is difficult to push the can into the soil, use a hammer on the wood to push can into soil."/>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831106" y="1618226"/>
            <a:ext cx="1954119" cy="4901582"/>
          </a:xfrm>
        </p:spPr>
      </p:pic>
    </p:spTree>
    <p:extLst>
      <p:ext uri="{BB962C8B-B14F-4D97-AF65-F5344CB8AC3E}">
        <p14:creationId xmlns:p14="http://schemas.microsoft.com/office/powerpoint/2010/main" val="376300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8"/>
          <p:cNvSpPr>
            <a:spLocks noGrp="1"/>
          </p:cNvSpPr>
          <p:nvPr>
            <p:ph type="sldNum" sz="quarter" idx="12"/>
          </p:nvPr>
        </p:nvSpPr>
        <p:spPr/>
        <p:txBody>
          <a:bodyPr/>
          <a:lstStyle/>
          <a:p>
            <a:fld id="{6DFDAA85-E8A1-3440-BC14-D9C7CD2B27D7}" type="slidenum">
              <a:rPr lang="en-US" smtClean="0"/>
              <a:t>8</a:t>
            </a:fld>
            <a:endParaRPr lang="en-US" dirty="0"/>
          </a:p>
        </p:txBody>
      </p:sp>
      <p:pic>
        <p:nvPicPr>
          <p:cNvPr id="5" name="Picture 4" descr="banner: Soil Bulk Density"/>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79526" y="0"/>
            <a:ext cx="7953348" cy="1022023"/>
          </a:xfrm>
          <a:prstGeom prst="rect">
            <a:avLst/>
          </a:prstGeom>
        </p:spPr>
      </p:pic>
      <p:pic>
        <p:nvPicPr>
          <p:cNvPr id="6" name="Picture 5" descr="Menu: D. Sampl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36096"/>
            <a:ext cx="1244450" cy="7158791"/>
          </a:xfrm>
          <a:prstGeom prst="rect">
            <a:avLst/>
          </a:prstGeom>
        </p:spPr>
      </p:pic>
      <p:sp>
        <p:nvSpPr>
          <p:cNvPr id="2" name="Title 1"/>
          <p:cNvSpPr>
            <a:spLocks noGrp="1"/>
          </p:cNvSpPr>
          <p:nvPr>
            <p:ph type="title"/>
          </p:nvPr>
        </p:nvSpPr>
        <p:spPr>
          <a:xfrm>
            <a:off x="1246174" y="761043"/>
            <a:ext cx="7886700" cy="1325563"/>
          </a:xfrm>
        </p:spPr>
        <p:txBody>
          <a:bodyPr>
            <a:normAutofit/>
          </a:bodyPr>
          <a:lstStyle/>
          <a:p>
            <a:r>
              <a:rPr lang="en-US" sz="2800" b="1" dirty="0">
                <a:solidFill>
                  <a:srgbClr val="432B01"/>
                </a:solidFill>
                <a:latin typeface="+mn-lt"/>
              </a:rPr>
              <a:t>Remove Samples from the Soil Horizon</a:t>
            </a:r>
          </a:p>
        </p:txBody>
      </p:sp>
      <p:sp>
        <p:nvSpPr>
          <p:cNvPr id="3" name="Content Placeholder 2"/>
          <p:cNvSpPr>
            <a:spLocks noGrp="1"/>
          </p:cNvSpPr>
          <p:nvPr>
            <p:ph sz="half" idx="1"/>
          </p:nvPr>
        </p:nvSpPr>
        <p:spPr>
          <a:xfrm>
            <a:off x="1414582" y="1769804"/>
            <a:ext cx="4688000" cy="4351338"/>
          </a:xfrm>
        </p:spPr>
        <p:txBody>
          <a:bodyPr>
            <a:normAutofit/>
          </a:bodyPr>
          <a:lstStyle/>
          <a:p>
            <a:pPr marL="0" indent="0">
              <a:spcBef>
                <a:spcPts val="1200"/>
              </a:spcBef>
              <a:spcAft>
                <a:spcPts val="1000"/>
              </a:spcAft>
              <a:buClrTx/>
              <a:buFontTx/>
              <a:buNone/>
            </a:pPr>
            <a:r>
              <a:rPr lang="en-US" sz="1800" dirty="0">
                <a:cs typeface="Times New Roman" pitchFamily="16" charset="0"/>
              </a:rPr>
              <a:t>Using a trowel or shovel, remove the can and the soil surrounding it. Trim the soil from around the can until it is flat against the edges of the can so that the volume of the soil is the same as the volume of the can.</a:t>
            </a:r>
          </a:p>
          <a:p>
            <a:pPr marL="0" indent="0">
              <a:spcBef>
                <a:spcPts val="1200"/>
              </a:spcBef>
              <a:spcAft>
                <a:spcPts val="1000"/>
              </a:spcAft>
              <a:buClrTx/>
              <a:buFontTx/>
              <a:buNone/>
            </a:pPr>
            <a:endParaRPr lang="en-US" sz="1800" dirty="0">
              <a:cs typeface="Times New Roman" pitchFamily="16" charset="0"/>
            </a:endParaRPr>
          </a:p>
          <a:p>
            <a:pPr marL="0" indent="0">
              <a:spcBef>
                <a:spcPts val="1200"/>
              </a:spcBef>
              <a:spcAft>
                <a:spcPts val="1000"/>
              </a:spcAft>
              <a:buClrTx/>
              <a:buFontTx/>
              <a:buNone/>
            </a:pPr>
            <a:endParaRPr lang="en-US" sz="1800" dirty="0">
              <a:cs typeface="Times New Roman" pitchFamily="16" charset="0"/>
            </a:endParaRPr>
          </a:p>
          <a:p>
            <a:pPr marL="0" indent="0">
              <a:buClrTx/>
              <a:buFontTx/>
              <a:buNone/>
            </a:pPr>
            <a:r>
              <a:rPr lang="en-US" sz="1800" dirty="0"/>
              <a:t>If a rock or other object sticks out of the top of the sample, return the sample to the ground, wipe the can clean and take a new sample near the same location. Make sure you sample in undisturbed soil.</a:t>
            </a:r>
          </a:p>
          <a:p>
            <a:pPr marL="63500" indent="0"/>
            <a:endParaRPr lang="en-US" sz="1800" dirty="0">
              <a:cs typeface="Times New Roman" pitchFamily="16" charset="0"/>
            </a:endParaRPr>
          </a:p>
          <a:p>
            <a:pPr marL="63500" indent="0">
              <a:buClrTx/>
            </a:pPr>
            <a:endParaRPr lang="en-US" sz="1800" dirty="0">
              <a:cs typeface="Times New Roman" pitchFamily="16" charset="0"/>
            </a:endParaRPr>
          </a:p>
        </p:txBody>
      </p:sp>
      <p:pic>
        <p:nvPicPr>
          <p:cNvPr id="8" name="Content Placeholder 7" descr="Two photographs showing how to remove the sample can. 1. Loosen soil around can using a trowel. 2. Scrape the top so that the soil is flat against the edge of the can and fills the full volume of the can. "/>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272715" y="1783065"/>
            <a:ext cx="2168757" cy="4261149"/>
          </a:xfrm>
        </p:spPr>
      </p:pic>
    </p:spTree>
    <p:extLst>
      <p:ext uri="{BB962C8B-B14F-4D97-AF65-F5344CB8AC3E}">
        <p14:creationId xmlns:p14="http://schemas.microsoft.com/office/powerpoint/2010/main" val="246006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Illustration of the equipment needed for lab work and listed on this slide."/>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002129" y="1708093"/>
            <a:ext cx="3886200" cy="3293235"/>
          </a:xfrm>
        </p:spPr>
      </p:pic>
      <p:sp>
        <p:nvSpPr>
          <p:cNvPr id="9" name="Slide Number Placeholder 8"/>
          <p:cNvSpPr>
            <a:spLocks noGrp="1"/>
          </p:cNvSpPr>
          <p:nvPr>
            <p:ph type="sldNum" sz="quarter" idx="12"/>
          </p:nvPr>
        </p:nvSpPr>
        <p:spPr/>
        <p:txBody>
          <a:bodyPr/>
          <a:lstStyle/>
          <a:p>
            <a:fld id="{6DFDAA85-E8A1-3440-BC14-D9C7CD2B27D7}" type="slidenum">
              <a:rPr lang="en-US" smtClean="0"/>
              <a:t>9</a:t>
            </a:fld>
            <a:endParaRPr lang="en-US" dirty="0"/>
          </a:p>
        </p:txBody>
      </p:sp>
      <p:pic>
        <p:nvPicPr>
          <p:cNvPr id="5" name="Picture 4" descr="banner: Soil Bulk Density"/>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0652" y="-17545"/>
            <a:ext cx="7953348" cy="1022023"/>
          </a:xfrm>
          <a:prstGeom prst="rect">
            <a:avLst/>
          </a:prstGeom>
        </p:spPr>
      </p:pic>
      <p:pic>
        <p:nvPicPr>
          <p:cNvPr id="6" name="Picture 5" descr="Menu: C. Preparations for the Protocol"/>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1"/>
            <a:ext cx="1281126" cy="6929101"/>
          </a:xfrm>
          <a:prstGeom prst="rect">
            <a:avLst/>
          </a:prstGeom>
        </p:spPr>
      </p:pic>
      <p:sp>
        <p:nvSpPr>
          <p:cNvPr id="2" name="Title 1"/>
          <p:cNvSpPr>
            <a:spLocks noGrp="1"/>
          </p:cNvSpPr>
          <p:nvPr>
            <p:ph type="title"/>
          </p:nvPr>
        </p:nvSpPr>
        <p:spPr>
          <a:xfrm>
            <a:off x="1347774" y="649990"/>
            <a:ext cx="7886700" cy="1325563"/>
          </a:xfrm>
        </p:spPr>
        <p:txBody>
          <a:bodyPr>
            <a:normAutofit/>
          </a:bodyPr>
          <a:lstStyle/>
          <a:p>
            <a:r>
              <a:rPr lang="en-US" sz="2400" b="1" dirty="0">
                <a:solidFill>
                  <a:srgbClr val="432B01"/>
                </a:solidFill>
                <a:latin typeface="+mn-lt"/>
              </a:rPr>
              <a:t>Materials and Instruments Required for Lab Work</a:t>
            </a:r>
          </a:p>
        </p:txBody>
      </p:sp>
      <p:sp>
        <p:nvSpPr>
          <p:cNvPr id="3" name="Content Placeholder 2"/>
          <p:cNvSpPr>
            <a:spLocks noGrp="1"/>
          </p:cNvSpPr>
          <p:nvPr>
            <p:ph sz="half" idx="1"/>
          </p:nvPr>
        </p:nvSpPr>
        <p:spPr>
          <a:xfrm>
            <a:off x="1347774" y="1708093"/>
            <a:ext cx="3886200" cy="4351338"/>
          </a:xfrm>
        </p:spPr>
        <p:txBody>
          <a:bodyPr>
            <a:normAutofit/>
          </a:bodyPr>
          <a:lstStyle/>
          <a:p>
            <a:r>
              <a:rPr lang="en-US" sz="1800" dirty="0">
                <a:cs typeface="Times New Roman" pitchFamily="16" charset="0"/>
              </a:rPr>
              <a:t>Drying oven</a:t>
            </a:r>
          </a:p>
          <a:p>
            <a:r>
              <a:rPr lang="en-US" sz="1800" dirty="0">
                <a:cs typeface="Times New Roman" pitchFamily="16" charset="0"/>
              </a:rPr>
              <a:t>Graduated cylinder</a:t>
            </a:r>
          </a:p>
          <a:p>
            <a:r>
              <a:rPr lang="en-US" sz="1800" dirty="0">
                <a:cs typeface="Times New Roman" pitchFamily="16" charset="0"/>
              </a:rPr>
              <a:t>Water (or possibly alcohol if soil samples contain twigs)</a:t>
            </a:r>
          </a:p>
          <a:p>
            <a:r>
              <a:rPr lang="en-US" sz="1800" dirty="0">
                <a:cs typeface="Times New Roman" pitchFamily="16" charset="0"/>
              </a:rPr>
              <a:t>#10 Sieve (2 mm mesh openings)</a:t>
            </a:r>
          </a:p>
          <a:p>
            <a:r>
              <a:rPr lang="en-US" sz="1800" dirty="0">
                <a:cs typeface="Times New Roman" pitchFamily="16" charset="0"/>
              </a:rPr>
              <a:t>Latex gloves</a:t>
            </a:r>
          </a:p>
          <a:p>
            <a:r>
              <a:rPr lang="en-US" sz="1800" dirty="0">
                <a:cs typeface="Times New Roman" pitchFamily="16" charset="0"/>
              </a:rPr>
              <a:t>Paper to catch sieved soil</a:t>
            </a:r>
          </a:p>
          <a:p>
            <a:r>
              <a:rPr lang="en-US" sz="1800" dirty="0">
                <a:cs typeface="Times New Roman" pitchFamily="16" charset="0"/>
              </a:rPr>
              <a:t>Rolling pin, hammer, or other utensil for crushing peds and separating particles</a:t>
            </a:r>
          </a:p>
          <a:p>
            <a:r>
              <a:rPr lang="en-US" sz="1800" dirty="0">
                <a:cs typeface="Times New Roman" pitchFamily="16" charset="0"/>
              </a:rPr>
              <a:t>Paper or cloth wipe towel</a:t>
            </a:r>
          </a:p>
          <a:p>
            <a:pPr>
              <a:buClrTx/>
              <a:buFontTx/>
              <a:buNone/>
            </a:pPr>
            <a:endParaRPr lang="en-US" sz="1800" dirty="0">
              <a:cs typeface="Times New Roman" pitchFamily="16" charset="0"/>
            </a:endParaRPr>
          </a:p>
          <a:p>
            <a:pPr>
              <a:buClrTx/>
              <a:buFontTx/>
              <a:buNone/>
            </a:pPr>
            <a:endParaRPr lang="en-US" sz="1800" dirty="0">
              <a:cs typeface="Times New Roman" pitchFamily="16" charset="0"/>
            </a:endParaRPr>
          </a:p>
          <a:p>
            <a:pPr>
              <a:buClrTx/>
              <a:buFontTx/>
              <a:buNone/>
            </a:pPr>
            <a:endParaRPr lang="en-US" sz="1800" dirty="0">
              <a:cs typeface="Times New Roman" pitchFamily="16" charset="0"/>
            </a:endParaRPr>
          </a:p>
        </p:txBody>
      </p:sp>
    </p:spTree>
    <p:extLst>
      <p:ext uri="{BB962C8B-B14F-4D97-AF65-F5344CB8AC3E}">
        <p14:creationId xmlns:p14="http://schemas.microsoft.com/office/powerpoint/2010/main" val="1674159061"/>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970</TotalTime>
  <Words>2907</Words>
  <Application>Microsoft Macintosh PowerPoint</Application>
  <PresentationFormat>On-screen Show (4:3)</PresentationFormat>
  <Paragraphs>307</Paragraphs>
  <Slides>31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31</vt:i4>
      </vt:variant>
    </vt:vector>
  </HeadingPairs>
  <TitlesOfParts>
    <vt:vector size="38" baseType="lpstr">
      <vt:lpstr>Arial Unicode MS</vt:lpstr>
      <vt:lpstr>Arial</vt:lpstr>
      <vt:lpstr>Calibri</vt:lpstr>
      <vt:lpstr>Calibri Light</vt:lpstr>
      <vt:lpstr>Palatino</vt:lpstr>
      <vt:lpstr>Times New Roman</vt:lpstr>
      <vt:lpstr>Office Theme</vt:lpstr>
      <vt:lpstr>Slide One</vt:lpstr>
      <vt:lpstr>Overview</vt:lpstr>
      <vt:lpstr>Introduction to Soil Bulk Density</vt:lpstr>
      <vt:lpstr>Why Measure Bulk Density?</vt:lpstr>
      <vt:lpstr>Protocol at a Glance</vt:lpstr>
      <vt:lpstr>Materials and Instruments Required for Fieldwork</vt:lpstr>
      <vt:lpstr>Taking Samples of Known Volume</vt:lpstr>
      <vt:lpstr>Remove Samples from the Soil Horizon</vt:lpstr>
      <vt:lpstr>Materials and Instruments Required for Lab Work</vt:lpstr>
      <vt:lpstr>Labeling Sample Cans for Transport to the Lab</vt:lpstr>
      <vt:lpstr>Measuring Wet Mass</vt:lpstr>
      <vt:lpstr>Drying Soil Samples in a Soil Drying Oven</vt:lpstr>
      <vt:lpstr>Drying Soil Samples using a heat lamp</vt:lpstr>
      <vt:lpstr>Measuring Dry Mass and Sieving Dry Soil</vt:lpstr>
      <vt:lpstr>Saving the Dry Sieved Soil</vt:lpstr>
      <vt:lpstr>Measuring Sampling Can Mass</vt:lpstr>
      <vt:lpstr>Measuring Sampling Can Volume</vt:lpstr>
      <vt:lpstr>How to Determine Volume If Filling the Container Requires More Than One Cylinder Full of Water</vt:lpstr>
      <vt:lpstr>Measuring Sampling Pipe Mass and Volume</vt:lpstr>
      <vt:lpstr>Measuring the Mass of Rocks</vt:lpstr>
      <vt:lpstr>Measuring the Volume of Rocks</vt:lpstr>
      <vt:lpstr>Bulk Density Calculation</vt:lpstr>
      <vt:lpstr>Bulk Density Data Entry</vt:lpstr>
      <vt:lpstr>Bulk Density Data Entry Example</vt:lpstr>
      <vt:lpstr>Submit Data</vt:lpstr>
      <vt:lpstr>Bulk Density Data Visualization</vt:lpstr>
      <vt:lpstr>Quiz Yourself</vt:lpstr>
      <vt:lpstr>Frequently Asked Questions-1</vt:lpstr>
      <vt:lpstr>Frequently Asked Questions-2</vt:lpstr>
      <vt:lpstr>Some Questions for Further Investigation</vt:lpstr>
      <vt:lpstr>Please provide us with feedback about this module. This is a community project and we welcome your comments, suggestions and edits! Comment here: eTraining Feedback  Questions about this module? Contact GLOBE: help@globe.gov </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rusty low</dc:creator>
  <cp:lastModifiedBy>Microsoft Office User</cp:lastModifiedBy>
  <cp:revision>53</cp:revision>
  <dcterms:created xsi:type="dcterms:W3CDTF">2016-07-06T18:23:00Z</dcterms:created>
  <dcterms:modified xsi:type="dcterms:W3CDTF">2020-04-23T00:52:26Z</dcterms:modified>
</cp:coreProperties>
</file>