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78"/>
  </p:notesMasterIdLst>
  <p:sldIdLst>
    <p:sldId id="317" r:id="rId2"/>
    <p:sldId id="318" r:id="rId3"/>
    <p:sldId id="328" r:id="rId4"/>
    <p:sldId id="447" r:id="rId5"/>
    <p:sldId id="451" r:id="rId6"/>
    <p:sldId id="453" r:id="rId7"/>
    <p:sldId id="330" r:id="rId8"/>
    <p:sldId id="400" r:id="rId9"/>
    <p:sldId id="401" r:id="rId10"/>
    <p:sldId id="402" r:id="rId11"/>
    <p:sldId id="403" r:id="rId12"/>
    <p:sldId id="404" r:id="rId13"/>
    <p:sldId id="405" r:id="rId14"/>
    <p:sldId id="454" r:id="rId15"/>
    <p:sldId id="455" r:id="rId16"/>
    <p:sldId id="406" r:id="rId17"/>
    <p:sldId id="414" r:id="rId18"/>
    <p:sldId id="390" r:id="rId19"/>
    <p:sldId id="407" r:id="rId20"/>
    <p:sldId id="410" r:id="rId21"/>
    <p:sldId id="408" r:id="rId22"/>
    <p:sldId id="412" r:id="rId23"/>
    <p:sldId id="413" r:id="rId24"/>
    <p:sldId id="391" r:id="rId25"/>
    <p:sldId id="415" r:id="rId26"/>
    <p:sldId id="416" r:id="rId27"/>
    <p:sldId id="417" r:id="rId28"/>
    <p:sldId id="418" r:id="rId29"/>
    <p:sldId id="419" r:id="rId30"/>
    <p:sldId id="420" r:id="rId31"/>
    <p:sldId id="392" r:id="rId32"/>
    <p:sldId id="332" r:id="rId33"/>
    <p:sldId id="423" r:id="rId34"/>
    <p:sldId id="424" r:id="rId35"/>
    <p:sldId id="394" r:id="rId36"/>
    <p:sldId id="426" r:id="rId37"/>
    <p:sldId id="427" r:id="rId38"/>
    <p:sldId id="428" r:id="rId39"/>
    <p:sldId id="429" r:id="rId40"/>
    <p:sldId id="430" r:id="rId41"/>
    <p:sldId id="435" r:id="rId42"/>
    <p:sldId id="432" r:id="rId43"/>
    <p:sldId id="433" r:id="rId44"/>
    <p:sldId id="434" r:id="rId45"/>
    <p:sldId id="436" r:id="rId46"/>
    <p:sldId id="437" r:id="rId47"/>
    <p:sldId id="438" r:id="rId48"/>
    <p:sldId id="334" r:id="rId49"/>
    <p:sldId id="439" r:id="rId50"/>
    <p:sldId id="440" r:id="rId51"/>
    <p:sldId id="441" r:id="rId52"/>
    <p:sldId id="442" r:id="rId53"/>
    <p:sldId id="325" r:id="rId54"/>
    <p:sldId id="396" r:id="rId55"/>
    <p:sldId id="443" r:id="rId56"/>
    <p:sldId id="444" r:id="rId57"/>
    <p:sldId id="445" r:id="rId58"/>
    <p:sldId id="446" r:id="rId59"/>
    <p:sldId id="368" r:id="rId60"/>
    <p:sldId id="376" r:id="rId61"/>
    <p:sldId id="377" r:id="rId62"/>
    <p:sldId id="379" r:id="rId63"/>
    <p:sldId id="380" r:id="rId64"/>
    <p:sldId id="381" r:id="rId65"/>
    <p:sldId id="382" r:id="rId66"/>
    <p:sldId id="383" r:id="rId67"/>
    <p:sldId id="384" r:id="rId68"/>
    <p:sldId id="385" r:id="rId69"/>
    <p:sldId id="386" r:id="rId70"/>
    <p:sldId id="387" r:id="rId71"/>
    <p:sldId id="388" r:id="rId72"/>
    <p:sldId id="362" r:id="rId73"/>
    <p:sldId id="337" r:id="rId74"/>
    <p:sldId id="449" r:id="rId75"/>
    <p:sldId id="450" r:id="rId76"/>
    <p:sldId id="314"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340C"/>
    <a:srgbClr val="3B2B0E"/>
    <a:srgbClr val="B3AFA3"/>
    <a:srgbClr val="A29E95"/>
    <a:srgbClr val="BBB3A6"/>
    <a:srgbClr val="00AD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9179" autoAdjust="0"/>
  </p:normalViewPr>
  <p:slideViewPr>
    <p:cSldViewPr snapToGrid="0" snapToObjects="1">
      <p:cViewPr varScale="1">
        <p:scale>
          <a:sx n="77" d="100"/>
          <a:sy n="77" d="100"/>
        </p:scale>
        <p:origin x="1037" y="58"/>
      </p:cViewPr>
      <p:guideLst/>
    </p:cSldViewPr>
  </p:slideViewPr>
  <p:outlineViewPr>
    <p:cViewPr>
      <p:scale>
        <a:sx n="33" d="100"/>
        <a:sy n="33" d="100"/>
      </p:scale>
      <p:origin x="0" y="-31555"/>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454CBA-61CA-3343-8307-6EDE2DD71F93}" type="datetimeFigureOut">
              <a:rPr lang="en-US" smtClean="0"/>
              <a:t>8/15/2018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6FA6F8-C8C6-FB4B-A82D-5CADA4B9760C}" type="slidenum">
              <a:rPr lang="en-US" smtClean="0"/>
              <a:t>‹#›</a:t>
            </a:fld>
            <a:endParaRPr lang="en-US" dirty="0"/>
          </a:p>
        </p:txBody>
      </p:sp>
    </p:spTree>
    <p:extLst>
      <p:ext uri="{BB962C8B-B14F-4D97-AF65-F5344CB8AC3E}">
        <p14:creationId xmlns:p14="http://schemas.microsoft.com/office/powerpoint/2010/main" val="1774739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0</a:t>
            </a:fld>
            <a:endParaRPr lang="en-US" dirty="0"/>
          </a:p>
        </p:txBody>
      </p:sp>
    </p:spTree>
    <p:extLst>
      <p:ext uri="{BB962C8B-B14F-4D97-AF65-F5344CB8AC3E}">
        <p14:creationId xmlns:p14="http://schemas.microsoft.com/office/powerpoint/2010/main" val="367503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40</a:t>
            </a:fld>
            <a:endParaRPr lang="en-US" dirty="0"/>
          </a:p>
        </p:txBody>
      </p:sp>
    </p:spTree>
    <p:extLst>
      <p:ext uri="{BB962C8B-B14F-4D97-AF65-F5344CB8AC3E}">
        <p14:creationId xmlns:p14="http://schemas.microsoft.com/office/powerpoint/2010/main" val="1788844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41</a:t>
            </a:fld>
            <a:endParaRPr lang="en-US" dirty="0"/>
          </a:p>
        </p:txBody>
      </p:sp>
    </p:spTree>
    <p:extLst>
      <p:ext uri="{BB962C8B-B14F-4D97-AF65-F5344CB8AC3E}">
        <p14:creationId xmlns:p14="http://schemas.microsoft.com/office/powerpoint/2010/main" val="270980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42</a:t>
            </a:fld>
            <a:endParaRPr lang="en-US" dirty="0"/>
          </a:p>
        </p:txBody>
      </p:sp>
    </p:spTree>
    <p:extLst>
      <p:ext uri="{BB962C8B-B14F-4D97-AF65-F5344CB8AC3E}">
        <p14:creationId xmlns:p14="http://schemas.microsoft.com/office/powerpoint/2010/main" val="1041010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43</a:t>
            </a:fld>
            <a:endParaRPr lang="en-US" dirty="0"/>
          </a:p>
        </p:txBody>
      </p:sp>
    </p:spTree>
    <p:extLst>
      <p:ext uri="{BB962C8B-B14F-4D97-AF65-F5344CB8AC3E}">
        <p14:creationId xmlns:p14="http://schemas.microsoft.com/office/powerpoint/2010/main" val="1023505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44</a:t>
            </a:fld>
            <a:endParaRPr lang="en-US" dirty="0"/>
          </a:p>
        </p:txBody>
      </p:sp>
    </p:spTree>
    <p:extLst>
      <p:ext uri="{BB962C8B-B14F-4D97-AF65-F5344CB8AC3E}">
        <p14:creationId xmlns:p14="http://schemas.microsoft.com/office/powerpoint/2010/main" val="217980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45</a:t>
            </a:fld>
            <a:endParaRPr lang="en-US" dirty="0"/>
          </a:p>
        </p:txBody>
      </p:sp>
    </p:spTree>
    <p:extLst>
      <p:ext uri="{BB962C8B-B14F-4D97-AF65-F5344CB8AC3E}">
        <p14:creationId xmlns:p14="http://schemas.microsoft.com/office/powerpoint/2010/main" val="1424621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61</a:t>
            </a:fld>
            <a:endParaRPr lang="en-US" dirty="0"/>
          </a:p>
        </p:txBody>
      </p:sp>
    </p:spTree>
    <p:extLst>
      <p:ext uri="{BB962C8B-B14F-4D97-AF65-F5344CB8AC3E}">
        <p14:creationId xmlns:p14="http://schemas.microsoft.com/office/powerpoint/2010/main" val="1340466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62</a:t>
            </a:fld>
            <a:endParaRPr lang="en-US" dirty="0"/>
          </a:p>
        </p:txBody>
      </p:sp>
    </p:spTree>
    <p:extLst>
      <p:ext uri="{BB962C8B-B14F-4D97-AF65-F5344CB8AC3E}">
        <p14:creationId xmlns:p14="http://schemas.microsoft.com/office/powerpoint/2010/main" val="1234374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63</a:t>
            </a:fld>
            <a:endParaRPr lang="en-US" dirty="0"/>
          </a:p>
        </p:txBody>
      </p:sp>
    </p:spTree>
    <p:extLst>
      <p:ext uri="{BB962C8B-B14F-4D97-AF65-F5344CB8AC3E}">
        <p14:creationId xmlns:p14="http://schemas.microsoft.com/office/powerpoint/2010/main" val="387250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64</a:t>
            </a:fld>
            <a:endParaRPr lang="en-US" dirty="0"/>
          </a:p>
        </p:txBody>
      </p:sp>
    </p:spTree>
    <p:extLst>
      <p:ext uri="{BB962C8B-B14F-4D97-AF65-F5344CB8AC3E}">
        <p14:creationId xmlns:p14="http://schemas.microsoft.com/office/powerpoint/2010/main" val="1921585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6</a:t>
            </a:fld>
            <a:endParaRPr lang="en-US" dirty="0"/>
          </a:p>
        </p:txBody>
      </p:sp>
    </p:spTree>
    <p:extLst>
      <p:ext uri="{BB962C8B-B14F-4D97-AF65-F5344CB8AC3E}">
        <p14:creationId xmlns:p14="http://schemas.microsoft.com/office/powerpoint/2010/main" val="17693104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65</a:t>
            </a:fld>
            <a:endParaRPr lang="en-US" dirty="0"/>
          </a:p>
        </p:txBody>
      </p:sp>
    </p:spTree>
    <p:extLst>
      <p:ext uri="{BB962C8B-B14F-4D97-AF65-F5344CB8AC3E}">
        <p14:creationId xmlns:p14="http://schemas.microsoft.com/office/powerpoint/2010/main" val="390043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66</a:t>
            </a:fld>
            <a:endParaRPr lang="en-US" dirty="0"/>
          </a:p>
        </p:txBody>
      </p:sp>
    </p:spTree>
    <p:extLst>
      <p:ext uri="{BB962C8B-B14F-4D97-AF65-F5344CB8AC3E}">
        <p14:creationId xmlns:p14="http://schemas.microsoft.com/office/powerpoint/2010/main" val="2102228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67</a:t>
            </a:fld>
            <a:endParaRPr lang="en-US" dirty="0"/>
          </a:p>
        </p:txBody>
      </p:sp>
    </p:spTree>
    <p:extLst>
      <p:ext uri="{BB962C8B-B14F-4D97-AF65-F5344CB8AC3E}">
        <p14:creationId xmlns:p14="http://schemas.microsoft.com/office/powerpoint/2010/main" val="7823171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68</a:t>
            </a:fld>
            <a:endParaRPr lang="en-US" dirty="0"/>
          </a:p>
        </p:txBody>
      </p:sp>
    </p:spTree>
    <p:extLst>
      <p:ext uri="{BB962C8B-B14F-4D97-AF65-F5344CB8AC3E}">
        <p14:creationId xmlns:p14="http://schemas.microsoft.com/office/powerpoint/2010/main" val="1431156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69</a:t>
            </a:fld>
            <a:endParaRPr lang="en-US" dirty="0"/>
          </a:p>
        </p:txBody>
      </p:sp>
    </p:spTree>
    <p:extLst>
      <p:ext uri="{BB962C8B-B14F-4D97-AF65-F5344CB8AC3E}">
        <p14:creationId xmlns:p14="http://schemas.microsoft.com/office/powerpoint/2010/main" val="1103474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70</a:t>
            </a:fld>
            <a:endParaRPr lang="en-US" dirty="0"/>
          </a:p>
        </p:txBody>
      </p:sp>
    </p:spTree>
    <p:extLst>
      <p:ext uri="{BB962C8B-B14F-4D97-AF65-F5344CB8AC3E}">
        <p14:creationId xmlns:p14="http://schemas.microsoft.com/office/powerpoint/2010/main" val="20920882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71</a:t>
            </a:fld>
            <a:endParaRPr lang="en-US" dirty="0"/>
          </a:p>
        </p:txBody>
      </p:sp>
    </p:spTree>
    <p:extLst>
      <p:ext uri="{BB962C8B-B14F-4D97-AF65-F5344CB8AC3E}">
        <p14:creationId xmlns:p14="http://schemas.microsoft.com/office/powerpoint/2010/main" val="1251918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72</a:t>
            </a:fld>
            <a:endParaRPr lang="en-US" dirty="0"/>
          </a:p>
        </p:txBody>
      </p:sp>
    </p:spTree>
    <p:extLst>
      <p:ext uri="{BB962C8B-B14F-4D97-AF65-F5344CB8AC3E}">
        <p14:creationId xmlns:p14="http://schemas.microsoft.com/office/powerpoint/2010/main" val="6481031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73</a:t>
            </a:fld>
            <a:endParaRPr lang="en-US" dirty="0"/>
          </a:p>
        </p:txBody>
      </p:sp>
    </p:spTree>
    <p:extLst>
      <p:ext uri="{BB962C8B-B14F-4D97-AF65-F5344CB8AC3E}">
        <p14:creationId xmlns:p14="http://schemas.microsoft.com/office/powerpoint/2010/main" val="631182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74</a:t>
            </a:fld>
            <a:endParaRPr lang="en-US" dirty="0"/>
          </a:p>
        </p:txBody>
      </p:sp>
    </p:spTree>
    <p:extLst>
      <p:ext uri="{BB962C8B-B14F-4D97-AF65-F5344CB8AC3E}">
        <p14:creationId xmlns:p14="http://schemas.microsoft.com/office/powerpoint/2010/main" val="1366127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9</a:t>
            </a:fld>
            <a:endParaRPr lang="en-US" dirty="0"/>
          </a:p>
        </p:txBody>
      </p:sp>
    </p:spTree>
    <p:extLst>
      <p:ext uri="{BB962C8B-B14F-4D97-AF65-F5344CB8AC3E}">
        <p14:creationId xmlns:p14="http://schemas.microsoft.com/office/powerpoint/2010/main" val="2363250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11</a:t>
            </a:fld>
            <a:endParaRPr lang="en-US" dirty="0"/>
          </a:p>
        </p:txBody>
      </p:sp>
    </p:spTree>
    <p:extLst>
      <p:ext uri="{BB962C8B-B14F-4D97-AF65-F5344CB8AC3E}">
        <p14:creationId xmlns:p14="http://schemas.microsoft.com/office/powerpoint/2010/main" val="2639075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13</a:t>
            </a:fld>
            <a:endParaRPr lang="en-US" dirty="0"/>
          </a:p>
        </p:txBody>
      </p:sp>
    </p:spTree>
    <p:extLst>
      <p:ext uri="{BB962C8B-B14F-4D97-AF65-F5344CB8AC3E}">
        <p14:creationId xmlns:p14="http://schemas.microsoft.com/office/powerpoint/2010/main" val="235142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22</a:t>
            </a:fld>
            <a:endParaRPr lang="en-US" dirty="0"/>
          </a:p>
        </p:txBody>
      </p:sp>
    </p:spTree>
    <p:extLst>
      <p:ext uri="{BB962C8B-B14F-4D97-AF65-F5344CB8AC3E}">
        <p14:creationId xmlns:p14="http://schemas.microsoft.com/office/powerpoint/2010/main" val="2956559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25</a:t>
            </a:fld>
            <a:endParaRPr lang="en-US" dirty="0"/>
          </a:p>
        </p:txBody>
      </p:sp>
    </p:spTree>
    <p:extLst>
      <p:ext uri="{BB962C8B-B14F-4D97-AF65-F5344CB8AC3E}">
        <p14:creationId xmlns:p14="http://schemas.microsoft.com/office/powerpoint/2010/main" val="3123109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26</a:t>
            </a:fld>
            <a:endParaRPr lang="en-US" dirty="0"/>
          </a:p>
        </p:txBody>
      </p:sp>
    </p:spTree>
    <p:extLst>
      <p:ext uri="{BB962C8B-B14F-4D97-AF65-F5344CB8AC3E}">
        <p14:creationId xmlns:p14="http://schemas.microsoft.com/office/powerpoint/2010/main" val="138402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FF6FA6F8-C8C6-FB4B-A82D-5CADA4B9760C}" type="slidenum">
              <a:rPr lang="en-US" smtClean="0"/>
              <a:t>39</a:t>
            </a:fld>
            <a:endParaRPr lang="en-US" dirty="0"/>
          </a:p>
        </p:txBody>
      </p:sp>
    </p:spTree>
    <p:extLst>
      <p:ext uri="{BB962C8B-B14F-4D97-AF65-F5344CB8AC3E}">
        <p14:creationId xmlns:p14="http://schemas.microsoft.com/office/powerpoint/2010/main" val="817051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8F9B96F-7A6E-BF45-BA32-88E0A1366C20}" type="datetime1">
              <a:rPr lang="en-US" smtClean="0"/>
              <a:t>8/15/2018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412239-1292-C749-8343-A6DE4C9B54BD}" type="slidenum">
              <a:rPr lang="en-US" smtClean="0"/>
              <a:t>‹#›</a:t>
            </a:fld>
            <a:endParaRPr lang="en-US" dirty="0"/>
          </a:p>
        </p:txBody>
      </p:sp>
    </p:spTree>
    <p:extLst>
      <p:ext uri="{BB962C8B-B14F-4D97-AF65-F5344CB8AC3E}">
        <p14:creationId xmlns:p14="http://schemas.microsoft.com/office/powerpoint/2010/main" val="349001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7670A3-7B6D-464A-AE18-B10FE64D56A5}" type="datetime1">
              <a:rPr lang="en-US" smtClean="0"/>
              <a:t>8/15/2018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412239-1292-C749-8343-A6DE4C9B54BD}" type="slidenum">
              <a:rPr lang="en-US" smtClean="0"/>
              <a:t>‹#›</a:t>
            </a:fld>
            <a:endParaRPr lang="en-US" dirty="0"/>
          </a:p>
        </p:txBody>
      </p:sp>
    </p:spTree>
    <p:extLst>
      <p:ext uri="{BB962C8B-B14F-4D97-AF65-F5344CB8AC3E}">
        <p14:creationId xmlns:p14="http://schemas.microsoft.com/office/powerpoint/2010/main" val="101041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86EAFD-CEAE-EC42-92CF-0CC2D2B14BEF}" type="datetime1">
              <a:rPr lang="en-US" smtClean="0"/>
              <a:t>8/15/2018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412239-1292-C749-8343-A6DE4C9B54BD}" type="slidenum">
              <a:rPr lang="en-US" smtClean="0"/>
              <a:t>‹#›</a:t>
            </a:fld>
            <a:endParaRPr lang="en-US" dirty="0"/>
          </a:p>
        </p:txBody>
      </p:sp>
    </p:spTree>
    <p:extLst>
      <p:ext uri="{BB962C8B-B14F-4D97-AF65-F5344CB8AC3E}">
        <p14:creationId xmlns:p14="http://schemas.microsoft.com/office/powerpoint/2010/main" val="1693249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0A9473-8780-E34D-B609-BF6B170F5187}" type="datetime1">
              <a:rPr lang="en-US" smtClean="0"/>
              <a:t>8/15/2018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412239-1292-C749-8343-A6DE4C9B54BD}" type="slidenum">
              <a:rPr lang="en-US" smtClean="0"/>
              <a:t>‹#›</a:t>
            </a:fld>
            <a:endParaRPr lang="en-US" dirty="0"/>
          </a:p>
        </p:txBody>
      </p:sp>
    </p:spTree>
    <p:extLst>
      <p:ext uri="{BB962C8B-B14F-4D97-AF65-F5344CB8AC3E}">
        <p14:creationId xmlns:p14="http://schemas.microsoft.com/office/powerpoint/2010/main" val="882118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87A87F-6FB1-3B49-B9B6-AC5428EEDC34}" type="datetime1">
              <a:rPr lang="en-US" smtClean="0"/>
              <a:t>8/15/2018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412239-1292-C749-8343-A6DE4C9B54BD}" type="slidenum">
              <a:rPr lang="en-US" smtClean="0"/>
              <a:t>‹#›</a:t>
            </a:fld>
            <a:endParaRPr lang="en-US" dirty="0"/>
          </a:p>
        </p:txBody>
      </p:sp>
    </p:spTree>
    <p:extLst>
      <p:ext uri="{BB962C8B-B14F-4D97-AF65-F5344CB8AC3E}">
        <p14:creationId xmlns:p14="http://schemas.microsoft.com/office/powerpoint/2010/main" val="1682753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94410" y="1073150"/>
            <a:ext cx="7886700" cy="1325563"/>
          </a:xfrm>
        </p:spPr>
        <p:txBody>
          <a:bodyPr>
            <a:normAutofit/>
          </a:bodyPr>
          <a:lstStyle>
            <a:lvl1pPr>
              <a:defRPr sz="3200" b="1">
                <a:solidFill>
                  <a:srgbClr val="48340C"/>
                </a:solidFill>
                <a:latin typeface="+mn-lt"/>
              </a:defRPr>
            </a:lvl1pPr>
          </a:lstStyle>
          <a:p>
            <a:r>
              <a:rPr lang="en-US" dirty="0"/>
              <a:t>Click to edit Master title style</a:t>
            </a:r>
          </a:p>
        </p:txBody>
      </p:sp>
      <p:sp>
        <p:nvSpPr>
          <p:cNvPr id="3" name="Content Placeholder 2"/>
          <p:cNvSpPr>
            <a:spLocks noGrp="1"/>
          </p:cNvSpPr>
          <p:nvPr>
            <p:ph sz="half" idx="1"/>
          </p:nvPr>
        </p:nvSpPr>
        <p:spPr>
          <a:xfrm>
            <a:off x="1085850" y="1915319"/>
            <a:ext cx="3886200" cy="4351338"/>
          </a:xfrm>
        </p:spPr>
        <p:txBody>
          <a:bodyPr/>
          <a:lstStyle>
            <a:lvl1pPr>
              <a:defRPr sz="1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126E35-6049-CC48-8278-09E48E65AF32}" type="datetime1">
              <a:rPr lang="en-US" smtClean="0"/>
              <a:t>8/15/2018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412239-1292-C749-8343-A6DE4C9B54BD}" type="slidenum">
              <a:rPr lang="en-US" smtClean="0"/>
              <a:t>‹#›</a:t>
            </a:fld>
            <a:endParaRPr lang="en-US" dirty="0"/>
          </a:p>
        </p:txBody>
      </p:sp>
    </p:spTree>
    <p:extLst>
      <p:ext uri="{BB962C8B-B14F-4D97-AF65-F5344CB8AC3E}">
        <p14:creationId xmlns:p14="http://schemas.microsoft.com/office/powerpoint/2010/main" val="1829305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6A6839-A308-404E-9F0F-89A06A8A6B98}" type="datetime1">
              <a:rPr lang="en-US" smtClean="0"/>
              <a:t>8/15/2018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7412239-1292-C749-8343-A6DE4C9B54BD}" type="slidenum">
              <a:rPr lang="en-US" smtClean="0"/>
              <a:t>‹#›</a:t>
            </a:fld>
            <a:endParaRPr lang="en-US" dirty="0"/>
          </a:p>
        </p:txBody>
      </p:sp>
    </p:spTree>
    <p:extLst>
      <p:ext uri="{BB962C8B-B14F-4D97-AF65-F5344CB8AC3E}">
        <p14:creationId xmlns:p14="http://schemas.microsoft.com/office/powerpoint/2010/main" val="1759362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040250-F80E-654D-9EBB-E79588A240D8}" type="datetime1">
              <a:rPr lang="en-US" smtClean="0"/>
              <a:t>8/15/2018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412239-1292-C749-8343-A6DE4C9B54BD}" type="slidenum">
              <a:rPr lang="en-US" smtClean="0"/>
              <a:t>‹#›</a:t>
            </a:fld>
            <a:endParaRPr lang="en-US" dirty="0"/>
          </a:p>
        </p:txBody>
      </p:sp>
    </p:spTree>
    <p:extLst>
      <p:ext uri="{BB962C8B-B14F-4D97-AF65-F5344CB8AC3E}">
        <p14:creationId xmlns:p14="http://schemas.microsoft.com/office/powerpoint/2010/main" val="899773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FED6FD-BDAD-3449-A3C1-918A2184F61E}" type="datetime1">
              <a:rPr lang="en-US" smtClean="0"/>
              <a:t>8/15/2018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7412239-1292-C749-8343-A6DE4C9B54BD}" type="slidenum">
              <a:rPr lang="en-US" smtClean="0"/>
              <a:t>‹#›</a:t>
            </a:fld>
            <a:endParaRPr lang="en-US" dirty="0"/>
          </a:p>
        </p:txBody>
      </p:sp>
    </p:spTree>
    <p:extLst>
      <p:ext uri="{BB962C8B-B14F-4D97-AF65-F5344CB8AC3E}">
        <p14:creationId xmlns:p14="http://schemas.microsoft.com/office/powerpoint/2010/main" val="2057981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0321E7-2BBC-4643-9830-854238351CFB}" type="datetime1">
              <a:rPr lang="en-US" smtClean="0"/>
              <a:t>8/15/2018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412239-1292-C749-8343-A6DE4C9B54BD}" type="slidenum">
              <a:rPr lang="en-US" smtClean="0"/>
              <a:t>‹#›</a:t>
            </a:fld>
            <a:endParaRPr lang="en-US" dirty="0"/>
          </a:p>
        </p:txBody>
      </p:sp>
    </p:spTree>
    <p:extLst>
      <p:ext uri="{BB962C8B-B14F-4D97-AF65-F5344CB8AC3E}">
        <p14:creationId xmlns:p14="http://schemas.microsoft.com/office/powerpoint/2010/main" val="1131452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E61292-32CE-944B-8484-457F51AA6823}" type="datetime1">
              <a:rPr lang="en-US" smtClean="0"/>
              <a:t>8/15/2018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412239-1292-C749-8343-A6DE4C9B54BD}" type="slidenum">
              <a:rPr lang="en-US" smtClean="0"/>
              <a:t>‹#›</a:t>
            </a:fld>
            <a:endParaRPr lang="en-US" dirty="0"/>
          </a:p>
        </p:txBody>
      </p:sp>
    </p:spTree>
    <p:extLst>
      <p:ext uri="{BB962C8B-B14F-4D97-AF65-F5344CB8AC3E}">
        <p14:creationId xmlns:p14="http://schemas.microsoft.com/office/powerpoint/2010/main" val="346910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BC185E-7E9B-AF42-93E5-4A896A633119}" type="datetime1">
              <a:rPr lang="en-US" smtClean="0"/>
              <a:t>8/15/2018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412239-1292-C749-8343-A6DE4C9B54BD}" type="slidenum">
              <a:rPr lang="en-US" smtClean="0"/>
              <a:t>‹#›</a:t>
            </a:fld>
            <a:endParaRPr lang="en-US" dirty="0"/>
          </a:p>
        </p:txBody>
      </p:sp>
    </p:spTree>
    <p:extLst>
      <p:ext uri="{BB962C8B-B14F-4D97-AF65-F5344CB8AC3E}">
        <p14:creationId xmlns:p14="http://schemas.microsoft.com/office/powerpoint/2010/main" val="4284442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jpg"/><Relationship Id="rId1" Type="http://schemas.openxmlformats.org/officeDocument/2006/relationships/slideLayout" Target="../slideLayouts/slideLayout4.xml"/><Relationship Id="rId5" Type="http://schemas.openxmlformats.org/officeDocument/2006/relationships/image" Target="../media/image12.jp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4.jpg"/><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4.jpg"/><Relationship Id="rId4" Type="http://schemas.openxmlformats.org/officeDocument/2006/relationships/image" Target="../media/image16.jpg"/></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5.jp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9.jpg"/><Relationship Id="rId4" Type="http://schemas.openxmlformats.org/officeDocument/2006/relationships/image" Target="../media/image25.jpg"/></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35.jpg"/></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37.jpg"/></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39.jpg"/></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40.jpg"/></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42.jpg"/></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jpg"/><Relationship Id="rId1" Type="http://schemas.openxmlformats.org/officeDocument/2006/relationships/slideLayout" Target="../slideLayouts/slideLayout4.xml"/><Relationship Id="rId5" Type="http://schemas.openxmlformats.org/officeDocument/2006/relationships/image" Target="../media/image44.jpg"/><Relationship Id="rId4" Type="http://schemas.openxmlformats.org/officeDocument/2006/relationships/image" Target="../media/image43.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38.jpg"/></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38.jpg"/></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38.jpg"/></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38.jpg"/></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53.jpg"/><Relationship Id="rId4" Type="http://schemas.openxmlformats.org/officeDocument/2006/relationships/image" Target="../media/image38.jpg"/></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54.jpg"/><Relationship Id="rId4" Type="http://schemas.openxmlformats.org/officeDocument/2006/relationships/image" Target="../media/image38.jpg"/></Relationships>
</file>

<file path=ppt/slides/_rels/slide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55.jpg"/><Relationship Id="rId4" Type="http://schemas.openxmlformats.org/officeDocument/2006/relationships/image" Target="../media/image38.jpg"/></Relationships>
</file>

<file path=ppt/slides/_rels/slide4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57.jpg"/></Relationships>
</file>

<file path=ppt/slides/_rels/slide4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58.jpg"/></Relationships>
</file>

<file path=ppt/slides/_rels/slide4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59.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6" Type="http://schemas.openxmlformats.org/officeDocument/2006/relationships/hyperlink" Target="http://www.globe.gov/documents/352961/a3624505-f6c3-4f22-be4c-75d2b6e98d78" TargetMode="External"/><Relationship Id="rId5" Type="http://schemas.openxmlformats.org/officeDocument/2006/relationships/hyperlink" Target="http://www.globe.gov/documents/352961/e5d46e27-2ac0-4a34-8fbf-7a871c66a4be" TargetMode="External"/><Relationship Id="rId4" Type="http://schemas.openxmlformats.org/officeDocument/2006/relationships/hyperlink" Target="http://www.globe.gov/documents/352961/9e59d0d4-4cf5-4e62-9802-081a61442ef4"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60.jpg"/></Relationships>
</file>

<file path=ppt/slides/_rels/slide5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61.jpg"/></Relationships>
</file>

<file path=ppt/slides/_rels/slide5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62.jpg"/></Relationships>
</file>

<file path=ppt/slides/_rels/slide5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64.jpg"/></Relationships>
</file>

<file path=ppt/slides/_rels/slide5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66.jpg"/></Relationships>
</file>

<file path=ppt/slides/_rels/slide5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67.jpg"/></Relationships>
</file>

<file path=ppt/slides/_rels/slide5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69.jpg"/></Relationships>
</file>

<file path=ppt/slides/_rels/slide5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3.jpg"/><Relationship Id="rId1" Type="http://schemas.openxmlformats.org/officeDocument/2006/relationships/slideLayout" Target="../slideLayouts/slideLayout4.xml"/><Relationship Id="rId5" Type="http://schemas.openxmlformats.org/officeDocument/2006/relationships/image" Target="../media/image72.jpg"/><Relationship Id="rId4" Type="http://schemas.openxmlformats.org/officeDocument/2006/relationships/image" Target="../media/image71.jp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5" Type="http://schemas.openxmlformats.org/officeDocument/2006/relationships/image" Target="../media/image8.tiff"/><Relationship Id="rId4" Type="http://schemas.openxmlformats.org/officeDocument/2006/relationships/image" Target="../media/image7.jpg"/></Relationships>
</file>

<file path=ppt/slides/_rels/slide6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70.jpg"/></Relationships>
</file>

<file path=ppt/slides/_rels/slide6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76.png"/><Relationship Id="rId4" Type="http://schemas.openxmlformats.org/officeDocument/2006/relationships/image" Target="../media/image70.jpg"/></Relationships>
</file>

<file path=ppt/slides/_rels/slide6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77.png"/><Relationship Id="rId4" Type="http://schemas.openxmlformats.org/officeDocument/2006/relationships/image" Target="../media/image70.jpg"/></Relationships>
</file>

<file path=ppt/slides/_rels/slide6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78.png"/><Relationship Id="rId4" Type="http://schemas.openxmlformats.org/officeDocument/2006/relationships/image" Target="../media/image70.jpg"/></Relationships>
</file>

<file path=ppt/slides/_rels/slide6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79.jpg"/><Relationship Id="rId4" Type="http://schemas.openxmlformats.org/officeDocument/2006/relationships/image" Target="../media/image70.jpg"/></Relationships>
</file>

<file path=ppt/slides/_rels/slide6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80.png"/><Relationship Id="rId4" Type="http://schemas.openxmlformats.org/officeDocument/2006/relationships/image" Target="../media/image70.jpg"/></Relationships>
</file>

<file path=ppt/slides/_rels/slide6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81.png"/><Relationship Id="rId4" Type="http://schemas.openxmlformats.org/officeDocument/2006/relationships/image" Target="../media/image70.jpg"/></Relationships>
</file>

<file path=ppt/slides/_rels/slide6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82.jpg"/><Relationship Id="rId4" Type="http://schemas.openxmlformats.org/officeDocument/2006/relationships/image" Target="../media/image70.jp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0.jpg"/><Relationship Id="rId4" Type="http://schemas.openxmlformats.org/officeDocument/2006/relationships/image" Target="../media/image9.jpg"/></Relationships>
</file>

<file path=ppt/slides/_rels/slide7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83.png"/><Relationship Id="rId4" Type="http://schemas.openxmlformats.org/officeDocument/2006/relationships/image" Target="../media/image70.jpg"/></Relationships>
</file>

<file path=ppt/slides/_rels/slide7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70.jpg"/></Relationships>
</file>

<file path=ppt/slides/_rels/slide7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2.jpg"/><Relationship Id="rId4" Type="http://schemas.openxmlformats.org/officeDocument/2006/relationships/image" Target="../media/image85.jpg"/></Relationships>
</file>

<file path=ppt/slides/_rels/slide7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2.jpg"/><Relationship Id="rId4" Type="http://schemas.openxmlformats.org/officeDocument/2006/relationships/image" Target="../media/image86.jpg"/></Relationships>
</file>

<file path=ppt/slides/_rels/slide7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2.jpg"/><Relationship Id="rId4" Type="http://schemas.openxmlformats.org/officeDocument/2006/relationships/image" Target="../media/image86.jpg"/></Relationships>
</file>

<file path=ppt/slides/_rels/slide75.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41.jpg"/><Relationship Id="rId5" Type="http://schemas.openxmlformats.org/officeDocument/2006/relationships/hyperlink" Target="http://www.globe.gov/documents/352961/1a98284f-d4f0-4827-a746-4c4162e680d6" TargetMode="External"/><Relationship Id="rId4" Type="http://schemas.openxmlformats.org/officeDocument/2006/relationships/image" Target="../media/image86.jpg"/></Relationships>
</file>

<file path=ppt/slides/_rels/slide76.xml.rels><?xml version="1.0" encoding="UTF-8" standalone="yes"?>
<Relationships xmlns="http://schemas.openxmlformats.org/package/2006/relationships"><Relationship Id="rId8" Type="http://schemas.openxmlformats.org/officeDocument/2006/relationships/hyperlink" Target="http://www.nasa.gov/topics/earth/index.html" TargetMode="External"/><Relationship Id="rId3" Type="http://schemas.openxmlformats.org/officeDocument/2006/relationships/image" Target="../media/image88.png"/><Relationship Id="rId7" Type="http://schemas.openxmlformats.org/officeDocument/2006/relationships/hyperlink" Target="http://www.globe.gov/" TargetMode="External"/><Relationship Id="rId2" Type="http://schemas.openxmlformats.org/officeDocument/2006/relationships/image" Target="../media/image87.jpg"/><Relationship Id="rId1" Type="http://schemas.openxmlformats.org/officeDocument/2006/relationships/slideLayout" Target="../slideLayouts/slideLayout4.xml"/><Relationship Id="rId6" Type="http://schemas.openxmlformats.org/officeDocument/2006/relationships/hyperlink" Target="mailto:help@globe.gov" TargetMode="External"/><Relationship Id="rId5" Type="http://schemas.openxmlformats.org/officeDocument/2006/relationships/hyperlink" Target="https://docs.google.com/forms/d/1nF4DOebsUPFN2I3Sl73HZkrN_BzFnjAgCBdAQAt_E0I/viewform?c=0&amp;w=1" TargetMode="External"/><Relationship Id="rId10" Type="http://schemas.openxmlformats.org/officeDocument/2006/relationships/image" Target="../media/image89.png"/><Relationship Id="rId4" Type="http://schemas.openxmlformats.org/officeDocument/2006/relationships/image" Target="../media/image86.jpg"/><Relationship Id="rId9" Type="http://schemas.openxmlformats.org/officeDocument/2006/relationships/hyperlink" Target="http://climate.nasa.gov/"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jpg"/><Relationship Id="rId1" Type="http://schemas.openxmlformats.org/officeDocument/2006/relationships/slideLayout" Target="../slideLayouts/slideLayout4.xml"/><Relationship Id="rId5" Type="http://schemas.openxmlformats.org/officeDocument/2006/relationships/image" Target="../media/image12.jp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jpg"/><Relationship Id="rId1" Type="http://schemas.openxmlformats.org/officeDocument/2006/relationships/slideLayout" Target="../slideLayouts/slideLayout4.xml"/><Relationship Id="rId5" Type="http://schemas.openxmlformats.org/officeDocument/2006/relationships/image" Target="../media/image12.jp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The GLOBE Program: Soil (Pedosphere) Soil Characterization- Soil Characterization Protocol. Illustration of two students stretching a tape measure to measure the thickness of soil horizon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41316"/>
            <a:ext cx="9320956" cy="6999316"/>
          </a:xfrm>
        </p:spPr>
      </p:pic>
      <p:sp>
        <p:nvSpPr>
          <p:cNvPr id="2" name="Slide Number Placeholder 1"/>
          <p:cNvSpPr>
            <a:spLocks noGrp="1"/>
          </p:cNvSpPr>
          <p:nvPr>
            <p:ph type="sldNum" sz="quarter" idx="12"/>
          </p:nvPr>
        </p:nvSpPr>
        <p:spPr/>
        <p:txBody>
          <a:bodyPr/>
          <a:lstStyle/>
          <a:p>
            <a:fld id="{17412239-1292-C749-8343-A6DE4C9B54BD}" type="slidenum">
              <a:rPr lang="en-US" smtClean="0"/>
              <a:t>0</a:t>
            </a:fld>
            <a:endParaRPr lang="en-US" dirty="0"/>
          </a:p>
        </p:txBody>
      </p:sp>
      <p:sp>
        <p:nvSpPr>
          <p:cNvPr id="3" name="Title 2" hidden="1">
            <a:extLst>
              <a:ext uri="{FF2B5EF4-FFF2-40B4-BE49-F238E27FC236}">
                <a16:creationId xmlns:a16="http://schemas.microsoft.com/office/drawing/2014/main" id="{2F88985F-2CB4-47E7-86FC-E75051A58F79}"/>
              </a:ext>
            </a:extLst>
          </p:cNvPr>
          <p:cNvSpPr>
            <a:spLocks noGrp="1"/>
          </p:cNvSpPr>
          <p:nvPr>
            <p:ph type="title"/>
          </p:nvPr>
        </p:nvSpPr>
        <p:spPr/>
        <p:txBody>
          <a:bodyPr/>
          <a:lstStyle/>
          <a:p>
            <a:r>
              <a:rPr lang="en-US" dirty="0"/>
              <a:t>Soil</a:t>
            </a:r>
            <a:r>
              <a:rPr lang="en-US" baseline="0" dirty="0"/>
              <a:t> Characterization Protocol</a:t>
            </a:r>
            <a:endParaRPr lang="en-US" dirty="0"/>
          </a:p>
        </p:txBody>
      </p:sp>
    </p:spTree>
    <p:extLst>
      <p:ext uri="{BB962C8B-B14F-4D97-AF65-F5344CB8AC3E}">
        <p14:creationId xmlns:p14="http://schemas.microsoft.com/office/powerpoint/2010/main" val="1566126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9</a:t>
            </a:fld>
            <a:endParaRPr lang="en-US" dirty="0"/>
          </a:p>
        </p:txBody>
      </p:sp>
      <p:pic>
        <p:nvPicPr>
          <p:cNvPr id="13" name="Content Placeholder 12" descr="Banner: Soil Characteriz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18" name="Picture 17" descr="Menu: Describe the Soil Profi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317"/>
            <a:ext cx="1274313" cy="6898317"/>
          </a:xfrm>
          <a:prstGeom prst="rect">
            <a:avLst/>
          </a:prstGeom>
        </p:spPr>
      </p:pic>
      <p:sp>
        <p:nvSpPr>
          <p:cNvPr id="3" name="Title 2">
            <a:extLst>
              <a:ext uri="{FF2B5EF4-FFF2-40B4-BE49-F238E27FC236}">
                <a16:creationId xmlns:a16="http://schemas.microsoft.com/office/drawing/2014/main" id="{D69606EE-F2F2-4F8B-9FAA-25663DFC78AE}"/>
              </a:ext>
            </a:extLst>
          </p:cNvPr>
          <p:cNvSpPr>
            <a:spLocks noGrp="1"/>
          </p:cNvSpPr>
          <p:nvPr>
            <p:ph type="title"/>
          </p:nvPr>
        </p:nvSpPr>
        <p:spPr>
          <a:xfrm>
            <a:off x="1407746" y="1005538"/>
            <a:ext cx="5188333" cy="690285"/>
          </a:xfrm>
        </p:spPr>
        <p:txBody>
          <a:bodyPr/>
          <a:lstStyle/>
          <a:p>
            <a:pPr rtl="0" eaLnBrk="1" latinLnBrk="0" hangingPunct="1"/>
            <a:r>
              <a:rPr lang="en-US" sz="2400" b="1" kern="1200" dirty="0">
                <a:solidFill>
                  <a:srgbClr val="48340C"/>
                </a:solidFill>
                <a:effectLst/>
                <a:latin typeface="Arial" panose="020B0604020202020204" pitchFamily="34" charset="0"/>
                <a:ea typeface="Arial" panose="020B0604020202020204" pitchFamily="34" charset="0"/>
                <a:cs typeface="Arial" panose="020B0604020202020204" pitchFamily="34" charset="0"/>
              </a:rPr>
              <a:t>Identifying the First Horizon</a:t>
            </a:r>
            <a:endParaRPr lang="en-US" dirty="0"/>
          </a:p>
        </p:txBody>
      </p:sp>
      <p:sp>
        <p:nvSpPr>
          <p:cNvPr id="10" name="Content Placeholder 2"/>
          <p:cNvSpPr txBox="1">
            <a:spLocks/>
          </p:cNvSpPr>
          <p:nvPr/>
        </p:nvSpPr>
        <p:spPr>
          <a:xfrm>
            <a:off x="1407746" y="1763435"/>
            <a:ext cx="4422277"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spcBef>
                <a:spcPts val="0"/>
              </a:spcBef>
              <a:buSzPct val="25000"/>
              <a:buNone/>
            </a:pPr>
            <a:r>
              <a:rPr lang="en-US" sz="1600" dirty="0">
                <a:solidFill>
                  <a:srgbClr val="000000"/>
                </a:solidFill>
                <a:latin typeface="Arial"/>
                <a:ea typeface="Arial"/>
                <a:cs typeface="Arial"/>
                <a:sym typeface="Arial"/>
              </a:rPr>
              <a:t>The top or first horizon always starts at the surface of the soil and is always measured as 0 cm.</a:t>
            </a:r>
          </a:p>
          <a:p>
            <a:pPr marL="0" lvl="0" indent="0" algn="just">
              <a:spcBef>
                <a:spcPts val="0"/>
              </a:spcBef>
              <a:buNone/>
            </a:pPr>
            <a:endParaRPr lang="en-US" sz="1600" dirty="0">
              <a:solidFill>
                <a:srgbClr val="000000"/>
              </a:solidFill>
              <a:latin typeface="Arial"/>
              <a:ea typeface="Arial"/>
              <a:cs typeface="Arial"/>
              <a:sym typeface="Arial"/>
            </a:endParaRPr>
          </a:p>
          <a:p>
            <a:pPr marL="0" lvl="0" indent="0" algn="just">
              <a:spcBef>
                <a:spcPts val="0"/>
              </a:spcBef>
              <a:buClr>
                <a:srgbClr val="000000"/>
              </a:buClr>
              <a:buSzPct val="25000"/>
              <a:buNone/>
            </a:pPr>
            <a:r>
              <a:rPr lang="en-US" sz="1600" dirty="0">
                <a:solidFill>
                  <a:srgbClr val="000000"/>
                </a:solidFill>
                <a:latin typeface="Arial"/>
                <a:ea typeface="Arial"/>
                <a:cs typeface="Arial"/>
                <a:sym typeface="Arial"/>
              </a:rPr>
              <a:t>The bottom of the first horizon is where a difference in color, consistence, structure, chemistry, or texture is evidenced by a change in appearance.</a:t>
            </a:r>
          </a:p>
          <a:p>
            <a:pPr marL="0" lvl="0" indent="0" algn="just">
              <a:spcBef>
                <a:spcPts val="0"/>
              </a:spcBef>
              <a:buClr>
                <a:schemeClr val="lt1"/>
              </a:buClr>
              <a:buNone/>
            </a:pPr>
            <a:endParaRPr lang="en-US" sz="1600" dirty="0">
              <a:solidFill>
                <a:srgbClr val="000000"/>
              </a:solidFill>
              <a:latin typeface="Arial"/>
              <a:ea typeface="Arial"/>
              <a:cs typeface="Arial"/>
              <a:sym typeface="Arial"/>
            </a:endParaRPr>
          </a:p>
          <a:p>
            <a:pPr marL="0" lvl="0" indent="0" algn="just">
              <a:spcBef>
                <a:spcPts val="0"/>
              </a:spcBef>
              <a:buClr>
                <a:srgbClr val="000000"/>
              </a:buClr>
              <a:buSzPct val="25000"/>
              <a:buNone/>
            </a:pPr>
            <a:r>
              <a:rPr lang="en-US" sz="1600" dirty="0">
                <a:solidFill>
                  <a:srgbClr val="000000"/>
                </a:solidFill>
                <a:latin typeface="Arial"/>
                <a:ea typeface="Arial"/>
                <a:cs typeface="Arial"/>
                <a:sym typeface="Arial"/>
              </a:rPr>
              <a:t>The bottom of one horizon is the top of the next horizon down. So, where Horizon 1 ends is where Horizon 2 begins.</a:t>
            </a:r>
          </a:p>
          <a:p>
            <a:pPr marL="457200" lvl="0" indent="-368300">
              <a:spcBef>
                <a:spcPts val="0"/>
              </a:spcBef>
              <a:buClr>
                <a:srgbClr val="000000"/>
              </a:buClr>
              <a:buSzPct val="25000"/>
              <a:buNone/>
            </a:pPr>
            <a:r>
              <a:rPr lang="en-US" sz="1800" dirty="0">
                <a:solidFill>
                  <a:srgbClr val="000000"/>
                </a:solidFill>
                <a:latin typeface="Arial"/>
                <a:ea typeface="Arial"/>
                <a:cs typeface="Arial"/>
                <a:sym typeface="Arial"/>
              </a:rPr>
              <a:t> </a:t>
            </a:r>
          </a:p>
          <a:p>
            <a:pPr marL="0" indent="0">
              <a:spcBef>
                <a:spcPts val="0"/>
              </a:spcBef>
              <a:buNone/>
            </a:pPr>
            <a:endParaRPr lang="en-US" sz="1800" dirty="0">
              <a:solidFill>
                <a:schemeClr val="dk1"/>
              </a:solidFill>
              <a:ea typeface="Calibri"/>
              <a:cs typeface="Calibri"/>
              <a:sym typeface="Calibri"/>
            </a:endParaRPr>
          </a:p>
        </p:txBody>
      </p:sp>
      <p:pic>
        <p:nvPicPr>
          <p:cNvPr id="11" name="Shape 211" descr="Photograph of a soil profile, showing several color changes which can be indicative of soil horizons"/>
          <p:cNvPicPr preferRelativeResize="0">
            <a:picLocks noGrp="1"/>
          </p:cNvPicPr>
          <p:nvPr>
            <p:ph sz="half" idx="2"/>
          </p:nvPr>
        </p:nvPicPr>
        <p:blipFill rotWithShape="1">
          <a:blip r:embed="rId5">
            <a:alphaModFix/>
          </a:blip>
          <a:srcRect/>
          <a:stretch/>
        </p:blipFill>
        <p:spPr>
          <a:xfrm>
            <a:off x="6710122" y="1615209"/>
            <a:ext cx="1687253" cy="4351338"/>
          </a:xfrm>
          <a:prstGeom prst="rect">
            <a:avLst/>
          </a:prstGeom>
          <a:noFill/>
          <a:ln>
            <a:noFill/>
          </a:ln>
        </p:spPr>
      </p:pic>
      <p:pic>
        <p:nvPicPr>
          <p:cNvPr id="7" name="Content Placeholder 6" descr="meter stick"/>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rot="5400000">
            <a:off x="6192843" y="3953175"/>
            <a:ext cx="4830883" cy="154952"/>
          </a:xfrm>
        </p:spPr>
      </p:pic>
      <p:cxnSp>
        <p:nvCxnSpPr>
          <p:cNvPr id="8" name="Shape 245" descr="Arrow points to top of profile."/>
          <p:cNvCxnSpPr/>
          <p:nvPr/>
        </p:nvCxnSpPr>
        <p:spPr>
          <a:xfrm>
            <a:off x="6182743" y="1847897"/>
            <a:ext cx="455039" cy="1439"/>
          </a:xfrm>
          <a:prstGeom prst="straightConnector1">
            <a:avLst/>
          </a:prstGeom>
          <a:noFill/>
          <a:ln w="9525" cap="flat" cmpd="sng">
            <a:solidFill>
              <a:srgbClr val="000000"/>
            </a:solidFill>
            <a:prstDash val="solid"/>
            <a:round/>
            <a:headEnd type="none" w="med" len="med"/>
            <a:tailEnd type="triangle" w="lg" len="lg"/>
          </a:ln>
        </p:spPr>
      </p:cxnSp>
      <p:cxnSp>
        <p:nvCxnSpPr>
          <p:cNvPr id="12" name="Shape 246" descr="arrow pointing to soil color change at bottom of first horizon"/>
          <p:cNvCxnSpPr/>
          <p:nvPr/>
        </p:nvCxnSpPr>
        <p:spPr>
          <a:xfrm rot="10800000" flipH="1">
            <a:off x="6182743" y="2193534"/>
            <a:ext cx="455039" cy="553017"/>
          </a:xfrm>
          <a:prstGeom prst="straightConnector1">
            <a:avLst/>
          </a:prstGeom>
          <a:noFill/>
          <a:ln w="9525" cap="flat" cmpd="sng">
            <a:solidFill>
              <a:srgbClr val="000000"/>
            </a:solidFill>
            <a:prstDash val="solid"/>
            <a:round/>
            <a:headEnd type="none" w="med" len="med"/>
            <a:tailEnd type="triangle" w="lg" len="lg"/>
          </a:ln>
        </p:spPr>
      </p:cxnSp>
    </p:spTree>
    <p:extLst>
      <p:ext uri="{BB962C8B-B14F-4D97-AF65-F5344CB8AC3E}">
        <p14:creationId xmlns:p14="http://schemas.microsoft.com/office/powerpoint/2010/main" val="1232296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10</a:t>
            </a:fld>
            <a:endParaRPr lang="en-US" dirty="0"/>
          </a:p>
        </p:txBody>
      </p:sp>
      <p:pic>
        <p:nvPicPr>
          <p:cNvPr id="13"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18" name="Picture 17" descr="Menu: Describe the Soil Profi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317"/>
            <a:ext cx="1274313" cy="6898317"/>
          </a:xfrm>
          <a:prstGeom prst="rect">
            <a:avLst/>
          </a:prstGeom>
        </p:spPr>
      </p:pic>
      <p:sp>
        <p:nvSpPr>
          <p:cNvPr id="3" name="Title 2">
            <a:extLst>
              <a:ext uri="{FF2B5EF4-FFF2-40B4-BE49-F238E27FC236}">
                <a16:creationId xmlns:a16="http://schemas.microsoft.com/office/drawing/2014/main" id="{190DE8C3-EFAA-4321-B066-8F450487DE9D}"/>
              </a:ext>
            </a:extLst>
          </p:cNvPr>
          <p:cNvSpPr>
            <a:spLocks noGrp="1"/>
          </p:cNvSpPr>
          <p:nvPr>
            <p:ph type="title"/>
          </p:nvPr>
        </p:nvSpPr>
        <p:spPr>
          <a:xfrm>
            <a:off x="1407746" y="1026948"/>
            <a:ext cx="5630229" cy="542059"/>
          </a:xfrm>
        </p:spPr>
        <p:txBody>
          <a:bodyPr/>
          <a:lstStyle/>
          <a:p>
            <a:pPr rtl="0" eaLnBrk="1" latinLnBrk="0" hangingPunct="1"/>
            <a:r>
              <a:rPr lang="en-US" sz="2400" b="1" kern="1200" dirty="0">
                <a:solidFill>
                  <a:srgbClr val="48340C"/>
                </a:solidFill>
                <a:effectLst/>
                <a:latin typeface="Arial" panose="020B0604020202020204" pitchFamily="34" charset="0"/>
                <a:ea typeface="Arial" panose="020B0604020202020204" pitchFamily="34" charset="0"/>
                <a:cs typeface="Arial" panose="020B0604020202020204" pitchFamily="34" charset="0"/>
              </a:rPr>
              <a:t>Identifying the Second Horizon</a:t>
            </a:r>
            <a:endParaRPr lang="en-US" dirty="0"/>
          </a:p>
        </p:txBody>
      </p:sp>
      <p:sp>
        <p:nvSpPr>
          <p:cNvPr id="10" name="Content Placeholder 2"/>
          <p:cNvSpPr txBox="1">
            <a:spLocks/>
          </p:cNvSpPr>
          <p:nvPr/>
        </p:nvSpPr>
        <p:spPr>
          <a:xfrm>
            <a:off x="1407746" y="1763435"/>
            <a:ext cx="4422277"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SzPct val="25000"/>
              <a:buNone/>
            </a:pPr>
            <a:r>
              <a:rPr lang="en-US" sz="1600" dirty="0">
                <a:solidFill>
                  <a:srgbClr val="000000"/>
                </a:solidFill>
                <a:latin typeface="Arial"/>
                <a:ea typeface="Arial"/>
                <a:cs typeface="Arial"/>
                <a:sym typeface="Arial"/>
              </a:rPr>
              <a:t>The top or first horizon always starts at the surface of the soil and is always measured as 0 cm.</a:t>
            </a:r>
          </a:p>
          <a:p>
            <a:pPr marL="0" lvl="0" indent="0">
              <a:spcBef>
                <a:spcPts val="0"/>
              </a:spcBef>
              <a:buNone/>
            </a:pPr>
            <a:endParaRPr lang="en-US" sz="1600" dirty="0">
              <a:solidFill>
                <a:srgbClr val="000000"/>
              </a:solidFill>
              <a:latin typeface="Arial"/>
              <a:ea typeface="Arial"/>
              <a:cs typeface="Arial"/>
              <a:sym typeface="Arial"/>
            </a:endParaRPr>
          </a:p>
          <a:p>
            <a:pPr marL="0" lvl="0" indent="0">
              <a:spcBef>
                <a:spcPts val="0"/>
              </a:spcBef>
              <a:buClr>
                <a:srgbClr val="000000"/>
              </a:buClr>
              <a:buSzPct val="25000"/>
              <a:buNone/>
            </a:pPr>
            <a:r>
              <a:rPr lang="en-US" sz="1600" dirty="0">
                <a:solidFill>
                  <a:srgbClr val="000000"/>
                </a:solidFill>
                <a:latin typeface="Arial"/>
                <a:ea typeface="Arial"/>
                <a:cs typeface="Arial"/>
                <a:sym typeface="Arial"/>
              </a:rPr>
              <a:t>Where the soil changes appearance is the bottom of the first horizon and the top of the second horizon.</a:t>
            </a:r>
          </a:p>
          <a:p>
            <a:pPr marL="0" lvl="0" indent="0">
              <a:spcBef>
                <a:spcPts val="0"/>
              </a:spcBef>
              <a:buClr>
                <a:schemeClr val="lt1"/>
              </a:buClr>
              <a:buNone/>
            </a:pPr>
            <a:endParaRPr lang="en-US" sz="1600" b="1" dirty="0">
              <a:solidFill>
                <a:srgbClr val="000000"/>
              </a:solidFill>
              <a:latin typeface="Arial"/>
              <a:ea typeface="Arial"/>
              <a:cs typeface="Arial"/>
              <a:sym typeface="Arial"/>
            </a:endParaRPr>
          </a:p>
          <a:p>
            <a:pPr marL="0" lvl="0" indent="0">
              <a:spcBef>
                <a:spcPts val="0"/>
              </a:spcBef>
              <a:buClr>
                <a:srgbClr val="000000"/>
              </a:buClr>
              <a:buSzPct val="25000"/>
              <a:buNone/>
            </a:pPr>
            <a:r>
              <a:rPr lang="en-US" sz="1600" b="1" dirty="0">
                <a:solidFill>
                  <a:srgbClr val="000000"/>
                </a:solidFill>
                <a:latin typeface="Arial"/>
                <a:ea typeface="Arial"/>
                <a:cs typeface="Arial"/>
                <a:sym typeface="Arial"/>
              </a:rPr>
              <a:t>Where the soil again changes in appearance is the bottom of the second horizon.</a:t>
            </a:r>
          </a:p>
          <a:p>
            <a:pPr marL="457200" lvl="0" indent="-368300">
              <a:spcBef>
                <a:spcPts val="0"/>
              </a:spcBef>
              <a:buClr>
                <a:srgbClr val="000000"/>
              </a:buClr>
              <a:buSzPct val="25000"/>
              <a:buNone/>
            </a:pPr>
            <a:r>
              <a:rPr lang="en-US" sz="1800" dirty="0">
                <a:solidFill>
                  <a:srgbClr val="000000"/>
                </a:solidFill>
                <a:latin typeface="Arial"/>
                <a:ea typeface="Arial"/>
                <a:cs typeface="Arial"/>
                <a:sym typeface="Arial"/>
              </a:rPr>
              <a:t> </a:t>
            </a:r>
          </a:p>
          <a:p>
            <a:pPr marL="0" indent="0">
              <a:spcBef>
                <a:spcPts val="0"/>
              </a:spcBef>
              <a:buNone/>
            </a:pPr>
            <a:endParaRPr lang="en-US" sz="1800" dirty="0">
              <a:solidFill>
                <a:schemeClr val="dk1"/>
              </a:solidFill>
              <a:ea typeface="Calibri"/>
              <a:cs typeface="Calibri"/>
              <a:sym typeface="Calibri"/>
            </a:endParaRPr>
          </a:p>
        </p:txBody>
      </p:sp>
      <p:pic>
        <p:nvPicPr>
          <p:cNvPr id="11" name="Shape 211" descr="Photograph of a soil profile, showing several color changes which can be indicative of soil horizons"/>
          <p:cNvPicPr preferRelativeResize="0">
            <a:picLocks noGrp="1"/>
          </p:cNvPicPr>
          <p:nvPr>
            <p:ph sz="half" idx="2"/>
          </p:nvPr>
        </p:nvPicPr>
        <p:blipFill rotWithShape="1">
          <a:blip r:embed="rId4">
            <a:alphaModFix/>
          </a:blip>
          <a:srcRect/>
          <a:stretch/>
        </p:blipFill>
        <p:spPr>
          <a:xfrm>
            <a:off x="6710122" y="1615209"/>
            <a:ext cx="1687253" cy="4351338"/>
          </a:xfrm>
          <a:prstGeom prst="rect">
            <a:avLst/>
          </a:prstGeom>
          <a:noFill/>
          <a:ln>
            <a:noFill/>
          </a:ln>
        </p:spPr>
      </p:pic>
      <p:pic>
        <p:nvPicPr>
          <p:cNvPr id="7" name="Content Placeholder 6" descr="meter stick"/>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rot="5400000">
            <a:off x="6192843" y="3953175"/>
            <a:ext cx="4830883" cy="154952"/>
          </a:xfrm>
        </p:spPr>
      </p:pic>
      <p:cxnSp>
        <p:nvCxnSpPr>
          <p:cNvPr id="8" name="Shape 245" descr="Arrow points to top of profile."/>
          <p:cNvCxnSpPr/>
          <p:nvPr/>
        </p:nvCxnSpPr>
        <p:spPr>
          <a:xfrm flipV="1">
            <a:off x="5772292" y="1849336"/>
            <a:ext cx="865490" cy="45980"/>
          </a:xfrm>
          <a:prstGeom prst="straightConnector1">
            <a:avLst/>
          </a:prstGeom>
          <a:noFill/>
          <a:ln w="9525" cap="flat" cmpd="sng">
            <a:solidFill>
              <a:srgbClr val="000000"/>
            </a:solidFill>
            <a:prstDash val="solid"/>
            <a:round/>
            <a:headEnd type="none" w="med" len="med"/>
            <a:tailEnd type="triangle" w="lg" len="lg"/>
          </a:ln>
        </p:spPr>
      </p:cxnSp>
      <p:cxnSp>
        <p:nvCxnSpPr>
          <p:cNvPr id="12" name="Shape 246" descr="arrow pointing to soil color change at bottom of first horizon"/>
          <p:cNvCxnSpPr/>
          <p:nvPr/>
        </p:nvCxnSpPr>
        <p:spPr>
          <a:xfrm flipV="1">
            <a:off x="5772292" y="2193536"/>
            <a:ext cx="865490" cy="375341"/>
          </a:xfrm>
          <a:prstGeom prst="straightConnector1">
            <a:avLst/>
          </a:prstGeom>
          <a:noFill/>
          <a:ln w="9525" cap="flat" cmpd="sng">
            <a:solidFill>
              <a:srgbClr val="000000"/>
            </a:solidFill>
            <a:prstDash val="solid"/>
            <a:round/>
            <a:headEnd type="none" w="med" len="med"/>
            <a:tailEnd type="triangle" w="lg" len="lg"/>
          </a:ln>
        </p:spPr>
      </p:cxnSp>
      <p:cxnSp>
        <p:nvCxnSpPr>
          <p:cNvPr id="14" name="Shape 270" descr="the arrow points to a demarcation in the soil profile where the color changes from a dark brown to a lighter color. "/>
          <p:cNvCxnSpPr/>
          <p:nvPr/>
        </p:nvCxnSpPr>
        <p:spPr>
          <a:xfrm flipV="1">
            <a:off x="5902363" y="3408841"/>
            <a:ext cx="722276" cy="258702"/>
          </a:xfrm>
          <a:prstGeom prst="straightConnector1">
            <a:avLst/>
          </a:prstGeom>
          <a:noFill/>
          <a:ln w="9525" cap="flat" cmpd="sng">
            <a:solidFill>
              <a:srgbClr val="000000"/>
            </a:solidFill>
            <a:prstDash val="solid"/>
            <a:round/>
            <a:headEnd type="none" w="med" len="med"/>
            <a:tailEnd type="triangle" w="lg" len="lg"/>
          </a:ln>
        </p:spPr>
      </p:cxnSp>
    </p:spTree>
    <p:extLst>
      <p:ext uri="{BB962C8B-B14F-4D97-AF65-F5344CB8AC3E}">
        <p14:creationId xmlns:p14="http://schemas.microsoft.com/office/powerpoint/2010/main" val="41511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11</a:t>
            </a:fld>
            <a:endParaRPr lang="en-US" dirty="0"/>
          </a:p>
        </p:txBody>
      </p:sp>
      <p:pic>
        <p:nvPicPr>
          <p:cNvPr id="13" name="Content Placeholder 12" descr="Banner: Soil Characteriz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18" name="Picture 17" descr="Menu: Describe the Soil Profi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317"/>
            <a:ext cx="1274313" cy="6898317"/>
          </a:xfrm>
          <a:prstGeom prst="rect">
            <a:avLst/>
          </a:prstGeom>
        </p:spPr>
      </p:pic>
      <p:sp>
        <p:nvSpPr>
          <p:cNvPr id="3" name="Title 2">
            <a:extLst>
              <a:ext uri="{FF2B5EF4-FFF2-40B4-BE49-F238E27FC236}">
                <a16:creationId xmlns:a16="http://schemas.microsoft.com/office/drawing/2014/main" id="{C64EF1E9-0B0A-4637-B73E-F156841F1487}"/>
              </a:ext>
            </a:extLst>
          </p:cNvPr>
          <p:cNvSpPr>
            <a:spLocks noGrp="1"/>
          </p:cNvSpPr>
          <p:nvPr>
            <p:ph type="title"/>
          </p:nvPr>
        </p:nvSpPr>
        <p:spPr>
          <a:xfrm>
            <a:off x="1312842" y="1020209"/>
            <a:ext cx="6175779" cy="542059"/>
          </a:xfrm>
        </p:spPr>
        <p:txBody>
          <a:bodyPr>
            <a:normAutofit/>
          </a:bodyPr>
          <a:lstStyle/>
          <a:p>
            <a:pPr rtl="0" eaLnBrk="1" latinLnBrk="0" hangingPunct="1"/>
            <a:r>
              <a:rPr lang="en-US" sz="2400" b="1" kern="1200" dirty="0">
                <a:solidFill>
                  <a:srgbClr val="48340C"/>
                </a:solidFill>
                <a:effectLst/>
                <a:latin typeface="Arial" panose="020B0604020202020204" pitchFamily="34" charset="0"/>
                <a:ea typeface="Arial" panose="020B0604020202020204" pitchFamily="34" charset="0"/>
                <a:cs typeface="Arial" panose="020B0604020202020204" pitchFamily="34" charset="0"/>
              </a:rPr>
              <a:t>Identifying the Second Horizon (Cont’d)</a:t>
            </a:r>
            <a:endParaRPr lang="en-US" dirty="0"/>
          </a:p>
        </p:txBody>
      </p:sp>
      <p:sp>
        <p:nvSpPr>
          <p:cNvPr id="10" name="Content Placeholder 2"/>
          <p:cNvSpPr txBox="1">
            <a:spLocks/>
          </p:cNvSpPr>
          <p:nvPr/>
        </p:nvSpPr>
        <p:spPr>
          <a:xfrm>
            <a:off x="1407746" y="1763435"/>
            <a:ext cx="4422277"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SzPct val="25000"/>
              <a:buNone/>
            </a:pPr>
            <a:r>
              <a:rPr lang="en-US" sz="1600" dirty="0">
                <a:solidFill>
                  <a:srgbClr val="000000"/>
                </a:solidFill>
                <a:latin typeface="Arial"/>
                <a:ea typeface="Arial"/>
                <a:cs typeface="Arial"/>
                <a:sym typeface="Arial"/>
              </a:rPr>
              <a:t>The top or first horizon always starts at the surface of the soil and is always measured as 0 cm.</a:t>
            </a:r>
          </a:p>
          <a:p>
            <a:pPr marL="0" lvl="0" indent="0">
              <a:spcBef>
                <a:spcPts val="0"/>
              </a:spcBef>
              <a:buNone/>
            </a:pPr>
            <a:endParaRPr lang="en-US" sz="900" dirty="0">
              <a:solidFill>
                <a:srgbClr val="000000"/>
              </a:solidFill>
              <a:latin typeface="Arial"/>
              <a:ea typeface="Arial"/>
              <a:cs typeface="Arial"/>
              <a:sym typeface="Arial"/>
            </a:endParaRPr>
          </a:p>
          <a:p>
            <a:pPr marL="0" lvl="0" indent="0">
              <a:spcBef>
                <a:spcPts val="0"/>
              </a:spcBef>
              <a:buClr>
                <a:srgbClr val="000000"/>
              </a:buClr>
              <a:buSzPct val="25000"/>
              <a:buNone/>
            </a:pPr>
            <a:r>
              <a:rPr lang="en-US" sz="1600" dirty="0">
                <a:solidFill>
                  <a:srgbClr val="000000"/>
                </a:solidFill>
                <a:latin typeface="Arial"/>
                <a:ea typeface="Arial"/>
                <a:cs typeface="Arial"/>
                <a:sym typeface="Arial"/>
              </a:rPr>
              <a:t>Where the soil changes appearance is the bottom of the first horizon and the top of the second horizon.</a:t>
            </a:r>
          </a:p>
          <a:p>
            <a:pPr marL="0" lvl="0" indent="0">
              <a:spcBef>
                <a:spcPts val="0"/>
              </a:spcBef>
              <a:buClr>
                <a:schemeClr val="lt1"/>
              </a:buClr>
              <a:buNone/>
            </a:pPr>
            <a:endParaRPr lang="en-US" sz="900" dirty="0">
              <a:solidFill>
                <a:srgbClr val="000000"/>
              </a:solidFill>
              <a:latin typeface="Arial"/>
              <a:ea typeface="Arial"/>
              <a:cs typeface="Arial"/>
              <a:sym typeface="Arial"/>
            </a:endParaRPr>
          </a:p>
          <a:p>
            <a:pPr marL="0" lvl="0" indent="0">
              <a:spcBef>
                <a:spcPts val="0"/>
              </a:spcBef>
              <a:buClr>
                <a:srgbClr val="000000"/>
              </a:buClr>
              <a:buSzPct val="25000"/>
              <a:buNone/>
            </a:pPr>
            <a:r>
              <a:rPr lang="en-US" sz="1600" dirty="0">
                <a:solidFill>
                  <a:srgbClr val="000000"/>
                </a:solidFill>
                <a:latin typeface="Arial"/>
                <a:ea typeface="Arial"/>
                <a:cs typeface="Arial"/>
                <a:sym typeface="Arial"/>
              </a:rPr>
              <a:t>Where the soil again changes in appearance is the bottom of the second horizon and the top of the third horizon.</a:t>
            </a:r>
          </a:p>
          <a:p>
            <a:pPr marL="0" lvl="0" indent="0">
              <a:spcBef>
                <a:spcPts val="0"/>
              </a:spcBef>
              <a:buClr>
                <a:schemeClr val="lt1"/>
              </a:buClr>
              <a:buNone/>
            </a:pPr>
            <a:endParaRPr lang="en-US" sz="900" dirty="0">
              <a:solidFill>
                <a:srgbClr val="000000"/>
              </a:solidFill>
              <a:latin typeface="Arial"/>
              <a:ea typeface="Arial"/>
              <a:cs typeface="Arial"/>
              <a:sym typeface="Arial"/>
            </a:endParaRPr>
          </a:p>
          <a:p>
            <a:pPr marL="0" lvl="0" indent="0">
              <a:spcBef>
                <a:spcPts val="0"/>
              </a:spcBef>
              <a:buClr>
                <a:srgbClr val="000000"/>
              </a:buClr>
              <a:buSzPct val="25000"/>
              <a:buNone/>
            </a:pPr>
            <a:r>
              <a:rPr lang="en-US" sz="1600" b="1" dirty="0">
                <a:solidFill>
                  <a:srgbClr val="000000"/>
                </a:solidFill>
                <a:latin typeface="Arial"/>
                <a:ea typeface="Arial"/>
                <a:cs typeface="Arial"/>
                <a:sym typeface="Arial"/>
              </a:rPr>
              <a:t>Where the soil again changes in appearance is the bottom of the third horizon.</a:t>
            </a:r>
          </a:p>
          <a:p>
            <a:pPr marL="0" lvl="0" indent="0">
              <a:spcBef>
                <a:spcPts val="0"/>
              </a:spcBef>
              <a:buClr>
                <a:schemeClr val="lt1"/>
              </a:buClr>
              <a:buNone/>
            </a:pPr>
            <a:endParaRPr lang="en-US" sz="900" dirty="0">
              <a:solidFill>
                <a:srgbClr val="000000"/>
              </a:solidFill>
              <a:latin typeface="Arial"/>
              <a:ea typeface="Arial"/>
              <a:cs typeface="Arial"/>
              <a:sym typeface="Arial"/>
            </a:endParaRPr>
          </a:p>
          <a:p>
            <a:pPr marL="0" lvl="0" indent="0">
              <a:spcBef>
                <a:spcPts val="0"/>
              </a:spcBef>
              <a:buClr>
                <a:srgbClr val="000000"/>
              </a:buClr>
              <a:buSzPct val="25000"/>
              <a:buNone/>
            </a:pPr>
            <a:r>
              <a:rPr lang="en-US" sz="1600" b="1" dirty="0">
                <a:solidFill>
                  <a:srgbClr val="000000"/>
                </a:solidFill>
                <a:latin typeface="Arial"/>
                <a:ea typeface="Arial"/>
                <a:cs typeface="Arial"/>
                <a:sym typeface="Arial"/>
              </a:rPr>
              <a:t>In this soil profile, the third horizon ends below 1 meter in depth. If your pit were only 1 meter deep, you would report in your metadata that the lowest horizon extended below your pit.</a:t>
            </a:r>
          </a:p>
          <a:p>
            <a:pPr marL="457200" lvl="0" indent="-368300">
              <a:spcBef>
                <a:spcPts val="0"/>
              </a:spcBef>
              <a:buClr>
                <a:srgbClr val="000000"/>
              </a:buClr>
              <a:buSzPct val="25000"/>
              <a:buNone/>
            </a:pPr>
            <a:r>
              <a:rPr lang="en-US" sz="1800" dirty="0">
                <a:solidFill>
                  <a:srgbClr val="000000"/>
                </a:solidFill>
                <a:latin typeface="Arial"/>
                <a:ea typeface="Arial"/>
                <a:cs typeface="Arial"/>
                <a:sym typeface="Arial"/>
              </a:rPr>
              <a:t> </a:t>
            </a:r>
          </a:p>
          <a:p>
            <a:pPr marL="0" indent="0">
              <a:spcBef>
                <a:spcPts val="0"/>
              </a:spcBef>
              <a:buNone/>
            </a:pPr>
            <a:endParaRPr lang="en-US" sz="1800" dirty="0">
              <a:solidFill>
                <a:schemeClr val="dk1"/>
              </a:solidFill>
              <a:ea typeface="Calibri"/>
              <a:cs typeface="Calibri"/>
              <a:sym typeface="Calibri"/>
            </a:endParaRPr>
          </a:p>
        </p:txBody>
      </p:sp>
      <p:pic>
        <p:nvPicPr>
          <p:cNvPr id="11" name="Shape 211" descr="Photograph of a soil profile, showing several color changes which can be indicative of soil horizons"/>
          <p:cNvPicPr preferRelativeResize="0">
            <a:picLocks noGrp="1"/>
          </p:cNvPicPr>
          <p:nvPr>
            <p:ph sz="half" idx="2"/>
          </p:nvPr>
        </p:nvPicPr>
        <p:blipFill rotWithShape="1">
          <a:blip r:embed="rId5">
            <a:alphaModFix/>
          </a:blip>
          <a:srcRect/>
          <a:stretch/>
        </p:blipFill>
        <p:spPr>
          <a:xfrm>
            <a:off x="6710122" y="1615209"/>
            <a:ext cx="1687253" cy="4351338"/>
          </a:xfrm>
          <a:prstGeom prst="rect">
            <a:avLst/>
          </a:prstGeom>
          <a:noFill/>
          <a:ln>
            <a:noFill/>
          </a:ln>
        </p:spPr>
      </p:pic>
      <p:pic>
        <p:nvPicPr>
          <p:cNvPr id="7" name="Content Placeholder 6" descr="meter stick"/>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rot="5400000">
            <a:off x="6192843" y="3953175"/>
            <a:ext cx="4830883" cy="154952"/>
          </a:xfrm>
        </p:spPr>
      </p:pic>
      <p:cxnSp>
        <p:nvCxnSpPr>
          <p:cNvPr id="8" name="Shape 245" descr="Arrow points to top of profile."/>
          <p:cNvCxnSpPr/>
          <p:nvPr/>
        </p:nvCxnSpPr>
        <p:spPr>
          <a:xfrm flipV="1">
            <a:off x="5772292" y="1849336"/>
            <a:ext cx="865490" cy="45980"/>
          </a:xfrm>
          <a:prstGeom prst="straightConnector1">
            <a:avLst/>
          </a:prstGeom>
          <a:noFill/>
          <a:ln w="9525" cap="flat" cmpd="sng">
            <a:solidFill>
              <a:srgbClr val="000000"/>
            </a:solidFill>
            <a:prstDash val="solid"/>
            <a:round/>
            <a:headEnd type="none" w="med" len="med"/>
            <a:tailEnd type="triangle" w="lg" len="lg"/>
          </a:ln>
        </p:spPr>
      </p:cxnSp>
      <p:cxnSp>
        <p:nvCxnSpPr>
          <p:cNvPr id="12" name="Shape 246" descr="arrow pointing to soil color change at bottom of first horizon"/>
          <p:cNvCxnSpPr/>
          <p:nvPr/>
        </p:nvCxnSpPr>
        <p:spPr>
          <a:xfrm flipV="1">
            <a:off x="5772292" y="2193536"/>
            <a:ext cx="865490" cy="375341"/>
          </a:xfrm>
          <a:prstGeom prst="straightConnector1">
            <a:avLst/>
          </a:prstGeom>
          <a:noFill/>
          <a:ln w="9525" cap="flat" cmpd="sng">
            <a:solidFill>
              <a:srgbClr val="000000"/>
            </a:solidFill>
            <a:prstDash val="solid"/>
            <a:round/>
            <a:headEnd type="none" w="med" len="med"/>
            <a:tailEnd type="triangle" w="lg" len="lg"/>
          </a:ln>
        </p:spPr>
      </p:cxnSp>
      <p:cxnSp>
        <p:nvCxnSpPr>
          <p:cNvPr id="14" name="Shape 270" descr="the arrow points to a demarcation in the soil profile where the color changes from a dark brown to a lighter color. "/>
          <p:cNvCxnSpPr/>
          <p:nvPr/>
        </p:nvCxnSpPr>
        <p:spPr>
          <a:xfrm flipV="1">
            <a:off x="5902363" y="3408841"/>
            <a:ext cx="722276" cy="258702"/>
          </a:xfrm>
          <a:prstGeom prst="straightConnector1">
            <a:avLst/>
          </a:prstGeom>
          <a:noFill/>
          <a:ln w="9525" cap="flat" cmpd="sng">
            <a:solidFill>
              <a:srgbClr val="000000"/>
            </a:solidFill>
            <a:prstDash val="solid"/>
            <a:round/>
            <a:headEnd type="none" w="med" len="med"/>
            <a:tailEnd type="triangle" w="lg" len="lg"/>
          </a:ln>
        </p:spPr>
      </p:cxnSp>
      <p:cxnSp>
        <p:nvCxnSpPr>
          <p:cNvPr id="15" name="Shape 288" descr="The arrow points to the bottom of the profile that has been exposed in the pit. "/>
          <p:cNvCxnSpPr/>
          <p:nvPr/>
        </p:nvCxnSpPr>
        <p:spPr>
          <a:xfrm>
            <a:off x="5772292" y="4507507"/>
            <a:ext cx="885703" cy="563257"/>
          </a:xfrm>
          <a:prstGeom prst="straightConnector1">
            <a:avLst/>
          </a:prstGeom>
          <a:noFill/>
          <a:ln w="9525" cap="flat" cmpd="sng">
            <a:solidFill>
              <a:srgbClr val="000000"/>
            </a:solidFill>
            <a:prstDash val="solid"/>
            <a:round/>
            <a:headEnd type="none" w="med" len="med"/>
            <a:tailEnd type="triangle" w="lg" len="lg"/>
          </a:ln>
        </p:spPr>
      </p:cxnSp>
    </p:spTree>
    <p:extLst>
      <p:ext uri="{BB962C8B-B14F-4D97-AF65-F5344CB8AC3E}">
        <p14:creationId xmlns:p14="http://schemas.microsoft.com/office/powerpoint/2010/main" val="1094080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12</a:t>
            </a:fld>
            <a:endParaRPr lang="en-US" dirty="0"/>
          </a:p>
        </p:txBody>
      </p:sp>
      <p:pic>
        <p:nvPicPr>
          <p:cNvPr id="13"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18" name="Picture 17" descr="Menu: Describe the Soil Profi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317"/>
            <a:ext cx="1274313" cy="6898317"/>
          </a:xfrm>
          <a:prstGeom prst="rect">
            <a:avLst/>
          </a:prstGeom>
        </p:spPr>
      </p:pic>
      <p:sp>
        <p:nvSpPr>
          <p:cNvPr id="4" name="Title 3">
            <a:extLst>
              <a:ext uri="{FF2B5EF4-FFF2-40B4-BE49-F238E27FC236}">
                <a16:creationId xmlns:a16="http://schemas.microsoft.com/office/drawing/2014/main" id="{604FD67F-9F49-4DCC-A8BE-426F09D8D8BF}"/>
              </a:ext>
            </a:extLst>
          </p:cNvPr>
          <p:cNvSpPr>
            <a:spLocks noGrp="1"/>
          </p:cNvSpPr>
          <p:nvPr>
            <p:ph type="title"/>
          </p:nvPr>
        </p:nvSpPr>
        <p:spPr>
          <a:xfrm>
            <a:off x="1407746" y="1020209"/>
            <a:ext cx="6876459" cy="609833"/>
          </a:xfrm>
        </p:spPr>
        <p:txBody>
          <a:bodyPr/>
          <a:lstStyle/>
          <a:p>
            <a:pPr rtl="0" eaLnBrk="1" latinLnBrk="0" hangingPunct="1"/>
            <a:r>
              <a:rPr lang="en-US" sz="2400" b="1" kern="1200" dirty="0">
                <a:solidFill>
                  <a:srgbClr val="48340C"/>
                </a:solidFill>
                <a:effectLst/>
                <a:latin typeface="Arial" panose="020B0604020202020204" pitchFamily="34" charset="0"/>
                <a:ea typeface="Arial" panose="020B0604020202020204" pitchFamily="34" charset="0"/>
                <a:cs typeface="Arial" panose="020B0604020202020204" pitchFamily="34" charset="0"/>
              </a:rPr>
              <a:t>Describing Soil Horizons: Exposed  Profile</a:t>
            </a:r>
            <a:endParaRPr lang="en-US" dirty="0"/>
          </a:p>
        </p:txBody>
      </p:sp>
      <p:sp>
        <p:nvSpPr>
          <p:cNvPr id="10" name="Content Placeholder 2"/>
          <p:cNvSpPr txBox="1">
            <a:spLocks/>
          </p:cNvSpPr>
          <p:nvPr/>
        </p:nvSpPr>
        <p:spPr>
          <a:xfrm>
            <a:off x="1407746" y="1763435"/>
            <a:ext cx="4422277"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spcBef>
                <a:spcPts val="0"/>
              </a:spcBef>
              <a:buClr>
                <a:srgbClr val="000000"/>
              </a:buClr>
              <a:buSzPct val="25000"/>
              <a:buNone/>
            </a:pPr>
            <a:r>
              <a:rPr lang="en-US" sz="1600" dirty="0">
                <a:solidFill>
                  <a:srgbClr val="000000"/>
                </a:solidFill>
                <a:latin typeface="Arial"/>
                <a:ea typeface="Arial"/>
                <a:cs typeface="Arial"/>
                <a:sym typeface="Arial"/>
              </a:rPr>
              <a:t>Photograph the profile with a meter stick marking horizon depths and with horizons marked. </a:t>
            </a:r>
          </a:p>
          <a:p>
            <a:pPr marL="0" lvl="0" indent="0" algn="just">
              <a:spcBef>
                <a:spcPts val="0"/>
              </a:spcBef>
              <a:buClr>
                <a:srgbClr val="000000"/>
              </a:buClr>
              <a:buSzPct val="25000"/>
              <a:buNone/>
            </a:pPr>
            <a:endParaRPr lang="en-US" sz="1600" dirty="0">
              <a:solidFill>
                <a:srgbClr val="000000"/>
              </a:solidFill>
              <a:latin typeface="Arial"/>
              <a:ea typeface="Arial"/>
              <a:cs typeface="Arial"/>
              <a:sym typeface="Arial"/>
            </a:endParaRPr>
          </a:p>
          <a:p>
            <a:pPr marL="0" lvl="0" indent="0" algn="just">
              <a:spcBef>
                <a:spcPts val="0"/>
              </a:spcBef>
              <a:buClr>
                <a:schemeClr val="lt1"/>
              </a:buClr>
              <a:buNone/>
            </a:pPr>
            <a:endParaRPr lang="en-US" sz="900" dirty="0">
              <a:solidFill>
                <a:srgbClr val="000000"/>
              </a:solidFill>
              <a:latin typeface="Arial"/>
              <a:ea typeface="Arial"/>
              <a:cs typeface="Arial"/>
              <a:sym typeface="Arial"/>
            </a:endParaRPr>
          </a:p>
          <a:p>
            <a:pPr marL="0" lvl="0" indent="0" algn="just">
              <a:spcBef>
                <a:spcPts val="0"/>
              </a:spcBef>
              <a:buClr>
                <a:srgbClr val="000000"/>
              </a:buClr>
              <a:buSzPct val="25000"/>
              <a:buNone/>
            </a:pPr>
            <a:r>
              <a:rPr lang="en-US" sz="1600" dirty="0">
                <a:solidFill>
                  <a:srgbClr val="000000"/>
                </a:solidFill>
                <a:latin typeface="Arial"/>
                <a:ea typeface="Arial"/>
                <a:cs typeface="Arial"/>
                <a:sym typeface="Arial"/>
              </a:rPr>
              <a:t>Place the 0 cm of the meter stick at the top of the profile. </a:t>
            </a:r>
          </a:p>
          <a:p>
            <a:pPr marL="0" lvl="0" indent="0" algn="just">
              <a:spcBef>
                <a:spcPts val="0"/>
              </a:spcBef>
              <a:buClr>
                <a:srgbClr val="000000"/>
              </a:buClr>
              <a:buSzPct val="25000"/>
              <a:buNone/>
            </a:pPr>
            <a:endParaRPr lang="en-US" sz="1600" dirty="0">
              <a:solidFill>
                <a:srgbClr val="000000"/>
              </a:solidFill>
              <a:latin typeface="Arial"/>
              <a:ea typeface="Arial"/>
              <a:cs typeface="Arial"/>
              <a:sym typeface="Arial"/>
            </a:endParaRPr>
          </a:p>
          <a:p>
            <a:pPr marL="0" lvl="0" indent="0" algn="just">
              <a:spcBef>
                <a:spcPts val="0"/>
              </a:spcBef>
              <a:buClr>
                <a:schemeClr val="lt1"/>
              </a:buClr>
              <a:buNone/>
            </a:pPr>
            <a:endParaRPr lang="en-US" sz="900" dirty="0">
              <a:solidFill>
                <a:srgbClr val="000000"/>
              </a:solidFill>
              <a:latin typeface="Arial"/>
              <a:ea typeface="Arial"/>
              <a:cs typeface="Arial"/>
              <a:sym typeface="Arial"/>
            </a:endParaRPr>
          </a:p>
          <a:p>
            <a:pPr marL="0" lvl="0" indent="0" algn="just">
              <a:spcBef>
                <a:spcPts val="0"/>
              </a:spcBef>
              <a:buClr>
                <a:srgbClr val="000000"/>
              </a:buClr>
              <a:buSzPct val="25000"/>
              <a:buNone/>
            </a:pPr>
            <a:r>
              <a:rPr lang="en-US" sz="1600" dirty="0">
                <a:solidFill>
                  <a:srgbClr val="000000"/>
                </a:solidFill>
                <a:latin typeface="Arial"/>
                <a:ea typeface="Arial"/>
                <a:cs typeface="Arial"/>
                <a:sym typeface="Arial"/>
              </a:rPr>
              <a:t>Make sure the sun is shining on the profile to best show any differences in color or ped shape.</a:t>
            </a:r>
          </a:p>
          <a:p>
            <a:pPr marL="0" lvl="0" indent="0" algn="just">
              <a:spcBef>
                <a:spcPts val="0"/>
              </a:spcBef>
              <a:buClr>
                <a:srgbClr val="000000"/>
              </a:buClr>
              <a:buSzPct val="25000"/>
              <a:buNone/>
            </a:pPr>
            <a:endParaRPr lang="en-US" sz="1600" dirty="0">
              <a:solidFill>
                <a:srgbClr val="000000"/>
              </a:solidFill>
              <a:latin typeface="Arial"/>
              <a:ea typeface="Arial"/>
              <a:cs typeface="Arial"/>
              <a:sym typeface="Arial"/>
            </a:endParaRPr>
          </a:p>
          <a:p>
            <a:pPr marL="0" lvl="0" indent="0" algn="just">
              <a:spcBef>
                <a:spcPts val="0"/>
              </a:spcBef>
              <a:buClr>
                <a:srgbClr val="000000"/>
              </a:buClr>
              <a:buSzPct val="25000"/>
              <a:buNone/>
            </a:pPr>
            <a:r>
              <a:rPr lang="en-US" sz="1600" dirty="0">
                <a:solidFill>
                  <a:srgbClr val="000000"/>
                </a:solidFill>
                <a:latin typeface="Arial"/>
                <a:ea typeface="Arial"/>
                <a:cs typeface="Arial"/>
                <a:sym typeface="Arial"/>
              </a:rPr>
              <a:t>If you don’t have an exposed soil profile available, you can create a profile using an auger, as described in the following slides.</a:t>
            </a:r>
          </a:p>
          <a:p>
            <a:pPr marL="457200" lvl="0" indent="-368300">
              <a:spcBef>
                <a:spcPts val="0"/>
              </a:spcBef>
              <a:buClr>
                <a:srgbClr val="000000"/>
              </a:buClr>
              <a:buSzPct val="25000"/>
              <a:buNone/>
            </a:pPr>
            <a:r>
              <a:rPr lang="en-US" sz="1800" dirty="0">
                <a:solidFill>
                  <a:srgbClr val="000000"/>
                </a:solidFill>
                <a:latin typeface="Arial"/>
                <a:ea typeface="Arial"/>
                <a:cs typeface="Arial"/>
                <a:sym typeface="Arial"/>
              </a:rPr>
              <a:t> </a:t>
            </a:r>
          </a:p>
          <a:p>
            <a:pPr marL="0" indent="0">
              <a:spcBef>
                <a:spcPts val="0"/>
              </a:spcBef>
              <a:buNone/>
            </a:pPr>
            <a:endParaRPr lang="en-US" sz="1800" dirty="0">
              <a:solidFill>
                <a:schemeClr val="dk1"/>
              </a:solidFill>
              <a:ea typeface="Calibri"/>
              <a:cs typeface="Calibri"/>
              <a:sym typeface="Calibri"/>
            </a:endParaRPr>
          </a:p>
        </p:txBody>
      </p:sp>
      <p:pic>
        <p:nvPicPr>
          <p:cNvPr id="16" name="Shape 537" descr="Photograph of an exposed soil profile. White cards are labeled with the horizons that are visible. "/>
          <p:cNvPicPr preferRelativeResize="0">
            <a:picLocks noGrp="1"/>
          </p:cNvPicPr>
          <p:nvPr>
            <p:ph sz="half" idx="2"/>
          </p:nvPr>
        </p:nvPicPr>
        <p:blipFill rotWithShape="1">
          <a:blip r:embed="rId4">
            <a:alphaModFix/>
          </a:blip>
          <a:srcRect/>
          <a:stretch/>
        </p:blipFill>
        <p:spPr>
          <a:xfrm>
            <a:off x="6125981" y="1615208"/>
            <a:ext cx="2685510" cy="4187075"/>
          </a:xfrm>
          <a:prstGeom prst="rect">
            <a:avLst/>
          </a:prstGeom>
          <a:noFill/>
          <a:ln>
            <a:noFill/>
          </a:ln>
        </p:spPr>
      </p:pic>
      <p:sp>
        <p:nvSpPr>
          <p:cNvPr id="2" name="TextBox 1"/>
          <p:cNvSpPr txBox="1"/>
          <p:nvPr/>
        </p:nvSpPr>
        <p:spPr>
          <a:xfrm>
            <a:off x="6125981" y="5853163"/>
            <a:ext cx="2501153" cy="646331"/>
          </a:xfrm>
          <a:prstGeom prst="rect">
            <a:avLst/>
          </a:prstGeom>
          <a:noFill/>
        </p:spPr>
        <p:txBody>
          <a:bodyPr wrap="square" rtlCol="0">
            <a:spAutoFit/>
          </a:bodyPr>
          <a:lstStyle/>
          <a:p>
            <a:pPr lvl="0">
              <a:buClr>
                <a:srgbClr val="000000"/>
              </a:buClr>
              <a:buSzPct val="25000"/>
            </a:pPr>
            <a:r>
              <a:rPr lang="en-US" sz="1200" dirty="0">
                <a:solidFill>
                  <a:srgbClr val="000000"/>
                </a:solidFill>
                <a:latin typeface="Arial"/>
                <a:ea typeface="Arial"/>
                <a:cs typeface="Arial"/>
                <a:sym typeface="Arial"/>
              </a:rPr>
              <a:t>Pit Image courtesy Dr. Ray Weil, University of Maryland. Labels are specific to this profile only. </a:t>
            </a:r>
          </a:p>
        </p:txBody>
      </p:sp>
    </p:spTree>
    <p:extLst>
      <p:ext uri="{BB962C8B-B14F-4D97-AF65-F5344CB8AC3E}">
        <p14:creationId xmlns:p14="http://schemas.microsoft.com/office/powerpoint/2010/main" val="1274321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13</a:t>
            </a:fld>
            <a:endParaRPr lang="en-US" dirty="0"/>
          </a:p>
        </p:txBody>
      </p:sp>
      <p:pic>
        <p:nvPicPr>
          <p:cNvPr id="13" name="Content Placeholder 12" descr="Banner: Soil Characteriz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18" name="Picture 17" descr="Menu: Describe the Soil Profi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317"/>
            <a:ext cx="1274313" cy="6898317"/>
          </a:xfrm>
          <a:prstGeom prst="rect">
            <a:avLst/>
          </a:prstGeom>
        </p:spPr>
      </p:pic>
      <p:sp>
        <p:nvSpPr>
          <p:cNvPr id="4" name="Title 3">
            <a:extLst>
              <a:ext uri="{FF2B5EF4-FFF2-40B4-BE49-F238E27FC236}">
                <a16:creationId xmlns:a16="http://schemas.microsoft.com/office/drawing/2014/main" id="{6D66C319-8A01-48ED-9B5A-D9D5769F7AF4}"/>
              </a:ext>
            </a:extLst>
          </p:cNvPr>
          <p:cNvSpPr>
            <a:spLocks noGrp="1"/>
          </p:cNvSpPr>
          <p:nvPr>
            <p:ph type="title"/>
          </p:nvPr>
        </p:nvSpPr>
        <p:spPr>
          <a:xfrm>
            <a:off x="1326440" y="1063386"/>
            <a:ext cx="6720280" cy="423347"/>
          </a:xfrm>
        </p:spPr>
        <p:txBody>
          <a:bodyPr/>
          <a:lstStyle/>
          <a:p>
            <a:pPr rtl="0" eaLnBrk="1" latinLnBrk="0" hangingPunct="1"/>
            <a:r>
              <a:rPr lang="en-US" sz="2400" b="1" kern="1200" dirty="0">
                <a:solidFill>
                  <a:srgbClr val="48340C"/>
                </a:solidFill>
                <a:effectLst/>
                <a:latin typeface="Arial" panose="020B0604020202020204" pitchFamily="34" charset="0"/>
                <a:ea typeface="Arial" panose="020B0604020202020204" pitchFamily="34" charset="0"/>
                <a:cs typeface="Arial" panose="020B0604020202020204" pitchFamily="34" charset="0"/>
              </a:rPr>
              <a:t>Describing Soil Horizons: Auger Profile</a:t>
            </a:r>
            <a:endParaRPr lang="en-US" dirty="0"/>
          </a:p>
        </p:txBody>
      </p:sp>
      <p:sp>
        <p:nvSpPr>
          <p:cNvPr id="10" name="Content Placeholder 2"/>
          <p:cNvSpPr txBox="1">
            <a:spLocks/>
          </p:cNvSpPr>
          <p:nvPr/>
        </p:nvSpPr>
        <p:spPr>
          <a:xfrm>
            <a:off x="1326440" y="1763435"/>
            <a:ext cx="3634181"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1600" indent="0" algn="just">
              <a:spcBef>
                <a:spcPts val="0"/>
              </a:spcBef>
              <a:buClr>
                <a:srgbClr val="000000"/>
              </a:buClr>
              <a:buSzPct val="25000"/>
              <a:buNone/>
            </a:pPr>
            <a:r>
              <a:rPr lang="en-US" sz="1600" dirty="0">
                <a:solidFill>
                  <a:srgbClr val="000000"/>
                </a:solidFill>
                <a:latin typeface="Arial"/>
                <a:ea typeface="Arial"/>
                <a:cs typeface="Arial"/>
                <a:sym typeface="Arial"/>
              </a:rPr>
              <a:t>Once the </a:t>
            </a:r>
            <a:r>
              <a:rPr lang="en-US" sz="1600" dirty="0" err="1">
                <a:solidFill>
                  <a:srgbClr val="000000"/>
                </a:solidFill>
                <a:latin typeface="Arial"/>
                <a:ea typeface="Arial"/>
                <a:cs typeface="Arial"/>
                <a:sym typeface="Arial"/>
              </a:rPr>
              <a:t>augered</a:t>
            </a:r>
            <a:r>
              <a:rPr lang="en-US" sz="1600" dirty="0">
                <a:solidFill>
                  <a:srgbClr val="000000"/>
                </a:solidFill>
                <a:latin typeface="Arial"/>
                <a:ea typeface="Arial"/>
                <a:cs typeface="Arial"/>
                <a:sym typeface="Arial"/>
              </a:rPr>
              <a:t> profile is laid out, it will yield a soil profile like the soil below the surface. </a:t>
            </a:r>
          </a:p>
          <a:p>
            <a:pPr marL="101600" indent="0" algn="just">
              <a:spcBef>
                <a:spcPts val="0"/>
              </a:spcBef>
              <a:buClr>
                <a:srgbClr val="000000"/>
              </a:buClr>
              <a:buSzPct val="25000"/>
              <a:buNone/>
            </a:pPr>
            <a:endParaRPr lang="en-US" sz="1600" dirty="0">
              <a:solidFill>
                <a:srgbClr val="000000"/>
              </a:solidFill>
              <a:latin typeface="Arial"/>
              <a:ea typeface="Arial"/>
              <a:cs typeface="Arial"/>
              <a:sym typeface="Arial"/>
            </a:endParaRPr>
          </a:p>
          <a:p>
            <a:pPr marL="101600" indent="0" algn="just">
              <a:spcBef>
                <a:spcPts val="0"/>
              </a:spcBef>
              <a:buClr>
                <a:srgbClr val="000000"/>
              </a:buClr>
              <a:buSzPct val="25000"/>
              <a:buNone/>
            </a:pPr>
            <a:r>
              <a:rPr lang="en-US" sz="1600" dirty="0">
                <a:solidFill>
                  <a:srgbClr val="000000"/>
                </a:solidFill>
                <a:latin typeface="Arial"/>
                <a:ea typeface="Arial"/>
                <a:cs typeface="Arial"/>
                <a:sym typeface="Arial"/>
              </a:rPr>
              <a:t>Identify the top and bottom depths of the profile’s horizons and enter them into Data Entry App to set up your Soil Characterization Sample Site. </a:t>
            </a:r>
          </a:p>
          <a:p>
            <a:pPr marL="101600" indent="0" algn="just">
              <a:spcBef>
                <a:spcPts val="0"/>
              </a:spcBef>
              <a:buClr>
                <a:srgbClr val="000000"/>
              </a:buClr>
              <a:buSzPct val="25000"/>
              <a:buNone/>
            </a:pPr>
            <a:endParaRPr lang="en-US" sz="1600" dirty="0">
              <a:solidFill>
                <a:srgbClr val="000000"/>
              </a:solidFill>
              <a:latin typeface="Arial"/>
              <a:ea typeface="Arial"/>
              <a:cs typeface="Arial"/>
              <a:sym typeface="Arial"/>
            </a:endParaRPr>
          </a:p>
          <a:p>
            <a:pPr marL="101600" indent="0" algn="just">
              <a:spcBef>
                <a:spcPts val="0"/>
              </a:spcBef>
              <a:buClr>
                <a:srgbClr val="000000"/>
              </a:buClr>
              <a:buSzPct val="25000"/>
              <a:buNone/>
            </a:pPr>
            <a:r>
              <a:rPr lang="en-US" sz="1600" dirty="0">
                <a:solidFill>
                  <a:srgbClr val="000000"/>
                </a:solidFill>
                <a:latin typeface="Arial"/>
                <a:ea typeface="Arial"/>
                <a:cs typeface="Arial"/>
                <a:sym typeface="Arial"/>
              </a:rPr>
              <a:t>A soil layer must be at least 3 cm thick to be considered a Horizon. </a:t>
            </a:r>
          </a:p>
          <a:p>
            <a:pPr marL="101600" indent="0" algn="just">
              <a:spcBef>
                <a:spcPts val="0"/>
              </a:spcBef>
              <a:buClr>
                <a:srgbClr val="000000"/>
              </a:buClr>
              <a:buSzPct val="25000"/>
              <a:buNone/>
            </a:pPr>
            <a:endParaRPr lang="en-US" sz="1600" dirty="0">
              <a:solidFill>
                <a:srgbClr val="000000"/>
              </a:solidFill>
              <a:latin typeface="Arial"/>
              <a:ea typeface="Arial"/>
              <a:cs typeface="Arial"/>
              <a:sym typeface="Arial"/>
            </a:endParaRPr>
          </a:p>
          <a:p>
            <a:pPr marL="101600" indent="0" algn="just">
              <a:spcBef>
                <a:spcPts val="0"/>
              </a:spcBef>
              <a:buClr>
                <a:srgbClr val="000000"/>
              </a:buClr>
              <a:buSzPct val="25000"/>
              <a:buNone/>
            </a:pPr>
            <a:r>
              <a:rPr lang="en-US" sz="1600" dirty="0">
                <a:solidFill>
                  <a:srgbClr val="000000"/>
                </a:solidFill>
                <a:latin typeface="Arial"/>
                <a:ea typeface="Arial"/>
                <a:cs typeface="Arial"/>
                <a:sym typeface="Arial"/>
              </a:rPr>
              <a:t>If you see a layer that is less than 3 cm thick, consider it a part of the horizon above or below and note this in your metadata. </a:t>
            </a:r>
          </a:p>
          <a:p>
            <a:pPr marL="457200" lvl="0" indent="-355600">
              <a:spcBef>
                <a:spcPts val="0"/>
              </a:spcBef>
              <a:buClr>
                <a:srgbClr val="000000"/>
              </a:buClr>
              <a:buSzPct val="25000"/>
              <a:buNone/>
            </a:pPr>
            <a:endParaRPr lang="en-US" sz="1600" dirty="0">
              <a:solidFill>
                <a:srgbClr val="000000"/>
              </a:solidFill>
              <a:latin typeface="Arial"/>
              <a:ea typeface="Arial"/>
              <a:cs typeface="Arial"/>
              <a:sym typeface="Arial"/>
            </a:endParaRPr>
          </a:p>
          <a:p>
            <a:pPr marL="457200" lvl="0" indent="-368300">
              <a:spcBef>
                <a:spcPts val="0"/>
              </a:spcBef>
              <a:buClr>
                <a:srgbClr val="000000"/>
              </a:buClr>
              <a:buSzPct val="25000"/>
              <a:buNone/>
            </a:pPr>
            <a:r>
              <a:rPr lang="en-US" sz="1800" dirty="0">
                <a:solidFill>
                  <a:srgbClr val="000000"/>
                </a:solidFill>
                <a:latin typeface="Arial"/>
                <a:ea typeface="Arial"/>
                <a:cs typeface="Arial"/>
                <a:sym typeface="Arial"/>
              </a:rPr>
              <a:t> </a:t>
            </a:r>
          </a:p>
          <a:p>
            <a:pPr marL="0" indent="0">
              <a:spcBef>
                <a:spcPts val="0"/>
              </a:spcBef>
              <a:buNone/>
            </a:pPr>
            <a:endParaRPr lang="en-US" sz="1800" dirty="0">
              <a:solidFill>
                <a:schemeClr val="dk1"/>
              </a:solidFill>
              <a:ea typeface="Calibri"/>
              <a:cs typeface="Calibri"/>
              <a:sym typeface="Calibri"/>
            </a:endParaRPr>
          </a:p>
        </p:txBody>
      </p:sp>
      <p:pic>
        <p:nvPicPr>
          <p:cNvPr id="8" name="Shape 513" descr="This photograph shows soil derived from auger sampling, laid out on a tarp, with soil depth adjusted according to instructions in the Selecting, Exposing and Defining a Soil Characterization Site Protocol. Golf tees are placed where each soil horizon begins and ends. "/>
          <p:cNvPicPr preferRelativeResize="0">
            <a:picLocks noGrp="1"/>
          </p:cNvPicPr>
          <p:nvPr>
            <p:ph sz="half" idx="2"/>
          </p:nvPr>
        </p:nvPicPr>
        <p:blipFill rotWithShape="1">
          <a:blip r:embed="rId5">
            <a:alphaModFix/>
          </a:blip>
          <a:srcRect/>
          <a:stretch/>
        </p:blipFill>
        <p:spPr>
          <a:xfrm>
            <a:off x="5094055" y="1763435"/>
            <a:ext cx="3752765" cy="2717125"/>
          </a:xfrm>
          <a:prstGeom prst="rect">
            <a:avLst/>
          </a:prstGeom>
          <a:noFill/>
          <a:ln>
            <a:noFill/>
          </a:ln>
        </p:spPr>
      </p:pic>
      <p:sp>
        <p:nvSpPr>
          <p:cNvPr id="3" name="TextBox 2"/>
          <p:cNvSpPr txBox="1"/>
          <p:nvPr/>
        </p:nvSpPr>
        <p:spPr>
          <a:xfrm>
            <a:off x="5200650" y="4628786"/>
            <a:ext cx="3314700" cy="1600438"/>
          </a:xfrm>
          <a:prstGeom prst="rect">
            <a:avLst/>
          </a:prstGeom>
          <a:noFill/>
        </p:spPr>
        <p:txBody>
          <a:bodyPr wrap="square" rtlCol="0">
            <a:spAutoFit/>
          </a:bodyPr>
          <a:lstStyle/>
          <a:p>
            <a:r>
              <a:rPr lang="en-US" sz="1400" dirty="0"/>
              <a:t>This photograph shows soil derived from auger sampling, laid out on a tarp, with soil depth adjusted according to instructions in the Selecting, Exposing and Defining a Soil Characterization Site Protocol. Golf tees are placed where each soil horizon begins and ends. </a:t>
            </a:r>
          </a:p>
        </p:txBody>
      </p:sp>
    </p:spTree>
    <p:extLst>
      <p:ext uri="{BB962C8B-B14F-4D97-AF65-F5344CB8AC3E}">
        <p14:creationId xmlns:p14="http://schemas.microsoft.com/office/powerpoint/2010/main" val="909594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14</a:t>
            </a:fld>
            <a:endParaRPr lang="en-US" dirty="0"/>
          </a:p>
        </p:txBody>
      </p:sp>
      <p:pic>
        <p:nvPicPr>
          <p:cNvPr id="13"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18" name="Picture 17" descr="Menu: Describe the Soil Profi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317"/>
            <a:ext cx="1274313" cy="6898317"/>
          </a:xfrm>
          <a:prstGeom prst="rect">
            <a:avLst/>
          </a:prstGeom>
        </p:spPr>
      </p:pic>
      <p:sp>
        <p:nvSpPr>
          <p:cNvPr id="3" name="Title 2">
            <a:extLst>
              <a:ext uri="{FF2B5EF4-FFF2-40B4-BE49-F238E27FC236}">
                <a16:creationId xmlns:a16="http://schemas.microsoft.com/office/drawing/2014/main" id="{7D71165D-7385-41D7-9203-67122DB8C724}"/>
              </a:ext>
            </a:extLst>
          </p:cNvPr>
          <p:cNvSpPr>
            <a:spLocks noGrp="1"/>
          </p:cNvSpPr>
          <p:nvPr>
            <p:ph type="title"/>
          </p:nvPr>
        </p:nvSpPr>
        <p:spPr>
          <a:xfrm>
            <a:off x="1402080" y="1020209"/>
            <a:ext cx="7113270" cy="511810"/>
          </a:xfrm>
        </p:spPr>
        <p:txBody>
          <a:bodyPr/>
          <a:lstStyle/>
          <a:p>
            <a:pPr rtl="0" eaLnBrk="1" latinLnBrk="0" hangingPunct="1"/>
            <a:r>
              <a:rPr lang="en-US" sz="2400" b="1" kern="1200" dirty="0">
                <a:solidFill>
                  <a:srgbClr val="48340C"/>
                </a:solidFill>
                <a:effectLst/>
                <a:latin typeface="Arial" panose="020B0604020202020204" pitchFamily="34" charset="0"/>
                <a:ea typeface="Arial" panose="020B0604020202020204" pitchFamily="34" charset="0"/>
                <a:cs typeface="Arial" panose="020B0604020202020204" pitchFamily="34" charset="0"/>
              </a:rPr>
              <a:t>Measuring Soil Horizons in an Auger Profile</a:t>
            </a:r>
            <a:endParaRPr lang="en-US" dirty="0"/>
          </a:p>
        </p:txBody>
      </p:sp>
      <p:sp>
        <p:nvSpPr>
          <p:cNvPr id="10" name="Content Placeholder 2"/>
          <p:cNvSpPr txBox="1">
            <a:spLocks/>
          </p:cNvSpPr>
          <p:nvPr/>
        </p:nvSpPr>
        <p:spPr>
          <a:xfrm>
            <a:off x="960120" y="1763434"/>
            <a:ext cx="4000501" cy="50945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330200">
              <a:lnSpc>
                <a:spcPct val="91000"/>
              </a:lnSpc>
              <a:spcBef>
                <a:spcPts val="0"/>
              </a:spcBef>
              <a:buSzPct val="25000"/>
              <a:buNone/>
            </a:pPr>
            <a:r>
              <a:rPr lang="en-US" sz="1800" dirty="0">
                <a:solidFill>
                  <a:srgbClr val="000000"/>
                </a:solidFill>
                <a:latin typeface="Arial"/>
                <a:ea typeface="Arial"/>
                <a:cs typeface="Arial"/>
                <a:sym typeface="Arial"/>
              </a:rPr>
              <a:t>	Remember, the top of the top horizon always starts with a measurement of 0 cm, so put the top of your ruler there. </a:t>
            </a:r>
          </a:p>
          <a:p>
            <a:pPr marL="457200" lvl="0" indent="-330200">
              <a:lnSpc>
                <a:spcPct val="91000"/>
              </a:lnSpc>
              <a:spcBef>
                <a:spcPts val="0"/>
              </a:spcBef>
              <a:buNone/>
            </a:pPr>
            <a:endParaRPr lang="en-US" sz="1800" dirty="0">
              <a:solidFill>
                <a:srgbClr val="000000"/>
              </a:solidFill>
              <a:latin typeface="Arial"/>
              <a:ea typeface="Arial"/>
              <a:cs typeface="Arial"/>
              <a:sym typeface="Arial"/>
            </a:endParaRPr>
          </a:p>
          <a:p>
            <a:pPr marL="457200" lvl="0" indent="-330200">
              <a:lnSpc>
                <a:spcPct val="91000"/>
              </a:lnSpc>
              <a:spcBef>
                <a:spcPts val="0"/>
              </a:spcBef>
              <a:buSzPct val="25000"/>
              <a:buNone/>
            </a:pPr>
            <a:r>
              <a:rPr lang="en-US" sz="1800" dirty="0">
                <a:solidFill>
                  <a:srgbClr val="000000"/>
                </a:solidFill>
                <a:latin typeface="Arial"/>
                <a:ea typeface="Arial"/>
                <a:cs typeface="Arial"/>
                <a:sym typeface="Arial"/>
              </a:rPr>
              <a:t>	The bottom of one horizon is the exact same depth as the top of the horizon directly below it.</a:t>
            </a:r>
          </a:p>
          <a:p>
            <a:pPr marL="457200" lvl="0" indent="-330200">
              <a:lnSpc>
                <a:spcPct val="91000"/>
              </a:lnSpc>
              <a:spcBef>
                <a:spcPts val="0"/>
              </a:spcBef>
              <a:buNone/>
            </a:pPr>
            <a:endParaRPr lang="en-US" sz="1800" dirty="0">
              <a:solidFill>
                <a:srgbClr val="000000"/>
              </a:solidFill>
              <a:latin typeface="Arial"/>
              <a:ea typeface="Arial"/>
              <a:cs typeface="Arial"/>
              <a:sym typeface="Arial"/>
            </a:endParaRPr>
          </a:p>
          <a:p>
            <a:pPr marL="457200" lvl="0" indent="-330200">
              <a:lnSpc>
                <a:spcPct val="91000"/>
              </a:lnSpc>
              <a:spcBef>
                <a:spcPts val="0"/>
              </a:spcBef>
              <a:buSzPct val="25000"/>
              <a:buNone/>
            </a:pPr>
            <a:r>
              <a:rPr lang="en-US" sz="1800" dirty="0">
                <a:solidFill>
                  <a:srgbClr val="000000"/>
                </a:solidFill>
                <a:latin typeface="Arial"/>
                <a:ea typeface="Arial"/>
                <a:cs typeface="Arial"/>
                <a:sym typeface="Arial"/>
              </a:rPr>
              <a:t>	These are the horizons you will be characterizing and sampling if you do laboratory analysis.</a:t>
            </a:r>
          </a:p>
          <a:p>
            <a:pPr marL="457200" lvl="0" indent="-355600">
              <a:spcBef>
                <a:spcPts val="0"/>
              </a:spcBef>
              <a:buClr>
                <a:srgbClr val="000000"/>
              </a:buClr>
              <a:buSzPct val="25000"/>
              <a:buNone/>
            </a:pPr>
            <a:endParaRPr lang="en-US" sz="1800" dirty="0">
              <a:solidFill>
                <a:srgbClr val="000000"/>
              </a:solidFill>
              <a:latin typeface="Arial"/>
              <a:ea typeface="Arial"/>
              <a:cs typeface="Arial"/>
              <a:sym typeface="Arial"/>
            </a:endParaRPr>
          </a:p>
          <a:p>
            <a:pPr marL="457200" lvl="0" indent="-355600">
              <a:spcBef>
                <a:spcPts val="0"/>
              </a:spcBef>
              <a:buClr>
                <a:srgbClr val="000000"/>
              </a:buClr>
              <a:buSzPct val="25000"/>
              <a:buNone/>
            </a:pPr>
            <a:r>
              <a:rPr lang="en-US" sz="1800" dirty="0">
                <a:solidFill>
                  <a:srgbClr val="000000"/>
                </a:solidFill>
                <a:latin typeface="Arial"/>
                <a:ea typeface="Arial"/>
                <a:cs typeface="Arial"/>
                <a:sym typeface="Arial"/>
              </a:rPr>
              <a:t>	Once the profile has been analyzed and  horizons identified, photograph the profile, making sure that the profile is equally illuminated by the sun (no shadows). </a:t>
            </a:r>
          </a:p>
          <a:p>
            <a:pPr marL="457200" lvl="0" indent="-368300">
              <a:spcBef>
                <a:spcPts val="0"/>
              </a:spcBef>
              <a:buClr>
                <a:srgbClr val="000000"/>
              </a:buClr>
              <a:buSzPct val="25000"/>
              <a:buNone/>
            </a:pPr>
            <a:r>
              <a:rPr lang="en-US" sz="1800" dirty="0">
                <a:solidFill>
                  <a:srgbClr val="000000"/>
                </a:solidFill>
                <a:latin typeface="Arial"/>
                <a:ea typeface="Arial"/>
                <a:cs typeface="Arial"/>
                <a:sym typeface="Arial"/>
              </a:rPr>
              <a:t> </a:t>
            </a:r>
          </a:p>
          <a:p>
            <a:pPr marL="0" indent="0">
              <a:spcBef>
                <a:spcPts val="0"/>
              </a:spcBef>
              <a:buNone/>
            </a:pPr>
            <a:endParaRPr lang="en-US" sz="1800" dirty="0">
              <a:solidFill>
                <a:schemeClr val="dk1"/>
              </a:solidFill>
              <a:ea typeface="Calibri"/>
              <a:cs typeface="Calibri"/>
              <a:sym typeface="Calibri"/>
            </a:endParaRPr>
          </a:p>
        </p:txBody>
      </p:sp>
      <p:pic>
        <p:nvPicPr>
          <p:cNvPr id="11" name="Shape 523" descr="Augered soil profile with golf tees showing the horizons."/>
          <p:cNvPicPr preferRelativeResize="0">
            <a:picLocks noGrp="1"/>
          </p:cNvPicPr>
          <p:nvPr>
            <p:ph sz="half" idx="2"/>
          </p:nvPr>
        </p:nvPicPr>
        <p:blipFill rotWithShape="1">
          <a:blip r:embed="rId4">
            <a:alphaModFix/>
          </a:blip>
          <a:srcRect/>
          <a:stretch/>
        </p:blipFill>
        <p:spPr>
          <a:xfrm>
            <a:off x="5193246" y="1763434"/>
            <a:ext cx="3402114" cy="2717125"/>
          </a:xfrm>
          <a:prstGeom prst="rect">
            <a:avLst/>
          </a:prstGeom>
          <a:noFill/>
          <a:ln>
            <a:noFill/>
          </a:ln>
        </p:spPr>
      </p:pic>
      <p:sp>
        <p:nvSpPr>
          <p:cNvPr id="12" name="Shape 522" descr="Augered soil profile with golf tees showing the horizons. The soil is lined up on a tarp, and a meter stick is being used as a reference."/>
          <p:cNvSpPr txBox="1"/>
          <p:nvPr/>
        </p:nvSpPr>
        <p:spPr>
          <a:xfrm>
            <a:off x="5532120" y="4649219"/>
            <a:ext cx="3063240" cy="494281"/>
          </a:xfrm>
          <a:prstGeom prst="rect">
            <a:avLst/>
          </a:prstGeom>
          <a:noFill/>
          <a:ln>
            <a:noFill/>
          </a:ln>
        </p:spPr>
        <p:txBody>
          <a:bodyPr lIns="81625" tIns="40800" rIns="81625" bIns="40800" anchor="t" anchorCtr="0">
            <a:noAutofit/>
          </a:bodyPr>
          <a:lstStyle/>
          <a:p>
            <a:pPr marL="0" marR="0" lvl="0" indent="0" rtl="0">
              <a:spcBef>
                <a:spcPts val="0"/>
              </a:spcBef>
              <a:buClr>
                <a:srgbClr val="000000"/>
              </a:buClr>
              <a:buSzPct val="25000"/>
              <a:buFont typeface="Arial"/>
              <a:buNone/>
            </a:pPr>
            <a:r>
              <a:rPr lang="en-US" sz="1400" dirty="0" err="1">
                <a:solidFill>
                  <a:srgbClr val="000000"/>
                </a:solidFill>
                <a:latin typeface="Arial"/>
                <a:ea typeface="Arial"/>
                <a:cs typeface="Arial"/>
                <a:sym typeface="Arial"/>
              </a:rPr>
              <a:t>Augered</a:t>
            </a:r>
            <a:r>
              <a:rPr lang="en-US" sz="1400" dirty="0">
                <a:solidFill>
                  <a:srgbClr val="000000"/>
                </a:solidFill>
                <a:latin typeface="Arial"/>
                <a:ea typeface="Arial"/>
                <a:cs typeface="Arial"/>
                <a:sym typeface="Arial"/>
              </a:rPr>
              <a:t> soil profile with golf tees showing the horizons. Used with permission from Mid Valley Secondary Center, Throop, PA USA</a:t>
            </a:r>
          </a:p>
        </p:txBody>
      </p:sp>
    </p:spTree>
    <p:extLst>
      <p:ext uri="{BB962C8B-B14F-4D97-AF65-F5344CB8AC3E}">
        <p14:creationId xmlns:p14="http://schemas.microsoft.com/office/powerpoint/2010/main" val="1918302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15</a:t>
            </a:fld>
            <a:endParaRPr lang="en-US" dirty="0"/>
          </a:p>
        </p:txBody>
      </p:sp>
      <p:pic>
        <p:nvPicPr>
          <p:cNvPr id="15"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006" y="0"/>
            <a:ext cx="8000481" cy="1060526"/>
          </a:xfrm>
          <a:prstGeom prst="rect">
            <a:avLst/>
          </a:prstGeom>
        </p:spPr>
      </p:pic>
      <p:sp>
        <p:nvSpPr>
          <p:cNvPr id="4" name="Title 3">
            <a:extLst>
              <a:ext uri="{FF2B5EF4-FFF2-40B4-BE49-F238E27FC236}">
                <a16:creationId xmlns:a16="http://schemas.microsoft.com/office/drawing/2014/main" id="{D9C1DA7B-6900-4C94-B4B4-2AF997EE840D}"/>
              </a:ext>
            </a:extLst>
          </p:cNvPr>
          <p:cNvSpPr>
            <a:spLocks noGrp="1"/>
          </p:cNvSpPr>
          <p:nvPr>
            <p:ph type="title"/>
          </p:nvPr>
        </p:nvSpPr>
        <p:spPr>
          <a:xfrm>
            <a:off x="1751155" y="1060526"/>
            <a:ext cx="6904114" cy="802947"/>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Horizon Properties: Soil Structure</a:t>
            </a:r>
            <a:endParaRPr lang="en-US" dirty="0"/>
          </a:p>
        </p:txBody>
      </p:sp>
      <p:pic>
        <p:nvPicPr>
          <p:cNvPr id="2" name="Picture 1" descr="Menu: Soil Struc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72" y="-40318"/>
            <a:ext cx="1272030" cy="6898318"/>
          </a:xfrm>
          <a:prstGeom prst="rect">
            <a:avLst/>
          </a:prstGeom>
        </p:spPr>
      </p:pic>
      <p:pic>
        <p:nvPicPr>
          <p:cNvPr id="11" name="Shape 548" descr="photograph of a soil ped held by a hand. "/>
          <p:cNvPicPr preferRelativeResize="0">
            <a:picLocks noGrp="1"/>
          </p:cNvPicPr>
          <p:nvPr>
            <p:ph sz="half" idx="2"/>
          </p:nvPr>
        </p:nvPicPr>
        <p:blipFill rotWithShape="1">
          <a:blip r:embed="rId4">
            <a:alphaModFix/>
          </a:blip>
          <a:srcRect/>
          <a:stretch/>
        </p:blipFill>
        <p:spPr>
          <a:xfrm>
            <a:off x="1885949" y="2061417"/>
            <a:ext cx="6194021" cy="3990248"/>
          </a:xfrm>
          <a:prstGeom prst="rect">
            <a:avLst/>
          </a:prstGeom>
          <a:noFill/>
          <a:ln>
            <a:noFill/>
          </a:ln>
        </p:spPr>
      </p:pic>
    </p:spTree>
    <p:extLst>
      <p:ext uri="{BB962C8B-B14F-4D97-AF65-F5344CB8AC3E}">
        <p14:creationId xmlns:p14="http://schemas.microsoft.com/office/powerpoint/2010/main" val="1954374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16</a:t>
            </a:fld>
            <a:endParaRPr lang="en-US" dirty="0"/>
          </a:p>
        </p:txBody>
      </p:sp>
      <p:pic>
        <p:nvPicPr>
          <p:cNvPr id="15"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0302" y="-40317"/>
            <a:ext cx="8000481" cy="1060526"/>
          </a:xfrm>
          <a:prstGeom prst="rect">
            <a:avLst/>
          </a:prstGeom>
        </p:spPr>
      </p:pic>
      <p:pic>
        <p:nvPicPr>
          <p:cNvPr id="2" name="Picture 1" descr="Menu: Soil Struc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72" y="-40318"/>
            <a:ext cx="1272030" cy="6898318"/>
          </a:xfrm>
          <a:prstGeom prst="rect">
            <a:avLst/>
          </a:prstGeom>
        </p:spPr>
      </p:pic>
      <p:sp>
        <p:nvSpPr>
          <p:cNvPr id="5" name="Title 4">
            <a:extLst>
              <a:ext uri="{FF2B5EF4-FFF2-40B4-BE49-F238E27FC236}">
                <a16:creationId xmlns:a16="http://schemas.microsoft.com/office/drawing/2014/main" id="{F55E6570-8928-42F3-9831-07EE3504B32A}"/>
              </a:ext>
            </a:extLst>
          </p:cNvPr>
          <p:cNvSpPr>
            <a:spLocks noGrp="1"/>
          </p:cNvSpPr>
          <p:nvPr>
            <p:ph type="title"/>
          </p:nvPr>
        </p:nvSpPr>
        <p:spPr>
          <a:xfrm>
            <a:off x="1464249" y="1058480"/>
            <a:ext cx="6509976" cy="524366"/>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What is Soil Structure?</a:t>
            </a:r>
            <a:endParaRPr lang="en-US" dirty="0"/>
          </a:p>
        </p:txBody>
      </p:sp>
      <p:sp>
        <p:nvSpPr>
          <p:cNvPr id="10" name="Content Placeholder 2"/>
          <p:cNvSpPr txBox="1">
            <a:spLocks/>
          </p:cNvSpPr>
          <p:nvPr/>
        </p:nvSpPr>
        <p:spPr>
          <a:xfrm>
            <a:off x="1467442" y="1597516"/>
            <a:ext cx="7327421" cy="9542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
                <a:srgbClr val="000000"/>
              </a:buClr>
              <a:buSzPct val="25000"/>
              <a:buNone/>
            </a:pPr>
            <a:r>
              <a:rPr lang="en-US" sz="1800" dirty="0">
                <a:solidFill>
                  <a:srgbClr val="000000"/>
                </a:solidFill>
                <a:latin typeface="Arial"/>
                <a:ea typeface="Arial"/>
                <a:cs typeface="Arial"/>
                <a:sym typeface="Arial"/>
              </a:rPr>
              <a:t>A soil horizon’s structure refers to the natural shape of aggregates of soil particles, called peds, in the soil. The soil structure provides information about the size and shape of pore spaces in the soil through which water and air flow, and in which plant roots grow. </a:t>
            </a:r>
          </a:p>
          <a:p>
            <a:pPr marL="0" indent="0">
              <a:spcBef>
                <a:spcPts val="0"/>
              </a:spcBef>
              <a:buNone/>
            </a:pPr>
            <a:endParaRPr lang="en-US" sz="1800" dirty="0">
              <a:solidFill>
                <a:schemeClr val="dk1"/>
              </a:solidFill>
              <a:ea typeface="Calibri"/>
              <a:cs typeface="Calibri"/>
              <a:sym typeface="Calibri"/>
            </a:endParaRPr>
          </a:p>
        </p:txBody>
      </p:sp>
      <p:pic>
        <p:nvPicPr>
          <p:cNvPr id="4" name="Content Placeholder 3" descr="Diagram showing how air and water are stored within and between peds. A horizon with smalled sized ped structure will have more but smaller air pockets. A horizon with larger sized peds will have few but larger air pockets.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464249" y="2840973"/>
            <a:ext cx="6981482" cy="3939441"/>
          </a:xfrm>
        </p:spPr>
      </p:pic>
    </p:spTree>
    <p:extLst>
      <p:ext uri="{BB962C8B-B14F-4D97-AF65-F5344CB8AC3E}">
        <p14:creationId xmlns:p14="http://schemas.microsoft.com/office/powerpoint/2010/main" val="518643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17</a:t>
            </a:fld>
            <a:endParaRPr lang="en-US" dirty="0"/>
          </a:p>
        </p:txBody>
      </p:sp>
      <p:pic>
        <p:nvPicPr>
          <p:cNvPr id="15"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2" name="Picture 1" descr="Menu: Soil Struc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72" y="-40318"/>
            <a:ext cx="1272030" cy="6898318"/>
          </a:xfrm>
          <a:prstGeom prst="rect">
            <a:avLst/>
          </a:prstGeom>
        </p:spPr>
      </p:pic>
      <p:sp>
        <p:nvSpPr>
          <p:cNvPr id="6" name="Title 5">
            <a:extLst>
              <a:ext uri="{FF2B5EF4-FFF2-40B4-BE49-F238E27FC236}">
                <a16:creationId xmlns:a16="http://schemas.microsoft.com/office/drawing/2014/main" id="{B7D693CB-612C-48B0-8904-7445F13D1870}"/>
              </a:ext>
            </a:extLst>
          </p:cNvPr>
          <p:cNvSpPr>
            <a:spLocks noGrp="1"/>
          </p:cNvSpPr>
          <p:nvPr>
            <p:ph type="title"/>
          </p:nvPr>
        </p:nvSpPr>
        <p:spPr>
          <a:xfrm>
            <a:off x="1467442" y="615950"/>
            <a:ext cx="7886700" cy="1325563"/>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What Soil Structure Reveals</a:t>
            </a:r>
            <a:endParaRPr lang="en-US" dirty="0"/>
          </a:p>
        </p:txBody>
      </p:sp>
      <p:sp>
        <p:nvSpPr>
          <p:cNvPr id="10" name="Content Placeholder 2"/>
          <p:cNvSpPr txBox="1">
            <a:spLocks/>
          </p:cNvSpPr>
          <p:nvPr/>
        </p:nvSpPr>
        <p:spPr>
          <a:xfrm>
            <a:off x="1467442" y="1597516"/>
            <a:ext cx="7327421" cy="9542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
                <a:srgbClr val="000000"/>
              </a:buClr>
              <a:buSzPct val="25000"/>
              <a:buNone/>
            </a:pPr>
            <a:r>
              <a:rPr lang="en-US" sz="1800" dirty="0">
                <a:solidFill>
                  <a:srgbClr val="000000"/>
                </a:solidFill>
                <a:latin typeface="Arial"/>
                <a:ea typeface="Arial"/>
                <a:cs typeface="Arial"/>
                <a:sym typeface="Arial"/>
              </a:rPr>
              <a:t>The soil structure provides information about the size and shape of pore spaces in the soil through which water and air flow, and in which plant roots grow. Here are the 7 Soil Structure Types:</a:t>
            </a:r>
          </a:p>
          <a:p>
            <a:pPr marL="0" indent="0">
              <a:spcBef>
                <a:spcPts val="0"/>
              </a:spcBef>
              <a:buNone/>
            </a:pPr>
            <a:endParaRPr lang="en-US" sz="1800" dirty="0">
              <a:solidFill>
                <a:schemeClr val="dk1"/>
              </a:solidFill>
              <a:ea typeface="Calibri"/>
              <a:cs typeface="Calibri"/>
              <a:sym typeface="Calibri"/>
            </a:endParaRPr>
          </a:p>
        </p:txBody>
      </p:sp>
      <p:pic>
        <p:nvPicPr>
          <p:cNvPr id="5" name="Content Placeholder 4" descr="This is a series of photographs showing different soil structure types: granular, blocky, massive, single grained, prismatic, columnar and platy."/>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462766" y="2476235"/>
            <a:ext cx="6909099" cy="3842026"/>
          </a:xfrm>
        </p:spPr>
      </p:pic>
      <p:sp>
        <p:nvSpPr>
          <p:cNvPr id="13" name="Shape 140"/>
          <p:cNvSpPr txBox="1"/>
          <p:nvPr/>
        </p:nvSpPr>
        <p:spPr>
          <a:xfrm>
            <a:off x="5568140" y="6392832"/>
            <a:ext cx="3343103" cy="33855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dirty="0">
                <a:solidFill>
                  <a:schemeClr val="dk1"/>
                </a:solidFill>
                <a:latin typeface="Calibri"/>
                <a:ea typeface="Calibri"/>
                <a:cs typeface="Calibri"/>
                <a:sym typeface="Calibri"/>
              </a:rPr>
              <a:t>Single Grained and Massive images courtesy Izolda Tracktenberg; other images courtesy NASA.</a:t>
            </a:r>
          </a:p>
        </p:txBody>
      </p:sp>
    </p:spTree>
    <p:extLst>
      <p:ext uri="{BB962C8B-B14F-4D97-AF65-F5344CB8AC3E}">
        <p14:creationId xmlns:p14="http://schemas.microsoft.com/office/powerpoint/2010/main" val="1940682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18</a:t>
            </a:fld>
            <a:endParaRPr lang="en-US" dirty="0"/>
          </a:p>
        </p:txBody>
      </p:sp>
      <p:pic>
        <p:nvPicPr>
          <p:cNvPr id="15"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2" name="Picture 1" descr="Menu: Soil Struc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72" y="-40318"/>
            <a:ext cx="1272030" cy="6898318"/>
          </a:xfrm>
          <a:prstGeom prst="rect">
            <a:avLst/>
          </a:prstGeom>
        </p:spPr>
      </p:pic>
      <p:sp>
        <p:nvSpPr>
          <p:cNvPr id="4" name="Title 3">
            <a:extLst>
              <a:ext uri="{FF2B5EF4-FFF2-40B4-BE49-F238E27FC236}">
                <a16:creationId xmlns:a16="http://schemas.microsoft.com/office/drawing/2014/main" id="{0E09F998-1EA6-4F8A-8024-56D45E21628F}"/>
              </a:ext>
            </a:extLst>
          </p:cNvPr>
          <p:cNvSpPr>
            <a:spLocks noGrp="1"/>
          </p:cNvSpPr>
          <p:nvPr>
            <p:ph type="title"/>
          </p:nvPr>
        </p:nvSpPr>
        <p:spPr>
          <a:xfrm>
            <a:off x="1467442" y="1020209"/>
            <a:ext cx="4097852" cy="524366"/>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An Ideal Arable Soil</a:t>
            </a:r>
            <a:endParaRPr lang="en-US" dirty="0"/>
          </a:p>
        </p:txBody>
      </p:sp>
      <p:sp>
        <p:nvSpPr>
          <p:cNvPr id="10" name="Content Placeholder 2"/>
          <p:cNvSpPr txBox="1">
            <a:spLocks/>
          </p:cNvSpPr>
          <p:nvPr/>
        </p:nvSpPr>
        <p:spPr>
          <a:xfrm>
            <a:off x="1467442" y="1597516"/>
            <a:ext cx="7327421" cy="9542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
                <a:srgbClr val="000000"/>
              </a:buClr>
              <a:buSzPct val="25000"/>
              <a:buNone/>
            </a:pPr>
            <a:r>
              <a:rPr lang="en-US" sz="1800" dirty="0">
                <a:solidFill>
                  <a:srgbClr val="000000"/>
                </a:solidFill>
                <a:latin typeface="Arial"/>
                <a:ea typeface="Arial"/>
                <a:cs typeface="Arial"/>
                <a:sym typeface="Arial"/>
              </a:rPr>
              <a:t>In an ideal arable soil, there is sufficient mineral content to allow growth and root purchase, there is sufficient water for plant water and nutrient uptake, and there is sufficient pore space for plant growth.</a:t>
            </a:r>
          </a:p>
          <a:p>
            <a:pPr marL="0" indent="0">
              <a:spcBef>
                <a:spcPts val="0"/>
              </a:spcBef>
              <a:buNone/>
            </a:pPr>
            <a:endParaRPr lang="en-US" sz="1800" dirty="0">
              <a:solidFill>
                <a:schemeClr val="dk1"/>
              </a:solidFill>
              <a:ea typeface="Calibri"/>
              <a:cs typeface="Calibri"/>
              <a:sym typeface="Calibri"/>
            </a:endParaRPr>
          </a:p>
        </p:txBody>
      </p:sp>
      <p:pic>
        <p:nvPicPr>
          <p:cNvPr id="11" name="Shape 580" descr="Diagram: a pie chart showing that in an idea arable soil, composition is about 45% mineral matter, 5% organic matter, 25% air and 25% water. "/>
          <p:cNvPicPr preferRelativeResize="0">
            <a:picLocks noGrp="1"/>
          </p:cNvPicPr>
          <p:nvPr>
            <p:ph sz="half" idx="2"/>
          </p:nvPr>
        </p:nvPicPr>
        <p:blipFill rotWithShape="1">
          <a:blip r:embed="rId4">
            <a:alphaModFix/>
          </a:blip>
          <a:srcRect/>
          <a:stretch/>
        </p:blipFill>
        <p:spPr>
          <a:xfrm>
            <a:off x="1884782" y="2640417"/>
            <a:ext cx="6616927" cy="3722597"/>
          </a:xfrm>
          <a:prstGeom prst="rect">
            <a:avLst/>
          </a:prstGeom>
          <a:noFill/>
          <a:ln>
            <a:noFill/>
          </a:ln>
        </p:spPr>
      </p:pic>
    </p:spTree>
    <p:extLst>
      <p:ext uri="{BB962C8B-B14F-4D97-AF65-F5344CB8AC3E}">
        <p14:creationId xmlns:p14="http://schemas.microsoft.com/office/powerpoint/2010/main" val="634051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Watermark of the cover illustration- students measuring a soil profile"/>
          <p:cNvPicPr>
            <a:picLocks noGrp="1" noChangeAspect="1"/>
          </p:cNvPicPr>
          <p:nvPr>
            <p:ph sz="half" idx="2"/>
          </p:nvPr>
        </p:nvPicPr>
        <p:blipFill>
          <a:blip r:embed="rId2">
            <a:alphaModFix amt="20000"/>
            <a:extLst>
              <a:ext uri="{28A0092B-C50C-407E-A947-70E740481C1C}">
                <a14:useLocalDpi xmlns:a14="http://schemas.microsoft.com/office/drawing/2010/main" val="0"/>
              </a:ext>
            </a:extLst>
          </a:blip>
          <a:stretch>
            <a:fillRect/>
          </a:stretch>
        </p:blipFill>
        <p:spPr>
          <a:xfrm>
            <a:off x="405319" y="1037093"/>
            <a:ext cx="8738681" cy="5837532"/>
          </a:xfrm>
          <a:prstGeom prst="rect">
            <a:avLst/>
          </a:prstGeom>
        </p:spPr>
      </p:pic>
      <p:sp>
        <p:nvSpPr>
          <p:cNvPr id="2" name="Slide Number Placeholder 1"/>
          <p:cNvSpPr>
            <a:spLocks noGrp="1"/>
          </p:cNvSpPr>
          <p:nvPr>
            <p:ph type="sldNum" sz="quarter" idx="12"/>
          </p:nvPr>
        </p:nvSpPr>
        <p:spPr/>
        <p:txBody>
          <a:bodyPr/>
          <a:lstStyle/>
          <a:p>
            <a:fld id="{17412239-1292-C749-8343-A6DE4C9B54BD}" type="slidenum">
              <a:rPr lang="en-US" smtClean="0"/>
              <a:t>1</a:t>
            </a:fld>
            <a:endParaRPr lang="en-US" dirty="0"/>
          </a:p>
        </p:txBody>
      </p:sp>
      <p:pic>
        <p:nvPicPr>
          <p:cNvPr id="13" name="Content Placeholder 12" descr="Banner: Soil Characteriz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3" name="Content Placeholder 2" descr="Menu: Why charaterize soil profiles"/>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3730" y="-40321"/>
            <a:ext cx="1359822" cy="7014696"/>
          </a:xfrm>
        </p:spPr>
      </p:pic>
      <p:sp>
        <p:nvSpPr>
          <p:cNvPr id="4" name="Title 3">
            <a:extLst>
              <a:ext uri="{FF2B5EF4-FFF2-40B4-BE49-F238E27FC236}">
                <a16:creationId xmlns:a16="http://schemas.microsoft.com/office/drawing/2014/main" id="{7F9D5617-A5D1-4C85-BF77-A54BF6136D5F}"/>
              </a:ext>
            </a:extLst>
          </p:cNvPr>
          <p:cNvSpPr>
            <a:spLocks noGrp="1"/>
          </p:cNvSpPr>
          <p:nvPr>
            <p:ph type="title"/>
          </p:nvPr>
        </p:nvSpPr>
        <p:spPr>
          <a:xfrm>
            <a:off x="1193006" y="1016778"/>
            <a:ext cx="7886700" cy="614082"/>
          </a:xfrm>
        </p:spPr>
        <p:txBody>
          <a:bodyPr/>
          <a:lstStyle/>
          <a:p>
            <a:pPr rtl="0" eaLnBrk="1" latinLnBrk="0" hangingPunct="1"/>
            <a:r>
              <a:rPr lang="en-US" dirty="0">
                <a:latin typeface="+mj-lt"/>
              </a:rPr>
              <a:t>Goals and Objectives of this Module</a:t>
            </a:r>
            <a:endParaRPr lang="en-US" dirty="0"/>
          </a:p>
        </p:txBody>
      </p:sp>
      <p:sp>
        <p:nvSpPr>
          <p:cNvPr id="10" name="Content Placeholder 2"/>
          <p:cNvSpPr txBox="1">
            <a:spLocks/>
          </p:cNvSpPr>
          <p:nvPr/>
        </p:nvSpPr>
        <p:spPr>
          <a:xfrm>
            <a:off x="1285874" y="1687232"/>
            <a:ext cx="7554191"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rgbClr val="000000"/>
                </a:solidFill>
                <a:latin typeface="Calibri" charset="0"/>
                <a:ea typeface="Calibri" charset="0"/>
                <a:cs typeface="Calibri" charset="0"/>
              </a:rPr>
              <a:t>Overview</a:t>
            </a:r>
          </a:p>
          <a:p>
            <a:pPr marL="0" indent="0">
              <a:buNone/>
            </a:pPr>
            <a:r>
              <a:rPr lang="en-US" sz="1800" dirty="0">
                <a:solidFill>
                  <a:srgbClr val="000000"/>
                </a:solidFill>
                <a:latin typeface="Calibri" charset="0"/>
                <a:ea typeface="Calibri" charset="0"/>
                <a:cs typeface="Calibri" charset="0"/>
              </a:rPr>
              <a:t>This module:</a:t>
            </a:r>
          </a:p>
          <a:p>
            <a:pPr marL="214313" indent="-214313">
              <a:buFont typeface="Arial" charset="0"/>
              <a:buChar char="•"/>
            </a:pPr>
            <a:r>
              <a:rPr lang="en-US" sz="1800" dirty="0">
                <a:solidFill>
                  <a:srgbClr val="000000"/>
                </a:solidFill>
                <a:latin typeface="Calibri" charset="0"/>
                <a:ea typeface="Calibri" charset="0"/>
                <a:cs typeface="Calibri" charset="0"/>
              </a:rPr>
              <a:t>Describes how defining a soil characterization site supports scientific understanding of the Earth system</a:t>
            </a:r>
          </a:p>
          <a:p>
            <a:pPr marL="214313" indent="-214313">
              <a:buFont typeface="Arial" charset="0"/>
              <a:buChar char="•"/>
            </a:pPr>
            <a:r>
              <a:rPr lang="en-US" sz="1800" dirty="0">
                <a:solidFill>
                  <a:srgbClr val="000000"/>
                </a:solidFill>
                <a:latin typeface="Calibri" charset="0"/>
                <a:ea typeface="Calibri" charset="0"/>
                <a:cs typeface="Calibri" charset="0"/>
              </a:rPr>
              <a:t>Provides step-by-step instructions in how to characterize soils using this GLOBE protocol</a:t>
            </a:r>
          </a:p>
          <a:p>
            <a:pPr marL="0" indent="0">
              <a:buNone/>
            </a:pPr>
            <a:r>
              <a:rPr lang="en-US" sz="1800" b="1" dirty="0">
                <a:solidFill>
                  <a:srgbClr val="000000"/>
                </a:solidFill>
                <a:latin typeface="Calibri" charset="0"/>
                <a:ea typeface="Calibri" charset="0"/>
                <a:cs typeface="Calibri" charset="0"/>
              </a:rPr>
              <a:t>Learning Objectives</a:t>
            </a:r>
          </a:p>
          <a:p>
            <a:pPr marL="0" indent="0">
              <a:buNone/>
            </a:pPr>
            <a:r>
              <a:rPr lang="en-US" sz="1800" dirty="0">
                <a:solidFill>
                  <a:srgbClr val="000000"/>
                </a:solidFill>
                <a:latin typeface="Calibri" charset="0"/>
                <a:ea typeface="Calibri" charset="0"/>
                <a:cs typeface="Calibri" charset="0"/>
              </a:rPr>
              <a:t>After completing this module, you will be able to:</a:t>
            </a:r>
          </a:p>
          <a:p>
            <a:pPr marL="214313" indent="-214313">
              <a:buFont typeface="Arial" charset="0"/>
              <a:buChar char="•"/>
            </a:pPr>
            <a:r>
              <a:rPr lang="en-US" sz="1800" dirty="0">
                <a:solidFill>
                  <a:srgbClr val="000000"/>
                </a:solidFill>
                <a:latin typeface="Calibri" charset="0"/>
                <a:ea typeface="Calibri" charset="0"/>
                <a:cs typeface="Calibri" charset="0"/>
              </a:rPr>
              <a:t>Explain why soil characteristics are important</a:t>
            </a:r>
          </a:p>
          <a:p>
            <a:pPr marL="214313" indent="-214313">
              <a:buFont typeface="Arial" charset="0"/>
              <a:buChar char="•"/>
            </a:pPr>
            <a:r>
              <a:rPr lang="en-US" sz="1800" dirty="0">
                <a:solidFill>
                  <a:srgbClr val="000000"/>
                </a:solidFill>
                <a:latin typeface="Calibri" charset="0"/>
                <a:ea typeface="Calibri" charset="0"/>
                <a:cs typeface="Calibri" charset="0"/>
              </a:rPr>
              <a:t>Conduct soil characterization steps</a:t>
            </a:r>
          </a:p>
          <a:p>
            <a:pPr marL="214313" indent="-214313">
              <a:buFont typeface="Arial" charset="0"/>
              <a:buChar char="•"/>
            </a:pPr>
            <a:r>
              <a:rPr lang="en-US" sz="1800" dirty="0">
                <a:solidFill>
                  <a:srgbClr val="000000"/>
                </a:solidFill>
                <a:latin typeface="Calibri" charset="0"/>
                <a:ea typeface="Calibri" charset="0"/>
                <a:cs typeface="Calibri" charset="0"/>
              </a:rPr>
              <a:t>Report these data to GLOBE</a:t>
            </a:r>
          </a:p>
          <a:p>
            <a:pPr marL="214313" indent="-214313">
              <a:buFont typeface="Arial" charset="0"/>
              <a:buChar char="•"/>
            </a:pPr>
            <a:r>
              <a:rPr lang="en-US" sz="1800" dirty="0">
                <a:solidFill>
                  <a:srgbClr val="000000"/>
                </a:solidFill>
                <a:latin typeface="Calibri" charset="0"/>
                <a:ea typeface="Calibri" charset="0"/>
                <a:cs typeface="Calibri" charset="0"/>
              </a:rPr>
              <a:t>Visualize these data using GLOBE’s Visualization Site </a:t>
            </a:r>
          </a:p>
          <a:p>
            <a:pPr marL="214313" indent="-214313">
              <a:buFont typeface="Arial" charset="0"/>
              <a:buChar char="•"/>
            </a:pPr>
            <a:endParaRPr lang="en-US" sz="1800" dirty="0">
              <a:solidFill>
                <a:srgbClr val="000000"/>
              </a:solidFill>
              <a:latin typeface="Calibri" charset="0"/>
              <a:ea typeface="Calibri" charset="0"/>
              <a:cs typeface="Calibri" charset="0"/>
            </a:endParaRPr>
          </a:p>
          <a:p>
            <a:pPr marL="0" indent="0">
              <a:buNone/>
            </a:pPr>
            <a:r>
              <a:rPr lang="en-US" sz="1800" i="1" dirty="0">
                <a:solidFill>
                  <a:srgbClr val="000000"/>
                </a:solidFill>
                <a:latin typeface="Calibri" charset="0"/>
                <a:ea typeface="Calibri" charset="0"/>
                <a:cs typeface="Calibri" charset="0"/>
              </a:rPr>
              <a:t>Estimated time needed for completion of this module: 1.5 hours</a:t>
            </a:r>
          </a:p>
        </p:txBody>
      </p:sp>
    </p:spTree>
    <p:extLst>
      <p:ext uri="{BB962C8B-B14F-4D97-AF65-F5344CB8AC3E}">
        <p14:creationId xmlns:p14="http://schemas.microsoft.com/office/powerpoint/2010/main" val="1626481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19</a:t>
            </a:fld>
            <a:endParaRPr lang="en-US" dirty="0"/>
          </a:p>
        </p:txBody>
      </p:sp>
      <p:pic>
        <p:nvPicPr>
          <p:cNvPr id="15"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769" y="-40318"/>
            <a:ext cx="8000481" cy="1060526"/>
          </a:xfrm>
          <a:prstGeom prst="rect">
            <a:avLst/>
          </a:prstGeom>
        </p:spPr>
      </p:pic>
      <p:pic>
        <p:nvPicPr>
          <p:cNvPr id="2" name="Picture 1" descr="Menu: Soil Struc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72" y="-40318"/>
            <a:ext cx="1272030" cy="6898318"/>
          </a:xfrm>
          <a:prstGeom prst="rect">
            <a:avLst/>
          </a:prstGeom>
        </p:spPr>
      </p:pic>
      <p:sp>
        <p:nvSpPr>
          <p:cNvPr id="4" name="Title 3">
            <a:extLst>
              <a:ext uri="{FF2B5EF4-FFF2-40B4-BE49-F238E27FC236}">
                <a16:creationId xmlns:a16="http://schemas.microsoft.com/office/drawing/2014/main" id="{EC562858-01D4-434A-80C6-A0A51F1F0518}"/>
              </a:ext>
            </a:extLst>
          </p:cNvPr>
          <p:cNvSpPr>
            <a:spLocks noGrp="1"/>
          </p:cNvSpPr>
          <p:nvPr>
            <p:ph type="title"/>
          </p:nvPr>
        </p:nvSpPr>
        <p:spPr>
          <a:xfrm>
            <a:off x="1627708" y="1020208"/>
            <a:ext cx="4519498" cy="690285"/>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Examining a Ped</a:t>
            </a:r>
            <a:endParaRPr lang="en-US" dirty="0"/>
          </a:p>
        </p:txBody>
      </p:sp>
      <p:sp>
        <p:nvSpPr>
          <p:cNvPr id="13" name="Content Placeholder 2"/>
          <p:cNvSpPr>
            <a:spLocks noGrp="1"/>
          </p:cNvSpPr>
          <p:nvPr>
            <p:ph sz="half" idx="1"/>
          </p:nvPr>
        </p:nvSpPr>
        <p:spPr>
          <a:xfrm>
            <a:off x="1627708" y="1763435"/>
            <a:ext cx="3886200" cy="4351338"/>
          </a:xfrm>
        </p:spPr>
        <p:txBody>
          <a:bodyPr/>
          <a:lstStyle/>
          <a:p>
            <a:pPr algn="just"/>
            <a:r>
              <a:rPr lang="en-US" dirty="0"/>
              <a:t>For each part of this protocol, start with a clump of soil, called a “ped”.</a:t>
            </a:r>
          </a:p>
          <a:p>
            <a:pPr algn="just"/>
            <a:r>
              <a:rPr lang="en-US" dirty="0"/>
              <a:t>Remember, you can change a soil’s structure by doing anything other than looking at it. </a:t>
            </a:r>
          </a:p>
          <a:p>
            <a:pPr algn="just"/>
            <a:r>
              <a:rPr lang="en-US" dirty="0"/>
              <a:t>Use a trowel or other digging device to remove a soil sample from the horizon being studied.</a:t>
            </a:r>
          </a:p>
          <a:p>
            <a:pPr algn="just"/>
            <a:r>
              <a:rPr lang="en-US" dirty="0"/>
              <a:t>Hold the sample gently in your hand and look closely at the soil to examine its structure.</a:t>
            </a:r>
          </a:p>
          <a:p>
            <a:pPr algn="just"/>
            <a:r>
              <a:rPr lang="en-US" dirty="0"/>
              <a:t>Identify the soil structure  of the horizon you are examining. See options in the next slides.</a:t>
            </a:r>
          </a:p>
        </p:txBody>
      </p:sp>
      <p:pic>
        <p:nvPicPr>
          <p:cNvPr id="8" name="Shape 590" descr="hand holding a soil clump, which is known as a ped. "/>
          <p:cNvPicPr preferRelativeResize="0">
            <a:picLocks noGrp="1"/>
          </p:cNvPicPr>
          <p:nvPr>
            <p:ph sz="half" idx="2"/>
          </p:nvPr>
        </p:nvPicPr>
        <p:blipFill rotWithShape="1">
          <a:blip r:embed="rId4">
            <a:alphaModFix/>
          </a:blip>
          <a:srcRect/>
          <a:stretch/>
        </p:blipFill>
        <p:spPr>
          <a:xfrm>
            <a:off x="5772447" y="1798073"/>
            <a:ext cx="2803910" cy="3455393"/>
          </a:xfrm>
          <a:prstGeom prst="rect">
            <a:avLst/>
          </a:prstGeom>
          <a:noFill/>
          <a:ln>
            <a:noFill/>
          </a:ln>
        </p:spPr>
      </p:pic>
    </p:spTree>
    <p:extLst>
      <p:ext uri="{BB962C8B-B14F-4D97-AF65-F5344CB8AC3E}">
        <p14:creationId xmlns:p14="http://schemas.microsoft.com/office/powerpoint/2010/main" val="897307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20</a:t>
            </a:fld>
            <a:endParaRPr lang="en-US" dirty="0"/>
          </a:p>
        </p:txBody>
      </p:sp>
      <p:pic>
        <p:nvPicPr>
          <p:cNvPr id="15"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8772" y="-40317"/>
            <a:ext cx="8000481" cy="1060526"/>
          </a:xfrm>
          <a:prstGeom prst="rect">
            <a:avLst/>
          </a:prstGeom>
        </p:spPr>
      </p:pic>
      <p:pic>
        <p:nvPicPr>
          <p:cNvPr id="2" name="Picture 1" descr="Menu: Soil Struc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72" y="-40318"/>
            <a:ext cx="1272030" cy="6898318"/>
          </a:xfrm>
          <a:prstGeom prst="rect">
            <a:avLst/>
          </a:prstGeom>
        </p:spPr>
      </p:pic>
      <p:sp>
        <p:nvSpPr>
          <p:cNvPr id="4" name="Title 3">
            <a:extLst>
              <a:ext uri="{FF2B5EF4-FFF2-40B4-BE49-F238E27FC236}">
                <a16:creationId xmlns:a16="http://schemas.microsoft.com/office/drawing/2014/main" id="{31B020F6-1FB4-4311-A92E-8C7ED9CF60B2}"/>
              </a:ext>
            </a:extLst>
          </p:cNvPr>
          <p:cNvSpPr>
            <a:spLocks noGrp="1"/>
          </p:cNvSpPr>
          <p:nvPr>
            <p:ph type="title"/>
          </p:nvPr>
        </p:nvSpPr>
        <p:spPr>
          <a:xfrm>
            <a:off x="1425992" y="1020209"/>
            <a:ext cx="5463540" cy="707970"/>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Granular and Block Structure</a:t>
            </a:r>
            <a:endParaRPr lang="en-US" dirty="0"/>
          </a:p>
        </p:txBody>
      </p:sp>
      <p:pic>
        <p:nvPicPr>
          <p:cNvPr id="7" name="Content Placeholder 6" descr="Illustration comparing granular and blocky soils. Granular soil looks like &quot;cookie crumbs&quot; whereas blocky soil is broken into larger, angular peds.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692000" y="1781120"/>
            <a:ext cx="6255080" cy="3497591"/>
          </a:xfrm>
        </p:spPr>
      </p:pic>
      <p:sp>
        <p:nvSpPr>
          <p:cNvPr id="14" name="Content Placeholder 2"/>
          <p:cNvSpPr txBox="1">
            <a:spLocks/>
          </p:cNvSpPr>
          <p:nvPr/>
        </p:nvSpPr>
        <p:spPr>
          <a:xfrm>
            <a:off x="5369342" y="5614141"/>
            <a:ext cx="2577738" cy="982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1400" b="1" dirty="0"/>
              <a:t>Blocky: </a:t>
            </a:r>
            <a:r>
              <a:rPr lang="en-US" sz="1400" dirty="0"/>
              <a:t>Irregular blocks that are usually 1.5-5.0 cm in diameter. </a:t>
            </a:r>
          </a:p>
        </p:txBody>
      </p:sp>
      <p:sp>
        <p:nvSpPr>
          <p:cNvPr id="13" name="Content Placeholder 2"/>
          <p:cNvSpPr>
            <a:spLocks noGrp="1"/>
          </p:cNvSpPr>
          <p:nvPr>
            <p:ph sz="half" idx="1"/>
          </p:nvPr>
        </p:nvSpPr>
        <p:spPr>
          <a:xfrm>
            <a:off x="2260270" y="5614140"/>
            <a:ext cx="2577738" cy="1461845"/>
          </a:xfrm>
        </p:spPr>
        <p:txBody>
          <a:bodyPr>
            <a:normAutofit/>
          </a:bodyPr>
          <a:lstStyle/>
          <a:p>
            <a:pPr marL="0" indent="0" algn="just">
              <a:buNone/>
            </a:pPr>
            <a:r>
              <a:rPr lang="en-US" sz="1400" b="1" dirty="0"/>
              <a:t>Granular: </a:t>
            </a:r>
            <a:r>
              <a:rPr lang="en-US" sz="1400" dirty="0"/>
              <a:t>Resembles cookie crumbs and is usually less than 0.5 cm in diameter. Commonly found in surface horizons </a:t>
            </a:r>
            <a:r>
              <a:rPr lang="en-US" sz="1400"/>
              <a:t>where roots </a:t>
            </a:r>
            <a:r>
              <a:rPr lang="en-US" sz="1400" dirty="0"/>
              <a:t>have been growing</a:t>
            </a:r>
          </a:p>
        </p:txBody>
      </p:sp>
    </p:spTree>
    <p:extLst>
      <p:ext uri="{BB962C8B-B14F-4D97-AF65-F5344CB8AC3E}">
        <p14:creationId xmlns:p14="http://schemas.microsoft.com/office/powerpoint/2010/main" val="1298896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21</a:t>
            </a:fld>
            <a:endParaRPr lang="en-US" dirty="0"/>
          </a:p>
        </p:txBody>
      </p:sp>
      <p:pic>
        <p:nvPicPr>
          <p:cNvPr id="15"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2" name="Picture 1" descr="Menu: Soil Struc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72" y="-40318"/>
            <a:ext cx="1272030" cy="6898318"/>
          </a:xfrm>
          <a:prstGeom prst="rect">
            <a:avLst/>
          </a:prstGeom>
        </p:spPr>
      </p:pic>
      <p:sp>
        <p:nvSpPr>
          <p:cNvPr id="4" name="Title 3">
            <a:extLst>
              <a:ext uri="{FF2B5EF4-FFF2-40B4-BE49-F238E27FC236}">
                <a16:creationId xmlns:a16="http://schemas.microsoft.com/office/drawing/2014/main" id="{538DB2A5-7579-46B0-AAC6-22A81B66E861}"/>
              </a:ext>
            </a:extLst>
          </p:cNvPr>
          <p:cNvSpPr>
            <a:spLocks noGrp="1"/>
          </p:cNvSpPr>
          <p:nvPr>
            <p:ph type="title"/>
          </p:nvPr>
        </p:nvSpPr>
        <p:spPr>
          <a:xfrm>
            <a:off x="1854348" y="1020209"/>
            <a:ext cx="6541507" cy="755650"/>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Prismatic, Columnar and Platy Structure</a:t>
            </a:r>
            <a:endParaRPr lang="en-US" dirty="0"/>
          </a:p>
        </p:txBody>
      </p:sp>
      <p:pic>
        <p:nvPicPr>
          <p:cNvPr id="5" name="Content Placeholder 4" descr="diagram compares prismatic with columnar and platy soil structure. Prismatic and Columnar both exhibit vertical definition in the soil profile, such as cracks, but columnar soils have a rounded salt cap on top. Platy soils lie horizontally and are characterized by a flaky, pastry-like structure."/>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900523" y="1798073"/>
            <a:ext cx="6495332" cy="3929096"/>
          </a:xfrm>
        </p:spPr>
      </p:pic>
      <p:sp>
        <p:nvSpPr>
          <p:cNvPr id="13" name="Content Placeholder 2"/>
          <p:cNvSpPr>
            <a:spLocks noGrp="1"/>
          </p:cNvSpPr>
          <p:nvPr>
            <p:ph sz="half" idx="1"/>
          </p:nvPr>
        </p:nvSpPr>
        <p:spPr>
          <a:xfrm>
            <a:off x="1606039" y="5898757"/>
            <a:ext cx="2188573" cy="889827"/>
          </a:xfrm>
        </p:spPr>
        <p:txBody>
          <a:bodyPr>
            <a:normAutofit/>
          </a:bodyPr>
          <a:lstStyle/>
          <a:p>
            <a:pPr marL="182563" lvl="0" indent="-182563">
              <a:spcBef>
                <a:spcPts val="0"/>
              </a:spcBef>
              <a:buSzPct val="25000"/>
              <a:buNone/>
            </a:pPr>
            <a:r>
              <a:rPr lang="en-US" sz="1200" b="1" dirty="0">
                <a:solidFill>
                  <a:srgbClr val="000000"/>
                </a:solidFill>
                <a:latin typeface="Arial"/>
                <a:ea typeface="Arial"/>
                <a:cs typeface="Arial"/>
                <a:sym typeface="Arial"/>
              </a:rPr>
              <a:t>	Prismatic</a:t>
            </a:r>
            <a:r>
              <a:rPr lang="en-US" sz="1200" dirty="0">
                <a:solidFill>
                  <a:srgbClr val="000000"/>
                </a:solidFill>
                <a:latin typeface="Arial"/>
                <a:ea typeface="Arial"/>
                <a:cs typeface="Arial"/>
                <a:sym typeface="Arial"/>
              </a:rPr>
              <a:t>: Vertical columns of soil; usually found in lower horizons. </a:t>
            </a:r>
          </a:p>
        </p:txBody>
      </p:sp>
      <p:sp>
        <p:nvSpPr>
          <p:cNvPr id="11" name="Content Placeholder 2"/>
          <p:cNvSpPr txBox="1">
            <a:spLocks/>
          </p:cNvSpPr>
          <p:nvPr/>
        </p:nvSpPr>
        <p:spPr>
          <a:xfrm>
            <a:off x="3794612" y="5888921"/>
            <a:ext cx="2360461" cy="8898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3" lvl="0" indent="-182563">
              <a:spcBef>
                <a:spcPts val="0"/>
              </a:spcBef>
              <a:buSzPct val="25000"/>
              <a:buNone/>
            </a:pPr>
            <a:r>
              <a:rPr lang="en-US" sz="1200" b="1" dirty="0">
                <a:solidFill>
                  <a:srgbClr val="000000"/>
                </a:solidFill>
                <a:latin typeface="Arial"/>
                <a:ea typeface="Arial"/>
                <a:cs typeface="Arial"/>
                <a:sym typeface="Arial"/>
              </a:rPr>
              <a:t>	Columnar</a:t>
            </a:r>
            <a:r>
              <a:rPr lang="en-US" sz="1200" dirty="0">
                <a:solidFill>
                  <a:srgbClr val="000000"/>
                </a:solidFill>
                <a:latin typeface="Arial"/>
                <a:ea typeface="Arial"/>
                <a:cs typeface="Arial"/>
                <a:sym typeface="Arial"/>
              </a:rPr>
              <a:t>: Vertical columns of soil that have a salt "cap" at the top. Found in soils of arid climates. </a:t>
            </a:r>
          </a:p>
        </p:txBody>
      </p:sp>
      <p:sp>
        <p:nvSpPr>
          <p:cNvPr id="12" name="Shape 636"/>
          <p:cNvSpPr txBox="1"/>
          <p:nvPr/>
        </p:nvSpPr>
        <p:spPr>
          <a:xfrm>
            <a:off x="6319307" y="5856631"/>
            <a:ext cx="2396160" cy="1009063"/>
          </a:xfrm>
          <a:prstGeom prst="rect">
            <a:avLst/>
          </a:prstGeom>
          <a:noFill/>
          <a:ln>
            <a:noFill/>
          </a:ln>
        </p:spPr>
        <p:txBody>
          <a:bodyPr lIns="81625" tIns="42450" rIns="81625" bIns="42450" anchor="t" anchorCtr="0">
            <a:noAutofit/>
          </a:bodyPr>
          <a:lstStyle/>
          <a:p>
            <a:pPr marL="182563" marR="0" lvl="0" indent="-182563" algn="l" rtl="0">
              <a:spcBef>
                <a:spcPts val="0"/>
              </a:spcBef>
              <a:buSzPct val="25000"/>
              <a:buNone/>
            </a:pPr>
            <a:r>
              <a:rPr lang="en-US" sz="1200" b="1" dirty="0">
                <a:solidFill>
                  <a:srgbClr val="000000"/>
                </a:solidFill>
                <a:latin typeface="Arial"/>
                <a:ea typeface="Arial"/>
                <a:cs typeface="Arial"/>
                <a:sym typeface="Arial"/>
              </a:rPr>
              <a:t>	Platy</a:t>
            </a:r>
            <a:r>
              <a:rPr lang="en-US" sz="1200" dirty="0">
                <a:solidFill>
                  <a:srgbClr val="000000"/>
                </a:solidFill>
                <a:latin typeface="Arial"/>
                <a:ea typeface="Arial"/>
                <a:cs typeface="Arial"/>
                <a:sym typeface="Arial"/>
              </a:rPr>
              <a:t>: Thin, flat plates of soil that lie horizontally; usually found in compacted soil. </a:t>
            </a:r>
          </a:p>
        </p:txBody>
      </p:sp>
    </p:spTree>
    <p:extLst>
      <p:ext uri="{BB962C8B-B14F-4D97-AF65-F5344CB8AC3E}">
        <p14:creationId xmlns:p14="http://schemas.microsoft.com/office/powerpoint/2010/main" val="523008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22</a:t>
            </a:fld>
            <a:endParaRPr lang="en-US" dirty="0"/>
          </a:p>
        </p:txBody>
      </p:sp>
      <p:pic>
        <p:nvPicPr>
          <p:cNvPr id="15" name="Content Placeholder 12" descr="Banner: Soil Characteriz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558" y="-40317"/>
            <a:ext cx="8000481" cy="1060526"/>
          </a:xfrm>
          <a:prstGeom prst="rect">
            <a:avLst/>
          </a:prstGeom>
        </p:spPr>
      </p:pic>
      <p:pic>
        <p:nvPicPr>
          <p:cNvPr id="2" name="Picture 1" descr="Menu: Soil Structur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72" y="-40318"/>
            <a:ext cx="1272030" cy="6898318"/>
          </a:xfrm>
          <a:prstGeom prst="rect">
            <a:avLst/>
          </a:prstGeom>
        </p:spPr>
      </p:pic>
      <p:sp>
        <p:nvSpPr>
          <p:cNvPr id="5" name="Title 4">
            <a:extLst>
              <a:ext uri="{FF2B5EF4-FFF2-40B4-BE49-F238E27FC236}">
                <a16:creationId xmlns:a16="http://schemas.microsoft.com/office/drawing/2014/main" id="{B8F1663C-17E4-49B9-8A02-9231735F4164}"/>
              </a:ext>
            </a:extLst>
          </p:cNvPr>
          <p:cNvSpPr>
            <a:spLocks noGrp="1"/>
          </p:cNvSpPr>
          <p:nvPr>
            <p:ph type="title"/>
          </p:nvPr>
        </p:nvSpPr>
        <p:spPr>
          <a:xfrm>
            <a:off x="1606039" y="1031425"/>
            <a:ext cx="4176680" cy="713906"/>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Soil Lacking Structure</a:t>
            </a:r>
            <a:endParaRPr lang="en-US" dirty="0"/>
          </a:p>
        </p:txBody>
      </p:sp>
      <p:pic>
        <p:nvPicPr>
          <p:cNvPr id="4" name="Content Placeholder 3" descr="Photographs of single grained soil (here, sand), and a massive structure, which is composed of many grains but has no obvious structure. "/>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433886" y="1787056"/>
            <a:ext cx="7401009" cy="3849852"/>
          </a:xfrm>
        </p:spPr>
      </p:pic>
      <p:sp>
        <p:nvSpPr>
          <p:cNvPr id="13" name="Content Placeholder 2"/>
          <p:cNvSpPr>
            <a:spLocks noGrp="1"/>
          </p:cNvSpPr>
          <p:nvPr>
            <p:ph sz="half" idx="1"/>
          </p:nvPr>
        </p:nvSpPr>
        <p:spPr>
          <a:xfrm>
            <a:off x="1606039" y="5898757"/>
            <a:ext cx="7089074" cy="889827"/>
          </a:xfrm>
        </p:spPr>
        <p:txBody>
          <a:bodyPr>
            <a:normAutofit/>
          </a:bodyPr>
          <a:lstStyle/>
          <a:p>
            <a:pPr marL="182563" lvl="0" indent="-182563">
              <a:spcBef>
                <a:spcPts val="0"/>
              </a:spcBef>
              <a:buSzPct val="25000"/>
              <a:buNone/>
            </a:pPr>
            <a:r>
              <a:rPr lang="en-US" sz="1600" dirty="0">
                <a:solidFill>
                  <a:srgbClr val="000000"/>
                </a:solidFill>
                <a:latin typeface="Arial"/>
                <a:ea typeface="Arial"/>
                <a:cs typeface="Arial"/>
                <a:sym typeface="Arial"/>
              </a:rPr>
              <a:t>	If the soil lacks structure, it is described as either single grained or massive. Soil with “single grained” structure always has a loose consistence.</a:t>
            </a:r>
          </a:p>
        </p:txBody>
      </p:sp>
    </p:spTree>
    <p:extLst>
      <p:ext uri="{BB962C8B-B14F-4D97-AF65-F5344CB8AC3E}">
        <p14:creationId xmlns:p14="http://schemas.microsoft.com/office/powerpoint/2010/main" val="1635254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23</a:t>
            </a:fld>
            <a:endParaRPr lang="en-US" dirty="0"/>
          </a:p>
        </p:txBody>
      </p:sp>
      <p:pic>
        <p:nvPicPr>
          <p:cNvPr id="15"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519" y="-40317"/>
            <a:ext cx="8000481" cy="1060526"/>
          </a:xfrm>
          <a:prstGeom prst="rect">
            <a:avLst/>
          </a:prstGeom>
        </p:spPr>
      </p:pic>
      <p:pic>
        <p:nvPicPr>
          <p:cNvPr id="3" name="Picture 2" descr="Menu: Soil Colo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3" y="-40317"/>
            <a:ext cx="1318835" cy="6898317"/>
          </a:xfrm>
          <a:prstGeom prst="rect">
            <a:avLst/>
          </a:prstGeom>
        </p:spPr>
      </p:pic>
      <p:sp>
        <p:nvSpPr>
          <p:cNvPr id="4" name="Title 3">
            <a:extLst>
              <a:ext uri="{FF2B5EF4-FFF2-40B4-BE49-F238E27FC236}">
                <a16:creationId xmlns:a16="http://schemas.microsoft.com/office/drawing/2014/main" id="{9C11F6A0-719D-4B88-8D70-A993B57E83F4}"/>
              </a:ext>
            </a:extLst>
          </p:cNvPr>
          <p:cNvSpPr>
            <a:spLocks noGrp="1"/>
          </p:cNvSpPr>
          <p:nvPr>
            <p:ph type="title"/>
          </p:nvPr>
        </p:nvSpPr>
        <p:spPr>
          <a:xfrm>
            <a:off x="2268334" y="1073150"/>
            <a:ext cx="5463540" cy="582229"/>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Horizon Properties: Soil Color</a:t>
            </a:r>
            <a:endParaRPr lang="en-US" dirty="0"/>
          </a:p>
        </p:txBody>
      </p:sp>
      <p:pic>
        <p:nvPicPr>
          <p:cNvPr id="11" name="Shape 675" descr="Photographh of a student comparing a ped of soil to the color chip in the GLOBE soil color book. "/>
          <p:cNvPicPr preferRelativeResize="0">
            <a:picLocks noGrp="1"/>
          </p:cNvPicPr>
          <p:nvPr>
            <p:ph sz="half" idx="2"/>
          </p:nvPr>
        </p:nvPicPr>
        <p:blipFill rotWithShape="1">
          <a:blip r:embed="rId4">
            <a:alphaModFix/>
          </a:blip>
          <a:srcRect/>
          <a:stretch/>
        </p:blipFill>
        <p:spPr>
          <a:xfrm>
            <a:off x="2268334" y="1798073"/>
            <a:ext cx="5229745" cy="4586102"/>
          </a:xfrm>
          <a:prstGeom prst="rect">
            <a:avLst/>
          </a:prstGeom>
          <a:noFill/>
          <a:ln>
            <a:noFill/>
          </a:ln>
        </p:spPr>
      </p:pic>
    </p:spTree>
    <p:extLst>
      <p:ext uri="{BB962C8B-B14F-4D97-AF65-F5344CB8AC3E}">
        <p14:creationId xmlns:p14="http://schemas.microsoft.com/office/powerpoint/2010/main" val="1292288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24</a:t>
            </a:fld>
            <a:endParaRPr lang="en-US" dirty="0"/>
          </a:p>
        </p:txBody>
      </p:sp>
      <p:pic>
        <p:nvPicPr>
          <p:cNvPr id="15"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519" y="-40317"/>
            <a:ext cx="8000481" cy="1060526"/>
          </a:xfrm>
          <a:prstGeom prst="rect">
            <a:avLst/>
          </a:prstGeom>
        </p:spPr>
      </p:pic>
      <p:pic>
        <p:nvPicPr>
          <p:cNvPr id="3" name="Picture 2" descr="Menu: Soil Colo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3" y="-40317"/>
            <a:ext cx="1318835" cy="6898317"/>
          </a:xfrm>
          <a:prstGeom prst="rect">
            <a:avLst/>
          </a:prstGeom>
        </p:spPr>
      </p:pic>
      <p:sp>
        <p:nvSpPr>
          <p:cNvPr id="4" name="Title 3">
            <a:extLst>
              <a:ext uri="{FF2B5EF4-FFF2-40B4-BE49-F238E27FC236}">
                <a16:creationId xmlns:a16="http://schemas.microsoft.com/office/drawing/2014/main" id="{22F9F41D-31D5-4460-9601-A2425BB1D4FB}"/>
              </a:ext>
            </a:extLst>
          </p:cNvPr>
          <p:cNvSpPr>
            <a:spLocks noGrp="1"/>
          </p:cNvSpPr>
          <p:nvPr>
            <p:ph type="title"/>
          </p:nvPr>
        </p:nvSpPr>
        <p:spPr>
          <a:xfrm>
            <a:off x="1400348" y="1073150"/>
            <a:ext cx="5091080" cy="534933"/>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What Soil Color Reveals</a:t>
            </a:r>
            <a:endParaRPr lang="en-US" dirty="0"/>
          </a:p>
        </p:txBody>
      </p:sp>
      <p:sp>
        <p:nvSpPr>
          <p:cNvPr id="7" name="Content Placeholder 2"/>
          <p:cNvSpPr txBox="1">
            <a:spLocks/>
          </p:cNvSpPr>
          <p:nvPr/>
        </p:nvSpPr>
        <p:spPr>
          <a:xfrm>
            <a:off x="1400348" y="1829815"/>
            <a:ext cx="7444393" cy="36067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spcBef>
                <a:spcPts val="0"/>
              </a:spcBef>
              <a:buClr>
                <a:srgbClr val="000000"/>
              </a:buClr>
              <a:buSzPct val="25000"/>
              <a:buNone/>
            </a:pPr>
            <a:r>
              <a:rPr lang="en-US" sz="1600" dirty="0">
                <a:solidFill>
                  <a:srgbClr val="000000"/>
                </a:solidFill>
                <a:latin typeface="Arial"/>
                <a:ea typeface="Arial"/>
                <a:cs typeface="Arial"/>
                <a:sym typeface="Arial"/>
              </a:rPr>
              <a:t>Soil color indicates the chemical content of the soil or the coatings on the soil particles. For instance, dark colors usually indicate the presence of organic material. The presence of iron and some other minerals can produce red and yellow soils.</a:t>
            </a:r>
          </a:p>
          <a:p>
            <a:pPr marL="0" indent="0">
              <a:spcBef>
                <a:spcPts val="0"/>
              </a:spcBef>
              <a:buNone/>
            </a:pPr>
            <a:endParaRPr lang="en-US" sz="1800" dirty="0">
              <a:solidFill>
                <a:schemeClr val="dk1"/>
              </a:solidFill>
              <a:ea typeface="Calibri"/>
              <a:cs typeface="Calibri"/>
              <a:sym typeface="Calibri"/>
            </a:endParaRPr>
          </a:p>
        </p:txBody>
      </p:sp>
      <p:pic>
        <p:nvPicPr>
          <p:cNvPr id="5" name="Content Placeholder 4" descr="Photographs of two different soil profiles- one has a black color in the A horizon, resulting from high organic content. The second profile is bright orange, indicating that iron is present and it has been exposed to oxygen (oxidized)"/>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002327" y="2912994"/>
            <a:ext cx="6327025" cy="3865638"/>
          </a:xfrm>
        </p:spPr>
      </p:pic>
    </p:spTree>
    <p:extLst>
      <p:ext uri="{BB962C8B-B14F-4D97-AF65-F5344CB8AC3E}">
        <p14:creationId xmlns:p14="http://schemas.microsoft.com/office/powerpoint/2010/main" val="1636695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25</a:t>
            </a:fld>
            <a:endParaRPr lang="en-US" dirty="0"/>
          </a:p>
        </p:txBody>
      </p:sp>
      <p:pic>
        <p:nvPicPr>
          <p:cNvPr id="15" name="Content Placeholder 12" descr="Banner: Soil Characteriz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519" y="-40317"/>
            <a:ext cx="8000481" cy="1060526"/>
          </a:xfrm>
          <a:prstGeom prst="rect">
            <a:avLst/>
          </a:prstGeom>
        </p:spPr>
      </p:pic>
      <p:pic>
        <p:nvPicPr>
          <p:cNvPr id="3" name="Picture 2" descr="Menu: Soil Colo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23" y="-40317"/>
            <a:ext cx="1318835" cy="6898317"/>
          </a:xfrm>
          <a:prstGeom prst="rect">
            <a:avLst/>
          </a:prstGeom>
        </p:spPr>
      </p:pic>
      <p:sp>
        <p:nvSpPr>
          <p:cNvPr id="5" name="Title 4">
            <a:extLst>
              <a:ext uri="{FF2B5EF4-FFF2-40B4-BE49-F238E27FC236}">
                <a16:creationId xmlns:a16="http://schemas.microsoft.com/office/drawing/2014/main" id="{3412C166-21A8-4702-B3AB-DC2CA4E32CF6}"/>
              </a:ext>
            </a:extLst>
          </p:cNvPr>
          <p:cNvSpPr>
            <a:spLocks noGrp="1"/>
          </p:cNvSpPr>
          <p:nvPr>
            <p:ph type="title"/>
          </p:nvPr>
        </p:nvSpPr>
        <p:spPr>
          <a:xfrm>
            <a:off x="1486959" y="1020209"/>
            <a:ext cx="7886700" cy="554773"/>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Soil Color- Required Conditions and Instruments</a:t>
            </a:r>
            <a:endParaRPr lang="en-US" dirty="0"/>
          </a:p>
        </p:txBody>
      </p:sp>
      <p:pic>
        <p:nvPicPr>
          <p:cNvPr id="4" name="Content Placeholder 3" descr="Steps in determining the soil color. You need a sunny day so that your color descriptions are true. Select a ped of soil, moisten with a spray bottle and compare the color to a chip in an approved soil color book. "/>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573702" y="1627924"/>
            <a:ext cx="7140114" cy="4089052"/>
          </a:xfrm>
        </p:spPr>
      </p:pic>
      <p:sp>
        <p:nvSpPr>
          <p:cNvPr id="7" name="Content Placeholder 2"/>
          <p:cNvSpPr txBox="1">
            <a:spLocks/>
          </p:cNvSpPr>
          <p:nvPr/>
        </p:nvSpPr>
        <p:spPr>
          <a:xfrm>
            <a:off x="1486959" y="5890040"/>
            <a:ext cx="7444393" cy="8693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Clr>
                <a:srgbClr val="000000"/>
              </a:buClr>
              <a:buSzPct val="25000"/>
              <a:buNone/>
            </a:pPr>
            <a:r>
              <a:rPr lang="en-US" sz="1400" b="1" dirty="0">
                <a:solidFill>
                  <a:srgbClr val="000000"/>
                </a:solidFill>
                <a:latin typeface="Arial"/>
                <a:ea typeface="Arial"/>
                <a:cs typeface="Arial"/>
                <a:sym typeface="Arial"/>
              </a:rPr>
              <a:t>Instrument Specifications</a:t>
            </a:r>
            <a:r>
              <a:rPr lang="en-US" sz="1400" dirty="0">
                <a:solidFill>
                  <a:srgbClr val="000000"/>
                </a:solidFill>
                <a:latin typeface="Arial"/>
                <a:ea typeface="Arial"/>
                <a:cs typeface="Arial"/>
                <a:sym typeface="Arial"/>
              </a:rPr>
              <a:t>: A Soil Color Book designed especially for The GLOBE Program can be purchased. It contains at least 200 colors and uses the Munsell System of Color Notation. </a:t>
            </a:r>
          </a:p>
          <a:p>
            <a:pPr marL="0" lvl="0" indent="0" algn="just">
              <a:spcBef>
                <a:spcPts val="0"/>
              </a:spcBef>
              <a:buClr>
                <a:srgbClr val="000000"/>
              </a:buClr>
              <a:buSzPct val="25000"/>
              <a:buNone/>
            </a:pPr>
            <a:endParaRPr lang="en-US" sz="1600" dirty="0">
              <a:solidFill>
                <a:srgbClr val="000000"/>
              </a:solidFill>
              <a:latin typeface="Arial"/>
              <a:ea typeface="Arial"/>
              <a:cs typeface="Arial"/>
              <a:sym typeface="Arial"/>
            </a:endParaRPr>
          </a:p>
          <a:p>
            <a:pPr marL="0" indent="0">
              <a:spcBef>
                <a:spcPts val="0"/>
              </a:spcBef>
              <a:buNone/>
            </a:pPr>
            <a:endParaRPr lang="en-US" sz="1800" dirty="0">
              <a:solidFill>
                <a:schemeClr val="dk1"/>
              </a:solidFill>
              <a:ea typeface="Calibri"/>
              <a:cs typeface="Calibri"/>
              <a:sym typeface="Calibri"/>
            </a:endParaRPr>
          </a:p>
        </p:txBody>
      </p:sp>
    </p:spTree>
    <p:extLst>
      <p:ext uri="{BB962C8B-B14F-4D97-AF65-F5344CB8AC3E}">
        <p14:creationId xmlns:p14="http://schemas.microsoft.com/office/powerpoint/2010/main" val="43245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26</a:t>
            </a:fld>
            <a:endParaRPr lang="en-US" dirty="0"/>
          </a:p>
        </p:txBody>
      </p:sp>
      <p:pic>
        <p:nvPicPr>
          <p:cNvPr id="15" name="Content Placeholder 12" descr="Banner: Soil Characteriz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519" y="-40317"/>
            <a:ext cx="8000481" cy="1060526"/>
          </a:xfrm>
          <a:prstGeom prst="rect">
            <a:avLst/>
          </a:prstGeom>
        </p:spPr>
      </p:pic>
      <p:pic>
        <p:nvPicPr>
          <p:cNvPr id="3" name="Picture 2" descr="Menu: Soil Colo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23" y="-40317"/>
            <a:ext cx="1318835" cy="6898317"/>
          </a:xfrm>
          <a:prstGeom prst="rect">
            <a:avLst/>
          </a:prstGeom>
        </p:spPr>
      </p:pic>
      <p:sp>
        <p:nvSpPr>
          <p:cNvPr id="4" name="Title 3">
            <a:extLst>
              <a:ext uri="{FF2B5EF4-FFF2-40B4-BE49-F238E27FC236}">
                <a16:creationId xmlns:a16="http://schemas.microsoft.com/office/drawing/2014/main" id="{892AE7FD-CC01-4D3C-9343-FE6D398411C3}"/>
              </a:ext>
            </a:extLst>
          </p:cNvPr>
          <p:cNvSpPr>
            <a:spLocks noGrp="1"/>
          </p:cNvSpPr>
          <p:nvPr>
            <p:ph type="title"/>
          </p:nvPr>
        </p:nvSpPr>
        <p:spPr>
          <a:xfrm>
            <a:off x="1486959" y="1073150"/>
            <a:ext cx="4712707" cy="681912"/>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Soil Color- Munsell Notation</a:t>
            </a:r>
            <a:endParaRPr lang="en-US" dirty="0"/>
          </a:p>
        </p:txBody>
      </p:sp>
      <p:sp>
        <p:nvSpPr>
          <p:cNvPr id="7" name="Content Placeholder 2"/>
          <p:cNvSpPr txBox="1">
            <a:spLocks/>
          </p:cNvSpPr>
          <p:nvPr/>
        </p:nvSpPr>
        <p:spPr>
          <a:xfrm>
            <a:off x="1486959" y="1755062"/>
            <a:ext cx="7444393" cy="8693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Clr>
                <a:srgbClr val="000000"/>
              </a:buClr>
              <a:buSzPct val="25000"/>
              <a:buNone/>
            </a:pPr>
            <a:r>
              <a:rPr lang="en-US" sz="1800" dirty="0">
                <a:solidFill>
                  <a:schemeClr val="dk1"/>
                </a:solidFill>
                <a:ea typeface="Calibri"/>
                <a:cs typeface="Calibri"/>
                <a:sym typeface="Calibri"/>
              </a:rPr>
              <a:t>In the Munsell color system, colors are identified by three properties</a:t>
            </a:r>
            <a:r>
              <a:rPr lang="en-US" sz="1600" dirty="0">
                <a:solidFill>
                  <a:srgbClr val="000000"/>
                </a:solidFill>
                <a:latin typeface="Arial"/>
                <a:ea typeface="Arial"/>
                <a:cs typeface="Arial"/>
                <a:sym typeface="Arial"/>
              </a:rPr>
              <a:t>.</a:t>
            </a:r>
          </a:p>
          <a:p>
            <a:pPr marL="0" indent="0">
              <a:spcBef>
                <a:spcPts val="0"/>
              </a:spcBef>
              <a:buNone/>
            </a:pPr>
            <a:endParaRPr lang="en-US" sz="1800" dirty="0">
              <a:solidFill>
                <a:schemeClr val="dk1"/>
              </a:solidFill>
              <a:ea typeface="Calibri"/>
              <a:cs typeface="Calibri"/>
              <a:sym typeface="Calibri"/>
            </a:endParaRPr>
          </a:p>
        </p:txBody>
      </p:sp>
      <p:pic>
        <p:nvPicPr>
          <p:cNvPr id="5" name="Content Placeholder 4" descr="Diagram showing the Munsell notation. The first number is hue, the second number is value and the third number is chroma. "/>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685955" y="2242132"/>
            <a:ext cx="6443892" cy="3869149"/>
          </a:xfrm>
        </p:spPr>
      </p:pic>
    </p:spTree>
    <p:extLst>
      <p:ext uri="{BB962C8B-B14F-4D97-AF65-F5344CB8AC3E}">
        <p14:creationId xmlns:p14="http://schemas.microsoft.com/office/powerpoint/2010/main" val="422330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27</a:t>
            </a:fld>
            <a:endParaRPr lang="en-US" dirty="0"/>
          </a:p>
        </p:txBody>
      </p:sp>
      <p:pic>
        <p:nvPicPr>
          <p:cNvPr id="15"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519" y="-40317"/>
            <a:ext cx="8000481" cy="1060526"/>
          </a:xfrm>
          <a:prstGeom prst="rect">
            <a:avLst/>
          </a:prstGeom>
        </p:spPr>
      </p:pic>
      <p:pic>
        <p:nvPicPr>
          <p:cNvPr id="3" name="Picture 2" descr="Menu: Soil Colo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317"/>
            <a:ext cx="1318835" cy="6898317"/>
          </a:xfrm>
          <a:prstGeom prst="rect">
            <a:avLst/>
          </a:prstGeom>
        </p:spPr>
      </p:pic>
      <p:sp>
        <p:nvSpPr>
          <p:cNvPr id="5" name="Title 4">
            <a:extLst>
              <a:ext uri="{FF2B5EF4-FFF2-40B4-BE49-F238E27FC236}">
                <a16:creationId xmlns:a16="http://schemas.microsoft.com/office/drawing/2014/main" id="{31FACB6D-6EC1-46EF-AA5F-FE3F6D3EC790}"/>
              </a:ext>
            </a:extLst>
          </p:cNvPr>
          <p:cNvSpPr>
            <a:spLocks noGrp="1"/>
          </p:cNvSpPr>
          <p:nvPr>
            <p:ph type="title"/>
          </p:nvPr>
        </p:nvSpPr>
        <p:spPr>
          <a:xfrm>
            <a:off x="1561969" y="1020209"/>
            <a:ext cx="6068542" cy="866009"/>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Soil Color- Hue, Value and Chroma</a:t>
            </a:r>
            <a:endParaRPr lang="en-US" dirty="0"/>
          </a:p>
        </p:txBody>
      </p:sp>
      <p:sp>
        <p:nvSpPr>
          <p:cNvPr id="9" name="Title 1"/>
          <p:cNvSpPr txBox="1">
            <a:spLocks/>
          </p:cNvSpPr>
          <p:nvPr/>
        </p:nvSpPr>
        <p:spPr>
          <a:xfrm>
            <a:off x="1703090" y="2146024"/>
            <a:ext cx="4033731" cy="4430577"/>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lvl="0" indent="-457200" algn="just">
              <a:spcBef>
                <a:spcPts val="0"/>
              </a:spcBef>
              <a:buSzPct val="100000"/>
              <a:buFont typeface="Wingdings" charset="2"/>
              <a:buChar char="Ø"/>
            </a:pPr>
            <a:r>
              <a:rPr lang="en-US" sz="2100" b="1" dirty="0">
                <a:solidFill>
                  <a:srgbClr val="000000"/>
                </a:solidFill>
                <a:latin typeface="Calibri"/>
                <a:ea typeface="Calibri"/>
                <a:cs typeface="Calibri"/>
                <a:sym typeface="Calibri"/>
              </a:rPr>
              <a:t>Hue</a:t>
            </a:r>
            <a:r>
              <a:rPr lang="en-US" sz="2100" dirty="0">
                <a:solidFill>
                  <a:srgbClr val="000000"/>
                </a:solidFill>
                <a:latin typeface="Calibri"/>
                <a:ea typeface="Calibri"/>
                <a:cs typeface="Calibri"/>
                <a:sym typeface="Calibri"/>
              </a:rPr>
              <a:t> is the color’s position on the Color Wheel</a:t>
            </a:r>
          </a:p>
          <a:p>
            <a:pPr marL="457200" lvl="0" indent="-457200" algn="just">
              <a:spcBef>
                <a:spcPts val="0"/>
              </a:spcBef>
              <a:buSzPct val="100000"/>
              <a:buFont typeface="Wingdings" charset="2"/>
              <a:buChar char="Ø"/>
            </a:pPr>
            <a:endParaRPr lang="en-US" sz="2100" dirty="0">
              <a:solidFill>
                <a:srgbClr val="000000"/>
              </a:solidFill>
              <a:latin typeface="Calibri"/>
              <a:ea typeface="Calibri"/>
              <a:cs typeface="Calibri"/>
              <a:sym typeface="Calibri"/>
            </a:endParaRPr>
          </a:p>
          <a:p>
            <a:pPr marL="457200" lvl="0" indent="-457200" algn="just">
              <a:spcBef>
                <a:spcPts val="0"/>
              </a:spcBef>
              <a:buSzPct val="100000"/>
              <a:buFont typeface="Wingdings" charset="2"/>
              <a:buChar char="Ø"/>
            </a:pPr>
            <a:endParaRPr lang="en-US" sz="2100" dirty="0">
              <a:solidFill>
                <a:srgbClr val="000000"/>
              </a:solidFill>
              <a:latin typeface="Calibri"/>
              <a:ea typeface="Calibri"/>
              <a:cs typeface="Calibri"/>
              <a:sym typeface="Calibri"/>
            </a:endParaRPr>
          </a:p>
          <a:p>
            <a:pPr marL="457200" lvl="0" indent="-457200" algn="just">
              <a:spcBef>
                <a:spcPts val="0"/>
              </a:spcBef>
              <a:buSzPct val="100000"/>
              <a:buFont typeface="Wingdings" charset="2"/>
              <a:buChar char="Ø"/>
            </a:pPr>
            <a:endParaRPr lang="en-US" sz="2100" dirty="0">
              <a:solidFill>
                <a:srgbClr val="000000"/>
              </a:solidFill>
              <a:latin typeface="Calibri"/>
              <a:ea typeface="Calibri"/>
              <a:cs typeface="Calibri"/>
              <a:sym typeface="Calibri"/>
            </a:endParaRPr>
          </a:p>
          <a:p>
            <a:pPr marL="457200" indent="-457200" algn="just">
              <a:spcBef>
                <a:spcPts val="0"/>
              </a:spcBef>
              <a:buSzPct val="100000"/>
              <a:buFont typeface="Wingdings" charset="2"/>
              <a:buChar char="Ø"/>
            </a:pPr>
            <a:r>
              <a:rPr lang="en-US" sz="2100" b="1" dirty="0">
                <a:solidFill>
                  <a:srgbClr val="000000"/>
                </a:solidFill>
                <a:latin typeface="Calibri"/>
                <a:ea typeface="Calibri"/>
                <a:cs typeface="Calibri"/>
                <a:sym typeface="Calibri"/>
              </a:rPr>
              <a:t>Value</a:t>
            </a:r>
            <a:r>
              <a:rPr lang="en-US" sz="2100" dirty="0">
                <a:solidFill>
                  <a:srgbClr val="000000"/>
                </a:solidFill>
                <a:latin typeface="Calibri"/>
                <a:ea typeface="Calibri"/>
                <a:cs typeface="Calibri"/>
                <a:sym typeface="Calibri"/>
              </a:rPr>
              <a:t> is the amount of black or white added to the color. The higher the Value, the lighter the color. The lower the Value, the darker the color.</a:t>
            </a:r>
          </a:p>
          <a:p>
            <a:pPr marL="457200" indent="-457200" algn="just">
              <a:spcBef>
                <a:spcPts val="0"/>
              </a:spcBef>
              <a:buSzPct val="100000"/>
              <a:buFont typeface="Wingdings" charset="2"/>
              <a:buChar char="Ø"/>
            </a:pPr>
            <a:endParaRPr lang="en-US" sz="2100" dirty="0">
              <a:solidFill>
                <a:srgbClr val="000000"/>
              </a:solidFill>
              <a:latin typeface="Calibri"/>
              <a:ea typeface="Calibri"/>
              <a:cs typeface="Calibri"/>
              <a:sym typeface="Calibri"/>
            </a:endParaRPr>
          </a:p>
          <a:p>
            <a:pPr marL="457200" indent="-457200" algn="just">
              <a:spcBef>
                <a:spcPts val="0"/>
              </a:spcBef>
              <a:buSzPct val="100000"/>
              <a:buFont typeface="Wingdings" charset="2"/>
              <a:buChar char="Ø"/>
            </a:pPr>
            <a:endParaRPr lang="en-US" sz="2100" dirty="0">
              <a:solidFill>
                <a:srgbClr val="000000"/>
              </a:solidFill>
              <a:latin typeface="Calibri"/>
              <a:ea typeface="Calibri"/>
              <a:cs typeface="Calibri"/>
              <a:sym typeface="Calibri"/>
            </a:endParaRPr>
          </a:p>
          <a:p>
            <a:pPr marL="457200" indent="-457200" algn="just">
              <a:spcBef>
                <a:spcPts val="0"/>
              </a:spcBef>
              <a:buSzPct val="100000"/>
              <a:buFont typeface="Wingdings" charset="2"/>
              <a:buChar char="Ø"/>
            </a:pPr>
            <a:endParaRPr lang="en-US" sz="2100" dirty="0">
              <a:solidFill>
                <a:srgbClr val="000000"/>
              </a:solidFill>
              <a:latin typeface="Calibri"/>
              <a:ea typeface="Calibri"/>
              <a:cs typeface="Calibri"/>
              <a:sym typeface="Calibri"/>
            </a:endParaRPr>
          </a:p>
          <a:p>
            <a:pPr marL="457200" lvl="0" indent="-457200" algn="just">
              <a:spcBef>
                <a:spcPts val="0"/>
              </a:spcBef>
              <a:buSzPct val="100000"/>
              <a:buFont typeface="Wingdings" charset="2"/>
              <a:buChar char="Ø"/>
            </a:pPr>
            <a:r>
              <a:rPr lang="en-US" sz="2100" b="1" dirty="0">
                <a:solidFill>
                  <a:srgbClr val="000000"/>
                </a:solidFill>
                <a:latin typeface="Calibri"/>
                <a:ea typeface="Calibri"/>
                <a:cs typeface="Calibri"/>
                <a:sym typeface="Calibri"/>
              </a:rPr>
              <a:t>Chroma</a:t>
            </a:r>
            <a:r>
              <a:rPr lang="en-US" sz="2100" dirty="0">
                <a:solidFill>
                  <a:srgbClr val="000000"/>
                </a:solidFill>
                <a:latin typeface="Calibri"/>
                <a:ea typeface="Calibri"/>
                <a:cs typeface="Calibri"/>
                <a:sym typeface="Calibri"/>
              </a:rPr>
              <a:t> is the amount of saturation of a color. The higher the Chroma, the more saturated the color. </a:t>
            </a:r>
          </a:p>
          <a:p>
            <a:pPr>
              <a:spcBef>
                <a:spcPts val="0"/>
              </a:spcBef>
              <a:buSzPct val="25000"/>
            </a:pPr>
            <a:endParaRPr lang="en-US" sz="1600" dirty="0">
              <a:solidFill>
                <a:srgbClr val="000000"/>
              </a:solidFill>
              <a:latin typeface="Calibri"/>
              <a:ea typeface="Calibri"/>
              <a:cs typeface="Calibri"/>
              <a:sym typeface="Calibri"/>
            </a:endParaRPr>
          </a:p>
          <a:p>
            <a:pPr lvl="0">
              <a:spcBef>
                <a:spcPts val="0"/>
              </a:spcBef>
              <a:buSzPct val="25000"/>
            </a:pPr>
            <a:r>
              <a:rPr lang="en-US" sz="1600" dirty="0">
                <a:solidFill>
                  <a:srgbClr val="000000"/>
                </a:solidFill>
                <a:latin typeface="Calibri"/>
                <a:ea typeface="Calibri"/>
                <a:cs typeface="Calibri"/>
                <a:sym typeface="Calibri"/>
              </a:rPr>
              <a:t> </a:t>
            </a:r>
          </a:p>
        </p:txBody>
      </p:sp>
      <p:pic>
        <p:nvPicPr>
          <p:cNvPr id="4" name="Content Placeholder 3" descr="diagram showing a color wheel, a grey scale showing value gradients, and a chroma scale, showing that the higher the chroma, the more saturated the color.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952952" y="1357317"/>
            <a:ext cx="2569672" cy="4853825"/>
          </a:xfrm>
        </p:spPr>
      </p:pic>
    </p:spTree>
    <p:extLst>
      <p:ext uri="{BB962C8B-B14F-4D97-AF65-F5344CB8AC3E}">
        <p14:creationId xmlns:p14="http://schemas.microsoft.com/office/powerpoint/2010/main" val="956598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28</a:t>
            </a:fld>
            <a:endParaRPr lang="en-US" dirty="0"/>
          </a:p>
        </p:txBody>
      </p:sp>
      <p:pic>
        <p:nvPicPr>
          <p:cNvPr id="15"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519" y="-40317"/>
            <a:ext cx="8000481" cy="1060526"/>
          </a:xfrm>
          <a:prstGeom prst="rect">
            <a:avLst/>
          </a:prstGeom>
        </p:spPr>
      </p:pic>
      <p:pic>
        <p:nvPicPr>
          <p:cNvPr id="3" name="Picture 2" descr="Menu: Soil Colo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3" y="-40317"/>
            <a:ext cx="1318835" cy="6898317"/>
          </a:xfrm>
          <a:prstGeom prst="rect">
            <a:avLst/>
          </a:prstGeom>
        </p:spPr>
      </p:pic>
      <p:sp>
        <p:nvSpPr>
          <p:cNvPr id="6" name="Title 5">
            <a:extLst>
              <a:ext uri="{FF2B5EF4-FFF2-40B4-BE49-F238E27FC236}">
                <a16:creationId xmlns:a16="http://schemas.microsoft.com/office/drawing/2014/main" id="{3FB0CB78-D9A5-4EE8-8774-E7D89F91DE3B}"/>
              </a:ext>
            </a:extLst>
          </p:cNvPr>
          <p:cNvSpPr>
            <a:spLocks noGrp="1"/>
          </p:cNvSpPr>
          <p:nvPr>
            <p:ph type="title"/>
          </p:nvPr>
        </p:nvSpPr>
        <p:spPr>
          <a:xfrm>
            <a:off x="1486959" y="1020209"/>
            <a:ext cx="7248352" cy="858948"/>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How to Observe Soil Color- Prepare the Ped</a:t>
            </a:r>
            <a:endParaRPr lang="en-US" dirty="0"/>
          </a:p>
        </p:txBody>
      </p:sp>
      <p:sp>
        <p:nvSpPr>
          <p:cNvPr id="9" name="Title 1"/>
          <p:cNvSpPr txBox="1">
            <a:spLocks/>
          </p:cNvSpPr>
          <p:nvPr/>
        </p:nvSpPr>
        <p:spPr>
          <a:xfrm>
            <a:off x="1175424" y="1780565"/>
            <a:ext cx="3479703" cy="53089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14726" lvl="0" indent="-325826" algn="just">
              <a:lnSpc>
                <a:spcPct val="85000"/>
              </a:lnSpc>
              <a:spcBef>
                <a:spcPts val="0"/>
              </a:spcBef>
              <a:buSzPct val="25000"/>
            </a:pPr>
            <a:r>
              <a:rPr lang="en-US" sz="1600" dirty="0">
                <a:solidFill>
                  <a:srgbClr val="000000"/>
                </a:solidFill>
                <a:latin typeface="Calibri"/>
                <a:ea typeface="Calibri"/>
                <a:cs typeface="Calibri"/>
                <a:sym typeface="Calibri"/>
              </a:rPr>
              <a:t>	</a:t>
            </a:r>
            <a:r>
              <a:rPr lang="en-US" sz="1600" dirty="0">
                <a:solidFill>
                  <a:srgbClr val="000000"/>
                </a:solidFill>
                <a:latin typeface="+mn-lt"/>
                <a:ea typeface="Calibri"/>
                <a:cs typeface="Calibri"/>
                <a:sym typeface="Calibri"/>
              </a:rPr>
              <a:t>Take a ped of soil from a horizon and note on the data entry page whether it is moist, dry or wet.</a:t>
            </a:r>
          </a:p>
          <a:p>
            <a:pPr marL="414726" lvl="0" indent="-325826" algn="just">
              <a:lnSpc>
                <a:spcPct val="85000"/>
              </a:lnSpc>
              <a:spcBef>
                <a:spcPts val="0"/>
              </a:spcBef>
              <a:buSzPct val="25000"/>
            </a:pPr>
            <a:r>
              <a:rPr lang="en-US" sz="1600" dirty="0">
                <a:solidFill>
                  <a:srgbClr val="000000"/>
                </a:solidFill>
                <a:latin typeface="+mn-lt"/>
                <a:ea typeface="Calibri"/>
                <a:cs typeface="Calibri"/>
                <a:sym typeface="Calibri"/>
              </a:rPr>
              <a:t>  </a:t>
            </a:r>
          </a:p>
          <a:p>
            <a:pPr marL="414726" lvl="0" indent="-325826" algn="just">
              <a:lnSpc>
                <a:spcPct val="85000"/>
              </a:lnSpc>
              <a:spcBef>
                <a:spcPts val="0"/>
              </a:spcBef>
              <a:buSzPct val="25000"/>
            </a:pPr>
            <a:r>
              <a:rPr lang="en-US" sz="1600" dirty="0">
                <a:solidFill>
                  <a:srgbClr val="000000"/>
                </a:solidFill>
                <a:latin typeface="+mn-lt"/>
                <a:ea typeface="Calibri"/>
                <a:cs typeface="Calibri"/>
                <a:sym typeface="Calibri"/>
              </a:rPr>
              <a:t>	If it is dry, moisten it slightly with water from your water bottle. Wait for a minute for the water to soak into the ped.</a:t>
            </a:r>
          </a:p>
          <a:p>
            <a:pPr marL="457200" indent="-457200" algn="just">
              <a:spcBef>
                <a:spcPts val="0"/>
              </a:spcBef>
              <a:buSzPct val="100000"/>
              <a:buFont typeface="Wingdings" charset="2"/>
              <a:buChar char="Ø"/>
            </a:pPr>
            <a:endParaRPr lang="en-US" sz="1600" dirty="0">
              <a:solidFill>
                <a:srgbClr val="000000"/>
              </a:solidFill>
              <a:latin typeface="+mn-lt"/>
              <a:ea typeface="Calibri"/>
              <a:cs typeface="Calibri"/>
              <a:sym typeface="Calibri"/>
            </a:endParaRPr>
          </a:p>
          <a:p>
            <a:pPr marL="414726" lvl="0" indent="-325826" algn="just">
              <a:lnSpc>
                <a:spcPct val="85000"/>
              </a:lnSpc>
              <a:spcBef>
                <a:spcPts val="0"/>
              </a:spcBef>
              <a:buSzPct val="25000"/>
            </a:pPr>
            <a:r>
              <a:rPr lang="en-US" sz="1600" dirty="0">
                <a:solidFill>
                  <a:srgbClr val="000000"/>
                </a:solidFill>
                <a:latin typeface="+mn-lt"/>
                <a:ea typeface="Calibri"/>
                <a:cs typeface="Calibri"/>
                <a:sym typeface="Calibri"/>
              </a:rPr>
              <a:t>	Stand with the sun over your shoulder so that sunlight shines on the color chart and the soil sample you are examining. </a:t>
            </a:r>
          </a:p>
          <a:p>
            <a:pPr marL="414726" lvl="0" indent="-325826" algn="just">
              <a:lnSpc>
                <a:spcPct val="85000"/>
              </a:lnSpc>
              <a:spcBef>
                <a:spcPts val="0"/>
              </a:spcBef>
              <a:buSzPct val="25000"/>
            </a:pPr>
            <a:endParaRPr lang="en-US" sz="1600" dirty="0">
              <a:solidFill>
                <a:srgbClr val="000000"/>
              </a:solidFill>
              <a:latin typeface="+mn-lt"/>
              <a:ea typeface="Calibri"/>
              <a:cs typeface="Calibri"/>
              <a:sym typeface="Calibri"/>
            </a:endParaRPr>
          </a:p>
          <a:p>
            <a:pPr marL="414726" lvl="0" indent="-325826" algn="just">
              <a:lnSpc>
                <a:spcPct val="85000"/>
              </a:lnSpc>
              <a:spcBef>
                <a:spcPts val="0"/>
              </a:spcBef>
            </a:pPr>
            <a:endParaRPr lang="en-US" sz="1600" dirty="0">
              <a:solidFill>
                <a:schemeClr val="dk1"/>
              </a:solidFill>
              <a:latin typeface="+mn-lt"/>
              <a:ea typeface="Calibri"/>
              <a:cs typeface="Calibri"/>
              <a:sym typeface="Calibri"/>
            </a:endParaRPr>
          </a:p>
          <a:p>
            <a:pPr marL="414726" lvl="0" indent="-325826" algn="just">
              <a:lnSpc>
                <a:spcPct val="85000"/>
              </a:lnSpc>
              <a:spcBef>
                <a:spcPts val="0"/>
              </a:spcBef>
              <a:buSzPct val="25000"/>
            </a:pPr>
            <a:r>
              <a:rPr lang="en-US" sz="1600" dirty="0">
                <a:solidFill>
                  <a:schemeClr val="dk1"/>
                </a:solidFill>
                <a:latin typeface="+mn-lt"/>
                <a:ea typeface="Calibri"/>
                <a:cs typeface="Calibri"/>
                <a:sym typeface="Calibri"/>
              </a:rPr>
              <a:t>	If the soil is too loose to form a single ped, place a sample on a trowel and complete the protocol.</a:t>
            </a:r>
          </a:p>
          <a:p>
            <a:pPr marL="414726" lvl="0" indent="-325826" algn="just">
              <a:lnSpc>
                <a:spcPct val="85000"/>
              </a:lnSpc>
              <a:spcBef>
                <a:spcPts val="0"/>
              </a:spcBef>
              <a:buSzPct val="25000"/>
            </a:pPr>
            <a:endParaRPr lang="en-US" sz="1600" dirty="0">
              <a:solidFill>
                <a:schemeClr val="dk1"/>
              </a:solidFill>
              <a:latin typeface="+mn-lt"/>
              <a:ea typeface="Calibri"/>
              <a:cs typeface="Calibri"/>
              <a:sym typeface="Calibri"/>
            </a:endParaRPr>
          </a:p>
          <a:p>
            <a:pPr marL="414726" indent="-325826" algn="just">
              <a:lnSpc>
                <a:spcPct val="85000"/>
              </a:lnSpc>
              <a:spcBef>
                <a:spcPts val="0"/>
              </a:spcBef>
              <a:buSzPct val="25000"/>
            </a:pPr>
            <a:r>
              <a:rPr lang="en-US" sz="1600" dirty="0">
                <a:solidFill>
                  <a:srgbClr val="000000"/>
                </a:solidFill>
                <a:latin typeface="+mn-lt"/>
                <a:ea typeface="Arial"/>
                <a:cs typeface="Arial"/>
                <a:sym typeface="Arial"/>
              </a:rPr>
              <a:t>	Be sure no shadows fall on the color book.</a:t>
            </a:r>
          </a:p>
          <a:p>
            <a:pPr marL="414726" lvl="0" indent="-325826" algn="just">
              <a:lnSpc>
                <a:spcPct val="85000"/>
              </a:lnSpc>
              <a:spcBef>
                <a:spcPts val="0"/>
              </a:spcBef>
              <a:buSzPct val="25000"/>
            </a:pPr>
            <a:endParaRPr lang="en-US" sz="1600" dirty="0">
              <a:solidFill>
                <a:schemeClr val="dk1"/>
              </a:solidFill>
              <a:latin typeface="Calibri"/>
              <a:ea typeface="Calibri"/>
              <a:cs typeface="Calibri"/>
              <a:sym typeface="Calibri"/>
            </a:endParaRPr>
          </a:p>
          <a:p>
            <a:pPr>
              <a:spcBef>
                <a:spcPts val="0"/>
              </a:spcBef>
              <a:buSzPct val="25000"/>
            </a:pPr>
            <a:endParaRPr lang="en-US" sz="1600" dirty="0">
              <a:solidFill>
                <a:srgbClr val="000000"/>
              </a:solidFill>
              <a:latin typeface="Calibri"/>
              <a:ea typeface="Calibri"/>
              <a:cs typeface="Calibri"/>
              <a:sym typeface="Calibri"/>
            </a:endParaRPr>
          </a:p>
          <a:p>
            <a:pPr lvl="0">
              <a:spcBef>
                <a:spcPts val="0"/>
              </a:spcBef>
              <a:buSzPct val="25000"/>
            </a:pPr>
            <a:r>
              <a:rPr lang="en-US" sz="1600" dirty="0">
                <a:solidFill>
                  <a:srgbClr val="000000"/>
                </a:solidFill>
                <a:latin typeface="Calibri"/>
                <a:ea typeface="Calibri"/>
                <a:cs typeface="Calibri"/>
                <a:sym typeface="Calibri"/>
              </a:rPr>
              <a:t> </a:t>
            </a:r>
          </a:p>
        </p:txBody>
      </p:sp>
      <p:pic>
        <p:nvPicPr>
          <p:cNvPr id="5" name="Content Placeholder 4" descr="this series of photographs shows a student moistening the soil ped with a spray bottle and comparing the color using a soil color book in the sun. Do not do this in the shade, it will lead to erroneous results.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867774" y="1932098"/>
            <a:ext cx="3867537" cy="4347450"/>
          </a:xfrm>
        </p:spPr>
      </p:pic>
    </p:spTree>
    <p:extLst>
      <p:ext uri="{BB962C8B-B14F-4D97-AF65-F5344CB8AC3E}">
        <p14:creationId xmlns:p14="http://schemas.microsoft.com/office/powerpoint/2010/main" val="1629881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2</a:t>
            </a:fld>
            <a:endParaRPr lang="en-US" dirty="0"/>
          </a:p>
        </p:txBody>
      </p:sp>
      <p:pic>
        <p:nvPicPr>
          <p:cNvPr id="13"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16" name="Content Placeholder 2" descr="Menu: Why charaterize soil profil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18" y="-40317"/>
            <a:ext cx="1359822" cy="7014696"/>
          </a:xfrm>
          <a:prstGeom prst="rect">
            <a:avLst/>
          </a:prstGeom>
        </p:spPr>
      </p:pic>
      <p:sp>
        <p:nvSpPr>
          <p:cNvPr id="4" name="Title 3">
            <a:extLst>
              <a:ext uri="{FF2B5EF4-FFF2-40B4-BE49-F238E27FC236}">
                <a16:creationId xmlns:a16="http://schemas.microsoft.com/office/drawing/2014/main" id="{68859799-4CB6-4767-A84D-5358E9DCC9DA}"/>
              </a:ext>
            </a:extLst>
          </p:cNvPr>
          <p:cNvSpPr>
            <a:spLocks noGrp="1"/>
          </p:cNvSpPr>
          <p:nvPr>
            <p:ph type="title"/>
          </p:nvPr>
        </p:nvSpPr>
        <p:spPr>
          <a:xfrm>
            <a:off x="1257300" y="995417"/>
            <a:ext cx="7886700" cy="756665"/>
          </a:xfrm>
        </p:spPr>
        <p:txBody>
          <a:bodyPr/>
          <a:lstStyle/>
          <a:p>
            <a:pPr rtl="0" eaLnBrk="1" latinLnBrk="0" hangingPunct="1"/>
            <a:r>
              <a:rPr lang="en-US" dirty="0">
                <a:latin typeface="+mj-lt"/>
              </a:rPr>
              <a:t>Why is defining soil characteristics important?</a:t>
            </a:r>
            <a:endParaRPr lang="en-US" dirty="0"/>
          </a:p>
        </p:txBody>
      </p:sp>
      <p:sp>
        <p:nvSpPr>
          <p:cNvPr id="10" name="Content Placeholder 2"/>
          <p:cNvSpPr txBox="1">
            <a:spLocks/>
          </p:cNvSpPr>
          <p:nvPr/>
        </p:nvSpPr>
        <p:spPr>
          <a:xfrm>
            <a:off x="1467445" y="1829815"/>
            <a:ext cx="415196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800" dirty="0"/>
              <a:t>Soil characterization is a fundamental step in describing and analyzing soil as part of the Earth system. The characteristics you identify will help to explain the role of the soil in exchanging matter and transferring energy with the atmosphere, biosphere and hydrosphere. </a:t>
            </a:r>
          </a:p>
          <a:p>
            <a:pPr marL="0" indent="0" algn="just">
              <a:buNone/>
            </a:pPr>
            <a:r>
              <a:rPr lang="en-US" sz="1800" dirty="0"/>
              <a:t>Soil characterization measurements are taken for many reasons, including:</a:t>
            </a:r>
          </a:p>
          <a:p>
            <a:pPr algn="just"/>
            <a:r>
              <a:rPr lang="en-US" sz="1800" dirty="0"/>
              <a:t>supporting the interpretation of soil moisture and temperature, land cover, and atmosphere measurements; </a:t>
            </a:r>
          </a:p>
          <a:p>
            <a:pPr algn="just"/>
            <a:r>
              <a:rPr lang="en-US" sz="1800" dirty="0"/>
              <a:t>complementing and extending land cover mapping; </a:t>
            </a:r>
          </a:p>
          <a:p>
            <a:pPr algn="just"/>
            <a:r>
              <a:rPr lang="en-US" sz="1800" dirty="0"/>
              <a:t>developing soil maps of a region; and </a:t>
            </a:r>
          </a:p>
          <a:p>
            <a:pPr algn="just"/>
            <a:r>
              <a:rPr lang="en-US" sz="1800" dirty="0"/>
              <a:t>providing information for computer modeling. </a:t>
            </a:r>
            <a:endParaRPr lang="en-US" sz="1800" dirty="0">
              <a:solidFill>
                <a:srgbClr val="000000"/>
              </a:solidFill>
              <a:latin typeface="Calibri" charset="0"/>
              <a:ea typeface="Calibri" charset="0"/>
              <a:cs typeface="Calibri" charset="0"/>
            </a:endParaRPr>
          </a:p>
        </p:txBody>
      </p:sp>
      <p:pic>
        <p:nvPicPr>
          <p:cNvPr id="11" name="Content Placeholder 7" descr="Earth system diagram: Energy flows and matter cycles through the Earth's biosphere, hydrosphere, atmosphere and pedosphere (soil). The cycles are powered by the Sun's energy.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754452" y="1903364"/>
            <a:ext cx="3239372" cy="3294801"/>
          </a:xfrm>
          <a:prstGeom prst="rect">
            <a:avLst/>
          </a:prstGeom>
        </p:spPr>
      </p:pic>
      <p:sp>
        <p:nvSpPr>
          <p:cNvPr id="3" name="TextBox 2"/>
          <p:cNvSpPr txBox="1"/>
          <p:nvPr/>
        </p:nvSpPr>
        <p:spPr>
          <a:xfrm>
            <a:off x="5889721" y="5450127"/>
            <a:ext cx="2953950" cy="307777"/>
          </a:xfrm>
          <a:prstGeom prst="rect">
            <a:avLst/>
          </a:prstGeom>
          <a:noFill/>
        </p:spPr>
        <p:txBody>
          <a:bodyPr wrap="none" rtlCol="0">
            <a:spAutoFit/>
          </a:bodyPr>
          <a:lstStyle/>
          <a:p>
            <a:r>
              <a:rPr lang="en-US" sz="1400" i="1" dirty="0"/>
              <a:t>Image: Jenn Glaser and Russanne Low</a:t>
            </a:r>
          </a:p>
        </p:txBody>
      </p:sp>
    </p:spTree>
    <p:extLst>
      <p:ext uri="{BB962C8B-B14F-4D97-AF65-F5344CB8AC3E}">
        <p14:creationId xmlns:p14="http://schemas.microsoft.com/office/powerpoint/2010/main" val="12688970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29</a:t>
            </a:fld>
            <a:endParaRPr lang="en-US" dirty="0"/>
          </a:p>
        </p:txBody>
      </p:sp>
      <p:pic>
        <p:nvPicPr>
          <p:cNvPr id="15"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519" y="-40317"/>
            <a:ext cx="8000481" cy="1060526"/>
          </a:xfrm>
          <a:prstGeom prst="rect">
            <a:avLst/>
          </a:prstGeom>
        </p:spPr>
      </p:pic>
      <p:pic>
        <p:nvPicPr>
          <p:cNvPr id="3" name="Picture 2" descr="Menu: Soil Colo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3" y="-40317"/>
            <a:ext cx="1318835" cy="6898317"/>
          </a:xfrm>
          <a:prstGeom prst="rect">
            <a:avLst/>
          </a:prstGeom>
        </p:spPr>
      </p:pic>
      <p:sp>
        <p:nvSpPr>
          <p:cNvPr id="5" name="Title 4">
            <a:extLst>
              <a:ext uri="{FF2B5EF4-FFF2-40B4-BE49-F238E27FC236}">
                <a16:creationId xmlns:a16="http://schemas.microsoft.com/office/drawing/2014/main" id="{34A6380E-8BE7-4C27-B003-8B7028745E0B}"/>
              </a:ext>
            </a:extLst>
          </p:cNvPr>
          <p:cNvSpPr>
            <a:spLocks noGrp="1"/>
          </p:cNvSpPr>
          <p:nvPr>
            <p:ph type="title"/>
          </p:nvPr>
        </p:nvSpPr>
        <p:spPr>
          <a:xfrm>
            <a:off x="1498906" y="1073150"/>
            <a:ext cx="5737466" cy="613179"/>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How to Observe Soil Color- Steps</a:t>
            </a:r>
            <a:endParaRPr lang="en-US" dirty="0"/>
          </a:p>
        </p:txBody>
      </p:sp>
      <p:sp>
        <p:nvSpPr>
          <p:cNvPr id="9" name="Title 1"/>
          <p:cNvSpPr txBox="1">
            <a:spLocks/>
          </p:cNvSpPr>
          <p:nvPr/>
        </p:nvSpPr>
        <p:spPr>
          <a:xfrm>
            <a:off x="1143519" y="1686329"/>
            <a:ext cx="4789536" cy="5562411"/>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14726" lvl="0" indent="-325826" algn="just">
              <a:lnSpc>
                <a:spcPct val="85000"/>
              </a:lnSpc>
              <a:spcBef>
                <a:spcPts val="0"/>
              </a:spcBef>
              <a:buSzPct val="25000"/>
            </a:pPr>
            <a:r>
              <a:rPr lang="en-US" sz="1900" dirty="0">
                <a:solidFill>
                  <a:srgbClr val="000000"/>
                </a:solidFill>
                <a:latin typeface="Calibri"/>
                <a:ea typeface="Calibri"/>
                <a:cs typeface="Calibri"/>
                <a:sym typeface="Calibri"/>
              </a:rPr>
              <a:t>	Break the ped and compare the color of the inside surface with the soil color chart. </a:t>
            </a:r>
          </a:p>
          <a:p>
            <a:pPr marL="414726" lvl="0" indent="-325826" algn="just">
              <a:lnSpc>
                <a:spcPct val="85000"/>
              </a:lnSpc>
              <a:spcBef>
                <a:spcPts val="0"/>
              </a:spcBef>
              <a:buSzPct val="25000"/>
            </a:pPr>
            <a:endParaRPr lang="en-US" sz="1900" dirty="0">
              <a:solidFill>
                <a:srgbClr val="000000"/>
              </a:solidFill>
              <a:latin typeface="Calibri"/>
              <a:ea typeface="Calibri"/>
              <a:cs typeface="Calibri"/>
              <a:sym typeface="Calibri"/>
            </a:endParaRPr>
          </a:p>
          <a:p>
            <a:pPr marL="414726" lvl="0" indent="-325826" algn="just">
              <a:lnSpc>
                <a:spcPct val="85000"/>
              </a:lnSpc>
              <a:spcBef>
                <a:spcPts val="0"/>
              </a:spcBef>
              <a:buSzPct val="25000"/>
            </a:pPr>
            <a:endParaRPr lang="en-US" sz="1900" dirty="0">
              <a:solidFill>
                <a:srgbClr val="000000"/>
              </a:solidFill>
              <a:latin typeface="Calibri"/>
              <a:ea typeface="Calibri"/>
              <a:cs typeface="Calibri"/>
              <a:sym typeface="Calibri"/>
            </a:endParaRPr>
          </a:p>
          <a:p>
            <a:pPr marL="414726" lvl="0" indent="-325826" algn="just">
              <a:lnSpc>
                <a:spcPct val="85000"/>
              </a:lnSpc>
              <a:spcBef>
                <a:spcPts val="0"/>
              </a:spcBef>
              <a:buSzPct val="25000"/>
            </a:pPr>
            <a:endParaRPr lang="en-US" sz="1900" dirty="0">
              <a:solidFill>
                <a:srgbClr val="000000"/>
              </a:solidFill>
              <a:latin typeface="Calibri"/>
              <a:ea typeface="Calibri"/>
              <a:cs typeface="Calibri"/>
              <a:sym typeface="Calibri"/>
            </a:endParaRPr>
          </a:p>
          <a:p>
            <a:pPr marL="414726" lvl="0" indent="-325826" algn="just">
              <a:lnSpc>
                <a:spcPct val="85000"/>
              </a:lnSpc>
              <a:spcBef>
                <a:spcPts val="0"/>
              </a:spcBef>
              <a:buSzPct val="25000"/>
            </a:pPr>
            <a:endParaRPr lang="en-US" sz="1900" dirty="0">
              <a:solidFill>
                <a:srgbClr val="000000"/>
              </a:solidFill>
              <a:latin typeface="Calibri"/>
              <a:ea typeface="Calibri"/>
              <a:cs typeface="Calibri"/>
              <a:sym typeface="Calibri"/>
            </a:endParaRPr>
          </a:p>
          <a:p>
            <a:pPr marL="414726" lvl="0" indent="-325826" algn="just">
              <a:lnSpc>
                <a:spcPct val="85000"/>
              </a:lnSpc>
              <a:spcBef>
                <a:spcPts val="0"/>
              </a:spcBef>
              <a:buSzPct val="25000"/>
            </a:pPr>
            <a:endParaRPr lang="en-US" sz="1900" dirty="0">
              <a:solidFill>
                <a:srgbClr val="000000"/>
              </a:solidFill>
              <a:latin typeface="Calibri"/>
              <a:ea typeface="Calibri"/>
              <a:cs typeface="Calibri"/>
              <a:sym typeface="Calibri"/>
            </a:endParaRPr>
          </a:p>
          <a:p>
            <a:pPr marL="414726" lvl="0" indent="-325826" algn="just">
              <a:lnSpc>
                <a:spcPct val="85000"/>
              </a:lnSpc>
              <a:spcBef>
                <a:spcPts val="0"/>
              </a:spcBef>
              <a:buSzPct val="25000"/>
            </a:pPr>
            <a:endParaRPr lang="en-US" sz="1900" dirty="0">
              <a:solidFill>
                <a:srgbClr val="000000"/>
              </a:solidFill>
              <a:latin typeface="Calibri"/>
              <a:ea typeface="Calibri"/>
              <a:cs typeface="Calibri"/>
              <a:sym typeface="Calibri"/>
            </a:endParaRPr>
          </a:p>
          <a:p>
            <a:pPr marL="414726" lvl="0" indent="-325826" algn="just">
              <a:lnSpc>
                <a:spcPct val="85000"/>
              </a:lnSpc>
              <a:spcBef>
                <a:spcPts val="0"/>
              </a:spcBef>
              <a:buSzPct val="25000"/>
            </a:pPr>
            <a:endParaRPr lang="en-US" sz="1900" dirty="0">
              <a:solidFill>
                <a:srgbClr val="000000"/>
              </a:solidFill>
              <a:latin typeface="Calibri"/>
              <a:ea typeface="Calibri"/>
              <a:cs typeface="Calibri"/>
              <a:sym typeface="Calibri"/>
            </a:endParaRPr>
          </a:p>
          <a:p>
            <a:pPr marL="414726" lvl="0" indent="-325826" algn="just">
              <a:lnSpc>
                <a:spcPct val="85000"/>
              </a:lnSpc>
              <a:spcBef>
                <a:spcPts val="0"/>
              </a:spcBef>
            </a:pPr>
            <a:endParaRPr lang="en-US" sz="1900" dirty="0">
              <a:solidFill>
                <a:srgbClr val="000000"/>
              </a:solidFill>
              <a:latin typeface="Calibri"/>
              <a:ea typeface="Calibri"/>
              <a:cs typeface="Calibri"/>
              <a:sym typeface="Calibri"/>
            </a:endParaRPr>
          </a:p>
          <a:p>
            <a:pPr marL="414726" lvl="0" indent="-325826" algn="just">
              <a:lnSpc>
                <a:spcPct val="85000"/>
              </a:lnSpc>
              <a:spcBef>
                <a:spcPts val="0"/>
              </a:spcBef>
              <a:buSzPct val="25000"/>
            </a:pPr>
            <a:r>
              <a:rPr lang="en-US" sz="1900" dirty="0">
                <a:solidFill>
                  <a:srgbClr val="000000"/>
                </a:solidFill>
                <a:latin typeface="Calibri"/>
                <a:ea typeface="Calibri"/>
                <a:cs typeface="Calibri"/>
                <a:sym typeface="Calibri"/>
              </a:rPr>
              <a:t>	Look through the entire book as some similar soil colors appear throughout the book.</a:t>
            </a:r>
          </a:p>
          <a:p>
            <a:pPr marL="414726" lvl="0" indent="-325826" algn="just">
              <a:lnSpc>
                <a:spcPct val="85000"/>
              </a:lnSpc>
              <a:spcBef>
                <a:spcPts val="0"/>
              </a:spcBef>
              <a:buSzPct val="25000"/>
            </a:pPr>
            <a:endParaRPr lang="en-US" sz="1900" dirty="0">
              <a:solidFill>
                <a:srgbClr val="000000"/>
              </a:solidFill>
              <a:latin typeface="Calibri"/>
              <a:ea typeface="Calibri"/>
              <a:cs typeface="Calibri"/>
              <a:sym typeface="Calibri"/>
            </a:endParaRPr>
          </a:p>
          <a:p>
            <a:pPr marL="414726" lvl="0" indent="-325826" algn="just">
              <a:lnSpc>
                <a:spcPct val="85000"/>
              </a:lnSpc>
              <a:spcBef>
                <a:spcPts val="0"/>
              </a:spcBef>
              <a:buSzPct val="25000"/>
            </a:pPr>
            <a:endParaRPr lang="en-US" sz="1900" dirty="0">
              <a:solidFill>
                <a:srgbClr val="000000"/>
              </a:solidFill>
              <a:latin typeface="Calibri"/>
              <a:ea typeface="Calibri"/>
              <a:cs typeface="Calibri"/>
              <a:sym typeface="Calibri"/>
            </a:endParaRPr>
          </a:p>
          <a:p>
            <a:pPr marL="414726" lvl="0" indent="-325826" algn="just">
              <a:lnSpc>
                <a:spcPct val="85000"/>
              </a:lnSpc>
              <a:spcBef>
                <a:spcPts val="0"/>
              </a:spcBef>
              <a:buSzPct val="25000"/>
            </a:pPr>
            <a:endParaRPr lang="en-US" sz="1900" dirty="0">
              <a:solidFill>
                <a:srgbClr val="000000"/>
              </a:solidFill>
              <a:latin typeface="Calibri"/>
              <a:ea typeface="Calibri"/>
              <a:cs typeface="Calibri"/>
              <a:sym typeface="Calibri"/>
            </a:endParaRPr>
          </a:p>
          <a:p>
            <a:pPr marL="414726" lvl="0" indent="-325826" algn="just">
              <a:lnSpc>
                <a:spcPct val="85000"/>
              </a:lnSpc>
              <a:spcBef>
                <a:spcPts val="0"/>
              </a:spcBef>
              <a:buSzPct val="25000"/>
            </a:pPr>
            <a:endParaRPr lang="en-US" sz="1900" dirty="0">
              <a:solidFill>
                <a:srgbClr val="000000"/>
              </a:solidFill>
              <a:latin typeface="Calibri"/>
              <a:ea typeface="Calibri"/>
              <a:cs typeface="Calibri"/>
              <a:sym typeface="Calibri"/>
            </a:endParaRPr>
          </a:p>
          <a:p>
            <a:pPr marL="414726" lvl="0" indent="-325826" algn="just">
              <a:lnSpc>
                <a:spcPct val="85000"/>
              </a:lnSpc>
              <a:spcBef>
                <a:spcPts val="0"/>
              </a:spcBef>
              <a:buSzPct val="25000"/>
            </a:pPr>
            <a:endParaRPr lang="en-US" sz="1900" dirty="0">
              <a:solidFill>
                <a:srgbClr val="000000"/>
              </a:solidFill>
              <a:latin typeface="Calibri"/>
              <a:ea typeface="Calibri"/>
              <a:cs typeface="Calibri"/>
              <a:sym typeface="Calibri"/>
            </a:endParaRPr>
          </a:p>
          <a:p>
            <a:pPr marL="414726" lvl="0" indent="-325826" algn="just">
              <a:lnSpc>
                <a:spcPct val="85000"/>
              </a:lnSpc>
              <a:spcBef>
                <a:spcPts val="0"/>
              </a:spcBef>
              <a:buSzPct val="25000"/>
            </a:pPr>
            <a:endParaRPr lang="en-US" sz="1900" dirty="0">
              <a:solidFill>
                <a:srgbClr val="000000"/>
              </a:solidFill>
              <a:latin typeface="Calibri"/>
              <a:ea typeface="Calibri"/>
              <a:cs typeface="Calibri"/>
              <a:sym typeface="Calibri"/>
            </a:endParaRPr>
          </a:p>
          <a:p>
            <a:pPr marL="414726" lvl="0" indent="-325826" algn="just">
              <a:lnSpc>
                <a:spcPct val="85000"/>
              </a:lnSpc>
              <a:spcBef>
                <a:spcPts val="0"/>
              </a:spcBef>
              <a:buSzPct val="25000"/>
            </a:pPr>
            <a:endParaRPr lang="en-US" sz="1900" dirty="0">
              <a:solidFill>
                <a:srgbClr val="000000"/>
              </a:solidFill>
              <a:latin typeface="Calibri"/>
              <a:ea typeface="Calibri"/>
              <a:cs typeface="Calibri"/>
              <a:sym typeface="Calibri"/>
            </a:endParaRPr>
          </a:p>
          <a:p>
            <a:pPr marL="414726" lvl="0" indent="-325826" algn="just">
              <a:lnSpc>
                <a:spcPct val="85000"/>
              </a:lnSpc>
              <a:spcBef>
                <a:spcPts val="0"/>
              </a:spcBef>
              <a:buSzPct val="25000"/>
            </a:pPr>
            <a:endParaRPr lang="en-US" sz="1900" dirty="0">
              <a:solidFill>
                <a:srgbClr val="000000"/>
              </a:solidFill>
              <a:latin typeface="Calibri"/>
              <a:ea typeface="Calibri"/>
              <a:cs typeface="Calibri"/>
              <a:sym typeface="Calibri"/>
            </a:endParaRPr>
          </a:p>
          <a:p>
            <a:pPr marL="414726" lvl="0" indent="-325826" algn="just">
              <a:lnSpc>
                <a:spcPct val="85000"/>
              </a:lnSpc>
              <a:spcBef>
                <a:spcPts val="0"/>
              </a:spcBef>
              <a:buSzPct val="25000"/>
            </a:pPr>
            <a:endParaRPr lang="en-US" sz="1900" dirty="0">
              <a:solidFill>
                <a:srgbClr val="000000"/>
              </a:solidFill>
              <a:latin typeface="Calibri"/>
              <a:ea typeface="Calibri"/>
              <a:cs typeface="Calibri"/>
              <a:sym typeface="Calibri"/>
            </a:endParaRPr>
          </a:p>
          <a:p>
            <a:pPr marL="414726" lvl="0" indent="-325826" algn="just">
              <a:lnSpc>
                <a:spcPct val="85000"/>
              </a:lnSpc>
              <a:spcBef>
                <a:spcPts val="0"/>
              </a:spcBef>
              <a:buSzPct val="25000"/>
            </a:pPr>
            <a:r>
              <a:rPr lang="en-US" sz="1900" dirty="0">
                <a:solidFill>
                  <a:srgbClr val="000000"/>
                </a:solidFill>
                <a:latin typeface="Calibri"/>
                <a:ea typeface="Calibri"/>
                <a:cs typeface="Calibri"/>
                <a:sym typeface="Calibri"/>
              </a:rPr>
              <a:t>	Sometimes, a soil sample may have more than one color. If so record a maximum of two colors, and indicate (1) the Main (dominant color) and (2) the Other (secondary) color. This is only when your sample contains two distinctly different colors. It is not two estimates for the same color</a:t>
            </a:r>
          </a:p>
          <a:p>
            <a:pPr marL="414726" indent="-325826" algn="just">
              <a:lnSpc>
                <a:spcPct val="85000"/>
              </a:lnSpc>
              <a:spcBef>
                <a:spcPts val="0"/>
              </a:spcBef>
              <a:buSzPct val="25000"/>
            </a:pPr>
            <a:endParaRPr lang="en-US" sz="1600" dirty="0">
              <a:solidFill>
                <a:srgbClr val="000000"/>
              </a:solidFill>
              <a:latin typeface="Calibri"/>
              <a:ea typeface="Calibri"/>
              <a:cs typeface="Calibri"/>
              <a:sym typeface="Calibri"/>
            </a:endParaRPr>
          </a:p>
          <a:p>
            <a:pPr marL="414726" indent="-325826" algn="just">
              <a:lnSpc>
                <a:spcPct val="85000"/>
              </a:lnSpc>
              <a:spcBef>
                <a:spcPts val="0"/>
              </a:spcBef>
              <a:buSzPct val="25000"/>
            </a:pPr>
            <a:endParaRPr lang="en-US" sz="1600" dirty="0">
              <a:solidFill>
                <a:srgbClr val="000000"/>
              </a:solidFill>
              <a:latin typeface="Calibri"/>
              <a:ea typeface="Calibri"/>
              <a:cs typeface="Calibri"/>
              <a:sym typeface="Calibri"/>
            </a:endParaRPr>
          </a:p>
          <a:p>
            <a:pPr lvl="0" algn="just">
              <a:lnSpc>
                <a:spcPct val="94000"/>
              </a:lnSpc>
              <a:spcBef>
                <a:spcPts val="0"/>
              </a:spcBef>
            </a:pPr>
            <a:endParaRPr lang="en-US" sz="900" dirty="0">
              <a:solidFill>
                <a:srgbClr val="000000"/>
              </a:solidFill>
              <a:latin typeface="Calibri"/>
              <a:ea typeface="Calibri"/>
              <a:cs typeface="Calibri"/>
              <a:sym typeface="Calibri"/>
            </a:endParaRPr>
          </a:p>
          <a:p>
            <a:pPr marL="414726" lvl="0" indent="-325826" algn="just">
              <a:lnSpc>
                <a:spcPct val="85000"/>
              </a:lnSpc>
              <a:spcBef>
                <a:spcPts val="0"/>
              </a:spcBef>
              <a:buSzPct val="25000"/>
            </a:pPr>
            <a:endParaRPr lang="en-US" sz="1600" dirty="0">
              <a:solidFill>
                <a:schemeClr val="dk1"/>
              </a:solidFill>
              <a:latin typeface="Calibri"/>
              <a:ea typeface="Calibri"/>
              <a:cs typeface="Calibri"/>
              <a:sym typeface="Calibri"/>
            </a:endParaRPr>
          </a:p>
          <a:p>
            <a:pPr>
              <a:spcBef>
                <a:spcPts val="0"/>
              </a:spcBef>
              <a:buSzPct val="25000"/>
            </a:pPr>
            <a:endParaRPr lang="en-US" sz="1600" dirty="0">
              <a:solidFill>
                <a:srgbClr val="000000"/>
              </a:solidFill>
              <a:latin typeface="Calibri"/>
              <a:ea typeface="Calibri"/>
              <a:cs typeface="Calibri"/>
              <a:sym typeface="Calibri"/>
            </a:endParaRPr>
          </a:p>
          <a:p>
            <a:pPr lvl="0">
              <a:spcBef>
                <a:spcPts val="0"/>
              </a:spcBef>
              <a:buSzPct val="25000"/>
            </a:pPr>
            <a:r>
              <a:rPr lang="en-US" sz="1600" dirty="0">
                <a:solidFill>
                  <a:srgbClr val="000000"/>
                </a:solidFill>
                <a:latin typeface="Calibri"/>
                <a:ea typeface="Calibri"/>
                <a:cs typeface="Calibri"/>
                <a:sym typeface="Calibri"/>
              </a:rPr>
              <a:t> </a:t>
            </a:r>
          </a:p>
        </p:txBody>
      </p:sp>
      <p:pic>
        <p:nvPicPr>
          <p:cNvPr id="4" name="Content Placeholder 3" descr="This series of photographs show a student breaking a soil ped into two pieces and observing the color of the soil inside the ped.  Sometimes a soil sample may have more than one color, as shown in this picture where there are orange lines throughout a grey background color.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45702" y="1686329"/>
            <a:ext cx="2652515" cy="5053904"/>
          </a:xfrm>
        </p:spPr>
      </p:pic>
    </p:spTree>
    <p:extLst>
      <p:ext uri="{BB962C8B-B14F-4D97-AF65-F5344CB8AC3E}">
        <p14:creationId xmlns:p14="http://schemas.microsoft.com/office/powerpoint/2010/main" val="191064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30</a:t>
            </a:fld>
            <a:endParaRPr lang="en-US" dirty="0"/>
          </a:p>
        </p:txBody>
      </p:sp>
      <p:pic>
        <p:nvPicPr>
          <p:cNvPr id="15"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2" name="Picture 1" descr="Menu: Soil Consist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8" y="-40318"/>
            <a:ext cx="1310844" cy="6898318"/>
          </a:xfrm>
          <a:prstGeom prst="rect">
            <a:avLst/>
          </a:prstGeom>
        </p:spPr>
      </p:pic>
      <p:sp>
        <p:nvSpPr>
          <p:cNvPr id="5" name="Title 4">
            <a:extLst>
              <a:ext uri="{FF2B5EF4-FFF2-40B4-BE49-F238E27FC236}">
                <a16:creationId xmlns:a16="http://schemas.microsoft.com/office/drawing/2014/main" id="{9CE44019-8B6E-4B56-88D5-45E7A489014F}"/>
              </a:ext>
            </a:extLst>
          </p:cNvPr>
          <p:cNvSpPr>
            <a:spLocks noGrp="1"/>
          </p:cNvSpPr>
          <p:nvPr>
            <p:ph type="title"/>
          </p:nvPr>
        </p:nvSpPr>
        <p:spPr>
          <a:xfrm>
            <a:off x="1461020" y="1058479"/>
            <a:ext cx="5627107" cy="724923"/>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Horizon Properties: Soil Consistence</a:t>
            </a:r>
            <a:endParaRPr lang="en-US" dirty="0"/>
          </a:p>
        </p:txBody>
      </p:sp>
      <p:pic>
        <p:nvPicPr>
          <p:cNvPr id="11" name="Shape 797" descr="Picture of a student holding a soil ped."/>
          <p:cNvPicPr preferRelativeResize="0">
            <a:picLocks noGrp="1"/>
          </p:cNvPicPr>
          <p:nvPr>
            <p:ph sz="half" idx="2"/>
          </p:nvPr>
        </p:nvPicPr>
        <p:blipFill rotWithShape="1">
          <a:blip r:embed="rId4">
            <a:alphaModFix/>
          </a:blip>
          <a:srcRect/>
          <a:stretch/>
        </p:blipFill>
        <p:spPr>
          <a:xfrm>
            <a:off x="3073821" y="1798073"/>
            <a:ext cx="3372509" cy="4351338"/>
          </a:xfrm>
          <a:prstGeom prst="rect">
            <a:avLst/>
          </a:prstGeom>
          <a:noFill/>
          <a:ln>
            <a:noFill/>
          </a:ln>
        </p:spPr>
      </p:pic>
    </p:spTree>
    <p:extLst>
      <p:ext uri="{BB962C8B-B14F-4D97-AF65-F5344CB8AC3E}">
        <p14:creationId xmlns:p14="http://schemas.microsoft.com/office/powerpoint/2010/main" val="97945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31</a:t>
            </a:fld>
            <a:endParaRPr lang="en-US" dirty="0"/>
          </a:p>
        </p:txBody>
      </p:sp>
      <p:pic>
        <p:nvPicPr>
          <p:cNvPr id="13"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16" name="Picture 15" descr="Menu: Soil Consist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8" y="-40318"/>
            <a:ext cx="1310844" cy="6898318"/>
          </a:xfrm>
          <a:prstGeom prst="rect">
            <a:avLst/>
          </a:prstGeom>
        </p:spPr>
      </p:pic>
      <p:sp>
        <p:nvSpPr>
          <p:cNvPr id="4" name="Title 3">
            <a:extLst>
              <a:ext uri="{FF2B5EF4-FFF2-40B4-BE49-F238E27FC236}">
                <a16:creationId xmlns:a16="http://schemas.microsoft.com/office/drawing/2014/main" id="{56CBB7F6-B056-4CAE-BA80-B75849D2732A}"/>
              </a:ext>
            </a:extLst>
          </p:cNvPr>
          <p:cNvSpPr>
            <a:spLocks noGrp="1"/>
          </p:cNvSpPr>
          <p:nvPr>
            <p:ph type="title"/>
          </p:nvPr>
        </p:nvSpPr>
        <p:spPr>
          <a:xfrm>
            <a:off x="1400349" y="1073151"/>
            <a:ext cx="5311797" cy="550698"/>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What Soil Consistence Reveals</a:t>
            </a:r>
            <a:endParaRPr lang="en-US" dirty="0"/>
          </a:p>
        </p:txBody>
      </p:sp>
      <p:sp>
        <p:nvSpPr>
          <p:cNvPr id="10" name="Content Placeholder 2"/>
          <p:cNvSpPr txBox="1">
            <a:spLocks/>
          </p:cNvSpPr>
          <p:nvPr/>
        </p:nvSpPr>
        <p:spPr>
          <a:xfrm>
            <a:off x="1400349" y="1829815"/>
            <a:ext cx="7544146" cy="36067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
                <a:srgbClr val="000000"/>
              </a:buClr>
              <a:buSzPct val="25000"/>
              <a:buNone/>
            </a:pPr>
            <a:r>
              <a:rPr lang="en-US" sz="1800" dirty="0">
                <a:solidFill>
                  <a:srgbClr val="000000"/>
                </a:solidFill>
                <a:latin typeface="Arial"/>
                <a:ea typeface="Arial"/>
                <a:cs typeface="Arial"/>
                <a:sym typeface="Arial"/>
              </a:rPr>
              <a:t>Consistence is determined by how easily soil aggregates break apart</a:t>
            </a:r>
          </a:p>
          <a:p>
            <a:pPr marL="0" lvl="0" indent="0">
              <a:spcBef>
                <a:spcPts val="0"/>
              </a:spcBef>
              <a:buClr>
                <a:srgbClr val="000000"/>
              </a:buClr>
              <a:buSzPct val="25000"/>
              <a:buNone/>
            </a:pPr>
            <a:endParaRPr lang="en-US" sz="1800" dirty="0">
              <a:solidFill>
                <a:srgbClr val="000000"/>
              </a:solidFill>
              <a:latin typeface="Arial"/>
              <a:ea typeface="Arial"/>
              <a:cs typeface="Arial"/>
              <a:sym typeface="Arial"/>
            </a:endParaRPr>
          </a:p>
          <a:p>
            <a:pPr marL="0" lvl="0" indent="0">
              <a:spcBef>
                <a:spcPts val="0"/>
              </a:spcBef>
              <a:buClr>
                <a:srgbClr val="000000"/>
              </a:buClr>
              <a:buSzPct val="25000"/>
              <a:buNone/>
            </a:pPr>
            <a:r>
              <a:rPr lang="en-US" sz="1800" dirty="0">
                <a:solidFill>
                  <a:srgbClr val="000000"/>
                </a:solidFill>
                <a:latin typeface="Arial"/>
                <a:ea typeface="Arial"/>
                <a:cs typeface="Arial"/>
                <a:sym typeface="Arial"/>
              </a:rPr>
              <a:t>Whether a soil is </a:t>
            </a:r>
            <a:r>
              <a:rPr lang="en-US" sz="1800" b="1" dirty="0">
                <a:solidFill>
                  <a:srgbClr val="000000"/>
                </a:solidFill>
                <a:latin typeface="Arial"/>
                <a:ea typeface="Arial"/>
                <a:cs typeface="Arial"/>
                <a:sym typeface="Arial"/>
              </a:rPr>
              <a:t>Loose</a:t>
            </a:r>
            <a:r>
              <a:rPr lang="en-US" sz="1800" dirty="0">
                <a:solidFill>
                  <a:srgbClr val="000000"/>
                </a:solidFill>
                <a:latin typeface="Arial"/>
                <a:ea typeface="Arial"/>
                <a:cs typeface="Arial"/>
                <a:sym typeface="Arial"/>
              </a:rPr>
              <a:t>, </a:t>
            </a:r>
            <a:r>
              <a:rPr lang="en-US" sz="1800" b="1" dirty="0">
                <a:solidFill>
                  <a:srgbClr val="000000"/>
                </a:solidFill>
                <a:latin typeface="Arial"/>
                <a:ea typeface="Arial"/>
                <a:cs typeface="Arial"/>
                <a:sym typeface="Arial"/>
              </a:rPr>
              <a:t>Friable</a:t>
            </a:r>
            <a:r>
              <a:rPr lang="en-US" sz="1800" dirty="0">
                <a:solidFill>
                  <a:srgbClr val="000000"/>
                </a:solidFill>
                <a:latin typeface="Arial"/>
                <a:ea typeface="Arial"/>
                <a:cs typeface="Arial"/>
                <a:sym typeface="Arial"/>
              </a:rPr>
              <a:t>, </a:t>
            </a:r>
            <a:r>
              <a:rPr lang="en-US" sz="1800" b="1" dirty="0">
                <a:solidFill>
                  <a:srgbClr val="000000"/>
                </a:solidFill>
                <a:latin typeface="Arial"/>
                <a:ea typeface="Arial"/>
                <a:cs typeface="Arial"/>
                <a:sym typeface="Arial"/>
              </a:rPr>
              <a:t>Firm</a:t>
            </a:r>
            <a:r>
              <a:rPr lang="en-US" sz="1800" dirty="0">
                <a:solidFill>
                  <a:srgbClr val="000000"/>
                </a:solidFill>
                <a:latin typeface="Arial"/>
                <a:ea typeface="Arial"/>
                <a:cs typeface="Arial"/>
                <a:sym typeface="Arial"/>
              </a:rPr>
              <a:t>, or </a:t>
            </a:r>
            <a:r>
              <a:rPr lang="en-US" sz="1800" b="1" dirty="0">
                <a:solidFill>
                  <a:srgbClr val="000000"/>
                </a:solidFill>
                <a:latin typeface="Arial"/>
                <a:ea typeface="Arial"/>
                <a:cs typeface="Arial"/>
                <a:sym typeface="Arial"/>
              </a:rPr>
              <a:t>Extremely Firm </a:t>
            </a:r>
            <a:r>
              <a:rPr lang="en-US" sz="1800" dirty="0">
                <a:solidFill>
                  <a:srgbClr val="000000"/>
                </a:solidFill>
                <a:latin typeface="Arial"/>
                <a:ea typeface="Arial"/>
                <a:cs typeface="Arial"/>
                <a:sym typeface="Arial"/>
              </a:rPr>
              <a:t>determines how easy it is for roots, worms, or plows to pass through the soil.</a:t>
            </a:r>
          </a:p>
          <a:p>
            <a:pPr marL="0" lvl="0" indent="0">
              <a:spcBef>
                <a:spcPts val="0"/>
              </a:spcBef>
              <a:buClr>
                <a:srgbClr val="000000"/>
              </a:buClr>
              <a:buNone/>
            </a:pPr>
            <a:endParaRPr lang="en-US" sz="1000" dirty="0">
              <a:solidFill>
                <a:srgbClr val="000000"/>
              </a:solidFill>
              <a:latin typeface="Arial"/>
              <a:ea typeface="Arial"/>
              <a:cs typeface="Arial"/>
              <a:sym typeface="Arial"/>
            </a:endParaRPr>
          </a:p>
          <a:p>
            <a:pPr marL="0" lvl="0" indent="0">
              <a:spcBef>
                <a:spcPts val="0"/>
              </a:spcBef>
              <a:buClr>
                <a:srgbClr val="000000"/>
              </a:buClr>
              <a:buSzPct val="25000"/>
              <a:buNone/>
            </a:pPr>
            <a:r>
              <a:rPr lang="en-US" sz="1800" dirty="0">
                <a:solidFill>
                  <a:srgbClr val="000000"/>
                </a:solidFill>
                <a:latin typeface="Arial"/>
                <a:ea typeface="Arial"/>
                <a:cs typeface="Arial"/>
                <a:sym typeface="Arial"/>
              </a:rPr>
              <a:t>It also indicates whether animals can create burrows in the ground or if the soil would collapse unless reinforced in some way.</a:t>
            </a:r>
          </a:p>
          <a:p>
            <a:pPr marL="0" indent="0">
              <a:spcBef>
                <a:spcPts val="0"/>
              </a:spcBef>
              <a:buNone/>
            </a:pPr>
            <a:endParaRPr lang="en-US" sz="1800" dirty="0">
              <a:solidFill>
                <a:schemeClr val="dk1"/>
              </a:solidFill>
              <a:ea typeface="Calibri"/>
              <a:cs typeface="Calibri"/>
              <a:sym typeface="Calibri"/>
            </a:endParaRPr>
          </a:p>
        </p:txBody>
      </p:sp>
      <p:pic>
        <p:nvPicPr>
          <p:cNvPr id="3" name="Content Placeholder 2" descr="Illustration showing loose soil falling through fingertips, friable soil being easily crushed between the thumb and forefinger,  firm soil showing resistance to being crushed between the thumb and forefinger, and extremely firm, which requires the use of a hammer to break into pieces.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711470" y="3970677"/>
            <a:ext cx="6584632" cy="2483676"/>
          </a:xfrm>
        </p:spPr>
      </p:pic>
    </p:spTree>
    <p:extLst>
      <p:ext uri="{BB962C8B-B14F-4D97-AF65-F5344CB8AC3E}">
        <p14:creationId xmlns:p14="http://schemas.microsoft.com/office/powerpoint/2010/main" val="2108254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32</a:t>
            </a:fld>
            <a:endParaRPr lang="en-US" dirty="0"/>
          </a:p>
        </p:txBody>
      </p:sp>
      <p:pic>
        <p:nvPicPr>
          <p:cNvPr id="13"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16" name="Picture 15" descr="Menu: Soil Consist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8" y="-40318"/>
            <a:ext cx="1310844" cy="6898318"/>
          </a:xfrm>
          <a:prstGeom prst="rect">
            <a:avLst/>
          </a:prstGeom>
        </p:spPr>
      </p:pic>
      <p:sp>
        <p:nvSpPr>
          <p:cNvPr id="10" name="Content Placeholder 2"/>
          <p:cNvSpPr txBox="1">
            <a:spLocks/>
          </p:cNvSpPr>
          <p:nvPr/>
        </p:nvSpPr>
        <p:spPr>
          <a:xfrm>
            <a:off x="1400349" y="1829815"/>
            <a:ext cx="5225615" cy="36067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spcBef>
                <a:spcPts val="0"/>
              </a:spcBef>
              <a:buClr>
                <a:srgbClr val="000000"/>
              </a:buClr>
              <a:buSzPct val="25000"/>
              <a:buNone/>
            </a:pPr>
            <a:r>
              <a:rPr lang="en-US" sz="1800" dirty="0">
                <a:solidFill>
                  <a:srgbClr val="000000"/>
                </a:solidFill>
                <a:latin typeface="Arial"/>
                <a:ea typeface="Arial"/>
                <a:cs typeface="Arial"/>
                <a:sym typeface="Arial"/>
              </a:rPr>
              <a:t>Consistence describes the firmness of the individual peds and the ease with which they break apart. </a:t>
            </a:r>
          </a:p>
          <a:p>
            <a:pPr marL="0" lvl="0" indent="0" algn="just">
              <a:spcBef>
                <a:spcPts val="0"/>
              </a:spcBef>
              <a:buClr>
                <a:srgbClr val="000000"/>
              </a:buClr>
              <a:buSzPct val="25000"/>
              <a:buNone/>
            </a:pPr>
            <a:endParaRPr lang="en-US" sz="1800" dirty="0">
              <a:solidFill>
                <a:srgbClr val="000000"/>
              </a:solidFill>
              <a:latin typeface="Arial"/>
              <a:ea typeface="Arial"/>
              <a:cs typeface="Arial"/>
              <a:sym typeface="Arial"/>
            </a:endParaRPr>
          </a:p>
          <a:p>
            <a:pPr marL="0" lvl="0" indent="0" algn="just">
              <a:spcBef>
                <a:spcPts val="0"/>
              </a:spcBef>
              <a:buClr>
                <a:schemeClr val="lt1"/>
              </a:buClr>
              <a:buNone/>
            </a:pPr>
            <a:endParaRPr lang="en-US" sz="900" dirty="0">
              <a:solidFill>
                <a:srgbClr val="000000"/>
              </a:solidFill>
              <a:latin typeface="Arial"/>
              <a:ea typeface="Arial"/>
              <a:cs typeface="Arial"/>
              <a:sym typeface="Arial"/>
            </a:endParaRPr>
          </a:p>
          <a:p>
            <a:pPr marL="0" lvl="0" indent="0" algn="just">
              <a:spcBef>
                <a:spcPts val="0"/>
              </a:spcBef>
              <a:buClr>
                <a:srgbClr val="000000"/>
              </a:buClr>
              <a:buSzPct val="25000"/>
              <a:buNone/>
            </a:pPr>
            <a:r>
              <a:rPr lang="en-US" sz="1800" dirty="0">
                <a:solidFill>
                  <a:srgbClr val="000000"/>
                </a:solidFill>
                <a:latin typeface="Arial"/>
                <a:ea typeface="Arial"/>
                <a:cs typeface="Arial"/>
                <a:sym typeface="Arial"/>
              </a:rPr>
              <a:t>The terms used to describe soil consistence are loose, friable, firm, and extremely firm. </a:t>
            </a:r>
          </a:p>
          <a:p>
            <a:pPr marL="0" lvl="0" indent="0" algn="just">
              <a:spcBef>
                <a:spcPts val="0"/>
              </a:spcBef>
              <a:buClr>
                <a:srgbClr val="000000"/>
              </a:buClr>
              <a:buSzPct val="25000"/>
              <a:buNone/>
            </a:pPr>
            <a:endParaRPr lang="en-US" sz="1800" dirty="0">
              <a:solidFill>
                <a:srgbClr val="000000"/>
              </a:solidFill>
              <a:latin typeface="Arial"/>
              <a:ea typeface="Arial"/>
              <a:cs typeface="Arial"/>
              <a:sym typeface="Arial"/>
            </a:endParaRPr>
          </a:p>
          <a:p>
            <a:pPr marL="0" lvl="0" indent="0" algn="just">
              <a:spcBef>
                <a:spcPts val="0"/>
              </a:spcBef>
              <a:buClr>
                <a:schemeClr val="lt1"/>
              </a:buClr>
              <a:buNone/>
            </a:pPr>
            <a:endParaRPr lang="en-US" sz="900" dirty="0">
              <a:solidFill>
                <a:srgbClr val="000000"/>
              </a:solidFill>
              <a:latin typeface="Arial"/>
              <a:ea typeface="Arial"/>
              <a:cs typeface="Arial"/>
              <a:sym typeface="Arial"/>
            </a:endParaRPr>
          </a:p>
          <a:p>
            <a:pPr marL="0" lvl="0" indent="0" algn="just">
              <a:spcBef>
                <a:spcPts val="0"/>
              </a:spcBef>
              <a:buClr>
                <a:srgbClr val="000000"/>
              </a:buClr>
              <a:buSzPct val="25000"/>
              <a:buNone/>
            </a:pPr>
            <a:r>
              <a:rPr lang="en-US" sz="1800" dirty="0">
                <a:solidFill>
                  <a:srgbClr val="000000"/>
                </a:solidFill>
                <a:latin typeface="Arial"/>
                <a:ea typeface="Arial"/>
                <a:cs typeface="Arial"/>
                <a:sym typeface="Arial"/>
              </a:rPr>
              <a:t>For example, a soil with friable consistence will be easier for roots, shovels, or plows to move through than a soil with a firm consistence. On the other hand, a soil with extremely firm consistence will be harder for roots, shovels, and trowels to move through.</a:t>
            </a:r>
          </a:p>
          <a:p>
            <a:pPr marL="0" indent="0">
              <a:spcBef>
                <a:spcPts val="0"/>
              </a:spcBef>
              <a:buNone/>
            </a:pPr>
            <a:endParaRPr lang="en-US" sz="1800" dirty="0">
              <a:solidFill>
                <a:schemeClr val="dk1"/>
              </a:solidFill>
              <a:ea typeface="Calibri"/>
              <a:cs typeface="Calibri"/>
              <a:sym typeface="Calibri"/>
            </a:endParaRPr>
          </a:p>
        </p:txBody>
      </p:sp>
      <p:pic>
        <p:nvPicPr>
          <p:cNvPr id="4" name="Content Placeholder 3" descr="Photos showing a student holding a ped of soil and spraying with a mist bottle.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642201" y="1208881"/>
            <a:ext cx="2191822" cy="4848576"/>
          </a:xfrm>
        </p:spPr>
      </p:pic>
      <p:sp>
        <p:nvSpPr>
          <p:cNvPr id="3" name="Title 2">
            <a:extLst>
              <a:ext uri="{FF2B5EF4-FFF2-40B4-BE49-F238E27FC236}">
                <a16:creationId xmlns:a16="http://schemas.microsoft.com/office/drawing/2014/main" id="{EBE56A80-F595-4856-9E54-71578FD39926}"/>
              </a:ext>
            </a:extLst>
          </p:cNvPr>
          <p:cNvSpPr>
            <a:spLocks noGrp="1"/>
          </p:cNvSpPr>
          <p:nvPr>
            <p:ph type="title"/>
          </p:nvPr>
        </p:nvSpPr>
        <p:spPr>
          <a:xfrm>
            <a:off x="1400349" y="1073150"/>
            <a:ext cx="4223976" cy="597995"/>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What is Soil Consistence?</a:t>
            </a:r>
            <a:endParaRPr lang="en-US" dirty="0"/>
          </a:p>
        </p:txBody>
      </p:sp>
    </p:spTree>
    <p:extLst>
      <p:ext uri="{BB962C8B-B14F-4D97-AF65-F5344CB8AC3E}">
        <p14:creationId xmlns:p14="http://schemas.microsoft.com/office/powerpoint/2010/main" val="6913512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33</a:t>
            </a:fld>
            <a:endParaRPr lang="en-US" dirty="0"/>
          </a:p>
        </p:txBody>
      </p:sp>
      <p:pic>
        <p:nvPicPr>
          <p:cNvPr id="13"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16" name="Picture 15" descr="Menu: Soil Consist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8" y="-40318"/>
            <a:ext cx="1310844" cy="6898318"/>
          </a:xfrm>
          <a:prstGeom prst="rect">
            <a:avLst/>
          </a:prstGeom>
        </p:spPr>
      </p:pic>
      <p:sp>
        <p:nvSpPr>
          <p:cNvPr id="3" name="Title 2">
            <a:extLst>
              <a:ext uri="{FF2B5EF4-FFF2-40B4-BE49-F238E27FC236}">
                <a16:creationId xmlns:a16="http://schemas.microsoft.com/office/drawing/2014/main" id="{100F6E17-6489-4802-B724-8EEFC8FAA251}"/>
              </a:ext>
            </a:extLst>
          </p:cNvPr>
          <p:cNvSpPr>
            <a:spLocks noGrp="1"/>
          </p:cNvSpPr>
          <p:nvPr>
            <p:ph type="title"/>
          </p:nvPr>
        </p:nvSpPr>
        <p:spPr>
          <a:xfrm>
            <a:off x="1436241" y="1005538"/>
            <a:ext cx="4507756" cy="802947"/>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Identify Soil Consistence</a:t>
            </a:r>
            <a:endParaRPr lang="en-US" dirty="0"/>
          </a:p>
        </p:txBody>
      </p:sp>
      <p:sp>
        <p:nvSpPr>
          <p:cNvPr id="10" name="Content Placeholder 2"/>
          <p:cNvSpPr txBox="1">
            <a:spLocks/>
          </p:cNvSpPr>
          <p:nvPr/>
        </p:nvSpPr>
        <p:spPr>
          <a:xfrm>
            <a:off x="1436241" y="1692880"/>
            <a:ext cx="7514010" cy="7178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
                <a:srgbClr val="000000"/>
              </a:buClr>
              <a:buSzPct val="25000"/>
              <a:buNone/>
            </a:pPr>
            <a:r>
              <a:rPr lang="en-US" sz="1800" dirty="0">
                <a:solidFill>
                  <a:srgbClr val="000000"/>
                </a:solidFill>
                <a:latin typeface="Arial"/>
                <a:ea typeface="Arial"/>
                <a:cs typeface="Arial"/>
                <a:sym typeface="Arial"/>
              </a:rPr>
              <a:t>Record one of the following categories of soil ped consistence on the Soil Characterization Data Entry Page.</a:t>
            </a:r>
          </a:p>
          <a:p>
            <a:pPr marL="0" indent="0">
              <a:spcBef>
                <a:spcPts val="0"/>
              </a:spcBef>
              <a:buNone/>
            </a:pPr>
            <a:endParaRPr lang="en-US" sz="1800" dirty="0">
              <a:solidFill>
                <a:schemeClr val="dk1"/>
              </a:solidFill>
              <a:ea typeface="Calibri"/>
              <a:cs typeface="Calibri"/>
              <a:sym typeface="Calibri"/>
            </a:endParaRPr>
          </a:p>
        </p:txBody>
      </p:sp>
      <p:pic>
        <p:nvPicPr>
          <p:cNvPr id="5" name="Content Placeholder 4" descr="Illustrations of different soil consistence categories: Loose soil is when you have trouble picking our a single ped- the structure of the soil falls apart when touched.  Friable soil is characterized by peds that break under a small amount of pressure, say between your thumb and forefinger. Firm soil breaks when you apply a good amount of pressure and it dents under finger pressure before it breaks. Extremely firm peds can't be crushed with your finger, you need a hammer or other tool to crush it.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637318" y="2410691"/>
            <a:ext cx="6783894" cy="3707476"/>
          </a:xfrm>
        </p:spPr>
      </p:pic>
      <p:sp>
        <p:nvSpPr>
          <p:cNvPr id="11" name="Shape 832"/>
          <p:cNvSpPr/>
          <p:nvPr/>
        </p:nvSpPr>
        <p:spPr>
          <a:xfrm>
            <a:off x="1725121" y="6320292"/>
            <a:ext cx="7418879" cy="290911"/>
          </a:xfrm>
          <a:prstGeom prst="rect">
            <a:avLst/>
          </a:prstGeom>
          <a:noFill/>
          <a:ln>
            <a:noFill/>
          </a:ln>
        </p:spPr>
        <p:txBody>
          <a:bodyPr lIns="81625" tIns="40800" rIns="81625" bIns="40800" anchor="t" anchorCtr="0">
            <a:noAutofit/>
          </a:bodyPr>
          <a:lstStyle/>
          <a:p>
            <a:pPr marL="0" marR="0" lvl="0" indent="0" algn="l" rtl="0">
              <a:lnSpc>
                <a:spcPct val="85000"/>
              </a:lnSpc>
              <a:spcBef>
                <a:spcPts val="0"/>
              </a:spcBef>
              <a:buSzPct val="25000"/>
              <a:buNone/>
            </a:pPr>
            <a:r>
              <a:rPr lang="en-US" sz="1800" dirty="0">
                <a:solidFill>
                  <a:srgbClr val="000000"/>
                </a:solidFill>
                <a:latin typeface="Calibri"/>
                <a:ea typeface="Calibri"/>
                <a:cs typeface="Calibri"/>
                <a:sym typeface="Calibri"/>
              </a:rPr>
              <a:t>* Soils with “single grained” structure </a:t>
            </a:r>
            <a:r>
              <a:rPr lang="en-US" sz="1800" b="1" dirty="0">
                <a:solidFill>
                  <a:srgbClr val="000000"/>
                </a:solidFill>
                <a:latin typeface="Calibri"/>
                <a:ea typeface="Calibri"/>
                <a:cs typeface="Calibri"/>
                <a:sym typeface="Calibri"/>
              </a:rPr>
              <a:t>always</a:t>
            </a:r>
            <a:r>
              <a:rPr lang="en-US" sz="1800" dirty="0">
                <a:solidFill>
                  <a:srgbClr val="000000"/>
                </a:solidFill>
                <a:latin typeface="Calibri"/>
                <a:ea typeface="Calibri"/>
                <a:cs typeface="Calibri"/>
                <a:sym typeface="Calibri"/>
              </a:rPr>
              <a:t> have loose consistence.</a:t>
            </a:r>
          </a:p>
        </p:txBody>
      </p:sp>
    </p:spTree>
    <p:extLst>
      <p:ext uri="{BB962C8B-B14F-4D97-AF65-F5344CB8AC3E}">
        <p14:creationId xmlns:p14="http://schemas.microsoft.com/office/powerpoint/2010/main" val="19385530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34</a:t>
            </a:fld>
            <a:endParaRPr lang="en-US" dirty="0"/>
          </a:p>
        </p:txBody>
      </p:sp>
      <p:pic>
        <p:nvPicPr>
          <p:cNvPr id="15"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769" y="0"/>
            <a:ext cx="8000481" cy="1060526"/>
          </a:xfrm>
          <a:prstGeom prst="rect">
            <a:avLst/>
          </a:prstGeom>
        </p:spPr>
      </p:pic>
      <p:pic>
        <p:nvPicPr>
          <p:cNvPr id="2" name="Picture 1" descr="Menu: Soil Tex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23" y="-40318"/>
            <a:ext cx="1338503" cy="7023009"/>
          </a:xfrm>
          <a:prstGeom prst="rect">
            <a:avLst/>
          </a:prstGeom>
        </p:spPr>
      </p:pic>
      <p:sp>
        <p:nvSpPr>
          <p:cNvPr id="4" name="Title 3">
            <a:extLst>
              <a:ext uri="{FF2B5EF4-FFF2-40B4-BE49-F238E27FC236}">
                <a16:creationId xmlns:a16="http://schemas.microsoft.com/office/drawing/2014/main" id="{7CDCFE6F-296C-47EE-86EC-81E4E6C76B6E}"/>
              </a:ext>
            </a:extLst>
          </p:cNvPr>
          <p:cNvSpPr>
            <a:spLocks noGrp="1"/>
          </p:cNvSpPr>
          <p:nvPr>
            <p:ph type="title"/>
          </p:nvPr>
        </p:nvSpPr>
        <p:spPr>
          <a:xfrm>
            <a:off x="2381775" y="1060526"/>
            <a:ext cx="5091080" cy="771416"/>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Horizon Properties: Soil Texture</a:t>
            </a:r>
            <a:endParaRPr lang="en-US" dirty="0"/>
          </a:p>
        </p:txBody>
      </p:sp>
      <p:pic>
        <p:nvPicPr>
          <p:cNvPr id="11" name="Shape 853" descr="Photograph of a hand squeezing soil and obtaining a long ribbon of soil using this texture test. "/>
          <p:cNvPicPr preferRelativeResize="0">
            <a:picLocks noGrp="1"/>
          </p:cNvPicPr>
          <p:nvPr>
            <p:ph sz="half" idx="2"/>
          </p:nvPr>
        </p:nvPicPr>
        <p:blipFill rotWithShape="1">
          <a:blip r:embed="rId4">
            <a:alphaModFix/>
          </a:blip>
          <a:srcRect/>
          <a:stretch/>
        </p:blipFill>
        <p:spPr>
          <a:xfrm>
            <a:off x="3116233" y="1977129"/>
            <a:ext cx="3886200" cy="4088958"/>
          </a:xfrm>
          <a:prstGeom prst="rect">
            <a:avLst/>
          </a:prstGeom>
          <a:noFill/>
          <a:ln>
            <a:noFill/>
          </a:ln>
        </p:spPr>
      </p:pic>
    </p:spTree>
    <p:extLst>
      <p:ext uri="{BB962C8B-B14F-4D97-AF65-F5344CB8AC3E}">
        <p14:creationId xmlns:p14="http://schemas.microsoft.com/office/powerpoint/2010/main" val="933508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35</a:t>
            </a:fld>
            <a:endParaRPr lang="en-US" dirty="0"/>
          </a:p>
        </p:txBody>
      </p:sp>
      <p:pic>
        <p:nvPicPr>
          <p:cNvPr id="15"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769" y="0"/>
            <a:ext cx="8000481" cy="1060526"/>
          </a:xfrm>
          <a:prstGeom prst="rect">
            <a:avLst/>
          </a:prstGeom>
        </p:spPr>
      </p:pic>
      <p:pic>
        <p:nvPicPr>
          <p:cNvPr id="2" name="Picture 1" descr="Menu: Soil Tex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23" y="-40318"/>
            <a:ext cx="1338503" cy="7023009"/>
          </a:xfrm>
          <a:prstGeom prst="rect">
            <a:avLst/>
          </a:prstGeom>
        </p:spPr>
      </p:pic>
      <p:sp>
        <p:nvSpPr>
          <p:cNvPr id="5" name="Title 4">
            <a:extLst>
              <a:ext uri="{FF2B5EF4-FFF2-40B4-BE49-F238E27FC236}">
                <a16:creationId xmlns:a16="http://schemas.microsoft.com/office/drawing/2014/main" id="{024EDEDF-A75B-435B-BAAA-CD57A8EEBF1C}"/>
              </a:ext>
            </a:extLst>
          </p:cNvPr>
          <p:cNvSpPr>
            <a:spLocks noGrp="1"/>
          </p:cNvSpPr>
          <p:nvPr>
            <p:ph type="title"/>
          </p:nvPr>
        </p:nvSpPr>
        <p:spPr>
          <a:xfrm>
            <a:off x="1255880" y="1060526"/>
            <a:ext cx="5296031" cy="638942"/>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Definitions of Sand, Silt, and Clay</a:t>
            </a:r>
            <a:endParaRPr lang="en-US" dirty="0"/>
          </a:p>
        </p:txBody>
      </p:sp>
      <p:sp>
        <p:nvSpPr>
          <p:cNvPr id="4" name="TextBox 3"/>
          <p:cNvSpPr txBox="1"/>
          <p:nvPr/>
        </p:nvSpPr>
        <p:spPr>
          <a:xfrm>
            <a:off x="1494878" y="1712092"/>
            <a:ext cx="4290779" cy="4862870"/>
          </a:xfrm>
          <a:prstGeom prst="rect">
            <a:avLst/>
          </a:prstGeom>
          <a:noFill/>
        </p:spPr>
        <p:txBody>
          <a:bodyPr wrap="square" rtlCol="0">
            <a:spAutoFit/>
          </a:bodyPr>
          <a:lstStyle/>
          <a:p>
            <a:pPr lvl="0">
              <a:buSzPct val="25000"/>
            </a:pPr>
            <a:r>
              <a:rPr lang="en-US" b="1" dirty="0">
                <a:solidFill>
                  <a:srgbClr val="48340C"/>
                </a:solidFill>
                <a:ea typeface="Calibri"/>
                <a:cs typeface="Calibri"/>
                <a:sym typeface="Calibri"/>
              </a:rPr>
              <a:t>The way a soil “feels” is called soil texture.</a:t>
            </a:r>
          </a:p>
          <a:p>
            <a:pPr lvl="0">
              <a:buSzPct val="25000"/>
            </a:pPr>
            <a:endParaRPr lang="en-US" dirty="0">
              <a:solidFill>
                <a:srgbClr val="000000"/>
              </a:solidFill>
              <a:ea typeface="Calibri"/>
              <a:cs typeface="Calibri"/>
              <a:sym typeface="Calibri"/>
            </a:endParaRPr>
          </a:p>
          <a:p>
            <a:pPr lvl="0">
              <a:buSzPct val="25000"/>
            </a:pPr>
            <a:r>
              <a:rPr lang="en-US" dirty="0">
                <a:solidFill>
                  <a:srgbClr val="000000"/>
                </a:solidFill>
                <a:ea typeface="Calibri"/>
                <a:cs typeface="Calibri"/>
                <a:sym typeface="Calibri"/>
              </a:rPr>
              <a:t>Soil texture depends on the amount of each size of particle in the soil.</a:t>
            </a:r>
          </a:p>
          <a:p>
            <a:pPr lvl="0"/>
            <a:endParaRPr lang="en-US" sz="1000" dirty="0">
              <a:solidFill>
                <a:srgbClr val="000000"/>
              </a:solidFill>
              <a:ea typeface="Calibri"/>
              <a:cs typeface="Calibri"/>
              <a:sym typeface="Calibri"/>
            </a:endParaRPr>
          </a:p>
          <a:p>
            <a:pPr lvl="0">
              <a:buSzPct val="25000"/>
            </a:pPr>
            <a:r>
              <a:rPr lang="en-US" dirty="0">
                <a:solidFill>
                  <a:srgbClr val="000000"/>
                </a:solidFill>
                <a:ea typeface="Calibri"/>
                <a:cs typeface="Calibri"/>
                <a:sym typeface="Calibri"/>
              </a:rPr>
              <a:t>Sand, silt, and clay are names that describe the size of individual particles in the soil.</a:t>
            </a:r>
          </a:p>
          <a:p>
            <a:pPr lvl="0">
              <a:buSzPct val="25000"/>
            </a:pPr>
            <a:endParaRPr lang="en-US" dirty="0">
              <a:solidFill>
                <a:srgbClr val="000000"/>
              </a:solidFill>
              <a:ea typeface="Calibri"/>
              <a:cs typeface="Calibri"/>
              <a:sym typeface="Calibri"/>
            </a:endParaRPr>
          </a:p>
          <a:p>
            <a:pPr lvl="0"/>
            <a:endParaRPr lang="en-US" sz="1000" dirty="0">
              <a:solidFill>
                <a:srgbClr val="9234DB"/>
              </a:solidFill>
              <a:ea typeface="Calibri"/>
              <a:cs typeface="Calibri"/>
              <a:sym typeface="Calibri"/>
            </a:endParaRPr>
          </a:p>
          <a:p>
            <a:pPr lvl="0">
              <a:buSzPct val="25000"/>
            </a:pPr>
            <a:r>
              <a:rPr lang="en-US" b="1" dirty="0">
                <a:solidFill>
                  <a:srgbClr val="000000"/>
                </a:solidFill>
                <a:ea typeface="Calibri"/>
                <a:cs typeface="Calibri"/>
                <a:sym typeface="Calibri"/>
              </a:rPr>
              <a:t>-Sand</a:t>
            </a:r>
            <a:r>
              <a:rPr lang="en-US" dirty="0">
                <a:solidFill>
                  <a:srgbClr val="9234DB"/>
                </a:solidFill>
                <a:ea typeface="Calibri"/>
                <a:cs typeface="Calibri"/>
                <a:sym typeface="Calibri"/>
              </a:rPr>
              <a:t> </a:t>
            </a:r>
            <a:r>
              <a:rPr lang="en-US" dirty="0">
                <a:solidFill>
                  <a:srgbClr val="000000"/>
                </a:solidFill>
                <a:ea typeface="Calibri"/>
                <a:cs typeface="Calibri"/>
                <a:sym typeface="Calibri"/>
              </a:rPr>
              <a:t>are the largest particles and they feel “gritty.” </a:t>
            </a:r>
          </a:p>
          <a:p>
            <a:pPr lvl="0"/>
            <a:endParaRPr lang="en-US" sz="1000" dirty="0">
              <a:solidFill>
                <a:srgbClr val="000000"/>
              </a:solidFill>
              <a:ea typeface="Calibri"/>
              <a:cs typeface="Calibri"/>
              <a:sym typeface="Calibri"/>
            </a:endParaRPr>
          </a:p>
          <a:p>
            <a:pPr lvl="0">
              <a:buSzPct val="25000"/>
            </a:pPr>
            <a:r>
              <a:rPr lang="en-US" b="1" dirty="0">
                <a:solidFill>
                  <a:srgbClr val="000000"/>
                </a:solidFill>
                <a:ea typeface="Calibri"/>
                <a:cs typeface="Calibri"/>
                <a:sym typeface="Calibri"/>
              </a:rPr>
              <a:t>-Silt</a:t>
            </a:r>
            <a:r>
              <a:rPr lang="en-US" dirty="0">
                <a:solidFill>
                  <a:srgbClr val="9234DB"/>
                </a:solidFill>
                <a:ea typeface="Calibri"/>
                <a:cs typeface="Calibri"/>
                <a:sym typeface="Calibri"/>
              </a:rPr>
              <a:t> </a:t>
            </a:r>
            <a:r>
              <a:rPr lang="en-US" dirty="0">
                <a:solidFill>
                  <a:srgbClr val="000000"/>
                </a:solidFill>
                <a:ea typeface="Calibri"/>
                <a:cs typeface="Calibri"/>
                <a:sym typeface="Calibri"/>
              </a:rPr>
              <a:t>are medium sized, and they feel soft, silky or “floury.”</a:t>
            </a:r>
          </a:p>
          <a:p>
            <a:pPr lvl="0"/>
            <a:endParaRPr lang="en-US" sz="1000" dirty="0">
              <a:solidFill>
                <a:srgbClr val="000000"/>
              </a:solidFill>
              <a:ea typeface="Calibri"/>
              <a:cs typeface="Calibri"/>
              <a:sym typeface="Calibri"/>
            </a:endParaRPr>
          </a:p>
          <a:p>
            <a:pPr lvl="0">
              <a:buSzPct val="25000"/>
            </a:pPr>
            <a:r>
              <a:rPr lang="en-US" b="1" dirty="0">
                <a:solidFill>
                  <a:srgbClr val="000000"/>
                </a:solidFill>
                <a:ea typeface="Calibri"/>
                <a:cs typeface="Calibri"/>
                <a:sym typeface="Calibri"/>
              </a:rPr>
              <a:t>-Clay</a:t>
            </a:r>
            <a:r>
              <a:rPr lang="en-US" dirty="0">
                <a:solidFill>
                  <a:srgbClr val="9234DB"/>
                </a:solidFill>
                <a:ea typeface="Calibri"/>
                <a:cs typeface="Calibri"/>
                <a:sym typeface="Calibri"/>
              </a:rPr>
              <a:t> </a:t>
            </a:r>
            <a:r>
              <a:rPr lang="en-US" dirty="0">
                <a:solidFill>
                  <a:srgbClr val="000000"/>
                </a:solidFill>
                <a:ea typeface="Calibri"/>
                <a:cs typeface="Calibri"/>
                <a:sym typeface="Calibri"/>
              </a:rPr>
              <a:t>are the smallest sized particles, and they feel “sticky,” and they are hard to squeeze.</a:t>
            </a:r>
          </a:p>
          <a:p>
            <a:endParaRPr lang="en-US" dirty="0"/>
          </a:p>
        </p:txBody>
      </p:sp>
      <p:pic>
        <p:nvPicPr>
          <p:cNvPr id="12" name="Content Placeholder 11" descr="Illustration of Particle size comparison:  Sand is 2.00-.05 mm, Silt is .05-.002 mm, and clay is lesst han .002 mm"/>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785657" y="1977129"/>
            <a:ext cx="3076619" cy="3558177"/>
          </a:xfrm>
        </p:spPr>
      </p:pic>
    </p:spTree>
    <p:extLst>
      <p:ext uri="{BB962C8B-B14F-4D97-AF65-F5344CB8AC3E}">
        <p14:creationId xmlns:p14="http://schemas.microsoft.com/office/powerpoint/2010/main" val="11941818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36</a:t>
            </a:fld>
            <a:endParaRPr lang="en-US" dirty="0"/>
          </a:p>
        </p:txBody>
      </p:sp>
      <p:pic>
        <p:nvPicPr>
          <p:cNvPr id="15"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769" y="0"/>
            <a:ext cx="8000481" cy="1060526"/>
          </a:xfrm>
          <a:prstGeom prst="rect">
            <a:avLst/>
          </a:prstGeom>
        </p:spPr>
      </p:pic>
      <p:pic>
        <p:nvPicPr>
          <p:cNvPr id="2" name="Picture 1" descr="Menu: Soil Tex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23" y="-40318"/>
            <a:ext cx="1338503" cy="7023009"/>
          </a:xfrm>
          <a:prstGeom prst="rect">
            <a:avLst/>
          </a:prstGeom>
        </p:spPr>
      </p:pic>
      <p:sp>
        <p:nvSpPr>
          <p:cNvPr id="6" name="Title 5">
            <a:extLst>
              <a:ext uri="{FF2B5EF4-FFF2-40B4-BE49-F238E27FC236}">
                <a16:creationId xmlns:a16="http://schemas.microsoft.com/office/drawing/2014/main" id="{45AD33FC-2913-4D04-A99A-BE0D00AB2208}"/>
              </a:ext>
            </a:extLst>
          </p:cNvPr>
          <p:cNvSpPr>
            <a:spLocks noGrp="1"/>
          </p:cNvSpPr>
          <p:nvPr>
            <p:ph type="title"/>
          </p:nvPr>
        </p:nvSpPr>
        <p:spPr>
          <a:xfrm>
            <a:off x="1494878" y="1073151"/>
            <a:ext cx="4129383" cy="638942"/>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The Soil Texture Triangle</a:t>
            </a:r>
            <a:endParaRPr lang="en-US" dirty="0"/>
          </a:p>
        </p:txBody>
      </p:sp>
      <p:sp>
        <p:nvSpPr>
          <p:cNvPr id="4" name="TextBox 3"/>
          <p:cNvSpPr txBox="1"/>
          <p:nvPr/>
        </p:nvSpPr>
        <p:spPr>
          <a:xfrm>
            <a:off x="1494878" y="1712092"/>
            <a:ext cx="7233486" cy="923330"/>
          </a:xfrm>
          <a:prstGeom prst="rect">
            <a:avLst/>
          </a:prstGeom>
          <a:noFill/>
        </p:spPr>
        <p:txBody>
          <a:bodyPr wrap="square" rtlCol="0">
            <a:spAutoFit/>
          </a:bodyPr>
          <a:lstStyle/>
          <a:p>
            <a:pPr lvl="0">
              <a:buClr>
                <a:srgbClr val="000000"/>
              </a:buClr>
              <a:buSzPct val="25000"/>
            </a:pPr>
            <a:r>
              <a:rPr lang="en-US" dirty="0">
                <a:solidFill>
                  <a:srgbClr val="000000"/>
                </a:solidFill>
                <a:latin typeface="Arial"/>
                <a:ea typeface="Arial"/>
                <a:cs typeface="Arial"/>
                <a:sym typeface="Arial"/>
              </a:rPr>
              <a:t>Soils are grouped into 12 texture class names depending on how much sand, silt, and clay is in each sample. </a:t>
            </a:r>
          </a:p>
          <a:p>
            <a:endParaRPr lang="en-US" dirty="0"/>
          </a:p>
        </p:txBody>
      </p:sp>
      <p:pic>
        <p:nvPicPr>
          <p:cNvPr id="5" name="Content Placeholder 4" descr="This is a soil texture triangle. Each side represents the percentage of sand, silt and clay. If you know the percentages of each size class you can use the triangle to obtain the correct name for your sample, such as silt loam, or sandy clay loam.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053901" y="2327774"/>
            <a:ext cx="5726811" cy="4232176"/>
          </a:xfrm>
        </p:spPr>
      </p:pic>
      <p:sp>
        <p:nvSpPr>
          <p:cNvPr id="10" name="Shape 878"/>
          <p:cNvSpPr txBox="1"/>
          <p:nvPr/>
        </p:nvSpPr>
        <p:spPr>
          <a:xfrm>
            <a:off x="5864072" y="6484343"/>
            <a:ext cx="1916640" cy="151214"/>
          </a:xfrm>
          <a:prstGeom prst="rect">
            <a:avLst/>
          </a:prstGeom>
          <a:noFill/>
          <a:ln>
            <a:noFill/>
          </a:ln>
        </p:spPr>
        <p:txBody>
          <a:bodyPr lIns="81625" tIns="40800" rIns="81625" bIns="40800" anchor="t" anchorCtr="0">
            <a:noAutofit/>
          </a:bodyPr>
          <a:lstStyle/>
          <a:p>
            <a:pPr marL="0" marR="0" lvl="0" indent="0" algn="r" rtl="0">
              <a:spcBef>
                <a:spcPts val="0"/>
              </a:spcBef>
              <a:buClr>
                <a:srgbClr val="000000"/>
              </a:buClr>
              <a:buSzPct val="25000"/>
              <a:buFont typeface="Arial"/>
              <a:buNone/>
            </a:pPr>
            <a:r>
              <a:rPr lang="en-US" sz="700" dirty="0">
                <a:solidFill>
                  <a:srgbClr val="000000"/>
                </a:solidFill>
                <a:latin typeface="Arial"/>
                <a:ea typeface="Arial"/>
                <a:cs typeface="Arial"/>
                <a:sym typeface="Arial"/>
              </a:rPr>
              <a:t>Textural Triangle courtesy, USDA NRCS</a:t>
            </a:r>
          </a:p>
        </p:txBody>
      </p:sp>
    </p:spTree>
    <p:extLst>
      <p:ext uri="{BB962C8B-B14F-4D97-AF65-F5344CB8AC3E}">
        <p14:creationId xmlns:p14="http://schemas.microsoft.com/office/powerpoint/2010/main" val="5882322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37</a:t>
            </a:fld>
            <a:endParaRPr lang="en-US" dirty="0"/>
          </a:p>
        </p:txBody>
      </p:sp>
      <p:pic>
        <p:nvPicPr>
          <p:cNvPr id="15"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769" y="0"/>
            <a:ext cx="8000481" cy="1060526"/>
          </a:xfrm>
          <a:prstGeom prst="rect">
            <a:avLst/>
          </a:prstGeom>
        </p:spPr>
      </p:pic>
      <p:pic>
        <p:nvPicPr>
          <p:cNvPr id="2" name="Picture 1" descr="Menu: Soil Tex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23" y="-40318"/>
            <a:ext cx="1338503" cy="7023009"/>
          </a:xfrm>
          <a:prstGeom prst="rect">
            <a:avLst/>
          </a:prstGeom>
        </p:spPr>
      </p:pic>
      <p:sp>
        <p:nvSpPr>
          <p:cNvPr id="5" name="Title 4">
            <a:extLst>
              <a:ext uri="{FF2B5EF4-FFF2-40B4-BE49-F238E27FC236}">
                <a16:creationId xmlns:a16="http://schemas.microsoft.com/office/drawing/2014/main" id="{736E7C2D-02F9-43F1-A095-05C7F7BD463A}"/>
              </a:ext>
            </a:extLst>
          </p:cNvPr>
          <p:cNvSpPr>
            <a:spLocks noGrp="1"/>
          </p:cNvSpPr>
          <p:nvPr>
            <p:ph type="title"/>
          </p:nvPr>
        </p:nvSpPr>
        <p:spPr>
          <a:xfrm>
            <a:off x="1494878" y="1073150"/>
            <a:ext cx="5595576" cy="519167"/>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Soil Texture: Required Equipment</a:t>
            </a:r>
            <a:endParaRPr lang="en-US" dirty="0"/>
          </a:p>
        </p:txBody>
      </p:sp>
      <p:sp>
        <p:nvSpPr>
          <p:cNvPr id="4" name="TextBox 3"/>
          <p:cNvSpPr txBox="1"/>
          <p:nvPr/>
        </p:nvSpPr>
        <p:spPr>
          <a:xfrm>
            <a:off x="1494878" y="1712092"/>
            <a:ext cx="7233486" cy="646331"/>
          </a:xfrm>
          <a:prstGeom prst="rect">
            <a:avLst/>
          </a:prstGeom>
          <a:noFill/>
        </p:spPr>
        <p:txBody>
          <a:bodyPr wrap="square" rtlCol="0">
            <a:spAutoFit/>
          </a:bodyPr>
          <a:lstStyle/>
          <a:p>
            <a:pPr lvl="0">
              <a:buClr>
                <a:srgbClr val="000000"/>
              </a:buClr>
              <a:buSzPct val="25000"/>
            </a:pPr>
            <a:r>
              <a:rPr lang="en-US" dirty="0">
                <a:solidFill>
                  <a:srgbClr val="000000"/>
                </a:solidFill>
                <a:latin typeface="Arial"/>
                <a:ea typeface="Arial"/>
                <a:cs typeface="Arial"/>
                <a:sym typeface="Arial"/>
              </a:rPr>
              <a:t>To determine this soil property, you will need:</a:t>
            </a:r>
          </a:p>
          <a:p>
            <a:endParaRPr lang="en-US" dirty="0"/>
          </a:p>
        </p:txBody>
      </p:sp>
      <p:pic>
        <p:nvPicPr>
          <p:cNvPr id="6" name="Content Placeholder 5" descr="Photos of a small handful of soil and a spray mist bottle.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786196" y="2487759"/>
            <a:ext cx="7108421" cy="3597660"/>
          </a:xfrm>
        </p:spPr>
      </p:pic>
    </p:spTree>
    <p:extLst>
      <p:ext uri="{BB962C8B-B14F-4D97-AF65-F5344CB8AC3E}">
        <p14:creationId xmlns:p14="http://schemas.microsoft.com/office/powerpoint/2010/main" val="10900779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38</a:t>
            </a:fld>
            <a:endParaRPr lang="en-US" dirty="0"/>
          </a:p>
        </p:txBody>
      </p:sp>
      <p:pic>
        <p:nvPicPr>
          <p:cNvPr id="15"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769" y="0"/>
            <a:ext cx="8000481" cy="1060526"/>
          </a:xfrm>
          <a:prstGeom prst="rect">
            <a:avLst/>
          </a:prstGeom>
        </p:spPr>
      </p:pic>
      <p:pic>
        <p:nvPicPr>
          <p:cNvPr id="2" name="Picture 1" descr="Menu: Soil Tex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23" y="-40318"/>
            <a:ext cx="1338503" cy="7023009"/>
          </a:xfrm>
          <a:prstGeom prst="rect">
            <a:avLst/>
          </a:prstGeom>
        </p:spPr>
      </p:pic>
      <p:sp>
        <p:nvSpPr>
          <p:cNvPr id="6" name="Title 5">
            <a:extLst>
              <a:ext uri="{FF2B5EF4-FFF2-40B4-BE49-F238E27FC236}">
                <a16:creationId xmlns:a16="http://schemas.microsoft.com/office/drawing/2014/main" id="{A3EA6960-03AB-4258-AB06-91883ED0F7FD}"/>
              </a:ext>
            </a:extLst>
          </p:cNvPr>
          <p:cNvSpPr>
            <a:spLocks noGrp="1"/>
          </p:cNvSpPr>
          <p:nvPr>
            <p:ph type="title"/>
          </p:nvPr>
        </p:nvSpPr>
        <p:spPr>
          <a:xfrm>
            <a:off x="1494878" y="1060526"/>
            <a:ext cx="7520940" cy="638942"/>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Determining Soil Texture: Step 1: Is it Sand?</a:t>
            </a:r>
            <a:endParaRPr lang="en-US" dirty="0"/>
          </a:p>
        </p:txBody>
      </p:sp>
      <p:sp>
        <p:nvSpPr>
          <p:cNvPr id="4" name="TextBox 3"/>
          <p:cNvSpPr txBox="1"/>
          <p:nvPr/>
        </p:nvSpPr>
        <p:spPr>
          <a:xfrm>
            <a:off x="1494878" y="1712092"/>
            <a:ext cx="7233486" cy="2585323"/>
          </a:xfrm>
          <a:prstGeom prst="rect">
            <a:avLst/>
          </a:prstGeom>
          <a:noFill/>
        </p:spPr>
        <p:txBody>
          <a:bodyPr wrap="square" rtlCol="0">
            <a:spAutoFit/>
          </a:bodyPr>
          <a:lstStyle/>
          <a:p>
            <a:pPr>
              <a:buClr>
                <a:srgbClr val="000000"/>
              </a:buClr>
              <a:buSzPct val="25000"/>
            </a:pPr>
            <a:r>
              <a:rPr lang="en-US" dirty="0">
                <a:solidFill>
                  <a:srgbClr val="000000"/>
                </a:solidFill>
                <a:latin typeface="Arial"/>
                <a:ea typeface="Arial"/>
                <a:cs typeface="Arial"/>
                <a:sym typeface="Arial"/>
              </a:rPr>
              <a:t>To determine soil texture by feel, use this method. Take a handful of soil and moisten it. Let the water soak in and then work the soil with your fingers. </a:t>
            </a:r>
            <a:r>
              <a:rPr lang="en-US" dirty="0">
                <a:solidFill>
                  <a:schemeClr val="dk1"/>
                </a:solidFill>
                <a:latin typeface="Arial"/>
                <a:ea typeface="Arial"/>
                <a:cs typeface="Arial"/>
                <a:sym typeface="Arial"/>
              </a:rPr>
              <a:t>Try to make a ball with the soil. </a:t>
            </a:r>
          </a:p>
          <a:p>
            <a:pPr>
              <a:buClr>
                <a:srgbClr val="000000"/>
              </a:buClr>
              <a:buSzPct val="25000"/>
            </a:pPr>
            <a:endParaRPr lang="en-US" dirty="0">
              <a:solidFill>
                <a:schemeClr val="dk1"/>
              </a:solidFill>
              <a:latin typeface="Arial"/>
              <a:ea typeface="Arial"/>
              <a:cs typeface="Arial"/>
              <a:sym typeface="Arial"/>
            </a:endParaRPr>
          </a:p>
          <a:p>
            <a:pPr>
              <a:buClr>
                <a:srgbClr val="000000"/>
              </a:buClr>
              <a:buSzPct val="25000"/>
            </a:pPr>
            <a:r>
              <a:rPr lang="en-US" dirty="0">
                <a:solidFill>
                  <a:schemeClr val="dk1"/>
                </a:solidFill>
                <a:latin typeface="Arial"/>
                <a:ea typeface="Arial"/>
                <a:cs typeface="Arial"/>
                <a:sym typeface="Arial"/>
              </a:rPr>
              <a:t>If it does not make a ball, it is sand.</a:t>
            </a:r>
          </a:p>
          <a:p>
            <a:pPr>
              <a:buClr>
                <a:srgbClr val="000000"/>
              </a:buClr>
              <a:buSzPct val="25000"/>
            </a:pPr>
            <a:endParaRPr lang="en-US" dirty="0">
              <a:solidFill>
                <a:schemeClr val="dk1"/>
              </a:solidFill>
              <a:latin typeface="Arial"/>
              <a:ea typeface="Arial"/>
              <a:cs typeface="Arial"/>
              <a:sym typeface="Arial"/>
            </a:endParaRPr>
          </a:p>
          <a:p>
            <a:pPr>
              <a:buClr>
                <a:srgbClr val="000000"/>
              </a:buClr>
              <a:buSzPct val="25000"/>
            </a:pPr>
            <a:r>
              <a:rPr lang="en-US" dirty="0">
                <a:solidFill>
                  <a:schemeClr val="dk1"/>
                </a:solidFill>
                <a:latin typeface="Arial"/>
                <a:ea typeface="Arial"/>
                <a:cs typeface="Arial"/>
                <a:sym typeface="Arial"/>
              </a:rPr>
              <a:t>Soil texture is complete. If the soil </a:t>
            </a:r>
          </a:p>
          <a:p>
            <a:pPr>
              <a:buClr>
                <a:srgbClr val="000000"/>
              </a:buClr>
              <a:buSzPct val="25000"/>
            </a:pPr>
            <a:r>
              <a:rPr lang="en-US" dirty="0">
                <a:solidFill>
                  <a:schemeClr val="dk1"/>
                </a:solidFill>
                <a:latin typeface="Arial"/>
                <a:ea typeface="Arial"/>
                <a:cs typeface="Arial"/>
                <a:sym typeface="Arial"/>
              </a:rPr>
              <a:t>Makes a ball, go to the next step. </a:t>
            </a:r>
          </a:p>
          <a:p>
            <a:pPr lvl="0">
              <a:buClr>
                <a:srgbClr val="000000"/>
              </a:buClr>
              <a:buSzPct val="25000"/>
            </a:pPr>
            <a:endParaRPr lang="en-US" dirty="0"/>
          </a:p>
        </p:txBody>
      </p:sp>
      <p:pic>
        <p:nvPicPr>
          <p:cNvPr id="8" name="Shape 905" descr="This is a soil texture triangle. Each side represents the percentage of sand, silt and clay. If you know the percentages of each size class you can use the triangle to obtain the correct name for your sample. The lower left corner is nearly 100% percent sand. "/>
          <p:cNvPicPr preferRelativeResize="0">
            <a:picLocks noGrp="1"/>
          </p:cNvPicPr>
          <p:nvPr>
            <p:ph sz="half" idx="2"/>
          </p:nvPr>
        </p:nvPicPr>
        <p:blipFill rotWithShape="1">
          <a:blip r:embed="rId4">
            <a:alphaModFix/>
          </a:blip>
          <a:srcRect/>
          <a:stretch/>
        </p:blipFill>
        <p:spPr>
          <a:xfrm>
            <a:off x="2075186" y="4297415"/>
            <a:ext cx="2037657" cy="2053509"/>
          </a:xfrm>
          <a:prstGeom prst="rect">
            <a:avLst/>
          </a:prstGeom>
          <a:noFill/>
          <a:ln>
            <a:noFill/>
          </a:ln>
        </p:spPr>
      </p:pic>
      <p:pic>
        <p:nvPicPr>
          <p:cNvPr id="5" name="Picture 4" descr="photograph comparing two soils held in hand. One does not make a ball, it is loose and is sand. The second compacts into a ball, and you need to go to the next step to determine the texture.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1218" y="2731787"/>
            <a:ext cx="3185595" cy="3619137"/>
          </a:xfrm>
          <a:prstGeom prst="rect">
            <a:avLst/>
          </a:prstGeom>
        </p:spPr>
      </p:pic>
    </p:spTree>
    <p:extLst>
      <p:ext uri="{BB962C8B-B14F-4D97-AF65-F5344CB8AC3E}">
        <p14:creationId xmlns:p14="http://schemas.microsoft.com/office/powerpoint/2010/main" val="390306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3</a:t>
            </a:fld>
            <a:endParaRPr lang="en-US" dirty="0"/>
          </a:p>
        </p:txBody>
      </p:sp>
      <p:pic>
        <p:nvPicPr>
          <p:cNvPr id="13"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16" name="Content Placeholder 2" descr="Menu: Why charaterize soil profil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18" y="-40317"/>
            <a:ext cx="1359822" cy="7014696"/>
          </a:xfrm>
          <a:prstGeom prst="rect">
            <a:avLst/>
          </a:prstGeom>
        </p:spPr>
      </p:pic>
      <p:sp>
        <p:nvSpPr>
          <p:cNvPr id="3" name="Title 2">
            <a:extLst>
              <a:ext uri="{FF2B5EF4-FFF2-40B4-BE49-F238E27FC236}">
                <a16:creationId xmlns:a16="http://schemas.microsoft.com/office/drawing/2014/main" id="{7B06CF12-B888-4A24-BB23-66C07C91DCCF}"/>
              </a:ext>
            </a:extLst>
          </p:cNvPr>
          <p:cNvSpPr>
            <a:spLocks noGrp="1"/>
          </p:cNvSpPr>
          <p:nvPr>
            <p:ph type="title"/>
          </p:nvPr>
        </p:nvSpPr>
        <p:spPr>
          <a:xfrm>
            <a:off x="1292904" y="1020209"/>
            <a:ext cx="6557273" cy="756665"/>
          </a:xfrm>
        </p:spPr>
        <p:txBody>
          <a:bodyPr/>
          <a:lstStyle/>
          <a:p>
            <a:pPr rtl="0" eaLnBrk="1" latinLnBrk="0" hangingPunct="1"/>
            <a:r>
              <a:rPr lang="en-US" dirty="0">
                <a:latin typeface="+mj-lt"/>
              </a:rPr>
              <a:t>Introduction</a:t>
            </a:r>
            <a:r>
              <a:rPr lang="en-US" sz="3200" b="1" kern="1200" dirty="0">
                <a:solidFill>
                  <a:srgbClr val="48340C"/>
                </a:solidFill>
                <a:effectLst/>
                <a:latin typeface="Calibri" panose="020F0502020204030204" pitchFamily="34" charset="0"/>
                <a:ea typeface="+mn-ea"/>
                <a:cs typeface="+mn-cs"/>
              </a:rPr>
              <a:t> </a:t>
            </a:r>
            <a:r>
              <a:rPr lang="en-US" dirty="0">
                <a:latin typeface="+mj-lt"/>
              </a:rPr>
              <a:t>to Soil Characterization</a:t>
            </a:r>
          </a:p>
        </p:txBody>
      </p:sp>
      <p:sp>
        <p:nvSpPr>
          <p:cNvPr id="10" name="Content Placeholder 2"/>
          <p:cNvSpPr txBox="1">
            <a:spLocks/>
          </p:cNvSpPr>
          <p:nvPr/>
        </p:nvSpPr>
        <p:spPr>
          <a:xfrm>
            <a:off x="1467444" y="1829815"/>
            <a:ext cx="7191363"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dirty="0"/>
              <a:t>Soil can be characterized by its structure, color, consistence, texture, and abundance of roots, rocks, and carbonates. These characteristics allow scientists to interpret how the ecosystem functions and make recommendations for soil use that have a minimal impact on the ecosystem. For example, soil characterization data can help determine whether a garden should be planted or a school should be built. Soil characterization data can help scientists predict the likelihood of flooding and drought. It can help them to determine the types of vegetation and land use best suited to a location. Soil characteristics also help explain patterns observed from satellite imagery, vegetation growth across the landscape, or trends of soil moisture and temperature that might be related to weather. </a:t>
            </a:r>
            <a:endParaRPr lang="en-US" sz="1600" dirty="0">
              <a:solidFill>
                <a:srgbClr val="000000"/>
              </a:solidFill>
              <a:latin typeface="Calibri" charset="0"/>
              <a:ea typeface="Calibri" charset="0"/>
              <a:cs typeface="Calibri" charset="0"/>
            </a:endParaRPr>
          </a:p>
        </p:txBody>
      </p:sp>
      <p:pic>
        <p:nvPicPr>
          <p:cNvPr id="6" name="Content Placeholder 4" descr="Photo of a soil profile in an erosional feature. A river of flood water washed away the neighboring sediment leaving a wall of soil perfectly exposed. You can see a thick black A horizon at the top,  typical of a prairie grassland, with greyish and brown layers clearly demarcated below.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305050" y="4226492"/>
            <a:ext cx="5073650" cy="2164354"/>
          </a:xfrm>
        </p:spPr>
      </p:pic>
      <p:sp>
        <p:nvSpPr>
          <p:cNvPr id="7" name="TextBox 6"/>
          <p:cNvSpPr txBox="1"/>
          <p:nvPr/>
        </p:nvSpPr>
        <p:spPr>
          <a:xfrm>
            <a:off x="2450033" y="6390846"/>
            <a:ext cx="5226183" cy="307777"/>
          </a:xfrm>
          <a:prstGeom prst="rect">
            <a:avLst/>
          </a:prstGeom>
          <a:noFill/>
        </p:spPr>
        <p:txBody>
          <a:bodyPr wrap="square" rtlCol="0">
            <a:spAutoFit/>
          </a:bodyPr>
          <a:lstStyle/>
          <a:p>
            <a:r>
              <a:rPr lang="en-US" sz="1400" i="1" dirty="0"/>
              <a:t>Soil profile, exposed during a flood in 2013. Boulder Colorado, USA</a:t>
            </a:r>
          </a:p>
        </p:txBody>
      </p:sp>
    </p:spTree>
    <p:extLst>
      <p:ext uri="{BB962C8B-B14F-4D97-AF65-F5344CB8AC3E}">
        <p14:creationId xmlns:p14="http://schemas.microsoft.com/office/powerpoint/2010/main" val="1167040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39</a:t>
            </a:fld>
            <a:endParaRPr lang="en-US" dirty="0"/>
          </a:p>
        </p:txBody>
      </p:sp>
      <p:pic>
        <p:nvPicPr>
          <p:cNvPr id="15" name="Content Placeholder 12" descr="Banner: Soil Characteriz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6769" y="0"/>
            <a:ext cx="8000481" cy="1060526"/>
          </a:xfrm>
          <a:prstGeom prst="rect">
            <a:avLst/>
          </a:prstGeom>
        </p:spPr>
      </p:pic>
      <p:pic>
        <p:nvPicPr>
          <p:cNvPr id="2" name="Picture 1" descr="Menu: Soil Textur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23" y="-40318"/>
            <a:ext cx="1338503" cy="7023009"/>
          </a:xfrm>
          <a:prstGeom prst="rect">
            <a:avLst/>
          </a:prstGeom>
        </p:spPr>
      </p:pic>
      <p:sp>
        <p:nvSpPr>
          <p:cNvPr id="5" name="Title 4">
            <a:extLst>
              <a:ext uri="{FF2B5EF4-FFF2-40B4-BE49-F238E27FC236}">
                <a16:creationId xmlns:a16="http://schemas.microsoft.com/office/drawing/2014/main" id="{C626A864-8782-469A-8EB3-E8621E6C071F}"/>
              </a:ext>
            </a:extLst>
          </p:cNvPr>
          <p:cNvSpPr>
            <a:spLocks noGrp="1"/>
          </p:cNvSpPr>
          <p:nvPr>
            <p:ph type="title"/>
          </p:nvPr>
        </p:nvSpPr>
        <p:spPr>
          <a:xfrm>
            <a:off x="1339013" y="1060526"/>
            <a:ext cx="7886700" cy="724119"/>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Determining Soil Texture: Step 2: Is it Loamy Sand?</a:t>
            </a:r>
            <a:endParaRPr lang="en-US" dirty="0"/>
          </a:p>
        </p:txBody>
      </p:sp>
      <p:sp>
        <p:nvSpPr>
          <p:cNvPr id="4" name="TextBox 3"/>
          <p:cNvSpPr txBox="1"/>
          <p:nvPr/>
        </p:nvSpPr>
        <p:spPr>
          <a:xfrm>
            <a:off x="1599822" y="1709148"/>
            <a:ext cx="4219088" cy="3139321"/>
          </a:xfrm>
          <a:prstGeom prst="rect">
            <a:avLst/>
          </a:prstGeom>
          <a:noFill/>
        </p:spPr>
        <p:txBody>
          <a:bodyPr wrap="square" rtlCol="0">
            <a:spAutoFit/>
          </a:bodyPr>
          <a:lstStyle/>
          <a:p>
            <a:pPr>
              <a:buClr>
                <a:srgbClr val="000000"/>
              </a:buClr>
              <a:buSzPct val="25000"/>
            </a:pPr>
            <a:r>
              <a:rPr lang="en-US" dirty="0">
                <a:solidFill>
                  <a:schemeClr val="dk1"/>
                </a:solidFill>
                <a:latin typeface="Arial"/>
                <a:ea typeface="Arial"/>
                <a:cs typeface="Arial"/>
                <a:sym typeface="Arial"/>
              </a:rPr>
              <a:t>Squeeze the soil ball, and try to make a ribbon between your two fingers.</a:t>
            </a:r>
          </a:p>
          <a:p>
            <a:pPr>
              <a:buClr>
                <a:srgbClr val="000000"/>
              </a:buClr>
              <a:buSzPct val="25000"/>
            </a:pPr>
            <a:r>
              <a:rPr lang="en-US" dirty="0">
                <a:solidFill>
                  <a:schemeClr val="dk1"/>
                </a:solidFill>
                <a:latin typeface="Arial"/>
                <a:ea typeface="Arial"/>
                <a:cs typeface="Arial"/>
                <a:sym typeface="Arial"/>
              </a:rPr>
              <a:t> </a:t>
            </a:r>
          </a:p>
          <a:p>
            <a:pPr lvl="0">
              <a:buSzPct val="25000"/>
            </a:pPr>
            <a:r>
              <a:rPr lang="en-US" dirty="0">
                <a:solidFill>
                  <a:schemeClr val="dk1"/>
                </a:solidFill>
                <a:ea typeface="Calibri"/>
                <a:cs typeface="Calibri"/>
                <a:sym typeface="Calibri"/>
              </a:rPr>
              <a:t>If the soil does not make a ribbon, call it a </a:t>
            </a:r>
            <a:r>
              <a:rPr lang="en-US" b="1" dirty="0">
                <a:solidFill>
                  <a:schemeClr val="dk1"/>
                </a:solidFill>
                <a:ea typeface="Calibri"/>
                <a:cs typeface="Calibri"/>
                <a:sym typeface="Calibri"/>
              </a:rPr>
              <a:t>Loamy Sand</a:t>
            </a:r>
            <a:r>
              <a:rPr lang="en-US" dirty="0">
                <a:solidFill>
                  <a:schemeClr val="dk1"/>
                </a:solidFill>
                <a:ea typeface="Calibri"/>
                <a:cs typeface="Calibri"/>
                <a:sym typeface="Calibri"/>
              </a:rPr>
              <a:t>, and Soil Texture is complete.</a:t>
            </a:r>
          </a:p>
          <a:p>
            <a:pPr lvl="0">
              <a:buSzPct val="25000"/>
            </a:pPr>
            <a:endParaRPr lang="en-US" dirty="0">
              <a:solidFill>
                <a:schemeClr val="dk1"/>
              </a:solidFill>
              <a:ea typeface="Calibri"/>
              <a:cs typeface="Calibri"/>
              <a:sym typeface="Calibri"/>
            </a:endParaRPr>
          </a:p>
          <a:p>
            <a:pPr lvl="0">
              <a:buSzPct val="25000"/>
            </a:pPr>
            <a:r>
              <a:rPr lang="en-US" dirty="0">
                <a:solidFill>
                  <a:schemeClr val="dk1"/>
                </a:solidFill>
                <a:ea typeface="Calibri"/>
                <a:cs typeface="Calibri"/>
                <a:sym typeface="Calibri"/>
              </a:rPr>
              <a:t>If the soil makes a ribbon, go to the next steps. First the length of the ribbon will determine whether it is a </a:t>
            </a:r>
            <a:r>
              <a:rPr lang="en-US" b="1" dirty="0">
                <a:solidFill>
                  <a:schemeClr val="dk1"/>
                </a:solidFill>
                <a:ea typeface="Calibri"/>
                <a:cs typeface="Calibri"/>
                <a:sym typeface="Calibri"/>
              </a:rPr>
              <a:t>Clay</a:t>
            </a:r>
            <a:r>
              <a:rPr lang="en-US" dirty="0">
                <a:solidFill>
                  <a:schemeClr val="dk1"/>
                </a:solidFill>
                <a:ea typeface="Calibri"/>
                <a:cs typeface="Calibri"/>
                <a:sym typeface="Calibri"/>
              </a:rPr>
              <a:t>, a </a:t>
            </a:r>
            <a:r>
              <a:rPr lang="en-US" b="1" dirty="0">
                <a:solidFill>
                  <a:schemeClr val="dk1"/>
                </a:solidFill>
                <a:ea typeface="Calibri"/>
                <a:cs typeface="Calibri"/>
                <a:sym typeface="Calibri"/>
              </a:rPr>
              <a:t>Clay Loam,</a:t>
            </a:r>
            <a:r>
              <a:rPr lang="en-US" dirty="0">
                <a:solidFill>
                  <a:schemeClr val="dk1"/>
                </a:solidFill>
                <a:ea typeface="Calibri"/>
                <a:cs typeface="Calibri"/>
                <a:sym typeface="Calibri"/>
              </a:rPr>
              <a:t> or a </a:t>
            </a:r>
            <a:r>
              <a:rPr lang="en-US" b="1" dirty="0">
                <a:solidFill>
                  <a:schemeClr val="dk1"/>
                </a:solidFill>
                <a:ea typeface="Calibri"/>
                <a:cs typeface="Calibri"/>
                <a:sym typeface="Calibri"/>
              </a:rPr>
              <a:t>Loam</a:t>
            </a:r>
            <a:endParaRPr lang="en-US" dirty="0">
              <a:solidFill>
                <a:schemeClr val="dk1"/>
              </a:solidFill>
              <a:ea typeface="Calibri"/>
              <a:cs typeface="Calibri"/>
              <a:sym typeface="Calibri"/>
            </a:endParaRPr>
          </a:p>
          <a:p>
            <a:pPr lvl="0">
              <a:buClr>
                <a:srgbClr val="000000"/>
              </a:buClr>
              <a:buSzPct val="25000"/>
            </a:pPr>
            <a:endParaRPr lang="en-US" dirty="0"/>
          </a:p>
        </p:txBody>
      </p:sp>
      <p:pic>
        <p:nvPicPr>
          <p:cNvPr id="10" name="Shape 920" descr="This is a soil texture triangle. Each side represents the percentage of sand, silt and clay. If you know the percentages of each size class you can use the triangle to obtain the correct name for your sample. The lower left is loamy sand. "/>
          <p:cNvPicPr preferRelativeResize="0">
            <a:picLocks noGrp="1"/>
          </p:cNvPicPr>
          <p:nvPr>
            <p:ph sz="half" idx="2"/>
          </p:nvPr>
        </p:nvPicPr>
        <p:blipFill rotWithShape="1">
          <a:blip r:embed="rId5">
            <a:alphaModFix/>
          </a:blip>
          <a:srcRect/>
          <a:stretch/>
        </p:blipFill>
        <p:spPr>
          <a:xfrm>
            <a:off x="3474451" y="4329344"/>
            <a:ext cx="2715296" cy="2380738"/>
          </a:xfrm>
          <a:prstGeom prst="rect">
            <a:avLst/>
          </a:prstGeom>
          <a:noFill/>
          <a:ln>
            <a:noFill/>
          </a:ln>
        </p:spPr>
      </p:pic>
      <p:pic>
        <p:nvPicPr>
          <p:cNvPr id="11" name="Content Placeholder 14" descr="photograph comparing two soils held in hand. One does not make a ribbon. Instead it crumbles and is a loamy sand. The second can be squeezed into a ribbon between a thumb and forefinger. You need to go to the next step to determine the texture. "/>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6079111" y="1738804"/>
            <a:ext cx="2309991" cy="3882067"/>
          </a:xfrm>
        </p:spPr>
      </p:pic>
    </p:spTree>
    <p:extLst>
      <p:ext uri="{BB962C8B-B14F-4D97-AF65-F5344CB8AC3E}">
        <p14:creationId xmlns:p14="http://schemas.microsoft.com/office/powerpoint/2010/main" val="10350250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40</a:t>
            </a:fld>
            <a:endParaRPr lang="en-US" dirty="0"/>
          </a:p>
        </p:txBody>
      </p:sp>
      <p:pic>
        <p:nvPicPr>
          <p:cNvPr id="15" name="Content Placeholder 12" descr="Banner: Soil Characteriz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6769" y="0"/>
            <a:ext cx="8000481" cy="1060526"/>
          </a:xfrm>
          <a:prstGeom prst="rect">
            <a:avLst/>
          </a:prstGeom>
        </p:spPr>
      </p:pic>
      <p:pic>
        <p:nvPicPr>
          <p:cNvPr id="2" name="Picture 1" descr="Menu: Soil Textur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23" y="-40318"/>
            <a:ext cx="1338503" cy="7023009"/>
          </a:xfrm>
          <a:prstGeom prst="rect">
            <a:avLst/>
          </a:prstGeom>
        </p:spPr>
      </p:pic>
      <p:sp>
        <p:nvSpPr>
          <p:cNvPr id="5" name="Title 4">
            <a:extLst>
              <a:ext uri="{FF2B5EF4-FFF2-40B4-BE49-F238E27FC236}">
                <a16:creationId xmlns:a16="http://schemas.microsoft.com/office/drawing/2014/main" id="{D938F479-4785-4E0A-8A36-0C45C1C3BE62}"/>
              </a:ext>
            </a:extLst>
          </p:cNvPr>
          <p:cNvSpPr>
            <a:spLocks noGrp="1"/>
          </p:cNvSpPr>
          <p:nvPr>
            <p:ph type="title"/>
          </p:nvPr>
        </p:nvSpPr>
        <p:spPr>
          <a:xfrm>
            <a:off x="1451610" y="1101119"/>
            <a:ext cx="6777990" cy="635998"/>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Determining Soil Texture: Step 3: Is it Clay?</a:t>
            </a:r>
            <a:endParaRPr lang="en-US" dirty="0"/>
          </a:p>
        </p:txBody>
      </p:sp>
      <p:sp>
        <p:nvSpPr>
          <p:cNvPr id="4" name="TextBox 3"/>
          <p:cNvSpPr txBox="1"/>
          <p:nvPr/>
        </p:nvSpPr>
        <p:spPr>
          <a:xfrm>
            <a:off x="1599822" y="1709148"/>
            <a:ext cx="4219088" cy="2739211"/>
          </a:xfrm>
          <a:prstGeom prst="rect">
            <a:avLst/>
          </a:prstGeom>
          <a:noFill/>
        </p:spPr>
        <p:txBody>
          <a:bodyPr wrap="square" rtlCol="0">
            <a:spAutoFit/>
          </a:bodyPr>
          <a:lstStyle/>
          <a:p>
            <a:pPr marL="38100" lvl="0" algn="just">
              <a:buSzPct val="25000"/>
            </a:pPr>
            <a:r>
              <a:rPr lang="en-US" dirty="0">
                <a:solidFill>
                  <a:srgbClr val="000000"/>
                </a:solidFill>
                <a:latin typeface="Arial"/>
                <a:ea typeface="Arial"/>
                <a:cs typeface="Arial"/>
                <a:sym typeface="Arial"/>
              </a:rPr>
              <a:t>Feel for clay. Does the soil stain your hands and keep its shape in your      hand? Is it sticky and hard to squeeze? Is it shiny? </a:t>
            </a:r>
          </a:p>
          <a:p>
            <a:pPr marL="38100" lvl="0" algn="just"/>
            <a:endParaRPr lang="en-US" sz="1000" dirty="0">
              <a:solidFill>
                <a:srgbClr val="000000"/>
              </a:solidFill>
              <a:latin typeface="Arial"/>
              <a:ea typeface="Arial"/>
              <a:cs typeface="Arial"/>
              <a:sym typeface="Arial"/>
            </a:endParaRPr>
          </a:p>
          <a:p>
            <a:pPr marL="38100" lvl="0" algn="just">
              <a:buSzPct val="25000"/>
            </a:pPr>
            <a:r>
              <a:rPr lang="en-US" dirty="0">
                <a:solidFill>
                  <a:srgbClr val="000000"/>
                </a:solidFill>
                <a:latin typeface="Arial"/>
                <a:ea typeface="Arial"/>
                <a:cs typeface="Arial"/>
                <a:sym typeface="Arial"/>
              </a:rPr>
              <a:t>Does the sample make a </a:t>
            </a:r>
            <a:r>
              <a:rPr lang="en-US" b="1" dirty="0">
                <a:solidFill>
                  <a:srgbClr val="000000"/>
                </a:solidFill>
                <a:latin typeface="Arial"/>
                <a:ea typeface="Arial"/>
                <a:cs typeface="Arial"/>
                <a:sym typeface="Arial"/>
              </a:rPr>
              <a:t>long</a:t>
            </a:r>
            <a:r>
              <a:rPr lang="en-US" dirty="0">
                <a:solidFill>
                  <a:srgbClr val="000000"/>
                </a:solidFill>
                <a:latin typeface="Arial"/>
                <a:ea typeface="Arial"/>
                <a:cs typeface="Arial"/>
                <a:sym typeface="Arial"/>
              </a:rPr>
              <a:t> ribbon of about 5cm? If there is a lot  of clay, it is a </a:t>
            </a:r>
            <a:r>
              <a:rPr lang="en-US" b="1" dirty="0">
                <a:solidFill>
                  <a:srgbClr val="000000"/>
                </a:solidFill>
                <a:latin typeface="Arial"/>
                <a:ea typeface="Arial"/>
                <a:cs typeface="Arial"/>
                <a:sym typeface="Arial"/>
              </a:rPr>
              <a:t>Clay</a:t>
            </a:r>
            <a:r>
              <a:rPr lang="en-US" dirty="0">
                <a:solidFill>
                  <a:srgbClr val="000000"/>
                </a:solidFill>
                <a:latin typeface="Arial"/>
                <a:ea typeface="Arial"/>
                <a:cs typeface="Arial"/>
                <a:sym typeface="Arial"/>
              </a:rPr>
              <a:t>, and you will feel for sand or silt in step 4.</a:t>
            </a:r>
          </a:p>
          <a:p>
            <a:pPr lvl="0">
              <a:buClr>
                <a:srgbClr val="000000"/>
              </a:buClr>
              <a:buSzPct val="25000"/>
            </a:pPr>
            <a:endParaRPr lang="en-US" dirty="0"/>
          </a:p>
        </p:txBody>
      </p:sp>
      <p:pic>
        <p:nvPicPr>
          <p:cNvPr id="12" name="Shape 937" descr="This is a soil texture triangle. Each side represents the percentage of sand, silt and clay. If you know the percentages of each size class you can use the triangle to obtain the correct name for your sample. The apex of the triangle is clay."/>
          <p:cNvPicPr preferRelativeResize="0">
            <a:picLocks noGrp="1"/>
          </p:cNvPicPr>
          <p:nvPr>
            <p:ph sz="half" idx="2"/>
          </p:nvPr>
        </p:nvPicPr>
        <p:blipFill rotWithShape="1">
          <a:blip r:embed="rId5">
            <a:alphaModFix/>
          </a:blip>
          <a:srcRect/>
          <a:stretch/>
        </p:blipFill>
        <p:spPr>
          <a:xfrm>
            <a:off x="2697322" y="4448359"/>
            <a:ext cx="2291537" cy="1885206"/>
          </a:xfrm>
          <a:prstGeom prst="rect">
            <a:avLst/>
          </a:prstGeom>
          <a:noFill/>
          <a:ln>
            <a:noFill/>
          </a:ln>
        </p:spPr>
      </p:pic>
      <p:pic>
        <p:nvPicPr>
          <p:cNvPr id="6" name="Content Placeholder 5" descr="photograph comparing two soils held in hand. One is a ball. It can be pressed into a long shiny ribbon of about 5 cm between the fingers.  This is a clay, and you will need to do an additional couple of steps to determine the texture class. "/>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6113871" y="1846380"/>
            <a:ext cx="2292961" cy="3935855"/>
          </a:xfrm>
        </p:spPr>
      </p:pic>
    </p:spTree>
    <p:extLst>
      <p:ext uri="{BB962C8B-B14F-4D97-AF65-F5344CB8AC3E}">
        <p14:creationId xmlns:p14="http://schemas.microsoft.com/office/powerpoint/2010/main" val="1034749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41</a:t>
            </a:fld>
            <a:endParaRPr lang="en-US" dirty="0"/>
          </a:p>
        </p:txBody>
      </p:sp>
      <p:pic>
        <p:nvPicPr>
          <p:cNvPr id="15" name="Content Placeholder 12" descr="Banner: Soil Characteriz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6769" y="0"/>
            <a:ext cx="8000481" cy="1060526"/>
          </a:xfrm>
          <a:prstGeom prst="rect">
            <a:avLst/>
          </a:prstGeom>
        </p:spPr>
      </p:pic>
      <p:pic>
        <p:nvPicPr>
          <p:cNvPr id="2" name="Picture 1" descr="Menu: Soil Textur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23" y="-40318"/>
            <a:ext cx="1338503" cy="7023009"/>
          </a:xfrm>
          <a:prstGeom prst="rect">
            <a:avLst/>
          </a:prstGeom>
        </p:spPr>
      </p:pic>
      <p:sp>
        <p:nvSpPr>
          <p:cNvPr id="5" name="Title 4">
            <a:extLst>
              <a:ext uri="{FF2B5EF4-FFF2-40B4-BE49-F238E27FC236}">
                <a16:creationId xmlns:a16="http://schemas.microsoft.com/office/drawing/2014/main" id="{A1D2C2EB-4272-4A62-937C-2DDA169AB83F}"/>
              </a:ext>
            </a:extLst>
          </p:cNvPr>
          <p:cNvSpPr>
            <a:spLocks noGrp="1"/>
          </p:cNvSpPr>
          <p:nvPr>
            <p:ph type="title"/>
          </p:nvPr>
        </p:nvSpPr>
        <p:spPr>
          <a:xfrm>
            <a:off x="1380490" y="1073151"/>
            <a:ext cx="7520940" cy="755650"/>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Determining Soil Texture: Step 3: Is it Clay Loam?</a:t>
            </a:r>
            <a:endParaRPr lang="en-US" dirty="0"/>
          </a:p>
        </p:txBody>
      </p:sp>
      <p:sp>
        <p:nvSpPr>
          <p:cNvPr id="4" name="TextBox 3"/>
          <p:cNvSpPr txBox="1"/>
          <p:nvPr/>
        </p:nvSpPr>
        <p:spPr>
          <a:xfrm>
            <a:off x="1567595" y="1933407"/>
            <a:ext cx="3926919" cy="2308324"/>
          </a:xfrm>
          <a:prstGeom prst="rect">
            <a:avLst/>
          </a:prstGeom>
          <a:noFill/>
        </p:spPr>
        <p:txBody>
          <a:bodyPr wrap="square" rtlCol="0">
            <a:spAutoFit/>
          </a:bodyPr>
          <a:lstStyle/>
          <a:p>
            <a:pPr marL="274638" indent="-236538" algn="just">
              <a:buSzPct val="25000"/>
            </a:pPr>
            <a:r>
              <a:rPr lang="en-US" dirty="0">
                <a:solidFill>
                  <a:srgbClr val="000000"/>
                </a:solidFill>
                <a:latin typeface="Arial"/>
                <a:ea typeface="Arial"/>
                <a:cs typeface="Arial"/>
                <a:sym typeface="Arial"/>
              </a:rPr>
              <a:t>	If there is some clay but it is softer than a dense clay and makes a ribbon that is about 2-5 cm long, it is a </a:t>
            </a:r>
            <a:r>
              <a:rPr lang="en-US" b="1" dirty="0">
                <a:solidFill>
                  <a:srgbClr val="000000"/>
                </a:solidFill>
                <a:latin typeface="Arial"/>
                <a:ea typeface="Arial"/>
                <a:cs typeface="Arial"/>
                <a:sym typeface="Arial"/>
              </a:rPr>
              <a:t>Clay Loam</a:t>
            </a:r>
            <a:r>
              <a:rPr lang="en-US" dirty="0">
                <a:solidFill>
                  <a:srgbClr val="000000"/>
                </a:solidFill>
                <a:latin typeface="Arial"/>
                <a:ea typeface="Arial"/>
                <a:cs typeface="Arial"/>
                <a:sym typeface="Arial"/>
              </a:rPr>
              <a:t>, and you will feel for sand or silt in step 4. </a:t>
            </a:r>
            <a:r>
              <a:rPr lang="en-US" b="1" dirty="0">
                <a:solidFill>
                  <a:schemeClr val="dk1"/>
                </a:solidFill>
                <a:ea typeface="Calibri"/>
                <a:cs typeface="Calibri"/>
                <a:sym typeface="Calibri"/>
              </a:rPr>
              <a:t>If not</a:t>
            </a:r>
            <a:r>
              <a:rPr lang="en-US" dirty="0">
                <a:solidFill>
                  <a:schemeClr val="dk1"/>
                </a:solidFill>
                <a:ea typeface="Calibri"/>
                <a:cs typeface="Calibri"/>
                <a:sym typeface="Calibri"/>
              </a:rPr>
              <a:t>, go to the next step.</a:t>
            </a:r>
          </a:p>
          <a:p>
            <a:pPr marL="274638" lvl="0" indent="-236538">
              <a:buSzPct val="25000"/>
            </a:pPr>
            <a:endParaRPr lang="en-US" dirty="0">
              <a:solidFill>
                <a:srgbClr val="000000"/>
              </a:solidFill>
              <a:latin typeface="Arial"/>
              <a:ea typeface="Arial"/>
              <a:cs typeface="Arial"/>
              <a:sym typeface="Arial"/>
            </a:endParaRPr>
          </a:p>
          <a:p>
            <a:pPr lvl="0">
              <a:buClr>
                <a:srgbClr val="000000"/>
              </a:buClr>
              <a:buSzPct val="25000"/>
            </a:pPr>
            <a:endParaRPr lang="en-US" dirty="0"/>
          </a:p>
        </p:txBody>
      </p:sp>
      <p:pic>
        <p:nvPicPr>
          <p:cNvPr id="13" name="Shape 949" descr="In this photograph the soil can be pressed into a ribbon of about 2-5 cm between the fingers.  This is a clay loam, and you will need to do an additional couple of steps to determine the texture class. "/>
          <p:cNvPicPr preferRelativeResize="0">
            <a:picLocks noGrp="1"/>
          </p:cNvPicPr>
          <p:nvPr>
            <p:ph sz="half" idx="2"/>
          </p:nvPr>
        </p:nvPicPr>
        <p:blipFill rotWithShape="1">
          <a:blip r:embed="rId5">
            <a:alphaModFix/>
          </a:blip>
          <a:srcRect/>
          <a:stretch/>
        </p:blipFill>
        <p:spPr>
          <a:xfrm>
            <a:off x="5902043" y="1933407"/>
            <a:ext cx="2523944" cy="2595438"/>
          </a:xfrm>
          <a:prstGeom prst="rect">
            <a:avLst/>
          </a:prstGeom>
          <a:noFill/>
          <a:ln>
            <a:noFill/>
          </a:ln>
        </p:spPr>
      </p:pic>
      <p:pic>
        <p:nvPicPr>
          <p:cNvPr id="16" name="Shape 950" descr="This is a soil texture triangle. Each side represents the percentage of sand, silt and clay. If you know the percentages of each size class you can use the triangle to obtain the correct name for your sample. The middle of the triangle identifies clay loam- about equal amounts of clay, sand and silt. "/>
          <p:cNvPicPr preferRelativeResize="0">
            <a:picLocks noGrp="1"/>
          </p:cNvPicPr>
          <p:nvPr>
            <p:ph sz="half" idx="2"/>
          </p:nvPr>
        </p:nvPicPr>
        <p:blipFill rotWithShape="1">
          <a:blip r:embed="rId6">
            <a:alphaModFix/>
          </a:blip>
          <a:srcRect/>
          <a:stretch/>
        </p:blipFill>
        <p:spPr>
          <a:xfrm>
            <a:off x="2217299" y="4241731"/>
            <a:ext cx="2627510" cy="2077777"/>
          </a:xfrm>
          <a:prstGeom prst="rect">
            <a:avLst/>
          </a:prstGeom>
          <a:noFill/>
          <a:ln>
            <a:noFill/>
          </a:ln>
        </p:spPr>
      </p:pic>
    </p:spTree>
    <p:extLst>
      <p:ext uri="{BB962C8B-B14F-4D97-AF65-F5344CB8AC3E}">
        <p14:creationId xmlns:p14="http://schemas.microsoft.com/office/powerpoint/2010/main" val="17097488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42</a:t>
            </a:fld>
            <a:endParaRPr lang="en-US" dirty="0"/>
          </a:p>
        </p:txBody>
      </p:sp>
      <p:pic>
        <p:nvPicPr>
          <p:cNvPr id="15" name="Content Placeholder 12" descr="Banner: Soil Characteriz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6769" y="0"/>
            <a:ext cx="8000481" cy="1060526"/>
          </a:xfrm>
          <a:prstGeom prst="rect">
            <a:avLst/>
          </a:prstGeom>
        </p:spPr>
      </p:pic>
      <p:pic>
        <p:nvPicPr>
          <p:cNvPr id="2" name="Picture 1" descr="Menu: Soil Textur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23" y="-40318"/>
            <a:ext cx="1338503" cy="7023009"/>
          </a:xfrm>
          <a:prstGeom prst="rect">
            <a:avLst/>
          </a:prstGeom>
        </p:spPr>
      </p:pic>
      <p:sp>
        <p:nvSpPr>
          <p:cNvPr id="5" name="Title 4">
            <a:extLst>
              <a:ext uri="{FF2B5EF4-FFF2-40B4-BE49-F238E27FC236}">
                <a16:creationId xmlns:a16="http://schemas.microsoft.com/office/drawing/2014/main" id="{E5A7EC33-823C-4BC2-B603-861AB53F6D9F}"/>
              </a:ext>
            </a:extLst>
          </p:cNvPr>
          <p:cNvSpPr>
            <a:spLocks noGrp="1"/>
          </p:cNvSpPr>
          <p:nvPr>
            <p:ph type="title"/>
          </p:nvPr>
        </p:nvSpPr>
        <p:spPr>
          <a:xfrm>
            <a:off x="1310640" y="1038862"/>
            <a:ext cx="7204710" cy="806278"/>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Determining Soil Texture: Step 3: Is it a Loam?</a:t>
            </a:r>
            <a:endParaRPr lang="en-US" dirty="0"/>
          </a:p>
        </p:txBody>
      </p:sp>
      <p:sp>
        <p:nvSpPr>
          <p:cNvPr id="4" name="TextBox 3"/>
          <p:cNvSpPr txBox="1"/>
          <p:nvPr/>
        </p:nvSpPr>
        <p:spPr>
          <a:xfrm>
            <a:off x="1567595" y="1933407"/>
            <a:ext cx="3926919" cy="1754326"/>
          </a:xfrm>
          <a:prstGeom prst="rect">
            <a:avLst/>
          </a:prstGeom>
          <a:noFill/>
        </p:spPr>
        <p:txBody>
          <a:bodyPr wrap="square" rtlCol="0">
            <a:spAutoFit/>
          </a:bodyPr>
          <a:lstStyle/>
          <a:p>
            <a:pPr marL="274638" indent="-236538" algn="just">
              <a:buSzPct val="25000"/>
            </a:pPr>
            <a:r>
              <a:rPr lang="en-US" dirty="0">
                <a:solidFill>
                  <a:srgbClr val="000000"/>
                </a:solidFill>
                <a:latin typeface="Arial"/>
                <a:ea typeface="Arial"/>
                <a:cs typeface="Arial"/>
                <a:sym typeface="Arial"/>
              </a:rPr>
              <a:t>	If it is very soft with just a little clay and makes a short ribbon of less than 2 cm, it is a </a:t>
            </a:r>
            <a:r>
              <a:rPr lang="en-US" b="1" dirty="0">
                <a:solidFill>
                  <a:srgbClr val="000000"/>
                </a:solidFill>
                <a:latin typeface="Arial"/>
                <a:ea typeface="Arial"/>
                <a:cs typeface="Arial"/>
                <a:sym typeface="Arial"/>
              </a:rPr>
              <a:t>Loam</a:t>
            </a:r>
            <a:r>
              <a:rPr lang="en-US" dirty="0">
                <a:solidFill>
                  <a:srgbClr val="000000"/>
                </a:solidFill>
                <a:latin typeface="Arial"/>
                <a:ea typeface="Arial"/>
                <a:cs typeface="Arial"/>
                <a:sym typeface="Arial"/>
              </a:rPr>
              <a:t>, and you will feel for sand or silt in step 4.</a:t>
            </a:r>
          </a:p>
          <a:p>
            <a:pPr lvl="0">
              <a:buClr>
                <a:srgbClr val="000000"/>
              </a:buClr>
              <a:buSzPct val="25000"/>
            </a:pPr>
            <a:endParaRPr lang="en-US" dirty="0"/>
          </a:p>
        </p:txBody>
      </p:sp>
      <p:pic>
        <p:nvPicPr>
          <p:cNvPr id="10" name="Shape 963" descr="In this photograph the soil can be pressed into a ribbon less than 2 cm between the fingers.  This is a  loam, and you will need to do an additional couple of steps to determine the texture class. "/>
          <p:cNvPicPr preferRelativeResize="0">
            <a:picLocks noGrp="1"/>
          </p:cNvPicPr>
          <p:nvPr>
            <p:ph sz="half" idx="2"/>
          </p:nvPr>
        </p:nvPicPr>
        <p:blipFill rotWithShape="1">
          <a:blip r:embed="rId5">
            <a:alphaModFix/>
          </a:blip>
          <a:srcRect/>
          <a:stretch/>
        </p:blipFill>
        <p:spPr>
          <a:xfrm>
            <a:off x="5627765" y="1879428"/>
            <a:ext cx="2927925" cy="3351477"/>
          </a:xfrm>
          <a:prstGeom prst="rect">
            <a:avLst/>
          </a:prstGeom>
          <a:noFill/>
          <a:ln>
            <a:noFill/>
          </a:ln>
        </p:spPr>
      </p:pic>
      <p:pic>
        <p:nvPicPr>
          <p:cNvPr id="11" name="Shape 964" descr="This is a soil texture triangle. Each side represents the percentage of sand, silt and clay. If you know the percentages of each size class you can use the triangle to obtain the correct name for your sample. The middle bottom of the triangle identifies a loam "/>
          <p:cNvPicPr preferRelativeResize="0">
            <a:picLocks noGrp="1"/>
          </p:cNvPicPr>
          <p:nvPr>
            <p:ph sz="half" idx="2"/>
          </p:nvPr>
        </p:nvPicPr>
        <p:blipFill rotWithShape="1">
          <a:blip r:embed="rId6">
            <a:alphaModFix/>
          </a:blip>
          <a:srcRect/>
          <a:stretch/>
        </p:blipFill>
        <p:spPr>
          <a:xfrm>
            <a:off x="1567595" y="3555167"/>
            <a:ext cx="3416154" cy="2962000"/>
          </a:xfrm>
          <a:prstGeom prst="rect">
            <a:avLst/>
          </a:prstGeom>
          <a:noFill/>
          <a:ln>
            <a:noFill/>
          </a:ln>
        </p:spPr>
      </p:pic>
    </p:spTree>
    <p:extLst>
      <p:ext uri="{BB962C8B-B14F-4D97-AF65-F5344CB8AC3E}">
        <p14:creationId xmlns:p14="http://schemas.microsoft.com/office/powerpoint/2010/main" val="961473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43</a:t>
            </a:fld>
            <a:endParaRPr lang="en-US" dirty="0"/>
          </a:p>
        </p:txBody>
      </p:sp>
      <p:pic>
        <p:nvPicPr>
          <p:cNvPr id="15" name="Content Placeholder 12" descr="Banner: Soil Characteriz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6769" y="0"/>
            <a:ext cx="8000481" cy="1060526"/>
          </a:xfrm>
          <a:prstGeom prst="rect">
            <a:avLst/>
          </a:prstGeom>
        </p:spPr>
      </p:pic>
      <p:pic>
        <p:nvPicPr>
          <p:cNvPr id="2" name="Picture 1" descr="Menu: Soil Textur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23" y="-40318"/>
            <a:ext cx="1338503" cy="7023009"/>
          </a:xfrm>
          <a:prstGeom prst="rect">
            <a:avLst/>
          </a:prstGeom>
        </p:spPr>
      </p:pic>
      <p:sp>
        <p:nvSpPr>
          <p:cNvPr id="5" name="Title 4">
            <a:extLst>
              <a:ext uri="{FF2B5EF4-FFF2-40B4-BE49-F238E27FC236}">
                <a16:creationId xmlns:a16="http://schemas.microsoft.com/office/drawing/2014/main" id="{952013E5-DBBD-489B-949F-68D990547580}"/>
              </a:ext>
            </a:extLst>
          </p:cNvPr>
          <p:cNvSpPr>
            <a:spLocks noGrp="1"/>
          </p:cNvSpPr>
          <p:nvPr>
            <p:ph type="title"/>
          </p:nvPr>
        </p:nvSpPr>
        <p:spPr>
          <a:xfrm>
            <a:off x="1410970" y="1018542"/>
            <a:ext cx="7255510" cy="775970"/>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Determining Soil Texture: Step 4: Is it Sandy?</a:t>
            </a:r>
            <a:endParaRPr lang="en-US" dirty="0"/>
          </a:p>
        </p:txBody>
      </p:sp>
      <p:sp>
        <p:nvSpPr>
          <p:cNvPr id="4" name="TextBox 3"/>
          <p:cNvSpPr txBox="1"/>
          <p:nvPr/>
        </p:nvSpPr>
        <p:spPr>
          <a:xfrm>
            <a:off x="1499759" y="1701983"/>
            <a:ext cx="6971888" cy="2726772"/>
          </a:xfrm>
          <a:prstGeom prst="rect">
            <a:avLst/>
          </a:prstGeom>
          <a:noFill/>
        </p:spPr>
        <p:txBody>
          <a:bodyPr wrap="square" rtlCol="0">
            <a:spAutoFit/>
          </a:bodyPr>
          <a:lstStyle/>
          <a:p>
            <a:pPr lvl="0" algn="just">
              <a:buClr>
                <a:srgbClr val="000000"/>
              </a:buClr>
              <a:buSzPct val="25000"/>
            </a:pPr>
            <a:r>
              <a:rPr lang="en-US" dirty="0">
                <a:solidFill>
                  <a:srgbClr val="000000"/>
                </a:solidFill>
                <a:latin typeface="Arial"/>
                <a:ea typeface="Arial"/>
                <a:cs typeface="Arial"/>
                <a:sym typeface="Arial"/>
              </a:rPr>
              <a:t>Wet a small pinch of the soil in your palm and rub it with a forefinger. If the soil feels very gritty, it is sandy.</a:t>
            </a:r>
          </a:p>
          <a:p>
            <a:pPr lvl="0" algn="just">
              <a:lnSpc>
                <a:spcPct val="93000"/>
              </a:lnSpc>
              <a:buClr>
                <a:srgbClr val="000000"/>
              </a:buClr>
            </a:pPr>
            <a:endParaRPr lang="en-US" b="1" dirty="0">
              <a:solidFill>
                <a:srgbClr val="000000"/>
              </a:solidFill>
              <a:latin typeface="Quattrocento"/>
              <a:ea typeface="Quattrocento"/>
              <a:cs typeface="Quattrocento"/>
              <a:sym typeface="Quattrocento"/>
            </a:endParaRPr>
          </a:p>
          <a:p>
            <a:pPr marL="249123" lvl="0" indent="-211023" algn="just">
              <a:lnSpc>
                <a:spcPct val="93000"/>
              </a:lnSpc>
              <a:buSzPct val="25000"/>
            </a:pPr>
            <a:r>
              <a:rPr lang="en-US" dirty="0">
                <a:solidFill>
                  <a:srgbClr val="000000"/>
                </a:solidFill>
                <a:latin typeface="Arial"/>
                <a:ea typeface="Arial"/>
                <a:cs typeface="Arial"/>
                <a:sym typeface="Arial"/>
              </a:rPr>
              <a:t>	Add the word “sandy” to your original soil texture name from step 3; it is either </a:t>
            </a:r>
            <a:r>
              <a:rPr lang="en-US" b="1" dirty="0">
                <a:solidFill>
                  <a:srgbClr val="000000"/>
                </a:solidFill>
                <a:latin typeface="Arial"/>
                <a:ea typeface="Arial"/>
                <a:cs typeface="Arial"/>
                <a:sym typeface="Arial"/>
              </a:rPr>
              <a:t>Sandy Clay</a:t>
            </a:r>
            <a:r>
              <a:rPr lang="en-US" dirty="0">
                <a:solidFill>
                  <a:srgbClr val="000000"/>
                </a:solidFill>
                <a:latin typeface="Arial"/>
                <a:ea typeface="Arial"/>
                <a:cs typeface="Arial"/>
                <a:sym typeface="Arial"/>
              </a:rPr>
              <a:t>, </a:t>
            </a:r>
            <a:r>
              <a:rPr lang="en-US" b="1" dirty="0">
                <a:solidFill>
                  <a:srgbClr val="000000"/>
                </a:solidFill>
                <a:latin typeface="Arial"/>
                <a:ea typeface="Arial"/>
                <a:cs typeface="Arial"/>
                <a:sym typeface="Arial"/>
              </a:rPr>
              <a:t>Sandy Clay Loam</a:t>
            </a:r>
            <a:r>
              <a:rPr lang="en-US" dirty="0">
                <a:solidFill>
                  <a:srgbClr val="000000"/>
                </a:solidFill>
                <a:latin typeface="Arial"/>
                <a:ea typeface="Arial"/>
                <a:cs typeface="Arial"/>
                <a:sym typeface="Arial"/>
              </a:rPr>
              <a:t>, or </a:t>
            </a:r>
            <a:r>
              <a:rPr lang="en-US" b="1" dirty="0">
                <a:solidFill>
                  <a:srgbClr val="000000"/>
                </a:solidFill>
                <a:latin typeface="Arial"/>
                <a:ea typeface="Arial"/>
                <a:cs typeface="Arial"/>
                <a:sym typeface="Arial"/>
              </a:rPr>
              <a:t>Sandy Loam</a:t>
            </a:r>
            <a:r>
              <a:rPr lang="en-US" dirty="0">
                <a:solidFill>
                  <a:srgbClr val="000000"/>
                </a:solidFill>
                <a:latin typeface="Arial"/>
                <a:ea typeface="Arial"/>
                <a:cs typeface="Arial"/>
                <a:sym typeface="Arial"/>
              </a:rPr>
              <a:t>.  </a:t>
            </a:r>
            <a:r>
              <a:rPr lang="en-US" dirty="0">
                <a:solidFill>
                  <a:schemeClr val="dk1"/>
                </a:solidFill>
                <a:latin typeface="Arial"/>
                <a:ea typeface="Arial"/>
                <a:cs typeface="Arial"/>
                <a:sym typeface="Arial"/>
              </a:rPr>
              <a:t>Soil Texture is complete.</a:t>
            </a:r>
          </a:p>
          <a:p>
            <a:pPr marL="249123" lvl="0" indent="-211023" algn="just">
              <a:lnSpc>
                <a:spcPct val="93000"/>
              </a:lnSpc>
              <a:buSzPct val="25000"/>
            </a:pPr>
            <a:endParaRPr lang="en-US" dirty="0">
              <a:solidFill>
                <a:schemeClr val="dk1"/>
              </a:solidFill>
              <a:latin typeface="Arial"/>
              <a:ea typeface="Arial"/>
              <a:cs typeface="Arial"/>
              <a:sym typeface="Arial"/>
            </a:endParaRPr>
          </a:p>
          <a:p>
            <a:pPr marL="249123" lvl="0" indent="-211023" algn="just">
              <a:lnSpc>
                <a:spcPct val="93000"/>
              </a:lnSpc>
              <a:buSzPct val="25000"/>
            </a:pPr>
            <a:r>
              <a:rPr lang="en-US" dirty="0">
                <a:solidFill>
                  <a:schemeClr val="dk1"/>
                </a:solidFill>
                <a:latin typeface="Arial"/>
                <a:ea typeface="Arial"/>
                <a:cs typeface="Arial"/>
                <a:sym typeface="Arial"/>
              </a:rPr>
              <a:t>	If not, go to next step.  </a:t>
            </a:r>
          </a:p>
          <a:p>
            <a:pPr marL="249123" lvl="0" indent="-211023">
              <a:lnSpc>
                <a:spcPct val="93000"/>
              </a:lnSpc>
              <a:buSzPct val="25000"/>
            </a:pPr>
            <a:endParaRPr lang="en-US" dirty="0">
              <a:solidFill>
                <a:srgbClr val="000000"/>
              </a:solidFill>
              <a:latin typeface="Arial"/>
              <a:ea typeface="Arial"/>
              <a:cs typeface="Arial"/>
              <a:sym typeface="Arial"/>
            </a:endParaRPr>
          </a:p>
          <a:p>
            <a:pPr lvl="0">
              <a:buClr>
                <a:srgbClr val="000000"/>
              </a:buClr>
              <a:buSzPct val="25000"/>
            </a:pPr>
            <a:endParaRPr lang="en-US" dirty="0"/>
          </a:p>
        </p:txBody>
      </p:sp>
      <p:pic>
        <p:nvPicPr>
          <p:cNvPr id="12" name="Shape 976" descr="This is a soil texture triangle. Each side represents the percentage of sand, silt and clay. If you know the percentages of each size class you can use the triangle to obtain the correct name for your sample. If there is a sandy feel to your sample, it is one of the categories of soil on the left side of the triangle - a sandy clay, sandy clay loam, or a sandy loam. You are done! "/>
          <p:cNvPicPr preferRelativeResize="0">
            <a:picLocks noGrp="1"/>
          </p:cNvPicPr>
          <p:nvPr>
            <p:ph sz="half" idx="2"/>
          </p:nvPr>
        </p:nvPicPr>
        <p:blipFill rotWithShape="1">
          <a:blip r:embed="rId5">
            <a:alphaModFix/>
          </a:blip>
          <a:srcRect/>
          <a:stretch/>
        </p:blipFill>
        <p:spPr>
          <a:xfrm>
            <a:off x="4103259" y="3471186"/>
            <a:ext cx="3077469" cy="2701014"/>
          </a:xfrm>
          <a:prstGeom prst="rect">
            <a:avLst/>
          </a:prstGeom>
          <a:noFill/>
          <a:ln>
            <a:noFill/>
          </a:ln>
        </p:spPr>
      </p:pic>
    </p:spTree>
    <p:extLst>
      <p:ext uri="{BB962C8B-B14F-4D97-AF65-F5344CB8AC3E}">
        <p14:creationId xmlns:p14="http://schemas.microsoft.com/office/powerpoint/2010/main" val="10529118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44</a:t>
            </a:fld>
            <a:endParaRPr lang="en-US" dirty="0"/>
          </a:p>
        </p:txBody>
      </p:sp>
      <p:pic>
        <p:nvPicPr>
          <p:cNvPr id="15" name="Content Placeholder 12" descr="Banner: Soil Characteriz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6769" y="0"/>
            <a:ext cx="8000481" cy="1060526"/>
          </a:xfrm>
          <a:prstGeom prst="rect">
            <a:avLst/>
          </a:prstGeom>
        </p:spPr>
      </p:pic>
      <p:pic>
        <p:nvPicPr>
          <p:cNvPr id="2" name="Picture 1" descr="Menu: Soil Textur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23" y="-40318"/>
            <a:ext cx="1338503" cy="7023009"/>
          </a:xfrm>
          <a:prstGeom prst="rect">
            <a:avLst/>
          </a:prstGeom>
        </p:spPr>
      </p:pic>
      <p:sp>
        <p:nvSpPr>
          <p:cNvPr id="5" name="Title 4">
            <a:extLst>
              <a:ext uri="{FF2B5EF4-FFF2-40B4-BE49-F238E27FC236}">
                <a16:creationId xmlns:a16="http://schemas.microsoft.com/office/drawing/2014/main" id="{EDB05926-4CE9-47B9-9FFD-F43870905EC0}"/>
              </a:ext>
            </a:extLst>
          </p:cNvPr>
          <p:cNvSpPr>
            <a:spLocks noGrp="1"/>
          </p:cNvSpPr>
          <p:nvPr>
            <p:ph type="title"/>
          </p:nvPr>
        </p:nvSpPr>
        <p:spPr>
          <a:xfrm>
            <a:off x="1410970" y="1038862"/>
            <a:ext cx="6838950" cy="725170"/>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Determining Soil Texture: Step 4: Is it Silky?</a:t>
            </a:r>
            <a:endParaRPr lang="en-US" dirty="0"/>
          </a:p>
        </p:txBody>
      </p:sp>
      <p:sp>
        <p:nvSpPr>
          <p:cNvPr id="4" name="TextBox 3"/>
          <p:cNvSpPr txBox="1"/>
          <p:nvPr/>
        </p:nvSpPr>
        <p:spPr>
          <a:xfrm>
            <a:off x="1499759" y="1701983"/>
            <a:ext cx="6971888" cy="2250231"/>
          </a:xfrm>
          <a:prstGeom prst="rect">
            <a:avLst/>
          </a:prstGeom>
          <a:noFill/>
        </p:spPr>
        <p:txBody>
          <a:bodyPr wrap="square" rtlCol="0">
            <a:spAutoFit/>
          </a:bodyPr>
          <a:lstStyle/>
          <a:p>
            <a:pPr lvl="0">
              <a:buSzPct val="25000"/>
            </a:pPr>
            <a:r>
              <a:rPr lang="en-US" dirty="0">
                <a:solidFill>
                  <a:schemeClr val="dk1"/>
                </a:solidFill>
                <a:latin typeface="Arial"/>
                <a:ea typeface="Arial"/>
                <a:cs typeface="Arial"/>
                <a:sym typeface="Arial"/>
              </a:rPr>
              <a:t>If the soil feels very soft and smooth with no gritty feeling, it is silty. </a:t>
            </a:r>
          </a:p>
          <a:p>
            <a:pPr lvl="0"/>
            <a:endParaRPr lang="en-US" dirty="0">
              <a:solidFill>
                <a:schemeClr val="dk1"/>
              </a:solidFill>
              <a:latin typeface="Arial"/>
              <a:ea typeface="Arial"/>
              <a:cs typeface="Arial"/>
              <a:sym typeface="Arial"/>
            </a:endParaRPr>
          </a:p>
          <a:p>
            <a:pPr lvl="0">
              <a:buSzPct val="25000"/>
            </a:pPr>
            <a:r>
              <a:rPr lang="en-US" dirty="0">
                <a:solidFill>
                  <a:schemeClr val="dk1"/>
                </a:solidFill>
                <a:latin typeface="Arial"/>
                <a:ea typeface="Arial"/>
                <a:cs typeface="Arial"/>
                <a:sym typeface="Arial"/>
              </a:rPr>
              <a:t>Add the word Silt or Silty to the original classification from step 3; it is either </a:t>
            </a:r>
            <a:r>
              <a:rPr lang="en-US" b="1" dirty="0">
                <a:solidFill>
                  <a:schemeClr val="dk1"/>
                </a:solidFill>
                <a:latin typeface="Arial"/>
                <a:ea typeface="Arial"/>
                <a:cs typeface="Arial"/>
                <a:sym typeface="Arial"/>
              </a:rPr>
              <a:t>Silty Clay</a:t>
            </a:r>
            <a:r>
              <a:rPr lang="en-US" dirty="0">
                <a:solidFill>
                  <a:schemeClr val="dk1"/>
                </a:solidFill>
                <a:latin typeface="Arial"/>
                <a:ea typeface="Arial"/>
                <a:cs typeface="Arial"/>
                <a:sym typeface="Arial"/>
              </a:rPr>
              <a:t>, </a:t>
            </a:r>
            <a:r>
              <a:rPr lang="en-US" b="1" dirty="0">
                <a:solidFill>
                  <a:schemeClr val="dk1"/>
                </a:solidFill>
                <a:latin typeface="Arial"/>
                <a:ea typeface="Arial"/>
                <a:cs typeface="Arial"/>
                <a:sym typeface="Arial"/>
              </a:rPr>
              <a:t>Silty Clay Loam</a:t>
            </a:r>
            <a:r>
              <a:rPr lang="en-US" dirty="0">
                <a:solidFill>
                  <a:schemeClr val="dk1"/>
                </a:solidFill>
                <a:latin typeface="Arial"/>
                <a:ea typeface="Arial"/>
                <a:cs typeface="Arial"/>
                <a:sym typeface="Arial"/>
              </a:rPr>
              <a:t>, or </a:t>
            </a:r>
            <a:r>
              <a:rPr lang="en-US" b="1" dirty="0">
                <a:solidFill>
                  <a:schemeClr val="dk1"/>
                </a:solidFill>
                <a:latin typeface="Arial"/>
                <a:ea typeface="Arial"/>
                <a:cs typeface="Arial"/>
                <a:sym typeface="Arial"/>
              </a:rPr>
              <a:t>Silt Loam</a:t>
            </a:r>
            <a:r>
              <a:rPr lang="en-US" dirty="0">
                <a:solidFill>
                  <a:schemeClr val="dk1"/>
                </a:solidFill>
                <a:latin typeface="Arial"/>
                <a:ea typeface="Arial"/>
                <a:cs typeface="Arial"/>
                <a:sym typeface="Arial"/>
              </a:rPr>
              <a:t>. </a:t>
            </a:r>
          </a:p>
          <a:p>
            <a:pPr marL="249123" lvl="0" indent="-211023" algn="just">
              <a:lnSpc>
                <a:spcPct val="93000"/>
              </a:lnSpc>
              <a:buSzPct val="25000"/>
            </a:pPr>
            <a:endParaRPr lang="en-US" dirty="0">
              <a:solidFill>
                <a:schemeClr val="dk1"/>
              </a:solidFill>
              <a:latin typeface="Arial"/>
              <a:ea typeface="Arial"/>
              <a:cs typeface="Arial"/>
              <a:sym typeface="Arial"/>
            </a:endParaRPr>
          </a:p>
          <a:p>
            <a:pPr marL="249123" lvl="0" indent="-211023" algn="just">
              <a:lnSpc>
                <a:spcPct val="93000"/>
              </a:lnSpc>
              <a:buSzPct val="25000"/>
            </a:pPr>
            <a:r>
              <a:rPr lang="en-US" dirty="0">
                <a:solidFill>
                  <a:schemeClr val="dk1"/>
                </a:solidFill>
                <a:latin typeface="Arial"/>
                <a:ea typeface="Arial"/>
                <a:cs typeface="Arial"/>
                <a:sym typeface="Arial"/>
              </a:rPr>
              <a:t>If not, go to next step.  </a:t>
            </a:r>
          </a:p>
          <a:p>
            <a:pPr marL="249123" lvl="0" indent="-211023">
              <a:lnSpc>
                <a:spcPct val="93000"/>
              </a:lnSpc>
              <a:buSzPct val="25000"/>
            </a:pPr>
            <a:endParaRPr lang="en-US" dirty="0">
              <a:solidFill>
                <a:srgbClr val="000000"/>
              </a:solidFill>
              <a:latin typeface="Arial"/>
              <a:ea typeface="Arial"/>
              <a:cs typeface="Arial"/>
              <a:sym typeface="Arial"/>
            </a:endParaRPr>
          </a:p>
          <a:p>
            <a:pPr lvl="0">
              <a:buClr>
                <a:srgbClr val="000000"/>
              </a:buClr>
              <a:buSzPct val="25000"/>
            </a:pPr>
            <a:endParaRPr lang="en-US" dirty="0"/>
          </a:p>
        </p:txBody>
      </p:sp>
      <p:pic>
        <p:nvPicPr>
          <p:cNvPr id="10" name="Shape 987" descr="This is a soil texture triangle. Each side represents the percentage of sand, silt and clay. If you know the percentages of each size class you can use the triangle to obtain the correct name for your sample. If there is a a soft, smooth or silky feel to your sample, it is one of the categories of soil on the right side of the triangle - a silty clay, silty  clay loam, or a silt loam. You are done! "/>
          <p:cNvPicPr preferRelativeResize="0">
            <a:picLocks noGrp="1"/>
          </p:cNvPicPr>
          <p:nvPr>
            <p:ph sz="half" idx="2"/>
          </p:nvPr>
        </p:nvPicPr>
        <p:blipFill rotWithShape="1">
          <a:blip r:embed="rId5">
            <a:alphaModFix/>
          </a:blip>
          <a:srcRect/>
          <a:stretch/>
        </p:blipFill>
        <p:spPr>
          <a:xfrm>
            <a:off x="4585447" y="3114420"/>
            <a:ext cx="3886200" cy="3387396"/>
          </a:xfrm>
          <a:prstGeom prst="rect">
            <a:avLst/>
          </a:prstGeom>
          <a:noFill/>
          <a:ln>
            <a:noFill/>
          </a:ln>
        </p:spPr>
      </p:pic>
    </p:spTree>
    <p:extLst>
      <p:ext uri="{BB962C8B-B14F-4D97-AF65-F5344CB8AC3E}">
        <p14:creationId xmlns:p14="http://schemas.microsoft.com/office/powerpoint/2010/main" val="8968528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45</a:t>
            </a:fld>
            <a:endParaRPr lang="en-US" dirty="0"/>
          </a:p>
        </p:txBody>
      </p:sp>
      <p:pic>
        <p:nvPicPr>
          <p:cNvPr id="15" name="Content Placeholder 12" descr="Banner: Soil Characteriz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6769" y="0"/>
            <a:ext cx="8000481" cy="1060526"/>
          </a:xfrm>
          <a:prstGeom prst="rect">
            <a:avLst/>
          </a:prstGeom>
        </p:spPr>
      </p:pic>
      <p:pic>
        <p:nvPicPr>
          <p:cNvPr id="2" name="Picture 1" descr="Menu: Soil Textur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23" y="-40318"/>
            <a:ext cx="1338503" cy="7023009"/>
          </a:xfrm>
          <a:prstGeom prst="rect">
            <a:avLst/>
          </a:prstGeom>
        </p:spPr>
      </p:pic>
      <p:sp>
        <p:nvSpPr>
          <p:cNvPr id="5" name="Title 4">
            <a:extLst>
              <a:ext uri="{FF2B5EF4-FFF2-40B4-BE49-F238E27FC236}">
                <a16:creationId xmlns:a16="http://schemas.microsoft.com/office/drawing/2014/main" id="{F12FD79A-8C6B-4ADD-8AC3-172355814C0F}"/>
              </a:ext>
            </a:extLst>
          </p:cNvPr>
          <p:cNvSpPr>
            <a:spLocks noGrp="1"/>
          </p:cNvSpPr>
          <p:nvPr>
            <p:ph type="title"/>
          </p:nvPr>
        </p:nvSpPr>
        <p:spPr>
          <a:xfrm>
            <a:off x="1176769" y="1026237"/>
            <a:ext cx="7886700" cy="857250"/>
          </a:xfrm>
        </p:spPr>
        <p:txBody>
          <a:bodyPr/>
          <a:lstStyle/>
          <a:p>
            <a:pPr rtl="0" eaLnBrk="1" latinLnBrk="0" hangingPunct="1"/>
            <a:r>
              <a:rPr lang="en-US" sz="2400" b="1" kern="1200" dirty="0">
                <a:solidFill>
                  <a:srgbClr val="48340C"/>
                </a:solidFill>
                <a:effectLst/>
                <a:latin typeface="Calibri" panose="020F0502020204030204" pitchFamily="34" charset="0"/>
                <a:ea typeface="+mn-ea"/>
                <a:cs typeface="+mn-cs"/>
              </a:rPr>
              <a:t>Determining Soil Texture: Step 4: Is it Neither Sandy or Silky?</a:t>
            </a:r>
            <a:endParaRPr lang="en-US" dirty="0"/>
          </a:p>
        </p:txBody>
      </p:sp>
      <p:sp>
        <p:nvSpPr>
          <p:cNvPr id="4" name="TextBox 3"/>
          <p:cNvSpPr txBox="1"/>
          <p:nvPr/>
        </p:nvSpPr>
        <p:spPr>
          <a:xfrm>
            <a:off x="1499759" y="2077122"/>
            <a:ext cx="6971888" cy="1696234"/>
          </a:xfrm>
          <a:prstGeom prst="rect">
            <a:avLst/>
          </a:prstGeom>
          <a:noFill/>
        </p:spPr>
        <p:txBody>
          <a:bodyPr wrap="square" rtlCol="0">
            <a:spAutoFit/>
          </a:bodyPr>
          <a:lstStyle/>
          <a:p>
            <a:pPr marL="38100" lvl="0">
              <a:buClr>
                <a:srgbClr val="000000"/>
              </a:buClr>
              <a:buSzPct val="25000"/>
            </a:pPr>
            <a:r>
              <a:rPr lang="en-US" dirty="0">
                <a:solidFill>
                  <a:srgbClr val="000000"/>
                </a:solidFill>
                <a:latin typeface="Arial"/>
                <a:ea typeface="Arial"/>
                <a:cs typeface="Arial"/>
                <a:sym typeface="Arial"/>
              </a:rPr>
              <a:t>If the soil feels neither very gritty nor very soft, it is </a:t>
            </a:r>
            <a:r>
              <a:rPr lang="en-US" b="1" dirty="0">
                <a:solidFill>
                  <a:srgbClr val="000000"/>
                </a:solidFill>
                <a:latin typeface="Arial"/>
                <a:ea typeface="Arial"/>
                <a:cs typeface="Arial"/>
                <a:sym typeface="Arial"/>
              </a:rPr>
              <a:t>Clay</a:t>
            </a:r>
            <a:r>
              <a:rPr lang="en-US" dirty="0">
                <a:solidFill>
                  <a:srgbClr val="000000"/>
                </a:solidFill>
                <a:latin typeface="Arial"/>
                <a:ea typeface="Arial"/>
                <a:cs typeface="Arial"/>
                <a:sym typeface="Arial"/>
              </a:rPr>
              <a:t>, </a:t>
            </a:r>
            <a:r>
              <a:rPr lang="en-US" b="1" dirty="0">
                <a:solidFill>
                  <a:srgbClr val="000000"/>
                </a:solidFill>
                <a:latin typeface="Arial"/>
                <a:ea typeface="Arial"/>
                <a:cs typeface="Arial"/>
                <a:sym typeface="Arial"/>
              </a:rPr>
              <a:t>Clay Loam</a:t>
            </a:r>
            <a:r>
              <a:rPr lang="en-US" dirty="0">
                <a:solidFill>
                  <a:srgbClr val="000000"/>
                </a:solidFill>
                <a:latin typeface="Arial"/>
                <a:ea typeface="Arial"/>
                <a:cs typeface="Arial"/>
                <a:sym typeface="Arial"/>
              </a:rPr>
              <a:t>, or </a:t>
            </a:r>
            <a:r>
              <a:rPr lang="en-US" b="1" dirty="0">
                <a:solidFill>
                  <a:srgbClr val="000000"/>
                </a:solidFill>
                <a:latin typeface="Arial"/>
                <a:ea typeface="Arial"/>
                <a:cs typeface="Arial"/>
                <a:sym typeface="Arial"/>
              </a:rPr>
              <a:t>Loam</a:t>
            </a:r>
            <a:r>
              <a:rPr lang="en-US" dirty="0">
                <a:solidFill>
                  <a:srgbClr val="000000"/>
                </a:solidFill>
                <a:latin typeface="Arial"/>
                <a:ea typeface="Arial"/>
                <a:cs typeface="Arial"/>
                <a:sym typeface="Arial"/>
              </a:rPr>
              <a:t>. </a:t>
            </a:r>
          </a:p>
          <a:p>
            <a:pPr marL="249123" lvl="0" indent="-211023" algn="just">
              <a:lnSpc>
                <a:spcPct val="93000"/>
              </a:lnSpc>
              <a:buSzPct val="25000"/>
            </a:pPr>
            <a:endParaRPr lang="en-US" dirty="0">
              <a:solidFill>
                <a:schemeClr val="dk1"/>
              </a:solidFill>
              <a:latin typeface="Arial"/>
              <a:ea typeface="Arial"/>
              <a:cs typeface="Arial"/>
              <a:sym typeface="Arial"/>
            </a:endParaRPr>
          </a:p>
          <a:p>
            <a:pPr marL="249123" lvl="0" indent="-211023" algn="just">
              <a:lnSpc>
                <a:spcPct val="93000"/>
              </a:lnSpc>
              <a:buSzPct val="25000"/>
            </a:pPr>
            <a:r>
              <a:rPr lang="en-US" dirty="0">
                <a:solidFill>
                  <a:schemeClr val="dk1"/>
                </a:solidFill>
                <a:latin typeface="Arial"/>
                <a:ea typeface="Arial"/>
                <a:cs typeface="Arial"/>
                <a:sym typeface="Arial"/>
              </a:rPr>
              <a:t>Soil Texture is complete.</a:t>
            </a:r>
          </a:p>
          <a:p>
            <a:pPr marL="249123" lvl="0" indent="-211023">
              <a:lnSpc>
                <a:spcPct val="93000"/>
              </a:lnSpc>
              <a:buSzPct val="25000"/>
            </a:pPr>
            <a:endParaRPr lang="en-US" dirty="0">
              <a:solidFill>
                <a:srgbClr val="000000"/>
              </a:solidFill>
              <a:latin typeface="Arial"/>
              <a:ea typeface="Arial"/>
              <a:cs typeface="Arial"/>
              <a:sym typeface="Arial"/>
            </a:endParaRPr>
          </a:p>
          <a:p>
            <a:pPr lvl="0">
              <a:buClr>
                <a:srgbClr val="000000"/>
              </a:buClr>
              <a:buSzPct val="25000"/>
            </a:pPr>
            <a:endParaRPr lang="en-US" dirty="0"/>
          </a:p>
        </p:txBody>
      </p:sp>
      <p:pic>
        <p:nvPicPr>
          <p:cNvPr id="8" name="Shape 1001" descr="This is a soil texture triangle. Each side represents the percentage of sand, silt and clay. If you know the percentages of each size class you can use the triangle to obtain the correct name for your sample. If soil feels neither very gritty nor very soft, it is one of the categories of soil in the middle of thetriangle - a clay, ,  clay loam, or loam. You are done! "/>
          <p:cNvPicPr preferRelativeResize="0">
            <a:picLocks noGrp="1"/>
          </p:cNvPicPr>
          <p:nvPr>
            <p:ph sz="half" idx="2"/>
          </p:nvPr>
        </p:nvPicPr>
        <p:blipFill rotWithShape="1">
          <a:blip r:embed="rId5">
            <a:alphaModFix/>
          </a:blip>
          <a:srcRect/>
          <a:stretch/>
        </p:blipFill>
        <p:spPr>
          <a:xfrm>
            <a:off x="4585447" y="3060632"/>
            <a:ext cx="3886200" cy="3387396"/>
          </a:xfrm>
          <a:prstGeom prst="rect">
            <a:avLst/>
          </a:prstGeom>
          <a:noFill/>
          <a:ln>
            <a:noFill/>
          </a:ln>
        </p:spPr>
      </p:pic>
    </p:spTree>
    <p:extLst>
      <p:ext uri="{BB962C8B-B14F-4D97-AF65-F5344CB8AC3E}">
        <p14:creationId xmlns:p14="http://schemas.microsoft.com/office/powerpoint/2010/main" val="3736935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46</a:t>
            </a:fld>
            <a:endParaRPr lang="en-US" dirty="0"/>
          </a:p>
        </p:txBody>
      </p:sp>
      <p:pic>
        <p:nvPicPr>
          <p:cNvPr id="15"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769" y="0"/>
            <a:ext cx="8000481" cy="1060526"/>
          </a:xfrm>
          <a:prstGeom prst="rect">
            <a:avLst/>
          </a:prstGeom>
        </p:spPr>
      </p:pic>
      <p:pic>
        <p:nvPicPr>
          <p:cNvPr id="3" name="Picture 2" descr="Menu: Rocks, Roots and Carbonat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88" y="0"/>
            <a:ext cx="1318482" cy="6907875"/>
          </a:xfrm>
          <a:prstGeom prst="rect">
            <a:avLst/>
          </a:prstGeom>
        </p:spPr>
      </p:pic>
      <p:sp>
        <p:nvSpPr>
          <p:cNvPr id="4" name="Title 3">
            <a:extLst>
              <a:ext uri="{FF2B5EF4-FFF2-40B4-BE49-F238E27FC236}">
                <a16:creationId xmlns:a16="http://schemas.microsoft.com/office/drawing/2014/main" id="{F64A4BFD-4980-406D-A900-12DCD08B749E}"/>
              </a:ext>
            </a:extLst>
          </p:cNvPr>
          <p:cNvSpPr>
            <a:spLocks noGrp="1"/>
          </p:cNvSpPr>
          <p:nvPr>
            <p:ph type="title"/>
          </p:nvPr>
        </p:nvSpPr>
        <p:spPr>
          <a:xfrm>
            <a:off x="1221894" y="1036397"/>
            <a:ext cx="7520940" cy="745490"/>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Horizon Properties: Roots, Rock and Carbonates</a:t>
            </a:r>
            <a:endParaRPr lang="en-US" dirty="0"/>
          </a:p>
        </p:txBody>
      </p:sp>
      <p:pic>
        <p:nvPicPr>
          <p:cNvPr id="11" name="Shape 1011" descr="photograph of a hand holding soil with roots extending from the ped"/>
          <p:cNvPicPr preferRelativeResize="0">
            <a:picLocks noGrp="1"/>
          </p:cNvPicPr>
          <p:nvPr>
            <p:ph sz="half" idx="2"/>
          </p:nvPr>
        </p:nvPicPr>
        <p:blipFill rotWithShape="1">
          <a:blip r:embed="rId4">
            <a:alphaModFix/>
          </a:blip>
          <a:srcRect/>
          <a:stretch/>
        </p:blipFill>
        <p:spPr>
          <a:xfrm>
            <a:off x="2087654" y="2063110"/>
            <a:ext cx="5644404" cy="3988066"/>
          </a:xfrm>
          <a:prstGeom prst="rect">
            <a:avLst/>
          </a:prstGeom>
          <a:noFill/>
          <a:ln>
            <a:noFill/>
          </a:ln>
        </p:spPr>
      </p:pic>
    </p:spTree>
    <p:extLst>
      <p:ext uri="{BB962C8B-B14F-4D97-AF65-F5344CB8AC3E}">
        <p14:creationId xmlns:p14="http://schemas.microsoft.com/office/powerpoint/2010/main" val="16182695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47</a:t>
            </a:fld>
            <a:endParaRPr lang="en-US" dirty="0"/>
          </a:p>
        </p:txBody>
      </p:sp>
      <p:pic>
        <p:nvPicPr>
          <p:cNvPr id="12"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8" name="Picture 7" descr="Menu: Rocks, Roots and Carbonat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88" y="0"/>
            <a:ext cx="1318482" cy="6907875"/>
          </a:xfrm>
          <a:prstGeom prst="rect">
            <a:avLst/>
          </a:prstGeom>
        </p:spPr>
      </p:pic>
      <p:sp>
        <p:nvSpPr>
          <p:cNvPr id="4" name="Title 3">
            <a:extLst>
              <a:ext uri="{FF2B5EF4-FFF2-40B4-BE49-F238E27FC236}">
                <a16:creationId xmlns:a16="http://schemas.microsoft.com/office/drawing/2014/main" id="{6C32CED5-E5F6-4D18-B742-C637C1E784E8}"/>
              </a:ext>
            </a:extLst>
          </p:cNvPr>
          <p:cNvSpPr>
            <a:spLocks noGrp="1"/>
          </p:cNvSpPr>
          <p:nvPr>
            <p:ph type="title"/>
          </p:nvPr>
        </p:nvSpPr>
        <p:spPr>
          <a:xfrm>
            <a:off x="1193006" y="1006239"/>
            <a:ext cx="7886700" cy="918045"/>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What the Presence of Roots, Rocks and Carbonates Reveals</a:t>
            </a:r>
            <a:endParaRPr lang="en-US" dirty="0"/>
          </a:p>
        </p:txBody>
      </p:sp>
      <p:sp>
        <p:nvSpPr>
          <p:cNvPr id="10" name="Content Placeholder 2"/>
          <p:cNvSpPr txBox="1">
            <a:spLocks/>
          </p:cNvSpPr>
          <p:nvPr/>
        </p:nvSpPr>
        <p:spPr>
          <a:xfrm>
            <a:off x="1414477" y="1991195"/>
            <a:ext cx="7544146" cy="10815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
                <a:srgbClr val="000000"/>
              </a:buClr>
              <a:buSzPct val="25000"/>
              <a:buNone/>
            </a:pPr>
            <a:r>
              <a:rPr lang="en-US" sz="1800" dirty="0">
                <a:solidFill>
                  <a:srgbClr val="000000"/>
                </a:solidFill>
                <a:latin typeface="Arial"/>
                <a:ea typeface="Arial"/>
                <a:cs typeface="Arial"/>
                <a:sym typeface="Arial"/>
              </a:rPr>
              <a:t>Knowing the amount of roots in each horizon allows scientists to estimate the soil’s fertility, bulk density, water holding capacity, and depth. </a:t>
            </a:r>
          </a:p>
          <a:p>
            <a:pPr marL="0" lvl="0" indent="0">
              <a:spcBef>
                <a:spcPts val="0"/>
              </a:spcBef>
              <a:buClr>
                <a:srgbClr val="000000"/>
              </a:buClr>
              <a:buNone/>
            </a:pPr>
            <a:endParaRPr lang="en-US" sz="1000" dirty="0">
              <a:solidFill>
                <a:srgbClr val="000000"/>
              </a:solidFill>
              <a:latin typeface="Arial"/>
              <a:ea typeface="Arial"/>
              <a:cs typeface="Arial"/>
              <a:sym typeface="Arial"/>
            </a:endParaRPr>
          </a:p>
          <a:p>
            <a:pPr marL="0" lvl="0" indent="0">
              <a:spcBef>
                <a:spcPts val="0"/>
              </a:spcBef>
              <a:buClr>
                <a:srgbClr val="000000"/>
              </a:buClr>
              <a:buSzPct val="25000"/>
              <a:buNone/>
            </a:pPr>
            <a:r>
              <a:rPr lang="en-US" sz="1800" dirty="0">
                <a:solidFill>
                  <a:srgbClr val="000000"/>
                </a:solidFill>
                <a:latin typeface="Arial"/>
                <a:ea typeface="Arial"/>
                <a:cs typeface="Arial"/>
                <a:sym typeface="Arial"/>
              </a:rPr>
              <a:t>An estimate of the number of rocks in each horizon helps to understand the movement of water, heat, and air through the soil, root growth, and the amount of soil material involved in chemical and physical reactions.</a:t>
            </a:r>
          </a:p>
          <a:p>
            <a:pPr marL="0" lvl="0" indent="0">
              <a:spcBef>
                <a:spcPts val="0"/>
              </a:spcBef>
              <a:buClr>
                <a:srgbClr val="000000"/>
              </a:buClr>
              <a:buNone/>
            </a:pPr>
            <a:endParaRPr lang="en-US" sz="1000" dirty="0">
              <a:solidFill>
                <a:srgbClr val="000000"/>
              </a:solidFill>
              <a:latin typeface="Arial"/>
              <a:ea typeface="Arial"/>
              <a:cs typeface="Arial"/>
              <a:sym typeface="Arial"/>
            </a:endParaRPr>
          </a:p>
          <a:p>
            <a:pPr marL="0" lvl="0" indent="0">
              <a:spcBef>
                <a:spcPts val="0"/>
              </a:spcBef>
              <a:buClr>
                <a:srgbClr val="000000"/>
              </a:buClr>
              <a:buSzPct val="25000"/>
              <a:buNone/>
            </a:pPr>
            <a:r>
              <a:rPr lang="en-US" sz="1800" dirty="0">
                <a:solidFill>
                  <a:srgbClr val="000000"/>
                </a:solidFill>
                <a:latin typeface="Arial"/>
                <a:ea typeface="Arial"/>
                <a:cs typeface="Arial"/>
                <a:sym typeface="Arial"/>
              </a:rPr>
              <a:t>The presence of carbonates in soil may indicate a dry climate or a particular type of parent material rich in calcium, such as limestone. </a:t>
            </a:r>
          </a:p>
          <a:p>
            <a:pPr marL="0" indent="0">
              <a:spcBef>
                <a:spcPts val="0"/>
              </a:spcBef>
              <a:buNone/>
            </a:pPr>
            <a:endParaRPr lang="en-US" sz="1800" dirty="0">
              <a:solidFill>
                <a:schemeClr val="dk1"/>
              </a:solidFill>
              <a:ea typeface="Calibri"/>
              <a:cs typeface="Calibri"/>
              <a:sym typeface="Calibri"/>
            </a:endParaRPr>
          </a:p>
        </p:txBody>
      </p:sp>
      <p:pic>
        <p:nvPicPr>
          <p:cNvPr id="3" name="Content Placeholder 2" descr="photographs of two hand specimens of soil, one light in color with many roots, the other darker in color and containing many pebbles.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030328" y="4551707"/>
            <a:ext cx="5605713" cy="1929407"/>
          </a:xfrm>
        </p:spPr>
      </p:pic>
    </p:spTree>
    <p:extLst>
      <p:ext uri="{BB962C8B-B14F-4D97-AF65-F5344CB8AC3E}">
        <p14:creationId xmlns:p14="http://schemas.microsoft.com/office/powerpoint/2010/main" val="3145261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48</a:t>
            </a:fld>
            <a:endParaRPr lang="en-US" dirty="0"/>
          </a:p>
        </p:txBody>
      </p:sp>
      <p:pic>
        <p:nvPicPr>
          <p:cNvPr id="15"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769" y="0"/>
            <a:ext cx="8000481" cy="1060526"/>
          </a:xfrm>
          <a:prstGeom prst="rect">
            <a:avLst/>
          </a:prstGeom>
        </p:spPr>
      </p:pic>
      <p:pic>
        <p:nvPicPr>
          <p:cNvPr id="3" name="Picture 2" descr="Menu: Rocks, Roots and Carbonat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88" y="0"/>
            <a:ext cx="1318482" cy="6907875"/>
          </a:xfrm>
          <a:prstGeom prst="rect">
            <a:avLst/>
          </a:prstGeom>
        </p:spPr>
      </p:pic>
      <p:sp>
        <p:nvSpPr>
          <p:cNvPr id="4" name="Title 3">
            <a:extLst>
              <a:ext uri="{FF2B5EF4-FFF2-40B4-BE49-F238E27FC236}">
                <a16:creationId xmlns:a16="http://schemas.microsoft.com/office/drawing/2014/main" id="{E8B621E5-EF2E-4AE0-90D8-5E8DECD129ED}"/>
              </a:ext>
            </a:extLst>
          </p:cNvPr>
          <p:cNvSpPr>
            <a:spLocks noGrp="1"/>
          </p:cNvSpPr>
          <p:nvPr>
            <p:ph type="title"/>
          </p:nvPr>
        </p:nvSpPr>
        <p:spPr>
          <a:xfrm>
            <a:off x="1515057" y="1038862"/>
            <a:ext cx="6330950" cy="871218"/>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Horizon Properties: Roots</a:t>
            </a:r>
            <a:endParaRPr lang="en-US" dirty="0"/>
          </a:p>
        </p:txBody>
      </p:sp>
      <p:sp>
        <p:nvSpPr>
          <p:cNvPr id="7" name="Content Placeholder 2"/>
          <p:cNvSpPr>
            <a:spLocks noGrp="1"/>
          </p:cNvSpPr>
          <p:nvPr>
            <p:ph sz="half" idx="1"/>
          </p:nvPr>
        </p:nvSpPr>
        <p:spPr>
          <a:xfrm>
            <a:off x="1515057" y="1944368"/>
            <a:ext cx="4371845" cy="4351338"/>
          </a:xfrm>
        </p:spPr>
        <p:txBody>
          <a:bodyPr/>
          <a:lstStyle/>
          <a:p>
            <a:pPr marL="0" lvl="0" indent="0" algn="just">
              <a:lnSpc>
                <a:spcPct val="93000"/>
              </a:lnSpc>
              <a:spcBef>
                <a:spcPts val="0"/>
              </a:spcBef>
              <a:buClr>
                <a:srgbClr val="000000"/>
              </a:buClr>
              <a:buSzPct val="25000"/>
              <a:buNone/>
            </a:pPr>
            <a:r>
              <a:rPr lang="en-US" dirty="0">
                <a:solidFill>
                  <a:srgbClr val="000000"/>
                </a:solidFill>
                <a:latin typeface="Arial"/>
                <a:ea typeface="Arial"/>
                <a:cs typeface="Arial"/>
                <a:sym typeface="Arial"/>
              </a:rPr>
              <a:t>An estimate of the roots in each horizon in a soil profile illustrates the depth to which roots go to obtain nutrients and water. </a:t>
            </a:r>
          </a:p>
          <a:p>
            <a:pPr marL="0" lvl="0" indent="0" algn="just">
              <a:lnSpc>
                <a:spcPct val="93000"/>
              </a:lnSpc>
              <a:spcBef>
                <a:spcPts val="0"/>
              </a:spcBef>
              <a:buClr>
                <a:srgbClr val="000000"/>
              </a:buClr>
              <a:buNone/>
            </a:pPr>
            <a:endParaRPr lang="en-US" dirty="0">
              <a:solidFill>
                <a:srgbClr val="000000"/>
              </a:solidFill>
              <a:latin typeface="Arial"/>
              <a:ea typeface="Arial"/>
              <a:cs typeface="Arial"/>
              <a:sym typeface="Arial"/>
            </a:endParaRPr>
          </a:p>
          <a:p>
            <a:pPr marL="0" lvl="0" indent="0" algn="just">
              <a:lnSpc>
                <a:spcPct val="93000"/>
              </a:lnSpc>
              <a:spcBef>
                <a:spcPts val="0"/>
              </a:spcBef>
              <a:buClr>
                <a:srgbClr val="000000"/>
              </a:buClr>
              <a:buSzPct val="25000"/>
              <a:buNone/>
            </a:pPr>
            <a:r>
              <a:rPr lang="en-US" dirty="0">
                <a:solidFill>
                  <a:srgbClr val="000000"/>
                </a:solidFill>
                <a:latin typeface="Arial"/>
                <a:ea typeface="Arial"/>
                <a:cs typeface="Arial"/>
                <a:sym typeface="Arial"/>
              </a:rPr>
              <a:t>The more roots found in a horizon, the more water and nutrients are being removed from the soil, and the more organic matter being returned. </a:t>
            </a:r>
            <a:endParaRPr lang="en-US" dirty="0">
              <a:sym typeface="Arial"/>
            </a:endParaRPr>
          </a:p>
          <a:p>
            <a:pPr marL="0" lvl="0" indent="0" algn="just">
              <a:lnSpc>
                <a:spcPct val="93000"/>
              </a:lnSpc>
              <a:spcBef>
                <a:spcPts val="0"/>
              </a:spcBef>
              <a:buClr>
                <a:srgbClr val="000000"/>
              </a:buClr>
              <a:buSzPct val="25000"/>
              <a:buNone/>
            </a:pPr>
            <a:endParaRPr lang="en-US" dirty="0">
              <a:solidFill>
                <a:srgbClr val="000000"/>
              </a:solidFill>
              <a:latin typeface="Arial"/>
              <a:ea typeface="Arial"/>
              <a:cs typeface="Arial"/>
              <a:sym typeface="Arial"/>
            </a:endParaRPr>
          </a:p>
          <a:p>
            <a:pPr marL="0" lvl="0" indent="0" algn="just">
              <a:lnSpc>
                <a:spcPct val="93000"/>
              </a:lnSpc>
              <a:spcBef>
                <a:spcPts val="0"/>
              </a:spcBef>
              <a:buClr>
                <a:srgbClr val="000000"/>
              </a:buClr>
              <a:buSzPct val="25000"/>
              <a:buNone/>
            </a:pPr>
            <a:r>
              <a:rPr lang="en-US" dirty="0">
                <a:solidFill>
                  <a:srgbClr val="000000"/>
                </a:solidFill>
                <a:latin typeface="Arial"/>
                <a:ea typeface="Arial"/>
                <a:cs typeface="Arial"/>
                <a:sym typeface="Arial"/>
              </a:rPr>
              <a:t>Observe and record if there are </a:t>
            </a:r>
            <a:r>
              <a:rPr lang="en-US" b="1" dirty="0">
                <a:solidFill>
                  <a:srgbClr val="000000"/>
                </a:solidFill>
                <a:latin typeface="Arial"/>
                <a:ea typeface="Arial"/>
                <a:cs typeface="Arial"/>
                <a:sym typeface="Arial"/>
              </a:rPr>
              <a:t>none</a:t>
            </a:r>
            <a:r>
              <a:rPr lang="en-US" dirty="0">
                <a:solidFill>
                  <a:srgbClr val="000000"/>
                </a:solidFill>
                <a:latin typeface="Arial"/>
                <a:ea typeface="Arial"/>
                <a:cs typeface="Arial"/>
                <a:sym typeface="Arial"/>
              </a:rPr>
              <a:t>, f</a:t>
            </a:r>
            <a:r>
              <a:rPr lang="en-US" b="1" dirty="0">
                <a:solidFill>
                  <a:srgbClr val="000000"/>
                </a:solidFill>
                <a:latin typeface="Arial"/>
                <a:ea typeface="Arial"/>
                <a:cs typeface="Arial"/>
                <a:sym typeface="Arial"/>
              </a:rPr>
              <a:t>ew</a:t>
            </a:r>
            <a:r>
              <a:rPr lang="en-US" dirty="0">
                <a:solidFill>
                  <a:srgbClr val="000000"/>
                </a:solidFill>
                <a:latin typeface="Arial"/>
                <a:ea typeface="Arial"/>
                <a:cs typeface="Arial"/>
                <a:sym typeface="Arial"/>
              </a:rPr>
              <a:t> or </a:t>
            </a:r>
            <a:r>
              <a:rPr lang="en-US" b="1" dirty="0">
                <a:solidFill>
                  <a:srgbClr val="000000"/>
                </a:solidFill>
                <a:latin typeface="Arial"/>
                <a:ea typeface="Arial"/>
                <a:cs typeface="Arial"/>
                <a:sym typeface="Arial"/>
              </a:rPr>
              <a:t>many</a:t>
            </a:r>
            <a:r>
              <a:rPr lang="en-US" dirty="0">
                <a:solidFill>
                  <a:srgbClr val="000000"/>
                </a:solidFill>
                <a:latin typeface="Arial"/>
                <a:ea typeface="Arial"/>
                <a:cs typeface="Arial"/>
                <a:sym typeface="Arial"/>
              </a:rPr>
              <a:t> roots or root fragments in each horizon. </a:t>
            </a:r>
          </a:p>
        </p:txBody>
      </p:sp>
      <p:pic>
        <p:nvPicPr>
          <p:cNvPr id="8" name="Shape 1021" descr="illustration of a hand holding a clod of soil with roots extending out of the soil. "/>
          <p:cNvPicPr preferRelativeResize="0">
            <a:picLocks noGrp="1"/>
          </p:cNvPicPr>
          <p:nvPr>
            <p:ph sz="half" idx="2"/>
          </p:nvPr>
        </p:nvPicPr>
        <p:blipFill rotWithShape="1">
          <a:blip r:embed="rId4">
            <a:alphaModFix/>
          </a:blip>
          <a:srcRect/>
          <a:stretch/>
        </p:blipFill>
        <p:spPr>
          <a:xfrm>
            <a:off x="6198381" y="2380351"/>
            <a:ext cx="2667389" cy="2489870"/>
          </a:xfrm>
          <a:prstGeom prst="rect">
            <a:avLst/>
          </a:prstGeom>
          <a:noFill/>
          <a:ln>
            <a:noFill/>
          </a:ln>
        </p:spPr>
      </p:pic>
    </p:spTree>
    <p:extLst>
      <p:ext uri="{BB962C8B-B14F-4D97-AF65-F5344CB8AC3E}">
        <p14:creationId xmlns:p14="http://schemas.microsoft.com/office/powerpoint/2010/main" val="1283052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4</a:t>
            </a:fld>
            <a:endParaRPr lang="en-US" dirty="0"/>
          </a:p>
        </p:txBody>
      </p:sp>
      <p:pic>
        <p:nvPicPr>
          <p:cNvPr id="13"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16" name="Content Placeholder 2" descr="Menu: Why charaterize soil profil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18" y="-40317"/>
            <a:ext cx="1359822" cy="7014696"/>
          </a:xfrm>
          <a:prstGeom prst="rect">
            <a:avLst/>
          </a:prstGeom>
        </p:spPr>
      </p:pic>
      <p:sp>
        <p:nvSpPr>
          <p:cNvPr id="3" name="Title 2">
            <a:extLst>
              <a:ext uri="{FF2B5EF4-FFF2-40B4-BE49-F238E27FC236}">
                <a16:creationId xmlns:a16="http://schemas.microsoft.com/office/drawing/2014/main" id="{D49C40C7-9F4A-4063-8DD0-1D950FF358BB}"/>
              </a:ext>
            </a:extLst>
          </p:cNvPr>
          <p:cNvSpPr>
            <a:spLocks noGrp="1"/>
          </p:cNvSpPr>
          <p:nvPr>
            <p:ph type="title"/>
          </p:nvPr>
        </p:nvSpPr>
        <p:spPr>
          <a:xfrm>
            <a:off x="1392803" y="1020209"/>
            <a:ext cx="5973949" cy="897540"/>
          </a:xfrm>
        </p:spPr>
        <p:txBody>
          <a:bodyPr>
            <a:normAutofit/>
          </a:bodyPr>
          <a:lstStyle/>
          <a:p>
            <a:pPr rtl="0" eaLnBrk="1" latinLnBrk="0" hangingPunct="1"/>
            <a:r>
              <a:rPr lang="en-US" dirty="0">
                <a:latin typeface="+mj-lt"/>
              </a:rPr>
              <a:t>Overview of Protocol</a:t>
            </a:r>
          </a:p>
        </p:txBody>
      </p:sp>
      <p:sp>
        <p:nvSpPr>
          <p:cNvPr id="23" name="Content Placeholder 2"/>
          <p:cNvSpPr>
            <a:spLocks noGrp="1"/>
          </p:cNvSpPr>
          <p:nvPr>
            <p:ph sz="half" idx="1"/>
          </p:nvPr>
        </p:nvSpPr>
        <p:spPr>
          <a:xfrm>
            <a:off x="1392803" y="1721067"/>
            <a:ext cx="7023410" cy="4362492"/>
          </a:xfr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dirty="0"/>
              <a:t>Time: </a:t>
            </a:r>
          </a:p>
          <a:p>
            <a:pPr marL="0" marR="0" lvl="0" indent="0" defTabSz="914400" eaLnBrk="1" fontAlgn="auto" latinLnBrk="0" hangingPunct="1">
              <a:lnSpc>
                <a:spcPct val="100000"/>
              </a:lnSpc>
              <a:spcBef>
                <a:spcPts val="0"/>
              </a:spcBef>
              <a:spcAft>
                <a:spcPts val="0"/>
              </a:spcAft>
              <a:buClrTx/>
              <a:buSzTx/>
              <a:buFontTx/>
              <a:buNone/>
              <a:tabLst/>
              <a:defRPr/>
            </a:pPr>
            <a:r>
              <a:rPr lang="en-US" sz="1600" dirty="0"/>
              <a:t>Preparation: 2-3 45 minute class sessions</a:t>
            </a:r>
          </a:p>
          <a:p>
            <a:pPr marL="0" marR="0" lvl="0" indent="0" defTabSz="914400" eaLnBrk="1" fontAlgn="auto" latinLnBrk="0" hangingPunct="1">
              <a:lnSpc>
                <a:spcPct val="100000"/>
              </a:lnSpc>
              <a:spcBef>
                <a:spcPts val="0"/>
              </a:spcBef>
              <a:spcAft>
                <a:spcPts val="0"/>
              </a:spcAft>
              <a:buClrTx/>
              <a:buSzTx/>
              <a:buFontTx/>
              <a:buNone/>
              <a:tabLst/>
              <a:defRPr/>
            </a:pPr>
            <a:r>
              <a:rPr lang="en-US" sz="1600" dirty="0"/>
              <a:t>Field: 90 minutes</a:t>
            </a:r>
          </a:p>
          <a:p>
            <a:pPr marL="0" marR="0" lvl="0" indent="0" defTabSz="914400" eaLnBrk="1" fontAlgn="auto" latinLnBrk="0" hangingPunct="1">
              <a:lnSpc>
                <a:spcPct val="100000"/>
              </a:lnSpc>
              <a:spcBef>
                <a:spcPts val="0"/>
              </a:spcBef>
              <a:spcAft>
                <a:spcPts val="0"/>
              </a:spcAft>
              <a:buClrTx/>
              <a:buSzTx/>
              <a:buFontTx/>
              <a:buNone/>
              <a:tabLst/>
              <a:defRPr/>
            </a:pPr>
            <a:endParaRPr lang="en-US" sz="1600" dirty="0"/>
          </a:p>
          <a:p>
            <a:pPr marL="0" marR="0" lvl="0" indent="0" defTabSz="914400" eaLnBrk="1" fontAlgn="auto" latinLnBrk="0" hangingPunct="1">
              <a:lnSpc>
                <a:spcPct val="100000"/>
              </a:lnSpc>
              <a:spcBef>
                <a:spcPts val="0"/>
              </a:spcBef>
              <a:spcAft>
                <a:spcPts val="0"/>
              </a:spcAft>
              <a:buClrTx/>
              <a:buSzTx/>
              <a:buFontTx/>
              <a:buNone/>
              <a:tabLst/>
              <a:defRPr/>
            </a:pPr>
            <a:r>
              <a:rPr lang="en-US" sz="1600" b="1" dirty="0"/>
              <a:t>Experience Level</a:t>
            </a:r>
            <a:r>
              <a:rPr lang="en-US" sz="1600" dirty="0"/>
              <a:t>: All</a:t>
            </a:r>
          </a:p>
          <a:p>
            <a:pPr marL="0" marR="0" lvl="0" indent="0" defTabSz="914400" eaLnBrk="1" fontAlgn="auto" latinLnBrk="0" hangingPunct="1">
              <a:lnSpc>
                <a:spcPct val="100000"/>
              </a:lnSpc>
              <a:spcBef>
                <a:spcPts val="0"/>
              </a:spcBef>
              <a:spcAft>
                <a:spcPts val="0"/>
              </a:spcAft>
              <a:buClrTx/>
              <a:buSzTx/>
              <a:buFontTx/>
              <a:buNone/>
              <a:tabLst/>
              <a:defRPr/>
            </a:pPr>
            <a:endParaRPr lang="en-US" sz="1600" b="1" dirty="0"/>
          </a:p>
          <a:p>
            <a:pPr marL="0" marR="0" lvl="0" indent="0" defTabSz="914400" eaLnBrk="1" fontAlgn="auto" latinLnBrk="0" hangingPunct="1">
              <a:lnSpc>
                <a:spcPct val="100000"/>
              </a:lnSpc>
              <a:spcBef>
                <a:spcPts val="0"/>
              </a:spcBef>
              <a:spcAft>
                <a:spcPts val="0"/>
              </a:spcAft>
              <a:buClrTx/>
              <a:buSzTx/>
              <a:buFontTx/>
              <a:buNone/>
              <a:tabLst/>
              <a:defRPr/>
            </a:pPr>
            <a:r>
              <a:rPr lang="en-US" sz="1600" b="1" dirty="0"/>
              <a:t>Frequency:</a:t>
            </a:r>
          </a:p>
          <a:p>
            <a:pPr marL="0" marR="0" lvl="0" indent="0" defTabSz="914400" eaLnBrk="1" fontAlgn="auto" latinLnBrk="0" hangingPunct="1">
              <a:lnSpc>
                <a:spcPct val="100000"/>
              </a:lnSpc>
              <a:spcBef>
                <a:spcPts val="0"/>
              </a:spcBef>
              <a:spcAft>
                <a:spcPts val="0"/>
              </a:spcAft>
              <a:buClrTx/>
              <a:buSzTx/>
              <a:buFontTx/>
              <a:buNone/>
              <a:tabLst/>
              <a:defRPr/>
            </a:pPr>
            <a:r>
              <a:rPr lang="en-US" sz="1600" dirty="0"/>
              <a:t>Soil characterization measurements are taken once for a specific soil site. Collected samples can be stored for study and analysis at another time during the school year.</a:t>
            </a:r>
          </a:p>
          <a:p>
            <a:pPr marL="0" marR="0" lvl="0" indent="0" defTabSz="914400" eaLnBrk="1" fontAlgn="auto" latinLnBrk="0" hangingPunct="1">
              <a:lnSpc>
                <a:spcPct val="100000"/>
              </a:lnSpc>
              <a:spcBef>
                <a:spcPts val="0"/>
              </a:spcBef>
              <a:spcAft>
                <a:spcPts val="0"/>
              </a:spcAft>
              <a:buClrTx/>
              <a:buSzTx/>
              <a:buFontTx/>
              <a:buNone/>
              <a:tabLst/>
              <a:defRPr/>
            </a:pPr>
            <a:endParaRPr lang="en-US" sz="1600" dirty="0"/>
          </a:p>
          <a:p>
            <a:pPr marL="0" marR="0" lvl="0" indent="0" defTabSz="914400" eaLnBrk="1" fontAlgn="auto" latinLnBrk="0" hangingPunct="1">
              <a:lnSpc>
                <a:spcPct val="100000"/>
              </a:lnSpc>
              <a:spcBef>
                <a:spcPts val="0"/>
              </a:spcBef>
              <a:spcAft>
                <a:spcPts val="0"/>
              </a:spcAft>
              <a:buClrTx/>
              <a:buSzTx/>
              <a:buFontTx/>
              <a:buNone/>
              <a:tabLst/>
              <a:defRPr/>
            </a:pPr>
            <a:r>
              <a:rPr lang="en-US" sz="1600" b="1" dirty="0"/>
              <a:t>Prerequisites:</a:t>
            </a:r>
          </a:p>
          <a:p>
            <a:pPr marL="0" marR="0" lvl="0" indent="0" defTabSz="914400" eaLnBrk="1" fontAlgn="auto" latinLnBrk="0" hangingPunct="1">
              <a:lnSpc>
                <a:spcPct val="100000"/>
              </a:lnSpc>
              <a:spcBef>
                <a:spcPts val="0"/>
              </a:spcBef>
              <a:spcAft>
                <a:spcPts val="0"/>
              </a:spcAft>
              <a:buClrTx/>
              <a:buSzTx/>
              <a:buFontTx/>
              <a:buNone/>
              <a:tabLst/>
              <a:defRPr/>
            </a:pPr>
            <a:r>
              <a:rPr lang="en-US" sz="1600" dirty="0">
                <a:hlinkClick r:id="rId4"/>
              </a:rPr>
              <a:t>Selecting and Defining a Site for Soil Characterization Protocols: Exposing a Soil Profile</a:t>
            </a:r>
            <a:endParaRPr lang="en-US" sz="1600" dirty="0"/>
          </a:p>
          <a:p>
            <a:pPr marL="0" marR="0" lvl="0" indent="0" defTabSz="914400" eaLnBrk="1" fontAlgn="auto" latinLnBrk="0" hangingPunct="1">
              <a:lnSpc>
                <a:spcPct val="100000"/>
              </a:lnSpc>
              <a:spcBef>
                <a:spcPts val="0"/>
              </a:spcBef>
              <a:spcAft>
                <a:spcPts val="0"/>
              </a:spcAft>
              <a:buClrTx/>
              <a:buSzTx/>
              <a:buFontTx/>
              <a:buNone/>
              <a:tabLst/>
              <a:defRPr/>
            </a:pPr>
            <a:endParaRPr lang="en-US" sz="1600" dirty="0"/>
          </a:p>
          <a:p>
            <a:pPr marL="0" marR="0" lvl="0" indent="0" defTabSz="914400" eaLnBrk="1" fontAlgn="auto" latinLnBrk="0" hangingPunct="1">
              <a:lnSpc>
                <a:spcPct val="100000"/>
              </a:lnSpc>
              <a:spcBef>
                <a:spcPts val="0"/>
              </a:spcBef>
              <a:spcAft>
                <a:spcPts val="0"/>
              </a:spcAft>
              <a:buClrTx/>
              <a:buSzTx/>
              <a:buFontTx/>
              <a:buNone/>
              <a:tabLst/>
              <a:defRPr/>
            </a:pPr>
            <a:r>
              <a:rPr lang="en-US" sz="1600" b="1" dirty="0"/>
              <a:t>Documents: </a:t>
            </a:r>
          </a:p>
          <a:p>
            <a:pPr marL="0" marR="0" lvl="0" indent="0" defTabSz="914400" eaLnBrk="1" fontAlgn="auto" latinLnBrk="0" hangingPunct="1">
              <a:lnSpc>
                <a:spcPct val="100000"/>
              </a:lnSpc>
              <a:spcBef>
                <a:spcPts val="0"/>
              </a:spcBef>
              <a:spcAft>
                <a:spcPts val="0"/>
              </a:spcAft>
              <a:buClrTx/>
              <a:buSzTx/>
              <a:buFontTx/>
              <a:buNone/>
              <a:tabLst/>
              <a:defRPr/>
            </a:pPr>
            <a:r>
              <a:rPr lang="en-US" sz="1600" dirty="0">
                <a:hlinkClick r:id="rId5"/>
              </a:rPr>
              <a:t>Soil Characterization Protocol</a:t>
            </a:r>
            <a:endParaRPr lang="en-US" sz="1600" dirty="0"/>
          </a:p>
          <a:p>
            <a:pPr marL="0" marR="0" lvl="0" indent="0" defTabSz="914400" eaLnBrk="1" fontAlgn="auto" latinLnBrk="0" hangingPunct="1">
              <a:lnSpc>
                <a:spcPct val="100000"/>
              </a:lnSpc>
              <a:spcBef>
                <a:spcPts val="0"/>
              </a:spcBef>
              <a:spcAft>
                <a:spcPts val="0"/>
              </a:spcAft>
              <a:buClrTx/>
              <a:buSzTx/>
              <a:buFontTx/>
              <a:buNone/>
              <a:tabLst/>
              <a:defRPr/>
            </a:pPr>
            <a:r>
              <a:rPr lang="en-US" sz="1600" dirty="0">
                <a:hlinkClick r:id="rId6"/>
              </a:rPr>
              <a:t>Site Definition Sheet</a:t>
            </a:r>
            <a:endParaRPr lang="en-US" sz="1600" dirty="0"/>
          </a:p>
          <a:p>
            <a:pPr marL="0" marR="0" lvl="0" indent="0" defTabSz="914400" eaLnBrk="1" fontAlgn="auto" latinLnBrk="0" hangingPunct="1">
              <a:lnSpc>
                <a:spcPct val="100000"/>
              </a:lnSpc>
              <a:spcBef>
                <a:spcPts val="0"/>
              </a:spcBef>
              <a:spcAft>
                <a:spcPts val="0"/>
              </a:spcAft>
              <a:buClrTx/>
              <a:buSzTx/>
              <a:buFontTx/>
              <a:buNone/>
              <a:tabLst/>
              <a:defRPr/>
            </a:pPr>
            <a:endParaRPr lang="en-US" sz="2000" dirty="0"/>
          </a:p>
          <a:p>
            <a:pPr marL="0" marR="0" lvl="0" indent="0" defTabSz="914400" eaLnBrk="1" fontAlgn="auto" latinLnBrk="0" hangingPunct="1">
              <a:lnSpc>
                <a:spcPct val="100000"/>
              </a:lnSpc>
              <a:spcBef>
                <a:spcPts val="0"/>
              </a:spcBef>
              <a:spcAft>
                <a:spcPts val="0"/>
              </a:spcAft>
              <a:buClrTx/>
              <a:buSzTx/>
              <a:buFontTx/>
              <a:buNone/>
              <a:tabLst/>
              <a:defRPr/>
            </a:pPr>
            <a:r>
              <a:rPr lang="en-US" sz="2000" dirty="0"/>
              <a:t> </a:t>
            </a:r>
          </a:p>
        </p:txBody>
      </p:sp>
    </p:spTree>
    <p:extLst>
      <p:ext uri="{BB962C8B-B14F-4D97-AF65-F5344CB8AC3E}">
        <p14:creationId xmlns:p14="http://schemas.microsoft.com/office/powerpoint/2010/main" val="1593517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49</a:t>
            </a:fld>
            <a:endParaRPr lang="en-US" dirty="0"/>
          </a:p>
        </p:txBody>
      </p:sp>
      <p:pic>
        <p:nvPicPr>
          <p:cNvPr id="15"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769" y="0"/>
            <a:ext cx="8000481" cy="1060526"/>
          </a:xfrm>
          <a:prstGeom prst="rect">
            <a:avLst/>
          </a:prstGeom>
        </p:spPr>
      </p:pic>
      <p:pic>
        <p:nvPicPr>
          <p:cNvPr id="3" name="Picture 2" descr="Menu: Rocks, Roots and Carbonat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88" y="0"/>
            <a:ext cx="1318482" cy="6907875"/>
          </a:xfrm>
          <a:prstGeom prst="rect">
            <a:avLst/>
          </a:prstGeom>
        </p:spPr>
      </p:pic>
      <p:sp>
        <p:nvSpPr>
          <p:cNvPr id="4" name="Title 3">
            <a:extLst>
              <a:ext uri="{FF2B5EF4-FFF2-40B4-BE49-F238E27FC236}">
                <a16:creationId xmlns:a16="http://schemas.microsoft.com/office/drawing/2014/main" id="{BAFC250F-AD0C-4387-8DED-47D90AE032AF}"/>
              </a:ext>
            </a:extLst>
          </p:cNvPr>
          <p:cNvSpPr>
            <a:spLocks noGrp="1"/>
          </p:cNvSpPr>
          <p:nvPr>
            <p:ph type="title"/>
          </p:nvPr>
        </p:nvSpPr>
        <p:spPr>
          <a:xfrm>
            <a:off x="1515057" y="1205229"/>
            <a:ext cx="5463540" cy="725170"/>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Horizon Properties: Rocks</a:t>
            </a:r>
            <a:endParaRPr lang="en-US" dirty="0"/>
          </a:p>
        </p:txBody>
      </p:sp>
      <p:sp>
        <p:nvSpPr>
          <p:cNvPr id="7" name="Content Placeholder 2"/>
          <p:cNvSpPr>
            <a:spLocks noGrp="1"/>
          </p:cNvSpPr>
          <p:nvPr>
            <p:ph sz="half" idx="1"/>
          </p:nvPr>
        </p:nvSpPr>
        <p:spPr>
          <a:xfrm>
            <a:off x="1515057" y="1944368"/>
            <a:ext cx="4371845" cy="4351338"/>
          </a:xfrm>
        </p:spPr>
        <p:txBody>
          <a:bodyPr/>
          <a:lstStyle/>
          <a:p>
            <a:pPr marL="0" lvl="0" indent="0">
              <a:spcBef>
                <a:spcPts val="0"/>
              </a:spcBef>
              <a:buClr>
                <a:srgbClr val="000000"/>
              </a:buClr>
              <a:buSzPct val="25000"/>
              <a:buNone/>
            </a:pPr>
            <a:r>
              <a:rPr lang="en-US" dirty="0">
                <a:solidFill>
                  <a:srgbClr val="000000"/>
                </a:solidFill>
                <a:latin typeface="Arial"/>
                <a:ea typeface="Arial"/>
                <a:cs typeface="Arial"/>
                <a:sym typeface="Arial"/>
              </a:rPr>
              <a:t>An estimate of the number of rocks in each horizon helps to understand the movement of water, heat, and air through the soil, root growth, and the amount of soil material involved in chemical and physical reactions.</a:t>
            </a:r>
          </a:p>
          <a:p>
            <a:pPr marL="0" lvl="0" indent="0">
              <a:spcBef>
                <a:spcPts val="0"/>
              </a:spcBef>
              <a:buClr>
                <a:srgbClr val="000000"/>
              </a:buClr>
              <a:buSzPct val="25000"/>
              <a:buNone/>
            </a:pPr>
            <a:endParaRPr lang="en-US" dirty="0">
              <a:solidFill>
                <a:srgbClr val="000000"/>
              </a:solidFill>
              <a:latin typeface="Arial"/>
              <a:ea typeface="Arial"/>
              <a:cs typeface="Arial"/>
              <a:sym typeface="Arial"/>
            </a:endParaRPr>
          </a:p>
          <a:p>
            <a:pPr marL="0" indent="0">
              <a:spcBef>
                <a:spcPts val="0"/>
              </a:spcBef>
              <a:buClr>
                <a:srgbClr val="000000"/>
              </a:buClr>
              <a:buSzPct val="25000"/>
              <a:buNone/>
            </a:pPr>
            <a:r>
              <a:rPr lang="en-US" dirty="0">
                <a:solidFill>
                  <a:srgbClr val="000000"/>
                </a:solidFill>
                <a:latin typeface="Arial"/>
                <a:ea typeface="Arial"/>
                <a:cs typeface="Arial"/>
                <a:sym typeface="Arial"/>
              </a:rPr>
              <a:t>Soil particles greater than 2 mm in size are considered to be rocks or pebbles.</a:t>
            </a:r>
          </a:p>
          <a:p>
            <a:pPr marL="0" indent="0">
              <a:spcBef>
                <a:spcPts val="0"/>
              </a:spcBef>
              <a:buClr>
                <a:srgbClr val="000000"/>
              </a:buClr>
              <a:buSzPct val="25000"/>
              <a:buNone/>
            </a:pPr>
            <a:endParaRPr lang="en-US" dirty="0">
              <a:solidFill>
                <a:srgbClr val="000000"/>
              </a:solidFill>
              <a:latin typeface="Arial"/>
              <a:ea typeface="Arial"/>
              <a:cs typeface="Arial"/>
              <a:sym typeface="Arial"/>
            </a:endParaRPr>
          </a:p>
          <a:p>
            <a:pPr marL="0" indent="0">
              <a:spcBef>
                <a:spcPts val="0"/>
              </a:spcBef>
              <a:buClr>
                <a:srgbClr val="000000"/>
              </a:buClr>
              <a:buSzPct val="25000"/>
              <a:buNone/>
            </a:pPr>
            <a:r>
              <a:rPr lang="en-US" dirty="0">
                <a:solidFill>
                  <a:srgbClr val="000000"/>
                </a:solidFill>
                <a:latin typeface="Arial"/>
                <a:ea typeface="Arial"/>
                <a:cs typeface="Arial"/>
                <a:sym typeface="Arial"/>
              </a:rPr>
              <a:t>Observe and record if there are </a:t>
            </a:r>
            <a:r>
              <a:rPr lang="en-US" b="1" dirty="0">
                <a:solidFill>
                  <a:srgbClr val="000000"/>
                </a:solidFill>
                <a:latin typeface="Arial"/>
                <a:ea typeface="Arial"/>
                <a:cs typeface="Arial"/>
                <a:sym typeface="Arial"/>
              </a:rPr>
              <a:t>none, few </a:t>
            </a:r>
            <a:r>
              <a:rPr lang="en-US" dirty="0">
                <a:solidFill>
                  <a:srgbClr val="000000"/>
                </a:solidFill>
                <a:latin typeface="Arial"/>
                <a:ea typeface="Arial"/>
                <a:cs typeface="Arial"/>
                <a:sym typeface="Arial"/>
              </a:rPr>
              <a:t>or </a:t>
            </a:r>
            <a:r>
              <a:rPr lang="en-US" b="1" dirty="0">
                <a:solidFill>
                  <a:srgbClr val="000000"/>
                </a:solidFill>
                <a:latin typeface="Arial"/>
                <a:ea typeface="Arial"/>
                <a:cs typeface="Arial"/>
                <a:sym typeface="Arial"/>
              </a:rPr>
              <a:t>many</a:t>
            </a:r>
            <a:r>
              <a:rPr lang="en-US" dirty="0">
                <a:solidFill>
                  <a:srgbClr val="000000"/>
                </a:solidFill>
                <a:latin typeface="Arial"/>
                <a:ea typeface="Arial"/>
                <a:cs typeface="Arial"/>
                <a:sym typeface="Arial"/>
              </a:rPr>
              <a:t> rocks or rock fragments in the horizon.</a:t>
            </a:r>
          </a:p>
          <a:p>
            <a:pPr marL="0" lvl="0" indent="0">
              <a:spcBef>
                <a:spcPts val="0"/>
              </a:spcBef>
              <a:buClr>
                <a:srgbClr val="000000"/>
              </a:buClr>
              <a:buSzPct val="25000"/>
              <a:buNone/>
            </a:pPr>
            <a:endParaRPr lang="en-US" dirty="0">
              <a:solidFill>
                <a:srgbClr val="000000"/>
              </a:solidFill>
              <a:latin typeface="Arial"/>
              <a:ea typeface="Arial"/>
              <a:cs typeface="Arial"/>
              <a:sym typeface="Arial"/>
            </a:endParaRPr>
          </a:p>
        </p:txBody>
      </p:sp>
      <p:pic>
        <p:nvPicPr>
          <p:cNvPr id="10" name="Shape 1034" descr="illustration of a hand holding a clod of soil with rocks and pebbles  scattered in the soil. "/>
          <p:cNvPicPr preferRelativeResize="0">
            <a:picLocks noGrp="1"/>
          </p:cNvPicPr>
          <p:nvPr>
            <p:ph sz="half" idx="2"/>
          </p:nvPr>
        </p:nvPicPr>
        <p:blipFill rotWithShape="1">
          <a:blip r:embed="rId4">
            <a:alphaModFix/>
          </a:blip>
          <a:srcRect/>
          <a:stretch/>
        </p:blipFill>
        <p:spPr>
          <a:xfrm>
            <a:off x="6111409" y="2266083"/>
            <a:ext cx="2628448" cy="2321919"/>
          </a:xfrm>
          <a:prstGeom prst="rect">
            <a:avLst/>
          </a:prstGeom>
          <a:noFill/>
          <a:ln>
            <a:noFill/>
          </a:ln>
        </p:spPr>
      </p:pic>
    </p:spTree>
    <p:extLst>
      <p:ext uri="{BB962C8B-B14F-4D97-AF65-F5344CB8AC3E}">
        <p14:creationId xmlns:p14="http://schemas.microsoft.com/office/powerpoint/2010/main" val="20755478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50</a:t>
            </a:fld>
            <a:endParaRPr lang="en-US" dirty="0"/>
          </a:p>
        </p:txBody>
      </p:sp>
      <p:pic>
        <p:nvPicPr>
          <p:cNvPr id="15"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769" y="0"/>
            <a:ext cx="8000481" cy="1060526"/>
          </a:xfrm>
          <a:prstGeom prst="rect">
            <a:avLst/>
          </a:prstGeom>
        </p:spPr>
      </p:pic>
      <p:pic>
        <p:nvPicPr>
          <p:cNvPr id="3" name="Picture 2" descr="Menu: Rocks, Roots and Carbonat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88" y="0"/>
            <a:ext cx="1318482" cy="6907875"/>
          </a:xfrm>
          <a:prstGeom prst="rect">
            <a:avLst/>
          </a:prstGeom>
        </p:spPr>
      </p:pic>
      <p:sp>
        <p:nvSpPr>
          <p:cNvPr id="4" name="Title 3">
            <a:extLst>
              <a:ext uri="{FF2B5EF4-FFF2-40B4-BE49-F238E27FC236}">
                <a16:creationId xmlns:a16="http://schemas.microsoft.com/office/drawing/2014/main" id="{3FD59B6E-8279-4E44-A2C3-8379BE13AFEE}"/>
              </a:ext>
            </a:extLst>
          </p:cNvPr>
          <p:cNvSpPr>
            <a:spLocks noGrp="1"/>
          </p:cNvSpPr>
          <p:nvPr>
            <p:ph type="title"/>
          </p:nvPr>
        </p:nvSpPr>
        <p:spPr>
          <a:xfrm>
            <a:off x="1290550" y="1026948"/>
            <a:ext cx="6809521" cy="724923"/>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Horizon Properties: Free Carbonates</a:t>
            </a:r>
            <a:endParaRPr lang="en-US" dirty="0"/>
          </a:p>
        </p:txBody>
      </p:sp>
      <p:sp>
        <p:nvSpPr>
          <p:cNvPr id="7" name="Content Placeholder 2"/>
          <p:cNvSpPr>
            <a:spLocks noGrp="1"/>
          </p:cNvSpPr>
          <p:nvPr>
            <p:ph sz="half" idx="1"/>
          </p:nvPr>
        </p:nvSpPr>
        <p:spPr>
          <a:xfrm>
            <a:off x="1290550" y="1798073"/>
            <a:ext cx="5595442" cy="4913632"/>
          </a:xfrm>
        </p:spPr>
        <p:txBody>
          <a:bodyPr>
            <a:noAutofit/>
          </a:bodyPr>
          <a:lstStyle/>
          <a:p>
            <a:pPr marL="0" lvl="0" indent="0" algn="just">
              <a:lnSpc>
                <a:spcPct val="93000"/>
              </a:lnSpc>
              <a:spcBef>
                <a:spcPts val="0"/>
              </a:spcBef>
              <a:buClr>
                <a:srgbClr val="000000"/>
              </a:buClr>
              <a:buSzPct val="25000"/>
              <a:buNone/>
            </a:pPr>
            <a:r>
              <a:rPr lang="en-US" sz="1600" dirty="0">
                <a:solidFill>
                  <a:srgbClr val="000000"/>
                </a:solidFill>
                <a:latin typeface="Arial"/>
                <a:ea typeface="Arial"/>
                <a:cs typeface="Arial"/>
                <a:sym typeface="Arial"/>
              </a:rPr>
              <a:t>The presence of carbonates in soil may indicate a dry climate or a particular type of parent material rich in calcium, such as limestone. Free carbonates often coat soil particles in soils that are basic (pH&gt;7). </a:t>
            </a:r>
          </a:p>
          <a:p>
            <a:pPr marL="0" lvl="0" indent="0" algn="just">
              <a:lnSpc>
                <a:spcPct val="93000"/>
              </a:lnSpc>
              <a:spcBef>
                <a:spcPts val="0"/>
              </a:spcBef>
              <a:buClr>
                <a:srgbClr val="000000"/>
              </a:buClr>
              <a:buNone/>
            </a:pPr>
            <a:endParaRPr lang="en-US" sz="1600" dirty="0">
              <a:solidFill>
                <a:srgbClr val="000000"/>
              </a:solidFill>
              <a:latin typeface="Arial"/>
              <a:ea typeface="Arial"/>
              <a:cs typeface="Arial"/>
              <a:sym typeface="Arial"/>
            </a:endParaRPr>
          </a:p>
          <a:p>
            <a:pPr marL="0" lvl="0" indent="0" algn="just">
              <a:lnSpc>
                <a:spcPct val="93000"/>
              </a:lnSpc>
              <a:spcBef>
                <a:spcPts val="0"/>
              </a:spcBef>
              <a:buClr>
                <a:srgbClr val="000000"/>
              </a:buClr>
              <a:buSzPct val="25000"/>
              <a:buNone/>
            </a:pPr>
            <a:r>
              <a:rPr lang="en-US" sz="1600" dirty="0">
                <a:solidFill>
                  <a:srgbClr val="000000"/>
                </a:solidFill>
                <a:latin typeface="Arial"/>
                <a:ea typeface="Arial"/>
                <a:cs typeface="Arial"/>
                <a:sym typeface="Arial"/>
              </a:rPr>
              <a:t>If carbonates are present, there will be a chemical reaction between vinegar (a mild acid) and the carbonates (a base) producing carbon dioxide and causing the vinegar to bubble or effervesce. </a:t>
            </a:r>
          </a:p>
          <a:p>
            <a:pPr marL="0" lvl="0" indent="0" algn="just">
              <a:lnSpc>
                <a:spcPct val="93000"/>
              </a:lnSpc>
              <a:spcBef>
                <a:spcPts val="0"/>
              </a:spcBef>
              <a:buClr>
                <a:srgbClr val="000000"/>
              </a:buClr>
              <a:buNone/>
            </a:pPr>
            <a:endParaRPr lang="en-US" sz="1600" dirty="0">
              <a:solidFill>
                <a:srgbClr val="000000"/>
              </a:solidFill>
              <a:latin typeface="Arial"/>
              <a:ea typeface="Arial"/>
              <a:cs typeface="Arial"/>
              <a:sym typeface="Arial"/>
            </a:endParaRPr>
          </a:p>
          <a:p>
            <a:pPr marL="0" lvl="0" indent="0" algn="just">
              <a:lnSpc>
                <a:spcPct val="93000"/>
              </a:lnSpc>
              <a:spcBef>
                <a:spcPts val="0"/>
              </a:spcBef>
              <a:buClr>
                <a:srgbClr val="000000"/>
              </a:buClr>
              <a:buSzPct val="25000"/>
              <a:buNone/>
            </a:pPr>
            <a:r>
              <a:rPr lang="en-US" sz="1600" dirty="0">
                <a:solidFill>
                  <a:srgbClr val="000000"/>
                </a:solidFill>
                <a:latin typeface="Arial"/>
                <a:ea typeface="Arial"/>
                <a:cs typeface="Arial"/>
                <a:sym typeface="Arial"/>
              </a:rPr>
              <a:t>The more carbonates present, the more effervescence occurs.</a:t>
            </a:r>
          </a:p>
          <a:p>
            <a:pPr marL="0" lvl="0" indent="0" algn="just">
              <a:spcBef>
                <a:spcPts val="0"/>
              </a:spcBef>
              <a:buClr>
                <a:srgbClr val="000000"/>
              </a:buClr>
              <a:buSzPct val="25000"/>
              <a:buNone/>
            </a:pPr>
            <a:endParaRPr lang="en-US" sz="1600" dirty="0">
              <a:solidFill>
                <a:srgbClr val="000000"/>
              </a:solidFill>
              <a:latin typeface="Arial"/>
              <a:ea typeface="Arial"/>
              <a:cs typeface="Arial"/>
              <a:sym typeface="Arial"/>
            </a:endParaRPr>
          </a:p>
          <a:p>
            <a:pPr marL="0" lvl="0" indent="0" algn="just">
              <a:spcBef>
                <a:spcPts val="0"/>
              </a:spcBef>
              <a:buClr>
                <a:srgbClr val="000000"/>
              </a:buClr>
              <a:buSzPct val="25000"/>
              <a:buNone/>
            </a:pPr>
            <a:r>
              <a:rPr lang="en-US" sz="1600" dirty="0">
                <a:solidFill>
                  <a:srgbClr val="000000"/>
                </a:solidFill>
                <a:latin typeface="Arial"/>
                <a:ea typeface="Arial"/>
                <a:cs typeface="Arial"/>
                <a:sym typeface="Arial"/>
              </a:rPr>
              <a:t>Set aside a portion of the exposed soil to use for the free carbonates test. Do not touch it with your bare hands. </a:t>
            </a:r>
          </a:p>
          <a:p>
            <a:pPr marL="0" lvl="0" indent="0" algn="just">
              <a:spcBef>
                <a:spcPts val="0"/>
              </a:spcBef>
              <a:buClr>
                <a:srgbClr val="000000"/>
              </a:buClr>
              <a:buSzPct val="25000"/>
              <a:buNone/>
            </a:pPr>
            <a:endParaRPr lang="en-US" sz="1600" dirty="0">
              <a:solidFill>
                <a:srgbClr val="000000"/>
              </a:solidFill>
              <a:latin typeface="Arial"/>
              <a:ea typeface="Arial"/>
              <a:cs typeface="Arial"/>
              <a:sym typeface="Arial"/>
            </a:endParaRPr>
          </a:p>
          <a:p>
            <a:pPr marL="0" lvl="0" indent="0" algn="just">
              <a:spcBef>
                <a:spcPts val="0"/>
              </a:spcBef>
              <a:buClr>
                <a:srgbClr val="000000"/>
              </a:buClr>
              <a:buSzPct val="25000"/>
              <a:buNone/>
            </a:pPr>
            <a:r>
              <a:rPr lang="en-US" sz="1600" dirty="0">
                <a:solidFill>
                  <a:srgbClr val="000000"/>
                </a:solidFill>
                <a:latin typeface="Arial"/>
                <a:ea typeface="Arial"/>
                <a:cs typeface="Arial"/>
                <a:sym typeface="Arial"/>
              </a:rPr>
              <a:t>Open the acid bottle and squirt vinegar on the soil particles. Start from the bottom of the profile and move up. </a:t>
            </a:r>
          </a:p>
          <a:p>
            <a:pPr marL="0" lvl="0" indent="0" algn="just">
              <a:spcBef>
                <a:spcPts val="0"/>
              </a:spcBef>
              <a:buClr>
                <a:srgbClr val="000000"/>
              </a:buClr>
              <a:buSzPct val="25000"/>
              <a:buNone/>
            </a:pPr>
            <a:endParaRPr lang="en-US" sz="1600" dirty="0">
              <a:solidFill>
                <a:srgbClr val="000000"/>
              </a:solidFill>
              <a:latin typeface="Arial"/>
              <a:ea typeface="Arial"/>
              <a:cs typeface="Arial"/>
              <a:sym typeface="Arial"/>
            </a:endParaRPr>
          </a:p>
          <a:p>
            <a:pPr marL="0" lvl="0" indent="0" algn="just">
              <a:spcBef>
                <a:spcPts val="0"/>
              </a:spcBef>
              <a:buClr>
                <a:srgbClr val="000000"/>
              </a:buClr>
              <a:buSzPct val="25000"/>
              <a:buNone/>
            </a:pPr>
            <a:r>
              <a:rPr lang="en-US" sz="1600" dirty="0">
                <a:solidFill>
                  <a:srgbClr val="000000"/>
                </a:solidFill>
                <a:latin typeface="Arial"/>
                <a:ea typeface="Arial"/>
                <a:cs typeface="Arial"/>
                <a:sym typeface="Arial"/>
              </a:rPr>
              <a:t>Be sure to use caution and point the bottle directly at the soil, not toward other people, especially toward eyes. </a:t>
            </a:r>
          </a:p>
        </p:txBody>
      </p:sp>
      <p:pic>
        <p:nvPicPr>
          <p:cNvPr id="8" name="Shape 1047" descr="illustration of a hand applying vinegar to the soil profile, testing for effervescence. Always apply the acid from the bottom of the profile and work up. "/>
          <p:cNvPicPr preferRelativeResize="0">
            <a:picLocks noGrp="1"/>
          </p:cNvPicPr>
          <p:nvPr>
            <p:ph sz="half" idx="2"/>
          </p:nvPr>
        </p:nvPicPr>
        <p:blipFill rotWithShape="1">
          <a:blip r:embed="rId4">
            <a:alphaModFix/>
          </a:blip>
          <a:srcRect/>
          <a:stretch/>
        </p:blipFill>
        <p:spPr>
          <a:xfrm>
            <a:off x="6954648" y="1957738"/>
            <a:ext cx="1810139" cy="1769216"/>
          </a:xfrm>
          <a:prstGeom prst="rect">
            <a:avLst/>
          </a:prstGeom>
          <a:noFill/>
          <a:ln>
            <a:noFill/>
          </a:ln>
        </p:spPr>
      </p:pic>
    </p:spTree>
    <p:extLst>
      <p:ext uri="{BB962C8B-B14F-4D97-AF65-F5344CB8AC3E}">
        <p14:creationId xmlns:p14="http://schemas.microsoft.com/office/powerpoint/2010/main" val="9986523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51</a:t>
            </a:fld>
            <a:endParaRPr lang="en-US" dirty="0"/>
          </a:p>
        </p:txBody>
      </p:sp>
      <p:pic>
        <p:nvPicPr>
          <p:cNvPr id="15"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769" y="0"/>
            <a:ext cx="8000481" cy="1060526"/>
          </a:xfrm>
          <a:prstGeom prst="rect">
            <a:avLst/>
          </a:prstGeom>
        </p:spPr>
      </p:pic>
      <p:pic>
        <p:nvPicPr>
          <p:cNvPr id="3" name="Picture 2" descr="Menu: Rocks, Roots and Carbonat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88" y="0"/>
            <a:ext cx="1318482" cy="6907875"/>
          </a:xfrm>
          <a:prstGeom prst="rect">
            <a:avLst/>
          </a:prstGeom>
        </p:spPr>
      </p:pic>
      <p:sp>
        <p:nvSpPr>
          <p:cNvPr id="5" name="Title 4">
            <a:extLst>
              <a:ext uri="{FF2B5EF4-FFF2-40B4-BE49-F238E27FC236}">
                <a16:creationId xmlns:a16="http://schemas.microsoft.com/office/drawing/2014/main" id="{1F52C111-ADA3-4DA1-A49C-E3BB1F208E73}"/>
              </a:ext>
            </a:extLst>
          </p:cNvPr>
          <p:cNvSpPr>
            <a:spLocks noGrp="1"/>
          </p:cNvSpPr>
          <p:nvPr>
            <p:ph type="title"/>
          </p:nvPr>
        </p:nvSpPr>
        <p:spPr>
          <a:xfrm>
            <a:off x="1293450" y="1060526"/>
            <a:ext cx="5248735" cy="724923"/>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Observing Free Carbonates</a:t>
            </a:r>
            <a:endParaRPr lang="en-US" dirty="0"/>
          </a:p>
        </p:txBody>
      </p:sp>
      <p:sp>
        <p:nvSpPr>
          <p:cNvPr id="7" name="Content Placeholder 2"/>
          <p:cNvSpPr>
            <a:spLocks noGrp="1"/>
          </p:cNvSpPr>
          <p:nvPr>
            <p:ph sz="half" idx="1"/>
          </p:nvPr>
        </p:nvSpPr>
        <p:spPr>
          <a:xfrm>
            <a:off x="1290550" y="1798073"/>
            <a:ext cx="5251635" cy="4913632"/>
          </a:xfrm>
        </p:spPr>
        <p:txBody>
          <a:bodyPr>
            <a:noAutofit/>
          </a:bodyPr>
          <a:lstStyle/>
          <a:p>
            <a:pPr marL="0" lvl="0" indent="0" algn="just">
              <a:lnSpc>
                <a:spcPct val="93000"/>
              </a:lnSpc>
              <a:spcBef>
                <a:spcPts val="0"/>
              </a:spcBef>
              <a:buClr>
                <a:srgbClr val="000000"/>
              </a:buClr>
              <a:buSzPct val="25000"/>
              <a:buNone/>
            </a:pPr>
            <a:r>
              <a:rPr lang="en-US" sz="1600" dirty="0">
                <a:solidFill>
                  <a:srgbClr val="000000"/>
                </a:solidFill>
                <a:latin typeface="Arial"/>
                <a:ea typeface="Arial"/>
                <a:cs typeface="Arial"/>
                <a:sym typeface="Arial"/>
              </a:rPr>
              <a:t>Look carefully for the presence of effervescence. The more carbonates that are present, the more bubbles (effervescence) you will observe.</a:t>
            </a:r>
          </a:p>
          <a:p>
            <a:pPr marL="0" lvl="0" indent="0" algn="just">
              <a:lnSpc>
                <a:spcPct val="93000"/>
              </a:lnSpc>
              <a:spcBef>
                <a:spcPts val="0"/>
              </a:spcBef>
              <a:buClr>
                <a:srgbClr val="000000"/>
              </a:buClr>
              <a:buNone/>
            </a:pPr>
            <a:endParaRPr lang="en-US" sz="1600" dirty="0">
              <a:solidFill>
                <a:srgbClr val="000000"/>
              </a:solidFill>
              <a:latin typeface="Arial"/>
              <a:ea typeface="Arial"/>
              <a:cs typeface="Arial"/>
              <a:sym typeface="Arial"/>
            </a:endParaRPr>
          </a:p>
          <a:p>
            <a:pPr marL="0" lvl="0" indent="0" algn="just">
              <a:lnSpc>
                <a:spcPct val="93000"/>
              </a:lnSpc>
              <a:spcBef>
                <a:spcPts val="0"/>
              </a:spcBef>
              <a:buClr>
                <a:srgbClr val="000000"/>
              </a:buClr>
              <a:buSzPct val="25000"/>
              <a:buNone/>
            </a:pPr>
            <a:r>
              <a:rPr lang="en-US" sz="1600" dirty="0">
                <a:solidFill>
                  <a:srgbClr val="000000"/>
                </a:solidFill>
                <a:latin typeface="Arial"/>
                <a:ea typeface="Arial"/>
                <a:cs typeface="Arial"/>
                <a:sym typeface="Arial"/>
              </a:rPr>
              <a:t>Observe and record whether the effervescence is </a:t>
            </a:r>
            <a:r>
              <a:rPr lang="en-US" sz="1600" b="1" dirty="0">
                <a:solidFill>
                  <a:srgbClr val="000000"/>
                </a:solidFill>
                <a:latin typeface="Arial"/>
                <a:ea typeface="Arial"/>
                <a:cs typeface="Arial"/>
                <a:sym typeface="Arial"/>
              </a:rPr>
              <a:t>none</a:t>
            </a:r>
            <a:r>
              <a:rPr lang="en-US" sz="1600" dirty="0">
                <a:solidFill>
                  <a:srgbClr val="000000"/>
                </a:solidFill>
                <a:latin typeface="Arial"/>
                <a:ea typeface="Arial"/>
                <a:cs typeface="Arial"/>
                <a:sym typeface="Arial"/>
              </a:rPr>
              <a:t>, </a:t>
            </a:r>
            <a:r>
              <a:rPr lang="en-US" sz="1600" b="1" dirty="0">
                <a:solidFill>
                  <a:srgbClr val="000000"/>
                </a:solidFill>
                <a:latin typeface="Arial"/>
                <a:ea typeface="Arial"/>
                <a:cs typeface="Arial"/>
                <a:sym typeface="Arial"/>
              </a:rPr>
              <a:t>slight</a:t>
            </a:r>
            <a:r>
              <a:rPr lang="en-US" sz="1600" dirty="0">
                <a:solidFill>
                  <a:srgbClr val="000000"/>
                </a:solidFill>
                <a:latin typeface="Arial"/>
                <a:ea typeface="Arial"/>
                <a:cs typeface="Arial"/>
                <a:sym typeface="Arial"/>
              </a:rPr>
              <a:t> or </a:t>
            </a:r>
            <a:r>
              <a:rPr lang="en-US" sz="1600" b="1" dirty="0">
                <a:solidFill>
                  <a:srgbClr val="000000"/>
                </a:solidFill>
                <a:latin typeface="Arial"/>
                <a:ea typeface="Arial"/>
                <a:cs typeface="Arial"/>
                <a:sym typeface="Arial"/>
              </a:rPr>
              <a:t>strong. </a:t>
            </a:r>
          </a:p>
          <a:p>
            <a:pPr marL="0" lvl="0" indent="0" algn="just">
              <a:lnSpc>
                <a:spcPct val="93000"/>
              </a:lnSpc>
              <a:spcBef>
                <a:spcPts val="0"/>
              </a:spcBef>
              <a:buClr>
                <a:srgbClr val="000000"/>
              </a:buClr>
              <a:buSzPct val="25000"/>
              <a:buNone/>
            </a:pPr>
            <a:endParaRPr lang="en-US" sz="1600" b="1" dirty="0">
              <a:solidFill>
                <a:srgbClr val="000000"/>
              </a:solidFill>
              <a:latin typeface="Arial"/>
              <a:ea typeface="Arial"/>
              <a:cs typeface="Arial"/>
              <a:sym typeface="Arial"/>
            </a:endParaRPr>
          </a:p>
          <a:p>
            <a:pPr marL="0" indent="0" algn="just">
              <a:lnSpc>
                <a:spcPct val="93000"/>
              </a:lnSpc>
              <a:spcBef>
                <a:spcPts val="0"/>
              </a:spcBef>
              <a:buClr>
                <a:srgbClr val="000000"/>
              </a:buClr>
              <a:buSzPct val="25000"/>
              <a:buNone/>
            </a:pPr>
            <a:r>
              <a:rPr lang="en-US" sz="1600" b="1" dirty="0">
                <a:solidFill>
                  <a:srgbClr val="000000"/>
                </a:solidFill>
                <a:latin typeface="Arial"/>
                <a:ea typeface="Arial"/>
                <a:cs typeface="Arial"/>
                <a:sym typeface="Arial"/>
              </a:rPr>
              <a:t>None</a:t>
            </a:r>
            <a:r>
              <a:rPr lang="en-US" sz="1600" dirty="0">
                <a:solidFill>
                  <a:srgbClr val="000000"/>
                </a:solidFill>
                <a:latin typeface="Arial"/>
                <a:ea typeface="Arial"/>
                <a:cs typeface="Arial"/>
                <a:sym typeface="Arial"/>
              </a:rPr>
              <a:t>: if you observe no reaction, the soil has no free carbonates present.</a:t>
            </a:r>
          </a:p>
          <a:p>
            <a:pPr marL="0" lvl="0" indent="0" algn="just">
              <a:lnSpc>
                <a:spcPct val="93000"/>
              </a:lnSpc>
              <a:spcBef>
                <a:spcPts val="0"/>
              </a:spcBef>
              <a:buClr>
                <a:srgbClr val="000000"/>
              </a:buClr>
              <a:buSzPct val="25000"/>
              <a:buNone/>
            </a:pPr>
            <a:endParaRPr lang="en-US" sz="1600" b="1" dirty="0">
              <a:solidFill>
                <a:srgbClr val="000000"/>
              </a:solidFill>
              <a:latin typeface="Arial"/>
              <a:ea typeface="Arial"/>
              <a:cs typeface="Arial"/>
              <a:sym typeface="Arial"/>
            </a:endParaRPr>
          </a:p>
          <a:p>
            <a:pPr marL="0" lvl="0" indent="0">
              <a:lnSpc>
                <a:spcPct val="93000"/>
              </a:lnSpc>
              <a:spcBef>
                <a:spcPts val="0"/>
              </a:spcBef>
              <a:buClr>
                <a:srgbClr val="000000"/>
              </a:buClr>
              <a:buSzPct val="25000"/>
              <a:buNone/>
            </a:pPr>
            <a:r>
              <a:rPr lang="en-US" sz="1600" b="1" dirty="0">
                <a:solidFill>
                  <a:srgbClr val="000000"/>
                </a:solidFill>
                <a:latin typeface="Arial"/>
                <a:ea typeface="Arial"/>
                <a:cs typeface="Arial"/>
                <a:sym typeface="Arial"/>
              </a:rPr>
              <a:t>Slight</a:t>
            </a:r>
            <a:r>
              <a:rPr lang="en-US" sz="1600" dirty="0">
                <a:solidFill>
                  <a:srgbClr val="000000"/>
                </a:solidFill>
                <a:latin typeface="Arial"/>
                <a:ea typeface="Arial"/>
                <a:cs typeface="Arial"/>
                <a:sym typeface="Arial"/>
              </a:rPr>
              <a:t>: if you observe a very slight bubbling action; this indicates the presence of some carbonates.</a:t>
            </a:r>
          </a:p>
          <a:p>
            <a:pPr marL="0" lvl="0" indent="0">
              <a:lnSpc>
                <a:spcPct val="93000"/>
              </a:lnSpc>
              <a:spcBef>
                <a:spcPts val="0"/>
              </a:spcBef>
              <a:buClr>
                <a:srgbClr val="000000"/>
              </a:buClr>
              <a:buSzPct val="25000"/>
              <a:buNone/>
            </a:pPr>
            <a:endParaRPr lang="en-US" sz="1600" dirty="0">
              <a:solidFill>
                <a:srgbClr val="000000"/>
              </a:solidFill>
              <a:latin typeface="Arial"/>
              <a:ea typeface="Arial"/>
              <a:cs typeface="Arial"/>
              <a:sym typeface="Arial"/>
            </a:endParaRPr>
          </a:p>
          <a:p>
            <a:pPr marL="0" indent="0">
              <a:lnSpc>
                <a:spcPct val="93000"/>
              </a:lnSpc>
              <a:spcBef>
                <a:spcPts val="0"/>
              </a:spcBef>
              <a:buClr>
                <a:srgbClr val="000000"/>
              </a:buClr>
              <a:buSzPct val="25000"/>
              <a:buNone/>
            </a:pPr>
            <a:r>
              <a:rPr lang="en-US" sz="1600" b="1" dirty="0">
                <a:solidFill>
                  <a:srgbClr val="000000"/>
                </a:solidFill>
                <a:latin typeface="Arial"/>
                <a:ea typeface="Arial"/>
                <a:cs typeface="Arial"/>
                <a:sym typeface="Arial"/>
              </a:rPr>
              <a:t>Strong</a:t>
            </a:r>
            <a:r>
              <a:rPr lang="en-US" sz="1600" dirty="0">
                <a:solidFill>
                  <a:srgbClr val="000000"/>
                </a:solidFill>
                <a:latin typeface="Arial"/>
                <a:ea typeface="Arial"/>
                <a:cs typeface="Arial"/>
                <a:sym typeface="Arial"/>
              </a:rPr>
              <a:t>: if there is a strong reaction (many, and/or large bubbles); this indicates there may be many carbonates present.</a:t>
            </a:r>
          </a:p>
          <a:p>
            <a:pPr marL="0" lvl="0" indent="0">
              <a:lnSpc>
                <a:spcPct val="93000"/>
              </a:lnSpc>
              <a:spcBef>
                <a:spcPts val="0"/>
              </a:spcBef>
              <a:buClr>
                <a:srgbClr val="000000"/>
              </a:buClr>
              <a:buSzPct val="25000"/>
              <a:buNone/>
            </a:pPr>
            <a:endParaRPr lang="en-US" sz="1600" dirty="0">
              <a:solidFill>
                <a:srgbClr val="000000"/>
              </a:solidFill>
              <a:latin typeface="Arial"/>
              <a:ea typeface="Arial"/>
              <a:cs typeface="Arial"/>
              <a:sym typeface="Arial"/>
            </a:endParaRPr>
          </a:p>
          <a:p>
            <a:pPr marL="0" lvl="0" indent="0" algn="just">
              <a:lnSpc>
                <a:spcPct val="93000"/>
              </a:lnSpc>
              <a:spcBef>
                <a:spcPts val="0"/>
              </a:spcBef>
              <a:buClr>
                <a:srgbClr val="000000"/>
              </a:buClr>
              <a:buSzPct val="25000"/>
              <a:buNone/>
            </a:pPr>
            <a:endParaRPr lang="en-US" sz="1600" b="1" dirty="0">
              <a:solidFill>
                <a:srgbClr val="000000"/>
              </a:solidFill>
              <a:latin typeface="Arial"/>
              <a:ea typeface="Arial"/>
              <a:cs typeface="Arial"/>
              <a:sym typeface="Arial"/>
            </a:endParaRPr>
          </a:p>
        </p:txBody>
      </p:sp>
      <p:pic>
        <p:nvPicPr>
          <p:cNvPr id="4" name="Content Placeholder 3" descr="Illustration showing what is meant by none, slight or strong acid reaction. No reaction= no bubbles.  A slight reaction has a few isolated bubbles. A strong reaction is indicated by many or large bubbles.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542185" y="3332724"/>
            <a:ext cx="2601551" cy="2109366"/>
          </a:xfrm>
        </p:spPr>
      </p:pic>
    </p:spTree>
    <p:extLst>
      <p:ext uri="{BB962C8B-B14F-4D97-AF65-F5344CB8AC3E}">
        <p14:creationId xmlns:p14="http://schemas.microsoft.com/office/powerpoint/2010/main" val="9667301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52</a:t>
            </a:fld>
            <a:endParaRPr lang="en-US" dirty="0"/>
          </a:p>
        </p:txBody>
      </p:sp>
      <p:pic>
        <p:nvPicPr>
          <p:cNvPr id="8" name="Content Placeholder 12" descr="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6930" y="7411"/>
            <a:ext cx="8000481" cy="1060526"/>
          </a:xfrm>
          <a:prstGeom prst="rect">
            <a:avLst/>
          </a:prstGeom>
        </p:spPr>
      </p:pic>
      <p:pic>
        <p:nvPicPr>
          <p:cNvPr id="11" name="Picture 10" descr="Menu: Report to GLOB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 y="-18661"/>
            <a:ext cx="1340686" cy="7065053"/>
          </a:xfrm>
          <a:prstGeom prst="rect">
            <a:avLst/>
          </a:prstGeom>
        </p:spPr>
      </p:pic>
      <p:sp>
        <p:nvSpPr>
          <p:cNvPr id="10" name="Title 1"/>
          <p:cNvSpPr>
            <a:spLocks noGrp="1"/>
          </p:cNvSpPr>
          <p:nvPr>
            <p:ph type="title"/>
          </p:nvPr>
        </p:nvSpPr>
        <p:spPr>
          <a:xfrm>
            <a:off x="1049101" y="729400"/>
            <a:ext cx="7886700" cy="1325563"/>
          </a:xfrm>
        </p:spPr>
        <p:txBody>
          <a:bodyPr>
            <a:normAutofit/>
          </a:bodyPr>
          <a:lstStyle/>
          <a:p>
            <a:pPr lvl="0" algn="ctr">
              <a:spcBef>
                <a:spcPts val="0"/>
              </a:spcBef>
              <a:buClr>
                <a:srgbClr val="000000"/>
              </a:buClr>
              <a:buSzPct val="25000"/>
            </a:pPr>
            <a:r>
              <a:rPr lang="en-US" sz="2400" dirty="0">
                <a:latin typeface="Arial"/>
                <a:ea typeface="Arial"/>
                <a:cs typeface="Arial"/>
                <a:sym typeface="Arial"/>
              </a:rPr>
              <a:t>Soil Characterization Data Entry</a:t>
            </a:r>
          </a:p>
        </p:txBody>
      </p:sp>
      <p:pic>
        <p:nvPicPr>
          <p:cNvPr id="14" name="Content Placeholder 5" descr="Screenshot of the data entry screen on the GLOBE web site. Click on the Enter data button.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439306" y="1811520"/>
            <a:ext cx="7160079" cy="4342574"/>
          </a:xfrm>
          <a:prstGeom prst="rect">
            <a:avLst/>
          </a:prstGeom>
        </p:spPr>
      </p:pic>
    </p:spTree>
    <p:extLst>
      <p:ext uri="{BB962C8B-B14F-4D97-AF65-F5344CB8AC3E}">
        <p14:creationId xmlns:p14="http://schemas.microsoft.com/office/powerpoint/2010/main" val="17663015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53</a:t>
            </a:fld>
            <a:endParaRPr lang="en-US" dirty="0"/>
          </a:p>
        </p:txBody>
      </p:sp>
      <p:pic>
        <p:nvPicPr>
          <p:cNvPr id="15"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769" y="0"/>
            <a:ext cx="8000481" cy="1060526"/>
          </a:xfrm>
          <a:prstGeom prst="rect">
            <a:avLst/>
          </a:prstGeom>
        </p:spPr>
      </p:pic>
      <p:pic>
        <p:nvPicPr>
          <p:cNvPr id="2" name="Picture 1" descr="Menu: Report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82" y="-33250"/>
            <a:ext cx="1340686" cy="7065053"/>
          </a:xfrm>
          <a:prstGeom prst="rect">
            <a:avLst/>
          </a:prstGeom>
        </p:spPr>
      </p:pic>
      <p:sp>
        <p:nvSpPr>
          <p:cNvPr id="4" name="Title 3">
            <a:extLst>
              <a:ext uri="{FF2B5EF4-FFF2-40B4-BE49-F238E27FC236}">
                <a16:creationId xmlns:a16="http://schemas.microsoft.com/office/drawing/2014/main" id="{9BE87EA9-6333-4125-B266-C1A824D92E5D}"/>
              </a:ext>
            </a:extLst>
          </p:cNvPr>
          <p:cNvSpPr>
            <a:spLocks noGrp="1"/>
          </p:cNvSpPr>
          <p:nvPr>
            <p:ph type="title"/>
          </p:nvPr>
        </p:nvSpPr>
        <p:spPr>
          <a:xfrm>
            <a:off x="1467442" y="1060526"/>
            <a:ext cx="6557273" cy="524366"/>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Soil Characterization Site Data Entry-1</a:t>
            </a:r>
            <a:endParaRPr lang="en-US" dirty="0"/>
          </a:p>
        </p:txBody>
      </p:sp>
      <p:sp>
        <p:nvSpPr>
          <p:cNvPr id="10" name="Content Placeholder 2"/>
          <p:cNvSpPr txBox="1">
            <a:spLocks/>
          </p:cNvSpPr>
          <p:nvPr/>
        </p:nvSpPr>
        <p:spPr>
          <a:xfrm>
            <a:off x="1467442" y="1597516"/>
            <a:ext cx="7327421" cy="9542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ct val="25000"/>
              <a:buNone/>
            </a:pPr>
            <a:r>
              <a:rPr lang="en-US" sz="1800" dirty="0">
                <a:solidFill>
                  <a:schemeClr val="dk1"/>
                </a:solidFill>
                <a:ea typeface="Calibri"/>
                <a:cs typeface="Calibri"/>
                <a:sym typeface="Calibri"/>
              </a:rPr>
              <a:t>After defining horizons and completing the Soil Characterization Field Measurements, it is time to enter data. Go to Data Entry and select </a:t>
            </a:r>
            <a:r>
              <a:rPr lang="en-US" sz="1800" b="1" dirty="0">
                <a:solidFill>
                  <a:schemeClr val="dk1"/>
                </a:solidFill>
                <a:ea typeface="Calibri"/>
                <a:cs typeface="Calibri"/>
                <a:sym typeface="Calibri"/>
              </a:rPr>
              <a:t>Site Definition</a:t>
            </a:r>
            <a:r>
              <a:rPr lang="en-US" sz="1800" dirty="0">
                <a:solidFill>
                  <a:schemeClr val="dk1"/>
                </a:solidFill>
                <a:ea typeface="Calibri"/>
                <a:cs typeface="Calibri"/>
                <a:sym typeface="Calibri"/>
              </a:rPr>
              <a:t> for your school. Fill in the general site definition information.</a:t>
            </a:r>
          </a:p>
          <a:p>
            <a:pPr marL="0" lvl="0" indent="0">
              <a:spcBef>
                <a:spcPts val="0"/>
              </a:spcBef>
              <a:buSzPct val="25000"/>
              <a:buNone/>
            </a:pPr>
            <a:endParaRPr lang="en-US" sz="1800" dirty="0">
              <a:solidFill>
                <a:schemeClr val="dk1"/>
              </a:solidFill>
              <a:ea typeface="Calibri"/>
              <a:cs typeface="Calibri"/>
              <a:sym typeface="Calibri"/>
            </a:endParaRPr>
          </a:p>
          <a:p>
            <a:pPr marL="0" indent="0">
              <a:spcBef>
                <a:spcPts val="0"/>
              </a:spcBef>
              <a:buNone/>
            </a:pPr>
            <a:endParaRPr lang="en-US" sz="1800" dirty="0">
              <a:solidFill>
                <a:schemeClr val="dk1"/>
              </a:solidFill>
              <a:ea typeface="Calibri"/>
              <a:cs typeface="Calibri"/>
              <a:sym typeface="Calibri"/>
            </a:endParaRPr>
          </a:p>
        </p:txBody>
      </p:sp>
      <p:pic>
        <p:nvPicPr>
          <p:cNvPr id="11" name="Shape 1080" descr="Screen shot of the site definition page. Add site type as Soil Characterization, and provide Name, latitude, longitude and elevation. "/>
          <p:cNvPicPr preferRelativeResize="0">
            <a:picLocks noGrp="1"/>
          </p:cNvPicPr>
          <p:nvPr>
            <p:ph sz="half" idx="2"/>
          </p:nvPr>
        </p:nvPicPr>
        <p:blipFill rotWithShape="1">
          <a:blip r:embed="rId4">
            <a:alphaModFix/>
          </a:blip>
          <a:srcRect/>
          <a:stretch/>
        </p:blipFill>
        <p:spPr>
          <a:xfrm>
            <a:off x="1643354" y="2600100"/>
            <a:ext cx="6399634" cy="3427476"/>
          </a:xfrm>
          <a:prstGeom prst="rect">
            <a:avLst/>
          </a:prstGeom>
          <a:noFill/>
          <a:ln>
            <a:noFill/>
          </a:ln>
        </p:spPr>
      </p:pic>
    </p:spTree>
    <p:extLst>
      <p:ext uri="{BB962C8B-B14F-4D97-AF65-F5344CB8AC3E}">
        <p14:creationId xmlns:p14="http://schemas.microsoft.com/office/powerpoint/2010/main" val="700642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54</a:t>
            </a:fld>
            <a:endParaRPr lang="en-US" dirty="0"/>
          </a:p>
        </p:txBody>
      </p:sp>
      <p:pic>
        <p:nvPicPr>
          <p:cNvPr id="15"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769" y="0"/>
            <a:ext cx="8000481" cy="1060526"/>
          </a:xfrm>
          <a:prstGeom prst="rect">
            <a:avLst/>
          </a:prstGeom>
        </p:spPr>
      </p:pic>
      <p:pic>
        <p:nvPicPr>
          <p:cNvPr id="2" name="Picture 1" descr="Menu: Report Data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82" y="-33250"/>
            <a:ext cx="1340686" cy="7065053"/>
          </a:xfrm>
          <a:prstGeom prst="rect">
            <a:avLst/>
          </a:prstGeom>
        </p:spPr>
      </p:pic>
      <p:sp>
        <p:nvSpPr>
          <p:cNvPr id="5" name="Title 4">
            <a:extLst>
              <a:ext uri="{FF2B5EF4-FFF2-40B4-BE49-F238E27FC236}">
                <a16:creationId xmlns:a16="http://schemas.microsoft.com/office/drawing/2014/main" id="{4D1C3EF0-BF8B-4500-BF0F-61D7CA92A82D}"/>
              </a:ext>
            </a:extLst>
          </p:cNvPr>
          <p:cNvSpPr>
            <a:spLocks noGrp="1"/>
          </p:cNvSpPr>
          <p:nvPr>
            <p:ph type="title"/>
          </p:nvPr>
        </p:nvSpPr>
        <p:spPr>
          <a:xfrm>
            <a:off x="1467442" y="1023772"/>
            <a:ext cx="7002112" cy="645291"/>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Soil Characterization Site Data Entry-2</a:t>
            </a:r>
            <a:endParaRPr lang="en-US" dirty="0"/>
          </a:p>
        </p:txBody>
      </p:sp>
      <p:sp>
        <p:nvSpPr>
          <p:cNvPr id="10" name="Content Placeholder 2"/>
          <p:cNvSpPr txBox="1">
            <a:spLocks/>
          </p:cNvSpPr>
          <p:nvPr/>
        </p:nvSpPr>
        <p:spPr>
          <a:xfrm>
            <a:off x="1467442" y="1597516"/>
            <a:ext cx="7327421" cy="9542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SzPct val="25000"/>
              <a:buNone/>
            </a:pPr>
            <a:r>
              <a:rPr lang="en-US" sz="1800" dirty="0">
                <a:solidFill>
                  <a:schemeClr val="dk1"/>
                </a:solidFill>
                <a:ea typeface="Calibri"/>
                <a:cs typeface="Calibri"/>
                <a:sym typeface="Calibri"/>
              </a:rPr>
              <a:t>Scroll down the page to Enter Soil Characterization site specific data entry.</a:t>
            </a:r>
          </a:p>
          <a:p>
            <a:pPr marL="0" indent="0">
              <a:spcBef>
                <a:spcPts val="0"/>
              </a:spcBef>
              <a:buSzPct val="25000"/>
              <a:buNone/>
            </a:pPr>
            <a:r>
              <a:rPr lang="en-US" sz="1800" dirty="0">
                <a:solidFill>
                  <a:schemeClr val="dk1"/>
                </a:solidFill>
                <a:ea typeface="Calibri"/>
                <a:cs typeface="Calibri"/>
                <a:sym typeface="Calibri"/>
              </a:rPr>
              <a:t>.</a:t>
            </a:r>
          </a:p>
          <a:p>
            <a:pPr marL="0" lvl="0" indent="0">
              <a:spcBef>
                <a:spcPts val="0"/>
              </a:spcBef>
              <a:buSzPct val="25000"/>
              <a:buNone/>
            </a:pPr>
            <a:endParaRPr lang="en-US" sz="1800" dirty="0">
              <a:solidFill>
                <a:schemeClr val="dk1"/>
              </a:solidFill>
              <a:ea typeface="Calibri"/>
              <a:cs typeface="Calibri"/>
              <a:sym typeface="Calibri"/>
            </a:endParaRPr>
          </a:p>
          <a:p>
            <a:pPr marL="0" indent="0">
              <a:spcBef>
                <a:spcPts val="0"/>
              </a:spcBef>
              <a:buNone/>
            </a:pPr>
            <a:endParaRPr lang="en-US" sz="1800" dirty="0">
              <a:solidFill>
                <a:schemeClr val="dk1"/>
              </a:solidFill>
              <a:ea typeface="Calibri"/>
              <a:cs typeface="Calibri"/>
              <a:sym typeface="Calibri"/>
            </a:endParaRPr>
          </a:p>
        </p:txBody>
      </p:sp>
      <p:pic>
        <p:nvPicPr>
          <p:cNvPr id="4" name="Content Placeholder 3" descr="enter the slope, method, landscape positon, land use, parent material, cover type and distance from major features. On the Soil Characterization data page, you are asked if you want to define a horizon at this time? select yes to proceed"/>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908694" y="2063110"/>
            <a:ext cx="6040987" cy="4541982"/>
          </a:xfrm>
        </p:spPr>
      </p:pic>
    </p:spTree>
    <p:extLst>
      <p:ext uri="{BB962C8B-B14F-4D97-AF65-F5344CB8AC3E}">
        <p14:creationId xmlns:p14="http://schemas.microsoft.com/office/powerpoint/2010/main" val="1053614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55</a:t>
            </a:fld>
            <a:endParaRPr lang="en-US" dirty="0"/>
          </a:p>
        </p:txBody>
      </p:sp>
      <p:pic>
        <p:nvPicPr>
          <p:cNvPr id="15"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769" y="0"/>
            <a:ext cx="8000481" cy="1060526"/>
          </a:xfrm>
          <a:prstGeom prst="rect">
            <a:avLst/>
          </a:prstGeom>
        </p:spPr>
      </p:pic>
      <p:pic>
        <p:nvPicPr>
          <p:cNvPr id="2" name="Picture 1" descr="Menu: Report Data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82" y="-33250"/>
            <a:ext cx="1340686" cy="7065053"/>
          </a:xfrm>
          <a:prstGeom prst="rect">
            <a:avLst/>
          </a:prstGeom>
        </p:spPr>
      </p:pic>
      <p:sp>
        <p:nvSpPr>
          <p:cNvPr id="4" name="Title 3">
            <a:extLst>
              <a:ext uri="{FF2B5EF4-FFF2-40B4-BE49-F238E27FC236}">
                <a16:creationId xmlns:a16="http://schemas.microsoft.com/office/drawing/2014/main" id="{64BA7AA9-F4A0-459B-896B-40F9059E5D1F}"/>
              </a:ext>
            </a:extLst>
          </p:cNvPr>
          <p:cNvSpPr>
            <a:spLocks noGrp="1"/>
          </p:cNvSpPr>
          <p:nvPr>
            <p:ph type="title"/>
          </p:nvPr>
        </p:nvSpPr>
        <p:spPr>
          <a:xfrm>
            <a:off x="1290550" y="1046556"/>
            <a:ext cx="5985510" cy="724923"/>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Horizon Properties Data Entry-1</a:t>
            </a:r>
            <a:endParaRPr lang="en-US" dirty="0"/>
          </a:p>
        </p:txBody>
      </p:sp>
      <p:sp>
        <p:nvSpPr>
          <p:cNvPr id="10" name="Content Placeholder 2"/>
          <p:cNvSpPr txBox="1">
            <a:spLocks/>
          </p:cNvSpPr>
          <p:nvPr/>
        </p:nvSpPr>
        <p:spPr>
          <a:xfrm>
            <a:off x="1290550" y="1798073"/>
            <a:ext cx="7327421" cy="9542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SzPct val="25000"/>
              <a:buNone/>
            </a:pPr>
            <a:r>
              <a:rPr lang="en-US" sz="1800" dirty="0">
                <a:solidFill>
                  <a:schemeClr val="dk1"/>
                </a:solidFill>
                <a:ea typeface="Calibri"/>
                <a:cs typeface="Calibri"/>
                <a:sym typeface="Calibri"/>
              </a:rPr>
              <a:t>Start by defining horizon 1.</a:t>
            </a:r>
          </a:p>
          <a:p>
            <a:pPr marL="0" lvl="0" indent="0">
              <a:spcBef>
                <a:spcPts val="0"/>
              </a:spcBef>
              <a:buSzPct val="25000"/>
              <a:buNone/>
            </a:pPr>
            <a:endParaRPr lang="en-US" sz="1800" dirty="0">
              <a:solidFill>
                <a:schemeClr val="dk1"/>
              </a:solidFill>
              <a:ea typeface="Calibri"/>
              <a:cs typeface="Calibri"/>
              <a:sym typeface="Calibri"/>
            </a:endParaRPr>
          </a:p>
          <a:p>
            <a:pPr marL="0" indent="0">
              <a:spcBef>
                <a:spcPts val="0"/>
              </a:spcBef>
              <a:buNone/>
            </a:pPr>
            <a:endParaRPr lang="en-US" sz="1800" dirty="0">
              <a:solidFill>
                <a:schemeClr val="dk1"/>
              </a:solidFill>
              <a:ea typeface="Calibri"/>
              <a:cs typeface="Calibri"/>
              <a:sym typeface="Calibri"/>
            </a:endParaRPr>
          </a:p>
        </p:txBody>
      </p:sp>
      <p:pic>
        <p:nvPicPr>
          <p:cNvPr id="5" name="Content Placeholder 4" descr="Screenshot showing how to define your first horizon. enter the date of soil collection and the top and bottom depth. Estimate the moisture and use the drop down menu to select the soil structure for this horizon. Enter the main color code and secondary color if you have identified one.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290550" y="2275180"/>
            <a:ext cx="7181646" cy="4312089"/>
          </a:xfrm>
        </p:spPr>
      </p:pic>
    </p:spTree>
    <p:extLst>
      <p:ext uri="{BB962C8B-B14F-4D97-AF65-F5344CB8AC3E}">
        <p14:creationId xmlns:p14="http://schemas.microsoft.com/office/powerpoint/2010/main" val="2644883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56</a:t>
            </a:fld>
            <a:endParaRPr lang="en-US" dirty="0"/>
          </a:p>
        </p:txBody>
      </p:sp>
      <p:pic>
        <p:nvPicPr>
          <p:cNvPr id="15"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769" y="0"/>
            <a:ext cx="8000481" cy="1060526"/>
          </a:xfrm>
          <a:prstGeom prst="rect">
            <a:avLst/>
          </a:prstGeom>
        </p:spPr>
      </p:pic>
      <p:pic>
        <p:nvPicPr>
          <p:cNvPr id="2" name="Picture 1" descr="Menu: Report Data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82" y="-33250"/>
            <a:ext cx="1340686" cy="7065053"/>
          </a:xfrm>
          <a:prstGeom prst="rect">
            <a:avLst/>
          </a:prstGeom>
        </p:spPr>
      </p:pic>
      <p:sp>
        <p:nvSpPr>
          <p:cNvPr id="5" name="Title 4">
            <a:extLst>
              <a:ext uri="{FF2B5EF4-FFF2-40B4-BE49-F238E27FC236}">
                <a16:creationId xmlns:a16="http://schemas.microsoft.com/office/drawing/2014/main" id="{CDC33981-4D1D-4F2B-A56B-43EA9D7F4B35}"/>
              </a:ext>
            </a:extLst>
          </p:cNvPr>
          <p:cNvSpPr>
            <a:spLocks noGrp="1"/>
          </p:cNvSpPr>
          <p:nvPr>
            <p:ph type="title"/>
          </p:nvPr>
        </p:nvSpPr>
        <p:spPr>
          <a:xfrm>
            <a:off x="1290550" y="981710"/>
            <a:ext cx="5463540" cy="724923"/>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Horizon Properties Data Entry-2</a:t>
            </a:r>
            <a:endParaRPr lang="en-US" dirty="0"/>
          </a:p>
        </p:txBody>
      </p:sp>
      <p:sp>
        <p:nvSpPr>
          <p:cNvPr id="10" name="Content Placeholder 2"/>
          <p:cNvSpPr txBox="1">
            <a:spLocks/>
          </p:cNvSpPr>
          <p:nvPr/>
        </p:nvSpPr>
        <p:spPr>
          <a:xfrm>
            <a:off x="1290550" y="1798073"/>
            <a:ext cx="7327421" cy="9542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SzPct val="25000"/>
              <a:buNone/>
            </a:pPr>
            <a:r>
              <a:rPr lang="en-US" sz="1800" dirty="0">
                <a:solidFill>
                  <a:schemeClr val="dk1"/>
                </a:solidFill>
                <a:ea typeface="Calibri"/>
                <a:cs typeface="Calibri"/>
                <a:sym typeface="Calibri"/>
              </a:rPr>
              <a:t>Start by defining horizon 1.</a:t>
            </a:r>
          </a:p>
          <a:p>
            <a:pPr marL="0" lvl="0" indent="0">
              <a:spcBef>
                <a:spcPts val="0"/>
              </a:spcBef>
              <a:buSzPct val="25000"/>
              <a:buNone/>
            </a:pPr>
            <a:endParaRPr lang="en-US" sz="1800" dirty="0">
              <a:solidFill>
                <a:schemeClr val="dk1"/>
              </a:solidFill>
              <a:ea typeface="Calibri"/>
              <a:cs typeface="Calibri"/>
              <a:sym typeface="Calibri"/>
            </a:endParaRPr>
          </a:p>
          <a:p>
            <a:pPr marL="0" indent="0">
              <a:spcBef>
                <a:spcPts val="0"/>
              </a:spcBef>
              <a:buNone/>
            </a:pPr>
            <a:endParaRPr lang="en-US" sz="1800" dirty="0">
              <a:solidFill>
                <a:schemeClr val="dk1"/>
              </a:solidFill>
              <a:ea typeface="Calibri"/>
              <a:cs typeface="Calibri"/>
              <a:sym typeface="Calibri"/>
            </a:endParaRPr>
          </a:p>
        </p:txBody>
      </p:sp>
      <p:pic>
        <p:nvPicPr>
          <p:cNvPr id="4" name="Content Placeholder 3" descr="there are dropdown menus for consistence, texture, root, rock and carbonate quantity estimates and a field to add your metadata. When you are finished, click to add the depths and properties of the next horizon.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702074" y="2063110"/>
            <a:ext cx="6975206" cy="4435985"/>
          </a:xfrm>
        </p:spPr>
      </p:pic>
    </p:spTree>
    <p:extLst>
      <p:ext uri="{BB962C8B-B14F-4D97-AF65-F5344CB8AC3E}">
        <p14:creationId xmlns:p14="http://schemas.microsoft.com/office/powerpoint/2010/main" val="17534483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57</a:t>
            </a:fld>
            <a:endParaRPr lang="en-US" dirty="0"/>
          </a:p>
        </p:txBody>
      </p:sp>
      <p:pic>
        <p:nvPicPr>
          <p:cNvPr id="15"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769" y="0"/>
            <a:ext cx="8000481" cy="1060526"/>
          </a:xfrm>
          <a:prstGeom prst="rect">
            <a:avLst/>
          </a:prstGeom>
        </p:spPr>
      </p:pic>
      <p:pic>
        <p:nvPicPr>
          <p:cNvPr id="2" name="Picture 1" descr="Menu: Report Data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82" y="-33250"/>
            <a:ext cx="1340686" cy="7065053"/>
          </a:xfrm>
          <a:prstGeom prst="rect">
            <a:avLst/>
          </a:prstGeom>
        </p:spPr>
      </p:pic>
      <p:sp>
        <p:nvSpPr>
          <p:cNvPr id="4" name="Title 3">
            <a:extLst>
              <a:ext uri="{FF2B5EF4-FFF2-40B4-BE49-F238E27FC236}">
                <a16:creationId xmlns:a16="http://schemas.microsoft.com/office/drawing/2014/main" id="{9C00D146-2AB9-453F-9952-FF4B37207F83}"/>
              </a:ext>
            </a:extLst>
          </p:cNvPr>
          <p:cNvSpPr>
            <a:spLocks noGrp="1"/>
          </p:cNvSpPr>
          <p:nvPr>
            <p:ph type="title"/>
          </p:nvPr>
        </p:nvSpPr>
        <p:spPr>
          <a:xfrm>
            <a:off x="1290550" y="1036396"/>
            <a:ext cx="5833110" cy="724923"/>
          </a:xfrm>
        </p:spPr>
        <p:txBody>
          <a:bodyPr/>
          <a:lstStyle/>
          <a:p>
            <a:pPr rtl="0" eaLnBrk="1" latinLnBrk="0" hangingPunct="1"/>
            <a:r>
              <a:rPr lang="en-US" sz="2800" b="1" kern="1200" dirty="0">
                <a:solidFill>
                  <a:srgbClr val="48340C"/>
                </a:solidFill>
                <a:effectLst/>
                <a:latin typeface="Calibri" panose="020F0502020204030204" pitchFamily="34" charset="0"/>
                <a:ea typeface="+mn-ea"/>
                <a:cs typeface="+mn-cs"/>
              </a:rPr>
              <a:t>Horizon Properties Data Entry-3</a:t>
            </a:r>
            <a:endParaRPr lang="en-US" dirty="0"/>
          </a:p>
        </p:txBody>
      </p:sp>
      <p:sp>
        <p:nvSpPr>
          <p:cNvPr id="10" name="Content Placeholder 2"/>
          <p:cNvSpPr txBox="1">
            <a:spLocks/>
          </p:cNvSpPr>
          <p:nvPr/>
        </p:nvSpPr>
        <p:spPr>
          <a:xfrm>
            <a:off x="1290550" y="1798073"/>
            <a:ext cx="7327421" cy="9542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SzPct val="25000"/>
              <a:buNone/>
            </a:pPr>
            <a:r>
              <a:rPr lang="en-US" sz="1800" dirty="0">
                <a:solidFill>
                  <a:schemeClr val="dk1"/>
                </a:solidFill>
                <a:ea typeface="Calibri"/>
                <a:cs typeface="Calibri"/>
                <a:sym typeface="Calibri"/>
              </a:rPr>
              <a:t>Start by defining horizon 1.</a:t>
            </a:r>
          </a:p>
          <a:p>
            <a:pPr marL="0" lvl="0" indent="0">
              <a:spcBef>
                <a:spcPts val="0"/>
              </a:spcBef>
              <a:buSzPct val="25000"/>
              <a:buNone/>
            </a:pPr>
            <a:endParaRPr lang="en-US" sz="1800" dirty="0">
              <a:solidFill>
                <a:schemeClr val="dk1"/>
              </a:solidFill>
              <a:ea typeface="Calibri"/>
              <a:cs typeface="Calibri"/>
              <a:sym typeface="Calibri"/>
            </a:endParaRPr>
          </a:p>
          <a:p>
            <a:pPr marL="0" indent="0">
              <a:spcBef>
                <a:spcPts val="0"/>
              </a:spcBef>
              <a:buNone/>
            </a:pPr>
            <a:endParaRPr lang="en-US" sz="1800" dirty="0">
              <a:solidFill>
                <a:schemeClr val="dk1"/>
              </a:solidFill>
              <a:ea typeface="Calibri"/>
              <a:cs typeface="Calibri"/>
              <a:sym typeface="Calibri"/>
            </a:endParaRPr>
          </a:p>
        </p:txBody>
      </p:sp>
      <p:pic>
        <p:nvPicPr>
          <p:cNvPr id="5" name="Content Placeholder 4" descr="When you have completed these fields, click on create site.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699336" y="2275181"/>
            <a:ext cx="6231683" cy="4391723"/>
          </a:xfrm>
        </p:spPr>
      </p:pic>
    </p:spTree>
    <p:extLst>
      <p:ext uri="{BB962C8B-B14F-4D97-AF65-F5344CB8AC3E}">
        <p14:creationId xmlns:p14="http://schemas.microsoft.com/office/powerpoint/2010/main" val="1999926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7412239-1292-C749-8343-A6DE4C9B54BD}" type="slidenum">
              <a:rPr lang="en-US" smtClean="0"/>
              <a:t>58</a:t>
            </a:fld>
            <a:endParaRPr lang="en-US" dirty="0"/>
          </a:p>
        </p:txBody>
      </p:sp>
      <p:pic>
        <p:nvPicPr>
          <p:cNvPr id="5" name="Content Placeholder 12" descr="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12" name="Picture 11" descr="Menu: Visualiz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3" y="-7667"/>
            <a:ext cx="1320503" cy="6998667"/>
          </a:xfrm>
          <a:prstGeom prst="rect">
            <a:avLst/>
          </a:prstGeom>
        </p:spPr>
      </p:pic>
      <p:sp>
        <p:nvSpPr>
          <p:cNvPr id="2" name="Title 1"/>
          <p:cNvSpPr>
            <a:spLocks noGrp="1"/>
          </p:cNvSpPr>
          <p:nvPr>
            <p:ph type="title"/>
          </p:nvPr>
        </p:nvSpPr>
        <p:spPr>
          <a:xfrm>
            <a:off x="1249896" y="589756"/>
            <a:ext cx="7886700" cy="1325563"/>
          </a:xfrm>
        </p:spPr>
        <p:txBody>
          <a:bodyPr/>
          <a:lstStyle/>
          <a:p>
            <a:r>
              <a:rPr lang="en-US" dirty="0"/>
              <a:t>Soil Characterization Site Data Visualization</a:t>
            </a:r>
          </a:p>
        </p:txBody>
      </p:sp>
      <p:sp>
        <p:nvSpPr>
          <p:cNvPr id="3" name="Content Placeholder 2"/>
          <p:cNvSpPr>
            <a:spLocks noGrp="1"/>
          </p:cNvSpPr>
          <p:nvPr>
            <p:ph sz="half" idx="1"/>
          </p:nvPr>
        </p:nvSpPr>
        <p:spPr>
          <a:xfrm>
            <a:off x="1499674" y="1650281"/>
            <a:ext cx="7177001" cy="4168628"/>
          </a:xfrm>
        </p:spPr>
        <p:txBody>
          <a:bodyPr>
            <a:normAutofit fontScale="92500" lnSpcReduction="10000"/>
          </a:bodyPr>
          <a:lstStyle/>
          <a:p>
            <a:pPr marL="211684" lvl="0" indent="-135484" algn="just">
              <a:lnSpc>
                <a:spcPct val="85000"/>
              </a:lnSpc>
              <a:spcBef>
                <a:spcPts val="0"/>
              </a:spcBef>
              <a:buSzPct val="25000"/>
              <a:buNone/>
            </a:pPr>
            <a:r>
              <a:rPr lang="en-US" sz="1700" dirty="0">
                <a:solidFill>
                  <a:srgbClr val="000000"/>
                </a:solidFill>
                <a:ea typeface="Calibri"/>
                <a:cs typeface="Calibri"/>
                <a:sym typeface="Calibri"/>
              </a:rPr>
              <a:t>	GLOBE Soil Characterization data visualization has several aspects that are different from the visualization of other types of data.</a:t>
            </a:r>
          </a:p>
          <a:p>
            <a:pPr marL="211684" lvl="0" indent="-135484" algn="just">
              <a:lnSpc>
                <a:spcPct val="85000"/>
              </a:lnSpc>
              <a:spcBef>
                <a:spcPts val="0"/>
              </a:spcBef>
              <a:buNone/>
            </a:pPr>
            <a:endParaRPr lang="en-US" sz="1700" dirty="0">
              <a:solidFill>
                <a:srgbClr val="000000"/>
              </a:solidFill>
              <a:ea typeface="Calibri"/>
              <a:cs typeface="Calibri"/>
              <a:sym typeface="Calibri"/>
            </a:endParaRPr>
          </a:p>
          <a:p>
            <a:pPr marL="211684" lvl="0" indent="-135484" algn="just">
              <a:lnSpc>
                <a:spcPct val="85000"/>
              </a:lnSpc>
              <a:spcBef>
                <a:spcPts val="0"/>
              </a:spcBef>
              <a:buSzPct val="25000"/>
              <a:buNone/>
            </a:pPr>
            <a:r>
              <a:rPr lang="en-US" sz="1700" dirty="0">
                <a:solidFill>
                  <a:srgbClr val="000000"/>
                </a:solidFill>
                <a:ea typeface="Calibri"/>
                <a:cs typeface="Calibri"/>
                <a:sym typeface="Calibri"/>
              </a:rPr>
              <a:t>	The map shows the data for the most recent soil characterization at every site since the start of this GLOBE protocol. Soil character changes slowly, often forming over centuries or longer.</a:t>
            </a:r>
          </a:p>
          <a:p>
            <a:pPr marL="211684" lvl="0" indent="-135484" algn="just">
              <a:lnSpc>
                <a:spcPct val="85000"/>
              </a:lnSpc>
              <a:spcBef>
                <a:spcPts val="0"/>
              </a:spcBef>
              <a:buNone/>
            </a:pPr>
            <a:endParaRPr lang="en-US" sz="1700" dirty="0">
              <a:solidFill>
                <a:srgbClr val="000000"/>
              </a:solidFill>
              <a:ea typeface="Calibri"/>
              <a:cs typeface="Calibri"/>
              <a:sym typeface="Calibri"/>
            </a:endParaRPr>
          </a:p>
          <a:p>
            <a:pPr marL="211684" lvl="0" indent="-135484" algn="just">
              <a:lnSpc>
                <a:spcPct val="85000"/>
              </a:lnSpc>
              <a:spcBef>
                <a:spcPts val="0"/>
              </a:spcBef>
              <a:buSzPct val="25000"/>
              <a:buNone/>
            </a:pPr>
            <a:r>
              <a:rPr lang="en-US" sz="1700" dirty="0">
                <a:solidFill>
                  <a:srgbClr val="000000"/>
                </a:solidFill>
                <a:ea typeface="Calibri"/>
                <a:cs typeface="Calibri"/>
                <a:sym typeface="Calibri"/>
              </a:rPr>
              <a:t>	If you change the date of the visualization, data taken more recently than this date will not be shown. </a:t>
            </a:r>
          </a:p>
          <a:p>
            <a:pPr marL="211684" lvl="0" indent="-135484" algn="just">
              <a:lnSpc>
                <a:spcPct val="85000"/>
              </a:lnSpc>
              <a:spcBef>
                <a:spcPts val="0"/>
              </a:spcBef>
              <a:buNone/>
            </a:pPr>
            <a:r>
              <a:rPr lang="en-US" sz="1700" dirty="0">
                <a:solidFill>
                  <a:srgbClr val="000000"/>
                </a:solidFill>
                <a:ea typeface="Calibri"/>
                <a:cs typeface="Calibri"/>
                <a:sym typeface="Calibri"/>
              </a:rPr>
              <a:t>	</a:t>
            </a:r>
          </a:p>
          <a:p>
            <a:pPr marL="211684" lvl="0" indent="-135484" algn="just">
              <a:lnSpc>
                <a:spcPct val="85000"/>
              </a:lnSpc>
              <a:spcBef>
                <a:spcPts val="0"/>
              </a:spcBef>
              <a:buSzPct val="25000"/>
              <a:buNone/>
            </a:pPr>
            <a:r>
              <a:rPr lang="en-US" sz="1700" dirty="0">
                <a:solidFill>
                  <a:srgbClr val="000000"/>
                </a:solidFill>
                <a:ea typeface="Calibri"/>
                <a:cs typeface="Calibri"/>
                <a:sym typeface="Calibri"/>
              </a:rPr>
              <a:t>	The depth of each horizon is important data; it is not just part of defining the horizon. So, there are visualizations of horizon depth for the top 5 horizons.</a:t>
            </a:r>
          </a:p>
          <a:p>
            <a:pPr marL="211684" lvl="0" indent="-135484" algn="just">
              <a:lnSpc>
                <a:spcPct val="85000"/>
              </a:lnSpc>
              <a:spcBef>
                <a:spcPts val="0"/>
              </a:spcBef>
              <a:buNone/>
            </a:pPr>
            <a:endParaRPr lang="en-US" sz="1700" dirty="0">
              <a:solidFill>
                <a:srgbClr val="000000"/>
              </a:solidFill>
              <a:ea typeface="Calibri"/>
              <a:cs typeface="Calibri"/>
              <a:sym typeface="Calibri"/>
            </a:endParaRPr>
          </a:p>
          <a:p>
            <a:pPr marL="211684" lvl="0" indent="-135484" algn="just">
              <a:lnSpc>
                <a:spcPct val="85000"/>
              </a:lnSpc>
              <a:spcBef>
                <a:spcPts val="0"/>
              </a:spcBef>
              <a:buSzPct val="25000"/>
              <a:buNone/>
            </a:pPr>
            <a:r>
              <a:rPr lang="en-US" sz="1700" dirty="0">
                <a:solidFill>
                  <a:srgbClr val="000000"/>
                </a:solidFill>
                <a:ea typeface="Calibri"/>
                <a:cs typeface="Calibri"/>
                <a:sym typeface="Calibri"/>
              </a:rPr>
              <a:t>	It is interesting and useful to know the soil properties for the horizons where soil moisture and temperature data are taken. There are visualizations showing which horizon occurs at these different measurement depths.</a:t>
            </a:r>
          </a:p>
          <a:p>
            <a:pPr marL="211684" lvl="0" indent="-135484" algn="just">
              <a:lnSpc>
                <a:spcPct val="85000"/>
              </a:lnSpc>
              <a:spcBef>
                <a:spcPts val="0"/>
              </a:spcBef>
              <a:buNone/>
            </a:pPr>
            <a:endParaRPr lang="en-US" sz="1700" dirty="0">
              <a:solidFill>
                <a:srgbClr val="000000"/>
              </a:solidFill>
              <a:ea typeface="Calibri"/>
              <a:cs typeface="Calibri"/>
              <a:sym typeface="Calibri"/>
            </a:endParaRPr>
          </a:p>
          <a:p>
            <a:pPr marL="211684" lvl="0" indent="-135484" algn="just">
              <a:lnSpc>
                <a:spcPct val="85000"/>
              </a:lnSpc>
              <a:spcBef>
                <a:spcPts val="0"/>
              </a:spcBef>
              <a:buSzPct val="25000"/>
              <a:buNone/>
            </a:pPr>
            <a:r>
              <a:rPr lang="en-US" sz="1700" dirty="0">
                <a:solidFill>
                  <a:srgbClr val="000000"/>
                </a:solidFill>
                <a:ea typeface="Calibri"/>
                <a:cs typeface="Calibri"/>
                <a:sym typeface="Calibri"/>
              </a:rPr>
              <a:t>	Data from multiple horizons may be displayed by opening multiple data layers and arranging them so that the layer with the smallest dots is on top. In this way, data from the layers appear in a stack (like a child’s toy).</a:t>
            </a:r>
          </a:p>
          <a:p>
            <a:endParaRPr lang="en-US" dirty="0"/>
          </a:p>
        </p:txBody>
      </p:sp>
      <p:pic>
        <p:nvPicPr>
          <p:cNvPr id="9" name="Content Placeholder 5" descr="Screen capture of a soil icon from the  GLOBE  Scientific Visualization System. There are cocentric circles in different colors which indicates that several horizons have been identified at this location"/>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540544" y="5577839"/>
            <a:ext cx="717781" cy="817473"/>
          </a:xfrm>
        </p:spPr>
      </p:pic>
      <p:pic>
        <p:nvPicPr>
          <p:cNvPr id="10" name="Content Placeholder 8" descr="Legend showing what the different colors mean in the screen capture, in terms of soil colo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3791" y="5745508"/>
            <a:ext cx="3446186" cy="482137"/>
          </a:xfrm>
          <a:prstGeom prst="rect">
            <a:avLst/>
          </a:prstGeom>
        </p:spPr>
      </p:pic>
      <p:cxnSp>
        <p:nvCxnSpPr>
          <p:cNvPr id="11" name="Straight Arrow Connector 10" descr="arrow pointing to the screen capture"/>
          <p:cNvCxnSpPr/>
          <p:nvPr/>
        </p:nvCxnSpPr>
        <p:spPr>
          <a:xfrm>
            <a:off x="5799828" y="5436524"/>
            <a:ext cx="700567" cy="5500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95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7412239-1292-C749-8343-A6DE4C9B54BD}" type="slidenum">
              <a:rPr lang="en-US" smtClean="0"/>
              <a:t>5</a:t>
            </a:fld>
            <a:endParaRPr lang="en-US" dirty="0"/>
          </a:p>
        </p:txBody>
      </p:sp>
      <p:pic>
        <p:nvPicPr>
          <p:cNvPr id="13"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16" name="Content Placeholder 2" descr="Menu: Why charaterize soil profil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18" y="-40317"/>
            <a:ext cx="1359822" cy="7014696"/>
          </a:xfrm>
          <a:prstGeom prst="rect">
            <a:avLst/>
          </a:prstGeom>
        </p:spPr>
      </p:pic>
      <p:sp>
        <p:nvSpPr>
          <p:cNvPr id="4" name="Title 3">
            <a:extLst>
              <a:ext uri="{FF2B5EF4-FFF2-40B4-BE49-F238E27FC236}">
                <a16:creationId xmlns:a16="http://schemas.microsoft.com/office/drawing/2014/main" id="{00B74BC0-98CF-4822-8D02-D1174844D1FE}"/>
              </a:ext>
            </a:extLst>
          </p:cNvPr>
          <p:cNvSpPr>
            <a:spLocks noGrp="1"/>
          </p:cNvSpPr>
          <p:nvPr>
            <p:ph type="title"/>
          </p:nvPr>
        </p:nvSpPr>
        <p:spPr>
          <a:xfrm>
            <a:off x="1530815" y="995418"/>
            <a:ext cx="4886128" cy="515399"/>
          </a:xfrm>
        </p:spPr>
        <p:txBody>
          <a:bodyPr>
            <a:normAutofit fontScale="90000"/>
          </a:bodyPr>
          <a:lstStyle/>
          <a:p>
            <a:pPr rtl="0" eaLnBrk="1" latinLnBrk="0" hangingPunct="1"/>
            <a:r>
              <a:rPr lang="en-US" dirty="0">
                <a:latin typeface="+mj-lt"/>
              </a:rPr>
              <a:t>Required Materials</a:t>
            </a:r>
          </a:p>
        </p:txBody>
      </p:sp>
      <p:sp>
        <p:nvSpPr>
          <p:cNvPr id="23" name="Content Placeholder 2"/>
          <p:cNvSpPr>
            <a:spLocks noGrp="1"/>
          </p:cNvSpPr>
          <p:nvPr>
            <p:ph sz="half" idx="1"/>
          </p:nvPr>
        </p:nvSpPr>
        <p:spPr>
          <a:xfrm>
            <a:off x="1356995" y="1652706"/>
            <a:ext cx="3886200" cy="4351338"/>
          </a:xfrm>
        </p:spPr>
        <p:txBody>
          <a:bodyPr>
            <a:noAutofit/>
          </a:bodyPr>
          <a:lstStyle/>
          <a:p>
            <a:r>
              <a:rPr lang="en-US" sz="1400" dirty="0"/>
              <a:t>Spray bottle</a:t>
            </a:r>
          </a:p>
          <a:p>
            <a:r>
              <a:rPr lang="en-US" sz="1400" dirty="0"/>
              <a:t>Golf tees, nails or other horizon markers</a:t>
            </a:r>
          </a:p>
          <a:p>
            <a:r>
              <a:rPr lang="en-US" sz="1400" dirty="0"/>
              <a:t>Soil color book</a:t>
            </a:r>
          </a:p>
          <a:p>
            <a:r>
              <a:rPr lang="en-US" sz="1400" dirty="0"/>
              <a:t>Pencil, pen, marking pen</a:t>
            </a:r>
          </a:p>
          <a:p>
            <a:r>
              <a:rPr lang="en-US" sz="1400" dirty="0"/>
              <a:t>Paper towels</a:t>
            </a:r>
          </a:p>
          <a:p>
            <a:r>
              <a:rPr lang="en-US" sz="1400" dirty="0"/>
              <a:t>Trowel, shovel or other digging device</a:t>
            </a:r>
          </a:p>
          <a:p>
            <a:r>
              <a:rPr lang="en-US" sz="1400" dirty="0"/>
              <a:t>Meter stick or tape measure</a:t>
            </a:r>
          </a:p>
          <a:p>
            <a:r>
              <a:rPr lang="en-US" sz="1400" dirty="0"/>
              <a:t>Plastic bags</a:t>
            </a:r>
          </a:p>
          <a:p>
            <a:r>
              <a:rPr lang="en-US" sz="1400" dirty="0"/>
              <a:t>Camera</a:t>
            </a:r>
          </a:p>
          <a:p>
            <a:r>
              <a:rPr lang="en-US" sz="1400" dirty="0"/>
              <a:t>Latex gloves</a:t>
            </a:r>
          </a:p>
          <a:p>
            <a:r>
              <a:rPr lang="en-US" sz="1400" dirty="0"/>
              <a:t>Acid bottle filled with vinegar</a:t>
            </a:r>
          </a:p>
          <a:p>
            <a:r>
              <a:rPr lang="en-US" sz="1400" dirty="0"/>
              <a:t>Hammer</a:t>
            </a:r>
          </a:p>
          <a:p>
            <a:r>
              <a:rPr lang="en-US" sz="1400" dirty="0"/>
              <a:t>#10 sieve (2 mm mesh openings)</a:t>
            </a:r>
          </a:p>
          <a:p>
            <a:r>
              <a:rPr lang="en-US" sz="1400" dirty="0"/>
              <a:t>Sheets of paper or paper plates</a:t>
            </a:r>
          </a:p>
          <a:p>
            <a:r>
              <a:rPr lang="en-US" sz="1400" dirty="0"/>
              <a:t>GLOBE Site definition sheet</a:t>
            </a:r>
          </a:p>
        </p:txBody>
      </p:sp>
      <p:pic>
        <p:nvPicPr>
          <p:cNvPr id="24" name="Content Placeholder 4" descr="Illustration of the equipment listed on this page"/>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090395" y="2145444"/>
            <a:ext cx="3424956" cy="3716711"/>
          </a:xfrm>
        </p:spPr>
      </p:pic>
      <p:pic>
        <p:nvPicPr>
          <p:cNvPr id="2" name="Picture 1" descr="Soil color chart"/>
          <p:cNvPicPr>
            <a:picLocks noChangeAspect="1"/>
          </p:cNvPicPr>
          <p:nvPr/>
        </p:nvPicPr>
        <p:blipFill>
          <a:blip r:embed="rId5"/>
          <a:stretch>
            <a:fillRect/>
          </a:stretch>
        </p:blipFill>
        <p:spPr>
          <a:xfrm rot="20325837">
            <a:off x="5660554" y="1975579"/>
            <a:ext cx="604877" cy="949991"/>
          </a:xfrm>
          <a:prstGeom prst="rect">
            <a:avLst/>
          </a:prstGeom>
        </p:spPr>
      </p:pic>
    </p:spTree>
    <p:extLst>
      <p:ext uri="{BB962C8B-B14F-4D97-AF65-F5344CB8AC3E}">
        <p14:creationId xmlns:p14="http://schemas.microsoft.com/office/powerpoint/2010/main" val="2470078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7412239-1292-C749-8343-A6DE4C9B54BD}" type="slidenum">
              <a:rPr lang="en-US" smtClean="0"/>
              <a:t>59</a:t>
            </a:fld>
            <a:endParaRPr lang="en-US" dirty="0"/>
          </a:p>
        </p:txBody>
      </p:sp>
      <p:pic>
        <p:nvPicPr>
          <p:cNvPr id="5" name="Content Placeholder 12" descr="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7" name="Picture 6" descr="Menu: Visualiz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3" y="-7667"/>
            <a:ext cx="1320503" cy="6998667"/>
          </a:xfrm>
          <a:prstGeom prst="rect">
            <a:avLst/>
          </a:prstGeom>
        </p:spPr>
      </p:pic>
      <p:sp>
        <p:nvSpPr>
          <p:cNvPr id="2" name="Title 1"/>
          <p:cNvSpPr>
            <a:spLocks noGrp="1"/>
          </p:cNvSpPr>
          <p:nvPr>
            <p:ph type="title"/>
          </p:nvPr>
        </p:nvSpPr>
        <p:spPr>
          <a:xfrm>
            <a:off x="1249896" y="589756"/>
            <a:ext cx="7886700" cy="1325563"/>
          </a:xfrm>
        </p:spPr>
        <p:txBody>
          <a:bodyPr/>
          <a:lstStyle/>
          <a:p>
            <a:pPr lvl="0" algn="ctr">
              <a:spcBef>
                <a:spcPts val="0"/>
              </a:spcBef>
              <a:buClr>
                <a:srgbClr val="000000"/>
              </a:buClr>
              <a:buSzPct val="25000"/>
            </a:pPr>
            <a:r>
              <a:rPr lang="en-US" dirty="0">
                <a:latin typeface="Arial"/>
                <a:ea typeface="Arial"/>
                <a:cs typeface="Arial"/>
                <a:sym typeface="Arial"/>
              </a:rPr>
              <a:t>Soil Horizon 1 Depth Data Visualization</a:t>
            </a:r>
          </a:p>
        </p:txBody>
      </p:sp>
      <p:sp>
        <p:nvSpPr>
          <p:cNvPr id="3" name="Content Placeholder 2"/>
          <p:cNvSpPr>
            <a:spLocks noGrp="1"/>
          </p:cNvSpPr>
          <p:nvPr>
            <p:ph sz="half" idx="1"/>
          </p:nvPr>
        </p:nvSpPr>
        <p:spPr>
          <a:xfrm>
            <a:off x="1193006" y="1650281"/>
            <a:ext cx="6903590" cy="4168628"/>
          </a:xfrm>
        </p:spPr>
        <p:txBody>
          <a:bodyPr>
            <a:normAutofit/>
          </a:bodyPr>
          <a:lstStyle/>
          <a:p>
            <a:pPr marL="211684" lvl="0" indent="-135484" algn="ctr">
              <a:lnSpc>
                <a:spcPct val="85000"/>
              </a:lnSpc>
              <a:spcBef>
                <a:spcPts val="0"/>
              </a:spcBef>
              <a:buSzPct val="25000"/>
              <a:buNone/>
            </a:pPr>
            <a:r>
              <a:rPr lang="en-US" sz="1600" dirty="0">
                <a:solidFill>
                  <a:srgbClr val="000000"/>
                </a:solidFill>
                <a:ea typeface="Calibri"/>
                <a:cs typeface="Calibri"/>
                <a:sym typeface="Calibri"/>
              </a:rPr>
              <a:t>Visualization of the first horizon data shows how deep the top layer extends.</a:t>
            </a:r>
          </a:p>
        </p:txBody>
      </p:sp>
      <p:pic>
        <p:nvPicPr>
          <p:cNvPr id="12" name="Shape 1164" descr="Screen capture of the GLOBE Scientific Visualization System. This is a map of the U.S., showing sites where the first horizon has been mapped and the depth of that horizon. "/>
          <p:cNvPicPr preferRelativeResize="0">
            <a:picLocks noGrp="1"/>
          </p:cNvPicPr>
          <p:nvPr>
            <p:ph sz="half" idx="2"/>
          </p:nvPr>
        </p:nvPicPr>
        <p:blipFill rotWithShape="1">
          <a:blip r:embed="rId4">
            <a:alphaModFix/>
          </a:blip>
          <a:srcRect/>
          <a:stretch/>
        </p:blipFill>
        <p:spPr>
          <a:xfrm>
            <a:off x="1869323" y="2259697"/>
            <a:ext cx="6576407" cy="3791968"/>
          </a:xfrm>
          <a:prstGeom prst="rect">
            <a:avLst/>
          </a:prstGeom>
          <a:noFill/>
          <a:ln>
            <a:noFill/>
          </a:ln>
        </p:spPr>
      </p:pic>
    </p:spTree>
    <p:extLst>
      <p:ext uri="{BB962C8B-B14F-4D97-AF65-F5344CB8AC3E}">
        <p14:creationId xmlns:p14="http://schemas.microsoft.com/office/powerpoint/2010/main" val="9902261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7412239-1292-C749-8343-A6DE4C9B54BD}" type="slidenum">
              <a:rPr lang="en-US" smtClean="0"/>
              <a:t>60</a:t>
            </a:fld>
            <a:endParaRPr lang="en-US" dirty="0"/>
          </a:p>
        </p:txBody>
      </p:sp>
      <p:pic>
        <p:nvPicPr>
          <p:cNvPr id="5" name="Content Placeholder 12" descr="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7" name="Picture 6" descr="Menu: Visualiz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3" y="-7667"/>
            <a:ext cx="1320503" cy="6998667"/>
          </a:xfrm>
          <a:prstGeom prst="rect">
            <a:avLst/>
          </a:prstGeom>
        </p:spPr>
      </p:pic>
      <p:sp>
        <p:nvSpPr>
          <p:cNvPr id="2" name="Title 1"/>
          <p:cNvSpPr>
            <a:spLocks noGrp="1"/>
          </p:cNvSpPr>
          <p:nvPr>
            <p:ph type="title"/>
          </p:nvPr>
        </p:nvSpPr>
        <p:spPr>
          <a:xfrm>
            <a:off x="1249896" y="589756"/>
            <a:ext cx="7886700" cy="1325563"/>
          </a:xfrm>
        </p:spPr>
        <p:txBody>
          <a:bodyPr/>
          <a:lstStyle/>
          <a:p>
            <a:pPr lvl="0" algn="ctr">
              <a:spcBef>
                <a:spcPts val="0"/>
              </a:spcBef>
              <a:buClr>
                <a:srgbClr val="000000"/>
              </a:buClr>
              <a:buSzPct val="25000"/>
            </a:pPr>
            <a:r>
              <a:rPr lang="en-US" dirty="0">
                <a:solidFill>
                  <a:srgbClr val="000000"/>
                </a:solidFill>
                <a:latin typeface="Arial"/>
                <a:ea typeface="Arial"/>
                <a:cs typeface="Arial"/>
                <a:sym typeface="Arial"/>
              </a:rPr>
              <a:t>Data Visualization of Horizons 1 &amp; 2</a:t>
            </a:r>
          </a:p>
        </p:txBody>
      </p:sp>
      <p:sp>
        <p:nvSpPr>
          <p:cNvPr id="3" name="Content Placeholder 2"/>
          <p:cNvSpPr>
            <a:spLocks noGrp="1"/>
          </p:cNvSpPr>
          <p:nvPr>
            <p:ph sz="half" idx="1"/>
          </p:nvPr>
        </p:nvSpPr>
        <p:spPr>
          <a:xfrm>
            <a:off x="1193006" y="1650281"/>
            <a:ext cx="7585234" cy="4168628"/>
          </a:xfrm>
        </p:spPr>
        <p:txBody>
          <a:bodyPr>
            <a:normAutofit/>
          </a:bodyPr>
          <a:lstStyle/>
          <a:p>
            <a:pPr marL="211684" lvl="0" indent="-135484">
              <a:lnSpc>
                <a:spcPct val="85000"/>
              </a:lnSpc>
              <a:spcBef>
                <a:spcPts val="0"/>
              </a:spcBef>
              <a:buSzPct val="25000"/>
              <a:buNone/>
            </a:pPr>
            <a:r>
              <a:rPr lang="en-US" sz="1600" dirty="0">
                <a:solidFill>
                  <a:srgbClr val="000000"/>
                </a:solidFill>
                <a:ea typeface="Calibri"/>
                <a:cs typeface="Calibri"/>
                <a:sym typeface="Calibri"/>
              </a:rPr>
              <a:t>	The map dots are different sizes so that you can compare two or more horizons at the same time by adding two data layers. Be sure to have the Horizon 1 data layer on top.</a:t>
            </a:r>
          </a:p>
          <a:p>
            <a:pPr marL="211684" lvl="0" indent="-135484">
              <a:lnSpc>
                <a:spcPct val="85000"/>
              </a:lnSpc>
              <a:spcBef>
                <a:spcPts val="0"/>
              </a:spcBef>
              <a:buSzPct val="25000"/>
              <a:buNone/>
            </a:pPr>
            <a:endParaRPr lang="en-US" sz="1600" dirty="0">
              <a:solidFill>
                <a:srgbClr val="000000"/>
              </a:solidFill>
              <a:ea typeface="Calibri"/>
              <a:cs typeface="Calibri"/>
              <a:sym typeface="Calibri"/>
            </a:endParaRPr>
          </a:p>
        </p:txBody>
      </p:sp>
      <p:pic>
        <p:nvPicPr>
          <p:cNvPr id="9" name="Shape 1175" descr="This screen shot of the GLOBE Vis System shows how both horizon one and two can be plotted on the same map. "/>
          <p:cNvPicPr preferRelativeResize="0">
            <a:picLocks noGrp="1"/>
          </p:cNvPicPr>
          <p:nvPr>
            <p:ph sz="half" idx="2"/>
          </p:nvPr>
        </p:nvPicPr>
        <p:blipFill rotWithShape="1">
          <a:blip r:embed="rId4">
            <a:alphaModFix/>
          </a:blip>
          <a:srcRect/>
          <a:stretch/>
        </p:blipFill>
        <p:spPr>
          <a:xfrm>
            <a:off x="1536815" y="2702923"/>
            <a:ext cx="7075170" cy="3746058"/>
          </a:xfrm>
          <a:prstGeom prst="rect">
            <a:avLst/>
          </a:prstGeom>
          <a:noFill/>
          <a:ln>
            <a:noFill/>
          </a:ln>
        </p:spPr>
      </p:pic>
    </p:spTree>
    <p:extLst>
      <p:ext uri="{BB962C8B-B14F-4D97-AF65-F5344CB8AC3E}">
        <p14:creationId xmlns:p14="http://schemas.microsoft.com/office/powerpoint/2010/main" val="6560277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7412239-1292-C749-8343-A6DE4C9B54BD}" type="slidenum">
              <a:rPr lang="en-US" smtClean="0"/>
              <a:t>61</a:t>
            </a:fld>
            <a:endParaRPr lang="en-US" dirty="0"/>
          </a:p>
        </p:txBody>
      </p:sp>
      <p:pic>
        <p:nvPicPr>
          <p:cNvPr id="5" name="Content Placeholder 12" descr="Soil Characteriz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7" name="Picture 6" descr="Menu: Visualize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73" y="-40317"/>
            <a:ext cx="1320503" cy="6998667"/>
          </a:xfrm>
          <a:prstGeom prst="rect">
            <a:avLst/>
          </a:prstGeom>
        </p:spPr>
      </p:pic>
      <p:sp>
        <p:nvSpPr>
          <p:cNvPr id="2" name="Title 1"/>
          <p:cNvSpPr>
            <a:spLocks noGrp="1"/>
          </p:cNvSpPr>
          <p:nvPr>
            <p:ph type="title"/>
          </p:nvPr>
        </p:nvSpPr>
        <p:spPr>
          <a:xfrm>
            <a:off x="1249896" y="589756"/>
            <a:ext cx="7886700" cy="1325563"/>
          </a:xfrm>
        </p:spPr>
        <p:txBody>
          <a:bodyPr/>
          <a:lstStyle/>
          <a:p>
            <a:pPr lvl="0" algn="ctr">
              <a:spcBef>
                <a:spcPts val="0"/>
              </a:spcBef>
              <a:buClr>
                <a:srgbClr val="000000"/>
              </a:buClr>
              <a:buSzPct val="25000"/>
            </a:pPr>
            <a:r>
              <a:rPr lang="en-US" dirty="0">
                <a:solidFill>
                  <a:srgbClr val="000000"/>
                </a:solidFill>
                <a:latin typeface="Arial"/>
                <a:ea typeface="Arial"/>
                <a:cs typeface="Arial"/>
                <a:sym typeface="Arial"/>
              </a:rPr>
              <a:t>Data Visualization of Horizons 1, 2, &amp; 3</a:t>
            </a:r>
          </a:p>
        </p:txBody>
      </p:sp>
      <p:sp>
        <p:nvSpPr>
          <p:cNvPr id="3" name="Content Placeholder 2"/>
          <p:cNvSpPr>
            <a:spLocks noGrp="1"/>
          </p:cNvSpPr>
          <p:nvPr>
            <p:ph sz="half" idx="1"/>
          </p:nvPr>
        </p:nvSpPr>
        <p:spPr>
          <a:xfrm>
            <a:off x="1193006" y="1650281"/>
            <a:ext cx="7585234" cy="4168628"/>
          </a:xfrm>
        </p:spPr>
        <p:txBody>
          <a:bodyPr>
            <a:normAutofit/>
          </a:bodyPr>
          <a:lstStyle/>
          <a:p>
            <a:pPr marL="211684" lvl="0" indent="-135484">
              <a:lnSpc>
                <a:spcPct val="85000"/>
              </a:lnSpc>
              <a:spcBef>
                <a:spcPts val="0"/>
              </a:spcBef>
              <a:buSzPct val="25000"/>
              <a:buNone/>
            </a:pPr>
            <a:r>
              <a:rPr lang="en-US" sz="1600" dirty="0">
                <a:solidFill>
                  <a:srgbClr val="000000"/>
                </a:solidFill>
                <a:ea typeface="Calibri"/>
                <a:cs typeface="Calibri"/>
                <a:sym typeface="Calibri"/>
              </a:rPr>
              <a:t>	The map shows stacks of dots with horizon 1 on top surrounded by horizon 2 with horizon 3 outermost at sites with 3 horizons reported.</a:t>
            </a:r>
          </a:p>
          <a:p>
            <a:pPr marL="211684" lvl="0" indent="-135484">
              <a:lnSpc>
                <a:spcPct val="85000"/>
              </a:lnSpc>
              <a:spcBef>
                <a:spcPts val="0"/>
              </a:spcBef>
              <a:buSzPct val="25000"/>
              <a:buNone/>
            </a:pPr>
            <a:endParaRPr lang="en-US" sz="1600" dirty="0">
              <a:solidFill>
                <a:srgbClr val="000000"/>
              </a:solidFill>
              <a:ea typeface="Calibri"/>
              <a:cs typeface="Calibri"/>
              <a:sym typeface="Calibri"/>
            </a:endParaRPr>
          </a:p>
        </p:txBody>
      </p:sp>
      <p:pic>
        <p:nvPicPr>
          <p:cNvPr id="10" name="Shape 1186" descr="This screen shot of the GLOBE Vis System shows how horizons 1, 2 and 3 can be plotted on the same map. "/>
          <p:cNvPicPr preferRelativeResize="0">
            <a:picLocks noGrp="1"/>
          </p:cNvPicPr>
          <p:nvPr>
            <p:ph sz="half" idx="2"/>
          </p:nvPr>
        </p:nvPicPr>
        <p:blipFill rotWithShape="1">
          <a:blip r:embed="rId5">
            <a:alphaModFix/>
          </a:blip>
          <a:srcRect/>
          <a:stretch/>
        </p:blipFill>
        <p:spPr>
          <a:xfrm>
            <a:off x="1520190" y="2270233"/>
            <a:ext cx="7258050" cy="3947688"/>
          </a:xfrm>
          <a:prstGeom prst="rect">
            <a:avLst/>
          </a:prstGeom>
          <a:noFill/>
          <a:ln>
            <a:noFill/>
          </a:ln>
        </p:spPr>
      </p:pic>
    </p:spTree>
    <p:extLst>
      <p:ext uri="{BB962C8B-B14F-4D97-AF65-F5344CB8AC3E}">
        <p14:creationId xmlns:p14="http://schemas.microsoft.com/office/powerpoint/2010/main" val="15942964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7412239-1292-C749-8343-A6DE4C9B54BD}" type="slidenum">
              <a:rPr lang="en-US" smtClean="0"/>
              <a:t>62</a:t>
            </a:fld>
            <a:endParaRPr lang="en-US" dirty="0"/>
          </a:p>
        </p:txBody>
      </p:sp>
      <p:pic>
        <p:nvPicPr>
          <p:cNvPr id="5" name="Content Placeholder 12" descr="Soil Characteriz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7" name="Picture 6" descr="Menu: Visualize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73" y="-7667"/>
            <a:ext cx="1320503" cy="6998667"/>
          </a:xfrm>
          <a:prstGeom prst="rect">
            <a:avLst/>
          </a:prstGeom>
        </p:spPr>
      </p:pic>
      <p:sp>
        <p:nvSpPr>
          <p:cNvPr id="2" name="Title 1"/>
          <p:cNvSpPr>
            <a:spLocks noGrp="1"/>
          </p:cNvSpPr>
          <p:nvPr>
            <p:ph type="title"/>
          </p:nvPr>
        </p:nvSpPr>
        <p:spPr>
          <a:xfrm>
            <a:off x="1249896" y="589756"/>
            <a:ext cx="7886700" cy="1325563"/>
          </a:xfrm>
        </p:spPr>
        <p:txBody>
          <a:bodyPr>
            <a:normAutofit/>
          </a:bodyPr>
          <a:lstStyle/>
          <a:p>
            <a:pPr lvl="0" algn="ctr">
              <a:spcBef>
                <a:spcPts val="0"/>
              </a:spcBef>
              <a:buClr>
                <a:srgbClr val="000000"/>
              </a:buClr>
              <a:buSzPct val="25000"/>
            </a:pPr>
            <a:r>
              <a:rPr lang="en-US" sz="2800" dirty="0">
                <a:solidFill>
                  <a:srgbClr val="000000"/>
                </a:solidFill>
                <a:latin typeface="Arial"/>
                <a:ea typeface="Arial"/>
                <a:cs typeface="Arial"/>
                <a:sym typeface="Arial"/>
              </a:rPr>
              <a:t>Which Soil Horizon Is at a Depth of 10 cm?</a:t>
            </a:r>
          </a:p>
        </p:txBody>
      </p:sp>
      <p:sp>
        <p:nvSpPr>
          <p:cNvPr id="3" name="Content Placeholder 2" descr="This visualization is a screenshot of the U.S. map and shows which soil horizon is found 10 cm deep in the soil.&#10;Notice that at most but not all sites in this region show Horizon 1 extending to more than 10 cm depth.&#10;"/>
          <p:cNvSpPr>
            <a:spLocks noGrp="1"/>
          </p:cNvSpPr>
          <p:nvPr>
            <p:ph sz="half" idx="1"/>
          </p:nvPr>
        </p:nvSpPr>
        <p:spPr>
          <a:xfrm>
            <a:off x="1507379" y="1630145"/>
            <a:ext cx="7585234" cy="4168628"/>
          </a:xfrm>
        </p:spPr>
        <p:txBody>
          <a:bodyPr>
            <a:normAutofit/>
          </a:bodyPr>
          <a:lstStyle/>
          <a:p>
            <a:pPr marL="76200" indent="0">
              <a:lnSpc>
                <a:spcPct val="85000"/>
              </a:lnSpc>
              <a:spcBef>
                <a:spcPts val="0"/>
              </a:spcBef>
              <a:buSzPct val="25000"/>
              <a:buNone/>
            </a:pPr>
            <a:r>
              <a:rPr lang="en-US" sz="1600" dirty="0">
                <a:solidFill>
                  <a:srgbClr val="000000"/>
                </a:solidFill>
                <a:ea typeface="Calibri"/>
                <a:cs typeface="Calibri"/>
                <a:sym typeface="Calibri"/>
              </a:rPr>
              <a:t>This visualization shows which soil horizon is found 10 cm deep in the soil.</a:t>
            </a:r>
          </a:p>
          <a:p>
            <a:pPr marL="76200" indent="0">
              <a:lnSpc>
                <a:spcPct val="85000"/>
              </a:lnSpc>
              <a:spcBef>
                <a:spcPts val="0"/>
              </a:spcBef>
              <a:buSzPct val="25000"/>
              <a:buNone/>
            </a:pPr>
            <a:r>
              <a:rPr lang="en-US" sz="1600" dirty="0">
                <a:solidFill>
                  <a:srgbClr val="000000"/>
                </a:solidFill>
                <a:ea typeface="Calibri"/>
                <a:cs typeface="Calibri"/>
                <a:sym typeface="Calibri"/>
              </a:rPr>
              <a:t>Notice that most but not all sites in this region show Horizon 1 extending to more than 10 cm depth.</a:t>
            </a:r>
          </a:p>
        </p:txBody>
      </p:sp>
      <p:pic>
        <p:nvPicPr>
          <p:cNvPr id="9" name="Shape 1197" descr="This visualization shows which soil horizon is found 10 cm deep in the soil.&#10;Notice that at most but not all sites in this region show Horizon 1 extending to more than 10 cm depth.&#10;"/>
          <p:cNvPicPr preferRelativeResize="0">
            <a:picLocks noGrp="1"/>
          </p:cNvPicPr>
          <p:nvPr>
            <p:ph sz="half" idx="2"/>
          </p:nvPr>
        </p:nvPicPr>
        <p:blipFill rotWithShape="1">
          <a:blip r:embed="rId5">
            <a:alphaModFix/>
          </a:blip>
          <a:srcRect/>
          <a:stretch/>
        </p:blipFill>
        <p:spPr>
          <a:xfrm>
            <a:off x="1564187" y="2325950"/>
            <a:ext cx="7081049" cy="4082759"/>
          </a:xfrm>
          <a:prstGeom prst="rect">
            <a:avLst/>
          </a:prstGeom>
          <a:noFill/>
          <a:ln>
            <a:noFill/>
          </a:ln>
        </p:spPr>
      </p:pic>
    </p:spTree>
    <p:extLst>
      <p:ext uri="{BB962C8B-B14F-4D97-AF65-F5344CB8AC3E}">
        <p14:creationId xmlns:p14="http://schemas.microsoft.com/office/powerpoint/2010/main" val="5694306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7412239-1292-C749-8343-A6DE4C9B54BD}" type="slidenum">
              <a:rPr lang="en-US" smtClean="0"/>
              <a:t>63</a:t>
            </a:fld>
            <a:endParaRPr lang="en-US" dirty="0"/>
          </a:p>
        </p:txBody>
      </p:sp>
      <p:pic>
        <p:nvPicPr>
          <p:cNvPr id="5" name="Content Placeholder 12" descr="Soil Characteriz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7" name="Picture 6" descr="Menu: Visualize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73" y="-7667"/>
            <a:ext cx="1320503" cy="6998667"/>
          </a:xfrm>
          <a:prstGeom prst="rect">
            <a:avLst/>
          </a:prstGeom>
        </p:spPr>
      </p:pic>
      <p:sp>
        <p:nvSpPr>
          <p:cNvPr id="2" name="Title 1"/>
          <p:cNvSpPr>
            <a:spLocks noGrp="1"/>
          </p:cNvSpPr>
          <p:nvPr>
            <p:ph type="title"/>
          </p:nvPr>
        </p:nvSpPr>
        <p:spPr>
          <a:xfrm>
            <a:off x="1205913" y="662396"/>
            <a:ext cx="7886700" cy="1325563"/>
          </a:xfrm>
        </p:spPr>
        <p:txBody>
          <a:bodyPr>
            <a:normAutofit/>
          </a:bodyPr>
          <a:lstStyle/>
          <a:p>
            <a:pPr lvl="0" algn="ctr">
              <a:spcBef>
                <a:spcPts val="0"/>
              </a:spcBef>
              <a:buClr>
                <a:srgbClr val="000000"/>
              </a:buClr>
              <a:buSzPct val="25000"/>
            </a:pPr>
            <a:r>
              <a:rPr lang="en-US" sz="2800" dirty="0">
                <a:solidFill>
                  <a:srgbClr val="000000"/>
                </a:solidFill>
                <a:latin typeface="Arial"/>
                <a:ea typeface="Arial"/>
                <a:cs typeface="Arial"/>
                <a:sym typeface="Arial"/>
              </a:rPr>
              <a:t>Which Soil Horizon Is at a Depth of 50 cm?</a:t>
            </a:r>
          </a:p>
        </p:txBody>
      </p:sp>
      <p:sp>
        <p:nvSpPr>
          <p:cNvPr id="3" name="Content Placeholder 2"/>
          <p:cNvSpPr>
            <a:spLocks noGrp="1"/>
          </p:cNvSpPr>
          <p:nvPr>
            <p:ph sz="half" idx="1"/>
          </p:nvPr>
        </p:nvSpPr>
        <p:spPr>
          <a:xfrm>
            <a:off x="1507379" y="1630145"/>
            <a:ext cx="7585234" cy="4168628"/>
          </a:xfrm>
        </p:spPr>
        <p:txBody>
          <a:bodyPr>
            <a:normAutofit/>
          </a:bodyPr>
          <a:lstStyle/>
          <a:p>
            <a:pPr marL="211684" lvl="0" indent="-135484">
              <a:lnSpc>
                <a:spcPct val="85000"/>
              </a:lnSpc>
              <a:spcBef>
                <a:spcPts val="0"/>
              </a:spcBef>
              <a:buSzPct val="25000"/>
              <a:buNone/>
            </a:pPr>
            <a:r>
              <a:rPr lang="en-US" sz="1600" dirty="0">
                <a:solidFill>
                  <a:srgbClr val="000000"/>
                </a:solidFill>
                <a:ea typeface="Calibri"/>
                <a:cs typeface="Calibri"/>
                <a:sym typeface="Calibri"/>
              </a:rPr>
              <a:t>This visualization shows which soil horizon is found 50 cm deep in the soil.</a:t>
            </a:r>
          </a:p>
          <a:p>
            <a:pPr marL="211684" lvl="0" indent="-135484">
              <a:lnSpc>
                <a:spcPct val="85000"/>
              </a:lnSpc>
              <a:spcBef>
                <a:spcPts val="0"/>
              </a:spcBef>
              <a:buSzPct val="25000"/>
              <a:buNone/>
            </a:pPr>
            <a:r>
              <a:rPr lang="en-US" sz="1600" dirty="0">
                <a:solidFill>
                  <a:srgbClr val="000000"/>
                </a:solidFill>
                <a:ea typeface="Calibri"/>
                <a:cs typeface="Calibri"/>
                <a:sym typeface="Calibri"/>
              </a:rPr>
              <a:t>This depth corresponds to the location of the deepest soil temperature sensor.</a:t>
            </a:r>
          </a:p>
        </p:txBody>
      </p:sp>
      <p:pic>
        <p:nvPicPr>
          <p:cNvPr id="10" name="Shape 1208" descr="This visualization shows which soil horizon is found 50 cm deep in the soil in a close up map of the southern U.S. &#10;&#10;"/>
          <p:cNvPicPr preferRelativeResize="0">
            <a:picLocks noGrp="1"/>
          </p:cNvPicPr>
          <p:nvPr>
            <p:ph sz="half" idx="2"/>
          </p:nvPr>
        </p:nvPicPr>
        <p:blipFill rotWithShape="1">
          <a:blip r:embed="rId5">
            <a:alphaModFix/>
          </a:blip>
          <a:srcRect/>
          <a:stretch/>
        </p:blipFill>
        <p:spPr>
          <a:xfrm>
            <a:off x="1802823" y="2295189"/>
            <a:ext cx="6825788" cy="4113520"/>
          </a:xfrm>
          <a:prstGeom prst="rect">
            <a:avLst/>
          </a:prstGeom>
          <a:noFill/>
          <a:ln>
            <a:noFill/>
          </a:ln>
        </p:spPr>
      </p:pic>
    </p:spTree>
    <p:extLst>
      <p:ext uri="{BB962C8B-B14F-4D97-AF65-F5344CB8AC3E}">
        <p14:creationId xmlns:p14="http://schemas.microsoft.com/office/powerpoint/2010/main" val="18991156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7412239-1292-C749-8343-A6DE4C9B54BD}" type="slidenum">
              <a:rPr lang="en-US" smtClean="0"/>
              <a:t>64</a:t>
            </a:fld>
            <a:endParaRPr lang="en-US" dirty="0"/>
          </a:p>
        </p:txBody>
      </p:sp>
      <p:pic>
        <p:nvPicPr>
          <p:cNvPr id="5" name="Content Placeholder 12" descr="Soil Characteriz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7" name="Picture 6" descr="Menu: Visualize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73" y="-7667"/>
            <a:ext cx="1320503" cy="6998667"/>
          </a:xfrm>
          <a:prstGeom prst="rect">
            <a:avLst/>
          </a:prstGeom>
        </p:spPr>
      </p:pic>
      <p:sp>
        <p:nvSpPr>
          <p:cNvPr id="2" name="Title 1"/>
          <p:cNvSpPr>
            <a:spLocks noGrp="1"/>
          </p:cNvSpPr>
          <p:nvPr>
            <p:ph type="title"/>
          </p:nvPr>
        </p:nvSpPr>
        <p:spPr>
          <a:xfrm>
            <a:off x="1205913" y="662396"/>
            <a:ext cx="7886700" cy="1325563"/>
          </a:xfrm>
        </p:spPr>
        <p:txBody>
          <a:bodyPr>
            <a:normAutofit/>
          </a:bodyPr>
          <a:lstStyle/>
          <a:p>
            <a:pPr lvl="0" algn="ctr">
              <a:spcBef>
                <a:spcPts val="0"/>
              </a:spcBef>
              <a:buClr>
                <a:srgbClr val="000000"/>
              </a:buClr>
              <a:buSzPct val="25000"/>
            </a:pPr>
            <a:r>
              <a:rPr lang="en-US" sz="2800" dirty="0">
                <a:solidFill>
                  <a:srgbClr val="000000"/>
                </a:solidFill>
                <a:latin typeface="Arial"/>
                <a:ea typeface="Arial"/>
                <a:cs typeface="Arial"/>
                <a:sym typeface="Arial"/>
              </a:rPr>
              <a:t>Which Soil Horizons Are at 30, 60, &amp; 90 cm?</a:t>
            </a:r>
          </a:p>
        </p:txBody>
      </p:sp>
      <p:sp>
        <p:nvSpPr>
          <p:cNvPr id="3" name="Content Placeholder 2" descr="Screenshot close up of the southern U.S.  This visualization shows which soil horizons are found at the depths of the three deepest soil moisture measurements. Dots for the three depths are nested on top of one another.&#10;"/>
          <p:cNvSpPr>
            <a:spLocks noGrp="1"/>
          </p:cNvSpPr>
          <p:nvPr>
            <p:ph sz="half" idx="1"/>
          </p:nvPr>
        </p:nvSpPr>
        <p:spPr>
          <a:xfrm>
            <a:off x="1507379" y="1630145"/>
            <a:ext cx="7585234" cy="4168628"/>
          </a:xfrm>
        </p:spPr>
        <p:txBody>
          <a:bodyPr>
            <a:normAutofit/>
          </a:bodyPr>
          <a:lstStyle/>
          <a:p>
            <a:pPr marL="211684" lvl="0" indent="-135484">
              <a:lnSpc>
                <a:spcPct val="85000"/>
              </a:lnSpc>
              <a:spcBef>
                <a:spcPts val="0"/>
              </a:spcBef>
              <a:buSzPct val="25000"/>
              <a:buNone/>
            </a:pPr>
            <a:r>
              <a:rPr lang="en-US" sz="1600" dirty="0">
                <a:solidFill>
                  <a:srgbClr val="000000"/>
                </a:solidFill>
                <a:ea typeface="Calibri"/>
                <a:cs typeface="Calibri"/>
                <a:sym typeface="Calibri"/>
              </a:rPr>
              <a:t>	This visualization shows which soil horizons are found at the depths of the three deepest soil moisture measurements. Dots for the three depths are nested on top of one another.</a:t>
            </a:r>
          </a:p>
        </p:txBody>
      </p:sp>
      <p:pic>
        <p:nvPicPr>
          <p:cNvPr id="9" name="Shape 1219" descr="Image showing which soil horizons are found at 30, 60 and 90 cm depth."/>
          <p:cNvPicPr preferRelativeResize="0">
            <a:picLocks noGrp="1"/>
          </p:cNvPicPr>
          <p:nvPr>
            <p:ph sz="half" idx="2"/>
          </p:nvPr>
        </p:nvPicPr>
        <p:blipFill rotWithShape="1">
          <a:blip r:embed="rId5">
            <a:alphaModFix/>
          </a:blip>
          <a:srcRect/>
          <a:stretch/>
        </p:blipFill>
        <p:spPr>
          <a:xfrm>
            <a:off x="1788152" y="2597895"/>
            <a:ext cx="6722221" cy="3810814"/>
          </a:xfrm>
          <a:prstGeom prst="rect">
            <a:avLst/>
          </a:prstGeom>
          <a:noFill/>
          <a:ln>
            <a:noFill/>
          </a:ln>
        </p:spPr>
      </p:pic>
    </p:spTree>
    <p:extLst>
      <p:ext uri="{BB962C8B-B14F-4D97-AF65-F5344CB8AC3E}">
        <p14:creationId xmlns:p14="http://schemas.microsoft.com/office/powerpoint/2010/main" val="9591797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7412239-1292-C749-8343-A6DE4C9B54BD}" type="slidenum">
              <a:rPr lang="en-US" smtClean="0"/>
              <a:t>65</a:t>
            </a:fld>
            <a:endParaRPr lang="en-US" dirty="0"/>
          </a:p>
        </p:txBody>
      </p:sp>
      <p:pic>
        <p:nvPicPr>
          <p:cNvPr id="5" name="Content Placeholder 12" descr="Soil Characteriz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7" name="Picture 6" descr="Menu: Visualize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73" y="-7667"/>
            <a:ext cx="1320503" cy="6998667"/>
          </a:xfrm>
          <a:prstGeom prst="rect">
            <a:avLst/>
          </a:prstGeom>
        </p:spPr>
      </p:pic>
      <p:sp>
        <p:nvSpPr>
          <p:cNvPr id="2" name="Title 1"/>
          <p:cNvSpPr>
            <a:spLocks noGrp="1"/>
          </p:cNvSpPr>
          <p:nvPr>
            <p:ph type="title"/>
          </p:nvPr>
        </p:nvSpPr>
        <p:spPr>
          <a:xfrm>
            <a:off x="1316754" y="693025"/>
            <a:ext cx="7886700" cy="1325563"/>
          </a:xfrm>
        </p:spPr>
        <p:txBody>
          <a:bodyPr>
            <a:normAutofit/>
          </a:bodyPr>
          <a:lstStyle/>
          <a:p>
            <a:pPr lvl="0">
              <a:spcBef>
                <a:spcPts val="0"/>
              </a:spcBef>
              <a:buClr>
                <a:srgbClr val="000000"/>
              </a:buClr>
              <a:buSzPct val="25000"/>
            </a:pPr>
            <a:r>
              <a:rPr lang="en-US" sz="2800" dirty="0">
                <a:solidFill>
                  <a:srgbClr val="000000"/>
                </a:solidFill>
                <a:latin typeface="Arial"/>
                <a:ea typeface="Arial"/>
                <a:cs typeface="Arial"/>
                <a:sym typeface="Arial"/>
              </a:rPr>
              <a:t>Soil Structure Data Visualization</a:t>
            </a:r>
          </a:p>
        </p:txBody>
      </p:sp>
      <p:sp>
        <p:nvSpPr>
          <p:cNvPr id="3" name="Content Placeholder 2"/>
          <p:cNvSpPr>
            <a:spLocks noGrp="1"/>
          </p:cNvSpPr>
          <p:nvPr>
            <p:ph sz="half" idx="1"/>
          </p:nvPr>
        </p:nvSpPr>
        <p:spPr>
          <a:xfrm>
            <a:off x="1507379" y="1630145"/>
            <a:ext cx="7585234" cy="4168628"/>
          </a:xfrm>
        </p:spPr>
        <p:txBody>
          <a:bodyPr>
            <a:normAutofit/>
          </a:bodyPr>
          <a:lstStyle/>
          <a:p>
            <a:pPr marL="211684" lvl="0" indent="-135484">
              <a:lnSpc>
                <a:spcPct val="85000"/>
              </a:lnSpc>
              <a:spcBef>
                <a:spcPts val="0"/>
              </a:spcBef>
              <a:buSzPct val="25000"/>
              <a:buNone/>
            </a:pPr>
            <a:r>
              <a:rPr lang="en-US" sz="1600" dirty="0">
                <a:solidFill>
                  <a:srgbClr val="000000"/>
                </a:solidFill>
                <a:ea typeface="Calibri"/>
                <a:cs typeface="Calibri"/>
                <a:sym typeface="Calibri"/>
              </a:rPr>
              <a:t>Visualization of the first horizon data shows the soil’s Structure values.</a:t>
            </a:r>
          </a:p>
        </p:txBody>
      </p:sp>
      <p:pic>
        <p:nvPicPr>
          <p:cNvPr id="10" name="Shape 1228" descr="Screenshot of GLOBE VIS Map interface, showing plots of soil structure data from sites in Europe and SW Asia. "/>
          <p:cNvPicPr preferRelativeResize="0">
            <a:picLocks noGrp="1"/>
          </p:cNvPicPr>
          <p:nvPr>
            <p:ph sz="half" idx="2"/>
          </p:nvPr>
        </p:nvPicPr>
        <p:blipFill rotWithShape="1">
          <a:blip r:embed="rId5">
            <a:alphaModFix/>
          </a:blip>
          <a:srcRect/>
          <a:stretch/>
        </p:blipFill>
        <p:spPr>
          <a:xfrm>
            <a:off x="1507379" y="2194827"/>
            <a:ext cx="6506090" cy="4213882"/>
          </a:xfrm>
          <a:prstGeom prst="rect">
            <a:avLst/>
          </a:prstGeom>
          <a:noFill/>
          <a:ln>
            <a:noFill/>
          </a:ln>
        </p:spPr>
      </p:pic>
    </p:spTree>
    <p:extLst>
      <p:ext uri="{BB962C8B-B14F-4D97-AF65-F5344CB8AC3E}">
        <p14:creationId xmlns:p14="http://schemas.microsoft.com/office/powerpoint/2010/main" val="17255998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7412239-1292-C749-8343-A6DE4C9B54BD}" type="slidenum">
              <a:rPr lang="en-US" smtClean="0"/>
              <a:t>66</a:t>
            </a:fld>
            <a:endParaRPr lang="en-US" dirty="0"/>
          </a:p>
        </p:txBody>
      </p:sp>
      <p:pic>
        <p:nvPicPr>
          <p:cNvPr id="5" name="Content Placeholder 12" descr="Soil Characteriz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7" name="Picture 6" descr="Menu: Visualize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73" y="-7667"/>
            <a:ext cx="1320503" cy="6998667"/>
          </a:xfrm>
          <a:prstGeom prst="rect">
            <a:avLst/>
          </a:prstGeom>
        </p:spPr>
      </p:pic>
      <p:sp>
        <p:nvSpPr>
          <p:cNvPr id="2" name="Title 1"/>
          <p:cNvSpPr>
            <a:spLocks noGrp="1"/>
          </p:cNvSpPr>
          <p:nvPr>
            <p:ph type="title"/>
          </p:nvPr>
        </p:nvSpPr>
        <p:spPr>
          <a:xfrm>
            <a:off x="1316754" y="693025"/>
            <a:ext cx="7886700" cy="1325563"/>
          </a:xfrm>
        </p:spPr>
        <p:txBody>
          <a:bodyPr>
            <a:normAutofit/>
          </a:bodyPr>
          <a:lstStyle/>
          <a:p>
            <a:pPr lvl="0">
              <a:spcBef>
                <a:spcPts val="0"/>
              </a:spcBef>
              <a:buClr>
                <a:srgbClr val="000000"/>
              </a:buClr>
              <a:buSzPct val="25000"/>
            </a:pPr>
            <a:r>
              <a:rPr lang="en-US" sz="2800" dirty="0">
                <a:solidFill>
                  <a:srgbClr val="000000"/>
                </a:solidFill>
                <a:latin typeface="Arial"/>
                <a:ea typeface="Arial"/>
                <a:cs typeface="Arial"/>
                <a:sym typeface="Arial"/>
              </a:rPr>
              <a:t>Soil Color Data Visualization</a:t>
            </a:r>
          </a:p>
        </p:txBody>
      </p:sp>
      <p:sp>
        <p:nvSpPr>
          <p:cNvPr id="3" name="Content Placeholder 2"/>
          <p:cNvSpPr>
            <a:spLocks noGrp="1"/>
          </p:cNvSpPr>
          <p:nvPr>
            <p:ph sz="half" idx="1"/>
          </p:nvPr>
        </p:nvSpPr>
        <p:spPr>
          <a:xfrm>
            <a:off x="1208876" y="1630145"/>
            <a:ext cx="7585234" cy="4168628"/>
          </a:xfrm>
        </p:spPr>
        <p:txBody>
          <a:bodyPr>
            <a:normAutofit/>
          </a:bodyPr>
          <a:lstStyle/>
          <a:p>
            <a:pPr marL="76200" indent="0" algn="just">
              <a:lnSpc>
                <a:spcPct val="85000"/>
              </a:lnSpc>
              <a:spcBef>
                <a:spcPts val="0"/>
              </a:spcBef>
              <a:buSzPct val="25000"/>
              <a:buNone/>
            </a:pPr>
            <a:r>
              <a:rPr lang="en-US" sz="1600" dirty="0">
                <a:solidFill>
                  <a:srgbClr val="000000"/>
                </a:solidFill>
                <a:ea typeface="Calibri"/>
                <a:cs typeface="Calibri"/>
                <a:sym typeface="Calibri"/>
              </a:rPr>
              <a:t>Visualization for the first horizon may provide clues as to the mineral and organic content of these soil samples. </a:t>
            </a:r>
          </a:p>
        </p:txBody>
      </p:sp>
      <p:pic>
        <p:nvPicPr>
          <p:cNvPr id="9" name="Shape 1237" descr="Screenshot of the map interface, GLOBE Visualization System. Sites with soil color data are indicated by icons. "/>
          <p:cNvPicPr preferRelativeResize="0">
            <a:picLocks noGrp="1"/>
          </p:cNvPicPr>
          <p:nvPr>
            <p:ph sz="half" idx="2"/>
          </p:nvPr>
        </p:nvPicPr>
        <p:blipFill rotWithShape="1">
          <a:blip r:embed="rId5">
            <a:alphaModFix/>
          </a:blip>
          <a:srcRect/>
          <a:stretch/>
        </p:blipFill>
        <p:spPr>
          <a:xfrm>
            <a:off x="1507379" y="2182681"/>
            <a:ext cx="6988228" cy="4484126"/>
          </a:xfrm>
          <a:prstGeom prst="rect">
            <a:avLst/>
          </a:prstGeom>
          <a:noFill/>
          <a:ln>
            <a:noFill/>
          </a:ln>
        </p:spPr>
      </p:pic>
    </p:spTree>
    <p:extLst>
      <p:ext uri="{BB962C8B-B14F-4D97-AF65-F5344CB8AC3E}">
        <p14:creationId xmlns:p14="http://schemas.microsoft.com/office/powerpoint/2010/main" val="3488180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7412239-1292-C749-8343-A6DE4C9B54BD}" type="slidenum">
              <a:rPr lang="en-US" smtClean="0"/>
              <a:t>67</a:t>
            </a:fld>
            <a:endParaRPr lang="en-US" dirty="0"/>
          </a:p>
        </p:txBody>
      </p:sp>
      <p:pic>
        <p:nvPicPr>
          <p:cNvPr id="5" name="Content Placeholder 12" descr="Soil Characteriz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7" name="Picture 6" descr="Menu: Visualize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73" y="-7667"/>
            <a:ext cx="1320503" cy="6998667"/>
          </a:xfrm>
          <a:prstGeom prst="rect">
            <a:avLst/>
          </a:prstGeom>
        </p:spPr>
      </p:pic>
      <p:sp>
        <p:nvSpPr>
          <p:cNvPr id="2" name="Title 1"/>
          <p:cNvSpPr>
            <a:spLocks noGrp="1"/>
          </p:cNvSpPr>
          <p:nvPr>
            <p:ph type="title"/>
          </p:nvPr>
        </p:nvSpPr>
        <p:spPr>
          <a:xfrm>
            <a:off x="1316754" y="693025"/>
            <a:ext cx="7886700" cy="1325563"/>
          </a:xfrm>
        </p:spPr>
        <p:txBody>
          <a:bodyPr>
            <a:normAutofit/>
          </a:bodyPr>
          <a:lstStyle/>
          <a:p>
            <a:pPr lvl="0">
              <a:spcBef>
                <a:spcPts val="0"/>
              </a:spcBef>
              <a:buClr>
                <a:srgbClr val="000000"/>
              </a:buClr>
              <a:buSzPct val="25000"/>
            </a:pPr>
            <a:r>
              <a:rPr lang="en-US" sz="2800" dirty="0">
                <a:solidFill>
                  <a:srgbClr val="000000"/>
                </a:solidFill>
                <a:latin typeface="Arial"/>
                <a:ea typeface="Arial"/>
                <a:cs typeface="Arial"/>
                <a:sym typeface="Arial"/>
              </a:rPr>
              <a:t>Visualizing Soil Consistence Data</a:t>
            </a:r>
          </a:p>
        </p:txBody>
      </p:sp>
      <p:sp>
        <p:nvSpPr>
          <p:cNvPr id="3" name="Content Placeholder 2"/>
          <p:cNvSpPr>
            <a:spLocks noGrp="1"/>
          </p:cNvSpPr>
          <p:nvPr>
            <p:ph sz="half" idx="1"/>
          </p:nvPr>
        </p:nvSpPr>
        <p:spPr>
          <a:xfrm>
            <a:off x="1208876" y="1630145"/>
            <a:ext cx="7585234" cy="4168628"/>
          </a:xfrm>
        </p:spPr>
        <p:txBody>
          <a:bodyPr>
            <a:normAutofit/>
          </a:bodyPr>
          <a:lstStyle/>
          <a:p>
            <a:pPr marL="211684" lvl="0" indent="-135484">
              <a:lnSpc>
                <a:spcPct val="85000"/>
              </a:lnSpc>
              <a:spcBef>
                <a:spcPts val="0"/>
              </a:spcBef>
              <a:buSzPct val="25000"/>
              <a:buNone/>
            </a:pPr>
            <a:r>
              <a:rPr lang="en-US" sz="1600" dirty="0">
                <a:solidFill>
                  <a:srgbClr val="000000"/>
                </a:solidFill>
                <a:ea typeface="Calibri"/>
                <a:cs typeface="Calibri"/>
                <a:sym typeface="Calibri"/>
              </a:rPr>
              <a:t>Visualization for the first horizon shows Soil Consistence Measurements.</a:t>
            </a:r>
          </a:p>
        </p:txBody>
      </p:sp>
      <p:pic>
        <p:nvPicPr>
          <p:cNvPr id="10" name="Shape 1248" descr="Screenshot of the map interface, GLOBE Visualization System, showing the southern U.S., Mexico and the Caribbean. Sites with soil consistence data are indicated by icons. "/>
          <p:cNvPicPr preferRelativeResize="0">
            <a:picLocks noGrp="1"/>
          </p:cNvPicPr>
          <p:nvPr>
            <p:ph sz="half" idx="2"/>
          </p:nvPr>
        </p:nvPicPr>
        <p:blipFill rotWithShape="1">
          <a:blip r:embed="rId5">
            <a:alphaModFix/>
          </a:blip>
          <a:srcRect/>
          <a:stretch/>
        </p:blipFill>
        <p:spPr>
          <a:xfrm>
            <a:off x="1520189" y="2225376"/>
            <a:ext cx="7091795" cy="4042420"/>
          </a:xfrm>
          <a:prstGeom prst="rect">
            <a:avLst/>
          </a:prstGeom>
          <a:noFill/>
          <a:ln>
            <a:noFill/>
          </a:ln>
        </p:spPr>
      </p:pic>
    </p:spTree>
    <p:extLst>
      <p:ext uri="{BB962C8B-B14F-4D97-AF65-F5344CB8AC3E}">
        <p14:creationId xmlns:p14="http://schemas.microsoft.com/office/powerpoint/2010/main" val="16787304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7412239-1292-C749-8343-A6DE4C9B54BD}" type="slidenum">
              <a:rPr lang="en-US" smtClean="0"/>
              <a:t>68</a:t>
            </a:fld>
            <a:endParaRPr lang="en-US" dirty="0"/>
          </a:p>
        </p:txBody>
      </p:sp>
      <p:pic>
        <p:nvPicPr>
          <p:cNvPr id="5" name="Content Placeholder 12" descr="Soil Characteriz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7" name="Picture 6" descr="Menu: Visualize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73" y="-7667"/>
            <a:ext cx="1320503" cy="6998667"/>
          </a:xfrm>
          <a:prstGeom prst="rect">
            <a:avLst/>
          </a:prstGeom>
        </p:spPr>
      </p:pic>
      <p:sp>
        <p:nvSpPr>
          <p:cNvPr id="2" name="Title 1"/>
          <p:cNvSpPr>
            <a:spLocks noGrp="1"/>
          </p:cNvSpPr>
          <p:nvPr>
            <p:ph type="title"/>
          </p:nvPr>
        </p:nvSpPr>
        <p:spPr>
          <a:xfrm>
            <a:off x="1316754" y="693025"/>
            <a:ext cx="7886700" cy="1325563"/>
          </a:xfrm>
        </p:spPr>
        <p:txBody>
          <a:bodyPr>
            <a:normAutofit/>
          </a:bodyPr>
          <a:lstStyle/>
          <a:p>
            <a:pPr lvl="0">
              <a:spcBef>
                <a:spcPts val="0"/>
              </a:spcBef>
              <a:buClr>
                <a:srgbClr val="000000"/>
              </a:buClr>
              <a:buSzPct val="25000"/>
            </a:pPr>
            <a:r>
              <a:rPr lang="en-US" sz="2800" dirty="0">
                <a:solidFill>
                  <a:srgbClr val="000000"/>
                </a:solidFill>
                <a:latin typeface="Arial"/>
                <a:ea typeface="Arial"/>
                <a:cs typeface="Arial"/>
                <a:sym typeface="Arial"/>
              </a:rPr>
              <a:t>Soil Texture Data Visualization</a:t>
            </a:r>
          </a:p>
        </p:txBody>
      </p:sp>
      <p:sp>
        <p:nvSpPr>
          <p:cNvPr id="3" name="Content Placeholder 2"/>
          <p:cNvSpPr>
            <a:spLocks noGrp="1"/>
          </p:cNvSpPr>
          <p:nvPr>
            <p:ph sz="half" idx="1"/>
          </p:nvPr>
        </p:nvSpPr>
        <p:spPr>
          <a:xfrm>
            <a:off x="1208876" y="1630145"/>
            <a:ext cx="7585234" cy="4168628"/>
          </a:xfrm>
        </p:spPr>
        <p:txBody>
          <a:bodyPr>
            <a:normAutofit/>
          </a:bodyPr>
          <a:lstStyle/>
          <a:p>
            <a:pPr marL="211684" lvl="0" indent="-135484">
              <a:lnSpc>
                <a:spcPct val="85000"/>
              </a:lnSpc>
              <a:spcBef>
                <a:spcPts val="0"/>
              </a:spcBef>
              <a:buSzPct val="25000"/>
              <a:buNone/>
            </a:pPr>
            <a:r>
              <a:rPr lang="en-US" sz="1600" dirty="0">
                <a:solidFill>
                  <a:srgbClr val="000000"/>
                </a:solidFill>
                <a:ea typeface="Calibri"/>
                <a:cs typeface="Calibri"/>
                <a:sym typeface="Calibri"/>
              </a:rPr>
              <a:t>Visualization for the first horizon shows soil’s Texture By Feel.</a:t>
            </a:r>
          </a:p>
        </p:txBody>
      </p:sp>
      <p:pic>
        <p:nvPicPr>
          <p:cNvPr id="9" name="Shape 1262" descr="Screenshot of the map interface, GLOBE Visualization System, showing Europe and NW Asia. Sites with soil texture data are indicated by icons. "/>
          <p:cNvPicPr preferRelativeResize="0">
            <a:picLocks noGrp="1"/>
          </p:cNvPicPr>
          <p:nvPr>
            <p:ph sz="half" idx="2"/>
          </p:nvPr>
        </p:nvPicPr>
        <p:blipFill rotWithShape="1">
          <a:blip r:embed="rId5">
            <a:alphaModFix/>
          </a:blip>
          <a:srcRect/>
          <a:stretch/>
        </p:blipFill>
        <p:spPr>
          <a:xfrm>
            <a:off x="1373903" y="2018588"/>
            <a:ext cx="6523187" cy="4515216"/>
          </a:xfrm>
          <a:prstGeom prst="rect">
            <a:avLst/>
          </a:prstGeom>
          <a:noFill/>
          <a:ln>
            <a:noFill/>
          </a:ln>
        </p:spPr>
      </p:pic>
    </p:spTree>
    <p:extLst>
      <p:ext uri="{BB962C8B-B14F-4D97-AF65-F5344CB8AC3E}">
        <p14:creationId xmlns:p14="http://schemas.microsoft.com/office/powerpoint/2010/main" val="703987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6</a:t>
            </a:fld>
            <a:endParaRPr lang="en-US" dirty="0"/>
          </a:p>
        </p:txBody>
      </p:sp>
      <p:pic>
        <p:nvPicPr>
          <p:cNvPr id="13" name="Content Placeholder 12" descr="Banner: Soil Characteriz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17" name="Picture 16" descr="Menu: Describe the Soil Profi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317"/>
            <a:ext cx="1274313" cy="6898317"/>
          </a:xfrm>
          <a:prstGeom prst="rect">
            <a:avLst/>
          </a:prstGeom>
        </p:spPr>
      </p:pic>
      <p:sp>
        <p:nvSpPr>
          <p:cNvPr id="4" name="Title 3">
            <a:extLst>
              <a:ext uri="{FF2B5EF4-FFF2-40B4-BE49-F238E27FC236}">
                <a16:creationId xmlns:a16="http://schemas.microsoft.com/office/drawing/2014/main" id="{18A125AE-B981-4624-89E0-3426ED622BFB}"/>
              </a:ext>
            </a:extLst>
          </p:cNvPr>
          <p:cNvSpPr>
            <a:spLocks noGrp="1"/>
          </p:cNvSpPr>
          <p:nvPr>
            <p:ph type="title"/>
          </p:nvPr>
        </p:nvSpPr>
        <p:spPr>
          <a:xfrm>
            <a:off x="1467444" y="821210"/>
            <a:ext cx="5278005" cy="866009"/>
          </a:xfrm>
        </p:spPr>
        <p:txBody>
          <a:bodyPr/>
          <a:lstStyle/>
          <a:p>
            <a:pPr rtl="0" eaLnBrk="1" latinLnBrk="0" hangingPunct="1"/>
            <a:r>
              <a:rPr lang="en-US" sz="2400" b="1" kern="1200" dirty="0">
                <a:solidFill>
                  <a:srgbClr val="48340C"/>
                </a:solidFill>
                <a:effectLst/>
                <a:latin typeface="Calibri" panose="020F0502020204030204" pitchFamily="34" charset="0"/>
                <a:ea typeface="+mn-ea"/>
                <a:cs typeface="+mn-cs"/>
              </a:rPr>
              <a:t>What Soil Characterization Reveals:</a:t>
            </a:r>
            <a:endParaRPr lang="en-US" dirty="0"/>
          </a:p>
        </p:txBody>
      </p:sp>
      <p:sp>
        <p:nvSpPr>
          <p:cNvPr id="10" name="Content Placeholder 2"/>
          <p:cNvSpPr txBox="1">
            <a:spLocks/>
          </p:cNvSpPr>
          <p:nvPr/>
        </p:nvSpPr>
        <p:spPr>
          <a:xfrm>
            <a:off x="1467444" y="1671453"/>
            <a:ext cx="461184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SzPct val="25000"/>
              <a:buNone/>
            </a:pPr>
            <a:r>
              <a:rPr lang="en-US" sz="1800" dirty="0">
                <a:solidFill>
                  <a:schemeClr val="dk1"/>
                </a:solidFill>
                <a:ea typeface="Calibri"/>
                <a:cs typeface="Calibri"/>
                <a:sym typeface="Calibri"/>
              </a:rPr>
              <a:t>Characteristics of the different soil horizons at depth:</a:t>
            </a:r>
          </a:p>
          <a:p>
            <a:pPr>
              <a:spcBef>
                <a:spcPts val="0"/>
              </a:spcBef>
              <a:buSzPct val="25000"/>
            </a:pPr>
            <a:endParaRPr lang="en-US" sz="1800" dirty="0">
              <a:solidFill>
                <a:schemeClr val="dk1"/>
              </a:solidFill>
              <a:ea typeface="Calibri"/>
              <a:cs typeface="Calibri"/>
              <a:sym typeface="Calibri"/>
            </a:endParaRPr>
          </a:p>
          <a:p>
            <a:pPr lvl="1">
              <a:spcBef>
                <a:spcPts val="0"/>
              </a:spcBef>
              <a:buSzPct val="100000"/>
            </a:pPr>
            <a:r>
              <a:rPr lang="en-US" sz="1800" dirty="0">
                <a:solidFill>
                  <a:schemeClr val="dk1"/>
                </a:solidFill>
                <a:ea typeface="Calibri"/>
                <a:cs typeface="Calibri"/>
                <a:sym typeface="Calibri"/>
              </a:rPr>
              <a:t>determine how water is stored in and moves through the soil;</a:t>
            </a:r>
          </a:p>
          <a:p>
            <a:pPr lvl="1">
              <a:spcBef>
                <a:spcPts val="0"/>
              </a:spcBef>
              <a:buSzPct val="100000"/>
            </a:pPr>
            <a:endParaRPr lang="en-US" sz="1800" dirty="0">
              <a:solidFill>
                <a:schemeClr val="dk1"/>
              </a:solidFill>
              <a:ea typeface="Calibri"/>
              <a:cs typeface="Calibri"/>
              <a:sym typeface="Calibri"/>
            </a:endParaRPr>
          </a:p>
          <a:p>
            <a:pPr lvl="1">
              <a:spcBef>
                <a:spcPts val="0"/>
              </a:spcBef>
              <a:buSzPct val="100000"/>
            </a:pPr>
            <a:r>
              <a:rPr lang="en-US" sz="1800" dirty="0">
                <a:solidFill>
                  <a:schemeClr val="dk1"/>
                </a:solidFill>
                <a:ea typeface="Calibri"/>
                <a:cs typeface="Calibri"/>
                <a:sym typeface="Calibri"/>
              </a:rPr>
              <a:t>indicate suitability for categories of land use;</a:t>
            </a:r>
          </a:p>
          <a:p>
            <a:pPr lvl="1">
              <a:spcBef>
                <a:spcPts val="0"/>
              </a:spcBef>
              <a:buSzPct val="100000"/>
            </a:pPr>
            <a:endParaRPr lang="en-US" sz="1800" dirty="0">
              <a:solidFill>
                <a:schemeClr val="dk1"/>
              </a:solidFill>
              <a:ea typeface="Calibri"/>
              <a:cs typeface="Calibri"/>
              <a:sym typeface="Calibri"/>
            </a:endParaRPr>
          </a:p>
          <a:p>
            <a:pPr lvl="1">
              <a:spcBef>
                <a:spcPts val="0"/>
              </a:spcBef>
              <a:buSzPct val="100000"/>
            </a:pPr>
            <a:r>
              <a:rPr lang="en-US" sz="1800" dirty="0">
                <a:solidFill>
                  <a:schemeClr val="dk1"/>
                </a:solidFill>
                <a:ea typeface="Calibri"/>
                <a:cs typeface="Calibri"/>
                <a:sym typeface="Calibri"/>
              </a:rPr>
              <a:t>indicate whether there is adequate drainage;</a:t>
            </a:r>
          </a:p>
          <a:p>
            <a:pPr lvl="1">
              <a:spcBef>
                <a:spcPts val="0"/>
              </a:spcBef>
              <a:buSzPct val="100000"/>
            </a:pPr>
            <a:endParaRPr lang="en-US" sz="1800" dirty="0">
              <a:solidFill>
                <a:schemeClr val="dk1"/>
              </a:solidFill>
              <a:ea typeface="Calibri"/>
              <a:cs typeface="Calibri"/>
              <a:sym typeface="Calibri"/>
            </a:endParaRPr>
          </a:p>
          <a:p>
            <a:pPr lvl="1">
              <a:spcBef>
                <a:spcPts val="0"/>
              </a:spcBef>
              <a:buSzPct val="100000"/>
            </a:pPr>
            <a:r>
              <a:rPr lang="en-US" sz="1800" dirty="0">
                <a:solidFill>
                  <a:schemeClr val="dk1"/>
                </a:solidFill>
                <a:ea typeface="Calibri"/>
                <a:cs typeface="Calibri"/>
                <a:sym typeface="Calibri"/>
              </a:rPr>
              <a:t>determine what plants will grow and what nutrients are available;</a:t>
            </a:r>
          </a:p>
          <a:p>
            <a:pPr lvl="1">
              <a:spcBef>
                <a:spcPts val="0"/>
              </a:spcBef>
              <a:buSzPct val="100000"/>
            </a:pPr>
            <a:endParaRPr lang="en-US" sz="1800" dirty="0">
              <a:solidFill>
                <a:schemeClr val="dk1"/>
              </a:solidFill>
              <a:ea typeface="Calibri"/>
              <a:cs typeface="Calibri"/>
              <a:sym typeface="Calibri"/>
            </a:endParaRPr>
          </a:p>
          <a:p>
            <a:pPr lvl="1">
              <a:spcBef>
                <a:spcPts val="0"/>
              </a:spcBef>
              <a:buSzPct val="100000"/>
            </a:pPr>
            <a:r>
              <a:rPr lang="en-US" sz="1800" dirty="0">
                <a:solidFill>
                  <a:schemeClr val="dk1"/>
                </a:solidFill>
                <a:ea typeface="Calibri"/>
                <a:cs typeface="Calibri"/>
                <a:sym typeface="Calibri"/>
              </a:rPr>
              <a:t>reveal the history of a site - past climates and human settlement;</a:t>
            </a:r>
          </a:p>
          <a:p>
            <a:pPr lvl="1">
              <a:spcBef>
                <a:spcPts val="0"/>
              </a:spcBef>
              <a:buSzPct val="100000"/>
            </a:pPr>
            <a:endParaRPr lang="en-US" sz="1800" dirty="0">
              <a:solidFill>
                <a:schemeClr val="dk1"/>
              </a:solidFill>
              <a:ea typeface="Calibri"/>
              <a:cs typeface="Calibri"/>
              <a:sym typeface="Calibri"/>
            </a:endParaRPr>
          </a:p>
          <a:p>
            <a:pPr lvl="1">
              <a:spcBef>
                <a:spcPts val="0"/>
              </a:spcBef>
              <a:buSzPct val="100000"/>
            </a:pPr>
            <a:r>
              <a:rPr lang="en-US" sz="1800" dirty="0">
                <a:solidFill>
                  <a:schemeClr val="dk1"/>
                </a:solidFill>
                <a:ea typeface="Calibri"/>
                <a:cs typeface="Calibri"/>
                <a:sym typeface="Calibri"/>
              </a:rPr>
              <a:t>influence the local ecology and may limit what can live there.</a:t>
            </a:r>
          </a:p>
          <a:p>
            <a:pPr marL="0" indent="0">
              <a:spcBef>
                <a:spcPts val="0"/>
              </a:spcBef>
              <a:buNone/>
            </a:pPr>
            <a:endParaRPr lang="en-US" sz="1800" dirty="0">
              <a:solidFill>
                <a:schemeClr val="dk1"/>
              </a:solidFill>
              <a:ea typeface="Calibri"/>
              <a:cs typeface="Calibri"/>
              <a:sym typeface="Calibri"/>
            </a:endParaRPr>
          </a:p>
        </p:txBody>
      </p:sp>
      <p:pic>
        <p:nvPicPr>
          <p:cNvPr id="12" name="Content Placeholder 6" descr="The photo shows an obvious and very thick black soil layer on top. Grassland soil is characterized by a thick and dark A horizon at the top, which is organic rich and good for growing crops. "/>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272415" y="1428750"/>
            <a:ext cx="2489200" cy="4000500"/>
          </a:xfrm>
        </p:spPr>
      </p:pic>
      <p:sp>
        <p:nvSpPr>
          <p:cNvPr id="3" name="TextBox 2"/>
          <p:cNvSpPr txBox="1"/>
          <p:nvPr/>
        </p:nvSpPr>
        <p:spPr>
          <a:xfrm>
            <a:off x="6081068" y="5673321"/>
            <a:ext cx="2871894" cy="1015663"/>
          </a:xfrm>
          <a:prstGeom prst="rect">
            <a:avLst/>
          </a:prstGeom>
          <a:noFill/>
        </p:spPr>
        <p:txBody>
          <a:bodyPr wrap="square" rtlCol="0">
            <a:spAutoFit/>
          </a:bodyPr>
          <a:lstStyle/>
          <a:p>
            <a:r>
              <a:rPr lang="en-US" sz="1200" i="1" dirty="0"/>
              <a:t>Grassland soil in Texas, USA.  The dark color at the top, in the A horizon, evidences high organic content (fertility) resulting from centuries of root decomposition.  Source: GLOBE Teacher’s Guide.</a:t>
            </a:r>
          </a:p>
        </p:txBody>
      </p:sp>
    </p:spTree>
    <p:extLst>
      <p:ext uri="{BB962C8B-B14F-4D97-AF65-F5344CB8AC3E}">
        <p14:creationId xmlns:p14="http://schemas.microsoft.com/office/powerpoint/2010/main" val="18697263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7412239-1292-C749-8343-A6DE4C9B54BD}" type="slidenum">
              <a:rPr lang="en-US" smtClean="0"/>
              <a:t>69</a:t>
            </a:fld>
            <a:endParaRPr lang="en-US" dirty="0"/>
          </a:p>
        </p:txBody>
      </p:sp>
      <p:pic>
        <p:nvPicPr>
          <p:cNvPr id="5" name="Content Placeholder 12" descr="Soil Characteriz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7" name="Picture 6" descr="Menu: Visualize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73" y="-7667"/>
            <a:ext cx="1320503" cy="6998667"/>
          </a:xfrm>
          <a:prstGeom prst="rect">
            <a:avLst/>
          </a:prstGeom>
        </p:spPr>
      </p:pic>
      <p:sp>
        <p:nvSpPr>
          <p:cNvPr id="2" name="Title 1"/>
          <p:cNvSpPr>
            <a:spLocks noGrp="1"/>
          </p:cNvSpPr>
          <p:nvPr>
            <p:ph type="title"/>
          </p:nvPr>
        </p:nvSpPr>
        <p:spPr>
          <a:xfrm>
            <a:off x="1316754" y="693025"/>
            <a:ext cx="7990208" cy="1325563"/>
          </a:xfrm>
        </p:spPr>
        <p:txBody>
          <a:bodyPr>
            <a:normAutofit/>
          </a:bodyPr>
          <a:lstStyle/>
          <a:p>
            <a:pPr lvl="0" algn="ctr">
              <a:spcBef>
                <a:spcPts val="0"/>
              </a:spcBef>
              <a:buSzPct val="25000"/>
            </a:pPr>
            <a:r>
              <a:rPr lang="en-US" sz="2800" dirty="0">
                <a:solidFill>
                  <a:srgbClr val="000000"/>
                </a:solidFill>
                <a:latin typeface="Arial"/>
                <a:ea typeface="Arial"/>
                <a:cs typeface="Arial"/>
                <a:sym typeface="Arial"/>
              </a:rPr>
              <a:t>Presence of Roots in Soil Data Visualization </a:t>
            </a:r>
            <a:r>
              <a:rPr lang="en-US" sz="2800" dirty="0">
                <a:solidFill>
                  <a:schemeClr val="bg1"/>
                </a:solidFill>
                <a:latin typeface="Arial"/>
                <a:ea typeface="Arial"/>
                <a:cs typeface="Arial"/>
                <a:sym typeface="Arial"/>
              </a:rPr>
              <a:t>1</a:t>
            </a:r>
          </a:p>
        </p:txBody>
      </p:sp>
      <p:sp>
        <p:nvSpPr>
          <p:cNvPr id="3" name="Content Placeholder 2"/>
          <p:cNvSpPr>
            <a:spLocks noGrp="1"/>
          </p:cNvSpPr>
          <p:nvPr>
            <p:ph sz="half" idx="1"/>
          </p:nvPr>
        </p:nvSpPr>
        <p:spPr>
          <a:xfrm>
            <a:off x="1208876" y="1630145"/>
            <a:ext cx="7585234" cy="4168628"/>
          </a:xfrm>
        </p:spPr>
        <p:txBody>
          <a:bodyPr>
            <a:normAutofit/>
          </a:bodyPr>
          <a:lstStyle/>
          <a:p>
            <a:pPr marL="211684" indent="-135484">
              <a:lnSpc>
                <a:spcPct val="85000"/>
              </a:lnSpc>
              <a:spcBef>
                <a:spcPts val="0"/>
              </a:spcBef>
              <a:buSzPct val="25000"/>
              <a:buNone/>
            </a:pPr>
            <a:r>
              <a:rPr lang="en-US" sz="1600" dirty="0">
                <a:solidFill>
                  <a:srgbClr val="000000"/>
                </a:solidFill>
                <a:ea typeface="Calibri"/>
                <a:cs typeface="Calibri"/>
                <a:sym typeface="Calibri"/>
              </a:rPr>
              <a:t>Visualization for the first horizon shows the soil’s observed rock content.</a:t>
            </a:r>
          </a:p>
          <a:p>
            <a:pPr marL="211684" lvl="0" indent="-135484">
              <a:lnSpc>
                <a:spcPct val="85000"/>
              </a:lnSpc>
              <a:spcBef>
                <a:spcPts val="0"/>
              </a:spcBef>
              <a:buSzPct val="25000"/>
              <a:buNone/>
            </a:pPr>
            <a:endParaRPr lang="en-US" sz="1600" dirty="0">
              <a:solidFill>
                <a:srgbClr val="000000"/>
              </a:solidFill>
              <a:ea typeface="Calibri"/>
              <a:cs typeface="Calibri"/>
              <a:sym typeface="Calibri"/>
            </a:endParaRPr>
          </a:p>
        </p:txBody>
      </p:sp>
      <p:pic>
        <p:nvPicPr>
          <p:cNvPr id="10" name="Shape 1270" descr="Screenshot of the map interface, GLOBE Visualization System, displaying data from SW Asia. Sites with soil rock data are indicated by icons. "/>
          <p:cNvPicPr preferRelativeResize="0">
            <a:picLocks noGrp="1"/>
          </p:cNvPicPr>
          <p:nvPr>
            <p:ph sz="half" idx="2"/>
          </p:nvPr>
        </p:nvPicPr>
        <p:blipFill rotWithShape="1">
          <a:blip r:embed="rId5">
            <a:alphaModFix/>
          </a:blip>
          <a:srcRect/>
          <a:stretch/>
        </p:blipFill>
        <p:spPr>
          <a:xfrm>
            <a:off x="1570065" y="2243782"/>
            <a:ext cx="6875665" cy="4290022"/>
          </a:xfrm>
          <a:prstGeom prst="rect">
            <a:avLst/>
          </a:prstGeom>
          <a:noFill/>
          <a:ln>
            <a:noFill/>
          </a:ln>
        </p:spPr>
      </p:pic>
    </p:spTree>
    <p:extLst>
      <p:ext uri="{BB962C8B-B14F-4D97-AF65-F5344CB8AC3E}">
        <p14:creationId xmlns:p14="http://schemas.microsoft.com/office/powerpoint/2010/main" val="19024803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7412239-1292-C749-8343-A6DE4C9B54BD}" type="slidenum">
              <a:rPr lang="en-US" smtClean="0"/>
              <a:t>70</a:t>
            </a:fld>
            <a:endParaRPr lang="en-US" dirty="0"/>
          </a:p>
        </p:txBody>
      </p:sp>
      <p:pic>
        <p:nvPicPr>
          <p:cNvPr id="5" name="Content Placeholder 12" descr="Soil Characteriz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7" name="Picture 6" descr="Menu: Visualize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73" y="-7667"/>
            <a:ext cx="1320503" cy="6998667"/>
          </a:xfrm>
          <a:prstGeom prst="rect">
            <a:avLst/>
          </a:prstGeom>
        </p:spPr>
      </p:pic>
      <p:sp>
        <p:nvSpPr>
          <p:cNvPr id="2" name="Title 1"/>
          <p:cNvSpPr>
            <a:spLocks noGrp="1"/>
          </p:cNvSpPr>
          <p:nvPr>
            <p:ph type="title"/>
          </p:nvPr>
        </p:nvSpPr>
        <p:spPr>
          <a:xfrm>
            <a:off x="1316754" y="693025"/>
            <a:ext cx="8089796" cy="1325563"/>
          </a:xfrm>
        </p:spPr>
        <p:txBody>
          <a:bodyPr>
            <a:normAutofit/>
          </a:bodyPr>
          <a:lstStyle/>
          <a:p>
            <a:pPr lvl="0" algn="ctr">
              <a:spcBef>
                <a:spcPts val="0"/>
              </a:spcBef>
              <a:buSzPct val="25000"/>
            </a:pPr>
            <a:r>
              <a:rPr lang="en-US" sz="2800" dirty="0">
                <a:solidFill>
                  <a:srgbClr val="000000"/>
                </a:solidFill>
                <a:latin typeface="Arial"/>
                <a:ea typeface="Arial"/>
                <a:cs typeface="Arial"/>
                <a:sym typeface="Arial"/>
              </a:rPr>
              <a:t>Presence of Roots in Soil Data Visualization </a:t>
            </a:r>
            <a:r>
              <a:rPr lang="en-US" sz="2800" dirty="0">
                <a:solidFill>
                  <a:schemeClr val="bg1"/>
                </a:solidFill>
                <a:latin typeface="Arial"/>
                <a:ea typeface="Arial"/>
                <a:cs typeface="Arial"/>
                <a:sym typeface="Arial"/>
              </a:rPr>
              <a:t>2</a:t>
            </a:r>
          </a:p>
        </p:txBody>
      </p:sp>
      <p:sp>
        <p:nvSpPr>
          <p:cNvPr id="3" name="Content Placeholder 2"/>
          <p:cNvSpPr>
            <a:spLocks noGrp="1"/>
          </p:cNvSpPr>
          <p:nvPr>
            <p:ph sz="half" idx="1"/>
          </p:nvPr>
        </p:nvSpPr>
        <p:spPr>
          <a:xfrm>
            <a:off x="1208876" y="1630145"/>
            <a:ext cx="7585234" cy="4168628"/>
          </a:xfrm>
        </p:spPr>
        <p:txBody>
          <a:bodyPr>
            <a:normAutofit/>
          </a:bodyPr>
          <a:lstStyle/>
          <a:p>
            <a:pPr marL="211684" indent="-135484">
              <a:lnSpc>
                <a:spcPct val="85000"/>
              </a:lnSpc>
              <a:spcBef>
                <a:spcPts val="0"/>
              </a:spcBef>
              <a:buSzPct val="25000"/>
              <a:buNone/>
            </a:pPr>
            <a:r>
              <a:rPr lang="en-US" sz="1600" dirty="0">
                <a:solidFill>
                  <a:srgbClr val="000000"/>
                </a:solidFill>
                <a:ea typeface="Calibri"/>
                <a:cs typeface="Calibri"/>
                <a:sym typeface="Calibri"/>
              </a:rPr>
              <a:t>Visualization for the first horizon shows the soil’s observed root content.</a:t>
            </a:r>
          </a:p>
          <a:p>
            <a:pPr marL="211684" lvl="0" indent="-135484">
              <a:lnSpc>
                <a:spcPct val="85000"/>
              </a:lnSpc>
              <a:spcBef>
                <a:spcPts val="0"/>
              </a:spcBef>
              <a:buSzPct val="25000"/>
              <a:buNone/>
            </a:pPr>
            <a:endParaRPr lang="en-US" sz="1600" dirty="0">
              <a:solidFill>
                <a:srgbClr val="000000"/>
              </a:solidFill>
              <a:ea typeface="Calibri"/>
              <a:cs typeface="Calibri"/>
              <a:sym typeface="Calibri"/>
            </a:endParaRPr>
          </a:p>
        </p:txBody>
      </p:sp>
      <p:pic>
        <p:nvPicPr>
          <p:cNvPr id="9" name="Shape 1281" descr="Screenshot of the map interface, GLOBE Visualization System, showing Europe and NW Asia. Sites with soil root data are indicated by icons. "/>
          <p:cNvPicPr preferRelativeResize="0">
            <a:picLocks noGrp="1"/>
          </p:cNvPicPr>
          <p:nvPr>
            <p:ph sz="half" idx="2"/>
          </p:nvPr>
        </p:nvPicPr>
        <p:blipFill rotWithShape="1">
          <a:blip r:embed="rId5">
            <a:alphaModFix/>
          </a:blip>
          <a:srcRect/>
          <a:stretch/>
        </p:blipFill>
        <p:spPr>
          <a:xfrm>
            <a:off x="1553440" y="2177936"/>
            <a:ext cx="6559781" cy="4389120"/>
          </a:xfrm>
          <a:prstGeom prst="rect">
            <a:avLst/>
          </a:prstGeom>
          <a:noFill/>
          <a:ln>
            <a:noFill/>
          </a:ln>
        </p:spPr>
      </p:pic>
    </p:spTree>
    <p:extLst>
      <p:ext uri="{BB962C8B-B14F-4D97-AF65-F5344CB8AC3E}">
        <p14:creationId xmlns:p14="http://schemas.microsoft.com/office/powerpoint/2010/main" val="2551597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71</a:t>
            </a:fld>
            <a:endParaRPr lang="en-US" dirty="0"/>
          </a:p>
        </p:txBody>
      </p:sp>
      <p:pic>
        <p:nvPicPr>
          <p:cNvPr id="8" name="Content Placeholder 12" descr="Soil characteriz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7" name="Picture 6" descr="Menu: Quiz yoursel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96" y="-68542"/>
            <a:ext cx="1403818" cy="6926542"/>
          </a:xfrm>
          <a:prstGeom prst="rect">
            <a:avLst/>
          </a:prstGeom>
        </p:spPr>
      </p:pic>
      <p:sp>
        <p:nvSpPr>
          <p:cNvPr id="4" name="Title 3">
            <a:extLst>
              <a:ext uri="{FF2B5EF4-FFF2-40B4-BE49-F238E27FC236}">
                <a16:creationId xmlns:a16="http://schemas.microsoft.com/office/drawing/2014/main" id="{B45348C1-D5F8-4712-8A24-51176810A1F2}"/>
              </a:ext>
            </a:extLst>
          </p:cNvPr>
          <p:cNvSpPr>
            <a:spLocks noGrp="1"/>
          </p:cNvSpPr>
          <p:nvPr>
            <p:ph type="title"/>
          </p:nvPr>
        </p:nvSpPr>
        <p:spPr>
          <a:xfrm>
            <a:off x="1664970" y="1026560"/>
            <a:ext cx="2653030" cy="593090"/>
          </a:xfrm>
        </p:spPr>
        <p:txBody>
          <a:bodyPr/>
          <a:lstStyle/>
          <a:p>
            <a:pPr rtl="0" eaLnBrk="1" latinLnBrk="0" hangingPunct="1"/>
            <a:r>
              <a:rPr lang="en-US" dirty="0">
                <a:solidFill>
                  <a:srgbClr val="3B2B0E"/>
                </a:solidFill>
                <a:latin typeface="+mj-lt"/>
              </a:rPr>
              <a:t>Quiz Yourself</a:t>
            </a:r>
            <a:endParaRPr lang="en-US" dirty="0"/>
          </a:p>
        </p:txBody>
      </p:sp>
      <p:sp>
        <p:nvSpPr>
          <p:cNvPr id="3" name="Content Placeholder 2" descr="1. What can you learn from soil characterization?&#10;2. You should define your sampling site at least 3 m from path or construction area- why? &#10;3. When would you use the near surface sampling method? &#10;4. Why is it important to take three samples when doing the near surface sampling method?  &#10;5. What do you use a compass for in this protocol? &#10;6. A soil sampling site with natural, undisturbed vegetation is ideal. 7. When might you decide to identify a soil sampling site in an area with a lawn or another kind of vegetation? &#10;7. What are the advantages of using the pit sampling method? The auger sampling method? &#10;"/>
          <p:cNvSpPr>
            <a:spLocks noGrp="1"/>
          </p:cNvSpPr>
          <p:nvPr>
            <p:ph sz="half" idx="2"/>
          </p:nvPr>
        </p:nvSpPr>
        <p:spPr>
          <a:xfrm>
            <a:off x="1353615" y="1741720"/>
            <a:ext cx="7576457" cy="4351338"/>
          </a:xfrm>
        </p:spPr>
        <p:txBody>
          <a:bodyPr>
            <a:normAutofit/>
          </a:bodyPr>
          <a:lstStyle/>
          <a:p>
            <a:pPr marL="342900" indent="-342900">
              <a:buFont typeface="+mj-lt"/>
              <a:buAutoNum type="arabicPeriod"/>
            </a:pPr>
            <a:r>
              <a:rPr lang="en-US" sz="1600" dirty="0"/>
              <a:t>What can you learn from soil characterization?</a:t>
            </a:r>
          </a:p>
          <a:p>
            <a:pPr marL="342900" indent="-342900">
              <a:buFont typeface="+mj-lt"/>
              <a:buAutoNum type="arabicPeriod"/>
            </a:pPr>
            <a:r>
              <a:rPr lang="en-US" sz="1600" dirty="0"/>
              <a:t>You should define your sampling site at least 3 m from path or construction area- why? </a:t>
            </a:r>
          </a:p>
          <a:p>
            <a:pPr marL="342900" indent="-342900">
              <a:buFont typeface="+mj-lt"/>
              <a:buAutoNum type="arabicPeriod"/>
            </a:pPr>
            <a:r>
              <a:rPr lang="en-US" sz="1600" dirty="0"/>
              <a:t>When would you use the near surface sampling method? </a:t>
            </a:r>
          </a:p>
          <a:p>
            <a:pPr marL="342900" indent="-342900">
              <a:buFont typeface="+mj-lt"/>
              <a:buAutoNum type="arabicPeriod"/>
            </a:pPr>
            <a:r>
              <a:rPr lang="en-US" sz="1600" dirty="0"/>
              <a:t>Why is it important to take three samples when doing the near surface sampling method?  </a:t>
            </a:r>
          </a:p>
          <a:p>
            <a:pPr marL="342900" indent="-342900">
              <a:buFont typeface="+mj-lt"/>
              <a:buAutoNum type="arabicPeriod"/>
            </a:pPr>
            <a:r>
              <a:rPr lang="en-US" sz="1600" dirty="0"/>
              <a:t>What do you use a compass for in this protocol? </a:t>
            </a:r>
          </a:p>
          <a:p>
            <a:pPr marL="342900" indent="-342900">
              <a:buFont typeface="+mj-lt"/>
              <a:buAutoNum type="arabicPeriod"/>
            </a:pPr>
            <a:r>
              <a:rPr lang="en-US" sz="1600" dirty="0"/>
              <a:t>A soil sampling site with natural, undisturbed vegetation is ideal. When might you decide to identify a soil sampling site in an area with a lawn or another kind of vegetation? </a:t>
            </a:r>
          </a:p>
          <a:p>
            <a:pPr marL="342900" indent="-342900">
              <a:buFont typeface="+mj-lt"/>
              <a:buAutoNum type="arabicPeriod"/>
            </a:pPr>
            <a:r>
              <a:rPr lang="en-US" sz="1600" dirty="0"/>
              <a:t>What are the advantages of using the pit sampling method? The auger sampling method? </a:t>
            </a:r>
          </a:p>
          <a:p>
            <a:pPr marL="342900" indent="-342900">
              <a:buFont typeface="+mj-lt"/>
              <a:buAutoNum type="arabicPeriod"/>
            </a:pPr>
            <a:endParaRPr lang="en-US" sz="1600" dirty="0"/>
          </a:p>
        </p:txBody>
      </p:sp>
      <p:pic>
        <p:nvPicPr>
          <p:cNvPr id="10" name="Content Placeholder 4" descr="background image of a person measuring a soil profile"/>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354122" y="970199"/>
            <a:ext cx="7789878" cy="5887801"/>
          </a:xfrm>
          <a:prstGeom prst="rect">
            <a:avLst/>
          </a:prstGeom>
        </p:spPr>
      </p:pic>
    </p:spTree>
    <p:extLst>
      <p:ext uri="{BB962C8B-B14F-4D97-AF65-F5344CB8AC3E}">
        <p14:creationId xmlns:p14="http://schemas.microsoft.com/office/powerpoint/2010/main" val="5612542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72</a:t>
            </a:fld>
            <a:endParaRPr lang="en-US" dirty="0"/>
          </a:p>
        </p:txBody>
      </p:sp>
      <p:pic>
        <p:nvPicPr>
          <p:cNvPr id="8" name="Content Placeholder 12" descr="Soil characteriz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006" y="-36969"/>
            <a:ext cx="8000481" cy="1057177"/>
          </a:xfrm>
          <a:prstGeom prst="rect">
            <a:avLst/>
          </a:prstGeom>
        </p:spPr>
      </p:pic>
      <p:pic>
        <p:nvPicPr>
          <p:cNvPr id="7" name="Picture 6" descr="Menu: additional resourc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5" y="-40317"/>
            <a:ext cx="1196821" cy="6883813"/>
          </a:xfrm>
          <a:prstGeom prst="rect">
            <a:avLst/>
          </a:prstGeom>
        </p:spPr>
      </p:pic>
      <p:sp>
        <p:nvSpPr>
          <p:cNvPr id="6" name="Title 5">
            <a:extLst>
              <a:ext uri="{FF2B5EF4-FFF2-40B4-BE49-F238E27FC236}">
                <a16:creationId xmlns:a16="http://schemas.microsoft.com/office/drawing/2014/main" id="{55030238-1BAD-4AD7-BD2B-94BAA6E5727E}"/>
              </a:ext>
            </a:extLst>
          </p:cNvPr>
          <p:cNvSpPr>
            <a:spLocks noGrp="1"/>
          </p:cNvSpPr>
          <p:nvPr>
            <p:ph type="title"/>
          </p:nvPr>
        </p:nvSpPr>
        <p:spPr>
          <a:xfrm>
            <a:off x="1574800" y="1073150"/>
            <a:ext cx="6492240" cy="698727"/>
          </a:xfrm>
        </p:spPr>
        <p:txBody>
          <a:bodyPr>
            <a:normAutofit/>
          </a:bodyPr>
          <a:lstStyle/>
          <a:p>
            <a:pPr rtl="0" eaLnBrk="1" latinLnBrk="0" hangingPunct="1"/>
            <a:r>
              <a:rPr lang="en-US" dirty="0">
                <a:solidFill>
                  <a:srgbClr val="3B2B0E"/>
                </a:solidFill>
                <a:latin typeface="+mj-lt"/>
              </a:rPr>
              <a:t>Questions for Further Investigation</a:t>
            </a:r>
          </a:p>
        </p:txBody>
      </p:sp>
      <p:sp>
        <p:nvSpPr>
          <p:cNvPr id="10" name="Content Placeholder 2" descr="What creates the different horizons in a soil profile? &#10;What natural changes could alter the soil horizons? &#10;How long might it take to alter the depths of the different horizons? &#10;How do soil profiles change from one location to another? &#10;How do soil horizons change from one location to another?&#10;"/>
          <p:cNvSpPr txBox="1">
            <a:spLocks/>
          </p:cNvSpPr>
          <p:nvPr/>
        </p:nvSpPr>
        <p:spPr>
          <a:xfrm>
            <a:off x="1496365" y="1771877"/>
            <a:ext cx="683120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What creates the different horizons in a soil profile? </a:t>
            </a:r>
          </a:p>
          <a:p>
            <a:r>
              <a:rPr lang="en-US" sz="2000" dirty="0"/>
              <a:t>What natural changes could alter the soil horizons? </a:t>
            </a:r>
          </a:p>
          <a:p>
            <a:r>
              <a:rPr lang="en-US" sz="2000" dirty="0"/>
              <a:t>How long might it take to alter the depths of the different horizons? </a:t>
            </a:r>
          </a:p>
          <a:p>
            <a:r>
              <a:rPr lang="en-US" sz="2000" dirty="0"/>
              <a:t>How do soil profiles change from one location to another? </a:t>
            </a:r>
          </a:p>
          <a:p>
            <a:r>
              <a:rPr lang="en-US" sz="2000" dirty="0"/>
              <a:t>How do soil horizons change from one location to another?</a:t>
            </a:r>
          </a:p>
        </p:txBody>
      </p:sp>
      <p:pic>
        <p:nvPicPr>
          <p:cNvPr id="5" name="Content Placeholder 4" descr="Background image of a person measuring a soil profile"/>
          <p:cNvPicPr>
            <a:picLocks noGrp="1" noChangeAspect="1"/>
          </p:cNvPicPr>
          <p:nvPr>
            <p:ph sz="half" idx="2"/>
          </p:nvPr>
        </p:nvPicPr>
        <p:blipFill>
          <a:blip r:embed="rId5">
            <a:alphaModFix amt="20000"/>
            <a:extLst>
              <a:ext uri="{28A0092B-C50C-407E-A947-70E740481C1C}">
                <a14:useLocalDpi xmlns:a14="http://schemas.microsoft.com/office/drawing/2010/main" val="0"/>
              </a:ext>
            </a:extLst>
          </a:blip>
          <a:stretch>
            <a:fillRect/>
          </a:stretch>
        </p:blipFill>
        <p:spPr>
          <a:xfrm>
            <a:off x="1193007" y="996012"/>
            <a:ext cx="7950994" cy="5887801"/>
          </a:xfrm>
          <a:prstGeom prst="rect">
            <a:avLst/>
          </a:prstGeom>
        </p:spPr>
      </p:pic>
    </p:spTree>
    <p:extLst>
      <p:ext uri="{BB962C8B-B14F-4D97-AF65-F5344CB8AC3E}">
        <p14:creationId xmlns:p14="http://schemas.microsoft.com/office/powerpoint/2010/main" val="617530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73</a:t>
            </a:fld>
            <a:endParaRPr lang="en-US" dirty="0"/>
          </a:p>
        </p:txBody>
      </p:sp>
      <p:pic>
        <p:nvPicPr>
          <p:cNvPr id="8" name="Content Placeholder 12" descr="Soil characteriz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7" name="Picture 6" descr="Menu: Additional resourc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317"/>
            <a:ext cx="1218273" cy="6898317"/>
          </a:xfrm>
          <a:prstGeom prst="rect">
            <a:avLst/>
          </a:prstGeom>
        </p:spPr>
      </p:pic>
      <p:sp>
        <p:nvSpPr>
          <p:cNvPr id="3" name="Title 2">
            <a:extLst>
              <a:ext uri="{FF2B5EF4-FFF2-40B4-BE49-F238E27FC236}">
                <a16:creationId xmlns:a16="http://schemas.microsoft.com/office/drawing/2014/main" id="{ACBE73B6-ED02-413B-9110-1B1A1B1901DF}"/>
              </a:ext>
            </a:extLst>
          </p:cNvPr>
          <p:cNvSpPr>
            <a:spLocks noGrp="1"/>
          </p:cNvSpPr>
          <p:nvPr>
            <p:ph type="title"/>
          </p:nvPr>
        </p:nvSpPr>
        <p:spPr>
          <a:xfrm>
            <a:off x="1496365" y="1000055"/>
            <a:ext cx="5217547" cy="698727"/>
          </a:xfrm>
        </p:spPr>
        <p:txBody>
          <a:bodyPr>
            <a:normAutofit/>
          </a:bodyPr>
          <a:lstStyle/>
          <a:p>
            <a:pPr rtl="0" eaLnBrk="1" latinLnBrk="0" hangingPunct="1"/>
            <a:r>
              <a:rPr lang="en-US" dirty="0">
                <a:solidFill>
                  <a:srgbClr val="3B2B0E"/>
                </a:solidFill>
                <a:latin typeface="+mj-lt"/>
              </a:rPr>
              <a:t>Frequently Asked Questions</a:t>
            </a:r>
          </a:p>
        </p:txBody>
      </p:sp>
      <p:sp>
        <p:nvSpPr>
          <p:cNvPr id="10" name="Content Placeholder 2"/>
          <p:cNvSpPr txBox="1">
            <a:spLocks/>
          </p:cNvSpPr>
          <p:nvPr/>
        </p:nvSpPr>
        <p:spPr>
          <a:xfrm>
            <a:off x="1496365" y="1771877"/>
            <a:ext cx="6831206"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What do the numbers and letters describing the soil color mean?</a:t>
            </a:r>
          </a:p>
          <a:p>
            <a:r>
              <a:rPr lang="en-US" sz="2000" dirty="0"/>
              <a:t>For GLOBE, the universal Munsell notation is used to identify the color of the soil. </a:t>
            </a:r>
          </a:p>
          <a:p>
            <a:r>
              <a:rPr lang="en-US" sz="2000" dirty="0"/>
              <a:t>The system is made up of 3 symbols representing the </a:t>
            </a:r>
            <a:r>
              <a:rPr lang="en-US" sz="2000" i="1" dirty="0"/>
              <a:t>hue</a:t>
            </a:r>
            <a:r>
              <a:rPr lang="en-US" sz="2000" dirty="0"/>
              <a:t>, </a:t>
            </a:r>
            <a:r>
              <a:rPr lang="en-US" sz="2000" i="1" dirty="0"/>
              <a:t>value</a:t>
            </a:r>
            <a:r>
              <a:rPr lang="en-US" sz="2000" dirty="0"/>
              <a:t>, and </a:t>
            </a:r>
            <a:r>
              <a:rPr lang="en-US" sz="2000" i="1" dirty="0"/>
              <a:t>chroma </a:t>
            </a:r>
            <a:r>
              <a:rPr lang="en-US" sz="2000" dirty="0"/>
              <a:t>of the soil color. </a:t>
            </a:r>
          </a:p>
          <a:p>
            <a:r>
              <a:rPr lang="en-US" sz="2000" dirty="0"/>
              <a:t>The </a:t>
            </a:r>
            <a:r>
              <a:rPr lang="en-US" sz="2000" b="1" dirty="0"/>
              <a:t>hue </a:t>
            </a:r>
            <a:r>
              <a:rPr lang="en-US" sz="2000" dirty="0"/>
              <a:t>is described by the first set of number and letter symbols in the Munsell system. Hue represents the position of the color on the color wheel (Y=Yellow, R=Red, G=Green, B=Blue, YR=Yellow Red, RY=Red Yellow). </a:t>
            </a:r>
          </a:p>
          <a:p>
            <a:r>
              <a:rPr lang="en-US" sz="2000" dirty="0"/>
              <a:t>The </a:t>
            </a:r>
            <a:r>
              <a:rPr lang="en-US" sz="2000" b="1" dirty="0"/>
              <a:t>value </a:t>
            </a:r>
            <a:r>
              <a:rPr lang="en-US" sz="2000" dirty="0"/>
              <a:t>is the number before the slash in the Munsell system. Value indicates the lightness of a color. The scale of value ranges from 0 for pure black to 10 for pure white. </a:t>
            </a:r>
          </a:p>
          <a:p>
            <a:r>
              <a:rPr lang="en-US" sz="2000" dirty="0"/>
              <a:t>The </a:t>
            </a:r>
            <a:r>
              <a:rPr lang="en-US" sz="2000" b="1" dirty="0"/>
              <a:t>chroma </a:t>
            </a:r>
            <a:r>
              <a:rPr lang="en-US" sz="2000" dirty="0"/>
              <a:t>is the number after the slash in the Munsell system. Chroma describes the “intensity” of a color. Colors of low chroma values are sometimes called weak, while those of high chroma are said to be highly saturated, strong, or vivid. The scale starts at zero, for neutral colors, but there is no arbitrary end to the scale.</a:t>
            </a:r>
          </a:p>
        </p:txBody>
      </p:sp>
      <p:pic>
        <p:nvPicPr>
          <p:cNvPr id="5" name="Content Placeholder 4" descr="Background image of person measuring soil profile"/>
          <p:cNvPicPr>
            <a:picLocks noGrp="1" noChangeAspect="1"/>
          </p:cNvPicPr>
          <p:nvPr>
            <p:ph sz="half" idx="2"/>
          </p:nvPr>
        </p:nvPicPr>
        <p:blipFill>
          <a:blip r:embed="rId5">
            <a:alphaModFix amt="20000"/>
            <a:extLst>
              <a:ext uri="{28A0092B-C50C-407E-A947-70E740481C1C}">
                <a14:useLocalDpi xmlns:a14="http://schemas.microsoft.com/office/drawing/2010/main" val="0"/>
              </a:ext>
            </a:extLst>
          </a:blip>
          <a:stretch>
            <a:fillRect/>
          </a:stretch>
        </p:blipFill>
        <p:spPr>
          <a:xfrm>
            <a:off x="1218273" y="1198799"/>
            <a:ext cx="7925727" cy="5887801"/>
          </a:xfrm>
          <a:prstGeom prst="rect">
            <a:avLst/>
          </a:prstGeom>
        </p:spPr>
      </p:pic>
    </p:spTree>
    <p:extLst>
      <p:ext uri="{BB962C8B-B14F-4D97-AF65-F5344CB8AC3E}">
        <p14:creationId xmlns:p14="http://schemas.microsoft.com/office/powerpoint/2010/main" val="12897799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74</a:t>
            </a:fld>
            <a:endParaRPr lang="en-US" dirty="0"/>
          </a:p>
        </p:txBody>
      </p:sp>
      <p:pic>
        <p:nvPicPr>
          <p:cNvPr id="8" name="Content Placeholder 12" descr="Soil characteriz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7" name="Picture 6" descr="Menu: Additional resourc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38" y="-40317"/>
            <a:ext cx="1286893" cy="6898317"/>
          </a:xfrm>
          <a:prstGeom prst="rect">
            <a:avLst/>
          </a:prstGeom>
        </p:spPr>
      </p:pic>
      <p:sp>
        <p:nvSpPr>
          <p:cNvPr id="3" name="Title 2">
            <a:extLst>
              <a:ext uri="{FF2B5EF4-FFF2-40B4-BE49-F238E27FC236}">
                <a16:creationId xmlns:a16="http://schemas.microsoft.com/office/drawing/2014/main" id="{ACC635E2-1B53-4682-AAFF-D882B6A3BCA0}"/>
              </a:ext>
            </a:extLst>
          </p:cNvPr>
          <p:cNvSpPr>
            <a:spLocks noGrp="1"/>
          </p:cNvSpPr>
          <p:nvPr>
            <p:ph type="title"/>
          </p:nvPr>
        </p:nvSpPr>
        <p:spPr>
          <a:xfrm>
            <a:off x="1496364" y="1020209"/>
            <a:ext cx="7016716" cy="698727"/>
          </a:xfrm>
        </p:spPr>
        <p:txBody>
          <a:bodyPr/>
          <a:lstStyle/>
          <a:p>
            <a:pPr rtl="0" eaLnBrk="1" latinLnBrk="0" hangingPunct="1"/>
            <a:r>
              <a:rPr lang="en-US" dirty="0">
                <a:solidFill>
                  <a:srgbClr val="3B2B0E"/>
                </a:solidFill>
                <a:latin typeface="+mj-lt"/>
              </a:rPr>
              <a:t>Frequently Asked Questions (Cont’d)</a:t>
            </a:r>
            <a:endParaRPr lang="en-US" dirty="0"/>
          </a:p>
        </p:txBody>
      </p:sp>
      <p:sp>
        <p:nvSpPr>
          <p:cNvPr id="10" name="Content Placeholder 2"/>
          <p:cNvSpPr txBox="1">
            <a:spLocks/>
          </p:cNvSpPr>
          <p:nvPr/>
        </p:nvSpPr>
        <p:spPr>
          <a:xfrm>
            <a:off x="1496364" y="1771877"/>
            <a:ext cx="764763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What does it mean if I determine that my soil is a silty clay or a sandy loam?</a:t>
            </a:r>
          </a:p>
          <a:p>
            <a:pPr marL="0" indent="0">
              <a:buNone/>
            </a:pPr>
            <a:r>
              <a:rPr lang="en-US" sz="1800" dirty="0"/>
              <a:t>The texture you determine from feeling your soil is a subjective measurement. This means that another person might not think that the soil has exactly the same texture as you do. The texture actually refers to the percentages of sand, silt, and clay present. The triangle below is called a textural triangle and can be used to determine the approximate percentages of sand, silt, and clay in your soil from the texture you determined. For a more objective measure of soil texture, you should perform the </a:t>
            </a:r>
            <a:r>
              <a:rPr lang="en-US" sz="1800" i="1" u="sng" dirty="0">
                <a:hlinkClick r:id="rId5"/>
              </a:rPr>
              <a:t>Particle Size Distribution Protocol </a:t>
            </a:r>
            <a:r>
              <a:rPr lang="en-US" sz="1800" dirty="0"/>
              <a:t>in which you determine the actual percentages of sand, silt, and clay in the soil.  </a:t>
            </a:r>
            <a:endParaRPr lang="en-US" sz="2000" dirty="0"/>
          </a:p>
        </p:txBody>
      </p:sp>
      <p:pic>
        <p:nvPicPr>
          <p:cNvPr id="11" name="Content Placeholder 4" descr="Image of soil textural triangle"/>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3470987" y="4502401"/>
            <a:ext cx="3004457" cy="2220327"/>
          </a:xfrm>
        </p:spPr>
      </p:pic>
      <p:pic>
        <p:nvPicPr>
          <p:cNvPr id="5" name="Content Placeholder 4" descr="Background image of person measuring soil profile"/>
          <p:cNvPicPr>
            <a:picLocks noGrp="1" noChangeAspect="1"/>
          </p:cNvPicPr>
          <p:nvPr>
            <p:ph sz="half" idx="2"/>
          </p:nvPr>
        </p:nvPicPr>
        <p:blipFill>
          <a:blip r:embed="rId7">
            <a:alphaModFix amt="20000"/>
            <a:extLst>
              <a:ext uri="{28A0092B-C50C-407E-A947-70E740481C1C}">
                <a14:useLocalDpi xmlns:a14="http://schemas.microsoft.com/office/drawing/2010/main" val="0"/>
              </a:ext>
            </a:extLst>
          </a:blip>
          <a:stretch>
            <a:fillRect/>
          </a:stretch>
        </p:blipFill>
        <p:spPr>
          <a:xfrm>
            <a:off x="1193006" y="970199"/>
            <a:ext cx="7950994" cy="5887801"/>
          </a:xfrm>
          <a:prstGeom prst="rect">
            <a:avLst/>
          </a:prstGeom>
        </p:spPr>
      </p:pic>
    </p:spTree>
    <p:extLst>
      <p:ext uri="{BB962C8B-B14F-4D97-AF65-F5344CB8AC3E}">
        <p14:creationId xmlns:p14="http://schemas.microsoft.com/office/powerpoint/2010/main" val="13916588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watermark of hands holding a clump of soil"/>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 y="996012"/>
            <a:ext cx="9144000" cy="5921969"/>
          </a:xfrm>
          <a:prstGeom prst="rect">
            <a:avLst/>
          </a:prstGeom>
        </p:spPr>
      </p:pic>
      <p:sp>
        <p:nvSpPr>
          <p:cNvPr id="4" name="Slide Number Placeholder 3"/>
          <p:cNvSpPr>
            <a:spLocks noGrp="1"/>
          </p:cNvSpPr>
          <p:nvPr>
            <p:ph type="sldNum" sz="quarter" idx="12"/>
          </p:nvPr>
        </p:nvSpPr>
        <p:spPr/>
        <p:txBody>
          <a:bodyPr/>
          <a:lstStyle/>
          <a:p>
            <a:fld id="{17412239-1292-C749-8343-A6DE4C9B54BD}" type="slidenum">
              <a:rPr lang="en-US" smtClean="0"/>
              <a:t>75</a:t>
            </a:fld>
            <a:endParaRPr lang="en-US" dirty="0"/>
          </a:p>
        </p:txBody>
      </p:sp>
      <p:pic>
        <p:nvPicPr>
          <p:cNvPr id="10" name="Content Placeholder 5" descr="Banner: Selecting, Exposing and Defining a Soil Characterization Site. "/>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48300" y="-11987"/>
            <a:ext cx="8095700" cy="1007999"/>
          </a:xfrm>
        </p:spPr>
      </p:pic>
      <p:pic>
        <p:nvPicPr>
          <p:cNvPr id="12" name="Picture 11" descr="Menu: Additional resourc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38" y="-26894"/>
            <a:ext cx="1313411" cy="6898341"/>
          </a:xfrm>
          <a:prstGeom prst="rect">
            <a:avLst/>
          </a:prstGeom>
        </p:spPr>
      </p:pic>
      <p:sp>
        <p:nvSpPr>
          <p:cNvPr id="2" name="Title 1" hidden="1">
            <a:extLst>
              <a:ext uri="{FF2B5EF4-FFF2-40B4-BE49-F238E27FC236}">
                <a16:creationId xmlns:a16="http://schemas.microsoft.com/office/drawing/2014/main" id="{5DCA05A6-9D96-4D06-B93F-593EBCF5E815}"/>
              </a:ext>
            </a:extLst>
          </p:cNvPr>
          <p:cNvSpPr>
            <a:spLocks noGrp="1"/>
          </p:cNvSpPr>
          <p:nvPr>
            <p:ph type="title"/>
          </p:nvPr>
        </p:nvSpPr>
        <p:spPr>
          <a:xfrm>
            <a:off x="1391975" y="5630518"/>
            <a:ext cx="2961364" cy="725833"/>
          </a:xfrm>
        </p:spPr>
        <p:txBody>
          <a:bodyPr/>
          <a:lstStyle/>
          <a:p>
            <a:r>
              <a:rPr lang="en-US" dirty="0"/>
              <a:t>Feedback</a:t>
            </a:r>
          </a:p>
        </p:txBody>
      </p:sp>
      <p:sp>
        <p:nvSpPr>
          <p:cNvPr id="3" name="Content Placeholder 2"/>
          <p:cNvSpPr>
            <a:spLocks noGrp="1"/>
          </p:cNvSpPr>
          <p:nvPr>
            <p:ph sz="half" idx="1"/>
          </p:nvPr>
        </p:nvSpPr>
        <p:spPr>
          <a:xfrm>
            <a:off x="1269844" y="1134189"/>
            <a:ext cx="7652611" cy="4351338"/>
          </a:xfrm>
        </p:spPr>
        <p:txBody>
          <a:bodyPr>
            <a:normAutofit fontScale="62500" lnSpcReduction="20000"/>
          </a:bodyPr>
          <a:lstStyle/>
          <a:p>
            <a:pPr marL="0" indent="0">
              <a:buNone/>
            </a:pPr>
            <a:r>
              <a:rPr lang="en-US" sz="2300" b="1" dirty="0"/>
              <a:t>Please provide us with feedback about this module. This is a community project and we welcome your comments, suggestions and edits! </a:t>
            </a:r>
            <a:r>
              <a:rPr lang="en-US" sz="2300" b="1" dirty="0" err="1">
                <a:hlinkClick r:id="rId5"/>
              </a:rPr>
              <a:t>eTraining</a:t>
            </a:r>
            <a:r>
              <a:rPr lang="en-US" sz="2300" b="1" dirty="0">
                <a:hlinkClick r:id="rId5"/>
              </a:rPr>
              <a:t> Feedback</a:t>
            </a:r>
            <a:r>
              <a:rPr lang="en-US" sz="2300" b="1" dirty="0"/>
              <a:t>  </a:t>
            </a:r>
          </a:p>
          <a:p>
            <a:pPr marL="0" indent="0">
              <a:buNone/>
            </a:pPr>
            <a:r>
              <a:rPr lang="en-US" sz="2300" b="1" dirty="0"/>
              <a:t>Questions abut this module: Contact GLOBE: </a:t>
            </a:r>
            <a:r>
              <a:rPr lang="en-US" sz="2300" b="1" dirty="0">
                <a:hlinkClick r:id="rId6"/>
              </a:rPr>
              <a:t>help@globe.gov</a:t>
            </a:r>
            <a:r>
              <a:rPr lang="en-US" sz="2300" b="1" dirty="0"/>
              <a:t> </a:t>
            </a:r>
          </a:p>
          <a:p>
            <a:pPr marL="0" indent="0">
              <a:buNone/>
            </a:pPr>
            <a:endParaRPr lang="en-US" sz="1600" b="1" dirty="0"/>
          </a:p>
          <a:p>
            <a:pPr marL="0" indent="0">
              <a:buNone/>
            </a:pPr>
            <a:r>
              <a:rPr lang="en-US" sz="1800" b="1" dirty="0"/>
              <a:t>Slides: </a:t>
            </a:r>
            <a:r>
              <a:rPr lang="en-US" sz="1800" dirty="0" err="1"/>
              <a:t>Izolda</a:t>
            </a:r>
            <a:r>
              <a:rPr lang="en-US" sz="1800" dirty="0"/>
              <a:t> Trachtenberg, Dixon Butler, and </a:t>
            </a:r>
            <a:r>
              <a:rPr lang="en-US" sz="1800" dirty="0" err="1"/>
              <a:t>Russanne</a:t>
            </a:r>
            <a:r>
              <a:rPr lang="en-US" sz="1800" dirty="0"/>
              <a:t> Low</a:t>
            </a:r>
          </a:p>
          <a:p>
            <a:pPr marL="0" indent="0">
              <a:buNone/>
            </a:pPr>
            <a:r>
              <a:rPr lang="en-US" sz="1800" b="1" dirty="0"/>
              <a:t>Photographs: </a:t>
            </a:r>
            <a:r>
              <a:rPr lang="en-US" sz="1800" dirty="0" err="1"/>
              <a:t>Izolda</a:t>
            </a:r>
            <a:r>
              <a:rPr lang="en-US" sz="1800" dirty="0"/>
              <a:t> Trachtenberg</a:t>
            </a:r>
          </a:p>
          <a:p>
            <a:pPr marL="0" indent="0">
              <a:buNone/>
            </a:pPr>
            <a:r>
              <a:rPr lang="en-US" sz="1800" b="1" i="1" dirty="0"/>
              <a:t>Illustrations, unless otherwise identified: </a:t>
            </a:r>
            <a:r>
              <a:rPr lang="en-US" sz="1800" dirty="0"/>
              <a:t>Rich Potter</a:t>
            </a:r>
          </a:p>
          <a:p>
            <a:pPr marL="0" indent="0">
              <a:buNone/>
            </a:pPr>
            <a:r>
              <a:rPr lang="en-US" sz="1800" b="1" i="1" dirty="0"/>
              <a:t>Cover Art: </a:t>
            </a:r>
            <a:r>
              <a:rPr lang="en-US" sz="1800" dirty="0"/>
              <a:t>Jenn Glaser, </a:t>
            </a:r>
            <a:r>
              <a:rPr lang="en-US" sz="1800" i="1" dirty="0" err="1"/>
              <a:t>ScribeArts</a:t>
            </a:r>
            <a:endParaRPr lang="en-US" sz="1800" i="1" dirty="0"/>
          </a:p>
          <a:p>
            <a:pPr marL="0" indent="0">
              <a:buNone/>
            </a:pPr>
            <a:r>
              <a:rPr lang="en-US" sz="2400" b="1" dirty="0"/>
              <a:t>More Information:</a:t>
            </a:r>
          </a:p>
          <a:p>
            <a:pPr marL="0" indent="0">
              <a:buNone/>
            </a:pPr>
            <a:r>
              <a:rPr lang="en-US" sz="1800" dirty="0">
                <a:hlinkClick r:id="rId7"/>
              </a:rPr>
              <a:t>The GLOBE Program</a:t>
            </a:r>
            <a:endParaRPr lang="en-US" sz="1800" dirty="0"/>
          </a:p>
          <a:p>
            <a:pPr marL="0" indent="0">
              <a:buNone/>
            </a:pPr>
            <a:r>
              <a:rPr lang="en-US" sz="1800" dirty="0">
                <a:hlinkClick r:id="rId8"/>
              </a:rPr>
              <a:t>NASA Earth Science </a:t>
            </a:r>
            <a:endParaRPr lang="en-US" sz="1800" dirty="0"/>
          </a:p>
          <a:p>
            <a:pPr marL="0" indent="0">
              <a:buNone/>
            </a:pPr>
            <a:r>
              <a:rPr lang="en-US" sz="1800" dirty="0">
                <a:hlinkClick r:id="rId9"/>
              </a:rPr>
              <a:t>NASA Global Climate Change: Vital Signs of the Planet</a:t>
            </a:r>
            <a:endParaRPr lang="en-US" sz="1800" dirty="0"/>
          </a:p>
          <a:p>
            <a:pPr marL="0" indent="0">
              <a:buNone/>
            </a:pPr>
            <a:endParaRPr lang="en-US" sz="1800" dirty="0"/>
          </a:p>
          <a:p>
            <a:pPr marL="0" indent="0">
              <a:buNone/>
            </a:pPr>
            <a:r>
              <a:rPr lang="en-US" sz="1800" dirty="0"/>
              <a:t>The GLOBE Program is sponsored by these organizations: </a:t>
            </a:r>
          </a:p>
          <a:p>
            <a:pPr marL="0" indent="0">
              <a:buNone/>
            </a:pPr>
            <a:endParaRPr lang="en-US" dirty="0"/>
          </a:p>
          <a:p>
            <a:pPr marL="0" indent="0">
              <a:buNone/>
            </a:pPr>
            <a:endParaRPr lang="en-US" sz="1800" dirty="0"/>
          </a:p>
          <a:p>
            <a:pPr marL="0" indent="0">
              <a:buNone/>
            </a:pPr>
            <a:r>
              <a:rPr lang="en-US" altLang="en-US" i="1" dirty="0">
                <a:solidFill>
                  <a:srgbClr val="000000"/>
                </a:solidFill>
              </a:rPr>
              <a:t>Version  12/1/16. If you edit and modify this slide set for use for educational purposes,  please note “modified by (and your name and date) “  on this page. Thank you.</a:t>
            </a:r>
            <a:endParaRPr lang="en-US" b="1" dirty="0"/>
          </a:p>
          <a:p>
            <a:pPr marL="0" indent="0">
              <a:buNone/>
            </a:pPr>
            <a:endParaRPr lang="en-US" sz="1800" dirty="0"/>
          </a:p>
          <a:p>
            <a:pPr marL="0" indent="0">
              <a:buNone/>
            </a:pPr>
            <a:endParaRPr lang="en-US" sz="2400" b="1" dirty="0"/>
          </a:p>
          <a:p>
            <a:pPr marL="0" indent="0">
              <a:buNone/>
            </a:pPr>
            <a:endParaRPr lang="en-US" sz="2000" dirty="0"/>
          </a:p>
        </p:txBody>
      </p:sp>
      <p:pic>
        <p:nvPicPr>
          <p:cNvPr id="8" name="Picture 7" descr="Logos for NASA, NOAA, NSF and the U.S. Department of Stat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49770" y="4547317"/>
            <a:ext cx="2244457" cy="469710"/>
          </a:xfrm>
          <a:prstGeom prst="rect">
            <a:avLst/>
          </a:prstGeom>
        </p:spPr>
      </p:pic>
    </p:spTree>
    <p:extLst>
      <p:ext uri="{BB962C8B-B14F-4D97-AF65-F5344CB8AC3E}">
        <p14:creationId xmlns:p14="http://schemas.microsoft.com/office/powerpoint/2010/main" val="15939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7</a:t>
            </a:fld>
            <a:endParaRPr lang="en-US" dirty="0"/>
          </a:p>
        </p:txBody>
      </p:sp>
      <p:pic>
        <p:nvPicPr>
          <p:cNvPr id="13"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18" name="Picture 17" descr="Menu: Describe the Soil Profi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317"/>
            <a:ext cx="1274313" cy="6898317"/>
          </a:xfrm>
          <a:prstGeom prst="rect">
            <a:avLst/>
          </a:prstGeom>
        </p:spPr>
      </p:pic>
      <p:sp>
        <p:nvSpPr>
          <p:cNvPr id="3" name="Title 2">
            <a:extLst>
              <a:ext uri="{FF2B5EF4-FFF2-40B4-BE49-F238E27FC236}">
                <a16:creationId xmlns:a16="http://schemas.microsoft.com/office/drawing/2014/main" id="{7A16EF2D-E49F-42C1-B5C4-9CF04F7F5441}"/>
              </a:ext>
            </a:extLst>
          </p:cNvPr>
          <p:cNvSpPr>
            <a:spLocks noGrp="1"/>
          </p:cNvSpPr>
          <p:nvPr>
            <p:ph type="title"/>
          </p:nvPr>
        </p:nvSpPr>
        <p:spPr>
          <a:xfrm>
            <a:off x="1584859" y="989773"/>
            <a:ext cx="7186847" cy="708353"/>
          </a:xfrm>
        </p:spPr>
        <p:txBody>
          <a:bodyPr/>
          <a:lstStyle/>
          <a:p>
            <a:pPr rtl="0" eaLnBrk="1" latinLnBrk="0" hangingPunct="1"/>
            <a:r>
              <a:rPr lang="en-US" sz="2400" b="1" kern="1200" dirty="0">
                <a:solidFill>
                  <a:srgbClr val="48340C"/>
                </a:solidFill>
                <a:effectLst/>
                <a:latin typeface="Arial" panose="020B0604020202020204" pitchFamily="34" charset="0"/>
                <a:ea typeface="Arial" panose="020B0604020202020204" pitchFamily="34" charset="0"/>
                <a:cs typeface="Arial" panose="020B0604020202020204" pitchFamily="34" charset="0"/>
              </a:rPr>
              <a:t>Characterization of an Exposed Soil Profile</a:t>
            </a:r>
            <a:endParaRPr lang="en-US" dirty="0"/>
          </a:p>
        </p:txBody>
      </p:sp>
      <p:sp>
        <p:nvSpPr>
          <p:cNvPr id="10" name="Content Placeholder 2"/>
          <p:cNvSpPr txBox="1">
            <a:spLocks/>
          </p:cNvSpPr>
          <p:nvPr/>
        </p:nvSpPr>
        <p:spPr>
          <a:xfrm>
            <a:off x="1190149" y="1615209"/>
            <a:ext cx="5127524"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368300" algn="just">
              <a:spcBef>
                <a:spcPts val="0"/>
              </a:spcBef>
              <a:buClr>
                <a:srgbClr val="000000"/>
              </a:buClr>
              <a:buSzPct val="25000"/>
              <a:buNone/>
            </a:pPr>
            <a:r>
              <a:rPr lang="en-US" sz="1800" dirty="0">
                <a:solidFill>
                  <a:srgbClr val="000000"/>
                </a:solidFill>
                <a:latin typeface="Arial"/>
                <a:ea typeface="Arial"/>
                <a:cs typeface="Arial"/>
                <a:sym typeface="Arial"/>
              </a:rPr>
              <a:t>	</a:t>
            </a:r>
            <a:r>
              <a:rPr lang="en-US" sz="1600" dirty="0">
                <a:solidFill>
                  <a:srgbClr val="000000"/>
                </a:solidFill>
                <a:latin typeface="Arial"/>
                <a:ea typeface="Arial"/>
                <a:cs typeface="Arial"/>
                <a:sym typeface="Arial"/>
              </a:rPr>
              <a:t>Follow the instructions in the Selecting, Exposing, and Defining a Soil Characterization Protocol to expose a soil profile for characterization. </a:t>
            </a:r>
          </a:p>
          <a:p>
            <a:pPr marL="457200" lvl="0" indent="-368300" algn="just">
              <a:spcBef>
                <a:spcPts val="0"/>
              </a:spcBef>
              <a:buClr>
                <a:srgbClr val="000000"/>
              </a:buClr>
              <a:buSzPct val="25000"/>
              <a:buNone/>
            </a:pPr>
            <a:endParaRPr lang="en-US" sz="1600" dirty="0">
              <a:solidFill>
                <a:srgbClr val="000000"/>
              </a:solidFill>
              <a:latin typeface="Arial"/>
              <a:ea typeface="Arial"/>
              <a:cs typeface="Arial"/>
              <a:sym typeface="Arial"/>
            </a:endParaRPr>
          </a:p>
          <a:p>
            <a:pPr marL="457200" lvl="0" indent="-368300" algn="just">
              <a:spcBef>
                <a:spcPts val="0"/>
              </a:spcBef>
              <a:buClr>
                <a:srgbClr val="000000"/>
              </a:buClr>
              <a:buSzPct val="25000"/>
              <a:buNone/>
            </a:pPr>
            <a:r>
              <a:rPr lang="en-US" sz="1600" dirty="0">
                <a:solidFill>
                  <a:srgbClr val="000000"/>
                </a:solidFill>
                <a:latin typeface="Arial"/>
                <a:ea typeface="Arial"/>
                <a:cs typeface="Arial"/>
                <a:sym typeface="Arial"/>
              </a:rPr>
              <a:t>	These instructions apply to an exposed profile found in a road cut or erosional feature, as well as profiles exposed using the Pit method. This method is adapted for profiles exposed using the Auger Method and will follow. </a:t>
            </a:r>
          </a:p>
          <a:p>
            <a:pPr marL="457200" lvl="0" indent="-368300" algn="just">
              <a:spcBef>
                <a:spcPts val="0"/>
              </a:spcBef>
              <a:buClr>
                <a:schemeClr val="lt1"/>
              </a:buClr>
              <a:buNone/>
            </a:pPr>
            <a:endParaRPr lang="en-US" sz="1600" dirty="0">
              <a:solidFill>
                <a:srgbClr val="000000"/>
              </a:solidFill>
              <a:latin typeface="Arial"/>
              <a:ea typeface="Arial"/>
              <a:cs typeface="Arial"/>
              <a:sym typeface="Arial"/>
            </a:endParaRPr>
          </a:p>
          <a:p>
            <a:pPr marL="457200" lvl="0" indent="-368300" algn="just">
              <a:spcBef>
                <a:spcPts val="0"/>
              </a:spcBef>
              <a:buClr>
                <a:srgbClr val="000000"/>
              </a:buClr>
              <a:buSzPct val="25000"/>
              <a:buNone/>
            </a:pPr>
            <a:r>
              <a:rPr lang="en-US" sz="1600" dirty="0">
                <a:solidFill>
                  <a:srgbClr val="000000"/>
                </a:solidFill>
                <a:latin typeface="Arial"/>
                <a:ea typeface="Arial"/>
                <a:cs typeface="Arial"/>
                <a:sym typeface="Arial"/>
              </a:rPr>
              <a:t>	Starting from the top, observe the profile to determine properties and differences between horizons.</a:t>
            </a:r>
          </a:p>
          <a:p>
            <a:pPr marL="457200" lvl="0" indent="-368300" algn="just">
              <a:spcBef>
                <a:spcPts val="0"/>
              </a:spcBef>
              <a:buClr>
                <a:srgbClr val="000000"/>
              </a:buClr>
              <a:buSzPct val="25000"/>
              <a:buNone/>
            </a:pPr>
            <a:endParaRPr lang="en-US" sz="1600" dirty="0">
              <a:solidFill>
                <a:srgbClr val="000000"/>
              </a:solidFill>
              <a:latin typeface="Arial"/>
              <a:ea typeface="Arial"/>
              <a:cs typeface="Arial"/>
              <a:sym typeface="Arial"/>
            </a:endParaRPr>
          </a:p>
          <a:p>
            <a:pPr marL="0" indent="0">
              <a:spcBef>
                <a:spcPts val="0"/>
              </a:spcBef>
              <a:buNone/>
            </a:pPr>
            <a:endParaRPr lang="en-US" sz="1800" dirty="0">
              <a:solidFill>
                <a:schemeClr val="dk1"/>
              </a:solidFill>
              <a:ea typeface="Calibri"/>
              <a:cs typeface="Calibri"/>
              <a:sym typeface="Calibri"/>
            </a:endParaRPr>
          </a:p>
        </p:txBody>
      </p:sp>
      <p:pic>
        <p:nvPicPr>
          <p:cNvPr id="11" name="Shape 211" descr="Photograph of a soil profile, showing several color changes which can be indicative of soil horizons"/>
          <p:cNvPicPr preferRelativeResize="0">
            <a:picLocks noGrp="1"/>
          </p:cNvPicPr>
          <p:nvPr>
            <p:ph sz="half" idx="2"/>
          </p:nvPr>
        </p:nvPicPr>
        <p:blipFill rotWithShape="1">
          <a:blip r:embed="rId4">
            <a:alphaModFix/>
          </a:blip>
          <a:srcRect/>
          <a:stretch/>
        </p:blipFill>
        <p:spPr>
          <a:xfrm>
            <a:off x="6494004" y="1615209"/>
            <a:ext cx="1687253" cy="4351338"/>
          </a:xfrm>
          <a:prstGeom prst="rect">
            <a:avLst/>
          </a:prstGeom>
          <a:noFill/>
          <a:ln>
            <a:noFill/>
          </a:ln>
        </p:spPr>
      </p:pic>
      <p:pic>
        <p:nvPicPr>
          <p:cNvPr id="7" name="Content Placeholder 6" descr="meter stick"/>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rot="5400000">
            <a:off x="5976725" y="3953175"/>
            <a:ext cx="4830883" cy="154952"/>
          </a:xfrm>
        </p:spPr>
      </p:pic>
    </p:spTree>
    <p:extLst>
      <p:ext uri="{BB962C8B-B14F-4D97-AF65-F5344CB8AC3E}">
        <p14:creationId xmlns:p14="http://schemas.microsoft.com/office/powerpoint/2010/main" val="647307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7412239-1292-C749-8343-A6DE4C9B54BD}" type="slidenum">
              <a:rPr lang="en-US" smtClean="0"/>
              <a:t>8</a:t>
            </a:fld>
            <a:endParaRPr lang="en-US" dirty="0"/>
          </a:p>
        </p:txBody>
      </p:sp>
      <p:pic>
        <p:nvPicPr>
          <p:cNvPr id="13" name="Content Placeholder 12" descr="Banner: Soil Characteriz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006" y="-40317"/>
            <a:ext cx="8000481" cy="1060526"/>
          </a:xfrm>
          <a:prstGeom prst="rect">
            <a:avLst/>
          </a:prstGeom>
        </p:spPr>
      </p:pic>
      <p:pic>
        <p:nvPicPr>
          <p:cNvPr id="18" name="Picture 17" descr="Menu: Describe the Soil Profi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317"/>
            <a:ext cx="1274313" cy="6898317"/>
          </a:xfrm>
          <a:prstGeom prst="rect">
            <a:avLst/>
          </a:prstGeom>
        </p:spPr>
      </p:pic>
      <p:sp>
        <p:nvSpPr>
          <p:cNvPr id="3" name="Title 2">
            <a:extLst>
              <a:ext uri="{FF2B5EF4-FFF2-40B4-BE49-F238E27FC236}">
                <a16:creationId xmlns:a16="http://schemas.microsoft.com/office/drawing/2014/main" id="{9E4F18D2-6CCB-4B66-92C0-088391D7B3DC}"/>
              </a:ext>
            </a:extLst>
          </p:cNvPr>
          <p:cNvSpPr>
            <a:spLocks noGrp="1"/>
          </p:cNvSpPr>
          <p:nvPr>
            <p:ph type="title"/>
          </p:nvPr>
        </p:nvSpPr>
        <p:spPr>
          <a:xfrm>
            <a:off x="1385330" y="1073150"/>
            <a:ext cx="4444693" cy="542059"/>
          </a:xfrm>
        </p:spPr>
        <p:txBody>
          <a:bodyPr/>
          <a:lstStyle/>
          <a:p>
            <a:pPr rtl="0" eaLnBrk="1" latinLnBrk="0" hangingPunct="1"/>
            <a:r>
              <a:rPr lang="en-US" sz="2400" b="1" kern="1200" dirty="0">
                <a:solidFill>
                  <a:srgbClr val="48340C"/>
                </a:solidFill>
                <a:effectLst/>
                <a:latin typeface="Arial" panose="020B0604020202020204" pitchFamily="34" charset="0"/>
                <a:ea typeface="Arial" panose="020B0604020202020204" pitchFamily="34" charset="0"/>
                <a:cs typeface="Arial" panose="020B0604020202020204" pitchFamily="34" charset="0"/>
              </a:rPr>
              <a:t>Identifying Soil Horizons</a:t>
            </a:r>
            <a:endParaRPr lang="en-US" dirty="0"/>
          </a:p>
        </p:txBody>
      </p:sp>
      <p:sp>
        <p:nvSpPr>
          <p:cNvPr id="10" name="Content Placeholder 2"/>
          <p:cNvSpPr txBox="1">
            <a:spLocks/>
          </p:cNvSpPr>
          <p:nvPr/>
        </p:nvSpPr>
        <p:spPr>
          <a:xfrm>
            <a:off x="1407746" y="1763435"/>
            <a:ext cx="4422277"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spcBef>
                <a:spcPts val="0"/>
              </a:spcBef>
              <a:buClr>
                <a:srgbClr val="000000"/>
              </a:buClr>
              <a:buSzPct val="25000"/>
              <a:buNone/>
            </a:pPr>
            <a:r>
              <a:rPr lang="en-US" sz="1600" dirty="0">
                <a:solidFill>
                  <a:srgbClr val="000000"/>
                </a:solidFill>
                <a:latin typeface="Arial"/>
                <a:ea typeface="Arial"/>
                <a:cs typeface="Arial"/>
                <a:sym typeface="Arial"/>
              </a:rPr>
              <a:t>Starting from the top, you will observe the soil looking for differences between layers. </a:t>
            </a:r>
          </a:p>
          <a:p>
            <a:pPr marL="0" lvl="0" indent="0" algn="just">
              <a:spcBef>
                <a:spcPts val="0"/>
              </a:spcBef>
              <a:buClr>
                <a:schemeClr val="lt1"/>
              </a:buClr>
              <a:buNone/>
            </a:pPr>
            <a:endParaRPr lang="en-US" sz="900" dirty="0">
              <a:solidFill>
                <a:srgbClr val="000000"/>
              </a:solidFill>
              <a:latin typeface="Arial"/>
              <a:ea typeface="Arial"/>
              <a:cs typeface="Arial"/>
              <a:sym typeface="Arial"/>
            </a:endParaRPr>
          </a:p>
          <a:p>
            <a:pPr marL="0" lvl="0" indent="0" algn="just">
              <a:spcBef>
                <a:spcPts val="0"/>
              </a:spcBef>
              <a:buSzPct val="25000"/>
              <a:buNone/>
            </a:pPr>
            <a:r>
              <a:rPr lang="en-US" sz="1600" dirty="0">
                <a:solidFill>
                  <a:srgbClr val="000000"/>
                </a:solidFill>
                <a:latin typeface="Arial"/>
                <a:ea typeface="Arial"/>
                <a:cs typeface="Arial"/>
                <a:sym typeface="Arial"/>
              </a:rPr>
              <a:t>Look for: different colors and shapes, roots, the size and amount of rocks, small dark nodules (called concretions), worms or other small animals and insects, worm channels, and anything else that is noticeable.</a:t>
            </a:r>
          </a:p>
          <a:p>
            <a:pPr marL="0" lvl="0" indent="0" algn="just">
              <a:spcBef>
                <a:spcPts val="0"/>
              </a:spcBef>
              <a:buClr>
                <a:schemeClr val="lt1"/>
              </a:buClr>
              <a:buNone/>
            </a:pPr>
            <a:endParaRPr lang="en-US" sz="900" dirty="0">
              <a:solidFill>
                <a:srgbClr val="000000"/>
              </a:solidFill>
              <a:latin typeface="Arial"/>
              <a:ea typeface="Arial"/>
              <a:cs typeface="Arial"/>
              <a:sym typeface="Arial"/>
            </a:endParaRPr>
          </a:p>
          <a:p>
            <a:pPr marL="0" lvl="0" indent="0" algn="just">
              <a:spcBef>
                <a:spcPts val="0"/>
              </a:spcBef>
              <a:buClr>
                <a:srgbClr val="000000"/>
              </a:buClr>
              <a:buSzPct val="25000"/>
              <a:buNone/>
            </a:pPr>
            <a:r>
              <a:rPr lang="en-US" sz="1600" dirty="0">
                <a:solidFill>
                  <a:srgbClr val="000000"/>
                </a:solidFill>
                <a:latin typeface="Arial"/>
                <a:ea typeface="Arial"/>
                <a:cs typeface="Arial"/>
                <a:sym typeface="Arial"/>
              </a:rPr>
              <a:t>To identify the top and bottom of each horizon, a golf tee or other marker is placed at each depth where you see a change in the appearance of the soil. </a:t>
            </a:r>
          </a:p>
          <a:p>
            <a:pPr marL="0" lvl="0" indent="0" algn="just">
              <a:spcBef>
                <a:spcPts val="0"/>
              </a:spcBef>
              <a:buClr>
                <a:srgbClr val="000000"/>
              </a:buClr>
              <a:buSzPct val="25000"/>
              <a:buNone/>
            </a:pPr>
            <a:endParaRPr lang="en-US" sz="1600" dirty="0">
              <a:solidFill>
                <a:srgbClr val="000000"/>
              </a:solidFill>
              <a:latin typeface="Arial"/>
              <a:ea typeface="Arial"/>
              <a:cs typeface="Arial"/>
              <a:sym typeface="Arial"/>
            </a:endParaRPr>
          </a:p>
          <a:p>
            <a:pPr marL="0" lvl="0" indent="0" algn="just">
              <a:spcBef>
                <a:spcPts val="0"/>
              </a:spcBef>
              <a:buClr>
                <a:srgbClr val="000000"/>
              </a:buClr>
              <a:buSzPct val="25000"/>
              <a:buNone/>
            </a:pPr>
            <a:r>
              <a:rPr lang="en-US" sz="1600" dirty="0">
                <a:solidFill>
                  <a:srgbClr val="000000"/>
                </a:solidFill>
                <a:latin typeface="Arial"/>
                <a:ea typeface="Arial"/>
                <a:cs typeface="Arial"/>
                <a:sym typeface="Arial"/>
              </a:rPr>
              <a:t>A soil layer must be at least 3 cm thick to be considered a Horizon. If you see a layer that is less than 3 cm thick, consider it a part of the horizon above or below and note this in your metadata.</a:t>
            </a:r>
          </a:p>
          <a:p>
            <a:pPr marL="457200" lvl="0" indent="-368300">
              <a:spcBef>
                <a:spcPts val="0"/>
              </a:spcBef>
              <a:buClr>
                <a:srgbClr val="000000"/>
              </a:buClr>
              <a:buSzPct val="25000"/>
              <a:buNone/>
            </a:pPr>
            <a:r>
              <a:rPr lang="en-US" sz="1800" dirty="0">
                <a:solidFill>
                  <a:srgbClr val="000000"/>
                </a:solidFill>
                <a:latin typeface="Arial"/>
                <a:ea typeface="Arial"/>
                <a:cs typeface="Arial"/>
                <a:sym typeface="Arial"/>
              </a:rPr>
              <a:t> </a:t>
            </a:r>
          </a:p>
          <a:p>
            <a:pPr marL="0" indent="0">
              <a:spcBef>
                <a:spcPts val="0"/>
              </a:spcBef>
              <a:buNone/>
            </a:pPr>
            <a:endParaRPr lang="en-US" sz="1800" dirty="0">
              <a:solidFill>
                <a:schemeClr val="dk1"/>
              </a:solidFill>
              <a:ea typeface="Calibri"/>
              <a:cs typeface="Calibri"/>
              <a:sym typeface="Calibri"/>
            </a:endParaRPr>
          </a:p>
        </p:txBody>
      </p:sp>
      <p:pic>
        <p:nvPicPr>
          <p:cNvPr id="11" name="Shape 211" descr="Photograph of a soil profile, showing several color changes which can be indicative of soil horizons"/>
          <p:cNvPicPr preferRelativeResize="0">
            <a:picLocks noGrp="1"/>
          </p:cNvPicPr>
          <p:nvPr>
            <p:ph sz="half" idx="2"/>
          </p:nvPr>
        </p:nvPicPr>
        <p:blipFill rotWithShape="1">
          <a:blip r:embed="rId4">
            <a:alphaModFix/>
          </a:blip>
          <a:srcRect/>
          <a:stretch/>
        </p:blipFill>
        <p:spPr>
          <a:xfrm>
            <a:off x="6111612" y="1615209"/>
            <a:ext cx="1687253" cy="4351338"/>
          </a:xfrm>
          <a:prstGeom prst="rect">
            <a:avLst/>
          </a:prstGeom>
          <a:noFill/>
          <a:ln>
            <a:noFill/>
          </a:ln>
        </p:spPr>
      </p:pic>
      <p:pic>
        <p:nvPicPr>
          <p:cNvPr id="7" name="Content Placeholder 6" descr="meter stick"/>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rot="5400000">
            <a:off x="5594333" y="3953175"/>
            <a:ext cx="4830883" cy="154952"/>
          </a:xfrm>
        </p:spPr>
      </p:pic>
    </p:spTree>
    <p:extLst>
      <p:ext uri="{BB962C8B-B14F-4D97-AF65-F5344CB8AC3E}">
        <p14:creationId xmlns:p14="http://schemas.microsoft.com/office/powerpoint/2010/main" val="187707937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10155</TotalTime>
  <Words>4216</Words>
  <Application>Microsoft Office PowerPoint</Application>
  <PresentationFormat>On-screen Show (4:3)</PresentationFormat>
  <Paragraphs>542</Paragraphs>
  <Slides>76</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76</vt:i4>
      </vt:variant>
    </vt:vector>
  </HeadingPairs>
  <TitlesOfParts>
    <vt:vector size="82" baseType="lpstr">
      <vt:lpstr>Arial</vt:lpstr>
      <vt:lpstr>Calibri</vt:lpstr>
      <vt:lpstr>Calibri Light</vt:lpstr>
      <vt:lpstr>Quattrocento</vt:lpstr>
      <vt:lpstr>Wingdings</vt:lpstr>
      <vt:lpstr>Office Theme</vt:lpstr>
      <vt:lpstr>Soil Characterization Protocol</vt:lpstr>
      <vt:lpstr>Goals and Objectives of this Module</vt:lpstr>
      <vt:lpstr>Why is defining soil characteristics important?</vt:lpstr>
      <vt:lpstr>Introduction to Soil Characterization</vt:lpstr>
      <vt:lpstr>Overview of Protocol</vt:lpstr>
      <vt:lpstr>Required Materials</vt:lpstr>
      <vt:lpstr>What Soil Characterization Reveals:</vt:lpstr>
      <vt:lpstr>Characterization of an Exposed Soil Profile</vt:lpstr>
      <vt:lpstr>Identifying Soil Horizons</vt:lpstr>
      <vt:lpstr>Identifying the First Horizon</vt:lpstr>
      <vt:lpstr>Identifying the Second Horizon</vt:lpstr>
      <vt:lpstr>Identifying the Second Horizon (Cont’d)</vt:lpstr>
      <vt:lpstr>Describing Soil Horizons: Exposed  Profile</vt:lpstr>
      <vt:lpstr>Describing Soil Horizons: Auger Profile</vt:lpstr>
      <vt:lpstr>Measuring Soil Horizons in an Auger Profile</vt:lpstr>
      <vt:lpstr>Horizon Properties: Soil Structure</vt:lpstr>
      <vt:lpstr>What is Soil Structure?</vt:lpstr>
      <vt:lpstr>What Soil Structure Reveals</vt:lpstr>
      <vt:lpstr>An Ideal Arable Soil</vt:lpstr>
      <vt:lpstr>Examining a Ped</vt:lpstr>
      <vt:lpstr>Granular and Block Structure</vt:lpstr>
      <vt:lpstr>Prismatic, Columnar and Platy Structure</vt:lpstr>
      <vt:lpstr>Soil Lacking Structure</vt:lpstr>
      <vt:lpstr>Horizon Properties: Soil Color</vt:lpstr>
      <vt:lpstr>What Soil Color Reveals</vt:lpstr>
      <vt:lpstr>Soil Color- Required Conditions and Instruments</vt:lpstr>
      <vt:lpstr>Soil Color- Munsell Notation</vt:lpstr>
      <vt:lpstr>Soil Color- Hue, Value and Chroma</vt:lpstr>
      <vt:lpstr>How to Observe Soil Color- Prepare the Ped</vt:lpstr>
      <vt:lpstr>How to Observe Soil Color- Steps</vt:lpstr>
      <vt:lpstr>Horizon Properties: Soil Consistence</vt:lpstr>
      <vt:lpstr>What Soil Consistence Reveals</vt:lpstr>
      <vt:lpstr>What is Soil Consistence?</vt:lpstr>
      <vt:lpstr>Identify Soil Consistence</vt:lpstr>
      <vt:lpstr>Horizon Properties: Soil Texture</vt:lpstr>
      <vt:lpstr>Definitions of Sand, Silt, and Clay</vt:lpstr>
      <vt:lpstr>The Soil Texture Triangle</vt:lpstr>
      <vt:lpstr>Soil Texture: Required Equipment</vt:lpstr>
      <vt:lpstr>Determining Soil Texture: Step 1: Is it Sand?</vt:lpstr>
      <vt:lpstr>Determining Soil Texture: Step 2: Is it Loamy Sand?</vt:lpstr>
      <vt:lpstr>Determining Soil Texture: Step 3: Is it Clay?</vt:lpstr>
      <vt:lpstr>Determining Soil Texture: Step 3: Is it Clay Loam?</vt:lpstr>
      <vt:lpstr>Determining Soil Texture: Step 3: Is it a Loam?</vt:lpstr>
      <vt:lpstr>Determining Soil Texture: Step 4: Is it Sandy?</vt:lpstr>
      <vt:lpstr>Determining Soil Texture: Step 4: Is it Silky?</vt:lpstr>
      <vt:lpstr>Determining Soil Texture: Step 4: Is it Neither Sandy or Silky?</vt:lpstr>
      <vt:lpstr>Horizon Properties: Roots, Rock and Carbonates</vt:lpstr>
      <vt:lpstr>What the Presence of Roots, Rocks and Carbonates Reveals</vt:lpstr>
      <vt:lpstr>Horizon Properties: Roots</vt:lpstr>
      <vt:lpstr>Horizon Properties: Rocks</vt:lpstr>
      <vt:lpstr>Horizon Properties: Free Carbonates</vt:lpstr>
      <vt:lpstr>Observing Free Carbonates</vt:lpstr>
      <vt:lpstr>Soil Characterization Data Entry</vt:lpstr>
      <vt:lpstr>Soil Characterization Site Data Entry-1</vt:lpstr>
      <vt:lpstr>Soil Characterization Site Data Entry-2</vt:lpstr>
      <vt:lpstr>Horizon Properties Data Entry-1</vt:lpstr>
      <vt:lpstr>Horizon Properties Data Entry-2</vt:lpstr>
      <vt:lpstr>Horizon Properties Data Entry-3</vt:lpstr>
      <vt:lpstr>Soil Characterization Site Data Visualization</vt:lpstr>
      <vt:lpstr>Soil Horizon 1 Depth Data Visualization</vt:lpstr>
      <vt:lpstr>Data Visualization of Horizons 1 &amp; 2</vt:lpstr>
      <vt:lpstr>Data Visualization of Horizons 1, 2, &amp; 3</vt:lpstr>
      <vt:lpstr>Which Soil Horizon Is at a Depth of 10 cm?</vt:lpstr>
      <vt:lpstr>Which Soil Horizon Is at a Depth of 50 cm?</vt:lpstr>
      <vt:lpstr>Which Soil Horizons Are at 30, 60, &amp; 90 cm?</vt:lpstr>
      <vt:lpstr>Soil Structure Data Visualization</vt:lpstr>
      <vt:lpstr>Soil Color Data Visualization</vt:lpstr>
      <vt:lpstr>Visualizing Soil Consistence Data</vt:lpstr>
      <vt:lpstr>Soil Texture Data Visualization</vt:lpstr>
      <vt:lpstr>Presence of Roots in Soil Data Visualization 1</vt:lpstr>
      <vt:lpstr>Presence of Roots in Soil Data Visualization 2</vt:lpstr>
      <vt:lpstr>Quiz Yourself</vt:lpstr>
      <vt:lpstr>Questions for Further Investigation</vt:lpstr>
      <vt:lpstr>Frequently Asked Questions</vt:lpstr>
      <vt:lpstr>Frequently Asked Questions (Cont’d)</vt:lpstr>
      <vt:lpstr>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Rosalba</cp:lastModifiedBy>
  <cp:revision>300</cp:revision>
  <dcterms:created xsi:type="dcterms:W3CDTF">2016-04-01T00:37:38Z</dcterms:created>
  <dcterms:modified xsi:type="dcterms:W3CDTF">2018-08-15T16:20:44Z</dcterms:modified>
</cp:coreProperties>
</file>