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1" roundtripDataSignature="AMtx7mjBMiEv4K+uZQJ//aV5wH/okp8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36F167-7071-4A67-B0E2-812F176A4F79}">
  <a:tblStyle styleId="{D236F167-7071-4A67-B0E2-812F176A4F79}"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lastCol>
    <a:firstCol>
      <a:tcTxStyle b="on" i="off"/>
    </a:firstCol>
    <a:lastRow>
      <a:tcTxStyle b="on" i="off"/>
      <a:tcStyle>
        <a:tcBdr>
          <a:top>
            <a:ln cap="flat" cmpd="sng" w="25400">
              <a:solidFill>
                <a:schemeClr val="dk1"/>
              </a:solidFill>
              <a:prstDash val="solid"/>
              <a:round/>
              <a:headEnd len="sm" w="sm" type="none"/>
              <a:tailEnd len="sm" w="sm" type="none"/>
            </a:ln>
          </a:top>
        </a:tcBdr>
        <a:fill>
          <a:solidFill>
            <a:srgbClr val="E6E6E6"/>
          </a:solidFill>
        </a:fill>
      </a:tcStyle>
    </a:lastRow>
    <a:seCell>
      <a:tcTxStyle/>
    </a:seCell>
    <a:swCell>
      <a:tcTxStyle/>
    </a:swCell>
    <a:firstRow>
      <a:tcTxStyle b="on" i="off"/>
      <a:tcStyle>
        <a:fill>
          <a:solidFill>
            <a:srgbClr val="E6E6E6"/>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customschemas.google.com/relationships/presentationmetadata" Target="metadata"/><Relationship Id="rId50" Type="http://schemas.openxmlformats.org/officeDocument/2006/relationships/slide" Target="slides/slide4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3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4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4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7"/>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56"/>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5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7"/>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57"/>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5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48"/>
          <p:cNvSpPr txBox="1"/>
          <p:nvPr>
            <p:ph type="title"/>
          </p:nvPr>
        </p:nvSpPr>
        <p:spPr>
          <a:xfrm>
            <a:off x="1257300" y="97710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48340C"/>
              </a:buClr>
              <a:buSzPts val="2800"/>
              <a:buFont typeface="Calibri"/>
              <a:buNone/>
              <a:defRPr b="1" sz="2800">
                <a:solidFill>
                  <a:srgbClr val="48340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8"/>
          <p:cNvSpPr txBox="1"/>
          <p:nvPr>
            <p:ph idx="1" type="body"/>
          </p:nvPr>
        </p:nvSpPr>
        <p:spPr>
          <a:xfrm>
            <a:off x="1257300" y="2099602"/>
            <a:ext cx="3886200"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800"/>
              <a:buNone/>
              <a:defRPr sz="1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8"/>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0"/>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0"/>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51"/>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1"/>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51"/>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1"/>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51"/>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5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5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5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4"/>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54"/>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54"/>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5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5"/>
          <p:cNvSpPr/>
          <p:nvPr>
            <p:ph idx="2" type="pic"/>
          </p:nvPr>
        </p:nvSpPr>
        <p:spPr>
          <a:xfrm>
            <a:off x="3887391" y="987426"/>
            <a:ext cx="4629150" cy="4873625"/>
          </a:xfrm>
          <a:prstGeom prst="rect">
            <a:avLst/>
          </a:prstGeom>
          <a:noFill/>
          <a:ln>
            <a:noFill/>
          </a:ln>
        </p:spPr>
      </p:sp>
      <p:sp>
        <p:nvSpPr>
          <p:cNvPr id="68" name="Google Shape;68;p55"/>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5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5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6.jpg"/><Relationship Id="rId5"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6.jp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6.jpg"/><Relationship Id="rId5"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16.jpg"/><Relationship Id="rId5"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4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hyperlink" Target="http://www.globe.gov/documents/352961/cbca34da-fcc7-4e5b-a8d9-eae745c7c17d" TargetMode="External"/><Relationship Id="rId6" Type="http://schemas.openxmlformats.org/officeDocument/2006/relationships/hyperlink" Target="http://www.globe.gov/documents/352961/bd487244-d864-41bd-965a-61743033c29b"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3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12.jpg"/><Relationship Id="rId5" Type="http://schemas.openxmlformats.org/officeDocument/2006/relationships/image" Target="../media/image2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jpg"/><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g"/><Relationship Id="rId4" Type="http://schemas.openxmlformats.org/officeDocument/2006/relationships/image" Target="../media/image33.jpg"/><Relationship Id="rId5"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jpg"/><Relationship Id="rId4" Type="http://schemas.openxmlformats.org/officeDocument/2006/relationships/image" Target="../media/image33.jpg"/><Relationship Id="rId5"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jpg"/><Relationship Id="rId4" Type="http://schemas.openxmlformats.org/officeDocument/2006/relationships/image" Target="../media/image33.jpg"/><Relationship Id="rId5"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jpg"/><Relationship Id="rId4" Type="http://schemas.openxmlformats.org/officeDocument/2006/relationships/image" Target="../media/image33.jpg"/><Relationship Id="rId5" Type="http://schemas.openxmlformats.org/officeDocument/2006/relationships/image" Target="../media/image3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jpg"/><Relationship Id="rId4" Type="http://schemas.openxmlformats.org/officeDocument/2006/relationships/image" Target="../media/image33.jpg"/><Relationship Id="rId5" Type="http://schemas.openxmlformats.org/officeDocument/2006/relationships/image" Target="../media/image3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jpg"/><Relationship Id="rId4" Type="http://schemas.openxmlformats.org/officeDocument/2006/relationships/image" Target="../media/image4.jpg"/><Relationship Id="rId5" Type="http://schemas.openxmlformats.org/officeDocument/2006/relationships/image" Target="../media/image4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jpg"/><Relationship Id="rId4" Type="http://schemas.openxmlformats.org/officeDocument/2006/relationships/image" Target="../media/image33.jpg"/><Relationship Id="rId5" Type="http://schemas.openxmlformats.org/officeDocument/2006/relationships/image" Target="../media/image5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jpg"/><Relationship Id="rId4" Type="http://schemas.openxmlformats.org/officeDocument/2006/relationships/image" Target="../media/image33.jpg"/><Relationship Id="rId5" Type="http://schemas.openxmlformats.org/officeDocument/2006/relationships/image" Target="../media/image4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jpg"/><Relationship Id="rId4" Type="http://schemas.openxmlformats.org/officeDocument/2006/relationships/image" Target="../media/image33.jpg"/><Relationship Id="rId5" Type="http://schemas.openxmlformats.org/officeDocument/2006/relationships/image" Target="../media/image5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jpg"/><Relationship Id="rId4" Type="http://schemas.openxmlformats.org/officeDocument/2006/relationships/image" Target="../media/image40.jpg"/><Relationship Id="rId5" Type="http://schemas.openxmlformats.org/officeDocument/2006/relationships/image" Target="../media/image4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jpg"/><Relationship Id="rId4" Type="http://schemas.openxmlformats.org/officeDocument/2006/relationships/image" Target="../media/image40.jpg"/><Relationship Id="rId5" Type="http://schemas.openxmlformats.org/officeDocument/2006/relationships/image" Target="../media/image5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jpg"/><Relationship Id="rId4" Type="http://schemas.openxmlformats.org/officeDocument/2006/relationships/image" Target="../media/image40.jpg"/><Relationship Id="rId5" Type="http://schemas.openxmlformats.org/officeDocument/2006/relationships/image" Target="../media/image4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jpg"/><Relationship Id="rId4" Type="http://schemas.openxmlformats.org/officeDocument/2006/relationships/image" Target="../media/image46.jpg"/><Relationship Id="rId5"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jpg"/><Relationship Id="rId4" Type="http://schemas.openxmlformats.org/officeDocument/2006/relationships/image" Target="../media/image54.jpg"/><Relationship Id="rId5" Type="http://schemas.openxmlformats.org/officeDocument/2006/relationships/image" Target="../media/image40.jpg"/><Relationship Id="rId6"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57.jpg"/><Relationship Id="rId4" Type="http://schemas.openxmlformats.org/officeDocument/2006/relationships/image" Target="../media/image4.jpg"/><Relationship Id="rId5" Type="http://schemas.openxmlformats.org/officeDocument/2006/relationships/image" Target="../media/image40.jpg"/><Relationship Id="rId6"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7.jpg"/><Relationship Id="rId4" Type="http://schemas.openxmlformats.org/officeDocument/2006/relationships/image" Target="../media/image4.jpg"/><Relationship Id="rId5" Type="http://schemas.openxmlformats.org/officeDocument/2006/relationships/hyperlink" Target="http://www.globe.gov/documents/10157/2660220/implementation_guide-intro.pdf" TargetMode="External"/><Relationship Id="rId6" Type="http://schemas.openxmlformats.org/officeDocument/2006/relationships/image" Target="../media/image40.jpg"/><Relationship Id="rId7"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7.jpg"/><Relationship Id="rId4" Type="http://schemas.openxmlformats.org/officeDocument/2006/relationships/image" Target="../media/image4.jpg"/><Relationship Id="rId11" Type="http://schemas.openxmlformats.org/officeDocument/2006/relationships/image" Target="../media/image40.jpg"/><Relationship Id="rId10" Type="http://schemas.openxmlformats.org/officeDocument/2006/relationships/image" Target="../media/image56.png"/><Relationship Id="rId12" Type="http://schemas.openxmlformats.org/officeDocument/2006/relationships/image" Target="../media/image42.png"/><Relationship Id="rId9" Type="http://schemas.openxmlformats.org/officeDocument/2006/relationships/hyperlink" Target="http://climate.nasa.gov/" TargetMode="External"/><Relationship Id="rId5" Type="http://schemas.openxmlformats.org/officeDocument/2006/relationships/hyperlink" Target="https://docs.google.com/forms/d/1nF4DOebsUPFN2I3Sl73HZkrN_BzFnjAgCBdAQAt_E0I/viewform?c=0&amp;w=1" TargetMode="External"/><Relationship Id="rId6" Type="http://schemas.openxmlformats.org/officeDocument/2006/relationships/hyperlink" Target="mailto:help@globe.gov" TargetMode="External"/><Relationship Id="rId7" Type="http://schemas.openxmlformats.org/officeDocument/2006/relationships/hyperlink" Target="http://www.globe.gov/" TargetMode="External"/><Relationship Id="rId8" Type="http://schemas.openxmlformats.org/officeDocument/2006/relationships/hyperlink" Target="http://www.nasa.gov/topics/earth/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8.jpg"/><Relationship Id="rId5" Type="http://schemas.openxmlformats.org/officeDocument/2006/relationships/hyperlink" Target="http://www.globe.gov/documents/352961/41672784-81d0-4189-81f4-280acaa3364d" TargetMode="External"/><Relationship Id="rId6" Type="http://schemas.openxmlformats.org/officeDocument/2006/relationships/hyperlink" Target="http://www.globe.gov/documents/352961/41672784-81d0-4189-81f4-280acaa3364d" TargetMode="External"/><Relationship Id="rId7" Type="http://schemas.openxmlformats.org/officeDocument/2006/relationships/hyperlink" Target="http://www.globe.gov/documents/352961/d55ccdb4-3c6d-40bc-803a-9c855ba064e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Banner: introduction to Soil (Pedosphere)" id="88" name="Google Shape;88;p1"/>
          <p:cNvPicPr preferRelativeResize="0"/>
          <p:nvPr/>
        </p:nvPicPr>
        <p:blipFill rotWithShape="1">
          <a:blip r:embed="rId3">
            <a:alphaModFix/>
          </a:blip>
          <a:srcRect b="0" l="0" r="0" t="0"/>
          <a:stretch/>
        </p:blipFill>
        <p:spPr>
          <a:xfrm>
            <a:off x="-16324" y="-32658"/>
            <a:ext cx="9160324" cy="1002632"/>
          </a:xfrm>
          <a:prstGeom prst="rect">
            <a:avLst/>
          </a:prstGeom>
          <a:solidFill>
            <a:srgbClr val="A29E95"/>
          </a:solidFill>
          <a:ln>
            <a:noFill/>
          </a:ln>
        </p:spPr>
      </p:pic>
      <p:sp>
        <p:nvSpPr>
          <p:cNvPr id="89" name="Google Shape;89;p1"/>
          <p:cNvSpPr/>
          <p:nvPr/>
        </p:nvSpPr>
        <p:spPr>
          <a:xfrm>
            <a:off x="5279405" y="-37548"/>
            <a:ext cx="3848271" cy="1002631"/>
          </a:xfrm>
          <a:prstGeom prst="rect">
            <a:avLst/>
          </a:prstGeom>
          <a:solidFill>
            <a:srgbClr val="A29E9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48340C"/>
                </a:solidFill>
                <a:latin typeface="Calibri"/>
                <a:ea typeface="Calibri"/>
                <a:cs typeface="Calibri"/>
                <a:sym typeface="Calibri"/>
              </a:rPr>
              <a:t>Soil (Pedosphere) </a:t>
            </a:r>
            <a:endParaRPr/>
          </a:p>
          <a:p>
            <a:pPr indent="0" lvl="0" marL="0" marR="0" rtl="0" algn="ctr">
              <a:spcBef>
                <a:spcPts val="0"/>
              </a:spcBef>
              <a:spcAft>
                <a:spcPts val="0"/>
              </a:spcAft>
              <a:buNone/>
            </a:pPr>
            <a:r>
              <a:rPr b="1" i="0" lang="en-US" sz="2000" u="none" cap="none" strike="noStrike">
                <a:solidFill>
                  <a:srgbClr val="48340C"/>
                </a:solidFill>
                <a:latin typeface="Calibri"/>
                <a:ea typeface="Calibri"/>
                <a:cs typeface="Calibri"/>
                <a:sym typeface="Calibri"/>
              </a:rPr>
              <a:t>Infiltration Protocol</a:t>
            </a:r>
            <a:endParaRPr/>
          </a:p>
        </p:txBody>
      </p:sp>
      <p:sp>
        <p:nvSpPr>
          <p:cNvPr id="90" name="Google Shape;90;p1"/>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Slide 1</a:t>
            </a:r>
            <a:endParaRPr/>
          </a:p>
        </p:txBody>
      </p:sp>
      <p:pic>
        <p:nvPicPr>
          <p:cNvPr descr="Illustration of dry cracked soil and a rainstorm." id="91" name="Google Shape;91;p1"/>
          <p:cNvPicPr preferRelativeResize="0"/>
          <p:nvPr/>
        </p:nvPicPr>
        <p:blipFill rotWithShape="1">
          <a:blip r:embed="rId4">
            <a:alphaModFix/>
          </a:blip>
          <a:srcRect b="0" l="0" r="0" t="0"/>
          <a:stretch/>
        </p:blipFill>
        <p:spPr>
          <a:xfrm>
            <a:off x="0" y="974864"/>
            <a:ext cx="9144000" cy="6096000"/>
          </a:xfrm>
          <a:prstGeom prst="rect">
            <a:avLst/>
          </a:prstGeom>
          <a:noFill/>
          <a:ln>
            <a:noFill/>
          </a:ln>
        </p:spPr>
      </p:pic>
      <p:sp>
        <p:nvSpPr>
          <p:cNvPr id="92" name="Google Shape;92;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75" name="Google Shape;175;p10"/>
          <p:cNvPicPr preferRelativeResize="0"/>
          <p:nvPr/>
        </p:nvPicPr>
        <p:blipFill rotWithShape="1">
          <a:blip r:embed="rId3">
            <a:alphaModFix/>
          </a:blip>
          <a:srcRect b="0" l="0" r="0" t="0"/>
          <a:stretch/>
        </p:blipFill>
        <p:spPr>
          <a:xfrm>
            <a:off x="1198532" y="-45362"/>
            <a:ext cx="7960458" cy="1019791"/>
          </a:xfrm>
          <a:prstGeom prst="rect">
            <a:avLst/>
          </a:prstGeom>
          <a:noFill/>
          <a:ln>
            <a:noFill/>
          </a:ln>
        </p:spPr>
      </p:pic>
      <p:pic>
        <p:nvPicPr>
          <p:cNvPr descr="menu: Required equipment" id="176" name="Google Shape;176;p10"/>
          <p:cNvPicPr preferRelativeResize="0"/>
          <p:nvPr/>
        </p:nvPicPr>
        <p:blipFill rotWithShape="1">
          <a:blip r:embed="rId4">
            <a:alphaModFix/>
          </a:blip>
          <a:srcRect b="0" l="0" r="0" t="0"/>
          <a:stretch/>
        </p:blipFill>
        <p:spPr>
          <a:xfrm>
            <a:off x="-19354" y="-22860"/>
            <a:ext cx="1237422" cy="6858000"/>
          </a:xfrm>
          <a:prstGeom prst="rect">
            <a:avLst/>
          </a:prstGeom>
          <a:noFill/>
          <a:ln>
            <a:noFill/>
          </a:ln>
        </p:spPr>
      </p:pic>
      <p:sp>
        <p:nvSpPr>
          <p:cNvPr id="177" name="Google Shape;177;p10"/>
          <p:cNvSpPr txBox="1"/>
          <p:nvPr>
            <p:ph type="title"/>
          </p:nvPr>
        </p:nvSpPr>
        <p:spPr>
          <a:xfrm>
            <a:off x="1290540"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Required Materials </a:t>
            </a:r>
            <a:endParaRPr/>
          </a:p>
        </p:txBody>
      </p:sp>
      <p:sp>
        <p:nvSpPr>
          <p:cNvPr id="178" name="Google Shape;178;p10"/>
          <p:cNvSpPr txBox="1"/>
          <p:nvPr>
            <p:ph idx="1" type="body"/>
          </p:nvPr>
        </p:nvSpPr>
        <p:spPr>
          <a:xfrm>
            <a:off x="1257300" y="2099602"/>
            <a:ext cx="6927330" cy="4351338"/>
          </a:xfrm>
          <a:prstGeom prst="rect">
            <a:avLst/>
          </a:prstGeom>
          <a:noFill/>
          <a:ln>
            <a:noFill/>
          </a:ln>
        </p:spPr>
        <p:txBody>
          <a:bodyPr anchorCtr="0" anchor="t" bIns="45700" lIns="91425" spcFirstLastPara="1" rIns="91425" wrap="square" tIns="45700">
            <a:noAutofit/>
          </a:bodyPr>
          <a:lstStyle/>
          <a:p>
            <a:pPr indent="-285750" lvl="0" marL="363538" rtl="0" algn="l">
              <a:lnSpc>
                <a:spcPct val="90000"/>
              </a:lnSpc>
              <a:spcBef>
                <a:spcPts val="0"/>
              </a:spcBef>
              <a:spcAft>
                <a:spcPts val="0"/>
              </a:spcAft>
              <a:buClr>
                <a:schemeClr val="dk1"/>
              </a:buClr>
              <a:buSzPts val="1800"/>
              <a:buFont typeface="Calibri"/>
              <a:buChar char="-"/>
            </a:pPr>
            <a:r>
              <a:rPr lang="en-US"/>
              <a:t>Metal ring with a diameter of 10 - 20 cm (Coffee cans work!) </a:t>
            </a:r>
            <a:endParaRPr/>
          </a:p>
          <a:p>
            <a:pPr indent="-285750" lvl="0" marL="363538" rtl="0" algn="l">
              <a:lnSpc>
                <a:spcPct val="90000"/>
              </a:lnSpc>
              <a:spcBef>
                <a:spcPts val="1000"/>
              </a:spcBef>
              <a:spcAft>
                <a:spcPts val="0"/>
              </a:spcAft>
              <a:buClr>
                <a:schemeClr val="dk1"/>
              </a:buClr>
              <a:buSzPts val="1800"/>
              <a:buFont typeface="Calibri"/>
              <a:buChar char="-"/>
            </a:pPr>
            <a:r>
              <a:rPr lang="en-US"/>
              <a:t>Metal ring with a diameter of 15 - 25 cm (Coffee cans work!) </a:t>
            </a:r>
            <a:endParaRPr/>
          </a:p>
          <a:p>
            <a:pPr indent="-285750" lvl="0" marL="363538" rtl="0" algn="l">
              <a:lnSpc>
                <a:spcPct val="90000"/>
              </a:lnSpc>
              <a:spcBef>
                <a:spcPts val="1000"/>
              </a:spcBef>
              <a:spcAft>
                <a:spcPts val="0"/>
              </a:spcAft>
              <a:buClr>
                <a:schemeClr val="dk1"/>
              </a:buClr>
              <a:buSzPts val="1800"/>
              <a:buFont typeface="Calibri"/>
              <a:buChar char="-"/>
            </a:pPr>
            <a:r>
              <a:rPr lang="en-US"/>
              <a:t>Buckets or other containers to transport at least 8 L of water to the site</a:t>
            </a:r>
            <a:endParaRPr/>
          </a:p>
          <a:p>
            <a:pPr indent="-285750" lvl="0" marL="363538" rtl="0" algn="l">
              <a:lnSpc>
                <a:spcPct val="90000"/>
              </a:lnSpc>
              <a:spcBef>
                <a:spcPts val="1000"/>
              </a:spcBef>
              <a:spcAft>
                <a:spcPts val="0"/>
              </a:spcAft>
              <a:buClr>
                <a:schemeClr val="dk1"/>
              </a:buClr>
              <a:buSzPts val="1800"/>
              <a:buFont typeface="Calibri"/>
              <a:buChar char="-"/>
            </a:pPr>
            <a:r>
              <a:rPr lang="en-US"/>
              <a:t>Ruler </a:t>
            </a:r>
            <a:endParaRPr/>
          </a:p>
          <a:p>
            <a:pPr indent="-285750" lvl="0" marL="363538" rtl="0" algn="l">
              <a:lnSpc>
                <a:spcPct val="90000"/>
              </a:lnSpc>
              <a:spcBef>
                <a:spcPts val="1000"/>
              </a:spcBef>
              <a:spcAft>
                <a:spcPts val="0"/>
              </a:spcAft>
              <a:buClr>
                <a:schemeClr val="dk1"/>
              </a:buClr>
              <a:buSzPts val="1800"/>
              <a:buFont typeface="Calibri"/>
              <a:buChar char="-"/>
            </a:pPr>
            <a:r>
              <a:rPr lang="en-US"/>
              <a:t>Waterproof marker </a:t>
            </a:r>
            <a:endParaRPr/>
          </a:p>
          <a:p>
            <a:pPr indent="-285750" lvl="0" marL="363538" rtl="0" algn="l">
              <a:lnSpc>
                <a:spcPct val="90000"/>
              </a:lnSpc>
              <a:spcBef>
                <a:spcPts val="1000"/>
              </a:spcBef>
              <a:spcAft>
                <a:spcPts val="0"/>
              </a:spcAft>
              <a:buClr>
                <a:schemeClr val="dk1"/>
              </a:buClr>
              <a:buSzPts val="1800"/>
              <a:buFont typeface="Calibri"/>
              <a:buChar char="-"/>
            </a:pPr>
            <a:r>
              <a:rPr lang="en-US"/>
              <a:t>Stop watch or watch with a second hand </a:t>
            </a:r>
            <a:endParaRPr/>
          </a:p>
          <a:p>
            <a:pPr indent="-285750" lvl="0" marL="363538" rtl="0" algn="l">
              <a:lnSpc>
                <a:spcPct val="90000"/>
              </a:lnSpc>
              <a:spcBef>
                <a:spcPts val="1000"/>
              </a:spcBef>
              <a:spcAft>
                <a:spcPts val="0"/>
              </a:spcAft>
              <a:buClr>
                <a:schemeClr val="dk1"/>
              </a:buClr>
              <a:buSzPts val="1800"/>
              <a:buFont typeface="Calibri"/>
              <a:buChar char="-"/>
            </a:pPr>
            <a:r>
              <a:rPr lang="en-US"/>
              <a:t>Block of wood </a:t>
            </a:r>
            <a:endParaRPr/>
          </a:p>
          <a:p>
            <a:pPr indent="-285750" lvl="0" marL="363538" rtl="0" algn="l">
              <a:lnSpc>
                <a:spcPct val="90000"/>
              </a:lnSpc>
              <a:spcBef>
                <a:spcPts val="1000"/>
              </a:spcBef>
              <a:spcAft>
                <a:spcPts val="0"/>
              </a:spcAft>
              <a:buClr>
                <a:schemeClr val="dk1"/>
              </a:buClr>
              <a:buSzPts val="1800"/>
              <a:buFont typeface="Calibri"/>
              <a:buChar char="-"/>
            </a:pPr>
            <a:r>
              <a:rPr lang="en-US"/>
              <a:t>Hammer </a:t>
            </a:r>
            <a:endParaRPr/>
          </a:p>
          <a:p>
            <a:pPr indent="-285750" lvl="0" marL="363538" rtl="0" algn="l">
              <a:lnSpc>
                <a:spcPct val="90000"/>
              </a:lnSpc>
              <a:spcBef>
                <a:spcPts val="1000"/>
              </a:spcBef>
              <a:spcAft>
                <a:spcPts val="0"/>
              </a:spcAft>
              <a:buClr>
                <a:schemeClr val="dk1"/>
              </a:buClr>
              <a:buSzPts val="1800"/>
              <a:buFont typeface="Calibri"/>
              <a:buChar char="-"/>
            </a:pPr>
            <a:r>
              <a:rPr lang="en-US"/>
              <a:t>Three soil sample containers suitable for soil moisture measurement </a:t>
            </a:r>
            <a:endParaRPr/>
          </a:p>
          <a:p>
            <a:pPr indent="-285750" lvl="0" marL="363538" rtl="0" algn="l">
              <a:lnSpc>
                <a:spcPct val="90000"/>
              </a:lnSpc>
              <a:spcBef>
                <a:spcPts val="1000"/>
              </a:spcBef>
              <a:spcAft>
                <a:spcPts val="0"/>
              </a:spcAft>
              <a:buClr>
                <a:schemeClr val="dk1"/>
              </a:buClr>
              <a:buSzPts val="1800"/>
              <a:buFont typeface="Calibri"/>
              <a:buChar char="-"/>
            </a:pPr>
            <a:r>
              <a:rPr lang="en-US"/>
              <a:t>Grass clippers </a:t>
            </a:r>
            <a:endParaRPr/>
          </a:p>
          <a:p>
            <a:pPr indent="0" lvl="0" marL="0" rtl="0" algn="l">
              <a:lnSpc>
                <a:spcPct val="90000"/>
              </a:lnSpc>
              <a:spcBef>
                <a:spcPts val="1000"/>
              </a:spcBef>
              <a:spcAft>
                <a:spcPts val="0"/>
              </a:spcAft>
              <a:buClr>
                <a:schemeClr val="dk1"/>
              </a:buClr>
              <a:buSzPts val="1800"/>
              <a:buNone/>
            </a:pPr>
            <a:r>
              <a:rPr lang="en-US"/>
              <a:t>-      Funnel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85" name="Google Shape;185;p11"/>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Preparing a dual-ring infiltrometer" id="186" name="Google Shape;186;p11"/>
          <p:cNvPicPr preferRelativeResize="0"/>
          <p:nvPr/>
        </p:nvPicPr>
        <p:blipFill rotWithShape="1">
          <a:blip r:embed="rId4">
            <a:alphaModFix/>
          </a:blip>
          <a:srcRect b="0" l="0" r="0" t="0"/>
          <a:stretch/>
        </p:blipFill>
        <p:spPr>
          <a:xfrm>
            <a:off x="-35984" y="-102447"/>
            <a:ext cx="1293283" cy="6960447"/>
          </a:xfrm>
          <a:prstGeom prst="rect">
            <a:avLst/>
          </a:prstGeom>
          <a:noFill/>
          <a:ln>
            <a:noFill/>
          </a:ln>
        </p:spPr>
      </p:pic>
      <p:sp>
        <p:nvSpPr>
          <p:cNvPr id="187" name="Google Shape;187;p11"/>
          <p:cNvSpPr txBox="1"/>
          <p:nvPr>
            <p:ph type="title"/>
          </p:nvPr>
        </p:nvSpPr>
        <p:spPr>
          <a:xfrm>
            <a:off x="1327419"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Constructing a Dual-Ring Infiltrometer</a:t>
            </a:r>
            <a:endParaRPr/>
          </a:p>
        </p:txBody>
      </p:sp>
      <p:sp>
        <p:nvSpPr>
          <p:cNvPr id="188" name="Google Shape;188;p11"/>
          <p:cNvSpPr txBox="1"/>
          <p:nvPr>
            <p:ph idx="1" type="body"/>
          </p:nvPr>
        </p:nvSpPr>
        <p:spPr>
          <a:xfrm>
            <a:off x="1327420" y="2065725"/>
            <a:ext cx="3574364" cy="4589907"/>
          </a:xfrm>
          <a:prstGeom prst="rect">
            <a:avLst/>
          </a:prstGeom>
          <a:noFill/>
          <a:ln>
            <a:noFill/>
          </a:ln>
        </p:spPr>
        <p:txBody>
          <a:bodyPr anchorCtr="0" anchor="t" bIns="45700" lIns="91425" spcFirstLastPara="1" rIns="91425" wrap="square" tIns="45700">
            <a:normAutofit lnSpcReduction="10000"/>
          </a:bodyPr>
          <a:lstStyle/>
          <a:p>
            <a:pPr indent="-285750" lvl="0" marL="285750" rtl="0" algn="l">
              <a:lnSpc>
                <a:spcPct val="90000"/>
              </a:lnSpc>
              <a:spcBef>
                <a:spcPts val="0"/>
              </a:spcBef>
              <a:spcAft>
                <a:spcPts val="0"/>
              </a:spcAft>
              <a:buClr>
                <a:schemeClr val="dk1"/>
              </a:buClr>
              <a:buSzPts val="1800"/>
              <a:buFont typeface="Arial"/>
              <a:buChar char="•"/>
            </a:pPr>
            <a:r>
              <a:rPr lang="en-US"/>
              <a:t>Cut out the bottom of your cans</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285750" lvl="0" marL="285750" rtl="0" algn="l">
              <a:lnSpc>
                <a:spcPct val="90000"/>
              </a:lnSpc>
              <a:spcBef>
                <a:spcPts val="1000"/>
              </a:spcBef>
              <a:spcAft>
                <a:spcPts val="0"/>
              </a:spcAft>
              <a:buClr>
                <a:schemeClr val="dk1"/>
              </a:buClr>
              <a:buSzPts val="1800"/>
              <a:buFont typeface="Arial"/>
              <a:buChar char="•"/>
            </a:pPr>
            <a:r>
              <a:rPr lang="en-US"/>
              <a:t>Place one inside the other and be sure that the distance between the walls of the cans is between 2-5 cm.</a:t>
            </a:r>
            <a:endParaRPr/>
          </a:p>
          <a:p>
            <a:pPr indent="-171450" lvl="0" marL="285750" rtl="0" algn="l">
              <a:lnSpc>
                <a:spcPct val="90000"/>
              </a:lnSpc>
              <a:spcBef>
                <a:spcPts val="1000"/>
              </a:spcBef>
              <a:spcAft>
                <a:spcPts val="0"/>
              </a:spcAft>
              <a:buClr>
                <a:schemeClr val="dk1"/>
              </a:buClr>
              <a:buSzPts val="1800"/>
              <a:buFont typeface="Arial"/>
              <a:buNone/>
            </a:pPr>
            <a:r>
              <a:t/>
            </a:r>
            <a:endParaRPr/>
          </a:p>
          <a:p>
            <a:pPr indent="0" lvl="0" marL="0" rtl="0" algn="l">
              <a:lnSpc>
                <a:spcPct val="90000"/>
              </a:lnSpc>
              <a:spcBef>
                <a:spcPts val="1000"/>
              </a:spcBef>
              <a:spcAft>
                <a:spcPts val="0"/>
              </a:spcAft>
              <a:buClr>
                <a:schemeClr val="dk1"/>
              </a:buClr>
              <a:buSzPts val="1400"/>
              <a:buNone/>
            </a:pPr>
            <a:r>
              <a:rPr i="1" lang="en-US" sz="1400"/>
              <a:t>Caution students when cutting the bottom of the cans, and when handling the cans when doing the infiltration protocol- the raw edges are sharp. </a:t>
            </a:r>
            <a:endParaRPr/>
          </a:p>
        </p:txBody>
      </p:sp>
      <p:pic>
        <p:nvPicPr>
          <p:cNvPr descr="Two photographs. The first photograph show two different sized coffee cans. The second photo shows the smaller can placed inside the larger. " id="189" name="Google Shape;189;p11"/>
          <p:cNvPicPr preferRelativeResize="0"/>
          <p:nvPr>
            <p:ph idx="2" type="body"/>
          </p:nvPr>
        </p:nvPicPr>
        <p:blipFill rotWithShape="1">
          <a:blip r:embed="rId5">
            <a:alphaModFix/>
          </a:blip>
          <a:srcRect b="0" l="0" r="0" t="0"/>
          <a:stretch/>
        </p:blipFill>
        <p:spPr>
          <a:xfrm>
            <a:off x="4901783" y="1772482"/>
            <a:ext cx="3991178" cy="46445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96" name="Google Shape;196;p12"/>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Preparing a dual-ring infiltrometer" id="197" name="Google Shape;197;p12"/>
          <p:cNvPicPr preferRelativeResize="0"/>
          <p:nvPr/>
        </p:nvPicPr>
        <p:blipFill rotWithShape="1">
          <a:blip r:embed="rId4">
            <a:alphaModFix/>
          </a:blip>
          <a:srcRect b="0" l="0" r="0" t="0"/>
          <a:stretch/>
        </p:blipFill>
        <p:spPr>
          <a:xfrm>
            <a:off x="-35984" y="-102447"/>
            <a:ext cx="1293283" cy="6960447"/>
          </a:xfrm>
          <a:prstGeom prst="rect">
            <a:avLst/>
          </a:prstGeom>
          <a:noFill/>
          <a:ln>
            <a:noFill/>
          </a:ln>
        </p:spPr>
      </p:pic>
      <p:sp>
        <p:nvSpPr>
          <p:cNvPr id="198" name="Google Shape;198;p12"/>
          <p:cNvSpPr txBox="1"/>
          <p:nvPr>
            <p:ph type="title"/>
          </p:nvPr>
        </p:nvSpPr>
        <p:spPr>
          <a:xfrm>
            <a:off x="1327419"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Measuring your Dual-Ring Infiltrometer</a:t>
            </a:r>
            <a:endParaRPr/>
          </a:p>
        </p:txBody>
      </p:sp>
      <p:sp>
        <p:nvSpPr>
          <p:cNvPr id="199" name="Google Shape;199;p12"/>
          <p:cNvSpPr txBox="1"/>
          <p:nvPr>
            <p:ph idx="1" type="body"/>
          </p:nvPr>
        </p:nvSpPr>
        <p:spPr>
          <a:xfrm>
            <a:off x="1545317" y="2065726"/>
            <a:ext cx="6789214" cy="4351338"/>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Measure and record the width of your reference band (in mm).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Measure and record the widths of your inner and outer rings (in cm- see below).</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p:txBody>
      </p:sp>
      <p:pic>
        <p:nvPicPr>
          <p:cNvPr descr="Photos showing the investigator measuring the width of the reference band in mm, and showing how to measure the width of the inner and outer rings in cm." id="200" name="Google Shape;200;p12"/>
          <p:cNvPicPr preferRelativeResize="0"/>
          <p:nvPr>
            <p:ph idx="2" type="body"/>
          </p:nvPr>
        </p:nvPicPr>
        <p:blipFill rotWithShape="1">
          <a:blip r:embed="rId5">
            <a:alphaModFix/>
          </a:blip>
          <a:srcRect b="0" l="0" r="0" t="0"/>
          <a:stretch/>
        </p:blipFill>
        <p:spPr>
          <a:xfrm>
            <a:off x="1327419" y="3549595"/>
            <a:ext cx="7696660" cy="24882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07" name="Google Shape;207;p13"/>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Preparing a dual-ring infiltrometer" id="208" name="Google Shape;208;p13"/>
          <p:cNvPicPr preferRelativeResize="0"/>
          <p:nvPr/>
        </p:nvPicPr>
        <p:blipFill rotWithShape="1">
          <a:blip r:embed="rId4">
            <a:alphaModFix/>
          </a:blip>
          <a:srcRect b="0" l="0" r="0" t="0"/>
          <a:stretch/>
        </p:blipFill>
        <p:spPr>
          <a:xfrm>
            <a:off x="-35984" y="-102447"/>
            <a:ext cx="1293283" cy="6960447"/>
          </a:xfrm>
          <a:prstGeom prst="rect">
            <a:avLst/>
          </a:prstGeom>
          <a:noFill/>
          <a:ln>
            <a:noFill/>
          </a:ln>
        </p:spPr>
      </p:pic>
      <p:sp>
        <p:nvSpPr>
          <p:cNvPr id="209" name="Google Shape;209;p13"/>
          <p:cNvSpPr txBox="1"/>
          <p:nvPr>
            <p:ph type="title"/>
          </p:nvPr>
        </p:nvSpPr>
        <p:spPr>
          <a:xfrm>
            <a:off x="1327419"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Marking the Outside of the Dual-Ring Infiltrometer</a:t>
            </a:r>
            <a:endParaRPr/>
          </a:p>
        </p:txBody>
      </p:sp>
      <p:sp>
        <p:nvSpPr>
          <p:cNvPr id="210" name="Google Shape;210;p13"/>
          <p:cNvSpPr txBox="1"/>
          <p:nvPr>
            <p:ph idx="1" type="body"/>
          </p:nvPr>
        </p:nvSpPr>
        <p:spPr>
          <a:xfrm>
            <a:off x="1545317" y="2065726"/>
            <a:ext cx="678921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Mark 2 cm and 5 cm from the bottom of each can as a reference for when you will push the can into the soil at least 2 cm but not deeper than 5 cm.</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p:txBody>
      </p:sp>
      <p:pic>
        <p:nvPicPr>
          <p:cNvPr descr="Photograph of the outside of the can. There are marks at 2 cm and 5 cm showing the range where you should push the can into the soil. " id="211" name="Google Shape;211;p13"/>
          <p:cNvPicPr preferRelativeResize="0"/>
          <p:nvPr>
            <p:ph idx="2" type="body"/>
          </p:nvPr>
        </p:nvPicPr>
        <p:blipFill rotWithShape="1">
          <a:blip r:embed="rId5">
            <a:alphaModFix/>
          </a:blip>
          <a:srcRect b="0" l="0" r="0" t="0"/>
          <a:stretch/>
        </p:blipFill>
        <p:spPr>
          <a:xfrm>
            <a:off x="2380624" y="3011600"/>
            <a:ext cx="4919585" cy="36063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18" name="Google Shape;218;p14"/>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Preparing a dual-ring infiltrometer" id="219" name="Google Shape;219;p14"/>
          <p:cNvPicPr preferRelativeResize="0"/>
          <p:nvPr/>
        </p:nvPicPr>
        <p:blipFill rotWithShape="1">
          <a:blip r:embed="rId4">
            <a:alphaModFix/>
          </a:blip>
          <a:srcRect b="0" l="0" r="0" t="0"/>
          <a:stretch/>
        </p:blipFill>
        <p:spPr>
          <a:xfrm>
            <a:off x="-35984" y="-102447"/>
            <a:ext cx="1293283" cy="6960447"/>
          </a:xfrm>
          <a:prstGeom prst="rect">
            <a:avLst/>
          </a:prstGeom>
          <a:noFill/>
          <a:ln>
            <a:noFill/>
          </a:ln>
        </p:spPr>
      </p:pic>
      <p:sp>
        <p:nvSpPr>
          <p:cNvPr id="220" name="Google Shape;220;p14"/>
          <p:cNvSpPr txBox="1"/>
          <p:nvPr>
            <p:ph type="title"/>
          </p:nvPr>
        </p:nvSpPr>
        <p:spPr>
          <a:xfrm>
            <a:off x="1327419"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Diagram of the Finished Dual-Ring Infiltrometer</a:t>
            </a:r>
            <a:endParaRPr/>
          </a:p>
        </p:txBody>
      </p:sp>
      <p:sp>
        <p:nvSpPr>
          <p:cNvPr id="221" name="Google Shape;221;p14"/>
          <p:cNvSpPr txBox="1"/>
          <p:nvPr>
            <p:ph idx="1" type="body"/>
          </p:nvPr>
        </p:nvSpPr>
        <p:spPr>
          <a:xfrm>
            <a:off x="1530327" y="1753917"/>
            <a:ext cx="678921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This illustration shows a fully constructed Dual Ring Infiltrometer in the soil.</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p:txBody>
      </p:sp>
      <p:pic>
        <p:nvPicPr>
          <p:cNvPr descr="Diagram of the two cans: one can is inside the other can, they are spaced between 2-5 cm apart. The apparatus is pushed 2-5 cm into the ground. " id="222" name="Google Shape;222;p14"/>
          <p:cNvPicPr preferRelativeResize="0"/>
          <p:nvPr>
            <p:ph idx="2" type="body"/>
          </p:nvPr>
        </p:nvPicPr>
        <p:blipFill rotWithShape="1">
          <a:blip r:embed="rId5">
            <a:alphaModFix/>
          </a:blip>
          <a:srcRect b="0" l="0" r="0" t="0"/>
          <a:stretch/>
        </p:blipFill>
        <p:spPr>
          <a:xfrm>
            <a:off x="1953116" y="2330796"/>
            <a:ext cx="6561548" cy="41789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28" name="Google Shape;228;p15"/>
          <p:cNvPicPr preferRelativeResize="0"/>
          <p:nvPr/>
        </p:nvPicPr>
        <p:blipFill rotWithShape="1">
          <a:blip r:embed="rId3">
            <a:alphaModFix/>
          </a:blip>
          <a:srcRect b="0" l="0" r="0" t="0"/>
          <a:stretch/>
        </p:blipFill>
        <p:spPr>
          <a:xfrm>
            <a:off x="1183542" y="-33866"/>
            <a:ext cx="7960458" cy="1019791"/>
          </a:xfrm>
          <a:prstGeom prst="rect">
            <a:avLst/>
          </a:prstGeom>
          <a:noFill/>
          <a:ln>
            <a:noFill/>
          </a:ln>
        </p:spPr>
      </p:pic>
      <p:pic>
        <p:nvPicPr>
          <p:cNvPr descr="Menu: Measuring infiltration rates" id="229" name="Google Shape;229;p15"/>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230" name="Google Shape;230;p15"/>
          <p:cNvSpPr txBox="1"/>
          <p:nvPr>
            <p:ph type="title"/>
          </p:nvPr>
        </p:nvSpPr>
        <p:spPr>
          <a:xfrm>
            <a:off x="1257300" y="97710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Measuring Infiltration Rates: Clear Vegetation</a:t>
            </a:r>
            <a:endParaRPr/>
          </a:p>
        </p:txBody>
      </p:sp>
      <p:sp>
        <p:nvSpPr>
          <p:cNvPr id="231" name="Google Shape;231;p15"/>
          <p:cNvSpPr txBox="1"/>
          <p:nvPr>
            <p:ph idx="1" type="body"/>
          </p:nvPr>
        </p:nvSpPr>
        <p:spPr>
          <a:xfrm>
            <a:off x="1467611" y="2064147"/>
            <a:ext cx="265281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Clip any vegetation (grass) to the ground surface and remove all loose organic cover over an area just larger than your largest can. Try not to disturb the soil. </a:t>
            </a:r>
            <a:endParaRPr/>
          </a:p>
        </p:txBody>
      </p:sp>
      <p:pic>
        <p:nvPicPr>
          <p:cNvPr descr="Photograph of soil with vegetation and debris removed, in preparation for placing the apparatus." id="232" name="Google Shape;232;p15"/>
          <p:cNvPicPr preferRelativeResize="0"/>
          <p:nvPr>
            <p:ph idx="2" type="body"/>
          </p:nvPr>
        </p:nvPicPr>
        <p:blipFill rotWithShape="1">
          <a:blip r:embed="rId5">
            <a:alphaModFix/>
          </a:blip>
          <a:srcRect b="0" l="0" r="0" t="0"/>
          <a:stretch/>
        </p:blipFill>
        <p:spPr>
          <a:xfrm>
            <a:off x="4789910" y="2064147"/>
            <a:ext cx="3684600"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38" name="Google Shape;238;p16"/>
          <p:cNvPicPr preferRelativeResize="0"/>
          <p:nvPr/>
        </p:nvPicPr>
        <p:blipFill rotWithShape="1">
          <a:blip r:embed="rId3">
            <a:alphaModFix/>
          </a:blip>
          <a:srcRect b="0" l="0" r="0" t="0"/>
          <a:stretch/>
        </p:blipFill>
        <p:spPr>
          <a:xfrm>
            <a:off x="1218895" y="-27001"/>
            <a:ext cx="7960458" cy="1019791"/>
          </a:xfrm>
          <a:prstGeom prst="rect">
            <a:avLst/>
          </a:prstGeom>
          <a:noFill/>
          <a:ln>
            <a:noFill/>
          </a:ln>
        </p:spPr>
      </p:pic>
      <p:pic>
        <p:nvPicPr>
          <p:cNvPr descr="Menu: Measuring infiltration rates" id="239" name="Google Shape;239;p16"/>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240" name="Google Shape;240;p16"/>
          <p:cNvSpPr txBox="1"/>
          <p:nvPr>
            <p:ph type="title"/>
          </p:nvPr>
        </p:nvSpPr>
        <p:spPr>
          <a:xfrm>
            <a:off x="1362185" y="85338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Push Cans into the Soil</a:t>
            </a:r>
            <a:endParaRPr/>
          </a:p>
        </p:txBody>
      </p:sp>
      <p:sp>
        <p:nvSpPr>
          <p:cNvPr id="241" name="Google Shape;241;p16"/>
          <p:cNvSpPr txBox="1"/>
          <p:nvPr>
            <p:ph idx="1" type="body"/>
          </p:nvPr>
        </p:nvSpPr>
        <p:spPr>
          <a:xfrm>
            <a:off x="1467610" y="2064147"/>
            <a:ext cx="4003799" cy="4351338"/>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Starting with the smaller can, twist the cans 2 - 5 cm into the soil.</a:t>
            </a:r>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Use the reference points you marked earlier as guides. </a:t>
            </a:r>
            <a:endParaRPr/>
          </a:p>
        </p:txBody>
      </p:sp>
      <p:pic>
        <p:nvPicPr>
          <p:cNvPr descr="Image of the two cans and the reference marks made with a permanent marker on the outside, to provide a reference for how deep to install the cans. " id="242" name="Google Shape;242;p16"/>
          <p:cNvPicPr preferRelativeResize="0"/>
          <p:nvPr>
            <p:ph idx="2" type="body"/>
          </p:nvPr>
        </p:nvPicPr>
        <p:blipFill rotWithShape="1">
          <a:blip r:embed="rId5">
            <a:alphaModFix/>
          </a:blip>
          <a:srcRect b="0" l="0" r="0" t="0"/>
          <a:stretch/>
        </p:blipFill>
        <p:spPr>
          <a:xfrm>
            <a:off x="6068200" y="1417783"/>
            <a:ext cx="2761005" cy="516238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48" name="Google Shape;248;p17"/>
          <p:cNvPicPr preferRelativeResize="0"/>
          <p:nvPr/>
        </p:nvPicPr>
        <p:blipFill rotWithShape="1">
          <a:blip r:embed="rId3">
            <a:alphaModFix/>
          </a:blip>
          <a:srcRect b="0" l="0" r="0" t="0"/>
          <a:stretch/>
        </p:blipFill>
        <p:spPr>
          <a:xfrm>
            <a:off x="1198532" y="-33866"/>
            <a:ext cx="7960458" cy="1019791"/>
          </a:xfrm>
          <a:prstGeom prst="rect">
            <a:avLst/>
          </a:prstGeom>
          <a:noFill/>
          <a:ln>
            <a:noFill/>
          </a:ln>
        </p:spPr>
      </p:pic>
      <p:pic>
        <p:nvPicPr>
          <p:cNvPr descr="Menu: Measuring infiltration rates" id="249" name="Google Shape;249;p17"/>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250" name="Google Shape;250;p17"/>
          <p:cNvSpPr txBox="1"/>
          <p:nvPr>
            <p:ph type="title"/>
          </p:nvPr>
        </p:nvSpPr>
        <p:spPr>
          <a:xfrm>
            <a:off x="1362185" y="85338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Instilling Cans in Hard Soil </a:t>
            </a:r>
            <a:endParaRPr/>
          </a:p>
        </p:txBody>
      </p:sp>
      <p:sp>
        <p:nvSpPr>
          <p:cNvPr id="251" name="Google Shape;251;p17"/>
          <p:cNvSpPr txBox="1"/>
          <p:nvPr>
            <p:ph idx="1" type="body"/>
          </p:nvPr>
        </p:nvSpPr>
        <p:spPr>
          <a:xfrm>
            <a:off x="1583808" y="2004186"/>
            <a:ext cx="7300164" cy="30774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You may use a hammer to pound the can into the surface. If you do, place a block of wood between the hammer and the top of the can to distribute the force of the hammering.</a:t>
            </a:r>
            <a:endParaRPr/>
          </a:p>
          <a:p>
            <a:pPr indent="-171450" lvl="0" marL="285750" rtl="0" algn="l">
              <a:lnSpc>
                <a:spcPct val="90000"/>
              </a:lnSpc>
              <a:spcBef>
                <a:spcPts val="2000"/>
              </a:spcBef>
              <a:spcAft>
                <a:spcPts val="0"/>
              </a:spcAft>
              <a:buClr>
                <a:schemeClr val="dk1"/>
              </a:buClr>
              <a:buSzPts val="1800"/>
              <a:buFont typeface="Arial"/>
              <a:buNone/>
            </a:pPr>
            <a:r>
              <a:t/>
            </a:r>
            <a:endParaRPr>
              <a:solidFill>
                <a:srgbClr val="000000"/>
              </a:solidFill>
            </a:endParaRPr>
          </a:p>
          <a:p>
            <a:pPr indent="0" lvl="0" marL="0" rtl="0" algn="l">
              <a:lnSpc>
                <a:spcPct val="100000"/>
              </a:lnSpc>
              <a:spcBef>
                <a:spcPts val="1000"/>
              </a:spcBef>
              <a:spcAft>
                <a:spcPts val="0"/>
              </a:spcAft>
              <a:buClr>
                <a:srgbClr val="000000"/>
              </a:buClr>
              <a:buSzPts val="1800"/>
              <a:buNone/>
            </a:pPr>
            <a:r>
              <a:rPr lang="en-US">
                <a:solidFill>
                  <a:srgbClr val="000000"/>
                </a:solidFill>
              </a:rPr>
              <a:t>Do not hammer so hard that the can crumples, but a little bending at the top is okay. </a:t>
            </a:r>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Photgraph of using a block of wood placed on top of the cans and a hammer to push the apparatus into hard soil. " id="252" name="Google Shape;252;p17"/>
          <p:cNvPicPr preferRelativeResize="0"/>
          <p:nvPr>
            <p:ph idx="2" type="body"/>
          </p:nvPr>
        </p:nvPicPr>
        <p:blipFill rotWithShape="1">
          <a:blip r:embed="rId5">
            <a:alphaModFix/>
          </a:blip>
          <a:srcRect b="0" l="0" r="0" t="0"/>
          <a:stretch/>
        </p:blipFill>
        <p:spPr>
          <a:xfrm>
            <a:off x="3337656" y="3909751"/>
            <a:ext cx="4936913" cy="28224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58" name="Google Shape;258;p18"/>
          <p:cNvPicPr preferRelativeResize="0"/>
          <p:nvPr/>
        </p:nvPicPr>
        <p:blipFill rotWithShape="1">
          <a:blip r:embed="rId3">
            <a:alphaModFix/>
          </a:blip>
          <a:srcRect b="0" l="0" r="0" t="0"/>
          <a:stretch/>
        </p:blipFill>
        <p:spPr>
          <a:xfrm>
            <a:off x="1218895" y="-33866"/>
            <a:ext cx="7960458" cy="1019791"/>
          </a:xfrm>
          <a:prstGeom prst="rect">
            <a:avLst/>
          </a:prstGeom>
          <a:noFill/>
          <a:ln>
            <a:noFill/>
          </a:ln>
        </p:spPr>
      </p:pic>
      <p:pic>
        <p:nvPicPr>
          <p:cNvPr descr="Menu: Measuring infiltration rates" id="259" name="Google Shape;259;p18"/>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260" name="Google Shape;260;p18"/>
          <p:cNvSpPr txBox="1"/>
          <p:nvPr>
            <p:ph type="title"/>
          </p:nvPr>
        </p:nvSpPr>
        <p:spPr>
          <a:xfrm>
            <a:off x="1362185" y="6786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Overview of Measuring Soil Infiltration</a:t>
            </a:r>
            <a:endParaRPr/>
          </a:p>
        </p:txBody>
      </p:sp>
      <p:sp>
        <p:nvSpPr>
          <p:cNvPr id="261" name="Google Shape;261;p18"/>
          <p:cNvSpPr txBox="1"/>
          <p:nvPr>
            <p:ph idx="1" type="body"/>
          </p:nvPr>
        </p:nvSpPr>
        <p:spPr>
          <a:xfrm>
            <a:off x="1362185" y="1738889"/>
            <a:ext cx="7300164" cy="3077479"/>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Once the rings are in the soil, if you are using a stop watch, start it.</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Pour water into both rings</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When you pour water into the rings, the outer ring should not be leaking water to the surface around its rim. If it is, start over in another location, push the outer ring deeper into the soil, or pack mud around its base.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Prepare to record your data with the Data Entry app or on the Data Entry Sheet</a:t>
            </a:r>
            <a:endParaRPr/>
          </a:p>
          <a:p>
            <a:pPr indent="0" lvl="0" marL="0" rtl="0" algn="l">
              <a:lnSpc>
                <a:spcPct val="90000"/>
              </a:lnSpc>
              <a:spcBef>
                <a:spcPts val="1000"/>
              </a:spcBef>
              <a:spcAft>
                <a:spcPts val="0"/>
              </a:spcAft>
              <a:buClr>
                <a:srgbClr val="000000"/>
              </a:buClr>
              <a:buSzPts val="1800"/>
              <a:buNone/>
            </a:pPr>
            <a:r>
              <a:rPr lang="en-US">
                <a:solidFill>
                  <a:srgbClr val="000000"/>
                </a:solidFill>
              </a:rPr>
              <a:t> </a:t>
            </a:r>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Photograph of water being poured into both rings of the infiltrometer." id="262" name="Google Shape;262;p18"/>
          <p:cNvPicPr preferRelativeResize="0"/>
          <p:nvPr>
            <p:ph idx="2" type="body"/>
          </p:nvPr>
        </p:nvPicPr>
        <p:blipFill rotWithShape="1">
          <a:blip r:embed="rId5">
            <a:alphaModFix/>
          </a:blip>
          <a:srcRect b="0" l="0" r="0" t="0"/>
          <a:stretch/>
        </p:blipFill>
        <p:spPr>
          <a:xfrm>
            <a:off x="2005871" y="4036496"/>
            <a:ext cx="5953906" cy="25102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68" name="Google Shape;268;p19"/>
          <p:cNvPicPr preferRelativeResize="0"/>
          <p:nvPr/>
        </p:nvPicPr>
        <p:blipFill rotWithShape="1">
          <a:blip r:embed="rId3">
            <a:alphaModFix/>
          </a:blip>
          <a:srcRect b="0" l="0" r="0" t="0"/>
          <a:stretch/>
        </p:blipFill>
        <p:spPr>
          <a:xfrm>
            <a:off x="1183542" y="-51165"/>
            <a:ext cx="7960458" cy="1019791"/>
          </a:xfrm>
          <a:prstGeom prst="rect">
            <a:avLst/>
          </a:prstGeom>
          <a:noFill/>
          <a:ln>
            <a:noFill/>
          </a:ln>
        </p:spPr>
      </p:pic>
      <p:pic>
        <p:nvPicPr>
          <p:cNvPr descr="Menu: Measuring infiltration rates" id="269" name="Google Shape;269;p19"/>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270" name="Google Shape;270;p19"/>
          <p:cNvSpPr txBox="1"/>
          <p:nvPr>
            <p:ph type="title"/>
          </p:nvPr>
        </p:nvSpPr>
        <p:spPr>
          <a:xfrm>
            <a:off x="1362185" y="6786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Pouring Water into the Rings</a:t>
            </a:r>
            <a:endParaRPr/>
          </a:p>
        </p:txBody>
      </p:sp>
      <p:sp>
        <p:nvSpPr>
          <p:cNvPr id="271" name="Google Shape;271;p19"/>
          <p:cNvSpPr txBox="1"/>
          <p:nvPr>
            <p:ph idx="1" type="body"/>
          </p:nvPr>
        </p:nvSpPr>
        <p:spPr>
          <a:xfrm>
            <a:off x="1362185" y="1738889"/>
            <a:ext cx="7300164" cy="30774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In the inner ring, pour water to just above the upper reference band and maintain the same water level of the outer ring.</a:t>
            </a:r>
            <a:endParaRPr/>
          </a:p>
          <a:p>
            <a:pPr indent="0" lvl="0" marL="0" rtl="0" algn="l">
              <a:lnSpc>
                <a:spcPct val="90000"/>
              </a:lnSpc>
              <a:spcBef>
                <a:spcPts val="1000"/>
              </a:spcBef>
              <a:spcAft>
                <a:spcPts val="0"/>
              </a:spcAft>
              <a:buClr>
                <a:srgbClr val="000000"/>
              </a:buClr>
              <a:buSzPts val="1800"/>
              <a:buNone/>
            </a:pPr>
            <a:r>
              <a:rPr lang="en-US">
                <a:solidFill>
                  <a:srgbClr val="000000"/>
                </a:solidFill>
              </a:rPr>
              <a:t> </a:t>
            </a:r>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Photograph showing water in the two rings." id="272" name="Google Shape;272;p19"/>
          <p:cNvPicPr preferRelativeResize="0"/>
          <p:nvPr>
            <p:ph idx="2" type="body"/>
          </p:nvPr>
        </p:nvPicPr>
        <p:blipFill rotWithShape="1">
          <a:blip r:embed="rId5">
            <a:alphaModFix/>
          </a:blip>
          <a:srcRect b="0" l="0" r="0" t="0"/>
          <a:stretch/>
        </p:blipFill>
        <p:spPr>
          <a:xfrm>
            <a:off x="3069167" y="2524921"/>
            <a:ext cx="3631436" cy="39358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Banner: Soil Infiltration Protocol" id="97" name="Google Shape;97;p2"/>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Why measure infiltration?" id="98" name="Google Shape;98;p2"/>
          <p:cNvPicPr preferRelativeResize="0"/>
          <p:nvPr/>
        </p:nvPicPr>
        <p:blipFill rotWithShape="1">
          <a:blip r:embed="rId4">
            <a:alphaModFix/>
          </a:blip>
          <a:srcRect b="0" l="0" r="0" t="0"/>
          <a:stretch/>
        </p:blipFill>
        <p:spPr>
          <a:xfrm>
            <a:off x="3360" y="-35858"/>
            <a:ext cx="1268229" cy="6945064"/>
          </a:xfrm>
          <a:prstGeom prst="rect">
            <a:avLst/>
          </a:prstGeom>
          <a:noFill/>
          <a:ln>
            <a:noFill/>
          </a:ln>
        </p:spPr>
      </p:pic>
      <p:sp>
        <p:nvSpPr>
          <p:cNvPr id="99" name="Google Shape;99;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0" name="Google Shape;100;p2"/>
          <p:cNvSpPr txBox="1"/>
          <p:nvPr>
            <p:ph type="title"/>
          </p:nvPr>
        </p:nvSpPr>
        <p:spPr>
          <a:xfrm>
            <a:off x="1347690" y="799050"/>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b="1" lang="en-US" sz="2800">
                <a:solidFill>
                  <a:srgbClr val="48340C"/>
                </a:solidFill>
                <a:latin typeface="Calibri"/>
                <a:ea typeface="Calibri"/>
                <a:cs typeface="Calibri"/>
                <a:sym typeface="Calibri"/>
              </a:rPr>
              <a:t>Overview and Learning Objectives</a:t>
            </a:r>
            <a:endParaRPr b="1" sz="2800">
              <a:solidFill>
                <a:srgbClr val="48340C"/>
              </a:solidFill>
              <a:latin typeface="Calibri"/>
              <a:ea typeface="Calibri"/>
              <a:cs typeface="Calibri"/>
              <a:sym typeface="Calibri"/>
            </a:endParaRPr>
          </a:p>
        </p:txBody>
      </p:sp>
      <p:sp>
        <p:nvSpPr>
          <p:cNvPr id="101" name="Google Shape;101;p2"/>
          <p:cNvSpPr txBox="1"/>
          <p:nvPr>
            <p:ph idx="1" type="body"/>
          </p:nvPr>
        </p:nvSpPr>
        <p:spPr>
          <a:xfrm>
            <a:off x="1347691" y="1818841"/>
            <a:ext cx="68969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lang="en-US" sz="1600"/>
              <a:t>Soil infiltration is a measure of the rate at which soil is able to absorb rainfall or irrigation water. </a:t>
            </a:r>
            <a:r>
              <a:rPr lang="en-US" sz="1600">
                <a:solidFill>
                  <a:srgbClr val="000000"/>
                </a:solidFill>
              </a:rPr>
              <a:t>This module provides step-by-step instructions in how to do the Infiltration Protocol.</a:t>
            </a:r>
            <a:endParaRPr/>
          </a:p>
          <a:p>
            <a:pPr indent="0" lvl="0" marL="0" rtl="0" algn="l">
              <a:lnSpc>
                <a:spcPct val="90000"/>
              </a:lnSpc>
              <a:spcBef>
                <a:spcPts val="1000"/>
              </a:spcBef>
              <a:spcAft>
                <a:spcPts val="0"/>
              </a:spcAft>
              <a:buClr>
                <a:srgbClr val="000000"/>
              </a:buClr>
              <a:buSzPts val="2000"/>
              <a:buNone/>
            </a:pPr>
            <a:r>
              <a:rPr b="1" lang="en-US" sz="2000">
                <a:solidFill>
                  <a:srgbClr val="000000"/>
                </a:solidFill>
              </a:rPr>
              <a:t>Learning Objectives:</a:t>
            </a:r>
            <a:endParaRPr b="1" sz="1600">
              <a:solidFill>
                <a:srgbClr val="000000"/>
              </a:solidFill>
            </a:endParaRPr>
          </a:p>
          <a:p>
            <a:pPr indent="0" lvl="0" marL="0" rtl="0" algn="l">
              <a:lnSpc>
                <a:spcPct val="90000"/>
              </a:lnSpc>
              <a:spcBef>
                <a:spcPts val="1000"/>
              </a:spcBef>
              <a:spcAft>
                <a:spcPts val="0"/>
              </a:spcAft>
              <a:buClr>
                <a:srgbClr val="000000"/>
              </a:buClr>
              <a:buSzPts val="1600"/>
              <a:buNone/>
            </a:pPr>
            <a:r>
              <a:rPr lang="en-US" sz="1600">
                <a:solidFill>
                  <a:srgbClr val="000000"/>
                </a:solidFill>
              </a:rPr>
              <a:t>After completing this module, you will be able to:</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Explain why soil moisture is worth studying</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Decide where to do an infiltration measurement</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Determine a schedule for taking this measurement</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Measure infiltration using a dual-ring infiltrometer</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Measure gravimetric soil moisture content</a:t>
            </a:r>
            <a:endParaRPr/>
          </a:p>
          <a:p>
            <a:pPr indent="-101600" lvl="0" marL="0" rtl="0" algn="l">
              <a:lnSpc>
                <a:spcPct val="90000"/>
              </a:lnSpc>
              <a:spcBef>
                <a:spcPts val="1000"/>
              </a:spcBef>
              <a:spcAft>
                <a:spcPts val="0"/>
              </a:spcAft>
              <a:buClr>
                <a:srgbClr val="000000"/>
              </a:buClr>
              <a:buSzPts val="1600"/>
              <a:buFont typeface="Arial"/>
              <a:buChar char="•"/>
            </a:pPr>
            <a:r>
              <a:rPr lang="en-US" sz="1600">
                <a:solidFill>
                  <a:srgbClr val="000000"/>
                </a:solidFill>
              </a:rPr>
              <a:t>Report these data to GLOBE</a:t>
            </a:r>
            <a:endParaRPr/>
          </a:p>
          <a:p>
            <a:pPr indent="0" lvl="0" marL="0" rtl="0" algn="l">
              <a:lnSpc>
                <a:spcPct val="90000"/>
              </a:lnSpc>
              <a:spcBef>
                <a:spcPts val="1000"/>
              </a:spcBef>
              <a:spcAft>
                <a:spcPts val="0"/>
              </a:spcAft>
              <a:buClr>
                <a:srgbClr val="000000"/>
              </a:buClr>
              <a:buSzPts val="1600"/>
              <a:buNone/>
            </a:pPr>
            <a:r>
              <a:rPr lang="en-US" sz="1600">
                <a:solidFill>
                  <a:srgbClr val="000000"/>
                </a:solidFill>
              </a:rPr>
              <a:t>To complete the protocol, you will also need to learn either the </a:t>
            </a:r>
            <a:r>
              <a:rPr lang="en-US" sz="1600" u="sng">
                <a:solidFill>
                  <a:srgbClr val="000000"/>
                </a:solidFill>
                <a:hlinkClick r:id="rId5">
                  <a:extLst>
                    <a:ext uri="{A12FA001-AC4F-418D-AE19-62706E023703}">
                      <ahyp:hlinkClr val="tx"/>
                    </a:ext>
                  </a:extLst>
                </a:hlinkClick>
              </a:rPr>
              <a:t>Gravimetric Soil Moisture Protocol </a:t>
            </a:r>
            <a:r>
              <a:rPr lang="en-US" sz="1600">
                <a:solidFill>
                  <a:srgbClr val="000000"/>
                </a:solidFill>
              </a:rPr>
              <a:t>or </a:t>
            </a:r>
            <a:r>
              <a:rPr lang="en-US" sz="1600" u="sng">
                <a:solidFill>
                  <a:srgbClr val="000000"/>
                </a:solidFill>
                <a:hlinkClick r:id="rId6">
                  <a:extLst>
                    <a:ext uri="{A12FA001-AC4F-418D-AE19-62706E023703}">
                      <ahyp:hlinkClr val="tx"/>
                    </a:ext>
                  </a:extLst>
                </a:hlinkClick>
              </a:rPr>
              <a:t>SMAP Soil Moisture Protocol.</a:t>
            </a:r>
            <a:endParaRPr sz="1600">
              <a:solidFill>
                <a:srgbClr val="000000"/>
              </a:solidFill>
            </a:endParaRPr>
          </a:p>
          <a:p>
            <a:pPr indent="0" lvl="0" marL="0" rtl="0" algn="l">
              <a:lnSpc>
                <a:spcPct val="90000"/>
              </a:lnSpc>
              <a:spcBef>
                <a:spcPts val="1000"/>
              </a:spcBef>
              <a:spcAft>
                <a:spcPts val="0"/>
              </a:spcAft>
              <a:buClr>
                <a:schemeClr val="dk1"/>
              </a:buClr>
              <a:buSzPts val="1600"/>
              <a:buNone/>
            </a:pPr>
            <a:r>
              <a:t/>
            </a:r>
            <a:endParaRPr sz="1600">
              <a:solidFill>
                <a:srgbClr val="000000"/>
              </a:solidFill>
            </a:endParaRPr>
          </a:p>
          <a:p>
            <a:pPr indent="0" lvl="0" marL="0" rtl="0" algn="l">
              <a:lnSpc>
                <a:spcPct val="90000"/>
              </a:lnSpc>
              <a:spcBef>
                <a:spcPts val="1000"/>
              </a:spcBef>
              <a:spcAft>
                <a:spcPts val="0"/>
              </a:spcAft>
              <a:buClr>
                <a:srgbClr val="000000"/>
              </a:buClr>
              <a:buSzPts val="1600"/>
              <a:buNone/>
            </a:pPr>
            <a:r>
              <a:rPr i="1" lang="en-US" sz="1600">
                <a:solidFill>
                  <a:srgbClr val="000000"/>
                </a:solidFill>
              </a:rPr>
              <a:t>Estimated time needed for completion of this module: 1.5 hours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78" name="Google Shape;278;p20"/>
          <p:cNvPicPr preferRelativeResize="0"/>
          <p:nvPr/>
        </p:nvPicPr>
        <p:blipFill rotWithShape="1">
          <a:blip r:embed="rId3">
            <a:alphaModFix/>
          </a:blip>
          <a:srcRect b="0" l="0" r="0" t="0"/>
          <a:stretch/>
        </p:blipFill>
        <p:spPr>
          <a:xfrm>
            <a:off x="1183542" y="-33866"/>
            <a:ext cx="7960458" cy="1019791"/>
          </a:xfrm>
          <a:prstGeom prst="rect">
            <a:avLst/>
          </a:prstGeom>
          <a:noFill/>
          <a:ln>
            <a:noFill/>
          </a:ln>
        </p:spPr>
      </p:pic>
      <p:pic>
        <p:nvPicPr>
          <p:cNvPr descr="Menu: Measuring infiltration rates" id="279" name="Google Shape;279;p20"/>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280" name="Google Shape;280;p20"/>
          <p:cNvSpPr txBox="1"/>
          <p:nvPr>
            <p:ph type="title"/>
          </p:nvPr>
        </p:nvSpPr>
        <p:spPr>
          <a:xfrm>
            <a:off x="1362185" y="6786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Topping up the Outer Ring</a:t>
            </a:r>
            <a:endParaRPr/>
          </a:p>
        </p:txBody>
      </p:sp>
      <p:sp>
        <p:nvSpPr>
          <p:cNvPr id="281" name="Google Shape;281;p20"/>
          <p:cNvSpPr txBox="1"/>
          <p:nvPr>
            <p:ph idx="1" type="body"/>
          </p:nvPr>
        </p:nvSpPr>
        <p:spPr>
          <a:xfrm>
            <a:off x="1590227" y="1738889"/>
            <a:ext cx="3614549" cy="47668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The level of the water in the outer ring tends to drop faster than the inner ring as water spreads outward and not just downward. </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rgbClr val="000000"/>
              </a:buClr>
              <a:buSzPts val="1800"/>
              <a:buNone/>
            </a:pPr>
            <a:r>
              <a:rPr lang="en-US">
                <a:solidFill>
                  <a:srgbClr val="000000"/>
                </a:solidFill>
              </a:rPr>
              <a:t>To keep the water in the inner ring flowing only downward it is important to keep the water level in the outer ring at the same level as the inner ring by adding water to the gap between the rings. </a:t>
            </a:r>
            <a:endParaRPr/>
          </a:p>
          <a:p>
            <a:pPr indent="0" lvl="0" marL="0" rtl="0" algn="l">
              <a:lnSpc>
                <a:spcPct val="90000"/>
              </a:lnSpc>
              <a:spcBef>
                <a:spcPts val="1000"/>
              </a:spcBef>
              <a:spcAft>
                <a:spcPts val="0"/>
              </a:spcAft>
              <a:buClr>
                <a:srgbClr val="000000"/>
              </a:buClr>
              <a:buSzPts val="1800"/>
              <a:buNone/>
            </a:pPr>
            <a:r>
              <a:rPr lang="en-US">
                <a:solidFill>
                  <a:srgbClr val="000000"/>
                </a:solidFill>
              </a:rPr>
              <a:t> </a:t>
            </a:r>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Photograph of pouring water in the outer ring so that it stays level with the inner ring." id="282" name="Google Shape;282;p20"/>
          <p:cNvPicPr preferRelativeResize="0"/>
          <p:nvPr>
            <p:ph idx="2" type="body"/>
          </p:nvPr>
        </p:nvPicPr>
        <p:blipFill rotWithShape="1">
          <a:blip r:embed="rId5">
            <a:alphaModFix/>
          </a:blip>
          <a:srcRect b="0" l="0" r="0" t="0"/>
          <a:stretch/>
        </p:blipFill>
        <p:spPr>
          <a:xfrm>
            <a:off x="5576109" y="1738889"/>
            <a:ext cx="3073400" cy="381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88" name="Google Shape;288;p21"/>
          <p:cNvPicPr preferRelativeResize="0"/>
          <p:nvPr/>
        </p:nvPicPr>
        <p:blipFill rotWithShape="1">
          <a:blip r:embed="rId3">
            <a:alphaModFix/>
          </a:blip>
          <a:srcRect b="0" l="0" r="0" t="0"/>
          <a:stretch/>
        </p:blipFill>
        <p:spPr>
          <a:xfrm>
            <a:off x="1213522" y="-33866"/>
            <a:ext cx="7960458" cy="1019791"/>
          </a:xfrm>
          <a:prstGeom prst="rect">
            <a:avLst/>
          </a:prstGeom>
          <a:noFill/>
          <a:ln>
            <a:noFill/>
          </a:ln>
        </p:spPr>
      </p:pic>
      <p:pic>
        <p:nvPicPr>
          <p:cNvPr descr="Menu: Measuring infiltration rates" id="289" name="Google Shape;289;p21"/>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290" name="Google Shape;290;p21"/>
          <p:cNvSpPr txBox="1"/>
          <p:nvPr>
            <p:ph type="title"/>
          </p:nvPr>
        </p:nvSpPr>
        <p:spPr>
          <a:xfrm>
            <a:off x="1362185" y="678623"/>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Begin Timing Infiltration Rate</a:t>
            </a:r>
            <a:endParaRPr/>
          </a:p>
        </p:txBody>
      </p:sp>
      <p:sp>
        <p:nvSpPr>
          <p:cNvPr id="291" name="Google Shape;291;p21"/>
          <p:cNvSpPr txBox="1"/>
          <p:nvPr>
            <p:ph idx="1" type="body"/>
          </p:nvPr>
        </p:nvSpPr>
        <p:spPr>
          <a:xfrm>
            <a:off x="1590227" y="1738889"/>
            <a:ext cx="7283950" cy="4766842"/>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As the water level in the inner ring reaches the upper reference mark of the band, read the stop watch or note the time to the second. </a:t>
            </a:r>
            <a:endParaRPr/>
          </a:p>
          <a:p>
            <a:pPr indent="-285750" lvl="0" marL="285750" rtl="0" algn="l">
              <a:lnSpc>
                <a:spcPct val="90000"/>
              </a:lnSpc>
              <a:spcBef>
                <a:spcPts val="2200"/>
              </a:spcBef>
              <a:spcAft>
                <a:spcPts val="0"/>
              </a:spcAft>
              <a:buClr>
                <a:srgbClr val="000000"/>
              </a:buClr>
              <a:buSzPts val="1800"/>
              <a:buFont typeface="Arial"/>
              <a:buChar char="•"/>
            </a:pPr>
            <a:r>
              <a:rPr lang="en-US">
                <a:solidFill>
                  <a:srgbClr val="000000"/>
                </a:solidFill>
              </a:rPr>
              <a:t>This is your start time. </a:t>
            </a:r>
            <a:endParaRPr/>
          </a:p>
          <a:p>
            <a:pPr indent="-285750" lvl="0" marL="285750" rtl="0" algn="l">
              <a:lnSpc>
                <a:spcPct val="90000"/>
              </a:lnSpc>
              <a:spcBef>
                <a:spcPts val="2000"/>
              </a:spcBef>
              <a:spcAft>
                <a:spcPts val="0"/>
              </a:spcAft>
              <a:buClr>
                <a:srgbClr val="000000"/>
              </a:buClr>
              <a:buSzPts val="1800"/>
              <a:buFont typeface="Arial"/>
              <a:buChar char="•"/>
            </a:pPr>
            <a:r>
              <a:rPr lang="en-US">
                <a:solidFill>
                  <a:srgbClr val="000000"/>
                </a:solidFill>
              </a:rPr>
              <a:t>Record this time in the Data Entry App, or on the Data Entry Sheet.</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Photograph of the apparatus with water and a digital clock." id="292" name="Google Shape;292;p21"/>
          <p:cNvPicPr preferRelativeResize="0"/>
          <p:nvPr>
            <p:ph idx="2" type="body"/>
          </p:nvPr>
        </p:nvPicPr>
        <p:blipFill rotWithShape="1">
          <a:blip r:embed="rId5">
            <a:alphaModFix/>
          </a:blip>
          <a:srcRect b="0" l="0" r="0" t="0"/>
          <a:stretch/>
        </p:blipFill>
        <p:spPr>
          <a:xfrm>
            <a:off x="2124622" y="3675153"/>
            <a:ext cx="5955076" cy="25615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298" name="Google Shape;298;p22"/>
          <p:cNvPicPr preferRelativeResize="0"/>
          <p:nvPr/>
        </p:nvPicPr>
        <p:blipFill rotWithShape="1">
          <a:blip r:embed="rId3">
            <a:alphaModFix/>
          </a:blip>
          <a:srcRect b="0" l="0" r="0" t="0"/>
          <a:stretch/>
        </p:blipFill>
        <p:spPr>
          <a:xfrm>
            <a:off x="1198532" y="-33866"/>
            <a:ext cx="7960458" cy="1019791"/>
          </a:xfrm>
          <a:prstGeom prst="rect">
            <a:avLst/>
          </a:prstGeom>
          <a:noFill/>
          <a:ln>
            <a:noFill/>
          </a:ln>
        </p:spPr>
      </p:pic>
      <p:pic>
        <p:nvPicPr>
          <p:cNvPr descr="Menu: Measuring infiltration rates" id="299" name="Google Shape;299;p22"/>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300" name="Google Shape;300;p22"/>
          <p:cNvSpPr txBox="1"/>
          <p:nvPr>
            <p:ph type="title"/>
          </p:nvPr>
        </p:nvSpPr>
        <p:spPr>
          <a:xfrm>
            <a:off x="1362185" y="914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Maintain the Water Level in the Outer Ring Equal</a:t>
            </a:r>
            <a:br>
              <a:rPr lang="en-US"/>
            </a:br>
            <a:r>
              <a:rPr lang="en-US"/>
              <a:t>to the Water Level in the Inner Ring</a:t>
            </a:r>
            <a:endParaRPr/>
          </a:p>
        </p:txBody>
      </p:sp>
      <p:sp>
        <p:nvSpPr>
          <p:cNvPr id="301" name="Google Shape;301;p22"/>
          <p:cNvSpPr txBox="1"/>
          <p:nvPr>
            <p:ph idx="1" type="body"/>
          </p:nvPr>
        </p:nvSpPr>
        <p:spPr>
          <a:xfrm>
            <a:off x="1591915" y="2091158"/>
            <a:ext cx="7283950" cy="47668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During the timing interval, keep the water level in the outer ring approximately equal to the level in the inner ring.</a:t>
            </a:r>
            <a:endParaRPr/>
          </a:p>
          <a:p>
            <a:pPr indent="0" lvl="0" marL="0" rtl="0" algn="l">
              <a:lnSpc>
                <a:spcPct val="90000"/>
              </a:lnSpc>
              <a:spcBef>
                <a:spcPts val="2000"/>
              </a:spcBef>
              <a:spcAft>
                <a:spcPts val="0"/>
              </a:spcAft>
              <a:buClr>
                <a:schemeClr val="dk1"/>
              </a:buClr>
              <a:buSzPts val="1800"/>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Photograph of pouring water in the outer ring so that it stays level with the inner ring." id="302" name="Google Shape;302;p22"/>
          <p:cNvPicPr preferRelativeResize="0"/>
          <p:nvPr>
            <p:ph idx="2" type="body"/>
          </p:nvPr>
        </p:nvPicPr>
        <p:blipFill rotWithShape="1">
          <a:blip r:embed="rId5">
            <a:alphaModFix/>
          </a:blip>
          <a:srcRect b="0" l="0" r="0" t="0"/>
          <a:stretch/>
        </p:blipFill>
        <p:spPr>
          <a:xfrm>
            <a:off x="3382396" y="2905763"/>
            <a:ext cx="3073400" cy="381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08" name="Google Shape;308;p23"/>
          <p:cNvPicPr preferRelativeResize="0"/>
          <p:nvPr/>
        </p:nvPicPr>
        <p:blipFill rotWithShape="1">
          <a:blip r:embed="rId3">
            <a:alphaModFix/>
          </a:blip>
          <a:srcRect b="0" l="0" r="0" t="0"/>
          <a:stretch/>
        </p:blipFill>
        <p:spPr>
          <a:xfrm>
            <a:off x="1198532" y="-33866"/>
            <a:ext cx="7960458" cy="1019791"/>
          </a:xfrm>
          <a:prstGeom prst="rect">
            <a:avLst/>
          </a:prstGeom>
          <a:noFill/>
          <a:ln>
            <a:noFill/>
          </a:ln>
        </p:spPr>
      </p:pic>
      <p:pic>
        <p:nvPicPr>
          <p:cNvPr descr="Menu: Measuring infiltration rates" id="309" name="Google Shape;309;p23"/>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310" name="Google Shape;310;p23"/>
          <p:cNvSpPr txBox="1"/>
          <p:nvPr>
            <p:ph type="title"/>
          </p:nvPr>
        </p:nvSpPr>
        <p:spPr>
          <a:xfrm>
            <a:off x="1362185" y="914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Record the End Time</a:t>
            </a:r>
            <a:endParaRPr/>
          </a:p>
        </p:txBody>
      </p:sp>
      <p:sp>
        <p:nvSpPr>
          <p:cNvPr id="311" name="Google Shape;311;p23"/>
          <p:cNvSpPr txBox="1"/>
          <p:nvPr>
            <p:ph idx="1" type="body"/>
          </p:nvPr>
        </p:nvSpPr>
        <p:spPr>
          <a:xfrm>
            <a:off x="1591915" y="2091158"/>
            <a:ext cx="7283950" cy="47668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As the water level in the inner can reaches the lower reference mark, note the time on the stop watch. This is your end time. </a:t>
            </a:r>
            <a:endParaRPr/>
          </a:p>
          <a:p>
            <a:pPr indent="0" lvl="0" marL="0" rtl="0" algn="l">
              <a:lnSpc>
                <a:spcPct val="90000"/>
              </a:lnSpc>
              <a:spcBef>
                <a:spcPts val="1000"/>
              </a:spcBef>
              <a:spcAft>
                <a:spcPts val="0"/>
              </a:spcAft>
              <a:buClr>
                <a:srgbClr val="000000"/>
              </a:buClr>
              <a:buSzPts val="1800"/>
              <a:buNone/>
            </a:pPr>
            <a:r>
              <a:rPr lang="en-US">
                <a:solidFill>
                  <a:srgbClr val="000000"/>
                </a:solidFill>
              </a:rPr>
              <a:t>Be careful not to pour water into the inner ring (using a funnel can help).</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Image of one small bucket placed inside another larger bucket." id="312" name="Google Shape;312;p23"/>
          <p:cNvPicPr preferRelativeResize="0"/>
          <p:nvPr>
            <p:ph idx="2" type="body"/>
          </p:nvPr>
        </p:nvPicPr>
        <p:blipFill rotWithShape="1">
          <a:blip r:embed="rId5">
            <a:alphaModFix/>
          </a:blip>
          <a:srcRect b="0" l="0" r="0" t="0"/>
          <a:stretch/>
        </p:blipFill>
        <p:spPr>
          <a:xfrm>
            <a:off x="3233075" y="3230089"/>
            <a:ext cx="3886200" cy="32725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18" name="Google Shape;318;p24"/>
          <p:cNvPicPr preferRelativeResize="0"/>
          <p:nvPr/>
        </p:nvPicPr>
        <p:blipFill rotWithShape="1">
          <a:blip r:embed="rId3">
            <a:alphaModFix/>
          </a:blip>
          <a:srcRect b="0" l="0" r="0" t="0"/>
          <a:stretch/>
        </p:blipFill>
        <p:spPr>
          <a:xfrm>
            <a:off x="1183542" y="-33866"/>
            <a:ext cx="7960458" cy="1019791"/>
          </a:xfrm>
          <a:prstGeom prst="rect">
            <a:avLst/>
          </a:prstGeom>
          <a:noFill/>
          <a:ln>
            <a:noFill/>
          </a:ln>
        </p:spPr>
      </p:pic>
      <p:pic>
        <p:nvPicPr>
          <p:cNvPr descr="Menu: Measuring infiltration rates" id="319" name="Google Shape;319;p24"/>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320" name="Google Shape;320;p24"/>
          <p:cNvSpPr txBox="1"/>
          <p:nvPr>
            <p:ph type="title"/>
          </p:nvPr>
        </p:nvSpPr>
        <p:spPr>
          <a:xfrm>
            <a:off x="1362185" y="914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Troubleshooting: Soils Impervious to Water Infiltration</a:t>
            </a:r>
            <a:endParaRPr/>
          </a:p>
        </p:txBody>
      </p:sp>
      <p:sp>
        <p:nvSpPr>
          <p:cNvPr id="321" name="Google Shape;321;p24"/>
          <p:cNvSpPr txBox="1"/>
          <p:nvPr>
            <p:ph idx="1" type="body"/>
          </p:nvPr>
        </p:nvSpPr>
        <p:spPr>
          <a:xfrm>
            <a:off x="1591915" y="2091158"/>
            <a:ext cx="7283950" cy="47668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At times, some clays and compacted soils will be impervious to water infiltration and your water level will not drop to the bottom of the marked band in a 45-minute time period. </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rgbClr val="48340C"/>
              </a:buClr>
              <a:buSzPts val="1800"/>
              <a:buNone/>
            </a:pPr>
            <a:r>
              <a:rPr b="1" lang="en-US">
                <a:solidFill>
                  <a:srgbClr val="48340C"/>
                </a:solidFill>
              </a:rPr>
              <a:t>In this case:</a:t>
            </a:r>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Record the time at which you stopped your observations as the end time.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Record the level to which the water fell and report it as the: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“Height Above Ground (Lower Mark)”.</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Your infiltration measurement will consist of a single interval.</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27" name="Google Shape;327;p25"/>
          <p:cNvPicPr preferRelativeResize="0"/>
          <p:nvPr/>
        </p:nvPicPr>
        <p:blipFill rotWithShape="1">
          <a:blip r:embed="rId3">
            <a:alphaModFix/>
          </a:blip>
          <a:srcRect b="0" l="0" r="0" t="0"/>
          <a:stretch/>
        </p:blipFill>
        <p:spPr>
          <a:xfrm>
            <a:off x="1183542" y="-33866"/>
            <a:ext cx="7960458" cy="1019791"/>
          </a:xfrm>
          <a:prstGeom prst="rect">
            <a:avLst/>
          </a:prstGeom>
          <a:noFill/>
          <a:ln>
            <a:noFill/>
          </a:ln>
        </p:spPr>
      </p:pic>
      <p:pic>
        <p:nvPicPr>
          <p:cNvPr descr="Menu: Measuring infiltration rates" id="328" name="Google Shape;328;p25"/>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329" name="Google Shape;329;p25"/>
          <p:cNvSpPr txBox="1"/>
          <p:nvPr>
            <p:ph type="title"/>
          </p:nvPr>
        </p:nvSpPr>
        <p:spPr>
          <a:xfrm>
            <a:off x="1362185" y="914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Recording and Calculating the Time Interval </a:t>
            </a:r>
            <a:endParaRPr/>
          </a:p>
        </p:txBody>
      </p:sp>
      <p:sp>
        <p:nvSpPr>
          <p:cNvPr id="330" name="Google Shape;330;p25"/>
          <p:cNvSpPr txBox="1"/>
          <p:nvPr>
            <p:ph idx="1" type="body"/>
          </p:nvPr>
        </p:nvSpPr>
        <p:spPr>
          <a:xfrm>
            <a:off x="1591915" y="2091158"/>
            <a:ext cx="7297252" cy="4766842"/>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Record your end time in the Data Entry App, or on the Data Entry Sheet.</a:t>
            </a:r>
            <a:endParaRPr>
              <a:solidFill>
                <a:srgbClr val="000000"/>
              </a:solidFill>
            </a:endParaRPr>
          </a:p>
          <a:p>
            <a:pPr indent="-285750" lvl="0" marL="285750" rtl="0" algn="l">
              <a:lnSpc>
                <a:spcPct val="90000"/>
              </a:lnSpc>
              <a:spcBef>
                <a:spcPts val="2000"/>
              </a:spcBef>
              <a:spcAft>
                <a:spcPts val="0"/>
              </a:spcAft>
              <a:buClr>
                <a:srgbClr val="000000"/>
              </a:buClr>
              <a:buSzPts val="1800"/>
              <a:buFont typeface="Arial"/>
              <a:buChar char="•"/>
            </a:pPr>
            <a:r>
              <a:rPr lang="en-US">
                <a:solidFill>
                  <a:srgbClr val="000000"/>
                </a:solidFill>
              </a:rPr>
              <a:t>Calculate the time interval by taking the difference between the start and end times.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Record this interval on the Data Entry App, or on the Data Entry Sheet.</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A pair of photographs showing the start and end times of the infiltration. Subtract the beginning tme from the end time to obtain the infiltration rate" id="331" name="Google Shape;331;p25"/>
          <p:cNvPicPr preferRelativeResize="0"/>
          <p:nvPr>
            <p:ph idx="2" type="body"/>
          </p:nvPr>
        </p:nvPicPr>
        <p:blipFill rotWithShape="1">
          <a:blip r:embed="rId5">
            <a:alphaModFix/>
          </a:blip>
          <a:srcRect b="0" l="0" r="0" t="0"/>
          <a:stretch/>
        </p:blipFill>
        <p:spPr>
          <a:xfrm>
            <a:off x="2438904" y="3670064"/>
            <a:ext cx="5266039" cy="28167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37" name="Google Shape;337;p26"/>
          <p:cNvPicPr preferRelativeResize="0"/>
          <p:nvPr/>
        </p:nvPicPr>
        <p:blipFill rotWithShape="1">
          <a:blip r:embed="rId3">
            <a:alphaModFix/>
          </a:blip>
          <a:srcRect b="0" l="0" r="0" t="0"/>
          <a:stretch/>
        </p:blipFill>
        <p:spPr>
          <a:xfrm>
            <a:off x="1183542" y="-33866"/>
            <a:ext cx="7960458" cy="1019791"/>
          </a:xfrm>
          <a:prstGeom prst="rect">
            <a:avLst/>
          </a:prstGeom>
          <a:noFill/>
          <a:ln>
            <a:noFill/>
          </a:ln>
        </p:spPr>
      </p:pic>
      <p:pic>
        <p:nvPicPr>
          <p:cNvPr descr="Menu: Measuring infiltration rates" id="338" name="Google Shape;338;p26"/>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339" name="Google Shape;339;p26"/>
          <p:cNvSpPr txBox="1"/>
          <p:nvPr>
            <p:ph type="title"/>
          </p:nvPr>
        </p:nvSpPr>
        <p:spPr>
          <a:xfrm>
            <a:off x="1362185" y="914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Repeat Measurement</a:t>
            </a:r>
            <a:endParaRPr/>
          </a:p>
        </p:txBody>
      </p:sp>
      <p:sp>
        <p:nvSpPr>
          <p:cNvPr id="340" name="Google Shape;340;p26"/>
          <p:cNvSpPr txBox="1"/>
          <p:nvPr>
            <p:ph idx="1" type="body"/>
          </p:nvPr>
        </p:nvSpPr>
        <p:spPr>
          <a:xfrm>
            <a:off x="1591915" y="2091158"/>
            <a:ext cx="7297252" cy="47668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Refill the two cans to the level of the top of the band. </a:t>
            </a:r>
            <a:endParaRPr/>
          </a:p>
          <a:p>
            <a:pPr indent="0" lvl="0" marL="0" rtl="0" algn="l">
              <a:lnSpc>
                <a:spcPct val="90000"/>
              </a:lnSpc>
              <a:spcBef>
                <a:spcPts val="2200"/>
              </a:spcBef>
              <a:spcAft>
                <a:spcPts val="0"/>
              </a:spcAft>
              <a:buClr>
                <a:srgbClr val="000000"/>
              </a:buClr>
              <a:buSzPts val="1800"/>
              <a:buNone/>
            </a:pPr>
            <a:r>
              <a:rPr lang="en-US">
                <a:solidFill>
                  <a:srgbClr val="000000"/>
                </a:solidFill>
              </a:rPr>
              <a:t>Repeat timing the fall of the water level in the inner ring for 45 minutes or until two consecutive interval times are within 10 seconds of one another.</a:t>
            </a:r>
            <a:endParaRPr/>
          </a:p>
          <a:p>
            <a:pPr indent="0" lvl="0" marL="0" rtl="0" algn="l">
              <a:lnSpc>
                <a:spcPct val="90000"/>
              </a:lnSpc>
              <a:spcBef>
                <a:spcPts val="2200"/>
              </a:spcBef>
              <a:spcAft>
                <a:spcPts val="0"/>
              </a:spcAft>
              <a:buClr>
                <a:srgbClr val="000000"/>
              </a:buClr>
              <a:buSzPts val="1800"/>
              <a:buNone/>
            </a:pPr>
            <a:r>
              <a:rPr lang="en-US">
                <a:solidFill>
                  <a:srgbClr val="000000"/>
                </a:solidFill>
              </a:rPr>
              <a:t>After you have finished the previous steps, </a:t>
            </a:r>
            <a:r>
              <a:rPr b="1" lang="en-US">
                <a:solidFill>
                  <a:srgbClr val="000000"/>
                </a:solidFill>
              </a:rPr>
              <a:t>wait five minutes</a:t>
            </a:r>
            <a:r>
              <a:rPr lang="en-US">
                <a:solidFill>
                  <a:srgbClr val="000000"/>
                </a:solidFill>
              </a:rPr>
              <a:t>. If the water has not soaked into the soil, remove the cans. </a:t>
            </a:r>
            <a:endParaRPr/>
          </a:p>
          <a:p>
            <a:pPr indent="0" lvl="0" marL="0" rtl="0" algn="l">
              <a:lnSpc>
                <a:spcPct val="90000"/>
              </a:lnSpc>
              <a:spcBef>
                <a:spcPts val="2200"/>
              </a:spcBef>
              <a:spcAft>
                <a:spcPts val="0"/>
              </a:spcAft>
              <a:buClr>
                <a:schemeClr val="dk1"/>
              </a:buClr>
              <a:buSzPts val="1800"/>
              <a:buNone/>
            </a:pPr>
            <a:r>
              <a:t/>
            </a:r>
            <a:endParaRPr>
              <a:solidFill>
                <a:srgbClr val="000000"/>
              </a:solidFill>
            </a:endParaRPr>
          </a:p>
          <a:p>
            <a:pPr indent="0" lvl="0" marL="0" rtl="0" algn="l">
              <a:lnSpc>
                <a:spcPct val="90000"/>
              </a:lnSpc>
              <a:spcBef>
                <a:spcPts val="2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A pair of photographs showing the start and end times of the infiltration. Subtract the beginning tme from the end time to obtain the infiltration rate" id="341" name="Google Shape;341;p26"/>
          <p:cNvPicPr preferRelativeResize="0"/>
          <p:nvPr>
            <p:ph idx="2" type="body"/>
          </p:nvPr>
        </p:nvPicPr>
        <p:blipFill rotWithShape="1">
          <a:blip r:embed="rId5">
            <a:alphaModFix/>
          </a:blip>
          <a:srcRect b="0" l="0" r="0" t="0"/>
          <a:stretch/>
        </p:blipFill>
        <p:spPr>
          <a:xfrm>
            <a:off x="2978550" y="4253284"/>
            <a:ext cx="4231719" cy="226347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47" name="Google Shape;347;p27"/>
          <p:cNvPicPr preferRelativeResize="0"/>
          <p:nvPr/>
        </p:nvPicPr>
        <p:blipFill rotWithShape="1">
          <a:blip r:embed="rId3">
            <a:alphaModFix/>
          </a:blip>
          <a:srcRect b="0" l="0" r="0" t="0"/>
          <a:stretch/>
        </p:blipFill>
        <p:spPr>
          <a:xfrm>
            <a:off x="1183542" y="-33866"/>
            <a:ext cx="7960458" cy="1019791"/>
          </a:xfrm>
          <a:prstGeom prst="rect">
            <a:avLst/>
          </a:prstGeom>
          <a:noFill/>
          <a:ln>
            <a:noFill/>
          </a:ln>
        </p:spPr>
      </p:pic>
      <p:pic>
        <p:nvPicPr>
          <p:cNvPr descr="Menu: Measuring infiltration rates" id="348" name="Google Shape;348;p27"/>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349" name="Google Shape;349;p27"/>
          <p:cNvSpPr txBox="1"/>
          <p:nvPr>
            <p:ph type="title"/>
          </p:nvPr>
        </p:nvSpPr>
        <p:spPr>
          <a:xfrm>
            <a:off x="1362185" y="914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Infiltration Measurement of a Top 5 cm Soil Moisture Sample- 1 </a:t>
            </a:r>
            <a:endParaRPr/>
          </a:p>
        </p:txBody>
      </p:sp>
      <p:sp>
        <p:nvSpPr>
          <p:cNvPr id="350" name="Google Shape;350;p27"/>
          <p:cNvSpPr txBox="1"/>
          <p:nvPr>
            <p:ph idx="1" type="body"/>
          </p:nvPr>
        </p:nvSpPr>
        <p:spPr>
          <a:xfrm>
            <a:off x="1591915" y="2091158"/>
            <a:ext cx="7297252" cy="47668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Take a single 0-5 cm soil moisture sample from where the inner ring sat.</a:t>
            </a:r>
            <a:endParaRPr/>
          </a:p>
          <a:p>
            <a:pPr indent="0" lvl="0" marL="0" rtl="0" algn="l">
              <a:lnSpc>
                <a:spcPct val="90000"/>
              </a:lnSpc>
              <a:spcBef>
                <a:spcPts val="1000"/>
              </a:spcBef>
              <a:spcAft>
                <a:spcPts val="0"/>
              </a:spcAft>
              <a:buClr>
                <a:srgbClr val="000000"/>
              </a:buClr>
              <a:buSzPts val="1800"/>
              <a:buNone/>
            </a:pPr>
            <a:r>
              <a:rPr lang="en-US">
                <a:solidFill>
                  <a:srgbClr val="000000"/>
                </a:solidFill>
              </a:rPr>
              <a:t>Proceed to measure the gravimetric soil moisture of this sample following the Gravimetric Soil Moisture Protocol.</a:t>
            </a:r>
            <a:endParaRPr/>
          </a:p>
          <a:p>
            <a:pPr indent="0" lvl="0" marL="0" rtl="0" algn="l">
              <a:lnSpc>
                <a:spcPct val="90000"/>
              </a:lnSpc>
              <a:spcBef>
                <a:spcPts val="1200"/>
              </a:spcBef>
              <a:spcAft>
                <a:spcPts val="0"/>
              </a:spcAft>
              <a:buClr>
                <a:schemeClr val="dk1"/>
              </a:buClr>
              <a:buSzPts val="1800"/>
              <a:buNone/>
            </a:pPr>
            <a:r>
              <a:t/>
            </a:r>
            <a:endParaRPr>
              <a:solidFill>
                <a:srgbClr val="000000"/>
              </a:solidFill>
            </a:endParaRPr>
          </a:p>
          <a:p>
            <a:pPr indent="0" lvl="0" marL="0" rtl="0" algn="l">
              <a:lnSpc>
                <a:spcPct val="90000"/>
              </a:lnSpc>
              <a:spcBef>
                <a:spcPts val="2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pic>
        <p:nvPicPr>
          <p:cNvPr descr="photograph of a trowel, marked at  5 cm, and an image of a trowel with soil being placed into the inner ring." id="351" name="Google Shape;351;p27"/>
          <p:cNvPicPr preferRelativeResize="0"/>
          <p:nvPr>
            <p:ph idx="2" type="body"/>
          </p:nvPr>
        </p:nvPicPr>
        <p:blipFill rotWithShape="1">
          <a:blip r:embed="rId5">
            <a:alphaModFix/>
          </a:blip>
          <a:srcRect b="0" l="0" r="0" t="0"/>
          <a:stretch/>
        </p:blipFill>
        <p:spPr>
          <a:xfrm>
            <a:off x="1796008" y="3598483"/>
            <a:ext cx="6388621" cy="25072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57" name="Google Shape;357;p28"/>
          <p:cNvPicPr preferRelativeResize="0"/>
          <p:nvPr/>
        </p:nvPicPr>
        <p:blipFill rotWithShape="1">
          <a:blip r:embed="rId3">
            <a:alphaModFix/>
          </a:blip>
          <a:srcRect b="0" l="0" r="0" t="0"/>
          <a:stretch/>
        </p:blipFill>
        <p:spPr>
          <a:xfrm>
            <a:off x="1183542" y="-26949"/>
            <a:ext cx="7960458" cy="1019791"/>
          </a:xfrm>
          <a:prstGeom prst="rect">
            <a:avLst/>
          </a:prstGeom>
          <a:noFill/>
          <a:ln>
            <a:noFill/>
          </a:ln>
        </p:spPr>
      </p:pic>
      <p:pic>
        <p:nvPicPr>
          <p:cNvPr descr="Menu: Measuring infiltration rates" id="358" name="Google Shape;358;p28"/>
          <p:cNvPicPr preferRelativeResize="0"/>
          <p:nvPr/>
        </p:nvPicPr>
        <p:blipFill rotWithShape="1">
          <a:blip r:embed="rId4">
            <a:alphaModFix/>
          </a:blip>
          <a:srcRect b="0" l="0" r="0" t="0"/>
          <a:stretch/>
        </p:blipFill>
        <p:spPr>
          <a:xfrm>
            <a:off x="-34172" y="-33866"/>
            <a:ext cx="1253067" cy="6891866"/>
          </a:xfrm>
          <a:prstGeom prst="rect">
            <a:avLst/>
          </a:prstGeom>
          <a:noFill/>
          <a:ln>
            <a:noFill/>
          </a:ln>
        </p:spPr>
      </p:pic>
      <p:sp>
        <p:nvSpPr>
          <p:cNvPr id="359" name="Google Shape;359;p28"/>
          <p:cNvSpPr txBox="1"/>
          <p:nvPr>
            <p:ph type="title"/>
          </p:nvPr>
        </p:nvSpPr>
        <p:spPr>
          <a:xfrm>
            <a:off x="1362185" y="91431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Infiltration Measurement of a Top 5 cm Soil Moisture Sample- 2 </a:t>
            </a:r>
            <a:endParaRPr/>
          </a:p>
        </p:txBody>
      </p:sp>
      <p:sp>
        <p:nvSpPr>
          <p:cNvPr id="360" name="Google Shape;360;p28"/>
          <p:cNvSpPr txBox="1"/>
          <p:nvPr>
            <p:ph idx="1" type="body"/>
          </p:nvPr>
        </p:nvSpPr>
        <p:spPr>
          <a:xfrm>
            <a:off x="1591915" y="2091158"/>
            <a:ext cx="7297252" cy="476684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Make two other infiltration measurements within a 5 m diameter area of your first sample site. These measurements can be done at the same time using other groups or over several days (if the near-surface soil water content is not changed by rain).</a:t>
            </a:r>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rgbClr val="000000"/>
              </a:buClr>
              <a:buSzPts val="1800"/>
              <a:buNone/>
            </a:pPr>
            <a:r>
              <a:rPr lang="en-US">
                <a:solidFill>
                  <a:srgbClr val="000000"/>
                </a:solidFill>
              </a:rPr>
              <a:t>It is not critical that multiple runs have the same number of reading sets, but do not submit runs that are incomplete (e.g. a run that was cut short due to lack of time).</a:t>
            </a:r>
            <a:endParaRPr/>
          </a:p>
          <a:p>
            <a:pPr indent="0" lvl="0" marL="0" rtl="0" algn="l">
              <a:lnSpc>
                <a:spcPct val="90000"/>
              </a:lnSpc>
              <a:spcBef>
                <a:spcPts val="1000"/>
              </a:spcBef>
              <a:spcAft>
                <a:spcPts val="0"/>
              </a:spcAft>
              <a:buClr>
                <a:srgbClr val="000000"/>
              </a:buClr>
              <a:buSzPts val="1800"/>
              <a:buNone/>
            </a:pPr>
            <a:r>
              <a:rPr lang="en-US">
                <a:solidFill>
                  <a:srgbClr val="000000"/>
                </a:solidFill>
              </a:rPr>
              <a:t> </a:t>
            </a:r>
            <a:endParaRPr/>
          </a:p>
          <a:p>
            <a:pPr indent="0" lvl="0" marL="0" rtl="0" algn="l">
              <a:lnSpc>
                <a:spcPct val="90000"/>
              </a:lnSpc>
              <a:spcBef>
                <a:spcPts val="1000"/>
              </a:spcBef>
              <a:spcAft>
                <a:spcPts val="0"/>
              </a:spcAft>
              <a:buClr>
                <a:srgbClr val="000000"/>
              </a:buClr>
              <a:buSzPts val="1800"/>
              <a:buNone/>
            </a:pPr>
            <a:r>
              <a:rPr lang="en-US">
                <a:solidFill>
                  <a:srgbClr val="000000"/>
                </a:solidFill>
              </a:rPr>
              <a:t>Report your data to GLOBE even if you conduct one or two series of infiltration measurements. If you take more than three sets of measurements, enter your three best sets on the Data Entry App. </a:t>
            </a:r>
            <a:endParaRPr/>
          </a:p>
          <a:p>
            <a:pPr indent="0" lvl="0" marL="0" rtl="0" algn="l">
              <a:lnSpc>
                <a:spcPct val="90000"/>
              </a:lnSpc>
              <a:spcBef>
                <a:spcPts val="1000"/>
              </a:spcBef>
              <a:spcAft>
                <a:spcPts val="0"/>
              </a:spcAft>
              <a:buClr>
                <a:srgbClr val="000000"/>
              </a:buClr>
              <a:buSzPts val="1800"/>
              <a:buNone/>
            </a:pPr>
            <a:r>
              <a:rPr lang="en-US">
                <a:solidFill>
                  <a:srgbClr val="000000"/>
                </a:solidFill>
              </a:rPr>
              <a:t> </a:t>
            </a:r>
            <a:endParaRPr/>
          </a:p>
          <a:p>
            <a:pPr indent="0" lvl="0" marL="0" rtl="0" algn="l">
              <a:lnSpc>
                <a:spcPct val="90000"/>
              </a:lnSpc>
              <a:spcBef>
                <a:spcPts val="1200"/>
              </a:spcBef>
              <a:spcAft>
                <a:spcPts val="0"/>
              </a:spcAft>
              <a:buClr>
                <a:schemeClr val="dk1"/>
              </a:buClr>
              <a:buSzPts val="1800"/>
              <a:buNone/>
            </a:pPr>
            <a:r>
              <a:t/>
            </a:r>
            <a:endParaRPr>
              <a:solidFill>
                <a:srgbClr val="000000"/>
              </a:solidFill>
            </a:endParaRPr>
          </a:p>
          <a:p>
            <a:pPr indent="0" lvl="0" marL="0" rtl="0" algn="l">
              <a:lnSpc>
                <a:spcPct val="90000"/>
              </a:lnSpc>
              <a:spcBef>
                <a:spcPts val="2000"/>
              </a:spcBef>
              <a:spcAft>
                <a:spcPts val="0"/>
              </a:spcAft>
              <a:buClr>
                <a:schemeClr val="dk1"/>
              </a:buClr>
              <a:buSzPts val="1800"/>
              <a:buNone/>
            </a:pPr>
            <a:r>
              <a:t/>
            </a:r>
            <a:endParaRPr>
              <a:solidFill>
                <a:srgbClr val="000000"/>
              </a:solidFill>
            </a:endParaRPr>
          </a:p>
          <a:p>
            <a:pPr indent="0" lvl="0" marL="0" rtl="0" algn="l">
              <a:lnSpc>
                <a:spcPct val="90000"/>
              </a:lnSpc>
              <a:spcBef>
                <a:spcPts val="1000"/>
              </a:spcBef>
              <a:spcAft>
                <a:spcPts val="0"/>
              </a:spcAft>
              <a:buClr>
                <a:schemeClr val="dk1"/>
              </a:buClr>
              <a:buSzPts val="1800"/>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a:p>
            <a:pPr indent="-171450" lvl="0" marL="285750" rtl="0" algn="l">
              <a:lnSpc>
                <a:spcPct val="90000"/>
              </a:lnSpc>
              <a:spcBef>
                <a:spcPts val="1000"/>
              </a:spcBef>
              <a:spcAft>
                <a:spcPts val="0"/>
              </a:spcAft>
              <a:buClr>
                <a:schemeClr val="dk1"/>
              </a:buClr>
              <a:buSzPts val="1800"/>
              <a:buFont typeface="Arial"/>
              <a:buNone/>
            </a:pPr>
            <a:r>
              <a:t/>
            </a:r>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66" name="Google Shape;366;p29"/>
          <p:cNvPicPr preferRelativeResize="0"/>
          <p:nvPr/>
        </p:nvPicPr>
        <p:blipFill rotWithShape="1">
          <a:blip r:embed="rId3">
            <a:alphaModFix/>
          </a:blip>
          <a:srcRect b="0" l="0" r="0" t="0"/>
          <a:stretch/>
        </p:blipFill>
        <p:spPr>
          <a:xfrm>
            <a:off x="1228512" y="-60710"/>
            <a:ext cx="7960458" cy="1019791"/>
          </a:xfrm>
          <a:prstGeom prst="rect">
            <a:avLst/>
          </a:prstGeom>
          <a:noFill/>
          <a:ln>
            <a:noFill/>
          </a:ln>
        </p:spPr>
      </p:pic>
      <p:pic>
        <p:nvPicPr>
          <p:cNvPr descr="Menu: Report data to GLOBE" id="367" name="Google Shape;367;p29"/>
          <p:cNvPicPr preferRelativeResize="0"/>
          <p:nvPr/>
        </p:nvPicPr>
        <p:blipFill rotWithShape="1">
          <a:blip r:embed="rId4">
            <a:alphaModFix/>
          </a:blip>
          <a:srcRect b="0" l="0" r="0" t="0"/>
          <a:stretch/>
        </p:blipFill>
        <p:spPr>
          <a:xfrm>
            <a:off x="-36210" y="-45720"/>
            <a:ext cx="1259028" cy="6903720"/>
          </a:xfrm>
          <a:prstGeom prst="rect">
            <a:avLst/>
          </a:prstGeom>
          <a:noFill/>
          <a:ln>
            <a:noFill/>
          </a:ln>
        </p:spPr>
      </p:pic>
      <p:sp>
        <p:nvSpPr>
          <p:cNvPr id="368" name="Google Shape;368;p29"/>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Soil Infiltration Protocol Data Entry</a:t>
            </a:r>
            <a:endParaRPr/>
          </a:p>
        </p:txBody>
      </p:sp>
      <p:pic>
        <p:nvPicPr>
          <p:cNvPr descr="Screenshot of GLOBE Data Entry. Under soil moisture and temperature, select &quot;Live Data Entry&quot; and &quot;New Observation&quot;" id="369" name="Google Shape;369;p29"/>
          <p:cNvPicPr preferRelativeResize="0"/>
          <p:nvPr>
            <p:ph idx="1" type="body"/>
          </p:nvPr>
        </p:nvPicPr>
        <p:blipFill rotWithShape="1">
          <a:blip r:embed="rId5">
            <a:alphaModFix/>
          </a:blip>
          <a:srcRect b="0" l="0" r="0" t="0"/>
          <a:stretch/>
        </p:blipFill>
        <p:spPr>
          <a:xfrm>
            <a:off x="1358262" y="1879931"/>
            <a:ext cx="7215213" cy="36964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07" name="Google Shape;107;p3"/>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Why measure infiltration?" id="108" name="Google Shape;108;p3"/>
          <p:cNvPicPr preferRelativeResize="0"/>
          <p:nvPr/>
        </p:nvPicPr>
        <p:blipFill rotWithShape="1">
          <a:blip r:embed="rId4">
            <a:alphaModFix/>
          </a:blip>
          <a:srcRect b="0" l="0" r="0" t="0"/>
          <a:stretch/>
        </p:blipFill>
        <p:spPr>
          <a:xfrm>
            <a:off x="3360" y="-35858"/>
            <a:ext cx="1268229" cy="6945064"/>
          </a:xfrm>
          <a:prstGeom prst="rect">
            <a:avLst/>
          </a:prstGeom>
          <a:noFill/>
          <a:ln>
            <a:noFill/>
          </a:ln>
        </p:spPr>
      </p:pic>
      <p:sp>
        <p:nvSpPr>
          <p:cNvPr id="109" name="Google Shape;109;p3"/>
          <p:cNvSpPr txBox="1"/>
          <p:nvPr>
            <p:ph type="title"/>
          </p:nvPr>
        </p:nvSpPr>
        <p:spPr>
          <a:xfrm>
            <a:off x="1435749"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b="1" lang="en-US" sz="2800">
                <a:latin typeface="Calibri"/>
                <a:ea typeface="Calibri"/>
                <a:cs typeface="Calibri"/>
                <a:sym typeface="Calibri"/>
              </a:rPr>
              <a:t>What is a Soil Infiltration Rate?</a:t>
            </a:r>
            <a:endParaRPr/>
          </a:p>
        </p:txBody>
      </p:sp>
      <p:sp>
        <p:nvSpPr>
          <p:cNvPr id="110" name="Google Shape;110;p3"/>
          <p:cNvSpPr txBox="1"/>
          <p:nvPr>
            <p:ph idx="1" type="body"/>
          </p:nvPr>
        </p:nvSpPr>
        <p:spPr>
          <a:xfrm>
            <a:off x="1492899" y="1886952"/>
            <a:ext cx="7396268"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The infiltration rate is determined by measuring the time it takes for water sitting on a soil to drop a fixed distance. This rate changes with time as the soil pore spaces, filled originally with air,  fill with water.</a:t>
            </a:r>
            <a:endParaRPr/>
          </a:p>
          <a:p>
            <a:pPr indent="0" lvl="0" marL="0" rtl="0" algn="l">
              <a:lnSpc>
                <a:spcPct val="90000"/>
              </a:lnSpc>
              <a:spcBef>
                <a:spcPts val="1000"/>
              </a:spcBef>
              <a:spcAft>
                <a:spcPts val="0"/>
              </a:spcAft>
              <a:buClr>
                <a:schemeClr val="dk1"/>
              </a:buClr>
              <a:buSzPts val="1800"/>
              <a:buNone/>
            </a:pPr>
            <a:r>
              <a:t/>
            </a:r>
            <a:endParaRPr/>
          </a:p>
          <a:p>
            <a:pPr indent="0" lvl="0" marL="0" rtl="0" algn="l">
              <a:lnSpc>
                <a:spcPct val="90000"/>
              </a:lnSpc>
              <a:spcBef>
                <a:spcPts val="1000"/>
              </a:spcBef>
              <a:spcAft>
                <a:spcPts val="0"/>
              </a:spcAft>
              <a:buClr>
                <a:schemeClr val="dk1"/>
              </a:buClr>
              <a:buSzPts val="1800"/>
              <a:buNone/>
            </a:pPr>
            <a:r>
              <a:rPr lang="en-US"/>
              <a:t>There are three flow rates:</a:t>
            </a:r>
            <a:endParaRPr/>
          </a:p>
          <a:p>
            <a:pPr indent="-285750" lvl="0" marL="285750" rtl="0" algn="l">
              <a:lnSpc>
                <a:spcPct val="90000"/>
              </a:lnSpc>
              <a:spcBef>
                <a:spcPts val="1000"/>
              </a:spcBef>
              <a:spcAft>
                <a:spcPts val="0"/>
              </a:spcAft>
              <a:buClr>
                <a:schemeClr val="dk1"/>
              </a:buClr>
              <a:buSzPts val="1800"/>
              <a:buFont typeface="Arial"/>
              <a:buChar char="•"/>
            </a:pPr>
            <a:r>
              <a:rPr lang="en-US"/>
              <a:t>Unsaturated flow is the initial flow rate and is high as the dry soil pore spaces fill with water.</a:t>
            </a:r>
            <a:endParaRPr/>
          </a:p>
          <a:p>
            <a:pPr indent="-285750" lvl="0" marL="285750" rtl="0" algn="l">
              <a:lnSpc>
                <a:spcPct val="90000"/>
              </a:lnSpc>
              <a:spcBef>
                <a:spcPts val="1000"/>
              </a:spcBef>
              <a:spcAft>
                <a:spcPts val="0"/>
              </a:spcAft>
              <a:buClr>
                <a:schemeClr val="dk1"/>
              </a:buClr>
              <a:buSzPts val="1800"/>
              <a:buFont typeface="Arial"/>
              <a:buChar char="•"/>
            </a:pPr>
            <a:r>
              <a:rPr lang="en-US"/>
              <a:t>Saturated flow is a steady flow rate that occurs as water moves into the soil at a rate determined by soil texture and structure.</a:t>
            </a:r>
            <a:endParaRPr/>
          </a:p>
          <a:p>
            <a:pPr indent="-285750" lvl="0" marL="285750" rtl="0" algn="l">
              <a:lnSpc>
                <a:spcPct val="90000"/>
              </a:lnSpc>
              <a:spcBef>
                <a:spcPts val="1000"/>
              </a:spcBef>
              <a:spcAft>
                <a:spcPts val="0"/>
              </a:spcAft>
              <a:buClr>
                <a:schemeClr val="dk1"/>
              </a:buClr>
              <a:buSzPts val="1800"/>
              <a:buFont typeface="Arial"/>
              <a:buChar char="•"/>
            </a:pPr>
            <a:r>
              <a:rPr lang="en-US"/>
              <a:t>Ponding is the flow rate that occurs when the ground becomes totally saturated and is no longer able to conduct water through its pores.</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75" name="Google Shape;375;p30"/>
          <p:cNvPicPr preferRelativeResize="0"/>
          <p:nvPr/>
        </p:nvPicPr>
        <p:blipFill rotWithShape="1">
          <a:blip r:embed="rId3">
            <a:alphaModFix/>
          </a:blip>
          <a:srcRect b="0" l="0" r="0" t="0"/>
          <a:stretch/>
        </p:blipFill>
        <p:spPr>
          <a:xfrm>
            <a:off x="1222818" y="-45720"/>
            <a:ext cx="7960458" cy="1019791"/>
          </a:xfrm>
          <a:prstGeom prst="rect">
            <a:avLst/>
          </a:prstGeom>
          <a:noFill/>
          <a:ln>
            <a:noFill/>
          </a:ln>
        </p:spPr>
      </p:pic>
      <p:pic>
        <p:nvPicPr>
          <p:cNvPr descr="Menu: Report data to GLOBE" id="376" name="Google Shape;376;p30"/>
          <p:cNvPicPr preferRelativeResize="0"/>
          <p:nvPr/>
        </p:nvPicPr>
        <p:blipFill rotWithShape="1">
          <a:blip r:embed="rId4">
            <a:alphaModFix/>
          </a:blip>
          <a:srcRect b="0" l="0" r="0" t="0"/>
          <a:stretch/>
        </p:blipFill>
        <p:spPr>
          <a:xfrm>
            <a:off x="-36210" y="-45720"/>
            <a:ext cx="1259028" cy="6903720"/>
          </a:xfrm>
          <a:prstGeom prst="rect">
            <a:avLst/>
          </a:prstGeom>
          <a:noFill/>
          <a:ln>
            <a:noFill/>
          </a:ln>
        </p:spPr>
      </p:pic>
      <p:sp>
        <p:nvSpPr>
          <p:cNvPr id="377" name="Google Shape;377;p30"/>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Entering Measurement Data</a:t>
            </a:r>
            <a:endParaRPr/>
          </a:p>
        </p:txBody>
      </p:sp>
      <p:sp>
        <p:nvSpPr>
          <p:cNvPr id="378" name="Google Shape;378;p30"/>
          <p:cNvSpPr txBox="1"/>
          <p:nvPr>
            <p:ph idx="2" type="body"/>
          </p:nvPr>
        </p:nvSpPr>
        <p:spPr>
          <a:xfrm>
            <a:off x="1481215" y="3939238"/>
            <a:ext cx="7168109"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2000"/>
              <a:buChar char="•"/>
            </a:pPr>
            <a:r>
              <a:rPr lang="en-US" sz="2000">
                <a:solidFill>
                  <a:srgbClr val="000000"/>
                </a:solidFill>
              </a:rPr>
              <a:t>Enter the date you took the measurements. </a:t>
            </a:r>
            <a:endParaRPr/>
          </a:p>
          <a:p>
            <a:pPr indent="-101600" lvl="0" marL="228600" rtl="0" algn="l">
              <a:lnSpc>
                <a:spcPct val="90000"/>
              </a:lnSpc>
              <a:spcBef>
                <a:spcPts val="1000"/>
              </a:spcBef>
              <a:spcAft>
                <a:spcPts val="0"/>
              </a:spcAft>
              <a:buClr>
                <a:schemeClr val="dk1"/>
              </a:buClr>
              <a:buSzPts val="2000"/>
              <a:buNone/>
            </a:pPr>
            <a:r>
              <a:t/>
            </a:r>
            <a:endParaRPr sz="2000">
              <a:solidFill>
                <a:srgbClr val="000000"/>
              </a:solidFill>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rPr>
              <a:t>Once you enter the date, the data entry portion of the page will appear. </a:t>
            </a:r>
            <a:endParaRPr/>
          </a:p>
        </p:txBody>
      </p:sp>
      <p:pic>
        <p:nvPicPr>
          <p:cNvPr descr="Screenshot GLOBE Data Entry. Enter the date you took the measurements and you will access the data entry portion of the page." id="379" name="Google Shape;379;p30"/>
          <p:cNvPicPr preferRelativeResize="0"/>
          <p:nvPr>
            <p:ph idx="1" type="body"/>
          </p:nvPr>
        </p:nvPicPr>
        <p:blipFill rotWithShape="1">
          <a:blip r:embed="rId5">
            <a:alphaModFix/>
          </a:blip>
          <a:srcRect b="0" l="0" r="0" t="0"/>
          <a:stretch/>
        </p:blipFill>
        <p:spPr>
          <a:xfrm>
            <a:off x="1415412" y="1753916"/>
            <a:ext cx="7165098" cy="15738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85" name="Google Shape;385;p31"/>
          <p:cNvPicPr preferRelativeResize="0"/>
          <p:nvPr/>
        </p:nvPicPr>
        <p:blipFill rotWithShape="1">
          <a:blip r:embed="rId3">
            <a:alphaModFix/>
          </a:blip>
          <a:srcRect b="0" l="0" r="0" t="0"/>
          <a:stretch/>
        </p:blipFill>
        <p:spPr>
          <a:xfrm>
            <a:off x="1222818" y="-45720"/>
            <a:ext cx="7960458" cy="1019791"/>
          </a:xfrm>
          <a:prstGeom prst="rect">
            <a:avLst/>
          </a:prstGeom>
          <a:noFill/>
          <a:ln>
            <a:noFill/>
          </a:ln>
        </p:spPr>
      </p:pic>
      <p:pic>
        <p:nvPicPr>
          <p:cNvPr descr="Menu: Report data to GLOBE" id="386" name="Google Shape;386;p31"/>
          <p:cNvPicPr preferRelativeResize="0"/>
          <p:nvPr/>
        </p:nvPicPr>
        <p:blipFill rotWithShape="1">
          <a:blip r:embed="rId4">
            <a:alphaModFix/>
          </a:blip>
          <a:srcRect b="0" l="0" r="0" t="0"/>
          <a:stretch/>
        </p:blipFill>
        <p:spPr>
          <a:xfrm>
            <a:off x="-36210" y="-45720"/>
            <a:ext cx="1259028" cy="6903720"/>
          </a:xfrm>
          <a:prstGeom prst="rect">
            <a:avLst/>
          </a:prstGeom>
          <a:noFill/>
          <a:ln>
            <a:noFill/>
          </a:ln>
        </p:spPr>
      </p:pic>
      <p:sp>
        <p:nvSpPr>
          <p:cNvPr id="387" name="Google Shape;387;p31"/>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Selecting Appropriate Data Set</a:t>
            </a:r>
            <a:endParaRPr/>
          </a:p>
        </p:txBody>
      </p:sp>
      <p:sp>
        <p:nvSpPr>
          <p:cNvPr id="388" name="Google Shape;388;p31"/>
          <p:cNvSpPr txBox="1"/>
          <p:nvPr>
            <p:ph idx="2" type="body"/>
          </p:nvPr>
        </p:nvSpPr>
        <p:spPr>
          <a:xfrm>
            <a:off x="1358262" y="5887959"/>
            <a:ext cx="7168109" cy="6777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Choose which of your sets of data to enter.</a:t>
            </a:r>
            <a:endParaRPr/>
          </a:p>
        </p:txBody>
      </p:sp>
      <p:pic>
        <p:nvPicPr>
          <p:cNvPr descr="Screenshot GLOBE Data Entry.  Select from one of three options_ Soil Infiltration Set: 1, 2, or 3." id="389" name="Google Shape;389;p31"/>
          <p:cNvPicPr preferRelativeResize="0"/>
          <p:nvPr>
            <p:ph idx="1" type="body"/>
          </p:nvPr>
        </p:nvPicPr>
        <p:blipFill rotWithShape="1">
          <a:blip r:embed="rId5">
            <a:alphaModFix/>
          </a:blip>
          <a:srcRect b="0" l="0" r="0" t="0"/>
          <a:stretch/>
        </p:blipFill>
        <p:spPr>
          <a:xfrm>
            <a:off x="1647043" y="1925580"/>
            <a:ext cx="7053840" cy="368074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395" name="Google Shape;395;p32"/>
          <p:cNvPicPr preferRelativeResize="0"/>
          <p:nvPr/>
        </p:nvPicPr>
        <p:blipFill rotWithShape="1">
          <a:blip r:embed="rId3">
            <a:alphaModFix/>
          </a:blip>
          <a:srcRect b="0" l="0" r="0" t="0"/>
          <a:stretch/>
        </p:blipFill>
        <p:spPr>
          <a:xfrm>
            <a:off x="1222818" y="-71125"/>
            <a:ext cx="7960458" cy="1019791"/>
          </a:xfrm>
          <a:prstGeom prst="rect">
            <a:avLst/>
          </a:prstGeom>
          <a:noFill/>
          <a:ln>
            <a:noFill/>
          </a:ln>
        </p:spPr>
      </p:pic>
      <p:pic>
        <p:nvPicPr>
          <p:cNvPr descr="Menu: Report data to GLOBE" id="396" name="Google Shape;396;p32"/>
          <p:cNvPicPr preferRelativeResize="0"/>
          <p:nvPr/>
        </p:nvPicPr>
        <p:blipFill rotWithShape="1">
          <a:blip r:embed="rId4">
            <a:alphaModFix/>
          </a:blip>
          <a:srcRect b="0" l="0" r="0" t="0"/>
          <a:stretch/>
        </p:blipFill>
        <p:spPr>
          <a:xfrm>
            <a:off x="-36210" y="-45720"/>
            <a:ext cx="1259028" cy="6903720"/>
          </a:xfrm>
          <a:prstGeom prst="rect">
            <a:avLst/>
          </a:prstGeom>
          <a:noFill/>
          <a:ln>
            <a:noFill/>
          </a:ln>
        </p:spPr>
      </p:pic>
      <p:sp>
        <p:nvSpPr>
          <p:cNvPr id="397" name="Google Shape;397;p32"/>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Enter Specifications of your Dual Ring Infiltrometer</a:t>
            </a:r>
            <a:endParaRPr/>
          </a:p>
        </p:txBody>
      </p:sp>
      <p:pic>
        <p:nvPicPr>
          <p:cNvPr descr="Screenshot, GLOBE Data Entry. Enter either water level change (interval depth) and saturated soil water content." id="398" name="Google Shape;398;p32"/>
          <p:cNvPicPr preferRelativeResize="0"/>
          <p:nvPr>
            <p:ph idx="1" type="body"/>
          </p:nvPr>
        </p:nvPicPr>
        <p:blipFill rotWithShape="1">
          <a:blip r:embed="rId5">
            <a:alphaModFix/>
          </a:blip>
          <a:srcRect b="0" l="0" r="0" t="0"/>
          <a:stretch/>
        </p:blipFill>
        <p:spPr>
          <a:xfrm>
            <a:off x="1751975" y="1883979"/>
            <a:ext cx="6732458" cy="444423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04" name="Google Shape;404;p33"/>
          <p:cNvPicPr preferRelativeResize="0"/>
          <p:nvPr/>
        </p:nvPicPr>
        <p:blipFill rotWithShape="1">
          <a:blip r:embed="rId3">
            <a:alphaModFix/>
          </a:blip>
          <a:srcRect b="0" l="0" r="0" t="0"/>
          <a:stretch/>
        </p:blipFill>
        <p:spPr>
          <a:xfrm>
            <a:off x="1222818" y="-45720"/>
            <a:ext cx="7960458" cy="1019791"/>
          </a:xfrm>
          <a:prstGeom prst="rect">
            <a:avLst/>
          </a:prstGeom>
          <a:noFill/>
          <a:ln>
            <a:noFill/>
          </a:ln>
        </p:spPr>
      </p:pic>
      <p:pic>
        <p:nvPicPr>
          <p:cNvPr descr="Menu: Report data to GLOBE" id="405" name="Google Shape;405;p33"/>
          <p:cNvPicPr preferRelativeResize="0"/>
          <p:nvPr/>
        </p:nvPicPr>
        <p:blipFill rotWithShape="1">
          <a:blip r:embed="rId4">
            <a:alphaModFix/>
          </a:blip>
          <a:srcRect b="0" l="0" r="0" t="0"/>
          <a:stretch/>
        </p:blipFill>
        <p:spPr>
          <a:xfrm>
            <a:off x="-36210" y="-45720"/>
            <a:ext cx="1259028" cy="6903720"/>
          </a:xfrm>
          <a:prstGeom prst="rect">
            <a:avLst/>
          </a:prstGeom>
          <a:noFill/>
          <a:ln>
            <a:noFill/>
          </a:ln>
        </p:spPr>
      </p:pic>
      <p:sp>
        <p:nvSpPr>
          <p:cNvPr id="406" name="Google Shape;406;p33"/>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Example Data</a:t>
            </a:r>
            <a:endParaRPr/>
          </a:p>
        </p:txBody>
      </p:sp>
      <p:pic>
        <p:nvPicPr>
          <p:cNvPr descr="GLOBE Data Entry. Example of data filled in the boxes: height above ground level, height above ground level, diameter of the inner ring, and diameter of the outer ring. For saturated water content, enter wet weight in g, dry weight in g, and weight of can in g. " id="407" name="Google Shape;407;p33"/>
          <p:cNvPicPr preferRelativeResize="0"/>
          <p:nvPr>
            <p:ph idx="1" type="body"/>
          </p:nvPr>
        </p:nvPicPr>
        <p:blipFill rotWithShape="1">
          <a:blip r:embed="rId5">
            <a:alphaModFix/>
          </a:blip>
          <a:srcRect b="0" l="0" r="0" t="0"/>
          <a:stretch/>
        </p:blipFill>
        <p:spPr>
          <a:xfrm>
            <a:off x="1415412" y="1900571"/>
            <a:ext cx="7547120" cy="43353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13" name="Google Shape;413;p34"/>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Adding an Additional Sequence</a:t>
            </a:r>
            <a:endParaRPr/>
          </a:p>
        </p:txBody>
      </p:sp>
      <p:pic>
        <p:nvPicPr>
          <p:cNvPr descr="Menu: Report data to GLOBE" id="414" name="Google Shape;414;p34"/>
          <p:cNvPicPr preferRelativeResize="0"/>
          <p:nvPr/>
        </p:nvPicPr>
        <p:blipFill rotWithShape="1">
          <a:blip r:embed="rId3">
            <a:alphaModFix/>
          </a:blip>
          <a:srcRect b="0" l="0" r="0" t="0"/>
          <a:stretch/>
        </p:blipFill>
        <p:spPr>
          <a:xfrm>
            <a:off x="-36210" y="-45720"/>
            <a:ext cx="1259028" cy="6903720"/>
          </a:xfrm>
          <a:prstGeom prst="rect">
            <a:avLst/>
          </a:prstGeom>
          <a:noFill/>
          <a:ln>
            <a:noFill/>
          </a:ln>
        </p:spPr>
      </p:pic>
      <p:pic>
        <p:nvPicPr>
          <p:cNvPr descr="Banner: Soil Infiltration Protocol" id="415" name="Google Shape;415;p34"/>
          <p:cNvPicPr preferRelativeResize="0"/>
          <p:nvPr/>
        </p:nvPicPr>
        <p:blipFill rotWithShape="1">
          <a:blip r:embed="rId4">
            <a:alphaModFix/>
          </a:blip>
          <a:srcRect b="0" l="0" r="0" t="0"/>
          <a:stretch/>
        </p:blipFill>
        <p:spPr>
          <a:xfrm>
            <a:off x="1222818" y="-45720"/>
            <a:ext cx="7960458" cy="1019791"/>
          </a:xfrm>
          <a:prstGeom prst="rect">
            <a:avLst/>
          </a:prstGeom>
          <a:noFill/>
          <a:ln>
            <a:noFill/>
          </a:ln>
        </p:spPr>
      </p:pic>
      <p:pic>
        <p:nvPicPr>
          <p:cNvPr descr="Screenshot, GLOBE Data Entry. Continue to add sequence of measurements as necessary. Click on &quot;add sequence&quot;." id="416" name="Google Shape;416;p34"/>
          <p:cNvPicPr preferRelativeResize="0"/>
          <p:nvPr>
            <p:ph idx="1" type="body"/>
          </p:nvPr>
        </p:nvPicPr>
        <p:blipFill rotWithShape="1">
          <a:blip r:embed="rId5">
            <a:alphaModFix/>
          </a:blip>
          <a:srcRect b="0" l="0" r="0" t="0"/>
          <a:stretch/>
        </p:blipFill>
        <p:spPr>
          <a:xfrm>
            <a:off x="1587082" y="1864816"/>
            <a:ext cx="7032261" cy="44074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22" name="Google Shape;422;p35"/>
          <p:cNvPicPr preferRelativeResize="0"/>
          <p:nvPr/>
        </p:nvPicPr>
        <p:blipFill rotWithShape="1">
          <a:blip r:embed="rId3">
            <a:alphaModFix/>
          </a:blip>
          <a:srcRect b="0" l="0" r="0" t="0"/>
          <a:stretch/>
        </p:blipFill>
        <p:spPr>
          <a:xfrm>
            <a:off x="1222818" y="-45720"/>
            <a:ext cx="7960458" cy="1019791"/>
          </a:xfrm>
          <a:prstGeom prst="rect">
            <a:avLst/>
          </a:prstGeom>
          <a:noFill/>
          <a:ln>
            <a:noFill/>
          </a:ln>
        </p:spPr>
      </p:pic>
      <p:pic>
        <p:nvPicPr>
          <p:cNvPr descr="Menu: Report data to GLOBE" id="423" name="Google Shape;423;p35"/>
          <p:cNvPicPr preferRelativeResize="0"/>
          <p:nvPr/>
        </p:nvPicPr>
        <p:blipFill rotWithShape="1">
          <a:blip r:embed="rId4">
            <a:alphaModFix/>
          </a:blip>
          <a:srcRect b="0" l="0" r="0" t="0"/>
          <a:stretch/>
        </p:blipFill>
        <p:spPr>
          <a:xfrm>
            <a:off x="-36210" y="-45720"/>
            <a:ext cx="1259028" cy="6903720"/>
          </a:xfrm>
          <a:prstGeom prst="rect">
            <a:avLst/>
          </a:prstGeom>
          <a:noFill/>
          <a:ln>
            <a:noFill/>
          </a:ln>
        </p:spPr>
      </p:pic>
      <p:sp>
        <p:nvSpPr>
          <p:cNvPr id="424" name="Google Shape;424;p35"/>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An Example Sequence</a:t>
            </a:r>
            <a:endParaRPr/>
          </a:p>
        </p:txBody>
      </p:sp>
      <p:pic>
        <p:nvPicPr>
          <p:cNvPr descr="Screenshot of GLOBE Data Entry. For each data sequence, enter start and end time. " id="425" name="Google Shape;425;p35"/>
          <p:cNvPicPr preferRelativeResize="0"/>
          <p:nvPr>
            <p:ph idx="1" type="body"/>
          </p:nvPr>
        </p:nvPicPr>
        <p:blipFill rotWithShape="1">
          <a:blip r:embed="rId5">
            <a:alphaModFix/>
          </a:blip>
          <a:srcRect b="0" l="0" r="0" t="0"/>
          <a:stretch/>
        </p:blipFill>
        <p:spPr>
          <a:xfrm>
            <a:off x="1358262" y="1753917"/>
            <a:ext cx="7096190" cy="48638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31" name="Google Shape;431;p36"/>
          <p:cNvPicPr preferRelativeResize="0"/>
          <p:nvPr/>
        </p:nvPicPr>
        <p:blipFill rotWithShape="1">
          <a:blip r:embed="rId3">
            <a:alphaModFix/>
          </a:blip>
          <a:srcRect b="0" l="0" r="0" t="0"/>
          <a:stretch/>
        </p:blipFill>
        <p:spPr>
          <a:xfrm>
            <a:off x="1222818" y="-45720"/>
            <a:ext cx="7960458" cy="1019791"/>
          </a:xfrm>
          <a:prstGeom prst="rect">
            <a:avLst/>
          </a:prstGeom>
          <a:noFill/>
          <a:ln>
            <a:noFill/>
          </a:ln>
        </p:spPr>
      </p:pic>
      <p:pic>
        <p:nvPicPr>
          <p:cNvPr descr="Menu: Report data to GLOBE" id="432" name="Google Shape;432;p36"/>
          <p:cNvPicPr preferRelativeResize="0"/>
          <p:nvPr/>
        </p:nvPicPr>
        <p:blipFill rotWithShape="1">
          <a:blip r:embed="rId4">
            <a:alphaModFix/>
          </a:blip>
          <a:srcRect b="0" l="0" r="0" t="0"/>
          <a:stretch/>
        </p:blipFill>
        <p:spPr>
          <a:xfrm>
            <a:off x="-36210" y="-45720"/>
            <a:ext cx="1259028" cy="6903720"/>
          </a:xfrm>
          <a:prstGeom prst="rect">
            <a:avLst/>
          </a:prstGeom>
          <a:noFill/>
          <a:ln>
            <a:noFill/>
          </a:ln>
        </p:spPr>
      </p:pic>
      <p:sp>
        <p:nvSpPr>
          <p:cNvPr id="433" name="Google Shape;433;p36"/>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Enter Comments and Send Data</a:t>
            </a:r>
            <a:endParaRPr/>
          </a:p>
        </p:txBody>
      </p:sp>
      <p:pic>
        <p:nvPicPr>
          <p:cNvPr descr="Screenshot GLOBE data entry. Add  any metadata in the comments section. When you have entered your moisture data, click &quot;Send Data&quot;. " id="434" name="Google Shape;434;p36"/>
          <p:cNvPicPr preferRelativeResize="0"/>
          <p:nvPr>
            <p:ph idx="1" type="body"/>
          </p:nvPr>
        </p:nvPicPr>
        <p:blipFill rotWithShape="1">
          <a:blip r:embed="rId5">
            <a:alphaModFix/>
          </a:blip>
          <a:srcRect b="0" l="0" r="0" t="0"/>
          <a:stretch/>
        </p:blipFill>
        <p:spPr>
          <a:xfrm>
            <a:off x="1751975" y="2059689"/>
            <a:ext cx="7130683" cy="389140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40" name="Google Shape;440;p37"/>
          <p:cNvPicPr preferRelativeResize="0"/>
          <p:nvPr/>
        </p:nvPicPr>
        <p:blipFill rotWithShape="1">
          <a:blip r:embed="rId3">
            <a:alphaModFix/>
          </a:blip>
          <a:srcRect b="0" l="0" r="0" t="0"/>
          <a:stretch/>
        </p:blipFill>
        <p:spPr>
          <a:xfrm>
            <a:off x="1222818" y="-45720"/>
            <a:ext cx="7960458" cy="1019791"/>
          </a:xfrm>
          <a:prstGeom prst="rect">
            <a:avLst/>
          </a:prstGeom>
          <a:noFill/>
          <a:ln>
            <a:noFill/>
          </a:ln>
        </p:spPr>
      </p:pic>
      <p:pic>
        <p:nvPicPr>
          <p:cNvPr descr="Menu: Report data to GLOBE" id="441" name="Google Shape;441;p37"/>
          <p:cNvPicPr preferRelativeResize="0"/>
          <p:nvPr/>
        </p:nvPicPr>
        <p:blipFill rotWithShape="1">
          <a:blip r:embed="rId4">
            <a:alphaModFix/>
          </a:blip>
          <a:srcRect b="0" l="0" r="0" t="0"/>
          <a:stretch/>
        </p:blipFill>
        <p:spPr>
          <a:xfrm>
            <a:off x="-36210" y="-45720"/>
            <a:ext cx="1259028" cy="6903720"/>
          </a:xfrm>
          <a:prstGeom prst="rect">
            <a:avLst/>
          </a:prstGeom>
          <a:noFill/>
          <a:ln>
            <a:noFill/>
          </a:ln>
        </p:spPr>
      </p:pic>
      <p:sp>
        <p:nvSpPr>
          <p:cNvPr id="442" name="Google Shape;442;p37"/>
          <p:cNvSpPr txBox="1"/>
          <p:nvPr>
            <p:ph type="title"/>
          </p:nvPr>
        </p:nvSpPr>
        <p:spPr>
          <a:xfrm>
            <a:off x="1358262"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Data System Responses</a:t>
            </a:r>
            <a:endParaRPr/>
          </a:p>
        </p:txBody>
      </p:sp>
      <p:pic>
        <p:nvPicPr>
          <p:cNvPr descr="Screenshot, GLOBE Data entry. If you data are within the appropriate ranges for soil infiltration, you will get a smiley face and message, &quot;observation created successfully&quot;.  If there are errors, you get a message with the numbers of errors and a frowny face.  If data are not within the accepted range, contact GLOBE Community Support." id="443" name="Google Shape;443;p37"/>
          <p:cNvPicPr preferRelativeResize="0"/>
          <p:nvPr>
            <p:ph idx="1" type="body"/>
          </p:nvPr>
        </p:nvPicPr>
        <p:blipFill rotWithShape="1">
          <a:blip r:embed="rId5">
            <a:alphaModFix/>
          </a:blip>
          <a:srcRect b="0" l="0" r="0" t="0"/>
          <a:stretch/>
        </p:blipFill>
        <p:spPr>
          <a:xfrm>
            <a:off x="1714500" y="1871828"/>
            <a:ext cx="6535420" cy="401414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49" name="Google Shape;449;p38"/>
          <p:cNvPicPr preferRelativeResize="0"/>
          <p:nvPr/>
        </p:nvPicPr>
        <p:blipFill rotWithShape="1">
          <a:blip r:embed="rId3">
            <a:alphaModFix/>
          </a:blip>
          <a:srcRect b="0" l="0" r="0" t="0"/>
          <a:stretch/>
        </p:blipFill>
        <p:spPr>
          <a:xfrm>
            <a:off x="1220421" y="-45720"/>
            <a:ext cx="7960458" cy="1019791"/>
          </a:xfrm>
          <a:prstGeom prst="rect">
            <a:avLst/>
          </a:prstGeom>
          <a:noFill/>
          <a:ln>
            <a:noFill/>
          </a:ln>
        </p:spPr>
      </p:pic>
      <p:pic>
        <p:nvPicPr>
          <p:cNvPr descr="Menu: H. Data Visualization" id="450" name="Google Shape;450;p38"/>
          <p:cNvPicPr preferRelativeResize="0"/>
          <p:nvPr/>
        </p:nvPicPr>
        <p:blipFill rotWithShape="1">
          <a:blip r:embed="rId4">
            <a:alphaModFix/>
          </a:blip>
          <a:srcRect b="0" l="0" r="0" t="0"/>
          <a:stretch/>
        </p:blipFill>
        <p:spPr>
          <a:xfrm>
            <a:off x="-40522" y="-45720"/>
            <a:ext cx="1272773" cy="6903720"/>
          </a:xfrm>
          <a:prstGeom prst="rect">
            <a:avLst/>
          </a:prstGeom>
          <a:noFill/>
          <a:ln>
            <a:noFill/>
          </a:ln>
        </p:spPr>
      </p:pic>
      <p:sp>
        <p:nvSpPr>
          <p:cNvPr id="451" name="Google Shape;451;p38"/>
          <p:cNvSpPr txBox="1"/>
          <p:nvPr>
            <p:ph type="title"/>
          </p:nvPr>
        </p:nvSpPr>
        <p:spPr>
          <a:xfrm>
            <a:off x="1257300" y="97710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Visualizing Data-1</a:t>
            </a:r>
            <a:br>
              <a:rPr lang="en-US"/>
            </a:br>
            <a:endParaRPr/>
          </a:p>
        </p:txBody>
      </p:sp>
      <p:sp>
        <p:nvSpPr>
          <p:cNvPr id="452" name="Google Shape;452;p38"/>
          <p:cNvSpPr txBox="1"/>
          <p:nvPr>
            <p:ph idx="1" type="body"/>
          </p:nvPr>
        </p:nvSpPr>
        <p:spPr>
          <a:xfrm>
            <a:off x="1232251" y="1829705"/>
            <a:ext cx="7676838" cy="6886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Currently soil infiltration data are not available in the GLOBE Visualization System. However, soil moisture data are available and are shown below.  </a:t>
            </a:r>
            <a:endParaRPr/>
          </a:p>
        </p:txBody>
      </p:sp>
      <p:pic>
        <p:nvPicPr>
          <p:cNvPr descr="Screenshot, Map interface, GLOBE Visualization System. Select the appropriate data layer, and &quot;add&quot;. " id="453" name="Google Shape;453;p38"/>
          <p:cNvPicPr preferRelativeResize="0"/>
          <p:nvPr>
            <p:ph idx="2" type="body"/>
          </p:nvPr>
        </p:nvPicPr>
        <p:blipFill rotWithShape="1">
          <a:blip r:embed="rId5">
            <a:alphaModFix/>
          </a:blip>
          <a:srcRect b="0" l="0" r="0" t="0"/>
          <a:stretch/>
        </p:blipFill>
        <p:spPr>
          <a:xfrm>
            <a:off x="1946302" y="2614916"/>
            <a:ext cx="6079850" cy="312635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59" name="Google Shape;459;p39"/>
          <p:cNvPicPr preferRelativeResize="0"/>
          <p:nvPr/>
        </p:nvPicPr>
        <p:blipFill rotWithShape="1">
          <a:blip r:embed="rId3">
            <a:alphaModFix/>
          </a:blip>
          <a:srcRect b="0" l="0" r="0" t="0"/>
          <a:stretch/>
        </p:blipFill>
        <p:spPr>
          <a:xfrm>
            <a:off x="1232251" y="-42685"/>
            <a:ext cx="7960458" cy="1019791"/>
          </a:xfrm>
          <a:prstGeom prst="rect">
            <a:avLst/>
          </a:prstGeom>
          <a:noFill/>
          <a:ln>
            <a:noFill/>
          </a:ln>
        </p:spPr>
      </p:pic>
      <p:pic>
        <p:nvPicPr>
          <p:cNvPr descr="Menu: H. Data Visualization" id="460" name="Google Shape;460;p39"/>
          <p:cNvPicPr preferRelativeResize="0"/>
          <p:nvPr/>
        </p:nvPicPr>
        <p:blipFill rotWithShape="1">
          <a:blip r:embed="rId4">
            <a:alphaModFix/>
          </a:blip>
          <a:srcRect b="0" l="0" r="0" t="0"/>
          <a:stretch/>
        </p:blipFill>
        <p:spPr>
          <a:xfrm>
            <a:off x="-40522" y="-45720"/>
            <a:ext cx="1272773" cy="6903720"/>
          </a:xfrm>
          <a:prstGeom prst="rect">
            <a:avLst/>
          </a:prstGeom>
          <a:noFill/>
          <a:ln>
            <a:noFill/>
          </a:ln>
        </p:spPr>
      </p:pic>
      <p:sp>
        <p:nvSpPr>
          <p:cNvPr id="461" name="Google Shape;461;p39"/>
          <p:cNvSpPr txBox="1"/>
          <p:nvPr>
            <p:ph type="title"/>
          </p:nvPr>
        </p:nvSpPr>
        <p:spPr>
          <a:xfrm>
            <a:off x="1257300" y="97710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Visualizing Data-2</a:t>
            </a:r>
            <a:br>
              <a:rPr lang="en-US"/>
            </a:br>
            <a:endParaRPr/>
          </a:p>
        </p:txBody>
      </p:sp>
      <p:sp>
        <p:nvSpPr>
          <p:cNvPr id="462" name="Google Shape;462;p39"/>
          <p:cNvSpPr txBox="1"/>
          <p:nvPr>
            <p:ph idx="1" type="body"/>
          </p:nvPr>
        </p:nvSpPr>
        <p:spPr>
          <a:xfrm>
            <a:off x="1232251" y="1829705"/>
            <a:ext cx="7676838" cy="68864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US"/>
              <a:t>Currently soil infiltration data are not available in the GLOBE Visualization System. However, soil moisture data are available and are shown below.  </a:t>
            </a:r>
            <a:endParaRPr/>
          </a:p>
        </p:txBody>
      </p:sp>
      <p:pic>
        <p:nvPicPr>
          <p:cNvPr descr="Screenshot, Map interface, GLOBE Visualization System. Enter the date or range of dates of interest and you will see icons where data have been submitted. " id="463" name="Google Shape;463;p39"/>
          <p:cNvPicPr preferRelativeResize="0"/>
          <p:nvPr>
            <p:ph idx="2" type="body"/>
          </p:nvPr>
        </p:nvPicPr>
        <p:blipFill rotWithShape="1">
          <a:blip r:embed="rId5">
            <a:alphaModFix/>
          </a:blip>
          <a:srcRect b="0" l="0" r="0" t="0"/>
          <a:stretch/>
        </p:blipFill>
        <p:spPr>
          <a:xfrm>
            <a:off x="1691077" y="2598083"/>
            <a:ext cx="6587770" cy="359137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16" name="Google Shape;116;p4"/>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Why measure infiltration?" id="117" name="Google Shape;117;p4"/>
          <p:cNvPicPr preferRelativeResize="0"/>
          <p:nvPr/>
        </p:nvPicPr>
        <p:blipFill rotWithShape="1">
          <a:blip r:embed="rId4">
            <a:alphaModFix/>
          </a:blip>
          <a:srcRect b="0" l="0" r="0" t="0"/>
          <a:stretch/>
        </p:blipFill>
        <p:spPr>
          <a:xfrm>
            <a:off x="3360" y="-35858"/>
            <a:ext cx="1268229" cy="6945064"/>
          </a:xfrm>
          <a:prstGeom prst="rect">
            <a:avLst/>
          </a:prstGeom>
          <a:noFill/>
          <a:ln>
            <a:noFill/>
          </a:ln>
        </p:spPr>
      </p:pic>
      <p:sp>
        <p:nvSpPr>
          <p:cNvPr id="118" name="Google Shape;118;p4"/>
          <p:cNvSpPr txBox="1"/>
          <p:nvPr>
            <p:ph type="title"/>
          </p:nvPr>
        </p:nvSpPr>
        <p:spPr>
          <a:xfrm>
            <a:off x="1435749"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b="1" lang="en-US" sz="2800">
                <a:latin typeface="Calibri"/>
                <a:ea typeface="Calibri"/>
                <a:cs typeface="Calibri"/>
                <a:sym typeface="Calibri"/>
              </a:rPr>
              <a:t>The Role of Soil Moisture in the Environment</a:t>
            </a:r>
            <a:endParaRPr/>
          </a:p>
        </p:txBody>
      </p:sp>
      <p:sp>
        <p:nvSpPr>
          <p:cNvPr id="119" name="Google Shape;119;p4"/>
          <p:cNvSpPr txBox="1"/>
          <p:nvPr>
            <p:ph idx="1" type="body"/>
          </p:nvPr>
        </p:nvSpPr>
        <p:spPr>
          <a:xfrm>
            <a:off x="1492899" y="1886952"/>
            <a:ext cx="7396268" cy="4351338"/>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Clr>
                <a:srgbClr val="000000"/>
              </a:buClr>
              <a:buSzPts val="1800"/>
              <a:buFont typeface="Arial"/>
              <a:buChar char="•"/>
            </a:pPr>
            <a:r>
              <a:rPr lang="en-US">
                <a:solidFill>
                  <a:srgbClr val="000000"/>
                </a:solidFill>
              </a:rPr>
              <a:t>Soil acts like a sponge spread across the land surface. It absorbs rain and snowmelt, slows run-off and helps to control flooding.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The absorbed water is held on soil particle surfaces and in pore spaces between particles. This water is available for use by plants. </a:t>
            </a:r>
            <a:endParaRPr/>
          </a:p>
          <a:p>
            <a:pPr indent="-285750" lvl="0" marL="285750" rtl="0" algn="l">
              <a:lnSpc>
                <a:spcPct val="90000"/>
              </a:lnSpc>
              <a:spcBef>
                <a:spcPts val="1000"/>
              </a:spcBef>
              <a:spcAft>
                <a:spcPts val="0"/>
              </a:spcAft>
              <a:buClr>
                <a:srgbClr val="000000"/>
              </a:buClr>
              <a:buSzPts val="1800"/>
              <a:buFont typeface="Arial"/>
              <a:buChar char="•"/>
            </a:pPr>
            <a:r>
              <a:rPr lang="en-US">
                <a:solidFill>
                  <a:srgbClr val="000000"/>
                </a:solidFill>
              </a:rPr>
              <a:t>Some of this water evaporates back into the air; some of this water is transpired by plants; some drains through the soil into groundwater.</a:t>
            </a:r>
            <a:endParaRPr/>
          </a:p>
          <a:p>
            <a:pPr indent="-285750" lvl="0" marL="285750" rtl="0" algn="l">
              <a:lnSpc>
                <a:spcPct val="90000"/>
              </a:lnSpc>
              <a:spcBef>
                <a:spcPts val="1000"/>
              </a:spcBef>
              <a:spcAft>
                <a:spcPts val="0"/>
              </a:spcAft>
              <a:buClr>
                <a:schemeClr val="dk1"/>
              </a:buClr>
              <a:buSzPts val="1800"/>
              <a:buFont typeface="Arial"/>
              <a:buChar char="•"/>
            </a:pPr>
            <a:r>
              <a:rPr lang="en-US"/>
              <a:t>The infiltration rate of water into soil changes depending upon the level of soil saturation. Water that is not stored in the ground evaporates or becomes runoff and may pool on the surface for a time. It  is possible to determine how flood-prone an area is, based on the infiltration rate of the soil.</a:t>
            </a:r>
            <a:endParaRPr>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69" name="Google Shape;469;p40"/>
          <p:cNvPicPr preferRelativeResize="0"/>
          <p:nvPr/>
        </p:nvPicPr>
        <p:blipFill rotWithShape="1">
          <a:blip r:embed="rId3">
            <a:alphaModFix/>
          </a:blip>
          <a:srcRect b="0" l="0" r="0" t="0"/>
          <a:stretch/>
        </p:blipFill>
        <p:spPr>
          <a:xfrm>
            <a:off x="1220421" y="-45720"/>
            <a:ext cx="7960458" cy="1019791"/>
          </a:xfrm>
          <a:prstGeom prst="rect">
            <a:avLst/>
          </a:prstGeom>
          <a:noFill/>
          <a:ln>
            <a:noFill/>
          </a:ln>
        </p:spPr>
      </p:pic>
      <p:pic>
        <p:nvPicPr>
          <p:cNvPr descr="Menu: H. Data Visualization" id="470" name="Google Shape;470;p40"/>
          <p:cNvPicPr preferRelativeResize="0"/>
          <p:nvPr/>
        </p:nvPicPr>
        <p:blipFill rotWithShape="1">
          <a:blip r:embed="rId4">
            <a:alphaModFix/>
          </a:blip>
          <a:srcRect b="0" l="0" r="0" t="0"/>
          <a:stretch/>
        </p:blipFill>
        <p:spPr>
          <a:xfrm>
            <a:off x="-40522" y="-45720"/>
            <a:ext cx="1272773" cy="6903720"/>
          </a:xfrm>
          <a:prstGeom prst="rect">
            <a:avLst/>
          </a:prstGeom>
          <a:noFill/>
          <a:ln>
            <a:noFill/>
          </a:ln>
        </p:spPr>
      </p:pic>
      <p:sp>
        <p:nvSpPr>
          <p:cNvPr id="471" name="Google Shape;471;p40"/>
          <p:cNvSpPr txBox="1"/>
          <p:nvPr>
            <p:ph type="title"/>
          </p:nvPr>
        </p:nvSpPr>
        <p:spPr>
          <a:xfrm>
            <a:off x="1257300" y="97710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Visualizing Data- 3</a:t>
            </a:r>
            <a:br>
              <a:rPr lang="en-US"/>
            </a:br>
            <a:endParaRPr/>
          </a:p>
        </p:txBody>
      </p:sp>
      <p:sp>
        <p:nvSpPr>
          <p:cNvPr id="472" name="Google Shape;472;p40"/>
          <p:cNvSpPr txBox="1"/>
          <p:nvPr>
            <p:ph idx="1" type="body"/>
          </p:nvPr>
        </p:nvSpPr>
        <p:spPr>
          <a:xfrm>
            <a:off x="1232251" y="1829705"/>
            <a:ext cx="7676838" cy="688643"/>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lang="en-US"/>
              <a:t>Currently soil infiltration data are not available in the GLOBE Visualization System. However, soil moisture data are available and are shown as an example below.  </a:t>
            </a:r>
            <a:endParaRPr/>
          </a:p>
        </p:txBody>
      </p:sp>
      <p:pic>
        <p:nvPicPr>
          <p:cNvPr descr="Screenshot, Map interface, GLOBE Visualization System. Click on an  icon where data have been submitted and you will obtain data from this location." id="473" name="Google Shape;473;p40"/>
          <p:cNvPicPr preferRelativeResize="0"/>
          <p:nvPr>
            <p:ph idx="2" type="body"/>
          </p:nvPr>
        </p:nvPicPr>
        <p:blipFill rotWithShape="1">
          <a:blip r:embed="rId5">
            <a:alphaModFix/>
          </a:blip>
          <a:srcRect b="0" l="0" r="0" t="0"/>
          <a:stretch/>
        </p:blipFill>
        <p:spPr>
          <a:xfrm>
            <a:off x="1876360" y="2611959"/>
            <a:ext cx="6388620" cy="372107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79" name="Google Shape;479;p41"/>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sp>
        <p:nvSpPr>
          <p:cNvPr id="480" name="Google Shape;480;p41"/>
          <p:cNvSpPr txBox="1"/>
          <p:nvPr>
            <p:ph type="title"/>
          </p:nvPr>
        </p:nvSpPr>
        <p:spPr>
          <a:xfrm>
            <a:off x="1297058" y="57639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Looking at the Data</a:t>
            </a:r>
            <a:endParaRPr/>
          </a:p>
        </p:txBody>
      </p:sp>
      <p:sp>
        <p:nvSpPr>
          <p:cNvPr id="481" name="Google Shape;481;p41"/>
          <p:cNvSpPr txBox="1"/>
          <p:nvPr>
            <p:ph idx="1" type="body"/>
          </p:nvPr>
        </p:nvSpPr>
        <p:spPr>
          <a:xfrm>
            <a:off x="1497143" y="1737425"/>
            <a:ext cx="3464601"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a:t>Infiltration rate is determined by dividing the distance that the water level decreases by the time required for this decrease. For GLOBE measurements this is equal to the width of the reference band on the infiltrometer divided by the difference between the start and end times for an interval.</a:t>
            </a:r>
            <a:endParaRPr/>
          </a:p>
          <a:p>
            <a:pPr indent="0" lvl="0" marL="0" rtl="0" algn="l">
              <a:lnSpc>
                <a:spcPct val="90000"/>
              </a:lnSpc>
              <a:spcBef>
                <a:spcPts val="1000"/>
              </a:spcBef>
              <a:spcAft>
                <a:spcPts val="0"/>
              </a:spcAft>
              <a:buClr>
                <a:schemeClr val="dk1"/>
              </a:buClr>
              <a:buSzPct val="100000"/>
              <a:buNone/>
            </a:pPr>
            <a:r>
              <a:rPr lang="en-US"/>
              <a:t>The Infiltration Data Sheet can be used to record and help calculate the values needed to plot measurement results. The flow rate for each timing interval is the average value during an interval. The flow rate should be plotted at the midpoint of the interval times.</a:t>
            </a:r>
            <a:endParaRPr/>
          </a:p>
          <a:p>
            <a:pPr indent="0" lvl="0" marL="0" rtl="0" algn="l">
              <a:lnSpc>
                <a:spcPct val="90000"/>
              </a:lnSpc>
              <a:spcBef>
                <a:spcPts val="1000"/>
              </a:spcBef>
              <a:spcAft>
                <a:spcPts val="0"/>
              </a:spcAft>
              <a:buClr>
                <a:schemeClr val="dk1"/>
              </a:buClr>
              <a:buSzPct val="100000"/>
              <a:buNone/>
            </a:pPr>
            <a:r>
              <a:rPr lang="en-US"/>
              <a:t>Infiltration should decrease with time and it is important to keep track of the cumulative time from when water was first poured into the inner ring. The table and graph below demonstrate how to calculate infiltration rates and plot them on a graph.</a:t>
            </a:r>
            <a:endParaRPr/>
          </a:p>
        </p:txBody>
      </p:sp>
      <p:pic>
        <p:nvPicPr>
          <p:cNvPr descr="Graph of soil infiltration. The rate of soil infiltration decreased exponentially as time passed in this example, wth no further soil infiltrtion after 37 minutes." id="482" name="Google Shape;482;p41"/>
          <p:cNvPicPr preferRelativeResize="0"/>
          <p:nvPr>
            <p:ph idx="2" type="body"/>
          </p:nvPr>
        </p:nvPicPr>
        <p:blipFill rotWithShape="1">
          <a:blip r:embed="rId4">
            <a:alphaModFix/>
          </a:blip>
          <a:srcRect b="0" l="0" r="0" t="0"/>
          <a:stretch/>
        </p:blipFill>
        <p:spPr>
          <a:xfrm>
            <a:off x="5161829" y="1737425"/>
            <a:ext cx="3505200" cy="3149600"/>
          </a:xfrm>
          <a:prstGeom prst="rect">
            <a:avLst/>
          </a:prstGeom>
          <a:noFill/>
          <a:ln>
            <a:noFill/>
          </a:ln>
        </p:spPr>
      </p:pic>
      <p:pic>
        <p:nvPicPr>
          <p:cNvPr descr="Menu: H. Data Visualization" id="483" name="Google Shape;483;p41"/>
          <p:cNvPicPr preferRelativeResize="0"/>
          <p:nvPr/>
        </p:nvPicPr>
        <p:blipFill rotWithShape="1">
          <a:blip r:embed="rId5">
            <a:alphaModFix/>
          </a:blip>
          <a:srcRect b="0" l="0" r="0" t="0"/>
          <a:stretch/>
        </p:blipFill>
        <p:spPr>
          <a:xfrm>
            <a:off x="-40522" y="-45720"/>
            <a:ext cx="1337580" cy="690372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489" name="Google Shape;489;p42"/>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sp>
        <p:nvSpPr>
          <p:cNvPr id="490" name="Google Shape;490;p42"/>
          <p:cNvSpPr txBox="1"/>
          <p:nvPr>
            <p:ph type="title"/>
          </p:nvPr>
        </p:nvSpPr>
        <p:spPr>
          <a:xfrm>
            <a:off x="1404937" y="718047"/>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3200"/>
              <a:buFont typeface="Calibri"/>
              <a:buNone/>
            </a:pPr>
            <a:r>
              <a:rPr lang="en-US" sz="3200">
                <a:solidFill>
                  <a:srgbClr val="000000"/>
                </a:solidFill>
              </a:rPr>
              <a:t>The Soils on Planet Earth</a:t>
            </a:r>
            <a:endParaRPr sz="3200"/>
          </a:p>
        </p:txBody>
      </p:sp>
      <p:sp>
        <p:nvSpPr>
          <p:cNvPr id="491" name="Google Shape;491;p42"/>
          <p:cNvSpPr txBox="1"/>
          <p:nvPr>
            <p:ph idx="1" type="body"/>
          </p:nvPr>
        </p:nvSpPr>
        <p:spPr>
          <a:xfrm>
            <a:off x="1404936" y="1822450"/>
            <a:ext cx="4716917" cy="43497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sz="1800">
                <a:solidFill>
                  <a:srgbClr val="000000"/>
                </a:solidFill>
              </a:rPr>
              <a:t>By studying the soil in your area and reporting these data to GLOBE, you will make an invaluable contribution to our knowledge of planet Earth. </a:t>
            </a:r>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rgbClr val="000000"/>
              </a:buClr>
              <a:buSzPts val="1800"/>
              <a:buNone/>
            </a:pPr>
            <a:r>
              <a:rPr lang="en-US" sz="1800">
                <a:solidFill>
                  <a:srgbClr val="000000"/>
                </a:solidFill>
              </a:rPr>
              <a:t>As you take your soil measurements, remember that you are likely the only ones who will study your specific soil. For much of this critical information, there exists no other way to study the soil in your community. Your contribution to science will be important and unique.</a:t>
            </a:r>
            <a:endParaRPr/>
          </a:p>
        </p:txBody>
      </p:sp>
      <p:pic>
        <p:nvPicPr>
          <p:cNvPr descr="Photo image of a soil profile. Taken together, the different profiles in this presentation show how very different soils can be, because of differences in the soil formation factors at any one location. " id="492" name="Google Shape;492;p42"/>
          <p:cNvPicPr preferRelativeResize="0"/>
          <p:nvPr>
            <p:ph idx="2" type="body"/>
          </p:nvPr>
        </p:nvPicPr>
        <p:blipFill rotWithShape="1">
          <a:blip r:embed="rId4">
            <a:alphaModFix/>
          </a:blip>
          <a:srcRect b="0" l="0" r="0" t="0"/>
          <a:stretch/>
        </p:blipFill>
        <p:spPr>
          <a:xfrm>
            <a:off x="6269491" y="1420142"/>
            <a:ext cx="2376572" cy="5155953"/>
          </a:xfrm>
          <a:prstGeom prst="rect">
            <a:avLst/>
          </a:prstGeom>
          <a:noFill/>
          <a:ln>
            <a:noFill/>
          </a:ln>
        </p:spPr>
      </p:pic>
      <p:pic>
        <p:nvPicPr>
          <p:cNvPr descr="Menu: H. Data Visualization" id="493" name="Google Shape;493;p42"/>
          <p:cNvPicPr preferRelativeResize="0"/>
          <p:nvPr/>
        </p:nvPicPr>
        <p:blipFill rotWithShape="1">
          <a:blip r:embed="rId5">
            <a:alphaModFix/>
          </a:blip>
          <a:srcRect b="0" l="0" r="0" t="0"/>
          <a:stretch/>
        </p:blipFill>
        <p:spPr>
          <a:xfrm>
            <a:off x="-19113" y="-45720"/>
            <a:ext cx="1272773" cy="6903720"/>
          </a:xfrm>
          <a:prstGeom prst="rect">
            <a:avLst/>
          </a:prstGeom>
          <a:noFill/>
          <a:ln>
            <a:noFill/>
          </a:ln>
        </p:spPr>
      </p:pic>
      <p:pic>
        <p:nvPicPr>
          <p:cNvPr id="494" name="Google Shape;494;p42"/>
          <p:cNvPicPr preferRelativeResize="0"/>
          <p:nvPr/>
        </p:nvPicPr>
        <p:blipFill rotWithShape="1">
          <a:blip r:embed="rId6">
            <a:alphaModFix/>
          </a:blip>
          <a:srcRect b="0" l="0" r="0" t="0"/>
          <a:stretch/>
        </p:blipFill>
        <p:spPr>
          <a:xfrm>
            <a:off x="48687" y="5604049"/>
            <a:ext cx="1088737" cy="521687"/>
          </a:xfrm>
          <a:prstGeom prst="rect">
            <a:avLst/>
          </a:prstGeom>
          <a:noFill/>
          <a:ln>
            <a:noFill/>
          </a:ln>
        </p:spPr>
      </p:pic>
      <p:sp>
        <p:nvSpPr>
          <p:cNvPr id="495" name="Google Shape;495;p42"/>
          <p:cNvSpPr/>
          <p:nvPr/>
        </p:nvSpPr>
        <p:spPr>
          <a:xfrm>
            <a:off x="108525" y="6125736"/>
            <a:ext cx="966074" cy="403895"/>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descr="Watermark of hands holding a clump of soil" id="500" name="Google Shape;500;p43"/>
          <p:cNvPicPr preferRelativeResize="0"/>
          <p:nvPr/>
        </p:nvPicPr>
        <p:blipFill rotWithShape="1">
          <a:blip r:embed="rId3">
            <a:alphaModFix amt="18000"/>
          </a:blip>
          <a:srcRect b="0" l="0" r="0" t="0"/>
          <a:stretch/>
        </p:blipFill>
        <p:spPr>
          <a:xfrm>
            <a:off x="0" y="905080"/>
            <a:ext cx="9144000" cy="5921969"/>
          </a:xfrm>
          <a:prstGeom prst="rect">
            <a:avLst/>
          </a:prstGeom>
          <a:noFill/>
          <a:ln>
            <a:noFill/>
          </a:ln>
        </p:spPr>
      </p:pic>
      <p:sp>
        <p:nvSpPr>
          <p:cNvPr id="501" name="Google Shape;501;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502" name="Google Shape;502;p43"/>
          <p:cNvPicPr preferRelativeResize="0"/>
          <p:nvPr/>
        </p:nvPicPr>
        <p:blipFill rotWithShape="1">
          <a:blip r:embed="rId4">
            <a:alphaModFix/>
          </a:blip>
          <a:srcRect b="0" l="0" r="0" t="0"/>
          <a:stretch/>
        </p:blipFill>
        <p:spPr>
          <a:xfrm>
            <a:off x="1253661" y="-51602"/>
            <a:ext cx="7960458" cy="1019791"/>
          </a:xfrm>
          <a:prstGeom prst="rect">
            <a:avLst/>
          </a:prstGeom>
          <a:noFill/>
          <a:ln>
            <a:noFill/>
          </a:ln>
        </p:spPr>
      </p:pic>
      <p:sp>
        <p:nvSpPr>
          <p:cNvPr id="503" name="Google Shape;503;p43"/>
          <p:cNvSpPr txBox="1"/>
          <p:nvPr>
            <p:ph type="title"/>
          </p:nvPr>
        </p:nvSpPr>
        <p:spPr>
          <a:xfrm>
            <a:off x="1378747" y="70968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3600"/>
              <a:buFont typeface="Calibri"/>
              <a:buNone/>
            </a:pPr>
            <a:r>
              <a:rPr lang="en-US" sz="3600"/>
              <a:t>Frequently Asked Questions</a:t>
            </a:r>
            <a:endParaRPr/>
          </a:p>
        </p:txBody>
      </p:sp>
      <p:sp>
        <p:nvSpPr>
          <p:cNvPr id="504" name="Google Shape;504;p43"/>
          <p:cNvSpPr txBox="1"/>
          <p:nvPr>
            <p:ph idx="1" type="body"/>
          </p:nvPr>
        </p:nvSpPr>
        <p:spPr>
          <a:xfrm>
            <a:off x="1378747" y="1736542"/>
            <a:ext cx="716983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How often should I conduct the soil protocols?</a:t>
            </a:r>
            <a:endParaRPr/>
          </a:p>
          <a:p>
            <a:pPr indent="0" lvl="0" marL="0" rtl="0" algn="l">
              <a:lnSpc>
                <a:spcPct val="90000"/>
              </a:lnSpc>
              <a:spcBef>
                <a:spcPts val="1000"/>
              </a:spcBef>
              <a:spcAft>
                <a:spcPts val="0"/>
              </a:spcAft>
              <a:buClr>
                <a:schemeClr val="dk1"/>
              </a:buClr>
              <a:buSzPts val="2400"/>
              <a:buNone/>
            </a:pPr>
            <a:r>
              <a:rPr lang="en-US" sz="2400"/>
              <a:t>It depends on which soil property you are examining. Soil properties change over time on different timescales. Properties such as temperature, moisture content, and local composition of air change over a period of minutes or hours. Other properties change over months or years, including soil pH, soil color, soil structure, bulk density, soil organic matter, soil fertility, and the microorganisms, animals and plants in the soil. Over much longer timescales, that is, tens to hundreds and thousands of years, changes in mineral content, particle size distribution, horizons and particle density take place. These last measurements you need to do only once. </a:t>
            </a:r>
            <a:endParaRPr/>
          </a:p>
        </p:txBody>
      </p:sp>
      <p:pic>
        <p:nvPicPr>
          <p:cNvPr descr="Menu: H. Data Visualization" id="505" name="Google Shape;505;p43"/>
          <p:cNvPicPr preferRelativeResize="0"/>
          <p:nvPr/>
        </p:nvPicPr>
        <p:blipFill rotWithShape="1">
          <a:blip r:embed="rId5">
            <a:alphaModFix/>
          </a:blip>
          <a:srcRect b="0" l="0" r="0" t="0"/>
          <a:stretch/>
        </p:blipFill>
        <p:spPr>
          <a:xfrm>
            <a:off x="-9556" y="-45720"/>
            <a:ext cx="1272773" cy="6903720"/>
          </a:xfrm>
          <a:prstGeom prst="rect">
            <a:avLst/>
          </a:prstGeom>
          <a:noFill/>
          <a:ln>
            <a:noFill/>
          </a:ln>
        </p:spPr>
      </p:pic>
      <p:pic>
        <p:nvPicPr>
          <p:cNvPr id="506" name="Google Shape;506;p43"/>
          <p:cNvPicPr preferRelativeResize="0"/>
          <p:nvPr/>
        </p:nvPicPr>
        <p:blipFill rotWithShape="1">
          <a:blip r:embed="rId6">
            <a:alphaModFix/>
          </a:blip>
          <a:srcRect b="0" l="0" r="0" t="0"/>
          <a:stretch/>
        </p:blipFill>
        <p:spPr>
          <a:xfrm>
            <a:off x="82461" y="5566193"/>
            <a:ext cx="1088737" cy="521687"/>
          </a:xfrm>
          <a:prstGeom prst="rect">
            <a:avLst/>
          </a:prstGeom>
          <a:noFill/>
          <a:ln>
            <a:noFill/>
          </a:ln>
        </p:spPr>
      </p:pic>
      <p:sp>
        <p:nvSpPr>
          <p:cNvPr id="507" name="Google Shape;507;p43"/>
          <p:cNvSpPr/>
          <p:nvPr/>
        </p:nvSpPr>
        <p:spPr>
          <a:xfrm>
            <a:off x="108525" y="6125736"/>
            <a:ext cx="966074" cy="403895"/>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descr="Watermark of hands holding a clump of soil" id="513" name="Google Shape;513;p44"/>
          <p:cNvPicPr preferRelativeResize="0"/>
          <p:nvPr/>
        </p:nvPicPr>
        <p:blipFill rotWithShape="1">
          <a:blip r:embed="rId3">
            <a:alphaModFix amt="18000"/>
          </a:blip>
          <a:srcRect b="0" l="0" r="0" t="0"/>
          <a:stretch/>
        </p:blipFill>
        <p:spPr>
          <a:xfrm>
            <a:off x="-28572" y="905081"/>
            <a:ext cx="9144000" cy="5921969"/>
          </a:xfrm>
          <a:prstGeom prst="rect">
            <a:avLst/>
          </a:prstGeom>
          <a:noFill/>
          <a:ln>
            <a:noFill/>
          </a:ln>
        </p:spPr>
      </p:pic>
      <p:sp>
        <p:nvSpPr>
          <p:cNvPr id="514" name="Google Shape;514;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515" name="Google Shape;515;p44"/>
          <p:cNvPicPr preferRelativeResize="0"/>
          <p:nvPr/>
        </p:nvPicPr>
        <p:blipFill rotWithShape="1">
          <a:blip r:embed="rId4">
            <a:alphaModFix/>
          </a:blip>
          <a:srcRect b="0" l="0" r="0" t="0"/>
          <a:stretch/>
        </p:blipFill>
        <p:spPr>
          <a:xfrm>
            <a:off x="1253661" y="-51602"/>
            <a:ext cx="7960458" cy="1019791"/>
          </a:xfrm>
          <a:prstGeom prst="rect">
            <a:avLst/>
          </a:prstGeom>
          <a:noFill/>
          <a:ln>
            <a:noFill/>
          </a:ln>
        </p:spPr>
      </p:pic>
      <p:sp>
        <p:nvSpPr>
          <p:cNvPr id="516" name="Google Shape;516;p44"/>
          <p:cNvSpPr txBox="1"/>
          <p:nvPr>
            <p:ph type="title"/>
          </p:nvPr>
        </p:nvSpPr>
        <p:spPr>
          <a:xfrm>
            <a:off x="1253661" y="576212"/>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3600"/>
              <a:buFont typeface="Calibri"/>
              <a:buNone/>
            </a:pPr>
            <a:r>
              <a:rPr lang="en-US" sz="3600"/>
              <a:t>Frequently Asked Questions (Cont’d)</a:t>
            </a:r>
            <a:endParaRPr/>
          </a:p>
        </p:txBody>
      </p:sp>
      <p:sp>
        <p:nvSpPr>
          <p:cNvPr id="517" name="Google Shape;517;p44"/>
          <p:cNvSpPr txBox="1"/>
          <p:nvPr>
            <p:ph idx="1" type="body"/>
          </p:nvPr>
        </p:nvSpPr>
        <p:spPr>
          <a:xfrm>
            <a:off x="1378747" y="1736542"/>
            <a:ext cx="716983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How can I use soil protocols in my classroom?</a:t>
            </a:r>
            <a:endParaRPr/>
          </a:p>
          <a:p>
            <a:pPr indent="0" lvl="0" marL="0" rtl="0" algn="l">
              <a:lnSpc>
                <a:spcPct val="90000"/>
              </a:lnSpc>
              <a:spcBef>
                <a:spcPts val="1000"/>
              </a:spcBef>
              <a:spcAft>
                <a:spcPts val="0"/>
              </a:spcAft>
              <a:buClr>
                <a:schemeClr val="dk1"/>
              </a:buClr>
              <a:buSzPts val="2400"/>
              <a:buNone/>
            </a:pPr>
            <a:r>
              <a:rPr lang="en-US" sz="2400"/>
              <a:t>The </a:t>
            </a:r>
            <a:r>
              <a:rPr lang="en-US" sz="2400" u="sng">
                <a:solidFill>
                  <a:schemeClr val="hlink"/>
                </a:solidFill>
                <a:hlinkClick r:id="rId5"/>
              </a:rPr>
              <a:t>GLOBE Implementation Guide </a:t>
            </a:r>
            <a:r>
              <a:rPr lang="en-US" sz="2400"/>
              <a:t>provides an example of a classroom soil unit and many tips for using GLOBE investigations to meet your curriculum requirements. </a:t>
            </a:r>
            <a:endParaRPr/>
          </a:p>
        </p:txBody>
      </p:sp>
      <p:pic>
        <p:nvPicPr>
          <p:cNvPr descr="Menu: H. Data Visualization" id="518" name="Google Shape;518;p44"/>
          <p:cNvPicPr preferRelativeResize="0"/>
          <p:nvPr/>
        </p:nvPicPr>
        <p:blipFill rotWithShape="1">
          <a:blip r:embed="rId6">
            <a:alphaModFix/>
          </a:blip>
          <a:srcRect b="0" l="0" r="0" t="0"/>
          <a:stretch/>
        </p:blipFill>
        <p:spPr>
          <a:xfrm>
            <a:off x="-9556" y="-45720"/>
            <a:ext cx="1272773" cy="6903720"/>
          </a:xfrm>
          <a:prstGeom prst="rect">
            <a:avLst/>
          </a:prstGeom>
          <a:noFill/>
          <a:ln>
            <a:noFill/>
          </a:ln>
        </p:spPr>
      </p:pic>
      <p:pic>
        <p:nvPicPr>
          <p:cNvPr id="519" name="Google Shape;519;p44"/>
          <p:cNvPicPr preferRelativeResize="0"/>
          <p:nvPr/>
        </p:nvPicPr>
        <p:blipFill rotWithShape="1">
          <a:blip r:embed="rId7">
            <a:alphaModFix/>
          </a:blip>
          <a:srcRect b="0" l="0" r="0" t="0"/>
          <a:stretch/>
        </p:blipFill>
        <p:spPr>
          <a:xfrm>
            <a:off x="82461" y="5566193"/>
            <a:ext cx="1088737" cy="521687"/>
          </a:xfrm>
          <a:prstGeom prst="rect">
            <a:avLst/>
          </a:prstGeom>
          <a:noFill/>
          <a:ln>
            <a:noFill/>
          </a:ln>
        </p:spPr>
      </p:pic>
      <p:sp>
        <p:nvSpPr>
          <p:cNvPr id="520" name="Google Shape;520;p44"/>
          <p:cNvSpPr/>
          <p:nvPr/>
        </p:nvSpPr>
        <p:spPr>
          <a:xfrm>
            <a:off x="108525" y="6125736"/>
            <a:ext cx="966074" cy="403895"/>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descr="watermark of hands holding a clump of soil" id="525" name="Google Shape;525;p45"/>
          <p:cNvPicPr preferRelativeResize="0"/>
          <p:nvPr/>
        </p:nvPicPr>
        <p:blipFill rotWithShape="1">
          <a:blip r:embed="rId3">
            <a:alphaModFix amt="20000"/>
          </a:blip>
          <a:srcRect b="0" l="0" r="0" t="0"/>
          <a:stretch/>
        </p:blipFill>
        <p:spPr>
          <a:xfrm>
            <a:off x="-28572" y="917997"/>
            <a:ext cx="9144000" cy="5921969"/>
          </a:xfrm>
          <a:prstGeom prst="rect">
            <a:avLst/>
          </a:prstGeom>
          <a:noFill/>
          <a:ln>
            <a:noFill/>
          </a:ln>
        </p:spPr>
      </p:pic>
      <p:sp>
        <p:nvSpPr>
          <p:cNvPr id="526" name="Google Shape;526;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527" name="Google Shape;527;p45"/>
          <p:cNvPicPr preferRelativeResize="0"/>
          <p:nvPr/>
        </p:nvPicPr>
        <p:blipFill rotWithShape="1">
          <a:blip r:embed="rId4">
            <a:alphaModFix/>
          </a:blip>
          <a:srcRect b="0" l="0" r="0" t="0"/>
          <a:stretch/>
        </p:blipFill>
        <p:spPr>
          <a:xfrm>
            <a:off x="1169256" y="-101794"/>
            <a:ext cx="7960458" cy="1019791"/>
          </a:xfrm>
          <a:prstGeom prst="rect">
            <a:avLst/>
          </a:prstGeom>
          <a:noFill/>
          <a:ln>
            <a:noFill/>
          </a:ln>
        </p:spPr>
      </p:pic>
      <p:sp>
        <p:nvSpPr>
          <p:cNvPr id="528" name="Google Shape;528;p45"/>
          <p:cNvSpPr txBox="1"/>
          <p:nvPr>
            <p:ph type="title"/>
          </p:nvPr>
        </p:nvSpPr>
        <p:spPr>
          <a:xfrm>
            <a:off x="1257300" y="815718"/>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8340C"/>
              </a:buClr>
              <a:buSzPts val="1800"/>
              <a:buFont typeface="Calibri"/>
              <a:buNone/>
            </a:pPr>
            <a:br>
              <a:rPr lang="en-US" sz="1800"/>
            </a:br>
            <a:r>
              <a:rPr b="1" lang="en-US" sz="1600">
                <a:solidFill>
                  <a:srgbClr val="48340C"/>
                </a:solidFill>
              </a:rPr>
              <a:t>Request for your feedback on this module! </a:t>
            </a:r>
            <a:r>
              <a:rPr b="1" lang="en-US" sz="1600"/>
              <a:t>Please provide us with feedback about this module. This is a community project and we need your comments, suggestions and edits! </a:t>
            </a:r>
            <a:br>
              <a:rPr b="1" lang="en-US" sz="1600"/>
            </a:br>
            <a:r>
              <a:rPr b="1" lang="en-US" sz="1600"/>
              <a:t>Comment here: </a:t>
            </a:r>
            <a:r>
              <a:rPr b="1" lang="en-US" sz="1600" u="sng">
                <a:solidFill>
                  <a:schemeClr val="hlink"/>
                </a:solidFill>
                <a:hlinkClick r:id="rId5"/>
              </a:rPr>
              <a:t>eTraining Feedback</a:t>
            </a:r>
            <a:r>
              <a:rPr b="1" lang="en-US" sz="1600"/>
              <a:t> </a:t>
            </a:r>
            <a:br>
              <a:rPr lang="en-US" sz="1600"/>
            </a:br>
            <a:r>
              <a:rPr lang="en-US" sz="1600"/>
              <a:t>Questions  after reviewing this module? Contact GLOBE: </a:t>
            </a:r>
            <a:r>
              <a:rPr lang="en-US" sz="1600" u="sng">
                <a:solidFill>
                  <a:schemeClr val="hlink"/>
                </a:solidFill>
                <a:hlinkClick r:id="rId6"/>
              </a:rPr>
              <a:t>help@nasaglobe.org</a:t>
            </a:r>
            <a:br>
              <a:rPr i="1" lang="en-US" sz="1600"/>
            </a:br>
            <a:endParaRPr b="1" sz="1600"/>
          </a:p>
        </p:txBody>
      </p:sp>
      <p:sp>
        <p:nvSpPr>
          <p:cNvPr id="529" name="Google Shape;529;p45"/>
          <p:cNvSpPr txBox="1"/>
          <p:nvPr>
            <p:ph idx="1" type="body"/>
          </p:nvPr>
        </p:nvSpPr>
        <p:spPr>
          <a:xfrm>
            <a:off x="1257300" y="2039002"/>
            <a:ext cx="7379494"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48340C"/>
              </a:buClr>
              <a:buSzPct val="100000"/>
              <a:buNone/>
            </a:pPr>
            <a:r>
              <a:rPr b="1" lang="en-US" sz="2000">
                <a:solidFill>
                  <a:srgbClr val="48340C"/>
                </a:solidFill>
              </a:rPr>
              <a:t>Credits</a:t>
            </a:r>
            <a:endParaRPr/>
          </a:p>
          <a:p>
            <a:pPr indent="0" lvl="0" marL="0" rtl="0" algn="l">
              <a:lnSpc>
                <a:spcPct val="90000"/>
              </a:lnSpc>
              <a:spcBef>
                <a:spcPts val="1000"/>
              </a:spcBef>
              <a:spcAft>
                <a:spcPts val="0"/>
              </a:spcAft>
              <a:buClr>
                <a:schemeClr val="dk1"/>
              </a:buClr>
              <a:buSzPct val="100000"/>
              <a:buNone/>
            </a:pPr>
            <a:r>
              <a:rPr b="1" lang="en-US" sz="1600"/>
              <a:t>Slides: </a:t>
            </a:r>
            <a:r>
              <a:rPr lang="en-US" sz="1600"/>
              <a:t>Izolda</a:t>
            </a:r>
            <a:r>
              <a:rPr b="1" lang="en-US" sz="1600"/>
              <a:t> </a:t>
            </a:r>
            <a:r>
              <a:rPr lang="en-US" sz="1600"/>
              <a:t>Trachtenberg, Dixon Butler, Russanne Low</a:t>
            </a:r>
            <a:endParaRPr/>
          </a:p>
          <a:p>
            <a:pPr indent="0" lvl="0" marL="0" rtl="0" algn="l">
              <a:lnSpc>
                <a:spcPct val="90000"/>
              </a:lnSpc>
              <a:spcBef>
                <a:spcPts val="1000"/>
              </a:spcBef>
              <a:spcAft>
                <a:spcPts val="0"/>
              </a:spcAft>
              <a:buClr>
                <a:schemeClr val="dk1"/>
              </a:buClr>
              <a:buSzPct val="100000"/>
              <a:buNone/>
            </a:pPr>
            <a:r>
              <a:rPr b="1" lang="en-US" sz="1600"/>
              <a:t>Photographs: </a:t>
            </a:r>
            <a:r>
              <a:rPr lang="en-US" sz="1600"/>
              <a:t>Izolda Trachtenberg</a:t>
            </a:r>
            <a:endParaRPr/>
          </a:p>
          <a:p>
            <a:pPr indent="0" lvl="0" marL="0" rtl="0" algn="l">
              <a:lnSpc>
                <a:spcPct val="90000"/>
              </a:lnSpc>
              <a:spcBef>
                <a:spcPts val="1000"/>
              </a:spcBef>
              <a:spcAft>
                <a:spcPts val="0"/>
              </a:spcAft>
              <a:buClr>
                <a:schemeClr val="dk1"/>
              </a:buClr>
              <a:buSzPct val="100000"/>
              <a:buNone/>
            </a:pPr>
            <a:r>
              <a:rPr b="1" lang="en-US" sz="1600"/>
              <a:t>Illustrations: </a:t>
            </a:r>
            <a:r>
              <a:rPr lang="en-US" sz="1600"/>
              <a:t>Rich Potter</a:t>
            </a:r>
            <a:endParaRPr/>
          </a:p>
          <a:p>
            <a:pPr indent="0" lvl="0" marL="0" rtl="0" algn="l">
              <a:lnSpc>
                <a:spcPct val="90000"/>
              </a:lnSpc>
              <a:spcBef>
                <a:spcPts val="1000"/>
              </a:spcBef>
              <a:spcAft>
                <a:spcPts val="0"/>
              </a:spcAft>
              <a:buClr>
                <a:schemeClr val="dk1"/>
              </a:buClr>
              <a:buSzPct val="100000"/>
              <a:buNone/>
            </a:pPr>
            <a:r>
              <a:rPr b="1" lang="en-US" sz="1600"/>
              <a:t>Cover Art: </a:t>
            </a:r>
            <a:r>
              <a:rPr lang="en-US" sz="1600"/>
              <a:t>Jenn Glaser, </a:t>
            </a:r>
            <a:r>
              <a:rPr i="1" lang="en-US" sz="1600"/>
              <a:t>ScribeArts</a:t>
            </a:r>
            <a:endParaRPr i="1" sz="1600"/>
          </a:p>
          <a:p>
            <a:pPr indent="0" lvl="0" marL="0" rtl="0" algn="l">
              <a:lnSpc>
                <a:spcPct val="90000"/>
              </a:lnSpc>
              <a:spcBef>
                <a:spcPts val="1000"/>
              </a:spcBef>
              <a:spcAft>
                <a:spcPts val="0"/>
              </a:spcAft>
              <a:buClr>
                <a:schemeClr val="dk1"/>
              </a:buClr>
              <a:buSzPct val="100000"/>
              <a:buNone/>
            </a:pPr>
            <a:r>
              <a:rPr b="1" lang="en-US" sz="1600"/>
              <a:t>More Information:</a:t>
            </a:r>
            <a:endParaRPr/>
          </a:p>
          <a:p>
            <a:pPr indent="0" lvl="0" marL="0" rtl="0" algn="l">
              <a:lnSpc>
                <a:spcPct val="90000"/>
              </a:lnSpc>
              <a:spcBef>
                <a:spcPts val="1000"/>
              </a:spcBef>
              <a:spcAft>
                <a:spcPts val="0"/>
              </a:spcAft>
              <a:buClr>
                <a:schemeClr val="dk1"/>
              </a:buClr>
              <a:buSzPct val="100000"/>
              <a:buNone/>
            </a:pPr>
            <a:r>
              <a:rPr lang="en-US" sz="1600" u="sng">
                <a:solidFill>
                  <a:schemeClr val="hlink"/>
                </a:solidFill>
                <a:hlinkClick r:id="rId7"/>
              </a:rPr>
              <a:t>The GLOBE Program</a:t>
            </a:r>
            <a:endParaRPr sz="1600"/>
          </a:p>
          <a:p>
            <a:pPr indent="0" lvl="0" marL="0" rtl="0" algn="l">
              <a:lnSpc>
                <a:spcPct val="90000"/>
              </a:lnSpc>
              <a:spcBef>
                <a:spcPts val="1000"/>
              </a:spcBef>
              <a:spcAft>
                <a:spcPts val="0"/>
              </a:spcAft>
              <a:buClr>
                <a:schemeClr val="dk1"/>
              </a:buClr>
              <a:buSzPct val="100000"/>
              <a:buNone/>
            </a:pPr>
            <a:r>
              <a:rPr lang="en-US" sz="1600" u="sng">
                <a:solidFill>
                  <a:schemeClr val="hlink"/>
                </a:solidFill>
                <a:hlinkClick r:id="rId8"/>
              </a:rPr>
              <a:t>NASA Earth Science </a:t>
            </a:r>
            <a:endParaRPr sz="1600"/>
          </a:p>
          <a:p>
            <a:pPr indent="0" lvl="0" marL="0" rtl="0" algn="l">
              <a:lnSpc>
                <a:spcPct val="90000"/>
              </a:lnSpc>
              <a:spcBef>
                <a:spcPts val="1000"/>
              </a:spcBef>
              <a:spcAft>
                <a:spcPts val="0"/>
              </a:spcAft>
              <a:buClr>
                <a:schemeClr val="dk1"/>
              </a:buClr>
              <a:buSzPct val="100000"/>
              <a:buNone/>
            </a:pPr>
            <a:r>
              <a:rPr lang="en-US" sz="1600" u="sng">
                <a:solidFill>
                  <a:schemeClr val="hlink"/>
                </a:solidFill>
                <a:hlinkClick r:id="rId9"/>
              </a:rPr>
              <a:t>NASA Global Climate Change: Vital Signs of the Planet</a:t>
            </a:r>
            <a:endParaRPr sz="1600"/>
          </a:p>
          <a:p>
            <a:pPr indent="0" lvl="0" marL="0" rtl="0" algn="l">
              <a:lnSpc>
                <a:spcPct val="90000"/>
              </a:lnSpc>
              <a:spcBef>
                <a:spcPts val="1000"/>
              </a:spcBef>
              <a:spcAft>
                <a:spcPts val="0"/>
              </a:spcAft>
              <a:buClr>
                <a:schemeClr val="dk1"/>
              </a:buClr>
              <a:buSzPct val="100000"/>
              <a:buNone/>
            </a:pPr>
            <a:r>
              <a:t/>
            </a:r>
            <a:endParaRPr sz="1600"/>
          </a:p>
          <a:p>
            <a:pPr indent="0" lvl="0" marL="0" rtl="0" algn="l">
              <a:lnSpc>
                <a:spcPct val="90000"/>
              </a:lnSpc>
              <a:spcBef>
                <a:spcPts val="1000"/>
              </a:spcBef>
              <a:spcAft>
                <a:spcPts val="0"/>
              </a:spcAft>
              <a:buClr>
                <a:schemeClr val="dk1"/>
              </a:buClr>
              <a:buSzPct val="100000"/>
              <a:buNone/>
            </a:pPr>
            <a:r>
              <a:rPr lang="en-US" sz="1600"/>
              <a:t>The GLOBE Program is sponsored by these organizations: </a:t>
            </a:r>
            <a:endParaRPr/>
          </a:p>
          <a:p>
            <a:pPr indent="0" lvl="0" marL="0" rtl="0" algn="l">
              <a:lnSpc>
                <a:spcPct val="90000"/>
              </a:lnSpc>
              <a:spcBef>
                <a:spcPts val="1000"/>
              </a:spcBef>
              <a:spcAft>
                <a:spcPts val="0"/>
              </a:spcAft>
              <a:buClr>
                <a:schemeClr val="dk1"/>
              </a:buClr>
              <a:buSzPct val="100000"/>
              <a:buNone/>
            </a:pPr>
            <a:r>
              <a:t/>
            </a:r>
            <a:endParaRPr sz="1600"/>
          </a:p>
          <a:p>
            <a:pPr indent="0" lvl="0" marL="0" rtl="0" algn="l">
              <a:lnSpc>
                <a:spcPct val="90000"/>
              </a:lnSpc>
              <a:spcBef>
                <a:spcPts val="1000"/>
              </a:spcBef>
              <a:spcAft>
                <a:spcPts val="0"/>
              </a:spcAft>
              <a:buClr>
                <a:schemeClr val="dk1"/>
              </a:buClr>
              <a:buSzPct val="100000"/>
              <a:buNone/>
            </a:pPr>
            <a:r>
              <a:t/>
            </a:r>
            <a:endParaRPr sz="1600"/>
          </a:p>
          <a:p>
            <a:pPr indent="0" lvl="0" marL="0" rtl="0" algn="l">
              <a:lnSpc>
                <a:spcPct val="90000"/>
              </a:lnSpc>
              <a:spcBef>
                <a:spcPts val="1000"/>
              </a:spcBef>
              <a:spcAft>
                <a:spcPts val="0"/>
              </a:spcAft>
              <a:buClr>
                <a:schemeClr val="dk1"/>
              </a:buClr>
              <a:buSzPct val="100000"/>
              <a:buNone/>
            </a:pPr>
            <a:r>
              <a:t/>
            </a:r>
            <a:endParaRPr sz="1600"/>
          </a:p>
          <a:p>
            <a:pPr indent="0" lvl="0" marL="0" rtl="0" algn="l">
              <a:lnSpc>
                <a:spcPct val="90000"/>
              </a:lnSpc>
              <a:spcBef>
                <a:spcPts val="1000"/>
              </a:spcBef>
              <a:spcAft>
                <a:spcPts val="0"/>
              </a:spcAft>
              <a:buClr>
                <a:srgbClr val="000000"/>
              </a:buClr>
              <a:buSzPct val="100000"/>
              <a:buNone/>
            </a:pPr>
            <a:r>
              <a:rPr i="1" lang="en-US" sz="1400">
                <a:solidFill>
                  <a:srgbClr val="000000"/>
                </a:solidFill>
              </a:rPr>
              <a:t>Version 5/12/20. If you edit and modify this slide set for use for educational purposes,  please note “modified by (and your name and date)” on this page. Thank you.</a:t>
            </a:r>
            <a:endParaRPr b="1" sz="1400"/>
          </a:p>
          <a:p>
            <a:pPr indent="0" lvl="0" marL="0" rtl="0" algn="l">
              <a:lnSpc>
                <a:spcPct val="90000"/>
              </a:lnSpc>
              <a:spcBef>
                <a:spcPts val="1000"/>
              </a:spcBef>
              <a:spcAft>
                <a:spcPts val="0"/>
              </a:spcAft>
              <a:buClr>
                <a:schemeClr val="dk1"/>
              </a:buClr>
              <a:buSzPct val="100000"/>
              <a:buNone/>
            </a:pPr>
            <a:r>
              <a:t/>
            </a:r>
            <a:endParaRPr b="1" sz="2400"/>
          </a:p>
          <a:p>
            <a:pPr indent="0" lvl="0" marL="0" rtl="0" algn="l">
              <a:lnSpc>
                <a:spcPct val="90000"/>
              </a:lnSpc>
              <a:spcBef>
                <a:spcPts val="1000"/>
              </a:spcBef>
              <a:spcAft>
                <a:spcPts val="0"/>
              </a:spcAft>
              <a:buClr>
                <a:schemeClr val="dk1"/>
              </a:buClr>
              <a:buSzPct val="100000"/>
              <a:buNone/>
            </a:pPr>
            <a:r>
              <a:t/>
            </a:r>
            <a:endParaRPr sz="2000"/>
          </a:p>
        </p:txBody>
      </p:sp>
      <p:pic>
        <p:nvPicPr>
          <p:cNvPr descr="Logos for NASA, NOAA, NSF and the U.S. Department of State." id="530" name="Google Shape;530;p45"/>
          <p:cNvPicPr preferRelativeResize="0"/>
          <p:nvPr/>
        </p:nvPicPr>
        <p:blipFill rotWithShape="1">
          <a:blip r:embed="rId10">
            <a:alphaModFix/>
          </a:blip>
          <a:srcRect b="0" l="0" r="0" t="0"/>
          <a:stretch/>
        </p:blipFill>
        <p:spPr>
          <a:xfrm>
            <a:off x="3633217" y="5204873"/>
            <a:ext cx="2297876" cy="480889"/>
          </a:xfrm>
          <a:prstGeom prst="rect">
            <a:avLst/>
          </a:prstGeom>
          <a:noFill/>
          <a:ln>
            <a:noFill/>
          </a:ln>
        </p:spPr>
      </p:pic>
      <p:pic>
        <p:nvPicPr>
          <p:cNvPr descr="Menu: H. Data Visualization" id="531" name="Google Shape;531;p45"/>
          <p:cNvPicPr preferRelativeResize="0"/>
          <p:nvPr/>
        </p:nvPicPr>
        <p:blipFill rotWithShape="1">
          <a:blip r:embed="rId11">
            <a:alphaModFix/>
          </a:blip>
          <a:srcRect b="0" l="0" r="0" t="0"/>
          <a:stretch/>
        </p:blipFill>
        <p:spPr>
          <a:xfrm>
            <a:off x="-42858" y="-101794"/>
            <a:ext cx="1272773" cy="6959794"/>
          </a:xfrm>
          <a:prstGeom prst="rect">
            <a:avLst/>
          </a:prstGeom>
          <a:noFill/>
          <a:ln>
            <a:noFill/>
          </a:ln>
        </p:spPr>
      </p:pic>
      <p:pic>
        <p:nvPicPr>
          <p:cNvPr id="532" name="Google Shape;532;p45"/>
          <p:cNvPicPr preferRelativeResize="0"/>
          <p:nvPr/>
        </p:nvPicPr>
        <p:blipFill rotWithShape="1">
          <a:blip r:embed="rId12">
            <a:alphaModFix/>
          </a:blip>
          <a:srcRect b="0" l="0" r="0" t="0"/>
          <a:stretch/>
        </p:blipFill>
        <p:spPr>
          <a:xfrm>
            <a:off x="49159" y="5577344"/>
            <a:ext cx="1088737" cy="521687"/>
          </a:xfrm>
          <a:prstGeom prst="rect">
            <a:avLst/>
          </a:prstGeom>
          <a:noFill/>
          <a:ln>
            <a:noFill/>
          </a:ln>
        </p:spPr>
      </p:pic>
      <p:sp>
        <p:nvSpPr>
          <p:cNvPr id="533" name="Google Shape;533;p45"/>
          <p:cNvSpPr/>
          <p:nvPr/>
        </p:nvSpPr>
        <p:spPr>
          <a:xfrm>
            <a:off x="108525" y="6125736"/>
            <a:ext cx="966074" cy="403895"/>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25" name="Google Shape;125;p5"/>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Why measure infiltration?" id="126" name="Google Shape;126;p5"/>
          <p:cNvPicPr preferRelativeResize="0"/>
          <p:nvPr/>
        </p:nvPicPr>
        <p:blipFill rotWithShape="1">
          <a:blip r:embed="rId4">
            <a:alphaModFix/>
          </a:blip>
          <a:srcRect b="0" l="0" r="0" t="0"/>
          <a:stretch/>
        </p:blipFill>
        <p:spPr>
          <a:xfrm>
            <a:off x="3360" y="-35858"/>
            <a:ext cx="1268229" cy="6945064"/>
          </a:xfrm>
          <a:prstGeom prst="rect">
            <a:avLst/>
          </a:prstGeom>
          <a:noFill/>
          <a:ln>
            <a:noFill/>
          </a:ln>
        </p:spPr>
      </p:pic>
      <p:sp>
        <p:nvSpPr>
          <p:cNvPr id="127" name="Google Shape;127;p5"/>
          <p:cNvSpPr txBox="1"/>
          <p:nvPr>
            <p:ph type="title"/>
          </p:nvPr>
        </p:nvSpPr>
        <p:spPr>
          <a:xfrm>
            <a:off x="1327419"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b="1" lang="en-US" sz="2800">
                <a:solidFill>
                  <a:srgbClr val="48340C"/>
                </a:solidFill>
                <a:latin typeface="Calibri"/>
                <a:ea typeface="Calibri"/>
                <a:cs typeface="Calibri"/>
                <a:sym typeface="Calibri"/>
              </a:rPr>
              <a:t>The Importance of Infiltration</a:t>
            </a:r>
            <a:endParaRPr/>
          </a:p>
        </p:txBody>
      </p:sp>
      <p:sp>
        <p:nvSpPr>
          <p:cNvPr id="128" name="Google Shape;128;p5"/>
          <p:cNvSpPr txBox="1"/>
          <p:nvPr>
            <p:ph idx="1" type="body"/>
          </p:nvPr>
        </p:nvSpPr>
        <p:spPr>
          <a:xfrm>
            <a:off x="1384568" y="1763028"/>
            <a:ext cx="7579549"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The rate at which water flows through the soil affects how much water is available for plant use; how nutrients and other particles move through the soil; the amount of water available for use by animals; and the length of time the water will remain in the soil. </a:t>
            </a:r>
            <a:endParaRPr/>
          </a:p>
        </p:txBody>
      </p:sp>
      <p:pic>
        <p:nvPicPr>
          <p:cNvPr descr="Illustration showing how soil infiltration is important: for plant use, water storage, and weathering and erosion Soil infiltration rates will influence flooding and evaporation rates. " id="129" name="Google Shape;129;p5"/>
          <p:cNvPicPr preferRelativeResize="0"/>
          <p:nvPr>
            <p:ph idx="2" type="body"/>
          </p:nvPr>
        </p:nvPicPr>
        <p:blipFill rotWithShape="1">
          <a:blip r:embed="rId5">
            <a:alphaModFix/>
          </a:blip>
          <a:srcRect b="0" l="0" r="0" t="0"/>
          <a:stretch/>
        </p:blipFill>
        <p:spPr>
          <a:xfrm>
            <a:off x="1736360" y="3032915"/>
            <a:ext cx="6493239" cy="34118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35" name="Google Shape;135;p6"/>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Soil properties affecting infiltration" id="136" name="Google Shape;136;p6"/>
          <p:cNvPicPr preferRelativeResize="0"/>
          <p:nvPr/>
        </p:nvPicPr>
        <p:blipFill rotWithShape="1">
          <a:blip r:embed="rId4">
            <a:alphaModFix/>
          </a:blip>
          <a:srcRect b="0" l="0" r="0" t="0"/>
          <a:stretch/>
        </p:blipFill>
        <p:spPr>
          <a:xfrm>
            <a:off x="11150" y="-53787"/>
            <a:ext cx="1273840" cy="7010400"/>
          </a:xfrm>
          <a:prstGeom prst="rect">
            <a:avLst/>
          </a:prstGeom>
          <a:noFill/>
          <a:ln>
            <a:noFill/>
          </a:ln>
        </p:spPr>
      </p:pic>
      <p:sp>
        <p:nvSpPr>
          <p:cNvPr id="137" name="Google Shape;137;p6"/>
          <p:cNvSpPr txBox="1"/>
          <p:nvPr>
            <p:ph type="title"/>
          </p:nvPr>
        </p:nvSpPr>
        <p:spPr>
          <a:xfrm>
            <a:off x="1479377" y="7740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Soil Properties Affect Infiltration Rates</a:t>
            </a:r>
            <a:endParaRPr/>
          </a:p>
        </p:txBody>
      </p:sp>
      <p:sp>
        <p:nvSpPr>
          <p:cNvPr id="138" name="Google Shape;138;p6"/>
          <p:cNvSpPr txBox="1"/>
          <p:nvPr>
            <p:ph idx="1" type="body"/>
          </p:nvPr>
        </p:nvSpPr>
        <p:spPr>
          <a:xfrm>
            <a:off x="1664996" y="1991377"/>
            <a:ext cx="3029887"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A soil’s structure, texture, density, and relative amount of organic material affect the speed at which water flows through soil. </a:t>
            </a:r>
            <a:endParaRPr/>
          </a:p>
          <a:p>
            <a:pPr indent="0" lvl="0" marL="0" rtl="0" algn="l">
              <a:lnSpc>
                <a:spcPct val="90000"/>
              </a:lnSpc>
              <a:spcBef>
                <a:spcPts val="1000"/>
              </a:spcBef>
              <a:spcAft>
                <a:spcPts val="0"/>
              </a:spcAft>
              <a:buClr>
                <a:schemeClr val="dk1"/>
              </a:buClr>
              <a:buSzPts val="1000"/>
              <a:buNone/>
            </a:pPr>
            <a:r>
              <a:t/>
            </a:r>
            <a:endParaRPr sz="1000">
              <a:solidFill>
                <a:srgbClr val="000000"/>
              </a:solidFill>
            </a:endParaRPr>
          </a:p>
          <a:p>
            <a:pPr indent="0" lvl="0" marL="0" rtl="0" algn="l">
              <a:lnSpc>
                <a:spcPct val="90000"/>
              </a:lnSpc>
              <a:spcBef>
                <a:spcPts val="1000"/>
              </a:spcBef>
              <a:spcAft>
                <a:spcPts val="0"/>
              </a:spcAft>
              <a:buClr>
                <a:srgbClr val="000000"/>
              </a:buClr>
              <a:buSzPts val="1800"/>
              <a:buNone/>
            </a:pPr>
            <a:r>
              <a:rPr lang="en-US">
                <a:solidFill>
                  <a:srgbClr val="000000"/>
                </a:solidFill>
              </a:rPr>
              <a:t>If the soil is dense and/or compacted, water will likely move through it more slowly. </a:t>
            </a:r>
            <a:endParaRPr/>
          </a:p>
          <a:p>
            <a:pPr indent="0" lvl="0" marL="0" rtl="0" algn="l">
              <a:lnSpc>
                <a:spcPct val="90000"/>
              </a:lnSpc>
              <a:spcBef>
                <a:spcPts val="1000"/>
              </a:spcBef>
              <a:spcAft>
                <a:spcPts val="0"/>
              </a:spcAft>
              <a:buClr>
                <a:schemeClr val="dk1"/>
              </a:buClr>
              <a:buSzPts val="1000"/>
              <a:buNone/>
            </a:pPr>
            <a:r>
              <a:t/>
            </a:r>
            <a:endParaRPr sz="1000">
              <a:solidFill>
                <a:srgbClr val="000000"/>
              </a:solidFill>
              <a:latin typeface="Palatino"/>
              <a:ea typeface="Palatino"/>
              <a:cs typeface="Palatino"/>
              <a:sym typeface="Palatino"/>
            </a:endParaRPr>
          </a:p>
          <a:p>
            <a:pPr indent="0" lvl="0" marL="0" rtl="0" algn="l">
              <a:lnSpc>
                <a:spcPct val="90000"/>
              </a:lnSpc>
              <a:spcBef>
                <a:spcPts val="1000"/>
              </a:spcBef>
              <a:spcAft>
                <a:spcPts val="0"/>
              </a:spcAft>
              <a:buClr>
                <a:srgbClr val="000000"/>
              </a:buClr>
              <a:buSzPts val="1800"/>
              <a:buNone/>
            </a:pPr>
            <a:r>
              <a:rPr lang="en-US">
                <a:solidFill>
                  <a:srgbClr val="000000"/>
                </a:solidFill>
              </a:rPr>
              <a:t>If the soil has relatively little pore space or is already saturated, flooding or run off will occur. </a:t>
            </a:r>
            <a:endParaRPr/>
          </a:p>
        </p:txBody>
      </p:sp>
      <p:pic>
        <p:nvPicPr>
          <p:cNvPr descr="Three photographs of hands,  one holding a clump of dark, organic soil, one holding a ball of red clay and a third cupping a handful of sand. " id="139" name="Google Shape;139;p6"/>
          <p:cNvPicPr preferRelativeResize="0"/>
          <p:nvPr>
            <p:ph idx="2" type="body"/>
          </p:nvPr>
        </p:nvPicPr>
        <p:blipFill rotWithShape="1">
          <a:blip r:embed="rId5">
            <a:alphaModFix/>
          </a:blip>
          <a:srcRect b="0" l="0" r="0" t="0"/>
          <a:stretch/>
        </p:blipFill>
        <p:spPr>
          <a:xfrm>
            <a:off x="4579552" y="1793830"/>
            <a:ext cx="4564448" cy="368989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45" name="Google Shape;145;p7"/>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Soil properties affecting infiltration" id="146" name="Google Shape;146;p7"/>
          <p:cNvPicPr preferRelativeResize="0"/>
          <p:nvPr/>
        </p:nvPicPr>
        <p:blipFill rotWithShape="1">
          <a:blip r:embed="rId4">
            <a:alphaModFix/>
          </a:blip>
          <a:srcRect b="0" l="0" r="0" t="0"/>
          <a:stretch/>
        </p:blipFill>
        <p:spPr>
          <a:xfrm>
            <a:off x="11150" y="-53787"/>
            <a:ext cx="1273840" cy="7010400"/>
          </a:xfrm>
          <a:prstGeom prst="rect">
            <a:avLst/>
          </a:prstGeom>
          <a:noFill/>
          <a:ln>
            <a:noFill/>
          </a:ln>
        </p:spPr>
      </p:pic>
      <p:sp>
        <p:nvSpPr>
          <p:cNvPr id="147" name="Google Shape;147;p7"/>
          <p:cNvSpPr txBox="1"/>
          <p:nvPr>
            <p:ph type="title"/>
          </p:nvPr>
        </p:nvSpPr>
        <p:spPr>
          <a:xfrm>
            <a:off x="1479377" y="7740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Ideal Soil Composition</a:t>
            </a:r>
            <a:endParaRPr/>
          </a:p>
        </p:txBody>
      </p:sp>
      <p:sp>
        <p:nvSpPr>
          <p:cNvPr id="148" name="Google Shape;148;p7"/>
          <p:cNvSpPr txBox="1"/>
          <p:nvPr>
            <p:ph idx="1" type="body"/>
          </p:nvPr>
        </p:nvSpPr>
        <p:spPr>
          <a:xfrm>
            <a:off x="1479377" y="5320590"/>
            <a:ext cx="7239161"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00"/>
              <a:buNone/>
            </a:pPr>
            <a:r>
              <a:rPr lang="en-US">
                <a:solidFill>
                  <a:srgbClr val="000000"/>
                </a:solidFill>
              </a:rPr>
              <a:t>The air and water in soil represent the soil’s pore space. Volumetrically, they should comprise approximately 50% of the soil’s volume.</a:t>
            </a:r>
            <a:endParaRPr/>
          </a:p>
          <a:p>
            <a:pPr indent="0" lvl="0" marL="0" rtl="0" algn="l">
              <a:lnSpc>
                <a:spcPct val="90000"/>
              </a:lnSpc>
              <a:spcBef>
                <a:spcPts val="1000"/>
              </a:spcBef>
              <a:spcAft>
                <a:spcPts val="0"/>
              </a:spcAft>
              <a:buClr>
                <a:srgbClr val="000000"/>
              </a:buClr>
              <a:buSzPts val="1800"/>
              <a:buNone/>
            </a:pPr>
            <a:r>
              <a:rPr lang="en-US">
                <a:solidFill>
                  <a:srgbClr val="000000"/>
                </a:solidFill>
              </a:rPr>
              <a:t>The pore space allows for movement of air, water, and organisms through the soil.</a:t>
            </a:r>
            <a:endParaRPr/>
          </a:p>
        </p:txBody>
      </p:sp>
      <p:pic>
        <p:nvPicPr>
          <p:cNvPr descr="A pie chart graph showing ideal soil composition by approximate soil volume: 45% minerals, 25% water, 5% organic matter and 25% air. " id="149" name="Google Shape;149;p7"/>
          <p:cNvPicPr preferRelativeResize="0"/>
          <p:nvPr>
            <p:ph idx="2" type="body"/>
          </p:nvPr>
        </p:nvPicPr>
        <p:blipFill rotWithShape="1">
          <a:blip r:embed="rId5">
            <a:alphaModFix/>
          </a:blip>
          <a:srcRect b="0" l="0" r="0" t="0"/>
          <a:stretch/>
        </p:blipFill>
        <p:spPr>
          <a:xfrm>
            <a:off x="2742017" y="1631689"/>
            <a:ext cx="5015074" cy="36394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55" name="Google Shape;155;p8"/>
          <p:cNvPicPr preferRelativeResize="0"/>
          <p:nvPr/>
        </p:nvPicPr>
        <p:blipFill rotWithShape="1">
          <a:blip r:embed="rId3">
            <a:alphaModFix/>
          </a:blip>
          <a:srcRect b="0" l="0" r="0" t="0"/>
          <a:stretch/>
        </p:blipFill>
        <p:spPr>
          <a:xfrm>
            <a:off x="1253661" y="-51602"/>
            <a:ext cx="7960458" cy="1019791"/>
          </a:xfrm>
          <a:prstGeom prst="rect">
            <a:avLst/>
          </a:prstGeom>
          <a:noFill/>
          <a:ln>
            <a:noFill/>
          </a:ln>
        </p:spPr>
      </p:pic>
      <p:pic>
        <p:nvPicPr>
          <p:cNvPr descr="Menu: Soil properties affecting infiltration" id="156" name="Google Shape;156;p8"/>
          <p:cNvPicPr preferRelativeResize="0"/>
          <p:nvPr/>
        </p:nvPicPr>
        <p:blipFill rotWithShape="1">
          <a:blip r:embed="rId4">
            <a:alphaModFix/>
          </a:blip>
          <a:srcRect b="0" l="0" r="0" t="0"/>
          <a:stretch/>
        </p:blipFill>
        <p:spPr>
          <a:xfrm>
            <a:off x="11150" y="-53787"/>
            <a:ext cx="1273840" cy="7010400"/>
          </a:xfrm>
          <a:prstGeom prst="rect">
            <a:avLst/>
          </a:prstGeom>
          <a:noFill/>
          <a:ln>
            <a:noFill/>
          </a:ln>
        </p:spPr>
      </p:pic>
      <p:sp>
        <p:nvSpPr>
          <p:cNvPr id="157" name="Google Shape;157;p8"/>
          <p:cNvSpPr txBox="1"/>
          <p:nvPr>
            <p:ph type="title"/>
          </p:nvPr>
        </p:nvSpPr>
        <p:spPr>
          <a:xfrm>
            <a:off x="1479377" y="774039"/>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Sample Soil Components</a:t>
            </a:r>
            <a:endParaRPr/>
          </a:p>
        </p:txBody>
      </p:sp>
      <p:sp>
        <p:nvSpPr>
          <p:cNvPr id="158" name="Google Shape;158;p8"/>
          <p:cNvSpPr txBox="1"/>
          <p:nvPr>
            <p:ph idx="1" type="body"/>
          </p:nvPr>
        </p:nvSpPr>
        <p:spPr>
          <a:xfrm>
            <a:off x="1479377" y="4656206"/>
            <a:ext cx="7239161" cy="190948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00000"/>
              </a:buClr>
              <a:buSzPct val="180000"/>
              <a:buNone/>
            </a:pPr>
            <a:r>
              <a:rPr lang="en-US">
                <a:solidFill>
                  <a:srgbClr val="000000"/>
                </a:solidFill>
              </a:rPr>
              <a:t>If soil pore space increases and density decreases, water moves through soil more quickly. If the pore space decreases and soil’s density increases, water moves through the soil more slowly.</a:t>
            </a:r>
            <a:endParaRPr sz="1000">
              <a:solidFill>
                <a:srgbClr val="000000"/>
              </a:solidFill>
            </a:endParaRPr>
          </a:p>
          <a:p>
            <a:pPr indent="0" lvl="0" marL="0" rtl="0" algn="l">
              <a:lnSpc>
                <a:spcPct val="90000"/>
              </a:lnSpc>
              <a:spcBef>
                <a:spcPts val="1000"/>
              </a:spcBef>
              <a:spcAft>
                <a:spcPts val="0"/>
              </a:spcAft>
              <a:buClr>
                <a:srgbClr val="000000"/>
              </a:buClr>
              <a:buSzPct val="180000"/>
              <a:buNone/>
            </a:pPr>
            <a:r>
              <a:rPr lang="en-US">
                <a:solidFill>
                  <a:srgbClr val="000000"/>
                </a:solidFill>
              </a:rPr>
              <a:t>A high infiltration rate keeps water and nutrients available to plants for growth. A too-high rate might lead to unwanted chemicals and nutrients in the groundwater or other subsurface water.</a:t>
            </a:r>
            <a:endParaRPr sz="1000">
              <a:solidFill>
                <a:srgbClr val="000000"/>
              </a:solidFill>
            </a:endParaRPr>
          </a:p>
          <a:p>
            <a:pPr indent="0" lvl="0" marL="0" rtl="0" algn="l">
              <a:lnSpc>
                <a:spcPct val="90000"/>
              </a:lnSpc>
              <a:spcBef>
                <a:spcPts val="1000"/>
              </a:spcBef>
              <a:spcAft>
                <a:spcPts val="0"/>
              </a:spcAft>
              <a:buClr>
                <a:srgbClr val="000000"/>
              </a:buClr>
              <a:buSzPct val="100000"/>
              <a:buNone/>
            </a:pPr>
            <a:r>
              <a:rPr lang="en-US">
                <a:solidFill>
                  <a:srgbClr val="000000"/>
                </a:solidFill>
              </a:rPr>
              <a:t>A low infiltration rate might lead to increased run-off, which might also lead to flooding and erosion.</a:t>
            </a:r>
            <a:endParaRPr/>
          </a:p>
        </p:txBody>
      </p:sp>
      <p:pic>
        <p:nvPicPr>
          <p:cNvPr descr="Diagram soil particles, with air and water found in the pore spaces in the soil." id="159" name="Google Shape;159;p8"/>
          <p:cNvPicPr preferRelativeResize="0"/>
          <p:nvPr>
            <p:ph idx="2" type="body"/>
          </p:nvPr>
        </p:nvPicPr>
        <p:blipFill rotWithShape="1">
          <a:blip r:embed="rId5">
            <a:alphaModFix/>
          </a:blip>
          <a:srcRect b="0" l="0" r="0" t="0"/>
          <a:stretch/>
        </p:blipFill>
        <p:spPr>
          <a:xfrm>
            <a:off x="2635458" y="1793830"/>
            <a:ext cx="5072824" cy="2862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Banner: Soil Infiltration Protocol" id="165" name="Google Shape;165;p9"/>
          <p:cNvPicPr preferRelativeResize="0"/>
          <p:nvPr/>
        </p:nvPicPr>
        <p:blipFill rotWithShape="1">
          <a:blip r:embed="rId3">
            <a:alphaModFix/>
          </a:blip>
          <a:srcRect b="0" l="0" r="0" t="0"/>
          <a:stretch/>
        </p:blipFill>
        <p:spPr>
          <a:xfrm>
            <a:off x="1183542" y="-34863"/>
            <a:ext cx="7960458" cy="1019791"/>
          </a:xfrm>
          <a:prstGeom prst="rect">
            <a:avLst/>
          </a:prstGeom>
          <a:noFill/>
          <a:ln>
            <a:noFill/>
          </a:ln>
        </p:spPr>
      </p:pic>
      <p:pic>
        <p:nvPicPr>
          <p:cNvPr descr="Menu: When and where to measure" id="166" name="Google Shape;166;p9"/>
          <p:cNvPicPr preferRelativeResize="0"/>
          <p:nvPr/>
        </p:nvPicPr>
        <p:blipFill rotWithShape="1">
          <a:blip r:embed="rId4">
            <a:alphaModFix/>
          </a:blip>
          <a:srcRect b="0" l="0" r="0" t="0"/>
          <a:stretch/>
        </p:blipFill>
        <p:spPr>
          <a:xfrm>
            <a:off x="-40522" y="-34863"/>
            <a:ext cx="1262137" cy="6874933"/>
          </a:xfrm>
          <a:prstGeom prst="rect">
            <a:avLst/>
          </a:prstGeom>
          <a:noFill/>
          <a:ln>
            <a:noFill/>
          </a:ln>
        </p:spPr>
      </p:pic>
      <p:sp>
        <p:nvSpPr>
          <p:cNvPr id="167" name="Google Shape;167;p9"/>
          <p:cNvSpPr txBox="1"/>
          <p:nvPr>
            <p:ph type="title"/>
          </p:nvPr>
        </p:nvSpPr>
        <p:spPr>
          <a:xfrm>
            <a:off x="1327419" y="734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8340C"/>
              </a:buClr>
              <a:buSzPts val="2800"/>
              <a:buFont typeface="Calibri"/>
              <a:buNone/>
            </a:pPr>
            <a:r>
              <a:rPr lang="en-US"/>
              <a:t>Overview of Protocol</a:t>
            </a:r>
            <a:endParaRPr/>
          </a:p>
        </p:txBody>
      </p:sp>
      <p:graphicFrame>
        <p:nvGraphicFramePr>
          <p:cNvPr descr="Chart Overview of the Protocol: Where- Conduct this protocol at your soil moisture study site and your soil characterization site, within 5 m of your sample site. Key Equipment- Infiltrometer, can be build using 2 different sized coffee cans. Time: One class period to build and test the double-rig infiltrometer, 45 minutes to make the measurement. Frequency: 3-4 times a year at the soil moisture study site, 1 time at the soil characterization sample site. Documents needed- hot links to the Soil Infiltration Protocol and Field Guide and Soil Infiltration Data Sheet." id="168" name="Google Shape;168;p9"/>
          <p:cNvGraphicFramePr/>
          <p:nvPr/>
        </p:nvGraphicFramePr>
        <p:xfrm>
          <a:off x="1327419" y="1978702"/>
          <a:ext cx="3000000" cy="3000000"/>
        </p:xfrm>
        <a:graphic>
          <a:graphicData uri="http://schemas.openxmlformats.org/drawingml/2006/table">
            <a:tbl>
              <a:tblPr bandRow="1" firstRow="1">
                <a:noFill/>
                <a:tableStyleId>{D236F167-7071-4A67-B0E2-812F176A4F79}</a:tableStyleId>
              </a:tblPr>
              <a:tblGrid>
                <a:gridCol w="1655625"/>
                <a:gridCol w="5841325"/>
              </a:tblGrid>
              <a:tr h="914400">
                <a:tc>
                  <a:txBody>
                    <a:bodyPr/>
                    <a:lstStyle/>
                    <a:p>
                      <a:pPr indent="0" lvl="0" marL="0" marR="0" rtl="0" algn="l">
                        <a:spcBef>
                          <a:spcPts val="0"/>
                        </a:spcBef>
                        <a:spcAft>
                          <a:spcPts val="0"/>
                        </a:spcAft>
                        <a:buNone/>
                      </a:pPr>
                      <a:r>
                        <a:rPr b="1" lang="en-US" sz="1800" u="none" cap="none" strike="noStrike"/>
                        <a:t>Where</a:t>
                      </a:r>
                      <a:endParaRPr/>
                    </a:p>
                  </a:txBody>
                  <a:tcPr marT="45725" marB="45725" marR="91450" marL="91450"/>
                </a:tc>
                <a:tc>
                  <a:txBody>
                    <a:bodyPr/>
                    <a:lstStyle/>
                    <a:p>
                      <a:pPr indent="0" lvl="0" marL="0" marR="0" rtl="0" algn="l">
                        <a:spcBef>
                          <a:spcPts val="0"/>
                        </a:spcBef>
                        <a:spcAft>
                          <a:spcPts val="0"/>
                        </a:spcAft>
                        <a:buNone/>
                      </a:pPr>
                      <a:r>
                        <a:rPr b="0" lang="en-US" sz="1800"/>
                        <a:t>Conduct this protocol at</a:t>
                      </a:r>
                      <a:r>
                        <a:rPr b="0" lang="en-US" sz="1800"/>
                        <a:t> your soil moisture study site and your soil characterization sample site, within 5 m of your sample site</a:t>
                      </a:r>
                      <a:endParaRPr b="0" sz="1800"/>
                    </a:p>
                  </a:txBody>
                  <a:tcPr marT="45725" marB="45725" marR="91450" marL="91450"/>
                </a:tc>
              </a:tr>
              <a:tr h="716200">
                <a:tc>
                  <a:txBody>
                    <a:bodyPr/>
                    <a:lstStyle/>
                    <a:p>
                      <a:pPr indent="0" lvl="0" marL="0" marR="0" rtl="0" algn="l">
                        <a:spcBef>
                          <a:spcPts val="0"/>
                        </a:spcBef>
                        <a:spcAft>
                          <a:spcPts val="0"/>
                        </a:spcAft>
                        <a:buNone/>
                      </a:pPr>
                      <a:r>
                        <a:rPr b="1" lang="en-US" sz="1800"/>
                        <a:t>Key</a:t>
                      </a:r>
                      <a:r>
                        <a:rPr b="1" lang="en-US" sz="1800"/>
                        <a:t> Equipment</a:t>
                      </a:r>
                      <a:endParaRPr b="1" sz="1800"/>
                    </a:p>
                  </a:txBody>
                  <a:tcPr marT="45725" marB="45725" marR="91450" marL="91450"/>
                </a:tc>
                <a:tc>
                  <a:txBody>
                    <a:bodyPr/>
                    <a:lstStyle/>
                    <a:p>
                      <a:pPr indent="0" lvl="0" marL="0" marR="0" rtl="0" algn="l">
                        <a:spcBef>
                          <a:spcPts val="0"/>
                        </a:spcBef>
                        <a:spcAft>
                          <a:spcPts val="0"/>
                        </a:spcAft>
                        <a:buNone/>
                      </a:pPr>
                      <a:r>
                        <a:rPr lang="en-US" sz="1800"/>
                        <a:t>Infiltrometer, can be built using 2 different sized coffee cans</a:t>
                      </a:r>
                      <a:endParaRPr sz="1800"/>
                    </a:p>
                  </a:txBody>
                  <a:tcPr marT="45725" marB="45725" marR="91450" marL="91450"/>
                </a:tc>
              </a:tr>
              <a:tr h="716200">
                <a:tc>
                  <a:txBody>
                    <a:bodyPr/>
                    <a:lstStyle/>
                    <a:p>
                      <a:pPr indent="0" lvl="0" marL="0" marR="0" rtl="0" algn="l">
                        <a:spcBef>
                          <a:spcPts val="0"/>
                        </a:spcBef>
                        <a:spcAft>
                          <a:spcPts val="0"/>
                        </a:spcAft>
                        <a:buNone/>
                      </a:pPr>
                      <a:r>
                        <a:rPr b="1" lang="en-US" sz="1800"/>
                        <a:t>Time</a:t>
                      </a:r>
                      <a:endParaRPr/>
                    </a:p>
                  </a:txBody>
                  <a:tcPr marT="45725" marB="45725" marR="91450" marL="91450"/>
                </a:tc>
                <a:tc>
                  <a:txBody>
                    <a:bodyPr/>
                    <a:lstStyle/>
                    <a:p>
                      <a:pPr indent="0" lvl="0" marL="0" marR="0" rtl="0" algn="l">
                        <a:spcBef>
                          <a:spcPts val="0"/>
                        </a:spcBef>
                        <a:spcAft>
                          <a:spcPts val="0"/>
                        </a:spcAft>
                        <a:buNone/>
                      </a:pPr>
                      <a:r>
                        <a:rPr lang="en-US" sz="1800"/>
                        <a:t>One class period to build</a:t>
                      </a:r>
                      <a:r>
                        <a:rPr lang="en-US" sz="1800"/>
                        <a:t> and test the double-rig infiltrometer; 45 minutes to make the measurement</a:t>
                      </a:r>
                      <a:endParaRPr sz="1800"/>
                    </a:p>
                  </a:txBody>
                  <a:tcPr marT="45725" marB="45725" marR="91450" marL="91450"/>
                </a:tc>
              </a:tr>
              <a:tr h="716200">
                <a:tc>
                  <a:txBody>
                    <a:bodyPr/>
                    <a:lstStyle/>
                    <a:p>
                      <a:pPr indent="0" lvl="0" marL="0" marR="0" rtl="0" algn="l">
                        <a:spcBef>
                          <a:spcPts val="0"/>
                        </a:spcBef>
                        <a:spcAft>
                          <a:spcPts val="0"/>
                        </a:spcAft>
                        <a:buNone/>
                      </a:pPr>
                      <a:r>
                        <a:rPr b="1" lang="en-US" sz="1800"/>
                        <a:t>Frequency</a:t>
                      </a:r>
                      <a:endParaRPr/>
                    </a:p>
                  </a:txBody>
                  <a:tcPr marT="45725" marB="45725" marR="91450" marL="91450"/>
                </a:tc>
                <a:tc>
                  <a:txBody>
                    <a:bodyPr/>
                    <a:lstStyle/>
                    <a:p>
                      <a:pPr indent="0" lvl="0" marL="0" marR="0" rtl="0" algn="l">
                        <a:spcBef>
                          <a:spcPts val="0"/>
                        </a:spcBef>
                        <a:spcAft>
                          <a:spcPts val="0"/>
                        </a:spcAft>
                        <a:buNone/>
                      </a:pPr>
                      <a:r>
                        <a:rPr lang="en-US" sz="1800"/>
                        <a:t>3-4 times a year</a:t>
                      </a:r>
                      <a:r>
                        <a:rPr lang="en-US" sz="1800"/>
                        <a:t> at Soil Moisture Study Site</a:t>
                      </a:r>
                      <a:endParaRPr/>
                    </a:p>
                    <a:p>
                      <a:pPr indent="0" lvl="0" marL="0" marR="0" rtl="0" algn="l">
                        <a:spcBef>
                          <a:spcPts val="0"/>
                        </a:spcBef>
                        <a:spcAft>
                          <a:spcPts val="0"/>
                        </a:spcAft>
                        <a:buNone/>
                      </a:pPr>
                      <a:r>
                        <a:rPr lang="en-US" sz="1800"/>
                        <a:t>1 time at Soil Characterization Sample Site</a:t>
                      </a:r>
                      <a:endParaRPr sz="1800"/>
                    </a:p>
                  </a:txBody>
                  <a:tcPr marT="45725" marB="45725" marR="91450" marL="91450"/>
                </a:tc>
              </a:tr>
              <a:tr h="716200">
                <a:tc>
                  <a:txBody>
                    <a:bodyPr/>
                    <a:lstStyle/>
                    <a:p>
                      <a:pPr indent="0" lvl="0" marL="0" marR="0" rtl="0" algn="l">
                        <a:spcBef>
                          <a:spcPts val="0"/>
                        </a:spcBef>
                        <a:spcAft>
                          <a:spcPts val="0"/>
                        </a:spcAft>
                        <a:buNone/>
                      </a:pPr>
                      <a:r>
                        <a:rPr b="1" lang="en-US" sz="1800"/>
                        <a:t>Documents needed </a:t>
                      </a:r>
                      <a:endParaRPr/>
                    </a:p>
                  </a:txBody>
                  <a:tcPr marT="45725" marB="45725" marR="91450" marL="91450"/>
                </a:tc>
                <a:tc>
                  <a:txBody>
                    <a:bodyPr/>
                    <a:lstStyle/>
                    <a:p>
                      <a:pPr indent="0" lvl="0" marL="0" marR="0" rtl="0" algn="l">
                        <a:spcBef>
                          <a:spcPts val="0"/>
                        </a:spcBef>
                        <a:spcAft>
                          <a:spcPts val="0"/>
                        </a:spcAft>
                        <a:buNone/>
                      </a:pPr>
                      <a:r>
                        <a:rPr lang="en-US" sz="1800" u="sng">
                          <a:solidFill>
                            <a:schemeClr val="hlink"/>
                          </a:solidFill>
                          <a:hlinkClick r:id="rId5"/>
                        </a:rPr>
                        <a:t>Soil</a:t>
                      </a:r>
                      <a:r>
                        <a:rPr lang="en-US" sz="1800" u="sng">
                          <a:solidFill>
                            <a:schemeClr val="hlink"/>
                          </a:solidFill>
                          <a:hlinkClick r:id="rId6"/>
                        </a:rPr>
                        <a:t> Infiltration Protocol and Field Guide</a:t>
                      </a:r>
                      <a:endParaRPr sz="1800"/>
                    </a:p>
                    <a:p>
                      <a:pPr indent="0" lvl="0" marL="0" marR="0" rtl="0" algn="l">
                        <a:spcBef>
                          <a:spcPts val="0"/>
                        </a:spcBef>
                        <a:spcAft>
                          <a:spcPts val="0"/>
                        </a:spcAft>
                        <a:buNone/>
                      </a:pPr>
                      <a:r>
                        <a:rPr lang="en-US" sz="1800" u="sng">
                          <a:solidFill>
                            <a:schemeClr val="hlink"/>
                          </a:solidFill>
                          <a:hlinkClick r:id="rId7"/>
                        </a:rPr>
                        <a:t>Soil Infiltration Data Sheet</a:t>
                      </a:r>
                      <a:endParaRPr sz="1800"/>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2016-04-01T00:37:38Z</dcterms:created>
  <dc:creator>rusty low</dc:creator>
</cp:coreProperties>
</file>