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47"/>
  </p:notesMasterIdLst>
  <p:sldIdLst>
    <p:sldId id="256" r:id="rId2"/>
    <p:sldId id="318" r:id="rId3"/>
    <p:sldId id="357" r:id="rId4"/>
    <p:sldId id="328" r:id="rId5"/>
    <p:sldId id="329" r:id="rId6"/>
    <p:sldId id="319" r:id="rId7"/>
    <p:sldId id="331" r:id="rId8"/>
    <p:sldId id="332" r:id="rId9"/>
    <p:sldId id="320" r:id="rId10"/>
    <p:sldId id="321" r:id="rId11"/>
    <p:sldId id="322" r:id="rId12"/>
    <p:sldId id="333" r:id="rId13"/>
    <p:sldId id="334" r:id="rId14"/>
    <p:sldId id="335" r:id="rId15"/>
    <p:sldId id="323" r:id="rId16"/>
    <p:sldId id="336" r:id="rId17"/>
    <p:sldId id="337" r:id="rId18"/>
    <p:sldId id="338" r:id="rId19"/>
    <p:sldId id="339" r:id="rId20"/>
    <p:sldId id="340" r:id="rId21"/>
    <p:sldId id="341" r:id="rId22"/>
    <p:sldId id="342" r:id="rId23"/>
    <p:sldId id="343" r:id="rId24"/>
    <p:sldId id="344" r:id="rId25"/>
    <p:sldId id="345" r:id="rId26"/>
    <p:sldId id="346" r:id="rId27"/>
    <p:sldId id="347" r:id="rId28"/>
    <p:sldId id="348" r:id="rId29"/>
    <p:sldId id="324" r:id="rId30"/>
    <p:sldId id="349" r:id="rId31"/>
    <p:sldId id="350" r:id="rId32"/>
    <p:sldId id="351" r:id="rId33"/>
    <p:sldId id="352" r:id="rId34"/>
    <p:sldId id="353" r:id="rId35"/>
    <p:sldId id="354" r:id="rId36"/>
    <p:sldId id="355" r:id="rId37"/>
    <p:sldId id="356" r:id="rId38"/>
    <p:sldId id="358" r:id="rId39"/>
    <p:sldId id="359" r:id="rId40"/>
    <p:sldId id="360" r:id="rId41"/>
    <p:sldId id="327" r:id="rId42"/>
    <p:sldId id="270" r:id="rId43"/>
    <p:sldId id="307" r:id="rId44"/>
    <p:sldId id="316" r:id="rId45"/>
    <p:sldId id="314" r:id="rId46"/>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8340C"/>
    <a:srgbClr val="3B2B0E"/>
    <a:srgbClr val="B3AFA3"/>
    <a:srgbClr val="A29E95"/>
    <a:srgbClr val="BBB3A6"/>
    <a:srgbClr val="00ADA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D7AC3CCA-C797-4891-BE02-D94E43425B78}" styleName="Medium Style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3414" autoAdjust="0"/>
    <p:restoredTop sz="86417" autoAdjust="0"/>
  </p:normalViewPr>
  <p:slideViewPr>
    <p:cSldViewPr snapToGrid="0" snapToObjects="1">
      <p:cViewPr varScale="1">
        <p:scale>
          <a:sx n="114" d="100"/>
          <a:sy n="114" d="100"/>
        </p:scale>
        <p:origin x="536" y="176"/>
      </p:cViewPr>
      <p:guideLst/>
    </p:cSldViewPr>
  </p:slideViewPr>
  <p:outlineViewPr>
    <p:cViewPr>
      <p:scale>
        <a:sx n="33" d="100"/>
        <a:sy n="33" d="100"/>
      </p:scale>
      <p:origin x="0" y="-56400"/>
    </p:cViewPr>
  </p:outlineViewPr>
  <p:notesTextViewPr>
    <p:cViewPr>
      <p:scale>
        <a:sx n="1" d="1"/>
        <a:sy n="1" d="1"/>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notesMaster" Target="notesMasters/notesMaster1.xml"/><Relationship Id="rId50"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tableStyles" Target="tableStyle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7B056F8-FC79-684C-8792-AD66FD4495E0}" type="datetimeFigureOut">
              <a:rPr lang="en-US" smtClean="0"/>
              <a:t>5/12/20</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511C7BD-F1DD-7E4E-B95B-E5752594A8CD}" type="slidenum">
              <a:rPr lang="en-US" smtClean="0"/>
              <a:t>‹#›</a:t>
            </a:fld>
            <a:endParaRPr lang="en-US"/>
          </a:p>
        </p:txBody>
      </p:sp>
    </p:spTree>
    <p:extLst>
      <p:ext uri="{BB962C8B-B14F-4D97-AF65-F5344CB8AC3E}">
        <p14:creationId xmlns:p14="http://schemas.microsoft.com/office/powerpoint/2010/main" val="65702961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511C7BD-F1DD-7E4E-B95B-E5752594A8CD}" type="slidenum">
              <a:rPr lang="en-US" smtClean="0"/>
              <a:t>10</a:t>
            </a:fld>
            <a:endParaRPr lang="en-US"/>
          </a:p>
        </p:txBody>
      </p:sp>
    </p:spTree>
    <p:extLst>
      <p:ext uri="{BB962C8B-B14F-4D97-AF65-F5344CB8AC3E}">
        <p14:creationId xmlns:p14="http://schemas.microsoft.com/office/powerpoint/2010/main" val="65181118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511C7BD-F1DD-7E4E-B95B-E5752594A8CD}" type="slidenum">
              <a:rPr lang="en-US" smtClean="0"/>
              <a:t>11</a:t>
            </a:fld>
            <a:endParaRPr lang="en-US"/>
          </a:p>
        </p:txBody>
      </p:sp>
    </p:spTree>
    <p:extLst>
      <p:ext uri="{BB962C8B-B14F-4D97-AF65-F5344CB8AC3E}">
        <p14:creationId xmlns:p14="http://schemas.microsoft.com/office/powerpoint/2010/main" val="33580962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511C7BD-F1DD-7E4E-B95B-E5752594A8CD}" type="slidenum">
              <a:rPr lang="en-US" smtClean="0"/>
              <a:t>12</a:t>
            </a:fld>
            <a:endParaRPr lang="en-US"/>
          </a:p>
        </p:txBody>
      </p:sp>
    </p:spTree>
    <p:extLst>
      <p:ext uri="{BB962C8B-B14F-4D97-AF65-F5344CB8AC3E}">
        <p14:creationId xmlns:p14="http://schemas.microsoft.com/office/powerpoint/2010/main" val="66837921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511C7BD-F1DD-7E4E-B95B-E5752594A8CD}" type="slidenum">
              <a:rPr lang="en-US" smtClean="0"/>
              <a:t>13</a:t>
            </a:fld>
            <a:endParaRPr lang="en-US"/>
          </a:p>
        </p:txBody>
      </p:sp>
    </p:spTree>
    <p:extLst>
      <p:ext uri="{BB962C8B-B14F-4D97-AF65-F5344CB8AC3E}">
        <p14:creationId xmlns:p14="http://schemas.microsoft.com/office/powerpoint/2010/main" val="199526622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511C7BD-F1DD-7E4E-B95B-E5752594A8CD}" type="slidenum">
              <a:rPr lang="en-US" smtClean="0"/>
              <a:t>14</a:t>
            </a:fld>
            <a:endParaRPr lang="en-US"/>
          </a:p>
        </p:txBody>
      </p:sp>
    </p:spTree>
    <p:extLst>
      <p:ext uri="{BB962C8B-B14F-4D97-AF65-F5344CB8AC3E}">
        <p14:creationId xmlns:p14="http://schemas.microsoft.com/office/powerpoint/2010/main" val="193818167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511C7BD-F1DD-7E4E-B95B-E5752594A8CD}" type="slidenum">
              <a:rPr lang="en-US" smtClean="0"/>
              <a:t>44</a:t>
            </a:fld>
            <a:endParaRPr lang="en-US"/>
          </a:p>
        </p:txBody>
      </p:sp>
    </p:spTree>
    <p:extLst>
      <p:ext uri="{BB962C8B-B14F-4D97-AF65-F5344CB8AC3E}">
        <p14:creationId xmlns:p14="http://schemas.microsoft.com/office/powerpoint/2010/main" val="247595413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1E4A1BF8-5E61-4375-818D-5CDFC63F9729}" type="datetime1">
              <a:rPr lang="en-US" smtClean="0"/>
              <a:t>5/12/20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17412239-1292-C749-8343-A6DE4C9B54BD}" type="slidenum">
              <a:rPr lang="en-US" smtClean="0"/>
              <a:t>‹#›</a:t>
            </a:fld>
            <a:endParaRPr lang="en-US" dirty="0"/>
          </a:p>
        </p:txBody>
      </p:sp>
    </p:spTree>
    <p:extLst>
      <p:ext uri="{BB962C8B-B14F-4D97-AF65-F5344CB8AC3E}">
        <p14:creationId xmlns:p14="http://schemas.microsoft.com/office/powerpoint/2010/main" val="34900100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47DFC28-AD68-4EB0-8560-6CAFAED46C15}" type="datetime1">
              <a:rPr lang="en-US" smtClean="0"/>
              <a:t>5/12/20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17412239-1292-C749-8343-A6DE4C9B54BD}" type="slidenum">
              <a:rPr lang="en-US" smtClean="0"/>
              <a:t>‹#›</a:t>
            </a:fld>
            <a:endParaRPr lang="en-US" dirty="0"/>
          </a:p>
        </p:txBody>
      </p:sp>
    </p:spTree>
    <p:extLst>
      <p:ext uri="{BB962C8B-B14F-4D97-AF65-F5344CB8AC3E}">
        <p14:creationId xmlns:p14="http://schemas.microsoft.com/office/powerpoint/2010/main" val="10104155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17DBC4D-A614-4929-9D41-574E862363D4}" type="datetime1">
              <a:rPr lang="en-US" smtClean="0"/>
              <a:t>5/12/20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17412239-1292-C749-8343-A6DE4C9B54BD}" type="slidenum">
              <a:rPr lang="en-US" smtClean="0"/>
              <a:t>‹#›</a:t>
            </a:fld>
            <a:endParaRPr lang="en-US" dirty="0"/>
          </a:p>
        </p:txBody>
      </p:sp>
    </p:spTree>
    <p:extLst>
      <p:ext uri="{BB962C8B-B14F-4D97-AF65-F5344CB8AC3E}">
        <p14:creationId xmlns:p14="http://schemas.microsoft.com/office/powerpoint/2010/main" val="169324972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908319C-9518-4CEB-8023-2B5FA9461CAD}" type="datetime1">
              <a:rPr lang="en-US" smtClean="0"/>
              <a:t>5/12/20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17412239-1292-C749-8343-A6DE4C9B54BD}" type="slidenum">
              <a:rPr lang="en-US" smtClean="0"/>
              <a:t>‹#›</a:t>
            </a:fld>
            <a:endParaRPr lang="en-US" dirty="0"/>
          </a:p>
        </p:txBody>
      </p:sp>
    </p:spTree>
    <p:extLst>
      <p:ext uri="{BB962C8B-B14F-4D97-AF65-F5344CB8AC3E}">
        <p14:creationId xmlns:p14="http://schemas.microsoft.com/office/powerpoint/2010/main" val="88211830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CB6F314-AE59-438B-B233-141F0BD86334}" type="datetime1">
              <a:rPr lang="en-US" smtClean="0"/>
              <a:t>5/12/20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17412239-1292-C749-8343-A6DE4C9B54BD}" type="slidenum">
              <a:rPr lang="en-US" smtClean="0"/>
              <a:t>‹#›</a:t>
            </a:fld>
            <a:endParaRPr lang="en-US" dirty="0"/>
          </a:p>
        </p:txBody>
      </p:sp>
    </p:spTree>
    <p:extLst>
      <p:ext uri="{BB962C8B-B14F-4D97-AF65-F5344CB8AC3E}">
        <p14:creationId xmlns:p14="http://schemas.microsoft.com/office/powerpoint/2010/main" val="168275370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1257300" y="977106"/>
            <a:ext cx="7886700" cy="1325563"/>
          </a:xfrm>
        </p:spPr>
        <p:txBody>
          <a:bodyPr>
            <a:normAutofit/>
          </a:bodyPr>
          <a:lstStyle>
            <a:lvl1pPr>
              <a:defRPr sz="2800" b="1">
                <a:solidFill>
                  <a:srgbClr val="48340C"/>
                </a:solidFill>
                <a:latin typeface="+mn-lt"/>
              </a:defRPr>
            </a:lvl1pPr>
          </a:lstStyle>
          <a:p>
            <a:r>
              <a:rPr lang="en-US" sz="2800" dirty="0">
                <a:latin typeface="+mn-lt"/>
              </a:rPr>
              <a:t>Soil</a:t>
            </a:r>
            <a:endParaRPr lang="en-US" dirty="0"/>
          </a:p>
        </p:txBody>
      </p:sp>
      <p:sp>
        <p:nvSpPr>
          <p:cNvPr id="3" name="Content Placeholder 2"/>
          <p:cNvSpPr>
            <a:spLocks noGrp="1"/>
          </p:cNvSpPr>
          <p:nvPr>
            <p:ph sz="half" idx="1"/>
          </p:nvPr>
        </p:nvSpPr>
        <p:spPr>
          <a:xfrm>
            <a:off x="1257300" y="2099602"/>
            <a:ext cx="3886200" cy="4351338"/>
          </a:xfrm>
        </p:spPr>
        <p:txBody>
          <a:bodyPr/>
          <a:lstStyle>
            <a:lvl1pPr marL="0" indent="0">
              <a:buNone/>
              <a:defRPr sz="1800"/>
            </a:lvl1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AA05BA5E-F1D7-49D2-8EED-30C665A1D069}" type="datetime1">
              <a:rPr lang="en-US" smtClean="0"/>
              <a:t>5/12/20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17412239-1292-C749-8343-A6DE4C9B54BD}" type="slidenum">
              <a:rPr lang="en-US" smtClean="0"/>
              <a:t>‹#›</a:t>
            </a:fld>
            <a:endParaRPr lang="en-US" dirty="0"/>
          </a:p>
        </p:txBody>
      </p:sp>
    </p:spTree>
    <p:extLst>
      <p:ext uri="{BB962C8B-B14F-4D97-AF65-F5344CB8AC3E}">
        <p14:creationId xmlns:p14="http://schemas.microsoft.com/office/powerpoint/2010/main" val="182930536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52A8F1E3-D4F3-43C4-9CD1-D9BF64CF702A}" type="datetime1">
              <a:rPr lang="en-US" smtClean="0"/>
              <a:t>5/12/20</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17412239-1292-C749-8343-A6DE4C9B54BD}" type="slidenum">
              <a:rPr lang="en-US" smtClean="0"/>
              <a:t>‹#›</a:t>
            </a:fld>
            <a:endParaRPr lang="en-US" dirty="0"/>
          </a:p>
        </p:txBody>
      </p:sp>
    </p:spTree>
    <p:extLst>
      <p:ext uri="{BB962C8B-B14F-4D97-AF65-F5344CB8AC3E}">
        <p14:creationId xmlns:p14="http://schemas.microsoft.com/office/powerpoint/2010/main" val="175936229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B0B377AA-65BE-4FF2-A348-17D32E5F9F2A}" type="datetime1">
              <a:rPr lang="en-US" smtClean="0"/>
              <a:t>5/12/20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17412239-1292-C749-8343-A6DE4C9B54BD}" type="slidenum">
              <a:rPr lang="en-US" smtClean="0"/>
              <a:t>‹#›</a:t>
            </a:fld>
            <a:endParaRPr lang="en-US" dirty="0"/>
          </a:p>
        </p:txBody>
      </p:sp>
    </p:spTree>
    <p:extLst>
      <p:ext uri="{BB962C8B-B14F-4D97-AF65-F5344CB8AC3E}">
        <p14:creationId xmlns:p14="http://schemas.microsoft.com/office/powerpoint/2010/main" val="89977332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66CCD49-E264-4089-8916-1B48880163D8}" type="datetime1">
              <a:rPr lang="en-US" smtClean="0"/>
              <a:t>5/12/20</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17412239-1292-C749-8343-A6DE4C9B54BD}" type="slidenum">
              <a:rPr lang="en-US" smtClean="0"/>
              <a:t>‹#›</a:t>
            </a:fld>
            <a:endParaRPr lang="en-US" dirty="0"/>
          </a:p>
        </p:txBody>
      </p:sp>
    </p:spTree>
    <p:extLst>
      <p:ext uri="{BB962C8B-B14F-4D97-AF65-F5344CB8AC3E}">
        <p14:creationId xmlns:p14="http://schemas.microsoft.com/office/powerpoint/2010/main" val="205798197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E6FA02E3-AD99-4EDA-8623-F02AE5FCDCBC}" type="datetime1">
              <a:rPr lang="en-US" smtClean="0"/>
              <a:t>5/12/20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17412239-1292-C749-8343-A6DE4C9B54BD}" type="slidenum">
              <a:rPr lang="en-US" smtClean="0"/>
              <a:t>‹#›</a:t>
            </a:fld>
            <a:endParaRPr lang="en-US" dirty="0"/>
          </a:p>
        </p:txBody>
      </p:sp>
    </p:spTree>
    <p:extLst>
      <p:ext uri="{BB962C8B-B14F-4D97-AF65-F5344CB8AC3E}">
        <p14:creationId xmlns:p14="http://schemas.microsoft.com/office/powerpoint/2010/main" val="113145205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Drag picture to placeholder or click icon to add</a:t>
            </a:r>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2F227540-A81F-4303-8544-D0F4F2B5D2B5}" type="datetime1">
              <a:rPr lang="en-US" smtClean="0"/>
              <a:t>5/12/20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17412239-1292-C749-8343-A6DE4C9B54BD}" type="slidenum">
              <a:rPr lang="en-US" smtClean="0"/>
              <a:t>‹#›</a:t>
            </a:fld>
            <a:endParaRPr lang="en-US" dirty="0"/>
          </a:p>
        </p:txBody>
      </p:sp>
    </p:spTree>
    <p:extLst>
      <p:ext uri="{BB962C8B-B14F-4D97-AF65-F5344CB8AC3E}">
        <p14:creationId xmlns:p14="http://schemas.microsoft.com/office/powerpoint/2010/main" val="34691016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3F87BBA-93CD-4BC2-93AF-E99637996364}" type="datetime1">
              <a:rPr lang="en-US" smtClean="0"/>
              <a:t>5/12/20</a:t>
            </a:fld>
            <a:endParaRPr lang="en-US" dirty="0"/>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7412239-1292-C749-8343-A6DE4C9B54BD}" type="slidenum">
              <a:rPr lang="en-US" smtClean="0"/>
              <a:t>‹#›</a:t>
            </a:fld>
            <a:endParaRPr lang="en-US" dirty="0"/>
          </a:p>
        </p:txBody>
      </p:sp>
    </p:spTree>
    <p:extLst>
      <p:ext uri="{BB962C8B-B14F-4D97-AF65-F5344CB8AC3E}">
        <p14:creationId xmlns:p14="http://schemas.microsoft.com/office/powerpoint/2010/main" val="42844420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xml"/><Relationship Id="rId1" Type="http://schemas.openxmlformats.org/officeDocument/2006/relationships/slideLayout" Target="../slideLayouts/slideLayout4.xml"/><Relationship Id="rId4" Type="http://schemas.openxmlformats.org/officeDocument/2006/relationships/image" Target="../media/image11.jpg"/></Relationships>
</file>

<file path=ppt/slides/_rels/slide11.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2.xml"/><Relationship Id="rId1" Type="http://schemas.openxmlformats.org/officeDocument/2006/relationships/slideLayout" Target="../slideLayouts/slideLayout4.xml"/><Relationship Id="rId5" Type="http://schemas.openxmlformats.org/officeDocument/2006/relationships/image" Target="../media/image13.jpg"/><Relationship Id="rId4" Type="http://schemas.openxmlformats.org/officeDocument/2006/relationships/image" Target="../media/image12.jpg"/></Relationships>
</file>

<file path=ppt/slides/_rels/slide1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3.xml"/><Relationship Id="rId1" Type="http://schemas.openxmlformats.org/officeDocument/2006/relationships/slideLayout" Target="../slideLayouts/slideLayout4.xml"/><Relationship Id="rId5" Type="http://schemas.openxmlformats.org/officeDocument/2006/relationships/image" Target="../media/image14.jpg"/><Relationship Id="rId4" Type="http://schemas.openxmlformats.org/officeDocument/2006/relationships/image" Target="../media/image12.jpg"/></Relationships>
</file>

<file path=ppt/slides/_rels/slide13.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4.xml"/><Relationship Id="rId1" Type="http://schemas.openxmlformats.org/officeDocument/2006/relationships/slideLayout" Target="../slideLayouts/slideLayout4.xml"/><Relationship Id="rId5" Type="http://schemas.openxmlformats.org/officeDocument/2006/relationships/image" Target="../media/image15.jpg"/><Relationship Id="rId4" Type="http://schemas.openxmlformats.org/officeDocument/2006/relationships/image" Target="../media/image12.jpg"/></Relationships>
</file>

<file path=ppt/slides/_rels/slide14.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5.xml"/><Relationship Id="rId1" Type="http://schemas.openxmlformats.org/officeDocument/2006/relationships/slideLayout" Target="../slideLayouts/slideLayout4.xml"/><Relationship Id="rId5" Type="http://schemas.openxmlformats.org/officeDocument/2006/relationships/image" Target="../media/image16.jpg"/><Relationship Id="rId4" Type="http://schemas.openxmlformats.org/officeDocument/2006/relationships/image" Target="../media/image12.jpg"/></Relationships>
</file>

<file path=ppt/slides/_rels/slide15.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3.jpg"/><Relationship Id="rId1" Type="http://schemas.openxmlformats.org/officeDocument/2006/relationships/slideLayout" Target="../slideLayouts/slideLayout4.xml"/><Relationship Id="rId4" Type="http://schemas.openxmlformats.org/officeDocument/2006/relationships/image" Target="../media/image18.jpg"/></Relationships>
</file>

<file path=ppt/slides/_rels/slide16.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3.jpg"/><Relationship Id="rId1" Type="http://schemas.openxmlformats.org/officeDocument/2006/relationships/slideLayout" Target="../slideLayouts/slideLayout4.xml"/><Relationship Id="rId4" Type="http://schemas.openxmlformats.org/officeDocument/2006/relationships/image" Target="../media/image19.jpg"/></Relationships>
</file>

<file path=ppt/slides/_rels/slide17.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3.jpg"/><Relationship Id="rId1" Type="http://schemas.openxmlformats.org/officeDocument/2006/relationships/slideLayout" Target="../slideLayouts/slideLayout4.xml"/><Relationship Id="rId4" Type="http://schemas.openxmlformats.org/officeDocument/2006/relationships/image" Target="../media/image20.jpg"/></Relationships>
</file>

<file path=ppt/slides/_rels/slide18.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3.jpg"/><Relationship Id="rId1" Type="http://schemas.openxmlformats.org/officeDocument/2006/relationships/slideLayout" Target="../slideLayouts/slideLayout4.xml"/><Relationship Id="rId4" Type="http://schemas.openxmlformats.org/officeDocument/2006/relationships/image" Target="../media/image21.jpg"/></Relationships>
</file>

<file path=ppt/slides/_rels/slide19.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3.jpg"/><Relationship Id="rId1" Type="http://schemas.openxmlformats.org/officeDocument/2006/relationships/slideLayout" Target="../slideLayouts/slideLayout4.xml"/><Relationship Id="rId4" Type="http://schemas.openxmlformats.org/officeDocument/2006/relationships/image" Target="../media/image22.jpg"/></Relationships>
</file>

<file path=ppt/slides/_rels/slide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jpg"/><Relationship Id="rId1" Type="http://schemas.openxmlformats.org/officeDocument/2006/relationships/slideLayout" Target="../slideLayouts/slideLayout4.xml"/><Relationship Id="rId5" Type="http://schemas.openxmlformats.org/officeDocument/2006/relationships/hyperlink" Target="http://www.globe.gov/documents/352961/bd487244-d864-41bd-965a-61743033c29b" TargetMode="External"/><Relationship Id="rId4" Type="http://schemas.openxmlformats.org/officeDocument/2006/relationships/hyperlink" Target="http://www.globe.gov/documents/352961/cbca34da-fcc7-4e5b-a8d9-eae745c7c17d" TargetMode="External"/></Relationships>
</file>

<file path=ppt/slides/_rels/slide20.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3.jpg"/><Relationship Id="rId1" Type="http://schemas.openxmlformats.org/officeDocument/2006/relationships/slideLayout" Target="../slideLayouts/slideLayout4.xml"/><Relationship Id="rId4" Type="http://schemas.openxmlformats.org/officeDocument/2006/relationships/image" Target="../media/image23.jpg"/></Relationships>
</file>

<file path=ppt/slides/_rels/slide21.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3.jpg"/><Relationship Id="rId1" Type="http://schemas.openxmlformats.org/officeDocument/2006/relationships/slideLayout" Target="../slideLayouts/slideLayout4.xml"/><Relationship Id="rId4" Type="http://schemas.openxmlformats.org/officeDocument/2006/relationships/image" Target="../media/image24.jpg"/></Relationships>
</file>

<file path=ppt/slides/_rels/slide22.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3.jpg"/><Relationship Id="rId1" Type="http://schemas.openxmlformats.org/officeDocument/2006/relationships/slideLayout" Target="../slideLayouts/slideLayout4.xml"/><Relationship Id="rId4" Type="http://schemas.openxmlformats.org/officeDocument/2006/relationships/image" Target="../media/image23.jpg"/></Relationships>
</file>

<file path=ppt/slides/_rels/slide23.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3.jpg"/><Relationship Id="rId1" Type="http://schemas.openxmlformats.org/officeDocument/2006/relationships/slideLayout" Target="../slideLayouts/slideLayout4.xml"/><Relationship Id="rId4" Type="http://schemas.openxmlformats.org/officeDocument/2006/relationships/image" Target="../media/image25.jpg"/></Relationships>
</file>

<file path=ppt/slides/_rels/slide24.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3.jpg"/><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3.jpg"/><Relationship Id="rId1" Type="http://schemas.openxmlformats.org/officeDocument/2006/relationships/slideLayout" Target="../slideLayouts/slideLayout4.xml"/><Relationship Id="rId4" Type="http://schemas.openxmlformats.org/officeDocument/2006/relationships/image" Target="../media/image26.jpg"/></Relationships>
</file>

<file path=ppt/slides/_rels/slide26.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3.jpg"/><Relationship Id="rId1" Type="http://schemas.openxmlformats.org/officeDocument/2006/relationships/slideLayout" Target="../slideLayouts/slideLayout4.xml"/><Relationship Id="rId4" Type="http://schemas.openxmlformats.org/officeDocument/2006/relationships/image" Target="../media/image26.jpg"/></Relationships>
</file>

<file path=ppt/slides/_rels/slide27.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3.jpg"/><Relationship Id="rId1" Type="http://schemas.openxmlformats.org/officeDocument/2006/relationships/slideLayout" Target="../slideLayouts/slideLayout4.xml"/><Relationship Id="rId4" Type="http://schemas.openxmlformats.org/officeDocument/2006/relationships/image" Target="../media/image27.jpg"/></Relationships>
</file>

<file path=ppt/slides/_rels/slide28.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3.jpg"/><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image" Target="../media/image3.jpg"/><Relationship Id="rId1" Type="http://schemas.openxmlformats.org/officeDocument/2006/relationships/slideLayout" Target="../slideLayouts/slideLayout4.xml"/><Relationship Id="rId4" Type="http://schemas.openxmlformats.org/officeDocument/2006/relationships/image" Target="../media/image29.jpg"/></Relationships>
</file>

<file path=ppt/slides/_rels/slide3.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jpg"/><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image" Target="../media/image3.jpg"/><Relationship Id="rId1" Type="http://schemas.openxmlformats.org/officeDocument/2006/relationships/slideLayout" Target="../slideLayouts/slideLayout4.xml"/><Relationship Id="rId4" Type="http://schemas.openxmlformats.org/officeDocument/2006/relationships/image" Target="../media/image30.jpg"/></Relationships>
</file>

<file path=ppt/slides/_rels/slide31.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image" Target="../media/image3.jpg"/><Relationship Id="rId1" Type="http://schemas.openxmlformats.org/officeDocument/2006/relationships/slideLayout" Target="../slideLayouts/slideLayout4.xml"/><Relationship Id="rId4" Type="http://schemas.openxmlformats.org/officeDocument/2006/relationships/image" Target="../media/image31.jpg"/></Relationships>
</file>

<file path=ppt/slides/_rels/slide32.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image" Target="../media/image3.jpg"/><Relationship Id="rId1" Type="http://schemas.openxmlformats.org/officeDocument/2006/relationships/slideLayout" Target="../slideLayouts/slideLayout4.xml"/><Relationship Id="rId4" Type="http://schemas.openxmlformats.org/officeDocument/2006/relationships/image" Target="../media/image32.jpg"/></Relationships>
</file>

<file path=ppt/slides/_rels/slide33.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image" Target="../media/image3.jpg"/><Relationship Id="rId1" Type="http://schemas.openxmlformats.org/officeDocument/2006/relationships/slideLayout" Target="../slideLayouts/slideLayout4.xml"/><Relationship Id="rId4" Type="http://schemas.openxmlformats.org/officeDocument/2006/relationships/image" Target="../media/image33.jpg"/></Relationships>
</file>

<file path=ppt/slides/_rels/slide34.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8.jpg"/><Relationship Id="rId1" Type="http://schemas.openxmlformats.org/officeDocument/2006/relationships/slideLayout" Target="../slideLayouts/slideLayout4.xml"/><Relationship Id="rId4" Type="http://schemas.openxmlformats.org/officeDocument/2006/relationships/image" Target="../media/image34.jpg"/></Relationships>
</file>

<file path=ppt/slides/_rels/slide35.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image" Target="../media/image3.jpg"/><Relationship Id="rId1" Type="http://schemas.openxmlformats.org/officeDocument/2006/relationships/slideLayout" Target="../slideLayouts/slideLayout4.xml"/><Relationship Id="rId4" Type="http://schemas.openxmlformats.org/officeDocument/2006/relationships/image" Target="../media/image35.jpg"/></Relationships>
</file>

<file path=ppt/slides/_rels/slide36.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image" Target="../media/image3.jpg"/><Relationship Id="rId1" Type="http://schemas.openxmlformats.org/officeDocument/2006/relationships/slideLayout" Target="../slideLayouts/slideLayout4.xml"/><Relationship Id="rId4" Type="http://schemas.openxmlformats.org/officeDocument/2006/relationships/image" Target="../media/image36.jpg"/></Relationships>
</file>

<file path=ppt/slides/_rels/slide37.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image" Target="../media/image3.jpg"/><Relationship Id="rId1" Type="http://schemas.openxmlformats.org/officeDocument/2006/relationships/slideLayout" Target="../slideLayouts/slideLayout4.xml"/><Relationship Id="rId4" Type="http://schemas.openxmlformats.org/officeDocument/2006/relationships/image" Target="../media/image37.jpg"/></Relationships>
</file>

<file path=ppt/slides/_rels/slide38.xml.rels><?xml version="1.0" encoding="UTF-8" standalone="yes"?>
<Relationships xmlns="http://schemas.openxmlformats.org/package/2006/relationships"><Relationship Id="rId3" Type="http://schemas.openxmlformats.org/officeDocument/2006/relationships/image" Target="../media/image38.jpg"/><Relationship Id="rId2" Type="http://schemas.openxmlformats.org/officeDocument/2006/relationships/image" Target="../media/image3.jpg"/><Relationship Id="rId1" Type="http://schemas.openxmlformats.org/officeDocument/2006/relationships/slideLayout" Target="../slideLayouts/slideLayout4.xml"/><Relationship Id="rId4" Type="http://schemas.openxmlformats.org/officeDocument/2006/relationships/image" Target="../media/image39.jpg"/></Relationships>
</file>

<file path=ppt/slides/_rels/slide39.xml.rels><?xml version="1.0" encoding="UTF-8" standalone="yes"?>
<Relationships xmlns="http://schemas.openxmlformats.org/package/2006/relationships"><Relationship Id="rId3" Type="http://schemas.openxmlformats.org/officeDocument/2006/relationships/image" Target="../media/image38.jpg"/><Relationship Id="rId2" Type="http://schemas.openxmlformats.org/officeDocument/2006/relationships/image" Target="../media/image3.jpg"/><Relationship Id="rId1" Type="http://schemas.openxmlformats.org/officeDocument/2006/relationships/slideLayout" Target="../slideLayouts/slideLayout4.xml"/><Relationship Id="rId4" Type="http://schemas.openxmlformats.org/officeDocument/2006/relationships/image" Target="../media/image40.jpg"/></Relationships>
</file>

<file path=ppt/slides/_rels/slide4.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jpg"/><Relationship Id="rId1" Type="http://schemas.openxmlformats.org/officeDocument/2006/relationships/slideLayout" Target="../slideLayouts/slideLayout4.xml"/></Relationships>
</file>

<file path=ppt/slides/_rels/slide40.xml.rels><?xml version="1.0" encoding="UTF-8" standalone="yes"?>
<Relationships xmlns="http://schemas.openxmlformats.org/package/2006/relationships"><Relationship Id="rId3" Type="http://schemas.openxmlformats.org/officeDocument/2006/relationships/image" Target="../media/image38.jpg"/><Relationship Id="rId2" Type="http://schemas.openxmlformats.org/officeDocument/2006/relationships/image" Target="../media/image3.jpg"/><Relationship Id="rId1" Type="http://schemas.openxmlformats.org/officeDocument/2006/relationships/slideLayout" Target="../slideLayouts/slideLayout4.xml"/><Relationship Id="rId4" Type="http://schemas.openxmlformats.org/officeDocument/2006/relationships/image" Target="../media/image41.jpg"/></Relationships>
</file>

<file path=ppt/slides/_rels/slide41.xml.rels><?xml version="1.0" encoding="UTF-8" standalone="yes"?>
<Relationships xmlns="http://schemas.openxmlformats.org/package/2006/relationships"><Relationship Id="rId3" Type="http://schemas.openxmlformats.org/officeDocument/2006/relationships/image" Target="../media/image42.jpg"/><Relationship Id="rId2" Type="http://schemas.openxmlformats.org/officeDocument/2006/relationships/image" Target="../media/image3.jpg"/><Relationship Id="rId1" Type="http://schemas.openxmlformats.org/officeDocument/2006/relationships/slideLayout" Target="../slideLayouts/slideLayout4.xml"/><Relationship Id="rId4" Type="http://schemas.openxmlformats.org/officeDocument/2006/relationships/image" Target="../media/image38.jpg"/></Relationships>
</file>

<file path=ppt/slides/_rels/slide42.xml.rels><?xml version="1.0" encoding="UTF-8" standalone="yes"?>
<Relationships xmlns="http://schemas.openxmlformats.org/package/2006/relationships"><Relationship Id="rId3" Type="http://schemas.openxmlformats.org/officeDocument/2006/relationships/image" Target="../media/image43.jpg"/><Relationship Id="rId2" Type="http://schemas.openxmlformats.org/officeDocument/2006/relationships/image" Target="../media/image3.jpg"/><Relationship Id="rId1" Type="http://schemas.openxmlformats.org/officeDocument/2006/relationships/slideLayout" Target="../slideLayouts/slideLayout4.xml"/><Relationship Id="rId5" Type="http://schemas.openxmlformats.org/officeDocument/2006/relationships/image" Target="../media/image44.png"/><Relationship Id="rId4" Type="http://schemas.openxmlformats.org/officeDocument/2006/relationships/image" Target="../media/image38.jpg"/></Relationships>
</file>

<file path=ppt/slides/_rels/slide43.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45.jpg"/><Relationship Id="rId1" Type="http://schemas.openxmlformats.org/officeDocument/2006/relationships/slideLayout" Target="../slideLayouts/slideLayout4.xml"/><Relationship Id="rId5" Type="http://schemas.openxmlformats.org/officeDocument/2006/relationships/image" Target="../media/image44.png"/><Relationship Id="rId4" Type="http://schemas.openxmlformats.org/officeDocument/2006/relationships/image" Target="../media/image38.jpg"/></Relationships>
</file>

<file path=ppt/slides/_rels/slide44.xml.rels><?xml version="1.0" encoding="UTF-8" standalone="yes"?>
<Relationships xmlns="http://schemas.openxmlformats.org/package/2006/relationships"><Relationship Id="rId3" Type="http://schemas.openxmlformats.org/officeDocument/2006/relationships/image" Target="../media/image45.jpg"/><Relationship Id="rId7" Type="http://schemas.openxmlformats.org/officeDocument/2006/relationships/image" Target="../media/image44.png"/><Relationship Id="rId2" Type="http://schemas.openxmlformats.org/officeDocument/2006/relationships/notesSlide" Target="../notesSlides/notesSlide6.xml"/><Relationship Id="rId1" Type="http://schemas.openxmlformats.org/officeDocument/2006/relationships/slideLayout" Target="../slideLayouts/slideLayout4.xml"/><Relationship Id="rId6" Type="http://schemas.openxmlformats.org/officeDocument/2006/relationships/image" Target="../media/image38.jpg"/><Relationship Id="rId5" Type="http://schemas.openxmlformats.org/officeDocument/2006/relationships/hyperlink" Target="http://www.globe.gov/documents/10157/2660220/implementation_guide-intro.pdf" TargetMode="External"/><Relationship Id="rId4" Type="http://schemas.openxmlformats.org/officeDocument/2006/relationships/image" Target="../media/image3.jpg"/></Relationships>
</file>

<file path=ppt/slides/_rels/slide45.xml.rels><?xml version="1.0" encoding="UTF-8" standalone="yes"?>
<Relationships xmlns="http://schemas.openxmlformats.org/package/2006/relationships"><Relationship Id="rId8" Type="http://schemas.openxmlformats.org/officeDocument/2006/relationships/hyperlink" Target="http://climate.nasa.gov/" TargetMode="External"/><Relationship Id="rId3" Type="http://schemas.openxmlformats.org/officeDocument/2006/relationships/image" Target="../media/image3.jpg"/><Relationship Id="rId7" Type="http://schemas.openxmlformats.org/officeDocument/2006/relationships/hyperlink" Target="http://www.nasa.gov/topics/earth/index.html" TargetMode="External"/><Relationship Id="rId2" Type="http://schemas.openxmlformats.org/officeDocument/2006/relationships/image" Target="../media/image45.jpg"/><Relationship Id="rId1" Type="http://schemas.openxmlformats.org/officeDocument/2006/relationships/slideLayout" Target="../slideLayouts/slideLayout4.xml"/><Relationship Id="rId6" Type="http://schemas.openxmlformats.org/officeDocument/2006/relationships/hyperlink" Target="http://www.globe.gov/" TargetMode="External"/><Relationship Id="rId11" Type="http://schemas.openxmlformats.org/officeDocument/2006/relationships/image" Target="../media/image44.png"/><Relationship Id="rId5" Type="http://schemas.openxmlformats.org/officeDocument/2006/relationships/hyperlink" Target="mailto:help@globe.gov" TargetMode="External"/><Relationship Id="rId10" Type="http://schemas.openxmlformats.org/officeDocument/2006/relationships/image" Target="../media/image38.jpg"/><Relationship Id="rId4" Type="http://schemas.openxmlformats.org/officeDocument/2006/relationships/hyperlink" Target="https://docs.google.com/forms/d/1nF4DOebsUPFN2I3Sl73HZkrN_BzFnjAgCBdAQAt_E0I/viewform?c=0&amp;w=1" TargetMode="External"/><Relationship Id="rId9" Type="http://schemas.openxmlformats.org/officeDocument/2006/relationships/image" Target="../media/image46.png"/></Relationships>
</file>

<file path=ppt/slides/_rels/slide5.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jpg"/><Relationship Id="rId1" Type="http://schemas.openxmlformats.org/officeDocument/2006/relationships/slideLayout" Target="../slideLayouts/slideLayout4.xml"/><Relationship Id="rId4" Type="http://schemas.openxmlformats.org/officeDocument/2006/relationships/image" Target="../media/image5.png"/></Relationships>
</file>

<file path=ppt/slides/_rels/slide6.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3.jpg"/><Relationship Id="rId1" Type="http://schemas.openxmlformats.org/officeDocument/2006/relationships/slideLayout" Target="../slideLayouts/slideLayout4.xml"/><Relationship Id="rId4" Type="http://schemas.openxmlformats.org/officeDocument/2006/relationships/image" Target="../media/image7.jpg"/></Relationships>
</file>

<file path=ppt/slides/_rels/slide7.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3.jpg"/><Relationship Id="rId1" Type="http://schemas.openxmlformats.org/officeDocument/2006/relationships/slideLayout" Target="../slideLayouts/slideLayout4.xml"/><Relationship Id="rId4" Type="http://schemas.openxmlformats.org/officeDocument/2006/relationships/image" Target="../media/image8.jpg"/></Relationships>
</file>

<file path=ppt/slides/_rels/slide8.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3.jpg"/><Relationship Id="rId1" Type="http://schemas.openxmlformats.org/officeDocument/2006/relationships/slideLayout" Target="../slideLayouts/slideLayout4.xml"/><Relationship Id="rId4" Type="http://schemas.openxmlformats.org/officeDocument/2006/relationships/image" Target="../media/image9.jpg"/></Relationships>
</file>

<file path=ppt/slides/_rels/slide9.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3.jpg"/><Relationship Id="rId1" Type="http://schemas.openxmlformats.org/officeDocument/2006/relationships/slideLayout" Target="../slideLayouts/slideLayout4.xml"/><Relationship Id="rId5" Type="http://schemas.openxmlformats.org/officeDocument/2006/relationships/hyperlink" Target="http://www.globe.gov/documents/352961/d55ccdb4-3c6d-40bc-803a-9c855ba064e6" TargetMode="External"/><Relationship Id="rId4" Type="http://schemas.openxmlformats.org/officeDocument/2006/relationships/hyperlink" Target="http://www.globe.gov/documents/352961/41672784-81d0-4189-81f4-280acaa3364d"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Banner: introduction to Soil (Pedosphere)"/>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324" y="-32658"/>
            <a:ext cx="9160324" cy="1002632"/>
          </a:xfrm>
          <a:prstGeom prst="rect">
            <a:avLst/>
          </a:prstGeom>
          <a:solidFill>
            <a:srgbClr val="A29E95"/>
          </a:solidFill>
        </p:spPr>
      </p:pic>
      <p:sp>
        <p:nvSpPr>
          <p:cNvPr id="6" name="Rectangle 5"/>
          <p:cNvSpPr/>
          <p:nvPr/>
        </p:nvSpPr>
        <p:spPr>
          <a:xfrm>
            <a:off x="5279405" y="-37548"/>
            <a:ext cx="3848271" cy="1002631"/>
          </a:xfrm>
          <a:prstGeom prst="rect">
            <a:avLst/>
          </a:prstGeom>
          <a:solidFill>
            <a:srgbClr val="A29E9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rgbClr val="48340C"/>
                </a:solidFill>
              </a:rPr>
              <a:t>Soil (Pedosphere) </a:t>
            </a:r>
          </a:p>
          <a:p>
            <a:pPr algn="ctr"/>
            <a:r>
              <a:rPr lang="en-US" sz="2000" b="1" dirty="0">
                <a:solidFill>
                  <a:srgbClr val="48340C"/>
                </a:solidFill>
              </a:rPr>
              <a:t>Infiltration Protocol</a:t>
            </a:r>
          </a:p>
        </p:txBody>
      </p:sp>
      <p:sp>
        <p:nvSpPr>
          <p:cNvPr id="3" name="Title 2"/>
          <p:cNvSpPr>
            <a:spLocks noGrp="1"/>
          </p:cNvSpPr>
          <p:nvPr>
            <p:ph type="ctrTitle"/>
          </p:nvPr>
        </p:nvSpPr>
        <p:spPr/>
        <p:txBody>
          <a:bodyPr/>
          <a:lstStyle/>
          <a:p>
            <a:r>
              <a:rPr lang="en-US" dirty="0"/>
              <a:t>Slide 1</a:t>
            </a:r>
          </a:p>
        </p:txBody>
      </p:sp>
      <p:pic>
        <p:nvPicPr>
          <p:cNvPr id="2" name="Picture 1" descr="Illustration of dry cracked soil and a rainstorm."/>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974864"/>
            <a:ext cx="9144000" cy="6096000"/>
          </a:xfrm>
          <a:prstGeom prst="rect">
            <a:avLst/>
          </a:prstGeom>
        </p:spPr>
      </p:pic>
      <p:sp>
        <p:nvSpPr>
          <p:cNvPr id="7" name="Slide Number Placeholder 6"/>
          <p:cNvSpPr>
            <a:spLocks noGrp="1"/>
          </p:cNvSpPr>
          <p:nvPr>
            <p:ph type="sldNum" sz="quarter" idx="12"/>
          </p:nvPr>
        </p:nvSpPr>
        <p:spPr/>
        <p:txBody>
          <a:bodyPr/>
          <a:lstStyle/>
          <a:p>
            <a:fld id="{17412239-1292-C749-8343-A6DE4C9B54BD}" type="slidenum">
              <a:rPr lang="en-US" smtClean="0"/>
              <a:t>1</a:t>
            </a:fld>
            <a:endParaRPr lang="en-US" dirty="0"/>
          </a:p>
        </p:txBody>
      </p:sp>
    </p:spTree>
    <p:extLst>
      <p:ext uri="{BB962C8B-B14F-4D97-AF65-F5344CB8AC3E}">
        <p14:creationId xmlns:p14="http://schemas.microsoft.com/office/powerpoint/2010/main" val="120186537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17412239-1292-C749-8343-A6DE4C9B54BD}" type="slidenum">
              <a:rPr lang="en-US" smtClean="0"/>
              <a:t>10</a:t>
            </a:fld>
            <a:endParaRPr lang="en-US" dirty="0"/>
          </a:p>
        </p:txBody>
      </p:sp>
      <p:pic>
        <p:nvPicPr>
          <p:cNvPr id="9" name="Picture 8" descr="Banner: Soil Infiltration Protocol"/>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98532" y="-45362"/>
            <a:ext cx="7960458" cy="1019791"/>
          </a:xfrm>
          <a:prstGeom prst="rect">
            <a:avLst/>
          </a:prstGeom>
        </p:spPr>
      </p:pic>
      <p:pic>
        <p:nvPicPr>
          <p:cNvPr id="6" name="Picture 5" descr="menu: Required equipment"/>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9354" y="-22860"/>
            <a:ext cx="1237422" cy="6858000"/>
          </a:xfrm>
          <a:prstGeom prst="rect">
            <a:avLst/>
          </a:prstGeom>
        </p:spPr>
      </p:pic>
      <p:sp>
        <p:nvSpPr>
          <p:cNvPr id="2" name="Title 1"/>
          <p:cNvSpPr>
            <a:spLocks noGrp="1"/>
          </p:cNvSpPr>
          <p:nvPr>
            <p:ph type="title"/>
          </p:nvPr>
        </p:nvSpPr>
        <p:spPr>
          <a:xfrm>
            <a:off x="1290540" y="734126"/>
            <a:ext cx="7886700" cy="1325563"/>
          </a:xfrm>
        </p:spPr>
        <p:txBody>
          <a:bodyPr/>
          <a:lstStyle/>
          <a:p>
            <a:r>
              <a:rPr lang="en-US"/>
              <a:t>Required Materials </a:t>
            </a:r>
            <a:endParaRPr lang="en-US" dirty="0"/>
          </a:p>
        </p:txBody>
      </p:sp>
      <p:sp>
        <p:nvSpPr>
          <p:cNvPr id="3" name="Content Placeholder 2"/>
          <p:cNvSpPr>
            <a:spLocks noGrp="1"/>
          </p:cNvSpPr>
          <p:nvPr>
            <p:ph sz="half" idx="1"/>
          </p:nvPr>
        </p:nvSpPr>
        <p:spPr>
          <a:xfrm>
            <a:off x="1257300" y="2099602"/>
            <a:ext cx="6927330" cy="4351338"/>
          </a:xfrm>
        </p:spPr>
        <p:txBody>
          <a:bodyPr>
            <a:noAutofit/>
          </a:bodyPr>
          <a:lstStyle/>
          <a:p>
            <a:pPr marL="363538" indent="-285750">
              <a:buClrTx/>
              <a:buFontTx/>
              <a:buChar char="-"/>
              <a:defRPr/>
            </a:pPr>
            <a:r>
              <a:rPr lang="en-US" dirty="0">
                <a:cs typeface="Arial Unicode MS" charset="0"/>
              </a:rPr>
              <a:t>Metal ring with a diameter of 10 - 20 cm (Coffee cans work!) </a:t>
            </a:r>
          </a:p>
          <a:p>
            <a:pPr marL="363538" indent="-285750">
              <a:buClrTx/>
              <a:buFontTx/>
              <a:buChar char="-"/>
              <a:defRPr/>
            </a:pPr>
            <a:r>
              <a:rPr lang="en-US" dirty="0">
                <a:cs typeface="Arial Unicode MS" charset="0"/>
              </a:rPr>
              <a:t>Metal ring with a diameter of 15 - 25 cm (Coffee cans work!) </a:t>
            </a:r>
          </a:p>
          <a:p>
            <a:pPr marL="363538" indent="-285750">
              <a:buClrTx/>
              <a:buFontTx/>
              <a:buChar char="-"/>
              <a:defRPr/>
            </a:pPr>
            <a:r>
              <a:rPr lang="en-US" dirty="0">
                <a:cs typeface="Arial Unicode MS" charset="0"/>
              </a:rPr>
              <a:t>Buckets or other containers to transport at least 8 L of water to the site</a:t>
            </a:r>
          </a:p>
          <a:p>
            <a:pPr marL="363538" indent="-285750">
              <a:buClrTx/>
              <a:buFontTx/>
              <a:buChar char="-"/>
              <a:defRPr/>
            </a:pPr>
            <a:r>
              <a:rPr lang="en-US" dirty="0">
                <a:cs typeface="Arial Unicode MS" charset="0"/>
              </a:rPr>
              <a:t>Ruler </a:t>
            </a:r>
          </a:p>
          <a:p>
            <a:pPr marL="363538" indent="-285750">
              <a:buClrTx/>
              <a:buFontTx/>
              <a:buChar char="-"/>
              <a:defRPr/>
            </a:pPr>
            <a:r>
              <a:rPr lang="en-US" dirty="0">
                <a:cs typeface="Arial Unicode MS" charset="0"/>
              </a:rPr>
              <a:t>Waterproof marker </a:t>
            </a:r>
          </a:p>
          <a:p>
            <a:pPr marL="363538" indent="-285750">
              <a:buClrTx/>
              <a:buFontTx/>
              <a:buChar char="-"/>
              <a:defRPr/>
            </a:pPr>
            <a:r>
              <a:rPr lang="en-US" dirty="0">
                <a:cs typeface="Arial Unicode MS" charset="0"/>
              </a:rPr>
              <a:t>Stop watch or watch with a second hand </a:t>
            </a:r>
          </a:p>
          <a:p>
            <a:pPr marL="363538" indent="-285750">
              <a:buClrTx/>
              <a:buFontTx/>
              <a:buChar char="-"/>
              <a:defRPr/>
            </a:pPr>
            <a:r>
              <a:rPr lang="en-US" dirty="0">
                <a:cs typeface="Arial Unicode MS" charset="0"/>
              </a:rPr>
              <a:t>Block of wood </a:t>
            </a:r>
          </a:p>
          <a:p>
            <a:pPr marL="363538" indent="-285750">
              <a:buClrTx/>
              <a:buFontTx/>
              <a:buChar char="-"/>
              <a:defRPr/>
            </a:pPr>
            <a:r>
              <a:rPr lang="en-US" dirty="0">
                <a:cs typeface="Arial Unicode MS" charset="0"/>
              </a:rPr>
              <a:t>Hammer </a:t>
            </a:r>
          </a:p>
          <a:p>
            <a:pPr marL="363538" indent="-285750">
              <a:buClrTx/>
              <a:buFontTx/>
              <a:buChar char="-"/>
              <a:defRPr/>
            </a:pPr>
            <a:r>
              <a:rPr lang="en-US" dirty="0">
                <a:cs typeface="Arial Unicode MS" charset="0"/>
              </a:rPr>
              <a:t>Three soil sample containers suitable for soil moisture measurement </a:t>
            </a:r>
          </a:p>
          <a:p>
            <a:pPr marL="363538" indent="-285750">
              <a:buClrTx/>
              <a:buFontTx/>
              <a:buChar char="-"/>
              <a:defRPr/>
            </a:pPr>
            <a:r>
              <a:rPr lang="en-US" dirty="0">
                <a:cs typeface="Arial Unicode MS" charset="0"/>
              </a:rPr>
              <a:t>Grass clippers </a:t>
            </a:r>
          </a:p>
          <a:p>
            <a:pPr indent="-196850">
              <a:defRPr/>
            </a:pPr>
            <a:r>
              <a:rPr lang="en-US" dirty="0">
                <a:cs typeface="Arial Unicode MS" charset="0"/>
              </a:rPr>
              <a:t>-      Funnel </a:t>
            </a:r>
          </a:p>
        </p:txBody>
      </p:sp>
    </p:spTree>
    <p:extLst>
      <p:ext uri="{BB962C8B-B14F-4D97-AF65-F5344CB8AC3E}">
        <p14:creationId xmlns:p14="http://schemas.microsoft.com/office/powerpoint/2010/main" val="84535820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17412239-1292-C749-8343-A6DE4C9B54BD}" type="slidenum">
              <a:rPr lang="en-US" smtClean="0"/>
              <a:t>11</a:t>
            </a:fld>
            <a:endParaRPr lang="en-US" dirty="0"/>
          </a:p>
        </p:txBody>
      </p:sp>
      <p:pic>
        <p:nvPicPr>
          <p:cNvPr id="9" name="Picture 8" descr="Banner: Soil Infiltration Protocol"/>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53661" y="-51602"/>
            <a:ext cx="7960458" cy="1019791"/>
          </a:xfrm>
          <a:prstGeom prst="rect">
            <a:avLst/>
          </a:prstGeom>
        </p:spPr>
      </p:pic>
      <p:pic>
        <p:nvPicPr>
          <p:cNvPr id="7" name="Picture 6" descr="Menu: Preparing a dual-ring infiltromete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5984" y="-102447"/>
            <a:ext cx="1293283" cy="6960447"/>
          </a:xfrm>
          <a:prstGeom prst="rect">
            <a:avLst/>
          </a:prstGeom>
        </p:spPr>
      </p:pic>
      <p:sp>
        <p:nvSpPr>
          <p:cNvPr id="2" name="Title 1"/>
          <p:cNvSpPr>
            <a:spLocks noGrp="1"/>
          </p:cNvSpPr>
          <p:nvPr>
            <p:ph type="title"/>
          </p:nvPr>
        </p:nvSpPr>
        <p:spPr>
          <a:xfrm>
            <a:off x="1327419" y="734126"/>
            <a:ext cx="7886700" cy="1325563"/>
          </a:xfrm>
        </p:spPr>
        <p:txBody>
          <a:bodyPr/>
          <a:lstStyle/>
          <a:p>
            <a:r>
              <a:rPr lang="en-US" dirty="0"/>
              <a:t>Constructing a </a:t>
            </a:r>
            <a:r>
              <a:rPr lang="en-US"/>
              <a:t>Dual-Ring Infiltrometer</a:t>
            </a:r>
            <a:endParaRPr lang="en-US" dirty="0"/>
          </a:p>
        </p:txBody>
      </p:sp>
      <p:sp>
        <p:nvSpPr>
          <p:cNvPr id="3" name="Content Placeholder 2"/>
          <p:cNvSpPr>
            <a:spLocks noGrp="1"/>
          </p:cNvSpPr>
          <p:nvPr>
            <p:ph sz="half" idx="1"/>
          </p:nvPr>
        </p:nvSpPr>
        <p:spPr>
          <a:xfrm>
            <a:off x="1327420" y="2065725"/>
            <a:ext cx="3574364" cy="4589907"/>
          </a:xfrm>
        </p:spPr>
        <p:txBody>
          <a:bodyPr>
            <a:normAutofit lnSpcReduction="10000"/>
          </a:bodyPr>
          <a:lstStyle/>
          <a:p>
            <a:pPr marL="285750" indent="-285750">
              <a:buFont typeface="Arial" charset="0"/>
              <a:buChar char="•"/>
            </a:pPr>
            <a:r>
              <a:rPr lang="en-US" dirty="0"/>
              <a:t>Cut out the bottom of your cans</a:t>
            </a:r>
          </a:p>
          <a:p>
            <a:pPr marL="285750" indent="-285750">
              <a:buFont typeface="Arial" charset="0"/>
              <a:buChar char="•"/>
            </a:pPr>
            <a:endParaRPr lang="en-US" dirty="0"/>
          </a:p>
          <a:p>
            <a:pPr marL="285750" indent="-285750">
              <a:buFont typeface="Arial" charset="0"/>
              <a:buChar char="•"/>
            </a:pPr>
            <a:endParaRPr lang="en-US" dirty="0"/>
          </a:p>
          <a:p>
            <a:pPr marL="285750" indent="-285750">
              <a:buFont typeface="Arial" charset="0"/>
              <a:buChar char="•"/>
            </a:pPr>
            <a:endParaRPr lang="en-US" dirty="0"/>
          </a:p>
          <a:p>
            <a:pPr marL="285750" indent="-285750">
              <a:buFont typeface="Arial" charset="0"/>
              <a:buChar char="•"/>
            </a:pPr>
            <a:endParaRPr lang="en-US" dirty="0"/>
          </a:p>
          <a:p>
            <a:pPr marL="285750" indent="-285750">
              <a:buFont typeface="Arial" charset="0"/>
              <a:buChar char="•"/>
            </a:pPr>
            <a:endParaRPr lang="en-US" dirty="0"/>
          </a:p>
          <a:p>
            <a:pPr marL="285750" indent="-285750">
              <a:buFont typeface="Arial" charset="0"/>
              <a:buChar char="•"/>
            </a:pPr>
            <a:r>
              <a:rPr lang="en-US" dirty="0"/>
              <a:t>Place one inside the other and be sure that the distance between the walls of the cans is between 2-5 cm.</a:t>
            </a:r>
          </a:p>
          <a:p>
            <a:pPr marL="285750" indent="-285750">
              <a:buFont typeface="Arial" charset="0"/>
              <a:buChar char="•"/>
            </a:pPr>
            <a:endParaRPr lang="en-US" dirty="0"/>
          </a:p>
          <a:p>
            <a:r>
              <a:rPr lang="en-US" sz="1400" i="1" dirty="0"/>
              <a:t>Caution students when cutting the bottom of the cans, and when handling the cans when doing the infiltration protocol- the raw edges are sharp. </a:t>
            </a:r>
          </a:p>
        </p:txBody>
      </p:sp>
      <p:pic>
        <p:nvPicPr>
          <p:cNvPr id="10" name="Content Placeholder 9" descr="Two photographs. The first photograph show two different sized coffee cans. The second photo shows the smaller can placed inside the larger. "/>
          <p:cNvPicPr>
            <a:picLocks noGrp="1" noChangeAspect="1"/>
          </p:cNvPicPr>
          <p:nvPr>
            <p:ph sz="half" idx="2"/>
          </p:nvPr>
        </p:nvPicPr>
        <p:blipFill>
          <a:blip r:embed="rId5">
            <a:extLst>
              <a:ext uri="{28A0092B-C50C-407E-A947-70E740481C1C}">
                <a14:useLocalDpi xmlns:a14="http://schemas.microsoft.com/office/drawing/2010/main" val="0"/>
              </a:ext>
            </a:extLst>
          </a:blip>
          <a:stretch>
            <a:fillRect/>
          </a:stretch>
        </p:blipFill>
        <p:spPr>
          <a:xfrm>
            <a:off x="4901783" y="1772482"/>
            <a:ext cx="3991178" cy="4644582"/>
          </a:xfrm>
        </p:spPr>
      </p:pic>
    </p:spTree>
    <p:extLst>
      <p:ext uri="{BB962C8B-B14F-4D97-AF65-F5344CB8AC3E}">
        <p14:creationId xmlns:p14="http://schemas.microsoft.com/office/powerpoint/2010/main" val="186614323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17412239-1292-C749-8343-A6DE4C9B54BD}" type="slidenum">
              <a:rPr lang="en-US" smtClean="0"/>
              <a:t>12</a:t>
            </a:fld>
            <a:endParaRPr lang="en-US" dirty="0"/>
          </a:p>
        </p:txBody>
      </p:sp>
      <p:pic>
        <p:nvPicPr>
          <p:cNvPr id="9" name="Picture 8" descr="Banner: Soil Infiltration Protocol"/>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53661" y="-51602"/>
            <a:ext cx="7960458" cy="1019791"/>
          </a:xfrm>
          <a:prstGeom prst="rect">
            <a:avLst/>
          </a:prstGeom>
        </p:spPr>
      </p:pic>
      <p:pic>
        <p:nvPicPr>
          <p:cNvPr id="7" name="Picture 6" descr="Menu: Preparing a dual-ring infiltromete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5984" y="-102447"/>
            <a:ext cx="1293283" cy="6960447"/>
          </a:xfrm>
          <a:prstGeom prst="rect">
            <a:avLst/>
          </a:prstGeom>
        </p:spPr>
      </p:pic>
      <p:sp>
        <p:nvSpPr>
          <p:cNvPr id="2" name="Title 1"/>
          <p:cNvSpPr>
            <a:spLocks noGrp="1"/>
          </p:cNvSpPr>
          <p:nvPr>
            <p:ph type="title"/>
          </p:nvPr>
        </p:nvSpPr>
        <p:spPr>
          <a:xfrm>
            <a:off x="1327419" y="734126"/>
            <a:ext cx="7886700" cy="1325563"/>
          </a:xfrm>
        </p:spPr>
        <p:txBody>
          <a:bodyPr/>
          <a:lstStyle/>
          <a:p>
            <a:r>
              <a:rPr lang="en-US" dirty="0"/>
              <a:t>Measuring your Dual-Ring Infiltrometer</a:t>
            </a:r>
          </a:p>
        </p:txBody>
      </p:sp>
      <p:sp>
        <p:nvSpPr>
          <p:cNvPr id="3" name="Content Placeholder 2"/>
          <p:cNvSpPr>
            <a:spLocks noGrp="1"/>
          </p:cNvSpPr>
          <p:nvPr>
            <p:ph sz="half" idx="1"/>
          </p:nvPr>
        </p:nvSpPr>
        <p:spPr>
          <a:xfrm>
            <a:off x="1545317" y="2065726"/>
            <a:ext cx="6789214" cy="4351338"/>
          </a:xfrm>
        </p:spPr>
        <p:txBody>
          <a:bodyPr>
            <a:normAutofit/>
          </a:bodyPr>
          <a:lstStyle/>
          <a:p>
            <a:pPr marL="285750" indent="-285750">
              <a:buFont typeface="Arial" charset="0"/>
              <a:buChar char="•"/>
            </a:pPr>
            <a:r>
              <a:rPr lang="en-US" altLang="en-US" dirty="0">
                <a:solidFill>
                  <a:srgbClr val="000000"/>
                </a:solidFill>
              </a:rPr>
              <a:t>Measure and record the width of your reference band (in mm). </a:t>
            </a:r>
          </a:p>
          <a:p>
            <a:pPr marL="285750" indent="-285750">
              <a:buFont typeface="Arial" charset="0"/>
              <a:buChar char="•"/>
            </a:pPr>
            <a:r>
              <a:rPr lang="en-US" dirty="0">
                <a:solidFill>
                  <a:srgbClr val="000000"/>
                </a:solidFill>
              </a:rPr>
              <a:t>Measure and record the widths of your inner and outer rings (in cm- see below).</a:t>
            </a:r>
          </a:p>
          <a:p>
            <a:endParaRPr lang="en-US" altLang="en-US" dirty="0">
              <a:solidFill>
                <a:srgbClr val="000000"/>
              </a:solidFill>
            </a:endParaRPr>
          </a:p>
        </p:txBody>
      </p:sp>
      <p:pic>
        <p:nvPicPr>
          <p:cNvPr id="8" name="Content Placeholder 7" descr="Photos showing the investigator measuring the width of the reference band in mm, and showing how to measure the width of the inner and outer rings in cm."/>
          <p:cNvPicPr>
            <a:picLocks noGrp="1" noChangeAspect="1"/>
          </p:cNvPicPr>
          <p:nvPr>
            <p:ph sz="half" idx="2"/>
          </p:nvPr>
        </p:nvPicPr>
        <p:blipFill>
          <a:blip r:embed="rId5">
            <a:extLst>
              <a:ext uri="{28A0092B-C50C-407E-A947-70E740481C1C}">
                <a14:useLocalDpi xmlns:a14="http://schemas.microsoft.com/office/drawing/2010/main" val="0"/>
              </a:ext>
            </a:extLst>
          </a:blip>
          <a:stretch>
            <a:fillRect/>
          </a:stretch>
        </p:blipFill>
        <p:spPr>
          <a:xfrm>
            <a:off x="1327419" y="3549595"/>
            <a:ext cx="7696660" cy="2488235"/>
          </a:xfrm>
        </p:spPr>
      </p:pic>
    </p:spTree>
    <p:extLst>
      <p:ext uri="{BB962C8B-B14F-4D97-AF65-F5344CB8AC3E}">
        <p14:creationId xmlns:p14="http://schemas.microsoft.com/office/powerpoint/2010/main" val="23182029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17412239-1292-C749-8343-A6DE4C9B54BD}" type="slidenum">
              <a:rPr lang="en-US" smtClean="0"/>
              <a:t>13</a:t>
            </a:fld>
            <a:endParaRPr lang="en-US" dirty="0"/>
          </a:p>
        </p:txBody>
      </p:sp>
      <p:pic>
        <p:nvPicPr>
          <p:cNvPr id="9" name="Picture 8" descr="Banner: Soil Infiltration Protocol"/>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53661" y="-51602"/>
            <a:ext cx="7960458" cy="1019791"/>
          </a:xfrm>
          <a:prstGeom prst="rect">
            <a:avLst/>
          </a:prstGeom>
        </p:spPr>
      </p:pic>
      <p:pic>
        <p:nvPicPr>
          <p:cNvPr id="7" name="Picture 6" descr="Menu: Preparing a dual-ring infiltromete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5984" y="-102447"/>
            <a:ext cx="1293283" cy="6960447"/>
          </a:xfrm>
          <a:prstGeom prst="rect">
            <a:avLst/>
          </a:prstGeom>
        </p:spPr>
      </p:pic>
      <p:sp>
        <p:nvSpPr>
          <p:cNvPr id="2" name="Title 1"/>
          <p:cNvSpPr>
            <a:spLocks noGrp="1"/>
          </p:cNvSpPr>
          <p:nvPr>
            <p:ph type="title"/>
          </p:nvPr>
        </p:nvSpPr>
        <p:spPr>
          <a:xfrm>
            <a:off x="1327419" y="734126"/>
            <a:ext cx="7886700" cy="1325563"/>
          </a:xfrm>
        </p:spPr>
        <p:txBody>
          <a:bodyPr/>
          <a:lstStyle/>
          <a:p>
            <a:r>
              <a:rPr lang="en-US" dirty="0"/>
              <a:t>Marking the Outside of the Dual-Ring Infiltrometer</a:t>
            </a:r>
          </a:p>
        </p:txBody>
      </p:sp>
      <p:sp>
        <p:nvSpPr>
          <p:cNvPr id="3" name="Content Placeholder 2"/>
          <p:cNvSpPr>
            <a:spLocks noGrp="1"/>
          </p:cNvSpPr>
          <p:nvPr>
            <p:ph sz="half" idx="1"/>
          </p:nvPr>
        </p:nvSpPr>
        <p:spPr>
          <a:xfrm>
            <a:off x="1545317" y="2065726"/>
            <a:ext cx="6789214" cy="4351338"/>
          </a:xfrm>
        </p:spPr>
        <p:txBody>
          <a:bodyPr>
            <a:normAutofit/>
          </a:bodyPr>
          <a:lstStyle/>
          <a:p>
            <a:r>
              <a:rPr lang="en-US" altLang="en-US" dirty="0">
                <a:solidFill>
                  <a:srgbClr val="000000"/>
                </a:solidFill>
              </a:rPr>
              <a:t>Mark 2 cm and 5 cm from the bottom of each can as a reference for when you will push the can into the soil at least 2 cm but not deeper than 5 cm.</a:t>
            </a:r>
          </a:p>
          <a:p>
            <a:endParaRPr lang="en-US" altLang="en-US" dirty="0">
              <a:solidFill>
                <a:srgbClr val="000000"/>
              </a:solidFill>
            </a:endParaRPr>
          </a:p>
        </p:txBody>
      </p:sp>
      <p:pic>
        <p:nvPicPr>
          <p:cNvPr id="5" name="Content Placeholder 4" descr="Photograph of the outside of the can. There are marks at 2 cm and 5 cm showing the range where you should push the can into the soil. "/>
          <p:cNvPicPr>
            <a:picLocks noGrp="1" noChangeAspect="1"/>
          </p:cNvPicPr>
          <p:nvPr>
            <p:ph sz="half" idx="2"/>
          </p:nvPr>
        </p:nvPicPr>
        <p:blipFill>
          <a:blip r:embed="rId5">
            <a:extLst>
              <a:ext uri="{28A0092B-C50C-407E-A947-70E740481C1C}">
                <a14:useLocalDpi xmlns:a14="http://schemas.microsoft.com/office/drawing/2010/main" val="0"/>
              </a:ext>
            </a:extLst>
          </a:blip>
          <a:stretch>
            <a:fillRect/>
          </a:stretch>
        </p:blipFill>
        <p:spPr>
          <a:xfrm>
            <a:off x="2380624" y="3011600"/>
            <a:ext cx="4919585" cy="3606349"/>
          </a:xfrm>
        </p:spPr>
      </p:pic>
    </p:spTree>
    <p:extLst>
      <p:ext uri="{BB962C8B-B14F-4D97-AF65-F5344CB8AC3E}">
        <p14:creationId xmlns:p14="http://schemas.microsoft.com/office/powerpoint/2010/main" val="81914472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17412239-1292-C749-8343-A6DE4C9B54BD}" type="slidenum">
              <a:rPr lang="en-US" smtClean="0"/>
              <a:t>14</a:t>
            </a:fld>
            <a:endParaRPr lang="en-US" dirty="0"/>
          </a:p>
        </p:txBody>
      </p:sp>
      <p:pic>
        <p:nvPicPr>
          <p:cNvPr id="9" name="Picture 8" descr="Banner: Soil Infiltration Protocol"/>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53661" y="-51602"/>
            <a:ext cx="7960458" cy="1019791"/>
          </a:xfrm>
          <a:prstGeom prst="rect">
            <a:avLst/>
          </a:prstGeom>
        </p:spPr>
      </p:pic>
      <p:pic>
        <p:nvPicPr>
          <p:cNvPr id="7" name="Picture 6" descr="Menu: Preparing a dual-ring infiltromete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5984" y="-102447"/>
            <a:ext cx="1293283" cy="6960447"/>
          </a:xfrm>
          <a:prstGeom prst="rect">
            <a:avLst/>
          </a:prstGeom>
        </p:spPr>
      </p:pic>
      <p:sp>
        <p:nvSpPr>
          <p:cNvPr id="2" name="Title 1"/>
          <p:cNvSpPr>
            <a:spLocks noGrp="1"/>
          </p:cNvSpPr>
          <p:nvPr>
            <p:ph type="title"/>
          </p:nvPr>
        </p:nvSpPr>
        <p:spPr>
          <a:xfrm>
            <a:off x="1327419" y="734126"/>
            <a:ext cx="7886700" cy="1325563"/>
          </a:xfrm>
        </p:spPr>
        <p:txBody>
          <a:bodyPr/>
          <a:lstStyle/>
          <a:p>
            <a:r>
              <a:rPr lang="en-US" dirty="0"/>
              <a:t>Diagram of the Finished Dual-Ring Infiltrometer</a:t>
            </a:r>
          </a:p>
        </p:txBody>
      </p:sp>
      <p:sp>
        <p:nvSpPr>
          <p:cNvPr id="3" name="Content Placeholder 2"/>
          <p:cNvSpPr>
            <a:spLocks noGrp="1"/>
          </p:cNvSpPr>
          <p:nvPr>
            <p:ph sz="half" idx="1"/>
          </p:nvPr>
        </p:nvSpPr>
        <p:spPr>
          <a:xfrm>
            <a:off x="1530327" y="1753917"/>
            <a:ext cx="6789214" cy="4351338"/>
          </a:xfrm>
        </p:spPr>
        <p:txBody>
          <a:bodyPr>
            <a:normAutofit/>
          </a:bodyPr>
          <a:lstStyle/>
          <a:p>
            <a:pPr>
              <a:defRPr/>
            </a:pPr>
            <a:r>
              <a:rPr lang="en-US" dirty="0">
                <a:solidFill>
                  <a:srgbClr val="000000"/>
                </a:solidFill>
              </a:rPr>
              <a:t>This illustration shows a fully constructed Dual Ring Infiltrometer in the soil.</a:t>
            </a:r>
          </a:p>
          <a:p>
            <a:endParaRPr lang="en-US" altLang="en-US" dirty="0">
              <a:solidFill>
                <a:srgbClr val="000000"/>
              </a:solidFill>
            </a:endParaRPr>
          </a:p>
        </p:txBody>
      </p:sp>
      <p:pic>
        <p:nvPicPr>
          <p:cNvPr id="6" name="Content Placeholder 5" descr="Diagram of the two cans: one can is inside the other can, they are spaced between 2-5 cm apart. The apparatus is pushed 2-5 cm into the ground. "/>
          <p:cNvPicPr>
            <a:picLocks noGrp="1" noChangeAspect="1"/>
          </p:cNvPicPr>
          <p:nvPr>
            <p:ph sz="half" idx="2"/>
          </p:nvPr>
        </p:nvPicPr>
        <p:blipFill>
          <a:blip r:embed="rId5">
            <a:extLst>
              <a:ext uri="{28A0092B-C50C-407E-A947-70E740481C1C}">
                <a14:useLocalDpi xmlns:a14="http://schemas.microsoft.com/office/drawing/2010/main" val="0"/>
              </a:ext>
            </a:extLst>
          </a:blip>
          <a:stretch>
            <a:fillRect/>
          </a:stretch>
        </p:blipFill>
        <p:spPr>
          <a:xfrm>
            <a:off x="1953116" y="2330796"/>
            <a:ext cx="6561548" cy="4178932"/>
          </a:xfrm>
        </p:spPr>
      </p:pic>
    </p:spTree>
    <p:extLst>
      <p:ext uri="{BB962C8B-B14F-4D97-AF65-F5344CB8AC3E}">
        <p14:creationId xmlns:p14="http://schemas.microsoft.com/office/powerpoint/2010/main" val="163957284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17412239-1292-C749-8343-A6DE4C9B54BD}" type="slidenum">
              <a:rPr lang="en-US" smtClean="0"/>
              <a:t>15</a:t>
            </a:fld>
            <a:endParaRPr lang="en-US" dirty="0"/>
          </a:p>
        </p:txBody>
      </p:sp>
      <p:pic>
        <p:nvPicPr>
          <p:cNvPr id="9" name="Picture 8" descr="Banner: Soil Infiltration Protocol"/>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83542" y="-33866"/>
            <a:ext cx="7960458" cy="1019791"/>
          </a:xfrm>
          <a:prstGeom prst="rect">
            <a:avLst/>
          </a:prstGeom>
        </p:spPr>
      </p:pic>
      <p:pic>
        <p:nvPicPr>
          <p:cNvPr id="6" name="Picture 5" descr="Menu: Measuring infiltration rates"/>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4172" y="-33866"/>
            <a:ext cx="1253067" cy="6891866"/>
          </a:xfrm>
          <a:prstGeom prst="rect">
            <a:avLst/>
          </a:prstGeom>
        </p:spPr>
      </p:pic>
      <p:sp>
        <p:nvSpPr>
          <p:cNvPr id="2" name="Title 1"/>
          <p:cNvSpPr>
            <a:spLocks noGrp="1"/>
          </p:cNvSpPr>
          <p:nvPr>
            <p:ph type="title"/>
          </p:nvPr>
        </p:nvSpPr>
        <p:spPr/>
        <p:txBody>
          <a:bodyPr/>
          <a:lstStyle/>
          <a:p>
            <a:r>
              <a:rPr lang="en-US" dirty="0"/>
              <a:t>Measuring Infiltration Rates: </a:t>
            </a:r>
            <a:r>
              <a:rPr lang="en-US"/>
              <a:t>Clear Vegetation</a:t>
            </a:r>
            <a:endParaRPr lang="en-US" dirty="0"/>
          </a:p>
        </p:txBody>
      </p:sp>
      <p:sp>
        <p:nvSpPr>
          <p:cNvPr id="3" name="Content Placeholder 2"/>
          <p:cNvSpPr>
            <a:spLocks noGrp="1"/>
          </p:cNvSpPr>
          <p:nvPr>
            <p:ph sz="half" idx="1"/>
          </p:nvPr>
        </p:nvSpPr>
        <p:spPr>
          <a:xfrm>
            <a:off x="1467611" y="2064147"/>
            <a:ext cx="2652810" cy="4351338"/>
          </a:xfrm>
        </p:spPr>
        <p:txBody>
          <a:bodyPr/>
          <a:lstStyle/>
          <a:p>
            <a:pPr>
              <a:spcBef>
                <a:spcPts val="1200"/>
              </a:spcBef>
              <a:spcAft>
                <a:spcPts val="1000"/>
              </a:spcAft>
              <a:defRPr/>
            </a:pPr>
            <a:r>
              <a:rPr lang="en-US" dirty="0">
                <a:solidFill>
                  <a:srgbClr val="000000"/>
                </a:solidFill>
              </a:rPr>
              <a:t>Clip any vegetation (grass) to the ground surface and remove all loose organic cover over an area just larger than your largest can. Try not to disturb the soil. </a:t>
            </a:r>
          </a:p>
        </p:txBody>
      </p:sp>
      <p:pic>
        <p:nvPicPr>
          <p:cNvPr id="7" name="Content Placeholder 6" descr="Photograph of soil with vegetation and debris removed, in preparation for placing the apparatus."/>
          <p:cNvPicPr>
            <a:picLocks noGrp="1" noChangeAspect="1"/>
          </p:cNvPicPr>
          <p:nvPr>
            <p:ph sz="half" idx="2"/>
          </p:nvPr>
        </p:nvPicPr>
        <p:blipFill>
          <a:blip r:embed="rId4">
            <a:extLst>
              <a:ext uri="{28A0092B-C50C-407E-A947-70E740481C1C}">
                <a14:useLocalDpi xmlns:a14="http://schemas.microsoft.com/office/drawing/2010/main" val="0"/>
              </a:ext>
            </a:extLst>
          </a:blip>
          <a:stretch>
            <a:fillRect/>
          </a:stretch>
        </p:blipFill>
        <p:spPr>
          <a:xfrm>
            <a:off x="4789910" y="2064147"/>
            <a:ext cx="3684600" cy="4351338"/>
          </a:xfrm>
        </p:spPr>
      </p:pic>
    </p:spTree>
    <p:extLst>
      <p:ext uri="{BB962C8B-B14F-4D97-AF65-F5344CB8AC3E}">
        <p14:creationId xmlns:p14="http://schemas.microsoft.com/office/powerpoint/2010/main" val="133524237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17412239-1292-C749-8343-A6DE4C9B54BD}" type="slidenum">
              <a:rPr lang="en-US" smtClean="0"/>
              <a:t>16</a:t>
            </a:fld>
            <a:endParaRPr lang="en-US" dirty="0"/>
          </a:p>
        </p:txBody>
      </p:sp>
      <p:pic>
        <p:nvPicPr>
          <p:cNvPr id="9" name="Picture 8" descr="Banner: Soil Infiltration Protocol"/>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18895" y="-27001"/>
            <a:ext cx="7960458" cy="1019791"/>
          </a:xfrm>
          <a:prstGeom prst="rect">
            <a:avLst/>
          </a:prstGeom>
        </p:spPr>
      </p:pic>
      <p:pic>
        <p:nvPicPr>
          <p:cNvPr id="6" name="Picture 5" descr="Menu: Measuring infiltration rates"/>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4172" y="-33866"/>
            <a:ext cx="1253067" cy="6891866"/>
          </a:xfrm>
          <a:prstGeom prst="rect">
            <a:avLst/>
          </a:prstGeom>
        </p:spPr>
      </p:pic>
      <p:sp>
        <p:nvSpPr>
          <p:cNvPr id="2" name="Title 1"/>
          <p:cNvSpPr>
            <a:spLocks noGrp="1"/>
          </p:cNvSpPr>
          <p:nvPr>
            <p:ph type="title"/>
          </p:nvPr>
        </p:nvSpPr>
        <p:spPr>
          <a:xfrm>
            <a:off x="1362185" y="853387"/>
            <a:ext cx="7886700" cy="1325563"/>
          </a:xfrm>
        </p:spPr>
        <p:txBody>
          <a:bodyPr/>
          <a:lstStyle/>
          <a:p>
            <a:r>
              <a:rPr lang="en-US" dirty="0"/>
              <a:t>Push Cans into the Soil</a:t>
            </a:r>
          </a:p>
        </p:txBody>
      </p:sp>
      <p:sp>
        <p:nvSpPr>
          <p:cNvPr id="3" name="Content Placeholder 2"/>
          <p:cNvSpPr>
            <a:spLocks noGrp="1"/>
          </p:cNvSpPr>
          <p:nvPr>
            <p:ph sz="half" idx="1"/>
          </p:nvPr>
        </p:nvSpPr>
        <p:spPr>
          <a:xfrm>
            <a:off x="1467610" y="2064147"/>
            <a:ext cx="4003799" cy="4351338"/>
          </a:xfrm>
        </p:spPr>
        <p:txBody>
          <a:bodyPr>
            <a:normAutofit/>
          </a:bodyPr>
          <a:lstStyle/>
          <a:p>
            <a:pPr marL="285750" indent="-285750">
              <a:buFont typeface="Arial" charset="0"/>
              <a:buChar char="•"/>
            </a:pPr>
            <a:r>
              <a:rPr lang="en-US" altLang="en-US" dirty="0">
                <a:solidFill>
                  <a:srgbClr val="000000"/>
                </a:solidFill>
              </a:rPr>
              <a:t>Starting with the smaller can, twist the cans 2 - 5 cm into the soil.</a:t>
            </a:r>
          </a:p>
          <a:p>
            <a:pPr marL="285750" indent="-285750">
              <a:buFont typeface="Arial" charset="0"/>
              <a:buChar char="•"/>
            </a:pPr>
            <a:endParaRPr lang="en-US" altLang="en-US" dirty="0">
              <a:solidFill>
                <a:srgbClr val="000000"/>
              </a:solidFill>
            </a:endParaRPr>
          </a:p>
          <a:p>
            <a:pPr marL="285750" indent="-285750">
              <a:buFont typeface="Arial" charset="0"/>
              <a:buChar char="•"/>
            </a:pPr>
            <a:endParaRPr lang="en-US" altLang="en-US" dirty="0">
              <a:solidFill>
                <a:srgbClr val="000000"/>
              </a:solidFill>
            </a:endParaRPr>
          </a:p>
          <a:p>
            <a:pPr marL="285750" indent="-285750">
              <a:buFont typeface="Arial" charset="0"/>
              <a:buChar char="•"/>
            </a:pPr>
            <a:endParaRPr lang="en-US" altLang="en-US" dirty="0">
              <a:solidFill>
                <a:srgbClr val="000000"/>
              </a:solidFill>
            </a:endParaRPr>
          </a:p>
          <a:p>
            <a:pPr marL="285750" indent="-285750">
              <a:buFont typeface="Arial" charset="0"/>
              <a:buChar char="•"/>
            </a:pPr>
            <a:endParaRPr lang="en-US" altLang="en-US" dirty="0">
              <a:solidFill>
                <a:srgbClr val="000000"/>
              </a:solidFill>
            </a:endParaRPr>
          </a:p>
          <a:p>
            <a:pPr marL="285750" indent="-285750">
              <a:buFont typeface="Arial" charset="0"/>
              <a:buChar char="•"/>
            </a:pPr>
            <a:endParaRPr lang="en-US" altLang="en-US" dirty="0">
              <a:solidFill>
                <a:srgbClr val="000000"/>
              </a:solidFill>
            </a:endParaRPr>
          </a:p>
          <a:p>
            <a:pPr marL="285750" indent="-285750">
              <a:buFont typeface="Arial" charset="0"/>
              <a:buChar char="•"/>
            </a:pPr>
            <a:r>
              <a:rPr lang="en-US" altLang="en-US" dirty="0">
                <a:solidFill>
                  <a:srgbClr val="000000"/>
                </a:solidFill>
              </a:rPr>
              <a:t>Use the reference points you marked earlier as guides. </a:t>
            </a:r>
          </a:p>
        </p:txBody>
      </p:sp>
      <p:pic>
        <p:nvPicPr>
          <p:cNvPr id="5" name="Content Placeholder 4" descr="Image of the two cans and the reference marks made with a permanent marker on the outside, to provide a reference for how deep to install the cans. "/>
          <p:cNvPicPr>
            <a:picLocks noGrp="1" noChangeAspect="1"/>
          </p:cNvPicPr>
          <p:nvPr>
            <p:ph sz="half" idx="2"/>
          </p:nvPr>
        </p:nvPicPr>
        <p:blipFill>
          <a:blip r:embed="rId4">
            <a:extLst>
              <a:ext uri="{28A0092B-C50C-407E-A947-70E740481C1C}">
                <a14:useLocalDpi xmlns:a14="http://schemas.microsoft.com/office/drawing/2010/main" val="0"/>
              </a:ext>
            </a:extLst>
          </a:blip>
          <a:stretch>
            <a:fillRect/>
          </a:stretch>
        </p:blipFill>
        <p:spPr>
          <a:xfrm>
            <a:off x="6068200" y="1417783"/>
            <a:ext cx="2761005" cy="5162384"/>
          </a:xfrm>
        </p:spPr>
      </p:pic>
    </p:spTree>
    <p:extLst>
      <p:ext uri="{BB962C8B-B14F-4D97-AF65-F5344CB8AC3E}">
        <p14:creationId xmlns:p14="http://schemas.microsoft.com/office/powerpoint/2010/main" val="88541927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17412239-1292-C749-8343-A6DE4C9B54BD}" type="slidenum">
              <a:rPr lang="en-US" smtClean="0"/>
              <a:t>17</a:t>
            </a:fld>
            <a:endParaRPr lang="en-US" dirty="0"/>
          </a:p>
        </p:txBody>
      </p:sp>
      <p:pic>
        <p:nvPicPr>
          <p:cNvPr id="9" name="Picture 8" descr="Banner: Soil Infiltration Protocol"/>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98532" y="-33866"/>
            <a:ext cx="7960458" cy="1019791"/>
          </a:xfrm>
          <a:prstGeom prst="rect">
            <a:avLst/>
          </a:prstGeom>
        </p:spPr>
      </p:pic>
      <p:pic>
        <p:nvPicPr>
          <p:cNvPr id="6" name="Picture 5" descr="Menu: Measuring infiltration rates"/>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4172" y="-33866"/>
            <a:ext cx="1253067" cy="6891866"/>
          </a:xfrm>
          <a:prstGeom prst="rect">
            <a:avLst/>
          </a:prstGeom>
        </p:spPr>
      </p:pic>
      <p:sp>
        <p:nvSpPr>
          <p:cNvPr id="2" name="Title 1"/>
          <p:cNvSpPr>
            <a:spLocks noGrp="1"/>
          </p:cNvSpPr>
          <p:nvPr>
            <p:ph type="title"/>
          </p:nvPr>
        </p:nvSpPr>
        <p:spPr>
          <a:xfrm>
            <a:off x="1362185" y="853387"/>
            <a:ext cx="7886700" cy="1325563"/>
          </a:xfrm>
        </p:spPr>
        <p:txBody>
          <a:bodyPr/>
          <a:lstStyle/>
          <a:p>
            <a:r>
              <a:rPr lang="en-US" dirty="0"/>
              <a:t>Instilling Cans in Hard Soil </a:t>
            </a:r>
          </a:p>
        </p:txBody>
      </p:sp>
      <p:sp>
        <p:nvSpPr>
          <p:cNvPr id="3" name="Content Placeholder 2"/>
          <p:cNvSpPr>
            <a:spLocks noGrp="1"/>
          </p:cNvSpPr>
          <p:nvPr>
            <p:ph sz="half" idx="1"/>
          </p:nvPr>
        </p:nvSpPr>
        <p:spPr>
          <a:xfrm>
            <a:off x="1583808" y="2004186"/>
            <a:ext cx="7300164" cy="3077479"/>
          </a:xfrm>
        </p:spPr>
        <p:txBody>
          <a:bodyPr>
            <a:normAutofit/>
          </a:bodyPr>
          <a:lstStyle/>
          <a:p>
            <a:pPr>
              <a:spcBef>
                <a:spcPts val="1200"/>
              </a:spcBef>
              <a:spcAft>
                <a:spcPts val="1000"/>
              </a:spcAft>
              <a:defRPr/>
            </a:pPr>
            <a:r>
              <a:rPr lang="en-US" dirty="0">
                <a:solidFill>
                  <a:srgbClr val="000000"/>
                </a:solidFill>
              </a:rPr>
              <a:t>You may use a hammer to pound the can into the surface. If you do, place a block of wood between the hammer and the top of the can to distribute the force of the hammering.</a:t>
            </a:r>
          </a:p>
          <a:p>
            <a:pPr marL="285750" indent="-285750">
              <a:buFont typeface="Arial" charset="0"/>
              <a:buChar char="•"/>
            </a:pPr>
            <a:endParaRPr lang="en-US" altLang="en-US" dirty="0">
              <a:solidFill>
                <a:srgbClr val="000000"/>
              </a:solidFill>
            </a:endParaRPr>
          </a:p>
          <a:p>
            <a:pPr>
              <a:lnSpc>
                <a:spcPct val="100000"/>
              </a:lnSpc>
              <a:defRPr/>
            </a:pPr>
            <a:r>
              <a:rPr lang="en-US" dirty="0">
                <a:solidFill>
                  <a:srgbClr val="000000"/>
                </a:solidFill>
              </a:rPr>
              <a:t>Do not hammer so hard that the can crumples, but a little bending at the top is okay. </a:t>
            </a:r>
          </a:p>
          <a:p>
            <a:pPr marL="285750" indent="-285750">
              <a:buFont typeface="Arial" charset="0"/>
              <a:buChar char="•"/>
            </a:pPr>
            <a:endParaRPr lang="en-US" altLang="en-US" dirty="0">
              <a:solidFill>
                <a:srgbClr val="000000"/>
              </a:solidFill>
            </a:endParaRPr>
          </a:p>
          <a:p>
            <a:pPr marL="285750" indent="-285750">
              <a:buFont typeface="Arial" charset="0"/>
              <a:buChar char="•"/>
            </a:pPr>
            <a:endParaRPr lang="en-US" altLang="en-US" dirty="0">
              <a:solidFill>
                <a:srgbClr val="000000"/>
              </a:solidFill>
            </a:endParaRPr>
          </a:p>
          <a:p>
            <a:pPr marL="285750" indent="-285750">
              <a:buFont typeface="Arial" charset="0"/>
              <a:buChar char="•"/>
            </a:pPr>
            <a:endParaRPr lang="en-US" altLang="en-US" dirty="0">
              <a:solidFill>
                <a:srgbClr val="000000"/>
              </a:solidFill>
            </a:endParaRPr>
          </a:p>
        </p:txBody>
      </p:sp>
      <p:pic>
        <p:nvPicPr>
          <p:cNvPr id="7" name="Content Placeholder 6" descr="Photgraph of using a block of wood placed on top of the cans and a hammer to push the apparatus into hard soil. "/>
          <p:cNvPicPr>
            <a:picLocks noGrp="1" noChangeAspect="1"/>
          </p:cNvPicPr>
          <p:nvPr>
            <p:ph sz="half" idx="2"/>
          </p:nvPr>
        </p:nvPicPr>
        <p:blipFill>
          <a:blip r:embed="rId4">
            <a:extLst>
              <a:ext uri="{28A0092B-C50C-407E-A947-70E740481C1C}">
                <a14:useLocalDpi xmlns:a14="http://schemas.microsoft.com/office/drawing/2010/main" val="0"/>
              </a:ext>
            </a:extLst>
          </a:blip>
          <a:stretch>
            <a:fillRect/>
          </a:stretch>
        </p:blipFill>
        <p:spPr>
          <a:xfrm>
            <a:off x="3337656" y="3909751"/>
            <a:ext cx="4936913" cy="2822441"/>
          </a:xfrm>
        </p:spPr>
      </p:pic>
    </p:spTree>
    <p:extLst>
      <p:ext uri="{BB962C8B-B14F-4D97-AF65-F5344CB8AC3E}">
        <p14:creationId xmlns:p14="http://schemas.microsoft.com/office/powerpoint/2010/main" val="39698687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17412239-1292-C749-8343-A6DE4C9B54BD}" type="slidenum">
              <a:rPr lang="en-US" smtClean="0"/>
              <a:t>18</a:t>
            </a:fld>
            <a:endParaRPr lang="en-US" dirty="0"/>
          </a:p>
        </p:txBody>
      </p:sp>
      <p:pic>
        <p:nvPicPr>
          <p:cNvPr id="9" name="Picture 8" descr="Banner: Soil Infiltration Protocol"/>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18895" y="-33866"/>
            <a:ext cx="7960458" cy="1019791"/>
          </a:xfrm>
          <a:prstGeom prst="rect">
            <a:avLst/>
          </a:prstGeom>
        </p:spPr>
      </p:pic>
      <p:pic>
        <p:nvPicPr>
          <p:cNvPr id="6" name="Picture 5" descr="Menu: Measuring infiltration rates"/>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4172" y="-33866"/>
            <a:ext cx="1253067" cy="6891866"/>
          </a:xfrm>
          <a:prstGeom prst="rect">
            <a:avLst/>
          </a:prstGeom>
        </p:spPr>
      </p:pic>
      <p:sp>
        <p:nvSpPr>
          <p:cNvPr id="2" name="Title 1"/>
          <p:cNvSpPr>
            <a:spLocks noGrp="1"/>
          </p:cNvSpPr>
          <p:nvPr>
            <p:ph type="title"/>
          </p:nvPr>
        </p:nvSpPr>
        <p:spPr>
          <a:xfrm>
            <a:off x="1362185" y="678623"/>
            <a:ext cx="7886700" cy="1325563"/>
          </a:xfrm>
        </p:spPr>
        <p:txBody>
          <a:bodyPr/>
          <a:lstStyle/>
          <a:p>
            <a:r>
              <a:rPr lang="en-US" dirty="0"/>
              <a:t>Overview of Measuring Soil Infiltration</a:t>
            </a:r>
          </a:p>
        </p:txBody>
      </p:sp>
      <p:sp>
        <p:nvSpPr>
          <p:cNvPr id="3" name="Content Placeholder 2"/>
          <p:cNvSpPr>
            <a:spLocks noGrp="1"/>
          </p:cNvSpPr>
          <p:nvPr>
            <p:ph sz="half" idx="1"/>
          </p:nvPr>
        </p:nvSpPr>
        <p:spPr>
          <a:xfrm>
            <a:off x="1362185" y="1738889"/>
            <a:ext cx="7300164" cy="3077479"/>
          </a:xfrm>
        </p:spPr>
        <p:txBody>
          <a:bodyPr>
            <a:normAutofit/>
          </a:bodyPr>
          <a:lstStyle/>
          <a:p>
            <a:pPr marL="285750" indent="-285750">
              <a:buFont typeface="Arial" charset="0"/>
              <a:buChar char="•"/>
            </a:pPr>
            <a:r>
              <a:rPr lang="en-US" altLang="en-US" dirty="0">
                <a:solidFill>
                  <a:srgbClr val="000000"/>
                </a:solidFill>
              </a:rPr>
              <a:t>Once the rings are in the soil, if you are using a stop watch, start it.</a:t>
            </a:r>
          </a:p>
          <a:p>
            <a:pPr marL="285750" indent="-285750">
              <a:buFont typeface="Arial" charset="0"/>
              <a:buChar char="•"/>
            </a:pPr>
            <a:r>
              <a:rPr lang="en-US" dirty="0">
                <a:solidFill>
                  <a:srgbClr val="000000"/>
                </a:solidFill>
              </a:rPr>
              <a:t>Pour water into both rings</a:t>
            </a:r>
          </a:p>
          <a:p>
            <a:pPr marL="285750" indent="-285750">
              <a:buFont typeface="Arial" charset="0"/>
              <a:buChar char="•"/>
            </a:pPr>
            <a:r>
              <a:rPr lang="en-US" altLang="en-US" dirty="0">
                <a:solidFill>
                  <a:srgbClr val="000000"/>
                </a:solidFill>
              </a:rPr>
              <a:t>When you pour water into the rings, the outer ring should not be leaking water to the surface around its rim. If it is, start over in another location, push the outer ring deeper into the soil, or pack mud around its base. </a:t>
            </a:r>
          </a:p>
          <a:p>
            <a:pPr marL="285750" indent="-285750">
              <a:buFont typeface="Arial" charset="0"/>
              <a:buChar char="•"/>
            </a:pPr>
            <a:r>
              <a:rPr lang="en-US" altLang="en-US" dirty="0">
                <a:solidFill>
                  <a:srgbClr val="000000"/>
                </a:solidFill>
              </a:rPr>
              <a:t>Prepare to record your data with the Data Entry app or on the Data Entry Sheet</a:t>
            </a:r>
            <a:endParaRPr lang="en-US" altLang="en-US" dirty="0"/>
          </a:p>
          <a:p>
            <a:r>
              <a:rPr lang="en-US" altLang="en-US" dirty="0">
                <a:solidFill>
                  <a:srgbClr val="000000"/>
                </a:solidFill>
              </a:rPr>
              <a:t> </a:t>
            </a:r>
          </a:p>
          <a:p>
            <a:pPr marL="285750" indent="-285750">
              <a:buFont typeface="Arial" charset="0"/>
              <a:buChar char="•"/>
            </a:pPr>
            <a:endParaRPr lang="en-US" altLang="en-US" dirty="0">
              <a:solidFill>
                <a:srgbClr val="000000"/>
              </a:solidFill>
            </a:endParaRPr>
          </a:p>
          <a:p>
            <a:pPr marL="285750" indent="-285750">
              <a:buFont typeface="Arial" charset="0"/>
              <a:buChar char="•"/>
            </a:pPr>
            <a:endParaRPr lang="en-US" altLang="en-US" dirty="0">
              <a:solidFill>
                <a:srgbClr val="000000"/>
              </a:solidFill>
            </a:endParaRPr>
          </a:p>
          <a:p>
            <a:pPr marL="285750" indent="-285750">
              <a:buFont typeface="Arial" charset="0"/>
              <a:buChar char="•"/>
            </a:pPr>
            <a:endParaRPr lang="en-US" altLang="en-US" dirty="0">
              <a:solidFill>
                <a:srgbClr val="000000"/>
              </a:solidFill>
            </a:endParaRPr>
          </a:p>
        </p:txBody>
      </p:sp>
      <p:pic>
        <p:nvPicPr>
          <p:cNvPr id="5" name="Content Placeholder 4" descr="Photograph of water being poured into both rings of the infiltrometer."/>
          <p:cNvPicPr>
            <a:picLocks noGrp="1" noChangeAspect="1"/>
          </p:cNvPicPr>
          <p:nvPr>
            <p:ph sz="half" idx="2"/>
          </p:nvPr>
        </p:nvPicPr>
        <p:blipFill>
          <a:blip r:embed="rId4">
            <a:extLst>
              <a:ext uri="{28A0092B-C50C-407E-A947-70E740481C1C}">
                <a14:useLocalDpi xmlns:a14="http://schemas.microsoft.com/office/drawing/2010/main" val="0"/>
              </a:ext>
            </a:extLst>
          </a:blip>
          <a:stretch>
            <a:fillRect/>
          </a:stretch>
        </p:blipFill>
        <p:spPr>
          <a:xfrm>
            <a:off x="2005871" y="4036496"/>
            <a:ext cx="5953906" cy="2510245"/>
          </a:xfrm>
        </p:spPr>
      </p:pic>
    </p:spTree>
    <p:extLst>
      <p:ext uri="{BB962C8B-B14F-4D97-AF65-F5344CB8AC3E}">
        <p14:creationId xmlns:p14="http://schemas.microsoft.com/office/powerpoint/2010/main" val="58603285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17412239-1292-C749-8343-A6DE4C9B54BD}" type="slidenum">
              <a:rPr lang="en-US" smtClean="0"/>
              <a:t>19</a:t>
            </a:fld>
            <a:endParaRPr lang="en-US" dirty="0"/>
          </a:p>
        </p:txBody>
      </p:sp>
      <p:pic>
        <p:nvPicPr>
          <p:cNvPr id="9" name="Picture 8" descr="Banner: Soil Infiltration Protocol"/>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83542" y="-51165"/>
            <a:ext cx="7960458" cy="1019791"/>
          </a:xfrm>
          <a:prstGeom prst="rect">
            <a:avLst/>
          </a:prstGeom>
        </p:spPr>
      </p:pic>
      <p:pic>
        <p:nvPicPr>
          <p:cNvPr id="6" name="Picture 5" descr="Menu: Measuring infiltration rates"/>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4172" y="-33866"/>
            <a:ext cx="1253067" cy="6891866"/>
          </a:xfrm>
          <a:prstGeom prst="rect">
            <a:avLst/>
          </a:prstGeom>
        </p:spPr>
      </p:pic>
      <p:sp>
        <p:nvSpPr>
          <p:cNvPr id="2" name="Title 1"/>
          <p:cNvSpPr>
            <a:spLocks noGrp="1"/>
          </p:cNvSpPr>
          <p:nvPr>
            <p:ph type="title"/>
          </p:nvPr>
        </p:nvSpPr>
        <p:spPr>
          <a:xfrm>
            <a:off x="1362185" y="678623"/>
            <a:ext cx="7886700" cy="1325563"/>
          </a:xfrm>
        </p:spPr>
        <p:txBody>
          <a:bodyPr/>
          <a:lstStyle/>
          <a:p>
            <a:r>
              <a:rPr lang="en-US" dirty="0"/>
              <a:t>Pouring Water into the Rings</a:t>
            </a:r>
          </a:p>
        </p:txBody>
      </p:sp>
      <p:sp>
        <p:nvSpPr>
          <p:cNvPr id="3" name="Content Placeholder 2"/>
          <p:cNvSpPr>
            <a:spLocks noGrp="1"/>
          </p:cNvSpPr>
          <p:nvPr>
            <p:ph sz="half" idx="1"/>
          </p:nvPr>
        </p:nvSpPr>
        <p:spPr>
          <a:xfrm>
            <a:off x="1362185" y="1738889"/>
            <a:ext cx="7300164" cy="3077479"/>
          </a:xfrm>
        </p:spPr>
        <p:txBody>
          <a:bodyPr>
            <a:normAutofit/>
          </a:bodyPr>
          <a:lstStyle/>
          <a:p>
            <a:r>
              <a:rPr lang="en-US" altLang="en-US" dirty="0">
                <a:solidFill>
                  <a:srgbClr val="000000"/>
                </a:solidFill>
              </a:rPr>
              <a:t>In the inner ring, pour water to just above the upper reference band and maintain the same water level of the outer ring.</a:t>
            </a:r>
          </a:p>
          <a:p>
            <a:r>
              <a:rPr lang="en-US" altLang="en-US" dirty="0">
                <a:solidFill>
                  <a:srgbClr val="000000"/>
                </a:solidFill>
              </a:rPr>
              <a:t> </a:t>
            </a:r>
          </a:p>
          <a:p>
            <a:pPr marL="285750" indent="-285750">
              <a:buFont typeface="Arial" charset="0"/>
              <a:buChar char="•"/>
            </a:pPr>
            <a:endParaRPr lang="en-US" altLang="en-US" dirty="0">
              <a:solidFill>
                <a:srgbClr val="000000"/>
              </a:solidFill>
            </a:endParaRPr>
          </a:p>
          <a:p>
            <a:pPr marL="285750" indent="-285750">
              <a:buFont typeface="Arial" charset="0"/>
              <a:buChar char="•"/>
            </a:pPr>
            <a:endParaRPr lang="en-US" altLang="en-US" dirty="0">
              <a:solidFill>
                <a:srgbClr val="000000"/>
              </a:solidFill>
            </a:endParaRPr>
          </a:p>
          <a:p>
            <a:pPr marL="285750" indent="-285750">
              <a:buFont typeface="Arial" charset="0"/>
              <a:buChar char="•"/>
            </a:pPr>
            <a:endParaRPr lang="en-US" altLang="en-US" dirty="0">
              <a:solidFill>
                <a:srgbClr val="000000"/>
              </a:solidFill>
            </a:endParaRPr>
          </a:p>
        </p:txBody>
      </p:sp>
      <p:pic>
        <p:nvPicPr>
          <p:cNvPr id="7" name="Content Placeholder 6" descr="Photograph showing water in the two rings."/>
          <p:cNvPicPr>
            <a:picLocks noGrp="1" noChangeAspect="1"/>
          </p:cNvPicPr>
          <p:nvPr>
            <p:ph sz="half" idx="2"/>
          </p:nvPr>
        </p:nvPicPr>
        <p:blipFill>
          <a:blip r:embed="rId4">
            <a:extLst>
              <a:ext uri="{28A0092B-C50C-407E-A947-70E740481C1C}">
                <a14:useLocalDpi xmlns:a14="http://schemas.microsoft.com/office/drawing/2010/main" val="0"/>
              </a:ext>
            </a:extLst>
          </a:blip>
          <a:stretch>
            <a:fillRect/>
          </a:stretch>
        </p:blipFill>
        <p:spPr>
          <a:xfrm>
            <a:off x="3069167" y="2524921"/>
            <a:ext cx="3631436" cy="3935804"/>
          </a:xfrm>
        </p:spPr>
      </p:pic>
    </p:spTree>
    <p:extLst>
      <p:ext uri="{BB962C8B-B14F-4D97-AF65-F5344CB8AC3E}">
        <p14:creationId xmlns:p14="http://schemas.microsoft.com/office/powerpoint/2010/main" val="165406797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Banner: Soil Infiltration Protocol"/>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53661" y="-51602"/>
            <a:ext cx="7960458" cy="1019791"/>
          </a:xfrm>
          <a:prstGeom prst="rect">
            <a:avLst/>
          </a:prstGeom>
        </p:spPr>
      </p:pic>
      <p:pic>
        <p:nvPicPr>
          <p:cNvPr id="7" name="Picture 6" descr="Menu: Why measure infiltration?"/>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360" y="-35858"/>
            <a:ext cx="1268229" cy="6945064"/>
          </a:xfrm>
          <a:prstGeom prst="rect">
            <a:avLst/>
          </a:prstGeom>
        </p:spPr>
      </p:pic>
      <p:sp>
        <p:nvSpPr>
          <p:cNvPr id="4" name="Slide Number Placeholder 3"/>
          <p:cNvSpPr>
            <a:spLocks noGrp="1"/>
          </p:cNvSpPr>
          <p:nvPr>
            <p:ph type="sldNum" sz="quarter" idx="12"/>
          </p:nvPr>
        </p:nvSpPr>
        <p:spPr/>
        <p:txBody>
          <a:bodyPr/>
          <a:lstStyle/>
          <a:p>
            <a:fld id="{17412239-1292-C749-8343-A6DE4C9B54BD}" type="slidenum">
              <a:rPr lang="en-US" smtClean="0"/>
              <a:t>2</a:t>
            </a:fld>
            <a:endParaRPr lang="en-US" dirty="0"/>
          </a:p>
        </p:txBody>
      </p:sp>
      <p:sp>
        <p:nvSpPr>
          <p:cNvPr id="2" name="Title 1"/>
          <p:cNvSpPr>
            <a:spLocks noGrp="1"/>
          </p:cNvSpPr>
          <p:nvPr>
            <p:ph type="title"/>
          </p:nvPr>
        </p:nvSpPr>
        <p:spPr>
          <a:xfrm>
            <a:off x="1347690" y="799050"/>
            <a:ext cx="7886700" cy="1325563"/>
          </a:xfrm>
        </p:spPr>
        <p:txBody>
          <a:bodyPr>
            <a:normAutofit/>
          </a:bodyPr>
          <a:lstStyle/>
          <a:p>
            <a:r>
              <a:rPr lang="en-US" sz="2800" b="1" dirty="0">
                <a:solidFill>
                  <a:srgbClr val="48340C"/>
                </a:solidFill>
                <a:latin typeface="+mn-lt"/>
              </a:rPr>
              <a:t>Overview </a:t>
            </a:r>
            <a:r>
              <a:rPr lang="en-US" sz="2800" b="1">
                <a:solidFill>
                  <a:srgbClr val="48340C"/>
                </a:solidFill>
                <a:latin typeface="+mn-lt"/>
              </a:rPr>
              <a:t>and Learning Objectives</a:t>
            </a:r>
            <a:endParaRPr lang="en-US" sz="2800" b="1" dirty="0">
              <a:solidFill>
                <a:srgbClr val="48340C"/>
              </a:solidFill>
              <a:latin typeface="+mn-lt"/>
            </a:endParaRPr>
          </a:p>
        </p:txBody>
      </p:sp>
      <p:sp>
        <p:nvSpPr>
          <p:cNvPr id="3" name="Content Placeholder 2"/>
          <p:cNvSpPr>
            <a:spLocks noGrp="1"/>
          </p:cNvSpPr>
          <p:nvPr>
            <p:ph sz="half" idx="1"/>
          </p:nvPr>
        </p:nvSpPr>
        <p:spPr>
          <a:xfrm>
            <a:off x="1347691" y="1818841"/>
            <a:ext cx="6896900" cy="4351338"/>
          </a:xfrm>
        </p:spPr>
        <p:txBody>
          <a:bodyPr>
            <a:noAutofit/>
          </a:bodyPr>
          <a:lstStyle/>
          <a:p>
            <a:r>
              <a:rPr lang="en-US" sz="1600" dirty="0"/>
              <a:t>Soil infiltration is a measure of the rate at which soil is able to absorb rainfall or irrigation water. </a:t>
            </a:r>
            <a:r>
              <a:rPr lang="en-US" altLang="en-US" sz="1600" dirty="0">
                <a:solidFill>
                  <a:srgbClr val="000000"/>
                </a:solidFill>
              </a:rPr>
              <a:t>This module provides step-by-step instructions in how to do the Infiltration Protocol.</a:t>
            </a:r>
          </a:p>
          <a:p>
            <a:pPr>
              <a:buClrTx/>
            </a:pPr>
            <a:r>
              <a:rPr lang="en-US" altLang="en-US" sz="2000" b="1" dirty="0">
                <a:solidFill>
                  <a:srgbClr val="000000"/>
                </a:solidFill>
              </a:rPr>
              <a:t>Learning Objectives:</a:t>
            </a:r>
            <a:endParaRPr lang="en-US" altLang="en-US" sz="1600" b="1" dirty="0">
              <a:solidFill>
                <a:srgbClr val="000000"/>
              </a:solidFill>
            </a:endParaRPr>
          </a:p>
          <a:p>
            <a:pPr>
              <a:buClrTx/>
            </a:pPr>
            <a:r>
              <a:rPr lang="en-US" altLang="en-US" sz="1600" dirty="0">
                <a:solidFill>
                  <a:srgbClr val="000000"/>
                </a:solidFill>
              </a:rPr>
              <a:t>After completing this module, you will be able to:</a:t>
            </a:r>
          </a:p>
          <a:p>
            <a:pPr>
              <a:buClrTx/>
              <a:buFont typeface="Arial" charset="0"/>
              <a:buChar char="•"/>
            </a:pPr>
            <a:r>
              <a:rPr lang="en-US" altLang="en-US" sz="1600" dirty="0">
                <a:solidFill>
                  <a:srgbClr val="000000"/>
                </a:solidFill>
              </a:rPr>
              <a:t>Explain why soil moisture is worth studying</a:t>
            </a:r>
          </a:p>
          <a:p>
            <a:pPr>
              <a:buClrTx/>
              <a:buFont typeface="Arial" charset="0"/>
              <a:buChar char="•"/>
            </a:pPr>
            <a:r>
              <a:rPr lang="en-US" altLang="en-US" sz="1600" dirty="0">
                <a:solidFill>
                  <a:srgbClr val="000000"/>
                </a:solidFill>
              </a:rPr>
              <a:t>Decide where to do an infiltration measurement</a:t>
            </a:r>
          </a:p>
          <a:p>
            <a:pPr>
              <a:buClrTx/>
              <a:buFont typeface="Arial" charset="0"/>
              <a:buChar char="•"/>
            </a:pPr>
            <a:r>
              <a:rPr lang="en-US" altLang="en-US" sz="1600" dirty="0">
                <a:solidFill>
                  <a:srgbClr val="000000"/>
                </a:solidFill>
              </a:rPr>
              <a:t>Determine a schedule for taking this measurement</a:t>
            </a:r>
          </a:p>
          <a:p>
            <a:pPr>
              <a:buClrTx/>
              <a:buFont typeface="Arial" charset="0"/>
              <a:buChar char="•"/>
            </a:pPr>
            <a:r>
              <a:rPr lang="en-US" altLang="en-US" sz="1600" dirty="0">
                <a:solidFill>
                  <a:srgbClr val="000000"/>
                </a:solidFill>
              </a:rPr>
              <a:t>Measure infiltration using a dual-ring infiltrometer</a:t>
            </a:r>
          </a:p>
          <a:p>
            <a:pPr>
              <a:buClrTx/>
              <a:buFont typeface="Arial" charset="0"/>
              <a:buChar char="•"/>
            </a:pPr>
            <a:r>
              <a:rPr lang="en-US" altLang="en-US" sz="1600" dirty="0">
                <a:solidFill>
                  <a:srgbClr val="000000"/>
                </a:solidFill>
              </a:rPr>
              <a:t>Measure gravimetric soil moisture content</a:t>
            </a:r>
          </a:p>
          <a:p>
            <a:pPr>
              <a:buClrTx/>
              <a:buFont typeface="Arial" charset="0"/>
              <a:buChar char="•"/>
            </a:pPr>
            <a:r>
              <a:rPr lang="en-US" altLang="en-US" sz="1600" dirty="0">
                <a:solidFill>
                  <a:srgbClr val="000000"/>
                </a:solidFill>
              </a:rPr>
              <a:t>Report these data to GLOBE</a:t>
            </a:r>
          </a:p>
          <a:p>
            <a:pPr>
              <a:buClrTx/>
            </a:pPr>
            <a:r>
              <a:rPr lang="en-US" altLang="en-US" sz="1600" dirty="0">
                <a:solidFill>
                  <a:srgbClr val="000000"/>
                </a:solidFill>
              </a:rPr>
              <a:t>To complete the protocol, you will also need to learn either the </a:t>
            </a:r>
            <a:r>
              <a:rPr lang="en-US" altLang="en-US" sz="1600" dirty="0">
                <a:solidFill>
                  <a:srgbClr val="000000"/>
                </a:solidFill>
                <a:hlinkClick r:id="rId4"/>
              </a:rPr>
              <a:t>Gravimetric Soil Moisture Protocol </a:t>
            </a:r>
            <a:r>
              <a:rPr lang="en-US" altLang="en-US" sz="1600" dirty="0">
                <a:solidFill>
                  <a:srgbClr val="000000"/>
                </a:solidFill>
              </a:rPr>
              <a:t>or </a:t>
            </a:r>
            <a:r>
              <a:rPr lang="en-US" altLang="en-US" sz="1600" dirty="0">
                <a:solidFill>
                  <a:srgbClr val="000000"/>
                </a:solidFill>
                <a:hlinkClick r:id="rId5"/>
              </a:rPr>
              <a:t>SMAP Soil Moisture Protocol.</a:t>
            </a:r>
            <a:endParaRPr lang="en-US" altLang="en-US" sz="1600" dirty="0">
              <a:solidFill>
                <a:srgbClr val="000000"/>
              </a:solidFill>
            </a:endParaRPr>
          </a:p>
          <a:p>
            <a:pPr>
              <a:buClrTx/>
            </a:pPr>
            <a:endParaRPr lang="en-US" altLang="en-US" sz="1600" dirty="0">
              <a:solidFill>
                <a:srgbClr val="000000"/>
              </a:solidFill>
            </a:endParaRPr>
          </a:p>
          <a:p>
            <a:pPr>
              <a:buClrTx/>
            </a:pPr>
            <a:r>
              <a:rPr lang="en-US" altLang="en-US" sz="1600" i="1" dirty="0">
                <a:solidFill>
                  <a:srgbClr val="000000"/>
                </a:solidFill>
              </a:rPr>
              <a:t>Estimated time needed for completion of this module: 1.5 hours</a:t>
            </a:r>
          </a:p>
        </p:txBody>
      </p:sp>
    </p:spTree>
    <p:extLst>
      <p:ext uri="{BB962C8B-B14F-4D97-AF65-F5344CB8AC3E}">
        <p14:creationId xmlns:p14="http://schemas.microsoft.com/office/powerpoint/2010/main" val="52345305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17412239-1292-C749-8343-A6DE4C9B54BD}" type="slidenum">
              <a:rPr lang="en-US" smtClean="0"/>
              <a:t>20</a:t>
            </a:fld>
            <a:endParaRPr lang="en-US" dirty="0"/>
          </a:p>
        </p:txBody>
      </p:sp>
      <p:pic>
        <p:nvPicPr>
          <p:cNvPr id="9" name="Picture 8" descr="Banner: Soil Infiltration Protocol"/>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83542" y="-33866"/>
            <a:ext cx="7960458" cy="1019791"/>
          </a:xfrm>
          <a:prstGeom prst="rect">
            <a:avLst/>
          </a:prstGeom>
        </p:spPr>
      </p:pic>
      <p:pic>
        <p:nvPicPr>
          <p:cNvPr id="6" name="Picture 5" descr="Menu: Measuring infiltration rates"/>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4172" y="-33866"/>
            <a:ext cx="1253067" cy="6891866"/>
          </a:xfrm>
          <a:prstGeom prst="rect">
            <a:avLst/>
          </a:prstGeom>
        </p:spPr>
      </p:pic>
      <p:sp>
        <p:nvSpPr>
          <p:cNvPr id="2" name="Title 1"/>
          <p:cNvSpPr>
            <a:spLocks noGrp="1"/>
          </p:cNvSpPr>
          <p:nvPr>
            <p:ph type="title"/>
          </p:nvPr>
        </p:nvSpPr>
        <p:spPr>
          <a:xfrm>
            <a:off x="1362185" y="678623"/>
            <a:ext cx="7886700" cy="1325563"/>
          </a:xfrm>
        </p:spPr>
        <p:txBody>
          <a:bodyPr/>
          <a:lstStyle/>
          <a:p>
            <a:r>
              <a:rPr lang="en-US" dirty="0"/>
              <a:t>Topping up the Outer Ring</a:t>
            </a:r>
          </a:p>
        </p:txBody>
      </p:sp>
      <p:sp>
        <p:nvSpPr>
          <p:cNvPr id="3" name="Content Placeholder 2"/>
          <p:cNvSpPr>
            <a:spLocks noGrp="1"/>
          </p:cNvSpPr>
          <p:nvPr>
            <p:ph sz="half" idx="1"/>
          </p:nvPr>
        </p:nvSpPr>
        <p:spPr>
          <a:xfrm>
            <a:off x="1590227" y="1738889"/>
            <a:ext cx="3614549" cy="4766842"/>
          </a:xfrm>
        </p:spPr>
        <p:txBody>
          <a:bodyPr>
            <a:normAutofit/>
          </a:bodyPr>
          <a:lstStyle/>
          <a:p>
            <a:r>
              <a:rPr lang="en-US" altLang="en-US" dirty="0">
                <a:solidFill>
                  <a:srgbClr val="000000"/>
                </a:solidFill>
              </a:rPr>
              <a:t>The level of the water in the outer ring tends to drop faster than the inner ring as water spreads outward and not just downward. </a:t>
            </a:r>
          </a:p>
          <a:p>
            <a:endParaRPr lang="en-US" altLang="en-US" dirty="0">
              <a:solidFill>
                <a:srgbClr val="000000"/>
              </a:solidFill>
            </a:endParaRPr>
          </a:p>
          <a:p>
            <a:r>
              <a:rPr lang="en-US" altLang="en-US" dirty="0">
                <a:solidFill>
                  <a:srgbClr val="000000"/>
                </a:solidFill>
              </a:rPr>
              <a:t>To keep the water in the inner ring flowing only downward it is important to keep the water level in the outer ring at the same level as the inner ring by adding water to the gap between the rings. </a:t>
            </a:r>
          </a:p>
          <a:p>
            <a:r>
              <a:rPr lang="en-US" altLang="en-US" dirty="0">
                <a:solidFill>
                  <a:srgbClr val="000000"/>
                </a:solidFill>
              </a:rPr>
              <a:t> </a:t>
            </a:r>
          </a:p>
          <a:p>
            <a:pPr marL="285750" indent="-285750">
              <a:buFont typeface="Arial" charset="0"/>
              <a:buChar char="•"/>
            </a:pPr>
            <a:endParaRPr lang="en-US" altLang="en-US" dirty="0">
              <a:solidFill>
                <a:srgbClr val="000000"/>
              </a:solidFill>
            </a:endParaRPr>
          </a:p>
          <a:p>
            <a:pPr marL="285750" indent="-285750">
              <a:buFont typeface="Arial" charset="0"/>
              <a:buChar char="•"/>
            </a:pPr>
            <a:endParaRPr lang="en-US" altLang="en-US" dirty="0">
              <a:solidFill>
                <a:srgbClr val="000000"/>
              </a:solidFill>
            </a:endParaRPr>
          </a:p>
          <a:p>
            <a:pPr marL="285750" indent="-285750">
              <a:buFont typeface="Arial" charset="0"/>
              <a:buChar char="•"/>
            </a:pPr>
            <a:endParaRPr lang="en-US" altLang="en-US" dirty="0">
              <a:solidFill>
                <a:srgbClr val="000000"/>
              </a:solidFill>
            </a:endParaRPr>
          </a:p>
        </p:txBody>
      </p:sp>
      <p:pic>
        <p:nvPicPr>
          <p:cNvPr id="5" name="Content Placeholder 4" descr="Photograph of pouring water in the outer ring so that it stays level with the inner ring."/>
          <p:cNvPicPr>
            <a:picLocks noGrp="1" noChangeAspect="1"/>
          </p:cNvPicPr>
          <p:nvPr>
            <p:ph sz="half" idx="2"/>
          </p:nvPr>
        </p:nvPicPr>
        <p:blipFill>
          <a:blip r:embed="rId4">
            <a:extLst>
              <a:ext uri="{28A0092B-C50C-407E-A947-70E740481C1C}">
                <a14:useLocalDpi xmlns:a14="http://schemas.microsoft.com/office/drawing/2010/main" val="0"/>
              </a:ext>
            </a:extLst>
          </a:blip>
          <a:stretch>
            <a:fillRect/>
          </a:stretch>
        </p:blipFill>
        <p:spPr>
          <a:xfrm>
            <a:off x="5576109" y="1738889"/>
            <a:ext cx="3073400" cy="3810000"/>
          </a:xfrm>
        </p:spPr>
      </p:pic>
    </p:spTree>
    <p:extLst>
      <p:ext uri="{BB962C8B-B14F-4D97-AF65-F5344CB8AC3E}">
        <p14:creationId xmlns:p14="http://schemas.microsoft.com/office/powerpoint/2010/main" val="16020790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17412239-1292-C749-8343-A6DE4C9B54BD}" type="slidenum">
              <a:rPr lang="en-US" smtClean="0"/>
              <a:t>21</a:t>
            </a:fld>
            <a:endParaRPr lang="en-US" dirty="0"/>
          </a:p>
        </p:txBody>
      </p:sp>
      <p:pic>
        <p:nvPicPr>
          <p:cNvPr id="9" name="Picture 8" descr="Banner: Soil Infiltration Protocol"/>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13522" y="-33866"/>
            <a:ext cx="7960458" cy="1019791"/>
          </a:xfrm>
          <a:prstGeom prst="rect">
            <a:avLst/>
          </a:prstGeom>
        </p:spPr>
      </p:pic>
      <p:pic>
        <p:nvPicPr>
          <p:cNvPr id="6" name="Picture 5" descr="Menu: Measuring infiltration rates"/>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4172" y="-33866"/>
            <a:ext cx="1253067" cy="6891866"/>
          </a:xfrm>
          <a:prstGeom prst="rect">
            <a:avLst/>
          </a:prstGeom>
        </p:spPr>
      </p:pic>
      <p:sp>
        <p:nvSpPr>
          <p:cNvPr id="2" name="Title 1"/>
          <p:cNvSpPr>
            <a:spLocks noGrp="1"/>
          </p:cNvSpPr>
          <p:nvPr>
            <p:ph type="title"/>
          </p:nvPr>
        </p:nvSpPr>
        <p:spPr>
          <a:xfrm>
            <a:off x="1362185" y="678623"/>
            <a:ext cx="7886700" cy="1325563"/>
          </a:xfrm>
        </p:spPr>
        <p:txBody>
          <a:bodyPr/>
          <a:lstStyle/>
          <a:p>
            <a:r>
              <a:rPr lang="en-US" dirty="0"/>
              <a:t>Begin Timing Infiltration Rate</a:t>
            </a:r>
          </a:p>
        </p:txBody>
      </p:sp>
      <p:sp>
        <p:nvSpPr>
          <p:cNvPr id="3" name="Content Placeholder 2"/>
          <p:cNvSpPr>
            <a:spLocks noGrp="1"/>
          </p:cNvSpPr>
          <p:nvPr>
            <p:ph sz="half" idx="1"/>
          </p:nvPr>
        </p:nvSpPr>
        <p:spPr>
          <a:xfrm>
            <a:off x="1590227" y="1738889"/>
            <a:ext cx="7283950" cy="4766842"/>
          </a:xfrm>
        </p:spPr>
        <p:txBody>
          <a:bodyPr>
            <a:normAutofit/>
          </a:bodyPr>
          <a:lstStyle/>
          <a:p>
            <a:pPr marL="285750" indent="-285750">
              <a:spcBef>
                <a:spcPts val="1200"/>
              </a:spcBef>
              <a:spcAft>
                <a:spcPts val="1000"/>
              </a:spcAft>
              <a:buFont typeface="Arial" charset="0"/>
              <a:buChar char="•"/>
            </a:pPr>
            <a:r>
              <a:rPr lang="en-US" altLang="en-US" dirty="0">
                <a:solidFill>
                  <a:srgbClr val="000000"/>
                </a:solidFill>
              </a:rPr>
              <a:t>As the water level in the inner ring reaches the upper reference mark of the band, read the stop watch or note the time to the second. </a:t>
            </a:r>
          </a:p>
          <a:p>
            <a:pPr marL="285750" indent="-285750">
              <a:spcBef>
                <a:spcPts val="1200"/>
              </a:spcBef>
              <a:spcAft>
                <a:spcPts val="1000"/>
              </a:spcAft>
              <a:buFont typeface="Arial" charset="0"/>
              <a:buChar char="•"/>
            </a:pPr>
            <a:r>
              <a:rPr lang="en-US" altLang="en-US" dirty="0">
                <a:solidFill>
                  <a:srgbClr val="000000"/>
                </a:solidFill>
              </a:rPr>
              <a:t>This is your start time. </a:t>
            </a:r>
          </a:p>
          <a:p>
            <a:pPr marL="285750" indent="-285750">
              <a:buFont typeface="Arial" charset="0"/>
              <a:buChar char="•"/>
            </a:pPr>
            <a:r>
              <a:rPr lang="en-US" altLang="en-US" dirty="0">
                <a:solidFill>
                  <a:srgbClr val="000000"/>
                </a:solidFill>
              </a:rPr>
              <a:t>Record this time in the Data Entry App, or on the Data Entry Sheet.</a:t>
            </a:r>
          </a:p>
          <a:p>
            <a:endParaRPr lang="en-US" altLang="en-US" dirty="0">
              <a:solidFill>
                <a:srgbClr val="000000"/>
              </a:solidFill>
            </a:endParaRPr>
          </a:p>
          <a:p>
            <a:pPr marL="285750" indent="-285750">
              <a:buFont typeface="Arial" charset="0"/>
              <a:buChar char="•"/>
            </a:pPr>
            <a:endParaRPr lang="en-US" altLang="en-US" dirty="0">
              <a:solidFill>
                <a:srgbClr val="000000"/>
              </a:solidFill>
            </a:endParaRPr>
          </a:p>
          <a:p>
            <a:pPr marL="285750" indent="-285750">
              <a:buFont typeface="Arial" charset="0"/>
              <a:buChar char="•"/>
            </a:pPr>
            <a:endParaRPr lang="en-US" altLang="en-US" dirty="0">
              <a:solidFill>
                <a:srgbClr val="000000"/>
              </a:solidFill>
            </a:endParaRPr>
          </a:p>
        </p:txBody>
      </p:sp>
      <p:pic>
        <p:nvPicPr>
          <p:cNvPr id="7" name="Content Placeholder 6" descr="Photograph of the apparatus with water and a digital clock."/>
          <p:cNvPicPr>
            <a:picLocks noGrp="1" noChangeAspect="1"/>
          </p:cNvPicPr>
          <p:nvPr>
            <p:ph sz="half" idx="2"/>
          </p:nvPr>
        </p:nvPicPr>
        <p:blipFill>
          <a:blip r:embed="rId4">
            <a:extLst>
              <a:ext uri="{28A0092B-C50C-407E-A947-70E740481C1C}">
                <a14:useLocalDpi xmlns:a14="http://schemas.microsoft.com/office/drawing/2010/main" val="0"/>
              </a:ext>
            </a:extLst>
          </a:blip>
          <a:stretch>
            <a:fillRect/>
          </a:stretch>
        </p:blipFill>
        <p:spPr>
          <a:xfrm>
            <a:off x="2124622" y="3675153"/>
            <a:ext cx="5955076" cy="2561524"/>
          </a:xfrm>
        </p:spPr>
      </p:pic>
    </p:spTree>
    <p:extLst>
      <p:ext uri="{BB962C8B-B14F-4D97-AF65-F5344CB8AC3E}">
        <p14:creationId xmlns:p14="http://schemas.microsoft.com/office/powerpoint/2010/main" val="64932847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17412239-1292-C749-8343-A6DE4C9B54BD}" type="slidenum">
              <a:rPr lang="en-US" smtClean="0"/>
              <a:t>22</a:t>
            </a:fld>
            <a:endParaRPr lang="en-US" dirty="0"/>
          </a:p>
        </p:txBody>
      </p:sp>
      <p:pic>
        <p:nvPicPr>
          <p:cNvPr id="9" name="Picture 8" descr="Banner: Soil Infiltration Protocol"/>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98532" y="-33866"/>
            <a:ext cx="7960458" cy="1019791"/>
          </a:xfrm>
          <a:prstGeom prst="rect">
            <a:avLst/>
          </a:prstGeom>
        </p:spPr>
      </p:pic>
      <p:pic>
        <p:nvPicPr>
          <p:cNvPr id="6" name="Picture 5" descr="Menu: Measuring infiltration rates"/>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4172" y="-33866"/>
            <a:ext cx="1253067" cy="6891866"/>
          </a:xfrm>
          <a:prstGeom prst="rect">
            <a:avLst/>
          </a:prstGeom>
        </p:spPr>
      </p:pic>
      <p:sp>
        <p:nvSpPr>
          <p:cNvPr id="2" name="Title 1"/>
          <p:cNvSpPr>
            <a:spLocks noGrp="1"/>
          </p:cNvSpPr>
          <p:nvPr>
            <p:ph type="title"/>
          </p:nvPr>
        </p:nvSpPr>
        <p:spPr>
          <a:xfrm>
            <a:off x="1362185" y="914317"/>
            <a:ext cx="7886700" cy="1325563"/>
          </a:xfrm>
        </p:spPr>
        <p:txBody>
          <a:bodyPr/>
          <a:lstStyle/>
          <a:p>
            <a:r>
              <a:rPr lang="en-US" dirty="0"/>
              <a:t>Maintain the Water Level in the Outer Ring Equal</a:t>
            </a:r>
            <a:br>
              <a:rPr lang="en-US" dirty="0"/>
            </a:br>
            <a:r>
              <a:rPr lang="en-US" dirty="0"/>
              <a:t>to the Water Level in the Inner Ring</a:t>
            </a:r>
          </a:p>
        </p:txBody>
      </p:sp>
      <p:sp>
        <p:nvSpPr>
          <p:cNvPr id="3" name="Content Placeholder 2"/>
          <p:cNvSpPr>
            <a:spLocks noGrp="1"/>
          </p:cNvSpPr>
          <p:nvPr>
            <p:ph sz="half" idx="1"/>
          </p:nvPr>
        </p:nvSpPr>
        <p:spPr>
          <a:xfrm>
            <a:off x="1591915" y="2091158"/>
            <a:ext cx="7283950" cy="4766842"/>
          </a:xfrm>
        </p:spPr>
        <p:txBody>
          <a:bodyPr>
            <a:normAutofit/>
          </a:bodyPr>
          <a:lstStyle/>
          <a:p>
            <a:pPr>
              <a:spcBef>
                <a:spcPts val="1200"/>
              </a:spcBef>
              <a:spcAft>
                <a:spcPts val="1000"/>
              </a:spcAft>
              <a:defRPr/>
            </a:pPr>
            <a:r>
              <a:rPr lang="en-US" dirty="0">
                <a:solidFill>
                  <a:srgbClr val="000000"/>
                </a:solidFill>
              </a:rPr>
              <a:t>During the timing interval, keep the water level in the outer ring approximately equal to the level in the inner ring.</a:t>
            </a:r>
          </a:p>
          <a:p>
            <a:endParaRPr lang="en-US" altLang="en-US" dirty="0">
              <a:solidFill>
                <a:srgbClr val="000000"/>
              </a:solidFill>
            </a:endParaRPr>
          </a:p>
          <a:p>
            <a:pPr marL="285750" indent="-285750">
              <a:buFont typeface="Arial" charset="0"/>
              <a:buChar char="•"/>
            </a:pPr>
            <a:endParaRPr lang="en-US" altLang="en-US" dirty="0">
              <a:solidFill>
                <a:srgbClr val="000000"/>
              </a:solidFill>
            </a:endParaRPr>
          </a:p>
          <a:p>
            <a:pPr marL="285750" indent="-285750">
              <a:buFont typeface="Arial" charset="0"/>
              <a:buChar char="•"/>
            </a:pPr>
            <a:endParaRPr lang="en-US" altLang="en-US" dirty="0">
              <a:solidFill>
                <a:srgbClr val="000000"/>
              </a:solidFill>
            </a:endParaRPr>
          </a:p>
        </p:txBody>
      </p:sp>
      <p:pic>
        <p:nvPicPr>
          <p:cNvPr id="5" name="Content Placeholder 4" descr="Photograph of pouring water in the outer ring so that it stays level with the inner ring."/>
          <p:cNvPicPr>
            <a:picLocks noGrp="1" noChangeAspect="1"/>
          </p:cNvPicPr>
          <p:nvPr>
            <p:ph sz="half" idx="2"/>
          </p:nvPr>
        </p:nvPicPr>
        <p:blipFill>
          <a:blip r:embed="rId4">
            <a:extLst>
              <a:ext uri="{28A0092B-C50C-407E-A947-70E740481C1C}">
                <a14:useLocalDpi xmlns:a14="http://schemas.microsoft.com/office/drawing/2010/main" val="0"/>
              </a:ext>
            </a:extLst>
          </a:blip>
          <a:stretch>
            <a:fillRect/>
          </a:stretch>
        </p:blipFill>
        <p:spPr>
          <a:xfrm>
            <a:off x="3382396" y="2905763"/>
            <a:ext cx="3073400" cy="3810000"/>
          </a:xfrm>
        </p:spPr>
      </p:pic>
    </p:spTree>
    <p:extLst>
      <p:ext uri="{BB962C8B-B14F-4D97-AF65-F5344CB8AC3E}">
        <p14:creationId xmlns:p14="http://schemas.microsoft.com/office/powerpoint/2010/main" val="199153092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17412239-1292-C749-8343-A6DE4C9B54BD}" type="slidenum">
              <a:rPr lang="en-US" smtClean="0"/>
              <a:t>23</a:t>
            </a:fld>
            <a:endParaRPr lang="en-US" dirty="0"/>
          </a:p>
        </p:txBody>
      </p:sp>
      <p:pic>
        <p:nvPicPr>
          <p:cNvPr id="9" name="Picture 8" descr="Banner: Soil Infiltration Protocol"/>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98532" y="-33866"/>
            <a:ext cx="7960458" cy="1019791"/>
          </a:xfrm>
          <a:prstGeom prst="rect">
            <a:avLst/>
          </a:prstGeom>
        </p:spPr>
      </p:pic>
      <p:pic>
        <p:nvPicPr>
          <p:cNvPr id="6" name="Picture 5" descr="Menu: Measuring infiltration rates"/>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4172" y="-33866"/>
            <a:ext cx="1253067" cy="6891866"/>
          </a:xfrm>
          <a:prstGeom prst="rect">
            <a:avLst/>
          </a:prstGeom>
        </p:spPr>
      </p:pic>
      <p:sp>
        <p:nvSpPr>
          <p:cNvPr id="2" name="Title 1"/>
          <p:cNvSpPr>
            <a:spLocks noGrp="1"/>
          </p:cNvSpPr>
          <p:nvPr>
            <p:ph type="title"/>
          </p:nvPr>
        </p:nvSpPr>
        <p:spPr>
          <a:xfrm>
            <a:off x="1362185" y="914317"/>
            <a:ext cx="7886700" cy="1325563"/>
          </a:xfrm>
        </p:spPr>
        <p:txBody>
          <a:bodyPr/>
          <a:lstStyle/>
          <a:p>
            <a:r>
              <a:rPr lang="en-US" dirty="0"/>
              <a:t>Record the End Time</a:t>
            </a:r>
          </a:p>
        </p:txBody>
      </p:sp>
      <p:sp>
        <p:nvSpPr>
          <p:cNvPr id="3" name="Content Placeholder 2"/>
          <p:cNvSpPr>
            <a:spLocks noGrp="1"/>
          </p:cNvSpPr>
          <p:nvPr>
            <p:ph sz="half" idx="1"/>
          </p:nvPr>
        </p:nvSpPr>
        <p:spPr>
          <a:xfrm>
            <a:off x="1591915" y="2091158"/>
            <a:ext cx="7283950" cy="4766842"/>
          </a:xfrm>
        </p:spPr>
        <p:txBody>
          <a:bodyPr>
            <a:normAutofit/>
          </a:bodyPr>
          <a:lstStyle/>
          <a:p>
            <a:r>
              <a:rPr lang="en-US" altLang="en-US" dirty="0">
                <a:solidFill>
                  <a:srgbClr val="000000"/>
                </a:solidFill>
              </a:rPr>
              <a:t>As the water level in the inner can reaches the lower reference mark, note the time on the stop watch. This is your end time. </a:t>
            </a:r>
          </a:p>
          <a:p>
            <a:r>
              <a:rPr lang="en-US" dirty="0">
                <a:solidFill>
                  <a:srgbClr val="000000"/>
                </a:solidFill>
              </a:rPr>
              <a:t>Be careful not to pour water into the inner ring (using a funnel can help).</a:t>
            </a:r>
          </a:p>
          <a:p>
            <a:endParaRPr lang="en-US" altLang="en-US" dirty="0">
              <a:solidFill>
                <a:srgbClr val="000000"/>
              </a:solidFill>
            </a:endParaRPr>
          </a:p>
          <a:p>
            <a:endParaRPr lang="en-US" altLang="en-US" dirty="0">
              <a:solidFill>
                <a:srgbClr val="000000"/>
              </a:solidFill>
            </a:endParaRPr>
          </a:p>
          <a:p>
            <a:pPr marL="285750" indent="-285750">
              <a:buFont typeface="Arial" charset="0"/>
              <a:buChar char="•"/>
            </a:pPr>
            <a:endParaRPr lang="en-US" altLang="en-US" dirty="0">
              <a:solidFill>
                <a:srgbClr val="000000"/>
              </a:solidFill>
            </a:endParaRPr>
          </a:p>
          <a:p>
            <a:pPr marL="285750" indent="-285750">
              <a:buFont typeface="Arial" charset="0"/>
              <a:buChar char="•"/>
            </a:pPr>
            <a:endParaRPr lang="en-US" altLang="en-US" dirty="0">
              <a:solidFill>
                <a:srgbClr val="000000"/>
              </a:solidFill>
            </a:endParaRPr>
          </a:p>
        </p:txBody>
      </p:sp>
      <p:pic>
        <p:nvPicPr>
          <p:cNvPr id="7" name="Content Placeholder 6" descr="Image of one small bucket placed inside another larger bucket."/>
          <p:cNvPicPr>
            <a:picLocks noGrp="1" noChangeAspect="1"/>
          </p:cNvPicPr>
          <p:nvPr>
            <p:ph sz="half" idx="2"/>
          </p:nvPr>
        </p:nvPicPr>
        <p:blipFill>
          <a:blip r:embed="rId4">
            <a:extLst>
              <a:ext uri="{28A0092B-C50C-407E-A947-70E740481C1C}">
                <a14:useLocalDpi xmlns:a14="http://schemas.microsoft.com/office/drawing/2010/main" val="0"/>
              </a:ext>
            </a:extLst>
          </a:blip>
          <a:stretch>
            <a:fillRect/>
          </a:stretch>
        </p:blipFill>
        <p:spPr>
          <a:xfrm>
            <a:off x="3233075" y="3230089"/>
            <a:ext cx="3886200" cy="3272589"/>
          </a:xfrm>
        </p:spPr>
      </p:pic>
    </p:spTree>
    <p:extLst>
      <p:ext uri="{BB962C8B-B14F-4D97-AF65-F5344CB8AC3E}">
        <p14:creationId xmlns:p14="http://schemas.microsoft.com/office/powerpoint/2010/main" val="70498562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17412239-1292-C749-8343-A6DE4C9B54BD}" type="slidenum">
              <a:rPr lang="en-US" smtClean="0"/>
              <a:t>24</a:t>
            </a:fld>
            <a:endParaRPr lang="en-US" dirty="0"/>
          </a:p>
        </p:txBody>
      </p:sp>
      <p:pic>
        <p:nvPicPr>
          <p:cNvPr id="9" name="Picture 8" descr="Banner: Soil Infiltration Protocol"/>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83542" y="-33866"/>
            <a:ext cx="7960458" cy="1019791"/>
          </a:xfrm>
          <a:prstGeom prst="rect">
            <a:avLst/>
          </a:prstGeom>
        </p:spPr>
      </p:pic>
      <p:pic>
        <p:nvPicPr>
          <p:cNvPr id="6" name="Picture 5" descr="Menu: Measuring infiltration rates"/>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4172" y="-33866"/>
            <a:ext cx="1253067" cy="6891866"/>
          </a:xfrm>
          <a:prstGeom prst="rect">
            <a:avLst/>
          </a:prstGeom>
        </p:spPr>
      </p:pic>
      <p:sp>
        <p:nvSpPr>
          <p:cNvPr id="2" name="Title 1"/>
          <p:cNvSpPr>
            <a:spLocks noGrp="1"/>
          </p:cNvSpPr>
          <p:nvPr>
            <p:ph type="title"/>
          </p:nvPr>
        </p:nvSpPr>
        <p:spPr>
          <a:xfrm>
            <a:off x="1362185" y="914317"/>
            <a:ext cx="7886700" cy="1325563"/>
          </a:xfrm>
        </p:spPr>
        <p:txBody>
          <a:bodyPr/>
          <a:lstStyle/>
          <a:p>
            <a:r>
              <a:rPr lang="en-US" dirty="0"/>
              <a:t>Troubleshooting: Soils Impervious to Water Infiltration</a:t>
            </a:r>
          </a:p>
        </p:txBody>
      </p:sp>
      <p:sp>
        <p:nvSpPr>
          <p:cNvPr id="3" name="Content Placeholder 2"/>
          <p:cNvSpPr>
            <a:spLocks noGrp="1"/>
          </p:cNvSpPr>
          <p:nvPr>
            <p:ph sz="half" idx="1"/>
          </p:nvPr>
        </p:nvSpPr>
        <p:spPr>
          <a:xfrm>
            <a:off x="1591915" y="2091158"/>
            <a:ext cx="7283950" cy="4766842"/>
          </a:xfrm>
        </p:spPr>
        <p:txBody>
          <a:bodyPr>
            <a:normAutofit/>
          </a:bodyPr>
          <a:lstStyle/>
          <a:p>
            <a:r>
              <a:rPr lang="en-US" altLang="en-US" dirty="0">
                <a:solidFill>
                  <a:srgbClr val="000000"/>
                </a:solidFill>
              </a:rPr>
              <a:t>At times, some clays and compacted soils will be impervious to water infiltration and your water level will not drop to the bottom of the marked band in a 45-minute time period. </a:t>
            </a:r>
          </a:p>
          <a:p>
            <a:endParaRPr lang="en-US" altLang="en-US" dirty="0">
              <a:solidFill>
                <a:srgbClr val="000000"/>
              </a:solidFill>
            </a:endParaRPr>
          </a:p>
          <a:p>
            <a:r>
              <a:rPr lang="en-US" altLang="en-US" b="1" dirty="0">
                <a:solidFill>
                  <a:srgbClr val="48340C"/>
                </a:solidFill>
              </a:rPr>
              <a:t>In this case:</a:t>
            </a:r>
          </a:p>
          <a:p>
            <a:pPr marL="285750" indent="-285750">
              <a:buFont typeface="Arial" charset="0"/>
              <a:buChar char="•"/>
            </a:pPr>
            <a:endParaRPr lang="en-US" altLang="en-US" dirty="0">
              <a:solidFill>
                <a:srgbClr val="000000"/>
              </a:solidFill>
            </a:endParaRPr>
          </a:p>
          <a:p>
            <a:pPr marL="285750" indent="-285750">
              <a:buFont typeface="Arial" charset="0"/>
              <a:buChar char="•"/>
            </a:pPr>
            <a:r>
              <a:rPr lang="en-US" altLang="en-US" dirty="0">
                <a:solidFill>
                  <a:srgbClr val="000000"/>
                </a:solidFill>
              </a:rPr>
              <a:t>Record the time at which you stopped your observations as the end time. </a:t>
            </a:r>
          </a:p>
          <a:p>
            <a:pPr marL="285750" indent="-285750">
              <a:buFont typeface="Arial" charset="0"/>
              <a:buChar char="•"/>
            </a:pPr>
            <a:r>
              <a:rPr lang="en-US" altLang="en-US" dirty="0">
                <a:solidFill>
                  <a:srgbClr val="000000"/>
                </a:solidFill>
              </a:rPr>
              <a:t>Record the level to which the water fell and report it as the: </a:t>
            </a:r>
          </a:p>
          <a:p>
            <a:pPr marL="285750" indent="-285750">
              <a:buFont typeface="Arial" charset="0"/>
              <a:buChar char="•"/>
            </a:pPr>
            <a:r>
              <a:rPr lang="en-US" altLang="en-US" dirty="0">
                <a:solidFill>
                  <a:srgbClr val="000000"/>
                </a:solidFill>
              </a:rPr>
              <a:t>“Height Above Ground (Lower Mark)”.</a:t>
            </a:r>
          </a:p>
          <a:p>
            <a:pPr marL="285750" indent="-285750">
              <a:buFont typeface="Arial" charset="0"/>
              <a:buChar char="•"/>
            </a:pPr>
            <a:r>
              <a:rPr lang="en-US" altLang="en-US" dirty="0">
                <a:solidFill>
                  <a:srgbClr val="000000"/>
                </a:solidFill>
              </a:rPr>
              <a:t>Your infiltration measurement will consist of a single interval.</a:t>
            </a:r>
          </a:p>
          <a:p>
            <a:endParaRPr lang="en-US" altLang="en-US" dirty="0">
              <a:solidFill>
                <a:srgbClr val="000000"/>
              </a:solidFill>
            </a:endParaRPr>
          </a:p>
          <a:p>
            <a:endParaRPr lang="en-US" altLang="en-US" dirty="0">
              <a:solidFill>
                <a:srgbClr val="000000"/>
              </a:solidFill>
            </a:endParaRPr>
          </a:p>
          <a:p>
            <a:pPr marL="285750" indent="-285750">
              <a:buFont typeface="Arial" charset="0"/>
              <a:buChar char="•"/>
            </a:pPr>
            <a:endParaRPr lang="en-US" altLang="en-US" dirty="0">
              <a:solidFill>
                <a:srgbClr val="000000"/>
              </a:solidFill>
            </a:endParaRPr>
          </a:p>
          <a:p>
            <a:pPr marL="285750" indent="-285750">
              <a:buFont typeface="Arial" charset="0"/>
              <a:buChar char="•"/>
            </a:pPr>
            <a:endParaRPr lang="en-US" altLang="en-US" dirty="0">
              <a:solidFill>
                <a:srgbClr val="000000"/>
              </a:solidFill>
            </a:endParaRPr>
          </a:p>
        </p:txBody>
      </p:sp>
    </p:spTree>
    <p:extLst>
      <p:ext uri="{BB962C8B-B14F-4D97-AF65-F5344CB8AC3E}">
        <p14:creationId xmlns:p14="http://schemas.microsoft.com/office/powerpoint/2010/main" val="142569199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17412239-1292-C749-8343-A6DE4C9B54BD}" type="slidenum">
              <a:rPr lang="en-US" smtClean="0"/>
              <a:t>25</a:t>
            </a:fld>
            <a:endParaRPr lang="en-US" dirty="0"/>
          </a:p>
        </p:txBody>
      </p:sp>
      <p:pic>
        <p:nvPicPr>
          <p:cNvPr id="9" name="Picture 8" descr="Banner: Soil Infiltration Protocol"/>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83542" y="-33866"/>
            <a:ext cx="7960458" cy="1019791"/>
          </a:xfrm>
          <a:prstGeom prst="rect">
            <a:avLst/>
          </a:prstGeom>
        </p:spPr>
      </p:pic>
      <p:pic>
        <p:nvPicPr>
          <p:cNvPr id="6" name="Picture 5" descr="Menu: Measuring infiltration rates"/>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4172" y="-33866"/>
            <a:ext cx="1253067" cy="6891866"/>
          </a:xfrm>
          <a:prstGeom prst="rect">
            <a:avLst/>
          </a:prstGeom>
        </p:spPr>
      </p:pic>
      <p:sp>
        <p:nvSpPr>
          <p:cNvPr id="2" name="Title 1"/>
          <p:cNvSpPr>
            <a:spLocks noGrp="1"/>
          </p:cNvSpPr>
          <p:nvPr>
            <p:ph type="title"/>
          </p:nvPr>
        </p:nvSpPr>
        <p:spPr>
          <a:xfrm>
            <a:off x="1362185" y="914317"/>
            <a:ext cx="7886700" cy="1325563"/>
          </a:xfrm>
        </p:spPr>
        <p:txBody>
          <a:bodyPr/>
          <a:lstStyle/>
          <a:p>
            <a:r>
              <a:rPr lang="en-US" dirty="0"/>
              <a:t>Recording and Calculating the Time Interval </a:t>
            </a:r>
          </a:p>
        </p:txBody>
      </p:sp>
      <p:sp>
        <p:nvSpPr>
          <p:cNvPr id="3" name="Content Placeholder 2"/>
          <p:cNvSpPr>
            <a:spLocks noGrp="1"/>
          </p:cNvSpPr>
          <p:nvPr>
            <p:ph sz="half" idx="1"/>
          </p:nvPr>
        </p:nvSpPr>
        <p:spPr>
          <a:xfrm>
            <a:off x="1591915" y="2091158"/>
            <a:ext cx="7297252" cy="4766842"/>
          </a:xfrm>
        </p:spPr>
        <p:txBody>
          <a:bodyPr>
            <a:normAutofit/>
          </a:bodyPr>
          <a:lstStyle/>
          <a:p>
            <a:pPr marL="285750" indent="-285750">
              <a:spcBef>
                <a:spcPts val="1200"/>
              </a:spcBef>
              <a:spcAft>
                <a:spcPts val="1000"/>
              </a:spcAft>
              <a:buFont typeface="Arial" charset="0"/>
              <a:buChar char="•"/>
              <a:defRPr/>
            </a:pPr>
            <a:r>
              <a:rPr lang="en-US" dirty="0">
                <a:solidFill>
                  <a:srgbClr val="000000"/>
                </a:solidFill>
              </a:rPr>
              <a:t>Record your end time in the Data Entry App, or on the Data Entry Sheet.</a:t>
            </a:r>
            <a:endParaRPr lang="en-US" altLang="en-US" dirty="0">
              <a:solidFill>
                <a:srgbClr val="000000"/>
              </a:solidFill>
            </a:endParaRPr>
          </a:p>
          <a:p>
            <a:pPr marL="285750" indent="-285750">
              <a:buFont typeface="Arial" charset="0"/>
              <a:buChar char="•"/>
            </a:pPr>
            <a:r>
              <a:rPr lang="en-US" altLang="en-US" dirty="0">
                <a:solidFill>
                  <a:srgbClr val="000000"/>
                </a:solidFill>
              </a:rPr>
              <a:t>Calculate the time interval by taking the difference between the start and end times. </a:t>
            </a:r>
          </a:p>
          <a:p>
            <a:pPr marL="285750" indent="-285750">
              <a:buFont typeface="Arial" charset="0"/>
              <a:buChar char="•"/>
            </a:pPr>
            <a:r>
              <a:rPr lang="en-US" altLang="en-US" dirty="0">
                <a:solidFill>
                  <a:srgbClr val="000000"/>
                </a:solidFill>
              </a:rPr>
              <a:t>Record this interval on the Data Entry App, or on the Data Entry Sheet.</a:t>
            </a:r>
          </a:p>
          <a:p>
            <a:endParaRPr lang="en-US" altLang="en-US" dirty="0">
              <a:solidFill>
                <a:srgbClr val="000000"/>
              </a:solidFill>
            </a:endParaRPr>
          </a:p>
          <a:p>
            <a:endParaRPr lang="en-US" altLang="en-US" dirty="0">
              <a:solidFill>
                <a:srgbClr val="000000"/>
              </a:solidFill>
            </a:endParaRPr>
          </a:p>
          <a:p>
            <a:pPr marL="285750" indent="-285750">
              <a:buFont typeface="Arial" charset="0"/>
              <a:buChar char="•"/>
            </a:pPr>
            <a:endParaRPr lang="en-US" altLang="en-US" dirty="0">
              <a:solidFill>
                <a:srgbClr val="000000"/>
              </a:solidFill>
            </a:endParaRPr>
          </a:p>
          <a:p>
            <a:pPr marL="285750" indent="-285750">
              <a:buFont typeface="Arial" charset="0"/>
              <a:buChar char="•"/>
            </a:pPr>
            <a:endParaRPr lang="en-US" altLang="en-US" dirty="0">
              <a:solidFill>
                <a:srgbClr val="000000"/>
              </a:solidFill>
            </a:endParaRPr>
          </a:p>
        </p:txBody>
      </p:sp>
      <p:pic>
        <p:nvPicPr>
          <p:cNvPr id="5" name="Content Placeholder 4" descr="A pair of photographs showing the start and end times of the infiltration. Subtract the beginning tme from the end time to obtain the infiltration rate"/>
          <p:cNvPicPr>
            <a:picLocks noGrp="1" noChangeAspect="1"/>
          </p:cNvPicPr>
          <p:nvPr>
            <p:ph sz="half" idx="2"/>
          </p:nvPr>
        </p:nvPicPr>
        <p:blipFill>
          <a:blip r:embed="rId4">
            <a:extLst>
              <a:ext uri="{28A0092B-C50C-407E-A947-70E740481C1C}">
                <a14:useLocalDpi xmlns:a14="http://schemas.microsoft.com/office/drawing/2010/main" val="0"/>
              </a:ext>
            </a:extLst>
          </a:blip>
          <a:stretch>
            <a:fillRect/>
          </a:stretch>
        </p:blipFill>
        <p:spPr>
          <a:xfrm>
            <a:off x="2438904" y="3670064"/>
            <a:ext cx="5266039" cy="2816718"/>
          </a:xfrm>
        </p:spPr>
      </p:pic>
    </p:spTree>
    <p:extLst>
      <p:ext uri="{BB962C8B-B14F-4D97-AF65-F5344CB8AC3E}">
        <p14:creationId xmlns:p14="http://schemas.microsoft.com/office/powerpoint/2010/main" val="154210210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17412239-1292-C749-8343-A6DE4C9B54BD}" type="slidenum">
              <a:rPr lang="en-US" smtClean="0"/>
              <a:t>26</a:t>
            </a:fld>
            <a:endParaRPr lang="en-US" dirty="0"/>
          </a:p>
        </p:txBody>
      </p:sp>
      <p:pic>
        <p:nvPicPr>
          <p:cNvPr id="9" name="Picture 8" descr="Banner: Soil Infiltration Protocol"/>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83542" y="-33866"/>
            <a:ext cx="7960458" cy="1019791"/>
          </a:xfrm>
          <a:prstGeom prst="rect">
            <a:avLst/>
          </a:prstGeom>
        </p:spPr>
      </p:pic>
      <p:pic>
        <p:nvPicPr>
          <p:cNvPr id="6" name="Picture 5" descr="Menu: Measuring infiltration rates"/>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4172" y="-33866"/>
            <a:ext cx="1253067" cy="6891866"/>
          </a:xfrm>
          <a:prstGeom prst="rect">
            <a:avLst/>
          </a:prstGeom>
        </p:spPr>
      </p:pic>
      <p:sp>
        <p:nvSpPr>
          <p:cNvPr id="2" name="Title 1"/>
          <p:cNvSpPr>
            <a:spLocks noGrp="1"/>
          </p:cNvSpPr>
          <p:nvPr>
            <p:ph type="title"/>
          </p:nvPr>
        </p:nvSpPr>
        <p:spPr>
          <a:xfrm>
            <a:off x="1362185" y="914317"/>
            <a:ext cx="7886700" cy="1325563"/>
          </a:xfrm>
        </p:spPr>
        <p:txBody>
          <a:bodyPr/>
          <a:lstStyle/>
          <a:p>
            <a:r>
              <a:rPr lang="en-US" dirty="0"/>
              <a:t>Repeat Measurement</a:t>
            </a:r>
          </a:p>
        </p:txBody>
      </p:sp>
      <p:sp>
        <p:nvSpPr>
          <p:cNvPr id="3" name="Content Placeholder 2"/>
          <p:cNvSpPr>
            <a:spLocks noGrp="1"/>
          </p:cNvSpPr>
          <p:nvPr>
            <p:ph sz="half" idx="1"/>
          </p:nvPr>
        </p:nvSpPr>
        <p:spPr>
          <a:xfrm>
            <a:off x="1591915" y="2091158"/>
            <a:ext cx="7297252" cy="4766842"/>
          </a:xfrm>
        </p:spPr>
        <p:txBody>
          <a:bodyPr>
            <a:normAutofit/>
          </a:bodyPr>
          <a:lstStyle/>
          <a:p>
            <a:pPr>
              <a:spcBef>
                <a:spcPts val="1200"/>
              </a:spcBef>
              <a:spcAft>
                <a:spcPts val="1000"/>
              </a:spcAft>
              <a:defRPr/>
            </a:pPr>
            <a:r>
              <a:rPr lang="en-US" dirty="0">
                <a:solidFill>
                  <a:srgbClr val="000000"/>
                </a:solidFill>
              </a:rPr>
              <a:t>Refill the two cans to the level of the top of the band. </a:t>
            </a:r>
          </a:p>
          <a:p>
            <a:pPr>
              <a:spcBef>
                <a:spcPts val="1200"/>
              </a:spcBef>
              <a:spcAft>
                <a:spcPts val="1000"/>
              </a:spcAft>
              <a:defRPr/>
            </a:pPr>
            <a:r>
              <a:rPr lang="en-US" dirty="0">
                <a:solidFill>
                  <a:srgbClr val="000000"/>
                </a:solidFill>
              </a:rPr>
              <a:t>Repeat timing the fall of the water level in the inner ring for 45 minutes or until two consecutive interval times are within 10 seconds of one another.</a:t>
            </a:r>
          </a:p>
          <a:p>
            <a:pPr>
              <a:spcBef>
                <a:spcPts val="1200"/>
              </a:spcBef>
              <a:spcAft>
                <a:spcPts val="1000"/>
              </a:spcAft>
              <a:defRPr/>
            </a:pPr>
            <a:r>
              <a:rPr lang="en-US" altLang="en-US" dirty="0">
                <a:solidFill>
                  <a:srgbClr val="000000"/>
                </a:solidFill>
              </a:rPr>
              <a:t>After you have finished the previous steps, </a:t>
            </a:r>
            <a:r>
              <a:rPr lang="en-US" altLang="en-US" b="1" dirty="0">
                <a:solidFill>
                  <a:srgbClr val="000000"/>
                </a:solidFill>
              </a:rPr>
              <a:t>wait five minutes</a:t>
            </a:r>
            <a:r>
              <a:rPr lang="en-US" altLang="en-US" dirty="0">
                <a:solidFill>
                  <a:srgbClr val="000000"/>
                </a:solidFill>
              </a:rPr>
              <a:t>. If the water has not soaked into the soil, remove the cans. </a:t>
            </a:r>
          </a:p>
          <a:p>
            <a:pPr>
              <a:spcBef>
                <a:spcPts val="1200"/>
              </a:spcBef>
              <a:spcAft>
                <a:spcPts val="1000"/>
              </a:spcAft>
              <a:defRPr/>
            </a:pPr>
            <a:endParaRPr lang="en-US" dirty="0">
              <a:solidFill>
                <a:srgbClr val="000000"/>
              </a:solidFill>
            </a:endParaRPr>
          </a:p>
          <a:p>
            <a:endParaRPr lang="en-US" altLang="en-US" dirty="0">
              <a:solidFill>
                <a:srgbClr val="000000"/>
              </a:solidFill>
            </a:endParaRPr>
          </a:p>
          <a:p>
            <a:endParaRPr lang="en-US" altLang="en-US" dirty="0">
              <a:solidFill>
                <a:srgbClr val="000000"/>
              </a:solidFill>
            </a:endParaRPr>
          </a:p>
          <a:p>
            <a:pPr marL="285750" indent="-285750">
              <a:buFont typeface="Arial" charset="0"/>
              <a:buChar char="•"/>
            </a:pPr>
            <a:endParaRPr lang="en-US" altLang="en-US" dirty="0">
              <a:solidFill>
                <a:srgbClr val="000000"/>
              </a:solidFill>
            </a:endParaRPr>
          </a:p>
          <a:p>
            <a:pPr marL="285750" indent="-285750">
              <a:buFont typeface="Arial" charset="0"/>
              <a:buChar char="•"/>
            </a:pPr>
            <a:endParaRPr lang="en-US" altLang="en-US" dirty="0">
              <a:solidFill>
                <a:srgbClr val="000000"/>
              </a:solidFill>
            </a:endParaRPr>
          </a:p>
        </p:txBody>
      </p:sp>
      <p:pic>
        <p:nvPicPr>
          <p:cNvPr id="5" name="Content Placeholder 4" descr="A pair of photographs showing the start and end times of the infiltration. Subtract the beginning tme from the end time to obtain the infiltration rate"/>
          <p:cNvPicPr>
            <a:picLocks noGrp="1" noChangeAspect="1"/>
          </p:cNvPicPr>
          <p:nvPr>
            <p:ph sz="half" idx="2"/>
          </p:nvPr>
        </p:nvPicPr>
        <p:blipFill>
          <a:blip r:embed="rId4">
            <a:extLst>
              <a:ext uri="{28A0092B-C50C-407E-A947-70E740481C1C}">
                <a14:useLocalDpi xmlns:a14="http://schemas.microsoft.com/office/drawing/2010/main" val="0"/>
              </a:ext>
            </a:extLst>
          </a:blip>
          <a:stretch>
            <a:fillRect/>
          </a:stretch>
        </p:blipFill>
        <p:spPr>
          <a:xfrm>
            <a:off x="2978550" y="4253284"/>
            <a:ext cx="4231719" cy="2263477"/>
          </a:xfrm>
        </p:spPr>
      </p:pic>
    </p:spTree>
    <p:extLst>
      <p:ext uri="{BB962C8B-B14F-4D97-AF65-F5344CB8AC3E}">
        <p14:creationId xmlns:p14="http://schemas.microsoft.com/office/powerpoint/2010/main" val="197614157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17412239-1292-C749-8343-A6DE4C9B54BD}" type="slidenum">
              <a:rPr lang="en-US" smtClean="0"/>
              <a:t>27</a:t>
            </a:fld>
            <a:endParaRPr lang="en-US" dirty="0"/>
          </a:p>
        </p:txBody>
      </p:sp>
      <p:pic>
        <p:nvPicPr>
          <p:cNvPr id="9" name="Picture 8" descr="Banner: Soil Infiltration Protocol"/>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83542" y="-33866"/>
            <a:ext cx="7960458" cy="1019791"/>
          </a:xfrm>
          <a:prstGeom prst="rect">
            <a:avLst/>
          </a:prstGeom>
        </p:spPr>
      </p:pic>
      <p:pic>
        <p:nvPicPr>
          <p:cNvPr id="6" name="Picture 5" descr="Menu: Measuring infiltration rates"/>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4172" y="-33866"/>
            <a:ext cx="1253067" cy="6891866"/>
          </a:xfrm>
          <a:prstGeom prst="rect">
            <a:avLst/>
          </a:prstGeom>
        </p:spPr>
      </p:pic>
      <p:sp>
        <p:nvSpPr>
          <p:cNvPr id="2" name="Title 1"/>
          <p:cNvSpPr>
            <a:spLocks noGrp="1"/>
          </p:cNvSpPr>
          <p:nvPr>
            <p:ph type="title"/>
          </p:nvPr>
        </p:nvSpPr>
        <p:spPr>
          <a:xfrm>
            <a:off x="1362185" y="914317"/>
            <a:ext cx="7886700" cy="1325563"/>
          </a:xfrm>
        </p:spPr>
        <p:txBody>
          <a:bodyPr/>
          <a:lstStyle/>
          <a:p>
            <a:r>
              <a:rPr lang="en-US" dirty="0"/>
              <a:t>Infiltration Measurement of a Top 5 cm Soil Moisture Sample- 1 </a:t>
            </a:r>
          </a:p>
        </p:txBody>
      </p:sp>
      <p:sp>
        <p:nvSpPr>
          <p:cNvPr id="3" name="Content Placeholder 2"/>
          <p:cNvSpPr>
            <a:spLocks noGrp="1"/>
          </p:cNvSpPr>
          <p:nvPr>
            <p:ph sz="half" idx="1"/>
          </p:nvPr>
        </p:nvSpPr>
        <p:spPr>
          <a:xfrm>
            <a:off x="1591915" y="2091158"/>
            <a:ext cx="7297252" cy="4766842"/>
          </a:xfrm>
        </p:spPr>
        <p:txBody>
          <a:bodyPr>
            <a:normAutofit/>
          </a:bodyPr>
          <a:lstStyle/>
          <a:p>
            <a:r>
              <a:rPr lang="en-US" altLang="en-US" dirty="0">
                <a:solidFill>
                  <a:srgbClr val="000000"/>
                </a:solidFill>
              </a:rPr>
              <a:t>Take a single 0-5 cm soil moisture sample from where the inner ring sat.</a:t>
            </a:r>
          </a:p>
          <a:p>
            <a:r>
              <a:rPr lang="en-US" altLang="en-US" dirty="0">
                <a:solidFill>
                  <a:srgbClr val="000000"/>
                </a:solidFill>
              </a:rPr>
              <a:t>Proceed to measure the gravimetric soil moisture of this sample following the Gravimetric Soil Moisture Protocol.</a:t>
            </a:r>
          </a:p>
          <a:p>
            <a:pPr>
              <a:spcBef>
                <a:spcPts val="1200"/>
              </a:spcBef>
              <a:spcAft>
                <a:spcPts val="1000"/>
              </a:spcAft>
              <a:defRPr/>
            </a:pPr>
            <a:endParaRPr lang="en-US" dirty="0">
              <a:solidFill>
                <a:srgbClr val="000000"/>
              </a:solidFill>
            </a:endParaRPr>
          </a:p>
          <a:p>
            <a:endParaRPr lang="en-US" altLang="en-US" dirty="0">
              <a:solidFill>
                <a:srgbClr val="000000"/>
              </a:solidFill>
            </a:endParaRPr>
          </a:p>
          <a:p>
            <a:endParaRPr lang="en-US" altLang="en-US" dirty="0">
              <a:solidFill>
                <a:srgbClr val="000000"/>
              </a:solidFill>
            </a:endParaRPr>
          </a:p>
          <a:p>
            <a:pPr marL="285750" indent="-285750">
              <a:buFont typeface="Arial" charset="0"/>
              <a:buChar char="•"/>
            </a:pPr>
            <a:endParaRPr lang="en-US" altLang="en-US" dirty="0">
              <a:solidFill>
                <a:srgbClr val="000000"/>
              </a:solidFill>
            </a:endParaRPr>
          </a:p>
          <a:p>
            <a:pPr marL="285750" indent="-285750">
              <a:buFont typeface="Arial" charset="0"/>
              <a:buChar char="•"/>
            </a:pPr>
            <a:endParaRPr lang="en-US" altLang="en-US" dirty="0">
              <a:solidFill>
                <a:srgbClr val="000000"/>
              </a:solidFill>
            </a:endParaRPr>
          </a:p>
        </p:txBody>
      </p:sp>
      <p:pic>
        <p:nvPicPr>
          <p:cNvPr id="7" name="Content Placeholder 6" descr="photograph of a trowel, marked at  5 cm, and an image of a trowel with soil being placed into the inner ring."/>
          <p:cNvPicPr>
            <a:picLocks noGrp="1" noChangeAspect="1"/>
          </p:cNvPicPr>
          <p:nvPr>
            <p:ph sz="half" idx="2"/>
          </p:nvPr>
        </p:nvPicPr>
        <p:blipFill>
          <a:blip r:embed="rId4">
            <a:extLst>
              <a:ext uri="{28A0092B-C50C-407E-A947-70E740481C1C}">
                <a14:useLocalDpi xmlns:a14="http://schemas.microsoft.com/office/drawing/2010/main" val="0"/>
              </a:ext>
            </a:extLst>
          </a:blip>
          <a:stretch>
            <a:fillRect/>
          </a:stretch>
        </p:blipFill>
        <p:spPr>
          <a:xfrm>
            <a:off x="1796008" y="3598483"/>
            <a:ext cx="6388621" cy="2507232"/>
          </a:xfrm>
        </p:spPr>
      </p:pic>
    </p:spTree>
    <p:extLst>
      <p:ext uri="{BB962C8B-B14F-4D97-AF65-F5344CB8AC3E}">
        <p14:creationId xmlns:p14="http://schemas.microsoft.com/office/powerpoint/2010/main" val="123990931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17412239-1292-C749-8343-A6DE4C9B54BD}" type="slidenum">
              <a:rPr lang="en-US" smtClean="0"/>
              <a:t>28</a:t>
            </a:fld>
            <a:endParaRPr lang="en-US" dirty="0"/>
          </a:p>
        </p:txBody>
      </p:sp>
      <p:pic>
        <p:nvPicPr>
          <p:cNvPr id="9" name="Picture 8" descr="Banner: Soil Infiltration Protocol"/>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83542" y="-26949"/>
            <a:ext cx="7960458" cy="1019791"/>
          </a:xfrm>
          <a:prstGeom prst="rect">
            <a:avLst/>
          </a:prstGeom>
        </p:spPr>
      </p:pic>
      <p:pic>
        <p:nvPicPr>
          <p:cNvPr id="6" name="Picture 5" descr="Menu: Measuring infiltration rates"/>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4172" y="-33866"/>
            <a:ext cx="1253067" cy="6891866"/>
          </a:xfrm>
          <a:prstGeom prst="rect">
            <a:avLst/>
          </a:prstGeom>
        </p:spPr>
      </p:pic>
      <p:sp>
        <p:nvSpPr>
          <p:cNvPr id="2" name="Title 1"/>
          <p:cNvSpPr>
            <a:spLocks noGrp="1"/>
          </p:cNvSpPr>
          <p:nvPr>
            <p:ph type="title"/>
          </p:nvPr>
        </p:nvSpPr>
        <p:spPr>
          <a:xfrm>
            <a:off x="1362185" y="914317"/>
            <a:ext cx="7886700" cy="1325563"/>
          </a:xfrm>
        </p:spPr>
        <p:txBody>
          <a:bodyPr/>
          <a:lstStyle/>
          <a:p>
            <a:r>
              <a:rPr lang="en-US" dirty="0"/>
              <a:t>Infiltration Measurement of a Top 5 cm Soil Moisture Sample- 2 </a:t>
            </a:r>
          </a:p>
        </p:txBody>
      </p:sp>
      <p:sp>
        <p:nvSpPr>
          <p:cNvPr id="3" name="Content Placeholder 2"/>
          <p:cNvSpPr>
            <a:spLocks noGrp="1"/>
          </p:cNvSpPr>
          <p:nvPr>
            <p:ph sz="half" idx="1"/>
          </p:nvPr>
        </p:nvSpPr>
        <p:spPr>
          <a:xfrm>
            <a:off x="1591915" y="2091158"/>
            <a:ext cx="7297252" cy="4766842"/>
          </a:xfrm>
        </p:spPr>
        <p:txBody>
          <a:bodyPr>
            <a:normAutofit/>
          </a:bodyPr>
          <a:lstStyle/>
          <a:p>
            <a:r>
              <a:rPr lang="en-US" altLang="en-US" dirty="0">
                <a:solidFill>
                  <a:srgbClr val="000000"/>
                </a:solidFill>
              </a:rPr>
              <a:t>Make two other infiltration measurements within a 5 m diameter area of your first sample site. These measurements can be done at the same time using other groups or over several days (if the near-surface soil water content is not changed by rain).</a:t>
            </a:r>
          </a:p>
          <a:p>
            <a:endParaRPr lang="en-US" altLang="en-US" dirty="0">
              <a:solidFill>
                <a:srgbClr val="000000"/>
              </a:solidFill>
            </a:endParaRPr>
          </a:p>
          <a:p>
            <a:r>
              <a:rPr lang="en-US" altLang="en-US" dirty="0">
                <a:solidFill>
                  <a:srgbClr val="000000"/>
                </a:solidFill>
              </a:rPr>
              <a:t>It is not critical that multiple runs have the same number of reading sets, but do not submit runs that are incomplete (e.g. a run that was cut short due to lack of time).</a:t>
            </a:r>
          </a:p>
          <a:p>
            <a:r>
              <a:rPr lang="en-US" altLang="en-US" dirty="0">
                <a:solidFill>
                  <a:srgbClr val="000000"/>
                </a:solidFill>
              </a:rPr>
              <a:t> </a:t>
            </a:r>
          </a:p>
          <a:p>
            <a:r>
              <a:rPr lang="en-US" altLang="en-US" dirty="0">
                <a:solidFill>
                  <a:srgbClr val="000000"/>
                </a:solidFill>
              </a:rPr>
              <a:t>Report your data to GLOBE even if you conduct one or two series of infiltration measurements. If you take more than three sets of measurements, enter your three best sets on the Data Entry App. </a:t>
            </a:r>
          </a:p>
          <a:p>
            <a:r>
              <a:rPr lang="en-US" altLang="en-US" dirty="0">
                <a:solidFill>
                  <a:srgbClr val="000000"/>
                </a:solidFill>
              </a:rPr>
              <a:t> </a:t>
            </a:r>
          </a:p>
          <a:p>
            <a:pPr>
              <a:spcBef>
                <a:spcPts val="1200"/>
              </a:spcBef>
              <a:spcAft>
                <a:spcPts val="1000"/>
              </a:spcAft>
              <a:defRPr/>
            </a:pPr>
            <a:endParaRPr lang="en-US" dirty="0">
              <a:solidFill>
                <a:srgbClr val="000000"/>
              </a:solidFill>
            </a:endParaRPr>
          </a:p>
          <a:p>
            <a:endParaRPr lang="en-US" altLang="en-US" dirty="0">
              <a:solidFill>
                <a:srgbClr val="000000"/>
              </a:solidFill>
            </a:endParaRPr>
          </a:p>
          <a:p>
            <a:endParaRPr lang="en-US" altLang="en-US" dirty="0">
              <a:solidFill>
                <a:srgbClr val="000000"/>
              </a:solidFill>
            </a:endParaRPr>
          </a:p>
          <a:p>
            <a:pPr marL="285750" indent="-285750">
              <a:buFont typeface="Arial" charset="0"/>
              <a:buChar char="•"/>
            </a:pPr>
            <a:endParaRPr lang="en-US" altLang="en-US" dirty="0">
              <a:solidFill>
                <a:srgbClr val="000000"/>
              </a:solidFill>
            </a:endParaRPr>
          </a:p>
          <a:p>
            <a:pPr marL="285750" indent="-285750">
              <a:buFont typeface="Arial" charset="0"/>
              <a:buChar char="•"/>
            </a:pPr>
            <a:endParaRPr lang="en-US" altLang="en-US" dirty="0">
              <a:solidFill>
                <a:srgbClr val="000000"/>
              </a:solidFill>
            </a:endParaRPr>
          </a:p>
        </p:txBody>
      </p:sp>
    </p:spTree>
    <p:extLst>
      <p:ext uri="{BB962C8B-B14F-4D97-AF65-F5344CB8AC3E}">
        <p14:creationId xmlns:p14="http://schemas.microsoft.com/office/powerpoint/2010/main" val="73628658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17412239-1292-C749-8343-A6DE4C9B54BD}" type="slidenum">
              <a:rPr lang="en-US" smtClean="0"/>
              <a:t>29</a:t>
            </a:fld>
            <a:endParaRPr lang="en-US" dirty="0"/>
          </a:p>
        </p:txBody>
      </p:sp>
      <p:pic>
        <p:nvPicPr>
          <p:cNvPr id="9" name="Picture 8" descr="Banner: Soil Infiltration Protocol"/>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28512" y="-60710"/>
            <a:ext cx="7960458" cy="1019791"/>
          </a:xfrm>
          <a:prstGeom prst="rect">
            <a:avLst/>
          </a:prstGeom>
        </p:spPr>
      </p:pic>
      <p:pic>
        <p:nvPicPr>
          <p:cNvPr id="6" name="Picture 5" descr="Menu: Report data to GLOBE"/>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6210" y="-45720"/>
            <a:ext cx="1259028" cy="6903720"/>
          </a:xfrm>
          <a:prstGeom prst="rect">
            <a:avLst/>
          </a:prstGeom>
        </p:spPr>
      </p:pic>
      <p:sp>
        <p:nvSpPr>
          <p:cNvPr id="2" name="Title 1"/>
          <p:cNvSpPr>
            <a:spLocks noGrp="1"/>
          </p:cNvSpPr>
          <p:nvPr>
            <p:ph type="title"/>
          </p:nvPr>
        </p:nvSpPr>
        <p:spPr>
          <a:xfrm>
            <a:off x="1358262" y="734126"/>
            <a:ext cx="7886700" cy="1325563"/>
          </a:xfrm>
        </p:spPr>
        <p:txBody>
          <a:bodyPr/>
          <a:lstStyle/>
          <a:p>
            <a:r>
              <a:rPr lang="en-US" dirty="0"/>
              <a:t>Soil </a:t>
            </a:r>
            <a:r>
              <a:rPr lang="en-US"/>
              <a:t>Infiltration Protocol Data Entry</a:t>
            </a:r>
            <a:endParaRPr lang="en-US" dirty="0"/>
          </a:p>
        </p:txBody>
      </p:sp>
      <p:pic>
        <p:nvPicPr>
          <p:cNvPr id="7" name="Content Placeholder 6" descr="Screenshot of GLOBE Data Entry. Under soil moisture and temperature, select &quot;Live Data Entry&quot; and &quot;New Observation&quot;"/>
          <p:cNvPicPr>
            <a:picLocks noGrp="1" noChangeAspect="1"/>
          </p:cNvPicPr>
          <p:nvPr>
            <p:ph sz="half" idx="1"/>
          </p:nvPr>
        </p:nvPicPr>
        <p:blipFill>
          <a:blip r:embed="rId4">
            <a:extLst>
              <a:ext uri="{28A0092B-C50C-407E-A947-70E740481C1C}">
                <a14:useLocalDpi xmlns:a14="http://schemas.microsoft.com/office/drawing/2010/main" val="0"/>
              </a:ext>
            </a:extLst>
          </a:blip>
          <a:stretch>
            <a:fillRect/>
          </a:stretch>
        </p:blipFill>
        <p:spPr>
          <a:xfrm>
            <a:off x="1358262" y="1879931"/>
            <a:ext cx="7215213" cy="3696409"/>
          </a:xfrm>
        </p:spPr>
      </p:pic>
    </p:spTree>
    <p:extLst>
      <p:ext uri="{BB962C8B-B14F-4D97-AF65-F5344CB8AC3E}">
        <p14:creationId xmlns:p14="http://schemas.microsoft.com/office/powerpoint/2010/main" val="81486816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17412239-1292-C749-8343-A6DE4C9B54BD}" type="slidenum">
              <a:rPr lang="en-US" smtClean="0"/>
              <a:t>3</a:t>
            </a:fld>
            <a:endParaRPr lang="en-US" dirty="0"/>
          </a:p>
        </p:txBody>
      </p:sp>
      <p:pic>
        <p:nvPicPr>
          <p:cNvPr id="6" name="Picture 5" descr="Banner: Soil Infiltration Protocol"/>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53661" y="-51602"/>
            <a:ext cx="7960458" cy="1019791"/>
          </a:xfrm>
          <a:prstGeom prst="rect">
            <a:avLst/>
          </a:prstGeom>
        </p:spPr>
      </p:pic>
      <p:pic>
        <p:nvPicPr>
          <p:cNvPr id="7" name="Picture 6" descr="Menu: Why measure infiltration?"/>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360" y="-35858"/>
            <a:ext cx="1268229" cy="6945064"/>
          </a:xfrm>
          <a:prstGeom prst="rect">
            <a:avLst/>
          </a:prstGeom>
        </p:spPr>
      </p:pic>
      <p:sp>
        <p:nvSpPr>
          <p:cNvPr id="2" name="Title 1"/>
          <p:cNvSpPr>
            <a:spLocks noGrp="1"/>
          </p:cNvSpPr>
          <p:nvPr>
            <p:ph type="title"/>
          </p:nvPr>
        </p:nvSpPr>
        <p:spPr>
          <a:xfrm>
            <a:off x="1435749" y="734126"/>
            <a:ext cx="7886700" cy="1325563"/>
          </a:xfrm>
        </p:spPr>
        <p:txBody>
          <a:bodyPr>
            <a:normAutofit/>
          </a:bodyPr>
          <a:lstStyle/>
          <a:p>
            <a:r>
              <a:rPr lang="en-US" sz="2800" b="1" dirty="0">
                <a:latin typeface="+mn-lt"/>
              </a:rPr>
              <a:t>What is a Soil Infiltration Rate?</a:t>
            </a:r>
          </a:p>
        </p:txBody>
      </p:sp>
      <p:sp>
        <p:nvSpPr>
          <p:cNvPr id="3" name="Content Placeholder 2"/>
          <p:cNvSpPr>
            <a:spLocks noGrp="1"/>
          </p:cNvSpPr>
          <p:nvPr>
            <p:ph sz="half" idx="1"/>
          </p:nvPr>
        </p:nvSpPr>
        <p:spPr>
          <a:xfrm>
            <a:off x="1492899" y="1886952"/>
            <a:ext cx="7396268" cy="4351338"/>
          </a:xfrm>
        </p:spPr>
        <p:txBody>
          <a:bodyPr>
            <a:normAutofit/>
          </a:bodyPr>
          <a:lstStyle/>
          <a:p>
            <a:r>
              <a:rPr lang="en-US" dirty="0"/>
              <a:t>The infiltration rate is determined by measuring the time it takes for water sitting on a soil to drop a fixed distance. This rate changes with time as the soil pore spaces, filled originally with air,  fill with water.</a:t>
            </a:r>
          </a:p>
          <a:p>
            <a:endParaRPr lang="en-US" dirty="0"/>
          </a:p>
          <a:p>
            <a:r>
              <a:rPr lang="en-US" dirty="0"/>
              <a:t>There are three flow rates:</a:t>
            </a:r>
          </a:p>
          <a:p>
            <a:pPr marL="285750" indent="-285750">
              <a:buFont typeface="Arial" charset="0"/>
              <a:buChar char="•"/>
            </a:pPr>
            <a:r>
              <a:rPr lang="en-US" dirty="0"/>
              <a:t>Unsaturated flow is the initial flow rate and is high as the dry soil pore spaces fill with water.</a:t>
            </a:r>
          </a:p>
          <a:p>
            <a:pPr marL="285750" indent="-285750">
              <a:buFont typeface="Arial" charset="0"/>
              <a:buChar char="•"/>
            </a:pPr>
            <a:r>
              <a:rPr lang="en-US" dirty="0"/>
              <a:t>Saturated flow is a steady flow rate that occurs as water moves into the soil at a rate determined by soil texture and structure.</a:t>
            </a:r>
          </a:p>
          <a:p>
            <a:pPr marL="285750" indent="-285750">
              <a:buFont typeface="Arial" charset="0"/>
              <a:buChar char="•"/>
            </a:pPr>
            <a:r>
              <a:rPr lang="en-US" dirty="0"/>
              <a:t>Ponding is the flow rate that occurs when the ground becomes totally saturated and is no longer able to conduct water through its pores.</a:t>
            </a:r>
            <a:endParaRPr lang="en-US" altLang="en-US" dirty="0">
              <a:solidFill>
                <a:srgbClr val="000000"/>
              </a:solidFill>
            </a:endParaRPr>
          </a:p>
        </p:txBody>
      </p:sp>
    </p:spTree>
    <p:extLst>
      <p:ext uri="{BB962C8B-B14F-4D97-AF65-F5344CB8AC3E}">
        <p14:creationId xmlns:p14="http://schemas.microsoft.com/office/powerpoint/2010/main" val="122699006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17412239-1292-C749-8343-A6DE4C9B54BD}" type="slidenum">
              <a:rPr lang="en-US" smtClean="0"/>
              <a:t>30</a:t>
            </a:fld>
            <a:endParaRPr lang="en-US" dirty="0"/>
          </a:p>
        </p:txBody>
      </p:sp>
      <p:pic>
        <p:nvPicPr>
          <p:cNvPr id="9" name="Picture 8" descr="Banner: Soil Infiltration Protocol"/>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22818" y="-45720"/>
            <a:ext cx="7960458" cy="1019791"/>
          </a:xfrm>
          <a:prstGeom prst="rect">
            <a:avLst/>
          </a:prstGeom>
        </p:spPr>
      </p:pic>
      <p:pic>
        <p:nvPicPr>
          <p:cNvPr id="6" name="Picture 5" descr="Menu: Report data to GLOBE"/>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6210" y="-45720"/>
            <a:ext cx="1259028" cy="6903720"/>
          </a:xfrm>
          <a:prstGeom prst="rect">
            <a:avLst/>
          </a:prstGeom>
        </p:spPr>
      </p:pic>
      <p:sp>
        <p:nvSpPr>
          <p:cNvPr id="2" name="Title 1"/>
          <p:cNvSpPr>
            <a:spLocks noGrp="1"/>
          </p:cNvSpPr>
          <p:nvPr>
            <p:ph type="title"/>
          </p:nvPr>
        </p:nvSpPr>
        <p:spPr>
          <a:xfrm>
            <a:off x="1358262" y="734126"/>
            <a:ext cx="7886700" cy="1325563"/>
          </a:xfrm>
        </p:spPr>
        <p:txBody>
          <a:bodyPr/>
          <a:lstStyle/>
          <a:p>
            <a:r>
              <a:rPr lang="en-US" dirty="0"/>
              <a:t>Entering Measurement Data</a:t>
            </a:r>
          </a:p>
        </p:txBody>
      </p:sp>
      <p:sp>
        <p:nvSpPr>
          <p:cNvPr id="4" name="Content Placeholder 3"/>
          <p:cNvSpPr>
            <a:spLocks noGrp="1"/>
          </p:cNvSpPr>
          <p:nvPr>
            <p:ph sz="half" idx="2"/>
          </p:nvPr>
        </p:nvSpPr>
        <p:spPr>
          <a:xfrm>
            <a:off x="1481215" y="3939238"/>
            <a:ext cx="7168109" cy="4351338"/>
          </a:xfrm>
        </p:spPr>
        <p:txBody>
          <a:bodyPr>
            <a:normAutofit/>
          </a:bodyPr>
          <a:lstStyle/>
          <a:p>
            <a:r>
              <a:rPr lang="en-US" altLang="en-US" sz="2000" dirty="0">
                <a:solidFill>
                  <a:srgbClr val="000000"/>
                </a:solidFill>
              </a:rPr>
              <a:t>Enter the date you took the measurements. </a:t>
            </a:r>
          </a:p>
          <a:p>
            <a:endParaRPr lang="en-US" altLang="en-US" sz="2000" dirty="0">
              <a:solidFill>
                <a:srgbClr val="000000"/>
              </a:solidFill>
            </a:endParaRPr>
          </a:p>
          <a:p>
            <a:r>
              <a:rPr lang="en-US" altLang="en-US" sz="2000" dirty="0">
                <a:solidFill>
                  <a:srgbClr val="000000"/>
                </a:solidFill>
              </a:rPr>
              <a:t>Once you enter the date, the data entry portion of the page will appear. </a:t>
            </a:r>
          </a:p>
        </p:txBody>
      </p:sp>
      <p:pic>
        <p:nvPicPr>
          <p:cNvPr id="5" name="Content Placeholder 4" descr="Screenshot GLOBE Data Entry. Enter the date you took the measurements and you will access the data entry portion of the page."/>
          <p:cNvPicPr>
            <a:picLocks noGrp="1" noChangeAspect="1"/>
          </p:cNvPicPr>
          <p:nvPr>
            <p:ph sz="half" idx="1"/>
          </p:nvPr>
        </p:nvPicPr>
        <p:blipFill>
          <a:blip r:embed="rId4">
            <a:extLst>
              <a:ext uri="{28A0092B-C50C-407E-A947-70E740481C1C}">
                <a14:useLocalDpi xmlns:a14="http://schemas.microsoft.com/office/drawing/2010/main" val="0"/>
              </a:ext>
            </a:extLst>
          </a:blip>
          <a:stretch>
            <a:fillRect/>
          </a:stretch>
        </p:blipFill>
        <p:spPr>
          <a:xfrm>
            <a:off x="1415412" y="1753916"/>
            <a:ext cx="7165098" cy="1573899"/>
          </a:xfrm>
        </p:spPr>
      </p:pic>
    </p:spTree>
    <p:extLst>
      <p:ext uri="{BB962C8B-B14F-4D97-AF65-F5344CB8AC3E}">
        <p14:creationId xmlns:p14="http://schemas.microsoft.com/office/powerpoint/2010/main" val="104961981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17412239-1292-C749-8343-A6DE4C9B54BD}" type="slidenum">
              <a:rPr lang="en-US" smtClean="0"/>
              <a:t>31</a:t>
            </a:fld>
            <a:endParaRPr lang="en-US" dirty="0"/>
          </a:p>
        </p:txBody>
      </p:sp>
      <p:pic>
        <p:nvPicPr>
          <p:cNvPr id="9" name="Picture 8" descr="Banner: Soil Infiltration Protocol"/>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22818" y="-45720"/>
            <a:ext cx="7960458" cy="1019791"/>
          </a:xfrm>
          <a:prstGeom prst="rect">
            <a:avLst/>
          </a:prstGeom>
        </p:spPr>
      </p:pic>
      <p:pic>
        <p:nvPicPr>
          <p:cNvPr id="6" name="Picture 5" descr="Menu: Report data to GLOBE"/>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6210" y="-45720"/>
            <a:ext cx="1259028" cy="6903720"/>
          </a:xfrm>
          <a:prstGeom prst="rect">
            <a:avLst/>
          </a:prstGeom>
        </p:spPr>
      </p:pic>
      <p:sp>
        <p:nvSpPr>
          <p:cNvPr id="2" name="Title 1"/>
          <p:cNvSpPr>
            <a:spLocks noGrp="1"/>
          </p:cNvSpPr>
          <p:nvPr>
            <p:ph type="title"/>
          </p:nvPr>
        </p:nvSpPr>
        <p:spPr>
          <a:xfrm>
            <a:off x="1358262" y="734126"/>
            <a:ext cx="7886700" cy="1325563"/>
          </a:xfrm>
        </p:spPr>
        <p:txBody>
          <a:bodyPr/>
          <a:lstStyle/>
          <a:p>
            <a:r>
              <a:rPr lang="en-US" dirty="0"/>
              <a:t>Selecting Appropriate Data Set</a:t>
            </a:r>
          </a:p>
        </p:txBody>
      </p:sp>
      <p:sp>
        <p:nvSpPr>
          <p:cNvPr id="4" name="Content Placeholder 3"/>
          <p:cNvSpPr>
            <a:spLocks noGrp="1"/>
          </p:cNvSpPr>
          <p:nvPr>
            <p:ph sz="half" idx="2"/>
          </p:nvPr>
        </p:nvSpPr>
        <p:spPr>
          <a:xfrm>
            <a:off x="1358262" y="5887959"/>
            <a:ext cx="7168109" cy="677732"/>
          </a:xfrm>
        </p:spPr>
        <p:txBody>
          <a:bodyPr>
            <a:normAutofit/>
          </a:bodyPr>
          <a:lstStyle/>
          <a:p>
            <a:r>
              <a:rPr lang="en-US" altLang="en-US" sz="2000" dirty="0"/>
              <a:t>Choose which of your sets of data to enter.</a:t>
            </a:r>
          </a:p>
        </p:txBody>
      </p:sp>
      <p:pic>
        <p:nvPicPr>
          <p:cNvPr id="7" name="Content Placeholder 6" descr="Screenshot GLOBE Data Entry.  Select from one of three options_ Soil Infiltration Set: 1, 2, or 3."/>
          <p:cNvPicPr>
            <a:picLocks noGrp="1" noChangeAspect="1"/>
          </p:cNvPicPr>
          <p:nvPr>
            <p:ph sz="half" idx="1"/>
          </p:nvPr>
        </p:nvPicPr>
        <p:blipFill>
          <a:blip r:embed="rId4">
            <a:extLst>
              <a:ext uri="{28A0092B-C50C-407E-A947-70E740481C1C}">
                <a14:useLocalDpi xmlns:a14="http://schemas.microsoft.com/office/drawing/2010/main" val="0"/>
              </a:ext>
            </a:extLst>
          </a:blip>
          <a:stretch>
            <a:fillRect/>
          </a:stretch>
        </p:blipFill>
        <p:spPr>
          <a:xfrm>
            <a:off x="1647043" y="1925580"/>
            <a:ext cx="7053840" cy="3680741"/>
          </a:xfrm>
        </p:spPr>
      </p:pic>
    </p:spTree>
    <p:extLst>
      <p:ext uri="{BB962C8B-B14F-4D97-AF65-F5344CB8AC3E}">
        <p14:creationId xmlns:p14="http://schemas.microsoft.com/office/powerpoint/2010/main" val="70419544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17412239-1292-C749-8343-A6DE4C9B54BD}" type="slidenum">
              <a:rPr lang="en-US" smtClean="0"/>
              <a:t>32</a:t>
            </a:fld>
            <a:endParaRPr lang="en-US" dirty="0"/>
          </a:p>
        </p:txBody>
      </p:sp>
      <p:pic>
        <p:nvPicPr>
          <p:cNvPr id="9" name="Picture 8" descr="Banner: Soil Infiltration Protocol"/>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22818" y="-71125"/>
            <a:ext cx="7960458" cy="1019791"/>
          </a:xfrm>
          <a:prstGeom prst="rect">
            <a:avLst/>
          </a:prstGeom>
        </p:spPr>
      </p:pic>
      <p:pic>
        <p:nvPicPr>
          <p:cNvPr id="6" name="Picture 5" descr="Menu: Report data to GLOBE"/>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6210" y="-45720"/>
            <a:ext cx="1259028" cy="6903720"/>
          </a:xfrm>
          <a:prstGeom prst="rect">
            <a:avLst/>
          </a:prstGeom>
        </p:spPr>
      </p:pic>
      <p:sp>
        <p:nvSpPr>
          <p:cNvPr id="2" name="Title 1"/>
          <p:cNvSpPr>
            <a:spLocks noGrp="1"/>
          </p:cNvSpPr>
          <p:nvPr>
            <p:ph type="title"/>
          </p:nvPr>
        </p:nvSpPr>
        <p:spPr>
          <a:xfrm>
            <a:off x="1358262" y="734126"/>
            <a:ext cx="7886700" cy="1325563"/>
          </a:xfrm>
        </p:spPr>
        <p:txBody>
          <a:bodyPr/>
          <a:lstStyle/>
          <a:p>
            <a:r>
              <a:rPr lang="en-US" dirty="0"/>
              <a:t>Enter Specifications of your Dual Ring Infiltrometer</a:t>
            </a:r>
          </a:p>
        </p:txBody>
      </p:sp>
      <p:pic>
        <p:nvPicPr>
          <p:cNvPr id="5" name="Content Placeholder 4" descr="Screenshot, GLOBE Data Entry. Enter either water level change (interval depth) and saturated soil water content."/>
          <p:cNvPicPr>
            <a:picLocks noGrp="1" noChangeAspect="1"/>
          </p:cNvPicPr>
          <p:nvPr>
            <p:ph sz="half" idx="1"/>
          </p:nvPr>
        </p:nvPicPr>
        <p:blipFill>
          <a:blip r:embed="rId4">
            <a:extLst>
              <a:ext uri="{28A0092B-C50C-407E-A947-70E740481C1C}">
                <a14:useLocalDpi xmlns:a14="http://schemas.microsoft.com/office/drawing/2010/main" val="0"/>
              </a:ext>
            </a:extLst>
          </a:blip>
          <a:stretch>
            <a:fillRect/>
          </a:stretch>
        </p:blipFill>
        <p:spPr>
          <a:xfrm>
            <a:off x="1751975" y="1883979"/>
            <a:ext cx="6732458" cy="4444235"/>
          </a:xfrm>
        </p:spPr>
      </p:pic>
    </p:spTree>
    <p:extLst>
      <p:ext uri="{BB962C8B-B14F-4D97-AF65-F5344CB8AC3E}">
        <p14:creationId xmlns:p14="http://schemas.microsoft.com/office/powerpoint/2010/main" val="45785290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17412239-1292-C749-8343-A6DE4C9B54BD}" type="slidenum">
              <a:rPr lang="en-US" smtClean="0"/>
              <a:t>33</a:t>
            </a:fld>
            <a:endParaRPr lang="en-US" dirty="0"/>
          </a:p>
        </p:txBody>
      </p:sp>
      <p:pic>
        <p:nvPicPr>
          <p:cNvPr id="9" name="Picture 8" descr="Banner: Soil Infiltration Protocol"/>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22818" y="-45720"/>
            <a:ext cx="7960458" cy="1019791"/>
          </a:xfrm>
          <a:prstGeom prst="rect">
            <a:avLst/>
          </a:prstGeom>
        </p:spPr>
      </p:pic>
      <p:pic>
        <p:nvPicPr>
          <p:cNvPr id="6" name="Picture 5" descr="Menu: Report data to GLOBE"/>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6210" y="-45720"/>
            <a:ext cx="1259028" cy="6903720"/>
          </a:xfrm>
          <a:prstGeom prst="rect">
            <a:avLst/>
          </a:prstGeom>
        </p:spPr>
      </p:pic>
      <p:sp>
        <p:nvSpPr>
          <p:cNvPr id="2" name="Title 1"/>
          <p:cNvSpPr>
            <a:spLocks noGrp="1"/>
          </p:cNvSpPr>
          <p:nvPr>
            <p:ph type="title"/>
          </p:nvPr>
        </p:nvSpPr>
        <p:spPr>
          <a:xfrm>
            <a:off x="1358262" y="734126"/>
            <a:ext cx="7886700" cy="1325563"/>
          </a:xfrm>
        </p:spPr>
        <p:txBody>
          <a:bodyPr/>
          <a:lstStyle/>
          <a:p>
            <a:r>
              <a:rPr lang="en-US" dirty="0"/>
              <a:t>Example Data</a:t>
            </a:r>
          </a:p>
        </p:txBody>
      </p:sp>
      <p:pic>
        <p:nvPicPr>
          <p:cNvPr id="4" name="Content Placeholder 3" descr="GLOBE Data Entry. Example of data filled in the boxes: height above ground level, height above ground level, diameter of the inner ring, and diameter of the outer ring. For saturated water content, enter wet weight in g, dry weight in g, and weight of can in g. "/>
          <p:cNvPicPr>
            <a:picLocks noGrp="1" noChangeAspect="1"/>
          </p:cNvPicPr>
          <p:nvPr>
            <p:ph sz="half" idx="1"/>
          </p:nvPr>
        </p:nvPicPr>
        <p:blipFill>
          <a:blip r:embed="rId4">
            <a:extLst>
              <a:ext uri="{28A0092B-C50C-407E-A947-70E740481C1C}">
                <a14:useLocalDpi xmlns:a14="http://schemas.microsoft.com/office/drawing/2010/main" val="0"/>
              </a:ext>
            </a:extLst>
          </a:blip>
          <a:stretch>
            <a:fillRect/>
          </a:stretch>
        </p:blipFill>
        <p:spPr>
          <a:xfrm>
            <a:off x="1415412" y="1900571"/>
            <a:ext cx="7547120" cy="4335337"/>
          </a:xfrm>
        </p:spPr>
      </p:pic>
    </p:spTree>
    <p:extLst>
      <p:ext uri="{BB962C8B-B14F-4D97-AF65-F5344CB8AC3E}">
        <p14:creationId xmlns:p14="http://schemas.microsoft.com/office/powerpoint/2010/main" val="181842965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17412239-1292-C749-8343-A6DE4C9B54BD}" type="slidenum">
              <a:rPr lang="en-US" smtClean="0"/>
              <a:t>34</a:t>
            </a:fld>
            <a:endParaRPr lang="en-US" dirty="0"/>
          </a:p>
        </p:txBody>
      </p:sp>
      <p:sp>
        <p:nvSpPr>
          <p:cNvPr id="2" name="Title 1"/>
          <p:cNvSpPr>
            <a:spLocks noGrp="1"/>
          </p:cNvSpPr>
          <p:nvPr>
            <p:ph type="title"/>
          </p:nvPr>
        </p:nvSpPr>
        <p:spPr>
          <a:xfrm>
            <a:off x="1358262" y="734126"/>
            <a:ext cx="7886700" cy="1325563"/>
          </a:xfrm>
        </p:spPr>
        <p:txBody>
          <a:bodyPr/>
          <a:lstStyle/>
          <a:p>
            <a:r>
              <a:rPr lang="en-US" dirty="0"/>
              <a:t>Adding an Additional Sequence</a:t>
            </a:r>
          </a:p>
        </p:txBody>
      </p:sp>
      <p:pic>
        <p:nvPicPr>
          <p:cNvPr id="6" name="Picture 5" descr="Menu: Report data to GLOBE"/>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6210" y="-45720"/>
            <a:ext cx="1259028" cy="6903720"/>
          </a:xfrm>
          <a:prstGeom prst="rect">
            <a:avLst/>
          </a:prstGeom>
        </p:spPr>
      </p:pic>
      <p:pic>
        <p:nvPicPr>
          <p:cNvPr id="9" name="Picture 8" descr="Banner: Soil Infiltration Protocol"/>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22818" y="-45720"/>
            <a:ext cx="7960458" cy="1019791"/>
          </a:xfrm>
          <a:prstGeom prst="rect">
            <a:avLst/>
          </a:prstGeom>
        </p:spPr>
      </p:pic>
      <p:pic>
        <p:nvPicPr>
          <p:cNvPr id="5" name="Content Placeholder 4" descr="Screenshot, GLOBE Data Entry. Continue to add sequence of measurements as necessary. Click on &quot;add sequence&quot;."/>
          <p:cNvPicPr>
            <a:picLocks noGrp="1" noChangeAspect="1"/>
          </p:cNvPicPr>
          <p:nvPr>
            <p:ph sz="half" idx="1"/>
          </p:nvPr>
        </p:nvPicPr>
        <p:blipFill>
          <a:blip r:embed="rId4">
            <a:extLst>
              <a:ext uri="{28A0092B-C50C-407E-A947-70E740481C1C}">
                <a14:useLocalDpi xmlns:a14="http://schemas.microsoft.com/office/drawing/2010/main" val="0"/>
              </a:ext>
            </a:extLst>
          </a:blip>
          <a:stretch>
            <a:fillRect/>
          </a:stretch>
        </p:blipFill>
        <p:spPr>
          <a:xfrm>
            <a:off x="1587082" y="1864816"/>
            <a:ext cx="7032261" cy="4407466"/>
          </a:xfrm>
        </p:spPr>
      </p:pic>
    </p:spTree>
    <p:extLst>
      <p:ext uri="{BB962C8B-B14F-4D97-AF65-F5344CB8AC3E}">
        <p14:creationId xmlns:p14="http://schemas.microsoft.com/office/powerpoint/2010/main" val="57538978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17412239-1292-C749-8343-A6DE4C9B54BD}" type="slidenum">
              <a:rPr lang="en-US" smtClean="0"/>
              <a:t>35</a:t>
            </a:fld>
            <a:endParaRPr lang="en-US" dirty="0"/>
          </a:p>
        </p:txBody>
      </p:sp>
      <p:pic>
        <p:nvPicPr>
          <p:cNvPr id="9" name="Picture 8" descr="Banner: Soil Infiltration Protocol"/>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22818" y="-45720"/>
            <a:ext cx="7960458" cy="1019791"/>
          </a:xfrm>
          <a:prstGeom prst="rect">
            <a:avLst/>
          </a:prstGeom>
        </p:spPr>
      </p:pic>
      <p:pic>
        <p:nvPicPr>
          <p:cNvPr id="6" name="Picture 5" descr="Menu: Report data to GLOBE"/>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6210" y="-45720"/>
            <a:ext cx="1259028" cy="6903720"/>
          </a:xfrm>
          <a:prstGeom prst="rect">
            <a:avLst/>
          </a:prstGeom>
        </p:spPr>
      </p:pic>
      <p:sp>
        <p:nvSpPr>
          <p:cNvPr id="2" name="Title 1"/>
          <p:cNvSpPr>
            <a:spLocks noGrp="1"/>
          </p:cNvSpPr>
          <p:nvPr>
            <p:ph type="title"/>
          </p:nvPr>
        </p:nvSpPr>
        <p:spPr>
          <a:xfrm>
            <a:off x="1358262" y="734126"/>
            <a:ext cx="7886700" cy="1325563"/>
          </a:xfrm>
        </p:spPr>
        <p:txBody>
          <a:bodyPr/>
          <a:lstStyle/>
          <a:p>
            <a:r>
              <a:rPr lang="en-US" dirty="0"/>
              <a:t>An Example Sequence</a:t>
            </a:r>
          </a:p>
        </p:txBody>
      </p:sp>
      <p:pic>
        <p:nvPicPr>
          <p:cNvPr id="4" name="Content Placeholder 3" descr="Screenshot of GLOBE Data Entry. For each data sequence, enter start and end time. "/>
          <p:cNvPicPr>
            <a:picLocks noGrp="1" noChangeAspect="1"/>
          </p:cNvPicPr>
          <p:nvPr>
            <p:ph sz="half" idx="1"/>
          </p:nvPr>
        </p:nvPicPr>
        <p:blipFill>
          <a:blip r:embed="rId4">
            <a:extLst>
              <a:ext uri="{28A0092B-C50C-407E-A947-70E740481C1C}">
                <a14:useLocalDpi xmlns:a14="http://schemas.microsoft.com/office/drawing/2010/main" val="0"/>
              </a:ext>
            </a:extLst>
          </a:blip>
          <a:stretch>
            <a:fillRect/>
          </a:stretch>
        </p:blipFill>
        <p:spPr>
          <a:xfrm>
            <a:off x="1358262" y="1753917"/>
            <a:ext cx="7096190" cy="4863801"/>
          </a:xfrm>
        </p:spPr>
      </p:pic>
    </p:spTree>
    <p:extLst>
      <p:ext uri="{BB962C8B-B14F-4D97-AF65-F5344CB8AC3E}">
        <p14:creationId xmlns:p14="http://schemas.microsoft.com/office/powerpoint/2010/main" val="85111001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17412239-1292-C749-8343-A6DE4C9B54BD}" type="slidenum">
              <a:rPr lang="en-US" smtClean="0"/>
              <a:t>36</a:t>
            </a:fld>
            <a:endParaRPr lang="en-US" dirty="0"/>
          </a:p>
        </p:txBody>
      </p:sp>
      <p:pic>
        <p:nvPicPr>
          <p:cNvPr id="9" name="Picture 8" descr="Banner: Soil Infiltration Protocol"/>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22818" y="-45720"/>
            <a:ext cx="7960458" cy="1019791"/>
          </a:xfrm>
          <a:prstGeom prst="rect">
            <a:avLst/>
          </a:prstGeom>
        </p:spPr>
      </p:pic>
      <p:pic>
        <p:nvPicPr>
          <p:cNvPr id="6" name="Picture 5" descr="Menu: Report data to GLOBE"/>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6210" y="-45720"/>
            <a:ext cx="1259028" cy="6903720"/>
          </a:xfrm>
          <a:prstGeom prst="rect">
            <a:avLst/>
          </a:prstGeom>
        </p:spPr>
      </p:pic>
      <p:sp>
        <p:nvSpPr>
          <p:cNvPr id="2" name="Title 1"/>
          <p:cNvSpPr>
            <a:spLocks noGrp="1"/>
          </p:cNvSpPr>
          <p:nvPr>
            <p:ph type="title"/>
          </p:nvPr>
        </p:nvSpPr>
        <p:spPr>
          <a:xfrm>
            <a:off x="1358262" y="734126"/>
            <a:ext cx="7886700" cy="1325563"/>
          </a:xfrm>
        </p:spPr>
        <p:txBody>
          <a:bodyPr/>
          <a:lstStyle/>
          <a:p>
            <a:r>
              <a:rPr lang="en-US" dirty="0"/>
              <a:t>Enter Comments and Send Data</a:t>
            </a:r>
          </a:p>
        </p:txBody>
      </p:sp>
      <p:pic>
        <p:nvPicPr>
          <p:cNvPr id="5" name="Content Placeholder 4" descr="Screenshot GLOBE data entry. Add  any metadata in the comments section. When you have entered your moisture data, click &quot;Send Data&quot;. "/>
          <p:cNvPicPr>
            <a:picLocks noGrp="1" noChangeAspect="1"/>
          </p:cNvPicPr>
          <p:nvPr>
            <p:ph sz="half" idx="1"/>
          </p:nvPr>
        </p:nvPicPr>
        <p:blipFill>
          <a:blip r:embed="rId4">
            <a:extLst>
              <a:ext uri="{28A0092B-C50C-407E-A947-70E740481C1C}">
                <a14:useLocalDpi xmlns:a14="http://schemas.microsoft.com/office/drawing/2010/main" val="0"/>
              </a:ext>
            </a:extLst>
          </a:blip>
          <a:stretch>
            <a:fillRect/>
          </a:stretch>
        </p:blipFill>
        <p:spPr>
          <a:xfrm>
            <a:off x="1751975" y="2059689"/>
            <a:ext cx="7130683" cy="3891406"/>
          </a:xfrm>
        </p:spPr>
      </p:pic>
    </p:spTree>
    <p:extLst>
      <p:ext uri="{BB962C8B-B14F-4D97-AF65-F5344CB8AC3E}">
        <p14:creationId xmlns:p14="http://schemas.microsoft.com/office/powerpoint/2010/main" val="807632227"/>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17412239-1292-C749-8343-A6DE4C9B54BD}" type="slidenum">
              <a:rPr lang="en-US" smtClean="0"/>
              <a:t>37</a:t>
            </a:fld>
            <a:endParaRPr lang="en-US" dirty="0"/>
          </a:p>
        </p:txBody>
      </p:sp>
      <p:pic>
        <p:nvPicPr>
          <p:cNvPr id="9" name="Picture 8" descr="Banner: Soil Infiltration Protocol"/>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22818" y="-45720"/>
            <a:ext cx="7960458" cy="1019791"/>
          </a:xfrm>
          <a:prstGeom prst="rect">
            <a:avLst/>
          </a:prstGeom>
        </p:spPr>
      </p:pic>
      <p:pic>
        <p:nvPicPr>
          <p:cNvPr id="6" name="Picture 5" descr="Menu: Report data to GLOBE"/>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6210" y="-45720"/>
            <a:ext cx="1259028" cy="6903720"/>
          </a:xfrm>
          <a:prstGeom prst="rect">
            <a:avLst/>
          </a:prstGeom>
        </p:spPr>
      </p:pic>
      <p:sp>
        <p:nvSpPr>
          <p:cNvPr id="2" name="Title 1"/>
          <p:cNvSpPr>
            <a:spLocks noGrp="1"/>
          </p:cNvSpPr>
          <p:nvPr>
            <p:ph type="title"/>
          </p:nvPr>
        </p:nvSpPr>
        <p:spPr>
          <a:xfrm>
            <a:off x="1358262" y="734126"/>
            <a:ext cx="7886700" cy="1325563"/>
          </a:xfrm>
        </p:spPr>
        <p:txBody>
          <a:bodyPr/>
          <a:lstStyle/>
          <a:p>
            <a:r>
              <a:rPr lang="en-US" dirty="0"/>
              <a:t>Data System Responses</a:t>
            </a:r>
          </a:p>
        </p:txBody>
      </p:sp>
      <p:pic>
        <p:nvPicPr>
          <p:cNvPr id="10" name="Content Placeholder 9" descr="Screenshot, GLOBE Data entry. If you data are within the appropriate ranges for soil infiltration, you will get a smiley face and message, &quot;observation created successfully&quot;.  If there are errors, you get a message with the numbers of errors and a frowny face.  If data are not within the accepted range, contact GLOBE Community Support.">
            <a:extLst>
              <a:ext uri="{FF2B5EF4-FFF2-40B4-BE49-F238E27FC236}">
                <a16:creationId xmlns:a16="http://schemas.microsoft.com/office/drawing/2014/main" id="{6C6D868B-C312-4486-857D-E90C18761933}"/>
              </a:ext>
            </a:extLst>
          </p:cNvPr>
          <p:cNvPicPr>
            <a:picLocks noGrp="1" noChangeAspect="1"/>
          </p:cNvPicPr>
          <p:nvPr>
            <p:ph sz="half" idx="1"/>
          </p:nvPr>
        </p:nvPicPr>
        <p:blipFill>
          <a:blip r:embed="rId4"/>
          <a:stretch>
            <a:fillRect/>
          </a:stretch>
        </p:blipFill>
        <p:spPr>
          <a:xfrm>
            <a:off x="1714500" y="1871828"/>
            <a:ext cx="6535420" cy="4014141"/>
          </a:xfrm>
        </p:spPr>
      </p:pic>
    </p:spTree>
    <p:extLst>
      <p:ext uri="{BB962C8B-B14F-4D97-AF65-F5344CB8AC3E}">
        <p14:creationId xmlns:p14="http://schemas.microsoft.com/office/powerpoint/2010/main" val="2056634228"/>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17412239-1292-C749-8343-A6DE4C9B54BD}" type="slidenum">
              <a:rPr lang="en-US" smtClean="0"/>
              <a:t>38</a:t>
            </a:fld>
            <a:endParaRPr lang="en-US" dirty="0"/>
          </a:p>
        </p:txBody>
      </p:sp>
      <p:pic>
        <p:nvPicPr>
          <p:cNvPr id="9" name="Picture 8" descr="Banner: Soil Infiltration Protocol"/>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20421" y="-45720"/>
            <a:ext cx="7960458" cy="1019791"/>
          </a:xfrm>
          <a:prstGeom prst="rect">
            <a:avLst/>
          </a:prstGeom>
        </p:spPr>
      </p:pic>
      <p:pic>
        <p:nvPicPr>
          <p:cNvPr id="6" name="Picture 5" descr="Menu: H. Data Visualization"/>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0522" y="-45720"/>
            <a:ext cx="1272773" cy="6903720"/>
          </a:xfrm>
          <a:prstGeom prst="rect">
            <a:avLst/>
          </a:prstGeom>
        </p:spPr>
      </p:pic>
      <p:sp>
        <p:nvSpPr>
          <p:cNvPr id="2" name="Title 1"/>
          <p:cNvSpPr>
            <a:spLocks noGrp="1"/>
          </p:cNvSpPr>
          <p:nvPr>
            <p:ph type="title"/>
          </p:nvPr>
        </p:nvSpPr>
        <p:spPr/>
        <p:txBody>
          <a:bodyPr/>
          <a:lstStyle/>
          <a:p>
            <a:r>
              <a:rPr lang="en-US" dirty="0"/>
              <a:t>Visualizing Data-1</a:t>
            </a:r>
            <a:br>
              <a:rPr lang="en-US" dirty="0"/>
            </a:br>
            <a:endParaRPr lang="en-US" dirty="0"/>
          </a:p>
        </p:txBody>
      </p:sp>
      <p:sp>
        <p:nvSpPr>
          <p:cNvPr id="3" name="Content Placeholder 2"/>
          <p:cNvSpPr>
            <a:spLocks noGrp="1"/>
          </p:cNvSpPr>
          <p:nvPr>
            <p:ph sz="half" idx="1"/>
          </p:nvPr>
        </p:nvSpPr>
        <p:spPr>
          <a:xfrm>
            <a:off x="1232251" y="1829705"/>
            <a:ext cx="7676838" cy="688643"/>
          </a:xfrm>
        </p:spPr>
        <p:txBody>
          <a:bodyPr/>
          <a:lstStyle/>
          <a:p>
            <a:r>
              <a:rPr lang="en-US" dirty="0"/>
              <a:t>Currently soil infiltration data are not available in the GLOBE Visualization System. However, soil moisture data are available and are shown below.  </a:t>
            </a:r>
          </a:p>
        </p:txBody>
      </p:sp>
      <p:pic>
        <p:nvPicPr>
          <p:cNvPr id="5" name="Content Placeholder 4" descr="Screenshot, Map interface, GLOBE Visualization System. Select the appropriate data layer, and &quot;add&quot;. "/>
          <p:cNvPicPr>
            <a:picLocks noGrp="1" noChangeAspect="1"/>
          </p:cNvPicPr>
          <p:nvPr>
            <p:ph sz="half" idx="2"/>
          </p:nvPr>
        </p:nvPicPr>
        <p:blipFill>
          <a:blip r:embed="rId4">
            <a:extLst>
              <a:ext uri="{28A0092B-C50C-407E-A947-70E740481C1C}">
                <a14:useLocalDpi xmlns:a14="http://schemas.microsoft.com/office/drawing/2010/main" val="0"/>
              </a:ext>
            </a:extLst>
          </a:blip>
          <a:stretch>
            <a:fillRect/>
          </a:stretch>
        </p:blipFill>
        <p:spPr>
          <a:xfrm>
            <a:off x="1946302" y="2614916"/>
            <a:ext cx="6079850" cy="3126356"/>
          </a:xfrm>
        </p:spPr>
      </p:pic>
    </p:spTree>
    <p:extLst>
      <p:ext uri="{BB962C8B-B14F-4D97-AF65-F5344CB8AC3E}">
        <p14:creationId xmlns:p14="http://schemas.microsoft.com/office/powerpoint/2010/main" val="25723341"/>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17412239-1292-C749-8343-A6DE4C9B54BD}" type="slidenum">
              <a:rPr lang="en-US" smtClean="0"/>
              <a:t>39</a:t>
            </a:fld>
            <a:endParaRPr lang="en-US" dirty="0"/>
          </a:p>
        </p:txBody>
      </p:sp>
      <p:pic>
        <p:nvPicPr>
          <p:cNvPr id="9" name="Picture 8" descr="Banner: Soil Infiltration Protocol"/>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32251" y="-42685"/>
            <a:ext cx="7960458" cy="1019791"/>
          </a:xfrm>
          <a:prstGeom prst="rect">
            <a:avLst/>
          </a:prstGeom>
        </p:spPr>
      </p:pic>
      <p:pic>
        <p:nvPicPr>
          <p:cNvPr id="6" name="Picture 5" descr="Menu: H. Data Visualization"/>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0522" y="-45720"/>
            <a:ext cx="1272773" cy="6903720"/>
          </a:xfrm>
          <a:prstGeom prst="rect">
            <a:avLst/>
          </a:prstGeom>
        </p:spPr>
      </p:pic>
      <p:sp>
        <p:nvSpPr>
          <p:cNvPr id="2" name="Title 1"/>
          <p:cNvSpPr>
            <a:spLocks noGrp="1"/>
          </p:cNvSpPr>
          <p:nvPr>
            <p:ph type="title"/>
          </p:nvPr>
        </p:nvSpPr>
        <p:spPr/>
        <p:txBody>
          <a:bodyPr/>
          <a:lstStyle/>
          <a:p>
            <a:r>
              <a:rPr lang="en-US" dirty="0"/>
              <a:t>Visualizing Data-2</a:t>
            </a:r>
            <a:br>
              <a:rPr lang="en-US" dirty="0"/>
            </a:br>
            <a:endParaRPr lang="en-US" dirty="0"/>
          </a:p>
        </p:txBody>
      </p:sp>
      <p:sp>
        <p:nvSpPr>
          <p:cNvPr id="3" name="Content Placeholder 2"/>
          <p:cNvSpPr>
            <a:spLocks noGrp="1"/>
          </p:cNvSpPr>
          <p:nvPr>
            <p:ph sz="half" idx="1"/>
          </p:nvPr>
        </p:nvSpPr>
        <p:spPr>
          <a:xfrm>
            <a:off x="1232251" y="1829705"/>
            <a:ext cx="7676838" cy="688643"/>
          </a:xfrm>
        </p:spPr>
        <p:txBody>
          <a:bodyPr/>
          <a:lstStyle/>
          <a:p>
            <a:r>
              <a:rPr lang="en-US" dirty="0"/>
              <a:t>Currently soil infiltration data are not available in the GLOBE Visualization System. However, soil moisture data are available and are shown below.  </a:t>
            </a:r>
          </a:p>
        </p:txBody>
      </p:sp>
      <p:pic>
        <p:nvPicPr>
          <p:cNvPr id="7" name="Content Placeholder 6" descr="Screenshot, Map interface, GLOBE Visualization System. Enter the date or range of dates of interest and you will see icons where data have been submitted. "/>
          <p:cNvPicPr>
            <a:picLocks noGrp="1" noChangeAspect="1"/>
          </p:cNvPicPr>
          <p:nvPr>
            <p:ph sz="half" idx="2"/>
          </p:nvPr>
        </p:nvPicPr>
        <p:blipFill>
          <a:blip r:embed="rId4">
            <a:extLst>
              <a:ext uri="{28A0092B-C50C-407E-A947-70E740481C1C}">
                <a14:useLocalDpi xmlns:a14="http://schemas.microsoft.com/office/drawing/2010/main" val="0"/>
              </a:ext>
            </a:extLst>
          </a:blip>
          <a:stretch>
            <a:fillRect/>
          </a:stretch>
        </p:blipFill>
        <p:spPr>
          <a:xfrm>
            <a:off x="1691077" y="2598083"/>
            <a:ext cx="6587770" cy="3591379"/>
          </a:xfrm>
        </p:spPr>
      </p:pic>
    </p:spTree>
    <p:extLst>
      <p:ext uri="{BB962C8B-B14F-4D97-AF65-F5344CB8AC3E}">
        <p14:creationId xmlns:p14="http://schemas.microsoft.com/office/powerpoint/2010/main" val="18771061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17412239-1292-C749-8343-A6DE4C9B54BD}" type="slidenum">
              <a:rPr lang="en-US" smtClean="0"/>
              <a:t>4</a:t>
            </a:fld>
            <a:endParaRPr lang="en-US" dirty="0"/>
          </a:p>
        </p:txBody>
      </p:sp>
      <p:pic>
        <p:nvPicPr>
          <p:cNvPr id="6" name="Picture 5" descr="Banner: Soil Infiltration Protocol"/>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53661" y="-51602"/>
            <a:ext cx="7960458" cy="1019791"/>
          </a:xfrm>
          <a:prstGeom prst="rect">
            <a:avLst/>
          </a:prstGeom>
        </p:spPr>
      </p:pic>
      <p:pic>
        <p:nvPicPr>
          <p:cNvPr id="7" name="Picture 6" descr="Menu: Why measure infiltration?"/>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360" y="-35858"/>
            <a:ext cx="1268229" cy="6945064"/>
          </a:xfrm>
          <a:prstGeom prst="rect">
            <a:avLst/>
          </a:prstGeom>
        </p:spPr>
      </p:pic>
      <p:sp>
        <p:nvSpPr>
          <p:cNvPr id="2" name="Title 1"/>
          <p:cNvSpPr>
            <a:spLocks noGrp="1"/>
          </p:cNvSpPr>
          <p:nvPr>
            <p:ph type="title"/>
          </p:nvPr>
        </p:nvSpPr>
        <p:spPr>
          <a:xfrm>
            <a:off x="1435749" y="734126"/>
            <a:ext cx="7886700" cy="1325563"/>
          </a:xfrm>
        </p:spPr>
        <p:txBody>
          <a:bodyPr>
            <a:normAutofit/>
          </a:bodyPr>
          <a:lstStyle/>
          <a:p>
            <a:r>
              <a:rPr lang="en-US" sz="2800" b="1" dirty="0">
                <a:latin typeface="+mn-lt"/>
              </a:rPr>
              <a:t>The Role of Soil Moisture in the Environment</a:t>
            </a:r>
          </a:p>
        </p:txBody>
      </p:sp>
      <p:sp>
        <p:nvSpPr>
          <p:cNvPr id="3" name="Content Placeholder 2"/>
          <p:cNvSpPr>
            <a:spLocks noGrp="1"/>
          </p:cNvSpPr>
          <p:nvPr>
            <p:ph sz="half" idx="1"/>
          </p:nvPr>
        </p:nvSpPr>
        <p:spPr>
          <a:xfrm>
            <a:off x="1492899" y="1886952"/>
            <a:ext cx="7396268" cy="4351338"/>
          </a:xfrm>
        </p:spPr>
        <p:txBody>
          <a:bodyPr>
            <a:normAutofit/>
          </a:bodyPr>
          <a:lstStyle/>
          <a:p>
            <a:pPr marL="285750" indent="-285750">
              <a:buFont typeface="Arial" charset="0"/>
              <a:buChar char="•"/>
            </a:pPr>
            <a:r>
              <a:rPr lang="en-US" altLang="en-US" dirty="0">
                <a:solidFill>
                  <a:srgbClr val="000000"/>
                </a:solidFill>
              </a:rPr>
              <a:t>Soil acts like a sponge spread across the land surface. It absorbs rain and snowmelt, slows run-off and helps to control flooding. </a:t>
            </a:r>
          </a:p>
          <a:p>
            <a:pPr marL="285750" indent="-285750">
              <a:buFont typeface="Arial" charset="0"/>
              <a:buChar char="•"/>
            </a:pPr>
            <a:r>
              <a:rPr lang="en-US" altLang="en-US" dirty="0">
                <a:solidFill>
                  <a:srgbClr val="000000"/>
                </a:solidFill>
              </a:rPr>
              <a:t>The absorbed water is held on soil particle surfaces and in pore spaces between particles. This water is available for use by plants. </a:t>
            </a:r>
          </a:p>
          <a:p>
            <a:pPr marL="285750" indent="-285750">
              <a:buFont typeface="Arial" charset="0"/>
              <a:buChar char="•"/>
            </a:pPr>
            <a:r>
              <a:rPr lang="en-US" altLang="en-US" dirty="0">
                <a:solidFill>
                  <a:srgbClr val="000000"/>
                </a:solidFill>
              </a:rPr>
              <a:t>Some of this water evaporates back into the air; some of this water is transpired by plants; some drains through the soil into groundwater.</a:t>
            </a:r>
          </a:p>
          <a:p>
            <a:pPr marL="285750" indent="-285750">
              <a:buFont typeface="Arial" charset="0"/>
              <a:buChar char="•"/>
            </a:pPr>
            <a:r>
              <a:rPr lang="en-US" dirty="0"/>
              <a:t>The infiltration rate of water into soil changes depending upon the level of soil saturation. Water that is not stored in the ground evaporates or becomes runoff and may pool on the surface for a time. It  is possible to determine how flood-prone an area is, based on the infiltration rate of the soil.</a:t>
            </a:r>
            <a:endParaRPr lang="en-US" altLang="en-US" dirty="0">
              <a:solidFill>
                <a:srgbClr val="000000"/>
              </a:solidFill>
            </a:endParaRPr>
          </a:p>
        </p:txBody>
      </p:sp>
    </p:spTree>
    <p:extLst>
      <p:ext uri="{BB962C8B-B14F-4D97-AF65-F5344CB8AC3E}">
        <p14:creationId xmlns:p14="http://schemas.microsoft.com/office/powerpoint/2010/main" val="166798026"/>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17412239-1292-C749-8343-A6DE4C9B54BD}" type="slidenum">
              <a:rPr lang="en-US" smtClean="0"/>
              <a:t>40</a:t>
            </a:fld>
            <a:endParaRPr lang="en-US" dirty="0"/>
          </a:p>
        </p:txBody>
      </p:sp>
      <p:pic>
        <p:nvPicPr>
          <p:cNvPr id="9" name="Picture 8" descr="Banner: Soil Infiltration Protocol"/>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20421" y="-45720"/>
            <a:ext cx="7960458" cy="1019791"/>
          </a:xfrm>
          <a:prstGeom prst="rect">
            <a:avLst/>
          </a:prstGeom>
        </p:spPr>
      </p:pic>
      <p:pic>
        <p:nvPicPr>
          <p:cNvPr id="6" name="Picture 5" descr="Menu: H. Data Visualization"/>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0522" y="-45720"/>
            <a:ext cx="1272773" cy="6903720"/>
          </a:xfrm>
          <a:prstGeom prst="rect">
            <a:avLst/>
          </a:prstGeom>
        </p:spPr>
      </p:pic>
      <p:sp>
        <p:nvSpPr>
          <p:cNvPr id="2" name="Title 1"/>
          <p:cNvSpPr>
            <a:spLocks noGrp="1"/>
          </p:cNvSpPr>
          <p:nvPr>
            <p:ph type="title"/>
          </p:nvPr>
        </p:nvSpPr>
        <p:spPr/>
        <p:txBody>
          <a:bodyPr/>
          <a:lstStyle/>
          <a:p>
            <a:r>
              <a:rPr lang="en-US" dirty="0"/>
              <a:t>Visualizing Data- 3</a:t>
            </a:r>
            <a:br>
              <a:rPr lang="en-US" dirty="0"/>
            </a:br>
            <a:endParaRPr lang="en-US" dirty="0"/>
          </a:p>
        </p:txBody>
      </p:sp>
      <p:sp>
        <p:nvSpPr>
          <p:cNvPr id="3" name="Content Placeholder 2"/>
          <p:cNvSpPr>
            <a:spLocks noGrp="1"/>
          </p:cNvSpPr>
          <p:nvPr>
            <p:ph sz="half" idx="1"/>
          </p:nvPr>
        </p:nvSpPr>
        <p:spPr>
          <a:xfrm>
            <a:off x="1232251" y="1829705"/>
            <a:ext cx="7676838" cy="688643"/>
          </a:xfrm>
        </p:spPr>
        <p:txBody>
          <a:bodyPr>
            <a:normAutofit fontScale="92500"/>
          </a:bodyPr>
          <a:lstStyle/>
          <a:p>
            <a:r>
              <a:rPr lang="en-US" dirty="0"/>
              <a:t>Currently soil infiltration data are not available in the GLOBE Visualization System. However, soil moisture data are available and are shown as an example below.  </a:t>
            </a:r>
          </a:p>
        </p:txBody>
      </p:sp>
      <p:pic>
        <p:nvPicPr>
          <p:cNvPr id="5" name="Content Placeholder 4" descr="Screenshot, Map interface, GLOBE Visualization System. Click on an  icon where data have been submitted and you will obtain data from this location."/>
          <p:cNvPicPr>
            <a:picLocks noGrp="1" noChangeAspect="1"/>
          </p:cNvPicPr>
          <p:nvPr>
            <p:ph sz="half" idx="2"/>
          </p:nvPr>
        </p:nvPicPr>
        <p:blipFill>
          <a:blip r:embed="rId4">
            <a:extLst>
              <a:ext uri="{28A0092B-C50C-407E-A947-70E740481C1C}">
                <a14:useLocalDpi xmlns:a14="http://schemas.microsoft.com/office/drawing/2010/main" val="0"/>
              </a:ext>
            </a:extLst>
          </a:blip>
          <a:stretch>
            <a:fillRect/>
          </a:stretch>
        </p:blipFill>
        <p:spPr>
          <a:xfrm>
            <a:off x="1876360" y="2611959"/>
            <a:ext cx="6388620" cy="3721071"/>
          </a:xfrm>
        </p:spPr>
      </p:pic>
    </p:spTree>
    <p:extLst>
      <p:ext uri="{BB962C8B-B14F-4D97-AF65-F5344CB8AC3E}">
        <p14:creationId xmlns:p14="http://schemas.microsoft.com/office/powerpoint/2010/main" val="1006222519"/>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17412239-1292-C749-8343-A6DE4C9B54BD}" type="slidenum">
              <a:rPr lang="en-US" smtClean="0"/>
              <a:t>41</a:t>
            </a:fld>
            <a:endParaRPr lang="en-US" dirty="0"/>
          </a:p>
        </p:txBody>
      </p:sp>
      <p:pic>
        <p:nvPicPr>
          <p:cNvPr id="7" name="Picture 6" descr="Banner: Soil Infiltration Protocol"/>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53661" y="-51602"/>
            <a:ext cx="7960458" cy="1019791"/>
          </a:xfrm>
          <a:prstGeom prst="rect">
            <a:avLst/>
          </a:prstGeom>
        </p:spPr>
      </p:pic>
      <p:sp>
        <p:nvSpPr>
          <p:cNvPr id="2" name="Title 1"/>
          <p:cNvSpPr>
            <a:spLocks noGrp="1"/>
          </p:cNvSpPr>
          <p:nvPr>
            <p:ph type="title"/>
          </p:nvPr>
        </p:nvSpPr>
        <p:spPr>
          <a:xfrm>
            <a:off x="1297058" y="576396"/>
            <a:ext cx="7886700" cy="1325563"/>
          </a:xfrm>
        </p:spPr>
        <p:txBody>
          <a:bodyPr/>
          <a:lstStyle/>
          <a:p>
            <a:r>
              <a:rPr lang="en-US" dirty="0"/>
              <a:t>Looking at the Data</a:t>
            </a:r>
          </a:p>
        </p:txBody>
      </p:sp>
      <p:sp>
        <p:nvSpPr>
          <p:cNvPr id="6" name="Content Placeholder 5"/>
          <p:cNvSpPr>
            <a:spLocks noGrp="1"/>
          </p:cNvSpPr>
          <p:nvPr>
            <p:ph sz="half" idx="1"/>
          </p:nvPr>
        </p:nvSpPr>
        <p:spPr>
          <a:xfrm>
            <a:off x="1497143" y="1737425"/>
            <a:ext cx="3464601" cy="4351338"/>
          </a:xfrm>
        </p:spPr>
        <p:txBody>
          <a:bodyPr>
            <a:normAutofit fontScale="85000" lnSpcReduction="20000"/>
          </a:bodyPr>
          <a:lstStyle/>
          <a:p>
            <a:r>
              <a:rPr lang="en-US" dirty="0"/>
              <a:t>Infiltration rate is determined by dividing the distance that the water level decreases by the time required for this decrease. For GLOBE measurements this is equal to the width of the reference band on the infiltrometer divided by the difference between the start and end times for an interval.</a:t>
            </a:r>
          </a:p>
          <a:p>
            <a:r>
              <a:rPr lang="en-US" dirty="0"/>
              <a:t>The Infiltration Data Sheet can be used to record and help calculate the values needed to plot measurement results. The flow rate for each timing interval is the average value during an interval. The flow rate should be plotted at the midpoint of the interval times.</a:t>
            </a:r>
          </a:p>
          <a:p>
            <a:r>
              <a:rPr lang="en-US" dirty="0"/>
              <a:t>Infiltration should decrease with time and it is important to keep track of the cumulative time from when water was first poured into the inner ring. The table and graph below demonstrate how to calculate infiltration rates and plot them on a graph.</a:t>
            </a:r>
          </a:p>
        </p:txBody>
      </p:sp>
      <p:pic>
        <p:nvPicPr>
          <p:cNvPr id="10" name="Content Placeholder 9" descr="Graph of soil infiltration. The rate of soil infiltration decreased exponentially as time passed in this example, wth no further soil infiltrtion after 37 minutes."/>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5161829" y="1737425"/>
            <a:ext cx="3505200" cy="3149600"/>
          </a:xfrm>
        </p:spPr>
      </p:pic>
      <p:pic>
        <p:nvPicPr>
          <p:cNvPr id="11" name="Picture 10" descr="Menu: H. Data Visualization">
            <a:extLst>
              <a:ext uri="{FF2B5EF4-FFF2-40B4-BE49-F238E27FC236}">
                <a16:creationId xmlns:a16="http://schemas.microsoft.com/office/drawing/2014/main" id="{3689D826-2CCA-9F43-9ED5-39D9966A9B0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0522" y="-45720"/>
            <a:ext cx="1337580" cy="6903720"/>
          </a:xfrm>
          <a:prstGeom prst="rect">
            <a:avLst/>
          </a:prstGeom>
        </p:spPr>
      </p:pic>
    </p:spTree>
    <p:extLst>
      <p:ext uri="{BB962C8B-B14F-4D97-AF65-F5344CB8AC3E}">
        <p14:creationId xmlns:p14="http://schemas.microsoft.com/office/powerpoint/2010/main" val="351919215"/>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17412239-1292-C749-8343-A6DE4C9B54BD}" type="slidenum">
              <a:rPr lang="en-US" smtClean="0"/>
              <a:t>42</a:t>
            </a:fld>
            <a:endParaRPr lang="en-US" dirty="0"/>
          </a:p>
        </p:txBody>
      </p:sp>
      <p:pic>
        <p:nvPicPr>
          <p:cNvPr id="7" name="Picture 6" descr="Banner: Soil Infiltration Protocol"/>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53661" y="-51602"/>
            <a:ext cx="7960458" cy="1019791"/>
          </a:xfrm>
          <a:prstGeom prst="rect">
            <a:avLst/>
          </a:prstGeom>
        </p:spPr>
      </p:pic>
      <p:sp>
        <p:nvSpPr>
          <p:cNvPr id="2" name="Title 1"/>
          <p:cNvSpPr>
            <a:spLocks noGrp="1"/>
          </p:cNvSpPr>
          <p:nvPr>
            <p:ph type="title"/>
          </p:nvPr>
        </p:nvSpPr>
        <p:spPr>
          <a:xfrm>
            <a:off x="1404937" y="718047"/>
            <a:ext cx="7886700" cy="1325563"/>
          </a:xfrm>
        </p:spPr>
        <p:txBody>
          <a:bodyPr>
            <a:normAutofit/>
          </a:bodyPr>
          <a:lstStyle/>
          <a:p>
            <a:r>
              <a:rPr lang="en-US" altLang="en-US" sz="3200" dirty="0">
                <a:solidFill>
                  <a:srgbClr val="000000"/>
                </a:solidFill>
              </a:rPr>
              <a:t>The Soils on Planet Earth</a:t>
            </a:r>
            <a:endParaRPr lang="en-US" sz="3200" dirty="0"/>
          </a:p>
        </p:txBody>
      </p:sp>
      <p:sp>
        <p:nvSpPr>
          <p:cNvPr id="3" name="Content Placeholder 2"/>
          <p:cNvSpPr>
            <a:spLocks noGrp="1"/>
          </p:cNvSpPr>
          <p:nvPr>
            <p:ph sz="half" idx="1"/>
          </p:nvPr>
        </p:nvSpPr>
        <p:spPr>
          <a:xfrm>
            <a:off x="1404936" y="1822450"/>
            <a:ext cx="4716917" cy="4349750"/>
          </a:xfrm>
        </p:spPr>
        <p:txBody>
          <a:bodyPr>
            <a:normAutofit/>
          </a:bodyPr>
          <a:lstStyle/>
          <a:p>
            <a:pPr marL="0" indent="0">
              <a:buNone/>
            </a:pPr>
            <a:r>
              <a:rPr lang="en-US" altLang="en-US" sz="1800" dirty="0">
                <a:solidFill>
                  <a:srgbClr val="000000"/>
                </a:solidFill>
              </a:rPr>
              <a:t>By studying the soil in your area and reporting these data to GLOBE, you will make an invaluable contribution to our knowledge of planet Earth. </a:t>
            </a:r>
          </a:p>
          <a:p>
            <a:pPr marL="0" indent="0">
              <a:buNone/>
            </a:pPr>
            <a:endParaRPr lang="en-US" altLang="en-US" sz="1800" dirty="0">
              <a:solidFill>
                <a:srgbClr val="000000"/>
              </a:solidFill>
            </a:endParaRPr>
          </a:p>
          <a:p>
            <a:pPr marL="0" indent="0">
              <a:buNone/>
            </a:pPr>
            <a:r>
              <a:rPr lang="en-US" altLang="en-US" sz="1800" dirty="0">
                <a:solidFill>
                  <a:srgbClr val="000000"/>
                </a:solidFill>
              </a:rPr>
              <a:t>As you take your soil measurements, remember that you are likely the only ones who will study your specific soil. For much of this critical information, there exists no other way to study the soil in your community. Your contribution to science will be important and unique.</a:t>
            </a:r>
          </a:p>
        </p:txBody>
      </p:sp>
      <p:pic>
        <p:nvPicPr>
          <p:cNvPr id="5" name="Content Placeholder 4" descr="Photo image of a soil profile. Taken together, the different profiles in this presentation show how very different soils can be, because of differences in the soil formation factors at any one location. "/>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6269491" y="1420142"/>
            <a:ext cx="2376572" cy="5155953"/>
          </a:xfrm>
        </p:spPr>
      </p:pic>
      <p:pic>
        <p:nvPicPr>
          <p:cNvPr id="9" name="Picture 8" descr="Menu: H. Data Visualization">
            <a:extLst>
              <a:ext uri="{FF2B5EF4-FFF2-40B4-BE49-F238E27FC236}">
                <a16:creationId xmlns:a16="http://schemas.microsoft.com/office/drawing/2014/main" id="{86BC0E7A-93BC-6C4A-B7A4-184DF438007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9113" y="-45720"/>
            <a:ext cx="1272773" cy="6903720"/>
          </a:xfrm>
          <a:prstGeom prst="rect">
            <a:avLst/>
          </a:prstGeom>
        </p:spPr>
      </p:pic>
      <p:pic>
        <p:nvPicPr>
          <p:cNvPr id="10" name="Picture 9">
            <a:extLst>
              <a:ext uri="{FF2B5EF4-FFF2-40B4-BE49-F238E27FC236}">
                <a16:creationId xmlns:a16="http://schemas.microsoft.com/office/drawing/2014/main" id="{EE80EB34-36A2-7247-8BD1-FF3533360300}"/>
              </a:ext>
            </a:extLst>
          </p:cNvPr>
          <p:cNvPicPr>
            <a:picLocks noChangeAspect="1"/>
          </p:cNvPicPr>
          <p:nvPr/>
        </p:nvPicPr>
        <p:blipFill>
          <a:blip r:embed="rId5"/>
          <a:stretch>
            <a:fillRect/>
          </a:stretch>
        </p:blipFill>
        <p:spPr>
          <a:xfrm>
            <a:off x="48687" y="5604049"/>
            <a:ext cx="1088737" cy="521687"/>
          </a:xfrm>
          <a:prstGeom prst="rect">
            <a:avLst/>
          </a:prstGeom>
        </p:spPr>
      </p:pic>
      <p:sp>
        <p:nvSpPr>
          <p:cNvPr id="11" name="Rectangle 10">
            <a:extLst>
              <a:ext uri="{FF2B5EF4-FFF2-40B4-BE49-F238E27FC236}">
                <a16:creationId xmlns:a16="http://schemas.microsoft.com/office/drawing/2014/main" id="{ADC67064-61C3-A943-95FB-EBC7595B63A4}"/>
              </a:ext>
            </a:extLst>
          </p:cNvPr>
          <p:cNvSpPr/>
          <p:nvPr/>
        </p:nvSpPr>
        <p:spPr>
          <a:xfrm>
            <a:off x="108525" y="6125736"/>
            <a:ext cx="966074" cy="403895"/>
          </a:xfrm>
          <a:prstGeom prst="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494390678"/>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descr="Watermark of hands holding a clump of soil"/>
          <p:cNvPicPr>
            <a:picLocks noChangeAspect="1"/>
          </p:cNvPicPr>
          <p:nvPr/>
        </p:nvPicPr>
        <p:blipFill>
          <a:blip r:embed="rId2">
            <a:alphaModFix amt="18000"/>
            <a:extLst>
              <a:ext uri="{28A0092B-C50C-407E-A947-70E740481C1C}">
                <a14:useLocalDpi xmlns:a14="http://schemas.microsoft.com/office/drawing/2010/main" val="0"/>
              </a:ext>
            </a:extLst>
          </a:blip>
          <a:stretch>
            <a:fillRect/>
          </a:stretch>
        </p:blipFill>
        <p:spPr>
          <a:xfrm>
            <a:off x="0" y="905080"/>
            <a:ext cx="9144000" cy="5921969"/>
          </a:xfrm>
          <a:prstGeom prst="rect">
            <a:avLst/>
          </a:prstGeom>
        </p:spPr>
      </p:pic>
      <p:sp>
        <p:nvSpPr>
          <p:cNvPr id="4" name="Slide Number Placeholder 3"/>
          <p:cNvSpPr>
            <a:spLocks noGrp="1"/>
          </p:cNvSpPr>
          <p:nvPr>
            <p:ph type="sldNum" sz="quarter" idx="12"/>
          </p:nvPr>
        </p:nvSpPr>
        <p:spPr/>
        <p:txBody>
          <a:bodyPr/>
          <a:lstStyle/>
          <a:p>
            <a:fld id="{17412239-1292-C749-8343-A6DE4C9B54BD}" type="slidenum">
              <a:rPr lang="en-US" smtClean="0"/>
              <a:t>43</a:t>
            </a:fld>
            <a:endParaRPr lang="en-US" dirty="0"/>
          </a:p>
        </p:txBody>
      </p:sp>
      <p:pic>
        <p:nvPicPr>
          <p:cNvPr id="8" name="Picture 7" descr="Banner: Soil Infiltration Protocol"/>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53661" y="-51602"/>
            <a:ext cx="7960458" cy="1019791"/>
          </a:xfrm>
          <a:prstGeom prst="rect">
            <a:avLst/>
          </a:prstGeom>
        </p:spPr>
      </p:pic>
      <p:sp>
        <p:nvSpPr>
          <p:cNvPr id="2" name="Title 1"/>
          <p:cNvSpPr>
            <a:spLocks noGrp="1"/>
          </p:cNvSpPr>
          <p:nvPr>
            <p:ph type="title"/>
          </p:nvPr>
        </p:nvSpPr>
        <p:spPr>
          <a:xfrm>
            <a:off x="1378747" y="709689"/>
            <a:ext cx="7886700" cy="1325563"/>
          </a:xfrm>
        </p:spPr>
        <p:txBody>
          <a:bodyPr>
            <a:normAutofit/>
          </a:bodyPr>
          <a:lstStyle/>
          <a:p>
            <a:r>
              <a:rPr lang="en-US" sz="3600" dirty="0"/>
              <a:t>Frequently Asked Questions</a:t>
            </a:r>
          </a:p>
        </p:txBody>
      </p:sp>
      <p:sp>
        <p:nvSpPr>
          <p:cNvPr id="3" name="Content Placeholder 2"/>
          <p:cNvSpPr>
            <a:spLocks noGrp="1"/>
          </p:cNvSpPr>
          <p:nvPr>
            <p:ph sz="half" idx="1"/>
          </p:nvPr>
        </p:nvSpPr>
        <p:spPr>
          <a:xfrm>
            <a:off x="1378747" y="1736542"/>
            <a:ext cx="7169830" cy="4351338"/>
          </a:xfrm>
        </p:spPr>
        <p:txBody>
          <a:bodyPr>
            <a:noAutofit/>
          </a:bodyPr>
          <a:lstStyle/>
          <a:p>
            <a:pPr marL="0" indent="0">
              <a:buNone/>
            </a:pPr>
            <a:r>
              <a:rPr lang="en-US" sz="2400" b="1" dirty="0"/>
              <a:t>How often should I conduct the soil protocols?</a:t>
            </a:r>
          </a:p>
          <a:p>
            <a:pPr marL="0" indent="0">
              <a:buNone/>
            </a:pPr>
            <a:r>
              <a:rPr lang="en-US" sz="2400" dirty="0"/>
              <a:t>It depends on which soil property you are examining. Soil properties change over time on different timescales. Properties such as temperature, moisture content, and local composition of air change over a period of minutes or hours. Other properties change over months or years, including soil pH, soil color, soil structure, bulk density, soil organic matter, soil fertility, and the microorganisms, animals and plants in the soil. Over much longer timescales, that is, tens to hundreds and thousands of years, changes in mineral content, particle size distribution, horizons and particle density take place. These last measurements you need to do only once. </a:t>
            </a:r>
          </a:p>
        </p:txBody>
      </p:sp>
      <p:pic>
        <p:nvPicPr>
          <p:cNvPr id="11" name="Picture 10" descr="Menu: H. Data Visualization">
            <a:extLst>
              <a:ext uri="{FF2B5EF4-FFF2-40B4-BE49-F238E27FC236}">
                <a16:creationId xmlns:a16="http://schemas.microsoft.com/office/drawing/2014/main" id="{B0C246B8-D0D9-E747-A683-90491C0A815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556" y="-45720"/>
            <a:ext cx="1272773" cy="6903720"/>
          </a:xfrm>
          <a:prstGeom prst="rect">
            <a:avLst/>
          </a:prstGeom>
        </p:spPr>
      </p:pic>
      <p:pic>
        <p:nvPicPr>
          <p:cNvPr id="13" name="Picture 12">
            <a:extLst>
              <a:ext uri="{FF2B5EF4-FFF2-40B4-BE49-F238E27FC236}">
                <a16:creationId xmlns:a16="http://schemas.microsoft.com/office/drawing/2014/main" id="{923125A1-9B4B-AA4D-A424-501096F7471B}"/>
              </a:ext>
            </a:extLst>
          </p:cNvPr>
          <p:cNvPicPr>
            <a:picLocks noChangeAspect="1"/>
          </p:cNvPicPr>
          <p:nvPr/>
        </p:nvPicPr>
        <p:blipFill>
          <a:blip r:embed="rId5"/>
          <a:stretch>
            <a:fillRect/>
          </a:stretch>
        </p:blipFill>
        <p:spPr>
          <a:xfrm>
            <a:off x="82461" y="5566193"/>
            <a:ext cx="1088737" cy="521687"/>
          </a:xfrm>
          <a:prstGeom prst="rect">
            <a:avLst/>
          </a:prstGeom>
        </p:spPr>
      </p:pic>
      <p:sp>
        <p:nvSpPr>
          <p:cNvPr id="14" name="Rectangle 13">
            <a:extLst>
              <a:ext uri="{FF2B5EF4-FFF2-40B4-BE49-F238E27FC236}">
                <a16:creationId xmlns:a16="http://schemas.microsoft.com/office/drawing/2014/main" id="{0E0672ED-66EE-5647-A6AD-40104AD0AF2E}"/>
              </a:ext>
            </a:extLst>
          </p:cNvPr>
          <p:cNvSpPr/>
          <p:nvPr/>
        </p:nvSpPr>
        <p:spPr>
          <a:xfrm>
            <a:off x="108525" y="6125736"/>
            <a:ext cx="966074" cy="403895"/>
          </a:xfrm>
          <a:prstGeom prst="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122255552"/>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descr="Watermark of hands holding a clump of soil"/>
          <p:cNvPicPr>
            <a:picLocks noChangeAspect="1"/>
          </p:cNvPicPr>
          <p:nvPr/>
        </p:nvPicPr>
        <p:blipFill>
          <a:blip r:embed="rId3">
            <a:alphaModFix amt="18000"/>
            <a:extLst>
              <a:ext uri="{28A0092B-C50C-407E-A947-70E740481C1C}">
                <a14:useLocalDpi xmlns:a14="http://schemas.microsoft.com/office/drawing/2010/main" val="0"/>
              </a:ext>
            </a:extLst>
          </a:blip>
          <a:stretch>
            <a:fillRect/>
          </a:stretch>
        </p:blipFill>
        <p:spPr>
          <a:xfrm>
            <a:off x="-28572" y="905081"/>
            <a:ext cx="9144000" cy="5921969"/>
          </a:xfrm>
          <a:prstGeom prst="rect">
            <a:avLst/>
          </a:prstGeom>
        </p:spPr>
      </p:pic>
      <p:sp>
        <p:nvSpPr>
          <p:cNvPr id="4" name="Slide Number Placeholder 3"/>
          <p:cNvSpPr>
            <a:spLocks noGrp="1"/>
          </p:cNvSpPr>
          <p:nvPr>
            <p:ph type="sldNum" sz="quarter" idx="12"/>
          </p:nvPr>
        </p:nvSpPr>
        <p:spPr/>
        <p:txBody>
          <a:bodyPr/>
          <a:lstStyle/>
          <a:p>
            <a:fld id="{17412239-1292-C749-8343-A6DE4C9B54BD}" type="slidenum">
              <a:rPr lang="en-US" smtClean="0"/>
              <a:t>44</a:t>
            </a:fld>
            <a:endParaRPr lang="en-US" dirty="0"/>
          </a:p>
        </p:txBody>
      </p:sp>
      <p:pic>
        <p:nvPicPr>
          <p:cNvPr id="8" name="Picture 7" descr="Banner: Soil Infiltration Protocol"/>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253661" y="-51602"/>
            <a:ext cx="7960458" cy="1019791"/>
          </a:xfrm>
          <a:prstGeom prst="rect">
            <a:avLst/>
          </a:prstGeom>
        </p:spPr>
      </p:pic>
      <p:sp>
        <p:nvSpPr>
          <p:cNvPr id="2" name="Title 1"/>
          <p:cNvSpPr>
            <a:spLocks noGrp="1"/>
          </p:cNvSpPr>
          <p:nvPr>
            <p:ph type="title"/>
          </p:nvPr>
        </p:nvSpPr>
        <p:spPr>
          <a:xfrm>
            <a:off x="1253661" y="576212"/>
            <a:ext cx="7886700" cy="1325563"/>
          </a:xfrm>
        </p:spPr>
        <p:txBody>
          <a:bodyPr>
            <a:normAutofit/>
          </a:bodyPr>
          <a:lstStyle/>
          <a:p>
            <a:r>
              <a:rPr lang="en-US" sz="3600" dirty="0"/>
              <a:t>Frequently Asked Questions (Cont’d)</a:t>
            </a:r>
          </a:p>
        </p:txBody>
      </p:sp>
      <p:sp>
        <p:nvSpPr>
          <p:cNvPr id="3" name="Content Placeholder 2"/>
          <p:cNvSpPr>
            <a:spLocks noGrp="1"/>
          </p:cNvSpPr>
          <p:nvPr>
            <p:ph sz="half" idx="1"/>
          </p:nvPr>
        </p:nvSpPr>
        <p:spPr>
          <a:xfrm>
            <a:off x="1378747" y="1736542"/>
            <a:ext cx="7169830" cy="4351338"/>
          </a:xfrm>
        </p:spPr>
        <p:txBody>
          <a:bodyPr>
            <a:noAutofit/>
          </a:bodyPr>
          <a:lstStyle/>
          <a:p>
            <a:pPr marL="0" indent="0">
              <a:buNone/>
            </a:pPr>
            <a:r>
              <a:rPr lang="en-US" sz="2400" b="1" dirty="0"/>
              <a:t>How can I use soil protocols in my classroom?</a:t>
            </a:r>
          </a:p>
          <a:p>
            <a:pPr marL="0" indent="0">
              <a:buNone/>
            </a:pPr>
            <a:r>
              <a:rPr lang="en-US" sz="2400" dirty="0"/>
              <a:t>The </a:t>
            </a:r>
            <a:r>
              <a:rPr lang="en-US" sz="2400" dirty="0">
                <a:hlinkClick r:id="rId5"/>
              </a:rPr>
              <a:t>GLOBE Implementation Guide </a:t>
            </a:r>
            <a:r>
              <a:rPr lang="en-US" sz="2400" dirty="0"/>
              <a:t>provides an example of a classroom soil unit and many tips for using GLOBE investigations to meet your curriculum requirements. </a:t>
            </a:r>
          </a:p>
        </p:txBody>
      </p:sp>
      <p:pic>
        <p:nvPicPr>
          <p:cNvPr id="11" name="Picture 10" descr="Menu: H. Data Visualization">
            <a:extLst>
              <a:ext uri="{FF2B5EF4-FFF2-40B4-BE49-F238E27FC236}">
                <a16:creationId xmlns:a16="http://schemas.microsoft.com/office/drawing/2014/main" id="{91A0F9FF-5E81-C445-B30F-1BB2B86FEE89}"/>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9556" y="-45720"/>
            <a:ext cx="1272773" cy="6903720"/>
          </a:xfrm>
          <a:prstGeom prst="rect">
            <a:avLst/>
          </a:prstGeom>
        </p:spPr>
      </p:pic>
      <p:pic>
        <p:nvPicPr>
          <p:cNvPr id="12" name="Picture 11">
            <a:extLst>
              <a:ext uri="{FF2B5EF4-FFF2-40B4-BE49-F238E27FC236}">
                <a16:creationId xmlns:a16="http://schemas.microsoft.com/office/drawing/2014/main" id="{A03BA741-B1D0-744A-A91A-730A27A0F6B9}"/>
              </a:ext>
            </a:extLst>
          </p:cNvPr>
          <p:cNvPicPr>
            <a:picLocks noChangeAspect="1"/>
          </p:cNvPicPr>
          <p:nvPr/>
        </p:nvPicPr>
        <p:blipFill>
          <a:blip r:embed="rId7"/>
          <a:stretch>
            <a:fillRect/>
          </a:stretch>
        </p:blipFill>
        <p:spPr>
          <a:xfrm>
            <a:off x="82461" y="5566193"/>
            <a:ext cx="1088737" cy="521687"/>
          </a:xfrm>
          <a:prstGeom prst="rect">
            <a:avLst/>
          </a:prstGeom>
        </p:spPr>
      </p:pic>
      <p:sp>
        <p:nvSpPr>
          <p:cNvPr id="13" name="Rectangle 12">
            <a:extLst>
              <a:ext uri="{FF2B5EF4-FFF2-40B4-BE49-F238E27FC236}">
                <a16:creationId xmlns:a16="http://schemas.microsoft.com/office/drawing/2014/main" id="{940ACED1-61A4-8B4E-A3B8-CC7C0AA75430}"/>
              </a:ext>
            </a:extLst>
          </p:cNvPr>
          <p:cNvSpPr/>
          <p:nvPr/>
        </p:nvSpPr>
        <p:spPr>
          <a:xfrm>
            <a:off x="108525" y="6125736"/>
            <a:ext cx="966074" cy="403895"/>
          </a:xfrm>
          <a:prstGeom prst="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406914258"/>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descr="watermark of hands holding a clump of soil"/>
          <p:cNvPicPr>
            <a:picLocks noChangeAspect="1"/>
          </p:cNvPicPr>
          <p:nvPr/>
        </p:nvPicPr>
        <p:blipFill>
          <a:blip r:embed="rId2">
            <a:alphaModFix amt="20000"/>
            <a:extLst>
              <a:ext uri="{28A0092B-C50C-407E-A947-70E740481C1C}">
                <a14:useLocalDpi xmlns:a14="http://schemas.microsoft.com/office/drawing/2010/main" val="0"/>
              </a:ext>
            </a:extLst>
          </a:blip>
          <a:stretch>
            <a:fillRect/>
          </a:stretch>
        </p:blipFill>
        <p:spPr>
          <a:xfrm>
            <a:off x="-28572" y="917997"/>
            <a:ext cx="9144000" cy="5921969"/>
          </a:xfrm>
          <a:prstGeom prst="rect">
            <a:avLst/>
          </a:prstGeom>
        </p:spPr>
      </p:pic>
      <p:sp>
        <p:nvSpPr>
          <p:cNvPr id="4" name="Slide Number Placeholder 3"/>
          <p:cNvSpPr>
            <a:spLocks noGrp="1"/>
          </p:cNvSpPr>
          <p:nvPr>
            <p:ph type="sldNum" sz="quarter" idx="12"/>
          </p:nvPr>
        </p:nvSpPr>
        <p:spPr/>
        <p:txBody>
          <a:bodyPr/>
          <a:lstStyle/>
          <a:p>
            <a:fld id="{17412239-1292-C749-8343-A6DE4C9B54BD}" type="slidenum">
              <a:rPr lang="en-US" smtClean="0"/>
              <a:t>45</a:t>
            </a:fld>
            <a:endParaRPr lang="en-US" dirty="0"/>
          </a:p>
        </p:txBody>
      </p:sp>
      <p:pic>
        <p:nvPicPr>
          <p:cNvPr id="11" name="Picture 10" descr="Banner: Soil Infiltration Protocol"/>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69256" y="-101794"/>
            <a:ext cx="7960458" cy="1019791"/>
          </a:xfrm>
          <a:prstGeom prst="rect">
            <a:avLst/>
          </a:prstGeom>
        </p:spPr>
      </p:pic>
      <p:sp>
        <p:nvSpPr>
          <p:cNvPr id="2" name="Title 1"/>
          <p:cNvSpPr>
            <a:spLocks noGrp="1"/>
          </p:cNvSpPr>
          <p:nvPr>
            <p:ph type="title"/>
          </p:nvPr>
        </p:nvSpPr>
        <p:spPr>
          <a:xfrm>
            <a:off x="1257300" y="815718"/>
            <a:ext cx="7886700" cy="1325563"/>
          </a:xfrm>
        </p:spPr>
        <p:txBody>
          <a:bodyPr>
            <a:noAutofit/>
          </a:bodyPr>
          <a:lstStyle/>
          <a:p>
            <a:br>
              <a:rPr lang="en-US" sz="1800" dirty="0"/>
            </a:br>
            <a:r>
              <a:rPr lang="en-US" sz="1600" b="1" dirty="0">
                <a:solidFill>
                  <a:srgbClr val="48340C"/>
                </a:solidFill>
              </a:rPr>
              <a:t>Request for your feedback on this module! </a:t>
            </a:r>
            <a:r>
              <a:rPr lang="en-US" sz="1600" b="1" dirty="0"/>
              <a:t>Please provide us with feedback about this module. This is a community project and we need your comments, suggestions and edits! </a:t>
            </a:r>
            <a:br>
              <a:rPr lang="en-US" sz="1600" b="1" dirty="0"/>
            </a:br>
            <a:r>
              <a:rPr lang="en-US" sz="1600" b="1" dirty="0"/>
              <a:t>Comment here: </a:t>
            </a:r>
            <a:r>
              <a:rPr lang="en-US" sz="1600" b="1" dirty="0">
                <a:hlinkClick r:id="rId4"/>
              </a:rPr>
              <a:t>eTraining Feedback</a:t>
            </a:r>
            <a:r>
              <a:rPr lang="en-US" sz="1600" b="1" dirty="0"/>
              <a:t> </a:t>
            </a:r>
            <a:br>
              <a:rPr lang="en-US" sz="1600" dirty="0"/>
            </a:br>
            <a:r>
              <a:rPr lang="en-US" sz="1600" dirty="0"/>
              <a:t>Questions  after reviewing this module? Contact GLOBE: </a:t>
            </a:r>
            <a:r>
              <a:rPr lang="en-US" sz="1600" dirty="0">
                <a:hlinkClick r:id="rId5"/>
              </a:rPr>
              <a:t>help@globe.gov</a:t>
            </a:r>
            <a:br>
              <a:rPr lang="en-US" sz="1600" i="1" dirty="0"/>
            </a:br>
            <a:endParaRPr lang="en-US" sz="1600" b="1" dirty="0"/>
          </a:p>
        </p:txBody>
      </p:sp>
      <p:sp>
        <p:nvSpPr>
          <p:cNvPr id="3" name="Content Placeholder 2"/>
          <p:cNvSpPr>
            <a:spLocks noGrp="1"/>
          </p:cNvSpPr>
          <p:nvPr>
            <p:ph sz="half" idx="1"/>
          </p:nvPr>
        </p:nvSpPr>
        <p:spPr>
          <a:xfrm>
            <a:off x="1257300" y="2039002"/>
            <a:ext cx="7379494" cy="4351338"/>
          </a:xfrm>
        </p:spPr>
        <p:txBody>
          <a:bodyPr>
            <a:normAutofit fontScale="85000" lnSpcReduction="20000"/>
          </a:bodyPr>
          <a:lstStyle/>
          <a:p>
            <a:pPr marL="0" indent="0">
              <a:buNone/>
            </a:pPr>
            <a:r>
              <a:rPr lang="en-US" sz="2000" b="1" dirty="0">
                <a:solidFill>
                  <a:srgbClr val="48340C"/>
                </a:solidFill>
              </a:rPr>
              <a:t>Credits</a:t>
            </a:r>
          </a:p>
          <a:p>
            <a:pPr marL="0" indent="0">
              <a:buNone/>
            </a:pPr>
            <a:r>
              <a:rPr lang="en-US" sz="1600" b="1" dirty="0"/>
              <a:t>Slides: </a:t>
            </a:r>
            <a:r>
              <a:rPr lang="en-US" sz="1600" dirty="0"/>
              <a:t>Izolda</a:t>
            </a:r>
            <a:r>
              <a:rPr lang="en-US" sz="1600" b="1" dirty="0"/>
              <a:t> </a:t>
            </a:r>
            <a:r>
              <a:rPr lang="en-US" sz="1600" dirty="0"/>
              <a:t>Trachtenberg, Dixon Butler, Russanne Low</a:t>
            </a:r>
          </a:p>
          <a:p>
            <a:pPr marL="0" indent="0">
              <a:buNone/>
            </a:pPr>
            <a:r>
              <a:rPr lang="en-US" sz="1600" b="1" dirty="0"/>
              <a:t>Photographs: </a:t>
            </a:r>
            <a:r>
              <a:rPr lang="en-US" sz="1600" dirty="0"/>
              <a:t>Izolda Trachtenberg</a:t>
            </a:r>
          </a:p>
          <a:p>
            <a:pPr marL="0" indent="0">
              <a:buNone/>
            </a:pPr>
            <a:r>
              <a:rPr lang="en-US" sz="1600" b="1" dirty="0"/>
              <a:t>Illustrations: </a:t>
            </a:r>
            <a:r>
              <a:rPr lang="en-US" sz="1600" dirty="0"/>
              <a:t>Rich Potter</a:t>
            </a:r>
          </a:p>
          <a:p>
            <a:pPr marL="0" indent="0">
              <a:buNone/>
            </a:pPr>
            <a:r>
              <a:rPr lang="en-US" sz="1600" b="1" dirty="0"/>
              <a:t>Cover Art: </a:t>
            </a:r>
            <a:r>
              <a:rPr lang="en-US" sz="1600" dirty="0" err="1"/>
              <a:t>Jenn</a:t>
            </a:r>
            <a:r>
              <a:rPr lang="en-US" sz="1600" dirty="0"/>
              <a:t> Glaser, </a:t>
            </a:r>
            <a:r>
              <a:rPr lang="en-US" sz="1600" i="1" dirty="0" err="1"/>
              <a:t>ScribeArts</a:t>
            </a:r>
            <a:endParaRPr lang="en-US" sz="1600" i="1" dirty="0"/>
          </a:p>
          <a:p>
            <a:pPr marL="0" indent="0">
              <a:buNone/>
            </a:pPr>
            <a:r>
              <a:rPr lang="en-US" sz="1600" b="1" dirty="0"/>
              <a:t>More Information:</a:t>
            </a:r>
          </a:p>
          <a:p>
            <a:pPr marL="0" indent="0">
              <a:buNone/>
            </a:pPr>
            <a:r>
              <a:rPr lang="en-US" sz="1600" dirty="0">
                <a:hlinkClick r:id="rId6"/>
              </a:rPr>
              <a:t>The GLOBE Program</a:t>
            </a:r>
            <a:endParaRPr lang="en-US" sz="1600" dirty="0"/>
          </a:p>
          <a:p>
            <a:pPr marL="0" indent="0">
              <a:buNone/>
            </a:pPr>
            <a:r>
              <a:rPr lang="en-US" sz="1600" dirty="0">
                <a:hlinkClick r:id="rId7"/>
              </a:rPr>
              <a:t>NASA Earth Science </a:t>
            </a:r>
            <a:endParaRPr lang="en-US" sz="1600" dirty="0"/>
          </a:p>
          <a:p>
            <a:pPr marL="0" indent="0">
              <a:buNone/>
            </a:pPr>
            <a:r>
              <a:rPr lang="en-US" sz="1600" dirty="0">
                <a:hlinkClick r:id="rId8"/>
              </a:rPr>
              <a:t>NASA Global Climate Change: Vital Signs of the Planet</a:t>
            </a:r>
            <a:endParaRPr lang="en-US" sz="1600" dirty="0"/>
          </a:p>
          <a:p>
            <a:pPr marL="0" indent="0">
              <a:buNone/>
            </a:pPr>
            <a:endParaRPr lang="en-US" sz="1600" dirty="0"/>
          </a:p>
          <a:p>
            <a:pPr marL="0" indent="0">
              <a:buNone/>
            </a:pPr>
            <a:r>
              <a:rPr lang="en-US" sz="1600" dirty="0"/>
              <a:t>The GLOBE Program is sponsored by these organizations: </a:t>
            </a:r>
          </a:p>
          <a:p>
            <a:pPr marL="0" indent="0">
              <a:buNone/>
            </a:pPr>
            <a:endParaRPr lang="en-US" sz="1600" dirty="0"/>
          </a:p>
          <a:p>
            <a:pPr marL="0" indent="0">
              <a:buNone/>
            </a:pPr>
            <a:endParaRPr lang="en-US" sz="1600" dirty="0"/>
          </a:p>
          <a:p>
            <a:pPr marL="0" indent="0">
              <a:buNone/>
            </a:pPr>
            <a:endParaRPr lang="en-US" sz="1600" dirty="0"/>
          </a:p>
          <a:p>
            <a:r>
              <a:rPr lang="en-US" altLang="en-US" sz="1400" i="1" dirty="0">
                <a:solidFill>
                  <a:srgbClr val="000000"/>
                </a:solidFill>
              </a:rPr>
              <a:t>Version 5/12/20. If you edit and modify this slide set for use for educational purposes,  please note “modified by (and your name and date)” on this page. Thank you.</a:t>
            </a:r>
            <a:endParaRPr lang="en-US" sz="1400" b="1" dirty="0"/>
          </a:p>
          <a:p>
            <a:pPr marL="0" indent="0">
              <a:buNone/>
            </a:pPr>
            <a:endParaRPr lang="en-US" sz="2400" b="1" dirty="0"/>
          </a:p>
          <a:p>
            <a:pPr marL="0" indent="0">
              <a:buNone/>
            </a:pPr>
            <a:endParaRPr lang="en-US" sz="2000" dirty="0"/>
          </a:p>
        </p:txBody>
      </p:sp>
      <p:pic>
        <p:nvPicPr>
          <p:cNvPr id="8" name="Picture 7" descr="Logos for NASA, NOAA, NSF and the U.S. Department of State."/>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3633217" y="5204873"/>
            <a:ext cx="2297876" cy="480889"/>
          </a:xfrm>
          <a:prstGeom prst="rect">
            <a:avLst/>
          </a:prstGeom>
        </p:spPr>
      </p:pic>
      <p:pic>
        <p:nvPicPr>
          <p:cNvPr id="10" name="Picture 9" descr="Menu: H. Data Visualization">
            <a:extLst>
              <a:ext uri="{FF2B5EF4-FFF2-40B4-BE49-F238E27FC236}">
                <a16:creationId xmlns:a16="http://schemas.microsoft.com/office/drawing/2014/main" id="{AD0F57C6-4B84-334B-9CDF-931F73D8A7A4}"/>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42858" y="-101794"/>
            <a:ext cx="1272773" cy="6959794"/>
          </a:xfrm>
          <a:prstGeom prst="rect">
            <a:avLst/>
          </a:prstGeom>
        </p:spPr>
      </p:pic>
      <p:pic>
        <p:nvPicPr>
          <p:cNvPr id="13" name="Picture 12">
            <a:extLst>
              <a:ext uri="{FF2B5EF4-FFF2-40B4-BE49-F238E27FC236}">
                <a16:creationId xmlns:a16="http://schemas.microsoft.com/office/drawing/2014/main" id="{615EB9D8-CA0C-7B42-8641-7691A8CBCCD3}"/>
              </a:ext>
            </a:extLst>
          </p:cNvPr>
          <p:cNvPicPr>
            <a:picLocks noChangeAspect="1"/>
          </p:cNvPicPr>
          <p:nvPr/>
        </p:nvPicPr>
        <p:blipFill>
          <a:blip r:embed="rId11"/>
          <a:stretch>
            <a:fillRect/>
          </a:stretch>
        </p:blipFill>
        <p:spPr>
          <a:xfrm>
            <a:off x="49159" y="5577344"/>
            <a:ext cx="1088737" cy="521687"/>
          </a:xfrm>
          <a:prstGeom prst="rect">
            <a:avLst/>
          </a:prstGeom>
        </p:spPr>
      </p:pic>
      <p:sp>
        <p:nvSpPr>
          <p:cNvPr id="14" name="Rectangle 13">
            <a:extLst>
              <a:ext uri="{FF2B5EF4-FFF2-40B4-BE49-F238E27FC236}">
                <a16:creationId xmlns:a16="http://schemas.microsoft.com/office/drawing/2014/main" id="{03ACDDC8-5C71-A84A-A8DC-7E37CFEC61BB}"/>
              </a:ext>
            </a:extLst>
          </p:cNvPr>
          <p:cNvSpPr/>
          <p:nvPr/>
        </p:nvSpPr>
        <p:spPr>
          <a:xfrm>
            <a:off x="108525" y="6125736"/>
            <a:ext cx="966074" cy="403895"/>
          </a:xfrm>
          <a:prstGeom prst="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93960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17412239-1292-C749-8343-A6DE4C9B54BD}" type="slidenum">
              <a:rPr lang="en-US" smtClean="0"/>
              <a:t>5</a:t>
            </a:fld>
            <a:endParaRPr lang="en-US" dirty="0"/>
          </a:p>
        </p:txBody>
      </p:sp>
      <p:pic>
        <p:nvPicPr>
          <p:cNvPr id="6" name="Picture 5" descr="Banner: Soil Infiltration Protocol"/>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53661" y="-51602"/>
            <a:ext cx="7960458" cy="1019791"/>
          </a:xfrm>
          <a:prstGeom prst="rect">
            <a:avLst/>
          </a:prstGeom>
        </p:spPr>
      </p:pic>
      <p:pic>
        <p:nvPicPr>
          <p:cNvPr id="7" name="Picture 6" descr="Menu: Why measure infiltration?"/>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360" y="-35858"/>
            <a:ext cx="1268229" cy="6945064"/>
          </a:xfrm>
          <a:prstGeom prst="rect">
            <a:avLst/>
          </a:prstGeom>
        </p:spPr>
      </p:pic>
      <p:sp>
        <p:nvSpPr>
          <p:cNvPr id="2" name="Title 1"/>
          <p:cNvSpPr>
            <a:spLocks noGrp="1"/>
          </p:cNvSpPr>
          <p:nvPr>
            <p:ph type="title"/>
          </p:nvPr>
        </p:nvSpPr>
        <p:spPr>
          <a:xfrm>
            <a:off x="1327419" y="734126"/>
            <a:ext cx="7886700" cy="1325563"/>
          </a:xfrm>
        </p:spPr>
        <p:txBody>
          <a:bodyPr>
            <a:normAutofit/>
          </a:bodyPr>
          <a:lstStyle/>
          <a:p>
            <a:r>
              <a:rPr lang="en-US" sz="2800" b="1" dirty="0">
                <a:solidFill>
                  <a:srgbClr val="48340C"/>
                </a:solidFill>
                <a:latin typeface="+mn-lt"/>
              </a:rPr>
              <a:t>The Importance of Infiltration</a:t>
            </a:r>
          </a:p>
        </p:txBody>
      </p:sp>
      <p:sp>
        <p:nvSpPr>
          <p:cNvPr id="3" name="Content Placeholder 2"/>
          <p:cNvSpPr>
            <a:spLocks noGrp="1"/>
          </p:cNvSpPr>
          <p:nvPr>
            <p:ph sz="half" idx="1"/>
          </p:nvPr>
        </p:nvSpPr>
        <p:spPr>
          <a:xfrm>
            <a:off x="1384568" y="1763028"/>
            <a:ext cx="7579549" cy="4351338"/>
          </a:xfrm>
        </p:spPr>
        <p:txBody>
          <a:bodyPr>
            <a:normAutofit/>
          </a:bodyPr>
          <a:lstStyle/>
          <a:p>
            <a:r>
              <a:rPr lang="en-US" altLang="en-US" dirty="0">
                <a:solidFill>
                  <a:srgbClr val="000000"/>
                </a:solidFill>
                <a:ea typeface="Arial Unicode MS" charset="0"/>
              </a:rPr>
              <a:t>The rate at which water flows through the soil affects how much water is available for plant use; how nutrients and other particles move through the soil; the amount of water available for use by animals; and the length of time the water will remain in the soil. </a:t>
            </a:r>
          </a:p>
        </p:txBody>
      </p:sp>
      <p:pic>
        <p:nvPicPr>
          <p:cNvPr id="5" name="Content Placeholder 4" descr="Illustration showing how soil infiltration is important: for plant use, water storage, and weathering and erosion Soil infiltration rates will influence flooding and evaporation rates. "/>
          <p:cNvPicPr>
            <a:picLocks noGrp="1" noChangeAspect="1"/>
          </p:cNvPicPr>
          <p:nvPr>
            <p:ph sz="half" idx="2"/>
          </p:nvPr>
        </p:nvPicPr>
        <p:blipFill>
          <a:blip r:embed="rId4">
            <a:extLst>
              <a:ext uri="{28A0092B-C50C-407E-A947-70E740481C1C}">
                <a14:useLocalDpi xmlns:a14="http://schemas.microsoft.com/office/drawing/2010/main" val="0"/>
              </a:ext>
            </a:extLst>
          </a:blip>
          <a:stretch>
            <a:fillRect/>
          </a:stretch>
        </p:blipFill>
        <p:spPr>
          <a:xfrm>
            <a:off x="1736360" y="3032915"/>
            <a:ext cx="6493239" cy="3411866"/>
          </a:xfrm>
        </p:spPr>
      </p:pic>
    </p:spTree>
    <p:extLst>
      <p:ext uri="{BB962C8B-B14F-4D97-AF65-F5344CB8AC3E}">
        <p14:creationId xmlns:p14="http://schemas.microsoft.com/office/powerpoint/2010/main" val="17256004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17412239-1292-C749-8343-A6DE4C9B54BD}" type="slidenum">
              <a:rPr lang="en-US" smtClean="0"/>
              <a:t>6</a:t>
            </a:fld>
            <a:endParaRPr lang="en-US" dirty="0"/>
          </a:p>
        </p:txBody>
      </p:sp>
      <p:pic>
        <p:nvPicPr>
          <p:cNvPr id="8" name="Picture 7" descr="Banner: Soil Infiltration Protocol"/>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53661" y="-51602"/>
            <a:ext cx="7960458" cy="1019791"/>
          </a:xfrm>
          <a:prstGeom prst="rect">
            <a:avLst/>
          </a:prstGeom>
        </p:spPr>
      </p:pic>
      <p:pic>
        <p:nvPicPr>
          <p:cNvPr id="3" name="Picture 2" descr="Menu: Soil properties affecting infiltration"/>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150" y="-53787"/>
            <a:ext cx="1273840" cy="7010400"/>
          </a:xfrm>
          <a:prstGeom prst="rect">
            <a:avLst/>
          </a:prstGeom>
        </p:spPr>
      </p:pic>
      <p:sp>
        <p:nvSpPr>
          <p:cNvPr id="2" name="Title 1"/>
          <p:cNvSpPr>
            <a:spLocks noGrp="1"/>
          </p:cNvSpPr>
          <p:nvPr>
            <p:ph type="title"/>
          </p:nvPr>
        </p:nvSpPr>
        <p:spPr>
          <a:xfrm>
            <a:off x="1479377" y="774039"/>
            <a:ext cx="7886700" cy="1325563"/>
          </a:xfrm>
        </p:spPr>
        <p:txBody>
          <a:bodyPr/>
          <a:lstStyle/>
          <a:p>
            <a:r>
              <a:rPr lang="en-US" dirty="0"/>
              <a:t>Soil Properties Affect Infiltration Rates</a:t>
            </a:r>
          </a:p>
        </p:txBody>
      </p:sp>
      <p:sp>
        <p:nvSpPr>
          <p:cNvPr id="11" name="Content Placeholder 10"/>
          <p:cNvSpPr>
            <a:spLocks noGrp="1"/>
          </p:cNvSpPr>
          <p:nvPr>
            <p:ph sz="half" idx="1"/>
          </p:nvPr>
        </p:nvSpPr>
        <p:spPr>
          <a:xfrm>
            <a:off x="1664996" y="1991377"/>
            <a:ext cx="3029887" cy="4351338"/>
          </a:xfrm>
        </p:spPr>
        <p:txBody>
          <a:bodyPr/>
          <a:lstStyle/>
          <a:p>
            <a:r>
              <a:rPr lang="en-US" altLang="en-US" dirty="0">
                <a:solidFill>
                  <a:srgbClr val="000000"/>
                </a:solidFill>
              </a:rPr>
              <a:t>A soil’s structure, texture, density, and relative amount of organic material affect the speed at which water flows through soil. </a:t>
            </a:r>
          </a:p>
          <a:p>
            <a:endParaRPr lang="en-US" altLang="en-US" sz="1000" dirty="0">
              <a:solidFill>
                <a:srgbClr val="000000"/>
              </a:solidFill>
            </a:endParaRPr>
          </a:p>
          <a:p>
            <a:r>
              <a:rPr lang="en-US" altLang="en-US" dirty="0">
                <a:solidFill>
                  <a:srgbClr val="000000"/>
                </a:solidFill>
              </a:rPr>
              <a:t>If the soil is dense and/or compacted, water will likely move through it more slowly. </a:t>
            </a:r>
          </a:p>
          <a:p>
            <a:endParaRPr lang="en-US" altLang="en-US" sz="1000" dirty="0">
              <a:solidFill>
                <a:srgbClr val="000000"/>
              </a:solidFill>
              <a:latin typeface="Palatino" charset="0"/>
            </a:endParaRPr>
          </a:p>
          <a:p>
            <a:r>
              <a:rPr lang="en-US" altLang="en-US" dirty="0">
                <a:solidFill>
                  <a:srgbClr val="000000"/>
                </a:solidFill>
              </a:rPr>
              <a:t>If the soil has relatively little pore space or is already saturated, flooding or run off will occur. </a:t>
            </a:r>
          </a:p>
        </p:txBody>
      </p:sp>
      <p:pic>
        <p:nvPicPr>
          <p:cNvPr id="5" name="Content Placeholder 4" descr="Three photographs of hands,  one holding a clump of dark, organic soil, one holding a ball of red clay and a third cupping a handful of sand. "/>
          <p:cNvPicPr>
            <a:picLocks noGrp="1" noChangeAspect="1"/>
          </p:cNvPicPr>
          <p:nvPr>
            <p:ph sz="half" idx="2"/>
          </p:nvPr>
        </p:nvPicPr>
        <p:blipFill>
          <a:blip r:embed="rId4">
            <a:extLst>
              <a:ext uri="{28A0092B-C50C-407E-A947-70E740481C1C}">
                <a14:useLocalDpi xmlns:a14="http://schemas.microsoft.com/office/drawing/2010/main" val="0"/>
              </a:ext>
            </a:extLst>
          </a:blip>
          <a:stretch>
            <a:fillRect/>
          </a:stretch>
        </p:blipFill>
        <p:spPr>
          <a:xfrm>
            <a:off x="4579552" y="1793830"/>
            <a:ext cx="4564448" cy="3689895"/>
          </a:xfrm>
        </p:spPr>
      </p:pic>
    </p:spTree>
    <p:extLst>
      <p:ext uri="{BB962C8B-B14F-4D97-AF65-F5344CB8AC3E}">
        <p14:creationId xmlns:p14="http://schemas.microsoft.com/office/powerpoint/2010/main" val="3940923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17412239-1292-C749-8343-A6DE4C9B54BD}" type="slidenum">
              <a:rPr lang="en-US" smtClean="0"/>
              <a:t>7</a:t>
            </a:fld>
            <a:endParaRPr lang="en-US" dirty="0"/>
          </a:p>
        </p:txBody>
      </p:sp>
      <p:pic>
        <p:nvPicPr>
          <p:cNvPr id="8" name="Picture 7" descr="Banner: Soil Infiltration Protocol"/>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53661" y="-51602"/>
            <a:ext cx="7960458" cy="1019791"/>
          </a:xfrm>
          <a:prstGeom prst="rect">
            <a:avLst/>
          </a:prstGeom>
        </p:spPr>
      </p:pic>
      <p:pic>
        <p:nvPicPr>
          <p:cNvPr id="3" name="Picture 2" descr="Menu: Soil properties affecting infiltration"/>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150" y="-53787"/>
            <a:ext cx="1273840" cy="7010400"/>
          </a:xfrm>
          <a:prstGeom prst="rect">
            <a:avLst/>
          </a:prstGeom>
        </p:spPr>
      </p:pic>
      <p:sp>
        <p:nvSpPr>
          <p:cNvPr id="2" name="Title 1"/>
          <p:cNvSpPr>
            <a:spLocks noGrp="1"/>
          </p:cNvSpPr>
          <p:nvPr>
            <p:ph type="title"/>
          </p:nvPr>
        </p:nvSpPr>
        <p:spPr>
          <a:xfrm>
            <a:off x="1479377" y="774039"/>
            <a:ext cx="7886700" cy="1325563"/>
          </a:xfrm>
        </p:spPr>
        <p:txBody>
          <a:bodyPr/>
          <a:lstStyle/>
          <a:p>
            <a:r>
              <a:rPr lang="en-US" dirty="0"/>
              <a:t>Ideal Soil Composition</a:t>
            </a:r>
          </a:p>
        </p:txBody>
      </p:sp>
      <p:sp>
        <p:nvSpPr>
          <p:cNvPr id="11" name="Content Placeholder 10"/>
          <p:cNvSpPr>
            <a:spLocks noGrp="1"/>
          </p:cNvSpPr>
          <p:nvPr>
            <p:ph sz="half" idx="1"/>
          </p:nvPr>
        </p:nvSpPr>
        <p:spPr>
          <a:xfrm>
            <a:off x="1479377" y="5320590"/>
            <a:ext cx="7239161" cy="4351338"/>
          </a:xfrm>
        </p:spPr>
        <p:txBody>
          <a:bodyPr/>
          <a:lstStyle/>
          <a:p>
            <a:r>
              <a:rPr lang="en-US" altLang="en-US" dirty="0">
                <a:solidFill>
                  <a:srgbClr val="000000"/>
                </a:solidFill>
              </a:rPr>
              <a:t>The air and water in soil represent the soil’s pore space. Volumetrically, they should comprise approximately 50% of the soil’s volume.</a:t>
            </a:r>
          </a:p>
          <a:p>
            <a:r>
              <a:rPr lang="en-US" altLang="en-US" dirty="0">
                <a:solidFill>
                  <a:srgbClr val="000000"/>
                </a:solidFill>
              </a:rPr>
              <a:t>The pore space allows for movement of air, water, and organisms through the soil.</a:t>
            </a:r>
          </a:p>
        </p:txBody>
      </p:sp>
      <p:pic>
        <p:nvPicPr>
          <p:cNvPr id="6" name="Content Placeholder 5" descr="A pie chart graph showing ideal soil composition by approximate soil volume: 45% minerals, 25% water, 5% organic matter and 25% air. "/>
          <p:cNvPicPr>
            <a:picLocks noGrp="1" noChangeAspect="1"/>
          </p:cNvPicPr>
          <p:nvPr>
            <p:ph sz="half" idx="2"/>
          </p:nvPr>
        </p:nvPicPr>
        <p:blipFill>
          <a:blip r:embed="rId4">
            <a:extLst>
              <a:ext uri="{28A0092B-C50C-407E-A947-70E740481C1C}">
                <a14:useLocalDpi xmlns:a14="http://schemas.microsoft.com/office/drawing/2010/main" val="0"/>
              </a:ext>
            </a:extLst>
          </a:blip>
          <a:stretch>
            <a:fillRect/>
          </a:stretch>
        </p:blipFill>
        <p:spPr>
          <a:xfrm>
            <a:off x="2742017" y="1631689"/>
            <a:ext cx="5015074" cy="3639448"/>
          </a:xfrm>
        </p:spPr>
      </p:pic>
    </p:spTree>
    <p:extLst>
      <p:ext uri="{BB962C8B-B14F-4D97-AF65-F5344CB8AC3E}">
        <p14:creationId xmlns:p14="http://schemas.microsoft.com/office/powerpoint/2010/main" val="13410665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17412239-1292-C749-8343-A6DE4C9B54BD}" type="slidenum">
              <a:rPr lang="en-US" smtClean="0"/>
              <a:t>8</a:t>
            </a:fld>
            <a:endParaRPr lang="en-US" dirty="0"/>
          </a:p>
        </p:txBody>
      </p:sp>
      <p:pic>
        <p:nvPicPr>
          <p:cNvPr id="8" name="Picture 7" descr="Banner: Soil Infiltration Protocol"/>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53661" y="-51602"/>
            <a:ext cx="7960458" cy="1019791"/>
          </a:xfrm>
          <a:prstGeom prst="rect">
            <a:avLst/>
          </a:prstGeom>
        </p:spPr>
      </p:pic>
      <p:pic>
        <p:nvPicPr>
          <p:cNvPr id="3" name="Picture 2" descr="Menu: Soil properties affecting infiltration"/>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150" y="-53787"/>
            <a:ext cx="1273840" cy="7010400"/>
          </a:xfrm>
          <a:prstGeom prst="rect">
            <a:avLst/>
          </a:prstGeom>
        </p:spPr>
      </p:pic>
      <p:sp>
        <p:nvSpPr>
          <p:cNvPr id="2" name="Title 1"/>
          <p:cNvSpPr>
            <a:spLocks noGrp="1"/>
          </p:cNvSpPr>
          <p:nvPr>
            <p:ph type="title"/>
          </p:nvPr>
        </p:nvSpPr>
        <p:spPr>
          <a:xfrm>
            <a:off x="1479377" y="774039"/>
            <a:ext cx="7886700" cy="1325563"/>
          </a:xfrm>
        </p:spPr>
        <p:txBody>
          <a:bodyPr/>
          <a:lstStyle/>
          <a:p>
            <a:r>
              <a:rPr lang="en-US" dirty="0"/>
              <a:t>Sample Soil Components</a:t>
            </a:r>
          </a:p>
        </p:txBody>
      </p:sp>
      <p:sp>
        <p:nvSpPr>
          <p:cNvPr id="11" name="Content Placeholder 10"/>
          <p:cNvSpPr>
            <a:spLocks noGrp="1"/>
          </p:cNvSpPr>
          <p:nvPr>
            <p:ph sz="half" idx="1"/>
          </p:nvPr>
        </p:nvSpPr>
        <p:spPr>
          <a:xfrm>
            <a:off x="1479377" y="4656206"/>
            <a:ext cx="7239161" cy="1909486"/>
          </a:xfrm>
        </p:spPr>
        <p:txBody>
          <a:bodyPr>
            <a:normAutofit fontScale="92500" lnSpcReduction="20000"/>
          </a:bodyPr>
          <a:lstStyle/>
          <a:p>
            <a:r>
              <a:rPr lang="en-US" altLang="en-US" dirty="0">
                <a:solidFill>
                  <a:srgbClr val="000000"/>
                </a:solidFill>
              </a:rPr>
              <a:t>If soil pore space increases and density decreases, water moves through soil more quickly. If the pore space decreases and soil’s density increases, water moves through the soil more slowly.</a:t>
            </a:r>
            <a:endParaRPr lang="en-US" altLang="en-US" sz="1000" dirty="0">
              <a:solidFill>
                <a:srgbClr val="000000"/>
              </a:solidFill>
            </a:endParaRPr>
          </a:p>
          <a:p>
            <a:r>
              <a:rPr lang="en-US" altLang="en-US" dirty="0">
                <a:solidFill>
                  <a:srgbClr val="000000"/>
                </a:solidFill>
              </a:rPr>
              <a:t>A high infiltration rate keeps water and nutrients available to plants for growth. A too-high rate might lead to unwanted chemicals and nutrients in the groundwater or other subsurface water.</a:t>
            </a:r>
            <a:endParaRPr lang="en-US" altLang="en-US" sz="1000" dirty="0">
              <a:solidFill>
                <a:srgbClr val="000000"/>
              </a:solidFill>
            </a:endParaRPr>
          </a:p>
          <a:p>
            <a:r>
              <a:rPr lang="en-US" altLang="en-US" dirty="0">
                <a:solidFill>
                  <a:srgbClr val="000000"/>
                </a:solidFill>
              </a:rPr>
              <a:t>A low infiltration rate might lead to increased run-off, which might also lead to flooding and erosion.</a:t>
            </a:r>
          </a:p>
        </p:txBody>
      </p:sp>
      <p:pic>
        <p:nvPicPr>
          <p:cNvPr id="5" name="Content Placeholder 4" descr="Diagram soil particles, with air and water found in the pore spaces in the soil."/>
          <p:cNvPicPr>
            <a:picLocks noGrp="1" noChangeAspect="1"/>
          </p:cNvPicPr>
          <p:nvPr>
            <p:ph sz="half" idx="2"/>
          </p:nvPr>
        </p:nvPicPr>
        <p:blipFill>
          <a:blip r:embed="rId4">
            <a:extLst>
              <a:ext uri="{28A0092B-C50C-407E-A947-70E740481C1C}">
                <a14:useLocalDpi xmlns:a14="http://schemas.microsoft.com/office/drawing/2010/main" val="0"/>
              </a:ext>
            </a:extLst>
          </a:blip>
          <a:stretch>
            <a:fillRect/>
          </a:stretch>
        </p:blipFill>
        <p:spPr>
          <a:xfrm>
            <a:off x="2635458" y="1793830"/>
            <a:ext cx="5072824" cy="2862376"/>
          </a:xfrm>
        </p:spPr>
      </p:pic>
    </p:spTree>
    <p:extLst>
      <p:ext uri="{BB962C8B-B14F-4D97-AF65-F5344CB8AC3E}">
        <p14:creationId xmlns:p14="http://schemas.microsoft.com/office/powerpoint/2010/main" val="172622788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17412239-1292-C749-8343-A6DE4C9B54BD}" type="slidenum">
              <a:rPr lang="en-US" smtClean="0"/>
              <a:t>9</a:t>
            </a:fld>
            <a:endParaRPr lang="en-US" dirty="0"/>
          </a:p>
        </p:txBody>
      </p:sp>
      <p:pic>
        <p:nvPicPr>
          <p:cNvPr id="9" name="Picture 8" descr="Banner: Soil Infiltration Protocol"/>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83542" y="-34863"/>
            <a:ext cx="7960458" cy="1019791"/>
          </a:xfrm>
          <a:prstGeom prst="rect">
            <a:avLst/>
          </a:prstGeom>
        </p:spPr>
      </p:pic>
      <p:pic>
        <p:nvPicPr>
          <p:cNvPr id="6" name="Picture 5" descr="Menu: When and where to measure"/>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0522" y="-34863"/>
            <a:ext cx="1262137" cy="6874933"/>
          </a:xfrm>
          <a:prstGeom prst="rect">
            <a:avLst/>
          </a:prstGeom>
        </p:spPr>
      </p:pic>
      <p:sp>
        <p:nvSpPr>
          <p:cNvPr id="2" name="Title 1"/>
          <p:cNvSpPr>
            <a:spLocks noGrp="1"/>
          </p:cNvSpPr>
          <p:nvPr>
            <p:ph type="title"/>
          </p:nvPr>
        </p:nvSpPr>
        <p:spPr>
          <a:xfrm>
            <a:off x="1327419" y="734126"/>
            <a:ext cx="7886700" cy="1325563"/>
          </a:xfrm>
        </p:spPr>
        <p:txBody>
          <a:bodyPr/>
          <a:lstStyle/>
          <a:p>
            <a:r>
              <a:rPr lang="en-US" dirty="0"/>
              <a:t>Overview of Protocol</a:t>
            </a:r>
          </a:p>
        </p:txBody>
      </p:sp>
      <p:graphicFrame>
        <p:nvGraphicFramePr>
          <p:cNvPr id="7" name="Content Placeholder 6" descr="Chart Overview of the Protocol: Where- Conduct this protocol at your soil moisture study site and your soil characterization site, within 5 m of your sample site. Key Equipment- Infiltrometer, can be build using 2 different sized coffee cans. Time: One class period to build and test the double-rig infiltrometer, 45 minutes to make the measurement. Frequency: 3-4 times a year at the soil moisture study site, 1 time at the soil characterization sample site. Documents needed- hot links to the Soil Infiltration Protocol and Field Guide and Soil Infiltration Data Sheet."/>
          <p:cNvGraphicFramePr>
            <a:graphicFrameLocks noGrp="1"/>
          </p:cNvGraphicFramePr>
          <p:nvPr>
            <p:ph sz="half" idx="1"/>
            <p:extLst>
              <p:ext uri="{D42A27DB-BD31-4B8C-83A1-F6EECF244321}">
                <p14:modId xmlns:p14="http://schemas.microsoft.com/office/powerpoint/2010/main" val="3987926681"/>
              </p:ext>
            </p:extLst>
          </p:nvPr>
        </p:nvGraphicFramePr>
        <p:xfrm>
          <a:off x="1327419" y="1978702"/>
          <a:ext cx="7496956" cy="3779208"/>
        </p:xfrm>
        <a:graphic>
          <a:graphicData uri="http://schemas.openxmlformats.org/drawingml/2006/table">
            <a:tbl>
              <a:tblPr firstRow="1" bandRow="1">
                <a:tableStyleId>{D7AC3CCA-C797-4891-BE02-D94E43425B78}</a:tableStyleId>
              </a:tblPr>
              <a:tblGrid>
                <a:gridCol w="1655624">
                  <a:extLst>
                    <a:ext uri="{9D8B030D-6E8A-4147-A177-3AD203B41FA5}">
                      <a16:colId xmlns:a16="http://schemas.microsoft.com/office/drawing/2014/main" val="20000"/>
                    </a:ext>
                  </a:extLst>
                </a:gridCol>
                <a:gridCol w="5841332">
                  <a:extLst>
                    <a:ext uri="{9D8B030D-6E8A-4147-A177-3AD203B41FA5}">
                      <a16:colId xmlns:a16="http://schemas.microsoft.com/office/drawing/2014/main" val="20001"/>
                    </a:ext>
                  </a:extLst>
                </a:gridCol>
              </a:tblGrid>
              <a:tr h="914400">
                <a:tc>
                  <a:txBody>
                    <a:bodyPr/>
                    <a:lstStyle/>
                    <a:p>
                      <a:r>
                        <a:rPr lang="en-US" b="1" dirty="0"/>
                        <a:t>Where</a:t>
                      </a:r>
                    </a:p>
                  </a:txBody>
                  <a:tcPr/>
                </a:tc>
                <a:tc>
                  <a:txBody>
                    <a:bodyPr/>
                    <a:lstStyle/>
                    <a:p>
                      <a:r>
                        <a:rPr lang="en-US" b="0" dirty="0"/>
                        <a:t>Conduct this protocol at</a:t>
                      </a:r>
                      <a:r>
                        <a:rPr lang="en-US" b="0" baseline="0" dirty="0"/>
                        <a:t> your soil moisture study site and your soil characterization sample site, within 5 m of your sample site</a:t>
                      </a:r>
                      <a:endParaRPr lang="en-US" b="0" dirty="0"/>
                    </a:p>
                  </a:txBody>
                  <a:tcPr/>
                </a:tc>
                <a:extLst>
                  <a:ext uri="{0D108BD9-81ED-4DB2-BD59-A6C34878D82A}">
                    <a16:rowId xmlns:a16="http://schemas.microsoft.com/office/drawing/2014/main" val="10000"/>
                  </a:ext>
                </a:extLst>
              </a:tr>
              <a:tr h="716202">
                <a:tc>
                  <a:txBody>
                    <a:bodyPr/>
                    <a:lstStyle/>
                    <a:p>
                      <a:r>
                        <a:rPr lang="en-US" b="1" dirty="0"/>
                        <a:t>Key</a:t>
                      </a:r>
                      <a:r>
                        <a:rPr lang="en-US" b="1" baseline="0" dirty="0"/>
                        <a:t> Equipment</a:t>
                      </a:r>
                      <a:endParaRPr lang="en-US" b="1" dirty="0"/>
                    </a:p>
                  </a:txBody>
                  <a:tcPr/>
                </a:tc>
                <a:tc>
                  <a:txBody>
                    <a:bodyPr/>
                    <a:lstStyle/>
                    <a:p>
                      <a:r>
                        <a:rPr lang="en-US" baseline="0" dirty="0"/>
                        <a:t>Infiltrometer, can be built using 2 different sized coffee cans</a:t>
                      </a:r>
                      <a:endParaRPr lang="en-US" dirty="0"/>
                    </a:p>
                  </a:txBody>
                  <a:tcPr/>
                </a:tc>
                <a:extLst>
                  <a:ext uri="{0D108BD9-81ED-4DB2-BD59-A6C34878D82A}">
                    <a16:rowId xmlns:a16="http://schemas.microsoft.com/office/drawing/2014/main" val="10001"/>
                  </a:ext>
                </a:extLst>
              </a:tr>
              <a:tr h="716202">
                <a:tc>
                  <a:txBody>
                    <a:bodyPr/>
                    <a:lstStyle/>
                    <a:p>
                      <a:r>
                        <a:rPr lang="en-US" b="1" dirty="0"/>
                        <a:t>Time</a:t>
                      </a:r>
                    </a:p>
                  </a:txBody>
                  <a:tcPr/>
                </a:tc>
                <a:tc>
                  <a:txBody>
                    <a:bodyPr/>
                    <a:lstStyle/>
                    <a:p>
                      <a:r>
                        <a:rPr lang="en-US" dirty="0"/>
                        <a:t>One class period to build</a:t>
                      </a:r>
                      <a:r>
                        <a:rPr lang="en-US" baseline="0" dirty="0"/>
                        <a:t> and test the double-rig infiltrometer; 45 minutes to make the measurement</a:t>
                      </a:r>
                      <a:endParaRPr lang="en-US" dirty="0"/>
                    </a:p>
                  </a:txBody>
                  <a:tcPr/>
                </a:tc>
                <a:extLst>
                  <a:ext uri="{0D108BD9-81ED-4DB2-BD59-A6C34878D82A}">
                    <a16:rowId xmlns:a16="http://schemas.microsoft.com/office/drawing/2014/main" val="10002"/>
                  </a:ext>
                </a:extLst>
              </a:tr>
              <a:tr h="716202">
                <a:tc>
                  <a:txBody>
                    <a:bodyPr/>
                    <a:lstStyle/>
                    <a:p>
                      <a:r>
                        <a:rPr lang="en-US" b="1" dirty="0"/>
                        <a:t>Frequency</a:t>
                      </a:r>
                    </a:p>
                  </a:txBody>
                  <a:tcPr/>
                </a:tc>
                <a:tc>
                  <a:txBody>
                    <a:bodyPr/>
                    <a:lstStyle/>
                    <a:p>
                      <a:r>
                        <a:rPr lang="en-US" dirty="0"/>
                        <a:t>3-4 times a year</a:t>
                      </a:r>
                      <a:r>
                        <a:rPr lang="en-US" baseline="0" dirty="0"/>
                        <a:t> at Soil Moisture Study Site</a:t>
                      </a:r>
                    </a:p>
                    <a:p>
                      <a:r>
                        <a:rPr lang="en-US" baseline="0" dirty="0"/>
                        <a:t>1 time at Soil Characterization Sample Site</a:t>
                      </a:r>
                      <a:endParaRPr lang="en-US" dirty="0"/>
                    </a:p>
                  </a:txBody>
                  <a:tcPr/>
                </a:tc>
                <a:extLst>
                  <a:ext uri="{0D108BD9-81ED-4DB2-BD59-A6C34878D82A}">
                    <a16:rowId xmlns:a16="http://schemas.microsoft.com/office/drawing/2014/main" val="10003"/>
                  </a:ext>
                </a:extLst>
              </a:tr>
              <a:tr h="716202">
                <a:tc>
                  <a:txBody>
                    <a:bodyPr/>
                    <a:lstStyle/>
                    <a:p>
                      <a:r>
                        <a:rPr lang="en-US" b="1" dirty="0"/>
                        <a:t>Documents needed </a:t>
                      </a:r>
                    </a:p>
                  </a:txBody>
                  <a:tcPr/>
                </a:tc>
                <a:tc>
                  <a:txBody>
                    <a:bodyPr/>
                    <a:lstStyle/>
                    <a:p>
                      <a:r>
                        <a:rPr lang="en-US" dirty="0">
                          <a:hlinkClick r:id="rId4"/>
                        </a:rPr>
                        <a:t>Soil</a:t>
                      </a:r>
                      <a:r>
                        <a:rPr lang="en-US" baseline="0" dirty="0">
                          <a:hlinkClick r:id="rId4"/>
                        </a:rPr>
                        <a:t> Infiltration Protocol and Field Guide</a:t>
                      </a:r>
                      <a:endParaRPr lang="en-US" baseline="0" dirty="0"/>
                    </a:p>
                    <a:p>
                      <a:r>
                        <a:rPr lang="en-US" baseline="0" dirty="0">
                          <a:hlinkClick r:id="rId5"/>
                        </a:rPr>
                        <a:t>Soil Infiltration Data Sheet</a:t>
                      </a:r>
                      <a:endParaRPr lang="en-US" dirty="0"/>
                    </a:p>
                  </a:txBody>
                  <a:tcPr/>
                </a:tc>
                <a:extLst>
                  <a:ext uri="{0D108BD9-81ED-4DB2-BD59-A6C34878D82A}">
                    <a16:rowId xmlns:a16="http://schemas.microsoft.com/office/drawing/2014/main" val="10004"/>
                  </a:ext>
                </a:extLst>
              </a:tr>
            </a:tbl>
          </a:graphicData>
        </a:graphic>
      </p:graphicFrame>
    </p:spTree>
    <p:extLst>
      <p:ext uri="{BB962C8B-B14F-4D97-AF65-F5344CB8AC3E}">
        <p14:creationId xmlns:p14="http://schemas.microsoft.com/office/powerpoint/2010/main" val="752171363"/>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1952</TotalTime>
  <Words>2610</Words>
  <Application>Microsoft Macintosh PowerPoint</Application>
  <PresentationFormat>On-screen Show (4:3)</PresentationFormat>
  <Paragraphs>270</Paragraphs>
  <Slides>45</Slides>
  <Notes>6</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45</vt:i4>
      </vt:variant>
    </vt:vector>
  </HeadingPairs>
  <TitlesOfParts>
    <vt:vector size="51" baseType="lpstr">
      <vt:lpstr>Arial Unicode MS</vt:lpstr>
      <vt:lpstr>Arial</vt:lpstr>
      <vt:lpstr>Calibri</vt:lpstr>
      <vt:lpstr>Calibri Light</vt:lpstr>
      <vt:lpstr>Palatino</vt:lpstr>
      <vt:lpstr>Office Theme</vt:lpstr>
      <vt:lpstr>Slide 1</vt:lpstr>
      <vt:lpstr>Overview and Learning Objectives</vt:lpstr>
      <vt:lpstr>What is a Soil Infiltration Rate?</vt:lpstr>
      <vt:lpstr>The Role of Soil Moisture in the Environment</vt:lpstr>
      <vt:lpstr>The Importance of Infiltration</vt:lpstr>
      <vt:lpstr>Soil Properties Affect Infiltration Rates</vt:lpstr>
      <vt:lpstr>Ideal Soil Composition</vt:lpstr>
      <vt:lpstr>Sample Soil Components</vt:lpstr>
      <vt:lpstr>Overview of Protocol</vt:lpstr>
      <vt:lpstr>Required Materials </vt:lpstr>
      <vt:lpstr>Constructing a Dual-Ring Infiltrometer</vt:lpstr>
      <vt:lpstr>Measuring your Dual-Ring Infiltrometer</vt:lpstr>
      <vt:lpstr>Marking the Outside of the Dual-Ring Infiltrometer</vt:lpstr>
      <vt:lpstr>Diagram of the Finished Dual-Ring Infiltrometer</vt:lpstr>
      <vt:lpstr>Measuring Infiltration Rates: Clear Vegetation</vt:lpstr>
      <vt:lpstr>Push Cans into the Soil</vt:lpstr>
      <vt:lpstr>Instilling Cans in Hard Soil </vt:lpstr>
      <vt:lpstr>Overview of Measuring Soil Infiltration</vt:lpstr>
      <vt:lpstr>Pouring Water into the Rings</vt:lpstr>
      <vt:lpstr>Topping up the Outer Ring</vt:lpstr>
      <vt:lpstr>Begin Timing Infiltration Rate</vt:lpstr>
      <vt:lpstr>Maintain the Water Level in the Outer Ring Equal to the Water Level in the Inner Ring</vt:lpstr>
      <vt:lpstr>Record the End Time</vt:lpstr>
      <vt:lpstr>Troubleshooting: Soils Impervious to Water Infiltration</vt:lpstr>
      <vt:lpstr>Recording and Calculating the Time Interval </vt:lpstr>
      <vt:lpstr>Repeat Measurement</vt:lpstr>
      <vt:lpstr>Infiltration Measurement of a Top 5 cm Soil Moisture Sample- 1 </vt:lpstr>
      <vt:lpstr>Infiltration Measurement of a Top 5 cm Soil Moisture Sample- 2 </vt:lpstr>
      <vt:lpstr>Soil Infiltration Protocol Data Entry</vt:lpstr>
      <vt:lpstr>Entering Measurement Data</vt:lpstr>
      <vt:lpstr>Selecting Appropriate Data Set</vt:lpstr>
      <vt:lpstr>Enter Specifications of your Dual Ring Infiltrometer</vt:lpstr>
      <vt:lpstr>Example Data</vt:lpstr>
      <vt:lpstr>Adding an Additional Sequence</vt:lpstr>
      <vt:lpstr>An Example Sequence</vt:lpstr>
      <vt:lpstr>Enter Comments and Send Data</vt:lpstr>
      <vt:lpstr>Data System Responses</vt:lpstr>
      <vt:lpstr>Visualizing Data-1 </vt:lpstr>
      <vt:lpstr>Visualizing Data-2 </vt:lpstr>
      <vt:lpstr>Visualizing Data- 3 </vt:lpstr>
      <vt:lpstr>Looking at the Data</vt:lpstr>
      <vt:lpstr>The Soils on Planet Earth</vt:lpstr>
      <vt:lpstr>Frequently Asked Questions</vt:lpstr>
      <vt:lpstr>Frequently Asked Questions (Cont’d)</vt:lpstr>
      <vt:lpstr> Request for your feedback on this module! Please provide us with feedback about this module. This is a community project and we need your comments, suggestions and edits!  Comment here: eTraining Feedback  Questions  after reviewing this module? Contact GLOBE: help@globe.gov </vt:lpstr>
    </vt:vector>
  </TitlesOfParts>
  <Company/>
  <LinksUpToDate>false</LinksUpToDate>
  <SharedDoc>false</SharedDoc>
  <HyperlinksChanged>false</HyperlinksChanged>
  <AppVersion>16.0016</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rusty low</dc:creator>
  <cp:lastModifiedBy>Microsoft Office User</cp:lastModifiedBy>
  <cp:revision>118</cp:revision>
  <dcterms:created xsi:type="dcterms:W3CDTF">2016-04-01T00:37:38Z</dcterms:created>
  <dcterms:modified xsi:type="dcterms:W3CDTF">2020-05-12T18:39:55Z</dcterms:modified>
</cp:coreProperties>
</file>