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0" roundtripDataSignature="AMtx7mh6j5OkTFmeABD0JD4E1ewQyMLN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7A20449-3956-48D7-9560-2112BB3647DE}">
  <a:tblStyle styleId="{27A20449-3956-48D7-9560-2112BB3647DE}"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lastCol>
    <a:firstCol>
      <a:tcTxStyle b="on" i="off"/>
    </a:firstCol>
    <a:lastRow>
      <a:tcTxStyle b="on" i="off"/>
      <a:tcStyle>
        <a:tcBdr>
          <a:top>
            <a:ln cap="flat" cmpd="sng" w="25400">
              <a:solidFill>
                <a:schemeClr val="accent3"/>
              </a:solidFill>
              <a:prstDash val="solid"/>
              <a:round/>
              <a:headEnd len="sm" w="sm" type="none"/>
              <a:tailEnd len="sm" w="sm" type="none"/>
            </a:ln>
          </a:top>
        </a:tcBdr>
        <a:fill>
          <a:solidFill>
            <a:srgbClr val="F0F0F0"/>
          </a:solidFill>
        </a:fill>
      </a:tcStyle>
    </a:lastRow>
    <a:seCell>
      <a:tcTxStyle/>
    </a:seCell>
    <a:swCell>
      <a:tcTxStyle/>
    </a:swCell>
    <a:firstRow>
      <a:tcTxStyle b="on" i="off"/>
      <a:tcStyle>
        <a:fill>
          <a:solidFill>
            <a:srgbClr val="F0F0F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6"/>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6"/>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6"/>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57"/>
          <p:cNvSpPr txBox="1"/>
          <p:nvPr>
            <p:ph type="title"/>
          </p:nvPr>
        </p:nvSpPr>
        <p:spPr>
          <a:xfrm>
            <a:off x="1257300" y="97710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8340C"/>
              </a:buClr>
              <a:buSzPts val="2800"/>
              <a:buFont typeface="Calibri"/>
              <a:buNone/>
              <a:defRPr b="1" sz="2800">
                <a:solidFill>
                  <a:srgbClr val="48340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7"/>
          <p:cNvSpPr txBox="1"/>
          <p:nvPr>
            <p:ph idx="1" type="body"/>
          </p:nvPr>
        </p:nvSpPr>
        <p:spPr>
          <a:xfrm>
            <a:off x="1257300" y="2099602"/>
            <a:ext cx="38862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5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9"/>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9"/>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6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6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4"/>
          <p:cNvSpPr/>
          <p:nvPr>
            <p:ph idx="2" type="pic"/>
          </p:nvPr>
        </p:nvSpPr>
        <p:spPr>
          <a:xfrm>
            <a:off x="3887391" y="987426"/>
            <a:ext cx="4629150" cy="4873625"/>
          </a:xfrm>
          <a:prstGeom prst="rect">
            <a:avLst/>
          </a:prstGeom>
          <a:noFill/>
          <a:ln>
            <a:noFill/>
          </a:ln>
        </p:spPr>
      </p:sp>
      <p:sp>
        <p:nvSpPr>
          <p:cNvPr id="68" name="Google Shape;68;p6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6.jpg"/><Relationship Id="rId9" Type="http://schemas.openxmlformats.org/officeDocument/2006/relationships/image" Target="../media/image25.jpg"/><Relationship Id="rId5" Type="http://schemas.openxmlformats.org/officeDocument/2006/relationships/hyperlink" Target="http://www.globe.gov/documents/352961/87a3491a-25af-4123-9e0c-08f341bfc004" TargetMode="External"/><Relationship Id="rId6" Type="http://schemas.openxmlformats.org/officeDocument/2006/relationships/hyperlink" Target="http://www.globe.gov/documents/352961/e5d46e27-2ac0-4a34-8fbf-7a871c66a4be" TargetMode="External"/><Relationship Id="rId7" Type="http://schemas.openxmlformats.org/officeDocument/2006/relationships/hyperlink" Target="http://www.globe.gov/documents/348614/d40683c6-9f59-4ad9-9895-c4f1be7a997f" TargetMode="External"/><Relationship Id="rId8"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26.jpg"/><Relationship Id="rId5"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26.jpg"/><Relationship Id="rId5" Type="http://schemas.openxmlformats.org/officeDocument/2006/relationships/image" Target="../media/image20.jpg"/><Relationship Id="rId6"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26.jpg"/><Relationship Id="rId5" Type="http://schemas.openxmlformats.org/officeDocument/2006/relationships/image" Target="../media/image20.jpg"/><Relationship Id="rId6"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26.jpg"/><Relationship Id="rId5" Type="http://schemas.openxmlformats.org/officeDocument/2006/relationships/image" Target="../media/image20.jpg"/><Relationship Id="rId6"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26.jpg"/><Relationship Id="rId5"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22.jpg"/><Relationship Id="rId5"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22.jpg"/><Relationship Id="rId5"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22.jpg"/><Relationship Id="rId5"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22.jpg"/><Relationship Id="rId5"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22.jpg"/><Relationship Id="rId5" Type="http://schemas.openxmlformats.org/officeDocument/2006/relationships/image" Target="../media/image25.jpg"/><Relationship Id="rId6"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22.jpg"/><Relationship Id="rId5" Type="http://schemas.openxmlformats.org/officeDocument/2006/relationships/image" Target="../media/image25.jpg"/><Relationship Id="rId6"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22.jpg"/><Relationship Id="rId5" Type="http://schemas.openxmlformats.org/officeDocument/2006/relationships/image" Target="../media/image25.jpg"/><Relationship Id="rId6"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35.jpg"/><Relationship Id="rId5" Type="http://schemas.openxmlformats.org/officeDocument/2006/relationships/hyperlink" Target="http://www.globe.gov/documents/352961/e5d46e27-2ac0-4a34-8fbf-7a871c66a4be" TargetMode="External"/><Relationship Id="rId6" Type="http://schemas.openxmlformats.org/officeDocument/2006/relationships/hyperlink" Target="http://www.globe.gov/documents/348614/d40683c6-9f59-4ad9-9895-c4f1be7a997f" TargetMode="External"/><Relationship Id="rId7"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35.jpg"/><Relationship Id="rId5" Type="http://schemas.openxmlformats.org/officeDocument/2006/relationships/image" Target="../media/image25.jpg"/><Relationship Id="rId6"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35.jpg"/><Relationship Id="rId5"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35.jpg"/><Relationship Id="rId5"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48.jpg"/><Relationship Id="rId5" Type="http://schemas.openxmlformats.org/officeDocument/2006/relationships/image" Target="../media/image4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48.jpg"/><Relationship Id="rId5" Type="http://schemas.openxmlformats.org/officeDocument/2006/relationships/image" Target="../media/image4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48.jpg"/><Relationship Id="rId5"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48.jpg"/><Relationship Id="rId5" Type="http://schemas.openxmlformats.org/officeDocument/2006/relationships/image" Target="../media/image4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48.jpg"/><Relationship Id="rId5" Type="http://schemas.openxmlformats.org/officeDocument/2006/relationships/image" Target="../media/image4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48.jpg"/><Relationship Id="rId5"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hyperlink" Target="https://itunes.apple.com/us/app/globe-data-entry/id980592274?ls=1&amp;mt=8" TargetMode="External"/><Relationship Id="rId6" Type="http://schemas.openxmlformats.org/officeDocument/2006/relationships/hyperlink" Target="https://data.globe.gov/" TargetMode="External"/><Relationship Id="rId7" Type="http://schemas.openxmlformats.org/officeDocument/2006/relationships/hyperlink" Target="https://www.globe.gov/globe-data/data-entry/email-data-entry" TargetMode="External"/><Relationship Id="rId8"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5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4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56.jpg"/><Relationship Id="rId6" Type="http://schemas.openxmlformats.org/officeDocument/2006/relationships/image" Target="../media/image6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5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58.jpg"/><Relationship Id="rId6" Type="http://schemas.openxmlformats.org/officeDocument/2006/relationships/image" Target="../media/image5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6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56.jpg"/><Relationship Id="rId6" Type="http://schemas.openxmlformats.org/officeDocument/2006/relationships/image" Target="../media/image6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7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6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7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6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7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5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6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5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jpg"/><Relationship Id="rId4" Type="http://schemas.openxmlformats.org/officeDocument/2006/relationships/image" Target="../media/image41.jpg"/><Relationship Id="rId5" Type="http://schemas.openxmlformats.org/officeDocument/2006/relationships/image" Target="../media/image7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2.jpg"/><Relationship Id="rId6" Type="http://schemas.openxmlformats.org/officeDocument/2006/relationships/image" Target="../media/image1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jpg"/><Relationship Id="rId4" Type="http://schemas.openxmlformats.org/officeDocument/2006/relationships/image" Target="../media/image64.jpg"/><Relationship Id="rId5" Type="http://schemas.openxmlformats.org/officeDocument/2006/relationships/image" Target="../media/image6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jpg"/><Relationship Id="rId4" Type="http://schemas.openxmlformats.org/officeDocument/2006/relationships/image" Target="../media/image64.jpg"/><Relationship Id="rId5" Type="http://schemas.openxmlformats.org/officeDocument/2006/relationships/image" Target="../media/image6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jpg"/><Relationship Id="rId4" Type="http://schemas.openxmlformats.org/officeDocument/2006/relationships/image" Target="../media/image6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jpg"/><Relationship Id="rId4" Type="http://schemas.openxmlformats.org/officeDocument/2006/relationships/image" Target="../media/image6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4.jpg"/><Relationship Id="rId4" Type="http://schemas.openxmlformats.org/officeDocument/2006/relationships/image" Target="../media/image3.jpg"/><Relationship Id="rId11" Type="http://schemas.openxmlformats.org/officeDocument/2006/relationships/image" Target="../media/image77.png"/><Relationship Id="rId10" Type="http://schemas.openxmlformats.org/officeDocument/2006/relationships/hyperlink" Target="http://climate.nasa.gov/" TargetMode="External"/><Relationship Id="rId9" Type="http://schemas.openxmlformats.org/officeDocument/2006/relationships/hyperlink" Target="http://www.nasa.gov/topics/earth/index.html" TargetMode="External"/><Relationship Id="rId5" Type="http://schemas.openxmlformats.org/officeDocument/2006/relationships/image" Target="../media/image65.jpg"/><Relationship Id="rId6" Type="http://schemas.openxmlformats.org/officeDocument/2006/relationships/hyperlink" Target="https://docs.google.com/forms/d/1nF4DOebsUPFN2I3Sl73HZkrN_BzFnjAgCBdAQAt_E0I/viewform?c=0&amp;w=1" TargetMode="External"/><Relationship Id="rId7" Type="http://schemas.openxmlformats.org/officeDocument/2006/relationships/hyperlink" Target="mailto:help@globe.gov" TargetMode="External"/><Relationship Id="rId8" Type="http://schemas.openxmlformats.org/officeDocument/2006/relationships/hyperlink" Target="http://www.globe.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0.jpg"/><Relationship Id="rId11" Type="http://schemas.openxmlformats.org/officeDocument/2006/relationships/hyperlink" Target="http://www.globe.gov/documents/352961/5603bfc4-c763-466f-8641-c73f54fe8c3a" TargetMode="External"/><Relationship Id="rId10" Type="http://schemas.openxmlformats.org/officeDocument/2006/relationships/hyperlink" Target="http://www.globe.gov/documents/352961/66de7107-a811-418c-ae4a-cd4e6fc6f7d9" TargetMode="External"/><Relationship Id="rId12" Type="http://schemas.openxmlformats.org/officeDocument/2006/relationships/hyperlink" Target="http://www.globe.gov/documents/352961/5603bfc4-c763-466f-8641-c73f54fe8c3a" TargetMode="External"/><Relationship Id="rId9" Type="http://schemas.openxmlformats.org/officeDocument/2006/relationships/hyperlink" Target="http://www.globe.gov/documents/352961/66de7107-a811-418c-ae4a-cd4e6fc6f7d9" TargetMode="External"/><Relationship Id="rId5" Type="http://schemas.openxmlformats.org/officeDocument/2006/relationships/hyperlink" Target="http://www.globe.gov/documents/348614/8c79fb1e-7c89-49c9-ba29-4a1ca05c5191" TargetMode="External"/><Relationship Id="rId6" Type="http://schemas.openxmlformats.org/officeDocument/2006/relationships/hyperlink" Target="http://www.globe.gov/documents/352961/cbca34da-fcc7-4e5b-a8d9-eae745c7c17d" TargetMode="External"/><Relationship Id="rId7" Type="http://schemas.openxmlformats.org/officeDocument/2006/relationships/hyperlink" Target="http://www.globe.gov/documents/352961/228ad4b7-7b18-46dd-a3fe-f68e7f7cd626" TargetMode="External"/><Relationship Id="rId8" Type="http://schemas.openxmlformats.org/officeDocument/2006/relationships/hyperlink" Target="http://www.globe.gov/documents/352961/228ad4b7-7b18-46dd-a3fe-f68e7f7cd62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0.jpg"/><Relationship Id="rId5" Type="http://schemas.openxmlformats.org/officeDocument/2006/relationships/hyperlink" Target="http://www.globe.gov/documents/10157/380993/Tool+Kit" TargetMode="External"/><Relationship Id="rId6" Type="http://schemas.openxmlformats.org/officeDocument/2006/relationships/hyperlink" Target="http://www.globe.gov/do-globe/globe-teachers-guide/instruments#http:/www.globe.gov/documents/10157/21dc2a21-f1d2-417e-a2d1-b9f6ec527f04" TargetMode="External"/><Relationship Id="rId7"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0.jpg"/><Relationship Id="rId5"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Banner: introduction to Soil (Pedosphere)" id="89" name="Google Shape;89;p1"/>
          <p:cNvPicPr preferRelativeResize="0"/>
          <p:nvPr/>
        </p:nvPicPr>
        <p:blipFill rotWithShape="1">
          <a:blip r:embed="rId3">
            <a:alphaModFix/>
          </a:blip>
          <a:srcRect b="0" l="0" r="0" t="0"/>
          <a:stretch/>
        </p:blipFill>
        <p:spPr>
          <a:xfrm>
            <a:off x="-16324" y="-32658"/>
            <a:ext cx="9160324" cy="1002632"/>
          </a:xfrm>
          <a:prstGeom prst="rect">
            <a:avLst/>
          </a:prstGeom>
          <a:solidFill>
            <a:srgbClr val="A29E95"/>
          </a:solidFill>
          <a:ln>
            <a:noFill/>
          </a:ln>
        </p:spPr>
      </p:pic>
      <p:sp>
        <p:nvSpPr>
          <p:cNvPr id="90" name="Google Shape;90;p1"/>
          <p:cNvSpPr/>
          <p:nvPr/>
        </p:nvSpPr>
        <p:spPr>
          <a:xfrm>
            <a:off x="5279405" y="-1"/>
            <a:ext cx="3864595" cy="965083"/>
          </a:xfrm>
          <a:prstGeom prst="rect">
            <a:avLst/>
          </a:prstGeom>
          <a:solidFill>
            <a:srgbClr val="A29E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48340C"/>
                </a:solidFill>
                <a:latin typeface="Calibri"/>
                <a:ea typeface="Calibri"/>
                <a:cs typeface="Calibri"/>
                <a:sym typeface="Calibri"/>
              </a:rPr>
              <a:t>Soil (Pedosphere) </a:t>
            </a:r>
            <a:endParaRPr/>
          </a:p>
          <a:p>
            <a:pPr indent="0" lvl="0" marL="0" marR="0" rtl="0" algn="ctr">
              <a:spcBef>
                <a:spcPts val="0"/>
              </a:spcBef>
              <a:spcAft>
                <a:spcPts val="0"/>
              </a:spcAft>
              <a:buNone/>
            </a:pPr>
            <a:r>
              <a:rPr b="1" i="0" lang="en-US" sz="2000" u="none" cap="none" strike="noStrike">
                <a:solidFill>
                  <a:srgbClr val="48340C"/>
                </a:solidFill>
                <a:latin typeface="Calibri"/>
                <a:ea typeface="Calibri"/>
                <a:cs typeface="Calibri"/>
                <a:sym typeface="Calibri"/>
              </a:rPr>
              <a:t>Soil Moisture Gravimetric Protocol</a:t>
            </a:r>
            <a:endParaRPr/>
          </a:p>
        </p:txBody>
      </p:sp>
      <p:sp>
        <p:nvSpPr>
          <p:cNvPr id="91" name="Google Shape;91;p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Intro Slide</a:t>
            </a:r>
            <a:endParaRPr/>
          </a:p>
        </p:txBody>
      </p:sp>
      <p:pic>
        <p:nvPicPr>
          <p:cNvPr descr="Banner:  The GLOBE Program. Soil (Pedosphere)- Gravimetric Soil Moisture Protocol. Illustration of two hands holding a a handful of soil." id="92" name="Google Shape;92;p1"/>
          <p:cNvPicPr preferRelativeResize="0"/>
          <p:nvPr/>
        </p:nvPicPr>
        <p:blipFill rotWithShape="1">
          <a:blip r:embed="rId4">
            <a:alphaModFix/>
          </a:blip>
          <a:srcRect b="0" l="0" r="0" t="0"/>
          <a:stretch/>
        </p:blipFill>
        <p:spPr>
          <a:xfrm>
            <a:off x="-16324" y="965082"/>
            <a:ext cx="9160324" cy="58929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183" name="Google Shape;183;p10"/>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Transect sampling" id="184" name="Google Shape;184;p10"/>
          <p:cNvPicPr preferRelativeResize="0"/>
          <p:nvPr/>
        </p:nvPicPr>
        <p:blipFill rotWithShape="1">
          <a:blip r:embed="rId4">
            <a:alphaModFix/>
          </a:blip>
          <a:srcRect b="0" l="0" r="0" t="0"/>
          <a:stretch/>
        </p:blipFill>
        <p:spPr>
          <a:xfrm>
            <a:off x="-16933" y="-33866"/>
            <a:ext cx="1307078" cy="6891866"/>
          </a:xfrm>
          <a:prstGeom prst="rect">
            <a:avLst/>
          </a:prstGeom>
          <a:noFill/>
          <a:ln>
            <a:noFill/>
          </a:ln>
        </p:spPr>
      </p:pic>
      <p:sp>
        <p:nvSpPr>
          <p:cNvPr id="185" name="Google Shape;185;p10"/>
          <p:cNvSpPr txBox="1"/>
          <p:nvPr>
            <p:ph type="title"/>
          </p:nvPr>
        </p:nvSpPr>
        <p:spPr>
          <a:xfrm>
            <a:off x="1354794" y="1073009"/>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48340C"/>
              </a:buClr>
              <a:buSzPct val="100000"/>
              <a:buFont typeface="Calibri"/>
              <a:buNone/>
            </a:pPr>
            <a:r>
              <a:rPr lang="en-US"/>
              <a:t>Select your Sampling Strategy Based on Research Goals: Choose One of the Three Options Below</a:t>
            </a:r>
            <a:br>
              <a:rPr lang="en-US"/>
            </a:br>
            <a:br>
              <a:rPr lang="en-US"/>
            </a:br>
            <a:endParaRPr/>
          </a:p>
        </p:txBody>
      </p:sp>
      <p:sp>
        <p:nvSpPr>
          <p:cNvPr id="186" name="Google Shape;186;p10"/>
          <p:cNvSpPr txBox="1"/>
          <p:nvPr>
            <p:ph idx="1" type="body"/>
          </p:nvPr>
        </p:nvSpPr>
        <p:spPr>
          <a:xfrm>
            <a:off x="1334187" y="1802578"/>
            <a:ext cx="5357558" cy="491889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US" sz="1600"/>
              <a:t>Transect Pattern Sampling: </a:t>
            </a:r>
            <a:r>
              <a:rPr lang="en-US" sz="1600">
                <a:solidFill>
                  <a:srgbClr val="000000"/>
                </a:solidFill>
              </a:rPr>
              <a:t>This transect sample pattern will measure soil moisture over a large area. </a:t>
            </a:r>
            <a:r>
              <a:rPr lang="en-US" sz="1600"/>
              <a:t>SMAP measurement techniques sense moisture contained in the top 5 cm of soil and their measurements are averaged over areas of 100’s of square meters or more. </a:t>
            </a:r>
            <a:r>
              <a:rPr b="1" lang="en-US" sz="1600"/>
              <a:t>This sampling pattern allows students to see spatial variations in surface soil moisture measurements</a:t>
            </a:r>
            <a:r>
              <a:rPr lang="en-US" sz="1600"/>
              <a:t>. It is also useful for comparison with soil moisture data collected remotely from satellites or aircraft.</a:t>
            </a:r>
            <a:endParaRPr/>
          </a:p>
          <a:p>
            <a:pPr indent="0" lvl="0" marL="0" rtl="0" algn="l">
              <a:lnSpc>
                <a:spcPct val="90000"/>
              </a:lnSpc>
              <a:spcBef>
                <a:spcPts val="1000"/>
              </a:spcBef>
              <a:spcAft>
                <a:spcPts val="0"/>
              </a:spcAft>
              <a:buClr>
                <a:schemeClr val="dk1"/>
              </a:buClr>
              <a:buSzPct val="100000"/>
              <a:buNone/>
            </a:pPr>
            <a:r>
              <a:rPr b="1" lang="en-US" sz="1600"/>
              <a:t>The Star Pattern </a:t>
            </a:r>
            <a:r>
              <a:rPr lang="en-US" sz="1600"/>
              <a:t>involves collecting soil samples from 12 different locations at twelve different time periods in a 2 m x 2 m star-shaped area. For each of the 12 locations, three spots are chosen within 25 cm of each other. Samples from the top 5 cm and from 10 cm deep are collected at each of the three spots, for a total of 6 samples at each location on the star. </a:t>
            </a:r>
            <a:r>
              <a:rPr b="1" lang="en-US" sz="1600"/>
              <a:t>This sampling method can be easily coordinated with the </a:t>
            </a:r>
            <a:r>
              <a:rPr i="1" lang="en-US" sz="1600" u="sng">
                <a:solidFill>
                  <a:schemeClr val="hlink"/>
                </a:solidFill>
                <a:hlinkClick r:id="rId5"/>
              </a:rPr>
              <a:t>Soil Temperature Protocol</a:t>
            </a:r>
            <a:r>
              <a:rPr b="1" lang="en-US" sz="1600"/>
              <a:t>,</a:t>
            </a:r>
            <a:r>
              <a:rPr lang="en-US" sz="1600"/>
              <a:t> whereby students collect their soil temperature measurements at the same depths and locations as the soil moisture measurements. </a:t>
            </a:r>
            <a:endParaRPr/>
          </a:p>
          <a:p>
            <a:pPr indent="0" lvl="0" marL="0" rtl="0" algn="just">
              <a:lnSpc>
                <a:spcPct val="90000"/>
              </a:lnSpc>
              <a:spcBef>
                <a:spcPts val="1200"/>
              </a:spcBef>
              <a:spcAft>
                <a:spcPts val="0"/>
              </a:spcAft>
              <a:buClr>
                <a:schemeClr val="dk1"/>
              </a:buClr>
              <a:buSzPct val="100000"/>
              <a:buNone/>
            </a:pPr>
            <a:r>
              <a:rPr b="1" lang="en-US" sz="1600"/>
              <a:t>Depth Profile Pattern Sampling: </a:t>
            </a:r>
            <a:r>
              <a:rPr lang="en-US" sz="1600"/>
              <a:t>Use the Star Pattern and take samples down a profile. Using an auger takes a bit of extra time, but this effort gathers valuable data and complements the </a:t>
            </a:r>
            <a:r>
              <a:rPr i="1" lang="en-US" sz="1600" u="sng">
                <a:solidFill>
                  <a:schemeClr val="hlink"/>
                </a:solidFill>
                <a:hlinkClick r:id="rId6"/>
              </a:rPr>
              <a:t>Soil Characterization Protocol</a:t>
            </a:r>
            <a:r>
              <a:rPr lang="en-US" sz="1600"/>
              <a:t> as well as </a:t>
            </a:r>
            <a:r>
              <a:rPr i="1" lang="en-US" sz="1600" u="sng">
                <a:solidFill>
                  <a:schemeClr val="hlink"/>
                </a:solidFill>
                <a:hlinkClick r:id="rId7"/>
              </a:rPr>
              <a:t>The Digital Multi-Day Max/Min/Current Air and Soil Temperatures Protocol.</a:t>
            </a:r>
            <a:endParaRPr sz="1600">
              <a:solidFill>
                <a:srgbClr val="000000"/>
              </a:solidFill>
            </a:endParaRPr>
          </a:p>
          <a:p>
            <a:pPr indent="0" lvl="0" marL="0" rtl="0" algn="l">
              <a:lnSpc>
                <a:spcPct val="90000"/>
              </a:lnSpc>
              <a:spcBef>
                <a:spcPts val="2000"/>
              </a:spcBef>
              <a:spcAft>
                <a:spcPts val="0"/>
              </a:spcAft>
              <a:buClr>
                <a:schemeClr val="dk1"/>
              </a:buClr>
              <a:buSzPct val="100000"/>
              <a:buNone/>
            </a:pPr>
            <a:r>
              <a:t/>
            </a:r>
            <a:endParaRPr>
              <a:solidFill>
                <a:srgbClr val="000000"/>
              </a:solidFill>
            </a:endParaRPr>
          </a:p>
          <a:p>
            <a:pPr indent="0" lvl="0" marL="0" rtl="0" algn="l">
              <a:lnSpc>
                <a:spcPct val="90000"/>
              </a:lnSpc>
              <a:spcBef>
                <a:spcPts val="1000"/>
              </a:spcBef>
              <a:spcAft>
                <a:spcPts val="0"/>
              </a:spcAft>
              <a:buClr>
                <a:schemeClr val="dk1"/>
              </a:buClr>
              <a:buSzPct val="100000"/>
              <a:buNone/>
            </a:pPr>
            <a:r>
              <a:t/>
            </a:r>
            <a:endParaRPr/>
          </a:p>
        </p:txBody>
      </p:sp>
      <p:pic>
        <p:nvPicPr>
          <p:cNvPr descr="Diagram of 10 holes spaced 5 m apart. Each hole is marked by a flag. At the end of the 50 m line of sample holes,  three samples are clustered 25 cm apart." id="187" name="Google Shape;187;p10"/>
          <p:cNvPicPr preferRelativeResize="0"/>
          <p:nvPr>
            <p:ph idx="2" type="body"/>
          </p:nvPr>
        </p:nvPicPr>
        <p:blipFill rotWithShape="1">
          <a:blip r:embed="rId8">
            <a:alphaModFix/>
          </a:blip>
          <a:srcRect b="0" l="0" r="0" t="0"/>
          <a:stretch/>
        </p:blipFill>
        <p:spPr>
          <a:xfrm>
            <a:off x="6487214" y="1802579"/>
            <a:ext cx="2130313" cy="541032"/>
          </a:xfrm>
          <a:prstGeom prst="rect">
            <a:avLst/>
          </a:prstGeom>
          <a:noFill/>
          <a:ln>
            <a:noFill/>
          </a:ln>
        </p:spPr>
      </p:pic>
      <p:pic>
        <p:nvPicPr>
          <p:cNvPr descr="diagram of the star sampling pattern: from center, measure 1 m in each of these directions- N, S, E, W, NE, NW, SE, SW. Next, measure 25 cm from the center in each of the cardinal directions: N, S, E and W. " id="188" name="Google Shape;188;p10"/>
          <p:cNvPicPr preferRelativeResize="0"/>
          <p:nvPr/>
        </p:nvPicPr>
        <p:blipFill rotWithShape="1">
          <a:blip r:embed="rId9">
            <a:alphaModFix/>
          </a:blip>
          <a:srcRect b="0" l="0" r="0" t="0"/>
          <a:stretch/>
        </p:blipFill>
        <p:spPr>
          <a:xfrm>
            <a:off x="6691746" y="3562643"/>
            <a:ext cx="1888222" cy="912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194" name="Google Shape;194;p11"/>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Transect sampling" id="195" name="Google Shape;195;p11"/>
          <p:cNvPicPr preferRelativeResize="0"/>
          <p:nvPr/>
        </p:nvPicPr>
        <p:blipFill rotWithShape="1">
          <a:blip r:embed="rId4">
            <a:alphaModFix/>
          </a:blip>
          <a:srcRect b="0" l="0" r="0" t="0"/>
          <a:stretch/>
        </p:blipFill>
        <p:spPr>
          <a:xfrm>
            <a:off x="-16933" y="-33866"/>
            <a:ext cx="1307078" cy="6891866"/>
          </a:xfrm>
          <a:prstGeom prst="rect">
            <a:avLst/>
          </a:prstGeom>
          <a:noFill/>
          <a:ln>
            <a:noFill/>
          </a:ln>
        </p:spPr>
      </p:pic>
      <p:sp>
        <p:nvSpPr>
          <p:cNvPr id="196" name="Google Shape;196;p11"/>
          <p:cNvSpPr txBox="1"/>
          <p:nvPr>
            <p:ph type="title"/>
          </p:nvPr>
        </p:nvSpPr>
        <p:spPr>
          <a:xfrm>
            <a:off x="1290145" y="6944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 Option 1. Transect Pattern Sampling</a:t>
            </a:r>
            <a:endParaRPr/>
          </a:p>
        </p:txBody>
      </p:sp>
      <p:sp>
        <p:nvSpPr>
          <p:cNvPr id="197" name="Google Shape;197;p11"/>
          <p:cNvSpPr txBox="1"/>
          <p:nvPr>
            <p:ph idx="1" type="body"/>
          </p:nvPr>
        </p:nvSpPr>
        <p:spPr>
          <a:xfrm>
            <a:off x="1452411" y="1601356"/>
            <a:ext cx="7420656" cy="49188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600"/>
              <a:buNone/>
            </a:pPr>
            <a:r>
              <a:rPr lang="en-US" sz="1600">
                <a:solidFill>
                  <a:srgbClr val="000000"/>
                </a:solidFill>
              </a:rPr>
              <a:t>This transect sample pattern will measure soil moisture over a large area. </a:t>
            </a:r>
            <a:r>
              <a:rPr lang="en-US" sz="1600"/>
              <a:t>SMAP measurement techniques sense moisture contained in the top 5 cm of soil and their measurements are averaged over areas of 100’s of square meters or more. This sampling pattern allows students to see spatial variations in surface soil moisture measurements. It is also useful for comparison with soil moisture data collected remotely from satellites or aircraft.</a:t>
            </a:r>
            <a:endParaRPr sz="1600">
              <a:solidFill>
                <a:srgbClr val="000000"/>
              </a:solidFill>
            </a:endParaRPr>
          </a:p>
          <a:p>
            <a:pPr indent="-285750" lvl="0" marL="285750" rtl="0" algn="l">
              <a:lnSpc>
                <a:spcPct val="90000"/>
              </a:lnSpc>
              <a:spcBef>
                <a:spcPts val="1000"/>
              </a:spcBef>
              <a:spcAft>
                <a:spcPts val="0"/>
              </a:spcAft>
              <a:buClr>
                <a:srgbClr val="000000"/>
              </a:buClr>
              <a:buSzPts val="1600"/>
              <a:buFont typeface="Arial"/>
              <a:buChar char="•"/>
            </a:pPr>
            <a:r>
              <a:rPr lang="en-US" sz="1600">
                <a:solidFill>
                  <a:srgbClr val="000000"/>
                </a:solidFill>
              </a:rPr>
              <a:t>Samples are taken every five meters over a 50 meter transect to capture soil moisture variation along a broad swath.</a:t>
            </a:r>
            <a:endParaRPr/>
          </a:p>
          <a:p>
            <a:pPr indent="-285750" lvl="0" marL="285750" rtl="0" algn="l">
              <a:lnSpc>
                <a:spcPct val="100000"/>
              </a:lnSpc>
              <a:spcBef>
                <a:spcPts val="1000"/>
              </a:spcBef>
              <a:spcAft>
                <a:spcPts val="0"/>
              </a:spcAft>
              <a:buClr>
                <a:srgbClr val="000000"/>
              </a:buClr>
              <a:buSzPts val="1600"/>
              <a:buFont typeface="Arial"/>
              <a:buChar char="•"/>
            </a:pPr>
            <a:r>
              <a:rPr lang="en-US" sz="1600">
                <a:solidFill>
                  <a:srgbClr val="000000"/>
                </a:solidFill>
              </a:rPr>
              <a:t>Each time you visit this transect you collect 13 samples of the top 5 cm of soil. </a:t>
            </a:r>
            <a:endParaRPr/>
          </a:p>
          <a:p>
            <a:pPr indent="-285750" lvl="0" marL="285750" rtl="0" algn="l">
              <a:lnSpc>
                <a:spcPct val="100000"/>
              </a:lnSpc>
              <a:spcBef>
                <a:spcPts val="1000"/>
              </a:spcBef>
              <a:spcAft>
                <a:spcPts val="0"/>
              </a:spcAft>
              <a:buClr>
                <a:srgbClr val="000000"/>
              </a:buClr>
              <a:buSzPts val="1600"/>
              <a:buFont typeface="Arial"/>
              <a:buChar char="•"/>
            </a:pPr>
            <a:r>
              <a:rPr lang="en-US" sz="1600">
                <a:solidFill>
                  <a:srgbClr val="000000"/>
                </a:solidFill>
              </a:rPr>
              <a:t>Off-set each sample set at least 25 cm from the previous ones.</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Diagram of 10 holes spaced 5 m apart. Each hole is marked by a flag. At the end of the 50 m line of sample holes,  three samples are clustered 25 cm apart." id="198" name="Google Shape;198;p11"/>
          <p:cNvPicPr preferRelativeResize="0"/>
          <p:nvPr>
            <p:ph idx="2" type="body"/>
          </p:nvPr>
        </p:nvPicPr>
        <p:blipFill rotWithShape="1">
          <a:blip r:embed="rId5">
            <a:alphaModFix/>
          </a:blip>
          <a:srcRect b="0" l="0" r="0" t="0"/>
          <a:stretch/>
        </p:blipFill>
        <p:spPr>
          <a:xfrm>
            <a:off x="1378229" y="4361731"/>
            <a:ext cx="7494838" cy="190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205" name="Google Shape;205;p12"/>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Transect sampling" id="206" name="Google Shape;206;p12"/>
          <p:cNvPicPr preferRelativeResize="0"/>
          <p:nvPr/>
        </p:nvPicPr>
        <p:blipFill rotWithShape="1">
          <a:blip r:embed="rId4">
            <a:alphaModFix/>
          </a:blip>
          <a:srcRect b="0" l="0" r="0" t="0"/>
          <a:stretch/>
        </p:blipFill>
        <p:spPr>
          <a:xfrm>
            <a:off x="-16933" y="-33866"/>
            <a:ext cx="1307078" cy="6891866"/>
          </a:xfrm>
          <a:prstGeom prst="rect">
            <a:avLst/>
          </a:prstGeom>
          <a:noFill/>
          <a:ln>
            <a:noFill/>
          </a:ln>
        </p:spPr>
      </p:pic>
      <p:sp>
        <p:nvSpPr>
          <p:cNvPr id="207" name="Google Shape;207;p12"/>
          <p:cNvSpPr txBox="1"/>
          <p:nvPr>
            <p:ph type="title"/>
          </p:nvPr>
        </p:nvSpPr>
        <p:spPr>
          <a:xfrm>
            <a:off x="1290145" y="6944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Laying out a transect</a:t>
            </a:r>
            <a:endParaRPr/>
          </a:p>
        </p:txBody>
      </p:sp>
      <p:sp>
        <p:nvSpPr>
          <p:cNvPr id="208" name="Google Shape;208;p12"/>
          <p:cNvSpPr txBox="1"/>
          <p:nvPr>
            <p:ph idx="1" type="body"/>
          </p:nvPr>
        </p:nvSpPr>
        <p:spPr>
          <a:xfrm>
            <a:off x="1445490" y="3993896"/>
            <a:ext cx="5293977" cy="242966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00"/>
              </a:buClr>
              <a:buSzPts val="1800"/>
              <a:buNone/>
            </a:pPr>
            <a:r>
              <a:rPr lang="en-US">
                <a:solidFill>
                  <a:srgbClr val="000000"/>
                </a:solidFill>
              </a:rPr>
              <a:t>Stretch out your measuring tape or rope along the transect.</a:t>
            </a:r>
            <a:endParaRPr/>
          </a:p>
          <a:p>
            <a:pPr indent="0" lvl="0" marL="0" rtl="0" algn="l">
              <a:lnSpc>
                <a:spcPct val="90000"/>
              </a:lnSpc>
              <a:spcBef>
                <a:spcPts val="1000"/>
              </a:spcBef>
              <a:spcAft>
                <a:spcPts val="0"/>
              </a:spcAft>
              <a:buClr>
                <a:schemeClr val="dk1"/>
              </a:buClr>
              <a:buSzPts val="1800"/>
              <a:buNone/>
            </a:pPr>
            <a:r>
              <a:rPr lang="en-US"/>
              <a:t>Sample points should be marked every 5 meters along the transect and numbered starting with 1. </a:t>
            </a:r>
            <a:endParaRPr/>
          </a:p>
          <a:p>
            <a:pPr indent="0" lvl="0" marL="0" rtl="0" algn="l">
              <a:lnSpc>
                <a:spcPct val="90000"/>
              </a:lnSpc>
              <a:spcBef>
                <a:spcPts val="1000"/>
              </a:spcBef>
              <a:spcAft>
                <a:spcPts val="0"/>
              </a:spcAft>
              <a:buClr>
                <a:schemeClr val="dk1"/>
              </a:buClr>
              <a:buSzPts val="1800"/>
              <a:buNone/>
            </a:pPr>
            <a:r>
              <a:rPr lang="en-US"/>
              <a:t>Two extra points should be offset 25 cm from the end point as shown, and labeled 12 and 13.</a:t>
            </a:r>
            <a:endParaRPr/>
          </a:p>
          <a:p>
            <a:pPr indent="0" lvl="0" marL="0" rtl="0" algn="l">
              <a:lnSpc>
                <a:spcPct val="90000"/>
              </a:lnSpc>
              <a:spcBef>
                <a:spcPts val="1000"/>
              </a:spcBef>
              <a:spcAft>
                <a:spcPts val="0"/>
              </a:spcAft>
              <a:buClr>
                <a:srgbClr val="000000"/>
              </a:buClr>
              <a:buSzPts val="1800"/>
              <a:buNone/>
            </a:pPr>
            <a:r>
              <a:rPr lang="en-US">
                <a:solidFill>
                  <a:srgbClr val="000000"/>
                </a:solidFill>
              </a:rPr>
              <a:t>Stand at the first sample and take a compass reading looking along the transect.</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Diagram of 10 holes spaced 5 m apart. Each hole is marked by a flag. At the end of the 50 m line of sample holes,  three samples are clustered 25 cm apart. An arrow is pointing to the first sample." id="209" name="Google Shape;209;p12"/>
          <p:cNvPicPr preferRelativeResize="0"/>
          <p:nvPr>
            <p:ph idx="2" type="body"/>
          </p:nvPr>
        </p:nvPicPr>
        <p:blipFill rotWithShape="1">
          <a:blip r:embed="rId5">
            <a:alphaModFix/>
          </a:blip>
          <a:srcRect b="0" l="0" r="0" t="0"/>
          <a:stretch/>
        </p:blipFill>
        <p:spPr>
          <a:xfrm>
            <a:off x="1347294" y="1676597"/>
            <a:ext cx="7390305" cy="2317299"/>
          </a:xfrm>
          <a:prstGeom prst="rect">
            <a:avLst/>
          </a:prstGeom>
          <a:noFill/>
          <a:ln>
            <a:noFill/>
          </a:ln>
        </p:spPr>
      </p:pic>
      <p:pic>
        <p:nvPicPr>
          <p:cNvPr descr="Image of a compass taking a reading" id="210" name="Google Shape;210;p12"/>
          <p:cNvPicPr preferRelativeResize="0"/>
          <p:nvPr/>
        </p:nvPicPr>
        <p:blipFill rotWithShape="1">
          <a:blip r:embed="rId6">
            <a:alphaModFix/>
          </a:blip>
          <a:srcRect b="0" l="0" r="0" t="0"/>
          <a:stretch/>
        </p:blipFill>
        <p:spPr>
          <a:xfrm rot="1049974">
            <a:off x="7224151" y="3993896"/>
            <a:ext cx="1028763" cy="20454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216" name="Google Shape;216;p13"/>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Transect sampling" id="217" name="Google Shape;217;p13"/>
          <p:cNvPicPr preferRelativeResize="0"/>
          <p:nvPr/>
        </p:nvPicPr>
        <p:blipFill rotWithShape="1">
          <a:blip r:embed="rId4">
            <a:alphaModFix/>
          </a:blip>
          <a:srcRect b="0" l="0" r="0" t="0"/>
          <a:stretch/>
        </p:blipFill>
        <p:spPr>
          <a:xfrm>
            <a:off x="-16933" y="-33866"/>
            <a:ext cx="1307078" cy="6891866"/>
          </a:xfrm>
          <a:prstGeom prst="rect">
            <a:avLst/>
          </a:prstGeom>
          <a:noFill/>
          <a:ln>
            <a:noFill/>
          </a:ln>
        </p:spPr>
      </p:pic>
      <p:sp>
        <p:nvSpPr>
          <p:cNvPr id="218" name="Google Shape;218;p13"/>
          <p:cNvSpPr txBox="1"/>
          <p:nvPr>
            <p:ph type="title"/>
          </p:nvPr>
        </p:nvSpPr>
        <p:spPr>
          <a:xfrm>
            <a:off x="1290145" y="6944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Taking samples along a transect</a:t>
            </a:r>
            <a:endParaRPr/>
          </a:p>
        </p:txBody>
      </p:sp>
      <p:sp>
        <p:nvSpPr>
          <p:cNvPr id="219" name="Google Shape;219;p13"/>
          <p:cNvSpPr txBox="1"/>
          <p:nvPr>
            <p:ph idx="1" type="body"/>
          </p:nvPr>
        </p:nvSpPr>
        <p:spPr>
          <a:xfrm>
            <a:off x="1479357" y="3079496"/>
            <a:ext cx="4769043" cy="242966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00000"/>
              </a:buClr>
              <a:buSzPct val="100000"/>
              <a:buNone/>
            </a:pPr>
            <a:r>
              <a:rPr lang="en-US">
                <a:solidFill>
                  <a:srgbClr val="000000"/>
                </a:solidFill>
              </a:rPr>
              <a:t>Cut or pull away any grass or groundcover above every sample point. </a:t>
            </a:r>
            <a:endParaRPr/>
          </a:p>
          <a:p>
            <a:pPr indent="0" lvl="0" marL="0" rtl="0" algn="l">
              <a:lnSpc>
                <a:spcPct val="90000"/>
              </a:lnSpc>
              <a:spcBef>
                <a:spcPts val="2000"/>
              </a:spcBef>
              <a:spcAft>
                <a:spcPts val="0"/>
              </a:spcAft>
              <a:buClr>
                <a:srgbClr val="000000"/>
              </a:buClr>
              <a:buSzPct val="100000"/>
              <a:buNone/>
            </a:pPr>
            <a:r>
              <a:rPr lang="en-US">
                <a:solidFill>
                  <a:srgbClr val="000000"/>
                </a:solidFill>
              </a:rPr>
              <a:t>Dig a hole 10-15 cm in diameter down to 5 cm. </a:t>
            </a:r>
            <a:endParaRPr/>
          </a:p>
          <a:p>
            <a:pPr indent="0" lvl="0" marL="0" rtl="0" algn="l">
              <a:lnSpc>
                <a:spcPct val="90000"/>
              </a:lnSpc>
              <a:spcBef>
                <a:spcPts val="1000"/>
              </a:spcBef>
              <a:spcAft>
                <a:spcPts val="0"/>
              </a:spcAft>
              <a:buClr>
                <a:schemeClr val="dk1"/>
              </a:buClr>
              <a:buSzPct val="100000"/>
              <a:buNone/>
            </a:pPr>
            <a:r>
              <a:t/>
            </a:r>
            <a:endParaRPr sz="1000">
              <a:solidFill>
                <a:srgbClr val="000000"/>
              </a:solidFill>
            </a:endParaRPr>
          </a:p>
          <a:p>
            <a:pPr indent="0" lvl="0" marL="0" rtl="0" algn="l">
              <a:lnSpc>
                <a:spcPct val="90000"/>
              </a:lnSpc>
              <a:spcBef>
                <a:spcPts val="1000"/>
              </a:spcBef>
              <a:spcAft>
                <a:spcPts val="0"/>
              </a:spcAft>
              <a:buClr>
                <a:srgbClr val="000000"/>
              </a:buClr>
              <a:buSzPct val="100000"/>
              <a:buNone/>
            </a:pPr>
            <a:r>
              <a:rPr lang="en-US">
                <a:solidFill>
                  <a:srgbClr val="000000"/>
                </a:solidFill>
              </a:rPr>
              <a:t>Leave this soil loose in the hole. </a:t>
            </a:r>
            <a:endParaRPr/>
          </a:p>
          <a:p>
            <a:pPr indent="0" lvl="0" marL="0" rtl="0" algn="l">
              <a:lnSpc>
                <a:spcPct val="90000"/>
              </a:lnSpc>
              <a:spcBef>
                <a:spcPts val="1000"/>
              </a:spcBef>
              <a:spcAft>
                <a:spcPts val="0"/>
              </a:spcAft>
              <a:buClr>
                <a:schemeClr val="dk1"/>
              </a:buClr>
              <a:buSzPct val="100000"/>
              <a:buNone/>
            </a:pPr>
            <a:r>
              <a:t/>
            </a:r>
            <a:endParaRPr sz="1000">
              <a:solidFill>
                <a:srgbClr val="000000"/>
              </a:solidFill>
            </a:endParaRPr>
          </a:p>
          <a:p>
            <a:pPr indent="0" lvl="0" marL="0" rtl="0" algn="l">
              <a:lnSpc>
                <a:spcPct val="90000"/>
              </a:lnSpc>
              <a:spcBef>
                <a:spcPts val="1000"/>
              </a:spcBef>
              <a:spcAft>
                <a:spcPts val="0"/>
              </a:spcAft>
              <a:buClr>
                <a:srgbClr val="000000"/>
              </a:buClr>
              <a:buSzPct val="100000"/>
              <a:buNone/>
            </a:pPr>
            <a:r>
              <a:rPr lang="en-US">
                <a:solidFill>
                  <a:srgbClr val="000000"/>
                </a:solidFill>
              </a:rPr>
              <a:t>Remove any rocks larger than a pea (about 5 mm), large roots, worms, grubs, and other animals from the loose soil. </a:t>
            </a:r>
            <a:endParaRPr/>
          </a:p>
          <a:p>
            <a:pPr indent="0" lvl="0" marL="0" rtl="0" algn="l">
              <a:lnSpc>
                <a:spcPct val="90000"/>
              </a:lnSpc>
              <a:spcBef>
                <a:spcPts val="1200"/>
              </a:spcBef>
              <a:spcAft>
                <a:spcPts val="0"/>
              </a:spcAft>
              <a:buClr>
                <a:schemeClr val="dk1"/>
              </a:buClr>
              <a:buSzPct val="100000"/>
              <a:buNone/>
            </a:pPr>
            <a:r>
              <a:t/>
            </a:r>
            <a:endParaRPr>
              <a:solidFill>
                <a:srgbClr val="000000"/>
              </a:solidFill>
            </a:endParaRPr>
          </a:p>
          <a:p>
            <a:pPr indent="0" lvl="0" marL="0" rtl="0" algn="l">
              <a:lnSpc>
                <a:spcPct val="90000"/>
              </a:lnSpc>
              <a:spcBef>
                <a:spcPts val="2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solidFill>
                <a:srgbClr val="000000"/>
              </a:solidFill>
            </a:endParaRPr>
          </a:p>
          <a:p>
            <a:pPr indent="0" lvl="0" marL="0" rtl="0" algn="l">
              <a:lnSpc>
                <a:spcPct val="90000"/>
              </a:lnSpc>
              <a:spcBef>
                <a:spcPts val="1000"/>
              </a:spcBef>
              <a:spcAft>
                <a:spcPts val="0"/>
              </a:spcAft>
              <a:buClr>
                <a:schemeClr val="dk1"/>
              </a:buClr>
              <a:buSzPct val="100000"/>
              <a:buNone/>
            </a:pPr>
            <a:r>
              <a:t/>
            </a:r>
            <a:endParaRPr/>
          </a:p>
        </p:txBody>
      </p:sp>
      <p:pic>
        <p:nvPicPr>
          <p:cNvPr descr="Diagram of 10 holes spaced 5 m apart. Each hole is marked by a flag. At the end of the 50 m line of sample holes,  three samples are clustered 25 cm apart. An arrow is pointing to the first sample." id="220" name="Google Shape;220;p13"/>
          <p:cNvPicPr preferRelativeResize="0"/>
          <p:nvPr>
            <p:ph idx="2" type="body"/>
          </p:nvPr>
        </p:nvPicPr>
        <p:blipFill rotWithShape="1">
          <a:blip r:embed="rId5">
            <a:alphaModFix/>
          </a:blip>
          <a:srcRect b="0" l="0" r="0" t="0"/>
          <a:stretch/>
        </p:blipFill>
        <p:spPr>
          <a:xfrm>
            <a:off x="1290145" y="1773955"/>
            <a:ext cx="3715773" cy="1165115"/>
          </a:xfrm>
          <a:prstGeom prst="rect">
            <a:avLst/>
          </a:prstGeom>
          <a:noFill/>
          <a:ln>
            <a:noFill/>
          </a:ln>
        </p:spPr>
      </p:pic>
      <p:pic>
        <p:nvPicPr>
          <p:cNvPr descr="Photographs showing the trowel being used to scape away grass and groundcover, then used to dig a hole at the sample flag. " id="221" name="Google Shape;221;p13"/>
          <p:cNvPicPr preferRelativeResize="0"/>
          <p:nvPr/>
        </p:nvPicPr>
        <p:blipFill rotWithShape="1">
          <a:blip r:embed="rId6">
            <a:alphaModFix/>
          </a:blip>
          <a:srcRect b="0" l="0" r="0" t="0"/>
          <a:stretch/>
        </p:blipFill>
        <p:spPr>
          <a:xfrm>
            <a:off x="6437612" y="1486088"/>
            <a:ext cx="2045988" cy="48087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228" name="Google Shape;228;p14"/>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Transect sampling" id="229" name="Google Shape;229;p14"/>
          <p:cNvPicPr preferRelativeResize="0"/>
          <p:nvPr/>
        </p:nvPicPr>
        <p:blipFill rotWithShape="1">
          <a:blip r:embed="rId4">
            <a:alphaModFix/>
          </a:blip>
          <a:srcRect b="0" l="0" r="0" t="0"/>
          <a:stretch/>
        </p:blipFill>
        <p:spPr>
          <a:xfrm>
            <a:off x="-16933" y="-33866"/>
            <a:ext cx="1307078" cy="6891866"/>
          </a:xfrm>
          <a:prstGeom prst="rect">
            <a:avLst/>
          </a:prstGeom>
          <a:noFill/>
          <a:ln>
            <a:noFill/>
          </a:ln>
        </p:spPr>
      </p:pic>
      <p:sp>
        <p:nvSpPr>
          <p:cNvPr id="230" name="Google Shape;230;p14"/>
          <p:cNvSpPr txBox="1"/>
          <p:nvPr>
            <p:ph type="title"/>
          </p:nvPr>
        </p:nvSpPr>
        <p:spPr>
          <a:xfrm>
            <a:off x="1290145" y="6944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Collecting samples along a transect</a:t>
            </a:r>
            <a:endParaRPr/>
          </a:p>
        </p:txBody>
      </p:sp>
      <p:sp>
        <p:nvSpPr>
          <p:cNvPr id="231" name="Google Shape;231;p14"/>
          <p:cNvSpPr txBox="1"/>
          <p:nvPr>
            <p:ph idx="1" type="body"/>
          </p:nvPr>
        </p:nvSpPr>
        <p:spPr>
          <a:xfrm>
            <a:off x="1479357" y="3079496"/>
            <a:ext cx="4769043" cy="242966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00"/>
              </a:buClr>
              <a:buSzPts val="1800"/>
              <a:buNone/>
            </a:pPr>
            <a:r>
              <a:rPr lang="en-US">
                <a:solidFill>
                  <a:srgbClr val="000000"/>
                </a:solidFill>
              </a:rPr>
              <a:t>Use your trowel to fill a soil container with at least 100 g of the loose soil. </a:t>
            </a:r>
            <a:endParaRPr/>
          </a:p>
          <a:p>
            <a:pPr indent="0" lvl="0" marL="0" rtl="0" algn="l">
              <a:lnSpc>
                <a:spcPct val="90000"/>
              </a:lnSpc>
              <a:spcBef>
                <a:spcPts val="2200"/>
              </a:spcBef>
              <a:spcAft>
                <a:spcPts val="0"/>
              </a:spcAft>
              <a:buClr>
                <a:srgbClr val="000000"/>
              </a:buClr>
              <a:buSzPts val="1800"/>
              <a:buNone/>
            </a:pPr>
            <a:r>
              <a:rPr lang="en-US">
                <a:solidFill>
                  <a:srgbClr val="000000"/>
                </a:solidFill>
              </a:rPr>
              <a:t>Immediately seal the container to hold in the moisture. </a:t>
            </a:r>
            <a:endParaRPr/>
          </a:p>
          <a:p>
            <a:pPr indent="0" lvl="0" marL="0" rtl="0" algn="l">
              <a:lnSpc>
                <a:spcPct val="90000"/>
              </a:lnSpc>
              <a:spcBef>
                <a:spcPts val="2200"/>
              </a:spcBef>
              <a:spcAft>
                <a:spcPts val="0"/>
              </a:spcAft>
              <a:buClr>
                <a:srgbClr val="000000"/>
              </a:buClr>
              <a:buSzPts val="1800"/>
              <a:buNone/>
            </a:pPr>
            <a:r>
              <a:rPr lang="en-US">
                <a:solidFill>
                  <a:srgbClr val="000000"/>
                </a:solidFill>
              </a:rPr>
              <a:t>If you are using resealable bags, label each bag with the date, site name, and location along the transect.</a:t>
            </a:r>
            <a:endParaRPr/>
          </a:p>
          <a:p>
            <a:pPr indent="0" lvl="0" marL="0" rtl="0" algn="l">
              <a:lnSpc>
                <a:spcPct val="90000"/>
              </a:lnSpc>
              <a:spcBef>
                <a:spcPts val="2200"/>
              </a:spcBef>
              <a:spcAft>
                <a:spcPts val="0"/>
              </a:spcAft>
              <a:buClr>
                <a:schemeClr val="dk1"/>
              </a:buClr>
              <a:buSzPts val="1800"/>
              <a:buNone/>
            </a:pPr>
            <a:r>
              <a:t/>
            </a:r>
            <a:endParaRPr>
              <a:solidFill>
                <a:srgbClr val="000000"/>
              </a:solidFill>
            </a:endParaRPr>
          </a:p>
          <a:p>
            <a:pPr indent="0" lvl="0" marL="0" rtl="0" algn="l">
              <a:lnSpc>
                <a:spcPct val="90000"/>
              </a:lnSpc>
              <a:spcBef>
                <a:spcPts val="2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Diagram of 10 holes spaced 5 m apart. Each hole is marked by a flag. At the end of the 50 m line of sample holes,  three samples are clustered 25 cm apart. An arrow is pointing to the first sample." id="232" name="Google Shape;232;p14"/>
          <p:cNvPicPr preferRelativeResize="0"/>
          <p:nvPr>
            <p:ph idx="2" type="body"/>
          </p:nvPr>
        </p:nvPicPr>
        <p:blipFill rotWithShape="1">
          <a:blip r:embed="rId5">
            <a:alphaModFix/>
          </a:blip>
          <a:srcRect b="0" l="0" r="0" t="0"/>
          <a:stretch/>
        </p:blipFill>
        <p:spPr>
          <a:xfrm>
            <a:off x="1290145" y="1773955"/>
            <a:ext cx="3715773" cy="1165115"/>
          </a:xfrm>
          <a:prstGeom prst="rect">
            <a:avLst/>
          </a:prstGeom>
          <a:noFill/>
          <a:ln>
            <a:noFill/>
          </a:ln>
        </p:spPr>
      </p:pic>
      <p:pic>
        <p:nvPicPr>
          <p:cNvPr descr="Photograph of a student placing soil into a plastic bag, using a trowel, and labeling the bag with date, site name, and location. " id="233" name="Google Shape;233;p14"/>
          <p:cNvPicPr preferRelativeResize="0"/>
          <p:nvPr/>
        </p:nvPicPr>
        <p:blipFill rotWithShape="1">
          <a:blip r:embed="rId6">
            <a:alphaModFix/>
          </a:blip>
          <a:srcRect b="0" l="0" r="0" t="0"/>
          <a:stretch/>
        </p:blipFill>
        <p:spPr>
          <a:xfrm>
            <a:off x="6526778" y="1720850"/>
            <a:ext cx="2057400" cy="438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239" name="Google Shape;239;p15"/>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Transect sampling" id="240" name="Google Shape;240;p15"/>
          <p:cNvPicPr preferRelativeResize="0"/>
          <p:nvPr/>
        </p:nvPicPr>
        <p:blipFill rotWithShape="1">
          <a:blip r:embed="rId4">
            <a:alphaModFix/>
          </a:blip>
          <a:srcRect b="0" l="0" r="0" t="0"/>
          <a:stretch/>
        </p:blipFill>
        <p:spPr>
          <a:xfrm>
            <a:off x="-16933" y="-33866"/>
            <a:ext cx="1307078" cy="6891866"/>
          </a:xfrm>
          <a:prstGeom prst="rect">
            <a:avLst/>
          </a:prstGeom>
          <a:noFill/>
          <a:ln>
            <a:noFill/>
          </a:ln>
        </p:spPr>
      </p:pic>
      <p:sp>
        <p:nvSpPr>
          <p:cNvPr id="241" name="Google Shape;241;p15"/>
          <p:cNvSpPr txBox="1"/>
          <p:nvPr>
            <p:ph type="title"/>
          </p:nvPr>
        </p:nvSpPr>
        <p:spPr>
          <a:xfrm>
            <a:off x="1290145" y="93632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Repeat procedure for all 13 samples along the transect</a:t>
            </a:r>
            <a:endParaRPr/>
          </a:p>
        </p:txBody>
      </p:sp>
      <p:sp>
        <p:nvSpPr>
          <p:cNvPr id="242" name="Google Shape;242;p15"/>
          <p:cNvSpPr txBox="1"/>
          <p:nvPr>
            <p:ph idx="1" type="body"/>
          </p:nvPr>
        </p:nvSpPr>
        <p:spPr>
          <a:xfrm>
            <a:off x="1452411" y="2130272"/>
            <a:ext cx="7098922" cy="3474661"/>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Continue to collect a sample at each sampling point along the transect.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Remember to remove rocks, large roots, and animals.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Seal each container immediately.</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Record the container number, mass, and distance to the start point of the transect on the Data Entry app</a:t>
            </a:r>
            <a:r>
              <a:rPr i="1" lang="en-US">
                <a:solidFill>
                  <a:srgbClr val="000000"/>
                </a:solidFill>
              </a:rPr>
              <a:t> </a:t>
            </a:r>
            <a:r>
              <a:rPr lang="en-US">
                <a:solidFill>
                  <a:srgbClr val="000000"/>
                </a:solidFill>
              </a:rPr>
              <a:t>or Data Entry Sheet next to the appropriate Sample Number.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You should have 13 containers of soil: 11 taken from along the transect plus two extras at the end.  You are done!</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200"/>
              </a:spcBef>
              <a:spcAft>
                <a:spcPts val="0"/>
              </a:spcAft>
              <a:buClr>
                <a:schemeClr val="dk1"/>
              </a:buClr>
              <a:buSzPts val="1800"/>
              <a:buNone/>
            </a:pPr>
            <a:r>
              <a:t/>
            </a:r>
            <a:endParaRPr>
              <a:solidFill>
                <a:srgbClr val="000000"/>
              </a:solidFill>
            </a:endParaRPr>
          </a:p>
          <a:p>
            <a:pPr indent="0" lvl="0" marL="0" rtl="0" algn="l">
              <a:lnSpc>
                <a:spcPct val="90000"/>
              </a:lnSpc>
              <a:spcBef>
                <a:spcPts val="2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p>
        </p:txBody>
      </p:sp>
      <p:pic>
        <p:nvPicPr>
          <p:cNvPr descr="Diagram of 10 holes spaced 5 m apart. Each hole is marked by a flag. At the end of the 50 m line of sample holes,  three samples are clustered 25 cm apart. " id="243" name="Google Shape;243;p15"/>
          <p:cNvPicPr preferRelativeResize="0"/>
          <p:nvPr>
            <p:ph idx="2" type="body"/>
          </p:nvPr>
        </p:nvPicPr>
        <p:blipFill rotWithShape="1">
          <a:blip r:embed="rId5">
            <a:alphaModFix/>
          </a:blip>
          <a:srcRect b="0" l="0" r="0" t="0"/>
          <a:stretch/>
        </p:blipFill>
        <p:spPr>
          <a:xfrm>
            <a:off x="1648689" y="4904729"/>
            <a:ext cx="6784111" cy="17229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249" name="Google Shape;249;p16"/>
          <p:cNvPicPr preferRelativeResize="0"/>
          <p:nvPr/>
        </p:nvPicPr>
        <p:blipFill rotWithShape="1">
          <a:blip r:embed="rId3">
            <a:alphaModFix/>
          </a:blip>
          <a:srcRect b="0" l="0" r="0" t="0"/>
          <a:stretch/>
        </p:blipFill>
        <p:spPr>
          <a:xfrm>
            <a:off x="1253662" y="-10048"/>
            <a:ext cx="7920482" cy="977132"/>
          </a:xfrm>
          <a:prstGeom prst="rect">
            <a:avLst/>
          </a:prstGeom>
          <a:noFill/>
          <a:ln>
            <a:noFill/>
          </a:ln>
        </p:spPr>
      </p:pic>
      <p:pic>
        <p:nvPicPr>
          <p:cNvPr descr="Menu: Star pattern sampling" id="250" name="Google Shape;250;p16"/>
          <p:cNvPicPr preferRelativeResize="0"/>
          <p:nvPr/>
        </p:nvPicPr>
        <p:blipFill rotWithShape="1">
          <a:blip r:embed="rId4">
            <a:alphaModFix/>
          </a:blip>
          <a:srcRect b="0" l="0" r="0" t="0"/>
          <a:stretch/>
        </p:blipFill>
        <p:spPr>
          <a:xfrm>
            <a:off x="-33866" y="-33867"/>
            <a:ext cx="1291166" cy="6897545"/>
          </a:xfrm>
          <a:prstGeom prst="rect">
            <a:avLst/>
          </a:prstGeom>
          <a:noFill/>
          <a:ln>
            <a:noFill/>
          </a:ln>
        </p:spPr>
      </p:pic>
      <p:sp>
        <p:nvSpPr>
          <p:cNvPr id="251" name="Google Shape;251;p16"/>
          <p:cNvSpPr txBox="1"/>
          <p:nvPr>
            <p:ph type="title"/>
          </p:nvPr>
        </p:nvSpPr>
        <p:spPr>
          <a:xfrm>
            <a:off x="1316566" y="63554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Option 2. Star Pattern Sampling Overview </a:t>
            </a:r>
            <a:endParaRPr/>
          </a:p>
        </p:txBody>
      </p:sp>
      <p:sp>
        <p:nvSpPr>
          <p:cNvPr id="252" name="Google Shape;252;p16"/>
          <p:cNvSpPr txBox="1"/>
          <p:nvPr>
            <p:ph idx="1" type="body"/>
          </p:nvPr>
        </p:nvSpPr>
        <p:spPr>
          <a:xfrm>
            <a:off x="1497389" y="4808936"/>
            <a:ext cx="7395633" cy="1693465"/>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i="1" lang="en-US" sz="1600"/>
              <a:t>The Star Pattern </a:t>
            </a:r>
            <a:r>
              <a:rPr lang="en-US" sz="1600"/>
              <a:t>involves collecting soil samples from 12 different locations at twelve different time periods in a 2 m x 2 m star-shaped area. For each of the 12 locations, three spots are chosen within 25 cm of each other. Samples from the top 5 cm and from 10 cm deep are collected at each of the three spots, for a total of 6 samples at each location on the star. This sampling method can be easily coordinated with the </a:t>
            </a:r>
            <a:r>
              <a:rPr i="1" lang="en-US" sz="1600"/>
              <a:t>Soil Temperature Protocol</a:t>
            </a:r>
            <a:r>
              <a:rPr lang="en-US" sz="1600"/>
              <a:t>, whereby students collect their soil temperature measurements at the same depths and locations as the soil moisture measurements. </a:t>
            </a:r>
            <a:endParaRPr sz="1600">
              <a:solidFill>
                <a:srgbClr val="000000"/>
              </a:solidFill>
            </a:endParaRPr>
          </a:p>
        </p:txBody>
      </p:sp>
      <p:pic>
        <p:nvPicPr>
          <p:cNvPr descr="Diagram of star pattern sampling. Orient the star in a north direction. " id="253" name="Google Shape;253;p16"/>
          <p:cNvPicPr preferRelativeResize="0"/>
          <p:nvPr>
            <p:ph idx="2" type="body"/>
          </p:nvPr>
        </p:nvPicPr>
        <p:blipFill rotWithShape="1">
          <a:blip r:embed="rId5">
            <a:alphaModFix/>
          </a:blip>
          <a:srcRect b="0" l="0" r="0" t="0"/>
          <a:stretch/>
        </p:blipFill>
        <p:spPr>
          <a:xfrm>
            <a:off x="3556000" y="1639222"/>
            <a:ext cx="3520198" cy="30173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260" name="Google Shape;260;p17"/>
          <p:cNvPicPr preferRelativeResize="0"/>
          <p:nvPr/>
        </p:nvPicPr>
        <p:blipFill rotWithShape="1">
          <a:blip r:embed="rId3">
            <a:alphaModFix/>
          </a:blip>
          <a:srcRect b="0" l="0" r="0" t="0"/>
          <a:stretch/>
        </p:blipFill>
        <p:spPr>
          <a:xfrm>
            <a:off x="1253662" y="-10048"/>
            <a:ext cx="7920482" cy="977132"/>
          </a:xfrm>
          <a:prstGeom prst="rect">
            <a:avLst/>
          </a:prstGeom>
          <a:noFill/>
          <a:ln>
            <a:noFill/>
          </a:ln>
        </p:spPr>
      </p:pic>
      <p:pic>
        <p:nvPicPr>
          <p:cNvPr descr="Menu: Star pattern sampling" id="261" name="Google Shape;261;p17"/>
          <p:cNvPicPr preferRelativeResize="0"/>
          <p:nvPr/>
        </p:nvPicPr>
        <p:blipFill rotWithShape="1">
          <a:blip r:embed="rId4">
            <a:alphaModFix/>
          </a:blip>
          <a:srcRect b="0" l="0" r="0" t="0"/>
          <a:stretch/>
        </p:blipFill>
        <p:spPr>
          <a:xfrm>
            <a:off x="-33866" y="-33867"/>
            <a:ext cx="1291166" cy="6897545"/>
          </a:xfrm>
          <a:prstGeom prst="rect">
            <a:avLst/>
          </a:prstGeom>
          <a:noFill/>
          <a:ln>
            <a:noFill/>
          </a:ln>
        </p:spPr>
      </p:pic>
      <p:sp>
        <p:nvSpPr>
          <p:cNvPr id="262" name="Google Shape;262;p17"/>
          <p:cNvSpPr txBox="1"/>
          <p:nvPr>
            <p:ph type="title"/>
          </p:nvPr>
        </p:nvSpPr>
        <p:spPr>
          <a:xfrm>
            <a:off x="1316566" y="63554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Set up the star pattern </a:t>
            </a:r>
            <a:r>
              <a:rPr lang="en-US">
                <a:solidFill>
                  <a:schemeClr val="lt1"/>
                </a:solidFill>
              </a:rPr>
              <a:t>1</a:t>
            </a:r>
            <a:endParaRPr/>
          </a:p>
        </p:txBody>
      </p:sp>
      <p:pic>
        <p:nvPicPr>
          <p:cNvPr descr="This is a series of 6 photographs, showing stepwise how the star sampling grid is set up. Identify the center, measure and mark with a flag I m to the N, S, E and W. " id="263" name="Google Shape;263;p17"/>
          <p:cNvPicPr preferRelativeResize="0"/>
          <p:nvPr>
            <p:ph idx="2" type="body"/>
          </p:nvPr>
        </p:nvPicPr>
        <p:blipFill rotWithShape="1">
          <a:blip r:embed="rId5">
            <a:alphaModFix/>
          </a:blip>
          <a:srcRect b="0" l="0" r="0" t="0"/>
          <a:stretch/>
        </p:blipFill>
        <p:spPr>
          <a:xfrm>
            <a:off x="2571750" y="1656802"/>
            <a:ext cx="5129530" cy="3094575"/>
          </a:xfrm>
          <a:prstGeom prst="rect">
            <a:avLst/>
          </a:prstGeom>
          <a:noFill/>
          <a:ln>
            <a:noFill/>
          </a:ln>
        </p:spPr>
      </p:pic>
      <p:sp>
        <p:nvSpPr>
          <p:cNvPr id="264" name="Google Shape;264;p17"/>
          <p:cNvSpPr txBox="1"/>
          <p:nvPr>
            <p:ph idx="1" type="body"/>
          </p:nvPr>
        </p:nvSpPr>
        <p:spPr>
          <a:xfrm>
            <a:off x="1415279" y="4884673"/>
            <a:ext cx="7395633" cy="1692918"/>
          </a:xfrm>
          <a:prstGeom prst="rect">
            <a:avLst/>
          </a:prstGeom>
          <a:noFill/>
          <a:ln>
            <a:noFill/>
          </a:ln>
        </p:spPr>
        <p:txBody>
          <a:bodyPr anchorCtr="0" anchor="t" bIns="45700" lIns="91425" spcFirstLastPara="1" rIns="91425" wrap="square" tIns="45700">
            <a:normAutofit fontScale="85000" lnSpcReduction="20000"/>
          </a:bodyPr>
          <a:lstStyle/>
          <a:p>
            <a:pPr indent="-285750" lvl="0" marL="285750" rtl="0" algn="l">
              <a:lnSpc>
                <a:spcPct val="90000"/>
              </a:lnSpc>
              <a:spcBef>
                <a:spcPts val="0"/>
              </a:spcBef>
              <a:spcAft>
                <a:spcPts val="0"/>
              </a:spcAft>
              <a:buClr>
                <a:srgbClr val="000000"/>
              </a:buClr>
              <a:buSzPct val="100000"/>
              <a:buFont typeface="Arial"/>
              <a:buChar char="•"/>
            </a:pPr>
            <a:r>
              <a:rPr lang="en-US" sz="1600">
                <a:solidFill>
                  <a:srgbClr val="000000"/>
                </a:solidFill>
              </a:rPr>
              <a:t>Locate the place where you took the GPS reading as your center spot and mark it with some sort of permanent marker. With the Star Pattern, 1-3 pairs of samples are collected from 0-5 cm &amp; 10 cm depth. (Note: only one pair of samples is needed at each location. Your students may wish to take up to three samples at each location to obtain information about the variation in soil conditions found at the sampling site.) </a:t>
            </a:r>
            <a:endParaRPr/>
          </a:p>
          <a:p>
            <a:pPr indent="-285750" lvl="0" marL="285750" rtl="0" algn="l">
              <a:lnSpc>
                <a:spcPct val="90000"/>
              </a:lnSpc>
              <a:spcBef>
                <a:spcPts val="1000"/>
              </a:spcBef>
              <a:spcAft>
                <a:spcPts val="0"/>
              </a:spcAft>
              <a:buClr>
                <a:srgbClr val="000000"/>
              </a:buClr>
              <a:buSzPct val="100000"/>
              <a:buFont typeface="Arial"/>
              <a:buChar char="•"/>
            </a:pPr>
            <a:r>
              <a:rPr lang="en-US" sz="1600">
                <a:solidFill>
                  <a:srgbClr val="000000"/>
                </a:solidFill>
              </a:rPr>
              <a:t>Each flag is a site around which soil samples will be taken. </a:t>
            </a:r>
            <a:endParaRPr/>
          </a:p>
          <a:p>
            <a:pPr indent="-285750" lvl="0" marL="285750" rtl="0" algn="l">
              <a:lnSpc>
                <a:spcPct val="90000"/>
              </a:lnSpc>
              <a:spcBef>
                <a:spcPts val="1000"/>
              </a:spcBef>
              <a:spcAft>
                <a:spcPts val="0"/>
              </a:spcAft>
              <a:buClr>
                <a:srgbClr val="000000"/>
              </a:buClr>
              <a:buSzPct val="100000"/>
              <a:buFont typeface="Arial"/>
              <a:buChar char="•"/>
            </a:pPr>
            <a:r>
              <a:rPr lang="en-US" sz="1600">
                <a:solidFill>
                  <a:srgbClr val="000000"/>
                </a:solidFill>
              </a:rPr>
              <a:t>If you are going to take measurements for only part of a year, time your measurements so they cross a drying/wetting seasonal cycle.</a:t>
            </a:r>
            <a:endParaRPr/>
          </a:p>
          <a:p>
            <a:pPr indent="0" lvl="0" marL="0" rtl="0" algn="l">
              <a:lnSpc>
                <a:spcPct val="90000"/>
              </a:lnSpc>
              <a:spcBef>
                <a:spcPts val="1000"/>
              </a:spcBef>
              <a:spcAft>
                <a:spcPts val="0"/>
              </a:spcAft>
              <a:buClr>
                <a:schemeClr val="dk1"/>
              </a:buClr>
              <a:buSzPct val="100000"/>
              <a:buNone/>
            </a:pPr>
            <a:r>
              <a:t/>
            </a:r>
            <a:endParaRPr sz="1600">
              <a:solidFill>
                <a:srgbClr val="000000"/>
              </a:solidFill>
            </a:endParaRPr>
          </a:p>
          <a:p>
            <a:pPr indent="0" lvl="0" marL="0" rtl="0" algn="l">
              <a:lnSpc>
                <a:spcPct val="90000"/>
              </a:lnSpc>
              <a:spcBef>
                <a:spcPts val="1000"/>
              </a:spcBef>
              <a:spcAft>
                <a:spcPts val="0"/>
              </a:spcAft>
              <a:buClr>
                <a:schemeClr val="dk1"/>
              </a:buClr>
              <a:buSzPct val="100000"/>
              <a:buNone/>
            </a:pPr>
            <a:r>
              <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270" name="Google Shape;270;p18"/>
          <p:cNvPicPr preferRelativeResize="0"/>
          <p:nvPr/>
        </p:nvPicPr>
        <p:blipFill rotWithShape="1">
          <a:blip r:embed="rId3">
            <a:alphaModFix/>
          </a:blip>
          <a:srcRect b="0" l="0" r="0" t="0"/>
          <a:stretch/>
        </p:blipFill>
        <p:spPr>
          <a:xfrm>
            <a:off x="1253662" y="-10048"/>
            <a:ext cx="7920482" cy="977132"/>
          </a:xfrm>
          <a:prstGeom prst="rect">
            <a:avLst/>
          </a:prstGeom>
          <a:noFill/>
          <a:ln>
            <a:noFill/>
          </a:ln>
        </p:spPr>
      </p:pic>
      <p:pic>
        <p:nvPicPr>
          <p:cNvPr descr="Menu: Star pattern sampling" id="271" name="Google Shape;271;p18"/>
          <p:cNvPicPr preferRelativeResize="0"/>
          <p:nvPr/>
        </p:nvPicPr>
        <p:blipFill rotWithShape="1">
          <a:blip r:embed="rId4">
            <a:alphaModFix/>
          </a:blip>
          <a:srcRect b="0" l="0" r="0" t="0"/>
          <a:stretch/>
        </p:blipFill>
        <p:spPr>
          <a:xfrm>
            <a:off x="-33866" y="-33867"/>
            <a:ext cx="1291166" cy="6897545"/>
          </a:xfrm>
          <a:prstGeom prst="rect">
            <a:avLst/>
          </a:prstGeom>
          <a:noFill/>
          <a:ln>
            <a:noFill/>
          </a:ln>
        </p:spPr>
      </p:pic>
      <p:sp>
        <p:nvSpPr>
          <p:cNvPr id="272" name="Google Shape;272;p18"/>
          <p:cNvSpPr txBox="1"/>
          <p:nvPr>
            <p:ph type="title"/>
          </p:nvPr>
        </p:nvSpPr>
        <p:spPr>
          <a:xfrm>
            <a:off x="1316566" y="63554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Set up the star pattern </a:t>
            </a:r>
            <a:r>
              <a:rPr lang="en-US">
                <a:solidFill>
                  <a:schemeClr val="lt1"/>
                </a:solidFill>
              </a:rPr>
              <a:t>2</a:t>
            </a:r>
            <a:endParaRPr/>
          </a:p>
        </p:txBody>
      </p:sp>
      <p:sp>
        <p:nvSpPr>
          <p:cNvPr id="273" name="Google Shape;273;p18"/>
          <p:cNvSpPr txBox="1"/>
          <p:nvPr>
            <p:ph idx="1" type="body"/>
          </p:nvPr>
        </p:nvSpPr>
        <p:spPr>
          <a:xfrm>
            <a:off x="1497389" y="6011267"/>
            <a:ext cx="7395633" cy="16934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600"/>
              <a:buNone/>
            </a:pPr>
            <a:r>
              <a:rPr lang="en-US" sz="1600">
                <a:solidFill>
                  <a:srgbClr val="000000"/>
                </a:solidFill>
              </a:rPr>
              <a:t>Repeat the same process, this time marking out 1 m from the center of your star, using the directions NE, NW, SE and SW (in orange).</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p:txBody>
      </p:sp>
      <p:pic>
        <p:nvPicPr>
          <p:cNvPr descr="Photo diagrams the same process, this time measuring and flagging points 1 m from center, at NE, NW, SE and SW  points." id="274" name="Google Shape;274;p18"/>
          <p:cNvPicPr preferRelativeResize="0"/>
          <p:nvPr>
            <p:ph idx="2" type="body"/>
          </p:nvPr>
        </p:nvPicPr>
        <p:blipFill rotWithShape="1">
          <a:blip r:embed="rId5">
            <a:alphaModFix/>
          </a:blip>
          <a:srcRect b="0" l="0" r="0" t="0"/>
          <a:stretch/>
        </p:blipFill>
        <p:spPr>
          <a:xfrm>
            <a:off x="2736851" y="1961110"/>
            <a:ext cx="4561416" cy="35045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280" name="Google Shape;280;p19"/>
          <p:cNvPicPr preferRelativeResize="0"/>
          <p:nvPr/>
        </p:nvPicPr>
        <p:blipFill rotWithShape="1">
          <a:blip r:embed="rId3">
            <a:alphaModFix/>
          </a:blip>
          <a:srcRect b="0" l="0" r="0" t="0"/>
          <a:stretch/>
        </p:blipFill>
        <p:spPr>
          <a:xfrm>
            <a:off x="1253662" y="-10048"/>
            <a:ext cx="7920482" cy="977132"/>
          </a:xfrm>
          <a:prstGeom prst="rect">
            <a:avLst/>
          </a:prstGeom>
          <a:noFill/>
          <a:ln>
            <a:noFill/>
          </a:ln>
        </p:spPr>
      </p:pic>
      <p:pic>
        <p:nvPicPr>
          <p:cNvPr descr="Menu: Star pattern sampling" id="281" name="Google Shape;281;p19"/>
          <p:cNvPicPr preferRelativeResize="0"/>
          <p:nvPr/>
        </p:nvPicPr>
        <p:blipFill rotWithShape="1">
          <a:blip r:embed="rId4">
            <a:alphaModFix/>
          </a:blip>
          <a:srcRect b="0" l="0" r="0" t="0"/>
          <a:stretch/>
        </p:blipFill>
        <p:spPr>
          <a:xfrm>
            <a:off x="-33866" y="-33867"/>
            <a:ext cx="1291166" cy="6897545"/>
          </a:xfrm>
          <a:prstGeom prst="rect">
            <a:avLst/>
          </a:prstGeom>
          <a:noFill/>
          <a:ln>
            <a:noFill/>
          </a:ln>
        </p:spPr>
      </p:pic>
      <p:sp>
        <p:nvSpPr>
          <p:cNvPr id="282" name="Google Shape;282;p19"/>
          <p:cNvSpPr txBox="1"/>
          <p:nvPr>
            <p:ph type="title"/>
          </p:nvPr>
        </p:nvSpPr>
        <p:spPr>
          <a:xfrm>
            <a:off x="1316566" y="63554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Marking the inner ring</a:t>
            </a:r>
            <a:endParaRPr/>
          </a:p>
        </p:txBody>
      </p:sp>
      <p:sp>
        <p:nvSpPr>
          <p:cNvPr id="283" name="Google Shape;283;p19"/>
          <p:cNvSpPr txBox="1"/>
          <p:nvPr>
            <p:ph idx="1" type="body"/>
          </p:nvPr>
        </p:nvSpPr>
        <p:spPr>
          <a:xfrm>
            <a:off x="1497389" y="4808936"/>
            <a:ext cx="7395633" cy="16934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In the four cardinal directions, measure 25 cm from the center and place a flag. </a:t>
            </a:r>
            <a:endParaRPr/>
          </a:p>
        </p:txBody>
      </p:sp>
      <p:pic>
        <p:nvPicPr>
          <p:cNvPr descr="diagram of the star sampling pattern: from center, measure 1 m in each of these directions- N, S, E, W, NE, NW, SE, SW. Next, measure 25 cm from the center in each of the cardinal directions: N, S, E and W. " id="284" name="Google Shape;284;p19"/>
          <p:cNvPicPr preferRelativeResize="0"/>
          <p:nvPr>
            <p:ph idx="2" type="body"/>
          </p:nvPr>
        </p:nvPicPr>
        <p:blipFill rotWithShape="1">
          <a:blip r:embed="rId5">
            <a:alphaModFix/>
          </a:blip>
          <a:srcRect b="0" l="0" r="0" t="0"/>
          <a:stretch/>
        </p:blipFill>
        <p:spPr>
          <a:xfrm>
            <a:off x="2529417" y="2031869"/>
            <a:ext cx="5022850" cy="24270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99" name="Google Shape;99;p2"/>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Why measure soil moisture?" id="100" name="Google Shape;100;p2"/>
          <p:cNvPicPr preferRelativeResize="0"/>
          <p:nvPr/>
        </p:nvPicPr>
        <p:blipFill rotWithShape="1">
          <a:blip r:embed="rId4">
            <a:alphaModFix/>
          </a:blip>
          <a:srcRect b="0" l="0" r="0" t="0"/>
          <a:stretch/>
        </p:blipFill>
        <p:spPr>
          <a:xfrm>
            <a:off x="-36441" y="-33866"/>
            <a:ext cx="1290103" cy="6891866"/>
          </a:xfrm>
          <a:prstGeom prst="rect">
            <a:avLst/>
          </a:prstGeom>
          <a:noFill/>
          <a:ln>
            <a:noFill/>
          </a:ln>
        </p:spPr>
      </p:pic>
      <p:sp>
        <p:nvSpPr>
          <p:cNvPr id="101" name="Google Shape;101;p2"/>
          <p:cNvSpPr txBox="1"/>
          <p:nvPr>
            <p:ph type="title"/>
          </p:nvPr>
        </p:nvSpPr>
        <p:spPr>
          <a:xfrm>
            <a:off x="1540428" y="64850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b="1" lang="en-US" sz="2800">
                <a:solidFill>
                  <a:srgbClr val="48340C"/>
                </a:solidFill>
                <a:latin typeface="Calibri"/>
                <a:ea typeface="Calibri"/>
                <a:cs typeface="Calibri"/>
                <a:sym typeface="Calibri"/>
              </a:rPr>
              <a:t>Overview</a:t>
            </a:r>
            <a:endParaRPr/>
          </a:p>
        </p:txBody>
      </p:sp>
      <p:sp>
        <p:nvSpPr>
          <p:cNvPr id="102" name="Google Shape;102;p2"/>
          <p:cNvSpPr txBox="1"/>
          <p:nvPr>
            <p:ph idx="1" type="body"/>
          </p:nvPr>
        </p:nvSpPr>
        <p:spPr>
          <a:xfrm>
            <a:off x="1540427" y="1315945"/>
            <a:ext cx="7478881" cy="54055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t/>
            </a:r>
            <a:endParaRPr b="1" sz="1600">
              <a:solidFill>
                <a:srgbClr val="000000"/>
              </a:solidFill>
            </a:endParaRPr>
          </a:p>
          <a:p>
            <a:pPr indent="0" lvl="0" marL="0" rtl="0" algn="l">
              <a:lnSpc>
                <a:spcPct val="90000"/>
              </a:lnSpc>
              <a:spcBef>
                <a:spcPts val="1000"/>
              </a:spcBef>
              <a:spcAft>
                <a:spcPts val="0"/>
              </a:spcAft>
              <a:buClr>
                <a:srgbClr val="000000"/>
              </a:buClr>
              <a:buSzPts val="1600"/>
              <a:buNone/>
            </a:pPr>
            <a:r>
              <a:rPr lang="en-US" sz="1600">
                <a:solidFill>
                  <a:srgbClr val="000000"/>
                </a:solidFill>
              </a:rPr>
              <a:t>This module provides step-by-step instructions in how to determine soil moisture. Field samples of soil are collected and weighed, with water content, and after the soil has been dried. The difference is the weight of soil moisture.  In this instance,</a:t>
            </a:r>
            <a:r>
              <a:rPr b="1" lang="en-US" sz="1600">
                <a:solidFill>
                  <a:srgbClr val="000000"/>
                </a:solidFill>
              </a:rPr>
              <a:t> gravimetric </a:t>
            </a:r>
            <a:r>
              <a:rPr lang="en-US" sz="1600">
                <a:solidFill>
                  <a:srgbClr val="000000"/>
                </a:solidFill>
              </a:rPr>
              <a:t>means determining the amount of moisture in the soil, by weight. </a:t>
            </a:r>
            <a:endParaRPr sz="1600">
              <a:solidFill>
                <a:srgbClr val="48340C"/>
              </a:solidFill>
            </a:endParaRPr>
          </a:p>
          <a:p>
            <a:pPr indent="0" lvl="0" marL="0" rtl="0" algn="l">
              <a:lnSpc>
                <a:spcPct val="90000"/>
              </a:lnSpc>
              <a:spcBef>
                <a:spcPts val="1000"/>
              </a:spcBef>
              <a:spcAft>
                <a:spcPts val="0"/>
              </a:spcAft>
              <a:buClr>
                <a:srgbClr val="48340C"/>
              </a:buClr>
              <a:buSzPts val="2000"/>
              <a:buNone/>
            </a:pPr>
            <a:r>
              <a:rPr b="1" lang="en-US" sz="2000">
                <a:solidFill>
                  <a:srgbClr val="48340C"/>
                </a:solidFill>
              </a:rPr>
              <a:t>Learning Objectives:</a:t>
            </a:r>
            <a:endParaRPr b="1" sz="2000">
              <a:solidFill>
                <a:srgbClr val="000000"/>
              </a:solidFill>
            </a:endParaRPr>
          </a:p>
          <a:p>
            <a:pPr indent="0" lvl="0" marL="0" rtl="0" algn="l">
              <a:lnSpc>
                <a:spcPct val="90000"/>
              </a:lnSpc>
              <a:spcBef>
                <a:spcPts val="1000"/>
              </a:spcBef>
              <a:spcAft>
                <a:spcPts val="0"/>
              </a:spcAft>
              <a:buClr>
                <a:srgbClr val="000000"/>
              </a:buClr>
              <a:buSzPts val="1600"/>
              <a:buNone/>
            </a:pPr>
            <a:r>
              <a:rPr lang="en-US" sz="1600">
                <a:solidFill>
                  <a:srgbClr val="000000"/>
                </a:solidFill>
              </a:rPr>
              <a:t>After completing this module, you will be able to:</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Explain why soil moisture is worth studying</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Determine a schedule for taking this measurement</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Choose a sampling pattern</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Take soil moisture samples </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Measure gravimetric soil moisture content</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Report these data to GLOBE</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Visualize these data using GLOBE’s Visualization Site</a:t>
            </a:r>
            <a:endParaRPr/>
          </a:p>
          <a:p>
            <a:pPr indent="0" lvl="0" marL="0" rtl="0" algn="l">
              <a:lnSpc>
                <a:spcPct val="90000"/>
              </a:lnSpc>
              <a:spcBef>
                <a:spcPts val="1000"/>
              </a:spcBef>
              <a:spcAft>
                <a:spcPts val="0"/>
              </a:spcAft>
              <a:buClr>
                <a:schemeClr val="dk1"/>
              </a:buClr>
              <a:buSzPts val="1600"/>
              <a:buFont typeface="Arial"/>
              <a:buNone/>
            </a:pPr>
            <a:r>
              <a:t/>
            </a:r>
            <a:endParaRPr sz="1600">
              <a:solidFill>
                <a:srgbClr val="000000"/>
              </a:solidFill>
            </a:endParaRPr>
          </a:p>
          <a:p>
            <a:pPr indent="0" lvl="0" marL="0" rtl="0" algn="l">
              <a:lnSpc>
                <a:spcPct val="90000"/>
              </a:lnSpc>
              <a:spcBef>
                <a:spcPts val="1000"/>
              </a:spcBef>
              <a:spcAft>
                <a:spcPts val="0"/>
              </a:spcAft>
              <a:buClr>
                <a:srgbClr val="000000"/>
              </a:buClr>
              <a:buSzPts val="1600"/>
              <a:buNone/>
            </a:pPr>
            <a:r>
              <a:rPr i="1" lang="en-US" sz="1600">
                <a:solidFill>
                  <a:srgbClr val="000000"/>
                </a:solidFill>
              </a:rPr>
              <a:t>Estimated time needed for completion of this module: 1.5 hours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290" name="Google Shape;290;p20"/>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Star pattern sampling" id="291" name="Google Shape;291;p20"/>
          <p:cNvPicPr preferRelativeResize="0"/>
          <p:nvPr/>
        </p:nvPicPr>
        <p:blipFill rotWithShape="1">
          <a:blip r:embed="rId4">
            <a:alphaModFix/>
          </a:blip>
          <a:srcRect b="0" l="0" r="0" t="0"/>
          <a:stretch/>
        </p:blipFill>
        <p:spPr>
          <a:xfrm>
            <a:off x="-33866" y="-33867"/>
            <a:ext cx="1291166" cy="6897545"/>
          </a:xfrm>
          <a:prstGeom prst="rect">
            <a:avLst/>
          </a:prstGeom>
          <a:noFill/>
          <a:ln>
            <a:noFill/>
          </a:ln>
        </p:spPr>
      </p:pic>
      <p:sp>
        <p:nvSpPr>
          <p:cNvPr id="292" name="Google Shape;292;p20"/>
          <p:cNvSpPr txBox="1"/>
          <p:nvPr>
            <p:ph type="title"/>
          </p:nvPr>
        </p:nvSpPr>
        <p:spPr>
          <a:xfrm>
            <a:off x="1257300" y="976322"/>
            <a:ext cx="7886700" cy="758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Taking samples in a star sampling pattern- 0-5 cm</a:t>
            </a:r>
            <a:endParaRPr/>
          </a:p>
        </p:txBody>
      </p:sp>
      <p:sp>
        <p:nvSpPr>
          <p:cNvPr id="293" name="Google Shape;293;p20"/>
          <p:cNvSpPr txBox="1"/>
          <p:nvPr>
            <p:ph idx="1" type="body"/>
          </p:nvPr>
        </p:nvSpPr>
        <p:spPr>
          <a:xfrm>
            <a:off x="1714913" y="3480115"/>
            <a:ext cx="4922953" cy="3039218"/>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rtl="0" algn="l">
              <a:lnSpc>
                <a:spcPct val="90000"/>
              </a:lnSpc>
              <a:spcBef>
                <a:spcPts val="0"/>
              </a:spcBef>
              <a:spcAft>
                <a:spcPts val="0"/>
              </a:spcAft>
              <a:buClr>
                <a:srgbClr val="000000"/>
              </a:buClr>
              <a:buSzPct val="100000"/>
              <a:buFont typeface="Arial"/>
              <a:buChar char="•"/>
            </a:pPr>
            <a:r>
              <a:rPr lang="en-US">
                <a:solidFill>
                  <a:srgbClr val="000000"/>
                </a:solidFill>
              </a:rPr>
              <a:t>Locate a sampling point on your sampling star. </a:t>
            </a:r>
            <a:endParaRPr/>
          </a:p>
          <a:p>
            <a:pPr indent="-285750" lvl="0" marL="285750" rtl="0" algn="l">
              <a:lnSpc>
                <a:spcPct val="90000"/>
              </a:lnSpc>
              <a:spcBef>
                <a:spcPts val="2200"/>
              </a:spcBef>
              <a:spcAft>
                <a:spcPts val="0"/>
              </a:spcAft>
              <a:buClr>
                <a:srgbClr val="000000"/>
              </a:buClr>
              <a:buSzPct val="100000"/>
              <a:buFont typeface="Arial"/>
              <a:buChar char="•"/>
            </a:pPr>
            <a:r>
              <a:rPr lang="en-US">
                <a:solidFill>
                  <a:srgbClr val="000000"/>
                </a:solidFill>
              </a:rPr>
              <a:t>Cut or pull away any grass or groundcover above every sample point. </a:t>
            </a:r>
            <a:endParaRPr/>
          </a:p>
          <a:p>
            <a:pPr indent="-285750" lvl="0" marL="285750" rtl="0" algn="l">
              <a:lnSpc>
                <a:spcPct val="90000"/>
              </a:lnSpc>
              <a:spcBef>
                <a:spcPts val="2000"/>
              </a:spcBef>
              <a:spcAft>
                <a:spcPts val="0"/>
              </a:spcAft>
              <a:buClr>
                <a:srgbClr val="000000"/>
              </a:buClr>
              <a:buSzPct val="100000"/>
              <a:buFont typeface="Arial"/>
              <a:buChar char="•"/>
            </a:pPr>
            <a:r>
              <a:rPr lang="en-US">
                <a:solidFill>
                  <a:srgbClr val="000000"/>
                </a:solidFill>
              </a:rPr>
              <a:t>Dig a hole 10-15 cm in diameter down to 5 cm. </a:t>
            </a:r>
            <a:endParaRPr/>
          </a:p>
          <a:p>
            <a:pPr indent="-112712" lvl="0" marL="171450" rtl="0" algn="l">
              <a:lnSpc>
                <a:spcPct val="90000"/>
              </a:lnSpc>
              <a:spcBef>
                <a:spcPts val="1000"/>
              </a:spcBef>
              <a:spcAft>
                <a:spcPts val="0"/>
              </a:spcAft>
              <a:buClr>
                <a:schemeClr val="dk1"/>
              </a:buClr>
              <a:buSzPct val="100000"/>
              <a:buFont typeface="Arial"/>
              <a:buNone/>
            </a:pPr>
            <a:r>
              <a:t/>
            </a:r>
            <a:endParaRPr sz="1000">
              <a:solidFill>
                <a:srgbClr val="000000"/>
              </a:solidFill>
            </a:endParaRPr>
          </a:p>
          <a:p>
            <a:pPr indent="-285750" lvl="0" marL="285750" rtl="0" algn="l">
              <a:lnSpc>
                <a:spcPct val="90000"/>
              </a:lnSpc>
              <a:spcBef>
                <a:spcPts val="1000"/>
              </a:spcBef>
              <a:spcAft>
                <a:spcPts val="0"/>
              </a:spcAft>
              <a:buClr>
                <a:srgbClr val="000000"/>
              </a:buClr>
              <a:buSzPct val="100000"/>
              <a:buFont typeface="Arial"/>
              <a:buChar char="•"/>
            </a:pPr>
            <a:r>
              <a:rPr lang="en-US">
                <a:solidFill>
                  <a:srgbClr val="000000"/>
                </a:solidFill>
              </a:rPr>
              <a:t>Leave this soil loose in the hole. </a:t>
            </a:r>
            <a:endParaRPr/>
          </a:p>
          <a:p>
            <a:pPr indent="-112712" lvl="0" marL="171450" rtl="0" algn="l">
              <a:lnSpc>
                <a:spcPct val="90000"/>
              </a:lnSpc>
              <a:spcBef>
                <a:spcPts val="1000"/>
              </a:spcBef>
              <a:spcAft>
                <a:spcPts val="0"/>
              </a:spcAft>
              <a:buClr>
                <a:schemeClr val="dk1"/>
              </a:buClr>
              <a:buSzPct val="100000"/>
              <a:buFont typeface="Arial"/>
              <a:buNone/>
            </a:pPr>
            <a:r>
              <a:t/>
            </a:r>
            <a:endParaRPr sz="1000">
              <a:solidFill>
                <a:srgbClr val="000000"/>
              </a:solidFill>
            </a:endParaRPr>
          </a:p>
          <a:p>
            <a:pPr indent="-285750" lvl="0" marL="285750" rtl="0" algn="l">
              <a:lnSpc>
                <a:spcPct val="90000"/>
              </a:lnSpc>
              <a:spcBef>
                <a:spcPts val="1000"/>
              </a:spcBef>
              <a:spcAft>
                <a:spcPts val="0"/>
              </a:spcAft>
              <a:buClr>
                <a:srgbClr val="000000"/>
              </a:buClr>
              <a:buSzPct val="100000"/>
              <a:buFont typeface="Arial"/>
              <a:buChar char="•"/>
            </a:pPr>
            <a:r>
              <a:rPr lang="en-US">
                <a:solidFill>
                  <a:srgbClr val="000000"/>
                </a:solidFill>
              </a:rPr>
              <a:t>Remove any rocks larger than a pea (about 5 mm), large roots, worms, grubs, and other animals from the loose soil. </a:t>
            </a:r>
            <a:endParaRPr/>
          </a:p>
          <a:p>
            <a:pPr indent="0" lvl="0" marL="0" rtl="0" algn="l">
              <a:lnSpc>
                <a:spcPct val="90000"/>
              </a:lnSpc>
              <a:spcBef>
                <a:spcPts val="1000"/>
              </a:spcBef>
              <a:spcAft>
                <a:spcPts val="0"/>
              </a:spcAft>
              <a:buClr>
                <a:schemeClr val="dk1"/>
              </a:buClr>
              <a:buSzPct val="100000"/>
              <a:buNone/>
            </a:pPr>
            <a:r>
              <a:t/>
            </a:r>
            <a:endParaRPr/>
          </a:p>
        </p:txBody>
      </p:sp>
      <p:pic>
        <p:nvPicPr>
          <p:cNvPr descr="diagram of the star sampling pattern: from center, measure 1 m in each of these directions- N, S, E, W, NE, NW, SE, SW. Next, measure 25 cm from the center in each of the cardinal directions: N, S, E and W. " id="294" name="Google Shape;294;p20"/>
          <p:cNvPicPr preferRelativeResize="0"/>
          <p:nvPr>
            <p:ph idx="2" type="body"/>
          </p:nvPr>
        </p:nvPicPr>
        <p:blipFill rotWithShape="1">
          <a:blip r:embed="rId5">
            <a:alphaModFix/>
          </a:blip>
          <a:srcRect b="0" l="0" r="0" t="0"/>
          <a:stretch/>
        </p:blipFill>
        <p:spPr>
          <a:xfrm>
            <a:off x="2173815" y="1735101"/>
            <a:ext cx="3086101" cy="1491182"/>
          </a:xfrm>
          <a:prstGeom prst="rect">
            <a:avLst/>
          </a:prstGeom>
          <a:noFill/>
          <a:ln>
            <a:noFill/>
          </a:ln>
        </p:spPr>
      </p:pic>
      <p:pic>
        <p:nvPicPr>
          <p:cNvPr descr="Photographs showing the trowel being used to scape away grass and groundcover, then used to dig a hole at the sample flag. " id="295" name="Google Shape;295;p20"/>
          <p:cNvPicPr preferRelativeResize="0"/>
          <p:nvPr/>
        </p:nvPicPr>
        <p:blipFill rotWithShape="1">
          <a:blip r:embed="rId6">
            <a:alphaModFix/>
          </a:blip>
          <a:srcRect b="0" l="0" r="0" t="0"/>
          <a:stretch/>
        </p:blipFill>
        <p:spPr>
          <a:xfrm>
            <a:off x="6797445" y="1870909"/>
            <a:ext cx="2045988" cy="48087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302" name="Google Shape;302;p21"/>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Star pattern sampling" id="303" name="Google Shape;303;p21"/>
          <p:cNvPicPr preferRelativeResize="0"/>
          <p:nvPr/>
        </p:nvPicPr>
        <p:blipFill rotWithShape="1">
          <a:blip r:embed="rId4">
            <a:alphaModFix/>
          </a:blip>
          <a:srcRect b="0" l="0" r="0" t="0"/>
          <a:stretch/>
        </p:blipFill>
        <p:spPr>
          <a:xfrm>
            <a:off x="-33866" y="-33867"/>
            <a:ext cx="1291166" cy="6897545"/>
          </a:xfrm>
          <a:prstGeom prst="rect">
            <a:avLst/>
          </a:prstGeom>
          <a:noFill/>
          <a:ln>
            <a:noFill/>
          </a:ln>
        </p:spPr>
      </p:pic>
      <p:sp>
        <p:nvSpPr>
          <p:cNvPr id="304" name="Google Shape;304;p21"/>
          <p:cNvSpPr txBox="1"/>
          <p:nvPr>
            <p:ph type="title"/>
          </p:nvPr>
        </p:nvSpPr>
        <p:spPr>
          <a:xfrm>
            <a:off x="1487577" y="1224248"/>
            <a:ext cx="7258050" cy="4835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Taking samples at 10 cm depth</a:t>
            </a:r>
            <a:endParaRPr/>
          </a:p>
        </p:txBody>
      </p:sp>
      <p:sp>
        <p:nvSpPr>
          <p:cNvPr id="305" name="Google Shape;305;p21"/>
          <p:cNvSpPr txBox="1"/>
          <p:nvPr>
            <p:ph idx="1" type="body"/>
          </p:nvPr>
        </p:nvSpPr>
        <p:spPr>
          <a:xfrm>
            <a:off x="1487577" y="1851685"/>
            <a:ext cx="4386829" cy="30392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Remove all of the soil from the hole down to a depth of 8 cm.</a:t>
            </a:r>
            <a:endParaRPr/>
          </a:p>
          <a:p>
            <a:pPr indent="0" lvl="0" marL="0" rtl="0" algn="l">
              <a:lnSpc>
                <a:spcPct val="90000"/>
              </a:lnSpc>
              <a:spcBef>
                <a:spcPts val="1000"/>
              </a:spcBef>
              <a:spcAft>
                <a:spcPts val="0"/>
              </a:spcAft>
              <a:buClr>
                <a:srgbClr val="000000"/>
              </a:buClr>
              <a:buSzPts val="1800"/>
              <a:buNone/>
            </a:pPr>
            <a:r>
              <a:rPr lang="en-US">
                <a:solidFill>
                  <a:srgbClr val="000000"/>
                </a:solidFill>
              </a:rPr>
              <a:t>Take a soil sample that contains the soil between 8 and 12 cm. </a:t>
            </a:r>
            <a:endParaRPr/>
          </a:p>
          <a:p>
            <a:pPr indent="0" lvl="0" marL="0" rtl="0" algn="l">
              <a:lnSpc>
                <a:spcPct val="90000"/>
              </a:lnSpc>
              <a:spcBef>
                <a:spcPts val="1000"/>
              </a:spcBef>
              <a:spcAft>
                <a:spcPts val="0"/>
              </a:spcAft>
              <a:buClr>
                <a:srgbClr val="000000"/>
              </a:buClr>
              <a:buSzPts val="1800"/>
              <a:buNone/>
            </a:pPr>
            <a:r>
              <a:rPr lang="en-US">
                <a:solidFill>
                  <a:srgbClr val="000000"/>
                </a:solidFill>
              </a:rPr>
              <a:t>Remove any rocks larger than a pea (about 5 mm), large roots, worms, grubs, and other animals.  </a:t>
            </a:r>
            <a:endParaRPr/>
          </a:p>
          <a:p>
            <a:pPr indent="0" lvl="0" marL="0" rtl="0" algn="l">
              <a:lnSpc>
                <a:spcPct val="90000"/>
              </a:lnSpc>
              <a:spcBef>
                <a:spcPts val="1000"/>
              </a:spcBef>
              <a:spcAft>
                <a:spcPts val="0"/>
              </a:spcAft>
              <a:buClr>
                <a:schemeClr val="dk1"/>
              </a:buClr>
              <a:buSzPts val="1800"/>
              <a:buNone/>
            </a:pPr>
            <a:r>
              <a:t/>
            </a:r>
            <a:endParaRPr/>
          </a:p>
        </p:txBody>
      </p:sp>
      <p:pic>
        <p:nvPicPr>
          <p:cNvPr descr="diagram of the star sampling pattern: from center, measure 1 m in each of these directions- N, S, E, W, NE, NW, SE, SW. Next, measure 25 cm from the center in each of the cardinal directions: N, S, E and W. " id="306" name="Google Shape;306;p21"/>
          <p:cNvPicPr preferRelativeResize="0"/>
          <p:nvPr>
            <p:ph idx="2" type="body"/>
          </p:nvPr>
        </p:nvPicPr>
        <p:blipFill rotWithShape="1">
          <a:blip r:embed="rId5">
            <a:alphaModFix/>
          </a:blip>
          <a:srcRect b="0" l="0" r="0" t="0"/>
          <a:stretch/>
        </p:blipFill>
        <p:spPr>
          <a:xfrm>
            <a:off x="5874406" y="1897644"/>
            <a:ext cx="3086101" cy="1491182"/>
          </a:xfrm>
          <a:prstGeom prst="rect">
            <a:avLst/>
          </a:prstGeom>
          <a:noFill/>
          <a:ln>
            <a:noFill/>
          </a:ln>
        </p:spPr>
      </p:pic>
      <p:pic>
        <p:nvPicPr>
          <p:cNvPr descr="Photograph of soil removal from a hole, with a meterstick showing the depth at which the soil is removed." id="307" name="Google Shape;307;p21"/>
          <p:cNvPicPr preferRelativeResize="0"/>
          <p:nvPr/>
        </p:nvPicPr>
        <p:blipFill rotWithShape="1">
          <a:blip r:embed="rId6">
            <a:alphaModFix/>
          </a:blip>
          <a:srcRect b="0" l="0" r="0" t="0"/>
          <a:stretch/>
        </p:blipFill>
        <p:spPr>
          <a:xfrm>
            <a:off x="2689843" y="4109122"/>
            <a:ext cx="5377623" cy="24920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313" name="Google Shape;313;p22"/>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Star pattern sampling" id="314" name="Google Shape;314;p22"/>
          <p:cNvPicPr preferRelativeResize="0"/>
          <p:nvPr/>
        </p:nvPicPr>
        <p:blipFill rotWithShape="1">
          <a:blip r:embed="rId4">
            <a:alphaModFix/>
          </a:blip>
          <a:srcRect b="0" l="0" r="0" t="0"/>
          <a:stretch/>
        </p:blipFill>
        <p:spPr>
          <a:xfrm>
            <a:off x="-33866" y="-33867"/>
            <a:ext cx="1291166" cy="6897545"/>
          </a:xfrm>
          <a:prstGeom prst="rect">
            <a:avLst/>
          </a:prstGeom>
          <a:noFill/>
          <a:ln>
            <a:noFill/>
          </a:ln>
        </p:spPr>
      </p:pic>
      <p:sp>
        <p:nvSpPr>
          <p:cNvPr id="315" name="Google Shape;315;p22"/>
          <p:cNvSpPr txBox="1"/>
          <p:nvPr>
            <p:ph idx="1" type="body"/>
          </p:nvPr>
        </p:nvSpPr>
        <p:spPr>
          <a:xfrm>
            <a:off x="1487577" y="1851685"/>
            <a:ext cx="4386829" cy="30392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Take samples from 0 – 5 cm and 10 cm from two more holes 25 cm from the first. </a:t>
            </a:r>
            <a:endParaRPr/>
          </a:p>
          <a:p>
            <a:pPr indent="0" lvl="0" marL="0" rtl="0" algn="l">
              <a:lnSpc>
                <a:spcPct val="90000"/>
              </a:lnSpc>
              <a:spcBef>
                <a:spcPts val="1000"/>
              </a:spcBef>
              <a:spcAft>
                <a:spcPts val="0"/>
              </a:spcAft>
              <a:buClr>
                <a:srgbClr val="000000"/>
              </a:buClr>
              <a:buSzPts val="1800"/>
              <a:buNone/>
            </a:pPr>
            <a:r>
              <a:rPr lang="en-US">
                <a:solidFill>
                  <a:srgbClr val="000000"/>
                </a:solidFill>
              </a:rPr>
              <a:t>You should have a total of six soil samples from the three holes</a:t>
            </a:r>
            <a:endParaRPr/>
          </a:p>
          <a:p>
            <a:pPr indent="0" lvl="0" marL="0" rtl="0" algn="l">
              <a:lnSpc>
                <a:spcPct val="90000"/>
              </a:lnSpc>
              <a:spcBef>
                <a:spcPts val="1000"/>
              </a:spcBef>
              <a:spcAft>
                <a:spcPts val="0"/>
              </a:spcAft>
              <a:buClr>
                <a:srgbClr val="000000"/>
              </a:buClr>
              <a:buSzPts val="1800"/>
              <a:buNone/>
            </a:pPr>
            <a:r>
              <a:rPr lang="en-US">
                <a:solidFill>
                  <a:srgbClr val="000000"/>
                </a:solidFill>
              </a:rPr>
              <a:t>Return remaining soil to the holes.</a:t>
            </a:r>
            <a:endParaRPr sz="1000">
              <a:solidFill>
                <a:srgbClr val="000000"/>
              </a:solidFill>
            </a:endParaRPr>
          </a:p>
          <a:p>
            <a:pPr indent="0" lvl="0" marL="0" rtl="0" algn="l">
              <a:lnSpc>
                <a:spcPct val="90000"/>
              </a:lnSpc>
              <a:spcBef>
                <a:spcPts val="1000"/>
              </a:spcBef>
              <a:spcAft>
                <a:spcPts val="0"/>
              </a:spcAft>
              <a:buClr>
                <a:srgbClr val="000000"/>
              </a:buClr>
              <a:buSzPts val="1800"/>
              <a:buNone/>
            </a:pPr>
            <a:r>
              <a:rPr lang="en-US">
                <a:solidFill>
                  <a:srgbClr val="000000"/>
                </a:solidFill>
              </a:rPr>
              <a:t>Replace the soil first out last in to minimize soil disturbance.</a:t>
            </a:r>
            <a:endParaRPr/>
          </a:p>
          <a:p>
            <a:pPr indent="0" lvl="0" marL="0" rtl="0" algn="l">
              <a:lnSpc>
                <a:spcPct val="90000"/>
              </a:lnSpc>
              <a:spcBef>
                <a:spcPts val="1000"/>
              </a:spcBef>
              <a:spcAft>
                <a:spcPts val="0"/>
              </a:spcAft>
              <a:buClr>
                <a:schemeClr val="dk1"/>
              </a:buClr>
              <a:buSzPts val="1800"/>
              <a:buNone/>
            </a:pPr>
            <a:r>
              <a:t/>
            </a:r>
            <a:endParaRPr/>
          </a:p>
        </p:txBody>
      </p:sp>
      <p:pic>
        <p:nvPicPr>
          <p:cNvPr descr="diagram of the star sampling pattern: from center, measure 1 m in each of these directions- N, S, E, W, NE, NW, SE, SW. Next, measure 25 cm from the center in each of the cardinal directions: N, S, E and W. " id="316" name="Google Shape;316;p22"/>
          <p:cNvPicPr preferRelativeResize="0"/>
          <p:nvPr>
            <p:ph idx="2" type="body"/>
          </p:nvPr>
        </p:nvPicPr>
        <p:blipFill rotWithShape="1">
          <a:blip r:embed="rId5">
            <a:alphaModFix/>
          </a:blip>
          <a:srcRect b="0" l="0" r="0" t="0"/>
          <a:stretch/>
        </p:blipFill>
        <p:spPr>
          <a:xfrm>
            <a:off x="5874406" y="1897644"/>
            <a:ext cx="3086101" cy="1491182"/>
          </a:xfrm>
          <a:prstGeom prst="rect">
            <a:avLst/>
          </a:prstGeom>
          <a:noFill/>
          <a:ln>
            <a:noFill/>
          </a:ln>
        </p:spPr>
      </p:pic>
      <p:pic>
        <p:nvPicPr>
          <p:cNvPr descr="Photograph of soil removal from a hole, with a meterstick showing the depth at which the soil is removed." id="317" name="Google Shape;317;p22"/>
          <p:cNvPicPr preferRelativeResize="0"/>
          <p:nvPr/>
        </p:nvPicPr>
        <p:blipFill rotWithShape="1">
          <a:blip r:embed="rId6">
            <a:alphaModFix/>
          </a:blip>
          <a:srcRect b="0" l="0" r="0" t="0"/>
          <a:stretch/>
        </p:blipFill>
        <p:spPr>
          <a:xfrm>
            <a:off x="3229661" y="4541841"/>
            <a:ext cx="3931090" cy="1821724"/>
          </a:xfrm>
          <a:prstGeom prst="rect">
            <a:avLst/>
          </a:prstGeom>
          <a:noFill/>
          <a:ln>
            <a:noFill/>
          </a:ln>
        </p:spPr>
      </p:pic>
      <p:sp>
        <p:nvSpPr>
          <p:cNvPr id="318" name="Google Shape;318;p22"/>
          <p:cNvSpPr txBox="1"/>
          <p:nvPr>
            <p:ph type="title"/>
          </p:nvPr>
        </p:nvSpPr>
        <p:spPr>
          <a:xfrm>
            <a:off x="1501072" y="977106"/>
            <a:ext cx="6436272" cy="7413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Taking two more sets of samples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324" name="Google Shape;324;p23"/>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Depth pattern sampling" id="325" name="Google Shape;325;p23"/>
          <p:cNvPicPr preferRelativeResize="0"/>
          <p:nvPr/>
        </p:nvPicPr>
        <p:blipFill rotWithShape="1">
          <a:blip r:embed="rId4">
            <a:alphaModFix/>
          </a:blip>
          <a:srcRect b="0" l="0" r="0" t="0"/>
          <a:stretch/>
        </p:blipFill>
        <p:spPr>
          <a:xfrm>
            <a:off x="0" y="-33866"/>
            <a:ext cx="1270000" cy="6891866"/>
          </a:xfrm>
          <a:prstGeom prst="rect">
            <a:avLst/>
          </a:prstGeom>
          <a:noFill/>
          <a:ln>
            <a:noFill/>
          </a:ln>
        </p:spPr>
      </p:pic>
      <p:sp>
        <p:nvSpPr>
          <p:cNvPr id="326" name="Google Shape;326;p23"/>
          <p:cNvSpPr txBox="1"/>
          <p:nvPr>
            <p:ph type="title"/>
          </p:nvPr>
        </p:nvSpPr>
        <p:spPr>
          <a:xfrm>
            <a:off x="1454150" y="1013221"/>
            <a:ext cx="7886700" cy="7154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3. Depth Profile Pattern Sampling Overview</a:t>
            </a:r>
            <a:endParaRPr/>
          </a:p>
        </p:txBody>
      </p:sp>
      <p:sp>
        <p:nvSpPr>
          <p:cNvPr id="327" name="Google Shape;327;p23"/>
          <p:cNvSpPr txBox="1"/>
          <p:nvPr>
            <p:ph idx="1" type="body"/>
          </p:nvPr>
        </p:nvSpPr>
        <p:spPr>
          <a:xfrm>
            <a:off x="1650380" y="1793610"/>
            <a:ext cx="4329203"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800"/>
              <a:buNone/>
            </a:pPr>
            <a:r>
              <a:rPr i="1" lang="en-US"/>
              <a:t>The Depth Profile </a:t>
            </a:r>
            <a:r>
              <a:rPr lang="en-US"/>
              <a:t>involves taking a sample of the top 5 cm and the use of an auger to take soil samples at depths of 10 cm, 30 cm, 60 cm, and 90 cm. Using an auger takes a bit of extra time, but this effort gathers valuable data and complements the </a:t>
            </a:r>
            <a:r>
              <a:rPr i="1" lang="en-US" u="sng">
                <a:solidFill>
                  <a:schemeClr val="hlink"/>
                </a:solidFill>
                <a:hlinkClick r:id="rId5"/>
              </a:rPr>
              <a:t>Soil Characterization Protocol</a:t>
            </a:r>
            <a:r>
              <a:rPr lang="en-US"/>
              <a:t> as well as </a:t>
            </a:r>
            <a:r>
              <a:rPr i="1" lang="en-US" u="sng">
                <a:solidFill>
                  <a:schemeClr val="hlink"/>
                </a:solidFill>
                <a:hlinkClick r:id="rId6"/>
              </a:rPr>
              <a:t>The Digital Multi-Day Max/Min/Current Air and Soil Temperatures Protocol.</a:t>
            </a:r>
            <a:endParaRPr>
              <a:solidFill>
                <a:srgbClr val="000000"/>
              </a:solidFill>
            </a:endParaRPr>
          </a:p>
          <a:p>
            <a:pPr indent="0" lvl="0" marL="0" rtl="0" algn="just">
              <a:lnSpc>
                <a:spcPct val="90000"/>
              </a:lnSpc>
              <a:spcBef>
                <a:spcPts val="2200"/>
              </a:spcBef>
              <a:spcAft>
                <a:spcPts val="0"/>
              </a:spcAft>
              <a:buClr>
                <a:srgbClr val="000000"/>
              </a:buClr>
              <a:buSzPts val="1800"/>
              <a:buNone/>
            </a:pPr>
            <a:r>
              <a:rPr lang="en-US">
                <a:solidFill>
                  <a:srgbClr val="000000"/>
                </a:solidFill>
              </a:rPr>
              <a:t>For this protocol, use the Star Pattern Sampling. </a:t>
            </a:r>
            <a:endParaRPr/>
          </a:p>
          <a:p>
            <a:pPr indent="0" lvl="0" marL="0" rtl="0" algn="just">
              <a:lnSpc>
                <a:spcPct val="90000"/>
              </a:lnSpc>
              <a:spcBef>
                <a:spcPts val="2200"/>
              </a:spcBef>
              <a:spcAft>
                <a:spcPts val="0"/>
              </a:spcAft>
              <a:buClr>
                <a:schemeClr val="dk1"/>
              </a:buClr>
              <a:buSzPts val="2000"/>
              <a:buNone/>
            </a:pPr>
            <a:r>
              <a:t/>
            </a:r>
            <a:endParaRPr sz="2000">
              <a:solidFill>
                <a:srgbClr val="000000"/>
              </a:solidFill>
            </a:endParaRPr>
          </a:p>
        </p:txBody>
      </p:sp>
      <p:pic>
        <p:nvPicPr>
          <p:cNvPr descr="Diagram showing how a series of stacked samples are removed from an auger hole, at 5, 10, 30, 60, and 90 cm depths." id="328" name="Google Shape;328;p23"/>
          <p:cNvPicPr preferRelativeResize="0"/>
          <p:nvPr>
            <p:ph idx="2" type="body"/>
          </p:nvPr>
        </p:nvPicPr>
        <p:blipFill rotWithShape="1">
          <a:blip r:embed="rId7">
            <a:alphaModFix/>
          </a:blip>
          <a:srcRect b="0" l="0" r="0" t="0"/>
          <a:stretch/>
        </p:blipFill>
        <p:spPr>
          <a:xfrm>
            <a:off x="6163733" y="1665817"/>
            <a:ext cx="2501900" cy="3492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335" name="Google Shape;335;p24"/>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Depth pattern sampling" id="336" name="Google Shape;336;p24"/>
          <p:cNvPicPr preferRelativeResize="0"/>
          <p:nvPr/>
        </p:nvPicPr>
        <p:blipFill rotWithShape="1">
          <a:blip r:embed="rId4">
            <a:alphaModFix/>
          </a:blip>
          <a:srcRect b="0" l="0" r="0" t="0"/>
          <a:stretch/>
        </p:blipFill>
        <p:spPr>
          <a:xfrm>
            <a:off x="0" y="-33866"/>
            <a:ext cx="1270000" cy="6891866"/>
          </a:xfrm>
          <a:prstGeom prst="rect">
            <a:avLst/>
          </a:prstGeom>
          <a:noFill/>
          <a:ln>
            <a:noFill/>
          </a:ln>
        </p:spPr>
      </p:pic>
      <p:sp>
        <p:nvSpPr>
          <p:cNvPr id="337" name="Google Shape;337;p24"/>
          <p:cNvSpPr txBox="1"/>
          <p:nvPr>
            <p:ph type="title"/>
          </p:nvPr>
        </p:nvSpPr>
        <p:spPr>
          <a:xfrm>
            <a:off x="1257300" y="977106"/>
            <a:ext cx="7035362" cy="7579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Depth profile: star sampling pattern- 0-5 cm</a:t>
            </a:r>
            <a:endParaRPr/>
          </a:p>
        </p:txBody>
      </p:sp>
      <p:sp>
        <p:nvSpPr>
          <p:cNvPr id="338" name="Google Shape;338;p24"/>
          <p:cNvSpPr txBox="1"/>
          <p:nvPr>
            <p:ph idx="1" type="body"/>
          </p:nvPr>
        </p:nvSpPr>
        <p:spPr>
          <a:xfrm>
            <a:off x="1714913" y="3342848"/>
            <a:ext cx="4922953" cy="3149392"/>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Locate a sampling point on your sampling star.</a:t>
            </a:r>
            <a:endParaRPr/>
          </a:p>
          <a:p>
            <a:pPr indent="-285750" lvl="0" marL="285750" rtl="0" algn="l">
              <a:lnSpc>
                <a:spcPct val="90000"/>
              </a:lnSpc>
              <a:spcBef>
                <a:spcPts val="2200"/>
              </a:spcBef>
              <a:spcAft>
                <a:spcPts val="0"/>
              </a:spcAft>
              <a:buClr>
                <a:srgbClr val="000000"/>
              </a:buClr>
              <a:buSzPts val="1800"/>
              <a:buFont typeface="Arial"/>
              <a:buChar char="•"/>
            </a:pPr>
            <a:r>
              <a:rPr lang="en-US">
                <a:solidFill>
                  <a:srgbClr val="000000"/>
                </a:solidFill>
              </a:rPr>
              <a:t>Cut or pull away any grass or groundcover above every sample point.</a:t>
            </a:r>
            <a:endParaRPr/>
          </a:p>
          <a:p>
            <a:pPr indent="-285750" lvl="0" marL="285750" rtl="0" algn="l">
              <a:lnSpc>
                <a:spcPct val="90000"/>
              </a:lnSpc>
              <a:spcBef>
                <a:spcPts val="2200"/>
              </a:spcBef>
              <a:spcAft>
                <a:spcPts val="0"/>
              </a:spcAft>
              <a:buClr>
                <a:srgbClr val="000000"/>
              </a:buClr>
              <a:buSzPts val="1800"/>
              <a:buFont typeface="Arial"/>
              <a:buChar char="•"/>
            </a:pPr>
            <a:r>
              <a:rPr lang="en-US">
                <a:solidFill>
                  <a:srgbClr val="000000"/>
                </a:solidFill>
              </a:rPr>
              <a:t>Dig a hole 10-15 cm in diameter down to 5 cm.</a:t>
            </a:r>
            <a:endParaRPr/>
          </a:p>
          <a:p>
            <a:pPr indent="-285750" lvl="0" marL="285750" rtl="0" algn="l">
              <a:lnSpc>
                <a:spcPct val="90000"/>
              </a:lnSpc>
              <a:spcBef>
                <a:spcPts val="2200"/>
              </a:spcBef>
              <a:spcAft>
                <a:spcPts val="0"/>
              </a:spcAft>
              <a:buClr>
                <a:srgbClr val="000000"/>
              </a:buClr>
              <a:buSzPts val="1800"/>
              <a:buFont typeface="Arial"/>
              <a:buChar char="•"/>
            </a:pPr>
            <a:r>
              <a:rPr lang="en-US">
                <a:solidFill>
                  <a:srgbClr val="000000"/>
                </a:solidFill>
              </a:rPr>
              <a:t>Leave this soil loose in the hole.</a:t>
            </a:r>
            <a:endParaRPr/>
          </a:p>
          <a:p>
            <a:pPr indent="-285750" lvl="0" marL="285750" rtl="0" algn="l">
              <a:lnSpc>
                <a:spcPct val="90000"/>
              </a:lnSpc>
              <a:spcBef>
                <a:spcPts val="2200"/>
              </a:spcBef>
              <a:spcAft>
                <a:spcPts val="0"/>
              </a:spcAft>
              <a:buClr>
                <a:srgbClr val="000000"/>
              </a:buClr>
              <a:buSzPts val="1800"/>
              <a:buFont typeface="Arial"/>
              <a:buChar char="•"/>
            </a:pPr>
            <a:r>
              <a:rPr lang="en-US">
                <a:solidFill>
                  <a:srgbClr val="000000"/>
                </a:solidFill>
              </a:rPr>
              <a:t>Remove any rocks larger than a pea (about 5 mm), large roots, worms, grubs, and other animals from the loose soil. </a:t>
            </a:r>
            <a:endParaRPr/>
          </a:p>
          <a:p>
            <a:pPr indent="0" lvl="0" marL="0" rtl="0" algn="l">
              <a:lnSpc>
                <a:spcPct val="90000"/>
              </a:lnSpc>
              <a:spcBef>
                <a:spcPts val="2000"/>
              </a:spcBef>
              <a:spcAft>
                <a:spcPts val="0"/>
              </a:spcAft>
              <a:buClr>
                <a:schemeClr val="dk1"/>
              </a:buClr>
              <a:buSzPts val="1800"/>
              <a:buNone/>
            </a:pPr>
            <a:r>
              <a:t/>
            </a:r>
            <a:endParaRPr/>
          </a:p>
        </p:txBody>
      </p:sp>
      <p:pic>
        <p:nvPicPr>
          <p:cNvPr descr="diagram of the star sampling pattern: from center, measure 1 m in each of these directions- N, S, E, W, NE, NW, SE, SW. Next, measure 25 cm from the center in each of the cardinal directions: N, S, E and W. " id="339" name="Google Shape;339;p24"/>
          <p:cNvPicPr preferRelativeResize="0"/>
          <p:nvPr>
            <p:ph idx="2" type="body"/>
          </p:nvPr>
        </p:nvPicPr>
        <p:blipFill rotWithShape="1">
          <a:blip r:embed="rId5">
            <a:alphaModFix/>
          </a:blip>
          <a:srcRect b="0" l="0" r="0" t="0"/>
          <a:stretch/>
        </p:blipFill>
        <p:spPr>
          <a:xfrm>
            <a:off x="2173815" y="1735101"/>
            <a:ext cx="3086101" cy="1491182"/>
          </a:xfrm>
          <a:prstGeom prst="rect">
            <a:avLst/>
          </a:prstGeom>
          <a:noFill/>
          <a:ln>
            <a:noFill/>
          </a:ln>
        </p:spPr>
      </p:pic>
      <p:pic>
        <p:nvPicPr>
          <p:cNvPr descr="Photographs showing the trowel being used to scape away grass and groundcover, then used to dig a hole at the sample flag. " id="340" name="Google Shape;340;p24"/>
          <p:cNvPicPr preferRelativeResize="0"/>
          <p:nvPr/>
        </p:nvPicPr>
        <p:blipFill rotWithShape="1">
          <a:blip r:embed="rId6">
            <a:alphaModFix/>
          </a:blip>
          <a:srcRect b="0" l="0" r="0" t="0"/>
          <a:stretch/>
        </p:blipFill>
        <p:spPr>
          <a:xfrm>
            <a:off x="6999889" y="1878703"/>
            <a:ext cx="1843543" cy="433291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346" name="Google Shape;346;p25"/>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Depth pattern sampling" id="347" name="Google Shape;347;p25"/>
          <p:cNvPicPr preferRelativeResize="0"/>
          <p:nvPr/>
        </p:nvPicPr>
        <p:blipFill rotWithShape="1">
          <a:blip r:embed="rId4">
            <a:alphaModFix/>
          </a:blip>
          <a:srcRect b="0" l="0" r="0" t="0"/>
          <a:stretch/>
        </p:blipFill>
        <p:spPr>
          <a:xfrm>
            <a:off x="0" y="-33866"/>
            <a:ext cx="1270000" cy="6891866"/>
          </a:xfrm>
          <a:prstGeom prst="rect">
            <a:avLst/>
          </a:prstGeom>
          <a:noFill/>
          <a:ln>
            <a:noFill/>
          </a:ln>
        </p:spPr>
      </p:pic>
      <p:sp>
        <p:nvSpPr>
          <p:cNvPr id="348" name="Google Shape;348;p25"/>
          <p:cNvSpPr txBox="1"/>
          <p:nvPr>
            <p:ph type="title"/>
          </p:nvPr>
        </p:nvSpPr>
        <p:spPr>
          <a:xfrm>
            <a:off x="1257300" y="977106"/>
            <a:ext cx="7886700" cy="6940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Depth Profile- taking samples at 30, 60, and 90 cm</a:t>
            </a:r>
            <a:endParaRPr/>
          </a:p>
        </p:txBody>
      </p:sp>
      <p:sp>
        <p:nvSpPr>
          <p:cNvPr id="349" name="Google Shape;349;p25"/>
          <p:cNvSpPr txBox="1"/>
          <p:nvPr>
            <p:ph idx="1" type="body"/>
          </p:nvPr>
        </p:nvSpPr>
        <p:spPr>
          <a:xfrm>
            <a:off x="1487577" y="1851685"/>
            <a:ext cx="6965047" cy="30392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Use the auger to obtain samples centered at 30, 60, and 90 cm</a:t>
            </a:r>
            <a:endParaRPr/>
          </a:p>
        </p:txBody>
      </p:sp>
      <p:pic>
        <p:nvPicPr>
          <p:cNvPr descr="Photograph of an auger being pushed into the soil." id="350" name="Google Shape;350;p25"/>
          <p:cNvPicPr preferRelativeResize="0"/>
          <p:nvPr>
            <p:ph idx="2" type="body"/>
          </p:nvPr>
        </p:nvPicPr>
        <p:blipFill rotWithShape="1">
          <a:blip r:embed="rId5">
            <a:alphaModFix/>
          </a:blip>
          <a:srcRect b="0" l="0" r="0" t="0"/>
          <a:stretch/>
        </p:blipFill>
        <p:spPr>
          <a:xfrm>
            <a:off x="2967752" y="2519599"/>
            <a:ext cx="4570473" cy="40195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357" name="Google Shape;357;p26"/>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Depth pattern sampling" id="358" name="Google Shape;358;p26"/>
          <p:cNvPicPr preferRelativeResize="0"/>
          <p:nvPr/>
        </p:nvPicPr>
        <p:blipFill rotWithShape="1">
          <a:blip r:embed="rId4">
            <a:alphaModFix/>
          </a:blip>
          <a:srcRect b="0" l="0" r="0" t="0"/>
          <a:stretch/>
        </p:blipFill>
        <p:spPr>
          <a:xfrm>
            <a:off x="0" y="-33866"/>
            <a:ext cx="1270000" cy="6891866"/>
          </a:xfrm>
          <a:prstGeom prst="rect">
            <a:avLst/>
          </a:prstGeom>
          <a:noFill/>
          <a:ln>
            <a:noFill/>
          </a:ln>
        </p:spPr>
      </p:pic>
      <p:sp>
        <p:nvSpPr>
          <p:cNvPr id="359" name="Google Shape;359;p26"/>
          <p:cNvSpPr txBox="1"/>
          <p:nvPr>
            <p:ph type="title"/>
          </p:nvPr>
        </p:nvSpPr>
        <p:spPr>
          <a:xfrm>
            <a:off x="1454150" y="1013221"/>
            <a:ext cx="7886700" cy="7154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Place samples in containers</a:t>
            </a:r>
            <a:endParaRPr/>
          </a:p>
        </p:txBody>
      </p:sp>
      <p:sp>
        <p:nvSpPr>
          <p:cNvPr id="360" name="Google Shape;360;p26"/>
          <p:cNvSpPr txBox="1"/>
          <p:nvPr>
            <p:ph idx="1" type="body"/>
          </p:nvPr>
        </p:nvSpPr>
        <p:spPr>
          <a:xfrm>
            <a:off x="1511300" y="1793610"/>
            <a:ext cx="5112524" cy="58640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Use your trowel to fill a soil container with at least 100 g of the loose soil.</a:t>
            </a:r>
            <a:endParaRPr/>
          </a:p>
          <a:p>
            <a:pPr indent="0" lvl="0" marL="0" rtl="0" algn="l">
              <a:lnSpc>
                <a:spcPct val="90000"/>
              </a:lnSpc>
              <a:spcBef>
                <a:spcPts val="2200"/>
              </a:spcBef>
              <a:spcAft>
                <a:spcPts val="0"/>
              </a:spcAft>
              <a:buClr>
                <a:srgbClr val="000000"/>
              </a:buClr>
              <a:buSzPts val="1800"/>
              <a:buNone/>
            </a:pPr>
            <a:r>
              <a:rPr lang="en-US">
                <a:solidFill>
                  <a:srgbClr val="000000"/>
                </a:solidFill>
              </a:rPr>
              <a:t>Immediately seal the container to hold in the moisture.</a:t>
            </a:r>
            <a:endParaRPr/>
          </a:p>
          <a:p>
            <a:pPr indent="0" lvl="0" marL="0" rtl="0" algn="l">
              <a:lnSpc>
                <a:spcPct val="90000"/>
              </a:lnSpc>
              <a:spcBef>
                <a:spcPts val="2200"/>
              </a:spcBef>
              <a:spcAft>
                <a:spcPts val="0"/>
              </a:spcAft>
              <a:buClr>
                <a:srgbClr val="000000"/>
              </a:buClr>
              <a:buSzPts val="1800"/>
              <a:buNone/>
            </a:pPr>
            <a:r>
              <a:rPr lang="en-US">
                <a:solidFill>
                  <a:srgbClr val="000000"/>
                </a:solidFill>
              </a:rPr>
              <a:t>If you are using resealable bags, label each bag with the date, site name, and location in your star sample grid.</a:t>
            </a:r>
            <a:endParaRPr/>
          </a:p>
          <a:p>
            <a:pPr indent="0" lvl="0" marL="0" rtl="0" algn="l">
              <a:lnSpc>
                <a:spcPct val="90000"/>
              </a:lnSpc>
              <a:spcBef>
                <a:spcPts val="2200"/>
              </a:spcBef>
              <a:spcAft>
                <a:spcPts val="0"/>
              </a:spcAft>
              <a:buClr>
                <a:srgbClr val="000000"/>
              </a:buClr>
              <a:buSzPts val="1800"/>
              <a:buNone/>
            </a:pPr>
            <a:r>
              <a:rPr lang="en-US">
                <a:solidFill>
                  <a:srgbClr val="000000"/>
                </a:solidFill>
              </a:rPr>
              <a:t>Return remaining soil to the hole. Replace the soil - last out, first in-, to minimize disturbing the soil.</a:t>
            </a:r>
            <a:endParaRPr/>
          </a:p>
          <a:p>
            <a:pPr indent="0" lvl="0" marL="0" rtl="0" algn="l">
              <a:lnSpc>
                <a:spcPct val="100000"/>
              </a:lnSpc>
              <a:spcBef>
                <a:spcPts val="2000"/>
              </a:spcBef>
              <a:spcAft>
                <a:spcPts val="0"/>
              </a:spcAft>
              <a:buClr>
                <a:srgbClr val="000000"/>
              </a:buClr>
              <a:buSzPts val="1800"/>
              <a:buNone/>
            </a:pPr>
            <a:r>
              <a:rPr lang="en-US">
                <a:solidFill>
                  <a:srgbClr val="000000"/>
                </a:solidFill>
              </a:rPr>
              <a:t>At the end of the sampling process, you should have 5 containers of soil taken from your depth profile.</a:t>
            </a:r>
            <a:endParaRPr/>
          </a:p>
          <a:p>
            <a:pPr indent="0" lvl="0" marL="0" rtl="0" algn="l">
              <a:lnSpc>
                <a:spcPct val="90000"/>
              </a:lnSpc>
              <a:spcBef>
                <a:spcPts val="1000"/>
              </a:spcBef>
              <a:spcAft>
                <a:spcPts val="0"/>
              </a:spcAft>
              <a:buClr>
                <a:srgbClr val="000000"/>
              </a:buClr>
              <a:buSzPts val="1800"/>
              <a:buNone/>
            </a:pPr>
            <a:r>
              <a:rPr lang="en-US">
                <a:solidFill>
                  <a:srgbClr val="000000"/>
                </a:solidFill>
              </a:rPr>
              <a:t>You are done! </a:t>
            </a:r>
            <a:endParaRPr/>
          </a:p>
          <a:p>
            <a:pPr indent="0" lvl="0" marL="0" rtl="0" algn="l">
              <a:lnSpc>
                <a:spcPct val="90000"/>
              </a:lnSpc>
              <a:spcBef>
                <a:spcPts val="1200"/>
              </a:spcBef>
              <a:spcAft>
                <a:spcPts val="0"/>
              </a:spcAft>
              <a:buClr>
                <a:srgbClr val="000000"/>
              </a:buClr>
              <a:buSzPts val="2000"/>
              <a:buNone/>
            </a:pPr>
            <a:r>
              <a:rPr lang="en-US" sz="2000">
                <a:solidFill>
                  <a:srgbClr val="000000"/>
                </a:solidFill>
              </a:rPr>
              <a:t> </a:t>
            </a:r>
            <a:endParaRPr/>
          </a:p>
        </p:txBody>
      </p:sp>
      <p:pic>
        <p:nvPicPr>
          <p:cNvPr descr="Photograph of a student placing soil into a plastic bag, using a trowel, and labeling the bag with date, site name, and location. " id="361" name="Google Shape;361;p26"/>
          <p:cNvPicPr preferRelativeResize="0"/>
          <p:nvPr>
            <p:ph idx="2" type="body"/>
          </p:nvPr>
        </p:nvPicPr>
        <p:blipFill rotWithShape="1">
          <a:blip r:embed="rId5">
            <a:alphaModFix/>
          </a:blip>
          <a:srcRect b="0" l="0" r="0" t="0"/>
          <a:stretch/>
        </p:blipFill>
        <p:spPr>
          <a:xfrm>
            <a:off x="6623824" y="1370939"/>
            <a:ext cx="2480001" cy="528148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367" name="Google Shape;367;p27"/>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Taking lab measurements" id="368" name="Google Shape;368;p27"/>
          <p:cNvPicPr preferRelativeResize="0"/>
          <p:nvPr/>
        </p:nvPicPr>
        <p:blipFill rotWithShape="1">
          <a:blip r:embed="rId4">
            <a:alphaModFix/>
          </a:blip>
          <a:srcRect b="0" l="0" r="0" t="0"/>
          <a:stretch/>
        </p:blipFill>
        <p:spPr>
          <a:xfrm>
            <a:off x="-10430" y="-33866"/>
            <a:ext cx="1259255" cy="6891866"/>
          </a:xfrm>
          <a:prstGeom prst="rect">
            <a:avLst/>
          </a:prstGeom>
          <a:noFill/>
          <a:ln>
            <a:noFill/>
          </a:ln>
        </p:spPr>
      </p:pic>
      <p:sp>
        <p:nvSpPr>
          <p:cNvPr id="369" name="Google Shape;369;p27"/>
          <p:cNvSpPr txBox="1"/>
          <p:nvPr>
            <p:ph type="title"/>
          </p:nvPr>
        </p:nvSpPr>
        <p:spPr>
          <a:xfrm>
            <a:off x="1297058" y="63705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Soil Moisture Gravimetric – Lab Measurements</a:t>
            </a:r>
            <a:endParaRPr/>
          </a:p>
        </p:txBody>
      </p:sp>
      <p:pic>
        <p:nvPicPr>
          <p:cNvPr descr="Photograph of a heat lamp drying a sample found in an open plastic bag." id="370" name="Google Shape;370;p27"/>
          <p:cNvPicPr preferRelativeResize="0"/>
          <p:nvPr>
            <p:ph idx="2" type="body"/>
          </p:nvPr>
        </p:nvPicPr>
        <p:blipFill rotWithShape="1">
          <a:blip r:embed="rId5">
            <a:alphaModFix/>
          </a:blip>
          <a:srcRect b="0" l="0" r="0" t="0"/>
          <a:stretch/>
        </p:blipFill>
        <p:spPr>
          <a:xfrm>
            <a:off x="3202499" y="1619184"/>
            <a:ext cx="3488233" cy="472009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377" name="Google Shape;377;p28"/>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Taking lab measurements" id="378" name="Google Shape;378;p28"/>
          <p:cNvPicPr preferRelativeResize="0"/>
          <p:nvPr/>
        </p:nvPicPr>
        <p:blipFill rotWithShape="1">
          <a:blip r:embed="rId4">
            <a:alphaModFix/>
          </a:blip>
          <a:srcRect b="0" l="0" r="0" t="0"/>
          <a:stretch/>
        </p:blipFill>
        <p:spPr>
          <a:xfrm>
            <a:off x="-10430" y="-33866"/>
            <a:ext cx="1259255" cy="6891866"/>
          </a:xfrm>
          <a:prstGeom prst="rect">
            <a:avLst/>
          </a:prstGeom>
          <a:noFill/>
          <a:ln>
            <a:noFill/>
          </a:ln>
        </p:spPr>
      </p:pic>
      <p:sp>
        <p:nvSpPr>
          <p:cNvPr id="379" name="Google Shape;379;p28"/>
          <p:cNvSpPr txBox="1"/>
          <p:nvPr>
            <p:ph type="title"/>
          </p:nvPr>
        </p:nvSpPr>
        <p:spPr>
          <a:xfrm>
            <a:off x="1297058" y="63705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Required Materials for Lab Procedures </a:t>
            </a:r>
            <a:r>
              <a:rPr lang="en-US">
                <a:solidFill>
                  <a:schemeClr val="lt1"/>
                </a:solidFill>
              </a:rPr>
              <a:t>1</a:t>
            </a:r>
            <a:endParaRPr/>
          </a:p>
        </p:txBody>
      </p:sp>
      <p:sp>
        <p:nvSpPr>
          <p:cNvPr id="380" name="Google Shape;380;p28"/>
          <p:cNvSpPr txBox="1"/>
          <p:nvPr>
            <p:ph idx="1" type="body"/>
          </p:nvPr>
        </p:nvSpPr>
        <p:spPr>
          <a:xfrm>
            <a:off x="1354208" y="2087534"/>
            <a:ext cx="3886200" cy="4351338"/>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Soil drying method (either soil drying oven or approved warming/heat lights)</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Thermometer capable of measuring to 110°C (if using a drying oven)</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Soil Samples in containers suitable for your drying method</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Balance or scale with 0.1 g sensitivity and at least 400 g capacity (600 g recommended)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Hot pads or oven mitts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GLOBE Data Entry app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Permanent marker </a:t>
            </a:r>
            <a:endParaRPr/>
          </a:p>
        </p:txBody>
      </p:sp>
      <p:pic>
        <p:nvPicPr>
          <p:cNvPr descr="photograph of soil in an open plastic bag, ready for drying the sample." id="381" name="Google Shape;381;p28"/>
          <p:cNvPicPr preferRelativeResize="0"/>
          <p:nvPr>
            <p:ph idx="2" type="body"/>
          </p:nvPr>
        </p:nvPicPr>
        <p:blipFill rotWithShape="1">
          <a:blip r:embed="rId5">
            <a:alphaModFix/>
          </a:blip>
          <a:srcRect b="0" l="0" r="0" t="0"/>
          <a:stretch/>
        </p:blipFill>
        <p:spPr>
          <a:xfrm>
            <a:off x="5534722" y="2156283"/>
            <a:ext cx="2873298" cy="383106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388" name="Google Shape;388;p29"/>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Taking lab measurements" id="389" name="Google Shape;389;p29"/>
          <p:cNvPicPr preferRelativeResize="0"/>
          <p:nvPr/>
        </p:nvPicPr>
        <p:blipFill rotWithShape="1">
          <a:blip r:embed="rId4">
            <a:alphaModFix/>
          </a:blip>
          <a:srcRect b="0" l="0" r="0" t="0"/>
          <a:stretch/>
        </p:blipFill>
        <p:spPr>
          <a:xfrm>
            <a:off x="-10430" y="-33866"/>
            <a:ext cx="1259255" cy="6891866"/>
          </a:xfrm>
          <a:prstGeom prst="rect">
            <a:avLst/>
          </a:prstGeom>
          <a:noFill/>
          <a:ln>
            <a:noFill/>
          </a:ln>
        </p:spPr>
      </p:pic>
      <p:sp>
        <p:nvSpPr>
          <p:cNvPr id="390" name="Google Shape;390;p29"/>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Soil Moisture Gravimetric Lab Procedure</a:t>
            </a:r>
            <a:endParaRPr/>
          </a:p>
        </p:txBody>
      </p:sp>
      <p:sp>
        <p:nvSpPr>
          <p:cNvPr id="391" name="Google Shape;391;p29"/>
          <p:cNvSpPr txBox="1"/>
          <p:nvPr>
            <p:ph idx="1" type="body"/>
          </p:nvPr>
        </p:nvSpPr>
        <p:spPr>
          <a:xfrm>
            <a:off x="1600822" y="1735931"/>
            <a:ext cx="4482897" cy="4351338"/>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If using an electronic balance, check that the balance measures in grams and is zeroed properly.</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If you are using sample cans, remove the lids from each soil sample.</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If you are using bags, get the mass with the bag closed.</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Weigh each sample and record the mass to the nearest 0.1 g as the Wet Mass.</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Select the Date Entry page that corresponds to your collection method – Star Pattern, Transect, or Depth Profile.</a:t>
            </a:r>
            <a:endParaRPr/>
          </a:p>
          <a:p>
            <a:pPr indent="0" lvl="0" marL="0" rtl="0" algn="l">
              <a:lnSpc>
                <a:spcPct val="90000"/>
              </a:lnSpc>
              <a:spcBef>
                <a:spcPts val="1000"/>
              </a:spcBef>
              <a:spcAft>
                <a:spcPts val="0"/>
              </a:spcAft>
              <a:buClr>
                <a:srgbClr val="000000"/>
              </a:buClr>
              <a:buSzPts val="1800"/>
              <a:buNone/>
            </a:pPr>
            <a:r>
              <a:rPr lang="en-US">
                <a:solidFill>
                  <a:srgbClr val="000000"/>
                </a:solidFill>
              </a:rPr>
              <a:t>Note: Calibrate your scale or balance according to the manufacturer’s instructions.</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356616" lvl="0" marL="457200" rtl="0" algn="l">
              <a:lnSpc>
                <a:spcPct val="90000"/>
              </a:lnSpc>
              <a:spcBef>
                <a:spcPts val="1200"/>
              </a:spcBef>
              <a:spcAft>
                <a:spcPts val="0"/>
              </a:spcAft>
              <a:buClr>
                <a:schemeClr val="dk1"/>
              </a:buClr>
              <a:buSzPts val="1800"/>
              <a:buNone/>
            </a:pPr>
            <a:r>
              <a:t/>
            </a:r>
            <a:endParaRPr>
              <a:solidFill>
                <a:srgbClr val="000000"/>
              </a:solidFill>
            </a:endParaRPr>
          </a:p>
        </p:txBody>
      </p:sp>
      <p:pic>
        <p:nvPicPr>
          <p:cNvPr descr="Photograph of a digital balance reading 0.0 g, and an photograph of a balance with a wet soil sample being weighed in a plastic bag. " id="392" name="Google Shape;392;p29"/>
          <p:cNvPicPr preferRelativeResize="0"/>
          <p:nvPr>
            <p:ph idx="2" type="body"/>
          </p:nvPr>
        </p:nvPicPr>
        <p:blipFill rotWithShape="1">
          <a:blip r:embed="rId5">
            <a:alphaModFix/>
          </a:blip>
          <a:srcRect b="0" l="0" r="0" t="0"/>
          <a:stretch/>
        </p:blipFill>
        <p:spPr>
          <a:xfrm>
            <a:off x="6083719" y="1714766"/>
            <a:ext cx="2801686" cy="4351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108" name="Google Shape;108;p3"/>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Why measure soil moisture?" id="109" name="Google Shape;109;p3"/>
          <p:cNvPicPr preferRelativeResize="0"/>
          <p:nvPr/>
        </p:nvPicPr>
        <p:blipFill rotWithShape="1">
          <a:blip r:embed="rId4">
            <a:alphaModFix/>
          </a:blip>
          <a:srcRect b="0" l="0" r="0" t="0"/>
          <a:stretch/>
        </p:blipFill>
        <p:spPr>
          <a:xfrm>
            <a:off x="-36441" y="-33866"/>
            <a:ext cx="1290103" cy="6891866"/>
          </a:xfrm>
          <a:prstGeom prst="rect">
            <a:avLst/>
          </a:prstGeom>
          <a:noFill/>
          <a:ln>
            <a:noFill/>
          </a:ln>
        </p:spPr>
      </p:pic>
      <p:sp>
        <p:nvSpPr>
          <p:cNvPr id="110" name="Google Shape;110;p3"/>
          <p:cNvSpPr txBox="1"/>
          <p:nvPr>
            <p:ph type="title"/>
          </p:nvPr>
        </p:nvSpPr>
        <p:spPr>
          <a:xfrm>
            <a:off x="1526117" y="85804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b="1" lang="en-US" sz="2800">
                <a:solidFill>
                  <a:srgbClr val="48340C"/>
                </a:solidFill>
                <a:latin typeface="Calibri"/>
                <a:ea typeface="Calibri"/>
                <a:cs typeface="Calibri"/>
                <a:sym typeface="Calibri"/>
              </a:rPr>
              <a:t>The Role of Soil Moisture in the Environment</a:t>
            </a:r>
            <a:endParaRPr/>
          </a:p>
        </p:txBody>
      </p:sp>
      <p:sp>
        <p:nvSpPr>
          <p:cNvPr id="111" name="Google Shape;111;p3"/>
          <p:cNvSpPr txBox="1"/>
          <p:nvPr>
            <p:ph idx="1" type="body"/>
          </p:nvPr>
        </p:nvSpPr>
        <p:spPr>
          <a:xfrm>
            <a:off x="1482343" y="1670844"/>
            <a:ext cx="7346950" cy="200368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700"/>
              <a:buNone/>
            </a:pPr>
            <a:r>
              <a:t/>
            </a:r>
            <a:endParaRPr sz="1700">
              <a:solidFill>
                <a:srgbClr val="000000"/>
              </a:solidFill>
            </a:endParaRPr>
          </a:p>
          <a:p>
            <a:pPr indent="0" lvl="0" marL="0" rtl="0" algn="l">
              <a:lnSpc>
                <a:spcPct val="90000"/>
              </a:lnSpc>
              <a:spcBef>
                <a:spcPts val="1000"/>
              </a:spcBef>
              <a:spcAft>
                <a:spcPts val="0"/>
              </a:spcAft>
              <a:buClr>
                <a:srgbClr val="000000"/>
              </a:buClr>
              <a:buSzPts val="1700"/>
              <a:buNone/>
            </a:pPr>
            <a:r>
              <a:rPr lang="en-US" sz="1700">
                <a:solidFill>
                  <a:srgbClr val="000000"/>
                </a:solidFill>
              </a:rPr>
              <a:t>Soil acts like a sponge spread across the land surface. It absorbs rain and snowmelt, slows run-off and helps to control flooding. The absorbed water is held on soil particle surfaces and in pore spaces between particles. This water is available for use by plants. Some of this water evaporates back into the air; some of this water is transpired by plants; some drains through the soil into groundwater.</a:t>
            </a:r>
            <a:endParaRPr sz="1400">
              <a:solidFill>
                <a:srgbClr val="000000"/>
              </a:solidFill>
            </a:endParaRPr>
          </a:p>
        </p:txBody>
      </p:sp>
      <p:pic>
        <p:nvPicPr>
          <p:cNvPr descr="Soil moisture is important because it affects plant nutrient uptake, water for plant use, water storage, atmospheric humidity, weathering and flooding. " id="112" name="Google Shape;112;p3"/>
          <p:cNvPicPr preferRelativeResize="0"/>
          <p:nvPr/>
        </p:nvPicPr>
        <p:blipFill rotWithShape="1">
          <a:blip r:embed="rId5">
            <a:alphaModFix/>
          </a:blip>
          <a:srcRect b="0" l="0" r="0" t="0"/>
          <a:stretch/>
        </p:blipFill>
        <p:spPr>
          <a:xfrm>
            <a:off x="1482343" y="3705321"/>
            <a:ext cx="7333001" cy="241989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399" name="Google Shape;399;p30"/>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Taking lab measurements" id="400" name="Google Shape;400;p30"/>
          <p:cNvPicPr preferRelativeResize="0"/>
          <p:nvPr/>
        </p:nvPicPr>
        <p:blipFill rotWithShape="1">
          <a:blip r:embed="rId4">
            <a:alphaModFix/>
          </a:blip>
          <a:srcRect b="0" l="0" r="0" t="0"/>
          <a:stretch/>
        </p:blipFill>
        <p:spPr>
          <a:xfrm>
            <a:off x="-10430" y="-33866"/>
            <a:ext cx="1259255" cy="6891866"/>
          </a:xfrm>
          <a:prstGeom prst="rect">
            <a:avLst/>
          </a:prstGeom>
          <a:noFill/>
          <a:ln>
            <a:noFill/>
          </a:ln>
        </p:spPr>
      </p:pic>
      <p:sp>
        <p:nvSpPr>
          <p:cNvPr id="401" name="Google Shape;401;p30"/>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Drying Soil Samples</a:t>
            </a:r>
            <a:endParaRPr/>
          </a:p>
        </p:txBody>
      </p:sp>
      <p:sp>
        <p:nvSpPr>
          <p:cNvPr id="402" name="Google Shape;402;p30"/>
          <p:cNvSpPr txBox="1"/>
          <p:nvPr>
            <p:ph idx="1" type="body"/>
          </p:nvPr>
        </p:nvSpPr>
        <p:spPr>
          <a:xfrm>
            <a:off x="1417942" y="1744662"/>
            <a:ext cx="5429898" cy="4351338"/>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If using an oven, place the uncovered sample cans in the soil drying oven.</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Set the temperature so that it doesn’t exceed 105 </a:t>
            </a:r>
            <a:r>
              <a:rPr b="1" baseline="30000" lang="en-US" sz="1400">
                <a:solidFill>
                  <a:srgbClr val="000000"/>
                </a:solidFill>
              </a:rPr>
              <a:t>o</a:t>
            </a:r>
            <a:r>
              <a:rPr baseline="30000" lang="en-US" sz="1400">
                <a:solidFill>
                  <a:srgbClr val="000000"/>
                </a:solidFill>
              </a:rPr>
              <a:t> </a:t>
            </a:r>
            <a:r>
              <a:rPr lang="en-US">
                <a:solidFill>
                  <a:srgbClr val="000000"/>
                </a:solidFill>
              </a:rPr>
              <a:t>C.</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Samples are often dry after 10 hours at 105 </a:t>
            </a:r>
            <a:r>
              <a:rPr b="1" baseline="30000" lang="en-US" sz="1400">
                <a:solidFill>
                  <a:srgbClr val="000000"/>
                </a:solidFill>
              </a:rPr>
              <a:t>o</a:t>
            </a:r>
            <a:r>
              <a:rPr baseline="30000" lang="en-US" sz="1400">
                <a:solidFill>
                  <a:srgbClr val="000000"/>
                </a:solidFill>
              </a:rPr>
              <a:t> </a:t>
            </a:r>
            <a:r>
              <a:rPr lang="en-US">
                <a:solidFill>
                  <a:srgbClr val="000000"/>
                </a:solidFill>
              </a:rPr>
              <a:t>C.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For cooler ovens, allow more time.</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If using heat lamps, place open sample bags under the lamps.</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Samples  can take 2 - 3 days to dry completely.</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If you can’t leave the lamps on overnight, turn them back on the next morning.</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Carefully remove the samples from the drying source using the hot mitts.</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356616" lvl="0" marL="457200" rtl="0" algn="l">
              <a:lnSpc>
                <a:spcPct val="90000"/>
              </a:lnSpc>
              <a:spcBef>
                <a:spcPts val="1200"/>
              </a:spcBef>
              <a:spcAft>
                <a:spcPts val="0"/>
              </a:spcAft>
              <a:buClr>
                <a:schemeClr val="dk1"/>
              </a:buClr>
              <a:buSzPts val="1800"/>
              <a:buNone/>
            </a:pPr>
            <a:r>
              <a:t/>
            </a:r>
            <a:endParaRPr>
              <a:solidFill>
                <a:srgbClr val="000000"/>
              </a:solidFill>
            </a:endParaRPr>
          </a:p>
        </p:txBody>
      </p:sp>
      <p:pic>
        <p:nvPicPr>
          <p:cNvPr descr="photograph of a soil sample in a can, placed in a drying oven. Alternatively, the sample can be dried under a heat lamp, as seen in the second photograph." id="403" name="Google Shape;403;p30"/>
          <p:cNvPicPr preferRelativeResize="0"/>
          <p:nvPr>
            <p:ph idx="2" type="body"/>
          </p:nvPr>
        </p:nvPicPr>
        <p:blipFill rotWithShape="1">
          <a:blip r:embed="rId5">
            <a:alphaModFix/>
          </a:blip>
          <a:srcRect b="0" l="0" r="0" t="0"/>
          <a:stretch/>
        </p:blipFill>
        <p:spPr>
          <a:xfrm>
            <a:off x="7106008" y="1303866"/>
            <a:ext cx="1773615" cy="516526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410" name="Google Shape;410;p31"/>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Taking lab measurements" id="411" name="Google Shape;411;p31"/>
          <p:cNvPicPr preferRelativeResize="0"/>
          <p:nvPr/>
        </p:nvPicPr>
        <p:blipFill rotWithShape="1">
          <a:blip r:embed="rId4">
            <a:alphaModFix/>
          </a:blip>
          <a:srcRect b="0" l="0" r="0" t="0"/>
          <a:stretch/>
        </p:blipFill>
        <p:spPr>
          <a:xfrm>
            <a:off x="-10430" y="-33866"/>
            <a:ext cx="1259255" cy="6891866"/>
          </a:xfrm>
          <a:prstGeom prst="rect">
            <a:avLst/>
          </a:prstGeom>
          <a:noFill/>
          <a:ln>
            <a:noFill/>
          </a:ln>
        </p:spPr>
      </p:pic>
      <p:sp>
        <p:nvSpPr>
          <p:cNvPr id="412" name="Google Shape;412;p31"/>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Determine if Samples are Dry</a:t>
            </a:r>
            <a:endParaRPr/>
          </a:p>
        </p:txBody>
      </p:sp>
      <p:sp>
        <p:nvSpPr>
          <p:cNvPr id="413" name="Google Shape;413;p31"/>
          <p:cNvSpPr txBox="1"/>
          <p:nvPr>
            <p:ph idx="1" type="body"/>
          </p:nvPr>
        </p:nvSpPr>
        <p:spPr>
          <a:xfrm>
            <a:off x="1600822" y="1735931"/>
            <a:ext cx="7230944" cy="4351338"/>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To test if the sample is dry, weigh it, and then dry it for an additional period of time (e.g. 30 minutes). </a:t>
            </a:r>
            <a:endParaRPr sz="1000">
              <a:solidFill>
                <a:srgbClr val="000000"/>
              </a:solidFill>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Weigh it again. If the mass of the sample has not changed by more than 0.3 g, the sample may be considered dry. </a:t>
            </a:r>
            <a:endParaRPr/>
          </a:p>
          <a:p>
            <a:pPr indent="-285750" lvl="0" marL="285750" rtl="0" algn="l">
              <a:lnSpc>
                <a:spcPct val="90000"/>
              </a:lnSpc>
              <a:spcBef>
                <a:spcPts val="1000"/>
              </a:spcBef>
              <a:spcAft>
                <a:spcPts val="0"/>
              </a:spcAft>
              <a:buClr>
                <a:schemeClr val="dk1"/>
              </a:buClr>
              <a:buSzPts val="1800"/>
              <a:buFont typeface="Arial"/>
              <a:buChar char="•"/>
            </a:pPr>
            <a:r>
              <a:rPr lang="en-US"/>
              <a:t>Repeat as necessary.</a:t>
            </a:r>
            <a:endParaRPr>
              <a:solidFill>
                <a:srgbClr val="000000"/>
              </a:solidFill>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When your samples are dry, record the drying time and drying method in the Data Entry App or Data Entry Sheet.</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Weigh and record the</a:t>
            </a:r>
            <a:r>
              <a:rPr i="1" lang="en-US">
                <a:solidFill>
                  <a:srgbClr val="000000"/>
                </a:solidFill>
              </a:rPr>
              <a:t> </a:t>
            </a:r>
            <a:r>
              <a:rPr b="1" lang="en-US">
                <a:solidFill>
                  <a:srgbClr val="000000"/>
                </a:solidFill>
              </a:rPr>
              <a:t>Dry Mass </a:t>
            </a:r>
            <a:r>
              <a:rPr lang="en-US">
                <a:solidFill>
                  <a:srgbClr val="000000"/>
                </a:solidFill>
              </a:rPr>
              <a:t>for each container.</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356616" lvl="0" marL="457200" rtl="0" algn="l">
              <a:lnSpc>
                <a:spcPct val="90000"/>
              </a:lnSpc>
              <a:spcBef>
                <a:spcPts val="1200"/>
              </a:spcBef>
              <a:spcAft>
                <a:spcPts val="0"/>
              </a:spcAft>
              <a:buClr>
                <a:schemeClr val="dk1"/>
              </a:buClr>
              <a:buSzPts val="1800"/>
              <a:buNone/>
            </a:pPr>
            <a:r>
              <a:t/>
            </a:r>
            <a:endParaRPr>
              <a:solidFill>
                <a:srgbClr val="000000"/>
              </a:solidFill>
            </a:endParaRPr>
          </a:p>
        </p:txBody>
      </p:sp>
      <p:pic>
        <p:nvPicPr>
          <p:cNvPr descr="Pair of photographs showing two digital balances. On the left is a sample of soil in a bag weighing 146.3 g. The second weighing is 146.2 g, so it is considered dry." id="414" name="Google Shape;414;p31"/>
          <p:cNvPicPr preferRelativeResize="0"/>
          <p:nvPr>
            <p:ph idx="2" type="body"/>
          </p:nvPr>
        </p:nvPicPr>
        <p:blipFill rotWithShape="1">
          <a:blip r:embed="rId5">
            <a:alphaModFix/>
          </a:blip>
          <a:srcRect b="0" l="0" r="0" t="0"/>
          <a:stretch/>
        </p:blipFill>
        <p:spPr>
          <a:xfrm>
            <a:off x="2064368" y="4437238"/>
            <a:ext cx="5964509" cy="20847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420" name="Google Shape;420;p32"/>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Taking lab measurements" id="421" name="Google Shape;421;p32"/>
          <p:cNvPicPr preferRelativeResize="0"/>
          <p:nvPr/>
        </p:nvPicPr>
        <p:blipFill rotWithShape="1">
          <a:blip r:embed="rId4">
            <a:alphaModFix/>
          </a:blip>
          <a:srcRect b="0" l="0" r="0" t="0"/>
          <a:stretch/>
        </p:blipFill>
        <p:spPr>
          <a:xfrm>
            <a:off x="-10430" y="-33866"/>
            <a:ext cx="1259255" cy="6891866"/>
          </a:xfrm>
          <a:prstGeom prst="rect">
            <a:avLst/>
          </a:prstGeom>
          <a:noFill/>
          <a:ln>
            <a:noFill/>
          </a:ln>
        </p:spPr>
      </p:pic>
      <p:sp>
        <p:nvSpPr>
          <p:cNvPr id="422" name="Google Shape;422;p32"/>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Determining Soil Water Content</a:t>
            </a:r>
            <a:endParaRPr/>
          </a:p>
        </p:txBody>
      </p:sp>
      <p:sp>
        <p:nvSpPr>
          <p:cNvPr id="423" name="Google Shape;423;p32"/>
          <p:cNvSpPr txBox="1"/>
          <p:nvPr>
            <p:ph idx="1" type="body"/>
          </p:nvPr>
        </p:nvSpPr>
        <p:spPr>
          <a:xfrm>
            <a:off x="1600822" y="1735931"/>
            <a:ext cx="7230944" cy="4351338"/>
          </a:xfrm>
          <a:prstGeom prst="rect">
            <a:avLst/>
          </a:prstGeom>
          <a:noFill/>
          <a:ln>
            <a:noFill/>
          </a:ln>
        </p:spPr>
        <p:txBody>
          <a:bodyPr anchorCtr="0" anchor="t" bIns="45700" lIns="91425" spcFirstLastPara="1" rIns="91425" wrap="square" tIns="45700">
            <a:normAutofit/>
          </a:bodyPr>
          <a:lstStyle/>
          <a:p>
            <a:pPr indent="0" lvl="0" marL="100584" rtl="0" algn="l">
              <a:lnSpc>
                <a:spcPct val="90000"/>
              </a:lnSpc>
              <a:spcBef>
                <a:spcPts val="0"/>
              </a:spcBef>
              <a:spcAft>
                <a:spcPts val="0"/>
              </a:spcAft>
              <a:buClr>
                <a:srgbClr val="000000"/>
              </a:buClr>
              <a:buSzPts val="1800"/>
              <a:buNone/>
            </a:pPr>
            <a:r>
              <a:rPr lang="en-US">
                <a:solidFill>
                  <a:srgbClr val="000000"/>
                </a:solidFill>
              </a:rPr>
              <a:t>Unless you will use these samples for other lab analyses, return the dried soil to the site to fill in holes so site may be used in future years.</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Empty the soil from the containers.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Clean and dry each container. You may save the soil samples for further tests.</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Use this formula to calculate Soil Water Content:</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356616" lvl="0" marL="45720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356616" lvl="0" marL="457200" rtl="0" algn="l">
              <a:lnSpc>
                <a:spcPct val="90000"/>
              </a:lnSpc>
              <a:spcBef>
                <a:spcPts val="1200"/>
              </a:spcBef>
              <a:spcAft>
                <a:spcPts val="0"/>
              </a:spcAft>
              <a:buClr>
                <a:schemeClr val="dk1"/>
              </a:buClr>
              <a:buSzPts val="1800"/>
              <a:buNone/>
            </a:pPr>
            <a:r>
              <a:t/>
            </a:r>
            <a:endParaRPr>
              <a:solidFill>
                <a:srgbClr val="000000"/>
              </a:solidFill>
            </a:endParaRPr>
          </a:p>
        </p:txBody>
      </p:sp>
      <p:pic>
        <p:nvPicPr>
          <p:cNvPr descr="This graphic shows a can of wet sample minus a dried sample. This value is divided by the dry sample minus the empty can. This formula provides the soil water content." id="424" name="Google Shape;424;p32"/>
          <p:cNvPicPr preferRelativeResize="0"/>
          <p:nvPr>
            <p:ph idx="2" type="body"/>
          </p:nvPr>
        </p:nvPicPr>
        <p:blipFill rotWithShape="1">
          <a:blip r:embed="rId5">
            <a:alphaModFix/>
          </a:blip>
          <a:srcRect b="0" l="0" r="0" t="0"/>
          <a:stretch/>
        </p:blipFill>
        <p:spPr>
          <a:xfrm>
            <a:off x="3160114" y="3911600"/>
            <a:ext cx="3886200" cy="204768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430" name="Google Shape;430;p33"/>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431" name="Google Shape;431;p33"/>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432" name="Google Shape;432;p33"/>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Reporting Data to GLOBE</a:t>
            </a:r>
            <a:endParaRPr/>
          </a:p>
        </p:txBody>
      </p:sp>
      <p:sp>
        <p:nvSpPr>
          <p:cNvPr id="433" name="Google Shape;433;p33"/>
          <p:cNvSpPr txBox="1"/>
          <p:nvPr>
            <p:ph idx="1" type="body"/>
          </p:nvPr>
        </p:nvSpPr>
        <p:spPr>
          <a:xfrm>
            <a:off x="1448940" y="1912394"/>
            <a:ext cx="5009010" cy="4443958"/>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dk1"/>
              </a:buClr>
              <a:buSzPct val="100000"/>
              <a:buNone/>
            </a:pPr>
            <a:r>
              <a:rPr lang="en-US" sz="2900"/>
              <a:t>Download the Data Entry app from the </a:t>
            </a:r>
            <a:r>
              <a:rPr b="1" lang="en-US" sz="2900" u="sng">
                <a:solidFill>
                  <a:schemeClr val="hlink"/>
                </a:solidFill>
                <a:hlinkClick r:id="rId5"/>
              </a:rPr>
              <a:t>App Store</a:t>
            </a:r>
            <a:r>
              <a:rPr b="1" lang="en-US" sz="2900" u="sng"/>
              <a:t>.</a:t>
            </a:r>
            <a:endParaRPr sz="2900"/>
          </a:p>
          <a:p>
            <a:pPr indent="0" lvl="0" marL="0" rtl="0" algn="l">
              <a:lnSpc>
                <a:spcPct val="90000"/>
              </a:lnSpc>
              <a:spcBef>
                <a:spcPts val="1000"/>
              </a:spcBef>
              <a:spcAft>
                <a:spcPts val="0"/>
              </a:spcAft>
              <a:buClr>
                <a:schemeClr val="dk1"/>
              </a:buClr>
              <a:buSzPct val="100000"/>
              <a:buNone/>
            </a:pPr>
            <a:r>
              <a:rPr b="1" lang="en-US" sz="2900" u="sng">
                <a:solidFill>
                  <a:schemeClr val="hlink"/>
                </a:solidFill>
                <a:hlinkClick r:id="rId6"/>
              </a:rPr>
              <a:t>Live Data Entry</a:t>
            </a:r>
            <a:r>
              <a:rPr lang="en-US" sz="2900"/>
              <a:t>: These pages are for entering environmental data – collected at defined sites, according to protocol, and using approved instrumentation – for entry into the official GLOBE science database.</a:t>
            </a:r>
            <a:endParaRPr/>
          </a:p>
          <a:p>
            <a:pPr indent="0" lvl="0" marL="0" rtl="0" algn="l">
              <a:lnSpc>
                <a:spcPct val="90000"/>
              </a:lnSpc>
              <a:spcBef>
                <a:spcPts val="1000"/>
              </a:spcBef>
              <a:spcAft>
                <a:spcPts val="0"/>
              </a:spcAft>
              <a:buClr>
                <a:schemeClr val="dk1"/>
              </a:buClr>
              <a:buSzPct val="100000"/>
              <a:buNone/>
            </a:pPr>
            <a:r>
              <a:rPr b="1" lang="en-US" sz="2900" u="sng">
                <a:solidFill>
                  <a:schemeClr val="hlink"/>
                </a:solidFill>
                <a:hlinkClick r:id="rId7"/>
              </a:rPr>
              <a:t>Email Data Entry</a:t>
            </a:r>
            <a:r>
              <a:rPr lang="en-US" sz="2900"/>
              <a:t>: If connectivity is an issue, data can also be entered via email.</a:t>
            </a:r>
            <a:endParaRPr/>
          </a:p>
          <a:p>
            <a:pPr indent="0" lvl="0" marL="0" rtl="0" algn="l">
              <a:lnSpc>
                <a:spcPct val="90000"/>
              </a:lnSpc>
              <a:spcBef>
                <a:spcPts val="1000"/>
              </a:spcBef>
              <a:spcAft>
                <a:spcPts val="0"/>
              </a:spcAft>
              <a:buClr>
                <a:schemeClr val="dk1"/>
              </a:buClr>
              <a:buSzPct val="100000"/>
              <a:buNone/>
            </a:pPr>
            <a:r>
              <a:t/>
            </a:r>
            <a:endParaRPr sz="2800">
              <a:solidFill>
                <a:srgbClr val="000000"/>
              </a:solidFill>
            </a:endParaRPr>
          </a:p>
          <a:p>
            <a:pPr indent="0" lvl="0" marL="0" rtl="0" algn="l">
              <a:lnSpc>
                <a:spcPct val="90000"/>
              </a:lnSpc>
              <a:spcBef>
                <a:spcPts val="1000"/>
              </a:spcBef>
              <a:spcAft>
                <a:spcPts val="0"/>
              </a:spcAft>
              <a:buClr>
                <a:schemeClr val="dk1"/>
              </a:buClr>
              <a:buSzPct val="100000"/>
              <a:buNone/>
            </a:pPr>
            <a:r>
              <a:t/>
            </a:r>
            <a:endParaRPr>
              <a:solidFill>
                <a:srgbClr val="000000"/>
              </a:solidFill>
            </a:endParaRPr>
          </a:p>
          <a:p>
            <a:pPr indent="-222884" lvl="0" marL="285750" rtl="0" algn="l">
              <a:lnSpc>
                <a:spcPct val="90000"/>
              </a:lnSpc>
              <a:spcBef>
                <a:spcPts val="1000"/>
              </a:spcBef>
              <a:spcAft>
                <a:spcPts val="0"/>
              </a:spcAft>
              <a:buClr>
                <a:schemeClr val="dk1"/>
              </a:buClr>
              <a:buSzPct val="100000"/>
              <a:buFont typeface="Arial"/>
              <a:buNone/>
            </a:pPr>
            <a:r>
              <a:t/>
            </a:r>
            <a:endParaRPr/>
          </a:p>
          <a:p>
            <a:pPr indent="-222884" lvl="0" marL="285750" rtl="0" algn="l">
              <a:lnSpc>
                <a:spcPct val="90000"/>
              </a:lnSpc>
              <a:spcBef>
                <a:spcPts val="1000"/>
              </a:spcBef>
              <a:spcAft>
                <a:spcPts val="0"/>
              </a:spcAft>
              <a:buClr>
                <a:schemeClr val="dk1"/>
              </a:buClr>
              <a:buSzPct val="100000"/>
              <a:buFont typeface="Arial"/>
              <a:buNone/>
            </a:pPr>
            <a:r>
              <a:t/>
            </a:r>
            <a:endParaRPr/>
          </a:p>
          <a:p>
            <a:pPr indent="0" lvl="0" marL="0" rtl="0" algn="l">
              <a:lnSpc>
                <a:spcPct val="90000"/>
              </a:lnSpc>
              <a:spcBef>
                <a:spcPts val="1000"/>
              </a:spcBef>
              <a:spcAft>
                <a:spcPts val="0"/>
              </a:spcAft>
              <a:buClr>
                <a:schemeClr val="dk1"/>
              </a:buClr>
              <a:buSzPct val="100000"/>
              <a:buNone/>
            </a:pPr>
            <a:r>
              <a:t/>
            </a:r>
            <a:endParaRPr/>
          </a:p>
          <a:p>
            <a:pPr indent="-222884" lvl="0" marL="285750" rtl="0" algn="l">
              <a:lnSpc>
                <a:spcPct val="90000"/>
              </a:lnSpc>
              <a:spcBef>
                <a:spcPts val="1000"/>
              </a:spcBef>
              <a:spcAft>
                <a:spcPts val="0"/>
              </a:spcAft>
              <a:buClr>
                <a:schemeClr val="dk1"/>
              </a:buClr>
              <a:buSzPct val="100000"/>
              <a:buFont typeface="Arial"/>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2"/>
              </a:buClr>
              <a:buSzPct val="100000"/>
              <a:buNone/>
            </a:pPr>
            <a:r>
              <a:rPr b="1" lang="en-US">
                <a:solidFill>
                  <a:schemeClr val="dk2"/>
                </a:solidFill>
              </a:rPr>
              <a:t>   </a:t>
            </a:r>
            <a:endParaRPr/>
          </a:p>
          <a:p>
            <a:pPr indent="0" lvl="0" marL="0" rtl="0" algn="l">
              <a:lnSpc>
                <a:spcPct val="90000"/>
              </a:lnSpc>
              <a:spcBef>
                <a:spcPts val="1000"/>
              </a:spcBef>
              <a:spcAft>
                <a:spcPts val="0"/>
              </a:spcAft>
              <a:buClr>
                <a:schemeClr val="dk1"/>
              </a:buClr>
              <a:buSzPct val="100000"/>
              <a:buNone/>
            </a:pPr>
            <a:r>
              <a:t/>
            </a:r>
            <a:endParaRPr b="1">
              <a:solidFill>
                <a:schemeClr val="dk2"/>
              </a:solidFill>
            </a:endParaRPr>
          </a:p>
          <a:p>
            <a:pPr indent="0" lvl="0" marL="0" rtl="0" algn="l">
              <a:lnSpc>
                <a:spcPct val="90000"/>
              </a:lnSpc>
              <a:spcBef>
                <a:spcPts val="1000"/>
              </a:spcBef>
              <a:spcAft>
                <a:spcPts val="0"/>
              </a:spcAft>
              <a:buClr>
                <a:schemeClr val="dk1"/>
              </a:buClr>
              <a:buSzPct val="100000"/>
              <a:buNone/>
            </a:pPr>
            <a:r>
              <a:t/>
            </a:r>
            <a:endParaRPr>
              <a:solidFill>
                <a:srgbClr val="000000"/>
              </a:solidFill>
            </a:endParaRPr>
          </a:p>
          <a:p>
            <a:pPr indent="-356616" lvl="0" marL="457200" rtl="0" algn="l">
              <a:lnSpc>
                <a:spcPct val="90000"/>
              </a:lnSpc>
              <a:spcBef>
                <a:spcPts val="1000"/>
              </a:spcBef>
              <a:spcAft>
                <a:spcPts val="0"/>
              </a:spcAft>
              <a:buClr>
                <a:schemeClr val="dk1"/>
              </a:buClr>
              <a:buSzPct val="100000"/>
              <a:buNone/>
            </a:pPr>
            <a:r>
              <a:t/>
            </a:r>
            <a:endParaRPr>
              <a:solidFill>
                <a:srgbClr val="000000"/>
              </a:solidFill>
            </a:endParaRPr>
          </a:p>
          <a:p>
            <a:pPr indent="0" lvl="0" marL="0" rtl="0" algn="l">
              <a:lnSpc>
                <a:spcPct val="90000"/>
              </a:lnSpc>
              <a:spcBef>
                <a:spcPts val="1000"/>
              </a:spcBef>
              <a:spcAft>
                <a:spcPts val="0"/>
              </a:spcAft>
              <a:buClr>
                <a:schemeClr val="dk1"/>
              </a:buClr>
              <a:buSzPct val="100000"/>
              <a:buNone/>
            </a:pPr>
            <a:r>
              <a:t/>
            </a:r>
            <a:endParaRPr>
              <a:solidFill>
                <a:srgbClr val="000000"/>
              </a:solidFill>
            </a:endParaRPr>
          </a:p>
          <a:p>
            <a:pPr indent="0" lvl="0" marL="0" rtl="0" algn="l">
              <a:lnSpc>
                <a:spcPct val="90000"/>
              </a:lnSpc>
              <a:spcBef>
                <a:spcPts val="1000"/>
              </a:spcBef>
              <a:spcAft>
                <a:spcPts val="0"/>
              </a:spcAft>
              <a:buClr>
                <a:schemeClr val="dk1"/>
              </a:buClr>
              <a:buSzPct val="100000"/>
              <a:buNone/>
            </a:pPr>
            <a:r>
              <a:t/>
            </a:r>
            <a:endParaRPr>
              <a:solidFill>
                <a:srgbClr val="000000"/>
              </a:solidFill>
            </a:endParaRPr>
          </a:p>
          <a:p>
            <a:pPr indent="-356616" lvl="0" marL="457200" rtl="0" algn="l">
              <a:lnSpc>
                <a:spcPct val="90000"/>
              </a:lnSpc>
              <a:spcBef>
                <a:spcPts val="1200"/>
              </a:spcBef>
              <a:spcAft>
                <a:spcPts val="0"/>
              </a:spcAft>
              <a:buClr>
                <a:schemeClr val="dk1"/>
              </a:buClr>
              <a:buSzPct val="100000"/>
              <a:buNone/>
            </a:pPr>
            <a:r>
              <a:t/>
            </a:r>
            <a:endParaRPr>
              <a:solidFill>
                <a:srgbClr val="000000"/>
              </a:solidFill>
            </a:endParaRPr>
          </a:p>
        </p:txBody>
      </p:sp>
      <p:pic>
        <p:nvPicPr>
          <p:cNvPr descr="Screen Shot of the Science Data Entry App." id="434" name="Google Shape;434;p33"/>
          <p:cNvPicPr preferRelativeResize="0"/>
          <p:nvPr>
            <p:ph idx="2" type="body"/>
          </p:nvPr>
        </p:nvPicPr>
        <p:blipFill rotWithShape="1">
          <a:blip r:embed="rId8">
            <a:alphaModFix/>
          </a:blip>
          <a:srcRect b="0" l="0" r="0" t="0"/>
          <a:stretch/>
        </p:blipFill>
        <p:spPr>
          <a:xfrm>
            <a:off x="6498813" y="1424143"/>
            <a:ext cx="2386524" cy="351045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440" name="Google Shape;440;p34"/>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441" name="Google Shape;441;p34"/>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442" name="Google Shape;442;p34"/>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Soil Moisture Gravimetric Data Entry-</a:t>
            </a:r>
            <a:endParaRPr/>
          </a:p>
        </p:txBody>
      </p:sp>
      <p:sp>
        <p:nvSpPr>
          <p:cNvPr id="443" name="Google Shape;443;p34"/>
          <p:cNvSpPr txBox="1"/>
          <p:nvPr>
            <p:ph idx="1" type="body"/>
          </p:nvPr>
        </p:nvSpPr>
        <p:spPr>
          <a:xfrm>
            <a:off x="1600822" y="1735931"/>
            <a:ext cx="7230944" cy="4351338"/>
          </a:xfrm>
          <a:prstGeom prst="rect">
            <a:avLst/>
          </a:prstGeom>
          <a:noFill/>
          <a:ln>
            <a:noFill/>
          </a:ln>
        </p:spPr>
        <p:txBody>
          <a:bodyPr anchorCtr="0" anchor="t" bIns="45700" lIns="91425" spcFirstLastPara="1" rIns="91425" wrap="square" tIns="45700">
            <a:normAutofit/>
          </a:bodyPr>
          <a:lstStyle/>
          <a:p>
            <a:pPr indent="0" lvl="0" marL="100584" rtl="0" algn="l">
              <a:lnSpc>
                <a:spcPct val="90000"/>
              </a:lnSpc>
              <a:spcBef>
                <a:spcPts val="0"/>
              </a:spcBef>
              <a:spcAft>
                <a:spcPts val="0"/>
              </a:spcAft>
              <a:buClr>
                <a:srgbClr val="000000"/>
              </a:buClr>
              <a:buSzPts val="1800"/>
              <a:buNone/>
            </a:pPr>
            <a:r>
              <a:rPr lang="en-US">
                <a:solidFill>
                  <a:srgbClr val="000000"/>
                </a:solidFill>
              </a:rPr>
              <a:t>Select “Live Data Entry” </a:t>
            </a:r>
            <a:endParaRPr/>
          </a:p>
          <a:p>
            <a:pPr indent="0" lvl="0" marL="100584" rtl="0" algn="l">
              <a:lnSpc>
                <a:spcPct val="90000"/>
              </a:lnSpc>
              <a:spcBef>
                <a:spcPts val="1000"/>
              </a:spcBef>
              <a:spcAft>
                <a:spcPts val="0"/>
              </a:spcAft>
              <a:buClr>
                <a:srgbClr val="000000"/>
              </a:buClr>
              <a:buSzPts val="1800"/>
              <a:buNone/>
            </a:pPr>
            <a:r>
              <a:rPr lang="en-US">
                <a:solidFill>
                  <a:srgbClr val="000000"/>
                </a:solidFill>
              </a:rPr>
              <a:t>Under Soil Moisture and Temperature, click “New observation”</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356616" lvl="0" marL="45720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356616" lvl="0" marL="457200" rtl="0" algn="l">
              <a:lnSpc>
                <a:spcPct val="90000"/>
              </a:lnSpc>
              <a:spcBef>
                <a:spcPts val="1200"/>
              </a:spcBef>
              <a:spcAft>
                <a:spcPts val="0"/>
              </a:spcAft>
              <a:buClr>
                <a:schemeClr val="dk1"/>
              </a:buClr>
              <a:buSzPts val="1800"/>
              <a:buNone/>
            </a:pPr>
            <a:r>
              <a:t/>
            </a:r>
            <a:endParaRPr>
              <a:solidFill>
                <a:srgbClr val="000000"/>
              </a:solidFill>
            </a:endParaRPr>
          </a:p>
        </p:txBody>
      </p:sp>
      <p:pic>
        <p:nvPicPr>
          <p:cNvPr descr="Screenshot- Select Soil Moisture-Gravimetric, new observation." id="444" name="Google Shape;444;p34"/>
          <p:cNvPicPr preferRelativeResize="0"/>
          <p:nvPr>
            <p:ph idx="2" type="body"/>
          </p:nvPr>
        </p:nvPicPr>
        <p:blipFill rotWithShape="1">
          <a:blip r:embed="rId5">
            <a:alphaModFix/>
          </a:blip>
          <a:srcRect b="0" l="0" r="0" t="0"/>
          <a:stretch/>
        </p:blipFill>
        <p:spPr>
          <a:xfrm>
            <a:off x="2110538" y="2532103"/>
            <a:ext cx="6074369" cy="205594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450" name="Google Shape;450;p35"/>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451" name="Google Shape;451;p35"/>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452" name="Google Shape;452;p35"/>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Transect Sampling Data Entry-1</a:t>
            </a:r>
            <a:endParaRPr/>
          </a:p>
        </p:txBody>
      </p:sp>
      <p:sp>
        <p:nvSpPr>
          <p:cNvPr id="453" name="Google Shape;453;p35"/>
          <p:cNvSpPr txBox="1"/>
          <p:nvPr>
            <p:ph idx="1" type="body"/>
          </p:nvPr>
        </p:nvSpPr>
        <p:spPr>
          <a:xfrm>
            <a:off x="1540346" y="3747727"/>
            <a:ext cx="7230944" cy="217181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Enter the date and time you took the measurements. Be sure to choose Local or UTC time.</a:t>
            </a:r>
            <a:endParaRPr/>
          </a:p>
          <a:p>
            <a:pPr indent="0" lvl="0" marL="0" rtl="0" algn="l">
              <a:lnSpc>
                <a:spcPct val="90000"/>
              </a:lnSpc>
              <a:spcBef>
                <a:spcPts val="1000"/>
              </a:spcBef>
              <a:spcAft>
                <a:spcPts val="0"/>
              </a:spcAft>
              <a:buClr>
                <a:srgbClr val="000000"/>
              </a:buClr>
              <a:buSzPts val="1800"/>
              <a:buNone/>
            </a:pPr>
            <a:r>
              <a:rPr lang="en-US">
                <a:solidFill>
                  <a:srgbClr val="000000"/>
                </a:solidFill>
              </a:rPr>
              <a:t>Use the drop down menu to choose your sampling pattern (Star, Depth Profile, or Transect).  Once you select your sampling pattern, the data entry page will appear. </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356616" lvl="0" marL="45720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356616" lvl="0" marL="457200" rtl="0" algn="l">
              <a:lnSpc>
                <a:spcPct val="90000"/>
              </a:lnSpc>
              <a:spcBef>
                <a:spcPts val="1200"/>
              </a:spcBef>
              <a:spcAft>
                <a:spcPts val="0"/>
              </a:spcAft>
              <a:buClr>
                <a:schemeClr val="dk1"/>
              </a:buClr>
              <a:buSzPts val="1800"/>
              <a:buNone/>
            </a:pPr>
            <a:r>
              <a:t/>
            </a:r>
            <a:endParaRPr>
              <a:solidFill>
                <a:srgbClr val="000000"/>
              </a:solidFill>
            </a:endParaRPr>
          </a:p>
        </p:txBody>
      </p:sp>
      <p:pic>
        <p:nvPicPr>
          <p:cNvPr descr="Screenshot of data entry, showing where you enter date, time and sampling pattern. " id="454" name="Google Shape;454;p35"/>
          <p:cNvPicPr preferRelativeResize="0"/>
          <p:nvPr>
            <p:ph idx="2" type="body"/>
          </p:nvPr>
        </p:nvPicPr>
        <p:blipFill rotWithShape="1">
          <a:blip r:embed="rId5">
            <a:alphaModFix/>
          </a:blip>
          <a:srcRect b="0" l="0" r="0" t="0"/>
          <a:stretch/>
        </p:blipFill>
        <p:spPr>
          <a:xfrm>
            <a:off x="1452986" y="1867793"/>
            <a:ext cx="7533980" cy="18799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461" name="Google Shape;461;p36"/>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462" name="Google Shape;462;p36"/>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463" name="Google Shape;463;p36"/>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Transect Sampling Data Entry-2</a:t>
            </a:r>
            <a:endParaRPr/>
          </a:p>
        </p:txBody>
      </p:sp>
      <p:pic>
        <p:nvPicPr>
          <p:cNvPr descr="Screenshot of data entry. Check yes or no if the soil was saturated, select the method and temperature at which you dried our samples. enter how long you dried your samples. " id="464" name="Google Shape;464;p36"/>
          <p:cNvPicPr preferRelativeResize="0"/>
          <p:nvPr>
            <p:ph idx="2" type="body"/>
          </p:nvPr>
        </p:nvPicPr>
        <p:blipFill rotWithShape="1">
          <a:blip r:embed="rId5">
            <a:alphaModFix/>
          </a:blip>
          <a:srcRect b="0" l="0" r="0" t="0"/>
          <a:stretch/>
        </p:blipFill>
        <p:spPr>
          <a:xfrm>
            <a:off x="1545003" y="1714765"/>
            <a:ext cx="5609775" cy="3194607"/>
          </a:xfrm>
          <a:prstGeom prst="rect">
            <a:avLst/>
          </a:prstGeom>
          <a:noFill/>
          <a:ln>
            <a:noFill/>
          </a:ln>
        </p:spPr>
      </p:pic>
      <p:sp>
        <p:nvSpPr>
          <p:cNvPr id="465" name="Google Shape;465;p36"/>
          <p:cNvSpPr txBox="1"/>
          <p:nvPr>
            <p:ph idx="1" type="body"/>
          </p:nvPr>
        </p:nvSpPr>
        <p:spPr>
          <a:xfrm>
            <a:off x="1508720" y="4758452"/>
            <a:ext cx="7294196" cy="6282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Click to bring up the appropriate 0-5 cm sample soil moisture form. See next slide for an example.</a:t>
            </a:r>
            <a:endParaRPr/>
          </a:p>
          <a:p>
            <a:pPr indent="0" lvl="0" marL="0" rtl="0" algn="l">
              <a:lnSpc>
                <a:spcPct val="90000"/>
              </a:lnSpc>
              <a:spcBef>
                <a:spcPts val="1000"/>
              </a:spcBef>
              <a:spcAft>
                <a:spcPts val="0"/>
              </a:spcAft>
              <a:buClr>
                <a:schemeClr val="dk1"/>
              </a:buClr>
              <a:buSzPts val="1800"/>
              <a:buNone/>
            </a:pPr>
            <a:r>
              <a:t/>
            </a:r>
            <a:endParaRPr/>
          </a:p>
        </p:txBody>
      </p:sp>
      <p:pic>
        <p:nvPicPr>
          <p:cNvPr descr="Samples - Enter the data for your samples taken at a depth between 0 and 5 cm (10 single samples plus 1 triple sample).  At least one sample is required.  All measurements should be in grams.  + Add another sample." id="466" name="Google Shape;466;p36"/>
          <p:cNvPicPr preferRelativeResize="0"/>
          <p:nvPr/>
        </p:nvPicPr>
        <p:blipFill rotWithShape="1">
          <a:blip r:embed="rId6">
            <a:alphaModFix/>
          </a:blip>
          <a:srcRect b="0" l="0" r="0" t="0"/>
          <a:stretch/>
        </p:blipFill>
        <p:spPr>
          <a:xfrm>
            <a:off x="2367212" y="5498514"/>
            <a:ext cx="5044239" cy="115127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472" name="Google Shape;472;p37"/>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473" name="Google Shape;473;p37"/>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474" name="Google Shape;474;p37"/>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Example of Transect Data Entry- 3</a:t>
            </a:r>
            <a:endParaRPr/>
          </a:p>
        </p:txBody>
      </p:sp>
      <p:pic>
        <p:nvPicPr>
          <p:cNvPr descr="screenshot of data entry app. Enter the offset distance from end of transect. Enter the soil moisture data for sample one: Wet wt in g,  dry wt in g, empty container weight, dry soil weight and gravimetric soil moisture." id="475" name="Google Shape;475;p37"/>
          <p:cNvPicPr preferRelativeResize="0"/>
          <p:nvPr>
            <p:ph idx="2" type="body"/>
          </p:nvPr>
        </p:nvPicPr>
        <p:blipFill rotWithShape="1">
          <a:blip r:embed="rId5">
            <a:alphaModFix/>
          </a:blip>
          <a:srcRect b="0" l="0" r="0" t="0"/>
          <a:stretch/>
        </p:blipFill>
        <p:spPr>
          <a:xfrm>
            <a:off x="1853866" y="2178975"/>
            <a:ext cx="6151144" cy="344646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481" name="Google Shape;481;p38"/>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482" name="Google Shape;482;p38"/>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483" name="Google Shape;483;p38"/>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Example of Transect Data Entry- 4</a:t>
            </a:r>
            <a:endParaRPr/>
          </a:p>
        </p:txBody>
      </p:sp>
      <p:pic>
        <p:nvPicPr>
          <p:cNvPr descr="Screenshot, GLOBE data entry. Indicate offset distance from end of transect, weight of soil and container, empty container weight and dry soil weight to calculate soil moisture. enter any comments in the box. Add additional samples using the add another sample button. when you have endred all your date, click the send data button. " id="484" name="Google Shape;484;p38"/>
          <p:cNvPicPr preferRelativeResize="0"/>
          <p:nvPr>
            <p:ph idx="2" type="body"/>
          </p:nvPr>
        </p:nvPicPr>
        <p:blipFill rotWithShape="1">
          <a:blip r:embed="rId5">
            <a:alphaModFix/>
          </a:blip>
          <a:srcRect b="0" l="0" r="0" t="0"/>
          <a:stretch/>
        </p:blipFill>
        <p:spPr>
          <a:xfrm>
            <a:off x="2126583" y="1714766"/>
            <a:ext cx="5349038" cy="3687296"/>
          </a:xfrm>
          <a:prstGeom prst="rect">
            <a:avLst/>
          </a:prstGeom>
          <a:noFill/>
          <a:ln>
            <a:noFill/>
          </a:ln>
        </p:spPr>
      </p:pic>
      <p:pic>
        <p:nvPicPr>
          <p:cNvPr descr="Image of a &quot;Send Data&quot; button and a hint to click send data when you have entered your soil moisture data." id="485" name="Google Shape;485;p38"/>
          <p:cNvPicPr preferRelativeResize="0"/>
          <p:nvPr>
            <p:ph idx="2" type="body"/>
          </p:nvPr>
        </p:nvPicPr>
        <p:blipFill rotWithShape="1">
          <a:blip r:embed="rId6">
            <a:alphaModFix/>
          </a:blip>
          <a:srcRect b="0" l="0" r="0" t="0"/>
          <a:stretch/>
        </p:blipFill>
        <p:spPr>
          <a:xfrm>
            <a:off x="2126583" y="5402062"/>
            <a:ext cx="3886200" cy="94102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491" name="Google Shape;491;p39"/>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492" name="Google Shape;492;p39"/>
          <p:cNvPicPr preferRelativeResize="0"/>
          <p:nvPr/>
        </p:nvPicPr>
        <p:blipFill rotWithShape="1">
          <a:blip r:embed="rId4">
            <a:alphaModFix/>
          </a:blip>
          <a:srcRect b="0" l="0" r="0" t="0"/>
          <a:stretch/>
        </p:blipFill>
        <p:spPr>
          <a:xfrm>
            <a:off x="-36729" y="-33866"/>
            <a:ext cx="1273128" cy="6891866"/>
          </a:xfrm>
          <a:prstGeom prst="rect">
            <a:avLst/>
          </a:prstGeom>
          <a:noFill/>
          <a:ln>
            <a:noFill/>
          </a:ln>
        </p:spPr>
      </p:pic>
      <p:sp>
        <p:nvSpPr>
          <p:cNvPr id="493" name="Google Shape;493;p39"/>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Example of Star Sampling Pattern Data Entry- 1</a:t>
            </a:r>
            <a:endParaRPr/>
          </a:p>
        </p:txBody>
      </p:sp>
      <p:pic>
        <p:nvPicPr>
          <p:cNvPr descr="Screenshot of data entry, showing where you enter date, time and sampling pattern. " id="494" name="Google Shape;494;p39"/>
          <p:cNvPicPr preferRelativeResize="0"/>
          <p:nvPr>
            <p:ph idx="2" type="body"/>
          </p:nvPr>
        </p:nvPicPr>
        <p:blipFill rotWithShape="1">
          <a:blip r:embed="rId5">
            <a:alphaModFix/>
          </a:blip>
          <a:srcRect b="0" l="0" r="0" t="0"/>
          <a:stretch/>
        </p:blipFill>
        <p:spPr>
          <a:xfrm>
            <a:off x="1418375" y="1857657"/>
            <a:ext cx="4918255" cy="1121211"/>
          </a:xfrm>
          <a:prstGeom prst="rect">
            <a:avLst/>
          </a:prstGeom>
          <a:noFill/>
          <a:ln>
            <a:noFill/>
          </a:ln>
        </p:spPr>
      </p:pic>
      <p:sp>
        <p:nvSpPr>
          <p:cNvPr id="495" name="Google Shape;495;p39"/>
          <p:cNvSpPr txBox="1"/>
          <p:nvPr>
            <p:ph idx="2" type="body"/>
          </p:nvPr>
        </p:nvSpPr>
        <p:spPr>
          <a:xfrm>
            <a:off x="1297057" y="3351282"/>
            <a:ext cx="7381721" cy="16538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600"/>
              <a:buNone/>
            </a:pPr>
            <a:r>
              <a:rPr lang="en-US" sz="1600">
                <a:solidFill>
                  <a:srgbClr val="000000"/>
                </a:solidFill>
              </a:rPr>
              <a:t>Enter the date and time you took the measurements. Be sure to choose Local or UTC time.</a:t>
            </a:r>
            <a:endParaRPr/>
          </a:p>
          <a:p>
            <a:pPr indent="0" lvl="0" marL="0" rtl="0" algn="l">
              <a:lnSpc>
                <a:spcPct val="90000"/>
              </a:lnSpc>
              <a:spcBef>
                <a:spcPts val="1000"/>
              </a:spcBef>
              <a:spcAft>
                <a:spcPts val="0"/>
              </a:spcAft>
              <a:buClr>
                <a:srgbClr val="000000"/>
              </a:buClr>
              <a:buSzPts val="1600"/>
              <a:buNone/>
            </a:pPr>
            <a:r>
              <a:rPr lang="en-US" sz="1600">
                <a:solidFill>
                  <a:srgbClr val="000000"/>
                </a:solidFill>
              </a:rPr>
              <a:t>Use the drop down menu to choose your sampling pattern (Star, Depth Profile, or Transect).  Once you select your sampling pattern, the data entry page will appear.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118" name="Google Shape;118;p4"/>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Why measure soil moisture?" id="119" name="Google Shape;119;p4"/>
          <p:cNvPicPr preferRelativeResize="0"/>
          <p:nvPr/>
        </p:nvPicPr>
        <p:blipFill rotWithShape="1">
          <a:blip r:embed="rId4">
            <a:alphaModFix/>
          </a:blip>
          <a:srcRect b="0" l="0" r="0" t="0"/>
          <a:stretch/>
        </p:blipFill>
        <p:spPr>
          <a:xfrm>
            <a:off x="-36441" y="-33866"/>
            <a:ext cx="1290103" cy="6891866"/>
          </a:xfrm>
          <a:prstGeom prst="rect">
            <a:avLst/>
          </a:prstGeom>
          <a:noFill/>
          <a:ln>
            <a:noFill/>
          </a:ln>
        </p:spPr>
      </p:pic>
      <p:sp>
        <p:nvSpPr>
          <p:cNvPr id="120" name="Google Shape;120;p4"/>
          <p:cNvSpPr txBox="1"/>
          <p:nvPr>
            <p:ph type="title"/>
          </p:nvPr>
        </p:nvSpPr>
        <p:spPr>
          <a:xfrm>
            <a:off x="1526117" y="85804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b="1" lang="en-US" sz="2800">
                <a:solidFill>
                  <a:srgbClr val="48340C"/>
                </a:solidFill>
                <a:latin typeface="Calibri"/>
                <a:ea typeface="Calibri"/>
                <a:cs typeface="Calibri"/>
                <a:sym typeface="Calibri"/>
              </a:rPr>
              <a:t>Why your measurements matter:</a:t>
            </a:r>
            <a:endParaRPr/>
          </a:p>
        </p:txBody>
      </p:sp>
      <p:sp>
        <p:nvSpPr>
          <p:cNvPr id="121" name="Google Shape;121;p4"/>
          <p:cNvSpPr txBox="1"/>
          <p:nvPr>
            <p:ph idx="1" type="body"/>
          </p:nvPr>
        </p:nvSpPr>
        <p:spPr>
          <a:xfrm>
            <a:off x="1482343" y="1840178"/>
            <a:ext cx="7346950" cy="188515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With this measurement, students may investigate how soil moisture:</a:t>
            </a:r>
            <a:endParaRPr/>
          </a:p>
          <a:p>
            <a:pPr indent="-285750" lvl="1" marL="1085850" rtl="0" algn="l">
              <a:lnSpc>
                <a:spcPct val="90000"/>
              </a:lnSpc>
              <a:spcBef>
                <a:spcPts val="500"/>
              </a:spcBef>
              <a:spcAft>
                <a:spcPts val="0"/>
              </a:spcAft>
              <a:buClr>
                <a:schemeClr val="dk1"/>
              </a:buClr>
              <a:buSzPts val="1800"/>
              <a:buChar char="•"/>
            </a:pPr>
            <a:r>
              <a:rPr lang="en-US" sz="1800"/>
              <a:t>Relates to precipitation</a:t>
            </a:r>
            <a:endParaRPr/>
          </a:p>
          <a:p>
            <a:pPr indent="-285750" lvl="1" marL="1085850" rtl="0" algn="l">
              <a:lnSpc>
                <a:spcPct val="90000"/>
              </a:lnSpc>
              <a:spcBef>
                <a:spcPts val="500"/>
              </a:spcBef>
              <a:spcAft>
                <a:spcPts val="0"/>
              </a:spcAft>
              <a:buClr>
                <a:schemeClr val="dk1"/>
              </a:buClr>
              <a:buSzPts val="1800"/>
              <a:buChar char="•"/>
            </a:pPr>
            <a:r>
              <a:rPr lang="en-US" sz="1800"/>
              <a:t>Relates to surface, soil, and/or air temperatures</a:t>
            </a:r>
            <a:endParaRPr/>
          </a:p>
          <a:p>
            <a:pPr indent="-285750" lvl="1" marL="1085850" rtl="0" algn="l">
              <a:lnSpc>
                <a:spcPct val="90000"/>
              </a:lnSpc>
              <a:spcBef>
                <a:spcPts val="500"/>
              </a:spcBef>
              <a:spcAft>
                <a:spcPts val="0"/>
              </a:spcAft>
              <a:buClr>
                <a:schemeClr val="dk1"/>
              </a:buClr>
              <a:buSzPts val="1800"/>
              <a:buChar char="•"/>
            </a:pPr>
            <a:r>
              <a:rPr lang="en-US" sz="1800"/>
              <a:t>How soil moisture varies diurnally and annually as well as over days or weeks </a:t>
            </a:r>
            <a:endParaRPr/>
          </a:p>
          <a:p>
            <a:pPr indent="-285750" lvl="1" marL="1085850" rtl="0" algn="l">
              <a:lnSpc>
                <a:spcPct val="90000"/>
              </a:lnSpc>
              <a:spcBef>
                <a:spcPts val="500"/>
              </a:spcBef>
              <a:spcAft>
                <a:spcPts val="0"/>
              </a:spcAft>
              <a:buClr>
                <a:schemeClr val="dk1"/>
              </a:buClr>
              <a:buSzPts val="1800"/>
              <a:buChar char="•"/>
            </a:pPr>
            <a:r>
              <a:rPr lang="en-US" sz="1800"/>
              <a:t>How soil moisture relates to plant phenology</a:t>
            </a:r>
            <a:endParaRPr/>
          </a:p>
        </p:txBody>
      </p:sp>
      <p:pic>
        <p:nvPicPr>
          <p:cNvPr descr="Illustration: Why it Matters: Soil moisture measurements are improving weather forecasts, monitoring droughts, predicting floods, assisting crop productivity, and detailing water, energy and carbon cycles. " id="122" name="Google Shape;122;p4"/>
          <p:cNvPicPr preferRelativeResize="0"/>
          <p:nvPr>
            <p:ph idx="2" type="body"/>
          </p:nvPr>
        </p:nvPicPr>
        <p:blipFill rotWithShape="1">
          <a:blip r:embed="rId5">
            <a:alphaModFix/>
          </a:blip>
          <a:srcRect b="0" l="0" r="0" t="0"/>
          <a:stretch/>
        </p:blipFill>
        <p:spPr>
          <a:xfrm>
            <a:off x="1620985" y="3725334"/>
            <a:ext cx="7069666" cy="2622202"/>
          </a:xfrm>
          <a:prstGeom prst="rect">
            <a:avLst/>
          </a:prstGeom>
          <a:noFill/>
          <a:ln>
            <a:noFill/>
          </a:ln>
        </p:spPr>
      </p:pic>
      <p:sp>
        <p:nvSpPr>
          <p:cNvPr id="123" name="Google Shape;123;p4"/>
          <p:cNvSpPr txBox="1"/>
          <p:nvPr/>
        </p:nvSpPr>
        <p:spPr>
          <a:xfrm>
            <a:off x="7299693" y="6347536"/>
            <a:ext cx="13909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Image credit: NASA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501" name="Google Shape;501;p40"/>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502" name="Google Shape;502;p40"/>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503" name="Google Shape;503;p40"/>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Example of Star Sampling Pattern Data Entry- 2</a:t>
            </a:r>
            <a:endParaRPr/>
          </a:p>
        </p:txBody>
      </p:sp>
      <p:pic>
        <p:nvPicPr>
          <p:cNvPr descr="Screenshot of data entry. Check yes or no if the soil was saturated, select the method and temperature at which you dried our samples. enter how long you dried your samples. " id="504" name="Google Shape;504;p40"/>
          <p:cNvPicPr preferRelativeResize="0"/>
          <p:nvPr>
            <p:ph idx="2" type="body"/>
          </p:nvPr>
        </p:nvPicPr>
        <p:blipFill rotWithShape="1">
          <a:blip r:embed="rId5">
            <a:alphaModFix/>
          </a:blip>
          <a:srcRect b="0" l="0" r="0" t="0"/>
          <a:stretch/>
        </p:blipFill>
        <p:spPr>
          <a:xfrm>
            <a:off x="1732333" y="1714766"/>
            <a:ext cx="6031972" cy="3435036"/>
          </a:xfrm>
          <a:prstGeom prst="rect">
            <a:avLst/>
          </a:prstGeom>
          <a:noFill/>
          <a:ln>
            <a:noFill/>
          </a:ln>
        </p:spPr>
      </p:pic>
      <p:pic>
        <p:nvPicPr>
          <p:cNvPr descr="Samples - Enter the data for your samples taken at a depth between 0 and 5 cm (10 single samples plus 1 triple sample).  At least one sample is required.  All measurements should be in grams.  + Add another sample." id="505" name="Google Shape;505;p40"/>
          <p:cNvPicPr preferRelativeResize="0"/>
          <p:nvPr/>
        </p:nvPicPr>
        <p:blipFill rotWithShape="1">
          <a:blip r:embed="rId6">
            <a:alphaModFix/>
          </a:blip>
          <a:srcRect b="0" l="0" r="0" t="0"/>
          <a:stretch/>
        </p:blipFill>
        <p:spPr>
          <a:xfrm>
            <a:off x="1732333" y="5323730"/>
            <a:ext cx="5044239" cy="1151273"/>
          </a:xfrm>
          <a:prstGeom prst="rect">
            <a:avLst/>
          </a:prstGeom>
          <a:noFill/>
          <a:ln>
            <a:noFill/>
          </a:ln>
        </p:spPr>
      </p:pic>
      <p:sp>
        <p:nvSpPr>
          <p:cNvPr id="506" name="Google Shape;506;p40"/>
          <p:cNvSpPr txBox="1"/>
          <p:nvPr>
            <p:ph idx="2" type="body"/>
          </p:nvPr>
        </p:nvSpPr>
        <p:spPr>
          <a:xfrm>
            <a:off x="1529116" y="4918807"/>
            <a:ext cx="7381721" cy="458718"/>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0"/>
              </a:spcBef>
              <a:spcAft>
                <a:spcPts val="0"/>
              </a:spcAft>
              <a:buClr>
                <a:srgbClr val="48340C"/>
              </a:buClr>
              <a:buSzPct val="100000"/>
              <a:buNone/>
            </a:pPr>
            <a:r>
              <a:rPr b="1" lang="en-US" sz="3300">
                <a:solidFill>
                  <a:srgbClr val="48340C"/>
                </a:solidFill>
              </a:rPr>
              <a:t>Soil Saturation and Drying Data Entry. </a:t>
            </a:r>
            <a:r>
              <a:rPr lang="en-US" sz="3300">
                <a:solidFill>
                  <a:srgbClr val="000000"/>
                </a:solidFill>
              </a:rPr>
              <a:t>Click to bring up the appropriate 0-5 cm sample soil moisture form. See next slide for an example.</a:t>
            </a:r>
            <a:endParaRPr/>
          </a:p>
          <a:p>
            <a:pPr indent="0" lvl="0" marL="0" rtl="0" algn="l">
              <a:lnSpc>
                <a:spcPct val="90000"/>
              </a:lnSpc>
              <a:spcBef>
                <a:spcPts val="1000"/>
              </a:spcBef>
              <a:spcAft>
                <a:spcPts val="0"/>
              </a:spcAft>
              <a:buClr>
                <a:schemeClr val="dk1"/>
              </a:buClr>
              <a:buSzPct val="100000"/>
              <a:buNone/>
            </a:pPr>
            <a:r>
              <a:t/>
            </a:r>
            <a:endParaRPr b="1">
              <a:solidFill>
                <a:srgbClr val="48340C"/>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513" name="Google Shape;513;p41"/>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514" name="Google Shape;514;p41"/>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515" name="Google Shape;515;p41"/>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Example of Star Sampling Pattern Data Entry- 3</a:t>
            </a:r>
            <a:endParaRPr/>
          </a:p>
        </p:txBody>
      </p:sp>
      <p:sp>
        <p:nvSpPr>
          <p:cNvPr id="516" name="Google Shape;516;p41"/>
          <p:cNvSpPr txBox="1"/>
          <p:nvPr>
            <p:ph idx="2" type="body"/>
          </p:nvPr>
        </p:nvSpPr>
        <p:spPr>
          <a:xfrm>
            <a:off x="1464957" y="1783740"/>
            <a:ext cx="7381721" cy="4587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8340C"/>
              </a:buClr>
              <a:buSzPts val="1600"/>
              <a:buNone/>
            </a:pPr>
            <a:r>
              <a:rPr b="1" lang="en-US" sz="1600">
                <a:solidFill>
                  <a:srgbClr val="48340C"/>
                </a:solidFill>
              </a:rPr>
              <a:t>0-5 cm data entry</a:t>
            </a:r>
            <a:endParaRPr b="1">
              <a:solidFill>
                <a:srgbClr val="48340C"/>
              </a:solidFill>
            </a:endParaRPr>
          </a:p>
        </p:txBody>
      </p:sp>
      <p:pic>
        <p:nvPicPr>
          <p:cNvPr descr="Screenshot of the data entry interface.Enger weight of soil and container, subtracting driy soil weight from wet soil weight is equal to water weight. You will calculate soil moisture by subtracting dry soil weight from empty container weight. " id="517" name="Google Shape;517;p41"/>
          <p:cNvPicPr preferRelativeResize="0"/>
          <p:nvPr/>
        </p:nvPicPr>
        <p:blipFill rotWithShape="1">
          <a:blip r:embed="rId5">
            <a:alphaModFix/>
          </a:blip>
          <a:srcRect b="0" l="0" r="0" t="0"/>
          <a:stretch/>
        </p:blipFill>
        <p:spPr>
          <a:xfrm>
            <a:off x="1401580" y="2072873"/>
            <a:ext cx="6832600" cy="3949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523" name="Google Shape;523;p42"/>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524" name="Google Shape;524;p42"/>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525" name="Google Shape;525;p42"/>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Example of Star Sampling Pattern Data Entry- 4</a:t>
            </a:r>
            <a:endParaRPr/>
          </a:p>
        </p:txBody>
      </p:sp>
      <p:sp>
        <p:nvSpPr>
          <p:cNvPr id="526" name="Google Shape;526;p42"/>
          <p:cNvSpPr txBox="1"/>
          <p:nvPr>
            <p:ph idx="2" type="body"/>
          </p:nvPr>
        </p:nvSpPr>
        <p:spPr>
          <a:xfrm>
            <a:off x="1464957" y="1783740"/>
            <a:ext cx="7381721" cy="45871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8340C"/>
              </a:buClr>
              <a:buSzPts val="1600"/>
              <a:buNone/>
            </a:pPr>
            <a:r>
              <a:rPr b="1" lang="en-US" sz="1600">
                <a:solidFill>
                  <a:srgbClr val="48340C"/>
                </a:solidFill>
              </a:rPr>
              <a:t>0-5 cm data entry</a:t>
            </a:r>
            <a:endParaRPr b="1">
              <a:solidFill>
                <a:srgbClr val="48340C"/>
              </a:solidFill>
            </a:endParaRPr>
          </a:p>
        </p:txBody>
      </p:sp>
      <p:pic>
        <p:nvPicPr>
          <p:cNvPr descr="Screenshot, GLOBE data entry. Add metadata in the comments box, and click send data. " id="527" name="Google Shape;527;p42"/>
          <p:cNvPicPr preferRelativeResize="0"/>
          <p:nvPr>
            <p:ph idx="2" type="body"/>
          </p:nvPr>
        </p:nvPicPr>
        <p:blipFill rotWithShape="1">
          <a:blip r:embed="rId5">
            <a:alphaModFix/>
          </a:blip>
          <a:srcRect b="0" l="0" r="0" t="0"/>
          <a:stretch/>
        </p:blipFill>
        <p:spPr>
          <a:xfrm>
            <a:off x="1464957" y="2254109"/>
            <a:ext cx="7094591" cy="340436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533" name="Google Shape;533;p43"/>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534" name="Google Shape;534;p43"/>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535" name="Google Shape;535;p43"/>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Soil Moisture Gravimetric-Depth Profile-1</a:t>
            </a:r>
            <a:endParaRPr/>
          </a:p>
        </p:txBody>
      </p:sp>
      <p:pic>
        <p:nvPicPr>
          <p:cNvPr descr="Screenshot of data entry, showing where you enter date, time and sampling pattern. " id="536" name="Google Shape;536;p43"/>
          <p:cNvPicPr preferRelativeResize="0"/>
          <p:nvPr>
            <p:ph idx="2" type="body"/>
          </p:nvPr>
        </p:nvPicPr>
        <p:blipFill rotWithShape="1">
          <a:blip r:embed="rId5">
            <a:alphaModFix/>
          </a:blip>
          <a:srcRect b="0" l="0" r="0" t="0"/>
          <a:stretch/>
        </p:blipFill>
        <p:spPr>
          <a:xfrm>
            <a:off x="1629276" y="2058196"/>
            <a:ext cx="7141913" cy="39514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542" name="Google Shape;542;p44"/>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543" name="Google Shape;543;p44"/>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544" name="Google Shape;544;p44"/>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48340C"/>
              </a:buClr>
              <a:buSzPts val="2800"/>
              <a:buFont typeface="Calibri"/>
              <a:buNone/>
            </a:pPr>
            <a:r>
              <a:rPr lang="en-US"/>
              <a:t>Soil Moisture Gravimetric-Depth Profile-2</a:t>
            </a:r>
            <a:br>
              <a:rPr lang="en-US"/>
            </a:br>
            <a:r>
              <a:rPr lang="en-US" sz="2000"/>
              <a:t>Soil Saturation and Drying Data Entry</a:t>
            </a:r>
            <a:endParaRPr/>
          </a:p>
        </p:txBody>
      </p:sp>
      <p:pic>
        <p:nvPicPr>
          <p:cNvPr descr="Screenshot of data entry. Check yes or no if the soil was saturated, select the method and temperature at which you dried our samples. enter how long you dried your samples. " id="545" name="Google Shape;545;p44"/>
          <p:cNvPicPr preferRelativeResize="0"/>
          <p:nvPr>
            <p:ph idx="2" type="body"/>
          </p:nvPr>
        </p:nvPicPr>
        <p:blipFill rotWithShape="1">
          <a:blip r:embed="rId5">
            <a:alphaModFix/>
          </a:blip>
          <a:srcRect b="0" l="0" r="0" t="0"/>
          <a:stretch/>
        </p:blipFill>
        <p:spPr>
          <a:xfrm>
            <a:off x="1636295" y="2066697"/>
            <a:ext cx="6737684" cy="405884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551" name="Google Shape;551;p45"/>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552" name="Google Shape;552;p45"/>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553" name="Google Shape;553;p45"/>
          <p:cNvSpPr txBox="1"/>
          <p:nvPr>
            <p:ph type="title"/>
          </p:nvPr>
        </p:nvSpPr>
        <p:spPr>
          <a:xfrm>
            <a:off x="1297058" y="1338975"/>
            <a:ext cx="7886700" cy="7192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48340C"/>
              </a:buClr>
              <a:buSzPct val="100000"/>
              <a:buFont typeface="Calibri"/>
              <a:buNone/>
            </a:pPr>
            <a:r>
              <a:rPr lang="en-US"/>
              <a:t>Soil Moisture Gravimetric-Depth Profile-3</a:t>
            </a:r>
            <a:br>
              <a:rPr lang="en-US"/>
            </a:br>
            <a:r>
              <a:rPr lang="en-US" sz="2000"/>
              <a:t>Depth Profile 0 – 5 cm &amp; 10 cm Data Entry Example</a:t>
            </a:r>
            <a:br>
              <a:rPr lang="en-US">
                <a:solidFill>
                  <a:srgbClr val="000000"/>
                </a:solidFill>
              </a:rPr>
            </a:br>
            <a:endParaRPr/>
          </a:p>
        </p:txBody>
      </p:sp>
      <p:pic>
        <p:nvPicPr>
          <p:cNvPr descr="screenshot of data entry app.  for sample in depth profile 0-5 cm. Enter the offset distance from end of transect. Enter the soil moisture data for sample one: Wet wt in g,  dry wt in g, empty container weight, dry soil weight and gravimetric soil moisture.  Repeat the data entry for 10 cm." id="554" name="Google Shape;554;p45"/>
          <p:cNvPicPr preferRelativeResize="0"/>
          <p:nvPr>
            <p:ph idx="2" type="body"/>
          </p:nvPr>
        </p:nvPicPr>
        <p:blipFill rotWithShape="1">
          <a:blip r:embed="rId5">
            <a:alphaModFix/>
          </a:blip>
          <a:srcRect b="0" l="0" r="0" t="0"/>
          <a:stretch/>
        </p:blipFill>
        <p:spPr>
          <a:xfrm>
            <a:off x="1540042" y="2058195"/>
            <a:ext cx="6397792" cy="435741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560" name="Google Shape;560;p46"/>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561" name="Google Shape;561;p46"/>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562" name="Google Shape;562;p46"/>
          <p:cNvSpPr txBox="1"/>
          <p:nvPr>
            <p:ph type="title"/>
          </p:nvPr>
        </p:nvSpPr>
        <p:spPr>
          <a:xfrm>
            <a:off x="1297058" y="1338975"/>
            <a:ext cx="7886700" cy="7192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48340C"/>
              </a:buClr>
              <a:buSzPct val="100000"/>
              <a:buFont typeface="Calibri"/>
              <a:buNone/>
            </a:pPr>
            <a:r>
              <a:rPr lang="en-US"/>
              <a:t>Soil Moisture Gravimetric-Depth Profile-4</a:t>
            </a:r>
            <a:br>
              <a:rPr lang="en-US"/>
            </a:br>
            <a:r>
              <a:rPr lang="en-US" sz="2000"/>
              <a:t>Depth Profile 0 – 5 cm &amp; 10 cm Data Entry Example</a:t>
            </a:r>
            <a:br>
              <a:rPr lang="en-US">
                <a:solidFill>
                  <a:srgbClr val="000000"/>
                </a:solidFill>
              </a:rPr>
            </a:br>
            <a:endParaRPr/>
          </a:p>
        </p:txBody>
      </p:sp>
      <p:pic>
        <p:nvPicPr>
          <p:cNvPr descr="screenshot of data entry app. Enter the offset distance from end of transect. Enter the soil moisture data for sample one: Wet wt in g,  dry wt in g, empty container weight, dry soil weight and gravimetric soil moisture.  The formula for calculating dry soil wet and soil moisture are shown. " id="563" name="Google Shape;563;p46"/>
          <p:cNvPicPr preferRelativeResize="0"/>
          <p:nvPr>
            <p:ph idx="2" type="body"/>
          </p:nvPr>
        </p:nvPicPr>
        <p:blipFill rotWithShape="1">
          <a:blip r:embed="rId5">
            <a:alphaModFix/>
          </a:blip>
          <a:srcRect b="0" l="0" r="0" t="0"/>
          <a:stretch/>
        </p:blipFill>
        <p:spPr>
          <a:xfrm>
            <a:off x="1533023" y="2058195"/>
            <a:ext cx="6776787" cy="425604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569" name="Google Shape;569;p47"/>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570" name="Google Shape;570;p47"/>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571" name="Google Shape;571;p47"/>
          <p:cNvSpPr txBox="1"/>
          <p:nvPr>
            <p:ph type="title"/>
          </p:nvPr>
        </p:nvSpPr>
        <p:spPr>
          <a:xfrm>
            <a:off x="1297058" y="1338975"/>
            <a:ext cx="7886700" cy="7192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48340C"/>
              </a:buClr>
              <a:buSzPct val="100000"/>
              <a:buFont typeface="Calibri"/>
              <a:buNone/>
            </a:pPr>
            <a:r>
              <a:rPr lang="en-US"/>
              <a:t>Soil Moisture Gravimetric-Depth Profile-5</a:t>
            </a:r>
            <a:br>
              <a:rPr lang="en-US"/>
            </a:br>
            <a:r>
              <a:rPr lang="en-US" sz="2000"/>
              <a:t>Depth Profile Data Entry 30 cm, 60 cm, 90 cm Example</a:t>
            </a:r>
            <a:br>
              <a:rPr lang="en-US" sz="2000">
                <a:solidFill>
                  <a:srgbClr val="000000"/>
                </a:solidFill>
              </a:rPr>
            </a:br>
            <a:br>
              <a:rPr lang="en-US">
                <a:solidFill>
                  <a:srgbClr val="000000"/>
                </a:solidFill>
              </a:rPr>
            </a:br>
            <a:endParaRPr/>
          </a:p>
        </p:txBody>
      </p:sp>
      <p:pic>
        <p:nvPicPr>
          <p:cNvPr descr="Screenshot of GLOBE data entry app. For each of the sample depths (30, 60 and 90 cm) enter wet soil, dry soil, empty container weight, and dry soil weight. These data allow the gravimetric soil moisture to be calculated" id="572" name="Google Shape;572;p47"/>
          <p:cNvPicPr preferRelativeResize="0"/>
          <p:nvPr>
            <p:ph idx="2" type="body"/>
          </p:nvPr>
        </p:nvPicPr>
        <p:blipFill rotWithShape="1">
          <a:blip r:embed="rId5">
            <a:alphaModFix/>
          </a:blip>
          <a:srcRect b="0" l="0" r="0" t="0"/>
          <a:stretch/>
        </p:blipFill>
        <p:spPr>
          <a:xfrm>
            <a:off x="1572125" y="1811004"/>
            <a:ext cx="6882063" cy="460040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579" name="Google Shape;579;p48"/>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580" name="Google Shape;580;p48"/>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581" name="Google Shape;581;p48"/>
          <p:cNvSpPr txBox="1"/>
          <p:nvPr>
            <p:ph type="title"/>
          </p:nvPr>
        </p:nvSpPr>
        <p:spPr>
          <a:xfrm>
            <a:off x="1297058" y="1338975"/>
            <a:ext cx="7886700" cy="7192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48340C"/>
              </a:buClr>
              <a:buSzPct val="100000"/>
              <a:buFont typeface="Calibri"/>
              <a:buNone/>
            </a:pPr>
            <a:r>
              <a:rPr lang="en-US"/>
              <a:t>Soil Moisture Gravimetric-Depth Profile-6</a:t>
            </a:r>
            <a:br>
              <a:rPr lang="en-US"/>
            </a:br>
            <a:r>
              <a:rPr lang="en-US" sz="2000"/>
              <a:t>Completing Depth Profile Data Entry</a:t>
            </a:r>
            <a:br>
              <a:rPr lang="en-US" sz="2000">
                <a:solidFill>
                  <a:srgbClr val="000000"/>
                </a:solidFill>
              </a:rPr>
            </a:br>
            <a:br>
              <a:rPr lang="en-US">
                <a:solidFill>
                  <a:srgbClr val="000000"/>
                </a:solidFill>
              </a:rPr>
            </a:br>
            <a:endParaRPr/>
          </a:p>
        </p:txBody>
      </p:sp>
      <p:pic>
        <p:nvPicPr>
          <p:cNvPr descr="Screenshot, data entry. In the comments box, add any metric data. When you have entered your soil moisture data, click send data. " id="582" name="Google Shape;582;p48"/>
          <p:cNvPicPr preferRelativeResize="0"/>
          <p:nvPr>
            <p:ph idx="2" type="body"/>
          </p:nvPr>
        </p:nvPicPr>
        <p:blipFill rotWithShape="1">
          <a:blip r:embed="rId5">
            <a:alphaModFix/>
          </a:blip>
          <a:srcRect b="0" l="0" r="0" t="0"/>
          <a:stretch/>
        </p:blipFill>
        <p:spPr>
          <a:xfrm>
            <a:off x="1595119" y="2058194"/>
            <a:ext cx="6832263" cy="36517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589" name="Google Shape;589;p49"/>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how to report data to GLOBE" id="590" name="Google Shape;590;p49"/>
          <p:cNvPicPr preferRelativeResize="0"/>
          <p:nvPr/>
        </p:nvPicPr>
        <p:blipFill rotWithShape="1">
          <a:blip r:embed="rId4">
            <a:alphaModFix/>
          </a:blip>
          <a:srcRect b="0" l="0" r="0" t="0"/>
          <a:stretch/>
        </p:blipFill>
        <p:spPr>
          <a:xfrm>
            <a:off x="-16933" y="-33866"/>
            <a:ext cx="1273128" cy="6891866"/>
          </a:xfrm>
          <a:prstGeom prst="rect">
            <a:avLst/>
          </a:prstGeom>
          <a:noFill/>
          <a:ln>
            <a:noFill/>
          </a:ln>
        </p:spPr>
      </p:pic>
      <p:sp>
        <p:nvSpPr>
          <p:cNvPr id="591" name="Google Shape;591;p49"/>
          <p:cNvSpPr txBox="1"/>
          <p:nvPr>
            <p:ph type="title"/>
          </p:nvPr>
        </p:nvSpPr>
        <p:spPr>
          <a:xfrm>
            <a:off x="1297058"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GLOBE Data System Response</a:t>
            </a:r>
            <a:endParaRPr/>
          </a:p>
        </p:txBody>
      </p:sp>
      <p:pic>
        <p:nvPicPr>
          <p:cNvPr descr="Screenshot, data entry app. If your data is within the appropriate ranges for gravimetric soil moisture, the system returns a smiley face as feedback. If not, you receive an error message. " id="592" name="Google Shape;592;p49"/>
          <p:cNvPicPr preferRelativeResize="0"/>
          <p:nvPr>
            <p:ph idx="2" type="body"/>
          </p:nvPr>
        </p:nvPicPr>
        <p:blipFill rotWithShape="1">
          <a:blip r:embed="rId5">
            <a:alphaModFix/>
          </a:blip>
          <a:srcRect b="0" l="0" r="0" t="0"/>
          <a:stretch/>
        </p:blipFill>
        <p:spPr>
          <a:xfrm>
            <a:off x="1625600" y="1722581"/>
            <a:ext cx="6725920" cy="41696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129" name="Google Shape;129;p5"/>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How your measurements help" id="130" name="Google Shape;130;p5"/>
          <p:cNvPicPr preferRelativeResize="0"/>
          <p:nvPr/>
        </p:nvPicPr>
        <p:blipFill rotWithShape="1">
          <a:blip r:embed="rId4">
            <a:alphaModFix/>
          </a:blip>
          <a:srcRect b="0" l="0" r="0" t="0"/>
          <a:stretch/>
        </p:blipFill>
        <p:spPr>
          <a:xfrm>
            <a:off x="-33866" y="-33866"/>
            <a:ext cx="1291166" cy="6948512"/>
          </a:xfrm>
          <a:prstGeom prst="rect">
            <a:avLst/>
          </a:prstGeom>
          <a:noFill/>
          <a:ln>
            <a:noFill/>
          </a:ln>
        </p:spPr>
      </p:pic>
      <p:sp>
        <p:nvSpPr>
          <p:cNvPr id="131" name="Google Shape;131;p5"/>
          <p:cNvSpPr txBox="1"/>
          <p:nvPr>
            <p:ph type="title"/>
          </p:nvPr>
        </p:nvSpPr>
        <p:spPr>
          <a:xfrm>
            <a:off x="1297058" y="97311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How your measurements can help us understand interactions of the soil with the rest of the Earth system</a:t>
            </a:r>
            <a:endParaRPr/>
          </a:p>
        </p:txBody>
      </p:sp>
      <p:pic>
        <p:nvPicPr>
          <p:cNvPr descr="Photograph of a dryland grassland biome, with a researcher using a soil auger." id="132" name="Google Shape;132;p5"/>
          <p:cNvPicPr preferRelativeResize="0"/>
          <p:nvPr/>
        </p:nvPicPr>
        <p:blipFill rotWithShape="1">
          <a:blip r:embed="rId5">
            <a:alphaModFix/>
          </a:blip>
          <a:srcRect b="0" l="0" r="0" t="0"/>
          <a:stretch/>
        </p:blipFill>
        <p:spPr>
          <a:xfrm>
            <a:off x="1701018" y="2298677"/>
            <a:ext cx="3365984" cy="2290257"/>
          </a:xfrm>
          <a:prstGeom prst="rect">
            <a:avLst/>
          </a:prstGeom>
          <a:noFill/>
          <a:ln>
            <a:noFill/>
          </a:ln>
        </p:spPr>
      </p:pic>
      <p:sp>
        <p:nvSpPr>
          <p:cNvPr id="133" name="Google Shape;133;p5"/>
          <p:cNvSpPr txBox="1"/>
          <p:nvPr/>
        </p:nvSpPr>
        <p:spPr>
          <a:xfrm>
            <a:off x="1750373" y="4682331"/>
            <a:ext cx="3316629" cy="4351338"/>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rgbClr val="000000"/>
              </a:buClr>
              <a:buSzPts val="1400"/>
              <a:buFont typeface="Arial"/>
              <a:buNone/>
            </a:pPr>
            <a:r>
              <a:rPr lang="en-US" sz="1400">
                <a:solidFill>
                  <a:srgbClr val="000000"/>
                </a:solidFill>
                <a:latin typeface="Calibri"/>
                <a:ea typeface="Calibri"/>
                <a:cs typeface="Calibri"/>
                <a:sym typeface="Calibri"/>
              </a:rPr>
              <a:t>Soil data field campaign, Yanco, Australia. Both field measurements from the ground as well as  remote sensing from air craft support our understanding of soil moisture.  These are used in combination with satellite data from NASA missions such as GRACE and SMAP. Image credit: Amy McNally, NASA.</a:t>
            </a:r>
            <a:endParaRPr sz="1400">
              <a:solidFill>
                <a:schemeClr val="dk1"/>
              </a:solidFill>
              <a:latin typeface="Calibri"/>
              <a:ea typeface="Calibri"/>
              <a:cs typeface="Calibri"/>
              <a:sym typeface="Calibri"/>
            </a:endParaRPr>
          </a:p>
        </p:txBody>
      </p:sp>
      <p:pic>
        <p:nvPicPr>
          <p:cNvPr descr="Artist image of SMAP satellite in orbit above Earth" id="134" name="Google Shape;134;p5"/>
          <p:cNvPicPr preferRelativeResize="0"/>
          <p:nvPr>
            <p:ph idx="2" type="body"/>
          </p:nvPr>
        </p:nvPicPr>
        <p:blipFill rotWithShape="1">
          <a:blip r:embed="rId6">
            <a:alphaModFix/>
          </a:blip>
          <a:srcRect b="0" l="0" r="0" t="0"/>
          <a:stretch/>
        </p:blipFill>
        <p:spPr>
          <a:xfrm>
            <a:off x="5510720" y="2298677"/>
            <a:ext cx="3078848" cy="2311341"/>
          </a:xfrm>
          <a:prstGeom prst="rect">
            <a:avLst/>
          </a:prstGeom>
          <a:noFill/>
          <a:ln>
            <a:noFill/>
          </a:ln>
        </p:spPr>
      </p:pic>
      <p:sp>
        <p:nvSpPr>
          <p:cNvPr id="135" name="Google Shape;135;p5"/>
          <p:cNvSpPr txBox="1"/>
          <p:nvPr>
            <p:ph idx="1" type="body"/>
          </p:nvPr>
        </p:nvSpPr>
        <p:spPr>
          <a:xfrm>
            <a:off x="5510720" y="4682331"/>
            <a:ext cx="3078848"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000000"/>
              </a:buClr>
              <a:buSzPts val="1400"/>
              <a:buNone/>
            </a:pPr>
            <a:r>
              <a:rPr lang="en-US" sz="1400">
                <a:solidFill>
                  <a:srgbClr val="000000"/>
                </a:solidFill>
              </a:rPr>
              <a:t>The SMAP satellite creates a global soil moisture map every three days. It measures the volumetric soil moisture in the top 5 cm of the soil. See the  GLOBE SMAP Soil Moisture Protocol to work with  scientists and provide needed on-the-ground measurements to help validate the satellite’s soil moisture estimates. Image credit: NASA.</a:t>
            </a:r>
            <a:endParaRPr sz="1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598" name="Google Shape;598;p50"/>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Visualize your data" id="599" name="Google Shape;599;p50"/>
          <p:cNvPicPr preferRelativeResize="0"/>
          <p:nvPr/>
        </p:nvPicPr>
        <p:blipFill rotWithShape="1">
          <a:blip r:embed="rId4">
            <a:alphaModFix/>
          </a:blip>
          <a:srcRect b="0" l="0" r="0" t="0"/>
          <a:stretch/>
        </p:blipFill>
        <p:spPr>
          <a:xfrm>
            <a:off x="-9595" y="-50799"/>
            <a:ext cx="1266895" cy="6908799"/>
          </a:xfrm>
          <a:prstGeom prst="rect">
            <a:avLst/>
          </a:prstGeom>
          <a:noFill/>
          <a:ln>
            <a:noFill/>
          </a:ln>
        </p:spPr>
      </p:pic>
      <p:sp>
        <p:nvSpPr>
          <p:cNvPr id="600" name="Google Shape;600;p50"/>
          <p:cNvSpPr txBox="1"/>
          <p:nvPr>
            <p:ph type="title"/>
          </p:nvPr>
        </p:nvSpPr>
        <p:spPr>
          <a:xfrm>
            <a:off x="1257300"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400"/>
              <a:buFont typeface="Calibri"/>
              <a:buNone/>
            </a:pPr>
            <a:r>
              <a:rPr lang="en-US" sz="2400"/>
              <a:t>Soil Moisture Gravimetric 0 - 5 cm Data Visualization </a:t>
            </a:r>
            <a:r>
              <a:rPr lang="en-US" sz="2400">
                <a:solidFill>
                  <a:schemeClr val="lt1"/>
                </a:solidFill>
              </a:rPr>
              <a:t>1</a:t>
            </a:r>
            <a:endParaRPr/>
          </a:p>
        </p:txBody>
      </p:sp>
      <p:sp>
        <p:nvSpPr>
          <p:cNvPr id="601" name="Google Shape;601;p50"/>
          <p:cNvSpPr txBox="1"/>
          <p:nvPr>
            <p:ph idx="1" type="body"/>
          </p:nvPr>
        </p:nvSpPr>
        <p:spPr>
          <a:xfrm>
            <a:off x="872289" y="1687487"/>
            <a:ext cx="7180847" cy="4351338"/>
          </a:xfrm>
          <a:prstGeom prst="rect">
            <a:avLst/>
          </a:prstGeom>
          <a:noFill/>
          <a:ln>
            <a:noFill/>
          </a:ln>
        </p:spPr>
        <p:txBody>
          <a:bodyPr anchorCtr="0" anchor="t" bIns="45700" lIns="91425" spcFirstLastPara="1" rIns="91425" wrap="square" tIns="45700">
            <a:normAutofit/>
          </a:bodyPr>
          <a:lstStyle/>
          <a:p>
            <a:pPr indent="-134938" lvl="0" marL="233363" rtl="0" algn="ctr">
              <a:lnSpc>
                <a:spcPct val="85000"/>
              </a:lnSpc>
              <a:spcBef>
                <a:spcPts val="0"/>
              </a:spcBef>
              <a:spcAft>
                <a:spcPts val="0"/>
              </a:spcAft>
              <a:buClr>
                <a:srgbClr val="000000"/>
              </a:buClr>
              <a:buSzPts val="1800"/>
              <a:buNone/>
            </a:pPr>
            <a:r>
              <a:rPr lang="en-US">
                <a:solidFill>
                  <a:srgbClr val="000000"/>
                </a:solidFill>
              </a:rPr>
              <a:t>Visualization for the first horizon shows the soil moisture for 0-5 cm.</a:t>
            </a:r>
            <a:endParaRPr/>
          </a:p>
        </p:txBody>
      </p:sp>
      <p:pic>
        <p:nvPicPr>
          <p:cNvPr descr="Screenshot of map interface, GLOBE Visualization System. By selecting gravimetric soil moisture and the date or range of dates of interest, locations where data are available are indicated by an icon on the map. " id="602" name="Google Shape;602;p50"/>
          <p:cNvPicPr preferRelativeResize="0"/>
          <p:nvPr>
            <p:ph idx="2" type="body"/>
          </p:nvPr>
        </p:nvPicPr>
        <p:blipFill rotWithShape="1">
          <a:blip r:embed="rId5">
            <a:alphaModFix/>
          </a:blip>
          <a:srcRect b="0" l="0" r="0" t="0"/>
          <a:stretch/>
        </p:blipFill>
        <p:spPr>
          <a:xfrm>
            <a:off x="1698457" y="2208873"/>
            <a:ext cx="5913521" cy="423953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608" name="Google Shape;608;p51"/>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Visualize your data" id="609" name="Google Shape;609;p51"/>
          <p:cNvPicPr preferRelativeResize="0"/>
          <p:nvPr/>
        </p:nvPicPr>
        <p:blipFill rotWithShape="1">
          <a:blip r:embed="rId4">
            <a:alphaModFix/>
          </a:blip>
          <a:srcRect b="0" l="0" r="0" t="0"/>
          <a:stretch/>
        </p:blipFill>
        <p:spPr>
          <a:xfrm>
            <a:off x="-9595" y="-50799"/>
            <a:ext cx="1266895" cy="6908799"/>
          </a:xfrm>
          <a:prstGeom prst="rect">
            <a:avLst/>
          </a:prstGeom>
          <a:noFill/>
          <a:ln>
            <a:noFill/>
          </a:ln>
        </p:spPr>
      </p:pic>
      <p:sp>
        <p:nvSpPr>
          <p:cNvPr id="610" name="Google Shape;610;p51"/>
          <p:cNvSpPr txBox="1"/>
          <p:nvPr>
            <p:ph type="title"/>
          </p:nvPr>
        </p:nvSpPr>
        <p:spPr>
          <a:xfrm>
            <a:off x="1257300"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400"/>
              <a:buFont typeface="Calibri"/>
              <a:buNone/>
            </a:pPr>
            <a:r>
              <a:rPr lang="en-US" sz="2400"/>
              <a:t>Soil Moisture Gravimetric 0 - 5 cm Data Visualization </a:t>
            </a:r>
            <a:r>
              <a:rPr lang="en-US" sz="2400">
                <a:solidFill>
                  <a:schemeClr val="lt1"/>
                </a:solidFill>
              </a:rPr>
              <a:t>2</a:t>
            </a:r>
            <a:endParaRPr/>
          </a:p>
        </p:txBody>
      </p:sp>
      <p:sp>
        <p:nvSpPr>
          <p:cNvPr id="611" name="Google Shape;611;p51"/>
          <p:cNvSpPr txBox="1"/>
          <p:nvPr>
            <p:ph idx="1" type="body"/>
          </p:nvPr>
        </p:nvSpPr>
        <p:spPr>
          <a:xfrm>
            <a:off x="1386721" y="1735931"/>
            <a:ext cx="6931274" cy="4351338"/>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rgbClr val="000000"/>
              </a:buClr>
              <a:buSzPts val="1800"/>
              <a:buNone/>
            </a:pPr>
            <a:r>
              <a:rPr lang="en-US">
                <a:solidFill>
                  <a:srgbClr val="000000"/>
                </a:solidFill>
              </a:rPr>
              <a:t>Visualization for the first horizon shows the soil moisture for 0-5 cm. Data from this protocol and the SMAP Protocol are combined.</a:t>
            </a:r>
            <a:endParaRPr/>
          </a:p>
          <a:p>
            <a:pPr indent="0" lvl="0" marL="0" rtl="0" algn="ctr">
              <a:lnSpc>
                <a:spcPct val="85000"/>
              </a:lnSpc>
              <a:spcBef>
                <a:spcPts val="1000"/>
              </a:spcBef>
              <a:spcAft>
                <a:spcPts val="0"/>
              </a:spcAft>
              <a:buClr>
                <a:schemeClr val="dk1"/>
              </a:buClr>
              <a:buSzPts val="1800"/>
              <a:buNone/>
            </a:pPr>
            <a:r>
              <a:t/>
            </a:r>
            <a:endParaRPr>
              <a:solidFill>
                <a:srgbClr val="000000"/>
              </a:solidFill>
            </a:endParaRPr>
          </a:p>
          <a:p>
            <a:pPr indent="0" lvl="0" marL="0" rtl="0" algn="ctr">
              <a:lnSpc>
                <a:spcPct val="85000"/>
              </a:lnSpc>
              <a:spcBef>
                <a:spcPts val="1000"/>
              </a:spcBef>
              <a:spcAft>
                <a:spcPts val="0"/>
              </a:spcAft>
              <a:buClr>
                <a:schemeClr val="dk1"/>
              </a:buClr>
              <a:buSzPts val="1000"/>
              <a:buNone/>
            </a:pPr>
            <a:r>
              <a:t/>
            </a:r>
            <a:endParaRPr sz="1000">
              <a:solidFill>
                <a:srgbClr val="000000"/>
              </a:solidFill>
            </a:endParaRPr>
          </a:p>
        </p:txBody>
      </p:sp>
      <p:pic>
        <p:nvPicPr>
          <p:cNvPr descr="Screenshot of map interface, GLOBE Visualization System. By selecting gravimetric soil moisture and the date or range of dates of interest, locations where data are available are indicated by an icon on the map. It is possible to visualize more than one data set on the same map, here locations for both gravimetric soil moisture and SMAP data are indicated by icons. " id="612" name="Google Shape;612;p51"/>
          <p:cNvPicPr preferRelativeResize="0"/>
          <p:nvPr>
            <p:ph idx="2" type="body"/>
          </p:nvPr>
        </p:nvPicPr>
        <p:blipFill rotWithShape="1">
          <a:blip r:embed="rId5">
            <a:alphaModFix/>
          </a:blip>
          <a:srcRect b="0" l="0" r="0" t="0"/>
          <a:stretch/>
        </p:blipFill>
        <p:spPr>
          <a:xfrm>
            <a:off x="1549065" y="2480344"/>
            <a:ext cx="6456000" cy="3834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618" name="Google Shape;618;p52"/>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Additional information" id="619" name="Google Shape;619;p52"/>
          <p:cNvPicPr preferRelativeResize="0"/>
          <p:nvPr/>
        </p:nvPicPr>
        <p:blipFill rotWithShape="1">
          <a:blip r:embed="rId4">
            <a:alphaModFix/>
          </a:blip>
          <a:srcRect b="0" l="0" r="0" t="0"/>
          <a:stretch/>
        </p:blipFill>
        <p:spPr>
          <a:xfrm>
            <a:off x="-16780" y="-50799"/>
            <a:ext cx="1274079" cy="6908799"/>
          </a:xfrm>
          <a:prstGeom prst="rect">
            <a:avLst/>
          </a:prstGeom>
          <a:noFill/>
          <a:ln>
            <a:noFill/>
          </a:ln>
        </p:spPr>
      </p:pic>
      <p:sp>
        <p:nvSpPr>
          <p:cNvPr id="620" name="Google Shape;620;p52"/>
          <p:cNvSpPr txBox="1"/>
          <p:nvPr>
            <p:ph type="title"/>
          </p:nvPr>
        </p:nvSpPr>
        <p:spPr>
          <a:xfrm>
            <a:off x="1297058" y="57639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Questions for Further Investigations</a:t>
            </a:r>
            <a:endParaRPr/>
          </a:p>
        </p:txBody>
      </p:sp>
      <p:sp>
        <p:nvSpPr>
          <p:cNvPr id="621" name="Google Shape;621;p52"/>
          <p:cNvSpPr txBox="1"/>
          <p:nvPr>
            <p:ph idx="1" type="body"/>
          </p:nvPr>
        </p:nvSpPr>
        <p:spPr>
          <a:xfrm>
            <a:off x="1354208" y="1558530"/>
            <a:ext cx="7484992" cy="4351338"/>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1600"/>
              <a:buFont typeface="Arial"/>
              <a:buChar char="•"/>
            </a:pPr>
            <a:r>
              <a:rPr lang="en-US" sz="1600"/>
              <a:t>What other GLOBE schools have patterns of soil moisture similar to yours? </a:t>
            </a:r>
            <a:endParaRPr/>
          </a:p>
          <a:p>
            <a:pPr indent="-285750" lvl="0" marL="285750" rtl="0" algn="l">
              <a:lnSpc>
                <a:spcPct val="90000"/>
              </a:lnSpc>
              <a:spcBef>
                <a:spcPts val="1000"/>
              </a:spcBef>
              <a:spcAft>
                <a:spcPts val="0"/>
              </a:spcAft>
              <a:buClr>
                <a:schemeClr val="dk1"/>
              </a:buClr>
              <a:buSzPts val="1600"/>
              <a:buFont typeface="Arial"/>
              <a:buChar char="•"/>
            </a:pPr>
            <a:r>
              <a:rPr lang="en-US" sz="1600"/>
              <a:t>How many weeks of the year is your soil relatively wet or relatively dry? </a:t>
            </a:r>
            <a:endParaRPr/>
          </a:p>
          <a:p>
            <a:pPr indent="-285750" lvl="0" marL="285750" rtl="0" algn="l">
              <a:lnSpc>
                <a:spcPct val="90000"/>
              </a:lnSpc>
              <a:spcBef>
                <a:spcPts val="1000"/>
              </a:spcBef>
              <a:spcAft>
                <a:spcPts val="0"/>
              </a:spcAft>
              <a:buClr>
                <a:schemeClr val="dk1"/>
              </a:buClr>
              <a:buSzPts val="1600"/>
              <a:buFont typeface="Arial"/>
              <a:buChar char="•"/>
            </a:pPr>
            <a:r>
              <a:rPr lang="en-US" sz="1600"/>
              <a:t>Does soil moisture change during the winter? </a:t>
            </a:r>
            <a:endParaRPr/>
          </a:p>
          <a:p>
            <a:pPr indent="-285750" lvl="0" marL="285750" rtl="0" algn="l">
              <a:lnSpc>
                <a:spcPct val="90000"/>
              </a:lnSpc>
              <a:spcBef>
                <a:spcPts val="1000"/>
              </a:spcBef>
              <a:spcAft>
                <a:spcPts val="0"/>
              </a:spcAft>
              <a:buClr>
                <a:schemeClr val="dk1"/>
              </a:buClr>
              <a:buSzPts val="1600"/>
              <a:buFont typeface="Arial"/>
              <a:buChar char="•"/>
            </a:pPr>
            <a:r>
              <a:rPr lang="en-US" sz="1600"/>
              <a:t>Which areas around your school are usually dry or wet? Why? </a:t>
            </a:r>
            <a:endParaRPr/>
          </a:p>
          <a:p>
            <a:pPr indent="-285750" lvl="0" marL="285750" rtl="0" algn="l">
              <a:lnSpc>
                <a:spcPct val="90000"/>
              </a:lnSpc>
              <a:spcBef>
                <a:spcPts val="1000"/>
              </a:spcBef>
              <a:spcAft>
                <a:spcPts val="0"/>
              </a:spcAft>
              <a:buClr>
                <a:schemeClr val="dk1"/>
              </a:buClr>
              <a:buSzPts val="1600"/>
              <a:buFont typeface="Arial"/>
              <a:buChar char="•"/>
            </a:pPr>
            <a:r>
              <a:rPr lang="en-US" sz="1600"/>
              <a:t>Which holds the most water: clay, sand, or silt? Why? </a:t>
            </a:r>
            <a:endParaRPr/>
          </a:p>
          <a:p>
            <a:pPr indent="-285750" lvl="0" marL="285750" rtl="0" algn="l">
              <a:lnSpc>
                <a:spcPct val="90000"/>
              </a:lnSpc>
              <a:spcBef>
                <a:spcPts val="1000"/>
              </a:spcBef>
              <a:spcAft>
                <a:spcPts val="0"/>
              </a:spcAft>
              <a:buClr>
                <a:schemeClr val="dk1"/>
              </a:buClr>
              <a:buSzPts val="1600"/>
              <a:buFont typeface="Arial"/>
              <a:buChar char="•"/>
            </a:pPr>
            <a:r>
              <a:rPr lang="en-US" sz="1600"/>
              <a:t>Does the type of land cover affect the amount of water that enters the soil? Does it affect the rate at which soil dries out following a rainstorm? </a:t>
            </a:r>
            <a:endParaRPr/>
          </a:p>
          <a:p>
            <a:pPr indent="-285750" lvl="0" marL="285750" rtl="0" algn="l">
              <a:lnSpc>
                <a:spcPct val="90000"/>
              </a:lnSpc>
              <a:spcBef>
                <a:spcPts val="1000"/>
              </a:spcBef>
              <a:spcAft>
                <a:spcPts val="0"/>
              </a:spcAft>
              <a:buClr>
                <a:schemeClr val="dk1"/>
              </a:buClr>
              <a:buSzPts val="1600"/>
              <a:buFont typeface="Arial"/>
              <a:buChar char="•"/>
            </a:pPr>
            <a:r>
              <a:rPr lang="en-US" sz="1600"/>
              <a:t>How are soil moisture and relative humidity related? </a:t>
            </a:r>
            <a:endParaRPr/>
          </a:p>
          <a:p>
            <a:pPr indent="-285750" lvl="0" marL="285750" rtl="0" algn="l">
              <a:lnSpc>
                <a:spcPct val="90000"/>
              </a:lnSpc>
              <a:spcBef>
                <a:spcPts val="1000"/>
              </a:spcBef>
              <a:spcAft>
                <a:spcPts val="0"/>
              </a:spcAft>
              <a:buClr>
                <a:schemeClr val="dk1"/>
              </a:buClr>
              <a:buSzPts val="1600"/>
              <a:buFont typeface="Arial"/>
              <a:buChar char="•"/>
            </a:pPr>
            <a:r>
              <a:rPr lang="en-US" sz="1600"/>
              <a:t>How are soil moisture and soil, surface and air temperature related? </a:t>
            </a:r>
            <a:endParaRPr/>
          </a:p>
          <a:p>
            <a:pPr indent="-285750" lvl="0" marL="285750" rtl="0" algn="l">
              <a:lnSpc>
                <a:spcPct val="90000"/>
              </a:lnSpc>
              <a:spcBef>
                <a:spcPts val="1000"/>
              </a:spcBef>
              <a:spcAft>
                <a:spcPts val="0"/>
              </a:spcAft>
              <a:buClr>
                <a:schemeClr val="dk1"/>
              </a:buClr>
              <a:buSzPts val="1600"/>
              <a:buFont typeface="Arial"/>
              <a:buChar char="•"/>
            </a:pPr>
            <a:r>
              <a:rPr lang="en-US" sz="1600"/>
              <a:t>How does the porosity of a soil horizon relate to the amount of water that horizon can hold? </a:t>
            </a:r>
            <a:endParaRPr/>
          </a:p>
          <a:p>
            <a:pPr indent="-285750" lvl="0" marL="285750" rtl="0" algn="l">
              <a:lnSpc>
                <a:spcPct val="90000"/>
              </a:lnSpc>
              <a:spcBef>
                <a:spcPts val="1000"/>
              </a:spcBef>
              <a:spcAft>
                <a:spcPts val="0"/>
              </a:spcAft>
              <a:buClr>
                <a:schemeClr val="dk1"/>
              </a:buClr>
              <a:buSzPts val="1600"/>
              <a:buFont typeface="Arial"/>
              <a:buChar char="•"/>
            </a:pPr>
            <a:r>
              <a:rPr lang="en-US" sz="1600"/>
              <a:t>How does soil water content change from one horizon to another in the same profile? </a:t>
            </a:r>
            <a:endParaRPr/>
          </a:p>
          <a:p>
            <a:pPr indent="-285750" lvl="0" marL="285750" rtl="0" algn="l">
              <a:lnSpc>
                <a:spcPct val="90000"/>
              </a:lnSpc>
              <a:spcBef>
                <a:spcPts val="1000"/>
              </a:spcBef>
              <a:spcAft>
                <a:spcPts val="0"/>
              </a:spcAft>
              <a:buClr>
                <a:schemeClr val="dk1"/>
              </a:buClr>
              <a:buSzPts val="1600"/>
              <a:buFont typeface="Arial"/>
              <a:buChar char="•"/>
            </a:pPr>
            <a:r>
              <a:rPr lang="en-US" sz="1600"/>
              <a:t>What happens to the downward flow of water if there is a coarse textured (sandy) horizon overlying a horizon with high clay content? What happens to water flow if a clayey horizon is found over a sandy horizon?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627" name="Google Shape;627;p53"/>
          <p:cNvPicPr preferRelativeResize="0"/>
          <p:nvPr/>
        </p:nvPicPr>
        <p:blipFill rotWithShape="1">
          <a:blip r:embed="rId3">
            <a:alphaModFix/>
          </a:blip>
          <a:srcRect b="0" l="0" r="0" t="0"/>
          <a:stretch/>
        </p:blipFill>
        <p:spPr>
          <a:xfrm>
            <a:off x="1253662" y="-20096"/>
            <a:ext cx="7920482" cy="977132"/>
          </a:xfrm>
          <a:prstGeom prst="rect">
            <a:avLst/>
          </a:prstGeom>
          <a:noFill/>
          <a:ln>
            <a:noFill/>
          </a:ln>
        </p:spPr>
      </p:pic>
      <p:pic>
        <p:nvPicPr>
          <p:cNvPr descr="Menu: Additional information" id="628" name="Google Shape;628;p53"/>
          <p:cNvPicPr preferRelativeResize="0"/>
          <p:nvPr/>
        </p:nvPicPr>
        <p:blipFill rotWithShape="1">
          <a:blip r:embed="rId4">
            <a:alphaModFix/>
          </a:blip>
          <a:srcRect b="0" l="0" r="0" t="0"/>
          <a:stretch/>
        </p:blipFill>
        <p:spPr>
          <a:xfrm>
            <a:off x="-16780" y="-50799"/>
            <a:ext cx="1274079" cy="6908799"/>
          </a:xfrm>
          <a:prstGeom prst="rect">
            <a:avLst/>
          </a:prstGeom>
          <a:noFill/>
          <a:ln>
            <a:noFill/>
          </a:ln>
        </p:spPr>
      </p:pic>
      <p:sp>
        <p:nvSpPr>
          <p:cNvPr id="629" name="Google Shape;629;p53"/>
          <p:cNvSpPr txBox="1"/>
          <p:nvPr>
            <p:ph type="title"/>
          </p:nvPr>
        </p:nvSpPr>
        <p:spPr>
          <a:xfrm>
            <a:off x="1297058" y="57639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Frequently Asked Questions</a:t>
            </a:r>
            <a:endParaRPr/>
          </a:p>
        </p:txBody>
      </p:sp>
      <p:sp>
        <p:nvSpPr>
          <p:cNvPr id="630" name="Google Shape;630;p53"/>
          <p:cNvSpPr txBox="1"/>
          <p:nvPr>
            <p:ph idx="1" type="body"/>
          </p:nvPr>
        </p:nvSpPr>
        <p:spPr>
          <a:xfrm>
            <a:off x="1354208" y="1558530"/>
            <a:ext cx="7468950" cy="54839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None/>
            </a:pPr>
            <a:r>
              <a:rPr b="1" lang="en-US" sz="1400"/>
              <a:t>1. What should students do if they forgot to weigh the empty soil containers before filling them with samples in the field?</a:t>
            </a:r>
            <a:endParaRPr sz="1400"/>
          </a:p>
          <a:p>
            <a:pPr indent="0" lvl="0" marL="0" rtl="0" algn="l">
              <a:lnSpc>
                <a:spcPct val="90000"/>
              </a:lnSpc>
              <a:spcBef>
                <a:spcPts val="1000"/>
              </a:spcBef>
              <a:spcAft>
                <a:spcPts val="0"/>
              </a:spcAft>
              <a:buClr>
                <a:schemeClr val="dk1"/>
              </a:buClr>
              <a:buSzPts val="1400"/>
              <a:buNone/>
            </a:pPr>
            <a:r>
              <a:rPr lang="en-US" sz="1400"/>
              <a:t>The soil collection containers can be weighed at the end of the soil moisture protocols after emptying the dried soil and cleaning the containers thoroughly. Remember that any dried soil left in the container will lead to an inaccurate container mass. </a:t>
            </a:r>
            <a:endParaRPr/>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rPr b="1" lang="en-US" sz="1400"/>
              <a:t>2. What should students do if the soil is frozen?</a:t>
            </a:r>
            <a:endParaRPr sz="1400"/>
          </a:p>
          <a:p>
            <a:pPr indent="0" lvl="0" marL="0" rtl="0" algn="l">
              <a:lnSpc>
                <a:spcPct val="90000"/>
              </a:lnSpc>
              <a:spcBef>
                <a:spcPts val="1000"/>
              </a:spcBef>
              <a:spcAft>
                <a:spcPts val="0"/>
              </a:spcAft>
              <a:buClr>
                <a:schemeClr val="dk1"/>
              </a:buClr>
              <a:buSzPts val="1400"/>
              <a:buNone/>
            </a:pPr>
            <a:r>
              <a:rPr lang="en-US" sz="1400"/>
              <a:t>Take soil moisture measurements during times when the soil is thawed.</a:t>
            </a:r>
            <a:endParaRPr/>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rPr b="1" lang="en-US" sz="1400"/>
              <a:t>3. What should students do if the site was accidentally watered?</a:t>
            </a:r>
            <a:endParaRPr sz="1400"/>
          </a:p>
          <a:p>
            <a:pPr indent="0" lvl="0" marL="0" rtl="0" algn="l">
              <a:lnSpc>
                <a:spcPct val="90000"/>
              </a:lnSpc>
              <a:spcBef>
                <a:spcPts val="1000"/>
              </a:spcBef>
              <a:spcAft>
                <a:spcPts val="0"/>
              </a:spcAft>
              <a:buClr>
                <a:schemeClr val="dk1"/>
              </a:buClr>
              <a:buSzPts val="1400"/>
              <a:buNone/>
            </a:pPr>
            <a:r>
              <a:rPr lang="en-US" sz="1400"/>
              <a:t>Take the data as usual, but check the flag on the </a:t>
            </a:r>
            <a:r>
              <a:rPr i="1" lang="en-US" sz="1400"/>
              <a:t>Data Sheet </a:t>
            </a:r>
            <a:r>
              <a:rPr lang="en-US" sz="1400"/>
              <a:t>to indicate artificially watered site. These data are still useful, and depending on conditions, the soil moisture may be affected by the watering for several days. If a large area, &gt; 1 km2 within 3 km of your site is irrigated, record this as metadata and report it to GLOBE. This is important for interpretation of observations.</a:t>
            </a:r>
            <a:endParaRPr/>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rPr b="1" lang="en-US" sz="1400"/>
              <a:t>4. What should students do if the soil is snow covered?</a:t>
            </a:r>
            <a:endParaRPr sz="1400"/>
          </a:p>
          <a:p>
            <a:pPr indent="0" lvl="0" marL="0" rtl="0" algn="l">
              <a:lnSpc>
                <a:spcPct val="90000"/>
              </a:lnSpc>
              <a:spcBef>
                <a:spcPts val="1000"/>
              </a:spcBef>
              <a:spcAft>
                <a:spcPts val="0"/>
              </a:spcAft>
              <a:buClr>
                <a:schemeClr val="dk1"/>
              </a:buClr>
              <a:buSzPts val="1400"/>
              <a:buNone/>
            </a:pPr>
            <a:r>
              <a:rPr lang="en-US" sz="1400"/>
              <a:t>If the soil is not frozen, brush off the snow and proceed with the sample collection.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pic>
        <p:nvPicPr>
          <p:cNvPr descr="watermark of hands holding a clump of soil" id="635" name="Google Shape;635;p54"/>
          <p:cNvPicPr preferRelativeResize="0"/>
          <p:nvPr/>
        </p:nvPicPr>
        <p:blipFill rotWithShape="1">
          <a:blip r:embed="rId3">
            <a:alphaModFix amt="20000"/>
          </a:blip>
          <a:srcRect b="0" l="0" r="0" t="0"/>
          <a:stretch/>
        </p:blipFill>
        <p:spPr>
          <a:xfrm>
            <a:off x="-28572" y="917997"/>
            <a:ext cx="9144000" cy="5921969"/>
          </a:xfrm>
          <a:prstGeom prst="rect">
            <a:avLst/>
          </a:prstGeom>
          <a:noFill/>
          <a:ln>
            <a:noFill/>
          </a:ln>
        </p:spPr>
      </p:pic>
      <p:sp>
        <p:nvSpPr>
          <p:cNvPr id="636" name="Google Shape;636;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637" name="Google Shape;637;p54"/>
          <p:cNvPicPr preferRelativeResize="0"/>
          <p:nvPr/>
        </p:nvPicPr>
        <p:blipFill rotWithShape="1">
          <a:blip r:embed="rId4">
            <a:alphaModFix/>
          </a:blip>
          <a:srcRect b="0" l="0" r="0" t="0"/>
          <a:stretch/>
        </p:blipFill>
        <p:spPr>
          <a:xfrm>
            <a:off x="1253662" y="-20096"/>
            <a:ext cx="7920482" cy="977132"/>
          </a:xfrm>
          <a:prstGeom prst="rect">
            <a:avLst/>
          </a:prstGeom>
          <a:noFill/>
          <a:ln>
            <a:noFill/>
          </a:ln>
        </p:spPr>
      </p:pic>
      <p:pic>
        <p:nvPicPr>
          <p:cNvPr descr="Menu: Additional information" id="638" name="Google Shape;638;p54"/>
          <p:cNvPicPr preferRelativeResize="0"/>
          <p:nvPr/>
        </p:nvPicPr>
        <p:blipFill rotWithShape="1">
          <a:blip r:embed="rId5">
            <a:alphaModFix/>
          </a:blip>
          <a:srcRect b="0" l="0" r="0" t="0"/>
          <a:stretch/>
        </p:blipFill>
        <p:spPr>
          <a:xfrm>
            <a:off x="-16780" y="-50799"/>
            <a:ext cx="1274079" cy="6908799"/>
          </a:xfrm>
          <a:prstGeom prst="rect">
            <a:avLst/>
          </a:prstGeom>
          <a:noFill/>
          <a:ln>
            <a:noFill/>
          </a:ln>
        </p:spPr>
      </p:pic>
      <p:sp>
        <p:nvSpPr>
          <p:cNvPr id="639" name="Google Shape;639;p54"/>
          <p:cNvSpPr txBox="1"/>
          <p:nvPr>
            <p:ph type="title"/>
          </p:nvPr>
        </p:nvSpPr>
        <p:spPr>
          <a:xfrm>
            <a:off x="1376645" y="779273"/>
            <a:ext cx="767815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8340C"/>
              </a:buClr>
              <a:buSzPts val="1600"/>
              <a:buFont typeface="Calibri"/>
              <a:buNone/>
            </a:pPr>
            <a:br>
              <a:rPr lang="en-US" sz="1600"/>
            </a:br>
            <a:r>
              <a:rPr b="1" lang="en-US" sz="1600">
                <a:solidFill>
                  <a:srgbClr val="48340C"/>
                </a:solidFill>
              </a:rPr>
              <a:t>Request for your feedback on this module! </a:t>
            </a:r>
            <a:r>
              <a:rPr b="1" lang="en-US" sz="1600"/>
              <a:t>Please provide us with feedback about this module. This is a community project and we welcome your comments, suggestions and edits! Comment here: </a:t>
            </a:r>
            <a:r>
              <a:rPr b="1" lang="en-US" sz="1600" u="sng">
                <a:solidFill>
                  <a:schemeClr val="hlink"/>
                </a:solidFill>
                <a:hlinkClick r:id="rId6"/>
              </a:rPr>
              <a:t>eTraining Feedback</a:t>
            </a:r>
            <a:r>
              <a:rPr b="1" lang="en-US" sz="1600"/>
              <a:t> </a:t>
            </a:r>
            <a:br>
              <a:rPr lang="en-US" sz="1600"/>
            </a:br>
            <a:r>
              <a:rPr lang="en-US" sz="1600"/>
              <a:t>Questions  after reviewing this module? Contact GLOBE:  </a:t>
            </a:r>
            <a:r>
              <a:rPr lang="en-US" sz="1600" u="sng">
                <a:solidFill>
                  <a:schemeClr val="hlink"/>
                </a:solidFill>
                <a:hlinkClick r:id="rId7"/>
              </a:rPr>
              <a:t>help@nasaglobe.org</a:t>
            </a:r>
            <a:br>
              <a:rPr i="1" lang="en-US" sz="1600"/>
            </a:br>
            <a:endParaRPr b="1" sz="1600"/>
          </a:p>
        </p:txBody>
      </p:sp>
      <p:sp>
        <p:nvSpPr>
          <p:cNvPr id="640" name="Google Shape;640;p54"/>
          <p:cNvSpPr txBox="1"/>
          <p:nvPr>
            <p:ph idx="1" type="body"/>
          </p:nvPr>
        </p:nvSpPr>
        <p:spPr>
          <a:xfrm>
            <a:off x="1496616" y="2054925"/>
            <a:ext cx="7379494"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48340C"/>
              </a:buClr>
              <a:buSzPts val="2000"/>
              <a:buNone/>
            </a:pPr>
            <a:r>
              <a:rPr b="1" lang="en-US" sz="2000">
                <a:solidFill>
                  <a:srgbClr val="48340C"/>
                </a:solidFill>
              </a:rPr>
              <a:t>Credits</a:t>
            </a:r>
            <a:endParaRPr/>
          </a:p>
          <a:p>
            <a:pPr indent="0" lvl="0" marL="0" rtl="0" algn="l">
              <a:lnSpc>
                <a:spcPct val="90000"/>
              </a:lnSpc>
              <a:spcBef>
                <a:spcPts val="1000"/>
              </a:spcBef>
              <a:spcAft>
                <a:spcPts val="0"/>
              </a:spcAft>
              <a:buClr>
                <a:schemeClr val="dk1"/>
              </a:buClr>
              <a:buSzPts val="1600"/>
              <a:buNone/>
            </a:pPr>
            <a:r>
              <a:rPr b="1" lang="en-US" sz="1600"/>
              <a:t>Slides: </a:t>
            </a:r>
            <a:r>
              <a:rPr lang="en-US" sz="1600"/>
              <a:t>Izolda</a:t>
            </a:r>
            <a:r>
              <a:rPr b="1" lang="en-US" sz="1600"/>
              <a:t> </a:t>
            </a:r>
            <a:r>
              <a:rPr lang="en-US" sz="1600"/>
              <a:t>Trachtenberg, Dixon Butler, Russanne Low</a:t>
            </a:r>
            <a:endParaRPr/>
          </a:p>
          <a:p>
            <a:pPr indent="0" lvl="0" marL="0" rtl="0" algn="l">
              <a:lnSpc>
                <a:spcPct val="90000"/>
              </a:lnSpc>
              <a:spcBef>
                <a:spcPts val="1000"/>
              </a:spcBef>
              <a:spcAft>
                <a:spcPts val="0"/>
              </a:spcAft>
              <a:buClr>
                <a:schemeClr val="dk1"/>
              </a:buClr>
              <a:buSzPts val="1600"/>
              <a:buNone/>
            </a:pPr>
            <a:r>
              <a:rPr b="1" lang="en-US" sz="1600"/>
              <a:t>Photographs: </a:t>
            </a:r>
            <a:r>
              <a:rPr lang="en-US" sz="1600"/>
              <a:t>Izolda Trachtenberg</a:t>
            </a:r>
            <a:endParaRPr/>
          </a:p>
          <a:p>
            <a:pPr indent="0" lvl="0" marL="0" rtl="0" algn="l">
              <a:lnSpc>
                <a:spcPct val="90000"/>
              </a:lnSpc>
              <a:spcBef>
                <a:spcPts val="1000"/>
              </a:spcBef>
              <a:spcAft>
                <a:spcPts val="0"/>
              </a:spcAft>
              <a:buClr>
                <a:schemeClr val="dk1"/>
              </a:buClr>
              <a:buSzPts val="1600"/>
              <a:buNone/>
            </a:pPr>
            <a:r>
              <a:rPr b="1" lang="en-US" sz="1600"/>
              <a:t>Illustrations: </a:t>
            </a:r>
            <a:r>
              <a:rPr lang="en-US" sz="1600"/>
              <a:t>Rich Potter</a:t>
            </a:r>
            <a:endParaRPr/>
          </a:p>
          <a:p>
            <a:pPr indent="0" lvl="0" marL="0" rtl="0" algn="l">
              <a:lnSpc>
                <a:spcPct val="90000"/>
              </a:lnSpc>
              <a:spcBef>
                <a:spcPts val="1000"/>
              </a:spcBef>
              <a:spcAft>
                <a:spcPts val="0"/>
              </a:spcAft>
              <a:buClr>
                <a:schemeClr val="dk1"/>
              </a:buClr>
              <a:buSzPts val="1600"/>
              <a:buNone/>
            </a:pPr>
            <a:r>
              <a:rPr b="1" lang="en-US" sz="1600"/>
              <a:t>Cover Art: </a:t>
            </a:r>
            <a:r>
              <a:rPr lang="en-US" sz="1600"/>
              <a:t>Jenn Glaser, </a:t>
            </a:r>
            <a:r>
              <a:rPr i="1" lang="en-US" sz="1600"/>
              <a:t>ScribeArts</a:t>
            </a:r>
            <a:endParaRPr i="1" sz="1600"/>
          </a:p>
          <a:p>
            <a:pPr indent="0" lvl="0" marL="0" rtl="0" algn="l">
              <a:lnSpc>
                <a:spcPct val="90000"/>
              </a:lnSpc>
              <a:spcBef>
                <a:spcPts val="1000"/>
              </a:spcBef>
              <a:spcAft>
                <a:spcPts val="0"/>
              </a:spcAft>
              <a:buClr>
                <a:schemeClr val="dk1"/>
              </a:buClr>
              <a:buSzPts val="1600"/>
              <a:buNone/>
            </a:pPr>
            <a:r>
              <a:rPr b="1" lang="en-US" sz="1600"/>
              <a:t>More Information:</a:t>
            </a:r>
            <a:endParaRPr/>
          </a:p>
          <a:p>
            <a:pPr indent="0" lvl="0" marL="0" rtl="0" algn="l">
              <a:lnSpc>
                <a:spcPct val="90000"/>
              </a:lnSpc>
              <a:spcBef>
                <a:spcPts val="1000"/>
              </a:spcBef>
              <a:spcAft>
                <a:spcPts val="0"/>
              </a:spcAft>
              <a:buClr>
                <a:schemeClr val="dk1"/>
              </a:buClr>
              <a:buSzPts val="1600"/>
              <a:buNone/>
            </a:pPr>
            <a:r>
              <a:rPr lang="en-US" sz="1600" u="sng">
                <a:solidFill>
                  <a:schemeClr val="hlink"/>
                </a:solidFill>
                <a:hlinkClick r:id="rId8"/>
              </a:rPr>
              <a:t>The GLOBE Program</a:t>
            </a:r>
            <a:endParaRPr sz="1600"/>
          </a:p>
          <a:p>
            <a:pPr indent="0" lvl="0" marL="0" rtl="0" algn="l">
              <a:lnSpc>
                <a:spcPct val="90000"/>
              </a:lnSpc>
              <a:spcBef>
                <a:spcPts val="1000"/>
              </a:spcBef>
              <a:spcAft>
                <a:spcPts val="0"/>
              </a:spcAft>
              <a:buClr>
                <a:schemeClr val="dk1"/>
              </a:buClr>
              <a:buSzPts val="1600"/>
              <a:buNone/>
            </a:pPr>
            <a:r>
              <a:rPr lang="en-US" sz="1600" u="sng">
                <a:solidFill>
                  <a:schemeClr val="hlink"/>
                </a:solidFill>
                <a:hlinkClick r:id="rId9"/>
              </a:rPr>
              <a:t>NASA Earth Science </a:t>
            </a:r>
            <a:endParaRPr sz="1600"/>
          </a:p>
          <a:p>
            <a:pPr indent="0" lvl="0" marL="0" rtl="0" algn="l">
              <a:lnSpc>
                <a:spcPct val="90000"/>
              </a:lnSpc>
              <a:spcBef>
                <a:spcPts val="1000"/>
              </a:spcBef>
              <a:spcAft>
                <a:spcPts val="0"/>
              </a:spcAft>
              <a:buClr>
                <a:schemeClr val="dk1"/>
              </a:buClr>
              <a:buSzPts val="1600"/>
              <a:buNone/>
            </a:pPr>
            <a:r>
              <a:rPr lang="en-US" sz="1600" u="sng">
                <a:solidFill>
                  <a:schemeClr val="hlink"/>
                </a:solidFill>
                <a:hlinkClick r:id="rId10"/>
              </a:rPr>
              <a:t>NASA Global Climate Change: Vital Signs of the Planet</a:t>
            </a:r>
            <a:endParaRPr sz="1600"/>
          </a:p>
          <a:p>
            <a:pPr indent="0" lvl="0" marL="0" rtl="0" algn="l">
              <a:lnSpc>
                <a:spcPct val="90000"/>
              </a:lnSpc>
              <a:spcBef>
                <a:spcPts val="1000"/>
              </a:spcBef>
              <a:spcAft>
                <a:spcPts val="0"/>
              </a:spcAft>
              <a:buClr>
                <a:schemeClr val="dk1"/>
              </a:buClr>
              <a:buSzPts val="1600"/>
              <a:buNone/>
            </a:pPr>
            <a:r>
              <a:rPr lang="en-US" sz="1600"/>
              <a:t>The GLOBE Program is sponsored by these organizations: </a:t>
            </a:r>
            <a:endParaRPr/>
          </a:p>
          <a:p>
            <a:pPr indent="0" lvl="0" marL="0" rtl="0" algn="l">
              <a:lnSpc>
                <a:spcPct val="90000"/>
              </a:lnSpc>
              <a:spcBef>
                <a:spcPts val="1000"/>
              </a:spcBef>
              <a:spcAft>
                <a:spcPts val="0"/>
              </a:spcAft>
              <a:buClr>
                <a:schemeClr val="dk1"/>
              </a:buClr>
              <a:buSzPts val="1600"/>
              <a:buNone/>
            </a:pPr>
            <a:r>
              <a:t/>
            </a:r>
            <a:endParaRPr sz="1600"/>
          </a:p>
          <a:p>
            <a:pPr indent="0" lvl="0" marL="0" rtl="0" algn="l">
              <a:lnSpc>
                <a:spcPct val="90000"/>
              </a:lnSpc>
              <a:spcBef>
                <a:spcPts val="1000"/>
              </a:spcBef>
              <a:spcAft>
                <a:spcPts val="0"/>
              </a:spcAft>
              <a:buClr>
                <a:schemeClr val="dk1"/>
              </a:buClr>
              <a:buSzPts val="1600"/>
              <a:buNone/>
            </a:pPr>
            <a:r>
              <a:t/>
            </a:r>
            <a:endParaRPr sz="1600"/>
          </a:p>
          <a:p>
            <a:pPr indent="0" lvl="0" marL="0" rtl="0" algn="l">
              <a:lnSpc>
                <a:spcPct val="90000"/>
              </a:lnSpc>
              <a:spcBef>
                <a:spcPts val="1000"/>
              </a:spcBef>
              <a:spcAft>
                <a:spcPts val="0"/>
              </a:spcAft>
              <a:buClr>
                <a:srgbClr val="000000"/>
              </a:buClr>
              <a:buSzPts val="1400"/>
              <a:buNone/>
            </a:pPr>
            <a:r>
              <a:rPr i="1" lang="en-US" sz="1400">
                <a:solidFill>
                  <a:srgbClr val="000000"/>
                </a:solidFill>
              </a:rPr>
              <a:t>Version  12/1/16. If you edit and modify this slide set for use for educational purposes,  please note “modified by (and your name and date) “  on this page. Thank you.</a:t>
            </a:r>
            <a:endParaRPr b="1" sz="1400"/>
          </a:p>
          <a:p>
            <a:pPr indent="0" lvl="0" marL="0" rtl="0" algn="l">
              <a:lnSpc>
                <a:spcPct val="90000"/>
              </a:lnSpc>
              <a:spcBef>
                <a:spcPts val="1000"/>
              </a:spcBef>
              <a:spcAft>
                <a:spcPts val="0"/>
              </a:spcAft>
              <a:buClr>
                <a:schemeClr val="dk1"/>
              </a:buClr>
              <a:buSzPts val="2400"/>
              <a:buNone/>
            </a:pPr>
            <a:r>
              <a:t/>
            </a:r>
            <a:endParaRPr b="1" sz="2400"/>
          </a:p>
          <a:p>
            <a:pPr indent="0" lvl="0" marL="0" rtl="0" algn="l">
              <a:lnSpc>
                <a:spcPct val="90000"/>
              </a:lnSpc>
              <a:spcBef>
                <a:spcPts val="1000"/>
              </a:spcBef>
              <a:spcAft>
                <a:spcPts val="0"/>
              </a:spcAft>
              <a:buClr>
                <a:schemeClr val="dk1"/>
              </a:buClr>
              <a:buSzPts val="2000"/>
              <a:buNone/>
            </a:pPr>
            <a:r>
              <a:t/>
            </a:r>
            <a:endParaRPr sz="2000"/>
          </a:p>
        </p:txBody>
      </p:sp>
      <p:pic>
        <p:nvPicPr>
          <p:cNvPr descr="Logos for NASA, NOAA, NSF and the U.S. Department of State." id="641" name="Google Shape;641;p54"/>
          <p:cNvPicPr preferRelativeResize="0"/>
          <p:nvPr/>
        </p:nvPicPr>
        <p:blipFill rotWithShape="1">
          <a:blip r:embed="rId11">
            <a:alphaModFix/>
          </a:blip>
          <a:srcRect b="0" l="0" r="0" t="0"/>
          <a:stretch/>
        </p:blipFill>
        <p:spPr>
          <a:xfrm>
            <a:off x="3631854" y="5344556"/>
            <a:ext cx="2297876" cy="4808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142" name="Google Shape;142;p6"/>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Preparation for conducting the protocol" id="143" name="Google Shape;143;p6"/>
          <p:cNvPicPr preferRelativeResize="0"/>
          <p:nvPr/>
        </p:nvPicPr>
        <p:blipFill rotWithShape="1">
          <a:blip r:embed="rId4">
            <a:alphaModFix/>
          </a:blip>
          <a:srcRect b="0" l="0" r="0" t="0"/>
          <a:stretch/>
        </p:blipFill>
        <p:spPr>
          <a:xfrm>
            <a:off x="-29633" y="-33866"/>
            <a:ext cx="1286933" cy="6891866"/>
          </a:xfrm>
          <a:prstGeom prst="rect">
            <a:avLst/>
          </a:prstGeom>
          <a:noFill/>
          <a:ln>
            <a:noFill/>
          </a:ln>
        </p:spPr>
      </p:pic>
      <p:sp>
        <p:nvSpPr>
          <p:cNvPr id="144" name="Google Shape;144;p6"/>
          <p:cNvSpPr txBox="1"/>
          <p:nvPr>
            <p:ph type="title"/>
          </p:nvPr>
        </p:nvSpPr>
        <p:spPr>
          <a:xfrm>
            <a:off x="1257300"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Summary of Protocol</a:t>
            </a:r>
            <a:endParaRPr/>
          </a:p>
        </p:txBody>
      </p:sp>
      <p:graphicFrame>
        <p:nvGraphicFramePr>
          <p:cNvPr descr="Table: Where-GLOBE Soil Mosture Site. Frequency- Ideally, 12 or more times per year at the same site at daily weekly or monthly intervals. Prerequisites-define the site using the site definition sheet. Needed documents are listed here. Time required is 5-10 minutes preparation before sampling, 10-15 minutes to collect samples, plus about 10 minutes for lab work." id="145" name="Google Shape;145;p6"/>
          <p:cNvGraphicFramePr/>
          <p:nvPr/>
        </p:nvGraphicFramePr>
        <p:xfrm>
          <a:off x="1557866" y="1714766"/>
          <a:ext cx="3000000" cy="3000000"/>
        </p:xfrm>
        <a:graphic>
          <a:graphicData uri="http://schemas.openxmlformats.org/drawingml/2006/table">
            <a:tbl>
              <a:tblPr bandRow="1" firstRow="1">
                <a:noFill/>
                <a:tableStyleId>{27A20449-3956-48D7-9560-2112BB3647DE}</a:tableStyleId>
              </a:tblPr>
              <a:tblGrid>
                <a:gridCol w="2269075"/>
                <a:gridCol w="4436525"/>
              </a:tblGrid>
              <a:tr h="449125">
                <a:tc>
                  <a:txBody>
                    <a:bodyPr/>
                    <a:lstStyle/>
                    <a:p>
                      <a:pPr indent="0" lvl="0" marL="0" marR="0" rtl="0" algn="l">
                        <a:spcBef>
                          <a:spcPts val="0"/>
                        </a:spcBef>
                        <a:spcAft>
                          <a:spcPts val="0"/>
                        </a:spcAft>
                        <a:buNone/>
                      </a:pPr>
                      <a:r>
                        <a:rPr lang="en-US" sz="1200" u="none" cap="none" strike="noStrike"/>
                        <a:t>Where</a:t>
                      </a:r>
                      <a:endParaRPr/>
                    </a:p>
                  </a:txBody>
                  <a:tcPr marT="45725" marB="45725" marR="91450" marL="91450"/>
                </a:tc>
                <a:tc>
                  <a:txBody>
                    <a:bodyPr/>
                    <a:lstStyle/>
                    <a:p>
                      <a:pPr indent="0" lvl="0" marL="0" marR="0" rtl="0" algn="l">
                        <a:spcBef>
                          <a:spcPts val="0"/>
                        </a:spcBef>
                        <a:spcAft>
                          <a:spcPts val="0"/>
                        </a:spcAft>
                        <a:buNone/>
                      </a:pPr>
                      <a:r>
                        <a:rPr b="0" lang="en-US" sz="1200"/>
                        <a:t>GLOBE Soil Moisture Site</a:t>
                      </a:r>
                      <a:endParaRPr/>
                    </a:p>
                  </a:txBody>
                  <a:tcPr marT="45725" marB="45725" marR="91450" marL="91450"/>
                </a:tc>
              </a:tr>
              <a:tr h="457200">
                <a:tc>
                  <a:txBody>
                    <a:bodyPr/>
                    <a:lstStyle/>
                    <a:p>
                      <a:pPr indent="0" lvl="0" marL="0" marR="0" rtl="0" algn="l">
                        <a:spcBef>
                          <a:spcPts val="0"/>
                        </a:spcBef>
                        <a:spcAft>
                          <a:spcPts val="0"/>
                        </a:spcAft>
                        <a:buNone/>
                      </a:pPr>
                      <a:r>
                        <a:rPr b="1" lang="en-US" sz="1200"/>
                        <a:t>Frequency</a:t>
                      </a:r>
                      <a:endParaRPr/>
                    </a:p>
                  </a:txBody>
                  <a:tcPr marT="45725" marB="45725" marR="91450" marL="91450"/>
                </a:tc>
                <a:tc>
                  <a:txBody>
                    <a:bodyPr/>
                    <a:lstStyle/>
                    <a:p>
                      <a:pPr indent="0" lvl="0" marL="0" marR="0" rtl="0" algn="l">
                        <a:spcBef>
                          <a:spcPts val="0"/>
                        </a:spcBef>
                        <a:spcAft>
                          <a:spcPts val="0"/>
                        </a:spcAft>
                        <a:buNone/>
                      </a:pPr>
                      <a:r>
                        <a:rPr lang="en-US" sz="1200"/>
                        <a:t>Ideally, </a:t>
                      </a:r>
                      <a:r>
                        <a:rPr lang="en-US" sz="1200"/>
                        <a:t>12 or more times per year at the same site, at daily, weekly or monthly intervals </a:t>
                      </a:r>
                      <a:endParaRPr sz="1200"/>
                    </a:p>
                  </a:txBody>
                  <a:tcPr marT="45725" marB="45725" marR="91450" marL="91450"/>
                </a:tc>
              </a:tr>
              <a:tr h="449125">
                <a:tc>
                  <a:txBody>
                    <a:bodyPr/>
                    <a:lstStyle/>
                    <a:p>
                      <a:pPr indent="0" lvl="0" marL="0" marR="0" rtl="0" algn="l">
                        <a:spcBef>
                          <a:spcPts val="0"/>
                        </a:spcBef>
                        <a:spcAft>
                          <a:spcPts val="0"/>
                        </a:spcAft>
                        <a:buNone/>
                      </a:pPr>
                      <a:r>
                        <a:rPr b="1" lang="en-US" sz="1200"/>
                        <a:t>Prerequisites</a:t>
                      </a:r>
                      <a:endParaRPr/>
                    </a:p>
                  </a:txBody>
                  <a:tcPr marT="45725" marB="45725" marR="91450" marL="91450"/>
                </a:tc>
                <a:tc>
                  <a:txBody>
                    <a:bodyPr/>
                    <a:lstStyle/>
                    <a:p>
                      <a:pPr indent="0" lvl="0" marL="0" marR="0" rtl="0" algn="l">
                        <a:spcBef>
                          <a:spcPts val="0"/>
                        </a:spcBef>
                        <a:spcAft>
                          <a:spcPts val="0"/>
                        </a:spcAft>
                        <a:buNone/>
                      </a:pPr>
                      <a:r>
                        <a:rPr lang="en-US" sz="1200"/>
                        <a:t>Site definition</a:t>
                      </a:r>
                      <a:r>
                        <a:rPr lang="en-US" sz="1200"/>
                        <a:t> using the </a:t>
                      </a:r>
                      <a:r>
                        <a:rPr lang="en-US" sz="1200" u="sng">
                          <a:solidFill>
                            <a:schemeClr val="hlink"/>
                          </a:solidFill>
                          <a:hlinkClick r:id="rId5"/>
                        </a:rPr>
                        <a:t>Site Definition Sheet</a:t>
                      </a:r>
                      <a:endParaRPr sz="1200"/>
                    </a:p>
                  </a:txBody>
                  <a:tcPr marT="45725" marB="45725" marR="91450" marL="91450"/>
                </a:tc>
              </a:tr>
              <a:tr h="493450">
                <a:tc>
                  <a:txBody>
                    <a:bodyPr/>
                    <a:lstStyle/>
                    <a:p>
                      <a:pPr indent="0" lvl="0" marL="0" marR="0" rtl="0" algn="l">
                        <a:spcBef>
                          <a:spcPts val="0"/>
                        </a:spcBef>
                        <a:spcAft>
                          <a:spcPts val="0"/>
                        </a:spcAft>
                        <a:buNone/>
                      </a:pPr>
                      <a:r>
                        <a:rPr b="1" lang="en-US" sz="1200"/>
                        <a:t>Needed</a:t>
                      </a:r>
                      <a:r>
                        <a:rPr b="1" lang="en-US" sz="1200"/>
                        <a:t> Documents</a:t>
                      </a:r>
                      <a:endParaRPr b="1" sz="1200"/>
                    </a:p>
                  </a:txBody>
                  <a:tcPr marT="45725" marB="45725" marR="91450" marL="91450"/>
                </a:tc>
                <a:tc>
                  <a:txBody>
                    <a:bodyPr/>
                    <a:lstStyle/>
                    <a:p>
                      <a:pPr indent="0" lvl="0" marL="0" marR="0" rtl="0" algn="l">
                        <a:spcBef>
                          <a:spcPts val="0"/>
                        </a:spcBef>
                        <a:spcAft>
                          <a:spcPts val="0"/>
                        </a:spcAft>
                        <a:buNone/>
                      </a:pPr>
                      <a:r>
                        <a:rPr lang="en-US" sz="1200" u="sng">
                          <a:solidFill>
                            <a:schemeClr val="hlink"/>
                          </a:solidFill>
                          <a:hlinkClick r:id="rId6"/>
                        </a:rPr>
                        <a:t>Gravimetric Soil Moisture Protocol</a:t>
                      </a:r>
                      <a:r>
                        <a:rPr lang="en-US" sz="1200"/>
                        <a:t>  and</a:t>
                      </a:r>
                      <a:endParaRPr/>
                    </a:p>
                  </a:txBody>
                  <a:tcPr marT="45725" marB="45725" marR="91450" marL="91450"/>
                </a:tc>
              </a:tr>
              <a:tr h="449125">
                <a:tc>
                  <a:txBody>
                    <a:bodyPr/>
                    <a:lstStyle/>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spcBef>
                          <a:spcPts val="0"/>
                        </a:spcBef>
                        <a:spcAft>
                          <a:spcPts val="0"/>
                        </a:spcAft>
                        <a:buNone/>
                      </a:pPr>
                      <a:r>
                        <a:rPr lang="en-US" sz="1200" u="sng">
                          <a:solidFill>
                            <a:schemeClr val="hlink"/>
                          </a:solidFill>
                          <a:hlinkClick r:id="rId7"/>
                        </a:rPr>
                        <a:t>Soil Moisture</a:t>
                      </a:r>
                      <a:r>
                        <a:rPr lang="en-US" sz="1200" u="sng">
                          <a:solidFill>
                            <a:schemeClr val="hlink"/>
                          </a:solidFill>
                          <a:hlinkClick r:id="rId8"/>
                        </a:rPr>
                        <a:t> Data Sheet-Star Pattern </a:t>
                      </a:r>
                      <a:r>
                        <a:rPr lang="en-US" sz="1200"/>
                        <a:t>or</a:t>
                      </a:r>
                      <a:endParaRPr sz="1200"/>
                    </a:p>
                  </a:txBody>
                  <a:tcPr marT="45725" marB="45725" marR="91450" marL="91450"/>
                </a:tc>
              </a:tr>
              <a:tr h="542150">
                <a:tc>
                  <a:txBody>
                    <a:bodyPr/>
                    <a:lstStyle/>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spcBef>
                          <a:spcPts val="0"/>
                        </a:spcBef>
                        <a:spcAft>
                          <a:spcPts val="0"/>
                        </a:spcAft>
                        <a:buNone/>
                      </a:pPr>
                      <a:r>
                        <a:rPr lang="en-US" sz="1200" u="sng">
                          <a:solidFill>
                            <a:schemeClr val="hlink"/>
                          </a:solidFill>
                          <a:hlinkClick r:id="rId9"/>
                        </a:rPr>
                        <a:t>Soil Moisture Data Sheet-Transect</a:t>
                      </a:r>
                      <a:r>
                        <a:rPr lang="en-US" sz="1200" u="sng">
                          <a:solidFill>
                            <a:schemeClr val="hlink"/>
                          </a:solidFill>
                          <a:hlinkClick r:id="rId10"/>
                        </a:rPr>
                        <a:t> Pattern</a:t>
                      </a:r>
                      <a:r>
                        <a:rPr lang="en-US" sz="1200"/>
                        <a:t> or</a:t>
                      </a:r>
                      <a:endParaRPr sz="1200"/>
                    </a:p>
                  </a:txBody>
                  <a:tcPr marT="45725" marB="45725" marR="91450" marL="91450"/>
                </a:tc>
              </a:tr>
              <a:tr h="449125">
                <a:tc>
                  <a:txBody>
                    <a:bodyPr/>
                    <a:lstStyle/>
                    <a:p>
                      <a:pPr indent="0" lvl="0" marL="0" marR="0" rtl="0" algn="l">
                        <a:spcBef>
                          <a:spcPts val="0"/>
                        </a:spcBef>
                        <a:spcAft>
                          <a:spcPts val="0"/>
                        </a:spcAft>
                        <a:buNone/>
                      </a:pPr>
                      <a:r>
                        <a:t/>
                      </a:r>
                      <a:endParaRPr sz="1200"/>
                    </a:p>
                  </a:txBody>
                  <a:tcPr marT="45725" marB="45725" marR="91450" marL="91450"/>
                </a:tc>
                <a:tc>
                  <a:txBody>
                    <a:bodyPr/>
                    <a:lstStyle/>
                    <a:p>
                      <a:pPr indent="0" lvl="0" marL="0" marR="0" rtl="0" algn="l">
                        <a:spcBef>
                          <a:spcPts val="0"/>
                        </a:spcBef>
                        <a:spcAft>
                          <a:spcPts val="0"/>
                        </a:spcAft>
                        <a:buNone/>
                      </a:pPr>
                      <a:r>
                        <a:rPr lang="en-US" sz="1200" u="sng">
                          <a:solidFill>
                            <a:schemeClr val="hlink"/>
                          </a:solidFill>
                          <a:hlinkClick r:id="rId11"/>
                        </a:rPr>
                        <a:t>Soil</a:t>
                      </a:r>
                      <a:r>
                        <a:rPr lang="en-US" sz="1200" u="sng">
                          <a:solidFill>
                            <a:schemeClr val="hlink"/>
                          </a:solidFill>
                          <a:hlinkClick r:id="rId12"/>
                        </a:rPr>
                        <a:t> Moisture Data Sheet- Depth Profile</a:t>
                      </a:r>
                      <a:endParaRPr sz="1200"/>
                    </a:p>
                  </a:txBody>
                  <a:tcPr marT="45725" marB="45725" marR="91450" marL="91450"/>
                </a:tc>
              </a:tr>
              <a:tr h="1554475">
                <a:tc>
                  <a:txBody>
                    <a:bodyPr/>
                    <a:lstStyle/>
                    <a:p>
                      <a:pPr indent="0" lvl="0" marL="0" marR="0" rtl="0" algn="l">
                        <a:spcBef>
                          <a:spcPts val="0"/>
                        </a:spcBef>
                        <a:spcAft>
                          <a:spcPts val="0"/>
                        </a:spcAft>
                        <a:buNone/>
                      </a:pPr>
                      <a:r>
                        <a:rPr b="1" lang="en-US" sz="1200"/>
                        <a:t>Time required</a:t>
                      </a:r>
                      <a:endParaRPr/>
                    </a:p>
                  </a:txBody>
                  <a:tcPr marT="45725" marB="45725" marR="91450" marL="91450"/>
                </a:tc>
                <a:tc>
                  <a:txBody>
                    <a:bodyPr/>
                    <a:lstStyle/>
                    <a:p>
                      <a:pPr indent="-95250" lvl="0" marL="171450" marR="0" rtl="0" algn="l">
                        <a:spcBef>
                          <a:spcPts val="0"/>
                        </a:spcBef>
                        <a:spcAft>
                          <a:spcPts val="0"/>
                        </a:spcAft>
                        <a:buClr>
                          <a:schemeClr val="dk1"/>
                        </a:buClr>
                        <a:buSzPts val="1200"/>
                        <a:buFont typeface="Arial"/>
                        <a:buNone/>
                      </a:pPr>
                      <a:r>
                        <a:t/>
                      </a:r>
                      <a:endParaRPr b="0" i="0" sz="1200" u="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5-10 minutes preparation before sampling 10-15 minutes to collect samples* </a:t>
                      </a:r>
                      <a:endParaRPr/>
                    </a:p>
                    <a:p>
                      <a:pPr indent="-171450" lvl="0" marL="171450" marR="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5 minutes to weigh wet samples </a:t>
                      </a:r>
                      <a:endParaRPr/>
                    </a:p>
                    <a:p>
                      <a:pPr indent="-171450" lvl="0" marL="171450" marR="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5 minutes to weigh dry samples </a:t>
                      </a:r>
                      <a:endParaRPr/>
                    </a:p>
                    <a:p>
                      <a:pPr indent="-171450" lvl="0" marL="171450" marR="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Samples dry under heating lamps for 2 days or in a drying oven overnight. </a:t>
                      </a:r>
                      <a:endParaRPr/>
                    </a:p>
                    <a:p>
                      <a:pPr indent="0" lvl="0" marL="0" marR="0" rtl="0" algn="l">
                        <a:spcBef>
                          <a:spcPts val="0"/>
                        </a:spcBef>
                        <a:spcAft>
                          <a:spcPts val="0"/>
                        </a:spcAft>
                        <a:buNone/>
                      </a:pPr>
                      <a:r>
                        <a:rPr b="0" i="0" lang="en-US" sz="1200" u="none" strike="noStrike">
                          <a:solidFill>
                            <a:schemeClr val="dk1"/>
                          </a:solidFill>
                          <a:latin typeface="Calibri"/>
                          <a:ea typeface="Calibri"/>
                          <a:cs typeface="Calibri"/>
                          <a:sym typeface="Calibri"/>
                        </a:rPr>
                        <a:t>*Some sample collection methods may require additional time </a:t>
                      </a:r>
                      <a:endParaRPr sz="1200"/>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151" name="Google Shape;151;p7"/>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Preparation for conducting the protocol" id="152" name="Google Shape;152;p7"/>
          <p:cNvPicPr preferRelativeResize="0"/>
          <p:nvPr/>
        </p:nvPicPr>
        <p:blipFill rotWithShape="1">
          <a:blip r:embed="rId4">
            <a:alphaModFix/>
          </a:blip>
          <a:srcRect b="0" l="0" r="0" t="0"/>
          <a:stretch/>
        </p:blipFill>
        <p:spPr>
          <a:xfrm>
            <a:off x="-29633" y="-33866"/>
            <a:ext cx="1286933" cy="6891866"/>
          </a:xfrm>
          <a:prstGeom prst="rect">
            <a:avLst/>
          </a:prstGeom>
          <a:noFill/>
          <a:ln>
            <a:noFill/>
          </a:ln>
        </p:spPr>
      </p:pic>
      <p:sp>
        <p:nvSpPr>
          <p:cNvPr id="153" name="Google Shape;153;p7"/>
          <p:cNvSpPr txBox="1"/>
          <p:nvPr>
            <p:ph type="title"/>
          </p:nvPr>
        </p:nvSpPr>
        <p:spPr>
          <a:xfrm>
            <a:off x="1257300" y="73263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 Instrument Specifications </a:t>
            </a:r>
            <a:endParaRPr/>
          </a:p>
        </p:txBody>
      </p:sp>
      <p:sp>
        <p:nvSpPr>
          <p:cNvPr id="154" name="Google Shape;154;p7"/>
          <p:cNvSpPr txBox="1"/>
          <p:nvPr>
            <p:ph idx="2" type="body"/>
          </p:nvPr>
        </p:nvSpPr>
        <p:spPr>
          <a:xfrm>
            <a:off x="1386721" y="1871928"/>
            <a:ext cx="4815293" cy="43513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1800"/>
              <a:buNone/>
            </a:pPr>
            <a:r>
              <a:rPr lang="en-US" sz="1800"/>
              <a:t>The following resources summarize the measurements associated with each protocol, associated skill level, scientific specifications for the instruments, and how to access the equipment you need (purchase, build, or download). </a:t>
            </a:r>
            <a:endParaRPr/>
          </a:p>
          <a:p>
            <a:pPr indent="0" lvl="0" marL="0" rtl="0" algn="just">
              <a:lnSpc>
                <a:spcPct val="90000"/>
              </a:lnSpc>
              <a:spcBef>
                <a:spcPts val="1000"/>
              </a:spcBef>
              <a:spcAft>
                <a:spcPts val="0"/>
              </a:spcAft>
              <a:buClr>
                <a:schemeClr val="dk1"/>
              </a:buClr>
              <a:buSzPts val="1800"/>
              <a:buNone/>
            </a:pPr>
            <a:r>
              <a:t/>
            </a:r>
            <a:endParaRPr sz="1800"/>
          </a:p>
          <a:p>
            <a:pPr indent="0" lvl="0" marL="0" rtl="0" algn="just">
              <a:lnSpc>
                <a:spcPct val="90000"/>
              </a:lnSpc>
              <a:spcBef>
                <a:spcPts val="1000"/>
              </a:spcBef>
              <a:spcAft>
                <a:spcPts val="0"/>
              </a:spcAft>
              <a:buClr>
                <a:schemeClr val="dk1"/>
              </a:buClr>
              <a:buSzPts val="1800"/>
              <a:buNone/>
            </a:pPr>
            <a:r>
              <a:rPr lang="en-US" sz="1800"/>
              <a:t>By using instruments with GLOBE specifications, you ensure your data are accurate and comparable to GLOBE investigations conducted by others. </a:t>
            </a:r>
            <a:endParaRPr/>
          </a:p>
          <a:p>
            <a:pPr indent="0" lvl="0" marL="0" rtl="0" algn="l">
              <a:lnSpc>
                <a:spcPct val="90000"/>
              </a:lnSpc>
              <a:spcBef>
                <a:spcPts val="1000"/>
              </a:spcBef>
              <a:spcAft>
                <a:spcPts val="0"/>
              </a:spcAft>
              <a:buClr>
                <a:schemeClr val="dk1"/>
              </a:buClr>
              <a:buSzPts val="1800"/>
              <a:buNone/>
            </a:pPr>
            <a:r>
              <a:rPr b="1" lang="en-US" sz="1800" u="sng">
                <a:solidFill>
                  <a:schemeClr val="hlink"/>
                </a:solidFill>
                <a:hlinkClick r:id="rId5"/>
              </a:rPr>
              <a:t>Where to find specifications for instruments used in GLOBE investigations</a:t>
            </a:r>
            <a:endParaRPr b="1" sz="1800"/>
          </a:p>
          <a:p>
            <a:pPr indent="0" lvl="0" marL="0" rtl="0" algn="l">
              <a:lnSpc>
                <a:spcPct val="90000"/>
              </a:lnSpc>
              <a:spcBef>
                <a:spcPts val="1000"/>
              </a:spcBef>
              <a:spcAft>
                <a:spcPts val="0"/>
              </a:spcAft>
              <a:buClr>
                <a:schemeClr val="dk1"/>
              </a:buClr>
              <a:buSzPts val="1800"/>
              <a:buNone/>
            </a:pPr>
            <a:r>
              <a:t/>
            </a:r>
            <a:endParaRPr b="1" sz="1800"/>
          </a:p>
          <a:p>
            <a:pPr indent="0" lvl="0" marL="0" rtl="0" algn="l">
              <a:lnSpc>
                <a:spcPct val="90000"/>
              </a:lnSpc>
              <a:spcBef>
                <a:spcPts val="1000"/>
              </a:spcBef>
              <a:spcAft>
                <a:spcPts val="0"/>
              </a:spcAft>
              <a:buClr>
                <a:schemeClr val="dk1"/>
              </a:buClr>
              <a:buSzPts val="1800"/>
              <a:buNone/>
            </a:pPr>
            <a:r>
              <a:rPr b="1" lang="en-US" sz="1800" u="sng">
                <a:solidFill>
                  <a:schemeClr val="hlink"/>
                </a:solidFill>
                <a:hlinkClick r:id="rId6"/>
              </a:rPr>
              <a:t>Where to find scientific instruments used in GLOBE investigations </a:t>
            </a:r>
            <a:endParaRPr b="1" sz="1800"/>
          </a:p>
          <a:p>
            <a:pPr indent="-114300" lvl="0" marL="228600" rtl="0" algn="just">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pic>
        <p:nvPicPr>
          <p:cNvPr descr="Screen Shot of the Toolkit, GLOBE Teacher's Guide" id="155" name="Google Shape;155;p7"/>
          <p:cNvPicPr preferRelativeResize="0"/>
          <p:nvPr>
            <p:ph idx="2" type="body"/>
          </p:nvPr>
        </p:nvPicPr>
        <p:blipFill rotWithShape="1">
          <a:blip r:embed="rId7">
            <a:alphaModFix/>
          </a:blip>
          <a:srcRect b="0" l="0" r="0" t="0"/>
          <a:stretch/>
        </p:blipFill>
        <p:spPr>
          <a:xfrm rot="791986">
            <a:off x="6458357" y="1902268"/>
            <a:ext cx="1927838" cy="2468257"/>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162" name="Google Shape;162;p8"/>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Preparation for conducting the protocol" id="163" name="Google Shape;163;p8"/>
          <p:cNvPicPr preferRelativeResize="0"/>
          <p:nvPr/>
        </p:nvPicPr>
        <p:blipFill rotWithShape="1">
          <a:blip r:embed="rId4">
            <a:alphaModFix/>
          </a:blip>
          <a:srcRect b="0" l="0" r="0" t="0"/>
          <a:stretch/>
        </p:blipFill>
        <p:spPr>
          <a:xfrm>
            <a:off x="-29633" y="-33866"/>
            <a:ext cx="1286933" cy="6891866"/>
          </a:xfrm>
          <a:prstGeom prst="rect">
            <a:avLst/>
          </a:prstGeom>
          <a:noFill/>
          <a:ln>
            <a:noFill/>
          </a:ln>
        </p:spPr>
      </p:pic>
      <p:sp>
        <p:nvSpPr>
          <p:cNvPr id="164" name="Google Shape;164;p8"/>
          <p:cNvSpPr txBox="1"/>
          <p:nvPr>
            <p:ph type="title"/>
          </p:nvPr>
        </p:nvSpPr>
        <p:spPr>
          <a:xfrm>
            <a:off x="1257300" y="68778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Required Equipment for Fieldwork and Sampling</a:t>
            </a:r>
            <a:endParaRPr/>
          </a:p>
        </p:txBody>
      </p:sp>
      <p:sp>
        <p:nvSpPr>
          <p:cNvPr id="165" name="Google Shape;165;p8"/>
          <p:cNvSpPr txBox="1"/>
          <p:nvPr>
            <p:ph idx="2" type="body"/>
          </p:nvPr>
        </p:nvSpPr>
        <p:spPr>
          <a:xfrm>
            <a:off x="1386721" y="1669919"/>
            <a:ext cx="7587946" cy="5018748"/>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90000"/>
              </a:lnSpc>
              <a:spcBef>
                <a:spcPts val="0"/>
              </a:spcBef>
              <a:spcAft>
                <a:spcPts val="0"/>
              </a:spcAft>
              <a:buClr>
                <a:schemeClr val="dk1"/>
              </a:buClr>
              <a:buSzPct val="100000"/>
              <a:buFont typeface="Calibri"/>
              <a:buNone/>
            </a:pPr>
            <a:r>
              <a:rPr lang="en-US" sz="5600"/>
              <a:t>For </a:t>
            </a:r>
            <a:r>
              <a:rPr b="1" lang="en-US" sz="5600"/>
              <a:t>all sample patterns</a:t>
            </a:r>
            <a:r>
              <a:rPr lang="en-US" sz="5600"/>
              <a:t>:</a:t>
            </a:r>
            <a:endParaRPr/>
          </a:p>
          <a:p>
            <a:pPr indent="-285750" lvl="0" marL="357188" rtl="0" algn="l">
              <a:lnSpc>
                <a:spcPct val="90000"/>
              </a:lnSpc>
              <a:spcBef>
                <a:spcPts val="1000"/>
              </a:spcBef>
              <a:spcAft>
                <a:spcPts val="0"/>
              </a:spcAft>
              <a:buClr>
                <a:schemeClr val="dk1"/>
              </a:buClr>
              <a:buSzPct val="100000"/>
              <a:buChar char="•"/>
            </a:pPr>
            <a:r>
              <a:rPr lang="en-US" sz="5600"/>
              <a:t>A defined Soil Moisture &amp; Temperature Site marked with a permanent marker or flag</a:t>
            </a:r>
            <a:endParaRPr/>
          </a:p>
          <a:p>
            <a:pPr indent="-285750" lvl="0" marL="357188" rtl="0" algn="l">
              <a:lnSpc>
                <a:spcPct val="90000"/>
              </a:lnSpc>
              <a:spcBef>
                <a:spcPts val="1000"/>
              </a:spcBef>
              <a:spcAft>
                <a:spcPts val="0"/>
              </a:spcAft>
              <a:buClr>
                <a:schemeClr val="dk1"/>
              </a:buClr>
              <a:buSzPct val="100000"/>
              <a:buChar char="•"/>
            </a:pPr>
            <a:r>
              <a:rPr lang="en-US" sz="5600"/>
              <a:t>Marker flags (if you can keep them placed permanently)</a:t>
            </a:r>
            <a:endParaRPr/>
          </a:p>
          <a:p>
            <a:pPr indent="-285750" lvl="0" marL="357188" rtl="0" algn="l">
              <a:lnSpc>
                <a:spcPct val="90000"/>
              </a:lnSpc>
              <a:spcBef>
                <a:spcPts val="1000"/>
              </a:spcBef>
              <a:spcAft>
                <a:spcPts val="0"/>
              </a:spcAft>
              <a:buClr>
                <a:schemeClr val="dk1"/>
              </a:buClr>
              <a:buSzPct val="100000"/>
              <a:buChar char="•"/>
            </a:pPr>
            <a:r>
              <a:rPr lang="en-US" sz="5600"/>
              <a:t>Compass</a:t>
            </a:r>
            <a:endParaRPr/>
          </a:p>
          <a:p>
            <a:pPr indent="-285750" lvl="0" marL="357188" rtl="0" algn="l">
              <a:lnSpc>
                <a:spcPct val="90000"/>
              </a:lnSpc>
              <a:spcBef>
                <a:spcPts val="1000"/>
              </a:spcBef>
              <a:spcAft>
                <a:spcPts val="0"/>
              </a:spcAft>
              <a:buClr>
                <a:schemeClr val="dk1"/>
              </a:buClr>
              <a:buSzPct val="100000"/>
              <a:buChar char="•"/>
            </a:pPr>
            <a:r>
              <a:rPr lang="en-US" sz="5600"/>
              <a:t>Trowel (1 per student group)</a:t>
            </a:r>
            <a:endParaRPr/>
          </a:p>
          <a:p>
            <a:pPr indent="-285750" lvl="0" marL="357188" rtl="0" algn="l">
              <a:lnSpc>
                <a:spcPct val="90000"/>
              </a:lnSpc>
              <a:spcBef>
                <a:spcPts val="1000"/>
              </a:spcBef>
              <a:spcAft>
                <a:spcPts val="0"/>
              </a:spcAft>
              <a:buClr>
                <a:schemeClr val="dk1"/>
              </a:buClr>
              <a:buSzPct val="100000"/>
              <a:buChar char="•"/>
            </a:pPr>
            <a:r>
              <a:rPr lang="en-US" sz="5600"/>
              <a:t>Permanent marker </a:t>
            </a:r>
            <a:endParaRPr/>
          </a:p>
          <a:p>
            <a:pPr indent="-285750" lvl="0" marL="357188" rtl="0" algn="l">
              <a:lnSpc>
                <a:spcPct val="90000"/>
              </a:lnSpc>
              <a:spcBef>
                <a:spcPts val="1000"/>
              </a:spcBef>
              <a:spcAft>
                <a:spcPts val="0"/>
              </a:spcAft>
              <a:buClr>
                <a:schemeClr val="dk1"/>
              </a:buClr>
              <a:buSzPct val="100000"/>
              <a:buChar char="•"/>
            </a:pPr>
            <a:r>
              <a:rPr lang="en-US" sz="5600"/>
              <a:t>A device to dry soil (e.g., heat lamps or a soil drying oven &amp; thermometer)</a:t>
            </a:r>
            <a:endParaRPr/>
          </a:p>
          <a:p>
            <a:pPr indent="0" lvl="0" marL="71438" rtl="0" algn="l">
              <a:lnSpc>
                <a:spcPct val="90000"/>
              </a:lnSpc>
              <a:spcBef>
                <a:spcPts val="1000"/>
              </a:spcBef>
              <a:spcAft>
                <a:spcPts val="0"/>
              </a:spcAft>
              <a:buClr>
                <a:schemeClr val="dk1"/>
              </a:buClr>
              <a:buSzPct val="100000"/>
              <a:buFont typeface="Times New Roman"/>
              <a:buNone/>
            </a:pPr>
            <a:r>
              <a:rPr lang="en-US" sz="5600"/>
              <a:t>For </a:t>
            </a:r>
            <a:r>
              <a:rPr b="1" lang="en-US" sz="5600"/>
              <a:t>Transects</a:t>
            </a:r>
            <a:r>
              <a:rPr lang="en-US" sz="5600"/>
              <a:t>:</a:t>
            </a:r>
            <a:endParaRPr/>
          </a:p>
          <a:p>
            <a:pPr indent="-285750" lvl="0" marL="357188" rtl="0" algn="l">
              <a:lnSpc>
                <a:spcPct val="90000"/>
              </a:lnSpc>
              <a:spcBef>
                <a:spcPts val="1000"/>
              </a:spcBef>
              <a:spcAft>
                <a:spcPts val="0"/>
              </a:spcAft>
              <a:buClr>
                <a:schemeClr val="dk1"/>
              </a:buClr>
              <a:buSzPct val="100000"/>
              <a:buChar char="•"/>
            </a:pPr>
            <a:r>
              <a:rPr lang="en-US" sz="5600"/>
              <a:t>Rulers marked in millimeters (1 per student group)  </a:t>
            </a:r>
            <a:endParaRPr/>
          </a:p>
          <a:p>
            <a:pPr indent="-285750" lvl="0" marL="357188" rtl="0" algn="l">
              <a:lnSpc>
                <a:spcPct val="90000"/>
              </a:lnSpc>
              <a:spcBef>
                <a:spcPts val="1000"/>
              </a:spcBef>
              <a:spcAft>
                <a:spcPts val="0"/>
              </a:spcAft>
              <a:buClr>
                <a:schemeClr val="dk1"/>
              </a:buClr>
              <a:buSzPct val="100000"/>
              <a:buChar char="•"/>
            </a:pPr>
            <a:r>
              <a:rPr lang="en-US" sz="5600"/>
              <a:t>13 soil sample containers (or resealable plastic bags if drying samples under heat lamps)</a:t>
            </a:r>
            <a:endParaRPr/>
          </a:p>
          <a:p>
            <a:pPr indent="-285750" lvl="0" marL="357188" rtl="0" algn="l">
              <a:lnSpc>
                <a:spcPct val="90000"/>
              </a:lnSpc>
              <a:spcBef>
                <a:spcPts val="1000"/>
              </a:spcBef>
              <a:spcAft>
                <a:spcPts val="0"/>
              </a:spcAft>
              <a:buClr>
                <a:schemeClr val="dk1"/>
              </a:buClr>
              <a:buSzPct val="100000"/>
              <a:buChar char="•"/>
            </a:pPr>
            <a:r>
              <a:rPr lang="en-US" sz="5600"/>
              <a:t>50 meter tape or 50 meter rope marked every 5 meters</a:t>
            </a:r>
            <a:endParaRPr/>
          </a:p>
          <a:p>
            <a:pPr indent="0" lvl="0" marL="71438" rtl="0" algn="l">
              <a:lnSpc>
                <a:spcPct val="90000"/>
              </a:lnSpc>
              <a:spcBef>
                <a:spcPts val="1000"/>
              </a:spcBef>
              <a:spcAft>
                <a:spcPts val="0"/>
              </a:spcAft>
              <a:buClr>
                <a:schemeClr val="dk1"/>
              </a:buClr>
              <a:buSzPct val="100000"/>
              <a:buFont typeface="Times New Roman"/>
              <a:buNone/>
            </a:pPr>
            <a:r>
              <a:rPr lang="en-US" sz="5600"/>
              <a:t>For </a:t>
            </a:r>
            <a:r>
              <a:rPr b="1" lang="en-US" sz="5600"/>
              <a:t>Star Patterns </a:t>
            </a:r>
            <a:r>
              <a:rPr lang="en-US" sz="5600"/>
              <a:t>:</a:t>
            </a:r>
            <a:endParaRPr/>
          </a:p>
          <a:p>
            <a:pPr indent="-285750" lvl="0" marL="357188" rtl="0" algn="l">
              <a:lnSpc>
                <a:spcPct val="90000"/>
              </a:lnSpc>
              <a:spcBef>
                <a:spcPts val="1000"/>
              </a:spcBef>
              <a:spcAft>
                <a:spcPts val="0"/>
              </a:spcAft>
              <a:buClr>
                <a:schemeClr val="dk1"/>
              </a:buClr>
              <a:buSzPct val="100000"/>
              <a:buChar char="•"/>
            </a:pPr>
            <a:r>
              <a:rPr lang="en-US" sz="5600"/>
              <a:t>6 soil sample containers </a:t>
            </a:r>
            <a:endParaRPr/>
          </a:p>
          <a:p>
            <a:pPr indent="-285750" lvl="0" marL="357188" rtl="0" algn="l">
              <a:lnSpc>
                <a:spcPct val="90000"/>
              </a:lnSpc>
              <a:spcBef>
                <a:spcPts val="1000"/>
              </a:spcBef>
              <a:spcAft>
                <a:spcPts val="0"/>
              </a:spcAft>
              <a:buClr>
                <a:schemeClr val="dk1"/>
              </a:buClr>
              <a:buSzPct val="100000"/>
              <a:buChar char="•"/>
            </a:pPr>
            <a:r>
              <a:rPr lang="en-US" sz="5600"/>
              <a:t>Meter stick marked in millimeters</a:t>
            </a:r>
            <a:endParaRPr/>
          </a:p>
          <a:p>
            <a:pPr indent="0" lvl="0" marL="71438" rtl="0" algn="l">
              <a:lnSpc>
                <a:spcPct val="90000"/>
              </a:lnSpc>
              <a:spcBef>
                <a:spcPts val="1000"/>
              </a:spcBef>
              <a:spcAft>
                <a:spcPts val="0"/>
              </a:spcAft>
              <a:buClr>
                <a:schemeClr val="dk1"/>
              </a:buClr>
              <a:buSzPct val="100000"/>
              <a:buFont typeface="Times New Roman"/>
              <a:buNone/>
            </a:pPr>
            <a:r>
              <a:rPr lang="en-US" sz="5600"/>
              <a:t>For </a:t>
            </a:r>
            <a:r>
              <a:rPr b="1" lang="en-US" sz="5600"/>
              <a:t>Depth Profiles</a:t>
            </a:r>
            <a:r>
              <a:rPr lang="en-US" sz="5600"/>
              <a:t>:</a:t>
            </a:r>
            <a:endParaRPr/>
          </a:p>
          <a:p>
            <a:pPr indent="-285750" lvl="0" marL="357188" rtl="0" algn="l">
              <a:lnSpc>
                <a:spcPct val="90000"/>
              </a:lnSpc>
              <a:spcBef>
                <a:spcPts val="1000"/>
              </a:spcBef>
              <a:spcAft>
                <a:spcPts val="0"/>
              </a:spcAft>
              <a:buClr>
                <a:schemeClr val="dk1"/>
              </a:buClr>
              <a:buSzPct val="100000"/>
              <a:buChar char="•"/>
            </a:pPr>
            <a:r>
              <a:rPr lang="en-US" sz="5600"/>
              <a:t>5 soil sample containers </a:t>
            </a:r>
            <a:endParaRPr/>
          </a:p>
          <a:p>
            <a:pPr indent="-285750" lvl="0" marL="357188" rtl="0" algn="l">
              <a:lnSpc>
                <a:spcPct val="90000"/>
              </a:lnSpc>
              <a:spcBef>
                <a:spcPts val="1000"/>
              </a:spcBef>
              <a:spcAft>
                <a:spcPts val="0"/>
              </a:spcAft>
              <a:buClr>
                <a:schemeClr val="dk1"/>
              </a:buClr>
              <a:buSzPct val="100000"/>
              <a:buChar char="•"/>
            </a:pPr>
            <a:r>
              <a:rPr lang="en-US" sz="5600"/>
              <a:t>A meter stick</a:t>
            </a:r>
            <a:endParaRPr/>
          </a:p>
          <a:p>
            <a:pPr indent="-285750" lvl="0" marL="357188" rtl="0" algn="l">
              <a:lnSpc>
                <a:spcPct val="90000"/>
              </a:lnSpc>
              <a:spcBef>
                <a:spcPts val="1000"/>
              </a:spcBef>
              <a:spcAft>
                <a:spcPts val="0"/>
              </a:spcAft>
              <a:buClr>
                <a:schemeClr val="dk1"/>
              </a:buClr>
              <a:buSzPct val="100000"/>
              <a:buChar char="•"/>
            </a:pPr>
            <a:r>
              <a:rPr lang="en-US" sz="5600"/>
              <a:t>A soil auger</a:t>
            </a:r>
            <a:endParaRPr/>
          </a:p>
          <a:p>
            <a:pPr indent="0" lvl="0" marL="71438" rtl="0" algn="l">
              <a:lnSpc>
                <a:spcPct val="90000"/>
              </a:lnSpc>
              <a:spcBef>
                <a:spcPts val="1000"/>
              </a:spcBef>
              <a:spcAft>
                <a:spcPts val="0"/>
              </a:spcAft>
              <a:buClr>
                <a:schemeClr val="dk1"/>
              </a:buClr>
              <a:buSzPct val="100000"/>
              <a:buFont typeface="Times New Roman"/>
              <a:buNone/>
            </a:pPr>
            <a:r>
              <a:t/>
            </a:r>
            <a:endParaRPr sz="5600"/>
          </a:p>
          <a:p>
            <a:pPr indent="-184150" lvl="0" marL="228600" rtl="0" algn="l">
              <a:lnSpc>
                <a:spcPct val="90000"/>
              </a:lnSpc>
              <a:spcBef>
                <a:spcPts val="1000"/>
              </a:spcBef>
              <a:spcAft>
                <a:spcPts val="0"/>
              </a:spcAft>
              <a:buClr>
                <a:schemeClr val="dk1"/>
              </a:buClr>
              <a:buSzPct val="100000"/>
              <a:buNone/>
            </a:pPr>
            <a:r>
              <a:t/>
            </a:r>
            <a:endParaRPr/>
          </a:p>
        </p:txBody>
      </p:sp>
      <p:sp>
        <p:nvSpPr>
          <p:cNvPr id="166" name="Google Shape;166;p8"/>
          <p:cNvSpPr txBox="1"/>
          <p:nvPr/>
        </p:nvSpPr>
        <p:spPr>
          <a:xfrm>
            <a:off x="4716704" y="4821832"/>
            <a:ext cx="3945466" cy="1846659"/>
          </a:xfrm>
          <a:prstGeom prst="rect">
            <a:avLst/>
          </a:prstGeom>
          <a:noFill/>
          <a:ln>
            <a:noFill/>
          </a:ln>
        </p:spPr>
        <p:txBody>
          <a:bodyPr anchorCtr="0" anchor="t" bIns="45700" lIns="91425" spcFirstLastPara="1" rIns="91425" wrap="square" tIns="45700">
            <a:spAutoFit/>
          </a:bodyPr>
          <a:lstStyle/>
          <a:p>
            <a:pPr indent="0" lvl="0" marL="71438" marR="0" rtl="0" algn="l">
              <a:spcBef>
                <a:spcPts val="0"/>
              </a:spcBef>
              <a:spcAft>
                <a:spcPts val="0"/>
              </a:spcAft>
              <a:buClr>
                <a:srgbClr val="FF0000"/>
              </a:buClr>
              <a:buSzPts val="1600"/>
              <a:buFont typeface="Times New Roman"/>
              <a:buNone/>
            </a:pPr>
            <a:r>
              <a:rPr b="1" lang="en-US" sz="1600">
                <a:solidFill>
                  <a:srgbClr val="FF0000"/>
                </a:solidFill>
                <a:latin typeface="Calibri"/>
                <a:ea typeface="Calibri"/>
                <a:cs typeface="Calibri"/>
                <a:sym typeface="Calibri"/>
              </a:rPr>
              <a:t>Note: Containers or plastic bags should be weighed and labeled with mass and container number before bringing to the field.  Depending on the context, gloves and protective eyewear may be recommended.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Soil Moisture Gravimetric" id="172" name="Google Shape;172;p9"/>
          <p:cNvPicPr preferRelativeResize="0"/>
          <p:nvPr/>
        </p:nvPicPr>
        <p:blipFill rotWithShape="1">
          <a:blip r:embed="rId3">
            <a:alphaModFix/>
          </a:blip>
          <a:srcRect b="0" l="0" r="0" t="0"/>
          <a:stretch/>
        </p:blipFill>
        <p:spPr>
          <a:xfrm>
            <a:off x="1253662" y="0"/>
            <a:ext cx="7920482" cy="977132"/>
          </a:xfrm>
          <a:prstGeom prst="rect">
            <a:avLst/>
          </a:prstGeom>
          <a:noFill/>
          <a:ln>
            <a:noFill/>
          </a:ln>
        </p:spPr>
      </p:pic>
      <p:pic>
        <p:nvPicPr>
          <p:cNvPr descr="Menu: Preparation for conducting the protocol" id="173" name="Google Shape;173;p9"/>
          <p:cNvPicPr preferRelativeResize="0"/>
          <p:nvPr/>
        </p:nvPicPr>
        <p:blipFill rotWithShape="1">
          <a:blip r:embed="rId4">
            <a:alphaModFix/>
          </a:blip>
          <a:srcRect b="0" l="0" r="0" t="0"/>
          <a:stretch/>
        </p:blipFill>
        <p:spPr>
          <a:xfrm>
            <a:off x="-29633" y="-33866"/>
            <a:ext cx="1286933" cy="6891866"/>
          </a:xfrm>
          <a:prstGeom prst="rect">
            <a:avLst/>
          </a:prstGeom>
          <a:noFill/>
          <a:ln>
            <a:noFill/>
          </a:ln>
        </p:spPr>
      </p:pic>
      <p:sp>
        <p:nvSpPr>
          <p:cNvPr id="174" name="Google Shape;174;p9"/>
          <p:cNvSpPr txBox="1"/>
          <p:nvPr>
            <p:ph type="title"/>
          </p:nvPr>
        </p:nvSpPr>
        <p:spPr>
          <a:xfrm>
            <a:off x="1290145" y="6944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Preparations before you go to the field</a:t>
            </a:r>
            <a:endParaRPr/>
          </a:p>
        </p:txBody>
      </p:sp>
      <p:sp>
        <p:nvSpPr>
          <p:cNvPr id="175" name="Google Shape;175;p9"/>
          <p:cNvSpPr txBox="1"/>
          <p:nvPr>
            <p:ph idx="1" type="body"/>
          </p:nvPr>
        </p:nvSpPr>
        <p:spPr>
          <a:xfrm>
            <a:off x="1452411" y="1735931"/>
            <a:ext cx="4203322" cy="49188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Mark your trowel at the 5 cm mark from the tip to ensure you go no deeper when you take samples.</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rPr lang="en-US"/>
              <a:t>Calibrate the scale or balance according to the manufacturer’s directions. If using an electronic balance, check that the balance is measuring in grams and is zeroed properly. Measure and record the mass of each container (without the lid) or plastic bag to the nearest 0.1 g. </a:t>
            </a:r>
            <a:endParaRPr/>
          </a:p>
          <a:p>
            <a:pPr indent="0" lvl="0" marL="0" rtl="0" algn="l">
              <a:lnSpc>
                <a:spcPct val="90000"/>
              </a:lnSpc>
              <a:spcBef>
                <a:spcPts val="1000"/>
              </a:spcBef>
              <a:spcAft>
                <a:spcPts val="0"/>
              </a:spcAft>
              <a:buClr>
                <a:schemeClr val="dk1"/>
              </a:buClr>
              <a:buSzPts val="1000"/>
              <a:buNone/>
            </a:pPr>
            <a:r>
              <a:t/>
            </a:r>
            <a:endParaRPr sz="1000"/>
          </a:p>
          <a:p>
            <a:pPr indent="0" lvl="0" marL="0" rtl="0" algn="l">
              <a:lnSpc>
                <a:spcPct val="90000"/>
              </a:lnSpc>
              <a:spcBef>
                <a:spcPts val="1000"/>
              </a:spcBef>
              <a:spcAft>
                <a:spcPts val="0"/>
              </a:spcAft>
              <a:buClr>
                <a:schemeClr val="dk1"/>
              </a:buClr>
              <a:buSzPts val="1800"/>
              <a:buNone/>
            </a:pPr>
            <a:r>
              <a:rPr lang="en-US"/>
              <a:t>Label each container with:</a:t>
            </a:r>
            <a:endParaRPr/>
          </a:p>
          <a:p>
            <a:pPr indent="-285750" lvl="0" marL="285750" rtl="0" algn="l">
              <a:lnSpc>
                <a:spcPct val="90000"/>
              </a:lnSpc>
              <a:spcBef>
                <a:spcPts val="1000"/>
              </a:spcBef>
              <a:spcAft>
                <a:spcPts val="0"/>
              </a:spcAft>
              <a:buClr>
                <a:schemeClr val="dk1"/>
              </a:buClr>
              <a:buSzPts val="1800"/>
              <a:buFont typeface="Arial"/>
              <a:buChar char="•"/>
            </a:pPr>
            <a:r>
              <a:rPr lang="en-US"/>
              <a:t>Mass of the container or plastic bag to the nearest 0.1g </a:t>
            </a:r>
            <a:endParaRPr/>
          </a:p>
          <a:p>
            <a:pPr indent="-285750" lvl="0" marL="285750" rtl="0" algn="l">
              <a:lnSpc>
                <a:spcPct val="90000"/>
              </a:lnSpc>
              <a:spcBef>
                <a:spcPts val="1000"/>
              </a:spcBef>
              <a:spcAft>
                <a:spcPts val="0"/>
              </a:spcAft>
              <a:buClr>
                <a:schemeClr val="dk1"/>
              </a:buClr>
              <a:buSzPts val="1800"/>
              <a:buFont typeface="Arial"/>
              <a:buChar char="•"/>
            </a:pPr>
            <a:r>
              <a:rPr lang="en-US"/>
              <a:t>Container number</a:t>
            </a:r>
            <a:endParaRPr/>
          </a:p>
          <a:p>
            <a:pPr indent="0" lvl="0" marL="0" rtl="0" algn="l">
              <a:lnSpc>
                <a:spcPct val="90000"/>
              </a:lnSpc>
              <a:spcBef>
                <a:spcPts val="1000"/>
              </a:spcBef>
              <a:spcAft>
                <a:spcPts val="0"/>
              </a:spcAft>
              <a:buClr>
                <a:schemeClr val="dk1"/>
              </a:buClr>
              <a:buSzPts val="1800"/>
              <a:buNone/>
            </a:pPr>
            <a:r>
              <a:t/>
            </a:r>
            <a:endParaRPr/>
          </a:p>
        </p:txBody>
      </p:sp>
      <p:pic>
        <p:nvPicPr>
          <p:cNvPr descr="Three photographs. First photograph is of a trowel blade, marked at 5 cm from the tip using a metric ruler. Second photograph is of a digital balance, reading 0.0 g. Third photograph is of an empty, dry can being weighed on the balance. " id="176" name="Google Shape;176;p9"/>
          <p:cNvPicPr preferRelativeResize="0"/>
          <p:nvPr>
            <p:ph idx="2" type="body"/>
          </p:nvPr>
        </p:nvPicPr>
        <p:blipFill rotWithShape="1">
          <a:blip r:embed="rId5">
            <a:alphaModFix/>
          </a:blip>
          <a:srcRect b="0" l="0" r="0" t="0"/>
          <a:stretch/>
        </p:blipFill>
        <p:spPr>
          <a:xfrm>
            <a:off x="5811927" y="1735930"/>
            <a:ext cx="2637806" cy="49188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2016-04-01T00:37:38Z</dcterms:created>
  <dc:creator>rusty low</dc:creator>
</cp:coreProperties>
</file>