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56"/>
  </p:notesMasterIdLst>
  <p:sldIdLst>
    <p:sldId id="256" r:id="rId2"/>
    <p:sldId id="318" r:id="rId3"/>
    <p:sldId id="328" r:id="rId4"/>
    <p:sldId id="329" r:id="rId5"/>
    <p:sldId id="319" r:id="rId6"/>
    <p:sldId id="320" r:id="rId7"/>
    <p:sldId id="330" r:id="rId8"/>
    <p:sldId id="331" r:id="rId9"/>
    <p:sldId id="321" r:id="rId10"/>
    <p:sldId id="376" r:id="rId11"/>
    <p:sldId id="332" r:id="rId12"/>
    <p:sldId id="333" r:id="rId13"/>
    <p:sldId id="334" r:id="rId14"/>
    <p:sldId id="335" r:id="rId15"/>
    <p:sldId id="336" r:id="rId16"/>
    <p:sldId id="322" r:id="rId17"/>
    <p:sldId id="337" r:id="rId18"/>
    <p:sldId id="338" r:id="rId19"/>
    <p:sldId id="339" r:id="rId20"/>
    <p:sldId id="340" r:id="rId21"/>
    <p:sldId id="341" r:id="rId22"/>
    <p:sldId id="342" r:id="rId23"/>
    <p:sldId id="343" r:id="rId24"/>
    <p:sldId id="345" r:id="rId25"/>
    <p:sldId id="347" r:id="rId26"/>
    <p:sldId id="348" r:id="rId27"/>
    <p:sldId id="349" r:id="rId28"/>
    <p:sldId id="324" r:id="rId29"/>
    <p:sldId id="325" r:id="rId30"/>
    <p:sldId id="351" r:id="rId31"/>
    <p:sldId id="352" r:id="rId32"/>
    <p:sldId id="353" r:id="rId33"/>
    <p:sldId id="354" r:id="rId34"/>
    <p:sldId id="355" r:id="rId35"/>
    <p:sldId id="357" r:id="rId36"/>
    <p:sldId id="356" r:id="rId37"/>
    <p:sldId id="359" r:id="rId38"/>
    <p:sldId id="361" r:id="rId39"/>
    <p:sldId id="364" r:id="rId40"/>
    <p:sldId id="366" r:id="rId41"/>
    <p:sldId id="365" r:id="rId42"/>
    <p:sldId id="367" r:id="rId43"/>
    <p:sldId id="368" r:id="rId44"/>
    <p:sldId id="369" r:id="rId45"/>
    <p:sldId id="370" r:id="rId46"/>
    <p:sldId id="371" r:id="rId47"/>
    <p:sldId id="372" r:id="rId48"/>
    <p:sldId id="373" r:id="rId49"/>
    <p:sldId id="362" r:id="rId50"/>
    <p:sldId id="363" r:id="rId51"/>
    <p:sldId id="374" r:id="rId52"/>
    <p:sldId id="327" r:id="rId53"/>
    <p:sldId id="375"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40C"/>
    <a:srgbClr val="3B2B0E"/>
    <a:srgbClr val="B3AFA3"/>
    <a:srgbClr val="A29E95"/>
    <a:srgbClr val="BBB3A6"/>
    <a:srgbClr val="00A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2" autoAdjust="0"/>
    <p:restoredTop sz="86443" autoAdjust="0"/>
  </p:normalViewPr>
  <p:slideViewPr>
    <p:cSldViewPr snapToGrid="0" snapToObjects="1">
      <p:cViewPr varScale="1">
        <p:scale>
          <a:sx n="75" d="100"/>
          <a:sy n="75" d="100"/>
        </p:scale>
        <p:origin x="1085"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64C61-7A1D-C444-8D93-E01089EAEBD2}"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A535E-BB99-7844-86B9-3847F103BC9B}" type="slidenum">
              <a:rPr lang="en-US" smtClean="0"/>
              <a:t>‹#›</a:t>
            </a:fld>
            <a:endParaRPr lang="en-US"/>
          </a:p>
        </p:txBody>
      </p:sp>
    </p:spTree>
    <p:extLst>
      <p:ext uri="{BB962C8B-B14F-4D97-AF65-F5344CB8AC3E}">
        <p14:creationId xmlns:p14="http://schemas.microsoft.com/office/powerpoint/2010/main" val="181884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A535E-BB99-7844-86B9-3847F103BC9B}" type="slidenum">
              <a:rPr lang="en-US" smtClean="0"/>
              <a:t>0</a:t>
            </a:fld>
            <a:endParaRPr lang="en-US"/>
          </a:p>
        </p:txBody>
      </p:sp>
    </p:spTree>
    <p:extLst>
      <p:ext uri="{BB962C8B-B14F-4D97-AF65-F5344CB8AC3E}">
        <p14:creationId xmlns:p14="http://schemas.microsoft.com/office/powerpoint/2010/main" val="160425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23</a:t>
            </a:fld>
            <a:endParaRPr lang="en-US"/>
          </a:p>
        </p:txBody>
      </p:sp>
    </p:spTree>
    <p:extLst>
      <p:ext uri="{BB962C8B-B14F-4D97-AF65-F5344CB8AC3E}">
        <p14:creationId xmlns:p14="http://schemas.microsoft.com/office/powerpoint/2010/main" val="424814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25</a:t>
            </a:fld>
            <a:endParaRPr lang="en-US"/>
          </a:p>
        </p:txBody>
      </p:sp>
    </p:spTree>
    <p:extLst>
      <p:ext uri="{BB962C8B-B14F-4D97-AF65-F5344CB8AC3E}">
        <p14:creationId xmlns:p14="http://schemas.microsoft.com/office/powerpoint/2010/main" val="573527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27</a:t>
            </a:fld>
            <a:endParaRPr lang="en-US"/>
          </a:p>
        </p:txBody>
      </p:sp>
    </p:spTree>
    <p:extLst>
      <p:ext uri="{BB962C8B-B14F-4D97-AF65-F5344CB8AC3E}">
        <p14:creationId xmlns:p14="http://schemas.microsoft.com/office/powerpoint/2010/main" val="1995317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28</a:t>
            </a:fld>
            <a:endParaRPr lang="en-US"/>
          </a:p>
        </p:txBody>
      </p:sp>
    </p:spTree>
    <p:extLst>
      <p:ext uri="{BB962C8B-B14F-4D97-AF65-F5344CB8AC3E}">
        <p14:creationId xmlns:p14="http://schemas.microsoft.com/office/powerpoint/2010/main" val="407400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29</a:t>
            </a:fld>
            <a:endParaRPr lang="en-US"/>
          </a:p>
        </p:txBody>
      </p:sp>
    </p:spTree>
    <p:extLst>
      <p:ext uri="{BB962C8B-B14F-4D97-AF65-F5344CB8AC3E}">
        <p14:creationId xmlns:p14="http://schemas.microsoft.com/office/powerpoint/2010/main" val="24462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30</a:t>
            </a:fld>
            <a:endParaRPr lang="en-US"/>
          </a:p>
        </p:txBody>
      </p:sp>
    </p:spTree>
    <p:extLst>
      <p:ext uri="{BB962C8B-B14F-4D97-AF65-F5344CB8AC3E}">
        <p14:creationId xmlns:p14="http://schemas.microsoft.com/office/powerpoint/2010/main" val="385155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35</a:t>
            </a:fld>
            <a:endParaRPr lang="en-US"/>
          </a:p>
        </p:txBody>
      </p:sp>
    </p:spTree>
    <p:extLst>
      <p:ext uri="{BB962C8B-B14F-4D97-AF65-F5344CB8AC3E}">
        <p14:creationId xmlns:p14="http://schemas.microsoft.com/office/powerpoint/2010/main" val="210548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40</a:t>
            </a:fld>
            <a:endParaRPr lang="en-US"/>
          </a:p>
        </p:txBody>
      </p:sp>
    </p:spTree>
    <p:extLst>
      <p:ext uri="{BB962C8B-B14F-4D97-AF65-F5344CB8AC3E}">
        <p14:creationId xmlns:p14="http://schemas.microsoft.com/office/powerpoint/2010/main" val="1168109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47</a:t>
            </a:fld>
            <a:endParaRPr lang="en-US"/>
          </a:p>
        </p:txBody>
      </p:sp>
    </p:spTree>
    <p:extLst>
      <p:ext uri="{BB962C8B-B14F-4D97-AF65-F5344CB8AC3E}">
        <p14:creationId xmlns:p14="http://schemas.microsoft.com/office/powerpoint/2010/main" val="263523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48</a:t>
            </a:fld>
            <a:endParaRPr lang="en-US"/>
          </a:p>
        </p:txBody>
      </p:sp>
    </p:spTree>
    <p:extLst>
      <p:ext uri="{BB962C8B-B14F-4D97-AF65-F5344CB8AC3E}">
        <p14:creationId xmlns:p14="http://schemas.microsoft.com/office/powerpoint/2010/main" val="351889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1</a:t>
            </a:fld>
            <a:endParaRPr lang="en-US"/>
          </a:p>
        </p:txBody>
      </p:sp>
    </p:spTree>
    <p:extLst>
      <p:ext uri="{BB962C8B-B14F-4D97-AF65-F5344CB8AC3E}">
        <p14:creationId xmlns:p14="http://schemas.microsoft.com/office/powerpoint/2010/main" val="1509883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5</a:t>
            </a:fld>
            <a:endParaRPr lang="en-US"/>
          </a:p>
        </p:txBody>
      </p:sp>
    </p:spTree>
    <p:extLst>
      <p:ext uri="{BB962C8B-B14F-4D97-AF65-F5344CB8AC3E}">
        <p14:creationId xmlns:p14="http://schemas.microsoft.com/office/powerpoint/2010/main" val="16295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7</a:t>
            </a:fld>
            <a:endParaRPr lang="en-US"/>
          </a:p>
        </p:txBody>
      </p:sp>
    </p:spTree>
    <p:extLst>
      <p:ext uri="{BB962C8B-B14F-4D97-AF65-F5344CB8AC3E}">
        <p14:creationId xmlns:p14="http://schemas.microsoft.com/office/powerpoint/2010/main" val="130299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9</a:t>
            </a:fld>
            <a:endParaRPr lang="en-US"/>
          </a:p>
        </p:txBody>
      </p:sp>
    </p:spTree>
    <p:extLst>
      <p:ext uri="{BB962C8B-B14F-4D97-AF65-F5344CB8AC3E}">
        <p14:creationId xmlns:p14="http://schemas.microsoft.com/office/powerpoint/2010/main" val="323915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11</a:t>
            </a:fld>
            <a:endParaRPr lang="en-US"/>
          </a:p>
        </p:txBody>
      </p:sp>
    </p:spTree>
    <p:extLst>
      <p:ext uri="{BB962C8B-B14F-4D97-AF65-F5344CB8AC3E}">
        <p14:creationId xmlns:p14="http://schemas.microsoft.com/office/powerpoint/2010/main" val="355083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13</a:t>
            </a:fld>
            <a:endParaRPr lang="en-US"/>
          </a:p>
        </p:txBody>
      </p:sp>
    </p:spTree>
    <p:extLst>
      <p:ext uri="{BB962C8B-B14F-4D97-AF65-F5344CB8AC3E}">
        <p14:creationId xmlns:p14="http://schemas.microsoft.com/office/powerpoint/2010/main" val="101400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16</a:t>
            </a:fld>
            <a:endParaRPr lang="en-US"/>
          </a:p>
        </p:txBody>
      </p:sp>
    </p:spTree>
    <p:extLst>
      <p:ext uri="{BB962C8B-B14F-4D97-AF65-F5344CB8AC3E}">
        <p14:creationId xmlns:p14="http://schemas.microsoft.com/office/powerpoint/2010/main" val="31840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A535E-BB99-7844-86B9-3847F103BC9B}" type="slidenum">
              <a:rPr lang="en-US" smtClean="0"/>
              <a:t>20</a:t>
            </a:fld>
            <a:endParaRPr lang="en-US"/>
          </a:p>
        </p:txBody>
      </p:sp>
    </p:spTree>
    <p:extLst>
      <p:ext uri="{BB962C8B-B14F-4D97-AF65-F5344CB8AC3E}">
        <p14:creationId xmlns:p14="http://schemas.microsoft.com/office/powerpoint/2010/main" val="100886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59EE91-8277-264A-B697-4A64DDD84610}"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900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F5721-78F3-3747-BB3B-4FC50BD2EAD3}"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0104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4FF8DC-2119-C046-AF2D-7E4ADBEBD671}"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9324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C160A-8AD4-F740-8F71-8F06E0AE9039}"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821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31C384-9457-4943-A99A-A540A0256A9D}" type="datetime1">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827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7300" y="977106"/>
            <a:ext cx="7886700" cy="1325563"/>
          </a:xfrm>
        </p:spPr>
        <p:txBody>
          <a:bodyPr>
            <a:normAutofit/>
          </a:bodyPr>
          <a:lstStyle>
            <a:lvl1pPr>
              <a:defRPr sz="2800" b="1">
                <a:solidFill>
                  <a:srgbClr val="48340C"/>
                </a:solidFill>
                <a:latin typeface="+mn-lt"/>
              </a:defRPr>
            </a:lvl1pPr>
          </a:lstStyle>
          <a:p>
            <a:r>
              <a:rPr lang="en-US" sz="2800" dirty="0">
                <a:latin typeface="+mn-lt"/>
              </a:rPr>
              <a:t>Soil</a:t>
            </a:r>
            <a:endParaRPr lang="en-US" dirty="0"/>
          </a:p>
        </p:txBody>
      </p:sp>
      <p:sp>
        <p:nvSpPr>
          <p:cNvPr id="3" name="Content Placeholder 2"/>
          <p:cNvSpPr>
            <a:spLocks noGrp="1"/>
          </p:cNvSpPr>
          <p:nvPr>
            <p:ph sz="half" idx="1"/>
          </p:nvPr>
        </p:nvSpPr>
        <p:spPr>
          <a:xfrm>
            <a:off x="1257300" y="2099602"/>
            <a:ext cx="3886200" cy="4351338"/>
          </a:xfrm>
        </p:spPr>
        <p:txBody>
          <a:bodyPr/>
          <a:lstStyle>
            <a:lvl1pPr marL="0" indent="0">
              <a:buNone/>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4A8EF-861E-3F4B-92CC-F47677B4CE13}" type="datetime1">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82930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B254D-DC88-E442-8E68-09C8883C9E4C}" type="datetime1">
              <a:rPr lang="en-US" smtClean="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75936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F14C73-F55A-AE4F-BA73-35484300EE33}" type="datetime1">
              <a:rPr lang="en-US" smtClean="0"/>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9977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91C14-F9EA-8944-A0B8-50387D73D365}" type="datetime1">
              <a:rPr lang="en-US" smtClean="0"/>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20579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F5F0C5-BB4F-6B44-BB89-C682A09650AF}" type="datetime1">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13145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30697A-FE2F-9A4F-9D1F-273F62A2A3D1}" type="datetime1">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691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65A08-30DE-BB42-8224-AC7871F191D5}" type="datetime1">
              <a:rPr lang="en-US" smtClean="0"/>
              <a:t>8/15/2018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2239-1292-C749-8343-A6DE4C9B54BD}" type="slidenum">
              <a:rPr lang="en-US" smtClean="0"/>
              <a:t>‹#›</a:t>
            </a:fld>
            <a:endParaRPr lang="en-US" dirty="0"/>
          </a:p>
        </p:txBody>
      </p:sp>
    </p:spTree>
    <p:extLst>
      <p:ext uri="{BB962C8B-B14F-4D97-AF65-F5344CB8AC3E}">
        <p14:creationId xmlns:p14="http://schemas.microsoft.com/office/powerpoint/2010/main" val="42844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3.jpg"/><Relationship Id="rId7" Type="http://schemas.openxmlformats.org/officeDocument/2006/relationships/hyperlink" Target="http://www.globe.gov/documents/348614/d40683c6-9f59-4ad9-9895-c4f1be7a997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globe.gov/documents/352961/e5d46e27-2ac0-4a34-8fbf-7a871c66a4be" TargetMode="External"/><Relationship Id="rId5" Type="http://schemas.openxmlformats.org/officeDocument/2006/relationships/hyperlink" Target="http://www.globe.gov/documents/352961/87a3491a-25af-4123-9e0c-08f341bfc004" TargetMode="External"/><Relationship Id="rId4" Type="http://schemas.openxmlformats.org/officeDocument/2006/relationships/image" Target="../media/image13.jp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15.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hyperlink" Target="http://www.globe.gov/documents/348614/d40683c6-9f59-4ad9-9895-c4f1be7a997f" TargetMode="External"/><Relationship Id="rId4" Type="http://schemas.openxmlformats.org/officeDocument/2006/relationships/hyperlink" Target="http://www.globe.gov/documents/352961/e5d46e27-2ac0-4a34-8fbf-7a871c66a4b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hyperlink" Target="https://www.globe.gov/globe-data/data-entry/email-data-entry" TargetMode="External"/><Relationship Id="rId5" Type="http://schemas.openxmlformats.org/officeDocument/2006/relationships/hyperlink" Target="https://data.globe.gov/" TargetMode="External"/><Relationship Id="rId4" Type="http://schemas.openxmlformats.org/officeDocument/2006/relationships/hyperlink" Target="https://itunes.apple.com/us/app/globe-data-entry/id980592274?ls=1&amp;mt=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image" Target="../media/image42.jpg"/></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3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6.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2.jpg"/><Relationship Id="rId4" Type="http://schemas.openxmlformats.org/officeDocument/2006/relationships/image" Target="../media/image35.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3.jpg"/><Relationship Id="rId4" Type="http://schemas.openxmlformats.org/officeDocument/2006/relationships/image" Target="../media/image3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5.jpg"/></Relationships>
</file>

<file path=ppt/slides/_rels/slide5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6.jpg"/></Relationships>
</file>

<file path=ppt/slides/_rels/slide5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3.jpg"/><Relationship Id="rId7" Type="http://schemas.openxmlformats.org/officeDocument/2006/relationships/hyperlink" Target="http://www.globe.gov/" TargetMode="Externa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10" Type="http://schemas.openxmlformats.org/officeDocument/2006/relationships/image" Target="../media/image58.png"/><Relationship Id="rId4" Type="http://schemas.openxmlformats.org/officeDocument/2006/relationships/image" Target="../media/image57.jpg"/><Relationship Id="rId9" Type="http://schemas.openxmlformats.org/officeDocument/2006/relationships/hyperlink" Target="http://climate.nasa.go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globe.gov/documents/352961/66de7107-a811-418c-ae4a-cd4e6fc6f7d9" TargetMode="External"/><Relationship Id="rId3" Type="http://schemas.openxmlformats.org/officeDocument/2006/relationships/image" Target="../media/image3.jpg"/><Relationship Id="rId7" Type="http://schemas.openxmlformats.org/officeDocument/2006/relationships/hyperlink" Target="http://www.globe.gov/documents/352961/228ad4b7-7b18-46dd-a3fe-f68e7f7cd62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globe.gov/documents/352961/cbca34da-fcc7-4e5b-a8d9-eae745c7c17d" TargetMode="External"/><Relationship Id="rId5" Type="http://schemas.openxmlformats.org/officeDocument/2006/relationships/hyperlink" Target="http://www.globe.gov/documents/348614/8c79fb1e-7c89-49c9-ba29-4a1ca05c5191" TargetMode="External"/><Relationship Id="rId4" Type="http://schemas.openxmlformats.org/officeDocument/2006/relationships/image" Target="../media/image10.jpg"/><Relationship Id="rId9" Type="http://schemas.openxmlformats.org/officeDocument/2006/relationships/hyperlink" Target="http://www.globe.gov/documents/352961/5603bfc4-c763-466f-8641-c73f54fe8c3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www.globe.gov/do-globe/globe-teachers-guide/instruments#http:/www.globe.gov/documents/10157/21dc2a21-f1d2-417e-a2d1-b9f6ec527f04" TargetMode="External"/><Relationship Id="rId4" Type="http://schemas.openxmlformats.org/officeDocument/2006/relationships/hyperlink" Target="http://www.globe.gov/documents/10157/380993/Tool+K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 introduction to Soil (Pedosphe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4" y="-32658"/>
            <a:ext cx="9160324" cy="1002632"/>
          </a:xfrm>
          <a:prstGeom prst="rect">
            <a:avLst/>
          </a:prstGeom>
          <a:solidFill>
            <a:srgbClr val="A29E95"/>
          </a:solidFill>
        </p:spPr>
      </p:pic>
      <p:sp>
        <p:nvSpPr>
          <p:cNvPr id="6" name="Rectangle 5"/>
          <p:cNvSpPr/>
          <p:nvPr/>
        </p:nvSpPr>
        <p:spPr>
          <a:xfrm>
            <a:off x="5279405" y="-1"/>
            <a:ext cx="3864595" cy="965083"/>
          </a:xfrm>
          <a:prstGeom prst="rect">
            <a:avLst/>
          </a:prstGeom>
          <a:solidFill>
            <a:srgbClr val="A29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8340C"/>
                </a:solidFill>
              </a:rPr>
              <a:t>Soil (Pedosphere) </a:t>
            </a:r>
          </a:p>
          <a:p>
            <a:pPr algn="ctr"/>
            <a:r>
              <a:rPr lang="en-US" sz="2000" b="1" dirty="0">
                <a:solidFill>
                  <a:srgbClr val="48340C"/>
                </a:solidFill>
              </a:rPr>
              <a:t>Soil Moisture Gravimetric Protocol</a:t>
            </a:r>
          </a:p>
        </p:txBody>
      </p:sp>
      <p:sp>
        <p:nvSpPr>
          <p:cNvPr id="2" name="Title 1"/>
          <p:cNvSpPr>
            <a:spLocks noGrp="1"/>
          </p:cNvSpPr>
          <p:nvPr>
            <p:ph type="ctrTitle"/>
          </p:nvPr>
        </p:nvSpPr>
        <p:spPr/>
        <p:txBody>
          <a:bodyPr/>
          <a:lstStyle/>
          <a:p>
            <a:r>
              <a:rPr lang="en-US" dirty="0"/>
              <a:t>Intro Slide</a:t>
            </a:r>
          </a:p>
        </p:txBody>
      </p:sp>
      <p:pic>
        <p:nvPicPr>
          <p:cNvPr id="4" name="Picture 3" descr="Banner:  The GLOBE Program. Soil (Pedosphere)- Gravimetric Soil Moisture Protocol. Illustration of two hands holding a a handful of soi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4" y="965082"/>
            <a:ext cx="9160324" cy="5892917"/>
          </a:xfrm>
          <a:prstGeom prst="rect">
            <a:avLst/>
          </a:prstGeom>
        </p:spPr>
      </p:pic>
    </p:spTree>
    <p:extLst>
      <p:ext uri="{BB962C8B-B14F-4D97-AF65-F5344CB8AC3E}">
        <p14:creationId xmlns:p14="http://schemas.microsoft.com/office/powerpoint/2010/main" val="120186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9</a:t>
            </a:fld>
            <a:endParaRPr lang="en-US" dirty="0"/>
          </a:p>
        </p:txBody>
      </p:sp>
      <p:pic>
        <p:nvPicPr>
          <p:cNvPr id="9" name="Picture 8"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Transect samp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33866"/>
            <a:ext cx="1307078" cy="6891866"/>
          </a:xfrm>
          <a:prstGeom prst="rect">
            <a:avLst/>
          </a:prstGeom>
        </p:spPr>
      </p:pic>
      <p:sp>
        <p:nvSpPr>
          <p:cNvPr id="2" name="Title 1"/>
          <p:cNvSpPr>
            <a:spLocks noGrp="1"/>
          </p:cNvSpPr>
          <p:nvPr>
            <p:ph type="title"/>
          </p:nvPr>
        </p:nvSpPr>
        <p:spPr>
          <a:xfrm>
            <a:off x="1354794" y="1073009"/>
            <a:ext cx="7886700" cy="1325563"/>
          </a:xfrm>
        </p:spPr>
        <p:txBody>
          <a:bodyPr>
            <a:normAutofit fontScale="90000"/>
          </a:bodyPr>
          <a:lstStyle/>
          <a:p>
            <a:r>
              <a:rPr lang="en-US" dirty="0"/>
              <a:t>Select your Sampling Strategy Based on Research Goals: Choose One of the Three Options Below</a:t>
            </a:r>
            <a:br>
              <a:rPr lang="en-US" dirty="0"/>
            </a:br>
            <a:br>
              <a:rPr lang="en-US" dirty="0"/>
            </a:br>
            <a:endParaRPr lang="en-US" dirty="0"/>
          </a:p>
        </p:txBody>
      </p:sp>
      <p:sp>
        <p:nvSpPr>
          <p:cNvPr id="3" name="Content Placeholder 2"/>
          <p:cNvSpPr>
            <a:spLocks noGrp="1"/>
          </p:cNvSpPr>
          <p:nvPr>
            <p:ph sz="half" idx="1"/>
          </p:nvPr>
        </p:nvSpPr>
        <p:spPr>
          <a:xfrm>
            <a:off x="1334187" y="1802578"/>
            <a:ext cx="5357558" cy="4918898"/>
          </a:xfrm>
        </p:spPr>
        <p:txBody>
          <a:bodyPr>
            <a:normAutofit fontScale="92500" lnSpcReduction="10000"/>
          </a:bodyPr>
          <a:lstStyle/>
          <a:p>
            <a:r>
              <a:rPr lang="en-US" sz="1600" b="1" dirty="0"/>
              <a:t>Transect Pattern Sampling: </a:t>
            </a:r>
            <a:r>
              <a:rPr lang="en-US" altLang="en-US" sz="1600" dirty="0">
                <a:solidFill>
                  <a:srgbClr val="000000"/>
                </a:solidFill>
              </a:rPr>
              <a:t>This transect sample pattern will measure soil moisture over a large area. </a:t>
            </a:r>
            <a:r>
              <a:rPr lang="en-US" sz="1600" dirty="0"/>
              <a:t>SMAP measurement techniques sense moisture contained in the top 5 cm of soil and their measurements are averaged over areas of 100’s of square meters or more. </a:t>
            </a:r>
            <a:r>
              <a:rPr lang="en-US" sz="1600" b="1" dirty="0"/>
              <a:t>This sampling pattern allows students to see spatial variations in surface soil moisture measurements</a:t>
            </a:r>
            <a:r>
              <a:rPr lang="en-US" sz="1600" dirty="0"/>
              <a:t>. It is also useful for comparison with soil moisture data collected remotely from satellites or aircraft.</a:t>
            </a:r>
          </a:p>
          <a:p>
            <a:r>
              <a:rPr lang="en-US" sz="1600" b="1" dirty="0"/>
              <a:t>The Star Pattern </a:t>
            </a:r>
            <a:r>
              <a:rPr lang="en-US" sz="1600" dirty="0"/>
              <a:t>involves collecting soil samples from 12 different locations at twelve different time periods in a 2 m x 2 m star-shaped area. For each of the 12 locations, three spots are chosen within 25 cm of each other. Samples from the top 5 cm and from 10 cm deep are collected at each of the three spots, for a total of 6 samples at each location on the star. </a:t>
            </a:r>
            <a:r>
              <a:rPr lang="en-US" sz="1600" b="1" dirty="0"/>
              <a:t>This sampling method can be easily coordinated with the </a:t>
            </a:r>
            <a:r>
              <a:rPr lang="en-US" sz="1600" i="1" dirty="0">
                <a:hlinkClick r:id="rId5"/>
              </a:rPr>
              <a:t>Soil Temperature Protocol</a:t>
            </a:r>
            <a:r>
              <a:rPr lang="en-US" sz="1600" b="1" dirty="0"/>
              <a:t>,</a:t>
            </a:r>
            <a:r>
              <a:rPr lang="en-US" sz="1600" dirty="0"/>
              <a:t> whereby students collect their soil temperature measurements at the same depths and locations as the soil moisture measurements. </a:t>
            </a:r>
          </a:p>
          <a:p>
            <a:pPr algn="just">
              <a:spcBef>
                <a:spcPts val="1200"/>
              </a:spcBef>
              <a:spcAft>
                <a:spcPts val="1000"/>
              </a:spcAft>
              <a:defRPr/>
            </a:pPr>
            <a:r>
              <a:rPr lang="en-US" sz="1600" b="1" dirty="0"/>
              <a:t>Depth Profile Pattern Sampling: </a:t>
            </a:r>
            <a:r>
              <a:rPr lang="en-US" sz="1600" dirty="0"/>
              <a:t>Use the Star Pattern and take samples down a profile. Using an auger takes a bit of extra time, but this effort gathers valuable data and complements the </a:t>
            </a:r>
            <a:r>
              <a:rPr lang="en-US" sz="1600" i="1" dirty="0">
                <a:hlinkClick r:id="rId6"/>
              </a:rPr>
              <a:t>Soil Characterization Protocol</a:t>
            </a:r>
            <a:r>
              <a:rPr lang="en-US" sz="1600" dirty="0"/>
              <a:t> as well as </a:t>
            </a:r>
            <a:r>
              <a:rPr lang="en-US" sz="1600" i="1" dirty="0">
                <a:hlinkClick r:id="rId7"/>
              </a:rPr>
              <a:t>The Digital Multi-Day Max/Min/Current Air and Soil Temperatures Protocol.</a:t>
            </a:r>
            <a:endParaRPr lang="en-US" sz="1600" dirty="0">
              <a:solidFill>
                <a:srgbClr val="000000"/>
              </a:solidFill>
              <a:cs typeface="Arial Unicode MS" charset="0"/>
            </a:endParaRPr>
          </a:p>
          <a:p>
            <a:endParaRPr lang="en-US" altLang="en-US" dirty="0">
              <a:solidFill>
                <a:srgbClr val="000000"/>
              </a:solidFill>
            </a:endParaRPr>
          </a:p>
          <a:p>
            <a:endParaRPr lang="en-US" altLang="en-US" dirty="0"/>
          </a:p>
        </p:txBody>
      </p:sp>
      <p:pic>
        <p:nvPicPr>
          <p:cNvPr id="6" name="Content Placeholder 5" descr="Diagram of 10 holes spaced 5 m apart. Each hole is marked by a flag. At the end of the 50 m line of sample holes,  three samples are clustered 25 cm apart."/>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487214" y="1802579"/>
            <a:ext cx="2130313" cy="541032"/>
          </a:xfrm>
        </p:spPr>
      </p:pic>
      <p:pic>
        <p:nvPicPr>
          <p:cNvPr id="10" name="Content Placeholder 16" descr="diagram of the star sampling pattern: from center, measure 1 m in each of these directions- N, S, E, W, NE, NW, SE, SW. Next, measure 25 cm from the center in each of the cardinal directions: N, S, E and W.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1746" y="3562643"/>
            <a:ext cx="1888222" cy="912376"/>
          </a:xfrm>
          <a:prstGeom prst="rect">
            <a:avLst/>
          </a:prstGeom>
        </p:spPr>
      </p:pic>
    </p:spTree>
    <p:extLst>
      <p:ext uri="{BB962C8B-B14F-4D97-AF65-F5344CB8AC3E}">
        <p14:creationId xmlns:p14="http://schemas.microsoft.com/office/powerpoint/2010/main" val="159698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10</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Transect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307078" cy="6891866"/>
          </a:xfrm>
          <a:prstGeom prst="rect">
            <a:avLst/>
          </a:prstGeom>
        </p:spPr>
      </p:pic>
      <p:sp>
        <p:nvSpPr>
          <p:cNvPr id="2" name="Title 1"/>
          <p:cNvSpPr>
            <a:spLocks noGrp="1"/>
          </p:cNvSpPr>
          <p:nvPr>
            <p:ph type="title"/>
          </p:nvPr>
        </p:nvSpPr>
        <p:spPr>
          <a:xfrm>
            <a:off x="1290145" y="694464"/>
            <a:ext cx="7886700" cy="1325563"/>
          </a:xfrm>
        </p:spPr>
        <p:txBody>
          <a:bodyPr/>
          <a:lstStyle/>
          <a:p>
            <a:r>
              <a:rPr lang="en-US" dirty="0"/>
              <a:t> Option 1. Transect Pattern Sampling</a:t>
            </a:r>
          </a:p>
        </p:txBody>
      </p:sp>
      <p:sp>
        <p:nvSpPr>
          <p:cNvPr id="3" name="Content Placeholder 2"/>
          <p:cNvSpPr>
            <a:spLocks noGrp="1"/>
          </p:cNvSpPr>
          <p:nvPr>
            <p:ph sz="half" idx="1"/>
          </p:nvPr>
        </p:nvSpPr>
        <p:spPr>
          <a:xfrm>
            <a:off x="1452411" y="1601356"/>
            <a:ext cx="7420656" cy="4918898"/>
          </a:xfrm>
        </p:spPr>
        <p:txBody>
          <a:bodyPr>
            <a:normAutofit/>
          </a:bodyPr>
          <a:lstStyle/>
          <a:p>
            <a:r>
              <a:rPr lang="en-US" altLang="en-US" sz="1600" dirty="0">
                <a:solidFill>
                  <a:srgbClr val="000000"/>
                </a:solidFill>
              </a:rPr>
              <a:t>This transect sample pattern will measure soil moisture over a large area. </a:t>
            </a:r>
            <a:r>
              <a:rPr lang="en-US" sz="1600" dirty="0"/>
              <a:t>SMAP measurement techniques sense moisture contained in the top 5 cm of soil and their measurements are averaged over areas of 100’s of square meters or more. This sampling pattern allows students to see spatial variations in surface soil moisture measurements. It is also useful for comparison with soil moisture data collected remotely from satellites or aircraft.</a:t>
            </a:r>
            <a:endParaRPr lang="en-US" altLang="en-US" sz="1600" dirty="0">
              <a:solidFill>
                <a:srgbClr val="000000"/>
              </a:solidFill>
            </a:endParaRPr>
          </a:p>
          <a:p>
            <a:pPr marL="285750" indent="-285750">
              <a:buFont typeface="Arial" charset="0"/>
              <a:buChar char="•"/>
            </a:pPr>
            <a:r>
              <a:rPr lang="en-US" altLang="en-US" sz="1600" dirty="0">
                <a:solidFill>
                  <a:srgbClr val="000000"/>
                </a:solidFill>
              </a:rPr>
              <a:t>Samples are taken every five meters over a 50 meter transect to capture soil moisture variation along a broad swath.</a:t>
            </a:r>
          </a:p>
          <a:p>
            <a:pPr marL="285750" indent="-285750">
              <a:lnSpc>
                <a:spcPct val="100000"/>
              </a:lnSpc>
              <a:buFont typeface="Arial" charset="0"/>
              <a:buChar char="•"/>
            </a:pPr>
            <a:r>
              <a:rPr lang="en-US" altLang="en-US" sz="1600" dirty="0">
                <a:solidFill>
                  <a:srgbClr val="000000"/>
                </a:solidFill>
                <a:ea typeface="Arial Unicode MS" charset="0"/>
              </a:rPr>
              <a:t>Each time you visit this transect you collect 13 samples of the top 5 cm of soil. </a:t>
            </a:r>
          </a:p>
          <a:p>
            <a:pPr marL="285750" indent="-285750">
              <a:lnSpc>
                <a:spcPct val="100000"/>
              </a:lnSpc>
              <a:buFont typeface="Arial" charset="0"/>
              <a:buChar char="•"/>
            </a:pPr>
            <a:r>
              <a:rPr lang="en-US" altLang="en-US" sz="1600" dirty="0">
                <a:solidFill>
                  <a:srgbClr val="000000"/>
                </a:solidFill>
                <a:ea typeface="Arial Unicode MS" charset="0"/>
              </a:rPr>
              <a:t>Off-set each sample set at least 25 cm from the previous ones.</a:t>
            </a:r>
          </a:p>
          <a:p>
            <a:endParaRPr lang="en-US" altLang="en-US" dirty="0">
              <a:solidFill>
                <a:srgbClr val="000000"/>
              </a:solidFill>
            </a:endParaRPr>
          </a:p>
          <a:p>
            <a:endParaRPr lang="en-US" altLang="en-US" dirty="0"/>
          </a:p>
        </p:txBody>
      </p:sp>
      <p:pic>
        <p:nvPicPr>
          <p:cNvPr id="6" name="Content Placeholder 5" descr="Diagram of 10 holes spaced 5 m apart. Each hole is marked by a flag. At the end of the 50 m line of sample holes,  three samples are clustered 25 cm apar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78229" y="4361731"/>
            <a:ext cx="7494838" cy="1903450"/>
          </a:xfrm>
        </p:spPr>
      </p:pic>
    </p:spTree>
    <p:extLst>
      <p:ext uri="{BB962C8B-B14F-4D97-AF65-F5344CB8AC3E}">
        <p14:creationId xmlns:p14="http://schemas.microsoft.com/office/powerpoint/2010/main" val="55765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11</a:t>
            </a:fld>
            <a:endParaRPr lang="en-US" dirty="0"/>
          </a:p>
        </p:txBody>
      </p:sp>
      <p:pic>
        <p:nvPicPr>
          <p:cNvPr id="9" name="Picture 8"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Transect samp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33866"/>
            <a:ext cx="1307078" cy="6891866"/>
          </a:xfrm>
          <a:prstGeom prst="rect">
            <a:avLst/>
          </a:prstGeom>
        </p:spPr>
      </p:pic>
      <p:sp>
        <p:nvSpPr>
          <p:cNvPr id="2" name="Title 1"/>
          <p:cNvSpPr>
            <a:spLocks noGrp="1"/>
          </p:cNvSpPr>
          <p:nvPr>
            <p:ph type="title"/>
          </p:nvPr>
        </p:nvSpPr>
        <p:spPr>
          <a:xfrm>
            <a:off x="1290145" y="694464"/>
            <a:ext cx="7886700" cy="1325563"/>
          </a:xfrm>
        </p:spPr>
        <p:txBody>
          <a:bodyPr/>
          <a:lstStyle/>
          <a:p>
            <a:r>
              <a:rPr lang="en-US" dirty="0"/>
              <a:t>Laying out a transect</a:t>
            </a:r>
          </a:p>
        </p:txBody>
      </p:sp>
      <p:sp>
        <p:nvSpPr>
          <p:cNvPr id="3" name="Content Placeholder 2"/>
          <p:cNvSpPr>
            <a:spLocks noGrp="1"/>
          </p:cNvSpPr>
          <p:nvPr>
            <p:ph sz="half" idx="1"/>
          </p:nvPr>
        </p:nvSpPr>
        <p:spPr>
          <a:xfrm>
            <a:off x="1445490" y="3993896"/>
            <a:ext cx="5293977" cy="2429669"/>
          </a:xfrm>
        </p:spPr>
        <p:txBody>
          <a:bodyPr>
            <a:normAutofit lnSpcReduction="10000"/>
          </a:bodyPr>
          <a:lstStyle/>
          <a:p>
            <a:r>
              <a:rPr lang="en-US" dirty="0">
                <a:solidFill>
                  <a:srgbClr val="000000"/>
                </a:solidFill>
                <a:cs typeface="Arial Unicode MS" charset="0"/>
              </a:rPr>
              <a:t>Stretch out your measuring tape or rope along the transect.</a:t>
            </a:r>
          </a:p>
          <a:p>
            <a:pPr>
              <a:defRPr/>
            </a:pPr>
            <a:r>
              <a:rPr lang="en-US" dirty="0"/>
              <a:t>Sample points should be marked every 5 meters along the transect and numbered starting with 1. </a:t>
            </a:r>
          </a:p>
          <a:p>
            <a:pPr>
              <a:defRPr/>
            </a:pPr>
            <a:r>
              <a:rPr lang="en-US" dirty="0"/>
              <a:t>Two extra points should be offset 25 cm from the end point as shown, and labeled 12 and 13.</a:t>
            </a:r>
          </a:p>
          <a:p>
            <a:pPr>
              <a:defRPr/>
            </a:pPr>
            <a:r>
              <a:rPr lang="en-US" altLang="en-US" dirty="0">
                <a:solidFill>
                  <a:srgbClr val="000000"/>
                </a:solidFill>
                <a:ea typeface="Arial Unicode MS" charset="0"/>
              </a:rPr>
              <a:t>Stand at the first sample and take a compass reading looking along the transect.</a:t>
            </a:r>
          </a:p>
          <a:p>
            <a:pPr>
              <a:defRPr/>
            </a:pPr>
            <a:endParaRPr lang="en-US" dirty="0"/>
          </a:p>
          <a:p>
            <a:endParaRPr lang="en-US" altLang="en-US" dirty="0">
              <a:solidFill>
                <a:srgbClr val="000000"/>
              </a:solidFill>
            </a:endParaRPr>
          </a:p>
          <a:p>
            <a:endParaRPr lang="en-US" altLang="en-US" dirty="0"/>
          </a:p>
        </p:txBody>
      </p:sp>
      <p:pic>
        <p:nvPicPr>
          <p:cNvPr id="10" name="Content Placeholder 9" descr="Diagram of 10 holes spaced 5 m apart. Each hole is marked by a flag. At the end of the 50 m line of sample holes,  three samples are clustered 25 cm apart. An arrow is pointing to the first sampl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347294" y="1676597"/>
            <a:ext cx="7390305" cy="2317299"/>
          </a:xfrm>
        </p:spPr>
      </p:pic>
      <p:pic>
        <p:nvPicPr>
          <p:cNvPr id="11" name="Content Placeholder 8" descr="Image of a compass taking a read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9974">
            <a:off x="7224151" y="3993896"/>
            <a:ext cx="1028763" cy="2045494"/>
          </a:xfrm>
          <a:prstGeom prst="rect">
            <a:avLst/>
          </a:prstGeom>
        </p:spPr>
      </p:pic>
    </p:spTree>
    <p:extLst>
      <p:ext uri="{BB962C8B-B14F-4D97-AF65-F5344CB8AC3E}">
        <p14:creationId xmlns:p14="http://schemas.microsoft.com/office/powerpoint/2010/main" val="182291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12</a:t>
            </a:fld>
            <a:endParaRPr lang="en-US" dirty="0"/>
          </a:p>
        </p:txBody>
      </p:sp>
      <p:pic>
        <p:nvPicPr>
          <p:cNvPr id="11" name="Picture 10"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Transect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307078" cy="6891866"/>
          </a:xfrm>
          <a:prstGeom prst="rect">
            <a:avLst/>
          </a:prstGeom>
        </p:spPr>
      </p:pic>
      <p:sp>
        <p:nvSpPr>
          <p:cNvPr id="2" name="Title 1"/>
          <p:cNvSpPr>
            <a:spLocks noGrp="1"/>
          </p:cNvSpPr>
          <p:nvPr>
            <p:ph type="title"/>
          </p:nvPr>
        </p:nvSpPr>
        <p:spPr>
          <a:xfrm>
            <a:off x="1290145" y="694464"/>
            <a:ext cx="7886700" cy="1325563"/>
          </a:xfrm>
        </p:spPr>
        <p:txBody>
          <a:bodyPr/>
          <a:lstStyle/>
          <a:p>
            <a:r>
              <a:rPr lang="en-US" dirty="0"/>
              <a:t>Taking samples along a transect</a:t>
            </a:r>
          </a:p>
        </p:txBody>
      </p:sp>
      <p:sp>
        <p:nvSpPr>
          <p:cNvPr id="3" name="Content Placeholder 2"/>
          <p:cNvSpPr>
            <a:spLocks noGrp="1"/>
          </p:cNvSpPr>
          <p:nvPr>
            <p:ph sz="half" idx="1"/>
          </p:nvPr>
        </p:nvSpPr>
        <p:spPr>
          <a:xfrm>
            <a:off x="1479357" y="3079496"/>
            <a:ext cx="4769043" cy="2429669"/>
          </a:xfrm>
        </p:spPr>
        <p:txBody>
          <a:bodyPr>
            <a:normAutofit fontScale="92500" lnSpcReduction="20000"/>
          </a:bodyPr>
          <a:lstStyle/>
          <a:p>
            <a:pPr>
              <a:spcBef>
                <a:spcPts val="1200"/>
              </a:spcBef>
              <a:spcAft>
                <a:spcPts val="1000"/>
              </a:spcAft>
              <a:defRPr/>
            </a:pPr>
            <a:r>
              <a:rPr lang="en-US" dirty="0">
                <a:solidFill>
                  <a:srgbClr val="000000"/>
                </a:solidFill>
                <a:cs typeface="Arial Unicode MS" charset="0"/>
              </a:rPr>
              <a:t>Cut or pull away any grass or groundcover above every sample point. </a:t>
            </a:r>
          </a:p>
          <a:p>
            <a:r>
              <a:rPr lang="en-US" altLang="en-US" dirty="0">
                <a:solidFill>
                  <a:srgbClr val="000000"/>
                </a:solidFill>
                <a:ea typeface="Arial Unicode MS" charset="0"/>
              </a:rPr>
              <a:t>Dig a hole 10-15 cm in diameter down to 5 cm. </a:t>
            </a:r>
          </a:p>
          <a:p>
            <a:endParaRPr lang="en-US" altLang="en-US" sz="1000" dirty="0">
              <a:solidFill>
                <a:srgbClr val="000000"/>
              </a:solidFill>
              <a:ea typeface="Arial Unicode MS" charset="0"/>
            </a:endParaRPr>
          </a:p>
          <a:p>
            <a:r>
              <a:rPr lang="en-US" altLang="en-US" dirty="0">
                <a:solidFill>
                  <a:srgbClr val="000000"/>
                </a:solidFill>
                <a:ea typeface="Arial Unicode MS" charset="0"/>
              </a:rPr>
              <a:t>Leave this soil loose in the hole. </a:t>
            </a:r>
          </a:p>
          <a:p>
            <a:endParaRPr lang="en-US" altLang="en-US" sz="1000" dirty="0">
              <a:solidFill>
                <a:srgbClr val="000000"/>
              </a:solidFill>
              <a:ea typeface="Arial Unicode MS" charset="0"/>
            </a:endParaRPr>
          </a:p>
          <a:p>
            <a:r>
              <a:rPr lang="en-US" altLang="en-US" dirty="0">
                <a:solidFill>
                  <a:srgbClr val="000000"/>
                </a:solidFill>
                <a:ea typeface="Arial Unicode MS" charset="0"/>
              </a:rPr>
              <a:t>Remove any rocks larger than a pea (about 5 mm), large roots, worms, grubs, and other animals from the loose soil. </a:t>
            </a:r>
          </a:p>
          <a:p>
            <a:pPr>
              <a:spcBef>
                <a:spcPts val="1200"/>
              </a:spcBef>
              <a:spcAft>
                <a:spcPts val="1000"/>
              </a:spcAft>
              <a:defRPr/>
            </a:pPr>
            <a:endParaRPr lang="en-US" dirty="0">
              <a:solidFill>
                <a:srgbClr val="000000"/>
              </a:solidFill>
              <a:cs typeface="Arial Unicode MS" charset="0"/>
            </a:endParaRPr>
          </a:p>
          <a:p>
            <a:pPr>
              <a:defRPr/>
            </a:pPr>
            <a:endParaRPr lang="en-US" dirty="0"/>
          </a:p>
          <a:p>
            <a:endParaRPr lang="en-US" altLang="en-US" dirty="0">
              <a:solidFill>
                <a:srgbClr val="000000"/>
              </a:solidFill>
            </a:endParaRPr>
          </a:p>
          <a:p>
            <a:endParaRPr lang="en-US" altLang="en-US" dirty="0"/>
          </a:p>
        </p:txBody>
      </p:sp>
      <p:pic>
        <p:nvPicPr>
          <p:cNvPr id="10" name="Content Placeholder 9" descr="Diagram of 10 holes spaced 5 m apart. Each hole is marked by a flag. At the end of the 50 m line of sample holes,  three samples are clustered 25 cm apart. An arrow is pointing to the first sampl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290145" y="1773955"/>
            <a:ext cx="3715773" cy="1165115"/>
          </a:xfrm>
        </p:spPr>
      </p:pic>
      <p:pic>
        <p:nvPicPr>
          <p:cNvPr id="9" name="Content Placeholder 10" descr="Photographs showing the trowel being used to scape away grass and groundcover, then used to dig a hole at the sample fla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612" y="1486088"/>
            <a:ext cx="2045988" cy="4808724"/>
          </a:xfrm>
          <a:prstGeom prst="rect">
            <a:avLst/>
          </a:prstGeom>
        </p:spPr>
      </p:pic>
    </p:spTree>
    <p:extLst>
      <p:ext uri="{BB962C8B-B14F-4D97-AF65-F5344CB8AC3E}">
        <p14:creationId xmlns:p14="http://schemas.microsoft.com/office/powerpoint/2010/main" val="15635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412239-1292-C749-8343-A6DE4C9B54BD}" type="slidenum">
              <a:rPr lang="en-US" smtClean="0"/>
              <a:t>13</a:t>
            </a:fld>
            <a:endParaRPr lang="en-US" dirty="0"/>
          </a:p>
        </p:txBody>
      </p:sp>
      <p:pic>
        <p:nvPicPr>
          <p:cNvPr id="9" name="Picture 8"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Transect samp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33866"/>
            <a:ext cx="1307078" cy="6891866"/>
          </a:xfrm>
          <a:prstGeom prst="rect">
            <a:avLst/>
          </a:prstGeom>
        </p:spPr>
      </p:pic>
      <p:sp>
        <p:nvSpPr>
          <p:cNvPr id="2" name="Title 1"/>
          <p:cNvSpPr>
            <a:spLocks noGrp="1"/>
          </p:cNvSpPr>
          <p:nvPr>
            <p:ph type="title"/>
          </p:nvPr>
        </p:nvSpPr>
        <p:spPr>
          <a:xfrm>
            <a:off x="1290145" y="694464"/>
            <a:ext cx="7886700" cy="1325563"/>
          </a:xfrm>
        </p:spPr>
        <p:txBody>
          <a:bodyPr/>
          <a:lstStyle/>
          <a:p>
            <a:r>
              <a:rPr lang="en-US" dirty="0"/>
              <a:t>Collecting samples along a transect</a:t>
            </a:r>
          </a:p>
        </p:txBody>
      </p:sp>
      <p:sp>
        <p:nvSpPr>
          <p:cNvPr id="3" name="Content Placeholder 2"/>
          <p:cNvSpPr>
            <a:spLocks noGrp="1"/>
          </p:cNvSpPr>
          <p:nvPr>
            <p:ph sz="half" idx="1"/>
          </p:nvPr>
        </p:nvSpPr>
        <p:spPr>
          <a:xfrm>
            <a:off x="1479357" y="3079496"/>
            <a:ext cx="4769043" cy="2429669"/>
          </a:xfrm>
        </p:spPr>
        <p:txBody>
          <a:bodyPr>
            <a:normAutofit lnSpcReduction="10000"/>
          </a:bodyPr>
          <a:lstStyle/>
          <a:p>
            <a:pPr>
              <a:spcBef>
                <a:spcPts val="1200"/>
              </a:spcBef>
              <a:spcAft>
                <a:spcPts val="1000"/>
              </a:spcAft>
              <a:defRPr/>
            </a:pPr>
            <a:r>
              <a:rPr lang="en-US" dirty="0">
                <a:solidFill>
                  <a:srgbClr val="000000"/>
                </a:solidFill>
                <a:cs typeface="Arial Unicode MS" charset="0"/>
              </a:rPr>
              <a:t>Use your trowel to fill a soil container with at least 100 g of the loose soil. </a:t>
            </a:r>
          </a:p>
          <a:p>
            <a:pPr>
              <a:spcBef>
                <a:spcPts val="1200"/>
              </a:spcBef>
              <a:spcAft>
                <a:spcPts val="1000"/>
              </a:spcAft>
              <a:defRPr/>
            </a:pPr>
            <a:r>
              <a:rPr lang="en-US" altLang="en-US" dirty="0">
                <a:solidFill>
                  <a:srgbClr val="000000"/>
                </a:solidFill>
                <a:ea typeface="Arial Unicode MS" charset="0"/>
              </a:rPr>
              <a:t>Immediately seal the container to hold in the moisture. </a:t>
            </a:r>
          </a:p>
          <a:p>
            <a:pPr>
              <a:spcBef>
                <a:spcPts val="1200"/>
              </a:spcBef>
              <a:spcAft>
                <a:spcPts val="1000"/>
              </a:spcAft>
              <a:defRPr/>
            </a:pPr>
            <a:r>
              <a:rPr lang="en-US" altLang="en-US" dirty="0">
                <a:solidFill>
                  <a:srgbClr val="000000"/>
                </a:solidFill>
                <a:ea typeface="Arial Unicode MS" charset="0"/>
              </a:rPr>
              <a:t>If you are using resealable bags, label each bag with the date, site name, and location along the transect.</a:t>
            </a:r>
          </a:p>
          <a:p>
            <a:pPr>
              <a:spcBef>
                <a:spcPts val="1200"/>
              </a:spcBef>
              <a:spcAft>
                <a:spcPts val="1000"/>
              </a:spcAft>
              <a:defRPr/>
            </a:pPr>
            <a:endParaRPr lang="en-US" dirty="0">
              <a:solidFill>
                <a:srgbClr val="000000"/>
              </a:solidFill>
              <a:cs typeface="Arial Unicode MS" charset="0"/>
            </a:endParaRPr>
          </a:p>
          <a:p>
            <a:pPr>
              <a:defRPr/>
            </a:pPr>
            <a:endParaRPr lang="en-US" dirty="0"/>
          </a:p>
          <a:p>
            <a:endParaRPr lang="en-US" altLang="en-US" dirty="0">
              <a:solidFill>
                <a:srgbClr val="000000"/>
              </a:solidFill>
            </a:endParaRPr>
          </a:p>
          <a:p>
            <a:endParaRPr lang="en-US" altLang="en-US" dirty="0"/>
          </a:p>
        </p:txBody>
      </p:sp>
      <p:pic>
        <p:nvPicPr>
          <p:cNvPr id="10" name="Content Placeholder 9" descr="Diagram of 10 holes spaced 5 m apart. Each hole is marked by a flag. At the end of the 50 m line of sample holes,  three samples are clustered 25 cm apart. An arrow is pointing to the first sampl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290145" y="1773955"/>
            <a:ext cx="3715773" cy="1165115"/>
          </a:xfrm>
        </p:spPr>
      </p:pic>
      <p:pic>
        <p:nvPicPr>
          <p:cNvPr id="4" name="Picture 3" descr="Photograph of a student placing soil into a plastic bag, using a trowel, and labeling the bag with date, site name, and locatio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6778" y="1720850"/>
            <a:ext cx="2057400" cy="4381500"/>
          </a:xfrm>
          <a:prstGeom prst="rect">
            <a:avLst/>
          </a:prstGeom>
        </p:spPr>
      </p:pic>
    </p:spTree>
    <p:extLst>
      <p:ext uri="{BB962C8B-B14F-4D97-AF65-F5344CB8AC3E}">
        <p14:creationId xmlns:p14="http://schemas.microsoft.com/office/powerpoint/2010/main" val="140232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14</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Transect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307078" cy="6891866"/>
          </a:xfrm>
          <a:prstGeom prst="rect">
            <a:avLst/>
          </a:prstGeom>
        </p:spPr>
      </p:pic>
      <p:sp>
        <p:nvSpPr>
          <p:cNvPr id="2" name="Title 1"/>
          <p:cNvSpPr>
            <a:spLocks noGrp="1"/>
          </p:cNvSpPr>
          <p:nvPr>
            <p:ph type="title"/>
          </p:nvPr>
        </p:nvSpPr>
        <p:spPr>
          <a:xfrm>
            <a:off x="1290145" y="936321"/>
            <a:ext cx="7886700" cy="1325563"/>
          </a:xfrm>
        </p:spPr>
        <p:txBody>
          <a:bodyPr/>
          <a:lstStyle/>
          <a:p>
            <a:r>
              <a:rPr lang="en-US" dirty="0"/>
              <a:t>Repeat procedure for all 13 samples along </a:t>
            </a:r>
            <a:r>
              <a:rPr lang="en-US"/>
              <a:t>the transect</a:t>
            </a:r>
            <a:endParaRPr lang="en-US" dirty="0"/>
          </a:p>
        </p:txBody>
      </p:sp>
      <p:sp>
        <p:nvSpPr>
          <p:cNvPr id="3" name="Content Placeholder 2"/>
          <p:cNvSpPr>
            <a:spLocks noGrp="1"/>
          </p:cNvSpPr>
          <p:nvPr>
            <p:ph sz="half" idx="1"/>
          </p:nvPr>
        </p:nvSpPr>
        <p:spPr>
          <a:xfrm>
            <a:off x="1452411" y="2130272"/>
            <a:ext cx="7098922" cy="3474661"/>
          </a:xfrm>
        </p:spPr>
        <p:txBody>
          <a:bodyPr>
            <a:normAutofit/>
          </a:bodyPr>
          <a:lstStyle/>
          <a:p>
            <a:pPr marL="285750" indent="-285750">
              <a:buFont typeface="Arial" charset="0"/>
              <a:buChar char="•"/>
            </a:pPr>
            <a:r>
              <a:rPr lang="en-US" altLang="en-US" dirty="0">
                <a:solidFill>
                  <a:srgbClr val="000000"/>
                </a:solidFill>
                <a:ea typeface="Arial Unicode MS" charset="0"/>
              </a:rPr>
              <a:t>Continue to collect a sample at each sampling point along the transect. </a:t>
            </a:r>
          </a:p>
          <a:p>
            <a:pPr marL="285750" indent="-285750">
              <a:buFont typeface="Arial" charset="0"/>
              <a:buChar char="•"/>
            </a:pPr>
            <a:r>
              <a:rPr lang="en-US" altLang="en-US" dirty="0">
                <a:solidFill>
                  <a:srgbClr val="000000"/>
                </a:solidFill>
                <a:ea typeface="Arial Unicode MS" charset="0"/>
              </a:rPr>
              <a:t>Remember to remove rocks, large roots, and animals. </a:t>
            </a:r>
          </a:p>
          <a:p>
            <a:pPr marL="285750" indent="-285750">
              <a:buFont typeface="Arial" charset="0"/>
              <a:buChar char="•"/>
            </a:pPr>
            <a:r>
              <a:rPr lang="en-US" altLang="en-US" dirty="0">
                <a:solidFill>
                  <a:srgbClr val="000000"/>
                </a:solidFill>
                <a:ea typeface="Arial Unicode MS" charset="0"/>
              </a:rPr>
              <a:t>Seal each container immediately.</a:t>
            </a:r>
          </a:p>
          <a:p>
            <a:pPr marL="285750" indent="-285750">
              <a:buFont typeface="Arial" charset="0"/>
              <a:buChar char="•"/>
            </a:pPr>
            <a:r>
              <a:rPr lang="en-US" altLang="en-US" dirty="0">
                <a:solidFill>
                  <a:srgbClr val="000000"/>
                </a:solidFill>
                <a:ea typeface="Arial Unicode MS" charset="0"/>
              </a:rPr>
              <a:t>Record the container number, mass, and distance to the start point of the transect on the Data Entry app</a:t>
            </a:r>
            <a:r>
              <a:rPr lang="en-US" altLang="en-US" i="1" dirty="0">
                <a:solidFill>
                  <a:srgbClr val="000000"/>
                </a:solidFill>
                <a:ea typeface="Arial Unicode MS" charset="0"/>
              </a:rPr>
              <a:t> </a:t>
            </a:r>
            <a:r>
              <a:rPr lang="en-US" altLang="en-US" dirty="0">
                <a:solidFill>
                  <a:srgbClr val="000000"/>
                </a:solidFill>
                <a:ea typeface="Arial Unicode MS" charset="0"/>
              </a:rPr>
              <a:t>or Data Entry Sheet next to the appropriate Sample Number. </a:t>
            </a:r>
          </a:p>
          <a:p>
            <a:pPr marL="285750" indent="-285750">
              <a:buFont typeface="Arial" charset="0"/>
              <a:buChar char="•"/>
            </a:pPr>
            <a:r>
              <a:rPr lang="en-US" dirty="0">
                <a:solidFill>
                  <a:srgbClr val="000000"/>
                </a:solidFill>
                <a:cs typeface="Arial Unicode MS" charset="0"/>
              </a:rPr>
              <a:t>You should have 13 containers of soil: 11 taken from along the transect plus two extras at the end.  You are done!</a:t>
            </a:r>
          </a:p>
          <a:p>
            <a:endParaRPr lang="en-US" altLang="en-US" dirty="0">
              <a:solidFill>
                <a:srgbClr val="000000"/>
              </a:solidFill>
              <a:ea typeface="Arial Unicode MS" charset="0"/>
            </a:endParaRPr>
          </a:p>
          <a:p>
            <a:pPr>
              <a:spcBef>
                <a:spcPts val="1200"/>
              </a:spcBef>
              <a:spcAft>
                <a:spcPts val="1000"/>
              </a:spcAft>
              <a:defRPr/>
            </a:pPr>
            <a:endParaRPr lang="en-US" dirty="0">
              <a:solidFill>
                <a:srgbClr val="000000"/>
              </a:solidFill>
              <a:cs typeface="Arial Unicode MS" charset="0"/>
            </a:endParaRPr>
          </a:p>
          <a:p>
            <a:pPr>
              <a:defRPr/>
            </a:pPr>
            <a:endParaRPr lang="en-US" dirty="0"/>
          </a:p>
          <a:p>
            <a:endParaRPr lang="en-US" altLang="en-US" dirty="0">
              <a:solidFill>
                <a:srgbClr val="000000"/>
              </a:solidFill>
            </a:endParaRPr>
          </a:p>
          <a:p>
            <a:endParaRPr lang="en-US" altLang="en-US" dirty="0"/>
          </a:p>
        </p:txBody>
      </p:sp>
      <p:pic>
        <p:nvPicPr>
          <p:cNvPr id="6" name="Content Placeholder 5" descr="Diagram of 10 holes spaced 5 m apart. Each hole is marked by a flag. At the end of the 50 m line of sample holes,  three samples are clustered 25 cm apart.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648689" y="4904729"/>
            <a:ext cx="6784111" cy="1722948"/>
          </a:xfrm>
        </p:spPr>
      </p:pic>
    </p:spTree>
    <p:extLst>
      <p:ext uri="{BB962C8B-B14F-4D97-AF65-F5344CB8AC3E}">
        <p14:creationId xmlns:p14="http://schemas.microsoft.com/office/powerpoint/2010/main" val="37884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15</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10048"/>
            <a:ext cx="7920482" cy="977132"/>
          </a:xfrm>
          <a:prstGeom prst="rect">
            <a:avLst/>
          </a:prstGeom>
        </p:spPr>
      </p:pic>
      <p:pic>
        <p:nvPicPr>
          <p:cNvPr id="8" name="Picture 7" descr="Menu: Star pattern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33867"/>
            <a:ext cx="1291166" cy="6897545"/>
          </a:xfrm>
          <a:prstGeom prst="rect">
            <a:avLst/>
          </a:prstGeom>
        </p:spPr>
      </p:pic>
      <p:sp>
        <p:nvSpPr>
          <p:cNvPr id="2" name="Title 1"/>
          <p:cNvSpPr>
            <a:spLocks noGrp="1"/>
          </p:cNvSpPr>
          <p:nvPr>
            <p:ph type="title"/>
          </p:nvPr>
        </p:nvSpPr>
        <p:spPr>
          <a:xfrm>
            <a:off x="1316566" y="635547"/>
            <a:ext cx="7886700" cy="1325563"/>
          </a:xfrm>
        </p:spPr>
        <p:txBody>
          <a:bodyPr/>
          <a:lstStyle/>
          <a:p>
            <a:r>
              <a:rPr lang="en-US" dirty="0"/>
              <a:t>Option 2. Star Pattern Sampling Overview </a:t>
            </a:r>
          </a:p>
        </p:txBody>
      </p:sp>
      <p:sp>
        <p:nvSpPr>
          <p:cNvPr id="3" name="Content Placeholder 2"/>
          <p:cNvSpPr>
            <a:spLocks noGrp="1"/>
          </p:cNvSpPr>
          <p:nvPr>
            <p:ph sz="half" idx="1"/>
          </p:nvPr>
        </p:nvSpPr>
        <p:spPr>
          <a:xfrm>
            <a:off x="1497389" y="4808936"/>
            <a:ext cx="7395633" cy="1693465"/>
          </a:xfrm>
        </p:spPr>
        <p:txBody>
          <a:bodyPr>
            <a:normAutofit/>
          </a:bodyPr>
          <a:lstStyle/>
          <a:p>
            <a:pPr algn="just">
              <a:defRPr/>
            </a:pPr>
            <a:r>
              <a:rPr lang="en-US" sz="1600" i="1" dirty="0"/>
              <a:t>The Star Pattern </a:t>
            </a:r>
            <a:r>
              <a:rPr lang="en-US" sz="1600" dirty="0"/>
              <a:t>involves collecting soil samples from 12 different locations at twelve different time periods in a 2 m x 2 m star-shaped area. For each of the 12 locations, three spots are chosen within 25 cm of each other. Samples from the top 5 cm and from 10 cm deep are collected at each of the three spots, for a total of 6 samples at each location on the star. This sampling method can be easily coordinated with the </a:t>
            </a:r>
            <a:r>
              <a:rPr lang="en-US" sz="1600" i="1" dirty="0"/>
              <a:t>Soil Temperature Protocol</a:t>
            </a:r>
            <a:r>
              <a:rPr lang="en-US" sz="1600" dirty="0"/>
              <a:t>, whereby students collect their soil temperature measurements at the same depths and locations as the soil moisture measurements. </a:t>
            </a:r>
            <a:endParaRPr lang="en-US" sz="1600" dirty="0">
              <a:solidFill>
                <a:srgbClr val="000000"/>
              </a:solidFill>
            </a:endParaRPr>
          </a:p>
        </p:txBody>
      </p:sp>
      <p:pic>
        <p:nvPicPr>
          <p:cNvPr id="20" name="Content Placeholder 19" descr="Diagram of star pattern sampling. Orient the star in a north directio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56000" y="1639222"/>
            <a:ext cx="3520198" cy="3017313"/>
          </a:xfrm>
        </p:spPr>
      </p:pic>
    </p:spTree>
    <p:extLst>
      <p:ext uri="{BB962C8B-B14F-4D97-AF65-F5344CB8AC3E}">
        <p14:creationId xmlns:p14="http://schemas.microsoft.com/office/powerpoint/2010/main" val="186614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16</a:t>
            </a:fld>
            <a:endParaRPr lang="en-US" dirty="0"/>
          </a:p>
        </p:txBody>
      </p:sp>
      <p:pic>
        <p:nvPicPr>
          <p:cNvPr id="9" name="Picture 8"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10048"/>
            <a:ext cx="7920482" cy="977132"/>
          </a:xfrm>
          <a:prstGeom prst="rect">
            <a:avLst/>
          </a:prstGeom>
        </p:spPr>
      </p:pic>
      <p:pic>
        <p:nvPicPr>
          <p:cNvPr id="8" name="Picture 7" descr="Menu: Star pattern samp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 y="-33867"/>
            <a:ext cx="1291166" cy="6897545"/>
          </a:xfrm>
          <a:prstGeom prst="rect">
            <a:avLst/>
          </a:prstGeom>
        </p:spPr>
      </p:pic>
      <p:sp>
        <p:nvSpPr>
          <p:cNvPr id="2" name="Title 1"/>
          <p:cNvSpPr>
            <a:spLocks noGrp="1"/>
          </p:cNvSpPr>
          <p:nvPr>
            <p:ph type="title"/>
          </p:nvPr>
        </p:nvSpPr>
        <p:spPr>
          <a:xfrm>
            <a:off x="1316566" y="635547"/>
            <a:ext cx="7886700" cy="1325563"/>
          </a:xfrm>
        </p:spPr>
        <p:txBody>
          <a:bodyPr/>
          <a:lstStyle/>
          <a:p>
            <a:r>
              <a:rPr lang="en-US" dirty="0"/>
              <a:t>Set up the star pattern </a:t>
            </a:r>
            <a:r>
              <a:rPr lang="en-US" dirty="0">
                <a:solidFill>
                  <a:schemeClr val="bg1"/>
                </a:solidFill>
              </a:rPr>
              <a:t>1</a:t>
            </a:r>
          </a:p>
        </p:txBody>
      </p:sp>
      <p:pic>
        <p:nvPicPr>
          <p:cNvPr id="11" name="Content Placeholder 10" descr="This is a series of 6 photographs, showing stepwise how the star sampling grid is set up. Identify the center, measure and mark with a flag I m to the N, S, E and W. ">
            <a:extLst>
              <a:ext uri="{FF2B5EF4-FFF2-40B4-BE49-F238E27FC236}">
                <a16:creationId xmlns:a16="http://schemas.microsoft.com/office/drawing/2014/main" id="{2B6F7214-717D-45BA-983E-5F1FE0D05CCC}"/>
              </a:ext>
            </a:extLst>
          </p:cNvPr>
          <p:cNvPicPr>
            <a:picLocks noGrp="1" noChangeAspect="1"/>
          </p:cNvPicPr>
          <p:nvPr>
            <p:ph sz="half" idx="2"/>
          </p:nvPr>
        </p:nvPicPr>
        <p:blipFill>
          <a:blip r:embed="rId5"/>
          <a:stretch>
            <a:fillRect/>
          </a:stretch>
        </p:blipFill>
        <p:spPr>
          <a:xfrm>
            <a:off x="2571750" y="1656802"/>
            <a:ext cx="5129530" cy="3094575"/>
          </a:xfrm>
        </p:spPr>
      </p:pic>
      <p:sp>
        <p:nvSpPr>
          <p:cNvPr id="3" name="Content Placeholder 2"/>
          <p:cNvSpPr>
            <a:spLocks noGrp="1"/>
          </p:cNvSpPr>
          <p:nvPr>
            <p:ph sz="half" idx="1"/>
          </p:nvPr>
        </p:nvSpPr>
        <p:spPr>
          <a:xfrm>
            <a:off x="1415279" y="4884673"/>
            <a:ext cx="7395633" cy="1692918"/>
          </a:xfrm>
        </p:spPr>
        <p:txBody>
          <a:bodyPr>
            <a:normAutofit fontScale="85000" lnSpcReduction="20000"/>
          </a:bodyPr>
          <a:lstStyle/>
          <a:p>
            <a:pPr marL="285750" indent="-285750">
              <a:buFont typeface="Arial" charset="0"/>
              <a:buChar char="•"/>
              <a:defRPr/>
            </a:pPr>
            <a:r>
              <a:rPr lang="en-US" sz="1600" dirty="0">
                <a:solidFill>
                  <a:srgbClr val="000000"/>
                </a:solidFill>
              </a:rPr>
              <a:t>Locate the place where you took the GPS reading as your center spot and mark it with some sort of permanent marker. With the Star Pattern, 1-3 pairs of samples are collected from 0-5 cm &amp; 10 cm depth. (Note: only one pair of samples is needed at each location. Your students may wish to take up to three samples at each location to obtain information about the variation in soil conditions found at the sampling site.) </a:t>
            </a:r>
          </a:p>
          <a:p>
            <a:pPr marL="285750" indent="-285750">
              <a:buFont typeface="Arial" charset="0"/>
              <a:buChar char="•"/>
              <a:defRPr/>
            </a:pPr>
            <a:r>
              <a:rPr lang="en-US" sz="1600" dirty="0">
                <a:solidFill>
                  <a:srgbClr val="000000"/>
                </a:solidFill>
              </a:rPr>
              <a:t>Each flag is a site around which soil samples will be taken. </a:t>
            </a:r>
          </a:p>
          <a:p>
            <a:pPr marL="285750" indent="-285750">
              <a:buFont typeface="Arial" charset="0"/>
              <a:buChar char="•"/>
              <a:defRPr/>
            </a:pPr>
            <a:r>
              <a:rPr lang="en-US" sz="1600" dirty="0">
                <a:solidFill>
                  <a:srgbClr val="000000"/>
                </a:solidFill>
              </a:rPr>
              <a:t>If you are going to take measurements for only part of a year, time your measurements so they cross a drying/wetting seasonal cycle.</a:t>
            </a:r>
          </a:p>
          <a:p>
            <a:pPr>
              <a:defRPr/>
            </a:pPr>
            <a:endParaRPr lang="en-US" sz="1600" dirty="0">
              <a:solidFill>
                <a:srgbClr val="000000"/>
              </a:solidFill>
            </a:endParaRPr>
          </a:p>
          <a:p>
            <a:pPr>
              <a:defRPr/>
            </a:pPr>
            <a:endParaRPr lang="en-US" dirty="0">
              <a:solidFill>
                <a:srgbClr val="000000"/>
              </a:solidFill>
            </a:endParaRPr>
          </a:p>
        </p:txBody>
      </p:sp>
    </p:spTree>
    <p:extLst>
      <p:ext uri="{BB962C8B-B14F-4D97-AF65-F5344CB8AC3E}">
        <p14:creationId xmlns:p14="http://schemas.microsoft.com/office/powerpoint/2010/main" val="103914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17</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10048"/>
            <a:ext cx="7920482" cy="977132"/>
          </a:xfrm>
          <a:prstGeom prst="rect">
            <a:avLst/>
          </a:prstGeom>
        </p:spPr>
      </p:pic>
      <p:pic>
        <p:nvPicPr>
          <p:cNvPr id="8" name="Picture 7" descr="Menu: Star pattern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33867"/>
            <a:ext cx="1291166" cy="6897545"/>
          </a:xfrm>
          <a:prstGeom prst="rect">
            <a:avLst/>
          </a:prstGeom>
        </p:spPr>
      </p:pic>
      <p:sp>
        <p:nvSpPr>
          <p:cNvPr id="2" name="Title 1"/>
          <p:cNvSpPr>
            <a:spLocks noGrp="1"/>
          </p:cNvSpPr>
          <p:nvPr>
            <p:ph type="title"/>
          </p:nvPr>
        </p:nvSpPr>
        <p:spPr>
          <a:xfrm>
            <a:off x="1316566" y="635547"/>
            <a:ext cx="7886700" cy="1325563"/>
          </a:xfrm>
        </p:spPr>
        <p:txBody>
          <a:bodyPr/>
          <a:lstStyle/>
          <a:p>
            <a:r>
              <a:rPr lang="en-US" dirty="0"/>
              <a:t>Set up the star pattern </a:t>
            </a:r>
            <a:r>
              <a:rPr lang="en-US" dirty="0">
                <a:solidFill>
                  <a:schemeClr val="bg1"/>
                </a:solidFill>
              </a:rPr>
              <a:t>2</a:t>
            </a:r>
          </a:p>
        </p:txBody>
      </p:sp>
      <p:sp>
        <p:nvSpPr>
          <p:cNvPr id="3" name="Content Placeholder 2"/>
          <p:cNvSpPr>
            <a:spLocks noGrp="1"/>
          </p:cNvSpPr>
          <p:nvPr>
            <p:ph sz="half" idx="1"/>
          </p:nvPr>
        </p:nvSpPr>
        <p:spPr>
          <a:xfrm>
            <a:off x="1497389" y="6011267"/>
            <a:ext cx="7395633" cy="1693465"/>
          </a:xfrm>
        </p:spPr>
        <p:txBody>
          <a:bodyPr/>
          <a:lstStyle/>
          <a:p>
            <a:pPr>
              <a:defRPr/>
            </a:pPr>
            <a:r>
              <a:rPr lang="en-US" sz="1600" dirty="0">
                <a:solidFill>
                  <a:srgbClr val="000000"/>
                </a:solidFill>
              </a:rPr>
              <a:t>Repeat the same process, this time marking out 1 m from the center of your star, using the directions NE, NW, SE and SW (in orange).</a:t>
            </a:r>
          </a:p>
          <a:p>
            <a:pPr>
              <a:defRPr/>
            </a:pPr>
            <a:endParaRPr lang="en-US" dirty="0">
              <a:solidFill>
                <a:srgbClr val="000000"/>
              </a:solidFill>
            </a:endParaRPr>
          </a:p>
        </p:txBody>
      </p:sp>
      <p:pic>
        <p:nvPicPr>
          <p:cNvPr id="7" name="Content Placeholder 6" descr="Photo diagrams the same process, this time measuring and flagging points 1 m from center, at NE, NW, SE and SW  point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736851" y="1961110"/>
            <a:ext cx="4561416" cy="3504503"/>
          </a:xfrm>
        </p:spPr>
      </p:pic>
    </p:spTree>
    <p:extLst>
      <p:ext uri="{BB962C8B-B14F-4D97-AF65-F5344CB8AC3E}">
        <p14:creationId xmlns:p14="http://schemas.microsoft.com/office/powerpoint/2010/main" val="195403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18</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10048"/>
            <a:ext cx="7920482" cy="977132"/>
          </a:xfrm>
          <a:prstGeom prst="rect">
            <a:avLst/>
          </a:prstGeom>
        </p:spPr>
      </p:pic>
      <p:pic>
        <p:nvPicPr>
          <p:cNvPr id="8" name="Picture 7" descr="Menu: Star pattern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33867"/>
            <a:ext cx="1291166" cy="6897545"/>
          </a:xfrm>
          <a:prstGeom prst="rect">
            <a:avLst/>
          </a:prstGeom>
        </p:spPr>
      </p:pic>
      <p:sp>
        <p:nvSpPr>
          <p:cNvPr id="2" name="Title 1"/>
          <p:cNvSpPr>
            <a:spLocks noGrp="1"/>
          </p:cNvSpPr>
          <p:nvPr>
            <p:ph type="title"/>
          </p:nvPr>
        </p:nvSpPr>
        <p:spPr>
          <a:xfrm>
            <a:off x="1316566" y="635547"/>
            <a:ext cx="7886700" cy="1325563"/>
          </a:xfrm>
        </p:spPr>
        <p:txBody>
          <a:bodyPr/>
          <a:lstStyle/>
          <a:p>
            <a:r>
              <a:rPr lang="en-US" dirty="0"/>
              <a:t>Marking the inner ring</a:t>
            </a:r>
          </a:p>
        </p:txBody>
      </p:sp>
      <p:sp>
        <p:nvSpPr>
          <p:cNvPr id="3" name="Content Placeholder 2"/>
          <p:cNvSpPr>
            <a:spLocks noGrp="1"/>
          </p:cNvSpPr>
          <p:nvPr>
            <p:ph sz="half" idx="1"/>
          </p:nvPr>
        </p:nvSpPr>
        <p:spPr>
          <a:xfrm>
            <a:off x="1497389" y="4808936"/>
            <a:ext cx="7395633" cy="1693465"/>
          </a:xfrm>
        </p:spPr>
        <p:txBody>
          <a:bodyPr/>
          <a:lstStyle/>
          <a:p>
            <a:pPr>
              <a:defRPr/>
            </a:pPr>
            <a:r>
              <a:rPr lang="en-US" dirty="0">
                <a:solidFill>
                  <a:srgbClr val="000000"/>
                </a:solidFill>
              </a:rPr>
              <a:t>In the four cardinal directions, measure 25 cm from the center and place a flag. </a:t>
            </a:r>
          </a:p>
        </p:txBody>
      </p:sp>
      <p:pic>
        <p:nvPicPr>
          <p:cNvPr id="17" name="Content Placeholder 16" descr="diagram of the star sampling pattern: from center, measure 1 m in each of these directions- N, S, E, W, NE, NW, SE, SW. Next, measure 25 cm from the center in each of the cardinal directions: N, S, E and W.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529417" y="2031869"/>
            <a:ext cx="5022850" cy="2427006"/>
          </a:xfrm>
        </p:spPr>
      </p:pic>
    </p:spTree>
    <p:extLst>
      <p:ext uri="{BB962C8B-B14F-4D97-AF65-F5344CB8AC3E}">
        <p14:creationId xmlns:p14="http://schemas.microsoft.com/office/powerpoint/2010/main" val="68883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1</a:t>
            </a:fld>
            <a:endParaRPr lang="en-US" dirty="0"/>
          </a:p>
        </p:txBody>
      </p:sp>
      <p:pic>
        <p:nvPicPr>
          <p:cNvPr id="6" name="Picture 5"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Why measure soil mois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1" y="-33866"/>
            <a:ext cx="1290103" cy="6891866"/>
          </a:xfrm>
          <a:prstGeom prst="rect">
            <a:avLst/>
          </a:prstGeom>
        </p:spPr>
      </p:pic>
      <p:sp>
        <p:nvSpPr>
          <p:cNvPr id="2" name="Title 1"/>
          <p:cNvSpPr>
            <a:spLocks noGrp="1"/>
          </p:cNvSpPr>
          <p:nvPr>
            <p:ph type="title"/>
          </p:nvPr>
        </p:nvSpPr>
        <p:spPr>
          <a:xfrm>
            <a:off x="1540428" y="648507"/>
            <a:ext cx="7886700" cy="1325563"/>
          </a:xfrm>
        </p:spPr>
        <p:txBody>
          <a:bodyPr>
            <a:normAutofit/>
          </a:bodyPr>
          <a:lstStyle/>
          <a:p>
            <a:r>
              <a:rPr lang="en-US" sz="2800" b="1" dirty="0">
                <a:solidFill>
                  <a:srgbClr val="48340C"/>
                </a:solidFill>
                <a:latin typeface="+mn-lt"/>
              </a:rPr>
              <a:t>Overview</a:t>
            </a:r>
          </a:p>
        </p:txBody>
      </p:sp>
      <p:sp>
        <p:nvSpPr>
          <p:cNvPr id="3" name="Content Placeholder 2"/>
          <p:cNvSpPr>
            <a:spLocks noGrp="1"/>
          </p:cNvSpPr>
          <p:nvPr>
            <p:ph sz="half" idx="1"/>
          </p:nvPr>
        </p:nvSpPr>
        <p:spPr>
          <a:xfrm>
            <a:off x="1540427" y="1315945"/>
            <a:ext cx="7478881" cy="5405531"/>
          </a:xfrm>
        </p:spPr>
        <p:txBody>
          <a:bodyPr>
            <a:noAutofit/>
          </a:bodyPr>
          <a:lstStyle/>
          <a:p>
            <a:endParaRPr lang="en-US" altLang="en-US" sz="1600" b="1" dirty="0">
              <a:solidFill>
                <a:srgbClr val="000000"/>
              </a:solidFill>
            </a:endParaRPr>
          </a:p>
          <a:p>
            <a:r>
              <a:rPr lang="en-US" altLang="en-US" sz="1600" dirty="0">
                <a:solidFill>
                  <a:srgbClr val="000000"/>
                </a:solidFill>
              </a:rPr>
              <a:t>This module provides step-by-step instructions in how to determine soil moisture. Field samples of soil are collected and weighed, with water content, and after the soil has been dried. The difference is the weight of soil moisture.  In this instance,</a:t>
            </a:r>
            <a:r>
              <a:rPr lang="en-US" altLang="en-US" sz="1600" b="1" dirty="0">
                <a:solidFill>
                  <a:srgbClr val="000000"/>
                </a:solidFill>
              </a:rPr>
              <a:t> gravimetric </a:t>
            </a:r>
            <a:r>
              <a:rPr lang="en-US" altLang="en-US" sz="1600" dirty="0">
                <a:solidFill>
                  <a:srgbClr val="000000"/>
                </a:solidFill>
              </a:rPr>
              <a:t>means determining the amount of moisture in the soil, by weight. </a:t>
            </a:r>
            <a:endParaRPr lang="en-US" altLang="en-US" sz="1600" dirty="0">
              <a:solidFill>
                <a:srgbClr val="48340C"/>
              </a:solidFill>
            </a:endParaRPr>
          </a:p>
          <a:p>
            <a:r>
              <a:rPr lang="en-US" altLang="en-US" sz="2000" b="1" dirty="0">
                <a:solidFill>
                  <a:srgbClr val="48340C"/>
                </a:solidFill>
              </a:rPr>
              <a:t>Learning Objectives:</a:t>
            </a:r>
            <a:endParaRPr lang="en-US" altLang="en-US" sz="2000" b="1" dirty="0">
              <a:solidFill>
                <a:srgbClr val="000000"/>
              </a:solidFill>
            </a:endParaRPr>
          </a:p>
          <a:p>
            <a:r>
              <a:rPr lang="en-US" altLang="en-US" sz="1600" dirty="0">
                <a:solidFill>
                  <a:srgbClr val="000000"/>
                </a:solidFill>
              </a:rPr>
              <a:t>After completing this module, you will be able to:</a:t>
            </a:r>
          </a:p>
          <a:p>
            <a:pPr>
              <a:buFont typeface="Arial" charset="0"/>
              <a:buChar char="•"/>
            </a:pPr>
            <a:r>
              <a:rPr lang="en-US" altLang="en-US" sz="1600" dirty="0">
                <a:solidFill>
                  <a:srgbClr val="000000"/>
                </a:solidFill>
              </a:rPr>
              <a:t>Explain why soil moisture is worth studying</a:t>
            </a:r>
          </a:p>
          <a:p>
            <a:pPr>
              <a:buFont typeface="Arial" charset="0"/>
              <a:buChar char="•"/>
            </a:pPr>
            <a:r>
              <a:rPr lang="en-US" altLang="en-US" sz="1600" dirty="0">
                <a:solidFill>
                  <a:srgbClr val="000000"/>
                </a:solidFill>
              </a:rPr>
              <a:t>Determine a schedule for taking this measurement</a:t>
            </a:r>
          </a:p>
          <a:p>
            <a:pPr>
              <a:buFont typeface="Arial" charset="0"/>
              <a:buChar char="•"/>
            </a:pPr>
            <a:r>
              <a:rPr lang="en-US" altLang="en-US" sz="1600" dirty="0">
                <a:solidFill>
                  <a:srgbClr val="000000"/>
                </a:solidFill>
              </a:rPr>
              <a:t>Choose a sampling pattern</a:t>
            </a:r>
          </a:p>
          <a:p>
            <a:pPr>
              <a:buFont typeface="Arial" charset="0"/>
              <a:buChar char="•"/>
            </a:pPr>
            <a:r>
              <a:rPr lang="en-US" altLang="en-US" sz="1600" dirty="0">
                <a:solidFill>
                  <a:srgbClr val="000000"/>
                </a:solidFill>
              </a:rPr>
              <a:t>Take soil moisture samples </a:t>
            </a:r>
          </a:p>
          <a:p>
            <a:pPr>
              <a:buFont typeface="Arial" charset="0"/>
              <a:buChar char="•"/>
            </a:pPr>
            <a:r>
              <a:rPr lang="en-US" altLang="en-US" sz="1600" dirty="0">
                <a:solidFill>
                  <a:srgbClr val="000000"/>
                </a:solidFill>
              </a:rPr>
              <a:t>Measure gravimetric soil moisture content</a:t>
            </a:r>
          </a:p>
          <a:p>
            <a:pPr>
              <a:buFont typeface="Arial" charset="0"/>
              <a:buChar char="•"/>
            </a:pPr>
            <a:r>
              <a:rPr lang="en-US" altLang="en-US" sz="1600" dirty="0">
                <a:solidFill>
                  <a:srgbClr val="000000"/>
                </a:solidFill>
              </a:rPr>
              <a:t>Report these data to GLOBE</a:t>
            </a:r>
          </a:p>
          <a:p>
            <a:pPr>
              <a:buFont typeface="Arial" charset="0"/>
              <a:buChar char="•"/>
            </a:pPr>
            <a:r>
              <a:rPr lang="en-US" altLang="en-US" sz="1600" dirty="0">
                <a:solidFill>
                  <a:srgbClr val="000000"/>
                </a:solidFill>
              </a:rPr>
              <a:t>Visualize these data using GLOBE’s Visualization Site</a:t>
            </a:r>
          </a:p>
          <a:p>
            <a:pPr>
              <a:buFont typeface="Arial" charset="0"/>
              <a:buChar char="•"/>
            </a:pPr>
            <a:endParaRPr lang="en-US" altLang="en-US" sz="1600" dirty="0">
              <a:solidFill>
                <a:srgbClr val="000000"/>
              </a:solidFill>
            </a:endParaRPr>
          </a:p>
          <a:p>
            <a:r>
              <a:rPr lang="en-US" altLang="en-US" sz="1600" i="1" dirty="0">
                <a:solidFill>
                  <a:srgbClr val="000000"/>
                </a:solidFill>
              </a:rPr>
              <a:t>Estimated time needed for completion of this module: 1.5 hours</a:t>
            </a:r>
          </a:p>
        </p:txBody>
      </p:sp>
    </p:spTree>
    <p:extLst>
      <p:ext uri="{BB962C8B-B14F-4D97-AF65-F5344CB8AC3E}">
        <p14:creationId xmlns:p14="http://schemas.microsoft.com/office/powerpoint/2010/main" val="52345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12239-1292-C749-8343-A6DE4C9B54BD}" type="slidenum">
              <a:rPr lang="en-US" smtClean="0"/>
              <a:t>19</a:t>
            </a:fld>
            <a:endParaRPr lang="en-US" dirty="0"/>
          </a:p>
        </p:txBody>
      </p:sp>
      <p:pic>
        <p:nvPicPr>
          <p:cNvPr id="11" name="Picture 10"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Star pattern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33867"/>
            <a:ext cx="1291166" cy="6897545"/>
          </a:xfrm>
          <a:prstGeom prst="rect">
            <a:avLst/>
          </a:prstGeom>
        </p:spPr>
      </p:pic>
      <p:sp>
        <p:nvSpPr>
          <p:cNvPr id="3" name="Title 2">
            <a:extLst>
              <a:ext uri="{FF2B5EF4-FFF2-40B4-BE49-F238E27FC236}">
                <a16:creationId xmlns:a16="http://schemas.microsoft.com/office/drawing/2014/main" id="{884F1A96-D924-4B8D-9D66-0BD384AFF686}"/>
              </a:ext>
            </a:extLst>
          </p:cNvPr>
          <p:cNvSpPr>
            <a:spLocks noGrp="1"/>
          </p:cNvSpPr>
          <p:nvPr>
            <p:ph type="title"/>
          </p:nvPr>
        </p:nvSpPr>
        <p:spPr>
          <a:xfrm>
            <a:off x="1257300" y="976322"/>
            <a:ext cx="7886700" cy="758780"/>
          </a:xfrm>
        </p:spPr>
        <p:txBody>
          <a:bodyPr>
            <a:normAutofit/>
          </a:bodyPr>
          <a:lstStyle/>
          <a:p>
            <a:pPr rtl="0" eaLnBrk="1" latinLnBrk="0" hangingPunct="1"/>
            <a:r>
              <a:rPr lang="en-US" dirty="0"/>
              <a:t>Taking samples in a star sampling pattern- 0-5 cm</a:t>
            </a:r>
          </a:p>
        </p:txBody>
      </p:sp>
      <p:sp>
        <p:nvSpPr>
          <p:cNvPr id="4" name="Content Placeholder 3"/>
          <p:cNvSpPr>
            <a:spLocks noGrp="1"/>
          </p:cNvSpPr>
          <p:nvPr>
            <p:ph sz="half" idx="1"/>
          </p:nvPr>
        </p:nvSpPr>
        <p:spPr>
          <a:xfrm>
            <a:off x="1714913" y="3480115"/>
            <a:ext cx="4922953" cy="3039218"/>
          </a:xfrm>
        </p:spPr>
        <p:txBody>
          <a:bodyPr>
            <a:normAutofit fontScale="92500" lnSpcReduction="10000"/>
          </a:bodyPr>
          <a:lstStyle/>
          <a:p>
            <a:pPr marL="285750" indent="-285750">
              <a:spcBef>
                <a:spcPts val="1200"/>
              </a:spcBef>
              <a:spcAft>
                <a:spcPts val="1000"/>
              </a:spcAft>
              <a:buFont typeface="Arial" charset="0"/>
              <a:buChar char="•"/>
              <a:defRPr/>
            </a:pPr>
            <a:r>
              <a:rPr lang="en-US">
                <a:solidFill>
                  <a:srgbClr val="000000"/>
                </a:solidFill>
                <a:cs typeface="Arial Unicode MS" charset="0"/>
              </a:rPr>
              <a:t>Locate a sampling point on your sampling star. </a:t>
            </a:r>
          </a:p>
          <a:p>
            <a:pPr marL="285750" indent="-285750">
              <a:spcBef>
                <a:spcPts val="1200"/>
              </a:spcBef>
              <a:spcAft>
                <a:spcPts val="1000"/>
              </a:spcAft>
              <a:buFont typeface="Arial" charset="0"/>
              <a:buChar char="•"/>
              <a:defRPr/>
            </a:pPr>
            <a:r>
              <a:rPr lang="en-US">
                <a:solidFill>
                  <a:srgbClr val="000000"/>
                </a:solidFill>
                <a:cs typeface="Arial Unicode MS" charset="0"/>
              </a:rPr>
              <a:t>Cut or pull away any grass or groundcover above every sample point. </a:t>
            </a:r>
          </a:p>
          <a:p>
            <a:pPr marL="285750" indent="-285750">
              <a:buFont typeface="Arial" charset="0"/>
              <a:buChar char="•"/>
            </a:pPr>
            <a:r>
              <a:rPr lang="en-US" altLang="en-US">
                <a:solidFill>
                  <a:srgbClr val="000000"/>
                </a:solidFill>
                <a:ea typeface="Arial Unicode MS" charset="0"/>
              </a:rPr>
              <a:t>Dig a hole 10-15 cm in diameter down to 5 cm. </a:t>
            </a:r>
          </a:p>
          <a:p>
            <a:pPr marL="171450" indent="-171450">
              <a:buFont typeface="Arial" charset="0"/>
              <a:buChar char="•"/>
            </a:pPr>
            <a:endParaRPr lang="en-US" altLang="en-US" sz="1000">
              <a:solidFill>
                <a:srgbClr val="000000"/>
              </a:solidFill>
              <a:ea typeface="Arial Unicode MS" charset="0"/>
            </a:endParaRPr>
          </a:p>
          <a:p>
            <a:pPr marL="285750" indent="-285750">
              <a:buFont typeface="Arial" charset="0"/>
              <a:buChar char="•"/>
            </a:pPr>
            <a:r>
              <a:rPr lang="en-US" altLang="en-US">
                <a:solidFill>
                  <a:srgbClr val="000000"/>
                </a:solidFill>
                <a:ea typeface="Arial Unicode MS" charset="0"/>
              </a:rPr>
              <a:t>Leave this soil loose in the hole. </a:t>
            </a:r>
          </a:p>
          <a:p>
            <a:pPr marL="171450" indent="-171450">
              <a:buFont typeface="Arial" charset="0"/>
              <a:buChar char="•"/>
            </a:pPr>
            <a:endParaRPr lang="en-US" altLang="en-US" sz="1000">
              <a:solidFill>
                <a:srgbClr val="000000"/>
              </a:solidFill>
              <a:ea typeface="Arial Unicode MS" charset="0"/>
            </a:endParaRPr>
          </a:p>
          <a:p>
            <a:pPr marL="285750" indent="-285750">
              <a:buFont typeface="Arial" charset="0"/>
              <a:buChar char="•"/>
            </a:pPr>
            <a:r>
              <a:rPr lang="en-US" altLang="en-US">
                <a:solidFill>
                  <a:srgbClr val="000000"/>
                </a:solidFill>
                <a:ea typeface="Arial Unicode MS" charset="0"/>
              </a:rPr>
              <a:t>Remove any rocks larger than a pea (about 5 mm), large roots, worms, grubs, and other animals from the loose soil. </a:t>
            </a:r>
          </a:p>
          <a:p>
            <a:endParaRPr lang="en-US" dirty="0"/>
          </a:p>
        </p:txBody>
      </p:sp>
      <p:pic>
        <p:nvPicPr>
          <p:cNvPr id="17" name="Content Placeholder 16" descr="diagram of the star sampling pattern: from center, measure 1 m in each of these directions- N, S, E, W, NE, NW, SE, SW. Next, measure 25 cm from the center in each of the cardinal directions: N, S, E and W.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173815" y="1735101"/>
            <a:ext cx="3086101" cy="1491182"/>
          </a:xfrm>
        </p:spPr>
      </p:pic>
      <p:pic>
        <p:nvPicPr>
          <p:cNvPr id="12" name="Content Placeholder 10" descr="Photographs showing the trowel being used to scape away grass and groundcover, then used to dig a hole at the sample fla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7445" y="1870909"/>
            <a:ext cx="2045988" cy="4808724"/>
          </a:xfrm>
          <a:prstGeom prst="rect">
            <a:avLst/>
          </a:prstGeom>
        </p:spPr>
      </p:pic>
    </p:spTree>
    <p:extLst>
      <p:ext uri="{BB962C8B-B14F-4D97-AF65-F5344CB8AC3E}">
        <p14:creationId xmlns:p14="http://schemas.microsoft.com/office/powerpoint/2010/main" val="174411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12239-1292-C749-8343-A6DE4C9B54BD}" type="slidenum">
              <a:rPr lang="en-US" smtClean="0"/>
              <a:t>20</a:t>
            </a:fld>
            <a:endParaRPr lang="en-US" dirty="0"/>
          </a:p>
        </p:txBody>
      </p:sp>
      <p:pic>
        <p:nvPicPr>
          <p:cNvPr id="12" name="Picture 11"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Star pattern samp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 y="-33867"/>
            <a:ext cx="1291166" cy="6897545"/>
          </a:xfrm>
          <a:prstGeom prst="rect">
            <a:avLst/>
          </a:prstGeom>
        </p:spPr>
      </p:pic>
      <p:sp>
        <p:nvSpPr>
          <p:cNvPr id="3" name="Title 2">
            <a:extLst>
              <a:ext uri="{FF2B5EF4-FFF2-40B4-BE49-F238E27FC236}">
                <a16:creationId xmlns:a16="http://schemas.microsoft.com/office/drawing/2014/main" id="{8DA56C71-2AB6-4ADA-BAFA-58E0CAB90A78}"/>
              </a:ext>
            </a:extLst>
          </p:cNvPr>
          <p:cNvSpPr>
            <a:spLocks noGrp="1"/>
          </p:cNvSpPr>
          <p:nvPr>
            <p:ph type="title"/>
          </p:nvPr>
        </p:nvSpPr>
        <p:spPr>
          <a:xfrm>
            <a:off x="1487577" y="1224248"/>
            <a:ext cx="7258050" cy="483579"/>
          </a:xfrm>
        </p:spPr>
        <p:txBody>
          <a:bodyPr>
            <a:normAutofit/>
          </a:bodyPr>
          <a:lstStyle/>
          <a:p>
            <a:pPr rtl="0" eaLnBrk="1" latinLnBrk="0" hangingPunct="1"/>
            <a:r>
              <a:rPr lang="en-US" dirty="0"/>
              <a:t>Taking samples at 10 cm depth</a:t>
            </a:r>
          </a:p>
        </p:txBody>
      </p:sp>
      <p:sp>
        <p:nvSpPr>
          <p:cNvPr id="4" name="Content Placeholder 3"/>
          <p:cNvSpPr>
            <a:spLocks noGrp="1"/>
          </p:cNvSpPr>
          <p:nvPr>
            <p:ph sz="half" idx="1"/>
          </p:nvPr>
        </p:nvSpPr>
        <p:spPr>
          <a:xfrm>
            <a:off x="1487577" y="1851685"/>
            <a:ext cx="4386829" cy="3039218"/>
          </a:xfrm>
        </p:spPr>
        <p:txBody>
          <a:bodyPr>
            <a:normAutofit/>
          </a:bodyPr>
          <a:lstStyle/>
          <a:p>
            <a:r>
              <a:rPr lang="en-US" dirty="0">
                <a:solidFill>
                  <a:srgbClr val="000000"/>
                </a:solidFill>
              </a:rPr>
              <a:t>Remove all of the soil from the hole down to a depth of 8 cm.</a:t>
            </a:r>
          </a:p>
          <a:p>
            <a:r>
              <a:rPr lang="en-US" altLang="en-US" dirty="0">
                <a:solidFill>
                  <a:srgbClr val="000000"/>
                </a:solidFill>
              </a:rPr>
              <a:t>Take a soil sample that contains the soil between 8 and 12 cm. </a:t>
            </a:r>
          </a:p>
          <a:p>
            <a:r>
              <a:rPr lang="en-US" altLang="en-US" dirty="0">
                <a:solidFill>
                  <a:srgbClr val="000000"/>
                </a:solidFill>
              </a:rPr>
              <a:t>Remove any rocks larger than a pea (about 5 mm), large roots, worms, grubs, and other animals.  </a:t>
            </a:r>
          </a:p>
          <a:p>
            <a:endParaRPr lang="en-US" dirty="0"/>
          </a:p>
        </p:txBody>
      </p:sp>
      <p:pic>
        <p:nvPicPr>
          <p:cNvPr id="17" name="Content Placeholder 16" descr="diagram of the star sampling pattern: from center, measure 1 m in each of these directions- N, S, E, W, NE, NW, SE, SW. Next, measure 25 cm from the center in each of the cardinal directions: N, S, E and W.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874406" y="1897644"/>
            <a:ext cx="3086101" cy="1491182"/>
          </a:xfrm>
        </p:spPr>
      </p:pic>
      <p:pic>
        <p:nvPicPr>
          <p:cNvPr id="11" name="Content Placeholder 8" descr="Photograph of soil removal from a hole, with a meterstick showing the depth at which the soil is remov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9843" y="4109122"/>
            <a:ext cx="5377623" cy="2492068"/>
          </a:xfrm>
          <a:prstGeom prst="rect">
            <a:avLst/>
          </a:prstGeom>
        </p:spPr>
      </p:pic>
    </p:spTree>
    <p:extLst>
      <p:ext uri="{BB962C8B-B14F-4D97-AF65-F5344CB8AC3E}">
        <p14:creationId xmlns:p14="http://schemas.microsoft.com/office/powerpoint/2010/main" val="120476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12239-1292-C749-8343-A6DE4C9B54BD}" type="slidenum">
              <a:rPr lang="en-US" smtClean="0"/>
              <a:t>21</a:t>
            </a:fld>
            <a:endParaRPr lang="en-US" dirty="0"/>
          </a:p>
        </p:txBody>
      </p:sp>
      <p:pic>
        <p:nvPicPr>
          <p:cNvPr id="12" name="Picture 11"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Star pattern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33867"/>
            <a:ext cx="1291166" cy="6897545"/>
          </a:xfrm>
          <a:prstGeom prst="rect">
            <a:avLst/>
          </a:prstGeom>
        </p:spPr>
      </p:pic>
      <p:sp>
        <p:nvSpPr>
          <p:cNvPr id="4" name="Content Placeholder 3"/>
          <p:cNvSpPr>
            <a:spLocks noGrp="1"/>
          </p:cNvSpPr>
          <p:nvPr>
            <p:ph sz="half" idx="1"/>
          </p:nvPr>
        </p:nvSpPr>
        <p:spPr>
          <a:xfrm>
            <a:off x="1487577" y="1851685"/>
            <a:ext cx="4386829" cy="3039218"/>
          </a:xfrm>
        </p:spPr>
        <p:txBody>
          <a:bodyPr>
            <a:normAutofit/>
          </a:bodyPr>
          <a:lstStyle/>
          <a:p>
            <a:r>
              <a:rPr lang="en-US" altLang="en-US" dirty="0">
                <a:solidFill>
                  <a:srgbClr val="000000"/>
                </a:solidFill>
              </a:rPr>
              <a:t>Take samples from 0 – 5 cm and 10 cm from two more holes 25 cm from the first. </a:t>
            </a:r>
          </a:p>
          <a:p>
            <a:r>
              <a:rPr lang="en-US" altLang="en-US" dirty="0">
                <a:solidFill>
                  <a:srgbClr val="000000"/>
                </a:solidFill>
              </a:rPr>
              <a:t>You should have a total of six soil samples from the three holes</a:t>
            </a:r>
          </a:p>
          <a:p>
            <a:r>
              <a:rPr lang="en-US" altLang="en-US" dirty="0">
                <a:solidFill>
                  <a:srgbClr val="000000"/>
                </a:solidFill>
              </a:rPr>
              <a:t>Return remaining soil to the holes.</a:t>
            </a:r>
            <a:endParaRPr lang="en-US" altLang="en-US" sz="1000" dirty="0">
              <a:solidFill>
                <a:srgbClr val="000000"/>
              </a:solidFill>
            </a:endParaRPr>
          </a:p>
          <a:p>
            <a:r>
              <a:rPr lang="en-US" altLang="en-US" dirty="0">
                <a:solidFill>
                  <a:srgbClr val="000000"/>
                </a:solidFill>
              </a:rPr>
              <a:t>Replace the soil first out last in to minimize soil disturbance.</a:t>
            </a:r>
          </a:p>
          <a:p>
            <a:endParaRPr lang="en-US" dirty="0"/>
          </a:p>
        </p:txBody>
      </p:sp>
      <p:pic>
        <p:nvPicPr>
          <p:cNvPr id="17" name="Content Placeholder 16" descr="diagram of the star sampling pattern: from center, measure 1 m in each of these directions- N, S, E, W, NE, NW, SE, SW. Next, measure 25 cm from the center in each of the cardinal directions: N, S, E and W.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74406" y="1897644"/>
            <a:ext cx="3086101" cy="1491182"/>
          </a:xfrm>
        </p:spPr>
      </p:pic>
      <p:pic>
        <p:nvPicPr>
          <p:cNvPr id="11" name="Content Placeholder 8" descr="Photograph of soil removal from a hole, with a meterstick showing the depth at which the soil is remov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9661" y="4541841"/>
            <a:ext cx="3931090" cy="1821724"/>
          </a:xfrm>
          <a:prstGeom prst="rect">
            <a:avLst/>
          </a:prstGeom>
        </p:spPr>
      </p:pic>
      <p:sp>
        <p:nvSpPr>
          <p:cNvPr id="3" name="Title 2">
            <a:extLst>
              <a:ext uri="{FF2B5EF4-FFF2-40B4-BE49-F238E27FC236}">
                <a16:creationId xmlns:a16="http://schemas.microsoft.com/office/drawing/2014/main" id="{744DBEA3-6FCF-4E07-B663-F46009897BF2}"/>
              </a:ext>
            </a:extLst>
          </p:cNvPr>
          <p:cNvSpPr>
            <a:spLocks noGrp="1"/>
          </p:cNvSpPr>
          <p:nvPr>
            <p:ph type="title"/>
          </p:nvPr>
        </p:nvSpPr>
        <p:spPr>
          <a:xfrm>
            <a:off x="1501072" y="977106"/>
            <a:ext cx="6436272" cy="741336"/>
          </a:xfrm>
        </p:spPr>
        <p:txBody>
          <a:bodyPr>
            <a:normAutofit/>
          </a:bodyPr>
          <a:lstStyle/>
          <a:p>
            <a:pPr marL="0" algn="l" rtl="0" eaLnBrk="1" latinLnBrk="0" hangingPunct="1">
              <a:spcBef>
                <a:spcPts val="0"/>
              </a:spcBef>
              <a:spcAft>
                <a:spcPts val="0"/>
              </a:spcAft>
            </a:pPr>
            <a:r>
              <a:rPr lang="en-US" dirty="0"/>
              <a:t>Taking two more sets of samples</a:t>
            </a:r>
          </a:p>
        </p:txBody>
      </p:sp>
    </p:spTree>
    <p:extLst>
      <p:ext uri="{BB962C8B-B14F-4D97-AF65-F5344CB8AC3E}">
        <p14:creationId xmlns:p14="http://schemas.microsoft.com/office/powerpoint/2010/main" val="126887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412239-1292-C749-8343-A6DE4C9B54BD}" type="slidenum">
              <a:rPr lang="en-US" smtClean="0"/>
              <a:t>22</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Depth pattern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66"/>
            <a:ext cx="1270000" cy="6891866"/>
          </a:xfrm>
          <a:prstGeom prst="rect">
            <a:avLst/>
          </a:prstGeom>
        </p:spPr>
      </p:pic>
      <p:sp>
        <p:nvSpPr>
          <p:cNvPr id="2" name="Title 1"/>
          <p:cNvSpPr>
            <a:spLocks noGrp="1"/>
          </p:cNvSpPr>
          <p:nvPr>
            <p:ph type="title"/>
          </p:nvPr>
        </p:nvSpPr>
        <p:spPr>
          <a:xfrm>
            <a:off x="1454150" y="1013221"/>
            <a:ext cx="7886700" cy="715436"/>
          </a:xfrm>
        </p:spPr>
        <p:txBody>
          <a:bodyPr/>
          <a:lstStyle/>
          <a:p>
            <a:r>
              <a:rPr lang="en-US" dirty="0"/>
              <a:t>3. Depth Profile Pattern Sampling Overview</a:t>
            </a:r>
          </a:p>
        </p:txBody>
      </p:sp>
      <p:sp>
        <p:nvSpPr>
          <p:cNvPr id="3" name="Content Placeholder 2"/>
          <p:cNvSpPr>
            <a:spLocks noGrp="1"/>
          </p:cNvSpPr>
          <p:nvPr>
            <p:ph sz="half" idx="1"/>
          </p:nvPr>
        </p:nvSpPr>
        <p:spPr>
          <a:xfrm>
            <a:off x="1650380" y="1793610"/>
            <a:ext cx="4329203" cy="4351338"/>
          </a:xfrm>
        </p:spPr>
        <p:txBody>
          <a:bodyPr>
            <a:normAutofit/>
          </a:bodyPr>
          <a:lstStyle/>
          <a:p>
            <a:pPr algn="just">
              <a:spcBef>
                <a:spcPts val="1200"/>
              </a:spcBef>
              <a:spcAft>
                <a:spcPts val="1000"/>
              </a:spcAft>
              <a:defRPr/>
            </a:pPr>
            <a:r>
              <a:rPr lang="en-US" i="1" dirty="0"/>
              <a:t>The Depth Profile </a:t>
            </a:r>
            <a:r>
              <a:rPr lang="en-US" dirty="0"/>
              <a:t>involves taking a sample of the top 5 cm and the use of an auger to take soil samples at depths of 10 cm, 30 cm, 60 cm, and 90 cm. Using an auger takes a bit of extra time, but this effort gathers valuable data and complements the </a:t>
            </a:r>
            <a:r>
              <a:rPr lang="en-US" i="1" dirty="0">
                <a:hlinkClick r:id="rId4"/>
              </a:rPr>
              <a:t>Soil Characterization Protocol</a:t>
            </a:r>
            <a:r>
              <a:rPr lang="en-US" dirty="0"/>
              <a:t> as well as </a:t>
            </a:r>
            <a:r>
              <a:rPr lang="en-US" i="1" dirty="0">
                <a:hlinkClick r:id="rId5"/>
              </a:rPr>
              <a:t>The Digital Multi-Day Max/Min/Current Air and Soil Temperatures Protocol.</a:t>
            </a:r>
            <a:endParaRPr lang="en-US" dirty="0">
              <a:solidFill>
                <a:srgbClr val="000000"/>
              </a:solidFill>
              <a:cs typeface="Arial Unicode MS" charset="0"/>
            </a:endParaRPr>
          </a:p>
          <a:p>
            <a:pPr algn="just">
              <a:spcBef>
                <a:spcPts val="1200"/>
              </a:spcBef>
              <a:spcAft>
                <a:spcPts val="1000"/>
              </a:spcAft>
              <a:defRPr/>
            </a:pPr>
            <a:r>
              <a:rPr lang="en-US" dirty="0">
                <a:solidFill>
                  <a:srgbClr val="000000"/>
                </a:solidFill>
                <a:cs typeface="Arial Unicode MS" charset="0"/>
              </a:rPr>
              <a:t>For this protocol, use the Star Pattern Sampling. </a:t>
            </a:r>
          </a:p>
          <a:p>
            <a:pPr algn="just">
              <a:spcBef>
                <a:spcPts val="1200"/>
              </a:spcBef>
              <a:spcAft>
                <a:spcPts val="1000"/>
              </a:spcAft>
              <a:defRPr/>
            </a:pPr>
            <a:endParaRPr lang="en-US" sz="2000" dirty="0">
              <a:solidFill>
                <a:srgbClr val="000000"/>
              </a:solidFill>
              <a:cs typeface="Arial Unicode MS" charset="0"/>
            </a:endParaRPr>
          </a:p>
        </p:txBody>
      </p:sp>
      <p:pic>
        <p:nvPicPr>
          <p:cNvPr id="7" name="Content Placeholder 6" descr="Diagram showing how a series of stacked samples are removed from an auger hole, at 5, 10, 30, 60, and 90 cm depths."/>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163733" y="1665817"/>
            <a:ext cx="2501900" cy="3492500"/>
          </a:xfrm>
        </p:spPr>
      </p:pic>
    </p:spTree>
    <p:extLst>
      <p:ext uri="{BB962C8B-B14F-4D97-AF65-F5344CB8AC3E}">
        <p14:creationId xmlns:p14="http://schemas.microsoft.com/office/powerpoint/2010/main" val="1020231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12239-1292-C749-8343-A6DE4C9B54BD}" type="slidenum">
              <a:rPr lang="en-US" smtClean="0"/>
              <a:t>23</a:t>
            </a:fld>
            <a:endParaRPr lang="en-US" dirty="0"/>
          </a:p>
        </p:txBody>
      </p:sp>
      <p:pic>
        <p:nvPicPr>
          <p:cNvPr id="10" name="Picture 9"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Depth pattern samp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866"/>
            <a:ext cx="1270000" cy="6891866"/>
          </a:xfrm>
          <a:prstGeom prst="rect">
            <a:avLst/>
          </a:prstGeom>
        </p:spPr>
      </p:pic>
      <p:sp>
        <p:nvSpPr>
          <p:cNvPr id="3" name="Title 2">
            <a:extLst>
              <a:ext uri="{FF2B5EF4-FFF2-40B4-BE49-F238E27FC236}">
                <a16:creationId xmlns:a16="http://schemas.microsoft.com/office/drawing/2014/main" id="{A7748A64-EF42-4C71-A923-C11D9DF894B2}"/>
              </a:ext>
            </a:extLst>
          </p:cNvPr>
          <p:cNvSpPr>
            <a:spLocks noGrp="1"/>
          </p:cNvSpPr>
          <p:nvPr>
            <p:ph type="title"/>
          </p:nvPr>
        </p:nvSpPr>
        <p:spPr>
          <a:xfrm>
            <a:off x="1257300" y="977106"/>
            <a:ext cx="7035362" cy="757995"/>
          </a:xfrm>
        </p:spPr>
        <p:txBody>
          <a:bodyPr>
            <a:normAutofit/>
          </a:bodyPr>
          <a:lstStyle/>
          <a:p>
            <a:pPr rtl="0" eaLnBrk="1" latinLnBrk="0" hangingPunct="1"/>
            <a:r>
              <a:rPr lang="en-US" dirty="0"/>
              <a:t>Depth profile: star sampling pattern- 0-5 cm</a:t>
            </a:r>
          </a:p>
        </p:txBody>
      </p:sp>
      <p:sp>
        <p:nvSpPr>
          <p:cNvPr id="12" name="Content Placeholder 3"/>
          <p:cNvSpPr>
            <a:spLocks noGrp="1"/>
          </p:cNvSpPr>
          <p:nvPr>
            <p:ph sz="half" idx="1"/>
          </p:nvPr>
        </p:nvSpPr>
        <p:spPr>
          <a:xfrm>
            <a:off x="1714913" y="3342848"/>
            <a:ext cx="4922953" cy="3149392"/>
          </a:xfrm>
        </p:spPr>
        <p:txBody>
          <a:bodyPr>
            <a:normAutofit lnSpcReduction="10000"/>
          </a:bodyPr>
          <a:lstStyle/>
          <a:p>
            <a:pPr marL="285750" indent="-285750">
              <a:spcBef>
                <a:spcPts val="1200"/>
              </a:spcBef>
              <a:spcAft>
                <a:spcPts val="1000"/>
              </a:spcAft>
              <a:buFont typeface="Arial" charset="0"/>
              <a:buChar char="•"/>
              <a:defRPr/>
            </a:pPr>
            <a:r>
              <a:rPr lang="en-US" dirty="0">
                <a:solidFill>
                  <a:srgbClr val="000000"/>
                </a:solidFill>
                <a:cs typeface="Arial Unicode MS" charset="0"/>
              </a:rPr>
              <a:t>Locate a sampling point on your sampling star.</a:t>
            </a:r>
          </a:p>
          <a:p>
            <a:pPr marL="285750" indent="-285750">
              <a:spcBef>
                <a:spcPts val="1200"/>
              </a:spcBef>
              <a:spcAft>
                <a:spcPts val="1000"/>
              </a:spcAft>
              <a:buFont typeface="Arial" charset="0"/>
              <a:buChar char="•"/>
              <a:defRPr/>
            </a:pPr>
            <a:r>
              <a:rPr lang="en-US" dirty="0">
                <a:solidFill>
                  <a:srgbClr val="000000"/>
                </a:solidFill>
                <a:cs typeface="Arial Unicode MS" charset="0"/>
              </a:rPr>
              <a:t>Cut or pull away any grass or groundcover above every sample point.</a:t>
            </a:r>
          </a:p>
          <a:p>
            <a:pPr marL="285750" indent="-285750">
              <a:spcBef>
                <a:spcPts val="1200"/>
              </a:spcBef>
              <a:spcAft>
                <a:spcPts val="1000"/>
              </a:spcAft>
              <a:buFont typeface="Arial" charset="0"/>
              <a:buChar char="•"/>
              <a:defRPr/>
            </a:pPr>
            <a:r>
              <a:rPr lang="en-US" altLang="en-US" dirty="0">
                <a:solidFill>
                  <a:srgbClr val="000000"/>
                </a:solidFill>
                <a:ea typeface="Arial Unicode MS" charset="0"/>
              </a:rPr>
              <a:t>Dig a hole 10-15 cm in diameter down to 5 cm.</a:t>
            </a:r>
          </a:p>
          <a:p>
            <a:pPr marL="285750" indent="-285750">
              <a:spcBef>
                <a:spcPts val="1200"/>
              </a:spcBef>
              <a:spcAft>
                <a:spcPts val="1000"/>
              </a:spcAft>
              <a:buFont typeface="Arial" charset="0"/>
              <a:buChar char="•"/>
              <a:defRPr/>
            </a:pPr>
            <a:r>
              <a:rPr lang="en-US" altLang="en-US" dirty="0">
                <a:solidFill>
                  <a:srgbClr val="000000"/>
                </a:solidFill>
                <a:ea typeface="Arial Unicode MS" charset="0"/>
              </a:rPr>
              <a:t>Leave this soil loose in the hole.</a:t>
            </a:r>
          </a:p>
          <a:p>
            <a:pPr marL="285750" indent="-285750">
              <a:spcBef>
                <a:spcPts val="1200"/>
              </a:spcBef>
              <a:spcAft>
                <a:spcPts val="1000"/>
              </a:spcAft>
              <a:buFont typeface="Arial" charset="0"/>
              <a:buChar char="•"/>
              <a:defRPr/>
            </a:pPr>
            <a:r>
              <a:rPr lang="en-US" altLang="en-US" dirty="0">
                <a:solidFill>
                  <a:srgbClr val="000000"/>
                </a:solidFill>
                <a:ea typeface="Arial Unicode MS" charset="0"/>
              </a:rPr>
              <a:t>Remove any rocks larger than a pea (about 5 mm), large roots, worms, grubs, and other animals from the loose soil. </a:t>
            </a:r>
          </a:p>
          <a:p>
            <a:endParaRPr lang="en-US" dirty="0"/>
          </a:p>
        </p:txBody>
      </p:sp>
      <p:pic>
        <p:nvPicPr>
          <p:cNvPr id="11" name="Content Placeholder 16" descr="diagram of the star sampling pattern: from center, measure 1 m in each of these directions- N, S, E, W, NE, NW, SE, SW. Next, measure 25 cm from the center in each of the cardinal directions: N, S, E and W.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2173815" y="1735101"/>
            <a:ext cx="3086101" cy="1491182"/>
          </a:xfrm>
        </p:spPr>
      </p:pic>
      <p:pic>
        <p:nvPicPr>
          <p:cNvPr id="14" name="Content Placeholder 10" descr="Photographs showing the trowel being used to scape away grass and groundcover, then used to dig a hole at the sample flag.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9889" y="1878703"/>
            <a:ext cx="1843543" cy="4332914"/>
          </a:xfrm>
          <a:prstGeom prst="rect">
            <a:avLst/>
          </a:prstGeom>
        </p:spPr>
      </p:pic>
    </p:spTree>
    <p:extLst>
      <p:ext uri="{BB962C8B-B14F-4D97-AF65-F5344CB8AC3E}">
        <p14:creationId xmlns:p14="http://schemas.microsoft.com/office/powerpoint/2010/main" val="16247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12239-1292-C749-8343-A6DE4C9B54BD}" type="slidenum">
              <a:rPr lang="en-US" smtClean="0"/>
              <a:t>24</a:t>
            </a:fld>
            <a:endParaRPr lang="en-US" dirty="0"/>
          </a:p>
        </p:txBody>
      </p:sp>
      <p:pic>
        <p:nvPicPr>
          <p:cNvPr id="11" name="Picture 10"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12" name="Picture 11" descr="Menu: Depth pattern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66"/>
            <a:ext cx="1270000" cy="6891866"/>
          </a:xfrm>
          <a:prstGeom prst="rect">
            <a:avLst/>
          </a:prstGeom>
        </p:spPr>
      </p:pic>
      <p:sp>
        <p:nvSpPr>
          <p:cNvPr id="3" name="Title 2">
            <a:extLst>
              <a:ext uri="{FF2B5EF4-FFF2-40B4-BE49-F238E27FC236}">
                <a16:creationId xmlns:a16="http://schemas.microsoft.com/office/drawing/2014/main" id="{815F6075-8BF8-4F2F-ACB5-8FF1BCB13C87}"/>
              </a:ext>
            </a:extLst>
          </p:cNvPr>
          <p:cNvSpPr>
            <a:spLocks noGrp="1"/>
          </p:cNvSpPr>
          <p:nvPr>
            <p:ph type="title"/>
          </p:nvPr>
        </p:nvSpPr>
        <p:spPr>
          <a:xfrm>
            <a:off x="1257300" y="977106"/>
            <a:ext cx="7886700" cy="694039"/>
          </a:xfrm>
        </p:spPr>
        <p:txBody>
          <a:bodyPr>
            <a:normAutofit/>
          </a:bodyPr>
          <a:lstStyle/>
          <a:p>
            <a:pPr rtl="0" eaLnBrk="1" latinLnBrk="0" hangingPunct="1"/>
            <a:r>
              <a:rPr lang="en-US" dirty="0"/>
              <a:t>Depth Profile- taking samples at 30, 60, and 90 cm</a:t>
            </a:r>
          </a:p>
        </p:txBody>
      </p:sp>
      <p:sp>
        <p:nvSpPr>
          <p:cNvPr id="4" name="Content Placeholder 3"/>
          <p:cNvSpPr>
            <a:spLocks noGrp="1"/>
          </p:cNvSpPr>
          <p:nvPr>
            <p:ph sz="half" idx="1"/>
          </p:nvPr>
        </p:nvSpPr>
        <p:spPr>
          <a:xfrm>
            <a:off x="1487577" y="1851685"/>
            <a:ext cx="6965047" cy="3039218"/>
          </a:xfrm>
        </p:spPr>
        <p:txBody>
          <a:bodyPr>
            <a:normAutofit/>
          </a:bodyPr>
          <a:lstStyle/>
          <a:p>
            <a:r>
              <a:rPr lang="en-US" dirty="0">
                <a:solidFill>
                  <a:srgbClr val="000000"/>
                </a:solidFill>
              </a:rPr>
              <a:t>Use the auger to obtain samples centered at 30, 60, and 90 cm</a:t>
            </a:r>
            <a:endParaRPr lang="en-US" dirty="0"/>
          </a:p>
        </p:txBody>
      </p:sp>
      <p:pic>
        <p:nvPicPr>
          <p:cNvPr id="13" name="Picture 6" descr="Photograph of an auger being pushed into the soil."/>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967752" y="2519599"/>
            <a:ext cx="4570473" cy="4019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1177498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25</a:t>
            </a:fld>
            <a:endParaRPr lang="en-US" dirty="0"/>
          </a:p>
        </p:txBody>
      </p:sp>
      <p:pic>
        <p:nvPicPr>
          <p:cNvPr id="8" name="Picture 7"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Depth pattern samp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866"/>
            <a:ext cx="1270000" cy="6891866"/>
          </a:xfrm>
          <a:prstGeom prst="rect">
            <a:avLst/>
          </a:prstGeom>
        </p:spPr>
      </p:pic>
      <p:sp>
        <p:nvSpPr>
          <p:cNvPr id="2" name="Title 1"/>
          <p:cNvSpPr>
            <a:spLocks noGrp="1"/>
          </p:cNvSpPr>
          <p:nvPr>
            <p:ph type="title"/>
          </p:nvPr>
        </p:nvSpPr>
        <p:spPr>
          <a:xfrm>
            <a:off x="1454150" y="1013221"/>
            <a:ext cx="7886700" cy="715436"/>
          </a:xfrm>
        </p:spPr>
        <p:txBody>
          <a:bodyPr/>
          <a:lstStyle/>
          <a:p>
            <a:r>
              <a:rPr lang="en-US" dirty="0"/>
              <a:t>Place samples in containers</a:t>
            </a:r>
          </a:p>
        </p:txBody>
      </p:sp>
      <p:sp>
        <p:nvSpPr>
          <p:cNvPr id="3" name="Content Placeholder 2"/>
          <p:cNvSpPr>
            <a:spLocks noGrp="1"/>
          </p:cNvSpPr>
          <p:nvPr>
            <p:ph sz="half" idx="1"/>
          </p:nvPr>
        </p:nvSpPr>
        <p:spPr>
          <a:xfrm>
            <a:off x="1511300" y="1793610"/>
            <a:ext cx="5112524" cy="5864021"/>
          </a:xfrm>
        </p:spPr>
        <p:txBody>
          <a:bodyPr>
            <a:normAutofit/>
          </a:bodyPr>
          <a:lstStyle/>
          <a:p>
            <a:pPr>
              <a:spcBef>
                <a:spcPts val="1200"/>
              </a:spcBef>
              <a:spcAft>
                <a:spcPts val="1000"/>
              </a:spcAft>
              <a:defRPr/>
            </a:pPr>
            <a:r>
              <a:rPr lang="en-US" dirty="0">
                <a:solidFill>
                  <a:srgbClr val="000000"/>
                </a:solidFill>
                <a:cs typeface="Arial Unicode MS" charset="0"/>
              </a:rPr>
              <a:t>Use your trowel to fill a soil container with at least 100 g of the loose soil.</a:t>
            </a:r>
          </a:p>
          <a:p>
            <a:pPr>
              <a:spcBef>
                <a:spcPts val="1200"/>
              </a:spcBef>
              <a:spcAft>
                <a:spcPts val="1000"/>
              </a:spcAft>
              <a:defRPr/>
            </a:pPr>
            <a:r>
              <a:rPr lang="en-US" altLang="en-US" dirty="0">
                <a:solidFill>
                  <a:srgbClr val="000000"/>
                </a:solidFill>
                <a:ea typeface="Arial Unicode MS" charset="0"/>
              </a:rPr>
              <a:t>Immediately seal the container to hold in the moisture.</a:t>
            </a:r>
          </a:p>
          <a:p>
            <a:pPr>
              <a:spcBef>
                <a:spcPts val="1200"/>
              </a:spcBef>
              <a:spcAft>
                <a:spcPts val="1000"/>
              </a:spcAft>
              <a:defRPr/>
            </a:pPr>
            <a:r>
              <a:rPr lang="en-US" altLang="en-US" dirty="0">
                <a:solidFill>
                  <a:srgbClr val="000000"/>
                </a:solidFill>
                <a:ea typeface="Arial Unicode MS" charset="0"/>
              </a:rPr>
              <a:t>If you are using resealable bags, label each bag with the date, site name, and location in your star sample grid.</a:t>
            </a:r>
          </a:p>
          <a:p>
            <a:pPr>
              <a:spcBef>
                <a:spcPts val="1200"/>
              </a:spcBef>
              <a:spcAft>
                <a:spcPts val="1000"/>
              </a:spcAft>
              <a:defRPr/>
            </a:pPr>
            <a:r>
              <a:rPr lang="en-US" dirty="0">
                <a:solidFill>
                  <a:srgbClr val="000000"/>
                </a:solidFill>
              </a:rPr>
              <a:t>Return remaining soil to the hole. Replace the soil - last out, first in-, to minimize disturbing the soil.</a:t>
            </a:r>
          </a:p>
          <a:p>
            <a:pPr>
              <a:lnSpc>
                <a:spcPct val="100000"/>
              </a:lnSpc>
              <a:defRPr/>
            </a:pPr>
            <a:r>
              <a:rPr lang="en-US" dirty="0">
                <a:solidFill>
                  <a:srgbClr val="000000"/>
                </a:solidFill>
              </a:rPr>
              <a:t>At the end of the sampling process, you should have 5 containers of soil taken from your depth profile.</a:t>
            </a:r>
          </a:p>
          <a:p>
            <a:r>
              <a:rPr lang="en-US" altLang="en-US" dirty="0">
                <a:solidFill>
                  <a:srgbClr val="000000"/>
                </a:solidFill>
                <a:ea typeface="Arial Unicode MS" charset="0"/>
              </a:rPr>
              <a:t>You are done! </a:t>
            </a:r>
          </a:p>
          <a:p>
            <a:pPr>
              <a:spcBef>
                <a:spcPts val="1200"/>
              </a:spcBef>
              <a:spcAft>
                <a:spcPts val="1000"/>
              </a:spcAft>
              <a:defRPr/>
            </a:pPr>
            <a:r>
              <a:rPr lang="en-US" sz="2000" dirty="0">
                <a:solidFill>
                  <a:srgbClr val="000000"/>
                </a:solidFill>
                <a:cs typeface="Arial Unicode MS" charset="0"/>
              </a:rPr>
              <a:t> </a:t>
            </a:r>
          </a:p>
        </p:txBody>
      </p:sp>
      <p:pic>
        <p:nvPicPr>
          <p:cNvPr id="11" name="Content Placeholder 10" descr="Photograph of a student placing soil into a plastic bag, using a trowel, and labeling the bag with date, site name, and location.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623824" y="1370939"/>
            <a:ext cx="2480001" cy="5281486"/>
          </a:xfrm>
        </p:spPr>
      </p:pic>
    </p:spTree>
    <p:extLst>
      <p:ext uri="{BB962C8B-B14F-4D97-AF65-F5344CB8AC3E}">
        <p14:creationId xmlns:p14="http://schemas.microsoft.com/office/powerpoint/2010/main" val="1116691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26</a:t>
            </a:fld>
            <a:endParaRPr lang="en-US" dirty="0"/>
          </a:p>
        </p:txBody>
      </p:sp>
      <p:pic>
        <p:nvPicPr>
          <p:cNvPr id="7" name="Picture 6"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Taking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 y="-33866"/>
            <a:ext cx="1259255" cy="6891866"/>
          </a:xfrm>
          <a:prstGeom prst="rect">
            <a:avLst/>
          </a:prstGeom>
        </p:spPr>
      </p:pic>
      <p:sp>
        <p:nvSpPr>
          <p:cNvPr id="2" name="Title 1"/>
          <p:cNvSpPr>
            <a:spLocks noGrp="1"/>
          </p:cNvSpPr>
          <p:nvPr>
            <p:ph type="title"/>
          </p:nvPr>
        </p:nvSpPr>
        <p:spPr>
          <a:xfrm>
            <a:off x="1297058" y="637050"/>
            <a:ext cx="7886700" cy="1325563"/>
          </a:xfrm>
        </p:spPr>
        <p:txBody>
          <a:bodyPr/>
          <a:lstStyle/>
          <a:p>
            <a:r>
              <a:rPr lang="en-US" dirty="0"/>
              <a:t>Soil Moisture Gravimetric – Lab Measurements</a:t>
            </a:r>
          </a:p>
        </p:txBody>
      </p:sp>
      <p:pic>
        <p:nvPicPr>
          <p:cNvPr id="9" name="Picture 3" descr="Photograph of a heat lamp drying a sample found in an open plastic ba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202499" y="1619184"/>
            <a:ext cx="3488233" cy="47200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1283412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27</a:t>
            </a:fld>
            <a:endParaRPr lang="en-US" dirty="0"/>
          </a:p>
        </p:txBody>
      </p:sp>
      <p:pic>
        <p:nvPicPr>
          <p:cNvPr id="10" name="Picture 9"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Taking lab measurem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 y="-33866"/>
            <a:ext cx="1259255" cy="6891866"/>
          </a:xfrm>
          <a:prstGeom prst="rect">
            <a:avLst/>
          </a:prstGeom>
        </p:spPr>
      </p:pic>
      <p:sp>
        <p:nvSpPr>
          <p:cNvPr id="2" name="Title 1"/>
          <p:cNvSpPr>
            <a:spLocks noGrp="1"/>
          </p:cNvSpPr>
          <p:nvPr>
            <p:ph type="title"/>
          </p:nvPr>
        </p:nvSpPr>
        <p:spPr>
          <a:xfrm>
            <a:off x="1297058" y="637050"/>
            <a:ext cx="7886700" cy="1325563"/>
          </a:xfrm>
        </p:spPr>
        <p:txBody>
          <a:bodyPr/>
          <a:lstStyle/>
          <a:p>
            <a:r>
              <a:rPr lang="en-US" dirty="0"/>
              <a:t>Required Materials for Lab Procedures </a:t>
            </a:r>
            <a:r>
              <a:rPr lang="en-US" dirty="0">
                <a:solidFill>
                  <a:schemeClr val="bg1"/>
                </a:solidFill>
              </a:rPr>
              <a:t>1</a:t>
            </a:r>
          </a:p>
        </p:txBody>
      </p:sp>
      <p:sp>
        <p:nvSpPr>
          <p:cNvPr id="3" name="Content Placeholder 2"/>
          <p:cNvSpPr>
            <a:spLocks noGrp="1"/>
          </p:cNvSpPr>
          <p:nvPr>
            <p:ph sz="half" idx="1"/>
          </p:nvPr>
        </p:nvSpPr>
        <p:spPr>
          <a:xfrm>
            <a:off x="1354208" y="2087534"/>
            <a:ext cx="3886200" cy="4351338"/>
          </a:xfrm>
        </p:spPr>
        <p:txBody>
          <a:bodyPr/>
          <a:lstStyle/>
          <a:p>
            <a:pPr marL="285750" indent="-285750">
              <a:buFont typeface="Arial" charset="0"/>
              <a:buChar char="•"/>
            </a:pPr>
            <a:r>
              <a:rPr lang="en-US" altLang="en-US" dirty="0">
                <a:solidFill>
                  <a:srgbClr val="000000"/>
                </a:solidFill>
              </a:rPr>
              <a:t>Soil drying method (either soil drying oven or approved warming/heat lights)</a:t>
            </a:r>
          </a:p>
          <a:p>
            <a:pPr marL="285750" indent="-285750">
              <a:buFont typeface="Arial" charset="0"/>
              <a:buChar char="•"/>
            </a:pPr>
            <a:r>
              <a:rPr lang="en-US" altLang="en-US" dirty="0">
                <a:solidFill>
                  <a:srgbClr val="000000"/>
                </a:solidFill>
              </a:rPr>
              <a:t>Thermometer capable of measuring to 110°C (if using a drying oven)</a:t>
            </a:r>
          </a:p>
          <a:p>
            <a:pPr marL="285750" indent="-285750">
              <a:buFont typeface="Arial" charset="0"/>
              <a:buChar char="•"/>
            </a:pPr>
            <a:r>
              <a:rPr lang="en-US" altLang="en-US" dirty="0">
                <a:solidFill>
                  <a:srgbClr val="000000"/>
                </a:solidFill>
              </a:rPr>
              <a:t>Soil Samples in containers suitable for your drying method</a:t>
            </a:r>
          </a:p>
          <a:p>
            <a:pPr marL="285750" indent="-285750">
              <a:buFont typeface="Arial" charset="0"/>
              <a:buChar char="•"/>
            </a:pPr>
            <a:r>
              <a:rPr lang="en-US" altLang="en-US" dirty="0">
                <a:solidFill>
                  <a:srgbClr val="000000"/>
                </a:solidFill>
              </a:rPr>
              <a:t>Balance or scale with 0.1 g sensitivity and at least 400 g capacity (600 g recommended) </a:t>
            </a:r>
          </a:p>
          <a:p>
            <a:pPr marL="285750" indent="-285750">
              <a:buFont typeface="Arial" charset="0"/>
              <a:buChar char="•"/>
            </a:pPr>
            <a:r>
              <a:rPr lang="en-US" altLang="en-US" dirty="0">
                <a:solidFill>
                  <a:srgbClr val="000000"/>
                </a:solidFill>
              </a:rPr>
              <a:t>Hot pads or oven mitts  </a:t>
            </a:r>
          </a:p>
          <a:p>
            <a:pPr marL="285750" indent="-285750">
              <a:buFont typeface="Arial" charset="0"/>
              <a:buChar char="•"/>
            </a:pPr>
            <a:r>
              <a:rPr lang="en-US" altLang="en-US" dirty="0">
                <a:solidFill>
                  <a:srgbClr val="000000"/>
                </a:solidFill>
              </a:rPr>
              <a:t>GLOBE Data Entry app </a:t>
            </a:r>
          </a:p>
          <a:p>
            <a:pPr marL="285750" indent="-285750">
              <a:buFont typeface="Arial" charset="0"/>
              <a:buChar char="•"/>
            </a:pPr>
            <a:r>
              <a:rPr lang="en-US" altLang="en-US" dirty="0">
                <a:solidFill>
                  <a:srgbClr val="000000"/>
                </a:solidFill>
              </a:rPr>
              <a:t>Permanent marker </a:t>
            </a:r>
          </a:p>
        </p:txBody>
      </p:sp>
      <p:pic>
        <p:nvPicPr>
          <p:cNvPr id="9" name="Content Placeholder 8" descr="photograph of soil in an open plastic bag, ready for drying the sampl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34722" y="2156283"/>
            <a:ext cx="2873298" cy="3831064"/>
          </a:xfrm>
        </p:spPr>
      </p:pic>
    </p:spTree>
    <p:extLst>
      <p:ext uri="{BB962C8B-B14F-4D97-AF65-F5344CB8AC3E}">
        <p14:creationId xmlns:p14="http://schemas.microsoft.com/office/powerpoint/2010/main" val="814868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28</a:t>
            </a:fld>
            <a:endParaRPr lang="en-US" dirty="0"/>
          </a:p>
        </p:txBody>
      </p:sp>
      <p:pic>
        <p:nvPicPr>
          <p:cNvPr id="8" name="Picture 7"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10" name="Picture 9" descr="Menu: Taking lab measurem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 y="-33866"/>
            <a:ext cx="1259255"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Soil Moisture Gravimetric Lab Procedure</a:t>
            </a:r>
          </a:p>
        </p:txBody>
      </p:sp>
      <p:sp>
        <p:nvSpPr>
          <p:cNvPr id="3" name="Content Placeholder 2"/>
          <p:cNvSpPr>
            <a:spLocks noGrp="1"/>
          </p:cNvSpPr>
          <p:nvPr>
            <p:ph sz="half" idx="1"/>
          </p:nvPr>
        </p:nvSpPr>
        <p:spPr>
          <a:xfrm>
            <a:off x="1600822" y="1735931"/>
            <a:ext cx="4482897" cy="4351338"/>
          </a:xfrm>
        </p:spPr>
        <p:txBody>
          <a:bodyPr>
            <a:normAutofit/>
          </a:bodyPr>
          <a:lstStyle/>
          <a:p>
            <a:pPr marL="285750" indent="-285750">
              <a:buFont typeface="Arial" charset="0"/>
              <a:buChar char="•"/>
            </a:pPr>
            <a:r>
              <a:rPr lang="en-US" altLang="en-US" dirty="0">
                <a:solidFill>
                  <a:srgbClr val="000000"/>
                </a:solidFill>
                <a:ea typeface="Arial Unicode MS" charset="0"/>
              </a:rPr>
              <a:t>If using an electronic balance, check that the balance measures in grams and is zeroed properly.</a:t>
            </a:r>
          </a:p>
          <a:p>
            <a:pPr marL="285750" indent="-285750">
              <a:buFont typeface="Arial" charset="0"/>
              <a:buChar char="•"/>
            </a:pPr>
            <a:r>
              <a:rPr lang="en-US" altLang="en-US" dirty="0">
                <a:solidFill>
                  <a:srgbClr val="000000"/>
                </a:solidFill>
              </a:rPr>
              <a:t>If you are using sample cans, r</a:t>
            </a:r>
            <a:r>
              <a:rPr lang="en-US" altLang="en-US" dirty="0">
                <a:solidFill>
                  <a:srgbClr val="000000"/>
                </a:solidFill>
                <a:ea typeface="Arial Unicode MS" charset="0"/>
              </a:rPr>
              <a:t>emove the lids from each soil sample.</a:t>
            </a:r>
          </a:p>
          <a:p>
            <a:pPr marL="285750" indent="-285750">
              <a:buFont typeface="Arial" charset="0"/>
              <a:buChar char="•"/>
            </a:pPr>
            <a:r>
              <a:rPr lang="en-US" altLang="en-US" dirty="0">
                <a:solidFill>
                  <a:srgbClr val="000000"/>
                </a:solidFill>
                <a:ea typeface="Arial Unicode MS" charset="0"/>
              </a:rPr>
              <a:t>If you are using bags, get the mass with the bag closed.</a:t>
            </a:r>
          </a:p>
          <a:p>
            <a:pPr marL="285750" indent="-285750">
              <a:buFont typeface="Arial" charset="0"/>
              <a:buChar char="•"/>
            </a:pPr>
            <a:r>
              <a:rPr lang="en-US" dirty="0">
                <a:solidFill>
                  <a:srgbClr val="000000"/>
                </a:solidFill>
              </a:rPr>
              <a:t>Weigh each sample and record the mass to the nearest 0.1 g as the Wet Mass.</a:t>
            </a:r>
          </a:p>
          <a:p>
            <a:pPr marL="285750" indent="-285750">
              <a:buFont typeface="Arial" charset="0"/>
              <a:buChar char="•"/>
            </a:pPr>
            <a:r>
              <a:rPr lang="en-US" dirty="0">
                <a:solidFill>
                  <a:srgbClr val="000000"/>
                </a:solidFill>
              </a:rPr>
              <a:t>Select the Date Entry page that corresponds to your collection method – Star Pattern, Transect, or Depth Profile.</a:t>
            </a:r>
          </a:p>
          <a:p>
            <a:r>
              <a:rPr lang="en-US" altLang="en-US" dirty="0">
                <a:solidFill>
                  <a:srgbClr val="000000"/>
                </a:solidFill>
                <a:ea typeface="Arial Unicode MS" charset="0"/>
              </a:rPr>
              <a:t>Note: Calibrate your scale or balance according to the manufacturer’s instructions.</a:t>
            </a:r>
          </a:p>
          <a:p>
            <a:endParaRPr lang="en-US" altLang="en-US" dirty="0">
              <a:solidFill>
                <a:srgbClr val="000000"/>
              </a:solidFill>
              <a:ea typeface="Arial Unicode MS" charset="0"/>
            </a:endParaRPr>
          </a:p>
          <a:p>
            <a:pPr marL="457200" indent="-356616">
              <a:spcBef>
                <a:spcPts val="1200"/>
              </a:spcBef>
              <a:spcAft>
                <a:spcPts val="1000"/>
              </a:spcAft>
              <a:defRPr/>
            </a:pPr>
            <a:endParaRPr lang="en-US" dirty="0">
              <a:solidFill>
                <a:srgbClr val="000000"/>
              </a:solidFill>
            </a:endParaRPr>
          </a:p>
        </p:txBody>
      </p:sp>
      <p:pic>
        <p:nvPicPr>
          <p:cNvPr id="9" name="Content Placeholder 8" descr="Photograph of a digital balance reading 0.0 g, and an photograph of a balance with a wet soil sample being weighed in a plastic bag.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83719" y="1714766"/>
            <a:ext cx="2801686" cy="4351338"/>
          </a:xfrm>
        </p:spPr>
      </p:pic>
    </p:spTree>
    <p:extLst>
      <p:ext uri="{BB962C8B-B14F-4D97-AF65-F5344CB8AC3E}">
        <p14:creationId xmlns:p14="http://schemas.microsoft.com/office/powerpoint/2010/main" val="113006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a:t>
            </a:fld>
            <a:endParaRPr lang="en-US" dirty="0"/>
          </a:p>
        </p:txBody>
      </p:sp>
      <p:pic>
        <p:nvPicPr>
          <p:cNvPr id="10" name="Picture 9"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Why measure soil mois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1" y="-33866"/>
            <a:ext cx="1290103" cy="6891866"/>
          </a:xfrm>
          <a:prstGeom prst="rect">
            <a:avLst/>
          </a:prstGeom>
        </p:spPr>
      </p:pic>
      <p:sp>
        <p:nvSpPr>
          <p:cNvPr id="2" name="Title 1"/>
          <p:cNvSpPr>
            <a:spLocks noGrp="1"/>
          </p:cNvSpPr>
          <p:nvPr>
            <p:ph type="title"/>
          </p:nvPr>
        </p:nvSpPr>
        <p:spPr>
          <a:xfrm>
            <a:off x="1526117" y="858043"/>
            <a:ext cx="7886700" cy="1325563"/>
          </a:xfrm>
        </p:spPr>
        <p:txBody>
          <a:bodyPr>
            <a:normAutofit/>
          </a:bodyPr>
          <a:lstStyle/>
          <a:p>
            <a:r>
              <a:rPr lang="en-US" sz="2800" b="1" dirty="0">
                <a:solidFill>
                  <a:srgbClr val="48340C"/>
                </a:solidFill>
                <a:latin typeface="+mn-lt"/>
              </a:rPr>
              <a:t>The Role of Soil Moisture in the Environment</a:t>
            </a:r>
          </a:p>
        </p:txBody>
      </p:sp>
      <p:sp>
        <p:nvSpPr>
          <p:cNvPr id="3" name="Content Placeholder 2"/>
          <p:cNvSpPr>
            <a:spLocks noGrp="1"/>
          </p:cNvSpPr>
          <p:nvPr>
            <p:ph sz="half" idx="1"/>
          </p:nvPr>
        </p:nvSpPr>
        <p:spPr>
          <a:xfrm>
            <a:off x="1482343" y="1670844"/>
            <a:ext cx="7346950" cy="2003689"/>
          </a:xfrm>
        </p:spPr>
        <p:txBody>
          <a:bodyPr>
            <a:normAutofit/>
          </a:bodyPr>
          <a:lstStyle/>
          <a:p>
            <a:pPr algn="ctr"/>
            <a:endParaRPr lang="en-US" altLang="en-US" sz="1700" dirty="0">
              <a:solidFill>
                <a:srgbClr val="000000"/>
              </a:solidFill>
            </a:endParaRPr>
          </a:p>
          <a:p>
            <a:r>
              <a:rPr lang="en-US" altLang="en-US" sz="1700" dirty="0">
                <a:solidFill>
                  <a:srgbClr val="000000"/>
                </a:solidFill>
              </a:rPr>
              <a:t>Soil acts like a sponge spread across the land surface. It absorbs rain and snowmelt, slows run-off and helps to control flooding. The absorbed water is held on soil particle surfaces and in pore spaces between particles. This water is available for use by plants. Some of this water evaporates back into the air; some of this water is transpired by plants; some drains through the soil into groundwater.</a:t>
            </a:r>
            <a:endParaRPr lang="en-US" altLang="en-US" sz="1400" dirty="0">
              <a:solidFill>
                <a:srgbClr val="000000"/>
              </a:solidFill>
            </a:endParaRPr>
          </a:p>
        </p:txBody>
      </p:sp>
      <p:pic>
        <p:nvPicPr>
          <p:cNvPr id="6" name="Content Placeholder 6" descr="Soil moisture is important because it affects plant nutrient uptake, water for plant use, water storage, atmospheric humidity, weathering and flood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343" y="3705321"/>
            <a:ext cx="7333001" cy="2419890"/>
          </a:xfrm>
          <a:prstGeom prst="rect">
            <a:avLst/>
          </a:prstGeom>
        </p:spPr>
      </p:pic>
    </p:spTree>
    <p:extLst>
      <p:ext uri="{BB962C8B-B14F-4D97-AF65-F5344CB8AC3E}">
        <p14:creationId xmlns:p14="http://schemas.microsoft.com/office/powerpoint/2010/main" val="16798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29</a:t>
            </a:fld>
            <a:endParaRPr lang="en-US" dirty="0"/>
          </a:p>
        </p:txBody>
      </p:sp>
      <p:pic>
        <p:nvPicPr>
          <p:cNvPr id="8" name="Picture 7"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10" name="Picture 9" descr="Menu: Taking lab measurem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 y="-33866"/>
            <a:ext cx="1259255"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Drying Soil Samples</a:t>
            </a:r>
          </a:p>
        </p:txBody>
      </p:sp>
      <p:sp>
        <p:nvSpPr>
          <p:cNvPr id="3" name="Content Placeholder 2"/>
          <p:cNvSpPr>
            <a:spLocks noGrp="1"/>
          </p:cNvSpPr>
          <p:nvPr>
            <p:ph sz="half" idx="1"/>
          </p:nvPr>
        </p:nvSpPr>
        <p:spPr>
          <a:xfrm>
            <a:off x="1417942" y="1744662"/>
            <a:ext cx="5429898" cy="4351338"/>
          </a:xfrm>
        </p:spPr>
        <p:txBody>
          <a:bodyPr>
            <a:normAutofit/>
          </a:bodyPr>
          <a:lstStyle/>
          <a:p>
            <a:pPr marL="285750" indent="-285750">
              <a:buFont typeface="Arial" charset="0"/>
              <a:buChar char="•"/>
            </a:pPr>
            <a:r>
              <a:rPr lang="en-US" altLang="en-US" dirty="0">
                <a:solidFill>
                  <a:srgbClr val="000000"/>
                </a:solidFill>
              </a:rPr>
              <a:t>If using an oven, place the uncovered sample cans in the soil drying oven.</a:t>
            </a:r>
          </a:p>
          <a:p>
            <a:pPr marL="285750" indent="-285750">
              <a:buFont typeface="Arial" charset="0"/>
              <a:buChar char="•"/>
            </a:pPr>
            <a:r>
              <a:rPr lang="en-US" altLang="en-US" dirty="0">
                <a:solidFill>
                  <a:srgbClr val="000000"/>
                </a:solidFill>
              </a:rPr>
              <a:t>Set the temperature so that it doesn’t exceed 105 </a:t>
            </a:r>
            <a:r>
              <a:rPr lang="en-US" altLang="en-US" sz="1400" b="1" baseline="68000" dirty="0">
                <a:solidFill>
                  <a:srgbClr val="000000"/>
                </a:solidFill>
              </a:rPr>
              <a:t>o</a:t>
            </a:r>
            <a:r>
              <a:rPr lang="en-US" altLang="en-US" sz="1400" baseline="68000" dirty="0">
                <a:solidFill>
                  <a:srgbClr val="000000"/>
                </a:solidFill>
              </a:rPr>
              <a:t> </a:t>
            </a:r>
            <a:r>
              <a:rPr lang="en-US" altLang="en-US" dirty="0">
                <a:solidFill>
                  <a:srgbClr val="000000"/>
                </a:solidFill>
              </a:rPr>
              <a:t>C.</a:t>
            </a:r>
          </a:p>
          <a:p>
            <a:pPr marL="285750" indent="-285750">
              <a:buFont typeface="Arial" charset="0"/>
              <a:buChar char="•"/>
            </a:pPr>
            <a:r>
              <a:rPr lang="en-US" altLang="en-US" dirty="0">
                <a:solidFill>
                  <a:srgbClr val="000000"/>
                </a:solidFill>
              </a:rPr>
              <a:t>Samples are often dry after 10 hours at 105 </a:t>
            </a:r>
            <a:r>
              <a:rPr lang="en-US" altLang="en-US" sz="1400" b="1" baseline="68000" dirty="0">
                <a:solidFill>
                  <a:srgbClr val="000000"/>
                </a:solidFill>
              </a:rPr>
              <a:t>o</a:t>
            </a:r>
            <a:r>
              <a:rPr lang="en-US" altLang="en-US" sz="1400" baseline="68000" dirty="0">
                <a:solidFill>
                  <a:srgbClr val="000000"/>
                </a:solidFill>
              </a:rPr>
              <a:t> </a:t>
            </a:r>
            <a:r>
              <a:rPr lang="en-US" altLang="en-US" dirty="0">
                <a:solidFill>
                  <a:srgbClr val="000000"/>
                </a:solidFill>
              </a:rPr>
              <a:t>C. </a:t>
            </a:r>
          </a:p>
          <a:p>
            <a:pPr marL="285750" indent="-285750">
              <a:buFont typeface="Arial" charset="0"/>
              <a:buChar char="•"/>
            </a:pPr>
            <a:r>
              <a:rPr lang="en-US" altLang="en-US" dirty="0">
                <a:solidFill>
                  <a:srgbClr val="000000"/>
                </a:solidFill>
              </a:rPr>
              <a:t>For cooler ovens, allow more time.</a:t>
            </a:r>
          </a:p>
          <a:p>
            <a:pPr marL="285750" indent="-285750">
              <a:buFont typeface="Arial" charset="0"/>
              <a:buChar char="•"/>
            </a:pPr>
            <a:r>
              <a:rPr lang="en-US" altLang="en-US" dirty="0">
                <a:solidFill>
                  <a:srgbClr val="000000"/>
                </a:solidFill>
              </a:rPr>
              <a:t>If using heat lamps, place open sample bags under the lamps.</a:t>
            </a:r>
          </a:p>
          <a:p>
            <a:pPr marL="285750" indent="-285750">
              <a:buFont typeface="Arial" charset="0"/>
              <a:buChar char="•"/>
            </a:pPr>
            <a:r>
              <a:rPr lang="en-US" altLang="en-US" dirty="0">
                <a:solidFill>
                  <a:srgbClr val="000000"/>
                </a:solidFill>
              </a:rPr>
              <a:t>Samples  can take </a:t>
            </a:r>
            <a:r>
              <a:rPr lang="en-US" altLang="en-US" dirty="0">
                <a:solidFill>
                  <a:srgbClr val="000000"/>
                </a:solidFill>
                <a:ea typeface="Arial Unicode MS" charset="0"/>
              </a:rPr>
              <a:t>2 - 3 days</a:t>
            </a:r>
            <a:r>
              <a:rPr lang="en-US" altLang="en-US" dirty="0">
                <a:solidFill>
                  <a:srgbClr val="000000"/>
                </a:solidFill>
              </a:rPr>
              <a:t> to dry completely.</a:t>
            </a:r>
          </a:p>
          <a:p>
            <a:pPr marL="285750" indent="-285750">
              <a:buFont typeface="Arial" charset="0"/>
              <a:buChar char="•"/>
            </a:pPr>
            <a:r>
              <a:rPr lang="en-US" altLang="en-US" dirty="0">
                <a:solidFill>
                  <a:srgbClr val="000000"/>
                </a:solidFill>
              </a:rPr>
              <a:t>If you can’t leave the lamps on overnight, turn them back on the next morning.</a:t>
            </a:r>
          </a:p>
          <a:p>
            <a:pPr marL="285750" indent="-285750">
              <a:buFont typeface="Arial" charset="0"/>
              <a:buChar char="•"/>
            </a:pPr>
            <a:r>
              <a:rPr lang="en-US" altLang="en-US" dirty="0">
                <a:solidFill>
                  <a:srgbClr val="000000"/>
                </a:solidFill>
                <a:ea typeface="Arial Unicode MS" charset="0"/>
              </a:rPr>
              <a:t>Carefully remove the samples from the drying source using the hot mitts.</a:t>
            </a:r>
          </a:p>
          <a:p>
            <a:endParaRPr lang="en-US" altLang="en-US" dirty="0">
              <a:solidFill>
                <a:srgbClr val="000000"/>
              </a:solidFill>
              <a:ea typeface="Arial Unicode MS" charset="0"/>
            </a:endParaRPr>
          </a:p>
          <a:p>
            <a:pPr marL="457200" indent="-356616">
              <a:spcBef>
                <a:spcPts val="1200"/>
              </a:spcBef>
              <a:spcAft>
                <a:spcPts val="1000"/>
              </a:spcAft>
              <a:defRPr/>
            </a:pPr>
            <a:endParaRPr lang="en-US" dirty="0">
              <a:solidFill>
                <a:srgbClr val="000000"/>
              </a:solidFill>
            </a:endParaRPr>
          </a:p>
        </p:txBody>
      </p:sp>
      <p:pic>
        <p:nvPicPr>
          <p:cNvPr id="6" name="Content Placeholder 5" descr="photograph of a soil sample in a can, placed in a drying oven. Alternatively, the sample can be dried under a heat lamp, as seen in the second photograph."/>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106008" y="1303866"/>
            <a:ext cx="1773615" cy="5165265"/>
          </a:xfrm>
        </p:spPr>
      </p:pic>
    </p:spTree>
    <p:extLst>
      <p:ext uri="{BB962C8B-B14F-4D97-AF65-F5344CB8AC3E}">
        <p14:creationId xmlns:p14="http://schemas.microsoft.com/office/powerpoint/2010/main" val="1024532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30</a:t>
            </a:fld>
            <a:endParaRPr lang="en-US" dirty="0"/>
          </a:p>
        </p:txBody>
      </p:sp>
      <p:pic>
        <p:nvPicPr>
          <p:cNvPr id="8" name="Picture 7"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9" name="Picture 8" descr="Menu: Taking lab measurem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 y="-33866"/>
            <a:ext cx="1259255"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Determine if Samples are Dry</a:t>
            </a:r>
          </a:p>
        </p:txBody>
      </p:sp>
      <p:sp>
        <p:nvSpPr>
          <p:cNvPr id="3" name="Content Placeholder 2"/>
          <p:cNvSpPr>
            <a:spLocks noGrp="1"/>
          </p:cNvSpPr>
          <p:nvPr>
            <p:ph sz="half" idx="1"/>
          </p:nvPr>
        </p:nvSpPr>
        <p:spPr>
          <a:xfrm>
            <a:off x="1600822" y="1735931"/>
            <a:ext cx="7230944" cy="4351338"/>
          </a:xfrm>
        </p:spPr>
        <p:txBody>
          <a:bodyPr>
            <a:normAutofit/>
          </a:bodyPr>
          <a:lstStyle/>
          <a:p>
            <a:pPr marL="285750" indent="-285750">
              <a:buFont typeface="Arial" charset="0"/>
              <a:buChar char="•"/>
            </a:pPr>
            <a:r>
              <a:rPr lang="en-US" altLang="en-US" dirty="0">
                <a:solidFill>
                  <a:srgbClr val="000000"/>
                </a:solidFill>
              </a:rPr>
              <a:t>To test if the sample is dry, weigh it, and then dry it for an additional period of time (e.g. 30 minutes). </a:t>
            </a:r>
            <a:endParaRPr lang="en-US" altLang="en-US" sz="1000" dirty="0">
              <a:solidFill>
                <a:srgbClr val="000000"/>
              </a:solidFill>
            </a:endParaRPr>
          </a:p>
          <a:p>
            <a:pPr marL="285750" indent="-285750">
              <a:buFont typeface="Arial" charset="0"/>
              <a:buChar char="•"/>
            </a:pPr>
            <a:r>
              <a:rPr lang="en-US" altLang="en-US" dirty="0">
                <a:solidFill>
                  <a:srgbClr val="000000"/>
                </a:solidFill>
              </a:rPr>
              <a:t>Weigh it again. If the mass of the sample has not changed by more than 0.3 g, the sample may be considered dry. </a:t>
            </a:r>
          </a:p>
          <a:p>
            <a:pPr marL="285750" indent="-285750">
              <a:buFont typeface="Arial" charset="0"/>
              <a:buChar char="•"/>
            </a:pPr>
            <a:r>
              <a:rPr lang="en-US" altLang="en-US" dirty="0"/>
              <a:t>Repeat as necessary.</a:t>
            </a:r>
            <a:endParaRPr lang="en-US" altLang="en-US" dirty="0">
              <a:solidFill>
                <a:srgbClr val="000000"/>
              </a:solidFill>
            </a:endParaRPr>
          </a:p>
          <a:p>
            <a:pPr marL="285750" indent="-285750">
              <a:buFont typeface="Arial" charset="0"/>
              <a:buChar char="•"/>
            </a:pPr>
            <a:r>
              <a:rPr lang="en-US" altLang="en-US" dirty="0">
                <a:solidFill>
                  <a:srgbClr val="000000"/>
                </a:solidFill>
                <a:ea typeface="Arial Unicode MS" charset="0"/>
              </a:rPr>
              <a:t>When your samples are dry, record the drying time and drying method in the Data Entry App or Data Entry Sheet.</a:t>
            </a:r>
          </a:p>
          <a:p>
            <a:pPr marL="285750" indent="-285750">
              <a:buFont typeface="Arial" charset="0"/>
              <a:buChar char="•"/>
            </a:pPr>
            <a:r>
              <a:rPr lang="en-US" altLang="en-US" dirty="0">
                <a:solidFill>
                  <a:srgbClr val="000000"/>
                </a:solidFill>
                <a:ea typeface="Arial Unicode MS" charset="0"/>
              </a:rPr>
              <a:t>Weigh and record the</a:t>
            </a:r>
            <a:r>
              <a:rPr lang="en-US" altLang="en-US" i="1" dirty="0">
                <a:solidFill>
                  <a:srgbClr val="000000"/>
                </a:solidFill>
                <a:ea typeface="Arial Unicode MS" charset="0"/>
              </a:rPr>
              <a:t> </a:t>
            </a:r>
            <a:r>
              <a:rPr lang="en-US" altLang="en-US" b="1" dirty="0">
                <a:solidFill>
                  <a:srgbClr val="000000"/>
                </a:solidFill>
                <a:ea typeface="Arial Unicode MS" charset="0"/>
              </a:rPr>
              <a:t>Dry Mass </a:t>
            </a:r>
            <a:r>
              <a:rPr lang="en-US" altLang="en-US" dirty="0">
                <a:solidFill>
                  <a:srgbClr val="000000"/>
                </a:solidFill>
                <a:ea typeface="Arial Unicode MS" charset="0"/>
              </a:rPr>
              <a:t>for each container.</a:t>
            </a:r>
          </a:p>
          <a:p>
            <a:endParaRPr lang="en-US" altLang="en-US" dirty="0">
              <a:solidFill>
                <a:srgbClr val="000000"/>
              </a:solidFill>
            </a:endParaRPr>
          </a:p>
          <a:p>
            <a:endParaRPr lang="en-US" altLang="en-US" dirty="0">
              <a:solidFill>
                <a:srgbClr val="000000"/>
              </a:solidFill>
              <a:ea typeface="Arial Unicode MS" charset="0"/>
            </a:endParaRPr>
          </a:p>
          <a:p>
            <a:pPr marL="457200" indent="-356616">
              <a:spcBef>
                <a:spcPts val="1200"/>
              </a:spcBef>
              <a:spcAft>
                <a:spcPts val="1000"/>
              </a:spcAft>
              <a:defRPr/>
            </a:pPr>
            <a:endParaRPr lang="en-US" dirty="0">
              <a:solidFill>
                <a:srgbClr val="000000"/>
              </a:solidFill>
            </a:endParaRPr>
          </a:p>
        </p:txBody>
      </p:sp>
      <p:pic>
        <p:nvPicPr>
          <p:cNvPr id="7" name="Content Placeholder 6" descr="Pair of photographs showing two digital balances. On the left is a sample of soil in a bag weighing 146.3 g. The second weighing is 146.2 g, so it is considered dry."/>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2064368" y="4437238"/>
            <a:ext cx="5964509" cy="2084791"/>
          </a:xfrm>
        </p:spPr>
      </p:pic>
    </p:spTree>
    <p:extLst>
      <p:ext uri="{BB962C8B-B14F-4D97-AF65-F5344CB8AC3E}">
        <p14:creationId xmlns:p14="http://schemas.microsoft.com/office/powerpoint/2010/main" val="1690478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31</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9" name="Picture 8" descr="Menu: Taking lab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 y="-33866"/>
            <a:ext cx="1259255"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Determining Soil Water Content</a:t>
            </a:r>
          </a:p>
        </p:txBody>
      </p:sp>
      <p:sp>
        <p:nvSpPr>
          <p:cNvPr id="3" name="Content Placeholder 2"/>
          <p:cNvSpPr>
            <a:spLocks noGrp="1"/>
          </p:cNvSpPr>
          <p:nvPr>
            <p:ph sz="half" idx="1"/>
          </p:nvPr>
        </p:nvSpPr>
        <p:spPr>
          <a:xfrm>
            <a:off x="1600822" y="1735931"/>
            <a:ext cx="7230944" cy="4351338"/>
          </a:xfrm>
        </p:spPr>
        <p:txBody>
          <a:bodyPr>
            <a:normAutofit/>
          </a:bodyPr>
          <a:lstStyle/>
          <a:p>
            <a:pPr marL="100584">
              <a:defRPr/>
            </a:pPr>
            <a:r>
              <a:rPr lang="en-US" dirty="0">
                <a:solidFill>
                  <a:srgbClr val="000000"/>
                </a:solidFill>
                <a:cs typeface="Arial Unicode MS" charset="0"/>
              </a:rPr>
              <a:t>Unless you will use these samples for other lab analyses, return the dried soil to the site to fill in holes so site may be used in future years.</a:t>
            </a:r>
          </a:p>
          <a:p>
            <a:pPr marL="285750" indent="-285750">
              <a:buFont typeface="Arial" charset="0"/>
              <a:buChar char="•"/>
            </a:pPr>
            <a:r>
              <a:rPr lang="en-US" altLang="en-US" dirty="0">
                <a:solidFill>
                  <a:srgbClr val="000000"/>
                </a:solidFill>
                <a:ea typeface="Arial Unicode MS" charset="0"/>
              </a:rPr>
              <a:t>Empty the soil from the containers. </a:t>
            </a:r>
          </a:p>
          <a:p>
            <a:pPr marL="285750" indent="-285750">
              <a:buFont typeface="Arial" charset="0"/>
              <a:buChar char="•"/>
            </a:pPr>
            <a:r>
              <a:rPr lang="en-US" altLang="en-US" dirty="0">
                <a:solidFill>
                  <a:srgbClr val="000000"/>
                </a:solidFill>
                <a:ea typeface="Arial Unicode MS" charset="0"/>
              </a:rPr>
              <a:t>Clean and dry each container. You may save the soil samples for further tests.</a:t>
            </a:r>
          </a:p>
          <a:p>
            <a:pPr marL="285750" indent="-285750">
              <a:buFont typeface="Arial" charset="0"/>
              <a:buChar char="•"/>
            </a:pPr>
            <a:r>
              <a:rPr lang="en-US" dirty="0">
                <a:solidFill>
                  <a:srgbClr val="000000"/>
                </a:solidFill>
                <a:cs typeface="Arial Unicode MS" charset="0"/>
              </a:rPr>
              <a:t>Use this formula to calculate Soil Water Content:</a:t>
            </a:r>
          </a:p>
          <a:p>
            <a:endParaRPr lang="en-US" altLang="en-US" dirty="0">
              <a:solidFill>
                <a:srgbClr val="000000"/>
              </a:solidFill>
              <a:ea typeface="Arial Unicode MS" charset="0"/>
            </a:endParaRPr>
          </a:p>
          <a:p>
            <a:pPr marL="457200" indent="-356616">
              <a:defRPr/>
            </a:pPr>
            <a:endParaRPr lang="en-US" dirty="0">
              <a:solidFill>
                <a:srgbClr val="000000"/>
              </a:solidFill>
              <a:cs typeface="Arial Unicode MS" charset="0"/>
            </a:endParaRPr>
          </a:p>
          <a:p>
            <a:endParaRPr lang="en-US" altLang="en-US" dirty="0">
              <a:solidFill>
                <a:srgbClr val="000000"/>
              </a:solidFill>
            </a:endParaRPr>
          </a:p>
          <a:p>
            <a:endParaRPr lang="en-US" altLang="en-US" dirty="0">
              <a:solidFill>
                <a:srgbClr val="000000"/>
              </a:solidFill>
              <a:ea typeface="Arial Unicode MS" charset="0"/>
            </a:endParaRPr>
          </a:p>
          <a:p>
            <a:pPr marL="457200" indent="-356616">
              <a:spcBef>
                <a:spcPts val="1200"/>
              </a:spcBef>
              <a:spcAft>
                <a:spcPts val="1000"/>
              </a:spcAft>
              <a:defRPr/>
            </a:pPr>
            <a:endParaRPr lang="en-US" dirty="0">
              <a:solidFill>
                <a:srgbClr val="000000"/>
              </a:solidFill>
            </a:endParaRPr>
          </a:p>
        </p:txBody>
      </p:sp>
      <p:pic>
        <p:nvPicPr>
          <p:cNvPr id="6" name="Content Placeholder 5" descr="This graphic shows a can of wet sample minus a dried sample. This value is divided by the dry sample minus the empty can. This formula provides the soil water conten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160114" y="3911600"/>
            <a:ext cx="3886200" cy="2047686"/>
          </a:xfrm>
        </p:spPr>
      </p:pic>
    </p:spTree>
    <p:extLst>
      <p:ext uri="{BB962C8B-B14F-4D97-AF65-F5344CB8AC3E}">
        <p14:creationId xmlns:p14="http://schemas.microsoft.com/office/powerpoint/2010/main" val="1475912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32</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Reporting Data to GLOBE</a:t>
            </a:r>
          </a:p>
        </p:txBody>
      </p:sp>
      <p:sp>
        <p:nvSpPr>
          <p:cNvPr id="3" name="Content Placeholder 2"/>
          <p:cNvSpPr>
            <a:spLocks noGrp="1"/>
          </p:cNvSpPr>
          <p:nvPr>
            <p:ph sz="half" idx="1"/>
          </p:nvPr>
        </p:nvSpPr>
        <p:spPr>
          <a:xfrm>
            <a:off x="1448940" y="1912394"/>
            <a:ext cx="5009010" cy="4443958"/>
          </a:xfrm>
        </p:spPr>
        <p:txBody>
          <a:bodyPr>
            <a:normAutofit fontScale="55000" lnSpcReduction="20000"/>
          </a:bodyPr>
          <a:lstStyle/>
          <a:p>
            <a:pPr lvl="0"/>
            <a:r>
              <a:rPr lang="en-US" sz="2900" dirty="0"/>
              <a:t>Download the Data Entry app from the </a:t>
            </a:r>
            <a:r>
              <a:rPr lang="en-US" sz="2900" b="1" u="sng" dirty="0">
                <a:hlinkClick r:id="rId4"/>
              </a:rPr>
              <a:t>App Store</a:t>
            </a:r>
            <a:r>
              <a:rPr lang="en-US" sz="2900" b="1" u="sng" dirty="0"/>
              <a:t>.</a:t>
            </a:r>
            <a:endParaRPr lang="en-US" sz="2900" dirty="0"/>
          </a:p>
          <a:p>
            <a:pPr lvl="0"/>
            <a:r>
              <a:rPr lang="en-US" sz="2900" b="1" u="sng" dirty="0">
                <a:hlinkClick r:id="rId5"/>
              </a:rPr>
              <a:t>Live Data Entry</a:t>
            </a:r>
            <a:r>
              <a:rPr lang="en-US" sz="2900" dirty="0"/>
              <a:t>: These pages are for entering environmental data – collected at defined sites, according to protocol, and using approved instrumentation – for entry into the official GLOBE science database.</a:t>
            </a:r>
          </a:p>
          <a:p>
            <a:pPr lvl="0"/>
            <a:r>
              <a:rPr lang="en-US" sz="2900" b="1" u="sng" dirty="0">
                <a:hlinkClick r:id="rId6"/>
              </a:rPr>
              <a:t>Email Data Entry</a:t>
            </a:r>
            <a:r>
              <a:rPr lang="en-US" sz="2900" dirty="0"/>
              <a:t>: If connectivity is an issue, data can also be entered via email.</a:t>
            </a:r>
          </a:p>
          <a:p>
            <a:endParaRPr lang="en-US" sz="2800" dirty="0">
              <a:solidFill>
                <a:srgbClr val="000000"/>
              </a:solidFill>
            </a:endParaRPr>
          </a:p>
          <a:p>
            <a:endParaRPr lang="en-US" dirty="0">
              <a:solidFill>
                <a:srgbClr val="000000"/>
              </a:solidFill>
            </a:endParaRPr>
          </a:p>
          <a:p>
            <a:pPr marL="285750" indent="-285750">
              <a:buFont typeface="Arial"/>
              <a:buChar char="•"/>
            </a:pPr>
            <a:endParaRPr lang="en-US" dirty="0"/>
          </a:p>
          <a:p>
            <a:pPr marL="285750" indent="-285750">
              <a:buFont typeface="Arial"/>
              <a:buChar char="•"/>
            </a:pPr>
            <a:endParaRPr lang="en-US" dirty="0"/>
          </a:p>
          <a:p>
            <a:endParaRPr lang="en-US" dirty="0"/>
          </a:p>
          <a:p>
            <a:pPr marL="285750" indent="-285750">
              <a:buFont typeface="Arial"/>
              <a:buChar char="•"/>
            </a:pPr>
            <a:endParaRPr lang="en-US" dirty="0"/>
          </a:p>
          <a:p>
            <a:endParaRPr lang="en-US" dirty="0"/>
          </a:p>
          <a:p>
            <a:endParaRPr lang="en-US" dirty="0"/>
          </a:p>
          <a:p>
            <a:endParaRPr lang="en-US" dirty="0"/>
          </a:p>
          <a:p>
            <a:endParaRPr lang="en-US" dirty="0"/>
          </a:p>
          <a:p>
            <a:r>
              <a:rPr lang="en-US" b="1" dirty="0">
                <a:solidFill>
                  <a:schemeClr val="tx2"/>
                </a:solidFill>
              </a:rPr>
              <a:t>   </a:t>
            </a:r>
          </a:p>
          <a:p>
            <a:endParaRPr lang="en-US" b="1" dirty="0">
              <a:solidFill>
                <a:schemeClr val="tx2"/>
              </a:solidFill>
            </a:endParaRPr>
          </a:p>
          <a:p>
            <a:endParaRPr lang="en-US" altLang="en-US" dirty="0">
              <a:solidFill>
                <a:srgbClr val="000000"/>
              </a:solidFill>
              <a:ea typeface="Arial Unicode MS" charset="0"/>
            </a:endParaRPr>
          </a:p>
          <a:p>
            <a:pPr marL="457200" indent="-356616">
              <a:defRPr/>
            </a:pPr>
            <a:endParaRPr lang="en-US" dirty="0">
              <a:solidFill>
                <a:srgbClr val="000000"/>
              </a:solidFill>
              <a:cs typeface="Arial Unicode MS" charset="0"/>
            </a:endParaRPr>
          </a:p>
          <a:p>
            <a:endParaRPr lang="en-US" altLang="en-US" dirty="0">
              <a:solidFill>
                <a:srgbClr val="000000"/>
              </a:solidFill>
            </a:endParaRPr>
          </a:p>
          <a:p>
            <a:endParaRPr lang="en-US" altLang="en-US" dirty="0">
              <a:solidFill>
                <a:srgbClr val="000000"/>
              </a:solidFill>
              <a:ea typeface="Arial Unicode MS" charset="0"/>
            </a:endParaRPr>
          </a:p>
          <a:p>
            <a:pPr marL="457200" indent="-356616">
              <a:spcBef>
                <a:spcPts val="1200"/>
              </a:spcBef>
              <a:spcAft>
                <a:spcPts val="1000"/>
              </a:spcAft>
              <a:defRPr/>
            </a:pPr>
            <a:endParaRPr lang="en-US" dirty="0">
              <a:solidFill>
                <a:srgbClr val="000000"/>
              </a:solidFill>
            </a:endParaRPr>
          </a:p>
        </p:txBody>
      </p:sp>
      <p:pic>
        <p:nvPicPr>
          <p:cNvPr id="10" name="Content Placeholder 9" descr="Screen Shot of the Science Data Entry App."/>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498813" y="1424143"/>
            <a:ext cx="2386524" cy="3510453"/>
          </a:xfrm>
          <a:prstGeom prst="rect">
            <a:avLst/>
          </a:prstGeom>
        </p:spPr>
      </p:pic>
    </p:spTree>
    <p:extLst>
      <p:ext uri="{BB962C8B-B14F-4D97-AF65-F5344CB8AC3E}">
        <p14:creationId xmlns:p14="http://schemas.microsoft.com/office/powerpoint/2010/main" val="109915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33</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Soil Moisture Gravimetric Data Entry-</a:t>
            </a:r>
          </a:p>
        </p:txBody>
      </p:sp>
      <p:sp>
        <p:nvSpPr>
          <p:cNvPr id="3" name="Content Placeholder 2"/>
          <p:cNvSpPr>
            <a:spLocks noGrp="1"/>
          </p:cNvSpPr>
          <p:nvPr>
            <p:ph sz="half" idx="1"/>
          </p:nvPr>
        </p:nvSpPr>
        <p:spPr>
          <a:xfrm>
            <a:off x="1600822" y="1735931"/>
            <a:ext cx="7230944" cy="4351338"/>
          </a:xfrm>
        </p:spPr>
        <p:txBody>
          <a:bodyPr>
            <a:normAutofit/>
          </a:bodyPr>
          <a:lstStyle/>
          <a:p>
            <a:pPr marL="100584">
              <a:defRPr/>
            </a:pPr>
            <a:r>
              <a:rPr lang="en-US" dirty="0">
                <a:solidFill>
                  <a:srgbClr val="000000"/>
                </a:solidFill>
                <a:cs typeface="Arial Unicode MS" charset="0"/>
              </a:rPr>
              <a:t>Select “Live Data Entry” </a:t>
            </a:r>
          </a:p>
          <a:p>
            <a:pPr marL="100584">
              <a:defRPr/>
            </a:pPr>
            <a:r>
              <a:rPr lang="en-US" dirty="0">
                <a:solidFill>
                  <a:srgbClr val="000000"/>
                </a:solidFill>
                <a:cs typeface="Arial Unicode MS" charset="0"/>
              </a:rPr>
              <a:t>Under Soil Moisture and Temperature, click “New observation”</a:t>
            </a:r>
          </a:p>
          <a:p>
            <a:endParaRPr lang="en-US" altLang="en-US" dirty="0">
              <a:solidFill>
                <a:srgbClr val="000000"/>
              </a:solidFill>
              <a:ea typeface="Arial Unicode MS" charset="0"/>
            </a:endParaRPr>
          </a:p>
          <a:p>
            <a:pPr marL="457200" indent="-356616">
              <a:defRPr/>
            </a:pPr>
            <a:endParaRPr lang="en-US" dirty="0">
              <a:solidFill>
                <a:srgbClr val="000000"/>
              </a:solidFill>
              <a:cs typeface="Arial Unicode MS" charset="0"/>
            </a:endParaRPr>
          </a:p>
          <a:p>
            <a:endParaRPr lang="en-US" altLang="en-US" dirty="0">
              <a:solidFill>
                <a:srgbClr val="000000"/>
              </a:solidFill>
            </a:endParaRPr>
          </a:p>
          <a:p>
            <a:endParaRPr lang="en-US" altLang="en-US" dirty="0">
              <a:solidFill>
                <a:srgbClr val="000000"/>
              </a:solidFill>
              <a:ea typeface="Arial Unicode MS" charset="0"/>
            </a:endParaRPr>
          </a:p>
          <a:p>
            <a:pPr marL="457200" indent="-356616">
              <a:spcBef>
                <a:spcPts val="1200"/>
              </a:spcBef>
              <a:spcAft>
                <a:spcPts val="1000"/>
              </a:spcAft>
              <a:defRPr/>
            </a:pPr>
            <a:endParaRPr lang="en-US" dirty="0">
              <a:solidFill>
                <a:srgbClr val="000000"/>
              </a:solidFill>
            </a:endParaRPr>
          </a:p>
        </p:txBody>
      </p:sp>
      <p:pic>
        <p:nvPicPr>
          <p:cNvPr id="8" name="Content Placeholder 7" descr="Screenshot- Select Soil Moisture-Gravimetric, new observa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110538" y="2532103"/>
            <a:ext cx="6074369" cy="2055940"/>
          </a:xfrm>
        </p:spPr>
      </p:pic>
    </p:spTree>
    <p:extLst>
      <p:ext uri="{BB962C8B-B14F-4D97-AF65-F5344CB8AC3E}">
        <p14:creationId xmlns:p14="http://schemas.microsoft.com/office/powerpoint/2010/main" val="170364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34</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Transect Sampling Data Entry-1</a:t>
            </a:r>
          </a:p>
        </p:txBody>
      </p:sp>
      <p:sp>
        <p:nvSpPr>
          <p:cNvPr id="3" name="Content Placeholder 2"/>
          <p:cNvSpPr>
            <a:spLocks noGrp="1"/>
          </p:cNvSpPr>
          <p:nvPr>
            <p:ph sz="half" idx="1"/>
          </p:nvPr>
        </p:nvSpPr>
        <p:spPr>
          <a:xfrm>
            <a:off x="1540346" y="3747727"/>
            <a:ext cx="7230944" cy="2171810"/>
          </a:xfrm>
        </p:spPr>
        <p:txBody>
          <a:bodyPr>
            <a:normAutofit/>
          </a:bodyPr>
          <a:lstStyle/>
          <a:p>
            <a:r>
              <a:rPr lang="en-US" altLang="en-US" dirty="0">
                <a:solidFill>
                  <a:srgbClr val="000000"/>
                </a:solidFill>
                <a:ea typeface="Arial Unicode MS" charset="0"/>
              </a:rPr>
              <a:t>Enter the date and time you took the measurements. Be sure to choose Local or UTC time.</a:t>
            </a:r>
          </a:p>
          <a:p>
            <a:r>
              <a:rPr lang="en-US" altLang="en-US" dirty="0">
                <a:solidFill>
                  <a:srgbClr val="000000"/>
                </a:solidFill>
                <a:ea typeface="Arial Unicode MS" charset="0"/>
              </a:rPr>
              <a:t>Use the drop down menu to choose your sampling pattern (Star, Depth Profile, or Transect).  Once you select your sampling pattern, the data entry page will appear. </a:t>
            </a:r>
          </a:p>
          <a:p>
            <a:endParaRPr lang="en-US" altLang="en-US" dirty="0">
              <a:solidFill>
                <a:srgbClr val="000000"/>
              </a:solidFill>
              <a:ea typeface="Arial Unicode MS" charset="0"/>
            </a:endParaRPr>
          </a:p>
          <a:p>
            <a:pPr marL="457200" indent="-356616">
              <a:defRPr/>
            </a:pPr>
            <a:endParaRPr lang="en-US" dirty="0">
              <a:solidFill>
                <a:srgbClr val="000000"/>
              </a:solidFill>
              <a:cs typeface="Arial Unicode MS" charset="0"/>
            </a:endParaRPr>
          </a:p>
          <a:p>
            <a:endParaRPr lang="en-US" altLang="en-US" dirty="0">
              <a:solidFill>
                <a:srgbClr val="000000"/>
              </a:solidFill>
            </a:endParaRPr>
          </a:p>
          <a:p>
            <a:endParaRPr lang="en-US" altLang="en-US" dirty="0">
              <a:solidFill>
                <a:srgbClr val="000000"/>
              </a:solidFill>
              <a:ea typeface="Arial Unicode MS" charset="0"/>
            </a:endParaRPr>
          </a:p>
          <a:p>
            <a:pPr marL="457200" indent="-356616">
              <a:spcBef>
                <a:spcPts val="1200"/>
              </a:spcBef>
              <a:spcAft>
                <a:spcPts val="1000"/>
              </a:spcAft>
              <a:defRPr/>
            </a:pPr>
            <a:endParaRPr lang="en-US" dirty="0">
              <a:solidFill>
                <a:srgbClr val="000000"/>
              </a:solidFill>
            </a:endParaRPr>
          </a:p>
        </p:txBody>
      </p:sp>
      <p:pic>
        <p:nvPicPr>
          <p:cNvPr id="6" name="Content Placeholder 5" descr="Screenshot of data entry, showing where you enter date, time and sampling patter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52986" y="1867793"/>
            <a:ext cx="7533980" cy="1879934"/>
          </a:xfrm>
        </p:spPr>
      </p:pic>
    </p:spTree>
    <p:extLst>
      <p:ext uri="{BB962C8B-B14F-4D97-AF65-F5344CB8AC3E}">
        <p14:creationId xmlns:p14="http://schemas.microsoft.com/office/powerpoint/2010/main" val="1533050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35</a:t>
            </a:fld>
            <a:endParaRPr lang="en-US" dirty="0"/>
          </a:p>
        </p:txBody>
      </p:sp>
      <p:pic>
        <p:nvPicPr>
          <p:cNvPr id="9" name="Picture 8"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Transect Sampling Data Entry-2</a:t>
            </a:r>
          </a:p>
        </p:txBody>
      </p:sp>
      <p:pic>
        <p:nvPicPr>
          <p:cNvPr id="10" name="Content Placeholder 9" descr="Screenshot of data entry. Check yes or no if the soil was saturated, select the method and temperature at which you dried our samples. enter how long you dried your samples.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545003" y="1714765"/>
            <a:ext cx="5609775" cy="3194607"/>
          </a:xfrm>
        </p:spPr>
      </p:pic>
      <p:sp>
        <p:nvSpPr>
          <p:cNvPr id="11" name="Content Placeholder 10"/>
          <p:cNvSpPr>
            <a:spLocks noGrp="1"/>
          </p:cNvSpPr>
          <p:nvPr>
            <p:ph sz="half" idx="1"/>
          </p:nvPr>
        </p:nvSpPr>
        <p:spPr>
          <a:xfrm>
            <a:off x="1508720" y="4758452"/>
            <a:ext cx="7294196" cy="628255"/>
          </a:xfrm>
        </p:spPr>
        <p:txBody>
          <a:bodyPr/>
          <a:lstStyle/>
          <a:p>
            <a:r>
              <a:rPr lang="en-US" altLang="en-US" dirty="0">
                <a:solidFill>
                  <a:srgbClr val="000000"/>
                </a:solidFill>
                <a:ea typeface="Arial Unicode MS" charset="0"/>
              </a:rPr>
              <a:t>Click to bring up the appropriate 0-5 cm sample soil moisture form. See next slide for an example.</a:t>
            </a:r>
          </a:p>
          <a:p>
            <a:endParaRPr lang="en-US" dirty="0"/>
          </a:p>
        </p:txBody>
      </p:sp>
      <p:pic>
        <p:nvPicPr>
          <p:cNvPr id="12" name="Content Placeholder 5" descr="Samples - Enter the data for your samples taken at a depth between 0 and 5 cm (10 single samples plus 1 triple sample).  At least one sample is required.  All measurements should be in grams.  + Add another samp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7212" y="5498514"/>
            <a:ext cx="5044239" cy="1151273"/>
          </a:xfrm>
          <a:prstGeom prst="rect">
            <a:avLst/>
          </a:prstGeom>
        </p:spPr>
      </p:pic>
    </p:spTree>
    <p:extLst>
      <p:ext uri="{BB962C8B-B14F-4D97-AF65-F5344CB8AC3E}">
        <p14:creationId xmlns:p14="http://schemas.microsoft.com/office/powerpoint/2010/main" val="126583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36</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Example of Transect Data Entry- 3</a:t>
            </a:r>
          </a:p>
        </p:txBody>
      </p:sp>
      <p:pic>
        <p:nvPicPr>
          <p:cNvPr id="9" name="Content Placeholder 8" descr="screenshot of data entry app. Enter the offset distance from end of transect. Enter the soil moisture data for sample one: Wet wt in g,  dry wt in g, empty container weight, dry soil weight and gravimetric soil moistur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53866" y="2178975"/>
            <a:ext cx="6151144" cy="3446466"/>
          </a:xfrm>
        </p:spPr>
      </p:pic>
    </p:spTree>
    <p:extLst>
      <p:ext uri="{BB962C8B-B14F-4D97-AF65-F5344CB8AC3E}">
        <p14:creationId xmlns:p14="http://schemas.microsoft.com/office/powerpoint/2010/main" val="1164393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37</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Example of Transect Data Entry- 4</a:t>
            </a:r>
          </a:p>
        </p:txBody>
      </p:sp>
      <p:pic>
        <p:nvPicPr>
          <p:cNvPr id="6" name="Content Placeholder 5" descr="Screenshot, GLOBE data entry. Indicate offset distance from end of transect, weight of soil and container, empty container weight and dry soil weight to calculate soil moisture. enter any comments in the box. Add additional samples using the add another sample button. when you have endred all your date, click the send data butto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126583" y="1714766"/>
            <a:ext cx="5349038" cy="3687296"/>
          </a:xfrm>
        </p:spPr>
      </p:pic>
      <p:pic>
        <p:nvPicPr>
          <p:cNvPr id="8" name="Content Placeholder 7" descr="Image of a &quot;Send Data&quot; button and a hint to click send data when you have entered your soil moisture data."/>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2126583" y="5402062"/>
            <a:ext cx="3886200" cy="941020"/>
          </a:xfrm>
        </p:spPr>
      </p:pic>
    </p:spTree>
    <p:extLst>
      <p:ext uri="{BB962C8B-B14F-4D97-AF65-F5344CB8AC3E}">
        <p14:creationId xmlns:p14="http://schemas.microsoft.com/office/powerpoint/2010/main" val="1593141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38</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9"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Example of Star Sampling Pattern Data Entry- 1</a:t>
            </a:r>
          </a:p>
        </p:txBody>
      </p:sp>
      <p:pic>
        <p:nvPicPr>
          <p:cNvPr id="4" name="Content Placeholder 3" descr="Screenshot of data entry, showing where you enter date, time and sampling patter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18375" y="1857657"/>
            <a:ext cx="4918255" cy="1121211"/>
          </a:xfrm>
        </p:spPr>
      </p:pic>
      <p:sp>
        <p:nvSpPr>
          <p:cNvPr id="9" name="Content Placeholder 8"/>
          <p:cNvSpPr>
            <a:spLocks noGrp="1"/>
          </p:cNvSpPr>
          <p:nvPr>
            <p:ph sz="half" idx="2"/>
          </p:nvPr>
        </p:nvSpPr>
        <p:spPr>
          <a:xfrm>
            <a:off x="1297057" y="3351282"/>
            <a:ext cx="7381721" cy="1653855"/>
          </a:xfrm>
        </p:spPr>
        <p:txBody>
          <a:bodyPr>
            <a:normAutofit/>
          </a:bodyPr>
          <a:lstStyle/>
          <a:p>
            <a:pPr marL="0" indent="0">
              <a:buNone/>
            </a:pPr>
            <a:r>
              <a:rPr lang="en-US" altLang="en-US" sz="1600" dirty="0">
                <a:solidFill>
                  <a:srgbClr val="000000"/>
                </a:solidFill>
                <a:ea typeface="Arial Unicode MS" charset="0"/>
              </a:rPr>
              <a:t>Enter the date and time you took the measurements. Be sure to choose Local or UTC time.</a:t>
            </a:r>
          </a:p>
          <a:p>
            <a:pPr marL="0" indent="0">
              <a:buNone/>
            </a:pPr>
            <a:r>
              <a:rPr lang="en-US" altLang="en-US" sz="1600" dirty="0">
                <a:solidFill>
                  <a:srgbClr val="000000"/>
                </a:solidFill>
                <a:ea typeface="Arial Unicode MS" charset="0"/>
              </a:rPr>
              <a:t>Use the drop down menu to choose your sampling pattern (Star, Depth Profile, or Transect).  Once you select your sampling pattern, the data entry page will appear. </a:t>
            </a:r>
          </a:p>
          <a:p>
            <a:endParaRPr lang="en-US" dirty="0"/>
          </a:p>
        </p:txBody>
      </p:sp>
    </p:spTree>
    <p:extLst>
      <p:ext uri="{BB962C8B-B14F-4D97-AF65-F5344CB8AC3E}">
        <p14:creationId xmlns:p14="http://schemas.microsoft.com/office/powerpoint/2010/main" val="184546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7412239-1292-C749-8343-A6DE4C9B54BD}" type="slidenum">
              <a:rPr lang="en-US" smtClean="0"/>
              <a:t>3</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Why measure soil mois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1" y="-33866"/>
            <a:ext cx="1290103" cy="6891866"/>
          </a:xfrm>
          <a:prstGeom prst="rect">
            <a:avLst/>
          </a:prstGeom>
        </p:spPr>
      </p:pic>
      <p:sp>
        <p:nvSpPr>
          <p:cNvPr id="2" name="Title 1"/>
          <p:cNvSpPr>
            <a:spLocks noGrp="1"/>
          </p:cNvSpPr>
          <p:nvPr>
            <p:ph type="title"/>
          </p:nvPr>
        </p:nvSpPr>
        <p:spPr>
          <a:xfrm>
            <a:off x="1526117" y="858043"/>
            <a:ext cx="7886700" cy="1325563"/>
          </a:xfrm>
        </p:spPr>
        <p:txBody>
          <a:bodyPr>
            <a:normAutofit/>
          </a:bodyPr>
          <a:lstStyle/>
          <a:p>
            <a:r>
              <a:rPr lang="en-US" sz="2800" b="1" dirty="0">
                <a:solidFill>
                  <a:srgbClr val="48340C"/>
                </a:solidFill>
                <a:latin typeface="+mn-lt"/>
              </a:rPr>
              <a:t>Why your measurements matter:</a:t>
            </a:r>
          </a:p>
        </p:txBody>
      </p:sp>
      <p:sp>
        <p:nvSpPr>
          <p:cNvPr id="3" name="Content Placeholder 2"/>
          <p:cNvSpPr>
            <a:spLocks noGrp="1"/>
          </p:cNvSpPr>
          <p:nvPr>
            <p:ph sz="half" idx="1"/>
          </p:nvPr>
        </p:nvSpPr>
        <p:spPr>
          <a:xfrm>
            <a:off x="1482343" y="1840178"/>
            <a:ext cx="7346950" cy="1885156"/>
          </a:xfrm>
        </p:spPr>
        <p:txBody>
          <a:bodyPr>
            <a:normAutofit/>
          </a:bodyPr>
          <a:lstStyle/>
          <a:p>
            <a:pPr>
              <a:defRPr/>
            </a:pPr>
            <a:r>
              <a:rPr lang="en-US" dirty="0"/>
              <a:t>With this measurement, students may investigate how soil moisture:</a:t>
            </a:r>
          </a:p>
          <a:p>
            <a:pPr marL="1085850" lvl="1" indent="-285750">
              <a:defRPr/>
            </a:pPr>
            <a:r>
              <a:rPr lang="en-US" sz="1800" dirty="0"/>
              <a:t>Relates to precipitation</a:t>
            </a:r>
          </a:p>
          <a:p>
            <a:pPr marL="1085850" lvl="1" indent="-285750">
              <a:defRPr/>
            </a:pPr>
            <a:r>
              <a:rPr lang="en-US" sz="1800" dirty="0"/>
              <a:t>Relates to surface, soil, and/or air temperatures</a:t>
            </a:r>
          </a:p>
          <a:p>
            <a:pPr marL="1085850" lvl="1" indent="-285750">
              <a:defRPr/>
            </a:pPr>
            <a:r>
              <a:rPr lang="en-US" sz="1800" dirty="0"/>
              <a:t>How soil moisture varies diurnally and annually as well as over days or weeks </a:t>
            </a:r>
          </a:p>
          <a:p>
            <a:pPr marL="1085850" lvl="1" indent="-285750">
              <a:defRPr/>
            </a:pPr>
            <a:r>
              <a:rPr lang="en-US" sz="1800" dirty="0"/>
              <a:t>How soil moisture relates to plant phenology</a:t>
            </a:r>
          </a:p>
        </p:txBody>
      </p:sp>
      <p:pic>
        <p:nvPicPr>
          <p:cNvPr id="6" name="Content Placeholder 14" descr="Illustration: Why it Matters: Soil moisture measurements are improving weather forecasts, monitoring droughts, predicting floods, assisting crop productivity, and detailing water, energy and carbon cycle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620985" y="3725334"/>
            <a:ext cx="7069666" cy="2622202"/>
          </a:xfrm>
        </p:spPr>
      </p:pic>
      <p:sp>
        <p:nvSpPr>
          <p:cNvPr id="4" name="TextBox 3"/>
          <p:cNvSpPr txBox="1"/>
          <p:nvPr/>
        </p:nvSpPr>
        <p:spPr>
          <a:xfrm>
            <a:off x="7299693" y="6347536"/>
            <a:ext cx="1390958" cy="276999"/>
          </a:xfrm>
          <a:prstGeom prst="rect">
            <a:avLst/>
          </a:prstGeom>
          <a:noFill/>
        </p:spPr>
        <p:txBody>
          <a:bodyPr wrap="none" rtlCol="0">
            <a:spAutoFit/>
          </a:bodyPr>
          <a:lstStyle/>
          <a:p>
            <a:r>
              <a:rPr lang="en-US" sz="1200" i="1" dirty="0"/>
              <a:t>Image credit: NASA</a:t>
            </a:r>
          </a:p>
        </p:txBody>
      </p:sp>
    </p:spTree>
    <p:extLst>
      <p:ext uri="{BB962C8B-B14F-4D97-AF65-F5344CB8AC3E}">
        <p14:creationId xmlns:p14="http://schemas.microsoft.com/office/powerpoint/2010/main" val="968769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39</a:t>
            </a:fld>
            <a:endParaRPr lang="en-US" dirty="0"/>
          </a:p>
        </p:txBody>
      </p:sp>
      <p:pic>
        <p:nvPicPr>
          <p:cNvPr id="10" name="Picture 9"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Example of Star Sampling Pattern Data Entry- 2</a:t>
            </a:r>
          </a:p>
        </p:txBody>
      </p:sp>
      <p:pic>
        <p:nvPicPr>
          <p:cNvPr id="6" name="Content Placeholder 5" descr="Screenshot of data entry. Check yes or no if the soil was saturated, select the method and temperature at which you dried our samples. enter how long you dried your sample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32333" y="1714766"/>
            <a:ext cx="6031972" cy="3435036"/>
          </a:xfrm>
        </p:spPr>
      </p:pic>
      <p:pic>
        <p:nvPicPr>
          <p:cNvPr id="8" name="Content Placeholder 5" descr="Samples - Enter the data for your samples taken at a depth between 0 and 5 cm (10 single samples plus 1 triple sample).  At least one sample is required.  All measurements should be in grams.  + Add another sam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333" y="5323730"/>
            <a:ext cx="5044239" cy="1151273"/>
          </a:xfrm>
          <a:prstGeom prst="rect">
            <a:avLst/>
          </a:prstGeom>
        </p:spPr>
      </p:pic>
      <p:sp>
        <p:nvSpPr>
          <p:cNvPr id="9" name="Content Placeholder 8"/>
          <p:cNvSpPr>
            <a:spLocks noGrp="1"/>
          </p:cNvSpPr>
          <p:nvPr>
            <p:ph sz="half" idx="2"/>
          </p:nvPr>
        </p:nvSpPr>
        <p:spPr>
          <a:xfrm>
            <a:off x="1529116" y="4918807"/>
            <a:ext cx="7381721" cy="458718"/>
          </a:xfrm>
        </p:spPr>
        <p:txBody>
          <a:bodyPr>
            <a:normAutofit fontScale="47500" lnSpcReduction="20000"/>
          </a:bodyPr>
          <a:lstStyle/>
          <a:p>
            <a:pPr marL="0" indent="0">
              <a:buNone/>
            </a:pPr>
            <a:r>
              <a:rPr lang="en-US" altLang="en-US" sz="3300" b="1" dirty="0">
                <a:solidFill>
                  <a:srgbClr val="48340C"/>
                </a:solidFill>
                <a:ea typeface="Arial Unicode MS" charset="0"/>
              </a:rPr>
              <a:t>Soil Saturation and Drying Data Entry. </a:t>
            </a:r>
            <a:r>
              <a:rPr lang="en-US" altLang="en-US" sz="3300" dirty="0">
                <a:solidFill>
                  <a:srgbClr val="000000"/>
                </a:solidFill>
                <a:ea typeface="Arial Unicode MS" charset="0"/>
              </a:rPr>
              <a:t>Click to bring up the appropriate 0-5 cm sample soil moisture form. See next slide for an example.</a:t>
            </a:r>
          </a:p>
          <a:p>
            <a:pPr marL="0" indent="0">
              <a:buNone/>
            </a:pPr>
            <a:endParaRPr lang="en-US" b="1" dirty="0">
              <a:solidFill>
                <a:srgbClr val="48340C"/>
              </a:solidFill>
            </a:endParaRPr>
          </a:p>
        </p:txBody>
      </p:sp>
    </p:spTree>
    <p:extLst>
      <p:ext uri="{BB962C8B-B14F-4D97-AF65-F5344CB8AC3E}">
        <p14:creationId xmlns:p14="http://schemas.microsoft.com/office/powerpoint/2010/main" val="1085797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40</a:t>
            </a:fld>
            <a:endParaRPr lang="en-US" dirty="0"/>
          </a:p>
        </p:txBody>
      </p:sp>
      <p:pic>
        <p:nvPicPr>
          <p:cNvPr id="8" name="Picture 7"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Example of Star Sampling Pattern Data Entry- 3</a:t>
            </a:r>
          </a:p>
        </p:txBody>
      </p:sp>
      <p:sp>
        <p:nvSpPr>
          <p:cNvPr id="9" name="Content Placeholder 8"/>
          <p:cNvSpPr>
            <a:spLocks noGrp="1"/>
          </p:cNvSpPr>
          <p:nvPr>
            <p:ph sz="half" idx="2"/>
          </p:nvPr>
        </p:nvSpPr>
        <p:spPr>
          <a:xfrm>
            <a:off x="1464957" y="1783740"/>
            <a:ext cx="7381721" cy="458718"/>
          </a:xfrm>
        </p:spPr>
        <p:txBody>
          <a:bodyPr>
            <a:normAutofit/>
          </a:bodyPr>
          <a:lstStyle/>
          <a:p>
            <a:pPr marL="0" indent="0">
              <a:buNone/>
            </a:pPr>
            <a:r>
              <a:rPr lang="en-US" altLang="en-US" sz="1600" b="1" dirty="0">
                <a:solidFill>
                  <a:srgbClr val="48340C"/>
                </a:solidFill>
                <a:ea typeface="Arial Unicode MS" charset="0"/>
              </a:rPr>
              <a:t>0-5 cm data entry</a:t>
            </a:r>
            <a:endParaRPr lang="en-US" b="1" dirty="0">
              <a:solidFill>
                <a:srgbClr val="48340C"/>
              </a:solidFill>
            </a:endParaRPr>
          </a:p>
        </p:txBody>
      </p:sp>
      <p:pic>
        <p:nvPicPr>
          <p:cNvPr id="13" name="Picture 12" descr="Screenshot of the data entry interface.Enger weight of soil and container, subtracting driy soil weight from wet soil weight is equal to water weight. You will calculate soil moisture by subtracting dry soil weight from empty container weigh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580" y="2072873"/>
            <a:ext cx="6832600" cy="3949700"/>
          </a:xfrm>
          <a:prstGeom prst="rect">
            <a:avLst/>
          </a:prstGeom>
        </p:spPr>
      </p:pic>
    </p:spTree>
    <p:extLst>
      <p:ext uri="{BB962C8B-B14F-4D97-AF65-F5344CB8AC3E}">
        <p14:creationId xmlns:p14="http://schemas.microsoft.com/office/powerpoint/2010/main" val="2113405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41</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Example of Star Sampling Pattern Data Entry- 4</a:t>
            </a:r>
          </a:p>
        </p:txBody>
      </p:sp>
      <p:sp>
        <p:nvSpPr>
          <p:cNvPr id="9" name="Content Placeholder 8"/>
          <p:cNvSpPr>
            <a:spLocks noGrp="1"/>
          </p:cNvSpPr>
          <p:nvPr>
            <p:ph sz="half" idx="2"/>
          </p:nvPr>
        </p:nvSpPr>
        <p:spPr>
          <a:xfrm>
            <a:off x="1464957" y="1783740"/>
            <a:ext cx="7381721" cy="458718"/>
          </a:xfrm>
        </p:spPr>
        <p:txBody>
          <a:bodyPr>
            <a:normAutofit/>
          </a:bodyPr>
          <a:lstStyle/>
          <a:p>
            <a:pPr marL="0" indent="0">
              <a:buNone/>
            </a:pPr>
            <a:r>
              <a:rPr lang="en-US" altLang="en-US" sz="1600" b="1" dirty="0">
                <a:solidFill>
                  <a:srgbClr val="48340C"/>
                </a:solidFill>
                <a:ea typeface="Arial Unicode MS" charset="0"/>
              </a:rPr>
              <a:t>0-5 cm data entry</a:t>
            </a:r>
            <a:endParaRPr lang="en-US" b="1" dirty="0">
              <a:solidFill>
                <a:srgbClr val="48340C"/>
              </a:solidFill>
            </a:endParaRPr>
          </a:p>
        </p:txBody>
      </p:sp>
      <p:pic>
        <p:nvPicPr>
          <p:cNvPr id="4" name="Content Placeholder 3" descr="Screenshot, GLOBE data entry. Add metadata in the comments box, and click send data.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464957" y="2254109"/>
            <a:ext cx="7094591" cy="3404363"/>
          </a:xfrm>
        </p:spPr>
      </p:pic>
    </p:spTree>
    <p:extLst>
      <p:ext uri="{BB962C8B-B14F-4D97-AF65-F5344CB8AC3E}">
        <p14:creationId xmlns:p14="http://schemas.microsoft.com/office/powerpoint/2010/main" val="1556673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42</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Soil Moisture Gravimetric-Depth Profile-1</a:t>
            </a:r>
          </a:p>
        </p:txBody>
      </p:sp>
      <p:pic>
        <p:nvPicPr>
          <p:cNvPr id="6" name="Content Placeholder 5" descr="Screenshot of data entry, showing where you enter date, time and sampling patter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629276" y="2058196"/>
            <a:ext cx="7141913" cy="3951412"/>
          </a:xfrm>
        </p:spPr>
      </p:pic>
    </p:spTree>
    <p:extLst>
      <p:ext uri="{BB962C8B-B14F-4D97-AF65-F5344CB8AC3E}">
        <p14:creationId xmlns:p14="http://schemas.microsoft.com/office/powerpoint/2010/main" val="1283327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43</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pPr algn="ctr"/>
            <a:r>
              <a:rPr lang="en-US" dirty="0"/>
              <a:t>Soil Moisture Gravimetric-Depth Profile-2</a:t>
            </a:r>
            <a:br>
              <a:rPr lang="en-US" dirty="0"/>
            </a:br>
            <a:r>
              <a:rPr lang="en-US" altLang="en-US" sz="2000" dirty="0"/>
              <a:t>Soil Saturation and Drying Data Entry</a:t>
            </a:r>
          </a:p>
        </p:txBody>
      </p:sp>
      <p:pic>
        <p:nvPicPr>
          <p:cNvPr id="4" name="Content Placeholder 3" descr="Screenshot of data entry. Check yes or no if the soil was saturated, select the method and temperature at which you dried our samples. enter how long you dried your sample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636295" y="2066697"/>
            <a:ext cx="6737684" cy="4058845"/>
          </a:xfrm>
        </p:spPr>
      </p:pic>
    </p:spTree>
    <p:extLst>
      <p:ext uri="{BB962C8B-B14F-4D97-AF65-F5344CB8AC3E}">
        <p14:creationId xmlns:p14="http://schemas.microsoft.com/office/powerpoint/2010/main" val="381265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44</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1338975"/>
            <a:ext cx="7886700" cy="719220"/>
          </a:xfrm>
        </p:spPr>
        <p:txBody>
          <a:bodyPr>
            <a:normAutofit fontScale="90000"/>
          </a:bodyPr>
          <a:lstStyle/>
          <a:p>
            <a:r>
              <a:rPr lang="en-US" dirty="0"/>
              <a:t>Soil Moisture Gravimetric-Depth Profile-3</a:t>
            </a:r>
            <a:br>
              <a:rPr lang="en-US" dirty="0"/>
            </a:br>
            <a:r>
              <a:rPr lang="en-US" altLang="en-US" sz="2000" dirty="0"/>
              <a:t>Depth Profile 0 – 5 cm &amp; 10 cm Data Entry Example</a:t>
            </a:r>
            <a:br>
              <a:rPr lang="en-US" altLang="en-US" dirty="0">
                <a:solidFill>
                  <a:srgbClr val="000000"/>
                </a:solidFill>
              </a:rPr>
            </a:br>
            <a:endParaRPr lang="en-US" dirty="0"/>
          </a:p>
        </p:txBody>
      </p:sp>
      <p:pic>
        <p:nvPicPr>
          <p:cNvPr id="4" name="Content Placeholder 3" descr="screenshot of data entry app.  for sample in depth profile 0-5 cm. Enter the offset distance from end of transect. Enter the soil moisture data for sample one: Wet wt in g,  dry wt in g, empty container weight, dry soil weight and gravimetric soil moisture.  Repeat the data entry for 10 cm."/>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40042" y="2058195"/>
            <a:ext cx="6397792" cy="4357415"/>
          </a:xfrm>
        </p:spPr>
      </p:pic>
    </p:spTree>
    <p:extLst>
      <p:ext uri="{BB962C8B-B14F-4D97-AF65-F5344CB8AC3E}">
        <p14:creationId xmlns:p14="http://schemas.microsoft.com/office/powerpoint/2010/main" val="1199794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45</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1338975"/>
            <a:ext cx="7886700" cy="719220"/>
          </a:xfrm>
        </p:spPr>
        <p:txBody>
          <a:bodyPr>
            <a:normAutofit fontScale="90000"/>
          </a:bodyPr>
          <a:lstStyle/>
          <a:p>
            <a:r>
              <a:rPr lang="en-US" dirty="0"/>
              <a:t>Soil Moisture Gravimetric-Depth Profile-4</a:t>
            </a:r>
            <a:br>
              <a:rPr lang="en-US" dirty="0"/>
            </a:br>
            <a:r>
              <a:rPr lang="en-US" altLang="en-US" sz="2000" dirty="0"/>
              <a:t>Depth Profile 0 – 5 cm &amp; 10 cm Data Entry Example</a:t>
            </a:r>
            <a:br>
              <a:rPr lang="en-US" altLang="en-US" dirty="0">
                <a:solidFill>
                  <a:srgbClr val="000000"/>
                </a:solidFill>
              </a:rPr>
            </a:br>
            <a:endParaRPr lang="en-US" dirty="0"/>
          </a:p>
        </p:txBody>
      </p:sp>
      <p:pic>
        <p:nvPicPr>
          <p:cNvPr id="6" name="Content Placeholder 5" descr="screenshot of data entry app. Enter the offset distance from end of transect. Enter the soil moisture data for sample one: Wet wt in g,  dry wt in g, empty container weight, dry soil weight and gravimetric soil moisture.  The formula for calculating dry soil wet and soil moisture are show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33023" y="2058195"/>
            <a:ext cx="6776787" cy="4256041"/>
          </a:xfrm>
        </p:spPr>
      </p:pic>
    </p:spTree>
    <p:extLst>
      <p:ext uri="{BB962C8B-B14F-4D97-AF65-F5344CB8AC3E}">
        <p14:creationId xmlns:p14="http://schemas.microsoft.com/office/powerpoint/2010/main" val="1910170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46</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1338975"/>
            <a:ext cx="7886700" cy="719220"/>
          </a:xfrm>
        </p:spPr>
        <p:txBody>
          <a:bodyPr>
            <a:normAutofit fontScale="90000"/>
          </a:bodyPr>
          <a:lstStyle/>
          <a:p>
            <a:r>
              <a:rPr lang="en-US" dirty="0"/>
              <a:t>Soil Moisture Gravimetric-Depth Profile-5</a:t>
            </a:r>
            <a:br>
              <a:rPr lang="en-US" dirty="0"/>
            </a:br>
            <a:r>
              <a:rPr lang="en-US" altLang="en-US" sz="2000" dirty="0"/>
              <a:t>Depth Profile Data Entry 30 cm, 60 cm, 90 cm Example</a:t>
            </a:r>
            <a:br>
              <a:rPr lang="en-US" altLang="en-US" sz="2000" dirty="0">
                <a:solidFill>
                  <a:srgbClr val="000000"/>
                </a:solidFill>
              </a:rPr>
            </a:br>
            <a:br>
              <a:rPr lang="en-US" altLang="en-US" dirty="0">
                <a:solidFill>
                  <a:srgbClr val="000000"/>
                </a:solidFill>
              </a:rPr>
            </a:br>
            <a:endParaRPr lang="en-US" dirty="0"/>
          </a:p>
        </p:txBody>
      </p:sp>
      <p:pic>
        <p:nvPicPr>
          <p:cNvPr id="4" name="Content Placeholder 3" descr="Screenshot of GLOBE data entry app. For each of the sample depths (30, 60 and 90 cm) enter wet soil, dry soil, empty container weight, and dry soil weight. These data allow the gravimetric soil moisture to be calculate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72125" y="1811004"/>
            <a:ext cx="6882063" cy="4600409"/>
          </a:xfrm>
        </p:spPr>
      </p:pic>
    </p:spTree>
    <p:extLst>
      <p:ext uri="{BB962C8B-B14F-4D97-AF65-F5344CB8AC3E}">
        <p14:creationId xmlns:p14="http://schemas.microsoft.com/office/powerpoint/2010/main" val="1354080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47</a:t>
            </a:fld>
            <a:endParaRPr lang="en-US" dirty="0"/>
          </a:p>
        </p:txBody>
      </p:sp>
      <p:pic>
        <p:nvPicPr>
          <p:cNvPr id="8" name="Picture 7"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1338975"/>
            <a:ext cx="7886700" cy="719220"/>
          </a:xfrm>
        </p:spPr>
        <p:txBody>
          <a:bodyPr>
            <a:normAutofit fontScale="90000"/>
          </a:bodyPr>
          <a:lstStyle/>
          <a:p>
            <a:r>
              <a:rPr lang="en-US" dirty="0"/>
              <a:t>Soil Moisture Gravimetric-Depth Profile-6</a:t>
            </a:r>
            <a:br>
              <a:rPr lang="en-US" dirty="0"/>
            </a:br>
            <a:r>
              <a:rPr lang="en-US" altLang="en-US" sz="2000" dirty="0"/>
              <a:t>Completing Depth Profile Data Entry</a:t>
            </a:r>
            <a:br>
              <a:rPr lang="en-US" altLang="en-US" sz="2000" dirty="0">
                <a:solidFill>
                  <a:srgbClr val="000000"/>
                </a:solidFill>
              </a:rPr>
            </a:br>
            <a:br>
              <a:rPr lang="en-US" altLang="en-US" dirty="0">
                <a:solidFill>
                  <a:srgbClr val="000000"/>
                </a:solidFill>
              </a:rPr>
            </a:br>
            <a:endParaRPr lang="en-US" dirty="0"/>
          </a:p>
        </p:txBody>
      </p:sp>
      <p:pic>
        <p:nvPicPr>
          <p:cNvPr id="10" name="Content Placeholder 9" descr="Screenshot, data entry. In the comments box, add any metric data. When you have entered your soil moisture data, click send data. ">
            <a:extLst>
              <a:ext uri="{FF2B5EF4-FFF2-40B4-BE49-F238E27FC236}">
                <a16:creationId xmlns:a16="http://schemas.microsoft.com/office/drawing/2014/main" id="{17F25F31-999E-4707-8E6E-969B5FE8E84D}"/>
              </a:ext>
            </a:extLst>
          </p:cNvPr>
          <p:cNvPicPr>
            <a:picLocks noGrp="1" noChangeAspect="1"/>
          </p:cNvPicPr>
          <p:nvPr>
            <p:ph sz="half" idx="2"/>
          </p:nvPr>
        </p:nvPicPr>
        <p:blipFill>
          <a:blip r:embed="rId5"/>
          <a:stretch>
            <a:fillRect/>
          </a:stretch>
        </p:blipFill>
        <p:spPr>
          <a:xfrm>
            <a:off x="1595119" y="2058194"/>
            <a:ext cx="6832263" cy="3651725"/>
          </a:xfrm>
        </p:spPr>
      </p:pic>
    </p:spTree>
    <p:extLst>
      <p:ext uri="{BB962C8B-B14F-4D97-AF65-F5344CB8AC3E}">
        <p14:creationId xmlns:p14="http://schemas.microsoft.com/office/powerpoint/2010/main" val="498896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48</a:t>
            </a:fld>
            <a:endParaRPr lang="en-US" dirty="0"/>
          </a:p>
        </p:txBody>
      </p:sp>
      <p:pic>
        <p:nvPicPr>
          <p:cNvPr id="8" name="Picture 7"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7" name="Picture 6" descr="Menu: how to report data to GLOB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33866"/>
            <a:ext cx="1273128" cy="6891866"/>
          </a:xfrm>
          <a:prstGeom prst="rect">
            <a:avLst/>
          </a:prstGeom>
        </p:spPr>
      </p:pic>
      <p:sp>
        <p:nvSpPr>
          <p:cNvPr id="2" name="Title 1"/>
          <p:cNvSpPr>
            <a:spLocks noGrp="1"/>
          </p:cNvSpPr>
          <p:nvPr>
            <p:ph type="title"/>
          </p:nvPr>
        </p:nvSpPr>
        <p:spPr>
          <a:xfrm>
            <a:off x="1297058" y="732632"/>
            <a:ext cx="7886700" cy="1325563"/>
          </a:xfrm>
        </p:spPr>
        <p:txBody>
          <a:bodyPr/>
          <a:lstStyle/>
          <a:p>
            <a:r>
              <a:rPr lang="en-US" dirty="0"/>
              <a:t>GLOBE Data System Response</a:t>
            </a:r>
          </a:p>
        </p:txBody>
      </p:sp>
      <p:pic>
        <p:nvPicPr>
          <p:cNvPr id="14" name="Content Placeholder 13" descr="Screenshot, data entry app. If your data is within the appropriate ranges for gravimetric soil moisture, the system returns a smiley face as feedback. If not, you receive an error message. ">
            <a:extLst>
              <a:ext uri="{FF2B5EF4-FFF2-40B4-BE49-F238E27FC236}">
                <a16:creationId xmlns:a16="http://schemas.microsoft.com/office/drawing/2014/main" id="{EED19E21-2BBB-4696-8D15-6758B78608B5}"/>
              </a:ext>
            </a:extLst>
          </p:cNvPr>
          <p:cNvPicPr>
            <a:picLocks noGrp="1" noChangeAspect="1"/>
          </p:cNvPicPr>
          <p:nvPr>
            <p:ph sz="half" idx="2"/>
          </p:nvPr>
        </p:nvPicPr>
        <p:blipFill>
          <a:blip r:embed="rId5"/>
          <a:stretch>
            <a:fillRect/>
          </a:stretch>
        </p:blipFill>
        <p:spPr>
          <a:xfrm>
            <a:off x="1625600" y="1722581"/>
            <a:ext cx="6725920" cy="4169690"/>
          </a:xfrm>
        </p:spPr>
      </p:pic>
    </p:spTree>
    <p:extLst>
      <p:ext uri="{BB962C8B-B14F-4D97-AF65-F5344CB8AC3E}">
        <p14:creationId xmlns:p14="http://schemas.microsoft.com/office/powerpoint/2010/main" val="40568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4</a:t>
            </a:fld>
            <a:endParaRPr lang="en-US" dirty="0"/>
          </a:p>
        </p:txBody>
      </p:sp>
      <p:pic>
        <p:nvPicPr>
          <p:cNvPr id="10" name="Picture 9"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13" name="Picture 12" descr="Menu: How your measurements 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6" y="-33866"/>
            <a:ext cx="1291166" cy="6948512"/>
          </a:xfrm>
          <a:prstGeom prst="rect">
            <a:avLst/>
          </a:prstGeom>
        </p:spPr>
      </p:pic>
      <p:sp>
        <p:nvSpPr>
          <p:cNvPr id="2" name="Title 1"/>
          <p:cNvSpPr>
            <a:spLocks noGrp="1"/>
          </p:cNvSpPr>
          <p:nvPr>
            <p:ph type="title"/>
          </p:nvPr>
        </p:nvSpPr>
        <p:spPr>
          <a:xfrm>
            <a:off x="1297058" y="973114"/>
            <a:ext cx="7886700" cy="1325563"/>
          </a:xfrm>
        </p:spPr>
        <p:txBody>
          <a:bodyPr/>
          <a:lstStyle/>
          <a:p>
            <a:r>
              <a:rPr lang="en-US" dirty="0"/>
              <a:t>How your measurements can help us understand interactions of the soil with the rest of the Earth system</a:t>
            </a:r>
          </a:p>
        </p:txBody>
      </p:sp>
      <p:pic>
        <p:nvPicPr>
          <p:cNvPr id="18" name="Content Placeholder 8" descr="Photograph of a dryland grassland biome, with a researcher using a soil aug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018" y="2298677"/>
            <a:ext cx="3365984" cy="2290257"/>
          </a:xfrm>
          <a:prstGeom prst="rect">
            <a:avLst/>
          </a:prstGeom>
        </p:spPr>
      </p:pic>
      <p:sp>
        <p:nvSpPr>
          <p:cNvPr id="19" name="Content Placeholder 10"/>
          <p:cNvSpPr txBox="1">
            <a:spLocks/>
          </p:cNvSpPr>
          <p:nvPr/>
        </p:nvSpPr>
        <p:spPr>
          <a:xfrm>
            <a:off x="1750373" y="4682331"/>
            <a:ext cx="3316629"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solidFill>
                  <a:srgbClr val="000000"/>
                </a:solidFill>
              </a:rPr>
              <a:t>Soil data field campaign, </a:t>
            </a:r>
            <a:r>
              <a:rPr lang="en-US" sz="1400" dirty="0" err="1">
                <a:solidFill>
                  <a:srgbClr val="000000"/>
                </a:solidFill>
              </a:rPr>
              <a:t>Yanco</a:t>
            </a:r>
            <a:r>
              <a:rPr lang="en-US" sz="1400" dirty="0">
                <a:solidFill>
                  <a:srgbClr val="000000"/>
                </a:solidFill>
              </a:rPr>
              <a:t>, Australia. Both field measurements from the ground as well as  remote sensing from air craft support our understanding of soil moisture.  These are used in combination with satellite data from NASA missions such as GRACE and SMAP. Image credit: Amy McNally, NASA.</a:t>
            </a:r>
            <a:endParaRPr lang="en-US" sz="1400" dirty="0"/>
          </a:p>
        </p:txBody>
      </p:sp>
      <p:pic>
        <p:nvPicPr>
          <p:cNvPr id="17" name="Content Placeholder 4" descr="Artist image of SMAP satellite in orbit above Earth"/>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10720" y="2298677"/>
            <a:ext cx="3078848" cy="2311341"/>
          </a:xfrm>
        </p:spPr>
      </p:pic>
      <p:sp>
        <p:nvSpPr>
          <p:cNvPr id="11" name="Content Placeholder 10"/>
          <p:cNvSpPr>
            <a:spLocks noGrp="1"/>
          </p:cNvSpPr>
          <p:nvPr>
            <p:ph sz="half" idx="1"/>
          </p:nvPr>
        </p:nvSpPr>
        <p:spPr>
          <a:xfrm>
            <a:off x="5510720" y="4682331"/>
            <a:ext cx="3078848" cy="4351338"/>
          </a:xfrm>
        </p:spPr>
        <p:txBody>
          <a:bodyPr>
            <a:normAutofit/>
          </a:bodyPr>
          <a:lstStyle/>
          <a:p>
            <a:pPr algn="just"/>
            <a:r>
              <a:rPr lang="en-US" sz="1400" dirty="0">
                <a:solidFill>
                  <a:srgbClr val="000000"/>
                </a:solidFill>
              </a:rPr>
              <a:t>The SMAP satellite creates a global soil moisture map every three days. It measures the volumetric soil moisture in the top 5 cm of the soil. See the  GLOBE SMAP Soil Moisture Protocol to work with  scientists and provide needed on-the-ground measurements to help validate the satellite’s soil moisture estimates. Image credit: NASA.</a:t>
            </a:r>
            <a:endParaRPr lang="en-US" sz="1400" dirty="0"/>
          </a:p>
        </p:txBody>
      </p:sp>
    </p:spTree>
    <p:extLst>
      <p:ext uri="{BB962C8B-B14F-4D97-AF65-F5344CB8AC3E}">
        <p14:creationId xmlns:p14="http://schemas.microsoft.com/office/powerpoint/2010/main" val="39409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49</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Visualize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 y="-50799"/>
            <a:ext cx="1266895" cy="6908799"/>
          </a:xfrm>
          <a:prstGeom prst="rect">
            <a:avLst/>
          </a:prstGeom>
        </p:spPr>
      </p:pic>
      <p:sp>
        <p:nvSpPr>
          <p:cNvPr id="2" name="Title 1"/>
          <p:cNvSpPr>
            <a:spLocks noGrp="1"/>
          </p:cNvSpPr>
          <p:nvPr>
            <p:ph type="title"/>
          </p:nvPr>
        </p:nvSpPr>
        <p:spPr>
          <a:xfrm>
            <a:off x="1257300" y="732632"/>
            <a:ext cx="7886700" cy="1325563"/>
          </a:xfrm>
        </p:spPr>
        <p:txBody>
          <a:bodyPr>
            <a:normAutofit/>
          </a:bodyPr>
          <a:lstStyle/>
          <a:p>
            <a:r>
              <a:rPr lang="en-US" altLang="en-US" sz="2400" dirty="0"/>
              <a:t>Soil Moisture Gravimetric 0 - 5 cm Data Visualization </a:t>
            </a:r>
            <a:r>
              <a:rPr lang="en-US" altLang="en-US" sz="2400" dirty="0">
                <a:solidFill>
                  <a:schemeClr val="bg1"/>
                </a:solidFill>
              </a:rPr>
              <a:t>1</a:t>
            </a:r>
          </a:p>
        </p:txBody>
      </p:sp>
      <p:sp>
        <p:nvSpPr>
          <p:cNvPr id="3" name="Content Placeholder 2"/>
          <p:cNvSpPr>
            <a:spLocks noGrp="1"/>
          </p:cNvSpPr>
          <p:nvPr>
            <p:ph sz="half" idx="1"/>
          </p:nvPr>
        </p:nvSpPr>
        <p:spPr>
          <a:xfrm>
            <a:off x="872289" y="1687487"/>
            <a:ext cx="7180847" cy="4351338"/>
          </a:xfrm>
        </p:spPr>
        <p:txBody>
          <a:bodyPr/>
          <a:lstStyle/>
          <a:p>
            <a:pPr marL="233363" indent="-134938" algn="ctr">
              <a:lnSpc>
                <a:spcPct val="85000"/>
              </a:lnSpc>
              <a:tabLst>
                <a:tab pos="233363" algn="l"/>
                <a:tab pos="690563" algn="l"/>
                <a:tab pos="1147763" algn="l"/>
                <a:tab pos="1604963" algn="l"/>
                <a:tab pos="2062163" algn="l"/>
                <a:tab pos="2519363" algn="l"/>
                <a:tab pos="2976563" algn="l"/>
                <a:tab pos="3433763" algn="l"/>
                <a:tab pos="3890963" algn="l"/>
                <a:tab pos="4348163" algn="l"/>
                <a:tab pos="4805363" algn="l"/>
                <a:tab pos="5262563" algn="l"/>
                <a:tab pos="5719763" algn="l"/>
                <a:tab pos="6176963" algn="l"/>
                <a:tab pos="6634163" algn="l"/>
                <a:tab pos="7091363" algn="l"/>
                <a:tab pos="7548563" algn="l"/>
                <a:tab pos="8005763" algn="l"/>
                <a:tab pos="8462963" algn="l"/>
                <a:tab pos="8920163" algn="l"/>
                <a:tab pos="9377363" algn="l"/>
              </a:tabLst>
              <a:defRPr/>
            </a:pPr>
            <a:r>
              <a:rPr lang="en-US" dirty="0">
                <a:solidFill>
                  <a:srgbClr val="000000"/>
                </a:solidFill>
                <a:ea typeface="ＭＳ Ｐゴシック" charset="0"/>
                <a:cs typeface="ＭＳ Ｐゴシック" charset="0"/>
              </a:rPr>
              <a:t>Visualization for the first horizon shows the soil moisture for 0-5 cm.</a:t>
            </a:r>
          </a:p>
        </p:txBody>
      </p:sp>
      <p:pic>
        <p:nvPicPr>
          <p:cNvPr id="6" name="Content Placeholder 5" descr="Screenshot of map interface, GLOBE Visualization System. By selecting gravimetric soil moisture and the date or range of dates of interest, locations where data are available are indicated by an icon on the map.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698457" y="2208873"/>
            <a:ext cx="5913521" cy="4239539"/>
          </a:xfrm>
        </p:spPr>
      </p:pic>
    </p:spTree>
    <p:extLst>
      <p:ext uri="{BB962C8B-B14F-4D97-AF65-F5344CB8AC3E}">
        <p14:creationId xmlns:p14="http://schemas.microsoft.com/office/powerpoint/2010/main" val="1624536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50</a:t>
            </a:fld>
            <a:endParaRPr lang="en-US" dirty="0"/>
          </a:p>
        </p:txBody>
      </p:sp>
      <p:pic>
        <p:nvPicPr>
          <p:cNvPr id="9" name="Picture 8"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Visualize your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 y="-50799"/>
            <a:ext cx="1266895" cy="6908799"/>
          </a:xfrm>
          <a:prstGeom prst="rect">
            <a:avLst/>
          </a:prstGeom>
        </p:spPr>
      </p:pic>
      <p:sp>
        <p:nvSpPr>
          <p:cNvPr id="2" name="Title 1"/>
          <p:cNvSpPr>
            <a:spLocks noGrp="1"/>
          </p:cNvSpPr>
          <p:nvPr>
            <p:ph type="title"/>
          </p:nvPr>
        </p:nvSpPr>
        <p:spPr>
          <a:xfrm>
            <a:off x="1257300" y="732632"/>
            <a:ext cx="7886700" cy="1325563"/>
          </a:xfrm>
        </p:spPr>
        <p:txBody>
          <a:bodyPr>
            <a:normAutofit/>
          </a:bodyPr>
          <a:lstStyle/>
          <a:p>
            <a:r>
              <a:rPr lang="en-US" altLang="en-US" sz="2400" dirty="0"/>
              <a:t>Soil Moisture Gravimetric 0 - 5 cm Data Visualization </a:t>
            </a:r>
            <a:r>
              <a:rPr lang="en-US" altLang="en-US" sz="2400" dirty="0">
                <a:solidFill>
                  <a:schemeClr val="bg1"/>
                </a:solidFill>
              </a:rPr>
              <a:t>2</a:t>
            </a:r>
          </a:p>
        </p:txBody>
      </p:sp>
      <p:sp>
        <p:nvSpPr>
          <p:cNvPr id="3" name="Content Placeholder 2"/>
          <p:cNvSpPr>
            <a:spLocks noGrp="1"/>
          </p:cNvSpPr>
          <p:nvPr>
            <p:ph sz="half" idx="1"/>
          </p:nvPr>
        </p:nvSpPr>
        <p:spPr>
          <a:xfrm>
            <a:off x="1386721" y="1735931"/>
            <a:ext cx="6931274" cy="4351338"/>
          </a:xfrm>
        </p:spPr>
        <p:txBody>
          <a:bodyPr/>
          <a:lstStyle/>
          <a:p>
            <a:pPr>
              <a:lnSpc>
                <a:spcPct val="85000"/>
              </a:lnSpc>
            </a:pPr>
            <a:r>
              <a:rPr lang="en-US" altLang="en-US" dirty="0">
                <a:solidFill>
                  <a:srgbClr val="000000"/>
                </a:solidFill>
              </a:rPr>
              <a:t>Visualization for the first horizon shows the soil moisture for 0-5 cm. Data from this protocol and the SMAP Protocol are combined.</a:t>
            </a:r>
          </a:p>
          <a:p>
            <a:pPr algn="ctr">
              <a:lnSpc>
                <a:spcPct val="85000"/>
              </a:lnSpc>
            </a:pPr>
            <a:endParaRPr lang="en-US" altLang="en-US" dirty="0">
              <a:solidFill>
                <a:srgbClr val="000000"/>
              </a:solidFill>
            </a:endParaRPr>
          </a:p>
          <a:p>
            <a:pPr algn="ctr">
              <a:lnSpc>
                <a:spcPct val="85000"/>
              </a:lnSpc>
            </a:pPr>
            <a:endParaRPr lang="en-US" altLang="en-US" sz="1000" dirty="0">
              <a:solidFill>
                <a:srgbClr val="000000"/>
              </a:solidFill>
            </a:endParaRPr>
          </a:p>
        </p:txBody>
      </p:sp>
      <p:pic>
        <p:nvPicPr>
          <p:cNvPr id="7" name="Content Placeholder 6" descr="Screenshot of map interface, GLOBE Visualization System. By selecting gravimetric soil moisture and the date or range of dates of interest, locations where data are available are indicated by an icon on the map. It is possible to visualize more than one data set on the same map, here locations for both gravimetric soil moisture and SMAP data are indicated by icon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49065" y="2708944"/>
            <a:ext cx="6455945" cy="3834865"/>
          </a:xfrm>
        </p:spPr>
      </p:pic>
    </p:spTree>
    <p:extLst>
      <p:ext uri="{BB962C8B-B14F-4D97-AF65-F5344CB8AC3E}">
        <p14:creationId xmlns:p14="http://schemas.microsoft.com/office/powerpoint/2010/main" val="885978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51</a:t>
            </a:fld>
            <a:endParaRPr lang="en-US" dirty="0"/>
          </a:p>
        </p:txBody>
      </p:sp>
      <p:pic>
        <p:nvPicPr>
          <p:cNvPr id="7" name="Picture 6"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Additional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 y="-50799"/>
            <a:ext cx="1274079" cy="6908799"/>
          </a:xfrm>
          <a:prstGeom prst="rect">
            <a:avLst/>
          </a:prstGeom>
        </p:spPr>
      </p:pic>
      <p:sp>
        <p:nvSpPr>
          <p:cNvPr id="2" name="Title 1"/>
          <p:cNvSpPr>
            <a:spLocks noGrp="1"/>
          </p:cNvSpPr>
          <p:nvPr>
            <p:ph type="title"/>
          </p:nvPr>
        </p:nvSpPr>
        <p:spPr>
          <a:xfrm>
            <a:off x="1297058" y="576396"/>
            <a:ext cx="7886700" cy="1325563"/>
          </a:xfrm>
        </p:spPr>
        <p:txBody>
          <a:bodyPr/>
          <a:lstStyle/>
          <a:p>
            <a:r>
              <a:rPr lang="en-US" dirty="0"/>
              <a:t>Questions for Further Investigations</a:t>
            </a:r>
          </a:p>
        </p:txBody>
      </p:sp>
      <p:sp>
        <p:nvSpPr>
          <p:cNvPr id="3" name="Content Placeholder 2"/>
          <p:cNvSpPr>
            <a:spLocks noGrp="1"/>
          </p:cNvSpPr>
          <p:nvPr>
            <p:ph sz="half" idx="1"/>
          </p:nvPr>
        </p:nvSpPr>
        <p:spPr>
          <a:xfrm>
            <a:off x="1354208" y="1558530"/>
            <a:ext cx="7484992" cy="4351338"/>
          </a:xfrm>
        </p:spPr>
        <p:txBody>
          <a:bodyPr>
            <a:noAutofit/>
          </a:bodyPr>
          <a:lstStyle/>
          <a:p>
            <a:pPr marL="285750" indent="-285750">
              <a:buFont typeface="Arial" charset="0"/>
              <a:buChar char="•"/>
            </a:pPr>
            <a:r>
              <a:rPr lang="en-US" sz="1600" dirty="0"/>
              <a:t>What other GLOBE schools have patterns of soil moisture similar to yours? </a:t>
            </a:r>
          </a:p>
          <a:p>
            <a:pPr marL="285750" indent="-285750">
              <a:buFont typeface="Arial" charset="0"/>
              <a:buChar char="•"/>
            </a:pPr>
            <a:r>
              <a:rPr lang="en-US" sz="1600" dirty="0"/>
              <a:t>How many weeks of the year is your soil relatively wet or relatively dry? </a:t>
            </a:r>
          </a:p>
          <a:p>
            <a:pPr marL="285750" indent="-285750">
              <a:buFont typeface="Arial" charset="0"/>
              <a:buChar char="•"/>
            </a:pPr>
            <a:r>
              <a:rPr lang="en-US" sz="1600" dirty="0"/>
              <a:t>Does soil moisture change during the winter? </a:t>
            </a:r>
          </a:p>
          <a:p>
            <a:pPr marL="285750" indent="-285750">
              <a:buFont typeface="Arial" charset="0"/>
              <a:buChar char="•"/>
            </a:pPr>
            <a:r>
              <a:rPr lang="en-US" sz="1600" dirty="0"/>
              <a:t>Which areas around your school are usually dry or wet? Why? </a:t>
            </a:r>
          </a:p>
          <a:p>
            <a:pPr marL="285750" indent="-285750">
              <a:buFont typeface="Arial" charset="0"/>
              <a:buChar char="•"/>
            </a:pPr>
            <a:r>
              <a:rPr lang="en-US" sz="1600" dirty="0"/>
              <a:t>Which holds the most water: clay, sand, or silt? Why? </a:t>
            </a:r>
          </a:p>
          <a:p>
            <a:pPr marL="285750" indent="-285750">
              <a:buFont typeface="Arial" charset="0"/>
              <a:buChar char="•"/>
            </a:pPr>
            <a:r>
              <a:rPr lang="en-US" sz="1600" dirty="0"/>
              <a:t>Does the type of land cover affect the amount of water that enters the soil? Does it affect the rate at which soil dries out following a rainstorm? </a:t>
            </a:r>
          </a:p>
          <a:p>
            <a:pPr marL="285750" indent="-285750">
              <a:buFont typeface="Arial" charset="0"/>
              <a:buChar char="•"/>
            </a:pPr>
            <a:r>
              <a:rPr lang="en-US" sz="1600" dirty="0"/>
              <a:t>How are soil moisture and relative humidity related? </a:t>
            </a:r>
          </a:p>
          <a:p>
            <a:pPr marL="285750" indent="-285750">
              <a:buFont typeface="Arial" charset="0"/>
              <a:buChar char="•"/>
            </a:pPr>
            <a:r>
              <a:rPr lang="en-US" sz="1600" dirty="0"/>
              <a:t>How are soil moisture and soil, surface and air temperature related? </a:t>
            </a:r>
          </a:p>
          <a:p>
            <a:pPr marL="285750" indent="-285750">
              <a:buFont typeface="Arial" charset="0"/>
              <a:buChar char="•"/>
            </a:pPr>
            <a:r>
              <a:rPr lang="en-US" sz="1600" dirty="0"/>
              <a:t>How does the porosity of a soil horizon relate to the amount of water that horizon can hold? </a:t>
            </a:r>
          </a:p>
          <a:p>
            <a:pPr marL="285750" indent="-285750">
              <a:buFont typeface="Arial" charset="0"/>
              <a:buChar char="•"/>
            </a:pPr>
            <a:r>
              <a:rPr lang="en-US" sz="1600" dirty="0"/>
              <a:t>How does soil water content change from one horizon to another in the same profile? </a:t>
            </a:r>
          </a:p>
          <a:p>
            <a:pPr marL="285750" indent="-285750">
              <a:buFont typeface="Arial" charset="0"/>
              <a:buChar char="•"/>
            </a:pPr>
            <a:r>
              <a:rPr lang="en-US" sz="1600" dirty="0"/>
              <a:t>What happens to the downward flow of water if there is a coarse textured (sandy) horizon overlying a horizon with high clay content? What happens to water flow if a clayey horizon is found over a sandy horizon?</a:t>
            </a:r>
          </a:p>
        </p:txBody>
      </p:sp>
    </p:spTree>
    <p:extLst>
      <p:ext uri="{BB962C8B-B14F-4D97-AF65-F5344CB8AC3E}">
        <p14:creationId xmlns:p14="http://schemas.microsoft.com/office/powerpoint/2010/main" val="351919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52</a:t>
            </a:fld>
            <a:endParaRPr lang="en-US" dirty="0"/>
          </a:p>
        </p:txBody>
      </p:sp>
      <p:pic>
        <p:nvPicPr>
          <p:cNvPr id="7" name="Picture 6"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8" name="Picture 7" descr="Menu: Additional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 y="-50799"/>
            <a:ext cx="1274079" cy="6908799"/>
          </a:xfrm>
          <a:prstGeom prst="rect">
            <a:avLst/>
          </a:prstGeom>
        </p:spPr>
      </p:pic>
      <p:sp>
        <p:nvSpPr>
          <p:cNvPr id="2" name="Title 1"/>
          <p:cNvSpPr>
            <a:spLocks noGrp="1"/>
          </p:cNvSpPr>
          <p:nvPr>
            <p:ph type="title"/>
          </p:nvPr>
        </p:nvSpPr>
        <p:spPr>
          <a:xfrm>
            <a:off x="1297058" y="576396"/>
            <a:ext cx="7886700" cy="1325563"/>
          </a:xfrm>
        </p:spPr>
        <p:txBody>
          <a:bodyPr/>
          <a:lstStyle/>
          <a:p>
            <a:r>
              <a:rPr lang="en-US" dirty="0"/>
              <a:t>Frequently Asked Questions</a:t>
            </a:r>
          </a:p>
        </p:txBody>
      </p:sp>
      <p:sp>
        <p:nvSpPr>
          <p:cNvPr id="3" name="Content Placeholder 2"/>
          <p:cNvSpPr>
            <a:spLocks noGrp="1"/>
          </p:cNvSpPr>
          <p:nvPr>
            <p:ph sz="half" idx="1"/>
          </p:nvPr>
        </p:nvSpPr>
        <p:spPr>
          <a:xfrm>
            <a:off x="1354208" y="1558530"/>
            <a:ext cx="7468950" cy="5483954"/>
          </a:xfrm>
        </p:spPr>
        <p:txBody>
          <a:bodyPr>
            <a:noAutofit/>
          </a:bodyPr>
          <a:lstStyle/>
          <a:p>
            <a:r>
              <a:rPr lang="en-US" sz="1400" b="1" dirty="0"/>
              <a:t>1. What should students do if they forgot to weigh the empty soil containers before filling them with samples in the field?</a:t>
            </a:r>
            <a:endParaRPr lang="en-US" sz="1400" dirty="0"/>
          </a:p>
          <a:p>
            <a:r>
              <a:rPr lang="en-US" sz="1400" dirty="0"/>
              <a:t>The soil collection containers can be weighed at the end of the soil moisture protocols after emptying the dried soil and cleaning the containers thoroughly. Remember that any dried soil left in the container will lead to an inaccurate container mass. </a:t>
            </a:r>
          </a:p>
          <a:p>
            <a:endParaRPr lang="en-US" sz="1400" dirty="0"/>
          </a:p>
          <a:p>
            <a:r>
              <a:rPr lang="en-US" sz="1400" b="1" dirty="0"/>
              <a:t>2. What should students do if the soil is frozen?</a:t>
            </a:r>
            <a:endParaRPr lang="en-US" sz="1400" dirty="0"/>
          </a:p>
          <a:p>
            <a:r>
              <a:rPr lang="en-US" sz="1400" dirty="0"/>
              <a:t>Take soil moisture measurements during times when the soil is thawed.</a:t>
            </a:r>
          </a:p>
          <a:p>
            <a:endParaRPr lang="en-US" sz="1400" dirty="0"/>
          </a:p>
          <a:p>
            <a:r>
              <a:rPr lang="en-US" sz="1400" b="1" dirty="0"/>
              <a:t>3. What should students do if the site was accidentally watered?</a:t>
            </a:r>
            <a:endParaRPr lang="en-US" sz="1400" dirty="0"/>
          </a:p>
          <a:p>
            <a:r>
              <a:rPr lang="en-US" sz="1400" dirty="0"/>
              <a:t>Take the data as usual, but check the flag on the </a:t>
            </a:r>
            <a:r>
              <a:rPr lang="en-US" sz="1400" i="1" dirty="0"/>
              <a:t>Data Sheet </a:t>
            </a:r>
            <a:r>
              <a:rPr lang="en-US" sz="1400" dirty="0"/>
              <a:t>to indicate artificially watered site. These data are still useful, and depending on conditions, the soil moisture may be affected by the watering for several days. If a large area, &gt; 1 km2 within 3 km of your site is irrigated, record this as metadata and report it to GLOBE. This is important for interpretation of observations.</a:t>
            </a:r>
          </a:p>
          <a:p>
            <a:endParaRPr lang="en-US" sz="1400" dirty="0"/>
          </a:p>
          <a:p>
            <a:r>
              <a:rPr lang="en-US" sz="1400" b="1" dirty="0"/>
              <a:t>4. What should students do if the soil is snow covered?</a:t>
            </a:r>
            <a:endParaRPr lang="en-US" sz="1400" dirty="0"/>
          </a:p>
          <a:p>
            <a:r>
              <a:rPr lang="en-US" sz="1400" dirty="0"/>
              <a:t>If the soil is not frozen, brush off the snow and proceed with the sample collection. </a:t>
            </a:r>
          </a:p>
        </p:txBody>
      </p:sp>
    </p:spTree>
    <p:extLst>
      <p:ext uri="{BB962C8B-B14F-4D97-AF65-F5344CB8AC3E}">
        <p14:creationId xmlns:p14="http://schemas.microsoft.com/office/powerpoint/2010/main" val="1036824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8572" y="917997"/>
            <a:ext cx="9144000" cy="5921969"/>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53</a:t>
            </a:fld>
            <a:endParaRPr lang="en-US" dirty="0"/>
          </a:p>
        </p:txBody>
      </p:sp>
      <p:pic>
        <p:nvPicPr>
          <p:cNvPr id="12" name="Picture 11"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20096"/>
            <a:ext cx="7920482" cy="977132"/>
          </a:xfrm>
          <a:prstGeom prst="rect">
            <a:avLst/>
          </a:prstGeom>
        </p:spPr>
      </p:pic>
      <p:pic>
        <p:nvPicPr>
          <p:cNvPr id="11" name="Picture 10" descr="Menu: Additional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0" y="-50799"/>
            <a:ext cx="1274079" cy="6908799"/>
          </a:xfrm>
          <a:prstGeom prst="rect">
            <a:avLst/>
          </a:prstGeom>
        </p:spPr>
      </p:pic>
      <p:sp>
        <p:nvSpPr>
          <p:cNvPr id="2" name="Title 1"/>
          <p:cNvSpPr>
            <a:spLocks noGrp="1"/>
          </p:cNvSpPr>
          <p:nvPr>
            <p:ph type="title"/>
          </p:nvPr>
        </p:nvSpPr>
        <p:spPr>
          <a:xfrm>
            <a:off x="1376645" y="779273"/>
            <a:ext cx="7678152" cy="1325563"/>
          </a:xfrm>
        </p:spPr>
        <p:txBody>
          <a:bodyPr>
            <a:noAutofit/>
          </a:bodyPr>
          <a:lstStyle/>
          <a:p>
            <a:br>
              <a:rPr lang="en-US" sz="1600" dirty="0"/>
            </a:br>
            <a:r>
              <a:rPr lang="en-US" sz="1600" b="1" dirty="0">
                <a:solidFill>
                  <a:srgbClr val="48340C"/>
                </a:solidFill>
              </a:rPr>
              <a:t>Request for your feedback on this module! </a:t>
            </a:r>
            <a:r>
              <a:rPr lang="en-US" sz="1600" b="1" dirty="0"/>
              <a:t>Please provide us with feedback about this module. This is a community project and we welcome your comments, suggestions and edits! Comment here: </a:t>
            </a:r>
            <a:r>
              <a:rPr lang="en-US" sz="1600" b="1" dirty="0">
                <a:hlinkClick r:id="rId5"/>
              </a:rPr>
              <a:t>eTraining Feedback</a:t>
            </a:r>
            <a:r>
              <a:rPr lang="en-US" sz="1600" b="1" dirty="0"/>
              <a:t> </a:t>
            </a:r>
            <a:br>
              <a:rPr lang="en-US" sz="1600" dirty="0"/>
            </a:br>
            <a:r>
              <a:rPr lang="en-US" sz="1600" dirty="0"/>
              <a:t>Questions  after reviewing this module? Contact GLOBE:  </a:t>
            </a:r>
            <a:r>
              <a:rPr lang="en-US" sz="1600" dirty="0">
                <a:hlinkClick r:id="rId6"/>
              </a:rPr>
              <a:t>help@globe.gov</a:t>
            </a:r>
            <a:br>
              <a:rPr lang="en-US" sz="1600" i="1" dirty="0"/>
            </a:br>
            <a:endParaRPr lang="en-US" sz="1600" b="1" dirty="0"/>
          </a:p>
        </p:txBody>
      </p:sp>
      <p:sp>
        <p:nvSpPr>
          <p:cNvPr id="3" name="Content Placeholder 2"/>
          <p:cNvSpPr>
            <a:spLocks noGrp="1"/>
          </p:cNvSpPr>
          <p:nvPr>
            <p:ph sz="half" idx="1"/>
          </p:nvPr>
        </p:nvSpPr>
        <p:spPr>
          <a:xfrm>
            <a:off x="1496616" y="2054925"/>
            <a:ext cx="7379494" cy="4351338"/>
          </a:xfrm>
        </p:spPr>
        <p:txBody>
          <a:bodyPr>
            <a:normAutofit lnSpcReduction="10000"/>
          </a:bodyPr>
          <a:lstStyle/>
          <a:p>
            <a:pPr marL="0" indent="0">
              <a:buNone/>
            </a:pPr>
            <a:r>
              <a:rPr lang="en-US" sz="2000" b="1" dirty="0">
                <a:solidFill>
                  <a:srgbClr val="48340C"/>
                </a:solidFill>
              </a:rPr>
              <a:t>Credits</a:t>
            </a:r>
          </a:p>
          <a:p>
            <a:pPr marL="0" indent="0">
              <a:buNone/>
            </a:pPr>
            <a:r>
              <a:rPr lang="en-US" sz="1600" b="1" dirty="0"/>
              <a:t>Slides: </a:t>
            </a:r>
            <a:r>
              <a:rPr lang="en-US" sz="1600" dirty="0"/>
              <a:t>Izolda</a:t>
            </a:r>
            <a:r>
              <a:rPr lang="en-US" sz="1600" b="1" dirty="0"/>
              <a:t> </a:t>
            </a:r>
            <a:r>
              <a:rPr lang="en-US" sz="1600" dirty="0"/>
              <a:t>Trachtenberg, Dixon Butler, Russanne Low</a:t>
            </a:r>
          </a:p>
          <a:p>
            <a:pPr marL="0" indent="0">
              <a:buNone/>
            </a:pPr>
            <a:r>
              <a:rPr lang="en-US" sz="1600" b="1" dirty="0"/>
              <a:t>Photographs: </a:t>
            </a:r>
            <a:r>
              <a:rPr lang="en-US" sz="1600" dirty="0"/>
              <a:t>Izolda Trachtenberg</a:t>
            </a:r>
          </a:p>
          <a:p>
            <a:pPr marL="0" indent="0">
              <a:buNone/>
            </a:pPr>
            <a:r>
              <a:rPr lang="en-US" sz="1600" b="1" dirty="0"/>
              <a:t>Illustrations: </a:t>
            </a:r>
            <a:r>
              <a:rPr lang="en-US" sz="1600" dirty="0"/>
              <a:t>Rich Potter</a:t>
            </a:r>
          </a:p>
          <a:p>
            <a:pPr marL="0" indent="0">
              <a:buNone/>
            </a:pPr>
            <a:r>
              <a:rPr lang="en-US" sz="1600" b="1" dirty="0"/>
              <a:t>Cover Art: </a:t>
            </a:r>
            <a:r>
              <a:rPr lang="en-US" sz="1600" dirty="0" err="1"/>
              <a:t>Jenn</a:t>
            </a:r>
            <a:r>
              <a:rPr lang="en-US" sz="1600" dirty="0"/>
              <a:t> Glaser, </a:t>
            </a:r>
            <a:r>
              <a:rPr lang="en-US" sz="1600" i="1" dirty="0" err="1"/>
              <a:t>ScribeArts</a:t>
            </a:r>
            <a:endParaRPr lang="en-US" sz="1600" i="1" dirty="0"/>
          </a:p>
          <a:p>
            <a:pPr marL="0" indent="0">
              <a:buNone/>
            </a:pPr>
            <a:r>
              <a:rPr lang="en-US" sz="1600" b="1" dirty="0"/>
              <a:t>More Information:</a:t>
            </a:r>
          </a:p>
          <a:p>
            <a:pPr marL="0" indent="0">
              <a:buNone/>
            </a:pPr>
            <a:r>
              <a:rPr lang="en-US" sz="1600" dirty="0">
                <a:hlinkClick r:id="rId7"/>
              </a:rPr>
              <a:t>The GLOBE Program</a:t>
            </a:r>
            <a:endParaRPr lang="en-US" sz="1600" dirty="0"/>
          </a:p>
          <a:p>
            <a:pPr marL="0" indent="0">
              <a:buNone/>
            </a:pPr>
            <a:r>
              <a:rPr lang="en-US" sz="1600" dirty="0">
                <a:hlinkClick r:id="rId8"/>
              </a:rPr>
              <a:t>NASA Earth Science </a:t>
            </a:r>
            <a:endParaRPr lang="en-US" sz="1600" dirty="0"/>
          </a:p>
          <a:p>
            <a:pPr marL="0" indent="0">
              <a:buNone/>
            </a:pPr>
            <a:r>
              <a:rPr lang="en-US" sz="1600" dirty="0">
                <a:hlinkClick r:id="rId9"/>
              </a:rPr>
              <a:t>NASA Global Climate Change: Vital Signs of the Planet</a:t>
            </a:r>
            <a:endParaRPr lang="en-US" sz="1600" dirty="0"/>
          </a:p>
          <a:p>
            <a:pPr marL="0" indent="0">
              <a:buNone/>
            </a:pPr>
            <a:r>
              <a:rPr lang="en-US" sz="1600" dirty="0"/>
              <a:t>The GLOBE Program is sponsored by these organizations: </a:t>
            </a:r>
          </a:p>
          <a:p>
            <a:pPr marL="0" indent="0">
              <a:buNone/>
            </a:pPr>
            <a:endParaRPr lang="en-US" sz="1600" dirty="0"/>
          </a:p>
          <a:p>
            <a:pPr marL="0" indent="0">
              <a:buNone/>
            </a:pPr>
            <a:endParaRPr lang="en-US" sz="1600" dirty="0"/>
          </a:p>
          <a:p>
            <a:r>
              <a:rPr lang="en-US" altLang="en-US" sz="1400" i="1" dirty="0">
                <a:solidFill>
                  <a:srgbClr val="000000"/>
                </a:solidFill>
              </a:rPr>
              <a:t>Version  12/1/16. If you edit and modify this slide set for use for educational purposes,  please note “modified by (and your name and date) “  on this page. Thank you.</a:t>
            </a:r>
            <a:endParaRPr lang="en-US" sz="1400" b="1" dirty="0"/>
          </a:p>
          <a:p>
            <a:pPr marL="0" indent="0">
              <a:buNone/>
            </a:pPr>
            <a:endParaRPr lang="en-US" sz="2400" b="1" dirty="0"/>
          </a:p>
          <a:p>
            <a:pPr marL="0" indent="0">
              <a:buNone/>
            </a:pPr>
            <a:endParaRPr lang="en-US" sz="2000" dirty="0"/>
          </a:p>
        </p:txBody>
      </p:sp>
      <p:pic>
        <p:nvPicPr>
          <p:cNvPr id="8" name="Picture 7" descr="Logos for NASA, NOAA, NSF and the U.S. Department of Stat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1854" y="5344556"/>
            <a:ext cx="2297876" cy="480889"/>
          </a:xfrm>
          <a:prstGeom prst="rect">
            <a:avLst/>
          </a:prstGeom>
        </p:spPr>
      </p:pic>
    </p:spTree>
    <p:extLst>
      <p:ext uri="{BB962C8B-B14F-4D97-AF65-F5344CB8AC3E}">
        <p14:creationId xmlns:p14="http://schemas.microsoft.com/office/powerpoint/2010/main" val="1593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7412239-1292-C749-8343-A6DE4C9B54BD}" type="slidenum">
              <a:rPr lang="en-US" smtClean="0"/>
              <a:t>5</a:t>
            </a:fld>
            <a:endParaRPr lang="en-US" dirty="0"/>
          </a:p>
        </p:txBody>
      </p:sp>
      <p:pic>
        <p:nvPicPr>
          <p:cNvPr id="7" name="Picture 6"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Preparation for conducting the protoc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3" y="-33866"/>
            <a:ext cx="1286933" cy="6891866"/>
          </a:xfrm>
          <a:prstGeom prst="rect">
            <a:avLst/>
          </a:prstGeom>
        </p:spPr>
      </p:pic>
      <p:sp>
        <p:nvSpPr>
          <p:cNvPr id="2" name="Title 1"/>
          <p:cNvSpPr>
            <a:spLocks noGrp="1"/>
          </p:cNvSpPr>
          <p:nvPr>
            <p:ph type="title"/>
          </p:nvPr>
        </p:nvSpPr>
        <p:spPr>
          <a:xfrm>
            <a:off x="1257300" y="732632"/>
            <a:ext cx="7886700" cy="1325563"/>
          </a:xfrm>
        </p:spPr>
        <p:txBody>
          <a:bodyPr/>
          <a:lstStyle/>
          <a:p>
            <a:r>
              <a:rPr lang="en-US" dirty="0"/>
              <a:t>Summary of Protocol</a:t>
            </a:r>
          </a:p>
        </p:txBody>
      </p:sp>
      <p:graphicFrame>
        <p:nvGraphicFramePr>
          <p:cNvPr id="13" name="Content Placeholder 12" descr="Table: Where-GLOBE Soil Mosture Site. Frequency- Ideally, 12 or more times per year at the same site at daily weekly or monthly intervals. Prerequisites-define the site using the site definition sheet. Needed documents are listed here. Time required is 5-10 minutes preparation before sampling, 10-15 minutes to collect samples, plus about 10 minutes for lab work."/>
          <p:cNvGraphicFramePr>
            <a:graphicFrameLocks noGrp="1"/>
          </p:cNvGraphicFramePr>
          <p:nvPr>
            <p:ph sz="half" idx="2"/>
            <p:extLst>
              <p:ext uri="{D42A27DB-BD31-4B8C-83A1-F6EECF244321}">
                <p14:modId xmlns:p14="http://schemas.microsoft.com/office/powerpoint/2010/main" val="2512417384"/>
              </p:ext>
            </p:extLst>
          </p:nvPr>
        </p:nvGraphicFramePr>
        <p:xfrm>
          <a:off x="1557866" y="1714766"/>
          <a:ext cx="6705601" cy="4843806"/>
        </p:xfrm>
        <a:graphic>
          <a:graphicData uri="http://schemas.openxmlformats.org/drawingml/2006/table">
            <a:tbl>
              <a:tblPr firstRow="1" bandRow="1">
                <a:tableStyleId>{0505E3EF-67EA-436B-97B2-0124C06EBD24}</a:tableStyleId>
              </a:tblPr>
              <a:tblGrid>
                <a:gridCol w="2269067">
                  <a:extLst>
                    <a:ext uri="{9D8B030D-6E8A-4147-A177-3AD203B41FA5}">
                      <a16:colId xmlns:a16="http://schemas.microsoft.com/office/drawing/2014/main" val="20000"/>
                    </a:ext>
                  </a:extLst>
                </a:gridCol>
                <a:gridCol w="4436534">
                  <a:extLst>
                    <a:ext uri="{9D8B030D-6E8A-4147-A177-3AD203B41FA5}">
                      <a16:colId xmlns:a16="http://schemas.microsoft.com/office/drawing/2014/main" val="20001"/>
                    </a:ext>
                  </a:extLst>
                </a:gridCol>
              </a:tblGrid>
              <a:tr h="449130">
                <a:tc>
                  <a:txBody>
                    <a:bodyPr/>
                    <a:lstStyle/>
                    <a:p>
                      <a:r>
                        <a:rPr lang="en-US" sz="1200" dirty="0"/>
                        <a:t>Where</a:t>
                      </a:r>
                    </a:p>
                  </a:txBody>
                  <a:tcPr/>
                </a:tc>
                <a:tc>
                  <a:txBody>
                    <a:bodyPr/>
                    <a:lstStyle/>
                    <a:p>
                      <a:r>
                        <a:rPr lang="en-US" sz="1200" b="0" dirty="0"/>
                        <a:t>GLOBE Soil Moisture Site</a:t>
                      </a:r>
                    </a:p>
                  </a:txBody>
                  <a:tcPr/>
                </a:tc>
                <a:extLst>
                  <a:ext uri="{0D108BD9-81ED-4DB2-BD59-A6C34878D82A}">
                    <a16:rowId xmlns:a16="http://schemas.microsoft.com/office/drawing/2014/main" val="10000"/>
                  </a:ext>
                </a:extLst>
              </a:tr>
              <a:tr h="457200">
                <a:tc>
                  <a:txBody>
                    <a:bodyPr/>
                    <a:lstStyle/>
                    <a:p>
                      <a:r>
                        <a:rPr lang="en-US" sz="1200" b="1" dirty="0"/>
                        <a:t>Frequency</a:t>
                      </a:r>
                    </a:p>
                  </a:txBody>
                  <a:tcPr/>
                </a:tc>
                <a:tc>
                  <a:txBody>
                    <a:bodyPr/>
                    <a:lstStyle/>
                    <a:p>
                      <a:r>
                        <a:rPr lang="en-US" sz="1200" dirty="0"/>
                        <a:t>Ideally, </a:t>
                      </a:r>
                      <a:r>
                        <a:rPr lang="en-US" sz="1200" baseline="0" dirty="0"/>
                        <a:t>12 or more times per year at the same site, at daily, weekly or monthly intervals </a:t>
                      </a:r>
                      <a:endParaRPr lang="en-US" sz="1200" dirty="0"/>
                    </a:p>
                  </a:txBody>
                  <a:tcPr/>
                </a:tc>
                <a:extLst>
                  <a:ext uri="{0D108BD9-81ED-4DB2-BD59-A6C34878D82A}">
                    <a16:rowId xmlns:a16="http://schemas.microsoft.com/office/drawing/2014/main" val="10001"/>
                  </a:ext>
                </a:extLst>
              </a:tr>
              <a:tr h="449130">
                <a:tc>
                  <a:txBody>
                    <a:bodyPr/>
                    <a:lstStyle/>
                    <a:p>
                      <a:r>
                        <a:rPr lang="en-US" sz="1200" b="1" dirty="0"/>
                        <a:t>Prerequisites</a:t>
                      </a:r>
                    </a:p>
                  </a:txBody>
                  <a:tcPr/>
                </a:tc>
                <a:tc>
                  <a:txBody>
                    <a:bodyPr/>
                    <a:lstStyle/>
                    <a:p>
                      <a:r>
                        <a:rPr lang="en-US" sz="1200" dirty="0"/>
                        <a:t>Site definition</a:t>
                      </a:r>
                      <a:r>
                        <a:rPr lang="en-US" sz="1200" baseline="0" dirty="0"/>
                        <a:t> using the </a:t>
                      </a:r>
                      <a:r>
                        <a:rPr lang="en-US" sz="1200" baseline="0" dirty="0">
                          <a:hlinkClick r:id="rId5"/>
                        </a:rPr>
                        <a:t>Site Definition Sheet</a:t>
                      </a:r>
                      <a:endParaRPr lang="en-US" sz="1200" dirty="0"/>
                    </a:p>
                  </a:txBody>
                  <a:tcPr/>
                </a:tc>
                <a:extLst>
                  <a:ext uri="{0D108BD9-81ED-4DB2-BD59-A6C34878D82A}">
                    <a16:rowId xmlns:a16="http://schemas.microsoft.com/office/drawing/2014/main" val="10002"/>
                  </a:ext>
                </a:extLst>
              </a:tr>
              <a:tr h="493448">
                <a:tc>
                  <a:txBody>
                    <a:bodyPr/>
                    <a:lstStyle/>
                    <a:p>
                      <a:r>
                        <a:rPr lang="en-US" sz="1200" b="1" dirty="0"/>
                        <a:t>Needed</a:t>
                      </a:r>
                      <a:r>
                        <a:rPr lang="en-US" sz="1200" b="1" baseline="0" dirty="0"/>
                        <a:t> Documents</a:t>
                      </a:r>
                      <a:endParaRPr lang="en-US" sz="1200" b="1" dirty="0"/>
                    </a:p>
                  </a:txBody>
                  <a:tcPr/>
                </a:tc>
                <a:tc>
                  <a:txBody>
                    <a:bodyPr/>
                    <a:lstStyle/>
                    <a:p>
                      <a:r>
                        <a:rPr lang="en-US" sz="1200" dirty="0">
                          <a:hlinkClick r:id="rId6"/>
                        </a:rPr>
                        <a:t>Gravimetric Soil Moisture Protocol</a:t>
                      </a:r>
                      <a:r>
                        <a:rPr lang="en-US" sz="1200" dirty="0"/>
                        <a:t>  and</a:t>
                      </a:r>
                    </a:p>
                  </a:txBody>
                  <a:tcPr/>
                </a:tc>
                <a:extLst>
                  <a:ext uri="{0D108BD9-81ED-4DB2-BD59-A6C34878D82A}">
                    <a16:rowId xmlns:a16="http://schemas.microsoft.com/office/drawing/2014/main" val="10003"/>
                  </a:ext>
                </a:extLst>
              </a:tr>
              <a:tr h="449130">
                <a:tc>
                  <a:txBody>
                    <a:bodyPr/>
                    <a:lstStyle/>
                    <a:p>
                      <a:endParaRPr lang="en-US" sz="1200" dirty="0"/>
                    </a:p>
                  </a:txBody>
                  <a:tcPr/>
                </a:tc>
                <a:tc>
                  <a:txBody>
                    <a:bodyPr/>
                    <a:lstStyle/>
                    <a:p>
                      <a:r>
                        <a:rPr lang="en-US" sz="1200" dirty="0">
                          <a:hlinkClick r:id="rId7"/>
                        </a:rPr>
                        <a:t>Soil Moisture</a:t>
                      </a:r>
                      <a:r>
                        <a:rPr lang="en-US" sz="1200" baseline="0" dirty="0">
                          <a:hlinkClick r:id="rId7"/>
                        </a:rPr>
                        <a:t> Data Sheet-Star Pattern </a:t>
                      </a:r>
                      <a:r>
                        <a:rPr lang="en-US" sz="1200" baseline="0" dirty="0"/>
                        <a:t>or</a:t>
                      </a:r>
                      <a:endParaRPr lang="en-US" sz="1200" dirty="0"/>
                    </a:p>
                  </a:txBody>
                  <a:tcPr/>
                </a:tc>
                <a:extLst>
                  <a:ext uri="{0D108BD9-81ED-4DB2-BD59-A6C34878D82A}">
                    <a16:rowId xmlns:a16="http://schemas.microsoft.com/office/drawing/2014/main" val="10004"/>
                  </a:ext>
                </a:extLst>
              </a:tr>
              <a:tr h="542158">
                <a:tc>
                  <a:txBody>
                    <a:bodyPr/>
                    <a:lstStyle/>
                    <a:p>
                      <a:endParaRPr lang="en-US" sz="1200" dirty="0"/>
                    </a:p>
                  </a:txBody>
                  <a:tcPr/>
                </a:tc>
                <a:tc>
                  <a:txBody>
                    <a:bodyPr/>
                    <a:lstStyle/>
                    <a:p>
                      <a:r>
                        <a:rPr lang="en-US" sz="1200" dirty="0">
                          <a:hlinkClick r:id="rId8"/>
                        </a:rPr>
                        <a:t>Soil Moisture Data Sheet-Transect</a:t>
                      </a:r>
                      <a:r>
                        <a:rPr lang="en-US" sz="1200" baseline="0" dirty="0">
                          <a:hlinkClick r:id="rId8"/>
                        </a:rPr>
                        <a:t> Pattern</a:t>
                      </a:r>
                      <a:r>
                        <a:rPr lang="en-US" sz="1200" baseline="0" dirty="0"/>
                        <a:t> or</a:t>
                      </a:r>
                      <a:endParaRPr lang="en-US" sz="1200" dirty="0"/>
                    </a:p>
                  </a:txBody>
                  <a:tcPr/>
                </a:tc>
                <a:extLst>
                  <a:ext uri="{0D108BD9-81ED-4DB2-BD59-A6C34878D82A}">
                    <a16:rowId xmlns:a16="http://schemas.microsoft.com/office/drawing/2014/main" val="10005"/>
                  </a:ext>
                </a:extLst>
              </a:tr>
              <a:tr h="449130">
                <a:tc>
                  <a:txBody>
                    <a:bodyPr/>
                    <a:lstStyle/>
                    <a:p>
                      <a:endParaRPr lang="en-US" sz="1200"/>
                    </a:p>
                  </a:txBody>
                  <a:tcPr/>
                </a:tc>
                <a:tc>
                  <a:txBody>
                    <a:bodyPr/>
                    <a:lstStyle/>
                    <a:p>
                      <a:r>
                        <a:rPr lang="en-US" sz="1200" dirty="0">
                          <a:hlinkClick r:id="rId9"/>
                        </a:rPr>
                        <a:t>Soil</a:t>
                      </a:r>
                      <a:r>
                        <a:rPr lang="en-US" sz="1200" baseline="0" dirty="0">
                          <a:hlinkClick r:id="rId9"/>
                        </a:rPr>
                        <a:t> Moisture Data Sheet- Depth Profile</a:t>
                      </a:r>
                      <a:endParaRPr lang="en-US" sz="1200" dirty="0"/>
                    </a:p>
                  </a:txBody>
                  <a:tcPr/>
                </a:tc>
                <a:extLst>
                  <a:ext uri="{0D108BD9-81ED-4DB2-BD59-A6C34878D82A}">
                    <a16:rowId xmlns:a16="http://schemas.microsoft.com/office/drawing/2014/main" val="10006"/>
                  </a:ext>
                </a:extLst>
              </a:tr>
              <a:tr h="1554480">
                <a:tc>
                  <a:txBody>
                    <a:bodyPr/>
                    <a:lstStyle/>
                    <a:p>
                      <a:r>
                        <a:rPr lang="en-US" sz="1200" b="1" dirty="0"/>
                        <a:t>Time required</a:t>
                      </a:r>
                    </a:p>
                  </a:txBody>
                  <a:tcPr/>
                </a:tc>
                <a:tc>
                  <a:txBody>
                    <a:bodyPr/>
                    <a:lstStyle/>
                    <a:p>
                      <a:pPr marL="171450" indent="-171450">
                        <a:buFont typeface="Arial" charset="0"/>
                        <a:buChar char="•"/>
                      </a:pPr>
                      <a:endParaRPr lang="en-US" sz="1200" b="0" i="0" u="none" strike="noStrike" kern="1200" baseline="0" dirty="0">
                        <a:solidFill>
                          <a:schemeClr val="dk1"/>
                        </a:solidFill>
                        <a:latin typeface="+mn-lt"/>
                        <a:ea typeface="+mn-ea"/>
                        <a:cs typeface="+mn-cs"/>
                      </a:endParaRPr>
                    </a:p>
                    <a:p>
                      <a:pPr marL="171450" indent="-171450">
                        <a:buFont typeface="Arial" charset="0"/>
                        <a:buChar char="•"/>
                      </a:pPr>
                      <a:r>
                        <a:rPr lang="en-US" sz="1200" b="0" i="0" u="none" strike="noStrike" kern="1200" baseline="0" dirty="0">
                          <a:solidFill>
                            <a:schemeClr val="dk1"/>
                          </a:solidFill>
                          <a:latin typeface="+mn-lt"/>
                          <a:ea typeface="+mn-ea"/>
                          <a:cs typeface="+mn-cs"/>
                        </a:rPr>
                        <a:t>5-10 minutes preparation before sampling 10-15 minutes to collect samples* </a:t>
                      </a:r>
                    </a:p>
                    <a:p>
                      <a:pPr marL="171450" indent="-171450">
                        <a:buFont typeface="Arial" charset="0"/>
                        <a:buChar char="•"/>
                      </a:pPr>
                      <a:r>
                        <a:rPr lang="en-US" sz="1200" b="0" i="0" u="none" strike="noStrike" kern="1200" baseline="0" dirty="0">
                          <a:solidFill>
                            <a:schemeClr val="dk1"/>
                          </a:solidFill>
                          <a:latin typeface="+mn-lt"/>
                          <a:ea typeface="+mn-ea"/>
                          <a:cs typeface="+mn-cs"/>
                        </a:rPr>
                        <a:t>5 minutes to weigh wet samples </a:t>
                      </a:r>
                    </a:p>
                    <a:p>
                      <a:pPr marL="171450" indent="-171450">
                        <a:buFont typeface="Arial" charset="0"/>
                        <a:buChar char="•"/>
                      </a:pPr>
                      <a:r>
                        <a:rPr lang="en-US" sz="1200" b="0" i="0" u="none" strike="noStrike" kern="1200" baseline="0" dirty="0">
                          <a:solidFill>
                            <a:schemeClr val="dk1"/>
                          </a:solidFill>
                          <a:latin typeface="+mn-lt"/>
                          <a:ea typeface="+mn-ea"/>
                          <a:cs typeface="+mn-cs"/>
                        </a:rPr>
                        <a:t>5 minutes to weigh dry samples </a:t>
                      </a:r>
                    </a:p>
                    <a:p>
                      <a:pPr marL="171450" indent="-171450">
                        <a:buFont typeface="Arial" charset="0"/>
                        <a:buChar char="•"/>
                      </a:pPr>
                      <a:r>
                        <a:rPr lang="en-US" sz="1200" b="0" i="0" u="none" strike="noStrike" kern="1200" baseline="0" dirty="0">
                          <a:solidFill>
                            <a:schemeClr val="dk1"/>
                          </a:solidFill>
                          <a:latin typeface="+mn-lt"/>
                          <a:ea typeface="+mn-ea"/>
                          <a:cs typeface="+mn-cs"/>
                        </a:rPr>
                        <a:t>Samples dry under heating lamps for 2 days or in a drying oven overnight. </a:t>
                      </a:r>
                    </a:p>
                    <a:p>
                      <a:r>
                        <a:rPr lang="en-US" sz="1200" b="0" i="0" u="none" strike="noStrike" kern="1200" baseline="0" dirty="0">
                          <a:solidFill>
                            <a:schemeClr val="dk1"/>
                          </a:solidFill>
                          <a:latin typeface="+mn-lt"/>
                          <a:ea typeface="+mn-ea"/>
                          <a:cs typeface="+mn-cs"/>
                        </a:rPr>
                        <a:t>*Some sample collection methods may require additional time </a:t>
                      </a:r>
                      <a:endParaRPr lang="en-US" sz="12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5217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6</a:t>
            </a:fld>
            <a:endParaRPr lang="en-US" dirty="0"/>
          </a:p>
        </p:txBody>
      </p:sp>
      <p:pic>
        <p:nvPicPr>
          <p:cNvPr id="10" name="Picture 9"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Preparation for conducting the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 y="-33866"/>
            <a:ext cx="1286933" cy="6891866"/>
          </a:xfrm>
          <a:prstGeom prst="rect">
            <a:avLst/>
          </a:prstGeom>
        </p:spPr>
      </p:pic>
      <p:sp>
        <p:nvSpPr>
          <p:cNvPr id="2" name="Title 1"/>
          <p:cNvSpPr>
            <a:spLocks noGrp="1"/>
          </p:cNvSpPr>
          <p:nvPr>
            <p:ph type="title"/>
          </p:nvPr>
        </p:nvSpPr>
        <p:spPr>
          <a:xfrm>
            <a:off x="1257300" y="732632"/>
            <a:ext cx="7886700" cy="1325563"/>
          </a:xfrm>
        </p:spPr>
        <p:txBody>
          <a:bodyPr/>
          <a:lstStyle/>
          <a:p>
            <a:r>
              <a:rPr lang="en-US" dirty="0"/>
              <a:t> Instrument Specifications </a:t>
            </a:r>
          </a:p>
        </p:txBody>
      </p:sp>
      <p:sp>
        <p:nvSpPr>
          <p:cNvPr id="3" name="Content Placeholder 2"/>
          <p:cNvSpPr>
            <a:spLocks noGrp="1"/>
          </p:cNvSpPr>
          <p:nvPr>
            <p:ph sz="half" idx="2"/>
          </p:nvPr>
        </p:nvSpPr>
        <p:spPr>
          <a:xfrm>
            <a:off x="1386721" y="1871928"/>
            <a:ext cx="4815293" cy="4351338"/>
          </a:xfrm>
        </p:spPr>
        <p:txBody>
          <a:bodyPr>
            <a:normAutofit lnSpcReduction="10000"/>
          </a:bodyPr>
          <a:lstStyle/>
          <a:p>
            <a:pPr marL="0" indent="0" algn="just">
              <a:buNone/>
            </a:pPr>
            <a:r>
              <a:rPr lang="en-US" sz="1800" dirty="0"/>
              <a:t>The following resources summarize the measurements associated with each protocol, associated skill level, scientific specifications for the instruments, and how to access the equipment you need (purchase, build, or download). </a:t>
            </a:r>
          </a:p>
          <a:p>
            <a:pPr marL="0" indent="0" algn="just">
              <a:buNone/>
            </a:pPr>
            <a:endParaRPr lang="en-US" sz="1800" dirty="0"/>
          </a:p>
          <a:p>
            <a:pPr marL="0" indent="0" algn="just">
              <a:buNone/>
            </a:pPr>
            <a:r>
              <a:rPr lang="en-US" sz="1800" dirty="0"/>
              <a:t>By using instruments with GLOBE specifications, you ensure your data are accurate and comparable to GLOBE investigations conducted by others. </a:t>
            </a:r>
          </a:p>
          <a:p>
            <a:pPr marL="0" indent="0">
              <a:buNone/>
            </a:pPr>
            <a:r>
              <a:rPr lang="nl-NL" sz="1800" b="1" dirty="0">
                <a:hlinkClick r:id="rId4"/>
              </a:rPr>
              <a:t>Where to find specifications for instruments used in GLOBE investigations</a:t>
            </a:r>
            <a:endParaRPr lang="nl-NL" sz="1800" b="1" dirty="0"/>
          </a:p>
          <a:p>
            <a:pPr marL="0" indent="0">
              <a:buNone/>
            </a:pPr>
            <a:endParaRPr lang="nl-NL" sz="1800" b="1" dirty="0"/>
          </a:p>
          <a:p>
            <a:pPr marL="0" indent="0">
              <a:buNone/>
            </a:pPr>
            <a:r>
              <a:rPr lang="nl-NL" sz="1800" b="1" dirty="0">
                <a:hlinkClick r:id="rId5"/>
              </a:rPr>
              <a:t>Where to find scientific instruments used in GLOBE investigations </a:t>
            </a:r>
            <a:endParaRPr lang="nl-NL" sz="1800" b="1" dirty="0"/>
          </a:p>
          <a:p>
            <a:pPr algn="just"/>
            <a:endParaRPr lang="en-US" sz="1800" dirty="0"/>
          </a:p>
          <a:p>
            <a:endParaRPr lang="en-US" sz="1800" dirty="0"/>
          </a:p>
        </p:txBody>
      </p:sp>
      <p:pic>
        <p:nvPicPr>
          <p:cNvPr id="9" name="Content Placeholder 8" descr="Screen Shot of the Toolkit, GLOBE Teacher's Guide"/>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rot="791986">
            <a:off x="6458357" y="1902268"/>
            <a:ext cx="1927838" cy="2468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972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7</a:t>
            </a:fld>
            <a:endParaRPr lang="en-US" dirty="0"/>
          </a:p>
        </p:txBody>
      </p:sp>
      <p:pic>
        <p:nvPicPr>
          <p:cNvPr id="9" name="Picture 8" descr="Soil Moisture Gravimetr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8" name="Picture 7" descr="Menu: Preparation for conducting the protoc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3" y="-33866"/>
            <a:ext cx="1286933" cy="6891866"/>
          </a:xfrm>
          <a:prstGeom prst="rect">
            <a:avLst/>
          </a:prstGeom>
        </p:spPr>
      </p:pic>
      <p:sp>
        <p:nvSpPr>
          <p:cNvPr id="2" name="Title 1"/>
          <p:cNvSpPr>
            <a:spLocks noGrp="1"/>
          </p:cNvSpPr>
          <p:nvPr>
            <p:ph type="title"/>
          </p:nvPr>
        </p:nvSpPr>
        <p:spPr>
          <a:xfrm>
            <a:off x="1257300" y="687785"/>
            <a:ext cx="7886700" cy="1325563"/>
          </a:xfrm>
        </p:spPr>
        <p:txBody>
          <a:bodyPr/>
          <a:lstStyle/>
          <a:p>
            <a:r>
              <a:rPr lang="en-US" dirty="0"/>
              <a:t>Required Equipment for Fieldwork and Sampling</a:t>
            </a:r>
          </a:p>
        </p:txBody>
      </p:sp>
      <p:sp>
        <p:nvSpPr>
          <p:cNvPr id="3" name="Content Placeholder 2"/>
          <p:cNvSpPr>
            <a:spLocks noGrp="1"/>
          </p:cNvSpPr>
          <p:nvPr>
            <p:ph sz="half" idx="2"/>
          </p:nvPr>
        </p:nvSpPr>
        <p:spPr>
          <a:xfrm>
            <a:off x="1386721" y="1669919"/>
            <a:ext cx="7587946" cy="5018748"/>
          </a:xfrm>
        </p:spPr>
        <p:txBody>
          <a:bodyPr>
            <a:normAutofit fontScale="25000" lnSpcReduction="20000"/>
          </a:bodyPr>
          <a:lstStyle/>
          <a:p>
            <a:pPr>
              <a:buClrTx/>
              <a:buFontTx/>
              <a:buNone/>
              <a:defRPr/>
            </a:pPr>
            <a:r>
              <a:rPr lang="en-US" sz="5600" dirty="0"/>
              <a:t>For </a:t>
            </a:r>
            <a:r>
              <a:rPr lang="en-US" sz="5600" b="1" dirty="0"/>
              <a:t>all sample patterns</a:t>
            </a:r>
            <a:r>
              <a:rPr lang="en-US" sz="5600" dirty="0"/>
              <a:t>:</a:t>
            </a:r>
          </a:p>
          <a:p>
            <a:pPr marL="357188" indent="-285750">
              <a:defRPr/>
            </a:pPr>
            <a:r>
              <a:rPr lang="en-US" sz="5600" dirty="0"/>
              <a:t>A defined Soil Moisture &amp; Temperature Site marked with a permanent marker or flag</a:t>
            </a:r>
          </a:p>
          <a:p>
            <a:pPr marL="357188" indent="-285750">
              <a:defRPr/>
            </a:pPr>
            <a:r>
              <a:rPr lang="en-US" sz="5600" dirty="0"/>
              <a:t>Marker flags (if you can keep them placed permanently)</a:t>
            </a:r>
          </a:p>
          <a:p>
            <a:pPr marL="357188" indent="-285750">
              <a:defRPr/>
            </a:pPr>
            <a:r>
              <a:rPr lang="en-US" sz="5600" dirty="0"/>
              <a:t>Compass</a:t>
            </a:r>
          </a:p>
          <a:p>
            <a:pPr marL="357188" indent="-285750">
              <a:defRPr/>
            </a:pPr>
            <a:r>
              <a:rPr lang="en-US" sz="5600" dirty="0"/>
              <a:t>Trowel (1 per student group)</a:t>
            </a:r>
          </a:p>
          <a:p>
            <a:pPr marL="357188" indent="-285750">
              <a:defRPr/>
            </a:pPr>
            <a:r>
              <a:rPr lang="en-US" sz="5600" dirty="0"/>
              <a:t>Permanent marker </a:t>
            </a:r>
          </a:p>
          <a:p>
            <a:pPr marL="357188" indent="-285750">
              <a:defRPr/>
            </a:pPr>
            <a:r>
              <a:rPr lang="en-US" sz="5600" dirty="0"/>
              <a:t>A device to dry soil (e.g., heat lamps or a soil drying oven &amp; thermometer)</a:t>
            </a:r>
          </a:p>
          <a:p>
            <a:pPr marL="71438" indent="0">
              <a:buClrTx/>
              <a:buFont typeface="Times New Roman" pitchFamily="16" charset="0"/>
              <a:buNone/>
              <a:defRPr/>
            </a:pPr>
            <a:r>
              <a:rPr lang="en-US" sz="5600" dirty="0"/>
              <a:t>For </a:t>
            </a:r>
            <a:r>
              <a:rPr lang="en-US" sz="5600" b="1" dirty="0"/>
              <a:t>Transects</a:t>
            </a:r>
            <a:r>
              <a:rPr lang="en-US" sz="5600" dirty="0"/>
              <a:t>:</a:t>
            </a:r>
          </a:p>
          <a:p>
            <a:pPr marL="357188" indent="-285750">
              <a:defRPr/>
            </a:pPr>
            <a:r>
              <a:rPr lang="en-US" sz="5600" dirty="0"/>
              <a:t>Rulers marked in millimeters (1 per student group)  </a:t>
            </a:r>
          </a:p>
          <a:p>
            <a:pPr marL="357188" indent="-285750">
              <a:defRPr/>
            </a:pPr>
            <a:r>
              <a:rPr lang="en-US" sz="5600" dirty="0"/>
              <a:t>13 soil sample containers (or </a:t>
            </a:r>
            <a:r>
              <a:rPr lang="en-US" sz="5600" dirty="0" err="1"/>
              <a:t>resealable</a:t>
            </a:r>
            <a:r>
              <a:rPr lang="en-US" sz="5600" dirty="0"/>
              <a:t> plastic bags if drying samples under heat lamps)</a:t>
            </a:r>
          </a:p>
          <a:p>
            <a:pPr marL="357188" indent="-285750">
              <a:defRPr/>
            </a:pPr>
            <a:r>
              <a:rPr lang="en-US" sz="5600" dirty="0"/>
              <a:t>50 meter tape or 50 meter rope marked every 5 meters</a:t>
            </a:r>
          </a:p>
          <a:p>
            <a:pPr marL="71438" indent="0">
              <a:buClrTx/>
              <a:buFont typeface="Times New Roman" pitchFamily="16" charset="0"/>
              <a:buNone/>
              <a:defRPr/>
            </a:pPr>
            <a:r>
              <a:rPr lang="en-US" sz="5600" dirty="0"/>
              <a:t>For </a:t>
            </a:r>
            <a:r>
              <a:rPr lang="en-US" sz="5600" b="1" dirty="0"/>
              <a:t>Star Patterns </a:t>
            </a:r>
            <a:r>
              <a:rPr lang="en-US" sz="5600" dirty="0"/>
              <a:t>:</a:t>
            </a:r>
          </a:p>
          <a:p>
            <a:pPr marL="357188" indent="-285750">
              <a:defRPr/>
            </a:pPr>
            <a:r>
              <a:rPr lang="en-US" sz="5600" dirty="0"/>
              <a:t>6 soil sample containers </a:t>
            </a:r>
          </a:p>
          <a:p>
            <a:pPr marL="357188" indent="-285750">
              <a:defRPr/>
            </a:pPr>
            <a:r>
              <a:rPr lang="en-US" sz="5600" dirty="0"/>
              <a:t>Meter stick marked in millimeters</a:t>
            </a:r>
          </a:p>
          <a:p>
            <a:pPr marL="71438" indent="0">
              <a:buClrTx/>
              <a:buFont typeface="Times New Roman" pitchFamily="16" charset="0"/>
              <a:buNone/>
              <a:defRPr/>
            </a:pPr>
            <a:r>
              <a:rPr lang="en-US" sz="5600" dirty="0"/>
              <a:t>For </a:t>
            </a:r>
            <a:r>
              <a:rPr lang="en-US" sz="5600" b="1" dirty="0"/>
              <a:t>Depth Profiles</a:t>
            </a:r>
            <a:r>
              <a:rPr lang="en-US" sz="5600" dirty="0"/>
              <a:t>:</a:t>
            </a:r>
          </a:p>
          <a:p>
            <a:pPr marL="357188" indent="-285750">
              <a:defRPr/>
            </a:pPr>
            <a:r>
              <a:rPr lang="en-US" sz="5600" dirty="0"/>
              <a:t>5 soil sample containers </a:t>
            </a:r>
          </a:p>
          <a:p>
            <a:pPr marL="357188" indent="-285750">
              <a:defRPr/>
            </a:pPr>
            <a:r>
              <a:rPr lang="en-US" sz="5600" dirty="0"/>
              <a:t>A meter stick</a:t>
            </a:r>
          </a:p>
          <a:p>
            <a:pPr marL="357188" indent="-285750">
              <a:defRPr/>
            </a:pPr>
            <a:r>
              <a:rPr lang="en-US" sz="5600" dirty="0"/>
              <a:t>A soil auger</a:t>
            </a:r>
          </a:p>
          <a:p>
            <a:pPr marL="71438" indent="0">
              <a:buClrTx/>
              <a:buFont typeface="Times New Roman" pitchFamily="16" charset="0"/>
              <a:buNone/>
              <a:defRPr/>
            </a:pPr>
            <a:endParaRPr lang="en-US" sz="5600" dirty="0"/>
          </a:p>
          <a:p>
            <a:endParaRPr lang="en-US" dirty="0"/>
          </a:p>
        </p:txBody>
      </p:sp>
      <p:sp>
        <p:nvSpPr>
          <p:cNvPr id="6" name="TextBox 5"/>
          <p:cNvSpPr txBox="1"/>
          <p:nvPr/>
        </p:nvSpPr>
        <p:spPr>
          <a:xfrm>
            <a:off x="4716704" y="4821832"/>
            <a:ext cx="3945466" cy="1846659"/>
          </a:xfrm>
          <a:prstGeom prst="rect">
            <a:avLst/>
          </a:prstGeom>
          <a:noFill/>
        </p:spPr>
        <p:txBody>
          <a:bodyPr wrap="square" rtlCol="0">
            <a:spAutoFit/>
          </a:bodyPr>
          <a:lstStyle/>
          <a:p>
            <a:pPr marL="71438" indent="0">
              <a:buClrTx/>
              <a:buFont typeface="Times New Roman" pitchFamily="16" charset="0"/>
              <a:buNone/>
              <a:defRPr/>
            </a:pPr>
            <a:r>
              <a:rPr lang="en-US" sz="1600" b="1" dirty="0">
                <a:solidFill>
                  <a:srgbClr val="FF0000"/>
                </a:solidFill>
              </a:rPr>
              <a:t>Note: Containers or plastic bags should be weighed and labeled with mass and container number before bringing to the field.  Depending on the context, gloves and protective eyewear may be recommended.</a:t>
            </a:r>
          </a:p>
          <a:p>
            <a:endParaRPr lang="en-US" dirty="0"/>
          </a:p>
        </p:txBody>
      </p:sp>
    </p:spTree>
    <p:extLst>
      <p:ext uri="{BB962C8B-B14F-4D97-AF65-F5344CB8AC3E}">
        <p14:creationId xmlns:p14="http://schemas.microsoft.com/office/powerpoint/2010/main" val="26298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12239-1292-C749-8343-A6DE4C9B54BD}" type="slidenum">
              <a:rPr lang="en-US" smtClean="0"/>
              <a:t>8</a:t>
            </a:fld>
            <a:endParaRPr lang="en-US" dirty="0"/>
          </a:p>
        </p:txBody>
      </p:sp>
      <p:pic>
        <p:nvPicPr>
          <p:cNvPr id="8" name="Picture 7" descr="Soil Moisture Gravimet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662" y="0"/>
            <a:ext cx="7920482" cy="977132"/>
          </a:xfrm>
          <a:prstGeom prst="rect">
            <a:avLst/>
          </a:prstGeom>
        </p:spPr>
      </p:pic>
      <p:pic>
        <p:nvPicPr>
          <p:cNvPr id="12" name="Picture 11" descr="Menu: Preparation for conducting the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 y="-33866"/>
            <a:ext cx="1286933" cy="6891866"/>
          </a:xfrm>
          <a:prstGeom prst="rect">
            <a:avLst/>
          </a:prstGeom>
        </p:spPr>
      </p:pic>
      <p:sp>
        <p:nvSpPr>
          <p:cNvPr id="2" name="Title 1"/>
          <p:cNvSpPr>
            <a:spLocks noGrp="1"/>
          </p:cNvSpPr>
          <p:nvPr>
            <p:ph type="title"/>
          </p:nvPr>
        </p:nvSpPr>
        <p:spPr>
          <a:xfrm>
            <a:off x="1290145" y="694464"/>
            <a:ext cx="7886700" cy="1325563"/>
          </a:xfrm>
        </p:spPr>
        <p:txBody>
          <a:bodyPr/>
          <a:lstStyle/>
          <a:p>
            <a:r>
              <a:rPr lang="en-US" dirty="0"/>
              <a:t>Preparations before you go to the field</a:t>
            </a:r>
          </a:p>
        </p:txBody>
      </p:sp>
      <p:sp>
        <p:nvSpPr>
          <p:cNvPr id="3" name="Content Placeholder 2"/>
          <p:cNvSpPr>
            <a:spLocks noGrp="1"/>
          </p:cNvSpPr>
          <p:nvPr>
            <p:ph sz="half" idx="1"/>
          </p:nvPr>
        </p:nvSpPr>
        <p:spPr>
          <a:xfrm>
            <a:off x="1452411" y="1735931"/>
            <a:ext cx="4203322" cy="4918898"/>
          </a:xfrm>
        </p:spPr>
        <p:txBody>
          <a:bodyPr>
            <a:normAutofit/>
          </a:bodyPr>
          <a:lstStyle/>
          <a:p>
            <a:r>
              <a:rPr lang="en-US" altLang="en-US" dirty="0"/>
              <a:t>Mark your trowel at the 5 cm mark from the tip to ensure you go no deeper when you take samples.</a:t>
            </a:r>
          </a:p>
          <a:p>
            <a:endParaRPr lang="en-US" altLang="en-US" dirty="0"/>
          </a:p>
          <a:p>
            <a:r>
              <a:rPr lang="en-US" altLang="en-US" dirty="0"/>
              <a:t>Calibrate the scale or balance according to the manufacturer’s directions. If using an electronic balance, check that the balance is measuring in grams and is zeroed properly. </a:t>
            </a:r>
            <a:r>
              <a:rPr lang="en-US" dirty="0"/>
              <a:t>Measure and record the mass of each container (without the lid) or plastic bag to the nearest 0.1 g. </a:t>
            </a:r>
          </a:p>
          <a:p>
            <a:pPr>
              <a:defRPr/>
            </a:pPr>
            <a:endParaRPr lang="en-US" sz="1000" dirty="0"/>
          </a:p>
          <a:p>
            <a:pPr>
              <a:defRPr/>
            </a:pPr>
            <a:r>
              <a:rPr lang="en-US" dirty="0"/>
              <a:t>Label each container with:</a:t>
            </a:r>
          </a:p>
          <a:p>
            <a:pPr marL="285750" indent="-285750">
              <a:buFont typeface="Arial" pitchFamily="34" charset="0"/>
              <a:buChar char="•"/>
              <a:defRPr/>
            </a:pPr>
            <a:r>
              <a:rPr lang="en-US" dirty="0"/>
              <a:t>Mass of the container or plastic bag to the nearest 0.1g </a:t>
            </a:r>
          </a:p>
          <a:p>
            <a:pPr marL="285750" indent="-285750">
              <a:buFont typeface="Arial" pitchFamily="34" charset="0"/>
              <a:buChar char="•"/>
              <a:defRPr/>
            </a:pPr>
            <a:r>
              <a:rPr lang="en-US" dirty="0"/>
              <a:t>Container number</a:t>
            </a:r>
          </a:p>
          <a:p>
            <a:endParaRPr lang="en-US" altLang="en-US" dirty="0"/>
          </a:p>
        </p:txBody>
      </p:sp>
      <p:pic>
        <p:nvPicPr>
          <p:cNvPr id="11" name="Content Placeholder 10" descr="Three photographs. First photograph is of a trowel blade, marked at 5 cm from the tip using a metric ruler. Second photograph is of a digital balance, reading 0.0 g. Third photograph is of an empty, dry can being weighed on the balanc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11927" y="1735930"/>
            <a:ext cx="2637806" cy="4918899"/>
          </a:xfrm>
        </p:spPr>
      </p:pic>
    </p:spTree>
    <p:extLst>
      <p:ext uri="{BB962C8B-B14F-4D97-AF65-F5344CB8AC3E}">
        <p14:creationId xmlns:p14="http://schemas.microsoft.com/office/powerpoint/2010/main" val="845358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8544</TotalTime>
  <Words>3757</Words>
  <Application>Microsoft Office PowerPoint</Application>
  <PresentationFormat>On-screen Show (4:3)</PresentationFormat>
  <Paragraphs>374</Paragraphs>
  <Slides>54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ＭＳ Ｐゴシック</vt:lpstr>
      <vt:lpstr>Arial</vt:lpstr>
      <vt:lpstr>Arial Unicode MS</vt:lpstr>
      <vt:lpstr>Calibri</vt:lpstr>
      <vt:lpstr>Calibri Light</vt:lpstr>
      <vt:lpstr>Times New Roman</vt:lpstr>
      <vt:lpstr>Office Theme</vt:lpstr>
      <vt:lpstr>Intro Slide</vt:lpstr>
      <vt:lpstr>Overview</vt:lpstr>
      <vt:lpstr>The Role of Soil Moisture in the Environment</vt:lpstr>
      <vt:lpstr>Why your measurements matter:</vt:lpstr>
      <vt:lpstr>How your measurements can help us understand interactions of the soil with the rest of the Earth system</vt:lpstr>
      <vt:lpstr>Summary of Protocol</vt:lpstr>
      <vt:lpstr> Instrument Specifications </vt:lpstr>
      <vt:lpstr>Required Equipment for Fieldwork and Sampling</vt:lpstr>
      <vt:lpstr>Preparations before you go to the field</vt:lpstr>
      <vt:lpstr>Select your Sampling Strategy Based on Research Goals: Choose One of the Three Options Below  </vt:lpstr>
      <vt:lpstr> Option 1. Transect Pattern Sampling</vt:lpstr>
      <vt:lpstr>Laying out a transect</vt:lpstr>
      <vt:lpstr>Taking samples along a transect</vt:lpstr>
      <vt:lpstr>Collecting samples along a transect</vt:lpstr>
      <vt:lpstr>Repeat procedure for all 13 samples along the transect</vt:lpstr>
      <vt:lpstr>Option 2. Star Pattern Sampling Overview </vt:lpstr>
      <vt:lpstr>Set up the star pattern 1</vt:lpstr>
      <vt:lpstr>Set up the star pattern 2</vt:lpstr>
      <vt:lpstr>Marking the inner ring</vt:lpstr>
      <vt:lpstr>Taking samples in a star sampling pattern- 0-5 cm</vt:lpstr>
      <vt:lpstr>Taking samples at 10 cm depth</vt:lpstr>
      <vt:lpstr>Taking two more sets of samples</vt:lpstr>
      <vt:lpstr>3. Depth Profile Pattern Sampling Overview</vt:lpstr>
      <vt:lpstr>Depth profile: star sampling pattern- 0-5 cm</vt:lpstr>
      <vt:lpstr>Depth Profile- taking samples at 30, 60, and 90 cm</vt:lpstr>
      <vt:lpstr>Place samples in containers</vt:lpstr>
      <vt:lpstr>Soil Moisture Gravimetric – Lab Measurements</vt:lpstr>
      <vt:lpstr>Required Materials for Lab Procedures 1</vt:lpstr>
      <vt:lpstr>Soil Moisture Gravimetric Lab Procedure</vt:lpstr>
      <vt:lpstr>Drying Soil Samples</vt:lpstr>
      <vt:lpstr>Determine if Samples are Dry</vt:lpstr>
      <vt:lpstr>Determining Soil Water Content</vt:lpstr>
      <vt:lpstr>Reporting Data to GLOBE</vt:lpstr>
      <vt:lpstr>Soil Moisture Gravimetric Data Entry-</vt:lpstr>
      <vt:lpstr>Transect Sampling Data Entry-1</vt:lpstr>
      <vt:lpstr>Transect Sampling Data Entry-2</vt:lpstr>
      <vt:lpstr>Example of Transect Data Entry- 3</vt:lpstr>
      <vt:lpstr>Example of Transect Data Entry- 4</vt:lpstr>
      <vt:lpstr>Example of Star Sampling Pattern Data Entry- 1</vt:lpstr>
      <vt:lpstr>Example of Star Sampling Pattern Data Entry- 2</vt:lpstr>
      <vt:lpstr>Example of Star Sampling Pattern Data Entry- 3</vt:lpstr>
      <vt:lpstr>Example of Star Sampling Pattern Data Entry- 4</vt:lpstr>
      <vt:lpstr>Soil Moisture Gravimetric-Depth Profile-1</vt:lpstr>
      <vt:lpstr>Soil Moisture Gravimetric-Depth Profile-2 Soil Saturation and Drying Data Entry</vt:lpstr>
      <vt:lpstr>Soil Moisture Gravimetric-Depth Profile-3 Depth Profile 0 – 5 cm &amp; 10 cm Data Entry Example </vt:lpstr>
      <vt:lpstr>Soil Moisture Gravimetric-Depth Profile-4 Depth Profile 0 – 5 cm &amp; 10 cm Data Entry Example </vt:lpstr>
      <vt:lpstr>Soil Moisture Gravimetric-Depth Profile-5 Depth Profile Data Entry 30 cm, 60 cm, 90 cm Example  </vt:lpstr>
      <vt:lpstr>Soil Moisture Gravimetric-Depth Profile-6 Completing Depth Profile Data Entry  </vt:lpstr>
      <vt:lpstr>GLOBE Data System Response</vt:lpstr>
      <vt:lpstr>Soil Moisture Gravimetric 0 - 5 cm Data Visualization 1</vt:lpstr>
      <vt:lpstr>Soil Moisture Gravimetric 0 - 5 cm Data Visualization 2</vt:lpstr>
      <vt:lpstr>Questions for Further Investigations</vt:lpstr>
      <vt:lpstr>Frequently Asked Questions</vt:lpstr>
      <vt:lpstr> Request for your feedback on this module! Please provide us with feedback about this module. This is a community project and we welcome your comments, suggestions and edits! Comment here: eTraining Feedback  Questions  after reviewing this module? Contact GLOBE:  help@globe.gov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Rosalba</cp:lastModifiedBy>
  <cp:revision>179</cp:revision>
  <dcterms:created xsi:type="dcterms:W3CDTF">2016-04-01T00:37:38Z</dcterms:created>
  <dcterms:modified xsi:type="dcterms:W3CDTF">2018-08-15T16:19:46Z</dcterms:modified>
</cp:coreProperties>
</file>