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ic9MNqUtqrL9/da4qs5b4H8kj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966E27-2968-47B5-9EA4-0A240EB60597}">
  <a:tblStyle styleId="{E3966E27-2968-47B5-9EA4-0A240EB60597}"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lastCol>
    <a:firstCol>
      <a:tcTxStyle b="on" i="off"/>
    </a:firstCol>
    <a:lastRow>
      <a:tcTxStyle b="on" i="off"/>
      <a:tcStyle>
        <a:tcBdr>
          <a:top>
            <a:ln cap="flat" cmpd="sng" w="25400">
              <a:solidFill>
                <a:schemeClr val="accent3"/>
              </a:solidFill>
              <a:prstDash val="solid"/>
              <a:round/>
              <a:headEnd len="sm" w="sm" type="none"/>
              <a:tailEnd len="sm" w="sm" type="none"/>
            </a:ln>
          </a:top>
        </a:tcBdr>
        <a:fill>
          <a:solidFill>
            <a:srgbClr val="F0F0F0"/>
          </a:solidFill>
        </a:fill>
      </a:tcStyle>
    </a:lastRow>
    <a:seCell>
      <a:tcTxStyle/>
    </a:seCell>
    <a:swCell>
      <a:tcTxStyle/>
    </a:swCell>
    <a:firstRow>
      <a:tcTxStyle b="on" i="off"/>
      <a:tcStyle>
        <a:fill>
          <a:solidFill>
            <a:srgbClr val="F0F0F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6"/>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6"/>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7"/>
          <p:cNvSpPr txBox="1"/>
          <p:nvPr>
            <p:ph type="title"/>
          </p:nvPr>
        </p:nvSpPr>
        <p:spPr>
          <a:xfrm>
            <a:off x="1155122" y="766907"/>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7"/>
          <p:cNvSpPr txBox="1"/>
          <p:nvPr>
            <p:ph idx="1" type="body"/>
          </p:nvPr>
        </p:nvSpPr>
        <p:spPr>
          <a:xfrm>
            <a:off x="1155122" y="1649204"/>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2" type="body"/>
          </p:nvPr>
        </p:nvSpPr>
        <p:spPr>
          <a:xfrm>
            <a:off x="4629150" y="1649204"/>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4"/>
          <p:cNvSpPr/>
          <p:nvPr>
            <p:ph idx="2" type="pic"/>
          </p:nvPr>
        </p:nvSpPr>
        <p:spPr>
          <a:xfrm>
            <a:off x="3887391" y="987426"/>
            <a:ext cx="4629150" cy="4873625"/>
          </a:xfrm>
          <a:prstGeom prst="rect">
            <a:avLst/>
          </a:prstGeom>
          <a:noFill/>
          <a:ln>
            <a:noFill/>
          </a:ln>
        </p:spPr>
      </p:sp>
      <p:sp>
        <p:nvSpPr>
          <p:cNvPr id="68" name="Google Shape;68;p4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20.jpg"/><Relationship Id="rId5"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20.jpg"/><Relationship Id="rId5" Type="http://schemas.openxmlformats.org/officeDocument/2006/relationships/image" Target="../media/image23.jpg"/><Relationship Id="rId6"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0.jpg"/><Relationship Id="rId5" Type="http://schemas.openxmlformats.org/officeDocument/2006/relationships/image" Target="../media/image57.jpg"/><Relationship Id="rId6" Type="http://schemas.openxmlformats.org/officeDocument/2006/relationships/image" Target="../media/image18.jpg"/><Relationship Id="rId7"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20.jpg"/><Relationship Id="rId5"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28.jpg"/><Relationship Id="rId5"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28.jpg"/><Relationship Id="rId5" Type="http://schemas.openxmlformats.org/officeDocument/2006/relationships/image" Target="../media/image21.jpg"/><Relationship Id="rId6"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28.jpg"/><Relationship Id="rId5" Type="http://schemas.openxmlformats.org/officeDocument/2006/relationships/image" Target="../media/image46.jpg"/><Relationship Id="rId6"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28.jpg"/><Relationship Id="rId5"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28.jpg"/><Relationship Id="rId5" Type="http://schemas.openxmlformats.org/officeDocument/2006/relationships/image" Target="../media/image21.jpg"/><Relationship Id="rId6"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28.jpg"/><Relationship Id="rId5" Type="http://schemas.openxmlformats.org/officeDocument/2006/relationships/image" Target="../media/image56.jpg"/><Relationship Id="rId6"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28.jpg"/><Relationship Id="rId5"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28.jpg"/><Relationship Id="rId5"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28.jpg"/><Relationship Id="rId5" Type="http://schemas.openxmlformats.org/officeDocument/2006/relationships/image" Target="../media/image40.jpg"/><Relationship Id="rId6" Type="http://schemas.openxmlformats.org/officeDocument/2006/relationships/image" Target="../media/image3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50.jpg"/><Relationship Id="rId5"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 Id="rId4" Type="http://schemas.openxmlformats.org/officeDocument/2006/relationships/image" Target="../media/image50.jpg"/><Relationship Id="rId5"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jpg"/><Relationship Id="rId4" Type="http://schemas.openxmlformats.org/officeDocument/2006/relationships/image" Target="../media/image50.jpg"/><Relationship Id="rId5"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g"/><Relationship Id="rId4" Type="http://schemas.openxmlformats.org/officeDocument/2006/relationships/image" Target="../media/image50.jpg"/><Relationship Id="rId5"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jpg"/><Relationship Id="rId4" Type="http://schemas.openxmlformats.org/officeDocument/2006/relationships/image" Target="../media/image50.jpg"/><Relationship Id="rId5"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jpg"/><Relationship Id="rId4" Type="http://schemas.openxmlformats.org/officeDocument/2006/relationships/image" Target="../media/image50.jpg"/><Relationship Id="rId5" Type="http://schemas.openxmlformats.org/officeDocument/2006/relationships/image" Target="../media/image4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jpg"/><Relationship Id="rId4" Type="http://schemas.openxmlformats.org/officeDocument/2006/relationships/image" Target="../media/image50.jpg"/><Relationship Id="rId5" Type="http://schemas.openxmlformats.org/officeDocument/2006/relationships/hyperlink" Target="mailto:help@globe.gov" TargetMode="External"/><Relationship Id="rId6" Type="http://schemas.openxmlformats.org/officeDocument/2006/relationships/image" Target="../media/image54.png"/><Relationship Id="rId7"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jpg"/><Relationship Id="rId4" Type="http://schemas.openxmlformats.org/officeDocument/2006/relationships/image" Target="../media/image47.jpg"/><Relationship Id="rId5" Type="http://schemas.openxmlformats.org/officeDocument/2006/relationships/image" Target="../media/image5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jpg"/><Relationship Id="rId4" Type="http://schemas.openxmlformats.org/officeDocument/2006/relationships/image" Target="../media/image47.jpg"/><Relationship Id="rId5"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jpg"/><Relationship Id="rId4" Type="http://schemas.openxmlformats.org/officeDocument/2006/relationships/image" Target="../media/image47.jpg"/><Relationship Id="rId5"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7.jpg"/><Relationship Id="rId11" Type="http://schemas.openxmlformats.org/officeDocument/2006/relationships/image" Target="../media/image48.png"/><Relationship Id="rId10" Type="http://schemas.openxmlformats.org/officeDocument/2006/relationships/hyperlink" Target="http://climate.nasa.gov/" TargetMode="External"/><Relationship Id="rId9" Type="http://schemas.openxmlformats.org/officeDocument/2006/relationships/hyperlink" Target="http://www.nasa.gov/topics/earth/index.html" TargetMode="External"/><Relationship Id="rId5" Type="http://schemas.openxmlformats.org/officeDocument/2006/relationships/image" Target="../media/image47.jpg"/><Relationship Id="rId6" Type="http://schemas.openxmlformats.org/officeDocument/2006/relationships/hyperlink" Target="https://docs.google.com/forms/d/1nF4DOebsUPFN2I3Sl73HZkrN_BzFnjAgCBdAQAt_E0I/viewform?c=0&amp;w=1" TargetMode="External"/><Relationship Id="rId7" Type="http://schemas.openxmlformats.org/officeDocument/2006/relationships/hyperlink" Target="mailto:help@globe.gov" TargetMode="External"/><Relationship Id="rId8" Type="http://schemas.openxmlformats.org/officeDocument/2006/relationships/hyperlink" Target="http://www.globe.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11.jp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29.jp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29.jpg"/><Relationship Id="rId5" Type="http://schemas.openxmlformats.org/officeDocument/2006/relationships/hyperlink" Target="http://www.globe.gov/documents/352961/a3624505-f6c3-4f22-be4c-75d2b6e98d78" TargetMode="External"/><Relationship Id="rId6" Type="http://schemas.openxmlformats.org/officeDocument/2006/relationships/hyperlink" Target="http://www.globe.gov/documents/352961/87a3491a-25af-4123-9e0c-08f341bfc004" TargetMode="External"/><Relationship Id="rId7" Type="http://schemas.openxmlformats.org/officeDocument/2006/relationships/hyperlink" Target="http://www.globe.gov/documents/352961/d17e6192-3631-4f2b-94d8-fcff6b96f308" TargetMode="External"/><Relationship Id="rId8" Type="http://schemas.openxmlformats.org/officeDocument/2006/relationships/hyperlink" Target="http://www.globe.gov/documents/352961/d17e6192-3631-4f2b-94d8-fcff6b96f30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0.jp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20.jpg"/><Relationship Id="rId5"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background image of two hands clutching a clump of soil." id="89" name="Google Shape;89;p1"/>
          <p:cNvPicPr preferRelativeResize="0"/>
          <p:nvPr/>
        </p:nvPicPr>
        <p:blipFill rotWithShape="1">
          <a:blip r:embed="rId3">
            <a:alphaModFix/>
          </a:blip>
          <a:srcRect b="0" l="0" r="0" t="0"/>
          <a:stretch/>
        </p:blipFill>
        <p:spPr>
          <a:xfrm>
            <a:off x="0" y="0"/>
            <a:ext cx="9273309" cy="69549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3" name="Google Shape;183;p10"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Preparing to measure soil temperature" id="184" name="Google Shape;184;p10"/>
          <p:cNvPicPr preferRelativeResize="0"/>
          <p:nvPr>
            <p:ph idx="2" type="body"/>
          </p:nvPr>
        </p:nvPicPr>
        <p:blipFill rotWithShape="1">
          <a:blip r:embed="rId4">
            <a:alphaModFix/>
          </a:blip>
          <a:srcRect b="0" l="0" r="0" t="0"/>
          <a:stretch/>
        </p:blipFill>
        <p:spPr>
          <a:xfrm>
            <a:off x="0" y="0"/>
            <a:ext cx="1279280" cy="6858000"/>
          </a:xfrm>
          <a:prstGeom prst="rect">
            <a:avLst/>
          </a:prstGeom>
          <a:noFill/>
          <a:ln>
            <a:noFill/>
          </a:ln>
        </p:spPr>
      </p:pic>
      <p:sp>
        <p:nvSpPr>
          <p:cNvPr id="185" name="Google Shape;185;p10"/>
          <p:cNvSpPr txBox="1"/>
          <p:nvPr>
            <p:ph type="title"/>
          </p:nvPr>
        </p:nvSpPr>
        <p:spPr>
          <a:xfrm>
            <a:off x="199839" y="60956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3000"/>
              </a:lnSpc>
              <a:spcBef>
                <a:spcPts val="0"/>
              </a:spcBef>
              <a:spcAft>
                <a:spcPts val="0"/>
              </a:spcAft>
              <a:buClr>
                <a:srgbClr val="000000"/>
              </a:buClr>
              <a:buSzPts val="3600"/>
              <a:buFont typeface="Calibri"/>
              <a:buNone/>
            </a:pPr>
            <a:r>
              <a:rPr b="1" lang="en-US" sz="3600">
                <a:solidFill>
                  <a:srgbClr val="000000"/>
                </a:solidFill>
              </a:rPr>
              <a:t>Soil Thermometer Spacers</a:t>
            </a:r>
            <a:endParaRPr/>
          </a:p>
        </p:txBody>
      </p:sp>
      <p:sp>
        <p:nvSpPr>
          <p:cNvPr id="186" name="Google Shape;186;p10"/>
          <p:cNvSpPr txBox="1"/>
          <p:nvPr/>
        </p:nvSpPr>
        <p:spPr>
          <a:xfrm>
            <a:off x="1397385" y="1608671"/>
            <a:ext cx="5305871" cy="48266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The temperature sensor in the soil thermometer is 2 cm up from the tip so it is helpful to make spacers to position the thermometer correctly when inserting it into the soil.</a:t>
            </a:r>
            <a:endParaRPr/>
          </a:p>
          <a:p>
            <a:pPr indent="0" lvl="0" marL="0" marR="0" rtl="0" algn="l">
              <a:lnSpc>
                <a:spcPct val="93000"/>
              </a:lnSpc>
              <a:spcBef>
                <a:spcPts val="10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 measure at 5 cm depth, the thermometer’s tip must go 7 cm into the soil. </a:t>
            </a:r>
            <a:endParaRPr/>
          </a:p>
          <a:p>
            <a:pPr indent="0" lvl="0" marL="0" marR="0" rtl="0" algn="l">
              <a:lnSpc>
                <a:spcPct val="93000"/>
              </a:lnSpc>
              <a:spcBef>
                <a:spcPts val="10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 measure at 10 cm depth, the thermometer’s tip must go 12 cm into the soil.</a:t>
            </a:r>
            <a:endParaRPr/>
          </a:p>
          <a:p>
            <a:pPr indent="0" lvl="0" marL="0" marR="0" rtl="0" algn="l">
              <a:lnSpc>
                <a:spcPct val="93000"/>
              </a:lnSpc>
              <a:spcBef>
                <a:spcPts val="10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PVC pipe that is 1.5 cm to 4.0 cm in diameter may be used. It will fit around the calibration screw under the face of the thermometer.</a:t>
            </a:r>
            <a:endParaRPr/>
          </a:p>
          <a:p>
            <a:pPr indent="0" lvl="1" marL="0" marR="0" rtl="0" algn="l">
              <a:lnSpc>
                <a:spcPct val="93000"/>
              </a:lnSpc>
              <a:spcBef>
                <a:spcPts val="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You may also use wood blocks as your spacers. </a:t>
            </a:r>
            <a:endParaRPr/>
          </a:p>
          <a:p>
            <a:pPr indent="0" lvl="1" marL="0" marR="0" rtl="0" algn="l">
              <a:lnSpc>
                <a:spcPct val="93000"/>
              </a:lnSpc>
              <a:spcBef>
                <a:spcPts val="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Drill holes in wood blocks that will allow both 7 cm and 12 cm to poke through the blocks. </a:t>
            </a:r>
            <a:endParaRPr/>
          </a:p>
          <a:p>
            <a:pPr indent="0" lvl="0" marL="0" marR="0" rtl="0" algn="l">
              <a:lnSpc>
                <a:spcPct val="90000"/>
              </a:lnSpc>
              <a:spcBef>
                <a:spcPts val="10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Note that the holes in wood blocks will not accommodate the calibration screw under the face of the thermometer.</a:t>
            </a:r>
            <a:endParaRPr/>
          </a:p>
          <a:p>
            <a:pPr indent="0" lvl="0" marL="0" marR="0" rtl="0" algn="l">
              <a:lnSpc>
                <a:spcPct val="93000"/>
              </a:lnSpc>
              <a:spcBef>
                <a:spcPts val="10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descr="Photograph of a temperture sensor next to a cm ruler, showing that the sensor location is 2 cm up fro the tip. " id="187" name="Google Shape;187;p10"/>
          <p:cNvPicPr preferRelativeResize="0"/>
          <p:nvPr/>
        </p:nvPicPr>
        <p:blipFill rotWithShape="1">
          <a:blip r:embed="rId5">
            <a:alphaModFix/>
          </a:blip>
          <a:srcRect b="0" l="0" r="0" t="0"/>
          <a:stretch/>
        </p:blipFill>
        <p:spPr>
          <a:xfrm>
            <a:off x="6715616" y="1793471"/>
            <a:ext cx="2036618" cy="3271058"/>
          </a:xfrm>
          <a:prstGeom prst="rect">
            <a:avLst/>
          </a:prstGeom>
          <a:noFill/>
          <a:ln>
            <a:noFill/>
          </a:ln>
        </p:spPr>
      </p:pic>
      <p:cxnSp>
        <p:nvCxnSpPr>
          <p:cNvPr descr="arrow pointing to the position of the sensor on the thermometer" id="188" name="Google Shape;188;p10"/>
          <p:cNvCxnSpPr/>
          <p:nvPr/>
        </p:nvCxnSpPr>
        <p:spPr>
          <a:xfrm rot="10800000">
            <a:off x="7786680" y="4750359"/>
            <a:ext cx="801393" cy="628339"/>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4" name="Google Shape;194;p11"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Preparing to measure soil temperature" id="195" name="Google Shape;195;p11"/>
          <p:cNvPicPr preferRelativeResize="0"/>
          <p:nvPr>
            <p:ph idx="2" type="body"/>
          </p:nvPr>
        </p:nvPicPr>
        <p:blipFill rotWithShape="1">
          <a:blip r:embed="rId4">
            <a:alphaModFix/>
          </a:blip>
          <a:srcRect b="0" l="0" r="0" t="0"/>
          <a:stretch/>
        </p:blipFill>
        <p:spPr>
          <a:xfrm>
            <a:off x="0" y="0"/>
            <a:ext cx="1279280" cy="6858000"/>
          </a:xfrm>
          <a:prstGeom prst="rect">
            <a:avLst/>
          </a:prstGeom>
          <a:noFill/>
          <a:ln>
            <a:noFill/>
          </a:ln>
        </p:spPr>
      </p:pic>
      <p:sp>
        <p:nvSpPr>
          <p:cNvPr id="196" name="Google Shape;196;p11"/>
          <p:cNvSpPr txBox="1"/>
          <p:nvPr>
            <p:ph type="title"/>
          </p:nvPr>
        </p:nvSpPr>
        <p:spPr>
          <a:xfrm>
            <a:off x="1279280" y="896001"/>
            <a:ext cx="11816620" cy="749082"/>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800"/>
              <a:buFont typeface="Calibri"/>
              <a:buNone/>
            </a:pPr>
            <a:r>
              <a:rPr b="1" lang="en-US">
                <a:solidFill>
                  <a:srgbClr val="000000"/>
                </a:solidFill>
              </a:rPr>
              <a:t>Constructing the Spacer for Measuring at 5 cm Depth</a:t>
            </a:r>
            <a:endParaRPr>
              <a:solidFill>
                <a:srgbClr val="000000"/>
              </a:solidFill>
            </a:endParaRPr>
          </a:p>
        </p:txBody>
      </p:sp>
      <p:sp>
        <p:nvSpPr>
          <p:cNvPr id="197" name="Google Shape;197;p11"/>
          <p:cNvSpPr txBox="1"/>
          <p:nvPr/>
        </p:nvSpPr>
        <p:spPr>
          <a:xfrm>
            <a:off x="1397385" y="1608671"/>
            <a:ext cx="7556834" cy="2635525"/>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 measure soil temperature at a 5 cm depth, the thermometer must be inserted 7 cm into the soil. </a:t>
            </a:r>
            <a:endParaRPr/>
          </a:p>
          <a:p>
            <a:pPr indent="0" lvl="0" marL="0" marR="0" rtl="0" algn="l">
              <a:lnSpc>
                <a:spcPct val="93000"/>
              </a:lnSpc>
              <a:spcBef>
                <a:spcPts val="1000"/>
              </a:spcBef>
              <a:spcAft>
                <a:spcPts val="0"/>
              </a:spcAft>
              <a:buClr>
                <a:schemeClr val="dk1"/>
              </a:buClr>
              <a:buSzPts val="900"/>
              <a:buFont typeface="Arial"/>
              <a:buNone/>
            </a:pPr>
            <a:r>
              <a:t/>
            </a:r>
            <a:endParaRPr b="0" i="0" sz="9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The tip of the probe on the standard GLOBE Soil Thermometer is 20.5 cm from the underside of the instruments face, so to make the 5 cm measurement spacer the appropriate length, cut the PVC pipe to a length of 13.5 cm.</a:t>
            </a:r>
            <a:endParaRPr/>
          </a:p>
          <a:p>
            <a:pPr indent="0" lvl="0" marL="0" marR="0" rtl="0" algn="l">
              <a:lnSpc>
                <a:spcPct val="93000"/>
              </a:lnSpc>
              <a:spcBef>
                <a:spcPts val="1000"/>
              </a:spcBef>
              <a:spcAft>
                <a:spcPts val="0"/>
              </a:spcAft>
              <a:buClr>
                <a:schemeClr val="dk1"/>
              </a:buClr>
              <a:buSzPts val="900"/>
              <a:buFont typeface="Arial"/>
              <a:buNone/>
            </a:pPr>
            <a:r>
              <a:t/>
            </a:r>
            <a:endParaRPr b="0" i="0" sz="9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Label the spacer, “For 5 cm Temperature,” to ensure that you and those you instruct will measure the correct depth with it.</a:t>
            </a:r>
            <a:endParaRPr/>
          </a:p>
          <a:p>
            <a:pPr indent="0" lvl="0" marL="0" marR="0" rtl="0" algn="l">
              <a:lnSpc>
                <a:spcPct val="93000"/>
              </a:lnSpc>
              <a:spcBef>
                <a:spcPts val="10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descr="Photograph of a length of PVC pipe cut to 13.5 cm length. " id="198" name="Google Shape;198;p11"/>
          <p:cNvPicPr preferRelativeResize="0"/>
          <p:nvPr/>
        </p:nvPicPr>
        <p:blipFill rotWithShape="1">
          <a:blip r:embed="rId5">
            <a:alphaModFix/>
          </a:blip>
          <a:srcRect b="0" l="0" r="0" t="0"/>
          <a:stretch/>
        </p:blipFill>
        <p:spPr>
          <a:xfrm>
            <a:off x="1790121" y="4188747"/>
            <a:ext cx="1853738" cy="2231967"/>
          </a:xfrm>
          <a:prstGeom prst="rect">
            <a:avLst/>
          </a:prstGeom>
          <a:noFill/>
          <a:ln>
            <a:noFill/>
          </a:ln>
        </p:spPr>
      </p:pic>
      <p:pic>
        <p:nvPicPr>
          <p:cNvPr descr=" photograph of close up of pvc pipe spacer for use in measuring soil temperature at 5 cm depth." id="199" name="Google Shape;199;p11"/>
          <p:cNvPicPr preferRelativeResize="0"/>
          <p:nvPr/>
        </p:nvPicPr>
        <p:blipFill rotWithShape="1">
          <a:blip r:embed="rId6">
            <a:alphaModFix/>
          </a:blip>
          <a:srcRect b="0" l="0" r="0" t="0"/>
          <a:stretch/>
        </p:blipFill>
        <p:spPr>
          <a:xfrm>
            <a:off x="4433409" y="4188747"/>
            <a:ext cx="4117349" cy="2287416"/>
          </a:xfrm>
          <a:prstGeom prst="rect">
            <a:avLst/>
          </a:prstGeom>
          <a:noFill/>
          <a:ln>
            <a:noFill/>
          </a:ln>
        </p:spPr>
      </p:pic>
      <p:cxnSp>
        <p:nvCxnSpPr>
          <p:cNvPr descr="Arrow connecting the images of the spacer for 5 cm" id="200" name="Google Shape;200;p11"/>
          <p:cNvCxnSpPr/>
          <p:nvPr/>
        </p:nvCxnSpPr>
        <p:spPr>
          <a:xfrm>
            <a:off x="3761964" y="5304730"/>
            <a:ext cx="478400" cy="0"/>
          </a:xfrm>
          <a:prstGeom prst="straightConnector1">
            <a:avLst/>
          </a:prstGeom>
          <a:noFill/>
          <a:ln cap="flat" cmpd="sng" w="57150">
            <a:solidFill>
              <a:schemeClr val="dk1"/>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6" name="Google Shape;206;p12"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Preparing to measure soil temperature" id="207" name="Google Shape;207;p12"/>
          <p:cNvPicPr preferRelativeResize="0"/>
          <p:nvPr>
            <p:ph idx="2" type="body"/>
          </p:nvPr>
        </p:nvPicPr>
        <p:blipFill rotWithShape="1">
          <a:blip r:embed="rId4">
            <a:alphaModFix/>
          </a:blip>
          <a:srcRect b="0" l="0" r="0" t="0"/>
          <a:stretch/>
        </p:blipFill>
        <p:spPr>
          <a:xfrm>
            <a:off x="0" y="0"/>
            <a:ext cx="1279280" cy="6858000"/>
          </a:xfrm>
          <a:prstGeom prst="rect">
            <a:avLst/>
          </a:prstGeom>
          <a:noFill/>
          <a:ln>
            <a:noFill/>
          </a:ln>
        </p:spPr>
      </p:pic>
      <p:sp>
        <p:nvSpPr>
          <p:cNvPr id="208" name="Google Shape;208;p12"/>
          <p:cNvSpPr txBox="1"/>
          <p:nvPr>
            <p:ph type="title"/>
          </p:nvPr>
        </p:nvSpPr>
        <p:spPr>
          <a:xfrm>
            <a:off x="1204587" y="859589"/>
            <a:ext cx="11816620" cy="749082"/>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800"/>
              <a:buFont typeface="Calibri"/>
              <a:buNone/>
            </a:pPr>
            <a:r>
              <a:rPr b="1" lang="en-US">
                <a:solidFill>
                  <a:srgbClr val="000000"/>
                </a:solidFill>
              </a:rPr>
              <a:t>Constructing the Spacer for Measuring at 10 cm Depth</a:t>
            </a:r>
            <a:endParaRPr>
              <a:solidFill>
                <a:srgbClr val="000000"/>
              </a:solidFill>
            </a:endParaRPr>
          </a:p>
        </p:txBody>
      </p:sp>
      <p:sp>
        <p:nvSpPr>
          <p:cNvPr id="209" name="Google Shape;209;p12"/>
          <p:cNvSpPr txBox="1"/>
          <p:nvPr/>
        </p:nvSpPr>
        <p:spPr>
          <a:xfrm>
            <a:off x="1397385" y="1608671"/>
            <a:ext cx="7556834" cy="2635525"/>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 measure soil temperature at a 10 cm depth, the thermometer must be inserted 12 cm into the soil. </a:t>
            </a:r>
            <a:endParaRPr/>
          </a:p>
          <a:p>
            <a:pPr indent="0" lvl="0" marL="0" marR="0" rtl="0" algn="l">
              <a:lnSpc>
                <a:spcPct val="93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 make the 10 cm measurement spacer the appropriate length, cut the PVC pipe to a length of 8.5 cm.</a:t>
            </a:r>
            <a:endParaRPr/>
          </a:p>
          <a:p>
            <a:pPr indent="0" lvl="0" marL="0" marR="0" rtl="0" algn="l">
              <a:lnSpc>
                <a:spcPct val="93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Label it, “For 10 cm Temperature,” to ensure that you will measure the correct depth with it.</a:t>
            </a:r>
            <a:endParaRPr/>
          </a:p>
          <a:p>
            <a:pPr indent="0" lvl="0" marL="0" marR="0" rtl="0" algn="l">
              <a:lnSpc>
                <a:spcPct val="93000"/>
              </a:lnSpc>
              <a:spcBef>
                <a:spcPts val="10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descr="Photograph of a piece of PVC pipe cut to a length of 8.5 cm. " id="210" name="Google Shape;210;p12"/>
          <p:cNvPicPr preferRelativeResize="0"/>
          <p:nvPr/>
        </p:nvPicPr>
        <p:blipFill rotWithShape="1">
          <a:blip r:embed="rId5">
            <a:alphaModFix/>
          </a:blip>
          <a:srcRect b="0" l="0" r="0" t="0"/>
          <a:stretch/>
        </p:blipFill>
        <p:spPr>
          <a:xfrm>
            <a:off x="2319787" y="3561676"/>
            <a:ext cx="1584771" cy="1712281"/>
          </a:xfrm>
          <a:prstGeom prst="rect">
            <a:avLst/>
          </a:prstGeom>
          <a:noFill/>
          <a:ln>
            <a:noFill/>
          </a:ln>
        </p:spPr>
      </p:pic>
      <p:cxnSp>
        <p:nvCxnSpPr>
          <p:cNvPr descr="Arrow connecting images of the 10 cm spacer" id="211" name="Google Shape;211;p12"/>
          <p:cNvCxnSpPr/>
          <p:nvPr/>
        </p:nvCxnSpPr>
        <p:spPr>
          <a:xfrm>
            <a:off x="4193285" y="4244196"/>
            <a:ext cx="478400" cy="0"/>
          </a:xfrm>
          <a:prstGeom prst="straightConnector1">
            <a:avLst/>
          </a:prstGeom>
          <a:noFill/>
          <a:ln cap="flat" cmpd="sng" w="57150">
            <a:solidFill>
              <a:schemeClr val="dk1"/>
            </a:solidFill>
            <a:prstDash val="solid"/>
            <a:miter lim="800000"/>
            <a:headEnd len="sm" w="sm" type="none"/>
            <a:tailEnd len="med" w="med" type="triangle"/>
          </a:ln>
        </p:spPr>
      </p:cxnSp>
      <p:pic>
        <p:nvPicPr>
          <p:cNvPr descr="picture of a labeled piece of PVC pipe, 10 cm temperature spacer" id="212" name="Google Shape;212;p12"/>
          <p:cNvPicPr preferRelativeResize="0"/>
          <p:nvPr/>
        </p:nvPicPr>
        <p:blipFill rotWithShape="1">
          <a:blip r:embed="rId6">
            <a:alphaModFix/>
          </a:blip>
          <a:srcRect b="0" l="0" r="0" t="0"/>
          <a:stretch/>
        </p:blipFill>
        <p:spPr>
          <a:xfrm>
            <a:off x="4945065" y="3561676"/>
            <a:ext cx="3266603" cy="1712281"/>
          </a:xfrm>
          <a:prstGeom prst="rect">
            <a:avLst/>
          </a:prstGeom>
          <a:noFill/>
          <a:ln>
            <a:noFill/>
          </a:ln>
        </p:spPr>
      </p:pic>
      <p:sp>
        <p:nvSpPr>
          <p:cNvPr id="213" name="Google Shape;213;p12"/>
          <p:cNvSpPr txBox="1"/>
          <p:nvPr/>
        </p:nvSpPr>
        <p:spPr>
          <a:xfrm>
            <a:off x="1397385" y="5659757"/>
            <a:ext cx="4641106" cy="11900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Remember, the longer PVC pipe spacer helps measure the more shallow depth, and the shorter PVC pipe helps measure the deeper depth.</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photograph of a short and long spacer along for each other. " id="214" name="Google Shape;214;p12"/>
          <p:cNvPicPr preferRelativeResize="0"/>
          <p:nvPr/>
        </p:nvPicPr>
        <p:blipFill rotWithShape="1">
          <a:blip r:embed="rId7">
            <a:alphaModFix/>
          </a:blip>
          <a:srcRect b="0" l="0" r="0" t="0"/>
          <a:stretch/>
        </p:blipFill>
        <p:spPr>
          <a:xfrm>
            <a:off x="6038491" y="5527066"/>
            <a:ext cx="2335726" cy="9226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20" name="Google Shape;220;p13"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Preparing to measure soil temperature" id="221" name="Google Shape;221;p13"/>
          <p:cNvPicPr preferRelativeResize="0"/>
          <p:nvPr>
            <p:ph idx="2" type="body"/>
          </p:nvPr>
        </p:nvPicPr>
        <p:blipFill rotWithShape="1">
          <a:blip r:embed="rId4">
            <a:alphaModFix/>
          </a:blip>
          <a:srcRect b="0" l="0" r="0" t="0"/>
          <a:stretch/>
        </p:blipFill>
        <p:spPr>
          <a:xfrm>
            <a:off x="0" y="0"/>
            <a:ext cx="1279280" cy="6858000"/>
          </a:xfrm>
          <a:prstGeom prst="rect">
            <a:avLst/>
          </a:prstGeom>
          <a:noFill/>
          <a:ln>
            <a:noFill/>
          </a:ln>
        </p:spPr>
      </p:pic>
      <p:sp>
        <p:nvSpPr>
          <p:cNvPr id="222" name="Google Shape;222;p13"/>
          <p:cNvSpPr txBox="1"/>
          <p:nvPr>
            <p:ph type="title"/>
          </p:nvPr>
        </p:nvSpPr>
        <p:spPr>
          <a:xfrm>
            <a:off x="1298044" y="859589"/>
            <a:ext cx="11816620" cy="749082"/>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800"/>
              <a:buFont typeface="Calibri"/>
              <a:buNone/>
            </a:pPr>
            <a:r>
              <a:rPr b="1" lang="en-US">
                <a:solidFill>
                  <a:srgbClr val="000000"/>
                </a:solidFill>
              </a:rPr>
              <a:t>Preparing a Nail to Make Pilot Holes in Hard Soils</a:t>
            </a:r>
            <a:endParaRPr/>
          </a:p>
        </p:txBody>
      </p:sp>
      <p:sp>
        <p:nvSpPr>
          <p:cNvPr id="223" name="Google Shape;223;p13"/>
          <p:cNvSpPr txBox="1"/>
          <p:nvPr/>
        </p:nvSpPr>
        <p:spPr>
          <a:xfrm>
            <a:off x="1483650" y="1858692"/>
            <a:ext cx="4106268" cy="480522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When the soil is hard, pushing the thermometer into the ground can damage the instrument. Use a nail to make sure that the thermometer is not damaged.</a:t>
            </a:r>
            <a:endParaRPr/>
          </a:p>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 nail that is the same diameter as the thermometer probe is used to make a pilot hole.</a:t>
            </a:r>
            <a:endParaRPr/>
          </a:p>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Mark a nail at 5 cm, 7 cm, 10 cm, and 12 cm from its tip.</a:t>
            </a:r>
            <a:endParaRPr/>
          </a:p>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Depending on the situation, pilot holes may be needed at these depths.</a:t>
            </a:r>
            <a:endParaRPr/>
          </a:p>
          <a:p>
            <a:pPr indent="0" lvl="0" marL="0" marR="0" rtl="0" algn="l">
              <a:lnSpc>
                <a:spcPct val="93000"/>
              </a:lnSpc>
              <a:spcBef>
                <a:spcPts val="10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descr="Photograph of a large nail marked in increments of 5 cm, 7 cm, 10 cm, and 12 cm. " id="224" name="Google Shape;224;p13"/>
          <p:cNvPicPr preferRelativeResize="0"/>
          <p:nvPr/>
        </p:nvPicPr>
        <p:blipFill rotWithShape="1">
          <a:blip r:embed="rId5">
            <a:alphaModFix/>
          </a:blip>
          <a:srcRect b="0" l="0" r="0" t="0"/>
          <a:stretch/>
        </p:blipFill>
        <p:spPr>
          <a:xfrm>
            <a:off x="5794288" y="1874961"/>
            <a:ext cx="2286000" cy="4107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30" name="Google Shape;230;p14"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How to measure soil temperature" id="231" name="Google Shape;231;p14"/>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232" name="Google Shape;232;p14"/>
          <p:cNvSpPr txBox="1"/>
          <p:nvPr>
            <p:ph type="title"/>
          </p:nvPr>
        </p:nvSpPr>
        <p:spPr>
          <a:xfrm>
            <a:off x="1459295" y="7755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800"/>
              <a:buFont typeface="Calibri"/>
              <a:buNone/>
            </a:pPr>
            <a:r>
              <a:rPr b="1" lang="en-US">
                <a:solidFill>
                  <a:srgbClr val="000000"/>
                </a:solidFill>
              </a:rPr>
              <a:t>Soil Temperature Protocol </a:t>
            </a:r>
            <a:r>
              <a:rPr b="1" lang="en-US">
                <a:solidFill>
                  <a:schemeClr val="lt1"/>
                </a:solidFill>
              </a:rPr>
              <a:t>1</a:t>
            </a:r>
            <a:endParaRPr>
              <a:solidFill>
                <a:schemeClr val="lt1"/>
              </a:solidFill>
            </a:endParaRPr>
          </a:p>
        </p:txBody>
      </p:sp>
      <p:sp>
        <p:nvSpPr>
          <p:cNvPr id="233" name="Google Shape;233;p14"/>
          <p:cNvSpPr txBox="1"/>
          <p:nvPr/>
        </p:nvSpPr>
        <p:spPr>
          <a:xfrm>
            <a:off x="1516445" y="1911321"/>
            <a:ext cx="4107978" cy="4403215"/>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Define a Soil Moisture and Temperature Study Site following the procedures presented in the Pedosphere Introduction module. </a:t>
            </a:r>
            <a:endParaRPr/>
          </a:p>
          <a:p>
            <a:pPr indent="-342900" lvl="0" marL="3429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At close to local solar noon or other measurement time, go to your site and locate your sampling point. </a:t>
            </a:r>
            <a:endParaRPr/>
          </a:p>
          <a:p>
            <a:pPr indent="-342900" lvl="0" marL="3429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Enter the appropriate sample date and sampling event in the Data Entry app or record it on the Data Sheet.</a:t>
            </a:r>
            <a:endParaRPr/>
          </a:p>
          <a:p>
            <a:pPr indent="-342900" lvl="0" marL="3429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See Soil Temperature Data Entry towards the end of this slide set.</a:t>
            </a:r>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hotograph of a stick flag used to identify and locate a soil temperature sampling point. " id="234" name="Google Shape;234;p14"/>
          <p:cNvPicPr preferRelativeResize="0"/>
          <p:nvPr/>
        </p:nvPicPr>
        <p:blipFill rotWithShape="1">
          <a:blip r:embed="rId5">
            <a:alphaModFix/>
          </a:blip>
          <a:srcRect b="0" l="0" r="0" t="0"/>
          <a:stretch/>
        </p:blipFill>
        <p:spPr>
          <a:xfrm>
            <a:off x="5875034" y="1911321"/>
            <a:ext cx="2758943" cy="32969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0" name="Google Shape;240;p15"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How to measure soil temperature" id="241" name="Google Shape;241;p15"/>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242" name="Google Shape;242;p15"/>
          <p:cNvSpPr txBox="1"/>
          <p:nvPr>
            <p:ph type="title"/>
          </p:nvPr>
        </p:nvSpPr>
        <p:spPr>
          <a:xfrm>
            <a:off x="1459295" y="7755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800"/>
              <a:buFont typeface="Calibri"/>
              <a:buNone/>
            </a:pPr>
            <a:r>
              <a:rPr b="1" lang="en-US">
                <a:solidFill>
                  <a:srgbClr val="000000"/>
                </a:solidFill>
              </a:rPr>
              <a:t>Soil Temperature Protocol </a:t>
            </a:r>
            <a:r>
              <a:rPr b="1" lang="en-US">
                <a:solidFill>
                  <a:schemeClr val="lt1"/>
                </a:solidFill>
              </a:rPr>
              <a:t>2</a:t>
            </a:r>
            <a:endParaRPr>
              <a:solidFill>
                <a:schemeClr val="lt1"/>
              </a:solidFill>
            </a:endParaRPr>
          </a:p>
        </p:txBody>
      </p:sp>
      <p:sp>
        <p:nvSpPr>
          <p:cNvPr id="243" name="Google Shape;243;p15"/>
          <p:cNvSpPr txBox="1"/>
          <p:nvPr/>
        </p:nvSpPr>
        <p:spPr>
          <a:xfrm>
            <a:off x="1516445" y="1911321"/>
            <a:ext cx="4107978" cy="4403215"/>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Use the nail to make a 5 cm deep pilot hole for the thermometer. </a:t>
            </a:r>
            <a:endParaRPr/>
          </a:p>
          <a:p>
            <a:pPr indent="0" lvl="0" marL="0" marR="0" rtl="0" algn="l">
              <a:lnSpc>
                <a:spcPct val="93000"/>
              </a:lnSpc>
              <a:spcBef>
                <a:spcPts val="22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If the soil is so firm that you have to use a hammer, make the hole 7 cm deep. </a:t>
            </a:r>
            <a:endParaRPr/>
          </a:p>
          <a:p>
            <a:pPr indent="0" lvl="0" marL="0" marR="0" rtl="0" algn="l">
              <a:lnSpc>
                <a:spcPct val="93000"/>
              </a:lnSpc>
              <a:spcBef>
                <a:spcPts val="22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Pull the nail out carefully, disturbing the soil as little as possible. Twisting as you pull may help. If the soil cracks or bulges up, move 25 cm and try again. </a:t>
            </a:r>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hotograph of soil pilot hole, where soil is disturbed and buckled at the surface." id="244" name="Google Shape;244;p15"/>
          <p:cNvPicPr preferRelativeResize="0"/>
          <p:nvPr/>
        </p:nvPicPr>
        <p:blipFill rotWithShape="1">
          <a:blip r:embed="rId5">
            <a:alphaModFix/>
          </a:blip>
          <a:srcRect b="0" l="0" r="0" t="0"/>
          <a:stretch/>
        </p:blipFill>
        <p:spPr>
          <a:xfrm>
            <a:off x="5875034" y="1301140"/>
            <a:ext cx="2485394" cy="2187147"/>
          </a:xfrm>
          <a:prstGeom prst="rect">
            <a:avLst/>
          </a:prstGeom>
          <a:noFill/>
          <a:ln>
            <a:noFill/>
          </a:ln>
        </p:spPr>
      </p:pic>
      <p:sp>
        <p:nvSpPr>
          <p:cNvPr id="245" name="Google Shape;245;p15"/>
          <p:cNvSpPr txBox="1"/>
          <p:nvPr/>
        </p:nvSpPr>
        <p:spPr>
          <a:xfrm>
            <a:off x="5824262" y="3553769"/>
            <a:ext cx="3059113" cy="65405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None/>
            </a:pPr>
            <a:r>
              <a:rPr b="0" i="0" lang="en-US" sz="1800" u="none" cap="none" strike="noStrike">
                <a:solidFill>
                  <a:srgbClr val="000000"/>
                </a:solidFill>
                <a:latin typeface="Arial"/>
                <a:ea typeface="Arial"/>
                <a:cs typeface="Arial"/>
                <a:sym typeface="Arial"/>
              </a:rPr>
              <a:t>Broken, bulging hole. Move over 25 cm and try again.</a:t>
            </a:r>
            <a:endParaRPr/>
          </a:p>
          <a:p>
            <a:pPr indent="0" lvl="0" marL="0" marR="0" rtl="0" algn="l">
              <a:lnSpc>
                <a:spcPct val="93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pic>
        <p:nvPicPr>
          <p:cNvPr descr="photograph of a pilot hole where the soil is still intact and ready for taking temperature readings" id="246" name="Google Shape;246;p15"/>
          <p:cNvPicPr preferRelativeResize="0"/>
          <p:nvPr/>
        </p:nvPicPr>
        <p:blipFill rotWithShape="1">
          <a:blip r:embed="rId6">
            <a:alphaModFix/>
          </a:blip>
          <a:srcRect b="0" l="0" r="0" t="0"/>
          <a:stretch/>
        </p:blipFill>
        <p:spPr>
          <a:xfrm>
            <a:off x="5875034" y="4207819"/>
            <a:ext cx="2485394" cy="1921334"/>
          </a:xfrm>
          <a:prstGeom prst="rect">
            <a:avLst/>
          </a:prstGeom>
          <a:noFill/>
          <a:ln>
            <a:noFill/>
          </a:ln>
        </p:spPr>
      </p:pic>
      <p:sp>
        <p:nvSpPr>
          <p:cNvPr id="247" name="Google Shape;247;p15"/>
          <p:cNvSpPr txBox="1"/>
          <p:nvPr/>
        </p:nvSpPr>
        <p:spPr>
          <a:xfrm>
            <a:off x="5824262" y="6271404"/>
            <a:ext cx="3059112" cy="33178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None/>
            </a:pPr>
            <a:r>
              <a:rPr b="0" i="0" lang="en-US" sz="1800" u="none" cap="none" strike="noStrike">
                <a:solidFill>
                  <a:srgbClr val="000000"/>
                </a:solidFill>
                <a:latin typeface="Arial"/>
                <a:ea typeface="Arial"/>
                <a:cs typeface="Arial"/>
                <a:sym typeface="Arial"/>
              </a:rPr>
              <a:t>Unbroken, non-bulging hole.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53" name="Google Shape;253;p16" title="Banner: Soil Temperature"/>
          <p:cNvPicPr preferRelativeResize="0"/>
          <p:nvPr>
            <p:ph idx="1" type="body"/>
          </p:nvPr>
        </p:nvPicPr>
        <p:blipFill rotWithShape="1">
          <a:blip r:embed="rId3">
            <a:alphaModFix/>
          </a:blip>
          <a:srcRect b="0" l="0" r="0" t="0"/>
          <a:stretch/>
        </p:blipFill>
        <p:spPr>
          <a:xfrm>
            <a:off x="1191141" y="0"/>
            <a:ext cx="7952859" cy="999103"/>
          </a:xfrm>
          <a:prstGeom prst="rect">
            <a:avLst/>
          </a:prstGeom>
          <a:noFill/>
          <a:ln>
            <a:noFill/>
          </a:ln>
        </p:spPr>
      </p:pic>
      <p:pic>
        <p:nvPicPr>
          <p:cNvPr descr="Menu: How to measure soil temperature" id="254" name="Google Shape;254;p16"/>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255" name="Google Shape;255;p16"/>
          <p:cNvSpPr txBox="1"/>
          <p:nvPr>
            <p:ph type="title"/>
          </p:nvPr>
        </p:nvSpPr>
        <p:spPr>
          <a:xfrm>
            <a:off x="1432403" y="636317"/>
            <a:ext cx="8916184"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b="1" lang="en-US" sz="2400">
                <a:solidFill>
                  <a:srgbClr val="000000"/>
                </a:solidFill>
              </a:rPr>
              <a:t>Inserting the Soil Thermometer for the 5 cm Measurement</a:t>
            </a:r>
            <a:endParaRPr/>
          </a:p>
        </p:txBody>
      </p:sp>
      <p:sp>
        <p:nvSpPr>
          <p:cNvPr id="256" name="Google Shape;256;p16"/>
          <p:cNvSpPr txBox="1"/>
          <p:nvPr/>
        </p:nvSpPr>
        <p:spPr>
          <a:xfrm>
            <a:off x="1731425" y="1726944"/>
            <a:ext cx="3642151" cy="4403215"/>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Insert the thermometer through the longer spacer so that 7 cm of the probe extends below the bottom of the guide. </a:t>
            </a:r>
            <a:endParaRPr/>
          </a:p>
          <a:p>
            <a:pPr indent="0" lvl="0" marL="0" marR="0" rtl="0" algn="l">
              <a:lnSpc>
                <a:spcPct val="93000"/>
              </a:lnSpc>
              <a:spcBef>
                <a:spcPts val="22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The back of the dial should be against the top of the spacer. </a:t>
            </a:r>
            <a:endParaRPr/>
          </a:p>
          <a:p>
            <a:pPr indent="0" lvl="0" marL="0" marR="0" rtl="0" algn="l">
              <a:lnSpc>
                <a:spcPct val="93000"/>
              </a:lnSpc>
              <a:spcBef>
                <a:spcPts val="22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Gently push the thermometer into the soil.</a:t>
            </a:r>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hotograph of the temperature sensor in the spacer PVC sleeve." id="257" name="Google Shape;257;p16"/>
          <p:cNvPicPr preferRelativeResize="0"/>
          <p:nvPr/>
        </p:nvPicPr>
        <p:blipFill rotWithShape="1">
          <a:blip r:embed="rId5">
            <a:alphaModFix/>
          </a:blip>
          <a:srcRect b="0" l="0" r="0" t="0"/>
          <a:stretch/>
        </p:blipFill>
        <p:spPr>
          <a:xfrm>
            <a:off x="5890495" y="1702482"/>
            <a:ext cx="2358880" cy="2028637"/>
          </a:xfrm>
          <a:prstGeom prst="rect">
            <a:avLst/>
          </a:prstGeom>
          <a:noFill/>
          <a:ln>
            <a:noFill/>
          </a:ln>
        </p:spPr>
      </p:pic>
      <p:pic>
        <p:nvPicPr>
          <p:cNvPr descr="photograph of a hand pushing the probe into the soil, next to the stick flag identifying the sample spot." id="258" name="Google Shape;258;p16"/>
          <p:cNvPicPr preferRelativeResize="0"/>
          <p:nvPr/>
        </p:nvPicPr>
        <p:blipFill rotWithShape="1">
          <a:blip r:embed="rId6">
            <a:alphaModFix/>
          </a:blip>
          <a:srcRect b="0" l="0" r="0" t="0"/>
          <a:stretch/>
        </p:blipFill>
        <p:spPr>
          <a:xfrm>
            <a:off x="5890495" y="3847381"/>
            <a:ext cx="2028569" cy="27351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64" name="Google Shape;264;p17" title="Banner: Soil Temperature"/>
          <p:cNvPicPr preferRelativeResize="0"/>
          <p:nvPr>
            <p:ph idx="1" type="body"/>
          </p:nvPr>
        </p:nvPicPr>
        <p:blipFill rotWithShape="1">
          <a:blip r:embed="rId3">
            <a:alphaModFix/>
          </a:blip>
          <a:srcRect b="0" l="0" r="0" t="0"/>
          <a:stretch/>
        </p:blipFill>
        <p:spPr>
          <a:xfrm>
            <a:off x="1191141" y="0"/>
            <a:ext cx="7952859" cy="999103"/>
          </a:xfrm>
          <a:prstGeom prst="rect">
            <a:avLst/>
          </a:prstGeom>
          <a:noFill/>
          <a:ln>
            <a:noFill/>
          </a:ln>
        </p:spPr>
      </p:pic>
      <p:pic>
        <p:nvPicPr>
          <p:cNvPr descr="Menu: How to measure soil temperature" id="265" name="Google Shape;265;p17"/>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266" name="Google Shape;266;p17"/>
          <p:cNvSpPr txBox="1"/>
          <p:nvPr>
            <p:ph type="title"/>
          </p:nvPr>
        </p:nvSpPr>
        <p:spPr>
          <a:xfrm>
            <a:off x="1432403" y="636317"/>
            <a:ext cx="8916184"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3000"/>
              </a:lnSpc>
              <a:spcBef>
                <a:spcPts val="0"/>
              </a:spcBef>
              <a:spcAft>
                <a:spcPts val="0"/>
              </a:spcAft>
              <a:buClr>
                <a:srgbClr val="000000"/>
              </a:buClr>
              <a:buSzPct val="100000"/>
              <a:buFont typeface="Calibri"/>
              <a:buNone/>
            </a:pPr>
            <a:br>
              <a:rPr lang="en-US" sz="2400">
                <a:solidFill>
                  <a:srgbClr val="000000"/>
                </a:solidFill>
              </a:rPr>
            </a:br>
            <a:br>
              <a:rPr lang="en-US" sz="2400">
                <a:solidFill>
                  <a:srgbClr val="000000"/>
                </a:solidFill>
              </a:rPr>
            </a:br>
            <a:r>
              <a:rPr b="1" lang="en-US" sz="3600">
                <a:solidFill>
                  <a:srgbClr val="000000"/>
                </a:solidFill>
              </a:rPr>
              <a:t>Reading the 5 cm Soil Temperature</a:t>
            </a:r>
            <a:br>
              <a:rPr lang="en-US" sz="2400">
                <a:solidFill>
                  <a:srgbClr val="000000"/>
                </a:solidFill>
              </a:rPr>
            </a:br>
            <a:br>
              <a:rPr lang="en-US" sz="2400">
                <a:solidFill>
                  <a:srgbClr val="000000"/>
                </a:solidFill>
              </a:rPr>
            </a:br>
            <a:endParaRPr sz="2400">
              <a:solidFill>
                <a:srgbClr val="000000"/>
              </a:solidFill>
            </a:endParaRPr>
          </a:p>
        </p:txBody>
      </p:sp>
      <p:sp>
        <p:nvSpPr>
          <p:cNvPr id="267" name="Google Shape;267;p17"/>
          <p:cNvSpPr txBox="1"/>
          <p:nvPr/>
        </p:nvSpPr>
        <p:spPr>
          <a:xfrm>
            <a:off x="1432403" y="1726944"/>
            <a:ext cx="4778616" cy="4898143"/>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3000"/>
              </a:lnSpc>
              <a:spcBef>
                <a:spcPts val="0"/>
              </a:spcBef>
              <a:spcAft>
                <a:spcPts val="0"/>
              </a:spcAft>
              <a:buClr>
                <a:srgbClr val="000000"/>
              </a:buClr>
              <a:buSzPct val="100000"/>
              <a:buFont typeface="Arial"/>
              <a:buNone/>
            </a:pPr>
            <a:r>
              <a:rPr b="0" i="0" lang="en-US" sz="2100" u="none" cap="none" strike="noStrike">
                <a:solidFill>
                  <a:srgbClr val="000000"/>
                </a:solidFill>
                <a:latin typeface="Calibri"/>
                <a:ea typeface="Calibri"/>
                <a:cs typeface="Calibri"/>
                <a:sym typeface="Calibri"/>
              </a:rPr>
              <a:t>Wait 2 minutes. Record the temperature and time in your Science Log.</a:t>
            </a:r>
            <a:endParaRPr/>
          </a:p>
          <a:p>
            <a:pPr indent="0" lvl="0" marL="0" marR="0" rtl="0" algn="l">
              <a:lnSpc>
                <a:spcPct val="93000"/>
              </a:lnSpc>
              <a:spcBef>
                <a:spcPts val="1000"/>
              </a:spcBef>
              <a:spcAft>
                <a:spcPts val="0"/>
              </a:spcAft>
              <a:buClr>
                <a:srgbClr val="000000"/>
              </a:buClr>
              <a:buSzPct val="100000"/>
              <a:buFont typeface="Arial"/>
              <a:buNone/>
            </a:pPr>
            <a:r>
              <a:rPr b="0" i="0" lang="en-US" sz="2100" u="none" cap="none" strike="noStrike">
                <a:solidFill>
                  <a:srgbClr val="000000"/>
                </a:solidFill>
                <a:latin typeface="Calibri"/>
                <a:ea typeface="Calibri"/>
                <a:cs typeface="Calibri"/>
                <a:sym typeface="Calibri"/>
              </a:rPr>
              <a:t>Wait an additional minute. Record the temperature and time in your Science Log. </a:t>
            </a:r>
            <a:endParaRPr/>
          </a:p>
          <a:p>
            <a:pPr indent="0" lvl="0" marL="0" marR="0" rtl="0" algn="l">
              <a:lnSpc>
                <a:spcPct val="93000"/>
              </a:lnSpc>
              <a:spcBef>
                <a:spcPts val="1000"/>
              </a:spcBef>
              <a:spcAft>
                <a:spcPts val="0"/>
              </a:spcAft>
              <a:buClr>
                <a:srgbClr val="000000"/>
              </a:buClr>
              <a:buSzPct val="100000"/>
              <a:buFont typeface="Arial"/>
              <a:buNone/>
            </a:pPr>
            <a:r>
              <a:rPr b="0" i="0" lang="en-US" sz="2100" u="none" cap="none" strike="noStrike">
                <a:solidFill>
                  <a:srgbClr val="000000"/>
                </a:solidFill>
                <a:latin typeface="Calibri"/>
                <a:ea typeface="Calibri"/>
                <a:cs typeface="Calibri"/>
                <a:sym typeface="Calibri"/>
              </a:rPr>
              <a:t>If the 2 readings are within 1.0 ̊ C of each other, record this value and the time on the Soil Temperature Data Sheet as Sample 1, 5 cm reading. </a:t>
            </a:r>
            <a:endParaRPr/>
          </a:p>
          <a:p>
            <a:pPr indent="0" lvl="0" marL="0" marR="0" rtl="0" algn="l">
              <a:lnSpc>
                <a:spcPct val="93000"/>
              </a:lnSpc>
              <a:spcBef>
                <a:spcPts val="1000"/>
              </a:spcBef>
              <a:spcAft>
                <a:spcPts val="0"/>
              </a:spcAft>
              <a:buClr>
                <a:srgbClr val="000000"/>
              </a:buClr>
              <a:buSzPct val="100000"/>
              <a:buFont typeface="Arial"/>
              <a:buNone/>
            </a:pPr>
            <a:r>
              <a:rPr b="0" i="0" lang="en-US" sz="2100" u="none" cap="none" strike="noStrike">
                <a:solidFill>
                  <a:srgbClr val="000000"/>
                </a:solidFill>
                <a:latin typeface="Calibri"/>
                <a:ea typeface="Calibri"/>
                <a:cs typeface="Calibri"/>
                <a:sym typeface="Calibri"/>
              </a:rPr>
              <a:t>If the 2 temperatures are not within 1.0 ̊ C, continue taking temperature readings at 1-minute intervals until 2 consecutive readings are within 1.0 ̊ C.</a:t>
            </a:r>
            <a:endParaRPr/>
          </a:p>
          <a:p>
            <a:pPr indent="0" lvl="0" marL="0" marR="0" rtl="0" algn="l">
              <a:lnSpc>
                <a:spcPct val="93000"/>
              </a:lnSpc>
              <a:spcBef>
                <a:spcPts val="1000"/>
              </a:spcBef>
              <a:spcAft>
                <a:spcPts val="0"/>
              </a:spcAft>
              <a:buClr>
                <a:srgbClr val="000000"/>
              </a:buClr>
              <a:buSzPct val="100000"/>
              <a:buFont typeface="Arial"/>
              <a:buNone/>
            </a:pPr>
            <a:r>
              <a:rPr b="0" i="0" lang="en-US" sz="2100" u="none" cap="none" strike="noStrike">
                <a:solidFill>
                  <a:srgbClr val="000000"/>
                </a:solidFill>
                <a:latin typeface="Calibri"/>
                <a:ea typeface="Calibri"/>
                <a:cs typeface="Calibri"/>
                <a:sym typeface="Calibri"/>
              </a:rPr>
              <a:t>Enter that final temperature and the time into the Data Entry app under 5 cm Temperature. </a:t>
            </a:r>
            <a:endParaRPr/>
          </a:p>
          <a:p>
            <a:pPr indent="0" lvl="0" marL="0" marR="0" rtl="0" algn="l">
              <a:lnSpc>
                <a:spcPct val="93000"/>
              </a:lnSpc>
              <a:spcBef>
                <a:spcPts val="1000"/>
              </a:spcBef>
              <a:spcAft>
                <a:spcPts val="0"/>
              </a:spcAft>
              <a:buClr>
                <a:srgbClr val="000000"/>
              </a:buClr>
              <a:buSzPct val="100000"/>
              <a:buFont typeface="Arial"/>
              <a:buNone/>
            </a:pPr>
            <a:r>
              <a:rPr b="0" i="0" lang="en-US" sz="2100" u="none" cap="none" strike="noStrike">
                <a:solidFill>
                  <a:srgbClr val="000000"/>
                </a:solidFill>
                <a:latin typeface="Calibri"/>
                <a:ea typeface="Calibri"/>
                <a:cs typeface="Calibri"/>
                <a:sym typeface="Calibri"/>
              </a:rPr>
              <a:t>Remove the thermometer from the hole.</a:t>
            </a:r>
            <a:endParaRPr/>
          </a:p>
          <a:p>
            <a:pPr indent="0" lvl="0" marL="0" marR="0" rtl="0" algn="l">
              <a:lnSpc>
                <a:spcPct val="93000"/>
              </a:lnSpc>
              <a:spcBef>
                <a:spcPts val="12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hotograph of a hand pushing the probe into the soil, next to the stick flag identifying the sample spot." id="268" name="Google Shape;268;p17"/>
          <p:cNvPicPr preferRelativeResize="0"/>
          <p:nvPr/>
        </p:nvPicPr>
        <p:blipFill rotWithShape="1">
          <a:blip r:embed="rId5">
            <a:alphaModFix/>
          </a:blip>
          <a:srcRect b="0" l="0" r="0" t="0"/>
          <a:stretch/>
        </p:blipFill>
        <p:spPr>
          <a:xfrm>
            <a:off x="6211019" y="1961880"/>
            <a:ext cx="2615150" cy="35260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8"/>
          <p:cNvSpPr txBox="1"/>
          <p:nvPr>
            <p:ph idx="12" type="sldNum"/>
          </p:nvPr>
        </p:nvSpPr>
        <p:spPr>
          <a:xfrm>
            <a:off x="6457950" y="6347559"/>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4" name="Google Shape;274;p18" title="Banner: Soil Temperature"/>
          <p:cNvPicPr preferRelativeResize="0"/>
          <p:nvPr>
            <p:ph idx="1" type="body"/>
          </p:nvPr>
        </p:nvPicPr>
        <p:blipFill rotWithShape="1">
          <a:blip r:embed="rId3">
            <a:alphaModFix/>
          </a:blip>
          <a:srcRect b="0" l="0" r="0" t="0"/>
          <a:stretch/>
        </p:blipFill>
        <p:spPr>
          <a:xfrm>
            <a:off x="1191141" y="-8792"/>
            <a:ext cx="7952859" cy="999103"/>
          </a:xfrm>
          <a:prstGeom prst="rect">
            <a:avLst/>
          </a:prstGeom>
          <a:noFill/>
          <a:ln>
            <a:noFill/>
          </a:ln>
        </p:spPr>
      </p:pic>
      <p:pic>
        <p:nvPicPr>
          <p:cNvPr descr="Menu: How to measure soil temperature" id="275" name="Google Shape;275;p18"/>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276" name="Google Shape;276;p18"/>
          <p:cNvSpPr txBox="1"/>
          <p:nvPr>
            <p:ph type="title"/>
          </p:nvPr>
        </p:nvSpPr>
        <p:spPr>
          <a:xfrm>
            <a:off x="1265834" y="1002406"/>
            <a:ext cx="8916184"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3000"/>
              </a:lnSpc>
              <a:spcBef>
                <a:spcPts val="0"/>
              </a:spcBef>
              <a:spcAft>
                <a:spcPts val="0"/>
              </a:spcAft>
              <a:buClr>
                <a:srgbClr val="000000"/>
              </a:buClr>
              <a:buSzPct val="100000"/>
              <a:buFont typeface="Calibri"/>
              <a:buNone/>
            </a:pPr>
            <a:br>
              <a:rPr b="1" lang="en-US" sz="2200">
                <a:solidFill>
                  <a:srgbClr val="000000"/>
                </a:solidFill>
                <a:latin typeface="Calibri"/>
                <a:ea typeface="Calibri"/>
                <a:cs typeface="Calibri"/>
                <a:sym typeface="Calibri"/>
              </a:rPr>
            </a:br>
            <a:br>
              <a:rPr b="1" lang="en-US" sz="2200">
                <a:solidFill>
                  <a:srgbClr val="000000"/>
                </a:solidFill>
                <a:latin typeface="Calibri"/>
                <a:ea typeface="Calibri"/>
                <a:cs typeface="Calibri"/>
                <a:sym typeface="Calibri"/>
              </a:rPr>
            </a:br>
            <a:r>
              <a:rPr b="1" lang="en-US" sz="2700">
                <a:solidFill>
                  <a:srgbClr val="000000"/>
                </a:solidFill>
                <a:latin typeface="Calibri"/>
                <a:ea typeface="Calibri"/>
                <a:cs typeface="Calibri"/>
                <a:sym typeface="Calibri"/>
              </a:rPr>
              <a:t>Extending the Guide Hole for the 10 cm Measurement</a:t>
            </a:r>
            <a:br>
              <a:rPr b="1" lang="en-US" sz="2700">
                <a:solidFill>
                  <a:srgbClr val="000000"/>
                </a:solidFill>
                <a:latin typeface="Calibri"/>
                <a:ea typeface="Calibri"/>
                <a:cs typeface="Calibri"/>
                <a:sym typeface="Calibri"/>
              </a:rPr>
            </a:br>
            <a:r>
              <a:rPr b="1" lang="en-US" sz="2700">
                <a:solidFill>
                  <a:srgbClr val="000000"/>
                </a:solidFill>
                <a:latin typeface="Calibri"/>
                <a:ea typeface="Calibri"/>
                <a:cs typeface="Calibri"/>
                <a:sym typeface="Calibri"/>
              </a:rPr>
              <a:t>in Firm Soil</a:t>
            </a:r>
            <a:br>
              <a:rPr lang="en-US" sz="3600">
                <a:solidFill>
                  <a:srgbClr val="000000"/>
                </a:solidFill>
              </a:rPr>
            </a:br>
            <a:br>
              <a:rPr lang="en-US" sz="2400">
                <a:solidFill>
                  <a:srgbClr val="000000"/>
                </a:solidFill>
              </a:rPr>
            </a:br>
            <a:br>
              <a:rPr lang="en-US" sz="2400">
                <a:solidFill>
                  <a:srgbClr val="000000"/>
                </a:solidFill>
              </a:rPr>
            </a:br>
            <a:endParaRPr sz="2400">
              <a:solidFill>
                <a:srgbClr val="000000"/>
              </a:solidFill>
            </a:endParaRPr>
          </a:p>
        </p:txBody>
      </p:sp>
      <p:sp>
        <p:nvSpPr>
          <p:cNvPr id="277" name="Google Shape;277;p18"/>
          <p:cNvSpPr txBox="1"/>
          <p:nvPr/>
        </p:nvSpPr>
        <p:spPr>
          <a:xfrm>
            <a:off x="1358199" y="1959857"/>
            <a:ext cx="4778616" cy="4898143"/>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3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In the same hole, use the nail to make a 10 cm deep pilot hole for the thermometer. </a:t>
            </a:r>
            <a:endParaRPr/>
          </a:p>
          <a:p>
            <a:pPr indent="-342900" lvl="0" marL="342900" marR="0" rtl="0" algn="l">
              <a:lnSpc>
                <a:spcPct val="93000"/>
              </a:lnSpc>
              <a:spcBef>
                <a:spcPts val="22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If the soil is extra firm and you have to use a hammer, make the hole 12 cm deep. </a:t>
            </a:r>
            <a:endParaRPr/>
          </a:p>
          <a:p>
            <a:pPr indent="-342900" lvl="0" marL="342900" marR="0" rtl="0" algn="l">
              <a:lnSpc>
                <a:spcPct val="93000"/>
              </a:lnSpc>
              <a:spcBef>
                <a:spcPts val="22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Again, pull the nail out carefully, disturbing the soil as little as possible. Twisting as you pull may help. </a:t>
            </a:r>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hotograph of soil pilot hole, where soil is disturbed and buckled at the surface." id="278" name="Google Shape;278;p18"/>
          <p:cNvPicPr preferRelativeResize="0"/>
          <p:nvPr/>
        </p:nvPicPr>
        <p:blipFill rotWithShape="1">
          <a:blip r:embed="rId5">
            <a:alphaModFix/>
          </a:blip>
          <a:srcRect b="0" l="0" r="0" t="0"/>
          <a:stretch/>
        </p:blipFill>
        <p:spPr>
          <a:xfrm>
            <a:off x="6303384" y="1757982"/>
            <a:ext cx="2230665" cy="1962985"/>
          </a:xfrm>
          <a:prstGeom prst="rect">
            <a:avLst/>
          </a:prstGeom>
          <a:noFill/>
          <a:ln>
            <a:noFill/>
          </a:ln>
        </p:spPr>
      </p:pic>
      <p:sp>
        <p:nvSpPr>
          <p:cNvPr id="279" name="Google Shape;279;p18"/>
          <p:cNvSpPr txBox="1"/>
          <p:nvPr/>
        </p:nvSpPr>
        <p:spPr>
          <a:xfrm>
            <a:off x="6211019" y="3781152"/>
            <a:ext cx="2951163" cy="5619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None/>
            </a:pPr>
            <a:r>
              <a:rPr b="0" i="0" lang="en-US" sz="1400" u="none" cap="none" strike="noStrike">
                <a:solidFill>
                  <a:srgbClr val="000000"/>
                </a:solidFill>
                <a:latin typeface="Arial"/>
                <a:ea typeface="Arial"/>
                <a:cs typeface="Arial"/>
                <a:sym typeface="Arial"/>
              </a:rPr>
              <a:t>Broken, bulging hole. Move over 25 cm and try again.</a:t>
            </a:r>
            <a:endParaRPr/>
          </a:p>
        </p:txBody>
      </p:sp>
      <p:pic>
        <p:nvPicPr>
          <p:cNvPr descr="photograph of a pilot hole where the soil is still intact and ready for taking temperature readings" id="280" name="Google Shape;280;p18"/>
          <p:cNvPicPr preferRelativeResize="0"/>
          <p:nvPr/>
        </p:nvPicPr>
        <p:blipFill rotWithShape="1">
          <a:blip r:embed="rId6">
            <a:alphaModFix/>
          </a:blip>
          <a:srcRect b="0" l="0" r="0" t="0"/>
          <a:stretch/>
        </p:blipFill>
        <p:spPr>
          <a:xfrm>
            <a:off x="6303384" y="4335244"/>
            <a:ext cx="2323031" cy="1795819"/>
          </a:xfrm>
          <a:prstGeom prst="rect">
            <a:avLst/>
          </a:prstGeom>
          <a:noFill/>
          <a:ln>
            <a:noFill/>
          </a:ln>
        </p:spPr>
      </p:pic>
      <p:sp>
        <p:nvSpPr>
          <p:cNvPr id="281" name="Google Shape;281;p18"/>
          <p:cNvSpPr txBox="1"/>
          <p:nvPr/>
        </p:nvSpPr>
        <p:spPr>
          <a:xfrm>
            <a:off x="6229323" y="6223857"/>
            <a:ext cx="3132137" cy="53340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None/>
            </a:pPr>
            <a:r>
              <a:rPr b="0" i="0" lang="en-US" sz="1400" u="none" cap="none" strike="noStrike">
                <a:solidFill>
                  <a:srgbClr val="000000"/>
                </a:solidFill>
                <a:latin typeface="Arial"/>
                <a:ea typeface="Arial"/>
                <a:cs typeface="Arial"/>
                <a:sym typeface="Arial"/>
              </a:rPr>
              <a:t>Unbroken, non-bulging hole.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19" title="Banner: Soil Temperature"/>
          <p:cNvPicPr preferRelativeResize="0"/>
          <p:nvPr>
            <p:ph idx="1" type="body"/>
          </p:nvPr>
        </p:nvPicPr>
        <p:blipFill rotWithShape="1">
          <a:blip r:embed="rId3">
            <a:alphaModFix/>
          </a:blip>
          <a:srcRect b="0" l="0" r="0" t="0"/>
          <a:stretch/>
        </p:blipFill>
        <p:spPr>
          <a:xfrm>
            <a:off x="1191141" y="0"/>
            <a:ext cx="7952859" cy="999103"/>
          </a:xfrm>
          <a:prstGeom prst="rect">
            <a:avLst/>
          </a:prstGeom>
          <a:noFill/>
          <a:ln>
            <a:noFill/>
          </a:ln>
        </p:spPr>
      </p:pic>
      <p:pic>
        <p:nvPicPr>
          <p:cNvPr descr="Menu: How to measure soil temperature" id="287" name="Google Shape;287;p19"/>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288" name="Google Shape;288;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9" name="Google Shape;289;p19"/>
          <p:cNvSpPr txBox="1"/>
          <p:nvPr>
            <p:ph type="title"/>
          </p:nvPr>
        </p:nvSpPr>
        <p:spPr>
          <a:xfrm>
            <a:off x="1275482" y="76570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a:latin typeface="Calibri"/>
                <a:ea typeface="Calibri"/>
                <a:cs typeface="Calibri"/>
                <a:sym typeface="Calibri"/>
              </a:rPr>
              <a:t>Inserting the Soil Thermometer for the 10 cm Measurement </a:t>
            </a:r>
            <a:endParaRPr/>
          </a:p>
        </p:txBody>
      </p:sp>
      <p:sp>
        <p:nvSpPr>
          <p:cNvPr id="290" name="Google Shape;290;p19"/>
          <p:cNvSpPr txBox="1"/>
          <p:nvPr/>
        </p:nvSpPr>
        <p:spPr>
          <a:xfrm>
            <a:off x="1404525" y="1959857"/>
            <a:ext cx="4778616" cy="4898143"/>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Insert the thermometer through the shorter spacer so that 12 cm of the probe extends below the bottom of the guide.</a:t>
            </a:r>
            <a:endParaRPr/>
          </a:p>
          <a:p>
            <a:pPr indent="0" lvl="0" marL="0" marR="0" rtl="0" algn="l">
              <a:lnSpc>
                <a:spcPct val="93000"/>
              </a:lnSpc>
              <a:spcBef>
                <a:spcPts val="200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The dial should be against the top of the spacer. </a:t>
            </a:r>
            <a:endParaRPr/>
          </a:p>
          <a:p>
            <a:pPr indent="0" lvl="0" marL="0" marR="0" rtl="0" algn="l">
              <a:lnSpc>
                <a:spcPct val="93000"/>
              </a:lnSpc>
              <a:spcBef>
                <a:spcPts val="1000"/>
              </a:spcBef>
              <a:spcAft>
                <a:spcPts val="0"/>
              </a:spcAft>
              <a:buClr>
                <a:schemeClr val="dk1"/>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Gently push the thermometer into the soil. </a:t>
            </a:r>
            <a:endParaRPr/>
          </a:p>
          <a:p>
            <a:pPr indent="0" lvl="0" marL="0" marR="0" rtl="0" algn="l">
              <a:lnSpc>
                <a:spcPct val="93000"/>
              </a:lnSpc>
              <a:spcBef>
                <a:spcPts val="120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 </a:t>
            </a:r>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hotograph of a hand pushing the probe into the soil, next to the stick flag identifying the sample spot." id="291" name="Google Shape;291;p19"/>
          <p:cNvPicPr preferRelativeResize="0"/>
          <p:nvPr/>
        </p:nvPicPr>
        <p:blipFill rotWithShape="1">
          <a:blip r:embed="rId5">
            <a:alphaModFix/>
          </a:blip>
          <a:srcRect b="0" l="0" r="0" t="0"/>
          <a:stretch/>
        </p:blipFill>
        <p:spPr>
          <a:xfrm>
            <a:off x="6303384" y="1759239"/>
            <a:ext cx="1907516" cy="1875724"/>
          </a:xfrm>
          <a:prstGeom prst="rect">
            <a:avLst/>
          </a:prstGeom>
          <a:noFill/>
          <a:ln>
            <a:noFill/>
          </a:ln>
        </p:spPr>
      </p:pic>
      <p:pic>
        <p:nvPicPr>
          <p:cNvPr descr="photograph of pushing the probe into the soil " id="292" name="Google Shape;292;p19"/>
          <p:cNvPicPr preferRelativeResize="0"/>
          <p:nvPr/>
        </p:nvPicPr>
        <p:blipFill rotWithShape="1">
          <a:blip r:embed="rId6">
            <a:alphaModFix/>
          </a:blip>
          <a:srcRect b="0" l="0" r="0" t="0"/>
          <a:stretch/>
        </p:blipFill>
        <p:spPr>
          <a:xfrm>
            <a:off x="6303384" y="3847381"/>
            <a:ext cx="1889068" cy="24683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5" name="Google Shape;95;p2" title="Banner: Soil Temperature"/>
          <p:cNvPicPr preferRelativeResize="0"/>
          <p:nvPr>
            <p:ph idx="1" type="body"/>
          </p:nvPr>
        </p:nvPicPr>
        <p:blipFill rotWithShape="1">
          <a:blip r:embed="rId3">
            <a:alphaModFix/>
          </a:blip>
          <a:srcRect b="0" l="0" r="0" t="0"/>
          <a:stretch/>
        </p:blipFill>
        <p:spPr>
          <a:xfrm>
            <a:off x="1272784" y="0"/>
            <a:ext cx="7871216" cy="988846"/>
          </a:xfrm>
          <a:prstGeom prst="rect">
            <a:avLst/>
          </a:prstGeom>
          <a:noFill/>
          <a:ln>
            <a:noFill/>
          </a:ln>
        </p:spPr>
      </p:pic>
      <p:pic>
        <p:nvPicPr>
          <p:cNvPr descr="Menu: Why measure soil temperature?" id="96" name="Google Shape;96;p2"/>
          <p:cNvPicPr preferRelativeResize="0"/>
          <p:nvPr>
            <p:ph idx="2" type="body"/>
          </p:nvPr>
        </p:nvPicPr>
        <p:blipFill rotWithShape="1">
          <a:blip r:embed="rId4">
            <a:alphaModFix/>
          </a:blip>
          <a:srcRect b="0" l="0" r="0" t="0"/>
          <a:stretch/>
        </p:blipFill>
        <p:spPr>
          <a:xfrm>
            <a:off x="13447" y="0"/>
            <a:ext cx="1290918" cy="6858000"/>
          </a:xfrm>
          <a:prstGeom prst="rect">
            <a:avLst/>
          </a:prstGeom>
          <a:noFill/>
          <a:ln>
            <a:noFill/>
          </a:ln>
        </p:spPr>
      </p:pic>
      <p:sp>
        <p:nvSpPr>
          <p:cNvPr id="97" name="Google Shape;97;p2"/>
          <p:cNvSpPr txBox="1"/>
          <p:nvPr>
            <p:ph type="title"/>
          </p:nvPr>
        </p:nvSpPr>
        <p:spPr>
          <a:xfrm>
            <a:off x="1317812" y="7486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a:t>Soil Temperature Overview</a:t>
            </a:r>
            <a:endParaRPr/>
          </a:p>
        </p:txBody>
      </p:sp>
      <p:sp>
        <p:nvSpPr>
          <p:cNvPr id="98" name="Google Shape;98;p2"/>
          <p:cNvSpPr txBox="1"/>
          <p:nvPr/>
        </p:nvSpPr>
        <p:spPr>
          <a:xfrm>
            <a:off x="1581842" y="1411383"/>
            <a:ext cx="7257358" cy="5446615"/>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This module:</a:t>
            </a:r>
            <a:endParaRPr/>
          </a:p>
          <a:p>
            <a:pPr indent="-342900" lvl="0" marL="34290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Tells why to measure soil temperature</a:t>
            </a:r>
            <a:endParaRPr/>
          </a:p>
          <a:p>
            <a:pPr indent="-342900" lvl="0" marL="34290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Provides a step-by-step introduction of the protocol</a:t>
            </a:r>
            <a:endParaRPr/>
          </a:p>
          <a:p>
            <a:pPr indent="0" lvl="0" marL="0" marR="0" rtl="0" algn="l">
              <a:lnSpc>
                <a:spcPct val="93000"/>
              </a:lnSpc>
              <a:spcBef>
                <a:spcPts val="1000"/>
              </a:spcBef>
              <a:spcAft>
                <a:spcPts val="0"/>
              </a:spcAft>
              <a:buClr>
                <a:schemeClr val="dk1"/>
              </a:buClr>
              <a:buSzPts val="1800"/>
              <a:buFont typeface="Arial"/>
              <a:buNone/>
            </a:pPr>
            <a:r>
              <a:rPr b="1" i="0" lang="en-US" sz="1800" u="none" cap="none" strike="noStrike">
                <a:solidFill>
                  <a:schemeClr val="dk1"/>
                </a:solidFill>
                <a:latin typeface="Calibri"/>
                <a:ea typeface="Calibri"/>
                <a:cs typeface="Calibri"/>
                <a:sym typeface="Calibri"/>
              </a:rPr>
              <a:t>Learning Objectives</a:t>
            </a:r>
            <a:endParaRPr b="1" i="0" sz="1800" u="none" cap="none" strike="noStrike">
              <a:solidFill>
                <a:schemeClr val="dk1"/>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After completing this module, you will be able to:</a:t>
            </a:r>
            <a:endParaRPr/>
          </a:p>
          <a:p>
            <a:pPr indent="-342900" lvl="0" marL="34290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Explain the role of soil temperature in the environment</a:t>
            </a:r>
            <a:endParaRPr/>
          </a:p>
          <a:p>
            <a:pPr indent="-342900" lvl="0" marL="34290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Decide when and where to take soil temperature measurements</a:t>
            </a:r>
            <a:endParaRPr/>
          </a:p>
          <a:p>
            <a:pPr indent="-342900" lvl="0" marL="34290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Correctly take soil temperature measurements</a:t>
            </a:r>
            <a:endParaRPr/>
          </a:p>
          <a:p>
            <a:pPr indent="-342900" lvl="0" marL="34290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Upload these data to the GLOBE database</a:t>
            </a:r>
            <a:endParaRPr/>
          </a:p>
          <a:p>
            <a:pPr indent="-342900" lvl="0" marL="34290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Visualize these data using GLOBE’s Visualization Site</a:t>
            </a:r>
            <a:endParaRPr/>
          </a:p>
          <a:p>
            <a:pPr indent="-228600" lvl="0" marL="34290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ts val="1800"/>
              <a:buFont typeface="Arial"/>
              <a:buNone/>
            </a:pPr>
            <a:r>
              <a:rPr b="0" i="1" lang="en-US" sz="1800" u="none" cap="none" strike="noStrike">
                <a:solidFill>
                  <a:srgbClr val="000000"/>
                </a:solidFill>
                <a:latin typeface="Calibri"/>
                <a:ea typeface="Calibri"/>
                <a:cs typeface="Calibri"/>
                <a:sym typeface="Calibri"/>
              </a:rPr>
              <a:t>Estimated time needed for completion of this module: 1.5 hours</a:t>
            </a:r>
            <a:endParaRPr/>
          </a:p>
        </p:txBody>
      </p:sp>
      <p:pic>
        <p:nvPicPr>
          <p:cNvPr descr="watermark of hands holding a clump of soil" id="99" name="Google Shape;99;p2"/>
          <p:cNvPicPr preferRelativeResize="0"/>
          <p:nvPr/>
        </p:nvPicPr>
        <p:blipFill rotWithShape="1">
          <a:blip r:embed="rId5">
            <a:alphaModFix amt="20000"/>
          </a:blip>
          <a:srcRect b="0" l="0" r="0" t="0"/>
          <a:stretch/>
        </p:blipFill>
        <p:spPr>
          <a:xfrm>
            <a:off x="0" y="988846"/>
            <a:ext cx="9144000" cy="59219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98" name="Google Shape;298;p20" title="Banner: Soil Temperature"/>
          <p:cNvPicPr preferRelativeResize="0"/>
          <p:nvPr>
            <p:ph idx="1" type="body"/>
          </p:nvPr>
        </p:nvPicPr>
        <p:blipFill rotWithShape="1">
          <a:blip r:embed="rId3">
            <a:alphaModFix/>
          </a:blip>
          <a:srcRect b="0" l="0" r="0" t="0"/>
          <a:stretch/>
        </p:blipFill>
        <p:spPr>
          <a:xfrm>
            <a:off x="1191141" y="0"/>
            <a:ext cx="7952859" cy="999103"/>
          </a:xfrm>
          <a:prstGeom prst="rect">
            <a:avLst/>
          </a:prstGeom>
          <a:noFill/>
          <a:ln>
            <a:noFill/>
          </a:ln>
        </p:spPr>
      </p:pic>
      <p:pic>
        <p:nvPicPr>
          <p:cNvPr descr="Menu: How to measure soil temperature" id="299" name="Google Shape;299;p20"/>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300" name="Google Shape;300;p20"/>
          <p:cNvSpPr txBox="1"/>
          <p:nvPr>
            <p:ph type="title"/>
          </p:nvPr>
        </p:nvSpPr>
        <p:spPr>
          <a:xfrm>
            <a:off x="1275482" y="76570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800"/>
              <a:buFont typeface="Calibri"/>
              <a:buNone/>
            </a:pPr>
            <a:r>
              <a:rPr b="1" lang="en-US">
                <a:solidFill>
                  <a:srgbClr val="000000"/>
                </a:solidFill>
                <a:latin typeface="Calibri"/>
                <a:ea typeface="Calibri"/>
                <a:cs typeface="Calibri"/>
                <a:sym typeface="Calibri"/>
              </a:rPr>
              <a:t>Reading the 10 cm Soil Temperature</a:t>
            </a:r>
            <a:endParaRPr>
              <a:solidFill>
                <a:srgbClr val="000000"/>
              </a:solidFill>
              <a:latin typeface="Calibri"/>
              <a:ea typeface="Calibri"/>
              <a:cs typeface="Calibri"/>
              <a:sym typeface="Calibri"/>
            </a:endParaRPr>
          </a:p>
        </p:txBody>
      </p:sp>
      <p:sp>
        <p:nvSpPr>
          <p:cNvPr id="301" name="Google Shape;301;p20"/>
          <p:cNvSpPr txBox="1"/>
          <p:nvPr/>
        </p:nvSpPr>
        <p:spPr>
          <a:xfrm>
            <a:off x="1358199" y="1759239"/>
            <a:ext cx="4778616" cy="489814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3000"/>
              </a:lnSpc>
              <a:spcBef>
                <a:spcPts val="0"/>
              </a:spcBef>
              <a:spcAft>
                <a:spcPts val="0"/>
              </a:spcAft>
              <a:buClr>
                <a:srgbClr val="000000"/>
              </a:buClr>
              <a:buSzPct val="100000"/>
              <a:buFont typeface="Arial"/>
              <a:buNone/>
            </a:pPr>
            <a:r>
              <a:rPr b="0" i="0" lang="en-US" sz="1900" u="none" cap="none" strike="noStrike">
                <a:solidFill>
                  <a:srgbClr val="000000"/>
                </a:solidFill>
                <a:latin typeface="Calibri"/>
                <a:ea typeface="Calibri"/>
                <a:cs typeface="Calibri"/>
                <a:sym typeface="Calibri"/>
              </a:rPr>
              <a:t>Wait 2 minutes. Record the temperature and time in your Science Log.</a:t>
            </a:r>
            <a:endParaRPr/>
          </a:p>
          <a:p>
            <a:pPr indent="0" lvl="0" marL="0" marR="0" rtl="0" algn="l">
              <a:lnSpc>
                <a:spcPct val="93000"/>
              </a:lnSpc>
              <a:spcBef>
                <a:spcPts val="1000"/>
              </a:spcBef>
              <a:spcAft>
                <a:spcPts val="0"/>
              </a:spcAft>
              <a:buClr>
                <a:srgbClr val="000000"/>
              </a:buClr>
              <a:buSzPct val="100000"/>
              <a:buFont typeface="Arial"/>
              <a:buNone/>
            </a:pPr>
            <a:r>
              <a:rPr b="0" i="0" lang="en-US" sz="1900" u="none" cap="none" strike="noStrike">
                <a:solidFill>
                  <a:srgbClr val="000000"/>
                </a:solidFill>
                <a:latin typeface="Calibri"/>
                <a:ea typeface="Calibri"/>
                <a:cs typeface="Calibri"/>
                <a:sym typeface="Calibri"/>
              </a:rPr>
              <a:t>Wait an additional minute. Record the temperature and time in your Science Log. </a:t>
            </a:r>
            <a:endParaRPr/>
          </a:p>
          <a:p>
            <a:pPr indent="0" lvl="0" marL="0" marR="0" rtl="0" algn="l">
              <a:lnSpc>
                <a:spcPct val="93000"/>
              </a:lnSpc>
              <a:spcBef>
                <a:spcPts val="1000"/>
              </a:spcBef>
              <a:spcAft>
                <a:spcPts val="0"/>
              </a:spcAft>
              <a:buClr>
                <a:srgbClr val="000000"/>
              </a:buClr>
              <a:buSzPct val="100000"/>
              <a:buFont typeface="Arial"/>
              <a:buNone/>
            </a:pPr>
            <a:r>
              <a:rPr b="0" i="0" lang="en-US" sz="1900" u="none" cap="none" strike="noStrike">
                <a:solidFill>
                  <a:srgbClr val="000000"/>
                </a:solidFill>
                <a:latin typeface="Calibri"/>
                <a:ea typeface="Calibri"/>
                <a:cs typeface="Calibri"/>
                <a:sym typeface="Calibri"/>
              </a:rPr>
              <a:t>If the 2 readings are within 1.0 ̊ C of each other, record this value and the time on the Soil Temperature Data Sheet as Sample 1, 10 cm reading. </a:t>
            </a:r>
            <a:endParaRPr/>
          </a:p>
          <a:p>
            <a:pPr indent="0" lvl="0" marL="0" marR="0" rtl="0" algn="l">
              <a:lnSpc>
                <a:spcPct val="93000"/>
              </a:lnSpc>
              <a:spcBef>
                <a:spcPts val="1000"/>
              </a:spcBef>
              <a:spcAft>
                <a:spcPts val="0"/>
              </a:spcAft>
              <a:buClr>
                <a:srgbClr val="000000"/>
              </a:buClr>
              <a:buSzPct val="100000"/>
              <a:buFont typeface="Arial"/>
              <a:buNone/>
            </a:pPr>
            <a:r>
              <a:rPr b="0" i="0" lang="en-US" sz="1900" u="none" cap="none" strike="noStrike">
                <a:solidFill>
                  <a:srgbClr val="000000"/>
                </a:solidFill>
                <a:latin typeface="Calibri"/>
                <a:ea typeface="Calibri"/>
                <a:cs typeface="Calibri"/>
                <a:sym typeface="Calibri"/>
              </a:rPr>
              <a:t>If the 2 temperatures are not within 1.0 ̊ C, continue taking temperature readings at 1-minute intervals until 2 consecutive readings are within 1.0 ̊ C.</a:t>
            </a:r>
            <a:endParaRPr/>
          </a:p>
          <a:p>
            <a:pPr indent="0" lvl="0" marL="0" marR="0" rtl="0" algn="l">
              <a:lnSpc>
                <a:spcPct val="93000"/>
              </a:lnSpc>
              <a:spcBef>
                <a:spcPts val="1000"/>
              </a:spcBef>
              <a:spcAft>
                <a:spcPts val="0"/>
              </a:spcAft>
              <a:buClr>
                <a:srgbClr val="000000"/>
              </a:buClr>
              <a:buSzPct val="100000"/>
              <a:buFont typeface="Arial"/>
              <a:buNone/>
            </a:pPr>
            <a:r>
              <a:rPr b="0" i="0" lang="en-US" sz="1900" u="none" cap="none" strike="noStrike">
                <a:solidFill>
                  <a:srgbClr val="000000"/>
                </a:solidFill>
                <a:latin typeface="Calibri"/>
                <a:ea typeface="Calibri"/>
                <a:cs typeface="Calibri"/>
                <a:sym typeface="Calibri"/>
              </a:rPr>
              <a:t>Enter that final temperature into the Data Entry app under the 10 cm Temperature. </a:t>
            </a:r>
            <a:endParaRPr/>
          </a:p>
          <a:p>
            <a:pPr indent="0" lvl="0" marL="0" marR="0" rtl="0" algn="l">
              <a:lnSpc>
                <a:spcPct val="93000"/>
              </a:lnSpc>
              <a:spcBef>
                <a:spcPts val="1000"/>
              </a:spcBef>
              <a:spcAft>
                <a:spcPts val="0"/>
              </a:spcAft>
              <a:buClr>
                <a:srgbClr val="000000"/>
              </a:buClr>
              <a:buSzPct val="100000"/>
              <a:buFont typeface="Arial"/>
              <a:buNone/>
            </a:pPr>
            <a:r>
              <a:rPr b="0" i="0" lang="en-US" sz="1900" u="none" cap="none" strike="noStrike">
                <a:solidFill>
                  <a:srgbClr val="000000"/>
                </a:solidFill>
                <a:latin typeface="Calibri"/>
                <a:ea typeface="Calibri"/>
                <a:cs typeface="Calibri"/>
                <a:sym typeface="Calibri"/>
              </a:rPr>
              <a:t>Remove the thermometer from the hole. </a:t>
            </a:r>
            <a:endParaRPr/>
          </a:p>
          <a:p>
            <a:pPr indent="0" lvl="0" marL="0" marR="0" rtl="0" algn="l">
              <a:lnSpc>
                <a:spcPct val="93000"/>
              </a:lnSpc>
              <a:spcBef>
                <a:spcPts val="1200"/>
              </a:spcBef>
              <a:spcAft>
                <a:spcPts val="0"/>
              </a:spcAft>
              <a:buClr>
                <a:srgbClr val="000000"/>
              </a:buClr>
              <a:buSzPct val="100000"/>
              <a:buFont typeface="Arial"/>
              <a:buNone/>
            </a:pPr>
            <a:r>
              <a:rPr b="0" i="0" lang="en-US" sz="1900" u="none" cap="none" strike="noStrike">
                <a:solidFill>
                  <a:srgbClr val="000000"/>
                </a:solidFill>
                <a:latin typeface="Calibri"/>
                <a:ea typeface="Calibri"/>
                <a:cs typeface="Calibri"/>
                <a:sym typeface="Calibri"/>
              </a:rPr>
              <a:t> </a:t>
            </a:r>
            <a:endParaRPr/>
          </a:p>
          <a:p>
            <a:pPr indent="0" lvl="0" marL="0" marR="0" rtl="0" algn="l">
              <a:lnSpc>
                <a:spcPct val="93000"/>
              </a:lnSpc>
              <a:spcBef>
                <a:spcPts val="22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hotograph of the soil temperature sensor in soil next to marker flag." id="302" name="Google Shape;302;p20"/>
          <p:cNvPicPr preferRelativeResize="0"/>
          <p:nvPr/>
        </p:nvPicPr>
        <p:blipFill rotWithShape="1">
          <a:blip r:embed="rId5">
            <a:alphaModFix/>
          </a:blip>
          <a:srcRect b="0" l="0" r="0" t="0"/>
          <a:stretch/>
        </p:blipFill>
        <p:spPr>
          <a:xfrm>
            <a:off x="6146463" y="1759239"/>
            <a:ext cx="2591297" cy="30361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08" name="Google Shape;308;p21" title="Banner: Soil Temperature"/>
          <p:cNvPicPr preferRelativeResize="0"/>
          <p:nvPr>
            <p:ph idx="1" type="body"/>
          </p:nvPr>
        </p:nvPicPr>
        <p:blipFill rotWithShape="1">
          <a:blip r:embed="rId3">
            <a:alphaModFix/>
          </a:blip>
          <a:srcRect b="0" l="0" r="0" t="0"/>
          <a:stretch/>
        </p:blipFill>
        <p:spPr>
          <a:xfrm>
            <a:off x="1191141" y="0"/>
            <a:ext cx="7952859" cy="999103"/>
          </a:xfrm>
          <a:prstGeom prst="rect">
            <a:avLst/>
          </a:prstGeom>
          <a:noFill/>
          <a:ln>
            <a:noFill/>
          </a:ln>
        </p:spPr>
      </p:pic>
      <p:pic>
        <p:nvPicPr>
          <p:cNvPr descr="Menu: How to measure soil temperature" id="309" name="Google Shape;309;p21"/>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310" name="Google Shape;310;p21"/>
          <p:cNvSpPr txBox="1"/>
          <p:nvPr>
            <p:ph type="title"/>
          </p:nvPr>
        </p:nvSpPr>
        <p:spPr>
          <a:xfrm>
            <a:off x="1191141" y="625653"/>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3000"/>
              </a:lnSpc>
              <a:spcBef>
                <a:spcPts val="0"/>
              </a:spcBef>
              <a:spcAft>
                <a:spcPts val="0"/>
              </a:spcAft>
              <a:buClr>
                <a:srgbClr val="000000"/>
              </a:buClr>
              <a:buSzPts val="2800"/>
              <a:buFont typeface="Calibri"/>
              <a:buNone/>
            </a:pPr>
            <a:r>
              <a:rPr b="1" lang="en-US">
                <a:solidFill>
                  <a:srgbClr val="000000"/>
                </a:solidFill>
              </a:rPr>
              <a:t>Take Two More Pairs of Soil Temperature Readings</a:t>
            </a:r>
            <a:endParaRPr>
              <a:solidFill>
                <a:srgbClr val="000000"/>
              </a:solidFill>
            </a:endParaRPr>
          </a:p>
        </p:txBody>
      </p:sp>
      <p:sp>
        <p:nvSpPr>
          <p:cNvPr id="311" name="Google Shape;311;p21"/>
          <p:cNvSpPr txBox="1"/>
          <p:nvPr/>
        </p:nvSpPr>
        <p:spPr>
          <a:xfrm>
            <a:off x="1358198" y="1759239"/>
            <a:ext cx="4957293" cy="489814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3000"/>
              </a:lnSpc>
              <a:spcBef>
                <a:spcPts val="0"/>
              </a:spcBef>
              <a:spcAft>
                <a:spcPts val="0"/>
              </a:spcAft>
              <a:buClr>
                <a:srgbClr val="000000"/>
              </a:buClr>
              <a:buSzPct val="100000"/>
              <a:buFont typeface="Arial"/>
              <a:buNone/>
            </a:pPr>
            <a:r>
              <a:rPr b="0" i="0" lang="en-US" sz="1800" u="none" cap="none" strike="noStrike">
                <a:solidFill>
                  <a:srgbClr val="000000"/>
                </a:solidFill>
                <a:latin typeface="Calibri"/>
                <a:ea typeface="Calibri"/>
                <a:cs typeface="Calibri"/>
                <a:sym typeface="Calibri"/>
              </a:rPr>
              <a:t>Repeat steps above for 2 other holes 25 cm away from the first hole. Record these data on the Soil Temperature Data Sheet as Sample 2, 5 and 10 cm and Sample 3, 5 and 10 cm. </a:t>
            </a:r>
            <a:endParaRPr/>
          </a:p>
          <a:p>
            <a:pPr indent="0" lvl="0" marL="0" marR="0" rtl="0" algn="l">
              <a:lnSpc>
                <a:spcPct val="93000"/>
              </a:lnSpc>
              <a:spcBef>
                <a:spcPts val="2200"/>
              </a:spcBef>
              <a:spcAft>
                <a:spcPts val="0"/>
              </a:spcAft>
              <a:buClr>
                <a:srgbClr val="000000"/>
              </a:buClr>
              <a:buSzPct val="100000"/>
              <a:buFont typeface="Arial"/>
              <a:buNone/>
            </a:pPr>
            <a:r>
              <a:rPr b="0" i="0" lang="en-US" sz="1800" u="none" cap="none" strike="noStrike">
                <a:solidFill>
                  <a:srgbClr val="000000"/>
                </a:solidFill>
                <a:latin typeface="Calibri"/>
                <a:ea typeface="Calibri"/>
                <a:cs typeface="Calibri"/>
                <a:sym typeface="Calibri"/>
              </a:rPr>
              <a:t>These three sets of measurements must all be taken within 20 minutes. </a:t>
            </a:r>
            <a:endParaRPr/>
          </a:p>
          <a:p>
            <a:pPr indent="0" lvl="0" marL="0" marR="0" rtl="0" algn="l">
              <a:lnSpc>
                <a:spcPct val="93000"/>
              </a:lnSpc>
              <a:spcBef>
                <a:spcPts val="2200"/>
              </a:spcBef>
              <a:spcAft>
                <a:spcPts val="0"/>
              </a:spcAft>
              <a:buClr>
                <a:srgbClr val="000000"/>
              </a:buClr>
              <a:buSzPct val="100000"/>
              <a:buFont typeface="Arial"/>
              <a:buNone/>
            </a:pPr>
            <a:r>
              <a:rPr b="0" i="0" lang="en-US" sz="1800" u="none" cap="none" strike="noStrike">
                <a:solidFill>
                  <a:srgbClr val="000000"/>
                </a:solidFill>
                <a:latin typeface="Calibri"/>
                <a:ea typeface="Calibri"/>
                <a:cs typeface="Calibri"/>
                <a:sym typeface="Calibri"/>
              </a:rPr>
              <a:t>If possible, read and record the current air temperature from the thermometer in the instrument shelter or by following the Current Temperature Protocol in the Atmosphere Investigation. </a:t>
            </a:r>
            <a:endParaRPr/>
          </a:p>
          <a:p>
            <a:pPr indent="0" lvl="0" marL="0" marR="0" rtl="0" algn="l">
              <a:lnSpc>
                <a:spcPct val="93000"/>
              </a:lnSpc>
              <a:spcBef>
                <a:spcPts val="2200"/>
              </a:spcBef>
              <a:spcAft>
                <a:spcPts val="0"/>
              </a:spcAft>
              <a:buClr>
                <a:srgbClr val="000000"/>
              </a:buClr>
              <a:buSzPct val="100000"/>
              <a:buFont typeface="Arial"/>
              <a:buNone/>
            </a:pPr>
            <a:r>
              <a:rPr b="0" i="0" lang="en-US" sz="1800" u="none" cap="none" strike="noStrike">
                <a:solidFill>
                  <a:srgbClr val="000000"/>
                </a:solidFill>
                <a:latin typeface="Calibri"/>
                <a:ea typeface="Calibri"/>
                <a:cs typeface="Calibri"/>
                <a:sym typeface="Calibri"/>
              </a:rPr>
              <a:t>Also if possible measure, record, and report the surface temperature following the Surface Temperature Protocol in the Atmosphere Investigation.</a:t>
            </a:r>
            <a:endParaRPr/>
          </a:p>
          <a:p>
            <a:pPr indent="0" lvl="0" marL="0" marR="0" rtl="0" algn="l">
              <a:lnSpc>
                <a:spcPct val="93000"/>
              </a:lnSpc>
              <a:spcBef>
                <a:spcPts val="2200"/>
              </a:spcBef>
              <a:spcAft>
                <a:spcPts val="0"/>
              </a:spcAft>
              <a:buClr>
                <a:srgbClr val="000000"/>
              </a:buClr>
              <a:buSzPct val="100000"/>
              <a:buFont typeface="Arial"/>
              <a:buNone/>
            </a:pPr>
            <a:r>
              <a:rPr b="0" i="0" lang="en-US" sz="1800" u="none" cap="none" strike="noStrike">
                <a:solidFill>
                  <a:srgbClr val="000000"/>
                </a:solidFill>
                <a:latin typeface="Calibri"/>
                <a:ea typeface="Calibri"/>
                <a:cs typeface="Calibri"/>
                <a:sym typeface="Calibri"/>
              </a:rPr>
              <a:t>Wipe and clean all the equipment.</a:t>
            </a:r>
            <a:endParaRPr/>
          </a:p>
          <a:p>
            <a:pPr indent="0" lvl="0" marL="0" marR="0" rtl="0" algn="l">
              <a:lnSpc>
                <a:spcPct val="93000"/>
              </a:lnSpc>
              <a:spcBef>
                <a:spcPts val="2200"/>
              </a:spcBef>
              <a:spcAft>
                <a:spcPts val="0"/>
              </a:spcAft>
              <a:buClr>
                <a:schemeClr val="dk1"/>
              </a:buClr>
              <a:buSzPct val="1000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hotograph of the soil temperature sensor in soil next to marker flag." id="312" name="Google Shape;312;p21"/>
          <p:cNvPicPr preferRelativeResize="0"/>
          <p:nvPr/>
        </p:nvPicPr>
        <p:blipFill rotWithShape="1">
          <a:blip r:embed="rId5">
            <a:alphaModFix/>
          </a:blip>
          <a:srcRect b="0" l="0" r="0" t="0"/>
          <a:stretch/>
        </p:blipFill>
        <p:spPr>
          <a:xfrm>
            <a:off x="6315491" y="1759239"/>
            <a:ext cx="2486824" cy="29137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18" name="Google Shape;318;p22" title="Banner: Soil Temperature"/>
          <p:cNvPicPr preferRelativeResize="0"/>
          <p:nvPr>
            <p:ph idx="1" type="body"/>
          </p:nvPr>
        </p:nvPicPr>
        <p:blipFill rotWithShape="1">
          <a:blip r:embed="rId3">
            <a:alphaModFix/>
          </a:blip>
          <a:srcRect b="0" l="0" r="0" t="0"/>
          <a:stretch/>
        </p:blipFill>
        <p:spPr>
          <a:xfrm>
            <a:off x="1191141" y="0"/>
            <a:ext cx="7952859" cy="999103"/>
          </a:xfrm>
          <a:prstGeom prst="rect">
            <a:avLst/>
          </a:prstGeom>
          <a:noFill/>
          <a:ln>
            <a:noFill/>
          </a:ln>
        </p:spPr>
      </p:pic>
      <p:pic>
        <p:nvPicPr>
          <p:cNvPr descr="Menu: How to measure soil temperature" id="319" name="Google Shape;319;p22"/>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320" name="Google Shape;320;p22"/>
          <p:cNvSpPr txBox="1"/>
          <p:nvPr>
            <p:ph type="title"/>
          </p:nvPr>
        </p:nvSpPr>
        <p:spPr>
          <a:xfrm>
            <a:off x="1358198" y="612282"/>
            <a:ext cx="9131028"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b="1" lang="en-US" sz="2400">
                <a:solidFill>
                  <a:srgbClr val="000000"/>
                </a:solidFill>
                <a:latin typeface="Calibri"/>
                <a:ea typeface="Calibri"/>
                <a:cs typeface="Calibri"/>
                <a:sym typeface="Calibri"/>
              </a:rPr>
              <a:t>Diurnal Soil Temperature Sampling Frequency and Location</a:t>
            </a:r>
            <a:endParaRPr/>
          </a:p>
        </p:txBody>
      </p:sp>
      <p:sp>
        <p:nvSpPr>
          <p:cNvPr id="321" name="Google Shape;321;p22"/>
          <p:cNvSpPr txBox="1"/>
          <p:nvPr/>
        </p:nvSpPr>
        <p:spPr>
          <a:xfrm>
            <a:off x="1358199" y="1759239"/>
            <a:ext cx="3476170" cy="4898143"/>
          </a:xfrm>
          <a:prstGeom prst="rect">
            <a:avLst/>
          </a:prstGeom>
          <a:noFill/>
          <a:ln>
            <a:noFill/>
          </a:ln>
        </p:spPr>
        <p:txBody>
          <a:bodyPr anchorCtr="0" anchor="t" bIns="45700" lIns="91425" spcFirstLastPara="1" rIns="91425" wrap="square" tIns="45700">
            <a:normAutofit lnSpcReduction="10000"/>
          </a:bodyPr>
          <a:lstStyle/>
          <a:p>
            <a:pPr indent="-285750" lvl="0" marL="285750" marR="0" rtl="0" algn="l">
              <a:lnSpc>
                <a:spcPct val="93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Seasonally (4 times a year), measure soil temperature every few hours during the day for 2 consecutive days.</a:t>
            </a:r>
            <a:endParaRPr/>
          </a:p>
          <a:p>
            <a:pPr indent="-107950" lvl="0" marL="171450" marR="0" rtl="0" algn="l">
              <a:lnSpc>
                <a:spcPct val="93000"/>
              </a:lnSpc>
              <a:spcBef>
                <a:spcPts val="1000"/>
              </a:spcBef>
              <a:spcAft>
                <a:spcPts val="0"/>
              </a:spcAft>
              <a:buClr>
                <a:schemeClr val="dk1"/>
              </a:buClr>
              <a:buSzPts val="1000"/>
              <a:buFont typeface="Arial"/>
              <a:buNone/>
            </a:pPr>
            <a:r>
              <a:t/>
            </a:r>
            <a:endParaRPr b="0" i="0" sz="1000" u="none" cap="none" strike="noStrike">
              <a:solidFill>
                <a:srgbClr val="000000"/>
              </a:solidFill>
              <a:latin typeface="Calibri"/>
              <a:ea typeface="Calibri"/>
              <a:cs typeface="Calibri"/>
              <a:sym typeface="Calibri"/>
            </a:endParaRPr>
          </a:p>
          <a:p>
            <a:pPr indent="-285750" lvl="0" marL="28575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If you can, take the diurnal soil temperature measurements in March, June, September, and December.</a:t>
            </a:r>
            <a:endParaRPr/>
          </a:p>
          <a:p>
            <a:pPr indent="-107950" lvl="0" marL="171450" marR="0" rtl="0" algn="l">
              <a:lnSpc>
                <a:spcPct val="93000"/>
              </a:lnSpc>
              <a:spcBef>
                <a:spcPts val="1000"/>
              </a:spcBef>
              <a:spcAft>
                <a:spcPts val="0"/>
              </a:spcAft>
              <a:buClr>
                <a:schemeClr val="dk1"/>
              </a:buClr>
              <a:buSzPts val="1000"/>
              <a:buFont typeface="Arial"/>
              <a:buNone/>
            </a:pPr>
            <a:r>
              <a:t/>
            </a:r>
            <a:endParaRPr b="0" i="0" sz="1000" u="none" cap="none" strike="noStrike">
              <a:solidFill>
                <a:srgbClr val="000000"/>
              </a:solidFill>
              <a:latin typeface="Calibri"/>
              <a:ea typeface="Calibri"/>
              <a:cs typeface="Calibri"/>
              <a:sym typeface="Calibri"/>
            </a:endParaRPr>
          </a:p>
          <a:p>
            <a:pPr indent="-285750" lvl="0" marL="28575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Take data within 10 m of the atmosphere shelter or near the soil moisture site if you are taking either of those measurements. </a:t>
            </a:r>
            <a:endParaRPr/>
          </a:p>
          <a:p>
            <a:pPr indent="-171450" lvl="0" marL="28575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93000"/>
              </a:lnSpc>
              <a:spcBef>
                <a:spcPts val="10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Offset the measurement locations by 10 cm. </a:t>
            </a:r>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2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Illustration of atmosphere shelter with a 10 m diameter circle." id="322" name="Google Shape;322;p22"/>
          <p:cNvPicPr preferRelativeResize="0"/>
          <p:nvPr/>
        </p:nvPicPr>
        <p:blipFill rotWithShape="1">
          <a:blip r:embed="rId5">
            <a:alphaModFix/>
          </a:blip>
          <a:srcRect b="0" l="0" r="0" t="0"/>
          <a:stretch/>
        </p:blipFill>
        <p:spPr>
          <a:xfrm>
            <a:off x="4834369" y="1611385"/>
            <a:ext cx="3886200" cy="2768917"/>
          </a:xfrm>
          <a:prstGeom prst="rect">
            <a:avLst/>
          </a:prstGeom>
          <a:noFill/>
          <a:ln>
            <a:noFill/>
          </a:ln>
        </p:spPr>
      </p:pic>
      <p:pic>
        <p:nvPicPr>
          <p:cNvPr descr="diagram showing sample diurnal soil temperature measurement times and sampling sites space 10 cm apart." id="323" name="Google Shape;323;p22"/>
          <p:cNvPicPr preferRelativeResize="0"/>
          <p:nvPr/>
        </p:nvPicPr>
        <p:blipFill rotWithShape="1">
          <a:blip r:embed="rId6">
            <a:alphaModFix/>
          </a:blip>
          <a:srcRect b="0" l="0" r="0" t="0"/>
          <a:stretch/>
        </p:blipFill>
        <p:spPr>
          <a:xfrm>
            <a:off x="4926734" y="4757093"/>
            <a:ext cx="3886200" cy="12460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29" name="Google Shape;329;p23" title="Banner: Soil Temperature"/>
          <p:cNvPicPr preferRelativeResize="0"/>
          <p:nvPr>
            <p:ph idx="1" type="body"/>
          </p:nvPr>
        </p:nvPicPr>
        <p:blipFill rotWithShape="1">
          <a:blip r:embed="rId3">
            <a:alphaModFix/>
          </a:blip>
          <a:srcRect b="0" l="0" r="0" t="0"/>
          <a:stretch/>
        </p:blipFill>
        <p:spPr>
          <a:xfrm>
            <a:off x="1191141" y="0"/>
            <a:ext cx="7952859" cy="999103"/>
          </a:xfrm>
          <a:prstGeom prst="rect">
            <a:avLst/>
          </a:prstGeom>
          <a:noFill/>
          <a:ln>
            <a:noFill/>
          </a:ln>
        </p:spPr>
      </p:pic>
      <p:pic>
        <p:nvPicPr>
          <p:cNvPr descr="Menu: How to measure soil temperature" id="330" name="Google Shape;330;p23"/>
          <p:cNvPicPr preferRelativeResize="0"/>
          <p:nvPr>
            <p:ph idx="2" type="body"/>
          </p:nvPr>
        </p:nvPicPr>
        <p:blipFill rotWithShape="1">
          <a:blip r:embed="rId4">
            <a:alphaModFix/>
          </a:blip>
          <a:srcRect b="0" l="0" r="0" t="0"/>
          <a:stretch/>
        </p:blipFill>
        <p:spPr>
          <a:xfrm>
            <a:off x="-13446" y="0"/>
            <a:ext cx="1279280" cy="6858000"/>
          </a:xfrm>
          <a:prstGeom prst="rect">
            <a:avLst/>
          </a:prstGeom>
          <a:noFill/>
          <a:ln>
            <a:noFill/>
          </a:ln>
        </p:spPr>
      </p:pic>
      <p:sp>
        <p:nvSpPr>
          <p:cNvPr id="331" name="Google Shape;331;p23"/>
          <p:cNvSpPr txBox="1"/>
          <p:nvPr>
            <p:ph type="title"/>
          </p:nvPr>
        </p:nvSpPr>
        <p:spPr>
          <a:xfrm>
            <a:off x="-189248" y="642823"/>
            <a:ext cx="913102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3000"/>
              </a:lnSpc>
              <a:spcBef>
                <a:spcPts val="0"/>
              </a:spcBef>
              <a:spcAft>
                <a:spcPts val="0"/>
              </a:spcAft>
              <a:buClr>
                <a:srgbClr val="000000"/>
              </a:buClr>
              <a:buSzPts val="3200"/>
              <a:buFont typeface="Calibri"/>
              <a:buNone/>
            </a:pPr>
            <a:r>
              <a:rPr b="1" lang="en-US" sz="3200">
                <a:solidFill>
                  <a:srgbClr val="000000"/>
                </a:solidFill>
              </a:rPr>
              <a:t>Diurnal Soil Temperature Sampling</a:t>
            </a:r>
            <a:endParaRPr sz="3200">
              <a:solidFill>
                <a:srgbClr val="000000"/>
              </a:solidFill>
            </a:endParaRPr>
          </a:p>
        </p:txBody>
      </p:sp>
      <p:sp>
        <p:nvSpPr>
          <p:cNvPr id="332" name="Google Shape;332;p23"/>
          <p:cNvSpPr txBox="1"/>
          <p:nvPr/>
        </p:nvSpPr>
        <p:spPr>
          <a:xfrm>
            <a:off x="1509845" y="1713297"/>
            <a:ext cx="7187924" cy="4898143"/>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1900"/>
              <a:buFont typeface="Arial"/>
              <a:buNone/>
            </a:pPr>
            <a:r>
              <a:rPr b="0" i="0" lang="en-US" sz="1900" u="none" cap="none" strike="noStrike">
                <a:solidFill>
                  <a:srgbClr val="000000"/>
                </a:solidFill>
                <a:latin typeface="Calibri"/>
                <a:ea typeface="Calibri"/>
                <a:cs typeface="Calibri"/>
                <a:sym typeface="Calibri"/>
              </a:rPr>
              <a:t>When finished, wipe clean all the equipment.</a:t>
            </a:r>
            <a:endParaRPr/>
          </a:p>
          <a:p>
            <a:pPr indent="0" lvl="0" marL="0" marR="0" rtl="0" algn="l">
              <a:lnSpc>
                <a:spcPct val="93000"/>
              </a:lnSpc>
              <a:spcBef>
                <a:spcPts val="2200"/>
              </a:spcBef>
              <a:spcAft>
                <a:spcPts val="0"/>
              </a:spcAft>
              <a:buClr>
                <a:srgbClr val="000000"/>
              </a:buClr>
              <a:buSzPts val="1900"/>
              <a:buFont typeface="Arial"/>
              <a:buNone/>
            </a:pPr>
            <a:r>
              <a:rPr b="0" i="0" lang="en-US" sz="1900" u="none" cap="none" strike="noStrike">
                <a:solidFill>
                  <a:srgbClr val="000000"/>
                </a:solidFill>
                <a:latin typeface="Calibri"/>
                <a:ea typeface="Calibri"/>
                <a:cs typeface="Calibri"/>
                <a:sym typeface="Calibri"/>
              </a:rPr>
              <a:t>The second day, repeat the measurements at about the same times.</a:t>
            </a:r>
            <a:endParaRPr/>
          </a:p>
          <a:p>
            <a:pPr indent="0" lvl="0" marL="0" marR="0" rtl="0" algn="l">
              <a:lnSpc>
                <a:spcPct val="93000"/>
              </a:lnSpc>
              <a:spcBef>
                <a:spcPts val="2200"/>
              </a:spcBef>
              <a:spcAft>
                <a:spcPts val="0"/>
              </a:spcAft>
              <a:buClr>
                <a:srgbClr val="000000"/>
              </a:buClr>
              <a:buSzPts val="1900"/>
              <a:buFont typeface="Arial"/>
              <a:buNone/>
            </a:pPr>
            <a:r>
              <a:rPr b="0" i="0" lang="en-US" sz="1900" u="none" cap="none" strike="noStrike">
                <a:solidFill>
                  <a:srgbClr val="000000"/>
                </a:solidFill>
                <a:latin typeface="Calibri"/>
                <a:ea typeface="Calibri"/>
                <a:cs typeface="Calibri"/>
                <a:sym typeface="Calibri"/>
              </a:rPr>
              <a:t>Each time, if possible, measure, record and report:</a:t>
            </a:r>
            <a:endParaRPr/>
          </a:p>
          <a:p>
            <a:pPr indent="-457200" lvl="0" marL="457200" marR="0" rtl="0" algn="l">
              <a:lnSpc>
                <a:spcPct val="93000"/>
              </a:lnSpc>
              <a:spcBef>
                <a:spcPts val="22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Surface temperature following the Surface Temperature Protocol from the Atmosphere Investigation and</a:t>
            </a:r>
            <a:endParaRPr/>
          </a:p>
          <a:p>
            <a:pPr indent="-457200" lvl="0" marL="457200" marR="0" rtl="0" algn="l">
              <a:lnSpc>
                <a:spcPct val="93000"/>
              </a:lnSpc>
              <a:spcBef>
                <a:spcPts val="22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Current air temperature from the thermometer in the instrument shelter or by following the Current Temperature Protocol in the Atmosphere Investigation.</a:t>
            </a:r>
            <a:endParaRPr/>
          </a:p>
          <a:p>
            <a:pPr indent="0" lvl="0" marL="0" marR="0" rtl="0" algn="l">
              <a:lnSpc>
                <a:spcPct val="93000"/>
              </a:lnSpc>
              <a:spcBef>
                <a:spcPts val="2000"/>
              </a:spcBef>
              <a:spcAft>
                <a:spcPts val="0"/>
              </a:spcAft>
              <a:buClr>
                <a:srgbClr val="000000"/>
              </a:buClr>
              <a:buSzPts val="1900"/>
              <a:buFont typeface="Arial"/>
              <a:buNone/>
            </a:pPr>
            <a:r>
              <a:rPr b="0" i="0" lang="en-US" sz="1900" u="none" cap="none" strike="noStrike">
                <a:solidFill>
                  <a:srgbClr val="000000"/>
                </a:solidFill>
                <a:latin typeface="Calibri"/>
                <a:ea typeface="Calibri"/>
                <a:cs typeface="Calibri"/>
                <a:sym typeface="Calibri"/>
              </a:rPr>
              <a:t>Be sure to record all measurements in degrees Celsius.</a:t>
            </a:r>
            <a:endParaRPr/>
          </a:p>
          <a:p>
            <a:pPr indent="0" lvl="0" marL="0" marR="0" rtl="0" algn="l">
              <a:lnSpc>
                <a:spcPct val="93000"/>
              </a:lnSpc>
              <a:spcBef>
                <a:spcPts val="1000"/>
              </a:spcBef>
              <a:spcAft>
                <a:spcPts val="0"/>
              </a:spcAft>
              <a:buClr>
                <a:srgbClr val="000000"/>
              </a:buClr>
              <a:buSzPts val="1900"/>
              <a:buFont typeface="Arial"/>
              <a:buNone/>
            </a:pPr>
            <a:r>
              <a:rPr b="0" i="0" lang="en-US" sz="1900" u="none" cap="none" strike="noStrike">
                <a:solidFill>
                  <a:srgbClr val="000000"/>
                </a:solidFill>
                <a:latin typeface="Calibri"/>
                <a:ea typeface="Calibri"/>
                <a:cs typeface="Calibri"/>
                <a:sym typeface="Calibri"/>
              </a:rPr>
              <a:t>While a typical diurnal cycle is a full 24 hours, the intention for this protocol is to measure soil temperature during the day.</a:t>
            </a:r>
            <a:endParaRPr b="0" i="0" sz="1900" u="none" cap="none" strike="noStrike">
              <a:solidFill>
                <a:schemeClr val="dk1"/>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2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38" name="Google Shape;338;p24"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How to report these data to GLOBE" id="339" name="Google Shape;339;p24"/>
          <p:cNvPicPr preferRelativeResize="0"/>
          <p:nvPr>
            <p:ph idx="2" type="body"/>
          </p:nvPr>
        </p:nvPicPr>
        <p:blipFill rotWithShape="1">
          <a:blip r:embed="rId4">
            <a:alphaModFix/>
          </a:blip>
          <a:srcRect b="0" l="0" r="0" t="0"/>
          <a:stretch/>
        </p:blipFill>
        <p:spPr>
          <a:xfrm>
            <a:off x="-13446" y="0"/>
            <a:ext cx="1276824" cy="6858000"/>
          </a:xfrm>
          <a:prstGeom prst="rect">
            <a:avLst/>
          </a:prstGeom>
          <a:noFill/>
          <a:ln>
            <a:noFill/>
          </a:ln>
        </p:spPr>
      </p:pic>
      <p:sp>
        <p:nvSpPr>
          <p:cNvPr id="340" name="Google Shape;340;p24"/>
          <p:cNvSpPr txBox="1"/>
          <p:nvPr>
            <p:ph type="title"/>
          </p:nvPr>
        </p:nvSpPr>
        <p:spPr>
          <a:xfrm>
            <a:off x="1526979" y="69226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1" lang="en-US">
                <a:solidFill>
                  <a:srgbClr val="000000"/>
                </a:solidFill>
              </a:rPr>
              <a:t>Soil Temperature: Entering a New Observation</a:t>
            </a:r>
            <a:endParaRPr/>
          </a:p>
        </p:txBody>
      </p:sp>
      <p:sp>
        <p:nvSpPr>
          <p:cNvPr id="341" name="Google Shape;341;p24"/>
          <p:cNvSpPr txBox="1"/>
          <p:nvPr/>
        </p:nvSpPr>
        <p:spPr>
          <a:xfrm>
            <a:off x="1441636" y="1767642"/>
            <a:ext cx="7187924" cy="659036"/>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On the GLOBE home page or in the GLOBE Data Entry app select “Live Data Entry”.</a:t>
            </a:r>
            <a:endParaRPr/>
          </a:p>
          <a:p>
            <a:pPr indent="0" lvl="0" marL="0" marR="0" rtl="0" algn="l">
              <a:lnSpc>
                <a:spcPct val="93000"/>
              </a:lnSpc>
              <a:spcBef>
                <a:spcPts val="100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2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Screenshot of GLOBE data entry. Navigate to soil moisture and temperatue and click on &quot;New Observation&quot;" id="342" name="Google Shape;342;p24"/>
          <p:cNvPicPr preferRelativeResize="0"/>
          <p:nvPr/>
        </p:nvPicPr>
        <p:blipFill rotWithShape="1">
          <a:blip r:embed="rId5">
            <a:alphaModFix/>
          </a:blip>
          <a:srcRect b="0" l="0" r="0" t="0"/>
          <a:stretch/>
        </p:blipFill>
        <p:spPr>
          <a:xfrm>
            <a:off x="1441636" y="2814693"/>
            <a:ext cx="7457092" cy="1819034"/>
          </a:xfrm>
          <a:prstGeom prst="rect">
            <a:avLst/>
          </a:prstGeom>
          <a:noFill/>
          <a:ln>
            <a:noFill/>
          </a:ln>
        </p:spPr>
      </p:pic>
      <p:sp>
        <p:nvSpPr>
          <p:cNvPr id="343" name="Google Shape;343;p24"/>
          <p:cNvSpPr txBox="1"/>
          <p:nvPr/>
        </p:nvSpPr>
        <p:spPr>
          <a:xfrm>
            <a:off x="883687" y="5680778"/>
            <a:ext cx="8223250" cy="600075"/>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None/>
            </a:pPr>
            <a:r>
              <a:rPr b="0" i="0" lang="en-US" sz="1800" u="none" cap="none" strike="noStrike">
                <a:solidFill>
                  <a:srgbClr val="000000"/>
                </a:solidFill>
                <a:latin typeface="Arial"/>
                <a:ea typeface="Arial"/>
                <a:cs typeface="Arial"/>
                <a:sym typeface="Arial"/>
              </a:rPr>
              <a:t>Under Soil Moisture And Temperature, click “New Observation”.</a:t>
            </a:r>
            <a:endParaRPr/>
          </a:p>
        </p:txBody>
      </p:sp>
      <p:cxnSp>
        <p:nvCxnSpPr>
          <p:cNvPr descr="Arrow from text stating &quot;Under soil moisture and temperature, click &quot;New Observation&quot;, to the button for New Observation" id="344" name="Google Shape;344;p24"/>
          <p:cNvCxnSpPr/>
          <p:nvPr/>
        </p:nvCxnSpPr>
        <p:spPr>
          <a:xfrm flipH="1" rot="10800000">
            <a:off x="2467097" y="4808326"/>
            <a:ext cx="504825" cy="841375"/>
          </a:xfrm>
          <a:prstGeom prst="straightConnector1">
            <a:avLst/>
          </a:prstGeom>
          <a:noFill/>
          <a:ln cap="flat" cmpd="sng" w="36700">
            <a:solidFill>
              <a:srgbClr val="FF0000"/>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0" name="Google Shape;350;p25"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How to report these data to GLOBE" id="351" name="Google Shape;351;p25"/>
          <p:cNvPicPr preferRelativeResize="0"/>
          <p:nvPr>
            <p:ph idx="2" type="body"/>
          </p:nvPr>
        </p:nvPicPr>
        <p:blipFill rotWithShape="1">
          <a:blip r:embed="rId4">
            <a:alphaModFix/>
          </a:blip>
          <a:srcRect b="0" l="0" r="0" t="0"/>
          <a:stretch/>
        </p:blipFill>
        <p:spPr>
          <a:xfrm>
            <a:off x="-13446" y="0"/>
            <a:ext cx="1276824" cy="6858000"/>
          </a:xfrm>
          <a:prstGeom prst="rect">
            <a:avLst/>
          </a:prstGeom>
          <a:noFill/>
          <a:ln>
            <a:noFill/>
          </a:ln>
        </p:spPr>
      </p:pic>
      <p:sp>
        <p:nvSpPr>
          <p:cNvPr id="352" name="Google Shape;352;p25"/>
          <p:cNvSpPr txBox="1"/>
          <p:nvPr>
            <p:ph type="title"/>
          </p:nvPr>
        </p:nvSpPr>
        <p:spPr>
          <a:xfrm>
            <a:off x="1526979" y="69226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1" lang="en-US">
                <a:solidFill>
                  <a:srgbClr val="000000"/>
                </a:solidFill>
              </a:rPr>
              <a:t>Entering Data and Time of your Measurements</a:t>
            </a:r>
            <a:endParaRPr/>
          </a:p>
        </p:txBody>
      </p:sp>
      <p:sp>
        <p:nvSpPr>
          <p:cNvPr id="353" name="Google Shape;353;p25"/>
          <p:cNvSpPr txBox="1"/>
          <p:nvPr/>
        </p:nvSpPr>
        <p:spPr>
          <a:xfrm>
            <a:off x="1441636" y="1767642"/>
            <a:ext cx="7187924" cy="659036"/>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On the GLOBE home page or in the GLOBE Data Entry app select “Live Data Entry”.</a:t>
            </a:r>
            <a:endParaRPr/>
          </a:p>
          <a:p>
            <a:pPr indent="0" lvl="0" marL="0" marR="0" rtl="0" algn="l">
              <a:lnSpc>
                <a:spcPct val="93000"/>
              </a:lnSpc>
              <a:spcBef>
                <a:spcPts val="100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2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22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 Screenshot of GLOBE Data Entry page- enter the data and time of the observation period. " id="354" name="Google Shape;354;p25"/>
          <p:cNvPicPr preferRelativeResize="0"/>
          <p:nvPr/>
        </p:nvPicPr>
        <p:blipFill rotWithShape="1">
          <a:blip r:embed="rId5">
            <a:alphaModFix/>
          </a:blip>
          <a:srcRect b="0" l="0" r="0" t="0"/>
          <a:stretch/>
        </p:blipFill>
        <p:spPr>
          <a:xfrm>
            <a:off x="1441636" y="3056857"/>
            <a:ext cx="6221238" cy="1196345"/>
          </a:xfrm>
          <a:prstGeom prst="rect">
            <a:avLst/>
          </a:prstGeom>
          <a:noFill/>
          <a:ln>
            <a:noFill/>
          </a:ln>
        </p:spPr>
      </p:pic>
      <p:cxnSp>
        <p:nvCxnSpPr>
          <p:cNvPr descr="arrow pointing to where you enter the date" id="355" name="Google Shape;355;p25"/>
          <p:cNvCxnSpPr/>
          <p:nvPr/>
        </p:nvCxnSpPr>
        <p:spPr>
          <a:xfrm rot="10800000">
            <a:off x="2150225" y="4050316"/>
            <a:ext cx="225425" cy="555625"/>
          </a:xfrm>
          <a:prstGeom prst="straightConnector1">
            <a:avLst/>
          </a:prstGeom>
          <a:noFill/>
          <a:ln cap="flat" cmpd="sng" w="36700">
            <a:solidFill>
              <a:srgbClr val="FF0000"/>
            </a:solidFill>
            <a:prstDash val="solid"/>
            <a:round/>
            <a:headEnd len="med" w="med" type="none"/>
            <a:tailEnd len="med" w="med" type="triangle"/>
          </a:ln>
        </p:spPr>
      </p:cxnSp>
      <p:cxnSp>
        <p:nvCxnSpPr>
          <p:cNvPr descr="arrow pointing to where you enter the time. " id="356" name="Google Shape;356;p25"/>
          <p:cNvCxnSpPr/>
          <p:nvPr/>
        </p:nvCxnSpPr>
        <p:spPr>
          <a:xfrm rot="10800000">
            <a:off x="3171400" y="3946704"/>
            <a:ext cx="0" cy="555625"/>
          </a:xfrm>
          <a:prstGeom prst="straightConnector1">
            <a:avLst/>
          </a:prstGeom>
          <a:noFill/>
          <a:ln cap="flat" cmpd="sng" w="36700">
            <a:solidFill>
              <a:srgbClr val="FF0000"/>
            </a:solidFill>
            <a:prstDash val="solid"/>
            <a:round/>
            <a:headEnd len="med" w="med" type="none"/>
            <a:tailEnd len="med" w="med" type="triangle"/>
          </a:ln>
        </p:spPr>
      </p:cxnSp>
      <p:sp>
        <p:nvSpPr>
          <p:cNvPr id="357" name="Google Shape;357;p25"/>
          <p:cNvSpPr txBox="1"/>
          <p:nvPr/>
        </p:nvSpPr>
        <p:spPr>
          <a:xfrm>
            <a:off x="1526979" y="4605941"/>
            <a:ext cx="7404447" cy="1601428"/>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Enter the date and time you took the measurements. </a:t>
            </a:r>
            <a:endParaRPr/>
          </a:p>
          <a:p>
            <a:pPr indent="0" lvl="0" marL="0" marR="0" rtl="0" algn="l">
              <a:lnSpc>
                <a:spcPct val="93000"/>
              </a:lnSpc>
              <a:spcBef>
                <a:spcPts val="10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Be sure to choose Local or UTC time.</a:t>
            </a:r>
            <a:endParaRPr/>
          </a:p>
          <a:p>
            <a:pPr indent="0" lvl="0" marL="0" marR="0" rtl="0" algn="l">
              <a:lnSpc>
                <a:spcPct val="93000"/>
              </a:lnSpc>
              <a:spcBef>
                <a:spcPts val="10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Once you enter the date, the soil temperature data entry page will appear.</a:t>
            </a:r>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3" name="Google Shape;363;p26"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How to report these data to GLOBE" id="364" name="Google Shape;364;p26"/>
          <p:cNvPicPr preferRelativeResize="0"/>
          <p:nvPr>
            <p:ph idx="2" type="body"/>
          </p:nvPr>
        </p:nvPicPr>
        <p:blipFill rotWithShape="1">
          <a:blip r:embed="rId4">
            <a:alphaModFix/>
          </a:blip>
          <a:srcRect b="0" l="0" r="0" t="0"/>
          <a:stretch/>
        </p:blipFill>
        <p:spPr>
          <a:xfrm>
            <a:off x="-13446" y="0"/>
            <a:ext cx="1276824" cy="6858000"/>
          </a:xfrm>
          <a:prstGeom prst="rect">
            <a:avLst/>
          </a:prstGeom>
          <a:noFill/>
          <a:ln>
            <a:noFill/>
          </a:ln>
        </p:spPr>
      </p:pic>
      <p:sp>
        <p:nvSpPr>
          <p:cNvPr id="365" name="Google Shape;365;p26"/>
          <p:cNvSpPr txBox="1"/>
          <p:nvPr>
            <p:ph type="title"/>
          </p:nvPr>
        </p:nvSpPr>
        <p:spPr>
          <a:xfrm>
            <a:off x="1441636" y="65993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b="1" lang="en-US" sz="2400">
                <a:solidFill>
                  <a:srgbClr val="000000"/>
                </a:solidFill>
                <a:latin typeface="Calibri"/>
                <a:ea typeface="Calibri"/>
                <a:cs typeface="Calibri"/>
                <a:sym typeface="Calibri"/>
              </a:rPr>
              <a:t>Entering the First Pair of Soil Temperature Observations</a:t>
            </a:r>
            <a:endParaRPr sz="2400">
              <a:solidFill>
                <a:srgbClr val="000000"/>
              </a:solidFill>
              <a:latin typeface="Calibri"/>
              <a:ea typeface="Calibri"/>
              <a:cs typeface="Calibri"/>
              <a:sym typeface="Calibri"/>
            </a:endParaRPr>
          </a:p>
        </p:txBody>
      </p:sp>
      <p:pic>
        <p:nvPicPr>
          <p:cNvPr descr="Screenshot of Data Entry. Select current soil temperature and select thermometer type. Enter the soil temperature at both depths. " id="366" name="Google Shape;366;p26"/>
          <p:cNvPicPr preferRelativeResize="0"/>
          <p:nvPr/>
        </p:nvPicPr>
        <p:blipFill rotWithShape="1">
          <a:blip r:embed="rId5">
            <a:alphaModFix/>
          </a:blip>
          <a:srcRect b="0" l="0" r="0" t="0"/>
          <a:stretch/>
        </p:blipFill>
        <p:spPr>
          <a:xfrm>
            <a:off x="1508035" y="2038205"/>
            <a:ext cx="7345962" cy="37806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72" name="Google Shape;372;p27"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How to report these data to GLOBE" id="373" name="Google Shape;373;p27"/>
          <p:cNvPicPr preferRelativeResize="0"/>
          <p:nvPr>
            <p:ph idx="2" type="body"/>
          </p:nvPr>
        </p:nvPicPr>
        <p:blipFill rotWithShape="1">
          <a:blip r:embed="rId4">
            <a:alphaModFix/>
          </a:blip>
          <a:srcRect b="0" l="0" r="0" t="0"/>
          <a:stretch/>
        </p:blipFill>
        <p:spPr>
          <a:xfrm>
            <a:off x="-13446" y="0"/>
            <a:ext cx="1276824" cy="6858000"/>
          </a:xfrm>
          <a:prstGeom prst="rect">
            <a:avLst/>
          </a:prstGeom>
          <a:noFill/>
          <a:ln>
            <a:noFill/>
          </a:ln>
        </p:spPr>
      </p:pic>
      <p:sp>
        <p:nvSpPr>
          <p:cNvPr id="374" name="Google Shape;374;p27"/>
          <p:cNvSpPr txBox="1"/>
          <p:nvPr>
            <p:ph type="title"/>
          </p:nvPr>
        </p:nvSpPr>
        <p:spPr>
          <a:xfrm>
            <a:off x="1441636" y="65993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b="1" lang="en-US" sz="2400">
                <a:solidFill>
                  <a:srgbClr val="000000"/>
                </a:solidFill>
                <a:latin typeface="Calibri"/>
                <a:ea typeface="Calibri"/>
                <a:cs typeface="Calibri"/>
                <a:sym typeface="Calibri"/>
              </a:rPr>
              <a:t>Adding More Soil Temperature Observations</a:t>
            </a:r>
            <a:endParaRPr sz="2400">
              <a:solidFill>
                <a:srgbClr val="000000"/>
              </a:solidFill>
              <a:latin typeface="Calibri"/>
              <a:ea typeface="Calibri"/>
              <a:cs typeface="Calibri"/>
              <a:sym typeface="Calibri"/>
            </a:endParaRPr>
          </a:p>
        </p:txBody>
      </p:sp>
      <p:pic>
        <p:nvPicPr>
          <p:cNvPr descr="Screenshot of GLOBE Data Entry: Once ou have entered the 5 cm and 10 cm soil temperature depths for sample 1, click &quot;Add sampe&quot; to enter data for samples two and three. " id="375" name="Google Shape;375;p27"/>
          <p:cNvPicPr preferRelativeResize="0"/>
          <p:nvPr/>
        </p:nvPicPr>
        <p:blipFill rotWithShape="1">
          <a:blip r:embed="rId5">
            <a:alphaModFix/>
          </a:blip>
          <a:srcRect b="0" l="0" r="0" t="0"/>
          <a:stretch/>
        </p:blipFill>
        <p:spPr>
          <a:xfrm>
            <a:off x="1727688" y="1782132"/>
            <a:ext cx="6743525" cy="42318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81" name="Google Shape;381;p28"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How to report these data to GLOBE" id="382" name="Google Shape;382;p28"/>
          <p:cNvPicPr preferRelativeResize="0"/>
          <p:nvPr>
            <p:ph idx="2" type="body"/>
          </p:nvPr>
        </p:nvPicPr>
        <p:blipFill rotWithShape="1">
          <a:blip r:embed="rId4">
            <a:alphaModFix/>
          </a:blip>
          <a:srcRect b="0" l="0" r="0" t="0"/>
          <a:stretch/>
        </p:blipFill>
        <p:spPr>
          <a:xfrm>
            <a:off x="-13446" y="0"/>
            <a:ext cx="1276824" cy="6858000"/>
          </a:xfrm>
          <a:prstGeom prst="rect">
            <a:avLst/>
          </a:prstGeom>
          <a:noFill/>
          <a:ln>
            <a:noFill/>
          </a:ln>
        </p:spPr>
      </p:pic>
      <p:sp>
        <p:nvSpPr>
          <p:cNvPr id="383" name="Google Shape;383;p28"/>
          <p:cNvSpPr txBox="1"/>
          <p:nvPr>
            <p:ph type="title"/>
          </p:nvPr>
        </p:nvSpPr>
        <p:spPr>
          <a:xfrm>
            <a:off x="1441636" y="65993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b="1" lang="en-US" sz="2400">
                <a:solidFill>
                  <a:srgbClr val="000000"/>
                </a:solidFill>
                <a:latin typeface="Calibri"/>
                <a:ea typeface="Calibri"/>
                <a:cs typeface="Calibri"/>
                <a:sym typeface="Calibri"/>
              </a:rPr>
              <a:t>Recording Current Temperature</a:t>
            </a:r>
            <a:endParaRPr sz="2400">
              <a:solidFill>
                <a:srgbClr val="000000"/>
              </a:solidFill>
              <a:latin typeface="Calibri"/>
              <a:ea typeface="Calibri"/>
              <a:cs typeface="Calibri"/>
              <a:sym typeface="Calibri"/>
            </a:endParaRPr>
          </a:p>
        </p:txBody>
      </p:sp>
      <p:pic>
        <p:nvPicPr>
          <p:cNvPr descr="Screenshot of GLOBE data entry, pointing to the icon for current air temperature." id="384" name="Google Shape;384;p28"/>
          <p:cNvPicPr preferRelativeResize="0"/>
          <p:nvPr/>
        </p:nvPicPr>
        <p:blipFill rotWithShape="1">
          <a:blip r:embed="rId5">
            <a:alphaModFix/>
          </a:blip>
          <a:srcRect b="0" l="0" r="0" t="0"/>
          <a:stretch/>
        </p:blipFill>
        <p:spPr>
          <a:xfrm>
            <a:off x="1639764" y="1821772"/>
            <a:ext cx="6431573" cy="3953468"/>
          </a:xfrm>
          <a:prstGeom prst="rect">
            <a:avLst/>
          </a:prstGeom>
          <a:noFill/>
          <a:ln>
            <a:noFill/>
          </a:ln>
        </p:spPr>
      </p:pic>
      <p:sp>
        <p:nvSpPr>
          <p:cNvPr id="385" name="Google Shape;385;p28"/>
          <p:cNvSpPr txBox="1"/>
          <p:nvPr/>
        </p:nvSpPr>
        <p:spPr>
          <a:xfrm>
            <a:off x="1441636" y="5939850"/>
            <a:ext cx="7645214"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If you are also entering the current air temperature measurement, click the thermometer to bring up that data entry page.</a:t>
            </a:r>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cxnSp>
        <p:nvCxnSpPr>
          <p:cNvPr descr="arrow pointing to the current air temperature icon" id="386" name="Google Shape;386;p28"/>
          <p:cNvCxnSpPr/>
          <p:nvPr/>
        </p:nvCxnSpPr>
        <p:spPr>
          <a:xfrm flipH="1" rot="10800000">
            <a:off x="1639764" y="2489423"/>
            <a:ext cx="190500" cy="3450427"/>
          </a:xfrm>
          <a:prstGeom prst="straightConnector1">
            <a:avLst/>
          </a:prstGeom>
          <a:noFill/>
          <a:ln cap="flat" cmpd="sng" w="36700">
            <a:solidFill>
              <a:srgbClr val="FF00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92" name="Google Shape;392;p29"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How to report these data to GLOBE" id="393" name="Google Shape;393;p29"/>
          <p:cNvPicPr preferRelativeResize="0"/>
          <p:nvPr>
            <p:ph idx="2" type="body"/>
          </p:nvPr>
        </p:nvPicPr>
        <p:blipFill rotWithShape="1">
          <a:blip r:embed="rId4">
            <a:alphaModFix/>
          </a:blip>
          <a:srcRect b="0" l="0" r="0" t="0"/>
          <a:stretch/>
        </p:blipFill>
        <p:spPr>
          <a:xfrm>
            <a:off x="-13446" y="0"/>
            <a:ext cx="1276824" cy="6858000"/>
          </a:xfrm>
          <a:prstGeom prst="rect">
            <a:avLst/>
          </a:prstGeom>
          <a:noFill/>
          <a:ln>
            <a:noFill/>
          </a:ln>
        </p:spPr>
      </p:pic>
      <p:sp>
        <p:nvSpPr>
          <p:cNvPr id="394" name="Google Shape;394;p29"/>
          <p:cNvSpPr txBox="1"/>
          <p:nvPr>
            <p:ph type="title"/>
          </p:nvPr>
        </p:nvSpPr>
        <p:spPr>
          <a:xfrm>
            <a:off x="1441636" y="65993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b="1" lang="en-US" sz="2400">
                <a:solidFill>
                  <a:srgbClr val="000000"/>
                </a:solidFill>
                <a:latin typeface="Calibri"/>
                <a:ea typeface="Calibri"/>
                <a:cs typeface="Calibri"/>
                <a:sym typeface="Calibri"/>
              </a:rPr>
              <a:t>Entering Diurnal Soil Temperature Data</a:t>
            </a:r>
            <a:endParaRPr sz="2400">
              <a:solidFill>
                <a:srgbClr val="000000"/>
              </a:solidFill>
              <a:latin typeface="Calibri"/>
              <a:ea typeface="Calibri"/>
              <a:cs typeface="Calibri"/>
              <a:sym typeface="Calibri"/>
            </a:endParaRPr>
          </a:p>
        </p:txBody>
      </p:sp>
      <p:pic>
        <p:nvPicPr>
          <p:cNvPr descr="Screenshot of GLOBE Data Entry. Image of screen where diurnal soil temperature is entered. " id="395" name="Google Shape;395;p29"/>
          <p:cNvPicPr preferRelativeResize="0"/>
          <p:nvPr/>
        </p:nvPicPr>
        <p:blipFill rotWithShape="1">
          <a:blip r:embed="rId5">
            <a:alphaModFix/>
          </a:blip>
          <a:srcRect b="0" l="0" r="0" t="0"/>
          <a:stretch/>
        </p:blipFill>
        <p:spPr>
          <a:xfrm>
            <a:off x="1815309" y="1659040"/>
            <a:ext cx="5693322" cy="4058006"/>
          </a:xfrm>
          <a:prstGeom prst="rect">
            <a:avLst/>
          </a:prstGeom>
          <a:noFill/>
          <a:ln>
            <a:noFill/>
          </a:ln>
        </p:spPr>
      </p:pic>
      <p:sp>
        <p:nvSpPr>
          <p:cNvPr id="396" name="Google Shape;396;p29"/>
          <p:cNvSpPr txBox="1"/>
          <p:nvPr/>
        </p:nvSpPr>
        <p:spPr>
          <a:xfrm>
            <a:off x="1498786" y="5717046"/>
            <a:ext cx="7645214" cy="965108"/>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If you are entering diurnal soil temperature measurements, go back to the beginning of data entry for each new observation time. Select “New Observation” and enter the data.</a:t>
            </a:r>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5" name="Google Shape;105;p3" title="Banner: Soil Temperature"/>
          <p:cNvPicPr preferRelativeResize="0"/>
          <p:nvPr>
            <p:ph idx="1" type="body"/>
          </p:nvPr>
        </p:nvPicPr>
        <p:blipFill rotWithShape="1">
          <a:blip r:embed="rId3">
            <a:alphaModFix/>
          </a:blip>
          <a:srcRect b="0" l="0" r="0" t="0"/>
          <a:stretch/>
        </p:blipFill>
        <p:spPr>
          <a:xfrm>
            <a:off x="1272784" y="0"/>
            <a:ext cx="7871216" cy="988846"/>
          </a:xfrm>
          <a:prstGeom prst="rect">
            <a:avLst/>
          </a:prstGeom>
          <a:noFill/>
          <a:ln>
            <a:noFill/>
          </a:ln>
        </p:spPr>
      </p:pic>
      <p:pic>
        <p:nvPicPr>
          <p:cNvPr descr="Menu: Why measure soil temperature?" id="106" name="Google Shape;106;p3"/>
          <p:cNvPicPr preferRelativeResize="0"/>
          <p:nvPr>
            <p:ph idx="2" type="body"/>
          </p:nvPr>
        </p:nvPicPr>
        <p:blipFill rotWithShape="1">
          <a:blip r:embed="rId4">
            <a:alphaModFix/>
          </a:blip>
          <a:srcRect b="0" l="0" r="0" t="0"/>
          <a:stretch/>
        </p:blipFill>
        <p:spPr>
          <a:xfrm>
            <a:off x="13447" y="0"/>
            <a:ext cx="1290918" cy="6858000"/>
          </a:xfrm>
          <a:prstGeom prst="rect">
            <a:avLst/>
          </a:prstGeom>
          <a:noFill/>
          <a:ln>
            <a:noFill/>
          </a:ln>
        </p:spPr>
      </p:pic>
      <p:sp>
        <p:nvSpPr>
          <p:cNvPr id="107" name="Google Shape;107;p3"/>
          <p:cNvSpPr txBox="1"/>
          <p:nvPr>
            <p:ph type="title"/>
          </p:nvPr>
        </p:nvSpPr>
        <p:spPr>
          <a:xfrm>
            <a:off x="1317812" y="7486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a:t>The Importance of Soil Temperature</a:t>
            </a:r>
            <a:endParaRPr/>
          </a:p>
        </p:txBody>
      </p:sp>
      <p:sp>
        <p:nvSpPr>
          <p:cNvPr id="108" name="Google Shape;108;p3"/>
          <p:cNvSpPr txBox="1"/>
          <p:nvPr/>
        </p:nvSpPr>
        <p:spPr>
          <a:xfrm>
            <a:off x="1581842" y="1411383"/>
            <a:ext cx="7257358" cy="844137"/>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3000"/>
              </a:lnSpc>
              <a:spcBef>
                <a:spcPts val="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ct val="100000"/>
              <a:buFont typeface="Arial"/>
              <a:buNone/>
            </a:pPr>
            <a:r>
              <a:rPr b="0" i="0" lang="en-US" sz="2400" u="none" cap="none" strike="noStrike">
                <a:solidFill>
                  <a:srgbClr val="000000"/>
                </a:solidFill>
                <a:latin typeface="Calibri"/>
                <a:ea typeface="Calibri"/>
                <a:cs typeface="Calibri"/>
                <a:sym typeface="Calibri"/>
              </a:rPr>
              <a:t>Soil Temperature is a physical property that regulates chemical and biological processes taking place within the soil.</a:t>
            </a:r>
            <a:endParaRPr b="0" i="0" sz="2400" u="none" cap="none" strike="noStrike">
              <a:solidFill>
                <a:srgbClr val="000000"/>
              </a:solidFill>
              <a:latin typeface="Calibri"/>
              <a:ea typeface="Calibri"/>
              <a:cs typeface="Calibri"/>
              <a:sym typeface="Calibri"/>
            </a:endParaRPr>
          </a:p>
        </p:txBody>
      </p:sp>
      <p:pic>
        <p:nvPicPr>
          <p:cNvPr descr="Photos show what soil temperature affects, including weather and climate, green-up and green down, plant growth, and evaporation and decomposition rates. " id="109" name="Google Shape;109;p3"/>
          <p:cNvPicPr preferRelativeResize="0"/>
          <p:nvPr/>
        </p:nvPicPr>
        <p:blipFill rotWithShape="1">
          <a:blip r:embed="rId5">
            <a:alphaModFix/>
          </a:blip>
          <a:srcRect b="0" l="0" r="0" t="0"/>
          <a:stretch/>
        </p:blipFill>
        <p:spPr>
          <a:xfrm>
            <a:off x="2509084" y="2177074"/>
            <a:ext cx="4946254" cy="4216000"/>
          </a:xfrm>
          <a:prstGeom prst="rect">
            <a:avLst/>
          </a:prstGeom>
          <a:noFill/>
          <a:ln>
            <a:noFill/>
          </a:ln>
        </p:spPr>
      </p:pic>
      <p:sp>
        <p:nvSpPr>
          <p:cNvPr id="110" name="Google Shape;110;p3"/>
          <p:cNvSpPr txBox="1"/>
          <p:nvPr/>
        </p:nvSpPr>
        <p:spPr>
          <a:xfrm>
            <a:off x="5298123" y="6420062"/>
            <a:ext cx="2317750" cy="19843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None/>
            </a:pPr>
            <a:r>
              <a:rPr b="0" i="0" lang="en-US" sz="800" u="none" cap="none" strike="noStrike">
                <a:solidFill>
                  <a:srgbClr val="000000"/>
                </a:solidFill>
                <a:latin typeface="Arial"/>
                <a:ea typeface="Arial"/>
                <a:cs typeface="Arial"/>
                <a:sym typeface="Arial"/>
              </a:rPr>
              <a:t>http://creativecommons.org/licenses/by/2.5/</a:t>
            </a:r>
            <a:endParaRPr/>
          </a:p>
        </p:txBody>
      </p:sp>
      <p:sp>
        <p:nvSpPr>
          <p:cNvPr id="111" name="Google Shape;111;p3"/>
          <p:cNvSpPr txBox="1"/>
          <p:nvPr/>
        </p:nvSpPr>
        <p:spPr>
          <a:xfrm>
            <a:off x="2096135" y="6393074"/>
            <a:ext cx="2570163" cy="198438"/>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None/>
            </a:pPr>
            <a:r>
              <a:rPr b="0" i="0" lang="en-US" sz="800" u="none" cap="none" strike="noStrike">
                <a:solidFill>
                  <a:srgbClr val="000000"/>
                </a:solidFill>
                <a:latin typeface="Arial"/>
                <a:ea typeface="Arial"/>
                <a:cs typeface="Arial"/>
                <a:sym typeface="Arial"/>
              </a:rPr>
              <a:t>Other Images courtesy, Izolda Trakhtenberg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02" name="Google Shape;402;p30"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How to report these data to GLOBE" id="403" name="Google Shape;403;p30"/>
          <p:cNvPicPr preferRelativeResize="0"/>
          <p:nvPr>
            <p:ph idx="2" type="body"/>
          </p:nvPr>
        </p:nvPicPr>
        <p:blipFill rotWithShape="1">
          <a:blip r:embed="rId4">
            <a:alphaModFix/>
          </a:blip>
          <a:srcRect b="0" l="0" r="0" t="0"/>
          <a:stretch/>
        </p:blipFill>
        <p:spPr>
          <a:xfrm>
            <a:off x="-13446" y="0"/>
            <a:ext cx="1276824" cy="6858000"/>
          </a:xfrm>
          <a:prstGeom prst="rect">
            <a:avLst/>
          </a:prstGeom>
          <a:noFill/>
          <a:ln>
            <a:noFill/>
          </a:ln>
        </p:spPr>
      </p:pic>
      <p:sp>
        <p:nvSpPr>
          <p:cNvPr id="404" name="Google Shape;404;p30"/>
          <p:cNvSpPr txBox="1"/>
          <p:nvPr>
            <p:ph type="title"/>
          </p:nvPr>
        </p:nvSpPr>
        <p:spPr>
          <a:xfrm>
            <a:off x="1441636" y="65993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b="1" lang="en-US" sz="2400">
                <a:solidFill>
                  <a:srgbClr val="000000"/>
                </a:solidFill>
                <a:latin typeface="Calibri"/>
                <a:ea typeface="Calibri"/>
                <a:cs typeface="Calibri"/>
                <a:sym typeface="Calibri"/>
              </a:rPr>
              <a:t>GLOBE Website Responses to Data Entry</a:t>
            </a:r>
            <a:endParaRPr sz="2400">
              <a:solidFill>
                <a:srgbClr val="000000"/>
              </a:solidFill>
              <a:latin typeface="Calibri"/>
              <a:ea typeface="Calibri"/>
              <a:cs typeface="Calibri"/>
              <a:sym typeface="Calibri"/>
            </a:endParaRPr>
          </a:p>
        </p:txBody>
      </p:sp>
      <p:sp>
        <p:nvSpPr>
          <p:cNvPr id="405" name="Google Shape;405;p30"/>
          <p:cNvSpPr txBox="1"/>
          <p:nvPr/>
        </p:nvSpPr>
        <p:spPr>
          <a:xfrm>
            <a:off x="1441636" y="1665126"/>
            <a:ext cx="7645214" cy="4984239"/>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If your data is within the appropriate ranges for Soil Temperature, you will see the image below.</a:t>
            </a:r>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If your data is not within the appropriate range or has other issues, you will see the following.</a:t>
            </a:r>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Address the errors identified in the message and resubmit your data.</a:t>
            </a:r>
            <a:endParaRPr/>
          </a:p>
          <a:p>
            <a:pPr indent="0" lvl="0" marL="0" marR="0" rtl="0" algn="l">
              <a:lnSpc>
                <a:spcPct val="93000"/>
              </a:lnSpc>
              <a:spcBef>
                <a:spcPts val="10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If your data are outside the accepted range of values, contact </a:t>
            </a:r>
            <a:r>
              <a:rPr b="0" i="0" lang="en-US" sz="1800" u="sng" cap="none" strike="noStrike">
                <a:solidFill>
                  <a:schemeClr val="dk1"/>
                </a:solidFill>
                <a:latin typeface="Calibri"/>
                <a:ea typeface="Calibri"/>
                <a:cs typeface="Calibri"/>
                <a:sym typeface="Calibri"/>
                <a:hlinkClick r:id="rId5">
                  <a:extLst>
                    <a:ext uri="{A12FA001-AC4F-418D-AE19-62706E023703}">
                      <ahyp:hlinkClr val="tx"/>
                    </a:ext>
                  </a:extLst>
                </a:hlinkClick>
              </a:rPr>
              <a:t>GLOBE Community Support</a:t>
            </a:r>
            <a:r>
              <a:rPr b="0" i="0" lang="en-US" sz="1800" u="none" cap="none" strike="noStrike">
                <a:solidFill>
                  <a:schemeClr val="dk1"/>
                </a:solidFill>
                <a:latin typeface="Calibri"/>
                <a:ea typeface="Calibri"/>
                <a:cs typeface="Calibri"/>
                <a:sym typeface="Calibri"/>
              </a:rPr>
              <a:t>. </a:t>
            </a:r>
            <a:endParaRPr/>
          </a:p>
          <a:p>
            <a:pPr indent="0" lvl="0" marL="0" marR="0" rtl="0" algn="l">
              <a:lnSpc>
                <a:spcPct val="93000"/>
              </a:lnSpc>
              <a:spcBef>
                <a:spcPts val="10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Sometimes this has led to GLOBE updating the acceptable ranges for data entry.</a:t>
            </a:r>
            <a:endParaRPr/>
          </a:p>
          <a:p>
            <a:pPr indent="0" lvl="0" marL="0" marR="0" rtl="0" algn="l">
              <a:lnSpc>
                <a:spcPct val="93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Screenshot, GLOBE data entry.  If you are succesful you get a message, &quot;observation created successfully&quot;" id="406" name="Google Shape;406;p30"/>
          <p:cNvPicPr preferRelativeResize="0"/>
          <p:nvPr/>
        </p:nvPicPr>
        <p:blipFill rotWithShape="1">
          <a:blip r:embed="rId6">
            <a:alphaModFix/>
          </a:blip>
          <a:srcRect b="0" l="0" r="0" t="0"/>
          <a:stretch/>
        </p:blipFill>
        <p:spPr>
          <a:xfrm>
            <a:off x="1498786" y="2269355"/>
            <a:ext cx="7240768" cy="700718"/>
          </a:xfrm>
          <a:prstGeom prst="rect">
            <a:avLst/>
          </a:prstGeom>
          <a:noFill/>
          <a:ln>
            <a:noFill/>
          </a:ln>
        </p:spPr>
      </p:pic>
      <p:pic>
        <p:nvPicPr>
          <p:cNvPr descr="Screenshot from GLOBE data entry. If you data is not correct, you will receive a message with a frown, saying that the observation creation failed with (a number) of errors." id="407" name="Google Shape;407;p30"/>
          <p:cNvPicPr preferRelativeResize="0"/>
          <p:nvPr/>
        </p:nvPicPr>
        <p:blipFill rotWithShape="1">
          <a:blip r:embed="rId7">
            <a:alphaModFix/>
          </a:blip>
          <a:srcRect b="0" l="0" r="0" t="0"/>
          <a:stretch/>
        </p:blipFill>
        <p:spPr>
          <a:xfrm>
            <a:off x="1498786" y="4021895"/>
            <a:ext cx="7240768" cy="5043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3" name="Google Shape;413;p31"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Visualizing soil temperature data" id="414" name="Google Shape;414;p31"/>
          <p:cNvPicPr preferRelativeResize="0"/>
          <p:nvPr>
            <p:ph idx="2" type="body"/>
          </p:nvPr>
        </p:nvPicPr>
        <p:blipFill rotWithShape="1">
          <a:blip r:embed="rId4">
            <a:alphaModFix/>
          </a:blip>
          <a:srcRect b="0" l="0" r="0" t="0"/>
          <a:stretch/>
        </p:blipFill>
        <p:spPr>
          <a:xfrm>
            <a:off x="0" y="0"/>
            <a:ext cx="1239714" cy="6858000"/>
          </a:xfrm>
          <a:prstGeom prst="rect">
            <a:avLst/>
          </a:prstGeom>
          <a:noFill/>
          <a:ln>
            <a:noFill/>
          </a:ln>
        </p:spPr>
      </p:pic>
      <p:sp>
        <p:nvSpPr>
          <p:cNvPr id="415" name="Google Shape;415;p31"/>
          <p:cNvSpPr txBox="1"/>
          <p:nvPr>
            <p:ph type="title"/>
          </p:nvPr>
        </p:nvSpPr>
        <p:spPr>
          <a:xfrm>
            <a:off x="1362806" y="99910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1" lang="en-US">
                <a:solidFill>
                  <a:srgbClr val="000000"/>
                </a:solidFill>
                <a:latin typeface="Calibri"/>
                <a:ea typeface="Calibri"/>
                <a:cs typeface="Calibri"/>
                <a:sym typeface="Calibri"/>
              </a:rPr>
              <a:t>Soil Temperature Data Visualization – 5 cm </a:t>
            </a:r>
            <a:r>
              <a:rPr b="1" lang="en-US">
                <a:solidFill>
                  <a:schemeClr val="lt1"/>
                </a:solidFill>
                <a:latin typeface="Calibri"/>
                <a:ea typeface="Calibri"/>
                <a:cs typeface="Calibri"/>
                <a:sym typeface="Calibri"/>
              </a:rPr>
              <a:t>1</a:t>
            </a:r>
            <a:br>
              <a:rPr b="1" lang="en-US">
                <a:solidFill>
                  <a:srgbClr val="000000"/>
                </a:solidFill>
              </a:rPr>
            </a:br>
            <a:endParaRPr/>
          </a:p>
        </p:txBody>
      </p:sp>
      <p:pic>
        <p:nvPicPr>
          <p:cNvPr descr="screenshot of GLOBE Visualization System, Map Interface. Enter the date in the upper left, the legend can be pulled up from the bottom and on the right side, there is a bar you can use to zoom in on the map. " id="416" name="Google Shape;416;p31"/>
          <p:cNvPicPr preferRelativeResize="0"/>
          <p:nvPr/>
        </p:nvPicPr>
        <p:blipFill rotWithShape="1">
          <a:blip r:embed="rId5">
            <a:alphaModFix/>
          </a:blip>
          <a:srcRect b="0" l="0" r="0" t="0"/>
          <a:stretch/>
        </p:blipFill>
        <p:spPr>
          <a:xfrm>
            <a:off x="1516672" y="1769605"/>
            <a:ext cx="7205297" cy="48280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22" name="Google Shape;422;p32"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Visualizing soil temperature data" id="423" name="Google Shape;423;p32"/>
          <p:cNvPicPr preferRelativeResize="0"/>
          <p:nvPr>
            <p:ph idx="2" type="body"/>
          </p:nvPr>
        </p:nvPicPr>
        <p:blipFill rotWithShape="1">
          <a:blip r:embed="rId4">
            <a:alphaModFix/>
          </a:blip>
          <a:srcRect b="0" l="0" r="0" t="0"/>
          <a:stretch/>
        </p:blipFill>
        <p:spPr>
          <a:xfrm>
            <a:off x="0" y="0"/>
            <a:ext cx="1239714" cy="6858000"/>
          </a:xfrm>
          <a:prstGeom prst="rect">
            <a:avLst/>
          </a:prstGeom>
          <a:noFill/>
          <a:ln>
            <a:noFill/>
          </a:ln>
        </p:spPr>
      </p:pic>
      <p:sp>
        <p:nvSpPr>
          <p:cNvPr id="424" name="Google Shape;424;p32"/>
          <p:cNvSpPr txBox="1"/>
          <p:nvPr>
            <p:ph type="title"/>
          </p:nvPr>
        </p:nvSpPr>
        <p:spPr>
          <a:xfrm>
            <a:off x="1362806" y="99910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1" lang="en-US">
                <a:solidFill>
                  <a:srgbClr val="000000"/>
                </a:solidFill>
                <a:latin typeface="Calibri"/>
                <a:ea typeface="Calibri"/>
                <a:cs typeface="Calibri"/>
                <a:sym typeface="Calibri"/>
              </a:rPr>
              <a:t>Soil Temperature Data Visualization – 10 cm</a:t>
            </a:r>
            <a:r>
              <a:rPr b="1" lang="en-US">
                <a:solidFill>
                  <a:schemeClr val="lt1"/>
                </a:solidFill>
                <a:latin typeface="Calibri"/>
                <a:ea typeface="Calibri"/>
                <a:cs typeface="Calibri"/>
                <a:sym typeface="Calibri"/>
              </a:rPr>
              <a:t>2</a:t>
            </a:r>
            <a:br>
              <a:rPr b="1" lang="en-US">
                <a:solidFill>
                  <a:srgbClr val="000000"/>
                </a:solidFill>
              </a:rPr>
            </a:br>
            <a:endParaRPr/>
          </a:p>
        </p:txBody>
      </p:sp>
      <p:pic>
        <p:nvPicPr>
          <p:cNvPr descr="screenshot of GLOBE Visualization System, Map Interface. Select data layer, such as 10 cm soil daily average temperature Celsius, and icons will appear at locations  where there is data." id="425" name="Google Shape;425;p32"/>
          <p:cNvPicPr preferRelativeResize="0"/>
          <p:nvPr/>
        </p:nvPicPr>
        <p:blipFill rotWithShape="1">
          <a:blip r:embed="rId5">
            <a:alphaModFix/>
          </a:blip>
          <a:srcRect b="0" l="0" r="0" t="0"/>
          <a:stretch/>
        </p:blipFill>
        <p:spPr>
          <a:xfrm>
            <a:off x="1675083" y="1962403"/>
            <a:ext cx="7011865" cy="3932295"/>
          </a:xfrm>
          <a:prstGeom prst="rect">
            <a:avLst/>
          </a:prstGeom>
          <a:noFill/>
          <a:ln>
            <a:noFill/>
          </a:ln>
        </p:spPr>
      </p:pic>
      <p:sp>
        <p:nvSpPr>
          <p:cNvPr id="426" name="Google Shape;426;p32"/>
          <p:cNvSpPr txBox="1"/>
          <p:nvPr/>
        </p:nvSpPr>
        <p:spPr>
          <a:xfrm>
            <a:off x="2501837" y="6063641"/>
            <a:ext cx="5136342" cy="349968"/>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000000"/>
              </a:buClr>
              <a:buSzPts val="1800"/>
              <a:buFont typeface="Times New Roman"/>
              <a:buNone/>
            </a:pPr>
            <a:r>
              <a:rPr b="0" i="0" lang="en-US" sz="1800" u="none" cap="none" strike="noStrike">
                <a:solidFill>
                  <a:schemeClr val="dk1"/>
                </a:solidFill>
                <a:latin typeface="Calibri"/>
                <a:ea typeface="Calibri"/>
                <a:cs typeface="Calibri"/>
                <a:sym typeface="Calibri"/>
              </a:rPr>
              <a:t>Data for December 4, 2015 for the Arabian Peninsula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32" name="Google Shape;432;p33"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Visualizing soil temperature data" id="433" name="Google Shape;433;p33"/>
          <p:cNvPicPr preferRelativeResize="0"/>
          <p:nvPr>
            <p:ph idx="2" type="body"/>
          </p:nvPr>
        </p:nvPicPr>
        <p:blipFill rotWithShape="1">
          <a:blip r:embed="rId4">
            <a:alphaModFix/>
          </a:blip>
          <a:srcRect b="0" l="0" r="0" t="0"/>
          <a:stretch/>
        </p:blipFill>
        <p:spPr>
          <a:xfrm>
            <a:off x="0" y="0"/>
            <a:ext cx="1239714" cy="6858000"/>
          </a:xfrm>
          <a:prstGeom prst="rect">
            <a:avLst/>
          </a:prstGeom>
          <a:noFill/>
          <a:ln>
            <a:noFill/>
          </a:ln>
        </p:spPr>
      </p:pic>
      <p:sp>
        <p:nvSpPr>
          <p:cNvPr id="434" name="Google Shape;434;p33"/>
          <p:cNvSpPr txBox="1"/>
          <p:nvPr>
            <p:ph type="title"/>
          </p:nvPr>
        </p:nvSpPr>
        <p:spPr>
          <a:xfrm>
            <a:off x="1362806" y="99910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1" lang="en-US">
                <a:solidFill>
                  <a:srgbClr val="000000"/>
                </a:solidFill>
                <a:latin typeface="Calibri"/>
                <a:ea typeface="Calibri"/>
                <a:cs typeface="Calibri"/>
                <a:sym typeface="Calibri"/>
              </a:rPr>
              <a:t>Soil Temperature Data Visualization –10 cm (Cont’d)</a:t>
            </a:r>
            <a:br>
              <a:rPr b="1" lang="en-US">
                <a:solidFill>
                  <a:srgbClr val="000000"/>
                </a:solidFill>
              </a:rPr>
            </a:br>
            <a:endParaRPr/>
          </a:p>
        </p:txBody>
      </p:sp>
      <p:pic>
        <p:nvPicPr>
          <p:cNvPr descr="screenshot of GLOBE Visualization System, Map Interface. Select data layer, such as 10 cm soil daily average temperature Celsius, and icons will appear at locations  where there is data." id="435" name="Google Shape;435;p33"/>
          <p:cNvPicPr preferRelativeResize="0"/>
          <p:nvPr/>
        </p:nvPicPr>
        <p:blipFill rotWithShape="1">
          <a:blip r:embed="rId5">
            <a:alphaModFix/>
          </a:blip>
          <a:srcRect b="0" l="0" r="0" t="0"/>
          <a:stretch/>
        </p:blipFill>
        <p:spPr>
          <a:xfrm>
            <a:off x="1604595" y="1998205"/>
            <a:ext cx="6941527" cy="4028694"/>
          </a:xfrm>
          <a:prstGeom prst="rect">
            <a:avLst/>
          </a:prstGeom>
          <a:noFill/>
          <a:ln>
            <a:noFill/>
          </a:ln>
        </p:spPr>
      </p:pic>
      <p:sp>
        <p:nvSpPr>
          <p:cNvPr id="436" name="Google Shape;436;p33"/>
          <p:cNvSpPr txBox="1"/>
          <p:nvPr/>
        </p:nvSpPr>
        <p:spPr>
          <a:xfrm>
            <a:off x="2892362" y="6186732"/>
            <a:ext cx="4521815" cy="349968"/>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000000"/>
              </a:buClr>
              <a:buSzPts val="1800"/>
              <a:buFont typeface="Times New Roman"/>
              <a:buNone/>
            </a:pPr>
            <a:r>
              <a:rPr b="0" i="0" lang="en-US" sz="1800" u="none" cap="none" strike="noStrike">
                <a:solidFill>
                  <a:schemeClr val="dk1"/>
                </a:solidFill>
                <a:latin typeface="Calibri"/>
                <a:ea typeface="Calibri"/>
                <a:cs typeface="Calibri"/>
                <a:sym typeface="Calibri"/>
              </a:rPr>
              <a:t>Data for December 2, 2015 for North America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descr="watermark of hands holding a clump of soil" id="441" name="Google Shape;441;p34"/>
          <p:cNvPicPr preferRelativeResize="0"/>
          <p:nvPr/>
        </p:nvPicPr>
        <p:blipFill rotWithShape="1">
          <a:blip r:embed="rId3">
            <a:alphaModFix amt="20000"/>
          </a:blip>
          <a:srcRect b="0" l="0" r="0" t="0"/>
          <a:stretch/>
        </p:blipFill>
        <p:spPr>
          <a:xfrm>
            <a:off x="257287" y="994291"/>
            <a:ext cx="8886713" cy="5863709"/>
          </a:xfrm>
          <a:prstGeom prst="rect">
            <a:avLst/>
          </a:prstGeom>
          <a:noFill/>
          <a:ln>
            <a:noFill/>
          </a:ln>
        </p:spPr>
      </p:pic>
      <p:sp>
        <p:nvSpPr>
          <p:cNvPr id="442" name="Google Shape;442;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43" name="Google Shape;443;p34" title="Banner: Soil Temperature"/>
          <p:cNvPicPr preferRelativeResize="0"/>
          <p:nvPr/>
        </p:nvPicPr>
        <p:blipFill rotWithShape="1">
          <a:blip r:embed="rId4">
            <a:alphaModFix/>
          </a:blip>
          <a:srcRect b="0" l="0" r="0" t="0"/>
          <a:stretch/>
        </p:blipFill>
        <p:spPr>
          <a:xfrm>
            <a:off x="1204587" y="-1"/>
            <a:ext cx="7952859" cy="999103"/>
          </a:xfrm>
          <a:prstGeom prst="rect">
            <a:avLst/>
          </a:prstGeom>
          <a:noFill/>
          <a:ln>
            <a:noFill/>
          </a:ln>
        </p:spPr>
      </p:pic>
      <p:pic>
        <p:nvPicPr>
          <p:cNvPr descr="Menu: Visualizing soil temperature data" id="444" name="Google Shape;444;p34"/>
          <p:cNvPicPr preferRelativeResize="0"/>
          <p:nvPr/>
        </p:nvPicPr>
        <p:blipFill rotWithShape="1">
          <a:blip r:embed="rId5">
            <a:alphaModFix/>
          </a:blip>
          <a:srcRect b="0" l="0" r="0" t="0"/>
          <a:stretch/>
        </p:blipFill>
        <p:spPr>
          <a:xfrm>
            <a:off x="0" y="0"/>
            <a:ext cx="1239714" cy="6858000"/>
          </a:xfrm>
          <a:prstGeom prst="rect">
            <a:avLst/>
          </a:prstGeom>
          <a:noFill/>
          <a:ln>
            <a:noFill/>
          </a:ln>
        </p:spPr>
      </p:pic>
      <p:sp>
        <p:nvSpPr>
          <p:cNvPr id="445" name="Google Shape;445;p34"/>
          <p:cNvSpPr txBox="1"/>
          <p:nvPr>
            <p:ph type="title"/>
          </p:nvPr>
        </p:nvSpPr>
        <p:spPr>
          <a:xfrm>
            <a:off x="1264023" y="1071338"/>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000">
                <a:latin typeface="Calibri"/>
                <a:ea typeface="Calibri"/>
                <a:cs typeface="Calibri"/>
                <a:sym typeface="Calibri"/>
              </a:rPr>
              <a:t>Please provide us with feedback about this module. This is a community project and we welcome your comments, suggestions and edits! Comment here: </a:t>
            </a:r>
            <a:r>
              <a:rPr b="1" lang="en-US" sz="2000" u="sng">
                <a:solidFill>
                  <a:schemeClr val="hlink"/>
                </a:solidFill>
                <a:latin typeface="Calibri"/>
                <a:ea typeface="Calibri"/>
                <a:cs typeface="Calibri"/>
                <a:sym typeface="Calibri"/>
                <a:hlinkClick r:id="rId6"/>
              </a:rPr>
              <a:t>eTraining Feedback</a:t>
            </a:r>
            <a:br>
              <a:rPr b="1" lang="en-US" sz="2000">
                <a:latin typeface="Calibri"/>
                <a:ea typeface="Calibri"/>
                <a:cs typeface="Calibri"/>
                <a:sym typeface="Calibri"/>
              </a:rPr>
            </a:br>
            <a:r>
              <a:rPr b="1" lang="en-US" sz="2000">
                <a:latin typeface="Calibri"/>
                <a:ea typeface="Calibri"/>
                <a:cs typeface="Calibri"/>
                <a:sym typeface="Calibri"/>
              </a:rPr>
              <a:t>Questions after reviewing this module? Contact GLOBE: </a:t>
            </a:r>
            <a:r>
              <a:rPr b="1" lang="en-US" sz="2000" u="sng">
                <a:solidFill>
                  <a:schemeClr val="hlink"/>
                </a:solidFill>
                <a:hlinkClick r:id="rId7"/>
              </a:rPr>
              <a:t>help@nasaglobe.org</a:t>
            </a:r>
            <a:br>
              <a:rPr b="1" i="1" lang="en-US" sz="2000"/>
            </a:br>
            <a:endParaRPr b="1" sz="2000">
              <a:latin typeface="Calibri"/>
              <a:ea typeface="Calibri"/>
              <a:cs typeface="Calibri"/>
              <a:sym typeface="Calibri"/>
            </a:endParaRPr>
          </a:p>
        </p:txBody>
      </p:sp>
      <p:sp>
        <p:nvSpPr>
          <p:cNvPr id="446" name="Google Shape;446;p34"/>
          <p:cNvSpPr txBox="1"/>
          <p:nvPr>
            <p:ph idx="1" type="body"/>
          </p:nvPr>
        </p:nvSpPr>
        <p:spPr>
          <a:xfrm>
            <a:off x="1264023" y="2246711"/>
            <a:ext cx="7425395"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Credits </a:t>
            </a:r>
            <a:endParaRPr/>
          </a:p>
          <a:p>
            <a:pPr indent="0" lvl="0" marL="0" rtl="0" algn="l">
              <a:lnSpc>
                <a:spcPct val="90000"/>
              </a:lnSpc>
              <a:spcBef>
                <a:spcPts val="1000"/>
              </a:spcBef>
              <a:spcAft>
                <a:spcPts val="0"/>
              </a:spcAft>
              <a:buClr>
                <a:schemeClr val="dk1"/>
              </a:buClr>
              <a:buSzPts val="1800"/>
              <a:buNone/>
            </a:pPr>
            <a:r>
              <a:rPr b="1" lang="en-US" sz="1800"/>
              <a:t>Slides: </a:t>
            </a:r>
            <a:r>
              <a:rPr lang="en-US" sz="1800"/>
              <a:t>Izolda </a:t>
            </a:r>
            <a:r>
              <a:rPr lang="en-US" sz="1800"/>
              <a:t>Trachtenberg, Dixon Butler, Russanne Low</a:t>
            </a:r>
            <a:endParaRPr/>
          </a:p>
          <a:p>
            <a:pPr indent="0" lvl="0" marL="0" rtl="0" algn="l">
              <a:lnSpc>
                <a:spcPct val="90000"/>
              </a:lnSpc>
              <a:spcBef>
                <a:spcPts val="1000"/>
              </a:spcBef>
              <a:spcAft>
                <a:spcPts val="0"/>
              </a:spcAft>
              <a:buClr>
                <a:schemeClr val="dk1"/>
              </a:buClr>
              <a:buSzPts val="1800"/>
              <a:buNone/>
            </a:pPr>
            <a:r>
              <a:rPr b="1" lang="en-US" sz="1800"/>
              <a:t>Photographs: </a:t>
            </a:r>
            <a:r>
              <a:rPr lang="en-US" sz="1800"/>
              <a:t>Izolda Trachtenberg</a:t>
            </a:r>
            <a:endParaRPr/>
          </a:p>
          <a:p>
            <a:pPr indent="0" lvl="0" marL="0" rtl="0" algn="l">
              <a:lnSpc>
                <a:spcPct val="90000"/>
              </a:lnSpc>
              <a:spcBef>
                <a:spcPts val="1000"/>
              </a:spcBef>
              <a:spcAft>
                <a:spcPts val="0"/>
              </a:spcAft>
              <a:buClr>
                <a:schemeClr val="dk1"/>
              </a:buClr>
              <a:buSzPts val="1800"/>
              <a:buNone/>
            </a:pPr>
            <a:r>
              <a:rPr b="1" i="1" lang="en-US" sz="1800"/>
              <a:t>Cover Art: </a:t>
            </a:r>
            <a:r>
              <a:rPr lang="en-US" sz="1800"/>
              <a:t>Jenn Glaser, </a:t>
            </a:r>
            <a:r>
              <a:rPr i="1" lang="en-US" sz="1800"/>
              <a:t>ScribeArts</a:t>
            </a:r>
            <a:endParaRPr/>
          </a:p>
          <a:p>
            <a:pPr indent="0" lvl="0" marL="0" rtl="0" algn="l">
              <a:lnSpc>
                <a:spcPct val="90000"/>
              </a:lnSpc>
              <a:spcBef>
                <a:spcPts val="1000"/>
              </a:spcBef>
              <a:spcAft>
                <a:spcPts val="0"/>
              </a:spcAft>
              <a:buClr>
                <a:schemeClr val="dk1"/>
              </a:buClr>
              <a:buSzPts val="2400"/>
              <a:buNone/>
            </a:pPr>
            <a:r>
              <a:rPr b="1" lang="en-US" sz="2400"/>
              <a:t>More Information</a:t>
            </a:r>
            <a:r>
              <a:rPr b="1" lang="en-US" sz="1800"/>
              <a:t>:</a:t>
            </a:r>
            <a:endParaRPr/>
          </a:p>
          <a:p>
            <a:pPr indent="0" lvl="0" marL="0" rtl="0" algn="l">
              <a:lnSpc>
                <a:spcPct val="90000"/>
              </a:lnSpc>
              <a:spcBef>
                <a:spcPts val="1000"/>
              </a:spcBef>
              <a:spcAft>
                <a:spcPts val="0"/>
              </a:spcAft>
              <a:buClr>
                <a:schemeClr val="dk1"/>
              </a:buClr>
              <a:buSzPts val="1800"/>
              <a:buNone/>
            </a:pPr>
            <a:r>
              <a:rPr lang="en-US" sz="1800" u="sng">
                <a:solidFill>
                  <a:schemeClr val="hlink"/>
                </a:solidFill>
                <a:hlinkClick r:id="rId8"/>
              </a:rPr>
              <a:t>The GLOBE Program</a:t>
            </a:r>
            <a:endParaRPr sz="1800"/>
          </a:p>
          <a:p>
            <a:pPr indent="0" lvl="0" marL="0" rtl="0" algn="l">
              <a:lnSpc>
                <a:spcPct val="90000"/>
              </a:lnSpc>
              <a:spcBef>
                <a:spcPts val="1000"/>
              </a:spcBef>
              <a:spcAft>
                <a:spcPts val="0"/>
              </a:spcAft>
              <a:buClr>
                <a:schemeClr val="dk1"/>
              </a:buClr>
              <a:buSzPts val="1800"/>
              <a:buNone/>
            </a:pPr>
            <a:r>
              <a:rPr lang="en-US" sz="1800" u="sng">
                <a:solidFill>
                  <a:schemeClr val="hlink"/>
                </a:solidFill>
                <a:hlinkClick r:id="rId9"/>
              </a:rPr>
              <a:t>NASA Earth Science </a:t>
            </a:r>
            <a:endParaRPr sz="1800"/>
          </a:p>
          <a:p>
            <a:pPr indent="0" lvl="0" marL="0" rtl="0" algn="l">
              <a:lnSpc>
                <a:spcPct val="90000"/>
              </a:lnSpc>
              <a:spcBef>
                <a:spcPts val="1000"/>
              </a:spcBef>
              <a:spcAft>
                <a:spcPts val="0"/>
              </a:spcAft>
              <a:buClr>
                <a:schemeClr val="dk1"/>
              </a:buClr>
              <a:buSzPts val="1800"/>
              <a:buNone/>
            </a:pPr>
            <a:r>
              <a:rPr lang="en-US" sz="1800" u="sng">
                <a:solidFill>
                  <a:schemeClr val="hlink"/>
                </a:solidFill>
                <a:hlinkClick r:id="rId10"/>
              </a:rPr>
              <a:t>NASA Global Climate Change: Vital Signs of the Planet</a:t>
            </a:r>
            <a:endParaRPr sz="1800"/>
          </a:p>
          <a:p>
            <a:pPr indent="0" lvl="0" marL="0" rtl="0" algn="l">
              <a:lnSpc>
                <a:spcPct val="90000"/>
              </a:lnSpc>
              <a:spcBef>
                <a:spcPts val="1000"/>
              </a:spcBef>
              <a:spcAft>
                <a:spcPts val="0"/>
              </a:spcAft>
              <a:buClr>
                <a:schemeClr val="dk1"/>
              </a:buClr>
              <a:buSzPts val="1800"/>
              <a:buNone/>
            </a:pPr>
            <a:r>
              <a:rPr lang="en-US" sz="1800"/>
              <a:t>The GLOBE Program is sponsored by these organizations:</a:t>
            </a:r>
            <a:endParaRPr/>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rgbClr val="000000"/>
              </a:buClr>
              <a:buSzPts val="1400"/>
              <a:buNone/>
            </a:pPr>
            <a:r>
              <a:t/>
            </a:r>
            <a:endParaRPr b="1" sz="1400"/>
          </a:p>
          <a:p>
            <a:pPr indent="0" lvl="0" marL="0" rtl="0" algn="l">
              <a:lnSpc>
                <a:spcPct val="90000"/>
              </a:lnSpc>
              <a:spcBef>
                <a:spcPts val="1000"/>
              </a:spcBef>
              <a:spcAft>
                <a:spcPts val="0"/>
              </a:spcAft>
              <a:buClr>
                <a:schemeClr val="dk1"/>
              </a:buClr>
              <a:buSzPts val="1800"/>
              <a:buNone/>
            </a:pPr>
            <a:r>
              <a:rPr lang="en-US" sz="1800"/>
              <a:t> </a:t>
            </a:r>
            <a:endParaRPr/>
          </a:p>
        </p:txBody>
      </p:sp>
      <p:pic>
        <p:nvPicPr>
          <p:cNvPr descr="Logos for NASA, NOAA, NSF and the U.S. Department of State." id="447" name="Google Shape;447;p34"/>
          <p:cNvPicPr preferRelativeResize="0"/>
          <p:nvPr>
            <p:ph idx="2" type="body"/>
          </p:nvPr>
        </p:nvPicPr>
        <p:blipFill rotWithShape="1">
          <a:blip r:embed="rId11">
            <a:alphaModFix/>
          </a:blip>
          <a:srcRect b="0" l="0" r="0" t="0"/>
          <a:stretch/>
        </p:blipFill>
        <p:spPr>
          <a:xfrm>
            <a:off x="3471430" y="5974257"/>
            <a:ext cx="2458500" cy="5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7" name="Google Shape;117;p4" title="Banner: Soil Temperature"/>
          <p:cNvPicPr preferRelativeResize="0"/>
          <p:nvPr>
            <p:ph idx="1" type="body"/>
          </p:nvPr>
        </p:nvPicPr>
        <p:blipFill rotWithShape="1">
          <a:blip r:embed="rId3">
            <a:alphaModFix/>
          </a:blip>
          <a:srcRect b="0" l="0" r="0" t="0"/>
          <a:stretch/>
        </p:blipFill>
        <p:spPr>
          <a:xfrm>
            <a:off x="1272784" y="0"/>
            <a:ext cx="7871216" cy="988846"/>
          </a:xfrm>
          <a:prstGeom prst="rect">
            <a:avLst/>
          </a:prstGeom>
          <a:noFill/>
          <a:ln>
            <a:noFill/>
          </a:ln>
        </p:spPr>
      </p:pic>
      <p:pic>
        <p:nvPicPr>
          <p:cNvPr descr="Menu: Why measure soil temperature?" id="118" name="Google Shape;118;p4"/>
          <p:cNvPicPr preferRelativeResize="0"/>
          <p:nvPr>
            <p:ph idx="2" type="body"/>
          </p:nvPr>
        </p:nvPicPr>
        <p:blipFill rotWithShape="1">
          <a:blip r:embed="rId4">
            <a:alphaModFix/>
          </a:blip>
          <a:srcRect b="0" l="0" r="0" t="0"/>
          <a:stretch/>
        </p:blipFill>
        <p:spPr>
          <a:xfrm>
            <a:off x="13447" y="0"/>
            <a:ext cx="1290918" cy="6858000"/>
          </a:xfrm>
          <a:prstGeom prst="rect">
            <a:avLst/>
          </a:prstGeom>
          <a:noFill/>
          <a:ln>
            <a:noFill/>
          </a:ln>
        </p:spPr>
      </p:pic>
      <p:sp>
        <p:nvSpPr>
          <p:cNvPr id="119" name="Google Shape;119;p4"/>
          <p:cNvSpPr txBox="1"/>
          <p:nvPr>
            <p:ph type="title"/>
          </p:nvPr>
        </p:nvSpPr>
        <p:spPr>
          <a:xfrm>
            <a:off x="1595503" y="6557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a:t>Soil Temperature is Linked to Air Temperature</a:t>
            </a:r>
            <a:endParaRPr/>
          </a:p>
        </p:txBody>
      </p:sp>
      <p:sp>
        <p:nvSpPr>
          <p:cNvPr id="120" name="Google Shape;120;p4"/>
          <p:cNvSpPr txBox="1"/>
          <p:nvPr/>
        </p:nvSpPr>
        <p:spPr>
          <a:xfrm>
            <a:off x="1595503" y="3595373"/>
            <a:ext cx="7257358" cy="3047043"/>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3000"/>
              </a:lnSpc>
              <a:spcBef>
                <a:spcPts val="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ct val="100000"/>
              <a:buFont typeface="Arial"/>
              <a:buNone/>
            </a:pPr>
            <a:r>
              <a:rPr b="0" i="0" lang="en-US" sz="2000" u="none" cap="none" strike="noStrike">
                <a:solidFill>
                  <a:srgbClr val="000000"/>
                </a:solidFill>
                <a:latin typeface="Calibri"/>
                <a:ea typeface="Calibri"/>
                <a:cs typeface="Calibri"/>
                <a:sym typeface="Calibri"/>
              </a:rPr>
              <a:t>The temperature of soil is directly linked to the temperature of the atmosphere because solar energy is primarily absorbed at Earth’s surface.</a:t>
            </a:r>
            <a:endParaRPr/>
          </a:p>
          <a:p>
            <a:pPr indent="0" lvl="0" marL="0" marR="0" rtl="0" algn="l">
              <a:lnSpc>
                <a:spcPct val="93000"/>
              </a:lnSpc>
              <a:spcBef>
                <a:spcPts val="1000"/>
              </a:spcBef>
              <a:spcAft>
                <a:spcPts val="0"/>
              </a:spcAft>
              <a:buClr>
                <a:schemeClr val="dk1"/>
              </a:buClr>
              <a:buSzPct val="100000"/>
              <a:buFont typeface="Arial"/>
              <a:buNone/>
            </a:pPr>
            <a:r>
              <a:t/>
            </a:r>
            <a:endParaRPr b="0" i="0" sz="105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ct val="100000"/>
              <a:buFont typeface="Arial"/>
              <a:buNone/>
            </a:pPr>
            <a:r>
              <a:rPr b="0" i="0" lang="en-US" sz="2000" u="none" cap="none" strike="noStrike">
                <a:solidFill>
                  <a:srgbClr val="000000"/>
                </a:solidFill>
                <a:latin typeface="Calibri"/>
                <a:ea typeface="Calibri"/>
                <a:cs typeface="Calibri"/>
                <a:sym typeface="Calibri"/>
              </a:rPr>
              <a:t>Soil is an insulator for heat flowing between the surface and the solid earth. </a:t>
            </a:r>
            <a:endParaRPr/>
          </a:p>
          <a:p>
            <a:pPr indent="0" lvl="0" marL="0" marR="0" rtl="0" algn="l">
              <a:lnSpc>
                <a:spcPct val="93000"/>
              </a:lnSpc>
              <a:spcBef>
                <a:spcPts val="1000"/>
              </a:spcBef>
              <a:spcAft>
                <a:spcPts val="0"/>
              </a:spcAft>
              <a:buClr>
                <a:schemeClr val="dk1"/>
              </a:buClr>
              <a:buSzPct val="100000"/>
              <a:buFont typeface="Arial"/>
              <a:buNone/>
            </a:pPr>
            <a:r>
              <a:t/>
            </a:r>
            <a:endParaRPr b="0" i="0" sz="105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ct val="100000"/>
              <a:buFont typeface="Arial"/>
              <a:buNone/>
            </a:pPr>
            <a:r>
              <a:rPr b="0" i="0" lang="en-US" sz="2000" u="none" cap="none" strike="noStrike">
                <a:solidFill>
                  <a:srgbClr val="000000"/>
                </a:solidFill>
                <a:latin typeface="Calibri"/>
                <a:ea typeface="Calibri"/>
                <a:cs typeface="Calibri"/>
                <a:sym typeface="Calibri"/>
              </a:rPr>
              <a:t>Soil and rocks have greater heat capacity (heat capacity is </a:t>
            </a:r>
            <a:r>
              <a:rPr b="0" i="0" lang="en-US" sz="2000" u="none" cap="none" strike="noStrike">
                <a:solidFill>
                  <a:schemeClr val="dk1"/>
                </a:solidFill>
                <a:latin typeface="Calibri"/>
                <a:ea typeface="Calibri"/>
                <a:cs typeface="Calibri"/>
                <a:sym typeface="Calibri"/>
              </a:rPr>
              <a:t>the number of heat units needed to raise the temperature of a body by one degree Celsius) </a:t>
            </a:r>
            <a:r>
              <a:rPr b="0" i="0" lang="en-US" sz="2000" u="none" cap="none" strike="noStrike">
                <a:solidFill>
                  <a:srgbClr val="000000"/>
                </a:solidFill>
                <a:latin typeface="Calibri"/>
                <a:ea typeface="Calibri"/>
                <a:cs typeface="Calibri"/>
                <a:sym typeface="Calibri"/>
              </a:rPr>
              <a:t>than air, so soil temperatures are often cooler than the air in the summer and warmer than the air in the winter. </a:t>
            </a:r>
            <a:endParaRPr/>
          </a:p>
          <a:p>
            <a:pPr indent="0" lvl="0" marL="0" marR="0" rtl="0" algn="l">
              <a:lnSpc>
                <a:spcPct val="93000"/>
              </a:lnSpc>
              <a:spcBef>
                <a:spcPts val="1000"/>
              </a:spcBef>
              <a:spcAft>
                <a:spcPts val="0"/>
              </a:spcAft>
              <a:buClr>
                <a:schemeClr val="dk1"/>
              </a:buClr>
              <a:buSzPct val="100000"/>
              <a:buFont typeface="Arial"/>
              <a:buNone/>
            </a:pPr>
            <a:r>
              <a:t/>
            </a:r>
            <a:endParaRPr b="0" i="0" sz="105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ct val="100000"/>
              <a:buFont typeface="Arial"/>
              <a:buNone/>
            </a:pPr>
            <a:r>
              <a:rPr b="0" i="0" lang="en-US" sz="2000" u="none" cap="none" strike="noStrike">
                <a:solidFill>
                  <a:srgbClr val="000000"/>
                </a:solidFill>
                <a:latin typeface="Calibri"/>
                <a:ea typeface="Calibri"/>
                <a:cs typeface="Calibri"/>
                <a:sym typeface="Calibri"/>
              </a:rPr>
              <a:t>Soil temperatures can range from over </a:t>
            </a:r>
            <a:r>
              <a:rPr lang="en-US" sz="2000">
                <a:latin typeface="Calibri"/>
                <a:ea typeface="Calibri"/>
                <a:cs typeface="Calibri"/>
                <a:sym typeface="Calibri"/>
              </a:rPr>
              <a:t>9</a:t>
            </a:r>
            <a:r>
              <a:rPr b="0" i="0" lang="en-US" sz="2000" u="none" cap="none" strike="noStrike">
                <a:solidFill>
                  <a:srgbClr val="000000"/>
                </a:solidFill>
                <a:latin typeface="Calibri"/>
                <a:ea typeface="Calibri"/>
                <a:cs typeface="Calibri"/>
                <a:sym typeface="Calibri"/>
              </a:rPr>
              <a:t>0 ̊ C for desert soils in direct sunlight (far warmer than the maximum air temperature) to values below freezing in the winter.</a:t>
            </a:r>
            <a:endParaRPr/>
          </a:p>
        </p:txBody>
      </p:sp>
      <p:pic>
        <p:nvPicPr>
          <p:cNvPr descr="Photograph of landscape of sand and rock in a desert." id="121" name="Google Shape;121;p4"/>
          <p:cNvPicPr preferRelativeResize="0"/>
          <p:nvPr/>
        </p:nvPicPr>
        <p:blipFill rotWithShape="1">
          <a:blip r:embed="rId5">
            <a:alphaModFix/>
          </a:blip>
          <a:srcRect b="0" l="0" r="0" t="0"/>
          <a:stretch/>
        </p:blipFill>
        <p:spPr>
          <a:xfrm>
            <a:off x="1743710" y="1737449"/>
            <a:ext cx="2922588" cy="1944463"/>
          </a:xfrm>
          <a:prstGeom prst="rect">
            <a:avLst/>
          </a:prstGeom>
          <a:noFill/>
          <a:ln>
            <a:noFill/>
          </a:ln>
        </p:spPr>
      </p:pic>
      <p:sp>
        <p:nvSpPr>
          <p:cNvPr id="122" name="Google Shape;122;p4"/>
          <p:cNvSpPr txBox="1"/>
          <p:nvPr/>
        </p:nvSpPr>
        <p:spPr>
          <a:xfrm>
            <a:off x="1759324" y="3693884"/>
            <a:ext cx="2317750" cy="19843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None/>
            </a:pPr>
            <a:r>
              <a:rPr b="0" i="0" lang="en-US" sz="800" u="none" cap="none" strike="noStrike">
                <a:solidFill>
                  <a:srgbClr val="000000"/>
                </a:solidFill>
                <a:latin typeface="Arial"/>
                <a:ea typeface="Arial"/>
                <a:cs typeface="Arial"/>
                <a:sym typeface="Arial"/>
              </a:rPr>
              <a:t>http://creativecommons.org/licenses/by/2.5/</a:t>
            </a:r>
            <a:endParaRPr/>
          </a:p>
        </p:txBody>
      </p:sp>
      <p:pic>
        <p:nvPicPr>
          <p:cNvPr descr="Photograph of a forest right after a snowfall. " id="123" name="Google Shape;123;p4"/>
          <p:cNvPicPr preferRelativeResize="0"/>
          <p:nvPr/>
        </p:nvPicPr>
        <p:blipFill rotWithShape="1">
          <a:blip r:embed="rId6">
            <a:alphaModFix/>
          </a:blip>
          <a:srcRect b="0" l="0" r="0" t="0"/>
          <a:stretch/>
        </p:blipFill>
        <p:spPr>
          <a:xfrm>
            <a:off x="5206367" y="1773827"/>
            <a:ext cx="2470710" cy="1898329"/>
          </a:xfrm>
          <a:prstGeom prst="rect">
            <a:avLst/>
          </a:prstGeom>
          <a:noFill/>
          <a:ln>
            <a:noFill/>
          </a:ln>
        </p:spPr>
      </p:pic>
      <p:sp>
        <p:nvSpPr>
          <p:cNvPr id="124" name="Google Shape;124;p4"/>
          <p:cNvSpPr txBox="1"/>
          <p:nvPr/>
        </p:nvSpPr>
        <p:spPr>
          <a:xfrm>
            <a:off x="5171916" y="3711738"/>
            <a:ext cx="2570163" cy="198438"/>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None/>
            </a:pPr>
            <a:r>
              <a:rPr b="0" i="0" lang="en-US" sz="800" u="none" cap="none" strike="noStrike">
                <a:solidFill>
                  <a:srgbClr val="000000"/>
                </a:solidFill>
                <a:latin typeface="Arial"/>
                <a:ea typeface="Arial"/>
                <a:cs typeface="Arial"/>
                <a:sym typeface="Arial"/>
              </a:rPr>
              <a:t>Other Images courtesy, Izolda Trakhtenberg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0" name="Google Shape;130;p5" title="Banner: Soil Temperature"/>
          <p:cNvPicPr preferRelativeResize="0"/>
          <p:nvPr>
            <p:ph idx="1" type="body"/>
          </p:nvPr>
        </p:nvPicPr>
        <p:blipFill rotWithShape="1">
          <a:blip r:embed="rId3">
            <a:alphaModFix/>
          </a:blip>
          <a:srcRect b="0" l="0" r="0" t="0"/>
          <a:stretch/>
        </p:blipFill>
        <p:spPr>
          <a:xfrm>
            <a:off x="1272784" y="0"/>
            <a:ext cx="7871216" cy="988846"/>
          </a:xfrm>
          <a:prstGeom prst="rect">
            <a:avLst/>
          </a:prstGeom>
          <a:noFill/>
          <a:ln>
            <a:noFill/>
          </a:ln>
        </p:spPr>
      </p:pic>
      <p:pic>
        <p:nvPicPr>
          <p:cNvPr descr="Menu: Why measure soil temperature?" id="131" name="Google Shape;131;p5"/>
          <p:cNvPicPr preferRelativeResize="0"/>
          <p:nvPr>
            <p:ph idx="2" type="body"/>
          </p:nvPr>
        </p:nvPicPr>
        <p:blipFill rotWithShape="1">
          <a:blip r:embed="rId4">
            <a:alphaModFix/>
          </a:blip>
          <a:srcRect b="0" l="0" r="0" t="0"/>
          <a:stretch/>
        </p:blipFill>
        <p:spPr>
          <a:xfrm>
            <a:off x="13447" y="0"/>
            <a:ext cx="1290918" cy="6858000"/>
          </a:xfrm>
          <a:prstGeom prst="rect">
            <a:avLst/>
          </a:prstGeom>
          <a:noFill/>
          <a:ln>
            <a:noFill/>
          </a:ln>
        </p:spPr>
      </p:pic>
      <p:sp>
        <p:nvSpPr>
          <p:cNvPr id="132" name="Google Shape;132;p5"/>
          <p:cNvSpPr txBox="1"/>
          <p:nvPr>
            <p:ph type="title"/>
          </p:nvPr>
        </p:nvSpPr>
        <p:spPr>
          <a:xfrm>
            <a:off x="1595503" y="6557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a:t>Soil Temperature</a:t>
            </a:r>
            <a:endParaRPr/>
          </a:p>
        </p:txBody>
      </p:sp>
      <p:sp>
        <p:nvSpPr>
          <p:cNvPr id="133" name="Google Shape;133;p5"/>
          <p:cNvSpPr txBox="1"/>
          <p:nvPr/>
        </p:nvSpPr>
        <p:spPr>
          <a:xfrm>
            <a:off x="1595503" y="4049694"/>
            <a:ext cx="7257358" cy="2741674"/>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3000"/>
              </a:lnSpc>
              <a:spcBef>
                <a:spcPts val="0"/>
              </a:spcBef>
              <a:spcAft>
                <a:spcPts val="0"/>
              </a:spcAft>
              <a:buClr>
                <a:srgbClr val="000000"/>
              </a:buClr>
              <a:buSzPct val="100000"/>
              <a:buFont typeface="Arial"/>
              <a:buNone/>
            </a:pPr>
            <a:r>
              <a:rPr b="0" i="0" lang="en-US" sz="2000" u="none" cap="none" strike="noStrike">
                <a:solidFill>
                  <a:srgbClr val="000000"/>
                </a:solidFill>
                <a:latin typeface="Calibri"/>
                <a:ea typeface="Calibri"/>
                <a:cs typeface="Calibri"/>
                <a:sym typeface="Calibri"/>
              </a:rPr>
              <a:t>Soil temperature has a significant effect on the budding and growth rates of plants as well as leaf fall and decomposition. </a:t>
            </a:r>
            <a:endParaRPr/>
          </a:p>
          <a:p>
            <a:pPr indent="0" lvl="0" marL="0" marR="0" rtl="0" algn="l">
              <a:lnSpc>
                <a:spcPct val="93000"/>
              </a:lnSpc>
              <a:spcBef>
                <a:spcPts val="10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ct val="100000"/>
              <a:buFont typeface="Arial"/>
              <a:buNone/>
            </a:pPr>
            <a:r>
              <a:rPr b="0" i="0" lang="en-US" sz="2000" u="none" cap="none" strike="noStrike">
                <a:solidFill>
                  <a:srgbClr val="000000"/>
                </a:solidFill>
                <a:latin typeface="Calibri"/>
                <a:ea typeface="Calibri"/>
                <a:cs typeface="Calibri"/>
                <a:sym typeface="Calibri"/>
              </a:rPr>
              <a:t>As soil temperature rises, it signals seeds that it is time to sprout. Farmers use soil temperature data, particularly at a depth of 10 cm, to predict when to plant crops.</a:t>
            </a:r>
            <a:endParaRPr/>
          </a:p>
          <a:p>
            <a:pPr indent="0" lvl="0" marL="0" marR="0" rtl="0" algn="l">
              <a:lnSpc>
                <a:spcPct val="93000"/>
              </a:lnSpc>
              <a:spcBef>
                <a:spcPts val="10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ct val="100000"/>
              <a:buFont typeface="Arial"/>
              <a:buNone/>
            </a:pPr>
            <a:r>
              <a:rPr b="0" i="0" lang="en-US" sz="2000" u="none" cap="none" strike="noStrike">
                <a:solidFill>
                  <a:srgbClr val="000000"/>
                </a:solidFill>
                <a:latin typeface="Calibri"/>
                <a:ea typeface="Calibri"/>
                <a:cs typeface="Calibri"/>
                <a:sym typeface="Calibri"/>
              </a:rPr>
              <a:t>A</a:t>
            </a:r>
            <a:r>
              <a:rPr lang="en-US" sz="2000">
                <a:latin typeface="Calibri"/>
                <a:ea typeface="Calibri"/>
                <a:cs typeface="Calibri"/>
                <a:sym typeface="Calibri"/>
              </a:rPr>
              <a:t>s</a:t>
            </a:r>
            <a:r>
              <a:rPr b="0" i="0" lang="en-US" sz="2000" u="none" cap="none" strike="noStrike">
                <a:solidFill>
                  <a:srgbClr val="000000"/>
                </a:solidFill>
                <a:latin typeface="Calibri"/>
                <a:ea typeface="Calibri"/>
                <a:cs typeface="Calibri"/>
                <a:sym typeface="Calibri"/>
              </a:rPr>
              <a:t> temperatures rise, chemical reactions speed up. Bacteria, worms, and fungi become more active  and this accelerates decomposition of organic materials. Extreme high temperatures </a:t>
            </a:r>
            <a:r>
              <a:rPr lang="en-US" sz="2000">
                <a:latin typeface="Calibri"/>
                <a:ea typeface="Calibri"/>
                <a:cs typeface="Calibri"/>
                <a:sym typeface="Calibri"/>
              </a:rPr>
              <a:t>can</a:t>
            </a:r>
            <a:r>
              <a:rPr b="0" i="0" lang="en-US" sz="2000" u="none" cap="none" strike="noStrike">
                <a:solidFill>
                  <a:srgbClr val="000000"/>
                </a:solidFill>
                <a:latin typeface="Calibri"/>
                <a:ea typeface="Calibri"/>
                <a:cs typeface="Calibri"/>
                <a:sym typeface="Calibri"/>
              </a:rPr>
              <a:t> effectively </a:t>
            </a:r>
            <a:r>
              <a:rPr lang="en-US" sz="2000">
                <a:latin typeface="Calibri"/>
                <a:ea typeface="Calibri"/>
                <a:cs typeface="Calibri"/>
                <a:sym typeface="Calibri"/>
              </a:rPr>
              <a:t>sterilize</a:t>
            </a:r>
            <a:r>
              <a:rPr b="0" i="0" lang="en-US" sz="2000" u="none" cap="none" strike="noStrike">
                <a:solidFill>
                  <a:srgbClr val="000000"/>
                </a:solidFill>
                <a:latin typeface="Calibri"/>
                <a:ea typeface="Calibri"/>
                <a:cs typeface="Calibri"/>
                <a:sym typeface="Calibri"/>
              </a:rPr>
              <a:t> soil.</a:t>
            </a:r>
            <a:endParaRPr/>
          </a:p>
        </p:txBody>
      </p:sp>
      <p:pic>
        <p:nvPicPr>
          <p:cNvPr descr="Photograph of a wheat field. " id="134" name="Google Shape;134;p5"/>
          <p:cNvPicPr preferRelativeResize="0"/>
          <p:nvPr/>
        </p:nvPicPr>
        <p:blipFill rotWithShape="1">
          <a:blip r:embed="rId5">
            <a:alphaModFix/>
          </a:blip>
          <a:srcRect b="0" l="0" r="0" t="0"/>
          <a:stretch/>
        </p:blipFill>
        <p:spPr>
          <a:xfrm>
            <a:off x="1948553" y="1589275"/>
            <a:ext cx="2631440" cy="1973580"/>
          </a:xfrm>
          <a:prstGeom prst="rect">
            <a:avLst/>
          </a:prstGeom>
          <a:noFill/>
          <a:ln>
            <a:noFill/>
          </a:ln>
        </p:spPr>
      </p:pic>
      <p:sp>
        <p:nvSpPr>
          <p:cNvPr id="135" name="Google Shape;135;p5"/>
          <p:cNvSpPr txBox="1"/>
          <p:nvPr/>
        </p:nvSpPr>
        <p:spPr>
          <a:xfrm>
            <a:off x="1948553" y="3682280"/>
            <a:ext cx="2317750" cy="19843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None/>
            </a:pPr>
            <a:r>
              <a:rPr b="0" i="0" lang="en-US" sz="800" u="none" cap="none" strike="noStrike">
                <a:solidFill>
                  <a:srgbClr val="000000"/>
                </a:solidFill>
                <a:latin typeface="Arial"/>
                <a:ea typeface="Arial"/>
                <a:cs typeface="Arial"/>
                <a:sym typeface="Arial"/>
              </a:rPr>
              <a:t>http://creativecommons.org/licenses/by/2.5/</a:t>
            </a:r>
            <a:endParaRPr/>
          </a:p>
        </p:txBody>
      </p:sp>
      <p:pic>
        <p:nvPicPr>
          <p:cNvPr descr="Photograph of flowers/" id="136" name="Google Shape;136;p5"/>
          <p:cNvPicPr preferRelativeResize="0"/>
          <p:nvPr/>
        </p:nvPicPr>
        <p:blipFill rotWithShape="1">
          <a:blip r:embed="rId6">
            <a:alphaModFix/>
          </a:blip>
          <a:srcRect b="0" l="0" r="0" t="0"/>
          <a:stretch/>
        </p:blipFill>
        <p:spPr>
          <a:xfrm>
            <a:off x="5224182" y="1589275"/>
            <a:ext cx="3004834" cy="2028263"/>
          </a:xfrm>
          <a:prstGeom prst="rect">
            <a:avLst/>
          </a:prstGeom>
          <a:noFill/>
          <a:ln>
            <a:noFill/>
          </a:ln>
        </p:spPr>
      </p:pic>
      <p:sp>
        <p:nvSpPr>
          <p:cNvPr id="137" name="Google Shape;137;p5"/>
          <p:cNvSpPr txBox="1"/>
          <p:nvPr/>
        </p:nvSpPr>
        <p:spPr>
          <a:xfrm>
            <a:off x="5171916" y="3711738"/>
            <a:ext cx="2570163" cy="198438"/>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None/>
            </a:pPr>
            <a:r>
              <a:rPr b="0" i="0" lang="en-US" sz="800" u="none" cap="none" strike="noStrike">
                <a:solidFill>
                  <a:srgbClr val="000000"/>
                </a:solidFill>
                <a:latin typeface="Arial"/>
                <a:ea typeface="Arial"/>
                <a:cs typeface="Arial"/>
                <a:sym typeface="Arial"/>
              </a:rPr>
              <a:t>Other Images courtesy, Izolda Trakhtenberg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43" name="Google Shape;143;p6"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When and Where to measure soil temperature" id="144" name="Google Shape;144;p6"/>
          <p:cNvPicPr preferRelativeResize="0"/>
          <p:nvPr>
            <p:ph idx="2" type="body"/>
          </p:nvPr>
        </p:nvPicPr>
        <p:blipFill rotWithShape="1">
          <a:blip r:embed="rId4">
            <a:alphaModFix/>
          </a:blip>
          <a:srcRect b="0" l="0" r="0" t="0"/>
          <a:stretch/>
        </p:blipFill>
        <p:spPr>
          <a:xfrm>
            <a:off x="-13447" y="0"/>
            <a:ext cx="1292468" cy="6858000"/>
          </a:xfrm>
          <a:prstGeom prst="rect">
            <a:avLst/>
          </a:prstGeom>
          <a:noFill/>
          <a:ln>
            <a:noFill/>
          </a:ln>
        </p:spPr>
      </p:pic>
      <p:sp>
        <p:nvSpPr>
          <p:cNvPr id="145" name="Google Shape;145;p6"/>
          <p:cNvSpPr txBox="1"/>
          <p:nvPr>
            <p:ph type="title"/>
          </p:nvPr>
        </p:nvSpPr>
        <p:spPr>
          <a:xfrm>
            <a:off x="1442041" y="86881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b="1" lang="en-US" sz="2400">
                <a:solidFill>
                  <a:srgbClr val="000000"/>
                </a:solidFill>
              </a:rPr>
              <a:t>Soil Temperature: Measurement Frequency and Location</a:t>
            </a:r>
            <a:br>
              <a:rPr b="1" lang="en-US">
                <a:solidFill>
                  <a:srgbClr val="000000"/>
                </a:solidFill>
              </a:rPr>
            </a:br>
            <a:endParaRPr/>
          </a:p>
        </p:txBody>
      </p:sp>
      <p:sp>
        <p:nvSpPr>
          <p:cNvPr id="146" name="Google Shape;146;p6"/>
          <p:cNvSpPr txBox="1"/>
          <p:nvPr/>
        </p:nvSpPr>
        <p:spPr>
          <a:xfrm>
            <a:off x="1442041" y="4423456"/>
            <a:ext cx="7247993"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Measure Soil Temperature at least weekly at approximately the same time of day each time.</a:t>
            </a:r>
            <a:endParaRPr/>
          </a:p>
          <a:p>
            <a:pPr indent="0" lvl="0" marL="0" marR="0" rtl="0" algn="l">
              <a:lnSpc>
                <a:spcPct val="93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Take data within 10 m of the atmosphere shelter or near the soil moisture site if you are taking either of those measurements.</a:t>
            </a:r>
            <a:endParaRPr/>
          </a:p>
          <a:p>
            <a:pPr indent="0" lvl="0" marL="0" marR="0" rtl="0" algn="l">
              <a:lnSpc>
                <a:spcPct val="93000"/>
              </a:lnSpc>
              <a:spcBef>
                <a:spcPts val="10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GLOBE encourages you to take Soil Temperature measurements daily, if you can, and to conduct the Soil Temperature Diurnal Measurement Protocol every three months.</a:t>
            </a:r>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descr="Illustration of atmosphere shelter with a 10 m diameter circle and a second illustration of a circular  sampling scheme with 2 samples taken along each of 8 radii and in the center." id="147" name="Google Shape;147;p6"/>
          <p:cNvPicPr preferRelativeResize="0"/>
          <p:nvPr/>
        </p:nvPicPr>
        <p:blipFill rotWithShape="1">
          <a:blip r:embed="rId5">
            <a:alphaModFix/>
          </a:blip>
          <a:srcRect b="0" l="0" r="0" t="0"/>
          <a:stretch/>
        </p:blipFill>
        <p:spPr>
          <a:xfrm>
            <a:off x="1626084" y="1673525"/>
            <a:ext cx="6879906" cy="27499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53" name="Google Shape;153;p7" title="Banner: Soil Temperature"/>
          <p:cNvPicPr preferRelativeResize="0"/>
          <p:nvPr/>
        </p:nvPicPr>
        <p:blipFill rotWithShape="1">
          <a:blip r:embed="rId3">
            <a:alphaModFix/>
          </a:blip>
          <a:srcRect b="0" l="0" r="0" t="0"/>
          <a:stretch/>
        </p:blipFill>
        <p:spPr>
          <a:xfrm>
            <a:off x="1204587" y="-1"/>
            <a:ext cx="7952859" cy="999103"/>
          </a:xfrm>
          <a:prstGeom prst="rect">
            <a:avLst/>
          </a:prstGeom>
          <a:noFill/>
          <a:ln>
            <a:noFill/>
          </a:ln>
        </p:spPr>
      </p:pic>
      <p:pic>
        <p:nvPicPr>
          <p:cNvPr descr="Menu: When and Where to measure soil temperature" id="154" name="Google Shape;154;p7"/>
          <p:cNvPicPr preferRelativeResize="0"/>
          <p:nvPr/>
        </p:nvPicPr>
        <p:blipFill rotWithShape="1">
          <a:blip r:embed="rId4">
            <a:alphaModFix/>
          </a:blip>
          <a:srcRect b="0" l="0" r="0" t="0"/>
          <a:stretch/>
        </p:blipFill>
        <p:spPr>
          <a:xfrm>
            <a:off x="-13447" y="0"/>
            <a:ext cx="1292468" cy="6858000"/>
          </a:xfrm>
          <a:prstGeom prst="rect">
            <a:avLst/>
          </a:prstGeom>
          <a:noFill/>
          <a:ln>
            <a:noFill/>
          </a:ln>
        </p:spPr>
      </p:pic>
      <p:sp>
        <p:nvSpPr>
          <p:cNvPr id="155" name="Google Shape;155;p7"/>
          <p:cNvSpPr txBox="1"/>
          <p:nvPr>
            <p:ph type="title"/>
          </p:nvPr>
        </p:nvSpPr>
        <p:spPr>
          <a:xfrm>
            <a:off x="1274884" y="69212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a:t>Summary of Protocol</a:t>
            </a:r>
            <a:endParaRPr/>
          </a:p>
        </p:txBody>
      </p:sp>
      <p:graphicFrame>
        <p:nvGraphicFramePr>
          <p:cNvPr descr="Where - Soil temperature site&#10;Main instrument used - dial or digital soil thermometer&#10;Prerequisites - Soil definition using the Site Definition Sheet&#10;Needed documents - Soil temperature Protocol and soil temperature data sheet&#10;Time required - 1-15 minutes&#10;Level - all&#10;Frequency - Soil temperature measurements can be taken daily or weekly. Seasonal measurements are taken every three months at 2-3 hour intervals for two consecutive days (diurnal cycle measurement)." id="156" name="Google Shape;156;p7"/>
          <p:cNvGraphicFramePr/>
          <p:nvPr/>
        </p:nvGraphicFramePr>
        <p:xfrm>
          <a:off x="1577729" y="1734773"/>
          <a:ext cx="3000000" cy="3000000"/>
        </p:xfrm>
        <a:graphic>
          <a:graphicData uri="http://schemas.openxmlformats.org/drawingml/2006/table">
            <a:tbl>
              <a:tblPr bandRow="1" firstRow="1">
                <a:noFill/>
                <a:tableStyleId>{E3966E27-2968-47B5-9EA4-0A240EB60597}</a:tableStyleId>
              </a:tblPr>
              <a:tblGrid>
                <a:gridCol w="3468800"/>
                <a:gridCol w="3468800"/>
              </a:tblGrid>
              <a:tr h="528300">
                <a:tc>
                  <a:txBody>
                    <a:bodyPr/>
                    <a:lstStyle/>
                    <a:p>
                      <a:pPr indent="0" lvl="0" marL="0" marR="0" rtl="0" algn="l">
                        <a:spcBef>
                          <a:spcPts val="0"/>
                        </a:spcBef>
                        <a:spcAft>
                          <a:spcPts val="0"/>
                        </a:spcAft>
                        <a:buNone/>
                      </a:pPr>
                      <a:r>
                        <a:rPr lang="en-US" sz="1400" u="none" cap="none" strike="noStrike"/>
                        <a:t>Where</a:t>
                      </a:r>
                      <a:endParaRPr/>
                    </a:p>
                  </a:txBody>
                  <a:tcPr marT="45725" marB="45725" marR="91450" marL="91450"/>
                </a:tc>
                <a:tc>
                  <a:txBody>
                    <a:bodyPr/>
                    <a:lstStyle/>
                    <a:p>
                      <a:pPr indent="0" lvl="0" marL="0" marR="0" rtl="0" algn="l">
                        <a:spcBef>
                          <a:spcPts val="0"/>
                        </a:spcBef>
                        <a:spcAft>
                          <a:spcPts val="0"/>
                        </a:spcAft>
                        <a:buNone/>
                      </a:pPr>
                      <a:r>
                        <a:rPr b="0" lang="en-US" sz="1400"/>
                        <a:t>Soil Temperature</a:t>
                      </a:r>
                      <a:r>
                        <a:rPr b="0" lang="en-US" sz="1400"/>
                        <a:t> Site</a:t>
                      </a:r>
                      <a:endParaRPr b="0" sz="1400"/>
                    </a:p>
                  </a:txBody>
                  <a:tcPr marT="45725" marB="45725" marR="91450" marL="91450"/>
                </a:tc>
              </a:tr>
              <a:tr h="528300">
                <a:tc>
                  <a:txBody>
                    <a:bodyPr/>
                    <a:lstStyle/>
                    <a:p>
                      <a:pPr indent="0" lvl="0" marL="0" marR="0" rtl="0" algn="l">
                        <a:spcBef>
                          <a:spcPts val="0"/>
                        </a:spcBef>
                        <a:spcAft>
                          <a:spcPts val="0"/>
                        </a:spcAft>
                        <a:buNone/>
                      </a:pPr>
                      <a:r>
                        <a:rPr b="1" lang="en-US" sz="1400"/>
                        <a:t>Main instrument used</a:t>
                      </a:r>
                      <a:endParaRPr/>
                    </a:p>
                  </a:txBody>
                  <a:tcPr marT="45725" marB="45725" marR="91450" marL="91450"/>
                </a:tc>
                <a:tc>
                  <a:txBody>
                    <a:bodyPr/>
                    <a:lstStyle/>
                    <a:p>
                      <a:pPr indent="0" lvl="0" marL="0" marR="0" rtl="0" algn="l">
                        <a:spcBef>
                          <a:spcPts val="0"/>
                        </a:spcBef>
                        <a:spcAft>
                          <a:spcPts val="0"/>
                        </a:spcAft>
                        <a:buNone/>
                      </a:pPr>
                      <a:r>
                        <a:rPr lang="en-US" sz="1400"/>
                        <a:t>Dial or digital soil thermometer</a:t>
                      </a:r>
                      <a:endParaRPr/>
                    </a:p>
                  </a:txBody>
                  <a:tcPr marT="45725" marB="45725" marR="91450" marL="91450"/>
                </a:tc>
              </a:tr>
              <a:tr h="528300">
                <a:tc>
                  <a:txBody>
                    <a:bodyPr/>
                    <a:lstStyle/>
                    <a:p>
                      <a:pPr indent="0" lvl="0" marL="0" marR="0" rtl="0" algn="l">
                        <a:spcBef>
                          <a:spcPts val="0"/>
                        </a:spcBef>
                        <a:spcAft>
                          <a:spcPts val="0"/>
                        </a:spcAft>
                        <a:buNone/>
                      </a:pPr>
                      <a:r>
                        <a:rPr b="1" lang="en-US" sz="1400"/>
                        <a:t>Prerequisites</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lang="en-US" sz="1400"/>
                        <a:t>Site definition</a:t>
                      </a:r>
                      <a:r>
                        <a:rPr lang="en-US" sz="1400"/>
                        <a:t> using the </a:t>
                      </a:r>
                      <a:r>
                        <a:rPr lang="en-US" sz="1400" u="sng">
                          <a:solidFill>
                            <a:schemeClr val="hlink"/>
                          </a:solidFill>
                          <a:hlinkClick r:id="rId5"/>
                        </a:rPr>
                        <a:t>Site Definition Sheet</a:t>
                      </a:r>
                      <a:endParaRPr sz="1400"/>
                    </a:p>
                    <a:p>
                      <a:pPr indent="0" lvl="0" marL="0" marR="0" rtl="0" algn="l">
                        <a:spcBef>
                          <a:spcPts val="0"/>
                        </a:spcBef>
                        <a:spcAft>
                          <a:spcPts val="0"/>
                        </a:spcAft>
                        <a:buNone/>
                      </a:pPr>
                      <a:r>
                        <a:t/>
                      </a:r>
                      <a:endParaRPr sz="1400"/>
                    </a:p>
                  </a:txBody>
                  <a:tcPr marT="45725" marB="45725" marR="91450" marL="91450"/>
                </a:tc>
              </a:tr>
              <a:tr h="528300">
                <a:tc>
                  <a:txBody>
                    <a:bodyPr/>
                    <a:lstStyle/>
                    <a:p>
                      <a:pPr indent="0" lvl="0" marL="0" marR="0" rtl="0" algn="l">
                        <a:spcBef>
                          <a:spcPts val="0"/>
                        </a:spcBef>
                        <a:spcAft>
                          <a:spcPts val="0"/>
                        </a:spcAft>
                        <a:buNone/>
                      </a:pPr>
                      <a:r>
                        <a:rPr b="1" lang="en-US" sz="1400"/>
                        <a:t>Needed Documents</a:t>
                      </a:r>
                      <a:endParaRPr/>
                    </a:p>
                  </a:txBody>
                  <a:tcPr marT="45725" marB="45725" marR="91450" marL="91450"/>
                </a:tc>
                <a:tc>
                  <a:txBody>
                    <a:bodyPr/>
                    <a:lstStyle/>
                    <a:p>
                      <a:pPr indent="0" lvl="0" marL="0" marR="0" rtl="0" algn="l">
                        <a:spcBef>
                          <a:spcPts val="0"/>
                        </a:spcBef>
                        <a:spcAft>
                          <a:spcPts val="0"/>
                        </a:spcAft>
                        <a:buNone/>
                      </a:pPr>
                      <a:r>
                        <a:rPr lang="en-US" sz="1400" u="sng">
                          <a:solidFill>
                            <a:schemeClr val="hlink"/>
                          </a:solidFill>
                          <a:hlinkClick r:id="rId6"/>
                        </a:rPr>
                        <a:t>Soil Temperature Protocol</a:t>
                      </a:r>
                      <a:endParaRPr sz="1400" u="sng"/>
                    </a:p>
                  </a:txBody>
                  <a:tcPr marT="45725" marB="45725" marR="91450" marL="91450"/>
                </a:tc>
              </a:tr>
              <a:tr h="52830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en-US" sz="1400" u="sng">
                          <a:solidFill>
                            <a:schemeClr val="hlink"/>
                          </a:solidFill>
                          <a:hlinkClick r:id="rId7"/>
                        </a:rPr>
                        <a:t>Soil Temperature</a:t>
                      </a:r>
                      <a:r>
                        <a:rPr lang="en-US" sz="1400" u="sng">
                          <a:solidFill>
                            <a:schemeClr val="hlink"/>
                          </a:solidFill>
                          <a:hlinkClick r:id="rId8"/>
                        </a:rPr>
                        <a:t> Data Sheet</a:t>
                      </a:r>
                      <a:endParaRPr sz="1400"/>
                    </a:p>
                  </a:txBody>
                  <a:tcPr marT="45725" marB="45725" marR="91450" marL="91450"/>
                </a:tc>
              </a:tr>
              <a:tr h="528300">
                <a:tc>
                  <a:txBody>
                    <a:bodyPr/>
                    <a:lstStyle/>
                    <a:p>
                      <a:pPr indent="0" lvl="0" marL="0" marR="0" rtl="0" algn="l">
                        <a:spcBef>
                          <a:spcPts val="0"/>
                        </a:spcBef>
                        <a:spcAft>
                          <a:spcPts val="0"/>
                        </a:spcAft>
                        <a:buNone/>
                      </a:pPr>
                      <a:r>
                        <a:rPr b="1" lang="en-US" sz="1400"/>
                        <a:t>Time Required</a:t>
                      </a:r>
                      <a:endParaRPr/>
                    </a:p>
                  </a:txBody>
                  <a:tcPr marT="45725" marB="45725" marR="91450" marL="91450"/>
                </a:tc>
                <a:tc>
                  <a:txBody>
                    <a:bodyPr/>
                    <a:lstStyle/>
                    <a:p>
                      <a:pPr indent="0" lvl="0" marL="0" marR="0" rtl="0" algn="l">
                        <a:spcBef>
                          <a:spcPts val="0"/>
                        </a:spcBef>
                        <a:spcAft>
                          <a:spcPts val="0"/>
                        </a:spcAft>
                        <a:buNone/>
                      </a:pPr>
                      <a:r>
                        <a:rPr lang="en-US" sz="1400"/>
                        <a:t>1—15</a:t>
                      </a:r>
                      <a:r>
                        <a:rPr lang="en-US" sz="1400"/>
                        <a:t> minutes</a:t>
                      </a:r>
                      <a:endParaRPr sz="1400"/>
                    </a:p>
                  </a:txBody>
                  <a:tcPr marT="45725" marB="45725" marR="91450" marL="91450"/>
                </a:tc>
              </a:tr>
              <a:tr h="528300">
                <a:tc>
                  <a:txBody>
                    <a:bodyPr/>
                    <a:lstStyle/>
                    <a:p>
                      <a:pPr indent="0" lvl="0" marL="0" marR="0" rtl="0" algn="l">
                        <a:spcBef>
                          <a:spcPts val="0"/>
                        </a:spcBef>
                        <a:spcAft>
                          <a:spcPts val="0"/>
                        </a:spcAft>
                        <a:buNone/>
                      </a:pPr>
                      <a:r>
                        <a:rPr b="1" lang="en-US" sz="1400"/>
                        <a:t>Level</a:t>
                      </a:r>
                      <a:endParaRPr/>
                    </a:p>
                  </a:txBody>
                  <a:tcPr marT="45725" marB="45725" marR="91450" marL="91450"/>
                </a:tc>
                <a:tc>
                  <a:txBody>
                    <a:bodyPr/>
                    <a:lstStyle/>
                    <a:p>
                      <a:pPr indent="0" lvl="0" marL="0" marR="0" rtl="0" algn="l">
                        <a:spcBef>
                          <a:spcPts val="0"/>
                        </a:spcBef>
                        <a:spcAft>
                          <a:spcPts val="0"/>
                        </a:spcAft>
                        <a:buNone/>
                      </a:pPr>
                      <a:r>
                        <a:rPr lang="en-US" sz="1400"/>
                        <a:t>All</a:t>
                      </a:r>
                      <a:endParaRPr/>
                    </a:p>
                  </a:txBody>
                  <a:tcPr marT="45725" marB="45725" marR="91450" marL="91450"/>
                </a:tc>
              </a:tr>
              <a:tr h="1158250">
                <a:tc>
                  <a:txBody>
                    <a:bodyPr/>
                    <a:lstStyle/>
                    <a:p>
                      <a:pPr indent="0" lvl="0" marL="0" marR="0" rtl="0" algn="l">
                        <a:spcBef>
                          <a:spcPts val="0"/>
                        </a:spcBef>
                        <a:spcAft>
                          <a:spcPts val="0"/>
                        </a:spcAft>
                        <a:buNone/>
                      </a:pPr>
                      <a:r>
                        <a:rPr b="1" lang="en-US" sz="1400"/>
                        <a:t>Frequency</a:t>
                      </a:r>
                      <a:endParaRPr/>
                    </a:p>
                  </a:txBody>
                  <a:tcPr marT="45725" marB="45725" marR="91450" marL="91450"/>
                </a:tc>
                <a:tc>
                  <a:txBody>
                    <a:bodyPr/>
                    <a:lstStyle/>
                    <a:p>
                      <a:pPr indent="0" lvl="0" marL="0" marR="0" rtl="0" algn="l">
                        <a:spcBef>
                          <a:spcPts val="0"/>
                        </a:spcBef>
                        <a:spcAft>
                          <a:spcPts val="0"/>
                        </a:spcAft>
                        <a:buNone/>
                      </a:pPr>
                      <a:r>
                        <a:rPr lang="en-US" sz="1400"/>
                        <a:t>Soil temperature measurements can be taken daily or weekly. Seasonal measurements are taken every three months at 2-3 hour intervals for two consecutive days (diurnal cycle measurement).</a:t>
                      </a:r>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2" name="Google Shape;162;p8"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Preparing to measure soil temperature" id="163" name="Google Shape;163;p8"/>
          <p:cNvPicPr preferRelativeResize="0"/>
          <p:nvPr>
            <p:ph idx="2" type="body"/>
          </p:nvPr>
        </p:nvPicPr>
        <p:blipFill rotWithShape="1">
          <a:blip r:embed="rId4">
            <a:alphaModFix/>
          </a:blip>
          <a:srcRect b="0" l="0" r="0" t="0"/>
          <a:stretch/>
        </p:blipFill>
        <p:spPr>
          <a:xfrm>
            <a:off x="0" y="0"/>
            <a:ext cx="1279280" cy="6858000"/>
          </a:xfrm>
          <a:prstGeom prst="rect">
            <a:avLst/>
          </a:prstGeom>
          <a:noFill/>
          <a:ln>
            <a:noFill/>
          </a:ln>
        </p:spPr>
      </p:pic>
      <p:sp>
        <p:nvSpPr>
          <p:cNvPr id="164" name="Google Shape;164;p8"/>
          <p:cNvSpPr txBox="1"/>
          <p:nvPr>
            <p:ph type="title"/>
          </p:nvPr>
        </p:nvSpPr>
        <p:spPr>
          <a:xfrm>
            <a:off x="1407537" y="74103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a:t>Required Equipment</a:t>
            </a:r>
            <a:endParaRPr/>
          </a:p>
        </p:txBody>
      </p:sp>
      <p:sp>
        <p:nvSpPr>
          <p:cNvPr id="165" name="Google Shape;165;p8"/>
          <p:cNvSpPr txBox="1"/>
          <p:nvPr/>
        </p:nvSpPr>
        <p:spPr>
          <a:xfrm>
            <a:off x="1492099" y="1740135"/>
            <a:ext cx="7439081" cy="5117863"/>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3000"/>
              </a:lnSpc>
              <a:spcBef>
                <a:spcPts val="0"/>
              </a:spcBef>
              <a:spcAft>
                <a:spcPts val="0"/>
              </a:spcAft>
              <a:buClr>
                <a:srgbClr val="000000"/>
              </a:buClr>
              <a:buSzPct val="100000"/>
              <a:buFont typeface="Arial"/>
              <a:buNone/>
            </a:pPr>
            <a:r>
              <a:rPr b="1" i="0" lang="en-US" sz="1500" u="none" cap="none" strike="noStrike">
                <a:solidFill>
                  <a:srgbClr val="000000"/>
                </a:solidFill>
                <a:latin typeface="Calibri"/>
                <a:ea typeface="Calibri"/>
                <a:cs typeface="Calibri"/>
                <a:sym typeface="Calibri"/>
              </a:rPr>
              <a:t>For Soil Thermometer Calibration:</a:t>
            </a:r>
            <a:endParaRPr b="0" i="0" sz="1500" u="none" cap="none" strike="noStrike">
              <a:solidFill>
                <a:srgbClr val="000000"/>
              </a:solidFill>
              <a:latin typeface="Calibri"/>
              <a:ea typeface="Calibri"/>
              <a:cs typeface="Calibri"/>
              <a:sym typeface="Calibri"/>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Calibrated Soil thermometer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Calibration thermometer (determined to be accurate to + 0.5 ̊ C using the ice bath method)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500-mL beaker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Water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Wrench that fits nut on soil thermometer </a:t>
            </a:r>
            <a:endParaRPr/>
          </a:p>
          <a:p>
            <a:pPr indent="-254825" lvl="0" marL="342900" marR="0" rtl="0" algn="l">
              <a:lnSpc>
                <a:spcPct val="93000"/>
              </a:lnSpc>
              <a:spcBef>
                <a:spcPts val="1000"/>
              </a:spcBef>
              <a:spcAft>
                <a:spcPts val="0"/>
              </a:spcAft>
              <a:buClr>
                <a:schemeClr val="dk1"/>
              </a:buClr>
              <a:buSzPct val="1000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rgbClr val="000000"/>
              </a:buClr>
              <a:buSzPct val="100000"/>
              <a:buFont typeface="Arial"/>
              <a:buNone/>
            </a:pPr>
            <a:r>
              <a:rPr b="1" i="0" lang="en-US" sz="1500" u="none" cap="none" strike="noStrike">
                <a:solidFill>
                  <a:srgbClr val="000000"/>
                </a:solidFill>
                <a:latin typeface="Calibri"/>
                <a:ea typeface="Calibri"/>
                <a:cs typeface="Calibri"/>
                <a:sym typeface="Calibri"/>
              </a:rPr>
              <a:t>For Soil Temperature Measurement: </a:t>
            </a:r>
            <a:endParaRPr b="0" i="0" sz="1500" u="none" cap="none" strike="noStrike">
              <a:solidFill>
                <a:srgbClr val="000000"/>
              </a:solidFill>
              <a:latin typeface="Calibri"/>
              <a:ea typeface="Calibri"/>
              <a:cs typeface="Calibri"/>
              <a:sym typeface="Calibri"/>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A Defined Soil Temperature Sampling Site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Soil Thermometer</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Soil Calibration Thermometer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Thermometer spacers (for both 5 cm and 10 cm temperature measurements)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12 cm or longer nail marked at 5 cm, 7 cm, 10 cm and 12 cm from its point (if the soil is firm)</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Watch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Science Log/Data Entry App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Pen or pencil </a:t>
            </a:r>
            <a:endParaRPr/>
          </a:p>
          <a:p>
            <a:pPr indent="-342931" lvl="0" marL="342900" marR="0" rtl="0" algn="l">
              <a:lnSpc>
                <a:spcPct val="93000"/>
              </a:lnSpc>
              <a:spcBef>
                <a:spcPts val="1000"/>
              </a:spcBef>
              <a:spcAft>
                <a:spcPts val="0"/>
              </a:spcAft>
              <a:buClr>
                <a:srgbClr val="000000"/>
              </a:buClr>
              <a:buSzPct val="100000"/>
              <a:buFont typeface="Arial"/>
              <a:buChar char="•"/>
            </a:pPr>
            <a:r>
              <a:rPr b="0" i="0" lang="en-US" sz="1500" u="none" cap="none" strike="noStrike">
                <a:solidFill>
                  <a:srgbClr val="000000"/>
                </a:solidFill>
                <a:latin typeface="Calibri"/>
                <a:ea typeface="Calibri"/>
                <a:cs typeface="Calibri"/>
                <a:sym typeface="Calibri"/>
              </a:rPr>
              <a:t>Hammer (if soil is extra firm) </a:t>
            </a:r>
            <a:endParaRPr/>
          </a:p>
          <a:p>
            <a:pPr indent="0" lvl="0" marL="0" marR="0" rtl="0" algn="l">
              <a:lnSpc>
                <a:spcPct val="93000"/>
              </a:lnSpc>
              <a:spcBef>
                <a:spcPts val="1000"/>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p:txBody>
      </p:sp>
      <p:pic>
        <p:nvPicPr>
          <p:cNvPr descr="watermark of hands holding a clump of soil" id="166" name="Google Shape;166;p8"/>
          <p:cNvPicPr preferRelativeResize="0"/>
          <p:nvPr/>
        </p:nvPicPr>
        <p:blipFill rotWithShape="1">
          <a:blip r:embed="rId5">
            <a:alphaModFix amt="20000"/>
          </a:blip>
          <a:srcRect b="0" l="0" r="0" t="0"/>
          <a:stretch/>
        </p:blipFill>
        <p:spPr>
          <a:xfrm>
            <a:off x="0" y="936030"/>
            <a:ext cx="9144000" cy="59219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2" name="Google Shape;172;p9" title="Banner: Soil Temperature"/>
          <p:cNvPicPr preferRelativeResize="0"/>
          <p:nvPr>
            <p:ph idx="1" type="body"/>
          </p:nvPr>
        </p:nvPicPr>
        <p:blipFill rotWithShape="1">
          <a:blip r:embed="rId3">
            <a:alphaModFix/>
          </a:blip>
          <a:srcRect b="0" l="0" r="0" t="0"/>
          <a:stretch/>
        </p:blipFill>
        <p:spPr>
          <a:xfrm>
            <a:off x="1204587" y="-1"/>
            <a:ext cx="7952859" cy="999103"/>
          </a:xfrm>
          <a:prstGeom prst="rect">
            <a:avLst/>
          </a:prstGeom>
          <a:noFill/>
          <a:ln>
            <a:noFill/>
          </a:ln>
        </p:spPr>
      </p:pic>
      <p:pic>
        <p:nvPicPr>
          <p:cNvPr descr="Menu: Preparing to measure soil temperature" id="173" name="Google Shape;173;p9"/>
          <p:cNvPicPr preferRelativeResize="0"/>
          <p:nvPr>
            <p:ph idx="2" type="body"/>
          </p:nvPr>
        </p:nvPicPr>
        <p:blipFill rotWithShape="1">
          <a:blip r:embed="rId4">
            <a:alphaModFix/>
          </a:blip>
          <a:srcRect b="0" l="0" r="0" t="0"/>
          <a:stretch/>
        </p:blipFill>
        <p:spPr>
          <a:xfrm>
            <a:off x="0" y="0"/>
            <a:ext cx="1279280" cy="6858000"/>
          </a:xfrm>
          <a:prstGeom prst="rect">
            <a:avLst/>
          </a:prstGeom>
          <a:noFill/>
          <a:ln>
            <a:noFill/>
          </a:ln>
        </p:spPr>
      </p:pic>
      <p:sp>
        <p:nvSpPr>
          <p:cNvPr id="174" name="Google Shape;174;p9"/>
          <p:cNvSpPr txBox="1"/>
          <p:nvPr>
            <p:ph type="title"/>
          </p:nvPr>
        </p:nvSpPr>
        <p:spPr>
          <a:xfrm>
            <a:off x="199839" y="60956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3000"/>
              </a:lnSpc>
              <a:spcBef>
                <a:spcPts val="0"/>
              </a:spcBef>
              <a:spcAft>
                <a:spcPts val="0"/>
              </a:spcAft>
              <a:buClr>
                <a:srgbClr val="000000"/>
              </a:buClr>
              <a:buSzPts val="3600"/>
              <a:buFont typeface="Calibri"/>
              <a:buNone/>
            </a:pPr>
            <a:r>
              <a:rPr b="1" lang="en-US" sz="3600">
                <a:solidFill>
                  <a:srgbClr val="000000"/>
                </a:solidFill>
              </a:rPr>
              <a:t>Soil Thermometer Calibration</a:t>
            </a:r>
            <a:endParaRPr/>
          </a:p>
        </p:txBody>
      </p:sp>
      <p:sp>
        <p:nvSpPr>
          <p:cNvPr id="175" name="Google Shape;175;p9"/>
          <p:cNvSpPr txBox="1"/>
          <p:nvPr/>
        </p:nvSpPr>
        <p:spPr>
          <a:xfrm>
            <a:off x="1397385" y="1608671"/>
            <a:ext cx="4882645" cy="4826635"/>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93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Calibri"/>
                <a:ea typeface="Calibri"/>
                <a:cs typeface="Calibri"/>
                <a:sym typeface="Calibri"/>
              </a:rPr>
              <a:t>Pour about 250 mL of water at room temperature into a beaker (enough to cover the lower 4 cm of your thermometers). </a:t>
            </a:r>
            <a:endParaRPr/>
          </a:p>
          <a:p>
            <a:pPr indent="-457200" lvl="0" marL="457200" marR="0" rtl="0" algn="l">
              <a:lnSpc>
                <a:spcPct val="93000"/>
              </a:lnSpc>
              <a:spcBef>
                <a:spcPts val="1000"/>
              </a:spcBef>
              <a:spcAft>
                <a:spcPts val="0"/>
              </a:spcAft>
              <a:buClr>
                <a:srgbClr val="000000"/>
              </a:buClr>
              <a:buSzPts val="1600"/>
              <a:buFont typeface="Calibri"/>
              <a:buAutoNum type="arabicPeriod"/>
            </a:pPr>
            <a:r>
              <a:rPr b="0" i="0" lang="en-US" sz="1600" u="none" cap="none" strike="noStrike">
                <a:solidFill>
                  <a:srgbClr val="000000"/>
                </a:solidFill>
                <a:latin typeface="Calibri"/>
                <a:ea typeface="Calibri"/>
                <a:cs typeface="Calibri"/>
                <a:sym typeface="Calibri"/>
              </a:rPr>
              <a:t>Place both the calibration thermometer and the soil thermometer into the water.</a:t>
            </a:r>
            <a:endParaRPr/>
          </a:p>
          <a:p>
            <a:pPr indent="-457200" lvl="0" marL="457200" marR="0" rtl="0" algn="l">
              <a:lnSpc>
                <a:spcPct val="93000"/>
              </a:lnSpc>
              <a:spcBef>
                <a:spcPts val="1000"/>
              </a:spcBef>
              <a:spcAft>
                <a:spcPts val="0"/>
              </a:spcAft>
              <a:buClr>
                <a:srgbClr val="000000"/>
              </a:buClr>
              <a:buSzPts val="1600"/>
              <a:buFont typeface="Calibri"/>
              <a:buAutoNum type="arabicPeriod"/>
            </a:pPr>
            <a:r>
              <a:rPr b="0" i="0" lang="en-US" sz="1600" u="none" cap="none" strike="noStrike">
                <a:solidFill>
                  <a:srgbClr val="000000"/>
                </a:solidFill>
                <a:latin typeface="Calibri"/>
                <a:ea typeface="Calibri"/>
                <a:cs typeface="Calibri"/>
                <a:sym typeface="Calibri"/>
              </a:rPr>
              <a:t>Wait 2 minutes. </a:t>
            </a:r>
            <a:endParaRPr/>
          </a:p>
          <a:p>
            <a:pPr indent="-457200" lvl="0" marL="457200" marR="0" rtl="0" algn="l">
              <a:lnSpc>
                <a:spcPct val="93000"/>
              </a:lnSpc>
              <a:spcBef>
                <a:spcPts val="1000"/>
              </a:spcBef>
              <a:spcAft>
                <a:spcPts val="0"/>
              </a:spcAft>
              <a:buClr>
                <a:srgbClr val="000000"/>
              </a:buClr>
              <a:buSzPts val="1600"/>
              <a:buFont typeface="Calibri"/>
              <a:buAutoNum type="arabicPeriod"/>
            </a:pPr>
            <a:r>
              <a:rPr b="0" i="0" lang="en-US" sz="1600" u="none" cap="none" strike="noStrike">
                <a:solidFill>
                  <a:srgbClr val="000000"/>
                </a:solidFill>
                <a:latin typeface="Calibri"/>
                <a:ea typeface="Calibri"/>
                <a:cs typeface="Calibri"/>
                <a:sym typeface="Calibri"/>
              </a:rPr>
              <a:t>Read the temperatures from both thermometers. If the temperature difference between the thermometers is less than 2 ̊ C, stop; your soil thermometer is calibrated. </a:t>
            </a:r>
            <a:endParaRPr/>
          </a:p>
          <a:p>
            <a:pPr indent="-457200" lvl="0" marL="457200" marR="0" rtl="0" algn="l">
              <a:lnSpc>
                <a:spcPct val="93000"/>
              </a:lnSpc>
              <a:spcBef>
                <a:spcPts val="1000"/>
              </a:spcBef>
              <a:spcAft>
                <a:spcPts val="0"/>
              </a:spcAft>
              <a:buClr>
                <a:srgbClr val="000000"/>
              </a:buClr>
              <a:buSzPts val="1600"/>
              <a:buFont typeface="Calibri"/>
              <a:buAutoNum type="arabicPeriod"/>
            </a:pPr>
            <a:r>
              <a:rPr b="0" i="0" lang="en-US" sz="1600" u="none" cap="none" strike="noStrike">
                <a:solidFill>
                  <a:srgbClr val="000000"/>
                </a:solidFill>
                <a:latin typeface="Calibri"/>
                <a:ea typeface="Calibri"/>
                <a:cs typeface="Calibri"/>
                <a:sym typeface="Calibri"/>
              </a:rPr>
              <a:t>If the temperature difference is greater than 2 ̊ C, wait two more minutes. </a:t>
            </a:r>
            <a:endParaRPr/>
          </a:p>
          <a:p>
            <a:pPr indent="-457200" lvl="0" marL="457200" marR="0" rtl="0" algn="l">
              <a:lnSpc>
                <a:spcPct val="93000"/>
              </a:lnSpc>
              <a:spcBef>
                <a:spcPts val="1000"/>
              </a:spcBef>
              <a:spcAft>
                <a:spcPts val="0"/>
              </a:spcAft>
              <a:buClr>
                <a:srgbClr val="000000"/>
              </a:buClr>
              <a:buSzPts val="1600"/>
              <a:buFont typeface="Calibri"/>
              <a:buAutoNum type="arabicPeriod"/>
            </a:pPr>
            <a:r>
              <a:rPr b="0" i="0" lang="en-US" sz="1600" u="none" cap="none" strike="noStrike">
                <a:solidFill>
                  <a:srgbClr val="000000"/>
                </a:solidFill>
                <a:latin typeface="Calibri"/>
                <a:ea typeface="Calibri"/>
                <a:cs typeface="Calibri"/>
                <a:sym typeface="Calibri"/>
              </a:rPr>
              <a:t>If the temperature difference is still greater than 2 ̊ C, adjust the soil thermometer by turning the calibration nut at the base of the dial with the wrench until the soil thermometer reading matches the calibration thermometer.</a:t>
            </a:r>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93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descr="Photograph of the back of the soil thermometer, showing how you can calibrate the thermometer by turning the calibration nut." id="176" name="Google Shape;176;p9"/>
          <p:cNvPicPr preferRelativeResize="0"/>
          <p:nvPr/>
        </p:nvPicPr>
        <p:blipFill rotWithShape="1">
          <a:blip r:embed="rId5">
            <a:alphaModFix/>
          </a:blip>
          <a:srcRect b="0" l="0" r="0" t="0"/>
          <a:stretch/>
        </p:blipFill>
        <p:spPr>
          <a:xfrm>
            <a:off x="6398134" y="1753662"/>
            <a:ext cx="2294993" cy="2455341"/>
          </a:xfrm>
          <a:prstGeom prst="rect">
            <a:avLst/>
          </a:prstGeom>
          <a:noFill/>
          <a:ln>
            <a:noFill/>
          </a:ln>
        </p:spPr>
      </p:pic>
      <p:sp>
        <p:nvSpPr>
          <p:cNvPr id="177" name="Google Shape;177;p9"/>
          <p:cNvSpPr txBox="1"/>
          <p:nvPr/>
        </p:nvSpPr>
        <p:spPr>
          <a:xfrm>
            <a:off x="1478232" y="6201372"/>
            <a:ext cx="7214895" cy="309958"/>
          </a:xfrm>
          <a:prstGeom prst="rect">
            <a:avLst/>
          </a:prstGeom>
          <a:noFill/>
          <a:ln>
            <a:noFill/>
          </a:ln>
        </p:spPr>
        <p:txBody>
          <a:bodyPr anchorCtr="0" anchor="t" bIns="46800" lIns="90000" spcFirstLastPara="1" rIns="90000" wrap="square" tIns="46800">
            <a:spAutoFit/>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Keep the thermometer sensor (the lower 4 cm) in the water as you adjust the calibration.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2016-05-07T01:23:45Z</dcterms:created>
  <dc:creator>rusty low</dc:creator>
</cp:coreProperties>
</file>