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9"/>
  </p:notesMasterIdLst>
  <p:sldIdLst>
    <p:sldId id="272"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4" r:id="rId18"/>
    <p:sldId id="275" r:id="rId19"/>
    <p:sldId id="277" r:id="rId20"/>
    <p:sldId id="276"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2A0E"/>
    <a:srgbClr val="A29A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17"/>
    <p:restoredTop sz="94643"/>
  </p:normalViewPr>
  <p:slideViewPr>
    <p:cSldViewPr snapToGrid="0" snapToObjects="1">
      <p:cViewPr varScale="1">
        <p:scale>
          <a:sx n="87" d="100"/>
          <a:sy n="87" d="100"/>
        </p:scale>
        <p:origin x="139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E628CE-9791-4814-BD47-3B29D64CFE46}" type="datetimeFigureOut">
              <a:rPr lang="en-US" smtClean="0"/>
              <a:t>8/15/2018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9CF96F-9929-48F7-A514-6816EE8066A9}" type="slidenum">
              <a:rPr lang="en-US" smtClean="0"/>
              <a:t>‹#›</a:t>
            </a:fld>
            <a:endParaRPr lang="en-US"/>
          </a:p>
        </p:txBody>
      </p:sp>
    </p:spTree>
    <p:extLst>
      <p:ext uri="{BB962C8B-B14F-4D97-AF65-F5344CB8AC3E}">
        <p14:creationId xmlns:p14="http://schemas.microsoft.com/office/powerpoint/2010/main" val="1429063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4A2B16-90F8-406F-942A-8FB0728CECF6}" type="datetime1">
              <a:rPr lang="en-US" smtClean="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4779C7-2752-F243-8E4B-2FAFE185352D}" type="slidenum">
              <a:rPr lang="en-US" smtClean="0"/>
              <a:t>‹#›</a:t>
            </a:fld>
            <a:endParaRPr lang="en-US" dirty="0"/>
          </a:p>
        </p:txBody>
      </p:sp>
    </p:spTree>
    <p:extLst>
      <p:ext uri="{BB962C8B-B14F-4D97-AF65-F5344CB8AC3E}">
        <p14:creationId xmlns:p14="http://schemas.microsoft.com/office/powerpoint/2010/main" val="1974375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87E7CE-0026-4D2B-8D98-A2ACE5EE0E43}" type="datetime1">
              <a:rPr lang="en-US" smtClean="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4779C7-2752-F243-8E4B-2FAFE185352D}" type="slidenum">
              <a:rPr lang="en-US" smtClean="0"/>
              <a:t>‹#›</a:t>
            </a:fld>
            <a:endParaRPr lang="en-US" dirty="0"/>
          </a:p>
        </p:txBody>
      </p:sp>
    </p:spTree>
    <p:extLst>
      <p:ext uri="{BB962C8B-B14F-4D97-AF65-F5344CB8AC3E}">
        <p14:creationId xmlns:p14="http://schemas.microsoft.com/office/powerpoint/2010/main" val="1000428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882A25-1722-4C92-A4EF-1595AE46981D}" type="datetime1">
              <a:rPr lang="en-US" smtClean="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4779C7-2752-F243-8E4B-2FAFE185352D}" type="slidenum">
              <a:rPr lang="en-US" smtClean="0"/>
              <a:t>‹#›</a:t>
            </a:fld>
            <a:endParaRPr lang="en-US" dirty="0"/>
          </a:p>
        </p:txBody>
      </p:sp>
    </p:spTree>
    <p:extLst>
      <p:ext uri="{BB962C8B-B14F-4D97-AF65-F5344CB8AC3E}">
        <p14:creationId xmlns:p14="http://schemas.microsoft.com/office/powerpoint/2010/main" val="1546915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E70F2B-F1BF-40F4-A4D4-33E83029D6FF}" type="datetime1">
              <a:rPr lang="en-US" smtClean="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4779C7-2752-F243-8E4B-2FAFE185352D}" type="slidenum">
              <a:rPr lang="en-US" smtClean="0"/>
              <a:t>‹#›</a:t>
            </a:fld>
            <a:endParaRPr lang="en-US" dirty="0"/>
          </a:p>
        </p:txBody>
      </p:sp>
    </p:spTree>
    <p:extLst>
      <p:ext uri="{BB962C8B-B14F-4D97-AF65-F5344CB8AC3E}">
        <p14:creationId xmlns:p14="http://schemas.microsoft.com/office/powerpoint/2010/main" val="416874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C49131-D4EA-43B8-8097-CE4FEDE997F6}" type="datetime1">
              <a:rPr lang="en-US" smtClean="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4779C7-2752-F243-8E4B-2FAFE185352D}" type="slidenum">
              <a:rPr lang="en-US" smtClean="0"/>
              <a:t>‹#›</a:t>
            </a:fld>
            <a:endParaRPr lang="en-US" dirty="0"/>
          </a:p>
        </p:txBody>
      </p:sp>
    </p:spTree>
    <p:extLst>
      <p:ext uri="{BB962C8B-B14F-4D97-AF65-F5344CB8AC3E}">
        <p14:creationId xmlns:p14="http://schemas.microsoft.com/office/powerpoint/2010/main" val="1323191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663621-727B-4142-95E6-EF9B2361BF4D}" type="datetime1">
              <a:rPr lang="en-US" smtClean="0"/>
              <a:t>8/15/2018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4779C7-2752-F243-8E4B-2FAFE185352D}" type="slidenum">
              <a:rPr lang="en-US" smtClean="0"/>
              <a:t>‹#›</a:t>
            </a:fld>
            <a:endParaRPr lang="en-US" dirty="0"/>
          </a:p>
        </p:txBody>
      </p:sp>
    </p:spTree>
    <p:extLst>
      <p:ext uri="{BB962C8B-B14F-4D97-AF65-F5344CB8AC3E}">
        <p14:creationId xmlns:p14="http://schemas.microsoft.com/office/powerpoint/2010/main" val="1680005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414605-A0FA-43CE-9474-05EF2262F094}" type="datetime1">
              <a:rPr lang="en-US" smtClean="0"/>
              <a:t>8/15/2018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4779C7-2752-F243-8E4B-2FAFE185352D}" type="slidenum">
              <a:rPr lang="en-US" smtClean="0"/>
              <a:t>‹#›</a:t>
            </a:fld>
            <a:endParaRPr lang="en-US" dirty="0"/>
          </a:p>
        </p:txBody>
      </p:sp>
    </p:spTree>
    <p:extLst>
      <p:ext uri="{BB962C8B-B14F-4D97-AF65-F5344CB8AC3E}">
        <p14:creationId xmlns:p14="http://schemas.microsoft.com/office/powerpoint/2010/main" val="745212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003D01-CE08-441A-8A54-47A78E959F5B}" type="datetime1">
              <a:rPr lang="en-US" smtClean="0"/>
              <a:t>8/15/2018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4779C7-2752-F243-8E4B-2FAFE185352D}" type="slidenum">
              <a:rPr lang="en-US" smtClean="0"/>
              <a:t>‹#›</a:t>
            </a:fld>
            <a:endParaRPr lang="en-US" dirty="0"/>
          </a:p>
        </p:txBody>
      </p:sp>
    </p:spTree>
    <p:extLst>
      <p:ext uri="{BB962C8B-B14F-4D97-AF65-F5344CB8AC3E}">
        <p14:creationId xmlns:p14="http://schemas.microsoft.com/office/powerpoint/2010/main" val="663169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2D1B77-B664-4502-B68A-3D9B3212B540}" type="datetime1">
              <a:rPr lang="en-US" smtClean="0"/>
              <a:t>8/15/2018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94779C7-2752-F243-8E4B-2FAFE185352D}" type="slidenum">
              <a:rPr lang="en-US" smtClean="0"/>
              <a:t>‹#›</a:t>
            </a:fld>
            <a:endParaRPr lang="en-US" dirty="0"/>
          </a:p>
        </p:txBody>
      </p:sp>
    </p:spTree>
    <p:extLst>
      <p:ext uri="{BB962C8B-B14F-4D97-AF65-F5344CB8AC3E}">
        <p14:creationId xmlns:p14="http://schemas.microsoft.com/office/powerpoint/2010/main" val="443641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BD18F4-94B6-407E-9CCB-5E5F18BABD34}" type="datetime1">
              <a:rPr lang="en-US" smtClean="0"/>
              <a:t>8/15/2018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4779C7-2752-F243-8E4B-2FAFE185352D}" type="slidenum">
              <a:rPr lang="en-US" smtClean="0"/>
              <a:t>‹#›</a:t>
            </a:fld>
            <a:endParaRPr lang="en-US" dirty="0"/>
          </a:p>
        </p:txBody>
      </p:sp>
    </p:spTree>
    <p:extLst>
      <p:ext uri="{BB962C8B-B14F-4D97-AF65-F5344CB8AC3E}">
        <p14:creationId xmlns:p14="http://schemas.microsoft.com/office/powerpoint/2010/main" val="222224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DEEA0B-38B3-4D25-92A0-A563323744D6}" type="datetime1">
              <a:rPr lang="en-US" smtClean="0"/>
              <a:t>8/15/2018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4779C7-2752-F243-8E4B-2FAFE185352D}" type="slidenum">
              <a:rPr lang="en-US" smtClean="0"/>
              <a:t>‹#›</a:t>
            </a:fld>
            <a:endParaRPr lang="en-US" dirty="0"/>
          </a:p>
        </p:txBody>
      </p:sp>
    </p:spTree>
    <p:extLst>
      <p:ext uri="{BB962C8B-B14F-4D97-AF65-F5344CB8AC3E}">
        <p14:creationId xmlns:p14="http://schemas.microsoft.com/office/powerpoint/2010/main" val="452504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E22AEF-D33E-4918-904B-6BC3FACF344B}" type="datetime1">
              <a:rPr lang="en-US" smtClean="0"/>
              <a:t>8/15/2018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4779C7-2752-F243-8E4B-2FAFE185352D}" type="slidenum">
              <a:rPr lang="en-US" smtClean="0"/>
              <a:t>‹#›</a:t>
            </a:fld>
            <a:endParaRPr lang="en-US" dirty="0"/>
          </a:p>
        </p:txBody>
      </p:sp>
    </p:spTree>
    <p:extLst>
      <p:ext uri="{BB962C8B-B14F-4D97-AF65-F5344CB8AC3E}">
        <p14:creationId xmlns:p14="http://schemas.microsoft.com/office/powerpoint/2010/main" val="929667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5.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31.jpg"/></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36.jpeg"/><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37.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3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2.jpg"/></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3.jpg"/></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4.jpg"/></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1.jpg"/></Relationships>
</file>

<file path=ppt/slides/_rels/slide4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2.jpg"/></Relationships>
</file>

<file path=ppt/slides/_rels/slide4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3.jpg"/></Relationships>
</file>

<file path=ppt/slides/_rels/slide4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4.jpg"/></Relationships>
</file>

<file path=ppt/slides/_rels/slide4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46.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8.png"/><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hyperlink" Target="mailto:help@globe.gov" TargetMode="External"/><Relationship Id="rId4" Type="http://schemas.openxmlformats.org/officeDocument/2006/relationships/hyperlink" Target="https://docs.google.com/forms/d/1nF4DOebsUPFN2I3Sl73HZkrN_BzFnjAgCBdAQAt_E0I/viewform?c=0&amp;w=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6.jpg"/><Relationship Id="rId4" Type="http://schemas.openxmlformats.org/officeDocument/2006/relationships/hyperlink" Target="https://cloudsway2.larc.nasa.gov/cgi-bin/predict/predict.cg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1</a:t>
            </a:fld>
            <a:endParaRPr lang="en-US" dirty="0"/>
          </a:p>
        </p:txBody>
      </p:sp>
      <p:pic>
        <p:nvPicPr>
          <p:cNvPr id="14" name="Picture 13" descr="Banner: Soil (Pedosphere) 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90" y="0"/>
            <a:ext cx="9157790" cy="1019359"/>
          </a:xfrm>
          <a:prstGeom prst="rect">
            <a:avLst/>
          </a:prstGeom>
        </p:spPr>
      </p:pic>
      <p:sp>
        <p:nvSpPr>
          <p:cNvPr id="2" name="Title 1"/>
          <p:cNvSpPr>
            <a:spLocks noGrp="1"/>
          </p:cNvSpPr>
          <p:nvPr>
            <p:ph type="ctrTitle"/>
          </p:nvPr>
        </p:nvSpPr>
        <p:spPr/>
        <p:txBody>
          <a:bodyPr/>
          <a:lstStyle/>
          <a:p>
            <a:r>
              <a:rPr lang="en-US" dirty="0"/>
              <a:t>Intro Slide</a:t>
            </a:r>
          </a:p>
        </p:txBody>
      </p:sp>
      <p:pic>
        <p:nvPicPr>
          <p:cNvPr id="11" name="Picture 10" descr="artist's drawing of dry, cracked soil surface, with a puddle and rai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0" y="1019359"/>
            <a:ext cx="9157790" cy="5838641"/>
          </a:xfrm>
          <a:prstGeom prst="rect">
            <a:avLst/>
          </a:prstGeom>
        </p:spPr>
      </p:pic>
    </p:spTree>
    <p:extLst>
      <p:ext uri="{BB962C8B-B14F-4D97-AF65-F5344CB8AC3E}">
        <p14:creationId xmlns:p14="http://schemas.microsoft.com/office/powerpoint/2010/main" val="1821002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10</a:t>
            </a:fld>
            <a:endParaRPr lang="en-US" dirty="0"/>
          </a:p>
        </p:txBody>
      </p:sp>
      <p:pic>
        <p:nvPicPr>
          <p:cNvPr id="8" name="Picture 7"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997825"/>
          </a:xfrm>
          <a:prstGeom prst="rect">
            <a:avLst/>
          </a:prstGeom>
        </p:spPr>
      </p:pic>
      <p:pic>
        <p:nvPicPr>
          <p:cNvPr id="10" name="Picture 9" descr="Menu: How to select and set-up a SMAP soil moisture si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 y="980963"/>
            <a:ext cx="1512221" cy="5877037"/>
          </a:xfrm>
          <a:prstGeom prst="rect">
            <a:avLst/>
          </a:prstGeom>
        </p:spPr>
      </p:pic>
      <p:sp>
        <p:nvSpPr>
          <p:cNvPr id="2" name="Title 1"/>
          <p:cNvSpPr>
            <a:spLocks noGrp="1"/>
          </p:cNvSpPr>
          <p:nvPr>
            <p:ph type="title"/>
          </p:nvPr>
        </p:nvSpPr>
        <p:spPr>
          <a:xfrm>
            <a:off x="1807762" y="756981"/>
            <a:ext cx="7886700" cy="1325563"/>
          </a:xfrm>
        </p:spPr>
        <p:txBody>
          <a:bodyPr>
            <a:normAutofit/>
          </a:bodyPr>
          <a:lstStyle/>
          <a:p>
            <a:r>
              <a:rPr lang="en-US" sz="3200" dirty="0">
                <a:solidFill>
                  <a:srgbClr val="000000"/>
                </a:solidFill>
              </a:rPr>
              <a:t>SMAP Soil Moisture Site Selection</a:t>
            </a:r>
          </a:p>
        </p:txBody>
      </p:sp>
      <p:sp>
        <p:nvSpPr>
          <p:cNvPr id="3" name="Content Placeholder 2"/>
          <p:cNvSpPr>
            <a:spLocks noGrp="1"/>
          </p:cNvSpPr>
          <p:nvPr>
            <p:ph sz="half" idx="1"/>
          </p:nvPr>
        </p:nvSpPr>
        <p:spPr>
          <a:xfrm>
            <a:off x="1864911" y="1767748"/>
            <a:ext cx="4522981" cy="4351338"/>
          </a:xfrm>
        </p:spPr>
        <p:txBody>
          <a:bodyPr>
            <a:normAutofit/>
          </a:bodyPr>
          <a:lstStyle/>
          <a:p>
            <a:pPr marL="0" indent="0">
              <a:buNone/>
              <a:defRPr/>
            </a:pPr>
            <a:r>
              <a:rPr lang="en-US" sz="1800" dirty="0">
                <a:solidFill>
                  <a:srgbClr val="000000"/>
                </a:solidFill>
              </a:rPr>
              <a:t>Select a site that is large enough for one year of measurements spaced 25 cm apart and:</a:t>
            </a:r>
          </a:p>
          <a:p>
            <a:pPr>
              <a:defRPr/>
            </a:pPr>
            <a:r>
              <a:rPr lang="en-US" sz="1800" dirty="0">
                <a:solidFill>
                  <a:srgbClr val="000000"/>
                </a:solidFill>
              </a:rPr>
              <a:t>flat </a:t>
            </a:r>
          </a:p>
          <a:p>
            <a:pPr>
              <a:defRPr/>
            </a:pPr>
            <a:r>
              <a:rPr lang="en-US" sz="1800" dirty="0">
                <a:solidFill>
                  <a:srgbClr val="000000"/>
                </a:solidFill>
              </a:rPr>
              <a:t>uniform in surface cover </a:t>
            </a:r>
          </a:p>
          <a:p>
            <a:pPr>
              <a:defRPr/>
            </a:pPr>
            <a:r>
              <a:rPr lang="en-US" sz="1800" dirty="0">
                <a:solidFill>
                  <a:srgbClr val="000000"/>
                </a:solidFill>
              </a:rPr>
              <a:t>not under trees or other tall plants</a:t>
            </a:r>
          </a:p>
          <a:p>
            <a:pPr>
              <a:defRPr/>
            </a:pPr>
            <a:r>
              <a:rPr lang="en-US" sz="1800" dirty="0">
                <a:solidFill>
                  <a:srgbClr val="000000"/>
                </a:solidFill>
              </a:rPr>
              <a:t>relatively free of rocks </a:t>
            </a:r>
          </a:p>
          <a:p>
            <a:pPr marL="0" lvl="1">
              <a:buNone/>
              <a:defRPr/>
            </a:pPr>
            <a:r>
              <a:rPr lang="en-US" sz="1800" dirty="0">
                <a:solidFill>
                  <a:srgbClr val="000000"/>
                </a:solidFill>
              </a:rPr>
              <a:t>Try to avoid an area that is irrigated unless it is located in a large field that is consistently irrigated.</a:t>
            </a:r>
            <a:endParaRPr lang="en-US" sz="1800" dirty="0"/>
          </a:p>
          <a:p>
            <a:pPr marL="0" lvl="1">
              <a:buNone/>
              <a:defRPr/>
            </a:pPr>
            <a:endParaRPr lang="en-US" sz="1800" dirty="0">
              <a:solidFill>
                <a:srgbClr val="000000"/>
              </a:solidFill>
            </a:endParaRPr>
          </a:p>
        </p:txBody>
      </p:sp>
      <p:pic>
        <p:nvPicPr>
          <p:cNvPr id="5" name="Picture 12" descr="Diagram of SMAP sampling grid: a 2 m x 4 m rectangle, with flags in corn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0890" y="1754806"/>
            <a:ext cx="1957721" cy="30195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6" descr="DIagram of SMAP sampling grid, 3 m x 3 m, with flags in the corners of the sampling squa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2480" y="4519247"/>
            <a:ext cx="2132393" cy="20264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10" descr="North arrow"/>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1058" y="5045166"/>
            <a:ext cx="431065" cy="673100"/>
          </a:xfrm>
          <a:prstGeom prst="rect">
            <a:avLst/>
          </a:prstGeom>
        </p:spPr>
      </p:pic>
    </p:spTree>
    <p:extLst>
      <p:ext uri="{BB962C8B-B14F-4D97-AF65-F5344CB8AC3E}">
        <p14:creationId xmlns:p14="http://schemas.microsoft.com/office/powerpoint/2010/main" val="846407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11</a:t>
            </a:fld>
            <a:endParaRPr lang="en-US" dirty="0"/>
          </a:p>
        </p:txBody>
      </p:sp>
      <p:pic>
        <p:nvPicPr>
          <p:cNvPr id="8" name="Picture 7"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997825"/>
          </a:xfrm>
          <a:prstGeom prst="rect">
            <a:avLst/>
          </a:prstGeom>
        </p:spPr>
      </p:pic>
      <p:pic>
        <p:nvPicPr>
          <p:cNvPr id="9" name="Picture 8" descr="Menu: How to select and set-up a SMAP soil moisture si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 y="980963"/>
            <a:ext cx="1512221" cy="5877037"/>
          </a:xfrm>
          <a:prstGeom prst="rect">
            <a:avLst/>
          </a:prstGeom>
        </p:spPr>
      </p:pic>
      <p:sp>
        <p:nvSpPr>
          <p:cNvPr id="2" name="Title 1"/>
          <p:cNvSpPr>
            <a:spLocks noGrp="1"/>
          </p:cNvSpPr>
          <p:nvPr>
            <p:ph type="title"/>
          </p:nvPr>
        </p:nvSpPr>
        <p:spPr>
          <a:xfrm>
            <a:off x="1501745" y="753805"/>
            <a:ext cx="7886700" cy="1325563"/>
          </a:xfrm>
        </p:spPr>
        <p:txBody>
          <a:bodyPr>
            <a:normAutofit/>
          </a:bodyPr>
          <a:lstStyle/>
          <a:p>
            <a:r>
              <a:rPr lang="en-US" sz="3200" dirty="0">
                <a:solidFill>
                  <a:srgbClr val="000000"/>
                </a:solidFill>
              </a:rPr>
              <a:t>SMAP Soil Moisture Site Considerations</a:t>
            </a:r>
          </a:p>
        </p:txBody>
      </p:sp>
      <p:sp>
        <p:nvSpPr>
          <p:cNvPr id="3" name="Content Placeholder 2"/>
          <p:cNvSpPr>
            <a:spLocks noGrp="1"/>
          </p:cNvSpPr>
          <p:nvPr>
            <p:ph sz="half" idx="1"/>
          </p:nvPr>
        </p:nvSpPr>
        <p:spPr>
          <a:xfrm>
            <a:off x="1719165" y="1835348"/>
            <a:ext cx="4762126" cy="4351338"/>
          </a:xfrm>
        </p:spPr>
        <p:txBody>
          <a:bodyPr>
            <a:normAutofit/>
          </a:bodyPr>
          <a:lstStyle/>
          <a:p>
            <a:pPr>
              <a:buNone/>
            </a:pPr>
            <a:r>
              <a:rPr lang="en-US" sz="2100" b="1" dirty="0">
                <a:solidFill>
                  <a:srgbClr val="000000"/>
                </a:solidFill>
              </a:rPr>
              <a:t>Note</a:t>
            </a:r>
            <a:r>
              <a:rPr lang="en-US" sz="2100" dirty="0">
                <a:solidFill>
                  <a:srgbClr val="000000"/>
                </a:solidFill>
              </a:rPr>
              <a:t>: SMAP sampling grids can be rectangular or other shapes as long as the sampling sites are as uniform as possible.</a:t>
            </a:r>
          </a:p>
          <a:p>
            <a:pPr>
              <a:buNone/>
            </a:pPr>
            <a:r>
              <a:rPr lang="en-US" sz="2100" dirty="0">
                <a:solidFill>
                  <a:srgbClr val="000000"/>
                </a:solidFill>
              </a:rPr>
              <a:t>A site may be under trees, but the area should be free of surface roots and comparison with SMAP may be difficult.</a:t>
            </a:r>
          </a:p>
          <a:p>
            <a:pPr>
              <a:buNone/>
            </a:pPr>
            <a:r>
              <a:rPr lang="en-US" sz="2100" dirty="0">
                <a:solidFill>
                  <a:srgbClr val="000000"/>
                </a:solidFill>
              </a:rPr>
              <a:t>A site that is representative or a large area such as a field is ideal where possible.</a:t>
            </a:r>
          </a:p>
          <a:p>
            <a:endParaRPr lang="en-US" dirty="0"/>
          </a:p>
        </p:txBody>
      </p:sp>
      <p:pic>
        <p:nvPicPr>
          <p:cNvPr id="5" name="Picture 12" descr="Diagram of 2 m x 4 m SMAP sampling grid, with flags in each cor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1291" y="1934220"/>
            <a:ext cx="2336541" cy="39873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8" descr="Diagram of SMAP sampling grid, 4. m. x1.5 m rectange, with flags in each cor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6771" y="5290204"/>
            <a:ext cx="4031947" cy="119544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descr="North arrow"/>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3976" y="5326520"/>
            <a:ext cx="355600" cy="673100"/>
          </a:xfrm>
          <a:prstGeom prst="rect">
            <a:avLst/>
          </a:prstGeom>
        </p:spPr>
      </p:pic>
    </p:spTree>
    <p:extLst>
      <p:ext uri="{BB962C8B-B14F-4D97-AF65-F5344CB8AC3E}">
        <p14:creationId xmlns:p14="http://schemas.microsoft.com/office/powerpoint/2010/main" val="518887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12</a:t>
            </a:fld>
            <a:endParaRPr lang="en-US" dirty="0"/>
          </a:p>
        </p:txBody>
      </p:sp>
      <p:pic>
        <p:nvPicPr>
          <p:cNvPr id="6" name="Picture 5"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997825"/>
          </a:xfrm>
          <a:prstGeom prst="rect">
            <a:avLst/>
          </a:prstGeom>
        </p:spPr>
      </p:pic>
      <p:pic>
        <p:nvPicPr>
          <p:cNvPr id="7" name="Picture 6" descr="Menu: How to select and set-up a SMAP soil moisture si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 y="980963"/>
            <a:ext cx="1512221" cy="5877037"/>
          </a:xfrm>
          <a:prstGeom prst="rect">
            <a:avLst/>
          </a:prstGeom>
        </p:spPr>
      </p:pic>
      <p:sp>
        <p:nvSpPr>
          <p:cNvPr id="2" name="Title 1"/>
          <p:cNvSpPr>
            <a:spLocks noGrp="1"/>
          </p:cNvSpPr>
          <p:nvPr>
            <p:ph type="title"/>
          </p:nvPr>
        </p:nvSpPr>
        <p:spPr>
          <a:xfrm>
            <a:off x="1678430" y="673992"/>
            <a:ext cx="6301788" cy="1325563"/>
          </a:xfrm>
        </p:spPr>
        <p:txBody>
          <a:bodyPr>
            <a:normAutofit/>
          </a:bodyPr>
          <a:lstStyle/>
          <a:p>
            <a:r>
              <a:rPr lang="en-US" sz="3200" dirty="0">
                <a:solidFill>
                  <a:srgbClr val="000000"/>
                </a:solidFill>
              </a:rPr>
              <a:t>SMAP Soil Moisture Site Selection </a:t>
            </a:r>
            <a:r>
              <a:rPr lang="en-US" sz="3200" dirty="0">
                <a:solidFill>
                  <a:schemeClr val="bg1"/>
                </a:solidFill>
              </a:rPr>
              <a:t>1</a:t>
            </a:r>
          </a:p>
        </p:txBody>
      </p:sp>
      <p:sp>
        <p:nvSpPr>
          <p:cNvPr id="3" name="Content Placeholder 2"/>
          <p:cNvSpPr>
            <a:spLocks noGrp="1"/>
          </p:cNvSpPr>
          <p:nvPr>
            <p:ph sz="half" idx="1"/>
          </p:nvPr>
        </p:nvSpPr>
        <p:spPr>
          <a:xfrm>
            <a:off x="1678430" y="1800943"/>
            <a:ext cx="8515350" cy="872605"/>
          </a:xfrm>
        </p:spPr>
        <p:txBody>
          <a:bodyPr>
            <a:normAutofit/>
          </a:bodyPr>
          <a:lstStyle/>
          <a:p>
            <a:pPr marL="0" indent="0">
              <a:buNone/>
            </a:pPr>
            <a:r>
              <a:rPr lang="en-US" sz="1800" dirty="0">
                <a:solidFill>
                  <a:srgbClr val="000000"/>
                </a:solidFill>
              </a:rPr>
              <a:t>Use a meter stick or tape measure to lay out the grid. </a:t>
            </a:r>
          </a:p>
          <a:p>
            <a:pPr marL="0" indent="0">
              <a:buNone/>
            </a:pPr>
            <a:r>
              <a:rPr lang="en-US" sz="1800" dirty="0">
                <a:solidFill>
                  <a:srgbClr val="000000"/>
                </a:solidFill>
              </a:rPr>
              <a:t>Mark all four corners of the grid with some sort of permanent markers. </a:t>
            </a:r>
          </a:p>
        </p:txBody>
      </p:sp>
      <p:pic>
        <p:nvPicPr>
          <p:cNvPr id="5" name="Picture 8" descr="Photograph showing the sampling grid being laid out, with a flage in place and a meter sti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460" y="2802673"/>
            <a:ext cx="6549409" cy="15080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01146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13</a:t>
            </a:fld>
            <a:endParaRPr lang="en-US" dirty="0"/>
          </a:p>
        </p:txBody>
      </p:sp>
      <p:pic>
        <p:nvPicPr>
          <p:cNvPr id="8" name="Picture 7"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997825"/>
          </a:xfrm>
          <a:prstGeom prst="rect">
            <a:avLst/>
          </a:prstGeom>
        </p:spPr>
      </p:pic>
      <p:pic>
        <p:nvPicPr>
          <p:cNvPr id="10" name="Picture 9" descr="Menu: How to take surface soil moisture sampl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97823"/>
            <a:ext cx="1493771" cy="5860177"/>
          </a:xfrm>
          <a:prstGeom prst="rect">
            <a:avLst/>
          </a:prstGeom>
        </p:spPr>
      </p:pic>
      <p:sp>
        <p:nvSpPr>
          <p:cNvPr id="2" name="Title 1"/>
          <p:cNvSpPr>
            <a:spLocks noGrp="1"/>
          </p:cNvSpPr>
          <p:nvPr>
            <p:ph type="title"/>
          </p:nvPr>
        </p:nvSpPr>
        <p:spPr>
          <a:xfrm>
            <a:off x="1613401" y="911779"/>
            <a:ext cx="7151246" cy="1325563"/>
          </a:xfrm>
        </p:spPr>
        <p:txBody>
          <a:bodyPr>
            <a:normAutofit/>
          </a:bodyPr>
          <a:lstStyle/>
          <a:p>
            <a:r>
              <a:rPr lang="en-US" sz="3200" dirty="0">
                <a:solidFill>
                  <a:srgbClr val="000000"/>
                </a:solidFill>
              </a:rPr>
              <a:t>SMAP Sampling Instructions for Measuring </a:t>
            </a:r>
            <a:br>
              <a:rPr lang="en-US" sz="3200" dirty="0">
                <a:solidFill>
                  <a:srgbClr val="000000"/>
                </a:solidFill>
              </a:rPr>
            </a:br>
            <a:r>
              <a:rPr lang="en-US" sz="3200" dirty="0">
                <a:solidFill>
                  <a:srgbClr val="000000"/>
                </a:solidFill>
              </a:rPr>
              <a:t>Sample Bulk Density</a:t>
            </a:r>
          </a:p>
        </p:txBody>
      </p:sp>
      <p:sp>
        <p:nvSpPr>
          <p:cNvPr id="3" name="Content Placeholder 2"/>
          <p:cNvSpPr>
            <a:spLocks noGrp="1"/>
          </p:cNvSpPr>
          <p:nvPr>
            <p:ph sz="half" idx="1"/>
          </p:nvPr>
        </p:nvSpPr>
        <p:spPr>
          <a:xfrm>
            <a:off x="1613401" y="2151297"/>
            <a:ext cx="3877451" cy="4351338"/>
          </a:xfrm>
        </p:spPr>
        <p:txBody>
          <a:bodyPr>
            <a:normAutofit/>
          </a:bodyPr>
          <a:lstStyle/>
          <a:p>
            <a:pPr marL="0" indent="0">
              <a:buNone/>
            </a:pPr>
            <a:r>
              <a:rPr lang="en-US" sz="1900" dirty="0">
                <a:solidFill>
                  <a:srgbClr val="000000"/>
                </a:solidFill>
              </a:rPr>
              <a:t>T</a:t>
            </a:r>
            <a:r>
              <a:rPr lang="en-US" sz="1900" dirty="0">
                <a:solidFill>
                  <a:srgbClr val="000000"/>
                </a:solidFill>
                <a:cs typeface="Times New Roman" pitchFamily="16" charset="0"/>
              </a:rPr>
              <a:t>he first time you take a SMAP Soil Moisture sample and for every tenth sample after that, take a Sample Bulk Density Sample. See the next slide for instructions. </a:t>
            </a:r>
          </a:p>
          <a:p>
            <a:pPr marL="0" indent="0">
              <a:buNone/>
            </a:pPr>
            <a:r>
              <a:rPr lang="en-US" sz="1900" b="1" dirty="0">
                <a:solidFill>
                  <a:srgbClr val="000000"/>
                </a:solidFill>
              </a:rPr>
              <a:t>Note</a:t>
            </a:r>
            <a:r>
              <a:rPr lang="en-US" sz="1900" dirty="0">
                <a:solidFill>
                  <a:srgbClr val="000000"/>
                </a:solidFill>
              </a:rPr>
              <a:t>: sample for the first time at the Northwest corner of the grid.</a:t>
            </a:r>
          </a:p>
          <a:p>
            <a:pPr marL="0" indent="0">
              <a:buNone/>
            </a:pPr>
            <a:r>
              <a:rPr lang="en-US" dirty="0">
                <a:solidFill>
                  <a:srgbClr val="000000"/>
                </a:solidFill>
              </a:rPr>
              <a:t> </a:t>
            </a:r>
          </a:p>
          <a:p>
            <a:endParaRPr lang="en-US" dirty="0"/>
          </a:p>
        </p:txBody>
      </p:sp>
      <p:pic>
        <p:nvPicPr>
          <p:cNvPr id="7" name="Picture 6" descr="SMAP 3 m x 3 m sampling grid for taking soil moisture and bulk density sample. Take the first sample at the northwest corner of the gri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0852" y="2151297"/>
            <a:ext cx="3106057" cy="2938464"/>
          </a:xfrm>
          <a:prstGeom prst="rect">
            <a:avLst/>
          </a:prstGeom>
        </p:spPr>
      </p:pic>
      <p:pic>
        <p:nvPicPr>
          <p:cNvPr id="5" name="Content Placeholder 4" descr="photo of a labled sample can."/>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2318006" y="4512046"/>
            <a:ext cx="2214985" cy="1643825"/>
          </a:xfrm>
        </p:spPr>
      </p:pic>
    </p:spTree>
    <p:extLst>
      <p:ext uri="{BB962C8B-B14F-4D97-AF65-F5344CB8AC3E}">
        <p14:creationId xmlns:p14="http://schemas.microsoft.com/office/powerpoint/2010/main" val="2094165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14</a:t>
            </a:fld>
            <a:endParaRPr lang="en-US" dirty="0"/>
          </a:p>
        </p:txBody>
      </p:sp>
      <p:pic>
        <p:nvPicPr>
          <p:cNvPr id="6" name="Picture 5"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997825"/>
          </a:xfrm>
          <a:prstGeom prst="rect">
            <a:avLst/>
          </a:prstGeom>
        </p:spPr>
      </p:pic>
      <p:pic>
        <p:nvPicPr>
          <p:cNvPr id="7" name="Picture 6" descr="Menu: How to take surface soil moisture sampl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7823"/>
            <a:ext cx="1493771" cy="5860177"/>
          </a:xfrm>
          <a:prstGeom prst="rect">
            <a:avLst/>
          </a:prstGeom>
        </p:spPr>
      </p:pic>
      <p:sp>
        <p:nvSpPr>
          <p:cNvPr id="2" name="Title 1"/>
          <p:cNvSpPr>
            <a:spLocks noGrp="1"/>
          </p:cNvSpPr>
          <p:nvPr>
            <p:ph type="title"/>
          </p:nvPr>
        </p:nvSpPr>
        <p:spPr>
          <a:xfrm>
            <a:off x="1696699" y="1075077"/>
            <a:ext cx="7886700" cy="639424"/>
          </a:xfrm>
        </p:spPr>
        <p:txBody>
          <a:bodyPr>
            <a:normAutofit/>
          </a:bodyPr>
          <a:lstStyle/>
          <a:p>
            <a:r>
              <a:rPr lang="en-US" sz="3200" dirty="0"/>
              <a:t>Prepare to Take a Soil Sample</a:t>
            </a:r>
          </a:p>
        </p:txBody>
      </p:sp>
      <p:sp>
        <p:nvSpPr>
          <p:cNvPr id="3" name="Content Placeholder 2"/>
          <p:cNvSpPr>
            <a:spLocks noGrp="1"/>
          </p:cNvSpPr>
          <p:nvPr>
            <p:ph sz="half" idx="1"/>
          </p:nvPr>
        </p:nvSpPr>
        <p:spPr>
          <a:xfrm>
            <a:off x="1690796" y="1921162"/>
            <a:ext cx="2965108" cy="4351338"/>
          </a:xfrm>
        </p:spPr>
        <p:txBody>
          <a:bodyPr/>
          <a:lstStyle/>
          <a:p>
            <a:pPr marL="0" indent="0">
              <a:buNone/>
            </a:pPr>
            <a:r>
              <a:rPr lang="en-US" sz="2000" dirty="0">
                <a:solidFill>
                  <a:srgbClr val="000000"/>
                </a:solidFill>
                <a:cs typeface="Times New Roman" pitchFamily="16" charset="0"/>
              </a:rPr>
              <a:t>At the sampling spot, remove any grass or other groundcover.</a:t>
            </a:r>
          </a:p>
          <a:p>
            <a:endParaRPr lang="en-US" dirty="0"/>
          </a:p>
        </p:txBody>
      </p:sp>
      <p:pic>
        <p:nvPicPr>
          <p:cNvPr id="5" name="Content Placeholder 4" descr="photo of trowel being used to scrape away grass and ground cover from the sampling area."/>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852931" y="1921162"/>
            <a:ext cx="3532242" cy="3390952"/>
          </a:xfrm>
        </p:spPr>
      </p:pic>
    </p:spTree>
    <p:extLst>
      <p:ext uri="{BB962C8B-B14F-4D97-AF65-F5344CB8AC3E}">
        <p14:creationId xmlns:p14="http://schemas.microsoft.com/office/powerpoint/2010/main" val="145668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15</a:t>
            </a:fld>
            <a:endParaRPr lang="en-US" dirty="0"/>
          </a:p>
        </p:txBody>
      </p:sp>
      <p:pic>
        <p:nvPicPr>
          <p:cNvPr id="6" name="Picture 5"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997825"/>
          </a:xfrm>
          <a:prstGeom prst="rect">
            <a:avLst/>
          </a:prstGeom>
        </p:spPr>
      </p:pic>
      <p:pic>
        <p:nvPicPr>
          <p:cNvPr id="7" name="Picture 6" descr="Menu: How to take surface soil moisture sampl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97823"/>
            <a:ext cx="1493771" cy="5860177"/>
          </a:xfrm>
          <a:prstGeom prst="rect">
            <a:avLst/>
          </a:prstGeom>
        </p:spPr>
      </p:pic>
      <p:sp>
        <p:nvSpPr>
          <p:cNvPr id="2" name="Title 1"/>
          <p:cNvSpPr>
            <a:spLocks noGrp="1"/>
          </p:cNvSpPr>
          <p:nvPr>
            <p:ph type="title"/>
          </p:nvPr>
        </p:nvSpPr>
        <p:spPr>
          <a:xfrm>
            <a:off x="1773123" y="997823"/>
            <a:ext cx="6611599" cy="1325563"/>
          </a:xfrm>
        </p:spPr>
        <p:txBody>
          <a:bodyPr>
            <a:normAutofit/>
          </a:bodyPr>
          <a:lstStyle/>
          <a:p>
            <a:r>
              <a:rPr lang="en-US" sz="3200" dirty="0">
                <a:solidFill>
                  <a:srgbClr val="000000"/>
                </a:solidFill>
              </a:rPr>
              <a:t>Taking a SMAP Soil Moisture Sample of Known Volume</a:t>
            </a:r>
          </a:p>
        </p:txBody>
      </p:sp>
      <p:sp>
        <p:nvSpPr>
          <p:cNvPr id="3" name="Content Placeholder 2"/>
          <p:cNvSpPr>
            <a:spLocks noGrp="1"/>
          </p:cNvSpPr>
          <p:nvPr>
            <p:ph sz="half" idx="1"/>
          </p:nvPr>
        </p:nvSpPr>
        <p:spPr>
          <a:xfrm>
            <a:off x="1773123" y="2323386"/>
            <a:ext cx="4592299" cy="4351338"/>
          </a:xfrm>
        </p:spPr>
        <p:txBody>
          <a:bodyPr>
            <a:normAutofit/>
          </a:bodyPr>
          <a:lstStyle/>
          <a:p>
            <a:pPr marL="0" indent="0">
              <a:buNone/>
            </a:pPr>
            <a:r>
              <a:rPr lang="en-US" sz="2000" dirty="0">
                <a:solidFill>
                  <a:srgbClr val="000000"/>
                </a:solidFill>
                <a:cs typeface="Times New Roman" pitchFamily="16" charset="0"/>
              </a:rPr>
              <a:t>Push the can all the way into the soil so the bottom of the can is even with the ground surface. </a:t>
            </a:r>
          </a:p>
          <a:p>
            <a:pPr marL="0" indent="0">
              <a:buNone/>
            </a:pPr>
            <a:r>
              <a:rPr lang="en-US" sz="2000" dirty="0">
                <a:solidFill>
                  <a:srgbClr val="000000"/>
                </a:solidFill>
                <a:cs typeface="Times New Roman" pitchFamily="16" charset="0"/>
              </a:rPr>
              <a:t>If the soil is hard, place a wooden block on top of the can and pound it into the soil with a hammer. </a:t>
            </a:r>
          </a:p>
          <a:p>
            <a:pPr marL="0" indent="0">
              <a:buNone/>
            </a:pPr>
            <a:r>
              <a:rPr lang="en-US" sz="2000" dirty="0">
                <a:solidFill>
                  <a:srgbClr val="000000"/>
                </a:solidFill>
                <a:cs typeface="Times New Roman" pitchFamily="16" charset="0"/>
              </a:rPr>
              <a:t>If the soil is so hard that pounding it into the ground will bend the sample can, take a sample using a trowel and sealable bag and wait until the ground has softened to take the can sample.</a:t>
            </a:r>
          </a:p>
          <a:p>
            <a:endParaRPr lang="en-US" dirty="0">
              <a:solidFill>
                <a:srgbClr val="000000"/>
              </a:solidFill>
              <a:cs typeface="Times New Roman" pitchFamily="16" charset="0"/>
            </a:endParaRPr>
          </a:p>
          <a:p>
            <a:endParaRPr lang="en-US" dirty="0">
              <a:solidFill>
                <a:srgbClr val="000000"/>
              </a:solidFill>
              <a:cs typeface="Times New Roman" pitchFamily="16" charset="0"/>
            </a:endParaRPr>
          </a:p>
          <a:p>
            <a:endParaRPr lang="en-US" dirty="0"/>
          </a:p>
        </p:txBody>
      </p:sp>
      <p:pic>
        <p:nvPicPr>
          <p:cNvPr id="5" name="Content Placeholder 4" descr="Image shows a hand pushing a can into the soil surface. In a second image a piece of wood is used to cover the can, and a hammer is used to push the sampling can into the ground."/>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528708" y="2323386"/>
            <a:ext cx="2019300" cy="3771900"/>
          </a:xfrm>
        </p:spPr>
      </p:pic>
    </p:spTree>
    <p:extLst>
      <p:ext uri="{BB962C8B-B14F-4D97-AF65-F5344CB8AC3E}">
        <p14:creationId xmlns:p14="http://schemas.microsoft.com/office/powerpoint/2010/main" val="1769024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794779C7-2752-F243-8E4B-2FAFE185352D}" type="slidenum">
              <a:rPr lang="en-US" smtClean="0"/>
              <a:t>16</a:t>
            </a:fld>
            <a:endParaRPr lang="en-US" dirty="0"/>
          </a:p>
        </p:txBody>
      </p:sp>
      <p:pic>
        <p:nvPicPr>
          <p:cNvPr id="5" name="Picture 4"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997825"/>
          </a:xfrm>
          <a:prstGeom prst="rect">
            <a:avLst/>
          </a:prstGeom>
        </p:spPr>
      </p:pic>
      <p:pic>
        <p:nvPicPr>
          <p:cNvPr id="6" name="Picture 5" descr="Menu: How to take surface soil moisture sampl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97823"/>
            <a:ext cx="1493771" cy="5860177"/>
          </a:xfrm>
          <a:prstGeom prst="rect">
            <a:avLst/>
          </a:prstGeom>
        </p:spPr>
      </p:pic>
      <p:sp>
        <p:nvSpPr>
          <p:cNvPr id="2" name="Title 1"/>
          <p:cNvSpPr>
            <a:spLocks noGrp="1"/>
          </p:cNvSpPr>
          <p:nvPr>
            <p:ph type="title"/>
          </p:nvPr>
        </p:nvSpPr>
        <p:spPr>
          <a:xfrm>
            <a:off x="1657350" y="997823"/>
            <a:ext cx="7886700" cy="1325563"/>
          </a:xfrm>
        </p:spPr>
        <p:txBody>
          <a:bodyPr>
            <a:normAutofit fontScale="90000"/>
          </a:bodyPr>
          <a:lstStyle/>
          <a:p>
            <a:r>
              <a:rPr lang="en-US" sz="3600" dirty="0">
                <a:solidFill>
                  <a:srgbClr val="000000"/>
                </a:solidFill>
              </a:rPr>
              <a:t>Removing the Sample Can from the Ground </a:t>
            </a:r>
            <a:br>
              <a:rPr lang="en-US" dirty="0">
                <a:solidFill>
                  <a:srgbClr val="000000"/>
                </a:solidFill>
              </a:rPr>
            </a:br>
            <a:endParaRPr lang="en-US" dirty="0"/>
          </a:p>
        </p:txBody>
      </p:sp>
      <p:sp>
        <p:nvSpPr>
          <p:cNvPr id="3" name="Content Placeholder 2" descr="Photo shows using a trowel or shovel, removing the can and the soil surrounding it. &#10;"/>
          <p:cNvSpPr>
            <a:spLocks noGrp="1"/>
          </p:cNvSpPr>
          <p:nvPr>
            <p:ph sz="half" idx="1"/>
          </p:nvPr>
        </p:nvSpPr>
        <p:spPr>
          <a:xfrm>
            <a:off x="1828506" y="1773300"/>
            <a:ext cx="4447448" cy="4351338"/>
          </a:xfrm>
        </p:spPr>
        <p:txBody>
          <a:bodyPr>
            <a:normAutofit/>
          </a:bodyPr>
          <a:lstStyle/>
          <a:p>
            <a:r>
              <a:rPr lang="en-US" sz="1800" dirty="0">
                <a:solidFill>
                  <a:srgbClr val="000000"/>
                </a:solidFill>
                <a:cs typeface="Times New Roman" pitchFamily="16" charset="0"/>
              </a:rPr>
              <a:t>Using a trowel or shovel, remove the can and the soil surrounding it. </a:t>
            </a:r>
          </a:p>
          <a:p>
            <a:r>
              <a:rPr lang="en-US" sz="1800" dirty="0">
                <a:solidFill>
                  <a:srgbClr val="000000"/>
                </a:solidFill>
                <a:cs typeface="Times New Roman" pitchFamily="16" charset="0"/>
              </a:rPr>
              <a:t>Make sure you dig around the can to remove it. If your trowel is not fully under the can, you might lose soil sample during the extraction process.</a:t>
            </a:r>
          </a:p>
          <a:p>
            <a:r>
              <a:rPr lang="en-US" sz="1800" dirty="0">
                <a:solidFill>
                  <a:srgbClr val="000000"/>
                </a:solidFill>
                <a:cs typeface="Times New Roman" pitchFamily="16" charset="0"/>
              </a:rPr>
              <a:t>Scrape off the soil to level it with the tome of the can.</a:t>
            </a:r>
          </a:p>
          <a:p>
            <a:r>
              <a:rPr lang="en-US" sz="1800" dirty="0">
                <a:solidFill>
                  <a:srgbClr val="000000"/>
                </a:solidFill>
                <a:cs typeface="Times New Roman" pitchFamily="16" charset="0"/>
              </a:rPr>
              <a:t>If a rock or twig sticks out, discard this sample, wipe out the can, and take a fresh sample.</a:t>
            </a:r>
          </a:p>
          <a:p>
            <a:r>
              <a:rPr lang="en-US" sz="1800" dirty="0">
                <a:solidFill>
                  <a:srgbClr val="000000"/>
                </a:solidFill>
                <a:cs typeface="Times New Roman" pitchFamily="16" charset="0"/>
              </a:rPr>
              <a:t>It is essential that the volume of the soil sample is the same as the volume of the can, so be sure to wipe off all soil clinging to the outside of the can.</a:t>
            </a:r>
          </a:p>
          <a:p>
            <a:pPr marL="0" indent="0">
              <a:buNone/>
            </a:pPr>
            <a:endParaRPr lang="en-US" sz="1800" dirty="0">
              <a:solidFill>
                <a:srgbClr val="000000"/>
              </a:solidFill>
              <a:cs typeface="Times New Roman" pitchFamily="16" charset="0"/>
            </a:endParaRPr>
          </a:p>
          <a:p>
            <a:pPr marL="0" indent="0">
              <a:buNone/>
            </a:pPr>
            <a:endParaRPr lang="en-US" dirty="0">
              <a:solidFill>
                <a:srgbClr val="000000"/>
              </a:solidFill>
              <a:cs typeface="Times New Roman" pitchFamily="16" charset="0"/>
            </a:endParaRPr>
          </a:p>
          <a:p>
            <a:endParaRPr lang="en-US" dirty="0"/>
          </a:p>
        </p:txBody>
      </p:sp>
      <p:pic>
        <p:nvPicPr>
          <p:cNvPr id="7" name="Picture 9" descr="Photo of a sampling can being pushed into the gr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5951" y="1846483"/>
            <a:ext cx="2399167" cy="2111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5" descr="photo shows a trowel being used to scrape off the excess soil at the top of the can so that it is level with the top of the c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5952" y="4227989"/>
            <a:ext cx="2399167" cy="22374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3225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17</a:t>
            </a:fld>
            <a:endParaRPr lang="en-US" dirty="0"/>
          </a:p>
        </p:txBody>
      </p:sp>
      <p:pic>
        <p:nvPicPr>
          <p:cNvPr id="5" name="Picture 4"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997825"/>
          </a:xfrm>
          <a:prstGeom prst="rect">
            <a:avLst/>
          </a:prstGeom>
        </p:spPr>
      </p:pic>
      <p:pic>
        <p:nvPicPr>
          <p:cNvPr id="6" name="Picture 5" descr="Menu: How to take surface soil moisture sampl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7823"/>
            <a:ext cx="1493771" cy="5860177"/>
          </a:xfrm>
          <a:prstGeom prst="rect">
            <a:avLst/>
          </a:prstGeom>
        </p:spPr>
      </p:pic>
      <p:sp>
        <p:nvSpPr>
          <p:cNvPr id="2" name="Title 1"/>
          <p:cNvSpPr>
            <a:spLocks noGrp="1"/>
          </p:cNvSpPr>
          <p:nvPr>
            <p:ph type="title"/>
          </p:nvPr>
        </p:nvSpPr>
        <p:spPr>
          <a:xfrm>
            <a:off x="1493770" y="997822"/>
            <a:ext cx="7886700" cy="1325563"/>
          </a:xfrm>
        </p:spPr>
        <p:txBody>
          <a:bodyPr>
            <a:noAutofit/>
          </a:bodyPr>
          <a:lstStyle/>
          <a:p>
            <a:r>
              <a:rPr lang="en-US" sz="2800" dirty="0">
                <a:solidFill>
                  <a:srgbClr val="000000"/>
                </a:solidFill>
              </a:rPr>
              <a:t>Seal the Can to Keep All the Moisture in the Sample</a:t>
            </a:r>
            <a:br>
              <a:rPr lang="en-US" sz="3200" dirty="0">
                <a:solidFill>
                  <a:srgbClr val="000000"/>
                </a:solidFill>
              </a:rPr>
            </a:br>
            <a:endParaRPr lang="en-US" sz="3200" dirty="0"/>
          </a:p>
        </p:txBody>
      </p:sp>
      <p:sp>
        <p:nvSpPr>
          <p:cNvPr id="3" name="Content Placeholder 2"/>
          <p:cNvSpPr>
            <a:spLocks noGrp="1"/>
          </p:cNvSpPr>
          <p:nvPr>
            <p:ph sz="half" idx="1"/>
          </p:nvPr>
        </p:nvSpPr>
        <p:spPr>
          <a:xfrm>
            <a:off x="1677465" y="1995647"/>
            <a:ext cx="3090478" cy="4351338"/>
          </a:xfrm>
        </p:spPr>
        <p:txBody>
          <a:bodyPr>
            <a:normAutofit/>
          </a:bodyPr>
          <a:lstStyle/>
          <a:p>
            <a:pPr marL="0" indent="0">
              <a:buNone/>
            </a:pPr>
            <a:r>
              <a:rPr lang="en-US" sz="2000" dirty="0">
                <a:solidFill>
                  <a:srgbClr val="000000"/>
                </a:solidFill>
                <a:cs typeface="Times New Roman" pitchFamily="16" charset="0"/>
              </a:rPr>
              <a:t>Cover the labeled can with the lid or other moisture tight cover. </a:t>
            </a:r>
          </a:p>
          <a:p>
            <a:pPr marL="0" indent="0">
              <a:buNone/>
            </a:pPr>
            <a:endParaRPr lang="en-US" sz="2000" dirty="0">
              <a:solidFill>
                <a:srgbClr val="000000"/>
              </a:solidFill>
              <a:cs typeface="Times New Roman" pitchFamily="16" charset="0"/>
            </a:endParaRPr>
          </a:p>
          <a:p>
            <a:pPr marL="0" indent="0">
              <a:buNone/>
            </a:pPr>
            <a:r>
              <a:rPr lang="en-US" sz="2000" dirty="0">
                <a:solidFill>
                  <a:srgbClr val="000000"/>
                </a:solidFill>
              </a:rPr>
              <a:t>Your sample is now ready for weighing and drying in the lab</a:t>
            </a:r>
            <a:endParaRPr lang="en-US" sz="2000" dirty="0"/>
          </a:p>
        </p:txBody>
      </p:sp>
      <p:pic>
        <p:nvPicPr>
          <p:cNvPr id="7" name="Picture 8" descr="photo of a sample can covered with plastic wrap held in place with a rubber band."/>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767943" y="2145397"/>
            <a:ext cx="3970117" cy="24452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46287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18</a:t>
            </a:fld>
            <a:endParaRPr lang="en-US" dirty="0"/>
          </a:p>
        </p:txBody>
      </p:sp>
      <p:pic>
        <p:nvPicPr>
          <p:cNvPr id="5" name="Picture 4"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997825"/>
          </a:xfrm>
          <a:prstGeom prst="rect">
            <a:avLst/>
          </a:prstGeom>
        </p:spPr>
      </p:pic>
      <p:pic>
        <p:nvPicPr>
          <p:cNvPr id="6" name="Picture 5" descr="Menu: How to take surface soil moisture sampl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7824"/>
            <a:ext cx="1493771" cy="5860177"/>
          </a:xfrm>
          <a:prstGeom prst="rect">
            <a:avLst/>
          </a:prstGeom>
        </p:spPr>
      </p:pic>
      <p:sp>
        <p:nvSpPr>
          <p:cNvPr id="2" name="Title 1"/>
          <p:cNvSpPr>
            <a:spLocks noGrp="1"/>
          </p:cNvSpPr>
          <p:nvPr>
            <p:ph type="title"/>
          </p:nvPr>
        </p:nvSpPr>
        <p:spPr>
          <a:xfrm>
            <a:off x="1493770" y="675561"/>
            <a:ext cx="7886700" cy="1325563"/>
          </a:xfrm>
        </p:spPr>
        <p:txBody>
          <a:bodyPr>
            <a:normAutofit/>
          </a:bodyPr>
          <a:lstStyle/>
          <a:p>
            <a:r>
              <a:rPr lang="en-US" sz="3200" dirty="0"/>
              <a:t>Routine Collection of a Surface Soil Sample</a:t>
            </a:r>
          </a:p>
        </p:txBody>
      </p:sp>
      <p:sp>
        <p:nvSpPr>
          <p:cNvPr id="3" name="Content Placeholder 2"/>
          <p:cNvSpPr>
            <a:spLocks noGrp="1"/>
          </p:cNvSpPr>
          <p:nvPr>
            <p:ph sz="half" idx="1"/>
          </p:nvPr>
        </p:nvSpPr>
        <p:spPr>
          <a:xfrm>
            <a:off x="1820929" y="1910200"/>
            <a:ext cx="4318613" cy="4351338"/>
          </a:xfrm>
        </p:spPr>
        <p:txBody>
          <a:bodyPr>
            <a:normAutofit/>
          </a:bodyPr>
          <a:lstStyle/>
          <a:p>
            <a:pPr marL="0" indent="0">
              <a:buNone/>
              <a:defRPr/>
            </a:pPr>
            <a:r>
              <a:rPr lang="en-US" sz="2200" dirty="0">
                <a:solidFill>
                  <a:srgbClr val="000000"/>
                </a:solidFill>
                <a:cs typeface="Times New Roman" pitchFamily="16" charset="0"/>
              </a:rPr>
              <a:t>Dig your trowel 5 cm into the soil to loosen it.</a:t>
            </a:r>
          </a:p>
          <a:p>
            <a:pPr marL="0" indent="0">
              <a:buNone/>
              <a:defRPr/>
            </a:pPr>
            <a:r>
              <a:rPr lang="en-US" sz="2200" dirty="0">
                <a:solidFill>
                  <a:srgbClr val="000000"/>
                </a:solidFill>
              </a:rPr>
              <a:t>Remove any rocks larger than a pea (about 5 mm), large roots, worms, grubs, and other animals</a:t>
            </a:r>
            <a:endParaRPr lang="en-US" sz="2200" dirty="0">
              <a:solidFill>
                <a:srgbClr val="000000"/>
              </a:solidFill>
              <a:cs typeface="Times New Roman" pitchFamily="16" charset="0"/>
            </a:endParaRPr>
          </a:p>
          <a:p>
            <a:pPr marL="0" indent="0">
              <a:buNone/>
            </a:pPr>
            <a:r>
              <a:rPr lang="en-US" sz="2200" dirty="0">
                <a:solidFill>
                  <a:srgbClr val="000000"/>
                </a:solidFill>
                <a:cs typeface="Times New Roman" pitchFamily="16" charset="0"/>
              </a:rPr>
              <a:t>Scoop soil into the pre-marked, sealable bag. </a:t>
            </a:r>
          </a:p>
          <a:p>
            <a:pPr marL="0" indent="0">
              <a:buNone/>
            </a:pPr>
            <a:r>
              <a:rPr lang="en-US" sz="2200" dirty="0">
                <a:solidFill>
                  <a:srgbClr val="000000"/>
                </a:solidFill>
              </a:rPr>
              <a:t>Seal the bag containing the sample. </a:t>
            </a:r>
          </a:p>
          <a:p>
            <a:pPr marL="0" indent="0">
              <a:buNone/>
            </a:pPr>
            <a:endParaRPr lang="en-US" dirty="0"/>
          </a:p>
        </p:txBody>
      </p:sp>
      <p:pic>
        <p:nvPicPr>
          <p:cNvPr id="7" name="Picture 5" descr="photo showing how a trowel is used to scoop soil into a sampling b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0342" y="1910200"/>
            <a:ext cx="1863011" cy="229594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6" descr="image of student holding a sampling bag filled with so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2239" y="4334285"/>
            <a:ext cx="1821114" cy="192725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4450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19</a:t>
            </a:fld>
            <a:endParaRPr lang="en-US" dirty="0"/>
          </a:p>
        </p:txBody>
      </p:sp>
      <p:pic>
        <p:nvPicPr>
          <p:cNvPr id="5" name="Picture 4"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997825"/>
          </a:xfrm>
          <a:prstGeom prst="rect">
            <a:avLst/>
          </a:prstGeom>
        </p:spPr>
      </p:pic>
      <p:pic>
        <p:nvPicPr>
          <p:cNvPr id="6" name="Picture 5" descr="Menu: How to take surface soil moisture sampl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97823"/>
            <a:ext cx="1493771" cy="5860177"/>
          </a:xfrm>
          <a:prstGeom prst="rect">
            <a:avLst/>
          </a:prstGeom>
        </p:spPr>
      </p:pic>
      <p:sp>
        <p:nvSpPr>
          <p:cNvPr id="2" name="Title 1"/>
          <p:cNvSpPr>
            <a:spLocks noGrp="1"/>
          </p:cNvSpPr>
          <p:nvPr>
            <p:ph type="title"/>
          </p:nvPr>
        </p:nvSpPr>
        <p:spPr>
          <a:xfrm>
            <a:off x="1493770" y="997822"/>
            <a:ext cx="4204901" cy="647053"/>
          </a:xfrm>
        </p:spPr>
        <p:txBody>
          <a:bodyPr>
            <a:normAutofit/>
          </a:bodyPr>
          <a:lstStyle/>
          <a:p>
            <a:pPr algn="ctr"/>
            <a:r>
              <a:rPr lang="en-US" sz="3200" dirty="0">
                <a:solidFill>
                  <a:srgbClr val="000000"/>
                </a:solidFill>
              </a:rPr>
              <a:t>Spacing Your Samples</a:t>
            </a:r>
          </a:p>
        </p:txBody>
      </p:sp>
      <p:sp>
        <p:nvSpPr>
          <p:cNvPr id="3" name="Content Placeholder 2"/>
          <p:cNvSpPr>
            <a:spLocks noGrp="1"/>
          </p:cNvSpPr>
          <p:nvPr>
            <p:ph sz="half" idx="1"/>
          </p:nvPr>
        </p:nvSpPr>
        <p:spPr>
          <a:xfrm>
            <a:off x="1690301" y="1752243"/>
            <a:ext cx="7323071" cy="1578786"/>
          </a:xfrm>
        </p:spPr>
        <p:txBody>
          <a:bodyPr>
            <a:normAutofit/>
          </a:bodyPr>
          <a:lstStyle/>
          <a:p>
            <a:pPr marL="0" indent="0">
              <a:buNone/>
              <a:defRPr/>
            </a:pPr>
            <a:r>
              <a:rPr lang="en-US" sz="2000" dirty="0">
                <a:solidFill>
                  <a:srgbClr val="000000"/>
                </a:solidFill>
                <a:cs typeface="Times New Roman" pitchFamily="16" charset="0"/>
              </a:rPr>
              <a:t>On the next SMAP overfly day, move 25 cm over from the previous sample.</a:t>
            </a:r>
          </a:p>
          <a:p>
            <a:pPr>
              <a:buClrTx/>
              <a:buFontTx/>
              <a:buNone/>
            </a:pPr>
            <a:r>
              <a:rPr lang="en-US" sz="2000" dirty="0">
                <a:solidFill>
                  <a:srgbClr val="000000"/>
                </a:solidFill>
                <a:cs typeface="Times New Roman" pitchFamily="16" charset="0"/>
              </a:rPr>
              <a:t>During a year, no sample should be taken within 25 cm of any others.</a:t>
            </a:r>
          </a:p>
          <a:p>
            <a:pPr marL="0" indent="0">
              <a:buNone/>
            </a:pPr>
            <a:endParaRPr lang="en-US" dirty="0"/>
          </a:p>
        </p:txBody>
      </p:sp>
      <p:pic>
        <p:nvPicPr>
          <p:cNvPr id="9" name="Picture 5" descr="These two images show how samples are taken in a line at the top of the sampling grid beginning in the nw corner. Each sample is 25 cm  from the previous sampl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1457" y="3305053"/>
            <a:ext cx="3329390" cy="316804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5" descr="These two images show how samples are taken in a line at the top of the sampling grid beginning in the nw corner. Each sample is 25 cm  from the previous sample.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1835" y="3297918"/>
            <a:ext cx="3334965" cy="31751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34659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2</a:t>
            </a:fld>
            <a:endParaRPr lang="en-US" dirty="0"/>
          </a:p>
        </p:txBody>
      </p:sp>
      <p:pic>
        <p:nvPicPr>
          <p:cNvPr id="30" name="Picture 29"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997825"/>
          </a:xfrm>
          <a:prstGeom prst="rect">
            <a:avLst/>
          </a:prstGeom>
        </p:spPr>
      </p:pic>
      <p:pic>
        <p:nvPicPr>
          <p:cNvPr id="31" name="Picture 30" descr="Menu: Why measure soil mois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7824"/>
            <a:ext cx="1513879" cy="5860176"/>
          </a:xfrm>
          <a:prstGeom prst="rect">
            <a:avLst/>
          </a:prstGeom>
        </p:spPr>
      </p:pic>
      <p:sp>
        <p:nvSpPr>
          <p:cNvPr id="2" name="Title 1"/>
          <p:cNvSpPr>
            <a:spLocks noGrp="1"/>
          </p:cNvSpPr>
          <p:nvPr>
            <p:ph type="title"/>
          </p:nvPr>
        </p:nvSpPr>
        <p:spPr>
          <a:xfrm>
            <a:off x="1607278" y="767147"/>
            <a:ext cx="7886700" cy="1325563"/>
          </a:xfrm>
        </p:spPr>
        <p:txBody>
          <a:bodyPr>
            <a:normAutofit/>
          </a:bodyPr>
          <a:lstStyle/>
          <a:p>
            <a:r>
              <a:rPr lang="en-US" sz="3200" dirty="0"/>
              <a:t>Goals and Objectives of this Module</a:t>
            </a:r>
          </a:p>
        </p:txBody>
      </p:sp>
      <p:sp>
        <p:nvSpPr>
          <p:cNvPr id="3" name="Content Placeholder 2"/>
          <p:cNvSpPr>
            <a:spLocks noGrp="1"/>
          </p:cNvSpPr>
          <p:nvPr>
            <p:ph idx="1"/>
          </p:nvPr>
        </p:nvSpPr>
        <p:spPr>
          <a:xfrm>
            <a:off x="1607278" y="1752243"/>
            <a:ext cx="7168243" cy="4351338"/>
          </a:xfrm>
        </p:spPr>
        <p:txBody>
          <a:bodyPr>
            <a:normAutofit fontScale="25000" lnSpcReduction="20000"/>
          </a:bodyPr>
          <a:lstStyle/>
          <a:p>
            <a:pPr marL="0" indent="0">
              <a:buNone/>
            </a:pPr>
            <a:r>
              <a:rPr lang="en-US" sz="5600" b="1" dirty="0">
                <a:solidFill>
                  <a:srgbClr val="000000"/>
                </a:solidFill>
                <a:latin typeface="Calibri" charset="0"/>
                <a:ea typeface="Calibri" charset="0"/>
                <a:cs typeface="Calibri" charset="0"/>
              </a:rPr>
              <a:t>Overview</a:t>
            </a:r>
          </a:p>
          <a:p>
            <a:pPr marL="0" indent="0">
              <a:buNone/>
            </a:pPr>
            <a:r>
              <a:rPr lang="en-US" sz="5600" b="1" dirty="0">
                <a:solidFill>
                  <a:srgbClr val="000000"/>
                </a:solidFill>
                <a:latin typeface="Calibri" charset="0"/>
                <a:ea typeface="Calibri" charset="0"/>
                <a:cs typeface="Calibri" charset="0"/>
              </a:rPr>
              <a:t>This module:</a:t>
            </a:r>
          </a:p>
          <a:p>
            <a:pPr marL="214313" indent="-214313">
              <a:buFont typeface="Arial" charset="0"/>
              <a:buChar char="•"/>
            </a:pPr>
            <a:r>
              <a:rPr lang="en-US" sz="5600" dirty="0">
                <a:solidFill>
                  <a:srgbClr val="000000"/>
                </a:solidFill>
                <a:latin typeface="Calibri" charset="0"/>
                <a:ea typeface="Calibri" charset="0"/>
                <a:cs typeface="Calibri" charset="0"/>
              </a:rPr>
              <a:t>Describes how taking surface soil moisture samples supports the SMAP mission</a:t>
            </a:r>
          </a:p>
          <a:p>
            <a:pPr marL="214313" indent="-214313">
              <a:buFont typeface="Arial" charset="0"/>
              <a:buChar char="•"/>
            </a:pPr>
            <a:r>
              <a:rPr lang="en-US" sz="5600" dirty="0">
                <a:solidFill>
                  <a:srgbClr val="000000"/>
                </a:solidFill>
                <a:latin typeface="Calibri" charset="0"/>
                <a:ea typeface="Calibri" charset="0"/>
                <a:cs typeface="Calibri" charset="0"/>
              </a:rPr>
              <a:t>Provides step-by-step instructions in how to do the protocol</a:t>
            </a:r>
          </a:p>
          <a:p>
            <a:pPr marL="214313" indent="-214313">
              <a:buFont typeface="Arial" charset="0"/>
              <a:buChar char="•"/>
            </a:pPr>
            <a:endParaRPr lang="en-US" sz="5600" dirty="0">
              <a:solidFill>
                <a:srgbClr val="000000"/>
              </a:solidFill>
              <a:latin typeface="Calibri" charset="0"/>
              <a:ea typeface="Calibri" charset="0"/>
              <a:cs typeface="Calibri" charset="0"/>
            </a:endParaRPr>
          </a:p>
          <a:p>
            <a:pPr marL="0" indent="0">
              <a:buNone/>
            </a:pPr>
            <a:r>
              <a:rPr lang="en-US" sz="5600" b="1" dirty="0">
                <a:solidFill>
                  <a:srgbClr val="000000"/>
                </a:solidFill>
                <a:latin typeface="Calibri" charset="0"/>
                <a:ea typeface="Calibri" charset="0"/>
                <a:cs typeface="Calibri" charset="0"/>
              </a:rPr>
              <a:t>Learning Objectives</a:t>
            </a:r>
          </a:p>
          <a:p>
            <a:pPr marL="0" indent="0">
              <a:buNone/>
            </a:pPr>
            <a:r>
              <a:rPr lang="en-US" sz="5600" b="1" dirty="0">
                <a:solidFill>
                  <a:srgbClr val="000000"/>
                </a:solidFill>
                <a:latin typeface="Calibri" charset="0"/>
                <a:ea typeface="Calibri" charset="0"/>
                <a:cs typeface="Calibri" charset="0"/>
              </a:rPr>
              <a:t>After completing this module, you will be able to</a:t>
            </a:r>
          </a:p>
          <a:p>
            <a:pPr marL="214313" indent="-214313">
              <a:buFont typeface="Arial" charset="0"/>
              <a:buChar char="•"/>
            </a:pPr>
            <a:r>
              <a:rPr lang="en-US" sz="5600" dirty="0">
                <a:solidFill>
                  <a:srgbClr val="000000"/>
                </a:solidFill>
                <a:latin typeface="Calibri" charset="0"/>
                <a:ea typeface="Calibri" charset="0"/>
                <a:cs typeface="Calibri" charset="0"/>
              </a:rPr>
              <a:t>Explain why soil moisture is worth studying</a:t>
            </a:r>
          </a:p>
          <a:p>
            <a:pPr marL="214313" indent="-214313">
              <a:buFont typeface="Arial" charset="0"/>
              <a:buChar char="•"/>
            </a:pPr>
            <a:r>
              <a:rPr lang="en-US" sz="5600" dirty="0">
                <a:solidFill>
                  <a:srgbClr val="000000"/>
                </a:solidFill>
                <a:latin typeface="Calibri" charset="0"/>
                <a:ea typeface="Calibri" charset="0"/>
                <a:cs typeface="Calibri" charset="0"/>
              </a:rPr>
              <a:t>Explain what the SMAP mission measures</a:t>
            </a:r>
          </a:p>
          <a:p>
            <a:pPr marL="214313" indent="-214313">
              <a:buFont typeface="Arial" charset="0"/>
              <a:buChar char="•"/>
            </a:pPr>
            <a:r>
              <a:rPr lang="en-US" sz="5600" dirty="0">
                <a:solidFill>
                  <a:srgbClr val="000000"/>
                </a:solidFill>
                <a:latin typeface="Calibri" charset="0"/>
                <a:ea typeface="Calibri" charset="0"/>
                <a:cs typeface="Calibri" charset="0"/>
              </a:rPr>
              <a:t>Determine when to take measurements for comparison with SMAP</a:t>
            </a:r>
          </a:p>
          <a:p>
            <a:pPr marL="214313" indent="-214313">
              <a:buFont typeface="Arial" charset="0"/>
              <a:buChar char="•"/>
            </a:pPr>
            <a:r>
              <a:rPr lang="en-US" sz="5600" dirty="0">
                <a:solidFill>
                  <a:srgbClr val="000000"/>
                </a:solidFill>
                <a:latin typeface="Calibri" charset="0"/>
                <a:ea typeface="Calibri" charset="0"/>
                <a:cs typeface="Calibri" charset="0"/>
              </a:rPr>
              <a:t>Define a Soil Moisture Site for taking SMAP Block Pattern data</a:t>
            </a:r>
          </a:p>
          <a:p>
            <a:pPr marL="214313" indent="-214313">
              <a:buFont typeface="Arial" charset="0"/>
              <a:buChar char="•"/>
            </a:pPr>
            <a:r>
              <a:rPr lang="en-US" sz="5600" dirty="0">
                <a:solidFill>
                  <a:srgbClr val="000000"/>
                </a:solidFill>
                <a:latin typeface="Calibri" charset="0"/>
                <a:ea typeface="Calibri" charset="0"/>
                <a:cs typeface="Calibri" charset="0"/>
              </a:rPr>
              <a:t>Take soil moisture samples of the top 5 cm of soil</a:t>
            </a:r>
          </a:p>
          <a:p>
            <a:pPr marL="214313" indent="-214313">
              <a:buFont typeface="Arial" charset="0"/>
              <a:buChar char="•"/>
            </a:pPr>
            <a:r>
              <a:rPr lang="en-US" sz="5600" dirty="0">
                <a:solidFill>
                  <a:srgbClr val="000000"/>
                </a:solidFill>
                <a:latin typeface="Calibri" charset="0"/>
                <a:ea typeface="Calibri" charset="0"/>
                <a:cs typeface="Calibri" charset="0"/>
              </a:rPr>
              <a:t>Measure gravimetric soil moisture content and sample bulk density</a:t>
            </a:r>
          </a:p>
          <a:p>
            <a:pPr marL="214313" indent="-214313">
              <a:buFont typeface="Arial" charset="0"/>
              <a:buChar char="•"/>
            </a:pPr>
            <a:r>
              <a:rPr lang="en-US" sz="5600" dirty="0">
                <a:solidFill>
                  <a:srgbClr val="000000"/>
                </a:solidFill>
                <a:latin typeface="Calibri" charset="0"/>
                <a:ea typeface="Calibri" charset="0"/>
                <a:cs typeface="Calibri" charset="0"/>
              </a:rPr>
              <a:t>Calculate gravimetric and volumetric soil water content</a:t>
            </a:r>
          </a:p>
          <a:p>
            <a:pPr marL="214313" indent="-214313">
              <a:buFont typeface="Arial" charset="0"/>
              <a:buChar char="•"/>
            </a:pPr>
            <a:r>
              <a:rPr lang="en-US" sz="5600" dirty="0">
                <a:solidFill>
                  <a:srgbClr val="000000"/>
                </a:solidFill>
                <a:latin typeface="Calibri" charset="0"/>
                <a:ea typeface="Calibri" charset="0"/>
                <a:cs typeface="Calibri" charset="0"/>
              </a:rPr>
              <a:t>Report these data to GLOBE</a:t>
            </a:r>
          </a:p>
          <a:p>
            <a:pPr marL="214313" indent="-214313">
              <a:buFont typeface="Arial" charset="0"/>
              <a:buChar char="•"/>
            </a:pPr>
            <a:r>
              <a:rPr lang="en-US" sz="5600" dirty="0">
                <a:solidFill>
                  <a:srgbClr val="000000"/>
                </a:solidFill>
                <a:latin typeface="Calibri" charset="0"/>
                <a:ea typeface="Calibri" charset="0"/>
                <a:cs typeface="Calibri" charset="0"/>
              </a:rPr>
              <a:t>Visualize these data using GLOBE’s Visualization Site </a:t>
            </a:r>
          </a:p>
          <a:p>
            <a:pPr marL="214313" indent="-214313">
              <a:buFont typeface="Arial" charset="0"/>
              <a:buChar char="•"/>
            </a:pPr>
            <a:endParaRPr lang="en-US" sz="5600" dirty="0">
              <a:solidFill>
                <a:srgbClr val="000000"/>
              </a:solidFill>
              <a:latin typeface="Calibri" charset="0"/>
              <a:ea typeface="Calibri" charset="0"/>
              <a:cs typeface="Calibri" charset="0"/>
            </a:endParaRPr>
          </a:p>
          <a:p>
            <a:pPr marL="0" indent="0">
              <a:buNone/>
            </a:pPr>
            <a:r>
              <a:rPr lang="en-US" sz="5600" i="1" dirty="0">
                <a:solidFill>
                  <a:srgbClr val="000000"/>
                </a:solidFill>
                <a:latin typeface="Calibri" charset="0"/>
                <a:ea typeface="Calibri" charset="0"/>
                <a:cs typeface="Calibri" charset="0"/>
              </a:rPr>
              <a:t>Estimated time needed for completion of this module: 1.5 hours </a:t>
            </a:r>
          </a:p>
          <a:p>
            <a:endParaRPr lang="en-US" dirty="0"/>
          </a:p>
        </p:txBody>
      </p:sp>
    </p:spTree>
    <p:extLst>
      <p:ext uri="{BB962C8B-B14F-4D97-AF65-F5344CB8AC3E}">
        <p14:creationId xmlns:p14="http://schemas.microsoft.com/office/powerpoint/2010/main" val="1518888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94779C7-2752-F243-8E4B-2FAFE185352D}" type="slidenum">
              <a:rPr lang="en-US" smtClean="0"/>
              <a:t>20</a:t>
            </a:fld>
            <a:endParaRPr lang="en-US" dirty="0"/>
          </a:p>
        </p:txBody>
      </p:sp>
      <p:pic>
        <p:nvPicPr>
          <p:cNvPr id="5" name="Picture 4"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997825"/>
          </a:xfrm>
          <a:prstGeom prst="rect">
            <a:avLst/>
          </a:prstGeom>
        </p:spPr>
      </p:pic>
      <p:pic>
        <p:nvPicPr>
          <p:cNvPr id="6" name="Picture 5" descr="Menu: How to take surface soil moisture sampl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97823"/>
            <a:ext cx="1493771" cy="5860177"/>
          </a:xfrm>
          <a:prstGeom prst="rect">
            <a:avLst/>
          </a:prstGeom>
        </p:spPr>
      </p:pic>
      <p:sp>
        <p:nvSpPr>
          <p:cNvPr id="2" name="Title 1"/>
          <p:cNvSpPr>
            <a:spLocks noGrp="1"/>
          </p:cNvSpPr>
          <p:nvPr>
            <p:ph type="title"/>
          </p:nvPr>
        </p:nvSpPr>
        <p:spPr>
          <a:xfrm>
            <a:off x="1257300" y="693017"/>
            <a:ext cx="7886700" cy="1325563"/>
          </a:xfrm>
        </p:spPr>
        <p:txBody>
          <a:bodyPr>
            <a:normAutofit/>
          </a:bodyPr>
          <a:lstStyle/>
          <a:p>
            <a:pPr algn="ctr"/>
            <a:r>
              <a:rPr lang="en-US" sz="3200" dirty="0">
                <a:solidFill>
                  <a:srgbClr val="000000"/>
                </a:solidFill>
              </a:rPr>
              <a:t>SMAP Soil Moisture Sampling Grid Example</a:t>
            </a:r>
          </a:p>
        </p:txBody>
      </p:sp>
      <p:pic>
        <p:nvPicPr>
          <p:cNvPr id="9" name="Picture 3" descr="Keep sampling in a row until you need to drop down to the second row, 25 cm below the first, and continue sampling until you have sampled your whole grid in 25 cm increment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1070" y="1831296"/>
            <a:ext cx="4703989" cy="46124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228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94779C7-2752-F243-8E4B-2FAFE185352D}" type="slidenum">
              <a:rPr lang="en-US" smtClean="0"/>
              <a:t>21</a:t>
            </a:fld>
            <a:endParaRPr lang="en-US" dirty="0"/>
          </a:p>
        </p:txBody>
      </p:sp>
      <p:pic>
        <p:nvPicPr>
          <p:cNvPr id="6" name="Picture 5"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997825"/>
          </a:xfrm>
          <a:prstGeom prst="rect">
            <a:avLst/>
          </a:prstGeom>
        </p:spPr>
      </p:pic>
      <p:pic>
        <p:nvPicPr>
          <p:cNvPr id="7" name="Picture 3" descr="image of a glass of water being poured into a sampling c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7128" y="1754868"/>
            <a:ext cx="6460444" cy="462697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a:xfrm>
            <a:off x="1469571" y="634643"/>
            <a:ext cx="7886700" cy="1325563"/>
          </a:xfrm>
        </p:spPr>
        <p:txBody>
          <a:bodyPr>
            <a:normAutofit/>
          </a:bodyPr>
          <a:lstStyle/>
          <a:p>
            <a:r>
              <a:rPr lang="en-US" sz="3600" dirty="0"/>
              <a:t>SMAP Soil Moisture Lab Measurements</a:t>
            </a:r>
          </a:p>
        </p:txBody>
      </p:sp>
      <p:pic>
        <p:nvPicPr>
          <p:cNvPr id="5" name="Content Placeholder 4" descr="Menu: How to do the lab measurements"/>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 y="997824"/>
            <a:ext cx="1469571" cy="5860176"/>
          </a:xfrm>
        </p:spPr>
      </p:pic>
    </p:spTree>
    <p:extLst>
      <p:ext uri="{BB962C8B-B14F-4D97-AF65-F5344CB8AC3E}">
        <p14:creationId xmlns:p14="http://schemas.microsoft.com/office/powerpoint/2010/main" val="1251671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22</a:t>
            </a:fld>
            <a:endParaRPr lang="en-US" dirty="0"/>
          </a:p>
        </p:txBody>
      </p:sp>
      <p:pic>
        <p:nvPicPr>
          <p:cNvPr id="6" name="Picture 5"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02958" cy="997825"/>
          </a:xfrm>
          <a:prstGeom prst="rect">
            <a:avLst/>
          </a:prstGeom>
        </p:spPr>
      </p:pic>
      <p:pic>
        <p:nvPicPr>
          <p:cNvPr id="5" name="Content Placeholder 4" descr="Menu: How to do the lab measurem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7824"/>
            <a:ext cx="1461407" cy="5860176"/>
          </a:xfrm>
          <a:prstGeom prst="rect">
            <a:avLst/>
          </a:prstGeom>
        </p:spPr>
      </p:pic>
      <p:sp>
        <p:nvSpPr>
          <p:cNvPr id="2" name="Title 1"/>
          <p:cNvSpPr>
            <a:spLocks noGrp="1"/>
          </p:cNvSpPr>
          <p:nvPr>
            <p:ph type="title"/>
          </p:nvPr>
        </p:nvSpPr>
        <p:spPr>
          <a:xfrm>
            <a:off x="1575707" y="682818"/>
            <a:ext cx="8809264" cy="1325563"/>
          </a:xfrm>
        </p:spPr>
        <p:txBody>
          <a:bodyPr>
            <a:normAutofit/>
          </a:bodyPr>
          <a:lstStyle/>
          <a:p>
            <a:r>
              <a:rPr lang="en-US" sz="3600" dirty="0">
                <a:solidFill>
                  <a:srgbClr val="000000"/>
                </a:solidFill>
                <a:ea typeface="ＭＳ Ｐゴシック" charset="-128"/>
              </a:rPr>
              <a:t>SMAP Soil Moisture – Lab Instructions</a:t>
            </a:r>
          </a:p>
        </p:txBody>
      </p:sp>
      <p:sp>
        <p:nvSpPr>
          <p:cNvPr id="3" name="Content Placeholder 2"/>
          <p:cNvSpPr>
            <a:spLocks noGrp="1"/>
          </p:cNvSpPr>
          <p:nvPr>
            <p:ph sz="half" idx="1"/>
          </p:nvPr>
        </p:nvSpPr>
        <p:spPr>
          <a:xfrm>
            <a:off x="1575707" y="1752243"/>
            <a:ext cx="7527251" cy="4351338"/>
          </a:xfrm>
        </p:spPr>
        <p:txBody>
          <a:bodyPr/>
          <a:lstStyle/>
          <a:p>
            <a:pPr marL="0" indent="0">
              <a:buNone/>
            </a:pPr>
            <a:r>
              <a:rPr lang="en-US" sz="1800" dirty="0">
                <a:solidFill>
                  <a:srgbClr val="000000"/>
                </a:solidFill>
                <a:ea typeface="ＭＳ Ｐゴシック" charset="-128"/>
              </a:rPr>
              <a:t>To finish the SMAP Soil Moisture Protocol and determine the gravimetric and volumetric soil moisture content of your samples, complete the following steps. </a:t>
            </a:r>
          </a:p>
          <a:p>
            <a:endParaRPr lang="en-US" dirty="0"/>
          </a:p>
        </p:txBody>
      </p:sp>
      <p:pic>
        <p:nvPicPr>
          <p:cNvPr id="8" name="Picture 4" descr="photo of man at desk with sampling can and b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838" y="2691200"/>
            <a:ext cx="3008229" cy="37532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3" descr="Photo of woman holding a sampling c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7925" y="2691199"/>
            <a:ext cx="2763607" cy="37532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52503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23</a:t>
            </a:fld>
            <a:endParaRPr lang="en-US" dirty="0"/>
          </a:p>
        </p:txBody>
      </p:sp>
      <p:pic>
        <p:nvPicPr>
          <p:cNvPr id="6" name="Picture 5"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02958" cy="997825"/>
          </a:xfrm>
          <a:prstGeom prst="rect">
            <a:avLst/>
          </a:prstGeom>
        </p:spPr>
      </p:pic>
      <p:pic>
        <p:nvPicPr>
          <p:cNvPr id="5" name="Content Placeholder 4" descr="Menu: How to do the lab measurem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7824"/>
            <a:ext cx="1461407" cy="5860176"/>
          </a:xfrm>
          <a:prstGeom prst="rect">
            <a:avLst/>
          </a:prstGeom>
        </p:spPr>
      </p:pic>
      <p:sp>
        <p:nvSpPr>
          <p:cNvPr id="2" name="Title 1"/>
          <p:cNvSpPr>
            <a:spLocks noGrp="1"/>
          </p:cNvSpPr>
          <p:nvPr>
            <p:ph type="title"/>
          </p:nvPr>
        </p:nvSpPr>
        <p:spPr>
          <a:xfrm>
            <a:off x="1608364" y="748943"/>
            <a:ext cx="7886700" cy="1325563"/>
          </a:xfrm>
        </p:spPr>
        <p:txBody>
          <a:bodyPr>
            <a:normAutofit/>
          </a:bodyPr>
          <a:lstStyle/>
          <a:p>
            <a:r>
              <a:rPr lang="en-US" sz="3200" dirty="0">
                <a:solidFill>
                  <a:srgbClr val="000000"/>
                </a:solidFill>
                <a:ea typeface="ＭＳ Ｐゴシック" charset="-128"/>
              </a:rPr>
              <a:t>SMAP Soil Moisture Lab- Required Materials</a:t>
            </a:r>
          </a:p>
        </p:txBody>
      </p:sp>
      <p:sp>
        <p:nvSpPr>
          <p:cNvPr id="3" name="Content Placeholder 2"/>
          <p:cNvSpPr>
            <a:spLocks noGrp="1"/>
          </p:cNvSpPr>
          <p:nvPr>
            <p:ph sz="half" idx="1"/>
          </p:nvPr>
        </p:nvSpPr>
        <p:spPr>
          <a:xfrm>
            <a:off x="1608363" y="1825625"/>
            <a:ext cx="4212145" cy="4351338"/>
          </a:xfrm>
        </p:spPr>
        <p:txBody>
          <a:bodyPr>
            <a:normAutofit lnSpcReduction="10000"/>
          </a:bodyPr>
          <a:lstStyle/>
          <a:p>
            <a:pPr>
              <a:defRPr/>
            </a:pPr>
            <a:r>
              <a:rPr lang="en-US" sz="2000" dirty="0">
                <a:solidFill>
                  <a:srgbClr val="000000"/>
                </a:solidFill>
                <a:ea typeface="ＭＳ Ｐゴシック" charset="-128"/>
              </a:rPr>
              <a:t>Either a soil drying oven or heat lamps</a:t>
            </a:r>
          </a:p>
          <a:p>
            <a:pPr>
              <a:defRPr/>
            </a:pPr>
            <a:r>
              <a:rPr lang="en-US" sz="2000" dirty="0">
                <a:solidFill>
                  <a:srgbClr val="000000"/>
                </a:solidFill>
                <a:ea typeface="ＭＳ Ｐゴシック" charset="-128"/>
              </a:rPr>
              <a:t>Thermometer capable of measuring to 105°C (if using a conventional drying oven)</a:t>
            </a:r>
          </a:p>
          <a:p>
            <a:pPr>
              <a:defRPr/>
            </a:pPr>
            <a:r>
              <a:rPr lang="en-US" sz="2000" dirty="0">
                <a:solidFill>
                  <a:srgbClr val="000000"/>
                </a:solidFill>
                <a:ea typeface="ＭＳ Ｐゴシック" charset="-128"/>
              </a:rPr>
              <a:t>Soil Samples in containers suitable for your drying source</a:t>
            </a:r>
          </a:p>
          <a:p>
            <a:pPr>
              <a:defRPr/>
            </a:pPr>
            <a:r>
              <a:rPr lang="en-US" sz="2000" dirty="0">
                <a:solidFill>
                  <a:srgbClr val="000000"/>
                </a:solidFill>
                <a:ea typeface="ＭＳ Ｐゴシック" charset="-128"/>
              </a:rPr>
              <a:t>Balance or scale with 0.1g sensitivity and at least 400 g capacity (600 g recommend) </a:t>
            </a:r>
          </a:p>
          <a:p>
            <a:pPr>
              <a:defRPr/>
            </a:pPr>
            <a:r>
              <a:rPr lang="en-US" sz="2000" dirty="0">
                <a:solidFill>
                  <a:srgbClr val="000000"/>
                </a:solidFill>
                <a:ea typeface="ＭＳ Ｐゴシック" charset="-128"/>
              </a:rPr>
              <a:t>Hot pads or oven mitts  </a:t>
            </a:r>
          </a:p>
          <a:p>
            <a:pPr>
              <a:defRPr/>
            </a:pPr>
            <a:r>
              <a:rPr lang="en-US" sz="2000" dirty="0">
                <a:solidFill>
                  <a:srgbClr val="000000"/>
                </a:solidFill>
                <a:ea typeface="ＭＳ Ｐゴシック" charset="-128"/>
              </a:rPr>
              <a:t>GLOBE Data Entry app or Data Sheet</a:t>
            </a:r>
          </a:p>
          <a:p>
            <a:pPr>
              <a:defRPr/>
            </a:pPr>
            <a:r>
              <a:rPr lang="en-US" sz="2000" dirty="0">
                <a:solidFill>
                  <a:srgbClr val="000000"/>
                </a:solidFill>
                <a:ea typeface="ＭＳ Ｐゴシック" charset="-128"/>
              </a:rPr>
              <a:t>Permanent marker </a:t>
            </a:r>
          </a:p>
          <a:p>
            <a:pPr>
              <a:defRPr/>
            </a:pPr>
            <a:endParaRPr lang="en-US" dirty="0"/>
          </a:p>
        </p:txBody>
      </p:sp>
      <p:pic>
        <p:nvPicPr>
          <p:cNvPr id="8" name="Picture 4" descr="photo of soil sample in plastic bag. The opening of the bag is rolled back, so that the soil sample is exposed to ai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7464" y="1825625"/>
            <a:ext cx="2698375" cy="35978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29393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24</a:t>
            </a:fld>
            <a:endParaRPr lang="en-US" dirty="0"/>
          </a:p>
        </p:txBody>
      </p:sp>
      <p:pic>
        <p:nvPicPr>
          <p:cNvPr id="6" name="Picture 5"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997825"/>
          </a:xfrm>
          <a:prstGeom prst="rect">
            <a:avLst/>
          </a:prstGeom>
        </p:spPr>
      </p:pic>
      <p:pic>
        <p:nvPicPr>
          <p:cNvPr id="5" name="Content Placeholder 4" descr="Menu: How to do the lab measurem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7824"/>
            <a:ext cx="1467996" cy="5860176"/>
          </a:xfrm>
          <a:prstGeom prst="rect">
            <a:avLst/>
          </a:prstGeom>
        </p:spPr>
      </p:pic>
      <p:sp>
        <p:nvSpPr>
          <p:cNvPr id="2" name="Title 1"/>
          <p:cNvSpPr>
            <a:spLocks noGrp="1"/>
          </p:cNvSpPr>
          <p:nvPr>
            <p:ph type="title"/>
          </p:nvPr>
        </p:nvSpPr>
        <p:spPr>
          <a:xfrm>
            <a:off x="1467996" y="997824"/>
            <a:ext cx="9021536" cy="667691"/>
          </a:xfrm>
        </p:spPr>
        <p:txBody>
          <a:bodyPr>
            <a:normAutofit/>
          </a:bodyPr>
          <a:lstStyle/>
          <a:p>
            <a:r>
              <a:rPr lang="en-US" sz="3200" dirty="0">
                <a:solidFill>
                  <a:srgbClr val="000000"/>
                </a:solidFill>
                <a:ea typeface="ＭＳ Ｐゴシック" charset="-128"/>
              </a:rPr>
              <a:t>What to Do With Samples Collected in a Can</a:t>
            </a:r>
          </a:p>
        </p:txBody>
      </p:sp>
      <p:sp>
        <p:nvSpPr>
          <p:cNvPr id="3" name="Content Placeholder 2"/>
          <p:cNvSpPr>
            <a:spLocks noGrp="1"/>
          </p:cNvSpPr>
          <p:nvPr>
            <p:ph sz="half" idx="1"/>
          </p:nvPr>
        </p:nvSpPr>
        <p:spPr>
          <a:xfrm>
            <a:off x="1592034" y="1804792"/>
            <a:ext cx="6947807" cy="4351338"/>
          </a:xfrm>
        </p:spPr>
        <p:txBody>
          <a:bodyPr>
            <a:normAutofit fontScale="70000" lnSpcReduction="20000"/>
          </a:bodyPr>
          <a:lstStyle/>
          <a:p>
            <a:pPr>
              <a:buClrTx/>
              <a:buFontTx/>
              <a:buNone/>
              <a:defRPr/>
            </a:pPr>
            <a:r>
              <a:rPr lang="en-US" dirty="0"/>
              <a:t>If you will be using heat lamps to dry your soil sample:</a:t>
            </a:r>
          </a:p>
          <a:p>
            <a:pPr>
              <a:buClrTx/>
              <a:buFontTx/>
              <a:buNone/>
              <a:defRPr/>
            </a:pPr>
            <a:endParaRPr lang="en-US" dirty="0"/>
          </a:p>
          <a:p>
            <a:pPr>
              <a:defRPr/>
            </a:pPr>
            <a:r>
              <a:rPr lang="en-US" dirty="0"/>
              <a:t>Label a sealable bag with: </a:t>
            </a:r>
          </a:p>
          <a:p>
            <a:pPr lvl="1">
              <a:defRPr/>
            </a:pPr>
            <a:r>
              <a:rPr lang="en-US" dirty="0"/>
              <a:t>container (empty bag) mass</a:t>
            </a:r>
          </a:p>
          <a:p>
            <a:pPr lvl="1">
              <a:defRPr/>
            </a:pPr>
            <a:r>
              <a:rPr lang="en-US" dirty="0"/>
              <a:t>sample number</a:t>
            </a:r>
          </a:p>
          <a:p>
            <a:pPr lvl="1">
              <a:defRPr/>
            </a:pPr>
            <a:r>
              <a:rPr lang="en-US" dirty="0"/>
              <a:t>sample collection date</a:t>
            </a:r>
          </a:p>
          <a:p>
            <a:pPr lvl="1">
              <a:defRPr/>
            </a:pPr>
            <a:r>
              <a:rPr lang="en-US" dirty="0"/>
              <a:t>site name</a:t>
            </a:r>
          </a:p>
          <a:p>
            <a:pPr>
              <a:defRPr/>
            </a:pPr>
            <a:endParaRPr lang="en-US" dirty="0"/>
          </a:p>
          <a:p>
            <a:pPr>
              <a:defRPr/>
            </a:pPr>
            <a:r>
              <a:rPr lang="en-US" dirty="0"/>
              <a:t>Uncover the can and immediately transfer the soil sample into the labeled bag. </a:t>
            </a:r>
            <a:r>
              <a:rPr lang="en-US" b="1" dirty="0"/>
              <a:t>Be sure to transfer all the soil.</a:t>
            </a:r>
            <a:r>
              <a:rPr lang="en-US" dirty="0"/>
              <a:t> </a:t>
            </a:r>
          </a:p>
          <a:p>
            <a:pPr>
              <a:defRPr/>
            </a:pPr>
            <a:endParaRPr lang="en-US" dirty="0"/>
          </a:p>
          <a:p>
            <a:pPr>
              <a:defRPr/>
            </a:pPr>
            <a:r>
              <a:rPr lang="en-US" dirty="0"/>
              <a:t>Weigh the sample in the bag. Record the mass to the nearest 0.1 g as the </a:t>
            </a:r>
            <a:r>
              <a:rPr lang="en-US" i="1" dirty="0"/>
              <a:t>Wet Mass, </a:t>
            </a:r>
            <a:r>
              <a:rPr lang="en-US" dirty="0"/>
              <a:t>next to the appropriate sample container number on the Data Entry app, or on the Data Sheet.</a:t>
            </a:r>
          </a:p>
        </p:txBody>
      </p:sp>
    </p:spTree>
    <p:extLst>
      <p:ext uri="{BB962C8B-B14F-4D97-AF65-F5344CB8AC3E}">
        <p14:creationId xmlns:p14="http://schemas.microsoft.com/office/powerpoint/2010/main" val="1027823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25</a:t>
            </a:fld>
            <a:endParaRPr lang="en-US" dirty="0"/>
          </a:p>
        </p:txBody>
      </p:sp>
      <p:pic>
        <p:nvPicPr>
          <p:cNvPr id="6" name="Picture 5"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997825"/>
          </a:xfrm>
          <a:prstGeom prst="rect">
            <a:avLst/>
          </a:prstGeom>
        </p:spPr>
      </p:pic>
      <p:pic>
        <p:nvPicPr>
          <p:cNvPr id="5" name="Content Placeholder 4" descr="Menu: How to do the lab measurem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7825"/>
            <a:ext cx="1467996" cy="5860175"/>
          </a:xfrm>
          <a:prstGeom prst="rect">
            <a:avLst/>
          </a:prstGeom>
        </p:spPr>
      </p:pic>
      <p:sp>
        <p:nvSpPr>
          <p:cNvPr id="2" name="Title 1"/>
          <p:cNvSpPr>
            <a:spLocks noGrp="1"/>
          </p:cNvSpPr>
          <p:nvPr>
            <p:ph type="title"/>
          </p:nvPr>
        </p:nvSpPr>
        <p:spPr>
          <a:xfrm>
            <a:off x="1467996" y="647811"/>
            <a:ext cx="7886700" cy="1325563"/>
          </a:xfrm>
        </p:spPr>
        <p:txBody>
          <a:bodyPr>
            <a:normAutofit/>
          </a:bodyPr>
          <a:lstStyle/>
          <a:p>
            <a:r>
              <a:rPr lang="en-US" sz="3200" dirty="0">
                <a:solidFill>
                  <a:srgbClr val="000000"/>
                </a:solidFill>
                <a:ea typeface="ＭＳ Ｐゴシック" charset="-128"/>
              </a:rPr>
              <a:t>Measuring the Wet Mass of Samples</a:t>
            </a:r>
          </a:p>
        </p:txBody>
      </p:sp>
      <p:sp>
        <p:nvSpPr>
          <p:cNvPr id="3" name="Content Placeholder 2"/>
          <p:cNvSpPr>
            <a:spLocks noGrp="1"/>
          </p:cNvSpPr>
          <p:nvPr>
            <p:ph sz="half" idx="1"/>
          </p:nvPr>
        </p:nvSpPr>
        <p:spPr>
          <a:xfrm>
            <a:off x="1600040" y="1862993"/>
            <a:ext cx="4229258" cy="4351338"/>
          </a:xfrm>
        </p:spPr>
        <p:txBody>
          <a:bodyPr>
            <a:normAutofit fontScale="47500" lnSpcReduction="20000"/>
          </a:bodyPr>
          <a:lstStyle/>
          <a:p>
            <a:pPr>
              <a:spcBef>
                <a:spcPts val="1200"/>
              </a:spcBef>
              <a:spcAft>
                <a:spcPts val="1000"/>
              </a:spcAft>
            </a:pPr>
            <a:r>
              <a:rPr lang="en-US" sz="3600" dirty="0">
                <a:solidFill>
                  <a:srgbClr val="000000"/>
                </a:solidFill>
                <a:ea typeface="ＭＳ Ｐゴシック" charset="-128"/>
              </a:rPr>
              <a:t>Calibrate the balance according to the manufacturer’s directions.</a:t>
            </a:r>
          </a:p>
          <a:p>
            <a:pPr>
              <a:spcBef>
                <a:spcPts val="1200"/>
              </a:spcBef>
              <a:spcAft>
                <a:spcPts val="1000"/>
              </a:spcAft>
            </a:pPr>
            <a:r>
              <a:rPr lang="en-US" sz="3600" dirty="0">
                <a:solidFill>
                  <a:srgbClr val="000000"/>
                </a:solidFill>
                <a:ea typeface="ＭＳ Ｐゴシック" charset="-128"/>
              </a:rPr>
              <a:t>If using an electronic balance, check that the balance is measuring in grams and is zeroed properly.</a:t>
            </a:r>
          </a:p>
          <a:p>
            <a:pPr>
              <a:spcBef>
                <a:spcPts val="1200"/>
              </a:spcBef>
              <a:spcAft>
                <a:spcPts val="1000"/>
              </a:spcAft>
            </a:pPr>
            <a:r>
              <a:rPr lang="en-US" sz="3600" dirty="0">
                <a:solidFill>
                  <a:srgbClr val="000000"/>
                </a:solidFill>
                <a:ea typeface="ＭＳ Ｐゴシック" charset="-128"/>
              </a:rPr>
              <a:t>Place the sample on the scale.</a:t>
            </a:r>
          </a:p>
          <a:p>
            <a:pPr>
              <a:spcBef>
                <a:spcPts val="1200"/>
              </a:spcBef>
              <a:spcAft>
                <a:spcPts val="1000"/>
              </a:spcAft>
            </a:pPr>
            <a:r>
              <a:rPr lang="en-US" sz="3600" dirty="0">
                <a:solidFill>
                  <a:srgbClr val="000000"/>
                </a:solidFill>
                <a:ea typeface="ＭＳ Ｐゴシック" charset="-128"/>
              </a:rPr>
              <a:t>Record the mass to the nearest 0.1 g as the </a:t>
            </a:r>
            <a:r>
              <a:rPr lang="en-US" sz="3600" i="1" dirty="0">
                <a:solidFill>
                  <a:srgbClr val="000000"/>
                </a:solidFill>
                <a:ea typeface="ＭＳ Ｐゴシック" charset="-128"/>
              </a:rPr>
              <a:t>Wet Mass </a:t>
            </a:r>
            <a:r>
              <a:rPr lang="en-US" sz="3600" dirty="0">
                <a:solidFill>
                  <a:srgbClr val="000000"/>
                </a:solidFill>
                <a:ea typeface="ＭＳ Ｐゴシック" charset="-128"/>
              </a:rPr>
              <a:t>on the Data Entry app or Data Sheet.</a:t>
            </a:r>
          </a:p>
          <a:p>
            <a:pPr>
              <a:spcBef>
                <a:spcPts val="1200"/>
              </a:spcBef>
              <a:spcAft>
                <a:spcPts val="1000"/>
              </a:spcAft>
            </a:pPr>
            <a:r>
              <a:rPr lang="en-US" sz="3600" dirty="0">
                <a:solidFill>
                  <a:srgbClr val="000000"/>
                </a:solidFill>
                <a:ea typeface="ＭＳ Ｐゴシック" charset="-128"/>
              </a:rPr>
              <a:t>If the sample is in a can, be sure to remove the lid before weighing.</a:t>
            </a:r>
          </a:p>
          <a:p>
            <a:pPr>
              <a:spcBef>
                <a:spcPts val="1200"/>
              </a:spcBef>
              <a:spcAft>
                <a:spcPts val="1000"/>
              </a:spcAft>
              <a:buNone/>
            </a:pPr>
            <a:endParaRPr lang="en-US" dirty="0">
              <a:solidFill>
                <a:srgbClr val="000000"/>
              </a:solidFill>
              <a:ea typeface="ＭＳ Ｐゴシック" charset="-128"/>
            </a:endParaRPr>
          </a:p>
          <a:p>
            <a:pPr marL="0" indent="0">
              <a:buNone/>
            </a:pPr>
            <a:r>
              <a:rPr lang="en-US" dirty="0"/>
              <a:t> </a:t>
            </a:r>
          </a:p>
        </p:txBody>
      </p:sp>
      <p:pic>
        <p:nvPicPr>
          <p:cNvPr id="7" name="Picture 7" descr="photo of the digital display of a balanc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9299" y="1862993"/>
            <a:ext cx="2678567" cy="106024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8" descr="image of a soil sample in a plastic bag on the balan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9298" y="3106986"/>
            <a:ext cx="2678567" cy="310734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67198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26</a:t>
            </a:fld>
            <a:endParaRPr lang="en-US" dirty="0"/>
          </a:p>
        </p:txBody>
      </p:sp>
      <p:pic>
        <p:nvPicPr>
          <p:cNvPr id="6" name="Picture 5"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997825"/>
          </a:xfrm>
          <a:prstGeom prst="rect">
            <a:avLst/>
          </a:prstGeom>
        </p:spPr>
      </p:pic>
      <p:pic>
        <p:nvPicPr>
          <p:cNvPr id="5" name="Content Placeholder 4" descr="Menu: How to do the lab measurem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7824"/>
            <a:ext cx="1467996" cy="5860176"/>
          </a:xfrm>
          <a:prstGeom prst="rect">
            <a:avLst/>
          </a:prstGeom>
        </p:spPr>
      </p:pic>
      <p:sp>
        <p:nvSpPr>
          <p:cNvPr id="2" name="Title 1"/>
          <p:cNvSpPr>
            <a:spLocks noGrp="1"/>
          </p:cNvSpPr>
          <p:nvPr>
            <p:ph type="title"/>
          </p:nvPr>
        </p:nvSpPr>
        <p:spPr>
          <a:xfrm>
            <a:off x="1644162" y="748943"/>
            <a:ext cx="7886700" cy="1325563"/>
          </a:xfrm>
        </p:spPr>
        <p:txBody>
          <a:bodyPr>
            <a:normAutofit/>
          </a:bodyPr>
          <a:lstStyle/>
          <a:p>
            <a:r>
              <a:rPr lang="en-US" sz="3200" dirty="0">
                <a:solidFill>
                  <a:srgbClr val="000000"/>
                </a:solidFill>
                <a:ea typeface="ＭＳ Ｐゴシック" charset="-128"/>
              </a:rPr>
              <a:t>Drying Samples</a:t>
            </a:r>
          </a:p>
        </p:txBody>
      </p:sp>
      <p:sp>
        <p:nvSpPr>
          <p:cNvPr id="3" name="Content Placeholder 2"/>
          <p:cNvSpPr>
            <a:spLocks noGrp="1"/>
          </p:cNvSpPr>
          <p:nvPr>
            <p:ph sz="half" idx="1"/>
          </p:nvPr>
        </p:nvSpPr>
        <p:spPr>
          <a:xfrm>
            <a:off x="1701312" y="1825625"/>
            <a:ext cx="3886200" cy="4351338"/>
          </a:xfrm>
        </p:spPr>
        <p:txBody>
          <a:bodyPr>
            <a:normAutofit fontScale="62500" lnSpcReduction="20000"/>
          </a:bodyPr>
          <a:lstStyle/>
          <a:p>
            <a:pPr>
              <a:spcBef>
                <a:spcPts val="1200"/>
              </a:spcBef>
              <a:spcAft>
                <a:spcPts val="1000"/>
              </a:spcAft>
            </a:pPr>
            <a:r>
              <a:rPr lang="en-US" dirty="0">
                <a:solidFill>
                  <a:srgbClr val="000000"/>
                </a:solidFill>
                <a:ea typeface="ＭＳ Ｐゴシック" charset="-128"/>
              </a:rPr>
              <a:t>Open the sample bag and roll the edges down to create a larger open area. </a:t>
            </a:r>
          </a:p>
          <a:p>
            <a:pPr>
              <a:spcBef>
                <a:spcPts val="1200"/>
              </a:spcBef>
              <a:spcAft>
                <a:spcPts val="1000"/>
              </a:spcAft>
            </a:pPr>
            <a:r>
              <a:rPr lang="en-US" dirty="0">
                <a:solidFill>
                  <a:srgbClr val="000000"/>
                </a:solidFill>
                <a:ea typeface="ＭＳ Ｐゴシック" charset="-128"/>
              </a:rPr>
              <a:t>If the sample is in clumps, break them up with your hand outside the plastic bag. Do not touch the soil sample directly.</a:t>
            </a:r>
          </a:p>
          <a:p>
            <a:pPr>
              <a:spcBef>
                <a:spcPts val="1200"/>
              </a:spcBef>
              <a:spcAft>
                <a:spcPts val="1000"/>
              </a:spcAft>
            </a:pPr>
            <a:r>
              <a:rPr lang="en-US" dirty="0">
                <a:solidFill>
                  <a:srgbClr val="000000"/>
                </a:solidFill>
                <a:ea typeface="ＭＳ Ｐゴシック" charset="-128"/>
              </a:rPr>
              <a:t>Dry your sample by placing the open bag 30-40 cm below the 250 watt infrared heating lamp or other drying source.</a:t>
            </a:r>
          </a:p>
          <a:p>
            <a:pPr>
              <a:spcBef>
                <a:spcPts val="1200"/>
              </a:spcBef>
              <a:spcAft>
                <a:spcPts val="1000"/>
              </a:spcAft>
            </a:pPr>
            <a:r>
              <a:rPr lang="en-US" dirty="0">
                <a:solidFill>
                  <a:srgbClr val="000000"/>
                </a:solidFill>
                <a:ea typeface="ＭＳ Ｐゴシック" charset="-128"/>
              </a:rPr>
              <a:t>Carefully remove the sample from the drying source using hot mitts.</a:t>
            </a:r>
          </a:p>
          <a:p>
            <a:pPr>
              <a:spcBef>
                <a:spcPts val="1200"/>
              </a:spcBef>
              <a:spcAft>
                <a:spcPts val="1000"/>
              </a:spcAft>
            </a:pPr>
            <a:r>
              <a:rPr lang="en-US" dirty="0">
                <a:solidFill>
                  <a:srgbClr val="000000"/>
                </a:solidFill>
                <a:ea typeface="ＭＳ Ｐゴシック" charset="-128"/>
              </a:rPr>
              <a:t>Weigh the sample after drying it for the recommended 2-3 days.</a:t>
            </a:r>
          </a:p>
          <a:p>
            <a:pPr>
              <a:spcBef>
                <a:spcPts val="1200"/>
              </a:spcBef>
              <a:spcAft>
                <a:spcPts val="1000"/>
              </a:spcAft>
              <a:buNone/>
            </a:pPr>
            <a:endParaRPr lang="en-US" dirty="0">
              <a:solidFill>
                <a:srgbClr val="000000"/>
              </a:solidFill>
              <a:ea typeface="ＭＳ Ｐゴシック" charset="-128"/>
            </a:endParaRPr>
          </a:p>
        </p:txBody>
      </p:sp>
      <p:pic>
        <p:nvPicPr>
          <p:cNvPr id="7" name="Content Placeholder 6" descr="Image of a sample bag, with sides rolled down under a heat lamp. The dried sample is then weighed. Here the initial dry sample mass is 146.3 g.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88457" y="1264274"/>
            <a:ext cx="2086433" cy="5196646"/>
          </a:xfrm>
        </p:spPr>
      </p:pic>
    </p:spTree>
    <p:extLst>
      <p:ext uri="{BB962C8B-B14F-4D97-AF65-F5344CB8AC3E}">
        <p14:creationId xmlns:p14="http://schemas.microsoft.com/office/powerpoint/2010/main" val="900746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27</a:t>
            </a:fld>
            <a:endParaRPr lang="en-US" dirty="0"/>
          </a:p>
        </p:txBody>
      </p:sp>
      <p:pic>
        <p:nvPicPr>
          <p:cNvPr id="6" name="Picture 5"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997825"/>
          </a:xfrm>
          <a:prstGeom prst="rect">
            <a:avLst/>
          </a:prstGeom>
        </p:spPr>
      </p:pic>
      <p:pic>
        <p:nvPicPr>
          <p:cNvPr id="5" name="Content Placeholder 4" descr="Menu: How to do the lab measurem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7824"/>
            <a:ext cx="1467996" cy="5860176"/>
          </a:xfrm>
          <a:prstGeom prst="rect">
            <a:avLst/>
          </a:prstGeom>
        </p:spPr>
      </p:pic>
      <p:sp>
        <p:nvSpPr>
          <p:cNvPr id="2" name="Title 1"/>
          <p:cNvSpPr>
            <a:spLocks noGrp="1"/>
          </p:cNvSpPr>
          <p:nvPr>
            <p:ph type="title"/>
          </p:nvPr>
        </p:nvSpPr>
        <p:spPr>
          <a:xfrm>
            <a:off x="1467996" y="635265"/>
            <a:ext cx="7886700" cy="1325563"/>
          </a:xfrm>
        </p:spPr>
        <p:txBody>
          <a:bodyPr>
            <a:normAutofit/>
          </a:bodyPr>
          <a:lstStyle/>
          <a:p>
            <a:r>
              <a:rPr lang="en-US" sz="3200" dirty="0">
                <a:solidFill>
                  <a:srgbClr val="000000"/>
                </a:solidFill>
                <a:ea typeface="ＭＳ Ｐゴシック" charset="-128"/>
              </a:rPr>
              <a:t>Determining That the Sample Is Dry</a:t>
            </a:r>
          </a:p>
        </p:txBody>
      </p:sp>
      <p:sp>
        <p:nvSpPr>
          <p:cNvPr id="3" name="Content Placeholder 2"/>
          <p:cNvSpPr>
            <a:spLocks noGrp="1"/>
          </p:cNvSpPr>
          <p:nvPr>
            <p:ph sz="half" idx="1"/>
          </p:nvPr>
        </p:nvSpPr>
        <p:spPr>
          <a:xfrm>
            <a:off x="1467996" y="1881554"/>
            <a:ext cx="3578789" cy="4190686"/>
          </a:xfrm>
        </p:spPr>
        <p:txBody>
          <a:bodyPr>
            <a:normAutofit fontScale="92500" lnSpcReduction="10000"/>
          </a:bodyPr>
          <a:lstStyle/>
          <a:p>
            <a:r>
              <a:rPr lang="en-US" sz="2100" dirty="0">
                <a:solidFill>
                  <a:srgbClr val="000000"/>
                </a:solidFill>
                <a:ea typeface="ＭＳ Ｐゴシック" charset="-128"/>
              </a:rPr>
              <a:t>To determine if the water is gone, dry the sample for an additional period of two or more hours, and then weigh it again. </a:t>
            </a:r>
          </a:p>
          <a:p>
            <a:pPr>
              <a:spcBef>
                <a:spcPts val="1200"/>
              </a:spcBef>
              <a:spcAft>
                <a:spcPts val="1000"/>
              </a:spcAft>
            </a:pPr>
            <a:r>
              <a:rPr lang="en-US" sz="2100" dirty="0">
                <a:solidFill>
                  <a:srgbClr val="000000"/>
                </a:solidFill>
                <a:ea typeface="ＭＳ Ｐゴシック" charset="-128"/>
              </a:rPr>
              <a:t>If the mass has changed by 0.3 g or more, dry the sample some more, and weigh it again. </a:t>
            </a:r>
          </a:p>
          <a:p>
            <a:pPr>
              <a:spcBef>
                <a:spcPts val="1200"/>
              </a:spcBef>
              <a:spcAft>
                <a:spcPts val="1000"/>
              </a:spcAft>
            </a:pPr>
            <a:r>
              <a:rPr lang="en-US" sz="2100" dirty="0">
                <a:solidFill>
                  <a:srgbClr val="000000"/>
                </a:solidFill>
                <a:ea typeface="ＭＳ Ｐゴシック" charset="-128"/>
              </a:rPr>
              <a:t>Repeat these steps until the mass of the sample has not changed by 0.3 g. </a:t>
            </a:r>
          </a:p>
          <a:p>
            <a:pPr>
              <a:spcBef>
                <a:spcPts val="1200"/>
              </a:spcBef>
              <a:spcAft>
                <a:spcPts val="1000"/>
              </a:spcAft>
            </a:pPr>
            <a:r>
              <a:rPr lang="en-US" sz="2100" dirty="0">
                <a:solidFill>
                  <a:srgbClr val="000000"/>
                </a:solidFill>
                <a:ea typeface="ＭＳ Ｐゴシック" charset="-128"/>
              </a:rPr>
              <a:t>Then the sample can be considered dry. </a:t>
            </a:r>
          </a:p>
          <a:p>
            <a:endParaRPr lang="en-US" dirty="0">
              <a:solidFill>
                <a:srgbClr val="000000"/>
              </a:solidFill>
              <a:ea typeface="ＭＳ Ｐゴシック" charset="-128"/>
            </a:endParaRPr>
          </a:p>
        </p:txBody>
      </p:sp>
      <p:pic>
        <p:nvPicPr>
          <p:cNvPr id="9" name="Picture 8" descr="In a second weighing after two or more hours, this sample now weighs 146.2 g.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6872" y="1665497"/>
            <a:ext cx="2590800" cy="4394200"/>
          </a:xfrm>
          <a:prstGeom prst="rect">
            <a:avLst/>
          </a:prstGeom>
        </p:spPr>
      </p:pic>
      <p:sp>
        <p:nvSpPr>
          <p:cNvPr id="10" name="TextBox 3"/>
          <p:cNvSpPr txBox="1">
            <a:spLocks noChangeArrowheads="1"/>
          </p:cNvSpPr>
          <p:nvPr/>
        </p:nvSpPr>
        <p:spPr bwMode="auto">
          <a:xfrm>
            <a:off x="5046785" y="3225432"/>
            <a:ext cx="16319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solidFill>
                  <a:srgbClr val="FF0000"/>
                </a:solidFill>
                <a:ea typeface="ＭＳ Ｐゴシック" charset="-128"/>
              </a:rPr>
              <a:t>Initial Dry Sample Mass: 146.3 g</a:t>
            </a:r>
            <a:endParaRPr lang="en-US" sz="1400" dirty="0"/>
          </a:p>
        </p:txBody>
      </p:sp>
      <p:sp>
        <p:nvSpPr>
          <p:cNvPr id="11" name="Rectangle 10"/>
          <p:cNvSpPr/>
          <p:nvPr/>
        </p:nvSpPr>
        <p:spPr>
          <a:xfrm>
            <a:off x="5046785" y="5335353"/>
            <a:ext cx="1746455" cy="523220"/>
          </a:xfrm>
          <a:prstGeom prst="rect">
            <a:avLst/>
          </a:prstGeom>
        </p:spPr>
        <p:txBody>
          <a:bodyPr wrap="square">
            <a:spAutoFit/>
          </a:bodyPr>
          <a:lstStyle/>
          <a:p>
            <a:r>
              <a:rPr lang="en-US" sz="1400" dirty="0">
                <a:solidFill>
                  <a:srgbClr val="FF0000"/>
                </a:solidFill>
                <a:ea typeface="ＭＳ Ｐゴシック" charset="-128"/>
              </a:rPr>
              <a:t>Final Dry Sample Mass: 146.2 g</a:t>
            </a:r>
          </a:p>
        </p:txBody>
      </p:sp>
    </p:spTree>
    <p:extLst>
      <p:ext uri="{BB962C8B-B14F-4D97-AF65-F5344CB8AC3E}">
        <p14:creationId xmlns:p14="http://schemas.microsoft.com/office/powerpoint/2010/main" val="2279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28</a:t>
            </a:fld>
            <a:endParaRPr lang="en-US" dirty="0"/>
          </a:p>
        </p:txBody>
      </p:sp>
      <p:pic>
        <p:nvPicPr>
          <p:cNvPr id="6" name="Picture 5"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997825"/>
          </a:xfrm>
          <a:prstGeom prst="rect">
            <a:avLst/>
          </a:prstGeom>
        </p:spPr>
      </p:pic>
      <p:pic>
        <p:nvPicPr>
          <p:cNvPr id="8" name="Picture 7" descr="Image 1 text &quot;Measure the wet sample mass to the nearest 0.1 grams&quot;  Image shows a Wet mass of 398.0 g.&#10;&#10;Image 2 text &quot;Dry the sample according to the protocol.&#10;&#10;Image 3 text &quot;Measure the dry sample mass to the nearest 0.1 grams - image shows a dry mass of 348.0 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9827" y="3664485"/>
            <a:ext cx="5994400" cy="698500"/>
          </a:xfrm>
          <a:prstGeom prst="rect">
            <a:avLst/>
          </a:prstGeom>
        </p:spPr>
      </p:pic>
      <p:sp>
        <p:nvSpPr>
          <p:cNvPr id="2" name="Title 1"/>
          <p:cNvSpPr>
            <a:spLocks noGrp="1"/>
          </p:cNvSpPr>
          <p:nvPr>
            <p:ph type="title"/>
          </p:nvPr>
        </p:nvSpPr>
        <p:spPr>
          <a:xfrm>
            <a:off x="1551842" y="904863"/>
            <a:ext cx="7886700" cy="1325563"/>
          </a:xfrm>
        </p:spPr>
        <p:txBody>
          <a:bodyPr>
            <a:normAutofit/>
          </a:bodyPr>
          <a:lstStyle/>
          <a:p>
            <a:r>
              <a:rPr lang="en-US" sz="2800" dirty="0">
                <a:solidFill>
                  <a:srgbClr val="000000"/>
                </a:solidFill>
                <a:ea typeface="ＭＳ Ｐゴシック" charset="-128"/>
              </a:rPr>
              <a:t>SMAP Soil Moisture – Sample Bulk Density Lab</a:t>
            </a:r>
            <a:br>
              <a:rPr lang="en-US" sz="2800" dirty="0">
                <a:solidFill>
                  <a:srgbClr val="000000"/>
                </a:solidFill>
                <a:ea typeface="ＭＳ Ｐゴシック" charset="-128"/>
              </a:rPr>
            </a:br>
            <a:r>
              <a:rPr lang="en-US" sz="2800" dirty="0">
                <a:solidFill>
                  <a:srgbClr val="000000"/>
                </a:solidFill>
                <a:ea typeface="ＭＳ Ｐゴシック" charset="-128"/>
              </a:rPr>
              <a:t>Protocol For Samples Collected in a Can </a:t>
            </a:r>
          </a:p>
        </p:txBody>
      </p:sp>
      <p:sp>
        <p:nvSpPr>
          <p:cNvPr id="3" name="Content Placeholder 2"/>
          <p:cNvSpPr>
            <a:spLocks noGrp="1"/>
          </p:cNvSpPr>
          <p:nvPr>
            <p:ph sz="half" idx="1"/>
          </p:nvPr>
        </p:nvSpPr>
        <p:spPr>
          <a:xfrm>
            <a:off x="1608992" y="2089962"/>
            <a:ext cx="7236070" cy="4351338"/>
          </a:xfrm>
        </p:spPr>
        <p:txBody>
          <a:bodyPr>
            <a:normAutofit/>
          </a:bodyPr>
          <a:lstStyle/>
          <a:p>
            <a:pPr marL="0" indent="0">
              <a:buNone/>
            </a:pPr>
            <a:r>
              <a:rPr lang="en-US" sz="2000" dirty="0">
                <a:solidFill>
                  <a:srgbClr val="000000"/>
                </a:solidFill>
                <a:ea typeface="ＭＳ Ｐゴシック" charset="-128"/>
              </a:rPr>
              <a:t>If you have a soil drying oven, complete all soil collection and drying using sample cans. Measure sample bulk density every tenth time a sample is collected by pushing the can into the soil. For other times you can simply place soil in the sample can just as you would a bag.</a:t>
            </a:r>
          </a:p>
          <a:p>
            <a:pPr marL="0" indent="0">
              <a:buNone/>
            </a:pPr>
            <a:endParaRPr lang="en-US" dirty="0"/>
          </a:p>
        </p:txBody>
      </p:sp>
      <p:pic>
        <p:nvPicPr>
          <p:cNvPr id="7" name="Content Placeholder 6" descr="Photos show three steps: measure the wet sample mass to the nearest 0.1 grams. then dry the same according to the protocol. Then measure the dry samle mass to the nearest 0.1 grams. In this example the wet mass was 398.0 g and the dry mass is 348.0 g.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969477" y="4362985"/>
            <a:ext cx="6540988" cy="2495015"/>
          </a:xfrm>
        </p:spPr>
      </p:pic>
      <p:pic>
        <p:nvPicPr>
          <p:cNvPr id="5" name="Content Placeholder 4" descr="Menu: How to do the lab measurement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97824"/>
            <a:ext cx="1467996" cy="5860176"/>
          </a:xfrm>
          <a:prstGeom prst="rect">
            <a:avLst/>
          </a:prstGeom>
        </p:spPr>
      </p:pic>
    </p:spTree>
    <p:extLst>
      <p:ext uri="{BB962C8B-B14F-4D97-AF65-F5344CB8AC3E}">
        <p14:creationId xmlns:p14="http://schemas.microsoft.com/office/powerpoint/2010/main" val="1309522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29</a:t>
            </a:fld>
            <a:endParaRPr lang="en-US" dirty="0"/>
          </a:p>
        </p:txBody>
      </p:sp>
      <p:pic>
        <p:nvPicPr>
          <p:cNvPr id="6" name="Picture 5"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997825"/>
          </a:xfrm>
          <a:prstGeom prst="rect">
            <a:avLst/>
          </a:prstGeom>
        </p:spPr>
      </p:pic>
      <p:pic>
        <p:nvPicPr>
          <p:cNvPr id="5" name="Content Placeholder 4" descr="Menu: How to do the lab measurem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7824"/>
            <a:ext cx="1467996" cy="5900601"/>
          </a:xfrm>
          <a:prstGeom prst="rect">
            <a:avLst/>
          </a:prstGeom>
        </p:spPr>
      </p:pic>
      <p:sp>
        <p:nvSpPr>
          <p:cNvPr id="2" name="Title 1"/>
          <p:cNvSpPr>
            <a:spLocks noGrp="1"/>
          </p:cNvSpPr>
          <p:nvPr>
            <p:ph type="title"/>
          </p:nvPr>
        </p:nvSpPr>
        <p:spPr>
          <a:xfrm>
            <a:off x="1643842" y="1010910"/>
            <a:ext cx="7886700" cy="1325563"/>
          </a:xfrm>
        </p:spPr>
        <p:txBody>
          <a:bodyPr/>
          <a:lstStyle/>
          <a:p>
            <a:r>
              <a:rPr lang="en-US" sz="3200" dirty="0">
                <a:solidFill>
                  <a:srgbClr val="000000"/>
                </a:solidFill>
                <a:ea typeface="ＭＳ Ｐゴシック" charset="-128"/>
              </a:rPr>
              <a:t>Record the Dry Mass</a:t>
            </a:r>
            <a:br>
              <a:rPr lang="en-US" dirty="0">
                <a:solidFill>
                  <a:srgbClr val="000000"/>
                </a:solidFill>
                <a:ea typeface="ＭＳ Ｐゴシック" charset="-128"/>
              </a:rPr>
            </a:br>
            <a:endParaRPr lang="en-US" dirty="0"/>
          </a:p>
        </p:txBody>
      </p:sp>
      <p:sp>
        <p:nvSpPr>
          <p:cNvPr id="3" name="Content Placeholder 2"/>
          <p:cNvSpPr>
            <a:spLocks noGrp="1"/>
          </p:cNvSpPr>
          <p:nvPr>
            <p:ph sz="half" idx="1"/>
          </p:nvPr>
        </p:nvSpPr>
        <p:spPr>
          <a:xfrm>
            <a:off x="1846384" y="1752243"/>
            <a:ext cx="6910754" cy="4351338"/>
          </a:xfrm>
        </p:spPr>
        <p:txBody>
          <a:bodyPr>
            <a:normAutofit/>
          </a:bodyPr>
          <a:lstStyle/>
          <a:p>
            <a:pPr marL="0" indent="0">
              <a:buNone/>
              <a:defRPr/>
            </a:pPr>
            <a:r>
              <a:rPr lang="en-US" dirty="0">
                <a:solidFill>
                  <a:srgbClr val="000000"/>
                </a:solidFill>
                <a:ea typeface="ＭＳ Ｐゴシック" charset="-128"/>
              </a:rPr>
              <a:t>When your sample is dry, on the Data Entry app or Data Sheet fill in: </a:t>
            </a:r>
          </a:p>
          <a:p>
            <a:pPr marL="0" indent="0">
              <a:buNone/>
              <a:defRPr/>
            </a:pPr>
            <a:endParaRPr lang="en-US" dirty="0">
              <a:solidFill>
                <a:srgbClr val="000000"/>
              </a:solidFill>
              <a:ea typeface="ＭＳ Ｐゴシック" charset="-128"/>
            </a:endParaRPr>
          </a:p>
          <a:p>
            <a:pPr>
              <a:defRPr/>
            </a:pPr>
            <a:r>
              <a:rPr lang="en-US" dirty="0">
                <a:solidFill>
                  <a:srgbClr val="000000"/>
                </a:solidFill>
                <a:ea typeface="ＭＳ Ｐゴシック" charset="-128"/>
              </a:rPr>
              <a:t>The drying time and drying method </a:t>
            </a:r>
          </a:p>
          <a:p>
            <a:pPr>
              <a:defRPr/>
            </a:pPr>
            <a:r>
              <a:rPr lang="en-US" dirty="0">
                <a:solidFill>
                  <a:srgbClr val="000000"/>
                </a:solidFill>
                <a:ea typeface="ＭＳ Ｐゴシック" charset="-128"/>
              </a:rPr>
              <a:t>The </a:t>
            </a:r>
            <a:r>
              <a:rPr lang="en-US" i="1" dirty="0">
                <a:solidFill>
                  <a:srgbClr val="000000"/>
                </a:solidFill>
                <a:ea typeface="ＭＳ Ｐゴシック" charset="-128"/>
              </a:rPr>
              <a:t>Dry Mass </a:t>
            </a:r>
            <a:r>
              <a:rPr lang="en-US" dirty="0">
                <a:solidFill>
                  <a:srgbClr val="000000"/>
                </a:solidFill>
                <a:ea typeface="ＭＳ Ｐゴシック" charset="-128"/>
              </a:rPr>
              <a:t>next to the appropriate container number</a:t>
            </a:r>
          </a:p>
          <a:p>
            <a:pPr>
              <a:defRPr/>
            </a:pPr>
            <a:r>
              <a:rPr lang="en-US" dirty="0">
                <a:solidFill>
                  <a:srgbClr val="000000"/>
                </a:solidFill>
                <a:ea typeface="ＭＳ Ｐゴシック" charset="-128"/>
              </a:rPr>
              <a:t>The mass of the sealable bag</a:t>
            </a:r>
          </a:p>
        </p:txBody>
      </p:sp>
    </p:spTree>
    <p:extLst>
      <p:ext uri="{BB962C8B-B14F-4D97-AF65-F5344CB8AC3E}">
        <p14:creationId xmlns:p14="http://schemas.microsoft.com/office/powerpoint/2010/main" val="478638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3</a:t>
            </a:fld>
            <a:endParaRPr lang="en-US" dirty="0"/>
          </a:p>
        </p:txBody>
      </p:sp>
      <p:pic>
        <p:nvPicPr>
          <p:cNvPr id="8" name="Picture 7"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997825"/>
          </a:xfrm>
          <a:prstGeom prst="rect">
            <a:avLst/>
          </a:prstGeom>
        </p:spPr>
      </p:pic>
      <p:pic>
        <p:nvPicPr>
          <p:cNvPr id="9" name="Picture 8" descr="Menu: Why measure soil mois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7824"/>
            <a:ext cx="1513879" cy="5860176"/>
          </a:xfrm>
          <a:prstGeom prst="rect">
            <a:avLst/>
          </a:prstGeom>
        </p:spPr>
      </p:pic>
      <p:sp>
        <p:nvSpPr>
          <p:cNvPr id="2" name="Title 1"/>
          <p:cNvSpPr>
            <a:spLocks noGrp="1"/>
          </p:cNvSpPr>
          <p:nvPr>
            <p:ph type="title"/>
          </p:nvPr>
        </p:nvSpPr>
        <p:spPr>
          <a:xfrm>
            <a:off x="1630848" y="1146095"/>
            <a:ext cx="7886700" cy="489313"/>
          </a:xfrm>
        </p:spPr>
        <p:txBody>
          <a:bodyPr>
            <a:noAutofit/>
          </a:bodyPr>
          <a:lstStyle/>
          <a:p>
            <a:r>
              <a:rPr lang="en-US" sz="3200" dirty="0">
                <a:solidFill>
                  <a:srgbClr val="000000"/>
                </a:solidFill>
              </a:rPr>
              <a:t>SMAP Soil Moisture Protocol</a:t>
            </a:r>
          </a:p>
        </p:txBody>
      </p:sp>
      <p:sp>
        <p:nvSpPr>
          <p:cNvPr id="3" name="Content Placeholder 2"/>
          <p:cNvSpPr>
            <a:spLocks noGrp="1"/>
          </p:cNvSpPr>
          <p:nvPr>
            <p:ph sz="half" idx="1"/>
          </p:nvPr>
        </p:nvSpPr>
        <p:spPr>
          <a:xfrm>
            <a:off x="1385590" y="1613905"/>
            <a:ext cx="7526935" cy="4351338"/>
          </a:xfrm>
        </p:spPr>
        <p:txBody>
          <a:bodyPr>
            <a:normAutofit/>
          </a:bodyPr>
          <a:lstStyle/>
          <a:p>
            <a:pPr>
              <a:buNone/>
            </a:pPr>
            <a:r>
              <a:rPr lang="en-US" sz="3600" dirty="0">
                <a:solidFill>
                  <a:srgbClr val="000000"/>
                </a:solidFill>
              </a:rPr>
              <a:t>	</a:t>
            </a:r>
            <a:r>
              <a:rPr lang="en-US" sz="2000" dirty="0">
                <a:solidFill>
                  <a:srgbClr val="000000"/>
                </a:solidFill>
              </a:rPr>
              <a:t>Soil acts like a sponge spread across the land surface. It absorbs rain and snowmelt, slows run- off and helps to control flooding. </a:t>
            </a:r>
          </a:p>
          <a:p>
            <a:pPr>
              <a:buNone/>
            </a:pPr>
            <a:r>
              <a:rPr lang="en-US" sz="2000" dirty="0">
                <a:solidFill>
                  <a:srgbClr val="000000"/>
                </a:solidFill>
              </a:rPr>
              <a:t>	The absorbed water is held on soil particle surfaces and in pore spaces between particles. This water is available for use by plants during times of little precipitation. </a:t>
            </a:r>
          </a:p>
          <a:p>
            <a:pPr>
              <a:buNone/>
            </a:pPr>
            <a:r>
              <a:rPr lang="en-US" sz="2000" dirty="0">
                <a:solidFill>
                  <a:srgbClr val="000000"/>
                </a:solidFill>
              </a:rPr>
              <a:t>	Some of this water evaporates back into the air; some drains through the soil into groundwater.</a:t>
            </a:r>
          </a:p>
          <a:p>
            <a:endParaRPr lang="en-US" dirty="0"/>
          </a:p>
        </p:txBody>
      </p:sp>
      <p:pic>
        <p:nvPicPr>
          <p:cNvPr id="7" name="Content Placeholder 6" descr="Soil moisture is important because it affects plant nutrient uptake, water for plant use, water storage, atmospheric humidity, weathering and flooding.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906430" y="4171797"/>
            <a:ext cx="7006095" cy="2312011"/>
          </a:xfrm>
        </p:spPr>
      </p:pic>
    </p:spTree>
    <p:extLst>
      <p:ext uri="{BB962C8B-B14F-4D97-AF65-F5344CB8AC3E}">
        <p14:creationId xmlns:p14="http://schemas.microsoft.com/office/powerpoint/2010/main" val="1706663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30</a:t>
            </a:fld>
            <a:endParaRPr lang="en-US" dirty="0"/>
          </a:p>
        </p:txBody>
      </p:sp>
      <p:pic>
        <p:nvPicPr>
          <p:cNvPr id="6" name="Picture 5"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997825"/>
          </a:xfrm>
          <a:prstGeom prst="rect">
            <a:avLst/>
          </a:prstGeom>
        </p:spPr>
      </p:pic>
      <p:pic>
        <p:nvPicPr>
          <p:cNvPr id="5" name="Content Placeholder 4" descr="Menu: How to do the lab measurem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7824"/>
            <a:ext cx="1467996" cy="5860176"/>
          </a:xfrm>
          <a:prstGeom prst="rect">
            <a:avLst/>
          </a:prstGeom>
        </p:spPr>
      </p:pic>
      <p:sp>
        <p:nvSpPr>
          <p:cNvPr id="2" name="Title 1"/>
          <p:cNvSpPr>
            <a:spLocks noGrp="1"/>
          </p:cNvSpPr>
          <p:nvPr>
            <p:ph type="title"/>
          </p:nvPr>
        </p:nvSpPr>
        <p:spPr>
          <a:xfrm>
            <a:off x="1467996" y="993407"/>
            <a:ext cx="7886700" cy="1325563"/>
          </a:xfrm>
        </p:spPr>
        <p:txBody>
          <a:bodyPr>
            <a:normAutofit fontScale="90000"/>
          </a:bodyPr>
          <a:lstStyle/>
          <a:p>
            <a:r>
              <a:rPr lang="en-US" sz="3600" dirty="0">
                <a:solidFill>
                  <a:srgbClr val="000000"/>
                </a:solidFill>
                <a:ea typeface="ＭＳ Ｐゴシック" charset="-128"/>
              </a:rPr>
              <a:t>Calculating Gravimetric Soil Water Content</a:t>
            </a:r>
            <a:br>
              <a:rPr lang="en-US" dirty="0">
                <a:solidFill>
                  <a:srgbClr val="000000"/>
                </a:solidFill>
                <a:ea typeface="ＭＳ Ｐゴシック" charset="-128"/>
              </a:rPr>
            </a:br>
            <a:endParaRPr lang="en-US" dirty="0">
              <a:solidFill>
                <a:srgbClr val="000000"/>
              </a:solidFill>
              <a:ea typeface="ＭＳ Ｐゴシック" charset="-128"/>
            </a:endParaRPr>
          </a:p>
        </p:txBody>
      </p:sp>
      <p:sp>
        <p:nvSpPr>
          <p:cNvPr id="3" name="Content Placeholder 2"/>
          <p:cNvSpPr>
            <a:spLocks noGrp="1"/>
          </p:cNvSpPr>
          <p:nvPr>
            <p:ph sz="half" idx="1"/>
          </p:nvPr>
        </p:nvSpPr>
        <p:spPr>
          <a:xfrm>
            <a:off x="1615586" y="1825625"/>
            <a:ext cx="5912827" cy="4351338"/>
          </a:xfrm>
        </p:spPr>
        <p:txBody>
          <a:bodyPr/>
          <a:lstStyle/>
          <a:p>
            <a:pPr>
              <a:buNone/>
            </a:pPr>
            <a:r>
              <a:rPr lang="en-US" dirty="0">
                <a:solidFill>
                  <a:srgbClr val="000000"/>
                </a:solidFill>
                <a:latin typeface="Palatino" charset="0"/>
                <a:ea typeface="ＭＳ Ｐゴシック" charset="-128"/>
              </a:rPr>
              <a:t>Use this formula to calculate Gravimetric Soil Water Content</a:t>
            </a:r>
            <a:endParaRPr lang="en-US" dirty="0"/>
          </a:p>
        </p:txBody>
      </p:sp>
      <p:pic>
        <p:nvPicPr>
          <p:cNvPr id="7" name="Content Placeholder 6" descr="Image shows the formula used to calculate soil water content: wet sample- dried sample is divided by the dry sample - empy can= soil water content.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2628899" y="3146771"/>
            <a:ext cx="5047104" cy="2890347"/>
          </a:xfrm>
        </p:spPr>
      </p:pic>
    </p:spTree>
    <p:extLst>
      <p:ext uri="{BB962C8B-B14F-4D97-AF65-F5344CB8AC3E}">
        <p14:creationId xmlns:p14="http://schemas.microsoft.com/office/powerpoint/2010/main" val="1950637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31</a:t>
            </a:fld>
            <a:endParaRPr lang="en-US" dirty="0"/>
          </a:p>
        </p:txBody>
      </p:sp>
      <p:pic>
        <p:nvPicPr>
          <p:cNvPr id="6" name="Picture 5"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997825"/>
          </a:xfrm>
          <a:prstGeom prst="rect">
            <a:avLst/>
          </a:prstGeom>
        </p:spPr>
      </p:pic>
      <p:pic>
        <p:nvPicPr>
          <p:cNvPr id="5" name="Content Placeholder 4" descr="Menu: How to do the lab measurem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7825"/>
            <a:ext cx="1467996" cy="5860175"/>
          </a:xfrm>
          <a:prstGeom prst="rect">
            <a:avLst/>
          </a:prstGeom>
        </p:spPr>
      </p:pic>
      <p:sp>
        <p:nvSpPr>
          <p:cNvPr id="2" name="Title 1"/>
          <p:cNvSpPr>
            <a:spLocks noGrp="1"/>
          </p:cNvSpPr>
          <p:nvPr>
            <p:ph type="title"/>
          </p:nvPr>
        </p:nvSpPr>
        <p:spPr>
          <a:xfrm>
            <a:off x="1467996" y="1592537"/>
            <a:ext cx="7886700" cy="466175"/>
          </a:xfrm>
        </p:spPr>
        <p:txBody>
          <a:bodyPr>
            <a:normAutofit fontScale="90000"/>
          </a:bodyPr>
          <a:lstStyle/>
          <a:p>
            <a:r>
              <a:rPr lang="en-US" sz="3600" dirty="0">
                <a:solidFill>
                  <a:srgbClr val="000000"/>
                </a:solidFill>
                <a:ea typeface="ＭＳ Ｐゴシック" charset="-128"/>
              </a:rPr>
              <a:t>Measuring Sample Bulk Density – Filling the Graduated Cylinder</a:t>
            </a:r>
            <a:br>
              <a:rPr lang="en-US" dirty="0">
                <a:solidFill>
                  <a:srgbClr val="000000"/>
                </a:solidFill>
                <a:ea typeface="ＭＳ Ｐゴシック" charset="-128"/>
              </a:rPr>
            </a:br>
            <a:endParaRPr lang="en-US" dirty="0"/>
          </a:p>
        </p:txBody>
      </p:sp>
      <p:sp>
        <p:nvSpPr>
          <p:cNvPr id="3" name="Content Placeholder 2"/>
          <p:cNvSpPr>
            <a:spLocks noGrp="1"/>
          </p:cNvSpPr>
          <p:nvPr>
            <p:ph sz="half" idx="1"/>
          </p:nvPr>
        </p:nvSpPr>
        <p:spPr>
          <a:xfrm>
            <a:off x="1633176" y="2077609"/>
            <a:ext cx="4282174" cy="4351338"/>
          </a:xfrm>
        </p:spPr>
        <p:txBody>
          <a:bodyPr>
            <a:normAutofit fontScale="62500" lnSpcReduction="20000"/>
          </a:bodyPr>
          <a:lstStyle/>
          <a:p>
            <a:pPr>
              <a:spcBef>
                <a:spcPts val="1200"/>
              </a:spcBef>
              <a:spcAft>
                <a:spcPts val="1000"/>
              </a:spcAft>
            </a:pPr>
            <a:r>
              <a:rPr lang="en-US" sz="2900" dirty="0">
                <a:solidFill>
                  <a:srgbClr val="000000"/>
                </a:solidFill>
                <a:ea typeface="ＭＳ Ｐゴシック" charset="-128"/>
              </a:rPr>
              <a:t>After all the soil in a can has been transferred to a bag or dried in a soil oven, weighed, and emptied, you will measure the volume of the clean, dry can by using a graduated cylinder filled with water. </a:t>
            </a:r>
          </a:p>
          <a:p>
            <a:pPr>
              <a:spcBef>
                <a:spcPts val="1200"/>
              </a:spcBef>
              <a:spcAft>
                <a:spcPts val="1000"/>
              </a:spcAft>
            </a:pPr>
            <a:r>
              <a:rPr lang="en-US" sz="2900" dirty="0">
                <a:solidFill>
                  <a:srgbClr val="000000"/>
                </a:solidFill>
                <a:ea typeface="ＭＳ Ｐゴシック" charset="-128"/>
              </a:rPr>
              <a:t>GLOBE asks that this measurement be made three times.</a:t>
            </a:r>
          </a:p>
          <a:p>
            <a:pPr>
              <a:lnSpc>
                <a:spcPct val="100000"/>
              </a:lnSpc>
            </a:pPr>
            <a:r>
              <a:rPr lang="en-US" sz="2900" dirty="0">
                <a:solidFill>
                  <a:srgbClr val="000000"/>
                </a:solidFill>
                <a:ea typeface="ＭＳ Ｐゴシック" charset="-128"/>
              </a:rPr>
              <a:t>Remember to read the bottom of the Meniscus. </a:t>
            </a:r>
          </a:p>
          <a:p>
            <a:pPr>
              <a:lnSpc>
                <a:spcPct val="100000"/>
              </a:lnSpc>
            </a:pPr>
            <a:r>
              <a:rPr lang="en-US" sz="2900" dirty="0">
                <a:solidFill>
                  <a:srgbClr val="000000"/>
                </a:solidFill>
                <a:ea typeface="ＭＳ Ｐゴシック" charset="-128"/>
              </a:rPr>
              <a:t>Clean any drops off the rim of the graduated cylinder to avoid water entering the can that isn’t included in your measured volume.</a:t>
            </a:r>
          </a:p>
          <a:p>
            <a:pPr>
              <a:lnSpc>
                <a:spcPct val="100000"/>
              </a:lnSpc>
            </a:pPr>
            <a:r>
              <a:rPr lang="en-US" sz="2900" dirty="0">
                <a:solidFill>
                  <a:srgbClr val="000000"/>
                </a:solidFill>
                <a:ea typeface="ＭＳ Ｐゴシック" charset="-128"/>
              </a:rPr>
              <a:t>Record your reading as the Initial Volume.</a:t>
            </a:r>
          </a:p>
          <a:p>
            <a:pPr>
              <a:spcBef>
                <a:spcPts val="1200"/>
              </a:spcBef>
              <a:spcAft>
                <a:spcPts val="1000"/>
              </a:spcAft>
              <a:buNone/>
            </a:pPr>
            <a:endParaRPr lang="en-US" dirty="0">
              <a:solidFill>
                <a:srgbClr val="000000"/>
              </a:solidFill>
              <a:ea typeface="ＭＳ Ｐゴシック" charset="-128"/>
            </a:endParaRPr>
          </a:p>
          <a:p>
            <a:endParaRPr lang="en-US" dirty="0"/>
          </a:p>
        </p:txBody>
      </p:sp>
      <p:pic>
        <p:nvPicPr>
          <p:cNvPr id="7" name="Content Placeholder 6" descr="photograph of a graduated cylinder, with the bottom of the meniscus at 500 mL."/>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860045" y="1984283"/>
            <a:ext cx="2947009" cy="3756627"/>
          </a:xfrm>
        </p:spPr>
      </p:pic>
      <p:sp>
        <p:nvSpPr>
          <p:cNvPr id="8" name="Text Box 9"/>
          <p:cNvSpPr txBox="1">
            <a:spLocks noChangeArrowheads="1"/>
          </p:cNvSpPr>
          <p:nvPr/>
        </p:nvSpPr>
        <p:spPr bwMode="auto">
          <a:xfrm>
            <a:off x="5118682" y="3036148"/>
            <a:ext cx="1482725"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Unicode MS" charset="0"/>
              </a:defRPr>
            </a:lvl9pPr>
          </a:lstStyle>
          <a:p>
            <a:pPr eaLnBrk="1">
              <a:buClrTx/>
              <a:buFontTx/>
              <a:buNone/>
            </a:pPr>
            <a:r>
              <a:rPr lang="en-US" sz="1400" dirty="0">
                <a:solidFill>
                  <a:srgbClr val="FF0000"/>
                </a:solidFill>
                <a:ea typeface="ＭＳ Ｐゴシック" charset="-128"/>
              </a:rPr>
              <a:t>This volume is 500 mL.</a:t>
            </a:r>
          </a:p>
        </p:txBody>
      </p:sp>
    </p:spTree>
    <p:extLst>
      <p:ext uri="{BB962C8B-B14F-4D97-AF65-F5344CB8AC3E}">
        <p14:creationId xmlns:p14="http://schemas.microsoft.com/office/powerpoint/2010/main" val="1871646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32</a:t>
            </a:fld>
            <a:endParaRPr lang="en-US" dirty="0"/>
          </a:p>
        </p:txBody>
      </p:sp>
      <p:pic>
        <p:nvPicPr>
          <p:cNvPr id="6" name="Picture 5"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997825"/>
          </a:xfrm>
          <a:prstGeom prst="rect">
            <a:avLst/>
          </a:prstGeom>
        </p:spPr>
      </p:pic>
      <p:pic>
        <p:nvPicPr>
          <p:cNvPr id="5" name="Content Placeholder 4" descr="Menu: How to do the lab measurem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7824"/>
            <a:ext cx="1467996" cy="5844179"/>
          </a:xfrm>
          <a:prstGeom prst="rect">
            <a:avLst/>
          </a:prstGeom>
        </p:spPr>
      </p:pic>
      <p:sp>
        <p:nvSpPr>
          <p:cNvPr id="2" name="Title 1"/>
          <p:cNvSpPr>
            <a:spLocks noGrp="1"/>
          </p:cNvSpPr>
          <p:nvPr>
            <p:ph type="title"/>
          </p:nvPr>
        </p:nvSpPr>
        <p:spPr>
          <a:xfrm>
            <a:off x="1467996" y="851198"/>
            <a:ext cx="7886700" cy="1325563"/>
          </a:xfrm>
        </p:spPr>
        <p:txBody>
          <a:bodyPr>
            <a:noAutofit/>
          </a:bodyPr>
          <a:lstStyle/>
          <a:p>
            <a:r>
              <a:rPr lang="en-US" sz="2800" dirty="0">
                <a:solidFill>
                  <a:srgbClr val="000000"/>
                </a:solidFill>
                <a:ea typeface="ＭＳ Ｐゴシック" charset="-128"/>
              </a:rPr>
              <a:t>Measuring Sample Bulk Density – Filling the Can</a:t>
            </a:r>
            <a:br>
              <a:rPr lang="en-US" sz="2800" dirty="0">
                <a:solidFill>
                  <a:srgbClr val="000000"/>
                </a:solidFill>
                <a:ea typeface="ＭＳ Ｐゴシック" charset="-128"/>
              </a:rPr>
            </a:br>
            <a:endParaRPr lang="en-US" sz="2800" dirty="0"/>
          </a:p>
        </p:txBody>
      </p:sp>
      <p:sp>
        <p:nvSpPr>
          <p:cNvPr id="3" name="Content Placeholder 2"/>
          <p:cNvSpPr>
            <a:spLocks noGrp="1"/>
          </p:cNvSpPr>
          <p:nvPr>
            <p:ph sz="half" idx="1"/>
          </p:nvPr>
        </p:nvSpPr>
        <p:spPr>
          <a:xfrm>
            <a:off x="1626173" y="1752243"/>
            <a:ext cx="3886200" cy="4351338"/>
          </a:xfrm>
        </p:spPr>
        <p:txBody>
          <a:bodyPr>
            <a:normAutofit/>
          </a:bodyPr>
          <a:lstStyle/>
          <a:p>
            <a:pPr>
              <a:defRPr/>
            </a:pPr>
            <a:r>
              <a:rPr lang="en-US" sz="2200" dirty="0"/>
              <a:t>Set the can on a level surface.</a:t>
            </a:r>
          </a:p>
          <a:p>
            <a:pPr>
              <a:defRPr/>
            </a:pPr>
            <a:endParaRPr lang="en-US" sz="2200" dirty="0"/>
          </a:p>
          <a:p>
            <a:pPr>
              <a:defRPr/>
            </a:pPr>
            <a:r>
              <a:rPr lang="en-US" sz="2200" dirty="0"/>
              <a:t>Ensure that the can rim is not dented so that the water will have a flat surface.</a:t>
            </a:r>
          </a:p>
          <a:p>
            <a:pPr>
              <a:defRPr/>
            </a:pPr>
            <a:endParaRPr lang="en-US" sz="2200" dirty="0"/>
          </a:p>
          <a:p>
            <a:pPr>
              <a:defRPr/>
            </a:pPr>
            <a:r>
              <a:rPr lang="en-US" sz="2200" dirty="0"/>
              <a:t>Pour the water into the can until it is full to the brim. </a:t>
            </a:r>
          </a:p>
          <a:p>
            <a:endParaRPr lang="en-US" dirty="0"/>
          </a:p>
        </p:txBody>
      </p:sp>
      <p:pic>
        <p:nvPicPr>
          <p:cNvPr id="7" name="Content Placeholder 6" descr="Photograph of water being poured from graduated cylinder into a sampling can."/>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670550" y="1832412"/>
            <a:ext cx="2717800" cy="4191000"/>
          </a:xfrm>
        </p:spPr>
      </p:pic>
    </p:spTree>
    <p:extLst>
      <p:ext uri="{BB962C8B-B14F-4D97-AF65-F5344CB8AC3E}">
        <p14:creationId xmlns:p14="http://schemas.microsoft.com/office/powerpoint/2010/main" val="21146432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33</a:t>
            </a:fld>
            <a:endParaRPr lang="en-US" dirty="0"/>
          </a:p>
        </p:txBody>
      </p:sp>
      <p:pic>
        <p:nvPicPr>
          <p:cNvPr id="7" name="Picture 6"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997825"/>
          </a:xfrm>
          <a:prstGeom prst="rect">
            <a:avLst/>
          </a:prstGeom>
        </p:spPr>
      </p:pic>
      <p:pic>
        <p:nvPicPr>
          <p:cNvPr id="6" name="Content Placeholder 4" descr="Menu: How to do the lab measurem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7824"/>
            <a:ext cx="1467996" cy="5860176"/>
          </a:xfrm>
          <a:prstGeom prst="rect">
            <a:avLst/>
          </a:prstGeom>
        </p:spPr>
      </p:pic>
      <p:sp>
        <p:nvSpPr>
          <p:cNvPr id="2" name="Title 1"/>
          <p:cNvSpPr>
            <a:spLocks noGrp="1"/>
          </p:cNvSpPr>
          <p:nvPr>
            <p:ph type="title"/>
          </p:nvPr>
        </p:nvSpPr>
        <p:spPr>
          <a:xfrm>
            <a:off x="1467996" y="1145260"/>
            <a:ext cx="7886700" cy="1325563"/>
          </a:xfrm>
        </p:spPr>
        <p:txBody>
          <a:bodyPr>
            <a:normAutofit fontScale="90000"/>
          </a:bodyPr>
          <a:lstStyle/>
          <a:p>
            <a:r>
              <a:rPr lang="en-US" sz="3100" dirty="0">
                <a:solidFill>
                  <a:srgbClr val="000000"/>
                </a:solidFill>
                <a:ea typeface="ＭＳ Ｐゴシック" charset="-128"/>
              </a:rPr>
              <a:t>Measuring Sample Bulk Density – Reading the Final Volume</a:t>
            </a:r>
            <a:br>
              <a:rPr lang="en-US" dirty="0">
                <a:solidFill>
                  <a:srgbClr val="000000"/>
                </a:solidFill>
                <a:ea typeface="ＭＳ Ｐゴシック" charset="-128"/>
              </a:rPr>
            </a:br>
            <a:endParaRPr lang="en-US" dirty="0"/>
          </a:p>
        </p:txBody>
      </p:sp>
      <p:sp>
        <p:nvSpPr>
          <p:cNvPr id="3" name="Content Placeholder 2"/>
          <p:cNvSpPr>
            <a:spLocks noGrp="1"/>
          </p:cNvSpPr>
          <p:nvPr>
            <p:ph sz="half" idx="1"/>
          </p:nvPr>
        </p:nvSpPr>
        <p:spPr>
          <a:xfrm>
            <a:off x="1467996" y="2031542"/>
            <a:ext cx="3606312" cy="4351338"/>
          </a:xfrm>
        </p:spPr>
        <p:txBody>
          <a:bodyPr>
            <a:normAutofit fontScale="62500" lnSpcReduction="20000"/>
          </a:bodyPr>
          <a:lstStyle/>
          <a:p>
            <a:pPr>
              <a:spcBef>
                <a:spcPts val="1200"/>
              </a:spcBef>
              <a:spcAft>
                <a:spcPts val="1000"/>
              </a:spcAft>
            </a:pPr>
            <a:r>
              <a:rPr lang="en-US" dirty="0">
                <a:solidFill>
                  <a:srgbClr val="000000"/>
                </a:solidFill>
                <a:ea typeface="ＭＳ Ｐゴシック" charset="-128"/>
              </a:rPr>
              <a:t>Record the volume left in the graduated cylinder as the final volume. </a:t>
            </a:r>
          </a:p>
          <a:p>
            <a:pPr>
              <a:spcBef>
                <a:spcPts val="1200"/>
              </a:spcBef>
              <a:spcAft>
                <a:spcPts val="1000"/>
              </a:spcAft>
            </a:pPr>
            <a:r>
              <a:rPr lang="en-US" dirty="0">
                <a:solidFill>
                  <a:srgbClr val="000000"/>
                </a:solidFill>
                <a:ea typeface="ＭＳ Ｐゴシック" charset="-128"/>
              </a:rPr>
              <a:t>If you are using a graduated cylinder with a volume less than the sample can, the water in the graduated cylinder will not fill the can entirely.</a:t>
            </a:r>
          </a:p>
          <a:p>
            <a:pPr>
              <a:spcBef>
                <a:spcPts val="1200"/>
              </a:spcBef>
              <a:spcAft>
                <a:spcPts val="1000"/>
              </a:spcAft>
            </a:pPr>
            <a:r>
              <a:rPr lang="en-US" dirty="0">
                <a:solidFill>
                  <a:srgbClr val="000000"/>
                </a:solidFill>
                <a:ea typeface="ＭＳ Ｐゴシック" charset="-128"/>
              </a:rPr>
              <a:t>In this case, fill the cylinder, record the volume, and empty it into the can. Repeat this, recording the volume each time. When the can is filled, read the amount of water left in the cylinder; this is your final volume. The initial volume is the sum of the starting amounts to which the cylinder was filled. </a:t>
            </a:r>
          </a:p>
          <a:p>
            <a:pPr>
              <a:spcBef>
                <a:spcPts val="1200"/>
              </a:spcBef>
              <a:spcAft>
                <a:spcPts val="1000"/>
              </a:spcAft>
              <a:buNone/>
            </a:pPr>
            <a:endParaRPr lang="en-US" dirty="0">
              <a:solidFill>
                <a:srgbClr val="000000"/>
              </a:solidFill>
              <a:ea typeface="ＭＳ Ｐゴシック" charset="-128"/>
            </a:endParaRPr>
          </a:p>
        </p:txBody>
      </p:sp>
      <p:pic>
        <p:nvPicPr>
          <p:cNvPr id="5" name="Content Placeholder 4" descr="photograph of a graduated cylinder, which reads 270 mL volume.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074308" y="2031542"/>
            <a:ext cx="3875942" cy="3904337"/>
          </a:xfrm>
        </p:spPr>
      </p:pic>
    </p:spTree>
    <p:extLst>
      <p:ext uri="{BB962C8B-B14F-4D97-AF65-F5344CB8AC3E}">
        <p14:creationId xmlns:p14="http://schemas.microsoft.com/office/powerpoint/2010/main" val="1169029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34</a:t>
            </a:fld>
            <a:endParaRPr lang="en-US" dirty="0"/>
          </a:p>
        </p:txBody>
      </p:sp>
      <p:pic>
        <p:nvPicPr>
          <p:cNvPr id="6" name="Picture 5"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997825"/>
          </a:xfrm>
          <a:prstGeom prst="rect">
            <a:avLst/>
          </a:prstGeom>
        </p:spPr>
      </p:pic>
      <p:pic>
        <p:nvPicPr>
          <p:cNvPr id="5" name="Content Placeholder 4" descr="Menu: How to do the lab measurem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7824"/>
            <a:ext cx="1467996" cy="5860176"/>
          </a:xfrm>
          <a:prstGeom prst="rect">
            <a:avLst/>
          </a:prstGeom>
        </p:spPr>
      </p:pic>
      <p:sp>
        <p:nvSpPr>
          <p:cNvPr id="2" name="Title 1"/>
          <p:cNvSpPr>
            <a:spLocks noGrp="1"/>
          </p:cNvSpPr>
          <p:nvPr>
            <p:ph type="title"/>
          </p:nvPr>
        </p:nvSpPr>
        <p:spPr>
          <a:xfrm>
            <a:off x="1701312" y="1090132"/>
            <a:ext cx="7886700" cy="695692"/>
          </a:xfrm>
        </p:spPr>
        <p:txBody>
          <a:bodyPr>
            <a:normAutofit/>
          </a:bodyPr>
          <a:lstStyle/>
          <a:p>
            <a:r>
              <a:rPr lang="en-US" sz="3600" dirty="0">
                <a:solidFill>
                  <a:srgbClr val="000000"/>
                </a:solidFill>
                <a:ea typeface="ＭＳ Ｐゴシック" charset="-128"/>
              </a:rPr>
              <a:t>Calculating Can Volume</a:t>
            </a:r>
          </a:p>
        </p:txBody>
      </p:sp>
      <p:pic>
        <p:nvPicPr>
          <p:cNvPr id="7" name="Content Placeholder 6" descr="The volume of this sample can would be 500 mL-270 mL=230 mL. The formula is described as the volume of the sample can=initial volume-final volume."/>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944449" y="1878132"/>
            <a:ext cx="6687239" cy="3218232"/>
          </a:xfrm>
        </p:spPr>
      </p:pic>
      <p:sp>
        <p:nvSpPr>
          <p:cNvPr id="3" name="Content Placeholder 2"/>
          <p:cNvSpPr>
            <a:spLocks noGrp="1"/>
          </p:cNvSpPr>
          <p:nvPr>
            <p:ph sz="half" idx="1"/>
          </p:nvPr>
        </p:nvSpPr>
        <p:spPr>
          <a:xfrm>
            <a:off x="1980308" y="5096364"/>
            <a:ext cx="6651380" cy="1357190"/>
          </a:xfrm>
        </p:spPr>
        <p:txBody>
          <a:bodyPr/>
          <a:lstStyle/>
          <a:p>
            <a:r>
              <a:rPr lang="en-US" sz="1800" dirty="0">
                <a:solidFill>
                  <a:srgbClr val="000000"/>
                </a:solidFill>
                <a:ea typeface="ＭＳ Ｐゴシック" charset="-128"/>
              </a:rPr>
              <a:t>V</a:t>
            </a:r>
            <a:r>
              <a:rPr lang="en-US" sz="1800" baseline="-33000" dirty="0">
                <a:solidFill>
                  <a:srgbClr val="000000"/>
                </a:solidFill>
                <a:ea typeface="ＭＳ Ｐゴシック" charset="-128"/>
              </a:rPr>
              <a:t>can</a:t>
            </a:r>
            <a:r>
              <a:rPr lang="en-US" sz="1800" dirty="0">
                <a:solidFill>
                  <a:srgbClr val="000000"/>
                </a:solidFill>
                <a:ea typeface="ＭＳ Ｐゴシック" charset="-128"/>
              </a:rPr>
              <a:t> = V</a:t>
            </a:r>
            <a:r>
              <a:rPr lang="en-US" sz="1800" baseline="-33000" dirty="0">
                <a:solidFill>
                  <a:srgbClr val="000000"/>
                </a:solidFill>
                <a:ea typeface="ＭＳ Ｐゴシック" charset="-128"/>
              </a:rPr>
              <a:t>initial</a:t>
            </a:r>
            <a:r>
              <a:rPr lang="en-US" sz="1800" dirty="0">
                <a:solidFill>
                  <a:srgbClr val="000000"/>
                </a:solidFill>
                <a:ea typeface="ＭＳ Ｐゴシック" charset="-128"/>
              </a:rPr>
              <a:t> – V</a:t>
            </a:r>
            <a:r>
              <a:rPr lang="en-US" sz="1800" baseline="-33000" dirty="0">
                <a:solidFill>
                  <a:srgbClr val="000000"/>
                </a:solidFill>
                <a:ea typeface="ＭＳ Ｐゴシック" charset="-128"/>
              </a:rPr>
              <a:t>final</a:t>
            </a:r>
            <a:endParaRPr lang="en-US" sz="1800" dirty="0"/>
          </a:p>
          <a:p>
            <a:r>
              <a:rPr lang="en-US" sz="1800" dirty="0"/>
              <a:t>If you filled the graduated cylinder twice,  </a:t>
            </a:r>
            <a:r>
              <a:rPr lang="en-US" sz="1800" dirty="0">
                <a:solidFill>
                  <a:srgbClr val="000000"/>
                </a:solidFill>
                <a:ea typeface="ＭＳ Ｐゴシック" charset="-128"/>
              </a:rPr>
              <a:t>V</a:t>
            </a:r>
            <a:r>
              <a:rPr lang="en-US" sz="1800" baseline="-33000" dirty="0">
                <a:solidFill>
                  <a:srgbClr val="000000"/>
                </a:solidFill>
                <a:ea typeface="ＭＳ Ｐゴシック" charset="-128"/>
              </a:rPr>
              <a:t>can</a:t>
            </a:r>
            <a:r>
              <a:rPr lang="en-US" sz="1800" dirty="0">
                <a:solidFill>
                  <a:srgbClr val="000000"/>
                </a:solidFill>
                <a:ea typeface="ＭＳ Ｐゴシック" charset="-128"/>
              </a:rPr>
              <a:t> = V</a:t>
            </a:r>
            <a:r>
              <a:rPr lang="en-US" sz="1800" baseline="-33000" dirty="0">
                <a:solidFill>
                  <a:srgbClr val="000000"/>
                </a:solidFill>
                <a:ea typeface="ＭＳ Ｐゴシック" charset="-128"/>
              </a:rPr>
              <a:t>1</a:t>
            </a:r>
            <a:r>
              <a:rPr lang="en-US" sz="1800" dirty="0">
                <a:solidFill>
                  <a:srgbClr val="000000"/>
                </a:solidFill>
                <a:ea typeface="ＭＳ Ｐゴシック" charset="-128"/>
              </a:rPr>
              <a:t> + V</a:t>
            </a:r>
            <a:r>
              <a:rPr lang="en-US" sz="1800" baseline="-33000" dirty="0">
                <a:solidFill>
                  <a:srgbClr val="000000"/>
                </a:solidFill>
                <a:ea typeface="ＭＳ Ｐゴシック" charset="-128"/>
              </a:rPr>
              <a:t>2</a:t>
            </a:r>
            <a:r>
              <a:rPr lang="en-US" sz="1800" dirty="0">
                <a:solidFill>
                  <a:srgbClr val="000000"/>
                </a:solidFill>
                <a:ea typeface="ＭＳ Ｐゴシック" charset="-128"/>
              </a:rPr>
              <a:t> – V</a:t>
            </a:r>
            <a:r>
              <a:rPr lang="en-US" sz="1800" baseline="-33000" dirty="0">
                <a:solidFill>
                  <a:srgbClr val="000000"/>
                </a:solidFill>
                <a:ea typeface="ＭＳ Ｐゴシック" charset="-128"/>
              </a:rPr>
              <a:t>final</a:t>
            </a:r>
            <a:endParaRPr lang="en-US" sz="1800" dirty="0"/>
          </a:p>
          <a:p>
            <a:r>
              <a:rPr lang="en-US" sz="1800" dirty="0"/>
              <a:t>If you filled the cylinder three times,   </a:t>
            </a:r>
            <a:r>
              <a:rPr lang="en-US" sz="1800" dirty="0">
                <a:solidFill>
                  <a:srgbClr val="000000"/>
                </a:solidFill>
                <a:ea typeface="ＭＳ Ｐゴシック" charset="-128"/>
              </a:rPr>
              <a:t>V</a:t>
            </a:r>
            <a:r>
              <a:rPr lang="en-US" sz="1800" baseline="-33000" dirty="0">
                <a:solidFill>
                  <a:srgbClr val="000000"/>
                </a:solidFill>
                <a:ea typeface="ＭＳ Ｐゴシック" charset="-128"/>
              </a:rPr>
              <a:t>can</a:t>
            </a:r>
            <a:r>
              <a:rPr lang="en-US" sz="1800" dirty="0">
                <a:solidFill>
                  <a:srgbClr val="000000"/>
                </a:solidFill>
                <a:ea typeface="ＭＳ Ｐゴシック" charset="-128"/>
              </a:rPr>
              <a:t> = V</a:t>
            </a:r>
            <a:r>
              <a:rPr lang="en-US" sz="1800" baseline="-33000" dirty="0">
                <a:solidFill>
                  <a:srgbClr val="000000"/>
                </a:solidFill>
                <a:ea typeface="ＭＳ Ｐゴシック" charset="-128"/>
              </a:rPr>
              <a:t>1</a:t>
            </a:r>
            <a:r>
              <a:rPr lang="en-US" sz="1800" dirty="0">
                <a:solidFill>
                  <a:srgbClr val="000000"/>
                </a:solidFill>
                <a:ea typeface="ＭＳ Ｐゴシック" charset="-128"/>
              </a:rPr>
              <a:t> + V</a:t>
            </a:r>
            <a:r>
              <a:rPr lang="en-US" sz="1800" baseline="-33000" dirty="0">
                <a:solidFill>
                  <a:srgbClr val="000000"/>
                </a:solidFill>
                <a:ea typeface="ＭＳ Ｐゴシック" charset="-128"/>
              </a:rPr>
              <a:t>2</a:t>
            </a:r>
            <a:r>
              <a:rPr lang="en-US" sz="1800" dirty="0">
                <a:solidFill>
                  <a:srgbClr val="000000"/>
                </a:solidFill>
                <a:ea typeface="ＭＳ Ｐゴシック" charset="-128"/>
              </a:rPr>
              <a:t> + V</a:t>
            </a:r>
            <a:r>
              <a:rPr lang="en-US" sz="1800" baseline="-33000" dirty="0">
                <a:solidFill>
                  <a:srgbClr val="000000"/>
                </a:solidFill>
                <a:ea typeface="ＭＳ Ｐゴシック" charset="-128"/>
              </a:rPr>
              <a:t>3</a:t>
            </a:r>
            <a:r>
              <a:rPr lang="en-US" sz="1800" dirty="0">
                <a:solidFill>
                  <a:srgbClr val="000000"/>
                </a:solidFill>
                <a:ea typeface="ＭＳ Ｐゴシック" charset="-128"/>
              </a:rPr>
              <a:t> – V</a:t>
            </a:r>
            <a:r>
              <a:rPr lang="en-US" sz="1800" baseline="-33000" dirty="0">
                <a:solidFill>
                  <a:srgbClr val="000000"/>
                </a:solidFill>
                <a:ea typeface="ＭＳ Ｐゴシック" charset="-128"/>
              </a:rPr>
              <a:t>final</a:t>
            </a:r>
            <a:endParaRPr lang="en-US" sz="1800" dirty="0"/>
          </a:p>
          <a:p>
            <a:endParaRPr lang="en-US" dirty="0"/>
          </a:p>
        </p:txBody>
      </p:sp>
    </p:spTree>
    <p:extLst>
      <p:ext uri="{BB962C8B-B14F-4D97-AF65-F5344CB8AC3E}">
        <p14:creationId xmlns:p14="http://schemas.microsoft.com/office/powerpoint/2010/main" val="1596935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35</a:t>
            </a:fld>
            <a:endParaRPr lang="en-US" dirty="0"/>
          </a:p>
        </p:txBody>
      </p:sp>
      <p:pic>
        <p:nvPicPr>
          <p:cNvPr id="6" name="Picture 5"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997825"/>
          </a:xfrm>
          <a:prstGeom prst="rect">
            <a:avLst/>
          </a:prstGeom>
        </p:spPr>
      </p:pic>
      <p:pic>
        <p:nvPicPr>
          <p:cNvPr id="5" name="Content Placeholder 4" descr="Menu: How to do the lab measurem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7824"/>
            <a:ext cx="1467996" cy="5860176"/>
          </a:xfrm>
          <a:prstGeom prst="rect">
            <a:avLst/>
          </a:prstGeom>
        </p:spPr>
      </p:pic>
      <p:sp>
        <p:nvSpPr>
          <p:cNvPr id="2" name="Title 1"/>
          <p:cNvSpPr>
            <a:spLocks noGrp="1"/>
          </p:cNvSpPr>
          <p:nvPr>
            <p:ph type="title"/>
          </p:nvPr>
        </p:nvSpPr>
        <p:spPr>
          <a:xfrm>
            <a:off x="1467996" y="655863"/>
            <a:ext cx="7886700" cy="1325563"/>
          </a:xfrm>
        </p:spPr>
        <p:txBody>
          <a:bodyPr>
            <a:normAutofit/>
          </a:bodyPr>
          <a:lstStyle/>
          <a:p>
            <a:r>
              <a:rPr lang="en-US" sz="3200" dirty="0">
                <a:solidFill>
                  <a:srgbClr val="000000"/>
                </a:solidFill>
                <a:ea typeface="ＭＳ Ｐゴシック" charset="-128"/>
              </a:rPr>
              <a:t>Calculating Sample Bulk Density</a:t>
            </a:r>
          </a:p>
        </p:txBody>
      </p:sp>
      <p:sp>
        <p:nvSpPr>
          <p:cNvPr id="3" name="Content Placeholder 2" descr="the volume of the can is the average of the three measurements taken. the sample bulk density is the mass of the dry soil divided by the volume of the sample. Sample bulk density =Mass of dry soil- Mass of container divided by the average volume of the sample can (g/ml). Note that 1 mm is equal to 1 cubic centimeter so denisty units are also g/cc.  The term sample bulk density is used in GLOBE to distinguish this quantity form the bulk density measured following the Bulk Density Protocol, which requires sieving the dry sample and measuring the weight and volume of any rocks and sticks in the sample ."/>
          <p:cNvSpPr>
            <a:spLocks noGrp="1"/>
          </p:cNvSpPr>
          <p:nvPr>
            <p:ph sz="half" idx="1"/>
          </p:nvPr>
        </p:nvSpPr>
        <p:spPr>
          <a:xfrm>
            <a:off x="1593286" y="1752242"/>
            <a:ext cx="7251776" cy="4824403"/>
          </a:xfrm>
        </p:spPr>
        <p:txBody>
          <a:bodyPr>
            <a:normAutofit fontScale="77500" lnSpcReduction="20000"/>
          </a:bodyPr>
          <a:lstStyle/>
          <a:p>
            <a:pPr>
              <a:spcBef>
                <a:spcPts val="1200"/>
              </a:spcBef>
              <a:spcAft>
                <a:spcPts val="1000"/>
              </a:spcAft>
            </a:pPr>
            <a:r>
              <a:rPr lang="en-US" sz="2900" dirty="0">
                <a:solidFill>
                  <a:srgbClr val="000000"/>
                </a:solidFill>
                <a:ea typeface="ＭＳ Ｐゴシック" charset="-128"/>
              </a:rPr>
              <a:t>The volume of the can is the average of the three measurements taken. </a:t>
            </a:r>
          </a:p>
          <a:p>
            <a:pPr marL="0" indent="0" algn="ctr">
              <a:spcBef>
                <a:spcPts val="1200"/>
              </a:spcBef>
              <a:spcAft>
                <a:spcPts val="1000"/>
              </a:spcAft>
              <a:buNone/>
            </a:pPr>
            <a:r>
              <a:rPr lang="en-US" sz="2900" dirty="0">
                <a:solidFill>
                  <a:srgbClr val="000000"/>
                </a:solidFill>
                <a:ea typeface="ＭＳ Ｐゴシック" charset="-128"/>
              </a:rPr>
              <a:t> </a:t>
            </a:r>
            <a:r>
              <a:rPr lang="en-US" sz="2900" dirty="0" err="1">
                <a:solidFill>
                  <a:srgbClr val="000000"/>
                </a:solidFill>
                <a:ea typeface="ＭＳ Ｐゴシック" charset="-128"/>
              </a:rPr>
              <a:t>V</a:t>
            </a:r>
            <a:r>
              <a:rPr lang="en-US" sz="2900" baseline="-40000" dirty="0" err="1">
                <a:solidFill>
                  <a:srgbClr val="000000"/>
                </a:solidFill>
                <a:ea typeface="ＭＳ Ｐゴシック" charset="-128"/>
                <a:cs typeface="Times New Roman" pitchFamily="16" charset="0"/>
              </a:rPr>
              <a:t>avg</a:t>
            </a:r>
            <a:r>
              <a:rPr lang="en-US" sz="2900" baseline="-40000" dirty="0">
                <a:solidFill>
                  <a:srgbClr val="000000"/>
                </a:solidFill>
                <a:ea typeface="ＭＳ Ｐゴシック" charset="-128"/>
                <a:cs typeface="Times New Roman" pitchFamily="16" charset="0"/>
              </a:rPr>
              <a:t> </a:t>
            </a:r>
            <a:r>
              <a:rPr lang="en-US" sz="2900" dirty="0">
                <a:solidFill>
                  <a:srgbClr val="000000"/>
                </a:solidFill>
                <a:ea typeface="ＭＳ Ｐゴシック" charset="-128"/>
              </a:rPr>
              <a:t>= (V</a:t>
            </a:r>
            <a:r>
              <a:rPr lang="en-US" sz="2900" baseline="-40000" dirty="0">
                <a:solidFill>
                  <a:srgbClr val="000000"/>
                </a:solidFill>
                <a:ea typeface="ＭＳ Ｐゴシック" charset="-128"/>
              </a:rPr>
              <a:t>can1 </a:t>
            </a:r>
            <a:r>
              <a:rPr lang="en-US" sz="2900" dirty="0">
                <a:ea typeface="ＭＳ Ｐゴシック" charset="-128"/>
              </a:rPr>
              <a:t>+</a:t>
            </a:r>
            <a:r>
              <a:rPr lang="en-US" sz="2900" baseline="-40000" dirty="0">
                <a:solidFill>
                  <a:srgbClr val="000000"/>
                </a:solidFill>
                <a:ea typeface="ＭＳ Ｐゴシック" charset="-128"/>
              </a:rPr>
              <a:t> </a:t>
            </a:r>
            <a:r>
              <a:rPr lang="en-US" sz="2900" dirty="0">
                <a:solidFill>
                  <a:srgbClr val="000000"/>
                </a:solidFill>
                <a:ea typeface="ＭＳ Ｐゴシック" charset="-128"/>
              </a:rPr>
              <a:t>V</a:t>
            </a:r>
            <a:r>
              <a:rPr lang="en-US" sz="2900" baseline="-40000" dirty="0">
                <a:solidFill>
                  <a:srgbClr val="000000"/>
                </a:solidFill>
                <a:ea typeface="ＭＳ Ｐゴシック" charset="-128"/>
              </a:rPr>
              <a:t>can2 </a:t>
            </a:r>
            <a:r>
              <a:rPr lang="en-US" sz="2900" dirty="0">
                <a:solidFill>
                  <a:srgbClr val="000000"/>
                </a:solidFill>
                <a:ea typeface="ＭＳ Ｐゴシック" charset="-128"/>
              </a:rPr>
              <a:t> + V</a:t>
            </a:r>
            <a:r>
              <a:rPr lang="en-US" sz="2900" baseline="-40000" dirty="0">
                <a:solidFill>
                  <a:srgbClr val="000000"/>
                </a:solidFill>
                <a:ea typeface="ＭＳ Ｐゴシック" charset="-128"/>
              </a:rPr>
              <a:t>can3</a:t>
            </a:r>
            <a:r>
              <a:rPr lang="en-US" sz="2900" dirty="0">
                <a:solidFill>
                  <a:srgbClr val="000000"/>
                </a:solidFill>
                <a:ea typeface="ＭＳ Ｐゴシック" charset="-128"/>
              </a:rPr>
              <a:t>) / 3</a:t>
            </a:r>
            <a:endParaRPr lang="en-US" sz="2900" baseline="-40000" dirty="0">
              <a:solidFill>
                <a:srgbClr val="000000"/>
              </a:solidFill>
              <a:ea typeface="ＭＳ Ｐゴシック" charset="-128"/>
            </a:endParaRPr>
          </a:p>
          <a:p>
            <a:pPr>
              <a:spcBef>
                <a:spcPts val="1200"/>
              </a:spcBef>
              <a:spcAft>
                <a:spcPts val="1000"/>
              </a:spcAft>
            </a:pPr>
            <a:r>
              <a:rPr lang="en-US" sz="2900" dirty="0">
                <a:solidFill>
                  <a:srgbClr val="000000"/>
                </a:solidFill>
                <a:ea typeface="ＭＳ Ｐゴシック" charset="-128"/>
              </a:rPr>
              <a:t>The Sample Bulk Density is the mass of the dry soil divided by the volume of the sample.</a:t>
            </a:r>
          </a:p>
          <a:p>
            <a:pPr algn="ctr">
              <a:spcBef>
                <a:spcPts val="1200"/>
              </a:spcBef>
              <a:spcAft>
                <a:spcPts val="1000"/>
              </a:spcAft>
              <a:buNone/>
            </a:pPr>
            <a:r>
              <a:rPr lang="en-US" sz="2900" dirty="0">
                <a:solidFill>
                  <a:srgbClr val="000000"/>
                </a:solidFill>
                <a:ea typeface="ＭＳ Ｐゴシック" charset="-128"/>
              </a:rPr>
              <a:t>Sample Bulk Density = (M</a:t>
            </a:r>
            <a:r>
              <a:rPr lang="en-US" sz="2900" baseline="-40000" dirty="0">
                <a:solidFill>
                  <a:srgbClr val="000000"/>
                </a:solidFill>
                <a:ea typeface="ＭＳ Ｐゴシック" charset="-128"/>
              </a:rPr>
              <a:t>dry </a:t>
            </a:r>
            <a:r>
              <a:rPr lang="en-US" sz="2900" dirty="0">
                <a:ea typeface="ＭＳ Ｐゴシック" charset="-128"/>
              </a:rPr>
              <a:t>-</a:t>
            </a:r>
            <a:r>
              <a:rPr lang="en-US" sz="2900" baseline="-40000" dirty="0">
                <a:solidFill>
                  <a:srgbClr val="000000"/>
                </a:solidFill>
                <a:ea typeface="ＭＳ Ｐゴシック" charset="-128"/>
              </a:rPr>
              <a:t> </a:t>
            </a:r>
            <a:r>
              <a:rPr lang="en-US" sz="2900" dirty="0">
                <a:solidFill>
                  <a:srgbClr val="000000"/>
                </a:solidFill>
                <a:ea typeface="ＭＳ Ｐゴシック" charset="-128"/>
              </a:rPr>
              <a:t>M</a:t>
            </a:r>
            <a:r>
              <a:rPr lang="en-US" sz="2900" baseline="-40000" dirty="0">
                <a:solidFill>
                  <a:srgbClr val="000000"/>
                </a:solidFill>
                <a:ea typeface="ＭＳ Ｐゴシック" charset="-128"/>
              </a:rPr>
              <a:t>container</a:t>
            </a:r>
            <a:r>
              <a:rPr lang="en-US" sz="2900" dirty="0">
                <a:solidFill>
                  <a:srgbClr val="000000"/>
                </a:solidFill>
                <a:ea typeface="ＭＳ Ｐゴシック" charset="-128"/>
              </a:rPr>
              <a:t>) / V</a:t>
            </a:r>
            <a:r>
              <a:rPr lang="en-US" sz="2900" baseline="-40000" dirty="0">
                <a:solidFill>
                  <a:srgbClr val="000000"/>
                </a:solidFill>
                <a:ea typeface="ＭＳ Ｐゴシック" charset="-128"/>
              </a:rPr>
              <a:t>avg3  </a:t>
            </a:r>
            <a:r>
              <a:rPr lang="en-US" sz="2900" dirty="0">
                <a:solidFill>
                  <a:srgbClr val="000000"/>
                </a:solidFill>
                <a:ea typeface="ＭＳ Ｐゴシック" charset="-128"/>
              </a:rPr>
              <a:t>(g/ml)</a:t>
            </a:r>
          </a:p>
          <a:p>
            <a:pPr>
              <a:spcBef>
                <a:spcPts val="1200"/>
              </a:spcBef>
              <a:spcAft>
                <a:spcPts val="1000"/>
              </a:spcAft>
              <a:buNone/>
            </a:pPr>
            <a:r>
              <a:rPr lang="en-US" sz="2900" dirty="0">
                <a:solidFill>
                  <a:srgbClr val="000000"/>
                </a:solidFill>
                <a:ea typeface="ＭＳ Ｐゴシック" charset="-128"/>
              </a:rPr>
              <a:t>Note: 1 milliliter = 1 cubic centimeter so density units are also (g/cc)</a:t>
            </a:r>
          </a:p>
          <a:p>
            <a:pPr marL="0" indent="0">
              <a:spcBef>
                <a:spcPts val="1200"/>
              </a:spcBef>
              <a:spcAft>
                <a:spcPts val="1000"/>
              </a:spcAft>
              <a:buNone/>
            </a:pPr>
            <a:r>
              <a:rPr lang="en-US" sz="2900" dirty="0">
                <a:solidFill>
                  <a:srgbClr val="000000"/>
                </a:solidFill>
                <a:ea typeface="ＭＳ Ｐゴシック" charset="-128"/>
              </a:rPr>
              <a:t>The term “Sample Bulk Density” is used in GLOBE to distinguish this quantity from the bulk density measured following the Bulk Density Protocol, which requires sieving the dry sample and measuring the weight and volume of any rocks and sticks in the sample. </a:t>
            </a:r>
          </a:p>
          <a:p>
            <a:pPr algn="ctr">
              <a:spcBef>
                <a:spcPts val="1200"/>
              </a:spcBef>
              <a:spcAft>
                <a:spcPts val="1000"/>
              </a:spcAft>
            </a:pPr>
            <a:endParaRPr lang="en-US" dirty="0">
              <a:solidFill>
                <a:srgbClr val="000000"/>
              </a:solidFill>
              <a:ea typeface="ＭＳ Ｐゴシック" charset="-128"/>
            </a:endParaRPr>
          </a:p>
        </p:txBody>
      </p:sp>
    </p:spTree>
    <p:extLst>
      <p:ext uri="{BB962C8B-B14F-4D97-AF65-F5344CB8AC3E}">
        <p14:creationId xmlns:p14="http://schemas.microsoft.com/office/powerpoint/2010/main" val="135936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36</a:t>
            </a:fld>
            <a:endParaRPr lang="en-US" dirty="0"/>
          </a:p>
        </p:txBody>
      </p:sp>
      <p:pic>
        <p:nvPicPr>
          <p:cNvPr id="6" name="Picture 5"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 y="0"/>
            <a:ext cx="9144000" cy="997825"/>
          </a:xfrm>
          <a:prstGeom prst="rect">
            <a:avLst/>
          </a:prstGeom>
        </p:spPr>
      </p:pic>
      <p:pic>
        <p:nvPicPr>
          <p:cNvPr id="5" name="Content Placeholder 4" descr="Menu: How to do the lab measurem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7825"/>
            <a:ext cx="1467996" cy="5860175"/>
          </a:xfrm>
          <a:prstGeom prst="rect">
            <a:avLst/>
          </a:prstGeom>
        </p:spPr>
      </p:pic>
      <p:sp>
        <p:nvSpPr>
          <p:cNvPr id="2" name="Title 1"/>
          <p:cNvSpPr>
            <a:spLocks noGrp="1"/>
          </p:cNvSpPr>
          <p:nvPr>
            <p:ph type="title"/>
          </p:nvPr>
        </p:nvSpPr>
        <p:spPr>
          <a:xfrm>
            <a:off x="1239716" y="684482"/>
            <a:ext cx="7886700" cy="1325563"/>
          </a:xfrm>
        </p:spPr>
        <p:txBody>
          <a:bodyPr>
            <a:normAutofit/>
          </a:bodyPr>
          <a:lstStyle/>
          <a:p>
            <a:pPr algn="ctr"/>
            <a:r>
              <a:rPr lang="en-US" sz="3200" dirty="0">
                <a:solidFill>
                  <a:srgbClr val="000000"/>
                </a:solidFill>
                <a:ea typeface="ＭＳ Ｐゴシック" charset="-128"/>
              </a:rPr>
              <a:t>Calculating Volumetric Soil Moisture Content</a:t>
            </a:r>
          </a:p>
        </p:txBody>
      </p:sp>
      <p:sp>
        <p:nvSpPr>
          <p:cNvPr id="3" name="Content Placeholder 2" descr="SMAP measures volumetric soil moisture content, so the GLOBE gravimetric soil moisture content data must be converted for comparison with the satellite data:  Volumetric soil moisture content= volume of water divided by volume of soi. The density of water  is approximately 1 g/ ml.  The volume of water  is equal to the mass of water divided by the density of water. So, the water volume in milliliters or cubic centimenters is equal to the water mass in grams. "/>
          <p:cNvSpPr>
            <a:spLocks noGrp="1"/>
          </p:cNvSpPr>
          <p:nvPr>
            <p:ph sz="half" idx="1"/>
          </p:nvPr>
        </p:nvSpPr>
        <p:spPr>
          <a:xfrm>
            <a:off x="1593286" y="1752242"/>
            <a:ext cx="7251776" cy="4824403"/>
          </a:xfrm>
        </p:spPr>
        <p:txBody>
          <a:bodyPr>
            <a:normAutofit fontScale="70000" lnSpcReduction="20000"/>
          </a:bodyPr>
          <a:lstStyle/>
          <a:p>
            <a:pPr>
              <a:spcBef>
                <a:spcPts val="1200"/>
              </a:spcBef>
              <a:spcAft>
                <a:spcPts val="1000"/>
              </a:spcAft>
            </a:pPr>
            <a:r>
              <a:rPr lang="en-US" dirty="0">
                <a:solidFill>
                  <a:srgbClr val="000000"/>
                </a:solidFill>
                <a:ea typeface="ＭＳ Ｐゴシック" charset="-128"/>
              </a:rPr>
              <a:t>SMAP measures volumetric soil moisture content, so the GLOBE gravimetric soil moisture content data must be converted for comparison with the satellite data. </a:t>
            </a:r>
          </a:p>
          <a:p>
            <a:pPr marL="0" indent="0" algn="ctr">
              <a:spcBef>
                <a:spcPts val="1200"/>
              </a:spcBef>
              <a:spcAft>
                <a:spcPts val="1000"/>
              </a:spcAft>
              <a:buNone/>
            </a:pPr>
            <a:r>
              <a:rPr lang="en-US" dirty="0">
                <a:solidFill>
                  <a:srgbClr val="000000"/>
                </a:solidFill>
                <a:ea typeface="ＭＳ Ｐゴシック" charset="-128"/>
              </a:rPr>
              <a:t>Volumetric soil moisture content = </a:t>
            </a:r>
            <a:r>
              <a:rPr lang="en-US" dirty="0" err="1">
                <a:solidFill>
                  <a:srgbClr val="000000"/>
                </a:solidFill>
                <a:ea typeface="ＭＳ Ｐゴシック" charset="-128"/>
              </a:rPr>
              <a:t>Volume</a:t>
            </a:r>
            <a:r>
              <a:rPr lang="en-US" baseline="-33000" dirty="0" err="1">
                <a:solidFill>
                  <a:srgbClr val="000000"/>
                </a:solidFill>
                <a:ea typeface="ＭＳ Ｐゴシック" charset="-128"/>
              </a:rPr>
              <a:t>water</a:t>
            </a:r>
            <a:r>
              <a:rPr lang="en-US" dirty="0">
                <a:solidFill>
                  <a:srgbClr val="000000"/>
                </a:solidFill>
                <a:ea typeface="ＭＳ Ｐゴシック" charset="-128"/>
              </a:rPr>
              <a:t> / </a:t>
            </a:r>
            <a:r>
              <a:rPr lang="en-US" dirty="0" err="1">
                <a:solidFill>
                  <a:srgbClr val="000000"/>
                </a:solidFill>
                <a:ea typeface="ＭＳ Ｐゴシック" charset="-128"/>
              </a:rPr>
              <a:t>Volume</a:t>
            </a:r>
            <a:r>
              <a:rPr lang="en-US" baseline="-33000" dirty="0" err="1">
                <a:solidFill>
                  <a:srgbClr val="000000"/>
                </a:solidFill>
                <a:ea typeface="ＭＳ Ｐゴシック" charset="-128"/>
              </a:rPr>
              <a:t>soil</a:t>
            </a:r>
            <a:endParaRPr lang="en-US" baseline="-33000" dirty="0">
              <a:solidFill>
                <a:srgbClr val="000000"/>
              </a:solidFill>
              <a:ea typeface="ＭＳ Ｐゴシック" charset="-128"/>
            </a:endParaRPr>
          </a:p>
          <a:p>
            <a:pPr>
              <a:spcBef>
                <a:spcPts val="1200"/>
              </a:spcBef>
              <a:spcAft>
                <a:spcPts val="1000"/>
              </a:spcAft>
            </a:pPr>
            <a:r>
              <a:rPr lang="en-US" dirty="0">
                <a:solidFill>
                  <a:srgbClr val="000000"/>
                </a:solidFill>
                <a:ea typeface="ＭＳ Ｐゴシック" charset="-128"/>
              </a:rPr>
              <a:t>The density of water is approximately 1 g/ml.</a:t>
            </a:r>
          </a:p>
          <a:p>
            <a:pPr marL="0" indent="0" algn="ctr">
              <a:spcBef>
                <a:spcPts val="1200"/>
              </a:spcBef>
              <a:spcAft>
                <a:spcPts val="1000"/>
              </a:spcAft>
              <a:buNone/>
            </a:pPr>
            <a:r>
              <a:rPr lang="en-US" dirty="0" err="1">
                <a:solidFill>
                  <a:srgbClr val="000000"/>
                </a:solidFill>
                <a:ea typeface="ＭＳ Ｐゴシック" charset="-128"/>
              </a:rPr>
              <a:t>V</a:t>
            </a:r>
            <a:r>
              <a:rPr lang="en-US" baseline="-33000" dirty="0" err="1">
                <a:solidFill>
                  <a:srgbClr val="000000"/>
                </a:solidFill>
                <a:ea typeface="ＭＳ Ｐゴシック" charset="-128"/>
              </a:rPr>
              <a:t>water</a:t>
            </a:r>
            <a:r>
              <a:rPr lang="en-US" dirty="0">
                <a:solidFill>
                  <a:srgbClr val="000000"/>
                </a:solidFill>
                <a:ea typeface="ＭＳ Ｐゴシック" charset="-128"/>
              </a:rPr>
              <a:t> = </a:t>
            </a:r>
            <a:r>
              <a:rPr lang="en-US" dirty="0" err="1">
                <a:solidFill>
                  <a:srgbClr val="000000"/>
                </a:solidFill>
                <a:ea typeface="ＭＳ Ｐゴシック" charset="-128"/>
              </a:rPr>
              <a:t>Mass</a:t>
            </a:r>
            <a:r>
              <a:rPr lang="en-US" baseline="-33000" dirty="0" err="1">
                <a:solidFill>
                  <a:srgbClr val="000000"/>
                </a:solidFill>
                <a:ea typeface="ＭＳ Ｐゴシック" charset="-128"/>
              </a:rPr>
              <a:t>water</a:t>
            </a:r>
            <a:r>
              <a:rPr lang="en-US" dirty="0">
                <a:solidFill>
                  <a:srgbClr val="000000"/>
                </a:solidFill>
                <a:ea typeface="ＭＳ Ｐゴシック" charset="-128"/>
              </a:rPr>
              <a:t> / </a:t>
            </a:r>
            <a:r>
              <a:rPr lang="en-US" dirty="0" err="1">
                <a:solidFill>
                  <a:srgbClr val="000000"/>
                </a:solidFill>
                <a:ea typeface="ＭＳ Ｐゴシック" charset="-128"/>
              </a:rPr>
              <a:t>Density</a:t>
            </a:r>
            <a:r>
              <a:rPr lang="en-US" baseline="-33000" dirty="0" err="1">
                <a:solidFill>
                  <a:srgbClr val="000000"/>
                </a:solidFill>
                <a:ea typeface="ＭＳ Ｐゴシック" charset="-128"/>
              </a:rPr>
              <a:t>water</a:t>
            </a:r>
            <a:endParaRPr lang="en-US" baseline="-33000" dirty="0">
              <a:solidFill>
                <a:srgbClr val="000000"/>
              </a:solidFill>
              <a:ea typeface="ＭＳ Ｐゴシック" charset="-128"/>
            </a:endParaRPr>
          </a:p>
          <a:p>
            <a:pPr>
              <a:spcBef>
                <a:spcPts val="1200"/>
              </a:spcBef>
              <a:spcAft>
                <a:spcPts val="1000"/>
              </a:spcAft>
            </a:pPr>
            <a:r>
              <a:rPr lang="en-US" dirty="0">
                <a:solidFill>
                  <a:srgbClr val="000000"/>
                </a:solidFill>
                <a:ea typeface="ＭＳ Ｐゴシック" charset="-128"/>
              </a:rPr>
              <a:t>So the water volume in milliliters or cubic centimeters is equal to the water mass in grams.</a:t>
            </a:r>
          </a:p>
          <a:p>
            <a:pPr marL="0" indent="0" algn="ctr">
              <a:spcBef>
                <a:spcPts val="1200"/>
              </a:spcBef>
              <a:spcAft>
                <a:spcPts val="1000"/>
              </a:spcAft>
              <a:buNone/>
            </a:pPr>
            <a:r>
              <a:rPr lang="en-US" dirty="0" err="1">
                <a:solidFill>
                  <a:srgbClr val="000000"/>
                </a:solidFill>
                <a:ea typeface="ＭＳ Ｐゴシック" charset="-128"/>
              </a:rPr>
              <a:t>Volume</a:t>
            </a:r>
            <a:r>
              <a:rPr lang="en-US" baseline="-33000" dirty="0" err="1">
                <a:solidFill>
                  <a:srgbClr val="000000"/>
                </a:solidFill>
                <a:ea typeface="ＭＳ Ｐゴシック" charset="-128"/>
              </a:rPr>
              <a:t>soil</a:t>
            </a:r>
            <a:r>
              <a:rPr lang="en-US" baseline="-33000" dirty="0">
                <a:solidFill>
                  <a:srgbClr val="000000"/>
                </a:solidFill>
                <a:ea typeface="ＭＳ Ｐゴシック" charset="-128"/>
              </a:rPr>
              <a:t> </a:t>
            </a:r>
            <a:r>
              <a:rPr lang="en-US" dirty="0">
                <a:solidFill>
                  <a:srgbClr val="000000"/>
                </a:solidFill>
                <a:ea typeface="ＭＳ Ｐゴシック" charset="-128"/>
              </a:rPr>
              <a:t>= (Mass</a:t>
            </a:r>
            <a:r>
              <a:rPr lang="en-US" baseline="-40000" dirty="0">
                <a:solidFill>
                  <a:srgbClr val="000000"/>
                </a:solidFill>
                <a:ea typeface="ＭＳ Ｐゴシック" charset="-128"/>
              </a:rPr>
              <a:t>dry </a:t>
            </a:r>
            <a:r>
              <a:rPr lang="en-US" dirty="0">
                <a:ea typeface="ＭＳ Ｐゴシック" charset="-128"/>
              </a:rPr>
              <a:t>-</a:t>
            </a:r>
            <a:r>
              <a:rPr lang="en-US" baseline="-40000" dirty="0">
                <a:solidFill>
                  <a:srgbClr val="000000"/>
                </a:solidFill>
                <a:ea typeface="ＭＳ Ｐゴシック" charset="-128"/>
              </a:rPr>
              <a:t> </a:t>
            </a:r>
            <a:r>
              <a:rPr lang="en-US" dirty="0">
                <a:solidFill>
                  <a:srgbClr val="000000"/>
                </a:solidFill>
                <a:ea typeface="ＭＳ Ｐゴシック" charset="-128"/>
              </a:rPr>
              <a:t>Mass</a:t>
            </a:r>
            <a:r>
              <a:rPr lang="en-US" baseline="-40000" dirty="0">
                <a:solidFill>
                  <a:srgbClr val="000000"/>
                </a:solidFill>
                <a:ea typeface="ＭＳ Ｐゴシック" charset="-128"/>
              </a:rPr>
              <a:t>container</a:t>
            </a:r>
            <a:r>
              <a:rPr lang="en-US" dirty="0">
                <a:solidFill>
                  <a:srgbClr val="000000"/>
                </a:solidFill>
                <a:ea typeface="ＭＳ Ｐゴシック" charset="-128"/>
              </a:rPr>
              <a:t>) / Sample Bulk Density</a:t>
            </a:r>
            <a:r>
              <a:rPr lang="en-US" baseline="-40000" dirty="0">
                <a:solidFill>
                  <a:srgbClr val="000000"/>
                </a:solidFill>
                <a:ea typeface="ＭＳ Ｐゴシック" charset="-128"/>
              </a:rPr>
              <a:t>  </a:t>
            </a:r>
            <a:r>
              <a:rPr lang="en-US" dirty="0">
                <a:solidFill>
                  <a:srgbClr val="000000"/>
                </a:solidFill>
                <a:ea typeface="ＭＳ Ｐゴシック" charset="-128"/>
              </a:rPr>
              <a:t>(g/ml)</a:t>
            </a:r>
          </a:p>
          <a:p>
            <a:pPr marL="0" indent="0" algn="ctr">
              <a:spcBef>
                <a:spcPts val="1200"/>
              </a:spcBef>
              <a:spcAft>
                <a:spcPts val="1000"/>
              </a:spcAft>
              <a:buNone/>
            </a:pPr>
            <a:r>
              <a:rPr lang="en-US" dirty="0">
                <a:solidFill>
                  <a:srgbClr val="000000"/>
                </a:solidFill>
                <a:ea typeface="ＭＳ Ｐゴシック" charset="-128"/>
              </a:rPr>
              <a:t>OR</a:t>
            </a:r>
          </a:p>
          <a:p>
            <a:pPr marL="0" indent="0" algn="ctr">
              <a:spcBef>
                <a:spcPts val="1200"/>
              </a:spcBef>
              <a:spcAft>
                <a:spcPts val="1000"/>
              </a:spcAft>
              <a:buNone/>
            </a:pPr>
            <a:r>
              <a:rPr lang="en-US" dirty="0">
                <a:solidFill>
                  <a:srgbClr val="000000"/>
                </a:solidFill>
                <a:ea typeface="ＭＳ Ｐゴシック" charset="-128"/>
              </a:rPr>
              <a:t>Volumetric soil moisture content = Volume</a:t>
            </a:r>
            <a:r>
              <a:rPr lang="en-US" baseline="-33000" dirty="0">
                <a:solidFill>
                  <a:srgbClr val="000000"/>
                </a:solidFill>
                <a:ea typeface="ＭＳ Ｐゴシック" charset="-128"/>
              </a:rPr>
              <a:t>water</a:t>
            </a:r>
            <a:r>
              <a:rPr lang="en-US" dirty="0">
                <a:solidFill>
                  <a:srgbClr val="000000"/>
                </a:solidFill>
                <a:ea typeface="ＭＳ Ｐゴシック" charset="-128"/>
              </a:rPr>
              <a:t> / Volume</a:t>
            </a:r>
            <a:r>
              <a:rPr lang="en-US" baseline="-33000" dirty="0">
                <a:solidFill>
                  <a:srgbClr val="000000"/>
                </a:solidFill>
                <a:ea typeface="ＭＳ Ｐゴシック" charset="-128"/>
              </a:rPr>
              <a:t>can</a:t>
            </a:r>
          </a:p>
          <a:p>
            <a:pPr algn="ctr">
              <a:spcBef>
                <a:spcPts val="1200"/>
              </a:spcBef>
              <a:spcAft>
                <a:spcPts val="1000"/>
              </a:spcAft>
            </a:pPr>
            <a:endParaRPr lang="en-US" dirty="0">
              <a:solidFill>
                <a:srgbClr val="000000"/>
              </a:solidFill>
              <a:ea typeface="ＭＳ Ｐゴシック" charset="-128"/>
            </a:endParaRPr>
          </a:p>
        </p:txBody>
      </p:sp>
    </p:spTree>
    <p:extLst>
      <p:ext uri="{BB962C8B-B14F-4D97-AF65-F5344CB8AC3E}">
        <p14:creationId xmlns:p14="http://schemas.microsoft.com/office/powerpoint/2010/main" val="448654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37</a:t>
            </a:fld>
            <a:endParaRPr lang="en-US" dirty="0"/>
          </a:p>
        </p:txBody>
      </p:sp>
      <p:pic>
        <p:nvPicPr>
          <p:cNvPr id="7" name="Picture 6"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 y="0"/>
            <a:ext cx="9144000" cy="997825"/>
          </a:xfrm>
          <a:prstGeom prst="rect">
            <a:avLst/>
          </a:prstGeom>
        </p:spPr>
      </p:pic>
      <p:pic>
        <p:nvPicPr>
          <p:cNvPr id="6" name="Content Placeholder 4" descr="Menu: How to report these data to G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4" y="997824"/>
            <a:ext cx="1477218" cy="5860176"/>
          </a:xfrm>
          <a:prstGeom prst="rect">
            <a:avLst/>
          </a:prstGeom>
        </p:spPr>
      </p:pic>
      <p:sp>
        <p:nvSpPr>
          <p:cNvPr id="2" name="Title 1"/>
          <p:cNvSpPr>
            <a:spLocks noGrp="1"/>
          </p:cNvSpPr>
          <p:nvPr>
            <p:ph type="title"/>
          </p:nvPr>
        </p:nvSpPr>
        <p:spPr>
          <a:xfrm>
            <a:off x="1630974" y="675562"/>
            <a:ext cx="7886700" cy="1325563"/>
          </a:xfrm>
        </p:spPr>
        <p:txBody>
          <a:bodyPr>
            <a:normAutofit/>
          </a:bodyPr>
          <a:lstStyle/>
          <a:p>
            <a:r>
              <a:rPr lang="en-US" sz="3200" dirty="0">
                <a:solidFill>
                  <a:srgbClr val="000000"/>
                </a:solidFill>
                <a:ea typeface="ＭＳ Ｐゴシック" charset="-128"/>
              </a:rPr>
              <a:t>SMAP Soil Moisture Data Entry</a:t>
            </a:r>
            <a:endParaRPr lang="en-US" sz="3200" dirty="0"/>
          </a:p>
        </p:txBody>
      </p:sp>
      <p:sp>
        <p:nvSpPr>
          <p:cNvPr id="3" name="Content Placeholder 2"/>
          <p:cNvSpPr>
            <a:spLocks noGrp="1"/>
          </p:cNvSpPr>
          <p:nvPr>
            <p:ph sz="half" idx="1"/>
          </p:nvPr>
        </p:nvSpPr>
        <p:spPr>
          <a:xfrm>
            <a:off x="1494802" y="1673387"/>
            <a:ext cx="7420597" cy="4351338"/>
          </a:xfrm>
        </p:spPr>
        <p:txBody>
          <a:bodyPr>
            <a:normAutofit/>
          </a:bodyPr>
          <a:lstStyle/>
          <a:p>
            <a:r>
              <a:rPr lang="en-US" sz="2000" dirty="0"/>
              <a:t>On the GLOBE Data Entry app, click on </a:t>
            </a:r>
            <a:r>
              <a:rPr lang="en-US" sz="2000" i="1" dirty="0"/>
              <a:t>Data Entry.</a:t>
            </a:r>
          </a:p>
          <a:p>
            <a:r>
              <a:rPr lang="en-US" sz="2000" dirty="0"/>
              <a:t>Select your organization, and click on your site. </a:t>
            </a:r>
          </a:p>
          <a:p>
            <a:r>
              <a:rPr lang="en-US" sz="2000" dirty="0"/>
              <a:t>Under </a:t>
            </a:r>
            <a:r>
              <a:rPr lang="en-US" sz="2000" i="1" dirty="0"/>
              <a:t>Soil Moisture – SMAP Block Pattern</a:t>
            </a:r>
            <a:r>
              <a:rPr lang="en-US" sz="2000" dirty="0"/>
              <a:t>, click on </a:t>
            </a:r>
            <a:r>
              <a:rPr lang="en-US" sz="2000" i="1" dirty="0"/>
              <a:t>New observation</a:t>
            </a:r>
            <a:r>
              <a:rPr lang="en-US" sz="2000" dirty="0"/>
              <a:t>.</a:t>
            </a:r>
            <a:r>
              <a:rPr lang="en-US" sz="2000" dirty="0">
                <a:solidFill>
                  <a:srgbClr val="000000"/>
                </a:solidFill>
                <a:ea typeface="ＭＳ Ｐゴシック" charset="-128"/>
              </a:rPr>
              <a:t> On the GLOBE.gov website, click on </a:t>
            </a:r>
            <a:r>
              <a:rPr lang="en-US" sz="2000" i="1" dirty="0">
                <a:solidFill>
                  <a:srgbClr val="000000"/>
                </a:solidFill>
                <a:ea typeface="ＭＳ Ｐゴシック" charset="-128"/>
              </a:rPr>
              <a:t>Live Data Entry</a:t>
            </a:r>
            <a:r>
              <a:rPr lang="en-US" sz="2000" dirty="0">
                <a:solidFill>
                  <a:srgbClr val="000000"/>
                </a:solidFill>
                <a:ea typeface="ＭＳ Ｐゴシック" charset="-128"/>
              </a:rPr>
              <a:t>. </a:t>
            </a:r>
            <a:endParaRPr lang="en-US" sz="2000" dirty="0"/>
          </a:p>
          <a:p>
            <a:r>
              <a:rPr lang="en-US" sz="2000" dirty="0"/>
              <a:t>You will be prompted to log in with your email address and password.</a:t>
            </a:r>
          </a:p>
          <a:p>
            <a:r>
              <a:rPr lang="en-US" sz="2000" dirty="0"/>
              <a:t>Select your organization, and click on your site. </a:t>
            </a:r>
          </a:p>
        </p:txBody>
      </p:sp>
      <p:pic>
        <p:nvPicPr>
          <p:cNvPr id="8" name="Content Placeholder 7" descr="Screenshot of Soil Moisture data entry. The screen shows the selection, Soil Moisture, SMAP block pattern. Click on New observation."/>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2062550" y="4431322"/>
            <a:ext cx="6158258" cy="2061288"/>
          </a:xfrm>
        </p:spPr>
      </p:pic>
    </p:spTree>
    <p:extLst>
      <p:ext uri="{BB962C8B-B14F-4D97-AF65-F5344CB8AC3E}">
        <p14:creationId xmlns:p14="http://schemas.microsoft.com/office/powerpoint/2010/main" val="1398980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94779C7-2752-F243-8E4B-2FAFE185352D}" type="slidenum">
              <a:rPr lang="en-US" smtClean="0"/>
              <a:t>38</a:t>
            </a:fld>
            <a:endParaRPr lang="en-US" dirty="0"/>
          </a:p>
        </p:txBody>
      </p:sp>
      <p:pic>
        <p:nvPicPr>
          <p:cNvPr id="7" name="Picture 6"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 y="0"/>
            <a:ext cx="9144000" cy="997825"/>
          </a:xfrm>
          <a:prstGeom prst="rect">
            <a:avLst/>
          </a:prstGeom>
        </p:spPr>
      </p:pic>
      <p:pic>
        <p:nvPicPr>
          <p:cNvPr id="6" name="Content Placeholder 4" descr="Menu: How to report these data to G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4" y="997825"/>
            <a:ext cx="1477218" cy="5860176"/>
          </a:xfrm>
          <a:prstGeom prst="rect">
            <a:avLst/>
          </a:prstGeom>
        </p:spPr>
      </p:pic>
      <p:sp>
        <p:nvSpPr>
          <p:cNvPr id="5" name="Title 1"/>
          <p:cNvSpPr>
            <a:spLocks noGrp="1"/>
          </p:cNvSpPr>
          <p:nvPr>
            <p:ph type="title"/>
          </p:nvPr>
        </p:nvSpPr>
        <p:spPr>
          <a:xfrm>
            <a:off x="1630974" y="675562"/>
            <a:ext cx="7886700" cy="1325563"/>
          </a:xfrm>
        </p:spPr>
        <p:txBody>
          <a:bodyPr>
            <a:normAutofit/>
          </a:bodyPr>
          <a:lstStyle/>
          <a:p>
            <a:r>
              <a:rPr lang="en-US" sz="3200" dirty="0">
                <a:solidFill>
                  <a:srgbClr val="000000"/>
                </a:solidFill>
                <a:ea typeface="ＭＳ Ｐゴシック" charset="-128"/>
              </a:rPr>
              <a:t>SMAP Soil Moisture Data Entry-Metadata</a:t>
            </a:r>
            <a:endParaRPr lang="en-US" sz="3200" dirty="0"/>
          </a:p>
        </p:txBody>
      </p:sp>
      <p:pic>
        <p:nvPicPr>
          <p:cNvPr id="8" name="Picture 7" descr="screenshot of Soil Moisture-SMAP Block Pattern pointing to where you enter the date and time of your measurements.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5300" y="1551206"/>
            <a:ext cx="6070600" cy="1322561"/>
          </a:xfrm>
          <a:prstGeom prst="rect">
            <a:avLst/>
          </a:prstGeom>
        </p:spPr>
      </p:pic>
      <p:sp>
        <p:nvSpPr>
          <p:cNvPr id="3" name="Content Placeholder 2"/>
          <p:cNvSpPr>
            <a:spLocks noGrp="1"/>
          </p:cNvSpPr>
          <p:nvPr>
            <p:ph sz="half" idx="1"/>
          </p:nvPr>
        </p:nvSpPr>
        <p:spPr>
          <a:xfrm>
            <a:off x="1630974" y="2676687"/>
            <a:ext cx="6998676" cy="1104005"/>
          </a:xfrm>
        </p:spPr>
        <p:txBody>
          <a:bodyPr/>
          <a:lstStyle/>
          <a:p>
            <a:pPr>
              <a:buNone/>
            </a:pPr>
            <a:r>
              <a:rPr lang="en-US" sz="1800" dirty="0">
                <a:solidFill>
                  <a:srgbClr val="000000"/>
                </a:solidFill>
                <a:ea typeface="ＭＳ Ｐゴシック" charset="-128"/>
              </a:rPr>
              <a:t>Enter the date and time you took the measurements. </a:t>
            </a:r>
          </a:p>
          <a:p>
            <a:pPr>
              <a:buNone/>
            </a:pPr>
            <a:r>
              <a:rPr lang="en-US" sz="1800" dirty="0">
                <a:solidFill>
                  <a:srgbClr val="000000"/>
                </a:solidFill>
                <a:ea typeface="ＭＳ Ｐゴシック" charset="-128"/>
              </a:rPr>
              <a:t>Be sure to choose Local or UTC time.</a:t>
            </a:r>
          </a:p>
          <a:p>
            <a:pPr>
              <a:buNone/>
            </a:pPr>
            <a:r>
              <a:rPr lang="en-US" sz="1800" dirty="0">
                <a:solidFill>
                  <a:srgbClr val="000000"/>
                </a:solidFill>
                <a:ea typeface="ＭＳ Ｐゴシック" charset="-128"/>
              </a:rPr>
              <a:t>Once you have entered the date, the data entry page will appear below.</a:t>
            </a:r>
            <a:endParaRPr lang="en-US" sz="1800" dirty="0"/>
          </a:p>
          <a:p>
            <a:endParaRPr lang="en-US" dirty="0"/>
          </a:p>
        </p:txBody>
      </p:sp>
      <p:pic>
        <p:nvPicPr>
          <p:cNvPr id="9" name="Picture 8" descr="You will not ewhether the soil was saturated. Then you will select the method and temperature at which you dried your samples. then enter how long you dried your samples.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1362" y="3927912"/>
            <a:ext cx="6057900" cy="2247900"/>
          </a:xfrm>
          <a:prstGeom prst="rect">
            <a:avLst/>
          </a:prstGeom>
        </p:spPr>
      </p:pic>
    </p:spTree>
    <p:extLst>
      <p:ext uri="{BB962C8B-B14F-4D97-AF65-F5344CB8AC3E}">
        <p14:creationId xmlns:p14="http://schemas.microsoft.com/office/powerpoint/2010/main" val="1343417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94779C7-2752-F243-8E4B-2FAFE185352D}" type="slidenum">
              <a:rPr lang="en-US" smtClean="0"/>
              <a:t>39</a:t>
            </a:fld>
            <a:endParaRPr lang="en-US" dirty="0"/>
          </a:p>
        </p:txBody>
      </p:sp>
      <p:pic>
        <p:nvPicPr>
          <p:cNvPr id="7" name="Picture 6"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 y="0"/>
            <a:ext cx="9144000" cy="997825"/>
          </a:xfrm>
          <a:prstGeom prst="rect">
            <a:avLst/>
          </a:prstGeom>
        </p:spPr>
      </p:pic>
      <p:pic>
        <p:nvPicPr>
          <p:cNvPr id="6" name="Content Placeholder 4" descr="Menu: How to report these data to G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7824"/>
            <a:ext cx="1477218" cy="5860176"/>
          </a:xfrm>
          <a:prstGeom prst="rect">
            <a:avLst/>
          </a:prstGeom>
        </p:spPr>
      </p:pic>
      <p:sp>
        <p:nvSpPr>
          <p:cNvPr id="2" name="Title 1"/>
          <p:cNvSpPr>
            <a:spLocks noGrp="1"/>
          </p:cNvSpPr>
          <p:nvPr>
            <p:ph type="title"/>
          </p:nvPr>
        </p:nvSpPr>
        <p:spPr>
          <a:xfrm>
            <a:off x="1494802" y="614850"/>
            <a:ext cx="7886700" cy="1325563"/>
          </a:xfrm>
        </p:spPr>
        <p:txBody>
          <a:bodyPr>
            <a:normAutofit/>
          </a:bodyPr>
          <a:lstStyle/>
          <a:p>
            <a:r>
              <a:rPr lang="en-US" sz="3200" dirty="0">
                <a:solidFill>
                  <a:srgbClr val="000000"/>
                </a:solidFill>
                <a:ea typeface="ＭＳ Ｐゴシック" charset="-128"/>
              </a:rPr>
              <a:t>Entering Gravimetric Soil Moisture Data</a:t>
            </a:r>
          </a:p>
        </p:txBody>
      </p:sp>
      <p:pic>
        <p:nvPicPr>
          <p:cNvPr id="8" name="Content Placeholder 7" descr="Enter the weights of your wet and dry soil in grams, as well as your empty container weight. You will first enter SMAP soil moisture data for the 0-5 cm sample."/>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754188" y="2061826"/>
            <a:ext cx="6879858" cy="3023630"/>
          </a:xfrm>
        </p:spPr>
      </p:pic>
    </p:spTree>
    <p:extLst>
      <p:ext uri="{BB962C8B-B14F-4D97-AF65-F5344CB8AC3E}">
        <p14:creationId xmlns:p14="http://schemas.microsoft.com/office/powerpoint/2010/main" val="1492413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94779C7-2752-F243-8E4B-2FAFE185352D}" type="slidenum">
              <a:rPr lang="en-US" smtClean="0"/>
              <a:t>4</a:t>
            </a:fld>
            <a:endParaRPr lang="en-US" dirty="0"/>
          </a:p>
        </p:txBody>
      </p:sp>
      <p:pic>
        <p:nvPicPr>
          <p:cNvPr id="6" name="Picture 5"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997825"/>
          </a:xfrm>
          <a:prstGeom prst="rect">
            <a:avLst/>
          </a:prstGeom>
        </p:spPr>
      </p:pic>
      <p:pic>
        <p:nvPicPr>
          <p:cNvPr id="7" name="Picture 6" descr="Menu: Why measure soil mois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7824"/>
            <a:ext cx="1513879" cy="5860176"/>
          </a:xfrm>
          <a:prstGeom prst="rect">
            <a:avLst/>
          </a:prstGeom>
        </p:spPr>
      </p:pic>
      <p:sp>
        <p:nvSpPr>
          <p:cNvPr id="2" name="Title 1"/>
          <p:cNvSpPr>
            <a:spLocks noGrp="1"/>
          </p:cNvSpPr>
          <p:nvPr>
            <p:ph type="title"/>
          </p:nvPr>
        </p:nvSpPr>
        <p:spPr>
          <a:xfrm>
            <a:off x="1685925" y="687858"/>
            <a:ext cx="7886700" cy="1325563"/>
          </a:xfrm>
        </p:spPr>
        <p:txBody>
          <a:bodyPr>
            <a:normAutofit/>
          </a:bodyPr>
          <a:lstStyle/>
          <a:p>
            <a:r>
              <a:rPr lang="en-US" sz="2800" dirty="0">
                <a:solidFill>
                  <a:srgbClr val="000000"/>
                </a:solidFill>
              </a:rPr>
              <a:t>The Soil Moisture Active Passive (SMAP) Satellite</a:t>
            </a:r>
          </a:p>
        </p:txBody>
      </p:sp>
      <p:pic>
        <p:nvPicPr>
          <p:cNvPr id="5" name="Content Placeholder 4" descr="Artist image of SMAP satellite in orbit above Earth"/>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2543173" y="1685683"/>
            <a:ext cx="4837339" cy="3631470"/>
          </a:xfrm>
        </p:spPr>
      </p:pic>
      <p:sp>
        <p:nvSpPr>
          <p:cNvPr id="4" name="Content Placeholder 3"/>
          <p:cNvSpPr>
            <a:spLocks noGrp="1"/>
          </p:cNvSpPr>
          <p:nvPr>
            <p:ph sz="half" idx="2"/>
          </p:nvPr>
        </p:nvSpPr>
        <p:spPr>
          <a:xfrm>
            <a:off x="1685925" y="5515883"/>
            <a:ext cx="7323364" cy="4351338"/>
          </a:xfrm>
        </p:spPr>
        <p:txBody>
          <a:bodyPr>
            <a:normAutofit/>
          </a:bodyPr>
          <a:lstStyle/>
          <a:p>
            <a:pPr marL="0" indent="0">
              <a:buNone/>
            </a:pPr>
            <a:r>
              <a:rPr lang="en-US" sz="1800" dirty="0">
                <a:solidFill>
                  <a:srgbClr val="000000"/>
                </a:solidFill>
              </a:rPr>
              <a:t>The SMAP satellite creates a global soil moisture map every three days. It measures the volumetric soil moisture in the top 5 cm of the soil. The GLOBE SMAP Soil Moisture Protocol provides scientists with on-the-ground measurements to help validate the satellite’s soil moisture estimates.</a:t>
            </a:r>
            <a:endParaRPr lang="en-US" sz="1800" dirty="0"/>
          </a:p>
        </p:txBody>
      </p:sp>
      <p:sp>
        <p:nvSpPr>
          <p:cNvPr id="8" name="Rectangle 7"/>
          <p:cNvSpPr/>
          <p:nvPr/>
        </p:nvSpPr>
        <p:spPr>
          <a:xfrm>
            <a:off x="7483091" y="5040154"/>
            <a:ext cx="993477" cy="276999"/>
          </a:xfrm>
          <a:prstGeom prst="rect">
            <a:avLst/>
          </a:prstGeom>
        </p:spPr>
        <p:txBody>
          <a:bodyPr wrap="none">
            <a:spAutoFit/>
          </a:bodyPr>
          <a:lstStyle/>
          <a:p>
            <a:pPr algn="r"/>
            <a:r>
              <a:rPr lang="en-US" sz="1200" dirty="0">
                <a:solidFill>
                  <a:srgbClr val="000000"/>
                </a:solidFill>
              </a:rPr>
              <a:t>Image: NASA</a:t>
            </a:r>
          </a:p>
        </p:txBody>
      </p:sp>
    </p:spTree>
    <p:extLst>
      <p:ext uri="{BB962C8B-B14F-4D97-AF65-F5344CB8AC3E}">
        <p14:creationId xmlns:p14="http://schemas.microsoft.com/office/powerpoint/2010/main" val="16818066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94779C7-2752-F243-8E4B-2FAFE185352D}" type="slidenum">
              <a:rPr lang="en-US" smtClean="0"/>
              <a:t>40</a:t>
            </a:fld>
            <a:endParaRPr lang="en-US" dirty="0"/>
          </a:p>
        </p:txBody>
      </p:sp>
      <p:pic>
        <p:nvPicPr>
          <p:cNvPr id="6" name="Picture 5"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 y="0"/>
            <a:ext cx="9144000" cy="997825"/>
          </a:xfrm>
          <a:prstGeom prst="rect">
            <a:avLst/>
          </a:prstGeom>
        </p:spPr>
      </p:pic>
      <p:pic>
        <p:nvPicPr>
          <p:cNvPr id="5" name="Content Placeholder 4" descr="Menu: How to report these data to G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7824"/>
            <a:ext cx="1477218" cy="5860176"/>
          </a:xfrm>
          <a:prstGeom prst="rect">
            <a:avLst/>
          </a:prstGeom>
        </p:spPr>
      </p:pic>
      <p:sp>
        <p:nvSpPr>
          <p:cNvPr id="2" name="Title 1"/>
          <p:cNvSpPr>
            <a:spLocks noGrp="1"/>
          </p:cNvSpPr>
          <p:nvPr>
            <p:ph type="title"/>
          </p:nvPr>
        </p:nvSpPr>
        <p:spPr>
          <a:xfrm>
            <a:off x="1494802" y="880623"/>
            <a:ext cx="7886700" cy="1325563"/>
          </a:xfrm>
        </p:spPr>
        <p:txBody>
          <a:bodyPr>
            <a:normAutofit/>
          </a:bodyPr>
          <a:lstStyle/>
          <a:p>
            <a:r>
              <a:rPr lang="en-US" sz="3200" dirty="0">
                <a:solidFill>
                  <a:srgbClr val="000000"/>
                </a:solidFill>
                <a:ea typeface="ＭＳ Ｐゴシック" charset="-128"/>
              </a:rPr>
              <a:t>Entering Gravimetric Soil Moisture Data - Examples</a:t>
            </a:r>
          </a:p>
        </p:txBody>
      </p:sp>
      <p:pic>
        <p:nvPicPr>
          <p:cNvPr id="12" name="Content Placeholder 11" descr="screenshot showing typical range for weat and dry soil mass measurements  in a can: 398.4 and 348.5, respectively. Your numbers will be different. In plastic bags, values around 146.8 g for wet and 132.5 g for dry are in the range for accurate measurements.">
            <a:extLst>
              <a:ext uri="{FF2B5EF4-FFF2-40B4-BE49-F238E27FC236}">
                <a16:creationId xmlns:a16="http://schemas.microsoft.com/office/drawing/2014/main" id="{2DDF3801-59DF-4F18-8B40-26BAB05F864D}"/>
              </a:ext>
            </a:extLst>
          </p:cNvPr>
          <p:cNvPicPr>
            <a:picLocks noGrp="1" noChangeAspect="1"/>
          </p:cNvPicPr>
          <p:nvPr>
            <p:ph sz="half" idx="1"/>
          </p:nvPr>
        </p:nvPicPr>
        <p:blipFill>
          <a:blip r:embed="rId4"/>
          <a:stretch>
            <a:fillRect/>
          </a:stretch>
        </p:blipFill>
        <p:spPr>
          <a:xfrm>
            <a:off x="2004756" y="1951216"/>
            <a:ext cx="5495083" cy="4330602"/>
          </a:xfrm>
        </p:spPr>
      </p:pic>
    </p:spTree>
    <p:extLst>
      <p:ext uri="{BB962C8B-B14F-4D97-AF65-F5344CB8AC3E}">
        <p14:creationId xmlns:p14="http://schemas.microsoft.com/office/powerpoint/2010/main" val="398742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41</a:t>
            </a:fld>
            <a:endParaRPr lang="en-US" dirty="0"/>
          </a:p>
        </p:txBody>
      </p:sp>
      <p:pic>
        <p:nvPicPr>
          <p:cNvPr id="6" name="Picture 5"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 y="0"/>
            <a:ext cx="9144000" cy="997825"/>
          </a:xfrm>
          <a:prstGeom prst="rect">
            <a:avLst/>
          </a:prstGeom>
        </p:spPr>
      </p:pic>
      <p:pic>
        <p:nvPicPr>
          <p:cNvPr id="5" name="Content Placeholder 4" descr="Menu: How to report these data to G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26" y="997825"/>
            <a:ext cx="1477218" cy="5860176"/>
          </a:xfrm>
          <a:prstGeom prst="rect">
            <a:avLst/>
          </a:prstGeom>
        </p:spPr>
      </p:pic>
      <p:sp>
        <p:nvSpPr>
          <p:cNvPr id="2" name="Title 1"/>
          <p:cNvSpPr>
            <a:spLocks noGrp="1"/>
          </p:cNvSpPr>
          <p:nvPr>
            <p:ph type="title"/>
          </p:nvPr>
        </p:nvSpPr>
        <p:spPr>
          <a:xfrm>
            <a:off x="1573823" y="741739"/>
            <a:ext cx="7886700" cy="1325563"/>
          </a:xfrm>
        </p:spPr>
        <p:txBody>
          <a:bodyPr>
            <a:normAutofit/>
          </a:bodyPr>
          <a:lstStyle/>
          <a:p>
            <a:r>
              <a:rPr lang="en-US" sz="3200" dirty="0">
                <a:solidFill>
                  <a:srgbClr val="000000"/>
                </a:solidFill>
                <a:ea typeface="ＭＳ Ｐゴシック" charset="-128"/>
              </a:rPr>
              <a:t>Entering Container Volume Data</a:t>
            </a:r>
          </a:p>
        </p:txBody>
      </p:sp>
      <p:sp>
        <p:nvSpPr>
          <p:cNvPr id="3" name="Content Placeholder 2"/>
          <p:cNvSpPr>
            <a:spLocks noGrp="1"/>
          </p:cNvSpPr>
          <p:nvPr>
            <p:ph sz="half" idx="1"/>
          </p:nvPr>
        </p:nvSpPr>
        <p:spPr>
          <a:xfrm>
            <a:off x="1573823" y="1840035"/>
            <a:ext cx="7112977" cy="1254857"/>
          </a:xfrm>
        </p:spPr>
        <p:txBody>
          <a:bodyPr/>
          <a:lstStyle/>
          <a:p>
            <a:pPr marL="0" indent="0">
              <a:buNone/>
            </a:pPr>
            <a:r>
              <a:rPr lang="en-US" sz="2000" dirty="0">
                <a:solidFill>
                  <a:srgbClr val="000000"/>
                </a:solidFill>
                <a:ea typeface="ＭＳ Ｐゴシック" charset="-128"/>
              </a:rPr>
              <a:t>If you are reporting sample bulk density measurements, you will need to report the volume of your sampling can. </a:t>
            </a:r>
          </a:p>
          <a:p>
            <a:endParaRPr lang="en-US" dirty="0"/>
          </a:p>
        </p:txBody>
      </p:sp>
      <p:pic>
        <p:nvPicPr>
          <p:cNvPr id="11" name="Content Placeholder 10" descr="this is the same image as the last slide.">
            <a:extLst>
              <a:ext uri="{FF2B5EF4-FFF2-40B4-BE49-F238E27FC236}">
                <a16:creationId xmlns:a16="http://schemas.microsoft.com/office/drawing/2014/main" id="{0A491EF9-6AED-4030-81DB-B3C40C371CF2}"/>
              </a:ext>
            </a:extLst>
          </p:cNvPr>
          <p:cNvPicPr>
            <a:picLocks noGrp="1" noChangeAspect="1"/>
          </p:cNvPicPr>
          <p:nvPr>
            <p:ph sz="half" idx="2"/>
          </p:nvPr>
        </p:nvPicPr>
        <p:blipFill>
          <a:blip r:embed="rId4"/>
          <a:stretch>
            <a:fillRect/>
          </a:stretch>
        </p:blipFill>
        <p:spPr>
          <a:xfrm>
            <a:off x="2264019" y="2500928"/>
            <a:ext cx="4998427" cy="3939194"/>
          </a:xfrm>
        </p:spPr>
      </p:pic>
    </p:spTree>
    <p:extLst>
      <p:ext uri="{BB962C8B-B14F-4D97-AF65-F5344CB8AC3E}">
        <p14:creationId xmlns:p14="http://schemas.microsoft.com/office/powerpoint/2010/main" val="515112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42</a:t>
            </a:fld>
            <a:endParaRPr lang="en-US" dirty="0"/>
          </a:p>
        </p:txBody>
      </p:sp>
      <p:pic>
        <p:nvPicPr>
          <p:cNvPr id="6" name="Picture 5"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 y="0"/>
            <a:ext cx="9144000" cy="997825"/>
          </a:xfrm>
          <a:prstGeom prst="rect">
            <a:avLst/>
          </a:prstGeom>
        </p:spPr>
      </p:pic>
      <p:pic>
        <p:nvPicPr>
          <p:cNvPr id="5" name="Content Placeholder 4" descr="Menu: How to report these data to G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7824"/>
            <a:ext cx="1477218" cy="5860176"/>
          </a:xfrm>
          <a:prstGeom prst="rect">
            <a:avLst/>
          </a:prstGeom>
        </p:spPr>
      </p:pic>
      <p:sp>
        <p:nvSpPr>
          <p:cNvPr id="2" name="Title 1"/>
          <p:cNvSpPr>
            <a:spLocks noGrp="1"/>
          </p:cNvSpPr>
          <p:nvPr>
            <p:ph type="title"/>
          </p:nvPr>
        </p:nvSpPr>
        <p:spPr>
          <a:xfrm>
            <a:off x="1573823" y="741739"/>
            <a:ext cx="7886700" cy="1325563"/>
          </a:xfrm>
        </p:spPr>
        <p:txBody>
          <a:bodyPr>
            <a:normAutofit/>
          </a:bodyPr>
          <a:lstStyle/>
          <a:p>
            <a:r>
              <a:rPr lang="en-US" sz="3200" dirty="0">
                <a:solidFill>
                  <a:srgbClr val="000000"/>
                </a:solidFill>
                <a:ea typeface="ＭＳ Ｐゴシック" charset="-128"/>
              </a:rPr>
              <a:t>Entering Container Volume Data-Example</a:t>
            </a:r>
          </a:p>
        </p:txBody>
      </p:sp>
      <p:sp>
        <p:nvSpPr>
          <p:cNvPr id="3" name="Content Placeholder 2"/>
          <p:cNvSpPr>
            <a:spLocks noGrp="1"/>
          </p:cNvSpPr>
          <p:nvPr>
            <p:ph sz="half" idx="1"/>
          </p:nvPr>
        </p:nvSpPr>
        <p:spPr>
          <a:xfrm>
            <a:off x="1573823" y="1730171"/>
            <a:ext cx="7112977" cy="1254857"/>
          </a:xfrm>
        </p:spPr>
        <p:txBody>
          <a:bodyPr>
            <a:normAutofit/>
          </a:bodyPr>
          <a:lstStyle/>
          <a:p>
            <a:r>
              <a:rPr lang="en-US" sz="2000" dirty="0">
                <a:solidFill>
                  <a:srgbClr val="000000"/>
                </a:solidFill>
                <a:ea typeface="ＭＳ Ｐゴシック" charset="-128"/>
              </a:rPr>
              <a:t>Enter your three sets of Initial and Final Volume data.</a:t>
            </a:r>
          </a:p>
          <a:p>
            <a:r>
              <a:rPr lang="en-US" sz="2000" dirty="0">
                <a:solidFill>
                  <a:srgbClr val="000000"/>
                </a:solidFill>
                <a:ea typeface="ＭＳ Ｐゴシック" charset="-128"/>
              </a:rPr>
              <a:t>The website will calculate the average can volume and the volumetric soil moisture. </a:t>
            </a:r>
          </a:p>
          <a:p>
            <a:endParaRPr lang="en-US" dirty="0"/>
          </a:p>
        </p:txBody>
      </p:sp>
      <p:pic>
        <p:nvPicPr>
          <p:cNvPr id="8" name="Content Placeholder 7" descr="Screenshot of the container volume measurements. you will enter three sample measurements and then average their values.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839789" y="2799648"/>
            <a:ext cx="6917349" cy="3617860"/>
          </a:xfrm>
        </p:spPr>
      </p:pic>
    </p:spTree>
    <p:extLst>
      <p:ext uri="{BB962C8B-B14F-4D97-AF65-F5344CB8AC3E}">
        <p14:creationId xmlns:p14="http://schemas.microsoft.com/office/powerpoint/2010/main" val="1774574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94779C7-2752-F243-8E4B-2FAFE185352D}" type="slidenum">
              <a:rPr lang="en-US" smtClean="0"/>
              <a:t>43</a:t>
            </a:fld>
            <a:endParaRPr lang="en-US" dirty="0"/>
          </a:p>
        </p:txBody>
      </p:sp>
      <p:pic>
        <p:nvPicPr>
          <p:cNvPr id="6" name="Picture 5"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 y="0"/>
            <a:ext cx="9144000" cy="997825"/>
          </a:xfrm>
          <a:prstGeom prst="rect">
            <a:avLst/>
          </a:prstGeom>
        </p:spPr>
      </p:pic>
      <p:pic>
        <p:nvPicPr>
          <p:cNvPr id="5" name="Content Placeholder 4" descr="Menu: How to report these data to G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7824"/>
            <a:ext cx="1477218" cy="5860176"/>
          </a:xfrm>
          <a:prstGeom prst="rect">
            <a:avLst/>
          </a:prstGeom>
        </p:spPr>
      </p:pic>
      <p:sp>
        <p:nvSpPr>
          <p:cNvPr id="2" name="Title 1"/>
          <p:cNvSpPr>
            <a:spLocks noGrp="1"/>
          </p:cNvSpPr>
          <p:nvPr>
            <p:ph type="title"/>
          </p:nvPr>
        </p:nvSpPr>
        <p:spPr>
          <a:xfrm>
            <a:off x="1120965" y="701217"/>
            <a:ext cx="7886700" cy="1325563"/>
          </a:xfrm>
        </p:spPr>
        <p:txBody>
          <a:bodyPr>
            <a:normAutofit/>
          </a:bodyPr>
          <a:lstStyle/>
          <a:p>
            <a:pPr algn="ctr"/>
            <a:r>
              <a:rPr lang="en-US" sz="3600" dirty="0">
                <a:solidFill>
                  <a:srgbClr val="000000"/>
                </a:solidFill>
                <a:ea typeface="ＭＳ Ｐゴシック" charset="-128"/>
              </a:rPr>
              <a:t>SMAP Soil Moisture – Lab Data Entry</a:t>
            </a:r>
          </a:p>
        </p:txBody>
      </p:sp>
      <p:pic>
        <p:nvPicPr>
          <p:cNvPr id="9" name="Content Placeholder 8" descr="Make sure the calculated values by the data entry app match those you made and press send data button. There is a space to add any comments (metadata) that may be of help to scientists. "/>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828800" y="1838526"/>
            <a:ext cx="6609548" cy="3981982"/>
          </a:xfrm>
        </p:spPr>
      </p:pic>
    </p:spTree>
    <p:extLst>
      <p:ext uri="{BB962C8B-B14F-4D97-AF65-F5344CB8AC3E}">
        <p14:creationId xmlns:p14="http://schemas.microsoft.com/office/powerpoint/2010/main" val="15910971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94779C7-2752-F243-8E4B-2FAFE185352D}" type="slidenum">
              <a:rPr lang="en-US" smtClean="0"/>
              <a:t>44</a:t>
            </a:fld>
            <a:endParaRPr lang="en-US" dirty="0"/>
          </a:p>
        </p:txBody>
      </p:sp>
      <p:pic>
        <p:nvPicPr>
          <p:cNvPr id="6" name="Picture 5"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 y="0"/>
            <a:ext cx="9144000" cy="997825"/>
          </a:xfrm>
          <a:prstGeom prst="rect">
            <a:avLst/>
          </a:prstGeom>
        </p:spPr>
      </p:pic>
      <p:pic>
        <p:nvPicPr>
          <p:cNvPr id="5" name="Content Placeholder 4" descr="Menu: How to report these data to G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7824"/>
            <a:ext cx="1477218" cy="5860176"/>
          </a:xfrm>
          <a:prstGeom prst="rect">
            <a:avLst/>
          </a:prstGeom>
        </p:spPr>
      </p:pic>
      <p:sp>
        <p:nvSpPr>
          <p:cNvPr id="2" name="Title 1"/>
          <p:cNvSpPr>
            <a:spLocks noGrp="1"/>
          </p:cNvSpPr>
          <p:nvPr>
            <p:ph type="title"/>
          </p:nvPr>
        </p:nvSpPr>
        <p:spPr>
          <a:xfrm>
            <a:off x="123148" y="788354"/>
            <a:ext cx="7886700" cy="1325563"/>
          </a:xfrm>
        </p:spPr>
        <p:txBody>
          <a:bodyPr>
            <a:normAutofit/>
          </a:bodyPr>
          <a:lstStyle/>
          <a:p>
            <a:pPr algn="ctr"/>
            <a:r>
              <a:rPr lang="en-US" sz="3200" dirty="0">
                <a:solidFill>
                  <a:srgbClr val="000000"/>
                </a:solidFill>
                <a:ea typeface="ＭＳ Ｐゴシック" charset="-128"/>
              </a:rPr>
              <a:t>Data Entry System Responses</a:t>
            </a:r>
          </a:p>
        </p:txBody>
      </p:sp>
      <p:pic>
        <p:nvPicPr>
          <p:cNvPr id="4" name="Content Placeholder 3" descr="If your data is within the appropriate ranges for gravimetric soil mositure you will receive a smiley face icon and message, Observation created successfully. If the data is not within the appropriate range or has issues, you will get the message observation creation failed. You will then fix the errors and resubmit.  "/>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655234" y="1904445"/>
            <a:ext cx="6792058" cy="4046934"/>
          </a:xfrm>
        </p:spPr>
      </p:pic>
    </p:spTree>
    <p:extLst>
      <p:ext uri="{BB962C8B-B14F-4D97-AF65-F5344CB8AC3E}">
        <p14:creationId xmlns:p14="http://schemas.microsoft.com/office/powerpoint/2010/main" val="18057393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94779C7-2752-F243-8E4B-2FAFE185352D}" type="slidenum">
              <a:rPr lang="en-US" smtClean="0"/>
              <a:t>45</a:t>
            </a:fld>
            <a:endParaRPr lang="en-US" dirty="0"/>
          </a:p>
        </p:txBody>
      </p:sp>
      <p:pic>
        <p:nvPicPr>
          <p:cNvPr id="5" name="Picture 4"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 y="0"/>
            <a:ext cx="9144000" cy="997825"/>
          </a:xfrm>
          <a:prstGeom prst="rect">
            <a:avLst/>
          </a:prstGeom>
        </p:spPr>
      </p:pic>
      <p:pic>
        <p:nvPicPr>
          <p:cNvPr id="6" name="Content Placeholder 5" descr="Visualizing these data"/>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949571"/>
            <a:ext cx="1477107" cy="5908429"/>
          </a:xfrm>
        </p:spPr>
      </p:pic>
      <p:sp>
        <p:nvSpPr>
          <p:cNvPr id="2" name="Title 1"/>
          <p:cNvSpPr>
            <a:spLocks noGrp="1"/>
          </p:cNvSpPr>
          <p:nvPr>
            <p:ph type="title"/>
          </p:nvPr>
        </p:nvSpPr>
        <p:spPr>
          <a:xfrm>
            <a:off x="1459523" y="621833"/>
            <a:ext cx="7886700" cy="1325563"/>
          </a:xfrm>
        </p:spPr>
        <p:txBody>
          <a:bodyPr>
            <a:normAutofit/>
          </a:bodyPr>
          <a:lstStyle/>
          <a:p>
            <a:r>
              <a:rPr lang="en-US" sz="2800" dirty="0">
                <a:solidFill>
                  <a:srgbClr val="000000"/>
                </a:solidFill>
                <a:ea typeface="ＭＳ Ｐゴシック" charset="-128"/>
              </a:rPr>
              <a:t>Gravimetric Surface Soil Moisture Visualization</a:t>
            </a:r>
          </a:p>
        </p:txBody>
      </p:sp>
      <p:sp>
        <p:nvSpPr>
          <p:cNvPr id="4" name="Content Placeholder 3"/>
          <p:cNvSpPr>
            <a:spLocks noGrp="1"/>
          </p:cNvSpPr>
          <p:nvPr>
            <p:ph sz="half" idx="2"/>
          </p:nvPr>
        </p:nvSpPr>
        <p:spPr>
          <a:xfrm>
            <a:off x="1459523" y="1728116"/>
            <a:ext cx="7139354" cy="399622"/>
          </a:xfrm>
        </p:spPr>
        <p:txBody>
          <a:bodyPr/>
          <a:lstStyle/>
          <a:p>
            <a:pPr marL="0" indent="0">
              <a:buNone/>
            </a:pPr>
            <a:r>
              <a:rPr lang="en-US" sz="2000" dirty="0">
                <a:solidFill>
                  <a:srgbClr val="000000"/>
                </a:solidFill>
              </a:rPr>
              <a:t>Visualization data layer for 0-5 cm gravimetric soil moisture</a:t>
            </a:r>
          </a:p>
          <a:p>
            <a:pPr marL="0" indent="0">
              <a:buNone/>
            </a:pPr>
            <a:endParaRPr lang="en-US" dirty="0"/>
          </a:p>
        </p:txBody>
      </p:sp>
      <p:pic>
        <p:nvPicPr>
          <p:cNvPr id="7" name="Picture 4" descr="screenshot of map interface, GLOBE Visualization System, showing an icon representating a SMAP sample for gravimetric soil mois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5658" y="2127738"/>
            <a:ext cx="6372592" cy="39523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109902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94779C7-2752-F243-8E4B-2FAFE185352D}" type="slidenum">
              <a:rPr lang="en-US" smtClean="0"/>
              <a:t>46</a:t>
            </a:fld>
            <a:endParaRPr lang="en-US" dirty="0"/>
          </a:p>
        </p:txBody>
      </p:sp>
      <p:pic>
        <p:nvPicPr>
          <p:cNvPr id="5" name="Picture 4"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 y="0"/>
            <a:ext cx="9144000" cy="997825"/>
          </a:xfrm>
          <a:prstGeom prst="rect">
            <a:avLst/>
          </a:prstGeom>
        </p:spPr>
      </p:pic>
      <p:pic>
        <p:nvPicPr>
          <p:cNvPr id="6" name="Content Placeholder 5" descr="Menu: Visualizing these data"/>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7584" y="997825"/>
            <a:ext cx="1477107" cy="5860175"/>
          </a:xfrm>
        </p:spPr>
      </p:pic>
      <p:sp>
        <p:nvSpPr>
          <p:cNvPr id="2" name="Title 1"/>
          <p:cNvSpPr>
            <a:spLocks noGrp="1"/>
          </p:cNvSpPr>
          <p:nvPr>
            <p:ph type="title"/>
          </p:nvPr>
        </p:nvSpPr>
        <p:spPr>
          <a:xfrm>
            <a:off x="1459523" y="621833"/>
            <a:ext cx="7886700" cy="1325563"/>
          </a:xfrm>
        </p:spPr>
        <p:txBody>
          <a:bodyPr>
            <a:normAutofit/>
          </a:bodyPr>
          <a:lstStyle/>
          <a:p>
            <a:r>
              <a:rPr lang="en-US" sz="2800" dirty="0">
                <a:solidFill>
                  <a:srgbClr val="000000"/>
                </a:solidFill>
                <a:ea typeface="ＭＳ Ｐゴシック" charset="-128"/>
              </a:rPr>
              <a:t>Volumetric Surface Soil Moisture Visualization</a:t>
            </a:r>
          </a:p>
        </p:txBody>
      </p:sp>
      <p:sp>
        <p:nvSpPr>
          <p:cNvPr id="4" name="Content Placeholder 3"/>
          <p:cNvSpPr>
            <a:spLocks noGrp="1"/>
          </p:cNvSpPr>
          <p:nvPr>
            <p:ph sz="half" idx="2"/>
          </p:nvPr>
        </p:nvSpPr>
        <p:spPr>
          <a:xfrm>
            <a:off x="1459523" y="1728116"/>
            <a:ext cx="7139354" cy="399622"/>
          </a:xfrm>
        </p:spPr>
        <p:txBody>
          <a:bodyPr/>
          <a:lstStyle/>
          <a:p>
            <a:pPr marL="0" indent="0">
              <a:buNone/>
            </a:pPr>
            <a:r>
              <a:rPr lang="en-US" sz="2000" dirty="0">
                <a:solidFill>
                  <a:srgbClr val="000000"/>
                </a:solidFill>
              </a:rPr>
              <a:t>Visualization data layer for 0-5 cm volumetric soil moisture</a:t>
            </a:r>
          </a:p>
          <a:p>
            <a:pPr marL="0" indent="0">
              <a:buNone/>
            </a:pPr>
            <a:endParaRPr lang="en-US" dirty="0"/>
          </a:p>
        </p:txBody>
      </p:sp>
      <p:pic>
        <p:nvPicPr>
          <p:cNvPr id="8" name="Picture 4" descr="screenshot of map interface, GLOBE Visualization System, showing an icon representating a SMAP sample for volumetric soil mois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9523" y="2275134"/>
            <a:ext cx="7279735" cy="35313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931345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Watermark Map of Earth"/>
          <p:cNvPicPr>
            <a:picLocks noChangeAspect="1" noChangeArrowheads="1"/>
          </p:cNvPicPr>
          <p:nvPr/>
        </p:nvPicPr>
        <p:blipFill>
          <a:blip r:embed="rId2" cstate="print">
            <a:alphaModFix amt="22000"/>
            <a:extLst>
              <a:ext uri="{28A0092B-C50C-407E-A947-70E740481C1C}">
                <a14:useLocalDpi xmlns:a14="http://schemas.microsoft.com/office/drawing/2010/main"/>
              </a:ext>
            </a:extLst>
          </a:blip>
          <a:srcRect/>
          <a:stretch>
            <a:fillRect/>
          </a:stretch>
        </p:blipFill>
        <p:spPr bwMode="auto">
          <a:xfrm>
            <a:off x="342221" y="1604713"/>
            <a:ext cx="8459555" cy="4098468"/>
          </a:xfrm>
          <a:prstGeom prst="rect">
            <a:avLst/>
          </a:prstGeom>
          <a:solidFill>
            <a:schemeClr val="accent1">
              <a:alpha val="0"/>
            </a:schemeClr>
          </a:solidFill>
          <a:ln w="9525">
            <a:noFill/>
            <a:miter lim="800000"/>
            <a:headEnd/>
            <a:tailEnd/>
          </a:ln>
          <a:effectLst/>
        </p:spPr>
      </p:pic>
      <p:sp>
        <p:nvSpPr>
          <p:cNvPr id="4" name="Slide Number Placeholder 3"/>
          <p:cNvSpPr>
            <a:spLocks noGrp="1"/>
          </p:cNvSpPr>
          <p:nvPr>
            <p:ph type="sldNum" sz="quarter" idx="12"/>
          </p:nvPr>
        </p:nvSpPr>
        <p:spPr/>
        <p:txBody>
          <a:bodyPr/>
          <a:lstStyle/>
          <a:p>
            <a:fld id="{794779C7-2752-F243-8E4B-2FAFE185352D}" type="slidenum">
              <a:rPr lang="en-US" smtClean="0"/>
              <a:t>47</a:t>
            </a:fld>
            <a:endParaRPr lang="en-US" dirty="0"/>
          </a:p>
        </p:txBody>
      </p:sp>
      <p:pic>
        <p:nvPicPr>
          <p:cNvPr id="5" name="Picture 4" descr="SMAP Soil Moisture Protoc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4" y="0"/>
            <a:ext cx="9144000" cy="997825"/>
          </a:xfrm>
          <a:prstGeom prst="rect">
            <a:avLst/>
          </a:prstGeom>
        </p:spPr>
      </p:pic>
      <p:sp>
        <p:nvSpPr>
          <p:cNvPr id="2" name="Title 1"/>
          <p:cNvSpPr>
            <a:spLocks noGrp="1"/>
          </p:cNvSpPr>
          <p:nvPr>
            <p:ph type="title"/>
          </p:nvPr>
        </p:nvSpPr>
        <p:spPr>
          <a:xfrm>
            <a:off x="459397" y="1226425"/>
            <a:ext cx="7886700" cy="1325563"/>
          </a:xfrm>
        </p:spPr>
        <p:txBody>
          <a:bodyPr>
            <a:noAutofit/>
          </a:bodyPr>
          <a:lstStyle/>
          <a:p>
            <a:r>
              <a:rPr lang="en-US" sz="2000" b="1" dirty="0"/>
              <a:t>Please provide us with feedback about this module. This is a community project and we welcome your comments, suggestions and edits! Comment here:  </a:t>
            </a:r>
            <a:r>
              <a:rPr lang="en-US" sz="2000" b="1" dirty="0">
                <a:hlinkClick r:id="rId4"/>
              </a:rPr>
              <a:t>eTraining Feedback</a:t>
            </a:r>
            <a:r>
              <a:rPr lang="en-US" sz="2000" b="1" dirty="0"/>
              <a:t> </a:t>
            </a:r>
            <a:br>
              <a:rPr lang="en-US" sz="2000" b="1" dirty="0"/>
            </a:br>
            <a:r>
              <a:rPr lang="en-US" sz="2000" b="1" dirty="0"/>
              <a:t>Questions about content in this module? Contact GLOBE: </a:t>
            </a:r>
            <a:r>
              <a:rPr lang="en-US" sz="2000" b="1" dirty="0">
                <a:hlinkClick r:id="rId5"/>
              </a:rPr>
              <a:t>help@globe.gov</a:t>
            </a:r>
            <a:endParaRPr lang="en-US" sz="2000" b="1" dirty="0"/>
          </a:p>
        </p:txBody>
      </p:sp>
      <p:sp>
        <p:nvSpPr>
          <p:cNvPr id="3" name="Content Placeholder 2"/>
          <p:cNvSpPr>
            <a:spLocks noGrp="1"/>
          </p:cNvSpPr>
          <p:nvPr>
            <p:ph sz="half" idx="1"/>
          </p:nvPr>
        </p:nvSpPr>
        <p:spPr>
          <a:xfrm>
            <a:off x="459397" y="2699356"/>
            <a:ext cx="8110905" cy="4351338"/>
          </a:xfrm>
        </p:spPr>
        <p:txBody>
          <a:bodyPr>
            <a:normAutofit fontScale="92500" lnSpcReduction="10000"/>
          </a:bodyPr>
          <a:lstStyle/>
          <a:p>
            <a:pPr marL="0" indent="0">
              <a:buNone/>
            </a:pPr>
            <a:r>
              <a:rPr lang="en-US" sz="2400" b="1" dirty="0"/>
              <a:t>Slides: </a:t>
            </a:r>
            <a:r>
              <a:rPr lang="en-US" sz="2400" dirty="0"/>
              <a:t>Izolda Trachtenberg, Dixon Butler, Russanne Low</a:t>
            </a:r>
          </a:p>
          <a:p>
            <a:pPr marL="0" indent="0">
              <a:buNone/>
            </a:pPr>
            <a:r>
              <a:rPr lang="en-US" sz="2400" b="1" dirty="0"/>
              <a:t>Photo Credits</a:t>
            </a:r>
            <a:r>
              <a:rPr lang="en-US" sz="2400" dirty="0"/>
              <a:t>: Izolda Trachtenberg</a:t>
            </a:r>
          </a:p>
          <a:p>
            <a:pPr marL="0" indent="0">
              <a:buNone/>
            </a:pPr>
            <a:r>
              <a:rPr lang="en-US" sz="2400" b="1" dirty="0"/>
              <a:t>Illustrations: </a:t>
            </a:r>
            <a:r>
              <a:rPr lang="en-US" sz="2400" dirty="0"/>
              <a:t>Rich Potter</a:t>
            </a:r>
          </a:p>
          <a:p>
            <a:pPr marL="0" indent="0">
              <a:buNone/>
            </a:pPr>
            <a:r>
              <a:rPr lang="en-US" sz="2400" b="1" dirty="0"/>
              <a:t>Cover Illustration: </a:t>
            </a:r>
            <a:r>
              <a:rPr lang="en-US" sz="2400" dirty="0"/>
              <a:t>Jenn Glaser, ScribeArts</a:t>
            </a:r>
          </a:p>
          <a:p>
            <a:pPr marL="0" indent="0">
              <a:buNone/>
            </a:pPr>
            <a:endParaRPr lang="en-US" sz="2400" dirty="0"/>
          </a:p>
          <a:p>
            <a:pPr marL="0" indent="0">
              <a:buNone/>
            </a:pPr>
            <a:r>
              <a:rPr lang="en-US" sz="2400" dirty="0"/>
              <a:t>The GLOBE Program is sponsored by these organizations:</a:t>
            </a:r>
          </a:p>
          <a:p>
            <a:pPr marL="0" indent="0">
              <a:buNone/>
            </a:pPr>
            <a:endParaRPr lang="en-US" sz="2400" dirty="0"/>
          </a:p>
          <a:p>
            <a:pPr marL="0" indent="0">
              <a:buNone/>
            </a:pPr>
            <a:endParaRPr lang="en-US" sz="2400" dirty="0"/>
          </a:p>
          <a:p>
            <a:pPr marL="0" indent="0">
              <a:buNone/>
            </a:pPr>
            <a:endParaRPr lang="en-US" sz="1600" dirty="0"/>
          </a:p>
          <a:p>
            <a:pPr marL="0" indent="0">
              <a:buNone/>
            </a:pPr>
            <a:r>
              <a:rPr lang="en-US" altLang="en-US" sz="1600" i="1" dirty="0">
                <a:solidFill>
                  <a:srgbClr val="000000"/>
                </a:solidFill>
              </a:rPr>
              <a:t>Version  12/1/16. If you edit and modify this slide set for use for educational purposes,  please note “modified by (and your name and date) “  on this page. Thank you.</a:t>
            </a:r>
            <a:endParaRPr lang="en-US" sz="1600" b="1" dirty="0"/>
          </a:p>
          <a:p>
            <a:pPr marL="0" indent="0">
              <a:buNone/>
            </a:pPr>
            <a:r>
              <a:rPr lang="en-US" sz="1600" dirty="0"/>
              <a:t> </a:t>
            </a:r>
          </a:p>
        </p:txBody>
      </p:sp>
      <p:pic>
        <p:nvPicPr>
          <p:cNvPr id="6" name="Picture 5" descr="Logos for NASA, NOAA, NSF and the U.S. Department of Stat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5510" y="5013728"/>
            <a:ext cx="3294474" cy="689453"/>
          </a:xfrm>
          <a:prstGeom prst="rect">
            <a:avLst/>
          </a:prstGeom>
        </p:spPr>
      </p:pic>
    </p:spTree>
    <p:extLst>
      <p:ext uri="{BB962C8B-B14F-4D97-AF65-F5344CB8AC3E}">
        <p14:creationId xmlns:p14="http://schemas.microsoft.com/office/powerpoint/2010/main" val="16946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94779C7-2752-F243-8E4B-2FAFE185352D}" type="slidenum">
              <a:rPr lang="en-US" smtClean="0"/>
              <a:t>5</a:t>
            </a:fld>
            <a:endParaRPr lang="en-US" dirty="0"/>
          </a:p>
        </p:txBody>
      </p:sp>
      <p:pic>
        <p:nvPicPr>
          <p:cNvPr id="6" name="Picture 5"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997825"/>
          </a:xfrm>
          <a:prstGeom prst="rect">
            <a:avLst/>
          </a:prstGeom>
        </p:spPr>
      </p:pic>
      <p:pic>
        <p:nvPicPr>
          <p:cNvPr id="10" name="Picture 9" descr="Menu: Preparation for the SMAP Protoc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7824"/>
            <a:ext cx="1465044" cy="5860176"/>
          </a:xfrm>
          <a:prstGeom prst="rect">
            <a:avLst/>
          </a:prstGeom>
        </p:spPr>
      </p:pic>
      <p:sp>
        <p:nvSpPr>
          <p:cNvPr id="2" name="Title 1"/>
          <p:cNvSpPr>
            <a:spLocks noGrp="1"/>
          </p:cNvSpPr>
          <p:nvPr>
            <p:ph type="title"/>
          </p:nvPr>
        </p:nvSpPr>
        <p:spPr>
          <a:xfrm>
            <a:off x="1653381" y="722993"/>
            <a:ext cx="8678636" cy="1325563"/>
          </a:xfrm>
        </p:spPr>
        <p:txBody>
          <a:bodyPr>
            <a:normAutofit/>
          </a:bodyPr>
          <a:lstStyle/>
          <a:p>
            <a:r>
              <a:rPr lang="en-US" sz="2800" dirty="0">
                <a:solidFill>
                  <a:srgbClr val="000000"/>
                </a:solidFill>
              </a:rPr>
              <a:t>SMAP Soil Moisture Protocol Required Materials</a:t>
            </a:r>
          </a:p>
        </p:txBody>
      </p:sp>
      <p:sp>
        <p:nvSpPr>
          <p:cNvPr id="3" name="Content Placeholder 2"/>
          <p:cNvSpPr>
            <a:spLocks noGrp="1"/>
          </p:cNvSpPr>
          <p:nvPr>
            <p:ph sz="half" idx="1"/>
          </p:nvPr>
        </p:nvSpPr>
        <p:spPr>
          <a:xfrm>
            <a:off x="1653381" y="1730761"/>
            <a:ext cx="7185282" cy="4351338"/>
          </a:xfrm>
        </p:spPr>
        <p:txBody>
          <a:bodyPr>
            <a:noAutofit/>
          </a:bodyPr>
          <a:lstStyle/>
          <a:p>
            <a:r>
              <a:rPr lang="en-US" sz="1600" dirty="0">
                <a:solidFill>
                  <a:srgbClr val="000000"/>
                </a:solidFill>
              </a:rPr>
              <a:t>H</a:t>
            </a:r>
            <a:r>
              <a:rPr lang="en-US" sz="1600" dirty="0">
                <a:solidFill>
                  <a:srgbClr val="000000"/>
                </a:solidFill>
                <a:cs typeface="Times New Roman" pitchFamily="16" charset="0"/>
              </a:rPr>
              <a:t>eating lamp that can reach a sustained 60-90°C (for 2 or 3 days) such as a 250 watt infrared food heating lamp (with one or two bulbs) or a room heating lamp; alternatively a soil drying oven may be used, but is not required</a:t>
            </a:r>
          </a:p>
          <a:p>
            <a:r>
              <a:rPr lang="en-US" sz="1600" dirty="0">
                <a:solidFill>
                  <a:srgbClr val="000000"/>
                </a:solidFill>
                <a:cs typeface="Times New Roman" pitchFamily="16" charset="0"/>
              </a:rPr>
              <a:t>A balance or scale with 0.1 g sensitivity (600 g capacity recommended, 400 g minimum capacity required)</a:t>
            </a:r>
          </a:p>
          <a:p>
            <a:r>
              <a:rPr lang="en-US" sz="1600" dirty="0">
                <a:solidFill>
                  <a:srgbClr val="000000"/>
                </a:solidFill>
                <a:cs typeface="Times New Roman" pitchFamily="16" charset="0"/>
              </a:rPr>
              <a:t>Sealable plastic bags (e.g., Zip-Lock bag)</a:t>
            </a:r>
          </a:p>
          <a:p>
            <a:r>
              <a:rPr lang="en-US" sz="1600" dirty="0">
                <a:solidFill>
                  <a:srgbClr val="000000"/>
                </a:solidFill>
                <a:cs typeface="Times New Roman" pitchFamily="16" charset="0"/>
              </a:rPr>
              <a:t>Tin cans (repurposed cat food, tuna, or small pineapple cans 5 cm deep without </a:t>
            </a:r>
            <a:r>
              <a:rPr lang="en-US" sz="1600">
                <a:solidFill>
                  <a:srgbClr val="000000"/>
                </a:solidFill>
                <a:cs typeface="Times New Roman" pitchFamily="16" charset="0"/>
              </a:rPr>
              <a:t>a lid.) </a:t>
            </a:r>
            <a:r>
              <a:rPr lang="en-US" sz="1600" b="1" dirty="0">
                <a:solidFill>
                  <a:srgbClr val="000000"/>
                </a:solidFill>
                <a:cs typeface="Times New Roman" pitchFamily="16" charset="0"/>
              </a:rPr>
              <a:t>Note: edges may be sharp.</a:t>
            </a:r>
          </a:p>
          <a:p>
            <a:r>
              <a:rPr lang="en-US" sz="1600" dirty="0">
                <a:solidFill>
                  <a:srgbClr val="000000"/>
                </a:solidFill>
                <a:cs typeface="Times New Roman" pitchFamily="16" charset="0"/>
              </a:rPr>
              <a:t>Plastic wrap to seal the tin cans; rubber bands to hold the wrap around the can. </a:t>
            </a:r>
          </a:p>
          <a:p>
            <a:r>
              <a:rPr lang="en-US" sz="1600" dirty="0">
                <a:solidFill>
                  <a:srgbClr val="000000"/>
                </a:solidFill>
                <a:cs typeface="Times New Roman" pitchFamily="16" charset="0"/>
              </a:rPr>
              <a:t>A graduated cylinder with at least 100 mL capacity (500 mL recommended)</a:t>
            </a:r>
          </a:p>
          <a:p>
            <a:r>
              <a:rPr lang="en-US" sz="1600" dirty="0">
                <a:solidFill>
                  <a:srgbClr val="000000"/>
                </a:solidFill>
                <a:cs typeface="Times New Roman" pitchFamily="16" charset="0"/>
              </a:rPr>
              <a:t>Trowel</a:t>
            </a:r>
          </a:p>
          <a:p>
            <a:r>
              <a:rPr lang="en-US" sz="1600" dirty="0">
                <a:solidFill>
                  <a:srgbClr val="000000"/>
                </a:solidFill>
                <a:cs typeface="Times New Roman" pitchFamily="16" charset="0"/>
              </a:rPr>
              <a:t>GPS device for site definition</a:t>
            </a:r>
          </a:p>
          <a:p>
            <a:r>
              <a:rPr lang="en-US" sz="1600" dirty="0">
                <a:solidFill>
                  <a:srgbClr val="000000"/>
                </a:solidFill>
                <a:cs typeface="Times New Roman" pitchFamily="16" charset="0"/>
              </a:rPr>
              <a:t>A meter stick and a ruler marked in millimeters</a:t>
            </a:r>
          </a:p>
          <a:p>
            <a:r>
              <a:rPr lang="en-US" sz="1600" dirty="0">
                <a:solidFill>
                  <a:srgbClr val="000000"/>
                </a:solidFill>
                <a:cs typeface="Times New Roman" pitchFamily="16" charset="0"/>
              </a:rPr>
              <a:t>Permanent markers to label the soil containers</a:t>
            </a:r>
          </a:p>
          <a:p>
            <a:endParaRPr lang="en-US" sz="1600" dirty="0"/>
          </a:p>
        </p:txBody>
      </p:sp>
      <p:pic>
        <p:nvPicPr>
          <p:cNvPr id="5" name="Picture 3" descr="Icon: Hi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7594" y="6082099"/>
            <a:ext cx="391885" cy="3918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Content Placeholder 3"/>
          <p:cNvSpPr>
            <a:spLocks noGrp="1"/>
          </p:cNvSpPr>
          <p:nvPr>
            <p:ph sz="half" idx="2"/>
          </p:nvPr>
        </p:nvSpPr>
        <p:spPr>
          <a:xfrm>
            <a:off x="2470748" y="6106587"/>
            <a:ext cx="6367915" cy="509361"/>
          </a:xfrm>
        </p:spPr>
        <p:txBody>
          <a:bodyPr>
            <a:normAutofit fontScale="25000" lnSpcReduction="20000"/>
          </a:bodyPr>
          <a:lstStyle/>
          <a:p>
            <a:pPr marL="0" indent="0">
              <a:buNone/>
            </a:pPr>
            <a:r>
              <a:rPr lang="en-US" sz="4900" b="1" dirty="0">
                <a:solidFill>
                  <a:srgbClr val="000000"/>
                </a:solidFill>
              </a:rPr>
              <a:t>Define your sampling site before you go into the field to sample the soil. Locate your sampling site in the Data Entry app and be ready to enter all relevant data outside.</a:t>
            </a:r>
          </a:p>
          <a:p>
            <a:endParaRPr lang="en-US" dirty="0"/>
          </a:p>
        </p:txBody>
      </p:sp>
    </p:spTree>
    <p:extLst>
      <p:ext uri="{BB962C8B-B14F-4D97-AF65-F5344CB8AC3E}">
        <p14:creationId xmlns:p14="http://schemas.microsoft.com/office/powerpoint/2010/main" val="1203013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6</a:t>
            </a:fld>
            <a:endParaRPr lang="en-US" dirty="0"/>
          </a:p>
        </p:txBody>
      </p:sp>
      <p:pic>
        <p:nvPicPr>
          <p:cNvPr id="10" name="Picture 9"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997825"/>
          </a:xfrm>
          <a:prstGeom prst="rect">
            <a:avLst/>
          </a:prstGeom>
        </p:spPr>
      </p:pic>
      <p:pic>
        <p:nvPicPr>
          <p:cNvPr id="11" name="Picture 10" descr="Menu: Preparation for the SMAP Protoc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7824"/>
            <a:ext cx="1465044" cy="5860176"/>
          </a:xfrm>
          <a:prstGeom prst="rect">
            <a:avLst/>
          </a:prstGeom>
        </p:spPr>
      </p:pic>
      <p:sp>
        <p:nvSpPr>
          <p:cNvPr id="2" name="Title 1"/>
          <p:cNvSpPr>
            <a:spLocks noGrp="1"/>
          </p:cNvSpPr>
          <p:nvPr>
            <p:ph type="title"/>
          </p:nvPr>
        </p:nvSpPr>
        <p:spPr>
          <a:xfrm>
            <a:off x="1693275" y="1039165"/>
            <a:ext cx="8727621" cy="638399"/>
          </a:xfrm>
        </p:spPr>
        <p:txBody>
          <a:bodyPr>
            <a:normAutofit/>
          </a:bodyPr>
          <a:lstStyle/>
          <a:p>
            <a:r>
              <a:rPr lang="en-US" sz="2800" dirty="0">
                <a:solidFill>
                  <a:srgbClr val="000000"/>
                </a:solidFill>
              </a:rPr>
              <a:t>When to Take SMAP Soil Moisture Measurements</a:t>
            </a:r>
          </a:p>
        </p:txBody>
      </p:sp>
      <p:sp>
        <p:nvSpPr>
          <p:cNvPr id="3" name="Content Placeholder 2"/>
          <p:cNvSpPr>
            <a:spLocks noGrp="1"/>
          </p:cNvSpPr>
          <p:nvPr>
            <p:ph sz="half" idx="1"/>
          </p:nvPr>
        </p:nvSpPr>
        <p:spPr>
          <a:xfrm>
            <a:off x="1693275" y="1752243"/>
            <a:ext cx="6822076" cy="4351338"/>
          </a:xfrm>
        </p:spPr>
        <p:txBody>
          <a:bodyPr>
            <a:normAutofit/>
          </a:bodyPr>
          <a:lstStyle/>
          <a:p>
            <a:pPr>
              <a:buFontTx/>
              <a:buAutoNum type="arabicPeriod"/>
            </a:pPr>
            <a:r>
              <a:rPr lang="en-US" sz="1800" dirty="0">
                <a:solidFill>
                  <a:srgbClr val="000000"/>
                </a:solidFill>
                <a:cs typeface="Times New Roman" pitchFamily="16" charset="0"/>
              </a:rPr>
              <a:t>Determine your latitude and longitude. </a:t>
            </a:r>
          </a:p>
          <a:p>
            <a:pPr>
              <a:buFontTx/>
              <a:buAutoNum type="arabicPeriod"/>
            </a:pPr>
            <a:r>
              <a:rPr lang="en-US" sz="1800" dirty="0">
                <a:solidFill>
                  <a:srgbClr val="000000"/>
                </a:solidFill>
                <a:cs typeface="Times New Roman" pitchFamily="16" charset="0"/>
              </a:rPr>
              <a:t>Determine when SMAP will overfly your site by entering your latitude and longitude on the </a:t>
            </a:r>
            <a:r>
              <a:rPr lang="en-US" sz="1800" dirty="0">
                <a:solidFill>
                  <a:srgbClr val="000000"/>
                </a:solidFill>
                <a:cs typeface="Times New Roman" pitchFamily="16" charset="0"/>
                <a:hlinkClick r:id="rId4"/>
              </a:rPr>
              <a:t>SMAP Overflights Tool</a:t>
            </a:r>
            <a:r>
              <a:rPr lang="en-US" sz="1800" dirty="0">
                <a:solidFill>
                  <a:srgbClr val="000000"/>
                </a:solidFill>
                <a:cs typeface="Times New Roman" pitchFamily="16" charset="0"/>
              </a:rPr>
              <a:t>.</a:t>
            </a:r>
          </a:p>
          <a:p>
            <a:pPr>
              <a:buFont typeface="Arial" charset="0"/>
              <a:buAutoNum type="arabicPeriod" startAt="3"/>
            </a:pPr>
            <a:r>
              <a:rPr lang="en-US" sz="1800" dirty="0">
                <a:solidFill>
                  <a:srgbClr val="000000"/>
                </a:solidFill>
                <a:cs typeface="Times New Roman" pitchFamily="16" charset="0"/>
              </a:rPr>
              <a:t>Look for days when the satellite flies over your location in the morning.</a:t>
            </a:r>
          </a:p>
          <a:p>
            <a:pPr>
              <a:buFont typeface="Arial" charset="0"/>
              <a:buAutoNum type="arabicPeriod" startAt="3"/>
            </a:pPr>
            <a:r>
              <a:rPr lang="en-US" sz="1800" dirty="0">
                <a:solidFill>
                  <a:srgbClr val="000000"/>
                </a:solidFill>
                <a:cs typeface="Times New Roman" pitchFamily="16" charset="0"/>
              </a:rPr>
              <a:t>Decide upon your sampling schedule.</a:t>
            </a:r>
          </a:p>
          <a:p>
            <a:pPr>
              <a:buFont typeface="Arial" charset="0"/>
              <a:buAutoNum type="arabicPeriod" startAt="3"/>
            </a:pPr>
            <a:r>
              <a:rPr lang="en-US" sz="1800" dirty="0">
                <a:solidFill>
                  <a:srgbClr val="000000"/>
                </a:solidFill>
              </a:rPr>
              <a:t>Try to collect soil moisture samples as close as possible to 6:00 AM +/- three hours local time on SMAP morning overpass days.</a:t>
            </a:r>
          </a:p>
          <a:p>
            <a:endParaRPr lang="en-US" dirty="0"/>
          </a:p>
        </p:txBody>
      </p:sp>
      <p:pic>
        <p:nvPicPr>
          <p:cNvPr id="5" name="Content Placeholder 4" descr="Artist image of SMAP satellite in orbit above Earth"/>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1865488" y="4700066"/>
            <a:ext cx="2274568" cy="1707554"/>
          </a:xfrm>
        </p:spPr>
      </p:pic>
      <p:sp>
        <p:nvSpPr>
          <p:cNvPr id="12" name="Rectangle 11"/>
          <p:cNvSpPr/>
          <p:nvPr/>
        </p:nvSpPr>
        <p:spPr>
          <a:xfrm>
            <a:off x="3303131" y="6407620"/>
            <a:ext cx="993477" cy="276999"/>
          </a:xfrm>
          <a:prstGeom prst="rect">
            <a:avLst/>
          </a:prstGeom>
        </p:spPr>
        <p:txBody>
          <a:bodyPr wrap="none">
            <a:spAutoFit/>
          </a:bodyPr>
          <a:lstStyle/>
          <a:p>
            <a:pPr algn="r"/>
            <a:r>
              <a:rPr lang="en-US" sz="1200" dirty="0">
                <a:solidFill>
                  <a:srgbClr val="000000"/>
                </a:solidFill>
              </a:rPr>
              <a:t>Image: NASA</a:t>
            </a:r>
          </a:p>
        </p:txBody>
      </p:sp>
      <p:pic>
        <p:nvPicPr>
          <p:cNvPr id="6" name="Picture 6" descr="Hint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6637" y="5553843"/>
            <a:ext cx="609600" cy="609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Box 1"/>
          <p:cNvSpPr txBox="1">
            <a:spLocks noChangeArrowheads="1"/>
          </p:cNvSpPr>
          <p:nvPr/>
        </p:nvSpPr>
        <p:spPr bwMode="auto">
          <a:xfrm>
            <a:off x="5157758" y="5674963"/>
            <a:ext cx="30210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dirty="0">
                <a:solidFill>
                  <a:schemeClr val="tx1"/>
                </a:solidFill>
              </a:rPr>
              <a:t>SMAP flies in an orbit with an 8-dy repeat pattern.</a:t>
            </a:r>
          </a:p>
        </p:txBody>
      </p:sp>
    </p:spTree>
    <p:extLst>
      <p:ext uri="{BB962C8B-B14F-4D97-AF65-F5344CB8AC3E}">
        <p14:creationId xmlns:p14="http://schemas.microsoft.com/office/powerpoint/2010/main" val="41051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7</a:t>
            </a:fld>
            <a:endParaRPr lang="en-US" dirty="0"/>
          </a:p>
        </p:txBody>
      </p:sp>
      <p:pic>
        <p:nvPicPr>
          <p:cNvPr id="6" name="Picture 5"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997825"/>
          </a:xfrm>
          <a:prstGeom prst="rect">
            <a:avLst/>
          </a:prstGeom>
        </p:spPr>
      </p:pic>
      <p:pic>
        <p:nvPicPr>
          <p:cNvPr id="7" name="Picture 6" descr="Menu: Preparation for the SMAP Protoc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7824"/>
            <a:ext cx="1465044" cy="5860176"/>
          </a:xfrm>
          <a:prstGeom prst="rect">
            <a:avLst/>
          </a:prstGeom>
        </p:spPr>
      </p:pic>
      <p:sp>
        <p:nvSpPr>
          <p:cNvPr id="2" name="Title 1"/>
          <p:cNvSpPr>
            <a:spLocks noGrp="1"/>
          </p:cNvSpPr>
          <p:nvPr>
            <p:ph type="title"/>
          </p:nvPr>
        </p:nvSpPr>
        <p:spPr>
          <a:xfrm>
            <a:off x="1622244" y="730947"/>
            <a:ext cx="5899512" cy="1325563"/>
          </a:xfrm>
        </p:spPr>
        <p:txBody>
          <a:bodyPr>
            <a:normAutofit/>
          </a:bodyPr>
          <a:lstStyle/>
          <a:p>
            <a:r>
              <a:rPr lang="en-US" sz="3200" dirty="0">
                <a:solidFill>
                  <a:srgbClr val="000000"/>
                </a:solidFill>
              </a:rPr>
              <a:t>Calibrate Your Balance</a:t>
            </a:r>
          </a:p>
        </p:txBody>
      </p:sp>
      <p:sp>
        <p:nvSpPr>
          <p:cNvPr id="3" name="Content Placeholder 2"/>
          <p:cNvSpPr>
            <a:spLocks noGrp="1"/>
          </p:cNvSpPr>
          <p:nvPr>
            <p:ph sz="half" idx="1"/>
          </p:nvPr>
        </p:nvSpPr>
        <p:spPr>
          <a:xfrm>
            <a:off x="1622244" y="1815501"/>
            <a:ext cx="7481029" cy="4351338"/>
          </a:xfrm>
        </p:spPr>
        <p:txBody>
          <a:bodyPr>
            <a:normAutofit/>
          </a:bodyPr>
          <a:lstStyle/>
          <a:p>
            <a:pPr marL="0" indent="0">
              <a:buNone/>
            </a:pPr>
            <a:r>
              <a:rPr lang="en-US" sz="2000" dirty="0"/>
              <a:t>Calibrate the balance according to the manufacturer’s directions. Record the standard mass used to calibrate the balance on the data entry app. </a:t>
            </a:r>
          </a:p>
          <a:p>
            <a:pPr marL="0" indent="0">
              <a:buNone/>
            </a:pPr>
            <a:r>
              <a:rPr lang="en-US" sz="2000" dirty="0">
                <a:solidFill>
                  <a:srgbClr val="000000"/>
                </a:solidFill>
              </a:rPr>
              <a:t>If using an electronic balance, check that the balance is measuring in grams and is zeroed properly. </a:t>
            </a:r>
          </a:p>
          <a:p>
            <a:pPr marL="0" indent="0">
              <a:buNone/>
            </a:pPr>
            <a:endParaRPr lang="en-US" sz="1800" dirty="0"/>
          </a:p>
        </p:txBody>
      </p:sp>
      <p:pic>
        <p:nvPicPr>
          <p:cNvPr id="5" name="Content Placeholder 4" descr="photograph of a digital balance used to weigh samples, showing 0.0 in screen area."/>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2409564" y="3741686"/>
            <a:ext cx="4775007" cy="1863851"/>
          </a:xfrm>
        </p:spPr>
      </p:pic>
    </p:spTree>
    <p:extLst>
      <p:ext uri="{BB962C8B-B14F-4D97-AF65-F5344CB8AC3E}">
        <p14:creationId xmlns:p14="http://schemas.microsoft.com/office/powerpoint/2010/main" val="442625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8</a:t>
            </a:fld>
            <a:endParaRPr lang="en-US" dirty="0"/>
          </a:p>
        </p:txBody>
      </p:sp>
      <p:pic>
        <p:nvPicPr>
          <p:cNvPr id="6" name="Picture 5"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997825"/>
          </a:xfrm>
          <a:prstGeom prst="rect">
            <a:avLst/>
          </a:prstGeom>
        </p:spPr>
      </p:pic>
      <p:pic>
        <p:nvPicPr>
          <p:cNvPr id="7" name="Picture 6" descr="Menu: Preparation for the SMAP Protoc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7824"/>
            <a:ext cx="1465044" cy="5860176"/>
          </a:xfrm>
          <a:prstGeom prst="rect">
            <a:avLst/>
          </a:prstGeom>
        </p:spPr>
      </p:pic>
      <p:sp>
        <p:nvSpPr>
          <p:cNvPr id="2" name="Title 1"/>
          <p:cNvSpPr>
            <a:spLocks noGrp="1"/>
          </p:cNvSpPr>
          <p:nvPr>
            <p:ph type="title"/>
          </p:nvPr>
        </p:nvSpPr>
        <p:spPr>
          <a:xfrm>
            <a:off x="1630047" y="696466"/>
            <a:ext cx="7886700" cy="1325563"/>
          </a:xfrm>
        </p:spPr>
        <p:txBody>
          <a:bodyPr>
            <a:normAutofit/>
          </a:bodyPr>
          <a:lstStyle/>
          <a:p>
            <a:r>
              <a:rPr lang="en-US" sz="2800" dirty="0">
                <a:solidFill>
                  <a:srgbClr val="000000"/>
                </a:solidFill>
              </a:rPr>
              <a:t>Preparing Your Sample Containers for the Field</a:t>
            </a:r>
          </a:p>
        </p:txBody>
      </p:sp>
      <p:sp>
        <p:nvSpPr>
          <p:cNvPr id="3" name="Content Placeholder 2"/>
          <p:cNvSpPr>
            <a:spLocks noGrp="1"/>
          </p:cNvSpPr>
          <p:nvPr>
            <p:ph sz="half" idx="1"/>
          </p:nvPr>
        </p:nvSpPr>
        <p:spPr>
          <a:xfrm>
            <a:off x="1483090" y="1720670"/>
            <a:ext cx="7241186" cy="4351338"/>
          </a:xfrm>
        </p:spPr>
        <p:txBody>
          <a:bodyPr>
            <a:normAutofit fontScale="62500" lnSpcReduction="20000"/>
          </a:bodyPr>
          <a:lstStyle/>
          <a:p>
            <a:pPr marL="398462" indent="-342900">
              <a:buFont typeface="+mj-lt"/>
              <a:buAutoNum type="arabicPeriod"/>
              <a:defRPr/>
            </a:pPr>
            <a:r>
              <a:rPr lang="en-US" dirty="0">
                <a:solidFill>
                  <a:srgbClr val="000000"/>
                </a:solidFill>
              </a:rPr>
              <a:t>Get the mass of each sampling container. </a:t>
            </a:r>
          </a:p>
          <a:p>
            <a:pPr>
              <a:buNone/>
              <a:defRPr/>
            </a:pPr>
            <a:r>
              <a:rPr lang="en-US" dirty="0">
                <a:solidFill>
                  <a:srgbClr val="000000"/>
                </a:solidFill>
              </a:rPr>
              <a:t>If you are using a can, get the mass without the lid. </a:t>
            </a:r>
          </a:p>
          <a:p>
            <a:pPr>
              <a:buNone/>
              <a:defRPr/>
            </a:pPr>
            <a:endParaRPr lang="en-US" dirty="0">
              <a:solidFill>
                <a:srgbClr val="000000"/>
              </a:solidFill>
            </a:endParaRPr>
          </a:p>
          <a:p>
            <a:pPr marL="398462" indent="-342900">
              <a:buFont typeface="+mj-lt"/>
              <a:buAutoNum type="arabicPeriod" startAt="2"/>
              <a:defRPr/>
            </a:pPr>
            <a:r>
              <a:rPr lang="en-US" dirty="0">
                <a:solidFill>
                  <a:srgbClr val="000000"/>
                </a:solidFill>
              </a:rPr>
              <a:t>Label the Container with:</a:t>
            </a:r>
          </a:p>
          <a:p>
            <a:pPr>
              <a:defRPr/>
            </a:pPr>
            <a:r>
              <a:rPr lang="en-US" dirty="0">
                <a:solidFill>
                  <a:srgbClr val="000000"/>
                </a:solidFill>
              </a:rPr>
              <a:t>The mass of the container</a:t>
            </a:r>
          </a:p>
          <a:p>
            <a:pPr>
              <a:defRPr/>
            </a:pPr>
            <a:r>
              <a:rPr lang="en-US" dirty="0">
                <a:solidFill>
                  <a:srgbClr val="000000"/>
                </a:solidFill>
              </a:rPr>
              <a:t>A unique identifying number In the Field.</a:t>
            </a:r>
          </a:p>
          <a:p>
            <a:pPr marL="0" indent="0">
              <a:buNone/>
              <a:defRPr/>
            </a:pPr>
            <a:endParaRPr lang="en-US" dirty="0">
              <a:solidFill>
                <a:srgbClr val="000000"/>
              </a:solidFill>
            </a:endParaRPr>
          </a:p>
          <a:p>
            <a:pPr marL="0" indent="0">
              <a:buNone/>
              <a:defRPr/>
            </a:pPr>
            <a:r>
              <a:rPr lang="en-US" dirty="0">
                <a:solidFill>
                  <a:srgbClr val="000000"/>
                </a:solidFill>
              </a:rPr>
              <a:t> if you are using bags, add:</a:t>
            </a:r>
          </a:p>
          <a:p>
            <a:r>
              <a:rPr lang="en-US" dirty="0">
                <a:solidFill>
                  <a:srgbClr val="000000"/>
                </a:solidFill>
              </a:rPr>
              <a:t>Sampling date</a:t>
            </a:r>
          </a:p>
          <a:p>
            <a:r>
              <a:rPr lang="en-US" dirty="0">
                <a:solidFill>
                  <a:srgbClr val="000000"/>
                </a:solidFill>
              </a:rPr>
              <a:t>Sampling time</a:t>
            </a:r>
          </a:p>
          <a:p>
            <a:r>
              <a:rPr lang="en-US" dirty="0">
                <a:solidFill>
                  <a:srgbClr val="000000"/>
                </a:solidFill>
              </a:rPr>
              <a:t>Sample number</a:t>
            </a:r>
          </a:p>
          <a:p>
            <a:pPr marL="0" indent="0">
              <a:buNone/>
            </a:pPr>
            <a:endParaRPr lang="en-US" dirty="0">
              <a:solidFill>
                <a:srgbClr val="000000"/>
              </a:solidFill>
            </a:endParaRPr>
          </a:p>
          <a:p>
            <a:pPr>
              <a:buClrTx/>
              <a:buFontTx/>
              <a:buNone/>
            </a:pPr>
            <a:r>
              <a:rPr lang="en-US" dirty="0">
                <a:solidFill>
                  <a:srgbClr val="000000"/>
                </a:solidFill>
              </a:rPr>
              <a:t>3. Record the mass to the nearest 0.1 g on the Data Entry app under, “Empty Container Mass.”</a:t>
            </a:r>
          </a:p>
          <a:p>
            <a:pPr>
              <a:buFontTx/>
              <a:buChar char="-"/>
              <a:defRPr/>
            </a:pPr>
            <a:endParaRPr lang="en-US" dirty="0">
              <a:solidFill>
                <a:srgbClr val="000000"/>
              </a:solidFill>
            </a:endParaRPr>
          </a:p>
          <a:p>
            <a:endParaRPr lang="en-US" dirty="0"/>
          </a:p>
        </p:txBody>
      </p:sp>
      <p:pic>
        <p:nvPicPr>
          <p:cNvPr id="5" name="Content Placeholder 4" descr="photo of a can being weighed on a digital balance"/>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769933" y="2718496"/>
            <a:ext cx="2769043" cy="24297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80914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794779C7-2752-F243-8E4B-2FAFE185352D}" type="slidenum">
              <a:rPr lang="en-US" smtClean="0"/>
              <a:t>9</a:t>
            </a:fld>
            <a:endParaRPr lang="en-US" dirty="0"/>
          </a:p>
        </p:txBody>
      </p:sp>
      <p:pic>
        <p:nvPicPr>
          <p:cNvPr id="6" name="Picture 5" descr="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997825"/>
          </a:xfrm>
          <a:prstGeom prst="rect">
            <a:avLst/>
          </a:prstGeom>
        </p:spPr>
      </p:pic>
      <p:pic>
        <p:nvPicPr>
          <p:cNvPr id="7" name="Picture 6" descr="Menu: Preparation for the SMAP Protoc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7824"/>
            <a:ext cx="1465044" cy="5860176"/>
          </a:xfrm>
          <a:prstGeom prst="rect">
            <a:avLst/>
          </a:prstGeom>
        </p:spPr>
      </p:pic>
      <p:sp>
        <p:nvSpPr>
          <p:cNvPr id="2" name="Title 1"/>
          <p:cNvSpPr>
            <a:spLocks noGrp="1"/>
          </p:cNvSpPr>
          <p:nvPr>
            <p:ph type="title"/>
          </p:nvPr>
        </p:nvSpPr>
        <p:spPr>
          <a:xfrm>
            <a:off x="1640252" y="831389"/>
            <a:ext cx="8095625" cy="1325563"/>
          </a:xfrm>
        </p:spPr>
        <p:txBody>
          <a:bodyPr>
            <a:normAutofit/>
          </a:bodyPr>
          <a:lstStyle/>
          <a:p>
            <a:r>
              <a:rPr lang="en-US" sz="3200" dirty="0">
                <a:solidFill>
                  <a:srgbClr val="000000"/>
                </a:solidFill>
              </a:rPr>
              <a:t>Final Preparations to Define Your Site and </a:t>
            </a:r>
            <a:br>
              <a:rPr lang="en-US" sz="3200" dirty="0">
                <a:solidFill>
                  <a:srgbClr val="000000"/>
                </a:solidFill>
              </a:rPr>
            </a:br>
            <a:r>
              <a:rPr lang="en-US" sz="3200" dirty="0">
                <a:solidFill>
                  <a:srgbClr val="000000"/>
                </a:solidFill>
              </a:rPr>
              <a:t>Begin Measurements</a:t>
            </a:r>
          </a:p>
        </p:txBody>
      </p:sp>
      <p:sp>
        <p:nvSpPr>
          <p:cNvPr id="3" name="Content Placeholder 2"/>
          <p:cNvSpPr>
            <a:spLocks noGrp="1"/>
          </p:cNvSpPr>
          <p:nvPr>
            <p:ph sz="half" idx="1"/>
          </p:nvPr>
        </p:nvSpPr>
        <p:spPr>
          <a:xfrm>
            <a:off x="1640252" y="2156952"/>
            <a:ext cx="7660911" cy="4351338"/>
          </a:xfrm>
        </p:spPr>
        <p:txBody>
          <a:bodyPr>
            <a:noAutofit/>
          </a:bodyPr>
          <a:lstStyle/>
          <a:p>
            <a:pPr marL="398462" indent="-342900">
              <a:buFont typeface="+mj-lt"/>
              <a:buAutoNum type="arabicPeriod"/>
              <a:defRPr/>
            </a:pPr>
            <a:r>
              <a:rPr lang="en-US" sz="1800" dirty="0">
                <a:solidFill>
                  <a:srgbClr val="000000"/>
                </a:solidFill>
              </a:rPr>
              <a:t>Join the SMAP Community on the GLOBE website.	</a:t>
            </a:r>
          </a:p>
          <a:p>
            <a:pPr marL="398462" indent="-342900">
              <a:buFont typeface="+mj-lt"/>
              <a:buAutoNum type="arabicPeriod"/>
              <a:defRPr/>
            </a:pPr>
            <a:r>
              <a:rPr lang="en-US" sz="1800" dirty="0">
                <a:solidFill>
                  <a:srgbClr val="000000"/>
                </a:solidFill>
              </a:rPr>
              <a:t>Complete the first part of the Data Entry app in Soil Moisture.</a:t>
            </a:r>
          </a:p>
          <a:p>
            <a:pPr marL="398462" indent="-342900">
              <a:buFont typeface="+mj-lt"/>
              <a:buAutoNum type="arabicPeriod"/>
              <a:defRPr/>
            </a:pPr>
            <a:r>
              <a:rPr lang="en-US" sz="1800" dirty="0">
                <a:solidFill>
                  <a:srgbClr val="000000"/>
                </a:solidFill>
              </a:rPr>
              <a:t>Mark your trowel 5 cm from the tip to ensure you go no deeper </a:t>
            </a:r>
          </a:p>
          <a:p>
            <a:pPr>
              <a:buNone/>
              <a:defRPr/>
            </a:pPr>
            <a:r>
              <a:rPr lang="en-US" sz="1800" dirty="0">
                <a:solidFill>
                  <a:srgbClr val="000000"/>
                </a:solidFill>
              </a:rPr>
              <a:t>	when you take samples.</a:t>
            </a:r>
          </a:p>
          <a:p>
            <a:pPr marL="398462" indent="-342900">
              <a:buFont typeface="+mj-lt"/>
              <a:buAutoNum type="arabicPeriod" startAt="4"/>
              <a:defRPr/>
            </a:pPr>
            <a:r>
              <a:rPr lang="en-US" sz="1800" dirty="0">
                <a:solidFill>
                  <a:srgbClr val="000000"/>
                </a:solidFill>
              </a:rPr>
              <a:t>Gather the required equipment:</a:t>
            </a:r>
          </a:p>
          <a:p>
            <a:pPr marL="433387" lvl="1" indent="0">
              <a:defRPr/>
            </a:pPr>
            <a:r>
              <a:rPr lang="en-US" sz="1800" dirty="0">
                <a:solidFill>
                  <a:srgbClr val="000000"/>
                </a:solidFill>
              </a:rPr>
              <a:t>Labeled sample can and lid or plastic wrap &amp; rubber band</a:t>
            </a:r>
          </a:p>
          <a:p>
            <a:pPr marL="433387" lvl="1" indent="0">
              <a:defRPr/>
            </a:pPr>
            <a:r>
              <a:rPr lang="en-US" sz="1800" dirty="0">
                <a:solidFill>
                  <a:srgbClr val="000000"/>
                </a:solidFill>
              </a:rPr>
              <a:t>Meter stick or tape measure</a:t>
            </a:r>
          </a:p>
          <a:p>
            <a:pPr marL="433387" lvl="1" indent="0">
              <a:defRPr/>
            </a:pPr>
            <a:r>
              <a:rPr lang="en-US" sz="1800" dirty="0">
                <a:solidFill>
                  <a:srgbClr val="000000"/>
                </a:solidFill>
              </a:rPr>
              <a:t>GPS receiver or smart phone with GPS app</a:t>
            </a:r>
          </a:p>
          <a:p>
            <a:pPr marL="433387" lvl="1" indent="0">
              <a:defRPr/>
            </a:pPr>
            <a:r>
              <a:rPr lang="en-US" sz="1800" dirty="0">
                <a:solidFill>
                  <a:srgbClr val="000000"/>
                </a:solidFill>
              </a:rPr>
              <a:t>Smart phone with GLOBE Data Entry app or data entry sheet</a:t>
            </a:r>
          </a:p>
          <a:p>
            <a:pPr marL="433387" lvl="1" indent="0">
              <a:defRPr/>
            </a:pPr>
            <a:r>
              <a:rPr lang="en-US" sz="1800" dirty="0">
                <a:solidFill>
                  <a:srgbClr val="000000"/>
                </a:solidFill>
              </a:rPr>
              <a:t>Flags or other markers to define your site</a:t>
            </a:r>
          </a:p>
        </p:txBody>
      </p:sp>
      <p:pic>
        <p:nvPicPr>
          <p:cNvPr id="5" name="Picture 6" descr="Hin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4412" y="5714728"/>
            <a:ext cx="405672" cy="40567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Content Placeholder 3"/>
          <p:cNvSpPr>
            <a:spLocks noGrp="1"/>
          </p:cNvSpPr>
          <p:nvPr>
            <p:ph sz="half" idx="2"/>
          </p:nvPr>
        </p:nvSpPr>
        <p:spPr>
          <a:xfrm>
            <a:off x="2247688" y="5714728"/>
            <a:ext cx="6648875" cy="1198197"/>
          </a:xfrm>
        </p:spPr>
        <p:txBody>
          <a:bodyPr>
            <a:normAutofit/>
          </a:bodyPr>
          <a:lstStyle/>
          <a:p>
            <a:pPr marL="0" indent="0">
              <a:buNone/>
            </a:pPr>
            <a:r>
              <a:rPr lang="en-US" sz="1400" dirty="0">
                <a:solidFill>
                  <a:srgbClr val="000000"/>
                </a:solidFill>
              </a:rPr>
              <a:t>Remember it is important to try to collect the soil moisture samples at approximately the same time every day to ensure measurement consistency. If you can, take soil moisture samples no later than 9:00 AM local time.</a:t>
            </a:r>
          </a:p>
          <a:p>
            <a:endParaRPr lang="en-US" dirty="0"/>
          </a:p>
        </p:txBody>
      </p:sp>
    </p:spTree>
    <p:extLst>
      <p:ext uri="{BB962C8B-B14F-4D97-AF65-F5344CB8AC3E}">
        <p14:creationId xmlns:p14="http://schemas.microsoft.com/office/powerpoint/2010/main" val="138831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780</TotalTime>
  <Words>2766</Words>
  <Application>Microsoft Office PowerPoint</Application>
  <PresentationFormat>On-screen Show (4:3)</PresentationFormat>
  <Paragraphs>294</Paragraphs>
  <Slides>47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ＭＳ Ｐゴシック</vt:lpstr>
      <vt:lpstr>Arial</vt:lpstr>
      <vt:lpstr>Arial Unicode MS</vt:lpstr>
      <vt:lpstr>Calibri</vt:lpstr>
      <vt:lpstr>Calibri Light</vt:lpstr>
      <vt:lpstr>Palatino</vt:lpstr>
      <vt:lpstr>Times New Roman</vt:lpstr>
      <vt:lpstr>Office Theme</vt:lpstr>
      <vt:lpstr>Intro Slide</vt:lpstr>
      <vt:lpstr>Goals and Objectives of this Module</vt:lpstr>
      <vt:lpstr>SMAP Soil Moisture Protocol</vt:lpstr>
      <vt:lpstr>The Soil Moisture Active Passive (SMAP) Satellite</vt:lpstr>
      <vt:lpstr>SMAP Soil Moisture Protocol Required Materials</vt:lpstr>
      <vt:lpstr>When to Take SMAP Soil Moisture Measurements</vt:lpstr>
      <vt:lpstr>Calibrate Your Balance</vt:lpstr>
      <vt:lpstr>Preparing Your Sample Containers for the Field</vt:lpstr>
      <vt:lpstr>Final Preparations to Define Your Site and  Begin Measurements</vt:lpstr>
      <vt:lpstr>SMAP Soil Moisture Site Selection</vt:lpstr>
      <vt:lpstr>SMAP Soil Moisture Site Considerations</vt:lpstr>
      <vt:lpstr>SMAP Soil Moisture Site Selection 1</vt:lpstr>
      <vt:lpstr>SMAP Sampling Instructions for Measuring  Sample Bulk Density</vt:lpstr>
      <vt:lpstr>Prepare to Take a Soil Sample</vt:lpstr>
      <vt:lpstr>Taking a SMAP Soil Moisture Sample of Known Volume</vt:lpstr>
      <vt:lpstr>Removing the Sample Can from the Ground  </vt:lpstr>
      <vt:lpstr>Seal the Can to Keep All the Moisture in the Sample </vt:lpstr>
      <vt:lpstr>Routine Collection of a Surface Soil Sample</vt:lpstr>
      <vt:lpstr>Spacing Your Samples</vt:lpstr>
      <vt:lpstr>SMAP Soil Moisture Sampling Grid Example</vt:lpstr>
      <vt:lpstr>SMAP Soil Moisture Lab Measurements</vt:lpstr>
      <vt:lpstr>SMAP Soil Moisture – Lab Instructions</vt:lpstr>
      <vt:lpstr>SMAP Soil Moisture Lab- Required Materials</vt:lpstr>
      <vt:lpstr>What to Do With Samples Collected in a Can</vt:lpstr>
      <vt:lpstr>Measuring the Wet Mass of Samples</vt:lpstr>
      <vt:lpstr>Drying Samples</vt:lpstr>
      <vt:lpstr>Determining That the Sample Is Dry</vt:lpstr>
      <vt:lpstr>SMAP Soil Moisture – Sample Bulk Density Lab Protocol For Samples Collected in a Can </vt:lpstr>
      <vt:lpstr>Record the Dry Mass </vt:lpstr>
      <vt:lpstr>Calculating Gravimetric Soil Water Content </vt:lpstr>
      <vt:lpstr>Measuring Sample Bulk Density – Filling the Graduated Cylinder </vt:lpstr>
      <vt:lpstr>Measuring Sample Bulk Density – Filling the Can </vt:lpstr>
      <vt:lpstr>Measuring Sample Bulk Density – Reading the Final Volume </vt:lpstr>
      <vt:lpstr>Calculating Can Volume</vt:lpstr>
      <vt:lpstr>Calculating Sample Bulk Density</vt:lpstr>
      <vt:lpstr>Calculating Volumetric Soil Moisture Content</vt:lpstr>
      <vt:lpstr>SMAP Soil Moisture Data Entry</vt:lpstr>
      <vt:lpstr>SMAP Soil Moisture Data Entry-Metadata</vt:lpstr>
      <vt:lpstr>Entering Gravimetric Soil Moisture Data</vt:lpstr>
      <vt:lpstr>Entering Gravimetric Soil Moisture Data - Examples</vt:lpstr>
      <vt:lpstr>Entering Container Volume Data</vt:lpstr>
      <vt:lpstr>Entering Container Volume Data-Example</vt:lpstr>
      <vt:lpstr>SMAP Soil Moisture – Lab Data Entry</vt:lpstr>
      <vt:lpstr>Data Entry System Responses</vt:lpstr>
      <vt:lpstr>Gravimetric Surface Soil Moisture Visualization</vt:lpstr>
      <vt:lpstr>Volumetric Surface Soil Moisture Visualization</vt:lpstr>
      <vt:lpstr>Please provide us with feedback about this module. This is a community project and we welcome your comments, suggestions and edits! Comment here:  eTraining Feedback  Questions about content in this module? Contact GLOBE: help@globe.gov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rusty low</dc:creator>
  <cp:lastModifiedBy>Rosalba</cp:lastModifiedBy>
  <cp:revision>90</cp:revision>
  <dcterms:created xsi:type="dcterms:W3CDTF">2016-03-25T01:35:42Z</dcterms:created>
  <dcterms:modified xsi:type="dcterms:W3CDTF">2018-08-15T16:18:40Z</dcterms:modified>
</cp:coreProperties>
</file>