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59"/>
  </p:notesMasterIdLst>
  <p:sldIdLst>
    <p:sldId id="256" r:id="rId2"/>
    <p:sldId id="257" r:id="rId3"/>
    <p:sldId id="258" r:id="rId4"/>
    <p:sldId id="259" r:id="rId5"/>
    <p:sldId id="260" r:id="rId6"/>
    <p:sldId id="314" r:id="rId7"/>
    <p:sldId id="261" r:id="rId8"/>
    <p:sldId id="262" r:id="rId9"/>
    <p:sldId id="263" r:id="rId10"/>
    <p:sldId id="264" r:id="rId11"/>
    <p:sldId id="265" r:id="rId12"/>
    <p:sldId id="266" r:id="rId13"/>
    <p:sldId id="300" r:id="rId14"/>
    <p:sldId id="301" r:id="rId15"/>
    <p:sldId id="302" r:id="rId16"/>
    <p:sldId id="303" r:id="rId17"/>
    <p:sldId id="304" r:id="rId18"/>
    <p:sldId id="305"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1" r:id="rId33"/>
    <p:sldId id="282" r:id="rId34"/>
    <p:sldId id="283" r:id="rId35"/>
    <p:sldId id="306" r:id="rId36"/>
    <p:sldId id="307" r:id="rId37"/>
    <p:sldId id="308" r:id="rId38"/>
    <p:sldId id="309" r:id="rId39"/>
    <p:sldId id="310" r:id="rId40"/>
    <p:sldId id="311" r:id="rId41"/>
    <p:sldId id="312" r:id="rId42"/>
    <p:sldId id="31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p:restoredTop sz="93905"/>
  </p:normalViewPr>
  <p:slideViewPr>
    <p:cSldViewPr snapToGrid="0" snapToObjects="1">
      <p:cViewPr varScale="1">
        <p:scale>
          <a:sx n="82" d="100"/>
          <a:sy n="82" d="100"/>
        </p:scale>
        <p:origin x="149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561A7-6304-DE4A-B80E-125518AB0C97}" type="datetimeFigureOut">
              <a:rPr lang="en-US" smtClean="0"/>
              <a:t>9/18/2018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2DE23-62BC-524D-AB7E-5F303D345539}" type="slidenum">
              <a:rPr lang="en-US" smtClean="0"/>
              <a:t>‹#›</a:t>
            </a:fld>
            <a:endParaRPr lang="en-US" dirty="0"/>
          </a:p>
        </p:txBody>
      </p:sp>
    </p:spTree>
    <p:extLst>
      <p:ext uri="{BB962C8B-B14F-4D97-AF65-F5344CB8AC3E}">
        <p14:creationId xmlns:p14="http://schemas.microsoft.com/office/powerpoint/2010/main" val="51071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F2DE23-62BC-524D-AB7E-5F303D345539}" type="slidenum">
              <a:rPr lang="en-US" smtClean="0"/>
              <a:t>0</a:t>
            </a:fld>
            <a:endParaRPr lang="en-US" dirty="0"/>
          </a:p>
        </p:txBody>
      </p:sp>
    </p:spTree>
    <p:extLst>
      <p:ext uri="{BB962C8B-B14F-4D97-AF65-F5344CB8AC3E}">
        <p14:creationId xmlns:p14="http://schemas.microsoft.com/office/powerpoint/2010/main" val="126141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F2DE23-62BC-524D-AB7E-5F303D345539}" type="slidenum">
              <a:rPr lang="en-US" smtClean="0"/>
              <a:t>53</a:t>
            </a:fld>
            <a:endParaRPr lang="en-US" dirty="0"/>
          </a:p>
        </p:txBody>
      </p:sp>
    </p:spTree>
    <p:extLst>
      <p:ext uri="{BB962C8B-B14F-4D97-AF65-F5344CB8AC3E}">
        <p14:creationId xmlns:p14="http://schemas.microsoft.com/office/powerpoint/2010/main" val="97405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2F663B-47DA-684E-92DA-1EDCCDFCB33C}"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03537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01A204-EF7A-AC42-8D6E-B80B3B3C1924}"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37625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AF5B3-294D-EF4A-A7F2-771FF88FA050}"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9702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D9EF66-0060-914C-AC31-88585C31F25F}"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45496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550084-D234-9E44-A590-9C48B3E9CFCE}" type="datetime1">
              <a:rPr lang="en-US" smtClean="0"/>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48019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C776D3-715D-3840-8BCC-BC40F394E65B}" type="datetime1">
              <a:rPr lang="en-US" smtClean="0"/>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226076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611F88-C6BA-2F48-B53D-590A24EDEBD4}" type="datetime1">
              <a:rPr lang="en-US" smtClean="0"/>
              <a:t>9/18/2018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55560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DFF4F1-B3C8-754E-9487-8918234CCDB2}" type="datetime1">
              <a:rPr lang="en-US" smtClean="0"/>
              <a:t>9/18/2018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580795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0C9C41-7708-F942-819F-84B7FBC80694}" type="datetime1">
              <a:rPr lang="en-US" smtClean="0"/>
              <a:t>9/18/2018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90651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1B903A-0581-EE42-86AC-9B4D3993B1FB}" type="datetime1">
              <a:rPr lang="en-US" smtClean="0"/>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2528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7E9491-7F20-5D4C-803F-DB8E7FA2CE95}" type="datetime1">
              <a:rPr lang="en-US" smtClean="0"/>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C23576-A670-D745-B9EB-8D417F2DE96A}" type="slidenum">
              <a:rPr lang="en-US" smtClean="0"/>
              <a:t>‹#›</a:t>
            </a:fld>
            <a:endParaRPr lang="en-US" dirty="0"/>
          </a:p>
        </p:txBody>
      </p:sp>
    </p:spTree>
    <p:extLst>
      <p:ext uri="{BB962C8B-B14F-4D97-AF65-F5344CB8AC3E}">
        <p14:creationId xmlns:p14="http://schemas.microsoft.com/office/powerpoint/2010/main" val="1104936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89C2FB-3D3E-B64F-860E-9DE5BC9A1528}" type="datetime1">
              <a:rPr lang="en-US" smtClean="0"/>
              <a:t>9/18/2018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23576-A670-D745-B9EB-8D417F2DE96A}" type="slidenum">
              <a:rPr lang="en-US" smtClean="0"/>
              <a:t>‹#›</a:t>
            </a:fld>
            <a:endParaRPr lang="en-US" dirty="0"/>
          </a:p>
        </p:txBody>
      </p:sp>
    </p:spTree>
    <p:extLst>
      <p:ext uri="{BB962C8B-B14F-4D97-AF65-F5344CB8AC3E}">
        <p14:creationId xmlns:p14="http://schemas.microsoft.com/office/powerpoint/2010/main" val="1396622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hyperlink" Target="http://www.globe.gov/documents/355050/7cb3bf74-52da-4ae7-9040-fa44e26e22cf" TargetMode="External"/><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hyperlink" Target="http://www.globe.gov/documents/355050/35ce2b38-aa1b-4b7c-af62-20088da93573" TargetMode="External"/><Relationship Id="rId5" Type="http://schemas.openxmlformats.org/officeDocument/2006/relationships/hyperlink" Target="http://www.globe.gov/documents/355050/887d7213-da0e-494e-af5e-164e16bc8fd0" TargetMode="External"/><Relationship Id="rId4" Type="http://schemas.openxmlformats.org/officeDocument/2006/relationships/hyperlink" Target="http://www.globe.gov/documents/355050/440a0bd1-b41b-4620-bf67-0065ebf6ae7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www.globe.gov/do-globe/globe-teachers-guide/instruments#http:/www.globe.gov/documents/10157/21dc2a21-f1d2-417e-a2d1-b9f6ec527f04" TargetMode="External"/><Relationship Id="rId4" Type="http://schemas.openxmlformats.org/officeDocument/2006/relationships/hyperlink" Target="http://www.globe.gov/documents/10157/380993/Tool+Ki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hyperlink" Target="http://www.globe.gov/documents/355050/cbe42658-f763-4a6d-90a8-bc2fac880fd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hyperlink" Target="http://www.globe.gov/documents/355050/a8f43ef4-915a-4472-a1f6-fd8a7154d5a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8.jpe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hyperlink" Target="https://itunes.apple.com/us/app/globe-data-entry/id980592274?ls=1&amp;mt=8" TargetMode="External"/><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hyperlink" Target="https://play.google.com/store/apps/details?id=gov.nasa.globe.deapp&amp;hl=en" TargetMode="External"/><Relationship Id="rId5" Type="http://schemas.openxmlformats.org/officeDocument/2006/relationships/hyperlink" Target="mailto:DATA@GLOBE.GOV" TargetMode="External"/><Relationship Id="rId4" Type="http://schemas.openxmlformats.org/officeDocument/2006/relationships/hyperlink" Target="https://www.globe.gov/home?p_p_id=58&amp;p_p_lifecycle=0&amp;p_p_state=maximized&amp;p_p_mode=view&amp;p_p_col_id=column-2&amp;p_p_col_count=2&amp;_58_enter_data=1&amp;saveLastPath=0&amp;_58_struts_action=/login/login&amp;_58_redirect=https://data.globe.gov"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www.globe.gov/documents/10157/7349361/Viz+tutorial.pptx" TargetMode="External"/><Relationship Id="rId2" Type="http://schemas.openxmlformats.org/officeDocument/2006/relationships/image" Target="../media/image50.jpg"/><Relationship Id="rId1" Type="http://schemas.openxmlformats.org/officeDocument/2006/relationships/slideLayout" Target="../slideLayouts/slideLayout4.xml"/><Relationship Id="rId6" Type="http://schemas.openxmlformats.org/officeDocument/2006/relationships/hyperlink" Target="https://www.globe.gov/documents/10157/7349361/Viz+tutorial.pdf" TargetMode="External"/><Relationship Id="rId5" Type="http://schemas.openxmlformats.org/officeDocument/2006/relationships/image" Target="../media/image52.jpg"/><Relationship Id="rId4" Type="http://schemas.openxmlformats.org/officeDocument/2006/relationships/hyperlink" Target="http://vis.globe.gov/GLOB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 Id="rId6" Type="http://schemas.openxmlformats.org/officeDocument/2006/relationships/hyperlink" Target="https://www.globe.gov/documents/10157/7349361/Viz+tutorial.pptx" TargetMode="External"/><Relationship Id="rId5" Type="http://schemas.openxmlformats.org/officeDocument/2006/relationships/hyperlink" Target="https://www.globe.gov/documents/10157/7349361/Viz+tutorial.pdf" TargetMode="External"/><Relationship Id="rId4" Type="http://schemas.openxmlformats.org/officeDocument/2006/relationships/image" Target="../media/image53.jp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 Id="rId6" Type="http://schemas.openxmlformats.org/officeDocument/2006/relationships/hyperlink" Target="https://www.globe.gov/documents/10157/7349361/Viz+tutorial.pptx" TargetMode="External"/><Relationship Id="rId5" Type="http://schemas.openxmlformats.org/officeDocument/2006/relationships/hyperlink" Target="https://www.globe.gov/documents/10157/7349361/Viz+tutorial.pdf" TargetMode="External"/><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hyperlink" Target="http://nasawavelength.org/" TargetMode="External"/><Relationship Id="rId3" Type="http://schemas.openxmlformats.org/officeDocument/2006/relationships/image" Target="../media/image58.jpg"/><Relationship Id="rId7" Type="http://schemas.openxmlformats.org/officeDocument/2006/relationships/hyperlink" Target="http://www.globe.gov/"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10" Type="http://schemas.openxmlformats.org/officeDocument/2006/relationships/image" Target="../media/image60.png"/><Relationship Id="rId4" Type="http://schemas.openxmlformats.org/officeDocument/2006/relationships/image" Target="../media/image59.jpg"/><Relationship Id="rId9" Type="http://schemas.openxmlformats.org/officeDocument/2006/relationships/hyperlink" Target="http://climate.nas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www.globe.gov/documents/355050/5a2ab7cc-2fdc-41dc-b7a3-59e3b110e25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GLOBE Program, Biosphere, Biometry Protocol, Canopy Cover and Ground Cover Field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5276"/>
            <a:ext cx="9308061" cy="7013276"/>
          </a:xfrm>
          <a:prstGeom prst="rect">
            <a:avLst/>
          </a:prstGeom>
        </p:spPr>
      </p:pic>
      <p:sp>
        <p:nvSpPr>
          <p:cNvPr id="2" name="Title 1" hidden="1"/>
          <p:cNvSpPr>
            <a:spLocks noGrp="1"/>
          </p:cNvSpPr>
          <p:nvPr>
            <p:ph type="ctrTitle"/>
          </p:nvPr>
        </p:nvSpPr>
        <p:spPr/>
        <p:txBody>
          <a:bodyPr/>
          <a:lstStyle/>
          <a:p>
            <a:r>
              <a:rPr lang="en-US" dirty="0"/>
              <a:t>First Slide</a:t>
            </a:r>
          </a:p>
        </p:txBody>
      </p:sp>
    </p:spTree>
    <p:extLst>
      <p:ext uri="{BB962C8B-B14F-4D97-AF65-F5344CB8AC3E}">
        <p14:creationId xmlns:p14="http://schemas.microsoft.com/office/powerpoint/2010/main" val="322959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C23576-A670-D745-B9EB-8D417F2DE96A}" type="slidenum">
              <a:rPr lang="en-US" smtClean="0"/>
              <a:t>9</a:t>
            </a:fld>
            <a:endParaRPr lang="en-US" dirty="0"/>
          </a:p>
        </p:txBody>
      </p:sp>
      <p:pic>
        <p:nvPicPr>
          <p:cNvPr id="7" name="Picture 6" descr="Banner: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05"/>
            <a:ext cx="9144000" cy="1055077"/>
          </a:xfrm>
          <a:prstGeom prst="rect">
            <a:avLst/>
          </a:prstGeom>
        </p:spPr>
      </p:pic>
      <p:pic>
        <p:nvPicPr>
          <p:cNvPr id="8" name="Picture 7" descr="Menu: Why collect canopy cover and ground cove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5" y="951280"/>
            <a:ext cx="1257301" cy="5906720"/>
          </a:xfrm>
          <a:prstGeom prst="rect">
            <a:avLst/>
          </a:prstGeom>
        </p:spPr>
      </p:pic>
      <p:sp>
        <p:nvSpPr>
          <p:cNvPr id="2" name="Title 1"/>
          <p:cNvSpPr>
            <a:spLocks noGrp="1"/>
          </p:cNvSpPr>
          <p:nvPr>
            <p:ph type="title"/>
          </p:nvPr>
        </p:nvSpPr>
        <p:spPr>
          <a:xfrm>
            <a:off x="1257300" y="749117"/>
            <a:ext cx="7886700" cy="1325563"/>
          </a:xfrm>
        </p:spPr>
        <p:txBody>
          <a:bodyPr>
            <a:normAutofit/>
          </a:bodyPr>
          <a:lstStyle/>
          <a:p>
            <a:r>
              <a:rPr lang="en-US" sz="2800" b="1" dirty="0">
                <a:solidFill>
                  <a:srgbClr val="055000"/>
                </a:solidFill>
              </a:rPr>
              <a:t>Why Collect Canopy Cover and Ground Cover Data?</a:t>
            </a:r>
          </a:p>
        </p:txBody>
      </p:sp>
      <p:sp>
        <p:nvSpPr>
          <p:cNvPr id="3" name="Content Placeholder 2"/>
          <p:cNvSpPr>
            <a:spLocks noGrp="1"/>
          </p:cNvSpPr>
          <p:nvPr>
            <p:ph sz="half" idx="1"/>
          </p:nvPr>
        </p:nvSpPr>
        <p:spPr>
          <a:xfrm>
            <a:off x="1496892" y="1825625"/>
            <a:ext cx="7178186" cy="4351338"/>
          </a:xfrm>
        </p:spPr>
        <p:txBody>
          <a:bodyPr>
            <a:normAutofit/>
          </a:bodyPr>
          <a:lstStyle/>
          <a:p>
            <a:pPr marL="0" indent="0" algn="just">
              <a:buNone/>
            </a:pPr>
            <a:r>
              <a:rPr lang="en-US" dirty="0"/>
              <a:t>Measuring canopy cover and ground cover is a class of biometric measurements that allows us to understand the movement of materials through the Earth system, as well as interpret remotely sensed images of vegetation cover from satellites. By making quantitative measurements, it is possible to document vegetation changes that take place on the landscape over time. </a:t>
            </a:r>
          </a:p>
          <a:p>
            <a:endParaRPr lang="en-US" dirty="0"/>
          </a:p>
        </p:txBody>
      </p:sp>
      <p:pic>
        <p:nvPicPr>
          <p:cNvPr id="5" name="Content Placeholder 4" descr="Paired Landsat images showing changes in land cover as seen between 1986-2014.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71947" y="3685627"/>
            <a:ext cx="6828075" cy="2105573"/>
          </a:xfrm>
        </p:spPr>
      </p:pic>
      <p:sp>
        <p:nvSpPr>
          <p:cNvPr id="10" name="Rectangle 9"/>
          <p:cNvSpPr/>
          <p:nvPr/>
        </p:nvSpPr>
        <p:spPr>
          <a:xfrm>
            <a:off x="1496892" y="5531377"/>
            <a:ext cx="7242846" cy="1107996"/>
          </a:xfrm>
          <a:prstGeom prst="rect">
            <a:avLst/>
          </a:prstGeom>
        </p:spPr>
        <p:txBody>
          <a:bodyPr wrap="square">
            <a:spAutoFit/>
          </a:bodyPr>
          <a:lstStyle/>
          <a:p>
            <a:endParaRPr lang="en-US" dirty="0"/>
          </a:p>
          <a:p>
            <a:pPr algn="just"/>
            <a:r>
              <a:rPr lang="en-US" sz="1200" dirty="0"/>
              <a:t>These images show a portion of the Texas Panhandle, bordering Oklahoma. The area contains more than 3,600 oil and natural-gas wells, seen here as white spots. The reduced vegetation (green) in the 2014 image was caused by several recent years of drought. Other visible changes include additional center-pivot irrigation systems (dark circles) and several new burn scars from wildfires in March 2014. Source: </a:t>
            </a:r>
            <a:r>
              <a:rPr lang="en-US" sz="1200" i="1" dirty="0"/>
              <a:t>NASA Images of Change. </a:t>
            </a:r>
          </a:p>
        </p:txBody>
      </p:sp>
    </p:spTree>
    <p:extLst>
      <p:ext uri="{BB962C8B-B14F-4D97-AF65-F5344CB8AC3E}">
        <p14:creationId xmlns:p14="http://schemas.microsoft.com/office/powerpoint/2010/main" val="1501805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10</a:t>
            </a:fld>
            <a:endParaRPr lang="en-US" dirty="0"/>
          </a:p>
        </p:txBody>
      </p:sp>
      <p:pic>
        <p:nvPicPr>
          <p:cNvPr id="7" name="Picture 6" descr="Banner: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906"/>
            <a:ext cx="9144000" cy="1055077"/>
          </a:xfrm>
          <a:prstGeom prst="rect">
            <a:avLst/>
          </a:prstGeom>
        </p:spPr>
      </p:pic>
      <p:pic>
        <p:nvPicPr>
          <p:cNvPr id="8" name="Picture 7" descr="Menu: Why collect canopy cover and ground cove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5" y="951280"/>
            <a:ext cx="1257301" cy="5906720"/>
          </a:xfrm>
          <a:prstGeom prst="rect">
            <a:avLst/>
          </a:prstGeom>
        </p:spPr>
      </p:pic>
      <p:sp>
        <p:nvSpPr>
          <p:cNvPr id="2" name="Title 1"/>
          <p:cNvSpPr>
            <a:spLocks noGrp="1"/>
          </p:cNvSpPr>
          <p:nvPr>
            <p:ph type="title"/>
          </p:nvPr>
        </p:nvSpPr>
        <p:spPr>
          <a:xfrm>
            <a:off x="1496892" y="749117"/>
            <a:ext cx="7886700" cy="1325563"/>
          </a:xfrm>
        </p:spPr>
        <p:txBody>
          <a:bodyPr>
            <a:normAutofit/>
          </a:bodyPr>
          <a:lstStyle/>
          <a:p>
            <a:r>
              <a:rPr lang="en-US" sz="3600" b="1" dirty="0">
                <a:solidFill>
                  <a:srgbClr val="055000"/>
                </a:solidFill>
              </a:rPr>
              <a:t>Mapping</a:t>
            </a:r>
          </a:p>
        </p:txBody>
      </p:sp>
      <p:sp>
        <p:nvSpPr>
          <p:cNvPr id="11" name="TextBox 10"/>
          <p:cNvSpPr txBox="1">
            <a:spLocks noChangeArrowheads="1"/>
          </p:cNvSpPr>
          <p:nvPr/>
        </p:nvSpPr>
        <p:spPr bwMode="auto">
          <a:xfrm>
            <a:off x="1364871" y="1458497"/>
            <a:ext cx="4665352"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endParaRPr lang="en-US" sz="1600" dirty="0">
              <a:solidFill>
                <a:srgbClr val="000000"/>
              </a:solidFill>
            </a:endParaRPr>
          </a:p>
          <a:p>
            <a:pPr algn="just" eaLnBrk="1" hangingPunct="1"/>
            <a:r>
              <a:rPr lang="en-US" sz="1600" dirty="0">
                <a:solidFill>
                  <a:srgbClr val="000000"/>
                </a:solidFill>
              </a:rPr>
              <a:t>An important objective of the land cover investigation is to assess the accuracy of maps created by satellite images and aerial photographs.</a:t>
            </a:r>
          </a:p>
          <a:p>
            <a:pPr algn="just" eaLnBrk="1" hangingPunct="1"/>
            <a:endParaRPr lang="en-US" sz="1600" dirty="0">
              <a:solidFill>
                <a:srgbClr val="000000"/>
              </a:solidFill>
            </a:endParaRPr>
          </a:p>
          <a:p>
            <a:pPr algn="just" eaLnBrk="1" hangingPunct="1"/>
            <a:r>
              <a:rPr lang="en-US" sz="1600" dirty="0">
                <a:solidFill>
                  <a:srgbClr val="000000"/>
                </a:solidFill>
              </a:rPr>
              <a:t>Remote sensing simply means learning about something without making direct contact with it. We use remote sensing every day by hearing, smelling, and seeing.</a:t>
            </a:r>
          </a:p>
          <a:p>
            <a:pPr algn="just" eaLnBrk="1" hangingPunct="1"/>
            <a:endParaRPr lang="en-US" sz="1600" dirty="0">
              <a:solidFill>
                <a:srgbClr val="000000"/>
              </a:solidFill>
            </a:endParaRPr>
          </a:p>
          <a:p>
            <a:pPr algn="just" eaLnBrk="1" hangingPunct="1"/>
            <a:r>
              <a:rPr lang="en-US" sz="1600" dirty="0">
                <a:solidFill>
                  <a:srgbClr val="000000"/>
                </a:solidFill>
              </a:rPr>
              <a:t>With satellites and aircraft, we use machines to be our </a:t>
            </a:r>
            <a:r>
              <a:rPr lang="ja-JP" altLang="en-US" sz="1600" dirty="0">
                <a:solidFill>
                  <a:srgbClr val="000000"/>
                </a:solidFill>
              </a:rPr>
              <a:t>“</a:t>
            </a:r>
            <a:r>
              <a:rPr lang="en-US" altLang="ja-JP" sz="1600" dirty="0">
                <a:solidFill>
                  <a:srgbClr val="000000"/>
                </a:solidFill>
              </a:rPr>
              <a:t>eyes</a:t>
            </a:r>
            <a:r>
              <a:rPr lang="ja-JP" altLang="en-US" sz="1600" dirty="0">
                <a:solidFill>
                  <a:srgbClr val="000000"/>
                </a:solidFill>
              </a:rPr>
              <a:t>”</a:t>
            </a:r>
            <a:r>
              <a:rPr lang="en-US" altLang="ja-JP" sz="1600" dirty="0">
                <a:solidFill>
                  <a:srgbClr val="000000"/>
                </a:solidFill>
              </a:rPr>
              <a:t> in the sky or in orbit. Remote sensing in space has the great advantages of being able to cover very large areas quickly and to revisit the same area frequently. However, some of the detail that can be seen at ground level may not be detected by a remote sensing system. Therefore, it is beneficial to collect data at sample sites on the ground to accompany remotely sensed data about an area. GLOBE land cover data can contribute to making better, more accurate maps.</a:t>
            </a:r>
            <a:endParaRPr lang="en-US" sz="1600" dirty="0">
              <a:solidFill>
                <a:srgbClr val="000000"/>
              </a:solidFill>
            </a:endParaRPr>
          </a:p>
        </p:txBody>
      </p:sp>
      <p:pic>
        <p:nvPicPr>
          <p:cNvPr id="6" name="Content Placeholder 5" descr="Artist's image of Terra obtaining data from the Earth's surface from space."/>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3479" y="1804194"/>
            <a:ext cx="2681901" cy="2194283"/>
          </a:xfrm>
        </p:spPr>
      </p:pic>
      <p:sp>
        <p:nvSpPr>
          <p:cNvPr id="10" name="Rectangle 9"/>
          <p:cNvSpPr/>
          <p:nvPr/>
        </p:nvSpPr>
        <p:spPr>
          <a:xfrm>
            <a:off x="6193479" y="3998477"/>
            <a:ext cx="2681902" cy="1292662"/>
          </a:xfrm>
          <a:prstGeom prst="rect">
            <a:avLst/>
          </a:prstGeom>
        </p:spPr>
        <p:txBody>
          <a:bodyPr wrap="square">
            <a:spAutoFit/>
          </a:bodyPr>
          <a:lstStyle/>
          <a:p>
            <a:endParaRPr lang="en-US" dirty="0"/>
          </a:p>
          <a:p>
            <a:pPr algn="just"/>
            <a:r>
              <a:rPr lang="en-US" sz="1200" i="1" dirty="0"/>
              <a:t>Terra’s five instruments provide measurements of plant (vegetation) composition, structure, extent, and change. Image: NASA. </a:t>
            </a:r>
          </a:p>
          <a:p>
            <a:pPr algn="just"/>
            <a:r>
              <a:rPr lang="en-US" sz="1200" i="1" dirty="0"/>
              <a:t>. </a:t>
            </a:r>
          </a:p>
        </p:txBody>
      </p:sp>
    </p:spTree>
    <p:extLst>
      <p:ext uri="{BB962C8B-B14F-4D97-AF65-F5344CB8AC3E}">
        <p14:creationId xmlns:p14="http://schemas.microsoft.com/office/powerpoint/2010/main" val="47329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11</a:t>
            </a:fld>
            <a:endParaRPr lang="en-US" dirty="0"/>
          </a:p>
        </p:txBody>
      </p:sp>
      <p:pic>
        <p:nvPicPr>
          <p:cNvPr id="14" name="Picture 13"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13" name="Picture 12"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496892" y="749117"/>
            <a:ext cx="7886700" cy="1325563"/>
          </a:xfrm>
        </p:spPr>
        <p:txBody>
          <a:bodyPr>
            <a:normAutofit/>
          </a:bodyPr>
          <a:lstStyle/>
          <a:p>
            <a:r>
              <a:rPr lang="en-US" sz="2400" b="1" dirty="0">
                <a:solidFill>
                  <a:srgbClr val="055000"/>
                </a:solidFill>
              </a:rPr>
              <a:t>How Your Measurements Can Help: Scientific Importance of </a:t>
            </a:r>
            <a:br>
              <a:rPr lang="en-US" sz="2400" b="1" dirty="0">
                <a:solidFill>
                  <a:srgbClr val="055000"/>
                </a:solidFill>
              </a:rPr>
            </a:br>
            <a:r>
              <a:rPr lang="en-US" sz="2400" b="1" dirty="0">
                <a:solidFill>
                  <a:srgbClr val="055000"/>
                </a:solidFill>
              </a:rPr>
              <a:t>Canopy Cover and Ground Cover Data</a:t>
            </a:r>
          </a:p>
        </p:txBody>
      </p:sp>
      <p:sp>
        <p:nvSpPr>
          <p:cNvPr id="12" name="Content Placeholder 11"/>
          <p:cNvSpPr txBox="1">
            <a:spLocks noGrp="1"/>
          </p:cNvSpPr>
          <p:nvPr>
            <p:ph sz="half" idx="1"/>
          </p:nvPr>
        </p:nvSpPr>
        <p:spPr>
          <a:xfrm>
            <a:off x="1305998" y="1454060"/>
            <a:ext cx="4268205" cy="4909036"/>
          </a:xfrm>
          <a:prstGeom prst="rect">
            <a:avLst/>
          </a:prstGeom>
          <a:noFill/>
        </p:spPr>
        <p:txBody>
          <a:bodyPr wrap="square" rtlCol="0">
            <a:spAutoFit/>
          </a:bodyPr>
          <a:lstStyle/>
          <a:p>
            <a:pPr algn="just"/>
            <a:endParaRPr lang="en-US" sz="1600" b="1" dirty="0">
              <a:solidFill>
                <a:srgbClr val="055000"/>
              </a:solidFill>
            </a:endParaRPr>
          </a:p>
          <a:p>
            <a:pPr algn="just"/>
            <a:r>
              <a:rPr lang="en-US" sz="1600" b="1" dirty="0">
                <a:solidFill>
                  <a:srgbClr val="055000"/>
                </a:solidFill>
              </a:rPr>
              <a:t>Remote sensing from space </a:t>
            </a:r>
            <a:r>
              <a:rPr lang="en-US" sz="1600" dirty="0"/>
              <a:t>has the great advantage of being able to cover very large areas quickly and to revisit the same area frequently. However, some of the detail that can be seen at ground level may not be detected by a remote sensing system.</a:t>
            </a:r>
          </a:p>
          <a:p>
            <a:pPr algn="just"/>
            <a:r>
              <a:rPr lang="en-US" sz="1600" dirty="0"/>
              <a:t>Therefore, it is beneficial to collect data at sample sites on the ground to accompany remotely sensed data about an area. It is not possible to effectively visit every place on Earth to map the land cover. Instead, we rely on samples – actual ground visits – and relate these samples to what we can see using various remote sensing systems. That’s where GLOBE comes in- these data are not only useful to you in your analyses, but also help scientists validate data obtained remotely. </a:t>
            </a:r>
          </a:p>
          <a:p>
            <a:pPr algn="just"/>
            <a:r>
              <a:rPr lang="en-US" sz="1600" dirty="0"/>
              <a:t>Your land cover measurements are used to verify satellite analysis of land cover.   </a:t>
            </a:r>
          </a:p>
        </p:txBody>
      </p:sp>
      <p:pic>
        <p:nvPicPr>
          <p:cNvPr id="5" name="Content Placeholder 4" descr="False color Image of Earth from LandSat  satellite.  3 x 3 pixels in the image is equal to 90 m x 90 m on the ground.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68833" y="1696116"/>
            <a:ext cx="3030204" cy="3867117"/>
          </a:xfrm>
        </p:spPr>
      </p:pic>
      <p:sp>
        <p:nvSpPr>
          <p:cNvPr id="10" name="Rectangle 9"/>
          <p:cNvSpPr/>
          <p:nvPr/>
        </p:nvSpPr>
        <p:spPr>
          <a:xfrm>
            <a:off x="5735829" y="5184669"/>
            <a:ext cx="3030204" cy="1292662"/>
          </a:xfrm>
          <a:prstGeom prst="rect">
            <a:avLst/>
          </a:prstGeom>
        </p:spPr>
        <p:txBody>
          <a:bodyPr wrap="square">
            <a:spAutoFit/>
          </a:bodyPr>
          <a:lstStyle/>
          <a:p>
            <a:endParaRPr lang="en-US" dirty="0"/>
          </a:p>
          <a:p>
            <a:pPr algn="just"/>
            <a:r>
              <a:rPr lang="en-US" sz="1200" i="1" dirty="0"/>
              <a:t>As you zoom in on a 15 km x 15 km satellite image, the pixels (which are 30 m x 30 m in size) become visible.  You will be taking field measurements at sites that are 90 m x 90 m (equal to 3 pixels x 3 pixels). </a:t>
            </a:r>
          </a:p>
        </p:txBody>
      </p:sp>
    </p:spTree>
    <p:extLst>
      <p:ext uri="{BB962C8B-B14F-4D97-AF65-F5344CB8AC3E}">
        <p14:creationId xmlns:p14="http://schemas.microsoft.com/office/powerpoint/2010/main" val="1568254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12</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collection! Question 1</a:t>
            </a:r>
            <a:endParaRPr lang="en-US" sz="2400" dirty="0"/>
          </a:p>
        </p:txBody>
      </p:sp>
      <p:sp>
        <p:nvSpPr>
          <p:cNvPr id="3" name="Content Placeholder 2"/>
          <p:cNvSpPr>
            <a:spLocks noGrp="1"/>
          </p:cNvSpPr>
          <p:nvPr>
            <p:ph sz="half" idx="1"/>
          </p:nvPr>
        </p:nvSpPr>
        <p:spPr>
          <a:xfrm>
            <a:off x="1273175" y="1825625"/>
            <a:ext cx="6717273" cy="4351338"/>
          </a:xfrm>
        </p:spPr>
        <p:txBody>
          <a:bodyPr/>
          <a:lstStyle/>
          <a:p>
            <a:pPr marL="0" indent="0">
              <a:buNone/>
            </a:pPr>
            <a:r>
              <a:rPr lang="en-US" b="1" dirty="0"/>
              <a:t>1. What part of the Earth system is known as the zone of life?</a:t>
            </a:r>
            <a:endParaRPr lang="en-US" dirty="0"/>
          </a:p>
          <a:p>
            <a:pPr marL="0" indent="0">
              <a:buNone/>
            </a:pPr>
            <a:r>
              <a:rPr lang="en-US" b="1" dirty="0"/>
              <a:t>	</a:t>
            </a:r>
            <a:r>
              <a:rPr lang="en-US" dirty="0"/>
              <a:t>A. Atmosphere</a:t>
            </a:r>
          </a:p>
          <a:p>
            <a:pPr marL="0" indent="0">
              <a:buNone/>
            </a:pPr>
            <a:r>
              <a:rPr lang="en-US" b="1" dirty="0"/>
              <a:t>	</a:t>
            </a:r>
            <a:r>
              <a:rPr lang="en-US" dirty="0"/>
              <a:t>B. Biosphere</a:t>
            </a:r>
          </a:p>
          <a:p>
            <a:pPr marL="0" indent="0">
              <a:buNone/>
            </a:pPr>
            <a:r>
              <a:rPr lang="en-US" b="1" dirty="0"/>
              <a:t>	</a:t>
            </a:r>
            <a:r>
              <a:rPr lang="en-US" dirty="0"/>
              <a:t>C. Lithosphere</a:t>
            </a:r>
          </a:p>
          <a:p>
            <a:pPr marL="0" indent="0">
              <a:buNone/>
            </a:pPr>
            <a:r>
              <a:rPr lang="en-US" dirty="0"/>
              <a:t>	D. Hydrosphere</a:t>
            </a:r>
          </a:p>
          <a:p>
            <a:pPr marL="0" indent="0">
              <a:buNone/>
            </a:pPr>
            <a:endParaRPr lang="en-US" dirty="0"/>
          </a:p>
          <a:p>
            <a:pPr marL="0" indent="0">
              <a:buNone/>
            </a:pPr>
            <a:r>
              <a:rPr lang="en-US" b="1" dirty="0">
                <a:solidFill>
                  <a:srgbClr val="FF0000"/>
                </a:solidFill>
              </a:rPr>
              <a:t>Do you know the answer?</a:t>
            </a:r>
          </a:p>
          <a:p>
            <a:pPr marL="0" indent="0">
              <a:buNone/>
            </a:pPr>
            <a:endParaRPr lang="en-US" dirty="0"/>
          </a:p>
          <a:p>
            <a:endParaRPr lang="en-US" dirty="0"/>
          </a:p>
        </p:txBody>
      </p:sp>
      <p:pic>
        <p:nvPicPr>
          <p:cNvPr id="9" name="Picture 8" descr="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755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13</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collection! Answer to Question 1</a:t>
            </a:r>
            <a:endParaRPr lang="en-US" sz="2400" dirty="0"/>
          </a:p>
        </p:txBody>
      </p:sp>
      <p:sp>
        <p:nvSpPr>
          <p:cNvPr id="3" name="Content Placeholder 2"/>
          <p:cNvSpPr>
            <a:spLocks noGrp="1"/>
          </p:cNvSpPr>
          <p:nvPr>
            <p:ph sz="half" idx="1"/>
          </p:nvPr>
        </p:nvSpPr>
        <p:spPr>
          <a:xfrm>
            <a:off x="1273175" y="1825625"/>
            <a:ext cx="6717273" cy="4351338"/>
          </a:xfrm>
        </p:spPr>
        <p:txBody>
          <a:bodyPr/>
          <a:lstStyle/>
          <a:p>
            <a:pPr marL="0" indent="0">
              <a:buNone/>
            </a:pPr>
            <a:r>
              <a:rPr lang="en-US" b="1" dirty="0"/>
              <a:t>1. What part of the Earth system is known as the zone of life?</a:t>
            </a:r>
            <a:endParaRPr lang="en-US" dirty="0"/>
          </a:p>
          <a:p>
            <a:pPr marL="0" indent="0">
              <a:buNone/>
            </a:pPr>
            <a:r>
              <a:rPr lang="en-US" b="1" dirty="0"/>
              <a:t>	</a:t>
            </a:r>
            <a:r>
              <a:rPr lang="en-US" dirty="0"/>
              <a:t>A. Atmosphere</a:t>
            </a:r>
          </a:p>
          <a:p>
            <a:pPr marL="0" indent="0">
              <a:buNone/>
            </a:pPr>
            <a:r>
              <a:rPr lang="en-US" b="1" dirty="0"/>
              <a:t>	B. Biosphere-  </a:t>
            </a:r>
            <a:r>
              <a:rPr lang="en-US" b="1" dirty="0">
                <a:solidFill>
                  <a:srgbClr val="FF0000"/>
                </a:solidFill>
                <a:sym typeface="Wingdings"/>
              </a:rPr>
              <a:t> </a:t>
            </a:r>
            <a:r>
              <a:rPr lang="en-US" b="1" dirty="0">
                <a:solidFill>
                  <a:srgbClr val="FF0000"/>
                </a:solidFill>
              </a:rPr>
              <a:t>correct!</a:t>
            </a:r>
            <a:endParaRPr lang="en-US" dirty="0">
              <a:solidFill>
                <a:srgbClr val="FF0000"/>
              </a:solidFill>
            </a:endParaRPr>
          </a:p>
          <a:p>
            <a:pPr marL="0" indent="0">
              <a:buNone/>
            </a:pPr>
            <a:r>
              <a:rPr lang="en-US" b="1" dirty="0"/>
              <a:t>	</a:t>
            </a:r>
            <a:r>
              <a:rPr lang="en-US" dirty="0"/>
              <a:t>C. Lithosphere</a:t>
            </a:r>
          </a:p>
          <a:p>
            <a:pPr marL="0" indent="0">
              <a:buNone/>
            </a:pPr>
            <a:r>
              <a:rPr lang="en-US" dirty="0"/>
              <a:t>	D. Hydrosphere</a:t>
            </a:r>
          </a:p>
          <a:p>
            <a:pPr marL="0" indent="0">
              <a:buNone/>
            </a:pPr>
            <a:endParaRPr lang="en-US" dirty="0"/>
          </a:p>
          <a:p>
            <a:pPr marL="0" indent="0">
              <a:buNone/>
            </a:pPr>
            <a:r>
              <a:rPr lang="en-US" b="1" dirty="0">
                <a:solidFill>
                  <a:srgbClr val="FF0000"/>
                </a:solidFill>
              </a:rPr>
              <a:t>Were you correct? </a:t>
            </a:r>
          </a:p>
        </p:txBody>
      </p:sp>
      <p:pic>
        <p:nvPicPr>
          <p:cNvPr id="9" name="Picture 8" descr="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415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14</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collection! Question 2</a:t>
            </a:r>
            <a:endParaRPr lang="en-US" sz="2400" dirty="0"/>
          </a:p>
        </p:txBody>
      </p:sp>
      <p:sp>
        <p:nvSpPr>
          <p:cNvPr id="3" name="Content Placeholder 2"/>
          <p:cNvSpPr>
            <a:spLocks noGrp="1"/>
          </p:cNvSpPr>
          <p:nvPr>
            <p:ph sz="half" idx="1"/>
          </p:nvPr>
        </p:nvSpPr>
        <p:spPr>
          <a:xfrm>
            <a:off x="1273175" y="1825625"/>
            <a:ext cx="6717273" cy="4351338"/>
          </a:xfrm>
        </p:spPr>
        <p:txBody>
          <a:bodyPr/>
          <a:lstStyle/>
          <a:p>
            <a:pPr marL="0" indent="0">
              <a:buNone/>
            </a:pPr>
            <a:r>
              <a:rPr lang="en-US" b="1" dirty="0"/>
              <a:t>2. If you wanted to investigate a question such as, “How dense is the forest?” or “Is the landscape dominated by grasses?”, you would do this kind of measurement:</a:t>
            </a:r>
            <a:endParaRPr lang="en-US" dirty="0"/>
          </a:p>
          <a:p>
            <a:pPr marL="0" indent="0">
              <a:buNone/>
            </a:pPr>
            <a:r>
              <a:rPr lang="en-US" b="1" dirty="0"/>
              <a:t>	</a:t>
            </a:r>
            <a:r>
              <a:rPr lang="en-US" dirty="0"/>
              <a:t>A. Biometry</a:t>
            </a:r>
          </a:p>
          <a:p>
            <a:pPr marL="0" indent="0">
              <a:buNone/>
            </a:pPr>
            <a:r>
              <a:rPr lang="en-US" b="1" dirty="0"/>
              <a:t>	</a:t>
            </a:r>
            <a:r>
              <a:rPr lang="en-US" dirty="0"/>
              <a:t>B. Phenology</a:t>
            </a:r>
          </a:p>
          <a:p>
            <a:pPr marL="0" indent="0">
              <a:buNone/>
            </a:pPr>
            <a:r>
              <a:rPr lang="en-US" b="1" dirty="0"/>
              <a:t>	</a:t>
            </a:r>
            <a:r>
              <a:rPr lang="en-US" dirty="0"/>
              <a:t>C. Lithosphere</a:t>
            </a:r>
          </a:p>
          <a:p>
            <a:pPr marL="914400" lvl="2" indent="0">
              <a:buNone/>
            </a:pPr>
            <a:r>
              <a:rPr lang="en-US" dirty="0"/>
              <a:t>D. Hydrosphere</a:t>
            </a:r>
          </a:p>
          <a:p>
            <a:pPr marL="0" indent="0">
              <a:buNone/>
            </a:pPr>
            <a:endParaRPr lang="en-US" dirty="0"/>
          </a:p>
          <a:p>
            <a:pPr marL="0" indent="0">
              <a:buNone/>
            </a:pPr>
            <a:r>
              <a:rPr lang="en-US" b="1" dirty="0">
                <a:solidFill>
                  <a:srgbClr val="FF0000"/>
                </a:solidFill>
              </a:rPr>
              <a:t>Do you know the answer?</a:t>
            </a:r>
          </a:p>
        </p:txBody>
      </p:sp>
      <p:pic>
        <p:nvPicPr>
          <p:cNvPr id="9" name="Picture 8" descr="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3166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15</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collection! Answer to Question 2</a:t>
            </a:r>
            <a:endParaRPr lang="en-US" sz="2400" dirty="0"/>
          </a:p>
        </p:txBody>
      </p:sp>
      <p:sp>
        <p:nvSpPr>
          <p:cNvPr id="3" name="Content Placeholder 2"/>
          <p:cNvSpPr>
            <a:spLocks noGrp="1"/>
          </p:cNvSpPr>
          <p:nvPr>
            <p:ph sz="half" idx="1"/>
          </p:nvPr>
        </p:nvSpPr>
        <p:spPr>
          <a:xfrm>
            <a:off x="1273175" y="1825625"/>
            <a:ext cx="6717273" cy="4351338"/>
          </a:xfrm>
        </p:spPr>
        <p:txBody>
          <a:bodyPr/>
          <a:lstStyle/>
          <a:p>
            <a:pPr marL="0" indent="0">
              <a:buNone/>
            </a:pPr>
            <a:r>
              <a:rPr lang="en-US" b="1" dirty="0"/>
              <a:t>2. If you wanted to investigate a question such as, “How dense is the forest?” or “Is the landscape dominated by grasses?”, you would do this kind of measurement:</a:t>
            </a:r>
            <a:endParaRPr lang="en-US" dirty="0"/>
          </a:p>
          <a:p>
            <a:pPr marL="0" indent="0">
              <a:buNone/>
            </a:pPr>
            <a:r>
              <a:rPr lang="en-US" b="1" dirty="0"/>
              <a:t>	A. Biometry </a:t>
            </a:r>
            <a:r>
              <a:rPr lang="en-US" b="1" dirty="0">
                <a:solidFill>
                  <a:srgbClr val="FF0000"/>
                </a:solidFill>
                <a:sym typeface="Wingdings"/>
              </a:rPr>
              <a:t> </a:t>
            </a:r>
            <a:r>
              <a:rPr lang="en-US" b="1" dirty="0">
                <a:solidFill>
                  <a:srgbClr val="FF0000"/>
                </a:solidFill>
              </a:rPr>
              <a:t>correct!</a:t>
            </a:r>
            <a:endParaRPr lang="en-US" b="1" dirty="0"/>
          </a:p>
          <a:p>
            <a:pPr marL="0" indent="0">
              <a:buNone/>
            </a:pPr>
            <a:r>
              <a:rPr lang="en-US" b="1" dirty="0"/>
              <a:t>	</a:t>
            </a:r>
            <a:r>
              <a:rPr lang="en-US" dirty="0"/>
              <a:t>B. Phenology</a:t>
            </a:r>
          </a:p>
          <a:p>
            <a:pPr marL="0" indent="0">
              <a:buNone/>
            </a:pPr>
            <a:r>
              <a:rPr lang="en-US" b="1" dirty="0"/>
              <a:t>	</a:t>
            </a:r>
            <a:r>
              <a:rPr lang="en-US" dirty="0"/>
              <a:t>C. Lithosphere</a:t>
            </a:r>
          </a:p>
          <a:p>
            <a:pPr marL="914400" lvl="2" indent="0">
              <a:buNone/>
            </a:pPr>
            <a:r>
              <a:rPr lang="en-US" dirty="0"/>
              <a:t>D. Hydrosphere</a:t>
            </a:r>
          </a:p>
          <a:p>
            <a:pPr marL="0" indent="0">
              <a:buNone/>
            </a:pPr>
            <a:endParaRPr lang="en-US" dirty="0"/>
          </a:p>
          <a:p>
            <a:pPr marL="0" indent="0">
              <a:buNone/>
            </a:pPr>
            <a:endParaRPr lang="en-US" dirty="0"/>
          </a:p>
          <a:p>
            <a:pPr marL="0" indent="0">
              <a:buNone/>
            </a:pPr>
            <a:r>
              <a:rPr lang="en-US" b="1" dirty="0">
                <a:solidFill>
                  <a:srgbClr val="FF0000"/>
                </a:solidFill>
              </a:rPr>
              <a:t>Were you correct? </a:t>
            </a:r>
          </a:p>
        </p:txBody>
      </p:sp>
      <p:pic>
        <p:nvPicPr>
          <p:cNvPr id="9" name="Picture 8" descr="TEST Your Knowled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100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16</a:t>
            </a:fld>
            <a:endParaRPr lang="en-US" dirty="0"/>
          </a:p>
        </p:txBody>
      </p:sp>
      <p:pic>
        <p:nvPicPr>
          <p:cNvPr id="7" name="Picture 6" descr="Menu: How your measurements can hel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pic>
        <p:nvPicPr>
          <p:cNvPr id="8" name="Picture 7" descr="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collection! Question 3</a:t>
            </a:r>
            <a:endParaRPr lang="en-US" sz="2400" dirty="0"/>
          </a:p>
        </p:txBody>
      </p:sp>
      <p:sp>
        <p:nvSpPr>
          <p:cNvPr id="3" name="Content Placeholder 2"/>
          <p:cNvSpPr>
            <a:spLocks noGrp="1"/>
          </p:cNvSpPr>
          <p:nvPr>
            <p:ph sz="half" idx="1"/>
          </p:nvPr>
        </p:nvSpPr>
        <p:spPr>
          <a:xfrm>
            <a:off x="1273175" y="1825625"/>
            <a:ext cx="6717273" cy="4351338"/>
          </a:xfrm>
        </p:spPr>
        <p:txBody>
          <a:bodyPr/>
          <a:lstStyle/>
          <a:p>
            <a:pPr marL="0" indent="0">
              <a:buNone/>
            </a:pPr>
            <a:r>
              <a:rPr lang="en-US" b="1" dirty="0"/>
              <a:t>3. Look at this image. Is this an example of: </a:t>
            </a:r>
            <a:endParaRPr lang="en-US" dirty="0"/>
          </a:p>
          <a:p>
            <a:pPr marL="0" indent="0">
              <a:buNone/>
            </a:pPr>
            <a:r>
              <a:rPr lang="en-US" b="1" dirty="0"/>
              <a:t>	</a:t>
            </a:r>
            <a:r>
              <a:rPr lang="en-US" dirty="0"/>
              <a:t>A. High accuracy, low precision</a:t>
            </a:r>
          </a:p>
          <a:p>
            <a:pPr marL="0" indent="0">
              <a:buNone/>
            </a:pPr>
            <a:r>
              <a:rPr lang="en-US" b="1" dirty="0"/>
              <a:t>	</a:t>
            </a:r>
            <a:r>
              <a:rPr lang="en-US" dirty="0"/>
              <a:t>B. High accuracy, high precision</a:t>
            </a:r>
          </a:p>
          <a:p>
            <a:pPr marL="0" indent="0">
              <a:buNone/>
            </a:pPr>
            <a:r>
              <a:rPr lang="en-US" b="1" dirty="0"/>
              <a:t>	</a:t>
            </a:r>
            <a:r>
              <a:rPr lang="en-US" dirty="0"/>
              <a:t>C. Low Accuracy, high precision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solidFill>
                  <a:srgbClr val="FF0000"/>
                </a:solidFill>
              </a:rPr>
              <a:t>What is your answer?</a:t>
            </a:r>
          </a:p>
        </p:txBody>
      </p:sp>
      <p:pic>
        <p:nvPicPr>
          <p:cNvPr id="6" name="Content Placeholder 5" descr="This image shows a tight cluster of six dots at the edge of a circular target with 4 rings outward from the cent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542616" y="3754328"/>
            <a:ext cx="1473200" cy="1422400"/>
          </a:xfrm>
        </p:spPr>
      </p:pic>
      <p:pic>
        <p:nvPicPr>
          <p:cNvPr id="9" name="Picture 8" descr="TEST Your Knowled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343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17</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7" name="Picture 6" descr="Menu: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collection! Answer to Question 3</a:t>
            </a:r>
            <a:endParaRPr lang="en-US" sz="2400" dirty="0"/>
          </a:p>
        </p:txBody>
      </p:sp>
      <p:sp>
        <p:nvSpPr>
          <p:cNvPr id="3" name="Content Placeholder 2"/>
          <p:cNvSpPr>
            <a:spLocks noGrp="1"/>
          </p:cNvSpPr>
          <p:nvPr>
            <p:ph sz="half" idx="1"/>
          </p:nvPr>
        </p:nvSpPr>
        <p:spPr>
          <a:xfrm>
            <a:off x="1273175" y="1825625"/>
            <a:ext cx="7139305" cy="4351338"/>
          </a:xfrm>
        </p:spPr>
        <p:txBody>
          <a:bodyPr>
            <a:normAutofit lnSpcReduction="10000"/>
          </a:bodyPr>
          <a:lstStyle/>
          <a:p>
            <a:pPr marL="0" indent="0">
              <a:buNone/>
            </a:pPr>
            <a:r>
              <a:rPr lang="en-US" b="1" dirty="0"/>
              <a:t>4. Look at this image. Is this an example of: </a:t>
            </a:r>
            <a:endParaRPr lang="en-US" dirty="0"/>
          </a:p>
          <a:p>
            <a:pPr marL="0" indent="0">
              <a:buNone/>
            </a:pPr>
            <a:r>
              <a:rPr lang="en-US" b="1" dirty="0"/>
              <a:t>	</a:t>
            </a:r>
            <a:r>
              <a:rPr lang="en-US" dirty="0"/>
              <a:t>A. High accuracy, low precision</a:t>
            </a:r>
          </a:p>
          <a:p>
            <a:pPr marL="0" indent="0">
              <a:buNone/>
            </a:pPr>
            <a:r>
              <a:rPr lang="en-US" b="1" dirty="0"/>
              <a:t>	</a:t>
            </a:r>
            <a:r>
              <a:rPr lang="en-US" dirty="0"/>
              <a:t>B. High accuracy, high precision</a:t>
            </a:r>
          </a:p>
          <a:p>
            <a:pPr marL="0" indent="0">
              <a:buNone/>
            </a:pPr>
            <a:r>
              <a:rPr lang="en-US" b="1" dirty="0"/>
              <a:t>	C. Low Accuracy, high precision </a:t>
            </a:r>
            <a:r>
              <a:rPr lang="en-US" b="1" dirty="0">
                <a:solidFill>
                  <a:srgbClr val="FF0000"/>
                </a:solidFill>
                <a:sym typeface="Wingdings"/>
              </a:rPr>
              <a:t> </a:t>
            </a:r>
            <a:r>
              <a:rPr lang="en-US" b="1" dirty="0">
                <a:solidFill>
                  <a:srgbClr val="FF0000"/>
                </a:solidFill>
              </a:rPr>
              <a:t>correct!</a:t>
            </a:r>
            <a:endParaRPr lang="en-US" dirty="0">
              <a:solidFill>
                <a:srgbClr val="FF0000"/>
              </a:solidFill>
            </a:endParaRPr>
          </a:p>
          <a:p>
            <a:pPr marL="0" indent="0">
              <a:buNone/>
            </a:pPr>
            <a:endParaRPr lang="en-US" b="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solidFill>
                  <a:srgbClr val="FF0000"/>
                </a:solidFill>
              </a:rPr>
              <a:t>Were you correct?  Let’s now look at how to collect your data!</a:t>
            </a:r>
          </a:p>
        </p:txBody>
      </p:sp>
      <p:pic>
        <p:nvPicPr>
          <p:cNvPr id="6" name="Content Placeholder 5" descr="same image as previous slide with six tightly clustered dots on the outermost of 4 rings on a targe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542616" y="3754328"/>
            <a:ext cx="1473200" cy="1422400"/>
          </a:xfrm>
        </p:spPr>
      </p:pic>
      <p:pic>
        <p:nvPicPr>
          <p:cNvPr id="9" name="Picture 8" descr="TEST Your Knowled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8393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18</a:t>
            </a:fld>
            <a:endParaRPr lang="en-US" dirty="0"/>
          </a:p>
        </p:txBody>
      </p:sp>
      <p:pic>
        <p:nvPicPr>
          <p:cNvPr id="8" name="Picture 7" descr="Canopy Cover and Ground Cover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0606" cy="994039"/>
          </a:xfrm>
          <a:prstGeom prst="rect">
            <a:avLst/>
          </a:prstGeom>
        </p:spPr>
      </p:pic>
      <p:pic>
        <p:nvPicPr>
          <p:cNvPr id="17" name="Picture 16"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22948" y="977102"/>
            <a:ext cx="7886700" cy="1325563"/>
          </a:xfrm>
        </p:spPr>
        <p:txBody>
          <a:bodyPr/>
          <a:lstStyle/>
          <a:p>
            <a:r>
              <a:rPr lang="en-US" b="1" dirty="0">
                <a:solidFill>
                  <a:srgbClr val="055000"/>
                </a:solidFill>
              </a:rPr>
              <a:t>How to Collect Data: What do you need to start?</a:t>
            </a:r>
          </a:p>
        </p:txBody>
      </p:sp>
      <p:pic>
        <p:nvPicPr>
          <p:cNvPr id="14" name="Content Placeholder 13" descr="A table to answer the question of what do you need to start to collect data.&#10;When - during peak growth period - can be repeated annually as desired.&#10;Where - A homogeneous GLOBE Land Cover Site.&#10;Time Needed - About 2-3 hours to take field measurements.&#10;Prerequistites - Land Cover Sample Site Protocol.&#10;Key Instrument - Densiometer.&#10;References - COpies of GLOBE Canopy Cover and Ground Cover Field GUide and Land Cover Data Sheet."/>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416914" y="2413786"/>
            <a:ext cx="7098436" cy="3831444"/>
          </a:xfrm>
        </p:spPr>
      </p:pic>
    </p:spTree>
    <p:extLst>
      <p:ext uri="{BB962C8B-B14F-4D97-AF65-F5344CB8AC3E}">
        <p14:creationId xmlns:p14="http://schemas.microsoft.com/office/powerpoint/2010/main" val="297125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mark image of looking up at tree canopy through a denisomete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111730" y="990314"/>
            <a:ext cx="8032270" cy="6118730"/>
          </a:xfrm>
          <a:prstGeom prst="rect">
            <a:avLst/>
          </a:prstGeom>
        </p:spPr>
      </p:pic>
      <p:sp>
        <p:nvSpPr>
          <p:cNvPr id="4" name="Slide Number Placeholder 3"/>
          <p:cNvSpPr>
            <a:spLocks noGrp="1"/>
          </p:cNvSpPr>
          <p:nvPr>
            <p:ph type="sldNum" sz="quarter" idx="12"/>
          </p:nvPr>
        </p:nvSpPr>
        <p:spPr/>
        <p:txBody>
          <a:bodyPr/>
          <a:lstStyle/>
          <a:p>
            <a:fld id="{B3C23576-A670-D745-B9EB-8D417F2DE96A}" type="slidenum">
              <a:rPr lang="en-US" smtClean="0"/>
              <a:t>1</a:t>
            </a:fld>
            <a:endParaRPr lang="en-US" dirty="0"/>
          </a:p>
        </p:txBody>
      </p:sp>
      <p:pic>
        <p:nvPicPr>
          <p:cNvPr id="5" name="Content Placeholder 4" descr="Banner: Canopy Cover and Ground Cove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0196" y="0"/>
            <a:ext cx="9324391" cy="990314"/>
          </a:xfrm>
        </p:spPr>
      </p:pic>
      <p:pic>
        <p:nvPicPr>
          <p:cNvPr id="8" name="Content Placeholder 5" descr="Menu: What is Canopy Cover and Ground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6" y="990314"/>
            <a:ext cx="1246136" cy="5867686"/>
          </a:xfrm>
          <a:prstGeom prst="rect">
            <a:avLst/>
          </a:prstGeom>
        </p:spPr>
      </p:pic>
      <p:sp>
        <p:nvSpPr>
          <p:cNvPr id="2" name="Title 1"/>
          <p:cNvSpPr>
            <a:spLocks noGrp="1"/>
          </p:cNvSpPr>
          <p:nvPr>
            <p:ph type="title"/>
          </p:nvPr>
        </p:nvSpPr>
        <p:spPr>
          <a:xfrm>
            <a:off x="1111730" y="714212"/>
            <a:ext cx="7886700" cy="1325563"/>
          </a:xfrm>
        </p:spPr>
        <p:txBody>
          <a:bodyPr/>
          <a:lstStyle/>
          <a:p>
            <a:pPr>
              <a:spcBef>
                <a:spcPts val="0"/>
              </a:spcBef>
            </a:pPr>
            <a:r>
              <a:rPr lang="en-US" b="1" dirty="0">
                <a:solidFill>
                  <a:schemeClr val="accent6">
                    <a:lumMod val="50000"/>
                  </a:schemeClr>
                </a:solidFill>
                <a:latin typeface="+mn-lt"/>
                <a:ea typeface="ＭＳ 明朝"/>
                <a:cs typeface="Times New Roman"/>
              </a:rPr>
              <a:t>Overview</a:t>
            </a:r>
          </a:p>
        </p:txBody>
      </p:sp>
      <p:sp>
        <p:nvSpPr>
          <p:cNvPr id="7" name="Content Placeholder 6"/>
          <p:cNvSpPr>
            <a:spLocks noGrp="1"/>
          </p:cNvSpPr>
          <p:nvPr>
            <p:ph sz="half" idx="2"/>
          </p:nvPr>
        </p:nvSpPr>
        <p:spPr>
          <a:xfrm>
            <a:off x="1111730" y="1825625"/>
            <a:ext cx="7886700" cy="4351338"/>
          </a:xfrm>
        </p:spPr>
        <p:txBody>
          <a:bodyPr>
            <a:normAutofit fontScale="62500" lnSpcReduction="20000"/>
          </a:bodyPr>
          <a:lstStyle/>
          <a:p>
            <a:pPr marL="0" marR="0" indent="0">
              <a:spcBef>
                <a:spcPts val="0"/>
              </a:spcBef>
              <a:spcAft>
                <a:spcPts val="0"/>
              </a:spcAft>
              <a:buNone/>
            </a:pPr>
            <a:r>
              <a:rPr lang="en-US" b="1" dirty="0">
                <a:solidFill>
                  <a:srgbClr val="073100"/>
                </a:solidFill>
                <a:ea typeface="ＭＳ 明朝"/>
                <a:cs typeface="Times New Roman"/>
              </a:rPr>
              <a:t>This module: </a:t>
            </a:r>
          </a:p>
          <a:p>
            <a:pPr marL="0" marR="0">
              <a:spcBef>
                <a:spcPts val="0"/>
              </a:spcBef>
              <a:spcAft>
                <a:spcPts val="0"/>
              </a:spcAft>
            </a:pPr>
            <a:endParaRPr lang="en-US" sz="1200" dirty="0">
              <a:solidFill>
                <a:srgbClr val="073100"/>
              </a:solidFill>
              <a:ea typeface="ＭＳ 明朝"/>
              <a:cs typeface="Times New Roman"/>
            </a:endParaRPr>
          </a:p>
          <a:p>
            <a:pPr marL="342900" lvl="0" indent="-342900">
              <a:spcBef>
                <a:spcPts val="0"/>
              </a:spcBef>
              <a:buFont typeface="Arial"/>
              <a:buChar char="•"/>
              <a:tabLst>
                <a:tab pos="457200" algn="l"/>
              </a:tabLst>
            </a:pPr>
            <a:r>
              <a:rPr lang="en-US" b="1" dirty="0">
                <a:solidFill>
                  <a:srgbClr val="073100"/>
                </a:solidFill>
                <a:ea typeface="ＭＳ 明朝"/>
                <a:cs typeface="Times New Roman"/>
              </a:rPr>
              <a:t>Reviews the selection of a GLOBE land cover study site </a:t>
            </a:r>
            <a:endParaRPr lang="en-US" sz="1200" dirty="0">
              <a:solidFill>
                <a:srgbClr val="073100"/>
              </a:solidFill>
              <a:ea typeface="ＭＳ 明朝"/>
              <a:cs typeface="Times New Roman"/>
            </a:endParaRPr>
          </a:p>
          <a:p>
            <a:pPr marL="342900" lvl="0" indent="-342900">
              <a:spcBef>
                <a:spcPts val="0"/>
              </a:spcBef>
              <a:buFont typeface="Arial"/>
              <a:buChar char="•"/>
              <a:tabLst>
                <a:tab pos="457200" algn="l"/>
              </a:tabLst>
            </a:pPr>
            <a:r>
              <a:rPr lang="en-US" b="1" dirty="0">
                <a:solidFill>
                  <a:srgbClr val="073100"/>
                </a:solidFill>
                <a:ea typeface="ＭＳ 明朝"/>
                <a:cs typeface="Times New Roman"/>
              </a:rPr>
              <a:t>Reviews the procedure for locating your site using a GPS receiver</a:t>
            </a:r>
            <a:endParaRPr lang="en-US" sz="1200" dirty="0">
              <a:solidFill>
                <a:srgbClr val="073100"/>
              </a:solidFill>
              <a:ea typeface="ＭＳ 明朝"/>
              <a:cs typeface="Times New Roman"/>
            </a:endParaRPr>
          </a:p>
          <a:p>
            <a:pPr marL="342900" lvl="0" indent="-342900">
              <a:spcBef>
                <a:spcPts val="0"/>
              </a:spcBef>
              <a:buFont typeface="Arial"/>
              <a:buChar char="•"/>
              <a:tabLst>
                <a:tab pos="457200" algn="l"/>
              </a:tabLst>
            </a:pPr>
            <a:r>
              <a:rPr lang="en-US" b="1" dirty="0">
                <a:solidFill>
                  <a:srgbClr val="073100"/>
                </a:solidFill>
                <a:ea typeface="ＭＳ 明朝"/>
                <a:cs typeface="Times New Roman"/>
              </a:rPr>
              <a:t>Provides a step by step introduction of the protocol method</a:t>
            </a:r>
          </a:p>
          <a:p>
            <a:pPr marL="342900" lvl="0" indent="-342900">
              <a:spcBef>
                <a:spcPts val="0"/>
              </a:spcBef>
              <a:buFont typeface="Arial"/>
              <a:buChar char="•"/>
              <a:tabLst>
                <a:tab pos="457200" algn="l"/>
              </a:tabLst>
            </a:pPr>
            <a:endParaRPr lang="en-US" b="1" dirty="0">
              <a:solidFill>
                <a:srgbClr val="073100"/>
              </a:solidFill>
              <a:ea typeface="ＭＳ 明朝"/>
              <a:cs typeface="Times New Roman"/>
            </a:endParaRPr>
          </a:p>
          <a:p>
            <a:pPr marL="342900" lvl="0" indent="-342900">
              <a:spcBef>
                <a:spcPts val="0"/>
              </a:spcBef>
              <a:buFont typeface="Arial"/>
              <a:buChar char="•"/>
              <a:tabLst>
                <a:tab pos="457200" algn="l"/>
              </a:tabLst>
            </a:pPr>
            <a:endParaRPr lang="en-US" sz="1200" dirty="0">
              <a:solidFill>
                <a:srgbClr val="073100"/>
              </a:solidFill>
              <a:ea typeface="ＭＳ 明朝"/>
              <a:cs typeface="Times New Roman"/>
            </a:endParaRPr>
          </a:p>
          <a:p>
            <a:pPr marL="0" marR="0" indent="0">
              <a:spcBef>
                <a:spcPts val="0"/>
              </a:spcBef>
              <a:spcAft>
                <a:spcPts val="0"/>
              </a:spcAft>
              <a:buNone/>
            </a:pPr>
            <a:r>
              <a:rPr lang="en-US" sz="4000" b="1" dirty="0">
                <a:solidFill>
                  <a:srgbClr val="073100"/>
                </a:solidFill>
                <a:ea typeface="ＭＳ 明朝"/>
                <a:cs typeface="Times New Roman"/>
              </a:rPr>
              <a:t>Learning Objectives</a:t>
            </a:r>
          </a:p>
          <a:p>
            <a:pPr marL="0" marR="0" indent="0">
              <a:spcBef>
                <a:spcPts val="0"/>
              </a:spcBef>
              <a:spcAft>
                <a:spcPts val="0"/>
              </a:spcAft>
              <a:buNone/>
            </a:pPr>
            <a:endParaRPr lang="en-US" sz="4000" b="1" dirty="0">
              <a:solidFill>
                <a:srgbClr val="073100"/>
              </a:solidFill>
              <a:ea typeface="ＭＳ 明朝"/>
              <a:cs typeface="Times New Roman"/>
            </a:endParaRPr>
          </a:p>
          <a:p>
            <a:pPr marL="0" marR="0" indent="0">
              <a:spcBef>
                <a:spcPts val="0"/>
              </a:spcBef>
              <a:spcAft>
                <a:spcPts val="0"/>
              </a:spcAft>
              <a:buNone/>
            </a:pPr>
            <a:endParaRPr lang="en-US" sz="1200" dirty="0">
              <a:solidFill>
                <a:srgbClr val="073100"/>
              </a:solidFill>
              <a:ea typeface="ＭＳ 明朝"/>
              <a:cs typeface="Times New Roman"/>
            </a:endParaRPr>
          </a:p>
          <a:p>
            <a:pPr marL="0" marR="0" indent="0">
              <a:spcBef>
                <a:spcPts val="0"/>
              </a:spcBef>
              <a:spcAft>
                <a:spcPts val="0"/>
              </a:spcAft>
              <a:buNone/>
            </a:pPr>
            <a:r>
              <a:rPr lang="en-US" b="1" dirty="0">
                <a:solidFill>
                  <a:srgbClr val="073100"/>
                </a:solidFill>
                <a:ea typeface="ＭＳ 明朝"/>
                <a:cs typeface="Times New Roman"/>
              </a:rPr>
              <a:t>After completing this module, you will be able to:</a:t>
            </a:r>
          </a:p>
          <a:p>
            <a:pPr marL="0" marR="0">
              <a:spcBef>
                <a:spcPts val="0"/>
              </a:spcBef>
              <a:spcAft>
                <a:spcPts val="0"/>
              </a:spcAft>
            </a:pPr>
            <a:endParaRPr lang="en-US" sz="1200" dirty="0">
              <a:solidFill>
                <a:srgbClr val="073100"/>
              </a:solidFill>
              <a:ea typeface="ＭＳ 明朝"/>
              <a:cs typeface="Times New Roman"/>
            </a:endParaRPr>
          </a:p>
          <a:p>
            <a:pPr marL="342900" lvl="0" indent="-342900">
              <a:spcBef>
                <a:spcPts val="0"/>
              </a:spcBef>
              <a:buFont typeface="Arial"/>
              <a:buChar char="•"/>
              <a:tabLst>
                <a:tab pos="457200" algn="l"/>
              </a:tabLst>
            </a:pPr>
            <a:r>
              <a:rPr lang="en-US" b="1" dirty="0">
                <a:solidFill>
                  <a:srgbClr val="073100"/>
                </a:solidFill>
                <a:ea typeface="ＭＳ 明朝"/>
                <a:cs typeface="Times New Roman"/>
              </a:rPr>
              <a:t>Define canopy cover and ground cover and explain how these measurements can support understanding of satellite images</a:t>
            </a:r>
            <a:endParaRPr lang="en-US" sz="1200" dirty="0">
              <a:solidFill>
                <a:srgbClr val="073100"/>
              </a:solidFill>
              <a:ea typeface="ＭＳ 明朝"/>
              <a:cs typeface="Times New Roman"/>
            </a:endParaRPr>
          </a:p>
          <a:p>
            <a:pPr marL="342900" lvl="0" indent="-342900">
              <a:spcBef>
                <a:spcPts val="0"/>
              </a:spcBef>
              <a:buFont typeface="Arial"/>
              <a:buChar char="•"/>
              <a:tabLst>
                <a:tab pos="457200" algn="l"/>
              </a:tabLst>
            </a:pPr>
            <a:r>
              <a:rPr lang="en-US" b="1" dirty="0">
                <a:solidFill>
                  <a:srgbClr val="073100"/>
                </a:solidFill>
                <a:ea typeface="ＭＳ 明朝"/>
                <a:cs typeface="Times New Roman"/>
              </a:rPr>
              <a:t>Understand the importance of quality control steps in the collection of accurate data</a:t>
            </a:r>
          </a:p>
          <a:p>
            <a:pPr marL="342900" lvl="0" indent="-342900">
              <a:spcBef>
                <a:spcPts val="0"/>
              </a:spcBef>
              <a:buFont typeface="Arial"/>
              <a:buChar char="•"/>
              <a:tabLst>
                <a:tab pos="457200" algn="l"/>
              </a:tabLst>
            </a:pPr>
            <a:r>
              <a:rPr lang="en-US" b="1" dirty="0">
                <a:solidFill>
                  <a:srgbClr val="073100"/>
                </a:solidFill>
                <a:ea typeface="ＭＳ 明朝"/>
                <a:cs typeface="Times New Roman"/>
              </a:rPr>
              <a:t>Explain how canopy cover and ground cover measurements are used to determine a site’s MUC Classification</a:t>
            </a:r>
            <a:endParaRPr lang="en-US" sz="1200" dirty="0">
              <a:solidFill>
                <a:srgbClr val="073100"/>
              </a:solidFill>
              <a:ea typeface="ＭＳ 明朝"/>
              <a:cs typeface="Times New Roman"/>
            </a:endParaRPr>
          </a:p>
          <a:p>
            <a:pPr marL="342900" lvl="0" indent="-342900">
              <a:spcBef>
                <a:spcPts val="0"/>
              </a:spcBef>
              <a:buFont typeface="Arial"/>
              <a:buChar char="•"/>
              <a:tabLst>
                <a:tab pos="457200" algn="l"/>
              </a:tabLst>
            </a:pPr>
            <a:r>
              <a:rPr lang="en-US" b="1" dirty="0">
                <a:solidFill>
                  <a:srgbClr val="073100"/>
                </a:solidFill>
                <a:ea typeface="ＭＳ 明朝"/>
                <a:cs typeface="Times New Roman"/>
              </a:rPr>
              <a:t>Conduct canopy cover and ground cover measurements in the field</a:t>
            </a:r>
            <a:endParaRPr lang="en-US" sz="1200" dirty="0">
              <a:solidFill>
                <a:srgbClr val="073100"/>
              </a:solidFill>
              <a:ea typeface="ＭＳ 明朝"/>
              <a:cs typeface="Times New Roman"/>
            </a:endParaRPr>
          </a:p>
          <a:p>
            <a:pPr marL="342900" lvl="0" indent="-342900">
              <a:spcBef>
                <a:spcPts val="0"/>
              </a:spcBef>
              <a:buFont typeface="Arial"/>
              <a:buChar char="•"/>
              <a:tabLst>
                <a:tab pos="457200" algn="l"/>
              </a:tabLst>
            </a:pPr>
            <a:r>
              <a:rPr lang="en-US" b="1" dirty="0">
                <a:solidFill>
                  <a:srgbClr val="073100"/>
                </a:solidFill>
                <a:ea typeface="ＭＳ 明朝"/>
                <a:cs typeface="Times New Roman"/>
              </a:rPr>
              <a:t>Upload data to the GLOBE portal</a:t>
            </a:r>
            <a:endParaRPr lang="en-US" sz="1200" dirty="0">
              <a:solidFill>
                <a:srgbClr val="073100"/>
              </a:solidFill>
              <a:ea typeface="ＭＳ 明朝"/>
              <a:cs typeface="Times New Roman"/>
            </a:endParaRPr>
          </a:p>
          <a:p>
            <a:pPr marL="342900" lvl="0" indent="-342900">
              <a:spcBef>
                <a:spcPts val="0"/>
              </a:spcBef>
              <a:buFont typeface="Arial"/>
              <a:buChar char="•"/>
              <a:tabLst>
                <a:tab pos="457200" algn="l"/>
              </a:tabLst>
            </a:pPr>
            <a:r>
              <a:rPr lang="en-US" b="1" dirty="0">
                <a:solidFill>
                  <a:srgbClr val="073100"/>
                </a:solidFill>
                <a:ea typeface="ＭＳ 明朝"/>
                <a:cs typeface="Times New Roman"/>
              </a:rPr>
              <a:t>Visualize data using GLOBE’s Visualization Site</a:t>
            </a:r>
          </a:p>
          <a:p>
            <a:pPr marL="342900" lvl="0" indent="-342900">
              <a:spcBef>
                <a:spcPts val="0"/>
              </a:spcBef>
              <a:buFont typeface="Arial"/>
              <a:buChar char="•"/>
              <a:tabLst>
                <a:tab pos="457200" algn="l"/>
              </a:tabLst>
            </a:pPr>
            <a:endParaRPr lang="en-US" b="1" dirty="0">
              <a:solidFill>
                <a:srgbClr val="073100"/>
              </a:solidFill>
              <a:ea typeface="ＭＳ 明朝"/>
              <a:cs typeface="Times New Roman"/>
            </a:endParaRPr>
          </a:p>
          <a:p>
            <a:pPr marL="0" lvl="0" indent="0">
              <a:spcBef>
                <a:spcPts val="0"/>
              </a:spcBef>
              <a:buNone/>
              <a:tabLst>
                <a:tab pos="457200" algn="l"/>
              </a:tabLst>
            </a:pPr>
            <a:r>
              <a:rPr lang="en-US" b="1" dirty="0">
                <a:solidFill>
                  <a:srgbClr val="073100"/>
                </a:solidFill>
                <a:ea typeface="ＭＳ 明朝"/>
                <a:cs typeface="Times New Roman"/>
              </a:rPr>
              <a:t>Estimated time to complete module: 1.5 hours</a:t>
            </a:r>
          </a:p>
          <a:p>
            <a:pPr marL="0" lvl="0" indent="0">
              <a:spcBef>
                <a:spcPts val="0"/>
              </a:spcBef>
              <a:buNone/>
              <a:tabLst>
                <a:tab pos="457200" algn="l"/>
              </a:tabLst>
            </a:pPr>
            <a:endParaRPr lang="en-US" sz="1200" dirty="0">
              <a:solidFill>
                <a:srgbClr val="073100"/>
              </a:solidFill>
              <a:ea typeface="ＭＳ 明朝"/>
              <a:cs typeface="Times New Roman"/>
            </a:endParaRPr>
          </a:p>
        </p:txBody>
      </p:sp>
    </p:spTree>
    <p:extLst>
      <p:ext uri="{BB962C8B-B14F-4D97-AF65-F5344CB8AC3E}">
        <p14:creationId xmlns:p14="http://schemas.microsoft.com/office/powerpoint/2010/main" val="585459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19</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0606" cy="994039"/>
          </a:xfrm>
          <a:prstGeom prst="rect">
            <a:avLst/>
          </a:prstGeom>
        </p:spPr>
      </p:pic>
      <p:pic>
        <p:nvPicPr>
          <p:cNvPr id="9" name="Picture 8"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22948" y="671775"/>
            <a:ext cx="7886700" cy="1325563"/>
          </a:xfrm>
        </p:spPr>
        <p:txBody>
          <a:bodyPr/>
          <a:lstStyle/>
          <a:p>
            <a:r>
              <a:rPr lang="en-US" b="1" dirty="0">
                <a:solidFill>
                  <a:srgbClr val="055000"/>
                </a:solidFill>
              </a:rPr>
              <a:t>Time and Frequency of Data Collection</a:t>
            </a:r>
          </a:p>
        </p:txBody>
      </p:sp>
      <p:sp>
        <p:nvSpPr>
          <p:cNvPr id="3" name="Content Placeholder 2"/>
          <p:cNvSpPr>
            <a:spLocks noGrp="1"/>
          </p:cNvSpPr>
          <p:nvPr>
            <p:ph sz="half" idx="1"/>
          </p:nvPr>
        </p:nvSpPr>
        <p:spPr>
          <a:xfrm>
            <a:off x="1405467" y="1876425"/>
            <a:ext cx="7264399" cy="4351338"/>
          </a:xfrm>
        </p:spPr>
        <p:txBody>
          <a:bodyPr>
            <a:normAutofit fontScale="85000" lnSpcReduction="20000"/>
          </a:bodyPr>
          <a:lstStyle/>
          <a:p>
            <a:pPr marL="0" indent="0" algn="just">
              <a:buNone/>
            </a:pPr>
            <a:r>
              <a:rPr lang="en-US" dirty="0"/>
              <a:t>The protocol requires measurements of  canopy cover. For this reason, the best time to complete this measurement is when the leaves are open, that is, during the </a:t>
            </a:r>
            <a:r>
              <a:rPr lang="en-US" b="1" dirty="0">
                <a:solidFill>
                  <a:srgbClr val="055000"/>
                </a:solidFill>
              </a:rPr>
              <a:t>growing season</a:t>
            </a:r>
            <a:r>
              <a:rPr lang="en-US" dirty="0"/>
              <a:t>. The measurements will take between  1-3 hours.</a:t>
            </a:r>
          </a:p>
          <a:p>
            <a:pPr marL="0" indent="0" algn="just">
              <a:buNone/>
            </a:pPr>
            <a:endParaRPr lang="en-US" b="1" dirty="0">
              <a:solidFill>
                <a:srgbClr val="055000"/>
              </a:solidFill>
            </a:endParaRPr>
          </a:p>
          <a:p>
            <a:pPr marL="0" indent="0" algn="just">
              <a:buNone/>
            </a:pPr>
            <a:r>
              <a:rPr lang="en-US" dirty="0"/>
              <a:t>The frequency of the measurements you decide to take will</a:t>
            </a:r>
            <a:r>
              <a:rPr lang="en-US" b="1" dirty="0"/>
              <a:t> </a:t>
            </a:r>
            <a:r>
              <a:rPr lang="en-US" b="1" dirty="0">
                <a:solidFill>
                  <a:srgbClr val="055000"/>
                </a:solidFill>
              </a:rPr>
              <a:t>depend on  your research questions and goals</a:t>
            </a:r>
            <a:r>
              <a:rPr lang="en-US" b="1" dirty="0"/>
              <a:t>. </a:t>
            </a:r>
            <a:r>
              <a:rPr lang="en-US" dirty="0"/>
              <a:t>For instance:</a:t>
            </a:r>
            <a:r>
              <a:rPr lang="en-US" dirty="0">
                <a:solidFill>
                  <a:srgbClr val="055000"/>
                </a:solidFill>
              </a:rPr>
              <a:t> </a:t>
            </a:r>
          </a:p>
          <a:p>
            <a:pPr algn="just"/>
            <a:endParaRPr lang="en-US" dirty="0"/>
          </a:p>
          <a:p>
            <a:pPr marL="285750" lvl="0" indent="-285750" algn="just">
              <a:buFont typeface="Arial"/>
              <a:buChar char="•"/>
            </a:pPr>
            <a:r>
              <a:rPr lang="en-US" dirty="0"/>
              <a:t>You can take biometry measurements only once in a site during peak growth. You use the data to determine the correct MUC choice. This baseline data is critical for scientists.</a:t>
            </a:r>
          </a:p>
          <a:p>
            <a:pPr lvl="0" algn="just"/>
            <a:endParaRPr lang="en-US" dirty="0"/>
          </a:p>
          <a:p>
            <a:pPr marL="285750" lvl="0" indent="-285750" algn="just">
              <a:buFont typeface="Arial"/>
              <a:buChar char="•"/>
            </a:pPr>
            <a:r>
              <a:rPr lang="en-US" dirty="0"/>
              <a:t>You can take measurements twice a year, during peak growth and dormancy periods (winter or drought), to measure seasonal change.</a:t>
            </a:r>
          </a:p>
          <a:p>
            <a:pPr lvl="0" algn="just"/>
            <a:endParaRPr lang="en-US" dirty="0"/>
          </a:p>
          <a:p>
            <a:pPr marL="285750" lvl="0" indent="-285750" algn="just">
              <a:buFont typeface="Arial"/>
              <a:buChar char="•"/>
            </a:pPr>
            <a:r>
              <a:rPr lang="en-US" dirty="0"/>
              <a:t>You can return to the same study site year after year and repeat the biometry measurements to track changes in site biomass over time. </a:t>
            </a:r>
          </a:p>
          <a:p>
            <a:endParaRPr lang="en-US" dirty="0"/>
          </a:p>
        </p:txBody>
      </p:sp>
    </p:spTree>
    <p:extLst>
      <p:ext uri="{BB962C8B-B14F-4D97-AF65-F5344CB8AC3E}">
        <p14:creationId xmlns:p14="http://schemas.microsoft.com/office/powerpoint/2010/main" val="1131370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20</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0606" cy="994039"/>
          </a:xfrm>
          <a:prstGeom prst="rect">
            <a:avLst/>
          </a:prstGeom>
        </p:spPr>
      </p:pic>
      <p:pic>
        <p:nvPicPr>
          <p:cNvPr id="9" name="Picture 8"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22948" y="671775"/>
            <a:ext cx="7886700" cy="1325563"/>
          </a:xfrm>
        </p:spPr>
        <p:txBody>
          <a:bodyPr/>
          <a:lstStyle/>
          <a:p>
            <a:r>
              <a:rPr lang="en-US" b="1" dirty="0">
                <a:solidFill>
                  <a:srgbClr val="055000"/>
                </a:solidFill>
              </a:rPr>
              <a:t>Before you Begin: Prerequisite Measurements</a:t>
            </a:r>
          </a:p>
        </p:txBody>
      </p:sp>
      <p:sp>
        <p:nvSpPr>
          <p:cNvPr id="7" name="Content Placeholder 6"/>
          <p:cNvSpPr>
            <a:spLocks noGrp="1"/>
          </p:cNvSpPr>
          <p:nvPr>
            <p:ph sz="half" idx="1"/>
          </p:nvPr>
        </p:nvSpPr>
        <p:spPr>
          <a:xfrm>
            <a:off x="1222948" y="1334556"/>
            <a:ext cx="4925483" cy="6512552"/>
          </a:xfrm>
          <a:prstGeom prst="rect">
            <a:avLst/>
          </a:prstGeom>
        </p:spPr>
        <p:txBody>
          <a:bodyPr wrap="square">
            <a:spAutoFit/>
          </a:bodyPr>
          <a:lstStyle/>
          <a:p>
            <a:pPr marL="0" indent="0">
              <a:buNone/>
            </a:pPr>
            <a:r>
              <a:rPr lang="en-US" sz="2000" dirty="0">
                <a:solidFill>
                  <a:srgbClr val="055000"/>
                </a:solidFill>
              </a:rPr>
              <a:t> </a:t>
            </a:r>
            <a:endParaRPr lang="en-US" sz="2000" b="1" dirty="0">
              <a:solidFill>
                <a:srgbClr val="055000"/>
              </a:solidFill>
            </a:endParaRPr>
          </a:p>
          <a:p>
            <a:pPr marL="0" indent="0" algn="just">
              <a:buNone/>
            </a:pPr>
            <a:r>
              <a:rPr lang="en-US" dirty="0"/>
              <a:t>Before you begin taking Canopy Cover and Ground Cover measurements, you will need to have already identified your </a:t>
            </a:r>
            <a:r>
              <a:rPr lang="en-US" b="1" dirty="0">
                <a:solidFill>
                  <a:srgbClr val="055000"/>
                </a:solidFill>
              </a:rPr>
              <a:t>Land Cover Sample Site</a:t>
            </a:r>
            <a:r>
              <a:rPr lang="en-US" dirty="0"/>
              <a:t>. Measurements taken using the </a:t>
            </a:r>
            <a:r>
              <a:rPr lang="en-US" b="1" dirty="0">
                <a:solidFill>
                  <a:srgbClr val="055000"/>
                </a:solidFill>
              </a:rPr>
              <a:t>Canopy Cover and Ground Cover Field Guide </a:t>
            </a:r>
            <a:r>
              <a:rPr lang="en-US" dirty="0"/>
              <a:t>will support completion of the </a:t>
            </a:r>
            <a:r>
              <a:rPr lang="en-US" b="1" dirty="0">
                <a:solidFill>
                  <a:srgbClr val="055000"/>
                </a:solidFill>
              </a:rPr>
              <a:t>Land Cover Sample Site Protocol.</a:t>
            </a:r>
            <a:r>
              <a:rPr lang="en-US" dirty="0"/>
              <a:t> Ultimately, you will be able to identify the scientific classification of the plant community observed using the </a:t>
            </a:r>
            <a:r>
              <a:rPr lang="en-US" b="1" dirty="0">
                <a:solidFill>
                  <a:srgbClr val="055000"/>
                </a:solidFill>
              </a:rPr>
              <a:t>MUC Guide</a:t>
            </a:r>
            <a:r>
              <a:rPr lang="en-US" dirty="0"/>
              <a:t>.  </a:t>
            </a:r>
          </a:p>
          <a:p>
            <a:pPr marL="0" indent="0" algn="just">
              <a:buNone/>
            </a:pPr>
            <a:r>
              <a:rPr lang="en-US" dirty="0"/>
              <a:t>This tutorial provides the directions for completing measurements in the </a:t>
            </a:r>
            <a:r>
              <a:rPr lang="en-US" b="1" dirty="0">
                <a:solidFill>
                  <a:srgbClr val="055000"/>
                </a:solidFill>
              </a:rPr>
              <a:t>Canopy Cover and Ground Cover Field Guide.  </a:t>
            </a:r>
            <a:r>
              <a:rPr lang="en-US" dirty="0">
                <a:solidFill>
                  <a:srgbClr val="055000"/>
                </a:solidFill>
              </a:rPr>
              <a:t>If you are ready to begin documentation of Canopy Cover and Ground Cover, start with the next slide.</a:t>
            </a:r>
            <a:endParaRPr lang="en-US" dirty="0"/>
          </a:p>
          <a:p>
            <a:pPr algn="just"/>
            <a:endParaRPr lang="en-US" sz="1600" dirty="0"/>
          </a:p>
          <a:p>
            <a:endParaRPr lang="en-US" sz="1600" dirty="0"/>
          </a:p>
          <a:p>
            <a:endParaRPr lang="en-US" sz="1600" dirty="0"/>
          </a:p>
          <a:p>
            <a:endParaRPr lang="en-US" dirty="0"/>
          </a:p>
        </p:txBody>
      </p:sp>
      <p:pic>
        <p:nvPicPr>
          <p:cNvPr id="5" name="Picture 4" descr="Photos of data collection sheet and MUC Guide being used in the fiel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179" y="1824567"/>
            <a:ext cx="2475354" cy="3943296"/>
          </a:xfrm>
          <a:prstGeom prst="rect">
            <a:avLst/>
          </a:prstGeom>
        </p:spPr>
      </p:pic>
    </p:spTree>
    <p:extLst>
      <p:ext uri="{BB962C8B-B14F-4D97-AF65-F5344CB8AC3E}">
        <p14:creationId xmlns:p14="http://schemas.microsoft.com/office/powerpoint/2010/main" val="2035123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21</a:t>
            </a:fld>
            <a:endParaRPr lang="en-US" dirty="0"/>
          </a:p>
        </p:txBody>
      </p:sp>
      <p:pic>
        <p:nvPicPr>
          <p:cNvPr id="5" name="Picture 4"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2" y="0"/>
            <a:ext cx="9150606" cy="994039"/>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57300" y="1162843"/>
            <a:ext cx="7886700" cy="1325563"/>
          </a:xfrm>
        </p:spPr>
        <p:txBody>
          <a:bodyPr>
            <a:normAutofit fontScale="90000"/>
          </a:bodyPr>
          <a:lstStyle/>
          <a:p>
            <a:r>
              <a:rPr lang="en-US" b="1" dirty="0">
                <a:solidFill>
                  <a:srgbClr val="055000"/>
                </a:solidFill>
              </a:rPr>
              <a:t>To Describe Canopy Cover and Ground Cover, You Will Need the Following Equipment: </a:t>
            </a:r>
            <a:br>
              <a:rPr lang="en-US" b="1" dirty="0">
                <a:solidFill>
                  <a:srgbClr val="055000"/>
                </a:solidFill>
              </a:rPr>
            </a:br>
            <a:endParaRPr lang="en-US" dirty="0"/>
          </a:p>
        </p:txBody>
      </p:sp>
      <p:pic>
        <p:nvPicPr>
          <p:cNvPr id="7" name="Content Placeholder 6" descr="You will need a tubular densiometer, compass, pen or pencil, clipboard, meter stick, 25m measuring tape, species identification key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022475" y="2173057"/>
            <a:ext cx="6190192" cy="4027510"/>
          </a:xfrm>
        </p:spPr>
      </p:pic>
    </p:spTree>
    <p:extLst>
      <p:ext uri="{BB962C8B-B14F-4D97-AF65-F5344CB8AC3E}">
        <p14:creationId xmlns:p14="http://schemas.microsoft.com/office/powerpoint/2010/main" val="2089990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3C23576-A670-D745-B9EB-8D417F2DE96A}" type="slidenum">
              <a:rPr lang="en-US" smtClean="0"/>
              <a:t>22</a:t>
            </a:fld>
            <a:endParaRPr lang="en-US" dirty="0"/>
          </a:p>
        </p:txBody>
      </p:sp>
      <p:pic>
        <p:nvPicPr>
          <p:cNvPr id="5" name="Picture 4"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7"/>
            <a:ext cx="9150606" cy="994039"/>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57300" y="1162843"/>
            <a:ext cx="7886700" cy="1325563"/>
          </a:xfrm>
        </p:spPr>
        <p:txBody>
          <a:bodyPr>
            <a:normAutofit fontScale="90000"/>
          </a:bodyPr>
          <a:lstStyle/>
          <a:p>
            <a:r>
              <a:rPr lang="en-US" b="1" dirty="0">
                <a:solidFill>
                  <a:srgbClr val="055000"/>
                </a:solidFill>
              </a:rPr>
              <a:t>To Describe Canopy Cover and Ground Cover, You Will Need the Following Documents: </a:t>
            </a:r>
            <a:br>
              <a:rPr lang="en-US" b="1" dirty="0">
                <a:solidFill>
                  <a:srgbClr val="055000"/>
                </a:solidFill>
              </a:rPr>
            </a:br>
            <a:endParaRPr lang="en-US" dirty="0"/>
          </a:p>
        </p:txBody>
      </p:sp>
      <p:sp>
        <p:nvSpPr>
          <p:cNvPr id="8" name="TextBox 7"/>
          <p:cNvSpPr txBox="1"/>
          <p:nvPr/>
        </p:nvSpPr>
        <p:spPr>
          <a:xfrm>
            <a:off x="1611338" y="2048184"/>
            <a:ext cx="7007046" cy="1200329"/>
          </a:xfrm>
          <a:prstGeom prst="rect">
            <a:avLst/>
          </a:prstGeom>
          <a:noFill/>
        </p:spPr>
        <p:txBody>
          <a:bodyPr wrap="none" rtlCol="0">
            <a:spAutoFit/>
          </a:bodyPr>
          <a:lstStyle/>
          <a:p>
            <a:pPr marL="285750" indent="-285750">
              <a:buFont typeface="Arial"/>
              <a:buChar char="•"/>
            </a:pPr>
            <a:r>
              <a:rPr lang="en-US" b="1" dirty="0">
                <a:hlinkClick r:id="rId4"/>
              </a:rPr>
              <a:t>Canopy Cover and Ground Cover Field Guide</a:t>
            </a:r>
            <a:endParaRPr lang="en-US" b="1" dirty="0"/>
          </a:p>
          <a:p>
            <a:pPr marL="285750" indent="-285750">
              <a:buFont typeface="Arial"/>
              <a:buChar char="•"/>
            </a:pPr>
            <a:r>
              <a:rPr lang="en-US" b="1" dirty="0">
                <a:hlinkClick r:id="rId5"/>
              </a:rPr>
              <a:t>Land Cover Tree and/or Shrub Canopy and Ground Cover Data Sheet</a:t>
            </a:r>
            <a:endParaRPr lang="en-US" b="1" dirty="0"/>
          </a:p>
          <a:p>
            <a:pPr marL="285750" indent="-285750">
              <a:buFont typeface="Arial"/>
              <a:buChar char="•"/>
            </a:pPr>
            <a:r>
              <a:rPr lang="en-US" b="1" dirty="0">
                <a:hlinkClick r:id="rId6"/>
              </a:rPr>
              <a:t>Biosphere Investigation Instruments: Denisometer</a:t>
            </a:r>
            <a:endParaRPr lang="en-US" b="1" dirty="0"/>
          </a:p>
          <a:p>
            <a:pPr marL="285750" indent="-285750">
              <a:buFont typeface="Arial"/>
              <a:buChar char="•"/>
            </a:pPr>
            <a:r>
              <a:rPr lang="en-US" b="1" dirty="0">
                <a:hlinkClick r:id="rId7"/>
              </a:rPr>
              <a:t>Biometry Protocol</a:t>
            </a:r>
            <a:endParaRPr lang="en-US" b="1" dirty="0"/>
          </a:p>
        </p:txBody>
      </p:sp>
      <p:pic>
        <p:nvPicPr>
          <p:cNvPr id="4" name="Content Placeholder 3" descr="Screenshots of GLOBE documents listed here."/>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1390649" y="3427763"/>
            <a:ext cx="7551127" cy="3413301"/>
          </a:xfrm>
        </p:spPr>
      </p:pic>
    </p:spTree>
    <p:extLst>
      <p:ext uri="{BB962C8B-B14F-4D97-AF65-F5344CB8AC3E}">
        <p14:creationId xmlns:p14="http://schemas.microsoft.com/office/powerpoint/2010/main" val="991853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3C23576-A670-D745-B9EB-8D417F2DE96A}" type="slidenum">
              <a:rPr lang="en-US" smtClean="0"/>
              <a:t>23</a:t>
            </a:fld>
            <a:endParaRPr lang="en-US" dirty="0"/>
          </a:p>
        </p:txBody>
      </p:sp>
      <p:pic>
        <p:nvPicPr>
          <p:cNvPr id="5" name="Picture 4"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0606" cy="994039"/>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321056" y="977102"/>
            <a:ext cx="7886700" cy="1325563"/>
          </a:xfrm>
        </p:spPr>
        <p:txBody>
          <a:bodyPr/>
          <a:lstStyle/>
          <a:p>
            <a:r>
              <a:rPr lang="en-US" b="1" dirty="0">
                <a:solidFill>
                  <a:srgbClr val="055000"/>
                </a:solidFill>
              </a:rPr>
              <a:t>Sources for Equipment You Need: </a:t>
            </a:r>
            <a:br>
              <a:rPr lang="en-US" b="1" dirty="0">
                <a:solidFill>
                  <a:srgbClr val="055000"/>
                </a:solidFill>
              </a:rPr>
            </a:br>
            <a:endParaRPr lang="en-US" dirty="0"/>
          </a:p>
        </p:txBody>
      </p:sp>
      <p:sp>
        <p:nvSpPr>
          <p:cNvPr id="3" name="Content Placeholder 2"/>
          <p:cNvSpPr>
            <a:spLocks noGrp="1"/>
          </p:cNvSpPr>
          <p:nvPr>
            <p:ph sz="half" idx="1"/>
          </p:nvPr>
        </p:nvSpPr>
        <p:spPr>
          <a:xfrm>
            <a:off x="1321056" y="1825625"/>
            <a:ext cx="4383617" cy="4351338"/>
          </a:xfrm>
        </p:spPr>
        <p:txBody>
          <a:bodyPr/>
          <a:lstStyle/>
          <a:p>
            <a:pPr marL="0" indent="0" algn="just">
              <a:buNone/>
            </a:pPr>
            <a:r>
              <a:rPr lang="nl-NL" dirty="0"/>
              <a:t>Instructions for making a </a:t>
            </a:r>
            <a:r>
              <a:rPr lang="nl-NL" b="1" dirty="0">
                <a:solidFill>
                  <a:srgbClr val="055000"/>
                </a:solidFill>
              </a:rPr>
              <a:t>homemade densiometer </a:t>
            </a:r>
            <a:r>
              <a:rPr lang="nl-NL" dirty="0"/>
              <a:t>follow on the next slide.</a:t>
            </a:r>
          </a:p>
          <a:p>
            <a:pPr marL="0" indent="0" algn="just">
              <a:buNone/>
            </a:pPr>
            <a:endParaRPr lang="nl-NL" dirty="0"/>
          </a:p>
          <a:p>
            <a:pPr marL="0" indent="0" algn="just">
              <a:buNone/>
            </a:pPr>
            <a:r>
              <a:rPr lang="nl-NL" b="1" dirty="0"/>
              <a:t>For Other Equipment: </a:t>
            </a:r>
            <a:endParaRPr lang="nl-NL" dirty="0"/>
          </a:p>
          <a:p>
            <a:pPr marL="0" indent="0" algn="just">
              <a:buNone/>
            </a:pPr>
            <a:r>
              <a:rPr lang="en-US" dirty="0"/>
              <a:t>The following resources summarize the measurements associated with each protocol, associated skill level, scientific specifications for the instruments, and how to access the equipment you need (purchase, build, or download). </a:t>
            </a:r>
          </a:p>
          <a:p>
            <a:endParaRPr lang="en-US" dirty="0"/>
          </a:p>
        </p:txBody>
      </p:sp>
      <p:sp>
        <p:nvSpPr>
          <p:cNvPr id="8" name="TextBox 7"/>
          <p:cNvSpPr txBox="1"/>
          <p:nvPr/>
        </p:nvSpPr>
        <p:spPr>
          <a:xfrm>
            <a:off x="1439493" y="5404864"/>
            <a:ext cx="7768263" cy="923330"/>
          </a:xfrm>
          <a:prstGeom prst="rect">
            <a:avLst/>
          </a:prstGeom>
          <a:noFill/>
        </p:spPr>
        <p:txBody>
          <a:bodyPr wrap="square" rtlCol="0">
            <a:spAutoFit/>
          </a:bodyPr>
          <a:lstStyle/>
          <a:p>
            <a:r>
              <a:rPr lang="nl-NL" b="1" dirty="0">
                <a:hlinkClick r:id="rId4"/>
              </a:rPr>
              <a:t>Where to find specifications for instruments used in GLOBE investigations</a:t>
            </a:r>
            <a:endParaRPr lang="nl-NL" b="1" dirty="0"/>
          </a:p>
          <a:p>
            <a:endParaRPr lang="nl-NL" b="1" dirty="0"/>
          </a:p>
          <a:p>
            <a:r>
              <a:rPr lang="nl-NL" b="1" dirty="0">
                <a:hlinkClick r:id="rId5"/>
              </a:rPr>
              <a:t>Where to find scientific instruments used in GLOBE investigations </a:t>
            </a:r>
            <a:endParaRPr lang="nl-NL" b="1" dirty="0"/>
          </a:p>
        </p:txBody>
      </p:sp>
      <p:pic>
        <p:nvPicPr>
          <p:cNvPr id="7" name="Content Placeholder 6" descr="Screenshot of GLOBE Teacher's Guide Toolkit"/>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rot="791986">
            <a:off x="6144508" y="2213100"/>
            <a:ext cx="2261953" cy="2896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900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3C23576-A670-D745-B9EB-8D417F2DE96A}" type="slidenum">
              <a:rPr lang="en-US" smtClean="0"/>
              <a:t>24</a:t>
            </a:fld>
            <a:endParaRPr lang="en-US" dirty="0"/>
          </a:p>
        </p:txBody>
      </p:sp>
      <p:pic>
        <p:nvPicPr>
          <p:cNvPr id="5" name="Picture 4"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0606" cy="994039"/>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371559" y="878348"/>
            <a:ext cx="7886700" cy="1325563"/>
          </a:xfrm>
        </p:spPr>
        <p:txBody>
          <a:bodyPr/>
          <a:lstStyle/>
          <a:p>
            <a:r>
              <a:rPr lang="en-US" b="1" dirty="0">
                <a:solidFill>
                  <a:srgbClr val="055000"/>
                </a:solidFill>
              </a:rPr>
              <a:t>Build Investigation Instrument- Densiometer</a:t>
            </a:r>
            <a:br>
              <a:rPr lang="en-US" b="1" dirty="0">
                <a:solidFill>
                  <a:srgbClr val="055000"/>
                </a:solidFill>
              </a:rPr>
            </a:br>
            <a:endParaRPr lang="en-US" dirty="0"/>
          </a:p>
        </p:txBody>
      </p:sp>
      <p:sp>
        <p:nvSpPr>
          <p:cNvPr id="3" name="Content Placeholder 2"/>
          <p:cNvSpPr>
            <a:spLocks noGrp="1"/>
          </p:cNvSpPr>
          <p:nvPr>
            <p:ph sz="half" idx="1"/>
          </p:nvPr>
        </p:nvSpPr>
        <p:spPr>
          <a:xfrm>
            <a:off x="1371559" y="1278331"/>
            <a:ext cx="7589477" cy="4351338"/>
          </a:xfrm>
        </p:spPr>
        <p:txBody>
          <a:bodyPr/>
          <a:lstStyle/>
          <a:p>
            <a:endParaRPr lang="en-US" dirty="0"/>
          </a:p>
          <a:p>
            <a:pPr marL="0" indent="0">
              <a:buNone/>
            </a:pPr>
            <a:r>
              <a:rPr lang="en-US" sz="1800" dirty="0"/>
              <a:t>A densiometer is an instrument used for taking measurements of canopy cover. The following includes directions to construct and use the densiometer.</a:t>
            </a:r>
          </a:p>
          <a:p>
            <a:pPr marL="0" indent="0">
              <a:buNone/>
            </a:pPr>
            <a:r>
              <a:rPr lang="en-US" b="1" dirty="0">
                <a:solidFill>
                  <a:srgbClr val="055000"/>
                </a:solidFill>
              </a:rPr>
              <a:t>Required Materials</a:t>
            </a:r>
          </a:p>
          <a:p>
            <a:r>
              <a:rPr lang="en-US" sz="1400" dirty="0"/>
              <a:t>4 cm by 7.5 cm long tube (toilet paper tube, construction paper, PCV pipe)</a:t>
            </a:r>
          </a:p>
          <a:p>
            <a:r>
              <a:rPr lang="en-US" sz="1400" dirty="0"/>
              <a:t>34 cm of thread or dental floss</a:t>
            </a:r>
          </a:p>
          <a:p>
            <a:r>
              <a:rPr lang="en-US" sz="1400" dirty="0"/>
              <a:t>Metal nut or washer, tape</a:t>
            </a:r>
          </a:p>
          <a:p>
            <a:pPr marL="0" indent="0">
              <a:buNone/>
            </a:pPr>
            <a:endParaRPr lang="en-US" b="1" dirty="0">
              <a:solidFill>
                <a:srgbClr val="055000"/>
              </a:solidFill>
            </a:endParaRPr>
          </a:p>
        </p:txBody>
      </p:sp>
      <p:sp>
        <p:nvSpPr>
          <p:cNvPr id="7" name="TextBox 6"/>
          <p:cNvSpPr txBox="1"/>
          <p:nvPr/>
        </p:nvSpPr>
        <p:spPr>
          <a:xfrm>
            <a:off x="1371559" y="3602166"/>
            <a:ext cx="4957096" cy="2862322"/>
          </a:xfrm>
          <a:prstGeom prst="rect">
            <a:avLst/>
          </a:prstGeom>
          <a:noFill/>
        </p:spPr>
        <p:txBody>
          <a:bodyPr wrap="square" rtlCol="0">
            <a:spAutoFit/>
          </a:bodyPr>
          <a:lstStyle/>
          <a:p>
            <a:r>
              <a:rPr lang="en-US" b="1" dirty="0">
                <a:solidFill>
                  <a:srgbClr val="055000"/>
                </a:solidFill>
              </a:rPr>
              <a:t>Construction</a:t>
            </a:r>
          </a:p>
          <a:p>
            <a:endParaRPr lang="en-US" b="1" dirty="0">
              <a:solidFill>
                <a:srgbClr val="055000"/>
              </a:solidFill>
            </a:endParaRPr>
          </a:p>
          <a:p>
            <a:pPr marL="342900" indent="-342900" algn="just">
              <a:buFont typeface="+mj-lt"/>
              <a:buAutoNum type="arabicPeriod"/>
            </a:pPr>
            <a:r>
              <a:rPr lang="en-US" sz="1600" dirty="0"/>
              <a:t>Gather the required materials.</a:t>
            </a:r>
          </a:p>
          <a:p>
            <a:pPr marL="342900" indent="-342900" algn="just">
              <a:buFont typeface="+mj-lt"/>
              <a:buAutoNum type="arabicPeriod"/>
            </a:pPr>
            <a:r>
              <a:rPr lang="en-US" sz="1600" dirty="0"/>
              <a:t>Attach with tape two threads across the diameter of one end of the tube to form a crosshair. Leave a short end that you can pull to tighten the thread if necessary.</a:t>
            </a:r>
          </a:p>
          <a:p>
            <a:pPr marL="342900" indent="-342900" algn="just">
              <a:buFont typeface="+mj-lt"/>
              <a:buAutoNum type="arabicPeriod"/>
            </a:pPr>
            <a:r>
              <a:rPr lang="en-US" sz="1600" dirty="0"/>
              <a:t>Attach with tape an 18 cm piece of thread with a metal nut or washer hanging loosely from it across the diameter of the other end of the tube, across from the crosshairs. </a:t>
            </a:r>
          </a:p>
        </p:txBody>
      </p:sp>
      <p:pic>
        <p:nvPicPr>
          <p:cNvPr id="10" name="Content Placeholder 9" descr="Parts of a densiometer: tape, thread for crosshairs, tube, tape, and a nut used as a weigh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18224" y="3230827"/>
            <a:ext cx="2442812" cy="3294306"/>
          </a:xfrm>
        </p:spPr>
      </p:pic>
    </p:spTree>
    <p:extLst>
      <p:ext uri="{BB962C8B-B14F-4D97-AF65-F5344CB8AC3E}">
        <p14:creationId xmlns:p14="http://schemas.microsoft.com/office/powerpoint/2010/main" val="1897669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3C23576-A670-D745-B9EB-8D417F2DE96A}" type="slidenum">
              <a:rPr lang="en-US" smtClean="0"/>
              <a:t>25</a:t>
            </a:fld>
            <a:endParaRPr lang="en-US" dirty="0"/>
          </a:p>
        </p:txBody>
      </p:sp>
      <p:pic>
        <p:nvPicPr>
          <p:cNvPr id="5" name="Picture 4"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0606" cy="994039"/>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181990" y="700945"/>
            <a:ext cx="7886700" cy="1325563"/>
          </a:xfrm>
        </p:spPr>
        <p:txBody>
          <a:bodyPr/>
          <a:lstStyle/>
          <a:p>
            <a:r>
              <a:rPr lang="en-US" b="1" dirty="0">
                <a:solidFill>
                  <a:srgbClr val="055000"/>
                </a:solidFill>
              </a:rPr>
              <a:t>Identify Your Sample Area in the Field</a:t>
            </a:r>
          </a:p>
        </p:txBody>
      </p:sp>
      <p:sp>
        <p:nvSpPr>
          <p:cNvPr id="3" name="Content Placeholder 2"/>
          <p:cNvSpPr>
            <a:spLocks noGrp="1"/>
          </p:cNvSpPr>
          <p:nvPr>
            <p:ph sz="half" idx="1"/>
          </p:nvPr>
        </p:nvSpPr>
        <p:spPr>
          <a:xfrm>
            <a:off x="1342918" y="2026508"/>
            <a:ext cx="4747901" cy="4351338"/>
          </a:xfrm>
        </p:spPr>
        <p:txBody>
          <a:bodyPr/>
          <a:lstStyle/>
          <a:p>
            <a:pPr marL="0" indent="0" algn="just">
              <a:buNone/>
            </a:pPr>
            <a:r>
              <a:rPr lang="en-US" sz="1800" dirty="0"/>
              <a:t>Before you take canopy and ground cover measurements, you need to have defined your Land Cover Study Site. You will be returning to the location of your </a:t>
            </a:r>
            <a:r>
              <a:rPr lang="en-US" sz="1800" b="1" dirty="0">
                <a:solidFill>
                  <a:srgbClr val="055000"/>
                </a:solidFill>
                <a:hlinkClick r:id="rId4"/>
              </a:rPr>
              <a:t>Land Cover Sampling Site</a:t>
            </a:r>
            <a:r>
              <a:rPr lang="en-US" sz="1800" dirty="0">
                <a:hlinkClick r:id="rId4"/>
              </a:rPr>
              <a:t> </a:t>
            </a:r>
            <a:r>
              <a:rPr lang="en-US" sz="1800" dirty="0"/>
              <a:t>that you identified in a previous field excursion. </a:t>
            </a:r>
          </a:p>
          <a:p>
            <a:pPr marL="0" indent="0">
              <a:buNone/>
            </a:pPr>
            <a:endParaRPr lang="en-US" b="1" dirty="0">
              <a:solidFill>
                <a:srgbClr val="055000"/>
              </a:solidFill>
            </a:endParaRPr>
          </a:p>
        </p:txBody>
      </p:sp>
      <p:sp>
        <p:nvSpPr>
          <p:cNvPr id="7" name="TextBox 6"/>
          <p:cNvSpPr txBox="1"/>
          <p:nvPr/>
        </p:nvSpPr>
        <p:spPr>
          <a:xfrm>
            <a:off x="2122405" y="5694361"/>
            <a:ext cx="3638233" cy="830997"/>
          </a:xfrm>
          <a:prstGeom prst="rect">
            <a:avLst/>
          </a:prstGeom>
          <a:noFill/>
        </p:spPr>
        <p:txBody>
          <a:bodyPr wrap="square" rtlCol="0">
            <a:spAutoFit/>
          </a:bodyPr>
          <a:lstStyle/>
          <a:p>
            <a:pPr algn="just"/>
            <a:r>
              <a:rPr lang="en-US" sz="1600" dirty="0"/>
              <a:t>Locate the center of your homogeneous Land Cover Sample Site. This is your starting point. </a:t>
            </a:r>
          </a:p>
        </p:txBody>
      </p:sp>
      <p:pic>
        <p:nvPicPr>
          <p:cNvPr id="8" name="Picture 7" descr="The grid is placed in an area where the vegetation cover is unifor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887" y="3310245"/>
            <a:ext cx="2755540" cy="2373269"/>
          </a:xfrm>
          <a:prstGeom prst="rect">
            <a:avLst/>
          </a:prstGeom>
        </p:spPr>
      </p:pic>
      <p:pic>
        <p:nvPicPr>
          <p:cNvPr id="11" name="Content Placeholder 10" descr="Screen Shot of Sampling Grid oriented North, with 30 m x 30 m, "/>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123427" y="2040894"/>
            <a:ext cx="2680930" cy="2257625"/>
          </a:xfrm>
          <a:prstGeom prst="rect">
            <a:avLst/>
          </a:prstGeom>
        </p:spPr>
      </p:pic>
      <p:sp>
        <p:nvSpPr>
          <p:cNvPr id="12" name="TextBox 11" descr="image of a square, with center marked and 21.2 m diagonals."/>
          <p:cNvSpPr txBox="1"/>
          <p:nvPr/>
        </p:nvSpPr>
        <p:spPr>
          <a:xfrm>
            <a:off x="6251747" y="4298519"/>
            <a:ext cx="2424290" cy="1384995"/>
          </a:xfrm>
          <a:prstGeom prst="rect">
            <a:avLst/>
          </a:prstGeom>
          <a:noFill/>
        </p:spPr>
        <p:txBody>
          <a:bodyPr wrap="square" rtlCol="0">
            <a:spAutoFit/>
          </a:bodyPr>
          <a:lstStyle/>
          <a:p>
            <a:pPr algn="just"/>
            <a:r>
              <a:rPr lang="en-US" sz="1400" i="1" dirty="0"/>
              <a:t>Land Cover Sample Site with the four 21.2 m half-diagonals In the NE, SE, SW and NW directions for sampling.</a:t>
            </a:r>
          </a:p>
          <a:p>
            <a:pPr algn="just"/>
            <a:endParaRPr lang="en-US" sz="1400" dirty="0"/>
          </a:p>
          <a:p>
            <a:pPr algn="just"/>
            <a:endParaRPr lang="en-US" sz="1400" i="1" dirty="0"/>
          </a:p>
        </p:txBody>
      </p:sp>
    </p:spTree>
    <p:extLst>
      <p:ext uri="{BB962C8B-B14F-4D97-AF65-F5344CB8AC3E}">
        <p14:creationId xmlns:p14="http://schemas.microsoft.com/office/powerpoint/2010/main" val="482030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B3C23576-A670-D745-B9EB-8D417F2DE96A}" type="slidenum">
              <a:rPr lang="en-US" smtClean="0"/>
              <a:t>26</a:t>
            </a:fld>
            <a:endParaRPr lang="en-US" dirty="0"/>
          </a:p>
        </p:txBody>
      </p:sp>
      <p:pic>
        <p:nvPicPr>
          <p:cNvPr id="5" name="Picture 4"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0606" cy="994039"/>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181990" y="700945"/>
            <a:ext cx="7886700" cy="1325563"/>
          </a:xfrm>
        </p:spPr>
        <p:txBody>
          <a:bodyPr/>
          <a:lstStyle/>
          <a:p>
            <a:r>
              <a:rPr lang="en-US" b="1" dirty="0">
                <a:solidFill>
                  <a:srgbClr val="055000"/>
                </a:solidFill>
              </a:rPr>
              <a:t>Define your Half Diagonal Transects</a:t>
            </a:r>
          </a:p>
        </p:txBody>
      </p:sp>
      <p:sp>
        <p:nvSpPr>
          <p:cNvPr id="3" name="Content Placeholder 2"/>
          <p:cNvSpPr>
            <a:spLocks noGrp="1"/>
          </p:cNvSpPr>
          <p:nvPr>
            <p:ph sz="half" idx="1"/>
          </p:nvPr>
        </p:nvSpPr>
        <p:spPr>
          <a:xfrm>
            <a:off x="1425831" y="1821270"/>
            <a:ext cx="4747901" cy="4351338"/>
          </a:xfrm>
        </p:spPr>
        <p:txBody>
          <a:bodyPr/>
          <a:lstStyle/>
          <a:p>
            <a:pPr marL="0" indent="0" algn="just">
              <a:buNone/>
            </a:pPr>
            <a:r>
              <a:rPr lang="en-US" sz="1600" dirty="0"/>
              <a:t>You will make your measurements by walking the distance of</a:t>
            </a:r>
            <a:r>
              <a:rPr lang="en-US" sz="1600" b="1" dirty="0"/>
              <a:t> </a:t>
            </a:r>
            <a:r>
              <a:rPr lang="en-US" sz="1600" dirty="0"/>
              <a:t>a</a:t>
            </a:r>
            <a:r>
              <a:rPr lang="en-US" sz="1600" b="1" dirty="0"/>
              <a:t> </a:t>
            </a:r>
            <a:r>
              <a:rPr lang="en-US" sz="1600" b="1" dirty="0">
                <a:solidFill>
                  <a:srgbClr val="055000"/>
                </a:solidFill>
              </a:rPr>
              <a:t>half-diagonal </a:t>
            </a:r>
            <a:r>
              <a:rPr lang="en-US" sz="1600" dirty="0"/>
              <a:t>(21.2 m) in each of the following four directions: NE, SE, SW and NW (use a compass to determine the directions.) For instructions how to use the compass, see</a:t>
            </a:r>
          </a:p>
          <a:p>
            <a:pPr marL="0" indent="0" algn="just">
              <a:buNone/>
            </a:pPr>
            <a:r>
              <a:rPr lang="en-US" sz="1600" dirty="0">
                <a:hlinkClick r:id="rId4"/>
              </a:rPr>
              <a:t> Biosphere Investigation Instrument: Compass</a:t>
            </a:r>
            <a:endParaRPr lang="en-US" sz="1600" dirty="0"/>
          </a:p>
          <a:p>
            <a:pPr marL="0" indent="0" algn="just">
              <a:buNone/>
            </a:pPr>
            <a:r>
              <a:rPr lang="en-US" sz="1600" dirty="0"/>
              <a:t>You will stop after each pace (2 steps) to make each measurement.</a:t>
            </a:r>
          </a:p>
          <a:p>
            <a:pPr marL="0" indent="0">
              <a:buNone/>
            </a:pPr>
            <a:endParaRPr lang="en-US" b="1" dirty="0">
              <a:solidFill>
                <a:srgbClr val="055000"/>
              </a:solidFill>
            </a:endParaRPr>
          </a:p>
        </p:txBody>
      </p:sp>
      <p:pic>
        <p:nvPicPr>
          <p:cNvPr id="10" name="Picture 9" descr="diagram of sampling square showing half diagonal of 21.2 m.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732" y="3844903"/>
            <a:ext cx="3113625" cy="2242551"/>
          </a:xfrm>
          <a:prstGeom prst="rect">
            <a:avLst/>
          </a:prstGeom>
        </p:spPr>
      </p:pic>
      <p:pic>
        <p:nvPicPr>
          <p:cNvPr id="9" name="Content Placeholder 8" descr="photo of using a compass and laying out the meter tape to create the 21.2 m diagonal length"/>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255648" y="1694984"/>
            <a:ext cx="2532752" cy="4432316"/>
          </a:xfrm>
        </p:spPr>
      </p:pic>
      <p:pic>
        <p:nvPicPr>
          <p:cNvPr id="13" name="Picture 12" descr="An attention ico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9393" y="6172608"/>
            <a:ext cx="399410" cy="40937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732939" y="6172608"/>
            <a:ext cx="7207862" cy="461665"/>
          </a:xfrm>
          <a:prstGeom prst="rect">
            <a:avLst/>
          </a:prstGeom>
          <a:noFill/>
        </p:spPr>
        <p:txBody>
          <a:bodyPr wrap="square" rtlCol="0">
            <a:spAutoFit/>
          </a:bodyPr>
          <a:lstStyle/>
          <a:p>
            <a:r>
              <a:rPr lang="en-US" sz="1200" b="1" i="1" dirty="0"/>
              <a:t>Before you begin you  will need to “pace yourself”- calculate how many paces you make in 21.2 meters. Do this by stretching a meter tape 21.2 meters, and walk the tape, counting your steps. A pace is two steps.</a:t>
            </a:r>
          </a:p>
        </p:txBody>
      </p:sp>
    </p:spTree>
    <p:extLst>
      <p:ext uri="{BB962C8B-B14F-4D97-AF65-F5344CB8AC3E}">
        <p14:creationId xmlns:p14="http://schemas.microsoft.com/office/powerpoint/2010/main" val="82996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3C23576-A670-D745-B9EB-8D417F2DE96A}" type="slidenum">
              <a:rPr lang="en-US" smtClean="0"/>
              <a:t>27</a:t>
            </a:fld>
            <a:endParaRPr lang="en-US" dirty="0"/>
          </a:p>
        </p:txBody>
      </p:sp>
      <p:pic>
        <p:nvPicPr>
          <p:cNvPr id="7" name="Picture 6"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 y="0"/>
            <a:ext cx="9150606" cy="994039"/>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54957" y="701807"/>
            <a:ext cx="7886700" cy="1325563"/>
          </a:xfrm>
        </p:spPr>
        <p:txBody>
          <a:bodyPr>
            <a:normAutofit/>
          </a:bodyPr>
          <a:lstStyle/>
          <a:p>
            <a:r>
              <a:rPr lang="en-US" sz="2800" b="1" dirty="0">
                <a:solidFill>
                  <a:schemeClr val="accent6">
                    <a:lumMod val="50000"/>
                  </a:schemeClr>
                </a:solidFill>
              </a:rPr>
              <a:t>Canopy Cover and Ground Cover Protocol Steps </a:t>
            </a:r>
          </a:p>
        </p:txBody>
      </p:sp>
      <p:sp>
        <p:nvSpPr>
          <p:cNvPr id="3" name="Content Placeholder 2"/>
          <p:cNvSpPr>
            <a:spLocks noGrp="1"/>
          </p:cNvSpPr>
          <p:nvPr>
            <p:ph sz="half" idx="1"/>
          </p:nvPr>
        </p:nvSpPr>
        <p:spPr>
          <a:xfrm>
            <a:off x="1321632" y="1774294"/>
            <a:ext cx="7753350" cy="1122892"/>
          </a:xfrm>
        </p:spPr>
        <p:txBody>
          <a:bodyPr/>
          <a:lstStyle/>
          <a:p>
            <a:pPr marL="0" indent="0">
              <a:buNone/>
            </a:pPr>
            <a:r>
              <a:rPr lang="en-US" sz="1800" dirty="0"/>
              <a:t>After you identify your sampling area, continue to follow the Canopy Cover and Ground Cover Field Guide, beginning  with step 2 in the guide.  You will be able to determine the dominant canopy cover through calculations at the end of the protocol.</a:t>
            </a:r>
          </a:p>
          <a:p>
            <a:endParaRPr lang="en-US" dirty="0"/>
          </a:p>
        </p:txBody>
      </p:sp>
      <p:pic>
        <p:nvPicPr>
          <p:cNvPr id="10" name="Content Placeholder 9" descr="Photograph of GLOBE teacher using the densiometer to obtain canopy cover data. Her assistant records the observation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255207" y="2826855"/>
            <a:ext cx="3886200" cy="2914650"/>
          </a:xfrm>
        </p:spPr>
      </p:pic>
      <p:sp>
        <p:nvSpPr>
          <p:cNvPr id="6" name="TextBox 5"/>
          <p:cNvSpPr txBox="1"/>
          <p:nvPr/>
        </p:nvSpPr>
        <p:spPr>
          <a:xfrm>
            <a:off x="1545031" y="5982812"/>
            <a:ext cx="7306552" cy="738664"/>
          </a:xfrm>
          <a:prstGeom prst="rect">
            <a:avLst/>
          </a:prstGeom>
          <a:noFill/>
        </p:spPr>
        <p:txBody>
          <a:bodyPr wrap="square" rtlCol="0">
            <a:spAutoFit/>
          </a:bodyPr>
          <a:lstStyle/>
          <a:p>
            <a:r>
              <a:rPr lang="en-US" sz="1400" b="1" i="1" dirty="0"/>
              <a:t>Note: The protocol steps have been simplified, there is now only one shared  data sheet for canopy and ground cover. The Protocol instructions in the GLOBE  Teacher’s Guide will be updated soon.</a:t>
            </a:r>
          </a:p>
        </p:txBody>
      </p:sp>
    </p:spTree>
    <p:extLst>
      <p:ext uri="{BB962C8B-B14F-4D97-AF65-F5344CB8AC3E}">
        <p14:creationId xmlns:p14="http://schemas.microsoft.com/office/powerpoint/2010/main" val="96668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28</a:t>
            </a:fld>
            <a:endParaRPr lang="en-US" dirty="0"/>
          </a:p>
        </p:txBody>
      </p:sp>
      <p:pic>
        <p:nvPicPr>
          <p:cNvPr id="7" name="Picture 6"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 y="0"/>
            <a:ext cx="9150606" cy="994039"/>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85894"/>
            <a:ext cx="1194802" cy="5863962"/>
          </a:xfrm>
          <a:prstGeom prst="rect">
            <a:avLst/>
          </a:prstGeom>
        </p:spPr>
      </p:pic>
      <p:sp>
        <p:nvSpPr>
          <p:cNvPr id="2" name="Title 1"/>
          <p:cNvSpPr>
            <a:spLocks noGrp="1"/>
          </p:cNvSpPr>
          <p:nvPr>
            <p:ph type="title"/>
          </p:nvPr>
        </p:nvSpPr>
        <p:spPr>
          <a:xfrm>
            <a:off x="1254957" y="701807"/>
            <a:ext cx="7886700" cy="1325563"/>
          </a:xfrm>
        </p:spPr>
        <p:txBody>
          <a:bodyPr>
            <a:normAutofit/>
          </a:bodyPr>
          <a:lstStyle/>
          <a:p>
            <a:r>
              <a:rPr lang="en-US" sz="2800" b="1" dirty="0">
                <a:solidFill>
                  <a:srgbClr val="055000"/>
                </a:solidFill>
              </a:rPr>
              <a:t>Begin at Step 2. Canopy Cover Measurements</a:t>
            </a:r>
          </a:p>
        </p:txBody>
      </p:sp>
      <p:sp>
        <p:nvSpPr>
          <p:cNvPr id="4" name="Content Placeholder 3"/>
          <p:cNvSpPr>
            <a:spLocks noGrp="1"/>
          </p:cNvSpPr>
          <p:nvPr>
            <p:ph sz="half" idx="1"/>
          </p:nvPr>
        </p:nvSpPr>
        <p:spPr>
          <a:xfrm>
            <a:off x="1545031" y="1683627"/>
            <a:ext cx="5008169" cy="4351338"/>
          </a:xfrm>
        </p:spPr>
        <p:txBody>
          <a:bodyPr/>
          <a:lstStyle/>
          <a:p>
            <a:pPr marL="0" indent="0">
              <a:buNone/>
            </a:pPr>
            <a:endParaRPr lang="en-US" sz="1600" dirty="0"/>
          </a:p>
          <a:p>
            <a:pPr marL="0" indent="0">
              <a:buNone/>
            </a:pPr>
            <a:r>
              <a:rPr lang="en-US" sz="1600" dirty="0"/>
              <a:t>You will take a measurement each pace as you walk your half diagonal transect.</a:t>
            </a:r>
          </a:p>
          <a:p>
            <a:pPr marL="0" indent="0">
              <a:buNone/>
            </a:pPr>
            <a:r>
              <a:rPr lang="en-US" sz="1600" dirty="0"/>
              <a:t>Look up through your densiometer at the canopy, making sure it is vertical and that the metal nut/washer is directly below the intersection of the crosshairs at the top of the tube. Look at the highest canopy in your spot.</a:t>
            </a:r>
          </a:p>
          <a:p>
            <a:pPr marL="0" indent="0">
              <a:buNone/>
            </a:pPr>
            <a:r>
              <a:rPr lang="en-US" sz="1600" dirty="0"/>
              <a:t>a.  If you see vegetation, twigs or branches at the crosshairs, 	record a </a:t>
            </a:r>
            <a:r>
              <a:rPr lang="en-US" sz="1600" b="1" dirty="0">
                <a:solidFill>
                  <a:srgbClr val="055000"/>
                </a:solidFill>
              </a:rPr>
              <a:t>(+)</a:t>
            </a:r>
            <a:r>
              <a:rPr lang="en-US" sz="1600" dirty="0"/>
              <a:t> on the data sheet. If you see sky at the cross, 	record a </a:t>
            </a:r>
            <a:r>
              <a:rPr lang="en-US" sz="1600" b="1" dirty="0">
                <a:solidFill>
                  <a:srgbClr val="055000"/>
                </a:solidFill>
              </a:rPr>
              <a:t> (-)</a:t>
            </a:r>
            <a:r>
              <a:rPr lang="en-US" sz="1600" dirty="0"/>
              <a:t>. </a:t>
            </a:r>
          </a:p>
          <a:p>
            <a:endParaRPr lang="en-US" dirty="0"/>
          </a:p>
        </p:txBody>
      </p:sp>
      <p:pic>
        <p:nvPicPr>
          <p:cNvPr id="11" name="Picture 10" descr="Close up photograph of a densiometer, showing the crosshair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870" y="4416894"/>
            <a:ext cx="2770227" cy="1779835"/>
          </a:xfrm>
          <a:prstGeom prst="rect">
            <a:avLst/>
          </a:prstGeom>
        </p:spPr>
      </p:pic>
      <p:sp>
        <p:nvSpPr>
          <p:cNvPr id="14" name="TextBox 13"/>
          <p:cNvSpPr txBox="1"/>
          <p:nvPr/>
        </p:nvSpPr>
        <p:spPr>
          <a:xfrm>
            <a:off x="6195097" y="5068711"/>
            <a:ext cx="2927955" cy="738664"/>
          </a:xfrm>
          <a:prstGeom prst="rect">
            <a:avLst/>
          </a:prstGeom>
          <a:noFill/>
        </p:spPr>
        <p:txBody>
          <a:bodyPr wrap="square" rtlCol="0">
            <a:spAutoFit/>
          </a:bodyPr>
          <a:lstStyle/>
          <a:p>
            <a:r>
              <a:rPr lang="en-US" sz="1400" i="1" dirty="0"/>
              <a:t>Here, the sighting threads crossover on vegetation=  + reading will be recorded on the data table.</a:t>
            </a:r>
          </a:p>
        </p:txBody>
      </p:sp>
      <p:pic>
        <p:nvPicPr>
          <p:cNvPr id="10" name="Content Placeholder 9" descr="GLOBE scientist looking through densiometer to obtain canopy data."/>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626167" y="2027370"/>
            <a:ext cx="2158160" cy="2784723"/>
          </a:xfrm>
          <a:prstGeom prst="rect">
            <a:avLst/>
          </a:prstGeom>
        </p:spPr>
      </p:pic>
      <p:pic>
        <p:nvPicPr>
          <p:cNvPr id="13" name="Picture 12" descr="An attention ic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415" y="6318449"/>
            <a:ext cx="399410" cy="409377"/>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017882" y="6358494"/>
            <a:ext cx="6969714" cy="369332"/>
          </a:xfrm>
          <a:prstGeom prst="rect">
            <a:avLst/>
          </a:prstGeom>
          <a:noFill/>
        </p:spPr>
        <p:txBody>
          <a:bodyPr wrap="none" rtlCol="0">
            <a:spAutoFit/>
          </a:bodyPr>
          <a:lstStyle/>
          <a:p>
            <a:r>
              <a:rPr lang="en-US" sz="1400" b="1" i="1" dirty="0">
                <a:solidFill>
                  <a:srgbClr val="055000"/>
                </a:solidFill>
              </a:rPr>
              <a:t>When using densiometer, be sure you are looking straight up, perpendicular to the ground</a:t>
            </a:r>
            <a:r>
              <a:rPr lang="en-US" dirty="0"/>
              <a:t>.</a:t>
            </a:r>
          </a:p>
        </p:txBody>
      </p:sp>
    </p:spTree>
    <p:extLst>
      <p:ext uri="{BB962C8B-B14F-4D97-AF65-F5344CB8AC3E}">
        <p14:creationId xmlns:p14="http://schemas.microsoft.com/office/powerpoint/2010/main" val="2101122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2</a:t>
            </a:fld>
            <a:endParaRPr lang="en-US" dirty="0"/>
          </a:p>
        </p:txBody>
      </p:sp>
      <p:pic>
        <p:nvPicPr>
          <p:cNvPr id="5" name="Content Placeholder 4" descr="Banner: Canopy Cover and Ground Cove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96" y="0"/>
            <a:ext cx="9324391" cy="990314"/>
          </a:xfrm>
        </p:spPr>
      </p:pic>
      <p:pic>
        <p:nvPicPr>
          <p:cNvPr id="8" name="Content Placeholder 5" descr="Menu: What is 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6" y="990314"/>
            <a:ext cx="1246136" cy="5867686"/>
          </a:xfrm>
          <a:prstGeom prst="rect">
            <a:avLst/>
          </a:prstGeom>
        </p:spPr>
      </p:pic>
      <p:sp>
        <p:nvSpPr>
          <p:cNvPr id="2" name="Title 1"/>
          <p:cNvSpPr>
            <a:spLocks noGrp="1"/>
          </p:cNvSpPr>
          <p:nvPr>
            <p:ph type="title"/>
          </p:nvPr>
        </p:nvSpPr>
        <p:spPr>
          <a:xfrm>
            <a:off x="1111730" y="714212"/>
            <a:ext cx="7886700" cy="1325563"/>
          </a:xfrm>
        </p:spPr>
        <p:txBody>
          <a:bodyPr/>
          <a:lstStyle/>
          <a:p>
            <a:r>
              <a:rPr lang="en-US" dirty="0">
                <a:solidFill>
                  <a:srgbClr val="055000"/>
                </a:solidFill>
              </a:rPr>
              <a:t> </a:t>
            </a:r>
            <a:r>
              <a:rPr lang="en-US" b="1" dirty="0">
                <a:solidFill>
                  <a:srgbClr val="055000"/>
                </a:solidFill>
              </a:rPr>
              <a:t>The Biosphere</a:t>
            </a:r>
          </a:p>
        </p:txBody>
      </p:sp>
      <p:sp>
        <p:nvSpPr>
          <p:cNvPr id="7" name="Content Placeholder 6"/>
          <p:cNvSpPr>
            <a:spLocks noGrp="1"/>
          </p:cNvSpPr>
          <p:nvPr>
            <p:ph sz="half" idx="2"/>
          </p:nvPr>
        </p:nvSpPr>
        <p:spPr>
          <a:xfrm>
            <a:off x="1111731" y="1825625"/>
            <a:ext cx="5647658" cy="4351338"/>
          </a:xfrm>
        </p:spPr>
        <p:txBody>
          <a:bodyPr>
            <a:noAutofit/>
          </a:bodyPr>
          <a:lstStyle/>
          <a:p>
            <a:r>
              <a:rPr lang="en-US" sz="1800" dirty="0"/>
              <a:t>The Biosphere is Earth’s zone of life. Every organism on Earth belongs to the biosphere. GLOBE has several ways to explore and measure components of the Biosphere through investigations in </a:t>
            </a:r>
            <a:r>
              <a:rPr lang="en-US" sz="1800" b="1" dirty="0"/>
              <a:t>land cover </a:t>
            </a:r>
            <a:r>
              <a:rPr lang="en-US" sz="1800" dirty="0"/>
              <a:t>and </a:t>
            </a:r>
            <a:r>
              <a:rPr lang="en-US" sz="1800" b="1" dirty="0">
                <a:solidFill>
                  <a:srgbClr val="055000"/>
                </a:solidFill>
              </a:rPr>
              <a:t>phenology</a:t>
            </a:r>
            <a:r>
              <a:rPr lang="en-US" sz="1800" dirty="0"/>
              <a:t>. As well, the Hydrosphere investigations include the macroinvertebrates and mosquito larvae protocols.</a:t>
            </a:r>
          </a:p>
          <a:p>
            <a:endParaRPr lang="en-US" sz="1800" dirty="0"/>
          </a:p>
          <a:p>
            <a:r>
              <a:rPr lang="en-US" sz="1800" dirty="0"/>
              <a:t>Like all parts of the Earth system, the </a:t>
            </a:r>
            <a:r>
              <a:rPr lang="en-US" sz="1800" b="1" dirty="0">
                <a:solidFill>
                  <a:srgbClr val="055000"/>
                </a:solidFill>
              </a:rPr>
              <a:t>Biosphere</a:t>
            </a:r>
            <a:r>
              <a:rPr lang="en-US" sz="1800" dirty="0"/>
              <a:t> is subject to change. We can quantify these changes by taking measurements over time, and compare what we saw in the past to what we see in the present. </a:t>
            </a:r>
          </a:p>
          <a:p>
            <a:endParaRPr lang="en-US" sz="1800" dirty="0"/>
          </a:p>
          <a:p>
            <a:r>
              <a:rPr lang="en-US" sz="1800" b="1" dirty="0">
                <a:solidFill>
                  <a:srgbClr val="055000"/>
                </a:solidFill>
              </a:rPr>
              <a:t>Canopy Cover and Ground Cover </a:t>
            </a:r>
            <a:r>
              <a:rPr lang="en-US" sz="1800" dirty="0"/>
              <a:t>measurements are part of GLOBE’s Biosphere protocols. </a:t>
            </a:r>
          </a:p>
        </p:txBody>
      </p:sp>
      <p:pic>
        <p:nvPicPr>
          <p:cNvPr id="11" name="Picture 10" descr="photo cactus in dese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613" y="1061034"/>
            <a:ext cx="1876593" cy="1825513"/>
          </a:xfrm>
          <a:prstGeom prst="rect">
            <a:avLst/>
          </a:prstGeom>
        </p:spPr>
      </p:pic>
      <p:pic>
        <p:nvPicPr>
          <p:cNvPr id="10" name="Picture 9" descr="photo of trees and meadow"/>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613" y="2925097"/>
            <a:ext cx="1876593" cy="1725291"/>
          </a:xfrm>
          <a:prstGeom prst="rect">
            <a:avLst/>
          </a:prstGeom>
        </p:spPr>
      </p:pic>
      <p:pic>
        <p:nvPicPr>
          <p:cNvPr id="12" name="Picture 11" descr="photo of sand dun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613" y="4691547"/>
            <a:ext cx="1876593" cy="1786121"/>
          </a:xfrm>
          <a:prstGeom prst="rect">
            <a:avLst/>
          </a:prstGeom>
        </p:spPr>
      </p:pic>
      <p:sp>
        <p:nvSpPr>
          <p:cNvPr id="13" name="TextBox 12"/>
          <p:cNvSpPr txBox="1"/>
          <p:nvPr/>
        </p:nvSpPr>
        <p:spPr>
          <a:xfrm>
            <a:off x="7156087" y="6541058"/>
            <a:ext cx="1661119" cy="246221"/>
          </a:xfrm>
          <a:prstGeom prst="rect">
            <a:avLst/>
          </a:prstGeom>
          <a:noFill/>
        </p:spPr>
        <p:txBody>
          <a:bodyPr wrap="none" rtlCol="0">
            <a:spAutoFit/>
          </a:bodyPr>
          <a:lstStyle/>
          <a:p>
            <a:r>
              <a:rPr lang="en-US" sz="1000" dirty="0"/>
              <a:t>Photo Credit: Shelley E. Olds</a:t>
            </a:r>
          </a:p>
        </p:txBody>
      </p:sp>
    </p:spTree>
    <p:extLst>
      <p:ext uri="{BB962C8B-B14F-4D97-AF65-F5344CB8AC3E}">
        <p14:creationId xmlns:p14="http://schemas.microsoft.com/office/powerpoint/2010/main" val="120002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3C23576-A670-D745-B9EB-8D417F2DE96A}" type="slidenum">
              <a:rPr lang="en-US" smtClean="0"/>
              <a:t>29</a:t>
            </a:fld>
            <a:endParaRPr lang="en-US" dirty="0"/>
          </a:p>
        </p:txBody>
      </p:sp>
      <p:pic>
        <p:nvPicPr>
          <p:cNvPr id="7" name="Picture 6"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 y="0"/>
            <a:ext cx="9150606" cy="994039"/>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85622" y="911938"/>
            <a:ext cx="7886700" cy="1325563"/>
          </a:xfrm>
        </p:spPr>
        <p:txBody>
          <a:bodyPr>
            <a:normAutofit/>
          </a:bodyPr>
          <a:lstStyle/>
          <a:p>
            <a:r>
              <a:rPr lang="en-US" sz="2800" b="1" dirty="0">
                <a:solidFill>
                  <a:srgbClr val="055000"/>
                </a:solidFill>
              </a:rPr>
              <a:t>Decide Whether the Canopy is Dominated by Trees </a:t>
            </a:r>
            <a:br>
              <a:rPr lang="en-US" sz="2800" b="1" dirty="0">
                <a:solidFill>
                  <a:srgbClr val="055000"/>
                </a:solidFill>
              </a:rPr>
            </a:br>
            <a:r>
              <a:rPr lang="en-US" sz="2800" b="1" dirty="0">
                <a:solidFill>
                  <a:srgbClr val="055000"/>
                </a:solidFill>
              </a:rPr>
              <a:t>or by Shrubs</a:t>
            </a:r>
          </a:p>
        </p:txBody>
      </p:sp>
      <p:sp>
        <p:nvSpPr>
          <p:cNvPr id="4" name="Content Placeholder 3"/>
          <p:cNvSpPr>
            <a:spLocks noGrp="1"/>
          </p:cNvSpPr>
          <p:nvPr>
            <p:ph sz="half" idx="1"/>
          </p:nvPr>
        </p:nvSpPr>
        <p:spPr>
          <a:xfrm>
            <a:off x="1312546" y="2237501"/>
            <a:ext cx="5008169" cy="4351338"/>
          </a:xfrm>
        </p:spPr>
        <p:txBody>
          <a:bodyPr/>
          <a:lstStyle/>
          <a:p>
            <a:pPr marL="0" indent="0">
              <a:buNone/>
            </a:pPr>
            <a:endParaRPr lang="en-US" sz="1600" dirty="0"/>
          </a:p>
          <a:p>
            <a:pPr marL="285750" indent="-285750" algn="just">
              <a:buFont typeface="Arial"/>
              <a:buChar char="•"/>
            </a:pPr>
            <a:r>
              <a:rPr lang="en-US" sz="1600" dirty="0"/>
              <a:t>Identify whether the plant you see through the densiometer is a tree </a:t>
            </a:r>
            <a:r>
              <a:rPr lang="en-US" sz="1600" b="1" dirty="0">
                <a:solidFill>
                  <a:srgbClr val="073100"/>
                </a:solidFill>
              </a:rPr>
              <a:t>(T)  </a:t>
            </a:r>
            <a:r>
              <a:rPr lang="en-US" sz="1600" dirty="0"/>
              <a:t>or a  Shrub </a:t>
            </a:r>
            <a:r>
              <a:rPr lang="en-US" sz="1600" b="1" dirty="0">
                <a:solidFill>
                  <a:srgbClr val="073100"/>
                </a:solidFill>
              </a:rPr>
              <a:t>(Sh)</a:t>
            </a:r>
            <a:r>
              <a:rPr lang="en-US" sz="1600" dirty="0"/>
              <a:t>.  </a:t>
            </a:r>
          </a:p>
          <a:p>
            <a:pPr marL="285750" indent="-285750" algn="just">
              <a:buFont typeface="Arial"/>
              <a:buChar char="•"/>
            </a:pPr>
            <a:endParaRPr lang="en-US" sz="1600" dirty="0"/>
          </a:p>
          <a:p>
            <a:pPr marL="285750" indent="-285750" algn="just">
              <a:buFont typeface="Arial"/>
              <a:buChar char="•"/>
            </a:pPr>
            <a:endParaRPr lang="en-US" sz="1600" dirty="0"/>
          </a:p>
          <a:p>
            <a:pPr algn="just"/>
            <a:endParaRPr lang="en-US" sz="1600" dirty="0"/>
          </a:p>
          <a:p>
            <a:pPr marL="285750" indent="-285750" algn="just">
              <a:buFont typeface="Arial"/>
              <a:buChar char="•"/>
            </a:pPr>
            <a:endParaRPr lang="en-US" sz="1600" dirty="0"/>
          </a:p>
          <a:p>
            <a:pPr marL="285750" indent="-285750" algn="just">
              <a:buFont typeface="Arial"/>
              <a:buChar char="•"/>
            </a:pPr>
            <a:r>
              <a:rPr lang="en-US" sz="1600" dirty="0"/>
              <a:t>If you record a </a:t>
            </a:r>
            <a:r>
              <a:rPr lang="en-US" sz="1600" b="1" dirty="0">
                <a:solidFill>
                  <a:srgbClr val="073100"/>
                </a:solidFill>
              </a:rPr>
              <a:t>(+)</a:t>
            </a:r>
            <a:r>
              <a:rPr lang="en-US" sz="1600" dirty="0"/>
              <a:t>, identify the species name. If you do not know the genus and species but know the common name, record the common name. If you do not know the common name, collect a leaf or describe or sketch it for identification later in the classroom. </a:t>
            </a:r>
          </a:p>
          <a:p>
            <a:endParaRPr lang="en-US" dirty="0"/>
          </a:p>
        </p:txBody>
      </p:sp>
      <p:pic>
        <p:nvPicPr>
          <p:cNvPr id="5" name="Content Placeholder 4" descr="Illustration of clipboard with drawings of leaves on i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72372" y="1524688"/>
            <a:ext cx="2770517" cy="3148315"/>
          </a:xfrm>
        </p:spPr>
      </p:pic>
      <p:pic>
        <p:nvPicPr>
          <p:cNvPr id="15" name="Picture 14" descr="Caution Ic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9877" y="3480963"/>
            <a:ext cx="399410" cy="409377"/>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2375766" y="3480963"/>
            <a:ext cx="3640127" cy="523220"/>
          </a:xfrm>
          <a:prstGeom prst="rect">
            <a:avLst/>
          </a:prstGeom>
          <a:noFill/>
        </p:spPr>
        <p:txBody>
          <a:bodyPr wrap="none" rtlCol="0">
            <a:spAutoFit/>
          </a:bodyPr>
          <a:lstStyle/>
          <a:p>
            <a:pPr algn="just"/>
            <a:r>
              <a:rPr lang="en-US" sz="1400" b="1" dirty="0"/>
              <a:t>Remember that trees are over 5 m. If the </a:t>
            </a:r>
          </a:p>
          <a:p>
            <a:pPr algn="just"/>
            <a:r>
              <a:rPr lang="en-US" sz="1400" b="1" dirty="0"/>
              <a:t>plant is 50 cm-5 m, it is categorized as a shrub</a:t>
            </a:r>
            <a:r>
              <a:rPr lang="en-US" sz="1400" dirty="0"/>
              <a:t>. </a:t>
            </a:r>
          </a:p>
        </p:txBody>
      </p:sp>
    </p:spTree>
    <p:extLst>
      <p:ext uri="{BB962C8B-B14F-4D97-AF65-F5344CB8AC3E}">
        <p14:creationId xmlns:p14="http://schemas.microsoft.com/office/powerpoint/2010/main" val="19427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B3C23576-A670-D745-B9EB-8D417F2DE96A}" type="slidenum">
              <a:rPr lang="en-US" smtClean="0"/>
              <a:t>30</a:t>
            </a:fld>
            <a:endParaRPr lang="en-US" dirty="0"/>
          </a:p>
        </p:txBody>
      </p:sp>
      <p:pic>
        <p:nvPicPr>
          <p:cNvPr id="7" name="Picture 6"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 y="0"/>
            <a:ext cx="9150606" cy="994039"/>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51078" y="685790"/>
            <a:ext cx="7886700" cy="1325563"/>
          </a:xfrm>
        </p:spPr>
        <p:txBody>
          <a:bodyPr>
            <a:normAutofit/>
          </a:bodyPr>
          <a:lstStyle/>
          <a:p>
            <a:r>
              <a:rPr lang="en-US" sz="3600" b="1" dirty="0">
                <a:solidFill>
                  <a:srgbClr val="055000"/>
                </a:solidFill>
              </a:rPr>
              <a:t>Canopy Cover Measurements </a:t>
            </a:r>
          </a:p>
        </p:txBody>
      </p:sp>
      <p:sp>
        <p:nvSpPr>
          <p:cNvPr id="4" name="Content Placeholder 3"/>
          <p:cNvSpPr>
            <a:spLocks noGrp="1"/>
          </p:cNvSpPr>
          <p:nvPr>
            <p:ph sz="half" idx="1"/>
          </p:nvPr>
        </p:nvSpPr>
        <p:spPr>
          <a:xfrm>
            <a:off x="1251078" y="1698276"/>
            <a:ext cx="7202804" cy="4351338"/>
          </a:xfrm>
        </p:spPr>
        <p:txBody>
          <a:bodyPr/>
          <a:lstStyle/>
          <a:p>
            <a:pPr marL="285750" indent="-285750">
              <a:buFont typeface="Arial"/>
              <a:buChar char="•"/>
            </a:pPr>
            <a:r>
              <a:rPr lang="en-US" sz="1600" dirty="0"/>
              <a:t>Record the canopy type as Evergreen </a:t>
            </a:r>
            <a:r>
              <a:rPr lang="en-US" sz="1600" b="1" dirty="0">
                <a:solidFill>
                  <a:srgbClr val="073100"/>
                </a:solidFill>
              </a:rPr>
              <a:t>(E) </a:t>
            </a:r>
            <a:r>
              <a:rPr lang="en-US" sz="1600" dirty="0"/>
              <a:t>or Deciduous</a:t>
            </a:r>
            <a:r>
              <a:rPr lang="en-US" sz="1600" b="1" dirty="0"/>
              <a:t> (D) </a:t>
            </a:r>
            <a:r>
              <a:rPr lang="en-US" sz="1600" dirty="0"/>
              <a:t>on the data table. </a:t>
            </a:r>
          </a:p>
          <a:p>
            <a:endParaRPr lang="en-US" dirty="0"/>
          </a:p>
        </p:txBody>
      </p:sp>
      <p:pic>
        <p:nvPicPr>
          <p:cNvPr id="10" name="Content Placeholder 9" descr="Pair of photos: a deciduous, broadleafed tree is on the left and an evergreen tree with needles is on the righ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049715" y="1948035"/>
            <a:ext cx="6289425" cy="3598506"/>
          </a:xfrm>
        </p:spPr>
      </p:pic>
      <p:sp>
        <p:nvSpPr>
          <p:cNvPr id="14" name="TextBox 13"/>
          <p:cNvSpPr txBox="1"/>
          <p:nvPr/>
        </p:nvSpPr>
        <p:spPr>
          <a:xfrm>
            <a:off x="1877586" y="5477508"/>
            <a:ext cx="3250733" cy="1169551"/>
          </a:xfrm>
          <a:prstGeom prst="rect">
            <a:avLst/>
          </a:prstGeom>
          <a:noFill/>
        </p:spPr>
        <p:txBody>
          <a:bodyPr wrap="square" rtlCol="0">
            <a:spAutoFit/>
          </a:bodyPr>
          <a:lstStyle/>
          <a:p>
            <a:pPr algn="just"/>
            <a:r>
              <a:rPr lang="en-US" sz="1400" b="1" dirty="0">
                <a:solidFill>
                  <a:srgbClr val="055000"/>
                </a:solidFill>
              </a:rPr>
              <a:t>Deciduous trees and shrubs </a:t>
            </a:r>
            <a:r>
              <a:rPr lang="en-US" sz="1400" dirty="0"/>
              <a:t>have flat, broad  leaves and shed their leaves at the end of the growing season, usually fall in temperate climates, or the onset of the dry season in tropical climates. </a:t>
            </a:r>
          </a:p>
        </p:txBody>
      </p:sp>
      <p:sp>
        <p:nvSpPr>
          <p:cNvPr id="13" name="TextBox 12"/>
          <p:cNvSpPr txBox="1"/>
          <p:nvPr/>
        </p:nvSpPr>
        <p:spPr>
          <a:xfrm>
            <a:off x="5423315" y="5477508"/>
            <a:ext cx="2620829" cy="738664"/>
          </a:xfrm>
          <a:prstGeom prst="rect">
            <a:avLst/>
          </a:prstGeom>
          <a:noFill/>
        </p:spPr>
        <p:txBody>
          <a:bodyPr wrap="square" rtlCol="0">
            <a:spAutoFit/>
          </a:bodyPr>
          <a:lstStyle/>
          <a:p>
            <a:r>
              <a:rPr lang="en-US" sz="1400" b="1" dirty="0">
                <a:solidFill>
                  <a:srgbClr val="055000"/>
                </a:solidFill>
              </a:rPr>
              <a:t>Evergreen trees and shrubs</a:t>
            </a:r>
            <a:r>
              <a:rPr lang="en-US" sz="1400" dirty="0"/>
              <a:t> retain their needles or scales  throughout the year.</a:t>
            </a:r>
          </a:p>
        </p:txBody>
      </p:sp>
    </p:spTree>
    <p:extLst>
      <p:ext uri="{BB962C8B-B14F-4D97-AF65-F5344CB8AC3E}">
        <p14:creationId xmlns:p14="http://schemas.microsoft.com/office/powerpoint/2010/main" val="51415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C23576-A670-D745-B9EB-8D417F2DE96A}" type="slidenum">
              <a:rPr lang="en-US" smtClean="0"/>
              <a:t>31</a:t>
            </a:fld>
            <a:endParaRPr lang="en-US" dirty="0"/>
          </a:p>
        </p:txBody>
      </p:sp>
      <p:pic>
        <p:nvPicPr>
          <p:cNvPr id="7" name="Picture 6"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 y="0"/>
            <a:ext cx="9150606" cy="994039"/>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51078" y="685790"/>
            <a:ext cx="7886700" cy="1325563"/>
          </a:xfrm>
        </p:spPr>
        <p:txBody>
          <a:bodyPr>
            <a:normAutofit/>
          </a:bodyPr>
          <a:lstStyle/>
          <a:p>
            <a:r>
              <a:rPr lang="en-US" sz="3600" b="1" dirty="0">
                <a:solidFill>
                  <a:srgbClr val="055000"/>
                </a:solidFill>
              </a:rPr>
              <a:t>3. Describing  Ground Cover</a:t>
            </a:r>
          </a:p>
        </p:txBody>
      </p:sp>
      <p:sp>
        <p:nvSpPr>
          <p:cNvPr id="4" name="Content Placeholder 3"/>
          <p:cNvSpPr>
            <a:spLocks noGrp="1"/>
          </p:cNvSpPr>
          <p:nvPr>
            <p:ph sz="half" idx="1"/>
          </p:nvPr>
        </p:nvSpPr>
        <p:spPr>
          <a:xfrm>
            <a:off x="1251078" y="1698276"/>
            <a:ext cx="7202804" cy="4351338"/>
          </a:xfrm>
        </p:spPr>
        <p:txBody>
          <a:bodyPr/>
          <a:lstStyle/>
          <a:p>
            <a:pPr marL="0" indent="0" algn="just">
              <a:buNone/>
            </a:pPr>
            <a:r>
              <a:rPr lang="en-US" sz="1600" dirty="0"/>
              <a:t>At each pace, you will describe both the canopy and the ground cover. After you describe the canopy, look down. To describe ground cover, stand with your feet shoulder-width apart and look down and observe any vegetation that is touching your foot or touching below the knee. Do not pick up your foot, only describe the vegetation touching you without moving. </a:t>
            </a:r>
          </a:p>
          <a:p>
            <a:endParaRPr lang="en-US" dirty="0"/>
          </a:p>
        </p:txBody>
      </p:sp>
      <p:pic>
        <p:nvPicPr>
          <p:cNvPr id="17" name="Picture 16" descr="photo of feet and legs with vegetation touching below the kne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3799" y="3029092"/>
            <a:ext cx="3688021" cy="2766017"/>
          </a:xfrm>
          <a:prstGeom prst="rect">
            <a:avLst/>
          </a:prstGeom>
        </p:spPr>
      </p:pic>
      <p:pic>
        <p:nvPicPr>
          <p:cNvPr id="16" name="Picture 15" descr="caution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996" y="6049614"/>
            <a:ext cx="399410" cy="409377"/>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462892" y="6005977"/>
            <a:ext cx="6674886" cy="523220"/>
          </a:xfrm>
          <a:prstGeom prst="rect">
            <a:avLst/>
          </a:prstGeom>
          <a:noFill/>
        </p:spPr>
        <p:txBody>
          <a:bodyPr wrap="square" rtlCol="0">
            <a:spAutoFit/>
          </a:bodyPr>
          <a:lstStyle/>
          <a:p>
            <a:r>
              <a:rPr lang="en-US" sz="1400" b="1" i="1" dirty="0"/>
              <a:t>Common fieldwork error: do not measure ground cover by looking down using the densiometer! Use the densiometer for canopy cover only! </a:t>
            </a:r>
          </a:p>
        </p:txBody>
      </p:sp>
    </p:spTree>
    <p:extLst>
      <p:ext uri="{BB962C8B-B14F-4D97-AF65-F5344CB8AC3E}">
        <p14:creationId xmlns:p14="http://schemas.microsoft.com/office/powerpoint/2010/main" val="1477912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32</a:t>
            </a:fld>
            <a:endParaRPr lang="en-US" dirty="0"/>
          </a:p>
        </p:txBody>
      </p:sp>
      <p:pic>
        <p:nvPicPr>
          <p:cNvPr id="7" name="Picture 6"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 y="0"/>
            <a:ext cx="9150606" cy="994039"/>
          </a:xfrm>
          <a:prstGeom prst="rect">
            <a:avLst/>
          </a:prstGeom>
        </p:spPr>
      </p:pic>
      <p:pic>
        <p:nvPicPr>
          <p:cNvPr id="8" name="Picture 7"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2" y="977102"/>
            <a:ext cx="1194802" cy="5863962"/>
          </a:xfrm>
          <a:prstGeom prst="rect">
            <a:avLst/>
          </a:prstGeom>
        </p:spPr>
      </p:pic>
      <p:sp>
        <p:nvSpPr>
          <p:cNvPr id="2" name="Title 1"/>
          <p:cNvSpPr>
            <a:spLocks noGrp="1"/>
          </p:cNvSpPr>
          <p:nvPr>
            <p:ph type="title"/>
          </p:nvPr>
        </p:nvSpPr>
        <p:spPr>
          <a:xfrm>
            <a:off x="1251078" y="685790"/>
            <a:ext cx="7886700" cy="1325563"/>
          </a:xfrm>
        </p:spPr>
        <p:txBody>
          <a:bodyPr>
            <a:normAutofit/>
          </a:bodyPr>
          <a:lstStyle/>
          <a:p>
            <a:r>
              <a:rPr lang="en-US" sz="3600" b="1" dirty="0">
                <a:solidFill>
                  <a:srgbClr val="055000"/>
                </a:solidFill>
              </a:rPr>
              <a:t>Measuring Ground Cover</a:t>
            </a:r>
          </a:p>
        </p:txBody>
      </p:sp>
      <p:sp>
        <p:nvSpPr>
          <p:cNvPr id="4" name="Content Placeholder 3"/>
          <p:cNvSpPr>
            <a:spLocks noGrp="1"/>
          </p:cNvSpPr>
          <p:nvPr>
            <p:ph sz="half" idx="1"/>
          </p:nvPr>
        </p:nvSpPr>
        <p:spPr>
          <a:xfrm>
            <a:off x="1251078" y="1698276"/>
            <a:ext cx="3964389" cy="4351338"/>
          </a:xfrm>
        </p:spPr>
        <p:txBody>
          <a:bodyPr>
            <a:normAutofit/>
          </a:bodyPr>
          <a:lstStyle/>
          <a:p>
            <a:r>
              <a:rPr lang="en-US" sz="1800" dirty="0"/>
              <a:t>(3) If the vegetation is green (alive), record a </a:t>
            </a:r>
            <a:r>
              <a:rPr lang="en-US" sz="1800" b="1" dirty="0">
                <a:solidFill>
                  <a:srgbClr val="123B1C"/>
                </a:solidFill>
              </a:rPr>
              <a:t>(G) </a:t>
            </a:r>
            <a:r>
              <a:rPr lang="en-US" sz="1800" dirty="0"/>
              <a:t>on the data sheet.</a:t>
            </a:r>
          </a:p>
          <a:p>
            <a:r>
              <a:rPr lang="en-US" sz="1800" dirty="0"/>
              <a:t>If the vegetation is green, record if it is graminoid (grasslike) </a:t>
            </a:r>
            <a:r>
              <a:rPr lang="en-US" sz="1800" b="1" dirty="0">
                <a:solidFill>
                  <a:srgbClr val="123B1C"/>
                </a:solidFill>
              </a:rPr>
              <a:t>(GD)</a:t>
            </a:r>
            <a:r>
              <a:rPr lang="en-US" sz="1800" dirty="0"/>
              <a:t>, other green vegetation </a:t>
            </a:r>
            <a:r>
              <a:rPr lang="en-US" sz="1800" b="1" dirty="0">
                <a:solidFill>
                  <a:srgbClr val="123B1C"/>
                </a:solidFill>
              </a:rPr>
              <a:t>(OG)</a:t>
            </a:r>
            <a:r>
              <a:rPr lang="en-US" sz="1800" dirty="0"/>
              <a:t>, Shrub </a:t>
            </a:r>
            <a:r>
              <a:rPr lang="en-US" sz="1800" b="1" dirty="0">
                <a:solidFill>
                  <a:srgbClr val="123B1C"/>
                </a:solidFill>
              </a:rPr>
              <a:t>(SB) </a:t>
            </a:r>
            <a:r>
              <a:rPr lang="en-US" sz="1800" dirty="0"/>
              <a:t>or Dwarf Shrub </a:t>
            </a:r>
            <a:r>
              <a:rPr lang="en-US" sz="1800" b="1" dirty="0">
                <a:solidFill>
                  <a:srgbClr val="123B1C"/>
                </a:solidFill>
              </a:rPr>
              <a:t>(DS)</a:t>
            </a:r>
            <a:r>
              <a:rPr lang="en-US" sz="1800" dirty="0"/>
              <a:t>.</a:t>
            </a:r>
          </a:p>
          <a:p>
            <a:r>
              <a:rPr lang="en-US" sz="1800" dirty="0"/>
              <a:t>If the vegetation is brown but still attached, record a </a:t>
            </a:r>
            <a:r>
              <a:rPr lang="en-US" sz="1800" b="1" dirty="0">
                <a:solidFill>
                  <a:srgbClr val="123B1C"/>
                </a:solidFill>
              </a:rPr>
              <a:t>(B)</a:t>
            </a:r>
            <a:r>
              <a:rPr lang="en-US" sz="1800" dirty="0"/>
              <a:t>.</a:t>
            </a:r>
          </a:p>
          <a:p>
            <a:r>
              <a:rPr lang="en-US" sz="1800" dirty="0"/>
              <a:t>If there is no vegetation, record a</a:t>
            </a:r>
            <a:r>
              <a:rPr lang="en-US" sz="1800" b="1" dirty="0">
                <a:solidFill>
                  <a:srgbClr val="123B1C"/>
                </a:solidFill>
              </a:rPr>
              <a:t> (-) </a:t>
            </a:r>
            <a:r>
              <a:rPr lang="en-US" sz="1800" dirty="0"/>
              <a:t>on the data sheet.</a:t>
            </a:r>
          </a:p>
        </p:txBody>
      </p:sp>
      <p:pic>
        <p:nvPicPr>
          <p:cNvPr id="17" name="Picture 16" descr="photo of feet and legs with vegetation touching below the kne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467" y="1698276"/>
            <a:ext cx="3666982" cy="2750238"/>
          </a:xfrm>
          <a:prstGeom prst="rect">
            <a:avLst/>
          </a:prstGeom>
        </p:spPr>
      </p:pic>
      <p:sp>
        <p:nvSpPr>
          <p:cNvPr id="9" name="TextBox 8"/>
          <p:cNvSpPr txBox="1"/>
          <p:nvPr/>
        </p:nvSpPr>
        <p:spPr>
          <a:xfrm>
            <a:off x="5449757" y="4510400"/>
            <a:ext cx="3688021" cy="738664"/>
          </a:xfrm>
          <a:prstGeom prst="rect">
            <a:avLst/>
          </a:prstGeom>
          <a:noFill/>
        </p:spPr>
        <p:txBody>
          <a:bodyPr wrap="square" rtlCol="0">
            <a:spAutoFit/>
          </a:bodyPr>
          <a:lstStyle/>
          <a:p>
            <a:r>
              <a:rPr lang="en-US" sz="1400" i="1" dirty="0">
                <a:solidFill>
                  <a:srgbClr val="055000"/>
                </a:solidFill>
              </a:rPr>
              <a:t>In this photo, the field scientist recorded Graminoid (GD) (on leg) and Other Green vegetation (OG) by big toe on left foot.</a:t>
            </a:r>
          </a:p>
        </p:txBody>
      </p:sp>
    </p:spTree>
    <p:extLst>
      <p:ext uri="{BB962C8B-B14F-4D97-AF65-F5344CB8AC3E}">
        <p14:creationId xmlns:p14="http://schemas.microsoft.com/office/powerpoint/2010/main" val="204955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B3C23576-A670-D745-B9EB-8D417F2DE96A}" type="slidenum">
              <a:rPr lang="en-US" smtClean="0"/>
              <a:t>33</a:t>
            </a:fld>
            <a:endParaRPr lang="en-US" dirty="0"/>
          </a:p>
        </p:txBody>
      </p:sp>
      <p:pic>
        <p:nvPicPr>
          <p:cNvPr id="10" name="Picture 9"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006977"/>
          </a:xfrm>
          <a:prstGeom prst="rect">
            <a:avLst/>
          </a:prstGeom>
        </p:spPr>
      </p:pic>
      <p:pic>
        <p:nvPicPr>
          <p:cNvPr id="11" name="Picture 10"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 y="1006976"/>
            <a:ext cx="1185333" cy="5851024"/>
          </a:xfrm>
          <a:prstGeom prst="rect">
            <a:avLst/>
          </a:prstGeom>
        </p:spPr>
      </p:pic>
      <p:sp>
        <p:nvSpPr>
          <p:cNvPr id="2" name="Title 1"/>
          <p:cNvSpPr>
            <a:spLocks noGrp="1"/>
          </p:cNvSpPr>
          <p:nvPr>
            <p:ph type="title"/>
          </p:nvPr>
        </p:nvSpPr>
        <p:spPr>
          <a:xfrm>
            <a:off x="1225021" y="1006976"/>
            <a:ext cx="7886700" cy="1325563"/>
          </a:xfrm>
        </p:spPr>
        <p:txBody>
          <a:bodyPr>
            <a:normAutofit fontScale="90000"/>
          </a:bodyPr>
          <a:lstStyle/>
          <a:p>
            <a:r>
              <a:rPr lang="en-US" b="1" dirty="0">
                <a:solidFill>
                  <a:srgbClr val="055000"/>
                </a:solidFill>
              </a:rPr>
              <a:t>Calculate the Percentages for Each Column of the Data Sheet </a:t>
            </a:r>
            <a:br>
              <a:rPr lang="en-US" b="1" dirty="0">
                <a:solidFill>
                  <a:srgbClr val="055000"/>
                </a:solidFill>
              </a:rPr>
            </a:br>
            <a:endParaRPr lang="en-US" dirty="0"/>
          </a:p>
        </p:txBody>
      </p:sp>
      <p:sp>
        <p:nvSpPr>
          <p:cNvPr id="3" name="Content Placeholder 2"/>
          <p:cNvSpPr>
            <a:spLocks noGrp="1"/>
          </p:cNvSpPr>
          <p:nvPr>
            <p:ph sz="half" idx="1"/>
          </p:nvPr>
        </p:nvSpPr>
        <p:spPr>
          <a:xfrm>
            <a:off x="1282171" y="2013953"/>
            <a:ext cx="3180356" cy="4351338"/>
          </a:xfrm>
        </p:spPr>
        <p:txBody>
          <a:bodyPr/>
          <a:lstStyle/>
          <a:p>
            <a:pPr marL="0" indent="0" algn="just">
              <a:buNone/>
            </a:pPr>
            <a:r>
              <a:rPr lang="en-US" sz="1800" dirty="0"/>
              <a:t>4. After you have completed your measurements, fill out the summary tables on the </a:t>
            </a:r>
            <a:r>
              <a:rPr lang="en-US" sz="1800" b="1" dirty="0">
                <a:solidFill>
                  <a:srgbClr val="055000"/>
                </a:solidFill>
              </a:rPr>
              <a:t>Tree/Shrub Canopy and Ground Cover Data Sheet </a:t>
            </a:r>
            <a:r>
              <a:rPr lang="en-US" sz="1800" dirty="0"/>
              <a:t>and calculate percentages.</a:t>
            </a:r>
          </a:p>
          <a:p>
            <a:endParaRPr lang="en-US" dirty="0"/>
          </a:p>
        </p:txBody>
      </p:sp>
      <p:pic>
        <p:nvPicPr>
          <p:cNvPr id="9" name="Content Placeholder 8" descr="Photo of two teachers doing calculations on a clipboard in the field"/>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11700" y="2013953"/>
            <a:ext cx="4150848" cy="3085305"/>
          </a:xfrm>
        </p:spPr>
      </p:pic>
    </p:spTree>
    <p:extLst>
      <p:ext uri="{BB962C8B-B14F-4D97-AF65-F5344CB8AC3E}">
        <p14:creationId xmlns:p14="http://schemas.microsoft.com/office/powerpoint/2010/main" val="259895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34</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9" name="Picture 8"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pic>
        <p:nvPicPr>
          <p:cNvPr id="7" name="Picture 6"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entry.  Question 4</a:t>
            </a:r>
            <a:endParaRPr lang="en-US" sz="2400" dirty="0"/>
          </a:p>
        </p:txBody>
      </p:sp>
      <p:sp>
        <p:nvSpPr>
          <p:cNvPr id="3" name="Content Placeholder 2"/>
          <p:cNvSpPr>
            <a:spLocks noGrp="1"/>
          </p:cNvSpPr>
          <p:nvPr>
            <p:ph sz="half" idx="1"/>
          </p:nvPr>
        </p:nvSpPr>
        <p:spPr>
          <a:xfrm>
            <a:off x="1273175" y="1825625"/>
            <a:ext cx="7614050" cy="4351338"/>
          </a:xfrm>
        </p:spPr>
        <p:txBody>
          <a:bodyPr>
            <a:normAutofit fontScale="92500" lnSpcReduction="20000"/>
          </a:bodyPr>
          <a:lstStyle/>
          <a:p>
            <a:pPr marL="0" indent="0">
              <a:buNone/>
            </a:pPr>
            <a:r>
              <a:rPr lang="en-US" dirty="0"/>
              <a:t>4. When should you take canopy cover and ground cover measurements?</a:t>
            </a:r>
          </a:p>
          <a:p>
            <a:pPr marL="0" indent="0">
              <a:buNone/>
            </a:pPr>
            <a:endParaRPr lang="en-US" dirty="0"/>
          </a:p>
          <a:p>
            <a:pPr marL="0" lvl="0" indent="0">
              <a:buNone/>
            </a:pPr>
            <a:r>
              <a:rPr lang="en-US" dirty="0"/>
              <a:t>A. All times of year are fine</a:t>
            </a:r>
          </a:p>
          <a:p>
            <a:pPr marL="0" lvl="0" indent="0">
              <a:buNone/>
            </a:pPr>
            <a:r>
              <a:rPr lang="en-US" dirty="0"/>
              <a:t>B. During the peak growth period, usually summer or the wet season</a:t>
            </a:r>
          </a:p>
          <a:p>
            <a:pPr marL="0" lvl="0" indent="0">
              <a:buNone/>
            </a:pPr>
            <a:r>
              <a:rPr lang="en-US" dirty="0"/>
              <a:t>C. Repeat the measurements every two weeks</a:t>
            </a:r>
          </a:p>
          <a:p>
            <a:pPr marL="0" indent="0">
              <a:buNone/>
            </a:pPr>
            <a:endParaRPr lang="en-US" dirty="0">
              <a:solidFill>
                <a:srgbClr val="FF0000"/>
              </a:solidFill>
            </a:endParaRPr>
          </a:p>
          <a:p>
            <a:pPr marL="0" indent="0">
              <a:buNone/>
            </a:pPr>
            <a:endParaRPr lang="en-US" b="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solidFill>
                  <a:srgbClr val="FF0000"/>
                </a:solidFill>
              </a:rPr>
              <a:t>Do you know the answer? </a:t>
            </a:r>
          </a:p>
        </p:txBody>
      </p:sp>
    </p:spTree>
    <p:extLst>
      <p:ext uri="{BB962C8B-B14F-4D97-AF65-F5344CB8AC3E}">
        <p14:creationId xmlns:p14="http://schemas.microsoft.com/office/powerpoint/2010/main" val="723824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35</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9" name="Picture 8"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pic>
        <p:nvPicPr>
          <p:cNvPr id="7" name="Picture 6"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entry. </a:t>
            </a:r>
            <a:br>
              <a:rPr lang="en-US" sz="2400" b="1" dirty="0">
                <a:solidFill>
                  <a:srgbClr val="055000"/>
                </a:solidFill>
              </a:rPr>
            </a:br>
            <a:r>
              <a:rPr lang="en-US" sz="2400" b="1" dirty="0">
                <a:solidFill>
                  <a:srgbClr val="055000"/>
                </a:solidFill>
              </a:rPr>
              <a:t>Answer to Question 4</a:t>
            </a:r>
            <a:endParaRPr lang="en-US" sz="2400" dirty="0"/>
          </a:p>
        </p:txBody>
      </p:sp>
      <p:sp>
        <p:nvSpPr>
          <p:cNvPr id="3" name="Content Placeholder 2"/>
          <p:cNvSpPr>
            <a:spLocks noGrp="1"/>
          </p:cNvSpPr>
          <p:nvPr>
            <p:ph sz="half" idx="1"/>
          </p:nvPr>
        </p:nvSpPr>
        <p:spPr>
          <a:xfrm>
            <a:off x="1376045" y="2187575"/>
            <a:ext cx="7139305" cy="4351338"/>
          </a:xfrm>
        </p:spPr>
        <p:txBody>
          <a:bodyPr>
            <a:normAutofit fontScale="92500" lnSpcReduction="10000"/>
          </a:bodyPr>
          <a:lstStyle/>
          <a:p>
            <a:pPr marL="0" indent="0">
              <a:buNone/>
            </a:pPr>
            <a:r>
              <a:rPr lang="en-US" dirty="0"/>
              <a:t>4. When should you take canopy cover and ground cover measurements?</a:t>
            </a:r>
          </a:p>
          <a:p>
            <a:pPr marL="0" lvl="0" indent="0">
              <a:buNone/>
            </a:pPr>
            <a:endParaRPr lang="en-US" dirty="0"/>
          </a:p>
          <a:p>
            <a:pPr marL="0" lvl="0" indent="0">
              <a:buNone/>
            </a:pPr>
            <a:r>
              <a:rPr lang="en-US" dirty="0"/>
              <a:t>A. All times of year are fine</a:t>
            </a:r>
          </a:p>
          <a:p>
            <a:pPr marL="0" indent="0">
              <a:buNone/>
            </a:pPr>
            <a:r>
              <a:rPr lang="en-US" b="1" dirty="0"/>
              <a:t>B. During the peak growth period, usually summer or the wet season </a:t>
            </a:r>
            <a:r>
              <a:rPr lang="en-US" b="1" dirty="0">
                <a:solidFill>
                  <a:srgbClr val="FF0000"/>
                </a:solidFill>
                <a:sym typeface="Wingdings"/>
              </a:rPr>
              <a:t> </a:t>
            </a:r>
            <a:r>
              <a:rPr lang="en-US" b="1" dirty="0">
                <a:solidFill>
                  <a:srgbClr val="FF0000"/>
                </a:solidFill>
              </a:rPr>
              <a:t>correct!</a:t>
            </a:r>
            <a:endParaRPr lang="en-US" dirty="0"/>
          </a:p>
          <a:p>
            <a:pPr marL="0" lvl="0" indent="0">
              <a:buNone/>
            </a:pPr>
            <a:r>
              <a:rPr lang="en-US" dirty="0"/>
              <a:t>C. Repeat the measurements every two weeks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solidFill>
                  <a:srgbClr val="FF0000"/>
                </a:solidFill>
              </a:rPr>
              <a:t>Were you correct?  </a:t>
            </a:r>
          </a:p>
        </p:txBody>
      </p:sp>
    </p:spTree>
    <p:extLst>
      <p:ext uri="{BB962C8B-B14F-4D97-AF65-F5344CB8AC3E}">
        <p14:creationId xmlns:p14="http://schemas.microsoft.com/office/powerpoint/2010/main" val="162883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36</a:t>
            </a:fld>
            <a:endParaRPr lang="en-US" dirty="0"/>
          </a:p>
        </p:txBody>
      </p:sp>
      <p:pic>
        <p:nvPicPr>
          <p:cNvPr id="7" name="Picture 6" descr="Menu: How your measurements can hel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pic>
        <p:nvPicPr>
          <p:cNvPr id="9" name="Picture 8"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pic>
        <p:nvPicPr>
          <p:cNvPr id="8" name="Picture 7" descr="Canopy Cover and Ground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entry.  Question 5</a:t>
            </a:r>
            <a:endParaRPr lang="en-US" sz="2400" dirty="0"/>
          </a:p>
        </p:txBody>
      </p:sp>
      <p:sp>
        <p:nvSpPr>
          <p:cNvPr id="3" name="Content Placeholder 2"/>
          <p:cNvSpPr>
            <a:spLocks noGrp="1"/>
          </p:cNvSpPr>
          <p:nvPr>
            <p:ph sz="half" idx="1"/>
          </p:nvPr>
        </p:nvSpPr>
        <p:spPr>
          <a:xfrm>
            <a:off x="1273175" y="1825625"/>
            <a:ext cx="7614050" cy="4351338"/>
          </a:xfrm>
        </p:spPr>
        <p:txBody>
          <a:bodyPr>
            <a:normAutofit fontScale="92500" lnSpcReduction="20000"/>
          </a:bodyPr>
          <a:lstStyle/>
          <a:p>
            <a:pPr marL="0" indent="0">
              <a:buNone/>
            </a:pPr>
            <a:r>
              <a:rPr lang="en-US" dirty="0"/>
              <a:t>5. What protocol do you need to complete before taking your canopy cover and ground cover measurements?</a:t>
            </a:r>
          </a:p>
          <a:p>
            <a:pPr marL="0" lvl="0" indent="0">
              <a:buNone/>
            </a:pPr>
            <a:r>
              <a:rPr lang="en-US" dirty="0"/>
              <a:t>A. All the hydrology protocols </a:t>
            </a:r>
          </a:p>
          <a:p>
            <a:pPr marL="0" lvl="0" indent="0">
              <a:buNone/>
            </a:pPr>
            <a:r>
              <a:rPr lang="en-US" dirty="0"/>
              <a:t>B. Land Cover Sample Site Definition</a:t>
            </a:r>
          </a:p>
          <a:p>
            <a:pPr marL="0" lvl="0" indent="0">
              <a:buNone/>
            </a:pPr>
            <a:r>
              <a:rPr lang="en-US" dirty="0"/>
              <a:t>C. The MUC guide Classification</a:t>
            </a:r>
          </a:p>
          <a:p>
            <a:pPr marL="0" indent="0">
              <a:buNone/>
            </a:pPr>
            <a:endParaRPr lang="en-US" dirty="0">
              <a:solidFill>
                <a:srgbClr val="FF0000"/>
              </a:solidFill>
            </a:endParaRPr>
          </a:p>
          <a:p>
            <a:pPr marL="0" indent="0">
              <a:buNone/>
            </a:pPr>
            <a:endParaRPr lang="en-US" b="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solidFill>
                  <a:srgbClr val="FF0000"/>
                </a:solidFill>
              </a:rPr>
              <a:t>Do you know the answer? </a:t>
            </a:r>
          </a:p>
        </p:txBody>
      </p:sp>
    </p:spTree>
    <p:extLst>
      <p:ext uri="{BB962C8B-B14F-4D97-AF65-F5344CB8AC3E}">
        <p14:creationId xmlns:p14="http://schemas.microsoft.com/office/powerpoint/2010/main" val="308131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37</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9" name="Picture 8"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pic>
        <p:nvPicPr>
          <p:cNvPr id="7" name="Picture 6"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entry. </a:t>
            </a:r>
            <a:br>
              <a:rPr lang="en-US" sz="2400" b="1" dirty="0">
                <a:solidFill>
                  <a:srgbClr val="055000"/>
                </a:solidFill>
              </a:rPr>
            </a:br>
            <a:r>
              <a:rPr lang="en-US" sz="2400" b="1" dirty="0">
                <a:solidFill>
                  <a:srgbClr val="055000"/>
                </a:solidFill>
              </a:rPr>
              <a:t>Answer to Question 5 </a:t>
            </a:r>
            <a:endParaRPr lang="en-US" sz="2400" dirty="0"/>
          </a:p>
        </p:txBody>
      </p:sp>
      <p:sp>
        <p:nvSpPr>
          <p:cNvPr id="3" name="Content Placeholder 2"/>
          <p:cNvSpPr>
            <a:spLocks noGrp="1"/>
          </p:cNvSpPr>
          <p:nvPr>
            <p:ph sz="half" idx="1"/>
          </p:nvPr>
        </p:nvSpPr>
        <p:spPr>
          <a:xfrm>
            <a:off x="1273175" y="1825625"/>
            <a:ext cx="7139305" cy="4351338"/>
          </a:xfrm>
        </p:spPr>
        <p:txBody>
          <a:bodyPr>
            <a:normAutofit fontScale="92500" lnSpcReduction="10000"/>
          </a:bodyPr>
          <a:lstStyle/>
          <a:p>
            <a:pPr marL="0" indent="0">
              <a:buNone/>
            </a:pPr>
            <a:r>
              <a:rPr lang="en-US" dirty="0"/>
              <a:t>5. What protocol do you need to complete before taking your canopy cover and ground cover measurements?</a:t>
            </a:r>
          </a:p>
          <a:p>
            <a:pPr marL="0" lvl="0" indent="0">
              <a:buNone/>
            </a:pPr>
            <a:r>
              <a:rPr lang="en-US" dirty="0"/>
              <a:t>A. All the hydrology protocols </a:t>
            </a:r>
          </a:p>
          <a:p>
            <a:pPr marL="0" indent="0">
              <a:buNone/>
            </a:pPr>
            <a:r>
              <a:rPr lang="en-US" dirty="0"/>
              <a:t>B. </a:t>
            </a:r>
            <a:r>
              <a:rPr lang="en-US" b="1" dirty="0"/>
              <a:t>Land Cover Sample Site Definition </a:t>
            </a:r>
            <a:r>
              <a:rPr lang="en-US" b="1" dirty="0">
                <a:solidFill>
                  <a:srgbClr val="FF0000"/>
                </a:solidFill>
                <a:sym typeface="Wingdings"/>
              </a:rPr>
              <a:t> </a:t>
            </a:r>
            <a:r>
              <a:rPr lang="en-US" b="1" dirty="0">
                <a:solidFill>
                  <a:srgbClr val="FF0000"/>
                </a:solidFill>
              </a:rPr>
              <a:t>correct!</a:t>
            </a:r>
            <a:endParaRPr lang="en-US" dirty="0"/>
          </a:p>
          <a:p>
            <a:pPr marL="0" lvl="0" indent="0">
              <a:buNone/>
            </a:pPr>
            <a:r>
              <a:rPr lang="en-US" dirty="0"/>
              <a:t>C. The MUC guide Classification</a:t>
            </a:r>
          </a:p>
          <a:p>
            <a:pPr marL="0" indent="0">
              <a:buNone/>
            </a:pPr>
            <a:endParaRPr lang="en-US" b="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dirty="0">
                <a:solidFill>
                  <a:srgbClr val="FF0000"/>
                </a:solidFill>
              </a:rPr>
              <a:t>Were you correct?  </a:t>
            </a:r>
          </a:p>
        </p:txBody>
      </p:sp>
    </p:spTree>
    <p:extLst>
      <p:ext uri="{BB962C8B-B14F-4D97-AF65-F5344CB8AC3E}">
        <p14:creationId xmlns:p14="http://schemas.microsoft.com/office/powerpoint/2010/main" val="251652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38</a:t>
            </a:fld>
            <a:endParaRPr lang="en-US" dirty="0"/>
          </a:p>
        </p:txBody>
      </p:sp>
      <p:pic>
        <p:nvPicPr>
          <p:cNvPr id="7" name="Picture 6" descr="Menu: How your measurements can hel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pic>
        <p:nvPicPr>
          <p:cNvPr id="9" name="Picture 8"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pic>
        <p:nvPicPr>
          <p:cNvPr id="8" name="Picture 7" descr="Canopy Cover and Ground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entry. </a:t>
            </a:r>
            <a:br>
              <a:rPr lang="en-US" sz="2400" b="1" dirty="0">
                <a:solidFill>
                  <a:srgbClr val="055000"/>
                </a:solidFill>
              </a:rPr>
            </a:br>
            <a:r>
              <a:rPr lang="en-US" sz="2400" b="1" dirty="0">
                <a:solidFill>
                  <a:srgbClr val="055000"/>
                </a:solidFill>
              </a:rPr>
              <a:t>Question  6 </a:t>
            </a:r>
            <a:endParaRPr lang="en-US" sz="2400" dirty="0"/>
          </a:p>
        </p:txBody>
      </p:sp>
      <p:sp>
        <p:nvSpPr>
          <p:cNvPr id="3" name="Content Placeholder 2"/>
          <p:cNvSpPr>
            <a:spLocks noGrp="1"/>
          </p:cNvSpPr>
          <p:nvPr>
            <p:ph sz="half" idx="1"/>
          </p:nvPr>
        </p:nvSpPr>
        <p:spPr>
          <a:xfrm>
            <a:off x="1273175" y="1825625"/>
            <a:ext cx="7139305" cy="4351338"/>
          </a:xfrm>
        </p:spPr>
        <p:txBody>
          <a:bodyPr>
            <a:normAutofit/>
          </a:bodyPr>
          <a:lstStyle/>
          <a:p>
            <a:pPr marL="0" indent="0">
              <a:buNone/>
            </a:pPr>
            <a:r>
              <a:rPr lang="en-US" dirty="0"/>
              <a:t>6. How do you use your </a:t>
            </a:r>
            <a:r>
              <a:rPr lang="en-US" dirty="0" err="1"/>
              <a:t>densiometer</a:t>
            </a:r>
            <a:r>
              <a:rPr lang="en-US" dirty="0"/>
              <a:t>?</a:t>
            </a:r>
          </a:p>
          <a:p>
            <a:pPr marL="0" lvl="0" indent="0">
              <a:buNone/>
            </a:pPr>
            <a:r>
              <a:rPr lang="en-US" dirty="0"/>
              <a:t>A. Hold perpendicular to the ground,  looking up at the canopy, and record what you see in the crosshairs</a:t>
            </a:r>
          </a:p>
          <a:p>
            <a:pPr marL="0" lvl="0" indent="0">
              <a:buNone/>
            </a:pPr>
            <a:r>
              <a:rPr lang="en-US" dirty="0"/>
              <a:t>B. Hold perpendicular to the ground, look down at the groundcover, and record what you see in the cross hairs</a:t>
            </a:r>
          </a:p>
          <a:p>
            <a:pPr marL="0" lvl="0" indent="0">
              <a:buNone/>
            </a:pPr>
            <a:r>
              <a:rPr lang="en-US" dirty="0"/>
              <a:t>C. Both A and B</a:t>
            </a:r>
          </a:p>
          <a:p>
            <a:pPr marL="0" lvl="0" indent="0">
              <a:buNone/>
            </a:pPr>
            <a:r>
              <a:rPr lang="en-US" dirty="0"/>
              <a:t>D. None of the above</a:t>
            </a:r>
          </a:p>
          <a:p>
            <a:pPr marL="0" indent="0">
              <a:buNone/>
            </a:pPr>
            <a:endParaRPr lang="en-US" dirty="0"/>
          </a:p>
          <a:p>
            <a:pPr marL="0" indent="0">
              <a:buNone/>
            </a:pPr>
            <a:r>
              <a:rPr lang="en-US" b="1" dirty="0">
                <a:solidFill>
                  <a:srgbClr val="FF0000"/>
                </a:solidFill>
              </a:rPr>
              <a:t>Do you know the answer?</a:t>
            </a:r>
          </a:p>
        </p:txBody>
      </p:sp>
    </p:spTree>
    <p:extLst>
      <p:ext uri="{BB962C8B-B14F-4D97-AF65-F5344CB8AC3E}">
        <p14:creationId xmlns:p14="http://schemas.microsoft.com/office/powerpoint/2010/main" val="1563348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3C23576-A670-D745-B9EB-8D417F2DE96A}" type="slidenum">
              <a:rPr lang="en-US" smtClean="0"/>
              <a:t>3</a:t>
            </a:fld>
            <a:endParaRPr lang="en-US" dirty="0"/>
          </a:p>
        </p:txBody>
      </p:sp>
      <p:pic>
        <p:nvPicPr>
          <p:cNvPr id="5" name="Content Placeholder 4" descr="Banner: Canopy Cover and Ground Cove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96" y="0"/>
            <a:ext cx="9324391" cy="990314"/>
          </a:xfrm>
        </p:spPr>
      </p:pic>
      <p:pic>
        <p:nvPicPr>
          <p:cNvPr id="8" name="Content Placeholder 5" descr="Menu: What is 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6" y="990314"/>
            <a:ext cx="1246136" cy="5867686"/>
          </a:xfrm>
          <a:prstGeom prst="rect">
            <a:avLst/>
          </a:prstGeom>
        </p:spPr>
      </p:pic>
      <p:sp>
        <p:nvSpPr>
          <p:cNvPr id="2" name="Title 1"/>
          <p:cNvSpPr>
            <a:spLocks noGrp="1"/>
          </p:cNvSpPr>
          <p:nvPr>
            <p:ph type="title"/>
          </p:nvPr>
        </p:nvSpPr>
        <p:spPr>
          <a:xfrm>
            <a:off x="1111731" y="905058"/>
            <a:ext cx="7886700" cy="1325563"/>
          </a:xfrm>
        </p:spPr>
        <p:txBody>
          <a:bodyPr/>
          <a:lstStyle/>
          <a:p>
            <a:r>
              <a:rPr lang="en-US" dirty="0">
                <a:solidFill>
                  <a:srgbClr val="055000"/>
                </a:solidFill>
              </a:rPr>
              <a:t>  </a:t>
            </a:r>
            <a:r>
              <a:rPr lang="en-US" b="1" dirty="0">
                <a:solidFill>
                  <a:srgbClr val="055000"/>
                </a:solidFill>
              </a:rPr>
              <a:t>What is Biometry? </a:t>
            </a:r>
            <a:br>
              <a:rPr lang="en-US" b="1" dirty="0">
                <a:solidFill>
                  <a:srgbClr val="055000"/>
                </a:solidFill>
              </a:rPr>
            </a:br>
            <a:endParaRPr lang="en-US" b="1" dirty="0">
              <a:solidFill>
                <a:srgbClr val="055000"/>
              </a:solidFill>
            </a:endParaRPr>
          </a:p>
        </p:txBody>
      </p:sp>
      <p:sp>
        <p:nvSpPr>
          <p:cNvPr id="7" name="Content Placeholder 6"/>
          <p:cNvSpPr>
            <a:spLocks noGrp="1"/>
          </p:cNvSpPr>
          <p:nvPr>
            <p:ph sz="half" idx="2"/>
          </p:nvPr>
        </p:nvSpPr>
        <p:spPr>
          <a:xfrm>
            <a:off x="1320799" y="1737172"/>
            <a:ext cx="4197832" cy="4271742"/>
          </a:xfrm>
        </p:spPr>
        <p:txBody>
          <a:bodyPr>
            <a:normAutofit lnSpcReduction="10000"/>
          </a:bodyPr>
          <a:lstStyle/>
          <a:p>
            <a:pPr marL="0" indent="0" algn="just">
              <a:buNone/>
            </a:pPr>
            <a:r>
              <a:rPr lang="en-US" sz="1600" dirty="0">
                <a:ea typeface="Calibri" charset="0"/>
                <a:cs typeface="Calibri" charset="0"/>
              </a:rPr>
              <a:t>Biometry is the measuring of living things.  A scientist is interested not only in the characteristics of vegetation at a study site, but also how it is distributed. How dense is the forest?  Does sunlight penetrate to the forest floor? Is the landscape dominated by grasses? Has there been a recent disturbance, such as a forest fire or flood? These are questions that are answered by taking biometric measurement of land cover.</a:t>
            </a:r>
          </a:p>
          <a:p>
            <a:pPr marL="0" indent="0" algn="just">
              <a:buNone/>
            </a:pPr>
            <a:endParaRPr lang="en-US" sz="1600" dirty="0">
              <a:ea typeface="Calibri" charset="0"/>
              <a:cs typeface="Calibri" charset="0"/>
            </a:endParaRPr>
          </a:p>
          <a:p>
            <a:pPr marL="0" indent="0" algn="just">
              <a:buNone/>
            </a:pPr>
            <a:r>
              <a:rPr lang="en-US" sz="1600" dirty="0">
                <a:ea typeface="Calibri" charset="0"/>
                <a:cs typeface="Calibri" charset="0"/>
              </a:rPr>
              <a:t>In this protocol, you will be measuring canopy cover and ground cover. Land cover is a general term for the differences in vegetation we see on the land. </a:t>
            </a:r>
            <a:r>
              <a:rPr lang="en-US" sz="1600" b="1" dirty="0">
                <a:solidFill>
                  <a:schemeClr val="accent6">
                    <a:lumMod val="50000"/>
                  </a:schemeClr>
                </a:solidFill>
                <a:ea typeface="Calibri" charset="0"/>
                <a:cs typeface="Calibri" charset="0"/>
              </a:rPr>
              <a:t>Canopy cover and ground cover are two land cover measurements.  </a:t>
            </a:r>
          </a:p>
          <a:p>
            <a:pPr marL="0" indent="0" algn="just">
              <a:buNone/>
            </a:pPr>
            <a:r>
              <a:rPr lang="en-US" sz="1600" dirty="0">
                <a:ea typeface="Calibri" charset="0"/>
                <a:cs typeface="Calibri" charset="0"/>
              </a:rPr>
              <a:t>The GLOBE Biometry Protocols (list, right) will assist you in determining the MUC classification of your study site. </a:t>
            </a:r>
          </a:p>
          <a:p>
            <a:pPr marL="0" indent="0" algn="just">
              <a:buNone/>
            </a:pPr>
            <a:endParaRPr lang="en-US" dirty="0"/>
          </a:p>
          <a:p>
            <a:pPr marL="0" indent="0" algn="just">
              <a:buNone/>
            </a:pPr>
            <a:endParaRPr lang="en-US" dirty="0"/>
          </a:p>
        </p:txBody>
      </p:sp>
      <p:pic>
        <p:nvPicPr>
          <p:cNvPr id="3" name="Picture 2" descr="GLOBE Biometry Measurements: These include Land Cover Sample Site, Canopy Cover and Ground Cover, Tree Height on Level Ground: Simplified Clinometer Technique, Tree Height on Level Ground: Standard Clinometer Technique, Tree height on a slope: Stand by tree, Tree cirucumference, Graminoid Biomass. This is Canopy Cover and Ground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631" y="990314"/>
            <a:ext cx="3479800" cy="5143500"/>
          </a:xfrm>
          <a:prstGeom prst="rect">
            <a:avLst/>
          </a:prstGeom>
        </p:spPr>
      </p:pic>
    </p:spTree>
    <p:extLst>
      <p:ext uri="{BB962C8B-B14F-4D97-AF65-F5344CB8AC3E}">
        <p14:creationId xmlns:p14="http://schemas.microsoft.com/office/powerpoint/2010/main" val="1431198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39</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9" name="Picture 8"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pic>
        <p:nvPicPr>
          <p:cNvPr id="7" name="Picture 6"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entry.</a:t>
            </a:r>
            <a:br>
              <a:rPr lang="en-US" sz="2400" b="1" dirty="0">
                <a:solidFill>
                  <a:srgbClr val="055000"/>
                </a:solidFill>
              </a:rPr>
            </a:br>
            <a:r>
              <a:rPr lang="en-US" sz="2400" b="1" dirty="0">
                <a:solidFill>
                  <a:srgbClr val="055000"/>
                </a:solidFill>
              </a:rPr>
              <a:t>Answer to Question 6 </a:t>
            </a:r>
            <a:endParaRPr lang="en-US" sz="2400" dirty="0"/>
          </a:p>
        </p:txBody>
      </p:sp>
      <p:sp>
        <p:nvSpPr>
          <p:cNvPr id="3" name="Content Placeholder 2"/>
          <p:cNvSpPr>
            <a:spLocks noGrp="1"/>
          </p:cNvSpPr>
          <p:nvPr>
            <p:ph sz="half" idx="1"/>
          </p:nvPr>
        </p:nvSpPr>
        <p:spPr>
          <a:xfrm>
            <a:off x="1273175" y="1825625"/>
            <a:ext cx="7139305" cy="4351338"/>
          </a:xfrm>
        </p:spPr>
        <p:txBody>
          <a:bodyPr>
            <a:normAutofit/>
          </a:bodyPr>
          <a:lstStyle/>
          <a:p>
            <a:pPr marL="0" indent="0">
              <a:buNone/>
            </a:pPr>
            <a:r>
              <a:rPr lang="en-US" dirty="0"/>
              <a:t>6. How do you use your </a:t>
            </a:r>
            <a:r>
              <a:rPr lang="en-US" dirty="0" err="1"/>
              <a:t>densiometer</a:t>
            </a:r>
            <a:r>
              <a:rPr lang="en-US" dirty="0"/>
              <a:t>?</a:t>
            </a:r>
          </a:p>
          <a:p>
            <a:pPr marL="0" indent="0">
              <a:buNone/>
            </a:pPr>
            <a:r>
              <a:rPr lang="en-US" dirty="0"/>
              <a:t>A. Hold perpendicular to the ground,  looking up at the canopy, and record what you see in the crosshairs </a:t>
            </a:r>
            <a:r>
              <a:rPr lang="en-US" b="1" dirty="0">
                <a:solidFill>
                  <a:srgbClr val="FF0000"/>
                </a:solidFill>
                <a:sym typeface="Wingdings"/>
              </a:rPr>
              <a:t> </a:t>
            </a:r>
            <a:r>
              <a:rPr lang="en-US" b="1" dirty="0">
                <a:solidFill>
                  <a:srgbClr val="FF0000"/>
                </a:solidFill>
              </a:rPr>
              <a:t>correct!</a:t>
            </a:r>
            <a:endParaRPr lang="en-US" dirty="0"/>
          </a:p>
          <a:p>
            <a:pPr marL="0" lvl="0" indent="0">
              <a:buNone/>
            </a:pPr>
            <a:r>
              <a:rPr lang="en-US" dirty="0"/>
              <a:t>B. Hold perpendicular to the ground, look down at the groundcover, and record what you see in the cross hairs</a:t>
            </a:r>
          </a:p>
          <a:p>
            <a:pPr marL="0" lvl="0" indent="0">
              <a:buNone/>
            </a:pPr>
            <a:r>
              <a:rPr lang="en-US" dirty="0"/>
              <a:t>C. Both A and B</a:t>
            </a:r>
          </a:p>
          <a:p>
            <a:pPr marL="0" lvl="0" indent="0">
              <a:buNone/>
            </a:pPr>
            <a:r>
              <a:rPr lang="en-US" dirty="0"/>
              <a:t>D. None of the above</a:t>
            </a:r>
          </a:p>
          <a:p>
            <a:pPr marL="0" indent="0">
              <a:buNone/>
            </a:pPr>
            <a:endParaRPr lang="en-US" dirty="0"/>
          </a:p>
          <a:p>
            <a:pPr marL="0" indent="0">
              <a:buNone/>
            </a:pPr>
            <a:r>
              <a:rPr lang="en-US" b="1" dirty="0">
                <a:solidFill>
                  <a:srgbClr val="FF0000"/>
                </a:solidFill>
              </a:rPr>
              <a:t>Were you correct?  </a:t>
            </a:r>
          </a:p>
        </p:txBody>
      </p:sp>
    </p:spTree>
    <p:extLst>
      <p:ext uri="{BB962C8B-B14F-4D97-AF65-F5344CB8AC3E}">
        <p14:creationId xmlns:p14="http://schemas.microsoft.com/office/powerpoint/2010/main" val="2105998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40</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9" name="Picture 8"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pic>
        <p:nvPicPr>
          <p:cNvPr id="7" name="Picture 6"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entry.</a:t>
            </a:r>
            <a:br>
              <a:rPr lang="en-US" sz="2400" b="1" dirty="0">
                <a:solidFill>
                  <a:srgbClr val="055000"/>
                </a:solidFill>
              </a:rPr>
            </a:br>
            <a:r>
              <a:rPr lang="en-US" sz="2400" b="1" dirty="0">
                <a:solidFill>
                  <a:srgbClr val="055000"/>
                </a:solidFill>
              </a:rPr>
              <a:t>Question 7 </a:t>
            </a:r>
            <a:endParaRPr lang="en-US" sz="2400" dirty="0"/>
          </a:p>
        </p:txBody>
      </p:sp>
      <p:sp>
        <p:nvSpPr>
          <p:cNvPr id="3" name="Content Placeholder 2"/>
          <p:cNvSpPr>
            <a:spLocks noGrp="1"/>
          </p:cNvSpPr>
          <p:nvPr>
            <p:ph sz="half" idx="1"/>
          </p:nvPr>
        </p:nvSpPr>
        <p:spPr>
          <a:xfrm>
            <a:off x="1273175" y="1825625"/>
            <a:ext cx="7139305" cy="4351338"/>
          </a:xfrm>
        </p:spPr>
        <p:txBody>
          <a:bodyPr>
            <a:normAutofit/>
          </a:bodyPr>
          <a:lstStyle/>
          <a:p>
            <a:pPr marL="0" indent="0">
              <a:buNone/>
            </a:pPr>
            <a:r>
              <a:rPr lang="en-US" dirty="0"/>
              <a:t>7. When you measure ground cover, you should record:</a:t>
            </a:r>
          </a:p>
          <a:p>
            <a:pPr marL="0" indent="0">
              <a:buNone/>
            </a:pPr>
            <a:r>
              <a:rPr lang="en-US" dirty="0"/>
              <a:t> </a:t>
            </a:r>
          </a:p>
          <a:p>
            <a:pPr marL="0" lvl="0" indent="0">
              <a:buNone/>
            </a:pPr>
            <a:r>
              <a:rPr lang="en-US" dirty="0"/>
              <a:t>A. All the vegetation in the 50 cm quadrant around your feet</a:t>
            </a:r>
          </a:p>
          <a:p>
            <a:pPr marL="0" lvl="0" indent="0">
              <a:buNone/>
            </a:pPr>
            <a:r>
              <a:rPr lang="en-US" dirty="0"/>
              <a:t>B. The vegetation that touches your foot or your leg under your knee</a:t>
            </a:r>
          </a:p>
          <a:p>
            <a:pPr marL="0" lvl="0" indent="0">
              <a:buNone/>
            </a:pPr>
            <a:r>
              <a:rPr lang="en-US" dirty="0"/>
              <a:t>C. Both A and B</a:t>
            </a:r>
          </a:p>
          <a:p>
            <a:pPr marL="0" lvl="0" indent="0">
              <a:buNone/>
            </a:pPr>
            <a:r>
              <a:rPr lang="en-US" dirty="0"/>
              <a:t>D None of the above</a:t>
            </a:r>
          </a:p>
          <a:p>
            <a:pPr marL="0" indent="0">
              <a:buNone/>
            </a:pPr>
            <a:endParaRPr lang="en-US" dirty="0"/>
          </a:p>
          <a:p>
            <a:pPr marL="0" indent="0">
              <a:buNone/>
            </a:pPr>
            <a:r>
              <a:rPr lang="en-US" b="1" dirty="0">
                <a:solidFill>
                  <a:srgbClr val="FF0000"/>
                </a:solidFill>
              </a:rPr>
              <a:t>Do you know the answer?</a:t>
            </a:r>
          </a:p>
        </p:txBody>
      </p:sp>
    </p:spTree>
    <p:extLst>
      <p:ext uri="{BB962C8B-B14F-4D97-AF65-F5344CB8AC3E}">
        <p14:creationId xmlns:p14="http://schemas.microsoft.com/office/powerpoint/2010/main" val="439782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41</a:t>
            </a:fld>
            <a:endParaRPr lang="en-US" dirty="0"/>
          </a:p>
        </p:txBody>
      </p:sp>
      <p:pic>
        <p:nvPicPr>
          <p:cNvPr id="8" name="Picture 7" descr="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6"/>
            <a:ext cx="9167193" cy="1001804"/>
          </a:xfrm>
          <a:prstGeom prst="rect">
            <a:avLst/>
          </a:prstGeom>
        </p:spPr>
      </p:pic>
      <p:pic>
        <p:nvPicPr>
          <p:cNvPr id="9" name="Picture 8" descr="TEST Your Knowled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232" y="28136"/>
            <a:ext cx="1187993" cy="916452"/>
          </a:xfrm>
          <a:prstGeom prst="rect">
            <a:avLst/>
          </a:prstGeom>
          <a:ln>
            <a:noFill/>
          </a:ln>
          <a:effectLst>
            <a:outerShdw blurRad="292100" dist="139700" dir="2700000" algn="tl" rotWithShape="0">
              <a:srgbClr val="333333">
                <a:alpha val="65000"/>
              </a:srgbClr>
            </a:outerShdw>
          </a:effectLst>
        </p:spPr>
      </p:pic>
      <p:pic>
        <p:nvPicPr>
          <p:cNvPr id="7" name="Picture 6" descr="Menu: How your measurements can hel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 y="994038"/>
            <a:ext cx="1160249" cy="5863962"/>
          </a:xfrm>
          <a:prstGeom prst="rect">
            <a:avLst/>
          </a:prstGeom>
        </p:spPr>
      </p:pic>
      <p:sp>
        <p:nvSpPr>
          <p:cNvPr id="2" name="Title 1"/>
          <p:cNvSpPr>
            <a:spLocks noGrp="1"/>
          </p:cNvSpPr>
          <p:nvPr>
            <p:ph type="title"/>
          </p:nvPr>
        </p:nvSpPr>
        <p:spPr>
          <a:xfrm>
            <a:off x="1216026" y="747050"/>
            <a:ext cx="7886700" cy="1325563"/>
          </a:xfrm>
        </p:spPr>
        <p:txBody>
          <a:bodyPr>
            <a:normAutofit/>
          </a:bodyPr>
          <a:lstStyle/>
          <a:p>
            <a:r>
              <a:rPr lang="en-US" sz="2400" b="1" dirty="0">
                <a:solidFill>
                  <a:srgbClr val="055000"/>
                </a:solidFill>
              </a:rPr>
              <a:t>Let’s do a quick review before moving onto data entry.</a:t>
            </a:r>
            <a:br>
              <a:rPr lang="en-US" sz="2400" b="1" dirty="0">
                <a:solidFill>
                  <a:srgbClr val="055000"/>
                </a:solidFill>
              </a:rPr>
            </a:br>
            <a:r>
              <a:rPr lang="en-US" sz="2400" b="1" dirty="0">
                <a:solidFill>
                  <a:srgbClr val="055000"/>
                </a:solidFill>
              </a:rPr>
              <a:t>Answer to Question 7 </a:t>
            </a:r>
            <a:endParaRPr lang="en-US" sz="2400" dirty="0"/>
          </a:p>
        </p:txBody>
      </p:sp>
      <p:sp>
        <p:nvSpPr>
          <p:cNvPr id="3" name="Content Placeholder 2"/>
          <p:cNvSpPr>
            <a:spLocks noGrp="1"/>
          </p:cNvSpPr>
          <p:nvPr>
            <p:ph sz="half" idx="1"/>
          </p:nvPr>
        </p:nvSpPr>
        <p:spPr>
          <a:xfrm>
            <a:off x="1273175" y="1825625"/>
            <a:ext cx="7139305" cy="4351338"/>
          </a:xfrm>
        </p:spPr>
        <p:txBody>
          <a:bodyPr>
            <a:normAutofit/>
          </a:bodyPr>
          <a:lstStyle/>
          <a:p>
            <a:pPr marL="0" indent="0">
              <a:buNone/>
            </a:pPr>
            <a:r>
              <a:rPr lang="en-US" dirty="0"/>
              <a:t>7. When you measure ground cover, you should record:</a:t>
            </a:r>
          </a:p>
          <a:p>
            <a:pPr marL="0" indent="0">
              <a:buNone/>
            </a:pPr>
            <a:r>
              <a:rPr lang="en-US" dirty="0"/>
              <a:t> </a:t>
            </a:r>
          </a:p>
          <a:p>
            <a:pPr marL="0" indent="0">
              <a:buNone/>
            </a:pPr>
            <a:r>
              <a:rPr lang="en-US" b="1" dirty="0"/>
              <a:t>A. All the vegetation in the 50 cm quadrant around your feet</a:t>
            </a:r>
            <a:r>
              <a:rPr lang="en-US" dirty="0"/>
              <a:t> </a:t>
            </a:r>
            <a:r>
              <a:rPr lang="en-US" b="1" dirty="0">
                <a:solidFill>
                  <a:srgbClr val="FF0000"/>
                </a:solidFill>
                <a:sym typeface="Wingdings"/>
              </a:rPr>
              <a:t> </a:t>
            </a:r>
            <a:r>
              <a:rPr lang="en-US" b="1" dirty="0">
                <a:solidFill>
                  <a:srgbClr val="FF0000"/>
                </a:solidFill>
              </a:rPr>
              <a:t>correct!</a:t>
            </a:r>
            <a:endParaRPr lang="en-US" dirty="0"/>
          </a:p>
          <a:p>
            <a:pPr marL="0" lvl="0" indent="0">
              <a:buNone/>
            </a:pPr>
            <a:r>
              <a:rPr lang="en-US" dirty="0"/>
              <a:t>B. The vegetation that touches your foot or your leg under your knee</a:t>
            </a:r>
          </a:p>
          <a:p>
            <a:pPr marL="0" lvl="0" indent="0">
              <a:buNone/>
            </a:pPr>
            <a:r>
              <a:rPr lang="en-US" dirty="0"/>
              <a:t>C. Both A and B</a:t>
            </a:r>
          </a:p>
          <a:p>
            <a:pPr marL="0" lvl="0" indent="0">
              <a:buNone/>
            </a:pPr>
            <a:r>
              <a:rPr lang="en-US" dirty="0"/>
              <a:t>D None of the above</a:t>
            </a:r>
          </a:p>
          <a:p>
            <a:pPr marL="0" indent="0">
              <a:buNone/>
            </a:pPr>
            <a:endParaRPr lang="en-US" dirty="0"/>
          </a:p>
          <a:p>
            <a:pPr marL="0" indent="0">
              <a:buNone/>
            </a:pPr>
            <a:r>
              <a:rPr lang="en-US" b="1" dirty="0">
                <a:solidFill>
                  <a:srgbClr val="FF0000"/>
                </a:solidFill>
              </a:rPr>
              <a:t>Were you correct?  Let’s now look at how to collect your data!</a:t>
            </a:r>
          </a:p>
        </p:txBody>
      </p:sp>
    </p:spTree>
    <p:extLst>
      <p:ext uri="{BB962C8B-B14F-4D97-AF65-F5344CB8AC3E}">
        <p14:creationId xmlns:p14="http://schemas.microsoft.com/office/powerpoint/2010/main" val="1425591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3C23576-A670-D745-B9EB-8D417F2DE96A}" type="slidenum">
              <a:rPr lang="en-US" smtClean="0"/>
              <a:t>42</a:t>
            </a:fld>
            <a:endParaRPr lang="en-US" dirty="0"/>
          </a:p>
        </p:txBody>
      </p:sp>
      <p:pic>
        <p:nvPicPr>
          <p:cNvPr id="10" name="Picture 9" descr="Biometry Protocol-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006977"/>
          </a:xfrm>
          <a:prstGeom prst="rect">
            <a:avLst/>
          </a:prstGeom>
        </p:spPr>
      </p:pic>
      <p:pic>
        <p:nvPicPr>
          <p:cNvPr id="11" name="Picture 10"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 y="1006976"/>
            <a:ext cx="1185333" cy="5851024"/>
          </a:xfrm>
          <a:prstGeom prst="rect">
            <a:avLst/>
          </a:prstGeom>
        </p:spPr>
      </p:pic>
      <p:sp>
        <p:nvSpPr>
          <p:cNvPr id="2" name="Title 1"/>
          <p:cNvSpPr>
            <a:spLocks noGrp="1"/>
          </p:cNvSpPr>
          <p:nvPr>
            <p:ph type="title"/>
          </p:nvPr>
        </p:nvSpPr>
        <p:spPr>
          <a:xfrm>
            <a:off x="1225021" y="1006976"/>
            <a:ext cx="7886700" cy="1325563"/>
          </a:xfrm>
        </p:spPr>
        <p:txBody>
          <a:bodyPr>
            <a:normAutofit fontScale="90000"/>
          </a:bodyPr>
          <a:lstStyle/>
          <a:p>
            <a:r>
              <a:rPr lang="en-US" sz="2700" b="1" dirty="0">
                <a:solidFill>
                  <a:srgbClr val="055000"/>
                </a:solidFill>
              </a:rPr>
              <a:t>Prepare your Data for Data Entry. Calculate the Percentages for Each Column of the Data Sheet and Enter on the Form- Step 1 </a:t>
            </a:r>
            <a:br>
              <a:rPr lang="en-US" b="1" dirty="0">
                <a:solidFill>
                  <a:srgbClr val="055000"/>
                </a:solidFill>
              </a:rPr>
            </a:br>
            <a:endParaRPr lang="en-US" dirty="0"/>
          </a:p>
        </p:txBody>
      </p:sp>
      <p:sp>
        <p:nvSpPr>
          <p:cNvPr id="3" name="Content Placeholder 2"/>
          <p:cNvSpPr>
            <a:spLocks noGrp="1"/>
          </p:cNvSpPr>
          <p:nvPr>
            <p:ph sz="half" idx="1"/>
          </p:nvPr>
        </p:nvSpPr>
        <p:spPr>
          <a:xfrm>
            <a:off x="1282171" y="2013953"/>
            <a:ext cx="5467764" cy="3571983"/>
          </a:xfrm>
        </p:spPr>
        <p:txBody>
          <a:bodyPr>
            <a:normAutofit/>
          </a:bodyPr>
          <a:lstStyle/>
          <a:p>
            <a:pPr marL="0" indent="0">
              <a:buNone/>
            </a:pPr>
            <a:r>
              <a:rPr lang="en-US" sz="1600" dirty="0"/>
              <a:t>Determining the Percentage of Tree or Shrub Canopy Cover (Column 1).</a:t>
            </a:r>
          </a:p>
          <a:p>
            <a:pPr marL="0" indent="0">
              <a:buNone/>
            </a:pPr>
            <a:r>
              <a:rPr lang="en-US" sz="1600" dirty="0"/>
              <a:t>Calculate the percent of tree canopy and shrub canopy and shrub canopy, using the following equation as a model: </a:t>
            </a:r>
          </a:p>
          <a:p>
            <a:pPr marL="0" indent="0">
              <a:buNone/>
            </a:pPr>
            <a:endParaRPr lang="en-US" sz="1600" b="1" dirty="0"/>
          </a:p>
          <a:p>
            <a:pPr marL="0" indent="0">
              <a:buNone/>
            </a:pPr>
            <a:r>
              <a:rPr lang="en-US" sz="1600" b="1" dirty="0"/>
              <a:t>% Tree Canopy Cover= </a:t>
            </a:r>
            <a:r>
              <a:rPr lang="en-US" sz="1600" b="1" u="sng" dirty="0"/>
              <a:t># of +’s (Tree Canopy) </a:t>
            </a:r>
            <a:r>
              <a:rPr lang="en-US" sz="1600" b="1" dirty="0"/>
              <a:t>x 100</a:t>
            </a:r>
          </a:p>
          <a:p>
            <a:pPr marL="0" indent="0">
              <a:buNone/>
            </a:pPr>
            <a:r>
              <a:rPr lang="en-US" sz="1600" b="1" dirty="0"/>
              <a:t>			# of Total Observations</a:t>
            </a:r>
          </a:p>
          <a:p>
            <a:pPr marL="0" indent="0">
              <a:buNone/>
            </a:pPr>
            <a:endParaRPr lang="en-US" sz="1600" b="1" dirty="0"/>
          </a:p>
          <a:p>
            <a:pPr marL="0" indent="0">
              <a:buNone/>
            </a:pPr>
            <a:r>
              <a:rPr lang="en-US" sz="1600" b="1" dirty="0"/>
              <a:t>% Shrub Canopy Cover= </a:t>
            </a:r>
            <a:r>
              <a:rPr lang="en-US" sz="1600" b="1" u="sng" dirty="0"/>
              <a:t># of +’s (Shrub Canopy) </a:t>
            </a:r>
            <a:r>
              <a:rPr lang="en-US" sz="1600" b="1" dirty="0"/>
              <a:t>x 100</a:t>
            </a:r>
          </a:p>
          <a:p>
            <a:pPr marL="0" indent="0">
              <a:buNone/>
            </a:pPr>
            <a:r>
              <a:rPr lang="en-US" sz="1600" b="1" dirty="0"/>
              <a:t>		                 # of Total Observations</a:t>
            </a:r>
          </a:p>
          <a:p>
            <a:pPr marL="0" indent="0">
              <a:buNone/>
            </a:pPr>
            <a:endParaRPr lang="en-US" sz="1800" dirty="0"/>
          </a:p>
          <a:p>
            <a:endParaRPr lang="en-US" dirty="0"/>
          </a:p>
        </p:txBody>
      </p:sp>
      <p:pic>
        <p:nvPicPr>
          <p:cNvPr id="8" name="Picture 7" descr="Screenshot of data entry 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100" y="3820579"/>
            <a:ext cx="2764475" cy="2772334"/>
          </a:xfrm>
          <a:prstGeom prst="rect">
            <a:avLst/>
          </a:prstGeom>
        </p:spPr>
      </p:pic>
      <p:pic>
        <p:nvPicPr>
          <p:cNvPr id="5" name="Picture 4" descr="An arrow and text showing where to record your calculated value in the first column of the data shee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900" y="5206746"/>
            <a:ext cx="3378200" cy="1168400"/>
          </a:xfrm>
          <a:prstGeom prst="rect">
            <a:avLst/>
          </a:prstGeom>
        </p:spPr>
      </p:pic>
    </p:spTree>
    <p:extLst>
      <p:ext uri="{BB962C8B-B14F-4D97-AF65-F5344CB8AC3E}">
        <p14:creationId xmlns:p14="http://schemas.microsoft.com/office/powerpoint/2010/main" val="1131075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of data entry shee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454" y="4202723"/>
            <a:ext cx="2442720" cy="2449664"/>
          </a:xfrm>
          <a:prstGeom prst="rect">
            <a:avLst/>
          </a:prstGeom>
        </p:spPr>
      </p:pic>
      <p:sp>
        <p:nvSpPr>
          <p:cNvPr id="6" name="Slide Number Placeholder 5"/>
          <p:cNvSpPr>
            <a:spLocks noGrp="1"/>
          </p:cNvSpPr>
          <p:nvPr>
            <p:ph type="sldNum" sz="quarter" idx="12"/>
          </p:nvPr>
        </p:nvSpPr>
        <p:spPr/>
        <p:txBody>
          <a:bodyPr/>
          <a:lstStyle/>
          <a:p>
            <a:fld id="{B3C23576-A670-D745-B9EB-8D417F2DE96A}" type="slidenum">
              <a:rPr lang="en-US" smtClean="0"/>
              <a:t>43</a:t>
            </a:fld>
            <a:endParaRPr lang="en-US" dirty="0"/>
          </a:p>
        </p:txBody>
      </p:sp>
      <p:pic>
        <p:nvPicPr>
          <p:cNvPr id="10" name="Picture 9" descr="Biometry Protocol: 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1006977"/>
          </a:xfrm>
          <a:prstGeom prst="rect">
            <a:avLst/>
          </a:prstGeom>
        </p:spPr>
      </p:pic>
      <p:pic>
        <p:nvPicPr>
          <p:cNvPr id="11" name="Picture 10" descr="Menu: Entering data on GLOBE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 y="1006976"/>
            <a:ext cx="1185333" cy="5851024"/>
          </a:xfrm>
          <a:prstGeom prst="rect">
            <a:avLst/>
          </a:prstGeom>
        </p:spPr>
      </p:pic>
      <p:sp>
        <p:nvSpPr>
          <p:cNvPr id="2" name="Title 1"/>
          <p:cNvSpPr>
            <a:spLocks noGrp="1"/>
          </p:cNvSpPr>
          <p:nvPr>
            <p:ph type="title"/>
          </p:nvPr>
        </p:nvSpPr>
        <p:spPr>
          <a:xfrm>
            <a:off x="1225021" y="1006976"/>
            <a:ext cx="7886700" cy="1325563"/>
          </a:xfrm>
        </p:spPr>
        <p:txBody>
          <a:bodyPr>
            <a:normAutofit fontScale="90000"/>
          </a:bodyPr>
          <a:lstStyle/>
          <a:p>
            <a:r>
              <a:rPr lang="en-US" b="1" dirty="0">
                <a:solidFill>
                  <a:srgbClr val="055000"/>
                </a:solidFill>
              </a:rPr>
              <a:t>Calculate the Percentages for Each Column of the Data Sheet and Enter on the Form- Step 2 </a:t>
            </a:r>
            <a:br>
              <a:rPr lang="en-US" b="1" dirty="0">
                <a:solidFill>
                  <a:srgbClr val="055000"/>
                </a:solidFill>
              </a:rPr>
            </a:br>
            <a:endParaRPr lang="en-US" dirty="0"/>
          </a:p>
        </p:txBody>
      </p:sp>
      <p:sp>
        <p:nvSpPr>
          <p:cNvPr id="3" name="Content Placeholder 2"/>
          <p:cNvSpPr>
            <a:spLocks noGrp="1"/>
          </p:cNvSpPr>
          <p:nvPr>
            <p:ph sz="half" idx="1"/>
          </p:nvPr>
        </p:nvSpPr>
        <p:spPr>
          <a:xfrm>
            <a:off x="1282170" y="2013953"/>
            <a:ext cx="5983154" cy="4253843"/>
          </a:xfrm>
        </p:spPr>
        <p:txBody>
          <a:bodyPr>
            <a:normAutofit fontScale="70000" lnSpcReduction="20000"/>
          </a:bodyPr>
          <a:lstStyle/>
          <a:p>
            <a:pPr marL="0" indent="0">
              <a:buNone/>
            </a:pPr>
            <a:r>
              <a:rPr lang="en-US" sz="2300" dirty="0"/>
              <a:t>Determining the Percentage of Evergreen or Deciduous Canopy Cover (Column 2).</a:t>
            </a:r>
          </a:p>
          <a:p>
            <a:pPr marL="0" indent="0">
              <a:buNone/>
            </a:pPr>
            <a:endParaRPr lang="en-US" sz="2300" dirty="0"/>
          </a:p>
          <a:p>
            <a:pPr marL="0" indent="0">
              <a:buNone/>
            </a:pPr>
            <a:r>
              <a:rPr lang="en-US" sz="2300" dirty="0"/>
              <a:t>Calculate the percent Evergreen or Deciduous Canopy Cover, using the following equation as a model: </a:t>
            </a:r>
          </a:p>
          <a:p>
            <a:pPr marL="0" indent="0">
              <a:buNone/>
            </a:pPr>
            <a:endParaRPr lang="en-US" sz="2100" dirty="0"/>
          </a:p>
          <a:p>
            <a:pPr marL="0" indent="0">
              <a:buNone/>
            </a:pPr>
            <a:r>
              <a:rPr lang="en-US" sz="2100" b="1" dirty="0"/>
              <a:t>% Evergreen= </a:t>
            </a:r>
            <a:r>
              <a:rPr lang="en-US" sz="2100" b="1" u="sng" dirty="0"/>
              <a:t># of E’s(Evergreen Observations) </a:t>
            </a:r>
            <a:r>
              <a:rPr lang="en-US" sz="2100" b="1" dirty="0"/>
              <a:t>x 100</a:t>
            </a:r>
          </a:p>
          <a:p>
            <a:pPr marL="0" indent="0">
              <a:buNone/>
            </a:pPr>
            <a:r>
              <a:rPr lang="en-US" sz="2100" b="1" dirty="0"/>
              <a:t>		   # of E’s + D’s (Total Canopy Type Observations)</a:t>
            </a:r>
          </a:p>
          <a:p>
            <a:pPr marL="0" indent="0">
              <a:buNone/>
            </a:pPr>
            <a:endParaRPr lang="en-US" sz="2100" b="1" dirty="0"/>
          </a:p>
          <a:p>
            <a:pPr marL="0" indent="0">
              <a:buNone/>
            </a:pPr>
            <a:endParaRPr lang="en-US" sz="2100" b="1" dirty="0"/>
          </a:p>
          <a:p>
            <a:pPr marL="0" indent="0">
              <a:buNone/>
            </a:pPr>
            <a:r>
              <a:rPr lang="en-US" sz="2100" b="1" dirty="0"/>
              <a:t>% Deciduous= </a:t>
            </a:r>
            <a:r>
              <a:rPr lang="en-US" sz="2100" b="1" u="sng" dirty="0"/>
              <a:t># of  D’s (Deciduous Observations) </a:t>
            </a:r>
            <a:r>
              <a:rPr lang="en-US" sz="2100" b="1" dirty="0"/>
              <a:t>x 100</a:t>
            </a:r>
          </a:p>
          <a:p>
            <a:pPr marL="0" indent="0">
              <a:buNone/>
            </a:pPr>
            <a:r>
              <a:rPr lang="en-US" sz="2100" b="1" dirty="0"/>
              <a:t>		   # of E’s + D’s (Total Canopy Type)</a:t>
            </a:r>
          </a:p>
          <a:p>
            <a:pPr marL="0" indent="0">
              <a:buNone/>
            </a:pPr>
            <a:endParaRPr lang="en-US" sz="1600" b="1" dirty="0"/>
          </a:p>
          <a:p>
            <a:endParaRPr lang="en-US" sz="1800" b="1" dirty="0">
              <a:solidFill>
                <a:srgbClr val="FF0000"/>
              </a:solidFill>
            </a:endParaRPr>
          </a:p>
          <a:p>
            <a:pPr marL="0" indent="0">
              <a:buNone/>
            </a:pPr>
            <a:r>
              <a:rPr lang="en-US" b="1" dirty="0">
                <a:solidFill>
                  <a:srgbClr val="FF0000"/>
                </a:solidFill>
              </a:rPr>
              <a:t>Record your calculated value in the second column.</a:t>
            </a:r>
          </a:p>
          <a:p>
            <a:pPr marL="0" indent="0">
              <a:buNone/>
            </a:pPr>
            <a:endParaRPr lang="en-US" sz="1800" dirty="0"/>
          </a:p>
          <a:p>
            <a:endParaRPr lang="en-US" dirty="0"/>
          </a:p>
        </p:txBody>
      </p:sp>
      <p:cxnSp>
        <p:nvCxnSpPr>
          <p:cNvPr id="9" name="Straight Arrow Connector 8" descr="arrow pointing to second column"/>
          <p:cNvCxnSpPr/>
          <p:nvPr/>
        </p:nvCxnSpPr>
        <p:spPr>
          <a:xfrm>
            <a:off x="4478365" y="6115935"/>
            <a:ext cx="2114552"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017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3C23576-A670-D745-B9EB-8D417F2DE96A}" type="slidenum">
              <a:rPr lang="en-US" smtClean="0"/>
              <a:t>44</a:t>
            </a:fld>
            <a:endParaRPr lang="en-US" dirty="0"/>
          </a:p>
        </p:txBody>
      </p:sp>
      <p:pic>
        <p:nvPicPr>
          <p:cNvPr id="10" name="Picture 9"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006977"/>
          </a:xfrm>
          <a:prstGeom prst="rect">
            <a:avLst/>
          </a:prstGeom>
        </p:spPr>
      </p:pic>
      <p:pic>
        <p:nvPicPr>
          <p:cNvPr id="11" name="Picture 10"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 y="1006976"/>
            <a:ext cx="1185333" cy="5851024"/>
          </a:xfrm>
          <a:prstGeom prst="rect">
            <a:avLst/>
          </a:prstGeom>
        </p:spPr>
      </p:pic>
      <p:sp>
        <p:nvSpPr>
          <p:cNvPr id="2" name="Title 1"/>
          <p:cNvSpPr>
            <a:spLocks noGrp="1"/>
          </p:cNvSpPr>
          <p:nvPr>
            <p:ph type="title"/>
          </p:nvPr>
        </p:nvSpPr>
        <p:spPr>
          <a:xfrm>
            <a:off x="1225021" y="1006976"/>
            <a:ext cx="7886700" cy="1325563"/>
          </a:xfrm>
        </p:spPr>
        <p:txBody>
          <a:bodyPr>
            <a:normAutofit fontScale="90000"/>
          </a:bodyPr>
          <a:lstStyle/>
          <a:p>
            <a:r>
              <a:rPr lang="en-US" b="1" dirty="0">
                <a:solidFill>
                  <a:srgbClr val="055000"/>
                </a:solidFill>
              </a:rPr>
              <a:t>Calculate the Percentages for Each Column of the Data Sheet and Enter on the Form- Step 3 </a:t>
            </a:r>
            <a:br>
              <a:rPr lang="en-US" b="1" dirty="0">
                <a:solidFill>
                  <a:srgbClr val="055000"/>
                </a:solidFill>
              </a:rPr>
            </a:br>
            <a:endParaRPr lang="en-US" dirty="0"/>
          </a:p>
        </p:txBody>
      </p:sp>
      <p:sp>
        <p:nvSpPr>
          <p:cNvPr id="3" name="Content Placeholder 2"/>
          <p:cNvSpPr>
            <a:spLocks noGrp="1"/>
          </p:cNvSpPr>
          <p:nvPr>
            <p:ph sz="half" idx="1"/>
          </p:nvPr>
        </p:nvSpPr>
        <p:spPr>
          <a:xfrm>
            <a:off x="1282169" y="2013953"/>
            <a:ext cx="7479445" cy="4253843"/>
          </a:xfrm>
        </p:spPr>
        <p:txBody>
          <a:bodyPr>
            <a:normAutofit/>
          </a:bodyPr>
          <a:lstStyle/>
          <a:p>
            <a:pPr marL="0" indent="0">
              <a:buNone/>
            </a:pPr>
            <a:r>
              <a:rPr lang="en-US" dirty="0"/>
              <a:t>Determining the Percentage of Ground Cover (Column 3).</a:t>
            </a:r>
          </a:p>
          <a:p>
            <a:pPr marL="0" indent="0">
              <a:buNone/>
            </a:pPr>
            <a:r>
              <a:rPr lang="en-US" dirty="0"/>
              <a:t>Calculate the percent Ground Cover, using the data collected. Use the following equation as a model: </a:t>
            </a:r>
          </a:p>
          <a:p>
            <a:pPr marL="0" indent="0">
              <a:buNone/>
            </a:pPr>
            <a:r>
              <a:rPr lang="en-US" b="1" dirty="0"/>
              <a:t>% Ground Cover= </a:t>
            </a:r>
            <a:r>
              <a:rPr lang="en-US" b="1" u="sng" dirty="0"/>
              <a:t># of G’s(Green) + # of B’s (Brown) </a:t>
            </a:r>
            <a:r>
              <a:rPr lang="en-US" b="1" dirty="0"/>
              <a:t>x 100</a:t>
            </a:r>
          </a:p>
          <a:p>
            <a:pPr marL="0" indent="0">
              <a:buNone/>
            </a:pPr>
            <a:r>
              <a:rPr lang="en-US" b="1" dirty="0"/>
              <a:t>		          # of G’s + B’s + (-)  (total observations)</a:t>
            </a:r>
          </a:p>
          <a:p>
            <a:pPr marL="0" indent="0">
              <a:buNone/>
            </a:pPr>
            <a:endParaRPr lang="en-US" b="1" dirty="0"/>
          </a:p>
          <a:p>
            <a:endParaRPr lang="en-US" sz="1800" b="1" dirty="0">
              <a:solidFill>
                <a:srgbClr val="FF0000"/>
              </a:solidFill>
            </a:endParaRPr>
          </a:p>
          <a:p>
            <a:endParaRPr lang="en-US" sz="1800" b="1" dirty="0">
              <a:solidFill>
                <a:srgbClr val="FF0000"/>
              </a:solidFill>
            </a:endParaRPr>
          </a:p>
          <a:p>
            <a:endParaRPr lang="en-US" sz="1800" b="1" dirty="0">
              <a:solidFill>
                <a:srgbClr val="FF0000"/>
              </a:solidFill>
            </a:endParaRPr>
          </a:p>
          <a:p>
            <a:endParaRPr lang="en-US" sz="1800" b="1" dirty="0">
              <a:solidFill>
                <a:srgbClr val="FF0000"/>
              </a:solidFill>
            </a:endParaRPr>
          </a:p>
          <a:p>
            <a:pPr marL="0" indent="0">
              <a:buNone/>
            </a:pPr>
            <a:r>
              <a:rPr lang="en-US" sz="1600" b="1" dirty="0">
                <a:solidFill>
                  <a:srgbClr val="FF0000"/>
                </a:solidFill>
              </a:rPr>
              <a:t>Record your calculated value in the third column.</a:t>
            </a:r>
          </a:p>
          <a:p>
            <a:pPr marL="0" indent="0">
              <a:buNone/>
            </a:pPr>
            <a:endParaRPr lang="en-US" sz="1600" dirty="0"/>
          </a:p>
          <a:p>
            <a:endParaRPr lang="en-US" sz="1600" dirty="0"/>
          </a:p>
        </p:txBody>
      </p:sp>
      <p:pic>
        <p:nvPicPr>
          <p:cNvPr id="8" name="Picture 7" descr="Screenshot of data entry 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033" y="3880389"/>
            <a:ext cx="2764141" cy="2771998"/>
          </a:xfrm>
          <a:prstGeom prst="rect">
            <a:avLst/>
          </a:prstGeom>
        </p:spPr>
      </p:pic>
      <p:cxnSp>
        <p:nvCxnSpPr>
          <p:cNvPr id="9" name="Straight Arrow Connector 8" descr="arrow pointing to third column"/>
          <p:cNvCxnSpPr/>
          <p:nvPr/>
        </p:nvCxnSpPr>
        <p:spPr>
          <a:xfrm>
            <a:off x="4671753" y="6134793"/>
            <a:ext cx="2593571" cy="1439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997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B3C23576-A670-D745-B9EB-8D417F2DE96A}" type="slidenum">
              <a:rPr lang="en-US" smtClean="0"/>
              <a:t>45</a:t>
            </a:fld>
            <a:endParaRPr lang="en-US" dirty="0"/>
          </a:p>
        </p:txBody>
      </p:sp>
      <p:pic>
        <p:nvPicPr>
          <p:cNvPr id="10" name="Picture 9"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006977"/>
          </a:xfrm>
          <a:prstGeom prst="rect">
            <a:avLst/>
          </a:prstGeom>
        </p:spPr>
      </p:pic>
      <p:pic>
        <p:nvPicPr>
          <p:cNvPr id="11" name="Picture 10"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 y="1006976"/>
            <a:ext cx="1185333" cy="5851024"/>
          </a:xfrm>
          <a:prstGeom prst="rect">
            <a:avLst/>
          </a:prstGeom>
        </p:spPr>
      </p:pic>
      <p:sp>
        <p:nvSpPr>
          <p:cNvPr id="2" name="Title 1"/>
          <p:cNvSpPr>
            <a:spLocks noGrp="1"/>
          </p:cNvSpPr>
          <p:nvPr>
            <p:ph type="title"/>
          </p:nvPr>
        </p:nvSpPr>
        <p:spPr>
          <a:xfrm>
            <a:off x="1225021" y="1231751"/>
            <a:ext cx="7886700" cy="1325563"/>
          </a:xfrm>
        </p:spPr>
        <p:txBody>
          <a:bodyPr>
            <a:normAutofit fontScale="90000"/>
          </a:bodyPr>
          <a:lstStyle/>
          <a:p>
            <a:r>
              <a:rPr lang="en-US" sz="2200" b="1" dirty="0">
                <a:solidFill>
                  <a:srgbClr val="055000"/>
                </a:solidFill>
              </a:rPr>
              <a:t>Prepare Data for Sharing on the GLOBE Website: Calculate the Percentages for Each Column of the Data Sheet </a:t>
            </a:r>
            <a:br>
              <a:rPr lang="en-US" b="1" dirty="0">
                <a:solidFill>
                  <a:srgbClr val="055000"/>
                </a:solidFill>
              </a:rPr>
            </a:br>
            <a:br>
              <a:rPr lang="en-US" b="1" dirty="0">
                <a:solidFill>
                  <a:srgbClr val="055000"/>
                </a:solidFill>
              </a:rPr>
            </a:br>
            <a:endParaRPr lang="en-US" dirty="0"/>
          </a:p>
        </p:txBody>
      </p:sp>
      <p:sp>
        <p:nvSpPr>
          <p:cNvPr id="5" name="TextBox 4"/>
          <p:cNvSpPr txBox="1"/>
          <p:nvPr/>
        </p:nvSpPr>
        <p:spPr>
          <a:xfrm>
            <a:off x="1225021" y="1894532"/>
            <a:ext cx="7678951" cy="4339650"/>
          </a:xfrm>
          <a:prstGeom prst="rect">
            <a:avLst/>
          </a:prstGeom>
          <a:noFill/>
        </p:spPr>
        <p:txBody>
          <a:bodyPr wrap="square" rtlCol="0">
            <a:spAutoFit/>
          </a:bodyPr>
          <a:lstStyle/>
          <a:p>
            <a:r>
              <a:rPr lang="en-US" sz="1200" dirty="0"/>
              <a:t>Determining the Composition of Herbaceous Coverage (Column 4). Calculate the percent of the ground that is graminoid, forb or other green vegetation using the data and the following equation as a model: </a:t>
            </a:r>
          </a:p>
          <a:p>
            <a:endParaRPr lang="en-US" sz="1200" dirty="0"/>
          </a:p>
          <a:p>
            <a:r>
              <a:rPr lang="en-US" sz="1200" b="1" dirty="0"/>
              <a:t>% Graminoid=  </a:t>
            </a:r>
            <a:r>
              <a:rPr lang="en-US" sz="1200" b="1" u="sng" dirty="0"/>
              <a:t># of GD’s (Graminoid Observations)                                 </a:t>
            </a:r>
            <a:r>
              <a:rPr lang="en-US" sz="1200" b="1" dirty="0"/>
              <a:t> x 100</a:t>
            </a:r>
          </a:p>
          <a:p>
            <a:r>
              <a:rPr lang="en-US" sz="1200" b="1" dirty="0"/>
              <a:t>		     # of GD’s + # of FB’s + # of OG’s + # of SB’s + # of DS’s</a:t>
            </a:r>
          </a:p>
          <a:p>
            <a:r>
              <a:rPr lang="en-US" sz="1200" b="1" dirty="0"/>
              <a:t>		            (total Herbaceous Ground Observations)</a:t>
            </a:r>
          </a:p>
          <a:p>
            <a:endParaRPr lang="en-US" sz="1200" b="1" dirty="0"/>
          </a:p>
          <a:p>
            <a:r>
              <a:rPr lang="en-US" sz="1200" b="1" dirty="0"/>
              <a:t>% Forbs=  </a:t>
            </a:r>
            <a:r>
              <a:rPr lang="en-US" sz="1200" b="1" u="sng" dirty="0"/>
              <a:t># of FB’s (Forbs Observations)                                      </a:t>
            </a:r>
            <a:r>
              <a:rPr lang="en-US" sz="1200" b="1" dirty="0"/>
              <a:t>x 100</a:t>
            </a:r>
          </a:p>
          <a:p>
            <a:r>
              <a:rPr lang="en-US" sz="1200" b="1" dirty="0"/>
              <a:t>                  # of GD’s + # of FB’s + # of OG’s + # of SB’s + # of DS’s</a:t>
            </a:r>
          </a:p>
          <a:p>
            <a:r>
              <a:rPr lang="en-US" sz="1200" b="1" dirty="0"/>
              <a:t>		            (total Herbaceous Ground Observations)</a:t>
            </a:r>
          </a:p>
          <a:p>
            <a:endParaRPr lang="en-US" sz="1200" b="1" dirty="0"/>
          </a:p>
          <a:p>
            <a:r>
              <a:rPr lang="en-US" sz="1200" b="1" dirty="0"/>
              <a:t>% Other Green Vegetation =  </a:t>
            </a:r>
            <a:r>
              <a:rPr lang="en-US" sz="1200" b="1" u="sng" dirty="0"/>
              <a:t># of OG’s (Other Green Observations)  </a:t>
            </a:r>
            <a:r>
              <a:rPr lang="en-US" sz="1200" b="1" dirty="0"/>
              <a:t>x 100</a:t>
            </a:r>
          </a:p>
          <a:p>
            <a:r>
              <a:rPr lang="en-US" sz="1200" b="1" dirty="0"/>
              <a:t>                  # of GD’s + # of FB’s + # of OG’s + # of SB’s + # of DS’s</a:t>
            </a:r>
          </a:p>
          <a:p>
            <a:r>
              <a:rPr lang="en-US" sz="1200" b="1" dirty="0"/>
              <a:t>		            (total Herbaceous Ground Observations)</a:t>
            </a:r>
          </a:p>
          <a:p>
            <a:endParaRPr lang="en-US" sz="1200" b="1" dirty="0"/>
          </a:p>
          <a:p>
            <a:endParaRPr lang="en-US" sz="1200" b="1" dirty="0"/>
          </a:p>
          <a:p>
            <a:r>
              <a:rPr lang="en-US" sz="1200" b="1" dirty="0"/>
              <a:t>% Shrub Vegetation =  </a:t>
            </a:r>
            <a:r>
              <a:rPr lang="en-US" sz="1200" b="1" u="sng" dirty="0"/>
              <a:t># of SB’s (Shrub Observations)                  </a:t>
            </a:r>
            <a:r>
              <a:rPr lang="en-US" sz="1200" b="1" dirty="0"/>
              <a:t>x 100</a:t>
            </a:r>
          </a:p>
          <a:p>
            <a:r>
              <a:rPr lang="en-US" sz="1200" b="1" dirty="0"/>
              <a:t>                  # of GD’s + # of FB’s + # of OG’s + # of SB’s + # of DS’s</a:t>
            </a:r>
          </a:p>
          <a:p>
            <a:r>
              <a:rPr lang="en-US" sz="1200" b="1" dirty="0"/>
              <a:t>		            (total Herbaceous Ground Observations)</a:t>
            </a:r>
          </a:p>
          <a:p>
            <a:endParaRPr lang="en-US" sz="1200" b="1" dirty="0"/>
          </a:p>
          <a:p>
            <a:r>
              <a:rPr lang="en-US" sz="1200" b="1" dirty="0"/>
              <a:t>% Dwarf Shrub Vegetation =  </a:t>
            </a:r>
            <a:r>
              <a:rPr lang="en-US" sz="1200" b="1" u="sng" dirty="0"/>
              <a:t># of DS’s (Dwarf Shrub Observations)  </a:t>
            </a:r>
            <a:r>
              <a:rPr lang="en-US" sz="1200" b="1" dirty="0"/>
              <a:t>x 100</a:t>
            </a:r>
          </a:p>
          <a:p>
            <a:r>
              <a:rPr lang="en-US" sz="1200" b="1" dirty="0"/>
              <a:t>                  # of GD’s + # of FB’s + # of OG’s + # of SB’s + # of DS’s</a:t>
            </a:r>
          </a:p>
          <a:p>
            <a:r>
              <a:rPr lang="en-US" sz="1200" b="1" dirty="0"/>
              <a:t>		            (total Herbaceous Ground Observations)</a:t>
            </a:r>
          </a:p>
        </p:txBody>
      </p:sp>
      <p:pic>
        <p:nvPicPr>
          <p:cNvPr id="8" name="Picture 7" descr="Screenshot of data entry 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10" y="3614382"/>
            <a:ext cx="2764141" cy="2771998"/>
          </a:xfrm>
          <a:prstGeom prst="rect">
            <a:avLst/>
          </a:prstGeom>
        </p:spPr>
      </p:pic>
      <p:sp>
        <p:nvSpPr>
          <p:cNvPr id="7" name="TextBox 6"/>
          <p:cNvSpPr txBox="1"/>
          <p:nvPr/>
        </p:nvSpPr>
        <p:spPr>
          <a:xfrm>
            <a:off x="1379913" y="6234182"/>
            <a:ext cx="4401568" cy="307777"/>
          </a:xfrm>
          <a:prstGeom prst="rect">
            <a:avLst/>
          </a:prstGeom>
          <a:noFill/>
        </p:spPr>
        <p:txBody>
          <a:bodyPr wrap="square" rtlCol="0">
            <a:spAutoFit/>
          </a:bodyPr>
          <a:lstStyle/>
          <a:p>
            <a:r>
              <a:rPr lang="en-US" sz="1400" b="1" dirty="0">
                <a:solidFill>
                  <a:srgbClr val="FF0000"/>
                </a:solidFill>
              </a:rPr>
              <a:t>Record your calculated values in the fourth column.</a:t>
            </a:r>
          </a:p>
        </p:txBody>
      </p:sp>
      <p:cxnSp>
        <p:nvCxnSpPr>
          <p:cNvPr id="9" name="Straight Arrow Connector 8" descr="arrow pointing to third column"/>
          <p:cNvCxnSpPr/>
          <p:nvPr/>
        </p:nvCxnSpPr>
        <p:spPr>
          <a:xfrm flipV="1">
            <a:off x="5403273" y="6001789"/>
            <a:ext cx="2842952" cy="3845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493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46</a:t>
            </a:fld>
            <a:endParaRPr lang="en-US" dirty="0"/>
          </a:p>
        </p:txBody>
      </p:sp>
      <p:pic>
        <p:nvPicPr>
          <p:cNvPr id="10" name="Picture 9"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006977"/>
          </a:xfrm>
          <a:prstGeom prst="rect">
            <a:avLst/>
          </a:prstGeom>
        </p:spPr>
      </p:pic>
      <p:pic>
        <p:nvPicPr>
          <p:cNvPr id="11" name="Picture 10"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 y="1006976"/>
            <a:ext cx="1185333" cy="5851024"/>
          </a:xfrm>
          <a:prstGeom prst="rect">
            <a:avLst/>
          </a:prstGeom>
        </p:spPr>
      </p:pic>
      <p:sp>
        <p:nvSpPr>
          <p:cNvPr id="2" name="Title 1"/>
          <p:cNvSpPr>
            <a:spLocks noGrp="1"/>
          </p:cNvSpPr>
          <p:nvPr>
            <p:ph type="title"/>
          </p:nvPr>
        </p:nvSpPr>
        <p:spPr>
          <a:xfrm>
            <a:off x="1257300" y="1281705"/>
            <a:ext cx="7886700" cy="1325563"/>
          </a:xfrm>
        </p:spPr>
        <p:txBody>
          <a:bodyPr>
            <a:normAutofit fontScale="90000"/>
          </a:bodyPr>
          <a:lstStyle/>
          <a:p>
            <a:r>
              <a:rPr lang="en-US" sz="3100" b="1" dirty="0">
                <a:solidFill>
                  <a:srgbClr val="055000"/>
                </a:solidFill>
              </a:rPr>
              <a:t>Submit your Data to GLOBE</a:t>
            </a:r>
            <a:br>
              <a:rPr lang="en-US" sz="2000" b="1" dirty="0">
                <a:solidFill>
                  <a:srgbClr val="055000"/>
                </a:solidFill>
              </a:rPr>
            </a:br>
            <a:br>
              <a:rPr lang="en-US" b="1" dirty="0">
                <a:solidFill>
                  <a:srgbClr val="055000"/>
                </a:solidFill>
              </a:rPr>
            </a:br>
            <a:br>
              <a:rPr lang="en-US" b="1" dirty="0">
                <a:solidFill>
                  <a:srgbClr val="055000"/>
                </a:solidFill>
              </a:rPr>
            </a:br>
            <a:endParaRPr lang="en-US" dirty="0"/>
          </a:p>
        </p:txBody>
      </p:sp>
      <p:sp>
        <p:nvSpPr>
          <p:cNvPr id="5" name="TextBox 4"/>
          <p:cNvSpPr txBox="1"/>
          <p:nvPr/>
        </p:nvSpPr>
        <p:spPr>
          <a:xfrm>
            <a:off x="1225022" y="1894532"/>
            <a:ext cx="4776767" cy="3785652"/>
          </a:xfrm>
          <a:prstGeom prst="rect">
            <a:avLst/>
          </a:prstGeom>
          <a:noFill/>
        </p:spPr>
        <p:txBody>
          <a:bodyPr wrap="square" rtlCol="0">
            <a:spAutoFit/>
          </a:bodyPr>
          <a:lstStyle/>
          <a:p>
            <a:r>
              <a:rPr lang="en-US" sz="2000" b="1" dirty="0">
                <a:hlinkClick r:id="rId4"/>
              </a:rPr>
              <a:t>Live Data Entry</a:t>
            </a:r>
            <a:r>
              <a:rPr lang="en-US" sz="2000" b="1" dirty="0"/>
              <a:t>: </a:t>
            </a:r>
            <a:r>
              <a:rPr lang="en-US" sz="2000" dirty="0"/>
              <a:t>Upload your data to the official GLOBE science database.</a:t>
            </a:r>
          </a:p>
          <a:p>
            <a:endParaRPr lang="en-US" sz="2000" dirty="0"/>
          </a:p>
          <a:p>
            <a:r>
              <a:rPr lang="en-US" sz="2000" dirty="0"/>
              <a:t>Email Data Entry: Send data in the body of your email (not as an attachment) to </a:t>
            </a:r>
            <a:r>
              <a:rPr lang="en-US" sz="2000" b="1" dirty="0">
                <a:hlinkClick r:id="rId5"/>
              </a:rPr>
              <a:t>DATA@GLOBE.GOV</a:t>
            </a:r>
            <a:r>
              <a:rPr lang="en-US" sz="2000" b="1" dirty="0"/>
              <a:t>.</a:t>
            </a:r>
          </a:p>
          <a:p>
            <a:endParaRPr lang="en-US" sz="2000" b="1" dirty="0"/>
          </a:p>
          <a:p>
            <a:r>
              <a:rPr lang="en-US" sz="2000" dirty="0"/>
              <a:t>Mobile Data App: Download the GLOBE Science Data Entry app to your mobile device and select the right option.</a:t>
            </a:r>
          </a:p>
          <a:p>
            <a:r>
              <a:rPr lang="en-US" sz="2000" b="1" dirty="0"/>
              <a:t>For Android </a:t>
            </a:r>
            <a:r>
              <a:rPr lang="en-US" sz="2000" dirty="0"/>
              <a:t>via </a:t>
            </a:r>
            <a:r>
              <a:rPr lang="en-US" sz="2000" b="1" dirty="0">
                <a:hlinkClick r:id="rId6"/>
              </a:rPr>
              <a:t>Google Play</a:t>
            </a:r>
            <a:endParaRPr lang="en-US" sz="2000" b="1" dirty="0"/>
          </a:p>
          <a:p>
            <a:r>
              <a:rPr lang="en-US" sz="2000" b="1" dirty="0"/>
              <a:t>For IOS </a:t>
            </a:r>
            <a:r>
              <a:rPr lang="en-US" sz="2000" dirty="0"/>
              <a:t>via the </a:t>
            </a:r>
            <a:r>
              <a:rPr lang="en-US" sz="2000" b="1" dirty="0">
                <a:hlinkClick r:id="rId7"/>
              </a:rPr>
              <a:t>App Store</a:t>
            </a:r>
            <a:r>
              <a:rPr lang="en-US" sz="2000" dirty="0"/>
              <a:t> </a:t>
            </a:r>
          </a:p>
        </p:txBody>
      </p:sp>
      <p:pic>
        <p:nvPicPr>
          <p:cNvPr id="12" name="Picture 11" descr="Screen Shot of The GLOBE Program Science Data Entry App."/>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4067" y="1894532"/>
            <a:ext cx="2539027" cy="3734777"/>
          </a:xfrm>
          <a:prstGeom prst="rect">
            <a:avLst/>
          </a:prstGeom>
        </p:spPr>
      </p:pic>
    </p:spTree>
    <p:extLst>
      <p:ext uri="{BB962C8B-B14F-4D97-AF65-F5344CB8AC3E}">
        <p14:creationId xmlns:p14="http://schemas.microsoft.com/office/powerpoint/2010/main" val="1416225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3C23576-A670-D745-B9EB-8D417F2DE96A}" type="slidenum">
              <a:rPr lang="en-US" smtClean="0"/>
              <a:t>47</a:t>
            </a:fld>
            <a:endParaRPr lang="en-US" dirty="0"/>
          </a:p>
        </p:txBody>
      </p:sp>
      <p:pic>
        <p:nvPicPr>
          <p:cNvPr id="6" name="Picture 5"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006977"/>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 y="1006976"/>
            <a:ext cx="1185333" cy="5851024"/>
          </a:xfrm>
          <a:prstGeom prst="rect">
            <a:avLst/>
          </a:prstGeom>
        </p:spPr>
      </p:pic>
      <p:sp>
        <p:nvSpPr>
          <p:cNvPr id="2" name="Title 1"/>
          <p:cNvSpPr>
            <a:spLocks noGrp="1"/>
          </p:cNvSpPr>
          <p:nvPr>
            <p:ph type="title"/>
          </p:nvPr>
        </p:nvSpPr>
        <p:spPr>
          <a:xfrm>
            <a:off x="1363287" y="857660"/>
            <a:ext cx="7780713" cy="1325563"/>
          </a:xfrm>
        </p:spPr>
        <p:txBody>
          <a:bodyPr>
            <a:normAutofit/>
          </a:bodyPr>
          <a:lstStyle/>
          <a:p>
            <a:r>
              <a:rPr lang="en-US" sz="2400" b="1" dirty="0">
                <a:solidFill>
                  <a:srgbClr val="055000"/>
                </a:solidFill>
              </a:rPr>
              <a:t>Entering your data via Live Data Entry or Data Entry Mobile App </a:t>
            </a:r>
          </a:p>
        </p:txBody>
      </p:sp>
      <p:pic>
        <p:nvPicPr>
          <p:cNvPr id="5" name="Content Placeholder 4" descr="First screen of the data entry portal. Arrows point to where you select the sampling site. Under land cover, select &quot;New observation&quot;"/>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60244" y="1864637"/>
            <a:ext cx="6236105" cy="4713336"/>
          </a:xfrm>
        </p:spPr>
      </p:pic>
    </p:spTree>
    <p:extLst>
      <p:ext uri="{BB962C8B-B14F-4D97-AF65-F5344CB8AC3E}">
        <p14:creationId xmlns:p14="http://schemas.microsoft.com/office/powerpoint/2010/main" val="1324617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B3C23576-A670-D745-B9EB-8D417F2DE96A}" type="slidenum">
              <a:rPr lang="en-US" smtClean="0"/>
              <a:t>48</a:t>
            </a:fld>
            <a:endParaRPr lang="en-US" dirty="0"/>
          </a:p>
        </p:txBody>
      </p:sp>
      <p:pic>
        <p:nvPicPr>
          <p:cNvPr id="6" name="Picture 5"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006977"/>
          </a:xfrm>
          <a:prstGeom prst="rect">
            <a:avLst/>
          </a:prstGeom>
        </p:spPr>
      </p:pic>
      <p:pic>
        <p:nvPicPr>
          <p:cNvPr id="7" name="Picture 6" descr="Menu: Entering data on GLOB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 y="1006976"/>
            <a:ext cx="1185333" cy="5851024"/>
          </a:xfrm>
          <a:prstGeom prst="rect">
            <a:avLst/>
          </a:prstGeom>
        </p:spPr>
      </p:pic>
      <p:sp>
        <p:nvSpPr>
          <p:cNvPr id="2" name="Title 1"/>
          <p:cNvSpPr>
            <a:spLocks noGrp="1"/>
          </p:cNvSpPr>
          <p:nvPr>
            <p:ph type="title"/>
          </p:nvPr>
        </p:nvSpPr>
        <p:spPr>
          <a:xfrm>
            <a:off x="1278014" y="731403"/>
            <a:ext cx="7780713" cy="1325563"/>
          </a:xfrm>
        </p:spPr>
        <p:txBody>
          <a:bodyPr>
            <a:normAutofit/>
          </a:bodyPr>
          <a:lstStyle/>
          <a:p>
            <a:r>
              <a:rPr lang="en-US" sz="2400" b="1" dirty="0">
                <a:solidFill>
                  <a:srgbClr val="055000"/>
                </a:solidFill>
              </a:rPr>
              <a:t>On the Biometry Page, Input the date to access the form</a:t>
            </a:r>
          </a:p>
        </p:txBody>
      </p:sp>
      <p:pic>
        <p:nvPicPr>
          <p:cNvPr id="11" name="Content Placeholder 10" descr="Screenshot of the biometry entry page. When inputing cover values, be sure that each reporting category you identified totals 100% and submit data.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89111" y="1738380"/>
            <a:ext cx="6706495" cy="4238866"/>
          </a:xfrm>
        </p:spPr>
      </p:pic>
      <p:sp>
        <p:nvSpPr>
          <p:cNvPr id="9" name="TextBox 8"/>
          <p:cNvSpPr txBox="1"/>
          <p:nvPr/>
        </p:nvSpPr>
        <p:spPr>
          <a:xfrm>
            <a:off x="1613332" y="5925410"/>
            <a:ext cx="7309475" cy="646331"/>
          </a:xfrm>
          <a:prstGeom prst="rect">
            <a:avLst/>
          </a:prstGeom>
          <a:noFill/>
        </p:spPr>
        <p:txBody>
          <a:bodyPr wrap="none" rtlCol="0">
            <a:spAutoFit/>
          </a:bodyPr>
          <a:lstStyle/>
          <a:p>
            <a:r>
              <a:rPr lang="en-US" b="1" dirty="0">
                <a:solidFill>
                  <a:srgbClr val="FF0000"/>
                </a:solidFill>
              </a:rPr>
              <a:t>You have finished your submission. You can see land cover data submitted</a:t>
            </a:r>
          </a:p>
          <a:p>
            <a:r>
              <a:rPr lang="en-US" b="1" dirty="0">
                <a:solidFill>
                  <a:srgbClr val="FF0000"/>
                </a:solidFill>
              </a:rPr>
              <a:t>by others using the GLOBE Visualization Tool.</a:t>
            </a:r>
          </a:p>
        </p:txBody>
      </p:sp>
    </p:spTree>
    <p:extLst>
      <p:ext uri="{BB962C8B-B14F-4D97-AF65-F5344CB8AC3E}">
        <p14:creationId xmlns:p14="http://schemas.microsoft.com/office/powerpoint/2010/main" val="1120603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4</a:t>
            </a:fld>
            <a:endParaRPr lang="en-US" dirty="0"/>
          </a:p>
        </p:txBody>
      </p:sp>
      <p:pic>
        <p:nvPicPr>
          <p:cNvPr id="5" name="Content Placeholder 4" descr="Banner: Canopy Cover and Ground Cove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96" y="0"/>
            <a:ext cx="9324391" cy="990314"/>
          </a:xfrm>
        </p:spPr>
      </p:pic>
      <p:pic>
        <p:nvPicPr>
          <p:cNvPr id="8" name="Content Placeholder 5" descr="Menu: What is 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6" y="990314"/>
            <a:ext cx="1246136" cy="5867686"/>
          </a:xfrm>
          <a:prstGeom prst="rect">
            <a:avLst/>
          </a:prstGeom>
        </p:spPr>
      </p:pic>
      <p:sp>
        <p:nvSpPr>
          <p:cNvPr id="2" name="Title 1"/>
          <p:cNvSpPr>
            <a:spLocks noGrp="1"/>
          </p:cNvSpPr>
          <p:nvPr>
            <p:ph type="title"/>
          </p:nvPr>
        </p:nvSpPr>
        <p:spPr>
          <a:xfrm>
            <a:off x="1111731" y="1177433"/>
            <a:ext cx="7886700" cy="1325563"/>
          </a:xfrm>
        </p:spPr>
        <p:txBody>
          <a:bodyPr>
            <a:normAutofit fontScale="90000"/>
          </a:bodyPr>
          <a:lstStyle/>
          <a:p>
            <a:r>
              <a:rPr lang="en-US" b="1" dirty="0">
                <a:solidFill>
                  <a:srgbClr val="055000"/>
                </a:solidFill>
              </a:rPr>
              <a:t>Why Study Land Cover?</a:t>
            </a:r>
            <a:br>
              <a:rPr lang="en-US" b="1" dirty="0">
                <a:solidFill>
                  <a:srgbClr val="055000"/>
                </a:solidFill>
              </a:rPr>
            </a:br>
            <a:br>
              <a:rPr lang="en-US" b="1" dirty="0">
                <a:solidFill>
                  <a:srgbClr val="055000"/>
                </a:solidFill>
              </a:rPr>
            </a:br>
            <a:endParaRPr lang="en-US" b="1" dirty="0">
              <a:solidFill>
                <a:srgbClr val="055000"/>
              </a:solidFill>
            </a:endParaRPr>
          </a:p>
        </p:txBody>
      </p:sp>
      <p:sp>
        <p:nvSpPr>
          <p:cNvPr id="7" name="Content Placeholder 6"/>
          <p:cNvSpPr>
            <a:spLocks noGrp="1"/>
          </p:cNvSpPr>
          <p:nvPr>
            <p:ph sz="half" idx="2"/>
          </p:nvPr>
        </p:nvSpPr>
        <p:spPr>
          <a:xfrm>
            <a:off x="1320798" y="1785925"/>
            <a:ext cx="3844078" cy="3602417"/>
          </a:xfrm>
        </p:spPr>
        <p:txBody>
          <a:bodyPr>
            <a:normAutofit/>
          </a:bodyPr>
          <a:lstStyle/>
          <a:p>
            <a:pPr marL="0" indent="0" algn="just">
              <a:buNone/>
            </a:pPr>
            <a:r>
              <a:rPr lang="en-US" sz="1900" dirty="0">
                <a:solidFill>
                  <a:srgbClr val="000000"/>
                </a:solidFill>
              </a:rPr>
              <a:t>Land cover includes both developed and natural areas. All living things depend on their habitat, or land cover, for survival. They find shelter, food, and protection there. Land cover has a direct effect on the kinds of animals that will likely inhabit an area. Therefore, land cover is of great interest to ecologists, who study how plants and animals relate to their environment.</a:t>
            </a:r>
          </a:p>
          <a:p>
            <a:pPr marL="0" indent="0" algn="just">
              <a:buNone/>
            </a:pPr>
            <a:endParaRPr lang="en-US" dirty="0"/>
          </a:p>
          <a:p>
            <a:pPr marL="0" indent="0" algn="just">
              <a:buNone/>
            </a:pPr>
            <a:endParaRPr lang="en-US" dirty="0"/>
          </a:p>
          <a:p>
            <a:pPr marL="0" indent="0" algn="just">
              <a:buNone/>
            </a:pPr>
            <a:endParaRPr lang="en-US" dirty="0"/>
          </a:p>
        </p:txBody>
      </p:sp>
      <p:sp>
        <p:nvSpPr>
          <p:cNvPr id="11" name="TextBox 10"/>
          <p:cNvSpPr txBox="1"/>
          <p:nvPr/>
        </p:nvSpPr>
        <p:spPr>
          <a:xfrm>
            <a:off x="1320798" y="4967149"/>
            <a:ext cx="7283451" cy="1754327"/>
          </a:xfrm>
          <a:prstGeom prst="rect">
            <a:avLst/>
          </a:prstGeom>
          <a:noFill/>
        </p:spPr>
        <p:txBody>
          <a:bodyPr wrap="square" rtlCol="0">
            <a:spAutoFit/>
          </a:bodyPr>
          <a:lstStyle/>
          <a:p>
            <a:pPr algn="just"/>
            <a:r>
              <a:rPr lang="en-US" dirty="0">
                <a:solidFill>
                  <a:srgbClr val="000000"/>
                </a:solidFill>
              </a:rPr>
              <a:t>Land cover can influence weather, soil properties, and water chemistry. Different land cover types are all distinct in their effects on the flow of energy, water and various chemicals between the air and surface soil. Knowing what types of land cover occur is important for a variety of Earth system science investigations.</a:t>
            </a:r>
          </a:p>
          <a:p>
            <a:pPr algn="just"/>
            <a:endParaRPr lang="en-US" dirty="0">
              <a:solidFill>
                <a:srgbClr val="000000"/>
              </a:solidFill>
            </a:endParaRPr>
          </a:p>
        </p:txBody>
      </p:sp>
      <p:pic>
        <p:nvPicPr>
          <p:cNvPr id="12" name="Content Placeholder 7" descr="Earth system diagram: Energy flows and matter cycles through the Earth's biosphere, hydrosphere, atmosphere and pedosphere (soil). The cycles are powered by the Sun's energ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502" y="1462586"/>
            <a:ext cx="2973284" cy="3024160"/>
          </a:xfrm>
          <a:prstGeom prst="rect">
            <a:avLst/>
          </a:prstGeom>
        </p:spPr>
      </p:pic>
      <p:sp>
        <p:nvSpPr>
          <p:cNvPr id="10" name="Rectangle 9"/>
          <p:cNvSpPr/>
          <p:nvPr/>
        </p:nvSpPr>
        <p:spPr>
          <a:xfrm>
            <a:off x="5164876" y="4486746"/>
            <a:ext cx="4572000" cy="307777"/>
          </a:xfrm>
          <a:prstGeom prst="rect">
            <a:avLst/>
          </a:prstGeom>
        </p:spPr>
        <p:txBody>
          <a:bodyPr>
            <a:spAutoFit/>
          </a:bodyPr>
          <a:lstStyle/>
          <a:p>
            <a:r>
              <a:rPr lang="en-US" sz="1400" i="1" dirty="0"/>
              <a:t>The Earth System: Energy flows and matter cycles. </a:t>
            </a:r>
          </a:p>
        </p:txBody>
      </p:sp>
    </p:spTree>
    <p:extLst>
      <p:ext uri="{BB962C8B-B14F-4D97-AF65-F5344CB8AC3E}">
        <p14:creationId xmlns:p14="http://schemas.microsoft.com/office/powerpoint/2010/main" val="1974486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B3C23576-A670-D745-B9EB-8D417F2DE96A}" type="slidenum">
              <a:rPr lang="en-US" smtClean="0"/>
              <a:t>49</a:t>
            </a:fld>
            <a:endParaRPr lang="en-US" dirty="0"/>
          </a:p>
        </p:txBody>
      </p:sp>
      <p:pic>
        <p:nvPicPr>
          <p:cNvPr id="7" name="Picture 6"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23218"/>
          </a:xfrm>
          <a:prstGeom prst="rect">
            <a:avLst/>
          </a:prstGeom>
        </p:spPr>
      </p:pic>
      <p:pic>
        <p:nvPicPr>
          <p:cNvPr id="8" name="Picture 7"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3218"/>
            <a:ext cx="1213658" cy="5879148"/>
          </a:xfrm>
          <a:prstGeom prst="rect">
            <a:avLst/>
          </a:prstGeom>
        </p:spPr>
      </p:pic>
      <p:sp>
        <p:nvSpPr>
          <p:cNvPr id="2" name="Title 1"/>
          <p:cNvSpPr>
            <a:spLocks noGrp="1"/>
          </p:cNvSpPr>
          <p:nvPr>
            <p:ph type="title"/>
          </p:nvPr>
        </p:nvSpPr>
        <p:spPr>
          <a:xfrm>
            <a:off x="1363806" y="689481"/>
            <a:ext cx="7886700" cy="1325563"/>
          </a:xfrm>
        </p:spPr>
        <p:txBody>
          <a:bodyPr>
            <a:normAutofit/>
          </a:bodyPr>
          <a:lstStyle/>
          <a:p>
            <a:pPr>
              <a:spcAft>
                <a:spcPts val="600"/>
              </a:spcAft>
            </a:pPr>
            <a:r>
              <a:rPr lang="en-US" sz="2800" b="1" dirty="0">
                <a:solidFill>
                  <a:srgbClr val="055000"/>
                </a:solidFill>
              </a:rPr>
              <a:t>Visualize and Retrieve Data: Select Land Cover</a:t>
            </a:r>
          </a:p>
        </p:txBody>
      </p:sp>
      <p:sp>
        <p:nvSpPr>
          <p:cNvPr id="3" name="Content Placeholder 2"/>
          <p:cNvSpPr>
            <a:spLocks noGrp="1"/>
          </p:cNvSpPr>
          <p:nvPr>
            <p:ph sz="half" idx="1"/>
          </p:nvPr>
        </p:nvSpPr>
        <p:spPr>
          <a:xfrm>
            <a:off x="1363806" y="1726754"/>
            <a:ext cx="7630565" cy="1498583"/>
          </a:xfrm>
        </p:spPr>
        <p:txBody>
          <a:bodyPr>
            <a:normAutofit/>
          </a:bodyPr>
          <a:lstStyle/>
          <a:p>
            <a:pPr marL="0" indent="0">
              <a:buNone/>
            </a:pPr>
            <a:r>
              <a:rPr lang="en-US" sz="1700" dirty="0"/>
              <a:t>Your Canopy Cover and Ground Cover measurements will allow you to determine the Land Cover Classification of your study site. GLOBE provides the ability to view and interact with data measured across the world. Select the</a:t>
            </a:r>
            <a:r>
              <a:rPr lang="en-US" sz="1700" dirty="0">
                <a:hlinkClick r:id="rId4"/>
              </a:rPr>
              <a:t> visualization tool</a:t>
            </a:r>
            <a:r>
              <a:rPr lang="en-US" sz="1700" dirty="0"/>
              <a:t> to map, graph, filter and export Land Cover Classification data that have been measured across GLOBE protocols since 1995.  These screenshots show the steps.</a:t>
            </a:r>
          </a:p>
          <a:p>
            <a:endParaRPr lang="en-US" dirty="0"/>
          </a:p>
        </p:txBody>
      </p:sp>
      <p:pic>
        <p:nvPicPr>
          <p:cNvPr id="5" name="Content Placeholder 4" descr="Screenshot of map interface of GLOBE Visualization System. On the dropdown menu, select land cover classification."/>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052204" y="2958546"/>
            <a:ext cx="5994515" cy="3098126"/>
          </a:xfrm>
        </p:spPr>
      </p:pic>
      <p:sp>
        <p:nvSpPr>
          <p:cNvPr id="6" name="TextBox 5"/>
          <p:cNvSpPr txBox="1"/>
          <p:nvPr/>
        </p:nvSpPr>
        <p:spPr>
          <a:xfrm>
            <a:off x="1363806" y="6057781"/>
            <a:ext cx="8262851" cy="800219"/>
          </a:xfrm>
          <a:prstGeom prst="rect">
            <a:avLst/>
          </a:prstGeom>
          <a:noFill/>
        </p:spPr>
        <p:txBody>
          <a:bodyPr wrap="square" rtlCol="0">
            <a:spAutoFit/>
          </a:bodyPr>
          <a:lstStyle/>
          <a:p>
            <a:r>
              <a:rPr lang="en-US" sz="1400" dirty="0"/>
              <a:t>Link to step-by-step tutorials on Using the Visualization System will assist you in finding and analyzing</a:t>
            </a:r>
          </a:p>
          <a:p>
            <a:r>
              <a:rPr lang="en-US" sz="1400" dirty="0"/>
              <a:t>GLOBE data:   </a:t>
            </a:r>
            <a:r>
              <a:rPr lang="en-US" sz="1400" dirty="0">
                <a:hlinkClick r:id="rId6"/>
              </a:rPr>
              <a:t>PDF version</a:t>
            </a:r>
            <a:r>
              <a:rPr lang="en-US" sz="1400" dirty="0"/>
              <a:t>    </a:t>
            </a:r>
            <a:r>
              <a:rPr lang="en-US" sz="1400" dirty="0">
                <a:hlinkClick r:id="rId7"/>
              </a:rPr>
              <a:t>PowerPoint version</a:t>
            </a:r>
            <a:endParaRPr lang="en-US" sz="1400" dirty="0"/>
          </a:p>
          <a:p>
            <a:endParaRPr lang="en-US" dirty="0"/>
          </a:p>
        </p:txBody>
      </p:sp>
    </p:spTree>
    <p:extLst>
      <p:ext uri="{BB962C8B-B14F-4D97-AF65-F5344CB8AC3E}">
        <p14:creationId xmlns:p14="http://schemas.microsoft.com/office/powerpoint/2010/main" val="2001877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B3C23576-A670-D745-B9EB-8D417F2DE96A}" type="slidenum">
              <a:rPr lang="en-US" smtClean="0"/>
              <a:t>50</a:t>
            </a:fld>
            <a:endParaRPr lang="en-US" dirty="0"/>
          </a:p>
        </p:txBody>
      </p:sp>
      <p:pic>
        <p:nvPicPr>
          <p:cNvPr id="7" name="Picture 6"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23218"/>
          </a:xfrm>
          <a:prstGeom prst="rect">
            <a:avLst/>
          </a:prstGeom>
        </p:spPr>
      </p:pic>
      <p:pic>
        <p:nvPicPr>
          <p:cNvPr id="8" name="Picture 7"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3218"/>
            <a:ext cx="1213658" cy="5879148"/>
          </a:xfrm>
          <a:prstGeom prst="rect">
            <a:avLst/>
          </a:prstGeom>
        </p:spPr>
      </p:pic>
      <p:sp>
        <p:nvSpPr>
          <p:cNvPr id="2" name="Title 1"/>
          <p:cNvSpPr>
            <a:spLocks noGrp="1"/>
          </p:cNvSpPr>
          <p:nvPr>
            <p:ph type="title"/>
          </p:nvPr>
        </p:nvSpPr>
        <p:spPr>
          <a:xfrm>
            <a:off x="1363806" y="689481"/>
            <a:ext cx="7886700" cy="1325563"/>
          </a:xfrm>
        </p:spPr>
        <p:txBody>
          <a:bodyPr>
            <a:normAutofit/>
          </a:bodyPr>
          <a:lstStyle/>
          <a:p>
            <a:pPr>
              <a:spcAft>
                <a:spcPts val="600"/>
              </a:spcAft>
            </a:pPr>
            <a:r>
              <a:rPr lang="en-US" sz="2800" b="1" dirty="0">
                <a:solidFill>
                  <a:srgbClr val="055000"/>
                </a:solidFill>
              </a:rPr>
              <a:t>Visualize and Retrieve Data: Select Range of Dates</a:t>
            </a:r>
          </a:p>
        </p:txBody>
      </p:sp>
      <p:sp>
        <p:nvSpPr>
          <p:cNvPr id="3" name="Content Placeholder 2"/>
          <p:cNvSpPr>
            <a:spLocks noGrp="1"/>
          </p:cNvSpPr>
          <p:nvPr>
            <p:ph sz="half" idx="1"/>
          </p:nvPr>
        </p:nvSpPr>
        <p:spPr>
          <a:xfrm>
            <a:off x="1363806" y="1726754"/>
            <a:ext cx="7630565" cy="1498583"/>
          </a:xfrm>
        </p:spPr>
        <p:txBody>
          <a:bodyPr>
            <a:normAutofit/>
          </a:bodyPr>
          <a:lstStyle/>
          <a:p>
            <a:pPr marL="0" indent="0">
              <a:spcAft>
                <a:spcPts val="600"/>
              </a:spcAft>
              <a:buNone/>
            </a:pPr>
            <a:r>
              <a:rPr lang="en-US" sz="1800" dirty="0"/>
              <a:t>Select the date for which you need Land Cover Classification data,  add layer and you can see where data is available. </a:t>
            </a:r>
          </a:p>
          <a:p>
            <a:endParaRPr lang="en-US" dirty="0"/>
          </a:p>
        </p:txBody>
      </p:sp>
      <p:pic>
        <p:nvPicPr>
          <p:cNvPr id="9" name="Content Placeholder 8" descr="Screenshot of map interface of GLOBE Visualization System. On the dropdown menu, select land cover classificatio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609031" y="2476045"/>
            <a:ext cx="7185834" cy="3324566"/>
          </a:xfrm>
        </p:spPr>
      </p:pic>
      <p:sp>
        <p:nvSpPr>
          <p:cNvPr id="6" name="TextBox 5"/>
          <p:cNvSpPr txBox="1"/>
          <p:nvPr/>
        </p:nvSpPr>
        <p:spPr>
          <a:xfrm>
            <a:off x="1363806" y="6057781"/>
            <a:ext cx="8262851" cy="800219"/>
          </a:xfrm>
          <a:prstGeom prst="rect">
            <a:avLst/>
          </a:prstGeom>
          <a:noFill/>
        </p:spPr>
        <p:txBody>
          <a:bodyPr wrap="square" rtlCol="0">
            <a:spAutoFit/>
          </a:bodyPr>
          <a:lstStyle/>
          <a:p>
            <a:r>
              <a:rPr lang="en-US" sz="1400" dirty="0"/>
              <a:t>Link to step-by-step tutorials on Using the Visualization System will assist you in finding and analyzing</a:t>
            </a:r>
          </a:p>
          <a:p>
            <a:r>
              <a:rPr lang="en-US" sz="1400" dirty="0"/>
              <a:t>GLOBE data:   </a:t>
            </a:r>
            <a:r>
              <a:rPr lang="en-US" sz="1400" dirty="0">
                <a:hlinkClick r:id="rId5"/>
              </a:rPr>
              <a:t>PDF version</a:t>
            </a:r>
            <a:r>
              <a:rPr lang="en-US" sz="1400" dirty="0"/>
              <a:t>    </a:t>
            </a:r>
            <a:r>
              <a:rPr lang="en-US" sz="1400" dirty="0">
                <a:hlinkClick r:id="rId6"/>
              </a:rPr>
              <a:t>PowerPoint version</a:t>
            </a:r>
            <a:endParaRPr lang="en-US" sz="1400" dirty="0"/>
          </a:p>
          <a:p>
            <a:endParaRPr lang="en-US" dirty="0"/>
          </a:p>
        </p:txBody>
      </p:sp>
    </p:spTree>
    <p:extLst>
      <p:ext uri="{BB962C8B-B14F-4D97-AF65-F5344CB8AC3E}">
        <p14:creationId xmlns:p14="http://schemas.microsoft.com/office/powerpoint/2010/main" val="2114644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B3C23576-A670-D745-B9EB-8D417F2DE96A}" type="slidenum">
              <a:rPr lang="en-US" smtClean="0"/>
              <a:t>51</a:t>
            </a:fld>
            <a:endParaRPr lang="en-US" dirty="0"/>
          </a:p>
        </p:txBody>
      </p:sp>
      <p:pic>
        <p:nvPicPr>
          <p:cNvPr id="7" name="Picture 6"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23218"/>
          </a:xfrm>
          <a:prstGeom prst="rect">
            <a:avLst/>
          </a:prstGeom>
        </p:spPr>
      </p:pic>
      <p:pic>
        <p:nvPicPr>
          <p:cNvPr id="8" name="Picture 7"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3218"/>
            <a:ext cx="1213658" cy="5879148"/>
          </a:xfrm>
          <a:prstGeom prst="rect">
            <a:avLst/>
          </a:prstGeom>
        </p:spPr>
      </p:pic>
      <p:sp>
        <p:nvSpPr>
          <p:cNvPr id="2" name="Title 1"/>
          <p:cNvSpPr>
            <a:spLocks noGrp="1"/>
          </p:cNvSpPr>
          <p:nvPr>
            <p:ph type="title"/>
          </p:nvPr>
        </p:nvSpPr>
        <p:spPr>
          <a:xfrm>
            <a:off x="1363806" y="689481"/>
            <a:ext cx="7886700" cy="1325563"/>
          </a:xfrm>
        </p:spPr>
        <p:txBody>
          <a:bodyPr>
            <a:normAutofit/>
          </a:bodyPr>
          <a:lstStyle/>
          <a:p>
            <a:pPr>
              <a:spcAft>
                <a:spcPts val="600"/>
              </a:spcAft>
            </a:pPr>
            <a:r>
              <a:rPr lang="en-US" sz="2800" b="1" dirty="0">
                <a:solidFill>
                  <a:srgbClr val="055000"/>
                </a:solidFill>
              </a:rPr>
              <a:t>Visualize and Retrieve Data: Accessing Data</a:t>
            </a:r>
          </a:p>
        </p:txBody>
      </p:sp>
      <p:sp>
        <p:nvSpPr>
          <p:cNvPr id="3" name="Content Placeholder 2"/>
          <p:cNvSpPr>
            <a:spLocks noGrp="1"/>
          </p:cNvSpPr>
          <p:nvPr>
            <p:ph sz="half" idx="1"/>
          </p:nvPr>
        </p:nvSpPr>
        <p:spPr>
          <a:xfrm>
            <a:off x="1363806" y="1726754"/>
            <a:ext cx="7630565" cy="1498583"/>
          </a:xfrm>
        </p:spPr>
        <p:txBody>
          <a:bodyPr>
            <a:normAutofit/>
          </a:bodyPr>
          <a:lstStyle/>
          <a:p>
            <a:pPr marL="0" indent="0">
              <a:spcAft>
                <a:spcPts val="600"/>
              </a:spcAft>
              <a:buNone/>
            </a:pPr>
            <a:r>
              <a:rPr lang="en-US" sz="1800" dirty="0"/>
              <a:t>Select the date for which you need Land Cover Classification data,  add layer and you can see where data is available. </a:t>
            </a:r>
          </a:p>
          <a:p>
            <a:endParaRPr lang="en-US" dirty="0"/>
          </a:p>
        </p:txBody>
      </p:sp>
      <p:pic>
        <p:nvPicPr>
          <p:cNvPr id="5" name="Content Placeholder 4" descr="Screenshot of map interface of GLOBE Visualization System. Click on an icon and a map note will appear displaying data for that location. Data can be downloaded as a .csv file for analysis in a spreadsheet application.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90884" y="2278428"/>
            <a:ext cx="6576407" cy="3779353"/>
          </a:xfrm>
        </p:spPr>
      </p:pic>
      <p:sp>
        <p:nvSpPr>
          <p:cNvPr id="6" name="TextBox 5"/>
          <p:cNvSpPr txBox="1"/>
          <p:nvPr/>
        </p:nvSpPr>
        <p:spPr>
          <a:xfrm>
            <a:off x="1363806" y="6057781"/>
            <a:ext cx="8262851" cy="800219"/>
          </a:xfrm>
          <a:prstGeom prst="rect">
            <a:avLst/>
          </a:prstGeom>
          <a:noFill/>
        </p:spPr>
        <p:txBody>
          <a:bodyPr wrap="square" rtlCol="0">
            <a:spAutoFit/>
          </a:bodyPr>
          <a:lstStyle/>
          <a:p>
            <a:r>
              <a:rPr lang="en-US" sz="1400" dirty="0"/>
              <a:t>Link to step-by-step tutorials on Using the Visualization System will assist you in finding and analyzing</a:t>
            </a:r>
          </a:p>
          <a:p>
            <a:r>
              <a:rPr lang="en-US" sz="1400" dirty="0"/>
              <a:t>GLOBE data:   </a:t>
            </a:r>
            <a:r>
              <a:rPr lang="en-US" sz="1400" dirty="0">
                <a:hlinkClick r:id="rId5"/>
              </a:rPr>
              <a:t>PDF version</a:t>
            </a:r>
            <a:r>
              <a:rPr lang="en-US" sz="1400" dirty="0"/>
              <a:t>    </a:t>
            </a:r>
            <a:r>
              <a:rPr lang="en-US" sz="1400" dirty="0">
                <a:hlinkClick r:id="rId6"/>
              </a:rPr>
              <a:t>PowerPoint version</a:t>
            </a:r>
            <a:endParaRPr lang="en-US" sz="1400" dirty="0"/>
          </a:p>
          <a:p>
            <a:endParaRPr lang="en-US" dirty="0"/>
          </a:p>
        </p:txBody>
      </p:sp>
    </p:spTree>
    <p:extLst>
      <p:ext uri="{BB962C8B-B14F-4D97-AF65-F5344CB8AC3E}">
        <p14:creationId xmlns:p14="http://schemas.microsoft.com/office/powerpoint/2010/main" val="1843747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B3C23576-A670-D745-B9EB-8D417F2DE96A}" type="slidenum">
              <a:rPr lang="en-US" smtClean="0"/>
              <a:t>52</a:t>
            </a:fld>
            <a:endParaRPr lang="en-US" dirty="0"/>
          </a:p>
        </p:txBody>
      </p:sp>
      <p:pic>
        <p:nvPicPr>
          <p:cNvPr id="7" name="Picture 6"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23218"/>
          </a:xfrm>
          <a:prstGeom prst="rect">
            <a:avLst/>
          </a:prstGeom>
        </p:spPr>
      </p:pic>
      <p:pic>
        <p:nvPicPr>
          <p:cNvPr id="8" name="Picture 7" descr="Menu: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8852"/>
            <a:ext cx="1213658" cy="5879148"/>
          </a:xfrm>
          <a:prstGeom prst="rect">
            <a:avLst/>
          </a:prstGeom>
        </p:spPr>
      </p:pic>
      <p:sp>
        <p:nvSpPr>
          <p:cNvPr id="2" name="Title 1"/>
          <p:cNvSpPr>
            <a:spLocks noGrp="1"/>
          </p:cNvSpPr>
          <p:nvPr>
            <p:ph type="title"/>
          </p:nvPr>
        </p:nvSpPr>
        <p:spPr>
          <a:xfrm>
            <a:off x="1363806" y="689481"/>
            <a:ext cx="7886700" cy="1325563"/>
          </a:xfrm>
        </p:spPr>
        <p:txBody>
          <a:bodyPr>
            <a:normAutofit/>
          </a:bodyPr>
          <a:lstStyle/>
          <a:p>
            <a:pPr>
              <a:spcAft>
                <a:spcPts val="600"/>
              </a:spcAft>
            </a:pPr>
            <a:r>
              <a:rPr lang="en-US" sz="2800" b="1" dirty="0">
                <a:solidFill>
                  <a:srgbClr val="055000"/>
                </a:solidFill>
              </a:rPr>
              <a:t>Understand the DATA You Collect:</a:t>
            </a:r>
          </a:p>
        </p:txBody>
      </p:sp>
      <p:sp>
        <p:nvSpPr>
          <p:cNvPr id="3" name="Content Placeholder 2"/>
          <p:cNvSpPr>
            <a:spLocks noGrp="1"/>
          </p:cNvSpPr>
          <p:nvPr>
            <p:ph sz="half" idx="1"/>
          </p:nvPr>
        </p:nvSpPr>
        <p:spPr>
          <a:xfrm>
            <a:off x="1363806" y="1726754"/>
            <a:ext cx="7530812" cy="1498583"/>
          </a:xfrm>
        </p:spPr>
        <p:txBody>
          <a:bodyPr>
            <a:normAutofit/>
          </a:bodyPr>
          <a:lstStyle/>
          <a:p>
            <a:pPr marL="0" indent="0">
              <a:buNone/>
            </a:pPr>
            <a:r>
              <a:rPr lang="en-US" sz="1800" dirty="0">
                <a:solidFill>
                  <a:srgbClr val="000000"/>
                </a:solidFill>
              </a:rPr>
              <a:t>The Canopy Cover and Ground Cover Field Guide Protocol gets us one step further toward being able to determine the correct MUC Class of the sampling site.</a:t>
            </a:r>
          </a:p>
          <a:p>
            <a:pPr marL="0" indent="0" algn="just">
              <a:buNone/>
            </a:pPr>
            <a:r>
              <a:rPr lang="en-US" sz="1800" b="1" dirty="0">
                <a:solidFill>
                  <a:srgbClr val="073100"/>
                </a:solidFill>
              </a:rPr>
              <a:t>The MUC Field Guide:  A Key to Land Cover Classification </a:t>
            </a:r>
            <a:r>
              <a:rPr lang="en-US" sz="1800" dirty="0">
                <a:solidFill>
                  <a:srgbClr val="000000"/>
                </a:solidFill>
              </a:rPr>
              <a:t>is available for download on mobile devices- consult your app store. </a:t>
            </a:r>
          </a:p>
          <a:p>
            <a:endParaRPr lang="en-US" dirty="0"/>
          </a:p>
        </p:txBody>
      </p:sp>
      <p:pic>
        <p:nvPicPr>
          <p:cNvPr id="9" name="Content Placeholder 8" descr="screenshot of the MUC Field Guide App, which you will use to determine the classification of your study site, using the canopy and ground cover data."/>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294727" y="3225337"/>
            <a:ext cx="3405331" cy="3030168"/>
          </a:xfrm>
        </p:spPr>
      </p:pic>
    </p:spTree>
    <p:extLst>
      <p:ext uri="{BB962C8B-B14F-4D97-AF65-F5344CB8AC3E}">
        <p14:creationId xmlns:p14="http://schemas.microsoft.com/office/powerpoint/2010/main" val="895991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mark of densiometer looking at canopy from below"/>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239529" y="1047403"/>
            <a:ext cx="7757236" cy="5810596"/>
          </a:xfrm>
          <a:prstGeom prst="rect">
            <a:avLst/>
          </a:prstGeom>
        </p:spPr>
      </p:pic>
      <p:sp>
        <p:nvSpPr>
          <p:cNvPr id="13" name="Slide Number Placeholder 12"/>
          <p:cNvSpPr>
            <a:spLocks noGrp="1"/>
          </p:cNvSpPr>
          <p:nvPr>
            <p:ph type="sldNum" sz="quarter" idx="12"/>
          </p:nvPr>
        </p:nvSpPr>
        <p:spPr/>
        <p:txBody>
          <a:bodyPr/>
          <a:lstStyle/>
          <a:p>
            <a:fld id="{B3C23576-A670-D745-B9EB-8D417F2DE96A}" type="slidenum">
              <a:rPr lang="en-US" smtClean="0"/>
              <a:t>53</a:t>
            </a:fld>
            <a:endParaRPr lang="en-US" dirty="0"/>
          </a:p>
        </p:txBody>
      </p:sp>
      <p:pic>
        <p:nvPicPr>
          <p:cNvPr id="9" name="Picture 8" descr="Biometry Protocol: Canopy cover and Ground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1074910"/>
          </a:xfrm>
          <a:prstGeom prst="rect">
            <a:avLst/>
          </a:prstGeom>
        </p:spPr>
      </p:pic>
      <p:pic>
        <p:nvPicPr>
          <p:cNvPr id="10" name="Picture 9" descr="Menu: Quiz yoursel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047403"/>
            <a:ext cx="1239530" cy="5810597"/>
          </a:xfrm>
          <a:prstGeom prst="rect">
            <a:avLst/>
          </a:prstGeom>
        </p:spPr>
      </p:pic>
      <p:sp>
        <p:nvSpPr>
          <p:cNvPr id="2" name="Title 1"/>
          <p:cNvSpPr>
            <a:spLocks noGrp="1"/>
          </p:cNvSpPr>
          <p:nvPr>
            <p:ph type="title"/>
          </p:nvPr>
        </p:nvSpPr>
        <p:spPr>
          <a:xfrm>
            <a:off x="1174797" y="796750"/>
            <a:ext cx="7886700" cy="1325563"/>
          </a:xfrm>
        </p:spPr>
        <p:txBody>
          <a:bodyPr>
            <a:normAutofit/>
          </a:bodyPr>
          <a:lstStyle/>
          <a:p>
            <a:r>
              <a:rPr lang="en-US" sz="2800" b="1" dirty="0">
                <a:solidFill>
                  <a:srgbClr val="055000"/>
                </a:solidFill>
              </a:rPr>
              <a:t>Review questions to help you prepare for the Canopy Cover and Ground Cover Quiz: </a:t>
            </a:r>
          </a:p>
        </p:txBody>
      </p:sp>
      <p:sp>
        <p:nvSpPr>
          <p:cNvPr id="8" name="Content Placeholder 7"/>
          <p:cNvSpPr>
            <a:spLocks noGrp="1"/>
          </p:cNvSpPr>
          <p:nvPr>
            <p:ph sz="half" idx="1"/>
          </p:nvPr>
        </p:nvSpPr>
        <p:spPr>
          <a:xfrm>
            <a:off x="1304261" y="1934398"/>
            <a:ext cx="7367758" cy="4747801"/>
          </a:xfrm>
        </p:spPr>
        <p:txBody>
          <a:bodyPr>
            <a:normAutofit fontScale="92500" lnSpcReduction="10000"/>
          </a:bodyPr>
          <a:lstStyle/>
          <a:p>
            <a:pPr marL="342900" indent="-342900">
              <a:buFont typeface="+mj-lt"/>
              <a:buAutoNum type="arabicPeriod"/>
            </a:pPr>
            <a:r>
              <a:rPr lang="en-US" b="1" dirty="0"/>
              <a:t>Canopy Cover and Ground Cover are part of what set of GLOBE Biosphere Protocols? </a:t>
            </a:r>
          </a:p>
          <a:p>
            <a:pPr marL="342900" indent="-342900">
              <a:buFont typeface="+mj-lt"/>
              <a:buAutoNum type="arabicPeriod"/>
            </a:pPr>
            <a:r>
              <a:rPr lang="en-US" b="1" dirty="0"/>
              <a:t>What environmental factors influence canopy cover? </a:t>
            </a:r>
          </a:p>
          <a:p>
            <a:pPr marL="342900" indent="-342900">
              <a:buFont typeface="+mj-lt"/>
              <a:buAutoNum type="arabicPeriod"/>
            </a:pPr>
            <a:r>
              <a:rPr lang="en-US" b="1" dirty="0"/>
              <a:t>Why is documenting Canopy Cover important? </a:t>
            </a:r>
          </a:p>
          <a:p>
            <a:pPr marL="342900" indent="-342900">
              <a:buFont typeface="+mj-lt"/>
              <a:buAutoNum type="arabicPeriod"/>
            </a:pPr>
            <a:r>
              <a:rPr lang="en-US" b="1" dirty="0"/>
              <a:t>What land cover classification scheme does GLOBE use, in order to ensure comparisons between sample sites around the globe? </a:t>
            </a:r>
          </a:p>
          <a:p>
            <a:pPr marL="342900" indent="-342900">
              <a:buFont typeface="+mj-lt"/>
              <a:buAutoNum type="arabicPeriod"/>
            </a:pPr>
            <a:r>
              <a:rPr lang="en-US" b="1" dirty="0"/>
              <a:t>Canopy cover can be best understood as the view of vegetation from what perspective?</a:t>
            </a:r>
          </a:p>
          <a:p>
            <a:pPr marL="342900" indent="-342900">
              <a:buFont typeface="+mj-lt"/>
              <a:buAutoNum type="arabicPeriod"/>
            </a:pPr>
            <a:r>
              <a:rPr lang="en-US" b="1" dirty="0"/>
              <a:t>When is the best time to conduct canopy cover and ground cover measurements? </a:t>
            </a:r>
          </a:p>
          <a:p>
            <a:pPr marL="342900" indent="-342900">
              <a:buFont typeface="+mj-lt"/>
              <a:buAutoNum type="arabicPeriod"/>
            </a:pPr>
            <a:r>
              <a:rPr lang="en-US" b="1" dirty="0"/>
              <a:t>What instrument will you use to conduct canopy cover measurements? </a:t>
            </a:r>
          </a:p>
          <a:p>
            <a:pPr marL="342900" indent="-342900">
              <a:buFont typeface="+mj-lt"/>
              <a:buAutoNum type="arabicPeriod"/>
            </a:pPr>
            <a:r>
              <a:rPr lang="en-US" b="1" dirty="0"/>
              <a:t>How do you determine where to sample your data in the field- how do you set up half transects? </a:t>
            </a:r>
          </a:p>
          <a:p>
            <a:pPr marL="342900" indent="-342900">
              <a:buFont typeface="+mj-lt"/>
              <a:buAutoNum type="arabicPeriod"/>
            </a:pPr>
            <a:r>
              <a:rPr lang="en-US" b="1" dirty="0"/>
              <a:t>How do you determine the length of your pace? </a:t>
            </a:r>
          </a:p>
        </p:txBody>
      </p:sp>
    </p:spTree>
    <p:extLst>
      <p:ext uri="{BB962C8B-B14F-4D97-AF65-F5344CB8AC3E}">
        <p14:creationId xmlns:p14="http://schemas.microsoft.com/office/powerpoint/2010/main" val="1581174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3C23576-A670-D745-B9EB-8D417F2DE96A}" type="slidenum">
              <a:rPr lang="en-US" smtClean="0"/>
              <a:t>54</a:t>
            </a:fld>
            <a:endParaRPr lang="en-US" dirty="0"/>
          </a:p>
        </p:txBody>
      </p:sp>
      <p:pic>
        <p:nvPicPr>
          <p:cNvPr id="4" name="Picture 3"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8" cy="992499"/>
          </a:xfrm>
          <a:prstGeom prst="rect">
            <a:avLst/>
          </a:prstGeom>
        </p:spPr>
      </p:pic>
      <p:pic>
        <p:nvPicPr>
          <p:cNvPr id="3" name="Picture 2" descr="Menu: Additional Inform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8752"/>
            <a:ext cx="1221756" cy="5952994"/>
          </a:xfrm>
          <a:prstGeom prst="rect">
            <a:avLst/>
          </a:prstGeom>
        </p:spPr>
      </p:pic>
      <p:sp>
        <p:nvSpPr>
          <p:cNvPr id="2" name="Title 1" descr="Frequently asked questions:"/>
          <p:cNvSpPr>
            <a:spLocks noGrp="1"/>
          </p:cNvSpPr>
          <p:nvPr>
            <p:ph type="title"/>
          </p:nvPr>
        </p:nvSpPr>
        <p:spPr>
          <a:xfrm>
            <a:off x="1257300" y="688178"/>
            <a:ext cx="7886700" cy="1325563"/>
          </a:xfrm>
        </p:spPr>
        <p:txBody>
          <a:bodyPr>
            <a:normAutofit/>
          </a:bodyPr>
          <a:lstStyle/>
          <a:p>
            <a:r>
              <a:rPr lang="en-US" sz="2800" b="1" dirty="0">
                <a:solidFill>
                  <a:srgbClr val="055000"/>
                </a:solidFill>
              </a:rPr>
              <a:t>Frequently Asked Questions:</a:t>
            </a:r>
          </a:p>
        </p:txBody>
      </p:sp>
      <p:sp>
        <p:nvSpPr>
          <p:cNvPr id="8" name="Content Placeholder 7"/>
          <p:cNvSpPr>
            <a:spLocks noGrp="1"/>
          </p:cNvSpPr>
          <p:nvPr>
            <p:ph sz="half" idx="1"/>
          </p:nvPr>
        </p:nvSpPr>
        <p:spPr>
          <a:xfrm>
            <a:off x="1257300" y="1680677"/>
            <a:ext cx="7367758" cy="4747801"/>
          </a:xfrm>
        </p:spPr>
        <p:txBody>
          <a:bodyPr>
            <a:normAutofit fontScale="92500" lnSpcReduction="10000"/>
          </a:bodyPr>
          <a:lstStyle/>
          <a:p>
            <a:r>
              <a:rPr lang="en-US" b="1" dirty="0">
                <a:solidFill>
                  <a:srgbClr val="055000"/>
                </a:solidFill>
              </a:rPr>
              <a:t>What should we do if there is a multi-storied canopy? </a:t>
            </a:r>
          </a:p>
          <a:p>
            <a:r>
              <a:rPr lang="en-US" dirty="0"/>
              <a:t>If there is a multi-story canopy, try to identify the highest level of the canopy without changing your position. If the vegetation touches the intersection of the crosshairs, mark a (+).</a:t>
            </a:r>
          </a:p>
          <a:p>
            <a:endParaRPr lang="en-US" dirty="0"/>
          </a:p>
          <a:p>
            <a:r>
              <a:rPr lang="en-US" b="1" dirty="0">
                <a:solidFill>
                  <a:srgbClr val="055000"/>
                </a:solidFill>
              </a:rPr>
              <a:t>What if the entire circle I see through the </a:t>
            </a:r>
            <a:r>
              <a:rPr lang="en-US" b="1" dirty="0" err="1">
                <a:solidFill>
                  <a:srgbClr val="055000"/>
                </a:solidFill>
              </a:rPr>
              <a:t>densiometer</a:t>
            </a:r>
            <a:r>
              <a:rPr lang="en-US" b="1" dirty="0">
                <a:solidFill>
                  <a:srgbClr val="055000"/>
                </a:solidFill>
              </a:rPr>
              <a:t> is full of vegetation, but there is no vegetation at the crosshairs? </a:t>
            </a:r>
            <a:r>
              <a:rPr lang="en-US" dirty="0"/>
              <a:t>This is a sampling question. The Land Cover/Biology Team has chosen the intersection of the crosshairs as the sample. Therefore, this would be a (–).</a:t>
            </a:r>
          </a:p>
          <a:p>
            <a:endParaRPr lang="en-US" dirty="0"/>
          </a:p>
          <a:p>
            <a:r>
              <a:rPr lang="en-US" b="1" dirty="0">
                <a:solidFill>
                  <a:srgbClr val="055000"/>
                </a:solidFill>
              </a:rPr>
              <a:t>What if we can’t get to our site during peak vegetation (full leaf-on) conditions? </a:t>
            </a:r>
          </a:p>
          <a:p>
            <a:r>
              <a:rPr lang="en-US" dirty="0"/>
              <a:t>If you cannot get to your site during peak growth (leaf-on), measure your site during the leaf-off period and try your best to get the peak growth (leaf-on) data, when you can.</a:t>
            </a:r>
          </a:p>
        </p:txBody>
      </p:sp>
      <p:pic>
        <p:nvPicPr>
          <p:cNvPr id="6" name="Picture 5" descr="watermark of densiometer looking at canopy from below"/>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174797" y="853066"/>
            <a:ext cx="7969201" cy="6004934"/>
          </a:xfrm>
          <a:prstGeom prst="rect">
            <a:avLst/>
          </a:prstGeom>
        </p:spPr>
      </p:pic>
    </p:spTree>
    <p:extLst>
      <p:ext uri="{BB962C8B-B14F-4D97-AF65-F5344CB8AC3E}">
        <p14:creationId xmlns:p14="http://schemas.microsoft.com/office/powerpoint/2010/main" val="881785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3C23576-A670-D745-B9EB-8D417F2DE96A}" type="slidenum">
              <a:rPr lang="en-US" smtClean="0"/>
              <a:t>55</a:t>
            </a:fld>
            <a:endParaRPr lang="en-US" dirty="0"/>
          </a:p>
        </p:txBody>
      </p:sp>
      <p:pic>
        <p:nvPicPr>
          <p:cNvPr id="4" name="Picture 3" descr="Biometry Protocol: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8" cy="992499"/>
          </a:xfrm>
          <a:prstGeom prst="rect">
            <a:avLst/>
          </a:prstGeom>
        </p:spPr>
      </p:pic>
      <p:pic>
        <p:nvPicPr>
          <p:cNvPr id="3" name="Picture 2" descr="Menu: Additional Inform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8752"/>
            <a:ext cx="1221756" cy="5952994"/>
          </a:xfrm>
          <a:prstGeom prst="rect">
            <a:avLst/>
          </a:prstGeom>
        </p:spPr>
      </p:pic>
      <p:sp>
        <p:nvSpPr>
          <p:cNvPr id="2" name="Title 1"/>
          <p:cNvSpPr>
            <a:spLocks noGrp="1"/>
          </p:cNvSpPr>
          <p:nvPr>
            <p:ph type="title"/>
          </p:nvPr>
        </p:nvSpPr>
        <p:spPr>
          <a:xfrm>
            <a:off x="1257300" y="688178"/>
            <a:ext cx="7886700" cy="1325563"/>
          </a:xfrm>
        </p:spPr>
        <p:txBody>
          <a:bodyPr>
            <a:normAutofit/>
          </a:bodyPr>
          <a:lstStyle/>
          <a:p>
            <a:r>
              <a:rPr lang="en-US" sz="2800" b="1" dirty="0">
                <a:solidFill>
                  <a:srgbClr val="055000"/>
                </a:solidFill>
              </a:rPr>
              <a:t>Question for Research Investigations</a:t>
            </a:r>
          </a:p>
        </p:txBody>
      </p:sp>
      <p:sp>
        <p:nvSpPr>
          <p:cNvPr id="8" name="Content Placeholder 7"/>
          <p:cNvSpPr>
            <a:spLocks noGrp="1"/>
          </p:cNvSpPr>
          <p:nvPr>
            <p:ph sz="half" idx="1"/>
          </p:nvPr>
        </p:nvSpPr>
        <p:spPr>
          <a:xfrm>
            <a:off x="1257300" y="1680677"/>
            <a:ext cx="7367758" cy="4747801"/>
          </a:xfrm>
        </p:spPr>
        <p:txBody>
          <a:bodyPr>
            <a:normAutofit fontScale="92500" lnSpcReduction="10000"/>
          </a:bodyPr>
          <a:lstStyle/>
          <a:p>
            <a:pPr marL="0" indent="0">
              <a:buNone/>
            </a:pPr>
            <a:r>
              <a:rPr lang="en-US" b="1" dirty="0">
                <a:solidFill>
                  <a:srgbClr val="055000"/>
                </a:solidFill>
              </a:rPr>
              <a:t>Once you have used this data to determine the MUC class, there are a number of questions that you can explore: </a:t>
            </a:r>
          </a:p>
          <a:p>
            <a:pPr marL="285750" indent="-285750">
              <a:buFont typeface="Arial"/>
              <a:buChar char="•"/>
            </a:pPr>
            <a:r>
              <a:rPr lang="en-US" sz="1700" dirty="0"/>
              <a:t>What natural changes could alter the MUC class of these sites?</a:t>
            </a:r>
          </a:p>
          <a:p>
            <a:pPr marL="285750" indent="-285750">
              <a:buFont typeface="Arial"/>
              <a:buChar char="•"/>
            </a:pPr>
            <a:r>
              <a:rPr lang="en-US" sz="1700" dirty="0"/>
              <a:t>Is this MUC class typical for its latitude, longitude and elevation?</a:t>
            </a:r>
          </a:p>
          <a:p>
            <a:pPr marL="285750" indent="-285750">
              <a:buFont typeface="Arial"/>
              <a:buChar char="•"/>
            </a:pPr>
            <a:r>
              <a:rPr lang="en-US" sz="1700" dirty="0"/>
              <a:t>If someone only had photos of your site, what MUC class would he/she think this site is?</a:t>
            </a:r>
          </a:p>
          <a:p>
            <a:pPr marL="285750" indent="-285750">
              <a:buFont typeface="Arial"/>
              <a:buChar char="•"/>
            </a:pPr>
            <a:r>
              <a:rPr lang="en-US" sz="1700" dirty="0"/>
              <a:t>What other MUC classes are most similar to your site?</a:t>
            </a:r>
          </a:p>
          <a:p>
            <a:pPr marL="285750" indent="-285750">
              <a:buFont typeface="Arial"/>
              <a:buChar char="•"/>
            </a:pPr>
            <a:r>
              <a:rPr lang="en-US" sz="1700" dirty="0"/>
              <a:t>How will the land cover of your site affect local climate?</a:t>
            </a:r>
          </a:p>
          <a:p>
            <a:pPr marL="285750" indent="-285750">
              <a:buFont typeface="Arial"/>
              <a:buChar char="•"/>
            </a:pPr>
            <a:r>
              <a:rPr lang="en-US" sz="1700" dirty="0"/>
              <a:t>How will the land cover at your site affect your local watershed? </a:t>
            </a:r>
          </a:p>
          <a:p>
            <a:pPr marL="285750" indent="-285750">
              <a:buFont typeface="Arial"/>
              <a:buChar char="•"/>
            </a:pPr>
            <a:r>
              <a:rPr lang="en-US" sz="1700" dirty="0"/>
              <a:t>If you compared a Landsat image from ten years ago to one from today how do you think they would differ?</a:t>
            </a:r>
          </a:p>
          <a:p>
            <a:pPr marL="285750" indent="-285750">
              <a:buFont typeface="Arial"/>
              <a:buChar char="•"/>
            </a:pPr>
            <a:r>
              <a:rPr lang="en-US" sz="1700" dirty="0"/>
              <a:t>Does the nearest water body affect the vegetation of this site?</a:t>
            </a:r>
          </a:p>
          <a:p>
            <a:pPr marL="285750" indent="-285750">
              <a:buFont typeface="Arial"/>
              <a:buChar char="•"/>
            </a:pPr>
            <a:r>
              <a:rPr lang="en-US" sz="1700" dirty="0"/>
              <a:t>What types of animals do you think live here?</a:t>
            </a:r>
          </a:p>
          <a:p>
            <a:pPr marL="285750" indent="-285750">
              <a:buFont typeface="Arial"/>
              <a:buChar char="•"/>
            </a:pPr>
            <a:r>
              <a:rPr lang="en-US" sz="1700" dirty="0"/>
              <a:t>How are the land cover and soil characteristics of this site related?</a:t>
            </a:r>
          </a:p>
          <a:p>
            <a:pPr marL="285750" indent="-285750">
              <a:buFont typeface="Arial"/>
              <a:buChar char="•"/>
            </a:pPr>
            <a:r>
              <a:rPr lang="en-US" sz="1700" dirty="0"/>
              <a:t>How are the land cover and soil characteristics related?</a:t>
            </a:r>
          </a:p>
        </p:txBody>
      </p:sp>
      <p:pic>
        <p:nvPicPr>
          <p:cNvPr id="6" name="Picture 5" descr="watermark of densiometer looking at canopy from below"/>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174797" y="853066"/>
            <a:ext cx="7969201" cy="6004934"/>
          </a:xfrm>
          <a:prstGeom prst="rect">
            <a:avLst/>
          </a:prstGeom>
        </p:spPr>
      </p:pic>
    </p:spTree>
    <p:extLst>
      <p:ext uri="{BB962C8B-B14F-4D97-AF65-F5344CB8AC3E}">
        <p14:creationId xmlns:p14="http://schemas.microsoft.com/office/powerpoint/2010/main" val="764728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mark of densiometer looking at canopy from below"/>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174797" y="944656"/>
            <a:ext cx="7969201" cy="6004934"/>
          </a:xfrm>
          <a:prstGeom prst="rect">
            <a:avLst/>
          </a:prstGeom>
        </p:spPr>
      </p:pic>
      <p:sp>
        <p:nvSpPr>
          <p:cNvPr id="7" name="Slide Number Placeholder 6"/>
          <p:cNvSpPr>
            <a:spLocks noGrp="1"/>
          </p:cNvSpPr>
          <p:nvPr>
            <p:ph type="sldNum" sz="quarter" idx="12"/>
          </p:nvPr>
        </p:nvSpPr>
        <p:spPr/>
        <p:txBody>
          <a:bodyPr/>
          <a:lstStyle/>
          <a:p>
            <a:fld id="{B3C23576-A670-D745-B9EB-8D417F2DE96A}" type="slidenum">
              <a:rPr lang="en-US" smtClean="0"/>
              <a:t>56</a:t>
            </a:fld>
            <a:endParaRPr lang="en-US" dirty="0"/>
          </a:p>
        </p:txBody>
      </p:sp>
      <p:pic>
        <p:nvPicPr>
          <p:cNvPr id="4" name="Picture 3" descr="Biometry Protocol: 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8" cy="992499"/>
          </a:xfrm>
          <a:prstGeom prst="rect">
            <a:avLst/>
          </a:prstGeom>
        </p:spPr>
      </p:pic>
      <p:pic>
        <p:nvPicPr>
          <p:cNvPr id="3" name="Picture 2" descr="Menu: Additional Inform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8752"/>
            <a:ext cx="1221756" cy="5952994"/>
          </a:xfrm>
          <a:prstGeom prst="rect">
            <a:avLst/>
          </a:prstGeom>
        </p:spPr>
      </p:pic>
      <p:sp>
        <p:nvSpPr>
          <p:cNvPr id="2" name="Title 1"/>
          <p:cNvSpPr>
            <a:spLocks noGrp="1"/>
          </p:cNvSpPr>
          <p:nvPr>
            <p:ph type="title"/>
          </p:nvPr>
        </p:nvSpPr>
        <p:spPr>
          <a:xfrm>
            <a:off x="1257300" y="807574"/>
            <a:ext cx="7886700" cy="1325563"/>
          </a:xfrm>
        </p:spPr>
        <p:txBody>
          <a:bodyPr>
            <a:normAutofit/>
          </a:bodyPr>
          <a:lstStyle/>
          <a:p>
            <a:r>
              <a:rPr lang="en-US" sz="1600" b="1" dirty="0">
                <a:latin typeface="+mn-lt"/>
              </a:rPr>
              <a:t>Please provide us with feedback about this module. This is a community project and we welcome your comments, suggestions and edits! Comment here: </a:t>
            </a:r>
            <a:r>
              <a:rPr lang="en-US" sz="1600" b="1" dirty="0">
                <a:latin typeface="+mn-lt"/>
                <a:hlinkClick r:id="rId5"/>
              </a:rPr>
              <a:t>eTraining Feedback</a:t>
            </a:r>
            <a:br>
              <a:rPr lang="en-US" sz="1600" b="1" dirty="0">
                <a:latin typeface="+mn-lt"/>
              </a:rPr>
            </a:br>
            <a:r>
              <a:rPr lang="en-US" sz="1600" b="1" dirty="0">
                <a:latin typeface="+mn-lt"/>
              </a:rPr>
              <a:t>Questions about content in the module? Contact GLOBE: </a:t>
            </a:r>
            <a:r>
              <a:rPr lang="en-US" sz="1600" b="1" dirty="0">
                <a:latin typeface="+mn-lt"/>
                <a:hlinkClick r:id="rId6"/>
              </a:rPr>
              <a:t>help@globe.gov</a:t>
            </a:r>
            <a:br>
              <a:rPr lang="en-US" sz="1600" b="1" dirty="0">
                <a:latin typeface="+mn-lt"/>
              </a:rPr>
            </a:br>
            <a:endParaRPr lang="en-US" sz="1600" b="1" dirty="0">
              <a:solidFill>
                <a:srgbClr val="055000"/>
              </a:solidFill>
              <a:latin typeface="+mn-lt"/>
            </a:endParaRPr>
          </a:p>
        </p:txBody>
      </p:sp>
      <p:sp>
        <p:nvSpPr>
          <p:cNvPr id="8" name="Content Placeholder 7"/>
          <p:cNvSpPr>
            <a:spLocks noGrp="1"/>
          </p:cNvSpPr>
          <p:nvPr>
            <p:ph sz="half" idx="1"/>
          </p:nvPr>
        </p:nvSpPr>
        <p:spPr>
          <a:xfrm>
            <a:off x="1257300" y="1937155"/>
            <a:ext cx="7367758" cy="4747801"/>
          </a:xfrm>
        </p:spPr>
        <p:txBody>
          <a:bodyPr>
            <a:normAutofit fontScale="85000" lnSpcReduction="20000"/>
          </a:bodyPr>
          <a:lstStyle/>
          <a:p>
            <a:pPr marL="0" indent="0">
              <a:buNone/>
            </a:pPr>
            <a:r>
              <a:rPr lang="en-US" sz="1900" b="1" dirty="0">
                <a:solidFill>
                  <a:srgbClr val="055000"/>
                </a:solidFill>
              </a:rPr>
              <a:t>Credits</a:t>
            </a:r>
            <a:endParaRPr lang="en-US" sz="1900" b="1" dirty="0"/>
          </a:p>
          <a:p>
            <a:pPr marL="0" indent="0">
              <a:buNone/>
            </a:pPr>
            <a:r>
              <a:rPr lang="en-US" sz="1900" b="1" dirty="0"/>
              <a:t>Slides:  </a:t>
            </a:r>
          </a:p>
          <a:p>
            <a:pPr marL="0" indent="0">
              <a:buNone/>
            </a:pPr>
            <a:r>
              <a:rPr lang="en-US" sz="1900" dirty="0" err="1"/>
              <a:t>Russanne</a:t>
            </a:r>
            <a:r>
              <a:rPr lang="en-US" sz="1900" dirty="0"/>
              <a:t> Low, Ph.D., University of Nebraska-Lincoln </a:t>
            </a:r>
          </a:p>
          <a:p>
            <a:pPr marL="0" indent="0">
              <a:buNone/>
            </a:pPr>
            <a:r>
              <a:rPr lang="en-US" sz="1900" dirty="0"/>
              <a:t>Rebecca </a:t>
            </a:r>
            <a:r>
              <a:rPr lang="en-US" sz="1900" dirty="0" err="1"/>
              <a:t>Boger</a:t>
            </a:r>
            <a:r>
              <a:rPr lang="en-US" sz="1900" dirty="0"/>
              <a:t>, Ph.D., Brooklyn College</a:t>
            </a:r>
          </a:p>
          <a:p>
            <a:pPr marL="0" indent="0">
              <a:buNone/>
            </a:pPr>
            <a:r>
              <a:rPr lang="en-US" sz="1900" b="1" dirty="0"/>
              <a:t>Cover Art: </a:t>
            </a:r>
          </a:p>
          <a:p>
            <a:pPr marL="0" indent="0">
              <a:buNone/>
            </a:pPr>
            <a:r>
              <a:rPr lang="en-US" sz="1900" dirty="0" err="1"/>
              <a:t>Jenn</a:t>
            </a:r>
            <a:r>
              <a:rPr lang="en-US" sz="1900" dirty="0"/>
              <a:t> Glaser, </a:t>
            </a:r>
            <a:r>
              <a:rPr lang="en-US" sz="1900" dirty="0" err="1"/>
              <a:t>ScribeArts</a:t>
            </a:r>
            <a:endParaRPr lang="en-US" sz="1900" dirty="0"/>
          </a:p>
          <a:p>
            <a:pPr marL="0" indent="0">
              <a:buNone/>
            </a:pPr>
            <a:r>
              <a:rPr lang="en-US" sz="1900" b="1" dirty="0"/>
              <a:t>More Information:</a:t>
            </a:r>
          </a:p>
          <a:p>
            <a:pPr marL="0" indent="0">
              <a:buNone/>
            </a:pPr>
            <a:r>
              <a:rPr lang="en-US" sz="1900" dirty="0">
                <a:hlinkClick r:id="rId7"/>
              </a:rPr>
              <a:t>The GLOBE Program</a:t>
            </a:r>
            <a:endParaRPr lang="en-US" sz="1900" dirty="0"/>
          </a:p>
          <a:p>
            <a:pPr marL="0" indent="0">
              <a:buNone/>
            </a:pPr>
            <a:r>
              <a:rPr lang="en-US" sz="1900" dirty="0">
                <a:hlinkClick r:id="rId8"/>
              </a:rPr>
              <a:t>NASA Wavelength </a:t>
            </a:r>
            <a:r>
              <a:rPr lang="en-US" sz="1900" dirty="0"/>
              <a:t>NASA’s Digital Library of Earth and Space Education Resources</a:t>
            </a:r>
          </a:p>
          <a:p>
            <a:pPr marL="0" indent="0">
              <a:buNone/>
            </a:pPr>
            <a:r>
              <a:rPr lang="en-US" sz="1900" dirty="0">
                <a:hlinkClick r:id="rId9"/>
              </a:rPr>
              <a:t>NASA Global Climate Change: Vital Signs of the Planet</a:t>
            </a:r>
            <a:endParaRPr lang="en-US" sz="1900" dirty="0"/>
          </a:p>
          <a:p>
            <a:pPr marL="0" indent="0">
              <a:buNone/>
            </a:pPr>
            <a:r>
              <a:rPr lang="en-US" sz="1900" b="1" dirty="0"/>
              <a:t>The GLOBE Program is sponsored by these organizations:</a:t>
            </a:r>
          </a:p>
          <a:p>
            <a:pPr marL="0" indent="0">
              <a:buNone/>
            </a:pPr>
            <a:endParaRPr lang="en-US" sz="1900" b="1" dirty="0"/>
          </a:p>
          <a:p>
            <a:pPr marL="0" indent="0">
              <a:buNone/>
            </a:pPr>
            <a:endParaRPr lang="en-US" sz="1900" b="1" dirty="0"/>
          </a:p>
          <a:p>
            <a:pPr marL="0" indent="0">
              <a:buNone/>
            </a:pPr>
            <a:r>
              <a:rPr lang="en-US" altLang="en-US" sz="1600" i="1" dirty="0">
                <a:solidFill>
                  <a:srgbClr val="000000"/>
                </a:solidFill>
              </a:rPr>
              <a:t>Version  12/1/16. If you edit and modify this slide set for use for educational purposes,  please note “modified by (and your name and date “  on this page. Thank you.</a:t>
            </a:r>
            <a:endParaRPr lang="en-US" sz="1600" dirty="0"/>
          </a:p>
          <a:p>
            <a:pPr marL="0" indent="0">
              <a:buNone/>
            </a:pPr>
            <a:r>
              <a:rPr lang="en-US" sz="2400" b="1" dirty="0"/>
              <a:t> </a:t>
            </a:r>
          </a:p>
          <a:p>
            <a:pPr marL="0" indent="0">
              <a:buNone/>
            </a:pPr>
            <a:endParaRPr lang="en-US" sz="1700" b="1" dirty="0"/>
          </a:p>
        </p:txBody>
      </p:sp>
      <p:pic>
        <p:nvPicPr>
          <p:cNvPr id="12" name="Picture 11" descr="Logos for NASA, NOAA, NSF and the U.S. Department of Sta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5147" y="5285196"/>
            <a:ext cx="2014047" cy="421491"/>
          </a:xfrm>
          <a:prstGeom prst="rect">
            <a:avLst/>
          </a:prstGeom>
        </p:spPr>
      </p:pic>
    </p:spTree>
    <p:extLst>
      <p:ext uri="{BB962C8B-B14F-4D97-AF65-F5344CB8AC3E}">
        <p14:creationId xmlns:p14="http://schemas.microsoft.com/office/powerpoint/2010/main" val="149591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5</a:t>
            </a:fld>
            <a:endParaRPr lang="en-US" dirty="0"/>
          </a:p>
        </p:txBody>
      </p:sp>
      <p:pic>
        <p:nvPicPr>
          <p:cNvPr id="5" name="Content Placeholder 4" descr="Banner: Canopy Cover and Ground Cove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96" y="0"/>
            <a:ext cx="9324391" cy="990314"/>
          </a:xfrm>
        </p:spPr>
      </p:pic>
      <p:pic>
        <p:nvPicPr>
          <p:cNvPr id="8" name="Content Placeholder 5" descr="Menu: What is 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6" y="990314"/>
            <a:ext cx="1246136" cy="5867686"/>
          </a:xfrm>
          <a:prstGeom prst="rect">
            <a:avLst/>
          </a:prstGeom>
        </p:spPr>
      </p:pic>
      <p:sp>
        <p:nvSpPr>
          <p:cNvPr id="2" name="Title 1"/>
          <p:cNvSpPr>
            <a:spLocks noGrp="1"/>
          </p:cNvSpPr>
          <p:nvPr>
            <p:ph type="title"/>
          </p:nvPr>
        </p:nvSpPr>
        <p:spPr>
          <a:xfrm>
            <a:off x="1111731" y="1177433"/>
            <a:ext cx="7886700" cy="1325563"/>
          </a:xfrm>
        </p:spPr>
        <p:txBody>
          <a:bodyPr>
            <a:normAutofit fontScale="90000"/>
          </a:bodyPr>
          <a:lstStyle/>
          <a:p>
            <a:r>
              <a:rPr lang="en-US" b="1" dirty="0">
                <a:solidFill>
                  <a:srgbClr val="055000"/>
                </a:solidFill>
              </a:rPr>
              <a:t>GLOBE Land Cover Investigations</a:t>
            </a:r>
            <a:br>
              <a:rPr lang="en-US" b="1" dirty="0">
                <a:solidFill>
                  <a:srgbClr val="055000"/>
                </a:solidFill>
              </a:rPr>
            </a:br>
            <a:br>
              <a:rPr lang="en-US" b="1" dirty="0">
                <a:solidFill>
                  <a:srgbClr val="055000"/>
                </a:solidFill>
              </a:rPr>
            </a:br>
            <a:br>
              <a:rPr lang="en-US" b="1" dirty="0">
                <a:solidFill>
                  <a:srgbClr val="055000"/>
                </a:solidFill>
              </a:rPr>
            </a:br>
            <a:endParaRPr lang="en-US" b="1" dirty="0">
              <a:solidFill>
                <a:srgbClr val="055000"/>
              </a:solidFill>
            </a:endParaRPr>
          </a:p>
        </p:txBody>
      </p:sp>
      <p:sp>
        <p:nvSpPr>
          <p:cNvPr id="7" name="Content Placeholder 6"/>
          <p:cNvSpPr>
            <a:spLocks noGrp="1"/>
          </p:cNvSpPr>
          <p:nvPr>
            <p:ph sz="half" idx="2"/>
          </p:nvPr>
        </p:nvSpPr>
        <p:spPr>
          <a:xfrm>
            <a:off x="1320798" y="1785925"/>
            <a:ext cx="7288614" cy="3602417"/>
          </a:xfrm>
        </p:spPr>
        <p:txBody>
          <a:bodyPr>
            <a:normAutofit/>
          </a:bodyPr>
          <a:lstStyle/>
          <a:p>
            <a:pPr marL="0" indent="0" algn="just">
              <a:buNone/>
            </a:pPr>
            <a:r>
              <a:rPr lang="en-US" sz="1600" dirty="0">
                <a:solidFill>
                  <a:srgbClr val="000000"/>
                </a:solidFill>
              </a:rPr>
              <a:t>Land cover is a general term used to describe what is on the ground covering the land. Different land cover terms are used to describe the differences we see when we look at the land. Scientists classify land cover based on established criteria. This is done so that there is a consistent use of terms among people. For instance, what one person may call a forest living in the tropical Amazon may be quite different from a person living in northern Canada. Different species of trees live in these places, trees may be of different heights and the amount of ground and canopy cover may be quite different. For this reason, we need a standardized way to describe land cover.</a:t>
            </a:r>
          </a:p>
          <a:p>
            <a:pPr marL="0" indent="0" algn="just">
              <a:buNone/>
            </a:pPr>
            <a:endParaRPr lang="en-US" dirty="0"/>
          </a:p>
          <a:p>
            <a:pPr marL="0" indent="0" algn="just">
              <a:buNone/>
            </a:pPr>
            <a:endParaRPr lang="en-US" dirty="0"/>
          </a:p>
        </p:txBody>
      </p:sp>
      <p:sp>
        <p:nvSpPr>
          <p:cNvPr id="11" name="TextBox 10"/>
          <p:cNvSpPr txBox="1"/>
          <p:nvPr/>
        </p:nvSpPr>
        <p:spPr>
          <a:xfrm>
            <a:off x="1320798" y="3779465"/>
            <a:ext cx="4460477" cy="2092881"/>
          </a:xfrm>
          <a:prstGeom prst="rect">
            <a:avLst/>
          </a:prstGeom>
          <a:noFill/>
        </p:spPr>
        <p:txBody>
          <a:bodyPr wrap="square" rtlCol="0">
            <a:spAutoFit/>
          </a:bodyPr>
          <a:lstStyle/>
          <a:p>
            <a:pPr algn="just"/>
            <a:r>
              <a:rPr lang="en-US" sz="1600" dirty="0">
                <a:solidFill>
                  <a:srgbClr val="000000"/>
                </a:solidFill>
              </a:rPr>
              <a:t>G</a:t>
            </a:r>
            <a:r>
              <a:rPr lang="en-US" sz="1600">
                <a:solidFill>
                  <a:srgbClr val="000000"/>
                </a:solidFill>
              </a:rPr>
              <a:t>LOBE </a:t>
            </a:r>
            <a:r>
              <a:rPr lang="en-US" sz="1600" dirty="0">
                <a:solidFill>
                  <a:srgbClr val="000000"/>
                </a:solidFill>
              </a:rPr>
              <a:t>uses a land cover classification scheme called </a:t>
            </a:r>
            <a:r>
              <a:rPr lang="en-US" sz="1600" b="1" dirty="0">
                <a:solidFill>
                  <a:srgbClr val="000000"/>
                </a:solidFill>
                <a:hlinkClick r:id="rId4"/>
              </a:rPr>
              <a:t>Modified UNESCO Classification (MUC</a:t>
            </a:r>
            <a:r>
              <a:rPr lang="en-US" sz="1600" dirty="0">
                <a:solidFill>
                  <a:srgbClr val="000000"/>
                </a:solidFill>
                <a:hlinkClick r:id="rId4"/>
              </a:rPr>
              <a:t>)</a:t>
            </a:r>
            <a:r>
              <a:rPr lang="en-US" sz="1600" dirty="0">
                <a:solidFill>
                  <a:srgbClr val="000000"/>
                </a:solidFill>
              </a:rPr>
              <a:t>. There are many different types of classification schemes used. These are often designed for specific places or regions. MUC can be used around the world and allows people to contribute to a global data base.</a:t>
            </a:r>
          </a:p>
          <a:p>
            <a:pPr algn="just"/>
            <a:endParaRPr lang="en-US" dirty="0">
              <a:solidFill>
                <a:srgbClr val="000000"/>
              </a:solidFill>
            </a:endParaRPr>
          </a:p>
        </p:txBody>
      </p:sp>
      <p:pic>
        <p:nvPicPr>
          <p:cNvPr id="12" name="Picture 11" descr="screenshot of MUC Field Guid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30189">
            <a:off x="6212885" y="3854747"/>
            <a:ext cx="1451953" cy="2227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933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6</a:t>
            </a:fld>
            <a:endParaRPr lang="en-US" dirty="0"/>
          </a:p>
        </p:txBody>
      </p:sp>
      <p:pic>
        <p:nvPicPr>
          <p:cNvPr id="5" name="Content Placeholder 4" descr="Banner: Canopy Cover and Ground Cove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96" y="0"/>
            <a:ext cx="9324391" cy="990314"/>
          </a:xfrm>
        </p:spPr>
      </p:pic>
      <p:pic>
        <p:nvPicPr>
          <p:cNvPr id="8" name="Content Placeholder 5" descr="Menu: What is 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6" y="990314"/>
            <a:ext cx="1246136" cy="5867686"/>
          </a:xfrm>
          <a:prstGeom prst="rect">
            <a:avLst/>
          </a:prstGeom>
        </p:spPr>
      </p:pic>
      <p:sp>
        <p:nvSpPr>
          <p:cNvPr id="2" name="Title 1"/>
          <p:cNvSpPr>
            <a:spLocks noGrp="1"/>
          </p:cNvSpPr>
          <p:nvPr>
            <p:ph type="title"/>
          </p:nvPr>
        </p:nvSpPr>
        <p:spPr>
          <a:xfrm>
            <a:off x="1257300" y="1147991"/>
            <a:ext cx="7886700" cy="1325563"/>
          </a:xfrm>
        </p:spPr>
        <p:txBody>
          <a:bodyPr>
            <a:normAutofit fontScale="90000"/>
          </a:bodyPr>
          <a:lstStyle/>
          <a:p>
            <a:r>
              <a:rPr lang="en-US" b="1" dirty="0">
                <a:solidFill>
                  <a:srgbClr val="055000"/>
                </a:solidFill>
              </a:rPr>
              <a:t>What is Canopy Cover?</a:t>
            </a:r>
            <a:br>
              <a:rPr lang="en-US" b="1" dirty="0">
                <a:solidFill>
                  <a:srgbClr val="055000"/>
                </a:solidFill>
              </a:rPr>
            </a:br>
            <a:br>
              <a:rPr lang="en-US" b="1" dirty="0">
                <a:solidFill>
                  <a:srgbClr val="055000"/>
                </a:solidFill>
              </a:rPr>
            </a:br>
            <a:endParaRPr lang="en-US" b="1" dirty="0">
              <a:solidFill>
                <a:srgbClr val="055000"/>
              </a:solidFill>
            </a:endParaRPr>
          </a:p>
        </p:txBody>
      </p:sp>
      <p:sp>
        <p:nvSpPr>
          <p:cNvPr id="7" name="Content Placeholder 6"/>
          <p:cNvSpPr>
            <a:spLocks noGrp="1"/>
          </p:cNvSpPr>
          <p:nvPr>
            <p:ph sz="half" idx="2"/>
          </p:nvPr>
        </p:nvSpPr>
        <p:spPr>
          <a:xfrm>
            <a:off x="1320798" y="1785925"/>
            <a:ext cx="7288614" cy="1651307"/>
          </a:xfrm>
        </p:spPr>
        <p:txBody>
          <a:bodyPr>
            <a:normAutofit/>
          </a:bodyPr>
          <a:lstStyle/>
          <a:p>
            <a:pPr marL="0" indent="0" algn="just">
              <a:buNone/>
            </a:pPr>
            <a:r>
              <a:rPr lang="en-US" sz="1800" b="1" dirty="0">
                <a:solidFill>
                  <a:srgbClr val="055000"/>
                </a:solidFill>
              </a:rPr>
              <a:t>Canopy cover </a:t>
            </a:r>
            <a:r>
              <a:rPr lang="en-US" sz="1800" dirty="0"/>
              <a:t>describes the proportion of land area covered by either tree crowns or shrub crowns, </a:t>
            </a:r>
            <a:r>
              <a:rPr lang="en-US" sz="1800" b="1" dirty="0">
                <a:solidFill>
                  <a:srgbClr val="055000"/>
                </a:solidFill>
              </a:rPr>
              <a:t>as viewed from the air</a:t>
            </a:r>
            <a:r>
              <a:rPr lang="en-US" sz="1800" dirty="0"/>
              <a:t>. It is a measurement used to describe the density of trees in a forest or tree stand, and the cover of shrubs in a shrub land. It helps to correctly choose the correct MUC land cover type.</a:t>
            </a:r>
          </a:p>
          <a:p>
            <a:pPr marL="0" indent="0" algn="just">
              <a:buNone/>
            </a:pPr>
            <a:endParaRPr lang="en-US" dirty="0"/>
          </a:p>
          <a:p>
            <a:pPr marL="0" indent="0" algn="just">
              <a:buNone/>
            </a:pPr>
            <a:endParaRPr lang="en-US" dirty="0"/>
          </a:p>
          <a:p>
            <a:pPr marL="0" indent="0" algn="just">
              <a:buNone/>
            </a:pPr>
            <a:endParaRPr lang="en-US" dirty="0"/>
          </a:p>
        </p:txBody>
      </p:sp>
      <p:grpSp>
        <p:nvGrpSpPr>
          <p:cNvPr id="12" name="Group 11" descr="Diagram showing Landsat Satellite seeing trees from above, as &quot;circles&quot;, and comparing this view to the side view. The tree canopy will met the height requirement of greater than 5 m while shrubes are between 0.5 m and 5 m tall. "/>
          <p:cNvGrpSpPr/>
          <p:nvPr/>
        </p:nvGrpSpPr>
        <p:grpSpPr>
          <a:xfrm>
            <a:off x="1530822" y="3111488"/>
            <a:ext cx="7142088" cy="3269734"/>
            <a:chOff x="1538584" y="2848233"/>
            <a:chExt cx="7142088" cy="3269734"/>
          </a:xfrm>
        </p:grpSpPr>
        <p:pic>
          <p:nvPicPr>
            <p:cNvPr id="13" name="Picture 12" descr="Arrows indicating where the LandSat satellite will sense the canopy 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584" y="2848233"/>
              <a:ext cx="5451753" cy="3269734"/>
            </a:xfrm>
            <a:prstGeom prst="rect">
              <a:avLst/>
            </a:prstGeom>
          </p:spPr>
        </p:pic>
        <p:cxnSp>
          <p:nvCxnSpPr>
            <p:cNvPr id="14" name="Straight Arrow Connector 13"/>
            <p:cNvCxnSpPr/>
            <p:nvPr/>
          </p:nvCxnSpPr>
          <p:spPr>
            <a:xfrm flipH="1">
              <a:off x="6654800" y="4959866"/>
              <a:ext cx="1005538" cy="7366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699013" y="4556193"/>
              <a:ext cx="981659" cy="707886"/>
            </a:xfrm>
            <a:prstGeom prst="rect">
              <a:avLst/>
            </a:prstGeom>
            <a:noFill/>
          </p:spPr>
          <p:txBody>
            <a:bodyPr wrap="none" rtlCol="0">
              <a:spAutoFit/>
            </a:bodyPr>
            <a:lstStyle/>
            <a:p>
              <a:r>
                <a:rPr lang="en-US" sz="2000" b="1" dirty="0">
                  <a:solidFill>
                    <a:srgbClr val="055000"/>
                  </a:solidFill>
                </a:rPr>
                <a:t>Canopy </a:t>
              </a:r>
            </a:p>
            <a:p>
              <a:r>
                <a:rPr lang="en-US" sz="2000" b="1" dirty="0">
                  <a:solidFill>
                    <a:srgbClr val="055000"/>
                  </a:solidFill>
                </a:rPr>
                <a:t>Cover</a:t>
              </a:r>
            </a:p>
          </p:txBody>
        </p:sp>
        <p:cxnSp>
          <p:nvCxnSpPr>
            <p:cNvPr id="16" name="Straight Arrow Connector 15"/>
            <p:cNvCxnSpPr/>
            <p:nvPr/>
          </p:nvCxnSpPr>
          <p:spPr>
            <a:xfrm flipH="1" flipV="1">
              <a:off x="6565900" y="3671332"/>
              <a:ext cx="1094438" cy="1288534"/>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2895600" y="3454400"/>
              <a:ext cx="3556000" cy="0"/>
            </a:xfrm>
            <a:prstGeom prst="line">
              <a:avLst/>
            </a:prstGeom>
            <a:ln>
              <a:solidFill>
                <a:srgbClr val="05500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981700" y="3454400"/>
              <a:ext cx="0" cy="2413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143500" y="3454400"/>
              <a:ext cx="0" cy="4191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451600" y="3454400"/>
              <a:ext cx="0" cy="4191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762500" y="3454400"/>
              <a:ext cx="0" cy="4191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330700" y="3454400"/>
              <a:ext cx="0" cy="2413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962400" y="3454400"/>
              <a:ext cx="0" cy="6223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530600" y="3454400"/>
              <a:ext cx="0" cy="4191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263900" y="3454400"/>
              <a:ext cx="25400" cy="1288534"/>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882900" y="3454400"/>
              <a:ext cx="12700" cy="8890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740400" y="3454400"/>
              <a:ext cx="0" cy="1288534"/>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4991100" y="3454400"/>
              <a:ext cx="0" cy="1288534"/>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165600" y="3454400"/>
              <a:ext cx="0" cy="10287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1957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C23576-A670-D745-B9EB-8D417F2DE96A}" type="slidenum">
              <a:rPr lang="en-US" smtClean="0"/>
              <a:t>7</a:t>
            </a:fld>
            <a:endParaRPr lang="en-US" dirty="0"/>
          </a:p>
        </p:txBody>
      </p:sp>
      <p:pic>
        <p:nvPicPr>
          <p:cNvPr id="5" name="Content Placeholder 4" descr="Banner: Canopy Cover and Ground Cove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96" y="0"/>
            <a:ext cx="9324391" cy="990314"/>
          </a:xfrm>
        </p:spPr>
      </p:pic>
      <p:pic>
        <p:nvPicPr>
          <p:cNvPr id="8" name="Content Placeholder 5" descr="Menu: What is Canopy Cover and Ground C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6" y="990314"/>
            <a:ext cx="1246136" cy="5867686"/>
          </a:xfrm>
          <a:prstGeom prst="rect">
            <a:avLst/>
          </a:prstGeom>
        </p:spPr>
      </p:pic>
      <p:sp>
        <p:nvSpPr>
          <p:cNvPr id="2" name="Title 1"/>
          <p:cNvSpPr>
            <a:spLocks noGrp="1"/>
          </p:cNvSpPr>
          <p:nvPr>
            <p:ph type="title"/>
          </p:nvPr>
        </p:nvSpPr>
        <p:spPr>
          <a:xfrm>
            <a:off x="1257300" y="1147991"/>
            <a:ext cx="7886700" cy="1325563"/>
          </a:xfrm>
        </p:spPr>
        <p:txBody>
          <a:bodyPr>
            <a:normAutofit fontScale="90000"/>
          </a:bodyPr>
          <a:lstStyle/>
          <a:p>
            <a:r>
              <a:rPr lang="en-US" b="1" dirty="0">
                <a:solidFill>
                  <a:srgbClr val="055000"/>
                </a:solidFill>
              </a:rPr>
              <a:t>What is Ground Cover?</a:t>
            </a:r>
            <a:br>
              <a:rPr lang="en-US" b="1" dirty="0">
                <a:solidFill>
                  <a:srgbClr val="055000"/>
                </a:solidFill>
              </a:rPr>
            </a:br>
            <a:br>
              <a:rPr lang="en-US" b="1" dirty="0">
                <a:solidFill>
                  <a:srgbClr val="055000"/>
                </a:solidFill>
              </a:rPr>
            </a:br>
            <a:endParaRPr lang="en-US" b="1" dirty="0">
              <a:solidFill>
                <a:srgbClr val="055000"/>
              </a:solidFill>
            </a:endParaRPr>
          </a:p>
        </p:txBody>
      </p:sp>
      <p:sp>
        <p:nvSpPr>
          <p:cNvPr id="7" name="Content Placeholder 6"/>
          <p:cNvSpPr>
            <a:spLocks noGrp="1"/>
          </p:cNvSpPr>
          <p:nvPr>
            <p:ph sz="half" idx="2"/>
          </p:nvPr>
        </p:nvSpPr>
        <p:spPr>
          <a:xfrm>
            <a:off x="1320798" y="1785925"/>
            <a:ext cx="7288614" cy="1651307"/>
          </a:xfrm>
        </p:spPr>
        <p:txBody>
          <a:bodyPr>
            <a:normAutofit/>
          </a:bodyPr>
          <a:lstStyle/>
          <a:p>
            <a:pPr marL="0" indent="0" algn="just">
              <a:buNone/>
            </a:pPr>
            <a:r>
              <a:rPr lang="en-US" sz="1800" dirty="0"/>
              <a:t>Ground Cover refers to the proportion of land that is covered by vegetation. This measurement is useful for calculating standing biomass, as well as understanding erosion and other geological processes taking place on the landscape. As with canopy cover, it helps to correctly choose the correct MUC land cover type.</a:t>
            </a:r>
          </a:p>
          <a:p>
            <a:pPr marL="0" indent="0" algn="just">
              <a:buNone/>
            </a:pPr>
            <a:endParaRPr lang="en-US" dirty="0"/>
          </a:p>
          <a:p>
            <a:pPr marL="0" indent="0" algn="just">
              <a:buNone/>
            </a:pPr>
            <a:endParaRPr lang="en-US" dirty="0"/>
          </a:p>
        </p:txBody>
      </p:sp>
      <p:grpSp>
        <p:nvGrpSpPr>
          <p:cNvPr id="30" name="Group 29" descr="Diagram showing how ground cover can also be seen from the air. Because the trees in this diagram are sparse, the most useful biometry measurements would be ground cover and graminoid biomass. "/>
          <p:cNvGrpSpPr/>
          <p:nvPr/>
        </p:nvGrpSpPr>
        <p:grpSpPr>
          <a:xfrm>
            <a:off x="1421775" y="3449868"/>
            <a:ext cx="7584085" cy="2863334"/>
            <a:chOff x="1421775" y="2864366"/>
            <a:chExt cx="7584085" cy="2863334"/>
          </a:xfrm>
        </p:grpSpPr>
        <p:cxnSp>
          <p:nvCxnSpPr>
            <p:cNvPr id="31" name="Straight Arrow Connector 30"/>
            <p:cNvCxnSpPr/>
            <p:nvPr/>
          </p:nvCxnSpPr>
          <p:spPr>
            <a:xfrm flipH="1">
              <a:off x="6273800" y="4457700"/>
              <a:ext cx="1041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2" name="Picture 31" descr="Image of vegetation with scattered trees and dominated by shrubs and grass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775" y="2864366"/>
              <a:ext cx="6305268" cy="2863334"/>
            </a:xfrm>
            <a:prstGeom prst="rect">
              <a:avLst/>
            </a:prstGeom>
          </p:spPr>
        </p:pic>
        <p:cxnSp>
          <p:nvCxnSpPr>
            <p:cNvPr id="33" name="Straight Arrow Connector 32"/>
            <p:cNvCxnSpPr/>
            <p:nvPr/>
          </p:nvCxnSpPr>
          <p:spPr>
            <a:xfrm flipH="1" flipV="1">
              <a:off x="7300263" y="4356102"/>
              <a:ext cx="733832" cy="448001"/>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1877362" y="3187700"/>
              <a:ext cx="5003800" cy="0"/>
            </a:xfrm>
            <a:prstGeom prst="line">
              <a:avLst/>
            </a:prstGeom>
            <a:ln>
              <a:solidFill>
                <a:srgbClr val="055000"/>
              </a:solidFill>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649262" y="3175000"/>
              <a:ext cx="0" cy="12827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5357162" y="3213100"/>
              <a:ext cx="0" cy="11430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6182662" y="3162300"/>
              <a:ext cx="0" cy="11049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922062" y="3200400"/>
              <a:ext cx="0" cy="10668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956862" y="3162300"/>
              <a:ext cx="0" cy="12192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2448862" y="3162300"/>
              <a:ext cx="25400" cy="1114167"/>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877362" y="3187700"/>
              <a:ext cx="12700" cy="1088767"/>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descr="Arrows indicating where the satellite will sense the top of the vegetation - in this case as ground cover."/>
            <p:cNvCxnSpPr/>
            <p:nvPr/>
          </p:nvCxnSpPr>
          <p:spPr>
            <a:xfrm>
              <a:off x="6881162" y="3175000"/>
              <a:ext cx="0" cy="10922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4417362" y="3162300"/>
              <a:ext cx="0" cy="11938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373724" y="3162300"/>
              <a:ext cx="0" cy="1244600"/>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7073901" y="4804103"/>
              <a:ext cx="960194" cy="377497"/>
            </a:xfrm>
            <a:prstGeom prst="straightConnector1">
              <a:avLst/>
            </a:prstGeom>
            <a:ln>
              <a:solidFill>
                <a:srgbClr val="055000"/>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8034095" y="4480937"/>
              <a:ext cx="971765" cy="646331"/>
            </a:xfrm>
            <a:prstGeom prst="rect">
              <a:avLst/>
            </a:prstGeom>
            <a:noFill/>
          </p:spPr>
          <p:txBody>
            <a:bodyPr wrap="square" rtlCol="0">
              <a:spAutoFit/>
            </a:bodyPr>
            <a:lstStyle/>
            <a:p>
              <a:r>
                <a:rPr lang="en-US" b="1" dirty="0">
                  <a:solidFill>
                    <a:srgbClr val="055000"/>
                  </a:solidFill>
                </a:rPr>
                <a:t>Ground Cover</a:t>
              </a:r>
            </a:p>
          </p:txBody>
        </p:sp>
      </p:grpSp>
    </p:spTree>
    <p:extLst>
      <p:ext uri="{BB962C8B-B14F-4D97-AF65-F5344CB8AC3E}">
        <p14:creationId xmlns:p14="http://schemas.microsoft.com/office/powerpoint/2010/main" val="521787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3C23576-A670-D745-B9EB-8D417F2DE96A}" type="slidenum">
              <a:rPr lang="en-US" smtClean="0"/>
              <a:t>8</a:t>
            </a:fld>
            <a:endParaRPr lang="en-US" dirty="0"/>
          </a:p>
        </p:txBody>
      </p:sp>
      <p:pic>
        <p:nvPicPr>
          <p:cNvPr id="7" name="Picture 6" descr="Banner: Canopy Cover and Ground Cov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05"/>
            <a:ext cx="9144000" cy="1055077"/>
          </a:xfrm>
          <a:prstGeom prst="rect">
            <a:avLst/>
          </a:prstGeom>
        </p:spPr>
      </p:pic>
      <p:pic>
        <p:nvPicPr>
          <p:cNvPr id="8" name="Picture 7" descr="Menu: Why collect canopy cover and ground cove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1280"/>
            <a:ext cx="1190871" cy="5906720"/>
          </a:xfrm>
          <a:prstGeom prst="rect">
            <a:avLst/>
          </a:prstGeom>
        </p:spPr>
      </p:pic>
      <p:sp>
        <p:nvSpPr>
          <p:cNvPr id="2" name="Title 1"/>
          <p:cNvSpPr>
            <a:spLocks noGrp="1"/>
          </p:cNvSpPr>
          <p:nvPr>
            <p:ph type="title"/>
          </p:nvPr>
        </p:nvSpPr>
        <p:spPr>
          <a:xfrm>
            <a:off x="1496891" y="749117"/>
            <a:ext cx="7886700" cy="1325563"/>
          </a:xfrm>
        </p:spPr>
        <p:txBody>
          <a:bodyPr/>
          <a:lstStyle/>
          <a:p>
            <a:r>
              <a:rPr lang="en-US" b="1" dirty="0">
                <a:solidFill>
                  <a:srgbClr val="055000"/>
                </a:solidFill>
              </a:rPr>
              <a:t>Why Collect Biometry Data?</a:t>
            </a:r>
          </a:p>
        </p:txBody>
      </p:sp>
      <p:sp>
        <p:nvSpPr>
          <p:cNvPr id="3" name="Content Placeholder 2"/>
          <p:cNvSpPr>
            <a:spLocks noGrp="1"/>
          </p:cNvSpPr>
          <p:nvPr>
            <p:ph sz="half" idx="1"/>
          </p:nvPr>
        </p:nvSpPr>
        <p:spPr>
          <a:xfrm>
            <a:off x="1496892" y="1825625"/>
            <a:ext cx="7178186" cy="4351338"/>
          </a:xfrm>
        </p:spPr>
        <p:txBody>
          <a:bodyPr>
            <a:normAutofit/>
          </a:bodyPr>
          <a:lstStyle/>
          <a:p>
            <a:pPr marL="0" indent="0" algn="just">
              <a:buNone/>
            </a:pPr>
            <a:r>
              <a:rPr lang="en-US" sz="1800" dirty="0">
                <a:solidFill>
                  <a:srgbClr val="000000"/>
                </a:solidFill>
              </a:rPr>
              <a:t>Biometry measurements are useful for scientists who want to use your Land Cover Sample Site data. It helps to make sure that the MUC class you select is correct. Biometry measurements can help them assess how accurate and precise a land cover data set is. </a:t>
            </a:r>
            <a:r>
              <a:rPr lang="en-US" sz="1800" b="1" dirty="0">
                <a:solidFill>
                  <a:srgbClr val="055000"/>
                </a:solidFill>
              </a:rPr>
              <a:t>Accuracy</a:t>
            </a:r>
            <a:r>
              <a:rPr lang="en-US" sz="1800" dirty="0">
                <a:solidFill>
                  <a:srgbClr val="000000"/>
                </a:solidFill>
              </a:rPr>
              <a:t> is a measure of how well the data describe a phenomenon. </a:t>
            </a:r>
            <a:r>
              <a:rPr lang="en-US" sz="1800" b="1" dirty="0">
                <a:solidFill>
                  <a:srgbClr val="055000"/>
                </a:solidFill>
              </a:rPr>
              <a:t>Precision</a:t>
            </a:r>
            <a:r>
              <a:rPr lang="en-US" sz="1800" b="1" dirty="0">
                <a:solidFill>
                  <a:srgbClr val="000000"/>
                </a:solidFill>
              </a:rPr>
              <a:t> </a:t>
            </a:r>
            <a:r>
              <a:rPr lang="en-US" sz="1800" dirty="0">
                <a:solidFill>
                  <a:srgbClr val="000000"/>
                </a:solidFill>
              </a:rPr>
              <a:t>is demonstrated when repeated measurements yield the same outcome. </a:t>
            </a:r>
            <a:r>
              <a:rPr lang="en-US" sz="1800" dirty="0">
                <a:solidFill>
                  <a:prstClr val="black"/>
                </a:solidFill>
              </a:rPr>
              <a:t>In most GLOBE protocols, you are asked to take a measurement 3 times – allowing for you – as well as other scientists – to determine the precision of your data.</a:t>
            </a:r>
          </a:p>
          <a:p>
            <a:endParaRPr lang="en-US" dirty="0"/>
          </a:p>
        </p:txBody>
      </p:sp>
      <p:pic>
        <p:nvPicPr>
          <p:cNvPr id="6" name="Content Placeholder 5" descr="Image shows a dartboard, where high accuracy and low precision is shown as a cluster of darts around but not on the bullseye. High accuracy and high precision has all the darts in the bulls eye. Low accuracy and high precisions has all the darts clustered closely but not in the bullseye. These show the differences between accuracy and precision"/>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43859" y="4399585"/>
            <a:ext cx="5218234" cy="2134732"/>
          </a:xfrm>
        </p:spPr>
      </p:pic>
    </p:spTree>
    <p:extLst>
      <p:ext uri="{BB962C8B-B14F-4D97-AF65-F5344CB8AC3E}">
        <p14:creationId xmlns:p14="http://schemas.microsoft.com/office/powerpoint/2010/main" val="20432058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812</TotalTime>
  <Words>4593</Words>
  <Application>Microsoft Office PowerPoint</Application>
  <PresentationFormat>On-screen Show (4:3)</PresentationFormat>
  <Paragraphs>490</Paragraphs>
  <Slides>57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ＭＳ 明朝</vt:lpstr>
      <vt:lpstr>ＭＳ Ｐゴシック</vt:lpstr>
      <vt:lpstr>Arial</vt:lpstr>
      <vt:lpstr>Calibri</vt:lpstr>
      <vt:lpstr>Calibri Light</vt:lpstr>
      <vt:lpstr>Times New Roman</vt:lpstr>
      <vt:lpstr>Wingdings</vt:lpstr>
      <vt:lpstr>Office Theme</vt:lpstr>
      <vt:lpstr>First Slide</vt:lpstr>
      <vt:lpstr>Overview</vt:lpstr>
      <vt:lpstr> The Biosphere</vt:lpstr>
      <vt:lpstr>  What is Biometry?  </vt:lpstr>
      <vt:lpstr>Why Study Land Cover?  </vt:lpstr>
      <vt:lpstr>GLOBE Land Cover Investigations   </vt:lpstr>
      <vt:lpstr>What is Canopy Cover?  </vt:lpstr>
      <vt:lpstr>What is Ground Cover?  </vt:lpstr>
      <vt:lpstr>Why Collect Biometry Data?</vt:lpstr>
      <vt:lpstr>Why Collect Canopy Cover and Ground Cover Data?</vt:lpstr>
      <vt:lpstr>Mapping</vt:lpstr>
      <vt:lpstr>How Your Measurements Can Help: Scientific Importance of  Canopy Cover and Ground Cover Data</vt:lpstr>
      <vt:lpstr>Let’s do a quick review before moving onto data collection! Question 1</vt:lpstr>
      <vt:lpstr>Let’s do a quick review before moving onto data collection! Answer to Question 1</vt:lpstr>
      <vt:lpstr>Let’s do a quick review before moving onto data collection! Question 2</vt:lpstr>
      <vt:lpstr>Let’s do a quick review before moving onto data collection! Answer to Question 2</vt:lpstr>
      <vt:lpstr>Let’s do a quick review before moving onto data collection! Question 3</vt:lpstr>
      <vt:lpstr>Let’s do a quick review before moving onto data collection! Answer to Question 3</vt:lpstr>
      <vt:lpstr>How to Collect Data: What do you need to start?</vt:lpstr>
      <vt:lpstr>Time and Frequency of Data Collection</vt:lpstr>
      <vt:lpstr>Before you Begin: Prerequisite Measurements</vt:lpstr>
      <vt:lpstr>To Describe Canopy Cover and Ground Cover, You Will Need the Following Equipment:  </vt:lpstr>
      <vt:lpstr>To Describe Canopy Cover and Ground Cover, You Will Need the Following Documents:  </vt:lpstr>
      <vt:lpstr>Sources for Equipment You Need:  </vt:lpstr>
      <vt:lpstr>Build Investigation Instrument- Densiometer </vt:lpstr>
      <vt:lpstr>Identify Your Sample Area in the Field</vt:lpstr>
      <vt:lpstr>Define your Half Diagonal Transects</vt:lpstr>
      <vt:lpstr>Canopy Cover and Ground Cover Protocol Steps </vt:lpstr>
      <vt:lpstr>Begin at Step 2. Canopy Cover Measurements</vt:lpstr>
      <vt:lpstr>Decide Whether the Canopy is Dominated by Trees  or by Shrubs</vt:lpstr>
      <vt:lpstr>Canopy Cover Measurements </vt:lpstr>
      <vt:lpstr>3. Describing  Ground Cover</vt:lpstr>
      <vt:lpstr>Measuring Ground Cover</vt:lpstr>
      <vt:lpstr>Calculate the Percentages for Each Column of the Data Sheet  </vt:lpstr>
      <vt:lpstr>Let’s do a quick review before moving onto data entry.  Question 4</vt:lpstr>
      <vt:lpstr>Let’s do a quick review before moving onto data entry.  Answer to Question 4</vt:lpstr>
      <vt:lpstr>Let’s do a quick review before moving onto data entry.  Question 5</vt:lpstr>
      <vt:lpstr>Let’s do a quick review before moving onto data entry.  Answer to Question 5 </vt:lpstr>
      <vt:lpstr>Let’s do a quick review before moving onto data entry.  Question  6 </vt:lpstr>
      <vt:lpstr>Let’s do a quick review before moving onto data entry. Answer to Question 6 </vt:lpstr>
      <vt:lpstr>Let’s do a quick review before moving onto data entry. Question 7 </vt:lpstr>
      <vt:lpstr>Let’s do a quick review before moving onto data entry. Answer to Question 7 </vt:lpstr>
      <vt:lpstr>Prepare your Data for Data Entry. Calculate the Percentages for Each Column of the Data Sheet and Enter on the Form- Step 1  </vt:lpstr>
      <vt:lpstr>Calculate the Percentages for Each Column of the Data Sheet and Enter on the Form- Step 2  </vt:lpstr>
      <vt:lpstr>Calculate the Percentages for Each Column of the Data Sheet and Enter on the Form- Step 3  </vt:lpstr>
      <vt:lpstr>Prepare Data for Sharing on the GLOBE Website: Calculate the Percentages for Each Column of the Data Sheet   </vt:lpstr>
      <vt:lpstr>Submit your Data to GLOBE   </vt:lpstr>
      <vt:lpstr>Entering your data via Live Data Entry or Data Entry Mobile App </vt:lpstr>
      <vt:lpstr>On the Biometry Page, Input the date to access the form</vt:lpstr>
      <vt:lpstr>Visualize and Retrieve Data: Select Land Cover</vt:lpstr>
      <vt:lpstr>Visualize and Retrieve Data: Select Range of Dates</vt:lpstr>
      <vt:lpstr>Visualize and Retrieve Data: Accessing Data</vt:lpstr>
      <vt:lpstr>Understand the DATA You Collect:</vt:lpstr>
      <vt:lpstr>Review questions to help you prepare for the Canopy Cover and Ground Cover Quiz: </vt:lpstr>
      <vt:lpstr>Frequently Asked Questions:</vt:lpstr>
      <vt:lpstr>Question for Research Investigations</vt:lpstr>
      <vt:lpstr>Please provide us with feedback about this module. This is a community project and we welcome your comments, suggestions and edits! Comment here: eTraining Feedback Questions about content in the module? Contact GLOBE: help@globe.gov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Rosalba</cp:lastModifiedBy>
  <cp:revision>92</cp:revision>
  <dcterms:created xsi:type="dcterms:W3CDTF">2016-03-26T17:49:20Z</dcterms:created>
  <dcterms:modified xsi:type="dcterms:W3CDTF">2018-09-18T19:59:57Z</dcterms:modified>
</cp:coreProperties>
</file>